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ill Sans" panose="020B0604020202020204" charset="0"/>
      <p:regular r:id="rId17"/>
      <p:bold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Roboto Medium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658"/>
    <a:srgbClr val="8CB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pt-P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285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Diana</a:t>
            </a:r>
            <a:endParaRPr dirty="0"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Teté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pt-P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2744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Teté</a:t>
            </a:r>
            <a:endParaRPr dirty="0"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Teté</a:t>
            </a:r>
            <a:endParaRPr dirty="0"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Dani</a:t>
            </a:r>
            <a:endParaRPr dirty="0"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Dani</a:t>
            </a:r>
            <a:endParaRPr dirty="0"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Dani</a:t>
            </a:r>
            <a:endParaRPr dirty="0"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Diana</a:t>
            </a:r>
            <a:endParaRPr dirty="0"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938954"/>
            <a:ext cx="11262866" cy="24516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39F8A"/>
              </a:buClr>
              <a:buSzPts val="2000"/>
              <a:buFont typeface="Gill Sans"/>
              <a:buNone/>
              <a:defRPr sz="2000" b="0"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657391" y="949567"/>
            <a:ext cx="10993549" cy="134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pt-PT">
                <a:latin typeface="Gill Sans"/>
                <a:ea typeface="Gill Sans"/>
                <a:cs typeface="Gill Sans"/>
                <a:sym typeface="Gill Sans"/>
              </a:rPr>
              <a:t>HOW MANY LIKES WILL MY POST HAVE?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447616" y="4216265"/>
            <a:ext cx="11296765" cy="294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endParaRPr sz="1200" b="0" i="0" u="none" strike="noStrike" cap="none" dirty="0">
              <a:solidFill>
                <a:srgbClr val="F2F2F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marR="0" lvl="0" indent="0" algn="ctr" rtl="0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lang="pt-PT" b="0" i="0" u="none" strike="noStrike" cap="none" dirty="0">
                <a:solidFill>
                  <a:srgbClr val="8CB64A"/>
                </a:solidFill>
                <a:latin typeface="Roboto Medium"/>
                <a:ea typeface="Roboto Medium"/>
                <a:cs typeface="Roboto Medium"/>
                <a:sym typeface="Roboto Medium"/>
              </a:rPr>
              <a:t>TRABALHO REALIZADO POR:</a:t>
            </a:r>
            <a:endParaRPr sz="1600" dirty="0"/>
          </a:p>
          <a:p>
            <a:pPr marL="0" marR="0" lvl="0" indent="0" algn="ctr" rtl="0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lang="pt-PT" sz="12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André Daniel Gomes</a:t>
            </a:r>
            <a:r>
              <a:rPr lang="pt-PT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pt-PT" sz="12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up201806224</a:t>
            </a:r>
            <a:endParaRPr dirty="0"/>
          </a:p>
          <a:p>
            <a:pPr marL="0" marR="0" lvl="0" indent="0" algn="ctr" rtl="0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lang="pt-PT" sz="12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Diana Amaral Freitas </a:t>
            </a:r>
            <a:r>
              <a:rPr lang="pt-PT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pt-PT" sz="12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up201806230</a:t>
            </a:r>
            <a:endParaRPr dirty="0"/>
          </a:p>
          <a:p>
            <a:pPr marL="0" marR="0" lvl="0" indent="0" algn="ctr" rtl="0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lang="pt-PT" sz="12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 Teresa Cruz </a:t>
            </a:r>
            <a:r>
              <a:rPr lang="pt-PT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pt-PT" sz="12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up201806460</a:t>
            </a:r>
            <a:endParaRPr dirty="0"/>
          </a:p>
          <a:p>
            <a:pPr marL="0" marR="0" lvl="0" indent="0" algn="ctr" rtl="0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endParaRPr sz="1200" b="0" i="0" u="none" strike="noStrike" cap="none" dirty="0">
              <a:solidFill>
                <a:srgbClr val="F2F2F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657394" y="2357404"/>
            <a:ext cx="10993546" cy="537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lang="pt-PT" sz="1600" b="1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(PREVISÃO DE NÚMERO DE GOSTOS NUMA PUBLICAÇÃO)</a:t>
            </a:r>
            <a:endParaRPr/>
          </a:p>
          <a:p>
            <a:pPr marL="0" marR="0" lvl="0" indent="0" algn="ctr" rtl="0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endParaRPr sz="1600" b="0" i="0" u="none" strike="noStrike" cap="none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3047999" y="2867945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969FA7"/>
                </a:solidFill>
                <a:latin typeface="Roboto Medium"/>
                <a:ea typeface="Roboto Medium"/>
                <a:cs typeface="Roboto Medium"/>
                <a:sym typeface="Roboto Medium"/>
              </a:rPr>
              <a:t>MIEIC – FEUP 2018/2019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969FA7"/>
                </a:solidFill>
                <a:latin typeface="Roboto Medium"/>
                <a:ea typeface="Roboto Medium"/>
                <a:cs typeface="Roboto Medium"/>
                <a:sym typeface="Roboto Medium"/>
              </a:rPr>
              <a:t>Métodos Estatísticos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81192" y="623455"/>
            <a:ext cx="11029616" cy="1149927"/>
          </a:xfrm>
        </p:spPr>
        <p:txBody>
          <a:bodyPr anchor="ctr"/>
          <a:lstStyle/>
          <a:p>
            <a:r>
              <a:rPr lang="pt-PT" sz="2400" dirty="0"/>
              <a:t>CONCLUSÕES</a:t>
            </a:r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</a:pPr>
            <a:r>
              <a:rPr lang="pt-PT" dirty="0">
                <a:latin typeface="Roboto" panose="020B0604020202020204" charset="0"/>
                <a:ea typeface="Roboto" panose="020B0604020202020204" charset="0"/>
              </a:rPr>
              <a:t>Na nossa opinião a base de dados mostrou-se insuficiente para retirar as conclusões pedidas.</a:t>
            </a:r>
          </a:p>
          <a:p>
            <a:pPr>
              <a:lnSpc>
                <a:spcPts val="2400"/>
              </a:lnSpc>
            </a:pPr>
            <a:r>
              <a:rPr lang="pt-PT" dirty="0">
                <a:latin typeface="Roboto" panose="020B0604020202020204" charset="0"/>
                <a:ea typeface="Roboto" panose="020B0604020202020204" charset="0"/>
              </a:rPr>
              <a:t>Sentimos também que o nosso conhecimento relativo ao funcionamento do </a:t>
            </a:r>
            <a:r>
              <a:rPr lang="pt-PT" dirty="0" err="1">
                <a:latin typeface="Roboto" panose="020B0604020202020204" charset="0"/>
                <a:ea typeface="Roboto" panose="020B0604020202020204" charset="0"/>
              </a:rPr>
              <a:t>RapidMiner</a:t>
            </a:r>
            <a:r>
              <a:rPr lang="pt-PT" dirty="0">
                <a:latin typeface="Roboto" panose="020B0604020202020204" charset="0"/>
                <a:ea typeface="Roboto" panose="020B0604020202020204" charset="0"/>
              </a:rPr>
              <a:t> não permitiu utilizar as suas funcionalidades em pleno.</a:t>
            </a:r>
          </a:p>
          <a:p>
            <a:pPr marL="123444" indent="0">
              <a:buNone/>
            </a:pPr>
            <a:endParaRPr lang="pt-PT" dirty="0">
              <a:latin typeface="Roboto" panose="020B0604020202020204" charset="0"/>
              <a:ea typeface="Roboto" panose="020B0604020202020204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632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title"/>
          </p:nvPr>
        </p:nvSpPr>
        <p:spPr>
          <a:xfrm>
            <a:off x="581192" y="615462"/>
            <a:ext cx="11029616" cy="117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PT" sz="2400" dirty="0"/>
              <a:t>O PROBLEMA E A METODOLOGIA</a:t>
            </a:r>
          </a:p>
        </p:txBody>
      </p:sp>
      <p:sp>
        <p:nvSpPr>
          <p:cNvPr id="109" name="Google Shape;109;p14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244462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lvl="0" indent="-30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pt-PT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Aplicar um modelo de regressão que permitisse prever o número de “</a:t>
            </a:r>
            <a:r>
              <a:rPr lang="pt-PT" dirty="0" err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likes</a:t>
            </a:r>
            <a:r>
              <a:rPr lang="pt-PT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" de uma publicação de Instagram.</a:t>
            </a:r>
            <a:endParaRPr dirty="0"/>
          </a:p>
          <a:p>
            <a:pPr marL="306000" lvl="0" indent="-3060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pt-PT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Esse modelo de regressão foi desenvolvido e testado a partir dos dados de treino no </a:t>
            </a:r>
            <a:r>
              <a:rPr lang="pt-PT" dirty="0" err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RapidMiner</a:t>
            </a:r>
            <a:r>
              <a:rPr lang="pt-PT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, e aplicado, no final, nos dados de teste.</a:t>
            </a:r>
            <a:endParaRPr dirty="0"/>
          </a:p>
          <a:p>
            <a:pPr marL="306000" lvl="0" indent="-3060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pt-PT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Utilização da raiz do erro quadrado médio (“</a:t>
            </a:r>
            <a:r>
              <a:rPr lang="pt-PT" dirty="0" err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root</a:t>
            </a:r>
            <a:r>
              <a:rPr lang="pt-PT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mean</a:t>
            </a:r>
            <a:r>
              <a:rPr lang="pt-PT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squared</a:t>
            </a:r>
            <a:r>
              <a:rPr lang="pt-PT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error”) como medida de erro para medir a diferença média entre valores estimados e valores verdadeiros, permitindo testar a eficácia do modelo desenvolvido.</a:t>
            </a:r>
            <a:endParaRPr dirty="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A030A2-905E-4B5E-A5F6-A1BE588D0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814534"/>
            <a:ext cx="11029618" cy="553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0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581192" y="615462"/>
            <a:ext cx="11029616" cy="117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PT" sz="2400" dirty="0">
                <a:latin typeface="Gill Sans"/>
                <a:ea typeface="Gill Sans"/>
                <a:cs typeface="Gill Sans"/>
                <a:sym typeface="Gill Sans"/>
              </a:rPr>
              <a:t>CONSTRUÇÃO DO MODELO DE REGRESSÃO</a:t>
            </a:r>
            <a:endParaRPr sz="24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1"/>
          </p:nvPr>
        </p:nvSpPr>
        <p:spPr>
          <a:xfrm>
            <a:off x="581191" y="2180497"/>
            <a:ext cx="11181721" cy="285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lvl="0" indent="-30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pt-PT" dirty="0">
                <a:latin typeface="Roboto" panose="020B0604020202020204" charset="0"/>
                <a:ea typeface="Roboto" panose="020B0604020202020204" charset="0"/>
              </a:rPr>
              <a:t>Criação de um repositório.</a:t>
            </a:r>
            <a:endParaRPr dirty="0">
              <a:latin typeface="Roboto" panose="020B0604020202020204" charset="0"/>
              <a:ea typeface="Roboto" panose="020B0604020202020204" charset="0"/>
            </a:endParaRPr>
          </a:p>
          <a:p>
            <a:pPr marL="306000" lvl="0" indent="-3060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pt-PT" dirty="0">
                <a:latin typeface="Roboto" panose="020B0604020202020204" charset="0"/>
                <a:ea typeface="Roboto" panose="020B0604020202020204" charset="0"/>
              </a:rPr>
              <a:t>Importação dos dados.</a:t>
            </a:r>
            <a:endParaRPr dirty="0">
              <a:latin typeface="Roboto" panose="020B0604020202020204" charset="0"/>
              <a:ea typeface="Roboto" panose="020B0604020202020204" charset="0"/>
            </a:endParaRPr>
          </a:p>
          <a:p>
            <a:pPr marL="306000" lvl="0" indent="-3060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pt-PT" dirty="0">
                <a:latin typeface="Roboto" panose="020B0604020202020204" charset="0"/>
                <a:ea typeface="Roboto" panose="020B0604020202020204" charset="0"/>
              </a:rPr>
              <a:t>Estabelecimento do papel (“role”) que cada atributo assume no modelo – id(Id),  </a:t>
            </a:r>
            <a:r>
              <a:rPr lang="pt-PT" dirty="0" err="1">
                <a:latin typeface="Roboto" panose="020B0604020202020204" charset="0"/>
                <a:ea typeface="Roboto" panose="020B0604020202020204" charset="0"/>
              </a:rPr>
              <a:t>label</a:t>
            </a:r>
            <a:r>
              <a:rPr lang="pt-PT" dirty="0">
                <a:latin typeface="Roboto" panose="020B0604020202020204" charset="0"/>
                <a:ea typeface="Roboto" panose="020B0604020202020204" charset="0"/>
              </a:rPr>
              <a:t> (número de “</a:t>
            </a:r>
            <a:r>
              <a:rPr lang="pt-PT" dirty="0" err="1">
                <a:latin typeface="Roboto" panose="020B0604020202020204" charset="0"/>
                <a:ea typeface="Roboto" panose="020B0604020202020204" charset="0"/>
              </a:rPr>
              <a:t>likes</a:t>
            </a:r>
            <a:r>
              <a:rPr lang="pt-PT" dirty="0">
                <a:latin typeface="Roboto" panose="020B0604020202020204" charset="0"/>
                <a:ea typeface="Roboto" panose="020B0604020202020204" charset="0"/>
              </a:rPr>
              <a:t>”), cluster (número de “</a:t>
            </a:r>
            <a:r>
              <a:rPr lang="pt-PT" dirty="0" err="1">
                <a:latin typeface="Roboto" panose="020B0604020202020204" charset="0"/>
                <a:ea typeface="Roboto" panose="020B0604020202020204" charset="0"/>
              </a:rPr>
              <a:t>likes</a:t>
            </a:r>
            <a:r>
              <a:rPr lang="pt-PT" dirty="0">
                <a:latin typeface="Roboto" panose="020B0604020202020204" charset="0"/>
                <a:ea typeface="Roboto" panose="020B0604020202020204" charset="0"/>
              </a:rPr>
              <a:t>” da página).</a:t>
            </a:r>
            <a:endParaRPr dirty="0"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566" y="2212320"/>
            <a:ext cx="2965345" cy="4154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83795" y="2181838"/>
            <a:ext cx="3014885" cy="421093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576263" y="957063"/>
            <a:ext cx="110299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PT" sz="2400" dirty="0"/>
              <a:t>PARÂMETROS DOS OPERADORES DE SELEÇÃO DE DADOS</a:t>
            </a:r>
            <a:endParaRPr sz="2400" dirty="0"/>
          </a:p>
        </p:txBody>
      </p:sp>
      <p:sp>
        <p:nvSpPr>
          <p:cNvPr id="125" name="Google Shape;125;p16"/>
          <p:cNvSpPr/>
          <p:nvPr/>
        </p:nvSpPr>
        <p:spPr>
          <a:xfrm>
            <a:off x="2174256" y="2711916"/>
            <a:ext cx="1506416" cy="808162"/>
          </a:xfrm>
          <a:prstGeom prst="rect">
            <a:avLst/>
          </a:prstGeom>
          <a:noFill/>
          <a:ln w="222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5954948" y="2711916"/>
            <a:ext cx="1506416" cy="850433"/>
          </a:xfrm>
          <a:prstGeom prst="rect">
            <a:avLst/>
          </a:prstGeom>
          <a:noFill/>
          <a:ln w="222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3CE8E5-8262-4427-92F0-A23017D2A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550" y="2027125"/>
            <a:ext cx="2278732" cy="4588822"/>
          </a:xfrm>
          <a:prstGeom prst="rect">
            <a:avLst/>
          </a:prstGeom>
        </p:spPr>
      </p:pic>
      <p:sp>
        <p:nvSpPr>
          <p:cNvPr id="13" name="Google Shape;126;p16">
            <a:extLst>
              <a:ext uri="{FF2B5EF4-FFF2-40B4-BE49-F238E27FC236}">
                <a16:creationId xmlns:a16="http://schemas.microsoft.com/office/drawing/2014/main" id="{3704DAC1-CCF0-48D8-A5E9-D185B7A3F9D8}"/>
              </a:ext>
            </a:extLst>
          </p:cNvPr>
          <p:cNvSpPr/>
          <p:nvPr/>
        </p:nvSpPr>
        <p:spPr>
          <a:xfrm>
            <a:off x="9944100" y="2649414"/>
            <a:ext cx="1247775" cy="693861"/>
          </a:xfrm>
          <a:prstGeom prst="rect">
            <a:avLst/>
          </a:prstGeom>
          <a:noFill/>
          <a:ln w="222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7"/>
          <p:cNvPicPr preferRelativeResize="0"/>
          <p:nvPr/>
        </p:nvPicPr>
        <p:blipFill rotWithShape="1">
          <a:blip r:embed="rId3">
            <a:alphaModFix/>
          </a:blip>
          <a:srcRect l="499" t="11530"/>
          <a:stretch/>
        </p:blipFill>
        <p:spPr>
          <a:xfrm>
            <a:off x="1246001" y="960792"/>
            <a:ext cx="9699999" cy="54575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7"/>
          <p:cNvCxnSpPr/>
          <p:nvPr/>
        </p:nvCxnSpPr>
        <p:spPr>
          <a:xfrm rot="10800000" flipH="1">
            <a:off x="4862146" y="3724758"/>
            <a:ext cx="6083854" cy="3179"/>
          </a:xfrm>
          <a:prstGeom prst="straightConnector1">
            <a:avLst/>
          </a:prstGeom>
          <a:noFill/>
          <a:ln w="22225" cap="rnd" cmpd="sng">
            <a:solidFill>
              <a:srgbClr val="3F3F3F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7129" y="2246140"/>
            <a:ext cx="5244274" cy="357508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581192" y="562708"/>
            <a:ext cx="11029616" cy="129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PT" sz="2400" dirty="0"/>
              <a:t>TRATAMENTO DE DADOS – ATRIBUTOS</a:t>
            </a:r>
            <a:endParaRPr sz="2400" dirty="0"/>
          </a:p>
        </p:txBody>
      </p:sp>
      <p:sp>
        <p:nvSpPr>
          <p:cNvPr id="141" name="Google Shape;141;p18"/>
          <p:cNvSpPr txBox="1"/>
          <p:nvPr/>
        </p:nvSpPr>
        <p:spPr>
          <a:xfrm>
            <a:off x="581192" y="1405239"/>
            <a:ext cx="10856120" cy="537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6517129" y="3457435"/>
            <a:ext cx="1008891" cy="431516"/>
          </a:xfrm>
          <a:prstGeom prst="rect">
            <a:avLst/>
          </a:prstGeom>
          <a:noFill/>
          <a:ln w="222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7" name="Google Shape;123;p16">
            <a:extLst>
              <a:ext uri="{FF2B5EF4-FFF2-40B4-BE49-F238E27FC236}">
                <a16:creationId xmlns:a16="http://schemas.microsoft.com/office/drawing/2014/main" id="{D29C011F-C1BF-42FA-8EC0-0D28272405B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3275" y="2246140"/>
            <a:ext cx="2592830" cy="362752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7;p16">
            <a:extLst>
              <a:ext uri="{FF2B5EF4-FFF2-40B4-BE49-F238E27FC236}">
                <a16:creationId xmlns:a16="http://schemas.microsoft.com/office/drawing/2014/main" id="{355976FF-301A-4EF3-90D9-504D86065F70}"/>
              </a:ext>
            </a:extLst>
          </p:cNvPr>
          <p:cNvSpPr/>
          <p:nvPr/>
        </p:nvSpPr>
        <p:spPr>
          <a:xfrm>
            <a:off x="4520101" y="2735634"/>
            <a:ext cx="1295532" cy="670451"/>
          </a:xfrm>
          <a:prstGeom prst="rect">
            <a:avLst/>
          </a:prstGeom>
          <a:noFill/>
          <a:ln w="222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DB52A6-F3AF-4998-967A-EB40EFAA1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3" y="2556982"/>
            <a:ext cx="2181058" cy="30213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581192" y="609600"/>
            <a:ext cx="11029616" cy="127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PT" sz="2400" dirty="0"/>
              <a:t>TRATAMENTO DE DADOS – TENTATIVAS</a:t>
            </a:r>
            <a:endParaRPr sz="2400" dirty="0"/>
          </a:p>
        </p:txBody>
      </p:sp>
      <p:sp>
        <p:nvSpPr>
          <p:cNvPr id="148" name="Google Shape;148;p19"/>
          <p:cNvSpPr txBox="1"/>
          <p:nvPr/>
        </p:nvSpPr>
        <p:spPr>
          <a:xfrm>
            <a:off x="581192" y="2707735"/>
            <a:ext cx="6304517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06000" marR="0" lvl="0" indent="-306000" algn="l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</a:pPr>
            <a:r>
              <a:rPr lang="pt-PT" sz="1600" b="0" i="0" u="none" strike="noStrike" cap="none" dirty="0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Split Data</a:t>
            </a:r>
            <a:r>
              <a:rPr lang="pt-PT" sz="1600" b="0" i="0" u="none" strike="noStrike" cap="none" dirty="0">
                <a:solidFill>
                  <a:schemeClr val="dk2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 – destinado à criação de partições dos dados</a:t>
            </a:r>
            <a:endParaRPr dirty="0">
              <a:latin typeface="Roboto" panose="020B0604020202020204" charset="0"/>
              <a:ea typeface="Roboto" panose="020B0604020202020204" charset="0"/>
            </a:endParaRPr>
          </a:p>
          <a:p>
            <a:pPr marL="306000" marR="0" lvl="0" indent="-306000" algn="l" rtl="0">
              <a:lnSpc>
                <a:spcPts val="2200"/>
              </a:lnSpc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</a:pPr>
            <a:r>
              <a:rPr lang="pt-PT" sz="1600" b="0" i="0" u="none" strike="noStrike" cap="none" dirty="0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Split</a:t>
            </a:r>
            <a:r>
              <a:rPr lang="pt-PT" sz="1600" b="0" i="0" u="none" strike="noStrike" cap="none" dirty="0">
                <a:solidFill>
                  <a:schemeClr val="dk2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 – combina atributos existentes e cria novos</a:t>
            </a:r>
            <a:endParaRPr dirty="0">
              <a:latin typeface="Roboto" panose="020B0604020202020204" charset="0"/>
              <a:ea typeface="Roboto" panose="020B0604020202020204" charset="0"/>
            </a:endParaRPr>
          </a:p>
          <a:p>
            <a:pPr marL="306000" marR="0" lvl="0" indent="-306000" algn="l" rtl="0">
              <a:lnSpc>
                <a:spcPts val="2200"/>
              </a:lnSpc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</a:pPr>
            <a:r>
              <a:rPr lang="pt-PT" sz="1600" b="0" i="0" u="none" strike="noStrike" cap="none" dirty="0" err="1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Detect</a:t>
            </a:r>
            <a:r>
              <a:rPr lang="pt-PT" sz="1600" b="0" i="0" u="none" strike="noStrike" cap="none" dirty="0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 </a:t>
            </a:r>
            <a:r>
              <a:rPr lang="pt-PT" sz="1600" b="0" i="0" u="none" strike="noStrike" cap="none" dirty="0" err="1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Outliers</a:t>
            </a:r>
            <a:r>
              <a:rPr lang="pt-PT" sz="1600" b="0" i="0" u="none" strike="noStrike" cap="none" dirty="0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 (</a:t>
            </a:r>
            <a:r>
              <a:rPr lang="pt-PT" sz="1600" b="0" i="0" u="none" strike="noStrike" cap="none" dirty="0" err="1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Distance</a:t>
            </a:r>
            <a:r>
              <a:rPr lang="pt-PT" sz="1600" b="0" i="0" u="none" strike="noStrike" cap="none" dirty="0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) </a:t>
            </a:r>
            <a:r>
              <a:rPr lang="pt-PT" sz="1600" b="0" i="0" u="none" strike="noStrike" cap="none" dirty="0">
                <a:solidFill>
                  <a:schemeClr val="dk2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– identifica valores discrepantes através da distância aos restantes </a:t>
            </a:r>
            <a:endParaRPr dirty="0">
              <a:latin typeface="Roboto" panose="020B0604020202020204" charset="0"/>
              <a:ea typeface="Roboto" panose="020B0604020202020204" charset="0"/>
            </a:endParaRPr>
          </a:p>
          <a:p>
            <a:pPr marL="306000" marR="0" lvl="0" indent="-306000" algn="l" rtl="0">
              <a:lnSpc>
                <a:spcPts val="2200"/>
              </a:lnSpc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</a:pPr>
            <a:r>
              <a:rPr lang="pt-PT" sz="1600" b="0" i="0" u="none" strike="noStrike" cap="none" dirty="0" err="1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Generate</a:t>
            </a:r>
            <a:r>
              <a:rPr lang="pt-PT" sz="1600" b="0" i="0" u="none" strike="noStrike" cap="none" dirty="0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 </a:t>
            </a:r>
            <a:r>
              <a:rPr lang="pt-PT" sz="1600" b="0" i="0" u="none" strike="noStrike" cap="none" dirty="0" err="1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Attributes</a:t>
            </a:r>
            <a:r>
              <a:rPr lang="pt-PT" sz="1600" b="0" i="0" u="none" strike="noStrike" cap="none" dirty="0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 </a:t>
            </a:r>
            <a:r>
              <a:rPr lang="pt-PT" sz="1600" b="0" i="0" u="none" strike="noStrike" cap="none" dirty="0">
                <a:solidFill>
                  <a:schemeClr val="dk2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– destinado à construção de novos atributos</a:t>
            </a:r>
            <a:endParaRPr dirty="0">
              <a:latin typeface="Roboto" panose="020B0604020202020204" charset="0"/>
              <a:ea typeface="Roboto" panose="020B0604020202020204" charset="0"/>
            </a:endParaRPr>
          </a:p>
          <a:p>
            <a:pPr marL="306000" marR="0" lvl="0" indent="-306000" algn="l" rtl="0">
              <a:lnSpc>
                <a:spcPts val="2200"/>
              </a:lnSpc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</a:pPr>
            <a:r>
              <a:rPr lang="pt-PT" sz="1600" b="0" i="0" u="none" strike="noStrike" cap="none" dirty="0" err="1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Discretize</a:t>
            </a:r>
            <a:r>
              <a:rPr lang="pt-PT" sz="1600" b="0" i="0" u="none" strike="noStrike" cap="none" dirty="0">
                <a:solidFill>
                  <a:schemeClr val="dk2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 – permite  subdividir um atributo em partições</a:t>
            </a:r>
            <a:endParaRPr dirty="0">
              <a:latin typeface="Roboto" panose="020B0604020202020204" charset="0"/>
              <a:ea typeface="Roboto" panose="020B0604020202020204" charset="0"/>
            </a:endParaRPr>
          </a:p>
          <a:p>
            <a:pPr marL="306000" marR="0" lvl="0" indent="-306000" algn="l" rtl="0">
              <a:lnSpc>
                <a:spcPts val="2200"/>
              </a:lnSpc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</a:pPr>
            <a:r>
              <a:rPr lang="pt-PT" sz="1600" b="0" i="0" u="none" strike="noStrike" cap="none" dirty="0" err="1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Filter</a:t>
            </a:r>
            <a:r>
              <a:rPr lang="pt-PT" sz="1600" b="0" i="0" u="none" strike="noStrike" cap="none" dirty="0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 </a:t>
            </a:r>
            <a:r>
              <a:rPr lang="pt-PT" sz="1600" b="0" i="0" u="none" strike="noStrike" cap="none" dirty="0" err="1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Examples</a:t>
            </a:r>
            <a:r>
              <a:rPr lang="pt-PT" sz="1600" b="0" i="0" u="none" strike="noStrike" cap="none" dirty="0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 </a:t>
            </a:r>
            <a:r>
              <a:rPr lang="pt-PT" sz="1600" b="0" i="0" u="none" strike="noStrike" cap="none" dirty="0">
                <a:solidFill>
                  <a:schemeClr val="dk2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– usado para filtrar o número de “</a:t>
            </a:r>
            <a:r>
              <a:rPr lang="pt-PT" sz="1600" b="0" i="0" u="none" strike="noStrike" cap="none" dirty="0" err="1">
                <a:solidFill>
                  <a:schemeClr val="dk2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likes</a:t>
            </a:r>
            <a:r>
              <a:rPr lang="pt-PT" sz="1600" b="0" i="0" u="none" strike="noStrike" cap="none" dirty="0">
                <a:solidFill>
                  <a:schemeClr val="dk2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” &gt;1000 </a:t>
            </a:r>
            <a:endParaRPr dirty="0">
              <a:latin typeface="Roboto" panose="020B0604020202020204" charset="0"/>
              <a:ea typeface="Roboto" panose="020B0604020202020204" charset="0"/>
            </a:endParaRPr>
          </a:p>
          <a:p>
            <a:pPr marL="306000" marR="0" lvl="0" indent="-212527" algn="l" rtl="0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endParaRPr sz="1600" b="0" i="0" u="none" strike="noStrike" cap="none" dirty="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6000" marR="0" lvl="0" indent="-212527" algn="l" rtl="0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endParaRPr sz="1600" b="0" i="0" u="none" strike="noStrike" cap="none" dirty="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5773" y="2619814"/>
            <a:ext cx="5280955" cy="2849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581193" y="581891"/>
            <a:ext cx="11029616" cy="124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PT" sz="2400" dirty="0"/>
              <a:t>MELHOR E PIOR PONTUAÇÃO                 </a:t>
            </a:r>
            <a:endParaRPr sz="2400" dirty="0"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581193" y="2297278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pt-PT" sz="2400" dirty="0">
                <a:solidFill>
                  <a:srgbClr val="8CB64A"/>
                </a:solidFill>
                <a:latin typeface="Gill Sans" panose="020B0604020202020204" charset="0"/>
                <a:ea typeface="Roboto" panose="020B0604020202020204" charset="0"/>
              </a:rPr>
              <a:t>MELHOR PONTUAÇÃO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lang="pt-PT" dirty="0">
              <a:latin typeface="Roboto" panose="020B0604020202020204" charset="0"/>
              <a:ea typeface="Roboto" panose="020B0604020202020204" charset="0"/>
            </a:endParaRPr>
          </a:p>
          <a:p>
            <a:pPr marL="306000" indent="-306000">
              <a:spcBef>
                <a:spcPts val="0"/>
              </a:spcBef>
            </a:pPr>
            <a:r>
              <a:rPr lang="pt-PT" dirty="0" err="1">
                <a:latin typeface="Roboto" panose="020B0604020202020204" charset="0"/>
                <a:ea typeface="Roboto" panose="020B0604020202020204" charset="0"/>
              </a:rPr>
              <a:t>Generalized</a:t>
            </a:r>
            <a:r>
              <a:rPr lang="pt-PT" dirty="0">
                <a:latin typeface="Roboto" panose="020B0604020202020204" charset="0"/>
                <a:ea typeface="Roboto" panose="020B0604020202020204" charset="0"/>
              </a:rPr>
              <a:t> Linear </a:t>
            </a:r>
            <a:r>
              <a:rPr lang="pt-PT" dirty="0" err="1">
                <a:latin typeface="Roboto" panose="020B0604020202020204" charset="0"/>
                <a:ea typeface="Roboto" panose="020B0604020202020204" charset="0"/>
              </a:rPr>
              <a:t>Regression</a:t>
            </a:r>
            <a:endParaRPr dirty="0">
              <a:latin typeface="Roboto" panose="020B0604020202020204" charset="0"/>
              <a:ea typeface="Roboto" panose="020B0604020202020204" charset="0"/>
            </a:endParaRP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pt-PT" dirty="0">
                <a:latin typeface="Roboto" panose="020B0604020202020204" charset="0"/>
                <a:ea typeface="Roboto" panose="020B0604020202020204" charset="0"/>
              </a:rPr>
              <a:t>Não consideramos os atributos hora e mês</a:t>
            </a: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pt-PT" b="1" dirty="0">
                <a:latin typeface="Roboto" panose="020B0604020202020204" charset="0"/>
                <a:ea typeface="Roboto" panose="020B0604020202020204" charset="0"/>
              </a:rPr>
              <a:t>276,82465</a:t>
            </a:r>
            <a:endParaRPr b="1" dirty="0">
              <a:latin typeface="Roboto" panose="020B0604020202020204" charset="0"/>
              <a:ea typeface="Roboto" panose="020B0604020202020204" charset="0"/>
            </a:endParaRPr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>
              <a:latin typeface="Roboto" panose="020B0604020202020204" charset="0"/>
              <a:ea typeface="Roboto" panose="020B0604020202020204" charset="0"/>
            </a:endParaRPr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" name="Marcador de Posição do Texto 1"/>
          <p:cNvSpPr>
            <a:spLocks noGrp="1"/>
          </p:cNvSpPr>
          <p:nvPr>
            <p:ph type="body" idx="2"/>
          </p:nvPr>
        </p:nvSpPr>
        <p:spPr>
          <a:xfrm>
            <a:off x="6188417" y="2255713"/>
            <a:ext cx="5422392" cy="3633047"/>
          </a:xfrm>
        </p:spPr>
        <p:txBody>
          <a:bodyPr anchor="t"/>
          <a:lstStyle/>
          <a:p>
            <a:pPr marL="123444" indent="0">
              <a:buNone/>
            </a:pPr>
            <a:r>
              <a:rPr lang="pt-PT" sz="2400" dirty="0">
                <a:solidFill>
                  <a:srgbClr val="8CB64A"/>
                </a:solidFill>
                <a:latin typeface="Gill Sans" panose="020B0604020202020204" charset="0"/>
                <a:ea typeface="Roboto" panose="020B0604020202020204" charset="0"/>
              </a:rPr>
              <a:t>PIOR PONTUAÇÃO</a:t>
            </a:r>
            <a:endParaRPr lang="pt-PT" sz="2400" dirty="0">
              <a:latin typeface="Gill Sans" panose="020B0604020202020204" charset="0"/>
              <a:ea typeface="Roboto" panose="020B0604020202020204" charset="0"/>
            </a:endParaRPr>
          </a:p>
          <a:p>
            <a:pPr marL="123444" indent="0">
              <a:buNone/>
            </a:pPr>
            <a:endParaRPr lang="pt-PT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pt-PT" dirty="0">
                <a:latin typeface="Roboto" panose="020B0604020202020204" charset="0"/>
                <a:ea typeface="Roboto" panose="020B0604020202020204" charset="0"/>
              </a:rPr>
              <a:t>Não consideramos os atributos pago, id e o tipo de </a:t>
            </a:r>
            <a:r>
              <a:rPr lang="pt-PT" dirty="0" err="1">
                <a:latin typeface="Roboto" panose="020B0604020202020204" charset="0"/>
                <a:ea typeface="Roboto" panose="020B0604020202020204" charset="0"/>
              </a:rPr>
              <a:t>post</a:t>
            </a:r>
            <a:r>
              <a:rPr lang="pt-PT" dirty="0">
                <a:latin typeface="Roboto" panose="020B0604020202020204" charset="0"/>
                <a:ea typeface="Roboto" panose="020B0604020202020204" charset="0"/>
              </a:rPr>
              <a:t> - vídeo</a:t>
            </a:r>
          </a:p>
          <a:p>
            <a:r>
              <a:rPr lang="pt-PT" dirty="0">
                <a:latin typeface="Roboto" panose="020B0604020202020204" charset="0"/>
                <a:ea typeface="Roboto" panose="020B0604020202020204" charset="0"/>
              </a:rPr>
              <a:t>Filtramos número de “</a:t>
            </a:r>
            <a:r>
              <a:rPr lang="pt-PT" dirty="0" err="1">
                <a:latin typeface="Roboto" panose="020B0604020202020204" charset="0"/>
                <a:ea typeface="Roboto" panose="020B0604020202020204" charset="0"/>
              </a:rPr>
              <a:t>likes</a:t>
            </a:r>
            <a:r>
              <a:rPr lang="pt-PT" dirty="0">
                <a:latin typeface="Roboto" panose="020B0604020202020204" charset="0"/>
                <a:ea typeface="Roboto" panose="020B0604020202020204" charset="0"/>
              </a:rPr>
              <a:t>” maiores que 1000</a:t>
            </a:r>
          </a:p>
          <a:p>
            <a:r>
              <a:rPr lang="pt-PT" dirty="0">
                <a:latin typeface="Roboto" panose="020B0604020202020204" charset="0"/>
                <a:ea typeface="Roboto" panose="020B0604020202020204" charset="0"/>
              </a:rPr>
              <a:t>Detetamos </a:t>
            </a:r>
            <a:r>
              <a:rPr lang="pt-PT" dirty="0" err="1">
                <a:latin typeface="Roboto" panose="020B0604020202020204" charset="0"/>
                <a:ea typeface="Roboto" panose="020B0604020202020204" charset="0"/>
              </a:rPr>
              <a:t>outliers</a:t>
            </a:r>
            <a:endParaRPr lang="pt-PT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pt-PT" b="1" dirty="0">
                <a:latin typeface="Roboto" panose="020B0604020202020204" charset="0"/>
                <a:ea typeface="Roboto" panose="020B0604020202020204" charset="0"/>
              </a:rPr>
              <a:t>355,18778</a:t>
            </a:r>
          </a:p>
          <a:p>
            <a:pPr marL="123444" indent="0">
              <a:buNone/>
            </a:pPr>
            <a:endParaRPr lang="pt-PT" dirty="0"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352</Words>
  <Application>Microsoft Office PowerPoint</Application>
  <PresentationFormat>Widescreen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Roboto Medium</vt:lpstr>
      <vt:lpstr>Noto Sans Symbols</vt:lpstr>
      <vt:lpstr>Roboto</vt:lpstr>
      <vt:lpstr>Calibri</vt:lpstr>
      <vt:lpstr>Gill Sans</vt:lpstr>
      <vt:lpstr>Arial</vt:lpstr>
      <vt:lpstr>Dividend</vt:lpstr>
      <vt:lpstr>HOW MANY LIKES WILL MY POST HAVE?</vt:lpstr>
      <vt:lpstr>O PROBLEMA E A METODOLOGIA</vt:lpstr>
      <vt:lpstr>PowerPoint Presentation</vt:lpstr>
      <vt:lpstr>CONSTRUÇÃO DO MODELO DE REGRESSÃO</vt:lpstr>
      <vt:lpstr>PARÂMETROS DOS OPERADORES DE SELEÇÃO DE DADOS</vt:lpstr>
      <vt:lpstr>PowerPoint Presentation</vt:lpstr>
      <vt:lpstr>TRATAMENTO DE DADOS – ATRIBUTOS</vt:lpstr>
      <vt:lpstr>TRATAMENTO DE DADOS – TENTATIVAS</vt:lpstr>
      <vt:lpstr>MELHOR E PIOR PONTUAÇÃO                 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MANY LIKES WILL MY POST HAVE?</dc:title>
  <cp:lastModifiedBy>André Gomes</cp:lastModifiedBy>
  <cp:revision>14</cp:revision>
  <dcterms:modified xsi:type="dcterms:W3CDTF">2019-05-21T11:09:38Z</dcterms:modified>
</cp:coreProperties>
</file>