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MUKRm4x7pgZbKjomFRcWO1sjL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Dani</a:t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Diana</a:t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Diana</a:t>
            </a:r>
            <a:endParaRPr/>
          </a:p>
        </p:txBody>
      </p:sp>
      <p:sp>
        <p:nvSpPr>
          <p:cNvPr id="184" name="Google Shape;18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Diana</a:t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Teté</a:t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Teté</a:t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Teté</a:t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Dani</a:t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823334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823334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5a823334d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66a6199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66a6199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866a6199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Dani</a:t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446534" y="3938954"/>
            <a:ext cx="11262866" cy="2451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6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70" name="Google Shape;70;p2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9F8A"/>
              </a:buClr>
              <a:buSzPts val="2000"/>
              <a:buFont typeface="Gill Sans"/>
              <a:buNone/>
              <a:defRPr b="0" sz="2000">
                <a:solidFill>
                  <a:srgbClr val="539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24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657391" y="949567"/>
            <a:ext cx="10993549" cy="1343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pt-PT">
                <a:latin typeface="Gill Sans"/>
                <a:ea typeface="Gill Sans"/>
                <a:cs typeface="Gill Sans"/>
                <a:sym typeface="Gill Sans"/>
              </a:rPr>
              <a:t>HOW MANY LIKES WILL MY POST HAVE?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47616" y="4216265"/>
            <a:ext cx="11296765" cy="2945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F2F2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b="0" i="0" lang="pt-PT" sz="1400" u="none" cap="none" strike="noStrike">
                <a:solidFill>
                  <a:srgbClr val="8CB64A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TRABALHO REALIZADO POR: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b="0" i="0" lang="pt-PT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André Daniel Gomes - up201806224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b="0" i="0" lang="pt-PT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Diana Amaral Freitas - up201806230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b="0" i="0" lang="pt-PT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 Teresa Cruz -  up201806460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F2F2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57394" y="2357404"/>
            <a:ext cx="10993546" cy="537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1" i="0" lang="pt-PT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(PREVISÃO DE NÚMERO DE GOSTOS NUMA PUBLICAÇÃO)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047999" y="2867945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969F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MIEIC – FEUP 2018/2019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969F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Métodos Estatísticos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581192" y="609600"/>
            <a:ext cx="11029616" cy="1274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/>
              <a:t>TRATAMENTO DE DADOS </a:t>
            </a:r>
            <a:r>
              <a:rPr lang="pt-PT" sz="2400"/>
              <a:t>(OTIMIZAÇÃO DO MODELO) </a:t>
            </a:r>
            <a:r>
              <a:rPr lang="pt-PT" sz="2400"/>
              <a:t>– TENTATIVAS</a:t>
            </a:r>
            <a:endParaRPr sz="2400"/>
          </a:p>
        </p:txBody>
      </p:sp>
      <p:sp>
        <p:nvSpPr>
          <p:cNvPr id="172" name="Google Shape;172;p8"/>
          <p:cNvSpPr txBox="1"/>
          <p:nvPr/>
        </p:nvSpPr>
        <p:spPr>
          <a:xfrm>
            <a:off x="581192" y="2707735"/>
            <a:ext cx="6304517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Roboto"/>
              <a:buChar char="◼"/>
            </a:pPr>
            <a:r>
              <a:rPr i="0" lang="pt-PT" sz="1600" u="none" cap="none" strike="noStrike">
                <a:solidFill>
                  <a:srgbClr val="8CB64A"/>
                </a:solidFill>
                <a:latin typeface="Roboto"/>
                <a:ea typeface="Roboto"/>
                <a:cs typeface="Roboto"/>
                <a:sym typeface="Roboto"/>
              </a:rPr>
              <a:t>Split Data</a:t>
            </a:r>
            <a:r>
              <a:rPr i="0" lang="pt-PT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– destinado à criação de partições dos dados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00" lvl="0" marL="306000" marR="0" rtl="0" algn="l">
              <a:lnSpc>
                <a:spcPct val="1375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Roboto"/>
              <a:buChar char="◼"/>
            </a:pPr>
            <a:r>
              <a:rPr i="0" lang="pt-PT" sz="1600" u="none" cap="none" strike="noStrike">
                <a:solidFill>
                  <a:srgbClr val="8CB64A"/>
                </a:solidFill>
                <a:latin typeface="Roboto"/>
                <a:ea typeface="Roboto"/>
                <a:cs typeface="Roboto"/>
                <a:sym typeface="Roboto"/>
              </a:rPr>
              <a:t>Split</a:t>
            </a:r>
            <a:r>
              <a:rPr i="0" lang="pt-PT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– combina atributos existentes e cria novos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00" lvl="0" marL="306000" marR="0" rtl="0" algn="l">
              <a:lnSpc>
                <a:spcPct val="1375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Roboto"/>
              <a:buChar char="◼"/>
            </a:pPr>
            <a:r>
              <a:rPr i="0" lang="pt-PT" sz="1600" u="none" cap="none" strike="noStrike">
                <a:solidFill>
                  <a:srgbClr val="8CB64A"/>
                </a:solidFill>
                <a:latin typeface="Roboto"/>
                <a:ea typeface="Roboto"/>
                <a:cs typeface="Roboto"/>
                <a:sym typeface="Roboto"/>
              </a:rPr>
              <a:t>Detect Outliers (Distance) </a:t>
            </a:r>
            <a:r>
              <a:rPr i="0" lang="pt-PT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– identifica valores discrepantes através da distância aos restantes 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00" lvl="0" marL="306000" marR="0" rtl="0" algn="l">
              <a:lnSpc>
                <a:spcPct val="1375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Roboto"/>
              <a:buChar char="◼"/>
            </a:pPr>
            <a:r>
              <a:rPr i="0" lang="pt-PT" sz="1600" u="none" cap="none" strike="noStrike">
                <a:solidFill>
                  <a:srgbClr val="8CB64A"/>
                </a:solidFill>
                <a:latin typeface="Roboto"/>
                <a:ea typeface="Roboto"/>
                <a:cs typeface="Roboto"/>
                <a:sym typeface="Roboto"/>
              </a:rPr>
              <a:t>Generate Attributes </a:t>
            </a:r>
            <a:r>
              <a:rPr i="0" lang="pt-PT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– destinado à construção de novos atributos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00" lvl="0" marL="306000" marR="0" rtl="0" algn="l">
              <a:lnSpc>
                <a:spcPct val="1375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Roboto"/>
              <a:buChar char="◼"/>
            </a:pPr>
            <a:r>
              <a:rPr i="0" lang="pt-PT" sz="1600" u="none" cap="none" strike="noStrike">
                <a:solidFill>
                  <a:srgbClr val="8CB64A"/>
                </a:solidFill>
                <a:latin typeface="Roboto"/>
                <a:ea typeface="Roboto"/>
                <a:cs typeface="Roboto"/>
                <a:sym typeface="Roboto"/>
              </a:rPr>
              <a:t>Discretize</a:t>
            </a:r>
            <a:r>
              <a:rPr i="0" lang="pt-PT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– permite  subdividir um atributo em partições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00" lvl="0" marL="306000" marR="0" rtl="0" algn="l">
              <a:lnSpc>
                <a:spcPct val="1375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Roboto"/>
              <a:buChar char="◼"/>
            </a:pPr>
            <a:r>
              <a:rPr i="0" lang="pt-PT" sz="1600" u="none" cap="none" strike="noStrike">
                <a:solidFill>
                  <a:srgbClr val="8CB64A"/>
                </a:solidFill>
                <a:latin typeface="Roboto"/>
                <a:ea typeface="Roboto"/>
                <a:cs typeface="Roboto"/>
                <a:sym typeface="Roboto"/>
              </a:rPr>
              <a:t>Filter Examples </a:t>
            </a:r>
            <a:r>
              <a:rPr i="0" lang="pt-PT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– usado para filtrar o número de “likes” &gt;1000 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2527" lvl="0" marL="3060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2527" lvl="0" marL="3060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5773" y="2619814"/>
            <a:ext cx="5280955" cy="284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581193" y="581891"/>
            <a:ext cx="11029616" cy="1246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/>
              <a:t>MELHOR E PIOR PONTUAÇÃO                 </a:t>
            </a:r>
            <a:endParaRPr sz="2400"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581193" y="2297278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pt-PT" sz="2400">
                <a:solidFill>
                  <a:srgbClr val="8CB64A"/>
                </a:solidFill>
                <a:latin typeface="Gill Sans"/>
                <a:ea typeface="Gill Sans"/>
                <a:cs typeface="Gill Sans"/>
                <a:sym typeface="Gill Sans"/>
              </a:rPr>
              <a:t>MELHOR PONTUAÇÃO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Generalized Linear 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Não consideramos os atributos hora e mês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pt-PT">
                <a:latin typeface="Roboto"/>
                <a:ea typeface="Roboto"/>
                <a:cs typeface="Roboto"/>
                <a:sym typeface="Roboto"/>
              </a:rPr>
              <a:t>276,82465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9"/>
          <p:cNvSpPr txBox="1"/>
          <p:nvPr>
            <p:ph idx="2" type="body"/>
          </p:nvPr>
        </p:nvSpPr>
        <p:spPr>
          <a:xfrm>
            <a:off x="6188417" y="225571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344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rPr lang="pt-PT" sz="2400">
                <a:solidFill>
                  <a:srgbClr val="8CB64A"/>
                </a:solidFill>
                <a:latin typeface="Gill Sans"/>
                <a:ea typeface="Gill Sans"/>
                <a:cs typeface="Gill Sans"/>
                <a:sym typeface="Gill Sans"/>
              </a:rPr>
              <a:t>PIOR PONTUAÇÃO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2344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Não consideramos os atributos pago, id e o tipo de post - vídeo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Filtramos número de “likes” maiores que 1000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Detetamos outliers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lang="pt-PT">
                <a:latin typeface="Roboto"/>
                <a:ea typeface="Roboto"/>
                <a:cs typeface="Roboto"/>
                <a:sym typeface="Roboto"/>
              </a:rPr>
              <a:t>355,18778</a:t>
            </a:r>
            <a:endParaRPr/>
          </a:p>
          <a:p>
            <a:pPr indent="0" lvl="0" marL="12344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581192" y="623455"/>
            <a:ext cx="11029616" cy="1149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PT" sz="2400"/>
              <a:t>CONCLUSÕES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581192" y="2312371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Na nossa opinião, a amostra de dados fornecida mostrou ser inadequada para poder retirar conclusões relevantes relativamente à influência das diferentes variáveis no número de “likes” de uma publicação.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3756" lvl="0" marL="457200" rtl="0" algn="l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buSzPts val="1656"/>
              <a:buFont typeface="Roboto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Os resultados das diversas tentativas e a análise da distribuição e relação das variáveis levam-nos a crer que não existe uma relação linear forte entre elas.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3756" lvl="0" marL="457200" rtl="0" algn="l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Sentimos também que o nosso conhecimento relativo ao funcionamento do RapidMiner não permitiu utilizar as suas funcionalidades em pleno.</a:t>
            </a:r>
            <a:endParaRPr/>
          </a:p>
          <a:p>
            <a:pPr indent="0" lvl="0" marL="12344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6665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3929849" y="1316836"/>
            <a:ext cx="43323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PT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Slides Públicos</a:t>
            </a:r>
            <a:endParaRPr i="0" sz="4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3929849" y="4529091"/>
            <a:ext cx="43323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PT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Slides Privados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7" name="Google Shape;197;p11"/>
          <p:cNvCxnSpPr/>
          <p:nvPr/>
        </p:nvCxnSpPr>
        <p:spPr>
          <a:xfrm>
            <a:off x="-405709" y="3249227"/>
            <a:ext cx="1300341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1147074" y="5958950"/>
            <a:ext cx="9897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Fig 1. Previsão de número de likes com os dados de teste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069" y="805950"/>
            <a:ext cx="9897853" cy="515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1580823" y="5812750"/>
            <a:ext cx="9030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Fig. 2 – Processo que aplica o modelo desenvolvido aos dados de teste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picture containing screenshot&#10;&#10;Description automatically generated"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825" y="911775"/>
            <a:ext cx="9030300" cy="50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2018948" y="4627075"/>
            <a:ext cx="8154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Fig. 3 Processo que permite guardar os dados de teste num ficheiro .csv bem estruturado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screenshot of a cell phone&#10;&#10;Description automatically generated"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734" r="0" t="0"/>
          <a:stretch/>
        </p:blipFill>
        <p:spPr>
          <a:xfrm>
            <a:off x="2079125" y="2358300"/>
            <a:ext cx="8093876" cy="2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615462"/>
            <a:ext cx="11029616" cy="117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/>
              <a:t>O PROBLEMA E A METODOLOGIA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581192" y="2180496"/>
            <a:ext cx="11244462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Aplicar e otimizar um modelo de regressão que permitisse prever o número de “likes" de uma publicação de Instagram.</a:t>
            </a:r>
            <a:endParaRPr/>
          </a:p>
          <a:p>
            <a:pPr indent="-306000" lvl="0" marL="306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Esse modelo de regressão foi desenvolvido e testado a partir dos dados de treino no RapidMiner , e aplicado, no final, nos dados de teste.</a:t>
            </a:r>
            <a:endParaRPr/>
          </a:p>
          <a:p>
            <a:pPr indent="-306000" lvl="0" marL="306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Utilização da raiz do erro quadrado médio (“root mean squared error”) como medida de erro para medir a diferença média entre valores estimados e valores verdadeiros, permitindo testar a eficácia do modelo desenvolvido.</a:t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814534"/>
            <a:ext cx="11029618" cy="553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581192" y="615462"/>
            <a:ext cx="11029616" cy="117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>
                <a:latin typeface="Gill Sans"/>
                <a:ea typeface="Gill Sans"/>
                <a:cs typeface="Gill Sans"/>
                <a:sym typeface="Gill Sans"/>
              </a:rPr>
              <a:t>CONSTRUÇÃO DO MODELO DE REGRESSÃO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581191" y="2180497"/>
            <a:ext cx="11181721" cy="2857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Criação de um repositório.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6000" lvl="0" marL="306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Importação dos dados.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6000" lvl="0" marL="306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Estabelecimento do papel (“role”) que cada atributo assume no modelo – id(Id),  label (número de “likes”), cluster (número de “likes” da página).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566" y="2212320"/>
            <a:ext cx="2965345" cy="415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3795" y="2181838"/>
            <a:ext cx="3014885" cy="421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>
            <p:ph type="title"/>
          </p:nvPr>
        </p:nvSpPr>
        <p:spPr>
          <a:xfrm>
            <a:off x="576263" y="957063"/>
            <a:ext cx="110299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/>
              <a:t>PARÂMETROS DOS OPERADORES DE SELEÇÃO DE DADOS</a:t>
            </a:r>
            <a:endParaRPr sz="2400"/>
          </a:p>
        </p:txBody>
      </p:sp>
      <p:sp>
        <p:nvSpPr>
          <p:cNvPr id="129" name="Google Shape;129;p5"/>
          <p:cNvSpPr/>
          <p:nvPr/>
        </p:nvSpPr>
        <p:spPr>
          <a:xfrm>
            <a:off x="2174256" y="2711916"/>
            <a:ext cx="1506416" cy="808162"/>
          </a:xfrm>
          <a:prstGeom prst="rect">
            <a:avLst/>
          </a:prstGeom>
          <a:noFill/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5954948" y="2711916"/>
            <a:ext cx="1506416" cy="850433"/>
          </a:xfrm>
          <a:prstGeom prst="rect">
            <a:avLst/>
          </a:prstGeom>
          <a:noFill/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automatically generated" id="131" name="Google Shape;13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2550" y="2027125"/>
            <a:ext cx="2278732" cy="4588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/>
          <p:nvPr/>
        </p:nvSpPr>
        <p:spPr>
          <a:xfrm>
            <a:off x="9944100" y="2649414"/>
            <a:ext cx="1247775" cy="693861"/>
          </a:xfrm>
          <a:prstGeom prst="rect">
            <a:avLst/>
          </a:prstGeom>
          <a:noFill/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499" r="0" t="11530"/>
          <a:stretch/>
        </p:blipFill>
        <p:spPr>
          <a:xfrm>
            <a:off x="1246001" y="960792"/>
            <a:ext cx="9699999" cy="545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6"/>
          <p:cNvCxnSpPr/>
          <p:nvPr/>
        </p:nvCxnSpPr>
        <p:spPr>
          <a:xfrm flipH="1" rot="10800000">
            <a:off x="4862146" y="3724758"/>
            <a:ext cx="6083854" cy="3179"/>
          </a:xfrm>
          <a:prstGeom prst="straightConnector1">
            <a:avLst/>
          </a:prstGeom>
          <a:noFill/>
          <a:ln cap="rnd" cmpd="sng" w="22225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823334df_0_0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/>
              <a:t>ANÁLISE DA AMOSTRA</a:t>
            </a:r>
            <a:endParaRPr sz="2400"/>
          </a:p>
        </p:txBody>
      </p:sp>
      <p:pic>
        <p:nvPicPr>
          <p:cNvPr id="145" name="Google Shape;145;g5a823334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375" y="3669650"/>
            <a:ext cx="5515152" cy="2811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g5a823334d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50" y="3669650"/>
            <a:ext cx="5460326" cy="2811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g5a823334df_0_0"/>
          <p:cNvSpPr txBox="1"/>
          <p:nvPr/>
        </p:nvSpPr>
        <p:spPr>
          <a:xfrm>
            <a:off x="519600" y="2212725"/>
            <a:ext cx="11305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6000" lvl="0" marL="30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amostra de fotografias era significativamente superior à dos restantes tipos de post.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5a823334df_0_0"/>
          <p:cNvSpPr txBox="1"/>
          <p:nvPr/>
        </p:nvSpPr>
        <p:spPr>
          <a:xfrm>
            <a:off x="519600" y="2777925"/>
            <a:ext cx="11305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6000" lvl="0" marL="30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discrepância na dimensão das amostras recolhidas para cada hora, poderia inflacionar os resultados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66a61991_1_0"/>
          <p:cNvSpPr txBox="1"/>
          <p:nvPr>
            <p:ph type="title"/>
          </p:nvPr>
        </p:nvSpPr>
        <p:spPr>
          <a:xfrm>
            <a:off x="581243" y="716483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/>
              <a:t>ANÁLISE DA AMOSTRA</a:t>
            </a:r>
            <a:endParaRPr sz="2400"/>
          </a:p>
        </p:txBody>
      </p:sp>
      <p:pic>
        <p:nvPicPr>
          <p:cNvPr id="155" name="Google Shape;155;g5866a6199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412" y="2228000"/>
            <a:ext cx="7675176" cy="431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7129" y="2246140"/>
            <a:ext cx="5244274" cy="357508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>
            <p:ph type="title"/>
          </p:nvPr>
        </p:nvSpPr>
        <p:spPr>
          <a:xfrm>
            <a:off x="581192" y="562708"/>
            <a:ext cx="11029616" cy="1292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/>
              <a:t>TRATAMENTO DE DADOS (OTIMIZAÇÃO DO MODELO) – ATRIBUTOS</a:t>
            </a:r>
            <a:endParaRPr sz="2400"/>
          </a:p>
        </p:txBody>
      </p:sp>
      <p:sp>
        <p:nvSpPr>
          <p:cNvPr id="162" name="Google Shape;162;p7"/>
          <p:cNvSpPr txBox="1"/>
          <p:nvPr/>
        </p:nvSpPr>
        <p:spPr>
          <a:xfrm>
            <a:off x="581192" y="1405239"/>
            <a:ext cx="10856120" cy="537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6517129" y="3457435"/>
            <a:ext cx="1008891" cy="431516"/>
          </a:xfrm>
          <a:prstGeom prst="rect">
            <a:avLst/>
          </a:prstGeom>
          <a:noFill/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3275" y="2246140"/>
            <a:ext cx="2592830" cy="3627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/>
          <p:nvPr/>
        </p:nvSpPr>
        <p:spPr>
          <a:xfrm>
            <a:off x="4520101" y="2735634"/>
            <a:ext cx="1295532" cy="670451"/>
          </a:xfrm>
          <a:prstGeom prst="rect">
            <a:avLst/>
          </a:prstGeom>
          <a:noFill/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automatically generated" id="166" name="Google Shape;16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193" y="2556982"/>
            <a:ext cx="2181058" cy="302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