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5" r:id="rId10"/>
    <p:sldId id="276" r:id="rId11"/>
    <p:sldId id="275" r:id="rId12"/>
    <p:sldId id="270" r:id="rId13"/>
    <p:sldId id="273" r:id="rId14"/>
    <p:sldId id="274" r:id="rId15"/>
    <p:sldId id="271" r:id="rId16"/>
    <p:sldId id="272" r:id="rId17"/>
    <p:sldId id="277" r:id="rId18"/>
    <p:sldId id="27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224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3B001-F7FC-41FD-9677-7CEFA6C77C10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7D876-645D-408E-83B8-A8BD324FDE3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376A-E8FC-4119-AA17-52DDE1E64A36}" type="datetime1">
              <a:rPr lang="en-US" smtClean="0"/>
              <a:pPr/>
              <a:t>9/22/2014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ECDD-D089-4B1E-A73D-9B83180152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970F5-4335-40CF-A424-37DB1B981890}" type="datetime1">
              <a:rPr lang="en-US" smtClean="0"/>
              <a:pPr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ECDD-D089-4B1E-A73D-9B83180152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7048-FB6E-4DEA-8750-46E8BE012585}" type="datetime1">
              <a:rPr lang="en-US" smtClean="0"/>
              <a:pPr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ECDD-D089-4B1E-A73D-9B83180152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ED74-EE48-4FA0-8F3D-1CEF02200DC6}" type="datetime1">
              <a:rPr lang="en-US" smtClean="0"/>
              <a:pPr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ECDD-D089-4B1E-A73D-9B83180152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BD57-5840-417F-8E90-6758E4F70173}" type="datetime1">
              <a:rPr lang="en-US" smtClean="0"/>
              <a:pPr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ECDD-D089-4B1E-A73D-9B83180152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7FC34-59E5-4911-8F21-B687F613A485}" type="datetime1">
              <a:rPr lang="en-US" smtClean="0"/>
              <a:pPr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ECDD-D089-4B1E-A73D-9B83180152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31C9-7934-4CAB-B06C-93A33F67C403}" type="datetime1">
              <a:rPr lang="en-US" smtClean="0"/>
              <a:pPr/>
              <a:t>9/22/2014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ECDD-D089-4B1E-A73D-9B83180152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D1AE4-B97C-49D2-A0F2-4E68B4D4678C}" type="datetime1">
              <a:rPr lang="en-US" smtClean="0"/>
              <a:pPr/>
              <a:t>9/22/2014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E8ECDD-D089-4B1E-A73D-9B83180152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1018-E579-41A2-B9CB-09FB13E182FE}" type="datetime1">
              <a:rPr lang="en-US" smtClean="0"/>
              <a:pPr/>
              <a:t>9/22/2014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ECDD-D089-4B1E-A73D-9B83180152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B7F5-4D91-454D-A18A-54A72684D5CC}" type="datetime1">
              <a:rPr lang="en-US" smtClean="0"/>
              <a:pPr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EE8ECDD-D089-4B1E-A73D-9B83180152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FDC1B103-3E70-411F-9307-C76D56420ADB}" type="datetime1">
              <a:rPr lang="en-US" smtClean="0"/>
              <a:pPr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ECDD-D089-4B1E-A73D-9B83180152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8CC73FF-C165-4CD1-BDB5-6044E6915AEF}" type="datetime1">
              <a:rPr lang="en-US" smtClean="0"/>
              <a:pPr/>
              <a:t>9/22/2014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EE8ECDD-D089-4B1E-A73D-9B83180152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Threat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Engineering Secure Software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/>
          <a:srcRect l="41699" t="28750" r="36680" b="21875"/>
          <a:stretch>
            <a:fillRect/>
          </a:stretch>
        </p:blipFill>
        <p:spPr bwMode="auto">
          <a:xfrm>
            <a:off x="0" y="0"/>
            <a:ext cx="9074552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73152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Generate potential threats that must be mitigated</a:t>
            </a:r>
          </a:p>
          <a:p>
            <a:pPr lvl="1"/>
            <a:r>
              <a:rPr lang="en-US" dirty="0" smtClean="0"/>
              <a:t>Uses the structure and the test to </a:t>
            </a:r>
          </a:p>
          <a:p>
            <a:pPr lvl="1"/>
            <a:r>
              <a:rPr lang="en-US" dirty="0" smtClean="0"/>
              <a:t>Forces you describe mitigations</a:t>
            </a:r>
          </a:p>
          <a:p>
            <a:pPr lvl="1"/>
            <a:r>
              <a:rPr lang="en-US" dirty="0" smtClean="0"/>
              <a:t>Helps record assumptions</a:t>
            </a:r>
          </a:p>
          <a:p>
            <a:pPr lvl="1"/>
            <a:r>
              <a:rPr lang="en-US" dirty="0" smtClean="0"/>
              <a:t>Go directly to file a bug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Threats are particularly bad when…</a:t>
            </a:r>
          </a:p>
          <a:p>
            <a:pPr lvl="1"/>
            <a:r>
              <a:rPr lang="en-US" dirty="0" smtClean="0"/>
              <a:t>Flows cross boundaries</a:t>
            </a:r>
          </a:p>
          <a:p>
            <a:pPr lvl="1"/>
            <a:r>
              <a:rPr lang="en-US" dirty="0" smtClean="0"/>
              <a:t>Lack of awareness for technology-specific issues (e.g. XML)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Feedly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5714" t="17962" r="37755" b="32484"/>
          <a:stretch>
            <a:fillRect/>
          </a:stretch>
        </p:blipFill>
        <p:spPr bwMode="auto">
          <a:xfrm>
            <a:off x="228600" y="1295400"/>
            <a:ext cx="898144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l="36679" t="33125" r="52124" b="38750"/>
          <a:stretch>
            <a:fillRect/>
          </a:stretch>
        </p:blipFill>
        <p:spPr bwMode="auto">
          <a:xfrm>
            <a:off x="0" y="-236483"/>
            <a:ext cx="9144000" cy="7094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48263" t="21250" r="38610" b="33125"/>
          <a:stretch>
            <a:fillRect/>
          </a:stretch>
        </p:blipFill>
        <p:spPr bwMode="auto">
          <a:xfrm>
            <a:off x="1219200" y="68356"/>
            <a:ext cx="6324600" cy="6789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Not in This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Third-party </a:t>
            </a:r>
            <a:r>
              <a:rPr lang="en-US" dirty="0" err="1" smtClean="0"/>
              <a:t>interactors</a:t>
            </a:r>
            <a:r>
              <a:rPr lang="en-US" dirty="0" smtClean="0"/>
              <a:t> for the </a:t>
            </a:r>
            <a:r>
              <a:rPr lang="en-US" dirty="0" err="1" smtClean="0"/>
              <a:t>Feedly</a:t>
            </a:r>
            <a:r>
              <a:rPr lang="en-US" dirty="0" smtClean="0"/>
              <a:t> API</a:t>
            </a:r>
          </a:p>
          <a:p>
            <a:r>
              <a:rPr lang="en-US" dirty="0" smtClean="0"/>
              <a:t>Android, Windows apps</a:t>
            </a:r>
          </a:p>
          <a:p>
            <a:r>
              <a:rPr lang="en-US" dirty="0" smtClean="0"/>
              <a:t>External API dependencies</a:t>
            </a:r>
          </a:p>
          <a:p>
            <a:pPr lvl="1">
              <a:buNone/>
            </a:pPr>
            <a:r>
              <a:rPr lang="en-US" dirty="0" smtClean="0"/>
              <a:t>e.g. Using </a:t>
            </a:r>
            <a:r>
              <a:rPr lang="en-US" dirty="0" err="1" smtClean="0"/>
              <a:t>libcurl</a:t>
            </a:r>
            <a:r>
              <a:rPr lang="en-US" dirty="0" smtClean="0"/>
              <a:t> to download blog content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Any others we can think of?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 Models !=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Threat models are specifically about modeling security, not architecture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Architecture diagrams depict </a:t>
            </a:r>
            <a:r>
              <a:rPr lang="en-US" i="1" dirty="0" smtClean="0"/>
              <a:t>subsystems responsibility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Threat Model</a:t>
            </a:r>
          </a:p>
          <a:p>
            <a:pPr lvl="1"/>
            <a:r>
              <a:rPr lang="en-US" dirty="0" smtClean="0"/>
              <a:t>Based on </a:t>
            </a:r>
            <a:r>
              <a:rPr lang="en-US" i="1" dirty="0" smtClean="0"/>
              <a:t>data flows</a:t>
            </a:r>
          </a:p>
          <a:p>
            <a:pPr lvl="1"/>
            <a:r>
              <a:rPr lang="en-US" dirty="0" smtClean="0"/>
              <a:t>Naming and characterizing the data that will be transported from one part of the system to another</a:t>
            </a:r>
          </a:p>
          <a:p>
            <a:pPr lvl="1"/>
            <a:r>
              <a:rPr lang="en-US" dirty="0" smtClean="0"/>
              <a:t>Iteratively mitigating risks the tool tells us about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Big architectures may end up being one big bubble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Small features in the architecture might constitute an entire process in a threat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Tip: Naming Is Huge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Make your flows be meaningful</a:t>
            </a:r>
          </a:p>
          <a:p>
            <a:pPr lvl="1"/>
            <a:r>
              <a:rPr lang="en-US" dirty="0" smtClean="0"/>
              <a:t>Bad: “HTTP”, “Request”</a:t>
            </a:r>
          </a:p>
          <a:p>
            <a:pPr lvl="1"/>
            <a:r>
              <a:rPr lang="en-US" dirty="0" smtClean="0"/>
              <a:t>Good: “Blog Content”, “Scrape Requests”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Name your trust boundaries</a:t>
            </a:r>
          </a:p>
          <a:p>
            <a:pPr lvl="1"/>
            <a:r>
              <a:rPr lang="en-US" dirty="0" smtClean="0"/>
              <a:t>Machine? </a:t>
            </a:r>
          </a:p>
          <a:p>
            <a:pPr lvl="1"/>
            <a:r>
              <a:rPr lang="en-US" dirty="0" smtClean="0"/>
              <a:t>Corporate?</a:t>
            </a:r>
          </a:p>
          <a:p>
            <a:pPr lvl="1"/>
            <a:r>
              <a:rPr lang="en-US" dirty="0" smtClean="0"/>
              <a:t>Network?</a:t>
            </a:r>
          </a:p>
          <a:p>
            <a:endParaRPr lang="en-US" dirty="0" smtClean="0"/>
          </a:p>
          <a:p>
            <a:r>
              <a:rPr lang="en-US" dirty="0" smtClean="0"/>
              <a:t>Processes &amp; external </a:t>
            </a:r>
            <a:r>
              <a:rPr lang="en-US" dirty="0" err="1" smtClean="0"/>
              <a:t>interactors</a:t>
            </a:r>
            <a:endParaRPr lang="en-US" dirty="0" smtClean="0"/>
          </a:p>
          <a:p>
            <a:pPr lvl="1"/>
            <a:r>
              <a:rPr lang="en-US" dirty="0" smtClean="0"/>
              <a:t>Good: “feedly.com”</a:t>
            </a:r>
          </a:p>
          <a:p>
            <a:pPr lvl="1"/>
            <a:r>
              <a:rPr lang="en-US" dirty="0" smtClean="0"/>
              <a:t>Bad: “server”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Ultimate test: outsiders should understand your system without much other info than the data flow diagram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Tips </a:t>
            </a:r>
            <a:r>
              <a:rPr lang="en-US" dirty="0" smtClean="0"/>
              <a:t>for Threat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800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Be honest with the process</a:t>
            </a:r>
          </a:p>
          <a:p>
            <a:pPr lvl="1"/>
            <a:r>
              <a:rPr lang="en-US" dirty="0" smtClean="0"/>
              <a:t>Make sure the model represents reality (or what you really believe reality will be)</a:t>
            </a:r>
          </a:p>
          <a:p>
            <a:pPr lvl="1"/>
            <a:r>
              <a:rPr lang="en-US" dirty="0" smtClean="0"/>
              <a:t>Consider </a:t>
            </a:r>
            <a:r>
              <a:rPr lang="en-US" i="1" dirty="0" smtClean="0"/>
              <a:t>all</a:t>
            </a:r>
            <a:r>
              <a:rPr lang="en-US" dirty="0" smtClean="0"/>
              <a:t> types of threats – </a:t>
            </a:r>
            <a:br>
              <a:rPr lang="en-US" dirty="0" smtClean="0"/>
            </a:br>
            <a:r>
              <a:rPr lang="en-US" dirty="0" smtClean="0"/>
              <a:t>code-level </a:t>
            </a:r>
            <a:r>
              <a:rPr lang="en-US" dirty="0" smtClean="0"/>
              <a:t>vulnerabilities </a:t>
            </a:r>
            <a:r>
              <a:rPr lang="en-US" dirty="0" smtClean="0"/>
              <a:t>are just a “for example”</a:t>
            </a:r>
          </a:p>
          <a:p>
            <a:endParaRPr lang="en-US" dirty="0" smtClean="0"/>
          </a:p>
          <a:p>
            <a:r>
              <a:rPr lang="en-US" dirty="0" smtClean="0"/>
              <a:t>As with all modeling, use appropriate complexity</a:t>
            </a:r>
          </a:p>
          <a:p>
            <a:pPr lvl="1"/>
            <a:r>
              <a:rPr lang="en-US" dirty="0" smtClean="0"/>
              <a:t>Overly-simplified?</a:t>
            </a:r>
          </a:p>
          <a:p>
            <a:pPr lvl="2"/>
            <a:r>
              <a:rPr lang="en-US" dirty="0" smtClean="0"/>
              <a:t>Departs from reality</a:t>
            </a:r>
          </a:p>
          <a:p>
            <a:pPr lvl="2"/>
            <a:r>
              <a:rPr lang="en-US" dirty="0" smtClean="0"/>
              <a:t>You get exactly what you put into it – no new knowledge</a:t>
            </a:r>
          </a:p>
          <a:p>
            <a:pPr lvl="1"/>
            <a:r>
              <a:rPr lang="en-US" dirty="0" smtClean="0"/>
              <a:t>Overly-complicated?</a:t>
            </a:r>
          </a:p>
          <a:p>
            <a:pPr lvl="2"/>
            <a:r>
              <a:rPr lang="en-US" dirty="0" smtClean="0"/>
              <a:t>Too much to analyze</a:t>
            </a:r>
          </a:p>
          <a:p>
            <a:pPr lvl="2"/>
            <a:r>
              <a:rPr lang="en-US" dirty="0" smtClean="0"/>
              <a:t>“Check it off the list” syndrome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Test your model</a:t>
            </a:r>
          </a:p>
          <a:p>
            <a:pPr lvl="1">
              <a:buNone/>
            </a:pPr>
            <a:r>
              <a:rPr lang="en-US" dirty="0" smtClean="0"/>
              <a:t>Think of a specific security concern, then try to see where it fits in your threat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Risk Thus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Start with the </a:t>
            </a:r>
            <a:r>
              <a:rPr lang="en-US" b="1" i="1" dirty="0" smtClean="0"/>
              <a:t>functionality</a:t>
            </a:r>
          </a:p>
          <a:p>
            <a:pPr lvl="1"/>
            <a:r>
              <a:rPr lang="en-US" dirty="0" smtClean="0"/>
              <a:t>Use cases </a:t>
            </a:r>
            <a:r>
              <a:rPr lang="en-US" dirty="0" smtClean="0">
                <a:sym typeface="Wingdings" pitchFamily="2" charset="2"/>
              </a:rPr>
              <a:t> abuse/misuse cases</a:t>
            </a:r>
          </a:p>
          <a:p>
            <a:pPr lvl="1"/>
            <a:r>
              <a:rPr lang="en-US" dirty="0" smtClean="0"/>
              <a:t>p(exploit), p(vulnerability)</a:t>
            </a:r>
            <a:endParaRPr lang="en-US" dirty="0" smtClean="0">
              <a:sym typeface="Wingdings" pitchFamily="2" charset="2"/>
            </a:endParaRPr>
          </a:p>
          <a:p>
            <a:endParaRPr lang="en-US" dirty="0" smtClean="0"/>
          </a:p>
          <a:p>
            <a:r>
              <a:rPr lang="en-US" dirty="0" smtClean="0"/>
              <a:t>Start with </a:t>
            </a:r>
            <a:r>
              <a:rPr lang="en-US" b="1" i="1" dirty="0" smtClean="0"/>
              <a:t>what to protect</a:t>
            </a:r>
          </a:p>
          <a:p>
            <a:pPr lvl="1"/>
            <a:r>
              <a:rPr lang="en-US" dirty="0" smtClean="0"/>
              <a:t>Goals </a:t>
            </a:r>
            <a:r>
              <a:rPr lang="en-US" dirty="0" smtClean="0">
                <a:sym typeface="Wingdings" pitchFamily="2" charset="2"/>
              </a:rPr>
              <a:t> High-level Risks  Indicators  Tests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Assets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Domain, domain, domain</a:t>
            </a:r>
          </a:p>
          <a:p>
            <a:pPr lvl="1"/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Today: start with </a:t>
            </a:r>
            <a:r>
              <a:rPr lang="en-US" b="1" i="1" dirty="0" smtClean="0">
                <a:sym typeface="Wingdings" pitchFamily="2" charset="2"/>
              </a:rPr>
              <a:t>threats</a:t>
            </a:r>
            <a:endParaRPr lang="en-US" dirty="0" smtClean="0">
              <a:sym typeface="Wingdings" pitchFamily="2" charset="2"/>
            </a:endParaRPr>
          </a:p>
          <a:p>
            <a:pPr lvl="1"/>
            <a:endParaRPr lang="en-US" dirty="0" smtClean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/>
              <a:t>© 2011-2012 Andrew Meneely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481328"/>
            <a:ext cx="4114800" cy="4525963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Spoofing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Tampering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Repudiation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Information disclosure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Denial of Service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Elevation of privilege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3352800" y="1447800"/>
            <a:ext cx="5257800" cy="4648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en-US" sz="22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</a:rPr>
              <a:t>I am Spartacus.</a:t>
            </a:r>
          </a:p>
          <a:p>
            <a:pPr marL="365760" marR="0" lvl="0" indent="-256032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endParaRPr kumimoji="0" lang="en-US" sz="24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</a:endParaRPr>
          </a:p>
          <a:p>
            <a:pPr marL="365760" marR="0" lvl="0" indent="-256032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en-US" sz="2200" dirty="0" smtClean="0">
                <a:latin typeface="Lucida Console" pitchFamily="49" charset="0"/>
              </a:rPr>
              <a:t>Looks like Johnny got an A!</a:t>
            </a:r>
            <a:endParaRPr kumimoji="0" lang="en-US" sz="22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</a:endParaRPr>
          </a:p>
          <a:p>
            <a:pPr marL="365760" marR="0" lvl="0" indent="-256032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endParaRPr kumimoji="0" lang="en-US" sz="24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</a:endParaRPr>
          </a:p>
          <a:p>
            <a:pPr marL="365760" marR="0" lvl="0" indent="-256032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en-US" sz="22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</a:rPr>
              <a:t>Didn’t Johnny have a B?</a:t>
            </a:r>
          </a:p>
          <a:p>
            <a:pPr marL="365760" marR="0" lvl="0" indent="-256032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endParaRPr kumimoji="0" lang="en-US" sz="22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</a:endParaRPr>
          </a:p>
          <a:p>
            <a:pPr marL="365760" marR="0" lvl="0" indent="-256032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en-US" sz="22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</a:rPr>
              <a:t>Johnny’s SSN is…</a:t>
            </a:r>
          </a:p>
          <a:p>
            <a:pPr marL="365760" marR="0" lvl="0" indent="-256032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endParaRPr kumimoji="0" lang="en-US" sz="22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</a:endParaRPr>
          </a:p>
          <a:p>
            <a:pPr marL="365760" marR="0" lvl="0" indent="-256032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en-US" sz="2200" noProof="0" dirty="0" smtClean="0">
                <a:latin typeface="Lucida Console" pitchFamily="49" charset="0"/>
              </a:rPr>
              <a:t>Please try again later.</a:t>
            </a:r>
            <a:endParaRPr kumimoji="0" lang="en-US" sz="22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</a:endParaRPr>
          </a:p>
          <a:p>
            <a:pPr marL="365760" marR="0" lvl="0" indent="-256032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endParaRPr kumimoji="0" lang="en-US" sz="22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</a:endParaRPr>
          </a:p>
          <a:p>
            <a:pPr marL="365760" marR="0" lvl="0" indent="-256032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en-US" sz="2200" dirty="0" err="1" smtClean="0">
                <a:latin typeface="Lucida Console" pitchFamily="49" charset="0"/>
              </a:rPr>
              <a:t>sudo</a:t>
            </a:r>
            <a:r>
              <a:rPr lang="en-US" sz="2200" dirty="0" smtClean="0">
                <a:latin typeface="Lucida Console" pitchFamily="49" charset="0"/>
              </a:rPr>
              <a:t> </a:t>
            </a:r>
            <a:r>
              <a:rPr lang="en-US" sz="2200" dirty="0" err="1" smtClean="0">
                <a:latin typeface="Lucida Console" pitchFamily="49" charset="0"/>
              </a:rPr>
              <a:t>rm</a:t>
            </a:r>
            <a:r>
              <a:rPr lang="en-US" sz="2200" dirty="0" smtClean="0">
                <a:latin typeface="Lucida Console" pitchFamily="49" charset="0"/>
              </a:rPr>
              <a:t> –</a:t>
            </a:r>
            <a:r>
              <a:rPr lang="en-US" sz="2200" dirty="0" err="1" smtClean="0">
                <a:latin typeface="Lucida Console" pitchFamily="49" charset="0"/>
              </a:rPr>
              <a:t>rf</a:t>
            </a:r>
            <a:r>
              <a:rPr lang="en-US" sz="2200" dirty="0" smtClean="0">
                <a:latin typeface="Lucida Console" pitchFamily="49" charset="0"/>
              </a:rPr>
              <a:t> /home/</a:t>
            </a:r>
            <a:r>
              <a:rPr lang="en-US" sz="2200" dirty="0" err="1" smtClean="0">
                <a:latin typeface="Lucida Console" pitchFamily="49" charset="0"/>
              </a:rPr>
              <a:t>johnny</a:t>
            </a:r>
            <a:endParaRPr kumimoji="0" lang="en-US" sz="22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STRIDE ~&gt; Security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724400"/>
          </a:xfrm>
        </p:spPr>
        <p:txBody>
          <a:bodyPr>
            <a:normAutofit fontScale="77500" lnSpcReduction="20000"/>
          </a:bodyPr>
          <a:lstStyle/>
          <a:p>
            <a:r>
              <a:rPr lang="en-US" i="1" dirty="0" smtClean="0"/>
              <a:t>Kind of </a:t>
            </a:r>
            <a:r>
              <a:rPr lang="en-US" dirty="0" smtClean="0"/>
              <a:t>the inverse of security properties, but not fully</a:t>
            </a:r>
          </a:p>
          <a:p>
            <a:pPr lvl="1"/>
            <a:r>
              <a:rPr lang="en-US" b="1" dirty="0" smtClean="0"/>
              <a:t>T</a:t>
            </a:r>
            <a:r>
              <a:rPr lang="en-US" dirty="0" smtClean="0"/>
              <a:t>ampering </a:t>
            </a:r>
            <a:r>
              <a:rPr lang="en-US" dirty="0" smtClean="0">
                <a:sym typeface="Wingdings" pitchFamily="2" charset="2"/>
              </a:rPr>
              <a:t> Integrity violation</a:t>
            </a:r>
          </a:p>
          <a:p>
            <a:pPr lvl="1"/>
            <a:r>
              <a:rPr lang="en-US" b="1" dirty="0" smtClean="0">
                <a:sym typeface="Wingdings" pitchFamily="2" charset="2"/>
              </a:rPr>
              <a:t>R</a:t>
            </a:r>
            <a:r>
              <a:rPr lang="en-US" dirty="0" smtClean="0">
                <a:sym typeface="Wingdings" pitchFamily="2" charset="2"/>
              </a:rPr>
              <a:t>epudiation  Integrity of the </a:t>
            </a:r>
            <a:r>
              <a:rPr lang="en-US" i="1" dirty="0" smtClean="0">
                <a:sym typeface="Wingdings" pitchFamily="2" charset="2"/>
              </a:rPr>
              <a:t>history</a:t>
            </a:r>
            <a:r>
              <a:rPr lang="en-US" dirty="0" smtClean="0">
                <a:sym typeface="Wingdings" pitchFamily="2" charset="2"/>
              </a:rPr>
              <a:t> violation</a:t>
            </a:r>
            <a:endParaRPr lang="en-US" i="1" dirty="0" smtClean="0"/>
          </a:p>
          <a:p>
            <a:pPr lvl="1"/>
            <a:r>
              <a:rPr lang="en-US" b="1" dirty="0" smtClean="0">
                <a:sym typeface="Wingdings" pitchFamily="2" charset="2"/>
              </a:rPr>
              <a:t>I</a:t>
            </a:r>
            <a:r>
              <a:rPr lang="en-US" dirty="0" smtClean="0">
                <a:sym typeface="Wingdings" pitchFamily="2" charset="2"/>
              </a:rPr>
              <a:t>nformation Disclosure  Confidentiality violation</a:t>
            </a:r>
          </a:p>
          <a:p>
            <a:pPr lvl="1"/>
            <a:r>
              <a:rPr lang="en-US" b="1" dirty="0" smtClean="0">
                <a:sym typeface="Wingdings" pitchFamily="2" charset="2"/>
              </a:rPr>
              <a:t>D</a:t>
            </a:r>
            <a:r>
              <a:rPr lang="en-US" dirty="0" smtClean="0">
                <a:sym typeface="Wingdings" pitchFamily="2" charset="2"/>
              </a:rPr>
              <a:t>enial of service  Availability violation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Spoofing</a:t>
            </a:r>
          </a:p>
          <a:p>
            <a:pPr lvl="1"/>
            <a:r>
              <a:rPr lang="en-US" dirty="0" smtClean="0"/>
              <a:t>Violating </a:t>
            </a:r>
            <a:r>
              <a:rPr lang="en-US" i="1" dirty="0" smtClean="0"/>
              <a:t>authentication</a:t>
            </a:r>
          </a:p>
          <a:p>
            <a:pPr lvl="1"/>
            <a:r>
              <a:rPr lang="en-US" dirty="0" smtClean="0"/>
              <a:t>You are not who you say you are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300" dirty="0" smtClean="0"/>
              <a:t>(e.g. session hijacking, guessing passwords)</a:t>
            </a:r>
            <a:endParaRPr lang="en-US" sz="2100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Elevation of privilege</a:t>
            </a:r>
          </a:p>
          <a:p>
            <a:pPr lvl="1"/>
            <a:r>
              <a:rPr lang="en-US" dirty="0" smtClean="0"/>
              <a:t>Violating </a:t>
            </a:r>
            <a:r>
              <a:rPr lang="en-US" i="1" dirty="0" smtClean="0"/>
              <a:t>authorization</a:t>
            </a:r>
          </a:p>
          <a:p>
            <a:pPr lvl="1"/>
            <a:r>
              <a:rPr lang="en-US" dirty="0" smtClean="0"/>
              <a:t>You can access things you should not be allowed to access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300" dirty="0" smtClean="0"/>
              <a:t>(e.g. permissions, network access)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Repudiation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dirty="0" smtClean="0"/>
              <a:t>A threat to the </a:t>
            </a:r>
            <a:r>
              <a:rPr lang="en-US" b="1" i="1" dirty="0" smtClean="0"/>
              <a:t>belief </a:t>
            </a:r>
            <a:r>
              <a:rPr lang="en-US" dirty="0" smtClean="0"/>
              <a:t>that integrity was preserved</a:t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en-US" sz="2900" dirty="0" smtClean="0">
                <a:latin typeface="Lucida Console" pitchFamily="49" charset="0"/>
              </a:rPr>
              <a:t>Didn’t Johnny have a B?</a:t>
            </a:r>
            <a:endParaRPr lang="en-US" sz="3200" dirty="0" smtClean="0">
              <a:latin typeface="Lucida Console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Provenance</a:t>
            </a:r>
          </a:p>
          <a:p>
            <a:pPr lvl="1"/>
            <a:r>
              <a:rPr lang="en-US" dirty="0" smtClean="0"/>
              <a:t>Logs</a:t>
            </a:r>
          </a:p>
          <a:p>
            <a:pPr lvl="1"/>
            <a:r>
              <a:rPr lang="en-US" dirty="0" smtClean="0"/>
              <a:t>Hash (digest) algorithms</a:t>
            </a:r>
          </a:p>
          <a:p>
            <a:pPr lvl="1"/>
            <a:r>
              <a:rPr lang="en-US" dirty="0" smtClean="0"/>
              <a:t>Third-party verification</a:t>
            </a:r>
          </a:p>
          <a:p>
            <a:pPr lvl="1"/>
            <a:r>
              <a:rPr lang="en-US" dirty="0" smtClean="0"/>
              <a:t>e.g. artwork, copyright registration</a:t>
            </a:r>
          </a:p>
          <a:p>
            <a:endParaRPr lang="en-US" dirty="0" smtClean="0"/>
          </a:p>
          <a:p>
            <a:r>
              <a:rPr lang="en-US" dirty="0" smtClean="0"/>
              <a:t>Ultimately, another type of integrity violation</a:t>
            </a:r>
          </a:p>
          <a:p>
            <a:pPr lvl="1"/>
            <a:r>
              <a:rPr lang="en-US" dirty="0" smtClean="0"/>
              <a:t>…but not exactly a tampering threat</a:t>
            </a:r>
          </a:p>
          <a:p>
            <a:pPr lvl="1"/>
            <a:r>
              <a:rPr lang="en-US" dirty="0" smtClean="0"/>
              <a:t>Protect against tampering? Filter access, etc.</a:t>
            </a:r>
          </a:p>
          <a:p>
            <a:pPr lvl="1"/>
            <a:r>
              <a:rPr lang="en-US" dirty="0" smtClean="0"/>
              <a:t>Protect against repudiation? Keep a reliable history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Architectural Risk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Discuss security risk once most of the architecture is settled</a:t>
            </a:r>
          </a:p>
          <a:p>
            <a:endParaRPr lang="en-US" dirty="0" smtClean="0"/>
          </a:p>
          <a:p>
            <a:r>
              <a:rPr lang="en-US" dirty="0" smtClean="0"/>
              <a:t>Motivation: a few good early decisions goes a long way</a:t>
            </a:r>
          </a:p>
          <a:p>
            <a:pPr lvl="1"/>
            <a:r>
              <a:rPr lang="en-US" dirty="0" smtClean="0"/>
              <a:t>e.g. incorporating encryption</a:t>
            </a:r>
          </a:p>
          <a:p>
            <a:pPr lvl="1"/>
            <a:r>
              <a:rPr lang="en-US" dirty="0" smtClean="0"/>
              <a:t>e.g. authentication &amp; access control concerns</a:t>
            </a:r>
          </a:p>
          <a:p>
            <a:pPr lvl="1"/>
            <a:r>
              <a:rPr lang="en-US" dirty="0" smtClean="0"/>
              <a:t>e.g. choice of technologies used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Must-haves vs. Nice-to-haves at the design level</a:t>
            </a:r>
          </a:p>
          <a:p>
            <a:endParaRPr lang="en-US" dirty="0" smtClean="0"/>
          </a:p>
          <a:p>
            <a:r>
              <a:rPr lang="en-US" dirty="0" smtClean="0"/>
              <a:t>Emphasis of design flaws over code-level vulnerabilities</a:t>
            </a:r>
          </a:p>
          <a:p>
            <a:endParaRPr lang="en-US" dirty="0" smtClean="0"/>
          </a:p>
          <a:p>
            <a:r>
              <a:rPr lang="en-US" dirty="0" smtClean="0"/>
              <a:t>Note: “Risk Analysis” is not necessarily “Modeling”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Architectural risk analysis tool</a:t>
            </a:r>
          </a:p>
          <a:p>
            <a:pPr lvl="1"/>
            <a:r>
              <a:rPr lang="en-US" dirty="0" smtClean="0"/>
              <a:t>Built at Microsoft, on top of Visio</a:t>
            </a:r>
          </a:p>
          <a:p>
            <a:pPr lvl="1"/>
            <a:r>
              <a:rPr lang="en-US" dirty="0" smtClean="0"/>
              <a:t>STRIDE concept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Methodology:</a:t>
            </a:r>
          </a:p>
          <a:p>
            <a:pPr lvl="1"/>
            <a:r>
              <a:rPr lang="en-US" dirty="0" smtClean="0"/>
              <a:t>Define a data flow diagram</a:t>
            </a:r>
          </a:p>
          <a:p>
            <a:pPr lvl="2"/>
            <a:r>
              <a:rPr lang="en-US" dirty="0" smtClean="0"/>
              <a:t>Processes</a:t>
            </a:r>
          </a:p>
          <a:p>
            <a:pPr lvl="2"/>
            <a:r>
              <a:rPr lang="en-US" dirty="0" smtClean="0"/>
              <a:t>External </a:t>
            </a:r>
            <a:r>
              <a:rPr lang="en-US" dirty="0" err="1" smtClean="0"/>
              <a:t>interactors</a:t>
            </a:r>
            <a:endParaRPr lang="en-US" dirty="0" smtClean="0"/>
          </a:p>
          <a:p>
            <a:pPr lvl="2"/>
            <a:r>
              <a:rPr lang="en-US" dirty="0" smtClean="0"/>
              <a:t>Data stores</a:t>
            </a:r>
          </a:p>
          <a:p>
            <a:pPr lvl="2"/>
            <a:r>
              <a:rPr lang="en-US" i="1" dirty="0" smtClean="0"/>
              <a:t>Data Flows</a:t>
            </a:r>
          </a:p>
          <a:p>
            <a:pPr lvl="1"/>
            <a:r>
              <a:rPr lang="en-US" dirty="0" smtClean="0"/>
              <a:t>Define trust &amp; machine boundaries</a:t>
            </a:r>
          </a:p>
          <a:p>
            <a:pPr lvl="1"/>
            <a:r>
              <a:rPr lang="en-US" dirty="0" smtClean="0"/>
              <a:t>Map STRIDE to each element &amp; relationship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Diagram Primitives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943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External </a:t>
            </a:r>
            <a:r>
              <a:rPr lang="en-US" dirty="0" err="1" smtClean="0"/>
              <a:t>interactors</a:t>
            </a:r>
            <a:endParaRPr lang="en-US" dirty="0" smtClean="0"/>
          </a:p>
          <a:p>
            <a:pPr lvl="1">
              <a:buNone/>
            </a:pPr>
            <a:r>
              <a:rPr lang="en-US" sz="2100" dirty="0" smtClean="0"/>
              <a:t>e.g. clients, other systems, dependencies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Process</a:t>
            </a:r>
          </a:p>
          <a:p>
            <a:pPr lvl="1">
              <a:buNone/>
            </a:pPr>
            <a:r>
              <a:rPr lang="en-US" dirty="0" smtClean="0"/>
              <a:t>Architecture-centered functionality</a:t>
            </a:r>
          </a:p>
          <a:p>
            <a:pPr lvl="1">
              <a:buNone/>
            </a:pPr>
            <a:r>
              <a:rPr lang="en-US" sz="2100" dirty="0" smtClean="0"/>
              <a:t>e.g. dispatcher, input </a:t>
            </a:r>
            <a:r>
              <a:rPr lang="en-US" sz="2100" dirty="0" err="1" smtClean="0"/>
              <a:t>validator</a:t>
            </a:r>
            <a:endParaRPr lang="en-US" sz="2100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Data store</a:t>
            </a:r>
          </a:p>
          <a:p>
            <a:pPr lvl="1">
              <a:buNone/>
            </a:pPr>
            <a:r>
              <a:rPr lang="en-US" sz="2100" dirty="0" smtClean="0"/>
              <a:t>e.g. database, file system</a:t>
            </a:r>
          </a:p>
          <a:p>
            <a:endParaRPr lang="en-US" dirty="0" smtClean="0"/>
          </a:p>
          <a:p>
            <a:r>
              <a:rPr lang="en-US" dirty="0" smtClean="0"/>
              <a:t>Data flow</a:t>
            </a:r>
          </a:p>
          <a:p>
            <a:pPr lvl="1">
              <a:buNone/>
            </a:pPr>
            <a:r>
              <a:rPr lang="en-US" sz="2800" dirty="0" smtClean="0"/>
              <a:t>Domain-specific explanation of data</a:t>
            </a:r>
          </a:p>
          <a:p>
            <a:pPr lvl="1">
              <a:buNone/>
            </a:pPr>
            <a:r>
              <a:rPr lang="en-US" sz="2100" dirty="0" smtClean="0"/>
              <a:t>e.g. “Login Requests”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1219200"/>
            <a:ext cx="2057400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Trust Boundaries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Draw trust Boundaries data from one party to another is not trusted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Untrusted</a:t>
            </a:r>
            <a:r>
              <a:rPr lang="en-US" dirty="0" smtClean="0"/>
              <a:t> examples</a:t>
            </a:r>
          </a:p>
          <a:p>
            <a:pPr lvl="1"/>
            <a:r>
              <a:rPr lang="en-US" dirty="0" smtClean="0"/>
              <a:t>Data from a web browser (e.g. external </a:t>
            </a:r>
            <a:r>
              <a:rPr lang="en-US" dirty="0" err="1" smtClean="0"/>
              <a:t>interactor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Data from one machine to another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Trusted examples</a:t>
            </a:r>
          </a:p>
          <a:p>
            <a:pPr lvl="1"/>
            <a:r>
              <a:rPr lang="en-US" dirty="0" smtClean="0"/>
              <a:t>Data from another process within the same runtime</a:t>
            </a:r>
          </a:p>
          <a:p>
            <a:pPr lvl="1"/>
            <a:r>
              <a:rPr lang="en-US" dirty="0" smtClean="0"/>
              <a:t>Data from the database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460</TotalTime>
  <Words>612</Words>
  <Application>Microsoft Office PowerPoint</Application>
  <PresentationFormat>On-screen Show (4:3)</PresentationFormat>
  <Paragraphs>185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Technic</vt:lpstr>
      <vt:lpstr>Threat Modeling</vt:lpstr>
      <vt:lpstr>Uses of Risk Thus Far</vt:lpstr>
      <vt:lpstr>STRIDE</vt:lpstr>
      <vt:lpstr>STRIDE ~&gt; Security Properties</vt:lpstr>
      <vt:lpstr>Repudiation</vt:lpstr>
      <vt:lpstr>Architectural Risk Analysis</vt:lpstr>
      <vt:lpstr>Threat Modeling</vt:lpstr>
      <vt:lpstr>Data Flow Diagram Primitives</vt:lpstr>
      <vt:lpstr>Trust Boundaries</vt:lpstr>
      <vt:lpstr>Slide 10</vt:lpstr>
      <vt:lpstr>Analysis View</vt:lpstr>
      <vt:lpstr>Example: Feedly</vt:lpstr>
      <vt:lpstr>Slide 13</vt:lpstr>
      <vt:lpstr>Slide 14</vt:lpstr>
      <vt:lpstr>What’s Not in This Diagram</vt:lpstr>
      <vt:lpstr>Threat Models != Architecture</vt:lpstr>
      <vt:lpstr>Tip: Naming Is Huge</vt:lpstr>
      <vt:lpstr>More Tips for Threat Modeling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Andy Meneely</dc:creator>
  <cp:lastModifiedBy>Andy Meneely</cp:lastModifiedBy>
  <cp:revision>130</cp:revision>
  <dcterms:created xsi:type="dcterms:W3CDTF">2011-11-14T18:23:03Z</dcterms:created>
  <dcterms:modified xsi:type="dcterms:W3CDTF">2014-09-22T16:27:18Z</dcterms:modified>
</cp:coreProperties>
</file>