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0"/>
  </p:notesMasterIdLst>
  <p:sldIdLst>
    <p:sldId id="256" r:id="rId3"/>
    <p:sldId id="264" r:id="rId4"/>
    <p:sldId id="258" r:id="rId5"/>
    <p:sldId id="259" r:id="rId6"/>
    <p:sldId id="260" r:id="rId7"/>
    <p:sldId id="282" r:id="rId8"/>
    <p:sldId id="261" r:id="rId9"/>
    <p:sldId id="262" r:id="rId10"/>
    <p:sldId id="286" r:id="rId11"/>
    <p:sldId id="287" r:id="rId12"/>
    <p:sldId id="288" r:id="rId13"/>
    <p:sldId id="289" r:id="rId14"/>
    <p:sldId id="277" r:id="rId15"/>
    <p:sldId id="278" r:id="rId16"/>
    <p:sldId id="279" r:id="rId17"/>
    <p:sldId id="280" r:id="rId18"/>
    <p:sldId id="266" r:id="rId19"/>
    <p:sldId id="270" r:id="rId20"/>
    <p:sldId id="283" r:id="rId21"/>
    <p:sldId id="281" r:id="rId22"/>
    <p:sldId id="292" r:id="rId23"/>
    <p:sldId id="265" r:id="rId24"/>
    <p:sldId id="276" r:id="rId25"/>
    <p:sldId id="285" r:id="rId26"/>
    <p:sldId id="284" r:id="rId27"/>
    <p:sldId id="290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263" r:id="rId39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2112" y="-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12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702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A6E5B54D-B6E2-4868-9246-5D876A9B24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68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ADA587-79DA-47E1-A527-A937600AD305}" type="slidenum">
              <a:rPr lang="en-US"/>
              <a:pPr/>
              <a:t>1</a:t>
            </a:fld>
            <a:endParaRPr lang="en-US"/>
          </a:p>
        </p:txBody>
      </p:sp>
      <p:sp>
        <p:nvSpPr>
          <p:cNvPr id="122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A65EA2-7689-4E6C-853B-91910221301B}" type="slidenum">
              <a:rPr lang="en-US"/>
              <a:pPr/>
              <a:t>15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en-US"/>
              <a:t>Graph represents decision-making process of attacker.</a:t>
            </a:r>
          </a:p>
          <a:p>
            <a:r>
              <a:rPr lang="en-US"/>
              <a:t>Root node represents goal; leaves represent methods of achieving goals.</a:t>
            </a:r>
          </a:p>
          <a:p>
            <a:r>
              <a:rPr lang="en-US"/>
              <a:t>Leaves become more specific lower in tree.</a:t>
            </a:r>
          </a:p>
          <a:p>
            <a:r>
              <a:rPr lang="en-US"/>
              <a:t>Most child nodes represent logical ORs, but some represent ANDs (get encrypted key file AND password used to encrypt it.)</a:t>
            </a:r>
          </a:p>
          <a:p>
            <a:r>
              <a:rPr lang="en-US"/>
              <a:t>Assign values to nodes, representing perceived risk, i.e. how feasible is the attack.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FFCB474-86C0-4F1A-B3DA-3E399419ECBE}" type="slidenum">
              <a:rPr lang="en-US"/>
              <a:pPr/>
              <a:t>17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/>
              <a:t>See also CERT’s OCTAVE assessment technique at www.cert.org/octave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6377D3-0DA5-4D38-BFB1-674BB6F32B89}" type="slidenum">
              <a:rPr lang="en-US"/>
              <a:pPr/>
              <a:t>22</a:t>
            </a:fld>
            <a:endParaRPr lang="en-US"/>
          </a:p>
        </p:txBody>
      </p:sp>
      <p:sp>
        <p:nvSpPr>
          <p:cNvPr id="23554" name="Rectangle 2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555" name="Text Box 3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25900"/>
          </a:xfrm>
          <a:ln/>
        </p:spPr>
        <p:txBody>
          <a:bodyPr wrap="none" anchor="ctr"/>
          <a:lstStyle/>
          <a:p>
            <a:r>
              <a:rPr lang="en-US"/>
              <a:t>Image from bsi3-risk.pdf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5D413DD-4E57-46DB-A669-9B569EDEA501}" type="slidenum">
              <a:rPr lang="en-US"/>
              <a:pPr/>
              <a:t>23</a:t>
            </a:fld>
            <a:endParaRPr lang="en-US"/>
          </a:p>
        </p:txBody>
      </p:sp>
      <p:sp>
        <p:nvSpPr>
          <p:cNvPr id="38914" name="Rectangle 2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8915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259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7DF8A2-2A20-4531-A33E-43AD21C885E6}" type="slidenum">
              <a:rPr lang="en-US"/>
              <a:pPr/>
              <a:t>24</a:t>
            </a:fld>
            <a:endParaRPr lang="en-US"/>
          </a:p>
        </p:txBody>
      </p:sp>
      <p:sp>
        <p:nvSpPr>
          <p:cNvPr id="53250" name="Rectangle 2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3251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259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ED13D4B-6AD7-4EA0-9541-6EAD9703D6E8}" type="slidenum">
              <a:rPr lang="en-US"/>
              <a:pPr/>
              <a:t>25</a:t>
            </a:fld>
            <a:endParaRPr lang="en-US"/>
          </a:p>
        </p:txBody>
      </p:sp>
      <p:sp>
        <p:nvSpPr>
          <p:cNvPr id="51202" name="Rectangle 2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1203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259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81EE3E-C681-4225-A725-6F4725854CE5}" type="slidenum">
              <a:rPr lang="en-US"/>
              <a:pPr/>
              <a:t>26</a:t>
            </a:fld>
            <a:endParaRPr lang="en-US"/>
          </a:p>
        </p:txBody>
      </p:sp>
      <p:sp>
        <p:nvSpPr>
          <p:cNvPr id="61442" name="Rectangle 2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1443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259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0EF95F-4063-4823-B0C4-890950BEB5A6}" type="slidenum">
              <a:rPr lang="en-US"/>
              <a:pPr/>
              <a:t>27</a:t>
            </a:fld>
            <a:endParaRPr lang="en-US"/>
          </a:p>
        </p:txBody>
      </p:sp>
      <p:sp>
        <p:nvSpPr>
          <p:cNvPr id="122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05BB85-8E0C-4A4F-8E2E-89C3EA344172}" type="slidenum">
              <a:rPr lang="en-US"/>
              <a:pPr/>
              <a:t>29</a:t>
            </a:fld>
            <a:endParaRPr lang="en-US"/>
          </a:p>
        </p:txBody>
      </p:sp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508000"/>
            <a:ext cx="4611687" cy="3459163"/>
          </a:xfrm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xfrm>
            <a:off x="946150" y="4346575"/>
            <a:ext cx="4965700" cy="4148138"/>
          </a:xfrm>
        </p:spPr>
        <p:txBody>
          <a:bodyPr lIns="92620" tIns="46311" rIns="92620" bIns="46311"/>
          <a:lstStyle/>
          <a:p>
            <a:pPr defTabSz="914400"/>
            <a:r>
              <a:rPr lang="en-US"/>
              <a:t>Slide from Laurie Williams’ ESSoS PPT on protection poker.</a:t>
            </a:r>
          </a:p>
        </p:txBody>
      </p:sp>
      <p:sp>
        <p:nvSpPr>
          <p:cNvPr id="67588" name="Slide Number Placeholder 3"/>
          <p:cNvSpPr txBox="1">
            <a:spLocks noGrp="1"/>
          </p:cNvSpPr>
          <p:nvPr/>
        </p:nvSpPr>
        <p:spPr bwMode="auto">
          <a:xfrm>
            <a:off x="3879850" y="8720138"/>
            <a:ext cx="3011488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62" tIns="0" rIns="19162" bIns="0" anchor="b"/>
          <a:lstStyle>
            <a:lvl1pPr defTabSz="917575">
              <a:defRPr>
                <a:solidFill>
                  <a:srgbClr val="000000"/>
                </a:solidFill>
                <a:latin typeface="Arial" charset="0"/>
              </a:defRPr>
            </a:lvl1pPr>
            <a:lvl2pPr marL="703263" indent="-271463" defTabSz="917575">
              <a:defRPr>
                <a:solidFill>
                  <a:srgbClr val="000000"/>
                </a:solidFill>
                <a:latin typeface="Arial" charset="0"/>
              </a:defRPr>
            </a:lvl2pPr>
            <a:lvl3pPr marL="1081088" indent="-215900" defTabSz="917575">
              <a:defRPr>
                <a:solidFill>
                  <a:srgbClr val="000000"/>
                </a:solidFill>
                <a:latin typeface="Arial" charset="0"/>
              </a:defRPr>
            </a:lvl3pPr>
            <a:lvl4pPr marL="1512888" indent="-215900" defTabSz="917575">
              <a:defRPr>
                <a:solidFill>
                  <a:srgbClr val="000000"/>
                </a:solidFill>
                <a:latin typeface="Arial" charset="0"/>
              </a:defRPr>
            </a:lvl4pPr>
            <a:lvl5pPr marL="1946275" indent="-215900" defTabSz="917575">
              <a:defRPr>
                <a:solidFill>
                  <a:srgbClr val="000000"/>
                </a:solidFill>
                <a:latin typeface="Arial" charset="0"/>
              </a:defRPr>
            </a:lvl5pPr>
            <a:lvl6pPr marL="2403475" indent="-215900" defTabSz="9175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6pPr>
            <a:lvl7pPr marL="2860675" indent="-215900" defTabSz="9175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7pPr>
            <a:lvl8pPr marL="3317875" indent="-215900" defTabSz="9175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8pPr>
            <a:lvl9pPr marL="3775075" indent="-215900" defTabSz="9175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 algn="r" eaLnBrk="0" hangingPunct="0">
              <a:buClrTx/>
              <a:buSzTx/>
              <a:buFontTx/>
              <a:buNone/>
            </a:pPr>
            <a:fld id="{8AA3C5E2-0512-44FA-8EBC-BF210E271D28}" type="slidenum">
              <a:rPr lang="en-US" sz="1100" i="1">
                <a:solidFill>
                  <a:schemeClr val="tx1"/>
                </a:solidFill>
              </a:rPr>
              <a:pPr algn="r" eaLnBrk="0" hangingPunct="0">
                <a:buClrTx/>
                <a:buSzTx/>
                <a:buFontTx/>
                <a:buNone/>
              </a:pPr>
              <a:t>29</a:t>
            </a:fld>
            <a:endParaRPr lang="en-US" sz="1100" i="1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0C14360-A8BE-4982-A05A-7A575354F470}" type="slidenum">
              <a:rPr lang="en-US"/>
              <a:pPr/>
              <a:t>37</a:t>
            </a:fld>
            <a:endParaRPr lang="en-US"/>
          </a:p>
        </p:txBody>
      </p:sp>
      <p:sp>
        <p:nvSpPr>
          <p:cNvPr id="194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7BED564-794A-450D-846F-A26F0078F111}" type="slidenum">
              <a:rPr lang="en-US"/>
              <a:pPr/>
              <a:t>3</a:t>
            </a:fld>
            <a:endParaRPr lang="en-US"/>
          </a:p>
        </p:txBody>
      </p:sp>
      <p:sp>
        <p:nvSpPr>
          <p:cNvPr id="143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63BF6C-54DD-4758-BA80-6665A23E2515}" type="slidenum">
              <a:rPr lang="en-US"/>
              <a:pPr/>
              <a:t>4</a:t>
            </a:fld>
            <a:endParaRPr lang="en-US"/>
          </a:p>
        </p:txBody>
      </p:sp>
      <p:sp>
        <p:nvSpPr>
          <p:cNvPr id="153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70CAD6E-75E9-4F0A-9A78-7AA04757B3C6}" type="slidenum">
              <a:rPr lang="en-US"/>
              <a:pPr/>
              <a:t>5</a:t>
            </a:fld>
            <a:endParaRPr lang="en-US"/>
          </a:p>
        </p:txBody>
      </p:sp>
      <p:sp>
        <p:nvSpPr>
          <p:cNvPr id="163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698E62-1839-4D04-A4C2-696630882489}" type="slidenum">
              <a:rPr lang="en-US"/>
              <a:pPr/>
              <a:t>7</a:t>
            </a:fld>
            <a:endParaRPr lang="en-US"/>
          </a:p>
        </p:txBody>
      </p:sp>
      <p:sp>
        <p:nvSpPr>
          <p:cNvPr id="174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6E3D71-D09B-4478-B138-57A628752F32}" type="slidenum">
              <a:rPr lang="en-US"/>
              <a:pPr/>
              <a:t>8</a:t>
            </a:fld>
            <a:endParaRPr lang="en-US"/>
          </a:p>
        </p:txBody>
      </p:sp>
      <p:sp>
        <p:nvSpPr>
          <p:cNvPr id="184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http://jeremiahgrossman.blogspot.com/2008/12/budgeting-for-web-application-security.html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E507A0-0889-4139-9BA9-72642A6AC1AE}" type="slidenum">
              <a:rPr lang="en-US"/>
              <a:pPr/>
              <a:t>10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632864-4D7B-408E-9039-63309DB44418}" type="slidenum">
              <a:rPr lang="en-US"/>
              <a:pPr/>
              <a:t>11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B37884-8220-4B99-99B8-6B895DC35AD9}" type="slidenum">
              <a:rPr lang="en-US"/>
              <a:pPr/>
              <a:t>13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 from http://www.owasp.org/index.php/Threat_Risk_Modeling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BD1CB8EB-8C40-45CA-B47D-975C280FE1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2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52399DB6-5466-4A6C-A335-843EC77A4A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4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6050"/>
            <a:ext cx="2055813" cy="6288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6050"/>
            <a:ext cx="6019800" cy="6288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53B0C50-DDF4-4A61-BD49-61A02FBD92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93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822801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219200"/>
            <a:ext cx="8228013" cy="521493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>
          <a:xfrm>
            <a:off x="3387725" y="6537325"/>
            <a:ext cx="3024188" cy="319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>
          <a:xfrm>
            <a:off x="8196263" y="6584950"/>
            <a:ext cx="946150" cy="5222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ADB4A608-AA5B-428B-92E3-AB8B525DEC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43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2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62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35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5636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64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7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3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43476CF0-8EEC-46AB-8759-6A18B81D8B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498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87657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5413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34857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384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476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8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6541A794-38C5-4897-AE85-A82AB33F91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8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7013" cy="5214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19200"/>
            <a:ext cx="4038600" cy="5214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8B1FF01-7286-4879-B23A-D69F6E0D15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8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6F03A9A8-548B-4900-8F49-7C70E48295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5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04B1D10-E63E-4E6D-A665-C39FE7D910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9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6A1B40E8-3BAE-4132-8274-68CFF9BBCC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5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DADA120C-E87D-466D-9ADA-2F11CF297A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6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0286C2A9-8C5A-4140-B2AE-81717A8DCE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5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6050"/>
            <a:ext cx="82280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8013" cy="521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971550"/>
          </a:xfrm>
          <a:prstGeom prst="rect">
            <a:avLst/>
          </a:prstGeom>
          <a:solidFill>
            <a:srgbClr val="3366FF">
              <a:alpha val="25000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387725" y="6537325"/>
            <a:ext cx="3024188" cy="31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196263" y="6584950"/>
            <a:ext cx="9461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Slide #</a:t>
            </a:r>
            <a:fld id="{80CE8D34-8059-4449-BEBE-13573E048AC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3" r:id="rId12"/>
    <p:sldLayoutId id="2147483674" r:id="rId13"/>
  </p:sldLayoutIdLst>
  <p:hf sldNum="0" hdr="0" dt="0"/>
  <p:txStyles>
    <p:titleStyle>
      <a:lvl1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</a:defRPr>
      </a:lvl2pPr>
      <a:lvl3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</a:defRPr>
      </a:lvl3pPr>
      <a:lvl4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</a:defRPr>
      </a:lvl4pPr>
      <a:lvl5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</a:defRPr>
      </a:lvl9pPr>
    </p:titleStyle>
    <p:bodyStyle>
      <a:lvl1pPr marL="341313" indent="-341313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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"/>
        <a:defRPr sz="2800">
          <a:solidFill>
            <a:srgbClr val="000000"/>
          </a:solidFill>
          <a:latin typeface="+mn-lt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400">
          <a:solidFill>
            <a:srgbClr val="000000"/>
          </a:solidFill>
          <a:latin typeface="+mn-lt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0813" cy="146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rgbClr val="3366FF">
              <a:alpha val="25000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</a:defRPr>
      </a:lvl2pPr>
      <a:lvl3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</a:defRPr>
      </a:lvl3pPr>
      <a:lvl4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</a:defRPr>
      </a:lvl4pPr>
      <a:lvl5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</a:defRPr>
      </a:lvl9pPr>
    </p:titleStyle>
    <p:bodyStyle>
      <a:lvl1pPr marL="341313" indent="-341313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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"/>
        <a:defRPr sz="2800">
          <a:solidFill>
            <a:srgbClr val="000000"/>
          </a:solidFill>
          <a:latin typeface="+mn-lt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400">
          <a:solidFill>
            <a:srgbClr val="000000"/>
          </a:solidFill>
          <a:latin typeface="+mn-lt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collaboration.csc.ncsu.edu/laurie/Security/ProtectionPoker/" TargetMode="External"/><Relationship Id="rId3" Type="http://schemas.openxmlformats.org/officeDocument/2006/relationships/hyperlink" Target="http://www.owasp.org/index.php/Category:OWASP_CLASP_Project" TargetMode="External"/><Relationship Id="rId7" Type="http://schemas.openxmlformats.org/officeDocument/2006/relationships/hyperlink" Target="http://dymaxion.org/trike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wasp.org/index.php/Threat_Risk_Modeling" TargetMode="External"/><Relationship Id="rId5" Type="http://schemas.openxmlformats.org/officeDocument/2006/relationships/hyperlink" Target="http://jeremiahgrossman.blogspot.com/2008/12/budgeting-for-web-application-security.html" TargetMode="External"/><Relationship Id="rId4" Type="http://schemas.openxmlformats.org/officeDocument/2006/relationships/hyperlink" Target="https://www.thedacs.com/techs/enhanced_life_cycle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2130425"/>
            <a:ext cx="8534400" cy="1470025"/>
          </a:xfrm>
          <a:ln/>
        </p:spPr>
        <p:txBody>
          <a:bodyPr/>
          <a:lstStyle/>
          <a:p>
            <a:pPr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333399"/>
                </a:solidFill>
              </a:rPr>
              <a:t>Risk Analysis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0" indent="0" algn="ctr">
              <a:spcBef>
                <a:spcPts val="700"/>
              </a:spcBef>
              <a:buClr>
                <a:srgbClr val="333399"/>
              </a:buClr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333399"/>
                </a:solidFill>
              </a:rPr>
              <a:t>James Walden</a:t>
            </a:r>
          </a:p>
          <a:p>
            <a:pPr marL="0" indent="0" algn="ctr">
              <a:spcBef>
                <a:spcPts val="700"/>
              </a:spcBef>
              <a:buClr>
                <a:srgbClr val="333399"/>
              </a:buClr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333399"/>
                </a:solidFill>
              </a:rPr>
              <a:t>Northern Kentucky University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Trike</a:t>
            </a:r>
            <a:r>
              <a:rPr lang="en-US" sz="3200" baseline="30000"/>
              <a:t>3</a:t>
            </a:r>
            <a:r>
              <a:rPr lang="en-US" sz="3200"/>
              <a:t> Example: Data Flow Context Diagram</a:t>
            </a:r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>
            <p:ph idx="1"/>
          </p:nvPr>
        </p:nvGraphicFramePr>
        <p:xfrm>
          <a:off x="2103438" y="2505075"/>
          <a:ext cx="4395787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0" name="Visio" r:id="rId4" imgW="3872984" imgH="1872827" progId="Visio.Drawing.11">
                  <p:embed/>
                </p:oleObj>
              </mc:Choice>
              <mc:Fallback>
                <p:oleObj name="Visio" r:id="rId4" imgW="3872984" imgH="1872827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438" y="2505075"/>
                        <a:ext cx="4395787" cy="240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Trike</a:t>
            </a:r>
            <a:r>
              <a:rPr lang="en-US" sz="3200" baseline="30000"/>
              <a:t>3</a:t>
            </a:r>
            <a:r>
              <a:rPr lang="en-US" sz="3200"/>
              <a:t> Example: Data Flow Diagram Level 0</a:t>
            </a:r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>
            <p:ph idx="1"/>
          </p:nvPr>
        </p:nvGraphicFramePr>
        <p:xfrm>
          <a:off x="1524000" y="1600200"/>
          <a:ext cx="5857875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8" name="Visio" r:id="rId4" imgW="5187315" imgH="2844059" progId="Visio.Drawing.11">
                  <p:embed/>
                </p:oleObj>
              </mc:Choice>
              <mc:Fallback>
                <p:oleObj name="Visio" r:id="rId4" imgW="5187315" imgH="284405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00200"/>
                        <a:ext cx="5857875" cy="3640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Trike</a:t>
            </a:r>
            <a:r>
              <a:rPr lang="en-US" sz="3200" baseline="30000"/>
              <a:t>3</a:t>
            </a:r>
            <a:r>
              <a:rPr lang="en-US" sz="3200"/>
              <a:t> Example: Data Flow Diagram Level 1</a:t>
            </a:r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>
            <p:ph idx="1"/>
          </p:nvPr>
        </p:nvGraphicFramePr>
        <p:xfrm>
          <a:off x="1655763" y="1219200"/>
          <a:ext cx="5829300" cy="521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6" name="Visio" r:id="rId3" imgW="5130225" imgH="4044209" progId="Visio.Drawing.11">
                  <p:embed/>
                </p:oleObj>
              </mc:Choice>
              <mc:Fallback>
                <p:oleObj name="Visio" r:id="rId3" imgW="5130225" imgH="404420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1219200"/>
                        <a:ext cx="5829300" cy="5214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Microsoft Threat Modeling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4114800" cy="5214938"/>
          </a:xfrm>
        </p:spPr>
        <p:txBody>
          <a:bodyPr/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en-US"/>
              <a:t>Identify assets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/>
              <a:t>Create application architecture overview.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/>
              <a:t>Decompose application.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/>
              <a:t>Identify threats.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/>
              <a:t>Document threats.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/>
              <a:t>Rate threats.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43000"/>
            <a:ext cx="41084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6172200" y="6096000"/>
            <a:ext cx="1035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OWASP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6172200" y="6019800"/>
            <a:ext cx="10445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OWASP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Attack Trees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Decompose threats into individual, testable conditions using attack trees.</a:t>
            </a:r>
          </a:p>
          <a:p>
            <a:r>
              <a:rPr lang="en-US"/>
              <a:t>Attack Trees</a:t>
            </a:r>
          </a:p>
          <a:p>
            <a:pPr lvl="1"/>
            <a:r>
              <a:rPr lang="en-US"/>
              <a:t>Hierarchical decomposition of a threat.</a:t>
            </a:r>
          </a:p>
          <a:p>
            <a:pPr lvl="1"/>
            <a:r>
              <a:rPr lang="en-US"/>
              <a:t>Root of tree is adversary’s goal in the attack.</a:t>
            </a:r>
          </a:p>
          <a:p>
            <a:pPr lvl="1"/>
            <a:r>
              <a:rPr lang="en-US"/>
              <a:t>Each level below root decomposes the attack into finer approaches.</a:t>
            </a:r>
          </a:p>
          <a:p>
            <a:pPr lvl="1"/>
            <a:r>
              <a:rPr lang="en-US"/>
              <a:t>Child nodes are ORed together by default.</a:t>
            </a:r>
          </a:p>
          <a:p>
            <a:pPr lvl="1"/>
            <a:r>
              <a:rPr lang="en-US"/>
              <a:t>Special notes may indicate to AND them.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Attack Trees—Graph Notation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23963"/>
            <a:ext cx="8148638" cy="989012"/>
          </a:xfrm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sz="2800"/>
              <a:t>Goal: Read file from password-protected PC.</a:t>
            </a:r>
          </a:p>
        </p:txBody>
      </p:sp>
      <p:grpSp>
        <p:nvGrpSpPr>
          <p:cNvPr id="2" name="SmartArt Placeholder 43011"/>
          <p:cNvGrpSpPr>
            <a:grpSpLocks/>
          </p:cNvGrpSpPr>
          <p:nvPr/>
        </p:nvGrpSpPr>
        <p:grpSpPr bwMode="auto">
          <a:xfrm>
            <a:off x="457200" y="2184400"/>
            <a:ext cx="8228013" cy="4232275"/>
            <a:chOff x="288" y="1536"/>
            <a:chExt cx="3888" cy="2313"/>
          </a:xfrm>
        </p:grpSpPr>
        <p:cxnSp>
          <p:nvCxnSpPr>
            <p:cNvPr id="43014" name="_s43014"/>
            <p:cNvCxnSpPr>
              <a:cxnSpLocks noChangeShapeType="1"/>
              <a:stCxn id="11" idx="0"/>
              <a:endCxn id="7" idx="2"/>
            </p:cNvCxnSpPr>
            <p:nvPr/>
          </p:nvCxnSpPr>
          <p:spPr bwMode="auto">
            <a:xfrm rot="5400000" flipH="1">
              <a:off x="3421" y="2461"/>
              <a:ext cx="144" cy="503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15" name="_s43015"/>
            <p:cNvCxnSpPr>
              <a:cxnSpLocks noChangeShapeType="1"/>
              <a:stCxn id="10" idx="0"/>
              <a:endCxn id="7" idx="2"/>
            </p:cNvCxnSpPr>
            <p:nvPr/>
          </p:nvCxnSpPr>
          <p:spPr bwMode="auto">
            <a:xfrm rot="16200000">
              <a:off x="2917" y="2460"/>
              <a:ext cx="144" cy="505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16" name="_s43016"/>
            <p:cNvCxnSpPr>
              <a:cxnSpLocks noChangeShapeType="1"/>
              <a:stCxn id="9" idx="0"/>
              <a:endCxn id="4" idx="2"/>
            </p:cNvCxnSpPr>
            <p:nvPr/>
          </p:nvCxnSpPr>
          <p:spPr bwMode="auto">
            <a:xfrm rot="5400000" flipH="1">
              <a:off x="1405" y="2461"/>
              <a:ext cx="144" cy="503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17" name="_s43017"/>
            <p:cNvCxnSpPr>
              <a:cxnSpLocks noChangeShapeType="1"/>
              <a:stCxn id="8" idx="0"/>
              <a:endCxn id="4" idx="2"/>
            </p:cNvCxnSpPr>
            <p:nvPr/>
          </p:nvCxnSpPr>
          <p:spPr bwMode="auto">
            <a:xfrm rot="16200000">
              <a:off x="901" y="2460"/>
              <a:ext cx="144" cy="505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18" name="_s43018"/>
            <p:cNvCxnSpPr>
              <a:cxnSpLocks noChangeShapeType="1"/>
              <a:stCxn id="7" idx="0"/>
              <a:endCxn id="3" idx="2"/>
            </p:cNvCxnSpPr>
            <p:nvPr/>
          </p:nvCxnSpPr>
          <p:spPr bwMode="auto">
            <a:xfrm rot="5400000" flipH="1">
              <a:off x="2665" y="1776"/>
              <a:ext cx="144" cy="1009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19" name="_s43019"/>
            <p:cNvCxnSpPr>
              <a:cxnSpLocks noChangeShapeType="1"/>
              <a:stCxn id="6" idx="0"/>
              <a:endCxn id="3" idx="2"/>
            </p:cNvCxnSpPr>
            <p:nvPr/>
          </p:nvCxnSpPr>
          <p:spPr bwMode="auto">
            <a:xfrm rot="16200000">
              <a:off x="2161" y="2280"/>
              <a:ext cx="144" cy="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20" name="_s43020"/>
            <p:cNvCxnSpPr>
              <a:cxnSpLocks noChangeShapeType="1"/>
              <a:stCxn id="4" idx="0"/>
              <a:endCxn id="3" idx="2"/>
            </p:cNvCxnSpPr>
            <p:nvPr/>
          </p:nvCxnSpPr>
          <p:spPr bwMode="auto">
            <a:xfrm rot="16200000">
              <a:off x="1657" y="1777"/>
              <a:ext cx="144" cy="1007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" name="_s43021"/>
            <p:cNvSpPr>
              <a:spLocks noChangeArrowheads="1"/>
            </p:cNvSpPr>
            <p:nvPr/>
          </p:nvSpPr>
          <p:spPr bwMode="auto">
            <a:xfrm>
              <a:off x="1800" y="1921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61479" tIns="30739" rIns="61479" bIns="30739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Read File</a:t>
              </a:r>
            </a:p>
          </p:txBody>
        </p:sp>
        <p:sp>
          <p:nvSpPr>
            <p:cNvPr id="4" name="_s43022"/>
            <p:cNvSpPr>
              <a:spLocks noChangeArrowheads="1"/>
            </p:cNvSpPr>
            <p:nvPr/>
          </p:nvSpPr>
          <p:spPr bwMode="auto">
            <a:xfrm>
              <a:off x="793" y="2353"/>
              <a:ext cx="863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61479" tIns="30739" rIns="61479" bIns="30739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Get Password</a:t>
              </a:r>
            </a:p>
          </p:txBody>
        </p:sp>
        <p:sp>
          <p:nvSpPr>
            <p:cNvPr id="6" name="_s43023"/>
            <p:cNvSpPr>
              <a:spLocks noChangeArrowheads="1"/>
            </p:cNvSpPr>
            <p:nvPr/>
          </p:nvSpPr>
          <p:spPr bwMode="auto">
            <a:xfrm>
              <a:off x="1800" y="2353"/>
              <a:ext cx="863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61479" tIns="30739" rIns="61479" bIns="30739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Network Access</a:t>
              </a:r>
            </a:p>
          </p:txBody>
        </p:sp>
        <p:sp>
          <p:nvSpPr>
            <p:cNvPr id="7" name="_s43024"/>
            <p:cNvSpPr>
              <a:spLocks noChangeArrowheads="1"/>
            </p:cNvSpPr>
            <p:nvPr/>
          </p:nvSpPr>
          <p:spPr bwMode="auto">
            <a:xfrm>
              <a:off x="2809" y="2353"/>
              <a:ext cx="863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61479" tIns="30739" rIns="61479" bIns="30739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Physical Access</a:t>
              </a:r>
            </a:p>
          </p:txBody>
        </p:sp>
        <p:sp>
          <p:nvSpPr>
            <p:cNvPr id="8" name="_s43025"/>
            <p:cNvSpPr>
              <a:spLocks noChangeArrowheads="1"/>
            </p:cNvSpPr>
            <p:nvPr/>
          </p:nvSpPr>
          <p:spPr bwMode="auto">
            <a:xfrm>
              <a:off x="288" y="2785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61479" tIns="30739" rIns="61479" bIns="30739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Search Desk</a:t>
              </a:r>
            </a:p>
          </p:txBody>
        </p:sp>
        <p:sp>
          <p:nvSpPr>
            <p:cNvPr id="9" name="_s43026"/>
            <p:cNvSpPr>
              <a:spLocks noChangeArrowheads="1"/>
            </p:cNvSpPr>
            <p:nvPr/>
          </p:nvSpPr>
          <p:spPr bwMode="auto">
            <a:xfrm>
              <a:off x="1296" y="2785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61479" tIns="30739" rIns="61479" bIns="30739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Social Engineer</a:t>
              </a:r>
            </a:p>
          </p:txBody>
        </p:sp>
        <p:sp>
          <p:nvSpPr>
            <p:cNvPr id="10" name="_s43027"/>
            <p:cNvSpPr>
              <a:spLocks noChangeArrowheads="1"/>
            </p:cNvSpPr>
            <p:nvPr/>
          </p:nvSpPr>
          <p:spPr bwMode="auto">
            <a:xfrm>
              <a:off x="2304" y="2785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73189" tIns="36594" rIns="73189" bIns="36594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Boot with CD</a:t>
              </a:r>
            </a:p>
          </p:txBody>
        </p:sp>
        <p:sp>
          <p:nvSpPr>
            <p:cNvPr id="11" name="_s43028"/>
            <p:cNvSpPr>
              <a:spLocks noChangeArrowheads="1"/>
            </p:cNvSpPr>
            <p:nvPr/>
          </p:nvSpPr>
          <p:spPr bwMode="auto">
            <a:xfrm>
              <a:off x="3312" y="2785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73189" tIns="36594" rIns="73189" bIns="36594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Remove hard disk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Attack Trees—Text Notation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924800" cy="5410200"/>
          </a:xfrm>
        </p:spPr>
        <p:txBody>
          <a:bodyPr/>
          <a:lstStyle/>
          <a:p>
            <a:pPr marL="609600" indent="-609600" defTabSz="914400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400"/>
              <a:t>Goal: Read message sent from one PC to another.</a:t>
            </a:r>
          </a:p>
          <a:p>
            <a:pPr marL="609600" indent="-609600" defTabSz="914400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endParaRPr lang="en-US" sz="800"/>
          </a:p>
          <a:p>
            <a:pPr marL="609600" indent="-609600" defTabSz="914400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400"/>
              <a:t>1. Convince sender to reveal message.</a:t>
            </a:r>
          </a:p>
          <a:p>
            <a:pPr marL="609600" indent="-609600" defTabSz="914400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000"/>
              <a:t>	1.1 Blackmail.</a:t>
            </a:r>
          </a:p>
          <a:p>
            <a:pPr marL="609600" indent="-609600" defTabSz="914400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000"/>
              <a:t>	1.2 Bribe.</a:t>
            </a:r>
          </a:p>
          <a:p>
            <a:pPr marL="609600" indent="-609600" defTabSz="914400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400"/>
              <a:t>2. Read message when entered on sender’s PC.</a:t>
            </a:r>
          </a:p>
          <a:p>
            <a:pPr marL="609600" indent="-609600" defTabSz="914400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000"/>
              <a:t>	1.1 Visually monitor PC screen.</a:t>
            </a:r>
          </a:p>
          <a:p>
            <a:pPr marL="609600" indent="-609600" defTabSz="914400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000"/>
              <a:t>	1.2 Monitor EM radiation from screen.</a:t>
            </a:r>
          </a:p>
          <a:p>
            <a:pPr marL="609600" indent="-609600" defTabSz="914400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400"/>
              <a:t>3. Read message when stored on receiver’s PC.</a:t>
            </a:r>
          </a:p>
          <a:p>
            <a:pPr marL="609600" indent="-609600" defTabSz="914400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000"/>
              <a:t>	1.1 Get physical access to hard drive.</a:t>
            </a:r>
          </a:p>
          <a:p>
            <a:pPr marL="609600" indent="-609600" defTabSz="914400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000"/>
              <a:t>	1.2 Infect user with spyware.</a:t>
            </a:r>
          </a:p>
          <a:p>
            <a:pPr marL="609600" indent="-609600" defTabSz="914400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400"/>
              <a:t>4. Read message in transit.</a:t>
            </a:r>
          </a:p>
          <a:p>
            <a:pPr marL="609600" indent="-609600" defTabSz="914400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000"/>
              <a:t>	1.1 Sniff network.</a:t>
            </a:r>
          </a:p>
          <a:p>
            <a:pPr marL="609600" indent="-609600" defTabSz="914400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000"/>
              <a:t>	1.2 Usurp control of mail server.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STRIDE Threat Categorization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800" b="1"/>
              <a:t>S</a:t>
            </a:r>
            <a:r>
              <a:rPr lang="en-US" sz="2800"/>
              <a:t>poofing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400"/>
              <a:t>ex: Replaying authentication transaction.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800" b="1"/>
              <a:t>T</a:t>
            </a:r>
            <a:r>
              <a:rPr lang="en-US" sz="2800"/>
              <a:t>ampering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400"/>
              <a:t>ex: Modifying authentication files to add new user.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800" b="1"/>
              <a:t>R</a:t>
            </a:r>
            <a:r>
              <a:rPr lang="en-US" sz="2800"/>
              <a:t>epudiation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400"/>
              <a:t>ex: Denying that you purchased items you actually did.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800" b="1"/>
              <a:t>I</a:t>
            </a:r>
            <a:r>
              <a:rPr lang="en-US" sz="2800"/>
              <a:t>nformation disclosure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400"/>
              <a:t>ex: Obtaining a list of customer credit card numbers.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800" b="1"/>
              <a:t>D</a:t>
            </a:r>
            <a:r>
              <a:rPr lang="en-US" sz="2800"/>
              <a:t>enial of service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400"/>
              <a:t>ex: Consuming CPU time via hash algorithm weakness.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800" b="1"/>
              <a:t>E</a:t>
            </a:r>
            <a:r>
              <a:rPr lang="en-US" sz="2800"/>
              <a:t>levation of privilege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400"/>
              <a:t>ex: Subverting a privileged program to run your cmds.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DREAD = (D + R + E + A + D)/5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214938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800" b="1"/>
              <a:t>D</a:t>
            </a:r>
            <a:r>
              <a:rPr lang="en-US" sz="2800"/>
              <a:t>amage Potential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Extent of damage if vulnerability exploited.</a:t>
            </a:r>
          </a:p>
          <a:p>
            <a:pPr lvl="2">
              <a:lnSpc>
                <a:spcPct val="80000"/>
              </a:lnSpc>
              <a:buFont typeface="Arial" charset="0"/>
              <a:buNone/>
            </a:pPr>
            <a:r>
              <a:rPr lang="en-US" sz="2000"/>
              <a:t>0 = Nothing</a:t>
            </a:r>
          </a:p>
          <a:p>
            <a:pPr lvl="2">
              <a:lnSpc>
                <a:spcPct val="80000"/>
              </a:lnSpc>
              <a:buFont typeface="Arial" charset="0"/>
              <a:buNone/>
            </a:pPr>
            <a:r>
              <a:rPr lang="en-US" sz="2000"/>
              <a:t>5 = Individual user data compromised</a:t>
            </a:r>
          </a:p>
          <a:p>
            <a:pPr lvl="2">
              <a:lnSpc>
                <a:spcPct val="80000"/>
              </a:lnSpc>
              <a:buFont typeface="Arial" charset="0"/>
              <a:buNone/>
            </a:pPr>
            <a:r>
              <a:rPr lang="en-US" sz="2000"/>
              <a:t>10 = Complete system or data destruction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800" b="1"/>
              <a:t>R</a:t>
            </a:r>
            <a:r>
              <a:rPr lang="en-US" sz="2800"/>
              <a:t>eproducibility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How often attempt at exploitation works.</a:t>
            </a:r>
          </a:p>
          <a:p>
            <a:pPr lvl="2">
              <a:lnSpc>
                <a:spcPct val="80000"/>
              </a:lnSpc>
              <a:buFont typeface="Arial" charset="0"/>
              <a:buNone/>
            </a:pPr>
            <a:r>
              <a:rPr lang="en-US" sz="2000"/>
              <a:t>0 = Very hard or impossible, even for admins.</a:t>
            </a:r>
          </a:p>
          <a:p>
            <a:pPr lvl="2">
              <a:lnSpc>
                <a:spcPct val="80000"/>
              </a:lnSpc>
              <a:buFont typeface="Arial" charset="0"/>
              <a:buNone/>
            </a:pPr>
            <a:r>
              <a:rPr lang="en-US" sz="2000"/>
              <a:t>5 = One or two steps required, may need authorized user.</a:t>
            </a:r>
          </a:p>
          <a:p>
            <a:pPr lvl="2">
              <a:lnSpc>
                <a:spcPct val="80000"/>
              </a:lnSpc>
              <a:buFont typeface="Arial" charset="0"/>
              <a:buNone/>
            </a:pPr>
            <a:r>
              <a:rPr lang="en-US" sz="2000"/>
              <a:t>10 = Just a web browser required, not auth needed.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800" b="1"/>
              <a:t>E</a:t>
            </a:r>
            <a:r>
              <a:rPr lang="en-US" sz="2800"/>
              <a:t>xploitability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Amount of effort required to exploit vulnerability.</a:t>
            </a:r>
          </a:p>
          <a:p>
            <a:pPr lvl="2">
              <a:lnSpc>
                <a:spcPct val="80000"/>
              </a:lnSpc>
              <a:buFont typeface="Arial" charset="0"/>
              <a:buNone/>
            </a:pPr>
            <a:r>
              <a:rPr lang="en-US" sz="2000"/>
              <a:t>0 = Advanced programming and network knowledge required.</a:t>
            </a:r>
          </a:p>
          <a:p>
            <a:pPr lvl="2">
              <a:lnSpc>
                <a:spcPct val="80000"/>
              </a:lnSpc>
              <a:buFont typeface="Arial" charset="0"/>
              <a:buNone/>
            </a:pPr>
            <a:r>
              <a:rPr lang="en-US" sz="2000"/>
              <a:t>5 = Malware exists on Internet or exploit with known tools.</a:t>
            </a:r>
          </a:p>
          <a:p>
            <a:pPr lvl="2">
              <a:lnSpc>
                <a:spcPct val="80000"/>
              </a:lnSpc>
              <a:buFont typeface="Arial" charset="0"/>
              <a:buNone/>
            </a:pPr>
            <a:r>
              <a:rPr lang="en-US" sz="2000"/>
              <a:t>10 = Just a web browser.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DREAD = (D + R + E + A + D)/5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800" b="1"/>
              <a:t>A</a:t>
            </a:r>
            <a:r>
              <a:rPr lang="en-US" sz="2800"/>
              <a:t>ffected Users.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Ration of installed instances of system that would be affected if exploit became widely available.</a:t>
            </a:r>
          </a:p>
          <a:p>
            <a:pPr lvl="2">
              <a:lnSpc>
                <a:spcPct val="80000"/>
              </a:lnSpc>
              <a:buFont typeface="Arial" charset="0"/>
              <a:buNone/>
            </a:pPr>
            <a:r>
              <a:rPr lang="en-US" sz="2000"/>
              <a:t>0 = None.</a:t>
            </a:r>
          </a:p>
          <a:p>
            <a:pPr lvl="2">
              <a:lnSpc>
                <a:spcPct val="80000"/>
              </a:lnSpc>
              <a:buFont typeface="Arial" charset="0"/>
              <a:buNone/>
            </a:pPr>
            <a:r>
              <a:rPr lang="en-US" sz="2000"/>
              <a:t>5 = Some users, but not all.</a:t>
            </a:r>
          </a:p>
          <a:p>
            <a:pPr lvl="2">
              <a:lnSpc>
                <a:spcPct val="80000"/>
              </a:lnSpc>
              <a:buFont typeface="Arial" charset="0"/>
              <a:buNone/>
            </a:pPr>
            <a:r>
              <a:rPr lang="en-US" sz="2000"/>
              <a:t>10 = All users.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800" b="1"/>
              <a:t>D</a:t>
            </a:r>
            <a:r>
              <a:rPr lang="en-US" sz="2800"/>
              <a:t>iscoverability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Likelihood that vulnerability will be discovered.</a:t>
            </a:r>
          </a:p>
          <a:p>
            <a:pPr lvl="2">
              <a:lnSpc>
                <a:spcPct val="80000"/>
              </a:lnSpc>
              <a:buFont typeface="Arial" charset="0"/>
              <a:buNone/>
            </a:pPr>
            <a:r>
              <a:rPr lang="en-US" sz="2000"/>
              <a:t>0 = Very hard, requires source code or admin access.</a:t>
            </a:r>
          </a:p>
          <a:p>
            <a:pPr lvl="2">
              <a:lnSpc>
                <a:spcPct val="80000"/>
              </a:lnSpc>
              <a:buFont typeface="Arial" charset="0"/>
              <a:buNone/>
            </a:pPr>
            <a:r>
              <a:rPr lang="en-US" sz="2000"/>
              <a:t>5 = Can figure out by guessing or sniffing network.</a:t>
            </a:r>
          </a:p>
          <a:p>
            <a:pPr lvl="2">
              <a:lnSpc>
                <a:spcPct val="80000"/>
              </a:lnSpc>
              <a:buFont typeface="Arial" charset="0"/>
              <a:buNone/>
            </a:pPr>
            <a:r>
              <a:rPr lang="en-US" sz="2000"/>
              <a:t>9 = Details of faults like this already in public domain.</a:t>
            </a:r>
          </a:p>
          <a:p>
            <a:pPr lvl="2">
              <a:lnSpc>
                <a:spcPct val="80000"/>
              </a:lnSpc>
              <a:buFont typeface="Arial" charset="0"/>
              <a:buNone/>
            </a:pPr>
            <a:r>
              <a:rPr lang="en-US" sz="2000"/>
              <a:t>10 = Information visible in web browser.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Methodologies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Terminology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ALE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Data Flow Diagrams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Microsoft STRIDE/DREAD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Cigital </a:t>
            </a:r>
            <a:r>
              <a:rPr lang="en-US" smtClean="0"/>
              <a:t>Method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mtClean="0"/>
              <a:t>Protection Poker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Quantifying Threats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01000" cy="502920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sz="2800"/>
              <a:t>Calculate risk value for nodes in attack tree</a:t>
            </a:r>
          </a:p>
          <a:p>
            <a:pPr lvl="1"/>
            <a:r>
              <a:rPr lang="en-US" sz="2400"/>
              <a:t>Start at bottom of tree.</a:t>
            </a:r>
          </a:p>
          <a:p>
            <a:pPr lvl="1"/>
            <a:r>
              <a:rPr lang="en-US" sz="2400"/>
              <a:t>Assign DREAD value to each node.</a:t>
            </a:r>
          </a:p>
          <a:p>
            <a:pPr lvl="1"/>
            <a:r>
              <a:rPr lang="en-US" sz="2400"/>
              <a:t>Propagate risk values to parent nodes.</a:t>
            </a:r>
          </a:p>
          <a:p>
            <a:pPr lvl="2"/>
            <a:r>
              <a:rPr lang="en-US" sz="2000"/>
              <a:t>Sum risk values if child nodes are ANDed together.</a:t>
            </a:r>
          </a:p>
          <a:p>
            <a:pPr lvl="2"/>
            <a:r>
              <a:rPr lang="en-US" sz="2000"/>
              <a:t>Use highest risk value of all children if nodes are ORed together.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sz="2800"/>
              <a:t>Alternate technique: monetary evaluation</a:t>
            </a:r>
          </a:p>
          <a:p>
            <a:pPr lvl="1"/>
            <a:r>
              <a:rPr lang="en-US" sz="2400"/>
              <a:t>Estimate monetary value to carry out attacks.</a:t>
            </a:r>
          </a:p>
          <a:p>
            <a:pPr lvl="1"/>
            <a:r>
              <a:rPr lang="en-US" sz="2400"/>
              <a:t>Propagate values to parent nodes as above.</a:t>
            </a:r>
          </a:p>
          <a:p>
            <a:pPr lvl="1"/>
            <a:r>
              <a:rPr lang="en-US" sz="2400"/>
              <a:t>Note: smaller values are higher risks in this method.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Threat Modeling Tools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Microsoft Threat Analysis &amp; Modeling Tool</a:t>
            </a:r>
          </a:p>
          <a:p>
            <a:pPr lvl="1"/>
            <a:r>
              <a:rPr lang="en-US"/>
              <a:t>Standalone tool</a:t>
            </a:r>
          </a:p>
          <a:p>
            <a:pPr>
              <a:buFont typeface="Wingdings" pitchFamily="2" charset="2"/>
              <a:buNone/>
            </a:pPr>
            <a:r>
              <a:rPr lang="en-US"/>
              <a:t>Microsoft SDL Threat Modeling Tool</a:t>
            </a:r>
          </a:p>
          <a:p>
            <a:pPr lvl="1"/>
            <a:r>
              <a:rPr lang="en-US"/>
              <a:t>Requires Visio 2007</a:t>
            </a:r>
          </a:p>
          <a:p>
            <a:pPr lvl="1"/>
            <a:r>
              <a:rPr lang="en-US"/>
              <a:t>http://msdn.microsoft.com/en-us/security/dd206731.aspx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674688"/>
          </a:xfrm>
          <a:ln/>
        </p:spPr>
        <p:txBody>
          <a:bodyPr lIns="0" tIns="0" rIns="0" bIns="0"/>
          <a:lstStyle/>
          <a:p>
            <a:r>
              <a:rPr lang="en-US"/>
              <a:t>Cigital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4038600" cy="5126038"/>
          </a:xfrm>
          <a:ln/>
        </p:spPr>
        <p:txBody>
          <a:bodyPr lIns="0" tIns="0" rIns="0" bIns="0"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Understand business context.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Identify business risks.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Identify technical risks.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Prioritize risks.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Define risk mitigation strategy.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19200"/>
            <a:ext cx="4343400" cy="277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674688"/>
          </a:xfrm>
          <a:ln/>
        </p:spPr>
        <p:txBody>
          <a:bodyPr lIns="0" tIns="0" rIns="0" bIns="0"/>
          <a:lstStyle/>
          <a:p>
            <a:r>
              <a:rPr lang="en-US"/>
              <a:t>Risk Analysis Phases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4495800" cy="5126038"/>
          </a:xfrm>
          <a:ln/>
        </p:spPr>
        <p:txBody>
          <a:bodyPr lIns="0" tIns="0" rIns="0" bIns="0"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Develop architectural overview.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Attack resistance analysis.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Ambiguity analysis.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Weakness analysis.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95400"/>
            <a:ext cx="4146550" cy="377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674688"/>
          </a:xfrm>
          <a:ln/>
        </p:spPr>
        <p:txBody>
          <a:bodyPr lIns="0" tIns="0" rIns="0" bIns="0"/>
          <a:lstStyle/>
          <a:p>
            <a:r>
              <a:rPr lang="en-US"/>
              <a:t>Attack Resistance Analysis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5126038"/>
          </a:xfrm>
          <a:ln/>
        </p:spPr>
        <p:txBody>
          <a:bodyPr lIns="0" tIns="0" rIns="0" bIns="0"/>
          <a:lstStyle/>
          <a:p>
            <a:pPr>
              <a:buFont typeface="Wingdings" pitchFamily="2" charset="2"/>
              <a:buNone/>
            </a:pPr>
            <a:r>
              <a:rPr lang="en-US"/>
              <a:t>Find known problems with system.</a:t>
            </a:r>
          </a:p>
          <a:p>
            <a:pPr lvl="1"/>
            <a:r>
              <a:rPr lang="en-US"/>
              <a:t>Use STRIDE-type categorization.</a:t>
            </a:r>
          </a:p>
          <a:p>
            <a:pPr lvl="1"/>
            <a:r>
              <a:rPr lang="en-US"/>
              <a:t>Use checklists and attack patterns.</a:t>
            </a:r>
          </a:p>
          <a:p>
            <a:pPr>
              <a:buFont typeface="Wingdings" pitchFamily="2" charset="2"/>
              <a:buNone/>
            </a:pPr>
            <a:r>
              <a:rPr lang="en-US"/>
              <a:t>Types of flaws found.</a:t>
            </a:r>
          </a:p>
          <a:p>
            <a:pPr lvl="1"/>
            <a:r>
              <a:rPr lang="en-US"/>
              <a:t>Authentication tokens can be guessed/misused.</a:t>
            </a:r>
          </a:p>
          <a:p>
            <a:pPr lvl="1"/>
            <a:r>
              <a:rPr lang="en-US"/>
              <a:t>Misuse of cryptographic primitives.</a:t>
            </a:r>
          </a:p>
          <a:p>
            <a:pPr lvl="1"/>
            <a:r>
              <a:rPr lang="en-US"/>
              <a:t>Absence of a single point of entry.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674688"/>
          </a:xfrm>
          <a:ln/>
        </p:spPr>
        <p:txBody>
          <a:bodyPr lIns="0" tIns="0" rIns="0" bIns="0"/>
          <a:lstStyle/>
          <a:p>
            <a:r>
              <a:rPr lang="en-US"/>
              <a:t>Ambiguity Analysis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686800" cy="5126038"/>
          </a:xfrm>
          <a:ln/>
        </p:spPr>
        <p:txBody>
          <a:bodyPr lIns="0" tIns="0" rIns="0" bIns="0"/>
          <a:lstStyle/>
          <a:p>
            <a:pPr>
              <a:buFont typeface="Wingdings" pitchFamily="2" charset="2"/>
              <a:buNone/>
            </a:pPr>
            <a:r>
              <a:rPr lang="en-US"/>
              <a:t>Discover new risks in the software.</a:t>
            </a:r>
          </a:p>
          <a:p>
            <a:pPr lvl="1"/>
            <a:r>
              <a:rPr lang="en-US"/>
              <a:t>Architects develop own understanding of system.</a:t>
            </a:r>
          </a:p>
          <a:p>
            <a:pPr lvl="1"/>
            <a:r>
              <a:rPr lang="en-US"/>
              <a:t>Identify conflicts between different architects.</a:t>
            </a:r>
          </a:p>
          <a:p>
            <a:pPr>
              <a:buFont typeface="Wingdings" pitchFamily="2" charset="2"/>
              <a:buNone/>
            </a:pPr>
            <a:r>
              <a:rPr lang="en-US"/>
              <a:t>Types of flaws found.</a:t>
            </a:r>
          </a:p>
          <a:p>
            <a:pPr lvl="1"/>
            <a:r>
              <a:rPr lang="en-US"/>
              <a:t>Protocol, authentication problems.</a:t>
            </a:r>
          </a:p>
          <a:p>
            <a:pPr lvl="1"/>
            <a:r>
              <a:rPr lang="en-US"/>
              <a:t>Password retrieval, fitness, and strength.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674688"/>
          </a:xfrm>
          <a:ln/>
        </p:spPr>
        <p:txBody>
          <a:bodyPr lIns="0" tIns="0" rIns="0" bIns="0"/>
          <a:lstStyle/>
          <a:p>
            <a:r>
              <a:rPr lang="en-US"/>
              <a:t>Weakness Analysis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26038"/>
          </a:xfrm>
          <a:ln/>
        </p:spPr>
        <p:txBody>
          <a:bodyPr lIns="0" tIns="0" rIns="0" bIns="0"/>
          <a:lstStyle/>
          <a:p>
            <a:pPr>
              <a:buFont typeface="Wingdings" pitchFamily="2" charset="2"/>
              <a:buNone/>
            </a:pPr>
            <a:r>
              <a:rPr lang="en-US" sz="2800"/>
              <a:t>Impact of external software dependencies.</a:t>
            </a:r>
          </a:p>
          <a:p>
            <a:pPr lvl="1"/>
            <a:r>
              <a:rPr lang="en-US" sz="2400"/>
              <a:t>Frameworks and shared libraries.</a:t>
            </a:r>
          </a:p>
          <a:p>
            <a:pPr lvl="1"/>
            <a:r>
              <a:rPr lang="en-US" sz="2400"/>
              <a:t>Network topology.</a:t>
            </a:r>
          </a:p>
          <a:p>
            <a:pPr lvl="1"/>
            <a:r>
              <a:rPr lang="en-US" sz="2400"/>
              <a:t>Platform.</a:t>
            </a:r>
          </a:p>
          <a:p>
            <a:pPr lvl="1"/>
            <a:r>
              <a:rPr lang="en-US" sz="2400"/>
              <a:t>Build environment.</a:t>
            </a:r>
          </a:p>
          <a:p>
            <a:pPr lvl="1"/>
            <a:r>
              <a:rPr lang="en-US" sz="2400"/>
              <a:t>Physical environment.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Types of flaws found.</a:t>
            </a:r>
          </a:p>
          <a:p>
            <a:pPr lvl="1"/>
            <a:r>
              <a:rPr lang="en-US" sz="2400"/>
              <a:t>Browser and VM sandboxing failures.</a:t>
            </a:r>
          </a:p>
          <a:p>
            <a:pPr lvl="1"/>
            <a:r>
              <a:rPr lang="en-US" sz="2400"/>
              <a:t>Insecure service provision—RMI, COM, etc.</a:t>
            </a:r>
          </a:p>
          <a:p>
            <a:pPr lvl="1"/>
            <a:r>
              <a:rPr lang="en-US" sz="2400"/>
              <a:t>Debug interfaces.</a:t>
            </a:r>
          </a:p>
          <a:p>
            <a:pPr lvl="1"/>
            <a:r>
              <a:rPr lang="en-US" sz="2400"/>
              <a:t>Interposition attacks—libraries, client spoofing.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2130425"/>
            <a:ext cx="8534400" cy="1470025"/>
          </a:xfrm>
          <a:ln/>
        </p:spPr>
        <p:txBody>
          <a:bodyPr/>
          <a:lstStyle/>
          <a:p>
            <a:pPr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333399"/>
                </a:solidFill>
              </a:rPr>
              <a:t>Protection Poker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0" indent="0" algn="ctr">
              <a:spcBef>
                <a:spcPts val="700"/>
              </a:spcBef>
              <a:buClr>
                <a:srgbClr val="333399"/>
              </a:buClr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333399"/>
                </a:solidFill>
              </a:rPr>
              <a:t>James Walden</a:t>
            </a:r>
          </a:p>
          <a:p>
            <a:pPr marL="0" indent="0" algn="ctr">
              <a:spcBef>
                <a:spcPts val="700"/>
              </a:spcBef>
              <a:buClr>
                <a:srgbClr val="333399"/>
              </a:buClr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333399"/>
                </a:solidFill>
              </a:rPr>
              <a:t>Northern Kentucky University</a:t>
            </a:r>
          </a:p>
        </p:txBody>
      </p:sp>
    </p:spTree>
    <p:extLst>
      <p:ext uri="{BB962C8B-B14F-4D97-AF65-F5344CB8AC3E}">
        <p14:creationId xmlns:p14="http://schemas.microsoft.com/office/powerpoint/2010/main" val="32053620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Protection Poker?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4572000" cy="5214938"/>
          </a:xfrm>
        </p:spPr>
        <p:txBody>
          <a:bodyPr/>
          <a:lstStyle/>
          <a:p>
            <a:r>
              <a:rPr lang="en-US"/>
              <a:t>Collaborative, informal risk analysis technique based on planning poker.</a:t>
            </a:r>
          </a:p>
          <a:p>
            <a:r>
              <a:rPr lang="en-US"/>
              <a:t>Evaluate requirements </a:t>
            </a:r>
          </a:p>
          <a:p>
            <a:pPr lvl="1"/>
            <a:r>
              <a:rPr lang="en-US"/>
              <a:t>Ease of attack.</a:t>
            </a:r>
          </a:p>
          <a:p>
            <a:pPr lvl="1"/>
            <a:r>
              <a:rPr lang="en-US"/>
              <a:t>Impact of attack.</a:t>
            </a:r>
          </a:p>
          <a:p>
            <a:pPr lvl="1"/>
            <a:r>
              <a:rPr lang="en-US"/>
              <a:t>Risk = Ease * Impact</a:t>
            </a:r>
          </a:p>
        </p:txBody>
      </p:sp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19200"/>
            <a:ext cx="37465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2362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defTabSz="914400" eaLnBrk="0" hangingPunct="0">
              <a:buClrTx/>
              <a:buSzTx/>
              <a:buFontTx/>
              <a:buNone/>
            </a:pPr>
            <a:endParaRPr lang="en-US" sz="1400" b="1">
              <a:solidFill>
                <a:schemeClr val="tx1"/>
              </a:solidFill>
            </a:endParaRPr>
          </a:p>
        </p:txBody>
      </p:sp>
      <p:graphicFrame>
        <p:nvGraphicFramePr>
          <p:cNvPr id="66563" name="Object 1"/>
          <p:cNvGraphicFramePr>
            <a:graphicFrameLocks noChangeAspect="1"/>
          </p:cNvGraphicFramePr>
          <p:nvPr/>
        </p:nvGraphicFramePr>
        <p:xfrm>
          <a:off x="457200" y="1524000"/>
          <a:ext cx="808990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8" name="Visio" r:id="rId4" imgW="10141748" imgH="5684106" progId="Visio.Drawing.11">
                  <p:embed/>
                </p:oleObj>
              </mc:Choice>
              <mc:Fallback>
                <p:oleObj name="Visio" r:id="rId4" imgW="10141748" imgH="568410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524000"/>
                        <a:ext cx="8089900" cy="449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" name="Title 3"/>
          <p:cNvSpPr>
            <a:spLocks noGrp="1"/>
          </p:cNvSpPr>
          <p:nvPr>
            <p:ph type="title" idx="4294967295"/>
          </p:nvPr>
        </p:nvSpPr>
        <p:spPr>
          <a:xfrm>
            <a:off x="228600" y="228600"/>
            <a:ext cx="8686800" cy="1143000"/>
          </a:xfrm>
        </p:spPr>
        <p:txBody>
          <a:bodyPr lIns="92075" tIns="46038" rIns="92075" bIns="46038" anchor="t"/>
          <a:lstStyle/>
          <a:p>
            <a:r>
              <a:rPr lang="en-US"/>
              <a:t>Software Security Risk Assessment via Protection Poker</a:t>
            </a:r>
          </a:p>
        </p:txBody>
      </p:sp>
    </p:spTree>
    <p:extLst>
      <p:ext uri="{BB962C8B-B14F-4D97-AF65-F5344CB8AC3E}">
        <p14:creationId xmlns:p14="http://schemas.microsoft.com/office/powerpoint/2010/main" val="3859699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46050"/>
            <a:ext cx="8229600" cy="7635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Architectural Risk Analysis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5216525"/>
          </a:xfrm>
          <a:ln/>
        </p:spPr>
        <p:txBody>
          <a:bodyPr/>
          <a:lstStyle/>
          <a:p>
            <a:pPr marL="608013" indent="-608013">
              <a:buFont typeface="Wingdings" pitchFamily="2" charset="2"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/>
              <a:t>Fix design flaws, not implementation bugs.</a:t>
            </a:r>
          </a:p>
          <a:p>
            <a:pPr marL="608013" indent="-608013">
              <a:buFont typeface="Wingdings" pitchFamily="2" charset="2"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/>
              <a:t>Risk analysis steps</a:t>
            </a:r>
          </a:p>
          <a:p>
            <a:pPr marL="989013" lvl="1" indent="-531813">
              <a:buFont typeface="Arial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/>
              <a:t>Develop an architecture model.</a:t>
            </a:r>
          </a:p>
          <a:p>
            <a:pPr marL="989013" lvl="1" indent="-531813">
              <a:buFont typeface="Arial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/>
              <a:t>Identify threats and possible vulnerabilities.</a:t>
            </a:r>
          </a:p>
          <a:p>
            <a:pPr marL="989013" lvl="1" indent="-531813">
              <a:buFont typeface="Arial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/>
              <a:t>Develop attack scenarios.</a:t>
            </a:r>
          </a:p>
          <a:p>
            <a:pPr marL="989013" lvl="1" indent="-531813">
              <a:buFont typeface="Arial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/>
              <a:t>Rank risks based on probability and impact.</a:t>
            </a:r>
          </a:p>
          <a:p>
            <a:pPr marL="989013" lvl="1" indent="-531813">
              <a:buFont typeface="Arial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/>
              <a:t>Develop mitigation strategy.</a:t>
            </a:r>
          </a:p>
          <a:p>
            <a:pPr marL="989013" lvl="1" indent="-531813">
              <a:buFont typeface="Arial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/>
              <a:t>Report findings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Players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Programmers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Testers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Customer representatives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Security team representative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Specialists (UI, DB, etc.)</a:t>
            </a:r>
          </a:p>
        </p:txBody>
      </p:sp>
    </p:spTree>
    <p:extLst>
      <p:ext uri="{BB962C8B-B14F-4D97-AF65-F5344CB8AC3E}">
        <p14:creationId xmlns:p14="http://schemas.microsoft.com/office/powerpoint/2010/main" val="3729491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Procedure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sz="2800"/>
              <a:t>Calibrate value of system assets.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/>
              <a:t>Calibrate ease of attack for requirements.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/>
              <a:t>Compute security risk (value, ease) for each requirement.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/>
              <a:t>Security risk ranking and discussion.</a:t>
            </a:r>
          </a:p>
          <a:p>
            <a:pPr marL="609600" indent="-6096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62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Calibrate Value of Assets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Examine assets listed in Table 1.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Identify least valuable asset in Table 1.</a:t>
            </a:r>
          </a:p>
          <a:p>
            <a:pPr marL="990600" lvl="1" indent="-533400"/>
            <a:r>
              <a:rPr lang="en-US"/>
              <a:t>Discuss.</a:t>
            </a:r>
          </a:p>
          <a:p>
            <a:pPr marL="990600" lvl="1" indent="-533400"/>
            <a:r>
              <a:rPr lang="en-US"/>
              <a:t>Assign a value of 1 in Table 1 to asset.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Identify most valuable asset in Table 1.</a:t>
            </a:r>
          </a:p>
          <a:p>
            <a:pPr marL="990600" lvl="1" indent="-533400"/>
            <a:r>
              <a:rPr lang="en-US"/>
              <a:t>Use cards to achieve consensus about how much more valuable asset is.</a:t>
            </a:r>
          </a:p>
          <a:p>
            <a:pPr marL="990600" lvl="1" indent="-533400"/>
            <a:r>
              <a:rPr lang="en-US"/>
              <a:t>Assign consensus value in Table 1 to asset.</a:t>
            </a:r>
          </a:p>
        </p:txBody>
      </p:sp>
    </p:spTree>
    <p:extLst>
      <p:ext uri="{BB962C8B-B14F-4D97-AF65-F5344CB8AC3E}">
        <p14:creationId xmlns:p14="http://schemas.microsoft.com/office/powerpoint/2010/main" val="4123730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Calibrate Ease of Attack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Identify easiest requirement to attack.</a:t>
            </a:r>
          </a:p>
          <a:p>
            <a:pPr marL="990600" lvl="1" indent="-533400"/>
            <a:r>
              <a:rPr lang="en-US"/>
              <a:t>Find one that modify data, allow reads of sensitive data, have weak auth, etc.</a:t>
            </a:r>
          </a:p>
          <a:p>
            <a:pPr marL="990600" lvl="1" indent="-533400"/>
            <a:r>
              <a:rPr lang="en-US"/>
              <a:t>Use cards to find consensus value.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Identify hardest requirement to attack.</a:t>
            </a:r>
          </a:p>
          <a:p>
            <a:pPr marL="990600" lvl="1" indent="-533400"/>
            <a:r>
              <a:rPr lang="en-US"/>
              <a:t>Find one that doesn’t modify data, allow reads of sensitive data, has strong auth, etc.</a:t>
            </a:r>
          </a:p>
          <a:p>
            <a:pPr marL="990600" lvl="1" indent="-533400"/>
            <a:r>
              <a:rPr lang="en-US"/>
              <a:t>Use cards to find consensus value.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Record ease points in Table 3.</a:t>
            </a:r>
          </a:p>
        </p:txBody>
      </p:sp>
    </p:spTree>
    <p:extLst>
      <p:ext uri="{BB962C8B-B14F-4D97-AF65-F5344CB8AC3E}">
        <p14:creationId xmlns:p14="http://schemas.microsoft.com/office/powerpoint/2010/main" val="187627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 Security Risk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For each requirement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/>
              <a:t>Identify relevant assets.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/>
              <a:t>If values have already been assigned, document assets with values in Table 2.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/>
              <a:t>If values have not been assigned, use cards to achieve consensus value.  Record value in Tables 1 and 2.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/>
              <a:t>Record max value in Table 2.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For each requirement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/>
              <a:t>Use cards to achieve consensus on ease of attack.  Record value in Table 3.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/>
              <a:t>Compute risk by multiplying value by ease.  Record the value for risk in Table 3.</a:t>
            </a:r>
          </a:p>
        </p:txBody>
      </p:sp>
    </p:spTree>
    <p:extLst>
      <p:ext uri="{BB962C8B-B14F-4D97-AF65-F5344CB8AC3E}">
        <p14:creationId xmlns:p14="http://schemas.microsoft.com/office/powerpoint/2010/main" val="1471406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Risk Ranking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001000" cy="5214938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Rank requirements by risk from 1 to 4.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Place value in security risk ranking Table 3.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If any rankings are a surprise, discuss and iterate with cards if necessary.</a:t>
            </a:r>
          </a:p>
        </p:txBody>
      </p:sp>
    </p:spTree>
    <p:extLst>
      <p:ext uri="{BB962C8B-B14F-4D97-AF65-F5344CB8AC3E}">
        <p14:creationId xmlns:p14="http://schemas.microsoft.com/office/powerpoint/2010/main" val="6951074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does it work?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Brings together multiple expert opinions with different perspectives on project.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Ratings focus on attack resistance analysis.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Discussions enable ambiguity analysis.</a:t>
            </a:r>
          </a:p>
          <a:p>
            <a:pPr marL="609600" indent="-6096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98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7508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/>
              <a:t>References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5216525"/>
          </a:xfrm>
          <a:ln/>
        </p:spPr>
        <p:txBody>
          <a:bodyPr/>
          <a:lstStyle/>
          <a:p>
            <a:pPr marL="608013" indent="-608013">
              <a:lnSpc>
                <a:spcPct val="80000"/>
              </a:lnSpc>
              <a:spcBef>
                <a:spcPts val="500"/>
              </a:spcBef>
              <a:buFont typeface="Wingdings" pitchFamily="2" charset="2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1600"/>
              <a:t>CLASP, OWASP CLASP Project, </a:t>
            </a:r>
            <a:r>
              <a:rPr lang="en-US" sz="1600">
                <a:solidFill>
                  <a:srgbClr val="009999"/>
                </a:solidFill>
                <a:hlinkClick r:id="rId3"/>
              </a:rPr>
              <a:t>http://www.owasp.org/index.php/Category:OWASP_CLASP_Project</a:t>
            </a:r>
            <a:r>
              <a:rPr lang="en-US" sz="1600"/>
              <a:t>, 2008.</a:t>
            </a:r>
          </a:p>
          <a:p>
            <a:pPr marL="608013" indent="-608013">
              <a:lnSpc>
                <a:spcPct val="80000"/>
              </a:lnSpc>
              <a:spcBef>
                <a:spcPts val="500"/>
              </a:spcBef>
              <a:buFont typeface="Wingdings" pitchFamily="2" charset="2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1600"/>
              <a:t>Karen Goertzel, Theodore Winograd, et al. for Department of Homeland Security and Department of Defense Data and Analysis Center for Software. </a:t>
            </a:r>
            <a:r>
              <a:rPr lang="en-US" sz="1600" i="1">
                <a:solidFill>
                  <a:srgbClr val="009999"/>
                </a:solidFill>
                <a:hlinkClick r:id="rId4"/>
              </a:rPr>
              <a:t>Enhancing the Development Life Cycle to Produce Secure Software</a:t>
            </a:r>
            <a:r>
              <a:rPr lang="en-US" sz="1600" i="1"/>
              <a:t>: A Reference Guidebook on Software Assurance,</a:t>
            </a:r>
            <a:r>
              <a:rPr lang="en-US" sz="1600"/>
              <a:t> October 2008. </a:t>
            </a:r>
          </a:p>
          <a:p>
            <a:pPr marL="608013" indent="-608013">
              <a:lnSpc>
                <a:spcPct val="80000"/>
              </a:lnSpc>
              <a:spcBef>
                <a:spcPts val="500"/>
              </a:spcBef>
              <a:buFont typeface="Wingdings" pitchFamily="2" charset="2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1600"/>
              <a:t>Jeremiah Grossman, “Budgeting for Web Application Security,” </a:t>
            </a:r>
            <a:r>
              <a:rPr lang="en-US" sz="1600">
                <a:hlinkClick r:id="rId5"/>
              </a:rPr>
              <a:t>http://jeremiahgrossman.blogspot.com/2008/12/budgeting-for-web-application-security.html</a:t>
            </a:r>
            <a:r>
              <a:rPr lang="en-US" sz="1600"/>
              <a:t>, 2008.</a:t>
            </a:r>
          </a:p>
          <a:p>
            <a:pPr marL="608013" indent="-608013">
              <a:lnSpc>
                <a:spcPct val="80000"/>
              </a:lnSpc>
              <a:spcBef>
                <a:spcPts val="500"/>
              </a:spcBef>
              <a:buFont typeface="Wingdings" pitchFamily="2" charset="2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1600"/>
              <a:t>Michael Howard and Steve Lipner, </a:t>
            </a:r>
            <a:r>
              <a:rPr lang="en-US" sz="1600" i="1"/>
              <a:t>The Security Development Lifecycle</a:t>
            </a:r>
            <a:r>
              <a:rPr lang="en-US" sz="1600"/>
              <a:t>, Microsoft Press, 2006.</a:t>
            </a:r>
          </a:p>
          <a:p>
            <a:pPr marL="608013" indent="-608013">
              <a:lnSpc>
                <a:spcPct val="80000"/>
              </a:lnSpc>
              <a:spcBef>
                <a:spcPts val="500"/>
              </a:spcBef>
              <a:buFont typeface="Wingdings" pitchFamily="2" charset="2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1600"/>
              <a:t>Gary McGraw, </a:t>
            </a:r>
            <a:r>
              <a:rPr lang="en-US" sz="1600" i="1"/>
              <a:t>Software Security, Addison-Wesley</a:t>
            </a:r>
            <a:r>
              <a:rPr lang="en-US" sz="1600"/>
              <a:t>, 2006.</a:t>
            </a:r>
          </a:p>
          <a:p>
            <a:pPr marL="608013" indent="-608013">
              <a:lnSpc>
                <a:spcPct val="80000"/>
              </a:lnSpc>
              <a:spcBef>
                <a:spcPts val="500"/>
              </a:spcBef>
              <a:buFont typeface="Wingdings" pitchFamily="2" charset="2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1600"/>
              <a:t>NIST, Risk Management Guide for Information Technology Systems, NIST SP 800-30, 2002.</a:t>
            </a:r>
          </a:p>
          <a:p>
            <a:pPr marL="608013" indent="-608013">
              <a:lnSpc>
                <a:spcPct val="80000"/>
              </a:lnSpc>
              <a:spcBef>
                <a:spcPts val="500"/>
              </a:spcBef>
              <a:buFont typeface="Wingdings" pitchFamily="2" charset="2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1600"/>
              <a:t>OWASP, Threat Risk Modeling. </a:t>
            </a:r>
            <a:r>
              <a:rPr lang="en-US" sz="1600">
                <a:hlinkClick r:id="rId6"/>
              </a:rPr>
              <a:t>http://www.owasp.org/index.php/Threat_Risk_Modeling</a:t>
            </a:r>
            <a:r>
              <a:rPr lang="en-US" sz="1600"/>
              <a:t>, 2009.</a:t>
            </a:r>
          </a:p>
          <a:p>
            <a:pPr marL="608013" indent="-608013">
              <a:lnSpc>
                <a:spcPct val="80000"/>
              </a:lnSpc>
              <a:buClr>
                <a:schemeClr val="tx1"/>
              </a:buClr>
              <a:buFontTx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1600"/>
              <a:t>Paul Saitta, Brenda Larcom, and Michael Eddington, “Trike v.1 Methodology Document [draft],” </a:t>
            </a:r>
            <a:r>
              <a:rPr lang="en-US" sz="1600">
                <a:hlinkClick r:id="rId7"/>
              </a:rPr>
              <a:t>http://dymaxion.org/trike/</a:t>
            </a:r>
            <a:r>
              <a:rPr lang="en-US" sz="1600"/>
              <a:t>, </a:t>
            </a:r>
            <a:r>
              <a:rPr lang="en-US" sz="1600"/>
              <a:t>2005</a:t>
            </a:r>
            <a:r>
              <a:rPr lang="en-US" sz="1600" smtClean="0"/>
              <a:t>.</a:t>
            </a:r>
          </a:p>
          <a:p>
            <a:pPr marL="609600" indent="-609600">
              <a:buClr>
                <a:schemeClr val="tx1"/>
              </a:buClr>
              <a:buFontTx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1600" smtClean="0"/>
              <a:t>Laurie Williams, Michael Gegick and Andy Meneely. Protection Poker: Structuring Software Security Risk Assessment and Knowledge Transfer.  Engineering Secure Software and Systems.  2009</a:t>
            </a:r>
            <a:r>
              <a:rPr lang="en-US" sz="1600" b="1" smtClean="0"/>
              <a:t> </a:t>
            </a:r>
            <a:endParaRPr lang="en-US" sz="1600" smtClean="0"/>
          </a:p>
          <a:p>
            <a:pPr marL="609600" indent="-609600">
              <a:buClr>
                <a:schemeClr val="tx1"/>
              </a:buClr>
              <a:buFontTx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1600" smtClean="0"/>
              <a:t>Laurie Williams.  Protection Poker Tutorial. </a:t>
            </a:r>
            <a:r>
              <a:rPr lang="en-US" sz="1600" smtClean="0">
                <a:hlinkClick r:id="rId8"/>
              </a:rPr>
              <a:t>http://collaboration.csc.ncsu.edu/laurie/Security/ProtectionPoker/</a:t>
            </a:r>
            <a:r>
              <a:rPr lang="en-US" sz="1600" smtClean="0"/>
              <a:t>, 2008.</a:t>
            </a:r>
          </a:p>
          <a:p>
            <a:pPr marL="608013" indent="-608013">
              <a:lnSpc>
                <a:spcPct val="80000"/>
              </a:lnSpc>
              <a:buClr>
                <a:schemeClr val="tx1"/>
              </a:buClr>
              <a:buFontTx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 sz="180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0500"/>
            <a:ext cx="8229600" cy="674688"/>
          </a:xfrm>
          <a:ln/>
        </p:spPr>
        <p:txBody>
          <a:bodyPr lIns="0" tIns="0" rIns="0" bIns="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Risk Analysis Methodologies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229600" cy="5486400"/>
          </a:xfrm>
          <a:ln/>
        </p:spPr>
        <p:txBody>
          <a:bodyPr lIns="0" tIns="0" rIns="0" bIns="0"/>
          <a:lstStyle/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/>
              <a:t>Commercial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/>
              <a:t>STRIDE</a:t>
            </a:r>
            <a:r>
              <a:rPr lang="en-US" sz="2400"/>
              <a:t> (Spoofing, Tampering, Repudiation, Information disclosure, Denial of service, and Elevation of privilege) from Microsoft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/>
              <a:t>ACSM/SAR</a:t>
            </a:r>
            <a:r>
              <a:rPr lang="en-US" sz="2400"/>
              <a:t> (Adaptive Countermeasure Selection Mechanism/Security Adequacy Review) from Sun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/>
              <a:t>Cigital</a:t>
            </a:r>
            <a:r>
              <a:rPr lang="en-US" sz="2400"/>
              <a:t>'s architectural risk analysis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/>
              <a:t>Standards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/>
              <a:t>ASSET</a:t>
            </a:r>
            <a:r>
              <a:rPr lang="en-US" sz="2400"/>
              <a:t> (Automated Security Self-Evaluation Tool) from NIST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/>
              <a:t>OCTAVE</a:t>
            </a:r>
            <a:r>
              <a:rPr lang="en-US" sz="2400"/>
              <a:t> (Operationally Critical Threat, Asset, and Vulnerability Evaluation) from SEI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/>
              <a:t>COBIT</a:t>
            </a:r>
            <a:r>
              <a:rPr lang="en-US" sz="2400"/>
              <a:t> (Control Objectives for Information and Related Technology) from ISACA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0500"/>
            <a:ext cx="8229600" cy="674688"/>
          </a:xfrm>
          <a:ln/>
        </p:spPr>
        <p:txBody>
          <a:bodyPr lIns="0" tIns="0" rIns="0" bIns="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Terminology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5180013"/>
          </a:xfrm>
          <a:ln/>
        </p:spPr>
        <p:txBody>
          <a:bodyPr lIns="0" tIns="0" rIns="0" bIns="0"/>
          <a:lstStyle/>
          <a:p>
            <a:pP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/>
              <a:t>Asset</a:t>
            </a:r>
            <a:r>
              <a:rPr lang="en-US"/>
              <a:t>: object of protection efforts.</a:t>
            </a:r>
          </a:p>
          <a:p>
            <a:pP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/>
              <a:t>Risk</a:t>
            </a:r>
            <a:r>
              <a:rPr lang="en-US"/>
              <a:t>: probability an asset will suffer an event of a given negative impact, i.e. probability * impact.</a:t>
            </a:r>
          </a:p>
          <a:p>
            <a:pP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/>
              <a:t>Threat</a:t>
            </a:r>
            <a:r>
              <a:rPr lang="en-US"/>
              <a:t>: agent or act who is the source of danger to assets.</a:t>
            </a:r>
          </a:p>
          <a:p>
            <a:pP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/>
              <a:t>Vulnerability</a:t>
            </a:r>
            <a:r>
              <a:rPr lang="en-US"/>
              <a:t>: a defect or weakness in system security procedures, design, or implementation, that could allow a threat to be effective.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Threats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/>
              <a:t>Accidental discovery</a:t>
            </a:r>
            <a:r>
              <a:rPr lang="en-US"/>
              <a:t>: User stumbles on flaw with browser and exploits it.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/>
              <a:t>Automated malware</a:t>
            </a:r>
            <a:r>
              <a:rPr lang="en-US"/>
              <a:t>: Malware scans for common vulnerabilities and reports it.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/>
              <a:t>Script kiddies</a:t>
            </a:r>
            <a:r>
              <a:rPr lang="en-US"/>
              <a:t>: Unskilled attackers using automated tools written by someone else.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/>
              <a:t>Motivated attacker</a:t>
            </a:r>
            <a:r>
              <a:rPr lang="en-US"/>
              <a:t>: insider or professional attacker who targets your application.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/>
              <a:t>Organized crime</a:t>
            </a:r>
            <a:r>
              <a:rPr lang="en-US"/>
              <a:t>: specialized criminals targeting applications for financial gain.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0500"/>
            <a:ext cx="8229600" cy="674688"/>
          </a:xfrm>
          <a:ln/>
        </p:spPr>
        <p:txBody>
          <a:bodyPr lIns="0" tIns="0" rIns="0" bIns="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Annualized Loss Expectancy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5126038"/>
          </a:xfrm>
          <a:ln/>
        </p:spPr>
        <p:txBody>
          <a:bodyPr lIns="0" tIns="0" rIns="0" bIns="0"/>
          <a:lstStyle/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ALE = SLO * ARO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SLO = Single Loss Occurrence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ARO = Annualized Rate of Occurrence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Example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SLO = $200 for a single account's data breach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ARO = 10,000 per year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ALE = $2,000,000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Qualitative risk assessment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SLO = High(100), medium(50), low(10).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ARO = High(1.0), medium(0.5), low(0.1).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0500"/>
            <a:ext cx="8229600" cy="674688"/>
          </a:xfrm>
          <a:ln/>
        </p:spPr>
        <p:txBody>
          <a:bodyPr lIns="0" tIns="0" rIns="0" bIns="0"/>
          <a:lstStyle/>
          <a:p>
            <a:r>
              <a:rPr lang="en-US"/>
              <a:t>Justifying Security Spending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5126038"/>
          </a:xfrm>
          <a:ln/>
        </p:spPr>
        <p:txBody>
          <a:bodyPr lIns="0" tIns="0" rIns="0" bIns="0"/>
          <a:lstStyle/>
          <a:p>
            <a:pPr>
              <a:buFont typeface="Wingdings" pitchFamily="2" charset="2"/>
              <a:buNone/>
            </a:pPr>
            <a:r>
              <a:rPr lang="en-US" sz="2800"/>
              <a:t>Risk Analysis</a:t>
            </a:r>
          </a:p>
          <a:p>
            <a:pPr lvl="1">
              <a:buFont typeface="Wingdings" pitchFamily="2" charset="2"/>
              <a:buNone/>
            </a:pPr>
            <a:r>
              <a:rPr lang="en-US" sz="2400"/>
              <a:t>If we spend $X, it will reduce loss of $Y by Z%.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Due Diligence</a:t>
            </a:r>
          </a:p>
          <a:p>
            <a:pPr lvl="1">
              <a:buFont typeface="Wingdings" pitchFamily="2" charset="2"/>
              <a:buNone/>
            </a:pPr>
            <a:r>
              <a:rPr lang="en-US" sz="2400"/>
              <a:t>We must spend $X on Y because it’s industry standard.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Incident Response</a:t>
            </a:r>
          </a:p>
          <a:p>
            <a:pPr lvl="1">
              <a:buFont typeface="Wingdings" pitchFamily="2" charset="2"/>
              <a:buNone/>
            </a:pPr>
            <a:r>
              <a:rPr lang="en-US" sz="2400"/>
              <a:t>We must spend $X on Y so Z never happens again.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Regulatory Compliance</a:t>
            </a:r>
          </a:p>
          <a:p>
            <a:pPr lvl="1">
              <a:buFont typeface="Wingdings" pitchFamily="2" charset="2"/>
              <a:buNone/>
            </a:pPr>
            <a:r>
              <a:rPr lang="en-US" sz="2400"/>
              <a:t>We must spend $X on Y because PCI says so.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Competitive Advantage</a:t>
            </a:r>
          </a:p>
          <a:p>
            <a:pPr lvl="1">
              <a:buFont typeface="Wingdings" pitchFamily="2" charset="2"/>
              <a:buNone/>
            </a:pPr>
            <a:r>
              <a:rPr lang="en-US" sz="2400"/>
              <a:t>We must spend $X on Y to make customer happy.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Flow Diagrams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Visual model of system data flow.</a:t>
            </a:r>
          </a:p>
          <a:p>
            <a:pPr lvl="1">
              <a:lnSpc>
                <a:spcPct val="90000"/>
              </a:lnSpc>
            </a:pPr>
            <a:r>
              <a:rPr lang="en-US"/>
              <a:t>Rectangles: External actors.</a:t>
            </a:r>
          </a:p>
          <a:p>
            <a:pPr lvl="1">
              <a:lnSpc>
                <a:spcPct val="90000"/>
              </a:lnSpc>
            </a:pPr>
            <a:r>
              <a:rPr lang="en-US"/>
              <a:t>Circles: Processes.</a:t>
            </a:r>
          </a:p>
          <a:p>
            <a:pPr lvl="1">
              <a:lnSpc>
                <a:spcPct val="90000"/>
              </a:lnSpc>
            </a:pPr>
            <a:r>
              <a:rPr lang="en-US"/>
              <a:t>Double Lines: Data stores.</a:t>
            </a:r>
          </a:p>
          <a:p>
            <a:pPr lvl="1">
              <a:lnSpc>
                <a:spcPct val="90000"/>
              </a:lnSpc>
            </a:pPr>
            <a:r>
              <a:rPr lang="en-US"/>
              <a:t>Lines: Data flows.</a:t>
            </a:r>
          </a:p>
          <a:p>
            <a:pPr lvl="1">
              <a:lnSpc>
                <a:spcPct val="90000"/>
              </a:lnSpc>
            </a:pPr>
            <a:r>
              <a:rPr lang="en-US"/>
              <a:t>Dotted Lines: Trust boundaries.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Hierarchical decomposition</a:t>
            </a:r>
          </a:p>
          <a:p>
            <a:pPr lvl="1">
              <a:lnSpc>
                <a:spcPct val="90000"/>
              </a:lnSpc>
            </a:pPr>
            <a:r>
              <a:rPr lang="en-US"/>
              <a:t>Until no process crosses trust boundaries.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2019</Words>
  <Application>Microsoft Office PowerPoint</Application>
  <PresentationFormat>On-screen Show (4:3)</PresentationFormat>
  <Paragraphs>331</Paragraphs>
  <Slides>37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Wingdings</vt:lpstr>
      <vt:lpstr>Times New Roman</vt:lpstr>
      <vt:lpstr>Times</vt:lpstr>
      <vt:lpstr>Default Design</vt:lpstr>
      <vt:lpstr>Default Design</vt:lpstr>
      <vt:lpstr>Microsoft Visio Drawing</vt:lpstr>
      <vt:lpstr>Microsoft Office Visio Drawing</vt:lpstr>
      <vt:lpstr>Risk Analysis</vt:lpstr>
      <vt:lpstr>Topics</vt:lpstr>
      <vt:lpstr>Architectural Risk Analysis</vt:lpstr>
      <vt:lpstr>Risk Analysis Methodologies</vt:lpstr>
      <vt:lpstr>Terminology</vt:lpstr>
      <vt:lpstr>Threats</vt:lpstr>
      <vt:lpstr>Annualized Loss Expectancy</vt:lpstr>
      <vt:lpstr>Justifying Security Spending</vt:lpstr>
      <vt:lpstr>Data Flow Diagrams</vt:lpstr>
      <vt:lpstr>Trike3 Example: Data Flow Context Diagram</vt:lpstr>
      <vt:lpstr>Trike3 Example: Data Flow Diagram Level 0</vt:lpstr>
      <vt:lpstr>Trike3 Example: Data Flow Diagram Level 1</vt:lpstr>
      <vt:lpstr>Microsoft Threat Modeling</vt:lpstr>
      <vt:lpstr>Attack Trees</vt:lpstr>
      <vt:lpstr>Attack Trees—Graph Notation</vt:lpstr>
      <vt:lpstr>Attack Trees—Text Notation</vt:lpstr>
      <vt:lpstr>STRIDE Threat Categorization</vt:lpstr>
      <vt:lpstr>DREAD = (D + R + E + A + D)/5</vt:lpstr>
      <vt:lpstr>DREAD = (D + R + E + A + D)/5</vt:lpstr>
      <vt:lpstr>Quantifying Threats</vt:lpstr>
      <vt:lpstr>Threat Modeling Tools</vt:lpstr>
      <vt:lpstr>Cigital</vt:lpstr>
      <vt:lpstr>Risk Analysis Phases</vt:lpstr>
      <vt:lpstr>Attack Resistance Analysis</vt:lpstr>
      <vt:lpstr>Ambiguity Analysis</vt:lpstr>
      <vt:lpstr>Weakness Analysis</vt:lpstr>
      <vt:lpstr>Protection Poker</vt:lpstr>
      <vt:lpstr>What is Protection Poker?</vt:lpstr>
      <vt:lpstr>Software Security Risk Assessment via Protection Poker</vt:lpstr>
      <vt:lpstr>Players</vt:lpstr>
      <vt:lpstr>Procedure</vt:lpstr>
      <vt:lpstr>Calibrate Value of Assets</vt:lpstr>
      <vt:lpstr>Calibrate Ease of Attack</vt:lpstr>
      <vt:lpstr>Compute Security Risk</vt:lpstr>
      <vt:lpstr>Security Risk Ranking</vt:lpstr>
      <vt:lpstr>Why does it work?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of Electronic Voting</dc:title>
  <dc:creator>waldenj</dc:creator>
  <cp:lastModifiedBy>James Walden</cp:lastModifiedBy>
  <cp:revision>17</cp:revision>
  <dcterms:modified xsi:type="dcterms:W3CDTF">2012-09-10T21:10:53Z</dcterms:modified>
</cp:coreProperties>
</file>