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6" r:id="rId2"/>
    <p:sldId id="353" r:id="rId3"/>
    <p:sldId id="369" r:id="rId4"/>
    <p:sldId id="357" r:id="rId5"/>
    <p:sldId id="374" r:id="rId6"/>
    <p:sldId id="371" r:id="rId7"/>
    <p:sldId id="358" r:id="rId8"/>
    <p:sldId id="372" r:id="rId9"/>
    <p:sldId id="359" r:id="rId10"/>
    <p:sldId id="360" r:id="rId11"/>
    <p:sldId id="361" r:id="rId12"/>
    <p:sldId id="362" r:id="rId13"/>
    <p:sldId id="363" r:id="rId14"/>
    <p:sldId id="364" r:id="rId15"/>
    <p:sldId id="370" r:id="rId16"/>
    <p:sldId id="366" r:id="rId17"/>
    <p:sldId id="367" r:id="rId18"/>
    <p:sldId id="368" r:id="rId19"/>
    <p:sldId id="354" r:id="rId20"/>
    <p:sldId id="355" r:id="rId21"/>
    <p:sldId id="375" r:id="rId22"/>
    <p:sldId id="352" r:id="rId23"/>
    <p:sldId id="399" r:id="rId2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36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36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36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36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98" autoAdjust="0"/>
    <p:restoredTop sz="85566" autoAdjust="0"/>
  </p:normalViewPr>
  <p:slideViewPr>
    <p:cSldViewPr snapToGrid="0">
      <p:cViewPr varScale="1">
        <p:scale>
          <a:sx n="76" d="100"/>
          <a:sy n="76" d="100"/>
        </p:scale>
        <p:origin x="1661" y="4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300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300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300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DBF4CE0-D6F5-4A53-85D6-748ADD33D54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9756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A22DBA7-070B-421C-A79C-9BD0F54A39E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57519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87C026B-FA84-4F4D-A1EB-33EF825F7490}" type="slidenum">
              <a:rPr lang="en-US"/>
              <a:pPr/>
              <a:t>10</a:t>
            </a:fld>
            <a:endParaRPr lang="en-US"/>
          </a:p>
        </p:txBody>
      </p:sp>
      <p:sp>
        <p:nvSpPr>
          <p:cNvPr id="142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Code being ready means that it compiles without warnings and passes all unit tests.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B86CF99-390C-4815-90E2-3F1229C98C42}" type="slidenum">
              <a:rPr lang="en-US"/>
              <a:pPr/>
              <a:t>15</a:t>
            </a:fld>
            <a:endParaRPr lang="en-US"/>
          </a:p>
        </p:txBody>
      </p:sp>
      <p:sp>
        <p:nvSpPr>
          <p:cNvPr id="156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Table 3-1 from page 33 of </a:t>
            </a:r>
            <a:r>
              <a:rPr lang="en-US" i="1" dirty="0"/>
              <a:t>Peer Reviews in Software</a:t>
            </a:r>
            <a:r>
              <a:rPr lang="en-US" dirty="0"/>
              <a:t> by Karl </a:t>
            </a:r>
            <a:r>
              <a:rPr lang="en-US" dirty="0" err="1"/>
              <a:t>Wiegers</a:t>
            </a:r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41C96F7-929E-4BD9-8A5F-28C88B8243E8}" type="slidenum">
              <a:rPr lang="en-US"/>
              <a:pPr/>
              <a:t>20</a:t>
            </a:fld>
            <a:endParaRPr lang="en-US"/>
          </a:p>
        </p:txBody>
      </p:sp>
      <p:sp>
        <p:nvSpPr>
          <p:cNvPr id="161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28600" indent="-228600"/>
            <a:r>
              <a:rPr lang="en-US"/>
              <a:t>Diagram from Michael Howard, “A Process for Performing Security Code Reviews.” IEEE Security &amp; Privacy, July 2006.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690B2A9-4894-49A8-A03A-FB1235AF2AD5}" type="slidenum">
              <a:rPr lang="en-US"/>
              <a:pPr/>
              <a:t>21</a:t>
            </a:fld>
            <a:endParaRPr lang="en-US"/>
          </a:p>
        </p:txBody>
      </p:sp>
      <p:sp>
        <p:nvSpPr>
          <p:cNvPr id="163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See http://www.freedom-to-tinker.com/blog/felten/debugging-zune-blackout for full details on the bug.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3079" name="Rectangle 7"/>
          <p:cNvSpPr>
            <a:spLocks noChangeArrowheads="1"/>
          </p:cNvSpPr>
          <p:nvPr userDrawn="1"/>
        </p:nvSpPr>
        <p:spPr bwMode="auto">
          <a:xfrm>
            <a:off x="0" y="0"/>
            <a:ext cx="9144000" cy="1143000"/>
          </a:xfrm>
          <a:prstGeom prst="rect">
            <a:avLst/>
          </a:prstGeom>
          <a:solidFill>
            <a:srgbClr val="3366FF">
              <a:alpha val="25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CSC 666: Secure Software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0FC0D738-A54D-43F6-8F51-C2E1A95F9B3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769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2400"/>
            <a:ext cx="2057400" cy="62833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2400"/>
            <a:ext cx="6019800" cy="62833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CSC 666: Secure Software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EE37F086-8DAE-4581-B1FA-C3E7A393A01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411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5088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219200"/>
            <a:ext cx="8229600" cy="5216525"/>
          </a:xfr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473200" y="6537325"/>
            <a:ext cx="615315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CSC 666: Secure Software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8196263" y="6584950"/>
            <a:ext cx="947737" cy="2730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BD0E23E2-C4EC-4FC6-8B8E-E97C8DB011C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223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CSC 666: Secure Software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728DEA6C-C390-4709-8A47-259296FE1C9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595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CSC 666: Secure Software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82B35CD9-A1BE-40B6-A864-722E55BFAD1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472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52165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52165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CSC 666: Secure Software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2CE14AE1-1D50-4E8D-970B-BD6AEC41903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267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CSC 666: Secure Software Engineering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8FF30D4C-516E-4BA3-A797-150FD79A66E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177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CSC 666: Secure Software Engineering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EA3B0D86-50D5-47B8-83A1-EDC28EF02C3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095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CSC 666: Secure Software Engineering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19DA8440-E417-4DE9-8732-C6DB4A5BF64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779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CSC 666: Secure Software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7F1E2108-B81E-4FD9-BC4E-26974AC751B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848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CSC 666: Secure Software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2EFA1A5C-2A49-494B-A3A0-6D0506A54B1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611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2400"/>
            <a:ext cx="8229600" cy="750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229600" cy="521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31" name="Rectangle 7"/>
          <p:cNvSpPr>
            <a:spLocks noChangeArrowheads="1"/>
          </p:cNvSpPr>
          <p:nvPr userDrawn="1"/>
        </p:nvSpPr>
        <p:spPr bwMode="auto">
          <a:xfrm>
            <a:off x="0" y="0"/>
            <a:ext cx="9144000" cy="971550"/>
          </a:xfrm>
          <a:prstGeom prst="rect">
            <a:avLst/>
          </a:prstGeom>
          <a:solidFill>
            <a:srgbClr val="3366FF">
              <a:alpha val="25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473200" y="6537325"/>
            <a:ext cx="615315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400">
                <a:latin typeface="Times"/>
              </a:defRPr>
            </a:lvl1pPr>
          </a:lstStyle>
          <a:p>
            <a:r>
              <a:rPr lang="en-US"/>
              <a:t>CSC 666: Secure Software Engineering</a:t>
            </a: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196263" y="6584950"/>
            <a:ext cx="947737" cy="27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>
                <a:latin typeface="Times"/>
              </a:defRPr>
            </a:lvl1pPr>
          </a:lstStyle>
          <a:p>
            <a:r>
              <a:rPr lang="en-US"/>
              <a:t>Slide #</a:t>
            </a:r>
            <a:fld id="{A7B6A79A-B45F-43C7-9503-82981BDC3886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-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owasp.org/index.php/Category:OWASP_Code_Review_Projec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2130425"/>
            <a:ext cx="8534400" cy="1470025"/>
          </a:xfrm>
        </p:spPr>
        <p:txBody>
          <a:bodyPr/>
          <a:lstStyle/>
          <a:p>
            <a:r>
              <a:rPr lang="en-US" b="1">
                <a:solidFill>
                  <a:schemeClr val="accent2"/>
                </a:solidFill>
              </a:rPr>
              <a:t>Code Reviews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800">
                <a:solidFill>
                  <a:schemeClr val="accent2"/>
                </a:solidFill>
              </a:rPr>
              <a:t>James Walden</a:t>
            </a:r>
          </a:p>
          <a:p>
            <a:r>
              <a:rPr lang="en-US" sz="2800">
                <a:solidFill>
                  <a:schemeClr val="accent2"/>
                </a:solidFill>
              </a:rPr>
              <a:t>Northern Kentucky University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CSC 666: Secure Software Engineering</a:t>
            </a:r>
          </a:p>
        </p:txBody>
      </p:sp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Planning</a:t>
            </a:r>
          </a:p>
        </p:txBody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3467100"/>
            <a:ext cx="8416925" cy="2381250"/>
          </a:xfrm>
        </p:spPr>
        <p:txBody>
          <a:bodyPr/>
          <a:lstStyle/>
          <a:p>
            <a:pPr marL="609600" indent="-609600">
              <a:buFontTx/>
              <a:buAutoNum type="arabicPeriod"/>
            </a:pPr>
            <a:r>
              <a:rPr lang="en-US" sz="2800"/>
              <a:t>Author initiates Planning once code ready.</a:t>
            </a:r>
          </a:p>
          <a:p>
            <a:pPr marL="609600" indent="-609600">
              <a:buFontTx/>
              <a:buAutoNum type="arabicPeriod"/>
            </a:pPr>
            <a:r>
              <a:rPr lang="en-US" sz="2800"/>
              <a:t>A Moderator is assigned to inspection.</a:t>
            </a:r>
          </a:p>
          <a:p>
            <a:pPr marL="609600" indent="-609600">
              <a:buFontTx/>
              <a:buAutoNum type="arabicPeriod"/>
            </a:pPr>
            <a:r>
              <a:rPr lang="en-US" sz="2800"/>
              <a:t>Author and Moderator assemble inspection pkg.</a:t>
            </a:r>
          </a:p>
          <a:p>
            <a:pPr marL="609600" indent="-609600">
              <a:buFontTx/>
              <a:buAutoNum type="arabicPeriod"/>
            </a:pPr>
            <a:r>
              <a:rPr lang="en-US" sz="2800"/>
              <a:t>Moderator identifies other participants.</a:t>
            </a:r>
          </a:p>
        </p:txBody>
      </p:sp>
      <p:grpSp>
        <p:nvGrpSpPr>
          <p:cNvPr id="141316" name="Group 4"/>
          <p:cNvGrpSpPr>
            <a:grpSpLocks/>
          </p:cNvGrpSpPr>
          <p:nvPr/>
        </p:nvGrpSpPr>
        <p:grpSpPr bwMode="auto">
          <a:xfrm>
            <a:off x="461963" y="1739900"/>
            <a:ext cx="1255712" cy="990600"/>
            <a:chOff x="243" y="999"/>
            <a:chExt cx="791" cy="624"/>
          </a:xfrm>
        </p:grpSpPr>
        <p:sp>
          <p:nvSpPr>
            <p:cNvPr id="141317" name="Rectangle 5"/>
            <p:cNvSpPr>
              <a:spLocks noChangeArrowheads="1"/>
            </p:cNvSpPr>
            <p:nvPr/>
          </p:nvSpPr>
          <p:spPr bwMode="auto">
            <a:xfrm>
              <a:off x="243" y="999"/>
              <a:ext cx="791" cy="624"/>
            </a:xfrm>
            <a:prstGeom prst="rect">
              <a:avLst/>
            </a:prstGeom>
            <a:solidFill>
              <a:srgbClr val="00CC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1800">
                <a:latin typeface="Times New Roman" pitchFamily="18" charset="0"/>
              </a:endParaRPr>
            </a:p>
          </p:txBody>
        </p:sp>
        <p:sp>
          <p:nvSpPr>
            <p:cNvPr id="141318" name="Line 6"/>
            <p:cNvSpPr>
              <a:spLocks noChangeShapeType="1"/>
            </p:cNvSpPr>
            <p:nvPr/>
          </p:nvSpPr>
          <p:spPr bwMode="auto">
            <a:xfrm>
              <a:off x="243" y="1239"/>
              <a:ext cx="79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41319" name="Text Box 7"/>
            <p:cNvSpPr txBox="1">
              <a:spLocks noChangeArrowheads="1"/>
            </p:cNvSpPr>
            <p:nvPr/>
          </p:nvSpPr>
          <p:spPr bwMode="auto">
            <a:xfrm>
              <a:off x="291" y="999"/>
              <a:ext cx="66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b="1">
                  <a:latin typeface="Times New Roman" pitchFamily="18" charset="0"/>
                </a:rPr>
                <a:t>Planning</a:t>
              </a:r>
            </a:p>
          </p:txBody>
        </p:sp>
        <p:sp>
          <p:nvSpPr>
            <p:cNvPr id="141320" name="Text Box 8"/>
            <p:cNvSpPr txBox="1">
              <a:spLocks noChangeArrowheads="1"/>
            </p:cNvSpPr>
            <p:nvPr/>
          </p:nvSpPr>
          <p:spPr bwMode="auto">
            <a:xfrm>
              <a:off x="267" y="1216"/>
              <a:ext cx="724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>
                  <a:latin typeface="Times New Roman" pitchFamily="18" charset="0"/>
                </a:rPr>
                <a:t>Author</a:t>
              </a:r>
            </a:p>
            <a:p>
              <a:r>
                <a:rPr lang="en-US" sz="1800">
                  <a:latin typeface="Times New Roman" pitchFamily="18" charset="0"/>
                </a:rPr>
                <a:t>Moderator</a:t>
              </a:r>
            </a:p>
          </p:txBody>
        </p:sp>
      </p:grpSp>
      <p:grpSp>
        <p:nvGrpSpPr>
          <p:cNvPr id="141321" name="Group 9"/>
          <p:cNvGrpSpPr>
            <a:grpSpLocks/>
          </p:cNvGrpSpPr>
          <p:nvPr/>
        </p:nvGrpSpPr>
        <p:grpSpPr bwMode="auto">
          <a:xfrm>
            <a:off x="2190750" y="1739900"/>
            <a:ext cx="1255713" cy="990600"/>
            <a:chOff x="288" y="1152"/>
            <a:chExt cx="912" cy="624"/>
          </a:xfrm>
        </p:grpSpPr>
        <p:sp>
          <p:nvSpPr>
            <p:cNvPr id="141322" name="Rectangle 10"/>
            <p:cNvSpPr>
              <a:spLocks noChangeArrowheads="1"/>
            </p:cNvSpPr>
            <p:nvPr/>
          </p:nvSpPr>
          <p:spPr bwMode="auto">
            <a:xfrm>
              <a:off x="288" y="1152"/>
              <a:ext cx="912" cy="624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1800">
                <a:latin typeface="Times New Roman" pitchFamily="18" charset="0"/>
              </a:endParaRPr>
            </a:p>
          </p:txBody>
        </p:sp>
        <p:sp>
          <p:nvSpPr>
            <p:cNvPr id="141323" name="Line 11"/>
            <p:cNvSpPr>
              <a:spLocks noChangeShapeType="1"/>
            </p:cNvSpPr>
            <p:nvPr/>
          </p:nvSpPr>
          <p:spPr bwMode="auto">
            <a:xfrm>
              <a:off x="288" y="1392"/>
              <a:ext cx="91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41324" name="Text Box 12"/>
            <p:cNvSpPr txBox="1">
              <a:spLocks noChangeArrowheads="1"/>
            </p:cNvSpPr>
            <p:nvPr/>
          </p:nvSpPr>
          <p:spPr bwMode="auto">
            <a:xfrm>
              <a:off x="432" y="1152"/>
              <a:ext cx="47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b="1">
                  <a:latin typeface="Times New Roman" pitchFamily="18" charset="0"/>
                </a:rPr>
                <a:t>Prep</a:t>
              </a:r>
            </a:p>
          </p:txBody>
        </p:sp>
        <p:sp>
          <p:nvSpPr>
            <p:cNvPr id="141325" name="Text Box 13"/>
            <p:cNvSpPr txBox="1">
              <a:spLocks noChangeArrowheads="1"/>
            </p:cNvSpPr>
            <p:nvPr/>
          </p:nvSpPr>
          <p:spPr bwMode="auto">
            <a:xfrm>
              <a:off x="384" y="1392"/>
              <a:ext cx="77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>
                  <a:latin typeface="Times New Roman" pitchFamily="18" charset="0"/>
                </a:rPr>
                <a:t>Everyone</a:t>
              </a:r>
            </a:p>
          </p:txBody>
        </p:sp>
      </p:grpSp>
      <p:grpSp>
        <p:nvGrpSpPr>
          <p:cNvPr id="141326" name="Group 14"/>
          <p:cNvGrpSpPr>
            <a:grpSpLocks/>
          </p:cNvGrpSpPr>
          <p:nvPr/>
        </p:nvGrpSpPr>
        <p:grpSpPr bwMode="auto">
          <a:xfrm>
            <a:off x="3917950" y="1739900"/>
            <a:ext cx="1266825" cy="990600"/>
            <a:chOff x="2469" y="999"/>
            <a:chExt cx="798" cy="624"/>
          </a:xfrm>
        </p:grpSpPr>
        <p:sp>
          <p:nvSpPr>
            <p:cNvPr id="141327" name="Rectangle 15"/>
            <p:cNvSpPr>
              <a:spLocks noChangeArrowheads="1"/>
            </p:cNvSpPr>
            <p:nvPr/>
          </p:nvSpPr>
          <p:spPr bwMode="auto">
            <a:xfrm>
              <a:off x="2469" y="999"/>
              <a:ext cx="798" cy="624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1800">
                <a:latin typeface="Times New Roman" pitchFamily="18" charset="0"/>
              </a:endParaRPr>
            </a:p>
          </p:txBody>
        </p:sp>
        <p:sp>
          <p:nvSpPr>
            <p:cNvPr id="141328" name="Line 16"/>
            <p:cNvSpPr>
              <a:spLocks noChangeShapeType="1"/>
            </p:cNvSpPr>
            <p:nvPr/>
          </p:nvSpPr>
          <p:spPr bwMode="auto">
            <a:xfrm>
              <a:off x="2469" y="1239"/>
              <a:ext cx="79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41329" name="Text Box 17"/>
            <p:cNvSpPr txBox="1">
              <a:spLocks noChangeArrowheads="1"/>
            </p:cNvSpPr>
            <p:nvPr/>
          </p:nvSpPr>
          <p:spPr bwMode="auto">
            <a:xfrm>
              <a:off x="2565" y="999"/>
              <a:ext cx="64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 b="1">
                  <a:latin typeface="Times New Roman" pitchFamily="18" charset="0"/>
                </a:rPr>
                <a:t>Meeting</a:t>
              </a:r>
            </a:p>
          </p:txBody>
        </p:sp>
        <p:sp>
          <p:nvSpPr>
            <p:cNvPr id="141330" name="Text Box 18"/>
            <p:cNvSpPr txBox="1">
              <a:spLocks noChangeArrowheads="1"/>
            </p:cNvSpPr>
            <p:nvPr/>
          </p:nvSpPr>
          <p:spPr bwMode="auto">
            <a:xfrm>
              <a:off x="2553" y="1239"/>
              <a:ext cx="66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>
                  <a:latin typeface="Times New Roman" pitchFamily="18" charset="0"/>
                </a:rPr>
                <a:t>Everyone</a:t>
              </a:r>
            </a:p>
          </p:txBody>
        </p:sp>
      </p:grpSp>
      <p:grpSp>
        <p:nvGrpSpPr>
          <p:cNvPr id="141331" name="Group 19"/>
          <p:cNvGrpSpPr>
            <a:grpSpLocks/>
          </p:cNvGrpSpPr>
          <p:nvPr/>
        </p:nvGrpSpPr>
        <p:grpSpPr bwMode="auto">
          <a:xfrm>
            <a:off x="5646738" y="1739900"/>
            <a:ext cx="1266825" cy="1022350"/>
            <a:chOff x="3582" y="999"/>
            <a:chExt cx="798" cy="644"/>
          </a:xfrm>
        </p:grpSpPr>
        <p:sp>
          <p:nvSpPr>
            <p:cNvPr id="141332" name="Rectangle 20"/>
            <p:cNvSpPr>
              <a:spLocks noChangeArrowheads="1"/>
            </p:cNvSpPr>
            <p:nvPr/>
          </p:nvSpPr>
          <p:spPr bwMode="auto">
            <a:xfrm>
              <a:off x="3582" y="999"/>
              <a:ext cx="798" cy="624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1800">
                <a:latin typeface="Times New Roman" pitchFamily="18" charset="0"/>
              </a:endParaRPr>
            </a:p>
          </p:txBody>
        </p:sp>
        <p:sp>
          <p:nvSpPr>
            <p:cNvPr id="141333" name="Line 21"/>
            <p:cNvSpPr>
              <a:spLocks noChangeShapeType="1"/>
            </p:cNvSpPr>
            <p:nvPr/>
          </p:nvSpPr>
          <p:spPr bwMode="auto">
            <a:xfrm>
              <a:off x="3582" y="1239"/>
              <a:ext cx="79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41334" name="Text Box 22"/>
            <p:cNvSpPr txBox="1">
              <a:spLocks noChangeArrowheads="1"/>
            </p:cNvSpPr>
            <p:nvPr/>
          </p:nvSpPr>
          <p:spPr bwMode="auto">
            <a:xfrm>
              <a:off x="3654" y="999"/>
              <a:ext cx="64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 b="1">
                  <a:latin typeface="Times New Roman" pitchFamily="18" charset="0"/>
                </a:rPr>
                <a:t>Rework</a:t>
              </a:r>
            </a:p>
          </p:txBody>
        </p:sp>
        <p:sp>
          <p:nvSpPr>
            <p:cNvPr id="141335" name="Text Box 23"/>
            <p:cNvSpPr txBox="1">
              <a:spLocks noChangeArrowheads="1"/>
            </p:cNvSpPr>
            <p:nvPr/>
          </p:nvSpPr>
          <p:spPr bwMode="auto">
            <a:xfrm>
              <a:off x="3666" y="1239"/>
              <a:ext cx="524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>
                  <a:latin typeface="Times New Roman" pitchFamily="18" charset="0"/>
                </a:rPr>
                <a:t>Author</a:t>
              </a:r>
            </a:p>
            <a:p>
              <a:endParaRPr lang="en-US" sz="1800">
                <a:latin typeface="Times New Roman" pitchFamily="18" charset="0"/>
              </a:endParaRPr>
            </a:p>
          </p:txBody>
        </p:sp>
      </p:grpSp>
      <p:grpSp>
        <p:nvGrpSpPr>
          <p:cNvPr id="141336" name="Group 24"/>
          <p:cNvGrpSpPr>
            <a:grpSpLocks/>
          </p:cNvGrpSpPr>
          <p:nvPr/>
        </p:nvGrpSpPr>
        <p:grpSpPr bwMode="auto">
          <a:xfrm>
            <a:off x="7375525" y="1739900"/>
            <a:ext cx="1276350" cy="992188"/>
            <a:chOff x="4635" y="975"/>
            <a:chExt cx="804" cy="625"/>
          </a:xfrm>
        </p:grpSpPr>
        <p:sp>
          <p:nvSpPr>
            <p:cNvPr id="141337" name="Rectangle 25"/>
            <p:cNvSpPr>
              <a:spLocks noChangeArrowheads="1"/>
            </p:cNvSpPr>
            <p:nvPr/>
          </p:nvSpPr>
          <p:spPr bwMode="auto">
            <a:xfrm>
              <a:off x="4635" y="976"/>
              <a:ext cx="804" cy="624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1800">
                <a:latin typeface="Times New Roman" pitchFamily="18" charset="0"/>
              </a:endParaRPr>
            </a:p>
          </p:txBody>
        </p:sp>
        <p:sp>
          <p:nvSpPr>
            <p:cNvPr id="141338" name="Line 26"/>
            <p:cNvSpPr>
              <a:spLocks noChangeShapeType="1"/>
            </p:cNvSpPr>
            <p:nvPr/>
          </p:nvSpPr>
          <p:spPr bwMode="auto">
            <a:xfrm>
              <a:off x="4635" y="1216"/>
              <a:ext cx="8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41339" name="Text Box 27"/>
            <p:cNvSpPr txBox="1">
              <a:spLocks noChangeArrowheads="1"/>
            </p:cNvSpPr>
            <p:nvPr/>
          </p:nvSpPr>
          <p:spPr bwMode="auto">
            <a:xfrm>
              <a:off x="4646" y="975"/>
              <a:ext cx="7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b="1">
                  <a:latin typeface="Times New Roman" pitchFamily="18" charset="0"/>
                </a:rPr>
                <a:t>Follow-up</a:t>
              </a:r>
            </a:p>
          </p:txBody>
        </p:sp>
        <p:sp>
          <p:nvSpPr>
            <p:cNvPr id="141340" name="Text Box 28"/>
            <p:cNvSpPr txBox="1">
              <a:spLocks noChangeArrowheads="1"/>
            </p:cNvSpPr>
            <p:nvPr/>
          </p:nvSpPr>
          <p:spPr bwMode="auto">
            <a:xfrm>
              <a:off x="4670" y="1192"/>
              <a:ext cx="724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>
                  <a:latin typeface="Times New Roman" pitchFamily="18" charset="0"/>
                </a:rPr>
                <a:t>Author</a:t>
              </a:r>
            </a:p>
            <a:p>
              <a:r>
                <a:rPr lang="en-US" sz="1800">
                  <a:latin typeface="Times New Roman" pitchFamily="18" charset="0"/>
                </a:rPr>
                <a:t>Moderator</a:t>
              </a:r>
            </a:p>
          </p:txBody>
        </p:sp>
      </p:grpSp>
      <p:sp>
        <p:nvSpPr>
          <p:cNvPr id="141341" name="Line 29"/>
          <p:cNvSpPr>
            <a:spLocks noChangeShapeType="1"/>
          </p:cNvSpPr>
          <p:nvPr/>
        </p:nvSpPr>
        <p:spPr bwMode="auto">
          <a:xfrm>
            <a:off x="1728788" y="2238375"/>
            <a:ext cx="46196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41342" name="Line 30"/>
          <p:cNvSpPr>
            <a:spLocks noChangeShapeType="1"/>
          </p:cNvSpPr>
          <p:nvPr/>
        </p:nvSpPr>
        <p:spPr bwMode="auto">
          <a:xfrm>
            <a:off x="3457575" y="2200275"/>
            <a:ext cx="46196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41343" name="Line 31"/>
          <p:cNvSpPr>
            <a:spLocks noChangeShapeType="1"/>
          </p:cNvSpPr>
          <p:nvPr/>
        </p:nvSpPr>
        <p:spPr bwMode="auto">
          <a:xfrm>
            <a:off x="5186363" y="2200275"/>
            <a:ext cx="46196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41344" name="Line 32"/>
          <p:cNvSpPr>
            <a:spLocks noChangeShapeType="1"/>
          </p:cNvSpPr>
          <p:nvPr/>
        </p:nvSpPr>
        <p:spPr bwMode="auto">
          <a:xfrm>
            <a:off x="6913563" y="2200275"/>
            <a:ext cx="46196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CSC 666: Secure Software Engineering</a:t>
            </a:r>
          </a:p>
        </p:txBody>
      </p:sp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Preparation</a:t>
            </a: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3467100"/>
            <a:ext cx="8416925" cy="2381250"/>
          </a:xfrm>
        </p:spPr>
        <p:txBody>
          <a:bodyPr/>
          <a:lstStyle/>
          <a:p>
            <a:pPr marL="609600" indent="-609600">
              <a:buFontTx/>
              <a:buAutoNum type="arabicPeriod"/>
            </a:pPr>
            <a:r>
              <a:rPr lang="en-US"/>
              <a:t>Reviewers examine inspection package.</a:t>
            </a:r>
          </a:p>
          <a:p>
            <a:pPr marL="609600" indent="-609600">
              <a:buFontTx/>
              <a:buAutoNum type="arabicPeriod"/>
            </a:pPr>
            <a:r>
              <a:rPr lang="en-US"/>
              <a:t>Reviewers use checklists and analysis tools.</a:t>
            </a:r>
          </a:p>
          <a:p>
            <a:pPr marL="609600" indent="-609600">
              <a:buFontTx/>
              <a:buAutoNum type="arabicPeriod"/>
            </a:pPr>
            <a:r>
              <a:rPr lang="en-US"/>
              <a:t>Reviewers mark bugs found.</a:t>
            </a:r>
          </a:p>
        </p:txBody>
      </p:sp>
      <p:grpSp>
        <p:nvGrpSpPr>
          <p:cNvPr id="143364" name="Group 4"/>
          <p:cNvGrpSpPr>
            <a:grpSpLocks/>
          </p:cNvGrpSpPr>
          <p:nvPr/>
        </p:nvGrpSpPr>
        <p:grpSpPr bwMode="auto">
          <a:xfrm>
            <a:off x="461963" y="1739900"/>
            <a:ext cx="1255712" cy="990600"/>
            <a:chOff x="243" y="999"/>
            <a:chExt cx="791" cy="624"/>
          </a:xfrm>
        </p:grpSpPr>
        <p:sp>
          <p:nvSpPr>
            <p:cNvPr id="143365" name="Rectangle 5"/>
            <p:cNvSpPr>
              <a:spLocks noChangeArrowheads="1"/>
            </p:cNvSpPr>
            <p:nvPr/>
          </p:nvSpPr>
          <p:spPr bwMode="auto">
            <a:xfrm>
              <a:off x="243" y="999"/>
              <a:ext cx="791" cy="624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1800">
                <a:latin typeface="Times New Roman" pitchFamily="18" charset="0"/>
              </a:endParaRPr>
            </a:p>
          </p:txBody>
        </p:sp>
        <p:sp>
          <p:nvSpPr>
            <p:cNvPr id="143366" name="Line 6"/>
            <p:cNvSpPr>
              <a:spLocks noChangeShapeType="1"/>
            </p:cNvSpPr>
            <p:nvPr/>
          </p:nvSpPr>
          <p:spPr bwMode="auto">
            <a:xfrm>
              <a:off x="243" y="1239"/>
              <a:ext cx="79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43367" name="Text Box 7"/>
            <p:cNvSpPr txBox="1">
              <a:spLocks noChangeArrowheads="1"/>
            </p:cNvSpPr>
            <p:nvPr/>
          </p:nvSpPr>
          <p:spPr bwMode="auto">
            <a:xfrm>
              <a:off x="291" y="999"/>
              <a:ext cx="66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b="1">
                  <a:latin typeface="Times New Roman" pitchFamily="18" charset="0"/>
                </a:rPr>
                <a:t>Planning</a:t>
              </a:r>
            </a:p>
          </p:txBody>
        </p:sp>
        <p:sp>
          <p:nvSpPr>
            <p:cNvPr id="143368" name="Text Box 8"/>
            <p:cNvSpPr txBox="1">
              <a:spLocks noChangeArrowheads="1"/>
            </p:cNvSpPr>
            <p:nvPr/>
          </p:nvSpPr>
          <p:spPr bwMode="auto">
            <a:xfrm>
              <a:off x="267" y="1216"/>
              <a:ext cx="724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>
                  <a:latin typeface="Times New Roman" pitchFamily="18" charset="0"/>
                </a:rPr>
                <a:t>Author</a:t>
              </a:r>
            </a:p>
            <a:p>
              <a:r>
                <a:rPr lang="en-US" sz="1800">
                  <a:latin typeface="Times New Roman" pitchFamily="18" charset="0"/>
                </a:rPr>
                <a:t>Moderator</a:t>
              </a:r>
            </a:p>
          </p:txBody>
        </p:sp>
      </p:grpSp>
      <p:grpSp>
        <p:nvGrpSpPr>
          <p:cNvPr id="143369" name="Group 9"/>
          <p:cNvGrpSpPr>
            <a:grpSpLocks/>
          </p:cNvGrpSpPr>
          <p:nvPr/>
        </p:nvGrpSpPr>
        <p:grpSpPr bwMode="auto">
          <a:xfrm>
            <a:off x="2190750" y="1739900"/>
            <a:ext cx="1281113" cy="990600"/>
            <a:chOff x="288" y="1152"/>
            <a:chExt cx="912" cy="624"/>
          </a:xfrm>
        </p:grpSpPr>
        <p:sp>
          <p:nvSpPr>
            <p:cNvPr id="143370" name="Rectangle 10"/>
            <p:cNvSpPr>
              <a:spLocks noChangeArrowheads="1"/>
            </p:cNvSpPr>
            <p:nvPr/>
          </p:nvSpPr>
          <p:spPr bwMode="auto">
            <a:xfrm>
              <a:off x="288" y="1152"/>
              <a:ext cx="912" cy="624"/>
            </a:xfrm>
            <a:prstGeom prst="rect">
              <a:avLst/>
            </a:prstGeom>
            <a:solidFill>
              <a:srgbClr val="00CC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1800">
                <a:latin typeface="Times New Roman" pitchFamily="18" charset="0"/>
              </a:endParaRPr>
            </a:p>
          </p:txBody>
        </p:sp>
        <p:sp>
          <p:nvSpPr>
            <p:cNvPr id="143371" name="Line 11"/>
            <p:cNvSpPr>
              <a:spLocks noChangeShapeType="1"/>
            </p:cNvSpPr>
            <p:nvPr/>
          </p:nvSpPr>
          <p:spPr bwMode="auto">
            <a:xfrm>
              <a:off x="288" y="1392"/>
              <a:ext cx="91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43372" name="Text Box 12"/>
            <p:cNvSpPr txBox="1">
              <a:spLocks noChangeArrowheads="1"/>
            </p:cNvSpPr>
            <p:nvPr/>
          </p:nvSpPr>
          <p:spPr bwMode="auto">
            <a:xfrm>
              <a:off x="432" y="1152"/>
              <a:ext cx="47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b="1">
                  <a:latin typeface="Times New Roman" pitchFamily="18" charset="0"/>
                </a:rPr>
                <a:t>Prep</a:t>
              </a:r>
            </a:p>
          </p:txBody>
        </p:sp>
        <p:sp>
          <p:nvSpPr>
            <p:cNvPr id="143373" name="Text Box 13"/>
            <p:cNvSpPr txBox="1">
              <a:spLocks noChangeArrowheads="1"/>
            </p:cNvSpPr>
            <p:nvPr/>
          </p:nvSpPr>
          <p:spPr bwMode="auto">
            <a:xfrm>
              <a:off x="384" y="1392"/>
              <a:ext cx="77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>
                  <a:latin typeface="Times New Roman" pitchFamily="18" charset="0"/>
                </a:rPr>
                <a:t>Everyone</a:t>
              </a:r>
            </a:p>
          </p:txBody>
        </p:sp>
      </p:grpSp>
      <p:grpSp>
        <p:nvGrpSpPr>
          <p:cNvPr id="143374" name="Group 14"/>
          <p:cNvGrpSpPr>
            <a:grpSpLocks/>
          </p:cNvGrpSpPr>
          <p:nvPr/>
        </p:nvGrpSpPr>
        <p:grpSpPr bwMode="auto">
          <a:xfrm>
            <a:off x="3917950" y="1739900"/>
            <a:ext cx="1266825" cy="990600"/>
            <a:chOff x="2469" y="999"/>
            <a:chExt cx="798" cy="624"/>
          </a:xfrm>
        </p:grpSpPr>
        <p:sp>
          <p:nvSpPr>
            <p:cNvPr id="143375" name="Rectangle 15"/>
            <p:cNvSpPr>
              <a:spLocks noChangeArrowheads="1"/>
            </p:cNvSpPr>
            <p:nvPr/>
          </p:nvSpPr>
          <p:spPr bwMode="auto">
            <a:xfrm>
              <a:off x="2469" y="999"/>
              <a:ext cx="798" cy="624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1800">
                <a:latin typeface="Times New Roman" pitchFamily="18" charset="0"/>
              </a:endParaRPr>
            </a:p>
          </p:txBody>
        </p:sp>
        <p:sp>
          <p:nvSpPr>
            <p:cNvPr id="143376" name="Line 16"/>
            <p:cNvSpPr>
              <a:spLocks noChangeShapeType="1"/>
            </p:cNvSpPr>
            <p:nvPr/>
          </p:nvSpPr>
          <p:spPr bwMode="auto">
            <a:xfrm>
              <a:off x="2469" y="1239"/>
              <a:ext cx="79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43377" name="Text Box 17"/>
            <p:cNvSpPr txBox="1">
              <a:spLocks noChangeArrowheads="1"/>
            </p:cNvSpPr>
            <p:nvPr/>
          </p:nvSpPr>
          <p:spPr bwMode="auto">
            <a:xfrm>
              <a:off x="2565" y="999"/>
              <a:ext cx="64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 b="1">
                  <a:latin typeface="Times New Roman" pitchFamily="18" charset="0"/>
                </a:rPr>
                <a:t>Meeting</a:t>
              </a:r>
            </a:p>
          </p:txBody>
        </p:sp>
        <p:sp>
          <p:nvSpPr>
            <p:cNvPr id="143378" name="Text Box 18"/>
            <p:cNvSpPr txBox="1">
              <a:spLocks noChangeArrowheads="1"/>
            </p:cNvSpPr>
            <p:nvPr/>
          </p:nvSpPr>
          <p:spPr bwMode="auto">
            <a:xfrm>
              <a:off x="2553" y="1239"/>
              <a:ext cx="66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>
                  <a:latin typeface="Times New Roman" pitchFamily="18" charset="0"/>
                </a:rPr>
                <a:t>Everyone</a:t>
              </a:r>
            </a:p>
          </p:txBody>
        </p:sp>
      </p:grpSp>
      <p:grpSp>
        <p:nvGrpSpPr>
          <p:cNvPr id="143379" name="Group 19"/>
          <p:cNvGrpSpPr>
            <a:grpSpLocks/>
          </p:cNvGrpSpPr>
          <p:nvPr/>
        </p:nvGrpSpPr>
        <p:grpSpPr bwMode="auto">
          <a:xfrm>
            <a:off x="5646738" y="1739900"/>
            <a:ext cx="1266825" cy="1022350"/>
            <a:chOff x="3582" y="999"/>
            <a:chExt cx="798" cy="644"/>
          </a:xfrm>
        </p:grpSpPr>
        <p:sp>
          <p:nvSpPr>
            <p:cNvPr id="143380" name="Rectangle 20"/>
            <p:cNvSpPr>
              <a:spLocks noChangeArrowheads="1"/>
            </p:cNvSpPr>
            <p:nvPr/>
          </p:nvSpPr>
          <p:spPr bwMode="auto">
            <a:xfrm>
              <a:off x="3582" y="999"/>
              <a:ext cx="798" cy="624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1800">
                <a:latin typeface="Times New Roman" pitchFamily="18" charset="0"/>
              </a:endParaRPr>
            </a:p>
          </p:txBody>
        </p:sp>
        <p:sp>
          <p:nvSpPr>
            <p:cNvPr id="143381" name="Line 21"/>
            <p:cNvSpPr>
              <a:spLocks noChangeShapeType="1"/>
            </p:cNvSpPr>
            <p:nvPr/>
          </p:nvSpPr>
          <p:spPr bwMode="auto">
            <a:xfrm>
              <a:off x="3582" y="1239"/>
              <a:ext cx="79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43382" name="Text Box 22"/>
            <p:cNvSpPr txBox="1">
              <a:spLocks noChangeArrowheads="1"/>
            </p:cNvSpPr>
            <p:nvPr/>
          </p:nvSpPr>
          <p:spPr bwMode="auto">
            <a:xfrm>
              <a:off x="3654" y="999"/>
              <a:ext cx="64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 b="1">
                  <a:latin typeface="Times New Roman" pitchFamily="18" charset="0"/>
                </a:rPr>
                <a:t>Rework</a:t>
              </a:r>
            </a:p>
          </p:txBody>
        </p:sp>
        <p:sp>
          <p:nvSpPr>
            <p:cNvPr id="143383" name="Text Box 23"/>
            <p:cNvSpPr txBox="1">
              <a:spLocks noChangeArrowheads="1"/>
            </p:cNvSpPr>
            <p:nvPr/>
          </p:nvSpPr>
          <p:spPr bwMode="auto">
            <a:xfrm>
              <a:off x="3666" y="1239"/>
              <a:ext cx="524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>
                  <a:latin typeface="Times New Roman" pitchFamily="18" charset="0"/>
                </a:rPr>
                <a:t>Author</a:t>
              </a:r>
            </a:p>
            <a:p>
              <a:endParaRPr lang="en-US" sz="1800">
                <a:latin typeface="Times New Roman" pitchFamily="18" charset="0"/>
              </a:endParaRPr>
            </a:p>
          </p:txBody>
        </p:sp>
      </p:grpSp>
      <p:grpSp>
        <p:nvGrpSpPr>
          <p:cNvPr id="143384" name="Group 24"/>
          <p:cNvGrpSpPr>
            <a:grpSpLocks/>
          </p:cNvGrpSpPr>
          <p:nvPr/>
        </p:nvGrpSpPr>
        <p:grpSpPr bwMode="auto">
          <a:xfrm>
            <a:off x="7375525" y="1739900"/>
            <a:ext cx="1276350" cy="992188"/>
            <a:chOff x="4635" y="975"/>
            <a:chExt cx="804" cy="625"/>
          </a:xfrm>
        </p:grpSpPr>
        <p:sp>
          <p:nvSpPr>
            <p:cNvPr id="143385" name="Rectangle 25"/>
            <p:cNvSpPr>
              <a:spLocks noChangeArrowheads="1"/>
            </p:cNvSpPr>
            <p:nvPr/>
          </p:nvSpPr>
          <p:spPr bwMode="auto">
            <a:xfrm>
              <a:off x="4635" y="976"/>
              <a:ext cx="804" cy="624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1800">
                <a:latin typeface="Times New Roman" pitchFamily="18" charset="0"/>
              </a:endParaRPr>
            </a:p>
          </p:txBody>
        </p:sp>
        <p:sp>
          <p:nvSpPr>
            <p:cNvPr id="143386" name="Line 26"/>
            <p:cNvSpPr>
              <a:spLocks noChangeShapeType="1"/>
            </p:cNvSpPr>
            <p:nvPr/>
          </p:nvSpPr>
          <p:spPr bwMode="auto">
            <a:xfrm>
              <a:off x="4635" y="1216"/>
              <a:ext cx="8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43387" name="Text Box 27"/>
            <p:cNvSpPr txBox="1">
              <a:spLocks noChangeArrowheads="1"/>
            </p:cNvSpPr>
            <p:nvPr/>
          </p:nvSpPr>
          <p:spPr bwMode="auto">
            <a:xfrm>
              <a:off x="4646" y="975"/>
              <a:ext cx="7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b="1">
                  <a:latin typeface="Times New Roman" pitchFamily="18" charset="0"/>
                </a:rPr>
                <a:t>Follow-up</a:t>
              </a:r>
            </a:p>
          </p:txBody>
        </p:sp>
        <p:sp>
          <p:nvSpPr>
            <p:cNvPr id="143388" name="Text Box 28"/>
            <p:cNvSpPr txBox="1">
              <a:spLocks noChangeArrowheads="1"/>
            </p:cNvSpPr>
            <p:nvPr/>
          </p:nvSpPr>
          <p:spPr bwMode="auto">
            <a:xfrm>
              <a:off x="4670" y="1192"/>
              <a:ext cx="724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>
                  <a:latin typeface="Times New Roman" pitchFamily="18" charset="0"/>
                </a:rPr>
                <a:t>Author</a:t>
              </a:r>
            </a:p>
            <a:p>
              <a:r>
                <a:rPr lang="en-US" sz="1800">
                  <a:latin typeface="Times New Roman" pitchFamily="18" charset="0"/>
                </a:rPr>
                <a:t>Moderator</a:t>
              </a:r>
            </a:p>
          </p:txBody>
        </p:sp>
      </p:grpSp>
      <p:sp>
        <p:nvSpPr>
          <p:cNvPr id="143389" name="Line 29"/>
          <p:cNvSpPr>
            <a:spLocks noChangeShapeType="1"/>
          </p:cNvSpPr>
          <p:nvPr/>
        </p:nvSpPr>
        <p:spPr bwMode="auto">
          <a:xfrm>
            <a:off x="1728788" y="2238375"/>
            <a:ext cx="46196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43390" name="Line 30"/>
          <p:cNvSpPr>
            <a:spLocks noChangeShapeType="1"/>
          </p:cNvSpPr>
          <p:nvPr/>
        </p:nvSpPr>
        <p:spPr bwMode="auto">
          <a:xfrm>
            <a:off x="3457575" y="2200275"/>
            <a:ext cx="46196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43391" name="Line 31"/>
          <p:cNvSpPr>
            <a:spLocks noChangeShapeType="1"/>
          </p:cNvSpPr>
          <p:nvPr/>
        </p:nvSpPr>
        <p:spPr bwMode="auto">
          <a:xfrm>
            <a:off x="5186363" y="2200275"/>
            <a:ext cx="46196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43392" name="Line 32"/>
          <p:cNvSpPr>
            <a:spLocks noChangeShapeType="1"/>
          </p:cNvSpPr>
          <p:nvPr/>
        </p:nvSpPr>
        <p:spPr bwMode="auto">
          <a:xfrm>
            <a:off x="6913563" y="2200275"/>
            <a:ext cx="46196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CSC 666: Secure Software Engineering</a:t>
            </a:r>
          </a:p>
        </p:txBody>
      </p:sp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Meeting</a:t>
            </a:r>
          </a:p>
        </p:txBody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3060700"/>
            <a:ext cx="8416925" cy="3194050"/>
          </a:xfrm>
        </p:spPr>
        <p:txBody>
          <a:bodyPr/>
          <a:lstStyle/>
          <a:p>
            <a:pPr marL="609600" indent="-609600">
              <a:buFontTx/>
              <a:buAutoNum type="arabicPeriod"/>
            </a:pPr>
            <a:r>
              <a:rPr lang="en-US"/>
              <a:t>Reader describes code in own words.</a:t>
            </a:r>
          </a:p>
          <a:p>
            <a:pPr marL="609600" indent="-609600">
              <a:buFontTx/>
              <a:buAutoNum type="arabicPeriod"/>
            </a:pPr>
            <a:r>
              <a:rPr lang="en-US"/>
              <a:t>Reviewers comment and ask questions.</a:t>
            </a:r>
          </a:p>
          <a:p>
            <a:pPr marL="609600" indent="-609600">
              <a:buFontTx/>
              <a:buAutoNum type="arabicPeriod"/>
            </a:pPr>
            <a:r>
              <a:rPr lang="en-US"/>
              <a:t>Recorder notes all potential bugs, suggestions.</a:t>
            </a:r>
          </a:p>
          <a:p>
            <a:pPr marL="609600" indent="-609600">
              <a:buFontTx/>
              <a:buAutoNum type="arabicPeriod"/>
            </a:pPr>
            <a:r>
              <a:rPr lang="en-US"/>
              <a:t>Team appraises code at meeting conclusion.</a:t>
            </a:r>
          </a:p>
        </p:txBody>
      </p:sp>
      <p:grpSp>
        <p:nvGrpSpPr>
          <p:cNvPr id="144417" name="Group 33"/>
          <p:cNvGrpSpPr>
            <a:grpSpLocks/>
          </p:cNvGrpSpPr>
          <p:nvPr/>
        </p:nvGrpSpPr>
        <p:grpSpPr bwMode="auto">
          <a:xfrm>
            <a:off x="441325" y="1597025"/>
            <a:ext cx="8189913" cy="1022350"/>
            <a:chOff x="291" y="1096"/>
            <a:chExt cx="5159" cy="644"/>
          </a:xfrm>
        </p:grpSpPr>
        <p:grpSp>
          <p:nvGrpSpPr>
            <p:cNvPr id="144388" name="Group 4"/>
            <p:cNvGrpSpPr>
              <a:grpSpLocks/>
            </p:cNvGrpSpPr>
            <p:nvPr/>
          </p:nvGrpSpPr>
          <p:grpSpPr bwMode="auto">
            <a:xfrm>
              <a:off x="291" y="1096"/>
              <a:ext cx="791" cy="624"/>
              <a:chOff x="243" y="999"/>
              <a:chExt cx="791" cy="624"/>
            </a:xfrm>
          </p:grpSpPr>
          <p:sp>
            <p:nvSpPr>
              <p:cNvPr id="144389" name="Rectangle 5"/>
              <p:cNvSpPr>
                <a:spLocks noChangeArrowheads="1"/>
              </p:cNvSpPr>
              <p:nvPr/>
            </p:nvSpPr>
            <p:spPr bwMode="auto">
              <a:xfrm>
                <a:off x="243" y="999"/>
                <a:ext cx="791" cy="624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1800">
                  <a:latin typeface="Times New Roman" pitchFamily="18" charset="0"/>
                </a:endParaRPr>
              </a:p>
            </p:txBody>
          </p:sp>
          <p:sp>
            <p:nvSpPr>
              <p:cNvPr id="144390" name="Line 6"/>
              <p:cNvSpPr>
                <a:spLocks noChangeShapeType="1"/>
              </p:cNvSpPr>
              <p:nvPr/>
            </p:nvSpPr>
            <p:spPr bwMode="auto">
              <a:xfrm>
                <a:off x="243" y="1239"/>
                <a:ext cx="791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44391" name="Text Box 7"/>
              <p:cNvSpPr txBox="1">
                <a:spLocks noChangeArrowheads="1"/>
              </p:cNvSpPr>
              <p:nvPr/>
            </p:nvSpPr>
            <p:spPr bwMode="auto">
              <a:xfrm>
                <a:off x="291" y="999"/>
                <a:ext cx="66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 b="1">
                    <a:latin typeface="Times New Roman" pitchFamily="18" charset="0"/>
                  </a:rPr>
                  <a:t>Planning</a:t>
                </a:r>
              </a:p>
            </p:txBody>
          </p:sp>
          <p:sp>
            <p:nvSpPr>
              <p:cNvPr id="144392" name="Text Box 8"/>
              <p:cNvSpPr txBox="1">
                <a:spLocks noChangeArrowheads="1"/>
              </p:cNvSpPr>
              <p:nvPr/>
            </p:nvSpPr>
            <p:spPr bwMode="auto">
              <a:xfrm>
                <a:off x="267" y="1216"/>
                <a:ext cx="724" cy="4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latin typeface="Times New Roman" pitchFamily="18" charset="0"/>
                  </a:rPr>
                  <a:t>Author</a:t>
                </a:r>
              </a:p>
              <a:p>
                <a:r>
                  <a:rPr lang="en-US" sz="1800">
                    <a:latin typeface="Times New Roman" pitchFamily="18" charset="0"/>
                  </a:rPr>
                  <a:t>Moderator</a:t>
                </a:r>
              </a:p>
            </p:txBody>
          </p:sp>
        </p:grpSp>
        <p:grpSp>
          <p:nvGrpSpPr>
            <p:cNvPr id="144393" name="Group 9"/>
            <p:cNvGrpSpPr>
              <a:grpSpLocks/>
            </p:cNvGrpSpPr>
            <p:nvPr/>
          </p:nvGrpSpPr>
          <p:grpSpPr bwMode="auto">
            <a:xfrm>
              <a:off x="1380" y="1096"/>
              <a:ext cx="791" cy="624"/>
              <a:chOff x="288" y="1152"/>
              <a:chExt cx="912" cy="624"/>
            </a:xfrm>
          </p:grpSpPr>
          <p:sp>
            <p:nvSpPr>
              <p:cNvPr id="144394" name="Rectangle 10"/>
              <p:cNvSpPr>
                <a:spLocks noChangeArrowheads="1"/>
              </p:cNvSpPr>
              <p:nvPr/>
            </p:nvSpPr>
            <p:spPr bwMode="auto">
              <a:xfrm>
                <a:off x="288" y="1152"/>
                <a:ext cx="912" cy="624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1800">
                  <a:latin typeface="Times New Roman" pitchFamily="18" charset="0"/>
                </a:endParaRPr>
              </a:p>
            </p:txBody>
          </p:sp>
          <p:sp>
            <p:nvSpPr>
              <p:cNvPr id="144395" name="Line 11"/>
              <p:cNvSpPr>
                <a:spLocks noChangeShapeType="1"/>
              </p:cNvSpPr>
              <p:nvPr/>
            </p:nvSpPr>
            <p:spPr bwMode="auto">
              <a:xfrm>
                <a:off x="288" y="1392"/>
                <a:ext cx="91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44396" name="Text Box 12"/>
              <p:cNvSpPr txBox="1">
                <a:spLocks noChangeArrowheads="1"/>
              </p:cNvSpPr>
              <p:nvPr/>
            </p:nvSpPr>
            <p:spPr bwMode="auto">
              <a:xfrm>
                <a:off x="432" y="1152"/>
                <a:ext cx="47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 b="1">
                    <a:latin typeface="Times New Roman" pitchFamily="18" charset="0"/>
                  </a:rPr>
                  <a:t>Prep</a:t>
                </a:r>
              </a:p>
            </p:txBody>
          </p:sp>
          <p:sp>
            <p:nvSpPr>
              <p:cNvPr id="144397" name="Text Box 13"/>
              <p:cNvSpPr txBox="1">
                <a:spLocks noChangeArrowheads="1"/>
              </p:cNvSpPr>
              <p:nvPr/>
            </p:nvSpPr>
            <p:spPr bwMode="auto">
              <a:xfrm>
                <a:off x="384" y="1392"/>
                <a:ext cx="77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latin typeface="Times New Roman" pitchFamily="18" charset="0"/>
                  </a:rPr>
                  <a:t>Everyone</a:t>
                </a:r>
              </a:p>
            </p:txBody>
          </p:sp>
        </p:grpSp>
        <p:grpSp>
          <p:nvGrpSpPr>
            <p:cNvPr id="144398" name="Group 14"/>
            <p:cNvGrpSpPr>
              <a:grpSpLocks/>
            </p:cNvGrpSpPr>
            <p:nvPr/>
          </p:nvGrpSpPr>
          <p:grpSpPr bwMode="auto">
            <a:xfrm>
              <a:off x="2468" y="1096"/>
              <a:ext cx="798" cy="624"/>
              <a:chOff x="2469" y="999"/>
              <a:chExt cx="798" cy="624"/>
            </a:xfrm>
          </p:grpSpPr>
          <p:sp>
            <p:nvSpPr>
              <p:cNvPr id="144399" name="Rectangle 15"/>
              <p:cNvSpPr>
                <a:spLocks noChangeArrowheads="1"/>
              </p:cNvSpPr>
              <p:nvPr/>
            </p:nvSpPr>
            <p:spPr bwMode="auto">
              <a:xfrm>
                <a:off x="2469" y="999"/>
                <a:ext cx="798" cy="624"/>
              </a:xfrm>
              <a:prstGeom prst="rect">
                <a:avLst/>
              </a:prstGeom>
              <a:solidFill>
                <a:srgbClr val="00CCFF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1800">
                  <a:latin typeface="Times New Roman" pitchFamily="18" charset="0"/>
                </a:endParaRPr>
              </a:p>
            </p:txBody>
          </p:sp>
          <p:sp>
            <p:nvSpPr>
              <p:cNvPr id="144400" name="Line 16"/>
              <p:cNvSpPr>
                <a:spLocks noChangeShapeType="1"/>
              </p:cNvSpPr>
              <p:nvPr/>
            </p:nvSpPr>
            <p:spPr bwMode="auto">
              <a:xfrm>
                <a:off x="2469" y="1239"/>
                <a:ext cx="79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44401" name="Text Box 17"/>
              <p:cNvSpPr txBox="1">
                <a:spLocks noChangeArrowheads="1"/>
              </p:cNvSpPr>
              <p:nvPr/>
            </p:nvSpPr>
            <p:spPr bwMode="auto">
              <a:xfrm>
                <a:off x="2565" y="999"/>
                <a:ext cx="64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 b="1">
                    <a:latin typeface="Times New Roman" pitchFamily="18" charset="0"/>
                  </a:rPr>
                  <a:t>Meeting</a:t>
                </a:r>
              </a:p>
            </p:txBody>
          </p:sp>
          <p:sp>
            <p:nvSpPr>
              <p:cNvPr id="144402" name="Text Box 18"/>
              <p:cNvSpPr txBox="1">
                <a:spLocks noChangeArrowheads="1"/>
              </p:cNvSpPr>
              <p:nvPr/>
            </p:nvSpPr>
            <p:spPr bwMode="auto">
              <a:xfrm>
                <a:off x="2553" y="1239"/>
                <a:ext cx="66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latin typeface="Times New Roman" pitchFamily="18" charset="0"/>
                  </a:rPr>
                  <a:t>Everyone</a:t>
                </a:r>
              </a:p>
            </p:txBody>
          </p:sp>
        </p:grpSp>
        <p:grpSp>
          <p:nvGrpSpPr>
            <p:cNvPr id="144403" name="Group 19"/>
            <p:cNvGrpSpPr>
              <a:grpSpLocks/>
            </p:cNvGrpSpPr>
            <p:nvPr/>
          </p:nvGrpSpPr>
          <p:grpSpPr bwMode="auto">
            <a:xfrm>
              <a:off x="3557" y="1096"/>
              <a:ext cx="798" cy="644"/>
              <a:chOff x="3582" y="999"/>
              <a:chExt cx="798" cy="644"/>
            </a:xfrm>
          </p:grpSpPr>
          <p:sp>
            <p:nvSpPr>
              <p:cNvPr id="144404" name="Rectangle 20"/>
              <p:cNvSpPr>
                <a:spLocks noChangeArrowheads="1"/>
              </p:cNvSpPr>
              <p:nvPr/>
            </p:nvSpPr>
            <p:spPr bwMode="auto">
              <a:xfrm>
                <a:off x="3582" y="999"/>
                <a:ext cx="798" cy="624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1800">
                  <a:latin typeface="Times New Roman" pitchFamily="18" charset="0"/>
                </a:endParaRPr>
              </a:p>
            </p:txBody>
          </p:sp>
          <p:sp>
            <p:nvSpPr>
              <p:cNvPr id="144405" name="Line 21"/>
              <p:cNvSpPr>
                <a:spLocks noChangeShapeType="1"/>
              </p:cNvSpPr>
              <p:nvPr/>
            </p:nvSpPr>
            <p:spPr bwMode="auto">
              <a:xfrm>
                <a:off x="3582" y="1239"/>
                <a:ext cx="79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44406" name="Text Box 22"/>
              <p:cNvSpPr txBox="1">
                <a:spLocks noChangeArrowheads="1"/>
              </p:cNvSpPr>
              <p:nvPr/>
            </p:nvSpPr>
            <p:spPr bwMode="auto">
              <a:xfrm>
                <a:off x="3654" y="999"/>
                <a:ext cx="649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 b="1">
                    <a:latin typeface="Times New Roman" pitchFamily="18" charset="0"/>
                  </a:rPr>
                  <a:t>Rework</a:t>
                </a:r>
              </a:p>
            </p:txBody>
          </p:sp>
          <p:sp>
            <p:nvSpPr>
              <p:cNvPr id="144407" name="Text Box 23"/>
              <p:cNvSpPr txBox="1">
                <a:spLocks noChangeArrowheads="1"/>
              </p:cNvSpPr>
              <p:nvPr/>
            </p:nvSpPr>
            <p:spPr bwMode="auto">
              <a:xfrm>
                <a:off x="3666" y="1239"/>
                <a:ext cx="524" cy="4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latin typeface="Times New Roman" pitchFamily="18" charset="0"/>
                  </a:rPr>
                  <a:t>Author</a:t>
                </a:r>
              </a:p>
              <a:p>
                <a:endParaRPr lang="en-US" sz="1800">
                  <a:latin typeface="Times New Roman" pitchFamily="18" charset="0"/>
                </a:endParaRPr>
              </a:p>
            </p:txBody>
          </p:sp>
        </p:grpSp>
        <p:grpSp>
          <p:nvGrpSpPr>
            <p:cNvPr id="144408" name="Group 24"/>
            <p:cNvGrpSpPr>
              <a:grpSpLocks/>
            </p:cNvGrpSpPr>
            <p:nvPr/>
          </p:nvGrpSpPr>
          <p:grpSpPr bwMode="auto">
            <a:xfrm>
              <a:off x="4646" y="1096"/>
              <a:ext cx="804" cy="625"/>
              <a:chOff x="4635" y="975"/>
              <a:chExt cx="804" cy="625"/>
            </a:xfrm>
          </p:grpSpPr>
          <p:sp>
            <p:nvSpPr>
              <p:cNvPr id="144409" name="Rectangle 25"/>
              <p:cNvSpPr>
                <a:spLocks noChangeArrowheads="1"/>
              </p:cNvSpPr>
              <p:nvPr/>
            </p:nvSpPr>
            <p:spPr bwMode="auto">
              <a:xfrm>
                <a:off x="4635" y="976"/>
                <a:ext cx="804" cy="624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1800">
                  <a:latin typeface="Times New Roman" pitchFamily="18" charset="0"/>
                </a:endParaRPr>
              </a:p>
            </p:txBody>
          </p:sp>
          <p:sp>
            <p:nvSpPr>
              <p:cNvPr id="144410" name="Line 26"/>
              <p:cNvSpPr>
                <a:spLocks noChangeShapeType="1"/>
              </p:cNvSpPr>
              <p:nvPr/>
            </p:nvSpPr>
            <p:spPr bwMode="auto">
              <a:xfrm>
                <a:off x="4635" y="1216"/>
                <a:ext cx="80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44411" name="Text Box 27"/>
              <p:cNvSpPr txBox="1">
                <a:spLocks noChangeArrowheads="1"/>
              </p:cNvSpPr>
              <p:nvPr/>
            </p:nvSpPr>
            <p:spPr bwMode="auto">
              <a:xfrm>
                <a:off x="4646" y="975"/>
                <a:ext cx="74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 b="1">
                    <a:latin typeface="Times New Roman" pitchFamily="18" charset="0"/>
                  </a:rPr>
                  <a:t>Follow-up</a:t>
                </a:r>
              </a:p>
            </p:txBody>
          </p:sp>
          <p:sp>
            <p:nvSpPr>
              <p:cNvPr id="144412" name="Text Box 28"/>
              <p:cNvSpPr txBox="1">
                <a:spLocks noChangeArrowheads="1"/>
              </p:cNvSpPr>
              <p:nvPr/>
            </p:nvSpPr>
            <p:spPr bwMode="auto">
              <a:xfrm>
                <a:off x="4670" y="1192"/>
                <a:ext cx="724" cy="4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latin typeface="Times New Roman" pitchFamily="18" charset="0"/>
                  </a:rPr>
                  <a:t>Author</a:t>
                </a:r>
              </a:p>
              <a:p>
                <a:r>
                  <a:rPr lang="en-US" sz="1800">
                    <a:latin typeface="Times New Roman" pitchFamily="18" charset="0"/>
                  </a:rPr>
                  <a:t>Moderator</a:t>
                </a:r>
              </a:p>
            </p:txBody>
          </p:sp>
        </p:grpSp>
        <p:sp>
          <p:nvSpPr>
            <p:cNvPr id="144413" name="Line 29"/>
            <p:cNvSpPr>
              <a:spLocks noChangeShapeType="1"/>
            </p:cNvSpPr>
            <p:nvPr/>
          </p:nvSpPr>
          <p:spPr bwMode="auto">
            <a:xfrm>
              <a:off x="1089" y="1410"/>
              <a:ext cx="29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44414" name="Line 30"/>
            <p:cNvSpPr>
              <a:spLocks noChangeShapeType="1"/>
            </p:cNvSpPr>
            <p:nvPr/>
          </p:nvSpPr>
          <p:spPr bwMode="auto">
            <a:xfrm>
              <a:off x="2178" y="1386"/>
              <a:ext cx="29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44415" name="Line 31"/>
            <p:cNvSpPr>
              <a:spLocks noChangeShapeType="1"/>
            </p:cNvSpPr>
            <p:nvPr/>
          </p:nvSpPr>
          <p:spPr bwMode="auto">
            <a:xfrm>
              <a:off x="3267" y="1386"/>
              <a:ext cx="29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44416" name="Line 32"/>
            <p:cNvSpPr>
              <a:spLocks noChangeShapeType="1"/>
            </p:cNvSpPr>
            <p:nvPr/>
          </p:nvSpPr>
          <p:spPr bwMode="auto">
            <a:xfrm>
              <a:off x="4355" y="1386"/>
              <a:ext cx="29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CSC 666: Secure Software Engineering</a:t>
            </a:r>
          </a:p>
        </p:txBody>
      </p:sp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Rework</a:t>
            </a:r>
          </a:p>
        </p:txBody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3467100"/>
            <a:ext cx="8686800" cy="2381250"/>
          </a:xfrm>
        </p:spPr>
        <p:txBody>
          <a:bodyPr/>
          <a:lstStyle/>
          <a:p>
            <a:pPr marL="609600" indent="-609600">
              <a:buFont typeface="Wingdings" pitchFamily="2" charset="2"/>
              <a:buNone/>
            </a:pPr>
            <a:r>
              <a:rPr lang="en-US"/>
              <a:t>Author addresses issues recorded at meeting.</a:t>
            </a:r>
          </a:p>
        </p:txBody>
      </p:sp>
      <p:grpSp>
        <p:nvGrpSpPr>
          <p:cNvPr id="145412" name="Group 4"/>
          <p:cNvGrpSpPr>
            <a:grpSpLocks/>
          </p:cNvGrpSpPr>
          <p:nvPr/>
        </p:nvGrpSpPr>
        <p:grpSpPr bwMode="auto">
          <a:xfrm>
            <a:off x="461963" y="1739900"/>
            <a:ext cx="1255712" cy="990600"/>
            <a:chOff x="243" y="999"/>
            <a:chExt cx="791" cy="624"/>
          </a:xfrm>
        </p:grpSpPr>
        <p:sp>
          <p:nvSpPr>
            <p:cNvPr id="145413" name="Rectangle 5"/>
            <p:cNvSpPr>
              <a:spLocks noChangeArrowheads="1"/>
            </p:cNvSpPr>
            <p:nvPr/>
          </p:nvSpPr>
          <p:spPr bwMode="auto">
            <a:xfrm>
              <a:off x="243" y="999"/>
              <a:ext cx="791" cy="624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1800">
                <a:latin typeface="Times New Roman" pitchFamily="18" charset="0"/>
              </a:endParaRPr>
            </a:p>
          </p:txBody>
        </p:sp>
        <p:sp>
          <p:nvSpPr>
            <p:cNvPr id="145414" name="Line 6"/>
            <p:cNvSpPr>
              <a:spLocks noChangeShapeType="1"/>
            </p:cNvSpPr>
            <p:nvPr/>
          </p:nvSpPr>
          <p:spPr bwMode="auto">
            <a:xfrm>
              <a:off x="243" y="1239"/>
              <a:ext cx="79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45415" name="Text Box 7"/>
            <p:cNvSpPr txBox="1">
              <a:spLocks noChangeArrowheads="1"/>
            </p:cNvSpPr>
            <p:nvPr/>
          </p:nvSpPr>
          <p:spPr bwMode="auto">
            <a:xfrm>
              <a:off x="291" y="999"/>
              <a:ext cx="66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b="1">
                  <a:latin typeface="Times New Roman" pitchFamily="18" charset="0"/>
                </a:rPr>
                <a:t>Planning</a:t>
              </a:r>
            </a:p>
          </p:txBody>
        </p:sp>
        <p:sp>
          <p:nvSpPr>
            <p:cNvPr id="145416" name="Text Box 8"/>
            <p:cNvSpPr txBox="1">
              <a:spLocks noChangeArrowheads="1"/>
            </p:cNvSpPr>
            <p:nvPr/>
          </p:nvSpPr>
          <p:spPr bwMode="auto">
            <a:xfrm>
              <a:off x="267" y="1216"/>
              <a:ext cx="724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>
                  <a:latin typeface="Times New Roman" pitchFamily="18" charset="0"/>
                </a:rPr>
                <a:t>Author</a:t>
              </a:r>
            </a:p>
            <a:p>
              <a:r>
                <a:rPr lang="en-US" sz="1800">
                  <a:latin typeface="Times New Roman" pitchFamily="18" charset="0"/>
                </a:rPr>
                <a:t>Moderator</a:t>
              </a:r>
            </a:p>
          </p:txBody>
        </p:sp>
      </p:grpSp>
      <p:grpSp>
        <p:nvGrpSpPr>
          <p:cNvPr id="145417" name="Group 9"/>
          <p:cNvGrpSpPr>
            <a:grpSpLocks/>
          </p:cNvGrpSpPr>
          <p:nvPr/>
        </p:nvGrpSpPr>
        <p:grpSpPr bwMode="auto">
          <a:xfrm>
            <a:off x="2190750" y="1739900"/>
            <a:ext cx="1255713" cy="990600"/>
            <a:chOff x="288" y="1152"/>
            <a:chExt cx="912" cy="624"/>
          </a:xfrm>
        </p:grpSpPr>
        <p:sp>
          <p:nvSpPr>
            <p:cNvPr id="145418" name="Rectangle 10"/>
            <p:cNvSpPr>
              <a:spLocks noChangeArrowheads="1"/>
            </p:cNvSpPr>
            <p:nvPr/>
          </p:nvSpPr>
          <p:spPr bwMode="auto">
            <a:xfrm>
              <a:off x="288" y="1152"/>
              <a:ext cx="912" cy="624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1800">
                <a:latin typeface="Times New Roman" pitchFamily="18" charset="0"/>
              </a:endParaRPr>
            </a:p>
          </p:txBody>
        </p:sp>
        <p:sp>
          <p:nvSpPr>
            <p:cNvPr id="145419" name="Line 11"/>
            <p:cNvSpPr>
              <a:spLocks noChangeShapeType="1"/>
            </p:cNvSpPr>
            <p:nvPr/>
          </p:nvSpPr>
          <p:spPr bwMode="auto">
            <a:xfrm>
              <a:off x="288" y="1392"/>
              <a:ext cx="91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45420" name="Text Box 12"/>
            <p:cNvSpPr txBox="1">
              <a:spLocks noChangeArrowheads="1"/>
            </p:cNvSpPr>
            <p:nvPr/>
          </p:nvSpPr>
          <p:spPr bwMode="auto">
            <a:xfrm>
              <a:off x="432" y="1152"/>
              <a:ext cx="47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b="1">
                  <a:latin typeface="Times New Roman" pitchFamily="18" charset="0"/>
                </a:rPr>
                <a:t>Prep</a:t>
              </a:r>
            </a:p>
          </p:txBody>
        </p:sp>
        <p:sp>
          <p:nvSpPr>
            <p:cNvPr id="145421" name="Text Box 13"/>
            <p:cNvSpPr txBox="1">
              <a:spLocks noChangeArrowheads="1"/>
            </p:cNvSpPr>
            <p:nvPr/>
          </p:nvSpPr>
          <p:spPr bwMode="auto">
            <a:xfrm>
              <a:off x="384" y="1392"/>
              <a:ext cx="77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>
                  <a:latin typeface="Times New Roman" pitchFamily="18" charset="0"/>
                </a:rPr>
                <a:t>Everyone</a:t>
              </a:r>
            </a:p>
          </p:txBody>
        </p:sp>
      </p:grpSp>
      <p:grpSp>
        <p:nvGrpSpPr>
          <p:cNvPr id="145422" name="Group 14"/>
          <p:cNvGrpSpPr>
            <a:grpSpLocks/>
          </p:cNvGrpSpPr>
          <p:nvPr/>
        </p:nvGrpSpPr>
        <p:grpSpPr bwMode="auto">
          <a:xfrm>
            <a:off x="3917950" y="1739900"/>
            <a:ext cx="1266825" cy="990600"/>
            <a:chOff x="2469" y="999"/>
            <a:chExt cx="798" cy="624"/>
          </a:xfrm>
        </p:grpSpPr>
        <p:sp>
          <p:nvSpPr>
            <p:cNvPr id="145423" name="Rectangle 15"/>
            <p:cNvSpPr>
              <a:spLocks noChangeArrowheads="1"/>
            </p:cNvSpPr>
            <p:nvPr/>
          </p:nvSpPr>
          <p:spPr bwMode="auto">
            <a:xfrm>
              <a:off x="2469" y="999"/>
              <a:ext cx="798" cy="624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1800">
                <a:latin typeface="Times New Roman" pitchFamily="18" charset="0"/>
              </a:endParaRPr>
            </a:p>
          </p:txBody>
        </p:sp>
        <p:sp>
          <p:nvSpPr>
            <p:cNvPr id="145424" name="Line 16"/>
            <p:cNvSpPr>
              <a:spLocks noChangeShapeType="1"/>
            </p:cNvSpPr>
            <p:nvPr/>
          </p:nvSpPr>
          <p:spPr bwMode="auto">
            <a:xfrm>
              <a:off x="2469" y="1239"/>
              <a:ext cx="79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45425" name="Text Box 17"/>
            <p:cNvSpPr txBox="1">
              <a:spLocks noChangeArrowheads="1"/>
            </p:cNvSpPr>
            <p:nvPr/>
          </p:nvSpPr>
          <p:spPr bwMode="auto">
            <a:xfrm>
              <a:off x="2565" y="999"/>
              <a:ext cx="64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 b="1">
                  <a:latin typeface="Times New Roman" pitchFamily="18" charset="0"/>
                </a:rPr>
                <a:t>Meeting</a:t>
              </a:r>
            </a:p>
          </p:txBody>
        </p:sp>
        <p:sp>
          <p:nvSpPr>
            <p:cNvPr id="145426" name="Text Box 18"/>
            <p:cNvSpPr txBox="1">
              <a:spLocks noChangeArrowheads="1"/>
            </p:cNvSpPr>
            <p:nvPr/>
          </p:nvSpPr>
          <p:spPr bwMode="auto">
            <a:xfrm>
              <a:off x="2553" y="1239"/>
              <a:ext cx="66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>
                  <a:latin typeface="Times New Roman" pitchFamily="18" charset="0"/>
                </a:rPr>
                <a:t>Everyone</a:t>
              </a:r>
            </a:p>
          </p:txBody>
        </p:sp>
      </p:grpSp>
      <p:grpSp>
        <p:nvGrpSpPr>
          <p:cNvPr id="145427" name="Group 19"/>
          <p:cNvGrpSpPr>
            <a:grpSpLocks/>
          </p:cNvGrpSpPr>
          <p:nvPr/>
        </p:nvGrpSpPr>
        <p:grpSpPr bwMode="auto">
          <a:xfrm>
            <a:off x="5646738" y="1739900"/>
            <a:ext cx="1266825" cy="1022350"/>
            <a:chOff x="3582" y="999"/>
            <a:chExt cx="798" cy="644"/>
          </a:xfrm>
        </p:grpSpPr>
        <p:sp>
          <p:nvSpPr>
            <p:cNvPr id="145428" name="Rectangle 20"/>
            <p:cNvSpPr>
              <a:spLocks noChangeArrowheads="1"/>
            </p:cNvSpPr>
            <p:nvPr/>
          </p:nvSpPr>
          <p:spPr bwMode="auto">
            <a:xfrm>
              <a:off x="3582" y="999"/>
              <a:ext cx="798" cy="624"/>
            </a:xfrm>
            <a:prstGeom prst="rect">
              <a:avLst/>
            </a:prstGeom>
            <a:solidFill>
              <a:srgbClr val="00CC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1800">
                <a:latin typeface="Times New Roman" pitchFamily="18" charset="0"/>
              </a:endParaRPr>
            </a:p>
          </p:txBody>
        </p:sp>
        <p:sp>
          <p:nvSpPr>
            <p:cNvPr id="145429" name="Line 21"/>
            <p:cNvSpPr>
              <a:spLocks noChangeShapeType="1"/>
            </p:cNvSpPr>
            <p:nvPr/>
          </p:nvSpPr>
          <p:spPr bwMode="auto">
            <a:xfrm>
              <a:off x="3582" y="1239"/>
              <a:ext cx="79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45430" name="Text Box 22"/>
            <p:cNvSpPr txBox="1">
              <a:spLocks noChangeArrowheads="1"/>
            </p:cNvSpPr>
            <p:nvPr/>
          </p:nvSpPr>
          <p:spPr bwMode="auto">
            <a:xfrm>
              <a:off x="3654" y="999"/>
              <a:ext cx="64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 b="1">
                  <a:latin typeface="Times New Roman" pitchFamily="18" charset="0"/>
                </a:rPr>
                <a:t>Rework</a:t>
              </a:r>
            </a:p>
          </p:txBody>
        </p:sp>
        <p:sp>
          <p:nvSpPr>
            <p:cNvPr id="145431" name="Text Box 23"/>
            <p:cNvSpPr txBox="1">
              <a:spLocks noChangeArrowheads="1"/>
            </p:cNvSpPr>
            <p:nvPr/>
          </p:nvSpPr>
          <p:spPr bwMode="auto">
            <a:xfrm>
              <a:off x="3666" y="1239"/>
              <a:ext cx="524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>
                  <a:latin typeface="Times New Roman" pitchFamily="18" charset="0"/>
                </a:rPr>
                <a:t>Author</a:t>
              </a:r>
            </a:p>
            <a:p>
              <a:endParaRPr lang="en-US" sz="1800">
                <a:latin typeface="Times New Roman" pitchFamily="18" charset="0"/>
              </a:endParaRPr>
            </a:p>
          </p:txBody>
        </p:sp>
      </p:grpSp>
      <p:grpSp>
        <p:nvGrpSpPr>
          <p:cNvPr id="145432" name="Group 24"/>
          <p:cNvGrpSpPr>
            <a:grpSpLocks/>
          </p:cNvGrpSpPr>
          <p:nvPr/>
        </p:nvGrpSpPr>
        <p:grpSpPr bwMode="auto">
          <a:xfrm>
            <a:off x="7375525" y="1739900"/>
            <a:ext cx="1276350" cy="992188"/>
            <a:chOff x="4635" y="975"/>
            <a:chExt cx="804" cy="625"/>
          </a:xfrm>
        </p:grpSpPr>
        <p:sp>
          <p:nvSpPr>
            <p:cNvPr id="145433" name="Rectangle 25"/>
            <p:cNvSpPr>
              <a:spLocks noChangeArrowheads="1"/>
            </p:cNvSpPr>
            <p:nvPr/>
          </p:nvSpPr>
          <p:spPr bwMode="auto">
            <a:xfrm>
              <a:off x="4635" y="976"/>
              <a:ext cx="804" cy="624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1800">
                <a:latin typeface="Times New Roman" pitchFamily="18" charset="0"/>
              </a:endParaRPr>
            </a:p>
          </p:txBody>
        </p:sp>
        <p:sp>
          <p:nvSpPr>
            <p:cNvPr id="145434" name="Line 26"/>
            <p:cNvSpPr>
              <a:spLocks noChangeShapeType="1"/>
            </p:cNvSpPr>
            <p:nvPr/>
          </p:nvSpPr>
          <p:spPr bwMode="auto">
            <a:xfrm>
              <a:off x="4635" y="1216"/>
              <a:ext cx="8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45435" name="Text Box 27"/>
            <p:cNvSpPr txBox="1">
              <a:spLocks noChangeArrowheads="1"/>
            </p:cNvSpPr>
            <p:nvPr/>
          </p:nvSpPr>
          <p:spPr bwMode="auto">
            <a:xfrm>
              <a:off x="4646" y="975"/>
              <a:ext cx="7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b="1">
                  <a:latin typeface="Times New Roman" pitchFamily="18" charset="0"/>
                </a:rPr>
                <a:t>Follow-up</a:t>
              </a:r>
            </a:p>
          </p:txBody>
        </p:sp>
        <p:sp>
          <p:nvSpPr>
            <p:cNvPr id="145436" name="Text Box 28"/>
            <p:cNvSpPr txBox="1">
              <a:spLocks noChangeArrowheads="1"/>
            </p:cNvSpPr>
            <p:nvPr/>
          </p:nvSpPr>
          <p:spPr bwMode="auto">
            <a:xfrm>
              <a:off x="4670" y="1192"/>
              <a:ext cx="724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>
                  <a:latin typeface="Times New Roman" pitchFamily="18" charset="0"/>
                </a:rPr>
                <a:t>Author</a:t>
              </a:r>
            </a:p>
            <a:p>
              <a:r>
                <a:rPr lang="en-US" sz="1800">
                  <a:latin typeface="Times New Roman" pitchFamily="18" charset="0"/>
                </a:rPr>
                <a:t>Moderator</a:t>
              </a:r>
            </a:p>
          </p:txBody>
        </p:sp>
      </p:grpSp>
      <p:sp>
        <p:nvSpPr>
          <p:cNvPr id="145437" name="Line 29"/>
          <p:cNvSpPr>
            <a:spLocks noChangeShapeType="1"/>
          </p:cNvSpPr>
          <p:nvPr/>
        </p:nvSpPr>
        <p:spPr bwMode="auto">
          <a:xfrm>
            <a:off x="1728788" y="2238375"/>
            <a:ext cx="46196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45438" name="Line 30"/>
          <p:cNvSpPr>
            <a:spLocks noChangeShapeType="1"/>
          </p:cNvSpPr>
          <p:nvPr/>
        </p:nvSpPr>
        <p:spPr bwMode="auto">
          <a:xfrm>
            <a:off x="3457575" y="2200275"/>
            <a:ext cx="46196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45439" name="Line 31"/>
          <p:cNvSpPr>
            <a:spLocks noChangeShapeType="1"/>
          </p:cNvSpPr>
          <p:nvPr/>
        </p:nvSpPr>
        <p:spPr bwMode="auto">
          <a:xfrm>
            <a:off x="5186363" y="2200275"/>
            <a:ext cx="46196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45440" name="Line 32"/>
          <p:cNvSpPr>
            <a:spLocks noChangeShapeType="1"/>
          </p:cNvSpPr>
          <p:nvPr/>
        </p:nvSpPr>
        <p:spPr bwMode="auto">
          <a:xfrm>
            <a:off x="6913563" y="2200275"/>
            <a:ext cx="46196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CSC 666: Secure Software Engineering</a:t>
            </a:r>
          </a:p>
        </p:txBody>
      </p:sp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Follow-up</a:t>
            </a:r>
          </a:p>
        </p:txBody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9563" y="3275013"/>
            <a:ext cx="8416925" cy="2381250"/>
          </a:xfrm>
        </p:spPr>
        <p:txBody>
          <a:bodyPr/>
          <a:lstStyle/>
          <a:p>
            <a:pPr marL="609600" indent="-609600">
              <a:buFontTx/>
              <a:buAutoNum type="arabicPeriod"/>
            </a:pPr>
            <a:r>
              <a:rPr lang="en-US"/>
              <a:t>Moderator meets with Author about rework.</a:t>
            </a:r>
          </a:p>
          <a:p>
            <a:pPr marL="609600" indent="-609600">
              <a:buFontTx/>
              <a:buAutoNum type="arabicPeriod"/>
            </a:pPr>
            <a:r>
              <a:rPr lang="en-US"/>
              <a:t>Moderator verifies all changes made correctly.</a:t>
            </a:r>
          </a:p>
          <a:p>
            <a:pPr marL="609600" indent="-609600">
              <a:buFontTx/>
              <a:buAutoNum type="arabicPeriod"/>
            </a:pPr>
            <a:r>
              <a:rPr lang="en-US"/>
              <a:t>Author checks in corrected code.</a:t>
            </a:r>
          </a:p>
        </p:txBody>
      </p:sp>
      <p:grpSp>
        <p:nvGrpSpPr>
          <p:cNvPr id="146436" name="Group 4"/>
          <p:cNvGrpSpPr>
            <a:grpSpLocks/>
          </p:cNvGrpSpPr>
          <p:nvPr/>
        </p:nvGrpSpPr>
        <p:grpSpPr bwMode="auto">
          <a:xfrm>
            <a:off x="461963" y="1739900"/>
            <a:ext cx="1255712" cy="990600"/>
            <a:chOff x="243" y="999"/>
            <a:chExt cx="791" cy="624"/>
          </a:xfrm>
        </p:grpSpPr>
        <p:sp>
          <p:nvSpPr>
            <p:cNvPr id="146437" name="Rectangle 5"/>
            <p:cNvSpPr>
              <a:spLocks noChangeArrowheads="1"/>
            </p:cNvSpPr>
            <p:nvPr/>
          </p:nvSpPr>
          <p:spPr bwMode="auto">
            <a:xfrm>
              <a:off x="243" y="999"/>
              <a:ext cx="791" cy="624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1800">
                <a:latin typeface="Times New Roman" pitchFamily="18" charset="0"/>
              </a:endParaRPr>
            </a:p>
          </p:txBody>
        </p:sp>
        <p:sp>
          <p:nvSpPr>
            <p:cNvPr id="146438" name="Line 6"/>
            <p:cNvSpPr>
              <a:spLocks noChangeShapeType="1"/>
            </p:cNvSpPr>
            <p:nvPr/>
          </p:nvSpPr>
          <p:spPr bwMode="auto">
            <a:xfrm>
              <a:off x="243" y="1239"/>
              <a:ext cx="79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46439" name="Text Box 7"/>
            <p:cNvSpPr txBox="1">
              <a:spLocks noChangeArrowheads="1"/>
            </p:cNvSpPr>
            <p:nvPr/>
          </p:nvSpPr>
          <p:spPr bwMode="auto">
            <a:xfrm>
              <a:off x="291" y="999"/>
              <a:ext cx="66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b="1">
                  <a:latin typeface="Times New Roman" pitchFamily="18" charset="0"/>
                </a:rPr>
                <a:t>Planning</a:t>
              </a:r>
            </a:p>
          </p:txBody>
        </p:sp>
        <p:sp>
          <p:nvSpPr>
            <p:cNvPr id="146440" name="Text Box 8"/>
            <p:cNvSpPr txBox="1">
              <a:spLocks noChangeArrowheads="1"/>
            </p:cNvSpPr>
            <p:nvPr/>
          </p:nvSpPr>
          <p:spPr bwMode="auto">
            <a:xfrm>
              <a:off x="267" y="1216"/>
              <a:ext cx="724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>
                  <a:latin typeface="Times New Roman" pitchFamily="18" charset="0"/>
                </a:rPr>
                <a:t>Author</a:t>
              </a:r>
            </a:p>
            <a:p>
              <a:r>
                <a:rPr lang="en-US" sz="1800">
                  <a:latin typeface="Times New Roman" pitchFamily="18" charset="0"/>
                </a:rPr>
                <a:t>Moderator</a:t>
              </a:r>
            </a:p>
          </p:txBody>
        </p:sp>
      </p:grpSp>
      <p:grpSp>
        <p:nvGrpSpPr>
          <p:cNvPr id="146441" name="Group 9"/>
          <p:cNvGrpSpPr>
            <a:grpSpLocks/>
          </p:cNvGrpSpPr>
          <p:nvPr/>
        </p:nvGrpSpPr>
        <p:grpSpPr bwMode="auto">
          <a:xfrm>
            <a:off x="2190750" y="1739900"/>
            <a:ext cx="1255713" cy="990600"/>
            <a:chOff x="288" y="1152"/>
            <a:chExt cx="912" cy="624"/>
          </a:xfrm>
        </p:grpSpPr>
        <p:sp>
          <p:nvSpPr>
            <p:cNvPr id="146442" name="Rectangle 10"/>
            <p:cNvSpPr>
              <a:spLocks noChangeArrowheads="1"/>
            </p:cNvSpPr>
            <p:nvPr/>
          </p:nvSpPr>
          <p:spPr bwMode="auto">
            <a:xfrm>
              <a:off x="288" y="1152"/>
              <a:ext cx="912" cy="624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1800">
                <a:latin typeface="Times New Roman" pitchFamily="18" charset="0"/>
              </a:endParaRPr>
            </a:p>
          </p:txBody>
        </p:sp>
        <p:sp>
          <p:nvSpPr>
            <p:cNvPr id="146443" name="Line 11"/>
            <p:cNvSpPr>
              <a:spLocks noChangeShapeType="1"/>
            </p:cNvSpPr>
            <p:nvPr/>
          </p:nvSpPr>
          <p:spPr bwMode="auto">
            <a:xfrm>
              <a:off x="288" y="1392"/>
              <a:ext cx="91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46444" name="Text Box 12"/>
            <p:cNvSpPr txBox="1">
              <a:spLocks noChangeArrowheads="1"/>
            </p:cNvSpPr>
            <p:nvPr/>
          </p:nvSpPr>
          <p:spPr bwMode="auto">
            <a:xfrm>
              <a:off x="432" y="1152"/>
              <a:ext cx="47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b="1">
                  <a:latin typeface="Times New Roman" pitchFamily="18" charset="0"/>
                </a:rPr>
                <a:t>Prep</a:t>
              </a:r>
            </a:p>
          </p:txBody>
        </p:sp>
        <p:sp>
          <p:nvSpPr>
            <p:cNvPr id="146445" name="Text Box 13"/>
            <p:cNvSpPr txBox="1">
              <a:spLocks noChangeArrowheads="1"/>
            </p:cNvSpPr>
            <p:nvPr/>
          </p:nvSpPr>
          <p:spPr bwMode="auto">
            <a:xfrm>
              <a:off x="384" y="1392"/>
              <a:ext cx="77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>
                  <a:latin typeface="Times New Roman" pitchFamily="18" charset="0"/>
                </a:rPr>
                <a:t>Everyone</a:t>
              </a:r>
            </a:p>
          </p:txBody>
        </p:sp>
      </p:grpSp>
      <p:grpSp>
        <p:nvGrpSpPr>
          <p:cNvPr id="146446" name="Group 14"/>
          <p:cNvGrpSpPr>
            <a:grpSpLocks/>
          </p:cNvGrpSpPr>
          <p:nvPr/>
        </p:nvGrpSpPr>
        <p:grpSpPr bwMode="auto">
          <a:xfrm>
            <a:off x="3917950" y="1739900"/>
            <a:ext cx="1266825" cy="990600"/>
            <a:chOff x="2469" y="999"/>
            <a:chExt cx="798" cy="624"/>
          </a:xfrm>
        </p:grpSpPr>
        <p:sp>
          <p:nvSpPr>
            <p:cNvPr id="146447" name="Rectangle 15"/>
            <p:cNvSpPr>
              <a:spLocks noChangeArrowheads="1"/>
            </p:cNvSpPr>
            <p:nvPr/>
          </p:nvSpPr>
          <p:spPr bwMode="auto">
            <a:xfrm>
              <a:off x="2469" y="999"/>
              <a:ext cx="798" cy="624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1800">
                <a:latin typeface="Times New Roman" pitchFamily="18" charset="0"/>
              </a:endParaRPr>
            </a:p>
          </p:txBody>
        </p:sp>
        <p:sp>
          <p:nvSpPr>
            <p:cNvPr id="146448" name="Line 16"/>
            <p:cNvSpPr>
              <a:spLocks noChangeShapeType="1"/>
            </p:cNvSpPr>
            <p:nvPr/>
          </p:nvSpPr>
          <p:spPr bwMode="auto">
            <a:xfrm>
              <a:off x="2469" y="1239"/>
              <a:ext cx="79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46449" name="Text Box 17"/>
            <p:cNvSpPr txBox="1">
              <a:spLocks noChangeArrowheads="1"/>
            </p:cNvSpPr>
            <p:nvPr/>
          </p:nvSpPr>
          <p:spPr bwMode="auto">
            <a:xfrm>
              <a:off x="2565" y="999"/>
              <a:ext cx="64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 b="1">
                  <a:latin typeface="Times New Roman" pitchFamily="18" charset="0"/>
                </a:rPr>
                <a:t>Meeting</a:t>
              </a:r>
            </a:p>
          </p:txBody>
        </p:sp>
        <p:sp>
          <p:nvSpPr>
            <p:cNvPr id="146450" name="Text Box 18"/>
            <p:cNvSpPr txBox="1">
              <a:spLocks noChangeArrowheads="1"/>
            </p:cNvSpPr>
            <p:nvPr/>
          </p:nvSpPr>
          <p:spPr bwMode="auto">
            <a:xfrm>
              <a:off x="2553" y="1239"/>
              <a:ext cx="66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>
                  <a:latin typeface="Times New Roman" pitchFamily="18" charset="0"/>
                </a:rPr>
                <a:t>Everyone</a:t>
              </a:r>
            </a:p>
          </p:txBody>
        </p:sp>
      </p:grpSp>
      <p:grpSp>
        <p:nvGrpSpPr>
          <p:cNvPr id="146451" name="Group 19"/>
          <p:cNvGrpSpPr>
            <a:grpSpLocks/>
          </p:cNvGrpSpPr>
          <p:nvPr/>
        </p:nvGrpSpPr>
        <p:grpSpPr bwMode="auto">
          <a:xfrm>
            <a:off x="5646738" y="1739900"/>
            <a:ext cx="1266825" cy="1022350"/>
            <a:chOff x="3582" y="999"/>
            <a:chExt cx="798" cy="644"/>
          </a:xfrm>
        </p:grpSpPr>
        <p:sp>
          <p:nvSpPr>
            <p:cNvPr id="146452" name="Rectangle 20"/>
            <p:cNvSpPr>
              <a:spLocks noChangeArrowheads="1"/>
            </p:cNvSpPr>
            <p:nvPr/>
          </p:nvSpPr>
          <p:spPr bwMode="auto">
            <a:xfrm>
              <a:off x="3582" y="999"/>
              <a:ext cx="798" cy="624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1800">
                <a:latin typeface="Times New Roman" pitchFamily="18" charset="0"/>
              </a:endParaRPr>
            </a:p>
          </p:txBody>
        </p:sp>
        <p:sp>
          <p:nvSpPr>
            <p:cNvPr id="146453" name="Line 21"/>
            <p:cNvSpPr>
              <a:spLocks noChangeShapeType="1"/>
            </p:cNvSpPr>
            <p:nvPr/>
          </p:nvSpPr>
          <p:spPr bwMode="auto">
            <a:xfrm>
              <a:off x="3582" y="1239"/>
              <a:ext cx="79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46454" name="Text Box 22"/>
            <p:cNvSpPr txBox="1">
              <a:spLocks noChangeArrowheads="1"/>
            </p:cNvSpPr>
            <p:nvPr/>
          </p:nvSpPr>
          <p:spPr bwMode="auto">
            <a:xfrm>
              <a:off x="3654" y="999"/>
              <a:ext cx="64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 b="1">
                  <a:latin typeface="Times New Roman" pitchFamily="18" charset="0"/>
                </a:rPr>
                <a:t>Rework</a:t>
              </a:r>
            </a:p>
          </p:txBody>
        </p:sp>
        <p:sp>
          <p:nvSpPr>
            <p:cNvPr id="146455" name="Text Box 23"/>
            <p:cNvSpPr txBox="1">
              <a:spLocks noChangeArrowheads="1"/>
            </p:cNvSpPr>
            <p:nvPr/>
          </p:nvSpPr>
          <p:spPr bwMode="auto">
            <a:xfrm>
              <a:off x="3666" y="1239"/>
              <a:ext cx="524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>
                  <a:latin typeface="Times New Roman" pitchFamily="18" charset="0"/>
                </a:rPr>
                <a:t>Author</a:t>
              </a:r>
            </a:p>
            <a:p>
              <a:endParaRPr lang="en-US" sz="1800">
                <a:latin typeface="Times New Roman" pitchFamily="18" charset="0"/>
              </a:endParaRPr>
            </a:p>
          </p:txBody>
        </p:sp>
      </p:grpSp>
      <p:grpSp>
        <p:nvGrpSpPr>
          <p:cNvPr id="146456" name="Group 24"/>
          <p:cNvGrpSpPr>
            <a:grpSpLocks/>
          </p:cNvGrpSpPr>
          <p:nvPr/>
        </p:nvGrpSpPr>
        <p:grpSpPr bwMode="auto">
          <a:xfrm>
            <a:off x="7375525" y="1739900"/>
            <a:ext cx="1276350" cy="992188"/>
            <a:chOff x="4635" y="975"/>
            <a:chExt cx="804" cy="625"/>
          </a:xfrm>
        </p:grpSpPr>
        <p:sp>
          <p:nvSpPr>
            <p:cNvPr id="146457" name="Rectangle 25"/>
            <p:cNvSpPr>
              <a:spLocks noChangeArrowheads="1"/>
            </p:cNvSpPr>
            <p:nvPr/>
          </p:nvSpPr>
          <p:spPr bwMode="auto">
            <a:xfrm>
              <a:off x="4635" y="976"/>
              <a:ext cx="804" cy="624"/>
            </a:xfrm>
            <a:prstGeom prst="rect">
              <a:avLst/>
            </a:prstGeom>
            <a:solidFill>
              <a:srgbClr val="00CC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1800">
                <a:latin typeface="Times New Roman" pitchFamily="18" charset="0"/>
              </a:endParaRPr>
            </a:p>
          </p:txBody>
        </p:sp>
        <p:sp>
          <p:nvSpPr>
            <p:cNvPr id="146458" name="Line 26"/>
            <p:cNvSpPr>
              <a:spLocks noChangeShapeType="1"/>
            </p:cNvSpPr>
            <p:nvPr/>
          </p:nvSpPr>
          <p:spPr bwMode="auto">
            <a:xfrm>
              <a:off x="4635" y="1216"/>
              <a:ext cx="8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46459" name="Text Box 27"/>
            <p:cNvSpPr txBox="1">
              <a:spLocks noChangeArrowheads="1"/>
            </p:cNvSpPr>
            <p:nvPr/>
          </p:nvSpPr>
          <p:spPr bwMode="auto">
            <a:xfrm>
              <a:off x="4646" y="975"/>
              <a:ext cx="7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b="1">
                  <a:latin typeface="Times New Roman" pitchFamily="18" charset="0"/>
                </a:rPr>
                <a:t>Follow-up</a:t>
              </a:r>
            </a:p>
          </p:txBody>
        </p:sp>
        <p:sp>
          <p:nvSpPr>
            <p:cNvPr id="146460" name="Text Box 28"/>
            <p:cNvSpPr txBox="1">
              <a:spLocks noChangeArrowheads="1"/>
            </p:cNvSpPr>
            <p:nvPr/>
          </p:nvSpPr>
          <p:spPr bwMode="auto">
            <a:xfrm>
              <a:off x="4670" y="1192"/>
              <a:ext cx="724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>
                  <a:latin typeface="Times New Roman" pitchFamily="18" charset="0"/>
                </a:rPr>
                <a:t>Author</a:t>
              </a:r>
            </a:p>
            <a:p>
              <a:r>
                <a:rPr lang="en-US" sz="1800">
                  <a:latin typeface="Times New Roman" pitchFamily="18" charset="0"/>
                </a:rPr>
                <a:t>Moderator</a:t>
              </a:r>
            </a:p>
          </p:txBody>
        </p:sp>
      </p:grpSp>
      <p:sp>
        <p:nvSpPr>
          <p:cNvPr id="146461" name="Line 29"/>
          <p:cNvSpPr>
            <a:spLocks noChangeShapeType="1"/>
          </p:cNvSpPr>
          <p:nvPr/>
        </p:nvSpPr>
        <p:spPr bwMode="auto">
          <a:xfrm>
            <a:off x="1728788" y="2238375"/>
            <a:ext cx="46196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46462" name="Line 30"/>
          <p:cNvSpPr>
            <a:spLocks noChangeShapeType="1"/>
          </p:cNvSpPr>
          <p:nvPr/>
        </p:nvSpPr>
        <p:spPr bwMode="auto">
          <a:xfrm>
            <a:off x="3457575" y="2200275"/>
            <a:ext cx="46196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46463" name="Line 31"/>
          <p:cNvSpPr>
            <a:spLocks noChangeShapeType="1"/>
          </p:cNvSpPr>
          <p:nvPr/>
        </p:nvSpPr>
        <p:spPr bwMode="auto">
          <a:xfrm>
            <a:off x="5186363" y="2200275"/>
            <a:ext cx="46196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46464" name="Line 32"/>
          <p:cNvSpPr>
            <a:spLocks noChangeShapeType="1"/>
          </p:cNvSpPr>
          <p:nvPr/>
        </p:nvSpPr>
        <p:spPr bwMode="auto">
          <a:xfrm>
            <a:off x="6913563" y="2200275"/>
            <a:ext cx="46196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CSC 666: Secure Software Engineering</a:t>
            </a:r>
          </a:p>
        </p:txBody>
      </p:sp>
      <p:sp>
        <p:nvSpPr>
          <p:cNvPr id="1556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87400"/>
          </a:xfrm>
        </p:spPr>
        <p:txBody>
          <a:bodyPr/>
          <a:lstStyle/>
          <a:p>
            <a:r>
              <a:rPr lang="en-US"/>
              <a:t>Formality Spectrum</a:t>
            </a:r>
          </a:p>
        </p:txBody>
      </p:sp>
      <p:graphicFrame>
        <p:nvGraphicFramePr>
          <p:cNvPr id="155651" name="Group 3"/>
          <p:cNvGraphicFramePr>
            <a:graphicFrameLocks noGrp="1"/>
          </p:cNvGraphicFramePr>
          <p:nvPr>
            <p:ph idx="1"/>
          </p:nvPr>
        </p:nvGraphicFramePr>
        <p:xfrm>
          <a:off x="228600" y="1676400"/>
          <a:ext cx="8813800" cy="4399280"/>
        </p:xfrm>
        <a:graphic>
          <a:graphicData uri="http://schemas.openxmlformats.org/drawingml/2006/table">
            <a:tbl>
              <a:tblPr/>
              <a:tblGrid>
                <a:gridCol w="2168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4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3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017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906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74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82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Review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Planning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Prep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Meeting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Rework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Followup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Inspection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Team Review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Walkthrough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Pair Programming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Con-tinuous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Peer Deskcheck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Possibly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Ad Hoc Review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CSC 666: Secure Software Engineering</a:t>
            </a:r>
          </a:p>
        </p:txBody>
      </p:sp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Code Review Tips</a:t>
            </a:r>
          </a:p>
        </p:txBody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6563" y="1117600"/>
            <a:ext cx="8229600" cy="5216525"/>
          </a:xfrm>
        </p:spPr>
        <p:txBody>
          <a:bodyPr/>
          <a:lstStyle/>
          <a:p>
            <a:pPr marL="609600" indent="-609600">
              <a:buFontTx/>
              <a:buAutoNum type="arabicPeriod"/>
            </a:pPr>
            <a:r>
              <a:rPr lang="en-US" sz="2800"/>
              <a:t>Know your limits.</a:t>
            </a:r>
          </a:p>
          <a:p>
            <a:pPr marL="990600" lvl="1" indent="-533400">
              <a:buFont typeface="Wingdings" pitchFamily="2" charset="2"/>
              <a:buNone/>
            </a:pPr>
            <a:r>
              <a:rPr lang="en-US" sz="2400"/>
              <a:t>	Typical review speed is 150-200 lines/hour.</a:t>
            </a:r>
          </a:p>
          <a:p>
            <a:pPr marL="990600" lvl="1" indent="-533400">
              <a:buFont typeface="Wingdings" pitchFamily="2" charset="2"/>
              <a:buNone/>
            </a:pPr>
            <a:r>
              <a:rPr lang="en-US" sz="2400"/>
              <a:t>	Limit meeting length to 1-2 hours.</a:t>
            </a:r>
          </a:p>
          <a:p>
            <a:pPr marL="609600" indent="-609600">
              <a:buFontTx/>
              <a:buAutoNum type="arabicPeriod"/>
            </a:pPr>
            <a:r>
              <a:rPr lang="en-US" sz="2800"/>
              <a:t>Know what bugs to look for.</a:t>
            </a:r>
          </a:p>
          <a:p>
            <a:pPr marL="990600" lvl="1" indent="-533400">
              <a:buFont typeface="Wingdings" pitchFamily="2" charset="2"/>
              <a:buNone/>
            </a:pPr>
            <a:r>
              <a:rPr lang="en-US" sz="2400"/>
              <a:t>	Checklists</a:t>
            </a:r>
          </a:p>
          <a:p>
            <a:pPr marL="990600" lvl="1" indent="-533400">
              <a:buFont typeface="Wingdings" pitchFamily="2" charset="2"/>
              <a:buNone/>
            </a:pPr>
            <a:r>
              <a:rPr lang="en-US" sz="2400"/>
              <a:t>	Static analysis tools</a:t>
            </a:r>
          </a:p>
          <a:p>
            <a:pPr marL="609600" indent="-609600">
              <a:buFontTx/>
              <a:buAutoNum type="arabicPeriod"/>
            </a:pPr>
            <a:r>
              <a:rPr lang="en-US" sz="2800"/>
              <a:t>Use tools.</a:t>
            </a:r>
          </a:p>
          <a:p>
            <a:pPr marL="990600" lvl="1" indent="-533400">
              <a:buFont typeface="Wingdings" pitchFamily="2" charset="2"/>
              <a:buNone/>
            </a:pPr>
            <a:r>
              <a:rPr lang="en-US" sz="2400"/>
              <a:t>	Simple tools: grep, findstr</a:t>
            </a:r>
          </a:p>
          <a:p>
            <a:pPr marL="990600" lvl="1" indent="-533400">
              <a:buFont typeface="Wingdings" pitchFamily="2" charset="2"/>
              <a:buNone/>
            </a:pPr>
            <a:r>
              <a:rPr lang="en-US" sz="2400"/>
              <a:t>	Code viewers</a:t>
            </a:r>
          </a:p>
          <a:p>
            <a:pPr marL="990600" lvl="1" indent="-533400">
              <a:buFont typeface="Wingdings" pitchFamily="2" charset="2"/>
              <a:buNone/>
            </a:pPr>
            <a:r>
              <a:rPr lang="en-US" sz="2400"/>
              <a:t>	Static analysis tools</a:t>
            </a:r>
          </a:p>
          <a:p>
            <a:pPr marL="609600" indent="-609600">
              <a:buFontTx/>
              <a:buAutoNum type="arabicPeriod"/>
            </a:pPr>
            <a:r>
              <a:rPr lang="en-US" sz="2800"/>
              <a:t>Require preparation before the meeting.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CSC 666: Secure Software Engineering</a:t>
            </a:r>
          </a:p>
        </p:txBody>
      </p:sp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Checklists</a:t>
            </a:r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lnSpc>
                <a:spcPct val="70000"/>
              </a:lnSpc>
              <a:buFont typeface="Wingdings" pitchFamily="2" charset="2"/>
              <a:buNone/>
            </a:pPr>
            <a:r>
              <a:rPr lang="en-US"/>
              <a:t>Security reviews should include checklists of</a:t>
            </a:r>
          </a:p>
          <a:p>
            <a:pPr marL="609600" indent="-609600">
              <a:lnSpc>
                <a:spcPct val="70000"/>
              </a:lnSpc>
              <a:buFont typeface="Wingdings" pitchFamily="2" charset="2"/>
              <a:buNone/>
            </a:pPr>
            <a:r>
              <a:rPr lang="en-US"/>
              <a:t>common problems, including:</a:t>
            </a:r>
          </a:p>
          <a:p>
            <a:pPr marL="990600" lvl="1" indent="-533400">
              <a:buFontTx/>
              <a:buAutoNum type="arabicPeriod"/>
            </a:pPr>
            <a:r>
              <a:rPr lang="en-US"/>
              <a:t>SQL injection</a:t>
            </a:r>
          </a:p>
          <a:p>
            <a:pPr marL="990600" lvl="1" indent="-533400">
              <a:buFontTx/>
              <a:buAutoNum type="arabicPeriod"/>
            </a:pPr>
            <a:r>
              <a:rPr lang="en-US"/>
              <a:t>Cross-site scripting</a:t>
            </a:r>
          </a:p>
          <a:p>
            <a:pPr marL="990600" lvl="1" indent="-533400">
              <a:buFontTx/>
              <a:buAutoNum type="arabicPeriod"/>
            </a:pPr>
            <a:r>
              <a:rPr lang="en-US"/>
              <a:t>Input validation bugs</a:t>
            </a:r>
          </a:p>
          <a:p>
            <a:pPr marL="990600" lvl="1" indent="-533400">
              <a:buFontTx/>
              <a:buAutoNum type="arabicPeriod"/>
            </a:pPr>
            <a:r>
              <a:rPr lang="en-US"/>
              <a:t>Checking return values</a:t>
            </a:r>
          </a:p>
          <a:p>
            <a:pPr marL="990600" lvl="1" indent="-533400">
              <a:buFontTx/>
              <a:buAutoNum type="arabicPeriod"/>
            </a:pPr>
            <a:r>
              <a:rPr lang="en-US"/>
              <a:t>Resource name canonicalization</a:t>
            </a:r>
          </a:p>
          <a:p>
            <a:pPr marL="990600" lvl="1" indent="-533400">
              <a:buFontTx/>
              <a:buAutoNum type="arabicPeriod"/>
            </a:pPr>
            <a:r>
              <a:rPr lang="en-US"/>
              <a:t>Race conditions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CSC 666: Secure Software Engineering</a:t>
            </a:r>
          </a:p>
        </p:txBody>
      </p:sp>
      <p:sp>
        <p:nvSpPr>
          <p:cNvPr id="151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Code Review Problems</a:t>
            </a:r>
          </a:p>
        </p:txBody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buFontTx/>
              <a:buAutoNum type="arabicPeriod"/>
            </a:pPr>
            <a:r>
              <a:rPr lang="en-US"/>
              <a:t>Requires substantial expertise in area of programming and security to be effective.</a:t>
            </a:r>
          </a:p>
          <a:p>
            <a:pPr marL="609600" indent="-609600">
              <a:buFontTx/>
              <a:buAutoNum type="arabicPeriod"/>
            </a:pPr>
            <a:r>
              <a:rPr lang="en-US"/>
              <a:t>Human readers are fallible and will miss mistakes.</a:t>
            </a:r>
          </a:p>
          <a:p>
            <a:pPr marL="609600" indent="-609600">
              <a:buFontTx/>
              <a:buAutoNum type="arabicPeriod"/>
            </a:pPr>
            <a:r>
              <a:rPr lang="en-US"/>
              <a:t>Code reviews are slow.  Unreviewed legacy code will take time to review.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CSC 666: Secure Software Engineering</a:t>
            </a:r>
          </a:p>
        </p:txBody>
      </p:sp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Prioritizing Code</a:t>
            </a:r>
          </a:p>
        </p:txBody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/>
              <a:t>If you can’t review everything, review</a:t>
            </a:r>
          </a:p>
          <a:p>
            <a:pPr lvl="1"/>
            <a:r>
              <a:rPr lang="en-US"/>
              <a:t>Code that runs with privileged mode.</a:t>
            </a:r>
          </a:p>
          <a:p>
            <a:pPr lvl="1"/>
            <a:r>
              <a:rPr lang="en-US"/>
              <a:t>Code that listens on globally accessible sockets.</a:t>
            </a:r>
          </a:p>
          <a:p>
            <a:pPr lvl="1"/>
            <a:r>
              <a:rPr lang="en-US"/>
              <a:t>Code that is accessible w/o authentication.</a:t>
            </a:r>
          </a:p>
          <a:p>
            <a:pPr lvl="1"/>
            <a:r>
              <a:rPr lang="en-US"/>
              <a:t>Code with a history of vulnerabilities.</a:t>
            </a:r>
          </a:p>
          <a:p>
            <a:pPr lvl="1"/>
            <a:r>
              <a:rPr lang="en-US"/>
              <a:t>Code that handles sensitive data.</a:t>
            </a:r>
          </a:p>
          <a:p>
            <a:pPr lvl="1"/>
            <a:r>
              <a:rPr lang="en-US"/>
              <a:t>Complex code.</a:t>
            </a:r>
          </a:p>
          <a:p>
            <a:pPr lvl="1"/>
            <a:r>
              <a:rPr lang="en-US"/>
              <a:t>Code that changes frequently.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CSC 666: Secure Software Engineering</a:t>
            </a:r>
          </a:p>
        </p:txBody>
      </p:sp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Topics</a:t>
            </a:r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buFont typeface="Wingdings" pitchFamily="2" charset="2"/>
              <a:buAutoNum type="arabicPeriod"/>
            </a:pPr>
            <a:r>
              <a:rPr lang="en-US"/>
              <a:t>Types of Reviews</a:t>
            </a:r>
          </a:p>
          <a:p>
            <a:pPr marL="609600" indent="-609600">
              <a:buFont typeface="Wingdings" pitchFamily="2" charset="2"/>
              <a:buAutoNum type="arabicPeriod"/>
            </a:pPr>
            <a:r>
              <a:rPr lang="en-US"/>
              <a:t>Code Review Process</a:t>
            </a:r>
          </a:p>
          <a:p>
            <a:pPr marL="609600" indent="-609600">
              <a:buFont typeface="Wingdings" pitchFamily="2" charset="2"/>
              <a:buAutoNum type="arabicPeriod"/>
            </a:pPr>
            <a:r>
              <a:rPr lang="en-US"/>
              <a:t>Checklists</a:t>
            </a:r>
          </a:p>
          <a:p>
            <a:pPr marL="609600" indent="-609600">
              <a:buFont typeface="Wingdings" pitchFamily="2" charset="2"/>
              <a:buAutoNum type="arabicPeriod"/>
            </a:pPr>
            <a:r>
              <a:rPr lang="en-US"/>
              <a:t>Prioritizing Code to Review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CSC 666: Secure Software Engineering</a:t>
            </a:r>
          </a:p>
        </p:txBody>
      </p:sp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Reviewing for SQL Injection</a:t>
            </a:r>
          </a:p>
        </p:txBody>
      </p:sp>
      <p:pic>
        <p:nvPicPr>
          <p:cNvPr id="136195" name="Picture 3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16000" y="1208088"/>
            <a:ext cx="7132638" cy="5216525"/>
          </a:xfr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CSC 666: Secure Software Engineering</a:t>
            </a:r>
          </a:p>
        </p:txBody>
      </p:sp>
      <p:sp>
        <p:nvSpPr>
          <p:cNvPr id="162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Ex: Zune infinite loop on 12/31/08</a:t>
            </a:r>
          </a:p>
        </p:txBody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800"/>
              <a:t>	year = 1980;</a:t>
            </a:r>
            <a:br>
              <a:rPr lang="en-US" sz="2800"/>
            </a:br>
            <a:br>
              <a:rPr lang="en-US" sz="2800"/>
            </a:br>
            <a:r>
              <a:rPr lang="en-US" sz="2800"/>
              <a:t>while (days &gt; 365) {</a:t>
            </a:r>
            <a:br>
              <a:rPr lang="en-US" sz="2800"/>
            </a:br>
            <a:r>
              <a:rPr lang="en-US" sz="2800"/>
              <a:t>   if (IsLeapYear(year))  {</a:t>
            </a:r>
            <a:br>
              <a:rPr lang="en-US" sz="2800"/>
            </a:br>
            <a:r>
              <a:rPr lang="en-US" sz="2800"/>
              <a:t>       if (days &gt; 366)  {</a:t>
            </a:r>
            <a:br>
              <a:rPr lang="en-US" sz="2800"/>
            </a:br>
            <a:r>
              <a:rPr lang="en-US" sz="2800"/>
              <a:t>           days -= 366;</a:t>
            </a:r>
            <a:br>
              <a:rPr lang="en-US" sz="2800"/>
            </a:br>
            <a:r>
              <a:rPr lang="en-US" sz="2800"/>
              <a:t>           year += 1;</a:t>
            </a:r>
            <a:br>
              <a:rPr lang="en-US" sz="2800"/>
            </a:br>
            <a:r>
              <a:rPr lang="en-US" sz="2800"/>
              <a:t>       }</a:t>
            </a:r>
            <a:br>
              <a:rPr lang="en-US" sz="2800"/>
            </a:br>
            <a:r>
              <a:rPr lang="en-US" sz="2800"/>
              <a:t>    } else {</a:t>
            </a:r>
            <a:br>
              <a:rPr lang="en-US" sz="2800"/>
            </a:br>
            <a:r>
              <a:rPr lang="en-US" sz="2800"/>
              <a:t>       days -= 365;</a:t>
            </a:r>
            <a:br>
              <a:rPr lang="en-US" sz="2800"/>
            </a:br>
            <a:r>
              <a:rPr lang="en-US" sz="2800"/>
              <a:t>       year += 1;</a:t>
            </a:r>
            <a:br>
              <a:rPr lang="en-US" sz="2800"/>
            </a:br>
            <a:r>
              <a:rPr lang="en-US" sz="2800"/>
              <a:t>   }</a:t>
            </a:r>
            <a:br>
              <a:rPr lang="en-US" sz="2800"/>
            </a:br>
            <a:r>
              <a:rPr lang="en-US" sz="2800"/>
              <a:t>} 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CSC 666: Secure Software Engineering</a:t>
            </a:r>
          </a:p>
        </p:txBody>
      </p:sp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Key Points</a:t>
            </a:r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/>
              <a:t>Roles</a:t>
            </a:r>
          </a:p>
          <a:p>
            <a:pPr lvl="1"/>
            <a:r>
              <a:rPr lang="en-US" sz="2400"/>
              <a:t>Moderator</a:t>
            </a:r>
          </a:p>
          <a:p>
            <a:pPr lvl="1"/>
            <a:r>
              <a:rPr lang="en-US" sz="2400"/>
              <a:t>Reader</a:t>
            </a:r>
          </a:p>
          <a:p>
            <a:pPr lvl="1"/>
            <a:r>
              <a:rPr lang="en-US" sz="2400"/>
              <a:t>Recorder</a:t>
            </a:r>
          </a:p>
          <a:p>
            <a:pPr lvl="1"/>
            <a:r>
              <a:rPr lang="en-US" sz="2400"/>
              <a:t>Author</a:t>
            </a:r>
          </a:p>
          <a:p>
            <a:r>
              <a:rPr lang="en-US" sz="2800"/>
              <a:t>Process</a:t>
            </a:r>
          </a:p>
          <a:p>
            <a:pPr lvl="1"/>
            <a:r>
              <a:rPr lang="en-US" sz="2400"/>
              <a:t>Planning</a:t>
            </a:r>
          </a:p>
          <a:p>
            <a:pPr lvl="1"/>
            <a:r>
              <a:rPr lang="en-US" sz="2400"/>
              <a:t>Preparation</a:t>
            </a:r>
          </a:p>
          <a:p>
            <a:pPr lvl="1"/>
            <a:r>
              <a:rPr lang="en-US" sz="2400"/>
              <a:t>Meeting</a:t>
            </a:r>
          </a:p>
          <a:p>
            <a:pPr lvl="1"/>
            <a:r>
              <a:rPr lang="en-US" sz="2400"/>
              <a:t>Re-work</a:t>
            </a:r>
          </a:p>
          <a:p>
            <a:pPr lvl="1"/>
            <a:r>
              <a:rPr lang="en-US" sz="2400"/>
              <a:t>Followup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CSC 666: Secure Software Engineering</a:t>
            </a:r>
          </a:p>
        </p:txBody>
      </p:sp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References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sz="2400"/>
              <a:t>Brian Chess and Jacob West, </a:t>
            </a:r>
            <a:r>
              <a:rPr lang="en-US" sz="2400" i="1"/>
              <a:t>Secure Programming with Static Analysis</a:t>
            </a:r>
            <a:r>
              <a:rPr lang="en-US" sz="2400"/>
              <a:t>, Addison-Wesley, 2007.</a:t>
            </a:r>
          </a:p>
          <a:p>
            <a:pPr marL="609600" indent="-609600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sz="2400"/>
              <a:t>Michael Howard, “A Process for Performing Security Code Reviews.” IEEE Security &amp; Privacy, July 2006.</a:t>
            </a:r>
          </a:p>
          <a:p>
            <a:pPr marL="609600" indent="-609600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sz="2400"/>
              <a:t>Eoin Keary et. al., OWASP Code Review Guide 1.1, </a:t>
            </a:r>
            <a:r>
              <a:rPr lang="en-US" sz="2400">
                <a:hlinkClick r:id="rId2"/>
              </a:rPr>
              <a:t>http://www.owasp.org/index.php/Category:OWASP_Code_Review_Project</a:t>
            </a:r>
            <a:r>
              <a:rPr lang="en-US" sz="2400"/>
              <a:t>, 2008.</a:t>
            </a:r>
          </a:p>
          <a:p>
            <a:pPr marL="609600" indent="-609600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sz="2400"/>
              <a:t>Steve McConnell, </a:t>
            </a:r>
            <a:r>
              <a:rPr lang="en-US" sz="2400" i="1"/>
              <a:t>Code Complete, 2/e</a:t>
            </a:r>
            <a:r>
              <a:rPr lang="en-US" sz="2400"/>
              <a:t>, Microsoft Press, 2004.</a:t>
            </a:r>
          </a:p>
          <a:p>
            <a:pPr marL="609600" indent="-609600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sz="2400"/>
              <a:t>Gary McGraw, </a:t>
            </a:r>
            <a:r>
              <a:rPr lang="en-US" sz="2400" i="1"/>
              <a:t>Software Security, </a:t>
            </a:r>
            <a:r>
              <a:rPr lang="en-US" sz="2400"/>
              <a:t>Addison-Wesley, 2006.</a:t>
            </a:r>
          </a:p>
          <a:p>
            <a:pPr marL="609600" indent="-609600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sz="2400"/>
              <a:t>PCI Security Standards Council, PCI DSS Requirements and Security Assessment Procedures, v1.2, 2008.</a:t>
            </a:r>
          </a:p>
          <a:p>
            <a:pPr marL="609600" indent="-609600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sz="2400"/>
              <a:t>Karl Wiegers, </a:t>
            </a:r>
            <a:r>
              <a:rPr lang="en-US" sz="2400" i="1"/>
              <a:t>Peer Reviews in Software</a:t>
            </a:r>
            <a:r>
              <a:rPr lang="en-US" sz="2400"/>
              <a:t>, Addison-Wesley, 2002.</a:t>
            </a:r>
          </a:p>
        </p:txBody>
      </p:sp>
    </p:spTree>
    <p:extLst>
      <p:ext uri="{BB962C8B-B14F-4D97-AF65-F5344CB8AC3E}">
        <p14:creationId xmlns:p14="http://schemas.microsoft.com/office/powerpoint/2010/main" val="3946743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CSC 666: Secure Software Engineering</a:t>
            </a:r>
          </a:p>
        </p:txBody>
      </p:sp>
      <p:sp>
        <p:nvSpPr>
          <p:cNvPr id="152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Code Reviews</a:t>
            </a:r>
          </a:p>
        </p:txBody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52563"/>
            <a:ext cx="8229600" cy="4983162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/>
              <a:t>	Inspection of source code by one or more people who aren’t the author of the code.</a:t>
            </a:r>
          </a:p>
          <a:p>
            <a:pPr>
              <a:buFont typeface="Wingdings" pitchFamily="2" charset="2"/>
              <a:buNone/>
            </a:pPr>
            <a:endParaRPr lang="en-US"/>
          </a:p>
          <a:p>
            <a:pPr lvl="2">
              <a:buFont typeface="Wingdings" pitchFamily="2" charset="2"/>
              <a:buChar char="§"/>
            </a:pPr>
            <a:r>
              <a:rPr lang="en-US" sz="2800"/>
              <a:t>Goal: Identify defects for later removal.</a:t>
            </a:r>
          </a:p>
          <a:p>
            <a:pPr lvl="2">
              <a:buFont typeface="Wingdings" pitchFamily="2" charset="2"/>
              <a:buChar char="§"/>
            </a:pPr>
            <a:r>
              <a:rPr lang="en-US" sz="2800"/>
              <a:t>People: Moderator, reviewers.</a:t>
            </a:r>
          </a:p>
          <a:p>
            <a:pPr lvl="2">
              <a:buFont typeface="Wingdings" pitchFamily="2" charset="2"/>
              <a:buChar char="§"/>
            </a:pPr>
            <a:r>
              <a:rPr lang="en-US" sz="2800"/>
              <a:t>Scope: Module or small set of classes.</a:t>
            </a:r>
          </a:p>
          <a:p>
            <a:pPr lvl="2">
              <a:buFont typeface="Wingdings" pitchFamily="2" charset="2"/>
              <a:buChar char="§"/>
            </a:pPr>
            <a:r>
              <a:rPr lang="en-US" sz="2800"/>
              <a:t>Time: 1-2 hours; &lt;1kloc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CSC 666: Secure Software Engineering</a:t>
            </a:r>
          </a:p>
        </p:txBody>
      </p:sp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857250"/>
          </a:xfrm>
        </p:spPr>
        <p:txBody>
          <a:bodyPr/>
          <a:lstStyle/>
          <a:p>
            <a:r>
              <a:rPr lang="en-US"/>
              <a:t>Benefits of Code Reviews</a:t>
            </a:r>
          </a:p>
        </p:txBody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87463"/>
            <a:ext cx="8291513" cy="5210175"/>
          </a:xfrm>
        </p:spPr>
        <p:txBody>
          <a:bodyPr/>
          <a:lstStyle/>
          <a:p>
            <a:pPr marL="990600" lvl="1" indent="-533400">
              <a:buFontTx/>
              <a:buAutoNum type="arabicPeriod"/>
            </a:pPr>
            <a:r>
              <a:rPr lang="en-US"/>
              <a:t>Find defects sooner in the lifecycle.</a:t>
            </a:r>
          </a:p>
          <a:p>
            <a:pPr marL="1371600" lvl="2" indent="-457200">
              <a:buFontTx/>
              <a:buNone/>
            </a:pPr>
            <a:r>
              <a:rPr lang="en-US"/>
              <a:t>(IBM finds 82% of defects before testing.)</a:t>
            </a:r>
          </a:p>
          <a:p>
            <a:pPr marL="1371600" lvl="2" indent="-457200">
              <a:buFontTx/>
              <a:buNone/>
            </a:pPr>
            <a:endParaRPr lang="en-US" sz="1200"/>
          </a:p>
          <a:p>
            <a:pPr marL="990600" lvl="1" indent="-533400">
              <a:buFontTx/>
              <a:buAutoNum type="arabicPeriod"/>
            </a:pPr>
            <a:r>
              <a:rPr lang="en-US"/>
              <a:t>Find defects with less effort than testing.</a:t>
            </a:r>
          </a:p>
          <a:p>
            <a:pPr marL="1371600" lvl="2" indent="-457200">
              <a:buFontTx/>
              <a:buNone/>
            </a:pPr>
            <a:r>
              <a:rPr lang="en-US"/>
              <a:t>(IBM—rev: 3.5 hrs/defect, test: 15-25 hrs/defect.)</a:t>
            </a:r>
          </a:p>
          <a:p>
            <a:pPr marL="1371600" lvl="2" indent="-457200">
              <a:buFontTx/>
              <a:buNone/>
            </a:pPr>
            <a:endParaRPr lang="en-US" sz="1200"/>
          </a:p>
          <a:p>
            <a:pPr marL="990600" lvl="1" indent="-533400">
              <a:buFontTx/>
              <a:buAutoNum type="arabicPeriod"/>
            </a:pPr>
            <a:r>
              <a:rPr lang="en-US"/>
              <a:t>Find different defects than testing.</a:t>
            </a:r>
          </a:p>
          <a:p>
            <a:pPr marL="1371600" lvl="2" indent="-457200">
              <a:buFontTx/>
              <a:buNone/>
            </a:pPr>
            <a:r>
              <a:rPr lang="en-US"/>
              <a:t>(Can identify design and requirements problems too.)</a:t>
            </a:r>
          </a:p>
          <a:p>
            <a:pPr marL="1371600" lvl="2" indent="-457200">
              <a:buFontTx/>
              <a:buNone/>
            </a:pPr>
            <a:endParaRPr lang="en-US" sz="1200"/>
          </a:p>
          <a:p>
            <a:pPr marL="990600" lvl="1" indent="-533400">
              <a:buFontTx/>
              <a:buAutoNum type="arabicPeriod"/>
            </a:pPr>
            <a:r>
              <a:rPr lang="en-US"/>
              <a:t>Educate developers about security bugs.</a:t>
            </a:r>
          </a:p>
          <a:p>
            <a:pPr marL="1371600" lvl="2" indent="-457200">
              <a:buFontTx/>
              <a:buNone/>
            </a:pPr>
            <a:r>
              <a:rPr lang="en-US"/>
              <a:t>(Developers frequently make the same mistakes.)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CSC 666: Secure Software Engineering</a:t>
            </a:r>
          </a:p>
        </p:txBody>
      </p:sp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PCI DSS</a:t>
            </a:r>
          </a:p>
        </p:txBody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/>
              <a:t>6.3.7.b</a:t>
            </a:r>
            <a:r>
              <a:rPr lang="en-US" sz="2000"/>
              <a:t>  Obtain and review policies to confirm that all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/>
              <a:t>custom application code changes for web applications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/>
              <a:t>must be reviewed (using either manual or automated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/>
              <a:t>processes) as follows: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/>
              <a:t>  Code changes are reviewed by individuals other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/>
              <a:t>then the originating code author, and by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/>
              <a:t>individuals who are knowledgeable in code revie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/>
              <a:t>techniques and secure coding practices.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/>
              <a:t>  Code reviews ensure code is developed accordin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/>
              <a:t>to secure coding guidelines such as the Open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/>
              <a:t>Web Security Project Guide (see PCI DSS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/>
              <a:t>Requirement 6.5).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/>
              <a:t>  Appropriate corrections are implemented prior to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/>
              <a:t>release.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/>
              <a:t>  Code review results are reviewed and approved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/>
              <a:t>by management prior to release.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CSC 666: Secure Software Engineering</a:t>
            </a:r>
          </a:p>
        </p:txBody>
      </p:sp>
      <p:sp>
        <p:nvSpPr>
          <p:cNvPr id="157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Inspections</a:t>
            </a:r>
          </a:p>
        </p:txBody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Most formal process.</a:t>
            </a:r>
          </a:p>
          <a:p>
            <a:pPr lvl="1"/>
            <a:r>
              <a:rPr lang="en-US"/>
              <a:t>Thorough coverage with separated roles.</a:t>
            </a:r>
          </a:p>
          <a:p>
            <a:pPr lvl="1"/>
            <a:r>
              <a:rPr lang="en-US"/>
              <a:t>Use checklists to focus on specified goals.</a:t>
            </a:r>
          </a:p>
          <a:p>
            <a:pPr lvl="1"/>
            <a:r>
              <a:rPr lang="en-US"/>
              <a:t>Collect metrics to track defects.</a:t>
            </a:r>
          </a:p>
          <a:p>
            <a:pPr lvl="1"/>
            <a:r>
              <a:rPr lang="en-US"/>
              <a:t>Determine whether further inspections of revised software needed at end of meeting.</a:t>
            </a:r>
          </a:p>
          <a:p>
            <a:r>
              <a:rPr lang="en-US"/>
              <a:t>Extensive documentation of effectiveness.</a:t>
            </a:r>
          </a:p>
          <a:p>
            <a:pPr lvl="1"/>
            <a:r>
              <a:rPr lang="en-US"/>
              <a:t>One study found 16-20 defects/kloc with inspections compared with 3 defects/kloc in informal walkthrough.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CSC 666: Secure Software Engineering</a:t>
            </a:r>
          </a:p>
        </p:txBody>
      </p:sp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808038"/>
          </a:xfrm>
        </p:spPr>
        <p:txBody>
          <a:bodyPr/>
          <a:lstStyle/>
          <a:p>
            <a:r>
              <a:rPr lang="en-US"/>
              <a:t>Roles in Reviews</a:t>
            </a:r>
          </a:p>
        </p:txBody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724400"/>
          </a:xfrm>
        </p:spPr>
        <p:txBody>
          <a:bodyPr/>
          <a:lstStyle/>
          <a:p>
            <a:pPr marL="609600" indent="-609600">
              <a:buFontTx/>
              <a:buAutoNum type="arabicPeriod"/>
            </a:pPr>
            <a:r>
              <a:rPr lang="en-US" sz="2800"/>
              <a:t>Moderator</a:t>
            </a:r>
          </a:p>
          <a:p>
            <a:pPr marL="990600" lvl="1" indent="-533400">
              <a:buFont typeface="Wingdings" pitchFamily="2" charset="2"/>
              <a:buNone/>
            </a:pPr>
            <a:r>
              <a:rPr lang="en-US" sz="2400"/>
              <a:t>	Manages meeting; follows up on issues.</a:t>
            </a:r>
          </a:p>
          <a:p>
            <a:pPr marL="609600" indent="-609600">
              <a:buFontTx/>
              <a:buAutoNum type="arabicPeriod"/>
            </a:pPr>
            <a:r>
              <a:rPr lang="en-US" sz="2800"/>
              <a:t>Reader</a:t>
            </a:r>
          </a:p>
          <a:p>
            <a:pPr marL="990600" lvl="1" indent="-533400">
              <a:buFont typeface="Wingdings" pitchFamily="2" charset="2"/>
              <a:buNone/>
            </a:pPr>
            <a:r>
              <a:rPr lang="en-US" sz="2400"/>
              <a:t>	Paraphrases code during meeting.</a:t>
            </a:r>
          </a:p>
          <a:p>
            <a:pPr marL="990600" lvl="1" indent="-533400">
              <a:buFont typeface="Wingdings" pitchFamily="2" charset="2"/>
              <a:buNone/>
            </a:pPr>
            <a:r>
              <a:rPr lang="en-US" sz="2400"/>
              <a:t>	Not the author.</a:t>
            </a:r>
          </a:p>
          <a:p>
            <a:pPr marL="609600" indent="-609600">
              <a:buFontTx/>
              <a:buAutoNum type="arabicPeriod"/>
            </a:pPr>
            <a:r>
              <a:rPr lang="en-US" sz="2800"/>
              <a:t>Recorder</a:t>
            </a:r>
          </a:p>
          <a:p>
            <a:pPr marL="990600" lvl="1" indent="-533400">
              <a:buFont typeface="Wingdings" pitchFamily="2" charset="2"/>
              <a:buNone/>
            </a:pPr>
            <a:r>
              <a:rPr lang="en-US" sz="2400"/>
              <a:t>	Records bugs discovered.</a:t>
            </a:r>
          </a:p>
          <a:p>
            <a:pPr marL="609600" indent="-609600">
              <a:buFontTx/>
              <a:buAutoNum type="arabicPeriod"/>
            </a:pPr>
            <a:r>
              <a:rPr lang="en-US" sz="2800"/>
              <a:t>Author</a:t>
            </a:r>
          </a:p>
          <a:p>
            <a:pPr marL="990600" lvl="1" indent="-533400">
              <a:buFont typeface="Wingdings" pitchFamily="2" charset="2"/>
              <a:buNone/>
            </a:pPr>
            <a:r>
              <a:rPr lang="en-US" sz="2400"/>
              <a:t>	Provides context for code; answers questions.</a:t>
            </a:r>
          </a:p>
          <a:p>
            <a:pPr marL="990600" lvl="1" indent="-533400">
              <a:buFont typeface="Wingdings" pitchFamily="2" charset="2"/>
              <a:buNone/>
            </a:pPr>
            <a:r>
              <a:rPr lang="en-US" sz="2400"/>
              <a:t>	Makes corrections after code review.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CSC 666: Secure Software Engineering</a:t>
            </a:r>
          </a:p>
        </p:txBody>
      </p:sp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Walkthroughs</a:t>
            </a:r>
          </a:p>
        </p:txBody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351838" cy="5216525"/>
          </a:xfrm>
        </p:spPr>
        <p:txBody>
          <a:bodyPr/>
          <a:lstStyle/>
          <a:p>
            <a:r>
              <a:rPr lang="en-US"/>
              <a:t>Less formal process.</a:t>
            </a:r>
          </a:p>
          <a:p>
            <a:pPr lvl="1"/>
            <a:r>
              <a:rPr lang="en-US"/>
              <a:t>Author leads meeting and describes code.</a:t>
            </a:r>
          </a:p>
          <a:p>
            <a:pPr lvl="1"/>
            <a:r>
              <a:rPr lang="en-US"/>
              <a:t>Focus on author needs, not quality goals. </a:t>
            </a:r>
          </a:p>
          <a:p>
            <a:pPr lvl="1"/>
            <a:r>
              <a:rPr lang="en-US"/>
              <a:t>No checklists used or metrics gathered.</a:t>
            </a:r>
          </a:p>
          <a:p>
            <a:r>
              <a:rPr lang="en-US"/>
              <a:t>Quality varies widely.</a:t>
            </a:r>
          </a:p>
          <a:p>
            <a:pPr lvl="1"/>
            <a:r>
              <a:rPr lang="en-US"/>
              <a:t>Walkthrough quality depends solely on author.</a:t>
            </a:r>
          </a:p>
          <a:p>
            <a:pPr lvl="1"/>
            <a:r>
              <a:rPr lang="en-US"/>
              <a:t>Useful for educating developers about code, provide high level view of design and defects.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CSC 666: Secure Software Engineering</a:t>
            </a:r>
          </a:p>
        </p:txBody>
      </p:sp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Code Review Process</a:t>
            </a:r>
          </a:p>
        </p:txBody>
      </p:sp>
      <p:grpSp>
        <p:nvGrpSpPr>
          <p:cNvPr id="140291" name="Group 3"/>
          <p:cNvGrpSpPr>
            <a:grpSpLocks/>
          </p:cNvGrpSpPr>
          <p:nvPr/>
        </p:nvGrpSpPr>
        <p:grpSpPr bwMode="auto">
          <a:xfrm>
            <a:off x="461963" y="2622550"/>
            <a:ext cx="8189912" cy="1022350"/>
            <a:chOff x="243" y="999"/>
            <a:chExt cx="5159" cy="644"/>
          </a:xfrm>
        </p:grpSpPr>
        <p:grpSp>
          <p:nvGrpSpPr>
            <p:cNvPr id="140292" name="Group 4"/>
            <p:cNvGrpSpPr>
              <a:grpSpLocks/>
            </p:cNvGrpSpPr>
            <p:nvPr/>
          </p:nvGrpSpPr>
          <p:grpSpPr bwMode="auto">
            <a:xfrm>
              <a:off x="243" y="999"/>
              <a:ext cx="791" cy="624"/>
              <a:chOff x="243" y="999"/>
              <a:chExt cx="791" cy="624"/>
            </a:xfrm>
          </p:grpSpPr>
          <p:sp>
            <p:nvSpPr>
              <p:cNvPr id="140293" name="Rectangle 5"/>
              <p:cNvSpPr>
                <a:spLocks noChangeArrowheads="1"/>
              </p:cNvSpPr>
              <p:nvPr/>
            </p:nvSpPr>
            <p:spPr bwMode="auto">
              <a:xfrm>
                <a:off x="243" y="999"/>
                <a:ext cx="791" cy="624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1800">
                  <a:latin typeface="Times New Roman" pitchFamily="18" charset="0"/>
                </a:endParaRPr>
              </a:p>
            </p:txBody>
          </p:sp>
          <p:sp>
            <p:nvSpPr>
              <p:cNvPr id="140294" name="Line 6"/>
              <p:cNvSpPr>
                <a:spLocks noChangeShapeType="1"/>
              </p:cNvSpPr>
              <p:nvPr/>
            </p:nvSpPr>
            <p:spPr bwMode="auto">
              <a:xfrm>
                <a:off x="243" y="1239"/>
                <a:ext cx="791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40295" name="Text Box 7"/>
              <p:cNvSpPr txBox="1">
                <a:spLocks noChangeArrowheads="1"/>
              </p:cNvSpPr>
              <p:nvPr/>
            </p:nvSpPr>
            <p:spPr bwMode="auto">
              <a:xfrm>
                <a:off x="291" y="999"/>
                <a:ext cx="66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 b="1">
                    <a:latin typeface="Times New Roman" pitchFamily="18" charset="0"/>
                  </a:rPr>
                  <a:t>Planning</a:t>
                </a:r>
              </a:p>
            </p:txBody>
          </p:sp>
          <p:sp>
            <p:nvSpPr>
              <p:cNvPr id="140296" name="Text Box 8"/>
              <p:cNvSpPr txBox="1">
                <a:spLocks noChangeArrowheads="1"/>
              </p:cNvSpPr>
              <p:nvPr/>
            </p:nvSpPr>
            <p:spPr bwMode="auto">
              <a:xfrm>
                <a:off x="267" y="1216"/>
                <a:ext cx="724" cy="4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latin typeface="Times New Roman" pitchFamily="18" charset="0"/>
                  </a:rPr>
                  <a:t>Author</a:t>
                </a:r>
              </a:p>
              <a:p>
                <a:r>
                  <a:rPr lang="en-US" sz="1800">
                    <a:latin typeface="Times New Roman" pitchFamily="18" charset="0"/>
                  </a:rPr>
                  <a:t>Moderator</a:t>
                </a:r>
              </a:p>
            </p:txBody>
          </p:sp>
        </p:grpSp>
        <p:grpSp>
          <p:nvGrpSpPr>
            <p:cNvPr id="140297" name="Group 9"/>
            <p:cNvGrpSpPr>
              <a:grpSpLocks/>
            </p:cNvGrpSpPr>
            <p:nvPr/>
          </p:nvGrpSpPr>
          <p:grpSpPr bwMode="auto">
            <a:xfrm>
              <a:off x="1332" y="999"/>
              <a:ext cx="791" cy="624"/>
              <a:chOff x="288" y="1152"/>
              <a:chExt cx="912" cy="624"/>
            </a:xfrm>
          </p:grpSpPr>
          <p:sp>
            <p:nvSpPr>
              <p:cNvPr id="140298" name="Rectangle 10"/>
              <p:cNvSpPr>
                <a:spLocks noChangeArrowheads="1"/>
              </p:cNvSpPr>
              <p:nvPr/>
            </p:nvSpPr>
            <p:spPr bwMode="auto">
              <a:xfrm>
                <a:off x="288" y="1152"/>
                <a:ext cx="912" cy="624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1800">
                  <a:latin typeface="Times New Roman" pitchFamily="18" charset="0"/>
                </a:endParaRPr>
              </a:p>
            </p:txBody>
          </p:sp>
          <p:sp>
            <p:nvSpPr>
              <p:cNvPr id="140299" name="Line 11"/>
              <p:cNvSpPr>
                <a:spLocks noChangeShapeType="1"/>
              </p:cNvSpPr>
              <p:nvPr/>
            </p:nvSpPr>
            <p:spPr bwMode="auto">
              <a:xfrm>
                <a:off x="288" y="1392"/>
                <a:ext cx="91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40300" name="Text Box 12"/>
              <p:cNvSpPr txBox="1">
                <a:spLocks noChangeArrowheads="1"/>
              </p:cNvSpPr>
              <p:nvPr/>
            </p:nvSpPr>
            <p:spPr bwMode="auto">
              <a:xfrm>
                <a:off x="432" y="1152"/>
                <a:ext cx="47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 b="1">
                    <a:latin typeface="Times New Roman" pitchFamily="18" charset="0"/>
                  </a:rPr>
                  <a:t>Prep</a:t>
                </a:r>
              </a:p>
            </p:txBody>
          </p:sp>
          <p:sp>
            <p:nvSpPr>
              <p:cNvPr id="140301" name="Text Box 13"/>
              <p:cNvSpPr txBox="1">
                <a:spLocks noChangeArrowheads="1"/>
              </p:cNvSpPr>
              <p:nvPr/>
            </p:nvSpPr>
            <p:spPr bwMode="auto">
              <a:xfrm>
                <a:off x="384" y="1392"/>
                <a:ext cx="77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latin typeface="Times New Roman" pitchFamily="18" charset="0"/>
                  </a:rPr>
                  <a:t>Everyone</a:t>
                </a:r>
              </a:p>
            </p:txBody>
          </p:sp>
        </p:grpSp>
        <p:grpSp>
          <p:nvGrpSpPr>
            <p:cNvPr id="140302" name="Group 14"/>
            <p:cNvGrpSpPr>
              <a:grpSpLocks/>
            </p:cNvGrpSpPr>
            <p:nvPr/>
          </p:nvGrpSpPr>
          <p:grpSpPr bwMode="auto">
            <a:xfrm>
              <a:off x="2420" y="999"/>
              <a:ext cx="798" cy="624"/>
              <a:chOff x="2469" y="999"/>
              <a:chExt cx="798" cy="624"/>
            </a:xfrm>
          </p:grpSpPr>
          <p:sp>
            <p:nvSpPr>
              <p:cNvPr id="140303" name="Rectangle 15"/>
              <p:cNvSpPr>
                <a:spLocks noChangeArrowheads="1"/>
              </p:cNvSpPr>
              <p:nvPr/>
            </p:nvSpPr>
            <p:spPr bwMode="auto">
              <a:xfrm>
                <a:off x="2469" y="999"/>
                <a:ext cx="798" cy="624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1800">
                  <a:latin typeface="Times New Roman" pitchFamily="18" charset="0"/>
                </a:endParaRPr>
              </a:p>
            </p:txBody>
          </p:sp>
          <p:sp>
            <p:nvSpPr>
              <p:cNvPr id="140304" name="Line 16"/>
              <p:cNvSpPr>
                <a:spLocks noChangeShapeType="1"/>
              </p:cNvSpPr>
              <p:nvPr/>
            </p:nvSpPr>
            <p:spPr bwMode="auto">
              <a:xfrm>
                <a:off x="2469" y="1239"/>
                <a:ext cx="79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40305" name="Text Box 17"/>
              <p:cNvSpPr txBox="1">
                <a:spLocks noChangeArrowheads="1"/>
              </p:cNvSpPr>
              <p:nvPr/>
            </p:nvSpPr>
            <p:spPr bwMode="auto">
              <a:xfrm>
                <a:off x="2565" y="999"/>
                <a:ext cx="64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 b="1">
                    <a:latin typeface="Times New Roman" pitchFamily="18" charset="0"/>
                  </a:rPr>
                  <a:t>Meeting</a:t>
                </a:r>
              </a:p>
            </p:txBody>
          </p:sp>
          <p:sp>
            <p:nvSpPr>
              <p:cNvPr id="140306" name="Text Box 18"/>
              <p:cNvSpPr txBox="1">
                <a:spLocks noChangeArrowheads="1"/>
              </p:cNvSpPr>
              <p:nvPr/>
            </p:nvSpPr>
            <p:spPr bwMode="auto">
              <a:xfrm>
                <a:off x="2553" y="1239"/>
                <a:ext cx="66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latin typeface="Times New Roman" pitchFamily="18" charset="0"/>
                  </a:rPr>
                  <a:t>Everyone</a:t>
                </a:r>
              </a:p>
            </p:txBody>
          </p:sp>
        </p:grpSp>
        <p:grpSp>
          <p:nvGrpSpPr>
            <p:cNvPr id="140307" name="Group 19"/>
            <p:cNvGrpSpPr>
              <a:grpSpLocks/>
            </p:cNvGrpSpPr>
            <p:nvPr/>
          </p:nvGrpSpPr>
          <p:grpSpPr bwMode="auto">
            <a:xfrm>
              <a:off x="3509" y="999"/>
              <a:ext cx="798" cy="644"/>
              <a:chOff x="3582" y="999"/>
              <a:chExt cx="798" cy="644"/>
            </a:xfrm>
          </p:grpSpPr>
          <p:sp>
            <p:nvSpPr>
              <p:cNvPr id="140308" name="Rectangle 20"/>
              <p:cNvSpPr>
                <a:spLocks noChangeArrowheads="1"/>
              </p:cNvSpPr>
              <p:nvPr/>
            </p:nvSpPr>
            <p:spPr bwMode="auto">
              <a:xfrm>
                <a:off x="3582" y="999"/>
                <a:ext cx="798" cy="624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1800">
                  <a:latin typeface="Times New Roman" pitchFamily="18" charset="0"/>
                </a:endParaRPr>
              </a:p>
            </p:txBody>
          </p:sp>
          <p:sp>
            <p:nvSpPr>
              <p:cNvPr id="140309" name="Line 21"/>
              <p:cNvSpPr>
                <a:spLocks noChangeShapeType="1"/>
              </p:cNvSpPr>
              <p:nvPr/>
            </p:nvSpPr>
            <p:spPr bwMode="auto">
              <a:xfrm>
                <a:off x="3582" y="1239"/>
                <a:ext cx="79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40310" name="Text Box 22"/>
              <p:cNvSpPr txBox="1">
                <a:spLocks noChangeArrowheads="1"/>
              </p:cNvSpPr>
              <p:nvPr/>
            </p:nvSpPr>
            <p:spPr bwMode="auto">
              <a:xfrm>
                <a:off x="3654" y="999"/>
                <a:ext cx="649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 b="1">
                    <a:latin typeface="Times New Roman" pitchFamily="18" charset="0"/>
                  </a:rPr>
                  <a:t>Rework</a:t>
                </a:r>
              </a:p>
            </p:txBody>
          </p:sp>
          <p:sp>
            <p:nvSpPr>
              <p:cNvPr id="140311" name="Text Box 23"/>
              <p:cNvSpPr txBox="1">
                <a:spLocks noChangeArrowheads="1"/>
              </p:cNvSpPr>
              <p:nvPr/>
            </p:nvSpPr>
            <p:spPr bwMode="auto">
              <a:xfrm>
                <a:off x="3666" y="1239"/>
                <a:ext cx="524" cy="4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latin typeface="Times New Roman" pitchFamily="18" charset="0"/>
                  </a:rPr>
                  <a:t>Author</a:t>
                </a:r>
              </a:p>
              <a:p>
                <a:endParaRPr lang="en-US" sz="1800">
                  <a:latin typeface="Times New Roman" pitchFamily="18" charset="0"/>
                </a:endParaRPr>
              </a:p>
            </p:txBody>
          </p:sp>
        </p:grpSp>
        <p:grpSp>
          <p:nvGrpSpPr>
            <p:cNvPr id="140312" name="Group 24"/>
            <p:cNvGrpSpPr>
              <a:grpSpLocks/>
            </p:cNvGrpSpPr>
            <p:nvPr/>
          </p:nvGrpSpPr>
          <p:grpSpPr bwMode="auto">
            <a:xfrm>
              <a:off x="4598" y="999"/>
              <a:ext cx="804" cy="625"/>
              <a:chOff x="4635" y="975"/>
              <a:chExt cx="804" cy="625"/>
            </a:xfrm>
          </p:grpSpPr>
          <p:sp>
            <p:nvSpPr>
              <p:cNvPr id="140313" name="Rectangle 25"/>
              <p:cNvSpPr>
                <a:spLocks noChangeArrowheads="1"/>
              </p:cNvSpPr>
              <p:nvPr/>
            </p:nvSpPr>
            <p:spPr bwMode="auto">
              <a:xfrm>
                <a:off x="4635" y="976"/>
                <a:ext cx="804" cy="624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1800">
                  <a:latin typeface="Times New Roman" pitchFamily="18" charset="0"/>
                </a:endParaRPr>
              </a:p>
            </p:txBody>
          </p:sp>
          <p:sp>
            <p:nvSpPr>
              <p:cNvPr id="140314" name="Line 26"/>
              <p:cNvSpPr>
                <a:spLocks noChangeShapeType="1"/>
              </p:cNvSpPr>
              <p:nvPr/>
            </p:nvSpPr>
            <p:spPr bwMode="auto">
              <a:xfrm>
                <a:off x="4635" y="1216"/>
                <a:ext cx="80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40315" name="Text Box 27"/>
              <p:cNvSpPr txBox="1">
                <a:spLocks noChangeArrowheads="1"/>
              </p:cNvSpPr>
              <p:nvPr/>
            </p:nvSpPr>
            <p:spPr bwMode="auto">
              <a:xfrm>
                <a:off x="4646" y="975"/>
                <a:ext cx="74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 b="1">
                    <a:latin typeface="Times New Roman" pitchFamily="18" charset="0"/>
                  </a:rPr>
                  <a:t>Follow-up</a:t>
                </a:r>
              </a:p>
            </p:txBody>
          </p:sp>
          <p:sp>
            <p:nvSpPr>
              <p:cNvPr id="140316" name="Text Box 28"/>
              <p:cNvSpPr txBox="1">
                <a:spLocks noChangeArrowheads="1"/>
              </p:cNvSpPr>
              <p:nvPr/>
            </p:nvSpPr>
            <p:spPr bwMode="auto">
              <a:xfrm>
                <a:off x="4670" y="1192"/>
                <a:ext cx="724" cy="4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latin typeface="Times New Roman" pitchFamily="18" charset="0"/>
                  </a:rPr>
                  <a:t>Author</a:t>
                </a:r>
              </a:p>
              <a:p>
                <a:r>
                  <a:rPr lang="en-US" sz="1800">
                    <a:latin typeface="Times New Roman" pitchFamily="18" charset="0"/>
                  </a:rPr>
                  <a:t>Moderator</a:t>
                </a:r>
              </a:p>
            </p:txBody>
          </p:sp>
        </p:grpSp>
        <p:sp>
          <p:nvSpPr>
            <p:cNvPr id="140317" name="Line 29"/>
            <p:cNvSpPr>
              <a:spLocks noChangeShapeType="1"/>
            </p:cNvSpPr>
            <p:nvPr/>
          </p:nvSpPr>
          <p:spPr bwMode="auto">
            <a:xfrm>
              <a:off x="1041" y="1313"/>
              <a:ext cx="29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40318" name="Line 30"/>
            <p:cNvSpPr>
              <a:spLocks noChangeShapeType="1"/>
            </p:cNvSpPr>
            <p:nvPr/>
          </p:nvSpPr>
          <p:spPr bwMode="auto">
            <a:xfrm>
              <a:off x="2130" y="1289"/>
              <a:ext cx="29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40319" name="Line 31"/>
            <p:cNvSpPr>
              <a:spLocks noChangeShapeType="1"/>
            </p:cNvSpPr>
            <p:nvPr/>
          </p:nvSpPr>
          <p:spPr bwMode="auto">
            <a:xfrm>
              <a:off x="3219" y="1289"/>
              <a:ext cx="29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40320" name="Line 32"/>
            <p:cNvSpPr>
              <a:spLocks noChangeShapeType="1"/>
            </p:cNvSpPr>
            <p:nvPr/>
          </p:nvSpPr>
          <p:spPr bwMode="auto">
            <a:xfrm>
              <a:off x="4307" y="1289"/>
              <a:ext cx="29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1075</TotalTime>
  <Words>1257</Words>
  <Application>Microsoft Office PowerPoint</Application>
  <PresentationFormat>On-screen Show (4:3)</PresentationFormat>
  <Paragraphs>294</Paragraphs>
  <Slides>23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Times</vt:lpstr>
      <vt:lpstr>Times New Roman</vt:lpstr>
      <vt:lpstr>Wingdings</vt:lpstr>
      <vt:lpstr>Default Design</vt:lpstr>
      <vt:lpstr>Code Reviews</vt:lpstr>
      <vt:lpstr>Topics</vt:lpstr>
      <vt:lpstr>Code Reviews</vt:lpstr>
      <vt:lpstr>Benefits of Code Reviews</vt:lpstr>
      <vt:lpstr>PCI DSS</vt:lpstr>
      <vt:lpstr>Inspections</vt:lpstr>
      <vt:lpstr>Roles in Reviews</vt:lpstr>
      <vt:lpstr>Walkthroughs</vt:lpstr>
      <vt:lpstr>Code Review Process</vt:lpstr>
      <vt:lpstr>Planning</vt:lpstr>
      <vt:lpstr>Preparation</vt:lpstr>
      <vt:lpstr>Meeting</vt:lpstr>
      <vt:lpstr>Rework</vt:lpstr>
      <vt:lpstr>Follow-up</vt:lpstr>
      <vt:lpstr>Formality Spectrum</vt:lpstr>
      <vt:lpstr>Code Review Tips</vt:lpstr>
      <vt:lpstr>Checklists</vt:lpstr>
      <vt:lpstr>Code Review Problems</vt:lpstr>
      <vt:lpstr>Prioritizing Code</vt:lpstr>
      <vt:lpstr>Reviewing for SQL Injection</vt:lpstr>
      <vt:lpstr>Ex: Zune infinite loop on 12/31/08</vt:lpstr>
      <vt:lpstr>Key Points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 Reviews</dc:title>
  <dc:creator>waldenj</dc:creator>
  <cp:lastModifiedBy>André Gomes</cp:lastModifiedBy>
  <cp:revision>74</cp:revision>
  <dcterms:created xsi:type="dcterms:W3CDTF">2008-11-01T00:43:08Z</dcterms:created>
  <dcterms:modified xsi:type="dcterms:W3CDTF">2023-01-28T10:27:35Z</dcterms:modified>
</cp:coreProperties>
</file>