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409" r:id="rId3"/>
    <p:sldId id="414" r:id="rId4"/>
    <p:sldId id="416" r:id="rId5"/>
    <p:sldId id="415" r:id="rId6"/>
    <p:sldId id="417" r:id="rId7"/>
    <p:sldId id="411" r:id="rId8"/>
    <p:sldId id="425" r:id="rId9"/>
    <p:sldId id="420" r:id="rId10"/>
    <p:sldId id="418" r:id="rId11"/>
    <p:sldId id="419" r:id="rId12"/>
    <p:sldId id="421" r:id="rId13"/>
    <p:sldId id="424" r:id="rId14"/>
    <p:sldId id="422" r:id="rId15"/>
    <p:sldId id="423" r:id="rId16"/>
    <p:sldId id="426" r:id="rId17"/>
    <p:sldId id="427" r:id="rId18"/>
    <p:sldId id="428" r:id="rId19"/>
    <p:sldId id="430" r:id="rId20"/>
    <p:sldId id="431" r:id="rId21"/>
    <p:sldId id="429" r:id="rId22"/>
    <p:sldId id="410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8" autoAdjust="0"/>
    <p:restoredTop sz="85566" autoAdjust="0"/>
  </p:normalViewPr>
  <p:slideViewPr>
    <p:cSldViewPr snapToGrid="0">
      <p:cViewPr varScale="1">
        <p:scale>
          <a:sx n="60" d="100"/>
          <a:sy n="60" d="100"/>
        </p:scale>
        <p:origin x="-147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17C079-C7D6-42BE-BC1E-BD44DB59BDB1}" type="doc">
      <dgm:prSet loTypeId="urn:microsoft.com/office/officeart/2005/8/layout/hProcess9" loCatId="process" qsTypeId="urn:microsoft.com/office/officeart/2005/8/quickstyle/simple5" qsCatId="simple" csTypeId="urn:microsoft.com/office/officeart/2005/8/colors/accent2_3" csCatId="accent2" phldr="1"/>
      <dgm:spPr/>
    </dgm:pt>
    <dgm:pt modelId="{6DBAC09B-2C8B-400F-A29D-E9F9DA1E1207}">
      <dgm:prSet phldrT="[Text]"/>
      <dgm:spPr/>
      <dgm:t>
        <a:bodyPr/>
        <a:lstStyle/>
        <a:p>
          <a:r>
            <a:rPr lang="en-US" dirty="0" smtClean="0"/>
            <a:t>Map the Application</a:t>
          </a:r>
          <a:endParaRPr lang="en-US" dirty="0"/>
        </a:p>
      </dgm:t>
    </dgm:pt>
    <dgm:pt modelId="{FE2FEAF8-C86D-41C3-A7FE-6676EADB1747}" type="parTrans" cxnId="{9414D0AC-A088-4AA6-A561-F73B9E647CC6}">
      <dgm:prSet/>
      <dgm:spPr/>
      <dgm:t>
        <a:bodyPr/>
        <a:lstStyle/>
        <a:p>
          <a:endParaRPr lang="en-US"/>
        </a:p>
      </dgm:t>
    </dgm:pt>
    <dgm:pt modelId="{F3DB3AF0-C72E-435C-9AC3-C90C91B0B36D}" type="sibTrans" cxnId="{9414D0AC-A088-4AA6-A561-F73B9E647CC6}">
      <dgm:prSet/>
      <dgm:spPr/>
      <dgm:t>
        <a:bodyPr/>
        <a:lstStyle/>
        <a:p>
          <a:endParaRPr lang="en-US"/>
        </a:p>
      </dgm:t>
    </dgm:pt>
    <dgm:pt modelId="{FA61CCBA-5325-4D5F-9249-8B7F977C3C12}">
      <dgm:prSet phldrT="[Text]"/>
      <dgm:spPr/>
      <dgm:t>
        <a:bodyPr/>
        <a:lstStyle/>
        <a:p>
          <a:r>
            <a:rPr lang="en-US" dirty="0" smtClean="0"/>
            <a:t>Analyze the Application</a:t>
          </a:r>
          <a:endParaRPr lang="en-US" dirty="0"/>
        </a:p>
      </dgm:t>
    </dgm:pt>
    <dgm:pt modelId="{97F87F19-7CB3-465B-8390-89213914470D}" type="parTrans" cxnId="{F48B8506-553E-46F5-A9E8-563CA27AE9CB}">
      <dgm:prSet/>
      <dgm:spPr/>
      <dgm:t>
        <a:bodyPr/>
        <a:lstStyle/>
        <a:p>
          <a:endParaRPr lang="en-US"/>
        </a:p>
      </dgm:t>
    </dgm:pt>
    <dgm:pt modelId="{1219C645-A411-4FC1-8BFB-DDC8DAF1763C}" type="sibTrans" cxnId="{F48B8506-553E-46F5-A9E8-563CA27AE9CB}">
      <dgm:prSet/>
      <dgm:spPr/>
      <dgm:t>
        <a:bodyPr/>
        <a:lstStyle/>
        <a:p>
          <a:endParaRPr lang="en-US"/>
        </a:p>
      </dgm:t>
    </dgm:pt>
    <dgm:pt modelId="{5BBCAF2D-A9E9-4B06-BA80-89BEA37E63D6}">
      <dgm:prSet phldrT="[Text]"/>
      <dgm:spPr/>
      <dgm:t>
        <a:bodyPr/>
        <a:lstStyle/>
        <a:p>
          <a:r>
            <a:rPr lang="en-US" dirty="0" smtClean="0"/>
            <a:t>Exploit the Application</a:t>
          </a:r>
          <a:endParaRPr lang="en-US" dirty="0"/>
        </a:p>
      </dgm:t>
    </dgm:pt>
    <dgm:pt modelId="{A8ABD209-3E16-4F83-B84D-A45D1133A4E5}" type="parTrans" cxnId="{62BB6B73-F5DB-4266-AB5F-F60739157721}">
      <dgm:prSet/>
      <dgm:spPr/>
      <dgm:t>
        <a:bodyPr/>
        <a:lstStyle/>
        <a:p>
          <a:endParaRPr lang="en-US"/>
        </a:p>
      </dgm:t>
    </dgm:pt>
    <dgm:pt modelId="{7A9ED51C-F138-4A62-944A-B9FD5C9DE4FA}" type="sibTrans" cxnId="{62BB6B73-F5DB-4266-AB5F-F60739157721}">
      <dgm:prSet/>
      <dgm:spPr/>
      <dgm:t>
        <a:bodyPr/>
        <a:lstStyle/>
        <a:p>
          <a:endParaRPr lang="en-US"/>
        </a:p>
      </dgm:t>
    </dgm:pt>
    <dgm:pt modelId="{737FECE7-AE60-4AE9-8097-5DE8236EF7C9}" type="pres">
      <dgm:prSet presAssocID="{E017C079-C7D6-42BE-BC1E-BD44DB59BDB1}" presName="CompostProcess" presStyleCnt="0">
        <dgm:presLayoutVars>
          <dgm:dir/>
          <dgm:resizeHandles val="exact"/>
        </dgm:presLayoutVars>
      </dgm:prSet>
      <dgm:spPr/>
    </dgm:pt>
    <dgm:pt modelId="{43FDD688-2FC4-4D39-B4CA-DF66D704C365}" type="pres">
      <dgm:prSet presAssocID="{E017C079-C7D6-42BE-BC1E-BD44DB59BDB1}" presName="arrow" presStyleLbl="bgShp" presStyleIdx="0" presStyleCnt="1"/>
      <dgm:spPr/>
    </dgm:pt>
    <dgm:pt modelId="{4A0921E1-A6FF-41E3-B06C-D3869D5C5070}" type="pres">
      <dgm:prSet presAssocID="{E017C079-C7D6-42BE-BC1E-BD44DB59BDB1}" presName="linearProcess" presStyleCnt="0"/>
      <dgm:spPr/>
    </dgm:pt>
    <dgm:pt modelId="{7CFC9748-8DD1-460A-801A-D8B3A0C72A32}" type="pres">
      <dgm:prSet presAssocID="{6DBAC09B-2C8B-400F-A29D-E9F9DA1E1207}" presName="textNode" presStyleLbl="node1" presStyleIdx="0" presStyleCnt="3">
        <dgm:presLayoutVars>
          <dgm:bulletEnabled val="1"/>
        </dgm:presLayoutVars>
      </dgm:prSet>
      <dgm:spPr/>
    </dgm:pt>
    <dgm:pt modelId="{220E945C-F661-450A-9C98-F0125AACF694}" type="pres">
      <dgm:prSet presAssocID="{F3DB3AF0-C72E-435C-9AC3-C90C91B0B36D}" presName="sibTrans" presStyleCnt="0"/>
      <dgm:spPr/>
    </dgm:pt>
    <dgm:pt modelId="{7987A2AF-398F-4462-905F-E782F05D4931}" type="pres">
      <dgm:prSet presAssocID="{FA61CCBA-5325-4D5F-9249-8B7F977C3C12}" presName="textNode" presStyleLbl="node1" presStyleIdx="1" presStyleCnt="3">
        <dgm:presLayoutVars>
          <dgm:bulletEnabled val="1"/>
        </dgm:presLayoutVars>
      </dgm:prSet>
      <dgm:spPr/>
    </dgm:pt>
    <dgm:pt modelId="{499B84FA-A948-48CE-9940-0AF7B4FF795D}" type="pres">
      <dgm:prSet presAssocID="{1219C645-A411-4FC1-8BFB-DDC8DAF1763C}" presName="sibTrans" presStyleCnt="0"/>
      <dgm:spPr/>
    </dgm:pt>
    <dgm:pt modelId="{854FDE15-7CEB-4501-9B97-26DE64A8AA93}" type="pres">
      <dgm:prSet presAssocID="{5BBCAF2D-A9E9-4B06-BA80-89BEA37E63D6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7909430C-B226-4C4B-A9AA-16C117C8557B}" type="presOf" srcId="{E017C079-C7D6-42BE-BC1E-BD44DB59BDB1}" destId="{737FECE7-AE60-4AE9-8097-5DE8236EF7C9}" srcOrd="0" destOrd="0" presId="urn:microsoft.com/office/officeart/2005/8/layout/hProcess9"/>
    <dgm:cxn modelId="{62BB6B73-F5DB-4266-AB5F-F60739157721}" srcId="{E017C079-C7D6-42BE-BC1E-BD44DB59BDB1}" destId="{5BBCAF2D-A9E9-4B06-BA80-89BEA37E63D6}" srcOrd="2" destOrd="0" parTransId="{A8ABD209-3E16-4F83-B84D-A45D1133A4E5}" sibTransId="{7A9ED51C-F138-4A62-944A-B9FD5C9DE4FA}"/>
    <dgm:cxn modelId="{9414D0AC-A088-4AA6-A561-F73B9E647CC6}" srcId="{E017C079-C7D6-42BE-BC1E-BD44DB59BDB1}" destId="{6DBAC09B-2C8B-400F-A29D-E9F9DA1E1207}" srcOrd="0" destOrd="0" parTransId="{FE2FEAF8-C86D-41C3-A7FE-6676EADB1747}" sibTransId="{F3DB3AF0-C72E-435C-9AC3-C90C91B0B36D}"/>
    <dgm:cxn modelId="{F48B8506-553E-46F5-A9E8-563CA27AE9CB}" srcId="{E017C079-C7D6-42BE-BC1E-BD44DB59BDB1}" destId="{FA61CCBA-5325-4D5F-9249-8B7F977C3C12}" srcOrd="1" destOrd="0" parTransId="{97F87F19-7CB3-465B-8390-89213914470D}" sibTransId="{1219C645-A411-4FC1-8BFB-DDC8DAF1763C}"/>
    <dgm:cxn modelId="{96E8FBF2-520D-4D7D-BF9D-04ED1B757F87}" type="presOf" srcId="{6DBAC09B-2C8B-400F-A29D-E9F9DA1E1207}" destId="{7CFC9748-8DD1-460A-801A-D8B3A0C72A32}" srcOrd="0" destOrd="0" presId="urn:microsoft.com/office/officeart/2005/8/layout/hProcess9"/>
    <dgm:cxn modelId="{A5684523-FEAC-4521-B9A7-B23580C2CD10}" type="presOf" srcId="{5BBCAF2D-A9E9-4B06-BA80-89BEA37E63D6}" destId="{854FDE15-7CEB-4501-9B97-26DE64A8AA93}" srcOrd="0" destOrd="0" presId="urn:microsoft.com/office/officeart/2005/8/layout/hProcess9"/>
    <dgm:cxn modelId="{382CBB11-876A-45CA-A6FE-BDD27D27D17F}" type="presOf" srcId="{FA61CCBA-5325-4D5F-9249-8B7F977C3C12}" destId="{7987A2AF-398F-4462-905F-E782F05D4931}" srcOrd="0" destOrd="0" presId="urn:microsoft.com/office/officeart/2005/8/layout/hProcess9"/>
    <dgm:cxn modelId="{0193E0BE-A275-42E2-8CA7-6D91C3113E7D}" type="presParOf" srcId="{737FECE7-AE60-4AE9-8097-5DE8236EF7C9}" destId="{43FDD688-2FC4-4D39-B4CA-DF66D704C365}" srcOrd="0" destOrd="0" presId="urn:microsoft.com/office/officeart/2005/8/layout/hProcess9"/>
    <dgm:cxn modelId="{E6FCCA6E-C272-4744-AC4B-2939107E69CB}" type="presParOf" srcId="{737FECE7-AE60-4AE9-8097-5DE8236EF7C9}" destId="{4A0921E1-A6FF-41E3-B06C-D3869D5C5070}" srcOrd="1" destOrd="0" presId="urn:microsoft.com/office/officeart/2005/8/layout/hProcess9"/>
    <dgm:cxn modelId="{6F7F2B72-6F12-4AAF-B369-B5FE9EB47CEA}" type="presParOf" srcId="{4A0921E1-A6FF-41E3-B06C-D3869D5C5070}" destId="{7CFC9748-8DD1-460A-801A-D8B3A0C72A32}" srcOrd="0" destOrd="0" presId="urn:microsoft.com/office/officeart/2005/8/layout/hProcess9"/>
    <dgm:cxn modelId="{8A50E656-B2E7-49CC-9C93-F947576B6ABC}" type="presParOf" srcId="{4A0921E1-A6FF-41E3-B06C-D3869D5C5070}" destId="{220E945C-F661-450A-9C98-F0125AACF694}" srcOrd="1" destOrd="0" presId="urn:microsoft.com/office/officeart/2005/8/layout/hProcess9"/>
    <dgm:cxn modelId="{A7029611-6388-427B-B68E-116DD54B33FC}" type="presParOf" srcId="{4A0921E1-A6FF-41E3-B06C-D3869D5C5070}" destId="{7987A2AF-398F-4462-905F-E782F05D4931}" srcOrd="2" destOrd="0" presId="urn:microsoft.com/office/officeart/2005/8/layout/hProcess9"/>
    <dgm:cxn modelId="{BAE8BFE3-BD8E-4403-B3B5-21B584A92B5A}" type="presParOf" srcId="{4A0921E1-A6FF-41E3-B06C-D3869D5C5070}" destId="{499B84FA-A948-48CE-9940-0AF7B4FF795D}" srcOrd="3" destOrd="0" presId="urn:microsoft.com/office/officeart/2005/8/layout/hProcess9"/>
    <dgm:cxn modelId="{F2155F73-7A8A-4541-9409-05156F3AC4F5}" type="presParOf" srcId="{4A0921E1-A6FF-41E3-B06C-D3869D5C5070}" destId="{854FDE15-7CEB-4501-9B97-26DE64A8AA9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DD688-2FC4-4D39-B4CA-DF66D704C365}">
      <dsp:nvSpPr>
        <dsp:cNvPr id="0" name=""/>
        <dsp:cNvSpPr/>
      </dsp:nvSpPr>
      <dsp:spPr>
        <a:xfrm>
          <a:off x="617219" y="0"/>
          <a:ext cx="6995160" cy="5216525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CFC9748-8DD1-460A-801A-D8B3A0C72A32}">
      <dsp:nvSpPr>
        <dsp:cNvPr id="0" name=""/>
        <dsp:cNvSpPr/>
      </dsp:nvSpPr>
      <dsp:spPr>
        <a:xfrm>
          <a:off x="8840" y="1564957"/>
          <a:ext cx="2648902" cy="208661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Map the Application</a:t>
          </a:r>
          <a:endParaRPr lang="en-US" sz="3500" kern="1200" dirty="0"/>
        </a:p>
      </dsp:txBody>
      <dsp:txXfrm>
        <a:off x="110700" y="1666817"/>
        <a:ext cx="2445182" cy="1882890"/>
      </dsp:txXfrm>
    </dsp:sp>
    <dsp:sp modelId="{7987A2AF-398F-4462-905F-E782F05D4931}">
      <dsp:nvSpPr>
        <dsp:cNvPr id="0" name=""/>
        <dsp:cNvSpPr/>
      </dsp:nvSpPr>
      <dsp:spPr>
        <a:xfrm>
          <a:off x="2790348" y="1564957"/>
          <a:ext cx="2648902" cy="208661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-14010"/>
                <a:lumOff val="15876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0"/>
                <a:satOff val="-14010"/>
                <a:lumOff val="15876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0"/>
                <a:satOff val="-14010"/>
                <a:lumOff val="158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Analyze the Application</a:t>
          </a:r>
          <a:endParaRPr lang="en-US" sz="3500" kern="1200" dirty="0"/>
        </a:p>
      </dsp:txBody>
      <dsp:txXfrm>
        <a:off x="2892208" y="1666817"/>
        <a:ext cx="2445182" cy="1882890"/>
      </dsp:txXfrm>
    </dsp:sp>
    <dsp:sp modelId="{854FDE15-7CEB-4501-9B97-26DE64A8AA93}">
      <dsp:nvSpPr>
        <dsp:cNvPr id="0" name=""/>
        <dsp:cNvSpPr/>
      </dsp:nvSpPr>
      <dsp:spPr>
        <a:xfrm>
          <a:off x="5571857" y="1564957"/>
          <a:ext cx="2648902" cy="2086610"/>
        </a:xfrm>
        <a:prstGeom prst="round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-28019"/>
                <a:lumOff val="31752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0"/>
                <a:satOff val="-28019"/>
                <a:lumOff val="31752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0"/>
                <a:satOff val="-28019"/>
                <a:lumOff val="317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Exploit the Application</a:t>
          </a:r>
          <a:endParaRPr lang="en-US" sz="3500" kern="1200" dirty="0"/>
        </a:p>
      </dsp:txBody>
      <dsp:txXfrm>
        <a:off x="5673717" y="1666817"/>
        <a:ext cx="2445182" cy="1882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BD77139-C9C8-4C92-A14B-22073834B6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52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D15AA6C-0B1A-456F-B2FC-53030EE156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812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http://www.softwaretestinggenius.com/articalDetails?qry=404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15AA6C-0B1A-456F-B2FC-53030EE1565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8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21-1 from </a:t>
            </a:r>
            <a:r>
              <a:rPr lang="en-US" i="1" dirty="0" smtClean="0"/>
              <a:t>Web Application Hacker’s Handbook, 2/e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15AA6C-0B1A-456F-B2FC-53030EE1565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46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Figure 20-14 from </a:t>
            </a:r>
            <a:r>
              <a:rPr lang="en-US" i="1" dirty="0" smtClean="0"/>
              <a:t>Web Application Hacker’s Handbook, 2/e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15AA6C-0B1A-456F-B2FC-53030EE1565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15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rgbClr val="3366FF">
              <a:alpha val="2509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6182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666: Secure Software Engineering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#</a:t>
            </a:r>
            <a:fld id="{7F5D17A2-4080-4B58-BFD4-BDB1B37A12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2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62833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62833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666: Secure Software Engineering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#</a:t>
            </a:r>
            <a:fld id="{65E516DC-BD4B-4FCD-9977-DE641F8E41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8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666: Secure Software Engineering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#</a:t>
            </a:r>
            <a:fld id="{2EE1DF51-07DB-457A-8034-E327F965D7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4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666: Secure Software Engineering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#</a:t>
            </a:r>
            <a:fld id="{94B8AF94-358B-4239-BF3A-946791B52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216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216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666: Secure Software Engineering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#</a:t>
            </a:r>
            <a:fld id="{94B32B57-6714-4C8F-A5D0-AA2650A65C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54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666: Secure Software Engineering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#</a:t>
            </a:r>
            <a:fld id="{0C9E277C-4ECD-4BE2-BC32-904315A39D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1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666: Secure Software Engineering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#</a:t>
            </a:r>
            <a:fld id="{08C00FBE-DD7D-4E16-A697-9E0A52E134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0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666: Secure Software Engineering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#</a:t>
            </a:r>
            <a:fld id="{07146EDF-B71C-495D-8F62-8978665381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5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666: Secure Software Engineering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#</a:t>
            </a:r>
            <a:fld id="{EC72DE85-B2D7-4C02-B733-6F9D87012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1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666: Secure Software Engineering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#</a:t>
            </a:r>
            <a:fld id="{E7F58AB1-62AB-4184-8BEC-7359930E3D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8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971550"/>
          </a:xfrm>
          <a:prstGeom prst="rect">
            <a:avLst/>
          </a:prstGeom>
          <a:solidFill>
            <a:srgbClr val="3366FF">
              <a:alpha val="2509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73200" y="6537325"/>
            <a:ext cx="61531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smtClean="0">
                <a:latin typeface="Times"/>
              </a:defRPr>
            </a:lvl1pPr>
          </a:lstStyle>
          <a:p>
            <a:pPr>
              <a:defRPr/>
            </a:pPr>
            <a:r>
              <a:rPr lang="en-US"/>
              <a:t>CSC 666: Secure Software Engineering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96263" y="6584950"/>
            <a:ext cx="947737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>
                <a:latin typeface="Times"/>
              </a:defRPr>
            </a:lvl1pPr>
          </a:lstStyle>
          <a:p>
            <a:pPr>
              <a:defRPr/>
            </a:pPr>
            <a:r>
              <a:rPr lang="en-US"/>
              <a:t>Slide #</a:t>
            </a:r>
            <a:fld id="{E5CE0125-8FE8-4FCF-AD6C-C8ABDECCCB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-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securityin.us-cert.gov/bsi/articles/best-practices/penetration/655-BSI.html" TargetMode="External"/><Relationship Id="rId2" Type="http://schemas.openxmlformats.org/officeDocument/2006/relationships/hyperlink" Target="https://buildsecurityin.us-cert.gov/bsi/articles/tools/black-box/261-BSI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130425"/>
            <a:ext cx="8534400" cy="1470025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chemeClr val="accent2"/>
                </a:solidFill>
              </a:rPr>
              <a:t>Penetration Testing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solidFill>
                  <a:schemeClr val="accent2"/>
                </a:solidFill>
              </a:rPr>
              <a:t>James Walden</a:t>
            </a:r>
          </a:p>
          <a:p>
            <a:pPr eaLnBrk="1" hangingPunct="1"/>
            <a:r>
              <a:rPr lang="en-US" sz="2800" smtClean="0">
                <a:solidFill>
                  <a:schemeClr val="accent2"/>
                </a:solidFill>
              </a:rPr>
              <a:t>Northern Kentucky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Mapping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 666: Secure Software Engineering</a:t>
            </a:r>
            <a:endParaRPr 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70" y="1020947"/>
            <a:ext cx="5994497" cy="5507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723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Mapping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Difficult to parse complex JavaScript menus.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Unable to see links in many types of objects, like Flash or Java.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Spider may not fill out every form field correctly to get to next step in processes like user registration, billing,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Form-based navigation may use the same URL for each step, causing spider to ignore multiple requests to a URL already cached.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Spider may terminate its session by selecting Logout link before map is complete.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CSC 666: Secure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15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User-Directed </a:t>
            </a:r>
            <a:r>
              <a:rPr lang="en-US" dirty="0" err="1" smtClean="0"/>
              <a:t>Spidering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 browser at proxy tool.</a:t>
            </a:r>
          </a:p>
          <a:p>
            <a:r>
              <a:rPr lang="en-US" dirty="0" smtClean="0"/>
              <a:t>User browses through site as normal.</a:t>
            </a:r>
          </a:p>
          <a:p>
            <a:pPr lvl="1"/>
            <a:r>
              <a:rPr lang="en-US" dirty="0" smtClean="0"/>
              <a:t>User handles authentication and filling out complex forms.</a:t>
            </a:r>
          </a:p>
          <a:p>
            <a:pPr lvl="1"/>
            <a:r>
              <a:rPr lang="en-US" dirty="0" smtClean="0"/>
              <a:t>Proxy builds map of site.</a:t>
            </a:r>
          </a:p>
          <a:p>
            <a:pPr lvl="1"/>
            <a:r>
              <a:rPr lang="en-US" dirty="0" smtClean="0"/>
              <a:t>Parses out all links from HTML to add to map, but does not follow them automatically.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 666: Secure Software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3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Hidden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20986" cy="52165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Check HTML for comments, hidden fields </a:t>
            </a:r>
          </a:p>
          <a:p>
            <a:pPr marL="0" indent="0">
              <a:buNone/>
            </a:pPr>
            <a:r>
              <a:rPr lang="en-US" sz="2000" dirty="0" smtClean="0"/>
              <a:t>+</a:t>
            </a:r>
          </a:p>
          <a:p>
            <a:pPr marL="0" indent="0">
              <a:buNone/>
            </a:pPr>
            <a:r>
              <a:rPr lang="en-US" dirty="0" smtClean="0"/>
              <a:t>Try URLs that are not links to find</a:t>
            </a:r>
          </a:p>
          <a:p>
            <a:pPr lvl="1"/>
            <a:r>
              <a:rPr lang="en-US" dirty="0" smtClean="0"/>
              <a:t>Backup files, e.g. end in ~ or .</a:t>
            </a:r>
            <a:r>
              <a:rPr lang="en-US" dirty="0" err="1" smtClean="0"/>
              <a:t>bak</a:t>
            </a:r>
            <a:endParaRPr lang="en-US" dirty="0" smtClean="0"/>
          </a:p>
          <a:p>
            <a:pPr lvl="2"/>
            <a:r>
              <a:rPr lang="en-US" dirty="0" smtClean="0"/>
              <a:t>View source code</a:t>
            </a:r>
          </a:p>
          <a:p>
            <a:pPr lvl="2"/>
            <a:r>
              <a:rPr lang="en-US" dirty="0" smtClean="0"/>
              <a:t>Possibility find </a:t>
            </a:r>
            <a:r>
              <a:rPr lang="en-US" dirty="0" err="1" smtClean="0"/>
              <a:t>db</a:t>
            </a:r>
            <a:r>
              <a:rPr lang="en-US" dirty="0" smtClean="0"/>
              <a:t> login credentials</a:t>
            </a:r>
          </a:p>
          <a:p>
            <a:pPr lvl="1"/>
            <a:r>
              <a:rPr lang="en-US" dirty="0" smtClean="0"/>
              <a:t>Backup archives of entire site</a:t>
            </a:r>
          </a:p>
          <a:p>
            <a:pPr lvl="1"/>
            <a:r>
              <a:rPr lang="en-US" dirty="0" smtClean="0"/>
              <a:t>Admin directories</a:t>
            </a:r>
          </a:p>
          <a:p>
            <a:pPr lvl="2"/>
            <a:r>
              <a:rPr lang="en-US" dirty="0" smtClean="0"/>
              <a:t>Access admin functionality without credentials</a:t>
            </a:r>
          </a:p>
          <a:p>
            <a:pPr lvl="1"/>
            <a:r>
              <a:rPr lang="en-US" dirty="0" smtClean="0"/>
              <a:t>Log files</a:t>
            </a:r>
          </a:p>
          <a:p>
            <a:pPr lvl="2"/>
            <a:r>
              <a:rPr lang="en-US" dirty="0" smtClean="0"/>
              <a:t>May contain credentials or session IDs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 666: Secure Software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51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Hidden Content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 666: Secure Software Engineering</a:t>
            </a:r>
            <a:endParaRPr 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43000"/>
            <a:ext cx="7620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433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Hidden Content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 666: Secure Software Engineering</a:t>
            </a:r>
            <a:endParaRPr 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2" y="1123950"/>
            <a:ext cx="5286375" cy="573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035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 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Application core functionality.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Peripheral functionality, like administrative, logging, and redirection services.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Security mechanisms, including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Authentication and password management.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Access control.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Session management.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Client-side technologies (JS, cookies, etc.)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Server-side technologies (PHP/JSP, DB, etc.)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All entry points where application accepts input.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 666: Secure Software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22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Entry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URL </a:t>
            </a:r>
            <a:r>
              <a:rPr lang="en-US" dirty="0" smtClean="0"/>
              <a:t>up </a:t>
            </a:r>
            <a:r>
              <a:rPr lang="en-US" dirty="0"/>
              <a:t>to the query string marker</a:t>
            </a:r>
          </a:p>
          <a:p>
            <a:r>
              <a:rPr lang="en-US" dirty="0" smtClean="0"/>
              <a:t>Every </a:t>
            </a:r>
            <a:r>
              <a:rPr lang="en-US" dirty="0"/>
              <a:t>parameter </a:t>
            </a:r>
            <a:r>
              <a:rPr lang="en-US" dirty="0" smtClean="0"/>
              <a:t>within URL </a:t>
            </a:r>
            <a:r>
              <a:rPr lang="en-US" dirty="0"/>
              <a:t>query string</a:t>
            </a:r>
          </a:p>
          <a:p>
            <a:r>
              <a:rPr lang="en-US" dirty="0" smtClean="0"/>
              <a:t>Every </a:t>
            </a:r>
            <a:r>
              <a:rPr lang="en-US" dirty="0"/>
              <a:t>parameter submitted within the body of a POST request</a:t>
            </a:r>
          </a:p>
          <a:p>
            <a:r>
              <a:rPr lang="en-US" dirty="0" smtClean="0"/>
              <a:t>Every </a:t>
            </a:r>
            <a:r>
              <a:rPr lang="en-US" dirty="0"/>
              <a:t>cookie</a:t>
            </a:r>
          </a:p>
          <a:p>
            <a:r>
              <a:rPr lang="en-US" dirty="0" smtClean="0"/>
              <a:t>Every HTTP </a:t>
            </a:r>
            <a:r>
              <a:rPr lang="en-US" dirty="0"/>
              <a:t>header that </a:t>
            </a:r>
            <a:r>
              <a:rPr lang="en-US" dirty="0" smtClean="0"/>
              <a:t>the app may process, especially User-Agent, </a:t>
            </a:r>
            <a:r>
              <a:rPr lang="en-US" dirty="0" err="1" smtClean="0"/>
              <a:t>Referer</a:t>
            </a:r>
            <a:r>
              <a:rPr lang="en-US" dirty="0" smtClean="0"/>
              <a:t>, Host, and Accept headers.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 666: Secure Software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55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Fingerprinting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 666: Secure Software Engineering</a:t>
            </a:r>
            <a:endParaRPr lang="en-US"/>
          </a:p>
        </p:txBody>
      </p:sp>
      <p:pic>
        <p:nvPicPr>
          <p:cNvPr id="53250" name="Picture 2" descr="http://www.computec.ch/projekte/httprecon/introduction/screen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307" y="1093455"/>
            <a:ext cx="5551357" cy="540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855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Exploiting the Application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 666: Secure Software Engineering</a:t>
            </a:r>
            <a:endParaRPr lang="en-US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088" y="1156684"/>
            <a:ext cx="6297023" cy="570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569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Topics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charset="0"/>
              <a:buAutoNum type="arabicPeriod"/>
            </a:pPr>
            <a:r>
              <a:rPr lang="en-US" dirty="0" smtClean="0"/>
              <a:t>What is Penetration Testing?</a:t>
            </a:r>
          </a:p>
          <a:p>
            <a:pPr marL="514350" indent="-514350" eaLnBrk="1" hangingPunct="1">
              <a:buFont typeface="Arial" charset="0"/>
              <a:buAutoNum type="arabicPeriod"/>
            </a:pPr>
            <a:r>
              <a:rPr lang="en-US" dirty="0" smtClean="0"/>
              <a:t>Rules </a:t>
            </a:r>
            <a:r>
              <a:rPr lang="en-US" dirty="0" smtClean="0"/>
              <a:t>of </a:t>
            </a:r>
            <a:r>
              <a:rPr lang="en-US" dirty="0" smtClean="0"/>
              <a:t>Engagement</a:t>
            </a:r>
          </a:p>
          <a:p>
            <a:pPr marL="514350" indent="-514350" eaLnBrk="1" hangingPunct="1">
              <a:buFont typeface="Arial" charset="0"/>
              <a:buAutoNum type="arabicPeriod"/>
            </a:pPr>
            <a:r>
              <a:rPr lang="en-US" dirty="0" smtClean="0"/>
              <a:t>Penetration Testing Process</a:t>
            </a:r>
            <a:endParaRPr lang="en-US" dirty="0" smtClean="0"/>
          </a:p>
          <a:p>
            <a:pPr marL="514350" indent="-514350" eaLnBrk="1" hangingPunct="1">
              <a:buFont typeface="Arial" charset="0"/>
              <a:buAutoNum type="arabicPeriod"/>
            </a:pPr>
            <a:r>
              <a:rPr lang="en-US" dirty="0" smtClean="0"/>
              <a:t>Map the Application</a:t>
            </a:r>
          </a:p>
          <a:p>
            <a:pPr marL="514350" indent="-514350" eaLnBrk="1" hangingPunct="1">
              <a:buFont typeface="Arial" charset="0"/>
              <a:buAutoNum type="arabicPeriod"/>
            </a:pPr>
            <a:r>
              <a:rPr lang="en-US" dirty="0" smtClean="0"/>
              <a:t>Analyze the Application</a:t>
            </a:r>
          </a:p>
          <a:p>
            <a:pPr marL="514350" indent="-514350" eaLnBrk="1" hangingPunct="1">
              <a:buFont typeface="Arial" charset="0"/>
              <a:buAutoNum type="arabicPeriod"/>
            </a:pPr>
            <a:r>
              <a:rPr lang="en-US" dirty="0" smtClean="0"/>
              <a:t>Exploit the Application</a:t>
            </a:r>
            <a:endParaRPr lang="en-US" dirty="0" smtClean="0"/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>
                <a:latin typeface="Times"/>
              </a:rPr>
              <a:t>CSC 666: Secure Software Engineering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Data Set Template</a:t>
            </a:r>
          </a:p>
          <a:p>
            <a:pPr lvl="1"/>
            <a:r>
              <a:rPr lang="en-US" sz="2400" dirty="0" smtClean="0"/>
              <a:t>Create a template based on the protocol used by the application.</a:t>
            </a:r>
          </a:p>
          <a:p>
            <a:pPr lvl="1"/>
            <a:r>
              <a:rPr lang="en-US" sz="2400" dirty="0" smtClean="0"/>
              <a:t>Ex: GET /query?[ ]&amp;[ ]   HTTP/1.1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Value Manipulation</a:t>
            </a:r>
          </a:p>
          <a:p>
            <a:pPr lvl="1"/>
            <a:r>
              <a:rPr lang="en-US" sz="2400" dirty="0" smtClean="0"/>
              <a:t>Replace template placeholders with random values from data set (numeric, alphabetic, etc.)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Application Monitoring</a:t>
            </a:r>
          </a:p>
          <a:p>
            <a:pPr lvl="1"/>
            <a:r>
              <a:rPr lang="en-US" sz="2400" dirty="0" smtClean="0"/>
              <a:t>Send data and monitor application behavior.</a:t>
            </a:r>
          </a:p>
          <a:p>
            <a:pPr lvl="1"/>
            <a:r>
              <a:rPr lang="en-US" sz="2400" dirty="0" smtClean="0"/>
              <a:t>Does app crash, error, send unusual responses?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CSC 666: Secure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215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 Pen Test Work Flow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 666: Secure Software Engineering</a:t>
            </a:r>
            <a:endParaRPr lang="en-US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71" y="1039179"/>
            <a:ext cx="5623848" cy="5804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3855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>
                <a:latin typeface="Times"/>
              </a:rPr>
              <a:t>CSC 666: Secure Software Engineering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References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63516" cy="5216525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dirty="0" smtClean="0"/>
              <a:t>CERT, Black Box Security Testing Tools, </a:t>
            </a:r>
            <a:r>
              <a:rPr lang="en-US" sz="2000" dirty="0" smtClean="0">
                <a:hlinkClick r:id="rId2"/>
              </a:rPr>
              <a:t>https://buildsecurityin.us-cert.gov/bsi/articles/tools/black-box/261-BSI.html</a:t>
            </a:r>
            <a:r>
              <a:rPr lang="en-US" sz="2000" dirty="0" smtClean="0"/>
              <a:t>, 2009.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dirty="0" smtClean="0"/>
              <a:t>Patrick </a:t>
            </a:r>
            <a:r>
              <a:rPr lang="en-US" sz="2000" dirty="0" err="1" smtClean="0"/>
              <a:t>Engebretson</a:t>
            </a:r>
            <a:r>
              <a:rPr lang="en-US" sz="2000" dirty="0" smtClean="0"/>
              <a:t>, </a:t>
            </a:r>
            <a:r>
              <a:rPr lang="en-US" sz="2000" i="1" dirty="0" smtClean="0"/>
              <a:t>The Basics of Hacking and Penetration Testing, </a:t>
            </a:r>
            <a:r>
              <a:rPr lang="en-US" sz="2000" i="1" dirty="0" err="1" smtClean="0"/>
              <a:t>Syngress</a:t>
            </a:r>
            <a:r>
              <a:rPr lang="en-US" sz="2000" dirty="0" smtClean="0"/>
              <a:t>, 2011.</a:t>
            </a:r>
            <a:endParaRPr lang="en-US" sz="2000" dirty="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 smtClean="0"/>
              <a:t>NIST</a:t>
            </a:r>
            <a:r>
              <a:rPr lang="en-US" sz="2000" dirty="0" smtClean="0"/>
              <a:t>, Technical Guide to Information Security Testing and Assessment, NIST Special Publication 800-115, 2008.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000" dirty="0" smtClean="0"/>
              <a:t>PCI Security Standards Council, PCI DSS Requirements and Security Assessment Procedures, v1.2, 2008.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 err="1" smtClean="0"/>
              <a:t>Dafydd</a:t>
            </a:r>
            <a:r>
              <a:rPr lang="en-US" sz="2000" dirty="0" smtClean="0"/>
              <a:t> </a:t>
            </a:r>
            <a:r>
              <a:rPr lang="en-US" sz="2000" dirty="0" err="1" smtClean="0"/>
              <a:t>Stuttart</a:t>
            </a:r>
            <a:r>
              <a:rPr lang="en-US" sz="2000" dirty="0" smtClean="0"/>
              <a:t> and Marcus Pinto, </a:t>
            </a:r>
            <a:r>
              <a:rPr lang="en-US" sz="2000" i="1" dirty="0" smtClean="0"/>
              <a:t>The Web Application Hacker’s Handbook 2</a:t>
            </a:r>
            <a:r>
              <a:rPr lang="en-US" sz="2000" i="1" baseline="30000" dirty="0" smtClean="0"/>
              <a:t>nd</a:t>
            </a:r>
            <a:r>
              <a:rPr lang="en-US" sz="2000" i="1" dirty="0" smtClean="0"/>
              <a:t> edition</a:t>
            </a:r>
            <a:r>
              <a:rPr lang="en-US" sz="2000" dirty="0" smtClean="0"/>
              <a:t>, Wiley, 2011</a:t>
            </a:r>
            <a:r>
              <a:rPr lang="en-US" sz="2000" dirty="0" smtClean="0"/>
              <a:t>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nl-NL" sz="2000" dirty="0" smtClean="0"/>
              <a:t>Kenneth R. van Wyk, </a:t>
            </a:r>
            <a:r>
              <a:rPr lang="en-US" sz="2000" dirty="0" smtClean="0"/>
              <a:t>Adapting Penetration Testing for Software Development Purposes, </a:t>
            </a:r>
            <a:r>
              <a:rPr lang="en-US" sz="2000" dirty="0" smtClean="0">
                <a:hlinkClick r:id="rId3"/>
              </a:rPr>
              <a:t>https://buildsecurityin.us-cert.gov/bsi/articles/best-practices/penetration/655-BSI.html</a:t>
            </a:r>
            <a:r>
              <a:rPr lang="en-US" sz="2000" dirty="0" smtClean="0"/>
              <a:t>, 2008.</a:t>
            </a:r>
            <a:endParaRPr lang="nl-NL" sz="2000" dirty="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Pen Testing?</a:t>
            </a:r>
            <a:endParaRPr lang="en-US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b="1" i="1" dirty="0" smtClean="0"/>
              <a:t>Security testing </a:t>
            </a:r>
            <a:r>
              <a:rPr lang="en-US" dirty="0" smtClean="0"/>
              <a:t>is the process of providing evidence of how well an application satisfies its security requirements</a:t>
            </a:r>
            <a:r>
              <a:rPr lang="en-US" dirty="0" smtClean="0"/>
              <a:t>.</a:t>
            </a:r>
          </a:p>
          <a:p>
            <a:pPr marL="0" indent="0" eaLnBrk="1" hangingPunct="1">
              <a:buNone/>
            </a:pPr>
            <a:endParaRPr lang="en-US" dirty="0" smtClean="0"/>
          </a:p>
          <a:p>
            <a:pPr marL="0" indent="0" eaLnBrk="1" hangingPunct="1">
              <a:buNone/>
            </a:pPr>
            <a:r>
              <a:rPr lang="en-US" b="1" i="1" dirty="0" smtClean="0"/>
              <a:t>Penetration testing </a:t>
            </a:r>
            <a:r>
              <a:rPr lang="en-US" dirty="0" smtClean="0"/>
              <a:t>is a method of security testing, in which testers simulate the efforts of attackers.</a:t>
            </a:r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>
                <a:latin typeface="Times"/>
              </a:rPr>
              <a:t>CSC 666: Secure Software Engineering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Pen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1845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Penetration testing evaluates the security of software in its deployed environment.</a:t>
            </a:r>
          </a:p>
          <a:p>
            <a:pPr lvl="1"/>
            <a:r>
              <a:rPr lang="en-US" dirty="0" smtClean="0"/>
              <a:t>Effect of firewalls</a:t>
            </a:r>
          </a:p>
          <a:p>
            <a:pPr lvl="1"/>
            <a:r>
              <a:rPr lang="en-US" dirty="0" smtClean="0"/>
              <a:t>Deployed cryptographic libraries</a:t>
            </a:r>
          </a:p>
          <a:p>
            <a:pPr lvl="1"/>
            <a:r>
              <a:rPr lang="en-US" dirty="0" smtClean="0"/>
              <a:t>Effect of other security services and processes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 666: Secure Software Engineering</a:t>
            </a:r>
            <a:endParaRPr 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14300" y="4724400"/>
            <a:ext cx="8915400" cy="1752600"/>
            <a:chOff x="144" y="2448"/>
            <a:chExt cx="5616" cy="1104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5109" y="2448"/>
              <a:ext cx="65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/>
                <a:t>Security</a:t>
              </a:r>
            </a:p>
            <a:p>
              <a:r>
                <a:rPr lang="en-US" sz="1400" b="1"/>
                <a:t>Operations</a:t>
              </a: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88" y="3216"/>
              <a:ext cx="518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288" y="3072"/>
              <a:ext cx="0" cy="28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5472" y="3072"/>
              <a:ext cx="0" cy="28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440" y="3072"/>
              <a:ext cx="0" cy="28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544" y="3072"/>
              <a:ext cx="0" cy="28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936" y="3072"/>
              <a:ext cx="0" cy="28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44" y="3360"/>
              <a:ext cx="78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/>
                <a:t>Requirements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248" y="3360"/>
              <a:ext cx="4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/>
                <a:t>Design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2352" y="3360"/>
              <a:ext cx="46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/>
                <a:t>Coding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3744" y="3360"/>
              <a:ext cx="47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/>
                <a:t>Testing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4848" y="3360"/>
              <a:ext cx="73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/>
                <a:t>Maintenance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614" y="3288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1200" y="2448"/>
              <a:ext cx="52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/>
                <a:t>Risk</a:t>
              </a:r>
            </a:p>
            <a:p>
              <a:r>
                <a:rPr lang="en-US" sz="1400" b="1"/>
                <a:t>Analysis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432" y="2448"/>
              <a:ext cx="41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/>
                <a:t>Abuse</a:t>
              </a:r>
              <a:br>
                <a:rPr lang="en-US" sz="1400" b="1"/>
              </a:br>
              <a:r>
                <a:rPr lang="en-US" sz="1400" b="1"/>
                <a:t>Cases</a:t>
              </a: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H="1">
              <a:off x="576" y="2832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1248" y="2784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1488" y="2784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2592" y="2448"/>
              <a:ext cx="87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/>
                <a:t>Code Reviews +</a:t>
              </a:r>
            </a:p>
            <a:p>
              <a:r>
                <a:rPr lang="en-US" sz="1400" b="1"/>
                <a:t>Static Analysis</a:t>
              </a: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H="1">
              <a:off x="2832" y="278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4416" y="2448"/>
              <a:ext cx="67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/>
                <a:t>Penetration</a:t>
              </a:r>
            </a:p>
            <a:p>
              <a:r>
                <a:rPr lang="en-US" sz="1400" b="1"/>
                <a:t>Testing</a:t>
              </a: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4656" y="2832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H="1">
              <a:off x="5328" y="2784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3696" y="2448"/>
              <a:ext cx="51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/>
                <a:t>Security</a:t>
              </a:r>
            </a:p>
            <a:p>
              <a:r>
                <a:rPr lang="en-US" sz="1400" b="1"/>
                <a:t>Testing</a:t>
              </a: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3984" y="278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6824663" y="4635795"/>
            <a:ext cx="1143000" cy="685800"/>
          </a:xfrm>
          <a:prstGeom prst="ellipse">
            <a:avLst/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0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Purposes of Pen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Identify vulnerabilities that may be difficult or impossible to detect in design or code reviews.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Determine the feasibility of certain attacks.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Assess the impact of potential attacks.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Test the ability of system to detect attacks.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Provide evidence to support increased investments in security.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 666: Secure Software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7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Black, White, Grey Box Testing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 666: Secure Software Engineering</a:t>
            </a:r>
            <a:endParaRPr lang="en-US"/>
          </a:p>
        </p:txBody>
      </p:sp>
      <p:pic>
        <p:nvPicPr>
          <p:cNvPr id="35842" name="Picture 2" descr="http://www.softwaretestinggenius.com/photos/gbt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820" y="1371599"/>
            <a:ext cx="6277462" cy="45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05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Rules of Engagement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smtClean="0"/>
              <a:t>Which systems are being tested?</a:t>
            </a:r>
          </a:p>
          <a:p>
            <a:pPr lvl="1" eaLnBrk="1" hangingPunct="1"/>
            <a:r>
              <a:rPr lang="en-US" dirty="0" smtClean="0"/>
              <a:t>Deployment or development?</a:t>
            </a:r>
          </a:p>
          <a:p>
            <a:pPr lvl="1" eaLnBrk="1" hangingPunct="1"/>
            <a:r>
              <a:rPr lang="en-US" dirty="0" smtClean="0"/>
              <a:t>Web, DB, others?</a:t>
            </a:r>
          </a:p>
          <a:p>
            <a:pPr marL="0" indent="0" eaLnBrk="1" hangingPunct="1">
              <a:buNone/>
            </a:pPr>
            <a:r>
              <a:rPr lang="en-US" dirty="0" smtClean="0"/>
              <a:t>What tests will be performed?</a:t>
            </a:r>
          </a:p>
          <a:p>
            <a:pPr lvl="1" eaLnBrk="1" hangingPunct="1"/>
            <a:r>
              <a:rPr lang="en-US" dirty="0" smtClean="0"/>
              <a:t>Read-only</a:t>
            </a:r>
          </a:p>
          <a:p>
            <a:pPr lvl="1" eaLnBrk="1" hangingPunct="1"/>
            <a:r>
              <a:rPr lang="en-US" dirty="0" smtClean="0"/>
              <a:t>Read-write</a:t>
            </a:r>
          </a:p>
          <a:p>
            <a:pPr lvl="1" eaLnBrk="1" hangingPunct="1"/>
            <a:r>
              <a:rPr lang="en-US" dirty="0" err="1" smtClean="0"/>
              <a:t>DoS</a:t>
            </a:r>
            <a:endParaRPr lang="en-US" dirty="0" smtClean="0"/>
          </a:p>
          <a:p>
            <a:pPr marL="0" indent="0" eaLnBrk="1" hangingPunct="1">
              <a:buNone/>
            </a:pPr>
            <a:r>
              <a:rPr lang="en-US" dirty="0" smtClean="0"/>
              <a:t>When will the tests be performed?</a:t>
            </a:r>
          </a:p>
          <a:p>
            <a:pPr marL="0" indent="0" eaLnBrk="1" hangingPunct="1">
              <a:buNone/>
            </a:pPr>
            <a:r>
              <a:rPr lang="en-US" dirty="0" smtClean="0"/>
              <a:t>Who to contact if tests cause problems?</a:t>
            </a:r>
            <a:endParaRPr lang="en-US" dirty="0" smtClean="0"/>
          </a:p>
        </p:txBody>
      </p:sp>
      <p:sp>
        <p:nvSpPr>
          <p:cNvPr id="717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>
                <a:latin typeface="Times"/>
              </a:rPr>
              <a:t>CSC 666: Secure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Penetration Testing Process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1928201"/>
              </p:ext>
            </p:extLst>
          </p:nvPr>
        </p:nvGraphicFramePr>
        <p:xfrm>
          <a:off x="457200" y="1219200"/>
          <a:ext cx="8229600" cy="5216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 666: Secure Software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75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Manual following of all links with browser.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Automatic mapping with a spider.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User-driven </a:t>
            </a:r>
            <a:r>
              <a:rPr lang="en-US" dirty="0" err="1" smtClean="0"/>
              <a:t>spidering</a:t>
            </a:r>
            <a:r>
              <a:rPr lang="en-US" dirty="0" smtClean="0"/>
              <a:t> of site.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Finding hidden content.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CSC 666: Secure Software Engineering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567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2715</TotalTime>
  <Words>894</Words>
  <Application>Microsoft Office PowerPoint</Application>
  <PresentationFormat>On-screen Show (4:3)</PresentationFormat>
  <Paragraphs>150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Wingdings</vt:lpstr>
      <vt:lpstr>Times</vt:lpstr>
      <vt:lpstr>Courier New</vt:lpstr>
      <vt:lpstr>Default Design</vt:lpstr>
      <vt:lpstr>Penetration Testing</vt:lpstr>
      <vt:lpstr>Topics</vt:lpstr>
      <vt:lpstr>What is Pen Testing?</vt:lpstr>
      <vt:lpstr>What is Pen Testing?</vt:lpstr>
      <vt:lpstr>Purposes of Pen Tests</vt:lpstr>
      <vt:lpstr>Black, White, Grey Box Testing</vt:lpstr>
      <vt:lpstr>Rules of Engagement</vt:lpstr>
      <vt:lpstr>Penetration Testing Process</vt:lpstr>
      <vt:lpstr>Map the Application</vt:lpstr>
      <vt:lpstr>Automatic Mapping</vt:lpstr>
      <vt:lpstr>Automatic Mapping Limitations</vt:lpstr>
      <vt:lpstr>User-Directed Spidering</vt:lpstr>
      <vt:lpstr>Finding Hidden Content</vt:lpstr>
      <vt:lpstr>Finding Hidden Content</vt:lpstr>
      <vt:lpstr>Finding Hidden Content</vt:lpstr>
      <vt:lpstr>Analyze the Application</vt:lpstr>
      <vt:lpstr>Identifying Entry Points</vt:lpstr>
      <vt:lpstr>HTTP Fingerprinting</vt:lpstr>
      <vt:lpstr>Exploiting the Application</vt:lpstr>
      <vt:lpstr>Fuzz Testing</vt:lpstr>
      <vt:lpstr>Web App Pen Test Work Flow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of Electronic Voting</dc:title>
  <dc:creator>waldenj</dc:creator>
  <cp:lastModifiedBy>Administrator</cp:lastModifiedBy>
  <cp:revision>135</cp:revision>
  <dcterms:created xsi:type="dcterms:W3CDTF">2008-11-01T00:43:08Z</dcterms:created>
  <dcterms:modified xsi:type="dcterms:W3CDTF">2012-09-27T20:27:23Z</dcterms:modified>
</cp:coreProperties>
</file>