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7" r:id="rId22"/>
    <p:sldId id="400" r:id="rId23"/>
    <p:sldId id="39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8" autoAdjust="0"/>
    <p:restoredTop sz="85566" autoAdjust="0"/>
  </p:normalViewPr>
  <p:slideViewPr>
    <p:cSldViewPr snapToGrid="0">
      <p:cViewPr varScale="1">
        <p:scale>
          <a:sx n="76" d="100"/>
          <a:sy n="76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F4CE0-D6F5-4A53-85D6-748ADD33D5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75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2DBA7-070B-421C-A79C-9BD0F54A39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0A23E-F4FC-40A6-AE7A-A18D186273C7}" type="slidenum">
              <a:rPr lang="en-US"/>
              <a:pPr/>
              <a:t>6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Tainting in perl/ruby.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0FC0D738-A54D-43F6-8F51-C2E1A95F9B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83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83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E37F086-8DAE-4581-B1FA-C3E7A393A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1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0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2165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473200" y="6537325"/>
            <a:ext cx="61531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196263" y="6584950"/>
            <a:ext cx="947737" cy="273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BD0E23E2-C4EC-4FC6-8B8E-E97C8DB011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3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0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532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3663"/>
            <a:ext cx="8229600" cy="2532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473200" y="6537325"/>
            <a:ext cx="615315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96263" y="6584950"/>
            <a:ext cx="947737" cy="273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10927FF-C0A2-422C-8D7F-2BD9218935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28DEA6C-C390-4709-8A47-259296FE1C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2B35CD9-A1BE-40B6-A864-722E55BFAD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CE14AE1-1D50-4E8D-970B-BD6AEC419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8FF30D4C-516E-4BA3-A797-150FD79A66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7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EA3B0D86-50D5-47B8-83A1-EDC28EF02C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19DA8440-E417-4DE9-8732-C6DB4A5BF6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7F1E2108-B81E-4FD9-BC4E-26974AC751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4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#</a:t>
            </a:r>
            <a:fld id="{2EFA1A5C-2A49-494B-A3A0-6D0506A54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3200" y="6537325"/>
            <a:ext cx="6153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"/>
              </a:defRPr>
            </a:lvl1pPr>
          </a:lstStyle>
          <a:p>
            <a:r>
              <a:rPr lang="en-US"/>
              <a:t>CSC 666: Secure Software Engineering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6263" y="6584950"/>
            <a:ext cx="9477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Times"/>
              </a:defRPr>
            </a:lvl1pPr>
          </a:lstStyle>
          <a:p>
            <a:r>
              <a:rPr lang="en-US"/>
              <a:t>Slide #</a:t>
            </a:r>
            <a:fld id="{A7B6A79A-B45F-43C7-9503-82981BDC388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wasp.org/index.php/Category:OWASP_Code_Review_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Static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>
                <a:solidFill>
                  <a:schemeClr val="accent2"/>
                </a:solidFill>
              </a:rPr>
              <a:t>James Walden</a:t>
            </a:r>
          </a:p>
          <a:p>
            <a:r>
              <a:rPr lang="en-US" sz="2800">
                <a:solidFill>
                  <a:schemeClr val="accent2"/>
                </a:solidFill>
              </a:rPr>
              <a:t>Northern Kentucky University</a:t>
            </a:r>
          </a:p>
        </p:txBody>
      </p:sp>
    </p:spTree>
    <p:extLst>
      <p:ext uri="{BB962C8B-B14F-4D97-AF65-F5344CB8AC3E}">
        <p14:creationId xmlns:p14="http://schemas.microsoft.com/office/powerpoint/2010/main" val="88634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Parser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4827588" cy="5216525"/>
          </a:xfrm>
        </p:spPr>
        <p:txBody>
          <a:bodyPr/>
          <a:lstStyle/>
          <a:p>
            <a:r>
              <a:rPr lang="en-US"/>
              <a:t>Convert programming language to AST.</a:t>
            </a:r>
          </a:p>
          <a:p>
            <a:r>
              <a:rPr lang="en-US"/>
              <a:t>Must have a parser for each language that tool supports.</a:t>
            </a:r>
          </a:p>
          <a:p>
            <a:endParaRPr lang="en-US"/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63" y="3789363"/>
            <a:ext cx="39782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5699125" y="2817813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Abstract Syntax Tree</a:t>
            </a:r>
          </a:p>
        </p:txBody>
      </p:sp>
    </p:spTree>
    <p:extLst>
      <p:ext uri="{BB962C8B-B14F-4D97-AF65-F5344CB8AC3E}">
        <p14:creationId xmlns:p14="http://schemas.microsoft.com/office/powerpoint/2010/main" val="14318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Control Flow Graph</a:t>
            </a:r>
          </a:p>
        </p:txBody>
      </p:sp>
      <p:sp>
        <p:nvSpPr>
          <p:cNvPr id="180228" name="AutoShape 4"/>
          <p:cNvSpPr>
            <a:spLocks noChangeArrowheads="1"/>
          </p:cNvSpPr>
          <p:nvPr/>
        </p:nvSpPr>
        <p:spPr bwMode="auto">
          <a:xfrm>
            <a:off x="358775" y="3176588"/>
            <a:ext cx="3636963" cy="971550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Courier New" pitchFamily="49" charset="0"/>
              </a:rPr>
              <a:t>nConsec = 0</a:t>
            </a:r>
          </a:p>
        </p:txBody>
      </p:sp>
      <p:sp>
        <p:nvSpPr>
          <p:cNvPr id="180229" name="AutoShape 5"/>
          <p:cNvSpPr>
            <a:spLocks noChangeArrowheads="1"/>
          </p:cNvSpPr>
          <p:nvPr/>
        </p:nvSpPr>
        <p:spPr bwMode="auto">
          <a:xfrm>
            <a:off x="5111750" y="3176588"/>
            <a:ext cx="3636963" cy="971550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Courier New" pitchFamily="49" charset="0"/>
              </a:rPr>
              <a:t>s1 = getHexChar(a)</a:t>
            </a:r>
          </a:p>
          <a:p>
            <a:pPr algn="ctr"/>
            <a:r>
              <a:rPr lang="en-US" sz="2400">
                <a:latin typeface="Courier New" pitchFamily="49" charset="0"/>
              </a:rPr>
              <a:t>s2 = getHexChar(b)</a:t>
            </a:r>
          </a:p>
        </p:txBody>
      </p:sp>
      <p:sp>
        <p:nvSpPr>
          <p:cNvPr id="180230" name="AutoShape 6"/>
          <p:cNvSpPr>
            <a:spLocks noChangeArrowheads="1"/>
          </p:cNvSpPr>
          <p:nvPr/>
        </p:nvSpPr>
        <p:spPr bwMode="auto">
          <a:xfrm>
            <a:off x="2771775" y="5013325"/>
            <a:ext cx="3636963" cy="971550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Courier New" pitchFamily="49" charset="0"/>
              </a:rPr>
              <a:t>return nConsec</a:t>
            </a:r>
          </a:p>
        </p:txBody>
      </p:sp>
      <p:sp>
        <p:nvSpPr>
          <p:cNvPr id="180231" name="AutoShape 7"/>
          <p:cNvSpPr>
            <a:spLocks noChangeArrowheads="1"/>
          </p:cNvSpPr>
          <p:nvPr/>
        </p:nvSpPr>
        <p:spPr bwMode="auto">
          <a:xfrm>
            <a:off x="2700338" y="1412875"/>
            <a:ext cx="3636962" cy="971550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Courier New" pitchFamily="49" charset="0"/>
              </a:rPr>
              <a:t>if(a &gt; b)</a:t>
            </a: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2124075" y="2457450"/>
            <a:ext cx="2160588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4535488" y="2457450"/>
            <a:ext cx="2052637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2124075" y="4257675"/>
            <a:ext cx="2160588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 flipH="1">
            <a:off x="4679950" y="4257675"/>
            <a:ext cx="2087563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3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Data Flow with SSA</a:t>
            </a: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2246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/>
              <a:t>Source Code: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if (bytesRead &lt; 8) {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  tail = (byte) bytesRead;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539750" y="3284538"/>
            <a:ext cx="8229600" cy="314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1200"/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/>
              <a:t>SSA Form:</a:t>
            </a:r>
            <a:endParaRPr lang="en-US" sz="2800"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if (bytesRead</a:t>
            </a:r>
            <a:r>
              <a:rPr lang="en-US" sz="2800" baseline="-250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 &lt; 8) {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	tail</a:t>
            </a:r>
            <a:r>
              <a:rPr lang="en-US" sz="2800" baseline="-25000">
                <a:latin typeface="Courier New" pitchFamily="49" charset="0"/>
              </a:rPr>
              <a:t>2</a:t>
            </a:r>
            <a:r>
              <a:rPr lang="en-US" sz="2800">
                <a:latin typeface="Courier New" pitchFamily="49" charset="0"/>
              </a:rPr>
              <a:t> = (byte) bytesRead</a:t>
            </a:r>
            <a:r>
              <a:rPr lang="en-US" sz="2800" baseline="-250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800">
                <a:latin typeface="Courier New" pitchFamily="49" charset="0"/>
              </a:rPr>
              <a:t>tail</a:t>
            </a:r>
            <a:r>
              <a:rPr lang="en-US" sz="2800" baseline="-25000">
                <a:latin typeface="Courier New" pitchFamily="49" charset="0"/>
              </a:rPr>
              <a:t>3</a:t>
            </a:r>
            <a:r>
              <a:rPr lang="en-US" sz="2800">
                <a:latin typeface="Courier New" pitchFamily="49" charset="0"/>
              </a:rPr>
              <a:t> = </a:t>
            </a:r>
            <a:r>
              <a:rPr lang="el-GR" sz="2800">
                <a:latin typeface="Courier New" pitchFamily="49" charset="0"/>
                <a:cs typeface="Courier New" pitchFamily="49" charset="0"/>
              </a:rPr>
              <a:t>φ</a:t>
            </a:r>
            <a:r>
              <a:rPr lang="en-US" sz="2800">
                <a:latin typeface="Courier New" pitchFamily="49" charset="0"/>
              </a:rPr>
              <a:t>(tail</a:t>
            </a:r>
            <a:r>
              <a:rPr lang="en-US" sz="2800" baseline="-25000">
                <a:latin typeface="Courier New" pitchFamily="49" charset="0"/>
              </a:rPr>
              <a:t>1</a:t>
            </a:r>
            <a:r>
              <a:rPr lang="en-US" sz="2800">
                <a:latin typeface="Courier New" pitchFamily="49" charset="0"/>
              </a:rPr>
              <a:t>, tail</a:t>
            </a:r>
            <a:r>
              <a:rPr lang="en-US" sz="2800" baseline="-25000">
                <a:latin typeface="Courier New" pitchFamily="49" charset="0"/>
              </a:rPr>
              <a:t>2</a:t>
            </a:r>
            <a:r>
              <a:rPr lang="en-US" sz="280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4639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Taint Propagation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Track flow of data from </a:t>
            </a:r>
            <a:r>
              <a:rPr lang="en-US" b="1" i="1"/>
              <a:t>source</a:t>
            </a:r>
            <a:r>
              <a:rPr lang="en-US"/>
              <a:t> to </a:t>
            </a:r>
            <a:r>
              <a:rPr lang="en-US" b="1" i="1"/>
              <a:t>sink</a:t>
            </a:r>
            <a:r>
              <a:rPr lang="en-US"/>
              <a:t>.</a:t>
            </a:r>
          </a:p>
          <a:p>
            <a:pPr lvl="1"/>
            <a:r>
              <a:rPr lang="en-US" b="1" i="1"/>
              <a:t>Source</a:t>
            </a:r>
            <a:r>
              <a:rPr lang="en-US"/>
              <a:t>: where data comes into program.</a:t>
            </a:r>
          </a:p>
          <a:p>
            <a:pPr lvl="1"/>
            <a:r>
              <a:rPr lang="en-US" b="1" i="1"/>
              <a:t>Sink</a:t>
            </a:r>
            <a:r>
              <a:rPr lang="en-US"/>
              <a:t>: function that consumes the data.</a:t>
            </a:r>
          </a:p>
          <a:p>
            <a:pPr>
              <a:buFont typeface="Wingdings" pitchFamily="2" charset="2"/>
              <a:buNone/>
            </a:pPr>
            <a:r>
              <a:rPr lang="en-US"/>
              <a:t>Vulnerabilities reported if</a:t>
            </a:r>
          </a:p>
          <a:p>
            <a:pPr lvl="1"/>
            <a:r>
              <a:rPr lang="en-US"/>
              <a:t>Data comes from an untrusted source.</a:t>
            </a:r>
          </a:p>
          <a:p>
            <a:pPr lvl="1"/>
            <a:r>
              <a:rPr lang="en-US"/>
              <a:t>Data consumed by a dangerous sink.</a:t>
            </a:r>
          </a:p>
          <a:p>
            <a:pPr lvl="1"/>
            <a:r>
              <a:rPr lang="en-US"/>
              <a:t>No function between source and sink makes the data safe.</a:t>
            </a:r>
          </a:p>
        </p:txBody>
      </p:sp>
    </p:spTree>
    <p:extLst>
      <p:ext uri="{BB962C8B-B14F-4D97-AF65-F5344CB8AC3E}">
        <p14:creationId xmlns:p14="http://schemas.microsoft.com/office/powerpoint/2010/main" val="2690130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Tainting SQL Injection Example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3188"/>
            <a:ext cx="8229600" cy="50625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$link = mysql_connect($DB_HOST, $DB_USERNAME, $DB_PASSWORD) or die ("Couldn't connect: " . mysql_error());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mysql_select_db($DB_DATABASE);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$username = $_GET[‘username’];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$password = $_GET[‘password’];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$query = "select count(*) from users where username = '$username' and password = '$password'";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$result = mysql_query($query);</a:t>
            </a:r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>
            <a:off x="6551613" y="2205038"/>
            <a:ext cx="1511300" cy="468312"/>
          </a:xfrm>
          <a:prstGeom prst="wedgeRectCallout">
            <a:avLst>
              <a:gd name="adj1" fmla="val -139917"/>
              <a:gd name="adj2" fmla="val 16966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Source</a:t>
            </a:r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>
            <a:off x="6877050" y="3068638"/>
            <a:ext cx="1511300" cy="468312"/>
          </a:xfrm>
          <a:prstGeom prst="wedgeRectCallout">
            <a:avLst>
              <a:gd name="adj1" fmla="val -168593"/>
              <a:gd name="adj2" fmla="val 9271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Source</a:t>
            </a:r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4895850" y="5805488"/>
            <a:ext cx="1511300" cy="468312"/>
          </a:xfrm>
          <a:prstGeom prst="wedgeRectCallout">
            <a:avLst>
              <a:gd name="adj1" fmla="val -144750"/>
              <a:gd name="adj2" fmla="val -20694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400"/>
              <a:t>Sink</a:t>
            </a:r>
          </a:p>
        </p:txBody>
      </p:sp>
    </p:spTree>
    <p:extLst>
      <p:ext uri="{BB962C8B-B14F-4D97-AF65-F5344CB8AC3E}">
        <p14:creationId xmlns:p14="http://schemas.microsoft.com/office/powerpoint/2010/main" val="140435451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Local vs. Global Analysis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i="1"/>
              <a:t>Local Analysis</a:t>
            </a:r>
            <a:r>
              <a:rPr lang="en-US"/>
              <a:t>: Analysis of an individual function, a.k.a. intraprocedural analysis.</a:t>
            </a:r>
          </a:p>
          <a:p>
            <a:pPr>
              <a:buFont typeface="Wingdings" pitchFamily="2" charset="2"/>
              <a:buNone/>
            </a:pPr>
            <a:r>
              <a:rPr lang="en-US" b="1" i="1"/>
              <a:t>Global Analysis</a:t>
            </a:r>
            <a:r>
              <a:rPr lang="en-US"/>
              <a:t>: Follows control and data flow between functions, a.k.a. interprocedural analysis.</a:t>
            </a:r>
          </a:p>
        </p:txBody>
      </p:sp>
    </p:spTree>
    <p:extLst>
      <p:ext uri="{BB962C8B-B14F-4D97-AF65-F5344CB8AC3E}">
        <p14:creationId xmlns:p14="http://schemas.microsoft.com/office/powerpoint/2010/main" val="133964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Rules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Security knowledge base for tool.</a:t>
            </a:r>
          </a:p>
          <a:p>
            <a:pPr lvl="1"/>
            <a:r>
              <a:rPr lang="en-US"/>
              <a:t>Identify data sources.</a:t>
            </a:r>
          </a:p>
          <a:p>
            <a:pPr lvl="1"/>
            <a:r>
              <a:rPr lang="en-US"/>
              <a:t>Identify data sinks.</a:t>
            </a:r>
          </a:p>
          <a:p>
            <a:pPr lvl="1"/>
            <a:r>
              <a:rPr lang="en-US"/>
              <a:t>Model behavior of validation functions.</a:t>
            </a:r>
          </a:p>
          <a:p>
            <a:pPr lvl="1"/>
            <a:r>
              <a:rPr lang="en-US"/>
              <a:t>Check for dangerous configurations.</a:t>
            </a:r>
          </a:p>
          <a:p>
            <a:pPr lvl="1"/>
            <a:r>
              <a:rPr lang="en-US"/>
              <a:t>Check control flow (i.e. every lock released.)</a:t>
            </a:r>
          </a:p>
          <a:p>
            <a:pPr>
              <a:buFont typeface="Wingdings" pitchFamily="2" charset="2"/>
              <a:buNone/>
            </a:pPr>
            <a:r>
              <a:rPr lang="en-US"/>
              <a:t>Customize for process + project</a:t>
            </a:r>
          </a:p>
          <a:p>
            <a:pPr lvl="1"/>
            <a:r>
              <a:rPr lang="en-US"/>
              <a:t>Check coding style is obeyed.</a:t>
            </a:r>
          </a:p>
          <a:p>
            <a:pPr lvl="1"/>
            <a:r>
              <a:rPr lang="en-US"/>
              <a:t>Check for custom functions, standards.</a:t>
            </a:r>
          </a:p>
        </p:txBody>
      </p:sp>
    </p:spTree>
    <p:extLst>
      <p:ext uri="{BB962C8B-B14F-4D97-AF65-F5344CB8AC3E}">
        <p14:creationId xmlns:p14="http://schemas.microsoft.com/office/powerpoint/2010/main" val="392888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Analysis Tools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Simple search (lexing) tools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Flawfinder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ITS4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RATS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Parsing Tools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Fortify Source Code Analyzer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Coverity Prevent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Klocwork K7 Suite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FindBugs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splint</a:t>
            </a:r>
          </a:p>
        </p:txBody>
      </p:sp>
    </p:spTree>
    <p:extLst>
      <p:ext uri="{BB962C8B-B14F-4D97-AF65-F5344CB8AC3E}">
        <p14:creationId xmlns:p14="http://schemas.microsoft.com/office/powerpoint/2010/main" val="3214609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the Tools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0463"/>
            <a:ext cx="8229600" cy="52752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Who runs the tools?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Developers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Security team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When do you run the tool?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While code is being written (IDE integration)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Before code check-in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After each build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After major milestones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What do you do with the results?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Support code review process.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Support security metrics.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to decide if project should be released.</a:t>
            </a:r>
          </a:p>
        </p:txBody>
      </p:sp>
    </p:spTree>
    <p:extLst>
      <p:ext uri="{BB962C8B-B14F-4D97-AF65-F5344CB8AC3E}">
        <p14:creationId xmlns:p14="http://schemas.microsoft.com/office/powerpoint/2010/main" val="267463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Code Reviews</a:t>
            </a:r>
          </a:p>
        </p:txBody>
      </p:sp>
      <p:sp>
        <p:nvSpPr>
          <p:cNvPr id="181255" name="AutoShape 7"/>
          <p:cNvSpPr>
            <a:spLocks noChangeArrowheads="1"/>
          </p:cNvSpPr>
          <p:nvPr/>
        </p:nvSpPr>
        <p:spPr bwMode="auto">
          <a:xfrm>
            <a:off x="6877050" y="3176588"/>
            <a:ext cx="1827213" cy="88423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Review</a:t>
            </a:r>
          </a:p>
          <a:p>
            <a:pPr algn="ctr"/>
            <a:r>
              <a:rPr lang="en-US" sz="2400"/>
              <a:t>Code</a:t>
            </a:r>
          </a:p>
        </p:txBody>
      </p:sp>
      <p:grpSp>
        <p:nvGrpSpPr>
          <p:cNvPr id="181269" name="Group 21"/>
          <p:cNvGrpSpPr>
            <a:grpSpLocks/>
          </p:cNvGrpSpPr>
          <p:nvPr/>
        </p:nvGrpSpPr>
        <p:grpSpPr bwMode="auto">
          <a:xfrm>
            <a:off x="323850" y="1592263"/>
            <a:ext cx="7273925" cy="4170362"/>
            <a:chOff x="521" y="1003"/>
            <a:chExt cx="4582" cy="2627"/>
          </a:xfrm>
        </p:grpSpPr>
        <p:sp>
          <p:nvSpPr>
            <p:cNvPr id="181252" name="AutoShape 4"/>
            <p:cNvSpPr>
              <a:spLocks noChangeArrowheads="1"/>
            </p:cNvSpPr>
            <p:nvPr/>
          </p:nvSpPr>
          <p:spPr bwMode="auto">
            <a:xfrm>
              <a:off x="521" y="2001"/>
              <a:ext cx="1151" cy="557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Run Tool</a:t>
              </a:r>
            </a:p>
          </p:txBody>
        </p:sp>
        <p:sp>
          <p:nvSpPr>
            <p:cNvPr id="181254" name="AutoShape 6"/>
            <p:cNvSpPr>
              <a:spLocks noChangeArrowheads="1"/>
            </p:cNvSpPr>
            <p:nvPr/>
          </p:nvSpPr>
          <p:spPr bwMode="auto">
            <a:xfrm>
              <a:off x="2472" y="1003"/>
              <a:ext cx="1151" cy="557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Review</a:t>
              </a:r>
            </a:p>
            <a:p>
              <a:pPr algn="ctr"/>
              <a:r>
                <a:rPr lang="en-US" sz="2400"/>
                <a:t>Results</a:t>
              </a:r>
            </a:p>
          </p:txBody>
        </p:sp>
        <p:sp>
          <p:nvSpPr>
            <p:cNvPr id="181256" name="AutoShape 8"/>
            <p:cNvSpPr>
              <a:spLocks noChangeArrowheads="1"/>
            </p:cNvSpPr>
            <p:nvPr/>
          </p:nvSpPr>
          <p:spPr bwMode="auto">
            <a:xfrm>
              <a:off x="3334" y="3067"/>
              <a:ext cx="1151" cy="557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Fix Bugs</a:t>
              </a:r>
            </a:p>
          </p:txBody>
        </p:sp>
        <p:sp>
          <p:nvSpPr>
            <p:cNvPr id="181257" name="AutoShape 9"/>
            <p:cNvSpPr>
              <a:spLocks noChangeArrowheads="1"/>
            </p:cNvSpPr>
            <p:nvPr/>
          </p:nvSpPr>
          <p:spPr bwMode="auto">
            <a:xfrm>
              <a:off x="1581" y="3073"/>
              <a:ext cx="1151" cy="557"/>
            </a:xfrm>
            <a:prstGeom prst="flowChartAlternateProcess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Update</a:t>
              </a:r>
            </a:p>
            <a:p>
              <a:pPr algn="ctr"/>
              <a:r>
                <a:rPr lang="en-US" sz="2400"/>
                <a:t>Rules</a:t>
              </a:r>
            </a:p>
          </p:txBody>
        </p:sp>
        <p:sp>
          <p:nvSpPr>
            <p:cNvPr id="181262" name="Arc 14"/>
            <p:cNvSpPr>
              <a:spLocks/>
            </p:cNvSpPr>
            <p:nvPr/>
          </p:nvSpPr>
          <p:spPr bwMode="auto">
            <a:xfrm>
              <a:off x="3719" y="1275"/>
              <a:ext cx="1361" cy="56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4" name="Arc 16"/>
            <p:cNvSpPr>
              <a:spLocks/>
            </p:cNvSpPr>
            <p:nvPr/>
          </p:nvSpPr>
          <p:spPr bwMode="auto">
            <a:xfrm rot="10800000" flipV="1">
              <a:off x="1066" y="1253"/>
              <a:ext cx="1338" cy="6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5" name="Arc 17"/>
            <p:cNvSpPr>
              <a:spLocks/>
            </p:cNvSpPr>
            <p:nvPr/>
          </p:nvSpPr>
          <p:spPr bwMode="auto">
            <a:xfrm rot="11196675" flipH="1">
              <a:off x="4649" y="2659"/>
              <a:ext cx="454" cy="7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7" name="Arc 19"/>
            <p:cNvSpPr>
              <a:spLocks/>
            </p:cNvSpPr>
            <p:nvPr/>
          </p:nvSpPr>
          <p:spPr bwMode="auto">
            <a:xfrm flipH="1" flipV="1">
              <a:off x="998" y="2659"/>
              <a:ext cx="476" cy="7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8" name="Line 20"/>
            <p:cNvSpPr>
              <a:spLocks noChangeShapeType="1"/>
            </p:cNvSpPr>
            <p:nvPr/>
          </p:nvSpPr>
          <p:spPr bwMode="auto">
            <a:xfrm flipH="1">
              <a:off x="2789" y="3362"/>
              <a:ext cx="47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4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Topics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Why Static Analysis?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False Positives and Negatives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Static Analysis Internals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Using the Tools</a:t>
            </a:r>
          </a:p>
        </p:txBody>
      </p:sp>
    </p:spTree>
    <p:extLst>
      <p:ext uri="{BB962C8B-B14F-4D97-AF65-F5344CB8AC3E}">
        <p14:creationId xmlns:p14="http://schemas.microsoft.com/office/powerpoint/2010/main" val="161677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Static Analysis Metrics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Vulnerability density (vulns/KLOC)</a:t>
            </a:r>
          </a:p>
          <a:p>
            <a:r>
              <a:rPr lang="en-US"/>
              <a:t>Vulnerabilities divided by severity</a:t>
            </a:r>
          </a:p>
          <a:p>
            <a:pPr lvl="1"/>
            <a:r>
              <a:rPr lang="en-US"/>
              <a:t>Critical, high, medium, low</a:t>
            </a:r>
          </a:p>
          <a:p>
            <a:r>
              <a:rPr lang="en-US"/>
              <a:t>Vulnerability types</a:t>
            </a:r>
          </a:p>
          <a:p>
            <a:pPr lvl="1"/>
            <a:r>
              <a:rPr lang="en-US"/>
              <a:t>Injection, XSS, race conditions, etc.</a:t>
            </a:r>
          </a:p>
          <a:p>
            <a:r>
              <a:rPr lang="en-US"/>
              <a:t>Vulnerability dwell</a:t>
            </a:r>
          </a:p>
          <a:p>
            <a:pPr lvl="1"/>
            <a:r>
              <a:rPr lang="en-US"/>
              <a:t>How long bug remains in code after detection.</a:t>
            </a:r>
          </a:p>
          <a:p>
            <a:r>
              <a:rPr lang="en-US"/>
              <a:t>Audit coverage</a:t>
            </a:r>
          </a:p>
          <a:p>
            <a:pPr lvl="1"/>
            <a:r>
              <a:rPr lang="en-US"/>
              <a:t>Percentage of code covered by reviews.</a:t>
            </a:r>
          </a:p>
        </p:txBody>
      </p:sp>
    </p:spTree>
    <p:extLst>
      <p:ext uri="{BB962C8B-B14F-4D97-AF65-F5344CB8AC3E}">
        <p14:creationId xmlns:p14="http://schemas.microsoft.com/office/powerpoint/2010/main" val="399184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Evolution of a Single Project</a:t>
            </a:r>
          </a:p>
        </p:txBody>
      </p:sp>
      <p:pic>
        <p:nvPicPr>
          <p:cNvPr id="164868" name="Picture 4" descr="squirrelma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04925"/>
            <a:ext cx="810101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9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 Analysis</a:t>
            </a:r>
          </a:p>
          <a:p>
            <a:pPr lvl="1"/>
            <a:r>
              <a:rPr lang="en-US"/>
              <a:t>Source code needed, but not execution.</a:t>
            </a:r>
          </a:p>
          <a:p>
            <a:pPr lvl="1"/>
            <a:r>
              <a:rPr lang="en-US"/>
              <a:t>Fast, repeatable, objective analysis.</a:t>
            </a:r>
          </a:p>
          <a:p>
            <a:r>
              <a:rPr lang="en-US"/>
              <a:t>Sources and Sinks</a:t>
            </a:r>
          </a:p>
          <a:p>
            <a:pPr lvl="1"/>
            <a:r>
              <a:rPr lang="en-US"/>
              <a:t>Malicious input enters program via sources.</a:t>
            </a:r>
          </a:p>
          <a:p>
            <a:pPr lvl="1"/>
            <a:r>
              <a:rPr lang="en-US"/>
              <a:t>Exploitation occurs at the sink.</a:t>
            </a:r>
          </a:p>
          <a:p>
            <a:r>
              <a:rPr lang="en-US"/>
              <a:t>Mistakes</a:t>
            </a:r>
          </a:p>
          <a:p>
            <a:pPr lvl="1"/>
            <a:r>
              <a:rPr lang="en-US"/>
              <a:t>False positives</a:t>
            </a:r>
          </a:p>
          <a:p>
            <a:pPr lvl="1"/>
            <a:r>
              <a:rPr lang="en-US"/>
              <a:t>False negatives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228481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References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Brian Chess and Jacob West, </a:t>
            </a:r>
            <a:r>
              <a:rPr lang="en-US" sz="2800" i="1"/>
              <a:t>Secure Programming with Static Analysis</a:t>
            </a:r>
            <a:r>
              <a:rPr lang="en-US" sz="2800"/>
              <a:t>, Addison-Wesley, 2007.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Eoin Keary et. al., OWASP Code Review Guide 1.1, </a:t>
            </a:r>
            <a:r>
              <a:rPr lang="en-US" sz="2800">
                <a:hlinkClick r:id="rId2"/>
              </a:rPr>
              <a:t>http://www.owasp.org/index.php/Category:OWASP_Code_Review_Project</a:t>
            </a:r>
            <a:r>
              <a:rPr lang="en-US" sz="2800"/>
              <a:t>, 2008.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Gary McGraw, </a:t>
            </a:r>
            <a:r>
              <a:rPr lang="en-US" sz="2800" i="1"/>
              <a:t>Software Security, </a:t>
            </a:r>
            <a:r>
              <a:rPr lang="en-US" sz="2800"/>
              <a:t>Addison-Wesley, 2006.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PCI Security Standards Council, PCI DSS Requirements and Security Assessment Procedures, v1.2, 2008.</a:t>
            </a:r>
          </a:p>
          <a:p>
            <a:pPr marL="609600" indent="-6096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800"/>
              <a:t>Karl Wiegers, </a:t>
            </a:r>
            <a:r>
              <a:rPr lang="en-US" sz="2800" i="1"/>
              <a:t>Peer Reviews in Software</a:t>
            </a:r>
            <a:r>
              <a:rPr lang="en-US" sz="2800"/>
              <a:t>, Addison-Wesley, 2002.</a:t>
            </a:r>
          </a:p>
        </p:txBody>
      </p:sp>
    </p:spTree>
    <p:extLst>
      <p:ext uri="{BB962C8B-B14F-4D97-AF65-F5344CB8AC3E}">
        <p14:creationId xmlns:p14="http://schemas.microsoft.com/office/powerpoint/2010/main" val="5072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What is Static Analysis?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Static = without program execution</a:t>
            </a:r>
          </a:p>
          <a:p>
            <a:pPr lvl="1"/>
            <a:r>
              <a:rPr lang="en-US"/>
              <a:t>Includes everything except testing.</a:t>
            </a:r>
          </a:p>
          <a:p>
            <a:pPr lvl="1"/>
            <a:r>
              <a:rPr lang="en-US"/>
              <a:t>Usually used to refer to compiler type tools.</a:t>
            </a:r>
          </a:p>
          <a:p>
            <a:pPr>
              <a:buFont typeface="Wingdings" pitchFamily="2" charset="2"/>
              <a:buNone/>
            </a:pPr>
            <a:r>
              <a:rPr lang="en-US"/>
              <a:t>Examples</a:t>
            </a:r>
          </a:p>
          <a:p>
            <a:pPr lvl="1"/>
            <a:r>
              <a:rPr lang="en-US"/>
              <a:t>Static type checking</a:t>
            </a:r>
          </a:p>
          <a:p>
            <a:pPr lvl="1"/>
            <a:r>
              <a:rPr lang="en-US"/>
              <a:t>Vulnerability detection tools</a:t>
            </a:r>
          </a:p>
          <a:p>
            <a:pPr lvl="1"/>
            <a:r>
              <a:rPr lang="en-US"/>
              <a:t>Formal methods</a:t>
            </a:r>
          </a:p>
        </p:txBody>
      </p:sp>
    </p:spTree>
    <p:extLst>
      <p:ext uri="{BB962C8B-B14F-4D97-AF65-F5344CB8AC3E}">
        <p14:creationId xmlns:p14="http://schemas.microsoft.com/office/powerpoint/2010/main" val="87144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Static Analysis?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/>
              <a:t>Code reviews require substantial expertise in secure programming.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Human readers are fallible and will miss mistakes.</a:t>
            </a:r>
          </a:p>
          <a:p>
            <a:pPr marL="609600" indent="-609600">
              <a:buFontTx/>
              <a:buAutoNum type="arabicPeriod"/>
            </a:pPr>
            <a:r>
              <a:rPr lang="en-US"/>
              <a:t>Code reviews are slow.  Unreviewed legacy code will take time to review.</a:t>
            </a:r>
          </a:p>
        </p:txBody>
      </p:sp>
    </p:spTree>
    <p:extLst>
      <p:ext uri="{BB962C8B-B14F-4D97-AF65-F5344CB8AC3E}">
        <p14:creationId xmlns:p14="http://schemas.microsoft.com/office/powerpoint/2010/main" val="337399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Verification Techniques</a:t>
            </a:r>
          </a:p>
        </p:txBody>
      </p:sp>
      <p:grpSp>
        <p:nvGrpSpPr>
          <p:cNvPr id="173062" name="Group 6"/>
          <p:cNvGrpSpPr>
            <a:grpSpLocks/>
          </p:cNvGrpSpPr>
          <p:nvPr/>
        </p:nvGrpSpPr>
        <p:grpSpPr bwMode="auto">
          <a:xfrm>
            <a:off x="1054100" y="1330325"/>
            <a:ext cx="7218363" cy="4611688"/>
            <a:chOff x="523" y="902"/>
            <a:chExt cx="4547" cy="2905"/>
          </a:xfrm>
        </p:grpSpPr>
        <p:sp>
          <p:nvSpPr>
            <p:cNvPr id="173060" name="Line 4"/>
            <p:cNvSpPr>
              <a:spLocks noChangeShapeType="1"/>
            </p:cNvSpPr>
            <p:nvPr/>
          </p:nvSpPr>
          <p:spPr bwMode="auto">
            <a:xfrm flipV="1">
              <a:off x="523" y="902"/>
              <a:ext cx="7" cy="2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>
              <a:off x="525" y="3806"/>
              <a:ext cx="45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063" name="Text Box 7"/>
          <p:cNvSpPr txBox="1">
            <a:spLocks noChangeArrowheads="1"/>
          </p:cNvSpPr>
          <p:nvPr/>
        </p:nvSpPr>
        <p:spPr bwMode="auto">
          <a:xfrm rot="16200000">
            <a:off x="-79375" y="3186113"/>
            <a:ext cx="162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Assurance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4306888" y="5956300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Cost</a:t>
            </a:r>
          </a:p>
        </p:txBody>
      </p:sp>
      <p:sp>
        <p:nvSpPr>
          <p:cNvPr id="173066" name="Arc 10"/>
          <p:cNvSpPr>
            <a:spLocks/>
          </p:cNvSpPr>
          <p:nvPr/>
        </p:nvSpPr>
        <p:spPr bwMode="auto">
          <a:xfrm rot="10800000" flipV="1">
            <a:off x="1646238" y="2143125"/>
            <a:ext cx="5892800" cy="32305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1606550" y="5199063"/>
            <a:ext cx="1352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Penetration</a:t>
            </a:r>
          </a:p>
          <a:p>
            <a:r>
              <a:rPr lang="en-US" sz="1800"/>
              <a:t>Testing</a:t>
            </a: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6684963" y="2373313"/>
            <a:ext cx="131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Formal</a:t>
            </a:r>
          </a:p>
          <a:p>
            <a:r>
              <a:rPr lang="en-US" sz="1800"/>
              <a:t>Verification</a:t>
            </a:r>
          </a:p>
        </p:txBody>
      </p:sp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1830388" y="45085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Security</a:t>
            </a:r>
          </a:p>
          <a:p>
            <a:r>
              <a:rPr lang="en-US" sz="1800"/>
              <a:t>Testing</a:t>
            </a:r>
          </a:p>
        </p:txBody>
      </p:sp>
      <p:sp>
        <p:nvSpPr>
          <p:cNvPr id="173070" name="Text Box 14"/>
          <p:cNvSpPr txBox="1">
            <a:spLocks noChangeArrowheads="1"/>
          </p:cNvSpPr>
          <p:nvPr/>
        </p:nvSpPr>
        <p:spPr bwMode="auto">
          <a:xfrm>
            <a:off x="2216150" y="3895725"/>
            <a:ext cx="93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Code</a:t>
            </a:r>
          </a:p>
          <a:p>
            <a:r>
              <a:rPr lang="en-US" sz="1800"/>
              <a:t>Review</a:t>
            </a:r>
          </a:p>
        </p:txBody>
      </p:sp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1465263" y="3013075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Static</a:t>
            </a:r>
          </a:p>
          <a:p>
            <a:r>
              <a:rPr lang="en-US" sz="1800"/>
              <a:t>Analysis</a:t>
            </a:r>
          </a:p>
        </p:txBody>
      </p:sp>
      <p:sp>
        <p:nvSpPr>
          <p:cNvPr id="173072" name="AutoShape 16"/>
          <p:cNvSpPr>
            <a:spLocks noChangeArrowheads="1"/>
          </p:cNvSpPr>
          <p:nvPr/>
        </p:nvSpPr>
        <p:spPr bwMode="auto">
          <a:xfrm>
            <a:off x="2530475" y="3516313"/>
            <a:ext cx="171450" cy="17145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3" name="AutoShape 17"/>
          <p:cNvSpPr>
            <a:spLocks noChangeArrowheads="1"/>
          </p:cNvSpPr>
          <p:nvPr/>
        </p:nvSpPr>
        <p:spPr bwMode="auto">
          <a:xfrm>
            <a:off x="1554163" y="5183188"/>
            <a:ext cx="171450" cy="17145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4" name="AutoShape 18"/>
          <p:cNvSpPr>
            <a:spLocks noChangeArrowheads="1"/>
          </p:cNvSpPr>
          <p:nvPr/>
        </p:nvSpPr>
        <p:spPr bwMode="auto">
          <a:xfrm>
            <a:off x="1717675" y="4552950"/>
            <a:ext cx="171450" cy="17145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5" name="AutoShape 19"/>
          <p:cNvSpPr>
            <a:spLocks noChangeArrowheads="1"/>
          </p:cNvSpPr>
          <p:nvPr/>
        </p:nvSpPr>
        <p:spPr bwMode="auto">
          <a:xfrm>
            <a:off x="2052638" y="3973513"/>
            <a:ext cx="171450" cy="17145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76" name="AutoShape 20"/>
          <p:cNvSpPr>
            <a:spLocks noChangeArrowheads="1"/>
          </p:cNvSpPr>
          <p:nvPr/>
        </p:nvSpPr>
        <p:spPr bwMode="auto">
          <a:xfrm>
            <a:off x="6756400" y="2084388"/>
            <a:ext cx="171450" cy="171450"/>
          </a:xfrm>
          <a:prstGeom prst="star4">
            <a:avLst>
              <a:gd name="adj" fmla="val 125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False Negatives and Positives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False Positives</a:t>
            </a:r>
          </a:p>
          <a:p>
            <a:pPr lvl="1">
              <a:lnSpc>
                <a:spcPct val="90000"/>
              </a:lnSpc>
            </a:pPr>
            <a:r>
              <a:rPr lang="en-US"/>
              <a:t>Tool reports bugs in code that aren’t there.</a:t>
            </a:r>
          </a:p>
          <a:p>
            <a:pPr lvl="1">
              <a:lnSpc>
                <a:spcPct val="90000"/>
              </a:lnSpc>
            </a:pPr>
            <a:r>
              <a:rPr lang="en-US"/>
              <a:t>Complex control or data flow can confuse tools.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i="1"/>
              <a:t>False Negatives</a:t>
            </a:r>
          </a:p>
          <a:p>
            <a:pPr lvl="1">
              <a:lnSpc>
                <a:spcPct val="90000"/>
              </a:lnSpc>
            </a:pPr>
            <a:r>
              <a:rPr lang="en-US"/>
              <a:t>Tool fails to discover bugs that are there.</a:t>
            </a:r>
          </a:p>
          <a:p>
            <a:pPr lvl="1">
              <a:lnSpc>
                <a:spcPct val="90000"/>
              </a:lnSpc>
            </a:pPr>
            <a:r>
              <a:rPr lang="en-US"/>
              <a:t>Code complexity or lack of rules to check.</a:t>
            </a:r>
          </a:p>
        </p:txBody>
      </p:sp>
    </p:spTree>
    <p:extLst>
      <p:ext uri="{BB962C8B-B14F-4D97-AF65-F5344CB8AC3E}">
        <p14:creationId xmlns:p14="http://schemas.microsoft.com/office/powerpoint/2010/main" val="219229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False Negatives and Positives</a:t>
            </a:r>
          </a:p>
        </p:txBody>
      </p:sp>
      <p:grpSp>
        <p:nvGrpSpPr>
          <p:cNvPr id="174083" name="Group 3"/>
          <p:cNvGrpSpPr>
            <a:grpSpLocks/>
          </p:cNvGrpSpPr>
          <p:nvPr/>
        </p:nvGrpSpPr>
        <p:grpSpPr bwMode="auto">
          <a:xfrm>
            <a:off x="1054100" y="1330325"/>
            <a:ext cx="7218363" cy="4611688"/>
            <a:chOff x="523" y="902"/>
            <a:chExt cx="4547" cy="2905"/>
          </a:xfrm>
        </p:grpSpPr>
        <p:sp>
          <p:nvSpPr>
            <p:cNvPr id="174084" name="Line 4"/>
            <p:cNvSpPr>
              <a:spLocks noChangeShapeType="1"/>
            </p:cNvSpPr>
            <p:nvPr/>
          </p:nvSpPr>
          <p:spPr bwMode="auto">
            <a:xfrm flipV="1">
              <a:off x="523" y="902"/>
              <a:ext cx="7" cy="28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085" name="Line 5"/>
            <p:cNvSpPr>
              <a:spLocks noChangeShapeType="1"/>
            </p:cNvSpPr>
            <p:nvPr/>
          </p:nvSpPr>
          <p:spPr bwMode="auto">
            <a:xfrm>
              <a:off x="525" y="3806"/>
              <a:ext cx="454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086" name="Arc 6"/>
          <p:cNvSpPr>
            <a:spLocks/>
          </p:cNvSpPr>
          <p:nvPr/>
        </p:nvSpPr>
        <p:spPr bwMode="auto">
          <a:xfrm>
            <a:off x="1920875" y="2528888"/>
            <a:ext cx="4937125" cy="2428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7" name="Arc 7"/>
          <p:cNvSpPr>
            <a:spLocks/>
          </p:cNvSpPr>
          <p:nvPr/>
        </p:nvSpPr>
        <p:spPr bwMode="auto">
          <a:xfrm flipV="1">
            <a:off x="2154238" y="1939925"/>
            <a:ext cx="4519612" cy="31702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088" name="Text Box 8"/>
          <p:cNvSpPr txBox="1">
            <a:spLocks noChangeArrowheads="1"/>
          </p:cNvSpPr>
          <p:nvPr/>
        </p:nvSpPr>
        <p:spPr bwMode="auto">
          <a:xfrm rot="16200000">
            <a:off x="39687" y="3305176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Mistakes</a:t>
            </a:r>
          </a:p>
        </p:txBody>
      </p:sp>
      <p:sp>
        <p:nvSpPr>
          <p:cNvPr id="174089" name="Text Box 9"/>
          <p:cNvSpPr txBox="1">
            <a:spLocks noChangeArrowheads="1"/>
          </p:cNvSpPr>
          <p:nvPr/>
        </p:nvSpPr>
        <p:spPr bwMode="auto">
          <a:xfrm>
            <a:off x="3048000" y="49942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False Negatives</a:t>
            </a:r>
          </a:p>
        </p:txBody>
      </p:sp>
      <p:sp>
        <p:nvSpPr>
          <p:cNvPr id="174090" name="Text Box 10"/>
          <p:cNvSpPr txBox="1">
            <a:spLocks noChangeArrowheads="1"/>
          </p:cNvSpPr>
          <p:nvPr/>
        </p:nvSpPr>
        <p:spPr bwMode="auto">
          <a:xfrm>
            <a:off x="2854325" y="2220913"/>
            <a:ext cx="1720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False Positives</a:t>
            </a:r>
          </a:p>
        </p:txBody>
      </p:sp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3463925" y="6007100"/>
            <a:ext cx="2473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Check Heuristics</a:t>
            </a:r>
          </a:p>
        </p:txBody>
      </p:sp>
    </p:spTree>
    <p:extLst>
      <p:ext uri="{BB962C8B-B14F-4D97-AF65-F5344CB8AC3E}">
        <p14:creationId xmlns:p14="http://schemas.microsoft.com/office/powerpoint/2010/main" val="19435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Analyis Approaches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2725"/>
            <a:ext cx="8229600" cy="4216400"/>
          </a:xfrm>
        </p:spPr>
        <p:txBody>
          <a:bodyPr/>
          <a:lstStyle/>
          <a:p>
            <a:pPr marL="990600" lvl="1" indent="-533400">
              <a:lnSpc>
                <a:spcPct val="70000"/>
              </a:lnSpc>
              <a:buFontTx/>
              <a:buAutoNum type="arabicPeriod"/>
            </a:pPr>
            <a:r>
              <a:rPr lang="en-US"/>
              <a:t>Standard compiler warnings and type checking.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Lexing source checkers that look for bad names like </a:t>
            </a:r>
            <a:r>
              <a:rPr lang="en-US" sz="2400">
                <a:latin typeface="HE_TERMINAL" pitchFamily="49" charset="0"/>
              </a:rPr>
              <a:t>strcpy()</a:t>
            </a:r>
            <a:r>
              <a:rPr lang="en-US"/>
              <a:t> and </a:t>
            </a:r>
            <a:r>
              <a:rPr lang="en-US" sz="2400">
                <a:latin typeface="HE_TERMINAL" pitchFamily="49" charset="0"/>
              </a:rPr>
              <a:t>gets()</a:t>
            </a:r>
            <a:r>
              <a:rPr lang="en-US"/>
              <a:t>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Parsing source code checkers.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Parsing checkers with annotations.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/>
              <a:t>Formal proof based program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12974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CSC 666: Secure Software Engineering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Static Analysis Internals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47038" cy="1944688"/>
          </a:xfrm>
        </p:spPr>
        <p:txBody>
          <a:bodyPr/>
          <a:lstStyle/>
          <a:p>
            <a:r>
              <a:rPr lang="en-US"/>
              <a:t>Parser</a:t>
            </a:r>
          </a:p>
          <a:p>
            <a:r>
              <a:rPr lang="en-US"/>
              <a:t>Model Builder</a:t>
            </a:r>
          </a:p>
          <a:p>
            <a:r>
              <a:rPr lang="en-US"/>
              <a:t>Analysis Engine</a:t>
            </a:r>
          </a:p>
        </p:txBody>
      </p:sp>
      <p:pic>
        <p:nvPicPr>
          <p:cNvPr id="178180" name="Picture 1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2995613"/>
            <a:ext cx="6400800" cy="340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8450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983</Words>
  <Application>Microsoft Office PowerPoint</Application>
  <PresentationFormat>On-screen Show (4:3)</PresentationFormat>
  <Paragraphs>191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HE_TERMINAL</vt:lpstr>
      <vt:lpstr>Times</vt:lpstr>
      <vt:lpstr>Wingdings</vt:lpstr>
      <vt:lpstr>Default Design</vt:lpstr>
      <vt:lpstr>Static Analysis</vt:lpstr>
      <vt:lpstr>Topics</vt:lpstr>
      <vt:lpstr>What is Static Analysis?</vt:lpstr>
      <vt:lpstr>Why Static Analysis?</vt:lpstr>
      <vt:lpstr>Verification Techniques</vt:lpstr>
      <vt:lpstr>False Negatives and Positives</vt:lpstr>
      <vt:lpstr>False Negatives and Positives</vt:lpstr>
      <vt:lpstr>Static Analyis Approaches</vt:lpstr>
      <vt:lpstr>Static Analysis Internals</vt:lpstr>
      <vt:lpstr>Parser</vt:lpstr>
      <vt:lpstr>Control Flow Graph</vt:lpstr>
      <vt:lpstr>Data Flow with SSA</vt:lpstr>
      <vt:lpstr>Taint Propagation</vt:lpstr>
      <vt:lpstr>Tainting SQL Injection Example</vt:lpstr>
      <vt:lpstr>Local vs. Global Analysis</vt:lpstr>
      <vt:lpstr>Rules</vt:lpstr>
      <vt:lpstr>Static Analysis Tools</vt:lpstr>
      <vt:lpstr>Using the Tools</vt:lpstr>
      <vt:lpstr>Code Reviews</vt:lpstr>
      <vt:lpstr>Static Analysis Metrics</vt:lpstr>
      <vt:lpstr>Evolution of a Single Project</vt:lpstr>
      <vt:lpstr>Key Points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Reviews</dc:title>
  <dc:creator>waldenj</dc:creator>
  <cp:lastModifiedBy>André Gomes</cp:lastModifiedBy>
  <cp:revision>74</cp:revision>
  <dcterms:created xsi:type="dcterms:W3CDTF">2008-11-01T00:43:08Z</dcterms:created>
  <dcterms:modified xsi:type="dcterms:W3CDTF">2023-01-28T10:27:20Z</dcterms:modified>
</cp:coreProperties>
</file>