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35"/>
  </p:notesMasterIdLst>
  <p:handoutMasterIdLst>
    <p:handoutMasterId r:id="rId36"/>
  </p:handoutMasterIdLst>
  <p:sldIdLst>
    <p:sldId id="256" r:id="rId4"/>
    <p:sldId id="323" r:id="rId5"/>
    <p:sldId id="324" r:id="rId6"/>
    <p:sldId id="326" r:id="rId7"/>
    <p:sldId id="325" r:id="rId8"/>
    <p:sldId id="307" r:id="rId9"/>
    <p:sldId id="313" r:id="rId10"/>
    <p:sldId id="319" r:id="rId11"/>
    <p:sldId id="320" r:id="rId12"/>
    <p:sldId id="327" r:id="rId13"/>
    <p:sldId id="328" r:id="rId14"/>
    <p:sldId id="329" r:id="rId15"/>
    <p:sldId id="321" r:id="rId16"/>
    <p:sldId id="322" r:id="rId17"/>
    <p:sldId id="330" r:id="rId18"/>
    <p:sldId id="331" r:id="rId19"/>
    <p:sldId id="332" r:id="rId20"/>
    <p:sldId id="333" r:id="rId21"/>
    <p:sldId id="334" r:id="rId22"/>
    <p:sldId id="335" r:id="rId23"/>
    <p:sldId id="336" r:id="rId24"/>
    <p:sldId id="337" r:id="rId25"/>
    <p:sldId id="338" r:id="rId26"/>
    <p:sldId id="339" r:id="rId27"/>
    <p:sldId id="340" r:id="rId28"/>
    <p:sldId id="341" r:id="rId29"/>
    <p:sldId id="342" r:id="rId30"/>
    <p:sldId id="343" r:id="rId31"/>
    <p:sldId id="344" r:id="rId32"/>
    <p:sldId id="345" r:id="rId33"/>
    <p:sldId id="317" r:id="rId34"/>
  </p:sldIdLst>
  <p:sldSz cx="9144000" cy="6858000" type="screen4x3"/>
  <p:notesSz cx="6858000" cy="9144000"/>
  <p:defaultTextStyle>
    <a:defPPr>
      <a:defRPr lang="en-US"/>
    </a:defPPr>
    <a:lvl1pPr algn="l" rtl="0" fontAlgn="base">
      <a:spcBef>
        <a:spcPct val="0"/>
      </a:spcBef>
      <a:spcAft>
        <a:spcPct val="0"/>
      </a:spcAft>
      <a:defRPr sz="3600" kern="1200">
        <a:solidFill>
          <a:schemeClr val="tx1"/>
        </a:solidFill>
        <a:latin typeface="Arial" charset="0"/>
        <a:ea typeface="+mn-ea"/>
        <a:cs typeface="+mn-cs"/>
      </a:defRPr>
    </a:lvl1pPr>
    <a:lvl2pPr marL="457200" algn="l" rtl="0" fontAlgn="base">
      <a:spcBef>
        <a:spcPct val="0"/>
      </a:spcBef>
      <a:spcAft>
        <a:spcPct val="0"/>
      </a:spcAft>
      <a:defRPr sz="3600" kern="1200">
        <a:solidFill>
          <a:schemeClr val="tx1"/>
        </a:solidFill>
        <a:latin typeface="Arial" charset="0"/>
        <a:ea typeface="+mn-ea"/>
        <a:cs typeface="+mn-cs"/>
      </a:defRPr>
    </a:lvl2pPr>
    <a:lvl3pPr marL="914400" algn="l" rtl="0" fontAlgn="base">
      <a:spcBef>
        <a:spcPct val="0"/>
      </a:spcBef>
      <a:spcAft>
        <a:spcPct val="0"/>
      </a:spcAft>
      <a:defRPr sz="3600" kern="1200">
        <a:solidFill>
          <a:schemeClr val="tx1"/>
        </a:solidFill>
        <a:latin typeface="Arial" charset="0"/>
        <a:ea typeface="+mn-ea"/>
        <a:cs typeface="+mn-cs"/>
      </a:defRPr>
    </a:lvl3pPr>
    <a:lvl4pPr marL="1371600" algn="l" rtl="0" fontAlgn="base">
      <a:spcBef>
        <a:spcPct val="0"/>
      </a:spcBef>
      <a:spcAft>
        <a:spcPct val="0"/>
      </a:spcAft>
      <a:defRPr sz="3600" kern="1200">
        <a:solidFill>
          <a:schemeClr val="tx1"/>
        </a:solidFill>
        <a:latin typeface="Arial" charset="0"/>
        <a:ea typeface="+mn-ea"/>
        <a:cs typeface="+mn-cs"/>
      </a:defRPr>
    </a:lvl4pPr>
    <a:lvl5pPr marL="1828800" algn="l" rtl="0" fontAlgn="base">
      <a:spcBef>
        <a:spcPct val="0"/>
      </a:spcBef>
      <a:spcAft>
        <a:spcPct val="0"/>
      </a:spcAft>
      <a:defRPr sz="3600" kern="1200">
        <a:solidFill>
          <a:schemeClr val="tx1"/>
        </a:solidFill>
        <a:latin typeface="Arial" charset="0"/>
        <a:ea typeface="+mn-ea"/>
        <a:cs typeface="+mn-cs"/>
      </a:defRPr>
    </a:lvl5pPr>
    <a:lvl6pPr marL="2286000" algn="l" defTabSz="914400" rtl="0" eaLnBrk="1" latinLnBrk="0" hangingPunct="1">
      <a:defRPr sz="3600" kern="1200">
        <a:solidFill>
          <a:schemeClr val="tx1"/>
        </a:solidFill>
        <a:latin typeface="Arial" charset="0"/>
        <a:ea typeface="+mn-ea"/>
        <a:cs typeface="+mn-cs"/>
      </a:defRPr>
    </a:lvl6pPr>
    <a:lvl7pPr marL="2743200" algn="l" defTabSz="914400" rtl="0" eaLnBrk="1" latinLnBrk="0" hangingPunct="1">
      <a:defRPr sz="3600" kern="1200">
        <a:solidFill>
          <a:schemeClr val="tx1"/>
        </a:solidFill>
        <a:latin typeface="Arial" charset="0"/>
        <a:ea typeface="+mn-ea"/>
        <a:cs typeface="+mn-cs"/>
      </a:defRPr>
    </a:lvl7pPr>
    <a:lvl8pPr marL="3200400" algn="l" defTabSz="914400" rtl="0" eaLnBrk="1" latinLnBrk="0" hangingPunct="1">
      <a:defRPr sz="3600" kern="1200">
        <a:solidFill>
          <a:schemeClr val="tx1"/>
        </a:solidFill>
        <a:latin typeface="Arial" charset="0"/>
        <a:ea typeface="+mn-ea"/>
        <a:cs typeface="+mn-cs"/>
      </a:defRPr>
    </a:lvl8pPr>
    <a:lvl9pPr marL="3657600" algn="l" defTabSz="914400" rtl="0" eaLnBrk="1" latinLnBrk="0" hangingPunct="1">
      <a:defRPr sz="3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98" autoAdjust="0"/>
    <p:restoredTop sz="85566" autoAdjust="0"/>
  </p:normalViewPr>
  <p:slideViewPr>
    <p:cSldViewPr snapToGrid="0">
      <p:cViewPr varScale="1">
        <p:scale>
          <a:sx n="67" d="100"/>
          <a:sy n="67" d="100"/>
        </p:scale>
        <p:origin x="-86" y="-1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3005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3005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3005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A9D361C-2B4C-4407-A9BB-08154B3D1739}" type="slidenum">
              <a:rPr lang="en-US"/>
              <a:pPr/>
              <a:t>‹#›</a:t>
            </a:fld>
            <a:endParaRPr lang="en-US"/>
          </a:p>
        </p:txBody>
      </p:sp>
    </p:spTree>
    <p:extLst>
      <p:ext uri="{BB962C8B-B14F-4D97-AF65-F5344CB8AC3E}">
        <p14:creationId xmlns:p14="http://schemas.microsoft.com/office/powerpoint/2010/main" val="3227725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02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377ABF9-9A9B-449C-AA3D-43F0150527E1}" type="slidenum">
              <a:rPr lang="en-US"/>
              <a:pPr/>
              <a:t>‹#›</a:t>
            </a:fld>
            <a:endParaRPr lang="en-US"/>
          </a:p>
        </p:txBody>
      </p:sp>
    </p:spTree>
    <p:extLst>
      <p:ext uri="{BB962C8B-B14F-4D97-AF65-F5344CB8AC3E}">
        <p14:creationId xmlns:p14="http://schemas.microsoft.com/office/powerpoint/2010/main" val="35047601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12A8862-FC36-4C6D-814A-1C644B5F952D}" type="slidenum">
              <a:rPr lang="en-US"/>
              <a:pPr/>
              <a:t>10</a:t>
            </a:fld>
            <a:endParaRPr lang="en-US"/>
          </a:p>
        </p:txBody>
      </p:sp>
      <p:sp>
        <p:nvSpPr>
          <p:cNvPr id="921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6" tIns="45708" rIns="91416" bIns="45708" anchor="b"/>
          <a:lstStyle>
            <a:lvl1pPr>
              <a:defRPr>
                <a:solidFill>
                  <a:schemeClr val="tx1"/>
                </a:solidFill>
                <a:latin typeface="Arial" charset="0"/>
                <a:cs typeface="Arial" charset="0"/>
              </a:defRPr>
            </a:lvl1pPr>
            <a:lvl2pPr marL="703263" indent="-271463">
              <a:defRPr>
                <a:solidFill>
                  <a:schemeClr val="tx1"/>
                </a:solidFill>
                <a:latin typeface="Arial" charset="0"/>
                <a:cs typeface="Arial" charset="0"/>
              </a:defRPr>
            </a:lvl2pPr>
            <a:lvl3pPr marL="1081088" indent="-215900">
              <a:defRPr>
                <a:solidFill>
                  <a:schemeClr val="tx1"/>
                </a:solidFill>
                <a:latin typeface="Arial" charset="0"/>
                <a:cs typeface="Arial" charset="0"/>
              </a:defRPr>
            </a:lvl3pPr>
            <a:lvl4pPr marL="1512888" indent="-215900">
              <a:defRPr>
                <a:solidFill>
                  <a:schemeClr val="tx1"/>
                </a:solidFill>
                <a:latin typeface="Arial" charset="0"/>
                <a:cs typeface="Arial" charset="0"/>
              </a:defRPr>
            </a:lvl4pPr>
            <a:lvl5pPr marL="1946275" indent="-215900">
              <a:defRPr>
                <a:solidFill>
                  <a:schemeClr val="tx1"/>
                </a:solidFill>
                <a:latin typeface="Arial" charset="0"/>
                <a:cs typeface="Arial" charset="0"/>
              </a:defRPr>
            </a:lvl5pPr>
            <a:lvl6pPr marL="2403475" indent="-215900" fontAlgn="base">
              <a:spcBef>
                <a:spcPct val="0"/>
              </a:spcBef>
              <a:spcAft>
                <a:spcPct val="0"/>
              </a:spcAft>
              <a:defRPr>
                <a:solidFill>
                  <a:schemeClr val="tx1"/>
                </a:solidFill>
                <a:latin typeface="Arial" charset="0"/>
                <a:cs typeface="Arial" charset="0"/>
              </a:defRPr>
            </a:lvl6pPr>
            <a:lvl7pPr marL="2860675" indent="-215900" fontAlgn="base">
              <a:spcBef>
                <a:spcPct val="0"/>
              </a:spcBef>
              <a:spcAft>
                <a:spcPct val="0"/>
              </a:spcAft>
              <a:defRPr>
                <a:solidFill>
                  <a:schemeClr val="tx1"/>
                </a:solidFill>
                <a:latin typeface="Arial" charset="0"/>
                <a:cs typeface="Arial" charset="0"/>
              </a:defRPr>
            </a:lvl7pPr>
            <a:lvl8pPr marL="3317875" indent="-215900" fontAlgn="base">
              <a:spcBef>
                <a:spcPct val="0"/>
              </a:spcBef>
              <a:spcAft>
                <a:spcPct val="0"/>
              </a:spcAft>
              <a:defRPr>
                <a:solidFill>
                  <a:schemeClr val="tx1"/>
                </a:solidFill>
                <a:latin typeface="Arial" charset="0"/>
                <a:cs typeface="Arial" charset="0"/>
              </a:defRPr>
            </a:lvl8pPr>
            <a:lvl9pPr marL="3775075" indent="-215900" fontAlgn="base">
              <a:spcBef>
                <a:spcPct val="0"/>
              </a:spcBef>
              <a:spcAft>
                <a:spcPct val="0"/>
              </a:spcAft>
              <a:defRPr>
                <a:solidFill>
                  <a:schemeClr val="tx1"/>
                </a:solidFill>
                <a:latin typeface="Arial" charset="0"/>
                <a:cs typeface="Arial" charset="0"/>
              </a:defRPr>
            </a:lvl9pPr>
          </a:lstStyle>
          <a:p>
            <a:pPr algn="r"/>
            <a:fld id="{BA5204FC-3610-4C7A-BD0A-E5571B53582D}" type="slidenum">
              <a:rPr lang="en-US" sz="1200"/>
              <a:pPr algn="r"/>
              <a:t>10</a:t>
            </a:fld>
            <a:endParaRPr lang="en-US" sz="1200"/>
          </a:p>
        </p:txBody>
      </p:sp>
      <p:sp>
        <p:nvSpPr>
          <p:cNvPr id="9219" name="Rectangle 2"/>
          <p:cNvSpPr>
            <a:spLocks noRot="1" noChangeArrowheads="1" noTextEdit="1"/>
          </p:cNvSpPr>
          <p:nvPr>
            <p:ph type="sldImg"/>
          </p:nvPr>
        </p:nvSpPr>
        <p:spPr>
          <a:xfrm>
            <a:off x="1144588" y="685800"/>
            <a:ext cx="4572000" cy="3429000"/>
          </a:xfrm>
          <a:ln/>
        </p:spPr>
      </p:sp>
      <p:sp>
        <p:nvSpPr>
          <p:cNvPr id="9220" name="Rectangle 3"/>
          <p:cNvSpPr>
            <a:spLocks noGrp="1" noChangeArrowheads="1"/>
          </p:cNvSpPr>
          <p:nvPr>
            <p:ph type="body" idx="1"/>
          </p:nvPr>
        </p:nvSpPr>
        <p:spPr/>
        <p:txBody>
          <a:bodyPr lIns="91416" tIns="45708" rIns="91416" bIns="45708"/>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7C8A51-CA93-44D3-B4D5-53742490D378}" type="slidenum">
              <a:rPr lang="en-US">
                <a:solidFill>
                  <a:prstClr val="black"/>
                </a:solidFill>
              </a:rPr>
              <a:pPr/>
              <a:t>21</a:t>
            </a:fld>
            <a:endParaRPr lang="en-US">
              <a:solidFill>
                <a:prstClr val="black"/>
              </a:solidFill>
            </a:endParaRPr>
          </a:p>
        </p:txBody>
      </p:sp>
      <p:sp>
        <p:nvSpPr>
          <p:cNvPr id="32770" name="Rectangle 2"/>
          <p:cNvSpPr>
            <a:spLocks noRo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EFADF1-CAC7-41FE-974E-9671DE04C84F}" type="slidenum">
              <a:rPr lang="en-US">
                <a:solidFill>
                  <a:prstClr val="black"/>
                </a:solidFill>
              </a:rPr>
              <a:pPr/>
              <a:t>22</a:t>
            </a:fld>
            <a:endParaRPr lang="en-US">
              <a:solidFill>
                <a:prstClr val="black"/>
              </a:solidFill>
            </a:endParaRPr>
          </a:p>
        </p:txBody>
      </p:sp>
      <p:sp>
        <p:nvSpPr>
          <p:cNvPr id="36866" name="Rectangle 2"/>
          <p:cNvSpPr>
            <a:spLocks noRot="1" noChangeArrowheads="1" noTextEdit="1"/>
          </p:cNvSpPr>
          <p:nvPr>
            <p:ph type="sldImg"/>
          </p:nvPr>
        </p:nvSpPr>
        <p:spPr>
          <a:ln/>
        </p:spPr>
      </p:sp>
      <p:sp>
        <p:nvSpPr>
          <p:cNvPr id="36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631F6E-7541-424C-B613-C9FCB1407E63}" type="slidenum">
              <a:rPr lang="en-US">
                <a:solidFill>
                  <a:prstClr val="black"/>
                </a:solidFill>
              </a:rPr>
              <a:pPr/>
              <a:t>23</a:t>
            </a:fld>
            <a:endParaRPr lang="en-US">
              <a:solidFill>
                <a:prstClr val="black"/>
              </a:solidFill>
            </a:endParaRPr>
          </a:p>
        </p:txBody>
      </p:sp>
      <p:sp>
        <p:nvSpPr>
          <p:cNvPr id="37890" name="Rectangle 2"/>
          <p:cNvSpPr>
            <a:spLocks noRot="1" noChangeArrowheads="1" noTextEdit="1"/>
          </p:cNvSpPr>
          <p:nvPr>
            <p:ph type="sldImg"/>
          </p:nvPr>
        </p:nvSpPr>
        <p:spPr>
          <a:ln/>
        </p:spPr>
      </p:sp>
      <p:sp>
        <p:nvSpPr>
          <p:cNvPr id="37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557CF-1680-4FAC-B1BF-0B7FBAD74DCC}" type="slidenum">
              <a:rPr lang="en-US">
                <a:solidFill>
                  <a:prstClr val="black"/>
                </a:solidFill>
              </a:rPr>
              <a:pPr/>
              <a:t>24</a:t>
            </a:fld>
            <a:endParaRPr lang="en-US">
              <a:solidFill>
                <a:prstClr val="black"/>
              </a:solidFill>
            </a:endParaRPr>
          </a:p>
        </p:txBody>
      </p:sp>
      <p:sp>
        <p:nvSpPr>
          <p:cNvPr id="38914" name="Rectangle 2"/>
          <p:cNvSpPr>
            <a:spLocks noRot="1" noChangeArrowheads="1" noTextEdit="1"/>
          </p:cNvSpPr>
          <p:nvPr>
            <p:ph type="sldImg"/>
          </p:nvPr>
        </p:nvSpPr>
        <p:spPr>
          <a:ln/>
        </p:spPr>
      </p:sp>
      <p:sp>
        <p:nvSpPr>
          <p:cNvPr id="38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E9FCB7-6AB9-4B14-8816-9FB273990B3C}" type="slidenum">
              <a:rPr lang="en-US">
                <a:solidFill>
                  <a:prstClr val="black"/>
                </a:solidFill>
              </a:rPr>
              <a:pPr/>
              <a:t>25</a:t>
            </a:fld>
            <a:endParaRPr lang="en-US">
              <a:solidFill>
                <a:prstClr val="black"/>
              </a:solidFill>
            </a:endParaRPr>
          </a:p>
        </p:txBody>
      </p:sp>
      <p:sp>
        <p:nvSpPr>
          <p:cNvPr id="39938" name="Rectangle 2"/>
          <p:cNvSpPr>
            <a:spLocks noRot="1" noChangeArrowheads="1" noTextEdit="1"/>
          </p:cNvSpPr>
          <p:nvPr>
            <p:ph type="sldImg"/>
          </p:nvPr>
        </p:nvSpPr>
        <p:spPr>
          <a:ln/>
        </p:spPr>
      </p:sp>
      <p:sp>
        <p:nvSpPr>
          <p:cNvPr id="39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2C0A8D-E919-4E00-A1D6-23407CA1BDDF}" type="slidenum">
              <a:rPr lang="en-US">
                <a:solidFill>
                  <a:prstClr val="black"/>
                </a:solidFill>
              </a:rPr>
              <a:pPr/>
              <a:t>26</a:t>
            </a:fld>
            <a:endParaRPr lang="en-US">
              <a:solidFill>
                <a:prstClr val="black"/>
              </a:solidFill>
            </a:endParaRPr>
          </a:p>
        </p:txBody>
      </p:sp>
      <p:sp>
        <p:nvSpPr>
          <p:cNvPr id="40962" name="Rectangle 2"/>
          <p:cNvSpPr>
            <a:spLocks noRot="1" noChangeArrowheads="1" noTextEdit="1"/>
          </p:cNvSpPr>
          <p:nvPr>
            <p:ph type="sldImg"/>
          </p:nvPr>
        </p:nvSpPr>
        <p:spPr>
          <a:ln/>
        </p:spPr>
      </p:sp>
      <p:sp>
        <p:nvSpPr>
          <p:cNvPr id="40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16385A-5A1D-4BA6-93BC-687AEFCCC527}" type="slidenum">
              <a:rPr lang="en-US">
                <a:solidFill>
                  <a:prstClr val="black"/>
                </a:solidFill>
              </a:rPr>
              <a:pPr/>
              <a:t>27</a:t>
            </a:fld>
            <a:endParaRPr lang="en-US">
              <a:solidFill>
                <a:prstClr val="black"/>
              </a:solidFill>
            </a:endParaRPr>
          </a:p>
        </p:txBody>
      </p:sp>
      <p:sp>
        <p:nvSpPr>
          <p:cNvPr id="41986" name="Rectangle 2"/>
          <p:cNvSpPr>
            <a:spLocks noRot="1" noChangeArrowheads="1" noTextEdit="1"/>
          </p:cNvSpPr>
          <p:nvPr>
            <p:ph type="sldImg"/>
          </p:nvPr>
        </p:nvSpPr>
        <p:spPr>
          <a:ln/>
        </p:spPr>
      </p:sp>
      <p:sp>
        <p:nvSpPr>
          <p:cNvPr id="41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813CB8-50FF-4FE7-AACD-7ADCC2A2B9B0}" type="slidenum">
              <a:rPr lang="en-US">
                <a:solidFill>
                  <a:prstClr val="black"/>
                </a:solidFill>
              </a:rPr>
              <a:pPr/>
              <a:t>28</a:t>
            </a:fld>
            <a:endParaRPr lang="en-US">
              <a:solidFill>
                <a:prstClr val="black"/>
              </a:solidFill>
            </a:endParaRPr>
          </a:p>
        </p:txBody>
      </p:sp>
      <p:sp>
        <p:nvSpPr>
          <p:cNvPr id="43010" name="Rectangle 2"/>
          <p:cNvSpPr>
            <a:spLocks noRot="1" noChangeArrowheads="1" noTextEdit="1"/>
          </p:cNvSpPr>
          <p:nvPr>
            <p:ph type="sldImg"/>
          </p:nvPr>
        </p:nvSpPr>
        <p:spPr>
          <a:ln/>
        </p:spPr>
      </p:sp>
      <p:sp>
        <p:nvSpPr>
          <p:cNvPr id="43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1D7E3E-9E48-4DAD-97E3-53E15BB6674D}" type="slidenum">
              <a:rPr lang="en-US">
                <a:solidFill>
                  <a:prstClr val="black"/>
                </a:solidFill>
              </a:rPr>
              <a:pPr/>
              <a:t>29</a:t>
            </a:fld>
            <a:endParaRPr lang="en-US">
              <a:solidFill>
                <a:prstClr val="black"/>
              </a:solidFill>
            </a:endParaRPr>
          </a:p>
        </p:txBody>
      </p:sp>
      <p:sp>
        <p:nvSpPr>
          <p:cNvPr id="44034" name="Rectangle 2"/>
          <p:cNvSpPr>
            <a:spLocks noRo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8B6433-87D3-4100-90C5-94963B67A878}" type="slidenum">
              <a:rPr lang="en-US">
                <a:solidFill>
                  <a:prstClr val="black"/>
                </a:solidFill>
              </a:rPr>
              <a:pPr/>
              <a:t>30</a:t>
            </a:fld>
            <a:endParaRPr lang="en-US">
              <a:solidFill>
                <a:prstClr val="black"/>
              </a:solidFill>
            </a:endParaRPr>
          </a:p>
        </p:txBody>
      </p:sp>
      <p:sp>
        <p:nvSpPr>
          <p:cNvPr id="46082" name="Rectangle 2"/>
          <p:cNvSpPr>
            <a:spLocks noRot="1" noChangeArrowheads="1" noTextEdit="1"/>
          </p:cNvSpPr>
          <p:nvPr>
            <p:ph type="sldImg"/>
          </p:nvPr>
        </p:nvSpPr>
        <p:spPr>
          <a:ln/>
        </p:spPr>
      </p:sp>
      <p:sp>
        <p:nvSpPr>
          <p:cNvPr id="46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60DC9C-3A1F-482B-AFDD-8F124D521B38}" type="slidenum">
              <a:rPr lang="en-US">
                <a:solidFill>
                  <a:prstClr val="black"/>
                </a:solidFill>
              </a:rPr>
              <a:pPr/>
              <a:t>11</a:t>
            </a:fld>
            <a:endParaRPr lang="en-US">
              <a:solidFill>
                <a:prstClr val="black"/>
              </a:solidFill>
            </a:endParaRPr>
          </a:p>
        </p:txBody>
      </p:sp>
      <p:sp>
        <p:nvSpPr>
          <p:cNvPr id="11266" name="Rectangle 2"/>
          <p:cNvSpPr>
            <a:spLocks noRot="1" noChangeArrowheads="1" noTextEdit="1"/>
          </p:cNvSpPr>
          <p:nvPr>
            <p:ph type="sldImg"/>
          </p:nvPr>
        </p:nvSpPr>
        <p:spPr>
          <a:xfrm>
            <a:off x="1144588" y="685800"/>
            <a:ext cx="4572000" cy="3429000"/>
          </a:xfrm>
          <a:ln/>
        </p:spPr>
      </p:sp>
      <p:sp>
        <p:nvSpPr>
          <p:cNvPr id="11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9B1A5F-B0B1-44BE-8B95-4E6B86A1611E}" type="slidenum">
              <a:rPr lang="en-US">
                <a:solidFill>
                  <a:prstClr val="black"/>
                </a:solidFill>
              </a:rPr>
              <a:pPr/>
              <a:t>12</a:t>
            </a:fld>
            <a:endParaRPr lang="en-US">
              <a:solidFill>
                <a:prstClr val="black"/>
              </a:solidFill>
            </a:endParaRPr>
          </a:p>
        </p:txBody>
      </p:sp>
      <p:sp>
        <p:nvSpPr>
          <p:cNvPr id="13314" name="Rectangle 2"/>
          <p:cNvSpPr>
            <a:spLocks noRot="1" noChangeArrowheads="1" noTextEdit="1"/>
          </p:cNvSpPr>
          <p:nvPr>
            <p:ph type="sldImg"/>
          </p:nvPr>
        </p:nvSpPr>
        <p:spPr>
          <a:xfrm>
            <a:off x="1144588" y="685800"/>
            <a:ext cx="4572000" cy="3429000"/>
          </a:xfrm>
          <a:ln/>
        </p:spPr>
      </p:sp>
      <p:sp>
        <p:nvSpPr>
          <p:cNvPr id="13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9B3EFA1-AA64-477E-A181-97026D34F25A}" type="slidenum">
              <a:rPr lang="en-US"/>
              <a:pPr/>
              <a:t>15</a:t>
            </a:fld>
            <a:endParaRPr lang="en-US"/>
          </a:p>
        </p:txBody>
      </p:sp>
      <p:sp>
        <p:nvSpPr>
          <p:cNvPr id="1536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6" tIns="45708" rIns="91416" bIns="45708" anchor="b"/>
          <a:lstStyle>
            <a:lvl1pPr>
              <a:defRPr>
                <a:solidFill>
                  <a:schemeClr val="tx1"/>
                </a:solidFill>
                <a:latin typeface="Arial" charset="0"/>
                <a:cs typeface="Arial" charset="0"/>
              </a:defRPr>
            </a:lvl1pPr>
            <a:lvl2pPr marL="703263" indent="-271463">
              <a:defRPr>
                <a:solidFill>
                  <a:schemeClr val="tx1"/>
                </a:solidFill>
                <a:latin typeface="Arial" charset="0"/>
                <a:cs typeface="Arial" charset="0"/>
              </a:defRPr>
            </a:lvl2pPr>
            <a:lvl3pPr marL="1081088" indent="-215900">
              <a:defRPr>
                <a:solidFill>
                  <a:schemeClr val="tx1"/>
                </a:solidFill>
                <a:latin typeface="Arial" charset="0"/>
                <a:cs typeface="Arial" charset="0"/>
              </a:defRPr>
            </a:lvl3pPr>
            <a:lvl4pPr marL="1512888" indent="-215900">
              <a:defRPr>
                <a:solidFill>
                  <a:schemeClr val="tx1"/>
                </a:solidFill>
                <a:latin typeface="Arial" charset="0"/>
                <a:cs typeface="Arial" charset="0"/>
              </a:defRPr>
            </a:lvl4pPr>
            <a:lvl5pPr marL="1946275" indent="-215900">
              <a:defRPr>
                <a:solidFill>
                  <a:schemeClr val="tx1"/>
                </a:solidFill>
                <a:latin typeface="Arial" charset="0"/>
                <a:cs typeface="Arial" charset="0"/>
              </a:defRPr>
            </a:lvl5pPr>
            <a:lvl6pPr marL="2403475" indent="-215900" fontAlgn="base">
              <a:spcBef>
                <a:spcPct val="0"/>
              </a:spcBef>
              <a:spcAft>
                <a:spcPct val="0"/>
              </a:spcAft>
              <a:defRPr>
                <a:solidFill>
                  <a:schemeClr val="tx1"/>
                </a:solidFill>
                <a:latin typeface="Arial" charset="0"/>
                <a:cs typeface="Arial" charset="0"/>
              </a:defRPr>
            </a:lvl6pPr>
            <a:lvl7pPr marL="2860675" indent="-215900" fontAlgn="base">
              <a:spcBef>
                <a:spcPct val="0"/>
              </a:spcBef>
              <a:spcAft>
                <a:spcPct val="0"/>
              </a:spcAft>
              <a:defRPr>
                <a:solidFill>
                  <a:schemeClr val="tx1"/>
                </a:solidFill>
                <a:latin typeface="Arial" charset="0"/>
                <a:cs typeface="Arial" charset="0"/>
              </a:defRPr>
            </a:lvl7pPr>
            <a:lvl8pPr marL="3317875" indent="-215900" fontAlgn="base">
              <a:spcBef>
                <a:spcPct val="0"/>
              </a:spcBef>
              <a:spcAft>
                <a:spcPct val="0"/>
              </a:spcAft>
              <a:defRPr>
                <a:solidFill>
                  <a:schemeClr val="tx1"/>
                </a:solidFill>
                <a:latin typeface="Arial" charset="0"/>
                <a:cs typeface="Arial" charset="0"/>
              </a:defRPr>
            </a:lvl8pPr>
            <a:lvl9pPr marL="3775075" indent="-215900" fontAlgn="base">
              <a:spcBef>
                <a:spcPct val="0"/>
              </a:spcBef>
              <a:spcAft>
                <a:spcPct val="0"/>
              </a:spcAft>
              <a:defRPr>
                <a:solidFill>
                  <a:schemeClr val="tx1"/>
                </a:solidFill>
                <a:latin typeface="Arial" charset="0"/>
                <a:cs typeface="Arial" charset="0"/>
              </a:defRPr>
            </a:lvl9pPr>
          </a:lstStyle>
          <a:p>
            <a:pPr algn="r"/>
            <a:fld id="{DB133D60-340C-4F65-9D72-0919A1EA82ED}" type="slidenum">
              <a:rPr lang="en-US" sz="1200"/>
              <a:pPr algn="r"/>
              <a:t>15</a:t>
            </a:fld>
            <a:endParaRPr lang="en-US" sz="1200"/>
          </a:p>
        </p:txBody>
      </p:sp>
      <p:sp>
        <p:nvSpPr>
          <p:cNvPr id="15363" name="Rectangle 2"/>
          <p:cNvSpPr>
            <a:spLocks noRot="1" noChangeArrowheads="1" noTextEdit="1"/>
          </p:cNvSpPr>
          <p:nvPr>
            <p:ph type="sldImg"/>
          </p:nvPr>
        </p:nvSpPr>
        <p:spPr>
          <a:xfrm>
            <a:off x="1144588" y="685800"/>
            <a:ext cx="4572000" cy="3429000"/>
          </a:xfrm>
          <a:ln/>
        </p:spPr>
      </p:sp>
      <p:sp>
        <p:nvSpPr>
          <p:cNvPr id="15364" name="Rectangle 3"/>
          <p:cNvSpPr>
            <a:spLocks noGrp="1" noChangeArrowheads="1"/>
          </p:cNvSpPr>
          <p:nvPr>
            <p:ph type="body" idx="1"/>
          </p:nvPr>
        </p:nvSpPr>
        <p:spPr/>
        <p:txBody>
          <a:bodyPr lIns="91416" tIns="45708" rIns="91416" bIns="45708"/>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4442FDE-43C5-4C47-85B6-4F32E813A6BB}" type="slidenum">
              <a:rPr lang="en-US"/>
              <a:pPr/>
              <a:t>16</a:t>
            </a:fld>
            <a:endParaRPr lang="en-US"/>
          </a:p>
        </p:txBody>
      </p:sp>
      <p:sp>
        <p:nvSpPr>
          <p:cNvPr id="1741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6" tIns="45708" rIns="91416" bIns="45708" anchor="b"/>
          <a:lstStyle>
            <a:lvl1pPr>
              <a:defRPr>
                <a:solidFill>
                  <a:schemeClr val="tx1"/>
                </a:solidFill>
                <a:latin typeface="Arial" charset="0"/>
                <a:cs typeface="Arial" charset="0"/>
              </a:defRPr>
            </a:lvl1pPr>
            <a:lvl2pPr marL="703263" indent="-271463">
              <a:defRPr>
                <a:solidFill>
                  <a:schemeClr val="tx1"/>
                </a:solidFill>
                <a:latin typeface="Arial" charset="0"/>
                <a:cs typeface="Arial" charset="0"/>
              </a:defRPr>
            </a:lvl2pPr>
            <a:lvl3pPr marL="1081088" indent="-215900">
              <a:defRPr>
                <a:solidFill>
                  <a:schemeClr val="tx1"/>
                </a:solidFill>
                <a:latin typeface="Arial" charset="0"/>
                <a:cs typeface="Arial" charset="0"/>
              </a:defRPr>
            </a:lvl3pPr>
            <a:lvl4pPr marL="1512888" indent="-215900">
              <a:defRPr>
                <a:solidFill>
                  <a:schemeClr val="tx1"/>
                </a:solidFill>
                <a:latin typeface="Arial" charset="0"/>
                <a:cs typeface="Arial" charset="0"/>
              </a:defRPr>
            </a:lvl4pPr>
            <a:lvl5pPr marL="1946275" indent="-215900">
              <a:defRPr>
                <a:solidFill>
                  <a:schemeClr val="tx1"/>
                </a:solidFill>
                <a:latin typeface="Arial" charset="0"/>
                <a:cs typeface="Arial" charset="0"/>
              </a:defRPr>
            </a:lvl5pPr>
            <a:lvl6pPr marL="2403475" indent="-215900" fontAlgn="base">
              <a:spcBef>
                <a:spcPct val="0"/>
              </a:spcBef>
              <a:spcAft>
                <a:spcPct val="0"/>
              </a:spcAft>
              <a:defRPr>
                <a:solidFill>
                  <a:schemeClr val="tx1"/>
                </a:solidFill>
                <a:latin typeface="Arial" charset="0"/>
                <a:cs typeface="Arial" charset="0"/>
              </a:defRPr>
            </a:lvl6pPr>
            <a:lvl7pPr marL="2860675" indent="-215900" fontAlgn="base">
              <a:spcBef>
                <a:spcPct val="0"/>
              </a:spcBef>
              <a:spcAft>
                <a:spcPct val="0"/>
              </a:spcAft>
              <a:defRPr>
                <a:solidFill>
                  <a:schemeClr val="tx1"/>
                </a:solidFill>
                <a:latin typeface="Arial" charset="0"/>
                <a:cs typeface="Arial" charset="0"/>
              </a:defRPr>
            </a:lvl7pPr>
            <a:lvl8pPr marL="3317875" indent="-215900" fontAlgn="base">
              <a:spcBef>
                <a:spcPct val="0"/>
              </a:spcBef>
              <a:spcAft>
                <a:spcPct val="0"/>
              </a:spcAft>
              <a:defRPr>
                <a:solidFill>
                  <a:schemeClr val="tx1"/>
                </a:solidFill>
                <a:latin typeface="Arial" charset="0"/>
                <a:cs typeface="Arial" charset="0"/>
              </a:defRPr>
            </a:lvl8pPr>
            <a:lvl9pPr marL="3775075" indent="-215900" fontAlgn="base">
              <a:spcBef>
                <a:spcPct val="0"/>
              </a:spcBef>
              <a:spcAft>
                <a:spcPct val="0"/>
              </a:spcAft>
              <a:defRPr>
                <a:solidFill>
                  <a:schemeClr val="tx1"/>
                </a:solidFill>
                <a:latin typeface="Arial" charset="0"/>
                <a:cs typeface="Arial" charset="0"/>
              </a:defRPr>
            </a:lvl9pPr>
          </a:lstStyle>
          <a:p>
            <a:pPr algn="r"/>
            <a:fld id="{47495451-3A2D-4DB0-AC2D-3ADCEE1853D9}" type="slidenum">
              <a:rPr lang="en-US" sz="1200"/>
              <a:pPr algn="r"/>
              <a:t>16</a:t>
            </a:fld>
            <a:endParaRPr lang="en-US" sz="1200"/>
          </a:p>
        </p:txBody>
      </p:sp>
      <p:sp>
        <p:nvSpPr>
          <p:cNvPr id="17411" name="Rectangle 2"/>
          <p:cNvSpPr>
            <a:spLocks noRot="1" noChangeArrowheads="1" noTextEdit="1"/>
          </p:cNvSpPr>
          <p:nvPr>
            <p:ph type="sldImg"/>
          </p:nvPr>
        </p:nvSpPr>
        <p:spPr>
          <a:xfrm>
            <a:off x="1144588" y="685800"/>
            <a:ext cx="4572000" cy="3429000"/>
          </a:xfrm>
          <a:ln/>
        </p:spPr>
      </p:sp>
      <p:sp>
        <p:nvSpPr>
          <p:cNvPr id="17412" name="Rectangle 3"/>
          <p:cNvSpPr>
            <a:spLocks noGrp="1" noChangeArrowheads="1"/>
          </p:cNvSpPr>
          <p:nvPr>
            <p:ph type="body" idx="1"/>
          </p:nvPr>
        </p:nvSpPr>
        <p:spPr/>
        <p:txBody>
          <a:bodyPr lIns="91416" tIns="45708" rIns="91416" bIns="45708"/>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0AA565C-964C-4398-8985-7ADB57A8EA9C}" type="slidenum">
              <a:rPr lang="en-US"/>
              <a:pPr/>
              <a:t>17</a:t>
            </a:fld>
            <a:endParaRPr lang="en-US"/>
          </a:p>
        </p:txBody>
      </p:sp>
      <p:sp>
        <p:nvSpPr>
          <p:cNvPr id="1945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6" tIns="45708" rIns="91416" bIns="45708" anchor="b"/>
          <a:lstStyle>
            <a:lvl1pPr>
              <a:defRPr>
                <a:solidFill>
                  <a:schemeClr val="tx1"/>
                </a:solidFill>
                <a:latin typeface="Arial" charset="0"/>
                <a:cs typeface="Arial" charset="0"/>
              </a:defRPr>
            </a:lvl1pPr>
            <a:lvl2pPr marL="703263" indent="-271463">
              <a:defRPr>
                <a:solidFill>
                  <a:schemeClr val="tx1"/>
                </a:solidFill>
                <a:latin typeface="Arial" charset="0"/>
                <a:cs typeface="Arial" charset="0"/>
              </a:defRPr>
            </a:lvl2pPr>
            <a:lvl3pPr marL="1081088" indent="-215900">
              <a:defRPr>
                <a:solidFill>
                  <a:schemeClr val="tx1"/>
                </a:solidFill>
                <a:latin typeface="Arial" charset="0"/>
                <a:cs typeface="Arial" charset="0"/>
              </a:defRPr>
            </a:lvl3pPr>
            <a:lvl4pPr marL="1512888" indent="-215900">
              <a:defRPr>
                <a:solidFill>
                  <a:schemeClr val="tx1"/>
                </a:solidFill>
                <a:latin typeface="Arial" charset="0"/>
                <a:cs typeface="Arial" charset="0"/>
              </a:defRPr>
            </a:lvl4pPr>
            <a:lvl5pPr marL="1946275" indent="-215900">
              <a:defRPr>
                <a:solidFill>
                  <a:schemeClr val="tx1"/>
                </a:solidFill>
                <a:latin typeface="Arial" charset="0"/>
                <a:cs typeface="Arial" charset="0"/>
              </a:defRPr>
            </a:lvl5pPr>
            <a:lvl6pPr marL="2403475" indent="-215900" fontAlgn="base">
              <a:spcBef>
                <a:spcPct val="0"/>
              </a:spcBef>
              <a:spcAft>
                <a:spcPct val="0"/>
              </a:spcAft>
              <a:defRPr>
                <a:solidFill>
                  <a:schemeClr val="tx1"/>
                </a:solidFill>
                <a:latin typeface="Arial" charset="0"/>
                <a:cs typeface="Arial" charset="0"/>
              </a:defRPr>
            </a:lvl6pPr>
            <a:lvl7pPr marL="2860675" indent="-215900" fontAlgn="base">
              <a:spcBef>
                <a:spcPct val="0"/>
              </a:spcBef>
              <a:spcAft>
                <a:spcPct val="0"/>
              </a:spcAft>
              <a:defRPr>
                <a:solidFill>
                  <a:schemeClr val="tx1"/>
                </a:solidFill>
                <a:latin typeface="Arial" charset="0"/>
                <a:cs typeface="Arial" charset="0"/>
              </a:defRPr>
            </a:lvl7pPr>
            <a:lvl8pPr marL="3317875" indent="-215900" fontAlgn="base">
              <a:spcBef>
                <a:spcPct val="0"/>
              </a:spcBef>
              <a:spcAft>
                <a:spcPct val="0"/>
              </a:spcAft>
              <a:defRPr>
                <a:solidFill>
                  <a:schemeClr val="tx1"/>
                </a:solidFill>
                <a:latin typeface="Arial" charset="0"/>
                <a:cs typeface="Arial" charset="0"/>
              </a:defRPr>
            </a:lvl8pPr>
            <a:lvl9pPr marL="3775075" indent="-215900" fontAlgn="base">
              <a:spcBef>
                <a:spcPct val="0"/>
              </a:spcBef>
              <a:spcAft>
                <a:spcPct val="0"/>
              </a:spcAft>
              <a:defRPr>
                <a:solidFill>
                  <a:schemeClr val="tx1"/>
                </a:solidFill>
                <a:latin typeface="Arial" charset="0"/>
                <a:cs typeface="Arial" charset="0"/>
              </a:defRPr>
            </a:lvl9pPr>
          </a:lstStyle>
          <a:p>
            <a:pPr algn="r"/>
            <a:fld id="{83FB3884-DB98-44D7-8E88-9432ADF1D3CE}" type="slidenum">
              <a:rPr lang="en-US" sz="1200"/>
              <a:pPr algn="r"/>
              <a:t>17</a:t>
            </a:fld>
            <a:endParaRPr lang="en-US" sz="1200"/>
          </a:p>
        </p:txBody>
      </p:sp>
      <p:sp>
        <p:nvSpPr>
          <p:cNvPr id="19459" name="Rectangle 2"/>
          <p:cNvSpPr>
            <a:spLocks noRot="1" noChangeArrowheads="1" noTextEdit="1"/>
          </p:cNvSpPr>
          <p:nvPr>
            <p:ph type="sldImg"/>
          </p:nvPr>
        </p:nvSpPr>
        <p:spPr>
          <a:xfrm>
            <a:off x="1144588" y="685800"/>
            <a:ext cx="4572000" cy="3429000"/>
          </a:xfrm>
          <a:ln/>
        </p:spPr>
      </p:sp>
      <p:sp>
        <p:nvSpPr>
          <p:cNvPr id="19460" name="Rectangle 3"/>
          <p:cNvSpPr>
            <a:spLocks noGrp="1" noChangeArrowheads="1"/>
          </p:cNvSpPr>
          <p:nvPr>
            <p:ph type="body" idx="1"/>
          </p:nvPr>
        </p:nvSpPr>
        <p:spPr/>
        <p:txBody>
          <a:bodyPr lIns="91416" tIns="45708" rIns="91416" bIns="45708"/>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73BD25-6FC1-4A1A-9B7C-6557D3A4563C}" type="slidenum">
              <a:rPr lang="en-US">
                <a:solidFill>
                  <a:prstClr val="black"/>
                </a:solidFill>
              </a:rPr>
              <a:pPr/>
              <a:t>18</a:t>
            </a:fld>
            <a:endParaRPr lang="en-US">
              <a:solidFill>
                <a:prstClr val="black"/>
              </a:solidFill>
            </a:endParaRPr>
          </a:p>
        </p:txBody>
      </p:sp>
      <p:sp>
        <p:nvSpPr>
          <p:cNvPr id="48130" name="Rectangle 2"/>
          <p:cNvSpPr>
            <a:spLocks noRo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41F64-10FB-431C-AEB6-22E544B1D75C}" type="slidenum">
              <a:rPr lang="en-US">
                <a:solidFill>
                  <a:prstClr val="black"/>
                </a:solidFill>
              </a:rPr>
              <a:pPr/>
              <a:t>19</a:t>
            </a:fld>
            <a:endParaRPr lang="en-US">
              <a:solidFill>
                <a:prstClr val="black"/>
              </a:solidFill>
            </a:endParaRPr>
          </a:p>
        </p:txBody>
      </p:sp>
      <p:sp>
        <p:nvSpPr>
          <p:cNvPr id="34818" name="Rectangle 2"/>
          <p:cNvSpPr>
            <a:spLocks noRo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BA5131-05A6-496E-9420-E2261381C467}" type="slidenum">
              <a:rPr lang="en-US">
                <a:solidFill>
                  <a:prstClr val="black"/>
                </a:solidFill>
              </a:rPr>
              <a:pPr/>
              <a:t>20</a:t>
            </a:fld>
            <a:endParaRPr lang="en-US">
              <a:solidFill>
                <a:prstClr val="black"/>
              </a:solidFill>
            </a:endParaRPr>
          </a:p>
        </p:txBody>
      </p:sp>
      <p:sp>
        <p:nvSpPr>
          <p:cNvPr id="33794" name="Rectangle 2"/>
          <p:cNvSpPr>
            <a:spLocks noRot="1" noChangeArrowheads="1" noTextEdit="1"/>
          </p:cNvSpPr>
          <p:nvPr>
            <p:ph type="sldImg"/>
          </p:nvPr>
        </p:nvSpPr>
        <p:spPr>
          <a:ln/>
        </p:spPr>
      </p:sp>
      <p:sp>
        <p:nvSpPr>
          <p:cNvPr id="3379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130425"/>
            <a:ext cx="7772400" cy="1470025"/>
          </a:xfrm>
        </p:spPr>
        <p:txBody>
          <a:bodyPr/>
          <a:lstStyle>
            <a:lvl1pPr>
              <a:defRPr/>
            </a:lvl1pPr>
          </a:lstStyle>
          <a:p>
            <a:pPr lvl="0"/>
            <a:r>
              <a:rPr lang="en-US" noProof="0" smtClean="0"/>
              <a:t>Click to edit Master title style</a:t>
            </a:r>
          </a:p>
        </p:txBody>
      </p:sp>
      <p:sp>
        <p:nvSpPr>
          <p:cNvPr id="3075"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noProof="0" smtClean="0"/>
              <a:t>Click to edit Master subtitle style</a:t>
            </a:r>
          </a:p>
        </p:txBody>
      </p:sp>
      <p:sp>
        <p:nvSpPr>
          <p:cNvPr id="3079" name="Rectangle 7"/>
          <p:cNvSpPr>
            <a:spLocks noChangeArrowheads="1"/>
          </p:cNvSpPr>
          <p:nvPr userDrawn="1"/>
        </p:nvSpPr>
        <p:spPr bwMode="auto">
          <a:xfrm>
            <a:off x="0" y="0"/>
            <a:ext cx="9144000" cy="1143000"/>
          </a:xfrm>
          <a:prstGeom prst="rect">
            <a:avLst/>
          </a:prstGeom>
          <a:solidFill>
            <a:srgbClr val="3366FF">
              <a:alpha val="25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CSC 666: Secure Software Engineering</a:t>
            </a:r>
          </a:p>
        </p:txBody>
      </p:sp>
      <p:sp>
        <p:nvSpPr>
          <p:cNvPr id="5" name="Slide Number Placeholder 4"/>
          <p:cNvSpPr>
            <a:spLocks noGrp="1"/>
          </p:cNvSpPr>
          <p:nvPr>
            <p:ph type="sldNum" sz="quarter" idx="11"/>
          </p:nvPr>
        </p:nvSpPr>
        <p:spPr/>
        <p:txBody>
          <a:bodyPr/>
          <a:lstStyle>
            <a:lvl1pPr>
              <a:defRPr/>
            </a:lvl1pPr>
          </a:lstStyle>
          <a:p>
            <a:r>
              <a:rPr lang="en-US"/>
              <a:t>Slide #</a:t>
            </a:r>
            <a:fld id="{DEAF3FEC-CF9A-489A-96B6-C169C528F75C}" type="slidenum">
              <a:rPr lang="en-US"/>
              <a:pPr/>
              <a:t>‹#›</a:t>
            </a:fld>
            <a:endParaRPr lang="en-US"/>
          </a:p>
        </p:txBody>
      </p:sp>
    </p:spTree>
    <p:extLst>
      <p:ext uri="{BB962C8B-B14F-4D97-AF65-F5344CB8AC3E}">
        <p14:creationId xmlns:p14="http://schemas.microsoft.com/office/powerpoint/2010/main" val="1442837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62833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019800" cy="62833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CSC 666: Secure Software Engineering</a:t>
            </a:r>
          </a:p>
        </p:txBody>
      </p:sp>
      <p:sp>
        <p:nvSpPr>
          <p:cNvPr id="5" name="Slide Number Placeholder 4"/>
          <p:cNvSpPr>
            <a:spLocks noGrp="1"/>
          </p:cNvSpPr>
          <p:nvPr>
            <p:ph type="sldNum" sz="quarter" idx="11"/>
          </p:nvPr>
        </p:nvSpPr>
        <p:spPr/>
        <p:txBody>
          <a:bodyPr/>
          <a:lstStyle>
            <a:lvl1pPr>
              <a:defRPr/>
            </a:lvl1pPr>
          </a:lstStyle>
          <a:p>
            <a:r>
              <a:rPr lang="en-US"/>
              <a:t>Slide #</a:t>
            </a:r>
            <a:fld id="{8BE6CA9B-48A9-46B9-9268-BED38EF2B651}" type="slidenum">
              <a:rPr lang="en-US"/>
              <a:pPr/>
              <a:t>‹#›</a:t>
            </a:fld>
            <a:endParaRPr lang="en-US"/>
          </a:p>
        </p:txBody>
      </p:sp>
    </p:spTree>
    <p:extLst>
      <p:ext uri="{BB962C8B-B14F-4D97-AF65-F5344CB8AC3E}">
        <p14:creationId xmlns:p14="http://schemas.microsoft.com/office/powerpoint/2010/main" val="619665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22A5B20-AA1E-4AB8-A783-5B125178B2B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915281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CB8E08A8-45C1-4F69-B192-06998FF3BF2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619405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D6D37F6-23B9-4452-B64B-E905DF66AA2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7991826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C0CF2DD-976F-4E1B-8DDC-2A082FD6A48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23188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6B73EE72-1F61-4121-B9E6-078861D2DB6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78979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8D358D94-C88C-40D0-A466-1B8A5968645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5945045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1912C941-FA45-4426-B6C2-114FE9F8E9B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853396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36B7806E-C9CA-473D-8397-2C356BA9091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356549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CSC 666: Secure Software Engineering</a:t>
            </a:r>
          </a:p>
        </p:txBody>
      </p:sp>
      <p:sp>
        <p:nvSpPr>
          <p:cNvPr id="5" name="Slide Number Placeholder 4"/>
          <p:cNvSpPr>
            <a:spLocks noGrp="1"/>
          </p:cNvSpPr>
          <p:nvPr>
            <p:ph type="sldNum" sz="quarter" idx="11"/>
          </p:nvPr>
        </p:nvSpPr>
        <p:spPr/>
        <p:txBody>
          <a:bodyPr/>
          <a:lstStyle>
            <a:lvl1pPr>
              <a:defRPr/>
            </a:lvl1pPr>
          </a:lstStyle>
          <a:p>
            <a:r>
              <a:rPr lang="en-US"/>
              <a:t>Slide #</a:t>
            </a:r>
            <a:fld id="{C8C8848B-BC52-428B-A988-89AE68306BD2}" type="slidenum">
              <a:rPr lang="en-US"/>
              <a:pPr/>
              <a:t>‹#›</a:t>
            </a:fld>
            <a:endParaRPr lang="en-US"/>
          </a:p>
        </p:txBody>
      </p:sp>
    </p:spTree>
    <p:extLst>
      <p:ext uri="{BB962C8B-B14F-4D97-AF65-F5344CB8AC3E}">
        <p14:creationId xmlns:p14="http://schemas.microsoft.com/office/powerpoint/2010/main" val="32777492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92B4EE1-C415-4A09-ABA5-C11A3AB6A61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052196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269A92C6-87B9-4731-BDF8-4C03AD8AB63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8147700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74D046B2-4DA6-4F87-BB97-1675983E3BA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8658247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3084BF60-FF39-43F3-924B-19569E6F285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0111900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86809C80-5A08-4395-9C3F-E92A1824E9E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1794670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5FBAA440-50D7-4B3F-A5CE-6DB37310913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9227226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DA6282D3-829A-4D67-B372-A1144945BBF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5063223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19136EC6-5A75-4CC2-93CA-9E7DA037FA7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1334245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2F9FB1EB-1EEB-48AB-9B82-60EF4D81C88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0700564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B5B6F7FB-6101-43EE-A27D-2FACCBD4E1D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403236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t>CSC 666: Secure Software Engineering</a:t>
            </a:r>
          </a:p>
        </p:txBody>
      </p:sp>
      <p:sp>
        <p:nvSpPr>
          <p:cNvPr id="5" name="Slide Number Placeholder 4"/>
          <p:cNvSpPr>
            <a:spLocks noGrp="1"/>
          </p:cNvSpPr>
          <p:nvPr>
            <p:ph type="sldNum" sz="quarter" idx="11"/>
          </p:nvPr>
        </p:nvSpPr>
        <p:spPr/>
        <p:txBody>
          <a:bodyPr/>
          <a:lstStyle>
            <a:lvl1pPr>
              <a:defRPr/>
            </a:lvl1pPr>
          </a:lstStyle>
          <a:p>
            <a:r>
              <a:rPr lang="en-US"/>
              <a:t>Slide #</a:t>
            </a:r>
            <a:fld id="{F2C4995B-1296-4D50-BA3A-2FD1555087D9}" type="slidenum">
              <a:rPr lang="en-US"/>
              <a:pPr/>
              <a:t>‹#›</a:t>
            </a:fld>
            <a:endParaRPr lang="en-US"/>
          </a:p>
        </p:txBody>
      </p:sp>
    </p:spTree>
    <p:extLst>
      <p:ext uri="{BB962C8B-B14F-4D97-AF65-F5344CB8AC3E}">
        <p14:creationId xmlns:p14="http://schemas.microsoft.com/office/powerpoint/2010/main" val="17422333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16BE3A4C-CB97-45AC-BB0A-4E2A734D3E3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0217243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2470BFBE-63CB-46E4-A61E-7E284679A82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0131213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57CF0ED-6A8C-49B1-9407-6CC13A0D558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82317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E2434BF-6A1A-4100-9A7B-FDB82F010DF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608403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216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216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t>CSC 666: Secure Software Engineering</a:t>
            </a:r>
          </a:p>
        </p:txBody>
      </p:sp>
      <p:sp>
        <p:nvSpPr>
          <p:cNvPr id="6" name="Slide Number Placeholder 5"/>
          <p:cNvSpPr>
            <a:spLocks noGrp="1"/>
          </p:cNvSpPr>
          <p:nvPr>
            <p:ph type="sldNum" sz="quarter" idx="11"/>
          </p:nvPr>
        </p:nvSpPr>
        <p:spPr/>
        <p:txBody>
          <a:bodyPr/>
          <a:lstStyle>
            <a:lvl1pPr>
              <a:defRPr/>
            </a:lvl1pPr>
          </a:lstStyle>
          <a:p>
            <a:r>
              <a:rPr lang="en-US"/>
              <a:t>Slide #</a:t>
            </a:r>
            <a:fld id="{1F89DF55-F88C-48F9-ABE6-2F03ABD08DE0}" type="slidenum">
              <a:rPr lang="en-US"/>
              <a:pPr/>
              <a:t>‹#›</a:t>
            </a:fld>
            <a:endParaRPr lang="en-US"/>
          </a:p>
        </p:txBody>
      </p:sp>
    </p:spTree>
    <p:extLst>
      <p:ext uri="{BB962C8B-B14F-4D97-AF65-F5344CB8AC3E}">
        <p14:creationId xmlns:p14="http://schemas.microsoft.com/office/powerpoint/2010/main" val="2582899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t>CSC 666: Secure Software Engineering</a:t>
            </a:r>
          </a:p>
        </p:txBody>
      </p:sp>
      <p:sp>
        <p:nvSpPr>
          <p:cNvPr id="8" name="Slide Number Placeholder 7"/>
          <p:cNvSpPr>
            <a:spLocks noGrp="1"/>
          </p:cNvSpPr>
          <p:nvPr>
            <p:ph type="sldNum" sz="quarter" idx="11"/>
          </p:nvPr>
        </p:nvSpPr>
        <p:spPr/>
        <p:txBody>
          <a:bodyPr/>
          <a:lstStyle>
            <a:lvl1pPr>
              <a:defRPr/>
            </a:lvl1pPr>
          </a:lstStyle>
          <a:p>
            <a:r>
              <a:rPr lang="en-US"/>
              <a:t>Slide #</a:t>
            </a:r>
            <a:fld id="{B29E64BA-7E2E-40D5-8B7C-EC22C57BF450}" type="slidenum">
              <a:rPr lang="en-US"/>
              <a:pPr/>
              <a:t>‹#›</a:t>
            </a:fld>
            <a:endParaRPr lang="en-US"/>
          </a:p>
        </p:txBody>
      </p:sp>
    </p:spTree>
    <p:extLst>
      <p:ext uri="{BB962C8B-B14F-4D97-AF65-F5344CB8AC3E}">
        <p14:creationId xmlns:p14="http://schemas.microsoft.com/office/powerpoint/2010/main" val="1435883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t>CSC 666: Secure Software Engineering</a:t>
            </a:r>
          </a:p>
        </p:txBody>
      </p:sp>
      <p:sp>
        <p:nvSpPr>
          <p:cNvPr id="4" name="Slide Number Placeholder 3"/>
          <p:cNvSpPr>
            <a:spLocks noGrp="1"/>
          </p:cNvSpPr>
          <p:nvPr>
            <p:ph type="sldNum" sz="quarter" idx="11"/>
          </p:nvPr>
        </p:nvSpPr>
        <p:spPr/>
        <p:txBody>
          <a:bodyPr/>
          <a:lstStyle>
            <a:lvl1pPr>
              <a:defRPr/>
            </a:lvl1pPr>
          </a:lstStyle>
          <a:p>
            <a:r>
              <a:rPr lang="en-US"/>
              <a:t>Slide #</a:t>
            </a:r>
            <a:fld id="{15FEE2DD-3CEA-428F-8B9C-165ECC225D6F}" type="slidenum">
              <a:rPr lang="en-US"/>
              <a:pPr/>
              <a:t>‹#›</a:t>
            </a:fld>
            <a:endParaRPr lang="en-US"/>
          </a:p>
        </p:txBody>
      </p:sp>
    </p:spTree>
    <p:extLst>
      <p:ext uri="{BB962C8B-B14F-4D97-AF65-F5344CB8AC3E}">
        <p14:creationId xmlns:p14="http://schemas.microsoft.com/office/powerpoint/2010/main" val="536669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CSC 666: Secure Software Engineering</a:t>
            </a:r>
          </a:p>
        </p:txBody>
      </p:sp>
      <p:sp>
        <p:nvSpPr>
          <p:cNvPr id="3" name="Slide Number Placeholder 2"/>
          <p:cNvSpPr>
            <a:spLocks noGrp="1"/>
          </p:cNvSpPr>
          <p:nvPr>
            <p:ph type="sldNum" sz="quarter" idx="11"/>
          </p:nvPr>
        </p:nvSpPr>
        <p:spPr/>
        <p:txBody>
          <a:bodyPr/>
          <a:lstStyle>
            <a:lvl1pPr>
              <a:defRPr/>
            </a:lvl1pPr>
          </a:lstStyle>
          <a:p>
            <a:r>
              <a:rPr lang="en-US"/>
              <a:t>Slide #</a:t>
            </a:r>
            <a:fld id="{5DC8B57B-DF8B-477A-84BF-409DCE35669F}" type="slidenum">
              <a:rPr lang="en-US"/>
              <a:pPr/>
              <a:t>‹#›</a:t>
            </a:fld>
            <a:endParaRPr lang="en-US"/>
          </a:p>
        </p:txBody>
      </p:sp>
    </p:spTree>
    <p:extLst>
      <p:ext uri="{BB962C8B-B14F-4D97-AF65-F5344CB8AC3E}">
        <p14:creationId xmlns:p14="http://schemas.microsoft.com/office/powerpoint/2010/main" val="2877104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CSC 666: Secure Software Engineering</a:t>
            </a:r>
          </a:p>
        </p:txBody>
      </p:sp>
      <p:sp>
        <p:nvSpPr>
          <p:cNvPr id="6" name="Slide Number Placeholder 5"/>
          <p:cNvSpPr>
            <a:spLocks noGrp="1"/>
          </p:cNvSpPr>
          <p:nvPr>
            <p:ph type="sldNum" sz="quarter" idx="11"/>
          </p:nvPr>
        </p:nvSpPr>
        <p:spPr/>
        <p:txBody>
          <a:bodyPr/>
          <a:lstStyle>
            <a:lvl1pPr>
              <a:defRPr/>
            </a:lvl1pPr>
          </a:lstStyle>
          <a:p>
            <a:r>
              <a:rPr lang="en-US"/>
              <a:t>Slide #</a:t>
            </a:r>
            <a:fld id="{5E2D229F-B17D-49D1-9C17-9EA2FB87032D}" type="slidenum">
              <a:rPr lang="en-US"/>
              <a:pPr/>
              <a:t>‹#›</a:t>
            </a:fld>
            <a:endParaRPr lang="en-US"/>
          </a:p>
        </p:txBody>
      </p:sp>
    </p:spTree>
    <p:extLst>
      <p:ext uri="{BB962C8B-B14F-4D97-AF65-F5344CB8AC3E}">
        <p14:creationId xmlns:p14="http://schemas.microsoft.com/office/powerpoint/2010/main" val="842986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CSC 666: Secure Software Engineering</a:t>
            </a:r>
          </a:p>
        </p:txBody>
      </p:sp>
      <p:sp>
        <p:nvSpPr>
          <p:cNvPr id="6" name="Slide Number Placeholder 5"/>
          <p:cNvSpPr>
            <a:spLocks noGrp="1"/>
          </p:cNvSpPr>
          <p:nvPr>
            <p:ph type="sldNum" sz="quarter" idx="11"/>
          </p:nvPr>
        </p:nvSpPr>
        <p:spPr/>
        <p:txBody>
          <a:bodyPr/>
          <a:lstStyle>
            <a:lvl1pPr>
              <a:defRPr/>
            </a:lvl1pPr>
          </a:lstStyle>
          <a:p>
            <a:r>
              <a:rPr lang="en-US"/>
              <a:t>Slide #</a:t>
            </a:r>
            <a:fld id="{62E8B98C-A740-4C2B-B80C-236F8C8647CD}" type="slidenum">
              <a:rPr lang="en-US"/>
              <a:pPr/>
              <a:t>‹#›</a:t>
            </a:fld>
            <a:endParaRPr lang="en-US"/>
          </a:p>
        </p:txBody>
      </p:sp>
    </p:spTree>
    <p:extLst>
      <p:ext uri="{BB962C8B-B14F-4D97-AF65-F5344CB8AC3E}">
        <p14:creationId xmlns:p14="http://schemas.microsoft.com/office/powerpoint/2010/main" val="2121586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52400"/>
            <a:ext cx="8229600"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219200"/>
            <a:ext cx="8229600"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1" name="Rectangle 7"/>
          <p:cNvSpPr>
            <a:spLocks noChangeArrowheads="1"/>
          </p:cNvSpPr>
          <p:nvPr userDrawn="1"/>
        </p:nvSpPr>
        <p:spPr bwMode="auto">
          <a:xfrm>
            <a:off x="0" y="0"/>
            <a:ext cx="9144000" cy="971550"/>
          </a:xfrm>
          <a:prstGeom prst="rect">
            <a:avLst/>
          </a:prstGeom>
          <a:solidFill>
            <a:srgbClr val="3366FF">
              <a:alpha val="25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2" name="Rectangle 8"/>
          <p:cNvSpPr>
            <a:spLocks noGrp="1" noChangeArrowheads="1"/>
          </p:cNvSpPr>
          <p:nvPr>
            <p:ph type="ftr" sz="quarter" idx="3"/>
          </p:nvPr>
        </p:nvSpPr>
        <p:spPr bwMode="auto">
          <a:xfrm>
            <a:off x="3387725" y="6537325"/>
            <a:ext cx="3025775"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sz="1400">
                <a:latin typeface="Times" pitchFamily="18" charset="0"/>
              </a:defRPr>
            </a:lvl1pPr>
          </a:lstStyle>
          <a:p>
            <a:r>
              <a:rPr lang="en-US"/>
              <a:t>CSC 666: Secure Software Engineering</a:t>
            </a:r>
          </a:p>
        </p:txBody>
      </p:sp>
      <p:sp>
        <p:nvSpPr>
          <p:cNvPr id="1033" name="Rectangle 9"/>
          <p:cNvSpPr>
            <a:spLocks noGrp="1" noChangeArrowheads="1"/>
          </p:cNvSpPr>
          <p:nvPr>
            <p:ph type="sldNum" sz="quarter" idx="4"/>
          </p:nvPr>
        </p:nvSpPr>
        <p:spPr bwMode="auto">
          <a:xfrm>
            <a:off x="8196263" y="6584950"/>
            <a:ext cx="947737"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a:latin typeface="Times" pitchFamily="18" charset="0"/>
              </a:defRPr>
            </a:lvl1pPr>
          </a:lstStyle>
          <a:p>
            <a:r>
              <a:rPr lang="en-US"/>
              <a:t>Slide #</a:t>
            </a:r>
            <a:fld id="{86B381E2-AF15-4152-B28A-7403729349F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Font typeface="Wingdings" pitchFamily="2" charset="2"/>
        <a:buChar char="§"/>
        <a:defRPr sz="32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
        <a:defRPr sz="2800">
          <a:solidFill>
            <a:schemeClr val="tx1"/>
          </a:solidFill>
          <a:latin typeface="+mn-lt"/>
        </a:defRPr>
      </a:lvl2pPr>
      <a:lvl3pPr marL="1143000" indent="-228600" algn="l" rtl="0" fontAlgn="base">
        <a:spcBef>
          <a:spcPct val="20000"/>
        </a:spcBef>
        <a:spcAft>
          <a:spcPct val="0"/>
        </a:spcAft>
        <a:buFont typeface="Arial" charset="0"/>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smtClean="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smtClean="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8C1B3EC8-87E4-4517-8F6D-CF7C996D08AC}" type="slidenum">
              <a:rPr lang="en-US" smtClean="0">
                <a:solidFill>
                  <a:srgbClr val="000000"/>
                </a:solidFill>
              </a:rPr>
              <a:pPr/>
              <a:t>‹#›</a:t>
            </a:fld>
            <a:endParaRPr lang="en-US" smtClean="0">
              <a:solidFill>
                <a:srgbClr val="000000"/>
              </a:solidFill>
            </a:endParaRPr>
          </a:p>
        </p:txBody>
      </p:sp>
    </p:spTree>
    <p:extLst>
      <p:ext uri="{BB962C8B-B14F-4D97-AF65-F5344CB8AC3E}">
        <p14:creationId xmlns:p14="http://schemas.microsoft.com/office/powerpoint/2010/main" val="7050688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smtClean="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smtClean="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6D3CFA9F-9C61-43B6-B89A-795892274762}" type="slidenum">
              <a:rPr lang="en-US" smtClean="0">
                <a:solidFill>
                  <a:srgbClr val="000000"/>
                </a:solidFill>
              </a:rPr>
              <a:pPr/>
              <a:t>‹#›</a:t>
            </a:fld>
            <a:endParaRPr lang="en-US" smtClean="0">
              <a:solidFill>
                <a:srgbClr val="000000"/>
              </a:solidFill>
            </a:endParaRPr>
          </a:p>
        </p:txBody>
      </p:sp>
    </p:spTree>
    <p:extLst>
      <p:ext uri="{BB962C8B-B14F-4D97-AF65-F5344CB8AC3E}">
        <p14:creationId xmlns:p14="http://schemas.microsoft.com/office/powerpoint/2010/main" val="305703192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3" Type="http://schemas.openxmlformats.org/officeDocument/2006/relationships/hyperlink" Target="https://www.thedacs.com/techs/enhanced_life_cycles/" TargetMode="External"/><Relationship Id="rId2" Type="http://schemas.openxmlformats.org/officeDocument/2006/relationships/hyperlink" Target="http://www.owasp.org/index.php/Category:OWASP_CLASP_Project" TargetMode="External"/><Relationship Id="rId1" Type="http://schemas.openxmlformats.org/officeDocument/2006/relationships/slideLayout" Target="../slideLayouts/slideLayout2.xml"/><Relationship Id="rId4" Type="http://schemas.openxmlformats.org/officeDocument/2006/relationships/hyperlink" Target="http://www.jsums.edu/cms/tu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04800" y="2130425"/>
            <a:ext cx="8534400" cy="1470025"/>
          </a:xfrm>
        </p:spPr>
        <p:txBody>
          <a:bodyPr/>
          <a:lstStyle/>
          <a:p>
            <a:r>
              <a:rPr lang="en-US" b="1">
                <a:solidFill>
                  <a:schemeClr val="accent2"/>
                </a:solidFill>
              </a:rPr>
              <a:t>Requirements</a:t>
            </a:r>
          </a:p>
        </p:txBody>
      </p:sp>
      <p:sp>
        <p:nvSpPr>
          <p:cNvPr id="2051" name="Rectangle 3"/>
          <p:cNvSpPr>
            <a:spLocks noGrp="1" noChangeArrowheads="1"/>
          </p:cNvSpPr>
          <p:nvPr>
            <p:ph type="subTitle" idx="1"/>
          </p:nvPr>
        </p:nvSpPr>
        <p:spPr/>
        <p:txBody>
          <a:bodyPr/>
          <a:lstStyle/>
          <a:p>
            <a:r>
              <a:rPr lang="en-US" sz="2800">
                <a:solidFill>
                  <a:schemeClr val="accent2"/>
                </a:solidFill>
              </a:rPr>
              <a:t>James Walden</a:t>
            </a:r>
          </a:p>
          <a:p>
            <a:r>
              <a:rPr lang="en-US" sz="2800">
                <a:solidFill>
                  <a:schemeClr val="accent2"/>
                </a:solidFill>
              </a:rPr>
              <a:t>Northern Kentucky University</a:t>
            </a:r>
          </a:p>
        </p:txBody>
      </p:sp>
      <p:sp>
        <p:nvSpPr>
          <p:cNvPr id="2" name="TextBox 1"/>
          <p:cNvSpPr txBox="1"/>
          <p:nvPr/>
        </p:nvSpPr>
        <p:spPr>
          <a:xfrm>
            <a:off x="1474470" y="6343170"/>
            <a:ext cx="6697980" cy="523220"/>
          </a:xfrm>
          <a:prstGeom prst="rect">
            <a:avLst/>
          </a:prstGeom>
          <a:noFill/>
        </p:spPr>
        <p:txBody>
          <a:bodyPr wrap="square" rtlCol="0">
            <a:spAutoFit/>
          </a:bodyPr>
          <a:lstStyle/>
          <a:p>
            <a:r>
              <a:rPr lang="en-US" sz="1400" dirty="0" smtClean="0"/>
              <a:t>Case study and diagrams used from </a:t>
            </a:r>
            <a:r>
              <a:rPr lang="en-US" sz="1400" dirty="0" err="1" smtClean="0"/>
              <a:t>Natarajan</a:t>
            </a:r>
            <a:r>
              <a:rPr lang="en-US" sz="1400" dirty="0" smtClean="0"/>
              <a:t> </a:t>
            </a:r>
            <a:r>
              <a:rPr lang="en-US" sz="1400" dirty="0" err="1" smtClean="0"/>
              <a:t>Meghanathan’s</a:t>
            </a:r>
            <a:r>
              <a:rPr lang="en-US" sz="1400" dirty="0" smtClean="0"/>
              <a:t> NSF TUES project: </a:t>
            </a:r>
            <a:r>
              <a:rPr lang="en-US" sz="1400" dirty="0"/>
              <a:t>Incorporating Systems Security and Software Security in Senior </a:t>
            </a:r>
            <a:r>
              <a:rPr lang="en-US" sz="1400" dirty="0" smtClean="0"/>
              <a:t>Projects.</a:t>
            </a:r>
            <a:endParaRPr lang="en-US" sz="1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457200" y="76200"/>
            <a:ext cx="8229600" cy="1143000"/>
          </a:xfrm>
          <a:noFill/>
        </p:spPr>
        <p:txBody>
          <a:bodyPr/>
          <a:lstStyle/>
          <a:p>
            <a:r>
              <a:rPr lang="en-US" dirty="0"/>
              <a:t>Misuse </a:t>
            </a:r>
            <a:r>
              <a:rPr lang="en-US" dirty="0" smtClean="0"/>
              <a:t>Case Relationships</a:t>
            </a:r>
            <a:endParaRPr lang="en-US" dirty="0"/>
          </a:p>
        </p:txBody>
      </p:sp>
      <p:sp>
        <p:nvSpPr>
          <p:cNvPr id="8195" name="Rectangle 3"/>
          <p:cNvSpPr>
            <a:spLocks noGrp="1" noChangeArrowheads="1"/>
          </p:cNvSpPr>
          <p:nvPr>
            <p:ph type="body" idx="4294967295"/>
          </p:nvPr>
        </p:nvSpPr>
        <p:spPr>
          <a:xfrm>
            <a:off x="304800" y="1493520"/>
            <a:ext cx="8686800" cy="1466850"/>
          </a:xfrm>
          <a:noFill/>
        </p:spPr>
        <p:txBody>
          <a:bodyPr/>
          <a:lstStyle/>
          <a:p>
            <a:pPr marL="0" indent="0">
              <a:lnSpc>
                <a:spcPct val="90000"/>
              </a:lnSpc>
              <a:buNone/>
            </a:pPr>
            <a:r>
              <a:rPr lang="en-US" sz="2000" b="1" i="1" dirty="0">
                <a:sym typeface="Wingdings" pitchFamily="2" charset="2"/>
              </a:rPr>
              <a:t>Mitigates</a:t>
            </a:r>
            <a:r>
              <a:rPr lang="en-US" sz="2000" dirty="0">
                <a:sym typeface="Wingdings" pitchFamily="2" charset="2"/>
              </a:rPr>
              <a:t> – A use case can mitigate the chance that a misuse case will complete successfully.</a:t>
            </a:r>
          </a:p>
          <a:p>
            <a:pPr marL="0" indent="0">
              <a:lnSpc>
                <a:spcPct val="90000"/>
              </a:lnSpc>
              <a:buNone/>
            </a:pPr>
            <a:r>
              <a:rPr lang="en-US" sz="2000" b="1" i="1" dirty="0">
                <a:sym typeface="Wingdings" pitchFamily="2" charset="2"/>
              </a:rPr>
              <a:t>Threatens</a:t>
            </a:r>
            <a:r>
              <a:rPr lang="en-US" sz="2000" dirty="0">
                <a:sym typeface="Wingdings" pitchFamily="2" charset="2"/>
              </a:rPr>
              <a:t> – A misuse case can threaten a use case by exploiting it or hindering it.</a:t>
            </a:r>
          </a:p>
          <a:p>
            <a:pPr>
              <a:lnSpc>
                <a:spcPct val="90000"/>
              </a:lnSpc>
            </a:pPr>
            <a:endParaRPr lang="en-US" sz="2000" dirty="0">
              <a:sym typeface="Wingdings" pitchFamily="2" charset="2"/>
            </a:endParaRPr>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797176"/>
            <a:ext cx="5029200" cy="305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7" name="Rectangle 5"/>
          <p:cNvSpPr>
            <a:spLocks noChangeArrowheads="1"/>
          </p:cNvSpPr>
          <p:nvPr/>
        </p:nvSpPr>
        <p:spPr bwMode="auto">
          <a:xfrm>
            <a:off x="76200" y="6248400"/>
            <a:ext cx="89154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dirty="0"/>
              <a:t>Source:</a:t>
            </a:r>
            <a:r>
              <a:rPr lang="en-US" sz="1400" dirty="0"/>
              <a:t> M. Imran </a:t>
            </a:r>
            <a:r>
              <a:rPr lang="en-US" sz="1400" dirty="0" err="1"/>
              <a:t>Daud</a:t>
            </a:r>
            <a:r>
              <a:rPr lang="en-US" sz="1400" dirty="0"/>
              <a:t>, “Secure Software Development Model: A Guide for Secure Software Life Cycle,” </a:t>
            </a:r>
            <a:r>
              <a:rPr lang="en-US" sz="1400" i="1" dirty="0"/>
              <a:t>Proceedings of the International Multi Conference on Engineers and Computer Scientists</a:t>
            </a:r>
            <a:r>
              <a:rPr lang="en-US" sz="1400" dirty="0"/>
              <a:t>, vol. I, March 2010.</a:t>
            </a:r>
          </a:p>
        </p:txBody>
      </p:sp>
      <p:sp>
        <p:nvSpPr>
          <p:cNvPr id="8198" name="Text Box 6"/>
          <p:cNvSpPr txBox="1">
            <a:spLocks noChangeArrowheads="1"/>
          </p:cNvSpPr>
          <p:nvPr/>
        </p:nvSpPr>
        <p:spPr bwMode="auto">
          <a:xfrm>
            <a:off x="5643880" y="2877186"/>
            <a:ext cx="1466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Steal the car</a:t>
            </a:r>
          </a:p>
        </p:txBody>
      </p:sp>
      <p:sp>
        <p:nvSpPr>
          <p:cNvPr id="8199" name="Text Box 7"/>
          <p:cNvSpPr txBox="1">
            <a:spLocks noChangeArrowheads="1"/>
          </p:cNvSpPr>
          <p:nvPr/>
        </p:nvSpPr>
        <p:spPr bwMode="auto">
          <a:xfrm>
            <a:off x="5162550" y="5119687"/>
            <a:ext cx="1898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Short the ignition</a:t>
            </a:r>
          </a:p>
        </p:txBody>
      </p:sp>
    </p:spTree>
    <p:extLst>
      <p:ext uri="{BB962C8B-B14F-4D97-AF65-F5344CB8AC3E}">
        <p14:creationId xmlns:p14="http://schemas.microsoft.com/office/powerpoint/2010/main" val="4804970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381000" y="625475"/>
            <a:ext cx="208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smtClean="0">
                <a:solidFill>
                  <a:srgbClr val="000000"/>
                </a:solidFill>
              </a:rPr>
              <a:t>Regular User</a:t>
            </a:r>
          </a:p>
        </p:txBody>
      </p:sp>
      <p:sp>
        <p:nvSpPr>
          <p:cNvPr id="10243" name="AutoShape 3"/>
          <p:cNvSpPr>
            <a:spLocks noChangeArrowheads="1"/>
          </p:cNvSpPr>
          <p:nvPr/>
        </p:nvSpPr>
        <p:spPr bwMode="auto">
          <a:xfrm>
            <a:off x="631825" y="1119188"/>
            <a:ext cx="2819400" cy="83820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smtClean="0">
                <a:solidFill>
                  <a:srgbClr val="000000"/>
                </a:solidFill>
              </a:rPr>
              <a:t>Send Information in</a:t>
            </a:r>
          </a:p>
          <a:p>
            <a:pPr algn="ctr"/>
            <a:r>
              <a:rPr lang="en-US" sz="1800" b="1" smtClean="0">
                <a:solidFill>
                  <a:srgbClr val="000000"/>
                </a:solidFill>
              </a:rPr>
              <a:t>Plaintext</a:t>
            </a:r>
          </a:p>
        </p:txBody>
      </p:sp>
      <p:sp>
        <p:nvSpPr>
          <p:cNvPr id="10244" name="Line 4"/>
          <p:cNvSpPr>
            <a:spLocks noChangeShapeType="1"/>
          </p:cNvSpPr>
          <p:nvPr/>
        </p:nvSpPr>
        <p:spPr bwMode="auto">
          <a:xfrm>
            <a:off x="1987550" y="1917700"/>
            <a:ext cx="0" cy="137160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smtClean="0">
              <a:solidFill>
                <a:srgbClr val="000000"/>
              </a:solidFill>
            </a:endParaRPr>
          </a:p>
        </p:txBody>
      </p:sp>
      <p:sp>
        <p:nvSpPr>
          <p:cNvPr id="10245" name="Text Box 5"/>
          <p:cNvSpPr txBox="1">
            <a:spLocks noChangeArrowheads="1"/>
          </p:cNvSpPr>
          <p:nvPr/>
        </p:nvSpPr>
        <p:spPr bwMode="auto">
          <a:xfrm rot="-5400000">
            <a:off x="1278732" y="2321718"/>
            <a:ext cx="1022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smtClean="0">
                <a:solidFill>
                  <a:srgbClr val="000000"/>
                </a:solidFill>
              </a:rPr>
              <a:t>includes</a:t>
            </a:r>
          </a:p>
        </p:txBody>
      </p:sp>
      <p:sp>
        <p:nvSpPr>
          <p:cNvPr id="10246" name="AutoShape 6"/>
          <p:cNvSpPr>
            <a:spLocks noChangeArrowheads="1"/>
          </p:cNvSpPr>
          <p:nvPr/>
        </p:nvSpPr>
        <p:spPr bwMode="auto">
          <a:xfrm>
            <a:off x="615950" y="3289300"/>
            <a:ext cx="2819400" cy="83820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b="1" smtClean="0">
                <a:solidFill>
                  <a:srgbClr val="000000"/>
                </a:solidFill>
              </a:rPr>
              <a:t>Encrypt </a:t>
            </a:r>
            <a:r>
              <a:rPr lang="en-US" sz="1800" smtClean="0">
                <a:solidFill>
                  <a:srgbClr val="000000"/>
                </a:solidFill>
              </a:rPr>
              <a:t>all data and </a:t>
            </a:r>
          </a:p>
          <a:p>
            <a:pPr algn="ctr"/>
            <a:r>
              <a:rPr lang="en-US" sz="1800" smtClean="0">
                <a:solidFill>
                  <a:srgbClr val="000000"/>
                </a:solidFill>
              </a:rPr>
              <a:t>Send the </a:t>
            </a:r>
            <a:r>
              <a:rPr lang="en-US" sz="1800" b="1" smtClean="0">
                <a:solidFill>
                  <a:srgbClr val="000000"/>
                </a:solidFill>
              </a:rPr>
              <a:t>Ciphertext</a:t>
            </a:r>
          </a:p>
        </p:txBody>
      </p:sp>
      <p:sp>
        <p:nvSpPr>
          <p:cNvPr id="10247" name="Text Box 7"/>
          <p:cNvSpPr txBox="1">
            <a:spLocks noChangeArrowheads="1"/>
          </p:cNvSpPr>
          <p:nvPr/>
        </p:nvSpPr>
        <p:spPr bwMode="auto">
          <a:xfrm>
            <a:off x="6711950" y="1066800"/>
            <a:ext cx="1406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smtClean="0">
                <a:solidFill>
                  <a:srgbClr val="000000"/>
                </a:solidFill>
              </a:rPr>
              <a:t>Attacker</a:t>
            </a:r>
          </a:p>
        </p:txBody>
      </p:sp>
      <p:sp>
        <p:nvSpPr>
          <p:cNvPr id="10248" name="AutoShape 8"/>
          <p:cNvSpPr>
            <a:spLocks noChangeArrowheads="1"/>
          </p:cNvSpPr>
          <p:nvPr/>
        </p:nvSpPr>
        <p:spPr bwMode="auto">
          <a:xfrm>
            <a:off x="5813425" y="1612900"/>
            <a:ext cx="2955925" cy="83820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b="1" smtClean="0">
                <a:solidFill>
                  <a:srgbClr val="000000"/>
                </a:solidFill>
              </a:rPr>
              <a:t>Hack </a:t>
            </a:r>
            <a:r>
              <a:rPr lang="en-US" sz="1800" smtClean="0">
                <a:solidFill>
                  <a:srgbClr val="000000"/>
                </a:solidFill>
              </a:rPr>
              <a:t>the communication </a:t>
            </a:r>
          </a:p>
          <a:p>
            <a:pPr algn="ctr"/>
            <a:r>
              <a:rPr lang="en-US" sz="1800" smtClean="0">
                <a:solidFill>
                  <a:srgbClr val="000000"/>
                </a:solidFill>
              </a:rPr>
              <a:t>Channel and read plaintext</a:t>
            </a:r>
          </a:p>
        </p:txBody>
      </p:sp>
      <p:sp>
        <p:nvSpPr>
          <p:cNvPr id="10249" name="Line 9"/>
          <p:cNvSpPr>
            <a:spLocks noChangeShapeType="1"/>
          </p:cNvSpPr>
          <p:nvPr/>
        </p:nvSpPr>
        <p:spPr bwMode="auto">
          <a:xfrm flipH="1" flipV="1">
            <a:off x="3435350" y="1536700"/>
            <a:ext cx="2362200" cy="45720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smtClean="0">
              <a:solidFill>
                <a:srgbClr val="000000"/>
              </a:solidFill>
            </a:endParaRPr>
          </a:p>
        </p:txBody>
      </p:sp>
      <p:sp>
        <p:nvSpPr>
          <p:cNvPr id="10250" name="AutoShape 10"/>
          <p:cNvSpPr>
            <a:spLocks noChangeArrowheads="1"/>
          </p:cNvSpPr>
          <p:nvPr/>
        </p:nvSpPr>
        <p:spPr bwMode="auto">
          <a:xfrm>
            <a:off x="615950" y="5270500"/>
            <a:ext cx="2819400" cy="99060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b="1" smtClean="0">
                <a:solidFill>
                  <a:srgbClr val="000000"/>
                </a:solidFill>
              </a:rPr>
              <a:t>Embed </a:t>
            </a:r>
            <a:r>
              <a:rPr lang="en-US" sz="1800" smtClean="0">
                <a:solidFill>
                  <a:srgbClr val="000000"/>
                </a:solidFill>
              </a:rPr>
              <a:t>the Ciphertext in </a:t>
            </a:r>
          </a:p>
          <a:p>
            <a:pPr algn="ctr"/>
            <a:r>
              <a:rPr lang="en-US" sz="1800" smtClean="0">
                <a:solidFill>
                  <a:srgbClr val="000000"/>
                </a:solidFill>
              </a:rPr>
              <a:t>an Image and send the </a:t>
            </a:r>
          </a:p>
          <a:p>
            <a:pPr algn="ctr"/>
            <a:r>
              <a:rPr lang="en-US" sz="1800" b="1" smtClean="0">
                <a:solidFill>
                  <a:srgbClr val="000000"/>
                </a:solidFill>
              </a:rPr>
              <a:t>StegoImage</a:t>
            </a:r>
          </a:p>
        </p:txBody>
      </p:sp>
      <p:sp>
        <p:nvSpPr>
          <p:cNvPr id="10251" name="Text Box 11"/>
          <p:cNvSpPr txBox="1">
            <a:spLocks noChangeArrowheads="1"/>
          </p:cNvSpPr>
          <p:nvPr/>
        </p:nvSpPr>
        <p:spPr bwMode="auto">
          <a:xfrm rot="700422">
            <a:off x="4029075" y="1420813"/>
            <a:ext cx="1022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smtClean="0">
                <a:solidFill>
                  <a:srgbClr val="000000"/>
                </a:solidFill>
              </a:rPr>
              <a:t>threaten</a:t>
            </a:r>
          </a:p>
        </p:txBody>
      </p:sp>
      <p:sp>
        <p:nvSpPr>
          <p:cNvPr id="10252" name="Line 12"/>
          <p:cNvSpPr>
            <a:spLocks noChangeShapeType="1"/>
          </p:cNvSpPr>
          <p:nvPr/>
        </p:nvSpPr>
        <p:spPr bwMode="auto">
          <a:xfrm flipV="1">
            <a:off x="3435350" y="2146300"/>
            <a:ext cx="2362200" cy="144780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smtClean="0">
              <a:solidFill>
                <a:srgbClr val="000000"/>
              </a:solidFill>
            </a:endParaRPr>
          </a:p>
        </p:txBody>
      </p:sp>
      <p:sp>
        <p:nvSpPr>
          <p:cNvPr id="10253" name="Text Box 13"/>
          <p:cNvSpPr txBox="1">
            <a:spLocks noChangeArrowheads="1"/>
          </p:cNvSpPr>
          <p:nvPr/>
        </p:nvSpPr>
        <p:spPr bwMode="auto">
          <a:xfrm rot="-1903590">
            <a:off x="3822700" y="2679700"/>
            <a:ext cx="984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smtClean="0">
                <a:solidFill>
                  <a:srgbClr val="000000"/>
                </a:solidFill>
              </a:rPr>
              <a:t>mitigate</a:t>
            </a:r>
          </a:p>
        </p:txBody>
      </p:sp>
      <p:sp>
        <p:nvSpPr>
          <p:cNvPr id="10254" name="Line 14"/>
          <p:cNvSpPr>
            <a:spLocks noChangeShapeType="1"/>
          </p:cNvSpPr>
          <p:nvPr/>
        </p:nvSpPr>
        <p:spPr bwMode="auto">
          <a:xfrm>
            <a:off x="1987550" y="4127500"/>
            <a:ext cx="0" cy="114300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smtClean="0">
              <a:solidFill>
                <a:srgbClr val="000000"/>
              </a:solidFill>
            </a:endParaRPr>
          </a:p>
        </p:txBody>
      </p:sp>
      <p:sp>
        <p:nvSpPr>
          <p:cNvPr id="10255" name="Text Box 15"/>
          <p:cNvSpPr txBox="1">
            <a:spLocks noChangeArrowheads="1"/>
          </p:cNvSpPr>
          <p:nvPr/>
        </p:nvSpPr>
        <p:spPr bwMode="auto">
          <a:xfrm rot="-5400000">
            <a:off x="1297782" y="4518818"/>
            <a:ext cx="984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smtClean="0">
                <a:solidFill>
                  <a:srgbClr val="000000"/>
                </a:solidFill>
              </a:rPr>
              <a:t>extends</a:t>
            </a:r>
          </a:p>
        </p:txBody>
      </p:sp>
      <p:sp>
        <p:nvSpPr>
          <p:cNvPr id="10256" name="AutoShape 16"/>
          <p:cNvSpPr>
            <a:spLocks noChangeArrowheads="1"/>
          </p:cNvSpPr>
          <p:nvPr/>
        </p:nvSpPr>
        <p:spPr bwMode="auto">
          <a:xfrm>
            <a:off x="5797550" y="3746500"/>
            <a:ext cx="2955925" cy="91440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b="1" smtClean="0">
                <a:solidFill>
                  <a:srgbClr val="000000"/>
                </a:solidFill>
              </a:rPr>
              <a:t>Capture </a:t>
            </a:r>
            <a:r>
              <a:rPr lang="en-US" sz="1800" smtClean="0">
                <a:solidFill>
                  <a:srgbClr val="000000"/>
                </a:solidFill>
              </a:rPr>
              <a:t>the ciphertext </a:t>
            </a:r>
          </a:p>
          <a:p>
            <a:pPr algn="ctr"/>
            <a:r>
              <a:rPr lang="en-US" sz="1800" smtClean="0">
                <a:solidFill>
                  <a:srgbClr val="000000"/>
                </a:solidFill>
              </a:rPr>
              <a:t>and do cryptanalysis to</a:t>
            </a:r>
          </a:p>
          <a:p>
            <a:pPr algn="ctr"/>
            <a:r>
              <a:rPr lang="en-US" sz="1800" smtClean="0">
                <a:solidFill>
                  <a:srgbClr val="000000"/>
                </a:solidFill>
              </a:rPr>
              <a:t>extract the plaintext</a:t>
            </a:r>
          </a:p>
        </p:txBody>
      </p:sp>
      <p:sp>
        <p:nvSpPr>
          <p:cNvPr id="10257" name="Line 17"/>
          <p:cNvSpPr>
            <a:spLocks noChangeShapeType="1"/>
          </p:cNvSpPr>
          <p:nvPr/>
        </p:nvSpPr>
        <p:spPr bwMode="auto">
          <a:xfrm flipH="1" flipV="1">
            <a:off x="3429000" y="3709988"/>
            <a:ext cx="2362200" cy="45720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smtClean="0">
              <a:solidFill>
                <a:srgbClr val="000000"/>
              </a:solidFill>
            </a:endParaRPr>
          </a:p>
        </p:txBody>
      </p:sp>
      <p:sp>
        <p:nvSpPr>
          <p:cNvPr id="10258" name="Text Box 18"/>
          <p:cNvSpPr txBox="1">
            <a:spLocks noChangeArrowheads="1"/>
          </p:cNvSpPr>
          <p:nvPr/>
        </p:nvSpPr>
        <p:spPr bwMode="auto">
          <a:xfrm rot="700422">
            <a:off x="4022725" y="3594100"/>
            <a:ext cx="1022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smtClean="0">
                <a:solidFill>
                  <a:srgbClr val="000000"/>
                </a:solidFill>
              </a:rPr>
              <a:t>threaten</a:t>
            </a:r>
          </a:p>
        </p:txBody>
      </p:sp>
      <p:sp>
        <p:nvSpPr>
          <p:cNvPr id="10259" name="Line 19"/>
          <p:cNvSpPr>
            <a:spLocks noChangeShapeType="1"/>
          </p:cNvSpPr>
          <p:nvPr/>
        </p:nvSpPr>
        <p:spPr bwMode="auto">
          <a:xfrm flipV="1">
            <a:off x="3429000" y="4319588"/>
            <a:ext cx="2362200" cy="144780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smtClean="0">
              <a:solidFill>
                <a:srgbClr val="000000"/>
              </a:solidFill>
            </a:endParaRPr>
          </a:p>
        </p:txBody>
      </p:sp>
      <p:sp>
        <p:nvSpPr>
          <p:cNvPr id="10260" name="Text Box 20"/>
          <p:cNvSpPr txBox="1">
            <a:spLocks noChangeArrowheads="1"/>
          </p:cNvSpPr>
          <p:nvPr/>
        </p:nvSpPr>
        <p:spPr bwMode="auto">
          <a:xfrm rot="-1903590">
            <a:off x="3816350" y="4852988"/>
            <a:ext cx="984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smtClean="0">
                <a:solidFill>
                  <a:srgbClr val="000000"/>
                </a:solidFill>
              </a:rPr>
              <a:t>mitigate</a:t>
            </a:r>
          </a:p>
        </p:txBody>
      </p:sp>
      <p:sp>
        <p:nvSpPr>
          <p:cNvPr id="10261" name="Text Box 21"/>
          <p:cNvSpPr txBox="1">
            <a:spLocks noChangeArrowheads="1"/>
          </p:cNvSpPr>
          <p:nvPr/>
        </p:nvSpPr>
        <p:spPr bwMode="auto">
          <a:xfrm>
            <a:off x="5289550" y="5118100"/>
            <a:ext cx="347345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smtClean="0">
                <a:solidFill>
                  <a:srgbClr val="000000"/>
                </a:solidFill>
              </a:rPr>
              <a:t>The attacker has to now do a</a:t>
            </a:r>
          </a:p>
          <a:p>
            <a:r>
              <a:rPr lang="en-US" sz="1800" i="1" smtClean="0">
                <a:solidFill>
                  <a:srgbClr val="000000"/>
                </a:solidFill>
              </a:rPr>
              <a:t>Steganalysis to detect the </a:t>
            </a:r>
          </a:p>
          <a:p>
            <a:r>
              <a:rPr lang="en-US" sz="1800" i="1" smtClean="0">
                <a:solidFill>
                  <a:srgbClr val="000000"/>
                </a:solidFill>
              </a:rPr>
              <a:t>presence of secretly hidden </a:t>
            </a:r>
          </a:p>
          <a:p>
            <a:r>
              <a:rPr lang="en-US" sz="1800" i="1" smtClean="0">
                <a:solidFill>
                  <a:srgbClr val="000000"/>
                </a:solidFill>
              </a:rPr>
              <a:t>Info (ciphertext) and then do a </a:t>
            </a:r>
          </a:p>
          <a:p>
            <a:r>
              <a:rPr lang="en-US" sz="1800" i="1" smtClean="0">
                <a:solidFill>
                  <a:srgbClr val="000000"/>
                </a:solidFill>
              </a:rPr>
              <a:t>Cryptanalysis on the extracted </a:t>
            </a:r>
          </a:p>
          <a:p>
            <a:r>
              <a:rPr lang="en-US" sz="1800" i="1" smtClean="0">
                <a:solidFill>
                  <a:srgbClr val="000000"/>
                </a:solidFill>
              </a:rPr>
              <a:t>ciphertext to extract the plaintext</a:t>
            </a:r>
          </a:p>
        </p:txBody>
      </p:sp>
      <p:sp>
        <p:nvSpPr>
          <p:cNvPr id="10262" name="Text Box 22"/>
          <p:cNvSpPr txBox="1">
            <a:spLocks noChangeArrowheads="1"/>
          </p:cNvSpPr>
          <p:nvPr/>
        </p:nvSpPr>
        <p:spPr bwMode="auto">
          <a:xfrm>
            <a:off x="2667000" y="49213"/>
            <a:ext cx="64198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1" smtClean="0">
                <a:solidFill>
                  <a:srgbClr val="800000"/>
                </a:solidFill>
              </a:rPr>
              <a:t>Example 1: Use Case – Misuse Case </a:t>
            </a:r>
          </a:p>
          <a:p>
            <a:r>
              <a:rPr lang="en-US" sz="2800" b="1" smtClean="0">
                <a:solidFill>
                  <a:srgbClr val="800000"/>
                </a:solidFill>
              </a:rPr>
              <a:t>Diagram for Secure Communication</a:t>
            </a:r>
          </a:p>
        </p:txBody>
      </p:sp>
    </p:spTree>
    <p:extLst>
      <p:ext uri="{BB962C8B-B14F-4D97-AF65-F5344CB8AC3E}">
        <p14:creationId xmlns:p14="http://schemas.microsoft.com/office/powerpoint/2010/main" val="1211732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381000" y="625475"/>
            <a:ext cx="208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smtClean="0">
                <a:solidFill>
                  <a:srgbClr val="000000"/>
                </a:solidFill>
              </a:rPr>
              <a:t>Regular User</a:t>
            </a:r>
          </a:p>
        </p:txBody>
      </p:sp>
      <p:sp>
        <p:nvSpPr>
          <p:cNvPr id="12291" name="AutoShape 3"/>
          <p:cNvSpPr>
            <a:spLocks noChangeArrowheads="1"/>
          </p:cNvSpPr>
          <p:nvPr/>
        </p:nvSpPr>
        <p:spPr bwMode="auto">
          <a:xfrm>
            <a:off x="631825" y="1119188"/>
            <a:ext cx="2819400" cy="83820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b="1" smtClean="0">
                <a:solidFill>
                  <a:srgbClr val="000000"/>
                </a:solidFill>
              </a:rPr>
              <a:t>Send a benign message </a:t>
            </a:r>
          </a:p>
          <a:p>
            <a:pPr algn="ctr"/>
            <a:r>
              <a:rPr lang="en-US" sz="1800" b="1" smtClean="0">
                <a:solidFill>
                  <a:srgbClr val="000000"/>
                </a:solidFill>
              </a:rPr>
              <a:t>for posting to the Forum</a:t>
            </a:r>
          </a:p>
        </p:txBody>
      </p:sp>
      <p:sp>
        <p:nvSpPr>
          <p:cNvPr id="12292" name="Line 4"/>
          <p:cNvSpPr>
            <a:spLocks noChangeShapeType="1"/>
          </p:cNvSpPr>
          <p:nvPr/>
        </p:nvSpPr>
        <p:spPr bwMode="auto">
          <a:xfrm>
            <a:off x="1987550" y="1917700"/>
            <a:ext cx="298450" cy="128270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smtClean="0">
              <a:solidFill>
                <a:srgbClr val="000000"/>
              </a:solidFill>
            </a:endParaRPr>
          </a:p>
        </p:txBody>
      </p:sp>
      <p:sp>
        <p:nvSpPr>
          <p:cNvPr id="12293" name="Text Box 5"/>
          <p:cNvSpPr txBox="1">
            <a:spLocks noChangeArrowheads="1"/>
          </p:cNvSpPr>
          <p:nvPr/>
        </p:nvSpPr>
        <p:spPr bwMode="auto">
          <a:xfrm rot="-6089945">
            <a:off x="1348582" y="2385218"/>
            <a:ext cx="1022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smtClean="0">
                <a:solidFill>
                  <a:srgbClr val="000000"/>
                </a:solidFill>
              </a:rPr>
              <a:t>includes</a:t>
            </a:r>
          </a:p>
        </p:txBody>
      </p:sp>
      <p:sp>
        <p:nvSpPr>
          <p:cNvPr id="12294" name="AutoShape 6"/>
          <p:cNvSpPr>
            <a:spLocks noChangeArrowheads="1"/>
          </p:cNvSpPr>
          <p:nvPr/>
        </p:nvSpPr>
        <p:spPr bwMode="auto">
          <a:xfrm>
            <a:off x="1143000" y="3200400"/>
            <a:ext cx="2819400" cy="83820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b="1" smtClean="0">
                <a:solidFill>
                  <a:srgbClr val="000000"/>
                </a:solidFill>
              </a:rPr>
              <a:t>The message gets </a:t>
            </a:r>
          </a:p>
          <a:p>
            <a:pPr algn="ctr"/>
            <a:r>
              <a:rPr lang="en-US" sz="1800" b="1" smtClean="0">
                <a:solidFill>
                  <a:srgbClr val="000000"/>
                </a:solidFill>
              </a:rPr>
              <a:t>posted to the Forum</a:t>
            </a:r>
          </a:p>
        </p:txBody>
      </p:sp>
      <p:sp>
        <p:nvSpPr>
          <p:cNvPr id="12295" name="Text Box 7"/>
          <p:cNvSpPr txBox="1">
            <a:spLocks noChangeArrowheads="1"/>
          </p:cNvSpPr>
          <p:nvPr/>
        </p:nvSpPr>
        <p:spPr bwMode="auto">
          <a:xfrm>
            <a:off x="6781800" y="1143000"/>
            <a:ext cx="1406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smtClean="0">
                <a:solidFill>
                  <a:srgbClr val="000000"/>
                </a:solidFill>
              </a:rPr>
              <a:t>Attacker</a:t>
            </a:r>
          </a:p>
        </p:txBody>
      </p:sp>
      <p:sp>
        <p:nvSpPr>
          <p:cNvPr id="12296" name="AutoShape 8"/>
          <p:cNvSpPr>
            <a:spLocks noChangeArrowheads="1"/>
          </p:cNvSpPr>
          <p:nvPr/>
        </p:nvSpPr>
        <p:spPr bwMode="auto">
          <a:xfrm>
            <a:off x="5181600" y="2362200"/>
            <a:ext cx="3587750" cy="120650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b="1" smtClean="0">
                <a:solidFill>
                  <a:srgbClr val="000000"/>
                </a:solidFill>
              </a:rPr>
              <a:t>Send a Message loaded with </a:t>
            </a:r>
          </a:p>
          <a:p>
            <a:pPr algn="ctr"/>
            <a:r>
              <a:rPr lang="en-US" sz="1800" b="1" smtClean="0">
                <a:solidFill>
                  <a:srgbClr val="000000"/>
                </a:solidFill>
              </a:rPr>
              <a:t>XSS Script to post to the Forum</a:t>
            </a:r>
          </a:p>
        </p:txBody>
      </p:sp>
      <p:sp>
        <p:nvSpPr>
          <p:cNvPr id="12297" name="AutoShape 9"/>
          <p:cNvSpPr>
            <a:spLocks noChangeArrowheads="1"/>
          </p:cNvSpPr>
          <p:nvPr/>
        </p:nvSpPr>
        <p:spPr bwMode="auto">
          <a:xfrm>
            <a:off x="2819400" y="5194300"/>
            <a:ext cx="3282950" cy="120650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b="1" smtClean="0">
                <a:solidFill>
                  <a:srgbClr val="000000"/>
                </a:solidFill>
              </a:rPr>
              <a:t>Sanitize the message for any </a:t>
            </a:r>
          </a:p>
          <a:p>
            <a:pPr algn="ctr"/>
            <a:r>
              <a:rPr lang="en-US" sz="1800" b="1" smtClean="0">
                <a:solidFill>
                  <a:srgbClr val="000000"/>
                </a:solidFill>
              </a:rPr>
              <a:t>potential script to trigger</a:t>
            </a:r>
          </a:p>
          <a:p>
            <a:pPr algn="ctr"/>
            <a:r>
              <a:rPr lang="en-US" sz="1800" b="1" smtClean="0">
                <a:solidFill>
                  <a:srgbClr val="000000"/>
                </a:solidFill>
              </a:rPr>
              <a:t>XSS attack and then post </a:t>
            </a:r>
          </a:p>
          <a:p>
            <a:pPr algn="ctr"/>
            <a:r>
              <a:rPr lang="en-US" sz="1800" b="1" smtClean="0">
                <a:solidFill>
                  <a:srgbClr val="000000"/>
                </a:solidFill>
              </a:rPr>
              <a:t>to the Forum</a:t>
            </a:r>
          </a:p>
        </p:txBody>
      </p:sp>
      <p:sp>
        <p:nvSpPr>
          <p:cNvPr id="12298" name="Line 10"/>
          <p:cNvSpPr>
            <a:spLocks noChangeShapeType="1"/>
          </p:cNvSpPr>
          <p:nvPr/>
        </p:nvSpPr>
        <p:spPr bwMode="auto">
          <a:xfrm flipV="1">
            <a:off x="5638800" y="3581400"/>
            <a:ext cx="685800" cy="167640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smtClean="0">
              <a:solidFill>
                <a:srgbClr val="000000"/>
              </a:solidFill>
            </a:endParaRPr>
          </a:p>
        </p:txBody>
      </p:sp>
      <p:sp>
        <p:nvSpPr>
          <p:cNvPr id="12299" name="Text Box 11"/>
          <p:cNvSpPr txBox="1">
            <a:spLocks noChangeArrowheads="1"/>
          </p:cNvSpPr>
          <p:nvPr/>
        </p:nvSpPr>
        <p:spPr bwMode="auto">
          <a:xfrm rot="-6603098">
            <a:off x="2601119" y="4506119"/>
            <a:ext cx="984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smtClean="0">
                <a:solidFill>
                  <a:srgbClr val="000000"/>
                </a:solidFill>
              </a:rPr>
              <a:t>extends</a:t>
            </a:r>
          </a:p>
        </p:txBody>
      </p:sp>
      <p:sp>
        <p:nvSpPr>
          <p:cNvPr id="12300" name="Line 12"/>
          <p:cNvSpPr>
            <a:spLocks noChangeShapeType="1"/>
          </p:cNvSpPr>
          <p:nvPr/>
        </p:nvSpPr>
        <p:spPr bwMode="auto">
          <a:xfrm flipH="1">
            <a:off x="3962400" y="2895600"/>
            <a:ext cx="1219200" cy="60960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smtClean="0">
              <a:solidFill>
                <a:srgbClr val="000000"/>
              </a:solidFill>
            </a:endParaRPr>
          </a:p>
        </p:txBody>
      </p:sp>
      <p:sp>
        <p:nvSpPr>
          <p:cNvPr id="12301" name="Text Box 13"/>
          <p:cNvSpPr txBox="1">
            <a:spLocks noChangeArrowheads="1"/>
          </p:cNvSpPr>
          <p:nvPr/>
        </p:nvSpPr>
        <p:spPr bwMode="auto">
          <a:xfrm rot="-1506904">
            <a:off x="4038600" y="2833688"/>
            <a:ext cx="1022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smtClean="0">
                <a:solidFill>
                  <a:srgbClr val="000000"/>
                </a:solidFill>
              </a:rPr>
              <a:t>threaten</a:t>
            </a:r>
          </a:p>
        </p:txBody>
      </p:sp>
      <p:sp>
        <p:nvSpPr>
          <p:cNvPr id="12302" name="Line 14"/>
          <p:cNvSpPr>
            <a:spLocks noChangeShapeType="1"/>
          </p:cNvSpPr>
          <p:nvPr/>
        </p:nvSpPr>
        <p:spPr bwMode="auto">
          <a:xfrm flipV="1">
            <a:off x="1143000" y="5867400"/>
            <a:ext cx="1676400" cy="128588"/>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smtClean="0">
              <a:solidFill>
                <a:srgbClr val="000000"/>
              </a:solidFill>
            </a:endParaRPr>
          </a:p>
        </p:txBody>
      </p:sp>
      <p:sp>
        <p:nvSpPr>
          <p:cNvPr id="12303" name="Text Box 15"/>
          <p:cNvSpPr txBox="1">
            <a:spLocks noChangeArrowheads="1"/>
          </p:cNvSpPr>
          <p:nvPr/>
        </p:nvSpPr>
        <p:spPr bwMode="auto">
          <a:xfrm rot="-4033403">
            <a:off x="5253832" y="4347368"/>
            <a:ext cx="984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smtClean="0">
                <a:solidFill>
                  <a:srgbClr val="000000"/>
                </a:solidFill>
              </a:rPr>
              <a:t>mitigate</a:t>
            </a:r>
          </a:p>
        </p:txBody>
      </p:sp>
      <p:sp>
        <p:nvSpPr>
          <p:cNvPr id="12304" name="Text Box 16"/>
          <p:cNvSpPr txBox="1">
            <a:spLocks noChangeArrowheads="1"/>
          </p:cNvSpPr>
          <p:nvPr/>
        </p:nvSpPr>
        <p:spPr bwMode="auto">
          <a:xfrm>
            <a:off x="2667000" y="49213"/>
            <a:ext cx="64198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1" smtClean="0">
                <a:solidFill>
                  <a:srgbClr val="800000"/>
                </a:solidFill>
              </a:rPr>
              <a:t>Example 2: Use Case – Misuse Case </a:t>
            </a:r>
          </a:p>
          <a:p>
            <a:r>
              <a:rPr lang="en-US" sz="2800" b="1" smtClean="0">
                <a:solidFill>
                  <a:srgbClr val="800000"/>
                </a:solidFill>
              </a:rPr>
              <a:t>Diagram for Web Forum Design</a:t>
            </a:r>
          </a:p>
        </p:txBody>
      </p:sp>
      <p:sp>
        <p:nvSpPr>
          <p:cNvPr id="12305" name="Text Box 17"/>
          <p:cNvSpPr txBox="1">
            <a:spLocks noChangeArrowheads="1"/>
          </p:cNvSpPr>
          <p:nvPr/>
        </p:nvSpPr>
        <p:spPr bwMode="auto">
          <a:xfrm>
            <a:off x="381000" y="6019800"/>
            <a:ext cx="2182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smtClean="0">
                <a:solidFill>
                  <a:srgbClr val="000000"/>
                </a:solidFill>
              </a:rPr>
              <a:t>Administrator</a:t>
            </a:r>
          </a:p>
        </p:txBody>
      </p:sp>
      <p:sp>
        <p:nvSpPr>
          <p:cNvPr id="12306" name="Text Box 18"/>
          <p:cNvSpPr txBox="1">
            <a:spLocks noChangeArrowheads="1"/>
          </p:cNvSpPr>
          <p:nvPr/>
        </p:nvSpPr>
        <p:spPr bwMode="auto">
          <a:xfrm rot="-373900">
            <a:off x="1263650" y="5576888"/>
            <a:ext cx="1022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smtClean="0">
                <a:solidFill>
                  <a:srgbClr val="000000"/>
                </a:solidFill>
              </a:rPr>
              <a:t>includes</a:t>
            </a:r>
          </a:p>
        </p:txBody>
      </p:sp>
      <p:sp>
        <p:nvSpPr>
          <p:cNvPr id="12307" name="Line 19"/>
          <p:cNvSpPr>
            <a:spLocks noChangeShapeType="1"/>
          </p:cNvSpPr>
          <p:nvPr/>
        </p:nvSpPr>
        <p:spPr bwMode="auto">
          <a:xfrm flipH="1" flipV="1">
            <a:off x="3048000" y="4038600"/>
            <a:ext cx="381000" cy="114300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smtClean="0">
              <a:solidFill>
                <a:srgbClr val="000000"/>
              </a:solidFill>
            </a:endParaRPr>
          </a:p>
        </p:txBody>
      </p:sp>
    </p:spTree>
    <p:extLst>
      <p:ext uri="{BB962C8B-B14F-4D97-AF65-F5344CB8AC3E}">
        <p14:creationId xmlns:p14="http://schemas.microsoft.com/office/powerpoint/2010/main" val="2651621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CSC 666: Secure Software Engineering</a:t>
            </a:r>
          </a:p>
        </p:txBody>
      </p:sp>
      <p:sp>
        <p:nvSpPr>
          <p:cNvPr id="138242" name="Rectangle 2"/>
          <p:cNvSpPr>
            <a:spLocks noGrp="1" noChangeArrowheads="1"/>
          </p:cNvSpPr>
          <p:nvPr>
            <p:ph type="title"/>
          </p:nvPr>
        </p:nvSpPr>
        <p:spPr/>
        <p:txBody>
          <a:bodyPr/>
          <a:lstStyle/>
          <a:p>
            <a:r>
              <a:rPr lang="en-US" dirty="0" smtClean="0"/>
              <a:t>Detailed Misuse </a:t>
            </a:r>
            <a:r>
              <a:rPr lang="en-US" dirty="0"/>
              <a:t>Case </a:t>
            </a:r>
            <a:r>
              <a:rPr lang="en-US" dirty="0" smtClean="0"/>
              <a:t>Outline</a:t>
            </a:r>
            <a:endParaRPr lang="en-US" dirty="0"/>
          </a:p>
        </p:txBody>
      </p:sp>
      <p:sp>
        <p:nvSpPr>
          <p:cNvPr id="138243" name="Rectangle 3"/>
          <p:cNvSpPr>
            <a:spLocks noGrp="1" noChangeArrowheads="1"/>
          </p:cNvSpPr>
          <p:nvPr>
            <p:ph type="body" idx="1"/>
          </p:nvPr>
        </p:nvSpPr>
        <p:spPr>
          <a:xfrm>
            <a:off x="609600" y="1219200"/>
            <a:ext cx="8153400" cy="4648200"/>
          </a:xfrm>
        </p:spPr>
        <p:txBody>
          <a:bodyPr/>
          <a:lstStyle/>
          <a:p>
            <a:pPr marL="609600" indent="-609600">
              <a:buFont typeface="Wingdings" pitchFamily="2" charset="2"/>
              <a:buNone/>
            </a:pPr>
            <a:r>
              <a:rPr lang="en-US" b="1"/>
              <a:t>Basic Flow:</a:t>
            </a:r>
          </a:p>
          <a:p>
            <a:pPr marL="990600" lvl="1" indent="-533400">
              <a:buFontTx/>
              <a:buAutoNum type="arabicPeriod"/>
            </a:pPr>
            <a:r>
              <a:rPr lang="en-US"/>
              <a:t>Attacker installs network sniffer.</a:t>
            </a:r>
          </a:p>
          <a:p>
            <a:pPr marL="990600" lvl="1" indent="-533400">
              <a:buFontTx/>
              <a:buAutoNum type="arabicPeriod"/>
            </a:pPr>
            <a:r>
              <a:rPr lang="en-US"/>
              <a:t>Sniffer saves all packets which contain strings matching “Logon,” “Username,” or “Password.”</a:t>
            </a:r>
          </a:p>
          <a:p>
            <a:pPr marL="990600" lvl="1" indent="-533400">
              <a:buFontTx/>
              <a:buAutoNum type="arabicPeriod"/>
            </a:pPr>
            <a:r>
              <a:rPr lang="en-US"/>
              <a:t>Attacker reads sniffer logs.</a:t>
            </a:r>
          </a:p>
          <a:p>
            <a:pPr marL="990600" lvl="1" indent="-533400">
              <a:buFontTx/>
              <a:buAutoNum type="arabicPeriod"/>
            </a:pPr>
            <a:r>
              <a:rPr lang="en-US"/>
              <a:t>Attacker finds valid username/password in log.</a:t>
            </a:r>
          </a:p>
          <a:p>
            <a:pPr marL="990600" lvl="1" indent="-533400">
              <a:buFontTx/>
              <a:buAutoNum type="arabicPeriod"/>
            </a:pPr>
            <a:r>
              <a:rPr lang="en-US"/>
              <a:t>Attacker uses sniffed password to access system.</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CSC 666: Secure Software Engineering</a:t>
            </a:r>
          </a:p>
        </p:txBody>
      </p:sp>
      <p:sp>
        <p:nvSpPr>
          <p:cNvPr id="139266" name="Rectangle 2"/>
          <p:cNvSpPr>
            <a:spLocks noGrp="1" noChangeArrowheads="1"/>
          </p:cNvSpPr>
          <p:nvPr>
            <p:ph type="title"/>
          </p:nvPr>
        </p:nvSpPr>
        <p:spPr/>
        <p:txBody>
          <a:bodyPr/>
          <a:lstStyle/>
          <a:p>
            <a:r>
              <a:rPr lang="en-US" dirty="0" smtClean="0"/>
              <a:t>Detailed Misuse </a:t>
            </a:r>
            <a:r>
              <a:rPr lang="en-US" dirty="0"/>
              <a:t>Case </a:t>
            </a:r>
            <a:r>
              <a:rPr lang="en-US" dirty="0" smtClean="0"/>
              <a:t>Outline</a:t>
            </a:r>
            <a:endParaRPr lang="en-US" dirty="0"/>
          </a:p>
        </p:txBody>
      </p:sp>
      <p:sp>
        <p:nvSpPr>
          <p:cNvPr id="139267" name="Rectangle 3"/>
          <p:cNvSpPr>
            <a:spLocks noGrp="1" noChangeArrowheads="1"/>
          </p:cNvSpPr>
          <p:nvPr>
            <p:ph type="body" idx="1"/>
          </p:nvPr>
        </p:nvSpPr>
        <p:spPr>
          <a:xfrm>
            <a:off x="762000" y="1295400"/>
            <a:ext cx="7924800" cy="4724400"/>
          </a:xfrm>
        </p:spPr>
        <p:txBody>
          <a:bodyPr/>
          <a:lstStyle/>
          <a:p>
            <a:pPr marL="609600" indent="-609600">
              <a:buFont typeface="Wingdings" pitchFamily="2" charset="2"/>
              <a:buNone/>
            </a:pPr>
            <a:r>
              <a:rPr lang="en-US" sz="2800" b="1" dirty="0"/>
              <a:t>Alternate Flows:</a:t>
            </a:r>
          </a:p>
          <a:p>
            <a:pPr marL="609600" indent="-609600">
              <a:buFont typeface="Wingdings" pitchFamily="2" charset="2"/>
              <a:buNone/>
            </a:pPr>
            <a:r>
              <a:rPr lang="en-US" sz="2800" dirty="0"/>
              <a:t>     1a. Attacker not on path between user and system</a:t>
            </a:r>
            <a:r>
              <a:rPr lang="en-US" sz="2400" dirty="0"/>
              <a:t>:</a:t>
            </a:r>
          </a:p>
          <a:p>
            <a:pPr marL="609600" indent="-609600">
              <a:buFont typeface="Wingdings" pitchFamily="2" charset="2"/>
              <a:buNone/>
            </a:pPr>
            <a:r>
              <a:rPr lang="en-US" sz="2400" dirty="0"/>
              <a:t>		1. Attacker uses ARP poisoning or similar attack to redirect user packets through his system.</a:t>
            </a:r>
          </a:p>
          <a:p>
            <a:pPr marL="609600" indent="-609600">
              <a:buFont typeface="Wingdings" pitchFamily="2" charset="2"/>
              <a:buNone/>
            </a:pPr>
            <a:r>
              <a:rPr lang="en-US" sz="2400" dirty="0"/>
              <a:t>      </a:t>
            </a:r>
            <a:r>
              <a:rPr lang="en-US" sz="2800" dirty="0"/>
              <a:t>1b. Customer uses wireless connection.</a:t>
            </a:r>
          </a:p>
          <a:p>
            <a:pPr marL="609600" indent="-609600">
              <a:buFont typeface="Wingdings" pitchFamily="2" charset="2"/>
              <a:buNone/>
            </a:pPr>
            <a:r>
              <a:rPr lang="en-US" sz="2400" dirty="0"/>
              <a:t>	     1. Attacker drives to customer location.</a:t>
            </a:r>
          </a:p>
          <a:p>
            <a:pPr marL="609600" indent="-609600">
              <a:buFont typeface="Wingdings" pitchFamily="2" charset="2"/>
              <a:buNone/>
            </a:pPr>
            <a:r>
              <a:rPr lang="en-US" sz="2400" dirty="0"/>
              <a:t>             2. Attacker uses wireless sniffer to intercept passwords.</a:t>
            </a:r>
          </a:p>
          <a:p>
            <a:pPr marL="609600" indent="-609600">
              <a:buFont typeface="Wingdings" pitchFamily="2" charset="2"/>
              <a:buNone/>
            </a:pPr>
            <a:r>
              <a:rPr lang="en-US" sz="2800" dirty="0"/>
              <a:t>     4a. Attacker finds no passwords in log </a:t>
            </a:r>
          </a:p>
          <a:p>
            <a:pPr marL="990600" lvl="1" indent="-533400">
              <a:buFont typeface="Wingdings" pitchFamily="2" charset="2"/>
              <a:buNone/>
            </a:pPr>
            <a:r>
              <a:rPr lang="en-US" sz="2400" dirty="0"/>
              <a:t>	1. Continue sniffing until a password is found.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457200" y="152400"/>
            <a:ext cx="8229600" cy="1143000"/>
          </a:xfrm>
          <a:noFill/>
        </p:spPr>
        <p:txBody>
          <a:bodyPr/>
          <a:lstStyle/>
          <a:p>
            <a:r>
              <a:rPr lang="en-US"/>
              <a:t>Sample Security Requirements</a:t>
            </a:r>
          </a:p>
        </p:txBody>
      </p:sp>
      <p:sp>
        <p:nvSpPr>
          <p:cNvPr id="14339" name="Rectangle 3"/>
          <p:cNvSpPr>
            <a:spLocks noGrp="1" noChangeArrowheads="1"/>
          </p:cNvSpPr>
          <p:nvPr>
            <p:ph type="body" idx="4294967295"/>
          </p:nvPr>
        </p:nvSpPr>
        <p:spPr>
          <a:xfrm>
            <a:off x="228600" y="1143000"/>
            <a:ext cx="8686800" cy="5562600"/>
          </a:xfrm>
          <a:noFill/>
        </p:spPr>
        <p:txBody>
          <a:bodyPr/>
          <a:lstStyle/>
          <a:p>
            <a:r>
              <a:rPr lang="en-US" sz="2000" u="sng"/>
              <a:t>Scenario 1:</a:t>
            </a:r>
            <a:r>
              <a:rPr lang="en-US" sz="2000"/>
              <a:t> Application stores sensitive information that must be protected for HIPAA compliance</a:t>
            </a:r>
          </a:p>
          <a:p>
            <a:r>
              <a:rPr lang="en-US" sz="2000" u="sng"/>
              <a:t>Sec. Req:</a:t>
            </a:r>
            <a:r>
              <a:rPr lang="en-US" sz="2000"/>
              <a:t> Strong encryption must be used to protect sensitive information wherever stored.</a:t>
            </a:r>
          </a:p>
          <a:p>
            <a:endParaRPr lang="en-US" sz="2000"/>
          </a:p>
          <a:p>
            <a:r>
              <a:rPr lang="en-US" sz="2000" u="sng"/>
              <a:t>Scenario 2:</a:t>
            </a:r>
            <a:r>
              <a:rPr lang="en-US" sz="2000"/>
              <a:t> The application transmits sensitive user information across potentially untrusted or unsecured networks</a:t>
            </a:r>
          </a:p>
          <a:p>
            <a:r>
              <a:rPr lang="en-US" sz="2000" u="sng"/>
              <a:t>Sec. Req: </a:t>
            </a:r>
            <a:r>
              <a:rPr lang="en-US" sz="2000"/>
              <a:t>The communication channels must incorporate encryption to prevent snooping (to protect the confidentiality of the data) and mutual cryptographic authentication must be employed to prevent man-in-the-middle attacks (for integrity and authenticity of communication)</a:t>
            </a:r>
          </a:p>
          <a:p>
            <a:endParaRPr lang="en-US" sz="2000"/>
          </a:p>
          <a:p>
            <a:r>
              <a:rPr lang="en-US" sz="2000" u="sng"/>
              <a:t>Scenario 3: </a:t>
            </a:r>
            <a:r>
              <a:rPr lang="en-US" sz="2000"/>
              <a:t>The application must remain available to legitimate users.</a:t>
            </a:r>
          </a:p>
          <a:p>
            <a:r>
              <a:rPr lang="en-US" sz="2000" u="sng"/>
              <a:t>Sec. Req:</a:t>
            </a:r>
            <a:r>
              <a:rPr lang="en-US" sz="2000"/>
              <a:t> Resource utilization by remote users must be monitored and limited to prevent or mitigate denial-of-service attacks.</a:t>
            </a:r>
            <a:endParaRPr lang="en-US" sz="2000" u="sng"/>
          </a:p>
        </p:txBody>
      </p:sp>
    </p:spTree>
    <p:extLst>
      <p:ext uri="{BB962C8B-B14F-4D97-AF65-F5344CB8AC3E}">
        <p14:creationId xmlns:p14="http://schemas.microsoft.com/office/powerpoint/2010/main" val="34773093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457200" y="152400"/>
            <a:ext cx="8229600" cy="1143000"/>
          </a:xfrm>
          <a:noFill/>
        </p:spPr>
        <p:txBody>
          <a:bodyPr/>
          <a:lstStyle/>
          <a:p>
            <a:r>
              <a:rPr lang="en-US"/>
              <a:t>Sample Security Requirements</a:t>
            </a:r>
          </a:p>
        </p:txBody>
      </p:sp>
      <p:sp>
        <p:nvSpPr>
          <p:cNvPr id="16387" name="Rectangle 3"/>
          <p:cNvSpPr>
            <a:spLocks noGrp="1" noChangeArrowheads="1"/>
          </p:cNvSpPr>
          <p:nvPr>
            <p:ph type="body" idx="4294967295"/>
          </p:nvPr>
        </p:nvSpPr>
        <p:spPr>
          <a:xfrm>
            <a:off x="228600" y="1143000"/>
            <a:ext cx="8686800" cy="5562600"/>
          </a:xfrm>
          <a:noFill/>
        </p:spPr>
        <p:txBody>
          <a:bodyPr/>
          <a:lstStyle/>
          <a:p>
            <a:pPr>
              <a:lnSpc>
                <a:spcPct val="90000"/>
              </a:lnSpc>
            </a:pPr>
            <a:r>
              <a:rPr lang="en-US" sz="2000" u="sng"/>
              <a:t>Scenario 4:</a:t>
            </a:r>
            <a:r>
              <a:rPr lang="en-US" sz="2000"/>
              <a:t> The application supports multiple users with different levels of privilege. </a:t>
            </a:r>
          </a:p>
          <a:p>
            <a:pPr>
              <a:lnSpc>
                <a:spcPct val="90000"/>
              </a:lnSpc>
            </a:pPr>
            <a:r>
              <a:rPr lang="en-US" sz="2000" u="sng"/>
              <a:t>Sec. Req:</a:t>
            </a:r>
            <a:r>
              <a:rPr lang="en-US" sz="2000"/>
              <a:t> The application should define the actions that users at each privilege level is authorized to perform. The various privilege levels assigned to users should be tested. Mitigations for authorization bypass attacks need to be defined.</a:t>
            </a:r>
          </a:p>
          <a:p>
            <a:pPr>
              <a:lnSpc>
                <a:spcPct val="90000"/>
              </a:lnSpc>
            </a:pPr>
            <a:endParaRPr lang="en-US" sz="2000"/>
          </a:p>
          <a:p>
            <a:pPr>
              <a:lnSpc>
                <a:spcPct val="90000"/>
              </a:lnSpc>
            </a:pPr>
            <a:r>
              <a:rPr lang="en-US" sz="2000" u="sng"/>
              <a:t>Scenario 5:</a:t>
            </a:r>
            <a:r>
              <a:rPr lang="en-US" sz="2000"/>
              <a:t> The application takes user input and uses SQL.</a:t>
            </a:r>
          </a:p>
          <a:p>
            <a:pPr>
              <a:lnSpc>
                <a:spcPct val="90000"/>
              </a:lnSpc>
            </a:pPr>
            <a:r>
              <a:rPr lang="en-US" sz="2000" u="sng"/>
              <a:t>Sec. Req: </a:t>
            </a:r>
            <a:r>
              <a:rPr lang="en-US" sz="2000"/>
              <a:t>SQL injection mitigations need to be defined.</a:t>
            </a:r>
          </a:p>
          <a:p>
            <a:pPr>
              <a:lnSpc>
                <a:spcPct val="90000"/>
              </a:lnSpc>
            </a:pPr>
            <a:endParaRPr lang="en-US" sz="2000"/>
          </a:p>
          <a:p>
            <a:pPr>
              <a:lnSpc>
                <a:spcPct val="90000"/>
              </a:lnSpc>
            </a:pPr>
            <a:r>
              <a:rPr lang="en-US" sz="2000" u="sng"/>
              <a:t>Scenario 6: </a:t>
            </a:r>
            <a:r>
              <a:rPr lang="en-US" sz="2000"/>
              <a:t>The application manages sessions for a logged-in user.</a:t>
            </a:r>
          </a:p>
          <a:p>
            <a:pPr>
              <a:lnSpc>
                <a:spcPct val="90000"/>
              </a:lnSpc>
            </a:pPr>
            <a:r>
              <a:rPr lang="en-US" sz="2000" u="sng"/>
              <a:t>Sec. Req:</a:t>
            </a:r>
            <a:r>
              <a:rPr lang="en-US" sz="2000"/>
              <a:t> Session hijacking mitigations should be in place.</a:t>
            </a:r>
          </a:p>
          <a:p>
            <a:pPr>
              <a:lnSpc>
                <a:spcPct val="90000"/>
              </a:lnSpc>
            </a:pPr>
            <a:endParaRPr lang="en-US" sz="2000"/>
          </a:p>
          <a:p>
            <a:pPr>
              <a:lnSpc>
                <a:spcPct val="90000"/>
              </a:lnSpc>
            </a:pPr>
            <a:r>
              <a:rPr lang="en-US" sz="2000" u="sng"/>
              <a:t>Scenario 7: </a:t>
            </a:r>
            <a:r>
              <a:rPr lang="en-US" sz="2000"/>
              <a:t>The system needs to keep track of individual users and authentication must be enforced.</a:t>
            </a:r>
          </a:p>
          <a:p>
            <a:pPr>
              <a:lnSpc>
                <a:spcPct val="90000"/>
              </a:lnSpc>
            </a:pPr>
            <a:r>
              <a:rPr lang="en-US" sz="2000" u="sng"/>
              <a:t>Sec. Req:</a:t>
            </a:r>
            <a:r>
              <a:rPr lang="en-US" sz="2000"/>
              <a:t> User passwords should be securely stored and mitigations to combat dictionary attacks must be in place.</a:t>
            </a:r>
            <a:endParaRPr lang="en-US" sz="2000" u="sng"/>
          </a:p>
          <a:p>
            <a:pPr>
              <a:lnSpc>
                <a:spcPct val="90000"/>
              </a:lnSpc>
            </a:pPr>
            <a:endParaRPr lang="en-US" sz="2000" u="sng"/>
          </a:p>
        </p:txBody>
      </p:sp>
    </p:spTree>
    <p:extLst>
      <p:ext uri="{BB962C8B-B14F-4D97-AF65-F5344CB8AC3E}">
        <p14:creationId xmlns:p14="http://schemas.microsoft.com/office/powerpoint/2010/main" val="12342499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457200" y="152400"/>
            <a:ext cx="8229600" cy="1143000"/>
          </a:xfrm>
          <a:noFill/>
        </p:spPr>
        <p:txBody>
          <a:bodyPr/>
          <a:lstStyle/>
          <a:p>
            <a:r>
              <a:rPr lang="en-US"/>
              <a:t>Sample Security Requirements</a:t>
            </a:r>
          </a:p>
        </p:txBody>
      </p:sp>
      <p:sp>
        <p:nvSpPr>
          <p:cNvPr id="18435" name="Rectangle 3"/>
          <p:cNvSpPr>
            <a:spLocks noGrp="1" noChangeArrowheads="1"/>
          </p:cNvSpPr>
          <p:nvPr>
            <p:ph type="body" idx="4294967295"/>
          </p:nvPr>
        </p:nvSpPr>
        <p:spPr>
          <a:xfrm>
            <a:off x="228600" y="1143000"/>
            <a:ext cx="8686800" cy="5562600"/>
          </a:xfrm>
          <a:noFill/>
        </p:spPr>
        <p:txBody>
          <a:bodyPr/>
          <a:lstStyle/>
          <a:p>
            <a:pPr>
              <a:lnSpc>
                <a:spcPct val="80000"/>
              </a:lnSpc>
            </a:pPr>
            <a:r>
              <a:rPr lang="en-US" sz="2000" u="sng"/>
              <a:t>Scenario 8:</a:t>
            </a:r>
            <a:r>
              <a:rPr lang="en-US" sz="2000"/>
              <a:t> The application is written in C or C++. </a:t>
            </a:r>
          </a:p>
          <a:p>
            <a:pPr>
              <a:lnSpc>
                <a:spcPct val="80000"/>
              </a:lnSpc>
            </a:pPr>
            <a:r>
              <a:rPr lang="en-US" sz="2000" u="sng"/>
              <a:t>Sec. Req:</a:t>
            </a:r>
            <a:r>
              <a:rPr lang="en-US" sz="2000"/>
              <a:t> The code must be written in such a way that buffer sizes are always tracked and checked; format strings should not be modified by user input; and integer values should not be allowed to overflow. If the compiler supports the use of stack canaries, use them.</a:t>
            </a:r>
          </a:p>
          <a:p>
            <a:pPr>
              <a:lnSpc>
                <a:spcPct val="80000"/>
              </a:lnSpc>
            </a:pPr>
            <a:endParaRPr lang="en-US" sz="1200" u="sng"/>
          </a:p>
          <a:p>
            <a:pPr>
              <a:lnSpc>
                <a:spcPct val="80000"/>
              </a:lnSpc>
            </a:pPr>
            <a:r>
              <a:rPr lang="en-US" sz="2000" u="sng"/>
              <a:t>Scenario 9:</a:t>
            </a:r>
            <a:r>
              <a:rPr lang="en-US" sz="2000"/>
              <a:t> The application presents user-generated data in HTML.</a:t>
            </a:r>
          </a:p>
          <a:p>
            <a:pPr>
              <a:lnSpc>
                <a:spcPct val="80000"/>
              </a:lnSpc>
            </a:pPr>
            <a:r>
              <a:rPr lang="en-US" sz="2000" u="sng"/>
              <a:t>Sec. Req: </a:t>
            </a:r>
            <a:r>
              <a:rPr lang="en-US" sz="2000"/>
              <a:t>Mitigations for XSS attacks must be in place.</a:t>
            </a:r>
          </a:p>
          <a:p>
            <a:pPr>
              <a:lnSpc>
                <a:spcPct val="80000"/>
              </a:lnSpc>
            </a:pPr>
            <a:endParaRPr lang="en-US" sz="1200"/>
          </a:p>
          <a:p>
            <a:pPr>
              <a:lnSpc>
                <a:spcPct val="80000"/>
              </a:lnSpc>
            </a:pPr>
            <a:r>
              <a:rPr lang="en-US" sz="2000" u="sng"/>
              <a:t>Scenario 10: </a:t>
            </a:r>
            <a:r>
              <a:rPr lang="en-US" sz="2000"/>
              <a:t>The application requires an audit log.</a:t>
            </a:r>
          </a:p>
          <a:p>
            <a:pPr>
              <a:lnSpc>
                <a:spcPct val="80000"/>
              </a:lnSpc>
            </a:pPr>
            <a:r>
              <a:rPr lang="en-US" sz="2000" u="sng"/>
              <a:t>Sec. Req:</a:t>
            </a:r>
            <a:r>
              <a:rPr lang="en-US" sz="2000"/>
              <a:t> Define all functions that need to be logged; Verify that the audit log is secure.</a:t>
            </a:r>
          </a:p>
          <a:p>
            <a:pPr>
              <a:lnSpc>
                <a:spcPct val="80000"/>
              </a:lnSpc>
            </a:pPr>
            <a:endParaRPr lang="en-US" sz="1200" u="sng"/>
          </a:p>
          <a:p>
            <a:pPr>
              <a:lnSpc>
                <a:spcPct val="80000"/>
              </a:lnSpc>
            </a:pPr>
            <a:r>
              <a:rPr lang="en-US" sz="2000" u="sng"/>
              <a:t>Scenario 11:</a:t>
            </a:r>
            <a:r>
              <a:rPr lang="en-US" sz="2000"/>
              <a:t> The application uses cryptography </a:t>
            </a:r>
          </a:p>
          <a:p>
            <a:pPr>
              <a:lnSpc>
                <a:spcPct val="80000"/>
              </a:lnSpc>
            </a:pPr>
            <a:r>
              <a:rPr lang="en-US" sz="2000" u="sng"/>
              <a:t>Sec. Req:</a:t>
            </a:r>
            <a:r>
              <a:rPr lang="en-US" sz="2000"/>
              <a:t> The generated secrets must use a secure random-number generator.</a:t>
            </a:r>
          </a:p>
          <a:p>
            <a:pPr>
              <a:lnSpc>
                <a:spcPct val="80000"/>
              </a:lnSpc>
            </a:pPr>
            <a:endParaRPr lang="en-US" sz="1200"/>
          </a:p>
          <a:p>
            <a:pPr>
              <a:lnSpc>
                <a:spcPct val="80000"/>
              </a:lnSpc>
            </a:pPr>
            <a:r>
              <a:rPr lang="en-US" sz="2000" u="sng"/>
              <a:t>Scenario 12: </a:t>
            </a:r>
            <a:r>
              <a:rPr lang="en-US" sz="2000"/>
              <a:t>The application opens files that are typically exchanged over untrusted links such as a media file over the Internet.</a:t>
            </a:r>
          </a:p>
          <a:p>
            <a:pPr>
              <a:lnSpc>
                <a:spcPct val="80000"/>
              </a:lnSpc>
            </a:pPr>
            <a:r>
              <a:rPr lang="en-US" sz="2000" u="sng"/>
              <a:t>Sec. Req:</a:t>
            </a:r>
            <a:r>
              <a:rPr lang="en-US" sz="2000"/>
              <a:t> The application must validate all data read from the file and not trust it.</a:t>
            </a:r>
          </a:p>
        </p:txBody>
      </p:sp>
    </p:spTree>
    <p:extLst>
      <p:ext uri="{BB962C8B-B14F-4D97-AF65-F5344CB8AC3E}">
        <p14:creationId xmlns:p14="http://schemas.microsoft.com/office/powerpoint/2010/main" val="34228055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ctrTitle"/>
          </p:nvPr>
        </p:nvSpPr>
        <p:spPr>
          <a:xfrm>
            <a:off x="762000" y="1752600"/>
            <a:ext cx="7772400" cy="1470025"/>
          </a:xfrm>
        </p:spPr>
        <p:txBody>
          <a:bodyPr/>
          <a:lstStyle/>
          <a:p>
            <a:r>
              <a:rPr lang="en-US" dirty="0" smtClean="0"/>
              <a:t>Case Study: Online </a:t>
            </a:r>
            <a:r>
              <a:rPr lang="en-US" dirty="0"/>
              <a:t>Shopping Application</a:t>
            </a:r>
          </a:p>
        </p:txBody>
      </p:sp>
      <p:sp>
        <p:nvSpPr>
          <p:cNvPr id="47107" name="Rectangle 3"/>
          <p:cNvSpPr>
            <a:spLocks noGrp="1" noChangeArrowheads="1"/>
          </p:cNvSpPr>
          <p:nvPr>
            <p:ph type="subTitle" idx="1"/>
          </p:nvPr>
        </p:nvSpPr>
        <p:spPr>
          <a:xfrm>
            <a:off x="1371600" y="4724400"/>
            <a:ext cx="6400800" cy="1752600"/>
          </a:xfrm>
        </p:spPr>
        <p:txBody>
          <a:bodyPr/>
          <a:lstStyle/>
          <a:p>
            <a:pPr>
              <a:lnSpc>
                <a:spcPct val="90000"/>
              </a:lnSpc>
            </a:pPr>
            <a:r>
              <a:rPr lang="en-US" sz="2000"/>
              <a:t>Mounika Challagundla, Graduate Student</a:t>
            </a:r>
          </a:p>
          <a:p>
            <a:pPr>
              <a:lnSpc>
                <a:spcPct val="90000"/>
              </a:lnSpc>
            </a:pPr>
            <a:r>
              <a:rPr lang="en-US" sz="2000"/>
              <a:t>Dr. Natarajan Meghanathan, Associate Professor</a:t>
            </a:r>
          </a:p>
          <a:p>
            <a:pPr>
              <a:lnSpc>
                <a:spcPct val="90000"/>
              </a:lnSpc>
            </a:pPr>
            <a:r>
              <a:rPr lang="en-US" sz="2000"/>
              <a:t>Department of Computer Science </a:t>
            </a:r>
          </a:p>
          <a:p>
            <a:pPr>
              <a:lnSpc>
                <a:spcPct val="90000"/>
              </a:lnSpc>
            </a:pPr>
            <a:r>
              <a:rPr lang="en-US" sz="2000"/>
              <a:t>Jackson State University, Jackson, MS 39217, USA</a:t>
            </a:r>
          </a:p>
        </p:txBody>
      </p:sp>
      <p:sp>
        <p:nvSpPr>
          <p:cNvPr id="47108" name="Text Box 4"/>
          <p:cNvSpPr txBox="1">
            <a:spLocks noChangeArrowheads="1"/>
          </p:cNvSpPr>
          <p:nvPr/>
        </p:nvSpPr>
        <p:spPr bwMode="auto">
          <a:xfrm>
            <a:off x="1905000" y="3657600"/>
            <a:ext cx="5356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smtClean="0">
                <a:solidFill>
                  <a:srgbClr val="000000"/>
                </a:solidFill>
                <a:cs typeface="Arial" charset="0"/>
              </a:rPr>
              <a:t>Use Case and Misuse Case Diagrams</a:t>
            </a:r>
          </a:p>
        </p:txBody>
      </p:sp>
    </p:spTree>
    <p:extLst>
      <p:ext uri="{BB962C8B-B14F-4D97-AF65-F5344CB8AC3E}">
        <p14:creationId xmlns:p14="http://schemas.microsoft.com/office/powerpoint/2010/main" val="1293783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b="1" u="sng" dirty="0">
                <a:latin typeface="Times New Roman" pitchFamily="18" charset="0"/>
              </a:rPr>
              <a:t>Use case </a:t>
            </a:r>
            <a:r>
              <a:rPr lang="en-US" b="1" u="sng" dirty="0" smtClean="0">
                <a:latin typeface="Times New Roman" pitchFamily="18" charset="0"/>
              </a:rPr>
              <a:t>descriptions</a:t>
            </a:r>
            <a:endParaRPr lang="en-US" b="1" u="sng" dirty="0">
              <a:latin typeface="Times New Roman" pitchFamily="18" charset="0"/>
            </a:endParaRPr>
          </a:p>
        </p:txBody>
      </p:sp>
      <p:sp>
        <p:nvSpPr>
          <p:cNvPr id="6147" name="Rectangle 3"/>
          <p:cNvSpPr>
            <a:spLocks noGrp="1" noChangeArrowheads="1"/>
          </p:cNvSpPr>
          <p:nvPr>
            <p:ph type="body" idx="1"/>
          </p:nvPr>
        </p:nvSpPr>
        <p:spPr/>
        <p:txBody>
          <a:bodyPr/>
          <a:lstStyle/>
          <a:p>
            <a:pPr>
              <a:lnSpc>
                <a:spcPct val="80000"/>
              </a:lnSpc>
            </a:pPr>
            <a:r>
              <a:rPr lang="en-US" sz="2800" b="1" u="sng">
                <a:latin typeface="Times New Roman" pitchFamily="18" charset="0"/>
              </a:rPr>
              <a:t>Login:</a:t>
            </a:r>
            <a:r>
              <a:rPr lang="en-US" sz="2400">
                <a:latin typeface="Times New Roman" pitchFamily="18" charset="0"/>
              </a:rPr>
              <a:t> Every user who want to buy the items at first have to register with the system. After that the user need to provide login details for every login session.</a:t>
            </a:r>
          </a:p>
          <a:p>
            <a:pPr>
              <a:lnSpc>
                <a:spcPct val="80000"/>
              </a:lnSpc>
            </a:pPr>
            <a:r>
              <a:rPr lang="en-US" sz="2800" b="1" u="sng">
                <a:latin typeface="Times New Roman" pitchFamily="18" charset="0"/>
              </a:rPr>
              <a:t>Search items:</a:t>
            </a:r>
            <a:r>
              <a:rPr lang="en-US" sz="2400">
                <a:latin typeface="Times New Roman" pitchFamily="18" charset="0"/>
              </a:rPr>
              <a:t> Customer searches the items by mentioning item in the search box.</a:t>
            </a:r>
          </a:p>
          <a:p>
            <a:pPr>
              <a:lnSpc>
                <a:spcPct val="80000"/>
              </a:lnSpc>
            </a:pPr>
            <a:r>
              <a:rPr lang="en-US" sz="2800" b="1" u="sng">
                <a:latin typeface="Times New Roman" pitchFamily="18" charset="0"/>
              </a:rPr>
              <a:t>View items:</a:t>
            </a:r>
            <a:r>
              <a:rPr lang="en-US" sz="2400">
                <a:latin typeface="Times New Roman" pitchFamily="18" charset="0"/>
              </a:rPr>
              <a:t> Here the customer view the selected items that the user want to buy.</a:t>
            </a:r>
          </a:p>
          <a:p>
            <a:pPr>
              <a:lnSpc>
                <a:spcPct val="80000"/>
              </a:lnSpc>
            </a:pPr>
            <a:r>
              <a:rPr lang="en-US" sz="2800" b="1" u="sng">
                <a:latin typeface="Times New Roman" pitchFamily="18" charset="0"/>
              </a:rPr>
              <a:t>Payment:</a:t>
            </a:r>
            <a:r>
              <a:rPr lang="en-US" sz="2400">
                <a:latin typeface="Times New Roman" pitchFamily="18" charset="0"/>
              </a:rPr>
              <a:t> This use case describe payment procedure. Here customer can pay the amount through credit cards or any other means.</a:t>
            </a:r>
          </a:p>
          <a:p>
            <a:pPr>
              <a:lnSpc>
                <a:spcPct val="80000"/>
              </a:lnSpc>
            </a:pPr>
            <a:r>
              <a:rPr lang="en-US" sz="2800" b="1" u="sng">
                <a:latin typeface="Times New Roman" pitchFamily="18" charset="0"/>
              </a:rPr>
              <a:t>Deliver items:</a:t>
            </a:r>
            <a:r>
              <a:rPr lang="en-US" sz="2400">
                <a:latin typeface="Times New Roman" pitchFamily="18" charset="0"/>
              </a:rPr>
              <a:t> This use case describe how the administrator deliver items to the customer.</a:t>
            </a:r>
          </a:p>
        </p:txBody>
      </p:sp>
    </p:spTree>
    <p:extLst>
      <p:ext uri="{BB962C8B-B14F-4D97-AF65-F5344CB8AC3E}">
        <p14:creationId xmlns:p14="http://schemas.microsoft.com/office/powerpoint/2010/main" val="648758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CSC 666: Secure Software Engineering</a:t>
            </a:r>
          </a:p>
        </p:txBody>
      </p:sp>
      <p:sp>
        <p:nvSpPr>
          <p:cNvPr id="140290" name="Rectangle 2"/>
          <p:cNvSpPr>
            <a:spLocks noGrp="1" noChangeArrowheads="1"/>
          </p:cNvSpPr>
          <p:nvPr>
            <p:ph type="title"/>
          </p:nvPr>
        </p:nvSpPr>
        <p:spPr/>
        <p:txBody>
          <a:bodyPr/>
          <a:lstStyle/>
          <a:p>
            <a:r>
              <a:rPr lang="en-US" sz="4000"/>
              <a:t>Topics</a:t>
            </a:r>
          </a:p>
        </p:txBody>
      </p:sp>
      <p:sp>
        <p:nvSpPr>
          <p:cNvPr id="140291" name="Rectangle 3"/>
          <p:cNvSpPr>
            <a:spLocks noGrp="1" noChangeArrowheads="1"/>
          </p:cNvSpPr>
          <p:nvPr>
            <p:ph type="body" idx="1"/>
          </p:nvPr>
        </p:nvSpPr>
        <p:spPr/>
        <p:txBody>
          <a:bodyPr/>
          <a:lstStyle/>
          <a:p>
            <a:pPr marL="609600" indent="-609600">
              <a:buFont typeface="Wingdings" pitchFamily="2" charset="2"/>
              <a:buAutoNum type="arabicPeriod"/>
            </a:pPr>
            <a:r>
              <a:rPr lang="en-US" dirty="0" smtClean="0"/>
              <a:t>Security Requirements</a:t>
            </a:r>
            <a:endParaRPr lang="en-US" dirty="0"/>
          </a:p>
          <a:p>
            <a:pPr marL="609600" indent="-609600">
              <a:buFont typeface="Wingdings" pitchFamily="2" charset="2"/>
              <a:buAutoNum type="arabicPeriod"/>
            </a:pPr>
            <a:r>
              <a:rPr lang="en-US" dirty="0"/>
              <a:t>Misuse </a:t>
            </a:r>
            <a:r>
              <a:rPr lang="en-US" dirty="0" smtClean="0"/>
              <a:t>Cases</a:t>
            </a:r>
            <a:endParaRPr lang="en-US" dirty="0"/>
          </a:p>
          <a:p>
            <a:pPr marL="609600" indent="-609600">
              <a:buFont typeface="Wingdings" pitchFamily="2" charset="2"/>
              <a:buAutoNum type="arabicPeriod"/>
            </a:pPr>
            <a:r>
              <a:rPr lang="en-US" dirty="0" smtClean="0"/>
              <a:t>Misuse Case Diagrams</a:t>
            </a:r>
          </a:p>
          <a:p>
            <a:pPr marL="609600" indent="-609600">
              <a:buFont typeface="Wingdings" pitchFamily="2" charset="2"/>
              <a:buAutoNum type="arabicPeriod"/>
            </a:pPr>
            <a:r>
              <a:rPr lang="en-US" dirty="0" smtClean="0"/>
              <a:t>Sample Requirements</a:t>
            </a:r>
          </a:p>
          <a:p>
            <a:pPr marL="609600" indent="-609600">
              <a:buFont typeface="Wingdings" pitchFamily="2" charset="2"/>
              <a:buAutoNum type="arabicPeriod"/>
            </a:pPr>
            <a:r>
              <a:rPr lang="en-US" dirty="0" smtClean="0"/>
              <a:t>Case Study: e-commerce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b="1" u="sng">
                <a:latin typeface="Times New Roman" pitchFamily="18" charset="0"/>
              </a:rPr>
              <a:t>Identification of actors</a:t>
            </a:r>
          </a:p>
        </p:txBody>
      </p:sp>
      <p:sp>
        <p:nvSpPr>
          <p:cNvPr id="5123" name="Rectangle 3"/>
          <p:cNvSpPr>
            <a:spLocks noGrp="1" noChangeArrowheads="1"/>
          </p:cNvSpPr>
          <p:nvPr>
            <p:ph type="body" idx="1"/>
          </p:nvPr>
        </p:nvSpPr>
        <p:spPr/>
        <p:txBody>
          <a:bodyPr/>
          <a:lstStyle/>
          <a:p>
            <a:r>
              <a:rPr lang="en-US" sz="3600" b="1" u="sng">
                <a:latin typeface="Times New Roman" pitchFamily="18" charset="0"/>
              </a:rPr>
              <a:t>Customer:</a:t>
            </a:r>
            <a:r>
              <a:rPr lang="en-US" sz="2800">
                <a:latin typeface="Times New Roman" pitchFamily="18" charset="0"/>
              </a:rPr>
              <a:t> At first the customer get register with the system and logon to buy or view the products.</a:t>
            </a:r>
          </a:p>
          <a:p>
            <a:r>
              <a:rPr lang="en-US" sz="3600" b="1" u="sng">
                <a:latin typeface="Times New Roman" pitchFamily="18" charset="0"/>
              </a:rPr>
              <a:t>Administrator:</a:t>
            </a:r>
            <a:r>
              <a:rPr lang="en-US" sz="2800">
                <a:latin typeface="Times New Roman" pitchFamily="18" charset="0"/>
              </a:rPr>
              <a:t> Administrator monitors the online shopping system . He take the amount paid by the customer and also checks the details.</a:t>
            </a:r>
          </a:p>
          <a:p>
            <a:r>
              <a:rPr lang="en-US" sz="3600" b="1" u="sng">
                <a:latin typeface="Times New Roman" pitchFamily="18" charset="0"/>
              </a:rPr>
              <a:t>Database:</a:t>
            </a:r>
            <a:r>
              <a:rPr lang="en-US" sz="2800">
                <a:latin typeface="Times New Roman" pitchFamily="18" charset="0"/>
              </a:rPr>
              <a:t> Various product information, customer details are stored in the database.</a:t>
            </a:r>
          </a:p>
        </p:txBody>
      </p:sp>
    </p:spTree>
    <p:extLst>
      <p:ext uri="{BB962C8B-B14F-4D97-AF65-F5344CB8AC3E}">
        <p14:creationId xmlns:p14="http://schemas.microsoft.com/office/powerpoint/2010/main" val="314642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Oval 4"/>
          <p:cNvSpPr>
            <a:spLocks noChangeArrowheads="1"/>
          </p:cNvSpPr>
          <p:nvPr/>
        </p:nvSpPr>
        <p:spPr bwMode="auto">
          <a:xfrm>
            <a:off x="3276600" y="762000"/>
            <a:ext cx="1828800" cy="381000"/>
          </a:xfrm>
          <a:prstGeom prst="ellipse">
            <a:avLst/>
          </a:prstGeom>
          <a:solidFill>
            <a:schemeClr val="bg1"/>
          </a:solidFill>
          <a:ln w="9525">
            <a:solidFill>
              <a:schemeClr val="tx1"/>
            </a:solidFill>
            <a:round/>
            <a:headEnd/>
            <a:tailEnd/>
          </a:ln>
        </p:spPr>
        <p:txBody>
          <a:bodyPr wrap="none" anchor="ctr"/>
          <a:lstStyle/>
          <a:p>
            <a:endParaRPr lang="en-US" sz="1800" smtClean="0">
              <a:solidFill>
                <a:srgbClr val="000000"/>
              </a:solidFill>
            </a:endParaRPr>
          </a:p>
        </p:txBody>
      </p:sp>
      <p:sp>
        <p:nvSpPr>
          <p:cNvPr id="4099" name="Text Box 5"/>
          <p:cNvSpPr txBox="1">
            <a:spLocks noChangeArrowheads="1"/>
          </p:cNvSpPr>
          <p:nvPr/>
        </p:nvSpPr>
        <p:spPr bwMode="auto">
          <a:xfrm>
            <a:off x="3810000" y="1752600"/>
            <a:ext cx="1403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1800" smtClean="0">
                <a:solidFill>
                  <a:srgbClr val="000000"/>
                </a:solidFill>
              </a:rPr>
              <a:t>Registration</a:t>
            </a:r>
          </a:p>
        </p:txBody>
      </p:sp>
      <p:sp>
        <p:nvSpPr>
          <p:cNvPr id="4100" name="Oval 6"/>
          <p:cNvSpPr>
            <a:spLocks noChangeArrowheads="1"/>
          </p:cNvSpPr>
          <p:nvPr/>
        </p:nvSpPr>
        <p:spPr bwMode="auto">
          <a:xfrm>
            <a:off x="3276600" y="1752600"/>
            <a:ext cx="1828800" cy="381000"/>
          </a:xfrm>
          <a:prstGeom prst="ellipse">
            <a:avLst/>
          </a:prstGeom>
          <a:solidFill>
            <a:schemeClr val="bg1"/>
          </a:solidFill>
          <a:ln w="9525">
            <a:solidFill>
              <a:schemeClr val="tx1"/>
            </a:solidFill>
            <a:round/>
            <a:headEnd/>
            <a:tailEnd/>
          </a:ln>
        </p:spPr>
        <p:txBody>
          <a:bodyPr wrap="none" anchor="ctr"/>
          <a:lstStyle/>
          <a:p>
            <a:endParaRPr lang="en-US" sz="1800" smtClean="0">
              <a:solidFill>
                <a:srgbClr val="000000"/>
              </a:solidFill>
            </a:endParaRPr>
          </a:p>
        </p:txBody>
      </p:sp>
      <p:sp>
        <p:nvSpPr>
          <p:cNvPr id="4101" name="Oval 7"/>
          <p:cNvSpPr>
            <a:spLocks noChangeArrowheads="1"/>
          </p:cNvSpPr>
          <p:nvPr/>
        </p:nvSpPr>
        <p:spPr bwMode="auto">
          <a:xfrm>
            <a:off x="3276600" y="2743200"/>
            <a:ext cx="1828800" cy="381000"/>
          </a:xfrm>
          <a:prstGeom prst="ellipse">
            <a:avLst/>
          </a:prstGeom>
          <a:solidFill>
            <a:schemeClr val="bg1"/>
          </a:solidFill>
          <a:ln w="9525">
            <a:solidFill>
              <a:schemeClr val="tx1"/>
            </a:solidFill>
            <a:round/>
            <a:headEnd/>
            <a:tailEnd/>
          </a:ln>
        </p:spPr>
        <p:txBody>
          <a:bodyPr wrap="none" anchor="ctr"/>
          <a:lstStyle/>
          <a:p>
            <a:endParaRPr lang="en-US" sz="1800" smtClean="0">
              <a:solidFill>
                <a:srgbClr val="000000"/>
              </a:solidFill>
            </a:endParaRPr>
          </a:p>
        </p:txBody>
      </p:sp>
      <p:sp>
        <p:nvSpPr>
          <p:cNvPr id="4102" name="Oval 8"/>
          <p:cNvSpPr>
            <a:spLocks noChangeArrowheads="1"/>
          </p:cNvSpPr>
          <p:nvPr/>
        </p:nvSpPr>
        <p:spPr bwMode="auto">
          <a:xfrm>
            <a:off x="3276600" y="3657600"/>
            <a:ext cx="1828800" cy="381000"/>
          </a:xfrm>
          <a:prstGeom prst="ellipse">
            <a:avLst/>
          </a:prstGeom>
          <a:solidFill>
            <a:schemeClr val="bg1"/>
          </a:solidFill>
          <a:ln w="9525">
            <a:solidFill>
              <a:schemeClr val="tx1"/>
            </a:solidFill>
            <a:round/>
            <a:headEnd/>
            <a:tailEnd/>
          </a:ln>
        </p:spPr>
        <p:txBody>
          <a:bodyPr wrap="none" anchor="ctr"/>
          <a:lstStyle/>
          <a:p>
            <a:endParaRPr lang="en-US" sz="1800" smtClean="0">
              <a:solidFill>
                <a:srgbClr val="000000"/>
              </a:solidFill>
            </a:endParaRPr>
          </a:p>
        </p:txBody>
      </p:sp>
      <p:sp>
        <p:nvSpPr>
          <p:cNvPr id="4103" name="Oval 9"/>
          <p:cNvSpPr>
            <a:spLocks noChangeArrowheads="1"/>
          </p:cNvSpPr>
          <p:nvPr/>
        </p:nvSpPr>
        <p:spPr bwMode="auto">
          <a:xfrm>
            <a:off x="3276600" y="4648200"/>
            <a:ext cx="1828800" cy="381000"/>
          </a:xfrm>
          <a:prstGeom prst="ellipse">
            <a:avLst/>
          </a:prstGeom>
          <a:solidFill>
            <a:schemeClr val="bg1"/>
          </a:solidFill>
          <a:ln w="9525">
            <a:solidFill>
              <a:schemeClr val="tx1"/>
            </a:solidFill>
            <a:round/>
            <a:headEnd/>
            <a:tailEnd/>
          </a:ln>
        </p:spPr>
        <p:txBody>
          <a:bodyPr wrap="none" anchor="ctr"/>
          <a:lstStyle/>
          <a:p>
            <a:endParaRPr lang="en-US" sz="1800" smtClean="0">
              <a:solidFill>
                <a:srgbClr val="000000"/>
              </a:solidFill>
            </a:endParaRPr>
          </a:p>
        </p:txBody>
      </p:sp>
      <p:sp>
        <p:nvSpPr>
          <p:cNvPr id="4104" name="Oval 10"/>
          <p:cNvSpPr>
            <a:spLocks noChangeArrowheads="1"/>
          </p:cNvSpPr>
          <p:nvPr/>
        </p:nvSpPr>
        <p:spPr bwMode="auto">
          <a:xfrm>
            <a:off x="609600" y="2286000"/>
            <a:ext cx="457200" cy="457200"/>
          </a:xfrm>
          <a:prstGeom prst="ellipse">
            <a:avLst/>
          </a:prstGeom>
          <a:solidFill>
            <a:schemeClr val="bg1"/>
          </a:solidFill>
          <a:ln w="9525">
            <a:solidFill>
              <a:schemeClr val="tx1"/>
            </a:solidFill>
            <a:round/>
            <a:headEnd/>
            <a:tailEnd/>
          </a:ln>
        </p:spPr>
        <p:txBody>
          <a:bodyPr wrap="none" anchor="ctr"/>
          <a:lstStyle/>
          <a:p>
            <a:endParaRPr lang="en-US" sz="1800" smtClean="0">
              <a:solidFill>
                <a:srgbClr val="000000"/>
              </a:solidFill>
            </a:endParaRPr>
          </a:p>
        </p:txBody>
      </p:sp>
      <p:sp>
        <p:nvSpPr>
          <p:cNvPr id="4105" name="Line 11"/>
          <p:cNvSpPr>
            <a:spLocks noChangeShapeType="1"/>
          </p:cNvSpPr>
          <p:nvPr/>
        </p:nvSpPr>
        <p:spPr bwMode="auto">
          <a:xfrm>
            <a:off x="838200" y="27432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4106" name="Line 12"/>
          <p:cNvSpPr>
            <a:spLocks noChangeShapeType="1"/>
          </p:cNvSpPr>
          <p:nvPr/>
        </p:nvSpPr>
        <p:spPr bwMode="auto">
          <a:xfrm flipH="1">
            <a:off x="381000" y="3429000"/>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4107" name="Line 13"/>
          <p:cNvSpPr>
            <a:spLocks noChangeShapeType="1"/>
          </p:cNvSpPr>
          <p:nvPr/>
        </p:nvSpPr>
        <p:spPr bwMode="auto">
          <a:xfrm>
            <a:off x="838200" y="34290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4108" name="Line 14"/>
          <p:cNvSpPr>
            <a:spLocks noChangeShapeType="1"/>
          </p:cNvSpPr>
          <p:nvPr/>
        </p:nvSpPr>
        <p:spPr bwMode="auto">
          <a:xfrm>
            <a:off x="381000" y="29718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4109" name="Oval 15"/>
          <p:cNvSpPr>
            <a:spLocks noChangeArrowheads="1"/>
          </p:cNvSpPr>
          <p:nvPr/>
        </p:nvSpPr>
        <p:spPr bwMode="auto">
          <a:xfrm>
            <a:off x="7848600" y="990600"/>
            <a:ext cx="457200" cy="457200"/>
          </a:xfrm>
          <a:prstGeom prst="ellipse">
            <a:avLst/>
          </a:prstGeom>
          <a:solidFill>
            <a:schemeClr val="bg1"/>
          </a:solidFill>
          <a:ln w="9525">
            <a:solidFill>
              <a:schemeClr val="tx1"/>
            </a:solidFill>
            <a:round/>
            <a:headEnd/>
            <a:tailEnd/>
          </a:ln>
        </p:spPr>
        <p:txBody>
          <a:bodyPr wrap="none" anchor="ctr"/>
          <a:lstStyle/>
          <a:p>
            <a:endParaRPr lang="en-US" sz="1800" smtClean="0">
              <a:solidFill>
                <a:srgbClr val="000000"/>
              </a:solidFill>
            </a:endParaRPr>
          </a:p>
        </p:txBody>
      </p:sp>
      <p:sp>
        <p:nvSpPr>
          <p:cNvPr id="4110" name="Line 16"/>
          <p:cNvSpPr>
            <a:spLocks noChangeShapeType="1"/>
          </p:cNvSpPr>
          <p:nvPr/>
        </p:nvSpPr>
        <p:spPr bwMode="auto">
          <a:xfrm>
            <a:off x="8077200" y="14478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4111" name="Line 17"/>
          <p:cNvSpPr>
            <a:spLocks noChangeShapeType="1"/>
          </p:cNvSpPr>
          <p:nvPr/>
        </p:nvSpPr>
        <p:spPr bwMode="auto">
          <a:xfrm flipH="1">
            <a:off x="7620000" y="2133600"/>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4112" name="Line 18"/>
          <p:cNvSpPr>
            <a:spLocks noChangeShapeType="1"/>
          </p:cNvSpPr>
          <p:nvPr/>
        </p:nvSpPr>
        <p:spPr bwMode="auto">
          <a:xfrm>
            <a:off x="8077200" y="21336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4113" name="Line 19"/>
          <p:cNvSpPr>
            <a:spLocks noChangeShapeType="1"/>
          </p:cNvSpPr>
          <p:nvPr/>
        </p:nvSpPr>
        <p:spPr bwMode="auto">
          <a:xfrm>
            <a:off x="7620000" y="16764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4114" name="Oval 20"/>
          <p:cNvSpPr>
            <a:spLocks noChangeArrowheads="1"/>
          </p:cNvSpPr>
          <p:nvPr/>
        </p:nvSpPr>
        <p:spPr bwMode="auto">
          <a:xfrm>
            <a:off x="7848600" y="3886200"/>
            <a:ext cx="457200" cy="457200"/>
          </a:xfrm>
          <a:prstGeom prst="ellipse">
            <a:avLst/>
          </a:prstGeom>
          <a:solidFill>
            <a:schemeClr val="bg1"/>
          </a:solidFill>
          <a:ln w="9525">
            <a:solidFill>
              <a:schemeClr val="tx1"/>
            </a:solidFill>
            <a:round/>
            <a:headEnd/>
            <a:tailEnd/>
          </a:ln>
        </p:spPr>
        <p:txBody>
          <a:bodyPr wrap="none" anchor="ctr"/>
          <a:lstStyle/>
          <a:p>
            <a:endParaRPr lang="en-US" sz="1800" smtClean="0">
              <a:solidFill>
                <a:srgbClr val="000000"/>
              </a:solidFill>
            </a:endParaRPr>
          </a:p>
        </p:txBody>
      </p:sp>
      <p:sp>
        <p:nvSpPr>
          <p:cNvPr id="4115" name="Line 21"/>
          <p:cNvSpPr>
            <a:spLocks noChangeShapeType="1"/>
          </p:cNvSpPr>
          <p:nvPr/>
        </p:nvSpPr>
        <p:spPr bwMode="auto">
          <a:xfrm>
            <a:off x="8077200" y="43434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4116" name="Line 22"/>
          <p:cNvSpPr>
            <a:spLocks noChangeShapeType="1"/>
          </p:cNvSpPr>
          <p:nvPr/>
        </p:nvSpPr>
        <p:spPr bwMode="auto">
          <a:xfrm flipH="1">
            <a:off x="7620000" y="5029200"/>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4117" name="Line 23"/>
          <p:cNvSpPr>
            <a:spLocks noChangeShapeType="1"/>
          </p:cNvSpPr>
          <p:nvPr/>
        </p:nvSpPr>
        <p:spPr bwMode="auto">
          <a:xfrm>
            <a:off x="8077200" y="50292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4118" name="Line 24"/>
          <p:cNvSpPr>
            <a:spLocks noChangeShapeType="1"/>
          </p:cNvSpPr>
          <p:nvPr/>
        </p:nvSpPr>
        <p:spPr bwMode="auto">
          <a:xfrm>
            <a:off x="7620000" y="45720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4119" name="Line 25"/>
          <p:cNvSpPr>
            <a:spLocks noChangeShapeType="1"/>
          </p:cNvSpPr>
          <p:nvPr/>
        </p:nvSpPr>
        <p:spPr bwMode="auto">
          <a:xfrm flipV="1">
            <a:off x="1066800" y="914400"/>
            <a:ext cx="2209800" cy="1600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4120" name="Line 26"/>
          <p:cNvSpPr>
            <a:spLocks noChangeShapeType="1"/>
          </p:cNvSpPr>
          <p:nvPr/>
        </p:nvSpPr>
        <p:spPr bwMode="auto">
          <a:xfrm flipV="1">
            <a:off x="1066800" y="1981200"/>
            <a:ext cx="2209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4121" name="Line 27"/>
          <p:cNvSpPr>
            <a:spLocks noChangeShapeType="1"/>
          </p:cNvSpPr>
          <p:nvPr/>
        </p:nvSpPr>
        <p:spPr bwMode="auto">
          <a:xfrm>
            <a:off x="1066800" y="2514600"/>
            <a:ext cx="2209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4122" name="Line 28"/>
          <p:cNvSpPr>
            <a:spLocks noChangeShapeType="1"/>
          </p:cNvSpPr>
          <p:nvPr/>
        </p:nvSpPr>
        <p:spPr bwMode="auto">
          <a:xfrm>
            <a:off x="1066800" y="2514600"/>
            <a:ext cx="220980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4123" name="Line 29"/>
          <p:cNvSpPr>
            <a:spLocks noChangeShapeType="1"/>
          </p:cNvSpPr>
          <p:nvPr/>
        </p:nvSpPr>
        <p:spPr bwMode="auto">
          <a:xfrm>
            <a:off x="1066800" y="2514600"/>
            <a:ext cx="2209800" cy="2286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4124" name="Line 30"/>
          <p:cNvSpPr>
            <a:spLocks noChangeShapeType="1"/>
          </p:cNvSpPr>
          <p:nvPr/>
        </p:nvSpPr>
        <p:spPr bwMode="auto">
          <a:xfrm flipH="1" flipV="1">
            <a:off x="5105400" y="914400"/>
            <a:ext cx="2743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4125" name="Line 31"/>
          <p:cNvSpPr>
            <a:spLocks noChangeShapeType="1"/>
          </p:cNvSpPr>
          <p:nvPr/>
        </p:nvSpPr>
        <p:spPr bwMode="auto">
          <a:xfrm flipH="1">
            <a:off x="5105400" y="1219200"/>
            <a:ext cx="27432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4126" name="Line 32"/>
          <p:cNvSpPr>
            <a:spLocks noChangeShapeType="1"/>
          </p:cNvSpPr>
          <p:nvPr/>
        </p:nvSpPr>
        <p:spPr bwMode="auto">
          <a:xfrm flipH="1">
            <a:off x="5105400" y="1219200"/>
            <a:ext cx="2743200" cy="1676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4127" name="Line 33"/>
          <p:cNvSpPr>
            <a:spLocks noChangeShapeType="1"/>
          </p:cNvSpPr>
          <p:nvPr/>
        </p:nvSpPr>
        <p:spPr bwMode="auto">
          <a:xfrm flipH="1">
            <a:off x="5105400" y="4038600"/>
            <a:ext cx="27432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4128" name="Line 34"/>
          <p:cNvSpPr>
            <a:spLocks noChangeShapeType="1"/>
          </p:cNvSpPr>
          <p:nvPr/>
        </p:nvSpPr>
        <p:spPr bwMode="auto">
          <a:xfrm flipH="1">
            <a:off x="5181600" y="4038600"/>
            <a:ext cx="2667000" cy="1905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4129" name="Text Box 35"/>
          <p:cNvSpPr txBox="1">
            <a:spLocks noChangeArrowheads="1"/>
          </p:cNvSpPr>
          <p:nvPr/>
        </p:nvSpPr>
        <p:spPr bwMode="auto">
          <a:xfrm>
            <a:off x="3810000" y="1143000"/>
            <a:ext cx="6175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1400" smtClean="0">
                <a:solidFill>
                  <a:srgbClr val="000000"/>
                </a:solidFill>
              </a:rPr>
              <a:t>Login</a:t>
            </a:r>
          </a:p>
        </p:txBody>
      </p:sp>
      <p:sp>
        <p:nvSpPr>
          <p:cNvPr id="4130" name="Text Box 36"/>
          <p:cNvSpPr txBox="1">
            <a:spLocks noChangeArrowheads="1"/>
          </p:cNvSpPr>
          <p:nvPr/>
        </p:nvSpPr>
        <p:spPr bwMode="auto">
          <a:xfrm>
            <a:off x="3581400" y="2133600"/>
            <a:ext cx="11509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1400" smtClean="0">
                <a:solidFill>
                  <a:srgbClr val="000000"/>
                </a:solidFill>
              </a:rPr>
              <a:t>Select items</a:t>
            </a:r>
          </a:p>
        </p:txBody>
      </p:sp>
      <p:sp>
        <p:nvSpPr>
          <p:cNvPr id="4131" name="Text Box 37"/>
          <p:cNvSpPr txBox="1">
            <a:spLocks noChangeArrowheads="1"/>
          </p:cNvSpPr>
          <p:nvPr/>
        </p:nvSpPr>
        <p:spPr bwMode="auto">
          <a:xfrm>
            <a:off x="3641725" y="3135313"/>
            <a:ext cx="1042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1400" smtClean="0">
                <a:solidFill>
                  <a:srgbClr val="000000"/>
                </a:solidFill>
              </a:rPr>
              <a:t>View items</a:t>
            </a:r>
          </a:p>
        </p:txBody>
      </p:sp>
      <p:sp>
        <p:nvSpPr>
          <p:cNvPr id="4132" name="Text Box 38"/>
          <p:cNvSpPr txBox="1">
            <a:spLocks noChangeArrowheads="1"/>
          </p:cNvSpPr>
          <p:nvPr/>
        </p:nvSpPr>
        <p:spPr bwMode="auto">
          <a:xfrm>
            <a:off x="3641725" y="4049713"/>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1400" smtClean="0">
                <a:solidFill>
                  <a:srgbClr val="000000"/>
                </a:solidFill>
              </a:rPr>
              <a:t>Search items</a:t>
            </a:r>
          </a:p>
        </p:txBody>
      </p:sp>
      <p:sp>
        <p:nvSpPr>
          <p:cNvPr id="4133" name="Text Box 39"/>
          <p:cNvSpPr txBox="1">
            <a:spLocks noChangeArrowheads="1"/>
          </p:cNvSpPr>
          <p:nvPr/>
        </p:nvSpPr>
        <p:spPr bwMode="auto">
          <a:xfrm>
            <a:off x="3565525" y="5013325"/>
            <a:ext cx="985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1600" smtClean="0">
                <a:solidFill>
                  <a:srgbClr val="000000"/>
                </a:solidFill>
              </a:rPr>
              <a:t>Payment</a:t>
            </a:r>
          </a:p>
        </p:txBody>
      </p:sp>
      <p:sp>
        <p:nvSpPr>
          <p:cNvPr id="4134" name="Text Box 40"/>
          <p:cNvSpPr txBox="1">
            <a:spLocks noChangeArrowheads="1"/>
          </p:cNvSpPr>
          <p:nvPr/>
        </p:nvSpPr>
        <p:spPr bwMode="auto">
          <a:xfrm>
            <a:off x="304800" y="3810000"/>
            <a:ext cx="952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1400" smtClean="0">
                <a:solidFill>
                  <a:srgbClr val="000000"/>
                </a:solidFill>
              </a:rPr>
              <a:t>Customer</a:t>
            </a:r>
          </a:p>
        </p:txBody>
      </p:sp>
      <p:sp>
        <p:nvSpPr>
          <p:cNvPr id="4135" name="Text Box 41"/>
          <p:cNvSpPr txBox="1">
            <a:spLocks noChangeArrowheads="1"/>
          </p:cNvSpPr>
          <p:nvPr/>
        </p:nvSpPr>
        <p:spPr bwMode="auto">
          <a:xfrm>
            <a:off x="7620000" y="2438400"/>
            <a:ext cx="992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1400" smtClean="0">
                <a:solidFill>
                  <a:srgbClr val="000000"/>
                </a:solidFill>
              </a:rPr>
              <a:t>Data base</a:t>
            </a:r>
          </a:p>
        </p:txBody>
      </p:sp>
      <p:sp>
        <p:nvSpPr>
          <p:cNvPr id="4136" name="Text Box 42"/>
          <p:cNvSpPr txBox="1">
            <a:spLocks noChangeArrowheads="1"/>
          </p:cNvSpPr>
          <p:nvPr/>
        </p:nvSpPr>
        <p:spPr bwMode="auto">
          <a:xfrm>
            <a:off x="7391400" y="5334000"/>
            <a:ext cx="1381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1600" smtClean="0">
                <a:solidFill>
                  <a:srgbClr val="000000"/>
                </a:solidFill>
              </a:rPr>
              <a:t>Administrator</a:t>
            </a:r>
          </a:p>
        </p:txBody>
      </p:sp>
      <p:sp>
        <p:nvSpPr>
          <p:cNvPr id="4137" name="Text Box 43"/>
          <p:cNvSpPr txBox="1">
            <a:spLocks noChangeArrowheads="1"/>
          </p:cNvSpPr>
          <p:nvPr/>
        </p:nvSpPr>
        <p:spPr bwMode="auto">
          <a:xfrm>
            <a:off x="136525" y="14288"/>
            <a:ext cx="32924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2800" b="1" u="sng" smtClean="0">
                <a:solidFill>
                  <a:srgbClr val="000000"/>
                </a:solidFill>
              </a:rPr>
              <a:t>use case diagram:</a:t>
            </a:r>
          </a:p>
        </p:txBody>
      </p:sp>
      <p:sp>
        <p:nvSpPr>
          <p:cNvPr id="4138" name="Oval 45"/>
          <p:cNvSpPr>
            <a:spLocks noChangeArrowheads="1"/>
          </p:cNvSpPr>
          <p:nvPr/>
        </p:nvSpPr>
        <p:spPr bwMode="auto">
          <a:xfrm>
            <a:off x="3352800" y="5715000"/>
            <a:ext cx="1828800" cy="381000"/>
          </a:xfrm>
          <a:prstGeom prst="ellipse">
            <a:avLst/>
          </a:prstGeom>
          <a:solidFill>
            <a:schemeClr val="bg1"/>
          </a:solidFill>
          <a:ln w="9525">
            <a:solidFill>
              <a:schemeClr val="tx1"/>
            </a:solidFill>
            <a:round/>
            <a:headEnd/>
            <a:tailEnd/>
          </a:ln>
        </p:spPr>
        <p:txBody>
          <a:bodyPr wrap="none" anchor="ctr"/>
          <a:lstStyle/>
          <a:p>
            <a:endParaRPr lang="en-US" sz="1800" smtClean="0">
              <a:solidFill>
                <a:srgbClr val="000000"/>
              </a:solidFill>
            </a:endParaRPr>
          </a:p>
        </p:txBody>
      </p:sp>
      <p:sp>
        <p:nvSpPr>
          <p:cNvPr id="4139" name="Text Box 46"/>
          <p:cNvSpPr txBox="1">
            <a:spLocks noChangeArrowheads="1"/>
          </p:cNvSpPr>
          <p:nvPr/>
        </p:nvSpPr>
        <p:spPr bwMode="auto">
          <a:xfrm>
            <a:off x="3581400" y="6096000"/>
            <a:ext cx="24415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1600" smtClean="0">
                <a:solidFill>
                  <a:srgbClr val="000000"/>
                </a:solidFill>
              </a:rPr>
              <a:t>Deliver items</a:t>
            </a:r>
          </a:p>
        </p:txBody>
      </p:sp>
      <p:sp>
        <p:nvSpPr>
          <p:cNvPr id="4141" name="Line 48"/>
          <p:cNvSpPr>
            <a:spLocks noChangeShapeType="1"/>
          </p:cNvSpPr>
          <p:nvPr/>
        </p:nvSpPr>
        <p:spPr bwMode="auto">
          <a:xfrm flipH="1">
            <a:off x="5105400" y="1219200"/>
            <a:ext cx="2743200" cy="2590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4142" name="Line 46"/>
          <p:cNvSpPr>
            <a:spLocks noChangeShapeType="1"/>
          </p:cNvSpPr>
          <p:nvPr/>
        </p:nvSpPr>
        <p:spPr bwMode="auto">
          <a:xfrm flipH="1">
            <a:off x="5105400" y="1219200"/>
            <a:ext cx="2743200" cy="3581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smtClean="0">
              <a:solidFill>
                <a:srgbClr val="000000"/>
              </a:solidFill>
            </a:endParaRPr>
          </a:p>
        </p:txBody>
      </p:sp>
    </p:spTree>
    <p:extLst>
      <p:ext uri="{BB962C8B-B14F-4D97-AF65-F5344CB8AC3E}">
        <p14:creationId xmlns:p14="http://schemas.microsoft.com/office/powerpoint/2010/main" val="2509317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b="1" u="sng">
                <a:latin typeface="Times New Roman" pitchFamily="18" charset="0"/>
              </a:rPr>
              <a:t>Misuse case description</a:t>
            </a:r>
          </a:p>
        </p:txBody>
      </p:sp>
      <p:sp>
        <p:nvSpPr>
          <p:cNvPr id="26627" name="Rectangle 3"/>
          <p:cNvSpPr>
            <a:spLocks noGrp="1" noChangeArrowheads="1"/>
          </p:cNvSpPr>
          <p:nvPr>
            <p:ph type="body" idx="1"/>
          </p:nvPr>
        </p:nvSpPr>
        <p:spPr/>
        <p:txBody>
          <a:bodyPr/>
          <a:lstStyle/>
          <a:p>
            <a:pPr>
              <a:lnSpc>
                <a:spcPct val="90000"/>
              </a:lnSpc>
            </a:pPr>
            <a:r>
              <a:rPr lang="en-US" sz="2800">
                <a:latin typeface="Times New Roman" pitchFamily="18" charset="0"/>
              </a:rPr>
              <a:t>The misuser can login with any other potential customer account and use the special offers given to those customers. It can be mitigated by using encryption methods to the login details.</a:t>
            </a:r>
          </a:p>
          <a:p>
            <a:pPr>
              <a:lnSpc>
                <a:spcPct val="90000"/>
              </a:lnSpc>
            </a:pPr>
            <a:r>
              <a:rPr lang="en-US" sz="2800">
                <a:latin typeface="Times New Roman" pitchFamily="18" charset="0"/>
              </a:rPr>
              <a:t>The misuser will select more than one or all items to the shopping cart so that legitimate customers can’t access those items. To mitigate this the shopping cart should be cleared within some time interval.</a:t>
            </a:r>
          </a:p>
          <a:p>
            <a:pPr>
              <a:lnSpc>
                <a:spcPct val="90000"/>
              </a:lnSpc>
            </a:pPr>
            <a:r>
              <a:rPr lang="en-US" sz="2800">
                <a:latin typeface="Times New Roman" pitchFamily="18" charset="0"/>
              </a:rPr>
              <a:t>The misuser can hack the bank items from the database by SQL attacks, it can be mitigated by using  cryptographic techniques. </a:t>
            </a:r>
          </a:p>
          <a:p>
            <a:pPr>
              <a:lnSpc>
                <a:spcPct val="90000"/>
              </a:lnSpc>
            </a:pPr>
            <a:endParaRPr lang="en-US" sz="2800">
              <a:latin typeface="Times New Roman" pitchFamily="18" charset="0"/>
            </a:endParaRPr>
          </a:p>
          <a:p>
            <a:pPr>
              <a:lnSpc>
                <a:spcPct val="90000"/>
              </a:lnSpc>
            </a:pPr>
            <a:endParaRPr lang="en-US" sz="2800">
              <a:latin typeface="Times New Roman" pitchFamily="18" charset="0"/>
            </a:endParaRPr>
          </a:p>
          <a:p>
            <a:pPr>
              <a:lnSpc>
                <a:spcPct val="90000"/>
              </a:lnSpc>
            </a:pPr>
            <a:endParaRPr lang="en-US" sz="2800">
              <a:latin typeface="Times New Roman" pitchFamily="18" charset="0"/>
            </a:endParaRPr>
          </a:p>
          <a:p>
            <a:pPr>
              <a:lnSpc>
                <a:spcPct val="90000"/>
              </a:lnSpc>
            </a:pPr>
            <a:endParaRPr lang="en-US"/>
          </a:p>
        </p:txBody>
      </p:sp>
    </p:spTree>
    <p:extLst>
      <p:ext uri="{BB962C8B-B14F-4D97-AF65-F5344CB8AC3E}">
        <p14:creationId xmlns:p14="http://schemas.microsoft.com/office/powerpoint/2010/main" val="3231357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Oval 4"/>
          <p:cNvSpPr>
            <a:spLocks noChangeArrowheads="1"/>
          </p:cNvSpPr>
          <p:nvPr/>
        </p:nvSpPr>
        <p:spPr bwMode="auto">
          <a:xfrm>
            <a:off x="3886200" y="1919288"/>
            <a:ext cx="1447800" cy="457200"/>
          </a:xfrm>
          <a:prstGeom prst="ellipse">
            <a:avLst/>
          </a:prstGeom>
          <a:solidFill>
            <a:schemeClr val="bg1"/>
          </a:solidFill>
          <a:ln w="9525">
            <a:solidFill>
              <a:schemeClr val="tx1"/>
            </a:solidFill>
            <a:round/>
            <a:headEnd/>
            <a:tailEnd/>
          </a:ln>
        </p:spPr>
        <p:txBody>
          <a:bodyPr wrap="none" anchor="ctr"/>
          <a:lstStyle/>
          <a:p>
            <a:endParaRPr lang="en-US" sz="1800" smtClean="0">
              <a:solidFill>
                <a:srgbClr val="000000"/>
              </a:solidFill>
            </a:endParaRPr>
          </a:p>
        </p:txBody>
      </p:sp>
      <p:sp>
        <p:nvSpPr>
          <p:cNvPr id="8195" name="Oval 5"/>
          <p:cNvSpPr>
            <a:spLocks noChangeArrowheads="1"/>
          </p:cNvSpPr>
          <p:nvPr/>
        </p:nvSpPr>
        <p:spPr bwMode="auto">
          <a:xfrm>
            <a:off x="3886200" y="3900488"/>
            <a:ext cx="1447800" cy="457200"/>
          </a:xfrm>
          <a:prstGeom prst="ellipse">
            <a:avLst/>
          </a:prstGeom>
          <a:solidFill>
            <a:schemeClr val="bg1"/>
          </a:solidFill>
          <a:ln w="9525">
            <a:solidFill>
              <a:schemeClr val="tx1"/>
            </a:solidFill>
            <a:round/>
            <a:headEnd/>
            <a:tailEnd/>
          </a:ln>
        </p:spPr>
        <p:txBody>
          <a:bodyPr wrap="none" anchor="ctr"/>
          <a:lstStyle/>
          <a:p>
            <a:endParaRPr lang="en-US" sz="1800" smtClean="0">
              <a:solidFill>
                <a:srgbClr val="000000"/>
              </a:solidFill>
            </a:endParaRPr>
          </a:p>
        </p:txBody>
      </p:sp>
      <p:sp>
        <p:nvSpPr>
          <p:cNvPr id="8196" name="Text Box 6"/>
          <p:cNvSpPr txBox="1">
            <a:spLocks noChangeArrowheads="1"/>
          </p:cNvSpPr>
          <p:nvPr/>
        </p:nvSpPr>
        <p:spPr bwMode="auto">
          <a:xfrm>
            <a:off x="3962400" y="2376488"/>
            <a:ext cx="1447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1800" smtClean="0">
                <a:solidFill>
                  <a:srgbClr val="000000"/>
                </a:solidFill>
              </a:rPr>
              <a:t>Username</a:t>
            </a:r>
          </a:p>
        </p:txBody>
      </p:sp>
      <p:sp>
        <p:nvSpPr>
          <p:cNvPr id="8197" name="Text Box 7"/>
          <p:cNvSpPr txBox="1">
            <a:spLocks noChangeArrowheads="1"/>
          </p:cNvSpPr>
          <p:nvPr/>
        </p:nvSpPr>
        <p:spPr bwMode="auto">
          <a:xfrm>
            <a:off x="4038600" y="4357688"/>
            <a:ext cx="1187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1800" smtClean="0">
                <a:solidFill>
                  <a:srgbClr val="000000"/>
                </a:solidFill>
              </a:rPr>
              <a:t>Password</a:t>
            </a:r>
          </a:p>
        </p:txBody>
      </p:sp>
      <p:sp>
        <p:nvSpPr>
          <p:cNvPr id="8198" name="Oval 8"/>
          <p:cNvSpPr>
            <a:spLocks noChangeArrowheads="1"/>
          </p:cNvSpPr>
          <p:nvPr/>
        </p:nvSpPr>
        <p:spPr bwMode="auto">
          <a:xfrm>
            <a:off x="609600" y="2757488"/>
            <a:ext cx="457200" cy="457200"/>
          </a:xfrm>
          <a:prstGeom prst="ellipse">
            <a:avLst/>
          </a:prstGeom>
          <a:solidFill>
            <a:schemeClr val="bg1"/>
          </a:solidFill>
          <a:ln w="9525">
            <a:solidFill>
              <a:schemeClr val="tx1"/>
            </a:solidFill>
            <a:round/>
            <a:headEnd/>
            <a:tailEnd/>
          </a:ln>
        </p:spPr>
        <p:txBody>
          <a:bodyPr wrap="none" anchor="ctr"/>
          <a:lstStyle/>
          <a:p>
            <a:endParaRPr lang="en-US" sz="1800" smtClean="0">
              <a:solidFill>
                <a:srgbClr val="000000"/>
              </a:solidFill>
            </a:endParaRPr>
          </a:p>
        </p:txBody>
      </p:sp>
      <p:sp>
        <p:nvSpPr>
          <p:cNvPr id="8199" name="Line 9"/>
          <p:cNvSpPr>
            <a:spLocks noChangeShapeType="1"/>
          </p:cNvSpPr>
          <p:nvPr/>
        </p:nvSpPr>
        <p:spPr bwMode="auto">
          <a:xfrm>
            <a:off x="838200" y="3214688"/>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8200" name="Line 10"/>
          <p:cNvSpPr>
            <a:spLocks noChangeShapeType="1"/>
          </p:cNvSpPr>
          <p:nvPr/>
        </p:nvSpPr>
        <p:spPr bwMode="auto">
          <a:xfrm flipH="1">
            <a:off x="381000" y="3900488"/>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8201" name="Line 11"/>
          <p:cNvSpPr>
            <a:spLocks noChangeShapeType="1"/>
          </p:cNvSpPr>
          <p:nvPr/>
        </p:nvSpPr>
        <p:spPr bwMode="auto">
          <a:xfrm>
            <a:off x="838200" y="3900488"/>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8202" name="Line 12"/>
          <p:cNvSpPr>
            <a:spLocks noChangeShapeType="1"/>
          </p:cNvSpPr>
          <p:nvPr/>
        </p:nvSpPr>
        <p:spPr bwMode="auto">
          <a:xfrm>
            <a:off x="381000" y="3443288"/>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8203" name="Text Box 13"/>
          <p:cNvSpPr txBox="1">
            <a:spLocks noChangeArrowheads="1"/>
          </p:cNvSpPr>
          <p:nvPr/>
        </p:nvSpPr>
        <p:spPr bwMode="auto">
          <a:xfrm>
            <a:off x="304800" y="4343400"/>
            <a:ext cx="952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1400" smtClean="0">
                <a:solidFill>
                  <a:srgbClr val="000000"/>
                </a:solidFill>
              </a:rPr>
              <a:t>Customer</a:t>
            </a:r>
          </a:p>
        </p:txBody>
      </p:sp>
      <p:sp>
        <p:nvSpPr>
          <p:cNvPr id="8204" name="Oval 14"/>
          <p:cNvSpPr>
            <a:spLocks noChangeArrowheads="1"/>
          </p:cNvSpPr>
          <p:nvPr/>
        </p:nvSpPr>
        <p:spPr bwMode="auto">
          <a:xfrm>
            <a:off x="8001000" y="2605088"/>
            <a:ext cx="457200" cy="457200"/>
          </a:xfrm>
          <a:prstGeom prst="ellipse">
            <a:avLst/>
          </a:prstGeom>
          <a:solidFill>
            <a:schemeClr val="bg1"/>
          </a:solidFill>
          <a:ln w="9525">
            <a:solidFill>
              <a:schemeClr val="tx1"/>
            </a:solidFill>
            <a:round/>
            <a:headEnd/>
            <a:tailEnd/>
          </a:ln>
        </p:spPr>
        <p:txBody>
          <a:bodyPr wrap="none" anchor="ctr"/>
          <a:lstStyle/>
          <a:p>
            <a:endParaRPr lang="en-US" sz="1800" smtClean="0">
              <a:solidFill>
                <a:srgbClr val="000000"/>
              </a:solidFill>
            </a:endParaRPr>
          </a:p>
        </p:txBody>
      </p:sp>
      <p:sp>
        <p:nvSpPr>
          <p:cNvPr id="8205" name="Line 15"/>
          <p:cNvSpPr>
            <a:spLocks noChangeShapeType="1"/>
          </p:cNvSpPr>
          <p:nvPr/>
        </p:nvSpPr>
        <p:spPr bwMode="auto">
          <a:xfrm>
            <a:off x="8229600" y="3062288"/>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8206" name="Line 16"/>
          <p:cNvSpPr>
            <a:spLocks noChangeShapeType="1"/>
          </p:cNvSpPr>
          <p:nvPr/>
        </p:nvSpPr>
        <p:spPr bwMode="auto">
          <a:xfrm flipH="1">
            <a:off x="7772400" y="3748088"/>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8207" name="Line 17"/>
          <p:cNvSpPr>
            <a:spLocks noChangeShapeType="1"/>
          </p:cNvSpPr>
          <p:nvPr/>
        </p:nvSpPr>
        <p:spPr bwMode="auto">
          <a:xfrm>
            <a:off x="8229600" y="3748088"/>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8208" name="Line 18"/>
          <p:cNvSpPr>
            <a:spLocks noChangeShapeType="1"/>
          </p:cNvSpPr>
          <p:nvPr/>
        </p:nvSpPr>
        <p:spPr bwMode="auto">
          <a:xfrm>
            <a:off x="7772400" y="3290888"/>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8209" name="Text Box 19"/>
          <p:cNvSpPr txBox="1">
            <a:spLocks noChangeArrowheads="1"/>
          </p:cNvSpPr>
          <p:nvPr/>
        </p:nvSpPr>
        <p:spPr bwMode="auto">
          <a:xfrm>
            <a:off x="7772400" y="4129088"/>
            <a:ext cx="942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1400" smtClean="0">
                <a:solidFill>
                  <a:srgbClr val="000000"/>
                </a:solidFill>
              </a:rPr>
              <a:t>Database</a:t>
            </a:r>
          </a:p>
        </p:txBody>
      </p:sp>
      <p:sp>
        <p:nvSpPr>
          <p:cNvPr id="8210" name="Line 20"/>
          <p:cNvSpPr>
            <a:spLocks noChangeShapeType="1"/>
          </p:cNvSpPr>
          <p:nvPr/>
        </p:nvSpPr>
        <p:spPr bwMode="auto">
          <a:xfrm flipV="1">
            <a:off x="1066800" y="2147888"/>
            <a:ext cx="28194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8211" name="Line 21"/>
          <p:cNvSpPr>
            <a:spLocks noChangeShapeType="1"/>
          </p:cNvSpPr>
          <p:nvPr/>
        </p:nvSpPr>
        <p:spPr bwMode="auto">
          <a:xfrm>
            <a:off x="1066800" y="2986088"/>
            <a:ext cx="28194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8212" name="Line 22"/>
          <p:cNvSpPr>
            <a:spLocks noChangeShapeType="1"/>
          </p:cNvSpPr>
          <p:nvPr/>
        </p:nvSpPr>
        <p:spPr bwMode="auto">
          <a:xfrm flipH="1" flipV="1">
            <a:off x="5334000" y="2147888"/>
            <a:ext cx="26670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8213" name="Line 23"/>
          <p:cNvSpPr>
            <a:spLocks noChangeShapeType="1"/>
          </p:cNvSpPr>
          <p:nvPr/>
        </p:nvSpPr>
        <p:spPr bwMode="auto">
          <a:xfrm flipH="1">
            <a:off x="5334000" y="2757488"/>
            <a:ext cx="26670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8214" name="Text Box 24"/>
          <p:cNvSpPr txBox="1">
            <a:spLocks noChangeArrowheads="1"/>
          </p:cNvSpPr>
          <p:nvPr/>
        </p:nvSpPr>
        <p:spPr bwMode="auto">
          <a:xfrm>
            <a:off x="441325" y="92075"/>
            <a:ext cx="1422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3200" b="1" u="sng" smtClean="0">
                <a:solidFill>
                  <a:srgbClr val="000000"/>
                </a:solidFill>
              </a:rPr>
              <a:t>Login:</a:t>
            </a:r>
          </a:p>
        </p:txBody>
      </p:sp>
    </p:spTree>
    <p:extLst>
      <p:ext uri="{BB962C8B-B14F-4D97-AF65-F5344CB8AC3E}">
        <p14:creationId xmlns:p14="http://schemas.microsoft.com/office/powerpoint/2010/main" val="3492108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Oval 4"/>
          <p:cNvSpPr>
            <a:spLocks noChangeArrowheads="1"/>
          </p:cNvSpPr>
          <p:nvPr/>
        </p:nvSpPr>
        <p:spPr bwMode="auto">
          <a:xfrm>
            <a:off x="2682875" y="1295400"/>
            <a:ext cx="2209800" cy="685800"/>
          </a:xfrm>
          <a:prstGeom prst="ellipse">
            <a:avLst/>
          </a:prstGeom>
          <a:solidFill>
            <a:schemeClr val="bg1"/>
          </a:solidFill>
          <a:ln w="9525">
            <a:solidFill>
              <a:schemeClr val="tx1"/>
            </a:solidFill>
            <a:round/>
            <a:headEnd/>
            <a:tailEnd/>
          </a:ln>
        </p:spPr>
        <p:txBody>
          <a:bodyPr wrap="none" anchor="ctr"/>
          <a:lstStyle/>
          <a:p>
            <a:endParaRPr lang="en-US" sz="1600" smtClean="0">
              <a:solidFill>
                <a:srgbClr val="000000"/>
              </a:solidFill>
              <a:cs typeface="Arial" charset="0"/>
            </a:endParaRPr>
          </a:p>
        </p:txBody>
      </p:sp>
      <p:sp>
        <p:nvSpPr>
          <p:cNvPr id="21507" name="Oval 5"/>
          <p:cNvSpPr>
            <a:spLocks noChangeArrowheads="1"/>
          </p:cNvSpPr>
          <p:nvPr/>
        </p:nvSpPr>
        <p:spPr bwMode="auto">
          <a:xfrm>
            <a:off x="2667000" y="3200400"/>
            <a:ext cx="2286000" cy="685800"/>
          </a:xfrm>
          <a:prstGeom prst="ellipse">
            <a:avLst/>
          </a:prstGeom>
          <a:solidFill>
            <a:schemeClr val="bg1"/>
          </a:solidFill>
          <a:ln w="9525">
            <a:solidFill>
              <a:schemeClr val="tx1"/>
            </a:solidFill>
            <a:round/>
            <a:headEnd/>
            <a:tailEnd/>
          </a:ln>
        </p:spPr>
        <p:txBody>
          <a:bodyPr wrap="none" anchor="ctr"/>
          <a:lstStyle/>
          <a:p>
            <a:endParaRPr lang="en-US" sz="1600" smtClean="0">
              <a:solidFill>
                <a:srgbClr val="000000"/>
              </a:solidFill>
              <a:cs typeface="Arial" charset="0"/>
            </a:endParaRPr>
          </a:p>
        </p:txBody>
      </p:sp>
      <p:sp>
        <p:nvSpPr>
          <p:cNvPr id="21508" name="Text Box 6"/>
          <p:cNvSpPr txBox="1">
            <a:spLocks noChangeArrowheads="1"/>
          </p:cNvSpPr>
          <p:nvPr/>
        </p:nvSpPr>
        <p:spPr bwMode="auto">
          <a:xfrm>
            <a:off x="3140075" y="1941513"/>
            <a:ext cx="1447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1800" smtClean="0">
                <a:solidFill>
                  <a:srgbClr val="000000"/>
                </a:solidFill>
                <a:cs typeface="Arial" charset="0"/>
              </a:rPr>
              <a:t>Username </a:t>
            </a:r>
          </a:p>
        </p:txBody>
      </p:sp>
      <p:sp>
        <p:nvSpPr>
          <p:cNvPr id="21509" name="Text Box 7"/>
          <p:cNvSpPr txBox="1">
            <a:spLocks noChangeArrowheads="1"/>
          </p:cNvSpPr>
          <p:nvPr/>
        </p:nvSpPr>
        <p:spPr bwMode="auto">
          <a:xfrm>
            <a:off x="3352800" y="3886200"/>
            <a:ext cx="1219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1800" smtClean="0">
                <a:solidFill>
                  <a:srgbClr val="000000"/>
                </a:solidFill>
                <a:cs typeface="Arial" charset="0"/>
              </a:rPr>
              <a:t>password</a:t>
            </a:r>
          </a:p>
        </p:txBody>
      </p:sp>
      <p:sp>
        <p:nvSpPr>
          <p:cNvPr id="22" name="Oval 21"/>
          <p:cNvSpPr>
            <a:spLocks noChangeArrowheads="1"/>
          </p:cNvSpPr>
          <p:nvPr/>
        </p:nvSpPr>
        <p:spPr bwMode="auto">
          <a:xfrm>
            <a:off x="8305800" y="76200"/>
            <a:ext cx="457200" cy="381000"/>
          </a:xfrm>
          <a:prstGeom prst="ellipse">
            <a:avLst/>
          </a:prstGeom>
          <a:solidFill>
            <a:schemeClr val="bg1"/>
          </a:solidFill>
          <a:ln w="25400" algn="ctr">
            <a:solidFill>
              <a:schemeClr val="tx1"/>
            </a:solidFill>
            <a:round/>
            <a:headEnd/>
            <a:tailEnd/>
          </a:ln>
        </p:spPr>
        <p:txBody>
          <a:bodyPr anchor="ctr"/>
          <a:lstStyle/>
          <a:p>
            <a:pPr algn="ctr" fontAlgn="auto">
              <a:spcBef>
                <a:spcPts val="0"/>
              </a:spcBef>
              <a:spcAft>
                <a:spcPts val="0"/>
              </a:spcAft>
              <a:defRPr/>
            </a:pPr>
            <a:endParaRPr lang="en-US" sz="1800">
              <a:solidFill>
                <a:srgbClr val="FFFFFF"/>
              </a:solidFill>
              <a:latin typeface="Arial"/>
            </a:endParaRPr>
          </a:p>
        </p:txBody>
      </p:sp>
      <p:cxnSp>
        <p:nvCxnSpPr>
          <p:cNvPr id="24" name="Straight Connector 23"/>
          <p:cNvCxnSpPr>
            <a:cxnSpLocks noChangeShapeType="1"/>
            <a:stCxn id="22" idx="4"/>
          </p:cNvCxnSpPr>
          <p:nvPr/>
        </p:nvCxnSpPr>
        <p:spPr bwMode="auto">
          <a:xfrm rot="5400000">
            <a:off x="8305800" y="698500"/>
            <a:ext cx="4572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6" name="Straight Connector 25"/>
          <p:cNvCxnSpPr>
            <a:cxnSpLocks noChangeShapeType="1"/>
          </p:cNvCxnSpPr>
          <p:nvPr/>
        </p:nvCxnSpPr>
        <p:spPr bwMode="auto">
          <a:xfrm>
            <a:off x="8305800" y="609600"/>
            <a:ext cx="4572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 name="Oval 21"/>
          <p:cNvSpPr/>
          <p:nvPr/>
        </p:nvSpPr>
        <p:spPr>
          <a:xfrm>
            <a:off x="244475" y="2286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srgbClr val="FFFFFF"/>
              </a:solidFill>
            </a:endParaRPr>
          </a:p>
        </p:txBody>
      </p:sp>
      <p:cxnSp>
        <p:nvCxnSpPr>
          <p:cNvPr id="4" name="Straight Connector 25"/>
          <p:cNvCxnSpPr/>
          <p:nvPr/>
        </p:nvCxnSpPr>
        <p:spPr>
          <a:xfrm>
            <a:off x="244475" y="28956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515" name="Line 15"/>
          <p:cNvSpPr>
            <a:spLocks noChangeShapeType="1"/>
          </p:cNvSpPr>
          <p:nvPr/>
        </p:nvSpPr>
        <p:spPr bwMode="auto">
          <a:xfrm flipH="1">
            <a:off x="168275" y="31242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21516" name="Line 16"/>
          <p:cNvSpPr>
            <a:spLocks noChangeShapeType="1"/>
          </p:cNvSpPr>
          <p:nvPr/>
        </p:nvSpPr>
        <p:spPr bwMode="auto">
          <a:xfrm>
            <a:off x="473075" y="3124200"/>
            <a:ext cx="3810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21517" name="Line 18"/>
          <p:cNvSpPr>
            <a:spLocks noChangeShapeType="1"/>
          </p:cNvSpPr>
          <p:nvPr/>
        </p:nvSpPr>
        <p:spPr bwMode="auto">
          <a:xfrm>
            <a:off x="8534400" y="914400"/>
            <a:ext cx="3810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21518" name="Line 20"/>
          <p:cNvSpPr>
            <a:spLocks noChangeShapeType="1"/>
          </p:cNvSpPr>
          <p:nvPr/>
        </p:nvSpPr>
        <p:spPr bwMode="auto">
          <a:xfrm flipH="1">
            <a:off x="8153400" y="914400"/>
            <a:ext cx="3810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21519" name="Text Box 21"/>
          <p:cNvSpPr txBox="1">
            <a:spLocks noChangeArrowheads="1"/>
          </p:cNvSpPr>
          <p:nvPr/>
        </p:nvSpPr>
        <p:spPr bwMode="auto">
          <a:xfrm>
            <a:off x="-76200" y="3389313"/>
            <a:ext cx="1174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1800" smtClean="0">
                <a:solidFill>
                  <a:srgbClr val="000000"/>
                </a:solidFill>
                <a:cs typeface="Arial" charset="0"/>
              </a:rPr>
              <a:t>Customer</a:t>
            </a:r>
          </a:p>
        </p:txBody>
      </p:sp>
      <p:sp>
        <p:nvSpPr>
          <p:cNvPr id="21520" name="Line 23"/>
          <p:cNvSpPr>
            <a:spLocks noChangeShapeType="1"/>
          </p:cNvSpPr>
          <p:nvPr/>
        </p:nvSpPr>
        <p:spPr bwMode="auto">
          <a:xfrm flipV="1">
            <a:off x="777875" y="1676400"/>
            <a:ext cx="19050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21521" name="Line 24"/>
          <p:cNvSpPr>
            <a:spLocks noChangeShapeType="1"/>
          </p:cNvSpPr>
          <p:nvPr/>
        </p:nvSpPr>
        <p:spPr bwMode="auto">
          <a:xfrm>
            <a:off x="777875" y="2438400"/>
            <a:ext cx="18288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21522" name="Text Box 27"/>
          <p:cNvSpPr txBox="1">
            <a:spLocks noChangeArrowheads="1"/>
          </p:cNvSpPr>
          <p:nvPr/>
        </p:nvSpPr>
        <p:spPr bwMode="auto">
          <a:xfrm>
            <a:off x="365125" y="-55563"/>
            <a:ext cx="1422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3200" b="1" u="sng" smtClean="0">
                <a:solidFill>
                  <a:srgbClr val="000000"/>
                </a:solidFill>
                <a:cs typeface="Arial" charset="0"/>
              </a:rPr>
              <a:t>Login:</a:t>
            </a:r>
          </a:p>
        </p:txBody>
      </p:sp>
      <p:sp>
        <p:nvSpPr>
          <p:cNvPr id="5" name="Oval 21"/>
          <p:cNvSpPr/>
          <p:nvPr/>
        </p:nvSpPr>
        <p:spPr>
          <a:xfrm>
            <a:off x="8382000" y="4419600"/>
            <a:ext cx="457200" cy="381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solidFill>
                <a:srgbClr val="FFFFFF"/>
              </a:solidFill>
            </a:endParaRPr>
          </a:p>
        </p:txBody>
      </p:sp>
      <p:cxnSp>
        <p:nvCxnSpPr>
          <p:cNvPr id="6" name="Straight Connector 23"/>
          <p:cNvCxnSpPr/>
          <p:nvPr/>
        </p:nvCxnSpPr>
        <p:spPr>
          <a:xfrm rot="5400000">
            <a:off x="8366125" y="50292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25"/>
          <p:cNvCxnSpPr/>
          <p:nvPr/>
        </p:nvCxnSpPr>
        <p:spPr>
          <a:xfrm>
            <a:off x="8382000" y="49530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526" name="Line 31"/>
          <p:cNvSpPr>
            <a:spLocks noChangeShapeType="1"/>
          </p:cNvSpPr>
          <p:nvPr/>
        </p:nvSpPr>
        <p:spPr bwMode="auto">
          <a:xfrm>
            <a:off x="8610600" y="5257800"/>
            <a:ext cx="3810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21527" name="Line 32"/>
          <p:cNvSpPr>
            <a:spLocks noChangeShapeType="1"/>
          </p:cNvSpPr>
          <p:nvPr/>
        </p:nvSpPr>
        <p:spPr bwMode="auto">
          <a:xfrm flipH="1">
            <a:off x="8229600" y="5257800"/>
            <a:ext cx="3810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21528" name="Text Box 33"/>
          <p:cNvSpPr txBox="1">
            <a:spLocks noChangeArrowheads="1"/>
          </p:cNvSpPr>
          <p:nvPr/>
        </p:nvSpPr>
        <p:spPr bwMode="auto">
          <a:xfrm>
            <a:off x="8153400" y="5522913"/>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1800" smtClean="0">
                <a:solidFill>
                  <a:srgbClr val="000000"/>
                </a:solidFill>
                <a:cs typeface="Arial" charset="0"/>
              </a:rPr>
              <a:t>Misuser</a:t>
            </a:r>
          </a:p>
        </p:txBody>
      </p:sp>
      <p:sp>
        <p:nvSpPr>
          <p:cNvPr id="21529" name="TextBox 30"/>
          <p:cNvSpPr txBox="1">
            <a:spLocks noChangeArrowheads="1"/>
          </p:cNvSpPr>
          <p:nvPr/>
        </p:nvSpPr>
        <p:spPr bwMode="auto">
          <a:xfrm rot="1867017">
            <a:off x="4899025" y="1985963"/>
            <a:ext cx="11636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1600" smtClean="0">
                <a:solidFill>
                  <a:srgbClr val="000000"/>
                </a:solidFill>
                <a:cs typeface="Arial" charset="0"/>
              </a:rPr>
              <a:t>Threatens</a:t>
            </a:r>
          </a:p>
        </p:txBody>
      </p:sp>
      <p:cxnSp>
        <p:nvCxnSpPr>
          <p:cNvPr id="33" name="Straight Arrow Connector 32"/>
          <p:cNvCxnSpPr>
            <a:stCxn id="22" idx="2"/>
            <a:endCxn id="21506" idx="7"/>
          </p:cNvCxnSpPr>
          <p:nvPr/>
        </p:nvCxnSpPr>
        <p:spPr>
          <a:xfrm rot="10800000" flipV="1">
            <a:off x="4568825" y="266700"/>
            <a:ext cx="3736975" cy="11287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2" idx="2"/>
            <a:endCxn id="21507" idx="7"/>
          </p:cNvCxnSpPr>
          <p:nvPr/>
        </p:nvCxnSpPr>
        <p:spPr>
          <a:xfrm rot="10800000" flipV="1">
            <a:off x="4618038" y="266700"/>
            <a:ext cx="3687762" cy="30337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32" name="TextBox 35"/>
          <p:cNvSpPr txBox="1">
            <a:spLocks noChangeArrowheads="1"/>
          </p:cNvSpPr>
          <p:nvPr/>
        </p:nvSpPr>
        <p:spPr bwMode="auto">
          <a:xfrm>
            <a:off x="8077200" y="1219200"/>
            <a:ext cx="106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1600" smtClean="0">
                <a:solidFill>
                  <a:srgbClr val="000000"/>
                </a:solidFill>
                <a:cs typeface="Arial" charset="0"/>
              </a:rPr>
              <a:t>Database</a:t>
            </a:r>
          </a:p>
        </p:txBody>
      </p:sp>
      <p:sp>
        <p:nvSpPr>
          <p:cNvPr id="37" name="Oval 36"/>
          <p:cNvSpPr/>
          <p:nvPr/>
        </p:nvSpPr>
        <p:spPr>
          <a:xfrm>
            <a:off x="6019800" y="3048000"/>
            <a:ext cx="1752600" cy="381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solidFill>
                <a:srgbClr val="FFFFFF"/>
              </a:solidFill>
            </a:endParaRPr>
          </a:p>
        </p:txBody>
      </p:sp>
      <p:cxnSp>
        <p:nvCxnSpPr>
          <p:cNvPr id="39" name="Straight Connector 38"/>
          <p:cNvCxnSpPr>
            <a:stCxn id="2" idx="4"/>
            <a:endCxn id="21516" idx="0"/>
          </p:cNvCxnSpPr>
          <p:nvPr/>
        </p:nvCxnSpPr>
        <p:spPr>
          <a:xfrm rot="5400000">
            <a:off x="282575" y="29337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5" idx="1"/>
          </p:cNvCxnSpPr>
          <p:nvPr/>
        </p:nvCxnSpPr>
        <p:spPr>
          <a:xfrm rot="16200000" flipV="1">
            <a:off x="7358856" y="3385344"/>
            <a:ext cx="1046163" cy="11334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7" idx="0"/>
          </p:cNvCxnSpPr>
          <p:nvPr/>
        </p:nvCxnSpPr>
        <p:spPr>
          <a:xfrm rot="16200000" flipV="1">
            <a:off x="5200650" y="1352550"/>
            <a:ext cx="1219200" cy="2171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37" name="TextBox 47"/>
          <p:cNvSpPr txBox="1">
            <a:spLocks noChangeArrowheads="1"/>
          </p:cNvSpPr>
          <p:nvPr/>
        </p:nvSpPr>
        <p:spPr bwMode="auto">
          <a:xfrm>
            <a:off x="6096000" y="3429000"/>
            <a:ext cx="2133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1600" smtClean="0">
                <a:solidFill>
                  <a:srgbClr val="000000"/>
                </a:solidFill>
                <a:cs typeface="Arial" charset="0"/>
              </a:rPr>
              <a:t>Hacks user name</a:t>
            </a:r>
          </a:p>
        </p:txBody>
      </p:sp>
      <p:cxnSp>
        <p:nvCxnSpPr>
          <p:cNvPr id="50" name="Straight Arrow Connector 49"/>
          <p:cNvCxnSpPr>
            <a:stCxn id="21507" idx="6"/>
            <a:endCxn id="37" idx="2"/>
          </p:cNvCxnSpPr>
          <p:nvPr/>
        </p:nvCxnSpPr>
        <p:spPr>
          <a:xfrm flipV="1">
            <a:off x="4953000" y="3238500"/>
            <a:ext cx="106680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39" name="TextBox 50"/>
          <p:cNvSpPr txBox="1">
            <a:spLocks noChangeArrowheads="1"/>
          </p:cNvSpPr>
          <p:nvPr/>
        </p:nvSpPr>
        <p:spPr bwMode="auto">
          <a:xfrm rot="-993827">
            <a:off x="4994275" y="3081338"/>
            <a:ext cx="10048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1600" smtClean="0">
                <a:solidFill>
                  <a:srgbClr val="000000"/>
                </a:solidFill>
                <a:cs typeface="Arial" charset="0"/>
              </a:rPr>
              <a:t>Mitigates</a:t>
            </a:r>
          </a:p>
        </p:txBody>
      </p:sp>
      <p:cxnSp>
        <p:nvCxnSpPr>
          <p:cNvPr id="53" name="Straight Arrow Connector 52"/>
          <p:cNvCxnSpPr/>
          <p:nvPr/>
        </p:nvCxnSpPr>
        <p:spPr>
          <a:xfrm rot="5400000">
            <a:off x="3122613" y="2590800"/>
            <a:ext cx="1220788"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41" name="TextBox 55"/>
          <p:cNvSpPr txBox="1">
            <a:spLocks noChangeArrowheads="1"/>
          </p:cNvSpPr>
          <p:nvPr/>
        </p:nvSpPr>
        <p:spPr bwMode="auto">
          <a:xfrm>
            <a:off x="3124200" y="2743200"/>
            <a:ext cx="1403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1600" smtClean="0">
                <a:solidFill>
                  <a:srgbClr val="000000"/>
                </a:solidFill>
                <a:cs typeface="Arial" charset="0"/>
              </a:rPr>
              <a:t>&lt;&lt;includes&gt;&gt;</a:t>
            </a:r>
          </a:p>
        </p:txBody>
      </p:sp>
      <p:sp>
        <p:nvSpPr>
          <p:cNvPr id="21542" name="Oval 5"/>
          <p:cNvSpPr>
            <a:spLocks noChangeArrowheads="1"/>
          </p:cNvSpPr>
          <p:nvPr/>
        </p:nvSpPr>
        <p:spPr bwMode="auto">
          <a:xfrm>
            <a:off x="2743200" y="4572000"/>
            <a:ext cx="2286000" cy="685800"/>
          </a:xfrm>
          <a:prstGeom prst="ellipse">
            <a:avLst/>
          </a:prstGeom>
          <a:solidFill>
            <a:schemeClr val="bg1"/>
          </a:solidFill>
          <a:ln w="9525">
            <a:solidFill>
              <a:schemeClr val="tx1"/>
            </a:solidFill>
            <a:round/>
            <a:headEnd/>
            <a:tailEnd/>
          </a:ln>
        </p:spPr>
        <p:txBody>
          <a:bodyPr wrap="none" anchor="ctr"/>
          <a:lstStyle/>
          <a:p>
            <a:endParaRPr lang="en-US" sz="1600" smtClean="0">
              <a:solidFill>
                <a:srgbClr val="000000"/>
              </a:solidFill>
              <a:cs typeface="Arial" charset="0"/>
            </a:endParaRPr>
          </a:p>
        </p:txBody>
      </p:sp>
      <p:cxnSp>
        <p:nvCxnSpPr>
          <p:cNvPr id="63" name="Straight Arrow Connector 62"/>
          <p:cNvCxnSpPr/>
          <p:nvPr/>
        </p:nvCxnSpPr>
        <p:spPr>
          <a:xfrm rot="5400000">
            <a:off x="3390901" y="4229100"/>
            <a:ext cx="6858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44" name="TextBox 63"/>
          <p:cNvSpPr txBox="1">
            <a:spLocks noChangeArrowheads="1"/>
          </p:cNvSpPr>
          <p:nvPr/>
        </p:nvSpPr>
        <p:spPr bwMode="auto">
          <a:xfrm>
            <a:off x="3276600" y="4267200"/>
            <a:ext cx="1524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1600" smtClean="0">
                <a:solidFill>
                  <a:srgbClr val="000000"/>
                </a:solidFill>
                <a:cs typeface="Arial" charset="0"/>
              </a:rPr>
              <a:t>&lt;&lt;extends&gt;&gt;</a:t>
            </a:r>
          </a:p>
        </p:txBody>
      </p:sp>
      <p:sp>
        <p:nvSpPr>
          <p:cNvPr id="21545" name="TextBox 64"/>
          <p:cNvSpPr txBox="1">
            <a:spLocks noChangeArrowheads="1"/>
          </p:cNvSpPr>
          <p:nvPr/>
        </p:nvSpPr>
        <p:spPr bwMode="auto">
          <a:xfrm>
            <a:off x="2819400" y="5257800"/>
            <a:ext cx="23717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1600" smtClean="0">
                <a:solidFill>
                  <a:srgbClr val="000000"/>
                </a:solidFill>
                <a:cs typeface="Arial" charset="0"/>
              </a:rPr>
              <a:t>Applies cryptographic</a:t>
            </a:r>
          </a:p>
          <a:p>
            <a:r>
              <a:rPr lang="en-US" sz="1600" smtClean="0">
                <a:solidFill>
                  <a:srgbClr val="000000"/>
                </a:solidFill>
                <a:cs typeface="Arial" charset="0"/>
              </a:rPr>
              <a:t> methods</a:t>
            </a:r>
          </a:p>
        </p:txBody>
      </p:sp>
      <p:sp>
        <p:nvSpPr>
          <p:cNvPr id="66" name="Oval 65"/>
          <p:cNvSpPr/>
          <p:nvPr/>
        </p:nvSpPr>
        <p:spPr>
          <a:xfrm>
            <a:off x="6248400" y="4800600"/>
            <a:ext cx="1676400" cy="381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solidFill>
                <a:srgbClr val="FFFFFF"/>
              </a:solidFill>
            </a:endParaRPr>
          </a:p>
        </p:txBody>
      </p:sp>
      <p:sp>
        <p:nvSpPr>
          <p:cNvPr id="21547" name="TextBox 66"/>
          <p:cNvSpPr txBox="1">
            <a:spLocks noChangeArrowheads="1"/>
          </p:cNvSpPr>
          <p:nvPr/>
        </p:nvSpPr>
        <p:spPr bwMode="auto">
          <a:xfrm>
            <a:off x="6248400" y="5181600"/>
            <a:ext cx="16875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1600" smtClean="0">
                <a:solidFill>
                  <a:srgbClr val="000000"/>
                </a:solidFill>
                <a:cs typeface="Arial" charset="0"/>
              </a:rPr>
              <a:t>Hacks password</a:t>
            </a:r>
          </a:p>
        </p:txBody>
      </p:sp>
      <p:cxnSp>
        <p:nvCxnSpPr>
          <p:cNvPr id="69" name="Straight Arrow Connector 68"/>
          <p:cNvCxnSpPr>
            <a:stCxn id="66" idx="2"/>
          </p:cNvCxnSpPr>
          <p:nvPr/>
        </p:nvCxnSpPr>
        <p:spPr>
          <a:xfrm rot="10800000">
            <a:off x="4800600" y="3733800"/>
            <a:ext cx="1447800" cy="12573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49" name="TextBox 69"/>
          <p:cNvSpPr txBox="1">
            <a:spLocks noChangeArrowheads="1"/>
          </p:cNvSpPr>
          <p:nvPr/>
        </p:nvSpPr>
        <p:spPr bwMode="auto">
          <a:xfrm rot="2395959">
            <a:off x="5105400" y="4191000"/>
            <a:ext cx="11080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1600" smtClean="0">
                <a:solidFill>
                  <a:srgbClr val="000000"/>
                </a:solidFill>
                <a:cs typeface="Arial" charset="0"/>
              </a:rPr>
              <a:t>Threatens</a:t>
            </a:r>
          </a:p>
        </p:txBody>
      </p:sp>
      <p:cxnSp>
        <p:nvCxnSpPr>
          <p:cNvPr id="72" name="Straight Arrow Connector 71"/>
          <p:cNvCxnSpPr>
            <a:stCxn id="21542" idx="5"/>
          </p:cNvCxnSpPr>
          <p:nvPr/>
        </p:nvCxnSpPr>
        <p:spPr>
          <a:xfrm rot="5400000" flipH="1" flipV="1">
            <a:off x="5483225" y="4316413"/>
            <a:ext cx="52388" cy="16303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51" name="TextBox 72"/>
          <p:cNvSpPr txBox="1">
            <a:spLocks noChangeArrowheads="1"/>
          </p:cNvSpPr>
          <p:nvPr/>
        </p:nvSpPr>
        <p:spPr bwMode="auto">
          <a:xfrm>
            <a:off x="5029200" y="5105400"/>
            <a:ext cx="10048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1600" smtClean="0">
                <a:solidFill>
                  <a:srgbClr val="000000"/>
                </a:solidFill>
                <a:cs typeface="Arial" charset="0"/>
              </a:rPr>
              <a:t>Mitigates</a:t>
            </a:r>
          </a:p>
        </p:txBody>
      </p:sp>
      <p:cxnSp>
        <p:nvCxnSpPr>
          <p:cNvPr id="75" name="Straight Arrow Connector 74"/>
          <p:cNvCxnSpPr>
            <a:stCxn id="5" idx="1"/>
            <a:endCxn id="66" idx="6"/>
          </p:cNvCxnSpPr>
          <p:nvPr/>
        </p:nvCxnSpPr>
        <p:spPr>
          <a:xfrm rot="16200000" flipH="1" flipV="1">
            <a:off x="7928769" y="4471194"/>
            <a:ext cx="515937" cy="5238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Oval 21"/>
          <p:cNvSpPr>
            <a:spLocks noChangeArrowheads="1"/>
          </p:cNvSpPr>
          <p:nvPr/>
        </p:nvSpPr>
        <p:spPr bwMode="auto">
          <a:xfrm>
            <a:off x="228600" y="2286000"/>
            <a:ext cx="457200" cy="457200"/>
          </a:xfrm>
          <a:prstGeom prst="ellipse">
            <a:avLst/>
          </a:prstGeom>
          <a:solidFill>
            <a:schemeClr val="bg1"/>
          </a:solidFill>
          <a:ln w="6350" algn="ctr">
            <a:solidFill>
              <a:schemeClr val="tx1"/>
            </a:solidFill>
            <a:round/>
            <a:headEnd/>
            <a:tailEnd/>
          </a:ln>
        </p:spPr>
        <p:txBody>
          <a:bodyPr anchor="ctr"/>
          <a:lstStyle/>
          <a:p>
            <a:pPr algn="ctr" fontAlgn="auto">
              <a:spcBef>
                <a:spcPts val="0"/>
              </a:spcBef>
              <a:spcAft>
                <a:spcPts val="0"/>
              </a:spcAft>
              <a:defRPr/>
            </a:pPr>
            <a:endParaRPr lang="en-US" sz="1800">
              <a:solidFill>
                <a:srgbClr val="FFFFFF"/>
              </a:solidFill>
              <a:latin typeface="Arial"/>
            </a:endParaRPr>
          </a:p>
        </p:txBody>
      </p:sp>
    </p:spTree>
    <p:extLst>
      <p:ext uri="{BB962C8B-B14F-4D97-AF65-F5344CB8AC3E}">
        <p14:creationId xmlns:p14="http://schemas.microsoft.com/office/powerpoint/2010/main" val="11752189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b="1" u="sng">
                <a:latin typeface="Times New Roman" pitchFamily="18" charset="0"/>
              </a:rPr>
              <a:t>Misuser description</a:t>
            </a:r>
          </a:p>
        </p:txBody>
      </p:sp>
      <p:sp>
        <p:nvSpPr>
          <p:cNvPr id="28675" name="Rectangle 3"/>
          <p:cNvSpPr>
            <a:spLocks noGrp="1" noChangeArrowheads="1"/>
          </p:cNvSpPr>
          <p:nvPr>
            <p:ph type="body" idx="1"/>
          </p:nvPr>
        </p:nvSpPr>
        <p:spPr/>
        <p:txBody>
          <a:bodyPr/>
          <a:lstStyle/>
          <a:p>
            <a:r>
              <a:rPr lang="en-US">
                <a:latin typeface="Times New Roman" pitchFamily="18" charset="0"/>
              </a:rPr>
              <a:t>Misuser can hack the user name easily so that he can access the information.</a:t>
            </a:r>
          </a:p>
          <a:p>
            <a:r>
              <a:rPr lang="en-US">
                <a:latin typeface="Times New Roman" pitchFamily="18" charset="0"/>
              </a:rPr>
              <a:t>To eradicate this a password can be used. But a password also can be hacked.</a:t>
            </a:r>
          </a:p>
          <a:p>
            <a:r>
              <a:rPr lang="en-US">
                <a:latin typeface="Times New Roman" pitchFamily="18" charset="0"/>
              </a:rPr>
              <a:t>Thus some cryptographic methods can be used to provide maximum protection.</a:t>
            </a:r>
          </a:p>
          <a:p>
            <a:endParaRPr lang="en-US"/>
          </a:p>
          <a:p>
            <a:endParaRPr lang="en-US"/>
          </a:p>
        </p:txBody>
      </p:sp>
    </p:spTree>
    <p:extLst>
      <p:ext uri="{BB962C8B-B14F-4D97-AF65-F5344CB8AC3E}">
        <p14:creationId xmlns:p14="http://schemas.microsoft.com/office/powerpoint/2010/main" val="4257855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4"/>
          <p:cNvSpPr txBox="1">
            <a:spLocks noChangeArrowheads="1"/>
          </p:cNvSpPr>
          <p:nvPr/>
        </p:nvSpPr>
        <p:spPr bwMode="auto">
          <a:xfrm>
            <a:off x="136525" y="188913"/>
            <a:ext cx="2724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2800" b="1" u="sng" smtClean="0">
                <a:solidFill>
                  <a:srgbClr val="000000"/>
                </a:solidFill>
                <a:latin typeface="Times New Roman" pitchFamily="18" charset="0"/>
              </a:rPr>
              <a:t>Payment details:</a:t>
            </a:r>
          </a:p>
        </p:txBody>
      </p:sp>
      <p:sp>
        <p:nvSpPr>
          <p:cNvPr id="11267" name="Oval 5"/>
          <p:cNvSpPr>
            <a:spLocks noChangeArrowheads="1"/>
          </p:cNvSpPr>
          <p:nvPr/>
        </p:nvSpPr>
        <p:spPr bwMode="auto">
          <a:xfrm>
            <a:off x="4191000" y="457200"/>
            <a:ext cx="1524000" cy="304800"/>
          </a:xfrm>
          <a:prstGeom prst="ellipse">
            <a:avLst/>
          </a:prstGeom>
          <a:solidFill>
            <a:schemeClr val="bg1"/>
          </a:solidFill>
          <a:ln w="9525">
            <a:solidFill>
              <a:schemeClr val="tx1"/>
            </a:solidFill>
            <a:round/>
            <a:headEnd/>
            <a:tailEnd/>
          </a:ln>
        </p:spPr>
        <p:txBody>
          <a:bodyPr wrap="none" anchor="ctr"/>
          <a:lstStyle/>
          <a:p>
            <a:endParaRPr lang="en-US" sz="1800" smtClean="0">
              <a:solidFill>
                <a:srgbClr val="000000"/>
              </a:solidFill>
            </a:endParaRPr>
          </a:p>
        </p:txBody>
      </p:sp>
      <p:sp>
        <p:nvSpPr>
          <p:cNvPr id="11268" name="Text Box 6"/>
          <p:cNvSpPr txBox="1">
            <a:spLocks noChangeArrowheads="1"/>
          </p:cNvSpPr>
          <p:nvPr/>
        </p:nvSpPr>
        <p:spPr bwMode="auto">
          <a:xfrm>
            <a:off x="4495800" y="762000"/>
            <a:ext cx="13620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1800" smtClean="0">
                <a:solidFill>
                  <a:srgbClr val="000000"/>
                </a:solidFill>
              </a:rPr>
              <a:t>Name</a:t>
            </a:r>
          </a:p>
        </p:txBody>
      </p:sp>
      <p:sp>
        <p:nvSpPr>
          <p:cNvPr id="11269" name="Oval 7"/>
          <p:cNvSpPr>
            <a:spLocks noChangeArrowheads="1"/>
          </p:cNvSpPr>
          <p:nvPr/>
        </p:nvSpPr>
        <p:spPr bwMode="auto">
          <a:xfrm>
            <a:off x="4267200" y="1143000"/>
            <a:ext cx="1524000" cy="304800"/>
          </a:xfrm>
          <a:prstGeom prst="ellipse">
            <a:avLst/>
          </a:prstGeom>
          <a:solidFill>
            <a:schemeClr val="bg1"/>
          </a:solidFill>
          <a:ln w="9525">
            <a:solidFill>
              <a:schemeClr val="tx1"/>
            </a:solidFill>
            <a:round/>
            <a:headEnd/>
            <a:tailEnd/>
          </a:ln>
        </p:spPr>
        <p:txBody>
          <a:bodyPr wrap="none" anchor="ctr"/>
          <a:lstStyle/>
          <a:p>
            <a:endParaRPr lang="en-US" sz="1800" smtClean="0">
              <a:solidFill>
                <a:srgbClr val="000000"/>
              </a:solidFill>
            </a:endParaRPr>
          </a:p>
        </p:txBody>
      </p:sp>
      <p:sp>
        <p:nvSpPr>
          <p:cNvPr id="11270" name="Text Box 8"/>
          <p:cNvSpPr txBox="1">
            <a:spLocks noChangeArrowheads="1"/>
          </p:cNvSpPr>
          <p:nvPr/>
        </p:nvSpPr>
        <p:spPr bwMode="auto">
          <a:xfrm>
            <a:off x="4556125" y="1447800"/>
            <a:ext cx="1073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1800" smtClean="0">
                <a:solidFill>
                  <a:srgbClr val="000000"/>
                </a:solidFill>
              </a:rPr>
              <a:t>Address</a:t>
            </a:r>
          </a:p>
        </p:txBody>
      </p:sp>
      <p:sp>
        <p:nvSpPr>
          <p:cNvPr id="11271" name="Oval 9"/>
          <p:cNvSpPr>
            <a:spLocks noChangeArrowheads="1"/>
          </p:cNvSpPr>
          <p:nvPr/>
        </p:nvSpPr>
        <p:spPr bwMode="auto">
          <a:xfrm>
            <a:off x="4267200" y="1905000"/>
            <a:ext cx="1524000" cy="304800"/>
          </a:xfrm>
          <a:prstGeom prst="ellipse">
            <a:avLst/>
          </a:prstGeom>
          <a:solidFill>
            <a:schemeClr val="bg1"/>
          </a:solidFill>
          <a:ln w="9525">
            <a:solidFill>
              <a:schemeClr val="tx1"/>
            </a:solidFill>
            <a:round/>
            <a:headEnd/>
            <a:tailEnd/>
          </a:ln>
        </p:spPr>
        <p:txBody>
          <a:bodyPr wrap="none" anchor="ctr"/>
          <a:lstStyle/>
          <a:p>
            <a:endParaRPr lang="en-US" sz="1800" smtClean="0">
              <a:solidFill>
                <a:srgbClr val="000000"/>
              </a:solidFill>
            </a:endParaRPr>
          </a:p>
        </p:txBody>
      </p:sp>
      <p:sp>
        <p:nvSpPr>
          <p:cNvPr id="11272" name="Text Box 10"/>
          <p:cNvSpPr txBox="1">
            <a:spLocks noChangeArrowheads="1"/>
          </p:cNvSpPr>
          <p:nvPr/>
        </p:nvSpPr>
        <p:spPr bwMode="auto">
          <a:xfrm>
            <a:off x="4191000" y="3124200"/>
            <a:ext cx="19335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1800" smtClean="0">
                <a:solidFill>
                  <a:srgbClr val="000000"/>
                </a:solidFill>
              </a:rPr>
              <a:t>Expiration date</a:t>
            </a:r>
          </a:p>
        </p:txBody>
      </p:sp>
      <p:sp>
        <p:nvSpPr>
          <p:cNvPr id="11273" name="Oval 11"/>
          <p:cNvSpPr>
            <a:spLocks noChangeArrowheads="1"/>
          </p:cNvSpPr>
          <p:nvPr/>
        </p:nvSpPr>
        <p:spPr bwMode="auto">
          <a:xfrm>
            <a:off x="4267200" y="3810000"/>
            <a:ext cx="1524000" cy="304800"/>
          </a:xfrm>
          <a:prstGeom prst="ellipse">
            <a:avLst/>
          </a:prstGeom>
          <a:solidFill>
            <a:schemeClr val="bg1"/>
          </a:solidFill>
          <a:ln w="9525">
            <a:solidFill>
              <a:schemeClr val="tx1"/>
            </a:solidFill>
            <a:round/>
            <a:headEnd/>
            <a:tailEnd/>
          </a:ln>
        </p:spPr>
        <p:txBody>
          <a:bodyPr wrap="none" anchor="ctr"/>
          <a:lstStyle/>
          <a:p>
            <a:endParaRPr lang="en-US" sz="1800" smtClean="0">
              <a:solidFill>
                <a:srgbClr val="000000"/>
              </a:solidFill>
            </a:endParaRPr>
          </a:p>
        </p:txBody>
      </p:sp>
      <p:sp>
        <p:nvSpPr>
          <p:cNvPr id="11274" name="Text Box 12"/>
          <p:cNvSpPr txBox="1">
            <a:spLocks noChangeArrowheads="1"/>
          </p:cNvSpPr>
          <p:nvPr/>
        </p:nvSpPr>
        <p:spPr bwMode="auto">
          <a:xfrm>
            <a:off x="4191000" y="2209800"/>
            <a:ext cx="1958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1800" smtClean="0">
                <a:solidFill>
                  <a:srgbClr val="000000"/>
                </a:solidFill>
              </a:rPr>
              <a:t>Card number</a:t>
            </a:r>
          </a:p>
        </p:txBody>
      </p:sp>
      <p:sp>
        <p:nvSpPr>
          <p:cNvPr id="11275" name="Oval 13"/>
          <p:cNvSpPr>
            <a:spLocks noChangeArrowheads="1"/>
          </p:cNvSpPr>
          <p:nvPr/>
        </p:nvSpPr>
        <p:spPr bwMode="auto">
          <a:xfrm>
            <a:off x="609600" y="2286000"/>
            <a:ext cx="457200" cy="457200"/>
          </a:xfrm>
          <a:prstGeom prst="ellipse">
            <a:avLst/>
          </a:prstGeom>
          <a:solidFill>
            <a:schemeClr val="bg1"/>
          </a:solidFill>
          <a:ln w="9525">
            <a:solidFill>
              <a:schemeClr val="tx1"/>
            </a:solidFill>
            <a:round/>
            <a:headEnd/>
            <a:tailEnd/>
          </a:ln>
        </p:spPr>
        <p:txBody>
          <a:bodyPr wrap="none" anchor="ctr"/>
          <a:lstStyle/>
          <a:p>
            <a:endParaRPr lang="en-US" sz="1800" smtClean="0">
              <a:solidFill>
                <a:srgbClr val="000000"/>
              </a:solidFill>
            </a:endParaRPr>
          </a:p>
        </p:txBody>
      </p:sp>
      <p:sp>
        <p:nvSpPr>
          <p:cNvPr id="11276" name="Line 14"/>
          <p:cNvSpPr>
            <a:spLocks noChangeShapeType="1"/>
          </p:cNvSpPr>
          <p:nvPr/>
        </p:nvSpPr>
        <p:spPr bwMode="auto">
          <a:xfrm>
            <a:off x="838200" y="27432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11277" name="Line 15"/>
          <p:cNvSpPr>
            <a:spLocks noChangeShapeType="1"/>
          </p:cNvSpPr>
          <p:nvPr/>
        </p:nvSpPr>
        <p:spPr bwMode="auto">
          <a:xfrm flipH="1">
            <a:off x="381000" y="3429000"/>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11278" name="Line 16"/>
          <p:cNvSpPr>
            <a:spLocks noChangeShapeType="1"/>
          </p:cNvSpPr>
          <p:nvPr/>
        </p:nvSpPr>
        <p:spPr bwMode="auto">
          <a:xfrm>
            <a:off x="838200" y="34290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11279" name="Line 17"/>
          <p:cNvSpPr>
            <a:spLocks noChangeShapeType="1"/>
          </p:cNvSpPr>
          <p:nvPr/>
        </p:nvSpPr>
        <p:spPr bwMode="auto">
          <a:xfrm>
            <a:off x="381000" y="29718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11280" name="Text Box 18"/>
          <p:cNvSpPr txBox="1">
            <a:spLocks noChangeArrowheads="1"/>
          </p:cNvSpPr>
          <p:nvPr/>
        </p:nvSpPr>
        <p:spPr bwMode="auto">
          <a:xfrm>
            <a:off x="228600" y="3810000"/>
            <a:ext cx="952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1400" smtClean="0">
                <a:solidFill>
                  <a:srgbClr val="000000"/>
                </a:solidFill>
              </a:rPr>
              <a:t>Customer</a:t>
            </a:r>
          </a:p>
        </p:txBody>
      </p:sp>
      <p:sp>
        <p:nvSpPr>
          <p:cNvPr id="11281" name="Oval 19"/>
          <p:cNvSpPr>
            <a:spLocks noChangeArrowheads="1"/>
          </p:cNvSpPr>
          <p:nvPr/>
        </p:nvSpPr>
        <p:spPr bwMode="auto">
          <a:xfrm>
            <a:off x="8077200" y="3962400"/>
            <a:ext cx="457200" cy="457200"/>
          </a:xfrm>
          <a:prstGeom prst="ellipse">
            <a:avLst/>
          </a:prstGeom>
          <a:solidFill>
            <a:schemeClr val="bg1"/>
          </a:solidFill>
          <a:ln w="9525">
            <a:solidFill>
              <a:schemeClr val="tx1"/>
            </a:solidFill>
            <a:round/>
            <a:headEnd/>
            <a:tailEnd/>
          </a:ln>
        </p:spPr>
        <p:txBody>
          <a:bodyPr wrap="none" anchor="ctr"/>
          <a:lstStyle/>
          <a:p>
            <a:endParaRPr lang="en-US" sz="1800" smtClean="0">
              <a:solidFill>
                <a:srgbClr val="000000"/>
              </a:solidFill>
            </a:endParaRPr>
          </a:p>
        </p:txBody>
      </p:sp>
      <p:sp>
        <p:nvSpPr>
          <p:cNvPr id="11282" name="Line 20"/>
          <p:cNvSpPr>
            <a:spLocks noChangeShapeType="1"/>
          </p:cNvSpPr>
          <p:nvPr/>
        </p:nvSpPr>
        <p:spPr bwMode="auto">
          <a:xfrm>
            <a:off x="8305800" y="44196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11283" name="Line 21"/>
          <p:cNvSpPr>
            <a:spLocks noChangeShapeType="1"/>
          </p:cNvSpPr>
          <p:nvPr/>
        </p:nvSpPr>
        <p:spPr bwMode="auto">
          <a:xfrm flipH="1">
            <a:off x="7848600" y="5105400"/>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11284" name="Line 22"/>
          <p:cNvSpPr>
            <a:spLocks noChangeShapeType="1"/>
          </p:cNvSpPr>
          <p:nvPr/>
        </p:nvSpPr>
        <p:spPr bwMode="auto">
          <a:xfrm>
            <a:off x="8305800" y="51054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11285" name="Line 23"/>
          <p:cNvSpPr>
            <a:spLocks noChangeShapeType="1"/>
          </p:cNvSpPr>
          <p:nvPr/>
        </p:nvSpPr>
        <p:spPr bwMode="auto">
          <a:xfrm>
            <a:off x="7848600" y="46482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11286" name="Text Box 24"/>
          <p:cNvSpPr txBox="1">
            <a:spLocks noChangeArrowheads="1"/>
          </p:cNvSpPr>
          <p:nvPr/>
        </p:nvSpPr>
        <p:spPr bwMode="auto">
          <a:xfrm>
            <a:off x="7620000" y="5486400"/>
            <a:ext cx="1228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1400" smtClean="0">
                <a:solidFill>
                  <a:srgbClr val="000000"/>
                </a:solidFill>
              </a:rPr>
              <a:t>Administrator</a:t>
            </a:r>
          </a:p>
        </p:txBody>
      </p:sp>
      <p:sp>
        <p:nvSpPr>
          <p:cNvPr id="11287" name="Line 25"/>
          <p:cNvSpPr>
            <a:spLocks noChangeShapeType="1"/>
          </p:cNvSpPr>
          <p:nvPr/>
        </p:nvSpPr>
        <p:spPr bwMode="auto">
          <a:xfrm flipV="1">
            <a:off x="1066800" y="1371600"/>
            <a:ext cx="32004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11288" name="Line 26"/>
          <p:cNvSpPr>
            <a:spLocks noChangeShapeType="1"/>
          </p:cNvSpPr>
          <p:nvPr/>
        </p:nvSpPr>
        <p:spPr bwMode="auto">
          <a:xfrm flipV="1">
            <a:off x="1066800" y="2057400"/>
            <a:ext cx="3200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11289" name="Line 27"/>
          <p:cNvSpPr>
            <a:spLocks noChangeShapeType="1"/>
          </p:cNvSpPr>
          <p:nvPr/>
        </p:nvSpPr>
        <p:spPr bwMode="auto">
          <a:xfrm>
            <a:off x="1066800" y="2514600"/>
            <a:ext cx="3200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11290" name="Line 28"/>
          <p:cNvSpPr>
            <a:spLocks noChangeShapeType="1"/>
          </p:cNvSpPr>
          <p:nvPr/>
        </p:nvSpPr>
        <p:spPr bwMode="auto">
          <a:xfrm>
            <a:off x="1066800" y="2514600"/>
            <a:ext cx="3200400" cy="1447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11291" name="Line 29"/>
          <p:cNvSpPr>
            <a:spLocks noChangeShapeType="1"/>
          </p:cNvSpPr>
          <p:nvPr/>
        </p:nvSpPr>
        <p:spPr bwMode="auto">
          <a:xfrm flipH="1">
            <a:off x="5791200" y="1066800"/>
            <a:ext cx="23622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11292" name="Line 33"/>
          <p:cNvSpPr>
            <a:spLocks noChangeShapeType="1"/>
          </p:cNvSpPr>
          <p:nvPr/>
        </p:nvSpPr>
        <p:spPr bwMode="auto">
          <a:xfrm flipH="1">
            <a:off x="5791200" y="1066800"/>
            <a:ext cx="24384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11293" name="Line 34"/>
          <p:cNvSpPr>
            <a:spLocks noChangeShapeType="1"/>
          </p:cNvSpPr>
          <p:nvPr/>
        </p:nvSpPr>
        <p:spPr bwMode="auto">
          <a:xfrm flipH="1">
            <a:off x="5791200" y="1066800"/>
            <a:ext cx="2438400" cy="1905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11294" name="Line 35"/>
          <p:cNvSpPr>
            <a:spLocks noChangeShapeType="1"/>
          </p:cNvSpPr>
          <p:nvPr/>
        </p:nvSpPr>
        <p:spPr bwMode="auto">
          <a:xfrm flipH="1">
            <a:off x="5791200" y="1066800"/>
            <a:ext cx="2438400" cy="2895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11295" name="Oval 13"/>
          <p:cNvSpPr>
            <a:spLocks noChangeArrowheads="1"/>
          </p:cNvSpPr>
          <p:nvPr/>
        </p:nvSpPr>
        <p:spPr bwMode="auto">
          <a:xfrm>
            <a:off x="8229600" y="838200"/>
            <a:ext cx="457200" cy="457200"/>
          </a:xfrm>
          <a:prstGeom prst="ellipse">
            <a:avLst/>
          </a:prstGeom>
          <a:solidFill>
            <a:schemeClr val="bg1"/>
          </a:solidFill>
          <a:ln w="9525">
            <a:solidFill>
              <a:schemeClr val="tx1"/>
            </a:solidFill>
            <a:round/>
            <a:headEnd/>
            <a:tailEnd/>
          </a:ln>
        </p:spPr>
        <p:txBody>
          <a:bodyPr wrap="none" anchor="ctr"/>
          <a:lstStyle/>
          <a:p>
            <a:endParaRPr lang="en-US" sz="1800" smtClean="0">
              <a:solidFill>
                <a:srgbClr val="000000"/>
              </a:solidFill>
            </a:endParaRPr>
          </a:p>
        </p:txBody>
      </p:sp>
      <p:sp>
        <p:nvSpPr>
          <p:cNvPr id="11296" name="Line 14"/>
          <p:cNvSpPr>
            <a:spLocks noChangeShapeType="1"/>
          </p:cNvSpPr>
          <p:nvPr/>
        </p:nvSpPr>
        <p:spPr bwMode="auto">
          <a:xfrm>
            <a:off x="8458200" y="12954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11297" name="Line 15"/>
          <p:cNvSpPr>
            <a:spLocks noChangeShapeType="1"/>
          </p:cNvSpPr>
          <p:nvPr/>
        </p:nvSpPr>
        <p:spPr bwMode="auto">
          <a:xfrm flipH="1">
            <a:off x="8001000" y="1981200"/>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11298" name="Line 16"/>
          <p:cNvSpPr>
            <a:spLocks noChangeShapeType="1"/>
          </p:cNvSpPr>
          <p:nvPr/>
        </p:nvSpPr>
        <p:spPr bwMode="auto">
          <a:xfrm>
            <a:off x="8458200" y="19812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11299" name="Line 17"/>
          <p:cNvSpPr>
            <a:spLocks noChangeShapeType="1"/>
          </p:cNvSpPr>
          <p:nvPr/>
        </p:nvSpPr>
        <p:spPr bwMode="auto">
          <a:xfrm>
            <a:off x="8001000" y="15240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11300" name="Text Box 36"/>
          <p:cNvSpPr txBox="1">
            <a:spLocks noChangeArrowheads="1"/>
          </p:cNvSpPr>
          <p:nvPr/>
        </p:nvSpPr>
        <p:spPr bwMode="auto">
          <a:xfrm>
            <a:off x="8213725" y="2398713"/>
            <a:ext cx="679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smtClean="0">
                <a:solidFill>
                  <a:srgbClr val="000000"/>
                </a:solidFill>
              </a:rPr>
              <a:t>Data</a:t>
            </a:r>
          </a:p>
          <a:p>
            <a:r>
              <a:rPr lang="en-US" sz="1800" smtClean="0">
                <a:solidFill>
                  <a:srgbClr val="000000"/>
                </a:solidFill>
              </a:rPr>
              <a:t>base</a:t>
            </a:r>
          </a:p>
        </p:txBody>
      </p:sp>
      <p:sp>
        <p:nvSpPr>
          <p:cNvPr id="11301" name="Oval 11"/>
          <p:cNvSpPr>
            <a:spLocks noChangeArrowheads="1"/>
          </p:cNvSpPr>
          <p:nvPr/>
        </p:nvSpPr>
        <p:spPr bwMode="auto">
          <a:xfrm>
            <a:off x="4267200" y="2819400"/>
            <a:ext cx="1524000" cy="304800"/>
          </a:xfrm>
          <a:prstGeom prst="ellipse">
            <a:avLst/>
          </a:prstGeom>
          <a:solidFill>
            <a:schemeClr val="bg1"/>
          </a:solidFill>
          <a:ln w="9525">
            <a:solidFill>
              <a:schemeClr val="tx1"/>
            </a:solidFill>
            <a:round/>
            <a:headEnd/>
            <a:tailEnd/>
          </a:ln>
        </p:spPr>
        <p:txBody>
          <a:bodyPr wrap="none" anchor="ctr"/>
          <a:lstStyle/>
          <a:p>
            <a:endParaRPr lang="en-US" sz="1800" smtClean="0">
              <a:solidFill>
                <a:srgbClr val="000000"/>
              </a:solidFill>
            </a:endParaRPr>
          </a:p>
        </p:txBody>
      </p:sp>
      <p:sp>
        <p:nvSpPr>
          <p:cNvPr id="11302" name="Text Box 38"/>
          <p:cNvSpPr txBox="1">
            <a:spLocks noChangeArrowheads="1"/>
          </p:cNvSpPr>
          <p:nvPr/>
        </p:nvSpPr>
        <p:spPr bwMode="auto">
          <a:xfrm>
            <a:off x="4403725" y="4191000"/>
            <a:ext cx="1492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smtClean="0">
                <a:solidFill>
                  <a:srgbClr val="000000"/>
                </a:solidFill>
              </a:rPr>
              <a:t>CVV number</a:t>
            </a:r>
          </a:p>
        </p:txBody>
      </p:sp>
      <p:sp>
        <p:nvSpPr>
          <p:cNvPr id="11303" name="Oval 11"/>
          <p:cNvSpPr>
            <a:spLocks noChangeArrowheads="1"/>
          </p:cNvSpPr>
          <p:nvPr/>
        </p:nvSpPr>
        <p:spPr bwMode="auto">
          <a:xfrm>
            <a:off x="4267200" y="4648200"/>
            <a:ext cx="1524000" cy="304800"/>
          </a:xfrm>
          <a:prstGeom prst="ellipse">
            <a:avLst/>
          </a:prstGeom>
          <a:solidFill>
            <a:schemeClr val="bg1"/>
          </a:solidFill>
          <a:ln w="9525">
            <a:solidFill>
              <a:schemeClr val="tx1"/>
            </a:solidFill>
            <a:round/>
            <a:headEnd/>
            <a:tailEnd/>
          </a:ln>
        </p:spPr>
        <p:txBody>
          <a:bodyPr wrap="none" anchor="ctr"/>
          <a:lstStyle/>
          <a:p>
            <a:endParaRPr lang="en-US" sz="1800" smtClean="0">
              <a:solidFill>
                <a:srgbClr val="000000"/>
              </a:solidFill>
            </a:endParaRPr>
          </a:p>
        </p:txBody>
      </p:sp>
      <p:sp>
        <p:nvSpPr>
          <p:cNvPr id="11304" name="Text Box 40"/>
          <p:cNvSpPr txBox="1">
            <a:spLocks noChangeArrowheads="1"/>
          </p:cNvSpPr>
          <p:nvPr/>
        </p:nvSpPr>
        <p:spPr bwMode="auto">
          <a:xfrm>
            <a:off x="4191000" y="4953000"/>
            <a:ext cx="1949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smtClean="0">
                <a:solidFill>
                  <a:srgbClr val="000000"/>
                </a:solidFill>
              </a:rPr>
              <a:t>Shipping address</a:t>
            </a:r>
          </a:p>
        </p:txBody>
      </p:sp>
      <p:sp>
        <p:nvSpPr>
          <p:cNvPr id="11305" name="Oval 11"/>
          <p:cNvSpPr>
            <a:spLocks noChangeArrowheads="1"/>
          </p:cNvSpPr>
          <p:nvPr/>
        </p:nvSpPr>
        <p:spPr bwMode="auto">
          <a:xfrm>
            <a:off x="4343400" y="5486400"/>
            <a:ext cx="1524000" cy="304800"/>
          </a:xfrm>
          <a:prstGeom prst="ellipse">
            <a:avLst/>
          </a:prstGeom>
          <a:solidFill>
            <a:schemeClr val="bg1"/>
          </a:solidFill>
          <a:ln w="9525">
            <a:solidFill>
              <a:schemeClr val="tx1"/>
            </a:solidFill>
            <a:round/>
            <a:headEnd/>
            <a:tailEnd/>
          </a:ln>
        </p:spPr>
        <p:txBody>
          <a:bodyPr wrap="none" anchor="ctr"/>
          <a:lstStyle/>
          <a:p>
            <a:endParaRPr lang="en-US" sz="1800" smtClean="0">
              <a:solidFill>
                <a:srgbClr val="000000"/>
              </a:solidFill>
            </a:endParaRPr>
          </a:p>
        </p:txBody>
      </p:sp>
      <p:sp>
        <p:nvSpPr>
          <p:cNvPr id="11306" name="Text Box 42"/>
          <p:cNvSpPr txBox="1">
            <a:spLocks noChangeArrowheads="1"/>
          </p:cNvSpPr>
          <p:nvPr/>
        </p:nvSpPr>
        <p:spPr bwMode="auto">
          <a:xfrm>
            <a:off x="4191000" y="5791200"/>
            <a:ext cx="1670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smtClean="0">
                <a:solidFill>
                  <a:srgbClr val="000000"/>
                </a:solidFill>
              </a:rPr>
              <a:t>Billing address</a:t>
            </a:r>
          </a:p>
        </p:txBody>
      </p:sp>
      <p:sp>
        <p:nvSpPr>
          <p:cNvPr id="11307" name="Line 43"/>
          <p:cNvSpPr>
            <a:spLocks noChangeShapeType="1"/>
          </p:cNvSpPr>
          <p:nvPr/>
        </p:nvSpPr>
        <p:spPr bwMode="auto">
          <a:xfrm flipV="1">
            <a:off x="1066800" y="609600"/>
            <a:ext cx="3124200" cy="1905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smtClean="0">
              <a:solidFill>
                <a:srgbClr val="000000"/>
              </a:solidFill>
            </a:endParaRPr>
          </a:p>
        </p:txBody>
      </p:sp>
      <p:sp>
        <p:nvSpPr>
          <p:cNvPr id="11308" name="Line 44"/>
          <p:cNvSpPr>
            <a:spLocks noChangeShapeType="1"/>
          </p:cNvSpPr>
          <p:nvPr/>
        </p:nvSpPr>
        <p:spPr bwMode="auto">
          <a:xfrm>
            <a:off x="1066800" y="2514600"/>
            <a:ext cx="3200400" cy="2286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smtClean="0">
              <a:solidFill>
                <a:srgbClr val="000000"/>
              </a:solidFill>
            </a:endParaRPr>
          </a:p>
        </p:txBody>
      </p:sp>
      <p:sp>
        <p:nvSpPr>
          <p:cNvPr id="11309" name="Line 45"/>
          <p:cNvSpPr>
            <a:spLocks noChangeShapeType="1"/>
          </p:cNvSpPr>
          <p:nvPr/>
        </p:nvSpPr>
        <p:spPr bwMode="auto">
          <a:xfrm>
            <a:off x="1066800" y="2514600"/>
            <a:ext cx="3276600" cy="3124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smtClean="0">
              <a:solidFill>
                <a:srgbClr val="000000"/>
              </a:solidFill>
            </a:endParaRPr>
          </a:p>
        </p:txBody>
      </p:sp>
      <p:sp>
        <p:nvSpPr>
          <p:cNvPr id="11310" name="Line 46"/>
          <p:cNvSpPr>
            <a:spLocks noChangeShapeType="1"/>
          </p:cNvSpPr>
          <p:nvPr/>
        </p:nvSpPr>
        <p:spPr bwMode="auto">
          <a:xfrm flipH="1" flipV="1">
            <a:off x="5715000" y="609600"/>
            <a:ext cx="2514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smtClean="0">
              <a:solidFill>
                <a:srgbClr val="000000"/>
              </a:solidFill>
            </a:endParaRPr>
          </a:p>
        </p:txBody>
      </p:sp>
      <p:sp>
        <p:nvSpPr>
          <p:cNvPr id="11311" name="Line 47"/>
          <p:cNvSpPr>
            <a:spLocks noChangeShapeType="1"/>
          </p:cNvSpPr>
          <p:nvPr/>
        </p:nvSpPr>
        <p:spPr bwMode="auto">
          <a:xfrm flipH="1">
            <a:off x="5791200" y="1066800"/>
            <a:ext cx="2438400" cy="3733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smtClean="0">
              <a:solidFill>
                <a:srgbClr val="000000"/>
              </a:solidFill>
            </a:endParaRPr>
          </a:p>
        </p:txBody>
      </p:sp>
      <p:sp>
        <p:nvSpPr>
          <p:cNvPr id="11312" name="Line 48"/>
          <p:cNvSpPr>
            <a:spLocks noChangeShapeType="1"/>
          </p:cNvSpPr>
          <p:nvPr/>
        </p:nvSpPr>
        <p:spPr bwMode="auto">
          <a:xfrm flipH="1">
            <a:off x="5867400" y="1066800"/>
            <a:ext cx="2362200" cy="457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smtClean="0">
              <a:solidFill>
                <a:srgbClr val="000000"/>
              </a:solidFill>
            </a:endParaRPr>
          </a:p>
        </p:txBody>
      </p:sp>
      <p:sp>
        <p:nvSpPr>
          <p:cNvPr id="11314" name="Line 50"/>
          <p:cNvSpPr>
            <a:spLocks noChangeShapeType="1"/>
          </p:cNvSpPr>
          <p:nvPr/>
        </p:nvSpPr>
        <p:spPr bwMode="auto">
          <a:xfrm flipH="1" flipV="1">
            <a:off x="5715000" y="609600"/>
            <a:ext cx="2362200" cy="3581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smtClean="0">
              <a:solidFill>
                <a:srgbClr val="000000"/>
              </a:solidFill>
            </a:endParaRPr>
          </a:p>
        </p:txBody>
      </p:sp>
      <p:sp>
        <p:nvSpPr>
          <p:cNvPr id="11315" name="Line 51"/>
          <p:cNvSpPr>
            <a:spLocks noChangeShapeType="1"/>
          </p:cNvSpPr>
          <p:nvPr/>
        </p:nvSpPr>
        <p:spPr bwMode="auto">
          <a:xfrm flipH="1" flipV="1">
            <a:off x="5791200" y="1295400"/>
            <a:ext cx="2286000" cy="2895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smtClean="0">
              <a:solidFill>
                <a:srgbClr val="000000"/>
              </a:solidFill>
            </a:endParaRPr>
          </a:p>
        </p:txBody>
      </p:sp>
      <p:sp>
        <p:nvSpPr>
          <p:cNvPr id="11316" name="Line 52"/>
          <p:cNvSpPr>
            <a:spLocks noChangeShapeType="1"/>
          </p:cNvSpPr>
          <p:nvPr/>
        </p:nvSpPr>
        <p:spPr bwMode="auto">
          <a:xfrm flipH="1" flipV="1">
            <a:off x="5791200" y="2057400"/>
            <a:ext cx="2286000" cy="2133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smtClean="0">
              <a:solidFill>
                <a:srgbClr val="000000"/>
              </a:solidFill>
            </a:endParaRPr>
          </a:p>
        </p:txBody>
      </p:sp>
      <p:sp>
        <p:nvSpPr>
          <p:cNvPr id="11318" name="Line 54"/>
          <p:cNvSpPr>
            <a:spLocks noChangeShapeType="1"/>
          </p:cNvSpPr>
          <p:nvPr/>
        </p:nvSpPr>
        <p:spPr bwMode="auto">
          <a:xfrm flipH="1" flipV="1">
            <a:off x="5791200" y="2971800"/>
            <a:ext cx="228600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smtClean="0">
              <a:solidFill>
                <a:srgbClr val="000000"/>
              </a:solidFill>
            </a:endParaRPr>
          </a:p>
        </p:txBody>
      </p:sp>
      <p:sp>
        <p:nvSpPr>
          <p:cNvPr id="11319" name="Line 55"/>
          <p:cNvSpPr>
            <a:spLocks noChangeShapeType="1"/>
          </p:cNvSpPr>
          <p:nvPr/>
        </p:nvSpPr>
        <p:spPr bwMode="auto">
          <a:xfrm flipH="1" flipV="1">
            <a:off x="5791200" y="3962400"/>
            <a:ext cx="22860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smtClean="0">
              <a:solidFill>
                <a:srgbClr val="000000"/>
              </a:solidFill>
            </a:endParaRPr>
          </a:p>
        </p:txBody>
      </p:sp>
      <p:sp>
        <p:nvSpPr>
          <p:cNvPr id="11320" name="Line 56"/>
          <p:cNvSpPr>
            <a:spLocks noChangeShapeType="1"/>
          </p:cNvSpPr>
          <p:nvPr/>
        </p:nvSpPr>
        <p:spPr bwMode="auto">
          <a:xfrm flipH="1">
            <a:off x="5791200" y="4191000"/>
            <a:ext cx="22860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smtClean="0">
              <a:solidFill>
                <a:srgbClr val="000000"/>
              </a:solidFill>
            </a:endParaRPr>
          </a:p>
        </p:txBody>
      </p:sp>
      <p:sp>
        <p:nvSpPr>
          <p:cNvPr id="11321" name="Line 57"/>
          <p:cNvSpPr>
            <a:spLocks noChangeShapeType="1"/>
          </p:cNvSpPr>
          <p:nvPr/>
        </p:nvSpPr>
        <p:spPr bwMode="auto">
          <a:xfrm flipH="1">
            <a:off x="5791200" y="4191000"/>
            <a:ext cx="2286000" cy="1447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smtClean="0">
              <a:solidFill>
                <a:srgbClr val="000000"/>
              </a:solidFill>
            </a:endParaRPr>
          </a:p>
        </p:txBody>
      </p:sp>
    </p:spTree>
    <p:extLst>
      <p:ext uri="{BB962C8B-B14F-4D97-AF65-F5344CB8AC3E}">
        <p14:creationId xmlns:p14="http://schemas.microsoft.com/office/powerpoint/2010/main" val="3059828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b="1" u="sng">
                <a:latin typeface="Times New Roman" pitchFamily="18" charset="0"/>
              </a:rPr>
              <a:t>Use case description</a:t>
            </a:r>
          </a:p>
        </p:txBody>
      </p:sp>
      <p:sp>
        <p:nvSpPr>
          <p:cNvPr id="12291" name="Rectangle 3"/>
          <p:cNvSpPr>
            <a:spLocks noGrp="1" noChangeArrowheads="1"/>
          </p:cNvSpPr>
          <p:nvPr>
            <p:ph type="body" idx="1"/>
          </p:nvPr>
        </p:nvSpPr>
        <p:spPr/>
        <p:txBody>
          <a:bodyPr/>
          <a:lstStyle/>
          <a:p>
            <a:r>
              <a:rPr lang="en-US" sz="2800">
                <a:latin typeface="Times New Roman" pitchFamily="18" charset="0"/>
              </a:rPr>
              <a:t>The name, address should be given to the seller i.e., administrator.</a:t>
            </a:r>
          </a:p>
          <a:p>
            <a:r>
              <a:rPr lang="en-US" sz="2800">
                <a:latin typeface="Times New Roman" pitchFamily="18" charset="0"/>
              </a:rPr>
              <a:t>The card details must include card number, expiration date, CVV number, shipping address, billing address.</a:t>
            </a:r>
          </a:p>
          <a:p>
            <a:r>
              <a:rPr lang="en-US" sz="2800">
                <a:latin typeface="Times New Roman" pitchFamily="18" charset="0"/>
              </a:rPr>
              <a:t>All these details will be verified by the administrator and will be stored in the database. </a:t>
            </a:r>
          </a:p>
          <a:p>
            <a:r>
              <a:rPr lang="en-US" sz="2800">
                <a:latin typeface="Times New Roman" pitchFamily="18" charset="0"/>
              </a:rPr>
              <a:t>If all the above details are valid then the items will be shipped by the administrator.</a:t>
            </a:r>
          </a:p>
        </p:txBody>
      </p:sp>
    </p:spTree>
    <p:extLst>
      <p:ext uri="{BB962C8B-B14F-4D97-AF65-F5344CB8AC3E}">
        <p14:creationId xmlns:p14="http://schemas.microsoft.com/office/powerpoint/2010/main" val="3851447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4"/>
          <p:cNvSpPr txBox="1">
            <a:spLocks noChangeArrowheads="1"/>
          </p:cNvSpPr>
          <p:nvPr/>
        </p:nvSpPr>
        <p:spPr bwMode="auto">
          <a:xfrm>
            <a:off x="136525" y="0"/>
            <a:ext cx="272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2800" b="1" u="sng" smtClean="0">
                <a:solidFill>
                  <a:srgbClr val="000000"/>
                </a:solidFill>
                <a:latin typeface="Times New Roman" pitchFamily="18" charset="0"/>
              </a:rPr>
              <a:t>Payment details:</a:t>
            </a:r>
          </a:p>
        </p:txBody>
      </p:sp>
      <p:sp>
        <p:nvSpPr>
          <p:cNvPr id="25603" name="Oval 5"/>
          <p:cNvSpPr>
            <a:spLocks noChangeArrowheads="1"/>
          </p:cNvSpPr>
          <p:nvPr/>
        </p:nvSpPr>
        <p:spPr bwMode="auto">
          <a:xfrm>
            <a:off x="1752600" y="457200"/>
            <a:ext cx="1524000" cy="304800"/>
          </a:xfrm>
          <a:prstGeom prst="ellipse">
            <a:avLst/>
          </a:prstGeom>
          <a:solidFill>
            <a:schemeClr val="bg1"/>
          </a:solidFill>
          <a:ln w="9525">
            <a:solidFill>
              <a:schemeClr val="accent2"/>
            </a:solidFill>
            <a:round/>
            <a:headEnd/>
            <a:tailEnd/>
          </a:ln>
        </p:spPr>
        <p:txBody>
          <a:bodyPr wrap="none" anchor="ctr"/>
          <a:lstStyle/>
          <a:p>
            <a:endParaRPr lang="en-US" sz="1800" smtClean="0">
              <a:solidFill>
                <a:srgbClr val="000000"/>
              </a:solidFill>
            </a:endParaRPr>
          </a:p>
        </p:txBody>
      </p:sp>
      <p:sp>
        <p:nvSpPr>
          <p:cNvPr id="25604" name="Text Box 6"/>
          <p:cNvSpPr txBox="1">
            <a:spLocks noChangeArrowheads="1"/>
          </p:cNvSpPr>
          <p:nvPr/>
        </p:nvSpPr>
        <p:spPr bwMode="auto">
          <a:xfrm>
            <a:off x="2057400" y="762000"/>
            <a:ext cx="13620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1800" smtClean="0">
                <a:solidFill>
                  <a:srgbClr val="000000"/>
                </a:solidFill>
              </a:rPr>
              <a:t>Name</a:t>
            </a:r>
          </a:p>
        </p:txBody>
      </p:sp>
      <p:sp>
        <p:nvSpPr>
          <p:cNvPr id="25605" name="Oval 7"/>
          <p:cNvSpPr>
            <a:spLocks noChangeArrowheads="1"/>
          </p:cNvSpPr>
          <p:nvPr/>
        </p:nvSpPr>
        <p:spPr bwMode="auto">
          <a:xfrm>
            <a:off x="1828800" y="1143000"/>
            <a:ext cx="1524000" cy="304800"/>
          </a:xfrm>
          <a:prstGeom prst="ellipse">
            <a:avLst/>
          </a:prstGeom>
          <a:solidFill>
            <a:schemeClr val="bg1"/>
          </a:solidFill>
          <a:ln w="9525">
            <a:solidFill>
              <a:schemeClr val="accent2"/>
            </a:solidFill>
            <a:round/>
            <a:headEnd/>
            <a:tailEnd/>
          </a:ln>
        </p:spPr>
        <p:txBody>
          <a:bodyPr wrap="none" anchor="ctr"/>
          <a:lstStyle/>
          <a:p>
            <a:endParaRPr lang="en-US" sz="1800" smtClean="0">
              <a:solidFill>
                <a:srgbClr val="000000"/>
              </a:solidFill>
            </a:endParaRPr>
          </a:p>
        </p:txBody>
      </p:sp>
      <p:sp>
        <p:nvSpPr>
          <p:cNvPr id="25606" name="Text Box 8"/>
          <p:cNvSpPr txBox="1">
            <a:spLocks noChangeArrowheads="1"/>
          </p:cNvSpPr>
          <p:nvPr/>
        </p:nvSpPr>
        <p:spPr bwMode="auto">
          <a:xfrm>
            <a:off x="2117725" y="1447800"/>
            <a:ext cx="1073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1800" smtClean="0">
                <a:solidFill>
                  <a:srgbClr val="000000"/>
                </a:solidFill>
              </a:rPr>
              <a:t>Address</a:t>
            </a:r>
          </a:p>
        </p:txBody>
      </p:sp>
      <p:sp>
        <p:nvSpPr>
          <p:cNvPr id="25607" name="Oval 9"/>
          <p:cNvSpPr>
            <a:spLocks noChangeArrowheads="1"/>
          </p:cNvSpPr>
          <p:nvPr/>
        </p:nvSpPr>
        <p:spPr bwMode="auto">
          <a:xfrm>
            <a:off x="1828800" y="1905000"/>
            <a:ext cx="1524000" cy="304800"/>
          </a:xfrm>
          <a:prstGeom prst="ellipse">
            <a:avLst/>
          </a:prstGeom>
          <a:solidFill>
            <a:schemeClr val="bg1"/>
          </a:solidFill>
          <a:ln w="9525">
            <a:solidFill>
              <a:schemeClr val="accent2"/>
            </a:solidFill>
            <a:round/>
            <a:headEnd/>
            <a:tailEnd/>
          </a:ln>
        </p:spPr>
        <p:txBody>
          <a:bodyPr wrap="none" anchor="ctr"/>
          <a:lstStyle/>
          <a:p>
            <a:endParaRPr lang="en-US" sz="1800" smtClean="0">
              <a:solidFill>
                <a:srgbClr val="000000"/>
              </a:solidFill>
            </a:endParaRPr>
          </a:p>
        </p:txBody>
      </p:sp>
      <p:sp>
        <p:nvSpPr>
          <p:cNvPr id="25608" name="Text Box 10"/>
          <p:cNvSpPr txBox="1">
            <a:spLocks noChangeArrowheads="1"/>
          </p:cNvSpPr>
          <p:nvPr/>
        </p:nvSpPr>
        <p:spPr bwMode="auto">
          <a:xfrm>
            <a:off x="1752600" y="3124200"/>
            <a:ext cx="19335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1800" smtClean="0">
                <a:solidFill>
                  <a:srgbClr val="000000"/>
                </a:solidFill>
              </a:rPr>
              <a:t>Expiration date</a:t>
            </a:r>
          </a:p>
        </p:txBody>
      </p:sp>
      <p:sp>
        <p:nvSpPr>
          <p:cNvPr id="25609" name="Oval 11"/>
          <p:cNvSpPr>
            <a:spLocks noChangeArrowheads="1"/>
          </p:cNvSpPr>
          <p:nvPr/>
        </p:nvSpPr>
        <p:spPr bwMode="auto">
          <a:xfrm>
            <a:off x="1828800" y="3810000"/>
            <a:ext cx="1524000" cy="304800"/>
          </a:xfrm>
          <a:prstGeom prst="ellipse">
            <a:avLst/>
          </a:prstGeom>
          <a:solidFill>
            <a:schemeClr val="bg1"/>
          </a:solidFill>
          <a:ln w="9525">
            <a:solidFill>
              <a:schemeClr val="accent2"/>
            </a:solidFill>
            <a:round/>
            <a:headEnd/>
            <a:tailEnd/>
          </a:ln>
        </p:spPr>
        <p:txBody>
          <a:bodyPr wrap="none" anchor="ctr"/>
          <a:lstStyle/>
          <a:p>
            <a:endParaRPr lang="en-US" sz="1800" smtClean="0">
              <a:solidFill>
                <a:srgbClr val="000000"/>
              </a:solidFill>
            </a:endParaRPr>
          </a:p>
        </p:txBody>
      </p:sp>
      <p:sp>
        <p:nvSpPr>
          <p:cNvPr id="25610" name="Text Box 12"/>
          <p:cNvSpPr txBox="1">
            <a:spLocks noChangeArrowheads="1"/>
          </p:cNvSpPr>
          <p:nvPr/>
        </p:nvSpPr>
        <p:spPr bwMode="auto">
          <a:xfrm>
            <a:off x="1752600" y="2209800"/>
            <a:ext cx="1958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1800" smtClean="0">
                <a:solidFill>
                  <a:srgbClr val="000000"/>
                </a:solidFill>
              </a:rPr>
              <a:t>Card number</a:t>
            </a:r>
          </a:p>
        </p:txBody>
      </p:sp>
      <p:sp>
        <p:nvSpPr>
          <p:cNvPr id="25611" name="Text Box 18"/>
          <p:cNvSpPr txBox="1">
            <a:spLocks noChangeArrowheads="1"/>
          </p:cNvSpPr>
          <p:nvPr/>
        </p:nvSpPr>
        <p:spPr bwMode="auto">
          <a:xfrm>
            <a:off x="0" y="3429000"/>
            <a:ext cx="952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1400" smtClean="0">
                <a:solidFill>
                  <a:srgbClr val="000000"/>
                </a:solidFill>
              </a:rPr>
              <a:t>Customer</a:t>
            </a:r>
          </a:p>
        </p:txBody>
      </p:sp>
      <p:sp>
        <p:nvSpPr>
          <p:cNvPr id="25612" name="Line 25"/>
          <p:cNvSpPr>
            <a:spLocks noChangeShapeType="1"/>
          </p:cNvSpPr>
          <p:nvPr/>
        </p:nvSpPr>
        <p:spPr bwMode="auto">
          <a:xfrm flipV="1">
            <a:off x="457200" y="1295400"/>
            <a:ext cx="1371600" cy="12192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25613" name="Line 26"/>
          <p:cNvSpPr>
            <a:spLocks noChangeShapeType="1"/>
          </p:cNvSpPr>
          <p:nvPr/>
        </p:nvSpPr>
        <p:spPr bwMode="auto">
          <a:xfrm flipV="1">
            <a:off x="457200" y="2057400"/>
            <a:ext cx="1371600" cy="4572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25614" name="Line 27"/>
          <p:cNvSpPr>
            <a:spLocks noChangeShapeType="1"/>
          </p:cNvSpPr>
          <p:nvPr/>
        </p:nvSpPr>
        <p:spPr bwMode="auto">
          <a:xfrm>
            <a:off x="457200" y="2514600"/>
            <a:ext cx="1371600" cy="4572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25615" name="Line 28"/>
          <p:cNvSpPr>
            <a:spLocks noChangeShapeType="1"/>
          </p:cNvSpPr>
          <p:nvPr/>
        </p:nvSpPr>
        <p:spPr bwMode="auto">
          <a:xfrm>
            <a:off x="457200" y="2514600"/>
            <a:ext cx="1371600" cy="14478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25616" name="Oval 11"/>
          <p:cNvSpPr>
            <a:spLocks noChangeArrowheads="1"/>
          </p:cNvSpPr>
          <p:nvPr/>
        </p:nvSpPr>
        <p:spPr bwMode="auto">
          <a:xfrm>
            <a:off x="1828800" y="2819400"/>
            <a:ext cx="1524000" cy="304800"/>
          </a:xfrm>
          <a:prstGeom prst="ellipse">
            <a:avLst/>
          </a:prstGeom>
          <a:solidFill>
            <a:schemeClr val="bg1"/>
          </a:solidFill>
          <a:ln w="9525">
            <a:solidFill>
              <a:schemeClr val="accent2"/>
            </a:solidFill>
            <a:round/>
            <a:headEnd/>
            <a:tailEnd/>
          </a:ln>
        </p:spPr>
        <p:txBody>
          <a:bodyPr wrap="none" anchor="ctr"/>
          <a:lstStyle/>
          <a:p>
            <a:endParaRPr lang="en-US" sz="1800" smtClean="0">
              <a:solidFill>
                <a:srgbClr val="000000"/>
              </a:solidFill>
            </a:endParaRPr>
          </a:p>
        </p:txBody>
      </p:sp>
      <p:sp>
        <p:nvSpPr>
          <p:cNvPr id="25617" name="Text Box 17"/>
          <p:cNvSpPr txBox="1">
            <a:spLocks noChangeArrowheads="1"/>
          </p:cNvSpPr>
          <p:nvPr/>
        </p:nvSpPr>
        <p:spPr bwMode="auto">
          <a:xfrm>
            <a:off x="1965325" y="4191000"/>
            <a:ext cx="1492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smtClean="0">
                <a:solidFill>
                  <a:srgbClr val="000000"/>
                </a:solidFill>
              </a:rPr>
              <a:t>CVV number</a:t>
            </a:r>
          </a:p>
        </p:txBody>
      </p:sp>
      <p:sp>
        <p:nvSpPr>
          <p:cNvPr id="25618" name="Oval 11"/>
          <p:cNvSpPr>
            <a:spLocks noChangeArrowheads="1"/>
          </p:cNvSpPr>
          <p:nvPr/>
        </p:nvSpPr>
        <p:spPr bwMode="auto">
          <a:xfrm>
            <a:off x="1828800" y="4648200"/>
            <a:ext cx="1524000" cy="304800"/>
          </a:xfrm>
          <a:prstGeom prst="ellipse">
            <a:avLst/>
          </a:prstGeom>
          <a:solidFill>
            <a:schemeClr val="bg1"/>
          </a:solidFill>
          <a:ln w="9525">
            <a:solidFill>
              <a:schemeClr val="accent2"/>
            </a:solidFill>
            <a:round/>
            <a:headEnd/>
            <a:tailEnd/>
          </a:ln>
        </p:spPr>
        <p:txBody>
          <a:bodyPr wrap="none" anchor="ctr"/>
          <a:lstStyle/>
          <a:p>
            <a:endParaRPr lang="en-US" sz="1800" smtClean="0">
              <a:solidFill>
                <a:srgbClr val="000000"/>
              </a:solidFill>
            </a:endParaRPr>
          </a:p>
        </p:txBody>
      </p:sp>
      <p:sp>
        <p:nvSpPr>
          <p:cNvPr id="25619" name="Text Box 19"/>
          <p:cNvSpPr txBox="1">
            <a:spLocks noChangeArrowheads="1"/>
          </p:cNvSpPr>
          <p:nvPr/>
        </p:nvSpPr>
        <p:spPr bwMode="auto">
          <a:xfrm>
            <a:off x="1752600" y="4953000"/>
            <a:ext cx="1949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smtClean="0">
                <a:solidFill>
                  <a:srgbClr val="000000"/>
                </a:solidFill>
              </a:rPr>
              <a:t>Shipping address</a:t>
            </a:r>
          </a:p>
        </p:txBody>
      </p:sp>
      <p:sp>
        <p:nvSpPr>
          <p:cNvPr id="25620" name="Oval 11"/>
          <p:cNvSpPr>
            <a:spLocks noChangeArrowheads="1"/>
          </p:cNvSpPr>
          <p:nvPr/>
        </p:nvSpPr>
        <p:spPr bwMode="auto">
          <a:xfrm>
            <a:off x="1905000" y="5486400"/>
            <a:ext cx="1524000" cy="304800"/>
          </a:xfrm>
          <a:prstGeom prst="ellipse">
            <a:avLst/>
          </a:prstGeom>
          <a:solidFill>
            <a:schemeClr val="bg1"/>
          </a:solidFill>
          <a:ln w="9525">
            <a:solidFill>
              <a:schemeClr val="accent2"/>
            </a:solidFill>
            <a:round/>
            <a:headEnd/>
            <a:tailEnd/>
          </a:ln>
        </p:spPr>
        <p:txBody>
          <a:bodyPr wrap="none" anchor="ctr"/>
          <a:lstStyle/>
          <a:p>
            <a:endParaRPr lang="en-US" sz="1800" smtClean="0">
              <a:solidFill>
                <a:srgbClr val="000000"/>
              </a:solidFill>
            </a:endParaRPr>
          </a:p>
        </p:txBody>
      </p:sp>
      <p:sp>
        <p:nvSpPr>
          <p:cNvPr id="25621" name="Text Box 21"/>
          <p:cNvSpPr txBox="1">
            <a:spLocks noChangeArrowheads="1"/>
          </p:cNvSpPr>
          <p:nvPr/>
        </p:nvSpPr>
        <p:spPr bwMode="auto">
          <a:xfrm>
            <a:off x="1752600" y="5791200"/>
            <a:ext cx="1670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smtClean="0">
                <a:solidFill>
                  <a:srgbClr val="000000"/>
                </a:solidFill>
              </a:rPr>
              <a:t>Billing address</a:t>
            </a:r>
          </a:p>
        </p:txBody>
      </p:sp>
      <p:sp>
        <p:nvSpPr>
          <p:cNvPr id="25622" name="Line 22"/>
          <p:cNvSpPr>
            <a:spLocks noChangeShapeType="1"/>
          </p:cNvSpPr>
          <p:nvPr/>
        </p:nvSpPr>
        <p:spPr bwMode="auto">
          <a:xfrm flipV="1">
            <a:off x="457200" y="609600"/>
            <a:ext cx="1295400" cy="19050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smtClean="0">
              <a:solidFill>
                <a:srgbClr val="000000"/>
              </a:solidFill>
            </a:endParaRPr>
          </a:p>
        </p:txBody>
      </p:sp>
      <p:sp>
        <p:nvSpPr>
          <p:cNvPr id="25623" name="Line 23"/>
          <p:cNvSpPr>
            <a:spLocks noChangeShapeType="1"/>
          </p:cNvSpPr>
          <p:nvPr/>
        </p:nvSpPr>
        <p:spPr bwMode="auto">
          <a:xfrm>
            <a:off x="457200" y="2514600"/>
            <a:ext cx="1371600" cy="22860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smtClean="0">
              <a:solidFill>
                <a:srgbClr val="000000"/>
              </a:solidFill>
            </a:endParaRPr>
          </a:p>
        </p:txBody>
      </p:sp>
      <p:sp>
        <p:nvSpPr>
          <p:cNvPr id="25624" name="Line 24"/>
          <p:cNvSpPr>
            <a:spLocks noChangeShapeType="1"/>
          </p:cNvSpPr>
          <p:nvPr/>
        </p:nvSpPr>
        <p:spPr bwMode="auto">
          <a:xfrm>
            <a:off x="457200" y="2514600"/>
            <a:ext cx="1447800" cy="31242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smtClean="0">
              <a:solidFill>
                <a:srgbClr val="000000"/>
              </a:solidFill>
            </a:endParaRPr>
          </a:p>
        </p:txBody>
      </p:sp>
      <p:sp>
        <p:nvSpPr>
          <p:cNvPr id="25625" name="Oval 10"/>
          <p:cNvSpPr>
            <a:spLocks noChangeArrowheads="1"/>
          </p:cNvSpPr>
          <p:nvPr/>
        </p:nvSpPr>
        <p:spPr bwMode="auto">
          <a:xfrm>
            <a:off x="152400" y="2362200"/>
            <a:ext cx="304800" cy="381000"/>
          </a:xfrm>
          <a:prstGeom prst="ellipse">
            <a:avLst/>
          </a:prstGeom>
          <a:solidFill>
            <a:schemeClr val="bg1"/>
          </a:solidFill>
          <a:ln w="9525">
            <a:solidFill>
              <a:schemeClr val="accent2"/>
            </a:solidFill>
            <a:round/>
            <a:headEnd/>
            <a:tailEnd/>
          </a:ln>
        </p:spPr>
        <p:txBody>
          <a:bodyPr wrap="none" anchor="ctr"/>
          <a:lstStyle/>
          <a:p>
            <a:endParaRPr lang="en-US" sz="1800" smtClean="0">
              <a:solidFill>
                <a:srgbClr val="000000"/>
              </a:solidFill>
            </a:endParaRPr>
          </a:p>
        </p:txBody>
      </p:sp>
      <p:sp>
        <p:nvSpPr>
          <p:cNvPr id="25626" name="Line 11"/>
          <p:cNvSpPr>
            <a:spLocks noChangeShapeType="1"/>
          </p:cNvSpPr>
          <p:nvPr/>
        </p:nvSpPr>
        <p:spPr bwMode="auto">
          <a:xfrm>
            <a:off x="304800" y="2743200"/>
            <a:ext cx="0" cy="5334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25627" name="Line 12"/>
          <p:cNvSpPr>
            <a:spLocks noChangeShapeType="1"/>
          </p:cNvSpPr>
          <p:nvPr/>
        </p:nvSpPr>
        <p:spPr bwMode="auto">
          <a:xfrm flipH="1">
            <a:off x="0" y="3276600"/>
            <a:ext cx="304800" cy="2286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25628" name="Line 13"/>
          <p:cNvSpPr>
            <a:spLocks noChangeShapeType="1"/>
          </p:cNvSpPr>
          <p:nvPr/>
        </p:nvSpPr>
        <p:spPr bwMode="auto">
          <a:xfrm>
            <a:off x="304800" y="3276600"/>
            <a:ext cx="228600" cy="2286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25629" name="Line 14"/>
          <p:cNvSpPr>
            <a:spLocks noChangeShapeType="1"/>
          </p:cNvSpPr>
          <p:nvPr/>
        </p:nvSpPr>
        <p:spPr bwMode="auto">
          <a:xfrm>
            <a:off x="76200" y="2971800"/>
            <a:ext cx="4572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25630" name="Oval 10"/>
          <p:cNvSpPr>
            <a:spLocks noChangeArrowheads="1"/>
          </p:cNvSpPr>
          <p:nvPr/>
        </p:nvSpPr>
        <p:spPr bwMode="auto">
          <a:xfrm>
            <a:off x="8763000" y="533400"/>
            <a:ext cx="304800" cy="381000"/>
          </a:xfrm>
          <a:prstGeom prst="ellipse">
            <a:avLst/>
          </a:prstGeom>
          <a:solidFill>
            <a:schemeClr val="bg1"/>
          </a:solidFill>
          <a:ln w="9525">
            <a:solidFill>
              <a:schemeClr val="accent2"/>
            </a:solidFill>
            <a:round/>
            <a:headEnd/>
            <a:tailEnd/>
          </a:ln>
        </p:spPr>
        <p:txBody>
          <a:bodyPr wrap="none" anchor="ctr"/>
          <a:lstStyle/>
          <a:p>
            <a:endParaRPr lang="en-US" sz="1800" smtClean="0">
              <a:solidFill>
                <a:srgbClr val="000000"/>
              </a:solidFill>
            </a:endParaRPr>
          </a:p>
        </p:txBody>
      </p:sp>
      <p:sp>
        <p:nvSpPr>
          <p:cNvPr id="25631" name="Line 11"/>
          <p:cNvSpPr>
            <a:spLocks noChangeShapeType="1"/>
          </p:cNvSpPr>
          <p:nvPr/>
        </p:nvSpPr>
        <p:spPr bwMode="auto">
          <a:xfrm>
            <a:off x="8915400" y="914400"/>
            <a:ext cx="0" cy="5334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25632" name="Line 12"/>
          <p:cNvSpPr>
            <a:spLocks noChangeShapeType="1"/>
          </p:cNvSpPr>
          <p:nvPr/>
        </p:nvSpPr>
        <p:spPr bwMode="auto">
          <a:xfrm flipH="1">
            <a:off x="8610600" y="1447800"/>
            <a:ext cx="304800" cy="2286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25633" name="Line 13"/>
          <p:cNvSpPr>
            <a:spLocks noChangeShapeType="1"/>
          </p:cNvSpPr>
          <p:nvPr/>
        </p:nvSpPr>
        <p:spPr bwMode="auto">
          <a:xfrm>
            <a:off x="8915400" y="1447800"/>
            <a:ext cx="228600" cy="2286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25634" name="Line 14"/>
          <p:cNvSpPr>
            <a:spLocks noChangeShapeType="1"/>
          </p:cNvSpPr>
          <p:nvPr/>
        </p:nvSpPr>
        <p:spPr bwMode="auto">
          <a:xfrm>
            <a:off x="8686800" y="1143000"/>
            <a:ext cx="4572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25635" name="Oval 10"/>
          <p:cNvSpPr>
            <a:spLocks noChangeArrowheads="1"/>
          </p:cNvSpPr>
          <p:nvPr/>
        </p:nvSpPr>
        <p:spPr bwMode="auto">
          <a:xfrm>
            <a:off x="8686800" y="2667000"/>
            <a:ext cx="304800" cy="381000"/>
          </a:xfrm>
          <a:prstGeom prst="ellipse">
            <a:avLst/>
          </a:prstGeom>
          <a:solidFill>
            <a:schemeClr val="bg1"/>
          </a:solidFill>
          <a:ln w="9525">
            <a:solidFill>
              <a:schemeClr val="accent2"/>
            </a:solidFill>
            <a:round/>
            <a:headEnd/>
            <a:tailEnd/>
          </a:ln>
        </p:spPr>
        <p:txBody>
          <a:bodyPr wrap="none" anchor="ctr"/>
          <a:lstStyle/>
          <a:p>
            <a:endParaRPr lang="en-US" sz="1800" smtClean="0">
              <a:solidFill>
                <a:srgbClr val="000000"/>
              </a:solidFill>
            </a:endParaRPr>
          </a:p>
        </p:txBody>
      </p:sp>
      <p:sp>
        <p:nvSpPr>
          <p:cNvPr id="25636" name="Line 11"/>
          <p:cNvSpPr>
            <a:spLocks noChangeShapeType="1"/>
          </p:cNvSpPr>
          <p:nvPr/>
        </p:nvSpPr>
        <p:spPr bwMode="auto">
          <a:xfrm>
            <a:off x="8839200" y="3048000"/>
            <a:ext cx="0" cy="5334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25637" name="Line 12"/>
          <p:cNvSpPr>
            <a:spLocks noChangeShapeType="1"/>
          </p:cNvSpPr>
          <p:nvPr/>
        </p:nvSpPr>
        <p:spPr bwMode="auto">
          <a:xfrm flipH="1">
            <a:off x="8534400" y="3581400"/>
            <a:ext cx="304800" cy="2286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25638" name="Line 13"/>
          <p:cNvSpPr>
            <a:spLocks noChangeShapeType="1"/>
          </p:cNvSpPr>
          <p:nvPr/>
        </p:nvSpPr>
        <p:spPr bwMode="auto">
          <a:xfrm>
            <a:off x="8839200" y="3581400"/>
            <a:ext cx="228600" cy="2286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25639" name="Line 14"/>
          <p:cNvSpPr>
            <a:spLocks noChangeShapeType="1"/>
          </p:cNvSpPr>
          <p:nvPr/>
        </p:nvSpPr>
        <p:spPr bwMode="auto">
          <a:xfrm>
            <a:off x="8610600" y="3276600"/>
            <a:ext cx="4572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25640" name="Oval 10"/>
          <p:cNvSpPr>
            <a:spLocks noChangeArrowheads="1"/>
          </p:cNvSpPr>
          <p:nvPr/>
        </p:nvSpPr>
        <p:spPr bwMode="auto">
          <a:xfrm>
            <a:off x="8610600" y="4876800"/>
            <a:ext cx="304800" cy="381000"/>
          </a:xfrm>
          <a:prstGeom prst="ellipse">
            <a:avLst/>
          </a:prstGeom>
          <a:solidFill>
            <a:schemeClr val="tx1"/>
          </a:solidFill>
          <a:ln w="9525">
            <a:solidFill>
              <a:schemeClr val="tx1"/>
            </a:solidFill>
            <a:round/>
            <a:headEnd/>
            <a:tailEnd/>
          </a:ln>
        </p:spPr>
        <p:txBody>
          <a:bodyPr wrap="none" anchor="ctr"/>
          <a:lstStyle/>
          <a:p>
            <a:endParaRPr lang="en-US" sz="1800" smtClean="0">
              <a:solidFill>
                <a:srgbClr val="000000"/>
              </a:solidFill>
            </a:endParaRPr>
          </a:p>
        </p:txBody>
      </p:sp>
      <p:sp>
        <p:nvSpPr>
          <p:cNvPr id="25641" name="Line 11"/>
          <p:cNvSpPr>
            <a:spLocks noChangeShapeType="1"/>
          </p:cNvSpPr>
          <p:nvPr/>
        </p:nvSpPr>
        <p:spPr bwMode="auto">
          <a:xfrm>
            <a:off x="8763000" y="52578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25642" name="Line 12"/>
          <p:cNvSpPr>
            <a:spLocks noChangeShapeType="1"/>
          </p:cNvSpPr>
          <p:nvPr/>
        </p:nvSpPr>
        <p:spPr bwMode="auto">
          <a:xfrm flipH="1">
            <a:off x="8458200" y="57912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25643" name="Line 13"/>
          <p:cNvSpPr>
            <a:spLocks noChangeShapeType="1"/>
          </p:cNvSpPr>
          <p:nvPr/>
        </p:nvSpPr>
        <p:spPr bwMode="auto">
          <a:xfrm>
            <a:off x="8763000" y="57912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25644" name="Line 14"/>
          <p:cNvSpPr>
            <a:spLocks noChangeShapeType="1"/>
          </p:cNvSpPr>
          <p:nvPr/>
        </p:nvSpPr>
        <p:spPr bwMode="auto">
          <a:xfrm>
            <a:off x="8534400" y="5486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25645" name="Oval 7"/>
          <p:cNvSpPr>
            <a:spLocks noChangeArrowheads="1"/>
          </p:cNvSpPr>
          <p:nvPr/>
        </p:nvSpPr>
        <p:spPr bwMode="auto">
          <a:xfrm>
            <a:off x="6248400" y="1828800"/>
            <a:ext cx="1524000" cy="304800"/>
          </a:xfrm>
          <a:prstGeom prst="ellipse">
            <a:avLst/>
          </a:prstGeom>
          <a:solidFill>
            <a:schemeClr val="tx2"/>
          </a:solidFill>
          <a:ln w="9525">
            <a:solidFill>
              <a:schemeClr val="tx1"/>
            </a:solidFill>
            <a:round/>
            <a:headEnd/>
            <a:tailEnd/>
          </a:ln>
        </p:spPr>
        <p:txBody>
          <a:bodyPr wrap="none" anchor="ctr"/>
          <a:lstStyle/>
          <a:p>
            <a:endParaRPr lang="en-US" sz="1800" smtClean="0">
              <a:solidFill>
                <a:srgbClr val="000000"/>
              </a:solidFill>
            </a:endParaRPr>
          </a:p>
        </p:txBody>
      </p:sp>
      <p:sp>
        <p:nvSpPr>
          <p:cNvPr id="25646" name="Text Box 46"/>
          <p:cNvSpPr txBox="1">
            <a:spLocks noChangeArrowheads="1"/>
          </p:cNvSpPr>
          <p:nvPr/>
        </p:nvSpPr>
        <p:spPr bwMode="auto">
          <a:xfrm>
            <a:off x="6019800" y="2133600"/>
            <a:ext cx="192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smtClean="0">
                <a:solidFill>
                  <a:srgbClr val="000000"/>
                </a:solidFill>
              </a:rPr>
              <a:t>Hacks the details</a:t>
            </a:r>
          </a:p>
        </p:txBody>
      </p:sp>
      <p:sp>
        <p:nvSpPr>
          <p:cNvPr id="25647" name="Line 47"/>
          <p:cNvSpPr>
            <a:spLocks noChangeShapeType="1"/>
          </p:cNvSpPr>
          <p:nvPr/>
        </p:nvSpPr>
        <p:spPr bwMode="auto">
          <a:xfrm flipH="1">
            <a:off x="3352800" y="1981200"/>
            <a:ext cx="28956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smtClean="0">
              <a:solidFill>
                <a:srgbClr val="000000"/>
              </a:solidFill>
            </a:endParaRPr>
          </a:p>
        </p:txBody>
      </p:sp>
      <p:sp>
        <p:nvSpPr>
          <p:cNvPr id="25648" name="Line 48"/>
          <p:cNvSpPr>
            <a:spLocks noChangeShapeType="1"/>
          </p:cNvSpPr>
          <p:nvPr/>
        </p:nvSpPr>
        <p:spPr bwMode="auto">
          <a:xfrm flipH="1">
            <a:off x="3352800" y="1981200"/>
            <a:ext cx="2895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smtClean="0">
              <a:solidFill>
                <a:srgbClr val="000000"/>
              </a:solidFill>
            </a:endParaRPr>
          </a:p>
        </p:txBody>
      </p:sp>
      <p:sp>
        <p:nvSpPr>
          <p:cNvPr id="25649" name="Line 49"/>
          <p:cNvSpPr>
            <a:spLocks noChangeShapeType="1"/>
          </p:cNvSpPr>
          <p:nvPr/>
        </p:nvSpPr>
        <p:spPr bwMode="auto">
          <a:xfrm flipH="1">
            <a:off x="3276600" y="1981200"/>
            <a:ext cx="2971800" cy="1981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smtClean="0">
              <a:solidFill>
                <a:srgbClr val="000000"/>
              </a:solidFill>
            </a:endParaRPr>
          </a:p>
        </p:txBody>
      </p:sp>
      <p:sp>
        <p:nvSpPr>
          <p:cNvPr id="25650" name="Text Box 50"/>
          <p:cNvSpPr txBox="1">
            <a:spLocks noChangeArrowheads="1"/>
          </p:cNvSpPr>
          <p:nvPr/>
        </p:nvSpPr>
        <p:spPr bwMode="auto">
          <a:xfrm>
            <a:off x="4064000" y="1841500"/>
            <a:ext cx="12128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smtClean="0">
                <a:solidFill>
                  <a:srgbClr val="000000"/>
                </a:solidFill>
              </a:rPr>
              <a:t>Threatens</a:t>
            </a:r>
          </a:p>
        </p:txBody>
      </p:sp>
      <p:sp>
        <p:nvSpPr>
          <p:cNvPr id="25651" name="Text Box 51"/>
          <p:cNvSpPr txBox="1">
            <a:spLocks noChangeArrowheads="1"/>
          </p:cNvSpPr>
          <p:nvPr/>
        </p:nvSpPr>
        <p:spPr bwMode="auto">
          <a:xfrm rot="-1116045">
            <a:off x="3565525" y="2514600"/>
            <a:ext cx="86836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smtClean="0">
                <a:solidFill>
                  <a:srgbClr val="000000"/>
                </a:solidFill>
              </a:rPr>
              <a:t>Threatens</a:t>
            </a:r>
          </a:p>
        </p:txBody>
      </p:sp>
      <p:sp>
        <p:nvSpPr>
          <p:cNvPr id="25652" name="Text Box 52"/>
          <p:cNvSpPr txBox="1">
            <a:spLocks noChangeArrowheads="1"/>
          </p:cNvSpPr>
          <p:nvPr/>
        </p:nvSpPr>
        <p:spPr bwMode="auto">
          <a:xfrm rot="-2205609">
            <a:off x="4191000" y="2667000"/>
            <a:ext cx="12128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smtClean="0">
                <a:solidFill>
                  <a:srgbClr val="000000"/>
                </a:solidFill>
              </a:rPr>
              <a:t>Threatens</a:t>
            </a:r>
          </a:p>
        </p:txBody>
      </p:sp>
      <p:sp>
        <p:nvSpPr>
          <p:cNvPr id="25653" name="Oval 7"/>
          <p:cNvSpPr>
            <a:spLocks noChangeArrowheads="1"/>
          </p:cNvSpPr>
          <p:nvPr/>
        </p:nvSpPr>
        <p:spPr bwMode="auto">
          <a:xfrm>
            <a:off x="4419600" y="3962400"/>
            <a:ext cx="1524000" cy="304800"/>
          </a:xfrm>
          <a:prstGeom prst="ellipse">
            <a:avLst/>
          </a:prstGeom>
          <a:solidFill>
            <a:schemeClr val="tx1"/>
          </a:solidFill>
          <a:ln w="9525">
            <a:solidFill>
              <a:schemeClr val="tx1"/>
            </a:solidFill>
            <a:round/>
            <a:headEnd/>
            <a:tailEnd/>
          </a:ln>
        </p:spPr>
        <p:txBody>
          <a:bodyPr wrap="none" anchor="ctr"/>
          <a:lstStyle/>
          <a:p>
            <a:endParaRPr lang="en-US" sz="1800" smtClean="0">
              <a:solidFill>
                <a:srgbClr val="000000"/>
              </a:solidFill>
            </a:endParaRPr>
          </a:p>
        </p:txBody>
      </p:sp>
      <p:sp>
        <p:nvSpPr>
          <p:cNvPr id="25654" name="Line 54"/>
          <p:cNvSpPr>
            <a:spLocks noChangeShapeType="1"/>
          </p:cNvSpPr>
          <p:nvPr/>
        </p:nvSpPr>
        <p:spPr bwMode="auto">
          <a:xfrm>
            <a:off x="3352800" y="3962400"/>
            <a:ext cx="10668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smtClean="0">
              <a:solidFill>
                <a:srgbClr val="000000"/>
              </a:solidFill>
            </a:endParaRPr>
          </a:p>
        </p:txBody>
      </p:sp>
      <p:sp>
        <p:nvSpPr>
          <p:cNvPr id="25655" name="Line 55"/>
          <p:cNvSpPr>
            <a:spLocks noChangeShapeType="1"/>
          </p:cNvSpPr>
          <p:nvPr/>
        </p:nvSpPr>
        <p:spPr bwMode="auto">
          <a:xfrm>
            <a:off x="3352800" y="2971800"/>
            <a:ext cx="106680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smtClean="0">
              <a:solidFill>
                <a:srgbClr val="000000"/>
              </a:solidFill>
            </a:endParaRPr>
          </a:p>
        </p:txBody>
      </p:sp>
      <p:sp>
        <p:nvSpPr>
          <p:cNvPr id="25656" name="Line 56"/>
          <p:cNvSpPr>
            <a:spLocks noChangeShapeType="1"/>
          </p:cNvSpPr>
          <p:nvPr/>
        </p:nvSpPr>
        <p:spPr bwMode="auto">
          <a:xfrm>
            <a:off x="3352800" y="2057400"/>
            <a:ext cx="1066800" cy="2057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smtClean="0">
              <a:solidFill>
                <a:srgbClr val="000000"/>
              </a:solidFill>
            </a:endParaRPr>
          </a:p>
        </p:txBody>
      </p:sp>
      <p:sp>
        <p:nvSpPr>
          <p:cNvPr id="25657" name="Text Box 57"/>
          <p:cNvSpPr txBox="1">
            <a:spLocks noChangeArrowheads="1"/>
          </p:cNvSpPr>
          <p:nvPr/>
        </p:nvSpPr>
        <p:spPr bwMode="auto">
          <a:xfrm rot="471199">
            <a:off x="3352800" y="3810000"/>
            <a:ext cx="10953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smtClean="0">
                <a:solidFill>
                  <a:srgbClr val="000000"/>
                </a:solidFill>
              </a:rPr>
              <a:t>&lt;&lt;includes&gt;&gt;</a:t>
            </a:r>
          </a:p>
        </p:txBody>
      </p:sp>
      <p:sp>
        <p:nvSpPr>
          <p:cNvPr id="25658" name="Text Box 58"/>
          <p:cNvSpPr txBox="1">
            <a:spLocks noChangeArrowheads="1"/>
          </p:cNvSpPr>
          <p:nvPr/>
        </p:nvSpPr>
        <p:spPr bwMode="auto">
          <a:xfrm rot="3752940">
            <a:off x="2978944" y="2459832"/>
            <a:ext cx="10953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smtClean="0">
                <a:solidFill>
                  <a:srgbClr val="000000"/>
                </a:solidFill>
              </a:rPr>
              <a:t>&lt;&lt;includes&gt;&gt;</a:t>
            </a:r>
          </a:p>
        </p:txBody>
      </p:sp>
      <p:sp>
        <p:nvSpPr>
          <p:cNvPr id="25659" name="Text Box 59"/>
          <p:cNvSpPr txBox="1">
            <a:spLocks noChangeArrowheads="1"/>
          </p:cNvSpPr>
          <p:nvPr/>
        </p:nvSpPr>
        <p:spPr bwMode="auto">
          <a:xfrm rot="2783831">
            <a:off x="3137694" y="3302794"/>
            <a:ext cx="10953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smtClean="0">
                <a:solidFill>
                  <a:srgbClr val="000000"/>
                </a:solidFill>
              </a:rPr>
              <a:t>&lt;&lt;includes&gt;&gt;</a:t>
            </a:r>
          </a:p>
        </p:txBody>
      </p:sp>
      <p:sp>
        <p:nvSpPr>
          <p:cNvPr id="25660" name="Line 60"/>
          <p:cNvSpPr>
            <a:spLocks noChangeShapeType="1"/>
          </p:cNvSpPr>
          <p:nvPr/>
        </p:nvSpPr>
        <p:spPr bwMode="auto">
          <a:xfrm flipV="1">
            <a:off x="5943600" y="2057400"/>
            <a:ext cx="457200" cy="2057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smtClean="0">
              <a:solidFill>
                <a:srgbClr val="000000"/>
              </a:solidFill>
            </a:endParaRPr>
          </a:p>
        </p:txBody>
      </p:sp>
      <p:sp>
        <p:nvSpPr>
          <p:cNvPr id="25661" name="Text Box 61"/>
          <p:cNvSpPr txBox="1">
            <a:spLocks noChangeArrowheads="1"/>
          </p:cNvSpPr>
          <p:nvPr/>
        </p:nvSpPr>
        <p:spPr bwMode="auto">
          <a:xfrm rot="-4366047">
            <a:off x="5770563" y="3235325"/>
            <a:ext cx="79216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smtClean="0">
                <a:solidFill>
                  <a:srgbClr val="000000"/>
                </a:solidFill>
              </a:rPr>
              <a:t>Mitigates</a:t>
            </a:r>
          </a:p>
        </p:txBody>
      </p:sp>
      <p:sp>
        <p:nvSpPr>
          <p:cNvPr id="25662" name="Text Box 62"/>
          <p:cNvSpPr txBox="1">
            <a:spLocks noChangeArrowheads="1"/>
          </p:cNvSpPr>
          <p:nvPr/>
        </p:nvSpPr>
        <p:spPr bwMode="auto">
          <a:xfrm>
            <a:off x="4191000" y="4267200"/>
            <a:ext cx="2025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smtClean="0">
                <a:solidFill>
                  <a:srgbClr val="000000"/>
                </a:solidFill>
              </a:rPr>
              <a:t>Use cryptographic</a:t>
            </a:r>
          </a:p>
          <a:p>
            <a:r>
              <a:rPr lang="en-US" sz="1800" smtClean="0">
                <a:solidFill>
                  <a:srgbClr val="000000"/>
                </a:solidFill>
              </a:rPr>
              <a:t> techniques </a:t>
            </a:r>
          </a:p>
        </p:txBody>
      </p:sp>
      <p:sp>
        <p:nvSpPr>
          <p:cNvPr id="25663" name="Text Box 63"/>
          <p:cNvSpPr txBox="1">
            <a:spLocks noChangeArrowheads="1"/>
          </p:cNvSpPr>
          <p:nvPr/>
        </p:nvSpPr>
        <p:spPr bwMode="auto">
          <a:xfrm>
            <a:off x="8442325" y="16367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smtClean="0">
              <a:solidFill>
                <a:srgbClr val="000000"/>
              </a:solidFill>
            </a:endParaRPr>
          </a:p>
        </p:txBody>
      </p:sp>
      <p:sp>
        <p:nvSpPr>
          <p:cNvPr id="25664" name="Text Box 64"/>
          <p:cNvSpPr txBox="1">
            <a:spLocks noChangeArrowheads="1"/>
          </p:cNvSpPr>
          <p:nvPr/>
        </p:nvSpPr>
        <p:spPr bwMode="auto">
          <a:xfrm>
            <a:off x="8413750" y="1600200"/>
            <a:ext cx="730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smtClean="0">
                <a:solidFill>
                  <a:srgbClr val="000000"/>
                </a:solidFill>
              </a:rPr>
              <a:t>Data </a:t>
            </a:r>
          </a:p>
          <a:p>
            <a:r>
              <a:rPr lang="en-US" sz="1800" smtClean="0">
                <a:solidFill>
                  <a:srgbClr val="000000"/>
                </a:solidFill>
              </a:rPr>
              <a:t>base</a:t>
            </a:r>
          </a:p>
        </p:txBody>
      </p:sp>
      <p:sp>
        <p:nvSpPr>
          <p:cNvPr id="25665" name="Text Box 65"/>
          <p:cNvSpPr txBox="1">
            <a:spLocks noChangeArrowheads="1"/>
          </p:cNvSpPr>
          <p:nvPr/>
        </p:nvSpPr>
        <p:spPr bwMode="auto">
          <a:xfrm>
            <a:off x="8261350" y="3810000"/>
            <a:ext cx="882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smtClean="0">
                <a:solidFill>
                  <a:srgbClr val="000000"/>
                </a:solidFill>
              </a:rPr>
              <a:t>Admini</a:t>
            </a:r>
          </a:p>
          <a:p>
            <a:r>
              <a:rPr lang="en-US" sz="1800" smtClean="0">
                <a:solidFill>
                  <a:srgbClr val="000000"/>
                </a:solidFill>
              </a:rPr>
              <a:t>strator</a:t>
            </a:r>
          </a:p>
        </p:txBody>
      </p:sp>
      <p:sp>
        <p:nvSpPr>
          <p:cNvPr id="25666" name="Text Box 66"/>
          <p:cNvSpPr txBox="1">
            <a:spLocks noChangeArrowheads="1"/>
          </p:cNvSpPr>
          <p:nvPr/>
        </p:nvSpPr>
        <p:spPr bwMode="auto">
          <a:xfrm>
            <a:off x="8159750" y="6019800"/>
            <a:ext cx="984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smtClean="0">
                <a:solidFill>
                  <a:srgbClr val="000000"/>
                </a:solidFill>
              </a:rPr>
              <a:t>Misuser</a:t>
            </a:r>
          </a:p>
        </p:txBody>
      </p:sp>
      <p:sp>
        <p:nvSpPr>
          <p:cNvPr id="25667" name="Line 67"/>
          <p:cNvSpPr>
            <a:spLocks noChangeShapeType="1"/>
          </p:cNvSpPr>
          <p:nvPr/>
        </p:nvSpPr>
        <p:spPr bwMode="auto">
          <a:xfrm flipH="1" flipV="1">
            <a:off x="7772400" y="1981200"/>
            <a:ext cx="838200" cy="304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smtClean="0">
              <a:solidFill>
                <a:srgbClr val="000000"/>
              </a:solidFill>
            </a:endParaRPr>
          </a:p>
        </p:txBody>
      </p:sp>
    </p:spTree>
    <p:extLst>
      <p:ext uri="{BB962C8B-B14F-4D97-AF65-F5344CB8AC3E}">
        <p14:creationId xmlns:p14="http://schemas.microsoft.com/office/powerpoint/2010/main" val="3526698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atin typeface="Times New Roman" pitchFamily="18" charset="0"/>
              </a:rPr>
              <a:t>Misuse case description</a:t>
            </a:r>
          </a:p>
        </p:txBody>
      </p:sp>
      <p:sp>
        <p:nvSpPr>
          <p:cNvPr id="29699" name="Rectangle 3"/>
          <p:cNvSpPr>
            <a:spLocks noGrp="1" noChangeArrowheads="1"/>
          </p:cNvSpPr>
          <p:nvPr>
            <p:ph type="body" idx="1"/>
          </p:nvPr>
        </p:nvSpPr>
        <p:spPr/>
        <p:txBody>
          <a:bodyPr/>
          <a:lstStyle/>
          <a:p>
            <a:r>
              <a:rPr lang="en-US">
                <a:latin typeface="Times New Roman" pitchFamily="18" charset="0"/>
              </a:rPr>
              <a:t>The misuser can hack the bank account details such as card number, expiration date, CVV number and etc. so that the misuser can use those details.</a:t>
            </a:r>
          </a:p>
          <a:p>
            <a:r>
              <a:rPr lang="en-US">
                <a:latin typeface="Times New Roman" pitchFamily="18" charset="0"/>
              </a:rPr>
              <a:t>This can be mitigated by encrypting all those details by using cryptographic and steganographic techniques.</a:t>
            </a:r>
          </a:p>
        </p:txBody>
      </p:sp>
    </p:spTree>
    <p:extLst>
      <p:ext uri="{BB962C8B-B14F-4D97-AF65-F5344CB8AC3E}">
        <p14:creationId xmlns:p14="http://schemas.microsoft.com/office/powerpoint/2010/main" val="3323121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CSC 666: Secure Software Engineering</a:t>
            </a:r>
          </a:p>
        </p:txBody>
      </p:sp>
      <p:sp>
        <p:nvSpPr>
          <p:cNvPr id="141314" name="Rectangle 2"/>
          <p:cNvSpPr>
            <a:spLocks noGrp="1" noChangeArrowheads="1"/>
          </p:cNvSpPr>
          <p:nvPr>
            <p:ph type="title"/>
          </p:nvPr>
        </p:nvSpPr>
        <p:spPr/>
        <p:txBody>
          <a:bodyPr/>
          <a:lstStyle/>
          <a:p>
            <a:r>
              <a:rPr lang="en-US" sz="4000"/>
              <a:t>Requirements</a:t>
            </a:r>
          </a:p>
        </p:txBody>
      </p:sp>
      <p:sp>
        <p:nvSpPr>
          <p:cNvPr id="141315" name="Rectangle 3"/>
          <p:cNvSpPr>
            <a:spLocks noGrp="1" noChangeArrowheads="1"/>
          </p:cNvSpPr>
          <p:nvPr>
            <p:ph type="body" idx="1"/>
          </p:nvPr>
        </p:nvSpPr>
        <p:spPr>
          <a:xfrm>
            <a:off x="568325" y="1219200"/>
            <a:ext cx="8229600" cy="1935163"/>
          </a:xfrm>
        </p:spPr>
        <p:txBody>
          <a:bodyPr/>
          <a:lstStyle/>
          <a:p>
            <a:pPr>
              <a:buFont typeface="Wingdings" pitchFamily="2" charset="2"/>
              <a:buNone/>
            </a:pPr>
            <a:r>
              <a:rPr lang="en-US" sz="2800" b="1"/>
              <a:t>Functional</a:t>
            </a:r>
            <a:r>
              <a:rPr lang="en-US" sz="2800"/>
              <a:t>: describe what software must be capable of doing.</a:t>
            </a:r>
          </a:p>
          <a:p>
            <a:pPr>
              <a:buFont typeface="Wingdings" pitchFamily="2" charset="2"/>
              <a:buNone/>
            </a:pPr>
            <a:r>
              <a:rPr lang="en-US" sz="2800" b="1"/>
              <a:t>Non-functional</a:t>
            </a:r>
            <a:r>
              <a:rPr lang="en-US" sz="2800"/>
              <a:t>: describe qualities of software, such as availability, reliability, &amp;c.</a:t>
            </a:r>
          </a:p>
        </p:txBody>
      </p:sp>
      <p:sp>
        <p:nvSpPr>
          <p:cNvPr id="141316" name="Rectangle 4"/>
          <p:cNvSpPr>
            <a:spLocks noChangeArrowheads="1"/>
          </p:cNvSpPr>
          <p:nvPr/>
        </p:nvSpPr>
        <p:spPr bwMode="auto">
          <a:xfrm>
            <a:off x="574675" y="3370263"/>
            <a:ext cx="8229600" cy="281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 typeface="Wingdings" pitchFamily="2" charset="2"/>
              <a:buChar char="§"/>
            </a:pPr>
            <a:r>
              <a:rPr lang="en-US" sz="2800" b="1"/>
              <a:t>Security</a:t>
            </a:r>
            <a:r>
              <a:rPr lang="en-US" sz="2800"/>
              <a:t> is a non-functional requirement.</a:t>
            </a:r>
          </a:p>
          <a:p>
            <a:pPr marL="342900" indent="-342900">
              <a:spcBef>
                <a:spcPct val="20000"/>
              </a:spcBef>
              <a:buFont typeface="Wingdings" pitchFamily="2" charset="2"/>
              <a:buChar char="§"/>
            </a:pPr>
            <a:r>
              <a:rPr lang="en-US" sz="2800"/>
              <a:t>Some security requirements can be re-cast as functional requirements.</a:t>
            </a:r>
          </a:p>
          <a:p>
            <a:pPr marL="742950" lvl="1" indent="-285750">
              <a:spcBef>
                <a:spcPct val="20000"/>
              </a:spcBef>
              <a:buFont typeface="Wingdings" pitchFamily="2" charset="2"/>
              <a:buChar char="§"/>
            </a:pPr>
            <a:r>
              <a:rPr lang="en-US" sz="2400"/>
              <a:t>The app must not accept overly long input data.</a:t>
            </a:r>
          </a:p>
          <a:p>
            <a:pPr marL="742950" lvl="1" indent="-285750">
              <a:spcBef>
                <a:spcPct val="20000"/>
              </a:spcBef>
              <a:buFont typeface="Wingdings" pitchFamily="2" charset="2"/>
              <a:buChar char="§"/>
            </a:pPr>
            <a:r>
              <a:rPr lang="en-US" sz="2400"/>
              <a:t>The app must validate all input to ensure it does not exceed the specified size for that type of input.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Oval 4"/>
          <p:cNvSpPr>
            <a:spLocks noChangeArrowheads="1"/>
          </p:cNvSpPr>
          <p:nvPr/>
        </p:nvSpPr>
        <p:spPr bwMode="auto">
          <a:xfrm>
            <a:off x="1905000" y="762000"/>
            <a:ext cx="1371600" cy="381000"/>
          </a:xfrm>
          <a:prstGeom prst="ellipse">
            <a:avLst/>
          </a:prstGeom>
          <a:solidFill>
            <a:schemeClr val="bg1"/>
          </a:solidFill>
          <a:ln w="9525">
            <a:solidFill>
              <a:schemeClr val="accent2"/>
            </a:solidFill>
            <a:round/>
            <a:headEnd/>
            <a:tailEnd/>
          </a:ln>
        </p:spPr>
        <p:txBody>
          <a:bodyPr wrap="none" anchor="ctr"/>
          <a:lstStyle/>
          <a:p>
            <a:endParaRPr lang="en-US" sz="1800" smtClean="0">
              <a:solidFill>
                <a:srgbClr val="000000"/>
              </a:solidFill>
            </a:endParaRPr>
          </a:p>
        </p:txBody>
      </p:sp>
      <p:sp>
        <p:nvSpPr>
          <p:cNvPr id="45059" name="Oval 6"/>
          <p:cNvSpPr>
            <a:spLocks noChangeArrowheads="1"/>
          </p:cNvSpPr>
          <p:nvPr/>
        </p:nvSpPr>
        <p:spPr bwMode="auto">
          <a:xfrm>
            <a:off x="1905000" y="1752600"/>
            <a:ext cx="1371600" cy="381000"/>
          </a:xfrm>
          <a:prstGeom prst="ellipse">
            <a:avLst/>
          </a:prstGeom>
          <a:solidFill>
            <a:schemeClr val="bg1"/>
          </a:solidFill>
          <a:ln w="9525">
            <a:solidFill>
              <a:schemeClr val="accent2"/>
            </a:solidFill>
            <a:round/>
            <a:headEnd/>
            <a:tailEnd/>
          </a:ln>
        </p:spPr>
        <p:txBody>
          <a:bodyPr wrap="none" anchor="ctr"/>
          <a:lstStyle/>
          <a:p>
            <a:endParaRPr lang="en-US" sz="1800" smtClean="0">
              <a:solidFill>
                <a:srgbClr val="000000"/>
              </a:solidFill>
            </a:endParaRPr>
          </a:p>
        </p:txBody>
      </p:sp>
      <p:sp>
        <p:nvSpPr>
          <p:cNvPr id="45060" name="Oval 7"/>
          <p:cNvSpPr>
            <a:spLocks noChangeArrowheads="1"/>
          </p:cNvSpPr>
          <p:nvPr/>
        </p:nvSpPr>
        <p:spPr bwMode="auto">
          <a:xfrm>
            <a:off x="1905000" y="2743200"/>
            <a:ext cx="1371600" cy="381000"/>
          </a:xfrm>
          <a:prstGeom prst="ellipse">
            <a:avLst/>
          </a:prstGeom>
          <a:solidFill>
            <a:schemeClr val="bg1"/>
          </a:solidFill>
          <a:ln w="9525">
            <a:solidFill>
              <a:schemeClr val="accent2"/>
            </a:solidFill>
            <a:round/>
            <a:headEnd/>
            <a:tailEnd/>
          </a:ln>
        </p:spPr>
        <p:txBody>
          <a:bodyPr wrap="none" anchor="ctr"/>
          <a:lstStyle/>
          <a:p>
            <a:endParaRPr lang="en-US" sz="1800" smtClean="0">
              <a:solidFill>
                <a:srgbClr val="000000"/>
              </a:solidFill>
            </a:endParaRPr>
          </a:p>
        </p:txBody>
      </p:sp>
      <p:sp>
        <p:nvSpPr>
          <p:cNvPr id="45061" name="Oval 8"/>
          <p:cNvSpPr>
            <a:spLocks noChangeArrowheads="1"/>
          </p:cNvSpPr>
          <p:nvPr/>
        </p:nvSpPr>
        <p:spPr bwMode="auto">
          <a:xfrm>
            <a:off x="1905000" y="3657600"/>
            <a:ext cx="1371600" cy="381000"/>
          </a:xfrm>
          <a:prstGeom prst="ellipse">
            <a:avLst/>
          </a:prstGeom>
          <a:solidFill>
            <a:schemeClr val="bg1"/>
          </a:solidFill>
          <a:ln w="9525">
            <a:solidFill>
              <a:schemeClr val="accent2"/>
            </a:solidFill>
            <a:round/>
            <a:headEnd/>
            <a:tailEnd/>
          </a:ln>
        </p:spPr>
        <p:txBody>
          <a:bodyPr wrap="none" anchor="ctr"/>
          <a:lstStyle/>
          <a:p>
            <a:endParaRPr lang="en-US" sz="1800" smtClean="0">
              <a:solidFill>
                <a:srgbClr val="000000"/>
              </a:solidFill>
            </a:endParaRPr>
          </a:p>
        </p:txBody>
      </p:sp>
      <p:sp>
        <p:nvSpPr>
          <p:cNvPr id="45062" name="Oval 9"/>
          <p:cNvSpPr>
            <a:spLocks noChangeArrowheads="1"/>
          </p:cNvSpPr>
          <p:nvPr/>
        </p:nvSpPr>
        <p:spPr bwMode="auto">
          <a:xfrm>
            <a:off x="1905000" y="4648200"/>
            <a:ext cx="1371600" cy="381000"/>
          </a:xfrm>
          <a:prstGeom prst="ellipse">
            <a:avLst/>
          </a:prstGeom>
          <a:solidFill>
            <a:schemeClr val="bg1"/>
          </a:solidFill>
          <a:ln w="9525">
            <a:solidFill>
              <a:schemeClr val="accent2"/>
            </a:solidFill>
            <a:round/>
            <a:headEnd/>
            <a:tailEnd/>
          </a:ln>
        </p:spPr>
        <p:txBody>
          <a:bodyPr wrap="none" anchor="ctr"/>
          <a:lstStyle/>
          <a:p>
            <a:endParaRPr lang="en-US" sz="1800" smtClean="0">
              <a:solidFill>
                <a:srgbClr val="000000"/>
              </a:solidFill>
            </a:endParaRPr>
          </a:p>
        </p:txBody>
      </p:sp>
      <p:sp>
        <p:nvSpPr>
          <p:cNvPr id="45063" name="Oval 10"/>
          <p:cNvSpPr>
            <a:spLocks noChangeArrowheads="1"/>
          </p:cNvSpPr>
          <p:nvPr/>
        </p:nvSpPr>
        <p:spPr bwMode="auto">
          <a:xfrm>
            <a:off x="381000" y="2362200"/>
            <a:ext cx="304800" cy="381000"/>
          </a:xfrm>
          <a:prstGeom prst="ellipse">
            <a:avLst/>
          </a:prstGeom>
          <a:solidFill>
            <a:schemeClr val="bg1"/>
          </a:solidFill>
          <a:ln w="9525">
            <a:solidFill>
              <a:schemeClr val="accent2"/>
            </a:solidFill>
            <a:round/>
            <a:headEnd/>
            <a:tailEnd/>
          </a:ln>
        </p:spPr>
        <p:txBody>
          <a:bodyPr wrap="none" anchor="ctr"/>
          <a:lstStyle/>
          <a:p>
            <a:endParaRPr lang="en-US" sz="1800" smtClean="0">
              <a:solidFill>
                <a:srgbClr val="000000"/>
              </a:solidFill>
            </a:endParaRPr>
          </a:p>
        </p:txBody>
      </p:sp>
      <p:sp>
        <p:nvSpPr>
          <p:cNvPr id="45064" name="Line 11"/>
          <p:cNvSpPr>
            <a:spLocks noChangeShapeType="1"/>
          </p:cNvSpPr>
          <p:nvPr/>
        </p:nvSpPr>
        <p:spPr bwMode="auto">
          <a:xfrm>
            <a:off x="533400" y="2743200"/>
            <a:ext cx="0" cy="5334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45065" name="Line 12"/>
          <p:cNvSpPr>
            <a:spLocks noChangeShapeType="1"/>
          </p:cNvSpPr>
          <p:nvPr/>
        </p:nvSpPr>
        <p:spPr bwMode="auto">
          <a:xfrm flipH="1">
            <a:off x="228600" y="3276600"/>
            <a:ext cx="304800" cy="2286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45066" name="Line 13"/>
          <p:cNvSpPr>
            <a:spLocks noChangeShapeType="1"/>
          </p:cNvSpPr>
          <p:nvPr/>
        </p:nvSpPr>
        <p:spPr bwMode="auto">
          <a:xfrm>
            <a:off x="533400" y="3276600"/>
            <a:ext cx="228600" cy="2286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45067" name="Line 14"/>
          <p:cNvSpPr>
            <a:spLocks noChangeShapeType="1"/>
          </p:cNvSpPr>
          <p:nvPr/>
        </p:nvSpPr>
        <p:spPr bwMode="auto">
          <a:xfrm>
            <a:off x="304800" y="2971800"/>
            <a:ext cx="4572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45068" name="Line 25"/>
          <p:cNvSpPr>
            <a:spLocks noChangeShapeType="1"/>
          </p:cNvSpPr>
          <p:nvPr/>
        </p:nvSpPr>
        <p:spPr bwMode="auto">
          <a:xfrm flipV="1">
            <a:off x="677863" y="914400"/>
            <a:ext cx="1227137" cy="16002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45069" name="Line 26"/>
          <p:cNvSpPr>
            <a:spLocks noChangeShapeType="1"/>
          </p:cNvSpPr>
          <p:nvPr/>
        </p:nvSpPr>
        <p:spPr bwMode="auto">
          <a:xfrm flipV="1">
            <a:off x="677863" y="1905000"/>
            <a:ext cx="1303337" cy="6096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45070" name="Line 27"/>
          <p:cNvSpPr>
            <a:spLocks noChangeShapeType="1"/>
          </p:cNvSpPr>
          <p:nvPr/>
        </p:nvSpPr>
        <p:spPr bwMode="auto">
          <a:xfrm>
            <a:off x="677863" y="2514600"/>
            <a:ext cx="1227137" cy="4572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45071" name="Line 28"/>
          <p:cNvSpPr>
            <a:spLocks noChangeShapeType="1"/>
          </p:cNvSpPr>
          <p:nvPr/>
        </p:nvSpPr>
        <p:spPr bwMode="auto">
          <a:xfrm>
            <a:off x="677863" y="2514600"/>
            <a:ext cx="1227137" cy="12954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45072" name="Line 29"/>
          <p:cNvSpPr>
            <a:spLocks noChangeShapeType="1"/>
          </p:cNvSpPr>
          <p:nvPr/>
        </p:nvSpPr>
        <p:spPr bwMode="auto">
          <a:xfrm>
            <a:off x="677863" y="2514600"/>
            <a:ext cx="1227137" cy="22860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45073" name="Text Box 35"/>
          <p:cNvSpPr txBox="1">
            <a:spLocks noChangeArrowheads="1"/>
          </p:cNvSpPr>
          <p:nvPr/>
        </p:nvSpPr>
        <p:spPr bwMode="auto">
          <a:xfrm>
            <a:off x="2438400" y="1143000"/>
            <a:ext cx="6175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1400" smtClean="0">
                <a:solidFill>
                  <a:srgbClr val="000000"/>
                </a:solidFill>
              </a:rPr>
              <a:t>Login</a:t>
            </a:r>
          </a:p>
        </p:txBody>
      </p:sp>
      <p:sp>
        <p:nvSpPr>
          <p:cNvPr id="45074" name="Text Box 36"/>
          <p:cNvSpPr txBox="1">
            <a:spLocks noChangeArrowheads="1"/>
          </p:cNvSpPr>
          <p:nvPr/>
        </p:nvSpPr>
        <p:spPr bwMode="auto">
          <a:xfrm>
            <a:off x="2209800" y="2133600"/>
            <a:ext cx="11509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1400" smtClean="0">
                <a:solidFill>
                  <a:srgbClr val="000000"/>
                </a:solidFill>
              </a:rPr>
              <a:t>Select items</a:t>
            </a:r>
          </a:p>
        </p:txBody>
      </p:sp>
      <p:sp>
        <p:nvSpPr>
          <p:cNvPr id="45075" name="Text Box 37"/>
          <p:cNvSpPr txBox="1">
            <a:spLocks noChangeArrowheads="1"/>
          </p:cNvSpPr>
          <p:nvPr/>
        </p:nvSpPr>
        <p:spPr bwMode="auto">
          <a:xfrm>
            <a:off x="2270125" y="3135313"/>
            <a:ext cx="1042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1400" smtClean="0">
                <a:solidFill>
                  <a:srgbClr val="000000"/>
                </a:solidFill>
              </a:rPr>
              <a:t>View items</a:t>
            </a:r>
          </a:p>
        </p:txBody>
      </p:sp>
      <p:sp>
        <p:nvSpPr>
          <p:cNvPr id="45076" name="Text Box 38"/>
          <p:cNvSpPr txBox="1">
            <a:spLocks noChangeArrowheads="1"/>
          </p:cNvSpPr>
          <p:nvPr/>
        </p:nvSpPr>
        <p:spPr bwMode="auto">
          <a:xfrm>
            <a:off x="1981200" y="40386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1400" smtClean="0">
                <a:solidFill>
                  <a:srgbClr val="000000"/>
                </a:solidFill>
              </a:rPr>
              <a:t>Search items</a:t>
            </a:r>
          </a:p>
        </p:txBody>
      </p:sp>
      <p:sp>
        <p:nvSpPr>
          <p:cNvPr id="45077" name="Text Box 39"/>
          <p:cNvSpPr txBox="1">
            <a:spLocks noChangeArrowheads="1"/>
          </p:cNvSpPr>
          <p:nvPr/>
        </p:nvSpPr>
        <p:spPr bwMode="auto">
          <a:xfrm>
            <a:off x="2193925" y="5013325"/>
            <a:ext cx="985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1600" smtClean="0">
                <a:solidFill>
                  <a:srgbClr val="000000"/>
                </a:solidFill>
              </a:rPr>
              <a:t>Payment</a:t>
            </a:r>
          </a:p>
        </p:txBody>
      </p:sp>
      <p:sp>
        <p:nvSpPr>
          <p:cNvPr id="45078" name="Text Box 40"/>
          <p:cNvSpPr txBox="1">
            <a:spLocks noChangeArrowheads="1"/>
          </p:cNvSpPr>
          <p:nvPr/>
        </p:nvSpPr>
        <p:spPr bwMode="auto">
          <a:xfrm>
            <a:off x="-76200" y="3505200"/>
            <a:ext cx="952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1400" smtClean="0">
                <a:solidFill>
                  <a:srgbClr val="000000"/>
                </a:solidFill>
              </a:rPr>
              <a:t>Customer</a:t>
            </a:r>
          </a:p>
        </p:txBody>
      </p:sp>
      <p:sp>
        <p:nvSpPr>
          <p:cNvPr id="45079" name="Text Box 41"/>
          <p:cNvSpPr txBox="1">
            <a:spLocks noChangeArrowheads="1"/>
          </p:cNvSpPr>
          <p:nvPr/>
        </p:nvSpPr>
        <p:spPr bwMode="auto">
          <a:xfrm>
            <a:off x="8601075" y="1828800"/>
            <a:ext cx="9921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1400" smtClean="0">
                <a:solidFill>
                  <a:srgbClr val="000000"/>
                </a:solidFill>
              </a:rPr>
              <a:t>Data </a:t>
            </a:r>
          </a:p>
          <a:p>
            <a:r>
              <a:rPr lang="en-US" sz="1400" smtClean="0">
                <a:solidFill>
                  <a:srgbClr val="000000"/>
                </a:solidFill>
              </a:rPr>
              <a:t>base</a:t>
            </a:r>
          </a:p>
        </p:txBody>
      </p:sp>
      <p:sp>
        <p:nvSpPr>
          <p:cNvPr id="45080" name="Text Box 42"/>
          <p:cNvSpPr txBox="1">
            <a:spLocks noChangeArrowheads="1"/>
          </p:cNvSpPr>
          <p:nvPr/>
        </p:nvSpPr>
        <p:spPr bwMode="auto">
          <a:xfrm>
            <a:off x="8372475" y="3810000"/>
            <a:ext cx="8032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1600" smtClean="0">
                <a:solidFill>
                  <a:srgbClr val="000000"/>
                </a:solidFill>
              </a:rPr>
              <a:t>Admini</a:t>
            </a:r>
          </a:p>
          <a:p>
            <a:r>
              <a:rPr lang="en-US" sz="1600" smtClean="0">
                <a:solidFill>
                  <a:srgbClr val="000000"/>
                </a:solidFill>
              </a:rPr>
              <a:t>strator</a:t>
            </a:r>
          </a:p>
        </p:txBody>
      </p:sp>
      <p:sp>
        <p:nvSpPr>
          <p:cNvPr id="45081" name="Text Box 43"/>
          <p:cNvSpPr txBox="1">
            <a:spLocks noChangeArrowheads="1"/>
          </p:cNvSpPr>
          <p:nvPr/>
        </p:nvSpPr>
        <p:spPr bwMode="auto">
          <a:xfrm>
            <a:off x="0" y="0"/>
            <a:ext cx="60245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2800" b="1" u="sng" smtClean="0">
                <a:solidFill>
                  <a:srgbClr val="000000"/>
                </a:solidFill>
              </a:rPr>
              <a:t>use case Vs Misuse case diagram:</a:t>
            </a:r>
          </a:p>
        </p:txBody>
      </p:sp>
      <p:sp>
        <p:nvSpPr>
          <p:cNvPr id="45082" name="Oval 45"/>
          <p:cNvSpPr>
            <a:spLocks noChangeArrowheads="1"/>
          </p:cNvSpPr>
          <p:nvPr/>
        </p:nvSpPr>
        <p:spPr bwMode="auto">
          <a:xfrm>
            <a:off x="1981200" y="5715000"/>
            <a:ext cx="1295400" cy="381000"/>
          </a:xfrm>
          <a:prstGeom prst="ellipse">
            <a:avLst/>
          </a:prstGeom>
          <a:solidFill>
            <a:schemeClr val="bg1"/>
          </a:solidFill>
          <a:ln w="9525">
            <a:solidFill>
              <a:schemeClr val="accent2"/>
            </a:solidFill>
            <a:round/>
            <a:headEnd/>
            <a:tailEnd/>
          </a:ln>
        </p:spPr>
        <p:txBody>
          <a:bodyPr wrap="none" anchor="ctr"/>
          <a:lstStyle/>
          <a:p>
            <a:endParaRPr lang="en-US" sz="1800" smtClean="0">
              <a:solidFill>
                <a:srgbClr val="000000"/>
              </a:solidFill>
            </a:endParaRPr>
          </a:p>
        </p:txBody>
      </p:sp>
      <p:sp>
        <p:nvSpPr>
          <p:cNvPr id="45083" name="Text Box 46"/>
          <p:cNvSpPr txBox="1">
            <a:spLocks noChangeArrowheads="1"/>
          </p:cNvSpPr>
          <p:nvPr/>
        </p:nvSpPr>
        <p:spPr bwMode="auto">
          <a:xfrm>
            <a:off x="1905000" y="6172200"/>
            <a:ext cx="24415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1600" smtClean="0">
                <a:solidFill>
                  <a:srgbClr val="000000"/>
                </a:solidFill>
              </a:rPr>
              <a:t>Deliver items</a:t>
            </a:r>
          </a:p>
        </p:txBody>
      </p:sp>
      <p:sp>
        <p:nvSpPr>
          <p:cNvPr id="45084" name="Oval 4"/>
          <p:cNvSpPr>
            <a:spLocks noChangeArrowheads="1"/>
          </p:cNvSpPr>
          <p:nvPr/>
        </p:nvSpPr>
        <p:spPr bwMode="auto">
          <a:xfrm>
            <a:off x="6324600" y="762000"/>
            <a:ext cx="1371600" cy="381000"/>
          </a:xfrm>
          <a:prstGeom prst="ellipse">
            <a:avLst/>
          </a:prstGeom>
          <a:solidFill>
            <a:schemeClr val="tx1"/>
          </a:solidFill>
          <a:ln w="9525">
            <a:solidFill>
              <a:schemeClr val="tx1"/>
            </a:solidFill>
            <a:round/>
            <a:headEnd/>
            <a:tailEnd/>
          </a:ln>
        </p:spPr>
        <p:txBody>
          <a:bodyPr wrap="none" anchor="ctr"/>
          <a:lstStyle/>
          <a:p>
            <a:endParaRPr lang="en-US" sz="1800" smtClean="0">
              <a:solidFill>
                <a:srgbClr val="000000"/>
              </a:solidFill>
            </a:endParaRPr>
          </a:p>
        </p:txBody>
      </p:sp>
      <p:sp>
        <p:nvSpPr>
          <p:cNvPr id="45085" name="Oval 4"/>
          <p:cNvSpPr>
            <a:spLocks noChangeArrowheads="1"/>
          </p:cNvSpPr>
          <p:nvPr/>
        </p:nvSpPr>
        <p:spPr bwMode="auto">
          <a:xfrm>
            <a:off x="4419600" y="1371600"/>
            <a:ext cx="1371600" cy="381000"/>
          </a:xfrm>
          <a:prstGeom prst="ellipse">
            <a:avLst/>
          </a:prstGeom>
          <a:solidFill>
            <a:schemeClr val="tx1"/>
          </a:solidFill>
          <a:ln w="9525">
            <a:solidFill>
              <a:schemeClr val="tx1"/>
            </a:solidFill>
            <a:round/>
            <a:headEnd/>
            <a:tailEnd/>
          </a:ln>
        </p:spPr>
        <p:txBody>
          <a:bodyPr wrap="none" anchor="ctr"/>
          <a:lstStyle/>
          <a:p>
            <a:endParaRPr lang="en-US" sz="1800" smtClean="0">
              <a:solidFill>
                <a:srgbClr val="000000"/>
              </a:solidFill>
            </a:endParaRPr>
          </a:p>
        </p:txBody>
      </p:sp>
      <p:sp>
        <p:nvSpPr>
          <p:cNvPr id="45086" name="Text Box 30"/>
          <p:cNvSpPr txBox="1">
            <a:spLocks noChangeArrowheads="1"/>
          </p:cNvSpPr>
          <p:nvPr/>
        </p:nvSpPr>
        <p:spPr bwMode="auto">
          <a:xfrm>
            <a:off x="6553200" y="1219200"/>
            <a:ext cx="9683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smtClean="0">
                <a:solidFill>
                  <a:srgbClr val="000000"/>
                </a:solidFill>
              </a:rPr>
              <a:t>Hacks login</a:t>
            </a:r>
          </a:p>
        </p:txBody>
      </p:sp>
      <p:sp>
        <p:nvSpPr>
          <p:cNvPr id="45087" name="Line 31"/>
          <p:cNvSpPr>
            <a:spLocks noChangeShapeType="1"/>
          </p:cNvSpPr>
          <p:nvPr/>
        </p:nvSpPr>
        <p:spPr bwMode="auto">
          <a:xfrm flipH="1">
            <a:off x="3276600" y="914400"/>
            <a:ext cx="3505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smtClean="0">
              <a:solidFill>
                <a:srgbClr val="000000"/>
              </a:solidFill>
            </a:endParaRPr>
          </a:p>
        </p:txBody>
      </p:sp>
      <p:sp>
        <p:nvSpPr>
          <p:cNvPr id="45088" name="Text Box 32"/>
          <p:cNvSpPr txBox="1">
            <a:spLocks noChangeArrowheads="1"/>
          </p:cNvSpPr>
          <p:nvPr/>
        </p:nvSpPr>
        <p:spPr bwMode="auto">
          <a:xfrm>
            <a:off x="4022725" y="914400"/>
            <a:ext cx="12128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smtClean="0">
                <a:solidFill>
                  <a:srgbClr val="000000"/>
                </a:solidFill>
              </a:rPr>
              <a:t>Threatens</a:t>
            </a:r>
          </a:p>
        </p:txBody>
      </p:sp>
      <p:sp>
        <p:nvSpPr>
          <p:cNvPr id="45089" name="Line 33"/>
          <p:cNvSpPr>
            <a:spLocks noChangeShapeType="1"/>
          </p:cNvSpPr>
          <p:nvPr/>
        </p:nvSpPr>
        <p:spPr bwMode="auto">
          <a:xfrm>
            <a:off x="3276600" y="990600"/>
            <a:ext cx="15240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smtClean="0">
              <a:solidFill>
                <a:srgbClr val="000000"/>
              </a:solidFill>
            </a:endParaRPr>
          </a:p>
        </p:txBody>
      </p:sp>
      <p:sp>
        <p:nvSpPr>
          <p:cNvPr id="45090" name="Line 34"/>
          <p:cNvSpPr>
            <a:spLocks noChangeShapeType="1"/>
          </p:cNvSpPr>
          <p:nvPr/>
        </p:nvSpPr>
        <p:spPr bwMode="auto">
          <a:xfrm flipV="1">
            <a:off x="5791200" y="914400"/>
            <a:ext cx="9906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smtClean="0">
              <a:solidFill>
                <a:srgbClr val="000000"/>
              </a:solidFill>
            </a:endParaRPr>
          </a:p>
        </p:txBody>
      </p:sp>
      <p:sp>
        <p:nvSpPr>
          <p:cNvPr id="45091" name="Text Box 35"/>
          <p:cNvSpPr txBox="1">
            <a:spLocks noChangeArrowheads="1"/>
          </p:cNvSpPr>
          <p:nvPr/>
        </p:nvSpPr>
        <p:spPr bwMode="auto">
          <a:xfrm rot="1567357">
            <a:off x="3470275" y="1057275"/>
            <a:ext cx="10953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smtClean="0">
                <a:solidFill>
                  <a:srgbClr val="000000"/>
                </a:solidFill>
              </a:rPr>
              <a:t>&lt;&lt;includes&gt;&gt;</a:t>
            </a:r>
          </a:p>
        </p:txBody>
      </p:sp>
      <p:sp>
        <p:nvSpPr>
          <p:cNvPr id="45092" name="Text Box 36"/>
          <p:cNvSpPr txBox="1">
            <a:spLocks noChangeArrowheads="1"/>
          </p:cNvSpPr>
          <p:nvPr/>
        </p:nvSpPr>
        <p:spPr bwMode="auto">
          <a:xfrm rot="-1592044">
            <a:off x="5715000" y="990600"/>
            <a:ext cx="11001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smtClean="0">
                <a:solidFill>
                  <a:srgbClr val="000000"/>
                </a:solidFill>
              </a:rPr>
              <a:t>Mitigates</a:t>
            </a:r>
          </a:p>
        </p:txBody>
      </p:sp>
      <p:sp>
        <p:nvSpPr>
          <p:cNvPr id="45093" name="Text Box 37"/>
          <p:cNvSpPr txBox="1">
            <a:spLocks noChangeArrowheads="1"/>
          </p:cNvSpPr>
          <p:nvPr/>
        </p:nvSpPr>
        <p:spPr bwMode="auto">
          <a:xfrm>
            <a:off x="4495800" y="1676400"/>
            <a:ext cx="13065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smtClean="0">
                <a:solidFill>
                  <a:srgbClr val="000000"/>
                </a:solidFill>
              </a:rPr>
              <a:t>Apply encryption</a:t>
            </a:r>
          </a:p>
        </p:txBody>
      </p:sp>
      <p:sp>
        <p:nvSpPr>
          <p:cNvPr id="45094" name="Oval 4"/>
          <p:cNvSpPr>
            <a:spLocks noChangeArrowheads="1"/>
          </p:cNvSpPr>
          <p:nvPr/>
        </p:nvSpPr>
        <p:spPr bwMode="auto">
          <a:xfrm>
            <a:off x="6172200" y="2209800"/>
            <a:ext cx="1371600" cy="381000"/>
          </a:xfrm>
          <a:prstGeom prst="ellipse">
            <a:avLst/>
          </a:prstGeom>
          <a:solidFill>
            <a:schemeClr val="tx1"/>
          </a:solidFill>
          <a:ln w="9525">
            <a:solidFill>
              <a:schemeClr val="tx1"/>
            </a:solidFill>
            <a:round/>
            <a:headEnd/>
            <a:tailEnd/>
          </a:ln>
        </p:spPr>
        <p:txBody>
          <a:bodyPr wrap="none" anchor="ctr"/>
          <a:lstStyle/>
          <a:p>
            <a:endParaRPr lang="en-US" sz="1800" smtClean="0">
              <a:solidFill>
                <a:srgbClr val="000000"/>
              </a:solidFill>
            </a:endParaRPr>
          </a:p>
        </p:txBody>
      </p:sp>
      <p:sp>
        <p:nvSpPr>
          <p:cNvPr id="45095" name="Oval 4"/>
          <p:cNvSpPr>
            <a:spLocks noChangeArrowheads="1"/>
          </p:cNvSpPr>
          <p:nvPr/>
        </p:nvSpPr>
        <p:spPr bwMode="auto">
          <a:xfrm>
            <a:off x="4495800" y="2895600"/>
            <a:ext cx="1371600" cy="381000"/>
          </a:xfrm>
          <a:prstGeom prst="ellipse">
            <a:avLst/>
          </a:prstGeom>
          <a:solidFill>
            <a:schemeClr val="tx1"/>
          </a:solidFill>
          <a:ln w="9525">
            <a:solidFill>
              <a:schemeClr val="tx1"/>
            </a:solidFill>
            <a:round/>
            <a:headEnd/>
            <a:tailEnd/>
          </a:ln>
        </p:spPr>
        <p:txBody>
          <a:bodyPr wrap="none" anchor="ctr"/>
          <a:lstStyle/>
          <a:p>
            <a:endParaRPr lang="en-US" sz="1800" smtClean="0">
              <a:solidFill>
                <a:srgbClr val="000000"/>
              </a:solidFill>
            </a:endParaRPr>
          </a:p>
        </p:txBody>
      </p:sp>
      <p:sp>
        <p:nvSpPr>
          <p:cNvPr id="45096" name="Text Box 40"/>
          <p:cNvSpPr txBox="1">
            <a:spLocks noChangeArrowheads="1"/>
          </p:cNvSpPr>
          <p:nvPr/>
        </p:nvSpPr>
        <p:spPr bwMode="auto">
          <a:xfrm>
            <a:off x="6248400" y="2590800"/>
            <a:ext cx="12827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smtClean="0">
                <a:solidFill>
                  <a:srgbClr val="000000"/>
                </a:solidFill>
              </a:rPr>
              <a:t>Selects all items</a:t>
            </a:r>
          </a:p>
        </p:txBody>
      </p:sp>
      <p:sp>
        <p:nvSpPr>
          <p:cNvPr id="45097" name="Line 41"/>
          <p:cNvSpPr>
            <a:spLocks noChangeShapeType="1"/>
          </p:cNvSpPr>
          <p:nvPr/>
        </p:nvSpPr>
        <p:spPr bwMode="auto">
          <a:xfrm flipH="1" flipV="1">
            <a:off x="3276600" y="1905000"/>
            <a:ext cx="35052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smtClean="0">
              <a:solidFill>
                <a:srgbClr val="000000"/>
              </a:solidFill>
            </a:endParaRPr>
          </a:p>
        </p:txBody>
      </p:sp>
      <p:sp>
        <p:nvSpPr>
          <p:cNvPr id="45098" name="Text Box 42"/>
          <p:cNvSpPr txBox="1">
            <a:spLocks noChangeArrowheads="1"/>
          </p:cNvSpPr>
          <p:nvPr/>
        </p:nvSpPr>
        <p:spPr bwMode="auto">
          <a:xfrm rot="510711">
            <a:off x="3886200" y="1752600"/>
            <a:ext cx="86836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smtClean="0">
                <a:solidFill>
                  <a:srgbClr val="000000"/>
                </a:solidFill>
              </a:rPr>
              <a:t>Threatens</a:t>
            </a:r>
          </a:p>
        </p:txBody>
      </p:sp>
      <p:sp>
        <p:nvSpPr>
          <p:cNvPr id="45099" name="Line 43"/>
          <p:cNvSpPr>
            <a:spLocks noChangeShapeType="1"/>
          </p:cNvSpPr>
          <p:nvPr/>
        </p:nvSpPr>
        <p:spPr bwMode="auto">
          <a:xfrm>
            <a:off x="3276600" y="1905000"/>
            <a:ext cx="121920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smtClean="0">
              <a:solidFill>
                <a:srgbClr val="000000"/>
              </a:solidFill>
            </a:endParaRPr>
          </a:p>
        </p:txBody>
      </p:sp>
      <p:sp>
        <p:nvSpPr>
          <p:cNvPr id="45100" name="Line 44"/>
          <p:cNvSpPr>
            <a:spLocks noChangeShapeType="1"/>
          </p:cNvSpPr>
          <p:nvPr/>
        </p:nvSpPr>
        <p:spPr bwMode="auto">
          <a:xfrm flipV="1">
            <a:off x="5867400" y="2362200"/>
            <a:ext cx="304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smtClean="0">
              <a:solidFill>
                <a:srgbClr val="000000"/>
              </a:solidFill>
            </a:endParaRPr>
          </a:p>
        </p:txBody>
      </p:sp>
      <p:sp>
        <p:nvSpPr>
          <p:cNvPr id="45101" name="Text Box 45"/>
          <p:cNvSpPr txBox="1">
            <a:spLocks noChangeArrowheads="1"/>
          </p:cNvSpPr>
          <p:nvPr/>
        </p:nvSpPr>
        <p:spPr bwMode="auto">
          <a:xfrm rot="2696170">
            <a:off x="3479800" y="2327275"/>
            <a:ext cx="10953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smtClean="0">
                <a:solidFill>
                  <a:srgbClr val="000000"/>
                </a:solidFill>
              </a:rPr>
              <a:t>&lt;&lt;includes&gt;&gt;</a:t>
            </a:r>
          </a:p>
        </p:txBody>
      </p:sp>
      <p:sp>
        <p:nvSpPr>
          <p:cNvPr id="45102" name="Text Box 46"/>
          <p:cNvSpPr txBox="1">
            <a:spLocks noChangeArrowheads="1"/>
          </p:cNvSpPr>
          <p:nvPr/>
        </p:nvSpPr>
        <p:spPr bwMode="auto">
          <a:xfrm rot="-4126318">
            <a:off x="5619751" y="2673350"/>
            <a:ext cx="79216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smtClean="0">
                <a:solidFill>
                  <a:srgbClr val="000000"/>
                </a:solidFill>
              </a:rPr>
              <a:t>Mitigates</a:t>
            </a:r>
          </a:p>
        </p:txBody>
      </p:sp>
      <p:sp>
        <p:nvSpPr>
          <p:cNvPr id="45103" name="Text Box 47"/>
          <p:cNvSpPr txBox="1">
            <a:spLocks noChangeArrowheads="1"/>
          </p:cNvSpPr>
          <p:nvPr/>
        </p:nvSpPr>
        <p:spPr bwMode="auto">
          <a:xfrm>
            <a:off x="4495800" y="3276600"/>
            <a:ext cx="1525588"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smtClean="0">
                <a:solidFill>
                  <a:srgbClr val="000000"/>
                </a:solidFill>
              </a:rPr>
              <a:t>Cart should be </a:t>
            </a:r>
          </a:p>
          <a:p>
            <a:r>
              <a:rPr lang="en-US" sz="1200" smtClean="0">
                <a:solidFill>
                  <a:srgbClr val="000000"/>
                </a:solidFill>
              </a:rPr>
              <a:t>cleared within some</a:t>
            </a:r>
          </a:p>
          <a:p>
            <a:r>
              <a:rPr lang="en-US" sz="1200" smtClean="0">
                <a:solidFill>
                  <a:srgbClr val="000000"/>
                </a:solidFill>
              </a:rPr>
              <a:t> time interval</a:t>
            </a:r>
          </a:p>
        </p:txBody>
      </p:sp>
      <p:sp>
        <p:nvSpPr>
          <p:cNvPr id="45104" name="Oval 4"/>
          <p:cNvSpPr>
            <a:spLocks noChangeArrowheads="1"/>
          </p:cNvSpPr>
          <p:nvPr/>
        </p:nvSpPr>
        <p:spPr bwMode="auto">
          <a:xfrm>
            <a:off x="6172200" y="4724400"/>
            <a:ext cx="1371600" cy="381000"/>
          </a:xfrm>
          <a:prstGeom prst="ellipse">
            <a:avLst/>
          </a:prstGeom>
          <a:solidFill>
            <a:schemeClr val="tx1"/>
          </a:solidFill>
          <a:ln w="9525">
            <a:solidFill>
              <a:schemeClr val="tx1"/>
            </a:solidFill>
            <a:round/>
            <a:headEnd/>
            <a:tailEnd/>
          </a:ln>
        </p:spPr>
        <p:txBody>
          <a:bodyPr wrap="none" anchor="ctr"/>
          <a:lstStyle/>
          <a:p>
            <a:endParaRPr lang="en-US" sz="1800" smtClean="0">
              <a:solidFill>
                <a:srgbClr val="000000"/>
              </a:solidFill>
            </a:endParaRPr>
          </a:p>
        </p:txBody>
      </p:sp>
      <p:sp>
        <p:nvSpPr>
          <p:cNvPr id="45105" name="Oval 4"/>
          <p:cNvSpPr>
            <a:spLocks noChangeArrowheads="1"/>
          </p:cNvSpPr>
          <p:nvPr/>
        </p:nvSpPr>
        <p:spPr bwMode="auto">
          <a:xfrm>
            <a:off x="4419600" y="5486400"/>
            <a:ext cx="1371600" cy="381000"/>
          </a:xfrm>
          <a:prstGeom prst="ellipse">
            <a:avLst/>
          </a:prstGeom>
          <a:solidFill>
            <a:schemeClr val="tx1"/>
          </a:solidFill>
          <a:ln w="9525">
            <a:solidFill>
              <a:schemeClr val="tx1"/>
            </a:solidFill>
            <a:round/>
            <a:headEnd/>
            <a:tailEnd/>
          </a:ln>
        </p:spPr>
        <p:txBody>
          <a:bodyPr wrap="none" anchor="ctr"/>
          <a:lstStyle/>
          <a:p>
            <a:endParaRPr lang="en-US" sz="1800" smtClean="0">
              <a:solidFill>
                <a:srgbClr val="000000"/>
              </a:solidFill>
            </a:endParaRPr>
          </a:p>
        </p:txBody>
      </p:sp>
      <p:sp>
        <p:nvSpPr>
          <p:cNvPr id="45106" name="Line 50"/>
          <p:cNvSpPr>
            <a:spLocks noChangeShapeType="1"/>
          </p:cNvSpPr>
          <p:nvPr/>
        </p:nvSpPr>
        <p:spPr bwMode="auto">
          <a:xfrm flipH="1" flipV="1">
            <a:off x="3276600" y="4800600"/>
            <a:ext cx="3581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smtClean="0">
              <a:solidFill>
                <a:srgbClr val="000000"/>
              </a:solidFill>
            </a:endParaRPr>
          </a:p>
        </p:txBody>
      </p:sp>
      <p:sp>
        <p:nvSpPr>
          <p:cNvPr id="45107" name="Text Box 51"/>
          <p:cNvSpPr txBox="1">
            <a:spLocks noChangeArrowheads="1"/>
          </p:cNvSpPr>
          <p:nvPr/>
        </p:nvSpPr>
        <p:spPr bwMode="auto">
          <a:xfrm>
            <a:off x="4724400" y="4648200"/>
            <a:ext cx="86836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smtClean="0">
                <a:solidFill>
                  <a:srgbClr val="000000"/>
                </a:solidFill>
              </a:rPr>
              <a:t>Threatens</a:t>
            </a:r>
          </a:p>
        </p:txBody>
      </p:sp>
      <p:sp>
        <p:nvSpPr>
          <p:cNvPr id="45108" name="Line 52"/>
          <p:cNvSpPr>
            <a:spLocks noChangeShapeType="1"/>
          </p:cNvSpPr>
          <p:nvPr/>
        </p:nvSpPr>
        <p:spPr bwMode="auto">
          <a:xfrm>
            <a:off x="3276600" y="4800600"/>
            <a:ext cx="11430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smtClean="0">
              <a:solidFill>
                <a:srgbClr val="000000"/>
              </a:solidFill>
            </a:endParaRPr>
          </a:p>
        </p:txBody>
      </p:sp>
      <p:sp>
        <p:nvSpPr>
          <p:cNvPr id="45109" name="Line 53"/>
          <p:cNvSpPr>
            <a:spLocks noChangeShapeType="1"/>
          </p:cNvSpPr>
          <p:nvPr/>
        </p:nvSpPr>
        <p:spPr bwMode="auto">
          <a:xfrm flipV="1">
            <a:off x="5791200" y="5029200"/>
            <a:ext cx="457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smtClean="0">
              <a:solidFill>
                <a:srgbClr val="000000"/>
              </a:solidFill>
            </a:endParaRPr>
          </a:p>
        </p:txBody>
      </p:sp>
      <p:sp>
        <p:nvSpPr>
          <p:cNvPr id="45110" name="Text Box 54"/>
          <p:cNvSpPr txBox="1">
            <a:spLocks noChangeArrowheads="1"/>
          </p:cNvSpPr>
          <p:nvPr/>
        </p:nvSpPr>
        <p:spPr bwMode="auto">
          <a:xfrm rot="1770043">
            <a:off x="3429000" y="4953000"/>
            <a:ext cx="10953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smtClean="0">
                <a:solidFill>
                  <a:srgbClr val="000000"/>
                </a:solidFill>
              </a:rPr>
              <a:t>&lt;&lt;includes&gt;&gt;</a:t>
            </a:r>
          </a:p>
        </p:txBody>
      </p:sp>
      <p:sp>
        <p:nvSpPr>
          <p:cNvPr id="45111" name="Text Box 55"/>
          <p:cNvSpPr txBox="1">
            <a:spLocks noChangeArrowheads="1"/>
          </p:cNvSpPr>
          <p:nvPr/>
        </p:nvSpPr>
        <p:spPr bwMode="auto">
          <a:xfrm rot="-3360910">
            <a:off x="5684837" y="5211763"/>
            <a:ext cx="79216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smtClean="0">
                <a:solidFill>
                  <a:srgbClr val="000000"/>
                </a:solidFill>
              </a:rPr>
              <a:t>Mitigates</a:t>
            </a:r>
          </a:p>
        </p:txBody>
      </p:sp>
      <p:sp>
        <p:nvSpPr>
          <p:cNvPr id="45112" name="Text Box 56"/>
          <p:cNvSpPr txBox="1">
            <a:spLocks noChangeArrowheads="1"/>
          </p:cNvSpPr>
          <p:nvPr/>
        </p:nvSpPr>
        <p:spPr bwMode="auto">
          <a:xfrm>
            <a:off x="6477000" y="5105400"/>
            <a:ext cx="1146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smtClean="0">
                <a:solidFill>
                  <a:srgbClr val="000000"/>
                </a:solidFill>
              </a:rPr>
              <a:t>Hacking bank </a:t>
            </a:r>
          </a:p>
          <a:p>
            <a:r>
              <a:rPr lang="en-US" sz="1200" smtClean="0">
                <a:solidFill>
                  <a:srgbClr val="000000"/>
                </a:solidFill>
              </a:rPr>
              <a:t>details</a:t>
            </a:r>
          </a:p>
        </p:txBody>
      </p:sp>
      <p:sp>
        <p:nvSpPr>
          <p:cNvPr id="45113" name="Text Box 57"/>
          <p:cNvSpPr txBox="1">
            <a:spLocks noChangeArrowheads="1"/>
          </p:cNvSpPr>
          <p:nvPr/>
        </p:nvSpPr>
        <p:spPr bwMode="auto">
          <a:xfrm>
            <a:off x="4267200" y="5867400"/>
            <a:ext cx="1797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smtClean="0">
                <a:solidFill>
                  <a:srgbClr val="000000"/>
                </a:solidFill>
              </a:rPr>
              <a:t>Cryptographic methods </a:t>
            </a:r>
          </a:p>
          <a:p>
            <a:r>
              <a:rPr lang="en-US" sz="1200" smtClean="0">
                <a:solidFill>
                  <a:srgbClr val="000000"/>
                </a:solidFill>
              </a:rPr>
              <a:t>should be applied</a:t>
            </a:r>
          </a:p>
        </p:txBody>
      </p:sp>
      <p:sp>
        <p:nvSpPr>
          <p:cNvPr id="45114" name="Oval 10"/>
          <p:cNvSpPr>
            <a:spLocks noChangeArrowheads="1"/>
          </p:cNvSpPr>
          <p:nvPr/>
        </p:nvSpPr>
        <p:spPr bwMode="auto">
          <a:xfrm>
            <a:off x="8763000" y="685800"/>
            <a:ext cx="304800" cy="381000"/>
          </a:xfrm>
          <a:prstGeom prst="ellipse">
            <a:avLst/>
          </a:prstGeom>
          <a:solidFill>
            <a:schemeClr val="bg1"/>
          </a:solidFill>
          <a:ln w="9525">
            <a:solidFill>
              <a:schemeClr val="tx1"/>
            </a:solidFill>
            <a:round/>
            <a:headEnd/>
            <a:tailEnd/>
          </a:ln>
        </p:spPr>
        <p:txBody>
          <a:bodyPr wrap="none" anchor="ctr"/>
          <a:lstStyle/>
          <a:p>
            <a:endParaRPr lang="en-US" sz="1800" smtClean="0">
              <a:solidFill>
                <a:srgbClr val="000000"/>
              </a:solidFill>
            </a:endParaRPr>
          </a:p>
        </p:txBody>
      </p:sp>
      <p:sp>
        <p:nvSpPr>
          <p:cNvPr id="45115" name="Line 11"/>
          <p:cNvSpPr>
            <a:spLocks noChangeShapeType="1"/>
          </p:cNvSpPr>
          <p:nvPr/>
        </p:nvSpPr>
        <p:spPr bwMode="auto">
          <a:xfrm>
            <a:off x="8915400" y="10668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45116" name="Line 12"/>
          <p:cNvSpPr>
            <a:spLocks noChangeShapeType="1"/>
          </p:cNvSpPr>
          <p:nvPr/>
        </p:nvSpPr>
        <p:spPr bwMode="auto">
          <a:xfrm flipH="1">
            <a:off x="8610600" y="16002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45117" name="Line 13"/>
          <p:cNvSpPr>
            <a:spLocks noChangeShapeType="1"/>
          </p:cNvSpPr>
          <p:nvPr/>
        </p:nvSpPr>
        <p:spPr bwMode="auto">
          <a:xfrm>
            <a:off x="8915400" y="16002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45118" name="Line 14"/>
          <p:cNvSpPr>
            <a:spLocks noChangeShapeType="1"/>
          </p:cNvSpPr>
          <p:nvPr/>
        </p:nvSpPr>
        <p:spPr bwMode="auto">
          <a:xfrm>
            <a:off x="8686800" y="1295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45119" name="Oval 10"/>
          <p:cNvSpPr>
            <a:spLocks noChangeArrowheads="1"/>
          </p:cNvSpPr>
          <p:nvPr/>
        </p:nvSpPr>
        <p:spPr bwMode="auto">
          <a:xfrm>
            <a:off x="8686800" y="2667000"/>
            <a:ext cx="304800" cy="381000"/>
          </a:xfrm>
          <a:prstGeom prst="ellipse">
            <a:avLst/>
          </a:prstGeom>
          <a:solidFill>
            <a:schemeClr val="bg1"/>
          </a:solidFill>
          <a:ln w="9525">
            <a:solidFill>
              <a:schemeClr val="tx1"/>
            </a:solidFill>
            <a:round/>
            <a:headEnd/>
            <a:tailEnd/>
          </a:ln>
        </p:spPr>
        <p:txBody>
          <a:bodyPr wrap="none" anchor="ctr"/>
          <a:lstStyle/>
          <a:p>
            <a:endParaRPr lang="en-US" sz="1800" smtClean="0">
              <a:solidFill>
                <a:srgbClr val="000000"/>
              </a:solidFill>
            </a:endParaRPr>
          </a:p>
        </p:txBody>
      </p:sp>
      <p:sp>
        <p:nvSpPr>
          <p:cNvPr id="45120" name="Line 11"/>
          <p:cNvSpPr>
            <a:spLocks noChangeShapeType="1"/>
          </p:cNvSpPr>
          <p:nvPr/>
        </p:nvSpPr>
        <p:spPr bwMode="auto">
          <a:xfrm>
            <a:off x="8839200" y="3048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45121" name="Line 12"/>
          <p:cNvSpPr>
            <a:spLocks noChangeShapeType="1"/>
          </p:cNvSpPr>
          <p:nvPr/>
        </p:nvSpPr>
        <p:spPr bwMode="auto">
          <a:xfrm flipH="1">
            <a:off x="8534400" y="35814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45122" name="Line 13"/>
          <p:cNvSpPr>
            <a:spLocks noChangeShapeType="1"/>
          </p:cNvSpPr>
          <p:nvPr/>
        </p:nvSpPr>
        <p:spPr bwMode="auto">
          <a:xfrm>
            <a:off x="8839200" y="35814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45123" name="Line 14"/>
          <p:cNvSpPr>
            <a:spLocks noChangeShapeType="1"/>
          </p:cNvSpPr>
          <p:nvPr/>
        </p:nvSpPr>
        <p:spPr bwMode="auto">
          <a:xfrm>
            <a:off x="8610600" y="3276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45124" name="Text Box 42"/>
          <p:cNvSpPr txBox="1">
            <a:spLocks noChangeArrowheads="1"/>
          </p:cNvSpPr>
          <p:nvPr/>
        </p:nvSpPr>
        <p:spPr bwMode="auto">
          <a:xfrm>
            <a:off x="8340725" y="5943600"/>
            <a:ext cx="8032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1600" smtClean="0">
                <a:solidFill>
                  <a:srgbClr val="000000"/>
                </a:solidFill>
              </a:rPr>
              <a:t>Misuser</a:t>
            </a:r>
          </a:p>
        </p:txBody>
      </p:sp>
      <p:sp>
        <p:nvSpPr>
          <p:cNvPr id="45125" name="Oval 10"/>
          <p:cNvSpPr>
            <a:spLocks noChangeArrowheads="1"/>
          </p:cNvSpPr>
          <p:nvPr/>
        </p:nvSpPr>
        <p:spPr bwMode="auto">
          <a:xfrm>
            <a:off x="8655050" y="4800600"/>
            <a:ext cx="304800" cy="381000"/>
          </a:xfrm>
          <a:prstGeom prst="ellipse">
            <a:avLst/>
          </a:prstGeom>
          <a:solidFill>
            <a:schemeClr val="tx1"/>
          </a:solidFill>
          <a:ln w="9525">
            <a:solidFill>
              <a:schemeClr val="tx1"/>
            </a:solidFill>
            <a:round/>
            <a:headEnd/>
            <a:tailEnd/>
          </a:ln>
        </p:spPr>
        <p:txBody>
          <a:bodyPr wrap="none" anchor="ctr"/>
          <a:lstStyle/>
          <a:p>
            <a:endParaRPr lang="en-US" sz="1800" smtClean="0">
              <a:solidFill>
                <a:srgbClr val="000000"/>
              </a:solidFill>
            </a:endParaRPr>
          </a:p>
        </p:txBody>
      </p:sp>
      <p:sp>
        <p:nvSpPr>
          <p:cNvPr id="45126" name="Line 11"/>
          <p:cNvSpPr>
            <a:spLocks noChangeShapeType="1"/>
          </p:cNvSpPr>
          <p:nvPr/>
        </p:nvSpPr>
        <p:spPr bwMode="auto">
          <a:xfrm>
            <a:off x="8807450" y="51816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45127" name="Line 12"/>
          <p:cNvSpPr>
            <a:spLocks noChangeShapeType="1"/>
          </p:cNvSpPr>
          <p:nvPr/>
        </p:nvSpPr>
        <p:spPr bwMode="auto">
          <a:xfrm flipH="1">
            <a:off x="8502650" y="57150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45128" name="Line 13"/>
          <p:cNvSpPr>
            <a:spLocks noChangeShapeType="1"/>
          </p:cNvSpPr>
          <p:nvPr/>
        </p:nvSpPr>
        <p:spPr bwMode="auto">
          <a:xfrm>
            <a:off x="8807450" y="57150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45129" name="Line 14"/>
          <p:cNvSpPr>
            <a:spLocks noChangeShapeType="1"/>
          </p:cNvSpPr>
          <p:nvPr/>
        </p:nvSpPr>
        <p:spPr bwMode="auto">
          <a:xfrm>
            <a:off x="8578850" y="54102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smtClean="0">
              <a:solidFill>
                <a:srgbClr val="000000"/>
              </a:solidFill>
            </a:endParaRPr>
          </a:p>
        </p:txBody>
      </p:sp>
      <p:sp>
        <p:nvSpPr>
          <p:cNvPr id="45130" name="Line 74"/>
          <p:cNvSpPr>
            <a:spLocks noChangeShapeType="1"/>
          </p:cNvSpPr>
          <p:nvPr/>
        </p:nvSpPr>
        <p:spPr bwMode="auto">
          <a:xfrm flipH="1" flipV="1">
            <a:off x="7696200" y="990600"/>
            <a:ext cx="990600" cy="396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smtClean="0">
              <a:solidFill>
                <a:srgbClr val="000000"/>
              </a:solidFill>
            </a:endParaRPr>
          </a:p>
        </p:txBody>
      </p:sp>
      <p:sp>
        <p:nvSpPr>
          <p:cNvPr id="45131" name="Line 75"/>
          <p:cNvSpPr>
            <a:spLocks noChangeShapeType="1"/>
          </p:cNvSpPr>
          <p:nvPr/>
        </p:nvSpPr>
        <p:spPr bwMode="auto">
          <a:xfrm flipH="1" flipV="1">
            <a:off x="7543800" y="2438400"/>
            <a:ext cx="1143000" cy="2438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smtClean="0">
              <a:solidFill>
                <a:srgbClr val="000000"/>
              </a:solidFill>
            </a:endParaRPr>
          </a:p>
        </p:txBody>
      </p:sp>
      <p:sp>
        <p:nvSpPr>
          <p:cNvPr id="45132" name="Line 76"/>
          <p:cNvSpPr>
            <a:spLocks noChangeShapeType="1"/>
          </p:cNvSpPr>
          <p:nvPr/>
        </p:nvSpPr>
        <p:spPr bwMode="auto">
          <a:xfrm flipH="1">
            <a:off x="7543800" y="48768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smtClean="0">
              <a:solidFill>
                <a:srgbClr val="000000"/>
              </a:solidFill>
            </a:endParaRPr>
          </a:p>
        </p:txBody>
      </p:sp>
    </p:spTree>
    <p:extLst>
      <p:ext uri="{BB962C8B-B14F-4D97-AF65-F5344CB8AC3E}">
        <p14:creationId xmlns:p14="http://schemas.microsoft.com/office/powerpoint/2010/main" val="303650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CSC 666: Secure Software Engineering</a:t>
            </a:r>
          </a:p>
        </p:txBody>
      </p:sp>
      <p:sp>
        <p:nvSpPr>
          <p:cNvPr id="88066" name="Rectangle 2"/>
          <p:cNvSpPr>
            <a:spLocks noGrp="1" noChangeArrowheads="1"/>
          </p:cNvSpPr>
          <p:nvPr>
            <p:ph type="title"/>
          </p:nvPr>
        </p:nvSpPr>
        <p:spPr/>
        <p:txBody>
          <a:bodyPr/>
          <a:lstStyle/>
          <a:p>
            <a:r>
              <a:rPr lang="en-US" sz="4000"/>
              <a:t>References</a:t>
            </a:r>
          </a:p>
        </p:txBody>
      </p:sp>
      <p:sp>
        <p:nvSpPr>
          <p:cNvPr id="88067" name="Rectangle 3"/>
          <p:cNvSpPr>
            <a:spLocks noGrp="1" noChangeArrowheads="1"/>
          </p:cNvSpPr>
          <p:nvPr>
            <p:ph type="body" idx="1"/>
          </p:nvPr>
        </p:nvSpPr>
        <p:spPr>
          <a:xfrm>
            <a:off x="457200" y="1219200"/>
            <a:ext cx="8537575" cy="5216525"/>
          </a:xfrm>
        </p:spPr>
        <p:txBody>
          <a:bodyPr/>
          <a:lstStyle/>
          <a:p>
            <a:pPr marL="609600" indent="-609600">
              <a:lnSpc>
                <a:spcPct val="80000"/>
              </a:lnSpc>
              <a:buFont typeface="Wingdings" pitchFamily="2" charset="2"/>
              <a:buAutoNum type="arabicPeriod"/>
            </a:pPr>
            <a:r>
              <a:rPr lang="en-US" sz="2000" dirty="0"/>
              <a:t>CLASP, OWASP CLASP Project, </a:t>
            </a:r>
            <a:r>
              <a:rPr lang="en-US" sz="2000" dirty="0">
                <a:hlinkClick r:id="rId2"/>
              </a:rPr>
              <a:t>http://www.owasp.org/index.php/Category:OWASP_CLASP_Project</a:t>
            </a:r>
            <a:r>
              <a:rPr lang="en-US" sz="2000" dirty="0"/>
              <a:t>, 2008.</a:t>
            </a:r>
          </a:p>
          <a:p>
            <a:pPr marL="609600" indent="-609600">
              <a:lnSpc>
                <a:spcPct val="80000"/>
              </a:lnSpc>
              <a:buFont typeface="Wingdings" pitchFamily="2" charset="2"/>
              <a:buAutoNum type="arabicPeriod"/>
            </a:pPr>
            <a:r>
              <a:rPr lang="en-US" sz="2000" dirty="0" err="1"/>
              <a:t>Noopur</a:t>
            </a:r>
            <a:r>
              <a:rPr lang="en-US" sz="2000" dirty="0"/>
              <a:t> Davis et. al., Processes for Producing Secure Software.  IEEE Security &amp; Privacy, May 2004.</a:t>
            </a:r>
          </a:p>
          <a:p>
            <a:pPr marL="609600" indent="-609600">
              <a:lnSpc>
                <a:spcPct val="80000"/>
              </a:lnSpc>
              <a:buFont typeface="Wingdings" pitchFamily="2" charset="2"/>
              <a:buAutoNum type="arabicPeriod"/>
            </a:pPr>
            <a:r>
              <a:rPr lang="en-US" sz="2000" dirty="0"/>
              <a:t>Karen </a:t>
            </a:r>
            <a:r>
              <a:rPr lang="en-US" sz="2000" dirty="0" err="1"/>
              <a:t>Goertzel</a:t>
            </a:r>
            <a:r>
              <a:rPr lang="en-US" sz="2000" dirty="0"/>
              <a:t>, Theodore </a:t>
            </a:r>
            <a:r>
              <a:rPr lang="en-US" sz="2000" dirty="0" err="1"/>
              <a:t>Winograd</a:t>
            </a:r>
            <a:r>
              <a:rPr lang="en-US" sz="2000" dirty="0"/>
              <a:t>, et al. for Department of Homeland Security and Department of Defense Data and Analysis Center for Software. </a:t>
            </a:r>
            <a:r>
              <a:rPr lang="en-US" sz="2000" i="1" dirty="0">
                <a:hlinkClick r:id="rId3"/>
              </a:rPr>
              <a:t>Enhancing the Development Life Cycle to Produce Secure Software</a:t>
            </a:r>
            <a:r>
              <a:rPr lang="en-US" sz="2000" i="1" dirty="0"/>
              <a:t>: A Reference Guidebook on Software Assurance,</a:t>
            </a:r>
            <a:r>
              <a:rPr lang="en-US" sz="2000" dirty="0"/>
              <a:t> October 2008. </a:t>
            </a:r>
          </a:p>
          <a:p>
            <a:pPr marL="609600" indent="-609600">
              <a:lnSpc>
                <a:spcPct val="80000"/>
              </a:lnSpc>
              <a:buFont typeface="Wingdings" pitchFamily="2" charset="2"/>
              <a:buAutoNum type="arabicPeriod"/>
            </a:pPr>
            <a:r>
              <a:rPr lang="en-US" sz="2000" dirty="0"/>
              <a:t>Michael Howard and Steve </a:t>
            </a:r>
            <a:r>
              <a:rPr lang="en-US" sz="2000" dirty="0" err="1"/>
              <a:t>Lipner</a:t>
            </a:r>
            <a:r>
              <a:rPr lang="en-US" sz="2000" dirty="0"/>
              <a:t>, </a:t>
            </a:r>
            <a:r>
              <a:rPr lang="en-US" sz="2000" i="1" dirty="0"/>
              <a:t>The Security Development Lifecycle</a:t>
            </a:r>
            <a:r>
              <a:rPr lang="en-US" sz="2000" dirty="0"/>
              <a:t>, Microsoft Press, 2006.</a:t>
            </a:r>
          </a:p>
          <a:p>
            <a:pPr marL="609600" indent="-609600">
              <a:lnSpc>
                <a:spcPct val="80000"/>
              </a:lnSpc>
              <a:buFont typeface="Wingdings" pitchFamily="2" charset="2"/>
              <a:buAutoNum type="arabicPeriod"/>
            </a:pPr>
            <a:r>
              <a:rPr lang="en-US" sz="2000" dirty="0"/>
              <a:t>Gary McGraw, </a:t>
            </a:r>
            <a:r>
              <a:rPr lang="en-US" sz="2000" i="1" dirty="0"/>
              <a:t>Software Security, Addison-Wesley</a:t>
            </a:r>
            <a:r>
              <a:rPr lang="en-US" sz="2000" dirty="0"/>
              <a:t>, 2006</a:t>
            </a:r>
            <a:r>
              <a:rPr lang="en-US" sz="2000" dirty="0" smtClean="0"/>
              <a:t>.</a:t>
            </a:r>
          </a:p>
          <a:p>
            <a:pPr marL="609600" indent="-609600">
              <a:lnSpc>
                <a:spcPct val="80000"/>
              </a:lnSpc>
              <a:buFont typeface="Wingdings" pitchFamily="2" charset="2"/>
              <a:buAutoNum type="arabicPeriod"/>
            </a:pPr>
            <a:r>
              <a:rPr lang="en-US" sz="2000" dirty="0" err="1"/>
              <a:t>Natarajan</a:t>
            </a:r>
            <a:r>
              <a:rPr lang="en-US" sz="2000" dirty="0"/>
              <a:t> </a:t>
            </a:r>
            <a:r>
              <a:rPr lang="en-US" sz="2000" dirty="0" err="1" smtClean="0"/>
              <a:t>Meghanathan</a:t>
            </a:r>
            <a:r>
              <a:rPr lang="en-US" sz="2000" dirty="0"/>
              <a:t>, TUES Program: Incorporating Systems Security and Software Security in Senior </a:t>
            </a:r>
            <a:r>
              <a:rPr lang="en-US" sz="2000" dirty="0" smtClean="0"/>
              <a:t>Projects</a:t>
            </a:r>
            <a:r>
              <a:rPr lang="en-US" sz="2000" dirty="0"/>
              <a:t>, </a:t>
            </a:r>
            <a:r>
              <a:rPr lang="en-US" sz="2000" dirty="0">
                <a:hlinkClick r:id="rId4"/>
              </a:rPr>
              <a:t>http://www.jsums.edu/cms/tues</a:t>
            </a:r>
            <a:r>
              <a:rPr lang="en-US" sz="2000" dirty="0" smtClean="0">
                <a:hlinkClick r:id="rId4"/>
              </a:rPr>
              <a:t>/</a:t>
            </a:r>
            <a:r>
              <a:rPr lang="en-US" sz="2000" dirty="0" smtClean="0"/>
              <a:t>, 2012.</a:t>
            </a:r>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CSC 666: Secure Software Engineering</a:t>
            </a:r>
          </a:p>
        </p:txBody>
      </p:sp>
      <p:sp>
        <p:nvSpPr>
          <p:cNvPr id="143362" name="Rectangle 2"/>
          <p:cNvSpPr>
            <a:spLocks noGrp="1" noChangeArrowheads="1"/>
          </p:cNvSpPr>
          <p:nvPr>
            <p:ph type="title"/>
          </p:nvPr>
        </p:nvSpPr>
        <p:spPr/>
        <p:txBody>
          <a:bodyPr/>
          <a:lstStyle/>
          <a:p>
            <a:r>
              <a:rPr lang="en-US" sz="4000"/>
              <a:t>Sources of Security Requirements</a:t>
            </a:r>
          </a:p>
        </p:txBody>
      </p:sp>
      <p:sp>
        <p:nvSpPr>
          <p:cNvPr id="143363" name="Rectangle 3"/>
          <p:cNvSpPr>
            <a:spLocks noGrp="1" noChangeArrowheads="1"/>
          </p:cNvSpPr>
          <p:nvPr>
            <p:ph type="body" idx="1"/>
          </p:nvPr>
        </p:nvSpPr>
        <p:spPr>
          <a:xfrm>
            <a:off x="457200" y="1219200"/>
            <a:ext cx="8686800" cy="5216525"/>
          </a:xfrm>
        </p:spPr>
        <p:txBody>
          <a:bodyPr/>
          <a:lstStyle/>
          <a:p>
            <a:r>
              <a:rPr lang="en-US"/>
              <a:t>Customers’ expressed security concerns.</a:t>
            </a:r>
          </a:p>
          <a:p>
            <a:r>
              <a:rPr lang="en-US"/>
              <a:t>Security implications of functional requirements.</a:t>
            </a:r>
          </a:p>
          <a:p>
            <a:pPr lvl="1"/>
            <a:r>
              <a:rPr lang="en-US"/>
              <a:t>Protect against SQL injection if app uses DB.</a:t>
            </a:r>
          </a:p>
          <a:p>
            <a:pPr lvl="1"/>
            <a:r>
              <a:rPr lang="en-US"/>
              <a:t>Protect against XSS if there is web output.</a:t>
            </a:r>
          </a:p>
          <a:p>
            <a:r>
              <a:rPr lang="en-US"/>
              <a:t>Regulatory compliance</a:t>
            </a:r>
          </a:p>
          <a:p>
            <a:pPr lvl="1"/>
            <a:r>
              <a:rPr lang="en-US"/>
              <a:t>Federal Information Security Management Act</a:t>
            </a:r>
          </a:p>
          <a:p>
            <a:pPr lvl="1"/>
            <a:r>
              <a:rPr lang="en-US"/>
              <a:t>Sarbanes-Oxley</a:t>
            </a:r>
          </a:p>
          <a:p>
            <a:pPr lvl="1"/>
            <a:r>
              <a:rPr lang="en-US"/>
              <a:t>Health Insurance Portability &amp; Accountability Act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CSC 666: Secure Software Engineering</a:t>
            </a:r>
          </a:p>
        </p:txBody>
      </p:sp>
      <p:sp>
        <p:nvSpPr>
          <p:cNvPr id="142338" name="Rectangle 2"/>
          <p:cNvSpPr>
            <a:spLocks noGrp="1" noChangeArrowheads="1"/>
          </p:cNvSpPr>
          <p:nvPr>
            <p:ph type="title"/>
          </p:nvPr>
        </p:nvSpPr>
        <p:spPr/>
        <p:txBody>
          <a:bodyPr/>
          <a:lstStyle/>
          <a:p>
            <a:r>
              <a:rPr lang="en-US" sz="4000"/>
              <a:t>Methodologies</a:t>
            </a:r>
          </a:p>
        </p:txBody>
      </p:sp>
      <p:sp>
        <p:nvSpPr>
          <p:cNvPr id="142339" name="Rectangle 3"/>
          <p:cNvSpPr>
            <a:spLocks noGrp="1" noChangeArrowheads="1"/>
          </p:cNvSpPr>
          <p:nvPr>
            <p:ph type="body" idx="1"/>
          </p:nvPr>
        </p:nvSpPr>
        <p:spPr/>
        <p:txBody>
          <a:bodyPr/>
          <a:lstStyle/>
          <a:p>
            <a:pPr>
              <a:buFont typeface="Wingdings" pitchFamily="2" charset="2"/>
              <a:buNone/>
            </a:pPr>
            <a:r>
              <a:rPr lang="en-US"/>
              <a:t>REVEAL: Requirements Engineering VErification and VAlidation from Praxis</a:t>
            </a:r>
          </a:p>
          <a:p>
            <a:pPr>
              <a:buFont typeface="Wingdings" pitchFamily="2" charset="2"/>
              <a:buNone/>
            </a:pPr>
            <a:r>
              <a:rPr lang="en-US"/>
              <a:t>SQUARE: Security QUAlity Requirements Engineering from CMU/SEI</a:t>
            </a:r>
          </a:p>
          <a:p>
            <a:pPr>
              <a:buFont typeface="Wingdings" pitchFamily="2" charset="2"/>
              <a:buNone/>
            </a:pPr>
            <a:r>
              <a:rPr lang="en-US"/>
              <a:t>TRIAD: Trustworth Refinement through Intrusion-Aware Design from CMU/SEI</a:t>
            </a:r>
          </a:p>
          <a:p>
            <a:pPr>
              <a:buFont typeface="Wingdings" pitchFamily="2" charset="2"/>
              <a:buNone/>
            </a:pPr>
            <a:r>
              <a:rPr lang="en-US"/>
              <a:t>AEGIS: Appropriate and Effective Guidance in Information Security</a:t>
            </a:r>
          </a:p>
          <a:p>
            <a:pPr>
              <a:buFont typeface="Wingdings" pitchFamily="2" charset="2"/>
              <a:buNone/>
            </a:pPr>
            <a:r>
              <a:rPr lang="en-US"/>
              <a:t>Abuse Cases, a/k/a Misuse Cases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ooter Placeholder 3"/>
          <p:cNvSpPr>
            <a:spLocks noGrp="1"/>
          </p:cNvSpPr>
          <p:nvPr>
            <p:ph type="ftr" sz="quarter" idx="10"/>
          </p:nvPr>
        </p:nvSpPr>
        <p:spPr/>
        <p:txBody>
          <a:bodyPr/>
          <a:lstStyle/>
          <a:p>
            <a:r>
              <a:rPr lang="en-US"/>
              <a:t>CSC 666: Secure Software Engineering</a:t>
            </a:r>
          </a:p>
        </p:txBody>
      </p:sp>
      <p:sp>
        <p:nvSpPr>
          <p:cNvPr id="77826" name="Rectangle 2"/>
          <p:cNvSpPr>
            <a:spLocks noGrp="1" noChangeArrowheads="1"/>
          </p:cNvSpPr>
          <p:nvPr>
            <p:ph type="title"/>
          </p:nvPr>
        </p:nvSpPr>
        <p:spPr/>
        <p:txBody>
          <a:bodyPr/>
          <a:lstStyle/>
          <a:p>
            <a:r>
              <a:rPr lang="en-US"/>
              <a:t>Software Security Practices</a:t>
            </a:r>
          </a:p>
        </p:txBody>
      </p:sp>
      <p:sp>
        <p:nvSpPr>
          <p:cNvPr id="77827" name="Rectangle 3"/>
          <p:cNvSpPr>
            <a:spLocks noGrp="1" noChangeArrowheads="1"/>
          </p:cNvSpPr>
          <p:nvPr>
            <p:ph type="body" idx="1"/>
          </p:nvPr>
        </p:nvSpPr>
        <p:spPr>
          <a:xfrm>
            <a:off x="423863" y="1397000"/>
            <a:ext cx="4038600" cy="2722563"/>
          </a:xfrm>
        </p:spPr>
        <p:txBody>
          <a:bodyPr/>
          <a:lstStyle/>
          <a:p>
            <a:pPr marL="609600" indent="-609600">
              <a:buFontTx/>
              <a:buAutoNum type="arabicPeriod"/>
            </a:pPr>
            <a:r>
              <a:rPr lang="en-US"/>
              <a:t>Code Reviews</a:t>
            </a:r>
          </a:p>
          <a:p>
            <a:pPr marL="609600" indent="-609600">
              <a:buFontTx/>
              <a:buAutoNum type="arabicPeriod"/>
            </a:pPr>
            <a:r>
              <a:rPr lang="en-US"/>
              <a:t>Risk Analysis</a:t>
            </a:r>
          </a:p>
          <a:p>
            <a:pPr marL="609600" indent="-609600">
              <a:buFontTx/>
              <a:buAutoNum type="arabicPeriod"/>
            </a:pPr>
            <a:r>
              <a:rPr lang="en-US"/>
              <a:t>Penetration Testing</a:t>
            </a:r>
          </a:p>
        </p:txBody>
      </p:sp>
      <p:grpSp>
        <p:nvGrpSpPr>
          <p:cNvPr id="77828" name="Group 4"/>
          <p:cNvGrpSpPr>
            <a:grpSpLocks/>
          </p:cNvGrpSpPr>
          <p:nvPr/>
        </p:nvGrpSpPr>
        <p:grpSpPr bwMode="auto">
          <a:xfrm>
            <a:off x="228600" y="4038600"/>
            <a:ext cx="8915400" cy="1752600"/>
            <a:chOff x="144" y="2448"/>
            <a:chExt cx="5616" cy="1104"/>
          </a:xfrm>
        </p:grpSpPr>
        <p:sp>
          <p:nvSpPr>
            <p:cNvPr id="77829" name="Text Box 5"/>
            <p:cNvSpPr txBox="1">
              <a:spLocks noChangeArrowheads="1"/>
            </p:cNvSpPr>
            <p:nvPr/>
          </p:nvSpPr>
          <p:spPr bwMode="auto">
            <a:xfrm>
              <a:off x="5109" y="2448"/>
              <a:ext cx="651"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latin typeface="Times New Roman" pitchFamily="18" charset="0"/>
                </a:rPr>
                <a:t>Security</a:t>
              </a:r>
            </a:p>
            <a:p>
              <a:r>
                <a:rPr lang="en-US" sz="1400" b="1">
                  <a:latin typeface="Times New Roman" pitchFamily="18" charset="0"/>
                </a:rPr>
                <a:t>Operations</a:t>
              </a:r>
            </a:p>
          </p:txBody>
        </p:sp>
        <p:sp>
          <p:nvSpPr>
            <p:cNvPr id="77830" name="Line 6"/>
            <p:cNvSpPr>
              <a:spLocks noChangeShapeType="1"/>
            </p:cNvSpPr>
            <p:nvPr/>
          </p:nvSpPr>
          <p:spPr bwMode="auto">
            <a:xfrm>
              <a:off x="288" y="3216"/>
              <a:ext cx="5184"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831" name="Line 7"/>
            <p:cNvSpPr>
              <a:spLocks noChangeShapeType="1"/>
            </p:cNvSpPr>
            <p:nvPr/>
          </p:nvSpPr>
          <p:spPr bwMode="auto">
            <a:xfrm>
              <a:off x="288" y="3072"/>
              <a:ext cx="0" cy="288"/>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832" name="Line 8"/>
            <p:cNvSpPr>
              <a:spLocks noChangeShapeType="1"/>
            </p:cNvSpPr>
            <p:nvPr/>
          </p:nvSpPr>
          <p:spPr bwMode="auto">
            <a:xfrm>
              <a:off x="5472" y="3072"/>
              <a:ext cx="0" cy="288"/>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833" name="Line 9"/>
            <p:cNvSpPr>
              <a:spLocks noChangeShapeType="1"/>
            </p:cNvSpPr>
            <p:nvPr/>
          </p:nvSpPr>
          <p:spPr bwMode="auto">
            <a:xfrm>
              <a:off x="1440" y="3072"/>
              <a:ext cx="0" cy="288"/>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834" name="Line 10"/>
            <p:cNvSpPr>
              <a:spLocks noChangeShapeType="1"/>
            </p:cNvSpPr>
            <p:nvPr/>
          </p:nvSpPr>
          <p:spPr bwMode="auto">
            <a:xfrm>
              <a:off x="2544" y="3072"/>
              <a:ext cx="0" cy="288"/>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835" name="Line 11"/>
            <p:cNvSpPr>
              <a:spLocks noChangeShapeType="1"/>
            </p:cNvSpPr>
            <p:nvPr/>
          </p:nvSpPr>
          <p:spPr bwMode="auto">
            <a:xfrm>
              <a:off x="3936" y="3072"/>
              <a:ext cx="0" cy="288"/>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836" name="Text Box 12"/>
            <p:cNvSpPr txBox="1">
              <a:spLocks noChangeArrowheads="1"/>
            </p:cNvSpPr>
            <p:nvPr/>
          </p:nvSpPr>
          <p:spPr bwMode="auto">
            <a:xfrm>
              <a:off x="144" y="3360"/>
              <a:ext cx="78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latin typeface="Times New Roman" pitchFamily="18" charset="0"/>
                </a:rPr>
                <a:t>Requirements</a:t>
              </a:r>
            </a:p>
          </p:txBody>
        </p:sp>
        <p:sp>
          <p:nvSpPr>
            <p:cNvPr id="77837" name="Text Box 13"/>
            <p:cNvSpPr txBox="1">
              <a:spLocks noChangeArrowheads="1"/>
            </p:cNvSpPr>
            <p:nvPr/>
          </p:nvSpPr>
          <p:spPr bwMode="auto">
            <a:xfrm>
              <a:off x="1248" y="3360"/>
              <a:ext cx="4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latin typeface="Times New Roman" pitchFamily="18" charset="0"/>
                </a:rPr>
                <a:t>Design</a:t>
              </a:r>
            </a:p>
          </p:txBody>
        </p:sp>
        <p:sp>
          <p:nvSpPr>
            <p:cNvPr id="77838" name="Text Box 14"/>
            <p:cNvSpPr txBox="1">
              <a:spLocks noChangeArrowheads="1"/>
            </p:cNvSpPr>
            <p:nvPr/>
          </p:nvSpPr>
          <p:spPr bwMode="auto">
            <a:xfrm>
              <a:off x="2352" y="3360"/>
              <a:ext cx="46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latin typeface="Times New Roman" pitchFamily="18" charset="0"/>
                </a:rPr>
                <a:t>Coding</a:t>
              </a:r>
            </a:p>
          </p:txBody>
        </p:sp>
        <p:sp>
          <p:nvSpPr>
            <p:cNvPr id="77839" name="Text Box 15"/>
            <p:cNvSpPr txBox="1">
              <a:spLocks noChangeArrowheads="1"/>
            </p:cNvSpPr>
            <p:nvPr/>
          </p:nvSpPr>
          <p:spPr bwMode="auto">
            <a:xfrm>
              <a:off x="3744" y="3360"/>
              <a:ext cx="47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latin typeface="Times New Roman" pitchFamily="18" charset="0"/>
                </a:rPr>
                <a:t>Testing</a:t>
              </a:r>
            </a:p>
          </p:txBody>
        </p:sp>
        <p:sp>
          <p:nvSpPr>
            <p:cNvPr id="77840" name="Text Box 16"/>
            <p:cNvSpPr txBox="1">
              <a:spLocks noChangeArrowheads="1"/>
            </p:cNvSpPr>
            <p:nvPr/>
          </p:nvSpPr>
          <p:spPr bwMode="auto">
            <a:xfrm>
              <a:off x="4848" y="3360"/>
              <a:ext cx="73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latin typeface="Times New Roman" pitchFamily="18" charset="0"/>
                </a:rPr>
                <a:t>Maintenance</a:t>
              </a:r>
            </a:p>
          </p:txBody>
        </p:sp>
        <p:sp>
          <p:nvSpPr>
            <p:cNvPr id="77841" name="Text Box 17"/>
            <p:cNvSpPr txBox="1">
              <a:spLocks noChangeArrowheads="1"/>
            </p:cNvSpPr>
            <p:nvPr/>
          </p:nvSpPr>
          <p:spPr bwMode="auto">
            <a:xfrm>
              <a:off x="614" y="3288"/>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itchFamily="18" charset="0"/>
              </a:endParaRPr>
            </a:p>
          </p:txBody>
        </p:sp>
        <p:sp>
          <p:nvSpPr>
            <p:cNvPr id="77842" name="Text Box 18"/>
            <p:cNvSpPr txBox="1">
              <a:spLocks noChangeArrowheads="1"/>
            </p:cNvSpPr>
            <p:nvPr/>
          </p:nvSpPr>
          <p:spPr bwMode="auto">
            <a:xfrm>
              <a:off x="1200" y="2448"/>
              <a:ext cx="521"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latin typeface="Times New Roman" pitchFamily="18" charset="0"/>
                </a:rPr>
                <a:t>Risk</a:t>
              </a:r>
            </a:p>
            <a:p>
              <a:r>
                <a:rPr lang="en-US" sz="1400" b="1">
                  <a:latin typeface="Times New Roman" pitchFamily="18" charset="0"/>
                </a:rPr>
                <a:t>Analysis</a:t>
              </a:r>
            </a:p>
          </p:txBody>
        </p:sp>
        <p:sp>
          <p:nvSpPr>
            <p:cNvPr id="77843" name="Text Box 19"/>
            <p:cNvSpPr txBox="1">
              <a:spLocks noChangeArrowheads="1"/>
            </p:cNvSpPr>
            <p:nvPr/>
          </p:nvSpPr>
          <p:spPr bwMode="auto">
            <a:xfrm>
              <a:off x="432" y="2448"/>
              <a:ext cx="41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latin typeface="Times New Roman" pitchFamily="18" charset="0"/>
                </a:rPr>
                <a:t>Abuse</a:t>
              </a:r>
              <a:br>
                <a:rPr lang="en-US" sz="1400" b="1">
                  <a:latin typeface="Times New Roman" pitchFamily="18" charset="0"/>
                </a:rPr>
              </a:br>
              <a:r>
                <a:rPr lang="en-US" sz="1400" b="1">
                  <a:latin typeface="Times New Roman" pitchFamily="18" charset="0"/>
                </a:rPr>
                <a:t>Cases</a:t>
              </a:r>
            </a:p>
          </p:txBody>
        </p:sp>
        <p:sp>
          <p:nvSpPr>
            <p:cNvPr id="77844" name="Line 20"/>
            <p:cNvSpPr>
              <a:spLocks noChangeShapeType="1"/>
            </p:cNvSpPr>
            <p:nvPr/>
          </p:nvSpPr>
          <p:spPr bwMode="auto">
            <a:xfrm flipH="1">
              <a:off x="576" y="2832"/>
              <a:ext cx="48"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845" name="Line 21"/>
            <p:cNvSpPr>
              <a:spLocks noChangeShapeType="1"/>
            </p:cNvSpPr>
            <p:nvPr/>
          </p:nvSpPr>
          <p:spPr bwMode="auto">
            <a:xfrm flipH="1">
              <a:off x="1248" y="2784"/>
              <a:ext cx="144"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846" name="Line 22"/>
            <p:cNvSpPr>
              <a:spLocks noChangeShapeType="1"/>
            </p:cNvSpPr>
            <p:nvPr/>
          </p:nvSpPr>
          <p:spPr bwMode="auto">
            <a:xfrm>
              <a:off x="1488" y="2784"/>
              <a:ext cx="144"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847" name="Text Box 23"/>
            <p:cNvSpPr txBox="1">
              <a:spLocks noChangeArrowheads="1"/>
            </p:cNvSpPr>
            <p:nvPr/>
          </p:nvSpPr>
          <p:spPr bwMode="auto">
            <a:xfrm>
              <a:off x="2592" y="2448"/>
              <a:ext cx="87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latin typeface="Times New Roman" pitchFamily="18" charset="0"/>
                </a:rPr>
                <a:t>Code Reviews +</a:t>
              </a:r>
            </a:p>
            <a:p>
              <a:r>
                <a:rPr lang="en-US" sz="1400" b="1">
                  <a:latin typeface="Times New Roman" pitchFamily="18" charset="0"/>
                </a:rPr>
                <a:t>Static Analysis</a:t>
              </a:r>
            </a:p>
          </p:txBody>
        </p:sp>
        <p:sp>
          <p:nvSpPr>
            <p:cNvPr id="77848" name="Line 24"/>
            <p:cNvSpPr>
              <a:spLocks noChangeShapeType="1"/>
            </p:cNvSpPr>
            <p:nvPr/>
          </p:nvSpPr>
          <p:spPr bwMode="auto">
            <a:xfrm flipH="1">
              <a:off x="2832" y="2784"/>
              <a:ext cx="144"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849" name="Text Box 25"/>
            <p:cNvSpPr txBox="1">
              <a:spLocks noChangeArrowheads="1"/>
            </p:cNvSpPr>
            <p:nvPr/>
          </p:nvSpPr>
          <p:spPr bwMode="auto">
            <a:xfrm>
              <a:off x="4416" y="2448"/>
              <a:ext cx="67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latin typeface="Times New Roman" pitchFamily="18" charset="0"/>
                </a:rPr>
                <a:t>Penetration</a:t>
              </a:r>
            </a:p>
            <a:p>
              <a:r>
                <a:rPr lang="en-US" sz="1400" b="1">
                  <a:latin typeface="Times New Roman" pitchFamily="18" charset="0"/>
                </a:rPr>
                <a:t>Testing</a:t>
              </a:r>
            </a:p>
          </p:txBody>
        </p:sp>
        <p:sp>
          <p:nvSpPr>
            <p:cNvPr id="77850" name="Line 26"/>
            <p:cNvSpPr>
              <a:spLocks noChangeShapeType="1"/>
            </p:cNvSpPr>
            <p:nvPr/>
          </p:nvSpPr>
          <p:spPr bwMode="auto">
            <a:xfrm flipH="1">
              <a:off x="4656" y="2832"/>
              <a:ext cx="48"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851" name="Line 27"/>
            <p:cNvSpPr>
              <a:spLocks noChangeShapeType="1"/>
            </p:cNvSpPr>
            <p:nvPr/>
          </p:nvSpPr>
          <p:spPr bwMode="auto">
            <a:xfrm flipH="1">
              <a:off x="5328" y="2784"/>
              <a:ext cx="96"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852" name="Text Box 28"/>
            <p:cNvSpPr txBox="1">
              <a:spLocks noChangeArrowheads="1"/>
            </p:cNvSpPr>
            <p:nvPr/>
          </p:nvSpPr>
          <p:spPr bwMode="auto">
            <a:xfrm>
              <a:off x="3696" y="2448"/>
              <a:ext cx="51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latin typeface="Times New Roman" pitchFamily="18" charset="0"/>
                </a:rPr>
                <a:t>Security</a:t>
              </a:r>
            </a:p>
            <a:p>
              <a:r>
                <a:rPr lang="en-US" sz="1400" b="1">
                  <a:latin typeface="Times New Roman" pitchFamily="18" charset="0"/>
                </a:rPr>
                <a:t>Testing</a:t>
              </a:r>
            </a:p>
          </p:txBody>
        </p:sp>
        <p:sp>
          <p:nvSpPr>
            <p:cNvPr id="77853" name="Line 29"/>
            <p:cNvSpPr>
              <a:spLocks noChangeShapeType="1"/>
            </p:cNvSpPr>
            <p:nvPr/>
          </p:nvSpPr>
          <p:spPr bwMode="auto">
            <a:xfrm>
              <a:off x="3984" y="2784"/>
              <a:ext cx="144"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77854" name="Rectangle 30"/>
          <p:cNvSpPr>
            <a:spLocks noChangeArrowheads="1"/>
          </p:cNvSpPr>
          <p:nvPr/>
        </p:nvSpPr>
        <p:spPr bwMode="auto">
          <a:xfrm>
            <a:off x="4384675" y="1379538"/>
            <a:ext cx="40386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20000"/>
              </a:spcBef>
              <a:buFontTx/>
              <a:buAutoNum type="arabicPeriod" startAt="4"/>
            </a:pPr>
            <a:r>
              <a:rPr lang="en-US" sz="3200"/>
              <a:t>Security Testing</a:t>
            </a:r>
          </a:p>
          <a:p>
            <a:pPr marL="609600" indent="-609600">
              <a:spcBef>
                <a:spcPct val="20000"/>
              </a:spcBef>
              <a:buFontTx/>
              <a:buAutoNum type="arabicPeriod" startAt="4"/>
            </a:pPr>
            <a:r>
              <a:rPr lang="en-US" sz="3200"/>
              <a:t>Abuse Cases</a:t>
            </a:r>
          </a:p>
          <a:p>
            <a:pPr marL="609600" indent="-609600">
              <a:spcBef>
                <a:spcPct val="20000"/>
              </a:spcBef>
              <a:buFontTx/>
              <a:buAutoNum type="arabicPeriod" startAt="4"/>
            </a:pPr>
            <a:r>
              <a:rPr lang="en-US" sz="3200"/>
              <a:t>Security Operations</a:t>
            </a:r>
          </a:p>
        </p:txBody>
      </p:sp>
      <p:sp>
        <p:nvSpPr>
          <p:cNvPr id="77855" name="Oval 31"/>
          <p:cNvSpPr>
            <a:spLocks noChangeArrowheads="1"/>
          </p:cNvSpPr>
          <p:nvPr/>
        </p:nvSpPr>
        <p:spPr bwMode="auto">
          <a:xfrm>
            <a:off x="547688" y="4051300"/>
            <a:ext cx="887412" cy="503238"/>
          </a:xfrm>
          <a:prstGeom prst="ellipse">
            <a:avLst/>
          </a:prstGeom>
          <a:noFill/>
          <a:ln w="25400">
            <a:solidFill>
              <a:srgbClr val="33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CSC 666: Secure Software Engineering</a:t>
            </a:r>
          </a:p>
        </p:txBody>
      </p:sp>
      <p:sp>
        <p:nvSpPr>
          <p:cNvPr id="83970" name="Rectangle 2"/>
          <p:cNvSpPr>
            <a:spLocks noGrp="1" noChangeArrowheads="1"/>
          </p:cNvSpPr>
          <p:nvPr>
            <p:ph type="title"/>
          </p:nvPr>
        </p:nvSpPr>
        <p:spPr/>
        <p:txBody>
          <a:bodyPr/>
          <a:lstStyle/>
          <a:p>
            <a:r>
              <a:rPr lang="en-US"/>
              <a:t>Misuse Cases</a:t>
            </a:r>
          </a:p>
        </p:txBody>
      </p:sp>
      <p:sp>
        <p:nvSpPr>
          <p:cNvPr id="83971" name="Rectangle 3"/>
          <p:cNvSpPr>
            <a:spLocks noGrp="1" noChangeArrowheads="1"/>
          </p:cNvSpPr>
          <p:nvPr>
            <p:ph type="body" idx="1"/>
          </p:nvPr>
        </p:nvSpPr>
        <p:spPr>
          <a:xfrm>
            <a:off x="434975" y="1268413"/>
            <a:ext cx="8382000" cy="5054600"/>
          </a:xfrm>
        </p:spPr>
        <p:txBody>
          <a:bodyPr/>
          <a:lstStyle/>
          <a:p>
            <a:pPr>
              <a:buFont typeface="Wingdings" pitchFamily="2" charset="2"/>
              <a:buNone/>
            </a:pPr>
            <a:r>
              <a:rPr lang="en-US" dirty="0"/>
              <a:t>Anti-requirements</a:t>
            </a:r>
          </a:p>
          <a:p>
            <a:pPr lvl="1">
              <a:buFont typeface="Wingdings" pitchFamily="2" charset="2"/>
              <a:buNone/>
            </a:pPr>
            <a:r>
              <a:rPr lang="en-US" dirty="0"/>
              <a:t>Think about what software should </a:t>
            </a:r>
            <a:r>
              <a:rPr lang="en-US" b="1" dirty="0"/>
              <a:t>not</a:t>
            </a:r>
            <a:r>
              <a:rPr lang="en-US" dirty="0"/>
              <a:t> do.</a:t>
            </a:r>
          </a:p>
          <a:p>
            <a:pPr>
              <a:buFont typeface="Wingdings" pitchFamily="2" charset="2"/>
              <a:buNone/>
            </a:pPr>
            <a:r>
              <a:rPr lang="en-US" dirty="0"/>
              <a:t>A use case from an adversary’s point of view.</a:t>
            </a:r>
          </a:p>
          <a:p>
            <a:pPr lvl="1">
              <a:buFontTx/>
              <a:buChar char="•"/>
            </a:pPr>
            <a:r>
              <a:rPr lang="en-US" dirty="0"/>
              <a:t>Obtain Another User’s CC Data.</a:t>
            </a:r>
          </a:p>
          <a:p>
            <a:pPr lvl="1">
              <a:buFontTx/>
              <a:buChar char="•"/>
            </a:pPr>
            <a:r>
              <a:rPr lang="en-US" dirty="0"/>
              <a:t>Alter Item Price.</a:t>
            </a:r>
          </a:p>
          <a:p>
            <a:pPr lvl="1">
              <a:buFontTx/>
              <a:buChar char="•"/>
            </a:pPr>
            <a:r>
              <a:rPr lang="en-US" dirty="0"/>
              <a:t>Deny Service to Application.</a:t>
            </a:r>
          </a:p>
          <a:p>
            <a:pPr>
              <a:buFont typeface="Wingdings" pitchFamily="2" charset="2"/>
              <a:buNone/>
            </a:pPr>
            <a:r>
              <a:rPr lang="en-US" dirty="0"/>
              <a:t>Developing misuse cases</a:t>
            </a:r>
          </a:p>
          <a:p>
            <a:pPr lvl="1">
              <a:buFont typeface="Wingdings" pitchFamily="2" charset="2"/>
              <a:buNone/>
            </a:pPr>
            <a:r>
              <a:rPr lang="en-US" dirty="0"/>
              <a:t>Informed brainstorming: attack patterns, risks.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CSC 666: Secure Software Engineering</a:t>
            </a:r>
          </a:p>
        </p:txBody>
      </p:sp>
      <p:sp>
        <p:nvSpPr>
          <p:cNvPr id="136194" name="Rectangle 2"/>
          <p:cNvSpPr>
            <a:spLocks noGrp="1" noChangeArrowheads="1"/>
          </p:cNvSpPr>
          <p:nvPr>
            <p:ph type="title"/>
          </p:nvPr>
        </p:nvSpPr>
        <p:spPr/>
        <p:txBody>
          <a:bodyPr/>
          <a:lstStyle/>
          <a:p>
            <a:r>
              <a:rPr lang="en-US"/>
              <a:t>Use Case Example</a:t>
            </a:r>
          </a:p>
        </p:txBody>
      </p:sp>
      <p:sp>
        <p:nvSpPr>
          <p:cNvPr id="136195" name="Rectangle 3"/>
          <p:cNvSpPr>
            <a:spLocks noGrp="1" noChangeArrowheads="1"/>
          </p:cNvSpPr>
          <p:nvPr>
            <p:ph type="body" idx="1"/>
          </p:nvPr>
        </p:nvSpPr>
        <p:spPr/>
        <p:txBody>
          <a:bodyPr/>
          <a:lstStyle/>
          <a:p>
            <a:pPr>
              <a:lnSpc>
                <a:spcPct val="90000"/>
              </a:lnSpc>
              <a:buFont typeface="Wingdings" pitchFamily="2" charset="2"/>
              <a:buNone/>
            </a:pPr>
            <a:r>
              <a:rPr lang="en-US" sz="2800" b="1"/>
              <a:t>UC 1: Login to Web Store</a:t>
            </a:r>
          </a:p>
          <a:p>
            <a:pPr>
              <a:lnSpc>
                <a:spcPct val="90000"/>
              </a:lnSpc>
              <a:buFont typeface="Wingdings" pitchFamily="2" charset="2"/>
              <a:buNone/>
            </a:pPr>
            <a:r>
              <a:rPr lang="en-US" sz="2800" b="1"/>
              <a:t>Primary Actor:</a:t>
            </a:r>
            <a:r>
              <a:rPr lang="en-US" sz="2800"/>
              <a:t> Customer</a:t>
            </a:r>
          </a:p>
          <a:p>
            <a:pPr>
              <a:lnSpc>
                <a:spcPct val="90000"/>
              </a:lnSpc>
              <a:buFont typeface="Wingdings" pitchFamily="2" charset="2"/>
              <a:buNone/>
            </a:pPr>
            <a:r>
              <a:rPr lang="en-US" sz="2800" b="1"/>
              <a:t>Stakeholders and Interests:</a:t>
            </a:r>
          </a:p>
          <a:p>
            <a:pPr lvl="1">
              <a:lnSpc>
                <a:spcPct val="90000"/>
              </a:lnSpc>
            </a:pPr>
            <a:r>
              <a:rPr lang="en-US"/>
              <a:t>Customer: Wants to purchase products.</a:t>
            </a:r>
          </a:p>
          <a:p>
            <a:pPr>
              <a:lnSpc>
                <a:spcPct val="90000"/>
              </a:lnSpc>
              <a:buFont typeface="Wingdings" pitchFamily="2" charset="2"/>
              <a:buNone/>
            </a:pPr>
            <a:r>
              <a:rPr lang="en-US" sz="2800" b="1"/>
              <a:t>Preconditions:</a:t>
            </a:r>
            <a:r>
              <a:rPr lang="en-US" sz="2800"/>
              <a:t> Customer has web access.</a:t>
            </a:r>
          </a:p>
          <a:p>
            <a:pPr>
              <a:lnSpc>
                <a:spcPct val="90000"/>
              </a:lnSpc>
              <a:buFont typeface="Wingdings" pitchFamily="2" charset="2"/>
              <a:buNone/>
            </a:pPr>
            <a:r>
              <a:rPr lang="en-US" sz="2800" b="1"/>
              <a:t>Postconditions:</a:t>
            </a:r>
            <a:r>
              <a:rPr lang="en-US" sz="2800"/>
              <a:t> Customer has access to their account, with the ability to pay for and ship products.</a:t>
            </a:r>
          </a:p>
          <a:p>
            <a:pPr>
              <a:lnSpc>
                <a:spcPct val="90000"/>
              </a:lnSpc>
              <a:buFont typeface="Wingdings" pitchFamily="2" charset="2"/>
              <a:buNone/>
            </a:pPr>
            <a:r>
              <a:rPr lang="en-US" sz="2800" b="1"/>
              <a:t>Summary:</a:t>
            </a:r>
            <a:r>
              <a:rPr lang="en-US" sz="2800"/>
              <a:t> Customer gains access to system using an assigned username and password.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CSC 666: Secure Software Engineering</a:t>
            </a:r>
          </a:p>
        </p:txBody>
      </p:sp>
      <p:sp>
        <p:nvSpPr>
          <p:cNvPr id="137218" name="Rectangle 2"/>
          <p:cNvSpPr>
            <a:spLocks noGrp="1" noChangeArrowheads="1"/>
          </p:cNvSpPr>
          <p:nvPr>
            <p:ph type="title"/>
          </p:nvPr>
        </p:nvSpPr>
        <p:spPr/>
        <p:txBody>
          <a:bodyPr/>
          <a:lstStyle/>
          <a:p>
            <a:r>
              <a:rPr lang="en-US"/>
              <a:t>Misuse Case Example</a:t>
            </a:r>
          </a:p>
        </p:txBody>
      </p:sp>
      <p:sp>
        <p:nvSpPr>
          <p:cNvPr id="137219" name="Rectangle 3"/>
          <p:cNvSpPr>
            <a:spLocks noGrp="1" noChangeArrowheads="1"/>
          </p:cNvSpPr>
          <p:nvPr>
            <p:ph type="body" idx="1"/>
          </p:nvPr>
        </p:nvSpPr>
        <p:spPr/>
        <p:txBody>
          <a:bodyPr/>
          <a:lstStyle/>
          <a:p>
            <a:pPr>
              <a:lnSpc>
                <a:spcPct val="90000"/>
              </a:lnSpc>
              <a:buFont typeface="Wingdings" pitchFamily="2" charset="2"/>
              <a:buNone/>
            </a:pPr>
            <a:r>
              <a:rPr lang="en-US" sz="2800" b="1"/>
              <a:t>MUC 1: Sniff Password</a:t>
            </a:r>
          </a:p>
          <a:p>
            <a:pPr>
              <a:lnSpc>
                <a:spcPct val="90000"/>
              </a:lnSpc>
              <a:buFont typeface="Wingdings" pitchFamily="2" charset="2"/>
              <a:buNone/>
            </a:pPr>
            <a:r>
              <a:rPr lang="en-US" sz="2800" b="1"/>
              <a:t>Primary Actor:</a:t>
            </a:r>
            <a:r>
              <a:rPr lang="en-US" sz="2800"/>
              <a:t> Attacker</a:t>
            </a:r>
          </a:p>
          <a:p>
            <a:pPr>
              <a:lnSpc>
                <a:spcPct val="90000"/>
              </a:lnSpc>
              <a:buFont typeface="Wingdings" pitchFamily="2" charset="2"/>
              <a:buNone/>
            </a:pPr>
            <a:r>
              <a:rPr lang="en-US" sz="2800" b="1"/>
              <a:t>Stakeholders and Interests:</a:t>
            </a:r>
          </a:p>
          <a:p>
            <a:pPr lvl="1">
              <a:lnSpc>
                <a:spcPct val="90000"/>
              </a:lnSpc>
            </a:pPr>
            <a:r>
              <a:rPr lang="en-US"/>
              <a:t>Attacker: Wants to obtain user credentials.</a:t>
            </a:r>
          </a:p>
          <a:p>
            <a:pPr>
              <a:lnSpc>
                <a:spcPct val="90000"/>
              </a:lnSpc>
              <a:buFont typeface="Wingdings" pitchFamily="2" charset="2"/>
              <a:buNone/>
            </a:pPr>
            <a:r>
              <a:rPr lang="en-US" sz="2800" b="1"/>
              <a:t>Preconditions:</a:t>
            </a:r>
            <a:r>
              <a:rPr lang="en-US" sz="2800"/>
              <a:t> Attacker has access to a machine on network path between user and system.</a:t>
            </a:r>
          </a:p>
          <a:p>
            <a:pPr>
              <a:lnSpc>
                <a:spcPct val="90000"/>
              </a:lnSpc>
              <a:buFont typeface="Wingdings" pitchFamily="2" charset="2"/>
              <a:buNone/>
            </a:pPr>
            <a:r>
              <a:rPr lang="en-US" sz="2800" b="1"/>
              <a:t>Postconditions:</a:t>
            </a:r>
            <a:r>
              <a:rPr lang="en-US" sz="2800"/>
              <a:t> Attacker has obtained one or more valid usernames and passwords.</a:t>
            </a:r>
          </a:p>
          <a:p>
            <a:pPr>
              <a:lnSpc>
                <a:spcPct val="90000"/>
              </a:lnSpc>
              <a:buFont typeface="Wingdings" pitchFamily="2" charset="2"/>
              <a:buNone/>
            </a:pPr>
            <a:r>
              <a:rPr lang="en-US" sz="2800" b="1"/>
              <a:t>Summary:</a:t>
            </a:r>
            <a:r>
              <a:rPr lang="en-US" sz="2800"/>
              <a:t> Attacker obtains and later misuses passwords to gain unauthorized access to system.</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968</TotalTime>
  <Words>2042</Words>
  <Application>Microsoft Office PowerPoint</Application>
  <PresentationFormat>On-screen Show (4:3)</PresentationFormat>
  <Paragraphs>361</Paragraphs>
  <Slides>31</Slides>
  <Notes>19</Notes>
  <HiddenSlides>0</HiddenSlides>
  <MMClips>0</MMClips>
  <ScaleCrop>false</ScaleCrop>
  <HeadingPairs>
    <vt:vector size="4" baseType="variant">
      <vt:variant>
        <vt:lpstr>Theme</vt:lpstr>
      </vt:variant>
      <vt:variant>
        <vt:i4>3</vt:i4>
      </vt:variant>
      <vt:variant>
        <vt:lpstr>Slide Titles</vt:lpstr>
      </vt:variant>
      <vt:variant>
        <vt:i4>31</vt:i4>
      </vt:variant>
    </vt:vector>
  </HeadingPairs>
  <TitlesOfParts>
    <vt:vector size="34" baseType="lpstr">
      <vt:lpstr>Default Design</vt:lpstr>
      <vt:lpstr>1_Default Design</vt:lpstr>
      <vt:lpstr>2_Default Design</vt:lpstr>
      <vt:lpstr>Requirements</vt:lpstr>
      <vt:lpstr>Topics</vt:lpstr>
      <vt:lpstr>Requirements</vt:lpstr>
      <vt:lpstr>Sources of Security Requirements</vt:lpstr>
      <vt:lpstr>Methodologies</vt:lpstr>
      <vt:lpstr>Software Security Practices</vt:lpstr>
      <vt:lpstr>Misuse Cases</vt:lpstr>
      <vt:lpstr>Use Case Example</vt:lpstr>
      <vt:lpstr>Misuse Case Example</vt:lpstr>
      <vt:lpstr>Misuse Case Relationships</vt:lpstr>
      <vt:lpstr>PowerPoint Presentation</vt:lpstr>
      <vt:lpstr>PowerPoint Presentation</vt:lpstr>
      <vt:lpstr>Detailed Misuse Case Outline</vt:lpstr>
      <vt:lpstr>Detailed Misuse Case Outline</vt:lpstr>
      <vt:lpstr>Sample Security Requirements</vt:lpstr>
      <vt:lpstr>Sample Security Requirements</vt:lpstr>
      <vt:lpstr>Sample Security Requirements</vt:lpstr>
      <vt:lpstr>Case Study: Online Shopping Application</vt:lpstr>
      <vt:lpstr>Use case descriptions</vt:lpstr>
      <vt:lpstr>Identification of actors</vt:lpstr>
      <vt:lpstr>PowerPoint Presentation</vt:lpstr>
      <vt:lpstr>Misuse case description</vt:lpstr>
      <vt:lpstr>PowerPoint Presentation</vt:lpstr>
      <vt:lpstr>PowerPoint Presentation</vt:lpstr>
      <vt:lpstr>Misuser description</vt:lpstr>
      <vt:lpstr>PowerPoint Presentation</vt:lpstr>
      <vt:lpstr>Use case description</vt:lpstr>
      <vt:lpstr>PowerPoint Presentation</vt:lpstr>
      <vt:lpstr>Misuse case description</vt:lpstr>
      <vt:lpstr>PowerPoint Presentation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of Electronic Voting</dc:title>
  <dc:creator>waldenj</dc:creator>
  <cp:lastModifiedBy>waldenj</cp:lastModifiedBy>
  <cp:revision>76</cp:revision>
  <dcterms:created xsi:type="dcterms:W3CDTF">2008-11-01T00:43:08Z</dcterms:created>
  <dcterms:modified xsi:type="dcterms:W3CDTF">2012-11-01T14:03:33Z</dcterms:modified>
</cp:coreProperties>
</file>