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ed5a0fa99f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ed5a0fa99f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ed5a0fa99f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ed5a0fa99f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ed5a0fa99f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ed5a0fa99f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ed5a0fa99f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ed5a0fa99f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ed5a0fa99f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ed5a0fa99f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ed5a0fa99f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ed5a0fa99f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ed5a0fa99f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ed5a0fa99f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ed5a0fa99f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ed5a0fa99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ed5a0fa99f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ed5a0fa99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ed5a0fa99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ed5a0fa99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ed5a0fa99f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ed5a0fa99f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ed5a0fa99f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ed5a0fa99f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ed5a0fa99f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ed5a0fa99f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ed5a0fa99f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ed5a0fa99f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ed5a0fa99f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ed5a0fa99f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8.png"/><Relationship Id="rId6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1.png"/><Relationship Id="rId5" Type="http://schemas.openxmlformats.org/officeDocument/2006/relationships/image" Target="../media/image6.png"/><Relationship Id="rId6" Type="http://schemas.openxmlformats.org/officeDocument/2006/relationships/image" Target="../media/image15.png"/><Relationship Id="rId7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2000"/>
              <a:t>ИССЛЕДОВАНИЕ МЕТОДОВ АГРЕГАЦИИ МОДЕЛЕЙ МАШИННОГО</a:t>
            </a:r>
            <a:endParaRPr b="1"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2000"/>
              <a:t>ОБУЧЕНИЯ С СОХРАНЕНИЕМ ПРИВАТНОСТИ МЕДИЦИНСКИХ</a:t>
            </a:r>
            <a:endParaRPr b="1"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2000"/>
              <a:t>ИЗОБРАЖЕНИЙ</a:t>
            </a:r>
            <a:endParaRPr b="1"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5647775" y="3222600"/>
            <a:ext cx="4118400" cy="16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Подготовил: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/>
              <a:t>с</a:t>
            </a:r>
            <a:r>
              <a:rPr lang="ru"/>
              <a:t>тудент 4 курса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/>
              <a:t>Зеленковский Виктор Петрович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Научный руководитель: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/>
              <a:t>Ковалёв В.А.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Эксперименты: </a:t>
            </a:r>
            <a:r>
              <a:rPr lang="ru"/>
              <a:t>данные</a:t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				          </a:t>
            </a:r>
            <a:r>
              <a:rPr b="1" lang="ru" sz="1400"/>
              <a:t>Класс 1 (normal) </a:t>
            </a:r>
            <a:r>
              <a:rPr lang="ru"/>
              <a:t>        </a:t>
            </a:r>
            <a:r>
              <a:rPr b="1" lang="ru" sz="1400"/>
              <a:t>Класс 2 (tumor) </a:t>
            </a:r>
            <a:r>
              <a:rPr lang="ru"/>
              <a:t>  </a:t>
            </a:r>
            <a:r>
              <a:rPr lang="ru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Размер набора данных для о</a:t>
            </a:r>
            <a:r>
              <a:rPr lang="ru"/>
              <a:t>б</a:t>
            </a:r>
            <a:r>
              <a:rPr lang="ru"/>
              <a:t>учения для каждого клиента и сервера: 1176.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Размер тестового набора данных: 2520.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Количество клиентов: 4.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Веса моделей для обмена: матрица весов линейного слоя 1024x1024</a:t>
            </a:r>
            <a:endParaRPr/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1450" y="1117425"/>
            <a:ext cx="1584300" cy="128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5450" y="1134950"/>
            <a:ext cx="1333674" cy="124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ru"/>
              <a:t>Эксперименты: </a:t>
            </a:r>
            <a:r>
              <a:rPr lang="ru"/>
              <a:t>модели</a:t>
            </a:r>
            <a:endParaRPr/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311700" y="1017725"/>
            <a:ext cx="8520600" cy="3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b="1" lang="ru"/>
              <a:t>Одинаковой архитектуры</a:t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b="1" lang="ru"/>
              <a:t>Различной архитектуры</a:t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Клиент 1: SimpleModel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Клиент 2: mobilenetv3 large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Клиент 3: mobilenetv3 small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ru"/>
              <a:t>Клиент 4: densenet121</a:t>
            </a:r>
            <a:endParaRPr/>
          </a:p>
        </p:txBody>
      </p:sp>
      <p:pic>
        <p:nvPicPr>
          <p:cNvPr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8175" y="1494500"/>
            <a:ext cx="5406649" cy="132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ru"/>
              <a:t>Эксперименты: </a:t>
            </a:r>
            <a:r>
              <a:rPr lang="ru"/>
              <a:t>результаты</a:t>
            </a:r>
            <a:endParaRPr/>
          </a:p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ru"/>
              <a:t>Одинаковая архитектура</a:t>
            </a:r>
            <a:endParaRPr b="1"/>
          </a:p>
        </p:txBody>
      </p:sp>
      <p:pic>
        <p:nvPicPr>
          <p:cNvPr id="137" name="Google Shape;13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750" y="1955513"/>
            <a:ext cx="8096250" cy="256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Эксперименты: </a:t>
            </a:r>
            <a:r>
              <a:rPr lang="ru"/>
              <a:t>результаты</a:t>
            </a:r>
            <a:endParaRPr/>
          </a:p>
        </p:txBody>
      </p:sp>
      <p:sp>
        <p:nvSpPr>
          <p:cNvPr id="143" name="Google Shape;143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ru"/>
              <a:t>Различная</a:t>
            </a:r>
            <a:r>
              <a:rPr b="1" lang="ru"/>
              <a:t> архитектура : </a:t>
            </a:r>
            <a:r>
              <a:rPr lang="ru"/>
              <a:t>SimpleModel</a:t>
            </a:r>
            <a:endParaRPr/>
          </a:p>
        </p:txBody>
      </p:sp>
      <p:pic>
        <p:nvPicPr>
          <p:cNvPr id="144" name="Google Shape;14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338" y="1983425"/>
            <a:ext cx="7972425" cy="247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Эксперименты: </a:t>
            </a:r>
            <a:r>
              <a:rPr lang="ru"/>
              <a:t>результаты</a:t>
            </a:r>
            <a:endParaRPr/>
          </a:p>
        </p:txBody>
      </p:sp>
      <p:sp>
        <p:nvSpPr>
          <p:cNvPr id="150" name="Google Shape;150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ru"/>
              <a:t>Различная архитектура: </a:t>
            </a:r>
            <a:r>
              <a:rPr lang="ru"/>
              <a:t>mobilenetv3 large</a:t>
            </a:r>
            <a:endParaRPr b="1"/>
          </a:p>
        </p:txBody>
      </p:sp>
      <p:pic>
        <p:nvPicPr>
          <p:cNvPr id="151" name="Google Shape;15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079225"/>
            <a:ext cx="8229600" cy="241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Выводы</a:t>
            </a:r>
            <a:endParaRPr b="1"/>
          </a:p>
        </p:txBody>
      </p:sp>
      <p:sp>
        <p:nvSpPr>
          <p:cNvPr id="157" name="Google Shape;15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Н</a:t>
            </a:r>
            <a:r>
              <a:rPr lang="ru"/>
              <a:t>евозможность использования базовых методов в условиях приватности медицинских изобра­жений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Разработанный метод позволяет улучшить стабильность обучения моделей машинного обучения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8"/>
          <p:cNvSpPr txBox="1"/>
          <p:nvPr>
            <p:ph idx="1" type="body"/>
          </p:nvPr>
        </p:nvSpPr>
        <p:spPr>
          <a:xfrm>
            <a:off x="311700" y="1989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ru" sz="4000"/>
              <a:t>Спасибо за внимание!!!</a:t>
            </a:r>
            <a:endParaRPr b="1" sz="4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Постановка задачи</a:t>
            </a:r>
            <a:endParaRPr b="1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6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/>
              <a:t>Цель:</a:t>
            </a:r>
            <a:r>
              <a:rPr lang="ru" sz="1600"/>
              <a:t> исследование и разработка методов агрегации моделей машинного обучения с сохранением приватности медицинских изображений, в частности методов федеративного обучения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600"/>
              <a:t>Задачи:</a:t>
            </a:r>
            <a:endParaRPr b="1"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600"/>
              <a:t>1.</a:t>
            </a:r>
            <a:r>
              <a:rPr lang="ru" sz="1600"/>
              <a:t>  Исследование существующих методов агрегации моделей машинного обучения</a:t>
            </a:r>
            <a:endParaRPr b="1"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600"/>
              <a:t>2. </a:t>
            </a:r>
            <a:r>
              <a:rPr lang="ru" sz="1600"/>
              <a:t>Оценка возможности использовать существующие методы для медицинских данных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600"/>
              <a:t>3.</a:t>
            </a:r>
            <a:r>
              <a:rPr lang="ru" sz="1600"/>
              <a:t> Разработка </a:t>
            </a:r>
            <a:r>
              <a:rPr lang="ru" sz="1600"/>
              <a:t>методов, позволяющих сохранить приватность данных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ru" sz="1600"/>
              <a:t>4.</a:t>
            </a:r>
            <a:r>
              <a:rPr lang="ru" sz="1600"/>
              <a:t> Оценка разработанных методов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Преимущества и недостатки агрегации</a:t>
            </a:r>
            <a:endParaRPr b="1"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Преимущества: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повышение точности модели;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снижение риска переобучения;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улучшение устойчивости модели.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/>
              <a:t>Недостатки: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увеличение времени обучения;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сложность настройки параметров;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риск утечки данных.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ru"/>
              <a:t>Федеративное обуче­ние: </a:t>
            </a:r>
            <a:r>
              <a:rPr lang="ru"/>
              <a:t>определение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5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Клиенты</a:t>
            </a:r>
            <a:r>
              <a:rPr lang="ru"/>
              <a:t>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/>
              <a:t>Сервер</a:t>
            </a:r>
            <a:r>
              <a:rPr lang="ru"/>
              <a:t>: 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/>
              <a:t>Этапы обучения: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Инициализация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Локальное обучение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Агрегация моделей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1699" y="4608025"/>
            <a:ext cx="4134000" cy="47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7925" y="3921200"/>
            <a:ext cx="1880839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81687" y="2961350"/>
            <a:ext cx="1873333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11600" y="1258075"/>
            <a:ext cx="1406945" cy="2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ru"/>
              <a:t>Федеративное обуче­ние: </a:t>
            </a:r>
            <a:r>
              <a:rPr lang="ru"/>
              <a:t>этапы обучения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875" y="1245525"/>
            <a:ext cx="8658225" cy="287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ru"/>
              <a:t>Федеративное обуче­ние: </a:t>
            </a:r>
            <a:r>
              <a:rPr lang="ru"/>
              <a:t>основные методы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8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ru" sz="1600"/>
              <a:t>FedAvg</a:t>
            </a:r>
            <a:endParaRPr b="1"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AutoNum type="arabicPeriod"/>
            </a:pPr>
            <a:r>
              <a:rPr b="1" lang="ru" sz="1600"/>
              <a:t>FedProx</a:t>
            </a:r>
            <a:endParaRPr b="1"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AutoNum type="arabicPeriod"/>
            </a:pPr>
            <a:r>
              <a:rPr b="1" lang="ru" sz="1600"/>
              <a:t>FedNova</a:t>
            </a:r>
            <a:endParaRPr b="1" sz="1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600"/>
              <a:t>нормализация и масштабирование локальных обновлений от каждого клиента</a:t>
            </a:r>
            <a:endParaRPr sz="1600"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297" y="1732347"/>
            <a:ext cx="1921082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300" y="3301875"/>
            <a:ext cx="2068100" cy="40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ru"/>
              <a:t>Федеративное обуче­ние: </a:t>
            </a:r>
            <a:r>
              <a:rPr lang="ru"/>
              <a:t>преимущества и недостатки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/>
              <a:t>Преимущества: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масштабируемость;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упрощение модели;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быстрая сходимость;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/>
              <a:t>Недостатки: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потеря приватности данных;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трудность агрегации моделей различной архитектуры;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ru"/>
              <a:t>Агрегация с помощью части весов: </a:t>
            </a:r>
            <a:r>
              <a:rPr lang="ru"/>
              <a:t>определение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367125"/>
            <a:ext cx="8520600" cy="32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Алгоритм: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Отправка части весов серверу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Преобразование весов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Агрегация весов сервером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Обратное преобразование и отправка клиентам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400" y="2571750"/>
            <a:ext cx="1200054" cy="26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80350" y="2534775"/>
            <a:ext cx="1080850" cy="34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7050" y="3309450"/>
            <a:ext cx="1416087" cy="29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80350" y="3309450"/>
            <a:ext cx="1510464" cy="34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77050" y="4161125"/>
            <a:ext cx="1464991" cy="26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Агрегация с помощью части весов: </a:t>
            </a:r>
            <a:r>
              <a:rPr lang="ru"/>
              <a:t>преимущества и недостатки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384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/>
              <a:t>Преимущества: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сохранение приватности изображений.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/>
              <a:t>Недостатки: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необходимость дополнительно обучать модель сервера;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отсутствие улучшения качества моделей (мало весов);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потенциальное ухудшение качеств (слишком разные архитектуры).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