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1" r:id="rId3"/>
    <p:sldId id="258" r:id="rId4"/>
    <p:sldId id="267" r:id="rId5"/>
    <p:sldId id="263" r:id="rId6"/>
    <p:sldId id="270" r:id="rId7"/>
    <p:sldId id="276" r:id="rId8"/>
    <p:sldId id="278" r:id="rId9"/>
    <p:sldId id="275" r:id="rId10"/>
    <p:sldId id="272" r:id="rId11"/>
    <p:sldId id="273" r:id="rId12"/>
    <p:sldId id="277" r:id="rId13"/>
    <p:sldId id="274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96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8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5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17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7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8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59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9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16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5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1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97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5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DC61AE-4F5E-4AD3-B7D3-455EBFFE747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637D84E-642D-44A7-97E5-04F2A9E1CD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5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0131" y="1819114"/>
            <a:ext cx="9642011" cy="1572882"/>
          </a:xfrm>
        </p:spPr>
        <p:txBody>
          <a:bodyPr/>
          <a:lstStyle/>
          <a:p>
            <a:pPr algn="ctr"/>
            <a:r>
              <a:rPr lang="ru-RU" sz="2400" b="1" dirty="0"/>
              <a:t>АНАЛИЗ МЕТОДОВ ОЦЕНКИ КОРРЕКТНОСТИ МЕДИЦИНСКИХ</a:t>
            </a:r>
            <a:br>
              <a:rPr lang="ru-RU" sz="2400" b="1" dirty="0"/>
            </a:br>
            <a:r>
              <a:rPr lang="ru-RU" sz="2400" b="1" dirty="0"/>
              <a:t>ИЗОБРАЖЕНИЙ, ПОЛУЧЕННЫХ С ПОМОЩЬЮ ГЕНЕРАТИВНЫХ</a:t>
            </a:r>
            <a:br>
              <a:rPr lang="ru-RU" sz="2400" b="1" dirty="0"/>
            </a:br>
            <a:r>
              <a:rPr lang="ru-RU" sz="2400" b="1" dirty="0"/>
              <a:t>НЕЙРОННЫХ СЕТЕЙ (</a:t>
            </a:r>
            <a:r>
              <a:rPr lang="en-US" sz="2400" b="1" dirty="0"/>
              <a:t>GANS)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51137" y="4395537"/>
            <a:ext cx="5303900" cy="1523999"/>
          </a:xfrm>
        </p:spPr>
        <p:txBody>
          <a:bodyPr>
            <a:normAutofit fontScale="70000" lnSpcReduction="20000"/>
          </a:bodyPr>
          <a:lstStyle/>
          <a:p>
            <a:r>
              <a:rPr lang="ru-RU" sz="2800" b="1" dirty="0" smtClean="0">
                <a:solidFill>
                  <a:srgbClr val="92D050"/>
                </a:solidFill>
              </a:rPr>
              <a:t>Студент 3 курса, 3 группы</a:t>
            </a:r>
          </a:p>
          <a:p>
            <a:r>
              <a:rPr lang="ru-RU" sz="2800" b="1" dirty="0" err="1" smtClean="0">
                <a:solidFill>
                  <a:srgbClr val="92D050"/>
                </a:solidFill>
              </a:rPr>
              <a:t>Зеленковский</a:t>
            </a:r>
            <a:r>
              <a:rPr lang="ru-RU" sz="2800" b="1" dirty="0" smtClean="0">
                <a:solidFill>
                  <a:srgbClr val="92D050"/>
                </a:solidFill>
              </a:rPr>
              <a:t> ВИКТОР Петрович</a:t>
            </a:r>
          </a:p>
          <a:p>
            <a:endParaRPr lang="ru-RU" sz="2800" b="1" dirty="0" smtClean="0">
              <a:solidFill>
                <a:srgbClr val="92D050"/>
              </a:solidFill>
            </a:endParaRPr>
          </a:p>
          <a:p>
            <a:r>
              <a:rPr lang="ru-RU" sz="2800" b="1" dirty="0" smtClean="0">
                <a:solidFill>
                  <a:srgbClr val="92D050"/>
                </a:solidFill>
              </a:rPr>
              <a:t>Научный </a:t>
            </a:r>
            <a:r>
              <a:rPr lang="ru-RU" sz="2800" b="1" dirty="0" err="1" smtClean="0">
                <a:solidFill>
                  <a:srgbClr val="92D050"/>
                </a:solidFill>
              </a:rPr>
              <a:t>руковадитель</a:t>
            </a:r>
            <a:r>
              <a:rPr lang="ru-RU" sz="2800" b="1" dirty="0" smtClean="0">
                <a:solidFill>
                  <a:srgbClr val="92D050"/>
                </a:solidFill>
              </a:rPr>
              <a:t>: </a:t>
            </a:r>
            <a:r>
              <a:rPr lang="ru-RU" sz="2800" b="1" dirty="0" err="1" smtClean="0">
                <a:solidFill>
                  <a:srgbClr val="92D050"/>
                </a:solidFill>
              </a:rPr>
              <a:t>ковалев</a:t>
            </a:r>
            <a:r>
              <a:rPr lang="ru-RU" sz="2800" b="1" dirty="0" smtClean="0">
                <a:solidFill>
                  <a:srgbClr val="92D050"/>
                </a:solidFill>
              </a:rPr>
              <a:t> В.А.</a:t>
            </a:r>
            <a:endParaRPr lang="ru-RU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изображений (</a:t>
            </a:r>
            <a:r>
              <a:rPr lang="en-US" dirty="0" smtClean="0"/>
              <a:t>DCGAN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172" y="2895859"/>
            <a:ext cx="2510298" cy="22492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99" y="2895859"/>
            <a:ext cx="2391071" cy="22492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387" y="2895858"/>
            <a:ext cx="3107760" cy="22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изображений </a:t>
            </a:r>
            <a:r>
              <a:rPr lang="ru-RU" dirty="0" smtClean="0"/>
              <a:t>(</a:t>
            </a:r>
            <a:r>
              <a:rPr lang="en-US" dirty="0" err="1" smtClean="0"/>
              <a:t>ProGAN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143" y="2805048"/>
            <a:ext cx="5604268" cy="26813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57" y="2819291"/>
            <a:ext cx="5168432" cy="27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изображений </a:t>
            </a:r>
            <a:r>
              <a:rPr lang="ru-RU" dirty="0" smtClean="0"/>
              <a:t>(</a:t>
            </a:r>
            <a:r>
              <a:rPr lang="en-US" dirty="0" err="1" smtClean="0"/>
              <a:t>ProGAN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90" y="2921778"/>
            <a:ext cx="5964860" cy="28954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612" y="2946811"/>
            <a:ext cx="6025388" cy="28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оценки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9741" cy="3235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Использованные метрики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r>
              <a:rPr lang="ru-RU" sz="2400" dirty="0" smtClean="0"/>
              <a:t>Начальное </a:t>
            </a:r>
            <a:r>
              <a:rPr lang="ru-RU" sz="2400" dirty="0"/>
              <a:t>расстояние </a:t>
            </a:r>
            <a:r>
              <a:rPr lang="ru-RU" sz="2400" dirty="0" err="1" smtClean="0"/>
              <a:t>Фреше</a:t>
            </a:r>
            <a:r>
              <a:rPr lang="en-US" sz="2400" dirty="0" smtClean="0"/>
              <a:t> (FID)</a:t>
            </a:r>
            <a:endParaRPr lang="ru-RU" sz="2400" dirty="0"/>
          </a:p>
          <a:p>
            <a:r>
              <a:rPr lang="ru-RU" sz="2400" dirty="0" smtClean="0"/>
              <a:t>Многомасштабный </a:t>
            </a:r>
            <a:r>
              <a:rPr lang="ru-RU" sz="2400" dirty="0"/>
              <a:t>индекс структурного </a:t>
            </a:r>
            <a:r>
              <a:rPr lang="ru-RU" sz="2400" dirty="0" smtClean="0"/>
              <a:t>сходства </a:t>
            </a:r>
            <a:r>
              <a:rPr lang="en-US" sz="2400" dirty="0" smtClean="0"/>
              <a:t>(MS-SSIM)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Результаты:</a:t>
            </a:r>
            <a:endParaRPr lang="ru-RU" sz="2400" b="1" dirty="0"/>
          </a:p>
          <a:p>
            <a:r>
              <a:rPr lang="en-US" sz="2400" dirty="0" smtClean="0"/>
              <a:t>DCGAN</a:t>
            </a:r>
            <a:r>
              <a:rPr lang="en-US" sz="2400" dirty="0"/>
              <a:t>: </a:t>
            </a:r>
            <a:r>
              <a:rPr lang="en-US" sz="2400" i="1" dirty="0"/>
              <a:t>FID ≈ </a:t>
            </a:r>
            <a:r>
              <a:rPr lang="en-US" sz="2400" dirty="0"/>
              <a:t>42</a:t>
            </a:r>
            <a:r>
              <a:rPr lang="en-US" sz="2400" i="1" dirty="0"/>
              <a:t>.</a:t>
            </a:r>
            <a:r>
              <a:rPr lang="en-US" sz="2400" dirty="0"/>
              <a:t>3232</a:t>
            </a:r>
            <a:r>
              <a:rPr lang="en-US" sz="2400" i="1" dirty="0"/>
              <a:t>,MS − SSIM ≈ </a:t>
            </a:r>
            <a:r>
              <a:rPr lang="en-US" sz="2400" dirty="0" smtClean="0"/>
              <a:t>0</a:t>
            </a:r>
            <a:r>
              <a:rPr lang="en-US" sz="2400" i="1" dirty="0" smtClean="0"/>
              <a:t>.</a:t>
            </a:r>
            <a:r>
              <a:rPr lang="ru-RU" sz="2400" dirty="0" smtClean="0"/>
              <a:t>8323</a:t>
            </a:r>
            <a:r>
              <a:rPr lang="en-US" sz="2400" dirty="0" smtClean="0"/>
              <a:t>;</a:t>
            </a:r>
            <a:endParaRPr lang="ru-RU" sz="2400" dirty="0" smtClean="0"/>
          </a:p>
          <a:p>
            <a:r>
              <a:rPr lang="en-US" sz="2400" dirty="0" err="1" smtClean="0"/>
              <a:t>ProGAN</a:t>
            </a:r>
            <a:r>
              <a:rPr lang="en-US" sz="2400" dirty="0"/>
              <a:t>: </a:t>
            </a:r>
            <a:r>
              <a:rPr lang="en-US" sz="2400" i="1" dirty="0"/>
              <a:t>FID ≈ </a:t>
            </a:r>
            <a:r>
              <a:rPr lang="en-US" sz="2400" dirty="0"/>
              <a:t>38</a:t>
            </a:r>
            <a:r>
              <a:rPr lang="en-US" sz="2400" i="1" dirty="0"/>
              <a:t>.</a:t>
            </a:r>
            <a:r>
              <a:rPr lang="en-US" sz="2400" dirty="0"/>
              <a:t>3458</a:t>
            </a:r>
            <a:r>
              <a:rPr lang="en-US" sz="2400" i="1" dirty="0"/>
              <a:t>,MS − SSIM ≈ </a:t>
            </a:r>
            <a:r>
              <a:rPr lang="en-US" sz="2400" dirty="0" smtClean="0"/>
              <a:t>0</a:t>
            </a:r>
            <a:r>
              <a:rPr lang="en-US" sz="2400" i="1" dirty="0" smtClean="0"/>
              <a:t>.</a:t>
            </a:r>
            <a:r>
              <a:rPr lang="ru-RU" sz="2400" dirty="0" smtClean="0"/>
              <a:t>7823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53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9739" y="3854330"/>
            <a:ext cx="8825659" cy="1028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b="1" i="1" dirty="0" smtClean="0">
                <a:solidFill>
                  <a:srgbClr val="92D050"/>
                </a:solidFill>
              </a:rPr>
              <a:t>Спасибо за внимание!!!</a:t>
            </a:r>
            <a:endParaRPr lang="ru-RU" sz="4800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07657" cy="3733132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 smtClean="0"/>
              <a:t>Цель: </a:t>
            </a:r>
            <a:r>
              <a:rPr lang="ru-RU" sz="2400" dirty="0" smtClean="0"/>
              <a:t>исследовать основные архитектуры </a:t>
            </a:r>
            <a:r>
              <a:rPr lang="ru-RU" sz="2400" dirty="0" err="1" smtClean="0"/>
              <a:t>генеративно</a:t>
            </a:r>
            <a:r>
              <a:rPr lang="ru-RU" sz="2400" dirty="0" smtClean="0"/>
              <a:t>-состязательных сетей и метрики оценки качества изображений, получаемых с их помощью,</a:t>
            </a:r>
          </a:p>
          <a:p>
            <a:pPr marL="0" indent="0">
              <a:buNone/>
            </a:pPr>
            <a:r>
              <a:rPr lang="ru-RU" sz="2400" b="1" i="1" dirty="0" smtClean="0"/>
              <a:t>Задачи:</a:t>
            </a:r>
          </a:p>
          <a:p>
            <a:pPr>
              <a:buFont typeface="+mj-lt"/>
              <a:buAutoNum type="arabicPeriod"/>
            </a:pPr>
            <a:r>
              <a:rPr lang="ru-RU" sz="2400" dirty="0" smtClean="0"/>
              <a:t>Изучить принцип </a:t>
            </a:r>
            <a:r>
              <a:rPr lang="ru-RU" sz="2400" dirty="0" err="1"/>
              <a:t>генеративно</a:t>
            </a:r>
            <a:r>
              <a:rPr lang="ru-RU" sz="2400" dirty="0"/>
              <a:t>-состязательных </a:t>
            </a:r>
            <a:r>
              <a:rPr lang="ru-RU" sz="2400" dirty="0" smtClean="0"/>
              <a:t>сетей.</a:t>
            </a:r>
          </a:p>
          <a:p>
            <a:pPr>
              <a:buFont typeface="+mj-lt"/>
              <a:buAutoNum type="arabicPeriod"/>
            </a:pPr>
            <a:r>
              <a:rPr lang="ru-RU" sz="2400" dirty="0" smtClean="0"/>
              <a:t>Сгенерировать изображения на основе имеющегося набора </a:t>
            </a:r>
            <a:r>
              <a:rPr lang="ru-RU" sz="2400" dirty="0" smtClean="0"/>
              <a:t>КТ-снимков.</a:t>
            </a:r>
            <a:endParaRPr lang="ru-RU" sz="2400" dirty="0" smtClean="0"/>
          </a:p>
          <a:p>
            <a:pPr>
              <a:buFont typeface="+mj-lt"/>
              <a:buAutoNum type="arabicPeriod"/>
            </a:pPr>
            <a:r>
              <a:rPr lang="ru-RU" sz="2400" dirty="0" smtClean="0"/>
              <a:t>Оценить качество полученных изображений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8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01" y="843402"/>
            <a:ext cx="8761413" cy="706964"/>
          </a:xfrm>
        </p:spPr>
        <p:txBody>
          <a:bodyPr/>
          <a:lstStyle/>
          <a:p>
            <a:r>
              <a:rPr lang="ru-RU" dirty="0" err="1" smtClean="0"/>
              <a:t>Генеративно</a:t>
            </a:r>
            <a:r>
              <a:rPr lang="ru-RU" dirty="0" smtClean="0"/>
              <a:t>-состязательные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42" y="1550366"/>
            <a:ext cx="11459731" cy="50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037" y="785003"/>
            <a:ext cx="9790981" cy="1413056"/>
          </a:xfrm>
        </p:spPr>
        <p:txBody>
          <a:bodyPr/>
          <a:lstStyle/>
          <a:p>
            <a:r>
              <a:rPr lang="ru-RU" dirty="0" smtClean="0"/>
              <a:t>Глубокие </a:t>
            </a:r>
            <a:r>
              <a:rPr lang="ru-RU" dirty="0" err="1" smtClean="0"/>
              <a:t>свёрточные</a:t>
            </a:r>
            <a:r>
              <a:rPr lang="ru-RU" dirty="0" smtClean="0"/>
              <a:t> </a:t>
            </a:r>
            <a:r>
              <a:rPr lang="ru-RU" dirty="0" err="1" smtClean="0"/>
              <a:t>генеративно</a:t>
            </a:r>
            <a:r>
              <a:rPr lang="ru-RU" dirty="0" smtClean="0"/>
              <a:t>-состязательные сети</a:t>
            </a:r>
            <a:r>
              <a:rPr lang="en-US" dirty="0" smtClean="0"/>
              <a:t>(DCGANs</a:t>
            </a:r>
            <a:r>
              <a:rPr lang="en-US" dirty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037" y="1828801"/>
            <a:ext cx="10205352" cy="45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5774" y="923026"/>
            <a:ext cx="10636370" cy="912881"/>
          </a:xfrm>
        </p:spPr>
        <p:txBody>
          <a:bodyPr/>
          <a:lstStyle/>
          <a:p>
            <a:r>
              <a:rPr lang="ru-RU" dirty="0" smtClean="0"/>
              <a:t>Прогрессивный </a:t>
            </a:r>
            <a:r>
              <a:rPr lang="ru-RU" dirty="0"/>
              <a:t>рост </a:t>
            </a:r>
            <a:r>
              <a:rPr lang="ru-RU" dirty="0" err="1"/>
              <a:t>генеративно</a:t>
            </a:r>
            <a:r>
              <a:rPr lang="ru-RU" dirty="0"/>
              <a:t>-состязательные </a:t>
            </a:r>
            <a:r>
              <a:rPr lang="ru-RU" dirty="0" smtClean="0"/>
              <a:t>сетей (</a:t>
            </a:r>
            <a:r>
              <a:rPr lang="en-US" dirty="0" err="1" smtClean="0"/>
              <a:t>ProGANs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68" y="2013203"/>
            <a:ext cx="8526986" cy="45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ProGANs</a:t>
            </a:r>
            <a:endParaRPr lang="ru-RU" dirty="0"/>
          </a:p>
        </p:txBody>
      </p:sp>
      <p:pic>
        <p:nvPicPr>
          <p:cNvPr id="1026" name="Picture 2" descr="What is ProGAN?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47" y="1838452"/>
            <a:ext cx="7599798" cy="468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ProGANs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864" y="1680632"/>
            <a:ext cx="4634567" cy="45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оценки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3" y="2603500"/>
            <a:ext cx="10828499" cy="3861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Основные подходы:</a:t>
            </a:r>
            <a:endParaRPr lang="en-US" sz="2400" b="1" dirty="0"/>
          </a:p>
          <a:p>
            <a:r>
              <a:rPr lang="ru-RU" sz="2400" dirty="0" smtClean="0"/>
              <a:t>Начальное </a:t>
            </a:r>
            <a:r>
              <a:rPr lang="ru-RU" sz="2400" dirty="0"/>
              <a:t>расстояние </a:t>
            </a:r>
            <a:r>
              <a:rPr lang="ru-RU" sz="2400" dirty="0" err="1"/>
              <a:t>Фреше</a:t>
            </a:r>
            <a:r>
              <a:rPr lang="en-US" sz="2400" dirty="0"/>
              <a:t> (FID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Inception score.</a:t>
            </a:r>
            <a:endParaRPr lang="ru-RU" sz="2400" dirty="0" smtClean="0"/>
          </a:p>
          <a:p>
            <a:r>
              <a:rPr lang="ru-RU" sz="2400" dirty="0" smtClean="0"/>
              <a:t>Многомасштабный </a:t>
            </a:r>
            <a:r>
              <a:rPr lang="ru-RU" sz="2400" dirty="0"/>
              <a:t>индекс структурного сходства (MS-SSIM</a:t>
            </a:r>
            <a:r>
              <a:rPr lang="ru-RU" sz="2400" dirty="0" smtClean="0"/>
              <a:t>)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Использованные для медицинских изображений:</a:t>
            </a:r>
            <a:endParaRPr lang="ru-RU" sz="2400" b="1" dirty="0"/>
          </a:p>
          <a:p>
            <a:r>
              <a:rPr lang="ru-RU" sz="2400" dirty="0" smtClean="0"/>
              <a:t>Оценка различимости (бинарный классификатор </a:t>
            </a:r>
            <a:r>
              <a:rPr lang="en-US" sz="2400" dirty="0" smtClean="0"/>
              <a:t>CNNs</a:t>
            </a:r>
            <a:r>
              <a:rPr lang="ru-RU" sz="2400" dirty="0" smtClean="0"/>
              <a:t>)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Структурная оценка (</a:t>
            </a:r>
            <a:r>
              <a:rPr lang="ru-RU" sz="2400" dirty="0"/>
              <a:t>MS-SSIM</a:t>
            </a:r>
            <a:r>
              <a:rPr lang="ru-RU" sz="2400" dirty="0" smtClean="0"/>
              <a:t>)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3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9000 </a:t>
            </a:r>
            <a:r>
              <a:rPr lang="ru-RU" sz="2000" dirty="0"/>
              <a:t>изображений, разбитых на 3 класса, в котором каждое изображение - КТ-срез лёгких </a:t>
            </a:r>
            <a:r>
              <a:rPr lang="ru-RU" sz="2000" dirty="0" smtClean="0"/>
              <a:t>человека</a:t>
            </a:r>
            <a:r>
              <a:rPr lang="ru-RU" sz="2000" dirty="0"/>
              <a:t> </a:t>
            </a:r>
            <a:r>
              <a:rPr lang="ru-RU" sz="2000" dirty="0" smtClean="0"/>
              <a:t>(512 </a:t>
            </a:r>
            <a:r>
              <a:rPr lang="en-US" sz="2000" dirty="0" smtClean="0"/>
              <a:t>x 512</a:t>
            </a:r>
            <a:r>
              <a:rPr lang="ru-RU" sz="2000" dirty="0" smtClean="0"/>
              <a:t>)</a:t>
            </a:r>
            <a:endParaRPr lang="ru-RU" sz="2000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6" y="3414963"/>
            <a:ext cx="2859505" cy="28595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02" y="3348790"/>
            <a:ext cx="2827421" cy="28274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5" y="3348791"/>
            <a:ext cx="2986044" cy="29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231</TotalTime>
  <Words>201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 (конференц-зал)</vt:lpstr>
      <vt:lpstr>АНАЛИЗ МЕТОДОВ ОЦЕНКИ КОРРЕКТНОСТИ МЕДИЦИНСКИХ ИЗОБРАЖЕНИЙ, ПОЛУЧЕННЫХ С ПОМОЩЬЮ ГЕНЕРАТИВНЫХ НЕЙРОННЫХ СЕТЕЙ (GANS)</vt:lpstr>
      <vt:lpstr>Презентация PowerPoint</vt:lpstr>
      <vt:lpstr>Генеративно-состязательные сети</vt:lpstr>
      <vt:lpstr>Глубокие свёрточные генеративно-состязательные сети(DCGANs) </vt:lpstr>
      <vt:lpstr>Прогрессивный рост генеративно-состязательные сетей (ProGANs)</vt:lpstr>
      <vt:lpstr>ProGANs</vt:lpstr>
      <vt:lpstr>ProGANs</vt:lpstr>
      <vt:lpstr>Метрики оценки качества</vt:lpstr>
      <vt:lpstr>Исходные данные</vt:lpstr>
      <vt:lpstr>Генерация изображений (DCGAN)</vt:lpstr>
      <vt:lpstr>Генерация изображений (ProGAN)</vt:lpstr>
      <vt:lpstr>Генерация изображений (ProGAN)</vt:lpstr>
      <vt:lpstr>Метрики оценки качества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Gans and its application</dc:title>
  <dc:creator>Учетная запись Майкрософт</dc:creator>
  <cp:lastModifiedBy>Учетная запись Майкрософт</cp:lastModifiedBy>
  <cp:revision>14</cp:revision>
  <dcterms:created xsi:type="dcterms:W3CDTF">2022-09-27T03:45:19Z</dcterms:created>
  <dcterms:modified xsi:type="dcterms:W3CDTF">2022-12-14T06:35:20Z</dcterms:modified>
</cp:coreProperties>
</file>