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42f10fd737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42f10fd737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42f10fd737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42f10fd737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44a3b49a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44a3b49a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44a3b49a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44a3b49a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42f10fd737_0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42f10fd737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2f10fd737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2f10fd737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42f10fd737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42f10fd737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42f10fd737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42f10fd737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4a3b49a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4a3b49a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44a3b49a4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44a3b49a4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2f10fd737_0_1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2f10fd737_0_1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42f10fd737_0_1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42f10fd737_0_1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42f10fd737_0_1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42f10fd737_0_1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31.png"/><Relationship Id="rId8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7.jpg"/><Relationship Id="rId5" Type="http://schemas.openxmlformats.org/officeDocument/2006/relationships/image" Target="../media/image27.png"/><Relationship Id="rId6" Type="http://schemas.openxmlformats.org/officeDocument/2006/relationships/image" Target="../media/image24.png"/><Relationship Id="rId7" Type="http://schemas.openxmlformats.org/officeDocument/2006/relationships/image" Target="../media/image34.png"/><Relationship Id="rId8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arxiv.org/pdf/1812.04948.pdf" TargetMode="External"/><Relationship Id="rId5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hyperlink" Target="https://arxiv.org/pdf/1912.0495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hyperlink" Target="https://arxiv.org/pdf/2006.06676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787200" y="877875"/>
            <a:ext cx="8192700" cy="236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Исследование и разработка мет</a:t>
            </a:r>
            <a:r>
              <a:rPr lang="ru">
                <a:solidFill>
                  <a:srgbClr val="000000"/>
                </a:solidFill>
              </a:rPr>
              <a:t>одов генерации медицинских изображений с помощью генеративно-состязательных нейронных сетей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4927525" y="3461200"/>
            <a:ext cx="35616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Подготовил: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студент 3 курса 3 группы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Зеленковский Виктор Петрович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Научный руководитель: 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</a:rPr>
              <a:t>Ковалев Василий Алексеевич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"/>
          <p:cNvSpPr txBox="1"/>
          <p:nvPr>
            <p:ph idx="1" type="subTitle"/>
          </p:nvPr>
        </p:nvSpPr>
        <p:spPr>
          <a:xfrm>
            <a:off x="3951725" y="44620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000000"/>
                </a:solidFill>
              </a:rPr>
              <a:t>Пример сгенерированных изображений</a:t>
            </a:r>
            <a:endParaRPr/>
          </a:p>
        </p:txBody>
      </p:sp>
      <p:sp>
        <p:nvSpPr>
          <p:cNvPr id="358" name="Google Shape;358;p22"/>
          <p:cNvSpPr txBox="1"/>
          <p:nvPr/>
        </p:nvSpPr>
        <p:spPr>
          <a:xfrm>
            <a:off x="437600" y="218600"/>
            <a:ext cx="696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Эксперименты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40900" y="1502375"/>
            <a:ext cx="3042600" cy="27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размер генерируемых изображений - </a:t>
            </a:r>
            <a:r>
              <a:rPr b="1" lang="ru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128x128</a:t>
            </a:r>
            <a:endParaRPr b="1"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kimg = 400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FID (Fréchet Inception Distance): 53.3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375" y="770075"/>
            <a:ext cx="1740869" cy="17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853" y="770075"/>
            <a:ext cx="1740869" cy="17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7331" y="770075"/>
            <a:ext cx="1740869" cy="17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375" y="2691668"/>
            <a:ext cx="1740869" cy="17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8853" y="2691668"/>
            <a:ext cx="1740869" cy="1708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7331" y="2691668"/>
            <a:ext cx="1740869" cy="1708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 txBox="1"/>
          <p:nvPr>
            <p:ph idx="1" type="subTitle"/>
          </p:nvPr>
        </p:nvSpPr>
        <p:spPr>
          <a:xfrm>
            <a:off x="4270375" y="4291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000000"/>
                </a:solidFill>
              </a:rPr>
              <a:t>Пример сгенерированных изображений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437600" y="218600"/>
            <a:ext cx="696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Эксперименты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2" name="Google Shape;372;p23"/>
          <p:cNvSpPr txBox="1"/>
          <p:nvPr/>
        </p:nvSpPr>
        <p:spPr>
          <a:xfrm>
            <a:off x="126650" y="1162375"/>
            <a:ext cx="29658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размер генерируемых изображений - 128x128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kimg = 400 -&gt; </a:t>
            </a:r>
            <a:r>
              <a:rPr b="1" lang="ru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750</a:t>
            </a:r>
            <a:endParaRPr b="1" sz="2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FID score: 55.3 -&gt; </a:t>
            </a:r>
            <a:r>
              <a:rPr b="1" lang="ru" sz="2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33.4</a:t>
            </a:r>
            <a:endParaRPr b="1" sz="2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63" y="847700"/>
            <a:ext cx="1759454" cy="15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748" y="847700"/>
            <a:ext cx="1759454" cy="15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1133" y="847700"/>
            <a:ext cx="1759454" cy="15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2363" y="2623440"/>
            <a:ext cx="1759454" cy="15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1748" y="2623440"/>
            <a:ext cx="1759454" cy="157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133" y="2623434"/>
            <a:ext cx="1759454" cy="1578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/>
          <p:nvPr>
            <p:ph idx="1" type="subTitle"/>
          </p:nvPr>
        </p:nvSpPr>
        <p:spPr>
          <a:xfrm>
            <a:off x="4270375" y="42911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000000"/>
                </a:solidFill>
              </a:rPr>
              <a:t>Пример сгенерированных изображений</a:t>
            </a:r>
            <a:endParaRPr b="1" sz="2200">
              <a:solidFill>
                <a:srgbClr val="000000"/>
              </a:solidFill>
            </a:endParaRPr>
          </a:p>
        </p:txBody>
      </p:sp>
      <p:sp>
        <p:nvSpPr>
          <p:cNvPr id="384" name="Google Shape;384;p24"/>
          <p:cNvSpPr txBox="1"/>
          <p:nvPr/>
        </p:nvSpPr>
        <p:spPr>
          <a:xfrm>
            <a:off x="437600" y="218600"/>
            <a:ext cx="696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Эксперименты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77675" y="812425"/>
            <a:ext cx="3163800" cy="21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Nunito"/>
                <a:ea typeface="Nunito"/>
                <a:cs typeface="Nunito"/>
                <a:sym typeface="Nunito"/>
              </a:rPr>
              <a:t>размер генерируемых изображений - </a:t>
            </a:r>
            <a:r>
              <a:rPr b="1" lang="ru" sz="18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256x256</a:t>
            </a:r>
            <a:endParaRPr b="1"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Nunito"/>
                <a:ea typeface="Nunito"/>
                <a:cs typeface="Nunito"/>
                <a:sym typeface="Nunito"/>
              </a:rPr>
              <a:t>FID score: 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400 kimg - 55.3 -&gt; </a:t>
            </a:r>
            <a:r>
              <a:rPr b="1" lang="ru" sz="16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46.9</a:t>
            </a:r>
            <a:endParaRPr b="1"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b="1" lang="ru" sz="1600">
                <a:latin typeface="Nunito"/>
                <a:ea typeface="Nunito"/>
                <a:cs typeface="Nunito"/>
                <a:sym typeface="Nunito"/>
              </a:rPr>
              <a:t>500 kimg - 39.6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375" y="812451"/>
            <a:ext cx="1759475" cy="175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1750" y="812437"/>
            <a:ext cx="1759475" cy="17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1125" y="801075"/>
            <a:ext cx="1759475" cy="17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2375" y="2629500"/>
            <a:ext cx="1759475" cy="175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1750" y="2642326"/>
            <a:ext cx="1759475" cy="175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1125" y="2629500"/>
            <a:ext cx="1759475" cy="17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5600" y="2921425"/>
            <a:ext cx="2987950" cy="21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"/>
          <p:cNvSpPr txBox="1"/>
          <p:nvPr>
            <p:ph type="ctrTitle"/>
          </p:nvPr>
        </p:nvSpPr>
        <p:spPr>
          <a:xfrm>
            <a:off x="440375" y="52225"/>
            <a:ext cx="3379500" cy="6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000000"/>
                </a:solidFill>
              </a:rPr>
              <a:t>Выводы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398" name="Google Shape;3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975" y="1746450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976" y="1746450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977" y="1746450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975" y="2475675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976" y="2475675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77" y="2475673"/>
            <a:ext cx="830223" cy="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9200" y="1746450"/>
            <a:ext cx="1391324" cy="13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5"/>
          <p:cNvSpPr txBox="1"/>
          <p:nvPr/>
        </p:nvSpPr>
        <p:spPr>
          <a:xfrm>
            <a:off x="370625" y="536350"/>
            <a:ext cx="86190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В</a:t>
            </a: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 результате увеличения количества данных, используемых для обучения нейросети, и изменения архитектуры сети удалось: 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избежать mode collapse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         ProGAN                           StyleGAN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улучшить FID метрику: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ProGAN - 138.3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StyleGAN - 33.4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"/>
          <p:cNvSpPr txBox="1"/>
          <p:nvPr/>
        </p:nvSpPr>
        <p:spPr>
          <a:xfrm>
            <a:off x="2297350" y="2165900"/>
            <a:ext cx="57180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Спасибо за внимание!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11" name="Google Shape;411;p26"/>
          <p:cNvSpPr txBox="1"/>
          <p:nvPr/>
        </p:nvSpPr>
        <p:spPr>
          <a:xfrm>
            <a:off x="2297350" y="1258100"/>
            <a:ext cx="35418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654675" y="224725"/>
            <a:ext cx="80769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Проблема:</a:t>
            </a: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Нехватка медицинских изображений для обучения нейронных сетей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Цель:  </a:t>
            </a: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И</a:t>
            </a: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сследовать и модифицировать существующие методы генерации изображений в соответствии со спецификой исходных данных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Задачи:</a:t>
            </a: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	 	 	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Исследовать существующие методы генерации изображений	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Модифицировать изученные методы для генерации изображений на основе ограниченного набора данных (КТ-снимки)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ven Pro"/>
              <a:buChar char="●"/>
            </a:pPr>
            <a:r>
              <a:rPr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Оценить качество изображений, генерируемых с помощью полученных методов</a:t>
            </a:r>
            <a:endParaRPr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662975" y="440650"/>
            <a:ext cx="8257200" cy="3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22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22">
                <a:solidFill>
                  <a:srgbClr val="000000"/>
                </a:solidFill>
              </a:rPr>
              <a:t>Проделанная работа:</a:t>
            </a:r>
            <a:endParaRPr sz="2222">
              <a:solidFill>
                <a:srgbClr val="000000"/>
              </a:solidFill>
            </a:endParaRPr>
          </a:p>
          <a:p>
            <a:pPr indent="-3555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lang="ru" sz="2222">
                <a:solidFill>
                  <a:srgbClr val="000000"/>
                </a:solidFill>
              </a:rPr>
              <a:t>изучены архитектуры нейросетей StyleGAN, StyleGAN2</a:t>
            </a:r>
            <a:endParaRPr b="0" sz="222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22">
              <a:solidFill>
                <a:srgbClr val="000000"/>
              </a:solidFill>
            </a:endParaRPr>
          </a:p>
          <a:p>
            <a:pPr indent="-3555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lang="ru" sz="2222">
                <a:solidFill>
                  <a:srgbClr val="000000"/>
                </a:solidFill>
              </a:rPr>
              <a:t>модифицирована архитектура </a:t>
            </a:r>
            <a:r>
              <a:rPr b="0" lang="ru" sz="2222">
                <a:solidFill>
                  <a:srgbClr val="000000"/>
                </a:solidFill>
              </a:rPr>
              <a:t>StyleGAN2: </a:t>
            </a:r>
            <a:r>
              <a:rPr b="0" lang="ru" sz="2222">
                <a:solidFill>
                  <a:srgbClr val="000000"/>
                </a:solidFill>
              </a:rPr>
              <a:t>в архитектуру добавлены аугментации для увеличения размера датасета исходных данных</a:t>
            </a:r>
            <a:endParaRPr b="0" sz="222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22">
              <a:solidFill>
                <a:srgbClr val="000000"/>
              </a:solidFill>
            </a:endParaRPr>
          </a:p>
          <a:p>
            <a:pPr indent="-3555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lang="ru" sz="2222">
                <a:solidFill>
                  <a:srgbClr val="000000"/>
                </a:solidFill>
              </a:rPr>
              <a:t>сгенерированы изображения размером 64x64, 128x128, 256x256</a:t>
            </a:r>
            <a:endParaRPr b="0" sz="222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22">
              <a:solidFill>
                <a:srgbClr val="000000"/>
              </a:solidFill>
            </a:endParaRPr>
          </a:p>
          <a:p>
            <a:pPr indent="-35559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0" lang="ru" sz="2222">
                <a:solidFill>
                  <a:srgbClr val="000000"/>
                </a:solidFill>
              </a:rPr>
              <a:t>качество полученных изображений измерено с помощью следующих метрик: FID score</a:t>
            </a:r>
            <a:endParaRPr b="0" sz="2222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441050" y="441750"/>
            <a:ext cx="7531200" cy="6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</a:rPr>
              <a:t>Архитектура StyleGAN схожа с архитектурой ProGAN</a:t>
            </a:r>
            <a:r>
              <a:rPr lang="ru"/>
              <a:t> </a:t>
            </a:r>
            <a:endParaRPr/>
          </a:p>
        </p:txBody>
      </p:sp>
      <p:sp>
        <p:nvSpPr>
          <p:cNvPr id="294" name="Google Shape;294;p16"/>
          <p:cNvSpPr txBox="1"/>
          <p:nvPr>
            <p:ph idx="1" type="subTitle"/>
          </p:nvPr>
        </p:nvSpPr>
        <p:spPr>
          <a:xfrm>
            <a:off x="5582650" y="4405350"/>
            <a:ext cx="29160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Г</a:t>
            </a:r>
            <a:r>
              <a:rPr b="1" lang="ru" sz="18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енератор StyleGAN</a:t>
            </a:r>
            <a:endParaRPr b="1" sz="18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441050" y="185975"/>
            <a:ext cx="50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aven Pro"/>
                <a:ea typeface="Maven Pro"/>
                <a:cs typeface="Maven Pro"/>
                <a:sym typeface="Maven Pro"/>
              </a:rPr>
              <a:t>Архитектура нейросети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600" y="1095451"/>
            <a:ext cx="2838350" cy="325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441050" y="4693150"/>
            <a:ext cx="342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https://arxiv.org/pdf/1812.04948.pdf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425" y="1143225"/>
            <a:ext cx="1303449" cy="32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1498550" y="4405350"/>
            <a:ext cx="23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aven Pro"/>
                <a:ea typeface="Maven Pro"/>
                <a:cs typeface="Maven Pro"/>
                <a:sym typeface="Maven Pro"/>
              </a:rPr>
              <a:t>Генератор ProGAN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3936025" y="4369675"/>
            <a:ext cx="25167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Генератор</a:t>
            </a:r>
            <a:endParaRPr b="1"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25" y="689113"/>
            <a:ext cx="8737351" cy="37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441050" y="185975"/>
            <a:ext cx="50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aven Pro"/>
                <a:ea typeface="Maven Pro"/>
                <a:cs typeface="Maven Pro"/>
                <a:sym typeface="Maven Pro"/>
              </a:rPr>
              <a:t>Архитектура нейросети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332725" y="4632075"/>
            <a:ext cx="50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https://arxiv.org/pdf/1912.04958.pdf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2776575" y="4509150"/>
            <a:ext cx="4565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b="1" lang="ru" sz="2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kip connections &amp; residual nets</a:t>
            </a:r>
            <a:endParaRPr b="1" sz="2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441050" y="185975"/>
            <a:ext cx="50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aven Pro"/>
                <a:ea typeface="Maven Pro"/>
                <a:cs typeface="Maven Pro"/>
                <a:sym typeface="Maven Pro"/>
              </a:rPr>
              <a:t>Архитектура нейросети</a:t>
            </a:r>
            <a:endParaRPr b="1" sz="20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886" y="718088"/>
            <a:ext cx="5678490" cy="36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idx="1" type="subTitle"/>
          </p:nvPr>
        </p:nvSpPr>
        <p:spPr>
          <a:xfrm>
            <a:off x="3988575" y="12229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000000"/>
                </a:solidFill>
              </a:rPr>
              <a:t>Аугментации, используемые в работе:</a:t>
            </a:r>
            <a:endParaRPr b="1" sz="20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xint_max = 0.125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scale_std = 0.2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rotate_max = 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aniso_std = 0.2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brightness_std = 0.2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contrast_std = 0.5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noise_std = 0.1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ru" sz="1800">
                <a:solidFill>
                  <a:srgbClr val="000000"/>
                </a:solidFill>
              </a:rPr>
              <a:t>cutout_size = 0.5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363975" y="255400"/>
            <a:ext cx="8740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Стохастические аугментации дискриминатора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5116300" y="1222900"/>
            <a:ext cx="3206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800" y="1364450"/>
            <a:ext cx="2663850" cy="24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/>
        </p:nvSpPr>
        <p:spPr>
          <a:xfrm>
            <a:off x="629125" y="4343175"/>
            <a:ext cx="50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https://arxiv.org/pdf/2006.06676.pdf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/>
        </p:nvSpPr>
        <p:spPr>
          <a:xfrm>
            <a:off x="437600" y="218600"/>
            <a:ext cx="696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Эксперименты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07900" y="1808000"/>
            <a:ext cx="32067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Исходные данные: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1500 КТ-снимков</a:t>
            </a: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размером 512x512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89" y="742188"/>
            <a:ext cx="1754845" cy="1706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690" y="754132"/>
            <a:ext cx="1730285" cy="1682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950" y="742200"/>
            <a:ext cx="1754825" cy="170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950" y="2664588"/>
            <a:ext cx="1754825" cy="1706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7900" y="2659400"/>
            <a:ext cx="1754825" cy="170685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0"/>
          <p:cNvSpPr txBox="1"/>
          <p:nvPr/>
        </p:nvSpPr>
        <p:spPr>
          <a:xfrm>
            <a:off x="4658700" y="4666400"/>
            <a:ext cx="395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Пример исходных данных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36700" y="2659400"/>
            <a:ext cx="1730275" cy="17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/>
        </p:nvSpPr>
        <p:spPr>
          <a:xfrm>
            <a:off x="3901950" y="4312200"/>
            <a:ext cx="5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класс 1                             класс 2                              класс 3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idx="1" type="subTitle"/>
          </p:nvPr>
        </p:nvSpPr>
        <p:spPr>
          <a:xfrm>
            <a:off x="4052925" y="43908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200">
                <a:solidFill>
                  <a:srgbClr val="000000"/>
                </a:solidFill>
              </a:rPr>
              <a:t>Пример сгенерированных изображений</a:t>
            </a:r>
            <a:endParaRPr sz="1400"/>
          </a:p>
        </p:txBody>
      </p:sp>
      <p:sp>
        <p:nvSpPr>
          <p:cNvPr id="345" name="Google Shape;345;p21"/>
          <p:cNvSpPr txBox="1"/>
          <p:nvPr/>
        </p:nvSpPr>
        <p:spPr>
          <a:xfrm>
            <a:off x="437600" y="218600"/>
            <a:ext cx="6960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latin typeface="Maven Pro"/>
                <a:ea typeface="Maven Pro"/>
                <a:cs typeface="Maven Pro"/>
                <a:sym typeface="Maven Pro"/>
              </a:rPr>
              <a:t>Эксперименты</a:t>
            </a:r>
            <a:endParaRPr b="1" sz="30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43575" y="1011275"/>
            <a:ext cx="3567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latin typeface="Nunito"/>
                <a:ea typeface="Nunito"/>
                <a:cs typeface="Nunito"/>
                <a:sym typeface="Nunito"/>
              </a:rPr>
              <a:t>kimg - количество тысяч изображений, использованных для обучения дискриминатора</a:t>
            </a:r>
            <a:endParaRPr b="1" sz="19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размер генерируемых изображений - </a:t>
            </a: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64x64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Nunito"/>
                <a:ea typeface="Nunito"/>
                <a:cs typeface="Nunito"/>
                <a:sym typeface="Nunito"/>
              </a:rPr>
              <a:t>kimg = 500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4" y="752625"/>
            <a:ext cx="1666157" cy="170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9019" y="2630804"/>
            <a:ext cx="1666157" cy="170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385" y="752625"/>
            <a:ext cx="1666157" cy="170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7550" y="2596175"/>
            <a:ext cx="1666175" cy="170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7550" y="752625"/>
            <a:ext cx="1666157" cy="1704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0575" y="2616600"/>
            <a:ext cx="1666150" cy="1704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