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64" r:id="rId8"/>
    <p:sldId id="257" r:id="rId9"/>
    <p:sldId id="270" r:id="rId10"/>
    <p:sldId id="263" r:id="rId11"/>
    <p:sldId id="258" r:id="rId12"/>
    <p:sldId id="259" r:id="rId13"/>
    <p:sldId id="260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21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5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70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2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92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089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51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192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1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4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3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46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8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0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6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1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2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FFE79-46A1-424C-84BE-F2B108BAF953}" type="datetimeFigureOut">
              <a:rPr lang="es-ES" smtClean="0"/>
              <a:t>11/04/2017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3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es.tiching.com/hakitzu-code-of-the-warriors/recurso-educativo/94970?utm_source=BlogTiching&amp;utm_medium=referral&amp;utm_content=94970&amp;utm_campaign=c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623" y="4087279"/>
            <a:ext cx="10062014" cy="1611155"/>
          </a:xfrm>
        </p:spPr>
        <p:txBody>
          <a:bodyPr>
            <a:noAutofit/>
          </a:bodyPr>
          <a:lstStyle/>
          <a:p>
            <a:r>
              <a:rPr lang="es-MX" sz="4400" b="1"/>
              <a:t>Presentación 1 </a:t>
            </a:r>
            <a:br>
              <a:rPr lang="es-MX" sz="4400" b="1"/>
            </a:br>
            <a:r>
              <a:rPr lang="es-MX" sz="4400" b="1"/>
              <a:t>W3C Games Factory</a:t>
            </a:r>
            <a:endParaRPr lang="es-ES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53916" y="5077052"/>
            <a:ext cx="6987645" cy="138853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s-MX" b="1" u="sng" dirty="0"/>
              <a:t>Integrantes:</a:t>
            </a:r>
          </a:p>
          <a:p>
            <a:pPr algn="r"/>
            <a:r>
              <a:rPr lang="es-MX" dirty="0"/>
              <a:t>Carlos Cortes . </a:t>
            </a:r>
          </a:p>
          <a:p>
            <a:pPr algn="r"/>
            <a:r>
              <a:rPr lang="es-MX" dirty="0"/>
              <a:t>Carlos Cubillos V. </a:t>
            </a:r>
          </a:p>
          <a:p>
            <a:pPr algn="r"/>
            <a:r>
              <a:rPr lang="es-MX" dirty="0"/>
              <a:t>Wilson Araya O.</a:t>
            </a:r>
          </a:p>
          <a:p>
            <a:pPr algn="r"/>
            <a:r>
              <a:rPr lang="es-MX" dirty="0"/>
              <a:t>Carlos </a:t>
            </a:r>
            <a:r>
              <a:rPr lang="es-MX" dirty="0" err="1"/>
              <a:t>Labbé</a:t>
            </a:r>
            <a:r>
              <a:rPr lang="es-MX" dirty="0"/>
              <a:t> P.</a:t>
            </a:r>
            <a:endParaRPr lang="es-ES" dirty="0"/>
          </a:p>
        </p:txBody>
      </p:sp>
      <p:pic>
        <p:nvPicPr>
          <p:cNvPr id="4" name="Imagen 3" descr="Resultado de imagen para uc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90" y="162471"/>
            <a:ext cx="5077851" cy="137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6" y="1510747"/>
            <a:ext cx="3640134" cy="2877746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4205">
            <a:off x="4222489" y="1838834"/>
            <a:ext cx="2623384" cy="1942543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741">
            <a:off x="4788409" y="2512798"/>
            <a:ext cx="533840" cy="59461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930">
            <a:off x="5462390" y="2409598"/>
            <a:ext cx="581025" cy="6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0146" y="609600"/>
            <a:ext cx="10018713" cy="1752599"/>
          </a:xfrm>
        </p:spPr>
        <p:txBody>
          <a:bodyPr/>
          <a:lstStyle/>
          <a:p>
            <a:r>
              <a:rPr lang="es-MX" b="1" dirty="0"/>
              <a:t>Reglas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861476"/>
              </p:ext>
            </p:extLst>
          </p:nvPr>
        </p:nvGraphicFramePr>
        <p:xfrm>
          <a:off x="783771" y="4114798"/>
          <a:ext cx="5742590" cy="957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5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760" algn="r"/>
                        </a:tabLst>
                      </a:pPr>
                      <a:r>
                        <a:rPr lang="es-CL" sz="1400" dirty="0">
                          <a:effectLst/>
                        </a:rPr>
                        <a:t>Jugador 1:	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A: Correcto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D: Incorrecto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Jugador 2: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Izquierda: Correcto                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Derecha: Incorrecto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5570"/>
              </p:ext>
            </p:extLst>
          </p:nvPr>
        </p:nvGraphicFramePr>
        <p:xfrm>
          <a:off x="783771" y="2362199"/>
          <a:ext cx="5895954" cy="699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Controles Generales: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Z: Aceptar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X: Cancelar    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Espacio: Pausa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760" y="1286794"/>
            <a:ext cx="4842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-Cada 5 aciertos, la dificultad sube y el tiempo disminuye 2 segundos.</a:t>
            </a:r>
          </a:p>
          <a:p>
            <a:endParaRPr lang="es-MX" dirty="0"/>
          </a:p>
          <a:p>
            <a:r>
              <a:rPr lang="es-MX" dirty="0"/>
              <a:t>-El tiempo disminuye a un limite de 4 segundos</a:t>
            </a:r>
          </a:p>
          <a:p>
            <a:endParaRPr lang="es-MX" dirty="0"/>
          </a:p>
          <a:p>
            <a:r>
              <a:rPr lang="es-MX" dirty="0"/>
              <a:t>-Una vez logrado 1500 </a:t>
            </a:r>
            <a:r>
              <a:rPr lang="es-MX" dirty="0" err="1"/>
              <a:t>pts</a:t>
            </a:r>
            <a:r>
              <a:rPr lang="es-MX" dirty="0"/>
              <a:t> el juego termina.</a:t>
            </a:r>
          </a:p>
          <a:p>
            <a:endParaRPr lang="es-MX" dirty="0"/>
          </a:p>
          <a:p>
            <a:r>
              <a:rPr lang="es-MX" dirty="0"/>
              <a:t>-Al acertar se suman 100 pts.</a:t>
            </a:r>
          </a:p>
          <a:p>
            <a:r>
              <a:rPr lang="es-MX" dirty="0"/>
              <a:t>-Al equivocarse se descuentan 100 pts.</a:t>
            </a:r>
          </a:p>
          <a:p>
            <a:endParaRPr lang="es-MX" dirty="0"/>
          </a:p>
          <a:p>
            <a:r>
              <a:rPr lang="es-MX" dirty="0"/>
              <a:t>-En multijugador, al equivocarse se descuentan 100 </a:t>
            </a:r>
            <a:r>
              <a:rPr lang="es-MX" dirty="0" err="1"/>
              <a:t>pts</a:t>
            </a:r>
            <a:r>
              <a:rPr lang="es-MX" dirty="0"/>
              <a:t> y se entregan al otro jugador. Evitar trampas.</a:t>
            </a:r>
          </a:p>
          <a:p>
            <a:endParaRPr lang="es-MX" dirty="0"/>
          </a:p>
          <a:p>
            <a:r>
              <a:rPr lang="es-MX" dirty="0"/>
              <a:t>-Al acertar 3 seguidos, se activa un bonus que dobla el puntaje por obtener.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3" name="Rectángulo: esquinas redondeadas 2"/>
          <p:cNvSpPr/>
          <p:nvPr/>
        </p:nvSpPr>
        <p:spPr>
          <a:xfrm>
            <a:off x="2160104" y="3425755"/>
            <a:ext cx="2915479" cy="52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Controles </a:t>
            </a:r>
            <a:r>
              <a:rPr lang="es-CL" dirty="0" err="1"/>
              <a:t>Multiplayer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523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69776" y="407504"/>
            <a:ext cx="10018713" cy="1752599"/>
          </a:xfrm>
        </p:spPr>
        <p:txBody>
          <a:bodyPr/>
          <a:lstStyle/>
          <a:p>
            <a:r>
              <a:rPr lang="es-MX" b="1" dirty="0" err="1"/>
              <a:t>Setting</a:t>
            </a:r>
            <a:r>
              <a:rPr lang="es-MX" dirty="0"/>
              <a:t>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7706" y="2488236"/>
            <a:ext cx="489909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r>
              <a:rPr lang="es-MX" sz="2400" dirty="0"/>
              <a:t>Interfaz intuitiva</a:t>
            </a:r>
          </a:p>
          <a:p>
            <a:endParaRPr lang="es-MX" sz="2400" dirty="0"/>
          </a:p>
          <a:p>
            <a:r>
              <a:rPr lang="es-MX" sz="2400" dirty="0"/>
              <a:t>-Fondos simples, con colores amenos</a:t>
            </a:r>
          </a:p>
          <a:p>
            <a:endParaRPr lang="es-MX" sz="2400" dirty="0"/>
          </a:p>
          <a:p>
            <a:r>
              <a:rPr lang="es-MX" sz="2400" dirty="0"/>
              <a:t>-Música relajante (opcional)</a:t>
            </a:r>
          </a:p>
          <a:p>
            <a:endParaRPr lang="es-MX" sz="2400" dirty="0"/>
          </a:p>
          <a:p>
            <a:r>
              <a:rPr lang="es-MX" sz="2400" dirty="0"/>
              <a:t>-Lenguaje español</a:t>
            </a:r>
          </a:p>
          <a:p>
            <a:endParaRPr lang="es-MX" sz="2400" dirty="0"/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0" y="624113"/>
            <a:ext cx="4165600" cy="2764261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0" y="3767114"/>
            <a:ext cx="4165601" cy="26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Coherencia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55313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271476" y="2067339"/>
            <a:ext cx="4081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Contenido adecuado para el publico objetivo.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Basado en los tipos del genero Educativo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Material relacionado con los contenidos de los niños 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4115">
            <a:off x="5753480" y="4209785"/>
            <a:ext cx="4136708" cy="20683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121">
            <a:off x="8726228" y="1359088"/>
            <a:ext cx="3175993" cy="2381995"/>
          </a:xfrm>
          <a:prstGeom prst="rect">
            <a:avLst/>
          </a:prstGeom>
        </p:spPr>
      </p:pic>
      <p:sp>
        <p:nvSpPr>
          <p:cNvPr id="9" name="Rectángulo: esquinas redondeadas 8"/>
          <p:cNvSpPr/>
          <p:nvPr/>
        </p:nvSpPr>
        <p:spPr>
          <a:xfrm>
            <a:off x="6050464" y="3005995"/>
            <a:ext cx="2362774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Ejemplos Juegos Educativos</a:t>
            </a:r>
          </a:p>
        </p:txBody>
      </p:sp>
    </p:spTree>
    <p:extLst>
      <p:ext uri="{BB962C8B-B14F-4D97-AF65-F5344CB8AC3E}">
        <p14:creationId xmlns:p14="http://schemas.microsoft.com/office/powerpoint/2010/main" val="245927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969" y="366486"/>
            <a:ext cx="10018713" cy="1752599"/>
          </a:xfrm>
        </p:spPr>
        <p:txBody>
          <a:bodyPr/>
          <a:lstStyle/>
          <a:p>
            <a:r>
              <a:rPr lang="es-MX" dirty="0"/>
              <a:t>Dimensiones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47431" y="2265748"/>
            <a:ext cx="5559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Menú de opciones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juego se desarrollará en un cuadro bidimensional rectangular, compuesto por: Tiempo, puntaje, ronda, indicadores y cuadros de imagen.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59" y="3405414"/>
            <a:ext cx="4013598" cy="30101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12" y="3405414"/>
            <a:ext cx="3918916" cy="29391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12" y="337457"/>
            <a:ext cx="3918916" cy="28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7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Prototipo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462" y="1457739"/>
            <a:ext cx="5711686" cy="4916556"/>
          </a:xfrm>
        </p:spPr>
        <p:txBody>
          <a:bodyPr/>
          <a:lstStyle/>
          <a:p>
            <a:r>
              <a:rPr lang="es-CL" dirty="0"/>
              <a:t>Características:</a:t>
            </a:r>
          </a:p>
          <a:p>
            <a:pPr marL="0" indent="0">
              <a:buNone/>
            </a:pPr>
            <a:r>
              <a:rPr lang="es-CL" dirty="0"/>
              <a:t>-Usa el cuadro creado para el modo </a:t>
            </a:r>
            <a:r>
              <a:rPr lang="es-CL" dirty="0" err="1"/>
              <a:t>singleplayer</a:t>
            </a:r>
            <a:r>
              <a:rPr lang="es-CL" dirty="0"/>
              <a:t>.</a:t>
            </a:r>
          </a:p>
          <a:p>
            <a:pPr marL="0" indent="0">
              <a:buNone/>
            </a:pPr>
            <a:r>
              <a:rPr lang="es-CL" dirty="0"/>
              <a:t>-Cuando se pulsa la tecla abajo o arriba cambia las imágenes almacenadas en el juego.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7116486" y="2067339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Apuntes para el prototipo 2:</a:t>
            </a:r>
          </a:p>
          <a:p>
            <a:endParaRPr lang="es-CL" dirty="0"/>
          </a:p>
          <a:p>
            <a:r>
              <a:rPr lang="es-CL" dirty="0"/>
              <a:t>-Evitar repetición de imágenes al cambiar</a:t>
            </a:r>
          </a:p>
          <a:p>
            <a:r>
              <a:rPr lang="es-CL" dirty="0"/>
              <a:t>-Agregar mensajes</a:t>
            </a:r>
          </a:p>
          <a:p>
            <a:r>
              <a:rPr lang="es-CL" dirty="0"/>
              <a:t>-Crear Menú principal</a:t>
            </a:r>
          </a:p>
          <a:p>
            <a:r>
              <a:rPr lang="es-CL" dirty="0"/>
              <a:t>-Adaptar imágenes al tamaño</a:t>
            </a:r>
          </a:p>
          <a:p>
            <a:r>
              <a:rPr lang="es-CL" dirty="0"/>
              <a:t>-Añadir el reloj y puntajes</a:t>
            </a:r>
          </a:p>
        </p:txBody>
      </p:sp>
    </p:spTree>
    <p:extLst>
      <p:ext uri="{BB962C8B-B14F-4D97-AF65-F5344CB8AC3E}">
        <p14:creationId xmlns:p14="http://schemas.microsoft.com/office/powerpoint/2010/main" val="189039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2276" y="1"/>
            <a:ext cx="10018713" cy="1046922"/>
          </a:xfrm>
        </p:spPr>
        <p:txBody>
          <a:bodyPr/>
          <a:lstStyle/>
          <a:p>
            <a:r>
              <a:rPr lang="es-CL" dirty="0"/>
              <a:t>Carta Gantt Etapa Diseño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715617"/>
            <a:ext cx="10906676" cy="5996609"/>
          </a:xfrm>
        </p:spPr>
      </p:pic>
    </p:spTree>
    <p:extLst>
      <p:ext uri="{BB962C8B-B14F-4D97-AF65-F5344CB8AC3E}">
        <p14:creationId xmlns:p14="http://schemas.microsoft.com/office/powerpoint/2010/main" val="77067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1" y="-300038"/>
            <a:ext cx="10018713" cy="1752599"/>
          </a:xfrm>
        </p:spPr>
        <p:txBody>
          <a:bodyPr/>
          <a:lstStyle/>
          <a:p>
            <a:r>
              <a:rPr lang="es-CL" dirty="0"/>
              <a:t>Carta Gantt: Segunda etapa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2" y="933449"/>
            <a:ext cx="10661651" cy="5775480"/>
          </a:xfrm>
        </p:spPr>
      </p:pic>
    </p:spTree>
    <p:extLst>
      <p:ext uri="{BB962C8B-B14F-4D97-AF65-F5344CB8AC3E}">
        <p14:creationId xmlns:p14="http://schemas.microsoft.com/office/powerpoint/2010/main" val="226279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5042" y="155713"/>
            <a:ext cx="10018713" cy="1752599"/>
          </a:xfrm>
        </p:spPr>
        <p:txBody>
          <a:bodyPr/>
          <a:lstStyle/>
          <a:p>
            <a:r>
              <a:rPr lang="es-MX" dirty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36035"/>
            <a:ext cx="6082681" cy="4055165"/>
          </a:xfrm>
        </p:spPr>
        <p:txBody>
          <a:bodyPr/>
          <a:lstStyle/>
          <a:p>
            <a:r>
              <a:rPr lang="es-ES" dirty="0"/>
              <a:t>Mejorar las habilidades de observar y reconocer asociaciones.</a:t>
            </a:r>
          </a:p>
          <a:p>
            <a:r>
              <a:rPr lang="es-ES" dirty="0"/>
              <a:t>Estudiar posible uso en la enseñanza de contenidos del currículo.</a:t>
            </a:r>
          </a:p>
          <a:p>
            <a:r>
              <a:rPr lang="es-ES" dirty="0"/>
              <a:t>Aumento de la población en situación de discapacidad.</a:t>
            </a:r>
          </a:p>
          <a:p>
            <a:r>
              <a:rPr lang="es-ES" dirty="0"/>
              <a:t>Posibles expansiones de las áreas de </a:t>
            </a:r>
            <a:r>
              <a:rPr lang="es-ES" dirty="0" err="1"/>
              <a:t>FastClick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50" y="2116723"/>
            <a:ext cx="4118305" cy="2743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7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4803727" cy="3540369"/>
          </a:xfrm>
        </p:spPr>
        <p:txBody>
          <a:bodyPr/>
          <a:lstStyle/>
          <a:p>
            <a:r>
              <a:rPr lang="es-CL" dirty="0"/>
              <a:t>Demandas del Curso</a:t>
            </a:r>
          </a:p>
          <a:p>
            <a:r>
              <a:rPr lang="es-CL" dirty="0"/>
              <a:t>Juegos Educativos:</a:t>
            </a:r>
          </a:p>
          <a:p>
            <a:pPr marL="0" indent="0">
              <a:buNone/>
            </a:pPr>
            <a:r>
              <a:rPr lang="es-CL" dirty="0"/>
              <a:t>	-Beneficios al proceso educativo</a:t>
            </a:r>
          </a:p>
          <a:p>
            <a:pPr marL="0" indent="0">
              <a:buNone/>
            </a:pPr>
            <a:r>
              <a:rPr lang="es-CL" dirty="0"/>
              <a:t>	-Herramienta didáctica</a:t>
            </a:r>
          </a:p>
          <a:p>
            <a:r>
              <a:rPr lang="es-CL" dirty="0" err="1">
                <a:solidFill>
                  <a:srgbClr val="92D050"/>
                </a:solidFill>
                <a:hlinkClick r:id="rId2" tooltip="Hakitzu"/>
              </a:rPr>
              <a:t>Hakitzu</a:t>
            </a:r>
            <a:r>
              <a:rPr lang="es-CL" dirty="0">
                <a:solidFill>
                  <a:srgbClr val="92D050"/>
                </a:solidFill>
              </a:rPr>
              <a:t> , </a:t>
            </a:r>
            <a:r>
              <a:rPr lang="es-CL" dirty="0" err="1">
                <a:solidFill>
                  <a:srgbClr val="92D050"/>
                </a:solidFill>
              </a:rPr>
              <a:t>SimCity</a:t>
            </a:r>
            <a:r>
              <a:rPr lang="es-CL" dirty="0">
                <a:solidFill>
                  <a:srgbClr val="92D050"/>
                </a:solidFill>
              </a:rPr>
              <a:t> Edu, entre otros</a:t>
            </a:r>
          </a:p>
          <a:p>
            <a:r>
              <a:rPr lang="es-CL" dirty="0">
                <a:solidFill>
                  <a:srgbClr val="FF0000"/>
                </a:solidFill>
              </a:rPr>
              <a:t>Nace </a:t>
            </a:r>
            <a:r>
              <a:rPr lang="es-CL" dirty="0" err="1">
                <a:solidFill>
                  <a:srgbClr val="FF0000"/>
                </a:solidFill>
              </a:rPr>
              <a:t>FastClick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8" y="2666999"/>
            <a:ext cx="4656627" cy="2115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1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21371" y="-28594"/>
            <a:ext cx="10018713" cy="1752599"/>
          </a:xfrm>
        </p:spPr>
        <p:txBody>
          <a:bodyPr/>
          <a:lstStyle/>
          <a:p>
            <a:r>
              <a:rPr lang="es-CL" dirty="0"/>
              <a:t>La discapacidad en Chile</a:t>
            </a:r>
            <a:br>
              <a:rPr lang="es-CL" dirty="0"/>
            </a:br>
            <a:r>
              <a:rPr lang="es-CL" dirty="0"/>
              <a:t>2004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92" y="2002301"/>
            <a:ext cx="4522594" cy="3571899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44" y="249702"/>
            <a:ext cx="4026296" cy="3201633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44" y="3451335"/>
            <a:ext cx="4055396" cy="3112857"/>
          </a:xfrm>
          <a:prstGeom prst="rect">
            <a:avLst/>
          </a:prstGeom>
        </p:spPr>
      </p:pic>
      <p:sp>
        <p:nvSpPr>
          <p:cNvPr id="11" name="Flecha: a la derecha 10"/>
          <p:cNvSpPr/>
          <p:nvPr/>
        </p:nvSpPr>
        <p:spPr>
          <a:xfrm>
            <a:off x="6400800" y="5804452"/>
            <a:ext cx="1478605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/>
          <p:cNvSpPr/>
          <p:nvPr/>
        </p:nvSpPr>
        <p:spPr>
          <a:xfrm rot="1021665">
            <a:off x="5661497" y="1856683"/>
            <a:ext cx="1478605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984235" y="5852496"/>
            <a:ext cx="40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PRIMER ESTUDIO NACIONAL DE LA DISCAPACIDAD E INFORMES REGIONALES 2004 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056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1789" y="195469"/>
            <a:ext cx="10018713" cy="1752599"/>
          </a:xfrm>
        </p:spPr>
        <p:txBody>
          <a:bodyPr/>
          <a:lstStyle/>
          <a:p>
            <a:r>
              <a:rPr lang="es-CL" dirty="0"/>
              <a:t>La discapacidad en Chile</a:t>
            </a:r>
            <a:br>
              <a:rPr lang="es-CL" dirty="0"/>
            </a:br>
            <a:r>
              <a:rPr lang="es-CL" dirty="0"/>
              <a:t>2015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948068"/>
            <a:ext cx="6258320" cy="3655506"/>
          </a:xfr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53" y="1948068"/>
            <a:ext cx="5820811" cy="3655506"/>
          </a:xfrm>
        </p:spPr>
      </p:pic>
      <p:sp>
        <p:nvSpPr>
          <p:cNvPr id="7" name="Elipse 6"/>
          <p:cNvSpPr/>
          <p:nvPr/>
        </p:nvSpPr>
        <p:spPr>
          <a:xfrm>
            <a:off x="893013" y="5749348"/>
            <a:ext cx="4949371" cy="96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Niños y niñas adolescentes (2 a 18 años)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48853" y="5975682"/>
            <a:ext cx="522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Fuente: Segundo estudio Nacional de Discapacidad INE</a:t>
            </a:r>
          </a:p>
        </p:txBody>
      </p:sp>
    </p:spTree>
    <p:extLst>
      <p:ext uri="{BB962C8B-B14F-4D97-AF65-F5344CB8AC3E}">
        <p14:creationId xmlns:p14="http://schemas.microsoft.com/office/powerpoint/2010/main" val="26536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0390" y="364435"/>
            <a:ext cx="10018713" cy="1752599"/>
          </a:xfrm>
        </p:spPr>
        <p:txBody>
          <a:bodyPr/>
          <a:lstStyle/>
          <a:p>
            <a:r>
              <a:rPr lang="es-CL" dirty="0"/>
              <a:t>La discapacidad en Chile</a:t>
            </a:r>
            <a:br>
              <a:rPr lang="es-CL" dirty="0"/>
            </a:br>
            <a:r>
              <a:rPr lang="es-CL" dirty="0"/>
              <a:t>2015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25" y="2422636"/>
            <a:ext cx="8197954" cy="3483430"/>
          </a:xfrm>
        </p:spPr>
      </p:pic>
      <p:sp>
        <p:nvSpPr>
          <p:cNvPr id="7" name="CuadroTexto 6"/>
          <p:cNvSpPr txBox="1"/>
          <p:nvPr/>
        </p:nvSpPr>
        <p:spPr>
          <a:xfrm>
            <a:off x="3971573" y="6208066"/>
            <a:ext cx="584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Grafico dificultad en niños y niñas adolescentes (2 a 18 años)</a:t>
            </a:r>
          </a:p>
        </p:txBody>
      </p:sp>
      <p:sp>
        <p:nvSpPr>
          <p:cNvPr id="8" name="Elipse 7"/>
          <p:cNvSpPr/>
          <p:nvPr/>
        </p:nvSpPr>
        <p:spPr>
          <a:xfrm>
            <a:off x="0" y="666435"/>
            <a:ext cx="4023612" cy="1752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Dificultad mental o intelectual con 21,5%, que corresponde a 49.520 niños.</a:t>
            </a:r>
          </a:p>
        </p:txBody>
      </p:sp>
    </p:spTree>
    <p:extLst>
      <p:ext uri="{BB962C8B-B14F-4D97-AF65-F5344CB8AC3E}">
        <p14:creationId xmlns:p14="http://schemas.microsoft.com/office/powerpoint/2010/main" val="8798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Discapacidad Intelectual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8788">
            <a:off x="8504367" y="3173978"/>
            <a:ext cx="3278684" cy="2185789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854">
            <a:off x="6114626" y="2268929"/>
            <a:ext cx="2257425" cy="1524000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9350">
            <a:off x="5263581" y="4491170"/>
            <a:ext cx="3699394" cy="176977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89113" y="2142701"/>
            <a:ext cx="4564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Les cuesta más aprender habilidades sociales e intelectuales para actuar en diferentes situaciones.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discapacidad intelectual aparece antes de los 18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En entornos inclusivos las personas con discapacidad intelectual pueden desarrollar muchas habilidades.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Mediciones según CI :</a:t>
            </a:r>
          </a:p>
          <a:p>
            <a:r>
              <a:rPr lang="es-CL" dirty="0"/>
              <a:t>	-D.C Leve</a:t>
            </a:r>
          </a:p>
          <a:p>
            <a:r>
              <a:rPr lang="es-CL" dirty="0"/>
              <a:t>	-D.C Moderada</a:t>
            </a:r>
          </a:p>
          <a:p>
            <a:r>
              <a:rPr lang="es-CL" dirty="0"/>
              <a:t>	-D.C Grave</a:t>
            </a:r>
          </a:p>
          <a:p>
            <a:r>
              <a:rPr lang="es-CL" dirty="0"/>
              <a:t>	- D.C Profunda</a:t>
            </a:r>
          </a:p>
        </p:txBody>
      </p:sp>
    </p:spTree>
    <p:extLst>
      <p:ext uri="{BB962C8B-B14F-4D97-AF65-F5344CB8AC3E}">
        <p14:creationId xmlns:p14="http://schemas.microsoft.com/office/powerpoint/2010/main" val="6281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Game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: </a:t>
            </a:r>
            <a:r>
              <a:rPr lang="es-ES" b="1" dirty="0" err="1"/>
              <a:t>Gameplay</a:t>
            </a:r>
            <a:endParaRPr lang="es-ES" b="1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sz="2400" dirty="0" err="1"/>
              <a:t>FastClick</a:t>
            </a:r>
            <a:r>
              <a:rPr lang="es-CL" sz="2400" dirty="0"/>
              <a:t> : Aprender jugando.</a:t>
            </a:r>
          </a:p>
          <a:p>
            <a:r>
              <a:rPr lang="es-CL" sz="2400" dirty="0"/>
              <a:t>Breve resumen</a:t>
            </a:r>
          </a:p>
          <a:p>
            <a:r>
              <a:rPr lang="es-CL" sz="2400" dirty="0" err="1"/>
              <a:t>Menu</a:t>
            </a:r>
            <a:r>
              <a:rPr lang="es-CL" sz="2400" dirty="0"/>
              <a:t> principal, opciones</a:t>
            </a:r>
          </a:p>
          <a:p>
            <a:endParaRPr lang="es-CL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5" y="2312470"/>
            <a:ext cx="5053112" cy="336261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1225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6591" y="174173"/>
            <a:ext cx="10018713" cy="1752599"/>
          </a:xfrm>
        </p:spPr>
        <p:txBody>
          <a:bodyPr/>
          <a:lstStyle/>
          <a:p>
            <a:r>
              <a:rPr lang="es-MX" b="1" dirty="0" err="1"/>
              <a:t>Game</a:t>
            </a:r>
            <a:r>
              <a:rPr lang="es-MX" b="1" dirty="0"/>
              <a:t> </a:t>
            </a:r>
            <a:r>
              <a:rPr lang="es-MX" b="1" dirty="0" err="1"/>
              <a:t>design</a:t>
            </a:r>
            <a:r>
              <a:rPr lang="es-MX" b="1" dirty="0"/>
              <a:t>: </a:t>
            </a:r>
            <a:r>
              <a:rPr lang="es-MX" b="1" dirty="0" err="1"/>
              <a:t>Gameplay</a:t>
            </a:r>
            <a:endParaRPr lang="es-ES" b="1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07" y="1459055"/>
            <a:ext cx="10242697" cy="4332145"/>
          </a:xfrm>
        </p:spPr>
      </p:pic>
      <p:sp>
        <p:nvSpPr>
          <p:cNvPr id="15" name="Rectángulo: esquinas redondeadas 14"/>
          <p:cNvSpPr/>
          <p:nvPr/>
        </p:nvSpPr>
        <p:spPr>
          <a:xfrm>
            <a:off x="4936290" y="6064674"/>
            <a:ext cx="285931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Modo </a:t>
            </a:r>
            <a:r>
              <a:rPr lang="es-CL" dirty="0" err="1"/>
              <a:t>Singleplayer</a:t>
            </a:r>
            <a:endParaRPr lang="es-CL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91" y="2185732"/>
            <a:ext cx="4100780" cy="267312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88" y="2185733"/>
            <a:ext cx="3994097" cy="26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9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135" y="0"/>
            <a:ext cx="10018713" cy="1752599"/>
          </a:xfrm>
        </p:spPr>
        <p:txBody>
          <a:bodyPr/>
          <a:lstStyle/>
          <a:p>
            <a:r>
              <a:rPr lang="es-ES" b="1" dirty="0" err="1"/>
              <a:t>Game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: </a:t>
            </a:r>
            <a:r>
              <a:rPr lang="es-ES" b="1" dirty="0" err="1"/>
              <a:t>Gameplay</a:t>
            </a:r>
            <a:endParaRPr lang="es-CL" b="1" dirty="0"/>
          </a:p>
        </p:txBody>
      </p:sp>
      <p:pic>
        <p:nvPicPr>
          <p:cNvPr id="5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3" y="1335315"/>
            <a:ext cx="9167699" cy="445588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80" y="2084132"/>
            <a:ext cx="3564733" cy="27732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30" y="2084131"/>
            <a:ext cx="3585028" cy="2757801"/>
          </a:xfrm>
          <a:prstGeom prst="rect">
            <a:avLst/>
          </a:prstGeom>
        </p:spPr>
      </p:pic>
      <p:sp>
        <p:nvSpPr>
          <p:cNvPr id="8" name="Rectángulo: esquinas redondeadas 7"/>
          <p:cNvSpPr/>
          <p:nvPr/>
        </p:nvSpPr>
        <p:spPr>
          <a:xfrm>
            <a:off x="4941621" y="6011835"/>
            <a:ext cx="2981739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Modo </a:t>
            </a:r>
            <a:r>
              <a:rPr lang="es-CL" dirty="0" err="1"/>
              <a:t>Multiplayer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5944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355</TotalTime>
  <Words>467</Words>
  <Application>Microsoft Office PowerPoint</Application>
  <PresentationFormat>Panorámica</PresentationFormat>
  <Paragraphs>96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Parallax</vt:lpstr>
      <vt:lpstr>Presentación 1  W3C Games Factory</vt:lpstr>
      <vt:lpstr>Introducción</vt:lpstr>
      <vt:lpstr>La discapacidad en Chile 2004</vt:lpstr>
      <vt:lpstr>La discapacidad en Chile 2015</vt:lpstr>
      <vt:lpstr>La discapacidad en Chile 2015</vt:lpstr>
      <vt:lpstr>Discapacidad Intelectual</vt:lpstr>
      <vt:lpstr>Game design: Gameplay</vt:lpstr>
      <vt:lpstr>Game design: Gameplay</vt:lpstr>
      <vt:lpstr>Game design: Gameplay</vt:lpstr>
      <vt:lpstr>Reglas</vt:lpstr>
      <vt:lpstr>Setting </vt:lpstr>
      <vt:lpstr>Coherencia</vt:lpstr>
      <vt:lpstr>Dimensiones</vt:lpstr>
      <vt:lpstr>Prototipo 1</vt:lpstr>
      <vt:lpstr>Carta Gantt Etapa Diseño</vt:lpstr>
      <vt:lpstr>Carta Gantt: Segunda etapa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  W3C Game Factory</dc:title>
  <dc:creator>symac</dc:creator>
  <cp:lastModifiedBy>Carlos Cortés González</cp:lastModifiedBy>
  <cp:revision>21</cp:revision>
  <dcterms:created xsi:type="dcterms:W3CDTF">2017-04-10T21:45:28Z</dcterms:created>
  <dcterms:modified xsi:type="dcterms:W3CDTF">2017-04-11T11:27:49Z</dcterms:modified>
</cp:coreProperties>
</file>