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G5lFztOqLjxCGJJIvRCzmKG0g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grpSp>
        <p:nvGrpSpPr>
          <p:cNvPr id="12" name="Google Shape;12;p23"/>
          <p:cNvGrpSpPr/>
          <p:nvPr/>
        </p:nvGrpSpPr>
        <p:grpSpPr>
          <a:xfrm>
            <a:off x="-329674" y="-59376"/>
            <a:ext cx="12515851" cy="6923798"/>
            <a:chOff x="-329674" y="-51881"/>
            <a:chExt cx="12515851" cy="6923798"/>
          </a:xfrm>
        </p:grpSpPr>
        <p:sp>
          <p:nvSpPr>
            <p:cNvPr id="13" name="Google Shape;13;p2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3"/>
          <p:cNvGrpSpPr/>
          <p:nvPr/>
        </p:nvGrpSpPr>
        <p:grpSpPr>
          <a:xfrm>
            <a:off x="1669293" y="1186483"/>
            <a:ext cx="8848345" cy="4477933"/>
            <a:chOff x="1669293" y="1186483"/>
            <a:chExt cx="8848345" cy="4477933"/>
          </a:xfrm>
        </p:grpSpPr>
        <p:sp>
          <p:nvSpPr>
            <p:cNvPr id="33" name="Google Shape;33;p23"/>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3"/>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3"/>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3"/>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2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0" name="Shape 270"/>
        <p:cNvGrpSpPr/>
        <p:nvPr/>
      </p:nvGrpSpPr>
      <p:grpSpPr>
        <a:xfrm>
          <a:off x="0" y="0"/>
          <a:ext cx="0" cy="0"/>
          <a:chOff x="0" y="0"/>
          <a:chExt cx="0" cy="0"/>
        </a:xfrm>
      </p:grpSpPr>
      <p:grpSp>
        <p:nvGrpSpPr>
          <p:cNvPr id="271" name="Google Shape;271;p34"/>
          <p:cNvGrpSpPr/>
          <p:nvPr/>
        </p:nvGrpSpPr>
        <p:grpSpPr>
          <a:xfrm>
            <a:off x="-417513" y="0"/>
            <a:ext cx="12584114" cy="6853238"/>
            <a:chOff x="-417513" y="0"/>
            <a:chExt cx="12584114" cy="6853238"/>
          </a:xfrm>
        </p:grpSpPr>
        <p:sp>
          <p:nvSpPr>
            <p:cNvPr id="272" name="Google Shape;272;p3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4"/>
          <p:cNvGrpSpPr/>
          <p:nvPr/>
        </p:nvGrpSpPr>
        <p:grpSpPr>
          <a:xfrm>
            <a:off x="800144" y="1699589"/>
            <a:ext cx="3674476" cy="3470421"/>
            <a:chOff x="697883" y="1816768"/>
            <a:chExt cx="3674476" cy="3470421"/>
          </a:xfrm>
        </p:grpSpPr>
        <p:sp>
          <p:nvSpPr>
            <p:cNvPr id="294" name="Google Shape;294;p3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4"/>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34"/>
          <p:cNvSpPr txBox="1"/>
          <p:nvPr>
            <p:ph idx="1" type="body"/>
          </p:nvPr>
        </p:nvSpPr>
        <p:spPr>
          <a:xfrm rot="5400000">
            <a:off x="5618955" y="285746"/>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3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3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02" name="Shape 302"/>
        <p:cNvGrpSpPr/>
        <p:nvPr/>
      </p:nvGrpSpPr>
      <p:grpSpPr>
        <a:xfrm>
          <a:off x="0" y="0"/>
          <a:ext cx="0" cy="0"/>
          <a:chOff x="0" y="0"/>
          <a:chExt cx="0" cy="0"/>
        </a:xfrm>
      </p:grpSpPr>
      <p:grpSp>
        <p:nvGrpSpPr>
          <p:cNvPr id="303" name="Google Shape;303;p35"/>
          <p:cNvGrpSpPr/>
          <p:nvPr/>
        </p:nvGrpSpPr>
        <p:grpSpPr>
          <a:xfrm flipH="1">
            <a:off x="-1" y="0"/>
            <a:ext cx="12584114" cy="6853238"/>
            <a:chOff x="-417513" y="0"/>
            <a:chExt cx="12584114" cy="6853238"/>
          </a:xfrm>
        </p:grpSpPr>
        <p:sp>
          <p:nvSpPr>
            <p:cNvPr id="304" name="Google Shape;304;p3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35"/>
          <p:cNvGrpSpPr/>
          <p:nvPr/>
        </p:nvGrpSpPr>
        <p:grpSpPr>
          <a:xfrm>
            <a:off x="7718948" y="1699589"/>
            <a:ext cx="3674476" cy="3470421"/>
            <a:chOff x="697883" y="1816768"/>
            <a:chExt cx="3674476" cy="3470421"/>
          </a:xfrm>
        </p:grpSpPr>
        <p:sp>
          <p:nvSpPr>
            <p:cNvPr id="326" name="Google Shape;326;p3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35"/>
          <p:cNvSpPr txBox="1"/>
          <p:nvPr>
            <p:ph type="title"/>
          </p:nvPr>
        </p:nvSpPr>
        <p:spPr>
          <a:xfrm rot="5400000">
            <a:off x="8329814" y="1827548"/>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35"/>
          <p:cNvSpPr txBox="1"/>
          <p:nvPr>
            <p:ph idx="1" type="body"/>
          </p:nvPr>
        </p:nvSpPr>
        <p:spPr>
          <a:xfrm rot="5400000">
            <a:off x="1308406" y="292784"/>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3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3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0" name="Shape 340"/>
        <p:cNvGrpSpPr/>
        <p:nvPr/>
      </p:nvGrpSpPr>
      <p:grpSpPr>
        <a:xfrm>
          <a:off x="0" y="0"/>
          <a:ext cx="0" cy="0"/>
          <a:chOff x="0" y="0"/>
          <a:chExt cx="0" cy="0"/>
        </a:xfrm>
      </p:grpSpPr>
      <p:grpSp>
        <p:nvGrpSpPr>
          <p:cNvPr id="341" name="Google Shape;341;p26"/>
          <p:cNvGrpSpPr/>
          <p:nvPr/>
        </p:nvGrpSpPr>
        <p:grpSpPr>
          <a:xfrm>
            <a:off x="-417513" y="0"/>
            <a:ext cx="12584114" cy="6853238"/>
            <a:chOff x="-417513" y="0"/>
            <a:chExt cx="12584114" cy="6853238"/>
          </a:xfrm>
        </p:grpSpPr>
        <p:sp>
          <p:nvSpPr>
            <p:cNvPr id="342" name="Google Shape;342;p2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6"/>
          <p:cNvGrpSpPr/>
          <p:nvPr/>
        </p:nvGrpSpPr>
        <p:grpSpPr>
          <a:xfrm>
            <a:off x="800144" y="1699589"/>
            <a:ext cx="3674476" cy="3470421"/>
            <a:chOff x="697883" y="1816768"/>
            <a:chExt cx="3674476" cy="3470421"/>
          </a:xfrm>
        </p:grpSpPr>
        <p:sp>
          <p:nvSpPr>
            <p:cNvPr id="364" name="Google Shape;364;p2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2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69" name="Google Shape;369;p2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2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2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1" name="Shape 41"/>
        <p:cNvGrpSpPr/>
        <p:nvPr/>
      </p:nvGrpSpPr>
      <p:grpSpPr>
        <a:xfrm>
          <a:off x="0" y="0"/>
          <a:ext cx="0" cy="0"/>
          <a:chOff x="0" y="0"/>
          <a:chExt cx="0" cy="0"/>
        </a:xfrm>
      </p:grpSpPr>
      <p:grpSp>
        <p:nvGrpSpPr>
          <p:cNvPr id="42" name="Google Shape;42;p24"/>
          <p:cNvGrpSpPr/>
          <p:nvPr/>
        </p:nvGrpSpPr>
        <p:grpSpPr>
          <a:xfrm>
            <a:off x="-417513" y="0"/>
            <a:ext cx="12584114" cy="6853238"/>
            <a:chOff x="-417513" y="0"/>
            <a:chExt cx="12584114" cy="6853238"/>
          </a:xfrm>
        </p:grpSpPr>
        <p:sp>
          <p:nvSpPr>
            <p:cNvPr id="43" name="Google Shape;43;p2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4"/>
          <p:cNvGrpSpPr/>
          <p:nvPr/>
        </p:nvGrpSpPr>
        <p:grpSpPr>
          <a:xfrm>
            <a:off x="800144" y="1699589"/>
            <a:ext cx="3674476" cy="3470421"/>
            <a:chOff x="697883" y="1816768"/>
            <a:chExt cx="3674476" cy="3470421"/>
          </a:xfrm>
        </p:grpSpPr>
        <p:sp>
          <p:nvSpPr>
            <p:cNvPr id="65" name="Google Shape;65;p2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2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0" name="Google Shape;70;p2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3" name="Shape 73"/>
        <p:cNvGrpSpPr/>
        <p:nvPr/>
      </p:nvGrpSpPr>
      <p:grpSpPr>
        <a:xfrm>
          <a:off x="0" y="0"/>
          <a:ext cx="0" cy="0"/>
          <a:chOff x="0" y="0"/>
          <a:chExt cx="0" cy="0"/>
        </a:xfrm>
      </p:grpSpPr>
      <p:grpSp>
        <p:nvGrpSpPr>
          <p:cNvPr id="74" name="Google Shape;74;p27"/>
          <p:cNvGrpSpPr/>
          <p:nvPr/>
        </p:nvGrpSpPr>
        <p:grpSpPr>
          <a:xfrm>
            <a:off x="-329674" y="-59376"/>
            <a:ext cx="12515851" cy="6923798"/>
            <a:chOff x="-329674" y="-51881"/>
            <a:chExt cx="12515851" cy="6923798"/>
          </a:xfrm>
        </p:grpSpPr>
        <p:sp>
          <p:nvSpPr>
            <p:cNvPr id="75" name="Google Shape;75;p27"/>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7"/>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7"/>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7"/>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7"/>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7"/>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7"/>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7"/>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7"/>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7"/>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7"/>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27"/>
          <p:cNvGrpSpPr/>
          <p:nvPr/>
        </p:nvGrpSpPr>
        <p:grpSpPr>
          <a:xfrm>
            <a:off x="3259545" y="1186483"/>
            <a:ext cx="5666145" cy="4477933"/>
            <a:chOff x="3259545" y="1186483"/>
            <a:chExt cx="5666145" cy="4477933"/>
          </a:xfrm>
        </p:grpSpPr>
        <p:sp>
          <p:nvSpPr>
            <p:cNvPr id="95" name="Google Shape;95;p27"/>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7"/>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7"/>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7"/>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0" name="Google Shape;100;p2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3" name="Shape 103"/>
        <p:cNvGrpSpPr/>
        <p:nvPr/>
      </p:nvGrpSpPr>
      <p:grpSpPr>
        <a:xfrm>
          <a:off x="0" y="0"/>
          <a:ext cx="0" cy="0"/>
          <a:chOff x="0" y="0"/>
          <a:chExt cx="0" cy="0"/>
        </a:xfrm>
      </p:grpSpPr>
      <p:grpSp>
        <p:nvGrpSpPr>
          <p:cNvPr id="104" name="Google Shape;104;p28"/>
          <p:cNvGrpSpPr/>
          <p:nvPr/>
        </p:nvGrpSpPr>
        <p:grpSpPr>
          <a:xfrm>
            <a:off x="-417513" y="0"/>
            <a:ext cx="12584114" cy="6853238"/>
            <a:chOff x="-417513" y="0"/>
            <a:chExt cx="12584114" cy="6853238"/>
          </a:xfrm>
        </p:grpSpPr>
        <p:sp>
          <p:nvSpPr>
            <p:cNvPr id="105" name="Google Shape;105;p2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28"/>
          <p:cNvGrpSpPr/>
          <p:nvPr/>
        </p:nvGrpSpPr>
        <p:grpSpPr>
          <a:xfrm>
            <a:off x="800144" y="1699589"/>
            <a:ext cx="3674476" cy="3470421"/>
            <a:chOff x="697883" y="1816768"/>
            <a:chExt cx="3674476" cy="3470421"/>
          </a:xfrm>
        </p:grpSpPr>
        <p:sp>
          <p:nvSpPr>
            <p:cNvPr id="127" name="Google Shape;127;p28"/>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8"/>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8"/>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8"/>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2" name="Google Shape;132;p28"/>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3" name="Google Shape;133;p2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6" name="Shape 136"/>
        <p:cNvGrpSpPr/>
        <p:nvPr/>
      </p:nvGrpSpPr>
      <p:grpSpPr>
        <a:xfrm>
          <a:off x="0" y="0"/>
          <a:ext cx="0" cy="0"/>
          <a:chOff x="0" y="0"/>
          <a:chExt cx="0" cy="0"/>
        </a:xfrm>
      </p:grpSpPr>
      <p:grpSp>
        <p:nvGrpSpPr>
          <p:cNvPr id="137" name="Google Shape;137;p29"/>
          <p:cNvGrpSpPr/>
          <p:nvPr/>
        </p:nvGrpSpPr>
        <p:grpSpPr>
          <a:xfrm>
            <a:off x="-417513" y="0"/>
            <a:ext cx="12584114" cy="6853238"/>
            <a:chOff x="-417513" y="0"/>
            <a:chExt cx="12584114" cy="6853238"/>
          </a:xfrm>
        </p:grpSpPr>
        <p:sp>
          <p:nvSpPr>
            <p:cNvPr id="138" name="Google Shape;138;p2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9"/>
          <p:cNvGrpSpPr/>
          <p:nvPr/>
        </p:nvGrpSpPr>
        <p:grpSpPr>
          <a:xfrm>
            <a:off x="800144" y="1699589"/>
            <a:ext cx="3674476" cy="3470421"/>
            <a:chOff x="697883" y="1816768"/>
            <a:chExt cx="3674476" cy="3470421"/>
          </a:xfrm>
        </p:grpSpPr>
        <p:sp>
          <p:nvSpPr>
            <p:cNvPr id="160" name="Google Shape;160;p2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9"/>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9"/>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5" name="Google Shape;165;p29"/>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6" name="Google Shape;166;p29"/>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7" name="Google Shape;167;p29"/>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8" name="Google Shape;168;p2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1" name="Shape 171"/>
        <p:cNvGrpSpPr/>
        <p:nvPr/>
      </p:nvGrpSpPr>
      <p:grpSpPr>
        <a:xfrm>
          <a:off x="0" y="0"/>
          <a:ext cx="0" cy="0"/>
          <a:chOff x="0" y="0"/>
          <a:chExt cx="0" cy="0"/>
        </a:xfrm>
      </p:grpSpPr>
      <p:grpSp>
        <p:nvGrpSpPr>
          <p:cNvPr id="172" name="Google Shape;172;p30"/>
          <p:cNvGrpSpPr/>
          <p:nvPr/>
        </p:nvGrpSpPr>
        <p:grpSpPr>
          <a:xfrm>
            <a:off x="-417513" y="0"/>
            <a:ext cx="12584114" cy="6853238"/>
            <a:chOff x="-417513" y="0"/>
            <a:chExt cx="12584114" cy="6853238"/>
          </a:xfrm>
        </p:grpSpPr>
        <p:sp>
          <p:nvSpPr>
            <p:cNvPr id="173" name="Google Shape;173;p3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0"/>
          <p:cNvGrpSpPr/>
          <p:nvPr/>
        </p:nvGrpSpPr>
        <p:grpSpPr>
          <a:xfrm>
            <a:off x="800144" y="1699589"/>
            <a:ext cx="3674476" cy="3470421"/>
            <a:chOff x="697883" y="1816768"/>
            <a:chExt cx="3674476" cy="3470421"/>
          </a:xfrm>
        </p:grpSpPr>
        <p:sp>
          <p:nvSpPr>
            <p:cNvPr id="195" name="Google Shape;195;p3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0"/>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02" name="Shape 202"/>
        <p:cNvGrpSpPr/>
        <p:nvPr/>
      </p:nvGrpSpPr>
      <p:grpSpPr>
        <a:xfrm>
          <a:off x="0" y="0"/>
          <a:ext cx="0" cy="0"/>
          <a:chOff x="0" y="0"/>
          <a:chExt cx="0" cy="0"/>
        </a:xfrm>
      </p:grpSpPr>
      <p:sp>
        <p:nvSpPr>
          <p:cNvPr id="203" name="Google Shape;203;p3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06" name="Shape 206"/>
        <p:cNvGrpSpPr/>
        <p:nvPr/>
      </p:nvGrpSpPr>
      <p:grpSpPr>
        <a:xfrm>
          <a:off x="0" y="0"/>
          <a:ext cx="0" cy="0"/>
          <a:chOff x="0" y="0"/>
          <a:chExt cx="0" cy="0"/>
        </a:xfrm>
      </p:grpSpPr>
      <p:grpSp>
        <p:nvGrpSpPr>
          <p:cNvPr id="207" name="Google Shape;207;p32"/>
          <p:cNvGrpSpPr/>
          <p:nvPr/>
        </p:nvGrpSpPr>
        <p:grpSpPr>
          <a:xfrm>
            <a:off x="-417513" y="0"/>
            <a:ext cx="12584114" cy="6853238"/>
            <a:chOff x="-417513" y="0"/>
            <a:chExt cx="12584114" cy="6853238"/>
          </a:xfrm>
        </p:grpSpPr>
        <p:sp>
          <p:nvSpPr>
            <p:cNvPr id="208" name="Google Shape;208;p3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32"/>
          <p:cNvGrpSpPr/>
          <p:nvPr/>
        </p:nvGrpSpPr>
        <p:grpSpPr>
          <a:xfrm>
            <a:off x="800144" y="1699589"/>
            <a:ext cx="3674476" cy="3470421"/>
            <a:chOff x="697883" y="1816768"/>
            <a:chExt cx="3674476" cy="3470421"/>
          </a:xfrm>
        </p:grpSpPr>
        <p:sp>
          <p:nvSpPr>
            <p:cNvPr id="230" name="Google Shape;230;p3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2"/>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32"/>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32"/>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3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9" name="Shape 239"/>
        <p:cNvGrpSpPr/>
        <p:nvPr/>
      </p:nvGrpSpPr>
      <p:grpSpPr>
        <a:xfrm>
          <a:off x="0" y="0"/>
          <a:ext cx="0" cy="0"/>
          <a:chOff x="0" y="0"/>
          <a:chExt cx="0" cy="0"/>
        </a:xfrm>
      </p:grpSpPr>
      <p:grpSp>
        <p:nvGrpSpPr>
          <p:cNvPr id="240" name="Google Shape;240;p33"/>
          <p:cNvGrpSpPr/>
          <p:nvPr/>
        </p:nvGrpSpPr>
        <p:grpSpPr>
          <a:xfrm>
            <a:off x="-329674" y="-59376"/>
            <a:ext cx="12515851" cy="6923798"/>
            <a:chOff x="-329674" y="-51881"/>
            <a:chExt cx="12515851" cy="6923798"/>
          </a:xfrm>
        </p:grpSpPr>
        <p:sp>
          <p:nvSpPr>
            <p:cNvPr id="241" name="Google Shape;241;p3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33"/>
          <p:cNvGrpSpPr/>
          <p:nvPr/>
        </p:nvGrpSpPr>
        <p:grpSpPr>
          <a:xfrm>
            <a:off x="805336" y="1698331"/>
            <a:ext cx="5941540" cy="3470421"/>
            <a:chOff x="805336" y="1698331"/>
            <a:chExt cx="5941540" cy="3470421"/>
          </a:xfrm>
        </p:grpSpPr>
        <p:sp>
          <p:nvSpPr>
            <p:cNvPr id="261" name="Google Shape;261;p33"/>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3"/>
          <p:cNvSpPr/>
          <p:nvPr>
            <p:ph idx="2" type="pic"/>
          </p:nvPr>
        </p:nvSpPr>
        <p:spPr>
          <a:xfrm>
            <a:off x="7543510" y="0"/>
            <a:ext cx="4648490" cy="6858000"/>
          </a:xfrm>
          <a:prstGeom prst="rect">
            <a:avLst/>
          </a:prstGeom>
          <a:solidFill>
            <a:srgbClr val="FEFEFE"/>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5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accent1"/>
              </a:buClr>
              <a:buSzPts val="30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accent1"/>
              </a:buClr>
              <a:buSzPts val="26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265" name="Google Shape;265;p33"/>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33"/>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3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3"/>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33"/>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2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2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2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sp>
        <p:nvSpPr>
          <p:cNvPr id="335" name="Google Shape;335;p25"/>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lt1"/>
              </a:buClr>
              <a:buSzPts val="4000"/>
              <a:buFont typeface="Calibri"/>
              <a:buNone/>
              <a:defRPr b="0" i="0" sz="4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6" name="Google Shape;336;p25"/>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lt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lt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lt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9pPr>
          </a:lstStyle>
          <a:p/>
        </p:txBody>
      </p:sp>
      <p:sp>
        <p:nvSpPr>
          <p:cNvPr id="337" name="Google Shape;337;p2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338" name="Google Shape;338;p2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339" name="Google Shape;339;p2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Rockwell"/>
                <a:ea typeface="Rockwell"/>
                <a:cs typeface="Rockwell"/>
                <a:sym typeface="Rockwell"/>
              </a:defRPr>
            </a:lvl1pPr>
            <a:lvl2pPr indent="0" lvl="1" marL="0" marR="0" rtl="0" algn="r">
              <a:spcBef>
                <a:spcPts val="0"/>
              </a:spcBef>
              <a:buNone/>
              <a:defRPr b="0" sz="1000" u="none">
                <a:solidFill>
                  <a:schemeClr val="lt1"/>
                </a:solidFill>
                <a:latin typeface="Rockwell"/>
                <a:ea typeface="Rockwell"/>
                <a:cs typeface="Rockwell"/>
                <a:sym typeface="Rockwell"/>
              </a:defRPr>
            </a:lvl2pPr>
            <a:lvl3pPr indent="0" lvl="2" marL="0" marR="0" rtl="0" algn="r">
              <a:spcBef>
                <a:spcPts val="0"/>
              </a:spcBef>
              <a:buNone/>
              <a:defRPr b="0" sz="1000" u="none">
                <a:solidFill>
                  <a:schemeClr val="lt1"/>
                </a:solidFill>
                <a:latin typeface="Rockwell"/>
                <a:ea typeface="Rockwell"/>
                <a:cs typeface="Rockwell"/>
                <a:sym typeface="Rockwell"/>
              </a:defRPr>
            </a:lvl3pPr>
            <a:lvl4pPr indent="0" lvl="3" marL="0" marR="0" rtl="0" algn="r">
              <a:spcBef>
                <a:spcPts val="0"/>
              </a:spcBef>
              <a:buNone/>
              <a:defRPr b="0" sz="1000" u="none">
                <a:solidFill>
                  <a:schemeClr val="lt1"/>
                </a:solidFill>
                <a:latin typeface="Rockwell"/>
                <a:ea typeface="Rockwell"/>
                <a:cs typeface="Rockwell"/>
                <a:sym typeface="Rockwell"/>
              </a:defRPr>
            </a:lvl4pPr>
            <a:lvl5pPr indent="0" lvl="4" marL="0" marR="0" rtl="0" algn="r">
              <a:spcBef>
                <a:spcPts val="0"/>
              </a:spcBef>
              <a:buNone/>
              <a:defRPr b="0" sz="1000" u="none">
                <a:solidFill>
                  <a:schemeClr val="lt1"/>
                </a:solidFill>
                <a:latin typeface="Rockwell"/>
                <a:ea typeface="Rockwell"/>
                <a:cs typeface="Rockwell"/>
                <a:sym typeface="Rockwell"/>
              </a:defRPr>
            </a:lvl5pPr>
            <a:lvl6pPr indent="0" lvl="5" marL="0" marR="0" rtl="0" algn="r">
              <a:spcBef>
                <a:spcPts val="0"/>
              </a:spcBef>
              <a:buNone/>
              <a:defRPr b="0" sz="1000" u="none">
                <a:solidFill>
                  <a:schemeClr val="lt1"/>
                </a:solidFill>
                <a:latin typeface="Rockwell"/>
                <a:ea typeface="Rockwell"/>
                <a:cs typeface="Rockwell"/>
                <a:sym typeface="Rockwell"/>
              </a:defRPr>
            </a:lvl6pPr>
            <a:lvl7pPr indent="0" lvl="6" marL="0" marR="0" rtl="0" algn="r">
              <a:spcBef>
                <a:spcPts val="0"/>
              </a:spcBef>
              <a:buNone/>
              <a:defRPr b="0" sz="1000" u="none">
                <a:solidFill>
                  <a:schemeClr val="lt1"/>
                </a:solidFill>
                <a:latin typeface="Rockwell"/>
                <a:ea typeface="Rockwell"/>
                <a:cs typeface="Rockwell"/>
                <a:sym typeface="Rockwell"/>
              </a:defRPr>
            </a:lvl7pPr>
            <a:lvl8pPr indent="0" lvl="7" marL="0" marR="0" rtl="0" algn="r">
              <a:spcBef>
                <a:spcPts val="0"/>
              </a:spcBef>
              <a:buNone/>
              <a:defRPr b="0" sz="1000" u="none">
                <a:solidFill>
                  <a:schemeClr val="lt1"/>
                </a:solidFill>
                <a:latin typeface="Rockwell"/>
                <a:ea typeface="Rockwell"/>
                <a:cs typeface="Rockwell"/>
                <a:sym typeface="Rockwell"/>
              </a:defRPr>
            </a:lvl8pPr>
            <a:lvl9pPr indent="0" lvl="8" marL="0" marR="0" rtl="0" algn="r">
              <a:spcBef>
                <a:spcPts val="0"/>
              </a:spcBef>
              <a:buNone/>
              <a:defRPr b="0" sz="1000" u="non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Arial"/>
              <a:buNone/>
            </a:pPr>
            <a:r>
              <a:rPr lang="es-MX">
                <a:latin typeface="Arial"/>
                <a:ea typeface="Arial"/>
                <a:cs typeface="Arial"/>
                <a:sym typeface="Arial"/>
              </a:rPr>
              <a:t>TESLA</a:t>
            </a:r>
            <a:endParaRPr>
              <a:latin typeface="Arial"/>
              <a:ea typeface="Arial"/>
              <a:cs typeface="Arial"/>
              <a:sym typeface="Arial"/>
            </a:endParaRPr>
          </a:p>
        </p:txBody>
      </p:sp>
      <p:sp>
        <p:nvSpPr>
          <p:cNvPr id="377" name="Google Shape;377;p1"/>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fontScale="47500" lnSpcReduction="20000"/>
          </a:bodyPr>
          <a:lstStyle/>
          <a:p>
            <a:pPr indent="0" lvl="0" marL="0" rtl="0" algn="ctr">
              <a:lnSpc>
                <a:spcPct val="100000"/>
              </a:lnSpc>
              <a:spcBef>
                <a:spcPts val="0"/>
              </a:spcBef>
              <a:spcAft>
                <a:spcPts val="0"/>
              </a:spcAft>
              <a:buSzPct val="109999"/>
              <a:buNone/>
            </a:pPr>
            <a:r>
              <a:rPr lang="es-MX"/>
              <a:t>Sofía Yépez Menchaca 197170</a:t>
            </a:r>
            <a:endParaRPr/>
          </a:p>
          <a:p>
            <a:pPr indent="0" lvl="0" marL="0" rtl="0" algn="ctr">
              <a:lnSpc>
                <a:spcPct val="100000"/>
              </a:lnSpc>
              <a:spcBef>
                <a:spcPts val="1000"/>
              </a:spcBef>
              <a:spcAft>
                <a:spcPts val="0"/>
              </a:spcAft>
              <a:buSzPct val="109999"/>
              <a:buNone/>
            </a:pPr>
            <a:r>
              <a:rPr lang="es-MX"/>
              <a:t>Aldo Caballero Sandoval 197231</a:t>
            </a:r>
            <a:endParaRPr/>
          </a:p>
          <a:p>
            <a:pPr indent="0" lvl="0" marL="0" rtl="0" algn="ctr">
              <a:lnSpc>
                <a:spcPct val="100000"/>
              </a:lnSpc>
              <a:spcBef>
                <a:spcPts val="1000"/>
              </a:spcBef>
              <a:spcAft>
                <a:spcPts val="0"/>
              </a:spcAft>
              <a:buSzPct val="109999"/>
              <a:buNone/>
            </a:pPr>
            <a:r>
              <a:rPr lang="es-MX"/>
              <a:t>Gianfranco Gavito Chavero 197282</a:t>
            </a:r>
            <a:endParaRPr/>
          </a:p>
          <a:p>
            <a:pPr indent="0" lvl="0" marL="0" rtl="0" algn="ctr">
              <a:lnSpc>
                <a:spcPct val="100000"/>
              </a:lnSpc>
              <a:spcBef>
                <a:spcPts val="1000"/>
              </a:spcBef>
              <a:spcAft>
                <a:spcPts val="0"/>
              </a:spcAft>
              <a:buSzPct val="109999"/>
              <a:buNone/>
            </a:pPr>
            <a:r>
              <a:rPr lang="es-MX"/>
              <a:t>Mario Delgado López 197306</a:t>
            </a:r>
            <a:endParaRPr/>
          </a:p>
          <a:p>
            <a:pPr indent="0" lvl="0" marL="0" rtl="0" algn="ctr">
              <a:lnSpc>
                <a:spcPct val="100000"/>
              </a:lnSpc>
              <a:spcBef>
                <a:spcPts val="1000"/>
              </a:spcBef>
              <a:spcAft>
                <a:spcPts val="0"/>
              </a:spcAft>
              <a:buSzPct val="109999"/>
              <a:buNone/>
            </a:pPr>
            <a:br>
              <a:rPr lang="es-MX"/>
            </a:br>
            <a:br>
              <a:rPr lang="es-MX"/>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0" name="Shape 690"/>
        <p:cNvGrpSpPr/>
        <p:nvPr/>
      </p:nvGrpSpPr>
      <p:grpSpPr>
        <a:xfrm>
          <a:off x="0" y="0"/>
          <a:ext cx="0" cy="0"/>
          <a:chOff x="0" y="0"/>
          <a:chExt cx="0" cy="0"/>
        </a:xfrm>
      </p:grpSpPr>
      <p:sp>
        <p:nvSpPr>
          <p:cNvPr id="691" name="Google Shape;691;p10"/>
          <p:cNvSpPr/>
          <p:nvPr/>
        </p:nvSpPr>
        <p:spPr>
          <a:xfrm>
            <a:off x="-1" y="0"/>
            <a:ext cx="1219306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692" name="Google Shape;692;p10"/>
          <p:cNvGrpSpPr/>
          <p:nvPr/>
        </p:nvGrpSpPr>
        <p:grpSpPr>
          <a:xfrm>
            <a:off x="-329674" y="-59376"/>
            <a:ext cx="12515851" cy="6923798"/>
            <a:chOff x="-329674" y="-51881"/>
            <a:chExt cx="12515851" cy="6923798"/>
          </a:xfrm>
        </p:grpSpPr>
        <p:sp>
          <p:nvSpPr>
            <p:cNvPr id="693" name="Google Shape;693;p10"/>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0"/>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0"/>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0"/>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0"/>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0"/>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0"/>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0"/>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0"/>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10"/>
          <p:cNvSpPr txBox="1"/>
          <p:nvPr>
            <p:ph type="title"/>
          </p:nvPr>
        </p:nvSpPr>
        <p:spPr>
          <a:xfrm>
            <a:off x="888631" y="4760132"/>
            <a:ext cx="3947420" cy="1777829"/>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rgbClr val="FFFEFF"/>
              </a:buClr>
              <a:buSzPts val="4000"/>
              <a:buFont typeface="Arial"/>
              <a:buNone/>
            </a:pPr>
            <a:r>
              <a:rPr lang="es-MX">
                <a:latin typeface="Arial"/>
                <a:ea typeface="Arial"/>
                <a:cs typeface="Arial"/>
                <a:sym typeface="Arial"/>
              </a:rPr>
              <a:t>Periodo medio de cobro</a:t>
            </a:r>
            <a:endParaRPr>
              <a:latin typeface="Arial"/>
              <a:ea typeface="Arial"/>
              <a:cs typeface="Arial"/>
              <a:sym typeface="Arial"/>
            </a:endParaRPr>
          </a:p>
        </p:txBody>
      </p:sp>
      <p:sp>
        <p:nvSpPr>
          <p:cNvPr id="713" name="Google Shape;713;p10"/>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714" name="Google Shape;714;p10"/>
          <p:cNvPicPr preferRelativeResize="0"/>
          <p:nvPr/>
        </p:nvPicPr>
        <p:blipFill rotWithShape="1">
          <a:blip r:embed="rId3">
            <a:alphaModFix/>
          </a:blip>
          <a:srcRect b="0" l="0" r="0" t="0"/>
          <a:stretch/>
        </p:blipFill>
        <p:spPr>
          <a:xfrm>
            <a:off x="3306400" y="671951"/>
            <a:ext cx="5588193" cy="3359108"/>
          </a:xfrm>
          <a:prstGeom prst="rect">
            <a:avLst/>
          </a:prstGeom>
          <a:noFill/>
          <a:ln>
            <a:noFill/>
          </a:ln>
        </p:spPr>
      </p:pic>
      <p:sp>
        <p:nvSpPr>
          <p:cNvPr id="715" name="Google Shape;715;p10"/>
          <p:cNvSpPr txBox="1"/>
          <p:nvPr>
            <p:ph idx="1" type="body"/>
          </p:nvPr>
        </p:nvSpPr>
        <p:spPr>
          <a:xfrm>
            <a:off x="5118447" y="4767660"/>
            <a:ext cx="6281873" cy="1770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El periodo medio de cobro deriva directamente de la rotación de cuentas; es decir, pasamos nuestro sistema de medida a días. Entre menor sea el tiempo de cobro, mucho mejor para la empresa.</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9" name="Shape 719"/>
        <p:cNvGrpSpPr/>
        <p:nvPr/>
      </p:nvGrpSpPr>
      <p:grpSpPr>
        <a:xfrm>
          <a:off x="0" y="0"/>
          <a:ext cx="0" cy="0"/>
          <a:chOff x="0" y="0"/>
          <a:chExt cx="0" cy="0"/>
        </a:xfrm>
      </p:grpSpPr>
      <p:sp>
        <p:nvSpPr>
          <p:cNvPr id="720" name="Google Shape;720;p11"/>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721" name="Google Shape;721;p11"/>
          <p:cNvGrpSpPr/>
          <p:nvPr/>
        </p:nvGrpSpPr>
        <p:grpSpPr>
          <a:xfrm>
            <a:off x="-417513" y="0"/>
            <a:ext cx="12584114" cy="6853238"/>
            <a:chOff x="-417513" y="0"/>
            <a:chExt cx="12584114" cy="6853238"/>
          </a:xfrm>
        </p:grpSpPr>
        <p:sp>
          <p:nvSpPr>
            <p:cNvPr id="722" name="Google Shape;722;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3" name="Google Shape;723;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4" name="Google Shape;724;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5" name="Google Shape;725;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6" name="Google Shape;726;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7" name="Google Shape;727;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8" name="Google Shape;728;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29" name="Google Shape;729;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0" name="Google Shape;730;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1" name="Google Shape;731;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2" name="Google Shape;732;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3" name="Google Shape;733;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4" name="Google Shape;734;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5" name="Google Shape;735;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6" name="Google Shape;736;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7" name="Google Shape;737;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8" name="Google Shape;738;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39" name="Google Shape;739;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40" name="Google Shape;740;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41" name="Google Shape;741;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42" name="Google Shape;742;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743" name="Google Shape;743;p11"/>
          <p:cNvGrpSpPr/>
          <p:nvPr/>
        </p:nvGrpSpPr>
        <p:grpSpPr>
          <a:xfrm>
            <a:off x="800144" y="1699589"/>
            <a:ext cx="3674476" cy="3470421"/>
            <a:chOff x="697883" y="1816768"/>
            <a:chExt cx="3674476" cy="3470421"/>
          </a:xfrm>
        </p:grpSpPr>
        <p:sp>
          <p:nvSpPr>
            <p:cNvPr id="744" name="Google Shape;744;p11"/>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745" name="Google Shape;745;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746" name="Google Shape;746;p11"/>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747" name="Google Shape;747;p11"/>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s-MX">
                <a:latin typeface="Arial"/>
                <a:ea typeface="Arial"/>
                <a:cs typeface="Arial"/>
                <a:sym typeface="Arial"/>
              </a:rPr>
              <a:t>Rotación</a:t>
            </a:r>
            <a:r>
              <a:rPr lang="es-MX">
                <a:latin typeface="Arial"/>
                <a:ea typeface="Arial"/>
                <a:cs typeface="Arial"/>
                <a:sym typeface="Arial"/>
              </a:rPr>
              <a:t> de inventario </a:t>
            </a:r>
            <a:endParaRPr>
              <a:latin typeface="Arial"/>
              <a:ea typeface="Arial"/>
              <a:cs typeface="Arial"/>
              <a:sym typeface="Arial"/>
            </a:endParaRPr>
          </a:p>
        </p:txBody>
      </p:sp>
      <p:sp>
        <p:nvSpPr>
          <p:cNvPr id="748" name="Google Shape;748;p11"/>
          <p:cNvSpPr txBox="1"/>
          <p:nvPr>
            <p:ph idx="1" type="body"/>
          </p:nvPr>
        </p:nvSpPr>
        <p:spPr>
          <a:xfrm>
            <a:off x="5118447" y="797595"/>
            <a:ext cx="6281873" cy="1812876"/>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870"/>
              <a:buChar char="▪"/>
            </a:pPr>
            <a:r>
              <a:rPr lang="es-MX" sz="1700"/>
              <a:t>La rotación de inventarios da a conocer cuántas veces, en promedio, la compañía vende todo su inventario en un año. De este modo, si la rotación de inventarios es grande quiere decir que la empresa vende sus productos rápidamente, lo cual es positivo para la empresa.</a:t>
            </a:r>
            <a:endParaRPr/>
          </a:p>
          <a:p>
            <a:pPr indent="0" lvl="0" marL="0" rtl="0" algn="l">
              <a:lnSpc>
                <a:spcPct val="120000"/>
              </a:lnSpc>
              <a:spcBef>
                <a:spcPts val="1000"/>
              </a:spcBef>
              <a:spcAft>
                <a:spcPts val="0"/>
              </a:spcAft>
              <a:buSzPts val="1870"/>
              <a:buNone/>
            </a:pPr>
            <a:r>
              <a:t/>
            </a:r>
            <a:endParaRPr sz="1700"/>
          </a:p>
        </p:txBody>
      </p:sp>
      <p:sp>
        <p:nvSpPr>
          <p:cNvPr id="749" name="Google Shape;749;p11"/>
          <p:cNvSpPr/>
          <p:nvPr/>
        </p:nvSpPr>
        <p:spPr>
          <a:xfrm>
            <a:off x="5112017" y="3097161"/>
            <a:ext cx="6272264" cy="2960450"/>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750" name="Google Shape;750;p11"/>
          <p:cNvPicPr preferRelativeResize="0"/>
          <p:nvPr/>
        </p:nvPicPr>
        <p:blipFill rotWithShape="1">
          <a:blip r:embed="rId3">
            <a:alphaModFix/>
          </a:blip>
          <a:srcRect b="0" l="0" r="0" t="0"/>
          <a:stretch/>
        </p:blipFill>
        <p:spPr>
          <a:xfrm>
            <a:off x="6067088" y="3271186"/>
            <a:ext cx="4364767" cy="26236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12"/>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756" name="Google Shape;756;p12"/>
          <p:cNvGrpSpPr/>
          <p:nvPr/>
        </p:nvGrpSpPr>
        <p:grpSpPr>
          <a:xfrm>
            <a:off x="-417513" y="0"/>
            <a:ext cx="12584114" cy="6853238"/>
            <a:chOff x="-417513" y="0"/>
            <a:chExt cx="12584114" cy="6853238"/>
          </a:xfrm>
        </p:grpSpPr>
        <p:sp>
          <p:nvSpPr>
            <p:cNvPr id="757" name="Google Shape;757;p1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58" name="Google Shape;758;p1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59" name="Google Shape;759;p1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0" name="Google Shape;760;p1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1" name="Google Shape;761;p1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2" name="Google Shape;762;p1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3" name="Google Shape;763;p1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4" name="Google Shape;764;p1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5" name="Google Shape;765;p1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6" name="Google Shape;766;p1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7" name="Google Shape;767;p1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8" name="Google Shape;768;p1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69" name="Google Shape;769;p1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0" name="Google Shape;770;p1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1" name="Google Shape;771;p1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2" name="Google Shape;772;p1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3" name="Google Shape;773;p1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4" name="Google Shape;774;p1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5" name="Google Shape;775;p1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6" name="Google Shape;776;p1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77" name="Google Shape;777;p1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778" name="Google Shape;778;p12"/>
          <p:cNvSpPr txBox="1"/>
          <p:nvPr>
            <p:ph type="title"/>
          </p:nvPr>
        </p:nvSpPr>
        <p:spPr>
          <a:xfrm>
            <a:off x="7269686" y="795527"/>
            <a:ext cx="4123738" cy="1433323"/>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chemeClr val="dk2"/>
              </a:buClr>
              <a:buSzPts val="3200"/>
              <a:buFont typeface="Arial"/>
              <a:buNone/>
            </a:pPr>
            <a:r>
              <a:rPr lang="es-MX" sz="3200">
                <a:solidFill>
                  <a:schemeClr val="dk2"/>
                </a:solidFill>
                <a:latin typeface="Arial"/>
                <a:ea typeface="Arial"/>
                <a:cs typeface="Arial"/>
                <a:sym typeface="Arial"/>
              </a:rPr>
              <a:t>Días</a:t>
            </a:r>
            <a:r>
              <a:rPr lang="es-MX" sz="3200">
                <a:solidFill>
                  <a:schemeClr val="dk2"/>
                </a:solidFill>
                <a:latin typeface="Arial"/>
                <a:ea typeface="Arial"/>
                <a:cs typeface="Arial"/>
                <a:sym typeface="Arial"/>
              </a:rPr>
              <a:t> en inventario </a:t>
            </a:r>
            <a:endParaRPr/>
          </a:p>
        </p:txBody>
      </p:sp>
      <p:sp>
        <p:nvSpPr>
          <p:cNvPr id="779" name="Google Shape;779;p12"/>
          <p:cNvSpPr/>
          <p:nvPr/>
        </p:nvSpPr>
        <p:spPr>
          <a:xfrm>
            <a:off x="807720" y="795527"/>
            <a:ext cx="5970638" cy="5248847"/>
          </a:xfrm>
          <a:prstGeom prst="rect">
            <a:avLst/>
          </a:prstGeom>
          <a:solidFill>
            <a:schemeClr val="lt1"/>
          </a:solidFill>
          <a:ln cap="flat" cmpd="sng" w="19050">
            <a:solidFill>
              <a:srgbClr val="5881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780" name="Google Shape;780;p12"/>
          <p:cNvPicPr preferRelativeResize="0"/>
          <p:nvPr/>
        </p:nvPicPr>
        <p:blipFill rotWithShape="1">
          <a:blip r:embed="rId3">
            <a:alphaModFix/>
          </a:blip>
          <a:srcRect b="0" l="0" r="0" t="0"/>
          <a:stretch/>
        </p:blipFill>
        <p:spPr>
          <a:xfrm>
            <a:off x="972115" y="1724270"/>
            <a:ext cx="5641848" cy="3391360"/>
          </a:xfrm>
          <a:prstGeom prst="rect">
            <a:avLst/>
          </a:prstGeom>
          <a:noFill/>
          <a:ln>
            <a:noFill/>
          </a:ln>
        </p:spPr>
      </p:pic>
      <p:sp>
        <p:nvSpPr>
          <p:cNvPr id="781" name="Google Shape;781;p12"/>
          <p:cNvSpPr txBox="1"/>
          <p:nvPr>
            <p:ph idx="1" type="body"/>
          </p:nvPr>
        </p:nvSpPr>
        <p:spPr>
          <a:xfrm>
            <a:off x="7293817" y="2338388"/>
            <a:ext cx="4099607" cy="367823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Clr>
                <a:srgbClr val="5881CC"/>
              </a:buClr>
              <a:buSzPts val="1980"/>
              <a:buChar char="▪"/>
            </a:pPr>
            <a:r>
              <a:rPr lang="es-MX"/>
              <a:t>Derivado la razón anterior, tenemos los días en inventario, lo cual nos muestra cuántos días la empresa tarda en vender su inventario durante un año.</a:t>
            </a:r>
            <a:endParaRPr/>
          </a:p>
          <a:p>
            <a:pPr indent="0" lvl="0" marL="0" rtl="0" algn="l">
              <a:lnSpc>
                <a:spcPct val="120000"/>
              </a:lnSpc>
              <a:spcBef>
                <a:spcPts val="1000"/>
              </a:spcBef>
              <a:spcAft>
                <a:spcPts val="0"/>
              </a:spcAft>
              <a:buClr>
                <a:srgbClr val="5881CC"/>
              </a:buClr>
              <a:buSzPts val="198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5" name="Shape 785"/>
        <p:cNvGrpSpPr/>
        <p:nvPr/>
      </p:nvGrpSpPr>
      <p:grpSpPr>
        <a:xfrm>
          <a:off x="0" y="0"/>
          <a:ext cx="0" cy="0"/>
          <a:chOff x="0" y="0"/>
          <a:chExt cx="0" cy="0"/>
        </a:xfrm>
      </p:grpSpPr>
      <p:sp>
        <p:nvSpPr>
          <p:cNvPr id="786" name="Google Shape;786;p13"/>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787" name="Google Shape;787;p13"/>
          <p:cNvGrpSpPr/>
          <p:nvPr/>
        </p:nvGrpSpPr>
        <p:grpSpPr>
          <a:xfrm>
            <a:off x="-417513" y="0"/>
            <a:ext cx="12584114" cy="6853238"/>
            <a:chOff x="-417513" y="0"/>
            <a:chExt cx="12584114" cy="6853238"/>
          </a:xfrm>
        </p:grpSpPr>
        <p:sp>
          <p:nvSpPr>
            <p:cNvPr id="788" name="Google Shape;788;p1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89" name="Google Shape;789;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0" name="Google Shape;790;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1" name="Google Shape;791;p1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2" name="Google Shape;792;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3" name="Google Shape;793;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4" name="Google Shape;794;p1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5" name="Google Shape;795;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6" name="Google Shape;796;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7" name="Google Shape;797;p1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8" name="Google Shape;798;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799" name="Google Shape;799;p1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0" name="Google Shape;800;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1" name="Google Shape;801;p1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2" name="Google Shape;802;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3" name="Google Shape;803;p1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4" name="Google Shape;804;p1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5" name="Google Shape;805;p1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6" name="Google Shape;806;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7" name="Google Shape;807;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08" name="Google Shape;808;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809" name="Google Shape;809;p13"/>
          <p:cNvGrpSpPr/>
          <p:nvPr/>
        </p:nvGrpSpPr>
        <p:grpSpPr>
          <a:xfrm>
            <a:off x="800144" y="1699589"/>
            <a:ext cx="3674476" cy="3470421"/>
            <a:chOff x="697883" y="1816768"/>
            <a:chExt cx="3674476" cy="3470421"/>
          </a:xfrm>
        </p:grpSpPr>
        <p:sp>
          <p:nvSpPr>
            <p:cNvPr id="810" name="Google Shape;810;p13"/>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11" name="Google Shape;811;p1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12" name="Google Shape;812;p13"/>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813" name="Google Shape;813;p13"/>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s-MX">
                <a:latin typeface="Arial"/>
                <a:ea typeface="Arial"/>
                <a:cs typeface="Arial"/>
                <a:sym typeface="Arial"/>
              </a:rPr>
              <a:t>Razón circulante</a:t>
            </a:r>
            <a:endParaRPr/>
          </a:p>
        </p:txBody>
      </p:sp>
      <p:sp>
        <p:nvSpPr>
          <p:cNvPr id="814" name="Google Shape;814;p13"/>
          <p:cNvSpPr/>
          <p:nvPr/>
        </p:nvSpPr>
        <p:spPr>
          <a:xfrm>
            <a:off x="5115264" y="803186"/>
            <a:ext cx="6269015" cy="29783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815" name="Google Shape;815;p13"/>
          <p:cNvPicPr preferRelativeResize="0"/>
          <p:nvPr/>
        </p:nvPicPr>
        <p:blipFill rotWithShape="1">
          <a:blip r:embed="rId3">
            <a:alphaModFix/>
          </a:blip>
          <a:srcRect b="0" l="0" r="0" t="0"/>
          <a:stretch/>
        </p:blipFill>
        <p:spPr>
          <a:xfrm>
            <a:off x="6038202" y="964051"/>
            <a:ext cx="4423293" cy="2653976"/>
          </a:xfrm>
          <a:prstGeom prst="rect">
            <a:avLst/>
          </a:prstGeom>
          <a:noFill/>
          <a:ln>
            <a:noFill/>
          </a:ln>
        </p:spPr>
      </p:pic>
      <p:sp>
        <p:nvSpPr>
          <p:cNvPr id="816" name="Google Shape;816;p13"/>
          <p:cNvSpPr txBox="1"/>
          <p:nvPr>
            <p:ph idx="1" type="body"/>
          </p:nvPr>
        </p:nvSpPr>
        <p:spPr>
          <a:xfrm>
            <a:off x="5118447" y="4267830"/>
            <a:ext cx="6281873" cy="178397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870"/>
              <a:buChar char="▪"/>
            </a:pPr>
            <a:r>
              <a:rPr lang="es-MX" sz="1700"/>
              <a:t>La razón circulante se encarga de comparar los de comparar los activos con los pasivos; es decir, mide la capacidad que tiene la empresa para cumplir con sus obligaciones. Si la razón circulante es grande, se nos indica que tiene los suficientes activos para cubrir sus pasivos.</a:t>
            </a:r>
            <a:endParaRPr/>
          </a:p>
          <a:p>
            <a:pPr indent="0" lvl="0" marL="0" rtl="0" algn="l">
              <a:lnSpc>
                <a:spcPct val="120000"/>
              </a:lnSpc>
              <a:spcBef>
                <a:spcPts val="1000"/>
              </a:spcBef>
              <a:spcAft>
                <a:spcPts val="0"/>
              </a:spcAft>
              <a:buSzPts val="1870"/>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0" name="Shape 820"/>
        <p:cNvGrpSpPr/>
        <p:nvPr/>
      </p:nvGrpSpPr>
      <p:grpSpPr>
        <a:xfrm>
          <a:off x="0" y="0"/>
          <a:ext cx="0" cy="0"/>
          <a:chOff x="0" y="0"/>
          <a:chExt cx="0" cy="0"/>
        </a:xfrm>
      </p:grpSpPr>
      <p:sp>
        <p:nvSpPr>
          <p:cNvPr id="821" name="Google Shape;821;p14"/>
          <p:cNvSpPr/>
          <p:nvPr/>
        </p:nvSpPr>
        <p:spPr>
          <a:xfrm>
            <a:off x="-1" y="0"/>
            <a:ext cx="1219306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822" name="Google Shape;822;p14"/>
          <p:cNvGrpSpPr/>
          <p:nvPr/>
        </p:nvGrpSpPr>
        <p:grpSpPr>
          <a:xfrm>
            <a:off x="-329674" y="-59376"/>
            <a:ext cx="12515851" cy="6923798"/>
            <a:chOff x="-329674" y="-51881"/>
            <a:chExt cx="12515851" cy="6923798"/>
          </a:xfrm>
        </p:grpSpPr>
        <p:sp>
          <p:nvSpPr>
            <p:cNvPr id="823" name="Google Shape;823;p1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14"/>
          <p:cNvSpPr txBox="1"/>
          <p:nvPr>
            <p:ph type="title"/>
          </p:nvPr>
        </p:nvSpPr>
        <p:spPr>
          <a:xfrm>
            <a:off x="888631" y="4760132"/>
            <a:ext cx="3947420" cy="1777829"/>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rgbClr val="FFFEFF"/>
              </a:buClr>
              <a:buSzPts val="2500"/>
              <a:buFont typeface="Arial"/>
              <a:buNone/>
            </a:pPr>
            <a:r>
              <a:rPr lang="es-MX" sz="2500">
                <a:latin typeface="Arial"/>
                <a:ea typeface="Arial"/>
                <a:cs typeface="Arial"/>
                <a:sym typeface="Arial"/>
              </a:rPr>
              <a:t>Prueba de </a:t>
            </a:r>
            <a:r>
              <a:rPr b="1" lang="es-MX" sz="2500">
                <a:latin typeface="Arial"/>
                <a:ea typeface="Arial"/>
                <a:cs typeface="Arial"/>
                <a:sym typeface="Arial"/>
              </a:rPr>
              <a:t>ácido</a:t>
            </a:r>
            <a:br>
              <a:rPr lang="es-MX" sz="2500"/>
            </a:br>
            <a:br>
              <a:rPr lang="es-MX" sz="2500"/>
            </a:br>
            <a:br>
              <a:rPr lang="es-MX" sz="2500"/>
            </a:br>
            <a:endParaRPr sz="2500">
              <a:latin typeface="Arial"/>
              <a:ea typeface="Arial"/>
              <a:cs typeface="Arial"/>
              <a:sym typeface="Arial"/>
            </a:endParaRPr>
          </a:p>
        </p:txBody>
      </p:sp>
      <p:sp>
        <p:nvSpPr>
          <p:cNvPr id="843" name="Google Shape;843;p14"/>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844" name="Google Shape;844;p14"/>
          <p:cNvPicPr preferRelativeResize="0"/>
          <p:nvPr/>
        </p:nvPicPr>
        <p:blipFill rotWithShape="1">
          <a:blip r:embed="rId3">
            <a:alphaModFix/>
          </a:blip>
          <a:srcRect b="0" l="0" r="0" t="0"/>
          <a:stretch/>
        </p:blipFill>
        <p:spPr>
          <a:xfrm>
            <a:off x="3381578" y="671951"/>
            <a:ext cx="5437838" cy="3359108"/>
          </a:xfrm>
          <a:prstGeom prst="rect">
            <a:avLst/>
          </a:prstGeom>
          <a:noFill/>
          <a:ln>
            <a:noFill/>
          </a:ln>
        </p:spPr>
      </p:pic>
      <p:sp>
        <p:nvSpPr>
          <p:cNvPr id="845" name="Google Shape;845;p14"/>
          <p:cNvSpPr txBox="1"/>
          <p:nvPr>
            <p:ph idx="1" type="body"/>
          </p:nvPr>
        </p:nvSpPr>
        <p:spPr>
          <a:xfrm>
            <a:off x="5118447" y="4767660"/>
            <a:ext cx="6281873" cy="1770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La prueba de ácido tiene la función de indicar la capacidad que tiene la empresa para cumplir con sus obligaciones.</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9" name="Shape 849"/>
        <p:cNvGrpSpPr/>
        <p:nvPr/>
      </p:nvGrpSpPr>
      <p:grpSpPr>
        <a:xfrm>
          <a:off x="0" y="0"/>
          <a:ext cx="0" cy="0"/>
          <a:chOff x="0" y="0"/>
          <a:chExt cx="0" cy="0"/>
        </a:xfrm>
      </p:grpSpPr>
      <p:sp>
        <p:nvSpPr>
          <p:cNvPr id="850" name="Google Shape;850;p15"/>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851" name="Google Shape;851;p15"/>
          <p:cNvGrpSpPr/>
          <p:nvPr/>
        </p:nvGrpSpPr>
        <p:grpSpPr>
          <a:xfrm>
            <a:off x="-417513" y="0"/>
            <a:ext cx="12584114" cy="6853238"/>
            <a:chOff x="-417513" y="0"/>
            <a:chExt cx="12584114" cy="6853238"/>
          </a:xfrm>
        </p:grpSpPr>
        <p:sp>
          <p:nvSpPr>
            <p:cNvPr id="852" name="Google Shape;852;p1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3" name="Google Shape;853;p1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4" name="Google Shape;854;p1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5" name="Google Shape;855;p1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6" name="Google Shape;856;p1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7" name="Google Shape;857;p1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8" name="Google Shape;858;p1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59" name="Google Shape;859;p1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0" name="Google Shape;860;p1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1" name="Google Shape;861;p1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2" name="Google Shape;862;p1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3" name="Google Shape;863;p1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4" name="Google Shape;864;p1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5" name="Google Shape;865;p1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6" name="Google Shape;866;p1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7" name="Google Shape;867;p1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8" name="Google Shape;868;p1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69" name="Google Shape;869;p1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70" name="Google Shape;870;p1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71" name="Google Shape;871;p1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872" name="Google Shape;872;p1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873" name="Google Shape;873;p15"/>
          <p:cNvSpPr/>
          <p:nvPr/>
        </p:nvSpPr>
        <p:spPr>
          <a:xfrm>
            <a:off x="791682" y="1047102"/>
            <a:ext cx="5936885"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74" name="Google Shape;874;p15"/>
          <p:cNvSpPr/>
          <p:nvPr/>
        </p:nvSpPr>
        <p:spPr>
          <a:xfrm>
            <a:off x="7549557" y="0"/>
            <a:ext cx="4640799" cy="6858000"/>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875" name="Google Shape;875;p15"/>
          <p:cNvPicPr preferRelativeResize="0"/>
          <p:nvPr/>
        </p:nvPicPr>
        <p:blipFill rotWithShape="1">
          <a:blip r:embed="rId3">
            <a:alphaModFix/>
          </a:blip>
          <a:srcRect b="0" l="0" r="0" t="0"/>
          <a:stretch/>
        </p:blipFill>
        <p:spPr>
          <a:xfrm>
            <a:off x="7526274" y="1298562"/>
            <a:ext cx="4601632" cy="1429856"/>
          </a:xfrm>
          <a:prstGeom prst="rect">
            <a:avLst/>
          </a:prstGeom>
          <a:noFill/>
          <a:ln cap="flat" cmpd="sng" w="9525">
            <a:solidFill>
              <a:schemeClr val="lt1"/>
            </a:solidFill>
            <a:prstDash val="solid"/>
            <a:round/>
            <a:headEnd len="sm" w="sm" type="none"/>
            <a:tailEnd len="sm" w="sm" type="none"/>
          </a:ln>
        </p:spPr>
      </p:pic>
      <p:sp>
        <p:nvSpPr>
          <p:cNvPr id="876" name="Google Shape;876;p15"/>
          <p:cNvSpPr/>
          <p:nvPr/>
        </p:nvSpPr>
        <p:spPr>
          <a:xfrm rot="10800000">
            <a:off x="3602131" y="5546507"/>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77" name="Google Shape;877;p15"/>
          <p:cNvSpPr/>
          <p:nvPr/>
        </p:nvSpPr>
        <p:spPr>
          <a:xfrm>
            <a:off x="791682" y="1634393"/>
            <a:ext cx="5935796" cy="391730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78" name="Google Shape;878;p15"/>
          <p:cNvSpPr txBox="1"/>
          <p:nvPr>
            <p:ph type="title"/>
          </p:nvPr>
        </p:nvSpPr>
        <p:spPr>
          <a:xfrm>
            <a:off x="873978" y="1718735"/>
            <a:ext cx="5767566" cy="1072378"/>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Arial"/>
              <a:buNone/>
            </a:pPr>
            <a:r>
              <a:rPr lang="es-MX" sz="3300">
                <a:latin typeface="Arial"/>
                <a:ea typeface="Arial"/>
                <a:cs typeface="Arial"/>
                <a:sym typeface="Arial"/>
              </a:rPr>
              <a:t>Coeficientes de endeudamiento</a:t>
            </a:r>
            <a:endParaRPr/>
          </a:p>
        </p:txBody>
      </p:sp>
      <p:sp>
        <p:nvSpPr>
          <p:cNvPr id="879" name="Google Shape;879;p15"/>
          <p:cNvSpPr txBox="1"/>
          <p:nvPr>
            <p:ph idx="1" type="body"/>
          </p:nvPr>
        </p:nvSpPr>
        <p:spPr>
          <a:xfrm>
            <a:off x="873102" y="2789239"/>
            <a:ext cx="5768442" cy="2683606"/>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Clr>
                <a:srgbClr val="5B96F5"/>
              </a:buClr>
              <a:buSzPts val="1760"/>
              <a:buChar char="▪"/>
            </a:pPr>
            <a:r>
              <a:rPr lang="es-MX" sz="1600">
                <a:solidFill>
                  <a:srgbClr val="FFFFFE"/>
                </a:solidFill>
              </a:rPr>
              <a:t>Tal como su nombre lo menciona, el coeficiente de endeudamiento tiene la función de mostrar el nivel de deuda que tiene una compañía.</a:t>
            </a:r>
            <a:endParaRPr/>
          </a:p>
          <a:p>
            <a:pPr indent="0" lvl="0" marL="0" rtl="0" algn="l">
              <a:lnSpc>
                <a:spcPct val="120000"/>
              </a:lnSpc>
              <a:spcBef>
                <a:spcPts val="1000"/>
              </a:spcBef>
              <a:spcAft>
                <a:spcPts val="0"/>
              </a:spcAft>
              <a:buClr>
                <a:srgbClr val="5B96F5"/>
              </a:buClr>
              <a:buSzPts val="1760"/>
              <a:buNone/>
            </a:pPr>
            <a:r>
              <a:t/>
            </a:r>
            <a:endParaRPr sz="1600">
              <a:solidFill>
                <a:srgbClr val="FFFFFE"/>
              </a:solidFill>
            </a:endParaRPr>
          </a:p>
        </p:txBody>
      </p:sp>
      <p:pic>
        <p:nvPicPr>
          <p:cNvPr id="880" name="Google Shape;880;p15"/>
          <p:cNvPicPr preferRelativeResize="0"/>
          <p:nvPr/>
        </p:nvPicPr>
        <p:blipFill rotWithShape="1">
          <a:blip r:embed="rId4">
            <a:alphaModFix/>
          </a:blip>
          <a:srcRect b="0" l="0" r="0" t="0"/>
          <a:stretch/>
        </p:blipFill>
        <p:spPr>
          <a:xfrm>
            <a:off x="7807506" y="3347685"/>
            <a:ext cx="4005303" cy="240318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4" name="Shape 884"/>
        <p:cNvGrpSpPr/>
        <p:nvPr/>
      </p:nvGrpSpPr>
      <p:grpSpPr>
        <a:xfrm>
          <a:off x="0" y="0"/>
          <a:ext cx="0" cy="0"/>
          <a:chOff x="0" y="0"/>
          <a:chExt cx="0" cy="0"/>
        </a:xfrm>
      </p:grpSpPr>
      <p:sp>
        <p:nvSpPr>
          <p:cNvPr id="885" name="Google Shape;885;p16"/>
          <p:cNvSpPr/>
          <p:nvPr/>
        </p:nvSpPr>
        <p:spPr>
          <a:xfrm>
            <a:off x="-1" y="0"/>
            <a:ext cx="1219306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886" name="Google Shape;886;p16"/>
          <p:cNvGrpSpPr/>
          <p:nvPr/>
        </p:nvGrpSpPr>
        <p:grpSpPr>
          <a:xfrm>
            <a:off x="-329674" y="-59376"/>
            <a:ext cx="12515851" cy="6923798"/>
            <a:chOff x="-329674" y="-51881"/>
            <a:chExt cx="12515851" cy="6923798"/>
          </a:xfrm>
        </p:grpSpPr>
        <p:sp>
          <p:nvSpPr>
            <p:cNvPr id="887" name="Google Shape;887;p16"/>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6"/>
          <p:cNvSpPr txBox="1"/>
          <p:nvPr>
            <p:ph type="title"/>
          </p:nvPr>
        </p:nvSpPr>
        <p:spPr>
          <a:xfrm>
            <a:off x="888630" y="4760132"/>
            <a:ext cx="4980883" cy="1777829"/>
          </a:xfrm>
          <a:prstGeom prst="rect">
            <a:avLst/>
          </a:prstGeom>
          <a:noFill/>
          <a:ln>
            <a:noFill/>
          </a:ln>
        </p:spPr>
        <p:txBody>
          <a:bodyPr anchorCtr="0" anchor="ctr" bIns="228600" lIns="228600" spcFirstLastPara="1" rIns="228600" wrap="square" tIns="228600">
            <a:normAutofit/>
          </a:bodyPr>
          <a:lstStyle/>
          <a:p>
            <a:pPr indent="0" lvl="0" marL="0" rtl="0" algn="r">
              <a:lnSpc>
                <a:spcPct val="85000"/>
              </a:lnSpc>
              <a:spcBef>
                <a:spcPts val="0"/>
              </a:spcBef>
              <a:spcAft>
                <a:spcPts val="0"/>
              </a:spcAft>
              <a:buClr>
                <a:schemeClr val="lt1"/>
              </a:buClr>
              <a:buSzPts val="4000"/>
              <a:buFont typeface="Arial"/>
              <a:buNone/>
            </a:pPr>
            <a:r>
              <a:rPr lang="es-MX">
                <a:solidFill>
                  <a:schemeClr val="lt1"/>
                </a:solidFill>
                <a:latin typeface="Arial"/>
                <a:ea typeface="Arial"/>
                <a:cs typeface="Arial"/>
                <a:sym typeface="Arial"/>
              </a:rPr>
              <a:t>Margen bruto </a:t>
            </a:r>
            <a:endParaRPr/>
          </a:p>
        </p:txBody>
      </p:sp>
      <p:sp>
        <p:nvSpPr>
          <p:cNvPr id="907" name="Google Shape;907;p16"/>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908" name="Google Shape;908;p16"/>
          <p:cNvPicPr preferRelativeResize="0"/>
          <p:nvPr/>
        </p:nvPicPr>
        <p:blipFill rotWithShape="1">
          <a:blip r:embed="rId3">
            <a:alphaModFix/>
          </a:blip>
          <a:srcRect b="0" l="0" r="0" t="0"/>
          <a:stretch/>
        </p:blipFill>
        <p:spPr>
          <a:xfrm>
            <a:off x="648910" y="748123"/>
            <a:ext cx="5286224" cy="3177591"/>
          </a:xfrm>
          <a:prstGeom prst="rect">
            <a:avLst/>
          </a:prstGeom>
          <a:noFill/>
          <a:ln>
            <a:noFill/>
          </a:ln>
        </p:spPr>
      </p:pic>
      <p:pic>
        <p:nvPicPr>
          <p:cNvPr id="909" name="Google Shape;909;p16"/>
          <p:cNvPicPr preferRelativeResize="0"/>
          <p:nvPr/>
        </p:nvPicPr>
        <p:blipFill rotWithShape="1">
          <a:blip r:embed="rId4">
            <a:alphaModFix/>
          </a:blip>
          <a:srcRect b="0" l="0" r="0" t="0"/>
          <a:stretch/>
        </p:blipFill>
        <p:spPr>
          <a:xfrm>
            <a:off x="6256867" y="1748851"/>
            <a:ext cx="5300659" cy="1179396"/>
          </a:xfrm>
          <a:prstGeom prst="rect">
            <a:avLst/>
          </a:prstGeom>
          <a:noFill/>
          <a:ln>
            <a:noFill/>
          </a:ln>
        </p:spPr>
      </p:pic>
      <p:sp>
        <p:nvSpPr>
          <p:cNvPr id="910" name="Google Shape;910;p16"/>
          <p:cNvSpPr txBox="1"/>
          <p:nvPr>
            <p:ph idx="1" type="body"/>
          </p:nvPr>
        </p:nvSpPr>
        <p:spPr>
          <a:xfrm>
            <a:off x="6324600" y="4767660"/>
            <a:ext cx="5075720" cy="1770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Esta razón tiene la función de mostrar el beneficio directo obtiene la compañía al proporcionar un servicio o vender un bien.</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4" name="Shape 914"/>
        <p:cNvGrpSpPr/>
        <p:nvPr/>
      </p:nvGrpSpPr>
      <p:grpSpPr>
        <a:xfrm>
          <a:off x="0" y="0"/>
          <a:ext cx="0" cy="0"/>
          <a:chOff x="0" y="0"/>
          <a:chExt cx="0" cy="0"/>
        </a:xfrm>
      </p:grpSpPr>
      <p:sp>
        <p:nvSpPr>
          <p:cNvPr id="915" name="Google Shape;915;p17"/>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16" name="Google Shape;916;p17"/>
          <p:cNvGrpSpPr/>
          <p:nvPr/>
        </p:nvGrpSpPr>
        <p:grpSpPr>
          <a:xfrm>
            <a:off x="-417513" y="0"/>
            <a:ext cx="12584114" cy="6853238"/>
            <a:chOff x="-417513" y="0"/>
            <a:chExt cx="12584114" cy="6853238"/>
          </a:xfrm>
        </p:grpSpPr>
        <p:sp>
          <p:nvSpPr>
            <p:cNvPr id="917" name="Google Shape;917;p1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18" name="Google Shape;918;p1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19" name="Google Shape;919;p1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0" name="Google Shape;920;p1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1" name="Google Shape;921;p1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2" name="Google Shape;922;p1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3" name="Google Shape;923;p1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4" name="Google Shape;924;p1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5" name="Google Shape;925;p1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6" name="Google Shape;926;p1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7" name="Google Shape;927;p1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8" name="Google Shape;928;p1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29" name="Google Shape;929;p1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0" name="Google Shape;930;p1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1" name="Google Shape;931;p1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2" name="Google Shape;932;p1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3" name="Google Shape;933;p1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4" name="Google Shape;934;p1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5" name="Google Shape;935;p1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6" name="Google Shape;936;p1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37" name="Google Shape;937;p1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938" name="Google Shape;938;p17"/>
          <p:cNvSpPr txBox="1"/>
          <p:nvPr>
            <p:ph type="title"/>
          </p:nvPr>
        </p:nvSpPr>
        <p:spPr>
          <a:xfrm>
            <a:off x="7269686" y="795527"/>
            <a:ext cx="4123738" cy="1433323"/>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chemeClr val="dk2"/>
              </a:buClr>
              <a:buSzPts val="3200"/>
              <a:buFont typeface="Arial"/>
              <a:buNone/>
            </a:pPr>
            <a:r>
              <a:rPr lang="es-MX" sz="3200">
                <a:solidFill>
                  <a:schemeClr val="dk2"/>
                </a:solidFill>
                <a:latin typeface="Arial"/>
                <a:ea typeface="Arial"/>
                <a:cs typeface="Arial"/>
                <a:sym typeface="Arial"/>
              </a:rPr>
              <a:t>Rendimiento de los activos </a:t>
            </a:r>
            <a:endParaRPr/>
          </a:p>
        </p:txBody>
      </p:sp>
      <p:sp>
        <p:nvSpPr>
          <p:cNvPr id="939" name="Google Shape;939;p17"/>
          <p:cNvSpPr/>
          <p:nvPr/>
        </p:nvSpPr>
        <p:spPr>
          <a:xfrm>
            <a:off x="807720" y="795527"/>
            <a:ext cx="5970638" cy="5248847"/>
          </a:xfrm>
          <a:prstGeom prst="rect">
            <a:avLst/>
          </a:prstGeom>
          <a:solidFill>
            <a:schemeClr val="lt1"/>
          </a:solidFill>
          <a:ln cap="flat" cmpd="sng" w="19050">
            <a:solidFill>
              <a:srgbClr val="547F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940" name="Google Shape;940;p17"/>
          <p:cNvPicPr preferRelativeResize="0"/>
          <p:nvPr/>
        </p:nvPicPr>
        <p:blipFill rotWithShape="1">
          <a:blip r:embed="rId3">
            <a:alphaModFix/>
          </a:blip>
          <a:srcRect b="0" l="0" r="0" t="0"/>
          <a:stretch/>
        </p:blipFill>
        <p:spPr>
          <a:xfrm>
            <a:off x="972115" y="1703888"/>
            <a:ext cx="5641848" cy="3432124"/>
          </a:xfrm>
          <a:prstGeom prst="rect">
            <a:avLst/>
          </a:prstGeom>
          <a:noFill/>
          <a:ln>
            <a:noFill/>
          </a:ln>
        </p:spPr>
      </p:pic>
      <p:sp>
        <p:nvSpPr>
          <p:cNvPr id="941" name="Google Shape;941;p17"/>
          <p:cNvSpPr txBox="1"/>
          <p:nvPr>
            <p:ph idx="1" type="body"/>
          </p:nvPr>
        </p:nvSpPr>
        <p:spPr>
          <a:xfrm>
            <a:off x="7293817" y="2338388"/>
            <a:ext cx="4099607" cy="367823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Clr>
                <a:srgbClr val="547FCC"/>
              </a:buClr>
              <a:buSzPts val="1980"/>
              <a:buChar char="▪"/>
            </a:pPr>
            <a:r>
              <a:rPr lang="es-MX"/>
              <a:t>Esta razón se encarga de medir el ingreso que la compañía tiene con respecto al uso de sus activos.</a:t>
            </a:r>
            <a:endParaRPr/>
          </a:p>
          <a:p>
            <a:pPr indent="0" lvl="0" marL="0" rtl="0" algn="l">
              <a:lnSpc>
                <a:spcPct val="120000"/>
              </a:lnSpc>
              <a:spcBef>
                <a:spcPts val="1000"/>
              </a:spcBef>
              <a:spcAft>
                <a:spcPts val="0"/>
              </a:spcAft>
              <a:buClr>
                <a:srgbClr val="547FCC"/>
              </a:buClr>
              <a:buSzPts val="198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5" name="Shape 945"/>
        <p:cNvGrpSpPr/>
        <p:nvPr/>
      </p:nvGrpSpPr>
      <p:grpSpPr>
        <a:xfrm>
          <a:off x="0" y="0"/>
          <a:ext cx="0" cy="0"/>
          <a:chOff x="0" y="0"/>
          <a:chExt cx="0" cy="0"/>
        </a:xfrm>
      </p:grpSpPr>
      <p:sp>
        <p:nvSpPr>
          <p:cNvPr id="946" name="Google Shape;946;p18"/>
          <p:cNvSpPr/>
          <p:nvPr/>
        </p:nvSpPr>
        <p:spPr>
          <a:xfrm>
            <a:off x="-1" y="0"/>
            <a:ext cx="1219306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47" name="Google Shape;947;p18"/>
          <p:cNvGrpSpPr/>
          <p:nvPr/>
        </p:nvGrpSpPr>
        <p:grpSpPr>
          <a:xfrm>
            <a:off x="-329674" y="-59376"/>
            <a:ext cx="12515851" cy="6923798"/>
            <a:chOff x="-329674" y="-51881"/>
            <a:chExt cx="12515851" cy="6923798"/>
          </a:xfrm>
        </p:grpSpPr>
        <p:sp>
          <p:nvSpPr>
            <p:cNvPr id="948" name="Google Shape;948;p1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8"/>
          <p:cNvSpPr txBox="1"/>
          <p:nvPr>
            <p:ph type="title"/>
          </p:nvPr>
        </p:nvSpPr>
        <p:spPr>
          <a:xfrm>
            <a:off x="888631" y="4760132"/>
            <a:ext cx="3947420" cy="1777829"/>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rgbClr val="FFFEFF"/>
              </a:buClr>
              <a:buSzPts val="4000"/>
              <a:buFont typeface="Arial"/>
              <a:buNone/>
            </a:pPr>
            <a:r>
              <a:rPr lang="es-MX">
                <a:latin typeface="Arial"/>
                <a:ea typeface="Arial"/>
                <a:cs typeface="Arial"/>
                <a:sym typeface="Arial"/>
              </a:rPr>
              <a:t>Margen neto </a:t>
            </a:r>
            <a:endParaRPr>
              <a:latin typeface="Arial"/>
              <a:ea typeface="Arial"/>
              <a:cs typeface="Arial"/>
              <a:sym typeface="Arial"/>
            </a:endParaRPr>
          </a:p>
        </p:txBody>
      </p:sp>
      <p:sp>
        <p:nvSpPr>
          <p:cNvPr id="968" name="Google Shape;968;p18"/>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969" name="Google Shape;969;p18"/>
          <p:cNvPicPr preferRelativeResize="0"/>
          <p:nvPr/>
        </p:nvPicPr>
        <p:blipFill rotWithShape="1">
          <a:blip r:embed="rId3">
            <a:alphaModFix/>
          </a:blip>
          <a:srcRect b="0" l="0" r="0" t="0"/>
          <a:stretch/>
        </p:blipFill>
        <p:spPr>
          <a:xfrm>
            <a:off x="3306400" y="671951"/>
            <a:ext cx="5588193" cy="3359108"/>
          </a:xfrm>
          <a:prstGeom prst="rect">
            <a:avLst/>
          </a:prstGeom>
          <a:noFill/>
          <a:ln>
            <a:noFill/>
          </a:ln>
        </p:spPr>
      </p:pic>
      <p:sp>
        <p:nvSpPr>
          <p:cNvPr id="970" name="Google Shape;970;p18"/>
          <p:cNvSpPr txBox="1"/>
          <p:nvPr>
            <p:ph idx="1" type="body"/>
          </p:nvPr>
        </p:nvSpPr>
        <p:spPr>
          <a:xfrm>
            <a:off x="5118447" y="4767660"/>
            <a:ext cx="6281873" cy="1770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El margen neto es una medición más certera acerca de la utilidad que recibe la empresa de sus ventas.</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4" name="Shape 974"/>
        <p:cNvGrpSpPr/>
        <p:nvPr/>
      </p:nvGrpSpPr>
      <p:grpSpPr>
        <a:xfrm>
          <a:off x="0" y="0"/>
          <a:ext cx="0" cy="0"/>
          <a:chOff x="0" y="0"/>
          <a:chExt cx="0" cy="0"/>
        </a:xfrm>
      </p:grpSpPr>
      <p:sp>
        <p:nvSpPr>
          <p:cNvPr id="975" name="Google Shape;975;p19"/>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76" name="Google Shape;976;p19"/>
          <p:cNvGrpSpPr/>
          <p:nvPr/>
        </p:nvGrpSpPr>
        <p:grpSpPr>
          <a:xfrm>
            <a:off x="-417513" y="0"/>
            <a:ext cx="12584114" cy="6853238"/>
            <a:chOff x="-417513" y="0"/>
            <a:chExt cx="12584114" cy="6853238"/>
          </a:xfrm>
        </p:grpSpPr>
        <p:sp>
          <p:nvSpPr>
            <p:cNvPr id="977" name="Google Shape;977;p1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78" name="Google Shape;978;p1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79" name="Google Shape;979;p1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0" name="Google Shape;980;p1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1" name="Google Shape;981;p1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2" name="Google Shape;982;p1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3" name="Google Shape;983;p1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4" name="Google Shape;984;p1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5" name="Google Shape;985;p1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6" name="Google Shape;986;p1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7" name="Google Shape;987;p1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8" name="Google Shape;988;p1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89" name="Google Shape;989;p1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0" name="Google Shape;990;p1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1" name="Google Shape;991;p1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2" name="Google Shape;992;p1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3" name="Google Shape;993;p1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4" name="Google Shape;994;p1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5" name="Google Shape;995;p1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6" name="Google Shape;996;p1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997" name="Google Shape;997;p1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998" name="Google Shape;998;p19"/>
          <p:cNvGrpSpPr/>
          <p:nvPr/>
        </p:nvGrpSpPr>
        <p:grpSpPr>
          <a:xfrm>
            <a:off x="800144" y="1699589"/>
            <a:ext cx="3674476" cy="3470421"/>
            <a:chOff x="697883" y="1816768"/>
            <a:chExt cx="3674476" cy="3470421"/>
          </a:xfrm>
        </p:grpSpPr>
        <p:sp>
          <p:nvSpPr>
            <p:cNvPr id="999" name="Google Shape;999;p19"/>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00" name="Google Shape;1000;p1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01" name="Google Shape;1001;p19"/>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1002" name="Google Shape;1002;p19"/>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s-MX">
                <a:latin typeface="Arial"/>
                <a:ea typeface="Arial"/>
                <a:cs typeface="Arial"/>
                <a:sym typeface="Arial"/>
              </a:rPr>
              <a:t>Rotación de activos</a:t>
            </a:r>
            <a:endParaRPr/>
          </a:p>
        </p:txBody>
      </p:sp>
      <p:sp>
        <p:nvSpPr>
          <p:cNvPr id="1003" name="Google Shape;1003;p19"/>
          <p:cNvSpPr/>
          <p:nvPr/>
        </p:nvSpPr>
        <p:spPr>
          <a:xfrm>
            <a:off x="5115264" y="803186"/>
            <a:ext cx="6269015" cy="29783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1004" name="Google Shape;1004;p19"/>
          <p:cNvPicPr preferRelativeResize="0"/>
          <p:nvPr/>
        </p:nvPicPr>
        <p:blipFill rotWithShape="1">
          <a:blip r:embed="rId3">
            <a:alphaModFix/>
          </a:blip>
          <a:srcRect b="0" l="0" r="0" t="0"/>
          <a:stretch/>
        </p:blipFill>
        <p:spPr>
          <a:xfrm>
            <a:off x="5985793" y="964051"/>
            <a:ext cx="4528110" cy="2653976"/>
          </a:xfrm>
          <a:prstGeom prst="rect">
            <a:avLst/>
          </a:prstGeom>
          <a:noFill/>
          <a:ln>
            <a:noFill/>
          </a:ln>
        </p:spPr>
      </p:pic>
      <p:sp>
        <p:nvSpPr>
          <p:cNvPr id="1005" name="Google Shape;1005;p19"/>
          <p:cNvSpPr txBox="1"/>
          <p:nvPr>
            <p:ph idx="1" type="body"/>
          </p:nvPr>
        </p:nvSpPr>
        <p:spPr>
          <a:xfrm>
            <a:off x="5118447" y="4267830"/>
            <a:ext cx="6281873" cy="178397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La rotación de activos muestra la eficacia que tiene la empresa para generar ganancias con el uso de sus activos.</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2"/>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383" name="Google Shape;383;p2"/>
          <p:cNvGrpSpPr/>
          <p:nvPr/>
        </p:nvGrpSpPr>
        <p:grpSpPr>
          <a:xfrm>
            <a:off x="-417513" y="0"/>
            <a:ext cx="12584114" cy="6853238"/>
            <a:chOff x="-417513" y="0"/>
            <a:chExt cx="12584114" cy="6853238"/>
          </a:xfrm>
        </p:grpSpPr>
        <p:sp>
          <p:nvSpPr>
            <p:cNvPr id="384" name="Google Shape;384;p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5" name="Google Shape;385;p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6" name="Google Shape;386;p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7" name="Google Shape;387;p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8" name="Google Shape;388;p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9" name="Google Shape;389;p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0" name="Google Shape;390;p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1" name="Google Shape;391;p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2" name="Google Shape;392;p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3" name="Google Shape;393;p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4" name="Google Shape;394;p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5" name="Google Shape;395;p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6" name="Google Shape;396;p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7" name="Google Shape;397;p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8" name="Google Shape;398;p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9" name="Google Shape;399;p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0" name="Google Shape;400;p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1" name="Google Shape;401;p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2" name="Google Shape;402;p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3" name="Google Shape;403;p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4" name="Google Shape;404;p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405" name="Google Shape;405;p2"/>
          <p:cNvGrpSpPr/>
          <p:nvPr/>
        </p:nvGrpSpPr>
        <p:grpSpPr>
          <a:xfrm>
            <a:off x="800144" y="1699589"/>
            <a:ext cx="3674476" cy="3470421"/>
            <a:chOff x="697883" y="1816768"/>
            <a:chExt cx="3674476" cy="3470421"/>
          </a:xfrm>
        </p:grpSpPr>
        <p:sp>
          <p:nvSpPr>
            <p:cNvPr id="406" name="Google Shape;406;p2"/>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07" name="Google Shape;407;p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08" name="Google Shape;408;p2"/>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409" name="Google Shape;409;p2"/>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s-MX">
                <a:latin typeface="Arial"/>
                <a:ea typeface="Arial"/>
                <a:cs typeface="Arial"/>
                <a:sym typeface="Arial"/>
              </a:rPr>
              <a:t>Análisis</a:t>
            </a:r>
            <a:r>
              <a:rPr lang="es-MX">
                <a:latin typeface="Arial"/>
                <a:ea typeface="Arial"/>
                <a:cs typeface="Arial"/>
                <a:sym typeface="Arial"/>
              </a:rPr>
              <a:t> de la empresa </a:t>
            </a:r>
            <a:endParaRPr>
              <a:latin typeface="Arial"/>
              <a:ea typeface="Arial"/>
              <a:cs typeface="Arial"/>
              <a:sym typeface="Arial"/>
            </a:endParaRPr>
          </a:p>
        </p:txBody>
      </p:sp>
      <p:pic>
        <p:nvPicPr>
          <p:cNvPr descr="Todo lo que debes saber sobre Silicon Valley" id="410" name="Google Shape;410;p2"/>
          <p:cNvPicPr preferRelativeResize="0"/>
          <p:nvPr/>
        </p:nvPicPr>
        <p:blipFill rotWithShape="1">
          <a:blip r:embed="rId3">
            <a:alphaModFix/>
          </a:blip>
          <a:srcRect b="23475" l="0" r="-3" t="30088"/>
          <a:stretch/>
        </p:blipFill>
        <p:spPr>
          <a:xfrm>
            <a:off x="5115908" y="804037"/>
            <a:ext cx="6274561" cy="1806434"/>
          </a:xfrm>
          <a:prstGeom prst="rect">
            <a:avLst/>
          </a:prstGeom>
          <a:noFill/>
          <a:ln cap="flat" cmpd="sng" w="9525">
            <a:solidFill>
              <a:schemeClr val="dk1">
                <a:alpha val="20000"/>
              </a:schemeClr>
            </a:solidFill>
            <a:prstDash val="solid"/>
            <a:round/>
            <a:headEnd len="sm" w="sm" type="none"/>
            <a:tailEnd len="sm" w="sm" type="none"/>
          </a:ln>
        </p:spPr>
      </p:pic>
      <p:grpSp>
        <p:nvGrpSpPr>
          <p:cNvPr id="411" name="Google Shape;411;p2"/>
          <p:cNvGrpSpPr/>
          <p:nvPr/>
        </p:nvGrpSpPr>
        <p:grpSpPr>
          <a:xfrm>
            <a:off x="5118447" y="3132744"/>
            <a:ext cx="6281873" cy="2878200"/>
            <a:chOff x="0" y="40862"/>
            <a:chExt cx="6281873" cy="2878200"/>
          </a:xfrm>
        </p:grpSpPr>
        <p:sp>
          <p:nvSpPr>
            <p:cNvPr id="412" name="Google Shape;412;p2"/>
            <p:cNvSpPr/>
            <p:nvPr/>
          </p:nvSpPr>
          <p:spPr>
            <a:xfrm>
              <a:off x="0" y="232742"/>
              <a:ext cx="6281873" cy="327600"/>
            </a:xfrm>
            <a:prstGeom prst="rect">
              <a:avLst/>
            </a:prstGeom>
            <a:solidFill>
              <a:schemeClr val="lt1">
                <a:alpha val="89803"/>
              </a:schemeClr>
            </a:solidFill>
            <a:ln cap="flat" cmpd="sng" w="15875">
              <a:solidFill>
                <a:srgbClr val="3895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14093" y="40862"/>
              <a:ext cx="4397311" cy="383760"/>
            </a:xfrm>
            <a:prstGeom prst="roundRect">
              <a:avLst>
                <a:gd fmla="val 16667" name="adj"/>
              </a:avLst>
            </a:prstGeom>
            <a:solidFill>
              <a:srgbClr val="3895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txBox="1"/>
            <p:nvPr/>
          </p:nvSpPr>
          <p:spPr>
            <a:xfrm>
              <a:off x="332827" y="59596"/>
              <a:ext cx="4359843" cy="346292"/>
            </a:xfrm>
            <a:prstGeom prst="rect">
              <a:avLst/>
            </a:prstGeom>
            <a:noFill/>
            <a:ln>
              <a:noFill/>
            </a:ln>
          </p:spPr>
          <p:txBody>
            <a:bodyPr anchorCtr="0" anchor="ctr" bIns="0" lIns="166200" spcFirstLastPara="1" rIns="166200" wrap="square" tIns="0">
              <a:noAutofit/>
            </a:bodyPr>
            <a:lstStyle/>
            <a:p>
              <a:pPr indent="0" lvl="0" marL="0" marR="0" rtl="0" algn="l">
                <a:lnSpc>
                  <a:spcPct val="90000"/>
                </a:lnSpc>
                <a:spcBef>
                  <a:spcPts val="0"/>
                </a:spcBef>
                <a:spcAft>
                  <a:spcPts val="0"/>
                </a:spcAft>
                <a:buClr>
                  <a:schemeClr val="lt1"/>
                </a:buClr>
                <a:buSzPts val="1300"/>
                <a:buFont typeface="Rockwell"/>
                <a:buNone/>
              </a:pPr>
              <a:r>
                <a:rPr lang="es-MX" sz="1300">
                  <a:solidFill>
                    <a:schemeClr val="lt1"/>
                  </a:solidFill>
                  <a:latin typeface="Rockwell"/>
                  <a:ea typeface="Rockwell"/>
                  <a:cs typeface="Rockwell"/>
                  <a:sym typeface="Rockwell"/>
                </a:rPr>
                <a:t>Silicon Valley</a:t>
              </a:r>
              <a:endParaRPr sz="1300">
                <a:solidFill>
                  <a:schemeClr val="lt1"/>
                </a:solidFill>
                <a:latin typeface="Rockwell"/>
                <a:ea typeface="Rockwell"/>
                <a:cs typeface="Rockwell"/>
                <a:sym typeface="Rockwell"/>
              </a:endParaRPr>
            </a:p>
          </p:txBody>
        </p:sp>
        <p:sp>
          <p:nvSpPr>
            <p:cNvPr id="415" name="Google Shape;415;p2"/>
            <p:cNvSpPr/>
            <p:nvPr/>
          </p:nvSpPr>
          <p:spPr>
            <a:xfrm>
              <a:off x="0" y="822422"/>
              <a:ext cx="6281873" cy="327600"/>
            </a:xfrm>
            <a:prstGeom prst="rect">
              <a:avLst/>
            </a:prstGeom>
            <a:solidFill>
              <a:schemeClr val="lt1">
                <a:alpha val="89803"/>
              </a:schemeClr>
            </a:solidFill>
            <a:ln cap="flat" cmpd="sng" w="15875">
              <a:solidFill>
                <a:srgbClr val="3895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14093" y="630542"/>
              <a:ext cx="4397311" cy="383760"/>
            </a:xfrm>
            <a:prstGeom prst="roundRect">
              <a:avLst>
                <a:gd fmla="val 16667" name="adj"/>
              </a:avLst>
            </a:prstGeom>
            <a:solidFill>
              <a:srgbClr val="3895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txBox="1"/>
            <p:nvPr/>
          </p:nvSpPr>
          <p:spPr>
            <a:xfrm>
              <a:off x="332827" y="649276"/>
              <a:ext cx="4359843" cy="346292"/>
            </a:xfrm>
            <a:prstGeom prst="rect">
              <a:avLst/>
            </a:prstGeom>
            <a:noFill/>
            <a:ln>
              <a:noFill/>
            </a:ln>
          </p:spPr>
          <p:txBody>
            <a:bodyPr anchorCtr="0" anchor="ctr" bIns="0" lIns="166200" spcFirstLastPara="1" rIns="166200" wrap="square" tIns="0">
              <a:noAutofit/>
            </a:bodyPr>
            <a:lstStyle/>
            <a:p>
              <a:pPr indent="0" lvl="0" marL="0" marR="0" rtl="0" algn="l">
                <a:lnSpc>
                  <a:spcPct val="90000"/>
                </a:lnSpc>
                <a:spcBef>
                  <a:spcPts val="0"/>
                </a:spcBef>
                <a:spcAft>
                  <a:spcPts val="0"/>
                </a:spcAft>
                <a:buClr>
                  <a:schemeClr val="lt1"/>
                </a:buClr>
                <a:buSzPts val="1300"/>
                <a:buFont typeface="Rockwell"/>
                <a:buNone/>
              </a:pPr>
              <a:r>
                <a:rPr lang="es-MX" sz="1300">
                  <a:solidFill>
                    <a:schemeClr val="lt1"/>
                  </a:solidFill>
                  <a:latin typeface="Rockwell"/>
                  <a:ea typeface="Rockwell"/>
                  <a:cs typeface="Rockwell"/>
                  <a:sym typeface="Rockwell"/>
                </a:rPr>
                <a:t>Elon Musk</a:t>
              </a:r>
              <a:endParaRPr sz="1300">
                <a:solidFill>
                  <a:schemeClr val="lt1"/>
                </a:solidFill>
                <a:latin typeface="Rockwell"/>
                <a:ea typeface="Rockwell"/>
                <a:cs typeface="Rockwell"/>
                <a:sym typeface="Rockwell"/>
              </a:endParaRPr>
            </a:p>
          </p:txBody>
        </p:sp>
        <p:sp>
          <p:nvSpPr>
            <p:cNvPr id="418" name="Google Shape;418;p2"/>
            <p:cNvSpPr/>
            <p:nvPr/>
          </p:nvSpPr>
          <p:spPr>
            <a:xfrm>
              <a:off x="0" y="1412102"/>
              <a:ext cx="6281873" cy="327600"/>
            </a:xfrm>
            <a:prstGeom prst="rect">
              <a:avLst/>
            </a:prstGeom>
            <a:solidFill>
              <a:schemeClr val="lt1">
                <a:alpha val="89803"/>
              </a:schemeClr>
            </a:solidFill>
            <a:ln cap="flat" cmpd="sng" w="15875">
              <a:solidFill>
                <a:srgbClr val="3895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14093" y="1220222"/>
              <a:ext cx="4397311" cy="383760"/>
            </a:xfrm>
            <a:prstGeom prst="roundRect">
              <a:avLst>
                <a:gd fmla="val 16667" name="adj"/>
              </a:avLst>
            </a:prstGeom>
            <a:solidFill>
              <a:srgbClr val="3895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txBox="1"/>
            <p:nvPr/>
          </p:nvSpPr>
          <p:spPr>
            <a:xfrm>
              <a:off x="332827" y="1238956"/>
              <a:ext cx="4359843" cy="346292"/>
            </a:xfrm>
            <a:prstGeom prst="rect">
              <a:avLst/>
            </a:prstGeom>
            <a:noFill/>
            <a:ln>
              <a:noFill/>
            </a:ln>
          </p:spPr>
          <p:txBody>
            <a:bodyPr anchorCtr="0" anchor="ctr" bIns="0" lIns="166200" spcFirstLastPara="1" rIns="166200" wrap="square" tIns="0">
              <a:noAutofit/>
            </a:bodyPr>
            <a:lstStyle/>
            <a:p>
              <a:pPr indent="0" lvl="0" marL="0" marR="0" rtl="0" algn="l">
                <a:lnSpc>
                  <a:spcPct val="90000"/>
                </a:lnSpc>
                <a:spcBef>
                  <a:spcPts val="0"/>
                </a:spcBef>
                <a:spcAft>
                  <a:spcPts val="0"/>
                </a:spcAft>
                <a:buClr>
                  <a:schemeClr val="lt1"/>
                </a:buClr>
                <a:buSzPts val="1300"/>
                <a:buFont typeface="Rockwell"/>
                <a:buNone/>
              </a:pPr>
              <a:r>
                <a:rPr lang="es-MX" sz="1300">
                  <a:solidFill>
                    <a:schemeClr val="lt1"/>
                  </a:solidFill>
                  <a:latin typeface="Rockwell"/>
                  <a:ea typeface="Rockwell"/>
                  <a:cs typeface="Rockwell"/>
                  <a:sym typeface="Rockwell"/>
                </a:rPr>
                <a:t>Industria automotriz </a:t>
              </a:r>
              <a:endParaRPr sz="1300">
                <a:solidFill>
                  <a:schemeClr val="lt1"/>
                </a:solidFill>
                <a:latin typeface="Rockwell"/>
                <a:ea typeface="Rockwell"/>
                <a:cs typeface="Rockwell"/>
                <a:sym typeface="Rockwell"/>
              </a:endParaRPr>
            </a:p>
          </p:txBody>
        </p:sp>
        <p:sp>
          <p:nvSpPr>
            <p:cNvPr id="421" name="Google Shape;421;p2"/>
            <p:cNvSpPr/>
            <p:nvPr/>
          </p:nvSpPr>
          <p:spPr>
            <a:xfrm>
              <a:off x="0" y="2001782"/>
              <a:ext cx="6281873" cy="327600"/>
            </a:xfrm>
            <a:prstGeom prst="rect">
              <a:avLst/>
            </a:prstGeom>
            <a:solidFill>
              <a:schemeClr val="lt1">
                <a:alpha val="89803"/>
              </a:schemeClr>
            </a:solidFill>
            <a:ln cap="flat" cmpd="sng" w="15875">
              <a:solidFill>
                <a:srgbClr val="3895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14093" y="1809902"/>
              <a:ext cx="4397311" cy="383760"/>
            </a:xfrm>
            <a:prstGeom prst="roundRect">
              <a:avLst>
                <a:gd fmla="val 16667" name="adj"/>
              </a:avLst>
            </a:prstGeom>
            <a:solidFill>
              <a:srgbClr val="3895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txBox="1"/>
            <p:nvPr/>
          </p:nvSpPr>
          <p:spPr>
            <a:xfrm>
              <a:off x="332827" y="1828636"/>
              <a:ext cx="4359843" cy="346292"/>
            </a:xfrm>
            <a:prstGeom prst="rect">
              <a:avLst/>
            </a:prstGeom>
            <a:noFill/>
            <a:ln>
              <a:noFill/>
            </a:ln>
          </p:spPr>
          <p:txBody>
            <a:bodyPr anchorCtr="0" anchor="ctr" bIns="0" lIns="166200" spcFirstLastPara="1" rIns="166200" wrap="square" tIns="0">
              <a:noAutofit/>
            </a:bodyPr>
            <a:lstStyle/>
            <a:p>
              <a:pPr indent="0" lvl="0" marL="0" marR="0" rtl="0" algn="l">
                <a:lnSpc>
                  <a:spcPct val="90000"/>
                </a:lnSpc>
                <a:spcBef>
                  <a:spcPts val="0"/>
                </a:spcBef>
                <a:spcAft>
                  <a:spcPts val="0"/>
                </a:spcAft>
                <a:buClr>
                  <a:schemeClr val="lt1"/>
                </a:buClr>
                <a:buSzPts val="1300"/>
                <a:buFont typeface="Rockwell"/>
                <a:buNone/>
              </a:pPr>
              <a:r>
                <a:rPr lang="es-MX" sz="1300">
                  <a:solidFill>
                    <a:schemeClr val="lt1"/>
                  </a:solidFill>
                  <a:latin typeface="Rockwell"/>
                  <a:ea typeface="Rockwell"/>
                  <a:cs typeface="Rockwell"/>
                  <a:sym typeface="Rockwell"/>
                </a:rPr>
                <a:t>Vehiculos electricos </a:t>
              </a:r>
              <a:endParaRPr sz="1300">
                <a:solidFill>
                  <a:schemeClr val="lt1"/>
                </a:solidFill>
                <a:latin typeface="Rockwell"/>
                <a:ea typeface="Rockwell"/>
                <a:cs typeface="Rockwell"/>
                <a:sym typeface="Rockwell"/>
              </a:endParaRPr>
            </a:p>
          </p:txBody>
        </p:sp>
        <p:sp>
          <p:nvSpPr>
            <p:cNvPr id="424" name="Google Shape;424;p2"/>
            <p:cNvSpPr/>
            <p:nvPr/>
          </p:nvSpPr>
          <p:spPr>
            <a:xfrm>
              <a:off x="0" y="2591462"/>
              <a:ext cx="6281873" cy="327600"/>
            </a:xfrm>
            <a:prstGeom prst="rect">
              <a:avLst/>
            </a:prstGeom>
            <a:solidFill>
              <a:schemeClr val="lt1">
                <a:alpha val="89803"/>
              </a:schemeClr>
            </a:solidFill>
            <a:ln cap="flat" cmpd="sng" w="15875">
              <a:solidFill>
                <a:srgbClr val="3895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314093" y="2399582"/>
              <a:ext cx="4397311" cy="383760"/>
            </a:xfrm>
            <a:prstGeom prst="roundRect">
              <a:avLst>
                <a:gd fmla="val 16667" name="adj"/>
              </a:avLst>
            </a:prstGeom>
            <a:solidFill>
              <a:srgbClr val="3895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txBox="1"/>
            <p:nvPr/>
          </p:nvSpPr>
          <p:spPr>
            <a:xfrm>
              <a:off x="332827" y="2418316"/>
              <a:ext cx="4359843" cy="346292"/>
            </a:xfrm>
            <a:prstGeom prst="rect">
              <a:avLst/>
            </a:prstGeom>
            <a:noFill/>
            <a:ln>
              <a:noFill/>
            </a:ln>
          </p:spPr>
          <p:txBody>
            <a:bodyPr anchorCtr="0" anchor="ctr" bIns="0" lIns="166200" spcFirstLastPara="1" rIns="166200" wrap="square" tIns="0">
              <a:noAutofit/>
            </a:bodyPr>
            <a:lstStyle/>
            <a:p>
              <a:pPr indent="0" lvl="0" marL="0" marR="0" rtl="0" algn="l">
                <a:lnSpc>
                  <a:spcPct val="90000"/>
                </a:lnSpc>
                <a:spcBef>
                  <a:spcPts val="0"/>
                </a:spcBef>
                <a:spcAft>
                  <a:spcPts val="0"/>
                </a:spcAft>
                <a:buClr>
                  <a:schemeClr val="lt1"/>
                </a:buClr>
                <a:buSzPts val="1300"/>
                <a:buFont typeface="Rockwell"/>
                <a:buNone/>
              </a:pPr>
              <a:r>
                <a:rPr lang="es-MX" sz="1300">
                  <a:solidFill>
                    <a:schemeClr val="lt1"/>
                  </a:solidFill>
                  <a:latin typeface="Rockwell"/>
                  <a:ea typeface="Rockwell"/>
                  <a:cs typeface="Rockwell"/>
                  <a:sym typeface="Rockwell"/>
                </a:rPr>
                <a:t>Ventaja de mercado </a:t>
              </a:r>
              <a:endParaRPr sz="1300">
                <a:solidFill>
                  <a:schemeClr val="lt1"/>
                </a:solidFill>
                <a:latin typeface="Rockwell"/>
                <a:ea typeface="Rockwell"/>
                <a:cs typeface="Rockwell"/>
                <a:sym typeface="Rockwe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9" name="Shape 1009"/>
        <p:cNvGrpSpPr/>
        <p:nvPr/>
      </p:nvGrpSpPr>
      <p:grpSpPr>
        <a:xfrm>
          <a:off x="0" y="0"/>
          <a:ext cx="0" cy="0"/>
          <a:chOff x="0" y="0"/>
          <a:chExt cx="0" cy="0"/>
        </a:xfrm>
      </p:grpSpPr>
      <p:sp>
        <p:nvSpPr>
          <p:cNvPr id="1010" name="Google Shape;1010;p20"/>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011" name="Google Shape;1011;p20"/>
          <p:cNvGrpSpPr/>
          <p:nvPr/>
        </p:nvGrpSpPr>
        <p:grpSpPr>
          <a:xfrm>
            <a:off x="-417513" y="0"/>
            <a:ext cx="12584114" cy="6853238"/>
            <a:chOff x="-417513" y="0"/>
            <a:chExt cx="12584114" cy="6853238"/>
          </a:xfrm>
        </p:grpSpPr>
        <p:sp>
          <p:nvSpPr>
            <p:cNvPr id="1012" name="Google Shape;1012;p2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3" name="Google Shape;1013;p2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4" name="Google Shape;1014;p2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5" name="Google Shape;1015;p2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6" name="Google Shape;1016;p2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7" name="Google Shape;1017;p2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8" name="Google Shape;1018;p2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19" name="Google Shape;1019;p2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0" name="Google Shape;1020;p2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1" name="Google Shape;1021;p2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2" name="Google Shape;1022;p2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3" name="Google Shape;1023;p2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4" name="Google Shape;1024;p2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5" name="Google Shape;1025;p2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6" name="Google Shape;1026;p2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7" name="Google Shape;1027;p2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8" name="Google Shape;1028;p2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29" name="Google Shape;1029;p2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0" name="Google Shape;1030;p2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1" name="Google Shape;1031;p2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2" name="Google Shape;1032;p2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033" name="Google Shape;1033;p20"/>
          <p:cNvSpPr txBox="1"/>
          <p:nvPr>
            <p:ph type="title"/>
          </p:nvPr>
        </p:nvSpPr>
        <p:spPr>
          <a:xfrm>
            <a:off x="7269686" y="795527"/>
            <a:ext cx="4123738" cy="1433323"/>
          </a:xfrm>
          <a:prstGeom prst="rect">
            <a:avLst/>
          </a:prstGeom>
          <a:noFill/>
          <a:ln>
            <a:noFill/>
          </a:ln>
        </p:spPr>
        <p:txBody>
          <a:bodyPr anchorCtr="0" anchor="ctr" bIns="228600" lIns="228600" spcFirstLastPara="1" rIns="228600" wrap="square" tIns="228600">
            <a:normAutofit/>
          </a:bodyPr>
          <a:lstStyle/>
          <a:p>
            <a:pPr indent="0" lvl="0" marL="0" rtl="0" algn="l">
              <a:lnSpc>
                <a:spcPct val="85000"/>
              </a:lnSpc>
              <a:spcBef>
                <a:spcPts val="0"/>
              </a:spcBef>
              <a:spcAft>
                <a:spcPts val="0"/>
              </a:spcAft>
              <a:buClr>
                <a:schemeClr val="dk2"/>
              </a:buClr>
              <a:buSzPts val="3200"/>
              <a:buFont typeface="Arial"/>
              <a:buNone/>
            </a:pPr>
            <a:r>
              <a:rPr lang="es-MX" sz="3200">
                <a:solidFill>
                  <a:schemeClr val="dk2"/>
                </a:solidFill>
                <a:latin typeface="Arial"/>
                <a:ea typeface="Arial"/>
                <a:cs typeface="Arial"/>
                <a:sym typeface="Arial"/>
              </a:rPr>
              <a:t>Rendimiento sobre capital</a:t>
            </a:r>
            <a:endParaRPr/>
          </a:p>
        </p:txBody>
      </p:sp>
      <p:sp>
        <p:nvSpPr>
          <p:cNvPr id="1034" name="Google Shape;1034;p20"/>
          <p:cNvSpPr/>
          <p:nvPr/>
        </p:nvSpPr>
        <p:spPr>
          <a:xfrm>
            <a:off x="807720" y="795527"/>
            <a:ext cx="5970638" cy="5248847"/>
          </a:xfrm>
          <a:prstGeom prst="rect">
            <a:avLst/>
          </a:prstGeom>
          <a:solidFill>
            <a:schemeClr val="lt1"/>
          </a:solidFill>
          <a:ln cap="flat" cmpd="sng" w="19050">
            <a:solidFill>
              <a:srgbClr val="547F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1035" name="Google Shape;1035;p20"/>
          <p:cNvPicPr preferRelativeResize="0"/>
          <p:nvPr/>
        </p:nvPicPr>
        <p:blipFill rotWithShape="1">
          <a:blip r:embed="rId3">
            <a:alphaModFix/>
          </a:blip>
          <a:srcRect b="0" l="0" r="0" t="0"/>
          <a:stretch/>
        </p:blipFill>
        <p:spPr>
          <a:xfrm>
            <a:off x="972115" y="1797919"/>
            <a:ext cx="5641848" cy="3244062"/>
          </a:xfrm>
          <a:prstGeom prst="rect">
            <a:avLst/>
          </a:prstGeom>
          <a:noFill/>
          <a:ln>
            <a:noFill/>
          </a:ln>
        </p:spPr>
      </p:pic>
      <p:sp>
        <p:nvSpPr>
          <p:cNvPr id="1036" name="Google Shape;1036;p20"/>
          <p:cNvSpPr txBox="1"/>
          <p:nvPr>
            <p:ph idx="1" type="body"/>
          </p:nvPr>
        </p:nvSpPr>
        <p:spPr>
          <a:xfrm>
            <a:off x="7293817" y="2338388"/>
            <a:ext cx="4099607" cy="367823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Clr>
                <a:srgbClr val="547FCC"/>
              </a:buClr>
              <a:buSzPts val="1980"/>
              <a:buChar char="▪"/>
            </a:pPr>
            <a:r>
              <a:rPr lang="es-MX"/>
              <a:t>Esta razón financiera tiene el objetivo de medir el beneficio que obtienen los accionistas con respecto a los fondos que tienen invertidos en la empresa.</a:t>
            </a:r>
            <a:endParaRPr/>
          </a:p>
          <a:p>
            <a:pPr indent="0" lvl="0" marL="0" rtl="0" algn="l">
              <a:lnSpc>
                <a:spcPct val="120000"/>
              </a:lnSpc>
              <a:spcBef>
                <a:spcPts val="1000"/>
              </a:spcBef>
              <a:spcAft>
                <a:spcPts val="0"/>
              </a:spcAft>
              <a:buClr>
                <a:srgbClr val="547FCC"/>
              </a:buClr>
              <a:buSzPts val="198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0" name="Shape 1040"/>
        <p:cNvGrpSpPr/>
        <p:nvPr/>
      </p:nvGrpSpPr>
      <p:grpSpPr>
        <a:xfrm>
          <a:off x="0" y="0"/>
          <a:ext cx="0" cy="0"/>
          <a:chOff x="0" y="0"/>
          <a:chExt cx="0" cy="0"/>
        </a:xfrm>
      </p:grpSpPr>
      <p:sp>
        <p:nvSpPr>
          <p:cNvPr id="1041" name="Google Shape;1041;p21"/>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042" name="Google Shape;1042;p21"/>
          <p:cNvGrpSpPr/>
          <p:nvPr/>
        </p:nvGrpSpPr>
        <p:grpSpPr>
          <a:xfrm>
            <a:off x="-417513" y="0"/>
            <a:ext cx="12584114" cy="6853238"/>
            <a:chOff x="-417513" y="0"/>
            <a:chExt cx="12584114" cy="6853238"/>
          </a:xfrm>
        </p:grpSpPr>
        <p:sp>
          <p:nvSpPr>
            <p:cNvPr id="1043" name="Google Shape;1043;p2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4" name="Google Shape;1044;p2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5" name="Google Shape;1045;p2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6" name="Google Shape;1046;p2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7" name="Google Shape;1047;p2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8" name="Google Shape;1048;p2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9" name="Google Shape;1049;p2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0" name="Google Shape;1050;p2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1" name="Google Shape;1051;p2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2" name="Google Shape;1052;p2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3" name="Google Shape;1053;p2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4" name="Google Shape;1054;p2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5" name="Google Shape;1055;p2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6" name="Google Shape;1056;p2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7" name="Google Shape;1057;p2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8" name="Google Shape;1058;p2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9" name="Google Shape;1059;p2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0" name="Google Shape;1060;p2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1" name="Google Shape;1061;p2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2" name="Google Shape;1062;p2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3" name="Google Shape;1063;p2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064" name="Google Shape;1064;p21"/>
          <p:cNvSpPr/>
          <p:nvPr/>
        </p:nvSpPr>
        <p:spPr>
          <a:xfrm>
            <a:off x="791682" y="1047102"/>
            <a:ext cx="5936885"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65" name="Google Shape;1065;p21"/>
          <p:cNvSpPr/>
          <p:nvPr/>
        </p:nvSpPr>
        <p:spPr>
          <a:xfrm rot="10800000">
            <a:off x="3602131" y="5546507"/>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66" name="Google Shape;1066;p21"/>
          <p:cNvSpPr/>
          <p:nvPr/>
        </p:nvSpPr>
        <p:spPr>
          <a:xfrm>
            <a:off x="791682" y="1634393"/>
            <a:ext cx="5935796" cy="391730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67" name="Google Shape;1067;p21"/>
          <p:cNvSpPr txBox="1"/>
          <p:nvPr>
            <p:ph type="title"/>
          </p:nvPr>
        </p:nvSpPr>
        <p:spPr>
          <a:xfrm>
            <a:off x="873978" y="1718735"/>
            <a:ext cx="5767566" cy="1072378"/>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600"/>
              <a:buFont typeface="Arial"/>
              <a:buNone/>
            </a:pPr>
            <a:r>
              <a:rPr lang="es-MX" sz="3600">
                <a:latin typeface="Arial"/>
                <a:ea typeface="Arial"/>
                <a:cs typeface="Arial"/>
                <a:sym typeface="Arial"/>
              </a:rPr>
              <a:t>Conclusión</a:t>
            </a:r>
            <a:r>
              <a:rPr lang="es-MX" sz="3600">
                <a:latin typeface="Arial"/>
                <a:ea typeface="Arial"/>
                <a:cs typeface="Arial"/>
                <a:sym typeface="Arial"/>
              </a:rPr>
              <a:t> </a:t>
            </a:r>
            <a:endParaRPr/>
          </a:p>
        </p:txBody>
      </p:sp>
      <p:sp>
        <p:nvSpPr>
          <p:cNvPr id="1068" name="Google Shape;1068;p21"/>
          <p:cNvSpPr txBox="1"/>
          <p:nvPr>
            <p:ph idx="1" type="body"/>
          </p:nvPr>
        </p:nvSpPr>
        <p:spPr>
          <a:xfrm>
            <a:off x="873102" y="2789239"/>
            <a:ext cx="5768442" cy="2683606"/>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760"/>
              <a:buChar char="▪"/>
            </a:pPr>
            <a:r>
              <a:rPr lang="es-MX" sz="1600">
                <a:solidFill>
                  <a:srgbClr val="FFFFFE"/>
                </a:solidFill>
              </a:rPr>
              <a:t>Boom internacional</a:t>
            </a:r>
            <a:endParaRPr/>
          </a:p>
          <a:p>
            <a:pPr indent="-228600" lvl="0" marL="228600" rtl="0" algn="l">
              <a:lnSpc>
                <a:spcPct val="120000"/>
              </a:lnSpc>
              <a:spcBef>
                <a:spcPts val="1000"/>
              </a:spcBef>
              <a:spcAft>
                <a:spcPts val="0"/>
              </a:spcAft>
              <a:buSzPts val="1760"/>
              <a:buChar char="▪"/>
            </a:pPr>
            <a:r>
              <a:rPr lang="es-MX" sz="1600">
                <a:solidFill>
                  <a:srgbClr val="FFFFFE"/>
                </a:solidFill>
              </a:rPr>
              <a:t>Primeros años malos </a:t>
            </a:r>
            <a:endParaRPr/>
          </a:p>
          <a:p>
            <a:pPr indent="-228600" lvl="0" marL="228600" rtl="0" algn="l">
              <a:lnSpc>
                <a:spcPct val="120000"/>
              </a:lnSpc>
              <a:spcBef>
                <a:spcPts val="1000"/>
              </a:spcBef>
              <a:spcAft>
                <a:spcPts val="0"/>
              </a:spcAft>
              <a:buSzPts val="1760"/>
              <a:buChar char="▪"/>
            </a:pPr>
            <a:r>
              <a:rPr lang="es-MX" sz="1600">
                <a:solidFill>
                  <a:srgbClr val="FFFFFE"/>
                </a:solidFill>
              </a:rPr>
              <a:t>Impulso y desarrollo </a:t>
            </a:r>
            <a:endParaRPr/>
          </a:p>
          <a:p>
            <a:pPr indent="-228600" lvl="0" marL="228600" rtl="0" algn="l">
              <a:lnSpc>
                <a:spcPct val="120000"/>
              </a:lnSpc>
              <a:spcBef>
                <a:spcPts val="1000"/>
              </a:spcBef>
              <a:spcAft>
                <a:spcPts val="0"/>
              </a:spcAft>
              <a:buSzPts val="1760"/>
              <a:buChar char="▪"/>
            </a:pPr>
            <a:r>
              <a:rPr lang="es-MX" sz="1600">
                <a:solidFill>
                  <a:srgbClr val="FFFFFE"/>
                </a:solidFill>
              </a:rPr>
              <a:t>Eco-friendly </a:t>
            </a:r>
            <a:endParaRPr/>
          </a:p>
          <a:p>
            <a:pPr indent="-228600" lvl="0" marL="228600" rtl="0" algn="l">
              <a:lnSpc>
                <a:spcPct val="120000"/>
              </a:lnSpc>
              <a:spcBef>
                <a:spcPts val="1000"/>
              </a:spcBef>
              <a:spcAft>
                <a:spcPts val="0"/>
              </a:spcAft>
              <a:buSzPts val="1760"/>
              <a:buChar char="▪"/>
            </a:pPr>
            <a:r>
              <a:rPr lang="es-MX" sz="1600">
                <a:solidFill>
                  <a:srgbClr val="FFFFFE"/>
                </a:solidFill>
              </a:rPr>
              <a:t>Reducción</a:t>
            </a:r>
            <a:r>
              <a:rPr lang="es-MX" sz="1600">
                <a:solidFill>
                  <a:srgbClr val="FFFFFE"/>
                </a:solidFill>
              </a:rPr>
              <a:t> de coeficiente de endeudamiento  </a:t>
            </a:r>
            <a:endParaRPr/>
          </a:p>
        </p:txBody>
      </p:sp>
      <p:pic>
        <p:nvPicPr>
          <p:cNvPr descr="Cómo ser un empresario Eco-friendly exitoso" id="1069" name="Google Shape;1069;p21"/>
          <p:cNvPicPr preferRelativeResize="0"/>
          <p:nvPr/>
        </p:nvPicPr>
        <p:blipFill rotWithShape="1">
          <a:blip r:embed="rId3">
            <a:alphaModFix/>
          </a:blip>
          <a:srcRect b="0" l="12689" r="16251" t="0"/>
          <a:stretch/>
        </p:blipFill>
        <p:spPr>
          <a:xfrm>
            <a:off x="7549862" y="227"/>
            <a:ext cx="4641833"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3"/>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432" name="Google Shape;432;p3"/>
          <p:cNvGrpSpPr/>
          <p:nvPr/>
        </p:nvGrpSpPr>
        <p:grpSpPr>
          <a:xfrm>
            <a:off x="-417513" y="0"/>
            <a:ext cx="12584114" cy="6853238"/>
            <a:chOff x="-417513" y="0"/>
            <a:chExt cx="12584114" cy="6853238"/>
          </a:xfrm>
        </p:grpSpPr>
        <p:sp>
          <p:nvSpPr>
            <p:cNvPr id="433" name="Google Shape;433;p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4" name="Google Shape;434;p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5" name="Google Shape;435;p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6" name="Google Shape;436;p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7" name="Google Shape;437;p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8" name="Google Shape;438;p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39" name="Google Shape;439;p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0" name="Google Shape;440;p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1" name="Google Shape;441;p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2" name="Google Shape;442;p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3" name="Google Shape;443;p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4" name="Google Shape;444;p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5" name="Google Shape;445;p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6" name="Google Shape;446;p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7" name="Google Shape;447;p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8" name="Google Shape;448;p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9803"/>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49" name="Google Shape;449;p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9803"/>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50" name="Google Shape;450;p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51" name="Google Shape;451;p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52" name="Google Shape;452;p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53" name="Google Shape;453;p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454" name="Google Shape;454;p3"/>
          <p:cNvSpPr txBox="1"/>
          <p:nvPr>
            <p:ph type="title"/>
          </p:nvPr>
        </p:nvSpPr>
        <p:spPr>
          <a:xfrm>
            <a:off x="904877" y="795527"/>
            <a:ext cx="10488547" cy="119091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dk2"/>
              </a:buClr>
              <a:buSzPts val="4000"/>
              <a:buFont typeface="Arial"/>
              <a:buNone/>
            </a:pPr>
            <a:r>
              <a:rPr lang="es-MX">
                <a:solidFill>
                  <a:schemeClr val="dk2"/>
                </a:solidFill>
                <a:latin typeface="Arial"/>
                <a:ea typeface="Arial"/>
                <a:cs typeface="Arial"/>
                <a:sym typeface="Arial"/>
              </a:rPr>
              <a:t>Efectivo y equivalentes </a:t>
            </a:r>
            <a:endParaRPr/>
          </a:p>
        </p:txBody>
      </p:sp>
      <p:sp>
        <p:nvSpPr>
          <p:cNvPr id="455" name="Google Shape;455;p3"/>
          <p:cNvSpPr/>
          <p:nvPr/>
        </p:nvSpPr>
        <p:spPr>
          <a:xfrm>
            <a:off x="937030" y="2250281"/>
            <a:ext cx="4959318" cy="3678237"/>
          </a:xfrm>
          <a:prstGeom prst="rect">
            <a:avLst/>
          </a:prstGeom>
          <a:solidFill>
            <a:schemeClr val="lt1"/>
          </a:solidFill>
          <a:ln cap="flat" cmpd="sng" w="19050">
            <a:solidFill>
              <a:srgbClr val="E3A7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Números de la bolsa de valores" id="456" name="Google Shape;456;p3"/>
          <p:cNvPicPr preferRelativeResize="0"/>
          <p:nvPr/>
        </p:nvPicPr>
        <p:blipFill rotWithShape="1">
          <a:blip r:embed="rId3">
            <a:alphaModFix/>
          </a:blip>
          <a:srcRect b="-4" l="4600" r="3113" t="0"/>
          <a:stretch/>
        </p:blipFill>
        <p:spPr>
          <a:xfrm>
            <a:off x="1103257" y="2416047"/>
            <a:ext cx="4626864" cy="3346704"/>
          </a:xfrm>
          <a:prstGeom prst="rect">
            <a:avLst/>
          </a:prstGeom>
          <a:noFill/>
          <a:ln>
            <a:noFill/>
          </a:ln>
        </p:spPr>
      </p:pic>
      <p:grpSp>
        <p:nvGrpSpPr>
          <p:cNvPr id="457" name="Google Shape;457;p3"/>
          <p:cNvGrpSpPr/>
          <p:nvPr/>
        </p:nvGrpSpPr>
        <p:grpSpPr>
          <a:xfrm>
            <a:off x="6400376" y="1709932"/>
            <a:ext cx="4997249" cy="4216430"/>
            <a:chOff x="19674" y="2156"/>
            <a:chExt cx="4997249" cy="4216430"/>
          </a:xfrm>
        </p:grpSpPr>
        <p:sp>
          <p:nvSpPr>
            <p:cNvPr id="458" name="Google Shape;458;p3"/>
            <p:cNvSpPr/>
            <p:nvPr/>
          </p:nvSpPr>
          <p:spPr>
            <a:xfrm>
              <a:off x="19674" y="2156"/>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txBox="1"/>
            <p:nvPr/>
          </p:nvSpPr>
          <p:spPr>
            <a:xfrm>
              <a:off x="19674" y="2156"/>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y equivalentes</a:t>
              </a:r>
              <a:endParaRPr sz="1200">
                <a:solidFill>
                  <a:schemeClr val="lt1"/>
                </a:solidFill>
                <a:latin typeface="Rockwell"/>
                <a:ea typeface="Rockwell"/>
                <a:cs typeface="Rockwell"/>
                <a:sym typeface="Rockwell"/>
              </a:endParaRPr>
            </a:p>
          </p:txBody>
        </p:sp>
        <p:sp>
          <p:nvSpPr>
            <p:cNvPr id="460" name="Google Shape;460;p3"/>
            <p:cNvSpPr/>
            <p:nvPr/>
          </p:nvSpPr>
          <p:spPr>
            <a:xfrm>
              <a:off x="1737479" y="2156"/>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txBox="1"/>
            <p:nvPr/>
          </p:nvSpPr>
          <p:spPr>
            <a:xfrm>
              <a:off x="1737479" y="2156"/>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y equivalentes de efectivo (sin restricciones)</a:t>
              </a:r>
              <a:endParaRPr sz="1200">
                <a:solidFill>
                  <a:schemeClr val="lt1"/>
                </a:solidFill>
                <a:latin typeface="Rockwell"/>
                <a:ea typeface="Rockwell"/>
                <a:cs typeface="Rockwell"/>
                <a:sym typeface="Rockwell"/>
              </a:endParaRPr>
            </a:p>
          </p:txBody>
        </p:sp>
        <p:sp>
          <p:nvSpPr>
            <p:cNvPr id="462" name="Google Shape;462;p3"/>
            <p:cNvSpPr/>
            <p:nvPr/>
          </p:nvSpPr>
          <p:spPr>
            <a:xfrm>
              <a:off x="3455283" y="2156"/>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txBox="1"/>
            <p:nvPr/>
          </p:nvSpPr>
          <p:spPr>
            <a:xfrm>
              <a:off x="3455283" y="2156"/>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e inversiones temporales en efectivo</a:t>
              </a:r>
              <a:endParaRPr sz="1200">
                <a:solidFill>
                  <a:schemeClr val="lt1"/>
                </a:solidFill>
                <a:latin typeface="Rockwell"/>
                <a:ea typeface="Rockwell"/>
                <a:cs typeface="Rockwell"/>
                <a:sym typeface="Rockwell"/>
              </a:endParaRPr>
            </a:p>
          </p:txBody>
        </p:sp>
        <p:sp>
          <p:nvSpPr>
            <p:cNvPr id="464" name="Google Shape;464;p3"/>
            <p:cNvSpPr/>
            <p:nvPr/>
          </p:nvSpPr>
          <p:spPr>
            <a:xfrm>
              <a:off x="19674" y="1095305"/>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txBox="1"/>
            <p:nvPr/>
          </p:nvSpPr>
          <p:spPr>
            <a:xfrm>
              <a:off x="19674" y="1095305"/>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Dinero en efectivo</a:t>
              </a:r>
              <a:endParaRPr sz="1200">
                <a:solidFill>
                  <a:schemeClr val="lt1"/>
                </a:solidFill>
                <a:latin typeface="Rockwell"/>
                <a:ea typeface="Rockwell"/>
                <a:cs typeface="Rockwell"/>
                <a:sym typeface="Rockwell"/>
              </a:endParaRPr>
            </a:p>
          </p:txBody>
        </p:sp>
        <p:sp>
          <p:nvSpPr>
            <p:cNvPr id="466" name="Google Shape;466;p3"/>
            <p:cNvSpPr/>
            <p:nvPr/>
          </p:nvSpPr>
          <p:spPr>
            <a:xfrm>
              <a:off x="1737479" y="1095305"/>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txBox="1"/>
            <p:nvPr/>
          </p:nvSpPr>
          <p:spPr>
            <a:xfrm>
              <a:off x="1737479" y="1095305"/>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incluidos equivalentes de efectivo</a:t>
              </a:r>
              <a:endParaRPr sz="1200">
                <a:solidFill>
                  <a:schemeClr val="lt1"/>
                </a:solidFill>
                <a:latin typeface="Rockwell"/>
                <a:ea typeface="Rockwell"/>
                <a:cs typeface="Rockwell"/>
                <a:sym typeface="Rockwell"/>
              </a:endParaRPr>
            </a:p>
          </p:txBody>
        </p:sp>
        <p:sp>
          <p:nvSpPr>
            <p:cNvPr id="468" name="Google Shape;468;p3"/>
            <p:cNvSpPr/>
            <p:nvPr/>
          </p:nvSpPr>
          <p:spPr>
            <a:xfrm>
              <a:off x="3455283" y="1095305"/>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txBox="1"/>
            <p:nvPr/>
          </p:nvSpPr>
          <p:spPr>
            <a:xfrm>
              <a:off x="3455283" y="1095305"/>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y certificados de depósito</a:t>
              </a:r>
              <a:endParaRPr sz="1200">
                <a:solidFill>
                  <a:schemeClr val="lt1"/>
                </a:solidFill>
                <a:latin typeface="Rockwell"/>
                <a:ea typeface="Rockwell"/>
                <a:cs typeface="Rockwell"/>
                <a:sym typeface="Rockwell"/>
              </a:endParaRPr>
            </a:p>
          </p:txBody>
        </p:sp>
        <p:sp>
          <p:nvSpPr>
            <p:cNvPr id="470" name="Google Shape;470;p3"/>
            <p:cNvSpPr/>
            <p:nvPr/>
          </p:nvSpPr>
          <p:spPr>
            <a:xfrm>
              <a:off x="19674" y="2188454"/>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txBox="1"/>
            <p:nvPr/>
          </p:nvSpPr>
          <p:spPr>
            <a:xfrm>
              <a:off x="19674" y="2188454"/>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y equivalentes de efectivo, principalmente depósitos a plazo</a:t>
              </a:r>
              <a:endParaRPr sz="1200">
                <a:solidFill>
                  <a:schemeClr val="lt1"/>
                </a:solidFill>
                <a:latin typeface="Rockwell"/>
                <a:ea typeface="Rockwell"/>
                <a:cs typeface="Rockwell"/>
                <a:sym typeface="Rockwell"/>
              </a:endParaRPr>
            </a:p>
          </p:txBody>
        </p:sp>
        <p:sp>
          <p:nvSpPr>
            <p:cNvPr id="472" name="Google Shape;472;p3"/>
            <p:cNvSpPr/>
            <p:nvPr/>
          </p:nvSpPr>
          <p:spPr>
            <a:xfrm>
              <a:off x="1737479" y="2188454"/>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txBox="1"/>
            <p:nvPr/>
          </p:nvSpPr>
          <p:spPr>
            <a:xfrm>
              <a:off x="1737479" y="2188454"/>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e inversiones a corto plazo</a:t>
              </a:r>
              <a:endParaRPr sz="1200">
                <a:solidFill>
                  <a:schemeClr val="lt1"/>
                </a:solidFill>
                <a:latin typeface="Rockwell"/>
                <a:ea typeface="Rockwell"/>
                <a:cs typeface="Rockwell"/>
                <a:sym typeface="Rockwell"/>
              </a:endParaRPr>
            </a:p>
          </p:txBody>
        </p:sp>
        <p:sp>
          <p:nvSpPr>
            <p:cNvPr id="474" name="Google Shape;474;p3"/>
            <p:cNvSpPr/>
            <p:nvPr/>
          </p:nvSpPr>
          <p:spPr>
            <a:xfrm>
              <a:off x="3455283" y="2188454"/>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txBox="1"/>
            <p:nvPr/>
          </p:nvSpPr>
          <p:spPr>
            <a:xfrm>
              <a:off x="3455283" y="2188454"/>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y equivalentes, incluido efectivo restringido</a:t>
              </a:r>
              <a:endParaRPr sz="1200">
                <a:solidFill>
                  <a:schemeClr val="lt1"/>
                </a:solidFill>
                <a:latin typeface="Rockwell"/>
                <a:ea typeface="Rockwell"/>
                <a:cs typeface="Rockwell"/>
                <a:sym typeface="Rockwell"/>
              </a:endParaRPr>
            </a:p>
          </p:txBody>
        </p:sp>
        <p:sp>
          <p:nvSpPr>
            <p:cNvPr id="476" name="Google Shape;476;p3"/>
            <p:cNvSpPr/>
            <p:nvPr/>
          </p:nvSpPr>
          <p:spPr>
            <a:xfrm>
              <a:off x="19674" y="3281602"/>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txBox="1"/>
            <p:nvPr/>
          </p:nvSpPr>
          <p:spPr>
            <a:xfrm>
              <a:off x="19674" y="3281602"/>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en tránsito de instituciones financieras</a:t>
              </a:r>
              <a:endParaRPr sz="1200">
                <a:solidFill>
                  <a:schemeClr val="lt1"/>
                </a:solidFill>
                <a:latin typeface="Rockwell"/>
                <a:ea typeface="Rockwell"/>
                <a:cs typeface="Rockwell"/>
                <a:sym typeface="Rockwell"/>
              </a:endParaRPr>
            </a:p>
          </p:txBody>
        </p:sp>
        <p:sp>
          <p:nvSpPr>
            <p:cNvPr id="478" name="Google Shape;478;p3"/>
            <p:cNvSpPr/>
            <p:nvPr/>
          </p:nvSpPr>
          <p:spPr>
            <a:xfrm>
              <a:off x="1737479" y="3281602"/>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txBox="1"/>
            <p:nvPr/>
          </p:nvSpPr>
          <p:spPr>
            <a:xfrm>
              <a:off x="1737479" y="3281602"/>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Efectivo e inversiones de empresas conjuntas</a:t>
              </a:r>
              <a:endParaRPr sz="1200">
                <a:solidFill>
                  <a:schemeClr val="lt1"/>
                </a:solidFill>
                <a:latin typeface="Rockwell"/>
                <a:ea typeface="Rockwell"/>
                <a:cs typeface="Rockwell"/>
                <a:sym typeface="Rockwell"/>
              </a:endParaRPr>
            </a:p>
          </p:txBody>
        </p:sp>
        <p:sp>
          <p:nvSpPr>
            <p:cNvPr id="480" name="Google Shape;480;p3"/>
            <p:cNvSpPr/>
            <p:nvPr/>
          </p:nvSpPr>
          <p:spPr>
            <a:xfrm>
              <a:off x="3455283" y="3281602"/>
              <a:ext cx="1561640" cy="936984"/>
            </a:xfrm>
            <a:prstGeom prst="rect">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txBox="1"/>
            <p:nvPr/>
          </p:nvSpPr>
          <p:spPr>
            <a:xfrm>
              <a:off x="3455283" y="3281602"/>
              <a:ext cx="1561640" cy="9369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Rockwell"/>
                <a:buNone/>
              </a:pPr>
              <a:r>
                <a:rPr lang="es-MX" sz="1200">
                  <a:solidFill>
                    <a:schemeClr val="lt1"/>
                  </a:solidFill>
                  <a:latin typeface="Rockwell"/>
                  <a:ea typeface="Rockwell"/>
                  <a:cs typeface="Rockwell"/>
                  <a:sym typeface="Rockwell"/>
                </a:rPr>
                <a:t>Activos líquidos</a:t>
              </a:r>
              <a:endParaRPr sz="1200">
                <a:solidFill>
                  <a:schemeClr val="lt1"/>
                </a:solidFill>
                <a:latin typeface="Rockwell"/>
                <a:ea typeface="Rockwell"/>
                <a:cs typeface="Rockwell"/>
                <a:sym typeface="Rockwe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5" name="Shape 485"/>
        <p:cNvGrpSpPr/>
        <p:nvPr/>
      </p:nvGrpSpPr>
      <p:grpSpPr>
        <a:xfrm>
          <a:off x="0" y="0"/>
          <a:ext cx="0" cy="0"/>
          <a:chOff x="0" y="0"/>
          <a:chExt cx="0" cy="0"/>
        </a:xfrm>
      </p:grpSpPr>
      <p:sp>
        <p:nvSpPr>
          <p:cNvPr id="486" name="Google Shape;486;p4"/>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487" name="Google Shape;487;p4"/>
          <p:cNvGrpSpPr/>
          <p:nvPr/>
        </p:nvGrpSpPr>
        <p:grpSpPr>
          <a:xfrm>
            <a:off x="-417513" y="0"/>
            <a:ext cx="12584114" cy="6853238"/>
            <a:chOff x="-417513" y="0"/>
            <a:chExt cx="12584114" cy="6853238"/>
          </a:xfrm>
        </p:grpSpPr>
        <p:sp>
          <p:nvSpPr>
            <p:cNvPr id="488" name="Google Shape;488;p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89" name="Google Shape;489;p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0" name="Google Shape;490;p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1" name="Google Shape;491;p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2" name="Google Shape;492;p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3" name="Google Shape;493;p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4" name="Google Shape;494;p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5" name="Google Shape;495;p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6" name="Google Shape;496;p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7" name="Google Shape;497;p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8" name="Google Shape;498;p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9" name="Google Shape;499;p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0" name="Google Shape;500;p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1" name="Google Shape;501;p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2" name="Google Shape;502;p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3" name="Google Shape;503;p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4" name="Google Shape;504;p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5" name="Google Shape;505;p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6" name="Google Shape;506;p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7" name="Google Shape;507;p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8" name="Google Shape;508;p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509" name="Google Shape;509;p4"/>
          <p:cNvGrpSpPr/>
          <p:nvPr/>
        </p:nvGrpSpPr>
        <p:grpSpPr>
          <a:xfrm>
            <a:off x="800144" y="1699589"/>
            <a:ext cx="3674476" cy="3470421"/>
            <a:chOff x="697883" y="1816768"/>
            <a:chExt cx="3674476" cy="3470421"/>
          </a:xfrm>
        </p:grpSpPr>
        <p:sp>
          <p:nvSpPr>
            <p:cNvPr id="510" name="Google Shape;510;p4"/>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11" name="Google Shape;511;p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12" name="Google Shape;512;p4"/>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513" name="Google Shape;513;p4"/>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700"/>
              <a:buFont typeface="Arial"/>
              <a:buNone/>
            </a:pPr>
            <a:r>
              <a:rPr lang="es-MX" sz="3700">
                <a:latin typeface="Arial"/>
                <a:ea typeface="Arial"/>
                <a:cs typeface="Arial"/>
                <a:sym typeface="Arial"/>
              </a:rPr>
              <a:t>Formula de </a:t>
            </a:r>
            <a:r>
              <a:rPr lang="es-MX" sz="3700">
                <a:latin typeface="Arial"/>
                <a:ea typeface="Arial"/>
                <a:cs typeface="Arial"/>
                <a:sym typeface="Arial"/>
              </a:rPr>
              <a:t>asignacion</a:t>
            </a:r>
            <a:r>
              <a:rPr lang="es-MX" sz="3700">
                <a:latin typeface="Arial"/>
                <a:ea typeface="Arial"/>
                <a:cs typeface="Arial"/>
                <a:sym typeface="Arial"/>
              </a:rPr>
              <a:t> de costos e inventario </a:t>
            </a:r>
            <a:endParaRPr/>
          </a:p>
        </p:txBody>
      </p:sp>
      <p:pic>
        <p:nvPicPr>
          <p:cNvPr descr="Tesla inaugura su primera fábrica europea en Holanda | Diariomotor" id="514" name="Google Shape;514;p4"/>
          <p:cNvPicPr preferRelativeResize="0"/>
          <p:nvPr/>
        </p:nvPicPr>
        <p:blipFill rotWithShape="1">
          <a:blip r:embed="rId3">
            <a:alphaModFix/>
          </a:blip>
          <a:srcRect b="2" l="0" r="4117" t="0"/>
          <a:stretch/>
        </p:blipFill>
        <p:spPr>
          <a:xfrm>
            <a:off x="5115908" y="804036"/>
            <a:ext cx="6274561" cy="2977469"/>
          </a:xfrm>
          <a:prstGeom prst="rect">
            <a:avLst/>
          </a:prstGeom>
          <a:noFill/>
          <a:ln cap="flat" cmpd="sng" w="9525">
            <a:solidFill>
              <a:schemeClr val="dk1">
                <a:alpha val="20000"/>
              </a:schemeClr>
            </a:solidFill>
            <a:prstDash val="solid"/>
            <a:round/>
            <a:headEnd len="sm" w="sm" type="none"/>
            <a:tailEnd len="sm" w="sm" type="none"/>
          </a:ln>
        </p:spPr>
      </p:pic>
      <p:sp>
        <p:nvSpPr>
          <p:cNvPr id="515" name="Google Shape;515;p4"/>
          <p:cNvSpPr txBox="1"/>
          <p:nvPr>
            <p:ph idx="1" type="body"/>
          </p:nvPr>
        </p:nvSpPr>
        <p:spPr>
          <a:xfrm>
            <a:off x="5118447" y="4267830"/>
            <a:ext cx="6281873" cy="1783977"/>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110000"/>
              </a:lnSpc>
              <a:spcBef>
                <a:spcPts val="0"/>
              </a:spcBef>
              <a:spcAft>
                <a:spcPts val="0"/>
              </a:spcAft>
              <a:buSzPct val="109999"/>
              <a:buChar char="▪"/>
            </a:pPr>
            <a:r>
              <a:rPr lang="es-MX"/>
              <a:t>UEPS (LIFO)</a:t>
            </a:r>
            <a:endParaRPr/>
          </a:p>
          <a:p>
            <a:pPr indent="-228600" lvl="0" marL="228600" rtl="0" algn="l">
              <a:lnSpc>
                <a:spcPct val="110000"/>
              </a:lnSpc>
              <a:spcBef>
                <a:spcPts val="1000"/>
              </a:spcBef>
              <a:spcAft>
                <a:spcPts val="0"/>
              </a:spcAft>
              <a:buSzPct val="109999"/>
              <a:buChar char="▪"/>
            </a:pPr>
            <a:r>
              <a:rPr lang="es-MX"/>
              <a:t>Dividio en tres </a:t>
            </a:r>
            <a:endParaRPr/>
          </a:p>
          <a:p>
            <a:pPr indent="-228600" lvl="0" marL="228600" rtl="0" algn="l">
              <a:lnSpc>
                <a:spcPct val="110000"/>
              </a:lnSpc>
              <a:spcBef>
                <a:spcPts val="1000"/>
              </a:spcBef>
              <a:spcAft>
                <a:spcPts val="0"/>
              </a:spcAft>
              <a:buSzPct val="109999"/>
              <a:buChar char="▪"/>
            </a:pPr>
            <a:r>
              <a:rPr lang="es-MX"/>
              <a:t>Materia prima </a:t>
            </a:r>
            <a:endParaRPr/>
          </a:p>
          <a:p>
            <a:pPr indent="-228600" lvl="0" marL="228600" rtl="0" algn="l">
              <a:lnSpc>
                <a:spcPct val="110000"/>
              </a:lnSpc>
              <a:spcBef>
                <a:spcPts val="1000"/>
              </a:spcBef>
              <a:spcAft>
                <a:spcPts val="0"/>
              </a:spcAft>
              <a:buSzPct val="109999"/>
              <a:buChar char="▪"/>
            </a:pPr>
            <a:r>
              <a:rPr lang="es-MX"/>
              <a:t>Trabajo en curso</a:t>
            </a:r>
            <a:endParaRPr/>
          </a:p>
          <a:p>
            <a:pPr indent="-228600" lvl="0" marL="228600" rtl="0" algn="l">
              <a:lnSpc>
                <a:spcPct val="110000"/>
              </a:lnSpc>
              <a:spcBef>
                <a:spcPts val="1000"/>
              </a:spcBef>
              <a:spcAft>
                <a:spcPts val="0"/>
              </a:spcAft>
              <a:buSzPct val="109999"/>
              <a:buChar char="▪"/>
            </a:pPr>
            <a:r>
              <a:rPr lang="es-MX"/>
              <a:t>Productos terminados en inventario</a:t>
            </a:r>
            <a:endParaRPr/>
          </a:p>
          <a:p>
            <a:pPr indent="-112299" lvl="0" marL="228600" rtl="0" algn="l">
              <a:lnSpc>
                <a:spcPct val="110000"/>
              </a:lnSpc>
              <a:spcBef>
                <a:spcPts val="1000"/>
              </a:spcBef>
              <a:spcAft>
                <a:spcPts val="0"/>
              </a:spcAft>
              <a:buSzPct val="109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9" name="Shape 519"/>
        <p:cNvGrpSpPr/>
        <p:nvPr/>
      </p:nvGrpSpPr>
      <p:grpSpPr>
        <a:xfrm>
          <a:off x="0" y="0"/>
          <a:ext cx="0" cy="0"/>
          <a:chOff x="0" y="0"/>
          <a:chExt cx="0" cy="0"/>
        </a:xfrm>
      </p:grpSpPr>
      <p:sp>
        <p:nvSpPr>
          <p:cNvPr id="520" name="Google Shape;520;p5"/>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521" name="Google Shape;521;p5"/>
          <p:cNvGrpSpPr/>
          <p:nvPr/>
        </p:nvGrpSpPr>
        <p:grpSpPr>
          <a:xfrm>
            <a:off x="-417513" y="0"/>
            <a:ext cx="12584114" cy="6853238"/>
            <a:chOff x="-417513" y="0"/>
            <a:chExt cx="12584114" cy="6853238"/>
          </a:xfrm>
        </p:grpSpPr>
        <p:sp>
          <p:nvSpPr>
            <p:cNvPr id="522" name="Google Shape;522;p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3" name="Google Shape;523;p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4" name="Google Shape;524;p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5" name="Google Shape;525;p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14901"/>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6" name="Google Shape;526;p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14901"/>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7" name="Google Shape;527;p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14901"/>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8" name="Google Shape;528;p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29" name="Google Shape;529;p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0" name="Google Shape;530;p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1" name="Google Shape;531;p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2" name="Google Shape;532;p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3" name="Google Shape;533;p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4" name="Google Shape;534;p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5" name="Google Shape;535;p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6" name="Google Shape;536;p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7" name="Google Shape;537;p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14901"/>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8" name="Google Shape;538;p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14901"/>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39" name="Google Shape;539;p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40" name="Google Shape;540;p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41" name="Google Shape;541;p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42" name="Google Shape;542;p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14901"/>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543" name="Google Shape;543;p5"/>
          <p:cNvSpPr txBox="1"/>
          <p:nvPr>
            <p:ph type="title"/>
          </p:nvPr>
        </p:nvSpPr>
        <p:spPr>
          <a:xfrm>
            <a:off x="1759287" y="798881"/>
            <a:ext cx="8673427" cy="1048945"/>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chemeClr val="dk1"/>
              </a:buClr>
              <a:buSzPct val="100000"/>
              <a:buFont typeface="Arial"/>
              <a:buNone/>
            </a:pPr>
            <a:r>
              <a:rPr lang="es-MX" sz="3700">
                <a:solidFill>
                  <a:schemeClr val="dk1"/>
                </a:solidFill>
                <a:latin typeface="Arial"/>
                <a:ea typeface="Arial"/>
                <a:cs typeface="Arial"/>
                <a:sym typeface="Arial"/>
              </a:rPr>
              <a:t>Depreciación</a:t>
            </a:r>
            <a:r>
              <a:rPr lang="es-MX" sz="3700">
                <a:solidFill>
                  <a:schemeClr val="dk1"/>
                </a:solidFill>
                <a:latin typeface="Arial"/>
                <a:ea typeface="Arial"/>
                <a:cs typeface="Arial"/>
                <a:sym typeface="Arial"/>
              </a:rPr>
              <a:t> de activos y activo no </a:t>
            </a:r>
            <a:r>
              <a:rPr lang="es-MX" sz="3700">
                <a:solidFill>
                  <a:schemeClr val="dk1"/>
                </a:solidFill>
                <a:latin typeface="Arial"/>
                <a:ea typeface="Arial"/>
                <a:cs typeface="Arial"/>
                <a:sym typeface="Arial"/>
              </a:rPr>
              <a:t>circulante</a:t>
            </a:r>
            <a:r>
              <a:rPr lang="es-MX" sz="3700">
                <a:solidFill>
                  <a:schemeClr val="dk1"/>
                </a:solidFill>
                <a:latin typeface="Arial"/>
                <a:ea typeface="Arial"/>
                <a:cs typeface="Arial"/>
                <a:sym typeface="Arial"/>
              </a:rPr>
              <a:t> </a:t>
            </a:r>
            <a:endParaRPr/>
          </a:p>
        </p:txBody>
      </p:sp>
      <p:grpSp>
        <p:nvGrpSpPr>
          <p:cNvPr id="544" name="Google Shape;544;p5"/>
          <p:cNvGrpSpPr/>
          <p:nvPr/>
        </p:nvGrpSpPr>
        <p:grpSpPr>
          <a:xfrm>
            <a:off x="807722" y="1991485"/>
            <a:ext cx="10576558" cy="4174448"/>
            <a:chOff x="0" y="509"/>
            <a:chExt cx="10576558" cy="4174448"/>
          </a:xfrm>
        </p:grpSpPr>
        <p:sp>
          <p:nvSpPr>
            <p:cNvPr id="545" name="Google Shape;545;p5"/>
            <p:cNvSpPr/>
            <p:nvPr/>
          </p:nvSpPr>
          <p:spPr>
            <a:xfrm>
              <a:off x="0" y="509"/>
              <a:ext cx="10576558" cy="119269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360791" y="268867"/>
              <a:ext cx="655984" cy="65598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1377568" y="509"/>
              <a:ext cx="9198989" cy="1192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txBox="1"/>
            <p:nvPr/>
          </p:nvSpPr>
          <p:spPr>
            <a:xfrm>
              <a:off x="1377568" y="509"/>
              <a:ext cx="9198989" cy="1192699"/>
            </a:xfrm>
            <a:prstGeom prst="rect">
              <a:avLst/>
            </a:prstGeom>
            <a:noFill/>
            <a:ln>
              <a:noFill/>
            </a:ln>
          </p:spPr>
          <p:txBody>
            <a:bodyPr anchorCtr="0" anchor="ctr" bIns="126225" lIns="126225" spcFirstLastPara="1" rIns="126225" wrap="square" tIns="126225">
              <a:noAutofit/>
            </a:bodyPr>
            <a:lstStyle/>
            <a:p>
              <a:pPr indent="0" lvl="0" marL="0" marR="0" rtl="0" algn="l">
                <a:lnSpc>
                  <a:spcPct val="90000"/>
                </a:lnSpc>
                <a:spcBef>
                  <a:spcPts val="0"/>
                </a:spcBef>
                <a:spcAft>
                  <a:spcPts val="0"/>
                </a:spcAft>
                <a:buClr>
                  <a:schemeClr val="dk1"/>
                </a:buClr>
                <a:buSzPts val="2500"/>
                <a:buFont typeface="Rockwell"/>
                <a:buNone/>
              </a:pPr>
              <a:r>
                <a:rPr lang="es-MX" sz="2500">
                  <a:solidFill>
                    <a:schemeClr val="dk1"/>
                  </a:solidFill>
                  <a:latin typeface="Rockwell"/>
                  <a:ea typeface="Rockwell"/>
                  <a:cs typeface="Rockwell"/>
                  <a:sym typeface="Rockwell"/>
                </a:rPr>
                <a:t>Denominada como la depreciación de los activos por derecho de uso</a:t>
              </a:r>
              <a:endParaRPr sz="2500">
                <a:solidFill>
                  <a:schemeClr val="dk1"/>
                </a:solidFill>
                <a:latin typeface="Rockwell"/>
                <a:ea typeface="Rockwell"/>
                <a:cs typeface="Rockwell"/>
                <a:sym typeface="Rockwell"/>
              </a:endParaRPr>
            </a:p>
          </p:txBody>
        </p:sp>
        <p:sp>
          <p:nvSpPr>
            <p:cNvPr id="549" name="Google Shape;549;p5"/>
            <p:cNvSpPr/>
            <p:nvPr/>
          </p:nvSpPr>
          <p:spPr>
            <a:xfrm>
              <a:off x="0" y="1491384"/>
              <a:ext cx="10576558" cy="119269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360791" y="1759741"/>
              <a:ext cx="655984" cy="65598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1377568" y="1491384"/>
              <a:ext cx="9198989" cy="1192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txBox="1"/>
            <p:nvPr/>
          </p:nvSpPr>
          <p:spPr>
            <a:xfrm>
              <a:off x="1377568" y="1491384"/>
              <a:ext cx="9198989" cy="1192699"/>
            </a:xfrm>
            <a:prstGeom prst="rect">
              <a:avLst/>
            </a:prstGeom>
            <a:noFill/>
            <a:ln>
              <a:noFill/>
            </a:ln>
          </p:spPr>
          <p:txBody>
            <a:bodyPr anchorCtr="0" anchor="ctr" bIns="126225" lIns="126225" spcFirstLastPara="1" rIns="126225" wrap="square" tIns="126225">
              <a:noAutofit/>
            </a:bodyPr>
            <a:lstStyle/>
            <a:p>
              <a:pPr indent="0" lvl="0" marL="0" marR="0" rtl="0" algn="l">
                <a:lnSpc>
                  <a:spcPct val="90000"/>
                </a:lnSpc>
                <a:spcBef>
                  <a:spcPts val="0"/>
                </a:spcBef>
                <a:spcAft>
                  <a:spcPts val="0"/>
                </a:spcAft>
                <a:buClr>
                  <a:schemeClr val="dk1"/>
                </a:buClr>
                <a:buSzPts val="2500"/>
                <a:buFont typeface="Rockwell"/>
                <a:buNone/>
              </a:pPr>
              <a:r>
                <a:rPr lang="es-MX" sz="2500">
                  <a:solidFill>
                    <a:schemeClr val="dk1"/>
                  </a:solidFill>
                  <a:latin typeface="Rockwell"/>
                  <a:ea typeface="Rockwell"/>
                  <a:cs typeface="Rockwell"/>
                  <a:sym typeface="Rockwell"/>
                </a:rPr>
                <a:t>Se asigna no como efectivo sino como un cargo a su utilidad y vigencia.</a:t>
              </a:r>
              <a:endParaRPr sz="2500">
                <a:solidFill>
                  <a:schemeClr val="dk1"/>
                </a:solidFill>
                <a:latin typeface="Rockwell"/>
                <a:ea typeface="Rockwell"/>
                <a:cs typeface="Rockwell"/>
                <a:sym typeface="Rockwell"/>
              </a:endParaRPr>
            </a:p>
          </p:txBody>
        </p:sp>
        <p:sp>
          <p:nvSpPr>
            <p:cNvPr id="553" name="Google Shape;553;p5"/>
            <p:cNvSpPr/>
            <p:nvPr/>
          </p:nvSpPr>
          <p:spPr>
            <a:xfrm>
              <a:off x="0" y="2982258"/>
              <a:ext cx="10576558" cy="119269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360791" y="3250616"/>
              <a:ext cx="655984" cy="65598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1377568" y="2982258"/>
              <a:ext cx="9198989" cy="1192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txBox="1"/>
            <p:nvPr/>
          </p:nvSpPr>
          <p:spPr>
            <a:xfrm>
              <a:off x="1377568" y="2982258"/>
              <a:ext cx="9198989" cy="1192699"/>
            </a:xfrm>
            <a:prstGeom prst="rect">
              <a:avLst/>
            </a:prstGeom>
            <a:noFill/>
            <a:ln>
              <a:noFill/>
            </a:ln>
          </p:spPr>
          <p:txBody>
            <a:bodyPr anchorCtr="0" anchor="ctr" bIns="126225" lIns="126225" spcFirstLastPara="1" rIns="126225" wrap="square" tIns="126225">
              <a:noAutofit/>
            </a:bodyPr>
            <a:lstStyle/>
            <a:p>
              <a:pPr indent="0" lvl="0" marL="0" marR="0" rtl="0" algn="l">
                <a:lnSpc>
                  <a:spcPct val="90000"/>
                </a:lnSpc>
                <a:spcBef>
                  <a:spcPts val="0"/>
                </a:spcBef>
                <a:spcAft>
                  <a:spcPts val="0"/>
                </a:spcAft>
                <a:buClr>
                  <a:schemeClr val="dk1"/>
                </a:buClr>
                <a:buSzPts val="2500"/>
                <a:buFont typeface="Rockwell"/>
                <a:buNone/>
              </a:pPr>
              <a:r>
                <a:rPr lang="es-MX" sz="2500">
                  <a:solidFill>
                    <a:schemeClr val="dk1"/>
                  </a:solidFill>
                  <a:latin typeface="Rockwell"/>
                  <a:ea typeface="Rockwell"/>
                  <a:cs typeface="Rockwell"/>
                  <a:sym typeface="Rockwell"/>
                </a:rPr>
                <a:t>“Propiedad neta, planta y equipo”</a:t>
              </a:r>
              <a:endParaRPr sz="2500">
                <a:solidFill>
                  <a:schemeClr val="dk1"/>
                </a:solidFill>
                <a:latin typeface="Rockwell"/>
                <a:ea typeface="Rockwell"/>
                <a:cs typeface="Rockwell"/>
                <a:sym typeface="Rockwe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6"/>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562" name="Google Shape;562;p6"/>
          <p:cNvGrpSpPr/>
          <p:nvPr/>
        </p:nvGrpSpPr>
        <p:grpSpPr>
          <a:xfrm>
            <a:off x="-417513" y="0"/>
            <a:ext cx="12584114" cy="6853238"/>
            <a:chOff x="-417513" y="0"/>
            <a:chExt cx="12584114" cy="6853238"/>
          </a:xfrm>
        </p:grpSpPr>
        <p:sp>
          <p:nvSpPr>
            <p:cNvPr id="563" name="Google Shape;563;p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4" name="Google Shape;564;p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5" name="Google Shape;565;p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6" name="Google Shape;566;p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7" name="Google Shape;567;p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8" name="Google Shape;568;p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9803"/>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9" name="Google Shape;569;p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0" name="Google Shape;570;p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1" name="Google Shape;571;p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2" name="Google Shape;572;p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3" name="Google Shape;573;p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4" name="Google Shape;574;p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5" name="Google Shape;575;p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6" name="Google Shape;576;p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7" name="Google Shape;577;p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8" name="Google Shape;578;p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9803"/>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9" name="Google Shape;579;p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9803"/>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80" name="Google Shape;580;p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81" name="Google Shape;581;p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82" name="Google Shape;582;p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83" name="Google Shape;583;p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584" name="Google Shape;584;p6"/>
          <p:cNvSpPr txBox="1"/>
          <p:nvPr>
            <p:ph type="title"/>
          </p:nvPr>
        </p:nvSpPr>
        <p:spPr>
          <a:xfrm>
            <a:off x="904877" y="795527"/>
            <a:ext cx="10488547" cy="119091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dk2"/>
              </a:buClr>
              <a:buSzPts val="4000"/>
              <a:buFont typeface="Arial"/>
              <a:buNone/>
            </a:pPr>
            <a:r>
              <a:rPr lang="es-MX">
                <a:solidFill>
                  <a:schemeClr val="dk2"/>
                </a:solidFill>
                <a:latin typeface="Arial"/>
                <a:ea typeface="Arial"/>
                <a:cs typeface="Arial"/>
                <a:sym typeface="Arial"/>
              </a:rPr>
              <a:t>Cuenta de ingresos diferidos </a:t>
            </a:r>
            <a:endParaRPr/>
          </a:p>
        </p:txBody>
      </p:sp>
      <p:sp>
        <p:nvSpPr>
          <p:cNvPr id="585" name="Google Shape;585;p6"/>
          <p:cNvSpPr/>
          <p:nvPr/>
        </p:nvSpPr>
        <p:spPr>
          <a:xfrm>
            <a:off x="937030" y="2250281"/>
            <a:ext cx="4959318" cy="3678237"/>
          </a:xfrm>
          <a:prstGeom prst="rect">
            <a:avLst/>
          </a:prstGeom>
          <a:solidFill>
            <a:schemeClr val="lt1"/>
          </a:solidFill>
          <a:ln cap="flat" cmpd="sng" w="19050">
            <a:solidFill>
              <a:srgbClr val="CB60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Elon Musk será anfitrión de 'Saturday Night Live': ¿impulsará el Dogecoin?" id="586" name="Google Shape;586;p6"/>
          <p:cNvPicPr preferRelativeResize="0"/>
          <p:nvPr/>
        </p:nvPicPr>
        <p:blipFill rotWithShape="1">
          <a:blip r:embed="rId3">
            <a:alphaModFix/>
          </a:blip>
          <a:srcRect b="4" l="3914" r="4" t="0"/>
          <a:stretch/>
        </p:blipFill>
        <p:spPr>
          <a:xfrm>
            <a:off x="1103257" y="2416047"/>
            <a:ext cx="4626864" cy="3346704"/>
          </a:xfrm>
          <a:prstGeom prst="rect">
            <a:avLst/>
          </a:prstGeom>
          <a:noFill/>
          <a:ln>
            <a:noFill/>
          </a:ln>
        </p:spPr>
      </p:pic>
      <p:sp>
        <p:nvSpPr>
          <p:cNvPr id="587" name="Google Shape;587;p6"/>
          <p:cNvSpPr txBox="1"/>
          <p:nvPr>
            <p:ph idx="1" type="body"/>
          </p:nvPr>
        </p:nvSpPr>
        <p:spPr>
          <a:xfrm>
            <a:off x="6380703" y="2228850"/>
            <a:ext cx="5028928" cy="369966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Clr>
                <a:srgbClr val="CB6045"/>
              </a:buClr>
              <a:buSzPts val="1980"/>
              <a:buChar char="▪"/>
            </a:pPr>
            <a:r>
              <a:rPr lang="es-MX"/>
              <a:t>Se pueden encontrar los ingresos diferidos como “unearned revenue”</a:t>
            </a:r>
            <a:endParaRPr/>
          </a:p>
          <a:p>
            <a:pPr indent="-228600" lvl="0" marL="228600" rtl="0" algn="l">
              <a:lnSpc>
                <a:spcPct val="120000"/>
              </a:lnSpc>
              <a:spcBef>
                <a:spcPts val="1000"/>
              </a:spcBef>
              <a:spcAft>
                <a:spcPts val="0"/>
              </a:spcAft>
              <a:buClr>
                <a:srgbClr val="CB6045"/>
              </a:buClr>
              <a:buSzPts val="1980"/>
              <a:buChar char="▪"/>
            </a:pPr>
            <a:r>
              <a:rPr lang="es-MX"/>
              <a:t>Actuales</a:t>
            </a:r>
            <a:endParaRPr/>
          </a:p>
          <a:p>
            <a:pPr indent="-228600" lvl="0" marL="228600" rtl="0" algn="l">
              <a:lnSpc>
                <a:spcPct val="120000"/>
              </a:lnSpc>
              <a:spcBef>
                <a:spcPts val="1000"/>
              </a:spcBef>
              <a:spcAft>
                <a:spcPts val="0"/>
              </a:spcAft>
              <a:buClr>
                <a:srgbClr val="CB6045"/>
              </a:buClr>
              <a:buSzPts val="1980"/>
              <a:buChar char="▪"/>
            </a:pPr>
            <a:r>
              <a:rPr lang="es-MX"/>
              <a:t>No actuales </a:t>
            </a:r>
            <a:endParaRPr/>
          </a:p>
          <a:p>
            <a:pPr indent="-228600" lvl="0" marL="228600" rtl="0" algn="l">
              <a:lnSpc>
                <a:spcPct val="120000"/>
              </a:lnSpc>
              <a:spcBef>
                <a:spcPts val="1000"/>
              </a:spcBef>
              <a:spcAft>
                <a:spcPts val="0"/>
              </a:spcAft>
              <a:buClr>
                <a:srgbClr val="CB6045"/>
              </a:buClr>
              <a:buSzPts val="1980"/>
              <a:buChar char="▪"/>
            </a:pPr>
            <a:r>
              <a:rPr lang="es-MX"/>
              <a:t>Por impuestos.</a:t>
            </a:r>
            <a:endParaRPr/>
          </a:p>
          <a:p>
            <a:pPr indent="-102870" lvl="0" marL="228600" rtl="0" algn="l">
              <a:lnSpc>
                <a:spcPct val="120000"/>
              </a:lnSpc>
              <a:spcBef>
                <a:spcPts val="1000"/>
              </a:spcBef>
              <a:spcAft>
                <a:spcPts val="0"/>
              </a:spcAft>
              <a:buClr>
                <a:srgbClr val="CB6045"/>
              </a:buClr>
              <a:buSzPts val="1980"/>
              <a:buNone/>
            </a:pPr>
            <a:r>
              <a:t/>
            </a:r>
            <a:endParaRPr/>
          </a:p>
          <a:p>
            <a:pPr indent="-102870" lvl="0" marL="228600" rtl="0" algn="l">
              <a:lnSpc>
                <a:spcPct val="120000"/>
              </a:lnSpc>
              <a:spcBef>
                <a:spcPts val="1000"/>
              </a:spcBef>
              <a:spcAft>
                <a:spcPts val="0"/>
              </a:spcAft>
              <a:buClr>
                <a:srgbClr val="CB6045"/>
              </a:buClr>
              <a:buSzPts val="198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91" name="Shape 591"/>
        <p:cNvGrpSpPr/>
        <p:nvPr/>
      </p:nvGrpSpPr>
      <p:grpSpPr>
        <a:xfrm>
          <a:off x="0" y="0"/>
          <a:ext cx="0" cy="0"/>
          <a:chOff x="0" y="0"/>
          <a:chExt cx="0" cy="0"/>
        </a:xfrm>
      </p:grpSpPr>
      <p:sp>
        <p:nvSpPr>
          <p:cNvPr id="592" name="Google Shape;592;p7"/>
          <p:cNvSpPr/>
          <p:nvPr/>
        </p:nvSpPr>
        <p:spPr>
          <a:xfrm>
            <a:off x="0" y="0"/>
            <a:ext cx="1219169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Nueva celda de batería de Tesla es 6 veces más potente |" id="593" name="Google Shape;593;p7"/>
          <p:cNvPicPr preferRelativeResize="0"/>
          <p:nvPr/>
        </p:nvPicPr>
        <p:blipFill rotWithShape="1">
          <a:blip r:embed="rId3">
            <a:alphaModFix/>
          </a:blip>
          <a:srcRect b="-1" l="0" r="-1" t="15728"/>
          <a:stretch/>
        </p:blipFill>
        <p:spPr>
          <a:xfrm>
            <a:off x="20" y="227"/>
            <a:ext cx="12191675" cy="6858000"/>
          </a:xfrm>
          <a:prstGeom prst="rect">
            <a:avLst/>
          </a:prstGeom>
          <a:noFill/>
          <a:ln>
            <a:noFill/>
          </a:ln>
        </p:spPr>
      </p:pic>
      <p:sp>
        <p:nvSpPr>
          <p:cNvPr id="594" name="Google Shape;594;p7"/>
          <p:cNvSpPr/>
          <p:nvPr/>
        </p:nvSpPr>
        <p:spPr>
          <a:xfrm>
            <a:off x="7554140" y="0"/>
            <a:ext cx="4637860" cy="6858000"/>
          </a:xfrm>
          <a:prstGeom prst="rect">
            <a:avLst/>
          </a:prstGeom>
          <a:solidFill>
            <a:srgbClr val="00000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595" name="Google Shape;595;p7"/>
          <p:cNvGrpSpPr/>
          <p:nvPr/>
        </p:nvGrpSpPr>
        <p:grpSpPr>
          <a:xfrm>
            <a:off x="-417513" y="0"/>
            <a:ext cx="12584114" cy="6853238"/>
            <a:chOff x="-417513" y="0"/>
            <a:chExt cx="12584114" cy="6853238"/>
          </a:xfrm>
        </p:grpSpPr>
        <p:sp>
          <p:nvSpPr>
            <p:cNvPr id="596" name="Google Shape;596;p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597" name="Google Shape;597;p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598" name="Google Shape;598;p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599" name="Google Shape;599;p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0" name="Google Shape;600;p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1" name="Google Shape;601;p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2" name="Google Shape;602;p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3" name="Google Shape;603;p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4" name="Google Shape;604;p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5" name="Google Shape;605;p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6" name="Google Shape;606;p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7" name="Google Shape;607;p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8" name="Google Shape;608;p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09" name="Google Shape;609;p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0" name="Google Shape;610;p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1" name="Google Shape;611;p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2" name="Google Shape;612;p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3" name="Google Shape;613;p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4" name="Google Shape;614;p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5" name="Google Shape;615;p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16" name="Google Shape;616;p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grpSp>
      <p:grpSp>
        <p:nvGrpSpPr>
          <p:cNvPr id="617" name="Google Shape;617;p7"/>
          <p:cNvGrpSpPr/>
          <p:nvPr/>
        </p:nvGrpSpPr>
        <p:grpSpPr>
          <a:xfrm>
            <a:off x="1913609" y="1699589"/>
            <a:ext cx="3671786" cy="3467610"/>
            <a:chOff x="700573" y="1816768"/>
            <a:chExt cx="3671786" cy="3467610"/>
          </a:xfrm>
        </p:grpSpPr>
        <p:sp>
          <p:nvSpPr>
            <p:cNvPr id="618" name="Google Shape;618;p7"/>
            <p:cNvSpPr/>
            <p:nvPr/>
          </p:nvSpPr>
          <p:spPr>
            <a:xfrm>
              <a:off x="700573" y="1816768"/>
              <a:ext cx="3671785" cy="502920"/>
            </a:xfrm>
            <a:prstGeom prst="rect">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19" name="Google Shape;619;p7"/>
            <p:cNvSpPr/>
            <p:nvPr/>
          </p:nvSpPr>
          <p:spPr>
            <a:xfrm rot="10800000">
              <a:off x="2380224" y="5011975"/>
              <a:ext cx="315988" cy="272403"/>
            </a:xfrm>
            <a:prstGeom prst="triangle">
              <a:avLst>
                <a:gd fmla="val 50000" name="adj"/>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20" name="Google Shape;620;p7"/>
            <p:cNvSpPr/>
            <p:nvPr/>
          </p:nvSpPr>
          <p:spPr>
            <a:xfrm>
              <a:off x="704075" y="2392840"/>
              <a:ext cx="3668284" cy="2624327"/>
            </a:xfrm>
            <a:prstGeom prst="rect">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621" name="Google Shape;621;p7"/>
          <p:cNvSpPr txBox="1"/>
          <p:nvPr>
            <p:ph type="title"/>
          </p:nvPr>
        </p:nvSpPr>
        <p:spPr>
          <a:xfrm>
            <a:off x="2000013"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2800"/>
              <a:buFont typeface="Arial"/>
              <a:buNone/>
            </a:pPr>
            <a:r>
              <a:rPr lang="es-MX" sz="2800">
                <a:latin typeface="Arial"/>
                <a:ea typeface="Arial"/>
                <a:cs typeface="Arial"/>
                <a:sym typeface="Arial"/>
              </a:rPr>
              <a:t>capitalización de utilidades, aportaciones de los socios y/o reparto de dividendos</a:t>
            </a:r>
            <a:endParaRPr/>
          </a:p>
        </p:txBody>
      </p:sp>
      <p:sp>
        <p:nvSpPr>
          <p:cNvPr id="622" name="Google Shape;622;p7"/>
          <p:cNvSpPr txBox="1"/>
          <p:nvPr>
            <p:ph idx="1" type="body"/>
          </p:nvPr>
        </p:nvSpPr>
        <p:spPr>
          <a:xfrm>
            <a:off x="8367778" y="803186"/>
            <a:ext cx="3032542"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760"/>
              <a:buChar char="▪"/>
            </a:pPr>
            <a:r>
              <a:rPr lang="es-MX" sz="1600">
                <a:solidFill>
                  <a:srgbClr val="FFFFFE"/>
                </a:solidFill>
              </a:rPr>
              <a:t>Capitalización de mercado en efectivo e inversiones a corto plazo</a:t>
            </a:r>
            <a:endParaRPr/>
          </a:p>
          <a:p>
            <a:pPr indent="-228600" lvl="0" marL="228600" rtl="0" algn="l">
              <a:lnSpc>
                <a:spcPct val="120000"/>
              </a:lnSpc>
              <a:spcBef>
                <a:spcPts val="1000"/>
              </a:spcBef>
              <a:spcAft>
                <a:spcPts val="0"/>
              </a:spcAft>
              <a:buSzPts val="1760"/>
              <a:buChar char="▪"/>
            </a:pPr>
            <a:r>
              <a:rPr lang="es-MX" sz="1600">
                <a:solidFill>
                  <a:srgbClr val="FFFFFE"/>
                </a:solidFill>
              </a:rPr>
              <a:t>Deuda total</a:t>
            </a:r>
            <a:endParaRPr/>
          </a:p>
          <a:p>
            <a:pPr indent="-228600" lvl="0" marL="228600" rtl="0" algn="l">
              <a:lnSpc>
                <a:spcPct val="120000"/>
              </a:lnSpc>
              <a:spcBef>
                <a:spcPts val="1000"/>
              </a:spcBef>
              <a:spcAft>
                <a:spcPts val="0"/>
              </a:spcAft>
              <a:buSzPts val="1760"/>
              <a:buChar char="▪"/>
            </a:pPr>
            <a:r>
              <a:rPr lang="es-MX" sz="1600">
                <a:solidFill>
                  <a:srgbClr val="FFFFFE"/>
                </a:solidFill>
              </a:rPr>
              <a:t>Capital preferente </a:t>
            </a:r>
            <a:endParaRPr/>
          </a:p>
          <a:p>
            <a:pPr indent="-228600" lvl="0" marL="228600" rtl="0" algn="l">
              <a:lnSpc>
                <a:spcPct val="120000"/>
              </a:lnSpc>
              <a:spcBef>
                <a:spcPts val="1000"/>
              </a:spcBef>
              <a:spcAft>
                <a:spcPts val="0"/>
              </a:spcAft>
              <a:buSzPts val="1760"/>
              <a:buChar char="▪"/>
            </a:pPr>
            <a:r>
              <a:rPr lang="es-MX" sz="1600">
                <a:solidFill>
                  <a:srgbClr val="FFFFFE"/>
                </a:solidFill>
              </a:rPr>
              <a:t> Interés minoritario total</a:t>
            </a:r>
            <a:endParaRPr/>
          </a:p>
          <a:p>
            <a:pPr indent="-116840" lvl="0" marL="228600" rtl="0" algn="l">
              <a:lnSpc>
                <a:spcPct val="120000"/>
              </a:lnSpc>
              <a:spcBef>
                <a:spcPts val="1000"/>
              </a:spcBef>
              <a:spcAft>
                <a:spcPts val="0"/>
              </a:spcAft>
              <a:buSzPts val="1760"/>
              <a:buNone/>
            </a:pPr>
            <a:r>
              <a:t/>
            </a:r>
            <a:endParaRPr sz="1600">
              <a:solidFill>
                <a:srgbClr val="FFFFF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6" name="Shape 626"/>
        <p:cNvGrpSpPr/>
        <p:nvPr/>
      </p:nvGrpSpPr>
      <p:grpSpPr>
        <a:xfrm>
          <a:off x="0" y="0"/>
          <a:ext cx="0" cy="0"/>
          <a:chOff x="0" y="0"/>
          <a:chExt cx="0" cy="0"/>
        </a:xfrm>
      </p:grpSpPr>
      <p:sp>
        <p:nvSpPr>
          <p:cNvPr id="627" name="Google Shape;627;p8"/>
          <p:cNvSpPr/>
          <p:nvPr/>
        </p:nvSpPr>
        <p:spPr>
          <a:xfrm>
            <a:off x="-1" y="0"/>
            <a:ext cx="1219306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628" name="Google Shape;628;p8"/>
          <p:cNvGrpSpPr/>
          <p:nvPr/>
        </p:nvGrpSpPr>
        <p:grpSpPr>
          <a:xfrm>
            <a:off x="-329674" y="-59376"/>
            <a:ext cx="12515851" cy="6923798"/>
            <a:chOff x="-329674" y="-51881"/>
            <a:chExt cx="12515851" cy="6923798"/>
          </a:xfrm>
        </p:grpSpPr>
        <p:sp>
          <p:nvSpPr>
            <p:cNvPr id="629" name="Google Shape;629;p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8"/>
          <p:cNvSpPr txBox="1"/>
          <p:nvPr>
            <p:ph type="title"/>
          </p:nvPr>
        </p:nvSpPr>
        <p:spPr>
          <a:xfrm>
            <a:off x="888630" y="4760132"/>
            <a:ext cx="4980883" cy="1777829"/>
          </a:xfrm>
          <a:prstGeom prst="rect">
            <a:avLst/>
          </a:prstGeom>
          <a:noFill/>
          <a:ln>
            <a:noFill/>
          </a:ln>
        </p:spPr>
        <p:txBody>
          <a:bodyPr anchorCtr="0" anchor="ctr" bIns="228600" lIns="228600" spcFirstLastPara="1" rIns="228600" wrap="square" tIns="228600">
            <a:normAutofit/>
          </a:bodyPr>
          <a:lstStyle/>
          <a:p>
            <a:pPr indent="0" lvl="0" marL="0" rtl="0" algn="r">
              <a:lnSpc>
                <a:spcPct val="85000"/>
              </a:lnSpc>
              <a:spcBef>
                <a:spcPts val="0"/>
              </a:spcBef>
              <a:spcAft>
                <a:spcPts val="0"/>
              </a:spcAft>
              <a:buClr>
                <a:schemeClr val="lt1"/>
              </a:buClr>
              <a:buSzPts val="4000"/>
              <a:buFont typeface="Arial"/>
              <a:buNone/>
            </a:pPr>
            <a:r>
              <a:rPr lang="es-MX">
                <a:solidFill>
                  <a:schemeClr val="lt1"/>
                </a:solidFill>
                <a:latin typeface="Arial"/>
                <a:ea typeface="Arial"/>
                <a:cs typeface="Arial"/>
                <a:sym typeface="Arial"/>
              </a:rPr>
              <a:t>Razones de liquidez </a:t>
            </a:r>
            <a:endParaRPr/>
          </a:p>
        </p:txBody>
      </p:sp>
      <p:sp>
        <p:nvSpPr>
          <p:cNvPr id="649" name="Google Shape;649;p8"/>
          <p:cNvSpPr/>
          <p:nvPr/>
        </p:nvSpPr>
        <p:spPr>
          <a:xfrm>
            <a:off x="0" y="0"/>
            <a:ext cx="12192000" cy="4537825"/>
          </a:xfrm>
          <a:custGeom>
            <a:rect b="b" l="l" r="r" t="t"/>
            <a:pathLst>
              <a:path extrusionOk="0" h="4537825" w="1219200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Tesla Cybertruck 2021: descripción general, precios y fichas técnicas. --  Autobild.es" id="650" name="Google Shape;650;p8"/>
          <p:cNvPicPr preferRelativeResize="0"/>
          <p:nvPr/>
        </p:nvPicPr>
        <p:blipFill rotWithShape="1">
          <a:blip r:embed="rId3">
            <a:alphaModFix/>
          </a:blip>
          <a:srcRect b="34076" l="0" r="0" t="15623"/>
          <a:stretch/>
        </p:blipFill>
        <p:spPr>
          <a:xfrm>
            <a:off x="648910" y="1339805"/>
            <a:ext cx="5286224" cy="1994227"/>
          </a:xfrm>
          <a:prstGeom prst="rect">
            <a:avLst/>
          </a:prstGeom>
          <a:noFill/>
          <a:ln>
            <a:noFill/>
          </a:ln>
        </p:spPr>
      </p:pic>
      <p:pic>
        <p:nvPicPr>
          <p:cNvPr id="651" name="Google Shape;651;p8"/>
          <p:cNvPicPr preferRelativeResize="0"/>
          <p:nvPr/>
        </p:nvPicPr>
        <p:blipFill rotWithShape="1">
          <a:blip r:embed="rId4">
            <a:alphaModFix/>
          </a:blip>
          <a:srcRect b="0" l="0" r="0" t="0"/>
          <a:stretch/>
        </p:blipFill>
        <p:spPr>
          <a:xfrm>
            <a:off x="6256867" y="1470566"/>
            <a:ext cx="5300659" cy="1735965"/>
          </a:xfrm>
          <a:prstGeom prst="rect">
            <a:avLst/>
          </a:prstGeom>
          <a:noFill/>
          <a:ln>
            <a:noFill/>
          </a:ln>
        </p:spPr>
      </p:pic>
      <p:sp>
        <p:nvSpPr>
          <p:cNvPr id="652" name="Google Shape;652;p8"/>
          <p:cNvSpPr txBox="1"/>
          <p:nvPr>
            <p:ph idx="1" type="body"/>
          </p:nvPr>
        </p:nvSpPr>
        <p:spPr>
          <a:xfrm>
            <a:off x="6324600" y="4767660"/>
            <a:ext cx="5075720" cy="1770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Las razones de liquidez muestran la capacidad que tiene la empresa para cumplir con las obligaciones que tiene a corto plazo.</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6" name="Shape 656"/>
        <p:cNvGrpSpPr/>
        <p:nvPr/>
      </p:nvGrpSpPr>
      <p:grpSpPr>
        <a:xfrm>
          <a:off x="0" y="0"/>
          <a:ext cx="0" cy="0"/>
          <a:chOff x="0" y="0"/>
          <a:chExt cx="0" cy="0"/>
        </a:xfrm>
      </p:grpSpPr>
      <p:sp>
        <p:nvSpPr>
          <p:cNvPr id="657" name="Google Shape;657;p9"/>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658" name="Google Shape;658;p9"/>
          <p:cNvGrpSpPr/>
          <p:nvPr/>
        </p:nvGrpSpPr>
        <p:grpSpPr>
          <a:xfrm>
            <a:off x="-417513" y="0"/>
            <a:ext cx="12584114" cy="6853238"/>
            <a:chOff x="-417513" y="0"/>
            <a:chExt cx="12584114" cy="6853238"/>
          </a:xfrm>
        </p:grpSpPr>
        <p:sp>
          <p:nvSpPr>
            <p:cNvPr id="659" name="Google Shape;659;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0" name="Google Shape;660;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1" name="Google Shape;661;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2" name="Google Shape;662;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3" name="Google Shape;663;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4" name="Google Shape;664;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5" name="Google Shape;665;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6" name="Google Shape;666;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7" name="Google Shape;667;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8" name="Google Shape;668;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69" name="Google Shape;669;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0" name="Google Shape;670;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1" name="Google Shape;671;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2" name="Google Shape;672;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3" name="Google Shape;673;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4" name="Google Shape;674;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5" name="Google Shape;675;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6" name="Google Shape;676;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7" name="Google Shape;677;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8" name="Google Shape;678;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679" name="Google Shape;679;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680" name="Google Shape;680;p9"/>
          <p:cNvGrpSpPr/>
          <p:nvPr/>
        </p:nvGrpSpPr>
        <p:grpSpPr>
          <a:xfrm>
            <a:off x="800144" y="1699589"/>
            <a:ext cx="3674476" cy="3470421"/>
            <a:chOff x="697883" y="1816768"/>
            <a:chExt cx="3674476" cy="3470421"/>
          </a:xfrm>
        </p:grpSpPr>
        <p:sp>
          <p:nvSpPr>
            <p:cNvPr id="681" name="Google Shape;681;p9"/>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82" name="Google Shape;682;p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83" name="Google Shape;683;p9"/>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684" name="Google Shape;684;p9"/>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s-MX">
                <a:latin typeface="Arial"/>
                <a:ea typeface="Arial"/>
                <a:cs typeface="Arial"/>
                <a:sym typeface="Arial"/>
              </a:rPr>
              <a:t>Rotación</a:t>
            </a:r>
            <a:r>
              <a:rPr lang="es-MX">
                <a:latin typeface="Arial"/>
                <a:ea typeface="Arial"/>
                <a:cs typeface="Arial"/>
                <a:sym typeface="Arial"/>
              </a:rPr>
              <a:t> de cuentas </a:t>
            </a:r>
            <a:endParaRPr/>
          </a:p>
        </p:txBody>
      </p:sp>
      <p:pic>
        <p:nvPicPr>
          <p:cNvPr id="685" name="Google Shape;685;p9"/>
          <p:cNvPicPr preferRelativeResize="0"/>
          <p:nvPr/>
        </p:nvPicPr>
        <p:blipFill rotWithShape="1">
          <a:blip r:embed="rId3">
            <a:alphaModFix/>
          </a:blip>
          <a:srcRect b="20471" l="0" r="0" t="0"/>
          <a:stretch/>
        </p:blipFill>
        <p:spPr>
          <a:xfrm>
            <a:off x="5115908" y="804036"/>
            <a:ext cx="6274561" cy="2977469"/>
          </a:xfrm>
          <a:prstGeom prst="rect">
            <a:avLst/>
          </a:prstGeom>
          <a:noFill/>
          <a:ln cap="flat" cmpd="sng" w="9525">
            <a:solidFill>
              <a:schemeClr val="dk1">
                <a:alpha val="20000"/>
              </a:schemeClr>
            </a:solidFill>
            <a:prstDash val="solid"/>
            <a:round/>
            <a:headEnd len="sm" w="sm" type="none"/>
            <a:tailEnd len="sm" w="sm" type="none"/>
          </a:ln>
        </p:spPr>
      </p:pic>
      <p:sp>
        <p:nvSpPr>
          <p:cNvPr id="686" name="Google Shape;686;p9"/>
          <p:cNvSpPr txBox="1"/>
          <p:nvPr>
            <p:ph idx="1" type="body"/>
          </p:nvPr>
        </p:nvSpPr>
        <p:spPr>
          <a:xfrm>
            <a:off x="5118447" y="4267830"/>
            <a:ext cx="6281873" cy="178397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s-MX"/>
              <a:t>La rotación de cuentas da a conocer la eficacia que tiene la compañía en cuanto al cobro de sus cuentas por cobrar durante un año.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2021-05-09T23:54:48Z</dcterms:created>
  <dc:creator>flavio gavito altieri</dc:creator>
</cp:coreProperties>
</file>