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guide id="3" pos="113">
          <p15:clr>
            <a:srgbClr val="747775"/>
          </p15:clr>
        </p15:guide>
        <p15:guide id="4" orient="horz" pos="113">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5F21F2-6A64-4F01-B81D-04D6E324B469}">
  <a:tblStyle styleId="{625F21F2-6A64-4F01-B81D-04D6E324B46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04"/>
    <p:restoredTop sz="94716"/>
  </p:normalViewPr>
  <p:slideViewPr>
    <p:cSldViewPr snapToGrid="0">
      <p:cViewPr varScale="1">
        <p:scale>
          <a:sx n="196" d="100"/>
          <a:sy n="196" d="100"/>
        </p:scale>
        <p:origin x="184" y="232"/>
      </p:cViewPr>
      <p:guideLst>
        <p:guide orient="horz" pos="1620"/>
        <p:guide pos="2880"/>
        <p:guide pos="113"/>
        <p:guide orient="horz" pos="11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commons.wikimedia.org/w/index.php?title=User:Dr._Victor_Padilla-Sanchez,_PhD&amp;action=edit&amp;redlink=1"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ww.drvictorpadillasanchez.com/"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ithelp.ithome.com.tw/articles/10194172"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www.researchgate.net/figure/Potential-phage-therapy-applications-from-the-One-Health-perspective-Depicted-are-phage_fig2_366914770"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biorender.com/template/bacteriophage-lytic-vs-lysogenic-cycle"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app.biorender.com/profile/samiha_afroze"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whatisbiotechnology.org/index.php/science/summary/phage-therapy/phage-therapy-uses-viruses-that-attack-bacteria-to-trea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1e3260b78e_5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1e3260b78e_5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in order to find if there are clusters of phages we used the k-means clustering approach. In order to do that we used the multidimensional scaling technique to obtain euclidian coordinate from the inverse of the similarity matrix or the dissimilarity matrix. to chose a good numberof cluster we did the elbow method to minimize the within variance and settled for 7.</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1e3260b78e_5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1e3260b78e_5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Here is the result of the clustering. We can see that there seem to be some tendencies but the line between some cluster are a bit blurry. We can’t extract a lot of knowledge from that, but we wanted to know if some cluster appeared if we label the phages with their host bacteria and their host bees.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1e3260b78e_5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1e3260b78e_5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This is the same plot but this time the color represent the host tribe and the labels on the points are the host bacteria.</a:t>
            </a:r>
            <a:endParaRPr/>
          </a:p>
          <a:p>
            <a:pPr marL="0" lvl="0" indent="0" algn="l" rtl="0">
              <a:spcBef>
                <a:spcPts val="0"/>
              </a:spcBef>
              <a:spcAft>
                <a:spcPts val="0"/>
              </a:spcAft>
              <a:buNone/>
            </a:pPr>
            <a:r>
              <a:rPr lang="fr"/>
              <a:t>there seems to be a difference between the Apini bees phages and the meliponini bees phages. but we have some undefined host bacteria that prevent us from assuming that the difference is also bacteria wise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1e3260b78e_5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1e3260b78e_5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to cope with that we used the work from the group of rahel, sydney, larissa and tian to hypothesis the the host bacteria based on their taxonomic analysis.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1e3260b78e_5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1e3260b78e_5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after doing that we were able to assume that the unknown here might be mellis bacteria or at least closely related bacteria, and that all the sp here are from the same taxonomic branch. (the one with an asterix are the one that we assumed). Based on that we propose the hypothesis that some bacteria in the Apini and meliponini bees are specific these tribes and that within these bacteria some phages can specifically infect these bacteria. but this would need further study.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1e3260b78e_5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1e3260b78e_5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we also plotted the distances in the third dimensions to see if the pack in the middle clustered better but it’s not the case, then we hypothesis that there are phages that are not specific and that can infect a lot of different bacteria.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1c4fa1e59b_2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1c4fa1e59b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90000"/>
              </a:lnSpc>
              <a:spcBef>
                <a:spcPts val="1000"/>
              </a:spcBef>
              <a:spcAft>
                <a:spcPts val="0"/>
              </a:spcAft>
              <a:buClr>
                <a:schemeClr val="dk1"/>
              </a:buClr>
              <a:buSzPts val="1400"/>
              <a:buChar char="●"/>
            </a:pPr>
            <a:r>
              <a:rPr lang="fr" sz="1400">
                <a:solidFill>
                  <a:schemeClr val="dk1"/>
                </a:solidFill>
              </a:rPr>
              <a:t>Generates a proteomic tree of viral genome sequences based on genome-wide sequence similarities computed by tBLASTx</a:t>
            </a:r>
            <a:endParaRPr sz="1400">
              <a:solidFill>
                <a:schemeClr val="dk1"/>
              </a:solidFill>
            </a:endParaRPr>
          </a:p>
          <a:p>
            <a:pPr marL="457200" lvl="0" indent="-317500" algn="l" rtl="0">
              <a:lnSpc>
                <a:spcPct val="90000"/>
              </a:lnSpc>
              <a:spcBef>
                <a:spcPts val="0"/>
              </a:spcBef>
              <a:spcAft>
                <a:spcPts val="0"/>
              </a:spcAft>
              <a:buClr>
                <a:schemeClr val="dk1"/>
              </a:buClr>
              <a:buSzPts val="1400"/>
              <a:buChar char="●"/>
            </a:pPr>
            <a:r>
              <a:rPr lang="fr" sz="1400">
                <a:solidFill>
                  <a:schemeClr val="dk1"/>
                </a:solidFill>
              </a:rPr>
              <a:t>Is informative to find virus similarity scores -&gt; hits were often correlated to one virus but the score was too low to do assumptions about it (ca 60% mean identity for a length of 10% -&gt; top low)</a:t>
            </a:r>
            <a:endParaRPr sz="1400">
              <a:solidFill>
                <a:schemeClr val="dk1"/>
              </a:solidFill>
            </a:endParaRPr>
          </a:p>
          <a:p>
            <a:pPr marL="457200" lvl="0" indent="-317500" algn="l" rtl="0">
              <a:lnSpc>
                <a:spcPct val="90000"/>
              </a:lnSpc>
              <a:spcBef>
                <a:spcPts val="0"/>
              </a:spcBef>
              <a:spcAft>
                <a:spcPts val="0"/>
              </a:spcAft>
              <a:buClr>
                <a:schemeClr val="dk1"/>
              </a:buClr>
              <a:buSzPts val="1400"/>
              <a:buChar char="●"/>
            </a:pPr>
            <a:r>
              <a:rPr lang="fr" sz="1400">
                <a:solidFill>
                  <a:schemeClr val="dk1"/>
                </a:solidFill>
              </a:rPr>
              <a:t>best hits for similarity were between the phages we found -&gt; indicates that they are acting similarly (one similar host with similar functions) </a:t>
            </a:r>
            <a:endParaRPr sz="1400">
              <a:solidFill>
                <a:schemeClr val="dk1"/>
              </a:solidFill>
            </a:endParaRPr>
          </a:p>
          <a:p>
            <a:pPr marL="457200" lvl="0" indent="0" algn="l" rtl="0">
              <a:lnSpc>
                <a:spcPct val="90000"/>
              </a:lnSpc>
              <a:spcBef>
                <a:spcPts val="1000"/>
              </a:spcBef>
              <a:spcAft>
                <a:spcPts val="0"/>
              </a:spcAft>
              <a:buNone/>
            </a:pPr>
            <a:endParaRPr sz="1400">
              <a:solidFill>
                <a:schemeClr val="dk1"/>
              </a:solidFill>
            </a:endParaRPr>
          </a:p>
          <a:p>
            <a:pPr marL="457200" lvl="0" indent="-317500" algn="l" rtl="0">
              <a:lnSpc>
                <a:spcPct val="90000"/>
              </a:lnSpc>
              <a:spcBef>
                <a:spcPts val="1000"/>
              </a:spcBef>
              <a:spcAft>
                <a:spcPts val="0"/>
              </a:spcAft>
              <a:buClr>
                <a:schemeClr val="dk1"/>
              </a:buClr>
              <a:buSzPts val="1400"/>
              <a:buChar char="●"/>
            </a:pPr>
            <a:r>
              <a:rPr lang="fr" sz="1400" i="1">
                <a:solidFill>
                  <a:schemeClr val="dk1"/>
                </a:solidFill>
              </a:rPr>
              <a:t>It does gene annotation and protein similarity but we used other tools to look at this </a:t>
            </a:r>
            <a:endParaRPr sz="1400" i="1">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1d745b289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1d745b289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fr" sz="1800">
                <a:solidFill>
                  <a:schemeClr val="dk1"/>
                </a:solidFill>
              </a:rPr>
              <a:t>Red star are our genomes</a:t>
            </a:r>
            <a:endParaRPr sz="1800">
              <a:solidFill>
                <a:schemeClr val="dk1"/>
              </a:solidFill>
            </a:endParaRPr>
          </a:p>
          <a:p>
            <a:pPr marL="0" lvl="0" indent="0" algn="l" rtl="0">
              <a:lnSpc>
                <a:spcPct val="115000"/>
              </a:lnSpc>
              <a:spcBef>
                <a:spcPts val="1200"/>
              </a:spcBef>
              <a:spcAft>
                <a:spcPts val="0"/>
              </a:spcAft>
              <a:buNone/>
            </a:pPr>
            <a:r>
              <a:rPr lang="fr" sz="1800">
                <a:solidFill>
                  <a:schemeClr val="dk1"/>
                </a:solidFill>
              </a:rPr>
              <a:t>We found them in similar Host group Bacillota (so bacteria that live in the human gut) and mostly clustered on the same branch, we see some star alone and a small cluster -&gt; being in the same family they have their differences and similarities, it could indicate that phages in a similar host carry similar functions </a:t>
            </a:r>
            <a:endParaRPr sz="1800">
              <a:solidFill>
                <a:schemeClr val="dk1"/>
              </a:solidFill>
            </a:endParaRPr>
          </a:p>
          <a:p>
            <a:pPr marL="0" lvl="0" indent="0" algn="l" rtl="0">
              <a:lnSpc>
                <a:spcPct val="115000"/>
              </a:lnSpc>
              <a:spcBef>
                <a:spcPts val="1200"/>
              </a:spcBef>
              <a:spcAft>
                <a:spcPts val="0"/>
              </a:spcAft>
              <a:buNone/>
            </a:pPr>
            <a:r>
              <a:rPr lang="fr" sz="1800">
                <a:solidFill>
                  <a:schemeClr val="dk1"/>
                </a:solidFill>
              </a:rPr>
              <a:t>-&gt; coherent with the study</a:t>
            </a:r>
            <a:endParaRPr sz="1800">
              <a:solidFill>
                <a:schemeClr val="dk1"/>
              </a:solidFill>
            </a:endParaRPr>
          </a:p>
          <a:p>
            <a:pPr marL="0" lvl="0" indent="0" algn="l" rtl="0">
              <a:lnSpc>
                <a:spcPct val="115000"/>
              </a:lnSpc>
              <a:spcBef>
                <a:spcPts val="1200"/>
              </a:spcBef>
              <a:spcAft>
                <a:spcPts val="0"/>
              </a:spcAft>
              <a:buNone/>
            </a:pPr>
            <a:r>
              <a:rPr lang="fr" sz="1800">
                <a:solidFill>
                  <a:schemeClr val="dk1"/>
                </a:solidFill>
              </a:rPr>
              <a:t>There’s an isolated star in the Pseudomonadota cluster, if you look close, we see that it is still included between violet stripes (= Bacillota family) it can be due to:</a:t>
            </a:r>
            <a:endParaRPr sz="1800">
              <a:solidFill>
                <a:schemeClr val="dk1"/>
              </a:solidFill>
            </a:endParaRPr>
          </a:p>
          <a:p>
            <a:pPr marL="457200" lvl="0" indent="-342900" algn="l" rtl="0">
              <a:lnSpc>
                <a:spcPct val="115000"/>
              </a:lnSpc>
              <a:spcBef>
                <a:spcPts val="1200"/>
              </a:spcBef>
              <a:spcAft>
                <a:spcPts val="0"/>
              </a:spcAft>
              <a:buClr>
                <a:schemeClr val="dk1"/>
              </a:buClr>
              <a:buSzPts val="1800"/>
              <a:buChar char="-"/>
            </a:pPr>
            <a:r>
              <a:rPr lang="fr" sz="1800">
                <a:solidFill>
                  <a:schemeClr val="dk1"/>
                </a:solidFill>
              </a:rPr>
              <a:t>shared core genomic characteristics with Pseudomonadota phages </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fr" sz="1800">
                <a:solidFill>
                  <a:schemeClr val="dk1"/>
                </a:solidFill>
              </a:rPr>
              <a:t>a rare evolutionary lineage linking Bacillota and Pseudomonadota phages</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fr" sz="1800">
                <a:solidFill>
                  <a:schemeClr val="dk1"/>
                </a:solidFill>
              </a:rPr>
              <a:t>Or a missanotation, but it doesn’t seem to be the case </a:t>
            </a:r>
            <a:endParaRPr sz="1800">
              <a:solidFill>
                <a:schemeClr val="dk1"/>
              </a:solidFill>
            </a:endParaRPr>
          </a:p>
          <a:p>
            <a:pPr marL="0" lvl="0" indent="0" algn="l" rtl="0">
              <a:lnSpc>
                <a:spcPct val="115000"/>
              </a:lnSpc>
              <a:spcBef>
                <a:spcPts val="1200"/>
              </a:spcBef>
              <a:spcAft>
                <a:spcPts val="0"/>
              </a:spcAft>
              <a:buNone/>
            </a:pPr>
            <a:endParaRPr sz="1800">
              <a:solidFill>
                <a:schemeClr val="dk1"/>
              </a:solidFill>
            </a:endParaRPr>
          </a:p>
          <a:p>
            <a:pPr marL="0" lvl="0" indent="0" algn="l" rtl="0">
              <a:lnSpc>
                <a:spcPct val="115000"/>
              </a:lnSpc>
              <a:spcBef>
                <a:spcPts val="1200"/>
              </a:spcBef>
              <a:spcAft>
                <a:spcPts val="0"/>
              </a:spcAft>
              <a:buNone/>
            </a:pPr>
            <a:endParaRPr sz="18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fr" sz="1800">
                <a:solidFill>
                  <a:schemeClr val="dk1"/>
                </a:solidFill>
              </a:rPr>
              <a:t>https://www.genome.jp/viptree/u/2bv8eJ_GbjwCGBYEt0Aklw</a:t>
            </a:r>
            <a:endParaRPr sz="1800">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31e3260b78e_4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31e3260b78e_4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We can see that the clusters made with the VIRIDIC genomic analysis and VIPTree proteomic analysis follow a similar trend, we can see similarities in clusters between 2 methods and we found that in a cluster we found related specie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1c46f1cdad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1c46f1cda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1c46f1cda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1c46f1cd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90500" lvl="0" indent="0" algn="l" rtl="0">
              <a:lnSpc>
                <a:spcPct val="115000"/>
              </a:lnSpc>
              <a:spcBef>
                <a:spcPts val="0"/>
              </a:spcBef>
              <a:spcAft>
                <a:spcPts val="0"/>
              </a:spcAft>
              <a:buClr>
                <a:schemeClr val="dk1"/>
              </a:buClr>
              <a:buSzPts val="1100"/>
              <a:buFont typeface="Arial"/>
              <a:buNone/>
            </a:pPr>
            <a:r>
              <a:rPr lang="fr" sz="950">
                <a:solidFill>
                  <a:schemeClr val="hlink"/>
                </a:solidFill>
                <a:highlight>
                  <a:srgbClr val="F8F9FA"/>
                </a:highlight>
                <a:uFill>
                  <a:noFill/>
                </a:uFill>
                <a:hlinkClick r:id="rId3"/>
              </a:rPr>
              <a:t>Dr. Victor Padilla-Sanchez, PhD</a:t>
            </a:r>
            <a:r>
              <a:rPr lang="fr" sz="950">
                <a:solidFill>
                  <a:schemeClr val="dk1"/>
                </a:solidFill>
                <a:highlight>
                  <a:srgbClr val="F8F9FA"/>
                </a:highlight>
              </a:rPr>
              <a:t> </a:t>
            </a:r>
            <a:r>
              <a:rPr lang="fr" sz="950">
                <a:solidFill>
                  <a:schemeClr val="hlink"/>
                </a:solidFill>
                <a:highlight>
                  <a:srgbClr val="F8F9FA"/>
                </a:highlight>
                <a:uFill>
                  <a:noFill/>
                </a:uFill>
                <a:hlinkClick r:id="rId4"/>
              </a:rPr>
              <a:t>https://www.drvictorpadillasanchez.com</a:t>
            </a:r>
            <a:r>
              <a:rPr lang="fr" sz="950">
                <a:solidFill>
                  <a:schemeClr val="dk1"/>
                </a:solidFill>
                <a:highlight>
                  <a:srgbClr val="F8F9FA"/>
                </a:highlight>
              </a:rPr>
              <a:t> — Travail personnel</a:t>
            </a:r>
            <a:endParaRPr sz="950">
              <a:solidFill>
                <a:schemeClr val="dk1"/>
              </a:solidFill>
              <a:highlight>
                <a:srgbClr val="F8F9FA"/>
              </a:highlight>
            </a:endParaRPr>
          </a:p>
          <a:p>
            <a:pPr marL="190500" lvl="0" indent="0" algn="l" rtl="0">
              <a:lnSpc>
                <a:spcPct val="115000"/>
              </a:lnSpc>
              <a:spcBef>
                <a:spcPts val="500"/>
              </a:spcBef>
              <a:spcAft>
                <a:spcPts val="0"/>
              </a:spcAft>
              <a:buClr>
                <a:schemeClr val="dk1"/>
              </a:buClr>
              <a:buSzPts val="1100"/>
              <a:buFont typeface="Arial"/>
              <a:buNone/>
            </a:pPr>
            <a:r>
              <a:rPr lang="fr" sz="1150">
                <a:solidFill>
                  <a:srgbClr val="202122"/>
                </a:solidFill>
                <a:highlight>
                  <a:srgbClr val="F8F9FA"/>
                </a:highlight>
              </a:rPr>
              <a:t>Atomic structural model of bacteriophage T4 in UCSF Chimera software using pdbs of the individual proteins.</a:t>
            </a:r>
            <a:endParaRPr sz="1150">
              <a:solidFill>
                <a:srgbClr val="202122"/>
              </a:solidFill>
              <a:highlight>
                <a:srgbClr val="F8F9FA"/>
              </a:highlight>
            </a:endParaRPr>
          </a:p>
          <a:p>
            <a:pPr marL="0" lvl="0" indent="0" algn="l" rtl="0">
              <a:spcBef>
                <a:spcPts val="170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1c46f1cda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1c46f1cda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1d745b289b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31d745b289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1e3260b78e_4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1e3260b78e_4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1e3260b78e_6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1e3260b78e_6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1e3260b78e_56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1e3260b78e_56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1c4fa1e59b_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1c4fa1e59b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Images: Biorender </a:t>
            </a:r>
            <a:endParaRPr/>
          </a:p>
          <a:p>
            <a:pPr marL="0" lvl="0" indent="0" algn="l" rtl="0">
              <a:spcBef>
                <a:spcPts val="0"/>
              </a:spcBef>
              <a:spcAft>
                <a:spcPts val="0"/>
              </a:spcAft>
              <a:buNone/>
            </a:pPr>
            <a:r>
              <a:rPr lang="fr" u="sng">
                <a:solidFill>
                  <a:schemeClr val="hlink"/>
                </a:solidFill>
                <a:hlinkClick r:id="rId3"/>
              </a:rPr>
              <a:t>https://ithelp.ithome.com.tw/articles/10194172</a:t>
            </a:r>
            <a:endParaRPr/>
          </a:p>
          <a:p>
            <a:pPr marL="0" lvl="0" indent="0" algn="l" rtl="0">
              <a:spcBef>
                <a:spcPts val="0"/>
              </a:spcBef>
              <a:spcAft>
                <a:spcPts val="0"/>
              </a:spcAft>
              <a:buNone/>
            </a:pPr>
            <a:r>
              <a:rPr lang="fr" u="sng">
                <a:solidFill>
                  <a:schemeClr val="hlink"/>
                </a:solidFill>
                <a:hlinkClick r:id="rId4"/>
              </a:rPr>
              <a:t>Potential phage therapy applications from the One Health perspective... | Download Scientific Diagram</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31d745b289b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31d745b289b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31d745b289b_2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31d745b289b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1c4fa1e59b_2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1c4fa1e59b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u="sng">
                <a:solidFill>
                  <a:schemeClr val="hlink"/>
                </a:solidFill>
                <a:hlinkClick r:id="rId3"/>
              </a:rPr>
              <a:t>https://www.biorender.com/template/bacteriophage-lytic-vs-lysogenic-cycle</a:t>
            </a:r>
            <a:r>
              <a:rPr lang="fr"/>
              <a:t> </a:t>
            </a:r>
            <a:r>
              <a:rPr lang="fr" sz="1200">
                <a:solidFill>
                  <a:schemeClr val="hlink"/>
                </a:solidFill>
                <a:highlight>
                  <a:srgbClr val="E4E8EC"/>
                </a:highlight>
                <a:uFill>
                  <a:noFill/>
                </a:uFill>
                <a:hlinkClick r:id="rId4"/>
              </a:rPr>
              <a:t>Samiha Afroze</a:t>
            </a:r>
            <a:endParaRPr sz="1200">
              <a:solidFill>
                <a:schemeClr val="hlink"/>
              </a:solidFill>
              <a:highlight>
                <a:srgbClr val="E4E8EC"/>
              </a:highlight>
              <a:uFill>
                <a:noFill/>
              </a:uFill>
              <a:hlinkClick r:id="rId4"/>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1c4fa1e59b_2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1c4fa1e59b_2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u="sng">
                <a:solidFill>
                  <a:schemeClr val="hlink"/>
                </a:solidFill>
                <a:hlinkClick r:id="rId3"/>
              </a:rPr>
              <a:t>https://www.whatisbiotechnology.org/index.php/science/summary/phage-therapy/phage-therapy-uses-viruses-that-attack-bacteria-to-treat</a:t>
            </a:r>
            <a:endParaRPr/>
          </a:p>
          <a:p>
            <a:pPr marL="0" lvl="0" indent="0" algn="l" rtl="0">
              <a:spcBef>
                <a:spcPts val="0"/>
              </a:spcBef>
              <a:spcAft>
                <a:spcPts val="0"/>
              </a:spcAft>
              <a:buNone/>
            </a:pPr>
            <a:r>
              <a:rPr lang="fr"/>
              <a:t>https://viralzone.expasy.org/4076</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1c46f1cda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1c46f1cda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1d745b289b_3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1d745b289b_3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geNomad was the primary tool we used to identify and annotate the phage community within the bee microbiota. It employs a hybrid classification framework with two complementary branches: one that leverages an extensive database of gene markers specific to phages, bacteria, and plasmids, and another that focuses solely on sequence patterns using the IGLOO neural network. The contribution of each branch to the final identification depends on the number of markers detected, enabling the tool to adapt to varying sequence characteristics. By integrating these branches, geNomad generates aggregated scores that enhance prediction accuracy and reliably classify phages.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1d745b289b_2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1d745b289b_2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1c46f1cdad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1c46f1cda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Clr>
                <a:schemeClr val="dk1"/>
              </a:buClr>
              <a:buSzPts val="1100"/>
              <a:buFont typeface="Arial"/>
              <a:buNone/>
            </a:pPr>
            <a:r>
              <a:rPr lang="fr" sz="1200">
                <a:solidFill>
                  <a:schemeClr val="dk1"/>
                </a:solidFill>
              </a:rPr>
              <a:t>Tried to have a more precise classification than geNomad, but:</a:t>
            </a:r>
            <a:endParaRPr sz="1200">
              <a:solidFill>
                <a:schemeClr val="dk1"/>
              </a:solidFill>
            </a:endParaRPr>
          </a:p>
          <a:p>
            <a:pPr marL="457200" lvl="0" indent="-304800" algn="l" rtl="0">
              <a:lnSpc>
                <a:spcPct val="90000"/>
              </a:lnSpc>
              <a:spcBef>
                <a:spcPts val="1000"/>
              </a:spcBef>
              <a:spcAft>
                <a:spcPts val="0"/>
              </a:spcAft>
              <a:buClr>
                <a:schemeClr val="dk1"/>
              </a:buClr>
              <a:buSzPts val="1200"/>
              <a:buChar char="●"/>
            </a:pPr>
            <a:r>
              <a:rPr lang="fr" sz="1200">
                <a:solidFill>
                  <a:schemeClr val="dk1"/>
                </a:solidFill>
              </a:rPr>
              <a:t>No hits werefound with our genomes</a:t>
            </a:r>
            <a:endParaRPr sz="1200">
              <a:solidFill>
                <a:schemeClr val="dk1"/>
              </a:solidFill>
            </a:endParaRPr>
          </a:p>
          <a:p>
            <a:pPr marL="457200" lvl="0" indent="-304800" algn="l" rtl="0">
              <a:lnSpc>
                <a:spcPct val="90000"/>
              </a:lnSpc>
              <a:spcBef>
                <a:spcPts val="0"/>
              </a:spcBef>
              <a:spcAft>
                <a:spcPts val="0"/>
              </a:spcAft>
              <a:buClr>
                <a:schemeClr val="dk1"/>
              </a:buClr>
              <a:buSzPts val="1200"/>
              <a:buChar char="●"/>
            </a:pPr>
            <a:r>
              <a:rPr lang="fr" sz="1200">
                <a:solidFill>
                  <a:schemeClr val="dk1"/>
                </a:solidFill>
              </a:rPr>
              <a:t>Test has been done with reference phage genomes and the program worked </a:t>
            </a:r>
            <a:endParaRPr sz="1200">
              <a:solidFill>
                <a:schemeClr val="dk1"/>
              </a:solidFill>
            </a:endParaRPr>
          </a:p>
          <a:p>
            <a:pPr marL="457200" lvl="0" indent="-304800" algn="l" rtl="0">
              <a:lnSpc>
                <a:spcPct val="90000"/>
              </a:lnSpc>
              <a:spcBef>
                <a:spcPts val="0"/>
              </a:spcBef>
              <a:spcAft>
                <a:spcPts val="0"/>
              </a:spcAft>
              <a:buClr>
                <a:schemeClr val="dk1"/>
              </a:buClr>
              <a:buSzPts val="1200"/>
              <a:buChar char="➔"/>
            </a:pPr>
            <a:r>
              <a:rPr lang="fr" sz="1200">
                <a:solidFill>
                  <a:schemeClr val="dk1"/>
                </a:solidFill>
              </a:rPr>
              <a:t>The issue likely comes from the absence of our phages genomes in the databases used by TaxmyPhage.</a:t>
            </a:r>
            <a:endParaRPr sz="400">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fr"/>
              <a:t>tax_myPHAGE/README.md at main · amillard/tax_myPHAGE · GitHub</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1e3260b78e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1e3260b78e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Using a program named VIRIDIC we were able to obtain a matrix of similarity between the phages based on their sequences. we displayed it as heatmap. knowing that for phages even 30% of similarity can be a pretty significant similarity we can see that some phages show similarity. but the question is, does some cluster emerge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rgbClr val="20202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f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
              <a:t>Prophage analysis</a:t>
            </a:r>
            <a:endParaRPr/>
          </a:p>
          <a:p>
            <a:pPr marL="0" lvl="0" indent="0" algn="ctr" rtl="0">
              <a:spcBef>
                <a:spcPts val="0"/>
              </a:spcBef>
              <a:spcAft>
                <a:spcPts val="0"/>
              </a:spcAft>
              <a:buNone/>
            </a:pPr>
            <a:r>
              <a:rPr lang="fr" sz="1811"/>
              <a:t>Identification, characterization and analysis of prophages within bacterial strains in the bee gut microbiota</a:t>
            </a:r>
            <a:endParaRPr sz="2611"/>
          </a:p>
        </p:txBody>
      </p:sp>
      <p:sp>
        <p:nvSpPr>
          <p:cNvPr id="55" name="Google Shape;55;p13"/>
          <p:cNvSpPr txBox="1">
            <a:spLocks noGrp="1"/>
          </p:cNvSpPr>
          <p:nvPr>
            <p:ph type="subTitle" idx="1"/>
          </p:nvPr>
        </p:nvSpPr>
        <p:spPr>
          <a:xfrm>
            <a:off x="337175" y="257175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600" i="1">
                <a:solidFill>
                  <a:srgbClr val="ADADAD"/>
                </a:solidFill>
              </a:rPr>
              <a:t>Julien, Léo, Gabriel, Douhan</a:t>
            </a:r>
            <a:endParaRPr sz="1600" i="1">
              <a:solidFill>
                <a:srgbClr val="ADADAD"/>
              </a:solidFill>
            </a:endParaRPr>
          </a:p>
        </p:txBody>
      </p:sp>
      <p:sp>
        <p:nvSpPr>
          <p:cNvPr id="56" name="Google Shape;5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1</a:t>
            </a:fld>
            <a:endParaRPr/>
          </a:p>
        </p:txBody>
      </p:sp>
      <p:sp>
        <p:nvSpPr>
          <p:cNvPr id="57" name="Google Shape;57;p13"/>
          <p:cNvSpPr txBox="1"/>
          <p:nvPr/>
        </p:nvSpPr>
        <p:spPr>
          <a:xfrm>
            <a:off x="-318225" y="2262600"/>
            <a:ext cx="43662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a:solidFill>
                  <a:srgbClr val="434343"/>
                </a:solidFill>
              </a:rPr>
              <a:t>⢀⡴⠑⡄⠀⠀⠀⠀⠀⠀⠀⣀⣀⣤⣤⣤⣀⡀⠀⠀⠀⠀⠀⠀⠀⠀⠀⠀⠀⠀</a:t>
            </a:r>
            <a:endParaRPr>
              <a:solidFill>
                <a:srgbClr val="434343"/>
              </a:solidFill>
            </a:endParaRPr>
          </a:p>
          <a:p>
            <a:pPr marL="0" lvl="0" indent="0" algn="l" rtl="0">
              <a:spcBef>
                <a:spcPts val="0"/>
              </a:spcBef>
              <a:spcAft>
                <a:spcPts val="0"/>
              </a:spcAft>
              <a:buNone/>
            </a:pPr>
            <a:r>
              <a:rPr lang="fr">
                <a:solidFill>
                  <a:srgbClr val="434343"/>
                </a:solidFill>
              </a:rPr>
              <a:t>⠸⡇⠀⠿⡀⠀⠀⠀⣀⡴⢿⣿⣿⣿⣿⣿⣿⣿⣷⣦⡀⠀⠀⠀⠀⠀⠀⠀⠀⠀</a:t>
            </a:r>
            <a:endParaRPr>
              <a:solidFill>
                <a:srgbClr val="434343"/>
              </a:solidFill>
            </a:endParaRPr>
          </a:p>
          <a:p>
            <a:pPr marL="0" lvl="0" indent="0" algn="l" rtl="0">
              <a:spcBef>
                <a:spcPts val="0"/>
              </a:spcBef>
              <a:spcAft>
                <a:spcPts val="0"/>
              </a:spcAft>
              <a:buNone/>
            </a:pPr>
            <a:r>
              <a:rPr lang="fr">
                <a:solidFill>
                  <a:srgbClr val="434343"/>
                </a:solidFill>
              </a:rPr>
              <a:t>⠀⠀⠀⠀⠑⢄⣠⠾⠁⣀⣄⡈⠙⣿⣿⣿⣿⣿⣿⣿⣿⣆⠀⠀⠀⠀⠀⠀⠀⠀</a:t>
            </a:r>
            <a:endParaRPr>
              <a:solidFill>
                <a:srgbClr val="434343"/>
              </a:solidFill>
            </a:endParaRPr>
          </a:p>
          <a:p>
            <a:pPr marL="0" lvl="0" indent="0" algn="l" rtl="0">
              <a:spcBef>
                <a:spcPts val="0"/>
              </a:spcBef>
              <a:spcAft>
                <a:spcPts val="0"/>
              </a:spcAft>
              <a:buNone/>
            </a:pPr>
            <a:r>
              <a:rPr lang="fr">
                <a:solidFill>
                  <a:srgbClr val="434343"/>
                </a:solidFill>
              </a:rPr>
              <a:t>⠀⠀⠀⠀⢀⡀⠁⠀⠀⠈⠙⠛⠂⠈⣿⣿⣿⣿⣿⠿⡿⢿⣆⠀⠀⠀⠀⠀⠀⠀</a:t>
            </a:r>
            <a:endParaRPr>
              <a:solidFill>
                <a:srgbClr val="434343"/>
              </a:solidFill>
            </a:endParaRPr>
          </a:p>
          <a:p>
            <a:pPr marL="0" lvl="0" indent="0" algn="l" rtl="0">
              <a:spcBef>
                <a:spcPts val="0"/>
              </a:spcBef>
              <a:spcAft>
                <a:spcPts val="0"/>
              </a:spcAft>
              <a:buNone/>
            </a:pPr>
            <a:r>
              <a:rPr lang="fr">
                <a:solidFill>
                  <a:srgbClr val="434343"/>
                </a:solidFill>
              </a:rPr>
              <a:t>⠀⠀⠀⢀⡾⣁⣀⠀⠴⠂⠙⣗⡀⠀⢻⣿⣿⠭⢤⣴⣦⣤⣹⠀⠀⠀⢀⢴⣶⣆</a:t>
            </a:r>
            <a:endParaRPr>
              <a:solidFill>
                <a:srgbClr val="434343"/>
              </a:solidFill>
            </a:endParaRPr>
          </a:p>
          <a:p>
            <a:pPr marL="0" lvl="0" indent="0" algn="l" rtl="0">
              <a:spcBef>
                <a:spcPts val="0"/>
              </a:spcBef>
              <a:spcAft>
                <a:spcPts val="0"/>
              </a:spcAft>
              <a:buNone/>
            </a:pPr>
            <a:r>
              <a:rPr lang="fr">
                <a:solidFill>
                  <a:srgbClr val="434343"/>
                </a:solidFill>
              </a:rPr>
              <a:t>⠀⠀⢀⣾⣿⣿⣿⣷⣮⣽⣾⣿⣥⣴⣿⣿⡿⢂⠔⢚⡿⢿⣿⣦⣴⣾⠁⠸⣼⡿</a:t>
            </a:r>
            <a:endParaRPr>
              <a:solidFill>
                <a:srgbClr val="434343"/>
              </a:solidFill>
            </a:endParaRPr>
          </a:p>
          <a:p>
            <a:pPr marL="0" lvl="0" indent="0" algn="l" rtl="0">
              <a:spcBef>
                <a:spcPts val="0"/>
              </a:spcBef>
              <a:spcAft>
                <a:spcPts val="0"/>
              </a:spcAft>
              <a:buNone/>
            </a:pPr>
            <a:r>
              <a:rPr lang="fr">
                <a:solidFill>
                  <a:srgbClr val="434343"/>
                </a:solidFill>
              </a:rPr>
              <a:t>⠀⢀⡞⠁⠙⠻⠿⠟⠉⠀⠛⢹⣿⣿⣿⣿⣿⣌⢤⣼⣿⣾⣿⡟⠉⠀⠀⠀⠀⠀</a:t>
            </a:r>
            <a:endParaRPr>
              <a:solidFill>
                <a:srgbClr val="434343"/>
              </a:solidFill>
            </a:endParaRPr>
          </a:p>
          <a:p>
            <a:pPr marL="0" lvl="0" indent="0" algn="l" rtl="0">
              <a:spcBef>
                <a:spcPts val="0"/>
              </a:spcBef>
              <a:spcAft>
                <a:spcPts val="0"/>
              </a:spcAft>
              <a:buNone/>
            </a:pPr>
            <a:r>
              <a:rPr lang="fr">
                <a:solidFill>
                  <a:srgbClr val="434343"/>
                </a:solidFill>
              </a:rPr>
              <a:t>⠀⣾⣷⣶⠇⠀⠀⣤⣄⣀⡀⠈⠻⣿⣿⣿⣿⣿⣿⣿⣿⣿⣿⡇⠀⠀⠀⠀⠀⠀</a:t>
            </a:r>
            <a:endParaRPr>
              <a:solidFill>
                <a:srgbClr val="434343"/>
              </a:solidFill>
            </a:endParaRPr>
          </a:p>
          <a:p>
            <a:pPr marL="0" lvl="0" indent="0" algn="l" rtl="0">
              <a:spcBef>
                <a:spcPts val="0"/>
              </a:spcBef>
              <a:spcAft>
                <a:spcPts val="0"/>
              </a:spcAft>
              <a:buNone/>
            </a:pPr>
            <a:r>
              <a:rPr lang="fr">
                <a:solidFill>
                  <a:srgbClr val="434343"/>
                </a:solidFill>
              </a:rPr>
              <a:t>⠀⠉⠈⠉⠀⠀⢦⡈⢻⣿⣿⣿⣶⣶⣶⣶⣤⣽⡹⣿⣿⣿⣿⡇⠀⠀⠀⠀⠀⠀</a:t>
            </a:r>
            <a:endParaRPr>
              <a:solidFill>
                <a:srgbClr val="434343"/>
              </a:solidFill>
            </a:endParaRPr>
          </a:p>
          <a:p>
            <a:pPr marL="0" lvl="0" indent="0" algn="l" rtl="0">
              <a:spcBef>
                <a:spcPts val="0"/>
              </a:spcBef>
              <a:spcAft>
                <a:spcPts val="0"/>
              </a:spcAft>
              <a:buNone/>
            </a:pPr>
            <a:r>
              <a:rPr lang="fr">
                <a:solidFill>
                  <a:srgbClr val="434343"/>
                </a:solidFill>
              </a:rPr>
              <a:t>⠀⠀⠀⠀⠀⠀⠀⠉⠲⣽⡻⢿⣿⣿⣿⣿⣿⣿⣷⣜⣿⣿⣿⡇⠀⠀⠀⠀⠀⠀</a:t>
            </a:r>
            <a:endParaRPr>
              <a:solidFill>
                <a:srgbClr val="434343"/>
              </a:solidFill>
            </a:endParaRPr>
          </a:p>
          <a:p>
            <a:pPr marL="0" lvl="0" indent="0" algn="l" rtl="0">
              <a:spcBef>
                <a:spcPts val="0"/>
              </a:spcBef>
              <a:spcAft>
                <a:spcPts val="0"/>
              </a:spcAft>
              <a:buNone/>
            </a:pPr>
            <a:r>
              <a:rPr lang="fr">
                <a:solidFill>
                  <a:srgbClr val="434343"/>
                </a:solidFill>
              </a:rPr>
              <a:t>⠀⠀⠀⠀⠀⠀⠀⠀⢸⣿⣿⣷⣶⣮⣭⣽⣿⣿⣿⣿⣿⣿⣿⠀⠀⠀⠀⠀⠀⠀</a:t>
            </a:r>
            <a:endParaRPr>
              <a:solidFill>
                <a:srgbClr val="434343"/>
              </a:solidFill>
            </a:endParaRPr>
          </a:p>
          <a:p>
            <a:pPr marL="0" lvl="0" indent="0" algn="l" rtl="0">
              <a:spcBef>
                <a:spcPts val="0"/>
              </a:spcBef>
              <a:spcAft>
                <a:spcPts val="0"/>
              </a:spcAft>
              <a:buNone/>
            </a:pPr>
            <a:r>
              <a:rPr lang="fr">
                <a:solidFill>
                  <a:srgbClr val="434343"/>
                </a:solidFill>
              </a:rPr>
              <a:t>⠀⠀⠀⠀⠀⠀⣀⣀⣈⣿⣿⣿⣿⣿⣿⣿⣿⣿⣿⣿⣿⣿⠇⠀⠀⠀⠀⠀⠀⠀</a:t>
            </a:r>
            <a:endParaRPr>
              <a:solidFill>
                <a:srgbClr val="434343"/>
              </a:solidFill>
            </a:endParaRPr>
          </a:p>
          <a:p>
            <a:pPr marL="0" lvl="0" indent="0" algn="l" rtl="0">
              <a:spcBef>
                <a:spcPts val="0"/>
              </a:spcBef>
              <a:spcAft>
                <a:spcPts val="0"/>
              </a:spcAft>
              <a:buNone/>
            </a:pPr>
            <a:r>
              <a:rPr lang="fr">
                <a:solidFill>
                  <a:srgbClr val="434343"/>
                </a:solidFill>
              </a:rPr>
              <a:t>⠀⠀⠀⠀⠀⠀⢿⣿⣿⣿⣿⣿⣿⣿⣿⣿⣿⣿⣿⣿⣿⠃⠀⠀⠀⠀⠀⠀⠀⠀</a:t>
            </a:r>
            <a:endParaRPr>
              <a:solidFill>
                <a:srgbClr val="434343"/>
              </a:solidFill>
            </a:endParaRPr>
          </a:p>
          <a:p>
            <a:pPr marL="0" lvl="0" indent="0" algn="l" rtl="0">
              <a:spcBef>
                <a:spcPts val="0"/>
              </a:spcBef>
              <a:spcAft>
                <a:spcPts val="0"/>
              </a:spcAft>
              <a:buNone/>
            </a:pPr>
            <a:r>
              <a:rPr lang="fr">
                <a:solidFill>
                  <a:srgbClr val="434343"/>
                </a:solidFill>
              </a:rPr>
              <a:t>⠀⠀⠀⠀⠀⠀⠀⠹⣿⣿⣿⣿⣿⣿⣿⣿⣿⣿⡿⠟⠁⠀⠀⠀⠀⠀⠀⠀⠀⠀</a:t>
            </a:r>
            <a:endParaRPr>
              <a:solidFill>
                <a:srgbClr val="434343"/>
              </a:solidFill>
            </a:endParaRPr>
          </a:p>
          <a:p>
            <a:pPr marL="0" lvl="0" indent="0" algn="l" rtl="0">
              <a:spcBef>
                <a:spcPts val="0"/>
              </a:spcBef>
              <a:spcAft>
                <a:spcPts val="0"/>
              </a:spcAft>
              <a:buNone/>
            </a:pPr>
            <a:r>
              <a:rPr lang="fr">
                <a:solidFill>
                  <a:srgbClr val="434343"/>
                </a:solidFill>
              </a:rPr>
              <a:t>⠀⠀⠀⠀⠀⠀⠀⠀⠀⠉⠛⠻⠿⠿⠿⠿⠛⠉</a:t>
            </a:r>
            <a:endParaRPr>
              <a:solidFill>
                <a:srgbClr val="43434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180000" y="1800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K-means clustering</a:t>
            </a:r>
            <a:endParaRPr/>
          </a:p>
        </p:txBody>
      </p:sp>
      <p:sp>
        <p:nvSpPr>
          <p:cNvPr id="123" name="Google Shape;123;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10</a:t>
            </a:fld>
            <a:endParaRPr/>
          </a:p>
        </p:txBody>
      </p:sp>
      <p:grpSp>
        <p:nvGrpSpPr>
          <p:cNvPr id="124" name="Google Shape;124;p22"/>
          <p:cNvGrpSpPr/>
          <p:nvPr/>
        </p:nvGrpSpPr>
        <p:grpSpPr>
          <a:xfrm>
            <a:off x="2149100" y="1127125"/>
            <a:ext cx="4845800" cy="3634700"/>
            <a:chOff x="2149100" y="1127125"/>
            <a:chExt cx="4845800" cy="3634700"/>
          </a:xfrm>
        </p:grpSpPr>
        <p:pic>
          <p:nvPicPr>
            <p:cNvPr id="125" name="Google Shape;125;p22"/>
            <p:cNvPicPr preferRelativeResize="0"/>
            <p:nvPr/>
          </p:nvPicPr>
          <p:blipFill>
            <a:blip r:embed="rId3">
              <a:alphaModFix/>
            </a:blip>
            <a:stretch>
              <a:fillRect/>
            </a:stretch>
          </p:blipFill>
          <p:spPr>
            <a:xfrm>
              <a:off x="2149100" y="1127475"/>
              <a:ext cx="4845800" cy="3634350"/>
            </a:xfrm>
            <a:prstGeom prst="rect">
              <a:avLst/>
            </a:prstGeom>
            <a:noFill/>
            <a:ln>
              <a:noFill/>
            </a:ln>
          </p:spPr>
        </p:pic>
        <p:sp>
          <p:nvSpPr>
            <p:cNvPr id="126" name="Google Shape;126;p22"/>
            <p:cNvSpPr/>
            <p:nvPr/>
          </p:nvSpPr>
          <p:spPr>
            <a:xfrm>
              <a:off x="2156750" y="1127125"/>
              <a:ext cx="4838100" cy="3634500"/>
            </a:xfrm>
            <a:prstGeom prst="rect">
              <a:avLst/>
            </a:prstGeom>
            <a:noFill/>
            <a:ln w="28575" cap="flat" cmpd="sng">
              <a:solidFill>
                <a:srgbClr val="20202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180000" y="1800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K-means clustering</a:t>
            </a:r>
            <a:endParaRPr/>
          </a:p>
        </p:txBody>
      </p:sp>
      <p:sp>
        <p:nvSpPr>
          <p:cNvPr id="132" name="Google Shape;13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11</a:t>
            </a:fld>
            <a:endParaRPr/>
          </a:p>
        </p:txBody>
      </p:sp>
      <p:grpSp>
        <p:nvGrpSpPr>
          <p:cNvPr id="133" name="Google Shape;133;p23"/>
          <p:cNvGrpSpPr/>
          <p:nvPr/>
        </p:nvGrpSpPr>
        <p:grpSpPr>
          <a:xfrm>
            <a:off x="1290975" y="1017725"/>
            <a:ext cx="6555223" cy="3825800"/>
            <a:chOff x="1290975" y="1017725"/>
            <a:chExt cx="6555223" cy="3825800"/>
          </a:xfrm>
        </p:grpSpPr>
        <p:pic>
          <p:nvPicPr>
            <p:cNvPr id="134" name="Google Shape;134;p23"/>
            <p:cNvPicPr preferRelativeResize="0"/>
            <p:nvPr/>
          </p:nvPicPr>
          <p:blipFill>
            <a:blip r:embed="rId3">
              <a:alphaModFix/>
            </a:blip>
            <a:stretch>
              <a:fillRect/>
            </a:stretch>
          </p:blipFill>
          <p:spPr>
            <a:xfrm>
              <a:off x="1297800" y="1017725"/>
              <a:ext cx="6548398" cy="3820974"/>
            </a:xfrm>
            <a:prstGeom prst="rect">
              <a:avLst/>
            </a:prstGeom>
            <a:noFill/>
            <a:ln w="19050" cap="flat" cmpd="sng">
              <a:solidFill>
                <a:srgbClr val="202020"/>
              </a:solidFill>
              <a:prstDash val="solid"/>
              <a:round/>
              <a:headEnd type="none" w="sm" len="sm"/>
              <a:tailEnd type="none" w="sm" len="sm"/>
            </a:ln>
          </p:spPr>
        </p:pic>
        <p:sp>
          <p:nvSpPr>
            <p:cNvPr id="135" name="Google Shape;135;p23"/>
            <p:cNvSpPr/>
            <p:nvPr/>
          </p:nvSpPr>
          <p:spPr>
            <a:xfrm>
              <a:off x="1290975" y="1022425"/>
              <a:ext cx="6548400" cy="3821100"/>
            </a:xfrm>
            <a:prstGeom prst="rect">
              <a:avLst/>
            </a:prstGeom>
            <a:noFill/>
            <a:ln w="28575" cap="flat" cmpd="sng">
              <a:solidFill>
                <a:srgbClr val="20202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p>
          </p:txBody>
        </p:sp>
        <p:sp>
          <p:nvSpPr>
            <p:cNvPr id="136" name="Google Shape;136;p23"/>
            <p:cNvSpPr/>
            <p:nvPr/>
          </p:nvSpPr>
          <p:spPr>
            <a:xfrm>
              <a:off x="7476550" y="2343825"/>
              <a:ext cx="319800" cy="131700"/>
            </a:xfrm>
            <a:prstGeom prst="rect">
              <a:avLst/>
            </a:prstGeom>
            <a:solidFill>
              <a:srgbClr val="20202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180000" y="1800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Host bee and bacteria clustering</a:t>
            </a:r>
            <a:endParaRPr/>
          </a:p>
        </p:txBody>
      </p:sp>
      <p:sp>
        <p:nvSpPr>
          <p:cNvPr id="142" name="Google Shape;142;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12</a:t>
            </a:fld>
            <a:endParaRPr/>
          </a:p>
        </p:txBody>
      </p:sp>
      <p:grpSp>
        <p:nvGrpSpPr>
          <p:cNvPr id="143" name="Google Shape;143;p24"/>
          <p:cNvGrpSpPr/>
          <p:nvPr/>
        </p:nvGrpSpPr>
        <p:grpSpPr>
          <a:xfrm>
            <a:off x="1165800" y="1017725"/>
            <a:ext cx="6812400" cy="3981400"/>
            <a:chOff x="1164750" y="1017725"/>
            <a:chExt cx="6812400" cy="3981400"/>
          </a:xfrm>
        </p:grpSpPr>
        <p:pic>
          <p:nvPicPr>
            <p:cNvPr id="144" name="Google Shape;144;p24"/>
            <p:cNvPicPr preferRelativeResize="0"/>
            <p:nvPr/>
          </p:nvPicPr>
          <p:blipFill>
            <a:blip r:embed="rId3">
              <a:alphaModFix/>
            </a:blip>
            <a:stretch>
              <a:fillRect/>
            </a:stretch>
          </p:blipFill>
          <p:spPr>
            <a:xfrm>
              <a:off x="1167200" y="1017725"/>
              <a:ext cx="6809610" cy="3973375"/>
            </a:xfrm>
            <a:prstGeom prst="rect">
              <a:avLst/>
            </a:prstGeom>
            <a:noFill/>
            <a:ln>
              <a:noFill/>
            </a:ln>
          </p:spPr>
        </p:pic>
        <p:sp>
          <p:nvSpPr>
            <p:cNvPr id="145" name="Google Shape;145;p24"/>
            <p:cNvSpPr/>
            <p:nvPr/>
          </p:nvSpPr>
          <p:spPr>
            <a:xfrm>
              <a:off x="1164750" y="1018425"/>
              <a:ext cx="6812400" cy="3980700"/>
            </a:xfrm>
            <a:prstGeom prst="rect">
              <a:avLst/>
            </a:prstGeom>
            <a:noFill/>
            <a:ln w="28575" cap="flat" cmpd="sng">
              <a:solidFill>
                <a:srgbClr val="20202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6" name="Google Shape;146;p24"/>
            <p:cNvSpPr/>
            <p:nvPr/>
          </p:nvSpPr>
          <p:spPr>
            <a:xfrm>
              <a:off x="7376700" y="2602475"/>
              <a:ext cx="351900" cy="134700"/>
            </a:xfrm>
            <a:prstGeom prst="rect">
              <a:avLst/>
            </a:prstGeom>
            <a:solidFill>
              <a:srgbClr val="20202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pic>
        <p:nvPicPr>
          <p:cNvPr id="147" name="Google Shape;147;p24"/>
          <p:cNvPicPr preferRelativeResize="0"/>
          <p:nvPr/>
        </p:nvPicPr>
        <p:blipFill>
          <a:blip r:embed="rId4">
            <a:alphaModFix/>
          </a:blip>
          <a:stretch>
            <a:fillRect/>
          </a:stretch>
        </p:blipFill>
        <p:spPr>
          <a:xfrm>
            <a:off x="7313475" y="2631463"/>
            <a:ext cx="400050" cy="104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5"/>
          <p:cNvSpPr txBox="1">
            <a:spLocks noGrp="1"/>
          </p:cNvSpPr>
          <p:nvPr>
            <p:ph type="title"/>
          </p:nvPr>
        </p:nvSpPr>
        <p:spPr>
          <a:xfrm>
            <a:off x="180000" y="1800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Host bee and bacteria clustering</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153" name="Google Shape;153;p25"/>
          <p:cNvPicPr preferRelativeResize="0"/>
          <p:nvPr/>
        </p:nvPicPr>
        <p:blipFill>
          <a:blip r:embed="rId3">
            <a:alphaModFix/>
          </a:blip>
          <a:stretch>
            <a:fillRect/>
          </a:stretch>
        </p:blipFill>
        <p:spPr>
          <a:xfrm>
            <a:off x="988950" y="1054125"/>
            <a:ext cx="7166080" cy="3820976"/>
          </a:xfrm>
          <a:prstGeom prst="rect">
            <a:avLst/>
          </a:prstGeom>
          <a:noFill/>
          <a:ln w="28575" cap="flat" cmpd="sng">
            <a:solidFill>
              <a:srgbClr val="ADADAD"/>
            </a:solidFill>
            <a:prstDash val="solid"/>
            <a:round/>
            <a:headEnd type="none" w="sm" len="sm"/>
            <a:tailEnd type="none" w="sm" len="sm"/>
          </a:ln>
        </p:spPr>
      </p:pic>
      <p:sp>
        <p:nvSpPr>
          <p:cNvPr id="154" name="Google Shape;154;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6"/>
          <p:cNvSpPr txBox="1">
            <a:spLocks noGrp="1"/>
          </p:cNvSpPr>
          <p:nvPr>
            <p:ph type="title"/>
          </p:nvPr>
        </p:nvSpPr>
        <p:spPr>
          <a:xfrm>
            <a:off x="180000" y="1800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Host bee and bacteria clustering</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60" name="Google Shape;160;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14</a:t>
            </a:fld>
            <a:endParaRPr/>
          </a:p>
        </p:txBody>
      </p:sp>
      <p:grpSp>
        <p:nvGrpSpPr>
          <p:cNvPr id="161" name="Google Shape;161;p26"/>
          <p:cNvGrpSpPr/>
          <p:nvPr/>
        </p:nvGrpSpPr>
        <p:grpSpPr>
          <a:xfrm>
            <a:off x="1159575" y="1017725"/>
            <a:ext cx="6817235" cy="3974200"/>
            <a:chOff x="1159575" y="1017725"/>
            <a:chExt cx="6817235" cy="3974200"/>
          </a:xfrm>
        </p:grpSpPr>
        <p:pic>
          <p:nvPicPr>
            <p:cNvPr id="162" name="Google Shape;162;p26"/>
            <p:cNvPicPr preferRelativeResize="0"/>
            <p:nvPr/>
          </p:nvPicPr>
          <p:blipFill rotWithShape="1">
            <a:blip r:embed="rId3">
              <a:alphaModFix/>
            </a:blip>
            <a:srcRect/>
            <a:stretch/>
          </p:blipFill>
          <p:spPr>
            <a:xfrm>
              <a:off x="1167200" y="1017725"/>
              <a:ext cx="6809610" cy="3973375"/>
            </a:xfrm>
            <a:prstGeom prst="rect">
              <a:avLst/>
            </a:prstGeom>
            <a:noFill/>
            <a:ln>
              <a:noFill/>
            </a:ln>
          </p:spPr>
        </p:pic>
        <p:pic>
          <p:nvPicPr>
            <p:cNvPr id="163" name="Google Shape;163;p26"/>
            <p:cNvPicPr preferRelativeResize="0"/>
            <p:nvPr/>
          </p:nvPicPr>
          <p:blipFill>
            <a:blip r:embed="rId4">
              <a:alphaModFix/>
            </a:blip>
            <a:stretch>
              <a:fillRect/>
            </a:stretch>
          </p:blipFill>
          <p:spPr>
            <a:xfrm>
              <a:off x="7313475" y="2631463"/>
              <a:ext cx="400050" cy="104775"/>
            </a:xfrm>
            <a:prstGeom prst="rect">
              <a:avLst/>
            </a:prstGeom>
            <a:noFill/>
            <a:ln>
              <a:noFill/>
            </a:ln>
          </p:spPr>
        </p:pic>
        <p:sp>
          <p:nvSpPr>
            <p:cNvPr id="164" name="Google Shape;164;p26"/>
            <p:cNvSpPr/>
            <p:nvPr/>
          </p:nvSpPr>
          <p:spPr>
            <a:xfrm>
              <a:off x="1159575" y="1018425"/>
              <a:ext cx="6809700" cy="3973500"/>
            </a:xfrm>
            <a:prstGeom prst="rect">
              <a:avLst/>
            </a:prstGeom>
            <a:noFill/>
            <a:ln w="28575" cap="flat" cmpd="sng">
              <a:solidFill>
                <a:srgbClr val="20202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a:spLocks noGrp="1"/>
          </p:cNvSpPr>
          <p:nvPr>
            <p:ph type="title"/>
          </p:nvPr>
        </p:nvSpPr>
        <p:spPr>
          <a:xfrm>
            <a:off x="180000" y="1800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Do they cluster for the Host bee and target bacteria ?</a:t>
            </a:r>
            <a:endParaRPr/>
          </a:p>
          <a:p>
            <a:pPr marL="0" lvl="0" indent="0" algn="l" rtl="0">
              <a:spcBef>
                <a:spcPts val="0"/>
              </a:spcBef>
              <a:spcAft>
                <a:spcPts val="0"/>
              </a:spcAft>
              <a:buNone/>
            </a:pPr>
            <a:endParaRPr/>
          </a:p>
        </p:txBody>
      </p:sp>
      <p:sp>
        <p:nvSpPr>
          <p:cNvPr id="170" name="Google Shape;17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15</a:t>
            </a:fld>
            <a:endParaRPr/>
          </a:p>
        </p:txBody>
      </p:sp>
      <p:pic>
        <p:nvPicPr>
          <p:cNvPr id="171" name="Google Shape;171;p27"/>
          <p:cNvPicPr preferRelativeResize="0"/>
          <p:nvPr/>
        </p:nvPicPr>
        <p:blipFill>
          <a:blip r:embed="rId3">
            <a:alphaModFix/>
          </a:blip>
          <a:stretch>
            <a:fillRect/>
          </a:stretch>
        </p:blipFill>
        <p:spPr>
          <a:xfrm>
            <a:off x="565125" y="752700"/>
            <a:ext cx="8013760" cy="4086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title"/>
          </p:nvPr>
        </p:nvSpPr>
        <p:spPr>
          <a:xfrm>
            <a:off x="180000" y="1800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VIPTree proteomic study </a:t>
            </a:r>
            <a:endParaRPr/>
          </a:p>
        </p:txBody>
      </p:sp>
      <p:sp>
        <p:nvSpPr>
          <p:cNvPr id="177" name="Google Shape;177;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20000"/>
          </a:bodyPr>
          <a:lstStyle/>
          <a:p>
            <a:pPr marL="457200" lvl="0" indent="-353060" algn="l" rtl="0">
              <a:lnSpc>
                <a:spcPct val="90000"/>
              </a:lnSpc>
              <a:spcBef>
                <a:spcPts val="1000"/>
              </a:spcBef>
              <a:spcAft>
                <a:spcPts val="0"/>
              </a:spcAft>
              <a:buClr>
                <a:schemeClr val="dk1"/>
              </a:buClr>
              <a:buSzPct val="100000"/>
              <a:buChar char="●"/>
            </a:pPr>
            <a:r>
              <a:rPr lang="fr" sz="2800">
                <a:solidFill>
                  <a:schemeClr val="dk1"/>
                </a:solidFill>
              </a:rPr>
              <a:t>Generates a proteomic tree of viral genome sequences based on genome-wide sequence similarities computed by tBLASTx</a:t>
            </a:r>
            <a:endParaRPr sz="2800">
              <a:solidFill>
                <a:schemeClr val="dk1"/>
              </a:solidFill>
            </a:endParaRPr>
          </a:p>
          <a:p>
            <a:pPr marL="457200" lvl="0" indent="0" algn="l" rtl="0">
              <a:lnSpc>
                <a:spcPct val="90000"/>
              </a:lnSpc>
              <a:spcBef>
                <a:spcPts val="1000"/>
              </a:spcBef>
              <a:spcAft>
                <a:spcPts val="0"/>
              </a:spcAft>
              <a:buNone/>
            </a:pPr>
            <a:endParaRPr sz="2800">
              <a:solidFill>
                <a:schemeClr val="dk1"/>
              </a:solidFill>
            </a:endParaRPr>
          </a:p>
          <a:p>
            <a:pPr marL="457200" lvl="0" indent="-353060" algn="l" rtl="0">
              <a:lnSpc>
                <a:spcPct val="90000"/>
              </a:lnSpc>
              <a:spcBef>
                <a:spcPts val="1000"/>
              </a:spcBef>
              <a:spcAft>
                <a:spcPts val="0"/>
              </a:spcAft>
              <a:buClr>
                <a:schemeClr val="dk1"/>
              </a:buClr>
              <a:buSzPct val="100000"/>
              <a:buChar char="●"/>
            </a:pPr>
            <a:r>
              <a:rPr lang="fr" sz="2800">
                <a:solidFill>
                  <a:schemeClr val="dk1"/>
                </a:solidFill>
              </a:rPr>
              <a:t>Can help to do assumptions based on virus similarity scores → scores were too low in our case</a:t>
            </a:r>
            <a:endParaRPr sz="2800">
              <a:solidFill>
                <a:schemeClr val="dk1"/>
              </a:solidFill>
            </a:endParaRPr>
          </a:p>
          <a:p>
            <a:pPr marL="457200" lvl="0" indent="0" algn="l" rtl="0">
              <a:lnSpc>
                <a:spcPct val="90000"/>
              </a:lnSpc>
              <a:spcBef>
                <a:spcPts val="1000"/>
              </a:spcBef>
              <a:spcAft>
                <a:spcPts val="0"/>
              </a:spcAft>
              <a:buNone/>
            </a:pPr>
            <a:endParaRPr sz="2800">
              <a:solidFill>
                <a:schemeClr val="dk1"/>
              </a:solidFill>
            </a:endParaRPr>
          </a:p>
          <a:p>
            <a:pPr marL="457200" lvl="0" indent="-353060" algn="l" rtl="0">
              <a:lnSpc>
                <a:spcPct val="90000"/>
              </a:lnSpc>
              <a:spcBef>
                <a:spcPts val="1000"/>
              </a:spcBef>
              <a:spcAft>
                <a:spcPts val="0"/>
              </a:spcAft>
              <a:buClr>
                <a:schemeClr val="dk1"/>
              </a:buClr>
              <a:buSzPct val="100000"/>
              <a:buChar char="●"/>
            </a:pPr>
            <a:r>
              <a:rPr lang="fr" sz="2800">
                <a:solidFill>
                  <a:schemeClr val="dk1"/>
                </a:solidFill>
              </a:rPr>
              <a:t>Best hits for similarity were found between our phages  </a:t>
            </a:r>
            <a:endParaRPr sz="2800">
              <a:solidFill>
                <a:schemeClr val="dk1"/>
              </a:solidFill>
            </a:endParaRPr>
          </a:p>
          <a:p>
            <a:pPr marL="457200" lvl="0" indent="0" algn="l" rtl="0">
              <a:lnSpc>
                <a:spcPct val="90000"/>
              </a:lnSpc>
              <a:spcBef>
                <a:spcPts val="1000"/>
              </a:spcBef>
              <a:spcAft>
                <a:spcPts val="0"/>
              </a:spcAft>
              <a:buNone/>
            </a:pPr>
            <a:endParaRPr sz="2800">
              <a:solidFill>
                <a:schemeClr val="dk1"/>
              </a:solidFill>
            </a:endParaRPr>
          </a:p>
          <a:p>
            <a:pPr marL="0" lvl="0" indent="0" algn="l" rtl="0">
              <a:spcBef>
                <a:spcPts val="0"/>
              </a:spcBef>
              <a:spcAft>
                <a:spcPts val="0"/>
              </a:spcAft>
              <a:buNone/>
            </a:pPr>
            <a:endParaRPr/>
          </a:p>
          <a:p>
            <a:pPr marL="0" lvl="0" indent="0" algn="l" rtl="0">
              <a:spcBef>
                <a:spcPts val="1200"/>
              </a:spcBef>
              <a:spcAft>
                <a:spcPts val="1200"/>
              </a:spcAft>
              <a:buNone/>
            </a:pPr>
            <a:endParaRPr/>
          </a:p>
        </p:txBody>
      </p:sp>
      <p:sp>
        <p:nvSpPr>
          <p:cNvPr id="178" name="Google Shape;178;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title"/>
          </p:nvPr>
        </p:nvSpPr>
        <p:spPr>
          <a:xfrm>
            <a:off x="182150" y="1800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Proteomic tree</a:t>
            </a:r>
            <a:endParaRPr/>
          </a:p>
        </p:txBody>
      </p:sp>
      <p:sp>
        <p:nvSpPr>
          <p:cNvPr id="184" name="Google Shape;184;p29"/>
          <p:cNvSpPr txBox="1">
            <a:spLocks noGrp="1"/>
          </p:cNvSpPr>
          <p:nvPr>
            <p:ph type="body" idx="1"/>
          </p:nvPr>
        </p:nvSpPr>
        <p:spPr>
          <a:xfrm>
            <a:off x="120825" y="863550"/>
            <a:ext cx="3439200" cy="34164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fr" i="1" dirty="0" err="1">
                <a:solidFill>
                  <a:schemeClr val="dk1"/>
                </a:solidFill>
              </a:rPr>
              <a:t>Bacillota</a:t>
            </a:r>
            <a:r>
              <a:rPr lang="fr" dirty="0">
                <a:solidFill>
                  <a:schemeClr val="dk1"/>
                </a:solidFill>
              </a:rPr>
              <a:t> → </a:t>
            </a:r>
            <a:r>
              <a:rPr lang="fr" dirty="0" err="1">
                <a:solidFill>
                  <a:schemeClr val="dk1"/>
                </a:solidFill>
              </a:rPr>
              <a:t>bacteria</a:t>
            </a:r>
            <a:r>
              <a:rPr lang="fr" dirty="0">
                <a:solidFill>
                  <a:schemeClr val="dk1"/>
                </a:solidFill>
              </a:rPr>
              <a:t> </a:t>
            </a:r>
            <a:r>
              <a:rPr lang="fr" dirty="0" err="1">
                <a:solidFill>
                  <a:schemeClr val="dk1"/>
                </a:solidFill>
              </a:rPr>
              <a:t>residing</a:t>
            </a:r>
            <a:r>
              <a:rPr lang="fr" dirty="0">
                <a:solidFill>
                  <a:schemeClr val="dk1"/>
                </a:solidFill>
              </a:rPr>
              <a:t> in the </a:t>
            </a:r>
            <a:r>
              <a:rPr lang="fr" dirty="0" err="1">
                <a:solidFill>
                  <a:schemeClr val="dk1"/>
                </a:solidFill>
              </a:rPr>
              <a:t>human</a:t>
            </a:r>
            <a:r>
              <a:rPr lang="fr" dirty="0">
                <a:solidFill>
                  <a:schemeClr val="dk1"/>
                </a:solidFill>
              </a:rPr>
              <a:t> </a:t>
            </a:r>
            <a:r>
              <a:rPr lang="fr" dirty="0" err="1">
                <a:solidFill>
                  <a:schemeClr val="dk1"/>
                </a:solidFill>
              </a:rPr>
              <a:t>gut</a:t>
            </a:r>
            <a:r>
              <a:rPr lang="fr" dirty="0">
                <a:solidFill>
                  <a:schemeClr val="dk1"/>
                </a:solidFill>
              </a:rPr>
              <a:t> </a:t>
            </a:r>
            <a:endParaRPr dirty="0">
              <a:solidFill>
                <a:schemeClr val="dk1"/>
              </a:solidFill>
            </a:endParaRPr>
          </a:p>
          <a:p>
            <a:pPr marL="0" lvl="0" indent="0" algn="l" rtl="0">
              <a:spcBef>
                <a:spcPts val="1200"/>
              </a:spcBef>
              <a:spcAft>
                <a:spcPts val="0"/>
              </a:spcAft>
              <a:buNone/>
            </a:pPr>
            <a:r>
              <a:rPr lang="fr" dirty="0">
                <a:solidFill>
                  <a:schemeClr val="dk1"/>
                </a:solidFill>
              </a:rPr>
              <a:t>Most are </a:t>
            </a:r>
            <a:r>
              <a:rPr lang="fr" dirty="0" err="1">
                <a:solidFill>
                  <a:schemeClr val="dk1"/>
                </a:solidFill>
              </a:rPr>
              <a:t>clustered</a:t>
            </a:r>
            <a:r>
              <a:rPr lang="fr" dirty="0">
                <a:solidFill>
                  <a:schemeClr val="dk1"/>
                </a:solidFill>
              </a:rPr>
              <a:t> </a:t>
            </a:r>
            <a:r>
              <a:rPr lang="fr" dirty="0" err="1">
                <a:solidFill>
                  <a:schemeClr val="dk1"/>
                </a:solidFill>
              </a:rPr>
              <a:t>together</a:t>
            </a:r>
            <a:r>
              <a:rPr lang="fr" dirty="0">
                <a:solidFill>
                  <a:schemeClr val="dk1"/>
                </a:solidFill>
              </a:rPr>
              <a:t> </a:t>
            </a:r>
            <a:endParaRPr dirty="0">
              <a:solidFill>
                <a:schemeClr val="dk1"/>
              </a:solidFill>
            </a:endParaRPr>
          </a:p>
          <a:p>
            <a:pPr marL="0" lvl="0" indent="0" algn="l" rtl="0">
              <a:spcBef>
                <a:spcPts val="1200"/>
              </a:spcBef>
              <a:spcAft>
                <a:spcPts val="0"/>
              </a:spcAft>
              <a:buNone/>
            </a:pPr>
            <a:r>
              <a:rPr lang="fr" dirty="0" err="1">
                <a:solidFill>
                  <a:schemeClr val="dk1"/>
                </a:solidFill>
              </a:rPr>
              <a:t>Some</a:t>
            </a:r>
            <a:r>
              <a:rPr lang="fr" dirty="0">
                <a:solidFill>
                  <a:schemeClr val="dk1"/>
                </a:solidFill>
              </a:rPr>
              <a:t> are spread out → </a:t>
            </a:r>
            <a:r>
              <a:rPr lang="fr" dirty="0" err="1">
                <a:solidFill>
                  <a:schemeClr val="dk1"/>
                </a:solidFill>
              </a:rPr>
              <a:t>could</a:t>
            </a:r>
            <a:r>
              <a:rPr lang="fr" dirty="0">
                <a:solidFill>
                  <a:schemeClr val="dk1"/>
                </a:solidFill>
              </a:rPr>
              <a:t> </a:t>
            </a:r>
            <a:r>
              <a:rPr lang="fr" dirty="0" err="1">
                <a:solidFill>
                  <a:schemeClr val="dk1"/>
                </a:solidFill>
              </a:rPr>
              <a:t>indicate</a:t>
            </a:r>
            <a:r>
              <a:rPr lang="fr" dirty="0">
                <a:solidFill>
                  <a:schemeClr val="dk1"/>
                </a:solidFill>
              </a:rPr>
              <a:t> </a:t>
            </a:r>
            <a:r>
              <a:rPr lang="fr" dirty="0" err="1">
                <a:solidFill>
                  <a:schemeClr val="dk1"/>
                </a:solidFill>
              </a:rPr>
              <a:t>that</a:t>
            </a:r>
            <a:r>
              <a:rPr lang="fr" dirty="0">
                <a:solidFill>
                  <a:schemeClr val="dk1"/>
                </a:solidFill>
              </a:rPr>
              <a:t> </a:t>
            </a:r>
            <a:r>
              <a:rPr lang="fr" dirty="0" err="1">
                <a:solidFill>
                  <a:schemeClr val="dk1"/>
                </a:solidFill>
              </a:rPr>
              <a:t>these</a:t>
            </a:r>
            <a:r>
              <a:rPr lang="fr" dirty="0">
                <a:solidFill>
                  <a:schemeClr val="dk1"/>
                </a:solidFill>
              </a:rPr>
              <a:t> phages carry </a:t>
            </a:r>
            <a:r>
              <a:rPr lang="fr" dirty="0" err="1">
                <a:solidFill>
                  <a:schemeClr val="dk1"/>
                </a:solidFill>
              </a:rPr>
              <a:t>sightly</a:t>
            </a:r>
            <a:r>
              <a:rPr lang="fr" dirty="0">
                <a:solidFill>
                  <a:schemeClr val="dk1"/>
                </a:solidFill>
              </a:rPr>
              <a:t> </a:t>
            </a:r>
            <a:r>
              <a:rPr lang="fr" dirty="0" err="1">
                <a:solidFill>
                  <a:schemeClr val="dk1"/>
                </a:solidFill>
              </a:rPr>
              <a:t>different</a:t>
            </a:r>
            <a:r>
              <a:rPr lang="fr" dirty="0">
                <a:solidFill>
                  <a:schemeClr val="dk1"/>
                </a:solidFill>
              </a:rPr>
              <a:t> </a:t>
            </a:r>
            <a:r>
              <a:rPr lang="fr" dirty="0" err="1">
                <a:solidFill>
                  <a:schemeClr val="dk1"/>
                </a:solidFill>
              </a:rPr>
              <a:t>functions</a:t>
            </a:r>
            <a:r>
              <a:rPr lang="fr" dirty="0">
                <a:solidFill>
                  <a:schemeClr val="dk1"/>
                </a:solidFill>
              </a:rPr>
              <a:t> </a:t>
            </a:r>
            <a:r>
              <a:rPr lang="fr" dirty="0" err="1">
                <a:solidFill>
                  <a:schemeClr val="dk1"/>
                </a:solidFill>
              </a:rPr>
              <a:t>that</a:t>
            </a:r>
            <a:r>
              <a:rPr lang="fr" dirty="0">
                <a:solidFill>
                  <a:schemeClr val="dk1"/>
                </a:solidFill>
              </a:rPr>
              <a:t> </a:t>
            </a:r>
            <a:r>
              <a:rPr lang="fr" dirty="0" err="1">
                <a:solidFill>
                  <a:schemeClr val="dk1"/>
                </a:solidFill>
              </a:rPr>
              <a:t>distinguish</a:t>
            </a:r>
            <a:r>
              <a:rPr lang="fr" dirty="0">
                <a:solidFill>
                  <a:schemeClr val="dk1"/>
                </a:solidFill>
              </a:rPr>
              <a:t> </a:t>
            </a:r>
            <a:r>
              <a:rPr lang="fr" dirty="0" err="1">
                <a:solidFill>
                  <a:schemeClr val="dk1"/>
                </a:solidFill>
              </a:rPr>
              <a:t>them</a:t>
            </a:r>
            <a:r>
              <a:rPr lang="fr" dirty="0">
                <a:solidFill>
                  <a:schemeClr val="dk1"/>
                </a:solidFill>
              </a:rPr>
              <a:t> </a:t>
            </a:r>
            <a:r>
              <a:rPr lang="fr" dirty="0" err="1">
                <a:solidFill>
                  <a:schemeClr val="dk1"/>
                </a:solidFill>
              </a:rPr>
              <a:t>between</a:t>
            </a:r>
            <a:r>
              <a:rPr lang="fr" dirty="0">
                <a:solidFill>
                  <a:schemeClr val="dk1"/>
                </a:solidFill>
              </a:rPr>
              <a:t> host </a:t>
            </a:r>
            <a:r>
              <a:rPr lang="fr" dirty="0" err="1">
                <a:solidFill>
                  <a:schemeClr val="dk1"/>
                </a:solidFill>
              </a:rPr>
              <a:t>species</a:t>
            </a:r>
            <a:endParaRPr dirty="0">
              <a:solidFill>
                <a:schemeClr val="dk1"/>
              </a:solidFill>
            </a:endParaRPr>
          </a:p>
          <a:p>
            <a:pPr marL="0" lvl="0" indent="0" algn="l" rtl="0">
              <a:spcBef>
                <a:spcPts val="1200"/>
              </a:spcBef>
              <a:spcAft>
                <a:spcPts val="0"/>
              </a:spcAft>
              <a:buNone/>
            </a:pPr>
            <a:r>
              <a:rPr lang="fr" dirty="0">
                <a:solidFill>
                  <a:schemeClr val="dk1"/>
                </a:solidFill>
              </a:rPr>
              <a:t>One </a:t>
            </a:r>
            <a:r>
              <a:rPr lang="fr" dirty="0" err="1">
                <a:solidFill>
                  <a:schemeClr val="dk1"/>
                </a:solidFill>
              </a:rPr>
              <a:t>is</a:t>
            </a:r>
            <a:r>
              <a:rPr lang="fr" dirty="0">
                <a:solidFill>
                  <a:schemeClr val="dk1"/>
                </a:solidFill>
              </a:rPr>
              <a:t> </a:t>
            </a:r>
            <a:r>
              <a:rPr lang="fr" dirty="0" err="1">
                <a:solidFill>
                  <a:schemeClr val="dk1"/>
                </a:solidFill>
              </a:rPr>
              <a:t>isolated</a:t>
            </a:r>
            <a:r>
              <a:rPr lang="fr" dirty="0">
                <a:solidFill>
                  <a:schemeClr val="dk1"/>
                </a:solidFill>
              </a:rPr>
              <a:t> in the </a:t>
            </a:r>
            <a:r>
              <a:rPr lang="fr" i="1" dirty="0" err="1">
                <a:solidFill>
                  <a:schemeClr val="dk1"/>
                </a:solidFill>
              </a:rPr>
              <a:t>Pseudomonadota</a:t>
            </a:r>
            <a:r>
              <a:rPr lang="fr" dirty="0">
                <a:solidFill>
                  <a:schemeClr val="dk1"/>
                </a:solidFill>
              </a:rPr>
              <a:t> cluster but </a:t>
            </a:r>
            <a:r>
              <a:rPr lang="fr" dirty="0" err="1">
                <a:solidFill>
                  <a:schemeClr val="dk1"/>
                </a:solidFill>
              </a:rPr>
              <a:t>still</a:t>
            </a:r>
            <a:r>
              <a:rPr lang="fr" dirty="0">
                <a:solidFill>
                  <a:schemeClr val="dk1"/>
                </a:solidFill>
              </a:rPr>
              <a:t> in </a:t>
            </a:r>
            <a:r>
              <a:rPr lang="fr" i="1" dirty="0" err="1">
                <a:solidFill>
                  <a:schemeClr val="dk1"/>
                </a:solidFill>
              </a:rPr>
              <a:t>Bacillota</a:t>
            </a:r>
            <a:r>
              <a:rPr lang="fr" dirty="0">
                <a:solidFill>
                  <a:schemeClr val="dk1"/>
                </a:solidFill>
              </a:rPr>
              <a:t> host group:</a:t>
            </a:r>
            <a:endParaRPr dirty="0">
              <a:solidFill>
                <a:schemeClr val="dk1"/>
              </a:solidFill>
            </a:endParaRPr>
          </a:p>
          <a:p>
            <a:pPr marL="0" lvl="0" indent="0" algn="l" rtl="0">
              <a:spcBef>
                <a:spcPts val="1200"/>
              </a:spcBef>
              <a:spcAft>
                <a:spcPts val="0"/>
              </a:spcAft>
              <a:buNone/>
            </a:pPr>
            <a:endParaRPr dirty="0">
              <a:solidFill>
                <a:schemeClr val="dk1"/>
              </a:solidFill>
            </a:endParaRPr>
          </a:p>
          <a:p>
            <a:pPr marL="0" lvl="0" indent="0" algn="l" rtl="0">
              <a:spcBef>
                <a:spcPts val="1200"/>
              </a:spcBef>
              <a:spcAft>
                <a:spcPts val="0"/>
              </a:spcAft>
              <a:buNone/>
            </a:pPr>
            <a:r>
              <a:rPr lang="fr" b="1" dirty="0">
                <a:solidFill>
                  <a:schemeClr val="dk1"/>
                </a:solidFill>
              </a:rPr>
              <a:t>Horizontal </a:t>
            </a:r>
            <a:r>
              <a:rPr lang="fr" b="1" dirty="0" err="1">
                <a:solidFill>
                  <a:schemeClr val="dk1"/>
                </a:solidFill>
              </a:rPr>
              <a:t>gene</a:t>
            </a:r>
            <a:r>
              <a:rPr lang="fr" b="1" dirty="0">
                <a:solidFill>
                  <a:schemeClr val="dk1"/>
                </a:solidFill>
              </a:rPr>
              <a:t> </a:t>
            </a:r>
            <a:r>
              <a:rPr lang="fr" b="1" dirty="0" err="1">
                <a:solidFill>
                  <a:schemeClr val="dk1"/>
                </a:solidFill>
              </a:rPr>
              <a:t>transfer</a:t>
            </a:r>
            <a:r>
              <a:rPr lang="fr" b="1" dirty="0">
                <a:solidFill>
                  <a:schemeClr val="dk1"/>
                </a:solidFill>
              </a:rPr>
              <a:t>: the phage </a:t>
            </a:r>
            <a:r>
              <a:rPr lang="fr" b="1" dirty="0" err="1">
                <a:solidFill>
                  <a:schemeClr val="dk1"/>
                </a:solidFill>
              </a:rPr>
              <a:t>may</a:t>
            </a:r>
            <a:r>
              <a:rPr lang="fr" b="1" dirty="0">
                <a:solidFill>
                  <a:schemeClr val="dk1"/>
                </a:solidFill>
              </a:rPr>
              <a:t> have </a:t>
            </a:r>
            <a:r>
              <a:rPr lang="fr" b="1" dirty="0" err="1">
                <a:solidFill>
                  <a:schemeClr val="dk1"/>
                </a:solidFill>
              </a:rPr>
              <a:t>adapted</a:t>
            </a:r>
            <a:r>
              <a:rPr lang="fr" b="1" dirty="0">
                <a:solidFill>
                  <a:schemeClr val="dk1"/>
                </a:solidFill>
              </a:rPr>
              <a:t> to infect </a:t>
            </a:r>
            <a:r>
              <a:rPr lang="fr" b="1" i="1" dirty="0" err="1">
                <a:solidFill>
                  <a:schemeClr val="dk1"/>
                </a:solidFill>
              </a:rPr>
              <a:t>Bacillota</a:t>
            </a:r>
            <a:r>
              <a:rPr lang="fr" b="1" dirty="0">
                <a:solidFill>
                  <a:schemeClr val="dk1"/>
                </a:solidFill>
              </a:rPr>
              <a:t> </a:t>
            </a:r>
            <a:r>
              <a:rPr lang="fr" b="1" dirty="0" err="1">
                <a:solidFill>
                  <a:schemeClr val="dk1"/>
                </a:solidFill>
              </a:rPr>
              <a:t>despite</a:t>
            </a:r>
            <a:r>
              <a:rPr lang="fr" b="1" dirty="0">
                <a:solidFill>
                  <a:schemeClr val="dk1"/>
                </a:solidFill>
              </a:rPr>
              <a:t> </a:t>
            </a:r>
            <a:r>
              <a:rPr lang="fr" b="1" dirty="0" err="1">
                <a:solidFill>
                  <a:schemeClr val="dk1"/>
                </a:solidFill>
              </a:rPr>
              <a:t>originating</a:t>
            </a:r>
            <a:r>
              <a:rPr lang="fr" b="1" dirty="0">
                <a:solidFill>
                  <a:schemeClr val="dk1"/>
                </a:solidFill>
              </a:rPr>
              <a:t> </a:t>
            </a:r>
            <a:r>
              <a:rPr lang="fr" b="1" dirty="0" err="1">
                <a:solidFill>
                  <a:schemeClr val="dk1"/>
                </a:solidFill>
              </a:rPr>
              <a:t>from</a:t>
            </a:r>
            <a:r>
              <a:rPr lang="fr" b="1" dirty="0">
                <a:solidFill>
                  <a:schemeClr val="dk1"/>
                </a:solidFill>
              </a:rPr>
              <a:t> the </a:t>
            </a:r>
            <a:r>
              <a:rPr lang="fr" b="1" i="1" dirty="0" err="1">
                <a:solidFill>
                  <a:schemeClr val="dk1"/>
                </a:solidFill>
              </a:rPr>
              <a:t>Pseudomonadota</a:t>
            </a:r>
            <a:r>
              <a:rPr lang="fr" b="1" dirty="0">
                <a:solidFill>
                  <a:schemeClr val="dk1"/>
                </a:solidFill>
              </a:rPr>
              <a:t> cluster → </a:t>
            </a:r>
            <a:r>
              <a:rPr lang="fr" b="1" dirty="0" err="1">
                <a:solidFill>
                  <a:schemeClr val="dk1"/>
                </a:solidFill>
              </a:rPr>
              <a:t>potential</a:t>
            </a:r>
            <a:r>
              <a:rPr lang="fr" b="1" dirty="0">
                <a:solidFill>
                  <a:schemeClr val="dk1"/>
                </a:solidFill>
              </a:rPr>
              <a:t> phylum shift</a:t>
            </a:r>
            <a:endParaRPr b="1" dirty="0">
              <a:solidFill>
                <a:schemeClr val="dk1"/>
              </a:solidFill>
            </a:endParaRPr>
          </a:p>
          <a:p>
            <a:pPr marL="0" lvl="0" indent="0" algn="l" rtl="0">
              <a:spcBef>
                <a:spcPts val="1200"/>
              </a:spcBef>
              <a:spcAft>
                <a:spcPts val="1200"/>
              </a:spcAft>
              <a:buNone/>
            </a:pPr>
            <a:endParaRPr i="1" dirty="0">
              <a:solidFill>
                <a:schemeClr val="dk1"/>
              </a:solidFill>
            </a:endParaRPr>
          </a:p>
        </p:txBody>
      </p:sp>
      <p:pic>
        <p:nvPicPr>
          <p:cNvPr id="185" name="Google Shape;185;p29"/>
          <p:cNvPicPr preferRelativeResize="0"/>
          <p:nvPr/>
        </p:nvPicPr>
        <p:blipFill>
          <a:blip r:embed="rId3">
            <a:alphaModFix/>
          </a:blip>
          <a:stretch>
            <a:fillRect/>
          </a:stretch>
        </p:blipFill>
        <p:spPr>
          <a:xfrm>
            <a:off x="3620825" y="558450"/>
            <a:ext cx="5611625" cy="4380400"/>
          </a:xfrm>
          <a:prstGeom prst="rect">
            <a:avLst/>
          </a:prstGeom>
          <a:noFill/>
          <a:ln>
            <a:noFill/>
          </a:ln>
        </p:spPr>
      </p:pic>
      <p:grpSp>
        <p:nvGrpSpPr>
          <p:cNvPr id="186" name="Google Shape;186;p29"/>
          <p:cNvGrpSpPr/>
          <p:nvPr/>
        </p:nvGrpSpPr>
        <p:grpSpPr>
          <a:xfrm>
            <a:off x="3751850" y="3643450"/>
            <a:ext cx="1381200" cy="1295400"/>
            <a:chOff x="960225" y="3722850"/>
            <a:chExt cx="1381200" cy="1295400"/>
          </a:xfrm>
        </p:grpSpPr>
        <p:pic>
          <p:nvPicPr>
            <p:cNvPr id="187" name="Google Shape;187;p29"/>
            <p:cNvPicPr preferRelativeResize="0"/>
            <p:nvPr/>
          </p:nvPicPr>
          <p:blipFill>
            <a:blip r:embed="rId4">
              <a:alphaModFix/>
            </a:blip>
            <a:stretch>
              <a:fillRect/>
            </a:stretch>
          </p:blipFill>
          <p:spPr>
            <a:xfrm>
              <a:off x="960263" y="3722850"/>
              <a:ext cx="1381125" cy="1295400"/>
            </a:xfrm>
            <a:prstGeom prst="rect">
              <a:avLst/>
            </a:prstGeom>
            <a:noFill/>
            <a:ln>
              <a:noFill/>
            </a:ln>
          </p:spPr>
        </p:pic>
        <p:sp>
          <p:nvSpPr>
            <p:cNvPr id="188" name="Google Shape;188;p29"/>
            <p:cNvSpPr/>
            <p:nvPr/>
          </p:nvSpPr>
          <p:spPr>
            <a:xfrm>
              <a:off x="960225" y="3722850"/>
              <a:ext cx="1381200" cy="1295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89" name="Google Shape;189;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17</a:t>
            </a:fld>
            <a:endParaRPr/>
          </a:p>
        </p:txBody>
      </p:sp>
      <p:pic>
        <p:nvPicPr>
          <p:cNvPr id="190" name="Google Shape;190;p29"/>
          <p:cNvPicPr preferRelativeResize="0"/>
          <p:nvPr/>
        </p:nvPicPr>
        <p:blipFill>
          <a:blip r:embed="rId5">
            <a:alphaModFix/>
          </a:blip>
          <a:stretch>
            <a:fillRect/>
          </a:stretch>
        </p:blipFill>
        <p:spPr>
          <a:xfrm>
            <a:off x="3620825" y="2018600"/>
            <a:ext cx="277850" cy="273150"/>
          </a:xfrm>
          <a:prstGeom prst="rect">
            <a:avLst/>
          </a:prstGeom>
          <a:noFill/>
          <a:ln>
            <a:noFill/>
          </a:ln>
        </p:spPr>
      </p:pic>
      <p:sp>
        <p:nvSpPr>
          <p:cNvPr id="191" name="Google Shape;191;p29"/>
          <p:cNvSpPr txBox="1"/>
          <p:nvPr/>
        </p:nvSpPr>
        <p:spPr>
          <a:xfrm>
            <a:off x="3845050" y="1979225"/>
            <a:ext cx="986700" cy="35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900" b="1">
                <a:solidFill>
                  <a:schemeClr val="dk1"/>
                </a:solidFill>
                <a:latin typeface="Times New Roman"/>
                <a:ea typeface="Times New Roman"/>
                <a:cs typeface="Times New Roman"/>
                <a:sym typeface="Times New Roman"/>
              </a:rPr>
              <a:t>Our genomes</a:t>
            </a:r>
            <a:endParaRPr sz="900" b="1">
              <a:solidFill>
                <a:schemeClr val="dk1"/>
              </a:solidFill>
              <a:latin typeface="Times New Roman"/>
              <a:ea typeface="Times New Roman"/>
              <a:cs typeface="Times New Roman"/>
              <a:sym typeface="Times New Roman"/>
            </a:endParaRPr>
          </a:p>
        </p:txBody>
      </p:sp>
      <p:sp>
        <p:nvSpPr>
          <p:cNvPr id="192" name="Google Shape;192;p29"/>
          <p:cNvSpPr txBox="1"/>
          <p:nvPr/>
        </p:nvSpPr>
        <p:spPr>
          <a:xfrm>
            <a:off x="4364350" y="2556325"/>
            <a:ext cx="1764000" cy="20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l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title"/>
          </p:nvPr>
        </p:nvSpPr>
        <p:spPr>
          <a:xfrm>
            <a:off x="36900" y="280175"/>
            <a:ext cx="9070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dirty="0" err="1"/>
              <a:t>Closely</a:t>
            </a:r>
            <a:r>
              <a:rPr lang="fr" dirty="0"/>
              <a:t> </a:t>
            </a:r>
            <a:r>
              <a:rPr lang="fr" dirty="0" err="1"/>
              <a:t>related</a:t>
            </a:r>
            <a:r>
              <a:rPr lang="fr" dirty="0"/>
              <a:t> phages in the </a:t>
            </a:r>
            <a:r>
              <a:rPr lang="fr" dirty="0" err="1"/>
              <a:t>proteomic</a:t>
            </a:r>
            <a:r>
              <a:rPr lang="fr" dirty="0"/>
              <a:t> </a:t>
            </a:r>
            <a:r>
              <a:rPr lang="fr" dirty="0" err="1"/>
              <a:t>tree</a:t>
            </a:r>
            <a:r>
              <a:rPr lang="fr" dirty="0"/>
              <a:t> match clusters </a:t>
            </a:r>
            <a:endParaRPr dirty="0"/>
          </a:p>
        </p:txBody>
      </p:sp>
      <p:sp>
        <p:nvSpPr>
          <p:cNvPr id="198" name="Google Shape;198;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18</a:t>
            </a:fld>
            <a:endParaRPr/>
          </a:p>
        </p:txBody>
      </p:sp>
      <p:pic>
        <p:nvPicPr>
          <p:cNvPr id="199" name="Google Shape;199;p30"/>
          <p:cNvPicPr preferRelativeResize="0"/>
          <p:nvPr/>
        </p:nvPicPr>
        <p:blipFill rotWithShape="1">
          <a:blip r:embed="rId3">
            <a:alphaModFix/>
          </a:blip>
          <a:srcRect l="754" t="741" r="1254" b="1726"/>
          <a:stretch/>
        </p:blipFill>
        <p:spPr>
          <a:xfrm>
            <a:off x="1153575" y="1095675"/>
            <a:ext cx="6802452" cy="3961150"/>
          </a:xfrm>
          <a:prstGeom prst="rect">
            <a:avLst/>
          </a:prstGeom>
          <a:noFill/>
          <a:ln>
            <a:noFill/>
          </a:ln>
        </p:spPr>
      </p:pic>
      <p:sp>
        <p:nvSpPr>
          <p:cNvPr id="200" name="Google Shape;200;p30"/>
          <p:cNvSpPr txBox="1"/>
          <p:nvPr/>
        </p:nvSpPr>
        <p:spPr>
          <a:xfrm>
            <a:off x="7337225" y="2571750"/>
            <a:ext cx="698700" cy="25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800">
                <a:solidFill>
                  <a:schemeClr val="dk1"/>
                </a:solidFill>
              </a:rPr>
              <a:t>Clusters</a:t>
            </a:r>
            <a:endParaRPr sz="8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p31"/>
          <p:cNvPicPr preferRelativeResize="0"/>
          <p:nvPr/>
        </p:nvPicPr>
        <p:blipFill rotWithShape="1">
          <a:blip r:embed="rId3">
            <a:alphaModFix/>
          </a:blip>
          <a:srcRect/>
          <a:stretch/>
        </p:blipFill>
        <p:spPr>
          <a:xfrm>
            <a:off x="761825" y="585925"/>
            <a:ext cx="7620352" cy="4446425"/>
          </a:xfrm>
          <a:prstGeom prst="rect">
            <a:avLst/>
          </a:prstGeom>
          <a:noFill/>
          <a:ln>
            <a:noFill/>
          </a:ln>
        </p:spPr>
      </p:pic>
      <p:sp>
        <p:nvSpPr>
          <p:cNvPr id="206" name="Google Shape;206;p31"/>
          <p:cNvSpPr txBox="1">
            <a:spLocks noGrp="1"/>
          </p:cNvSpPr>
          <p:nvPr>
            <p:ph type="body" idx="1"/>
          </p:nvPr>
        </p:nvSpPr>
        <p:spPr>
          <a:xfrm>
            <a:off x="5249275" y="863563"/>
            <a:ext cx="32442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F8F9FA"/>
              </a:buClr>
              <a:buSzPts val="1800"/>
              <a:buChar char="●"/>
            </a:pPr>
            <a:r>
              <a:rPr lang="fr">
                <a:solidFill>
                  <a:srgbClr val="F8F9FA"/>
                </a:solidFill>
              </a:rPr>
              <a:t>Functional distribution predicted phage genes based on</a:t>
            </a:r>
            <a:endParaRPr>
              <a:solidFill>
                <a:srgbClr val="F8F9FA"/>
              </a:solidFill>
            </a:endParaRPr>
          </a:p>
          <a:p>
            <a:pPr marL="914400" lvl="1" indent="-317500" algn="l" rtl="0">
              <a:spcBef>
                <a:spcPts val="0"/>
              </a:spcBef>
              <a:spcAft>
                <a:spcPts val="0"/>
              </a:spcAft>
              <a:buClr>
                <a:srgbClr val="F8F9FA"/>
              </a:buClr>
              <a:buSzPts val="1400"/>
              <a:buChar char="○"/>
            </a:pPr>
            <a:r>
              <a:rPr lang="fr">
                <a:solidFill>
                  <a:srgbClr val="F8F9FA"/>
                </a:solidFill>
              </a:rPr>
              <a:t>Annotations</a:t>
            </a:r>
            <a:endParaRPr>
              <a:solidFill>
                <a:srgbClr val="F8F9FA"/>
              </a:solidFill>
            </a:endParaRPr>
          </a:p>
          <a:p>
            <a:pPr marL="914400" lvl="1" indent="-317500" algn="l" rtl="0">
              <a:spcBef>
                <a:spcPts val="0"/>
              </a:spcBef>
              <a:spcAft>
                <a:spcPts val="0"/>
              </a:spcAft>
              <a:buClr>
                <a:srgbClr val="F8F9FA"/>
              </a:buClr>
              <a:buSzPts val="1400"/>
              <a:buChar char="○"/>
            </a:pPr>
            <a:r>
              <a:rPr lang="fr">
                <a:solidFill>
                  <a:srgbClr val="F8F9FA"/>
                </a:solidFill>
              </a:rPr>
              <a:t>External database mappings (KEGG)</a:t>
            </a:r>
            <a:endParaRPr>
              <a:solidFill>
                <a:srgbClr val="F8F9FA"/>
              </a:solidFill>
            </a:endParaRPr>
          </a:p>
          <a:p>
            <a:pPr marL="457200" lvl="0" indent="-342900" algn="l" rtl="0">
              <a:spcBef>
                <a:spcPts val="0"/>
              </a:spcBef>
              <a:spcAft>
                <a:spcPts val="0"/>
              </a:spcAft>
              <a:buClr>
                <a:srgbClr val="F8F9FA"/>
              </a:buClr>
              <a:buSzPts val="1800"/>
              <a:buChar char="●"/>
            </a:pPr>
            <a:r>
              <a:rPr lang="fr">
                <a:solidFill>
                  <a:srgbClr val="F8F9FA"/>
                </a:solidFill>
              </a:rPr>
              <a:t>Very little known functions</a:t>
            </a:r>
            <a:endParaRPr>
              <a:solidFill>
                <a:srgbClr val="F8F9FA"/>
              </a:solidFill>
            </a:endParaRPr>
          </a:p>
        </p:txBody>
      </p:sp>
      <p:sp>
        <p:nvSpPr>
          <p:cNvPr id="207" name="Google Shape;207;p31"/>
          <p:cNvSpPr txBox="1">
            <a:spLocks noGrp="1"/>
          </p:cNvSpPr>
          <p:nvPr>
            <p:ph type="title"/>
          </p:nvPr>
        </p:nvSpPr>
        <p:spPr>
          <a:xfrm>
            <a:off x="180000" y="1800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Analysis of gene functions</a:t>
            </a:r>
            <a:endParaRPr/>
          </a:p>
        </p:txBody>
      </p:sp>
      <p:sp>
        <p:nvSpPr>
          <p:cNvPr id="208" name="Google Shape;208;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180000" y="1800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What is a bacteriophage ?</a:t>
            </a:r>
            <a:endParaRPr/>
          </a:p>
        </p:txBody>
      </p:sp>
      <p:sp>
        <p:nvSpPr>
          <p:cNvPr id="63" name="Google Shape;63;p14"/>
          <p:cNvSpPr txBox="1">
            <a:spLocks noGrp="1"/>
          </p:cNvSpPr>
          <p:nvPr>
            <p:ph type="body" idx="1"/>
          </p:nvPr>
        </p:nvSpPr>
        <p:spPr>
          <a:xfrm>
            <a:off x="311700" y="1152475"/>
            <a:ext cx="5285100" cy="3416400"/>
          </a:xfrm>
          <a:prstGeom prst="rect">
            <a:avLst/>
          </a:prstGeom>
        </p:spPr>
        <p:txBody>
          <a:bodyPr spcFirstLastPara="1" wrap="square" lIns="91425" tIns="91425" rIns="91425" bIns="91425" anchor="t" anchorCtr="0">
            <a:normAutofit/>
          </a:bodyPr>
          <a:lstStyle/>
          <a:p>
            <a:pPr marL="457200" lvl="0" indent="-342900" algn="l" rtl="0">
              <a:lnSpc>
                <a:spcPct val="200000"/>
              </a:lnSpc>
              <a:spcBef>
                <a:spcPts val="0"/>
              </a:spcBef>
              <a:spcAft>
                <a:spcPts val="0"/>
              </a:spcAft>
              <a:buClr>
                <a:srgbClr val="F8F9FA"/>
              </a:buClr>
              <a:buSzPts val="1800"/>
              <a:buChar char="●"/>
            </a:pPr>
            <a:r>
              <a:rPr lang="fr">
                <a:solidFill>
                  <a:srgbClr val="F8F9FA"/>
                </a:solidFill>
              </a:rPr>
              <a:t>Viruses that only infect bacteria</a:t>
            </a:r>
            <a:endParaRPr>
              <a:solidFill>
                <a:srgbClr val="F8F9FA"/>
              </a:solidFill>
            </a:endParaRPr>
          </a:p>
          <a:p>
            <a:pPr marL="457200" lvl="0" indent="-342900" algn="l" rtl="0">
              <a:lnSpc>
                <a:spcPct val="200000"/>
              </a:lnSpc>
              <a:spcBef>
                <a:spcPts val="0"/>
              </a:spcBef>
              <a:spcAft>
                <a:spcPts val="0"/>
              </a:spcAft>
              <a:buClr>
                <a:srgbClr val="F8F9FA"/>
              </a:buClr>
              <a:buSzPts val="1800"/>
              <a:buChar char="●"/>
            </a:pPr>
            <a:r>
              <a:rPr lang="fr">
                <a:solidFill>
                  <a:srgbClr val="F8F9FA"/>
                </a:solidFill>
              </a:rPr>
              <a:t>Prevalent in the whole biosphere </a:t>
            </a:r>
            <a:endParaRPr>
              <a:solidFill>
                <a:srgbClr val="F8F9FA"/>
              </a:solidFill>
            </a:endParaRPr>
          </a:p>
          <a:p>
            <a:pPr marL="457200" lvl="0" indent="-342900" algn="l" rtl="0">
              <a:lnSpc>
                <a:spcPct val="200000"/>
              </a:lnSpc>
              <a:spcBef>
                <a:spcPts val="0"/>
              </a:spcBef>
              <a:spcAft>
                <a:spcPts val="0"/>
              </a:spcAft>
              <a:buClr>
                <a:srgbClr val="F8F9FA"/>
              </a:buClr>
              <a:buSzPts val="1800"/>
              <a:buChar char="●"/>
            </a:pPr>
            <a:r>
              <a:rPr lang="fr">
                <a:solidFill>
                  <a:srgbClr val="F8F9FA"/>
                </a:solidFill>
              </a:rPr>
              <a:t>Abundant in bacteria rich environment</a:t>
            </a:r>
            <a:endParaRPr>
              <a:solidFill>
                <a:srgbClr val="F8F9FA"/>
              </a:solidFill>
            </a:endParaRPr>
          </a:p>
          <a:p>
            <a:pPr marL="457200" lvl="0" indent="-342900" algn="l" rtl="0">
              <a:lnSpc>
                <a:spcPct val="200000"/>
              </a:lnSpc>
              <a:spcBef>
                <a:spcPts val="0"/>
              </a:spcBef>
              <a:spcAft>
                <a:spcPts val="0"/>
              </a:spcAft>
              <a:buClr>
                <a:srgbClr val="F8F9FA"/>
              </a:buClr>
              <a:buSzPts val="1800"/>
              <a:buChar char="●"/>
            </a:pPr>
            <a:r>
              <a:rPr lang="fr">
                <a:solidFill>
                  <a:srgbClr val="F8F9FA"/>
                </a:solidFill>
              </a:rPr>
              <a:t>Inject their genetic material into host bacteria</a:t>
            </a:r>
            <a:endParaRPr>
              <a:solidFill>
                <a:srgbClr val="F8F9FA"/>
              </a:solidFill>
            </a:endParaRPr>
          </a:p>
        </p:txBody>
      </p:sp>
      <p:pic>
        <p:nvPicPr>
          <p:cNvPr id="64" name="Google Shape;64;p14"/>
          <p:cNvPicPr preferRelativeResize="0"/>
          <p:nvPr/>
        </p:nvPicPr>
        <p:blipFill>
          <a:blip r:embed="rId3">
            <a:alphaModFix/>
          </a:blip>
          <a:stretch>
            <a:fillRect/>
          </a:stretch>
        </p:blipFill>
        <p:spPr>
          <a:xfrm>
            <a:off x="5442850" y="863550"/>
            <a:ext cx="3613480" cy="3416400"/>
          </a:xfrm>
          <a:prstGeom prst="rect">
            <a:avLst/>
          </a:prstGeom>
          <a:noFill/>
          <a:ln>
            <a:noFill/>
          </a:ln>
        </p:spPr>
      </p:pic>
      <p:sp>
        <p:nvSpPr>
          <p:cNvPr id="65" name="Google Shape;6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2"/>
          <p:cNvSpPr txBox="1">
            <a:spLocks noGrp="1"/>
          </p:cNvSpPr>
          <p:nvPr>
            <p:ph type="title"/>
          </p:nvPr>
        </p:nvSpPr>
        <p:spPr>
          <a:xfrm>
            <a:off x="180000" y="1800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Prediction of phage lifestyle - bacphlip</a:t>
            </a:r>
            <a:endParaRPr/>
          </a:p>
        </p:txBody>
      </p:sp>
      <p:sp>
        <p:nvSpPr>
          <p:cNvPr id="214" name="Google Shape;214;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90000"/>
              </a:lnSpc>
              <a:spcBef>
                <a:spcPts val="1000"/>
              </a:spcBef>
              <a:spcAft>
                <a:spcPts val="0"/>
              </a:spcAft>
              <a:buNone/>
            </a:pPr>
            <a:endParaRPr sz="2800">
              <a:solidFill>
                <a:schemeClr val="dk1"/>
              </a:solidFill>
            </a:endParaRPr>
          </a:p>
          <a:p>
            <a:pPr marL="0" lvl="0" indent="0" algn="l" rtl="0">
              <a:spcBef>
                <a:spcPts val="0"/>
              </a:spcBef>
              <a:spcAft>
                <a:spcPts val="0"/>
              </a:spcAft>
              <a:buNone/>
            </a:pPr>
            <a:endParaRPr/>
          </a:p>
          <a:p>
            <a:pPr marL="0" lvl="0" indent="0" algn="l" rtl="0">
              <a:spcBef>
                <a:spcPts val="1200"/>
              </a:spcBef>
              <a:spcAft>
                <a:spcPts val="0"/>
              </a:spcAft>
              <a:buNone/>
            </a:pPr>
            <a:endParaRPr/>
          </a:p>
          <a:p>
            <a:pPr marL="457200" lvl="0" indent="-342900" algn="l" rtl="0">
              <a:spcBef>
                <a:spcPts val="1200"/>
              </a:spcBef>
              <a:spcAft>
                <a:spcPts val="0"/>
              </a:spcAft>
              <a:buClr>
                <a:schemeClr val="dk1"/>
              </a:buClr>
              <a:buSzPts val="1800"/>
              <a:buChar char="●"/>
            </a:pPr>
            <a:r>
              <a:rPr lang="fr">
                <a:solidFill>
                  <a:schemeClr val="dk1"/>
                </a:solidFill>
              </a:rPr>
              <a:t>Expected results as lytic phages do not integrate in the genome</a:t>
            </a:r>
            <a:endParaRPr>
              <a:solidFill>
                <a:schemeClr val="dk1"/>
              </a:solidFill>
            </a:endParaRPr>
          </a:p>
          <a:p>
            <a:pPr marL="457200" lvl="0" indent="-342900" algn="l" rtl="0">
              <a:spcBef>
                <a:spcPts val="0"/>
              </a:spcBef>
              <a:spcAft>
                <a:spcPts val="0"/>
              </a:spcAft>
              <a:buClr>
                <a:schemeClr val="dk1"/>
              </a:buClr>
              <a:buSzPts val="1800"/>
              <a:buChar char="●"/>
            </a:pPr>
            <a:r>
              <a:rPr lang="fr">
                <a:solidFill>
                  <a:schemeClr val="dk1"/>
                </a:solidFill>
              </a:rPr>
              <a:t>Lytic hits most likely result either from a pseudo-lysogenic phage or an incomplete phage genome</a:t>
            </a:r>
            <a:endParaRPr>
              <a:solidFill>
                <a:schemeClr val="dk1"/>
              </a:solidFill>
            </a:endParaRPr>
          </a:p>
        </p:txBody>
      </p:sp>
      <p:pic>
        <p:nvPicPr>
          <p:cNvPr id="215" name="Google Shape;215;p32"/>
          <p:cNvPicPr preferRelativeResize="0"/>
          <p:nvPr/>
        </p:nvPicPr>
        <p:blipFill>
          <a:blip r:embed="rId3">
            <a:alphaModFix/>
          </a:blip>
          <a:stretch>
            <a:fillRect/>
          </a:stretch>
        </p:blipFill>
        <p:spPr>
          <a:xfrm>
            <a:off x="5842275" y="320825"/>
            <a:ext cx="2990025" cy="1495001"/>
          </a:xfrm>
          <a:prstGeom prst="rect">
            <a:avLst/>
          </a:prstGeom>
          <a:noFill/>
          <a:ln>
            <a:noFill/>
          </a:ln>
        </p:spPr>
      </p:pic>
      <p:graphicFrame>
        <p:nvGraphicFramePr>
          <p:cNvPr id="216" name="Google Shape;216;p32"/>
          <p:cNvGraphicFramePr/>
          <p:nvPr/>
        </p:nvGraphicFramePr>
        <p:xfrm>
          <a:off x="311700" y="1152475"/>
          <a:ext cx="4826025" cy="1401990"/>
        </p:xfrm>
        <a:graphic>
          <a:graphicData uri="http://schemas.openxmlformats.org/drawingml/2006/table">
            <a:tbl>
              <a:tblPr>
                <a:noFill/>
                <a:tableStyleId>{625F21F2-6A64-4F01-B81D-04D6E324B469}</a:tableStyleId>
              </a:tblPr>
              <a:tblGrid>
                <a:gridCol w="1608675">
                  <a:extLst>
                    <a:ext uri="{9D8B030D-6E8A-4147-A177-3AD203B41FA5}">
                      <a16:colId xmlns:a16="http://schemas.microsoft.com/office/drawing/2014/main" val="20000"/>
                    </a:ext>
                  </a:extLst>
                </a:gridCol>
                <a:gridCol w="1608675">
                  <a:extLst>
                    <a:ext uri="{9D8B030D-6E8A-4147-A177-3AD203B41FA5}">
                      <a16:colId xmlns:a16="http://schemas.microsoft.com/office/drawing/2014/main" val="20001"/>
                    </a:ext>
                  </a:extLst>
                </a:gridCol>
                <a:gridCol w="160867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fr">
                          <a:solidFill>
                            <a:schemeClr val="dk1"/>
                          </a:solidFill>
                        </a:rPr>
                        <a:t>Classification</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fr">
                          <a:solidFill>
                            <a:schemeClr val="dk1"/>
                          </a:solidFill>
                        </a:rPr>
                        <a:t>Virulent (lytic) phages</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fr">
                          <a:solidFill>
                            <a:schemeClr val="dk1"/>
                          </a:solidFill>
                        </a:rPr>
                        <a:t>Temperate phages</a:t>
                      </a:r>
                      <a:endParaRPr>
                        <a:solidFill>
                          <a:schemeClr val="dk1"/>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fr">
                          <a:solidFill>
                            <a:schemeClr val="dk1"/>
                          </a:solidFill>
                        </a:rPr>
                        <a:t>Count</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fr">
                          <a:solidFill>
                            <a:schemeClr val="dk1"/>
                          </a:solidFill>
                        </a:rPr>
                        <a:t>4</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fr">
                          <a:solidFill>
                            <a:schemeClr val="dk1"/>
                          </a:solidFill>
                        </a:rPr>
                        <a:t>33</a:t>
                      </a:r>
                      <a:endParaRPr>
                        <a:solidFill>
                          <a:schemeClr val="dk1"/>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fr">
                          <a:solidFill>
                            <a:schemeClr val="dk1"/>
                          </a:solidFill>
                        </a:rPr>
                        <a:t>Percentage</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fr">
                          <a:solidFill>
                            <a:schemeClr val="dk1"/>
                          </a:solidFill>
                        </a:rPr>
                        <a:t>10.81%</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fr">
                          <a:solidFill>
                            <a:schemeClr val="dk1"/>
                          </a:solidFill>
                        </a:rPr>
                        <a:t>89.19%</a:t>
                      </a:r>
                      <a:endParaRPr>
                        <a:solidFill>
                          <a:schemeClr val="dk1"/>
                        </a:solidFill>
                      </a:endParaRPr>
                    </a:p>
                  </a:txBody>
                  <a:tcPr marL="91425" marR="91425" marT="91425" marB="91425"/>
                </a:tc>
                <a:extLst>
                  <a:ext uri="{0D108BD9-81ED-4DB2-BD59-A6C34878D82A}">
                    <a16:rowId xmlns:a16="http://schemas.microsoft.com/office/drawing/2014/main" val="10002"/>
                  </a:ext>
                </a:extLst>
              </a:tr>
            </a:tbl>
          </a:graphicData>
        </a:graphic>
      </p:graphicFrame>
      <p:sp>
        <p:nvSpPr>
          <p:cNvPr id="217" name="Google Shape;217;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3"/>
          <p:cNvSpPr txBox="1">
            <a:spLocks noGrp="1"/>
          </p:cNvSpPr>
          <p:nvPr>
            <p:ph type="title"/>
          </p:nvPr>
        </p:nvSpPr>
        <p:spPr>
          <a:xfrm>
            <a:off x="180000" y="1800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Prevalence</a:t>
            </a:r>
            <a:endParaRPr/>
          </a:p>
        </p:txBody>
      </p:sp>
      <p:sp>
        <p:nvSpPr>
          <p:cNvPr id="223" name="Google Shape;223;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solidFill>
                  <a:schemeClr val="dk1"/>
                </a:solidFill>
              </a:rPr>
              <a:t>No phages were found for bacteria residing in </a:t>
            </a:r>
            <a:r>
              <a:rPr lang="fr" i="1">
                <a:solidFill>
                  <a:schemeClr val="dk1"/>
                </a:solidFill>
              </a:rPr>
              <a:t>Xylocopini</a:t>
            </a:r>
            <a:r>
              <a:rPr lang="fr">
                <a:solidFill>
                  <a:schemeClr val="dk1"/>
                </a:solidFill>
              </a:rPr>
              <a:t> and </a:t>
            </a:r>
            <a:r>
              <a:rPr lang="fr" i="1">
                <a:solidFill>
                  <a:schemeClr val="dk1"/>
                </a:solidFill>
              </a:rPr>
              <a:t>B. thymidiphilus</a:t>
            </a:r>
            <a:r>
              <a:rPr lang="fr">
                <a:solidFill>
                  <a:schemeClr val="dk1"/>
                </a:solidFill>
              </a:rPr>
              <a:t>. Lytic phages were found in </a:t>
            </a:r>
            <a:r>
              <a:rPr lang="fr" i="1">
                <a:solidFill>
                  <a:schemeClr val="dk1"/>
                </a:solidFill>
              </a:rPr>
              <a:t>Apini</a:t>
            </a:r>
            <a:r>
              <a:rPr lang="fr">
                <a:solidFill>
                  <a:schemeClr val="dk1"/>
                </a:solidFill>
              </a:rPr>
              <a:t> and </a:t>
            </a:r>
            <a:r>
              <a:rPr lang="fr" i="1">
                <a:solidFill>
                  <a:schemeClr val="dk1"/>
                </a:solidFill>
              </a:rPr>
              <a:t>Meliponini</a:t>
            </a:r>
            <a:r>
              <a:rPr lang="fr">
                <a:solidFill>
                  <a:schemeClr val="dk1"/>
                </a:solidFill>
              </a:rPr>
              <a:t>, but not in </a:t>
            </a:r>
            <a:r>
              <a:rPr lang="fr" i="1">
                <a:solidFill>
                  <a:schemeClr val="dk1"/>
                </a:solidFill>
              </a:rPr>
              <a:t>Bombini</a:t>
            </a:r>
            <a:r>
              <a:rPr lang="fr">
                <a:solidFill>
                  <a:schemeClr val="dk1"/>
                </a:solidFill>
              </a:rPr>
              <a:t>.</a:t>
            </a:r>
            <a:endParaRPr>
              <a:solidFill>
                <a:schemeClr val="dk1"/>
              </a:solidFill>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graphicFrame>
        <p:nvGraphicFramePr>
          <p:cNvPr id="224" name="Google Shape;224;p33"/>
          <p:cNvGraphicFramePr/>
          <p:nvPr/>
        </p:nvGraphicFramePr>
        <p:xfrm>
          <a:off x="952500" y="2111100"/>
          <a:ext cx="7239000" cy="2621130"/>
        </p:xfrm>
        <a:graphic>
          <a:graphicData uri="http://schemas.openxmlformats.org/drawingml/2006/table">
            <a:tbl>
              <a:tblPr>
                <a:noFill/>
                <a:tableStyleId>{625F21F2-6A64-4F01-B81D-04D6E324B469}</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fr">
                          <a:solidFill>
                            <a:schemeClr val="dk1"/>
                          </a:solidFill>
                        </a:rPr>
                        <a:t>Host tribe</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fr" i="1">
                          <a:solidFill>
                            <a:schemeClr val="dk1"/>
                          </a:solidFill>
                        </a:rPr>
                        <a:t>Apini</a:t>
                      </a:r>
                      <a:r>
                        <a:rPr lang="fr">
                          <a:solidFill>
                            <a:schemeClr val="dk1"/>
                          </a:solidFill>
                        </a:rPr>
                        <a:t>, </a:t>
                      </a:r>
                      <a:r>
                        <a:rPr lang="fr" i="1">
                          <a:solidFill>
                            <a:schemeClr val="dk1"/>
                          </a:solidFill>
                        </a:rPr>
                        <a:t>Bombini</a:t>
                      </a:r>
                      <a:r>
                        <a:rPr lang="fr">
                          <a:solidFill>
                            <a:schemeClr val="dk1"/>
                          </a:solidFill>
                        </a:rPr>
                        <a:t>, </a:t>
                      </a:r>
                      <a:r>
                        <a:rPr lang="fr" i="1">
                          <a:solidFill>
                            <a:schemeClr val="dk1"/>
                          </a:solidFill>
                        </a:rPr>
                        <a:t>Meliponini</a:t>
                      </a:r>
                      <a:r>
                        <a:rPr lang="fr">
                          <a:solidFill>
                            <a:schemeClr val="dk1"/>
                          </a:solidFill>
                        </a:rPr>
                        <a:t> (Bees)</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fr">
                          <a:solidFill>
                            <a:schemeClr val="dk1"/>
                          </a:solidFill>
                        </a:rPr>
                        <a:t>Outgroup</a:t>
                      </a:r>
                      <a:endParaRPr>
                        <a:solidFill>
                          <a:schemeClr val="dk1"/>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fr">
                          <a:solidFill>
                            <a:schemeClr val="dk1"/>
                          </a:solidFill>
                        </a:rPr>
                        <a:t>Count</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fr">
                          <a:solidFill>
                            <a:schemeClr val="dk1"/>
                          </a:solidFill>
                        </a:rPr>
                        <a:t>31</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fr">
                          <a:solidFill>
                            <a:schemeClr val="dk1"/>
                          </a:solidFill>
                        </a:rPr>
                        <a:t>6</a:t>
                      </a:r>
                      <a:endParaRPr>
                        <a:solidFill>
                          <a:schemeClr val="dk1"/>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fr">
                          <a:solidFill>
                            <a:schemeClr val="dk1"/>
                          </a:solidFill>
                        </a:rPr>
                        <a:t>Lytic phage percentage</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fr">
                          <a:solidFill>
                            <a:schemeClr val="dk1"/>
                          </a:solidFill>
                        </a:rPr>
                        <a:t>12.9</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fr">
                          <a:solidFill>
                            <a:schemeClr val="dk1"/>
                          </a:solidFill>
                        </a:rPr>
                        <a:t>0</a:t>
                      </a:r>
                      <a:endParaRPr>
                        <a:solidFill>
                          <a:schemeClr val="dk1"/>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fr">
                          <a:solidFill>
                            <a:schemeClr val="dk1"/>
                          </a:solidFill>
                        </a:rPr>
                        <a:t>Target bacteria genus</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fr" i="1">
                          <a:solidFill>
                            <a:schemeClr val="dk1"/>
                          </a:solidFill>
                        </a:rPr>
                        <a:t>Bombilactobacillus</a:t>
                      </a:r>
                      <a:endParaRPr i="1">
                        <a:solidFill>
                          <a:schemeClr val="dk1"/>
                        </a:solidFill>
                      </a:endParaRPr>
                    </a:p>
                  </a:txBody>
                  <a:tcPr marL="91425" marR="91425" marT="91425" marB="91425"/>
                </a:tc>
                <a:tc>
                  <a:txBody>
                    <a:bodyPr/>
                    <a:lstStyle/>
                    <a:p>
                      <a:pPr marL="0" lvl="0" indent="0" algn="l" rtl="0">
                        <a:spcBef>
                          <a:spcPts val="0"/>
                        </a:spcBef>
                        <a:spcAft>
                          <a:spcPts val="0"/>
                        </a:spcAft>
                        <a:buNone/>
                      </a:pPr>
                      <a:r>
                        <a:rPr lang="fr" i="1">
                          <a:solidFill>
                            <a:schemeClr val="dk1"/>
                          </a:solidFill>
                        </a:rPr>
                        <a:t>Companilactobacillus</a:t>
                      </a:r>
                      <a:endParaRPr i="1">
                        <a:solidFill>
                          <a:schemeClr val="dk1"/>
                        </a:solidFill>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fr">
                          <a:solidFill>
                            <a:schemeClr val="dk1"/>
                          </a:solidFill>
                        </a:rPr>
                        <a:t>Target species</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fr" i="1">
                          <a:solidFill>
                            <a:schemeClr val="dk1"/>
                          </a:solidFill>
                        </a:rPr>
                        <a:t>B. bombi </a:t>
                      </a:r>
                      <a:r>
                        <a:rPr lang="fr">
                          <a:solidFill>
                            <a:schemeClr val="dk1"/>
                          </a:solidFill>
                        </a:rPr>
                        <a:t>(5)</a:t>
                      </a:r>
                      <a:r>
                        <a:rPr lang="fr" i="1">
                          <a:solidFill>
                            <a:schemeClr val="dk1"/>
                          </a:solidFill>
                        </a:rPr>
                        <a:t>, B. folatiphilus </a:t>
                      </a:r>
                      <a:r>
                        <a:rPr lang="fr">
                          <a:solidFill>
                            <a:schemeClr val="dk1"/>
                          </a:solidFill>
                        </a:rPr>
                        <a:t>(2)</a:t>
                      </a:r>
                      <a:r>
                        <a:rPr lang="fr" i="1">
                          <a:solidFill>
                            <a:schemeClr val="dk1"/>
                          </a:solidFill>
                        </a:rPr>
                        <a:t>, B. mellis </a:t>
                      </a:r>
                      <a:r>
                        <a:rPr lang="fr">
                          <a:solidFill>
                            <a:schemeClr val="dk1"/>
                          </a:solidFill>
                        </a:rPr>
                        <a:t>(4) and unknown sp (20).</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fr">
                          <a:solidFill>
                            <a:schemeClr val="dk1"/>
                          </a:solidFill>
                        </a:rPr>
                        <a:t>All bacterial species in the outgroup</a:t>
                      </a:r>
                      <a:endParaRPr>
                        <a:solidFill>
                          <a:schemeClr val="dk1"/>
                        </a:solidFill>
                      </a:endParaRPr>
                    </a:p>
                  </a:txBody>
                  <a:tcPr marL="91425" marR="91425" marT="91425" marB="91425"/>
                </a:tc>
                <a:extLst>
                  <a:ext uri="{0D108BD9-81ED-4DB2-BD59-A6C34878D82A}">
                    <a16:rowId xmlns:a16="http://schemas.microsoft.com/office/drawing/2014/main" val="10004"/>
                  </a:ext>
                </a:extLst>
              </a:tr>
            </a:tbl>
          </a:graphicData>
        </a:graphic>
      </p:graphicFrame>
      <p:sp>
        <p:nvSpPr>
          <p:cNvPr id="225" name="Google Shape;225;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4"/>
          <p:cNvSpPr txBox="1">
            <a:spLocks noGrp="1"/>
          </p:cNvSpPr>
          <p:nvPr>
            <p:ph type="title"/>
          </p:nvPr>
        </p:nvSpPr>
        <p:spPr>
          <a:xfrm>
            <a:off x="180000" y="1800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Wrap up of what we learned </a:t>
            </a:r>
            <a:endParaRPr/>
          </a:p>
        </p:txBody>
      </p:sp>
      <p:sp>
        <p:nvSpPr>
          <p:cNvPr id="231" name="Google Shape;231;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90000"/>
              </a:lnSpc>
              <a:spcBef>
                <a:spcPts val="1000"/>
              </a:spcBef>
              <a:spcAft>
                <a:spcPts val="0"/>
              </a:spcAft>
              <a:buClr>
                <a:schemeClr val="dk1"/>
              </a:buClr>
              <a:buSzPts val="1800"/>
              <a:buChar char="●"/>
            </a:pPr>
            <a:r>
              <a:rPr lang="fr">
                <a:solidFill>
                  <a:schemeClr val="dk1"/>
                </a:solidFill>
              </a:rPr>
              <a:t>Since there is limited research on </a:t>
            </a:r>
            <a:r>
              <a:rPr lang="fr" i="1">
                <a:solidFill>
                  <a:schemeClr val="dk1"/>
                </a:solidFill>
              </a:rPr>
              <a:t>Bombilactobacillus</a:t>
            </a:r>
            <a:r>
              <a:rPr lang="fr">
                <a:solidFill>
                  <a:schemeClr val="dk1"/>
                </a:solidFill>
              </a:rPr>
              <a:t> and even less on our phages, tools struggle to perform taxonomic classification and precise gene characterization </a:t>
            </a:r>
            <a:endParaRPr>
              <a:solidFill>
                <a:schemeClr val="dk1"/>
              </a:solidFill>
            </a:endParaRPr>
          </a:p>
          <a:p>
            <a:pPr marL="457200" lvl="0" indent="-342900" algn="l" rtl="0">
              <a:spcBef>
                <a:spcPts val="0"/>
              </a:spcBef>
              <a:spcAft>
                <a:spcPts val="0"/>
              </a:spcAft>
              <a:buClr>
                <a:schemeClr val="dk1"/>
              </a:buClr>
              <a:buSzPts val="1800"/>
              <a:buChar char="●"/>
            </a:pPr>
            <a:r>
              <a:rPr lang="fr">
                <a:solidFill>
                  <a:schemeClr val="dk1"/>
                </a:solidFill>
              </a:rPr>
              <a:t>Even with this problem, we can still detect phages, look at their similarity between hosts and look at their lifestyle and prevalence</a:t>
            </a:r>
            <a:endParaRPr>
              <a:solidFill>
                <a:schemeClr val="dk1"/>
              </a:solidFill>
            </a:endParaRPr>
          </a:p>
          <a:p>
            <a:pPr marL="457200" lvl="0" indent="-342900" algn="l" rtl="0">
              <a:spcBef>
                <a:spcPts val="0"/>
              </a:spcBef>
              <a:spcAft>
                <a:spcPts val="0"/>
              </a:spcAft>
              <a:buClr>
                <a:schemeClr val="dk1"/>
              </a:buClr>
              <a:buSzPts val="1800"/>
              <a:buChar char="●"/>
            </a:pPr>
            <a:r>
              <a:rPr lang="fr">
                <a:solidFill>
                  <a:schemeClr val="dk1"/>
                </a:solidFill>
              </a:rPr>
              <a:t>Most genes are unknown → their function could be predicted using AlphaFold</a:t>
            </a:r>
            <a:endParaRPr>
              <a:solidFill>
                <a:schemeClr val="dk1"/>
              </a:solidFill>
            </a:endParaRPr>
          </a:p>
          <a:p>
            <a:pPr marL="0" lvl="0" indent="0" algn="l" rtl="0">
              <a:spcBef>
                <a:spcPts val="1200"/>
              </a:spcBef>
              <a:spcAft>
                <a:spcPts val="1200"/>
              </a:spcAft>
              <a:buNone/>
            </a:pPr>
            <a:endParaRPr/>
          </a:p>
        </p:txBody>
      </p:sp>
      <p:sp>
        <p:nvSpPr>
          <p:cNvPr id="232" name="Google Shape;232;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fr" sz="5000"/>
              <a:t>Thank you for your attention !</a:t>
            </a:r>
            <a:endParaRPr sz="5000"/>
          </a:p>
        </p:txBody>
      </p:sp>
      <p:sp>
        <p:nvSpPr>
          <p:cNvPr id="238" name="Google Shape;238;p3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a:t>Do you have any questions ?</a:t>
            </a:r>
            <a:endParaRPr/>
          </a:p>
        </p:txBody>
      </p:sp>
      <p:sp>
        <p:nvSpPr>
          <p:cNvPr id="239" name="Google Shape;239;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6"/>
          <p:cNvSpPr txBox="1">
            <a:spLocks noGrp="1"/>
          </p:cNvSpPr>
          <p:nvPr>
            <p:ph type="title"/>
          </p:nvPr>
        </p:nvSpPr>
        <p:spPr>
          <a:xfrm>
            <a:off x="311700" y="1999050"/>
            <a:ext cx="8520600" cy="5727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fr"/>
              <a:t>Annexes</a:t>
            </a:r>
            <a:endParaRPr/>
          </a:p>
        </p:txBody>
      </p:sp>
      <p:sp>
        <p:nvSpPr>
          <p:cNvPr id="245" name="Google Shape;245;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7"/>
          <p:cNvSpPr txBox="1">
            <a:spLocks noGrp="1"/>
          </p:cNvSpPr>
          <p:nvPr>
            <p:ph type="title"/>
          </p:nvPr>
        </p:nvSpPr>
        <p:spPr>
          <a:xfrm>
            <a:off x="180000" y="1800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The tools we used</a:t>
            </a:r>
            <a:endParaRPr/>
          </a:p>
        </p:txBody>
      </p:sp>
      <p:sp>
        <p:nvSpPr>
          <p:cNvPr id="251" name="Google Shape;251;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F8F9FA"/>
              </a:buClr>
              <a:buSzPts val="1600"/>
              <a:buChar char="●"/>
            </a:pPr>
            <a:r>
              <a:rPr lang="fr" sz="1600" dirty="0">
                <a:solidFill>
                  <a:srgbClr val="F8F9FA"/>
                </a:solidFill>
              </a:rPr>
              <a:t>Prophages </a:t>
            </a:r>
            <a:r>
              <a:rPr lang="fr" sz="1600" dirty="0" err="1">
                <a:solidFill>
                  <a:srgbClr val="F8F9FA"/>
                </a:solidFill>
              </a:rPr>
              <a:t>detection</a:t>
            </a:r>
            <a:r>
              <a:rPr lang="fr" sz="1600" dirty="0">
                <a:solidFill>
                  <a:srgbClr val="F8F9FA"/>
                </a:solidFill>
              </a:rPr>
              <a:t> (</a:t>
            </a:r>
            <a:r>
              <a:rPr lang="fr" sz="1600" dirty="0" err="1">
                <a:solidFill>
                  <a:srgbClr val="F8F9FA"/>
                </a:solidFill>
              </a:rPr>
              <a:t>GeNOMAD</a:t>
            </a:r>
            <a:r>
              <a:rPr lang="fr" sz="1600" dirty="0">
                <a:solidFill>
                  <a:srgbClr val="F8F9FA"/>
                </a:solidFill>
              </a:rPr>
              <a:t>)</a:t>
            </a:r>
            <a:endParaRPr sz="1600" dirty="0">
              <a:solidFill>
                <a:srgbClr val="F8F9FA"/>
              </a:solidFill>
            </a:endParaRPr>
          </a:p>
          <a:p>
            <a:pPr marL="457200" lvl="0" indent="-330200" algn="l" rtl="0">
              <a:spcBef>
                <a:spcPts val="0"/>
              </a:spcBef>
              <a:spcAft>
                <a:spcPts val="0"/>
              </a:spcAft>
              <a:buClr>
                <a:srgbClr val="F8F9FA"/>
              </a:buClr>
              <a:buSzPts val="1600"/>
              <a:buChar char="●"/>
            </a:pPr>
            <a:r>
              <a:rPr lang="fr" sz="1600" dirty="0">
                <a:solidFill>
                  <a:srgbClr val="F8F9FA"/>
                </a:solidFill>
              </a:rPr>
              <a:t>Prophages classification (</a:t>
            </a:r>
            <a:r>
              <a:rPr lang="fr" sz="1600" dirty="0" err="1">
                <a:solidFill>
                  <a:srgbClr val="F8F9FA"/>
                </a:solidFill>
              </a:rPr>
              <a:t>GeNOMAD</a:t>
            </a:r>
            <a:r>
              <a:rPr lang="fr" sz="1600" dirty="0">
                <a:solidFill>
                  <a:srgbClr val="F8F9FA"/>
                </a:solidFill>
              </a:rPr>
              <a:t> and </a:t>
            </a:r>
            <a:r>
              <a:rPr lang="fr" sz="1600" dirty="0" err="1">
                <a:solidFill>
                  <a:srgbClr val="F8F9FA"/>
                </a:solidFill>
              </a:rPr>
              <a:t>TaxMyphage</a:t>
            </a:r>
            <a:r>
              <a:rPr lang="fr" sz="1600" dirty="0">
                <a:solidFill>
                  <a:srgbClr val="F8F9FA"/>
                </a:solidFill>
              </a:rPr>
              <a:t>)</a:t>
            </a:r>
            <a:endParaRPr sz="1600" dirty="0">
              <a:solidFill>
                <a:srgbClr val="F8F9FA"/>
              </a:solidFill>
            </a:endParaRPr>
          </a:p>
          <a:p>
            <a:pPr marL="457200" lvl="0" indent="-330200" algn="l" rtl="0">
              <a:spcBef>
                <a:spcPts val="0"/>
              </a:spcBef>
              <a:spcAft>
                <a:spcPts val="0"/>
              </a:spcAft>
              <a:buClr>
                <a:srgbClr val="F8F9FA"/>
              </a:buClr>
              <a:buSzPts val="1600"/>
              <a:buChar char="●"/>
            </a:pPr>
            <a:r>
              <a:rPr lang="fr" sz="1600" dirty="0">
                <a:solidFill>
                  <a:srgbClr val="F8F9FA"/>
                </a:solidFill>
              </a:rPr>
              <a:t>Phage </a:t>
            </a:r>
            <a:r>
              <a:rPr lang="fr" sz="1600" dirty="0" err="1">
                <a:solidFill>
                  <a:srgbClr val="F8F9FA"/>
                </a:solidFill>
              </a:rPr>
              <a:t>similarity</a:t>
            </a:r>
            <a:r>
              <a:rPr lang="fr" sz="1600" dirty="0">
                <a:solidFill>
                  <a:srgbClr val="F8F9FA"/>
                </a:solidFill>
              </a:rPr>
              <a:t> </a:t>
            </a:r>
            <a:r>
              <a:rPr lang="fr" sz="1600" dirty="0" err="1">
                <a:solidFill>
                  <a:srgbClr val="F8F9FA"/>
                </a:solidFill>
              </a:rPr>
              <a:t>analysis</a:t>
            </a:r>
            <a:r>
              <a:rPr lang="fr" sz="1600" dirty="0">
                <a:solidFill>
                  <a:srgbClr val="F8F9FA"/>
                </a:solidFill>
              </a:rPr>
              <a:t> and </a:t>
            </a:r>
            <a:r>
              <a:rPr lang="fr" sz="1600" dirty="0" err="1">
                <a:solidFill>
                  <a:srgbClr val="F8F9FA"/>
                </a:solidFill>
              </a:rPr>
              <a:t>comparison</a:t>
            </a:r>
            <a:r>
              <a:rPr lang="fr" sz="1600" dirty="0">
                <a:solidFill>
                  <a:srgbClr val="F8F9FA"/>
                </a:solidFill>
              </a:rPr>
              <a:t> </a:t>
            </a:r>
            <a:r>
              <a:rPr lang="fr" sz="1600" dirty="0" err="1">
                <a:solidFill>
                  <a:srgbClr val="F8F9FA"/>
                </a:solidFill>
              </a:rPr>
              <a:t>with</a:t>
            </a:r>
            <a:r>
              <a:rPr lang="fr" sz="1600" dirty="0">
                <a:solidFill>
                  <a:srgbClr val="F8F9FA"/>
                </a:solidFill>
              </a:rPr>
              <a:t> a </a:t>
            </a:r>
            <a:r>
              <a:rPr lang="fr" sz="1600" dirty="0" err="1">
                <a:solidFill>
                  <a:srgbClr val="F8F9FA"/>
                </a:solidFill>
              </a:rPr>
              <a:t>proteomic</a:t>
            </a:r>
            <a:r>
              <a:rPr lang="fr" sz="1600" dirty="0">
                <a:solidFill>
                  <a:srgbClr val="F8F9FA"/>
                </a:solidFill>
              </a:rPr>
              <a:t> </a:t>
            </a:r>
            <a:r>
              <a:rPr lang="fr" sz="1600" dirty="0" err="1">
                <a:solidFill>
                  <a:srgbClr val="F8F9FA"/>
                </a:solidFill>
              </a:rPr>
              <a:t>tree</a:t>
            </a:r>
            <a:r>
              <a:rPr lang="fr" sz="1600" dirty="0">
                <a:solidFill>
                  <a:srgbClr val="F8F9FA"/>
                </a:solidFill>
              </a:rPr>
              <a:t> </a:t>
            </a:r>
            <a:r>
              <a:rPr lang="fr" sz="1600" dirty="0" err="1">
                <a:solidFill>
                  <a:srgbClr val="F8F9FA"/>
                </a:solidFill>
              </a:rPr>
              <a:t>analysis</a:t>
            </a:r>
            <a:r>
              <a:rPr lang="fr" sz="1600" dirty="0">
                <a:solidFill>
                  <a:srgbClr val="F8F9FA"/>
                </a:solidFill>
              </a:rPr>
              <a:t> (VIRIDIC and </a:t>
            </a:r>
            <a:r>
              <a:rPr lang="fr" sz="1600" dirty="0" err="1">
                <a:solidFill>
                  <a:srgbClr val="F8F9FA"/>
                </a:solidFill>
              </a:rPr>
              <a:t>VIPTree</a:t>
            </a:r>
            <a:r>
              <a:rPr lang="fr" sz="1600" dirty="0">
                <a:solidFill>
                  <a:srgbClr val="F8F9FA"/>
                </a:solidFill>
              </a:rPr>
              <a:t>) </a:t>
            </a:r>
            <a:endParaRPr sz="1600" dirty="0">
              <a:solidFill>
                <a:srgbClr val="F8F9FA"/>
              </a:solidFill>
            </a:endParaRPr>
          </a:p>
          <a:p>
            <a:pPr marL="457200" lvl="0" indent="-330200" algn="l" rtl="0">
              <a:spcBef>
                <a:spcPts val="0"/>
              </a:spcBef>
              <a:spcAft>
                <a:spcPts val="0"/>
              </a:spcAft>
              <a:buClr>
                <a:srgbClr val="F8F9FA"/>
              </a:buClr>
              <a:buSzPts val="1600"/>
              <a:buChar char="●"/>
            </a:pPr>
            <a:r>
              <a:rPr lang="fr" sz="1600" dirty="0" err="1">
                <a:solidFill>
                  <a:srgbClr val="F8F9FA"/>
                </a:solidFill>
              </a:rPr>
              <a:t>Analysis</a:t>
            </a:r>
            <a:r>
              <a:rPr lang="fr" sz="1600" dirty="0">
                <a:solidFill>
                  <a:srgbClr val="F8F9FA"/>
                </a:solidFill>
              </a:rPr>
              <a:t> of </a:t>
            </a:r>
            <a:r>
              <a:rPr lang="fr" sz="1600" dirty="0" err="1">
                <a:solidFill>
                  <a:srgbClr val="F8F9FA"/>
                </a:solidFill>
              </a:rPr>
              <a:t>gene</a:t>
            </a:r>
            <a:r>
              <a:rPr lang="fr" sz="1600" dirty="0">
                <a:solidFill>
                  <a:srgbClr val="F8F9FA"/>
                </a:solidFill>
              </a:rPr>
              <a:t> </a:t>
            </a:r>
            <a:r>
              <a:rPr lang="fr" sz="1600" dirty="0" err="1">
                <a:solidFill>
                  <a:srgbClr val="F8F9FA"/>
                </a:solidFill>
              </a:rPr>
              <a:t>function</a:t>
            </a:r>
            <a:endParaRPr sz="1600" dirty="0">
              <a:solidFill>
                <a:srgbClr val="F8F9FA"/>
              </a:solidFill>
            </a:endParaRPr>
          </a:p>
          <a:p>
            <a:pPr marL="457200" lvl="0" indent="-330200" algn="l" rtl="0">
              <a:spcBef>
                <a:spcPts val="0"/>
              </a:spcBef>
              <a:spcAft>
                <a:spcPts val="0"/>
              </a:spcAft>
              <a:buClr>
                <a:srgbClr val="F8F9FA"/>
              </a:buClr>
              <a:buSzPts val="1600"/>
              <a:buChar char="●"/>
            </a:pPr>
            <a:r>
              <a:rPr lang="fr" sz="1600" dirty="0" err="1">
                <a:solidFill>
                  <a:srgbClr val="F8F9FA"/>
                </a:solidFill>
              </a:rPr>
              <a:t>Prediction</a:t>
            </a:r>
            <a:r>
              <a:rPr lang="fr" sz="1600" dirty="0">
                <a:solidFill>
                  <a:srgbClr val="F8F9FA"/>
                </a:solidFill>
              </a:rPr>
              <a:t> of phages lifestyle and </a:t>
            </a:r>
            <a:r>
              <a:rPr lang="fr" sz="1600" dirty="0" err="1">
                <a:solidFill>
                  <a:srgbClr val="F8F9FA"/>
                </a:solidFill>
              </a:rPr>
              <a:t>prevalence</a:t>
            </a:r>
            <a:r>
              <a:rPr lang="fr" sz="1600" dirty="0">
                <a:solidFill>
                  <a:srgbClr val="F8F9FA"/>
                </a:solidFill>
              </a:rPr>
              <a:t> (</a:t>
            </a:r>
            <a:r>
              <a:rPr lang="fr" sz="1600" dirty="0" err="1">
                <a:solidFill>
                  <a:srgbClr val="F8F9FA"/>
                </a:solidFill>
              </a:rPr>
              <a:t>Bacphlip</a:t>
            </a:r>
            <a:r>
              <a:rPr lang="fr" sz="1600" dirty="0">
                <a:solidFill>
                  <a:srgbClr val="F8F9FA"/>
                </a:solidFill>
              </a:rPr>
              <a:t>)</a:t>
            </a:r>
            <a:endParaRPr sz="1600" dirty="0">
              <a:solidFill>
                <a:srgbClr val="F8F9FA"/>
              </a:solidFill>
            </a:endParaRPr>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pic>
        <p:nvPicPr>
          <p:cNvPr id="252" name="Google Shape;252;p37"/>
          <p:cNvPicPr preferRelativeResize="0"/>
          <p:nvPr/>
        </p:nvPicPr>
        <p:blipFill>
          <a:blip r:embed="rId3">
            <a:alphaModFix/>
          </a:blip>
          <a:stretch>
            <a:fillRect/>
          </a:stretch>
        </p:blipFill>
        <p:spPr>
          <a:xfrm>
            <a:off x="1379188" y="3120875"/>
            <a:ext cx="6122225" cy="1734650"/>
          </a:xfrm>
          <a:prstGeom prst="rect">
            <a:avLst/>
          </a:prstGeom>
          <a:noFill/>
          <a:ln>
            <a:noFill/>
          </a:ln>
        </p:spPr>
      </p:pic>
      <p:sp>
        <p:nvSpPr>
          <p:cNvPr id="253" name="Google Shape;253;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8"/>
          <p:cNvSpPr txBox="1">
            <a:spLocks noGrp="1"/>
          </p:cNvSpPr>
          <p:nvPr>
            <p:ph type="title"/>
          </p:nvPr>
        </p:nvSpPr>
        <p:spPr>
          <a:xfrm>
            <a:off x="180000" y="1800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Values of threshold for identity</a:t>
            </a:r>
            <a:endParaRPr/>
          </a:p>
        </p:txBody>
      </p:sp>
      <p:sp>
        <p:nvSpPr>
          <p:cNvPr id="259" name="Google Shape;259;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fr" sz="1100">
                <a:solidFill>
                  <a:schemeClr val="dk1"/>
                </a:solidFill>
              </a:rPr>
              <a:t>Thresholds for determining phage similarity are outlined by various standards, including those from the </a:t>
            </a:r>
            <a:r>
              <a:rPr lang="fr" sz="1100" b="1">
                <a:solidFill>
                  <a:schemeClr val="dk1"/>
                </a:solidFill>
              </a:rPr>
              <a:t>International Committee on Taxonomy of Viruses (ICTV)</a:t>
            </a:r>
            <a:r>
              <a:rPr lang="fr" sz="1100">
                <a:solidFill>
                  <a:schemeClr val="dk1"/>
                </a:solidFill>
              </a:rPr>
              <a:t>. The common criteria involve:</a:t>
            </a:r>
            <a:endParaRPr sz="1100">
              <a:solidFill>
                <a:schemeClr val="dk1"/>
              </a:solidFill>
            </a:endParaRPr>
          </a:p>
          <a:p>
            <a:pPr marL="457200" lvl="0" indent="-298450" algn="l" rtl="0">
              <a:spcBef>
                <a:spcPts val="1200"/>
              </a:spcBef>
              <a:spcAft>
                <a:spcPts val="0"/>
              </a:spcAft>
              <a:buClr>
                <a:schemeClr val="dk1"/>
              </a:buClr>
              <a:buSzPts val="1100"/>
              <a:buAutoNum type="arabicPeriod"/>
            </a:pPr>
            <a:r>
              <a:rPr lang="fr" sz="1100" b="1">
                <a:solidFill>
                  <a:schemeClr val="dk1"/>
                </a:solidFill>
              </a:rPr>
              <a:t>Average Nucleotide Identity (ANI)</a:t>
            </a:r>
            <a:r>
              <a:rPr lang="fr" sz="1100">
                <a:solidFill>
                  <a:schemeClr val="dk1"/>
                </a:solidFill>
              </a:rPr>
              <a:t>: A threshold of 95% ANI is typically used to define species.</a:t>
            </a:r>
            <a:endParaRPr sz="1100">
              <a:solidFill>
                <a:schemeClr val="dk1"/>
              </a:solidFill>
            </a:endParaRPr>
          </a:p>
          <a:p>
            <a:pPr marL="457200" lvl="0" indent="-298450" algn="l" rtl="0">
              <a:spcBef>
                <a:spcPts val="0"/>
              </a:spcBef>
              <a:spcAft>
                <a:spcPts val="0"/>
              </a:spcAft>
              <a:buClr>
                <a:schemeClr val="dk1"/>
              </a:buClr>
              <a:buSzPts val="1100"/>
              <a:buAutoNum type="arabicPeriod"/>
            </a:pPr>
            <a:r>
              <a:rPr lang="fr" sz="1100" b="1">
                <a:solidFill>
                  <a:schemeClr val="dk1"/>
                </a:solidFill>
              </a:rPr>
              <a:t>Percentage of Shared Proteins (PSP)</a:t>
            </a:r>
            <a:r>
              <a:rPr lang="fr" sz="1100">
                <a:solidFill>
                  <a:schemeClr val="dk1"/>
                </a:solidFill>
              </a:rPr>
              <a:t>: Phages sharing ≥50% of their proteins, often calculated using tools like VIRIDIC, are considered similar.</a:t>
            </a:r>
            <a:endParaRPr sz="1100">
              <a:solidFill>
                <a:schemeClr val="dk1"/>
              </a:solidFill>
            </a:endParaRPr>
          </a:p>
          <a:p>
            <a:pPr marL="457200" lvl="0" indent="-298450" algn="l" rtl="0">
              <a:spcBef>
                <a:spcPts val="0"/>
              </a:spcBef>
              <a:spcAft>
                <a:spcPts val="0"/>
              </a:spcAft>
              <a:buClr>
                <a:schemeClr val="dk1"/>
              </a:buClr>
              <a:buSzPts val="1100"/>
              <a:buAutoNum type="arabicPeriod"/>
            </a:pPr>
            <a:r>
              <a:rPr lang="fr" sz="1100" b="1">
                <a:solidFill>
                  <a:schemeClr val="dk1"/>
                </a:solidFill>
              </a:rPr>
              <a:t>Genome Alignment</a:t>
            </a:r>
            <a:r>
              <a:rPr lang="fr" sz="1100">
                <a:solidFill>
                  <a:schemeClr val="dk1"/>
                </a:solidFill>
              </a:rPr>
              <a:t>: Whole-genome nucleotide sequence identity of 70-80% also serves as a marker.</a:t>
            </a:r>
            <a:endParaRPr sz="1100">
              <a:solidFill>
                <a:schemeClr val="dk1"/>
              </a:solidFill>
            </a:endParaRPr>
          </a:p>
          <a:p>
            <a:pPr marL="0" lvl="0" indent="0" algn="l" rtl="0">
              <a:spcBef>
                <a:spcPts val="1200"/>
              </a:spcBef>
              <a:spcAft>
                <a:spcPts val="1200"/>
              </a:spcAft>
              <a:buNone/>
            </a:pPr>
            <a:endParaRPr/>
          </a:p>
        </p:txBody>
      </p:sp>
      <p:sp>
        <p:nvSpPr>
          <p:cNvPr id="260" name="Google Shape;260;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9"/>
          <p:cNvSpPr txBox="1">
            <a:spLocks noGrp="1"/>
          </p:cNvSpPr>
          <p:nvPr>
            <p:ph type="title"/>
          </p:nvPr>
        </p:nvSpPr>
        <p:spPr>
          <a:xfrm>
            <a:off x="180000" y="1800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Closely related phages in the proteomic tree</a:t>
            </a:r>
            <a:endParaRPr/>
          </a:p>
        </p:txBody>
      </p:sp>
      <p:sp>
        <p:nvSpPr>
          <p:cNvPr id="266" name="Google Shape;266;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67" name="Google Shape;267;p39"/>
          <p:cNvPicPr preferRelativeResize="0"/>
          <p:nvPr/>
        </p:nvPicPr>
        <p:blipFill>
          <a:blip r:embed="rId3">
            <a:alphaModFix/>
          </a:blip>
          <a:stretch>
            <a:fillRect/>
          </a:stretch>
        </p:blipFill>
        <p:spPr>
          <a:xfrm>
            <a:off x="45800" y="1342300"/>
            <a:ext cx="4454150" cy="2458906"/>
          </a:xfrm>
          <a:prstGeom prst="rect">
            <a:avLst/>
          </a:prstGeom>
          <a:noFill/>
          <a:ln>
            <a:noFill/>
          </a:ln>
        </p:spPr>
      </p:pic>
      <p:pic>
        <p:nvPicPr>
          <p:cNvPr id="268" name="Google Shape;268;p39"/>
          <p:cNvPicPr preferRelativeResize="0"/>
          <p:nvPr/>
        </p:nvPicPr>
        <p:blipFill>
          <a:blip r:embed="rId4">
            <a:alphaModFix/>
          </a:blip>
          <a:stretch>
            <a:fillRect/>
          </a:stretch>
        </p:blipFill>
        <p:spPr>
          <a:xfrm>
            <a:off x="4499950" y="947775"/>
            <a:ext cx="4689849" cy="3825799"/>
          </a:xfrm>
          <a:prstGeom prst="rect">
            <a:avLst/>
          </a:prstGeom>
          <a:noFill/>
          <a:ln>
            <a:noFill/>
          </a:ln>
        </p:spPr>
      </p:pic>
      <p:sp>
        <p:nvSpPr>
          <p:cNvPr id="269" name="Google Shape;269;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27</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180000" y="1800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Replication Strategies</a:t>
            </a:r>
            <a:endParaRPr/>
          </a:p>
        </p:txBody>
      </p:sp>
      <p:sp>
        <p:nvSpPr>
          <p:cNvPr id="71" name="Google Shape;71;p15"/>
          <p:cNvSpPr txBox="1">
            <a:spLocks noGrp="1"/>
          </p:cNvSpPr>
          <p:nvPr>
            <p:ph type="body" idx="1"/>
          </p:nvPr>
        </p:nvSpPr>
        <p:spPr>
          <a:xfrm>
            <a:off x="311700" y="1017725"/>
            <a:ext cx="45321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1200"/>
              </a:spcBef>
              <a:spcAft>
                <a:spcPts val="0"/>
              </a:spcAft>
              <a:buSzPts val="605"/>
              <a:buNone/>
            </a:pPr>
            <a:r>
              <a:rPr lang="fr" sz="1600">
                <a:solidFill>
                  <a:schemeClr val="dk1"/>
                </a:solidFill>
              </a:rPr>
              <a:t>Lysogenic/temperate cycle: </a:t>
            </a:r>
            <a:endParaRPr sz="1600">
              <a:solidFill>
                <a:schemeClr val="dk1"/>
              </a:solidFill>
            </a:endParaRPr>
          </a:p>
          <a:p>
            <a:pPr marL="457200" lvl="0" indent="-330200" algn="l" rtl="0">
              <a:lnSpc>
                <a:spcPct val="95000"/>
              </a:lnSpc>
              <a:spcBef>
                <a:spcPts val="1200"/>
              </a:spcBef>
              <a:spcAft>
                <a:spcPts val="0"/>
              </a:spcAft>
              <a:buClr>
                <a:schemeClr val="dk1"/>
              </a:buClr>
              <a:buSzPts val="1600"/>
              <a:buChar char="●"/>
            </a:pPr>
            <a:r>
              <a:rPr lang="fr" sz="1600">
                <a:solidFill>
                  <a:schemeClr val="dk1"/>
                </a:solidFill>
              </a:rPr>
              <a:t>Integrates their genome into the bacterial chromosome without producing virions → prophage</a:t>
            </a:r>
            <a:endParaRPr sz="1600">
              <a:solidFill>
                <a:schemeClr val="dk1"/>
              </a:solidFill>
            </a:endParaRPr>
          </a:p>
          <a:p>
            <a:pPr marL="457200" lvl="0" indent="-330200" algn="l" rtl="0">
              <a:lnSpc>
                <a:spcPct val="95000"/>
              </a:lnSpc>
              <a:spcBef>
                <a:spcPts val="0"/>
              </a:spcBef>
              <a:spcAft>
                <a:spcPts val="0"/>
              </a:spcAft>
              <a:buClr>
                <a:schemeClr val="dk1"/>
              </a:buClr>
              <a:buSzPts val="1600"/>
              <a:buChar char="●"/>
            </a:pPr>
            <a:r>
              <a:rPr lang="fr" sz="1600">
                <a:solidFill>
                  <a:schemeClr val="dk1"/>
                </a:solidFill>
              </a:rPr>
              <a:t>Can exit the chromosome and switch to a lytic cycle under specific conditions</a:t>
            </a:r>
            <a:endParaRPr sz="1600">
              <a:solidFill>
                <a:schemeClr val="dk1"/>
              </a:solidFill>
            </a:endParaRPr>
          </a:p>
          <a:p>
            <a:pPr marL="0" lvl="0" indent="0" algn="l" rtl="0">
              <a:lnSpc>
                <a:spcPct val="95000"/>
              </a:lnSpc>
              <a:spcBef>
                <a:spcPts val="1200"/>
              </a:spcBef>
              <a:spcAft>
                <a:spcPts val="0"/>
              </a:spcAft>
              <a:buNone/>
            </a:pPr>
            <a:r>
              <a:rPr lang="fr" sz="1600">
                <a:solidFill>
                  <a:schemeClr val="dk1"/>
                </a:solidFill>
              </a:rPr>
              <a:t>Lytic/virulent cycle: </a:t>
            </a:r>
            <a:endParaRPr sz="1600">
              <a:solidFill>
                <a:schemeClr val="dk1"/>
              </a:solidFill>
            </a:endParaRPr>
          </a:p>
          <a:p>
            <a:pPr marL="457200" lvl="0" indent="-330200" algn="l" rtl="0">
              <a:lnSpc>
                <a:spcPct val="95000"/>
              </a:lnSpc>
              <a:spcBef>
                <a:spcPts val="1200"/>
              </a:spcBef>
              <a:spcAft>
                <a:spcPts val="0"/>
              </a:spcAft>
              <a:buClr>
                <a:schemeClr val="dk1"/>
              </a:buClr>
              <a:buSzPts val="1600"/>
              <a:buChar char="●"/>
            </a:pPr>
            <a:r>
              <a:rPr lang="fr" sz="1600">
                <a:solidFill>
                  <a:schemeClr val="dk1"/>
                </a:solidFill>
              </a:rPr>
              <a:t>Uses host's machinery to replicate and translate the viral genome to produce numerous virions</a:t>
            </a:r>
            <a:endParaRPr sz="1600">
              <a:solidFill>
                <a:schemeClr val="dk1"/>
              </a:solidFill>
            </a:endParaRPr>
          </a:p>
          <a:p>
            <a:pPr marL="457200" lvl="0" indent="-330200" algn="l" rtl="0">
              <a:lnSpc>
                <a:spcPct val="95000"/>
              </a:lnSpc>
              <a:spcBef>
                <a:spcPts val="0"/>
              </a:spcBef>
              <a:spcAft>
                <a:spcPts val="0"/>
              </a:spcAft>
              <a:buClr>
                <a:schemeClr val="dk1"/>
              </a:buClr>
              <a:buSzPts val="1600"/>
              <a:buChar char="●"/>
            </a:pPr>
            <a:r>
              <a:rPr lang="fr" sz="1600">
                <a:solidFill>
                  <a:schemeClr val="dk1"/>
                </a:solidFill>
              </a:rPr>
              <a:t>Will be released during bacterial lysis </a:t>
            </a:r>
            <a:endParaRPr sz="1600">
              <a:solidFill>
                <a:schemeClr val="dk1"/>
              </a:solidFill>
            </a:endParaRPr>
          </a:p>
          <a:p>
            <a:pPr marL="457200" lvl="0" indent="0" algn="l" rtl="0">
              <a:lnSpc>
                <a:spcPct val="95000"/>
              </a:lnSpc>
              <a:spcBef>
                <a:spcPts val="1200"/>
              </a:spcBef>
              <a:spcAft>
                <a:spcPts val="1200"/>
              </a:spcAft>
              <a:buNone/>
            </a:pPr>
            <a:endParaRPr sz="1100">
              <a:solidFill>
                <a:schemeClr val="dk1"/>
              </a:solidFill>
            </a:endParaRPr>
          </a:p>
        </p:txBody>
      </p:sp>
      <p:pic>
        <p:nvPicPr>
          <p:cNvPr id="72" name="Google Shape;72;p15"/>
          <p:cNvPicPr preferRelativeResize="0"/>
          <p:nvPr/>
        </p:nvPicPr>
        <p:blipFill>
          <a:blip r:embed="rId3">
            <a:alphaModFix/>
          </a:blip>
          <a:stretch>
            <a:fillRect/>
          </a:stretch>
        </p:blipFill>
        <p:spPr>
          <a:xfrm>
            <a:off x="4763800" y="1730138"/>
            <a:ext cx="3995402" cy="1991564"/>
          </a:xfrm>
          <a:prstGeom prst="rect">
            <a:avLst/>
          </a:prstGeom>
          <a:noFill/>
          <a:ln>
            <a:noFill/>
          </a:ln>
        </p:spPr>
      </p:pic>
      <p:sp>
        <p:nvSpPr>
          <p:cNvPr id="73" name="Google Shape;7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180000" y="1800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Phage structure </a:t>
            </a:r>
            <a:endParaRPr/>
          </a:p>
        </p:txBody>
      </p:sp>
      <p:sp>
        <p:nvSpPr>
          <p:cNvPr id="79" name="Google Shape;79;p16"/>
          <p:cNvSpPr txBox="1">
            <a:spLocks noGrp="1"/>
          </p:cNvSpPr>
          <p:nvPr>
            <p:ph type="body" idx="1"/>
          </p:nvPr>
        </p:nvSpPr>
        <p:spPr>
          <a:xfrm>
            <a:off x="180000" y="1152475"/>
            <a:ext cx="4392000" cy="3416400"/>
          </a:xfrm>
          <a:prstGeom prst="rect">
            <a:avLst/>
          </a:prstGeom>
        </p:spPr>
        <p:txBody>
          <a:bodyPr spcFirstLastPara="1" wrap="square" lIns="91425" tIns="91425" rIns="91425" bIns="91425" anchor="t" anchorCtr="0">
            <a:normAutofit fontScale="92500" lnSpcReduction="10000"/>
          </a:bodyPr>
          <a:lstStyle/>
          <a:p>
            <a:pPr marL="457200" lvl="0" indent="-334327" algn="l" rtl="0">
              <a:spcBef>
                <a:spcPts val="0"/>
              </a:spcBef>
              <a:spcAft>
                <a:spcPts val="0"/>
              </a:spcAft>
              <a:buClr>
                <a:srgbClr val="F8F9FA"/>
              </a:buClr>
              <a:buSzPct val="100000"/>
              <a:buChar char="●"/>
            </a:pPr>
            <a:r>
              <a:rPr lang="fr">
                <a:solidFill>
                  <a:srgbClr val="F8F9FA"/>
                </a:solidFill>
              </a:rPr>
              <a:t>Capsid head: Contain and protect the viral genetic material used for replication and infection</a:t>
            </a:r>
            <a:endParaRPr>
              <a:solidFill>
                <a:srgbClr val="F8F9FA"/>
              </a:solidFill>
            </a:endParaRPr>
          </a:p>
          <a:p>
            <a:pPr marL="457200" lvl="0" indent="-334327" algn="l" rtl="0">
              <a:spcBef>
                <a:spcPts val="0"/>
              </a:spcBef>
              <a:spcAft>
                <a:spcPts val="0"/>
              </a:spcAft>
              <a:buClr>
                <a:srgbClr val="F8F9FA"/>
              </a:buClr>
              <a:buSzPct val="100000"/>
              <a:buChar char="●"/>
            </a:pPr>
            <a:r>
              <a:rPr lang="fr">
                <a:solidFill>
                  <a:srgbClr val="F8F9FA"/>
                </a:solidFill>
              </a:rPr>
              <a:t>Body: Help for recognition, attachment and anchoring to the bacterium to break into the cell wall and inject the genetic material into the host</a:t>
            </a:r>
            <a:endParaRPr>
              <a:solidFill>
                <a:srgbClr val="F8F9FA"/>
              </a:solidFill>
            </a:endParaRPr>
          </a:p>
          <a:p>
            <a:pPr marL="0" lvl="0" indent="0" algn="l" rtl="0">
              <a:spcBef>
                <a:spcPts val="1200"/>
              </a:spcBef>
              <a:spcAft>
                <a:spcPts val="0"/>
              </a:spcAft>
              <a:buNone/>
            </a:pPr>
            <a:r>
              <a:rPr lang="fr">
                <a:solidFill>
                  <a:srgbClr val="F8F9FA"/>
                </a:solidFill>
              </a:rPr>
              <a:t>→ Phages vary greatly in size and complexity, with structures tailored to their specific bacterial targets</a:t>
            </a:r>
            <a:endParaRPr>
              <a:solidFill>
                <a:srgbClr val="F8F9FA"/>
              </a:solidFill>
            </a:endParaRPr>
          </a:p>
          <a:p>
            <a:pPr marL="0" lvl="0" indent="0" algn="l" rtl="0">
              <a:spcBef>
                <a:spcPts val="1200"/>
              </a:spcBef>
              <a:spcAft>
                <a:spcPts val="1200"/>
              </a:spcAft>
              <a:buNone/>
            </a:pPr>
            <a:endParaRPr/>
          </a:p>
        </p:txBody>
      </p:sp>
      <p:pic>
        <p:nvPicPr>
          <p:cNvPr id="80" name="Google Shape;80;p16"/>
          <p:cNvPicPr preferRelativeResize="0"/>
          <p:nvPr/>
        </p:nvPicPr>
        <p:blipFill>
          <a:blip r:embed="rId3">
            <a:alphaModFix/>
          </a:blip>
          <a:stretch>
            <a:fillRect/>
          </a:stretch>
        </p:blipFill>
        <p:spPr>
          <a:xfrm>
            <a:off x="4491500" y="1437675"/>
            <a:ext cx="4619501" cy="2757100"/>
          </a:xfrm>
          <a:prstGeom prst="rect">
            <a:avLst/>
          </a:prstGeom>
          <a:noFill/>
          <a:ln>
            <a:noFill/>
          </a:ln>
        </p:spPr>
      </p:pic>
      <p:sp>
        <p:nvSpPr>
          <p:cNvPr id="81" name="Google Shape;8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180000" y="1800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Why is it important to study phages ?</a:t>
            </a:r>
            <a:endParaRPr/>
          </a:p>
        </p:txBody>
      </p:sp>
      <p:sp>
        <p:nvSpPr>
          <p:cNvPr id="87" name="Google Shape;87;p17"/>
          <p:cNvSpPr txBox="1">
            <a:spLocks noGrp="1"/>
          </p:cNvSpPr>
          <p:nvPr>
            <p:ph type="body" idx="1"/>
          </p:nvPr>
        </p:nvSpPr>
        <p:spPr>
          <a:xfrm>
            <a:off x="311700" y="1152475"/>
            <a:ext cx="8664900" cy="3416400"/>
          </a:xfrm>
          <a:prstGeom prst="rect">
            <a:avLst/>
          </a:prstGeom>
        </p:spPr>
        <p:txBody>
          <a:bodyPr spcFirstLastPara="1" wrap="square" lIns="91425" tIns="91425" rIns="91425" bIns="91425" anchor="t" anchorCtr="0">
            <a:normAutofit/>
          </a:bodyPr>
          <a:lstStyle/>
          <a:p>
            <a:pPr marL="457200" lvl="0" indent="-355600" algn="l" rtl="0">
              <a:lnSpc>
                <a:spcPct val="90000"/>
              </a:lnSpc>
              <a:spcBef>
                <a:spcPts val="1000"/>
              </a:spcBef>
              <a:spcAft>
                <a:spcPts val="0"/>
              </a:spcAft>
              <a:buClr>
                <a:schemeClr val="dk1"/>
              </a:buClr>
              <a:buSzPts val="2000"/>
              <a:buChar char="●"/>
            </a:pPr>
            <a:r>
              <a:rPr lang="fr" sz="2000">
                <a:solidFill>
                  <a:schemeClr val="dk1"/>
                </a:solidFill>
              </a:rPr>
              <a:t>Play a significant role in horizontal gene transfer </a:t>
            </a:r>
            <a:endParaRPr sz="2000">
              <a:solidFill>
                <a:schemeClr val="dk1"/>
              </a:solidFill>
            </a:endParaRPr>
          </a:p>
          <a:p>
            <a:pPr marL="457200" lvl="0" indent="-355600" algn="l" rtl="0">
              <a:lnSpc>
                <a:spcPct val="90000"/>
              </a:lnSpc>
              <a:spcBef>
                <a:spcPts val="0"/>
              </a:spcBef>
              <a:spcAft>
                <a:spcPts val="0"/>
              </a:spcAft>
              <a:buClr>
                <a:schemeClr val="dk1"/>
              </a:buClr>
              <a:buSzPts val="2000"/>
              <a:buChar char="●"/>
            </a:pPr>
            <a:r>
              <a:rPr lang="fr" sz="2000">
                <a:solidFill>
                  <a:schemeClr val="dk1"/>
                </a:solidFill>
              </a:rPr>
              <a:t>Contributes to genetic diversity,  allows the spread of antibiotic resistance and virulence factors </a:t>
            </a:r>
            <a:endParaRPr sz="2000">
              <a:solidFill>
                <a:schemeClr val="dk1"/>
              </a:solidFill>
            </a:endParaRPr>
          </a:p>
          <a:p>
            <a:pPr marL="457200" lvl="0" indent="-355600" algn="l" rtl="0">
              <a:lnSpc>
                <a:spcPct val="90000"/>
              </a:lnSpc>
              <a:spcBef>
                <a:spcPts val="0"/>
              </a:spcBef>
              <a:spcAft>
                <a:spcPts val="0"/>
              </a:spcAft>
              <a:buClr>
                <a:schemeClr val="dk1"/>
              </a:buClr>
              <a:buSzPts val="2000"/>
              <a:buChar char="●"/>
            </a:pPr>
            <a:r>
              <a:rPr lang="fr" sz="2000">
                <a:solidFill>
                  <a:schemeClr val="dk1"/>
                </a:solidFill>
              </a:rPr>
              <a:t>Prophage regions are usually the regions of a bacterial genome which evolve rapidly</a:t>
            </a:r>
            <a:endParaRPr sz="2000">
              <a:solidFill>
                <a:schemeClr val="dk1"/>
              </a:solidFill>
            </a:endParaRPr>
          </a:p>
          <a:p>
            <a:pPr marL="457200" lvl="0" indent="-355600" algn="l" rtl="0">
              <a:lnSpc>
                <a:spcPct val="90000"/>
              </a:lnSpc>
              <a:spcBef>
                <a:spcPts val="0"/>
              </a:spcBef>
              <a:spcAft>
                <a:spcPts val="0"/>
              </a:spcAft>
              <a:buClr>
                <a:schemeClr val="dk1"/>
              </a:buClr>
              <a:buSzPts val="2000"/>
              <a:buChar char="●"/>
            </a:pPr>
            <a:r>
              <a:rPr lang="fr" sz="2000">
                <a:solidFill>
                  <a:schemeClr val="dk1"/>
                </a:solidFill>
              </a:rPr>
              <a:t>Auxiliary Metabolic Genes (AMG)</a:t>
            </a:r>
            <a:endParaRPr sz="2000">
              <a:solidFill>
                <a:schemeClr val="dk1"/>
              </a:solidFill>
            </a:endParaRPr>
          </a:p>
          <a:p>
            <a:pPr marL="457200" lvl="0" indent="-355600" algn="l" rtl="0">
              <a:lnSpc>
                <a:spcPct val="90000"/>
              </a:lnSpc>
              <a:spcBef>
                <a:spcPts val="0"/>
              </a:spcBef>
              <a:spcAft>
                <a:spcPts val="0"/>
              </a:spcAft>
              <a:buClr>
                <a:schemeClr val="dk1"/>
              </a:buClr>
              <a:buSzPts val="2000"/>
              <a:buChar char="●"/>
            </a:pPr>
            <a:r>
              <a:rPr lang="fr" sz="2000">
                <a:solidFill>
                  <a:schemeClr val="dk1"/>
                </a:solidFill>
              </a:rPr>
              <a:t>Control of the bacterial community</a:t>
            </a:r>
            <a:endParaRPr sz="2000">
              <a:solidFill>
                <a:schemeClr val="dk1"/>
              </a:solidFill>
            </a:endParaRPr>
          </a:p>
          <a:p>
            <a:pPr marL="457200" lvl="0" indent="0" algn="l" rtl="0">
              <a:lnSpc>
                <a:spcPct val="90000"/>
              </a:lnSpc>
              <a:spcBef>
                <a:spcPts val="1000"/>
              </a:spcBef>
              <a:spcAft>
                <a:spcPts val="0"/>
              </a:spcAft>
              <a:buNone/>
            </a:pPr>
            <a:endParaRPr/>
          </a:p>
        </p:txBody>
      </p:sp>
      <p:sp>
        <p:nvSpPr>
          <p:cNvPr id="88" name="Google Shape;88;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180000" y="1800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Prophage detection - geNomad</a:t>
            </a:r>
            <a:endParaRPr/>
          </a:p>
        </p:txBody>
      </p:sp>
      <p:sp>
        <p:nvSpPr>
          <p:cNvPr id="94" name="Google Shape;9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6</a:t>
            </a:fld>
            <a:endParaRPr/>
          </a:p>
        </p:txBody>
      </p:sp>
      <p:pic>
        <p:nvPicPr>
          <p:cNvPr id="95" name="Google Shape;95;p18"/>
          <p:cNvPicPr preferRelativeResize="0"/>
          <p:nvPr/>
        </p:nvPicPr>
        <p:blipFill rotWithShape="1">
          <a:blip r:embed="rId3">
            <a:alphaModFix/>
          </a:blip>
          <a:srcRect/>
          <a:stretch/>
        </p:blipFill>
        <p:spPr>
          <a:xfrm>
            <a:off x="152400" y="1275475"/>
            <a:ext cx="8839204" cy="29607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180000" y="1800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Prophage detection - geNomad</a:t>
            </a:r>
            <a:endParaRPr/>
          </a:p>
        </p:txBody>
      </p:sp>
      <p:sp>
        <p:nvSpPr>
          <p:cNvPr id="101" name="Google Shape;10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rgbClr val="F8F9FA"/>
              </a:buClr>
              <a:buSzPts val="2000"/>
              <a:buChar char="●"/>
            </a:pPr>
            <a:r>
              <a:rPr lang="fr" sz="2000">
                <a:solidFill>
                  <a:srgbClr val="F8F9FA"/>
                </a:solidFill>
              </a:rPr>
              <a:t>37 total hits</a:t>
            </a:r>
            <a:endParaRPr sz="2000">
              <a:solidFill>
                <a:srgbClr val="F8F9FA"/>
              </a:solidFill>
            </a:endParaRPr>
          </a:p>
          <a:p>
            <a:pPr marL="457200" lvl="0" indent="-355600" algn="l" rtl="0">
              <a:spcBef>
                <a:spcPts val="0"/>
              </a:spcBef>
              <a:spcAft>
                <a:spcPts val="0"/>
              </a:spcAft>
              <a:buClr>
                <a:srgbClr val="F8F9FA"/>
              </a:buClr>
              <a:buSzPts val="2000"/>
              <a:buChar char="●"/>
            </a:pPr>
            <a:r>
              <a:rPr lang="fr" sz="2000">
                <a:solidFill>
                  <a:srgbClr val="F8F9FA"/>
                </a:solidFill>
              </a:rPr>
              <a:t>Prophages found in all the outgroup samples, and in 31 out of 48 bee samples (~65%)</a:t>
            </a:r>
            <a:endParaRPr sz="2000">
              <a:solidFill>
                <a:srgbClr val="F8F9FA"/>
              </a:solidFill>
            </a:endParaRPr>
          </a:p>
          <a:p>
            <a:pPr marL="457200" lvl="0" indent="-355600" algn="l" rtl="0">
              <a:spcBef>
                <a:spcPts val="0"/>
              </a:spcBef>
              <a:spcAft>
                <a:spcPts val="0"/>
              </a:spcAft>
              <a:buClr>
                <a:srgbClr val="F8F9FA"/>
              </a:buClr>
              <a:buSzPts val="2000"/>
              <a:buChar char="●"/>
            </a:pPr>
            <a:r>
              <a:rPr lang="fr" sz="2000">
                <a:solidFill>
                  <a:srgbClr val="F8F9FA"/>
                </a:solidFill>
              </a:rPr>
              <a:t>To predict and annotate proteins, geNomad uses a modified version of Prodigal</a:t>
            </a:r>
            <a:endParaRPr sz="2000">
              <a:solidFill>
                <a:srgbClr val="F8F9FA"/>
              </a:solidFill>
            </a:endParaRPr>
          </a:p>
          <a:p>
            <a:pPr marL="457200" lvl="0" indent="-355600" algn="l" rtl="0">
              <a:spcBef>
                <a:spcPts val="0"/>
              </a:spcBef>
              <a:spcAft>
                <a:spcPts val="0"/>
              </a:spcAft>
              <a:buClr>
                <a:srgbClr val="F8F9FA"/>
              </a:buClr>
              <a:buSzPts val="2000"/>
              <a:buChar char="●"/>
            </a:pPr>
            <a:r>
              <a:rPr lang="fr" sz="2000">
                <a:solidFill>
                  <a:srgbClr val="F8F9FA"/>
                </a:solidFill>
              </a:rPr>
              <a:t>Taxonomy estimate not really helpful, all leading to </a:t>
            </a:r>
            <a:r>
              <a:rPr lang="fr" sz="2000" i="1">
                <a:solidFill>
                  <a:srgbClr val="F8F9FA"/>
                </a:solidFill>
              </a:rPr>
              <a:t>Caudoviricetes</a:t>
            </a:r>
            <a:r>
              <a:rPr lang="fr" sz="2000">
                <a:solidFill>
                  <a:srgbClr val="F8F9FA"/>
                </a:solidFill>
              </a:rPr>
              <a:t>, aka tailed bacteriophages</a:t>
            </a:r>
            <a:endParaRPr sz="2000">
              <a:solidFill>
                <a:srgbClr val="F8F9FA"/>
              </a:solidFill>
            </a:endParaRPr>
          </a:p>
        </p:txBody>
      </p:sp>
      <p:sp>
        <p:nvSpPr>
          <p:cNvPr id="102" name="Google Shape;102;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180000" y="1800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Prophage classification TaxmyPhage (fail)</a:t>
            </a:r>
            <a:endParaRPr/>
          </a:p>
        </p:txBody>
      </p:sp>
      <p:sp>
        <p:nvSpPr>
          <p:cNvPr id="108" name="Google Shape;10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lnSpc>
                <a:spcPct val="90000"/>
              </a:lnSpc>
              <a:spcBef>
                <a:spcPts val="1000"/>
              </a:spcBef>
              <a:spcAft>
                <a:spcPts val="0"/>
              </a:spcAft>
              <a:buNone/>
            </a:pPr>
            <a:r>
              <a:rPr lang="fr" sz="2600">
                <a:solidFill>
                  <a:schemeClr val="dk1"/>
                </a:solidFill>
              </a:rPr>
              <a:t>Tried to have a more precise classification than geNomad, but:</a:t>
            </a:r>
            <a:endParaRPr sz="2600">
              <a:solidFill>
                <a:schemeClr val="dk1"/>
              </a:solidFill>
            </a:endParaRPr>
          </a:p>
          <a:p>
            <a:pPr marL="457200" lvl="0" indent="-368935" algn="l" rtl="0">
              <a:lnSpc>
                <a:spcPct val="90000"/>
              </a:lnSpc>
              <a:spcBef>
                <a:spcPts val="1000"/>
              </a:spcBef>
              <a:spcAft>
                <a:spcPts val="0"/>
              </a:spcAft>
              <a:buClr>
                <a:schemeClr val="dk1"/>
              </a:buClr>
              <a:buSzPct val="100000"/>
              <a:buChar char="●"/>
            </a:pPr>
            <a:r>
              <a:rPr lang="fr" sz="2600">
                <a:solidFill>
                  <a:schemeClr val="dk1"/>
                </a:solidFill>
              </a:rPr>
              <a:t>No hits were found with our genomes</a:t>
            </a:r>
            <a:endParaRPr sz="2600">
              <a:solidFill>
                <a:schemeClr val="dk1"/>
              </a:solidFill>
            </a:endParaRPr>
          </a:p>
          <a:p>
            <a:pPr marL="457200" lvl="0" indent="-368935" algn="l" rtl="0">
              <a:lnSpc>
                <a:spcPct val="90000"/>
              </a:lnSpc>
              <a:spcBef>
                <a:spcPts val="0"/>
              </a:spcBef>
              <a:spcAft>
                <a:spcPts val="0"/>
              </a:spcAft>
              <a:buClr>
                <a:schemeClr val="dk1"/>
              </a:buClr>
              <a:buSzPct val="100000"/>
              <a:buChar char="●"/>
            </a:pPr>
            <a:r>
              <a:rPr lang="fr" sz="2600">
                <a:solidFill>
                  <a:schemeClr val="dk1"/>
                </a:solidFill>
              </a:rPr>
              <a:t>Test has been done with reference phage genomes and the program worked </a:t>
            </a:r>
            <a:endParaRPr sz="2600">
              <a:solidFill>
                <a:schemeClr val="dk1"/>
              </a:solidFill>
            </a:endParaRPr>
          </a:p>
          <a:p>
            <a:pPr marL="0" lvl="0" indent="0" algn="l" rtl="0">
              <a:lnSpc>
                <a:spcPct val="90000"/>
              </a:lnSpc>
              <a:spcBef>
                <a:spcPts val="1000"/>
              </a:spcBef>
              <a:spcAft>
                <a:spcPts val="0"/>
              </a:spcAft>
              <a:buNone/>
            </a:pPr>
            <a:endParaRPr sz="2600">
              <a:solidFill>
                <a:schemeClr val="dk1"/>
              </a:solidFill>
            </a:endParaRPr>
          </a:p>
          <a:p>
            <a:pPr marL="457200" lvl="0" indent="-368935" algn="l" rtl="0">
              <a:lnSpc>
                <a:spcPct val="90000"/>
              </a:lnSpc>
              <a:spcBef>
                <a:spcPts val="1000"/>
              </a:spcBef>
              <a:spcAft>
                <a:spcPts val="0"/>
              </a:spcAft>
              <a:buClr>
                <a:schemeClr val="dk1"/>
              </a:buClr>
              <a:buSzPct val="100000"/>
              <a:buChar char="➔"/>
            </a:pPr>
            <a:r>
              <a:rPr lang="fr" sz="2600">
                <a:solidFill>
                  <a:schemeClr val="dk1"/>
                </a:solidFill>
              </a:rPr>
              <a:t>The issue likely comes from the absence of our phages genomes in the databases used by TaxmyPhage</a:t>
            </a:r>
            <a:endParaRPr sz="2600">
              <a:solidFill>
                <a:schemeClr val="dk1"/>
              </a:solidFill>
            </a:endParaRPr>
          </a:p>
          <a:p>
            <a:pPr marL="457200" lvl="0" indent="0" algn="l" rtl="0">
              <a:lnSpc>
                <a:spcPct val="90000"/>
              </a:lnSpc>
              <a:spcBef>
                <a:spcPts val="1000"/>
              </a:spcBef>
              <a:spcAft>
                <a:spcPts val="0"/>
              </a:spcAft>
              <a:buNone/>
            </a:pPr>
            <a:endParaRPr sz="2600">
              <a:solidFill>
                <a:schemeClr val="dk1"/>
              </a:solidFill>
            </a:endParaRPr>
          </a:p>
          <a:p>
            <a:pPr marL="0" lvl="0" indent="0" algn="l" rtl="0">
              <a:spcBef>
                <a:spcPts val="0"/>
              </a:spcBef>
              <a:spcAft>
                <a:spcPts val="1200"/>
              </a:spcAft>
              <a:buNone/>
            </a:pPr>
            <a:endParaRPr/>
          </a:p>
        </p:txBody>
      </p:sp>
      <p:sp>
        <p:nvSpPr>
          <p:cNvPr id="109" name="Google Shape;10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180000" y="1800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Similarity between Phages - VIRIDIC</a:t>
            </a:r>
            <a:endParaRPr/>
          </a:p>
        </p:txBody>
      </p:sp>
      <p:sp>
        <p:nvSpPr>
          <p:cNvPr id="115" name="Google Shape;115;p21"/>
          <p:cNvSpPr/>
          <p:nvPr/>
        </p:nvSpPr>
        <p:spPr>
          <a:xfrm>
            <a:off x="6879225" y="1912250"/>
            <a:ext cx="1005900" cy="743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6" name="Google Shape;11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9</a:t>
            </a:fld>
            <a:endParaRPr/>
          </a:p>
        </p:txBody>
      </p:sp>
      <p:pic>
        <p:nvPicPr>
          <p:cNvPr id="117" name="Google Shape;117;p21"/>
          <p:cNvPicPr preferRelativeResize="0"/>
          <p:nvPr/>
        </p:nvPicPr>
        <p:blipFill>
          <a:blip r:embed="rId3">
            <a:alphaModFix/>
          </a:blip>
          <a:stretch>
            <a:fillRect/>
          </a:stretch>
        </p:blipFill>
        <p:spPr>
          <a:xfrm>
            <a:off x="736363" y="959276"/>
            <a:ext cx="7407877" cy="3703949"/>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1898</Words>
  <Application>Microsoft Macintosh PowerPoint</Application>
  <PresentationFormat>On-screen Show (16:9)</PresentationFormat>
  <Paragraphs>200</Paragraphs>
  <Slides>27</Slides>
  <Notes>27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Times New Roman</vt:lpstr>
      <vt:lpstr>Simple Dark</vt:lpstr>
      <vt:lpstr>Prophage analysis Identification, characterization and analysis of prophages within bacterial strains in the bee gut microbiota</vt:lpstr>
      <vt:lpstr>What is a bacteriophage ?</vt:lpstr>
      <vt:lpstr>Replication Strategies</vt:lpstr>
      <vt:lpstr>Phage structure </vt:lpstr>
      <vt:lpstr>Why is it important to study phages ?</vt:lpstr>
      <vt:lpstr>Prophage detection - geNomad</vt:lpstr>
      <vt:lpstr>Prophage detection - geNomad</vt:lpstr>
      <vt:lpstr>Prophage classification TaxmyPhage (fail)</vt:lpstr>
      <vt:lpstr>Similarity between Phages - VIRIDIC</vt:lpstr>
      <vt:lpstr>K-means clustering</vt:lpstr>
      <vt:lpstr>K-means clustering</vt:lpstr>
      <vt:lpstr>Host bee and bacteria clustering</vt:lpstr>
      <vt:lpstr>Host bee and bacteria clustering   </vt:lpstr>
      <vt:lpstr>Host bee and bacteria clustering   </vt:lpstr>
      <vt:lpstr>Do they cluster for the Host bee and target bacteria ? </vt:lpstr>
      <vt:lpstr>VIPTree proteomic study </vt:lpstr>
      <vt:lpstr>Proteomic tree</vt:lpstr>
      <vt:lpstr>Closely related phages in the proteomic tree match clusters </vt:lpstr>
      <vt:lpstr>Analysis of gene functions</vt:lpstr>
      <vt:lpstr>Prediction of phage lifestyle - bacphlip</vt:lpstr>
      <vt:lpstr>Prevalence</vt:lpstr>
      <vt:lpstr>Wrap up of what we learned </vt:lpstr>
      <vt:lpstr>Thank you for your attention !</vt:lpstr>
      <vt:lpstr>Annexes</vt:lpstr>
      <vt:lpstr>The tools we used</vt:lpstr>
      <vt:lpstr>Values of threshold for identity</vt:lpstr>
      <vt:lpstr>Closely related phages in the proteomic tree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1D954927B3E29E64A4F00781F307E444</cp:lastModifiedBy>
  <cp:revision>1</cp:revision>
  <dcterms:modified xsi:type="dcterms:W3CDTF">2024-12-16T10:37:58Z</dcterms:modified>
</cp:coreProperties>
</file>