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7/20/2020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foursquare.com/explore?mode=url&amp;ne=44.418088%2C-78.362732&amp;q=Restaurant&amp;sw=42.742978%2C-80.5545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B5914B-DD8A-439A-AD7C-F04D1A2B5556}"/>
              </a:ext>
            </a:extLst>
          </p:cNvPr>
          <p:cNvSpPr>
            <a:spLocks noGrp="1"/>
          </p:cNvSpPr>
          <p:nvPr>
            <p:ph type="ctrTitle"/>
          </p:nvPr>
        </p:nvSpPr>
        <p:spPr/>
        <p:txBody>
          <a:bodyPr/>
          <a:lstStyle/>
          <a:p>
            <a:r>
              <a:rPr lang="de-DE" dirty="0"/>
              <a:t>The Battle </a:t>
            </a:r>
            <a:r>
              <a:rPr lang="de-DE" dirty="0" err="1"/>
              <a:t>of</a:t>
            </a:r>
            <a:r>
              <a:rPr lang="de-DE" dirty="0"/>
              <a:t> </a:t>
            </a:r>
            <a:r>
              <a:rPr lang="de-DE" dirty="0" err="1"/>
              <a:t>Neighborhoods</a:t>
            </a:r>
            <a:endParaRPr lang="de-DE" dirty="0"/>
          </a:p>
        </p:txBody>
      </p:sp>
      <p:sp>
        <p:nvSpPr>
          <p:cNvPr id="3" name="Untertitel 2">
            <a:extLst>
              <a:ext uri="{FF2B5EF4-FFF2-40B4-BE49-F238E27FC236}">
                <a16:creationId xmlns:a16="http://schemas.microsoft.com/office/drawing/2014/main" id="{E4E636EF-DC0F-4E78-BF92-47E04FE2E44D}"/>
              </a:ext>
            </a:extLst>
          </p:cNvPr>
          <p:cNvSpPr>
            <a:spLocks noGrp="1"/>
          </p:cNvSpPr>
          <p:nvPr>
            <p:ph type="subTitle" idx="1"/>
          </p:nvPr>
        </p:nvSpPr>
        <p:spPr/>
        <p:txBody>
          <a:bodyPr/>
          <a:lstStyle/>
          <a:p>
            <a:r>
              <a:rPr lang="de-DE" dirty="0" err="1"/>
              <a:t>Capstone</a:t>
            </a:r>
            <a:r>
              <a:rPr lang="de-DE" dirty="0"/>
              <a:t> Project</a:t>
            </a:r>
          </a:p>
        </p:txBody>
      </p:sp>
    </p:spTree>
    <p:extLst>
      <p:ext uri="{BB962C8B-B14F-4D97-AF65-F5344CB8AC3E}">
        <p14:creationId xmlns:p14="http://schemas.microsoft.com/office/powerpoint/2010/main" val="222227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4770-2C4D-4F40-8151-DB4C8B7746B3}"/>
              </a:ext>
            </a:extLst>
          </p:cNvPr>
          <p:cNvSpPr>
            <a:spLocks noGrp="1"/>
          </p:cNvSpPr>
          <p:nvPr>
            <p:ph type="title"/>
          </p:nvPr>
        </p:nvSpPr>
        <p:spPr/>
        <p:txBody>
          <a:bodyPr/>
          <a:lstStyle/>
          <a:p>
            <a:r>
              <a:rPr lang="de-DE" dirty="0"/>
              <a:t>Table </a:t>
            </a:r>
            <a:r>
              <a:rPr lang="de-DE" dirty="0" err="1"/>
              <a:t>of</a:t>
            </a:r>
            <a:r>
              <a:rPr lang="de-DE" dirty="0"/>
              <a:t> </a:t>
            </a:r>
            <a:r>
              <a:rPr lang="de-DE" dirty="0" err="1"/>
              <a:t>contents</a:t>
            </a:r>
            <a:endParaRPr lang="de-DE" dirty="0"/>
          </a:p>
        </p:txBody>
      </p:sp>
      <p:sp>
        <p:nvSpPr>
          <p:cNvPr id="3" name="Inhaltsplatzhalter 2">
            <a:extLst>
              <a:ext uri="{FF2B5EF4-FFF2-40B4-BE49-F238E27FC236}">
                <a16:creationId xmlns:a16="http://schemas.microsoft.com/office/drawing/2014/main" id="{5AE337A0-6AB0-41F9-9B7B-C7E0A1420619}"/>
              </a:ext>
            </a:extLst>
          </p:cNvPr>
          <p:cNvSpPr>
            <a:spLocks noGrp="1"/>
          </p:cNvSpPr>
          <p:nvPr>
            <p:ph idx="1"/>
          </p:nvPr>
        </p:nvSpPr>
        <p:spPr/>
        <p:txBody>
          <a:bodyPr/>
          <a:lstStyle/>
          <a:p>
            <a:r>
              <a:rPr lang="de-DE" dirty="0"/>
              <a:t>Business Problem</a:t>
            </a:r>
          </a:p>
          <a:p>
            <a:r>
              <a:rPr lang="de-DE" dirty="0"/>
              <a:t>Data </a:t>
            </a:r>
            <a:r>
              <a:rPr lang="de-DE" dirty="0" err="1"/>
              <a:t>description</a:t>
            </a:r>
            <a:endParaRPr lang="de-DE" dirty="0"/>
          </a:p>
          <a:p>
            <a:r>
              <a:rPr lang="de-DE" dirty="0"/>
              <a:t>Analysis</a:t>
            </a:r>
          </a:p>
          <a:p>
            <a:r>
              <a:rPr lang="de-DE" dirty="0" err="1"/>
              <a:t>Results</a:t>
            </a:r>
            <a:r>
              <a:rPr lang="de-DE" dirty="0"/>
              <a:t> and </a:t>
            </a:r>
            <a:r>
              <a:rPr lang="de-DE" dirty="0" err="1"/>
              <a:t>further</a:t>
            </a:r>
            <a:r>
              <a:rPr lang="de-DE" dirty="0"/>
              <a:t> </a:t>
            </a:r>
            <a:r>
              <a:rPr lang="de-DE" dirty="0" err="1"/>
              <a:t>steps</a:t>
            </a:r>
            <a:endParaRPr lang="de-DE" dirty="0"/>
          </a:p>
          <a:p>
            <a:endParaRPr lang="de-DE" dirty="0"/>
          </a:p>
          <a:p>
            <a:pPr marL="0" indent="0">
              <a:buNone/>
            </a:pPr>
            <a:endParaRPr lang="de-DE" dirty="0"/>
          </a:p>
        </p:txBody>
      </p:sp>
    </p:spTree>
    <p:extLst>
      <p:ext uri="{BB962C8B-B14F-4D97-AF65-F5344CB8AC3E}">
        <p14:creationId xmlns:p14="http://schemas.microsoft.com/office/powerpoint/2010/main" val="196346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E3D08888-9EBD-4741-AABE-A902B904211A}"/>
              </a:ext>
            </a:extLst>
          </p:cNvPr>
          <p:cNvSpPr>
            <a:spLocks noGrp="1"/>
          </p:cNvSpPr>
          <p:nvPr>
            <p:ph type="title"/>
          </p:nvPr>
        </p:nvSpPr>
        <p:spPr>
          <a:xfrm>
            <a:off x="648930" y="629267"/>
            <a:ext cx="9252154" cy="1016654"/>
          </a:xfrm>
        </p:spPr>
        <p:txBody>
          <a:bodyPr>
            <a:normAutofit/>
          </a:bodyPr>
          <a:lstStyle/>
          <a:p>
            <a:pPr>
              <a:lnSpc>
                <a:spcPct val="90000"/>
              </a:lnSpc>
            </a:pPr>
            <a:r>
              <a:rPr lang="de-DE" sz="3300">
                <a:solidFill>
                  <a:srgbClr val="EBEBEB"/>
                </a:solidFill>
              </a:rPr>
              <a:t>Business Problem</a:t>
            </a:r>
            <a:br>
              <a:rPr lang="de-DE" sz="3300">
                <a:solidFill>
                  <a:srgbClr val="EBEBEB"/>
                </a:solidFill>
              </a:rPr>
            </a:br>
            <a:endParaRPr lang="de-DE" sz="3300">
              <a:solidFill>
                <a:srgbClr val="EBEBEB"/>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 name="Content Placeholder 8">
            <a:extLst>
              <a:ext uri="{FF2B5EF4-FFF2-40B4-BE49-F238E27FC236}">
                <a16:creationId xmlns:a16="http://schemas.microsoft.com/office/drawing/2014/main" id="{3458D87C-DA9E-4C86-BD35-1009754EFBEA}"/>
              </a:ext>
            </a:extLst>
          </p:cNvPr>
          <p:cNvSpPr>
            <a:spLocks noGrp="1"/>
          </p:cNvSpPr>
          <p:nvPr>
            <p:ph idx="1"/>
          </p:nvPr>
        </p:nvSpPr>
        <p:spPr>
          <a:xfrm>
            <a:off x="648930" y="2548281"/>
            <a:ext cx="5447069" cy="3658689"/>
          </a:xfrm>
        </p:spPr>
        <p:txBody>
          <a:bodyPr>
            <a:normAutofit/>
          </a:bodyPr>
          <a:lstStyle/>
          <a:p>
            <a:r>
              <a:rPr lang="en-US" u="sng" dirty="0"/>
              <a:t>Toronto</a:t>
            </a:r>
          </a:p>
          <a:p>
            <a:r>
              <a:rPr lang="en-US" dirty="0"/>
              <a:t>- population of 2,731,571 in 2016</a:t>
            </a:r>
          </a:p>
          <a:p>
            <a:r>
              <a:rPr lang="en-US" dirty="0"/>
              <a:t>- fastest growing city in North America</a:t>
            </a:r>
          </a:p>
          <a:p>
            <a:r>
              <a:rPr lang="en-US" dirty="0"/>
              <a:t>- As a result: </a:t>
            </a:r>
            <a:r>
              <a:rPr lang="de-DE" dirty="0" err="1"/>
              <a:t>big</a:t>
            </a:r>
            <a:r>
              <a:rPr lang="de-DE" dirty="0"/>
              <a:t> </a:t>
            </a:r>
            <a:r>
              <a:rPr lang="de-DE" dirty="0" err="1"/>
              <a:t>competition</a:t>
            </a:r>
            <a:r>
              <a:rPr lang="de-DE" dirty="0"/>
              <a:t> </a:t>
            </a:r>
            <a:r>
              <a:rPr lang="de-DE" dirty="0" err="1"/>
              <a:t>between</a:t>
            </a:r>
            <a:r>
              <a:rPr lang="de-DE" dirty="0"/>
              <a:t> 	</a:t>
            </a:r>
            <a:r>
              <a:rPr lang="de-DE" dirty="0" err="1"/>
              <a:t>businesses</a:t>
            </a:r>
            <a:r>
              <a:rPr lang="de-DE" dirty="0"/>
              <a:t> </a:t>
            </a:r>
            <a:r>
              <a:rPr lang="de-DE" dirty="0" err="1"/>
              <a:t>especially</a:t>
            </a:r>
            <a:r>
              <a:rPr lang="de-DE" dirty="0"/>
              <a:t> </a:t>
            </a:r>
            <a:r>
              <a:rPr lang="de-DE" dirty="0" err="1"/>
              <a:t>restaurants</a:t>
            </a:r>
            <a:endParaRPr lang="de-DE" dirty="0"/>
          </a:p>
          <a:p>
            <a:endParaRPr lang="de-DE" dirty="0"/>
          </a:p>
          <a:p>
            <a:r>
              <a:rPr lang="en-US" b="1" dirty="0"/>
              <a:t>The main idea of this project is to suggest the best locality for your new restaurant in that highly demanded city</a:t>
            </a:r>
          </a:p>
        </p:txBody>
      </p:sp>
      <p:pic>
        <p:nvPicPr>
          <p:cNvPr id="5" name="Inhaltsplatzhalter 4">
            <a:extLst>
              <a:ext uri="{FF2B5EF4-FFF2-40B4-BE49-F238E27FC236}">
                <a16:creationId xmlns:a16="http://schemas.microsoft.com/office/drawing/2014/main" id="{A1032CB3-D178-4220-A2D9-D3FDC3A2D323}"/>
              </a:ext>
            </a:extLst>
          </p:cNvPr>
          <p:cNvPicPr>
            <a:picLocks noChangeAspect="1"/>
          </p:cNvPicPr>
          <p:nvPr/>
        </p:nvPicPr>
        <p:blipFill>
          <a:blip r:embed="rId2"/>
          <a:stretch>
            <a:fillRect/>
          </a:stretch>
        </p:blipFill>
        <p:spPr>
          <a:xfrm>
            <a:off x="6154444" y="2548281"/>
            <a:ext cx="5326571" cy="3662018"/>
          </a:xfrm>
          <a:prstGeom prst="rect">
            <a:avLst/>
          </a:prstGeom>
          <a:effectLst/>
        </p:spPr>
      </p:pic>
    </p:spTree>
    <p:extLst>
      <p:ext uri="{BB962C8B-B14F-4D97-AF65-F5344CB8AC3E}">
        <p14:creationId xmlns:p14="http://schemas.microsoft.com/office/powerpoint/2010/main" val="14548786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822ED6-3DAE-4F1D-8B61-5E8612DA3FAF}"/>
              </a:ext>
            </a:extLst>
          </p:cNvPr>
          <p:cNvSpPr>
            <a:spLocks noGrp="1"/>
          </p:cNvSpPr>
          <p:nvPr>
            <p:ph type="title"/>
          </p:nvPr>
        </p:nvSpPr>
        <p:spPr/>
        <p:txBody>
          <a:bodyPr/>
          <a:lstStyle/>
          <a:p>
            <a:r>
              <a:rPr lang="de-DE" dirty="0"/>
              <a:t>Data </a:t>
            </a:r>
            <a:r>
              <a:rPr lang="de-DE" dirty="0" err="1"/>
              <a:t>description</a:t>
            </a:r>
            <a:endParaRPr lang="de-DE" dirty="0"/>
          </a:p>
        </p:txBody>
      </p:sp>
      <p:sp>
        <p:nvSpPr>
          <p:cNvPr id="3" name="Inhaltsplatzhalter 2">
            <a:extLst>
              <a:ext uri="{FF2B5EF4-FFF2-40B4-BE49-F238E27FC236}">
                <a16:creationId xmlns:a16="http://schemas.microsoft.com/office/drawing/2014/main" id="{CB6BD402-830F-4FD2-859A-60FA0DA2A7E6}"/>
              </a:ext>
            </a:extLst>
          </p:cNvPr>
          <p:cNvSpPr>
            <a:spLocks noGrp="1"/>
          </p:cNvSpPr>
          <p:nvPr>
            <p:ph idx="1"/>
          </p:nvPr>
        </p:nvSpPr>
        <p:spPr/>
        <p:txBody>
          <a:bodyPr>
            <a:normAutofit fontScale="85000" lnSpcReduction="10000"/>
          </a:bodyPr>
          <a:lstStyle/>
          <a:p>
            <a:pPr marL="0" indent="0" fontAlgn="base">
              <a:buNone/>
            </a:pPr>
            <a:r>
              <a:rPr lang="en-US" dirty="0"/>
              <a:t>Based on definition of our problem, factors that will influence our decision are:</a:t>
            </a:r>
          </a:p>
          <a:p>
            <a:pPr fontAlgn="base"/>
            <a:r>
              <a:rPr lang="en-US" dirty="0"/>
              <a:t>Already existing restaurants in the neighborhood (any type of restaurant)</a:t>
            </a:r>
          </a:p>
          <a:p>
            <a:pPr fontAlgn="base"/>
            <a:r>
              <a:rPr lang="en-US" dirty="0"/>
              <a:t>Location of neighborhoods in the city center</a:t>
            </a:r>
          </a:p>
          <a:p>
            <a:pPr marL="0" indent="0" fontAlgn="base">
              <a:buNone/>
            </a:pPr>
            <a:endParaRPr lang="en-US" dirty="0"/>
          </a:p>
          <a:p>
            <a:pPr marL="0" indent="0" fontAlgn="base">
              <a:buNone/>
            </a:pPr>
            <a:r>
              <a:rPr lang="en-US" dirty="0"/>
              <a:t>Following data sources are used to get the required information:</a:t>
            </a:r>
          </a:p>
          <a:p>
            <a:pPr fontAlgn="base"/>
            <a:r>
              <a:rPr lang="en-US" dirty="0"/>
              <a:t>Amount of restaurants and their types will be obtained by using </a:t>
            </a:r>
            <a:r>
              <a:rPr lang="en-US" dirty="0" err="1"/>
              <a:t>Foursqare</a:t>
            </a:r>
            <a:r>
              <a:rPr lang="en-US" dirty="0"/>
              <a:t> API: (</a:t>
            </a:r>
            <a:r>
              <a:rPr lang="en-US" dirty="0">
                <a:hlinkClick r:id="rId2"/>
              </a:rPr>
              <a:t>https://foursquare.com/explore?mode=url&amp;ne=44.418088%2C-78.362732&amp;q=Restaurant&amp;sw=42.742978%2C-80.554504</a:t>
            </a:r>
            <a:r>
              <a:rPr lang="en-US" dirty="0"/>
              <a:t>)</a:t>
            </a:r>
          </a:p>
          <a:p>
            <a:pPr fontAlgn="base"/>
            <a:r>
              <a:rPr lang="en-US" dirty="0"/>
              <a:t>Location of neighborhoods in the city center will be generated algorithmically using a list of postal codes of Toronto provided by Wikipedia: </a:t>
            </a:r>
            <a:r>
              <a:rPr lang="en-US" dirty="0">
                <a:hlinkClick r:id="rId3"/>
              </a:rPr>
              <a:t>https://en.wikipedia.org/wiki/List_of_postal_codes_of_Canada:_M</a:t>
            </a:r>
            <a:endParaRPr lang="en-US" dirty="0"/>
          </a:p>
          <a:p>
            <a:pPr marL="0" indent="0">
              <a:buNone/>
            </a:pPr>
            <a:endParaRPr lang="de-DE" dirty="0"/>
          </a:p>
        </p:txBody>
      </p:sp>
    </p:spTree>
    <p:extLst>
      <p:ext uri="{BB962C8B-B14F-4D97-AF65-F5344CB8AC3E}">
        <p14:creationId xmlns:p14="http://schemas.microsoft.com/office/powerpoint/2010/main" val="63422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C2D15-C8E9-4364-8BD4-F79DFCC31E38}"/>
              </a:ext>
            </a:extLst>
          </p:cNvPr>
          <p:cNvSpPr>
            <a:spLocks noGrp="1"/>
          </p:cNvSpPr>
          <p:nvPr>
            <p:ph type="title"/>
          </p:nvPr>
        </p:nvSpPr>
        <p:spPr/>
        <p:txBody>
          <a:bodyPr/>
          <a:lstStyle/>
          <a:p>
            <a:r>
              <a:rPr lang="de-DE" dirty="0"/>
              <a:t>Analysis</a:t>
            </a:r>
          </a:p>
        </p:txBody>
      </p:sp>
      <p:sp>
        <p:nvSpPr>
          <p:cNvPr id="3" name="Inhaltsplatzhalter 2">
            <a:extLst>
              <a:ext uri="{FF2B5EF4-FFF2-40B4-BE49-F238E27FC236}">
                <a16:creationId xmlns:a16="http://schemas.microsoft.com/office/drawing/2014/main" id="{73405213-8F97-4DBE-A482-C8255C032DC0}"/>
              </a:ext>
            </a:extLst>
          </p:cNvPr>
          <p:cNvSpPr>
            <a:spLocks noGrp="1"/>
          </p:cNvSpPr>
          <p:nvPr>
            <p:ph idx="1"/>
          </p:nvPr>
        </p:nvSpPr>
        <p:spPr/>
        <p:txBody>
          <a:bodyPr>
            <a:normAutofit lnSpcReduction="10000"/>
          </a:bodyPr>
          <a:lstStyle/>
          <a:p>
            <a:pPr fontAlgn="base"/>
            <a:r>
              <a:rPr lang="en-US" b="1" dirty="0"/>
              <a:t>Data capturing and preprocessing </a:t>
            </a:r>
            <a:r>
              <a:rPr lang="en-US" dirty="0"/>
              <a:t>Capture and clean all the relevant data</a:t>
            </a:r>
          </a:p>
          <a:p>
            <a:pPr marL="0" indent="0" fontAlgn="base">
              <a:buNone/>
            </a:pPr>
            <a:endParaRPr lang="en-US" dirty="0"/>
          </a:p>
          <a:p>
            <a:pPr fontAlgn="base"/>
            <a:r>
              <a:rPr lang="en-US" b="1" dirty="0"/>
              <a:t>Exploring, clustering and visualizing neighborhoods in Toronto</a:t>
            </a:r>
            <a:r>
              <a:rPr lang="en-US" dirty="0"/>
              <a:t> Explore the neighborhoods in the city of Toronto, get available Top venues including restaurants and visualize these on a map</a:t>
            </a:r>
          </a:p>
          <a:p>
            <a:pPr marL="0" indent="0" fontAlgn="base">
              <a:buNone/>
            </a:pPr>
            <a:endParaRPr lang="en-US" dirty="0"/>
          </a:p>
          <a:p>
            <a:pPr fontAlgn="base"/>
            <a:r>
              <a:rPr lang="en-US" b="1" dirty="0"/>
              <a:t>Examining Clusters</a:t>
            </a:r>
            <a:r>
              <a:rPr lang="en-US" dirty="0"/>
              <a:t> Explore each cluster and determine the discriminating venue categories that distinguish each cluster. Finally, I identify the clusters with maximum number restaurants and vice versa clusters which would be suitable for a new restaurant.</a:t>
            </a:r>
          </a:p>
          <a:p>
            <a:endParaRPr lang="de-DE" dirty="0"/>
          </a:p>
        </p:txBody>
      </p:sp>
    </p:spTree>
    <p:extLst>
      <p:ext uri="{BB962C8B-B14F-4D97-AF65-F5344CB8AC3E}">
        <p14:creationId xmlns:p14="http://schemas.microsoft.com/office/powerpoint/2010/main" val="20711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57994F9F-CFE3-463A-AFE6-E6F6F80C0758}"/>
              </a:ext>
            </a:extLst>
          </p:cNvPr>
          <p:cNvSpPr>
            <a:spLocks noGrp="1"/>
          </p:cNvSpPr>
          <p:nvPr>
            <p:ph type="title"/>
          </p:nvPr>
        </p:nvSpPr>
        <p:spPr>
          <a:xfrm>
            <a:off x="648930" y="629267"/>
            <a:ext cx="9252154" cy="1016654"/>
          </a:xfrm>
        </p:spPr>
        <p:txBody>
          <a:bodyPr>
            <a:normAutofit/>
          </a:bodyPr>
          <a:lstStyle/>
          <a:p>
            <a:r>
              <a:rPr lang="de-DE" dirty="0" err="1">
                <a:solidFill>
                  <a:srgbClr val="EBEBEB"/>
                </a:solidFill>
              </a:rPr>
              <a:t>Results</a:t>
            </a:r>
            <a:r>
              <a:rPr lang="de-DE" dirty="0">
                <a:solidFill>
                  <a:srgbClr val="EBEBEB"/>
                </a:solidFill>
              </a:rPr>
              <a:t> and </a:t>
            </a:r>
            <a:r>
              <a:rPr lang="de-DE" dirty="0" err="1">
                <a:solidFill>
                  <a:srgbClr val="EBEBEB"/>
                </a:solidFill>
              </a:rPr>
              <a:t>further</a:t>
            </a:r>
            <a:r>
              <a:rPr lang="de-DE" dirty="0">
                <a:solidFill>
                  <a:srgbClr val="EBEBEB"/>
                </a:solidFill>
              </a:rPr>
              <a:t> </a:t>
            </a:r>
            <a:r>
              <a:rPr lang="de-DE" dirty="0" err="1">
                <a:solidFill>
                  <a:srgbClr val="EBEBEB"/>
                </a:solidFill>
              </a:rPr>
              <a:t>steps</a:t>
            </a:r>
            <a:endParaRPr lang="de-DE" dirty="0">
              <a:solidFill>
                <a:srgbClr val="EBEBEB"/>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 name="Content Placeholder 8">
            <a:extLst>
              <a:ext uri="{FF2B5EF4-FFF2-40B4-BE49-F238E27FC236}">
                <a16:creationId xmlns:a16="http://schemas.microsoft.com/office/drawing/2014/main" id="{084932AE-44FE-4866-8CA2-5BB293D96866}"/>
              </a:ext>
            </a:extLst>
          </p:cNvPr>
          <p:cNvSpPr>
            <a:spLocks noGrp="1"/>
          </p:cNvSpPr>
          <p:nvPr>
            <p:ph idx="1"/>
          </p:nvPr>
        </p:nvSpPr>
        <p:spPr>
          <a:xfrm>
            <a:off x="648457" y="2771059"/>
            <a:ext cx="5122606" cy="3216460"/>
          </a:xfrm>
        </p:spPr>
        <p:txBody>
          <a:bodyPr>
            <a:normAutofit fontScale="77500" lnSpcReduction="20000"/>
          </a:bodyPr>
          <a:lstStyle/>
          <a:p>
            <a:pPr marL="0" indent="0" algn="ctr">
              <a:buNone/>
            </a:pPr>
            <a:r>
              <a:rPr lang="en-US" dirty="0"/>
              <a:t>Based on the resultant clusters it looks like Clusters 1 has a higher number of restaurants than the rest of the clusters. So these remaining clusters offer the highest potential for a new restaurant.</a:t>
            </a:r>
          </a:p>
          <a:p>
            <a:pPr marL="0" indent="0" algn="ctr">
              <a:buNone/>
            </a:pPr>
            <a:endParaRPr lang="en-US" dirty="0"/>
          </a:p>
          <a:p>
            <a:pPr marL="0" indent="0" algn="ctr">
              <a:buNone/>
            </a:pPr>
            <a:r>
              <a:rPr lang="en-US" dirty="0"/>
              <a:t>Final </a:t>
            </a:r>
            <a:r>
              <a:rPr lang="en-US" dirty="0" err="1"/>
              <a:t>decission</a:t>
            </a:r>
            <a:r>
              <a:rPr lang="en-US" dirty="0"/>
              <a:t> on optimal restaurant location will be made by stakeholders based on specific characteristics of neighborhoods and locations in every recommended zone, taking into consideration additional factors like attractiveness of each location, levels of noise such as proximity to major roads, real estate availability, prices, social and economic dynamics of every neighborhood and so on.</a:t>
            </a:r>
          </a:p>
        </p:txBody>
      </p:sp>
      <p:pic>
        <p:nvPicPr>
          <p:cNvPr id="5" name="Inhaltsplatzhalter 4">
            <a:extLst>
              <a:ext uri="{FF2B5EF4-FFF2-40B4-BE49-F238E27FC236}">
                <a16:creationId xmlns:a16="http://schemas.microsoft.com/office/drawing/2014/main" id="{E3692EDB-EDF4-4D43-9B24-EF6CFBC75D57}"/>
              </a:ext>
            </a:extLst>
          </p:cNvPr>
          <p:cNvPicPr>
            <a:picLocks noChangeAspect="1"/>
          </p:cNvPicPr>
          <p:nvPr/>
        </p:nvPicPr>
        <p:blipFill>
          <a:blip r:embed="rId2"/>
          <a:stretch>
            <a:fillRect/>
          </a:stretch>
        </p:blipFill>
        <p:spPr>
          <a:xfrm>
            <a:off x="6091916" y="2771060"/>
            <a:ext cx="5451627" cy="3216460"/>
          </a:xfrm>
          <a:prstGeom prst="rect">
            <a:avLst/>
          </a:prstGeom>
          <a:effectLst/>
        </p:spPr>
      </p:pic>
    </p:spTree>
    <p:extLst>
      <p:ext uri="{BB962C8B-B14F-4D97-AF65-F5344CB8AC3E}">
        <p14:creationId xmlns:p14="http://schemas.microsoft.com/office/powerpoint/2010/main" val="160258511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Breitbild</PresentationFormat>
  <Paragraphs>32</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Century Gothic</vt:lpstr>
      <vt:lpstr>Wingdings 3</vt:lpstr>
      <vt:lpstr>Ion</vt:lpstr>
      <vt:lpstr>The Battle of Neighborhoods</vt:lpstr>
      <vt:lpstr>Table of contents</vt:lpstr>
      <vt:lpstr>Business Problem </vt:lpstr>
      <vt:lpstr>Data description</vt:lpstr>
      <vt:lpstr>Analysis</vt:lpstr>
      <vt:lpstr>Results and further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Carolin Mangol</dc:creator>
  <cp:lastModifiedBy>Carolin Mangol</cp:lastModifiedBy>
  <cp:revision>3</cp:revision>
  <dcterms:created xsi:type="dcterms:W3CDTF">2020-07-20T11:29:55Z</dcterms:created>
  <dcterms:modified xsi:type="dcterms:W3CDTF">2020-07-20T11:47:17Z</dcterms:modified>
</cp:coreProperties>
</file>