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647" r:id="rId3"/>
    <p:sldId id="654" r:id="rId4"/>
    <p:sldId id="665" r:id="rId5"/>
    <p:sldId id="671" r:id="rId6"/>
    <p:sldId id="648" r:id="rId7"/>
    <p:sldId id="666" r:id="rId8"/>
    <p:sldId id="650" r:id="rId9"/>
    <p:sldId id="667" r:id="rId10"/>
    <p:sldId id="645" r:id="rId11"/>
    <p:sldId id="658" r:id="rId12"/>
    <p:sldId id="669" r:id="rId13"/>
    <p:sldId id="660" r:id="rId14"/>
    <p:sldId id="661" r:id="rId15"/>
    <p:sldId id="662" r:id="rId16"/>
    <p:sldId id="663" r:id="rId17"/>
    <p:sldId id="664" r:id="rId18"/>
    <p:sldId id="668" r:id="rId19"/>
    <p:sldId id="670" r:id="rId20"/>
    <p:sldId id="651" r:id="rId21"/>
    <p:sldId id="653" r:id="rId22"/>
    <p:sldId id="655" r:id="rId23"/>
    <p:sldId id="656" r:id="rId24"/>
    <p:sldId id="649" r:id="rId25"/>
    <p:sldId id="646" r:id="rId26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6AA68"/>
    <a:srgbClr val="92D050"/>
    <a:srgbClr val="0070C0"/>
    <a:srgbClr val="232E55"/>
    <a:srgbClr val="E40000"/>
    <a:srgbClr val="FF5050"/>
    <a:srgbClr val="5F5F5F"/>
    <a:srgbClr val="E1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4" autoAdjust="0"/>
    <p:restoredTop sz="86700" autoAdjust="0"/>
  </p:normalViewPr>
  <p:slideViewPr>
    <p:cSldViewPr>
      <p:cViewPr>
        <p:scale>
          <a:sx n="50" d="100"/>
          <a:sy n="50" d="100"/>
        </p:scale>
        <p:origin x="2828" y="10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30C704EE-38E9-4E72-9BB6-71E8241CE3C0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C4B949D1-13AE-416E-B4E0-4B79F787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0D66AE9B-9EE2-43DA-9A8E-D2E5656B8B4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6"/>
            <a:ext cx="5438140" cy="446913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FFA5E540-6D76-429F-95AD-C7F13B3CA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97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14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21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4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20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88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ED9F6-3217-1E52-F122-11506604D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6031B9-D293-0C7E-5C10-2B88FF085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1AABF-7606-273A-9AFD-3F19620ED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7F8DC-37ED-6310-0978-CCF47D489A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18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4A1C9-ECDB-41F8-3884-738BCCB73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EC575E-38B0-DAD3-2344-2BFE24347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EBD3C7-DFD0-1B18-4A8B-378F17208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3B541-4859-138B-B16F-363E5C818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3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A2AAE-6BC8-5808-E162-24A5377F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11CEC4-AE77-552C-E28F-E007F72AD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3FBE2A-8637-C7BB-F205-5DDD71C63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6D316-19DC-B709-334C-9F4AB28C4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6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39071-8D93-3A67-E5E6-839A5271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33FB5-C957-6A2A-E241-6CAE11C70C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B59A83-72B7-CD96-A274-198E3B94A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DAFB5-10FE-708F-A9E2-01070680B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52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48704-A97B-6AB1-B4E8-82D796B57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2B8F63-995F-C4FE-A432-D86511D861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4D095E-A64B-EF2C-9723-5EB558A85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FC0FC-1813-8444-349C-AEFD82EEB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14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46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42583-C6E7-FF61-8F7E-B0F727F3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B3B79-BBCF-9212-12B0-381DA028CB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0E693B-4CCB-1215-E00D-22D83C685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6BE29-B270-AAC9-4624-5A1E344C2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47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F7FF1-8854-F297-74B9-24ACE8F2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FB785-F836-E481-D65D-F4B0F3DBF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6D145-500A-1E53-1042-7C31B367D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3BF4F-AE6F-EDE2-032B-36F7B1E42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9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F7FF1-8854-F297-74B9-24ACE8F2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FB785-F836-E481-D65D-F4B0F3DBF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6D145-500A-1E53-1042-7C31B367D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3BF4F-AE6F-EDE2-032B-36F7B1E42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02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D7DD-D620-77A7-C782-2C721CBDC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A0D12-8F89-320A-F5CB-05803F076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F3DAA-CA3C-ED78-901D-052459FC9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5BE1-A505-C910-CDD6-C11DAFD5D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6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D7DD-D620-77A7-C782-2C721CBDC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A0D12-8F89-320A-F5CB-05803F076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F3DAA-CA3C-ED78-901D-052459FC9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5BE1-A505-C910-CDD6-C11DAFD5D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68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9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0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1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7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0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4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6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7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8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0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1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2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3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4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6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8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9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0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1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90625 h 2"/>
                <a:gd name="T2" fmla="*/ 0 w 4"/>
                <a:gd name="T3" fmla="*/ 39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2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72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  <a:ln w="38100"/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55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015205-6E1C-4AA4-A1F5-F88A14739F8D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156" name="Rectangle 16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57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45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5B59-A863-49AB-8A46-4FABF628DCDB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759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6324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63246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59B8-BB35-4942-BB3F-553087A1AB07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1FDAB-E13B-4DED-ACB5-C97F04F9745D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89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C2638-AFB1-4A52-81EA-13B8957633A2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0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628775"/>
            <a:ext cx="4106862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1628775"/>
            <a:ext cx="410845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EA545-9191-4074-8B47-064CD17714D7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4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A739D-67B9-461E-9E24-584E6BDA3BCB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46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7A94F-F96B-45CF-824C-A53F0758AB69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85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E811E-CB35-486D-A51A-D28D7B88C8A1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3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51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0A9D-03E3-407A-91FE-4FD83FD5236C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699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ABF16-FC76-43D1-8210-F66033CB86AD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61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95288" y="1628775"/>
            <a:ext cx="836771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63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1536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fld id="{5C24D9CC-1561-4C99-B045-95C038C2B123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463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1258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339" descr="pic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143827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40" descr="pic2"/>
          <p:cNvPicPr>
            <a:picLocks noChangeAspect="1" noChangeArrowheads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14382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41" descr="pic3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0863"/>
            <a:ext cx="143827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43" descr="中文图标"/>
          <p:cNvPicPr>
            <a:picLocks noChangeAspect="1" noChangeArrowheads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8388"/>
            <a:ext cx="18351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50" descr="圆形图标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0"/>
            <a:ext cx="5397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51" descr="LAST-Logo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0"/>
            <a:ext cx="1189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rgbClr val="000066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rgbClr val="006666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hlink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rgbClr val="990099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2362200"/>
          </a:xfrm>
        </p:spPr>
        <p:txBody>
          <a:bodyPr/>
          <a:lstStyle/>
          <a:p>
            <a:r>
              <a:rPr lang="en-US" dirty="0"/>
              <a:t>V&amp;V of</a:t>
            </a:r>
            <a:r>
              <a:rPr lang="zh-CN" altLang="en-US" dirty="0"/>
              <a:t> </a:t>
            </a:r>
            <a:r>
              <a:rPr lang="en-US" altLang="zh-CN" dirty="0"/>
              <a:t>WMLES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534400" cy="1981200"/>
          </a:xfrm>
        </p:spPr>
        <p:txBody>
          <a:bodyPr/>
          <a:lstStyle/>
          <a:p>
            <a:r>
              <a:rPr lang="zh-CN" altLang="en-US" sz="2800" dirty="0">
                <a:latin typeface="+mj-lt"/>
              </a:rPr>
              <a:t>   </a:t>
            </a:r>
            <a:endParaRPr lang="en-US" altLang="zh-CN" sz="2800" dirty="0">
              <a:latin typeface="+mj-lt"/>
            </a:endParaRPr>
          </a:p>
          <a:p>
            <a:r>
              <a:rPr lang="en-US" altLang="zh-CN" sz="2800" dirty="0">
                <a:latin typeface="+mj-lt"/>
              </a:rPr>
              <a:t>  </a:t>
            </a:r>
            <a:r>
              <a:rPr lang="en-US" altLang="zh-CN" sz="2800" dirty="0" err="1">
                <a:latin typeface="+mj-lt"/>
              </a:rPr>
              <a:t>Maochao</a:t>
            </a:r>
            <a:r>
              <a:rPr lang="en-US" altLang="zh-CN" sz="2800" dirty="0">
                <a:latin typeface="+mj-lt"/>
              </a:rPr>
              <a:t> Xiao</a:t>
            </a:r>
          </a:p>
          <a:p>
            <a:r>
              <a:rPr lang="en-US" altLang="zh-CN" sz="2800" dirty="0">
                <a:latin typeface="+mj-lt"/>
              </a:rPr>
              <a:t>  08/02/2024</a:t>
            </a:r>
          </a:p>
          <a:p>
            <a:r>
              <a:rPr lang="en-US" altLang="zh-CN" sz="2800" dirty="0">
                <a:latin typeface="+mj-lt"/>
              </a:rPr>
              <a:t> 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788A7C8C-5870-4D39-84CF-35705CE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533400"/>
            <a:ext cx="3124200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65394"/>
      </p:ext>
    </p:extLst>
  </p:cSld>
  <p:clrMapOvr>
    <a:masterClrMapping/>
  </p:clrMapOvr>
  <p:transition spd="med" advTm="1076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B83F688-3AAF-6E92-D5A4-B8DCA97B9756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Neither Neumann nor wall model yields acceptable profiles</a:t>
            </a: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Resolutions are insufficient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07A00-2EDD-F2E4-D7E8-2AAB53D8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618643"/>
            <a:ext cx="3200400" cy="2410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3C99D-87F0-BDA6-6BBC-EDCE9C3EE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607437"/>
            <a:ext cx="3200400" cy="2405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FC1CA4-6BDA-687A-BF4B-114098DF5FEC}"/>
              </a:ext>
            </a:extLst>
          </p:cNvPr>
          <p:cNvSpPr txBox="1"/>
          <p:nvPr/>
        </p:nvSpPr>
        <p:spPr>
          <a:xfrm>
            <a:off x="4394792" y="292390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2CB8D-E9F5-FF1E-4ED8-D2F0EB944E34}"/>
              </a:ext>
            </a:extLst>
          </p:cNvPr>
          <p:cNvSpPr txBox="1"/>
          <p:nvPr/>
        </p:nvSpPr>
        <p:spPr>
          <a:xfrm>
            <a:off x="1194392" y="2893935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1039208005"/>
      </p:ext>
    </p:extLst>
  </p:cSld>
  <p:clrMapOvr>
    <a:masterClrMapping/>
  </p:clrMapOvr>
  <p:transition spd="med" advTm="6399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53031-87C9-EEFB-FC82-6EF9906B1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73624"/>
            <a:ext cx="3200400" cy="2406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0AC52-327A-3BE5-7FE2-81837643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379" y="2271035"/>
            <a:ext cx="3200400" cy="2409290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144000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KAP=0.41 and 0.4187 produce almost the same results, although KAP0.41 is negligibly better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CF4CE-6BD6-87DD-437D-E04E66166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680325"/>
            <a:ext cx="3200400" cy="23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98494"/>
      </p:ext>
    </p:extLst>
  </p:cSld>
  <p:clrMapOvr>
    <a:masterClrMapping/>
  </p:clrMapOvr>
  <p:transition spd="med" advTm="6399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29B047-1FA6-BD43-1403-30798B73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11105"/>
            <a:ext cx="3200400" cy="2379915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144000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KAP=0.41 and 0.4187 produce almost the same results, although KAP0.41 is negligibly better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B7BA5B-DB3E-34A4-DEB8-76288665C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47" y="2209800"/>
            <a:ext cx="3200400" cy="23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13421"/>
      </p:ext>
    </p:extLst>
  </p:cSld>
  <p:clrMapOvr>
    <a:masterClrMapping/>
  </p:clrMapOvr>
  <p:transition spd="med" advTm="63997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144000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CS0.11 is optimal, and CS0.05 is too small, especially in the core region.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008D5A-B323-E2B2-B77B-254F1AFEA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19400"/>
            <a:ext cx="3200400" cy="23875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B582E0-111D-049E-4E46-646C3EC60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867" y="2819400"/>
            <a:ext cx="3200400" cy="239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17243"/>
      </p:ext>
    </p:extLst>
  </p:cSld>
  <p:clrMapOvr>
    <a:masterClrMapping/>
  </p:clrMapOvr>
  <p:transition spd="med" advTm="6399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144000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 reproduces the results without SGS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F3895B-202B-3D41-46E4-68AC69083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2" y="3562089"/>
            <a:ext cx="3200400" cy="23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4850"/>
      </p:ext>
    </p:extLst>
  </p:cSld>
  <p:clrMapOvr>
    <a:masterClrMapping/>
  </p:clrMapOvr>
  <p:transition spd="med" advTm="63997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Simplified viscous terms produce a bit better results on coarse grids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E1709-EABB-454A-53B1-315DA164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390492"/>
            <a:ext cx="3200400" cy="2390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AD4A9-F8BA-3F98-7D08-F79BDD909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018132"/>
            <a:ext cx="3200400" cy="2372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0089F2-6F03-AC4F-47FB-B494550D4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004184"/>
            <a:ext cx="3200400" cy="2386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A17928-4EAE-2C6F-0C99-5C67EDC2A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390902"/>
            <a:ext cx="3200400" cy="23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57128"/>
      </p:ext>
    </p:extLst>
  </p:cSld>
  <p:clrMapOvr>
    <a:masterClrMapping/>
  </p:clrMapOvr>
  <p:transition spd="med" advTm="63997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4783148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B916A-6DE7-1652-FF19-C3A7BF29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2394" y="1981200"/>
            <a:ext cx="3200400" cy="2424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667EED-56A1-0AA4-AEE5-0F00328C1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992752"/>
            <a:ext cx="3200400" cy="2409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121F3D-BE76-64CA-8390-8B0D96110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4400820"/>
            <a:ext cx="3200400" cy="24080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1D288E-6D0F-6C6F-50C7-913B194E2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04800" y="4402042"/>
            <a:ext cx="3200400" cy="23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90593"/>
      </p:ext>
    </p:extLst>
  </p:cSld>
  <p:clrMapOvr>
    <a:masterClrMapping/>
  </p:clrMapOvr>
  <p:transition spd="med" advTm="63997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effect of damping function increases with mesh refinement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68F17-2EE4-7BDF-30C7-BA59731A4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0600" y="2527455"/>
            <a:ext cx="3200400" cy="2396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851A8-BBFD-6364-7578-240225909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514600"/>
            <a:ext cx="3200400" cy="2409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AFAE64-3D12-57C9-2BBD-E843A022E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0600" y="4923890"/>
            <a:ext cx="3200400" cy="2401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9898F-AB8F-B346-D62C-0EE8441CC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4950517"/>
            <a:ext cx="3200400" cy="23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8845"/>
      </p:ext>
    </p:extLst>
  </p:cSld>
  <p:clrMapOvr>
    <a:masterClrMapping/>
  </p:clrMapOvr>
  <p:transition spd="med" advTm="63997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202748" cy="19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Domain size hardly influences the results. The outer layer is negligibly influenced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Longer domain needs longer transient time (larger structures resolved, longer periods?)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630609-308B-8633-CD1A-6158822B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2983162"/>
            <a:ext cx="3200400" cy="23812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6F3BE4-8913-CAA8-F26E-778284745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942179"/>
            <a:ext cx="3200400" cy="2422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EA8E5F-4A55-85EE-A594-9A4E58913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800" y="5364382"/>
            <a:ext cx="3200400" cy="24041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00D5A1-D905-059E-56BB-62668C325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198" y="5364382"/>
            <a:ext cx="3200400" cy="24080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0313AA-D024-368E-D24B-947AF83A4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598" y="2942179"/>
            <a:ext cx="3200400" cy="23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0302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ACC does not influence the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99542-3386-2991-496D-8A08632C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3200400" cy="2411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FA21C-1460-E650-01C8-4ED777F7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2" y="1994079"/>
            <a:ext cx="3200400" cy="2399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992492-230E-65F7-FA3D-2249B97D5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4393095"/>
            <a:ext cx="3200400" cy="2378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ACF0B2-940A-0964-8826-554AAF75E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2" y="4393095"/>
            <a:ext cx="3200400" cy="24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5877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5152C-B19F-6BB3-728D-5F7F2B035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E2B0-B4C2-89D5-D5B9-1DF5BE70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2C6C04E-3AE6-BF1A-EE2B-80CAEA4AD7A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Both Neumann and wall model yield acceptable profiles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DNS grid and the finest wall model grid produce the same results, but show difference from the DNS results, demonstrating imperfection of the wall model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432E37-D0CA-42E2-B210-9AC1CA002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54190"/>
      </p:ext>
    </p:extLst>
  </p:cSld>
  <p:clrMapOvr>
    <a:masterClrMapping/>
  </p:clrMapOvr>
  <p:transition spd="med" advTm="63997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F77E0-A72A-D9B7-E0F0-167A00DFB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D60A4-F34A-F171-920D-922D62499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723" y="1676400"/>
            <a:ext cx="3200400" cy="2373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08D565-3CBE-5E1F-A671-A1240AF24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718" y="1676400"/>
            <a:ext cx="3200400" cy="24079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7C6294-9B60-473A-2BBD-1332E9956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115" y="4084369"/>
            <a:ext cx="3200400" cy="23952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0DF793-ACB9-8C48-EA4F-41B8196DE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8180" y="4084369"/>
            <a:ext cx="3200400" cy="24208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D1962D-41C7-8984-8FE7-DBEEF0C4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3C7AD1D-37B8-3EB9-D27E-CF2F316B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8CE674CA-02F4-8EA6-60C0-3C0A90B64F3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Wall model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D4A30-2C1F-72E6-2C33-40F24BACB839}"/>
              </a:ext>
            </a:extLst>
          </p:cNvPr>
          <p:cNvSpPr txBox="1"/>
          <p:nvPr/>
        </p:nvSpPr>
        <p:spPr>
          <a:xfrm>
            <a:off x="2171184" y="2704269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4A4548-3C20-E14E-FBEC-CD5F572CCD92}"/>
              </a:ext>
            </a:extLst>
          </p:cNvPr>
          <p:cNvSpPr txBox="1"/>
          <p:nvPr/>
        </p:nvSpPr>
        <p:spPr>
          <a:xfrm>
            <a:off x="5352533" y="2664001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8D889C-DF25-351A-4CA2-B7F55A743571}"/>
              </a:ext>
            </a:extLst>
          </p:cNvPr>
          <p:cNvSpPr txBox="1"/>
          <p:nvPr/>
        </p:nvSpPr>
        <p:spPr>
          <a:xfrm>
            <a:off x="2209800" y="502620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0735DE-AB7A-6962-59D0-1173EC7A4AC3}"/>
              </a:ext>
            </a:extLst>
          </p:cNvPr>
          <p:cNvSpPr txBox="1"/>
          <p:nvPr/>
        </p:nvSpPr>
        <p:spPr>
          <a:xfrm>
            <a:off x="5352532" y="501219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RETAU5200</a:t>
            </a:r>
          </a:p>
        </p:txBody>
      </p:sp>
    </p:spTree>
    <p:extLst>
      <p:ext uri="{BB962C8B-B14F-4D97-AF65-F5344CB8AC3E}">
        <p14:creationId xmlns:p14="http://schemas.microsoft.com/office/powerpoint/2010/main" val="790753085"/>
      </p:ext>
    </p:extLst>
  </p:cSld>
  <p:clrMapOvr>
    <a:masterClrMapping/>
  </p:clrMapOvr>
  <p:transition spd="med" advTm="63997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2A31D-06EF-EDF5-F976-05230CFA5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3E92A2-DFE0-7CE9-344E-646126582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95482"/>
            <a:ext cx="3200400" cy="2401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BA0178-AC9A-F7CE-C496-80603446D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595482"/>
            <a:ext cx="3200400" cy="2405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AF67AC-B637-B602-B61E-26C39505A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084568"/>
            <a:ext cx="3200400" cy="2422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581D4A-7279-2006-1A04-48DFDE2A5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4107804"/>
            <a:ext cx="3200400" cy="2406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7D8DA0-C082-EFB6-2D50-4B117CBA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6F3BC53-E44F-D3BC-3EA2-FB408B327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7B818FB2-A40F-DFB7-1A9B-B79EC2DDEBB5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5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Neumann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29017-0B6B-0ACB-89B0-858FFC2A4C20}"/>
              </a:ext>
            </a:extLst>
          </p:cNvPr>
          <p:cNvSpPr txBox="1"/>
          <p:nvPr/>
        </p:nvSpPr>
        <p:spPr>
          <a:xfrm>
            <a:off x="2171184" y="2907469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84D57-EF74-BB89-569F-9FEA59F05739}"/>
              </a:ext>
            </a:extLst>
          </p:cNvPr>
          <p:cNvSpPr txBox="1"/>
          <p:nvPr/>
        </p:nvSpPr>
        <p:spPr>
          <a:xfrm>
            <a:off x="5352533" y="2867201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E0D96-94BA-7895-4B68-EE65FCEA898F}"/>
              </a:ext>
            </a:extLst>
          </p:cNvPr>
          <p:cNvSpPr txBox="1"/>
          <p:nvPr/>
        </p:nvSpPr>
        <p:spPr>
          <a:xfrm>
            <a:off x="2209800" y="522940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4CDD66-A778-D834-F9C7-CC676A0ADA8D}"/>
              </a:ext>
            </a:extLst>
          </p:cNvPr>
          <p:cNvSpPr txBox="1"/>
          <p:nvPr/>
        </p:nvSpPr>
        <p:spPr>
          <a:xfrm>
            <a:off x="5352532" y="521539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RETAU5200</a:t>
            </a:r>
          </a:p>
        </p:txBody>
      </p:sp>
    </p:spTree>
    <p:extLst>
      <p:ext uri="{BB962C8B-B14F-4D97-AF65-F5344CB8AC3E}">
        <p14:creationId xmlns:p14="http://schemas.microsoft.com/office/powerpoint/2010/main" val="1841384156"/>
      </p:ext>
    </p:extLst>
  </p:cSld>
  <p:clrMapOvr>
    <a:masterClrMapping/>
  </p:clrMapOvr>
  <p:transition spd="med" advTm="63997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5563-DB9F-52CC-C53B-E3FF55978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7BD2-C244-AA5A-D725-298402C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176D20-836C-1983-9CFC-7F752845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A9053510-A9E5-F61F-8222-40E5AFC298E4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No-slip </a:t>
            </a:r>
            <a:r>
              <a:rPr lang="en-US" altLang="zh-CN" sz="2000" kern="0" dirty="0" err="1">
                <a:latin typeface="+mn-lt"/>
                <a:cs typeface="Times New Roman" panose="02020603050405020304" pitchFamily="18" charset="0"/>
              </a:rPr>
              <a:t>bc</a:t>
            </a:r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 leads to higher RETAU on coarse grids when there is no numerical dissipation on the scales near the cut-off scale</a:t>
            </a: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39466"/>
      </p:ext>
    </p:extLst>
  </p:cSld>
  <p:clrMapOvr>
    <a:masterClrMapping/>
  </p:clrMapOvr>
  <p:transition spd="med" advTm="63997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41310-FF70-3BAA-6331-1ED6A1463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5233DE3-5287-8A7B-A06F-B00D47E5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52600"/>
            <a:ext cx="3200400" cy="23824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41BC39-4FDA-D71C-CA02-A89C295CB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826" y="1764167"/>
            <a:ext cx="3200400" cy="2410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EBD0A-A0AC-719B-F776-54A1C924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A8DB8A6-7A01-F7EB-E464-7976A310F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EF1BBC-C316-7FAA-8226-679AF80BCE67}"/>
              </a:ext>
            </a:extLst>
          </p:cNvPr>
          <p:cNvSpPr txBox="1"/>
          <p:nvPr/>
        </p:nvSpPr>
        <p:spPr>
          <a:xfrm>
            <a:off x="2171184" y="2844704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F0CD28-8180-3087-5F54-1E42DE9DD221}"/>
              </a:ext>
            </a:extLst>
          </p:cNvPr>
          <p:cNvSpPr txBox="1"/>
          <p:nvPr/>
        </p:nvSpPr>
        <p:spPr>
          <a:xfrm>
            <a:off x="5466316" y="2805749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35B301-21BA-877B-235F-07600EF8C242}"/>
              </a:ext>
            </a:extLst>
          </p:cNvPr>
          <p:cNvSpPr txBox="1"/>
          <p:nvPr/>
        </p:nvSpPr>
        <p:spPr>
          <a:xfrm>
            <a:off x="2209800" y="5420557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60D1F8-DEA6-6EA0-43AA-CB2006FDB149}"/>
              </a:ext>
            </a:extLst>
          </p:cNvPr>
          <p:cNvSpPr txBox="1"/>
          <p:nvPr/>
        </p:nvSpPr>
        <p:spPr>
          <a:xfrm>
            <a:off x="5352532" y="5406547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RETAU5200</a:t>
            </a: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8BB2625A-81A8-07C1-264C-8777A3C2A07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</a:t>
            </a: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42579"/>
      </p:ext>
    </p:extLst>
  </p:cSld>
  <p:clrMapOvr>
    <a:masterClrMapping/>
  </p:clrMapOvr>
  <p:transition spd="med" advTm="63997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 vs IMP1D, CHA_CFR_RETAU180_H0.1_NX128_NY48_NZ32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D4C-C3EE-1C3A-C921-86950782D14F}"/>
              </a:ext>
            </a:extLst>
          </p:cNvPr>
          <p:cNvSpPr txBox="1"/>
          <p:nvPr/>
        </p:nvSpPr>
        <p:spPr>
          <a:xfrm>
            <a:off x="1786861" y="6412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F5FEBF-0D64-2DE9-F76A-A146EBCD6406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37558-4943-B470-22BB-28A23C7F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95" y="3439203"/>
            <a:ext cx="398800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9900"/>
      </p:ext>
    </p:extLst>
  </p:cSld>
  <p:clrMapOvr>
    <a:masterClrMapping/>
  </p:clrMapOvr>
  <p:transition spd="med" advTm="63997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F38A8-EFC3-B06C-FC7D-10EF5C6B6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A2E8-BAA6-B01D-D4A5-0FCB01D6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Square Duct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7064020-A8FD-D083-3E6B-AB4AA320E5C7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93652" y="1068110"/>
                <a:ext cx="9050348" cy="6018490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+mn-lt"/>
                    <a:cs typeface="Times New Roman" panose="02020603050405020304" pitchFamily="18" charset="0"/>
                  </a:rPr>
                  <a:t>High-Reynolds-number wall-bounded turbulence is common in industrial engineering, but is inaccessible to DNS/LES</a:t>
                </a: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LES of a whole aircraft will be ready in 2045</a:t>
                </a: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The highest computable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~ 10</a:t>
                </a:r>
                <a:r>
                  <a:rPr lang="en-US" altLang="zh-CN" sz="2000" baseline="30000" dirty="0">
                    <a:latin typeface="+mn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for channel</a:t>
                </a:r>
              </a:p>
              <a:p>
                <a:pPr lvl="1"/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400" dirty="0">
                  <a:latin typeface="+mn-lt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5000"/>
                  </a:lnSpc>
                </a:pP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7064020-A8FD-D083-3E6B-AB4AA320E5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3652" y="1068110"/>
                <a:ext cx="9050348" cy="6018490"/>
              </a:xfrm>
              <a:blipFill>
                <a:blip r:embed="rId3"/>
                <a:stretch>
                  <a:fillRect l="-875" t="-709" r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AEE5A0DC-9B60-D991-778C-935DCF553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80401"/>
      </p:ext>
    </p:extLst>
  </p:cSld>
  <p:clrMapOvr>
    <a:masterClrMapping/>
  </p:clrMapOvr>
  <p:transition spd="med" advTm="6399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127A5-1BF4-A303-EDD5-EE7B548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5F5D429-7755-36CE-9195-80DBED4E3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4072860"/>
            <a:ext cx="3200400" cy="2407969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0403F9C4-3150-E7B4-F7AA-9241D90B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3BF31-CAD9-F27F-3F00-BCBA25526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115" y="1680180"/>
            <a:ext cx="3200400" cy="2392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E714D1-86A9-7923-7505-0A1E5630D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0" y="1676400"/>
            <a:ext cx="3200400" cy="2396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6B4FBE-508A-E38E-975C-A4488FB09E39}"/>
              </a:ext>
            </a:extLst>
          </p:cNvPr>
          <p:cNvSpPr txBox="1"/>
          <p:nvPr/>
        </p:nvSpPr>
        <p:spPr>
          <a:xfrm>
            <a:off x="4656926" y="178331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6FECC-5F82-6284-E96C-30D32FA6BC32}"/>
              </a:ext>
            </a:extLst>
          </p:cNvPr>
          <p:cNvSpPr txBox="1"/>
          <p:nvPr/>
        </p:nvSpPr>
        <p:spPr>
          <a:xfrm>
            <a:off x="1463888" y="18104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20B962-7A9F-1A81-C259-A27371DD4717}"/>
              </a:ext>
            </a:extLst>
          </p:cNvPr>
          <p:cNvSpPr txBox="1"/>
          <p:nvPr/>
        </p:nvSpPr>
        <p:spPr>
          <a:xfrm>
            <a:off x="1463888" y="420687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No-slip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DE24A7-108E-8F3D-A3A0-236CCCB0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06380B4-F0EF-0F3E-264F-55AACA038C5F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47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39374"/>
      </p:ext>
    </p:extLst>
  </p:cSld>
  <p:clrMapOvr>
    <a:masterClrMapping/>
  </p:clrMapOvr>
  <p:transition spd="med" advTm="6399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127A5-1BF4-A303-EDD5-EE7B548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0403F9C4-3150-E7B4-F7AA-9241D90B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DE24A7-108E-8F3D-A3A0-236CCCB0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06380B4-F0EF-0F3E-264F-55AACA038C5F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47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C9F6FD-A41B-AC98-57CF-8DFDDA4B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48805"/>
            <a:ext cx="3200400" cy="24105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4CB8F9-DC8F-1C46-00D0-67AC2DF85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246" y="1748805"/>
            <a:ext cx="3200400" cy="23926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1217F1-EA3D-055A-A9BD-0276407FC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246" y="4159363"/>
            <a:ext cx="3200400" cy="239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83014"/>
      </p:ext>
    </p:extLst>
  </p:cSld>
  <p:clrMapOvr>
    <a:masterClrMapping/>
  </p:clrMapOvr>
  <p:transition spd="med" advTm="63997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ACC does not influence the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324CD-E7DF-6B6E-6B48-C69B5D78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3200400" cy="2413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A86D08-19D3-8A62-9FCC-F3831C1A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10878"/>
            <a:ext cx="3200400" cy="2387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518244-07FD-3FFE-6EF7-9A1D63919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394447"/>
            <a:ext cx="3200400" cy="2395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348A18-1C96-3C4E-DE98-BA2202505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4394447"/>
            <a:ext cx="3200400" cy="24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829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1DB0D-C7A8-E826-4746-04D8875E9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CC34-DD90-F195-065C-8690D567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7358499-8047-EF37-77D2-D5BA9A2BEE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2"/>
            <a:ext cx="9050348" cy="455888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B58356-09D7-B518-3635-1FF228F5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977A1-E315-3C41-7054-E921C9EA2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23106"/>
            <a:ext cx="3200400" cy="2423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776D60-DF05-E43D-82AE-7A57096B5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436" y="1723106"/>
            <a:ext cx="3200400" cy="2393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02AA01-3ADF-32C7-EFEC-6BFB7C5E4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146560"/>
            <a:ext cx="3200400" cy="24157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C80521-9A4D-908B-A736-B7D17DF69C95}"/>
              </a:ext>
            </a:extLst>
          </p:cNvPr>
          <p:cNvSpPr txBox="1"/>
          <p:nvPr/>
        </p:nvSpPr>
        <p:spPr>
          <a:xfrm>
            <a:off x="4712866" y="189363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FB47B-C4D5-57CA-0E70-6769C5A106DB}"/>
              </a:ext>
            </a:extLst>
          </p:cNvPr>
          <p:cNvSpPr txBox="1"/>
          <p:nvPr/>
        </p:nvSpPr>
        <p:spPr>
          <a:xfrm>
            <a:off x="1425788" y="1887289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B2530-1540-3C45-7A67-DEA44B00630D}"/>
              </a:ext>
            </a:extLst>
          </p:cNvPr>
          <p:cNvSpPr txBox="1"/>
          <p:nvPr/>
        </p:nvSpPr>
        <p:spPr>
          <a:xfrm>
            <a:off x="1403921" y="431709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No-slip</a:t>
            </a:r>
          </a:p>
        </p:txBody>
      </p:sp>
    </p:spTree>
    <p:extLst>
      <p:ext uri="{BB962C8B-B14F-4D97-AF65-F5344CB8AC3E}">
        <p14:creationId xmlns:p14="http://schemas.microsoft.com/office/powerpoint/2010/main" val="4034970986"/>
      </p:ext>
    </p:extLst>
  </p:cSld>
  <p:clrMapOvr>
    <a:masterClrMapping/>
  </p:clrMapOvr>
  <p:transition spd="med" advTm="6399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1DB0D-C7A8-E826-4746-04D8875E9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CC34-DD90-F195-065C-8690D567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7358499-8047-EF37-77D2-D5BA9A2BEE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2"/>
            <a:ext cx="9050348" cy="455888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B58356-09D7-B518-3635-1FF228F5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B36FE-F869-875E-6729-16C6FD59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905000"/>
            <a:ext cx="3200400" cy="24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17650"/>
      </p:ext>
    </p:extLst>
  </p:cSld>
  <p:clrMapOvr>
    <a:masterClrMapping/>
  </p:clrMapOvr>
  <p:transition spd="med" advTm="6399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3384177-C1B6-3F19-F831-1205A5DA73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5CEECD-70F9-A816-BDE0-0CF29A6F5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DF556-E795-2300-7F43-648997D0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3200400" cy="2372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B93039-8369-B913-4A11-AE5A4E08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676400"/>
            <a:ext cx="3200400" cy="2397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33F98-D969-7680-D0BE-D006F8E4AA33}"/>
              </a:ext>
            </a:extLst>
          </p:cNvPr>
          <p:cNvSpPr txBox="1"/>
          <p:nvPr/>
        </p:nvSpPr>
        <p:spPr>
          <a:xfrm>
            <a:off x="4402469" y="18379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ADFC7-883F-BEFB-D78E-E7BE34CB3B01}"/>
              </a:ext>
            </a:extLst>
          </p:cNvPr>
          <p:cNvSpPr txBox="1"/>
          <p:nvPr/>
        </p:nvSpPr>
        <p:spPr>
          <a:xfrm>
            <a:off x="1119589" y="18379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3546392556"/>
      </p:ext>
    </p:extLst>
  </p:cSld>
  <p:clrMapOvr>
    <a:masterClrMapping/>
  </p:clrMapOvr>
  <p:transition spd="med" advTm="63997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181C3B-8EE1-3C24-D08F-CC31E2A5B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38400"/>
            <a:ext cx="3200400" cy="2392631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E08BCD-AEE7-9056-0B15-7EFBABD3116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baseline="3000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13011"/>
      </p:ext>
    </p:extLst>
  </p:cSld>
  <p:clrMapOvr>
    <a:masterClrMapping/>
  </p:clrMapOvr>
  <p:transition spd="med" advTm="63997"/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358</Words>
  <Application>Microsoft Office PowerPoint</Application>
  <PresentationFormat>On-screen Show (4:3)</PresentationFormat>
  <Paragraphs>184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Cambria Math</vt:lpstr>
      <vt:lpstr>Wingdings</vt:lpstr>
      <vt:lpstr>Wingdings 2</vt:lpstr>
      <vt:lpstr>吉祥如意</vt:lpstr>
      <vt:lpstr>V&amp;V of WMLES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Square 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Maochao XIAO</dc:title>
  <dc:creator>Soaring</dc:creator>
  <cp:lastModifiedBy>茂超 肖</cp:lastModifiedBy>
  <cp:revision>2325</cp:revision>
  <cp:lastPrinted>2019-05-29T07:11:56Z</cp:lastPrinted>
  <dcterms:created xsi:type="dcterms:W3CDTF">2006-08-16T00:00:00Z</dcterms:created>
  <dcterms:modified xsi:type="dcterms:W3CDTF">2024-04-21T15:51:50Z</dcterms:modified>
</cp:coreProperties>
</file>