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84">
          <p15:clr>
            <a:srgbClr val="000000"/>
          </p15:clr>
        </p15:guide>
        <p15:guide id="2" pos="3840">
          <p15:clr>
            <a:srgbClr val="000000"/>
          </p15:clr>
        </p15:guide>
      </p15:sldGuideLst>
    </p:ext>
    <p:ext uri="http://customooxmlschemas.google.com/">
      <go:slidesCustomData xmlns:go="http://customooxmlschemas.google.com/" r:id="rId34" roundtripDataSignature="AMtx7mjmuKySLRS2FEp4SdsYWQSLXCpk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8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68" name="Shape 68"/>
        <p:cNvGrpSpPr/>
        <p:nvPr/>
      </p:nvGrpSpPr>
      <p:grpSpPr>
        <a:xfrm>
          <a:off x="0" y="0"/>
          <a:ext cx="0" cy="0"/>
          <a:chOff x="0" y="0"/>
          <a:chExt cx="0" cy="0"/>
        </a:xfrm>
      </p:grpSpPr>
      <p:sp>
        <p:nvSpPr>
          <p:cNvPr id="69" name="Google Shape;6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74" name="Shape 74"/>
        <p:cNvGrpSpPr/>
        <p:nvPr/>
      </p:nvGrpSpPr>
      <p:grpSpPr>
        <a:xfrm>
          <a:off x="0" y="0"/>
          <a:ext cx="0" cy="0"/>
          <a:chOff x="0" y="0"/>
          <a:chExt cx="0" cy="0"/>
        </a:xfrm>
      </p:grpSpPr>
      <p:sp>
        <p:nvSpPr>
          <p:cNvPr id="75" name="Google Shape;75;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86" name="Shape 86"/>
        <p:cNvGrpSpPr/>
        <p:nvPr/>
      </p:nvGrpSpPr>
      <p:grpSpPr>
        <a:xfrm>
          <a:off x="0" y="0"/>
          <a:ext cx="0" cy="0"/>
          <a:chOff x="0" y="0"/>
          <a:chExt cx="0" cy="0"/>
        </a:xfrm>
      </p:grpSpPr>
      <p:sp>
        <p:nvSpPr>
          <p:cNvPr id="87" name="Google Shape;8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92" name="Shape 92"/>
        <p:cNvGrpSpPr/>
        <p:nvPr/>
      </p:nvGrpSpPr>
      <p:grpSpPr>
        <a:xfrm>
          <a:off x="0" y="0"/>
          <a:ext cx="0" cy="0"/>
          <a:chOff x="0" y="0"/>
          <a:chExt cx="0" cy="0"/>
        </a:xfrm>
      </p:grpSpPr>
      <p:sp>
        <p:nvSpPr>
          <p:cNvPr id="93" name="Google Shape;93;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5" name="Google Shape;9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98" name="Shape 98"/>
        <p:cNvGrpSpPr/>
        <p:nvPr/>
      </p:nvGrpSpPr>
      <p:grpSpPr>
        <a:xfrm>
          <a:off x="0" y="0"/>
          <a:ext cx="0" cy="0"/>
          <a:chOff x="0" y="0"/>
          <a:chExt cx="0" cy="0"/>
        </a:xfrm>
      </p:grpSpPr>
      <p:sp>
        <p:nvSpPr>
          <p:cNvPr id="99" name="Google Shape;99;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104" name="Shape 104"/>
        <p:cNvGrpSpPr/>
        <p:nvPr/>
      </p:nvGrpSpPr>
      <p:grpSpPr>
        <a:xfrm>
          <a:off x="0" y="0"/>
          <a:ext cx="0" cy="0"/>
          <a:chOff x="0" y="0"/>
          <a:chExt cx="0" cy="0"/>
        </a:xfrm>
      </p:grpSpPr>
      <p:sp>
        <p:nvSpPr>
          <p:cNvPr id="105" name="Google Shape;105;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111" name="Shape 111"/>
        <p:cNvGrpSpPr/>
        <p:nvPr/>
      </p:nvGrpSpPr>
      <p:grpSpPr>
        <a:xfrm>
          <a:off x="0" y="0"/>
          <a:ext cx="0" cy="0"/>
          <a:chOff x="0" y="0"/>
          <a:chExt cx="0" cy="0"/>
        </a:xfrm>
      </p:grpSpPr>
      <p:sp>
        <p:nvSpPr>
          <p:cNvPr id="112" name="Google Shape;112;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120" name="Shape 120"/>
        <p:cNvGrpSpPr/>
        <p:nvPr/>
      </p:nvGrpSpPr>
      <p:grpSpPr>
        <a:xfrm>
          <a:off x="0" y="0"/>
          <a:ext cx="0" cy="0"/>
          <a:chOff x="0" y="0"/>
          <a:chExt cx="0" cy="0"/>
        </a:xfrm>
      </p:grpSpPr>
      <p:sp>
        <p:nvSpPr>
          <p:cNvPr id="121" name="Google Shape;121;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125" name="Shape 125"/>
        <p:cNvGrpSpPr/>
        <p:nvPr/>
      </p:nvGrpSpPr>
      <p:grpSpPr>
        <a:xfrm>
          <a:off x="0" y="0"/>
          <a:ext cx="0" cy="0"/>
          <a:chOff x="0" y="0"/>
          <a:chExt cx="0" cy="0"/>
        </a:xfrm>
      </p:grpSpPr>
      <p:sp>
        <p:nvSpPr>
          <p:cNvPr id="126" name="Google Shape;126;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129" name="Shape 129"/>
        <p:cNvGrpSpPr/>
        <p:nvPr/>
      </p:nvGrpSpPr>
      <p:grpSpPr>
        <a:xfrm>
          <a:off x="0" y="0"/>
          <a:ext cx="0" cy="0"/>
          <a:chOff x="0" y="0"/>
          <a:chExt cx="0" cy="0"/>
        </a:xfrm>
      </p:grpSpPr>
      <p:sp>
        <p:nvSpPr>
          <p:cNvPr id="130" name="Google Shape;130;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136" name="Shape 136"/>
        <p:cNvGrpSpPr/>
        <p:nvPr/>
      </p:nvGrpSpPr>
      <p:grpSpPr>
        <a:xfrm>
          <a:off x="0" y="0"/>
          <a:ext cx="0" cy="0"/>
          <a:chOff x="0" y="0"/>
          <a:chExt cx="0" cy="0"/>
        </a:xfrm>
      </p:grpSpPr>
      <p:sp>
        <p:nvSpPr>
          <p:cNvPr id="137" name="Google Shape;137;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49"/>
          <p:cNvSpPr/>
          <p:nvPr>
            <p:ph idx="2" type="pic"/>
          </p:nvPr>
        </p:nvSpPr>
        <p:spPr>
          <a:xfrm>
            <a:off x="5183188" y="987425"/>
            <a:ext cx="6172200" cy="4873625"/>
          </a:xfrm>
          <a:prstGeom prst="rect">
            <a:avLst/>
          </a:prstGeom>
          <a:noFill/>
          <a:ln>
            <a:noFill/>
          </a:ln>
        </p:spPr>
      </p:sp>
      <p:sp>
        <p:nvSpPr>
          <p:cNvPr id="139" name="Google Shape;139;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143" name="Shape 143"/>
        <p:cNvGrpSpPr/>
        <p:nvPr/>
      </p:nvGrpSpPr>
      <p:grpSpPr>
        <a:xfrm>
          <a:off x="0" y="0"/>
          <a:ext cx="0" cy="0"/>
          <a:chOff x="0" y="0"/>
          <a:chExt cx="0" cy="0"/>
        </a:xfrm>
      </p:grpSpPr>
      <p:sp>
        <p:nvSpPr>
          <p:cNvPr id="144" name="Google Shape;144;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149" name="Shape 149"/>
        <p:cNvGrpSpPr/>
        <p:nvPr/>
      </p:nvGrpSpPr>
      <p:grpSpPr>
        <a:xfrm>
          <a:off x="0" y="0"/>
          <a:ext cx="0" cy="0"/>
          <a:chOff x="0" y="0"/>
          <a:chExt cx="0" cy="0"/>
        </a:xfrm>
      </p:grpSpPr>
      <p:sp>
        <p:nvSpPr>
          <p:cNvPr id="150" name="Google Shape;150;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23" name="Shape 23"/>
        <p:cNvGrpSpPr/>
        <p:nvPr/>
      </p:nvGrpSpPr>
      <p:grpSpPr>
        <a:xfrm>
          <a:off x="0" y="0"/>
          <a:ext cx="0" cy="0"/>
          <a:chOff x="0" y="0"/>
          <a:chExt cx="0" cy="0"/>
        </a:xfrm>
      </p:grpSpPr>
      <p:sp>
        <p:nvSpPr>
          <p:cNvPr id="24" name="Google Shape;2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30" name="Shape 30"/>
        <p:cNvGrpSpPr/>
        <p:nvPr/>
      </p:nvGrpSpPr>
      <p:grpSpPr>
        <a:xfrm>
          <a:off x="0" y="0"/>
          <a:ext cx="0" cy="0"/>
          <a:chOff x="0" y="0"/>
          <a:chExt cx="0" cy="0"/>
        </a:xfrm>
      </p:grpSpPr>
      <p:sp>
        <p:nvSpPr>
          <p:cNvPr id="31" name="Google Shape;31;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36" name="Shape 36"/>
        <p:cNvGrpSpPr/>
        <p:nvPr/>
      </p:nvGrpSpPr>
      <p:grpSpPr>
        <a:xfrm>
          <a:off x="0" y="0"/>
          <a:ext cx="0" cy="0"/>
          <a:chOff x="0" y="0"/>
          <a:chExt cx="0" cy="0"/>
        </a:xfrm>
      </p:grpSpPr>
      <p:sp>
        <p:nvSpPr>
          <p:cNvPr id="37" name="Google Shape;37;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45" name="Shape 45"/>
        <p:cNvGrpSpPr/>
        <p:nvPr/>
      </p:nvGrpSpPr>
      <p:grpSpPr>
        <a:xfrm>
          <a:off x="0" y="0"/>
          <a:ext cx="0" cy="0"/>
          <a:chOff x="0" y="0"/>
          <a:chExt cx="0" cy="0"/>
        </a:xfrm>
      </p:grpSpPr>
      <p:sp>
        <p:nvSpPr>
          <p:cNvPr id="46" name="Google Shape;4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50" name="Shape 50"/>
        <p:cNvGrpSpPr/>
        <p:nvPr/>
      </p:nvGrpSpPr>
      <p:grpSpPr>
        <a:xfrm>
          <a:off x="0" y="0"/>
          <a:ext cx="0" cy="0"/>
          <a:chOff x="0" y="0"/>
          <a:chExt cx="0" cy="0"/>
        </a:xfrm>
      </p:grpSpPr>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54" name="Shape 54"/>
        <p:cNvGrpSpPr/>
        <p:nvPr/>
      </p:nvGrpSpPr>
      <p:grpSpPr>
        <a:xfrm>
          <a:off x="0" y="0"/>
          <a:ext cx="0" cy="0"/>
          <a:chOff x="0" y="0"/>
          <a:chExt cx="0" cy="0"/>
        </a:xfrm>
      </p:grpSpPr>
      <p:sp>
        <p:nvSpPr>
          <p:cNvPr id="55" name="Google Shape;55;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p:nvPr>
            <p:ph idx="2" type="pic"/>
          </p:nvPr>
        </p:nvSpPr>
        <p:spPr>
          <a:xfrm>
            <a:off x="5183188" y="987425"/>
            <a:ext cx="6172200" cy="4873625"/>
          </a:xfrm>
          <a:prstGeom prst="rect">
            <a:avLst/>
          </a:prstGeom>
          <a:noFill/>
          <a:ln>
            <a:noFill/>
          </a:ln>
        </p:spPr>
      </p:sp>
      <p:sp>
        <p:nvSpPr>
          <p:cNvPr id="64" name="Google Shape;64;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80" name="Shape 80"/>
        <p:cNvGrpSpPr/>
        <p:nvPr/>
      </p:nvGrpSpPr>
      <p:grpSpPr>
        <a:xfrm>
          <a:off x="0" y="0"/>
          <a:ext cx="0" cy="0"/>
          <a:chOff x="0" y="0"/>
          <a:chExt cx="0" cy="0"/>
        </a:xfrm>
      </p:grpSpPr>
      <p:sp>
        <p:nvSpPr>
          <p:cNvPr id="81" name="Google Shape;8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22.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24.png"/><Relationship Id="rId8"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40.png"/><Relationship Id="rId5"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5.png"/><Relationship Id="rId4" Type="http://schemas.openxmlformats.org/officeDocument/2006/relationships/image" Target="../media/image40.png"/><Relationship Id="rId5"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0.png"/><Relationship Id="rId4" Type="http://schemas.openxmlformats.org/officeDocument/2006/relationships/image" Target="../media/image34.png"/><Relationship Id="rId5"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4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
          <p:cNvSpPr/>
          <p:nvPr/>
        </p:nvSpPr>
        <p:spPr>
          <a:xfrm>
            <a:off x="951865" y="431165"/>
            <a:ext cx="10738485" cy="4968240"/>
          </a:xfrm>
          <a:custGeom>
            <a:rect b="b" l="l" r="r" t="t"/>
            <a:pathLst>
              <a:path extrusionOk="0" h="4479567" w="9671683">
                <a:moveTo>
                  <a:pt x="43" y="1289625"/>
                </a:moveTo>
                <a:cubicBezTo>
                  <a:pt x="-8922" y="644132"/>
                  <a:pt x="1401851" y="-106550"/>
                  <a:pt x="2065274" y="12566"/>
                </a:cubicBezTo>
                <a:cubicBezTo>
                  <a:pt x="3247902" y="272332"/>
                  <a:pt x="5506296" y="-33282"/>
                  <a:pt x="8082471" y="176507"/>
                </a:cubicBezTo>
                <a:cubicBezTo>
                  <a:pt x="9257501" y="546135"/>
                  <a:pt x="8770848" y="307837"/>
                  <a:pt x="9048754" y="1276060"/>
                </a:cubicBezTo>
                <a:cubicBezTo>
                  <a:pt x="9744498" y="2112858"/>
                  <a:pt x="9981496" y="2928174"/>
                  <a:pt x="9105943" y="3868472"/>
                </a:cubicBezTo>
                <a:cubicBezTo>
                  <a:pt x="9105943" y="4002977"/>
                  <a:pt x="8530741" y="4479567"/>
                  <a:pt x="8396236" y="4479567"/>
                </a:cubicBezTo>
                <a:lnTo>
                  <a:pt x="1014549" y="4479567"/>
                </a:lnTo>
                <a:cubicBezTo>
                  <a:pt x="880044" y="4479567"/>
                  <a:pt x="582748" y="4289848"/>
                  <a:pt x="304843" y="3913296"/>
                </a:cubicBezTo>
                <a:cubicBezTo>
                  <a:pt x="107620" y="2934151"/>
                  <a:pt x="89690" y="2376347"/>
                  <a:pt x="43" y="1289625"/>
                </a:cubicBezTo>
                <a:close/>
              </a:path>
            </a:pathLst>
          </a:custGeom>
          <a:solidFill>
            <a:srgbClr val="2CB9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1"/>
          <p:cNvSpPr/>
          <p:nvPr/>
        </p:nvSpPr>
        <p:spPr>
          <a:xfrm>
            <a:off x="2036445" y="1040130"/>
            <a:ext cx="7926705" cy="3630295"/>
          </a:xfrm>
          <a:prstGeom prst="roundRect">
            <a:avLst>
              <a:gd fmla="val 3208" name="adj"/>
            </a:avLst>
          </a:prstGeom>
          <a:solidFill>
            <a:srgbClr val="FFD966"/>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1"/>
          <p:cNvSpPr/>
          <p:nvPr/>
        </p:nvSpPr>
        <p:spPr>
          <a:xfrm>
            <a:off x="3135642" y="4711235"/>
            <a:ext cx="5919537" cy="181898"/>
          </a:xfrm>
          <a:custGeom>
            <a:rect b="b" l="l" r="r" t="t"/>
            <a:pathLst>
              <a:path extrusionOk="0" h="310462" w="5919537">
                <a:moveTo>
                  <a:pt x="0" y="51745"/>
                </a:moveTo>
                <a:cubicBezTo>
                  <a:pt x="0" y="23167"/>
                  <a:pt x="23167" y="0"/>
                  <a:pt x="51745" y="0"/>
                </a:cubicBezTo>
                <a:lnTo>
                  <a:pt x="5867792" y="0"/>
                </a:lnTo>
                <a:cubicBezTo>
                  <a:pt x="5896370" y="0"/>
                  <a:pt x="5919537" y="23167"/>
                  <a:pt x="5919537" y="51745"/>
                </a:cubicBezTo>
                <a:lnTo>
                  <a:pt x="5831895" y="200289"/>
                </a:lnTo>
                <a:cubicBezTo>
                  <a:pt x="5831895" y="228867"/>
                  <a:pt x="5794121" y="310462"/>
                  <a:pt x="5765543" y="310462"/>
                </a:cubicBezTo>
                <a:lnTo>
                  <a:pt x="226673" y="310462"/>
                </a:lnTo>
                <a:cubicBezTo>
                  <a:pt x="198095" y="310462"/>
                  <a:pt x="111318" y="255490"/>
                  <a:pt x="111318" y="226912"/>
                </a:cubicBezTo>
                <a:lnTo>
                  <a:pt x="0" y="51745"/>
                </a:lnTo>
                <a:close/>
              </a:path>
            </a:pathLst>
          </a:custGeom>
          <a:solidFill>
            <a:srgbClr val="F4F3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1"/>
          <p:cNvSpPr/>
          <p:nvPr/>
        </p:nvSpPr>
        <p:spPr>
          <a:xfrm>
            <a:off x="5457172" y="4711235"/>
            <a:ext cx="1277655" cy="83286"/>
          </a:xfrm>
          <a:prstGeom prst="roundRect">
            <a:avLst>
              <a:gd fmla="val 0"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3" name="Google Shape;163;p1"/>
          <p:cNvGrpSpPr/>
          <p:nvPr/>
        </p:nvGrpSpPr>
        <p:grpSpPr>
          <a:xfrm>
            <a:off x="9445246" y="2641226"/>
            <a:ext cx="1145654" cy="2664173"/>
            <a:chOff x="9442652" y="1125890"/>
            <a:chExt cx="1803328" cy="3910994"/>
          </a:xfrm>
        </p:grpSpPr>
        <p:grpSp>
          <p:nvGrpSpPr>
            <p:cNvPr id="164" name="Google Shape;164;p1"/>
            <p:cNvGrpSpPr/>
            <p:nvPr/>
          </p:nvGrpSpPr>
          <p:grpSpPr>
            <a:xfrm>
              <a:off x="9442652" y="1422368"/>
              <a:ext cx="1178568" cy="3387196"/>
              <a:chOff x="9601144" y="1426467"/>
              <a:chExt cx="1178568" cy="3387196"/>
            </a:xfrm>
          </p:grpSpPr>
          <p:sp>
            <p:nvSpPr>
              <p:cNvPr id="165" name="Google Shape;165;p1"/>
              <p:cNvSpPr/>
              <p:nvPr/>
            </p:nvSpPr>
            <p:spPr>
              <a:xfrm rot="-886781">
                <a:off x="9827794" y="1468460"/>
                <a:ext cx="459242" cy="1002451"/>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1"/>
              <p:cNvSpPr/>
              <p:nvPr/>
            </p:nvSpPr>
            <p:spPr>
              <a:xfrm>
                <a:off x="9899676" y="1881051"/>
                <a:ext cx="315478" cy="2932612"/>
              </a:xfrm>
              <a:prstGeom prst="arc">
                <a:avLst>
                  <a:gd fmla="val 16364289" name="adj1"/>
                  <a:gd fmla="val 0" name="adj2"/>
                </a:avLst>
              </a:prstGeom>
              <a:noFill/>
              <a:ln cap="flat" cmpd="sng" w="5715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7" name="Google Shape;167;p1"/>
              <p:cNvSpPr/>
              <p:nvPr/>
            </p:nvSpPr>
            <p:spPr>
              <a:xfrm rot="2787974">
                <a:off x="10287209" y="2204984"/>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1"/>
              <p:cNvSpPr/>
              <p:nvPr/>
            </p:nvSpPr>
            <p:spPr>
              <a:xfrm rot="-3029816">
                <a:off x="9780389" y="2227702"/>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1"/>
              <p:cNvSpPr/>
              <p:nvPr/>
            </p:nvSpPr>
            <p:spPr>
              <a:xfrm rot="2787974">
                <a:off x="10287210" y="2656383"/>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
              <p:cNvSpPr/>
              <p:nvPr/>
            </p:nvSpPr>
            <p:spPr>
              <a:xfrm rot="-2900064">
                <a:off x="9837374" y="2679895"/>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71" name="Google Shape;171;p1"/>
            <p:cNvGrpSpPr/>
            <p:nvPr/>
          </p:nvGrpSpPr>
          <p:grpSpPr>
            <a:xfrm flipH="1">
              <a:off x="9986645" y="1125890"/>
              <a:ext cx="1259335" cy="3910994"/>
              <a:chOff x="9601144" y="1426467"/>
              <a:chExt cx="1178568" cy="3387196"/>
            </a:xfrm>
          </p:grpSpPr>
          <p:sp>
            <p:nvSpPr>
              <p:cNvPr id="172" name="Google Shape;172;p1"/>
              <p:cNvSpPr/>
              <p:nvPr/>
            </p:nvSpPr>
            <p:spPr>
              <a:xfrm rot="-886781">
                <a:off x="9827794" y="1468460"/>
                <a:ext cx="459242" cy="1002451"/>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1"/>
              <p:cNvSpPr/>
              <p:nvPr/>
            </p:nvSpPr>
            <p:spPr>
              <a:xfrm>
                <a:off x="9899676" y="1881051"/>
                <a:ext cx="315478" cy="2932612"/>
              </a:xfrm>
              <a:prstGeom prst="arc">
                <a:avLst>
                  <a:gd fmla="val 16364289" name="adj1"/>
                  <a:gd fmla="val 0" name="adj2"/>
                </a:avLst>
              </a:prstGeom>
              <a:noFill/>
              <a:ln cap="flat" cmpd="sng" w="5715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4" name="Google Shape;174;p1"/>
              <p:cNvSpPr/>
              <p:nvPr/>
            </p:nvSpPr>
            <p:spPr>
              <a:xfrm rot="2787974">
                <a:off x="10287209" y="2204984"/>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1"/>
              <p:cNvSpPr/>
              <p:nvPr/>
            </p:nvSpPr>
            <p:spPr>
              <a:xfrm rot="-3029816">
                <a:off x="9780389" y="2227702"/>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1"/>
              <p:cNvSpPr/>
              <p:nvPr/>
            </p:nvSpPr>
            <p:spPr>
              <a:xfrm rot="2787974">
                <a:off x="10287210" y="2656383"/>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1"/>
              <p:cNvSpPr/>
              <p:nvPr/>
            </p:nvSpPr>
            <p:spPr>
              <a:xfrm rot="-2900064">
                <a:off x="9837374" y="2679895"/>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78" name="Google Shape;178;p1"/>
            <p:cNvSpPr/>
            <p:nvPr/>
          </p:nvSpPr>
          <p:spPr>
            <a:xfrm>
              <a:off x="9547986" y="3352800"/>
              <a:ext cx="1459832" cy="1066800"/>
            </a:xfrm>
            <a:prstGeom prst="flowChartManualOperation">
              <a:avLst/>
            </a:prstGeom>
            <a:solidFill>
              <a:srgbClr val="F6D2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79" name="Google Shape;179;p1"/>
          <p:cNvGrpSpPr/>
          <p:nvPr/>
        </p:nvGrpSpPr>
        <p:grpSpPr>
          <a:xfrm>
            <a:off x="952551" y="1501298"/>
            <a:ext cx="2199997" cy="3394896"/>
            <a:chOff x="952551" y="1016476"/>
            <a:chExt cx="2199997" cy="3394896"/>
          </a:xfrm>
        </p:grpSpPr>
        <p:grpSp>
          <p:nvGrpSpPr>
            <p:cNvPr id="180" name="Google Shape;180;p1"/>
            <p:cNvGrpSpPr/>
            <p:nvPr/>
          </p:nvGrpSpPr>
          <p:grpSpPr>
            <a:xfrm>
              <a:off x="952551" y="1016476"/>
              <a:ext cx="2079889" cy="3394896"/>
              <a:chOff x="1274408" y="-25371"/>
              <a:chExt cx="2746133" cy="4434384"/>
            </a:xfrm>
          </p:grpSpPr>
          <p:sp>
            <p:nvSpPr>
              <p:cNvPr id="181" name="Google Shape;181;p1"/>
              <p:cNvSpPr/>
              <p:nvPr/>
            </p:nvSpPr>
            <p:spPr>
              <a:xfrm>
                <a:off x="1274408" y="4227115"/>
                <a:ext cx="1620618" cy="181898"/>
              </a:xfrm>
              <a:prstGeom prst="roundRect">
                <a:avLst>
                  <a:gd fmla="val 16667" name="adj"/>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1"/>
              <p:cNvSpPr/>
              <p:nvPr/>
            </p:nvSpPr>
            <p:spPr>
              <a:xfrm rot="4828103">
                <a:off x="947605" y="3294448"/>
                <a:ext cx="1969080" cy="117070"/>
              </a:xfrm>
              <a:prstGeom prst="roundRect">
                <a:avLst>
                  <a:gd fmla="val 16667" name="adj"/>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1"/>
              <p:cNvSpPr/>
              <p:nvPr/>
            </p:nvSpPr>
            <p:spPr>
              <a:xfrm>
                <a:off x="1586422" y="2174002"/>
                <a:ext cx="346652" cy="351241"/>
              </a:xfrm>
              <a:prstGeom prst="ellipse">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1"/>
              <p:cNvSpPr/>
              <p:nvPr/>
            </p:nvSpPr>
            <p:spPr>
              <a:xfrm rot="7195089">
                <a:off x="1275118" y="1404029"/>
                <a:ext cx="1927013" cy="136130"/>
              </a:xfrm>
              <a:prstGeom prst="roundRect">
                <a:avLst>
                  <a:gd fmla="val 16667" name="adj"/>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1"/>
              <p:cNvSpPr/>
              <p:nvPr/>
            </p:nvSpPr>
            <p:spPr>
              <a:xfrm rot="-9185043">
                <a:off x="2630344" y="408739"/>
                <a:ext cx="320842" cy="276344"/>
              </a:xfrm>
              <a:prstGeom prst="flowChartDelay">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1"/>
              <p:cNvSpPr/>
              <p:nvPr/>
            </p:nvSpPr>
            <p:spPr>
              <a:xfrm rot="-8997251">
                <a:off x="2800974" y="124284"/>
                <a:ext cx="952601" cy="1322045"/>
              </a:xfrm>
              <a:prstGeom prst="flowChartDelay">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7" name="Google Shape;187;p1"/>
            <p:cNvSpPr/>
            <p:nvPr/>
          </p:nvSpPr>
          <p:spPr>
            <a:xfrm rot="1775786">
              <a:off x="2756845" y="1660020"/>
              <a:ext cx="299372" cy="469179"/>
            </a:xfrm>
            <a:prstGeom prst="flowChartDelay">
              <a:avLst/>
            </a:prstGeom>
            <a:solidFill>
              <a:srgbClr val="FCF1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8" name="Google Shape;188;p1"/>
          <p:cNvSpPr/>
          <p:nvPr/>
        </p:nvSpPr>
        <p:spPr>
          <a:xfrm>
            <a:off x="2518264" y="1863777"/>
            <a:ext cx="2694059" cy="3021127"/>
          </a:xfrm>
          <a:custGeom>
            <a:rect b="b" l="l" r="r" t="t"/>
            <a:pathLst>
              <a:path extrusionOk="0" h="3001988" w="2694059">
                <a:moveTo>
                  <a:pt x="17755" y="825623"/>
                </a:moveTo>
                <a:lnTo>
                  <a:pt x="510152" y="0"/>
                </a:lnTo>
                <a:lnTo>
                  <a:pt x="2694059" y="3001988"/>
                </a:lnTo>
                <a:lnTo>
                  <a:pt x="0" y="3001988"/>
                </a:lnTo>
                <a:lnTo>
                  <a:pt x="17755" y="825623"/>
                </a:lnTo>
                <a:close/>
              </a:path>
            </a:pathLst>
          </a:custGeom>
          <a:solidFill>
            <a:srgbClr val="E8EFEC">
              <a:alpha val="6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1"/>
          <p:cNvSpPr txBox="1"/>
          <p:nvPr/>
        </p:nvSpPr>
        <p:spPr>
          <a:xfrm>
            <a:off x="2980055" y="1830705"/>
            <a:ext cx="6165215" cy="17532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vi-VN" sz="4400" u="none" cap="none" strike="noStrike">
                <a:solidFill>
                  <a:srgbClr val="7F6000"/>
                </a:solidFill>
                <a:latin typeface="Calibri"/>
                <a:ea typeface="Calibri"/>
                <a:cs typeface="Calibri"/>
                <a:sym typeface="Calibri"/>
              </a:rPr>
              <a:t>Giám sát rủi ro sức khỏe của các bà mẹ</a:t>
            </a:r>
            <a:endParaRPr b="1" i="0" sz="4400" u="none" cap="none" strike="noStrike">
              <a:solidFill>
                <a:srgbClr val="7F6000"/>
              </a:solidFill>
              <a:latin typeface="Calibri"/>
              <a:ea typeface="Calibri"/>
              <a:cs typeface="Calibri"/>
              <a:sym typeface="Calibri"/>
            </a:endParaRPr>
          </a:p>
          <a:p>
            <a:pPr indent="0" lvl="0" marL="0" marR="0" rtl="0" algn="ctr">
              <a:spcBef>
                <a:spcPts val="0"/>
              </a:spcBef>
              <a:spcAft>
                <a:spcPts val="0"/>
              </a:spcAft>
              <a:buNone/>
            </a:pPr>
            <a:r>
              <a:rPr b="1" i="0" lang="vi-VN" sz="2000" u="none" cap="none" strike="noStrike">
                <a:solidFill>
                  <a:srgbClr val="7F6000"/>
                </a:solidFill>
                <a:latin typeface="Calibri"/>
                <a:ea typeface="Calibri"/>
                <a:cs typeface="Calibri"/>
                <a:sym typeface="Calibri"/>
              </a:rPr>
              <a:t>(Maternal Health Risk Data Set)</a:t>
            </a:r>
            <a:endParaRPr b="1" i="0" sz="2000" u="none" cap="none" strike="noStrike">
              <a:solidFill>
                <a:srgbClr val="7F6000"/>
              </a:solidFill>
              <a:latin typeface="Calibri"/>
              <a:ea typeface="Calibri"/>
              <a:cs typeface="Calibri"/>
              <a:sym typeface="Calibri"/>
            </a:endParaRPr>
          </a:p>
        </p:txBody>
      </p:sp>
      <p:sp>
        <p:nvSpPr>
          <p:cNvPr id="190" name="Google Shape;190;p1"/>
          <p:cNvSpPr/>
          <p:nvPr/>
        </p:nvSpPr>
        <p:spPr>
          <a:xfrm>
            <a:off x="2070418" y="4878748"/>
            <a:ext cx="7974106" cy="977153"/>
          </a:xfrm>
          <a:prstGeom prst="roundRect">
            <a:avLst>
              <a:gd fmla="val 29817" name="adj"/>
            </a:avLst>
          </a:prstGeom>
          <a:solidFill>
            <a:srgbClr val="2CB9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1"/>
          <p:cNvSpPr/>
          <p:nvPr/>
        </p:nvSpPr>
        <p:spPr>
          <a:xfrm>
            <a:off x="810126" y="4893133"/>
            <a:ext cx="10446579" cy="277906"/>
          </a:xfrm>
          <a:prstGeom prst="roundRect">
            <a:avLst>
              <a:gd fmla="val 38029" name="adj"/>
            </a:avLst>
          </a:prstGeom>
          <a:solidFill>
            <a:srgbClr val="F6AE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2" name="Google Shape;192;p1"/>
          <p:cNvSpPr txBox="1"/>
          <p:nvPr/>
        </p:nvSpPr>
        <p:spPr>
          <a:xfrm>
            <a:off x="1962150" y="1143635"/>
            <a:ext cx="5783580"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vi-VN" sz="2000" u="none" cap="none" strike="noStrike">
                <a:solidFill>
                  <a:srgbClr val="000000"/>
                </a:solidFill>
                <a:latin typeface="Times New Roman"/>
                <a:ea typeface="Times New Roman"/>
                <a:cs typeface="Times New Roman"/>
                <a:sym typeface="Times New Roman"/>
              </a:rPr>
              <a:t>MACHINE LEARNING AND DATA MINING </a:t>
            </a:r>
            <a:endParaRPr b="0" i="0" sz="1800" u="none" cap="none" strike="noStrike">
              <a:solidFill>
                <a:schemeClr val="dk1"/>
              </a:solidFill>
              <a:latin typeface="Calibri"/>
              <a:ea typeface="Calibri"/>
              <a:cs typeface="Calibri"/>
              <a:sym typeface="Calibri"/>
            </a:endParaRPr>
          </a:p>
        </p:txBody>
      </p:sp>
      <p:sp>
        <p:nvSpPr>
          <p:cNvPr id="193" name="Google Shape;193;p1"/>
          <p:cNvSpPr txBox="1"/>
          <p:nvPr/>
        </p:nvSpPr>
        <p:spPr>
          <a:xfrm>
            <a:off x="4246245" y="4032250"/>
            <a:ext cx="5783580"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vi-VN" sz="2000" u="none" cap="none" strike="noStrike">
                <a:solidFill>
                  <a:srgbClr val="000000"/>
                </a:solidFill>
                <a:latin typeface="Times New Roman"/>
                <a:ea typeface="Times New Roman"/>
                <a:cs typeface="Times New Roman"/>
                <a:sym typeface="Times New Roman"/>
              </a:rPr>
              <a:t>Giảng viên hướng dẫn: Vũ Thị Hạnh </a:t>
            </a:r>
            <a:endParaRPr b="0" i="0" sz="1800" u="none" cap="none" strike="noStrike">
              <a:solidFill>
                <a:schemeClr val="dk1"/>
              </a:solidFill>
              <a:latin typeface="Calibri"/>
              <a:ea typeface="Calibri"/>
              <a:cs typeface="Calibri"/>
              <a:sym typeface="Calibri"/>
            </a:endParaRPr>
          </a:p>
        </p:txBody>
      </p:sp>
      <p:sp>
        <p:nvSpPr>
          <p:cNvPr id="194" name="Google Shape;194;p1"/>
          <p:cNvSpPr/>
          <p:nvPr/>
        </p:nvSpPr>
        <p:spPr>
          <a:xfrm>
            <a:off x="5046941" y="7671226"/>
            <a:ext cx="2098115" cy="2074461"/>
          </a:xfrm>
          <a:prstGeom prst="ellipse">
            <a:avLst/>
          </a:prstGeom>
          <a:blipFill rotWithShape="1">
            <a:blip r:embed="rId3">
              <a:alphaModFix/>
            </a:blip>
            <a:stretch>
              <a:fillRect b="0" l="0" r="0" t="0"/>
            </a:stretch>
          </a:blip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1"/>
          <p:cNvSpPr txBox="1"/>
          <p:nvPr/>
        </p:nvSpPr>
        <p:spPr>
          <a:xfrm>
            <a:off x="4098089" y="9864663"/>
            <a:ext cx="3995822"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vi-VN" sz="4000" u="none" cap="none" strike="noStrike">
                <a:solidFill>
                  <a:srgbClr val="7F6000"/>
                </a:solidFill>
                <a:latin typeface="Calibri"/>
                <a:ea typeface="Calibri"/>
                <a:cs typeface="Calibri"/>
                <a:sym typeface="Calibri"/>
              </a:rPr>
              <a:t>TAHTV TEAM</a:t>
            </a:r>
            <a:endParaRPr b="1" i="0" sz="4000" u="none" cap="none" strike="noStrike">
              <a:solidFill>
                <a:srgbClr val="7F6000"/>
              </a:solidFill>
              <a:latin typeface="Calibri"/>
              <a:ea typeface="Calibri"/>
              <a:cs typeface="Calibri"/>
              <a:sym typeface="Calibri"/>
            </a:endParaRPr>
          </a:p>
        </p:txBody>
      </p:sp>
      <p:grpSp>
        <p:nvGrpSpPr>
          <p:cNvPr id="196" name="Google Shape;196;p1"/>
          <p:cNvGrpSpPr/>
          <p:nvPr/>
        </p:nvGrpSpPr>
        <p:grpSpPr>
          <a:xfrm>
            <a:off x="813916" y="8148412"/>
            <a:ext cx="3261545" cy="1175657"/>
            <a:chOff x="813916" y="3567164"/>
            <a:chExt cx="3261545" cy="1175657"/>
          </a:xfrm>
        </p:grpSpPr>
        <p:sp>
          <p:nvSpPr>
            <p:cNvPr id="197" name="Google Shape;197;p1"/>
            <p:cNvSpPr/>
            <p:nvPr/>
          </p:nvSpPr>
          <p:spPr>
            <a:xfrm>
              <a:off x="813916" y="3567164"/>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1"/>
            <p:cNvSpPr/>
            <p:nvPr/>
          </p:nvSpPr>
          <p:spPr>
            <a:xfrm>
              <a:off x="1076351" y="3730425"/>
              <a:ext cx="864159" cy="843491"/>
            </a:xfrm>
            <a:prstGeom prst="ellipse">
              <a:avLst/>
            </a:prstGeom>
            <a:solidFill>
              <a:srgbClr val="FFF2CC"/>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1"/>
            <p:cNvSpPr txBox="1"/>
            <p:nvPr/>
          </p:nvSpPr>
          <p:spPr>
            <a:xfrm>
              <a:off x="2040991" y="3910795"/>
              <a:ext cx="1570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vi-VN" sz="2400" u="none" cap="none" strike="noStrike">
                  <a:solidFill>
                    <a:srgbClr val="FFF2CC"/>
                  </a:solidFill>
                  <a:latin typeface="Calibri"/>
                  <a:ea typeface="Calibri"/>
                  <a:cs typeface="Calibri"/>
                  <a:sym typeface="Calibri"/>
                </a:rPr>
                <a:t>Tên</a:t>
              </a:r>
              <a:endParaRPr b="1" sz="2400">
                <a:solidFill>
                  <a:srgbClr val="FFF2CC"/>
                </a:solidFill>
                <a:latin typeface="Calibri"/>
                <a:ea typeface="Calibri"/>
                <a:cs typeface="Calibri"/>
                <a:sym typeface="Calibri"/>
              </a:endParaRPr>
            </a:p>
          </p:txBody>
        </p:sp>
      </p:grpSp>
      <p:grpSp>
        <p:nvGrpSpPr>
          <p:cNvPr id="200" name="Google Shape;200;p1"/>
          <p:cNvGrpSpPr/>
          <p:nvPr/>
        </p:nvGrpSpPr>
        <p:grpSpPr>
          <a:xfrm>
            <a:off x="4563626" y="10507791"/>
            <a:ext cx="3261545" cy="1175657"/>
            <a:chOff x="4563626" y="3564343"/>
            <a:chExt cx="3261545" cy="1175657"/>
          </a:xfrm>
        </p:grpSpPr>
        <p:sp>
          <p:nvSpPr>
            <p:cNvPr id="201" name="Google Shape;201;p1"/>
            <p:cNvSpPr/>
            <p:nvPr/>
          </p:nvSpPr>
          <p:spPr>
            <a:xfrm>
              <a:off x="4563626" y="3564343"/>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
            <p:cNvSpPr/>
            <p:nvPr/>
          </p:nvSpPr>
          <p:spPr>
            <a:xfrm>
              <a:off x="4743676" y="3724076"/>
              <a:ext cx="864159" cy="843491"/>
            </a:xfrm>
            <a:prstGeom prst="ellipse">
              <a:avLst/>
            </a:prstGeom>
            <a:solidFill>
              <a:srgbClr val="FFF2CC"/>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
            <p:cNvSpPr txBox="1"/>
            <p:nvPr/>
          </p:nvSpPr>
          <p:spPr>
            <a:xfrm>
              <a:off x="5713982" y="3913801"/>
              <a:ext cx="1570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Tên</a:t>
              </a:r>
              <a:endParaRPr b="1" sz="2400">
                <a:solidFill>
                  <a:srgbClr val="FFF2CC"/>
                </a:solidFill>
                <a:latin typeface="Calibri"/>
                <a:ea typeface="Calibri"/>
                <a:cs typeface="Calibri"/>
                <a:sym typeface="Calibri"/>
              </a:endParaRPr>
            </a:p>
          </p:txBody>
        </p:sp>
      </p:grpSp>
      <p:grpSp>
        <p:nvGrpSpPr>
          <p:cNvPr id="204" name="Google Shape;204;p1"/>
          <p:cNvGrpSpPr/>
          <p:nvPr/>
        </p:nvGrpSpPr>
        <p:grpSpPr>
          <a:xfrm>
            <a:off x="6397451" y="15651649"/>
            <a:ext cx="3261545" cy="1175657"/>
            <a:chOff x="6397451" y="5076001"/>
            <a:chExt cx="3261545" cy="1175657"/>
          </a:xfrm>
        </p:grpSpPr>
        <p:sp>
          <p:nvSpPr>
            <p:cNvPr id="205" name="Google Shape;205;p1"/>
            <p:cNvSpPr/>
            <p:nvPr/>
          </p:nvSpPr>
          <p:spPr>
            <a:xfrm>
              <a:off x="6397451" y="5076001"/>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1"/>
            <p:cNvSpPr/>
            <p:nvPr/>
          </p:nvSpPr>
          <p:spPr>
            <a:xfrm>
              <a:off x="6614058" y="5242082"/>
              <a:ext cx="864159" cy="843491"/>
            </a:xfrm>
            <a:prstGeom prst="ellipse">
              <a:avLst/>
            </a:prstGeom>
            <a:solidFill>
              <a:srgbClr val="FFF2CC"/>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
            <p:cNvSpPr txBox="1"/>
            <p:nvPr/>
          </p:nvSpPr>
          <p:spPr>
            <a:xfrm>
              <a:off x="7602819" y="5451529"/>
              <a:ext cx="1570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Tên</a:t>
              </a:r>
              <a:endParaRPr b="1" sz="2400">
                <a:solidFill>
                  <a:srgbClr val="FFF2CC"/>
                </a:solidFill>
                <a:latin typeface="Calibri"/>
                <a:ea typeface="Calibri"/>
                <a:cs typeface="Calibri"/>
                <a:sym typeface="Calibri"/>
              </a:endParaRPr>
            </a:p>
          </p:txBody>
        </p:sp>
      </p:grpSp>
      <p:grpSp>
        <p:nvGrpSpPr>
          <p:cNvPr id="208" name="Google Shape;208;p1"/>
          <p:cNvGrpSpPr/>
          <p:nvPr/>
        </p:nvGrpSpPr>
        <p:grpSpPr>
          <a:xfrm>
            <a:off x="8313336" y="12107991"/>
            <a:ext cx="3261545" cy="1175657"/>
            <a:chOff x="8313336" y="3564343"/>
            <a:chExt cx="3261545" cy="1175657"/>
          </a:xfrm>
        </p:grpSpPr>
        <p:sp>
          <p:nvSpPr>
            <p:cNvPr id="209" name="Google Shape;209;p1"/>
            <p:cNvSpPr/>
            <p:nvPr/>
          </p:nvSpPr>
          <p:spPr>
            <a:xfrm>
              <a:off x="8313336" y="3564343"/>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
            <p:cNvSpPr/>
            <p:nvPr/>
          </p:nvSpPr>
          <p:spPr>
            <a:xfrm>
              <a:off x="8501759" y="3719883"/>
              <a:ext cx="864159" cy="843491"/>
            </a:xfrm>
            <a:prstGeom prst="ellipse">
              <a:avLst/>
            </a:prstGeom>
            <a:solidFill>
              <a:srgbClr val="FFF2CC"/>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
            <p:cNvSpPr txBox="1"/>
            <p:nvPr/>
          </p:nvSpPr>
          <p:spPr>
            <a:xfrm>
              <a:off x="9545468" y="3921339"/>
              <a:ext cx="1570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Tên</a:t>
              </a:r>
              <a:endParaRPr b="1" sz="2400">
                <a:solidFill>
                  <a:srgbClr val="FFF2CC"/>
                </a:solidFill>
                <a:latin typeface="Calibri"/>
                <a:ea typeface="Calibri"/>
                <a:cs typeface="Calibri"/>
                <a:sym typeface="Calibri"/>
              </a:endParaRPr>
            </a:p>
          </p:txBody>
        </p:sp>
      </p:grpSp>
      <p:grpSp>
        <p:nvGrpSpPr>
          <p:cNvPr id="212" name="Google Shape;212;p1"/>
          <p:cNvGrpSpPr/>
          <p:nvPr/>
        </p:nvGrpSpPr>
        <p:grpSpPr>
          <a:xfrm>
            <a:off x="2346290" y="13887139"/>
            <a:ext cx="3261545" cy="1175657"/>
            <a:chOff x="2346290" y="5089491"/>
            <a:chExt cx="3261545" cy="1175657"/>
          </a:xfrm>
        </p:grpSpPr>
        <p:sp>
          <p:nvSpPr>
            <p:cNvPr id="213" name="Google Shape;213;p1"/>
            <p:cNvSpPr/>
            <p:nvPr/>
          </p:nvSpPr>
          <p:spPr>
            <a:xfrm>
              <a:off x="2346290" y="5089491"/>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
            <p:cNvSpPr/>
            <p:nvPr/>
          </p:nvSpPr>
          <p:spPr>
            <a:xfrm>
              <a:off x="2613577" y="5242083"/>
              <a:ext cx="864159" cy="843491"/>
            </a:xfrm>
            <a:prstGeom prst="ellipse">
              <a:avLst/>
            </a:prstGeom>
            <a:solidFill>
              <a:srgbClr val="FFF2CC"/>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1"/>
            <p:cNvSpPr txBox="1"/>
            <p:nvPr/>
          </p:nvSpPr>
          <p:spPr>
            <a:xfrm>
              <a:off x="3549529" y="5446486"/>
              <a:ext cx="1570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Tên</a:t>
              </a:r>
              <a:endParaRPr b="1" sz="2400">
                <a:solidFill>
                  <a:srgbClr val="FFF2CC"/>
                </a:solidFill>
                <a:latin typeface="Calibri"/>
                <a:ea typeface="Calibri"/>
                <a:cs typeface="Calibri"/>
                <a:sym typeface="Calibri"/>
              </a:endParaRPr>
            </a:p>
          </p:txBody>
        </p:sp>
      </p:grpSp>
      <p:sp>
        <p:nvSpPr>
          <p:cNvPr id="216" name="Google Shape;216;p1"/>
          <p:cNvSpPr/>
          <p:nvPr/>
        </p:nvSpPr>
        <p:spPr>
          <a:xfrm rot="-7097613">
            <a:off x="-4118006" y="-123984"/>
            <a:ext cx="781604" cy="718827"/>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1"/>
          <p:cNvSpPr/>
          <p:nvPr/>
        </p:nvSpPr>
        <p:spPr>
          <a:xfrm rot="5644937">
            <a:off x="14134108" y="-2676583"/>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
          <p:cNvSpPr/>
          <p:nvPr/>
        </p:nvSpPr>
        <p:spPr>
          <a:xfrm rot="6807935">
            <a:off x="-4243660" y="6498587"/>
            <a:ext cx="781604" cy="718827"/>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
          <p:cNvSpPr/>
          <p:nvPr/>
        </p:nvSpPr>
        <p:spPr>
          <a:xfrm rot="-10736044">
            <a:off x="12646195" y="7887818"/>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1"/>
          <p:cNvSpPr/>
          <p:nvPr/>
        </p:nvSpPr>
        <p:spPr>
          <a:xfrm rot="-10736044">
            <a:off x="-1081872" y="-1854135"/>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
          <p:cNvSpPr/>
          <p:nvPr/>
        </p:nvSpPr>
        <p:spPr>
          <a:xfrm rot="5313045">
            <a:off x="14117855" y="1910591"/>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1"/>
          <p:cNvSpPr/>
          <p:nvPr/>
        </p:nvSpPr>
        <p:spPr>
          <a:xfrm rot="5313045">
            <a:off x="-2196809" y="2900363"/>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1"/>
          <p:cNvSpPr/>
          <p:nvPr/>
        </p:nvSpPr>
        <p:spPr>
          <a:xfrm rot="7348457">
            <a:off x="8258563" y="-1828546"/>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
          <p:cNvSpPr/>
          <p:nvPr/>
        </p:nvSpPr>
        <p:spPr>
          <a:xfrm rot="7348457">
            <a:off x="3169933" y="-1923256"/>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
          <p:cNvSpPr/>
          <p:nvPr/>
        </p:nvSpPr>
        <p:spPr>
          <a:xfrm rot="10649136">
            <a:off x="15208667" y="789982"/>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xit" presetID="1" presetSubtype="0">
                                  <p:stCondLst>
                                    <p:cond delay="200"/>
                                  </p:stCondLst>
                                  <p:childTnLst>
                                    <p:set>
                                      <p:cBhvr>
                                        <p:cTn dur="1" fill="hold">
                                          <p:stCondLst>
                                            <p:cond delay="1"/>
                                          </p:stCondLst>
                                        </p:cTn>
                                        <p:tgtEl>
                                          <p:spTgt spid="188"/>
                                        </p:tgtEl>
                                        <p:attrNameLst>
                                          <p:attrName>style.visibility</p:attrName>
                                        </p:attrNameLst>
                                      </p:cBhvr>
                                      <p:to>
                                        <p:strVal val="hidden"/>
                                      </p:to>
                                    </p:set>
                                  </p:childTnLst>
                                </p:cTn>
                              </p:par>
                              <p:par>
                                <p:cTn fill="hold" nodeType="withEffect" presetClass="entr" presetID="1" presetSubtype="0">
                                  <p:stCondLst>
                                    <p:cond delay="40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xit" presetID="1" presetSubtype="0">
                                  <p:stCondLst>
                                    <p:cond delay="600"/>
                                  </p:stCondLst>
                                  <p:childTnLst>
                                    <p:set>
                                      <p:cBhvr>
                                        <p:cTn dur="1" fill="hold">
                                          <p:stCondLst>
                                            <p:cond delay="1"/>
                                          </p:stCondLst>
                                        </p:cTn>
                                        <p:tgtEl>
                                          <p:spTgt spid="1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0"/>
          <p:cNvSpPr/>
          <p:nvPr/>
        </p:nvSpPr>
        <p:spPr>
          <a:xfrm rot="-3390266">
            <a:off x="2503118" y="2849841"/>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10"/>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10"/>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10"/>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b="1" sz="2400">
              <a:solidFill>
                <a:srgbClr val="7F6000"/>
              </a:solidFill>
              <a:latin typeface="Calibri"/>
              <a:ea typeface="Calibri"/>
              <a:cs typeface="Calibri"/>
              <a:sym typeface="Calibri"/>
            </a:endParaRPr>
          </a:p>
        </p:txBody>
      </p:sp>
      <p:sp>
        <p:nvSpPr>
          <p:cNvPr id="399" name="Google Shape;399;p10"/>
          <p:cNvSpPr/>
          <p:nvPr/>
        </p:nvSpPr>
        <p:spPr>
          <a:xfrm rot="-9789539">
            <a:off x="-3441137" y="-9553996"/>
            <a:ext cx="9687168" cy="9255288"/>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10"/>
          <p:cNvSpPr/>
          <p:nvPr/>
        </p:nvSpPr>
        <p:spPr>
          <a:xfrm rot="-9789539">
            <a:off x="6034757" y="-1429672"/>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10"/>
          <p:cNvSpPr/>
          <p:nvPr/>
        </p:nvSpPr>
        <p:spPr>
          <a:xfrm rot="-9789539">
            <a:off x="-1588858" y="7174044"/>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10"/>
          <p:cNvSpPr/>
          <p:nvPr/>
        </p:nvSpPr>
        <p:spPr>
          <a:xfrm>
            <a:off x="-2553692" y="4393416"/>
            <a:ext cx="17299384" cy="925528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10"/>
          <p:cNvSpPr txBox="1"/>
          <p:nvPr/>
        </p:nvSpPr>
        <p:spPr>
          <a:xfrm>
            <a:off x="968251" y="391773"/>
            <a:ext cx="4114800"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7F6000"/>
                </a:solidFill>
                <a:latin typeface="Calibri"/>
                <a:ea typeface="Calibri"/>
                <a:cs typeface="Calibri"/>
                <a:sym typeface="Calibri"/>
              </a:rPr>
              <a:t>Chương 3</a:t>
            </a:r>
            <a:endParaRPr b="1" sz="5400">
              <a:solidFill>
                <a:srgbClr val="7F6000"/>
              </a:solidFill>
              <a:latin typeface="Calibri"/>
              <a:ea typeface="Calibri"/>
              <a:cs typeface="Calibri"/>
              <a:sym typeface="Calibri"/>
            </a:endParaRPr>
          </a:p>
        </p:txBody>
      </p:sp>
      <p:sp>
        <p:nvSpPr>
          <p:cNvPr id="404" name="Google Shape;404;p10"/>
          <p:cNvSpPr txBox="1"/>
          <p:nvPr/>
        </p:nvSpPr>
        <p:spPr>
          <a:xfrm>
            <a:off x="968251" y="1172777"/>
            <a:ext cx="6189294"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7F6000"/>
                </a:solidFill>
                <a:latin typeface="Calibri"/>
                <a:ea typeface="Calibri"/>
                <a:cs typeface="Calibri"/>
                <a:sym typeface="Calibri"/>
              </a:rPr>
              <a:t>Chương trình thực hiện</a:t>
            </a:r>
            <a:endParaRPr sz="2800">
              <a:solidFill>
                <a:srgbClr val="7F6000"/>
              </a:solidFill>
              <a:latin typeface="Calibri"/>
              <a:ea typeface="Calibri"/>
              <a:cs typeface="Calibri"/>
              <a:sym typeface="Calibri"/>
            </a:endParaRPr>
          </a:p>
        </p:txBody>
      </p:sp>
      <p:pic>
        <p:nvPicPr>
          <p:cNvPr id="405" name="Google Shape;405;p10"/>
          <p:cNvPicPr preferRelativeResize="0"/>
          <p:nvPr/>
        </p:nvPicPr>
        <p:blipFill rotWithShape="1">
          <a:blip r:embed="rId3">
            <a:alphaModFix/>
          </a:blip>
          <a:srcRect b="0" l="0" r="0" t="0"/>
          <a:stretch/>
        </p:blipFill>
        <p:spPr>
          <a:xfrm rot="4668506">
            <a:off x="8199388" y="8199659"/>
            <a:ext cx="3803935" cy="3803935"/>
          </a:xfrm>
          <a:prstGeom prst="rect">
            <a:avLst/>
          </a:prstGeom>
          <a:noFill/>
          <a:ln>
            <a:noFill/>
          </a:ln>
        </p:spPr>
      </p:pic>
      <p:pic>
        <p:nvPicPr>
          <p:cNvPr descr="Ảnh có chứa văn bản, đồ họa véc-tơ&#10;&#10;Mô tả được tạo tự động" id="406" name="Google Shape;406;p10"/>
          <p:cNvPicPr preferRelativeResize="0"/>
          <p:nvPr/>
        </p:nvPicPr>
        <p:blipFill rotWithShape="1">
          <a:blip r:embed="rId4">
            <a:alphaModFix/>
          </a:blip>
          <a:srcRect b="0" l="0" r="0" t="0"/>
          <a:stretch/>
        </p:blipFill>
        <p:spPr>
          <a:xfrm rot="1816212">
            <a:off x="7979621" y="14630977"/>
            <a:ext cx="1481510" cy="1481510"/>
          </a:xfrm>
          <a:prstGeom prst="rect">
            <a:avLst/>
          </a:prstGeom>
          <a:noFill/>
          <a:ln>
            <a:noFill/>
          </a:ln>
        </p:spPr>
      </p:pic>
      <p:pic>
        <p:nvPicPr>
          <p:cNvPr descr="Ảnh có chứa đồ họa véc-tơ&#10;&#10;Mô tả được tạo tự động" id="407" name="Google Shape;407;p10"/>
          <p:cNvPicPr preferRelativeResize="0"/>
          <p:nvPr/>
        </p:nvPicPr>
        <p:blipFill rotWithShape="1">
          <a:blip r:embed="rId5">
            <a:alphaModFix/>
          </a:blip>
          <a:srcRect b="0" l="0" r="0" t="0"/>
          <a:stretch/>
        </p:blipFill>
        <p:spPr>
          <a:xfrm rot="1893656">
            <a:off x="9853518" y="15324295"/>
            <a:ext cx="1791068" cy="1791068"/>
          </a:xfrm>
          <a:prstGeom prst="rect">
            <a:avLst/>
          </a:prstGeom>
          <a:noFill/>
          <a:ln>
            <a:noFill/>
          </a:ln>
        </p:spPr>
      </p:pic>
      <p:pic>
        <p:nvPicPr>
          <p:cNvPr id="408" name="Google Shape;408;p10"/>
          <p:cNvPicPr preferRelativeResize="0"/>
          <p:nvPr/>
        </p:nvPicPr>
        <p:blipFill rotWithShape="1">
          <a:blip r:embed="rId6">
            <a:alphaModFix/>
          </a:blip>
          <a:srcRect b="0" l="0" r="0" t="0"/>
          <a:stretch/>
        </p:blipFill>
        <p:spPr>
          <a:xfrm>
            <a:off x="9113600" y="18869700"/>
            <a:ext cx="1460868" cy="1460868"/>
          </a:xfrm>
          <a:prstGeom prst="rect">
            <a:avLst/>
          </a:prstGeom>
          <a:noFill/>
          <a:ln>
            <a:noFill/>
          </a:ln>
        </p:spPr>
      </p:pic>
      <p:pic>
        <p:nvPicPr>
          <p:cNvPr id="409" name="Google Shape;409;p10"/>
          <p:cNvPicPr preferRelativeResize="0"/>
          <p:nvPr>
            <p:ph idx="1" type="body"/>
          </p:nvPr>
        </p:nvPicPr>
        <p:blipFill rotWithShape="1">
          <a:blip r:embed="rId7">
            <a:alphaModFix/>
          </a:blip>
          <a:srcRect b="0" l="0" r="0" t="0"/>
          <a:stretch/>
        </p:blipFill>
        <p:spPr>
          <a:xfrm>
            <a:off x="479425" y="2216785"/>
            <a:ext cx="7166610" cy="721360"/>
          </a:xfrm>
          <a:prstGeom prst="rect">
            <a:avLst/>
          </a:prstGeom>
          <a:noFill/>
          <a:ln>
            <a:noFill/>
          </a:ln>
        </p:spPr>
      </p:pic>
      <p:sp>
        <p:nvSpPr>
          <p:cNvPr id="410" name="Google Shape;410;p10"/>
          <p:cNvSpPr txBox="1"/>
          <p:nvPr/>
        </p:nvSpPr>
        <p:spPr>
          <a:xfrm>
            <a:off x="574675" y="1891665"/>
            <a:ext cx="40259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chemeClr val="dk1"/>
                </a:solidFill>
                <a:latin typeface="Calibri"/>
                <a:ea typeface="Calibri"/>
                <a:cs typeface="Calibri"/>
                <a:sym typeface="Calibri"/>
              </a:rPr>
              <a:t>Liên kết thư mục vào gg Colab:</a:t>
            </a:r>
            <a:endParaRPr sz="2000">
              <a:solidFill>
                <a:schemeClr val="dk1"/>
              </a:solidFill>
              <a:latin typeface="Calibri"/>
              <a:ea typeface="Calibri"/>
              <a:cs typeface="Calibri"/>
              <a:sym typeface="Calibri"/>
            </a:endParaRPr>
          </a:p>
        </p:txBody>
      </p:sp>
      <p:pic>
        <p:nvPicPr>
          <p:cNvPr id="411" name="Google Shape;411;p10"/>
          <p:cNvPicPr preferRelativeResize="0"/>
          <p:nvPr>
            <p:ph idx="2" type="body"/>
          </p:nvPr>
        </p:nvPicPr>
        <p:blipFill rotWithShape="1">
          <a:blip r:embed="rId8">
            <a:alphaModFix/>
          </a:blip>
          <a:srcRect b="0" l="0" r="0" t="0"/>
          <a:stretch/>
        </p:blipFill>
        <p:spPr>
          <a:xfrm>
            <a:off x="457200" y="3070225"/>
            <a:ext cx="11184255" cy="3677285"/>
          </a:xfrm>
          <a:prstGeom prst="rect">
            <a:avLst/>
          </a:prstGeom>
          <a:noFill/>
          <a:ln>
            <a:noFill/>
          </a:ln>
        </p:spPr>
      </p:pic>
      <p:sp>
        <p:nvSpPr>
          <p:cNvPr id="412" name="Google Shape;412;p10"/>
          <p:cNvSpPr/>
          <p:nvPr/>
        </p:nvSpPr>
        <p:spPr>
          <a:xfrm>
            <a:off x="8733155" y="906145"/>
            <a:ext cx="3247390" cy="3371850"/>
          </a:xfrm>
          <a:prstGeom prst="roundRect">
            <a:avLst>
              <a:gd fmla="val 11327" name="adj"/>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4000">
                <a:solidFill>
                  <a:schemeClr val="lt1"/>
                </a:solidFill>
                <a:latin typeface="Calibri"/>
                <a:ea typeface="Calibri"/>
                <a:cs typeface="Calibri"/>
                <a:sym typeface="Calibri"/>
              </a:rPr>
              <a:t>1. Quản lý thư viện và dữ liệu</a:t>
            </a:r>
            <a:endParaRPr sz="4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3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18" name="Google Shape;418;p11"/>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Google Shape;419;p11"/>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Google Shape;420;p11"/>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1" name="Google Shape;421;p11"/>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b="1" sz="2400">
              <a:solidFill>
                <a:srgbClr val="7F6000"/>
              </a:solidFill>
              <a:latin typeface="Calibri"/>
              <a:ea typeface="Calibri"/>
              <a:cs typeface="Calibri"/>
              <a:sym typeface="Calibri"/>
            </a:endParaRPr>
          </a:p>
        </p:txBody>
      </p:sp>
      <p:sp>
        <p:nvSpPr>
          <p:cNvPr id="422" name="Google Shape;422;p11"/>
          <p:cNvSpPr/>
          <p:nvPr/>
        </p:nvSpPr>
        <p:spPr>
          <a:xfrm rot="-9789539">
            <a:off x="-1588858" y="7174044"/>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11"/>
          <p:cNvSpPr/>
          <p:nvPr/>
        </p:nvSpPr>
        <p:spPr>
          <a:xfrm>
            <a:off x="-2309439" y="-3820324"/>
            <a:ext cx="17299384" cy="17061355"/>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p11"/>
          <p:cNvSpPr txBox="1"/>
          <p:nvPr/>
        </p:nvSpPr>
        <p:spPr>
          <a:xfrm>
            <a:off x="553971" y="1368477"/>
            <a:ext cx="6189294"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F2CC"/>
                </a:solidFill>
                <a:latin typeface="Calibri"/>
                <a:ea typeface="Calibri"/>
                <a:cs typeface="Calibri"/>
                <a:sym typeface="Calibri"/>
              </a:rPr>
              <a:t>Liên kết dữ liệu</a:t>
            </a:r>
            <a:endParaRPr sz="2800">
              <a:solidFill>
                <a:srgbClr val="FFF2CC"/>
              </a:solidFill>
              <a:latin typeface="Calibri"/>
              <a:ea typeface="Calibri"/>
              <a:cs typeface="Calibri"/>
              <a:sym typeface="Calibri"/>
            </a:endParaRPr>
          </a:p>
        </p:txBody>
      </p:sp>
      <p:pic>
        <p:nvPicPr>
          <p:cNvPr id="425" name="Google Shape;425;p11"/>
          <p:cNvPicPr preferRelativeResize="0"/>
          <p:nvPr/>
        </p:nvPicPr>
        <p:blipFill rotWithShape="1">
          <a:blip r:embed="rId3">
            <a:alphaModFix/>
          </a:blip>
          <a:srcRect b="0" l="0" r="0" t="0"/>
          <a:stretch/>
        </p:blipFill>
        <p:spPr>
          <a:xfrm rot="-1357334">
            <a:off x="8230414" y="-173777"/>
            <a:ext cx="3803935" cy="3803935"/>
          </a:xfrm>
          <a:prstGeom prst="rect">
            <a:avLst/>
          </a:prstGeom>
          <a:noFill/>
          <a:ln>
            <a:noFill/>
          </a:ln>
        </p:spPr>
      </p:pic>
      <p:pic>
        <p:nvPicPr>
          <p:cNvPr descr="Ảnh có chứa văn bản, đồ họa véc-tơ&#10;&#10;Mô tả được tạo tự động" id="426" name="Google Shape;426;p11"/>
          <p:cNvPicPr preferRelativeResize="0"/>
          <p:nvPr/>
        </p:nvPicPr>
        <p:blipFill rotWithShape="1">
          <a:blip r:embed="rId4">
            <a:alphaModFix/>
          </a:blip>
          <a:srcRect b="0" l="0" r="0" t="0"/>
          <a:stretch/>
        </p:blipFill>
        <p:spPr>
          <a:xfrm rot="-2591247">
            <a:off x="8489526" y="3694982"/>
            <a:ext cx="1481510" cy="1481510"/>
          </a:xfrm>
          <a:prstGeom prst="rect">
            <a:avLst/>
          </a:prstGeom>
          <a:noFill/>
          <a:ln>
            <a:noFill/>
          </a:ln>
        </p:spPr>
      </p:pic>
      <p:pic>
        <p:nvPicPr>
          <p:cNvPr descr="Ảnh có chứa đồ họa véc-tơ&#10;&#10;Mô tả được tạo tự động" id="427" name="Google Shape;427;p11"/>
          <p:cNvPicPr preferRelativeResize="0"/>
          <p:nvPr/>
        </p:nvPicPr>
        <p:blipFill rotWithShape="1">
          <a:blip r:embed="rId5">
            <a:alphaModFix/>
          </a:blip>
          <a:srcRect b="0" l="0" r="0" t="0"/>
          <a:stretch/>
        </p:blipFill>
        <p:spPr>
          <a:xfrm rot="555436">
            <a:off x="10363423" y="3333222"/>
            <a:ext cx="1791068" cy="1791068"/>
          </a:xfrm>
          <a:prstGeom prst="rect">
            <a:avLst/>
          </a:prstGeom>
          <a:noFill/>
          <a:ln>
            <a:noFill/>
          </a:ln>
        </p:spPr>
      </p:pic>
      <p:pic>
        <p:nvPicPr>
          <p:cNvPr id="428" name="Google Shape;428;p11"/>
          <p:cNvPicPr preferRelativeResize="0"/>
          <p:nvPr/>
        </p:nvPicPr>
        <p:blipFill rotWithShape="1">
          <a:blip r:embed="rId6">
            <a:alphaModFix/>
          </a:blip>
          <a:srcRect b="0" l="0" r="0" t="0"/>
          <a:stretch/>
        </p:blipFill>
        <p:spPr>
          <a:xfrm rot="1832598">
            <a:off x="9623505" y="5318392"/>
            <a:ext cx="1460868" cy="1460868"/>
          </a:xfrm>
          <a:prstGeom prst="rect">
            <a:avLst/>
          </a:prstGeom>
          <a:noFill/>
          <a:ln>
            <a:noFill/>
          </a:ln>
        </p:spPr>
      </p:pic>
      <p:sp>
        <p:nvSpPr>
          <p:cNvPr id="429" name="Google Shape;429;p11"/>
          <p:cNvSpPr/>
          <p:nvPr/>
        </p:nvSpPr>
        <p:spPr>
          <a:xfrm rot="1941096">
            <a:off x="16758090" y="-277237"/>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11"/>
          <p:cNvSpPr/>
          <p:nvPr/>
        </p:nvSpPr>
        <p:spPr>
          <a:xfrm rot="1941096">
            <a:off x="-11137275" y="-6288275"/>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p11"/>
          <p:cNvSpPr txBox="1"/>
          <p:nvPr/>
        </p:nvSpPr>
        <p:spPr>
          <a:xfrm>
            <a:off x="1026036" y="141583"/>
            <a:ext cx="4114800"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FFF2CC"/>
                </a:solidFill>
                <a:latin typeface="Calibri"/>
                <a:ea typeface="Calibri"/>
                <a:cs typeface="Calibri"/>
                <a:sym typeface="Calibri"/>
              </a:rPr>
              <a:t>Chương 3</a:t>
            </a:r>
            <a:endParaRPr b="1" sz="5400">
              <a:solidFill>
                <a:srgbClr val="FFF2CC"/>
              </a:solidFill>
              <a:latin typeface="Calibri"/>
              <a:ea typeface="Calibri"/>
              <a:cs typeface="Calibri"/>
              <a:sym typeface="Calibri"/>
            </a:endParaRPr>
          </a:p>
        </p:txBody>
      </p:sp>
      <p:sp>
        <p:nvSpPr>
          <p:cNvPr id="432" name="Google Shape;432;p11"/>
          <p:cNvSpPr txBox="1"/>
          <p:nvPr/>
        </p:nvSpPr>
        <p:spPr>
          <a:xfrm>
            <a:off x="968251" y="895917"/>
            <a:ext cx="6189294"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F2CC"/>
                </a:solidFill>
                <a:latin typeface="Calibri"/>
                <a:ea typeface="Calibri"/>
                <a:cs typeface="Calibri"/>
                <a:sym typeface="Calibri"/>
              </a:rPr>
              <a:t>Chương trình thực hiện</a:t>
            </a:r>
            <a:endParaRPr sz="2800">
              <a:solidFill>
                <a:srgbClr val="FFF2CC"/>
              </a:solidFill>
              <a:latin typeface="Calibri"/>
              <a:ea typeface="Calibri"/>
              <a:cs typeface="Calibri"/>
              <a:sym typeface="Calibri"/>
            </a:endParaRPr>
          </a:p>
        </p:txBody>
      </p:sp>
      <p:pic>
        <p:nvPicPr>
          <p:cNvPr id="433" name="Google Shape;433;p11"/>
          <p:cNvPicPr preferRelativeResize="0"/>
          <p:nvPr>
            <p:ph idx="1" type="body"/>
          </p:nvPr>
        </p:nvPicPr>
        <p:blipFill rotWithShape="1">
          <a:blip r:embed="rId7">
            <a:alphaModFix/>
          </a:blip>
          <a:srcRect b="0" l="0" r="0" t="0"/>
          <a:stretch/>
        </p:blipFill>
        <p:spPr>
          <a:xfrm>
            <a:off x="549910" y="1847850"/>
            <a:ext cx="7633335" cy="1053465"/>
          </a:xfrm>
          <a:prstGeom prst="rect">
            <a:avLst/>
          </a:prstGeom>
          <a:noFill/>
          <a:ln>
            <a:noFill/>
          </a:ln>
        </p:spPr>
      </p:pic>
      <p:sp>
        <p:nvSpPr>
          <p:cNvPr id="434" name="Google Shape;434;p11"/>
          <p:cNvSpPr txBox="1"/>
          <p:nvPr/>
        </p:nvSpPr>
        <p:spPr>
          <a:xfrm>
            <a:off x="553971" y="2881682"/>
            <a:ext cx="6189294"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F2CC"/>
                </a:solidFill>
                <a:latin typeface="Calibri"/>
                <a:ea typeface="Calibri"/>
                <a:cs typeface="Calibri"/>
                <a:sym typeface="Calibri"/>
              </a:rPr>
              <a:t>Làm sạch dữ liệu (Data Cleaning):</a:t>
            </a:r>
            <a:endParaRPr sz="2800">
              <a:solidFill>
                <a:srgbClr val="FFF2CC"/>
              </a:solidFill>
              <a:latin typeface="Calibri"/>
              <a:ea typeface="Calibri"/>
              <a:cs typeface="Calibri"/>
              <a:sym typeface="Calibri"/>
            </a:endParaRPr>
          </a:p>
        </p:txBody>
      </p:sp>
      <p:pic>
        <p:nvPicPr>
          <p:cNvPr id="435" name="Google Shape;435;p11"/>
          <p:cNvPicPr preferRelativeResize="0"/>
          <p:nvPr/>
        </p:nvPicPr>
        <p:blipFill rotWithShape="1">
          <a:blip r:embed="rId8">
            <a:alphaModFix/>
          </a:blip>
          <a:srcRect b="0" l="0" r="0" t="0"/>
          <a:stretch/>
        </p:blipFill>
        <p:spPr>
          <a:xfrm>
            <a:off x="553720" y="3345815"/>
            <a:ext cx="7671435" cy="2603500"/>
          </a:xfrm>
          <a:prstGeom prst="rect">
            <a:avLst/>
          </a:prstGeom>
          <a:noFill/>
          <a:ln>
            <a:noFill/>
          </a:ln>
        </p:spPr>
      </p:pic>
      <p:pic>
        <p:nvPicPr>
          <p:cNvPr id="436" name="Google Shape;436;p11"/>
          <p:cNvPicPr preferRelativeResize="0"/>
          <p:nvPr/>
        </p:nvPicPr>
        <p:blipFill rotWithShape="1">
          <a:blip r:embed="rId9">
            <a:alphaModFix/>
          </a:blip>
          <a:srcRect b="0" l="0" r="0" t="0"/>
          <a:stretch/>
        </p:blipFill>
        <p:spPr>
          <a:xfrm>
            <a:off x="549593" y="6048375"/>
            <a:ext cx="4829175" cy="704850"/>
          </a:xfrm>
          <a:prstGeom prst="rect">
            <a:avLst/>
          </a:prstGeom>
          <a:noFill/>
          <a:ln>
            <a:noFill/>
          </a:ln>
        </p:spPr>
      </p:pic>
      <p:sp>
        <p:nvSpPr>
          <p:cNvPr id="437" name="Google Shape;437;p11"/>
          <p:cNvSpPr txBox="1"/>
          <p:nvPr/>
        </p:nvSpPr>
        <p:spPr>
          <a:xfrm>
            <a:off x="5449186" y="6139867"/>
            <a:ext cx="6189294"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F2CC"/>
                </a:solidFill>
                <a:latin typeface="Calibri"/>
                <a:ea typeface="Calibri"/>
                <a:cs typeface="Calibri"/>
                <a:sym typeface="Calibri"/>
              </a:rPr>
              <a:t>Tiền xử lý dữ liệu</a:t>
            </a:r>
            <a:endParaRPr sz="2800">
              <a:solidFill>
                <a:srgbClr val="FFF2CC"/>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500"/>
                                        <p:tgtEl>
                                          <p:spTgt spid="4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500"/>
                                        <p:tgtEl>
                                          <p:spTgt spid="4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435"/>
                                        </p:tgtEl>
                                        <p:attrNameLst>
                                          <p:attrName>style.visibility</p:attrName>
                                        </p:attrNameLst>
                                      </p:cBhvr>
                                      <p:to>
                                        <p:strVal val="visible"/>
                                      </p:to>
                                    </p:set>
                                    <p:anim calcmode="lin" valueType="num">
                                      <p:cBhvr additive="base">
                                        <p:cTn dur="500"/>
                                        <p:tgtEl>
                                          <p:spTgt spid="4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500"/>
                                        <p:tgtEl>
                                          <p:spTgt spid="4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25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500"/>
                                        <p:tgtEl>
                                          <p:spTgt spid="43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2"/>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12"/>
          <p:cNvSpPr txBox="1"/>
          <p:nvPr/>
        </p:nvSpPr>
        <p:spPr>
          <a:xfrm>
            <a:off x="2342515" y="2152650"/>
            <a:ext cx="7507605" cy="25533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400">
                <a:solidFill>
                  <a:srgbClr val="7F6000"/>
                </a:solidFill>
                <a:latin typeface="Calibri"/>
                <a:ea typeface="Calibri"/>
                <a:cs typeface="Calibri"/>
                <a:sym typeface="Calibri"/>
              </a:rPr>
              <a:t>Chương 3</a:t>
            </a:r>
            <a:endParaRPr b="1" sz="4400">
              <a:solidFill>
                <a:srgbClr val="7F6000"/>
              </a:solidFill>
              <a:latin typeface="Calibri"/>
              <a:ea typeface="Calibri"/>
              <a:cs typeface="Calibri"/>
              <a:sym typeface="Calibri"/>
            </a:endParaRPr>
          </a:p>
          <a:p>
            <a:pPr indent="0" lvl="0" marL="0" marR="0" rtl="0" algn="ctr">
              <a:spcBef>
                <a:spcPts val="0"/>
              </a:spcBef>
              <a:spcAft>
                <a:spcPts val="0"/>
              </a:spcAft>
              <a:buNone/>
            </a:pPr>
            <a:r>
              <a:rPr b="1" lang="vi-VN" sz="4400">
                <a:solidFill>
                  <a:srgbClr val="7F6000"/>
                </a:solidFill>
                <a:latin typeface="Calibri"/>
                <a:ea typeface="Calibri"/>
                <a:cs typeface="Calibri"/>
                <a:sym typeface="Calibri"/>
              </a:rPr>
              <a:t>Chương trình thực hiện</a:t>
            </a:r>
            <a:endParaRPr b="1" sz="4400">
              <a:solidFill>
                <a:srgbClr val="7F6000"/>
              </a:solidFill>
              <a:latin typeface="Calibri"/>
              <a:ea typeface="Calibri"/>
              <a:cs typeface="Calibri"/>
              <a:sym typeface="Calibri"/>
            </a:endParaRPr>
          </a:p>
          <a:p>
            <a:pPr indent="0" lvl="0" marL="0" marR="0" rtl="0" algn="ctr">
              <a:spcBef>
                <a:spcPts val="0"/>
              </a:spcBef>
              <a:spcAft>
                <a:spcPts val="0"/>
              </a:spcAft>
              <a:buNone/>
            </a:pPr>
            <a:r>
              <a:rPr lang="vi-VN" sz="3600">
                <a:solidFill>
                  <a:srgbClr val="7F6000"/>
                </a:solidFill>
                <a:latin typeface="Calibri"/>
                <a:ea typeface="Calibri"/>
                <a:cs typeface="Calibri"/>
                <a:sym typeface="Calibri"/>
              </a:rPr>
              <a:t>2. Danh sách biểu đồ hiển thị tất cả các thuộc tính trong tập dữ liệu</a:t>
            </a:r>
            <a:endParaRPr sz="3600">
              <a:solidFill>
                <a:srgbClr val="7F6000"/>
              </a:solidFill>
              <a:latin typeface="Calibri"/>
              <a:ea typeface="Calibri"/>
              <a:cs typeface="Calibri"/>
              <a:sym typeface="Calibri"/>
            </a:endParaRPr>
          </a:p>
        </p:txBody>
      </p:sp>
      <p:pic>
        <p:nvPicPr>
          <p:cNvPr descr="Ảnh có chứa mũi tên&#10;&#10;Mô tả được tạo tự động" id="444" name="Google Shape;444;p12"/>
          <p:cNvPicPr preferRelativeResize="0"/>
          <p:nvPr/>
        </p:nvPicPr>
        <p:blipFill rotWithShape="1">
          <a:blip r:embed="rId3">
            <a:alphaModFix/>
          </a:blip>
          <a:srcRect b="0" l="0" r="0" t="0"/>
          <a:stretch/>
        </p:blipFill>
        <p:spPr>
          <a:xfrm>
            <a:off x="11461209" y="7114480"/>
            <a:ext cx="635256" cy="423504"/>
          </a:xfrm>
          <a:prstGeom prst="rect">
            <a:avLst/>
          </a:prstGeom>
          <a:noFill/>
          <a:ln>
            <a:noFill/>
          </a:ln>
        </p:spPr>
      </p:pic>
      <p:sp>
        <p:nvSpPr>
          <p:cNvPr id="445" name="Google Shape;445;p12"/>
          <p:cNvSpPr/>
          <p:nvPr/>
        </p:nvSpPr>
        <p:spPr>
          <a:xfrm rot="1941096">
            <a:off x="9892048" y="-1833785"/>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Google Shape;446;p12"/>
          <p:cNvSpPr/>
          <p:nvPr/>
        </p:nvSpPr>
        <p:spPr>
          <a:xfrm rot="1941096">
            <a:off x="-5560617" y="-5638247"/>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3"/>
          <p:cNvSpPr/>
          <p:nvPr/>
        </p:nvSpPr>
        <p:spPr>
          <a:xfrm>
            <a:off x="716684" y="1920516"/>
            <a:ext cx="4868539" cy="1327873"/>
          </a:xfrm>
          <a:prstGeom prst="rect">
            <a:avLst/>
          </a:prstGeom>
          <a:solidFill>
            <a:srgbClr val="7F6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52" name="Google Shape;452;p13"/>
          <p:cNvSpPr txBox="1"/>
          <p:nvPr/>
        </p:nvSpPr>
        <p:spPr>
          <a:xfrm>
            <a:off x="541020" y="349885"/>
            <a:ext cx="9987280"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4400">
                <a:solidFill>
                  <a:srgbClr val="7F6000"/>
                </a:solidFill>
                <a:latin typeface="Calibri"/>
                <a:ea typeface="Calibri"/>
                <a:cs typeface="Calibri"/>
                <a:sym typeface="Calibri"/>
              </a:rPr>
              <a:t>Chương 3: Chương trình thực hiện </a:t>
            </a:r>
            <a:endParaRPr b="1" sz="4400">
              <a:solidFill>
                <a:srgbClr val="7F6000"/>
              </a:solidFill>
              <a:latin typeface="Calibri"/>
              <a:ea typeface="Calibri"/>
              <a:cs typeface="Calibri"/>
              <a:sym typeface="Calibri"/>
            </a:endParaRPr>
          </a:p>
        </p:txBody>
      </p:sp>
      <p:sp>
        <p:nvSpPr>
          <p:cNvPr id="453" name="Google Shape;453;p13"/>
          <p:cNvSpPr txBox="1"/>
          <p:nvPr/>
        </p:nvSpPr>
        <p:spPr>
          <a:xfrm>
            <a:off x="541020" y="1119505"/>
            <a:ext cx="1096264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rgbClr val="7F6000"/>
                </a:solidFill>
                <a:latin typeface="Calibri"/>
                <a:ea typeface="Calibri"/>
                <a:cs typeface="Calibri"/>
                <a:sym typeface="Calibri"/>
              </a:rPr>
              <a:t>Danh sách biểu đồ hiển thị tất cả các thuộc tính trong tập dữ liệu </a:t>
            </a:r>
            <a:endParaRPr sz="2400">
              <a:solidFill>
                <a:srgbClr val="7F6000"/>
              </a:solidFill>
              <a:latin typeface="Calibri"/>
              <a:ea typeface="Calibri"/>
              <a:cs typeface="Calibri"/>
              <a:sym typeface="Calibri"/>
            </a:endParaRPr>
          </a:p>
        </p:txBody>
      </p:sp>
      <p:sp>
        <p:nvSpPr>
          <p:cNvPr id="454" name="Google Shape;454;p13"/>
          <p:cNvSpPr/>
          <p:nvPr/>
        </p:nvSpPr>
        <p:spPr>
          <a:xfrm>
            <a:off x="716684" y="3248389"/>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55" name="Google Shape;455;p13"/>
          <p:cNvSpPr/>
          <p:nvPr/>
        </p:nvSpPr>
        <p:spPr>
          <a:xfrm>
            <a:off x="716684" y="4338517"/>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56" name="Google Shape;456;p13"/>
          <p:cNvSpPr/>
          <p:nvPr/>
        </p:nvSpPr>
        <p:spPr>
          <a:xfrm>
            <a:off x="716684" y="5531740"/>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457" name="Google Shape;457;p13"/>
          <p:cNvGrpSpPr/>
          <p:nvPr/>
        </p:nvGrpSpPr>
        <p:grpSpPr>
          <a:xfrm>
            <a:off x="6044565" y="1664970"/>
            <a:ext cx="5459095" cy="4817745"/>
            <a:chOff x="7076621" y="1314024"/>
            <a:chExt cx="4111224" cy="5156135"/>
          </a:xfrm>
        </p:grpSpPr>
        <p:sp>
          <p:nvSpPr>
            <p:cNvPr id="458" name="Google Shape;458;p13"/>
            <p:cNvSpPr/>
            <p:nvPr/>
          </p:nvSpPr>
          <p:spPr>
            <a:xfrm>
              <a:off x="7192901" y="1423455"/>
              <a:ext cx="3994944" cy="504670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p13"/>
            <p:cNvSpPr/>
            <p:nvPr/>
          </p:nvSpPr>
          <p:spPr>
            <a:xfrm>
              <a:off x="7076621" y="1314024"/>
              <a:ext cx="3994944" cy="5046704"/>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60" name="Google Shape;460;p13"/>
          <p:cNvSpPr txBox="1"/>
          <p:nvPr/>
        </p:nvSpPr>
        <p:spPr>
          <a:xfrm>
            <a:off x="834390" y="2007870"/>
            <a:ext cx="3318510"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Biểu đồ đếm số lượng mức độ rủi ro (cao/giữa/thấp):</a:t>
            </a:r>
            <a:endParaRPr b="1" sz="2400">
              <a:solidFill>
                <a:srgbClr val="FFF2CC"/>
              </a:solidFill>
              <a:latin typeface="Calibri"/>
              <a:ea typeface="Calibri"/>
              <a:cs typeface="Calibri"/>
              <a:sym typeface="Calibri"/>
            </a:endParaRPr>
          </a:p>
        </p:txBody>
      </p:sp>
      <p:sp>
        <p:nvSpPr>
          <p:cNvPr id="461" name="Google Shape;461;p13"/>
          <p:cNvSpPr txBox="1"/>
          <p:nvPr/>
        </p:nvSpPr>
        <p:spPr>
          <a:xfrm>
            <a:off x="834390" y="3472180"/>
            <a:ext cx="4784725" cy="9531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7F6000"/>
                </a:solidFill>
                <a:latin typeface="Calibri"/>
                <a:ea typeface="Calibri"/>
                <a:cs typeface="Calibri"/>
                <a:sym typeface="Calibri"/>
              </a:rPr>
              <a:t>Mô tả thêm các thuộc tính khác trong bộ dữ liệu:</a:t>
            </a:r>
            <a:endParaRPr b="1" sz="2800">
              <a:solidFill>
                <a:srgbClr val="7F6000"/>
              </a:solidFill>
              <a:latin typeface="Calibri"/>
              <a:ea typeface="Calibri"/>
              <a:cs typeface="Calibri"/>
              <a:sym typeface="Calibri"/>
            </a:endParaRPr>
          </a:p>
        </p:txBody>
      </p:sp>
      <p:pic>
        <p:nvPicPr>
          <p:cNvPr descr="Ảnh có chứa đồ họa véc-tơ&#10;&#10;Mô tả được tạo tự động" id="462" name="Google Shape;462;p13"/>
          <p:cNvPicPr preferRelativeResize="0"/>
          <p:nvPr/>
        </p:nvPicPr>
        <p:blipFill rotWithShape="1">
          <a:blip r:embed="rId4">
            <a:alphaModFix/>
          </a:blip>
          <a:srcRect b="0" l="0" r="0" t="0"/>
          <a:stretch/>
        </p:blipFill>
        <p:spPr>
          <a:xfrm rot="836100">
            <a:off x="3996384" y="1588334"/>
            <a:ext cx="1787615" cy="1787615"/>
          </a:xfrm>
          <a:prstGeom prst="rect">
            <a:avLst/>
          </a:prstGeom>
          <a:noFill/>
          <a:ln>
            <a:noFill/>
          </a:ln>
        </p:spPr>
      </p:pic>
      <p:pic>
        <p:nvPicPr>
          <p:cNvPr id="463" name="Google Shape;463;p13"/>
          <p:cNvPicPr preferRelativeResize="0"/>
          <p:nvPr/>
        </p:nvPicPr>
        <p:blipFill rotWithShape="1">
          <a:blip r:embed="rId5">
            <a:alphaModFix amt="0"/>
          </a:blip>
          <a:srcRect b="0" l="0" r="0" t="0"/>
          <a:stretch/>
        </p:blipFill>
        <p:spPr>
          <a:xfrm rot="8930449">
            <a:off x="4258204" y="3575326"/>
            <a:ext cx="560447" cy="560447"/>
          </a:xfrm>
          <a:prstGeom prst="rect">
            <a:avLst/>
          </a:prstGeom>
          <a:noFill/>
          <a:ln>
            <a:noFill/>
          </a:ln>
        </p:spPr>
      </p:pic>
      <p:sp>
        <p:nvSpPr>
          <p:cNvPr id="464" name="Google Shape;464;p13"/>
          <p:cNvSpPr txBox="1"/>
          <p:nvPr/>
        </p:nvSpPr>
        <p:spPr>
          <a:xfrm>
            <a:off x="2496778" y="4133674"/>
            <a:ext cx="3405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FFF2CC"/>
                </a:solidFill>
                <a:latin typeface="Calibri"/>
                <a:ea typeface="Calibri"/>
                <a:cs typeface="Calibri"/>
                <a:sym typeface="Calibri"/>
              </a:rPr>
              <a:t>Ghi chú Nội dung 2</a:t>
            </a:r>
            <a:endParaRPr sz="1800">
              <a:solidFill>
                <a:srgbClr val="FFF2CC"/>
              </a:solidFill>
              <a:latin typeface="Calibri"/>
              <a:ea typeface="Calibri"/>
              <a:cs typeface="Calibri"/>
              <a:sym typeface="Calibri"/>
            </a:endParaRPr>
          </a:p>
        </p:txBody>
      </p:sp>
      <p:grpSp>
        <p:nvGrpSpPr>
          <p:cNvPr id="465" name="Google Shape;465;p13"/>
          <p:cNvGrpSpPr/>
          <p:nvPr/>
        </p:nvGrpSpPr>
        <p:grpSpPr>
          <a:xfrm>
            <a:off x="11808460" y="3564255"/>
            <a:ext cx="4358005" cy="3071495"/>
            <a:chOff x="6548090" y="1175972"/>
            <a:chExt cx="4358030" cy="5293547"/>
          </a:xfrm>
        </p:grpSpPr>
        <p:sp>
          <p:nvSpPr>
            <p:cNvPr id="466" name="Google Shape;466;p13"/>
            <p:cNvSpPr/>
            <p:nvPr/>
          </p:nvSpPr>
          <p:spPr>
            <a:xfrm>
              <a:off x="6664368" y="1347650"/>
              <a:ext cx="4241752" cy="512186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Google Shape;467;p13"/>
            <p:cNvSpPr/>
            <p:nvPr/>
          </p:nvSpPr>
          <p:spPr>
            <a:xfrm>
              <a:off x="6548090" y="1175972"/>
              <a:ext cx="4241752" cy="5121869"/>
            </a:xfrm>
            <a:prstGeom prst="rect">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4"/>
          <p:cNvSpPr/>
          <p:nvPr/>
        </p:nvSpPr>
        <p:spPr>
          <a:xfrm>
            <a:off x="11062335" y="-650240"/>
            <a:ext cx="1590040" cy="1534795"/>
          </a:xfrm>
          <a:prstGeom prst="ellipse">
            <a:avLst/>
          </a:prstGeom>
          <a:solidFill>
            <a:srgbClr val="BF9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3" name="Google Shape;473;p14"/>
          <p:cNvSpPr/>
          <p:nvPr/>
        </p:nvSpPr>
        <p:spPr>
          <a:xfrm>
            <a:off x="716684" y="1792501"/>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74" name="Google Shape;474;p14"/>
          <p:cNvSpPr txBox="1"/>
          <p:nvPr/>
        </p:nvSpPr>
        <p:spPr>
          <a:xfrm>
            <a:off x="540860" y="349914"/>
            <a:ext cx="885027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4400">
                <a:solidFill>
                  <a:srgbClr val="7F6000"/>
                </a:solidFill>
                <a:latin typeface="Calibri"/>
                <a:ea typeface="Calibri"/>
                <a:cs typeface="Calibri"/>
                <a:sym typeface="Calibri"/>
              </a:rPr>
              <a:t>MÔN HỌC THUYẾT TRÌNH </a:t>
            </a:r>
            <a:endParaRPr b="1" sz="4400">
              <a:solidFill>
                <a:srgbClr val="7F6000"/>
              </a:solidFill>
              <a:latin typeface="Calibri"/>
              <a:ea typeface="Calibri"/>
              <a:cs typeface="Calibri"/>
              <a:sym typeface="Calibri"/>
            </a:endParaRPr>
          </a:p>
        </p:txBody>
      </p:sp>
      <p:sp>
        <p:nvSpPr>
          <p:cNvPr id="475" name="Google Shape;475;p14"/>
          <p:cNvSpPr txBox="1"/>
          <p:nvPr/>
        </p:nvSpPr>
        <p:spPr>
          <a:xfrm>
            <a:off x="540860" y="1119355"/>
            <a:ext cx="29500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rgbClr val="7F6000"/>
                </a:solidFill>
                <a:latin typeface="Calibri"/>
                <a:ea typeface="Calibri"/>
                <a:cs typeface="Calibri"/>
                <a:sym typeface="Calibri"/>
              </a:rPr>
              <a:t>Chủ đề thuyết trình </a:t>
            </a:r>
            <a:endParaRPr sz="2400">
              <a:solidFill>
                <a:srgbClr val="7F6000"/>
              </a:solidFill>
              <a:latin typeface="Calibri"/>
              <a:ea typeface="Calibri"/>
              <a:cs typeface="Calibri"/>
              <a:sym typeface="Calibri"/>
            </a:endParaRPr>
          </a:p>
        </p:txBody>
      </p:sp>
      <p:sp>
        <p:nvSpPr>
          <p:cNvPr id="476" name="Google Shape;476;p14"/>
          <p:cNvSpPr/>
          <p:nvPr/>
        </p:nvSpPr>
        <p:spPr>
          <a:xfrm>
            <a:off x="775568" y="3189978"/>
            <a:ext cx="4403121" cy="1261147"/>
          </a:xfrm>
          <a:prstGeom prst="rect">
            <a:avLst/>
          </a:prstGeom>
          <a:solidFill>
            <a:srgbClr val="7F6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77" name="Google Shape;477;p14"/>
          <p:cNvSpPr/>
          <p:nvPr/>
        </p:nvSpPr>
        <p:spPr>
          <a:xfrm>
            <a:off x="716684" y="4338517"/>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78" name="Google Shape;478;p14"/>
          <p:cNvSpPr/>
          <p:nvPr/>
        </p:nvSpPr>
        <p:spPr>
          <a:xfrm>
            <a:off x="716684" y="5531740"/>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79" name="Google Shape;479;p14"/>
          <p:cNvSpPr txBox="1"/>
          <p:nvPr/>
        </p:nvSpPr>
        <p:spPr>
          <a:xfrm>
            <a:off x="834390" y="1992630"/>
            <a:ext cx="452183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7F6000"/>
                </a:solidFill>
                <a:latin typeface="Calibri"/>
                <a:ea typeface="Calibri"/>
                <a:cs typeface="Calibri"/>
                <a:sym typeface="Calibri"/>
              </a:rPr>
              <a:t>Biểu đồ đếm số lượng mức độ rủi ro (cao/giữa/thấp):</a:t>
            </a:r>
            <a:endParaRPr b="1" sz="2400">
              <a:solidFill>
                <a:srgbClr val="7F6000"/>
              </a:solidFill>
              <a:latin typeface="Calibri"/>
              <a:ea typeface="Calibri"/>
              <a:cs typeface="Calibri"/>
              <a:sym typeface="Calibri"/>
            </a:endParaRPr>
          </a:p>
        </p:txBody>
      </p:sp>
      <p:sp>
        <p:nvSpPr>
          <p:cNvPr id="480" name="Google Shape;480;p14"/>
          <p:cNvSpPr txBox="1"/>
          <p:nvPr/>
        </p:nvSpPr>
        <p:spPr>
          <a:xfrm>
            <a:off x="857885" y="3226435"/>
            <a:ext cx="2896870"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Mô tả thêm các thuộc tính khác trong bộ dữ liệu:</a:t>
            </a:r>
            <a:endParaRPr b="1" sz="2400">
              <a:solidFill>
                <a:srgbClr val="FFF2CC"/>
              </a:solidFill>
              <a:latin typeface="Calibri"/>
              <a:ea typeface="Calibri"/>
              <a:cs typeface="Calibri"/>
              <a:sym typeface="Calibri"/>
            </a:endParaRPr>
          </a:p>
        </p:txBody>
      </p:sp>
      <p:sp>
        <p:nvSpPr>
          <p:cNvPr id="481" name="Google Shape;481;p14"/>
          <p:cNvSpPr txBox="1"/>
          <p:nvPr/>
        </p:nvSpPr>
        <p:spPr>
          <a:xfrm>
            <a:off x="2949853" y="2374812"/>
            <a:ext cx="3405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FFF2CC"/>
                </a:solidFill>
                <a:latin typeface="Calibri"/>
                <a:ea typeface="Calibri"/>
                <a:cs typeface="Calibri"/>
                <a:sym typeface="Calibri"/>
              </a:rPr>
              <a:t>Ghi chú Nội dung 1</a:t>
            </a:r>
            <a:endParaRPr sz="1800">
              <a:solidFill>
                <a:srgbClr val="FFF2CC"/>
              </a:solidFill>
              <a:latin typeface="Calibri"/>
              <a:ea typeface="Calibri"/>
              <a:cs typeface="Calibri"/>
              <a:sym typeface="Calibri"/>
            </a:endParaRPr>
          </a:p>
        </p:txBody>
      </p:sp>
      <p:grpSp>
        <p:nvGrpSpPr>
          <p:cNvPr id="482" name="Google Shape;482;p14"/>
          <p:cNvGrpSpPr/>
          <p:nvPr/>
        </p:nvGrpSpPr>
        <p:grpSpPr>
          <a:xfrm>
            <a:off x="6548090" y="1175972"/>
            <a:ext cx="4358030" cy="5293547"/>
            <a:chOff x="6548090" y="1175972"/>
            <a:chExt cx="4358030" cy="5293547"/>
          </a:xfrm>
        </p:grpSpPr>
        <p:sp>
          <p:nvSpPr>
            <p:cNvPr id="483" name="Google Shape;483;p14"/>
            <p:cNvSpPr/>
            <p:nvPr/>
          </p:nvSpPr>
          <p:spPr>
            <a:xfrm>
              <a:off x="6664368" y="1347650"/>
              <a:ext cx="4241752" cy="512186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4" name="Google Shape;484;p14"/>
            <p:cNvSpPr/>
            <p:nvPr/>
          </p:nvSpPr>
          <p:spPr>
            <a:xfrm>
              <a:off x="6548090" y="1175972"/>
              <a:ext cx="4241752" cy="5121869"/>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485" name="Google Shape;485;p14"/>
          <p:cNvPicPr preferRelativeResize="0"/>
          <p:nvPr/>
        </p:nvPicPr>
        <p:blipFill rotWithShape="1">
          <a:blip r:embed="rId4">
            <a:alphaModFix/>
          </a:blip>
          <a:srcRect b="0" l="0" r="0" t="0"/>
          <a:stretch/>
        </p:blipFill>
        <p:spPr>
          <a:xfrm rot="527454">
            <a:off x="3618420" y="3134551"/>
            <a:ext cx="1457475" cy="1457475"/>
          </a:xfrm>
          <a:prstGeom prst="rect">
            <a:avLst/>
          </a:prstGeom>
          <a:noFill/>
          <a:ln>
            <a:noFill/>
          </a:ln>
        </p:spPr>
      </p:pic>
      <p:pic>
        <p:nvPicPr>
          <p:cNvPr descr="Ảnh có chứa đồ họa véc-tơ&#10;&#10;Mô tả được tạo tự động" id="486" name="Google Shape;486;p14"/>
          <p:cNvPicPr preferRelativeResize="0"/>
          <p:nvPr/>
        </p:nvPicPr>
        <p:blipFill rotWithShape="1">
          <a:blip r:embed="rId5">
            <a:alphaModFix amt="0"/>
          </a:blip>
          <a:srcRect b="0" l="0" r="0" t="0"/>
          <a:stretch/>
        </p:blipFill>
        <p:spPr>
          <a:xfrm rot="836100">
            <a:off x="5061686" y="1858422"/>
            <a:ext cx="829979" cy="829979"/>
          </a:xfrm>
          <a:prstGeom prst="rect">
            <a:avLst/>
          </a:prstGeom>
          <a:noFill/>
          <a:ln>
            <a:noFill/>
          </a:ln>
        </p:spPr>
      </p:pic>
      <p:pic>
        <p:nvPicPr>
          <p:cNvPr descr="Ảnh có chứa văn bản, đồ họa véc-tơ&#10;&#10;Mô tả được tạo tự động" id="487" name="Google Shape;487;p14"/>
          <p:cNvPicPr preferRelativeResize="0"/>
          <p:nvPr/>
        </p:nvPicPr>
        <p:blipFill rotWithShape="1">
          <a:blip r:embed="rId6">
            <a:alphaModFix amt="0"/>
          </a:blip>
          <a:srcRect b="0" l="0" r="0" t="0"/>
          <a:stretch/>
        </p:blipFill>
        <p:spPr>
          <a:xfrm rot="8240239">
            <a:off x="4599958" y="4496727"/>
            <a:ext cx="805705" cy="805705"/>
          </a:xfrm>
          <a:prstGeom prst="rect">
            <a:avLst/>
          </a:prstGeom>
          <a:noFill/>
          <a:ln>
            <a:noFill/>
          </a:ln>
        </p:spPr>
      </p:pic>
      <p:sp>
        <p:nvSpPr>
          <p:cNvPr id="488" name="Google Shape;488;p14"/>
          <p:cNvSpPr txBox="1"/>
          <p:nvPr/>
        </p:nvSpPr>
        <p:spPr>
          <a:xfrm>
            <a:off x="2639702" y="5029256"/>
            <a:ext cx="3405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FFF2CC"/>
                </a:solidFill>
                <a:latin typeface="Calibri"/>
                <a:ea typeface="Calibri"/>
                <a:cs typeface="Calibri"/>
                <a:sym typeface="Calibri"/>
              </a:rPr>
              <a:t>Ghi chú Nội dung 3</a:t>
            </a:r>
            <a:endParaRPr sz="1800">
              <a:solidFill>
                <a:srgbClr val="FFF2CC"/>
              </a:solidFill>
              <a:latin typeface="Calibri"/>
              <a:ea typeface="Calibri"/>
              <a:cs typeface="Calibri"/>
              <a:sym typeface="Calibri"/>
            </a:endParaRPr>
          </a:p>
        </p:txBody>
      </p:sp>
      <p:grpSp>
        <p:nvGrpSpPr>
          <p:cNvPr id="489" name="Google Shape;489;p14"/>
          <p:cNvGrpSpPr/>
          <p:nvPr/>
        </p:nvGrpSpPr>
        <p:grpSpPr>
          <a:xfrm>
            <a:off x="11525250" y="3728085"/>
            <a:ext cx="4358005" cy="2912745"/>
            <a:chOff x="6548090" y="1175972"/>
            <a:chExt cx="4358030" cy="5293547"/>
          </a:xfrm>
        </p:grpSpPr>
        <p:sp>
          <p:nvSpPr>
            <p:cNvPr id="490" name="Google Shape;490;p14"/>
            <p:cNvSpPr/>
            <p:nvPr/>
          </p:nvSpPr>
          <p:spPr>
            <a:xfrm>
              <a:off x="6664368" y="1347650"/>
              <a:ext cx="4241752" cy="512186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Google Shape;491;p14"/>
            <p:cNvSpPr/>
            <p:nvPr/>
          </p:nvSpPr>
          <p:spPr>
            <a:xfrm>
              <a:off x="6548090" y="1175972"/>
              <a:ext cx="4241752" cy="5121869"/>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5"/>
          <p:cNvSpPr/>
          <p:nvPr/>
        </p:nvSpPr>
        <p:spPr>
          <a:xfrm>
            <a:off x="716684" y="1792501"/>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97" name="Google Shape;497;p15"/>
          <p:cNvSpPr txBox="1"/>
          <p:nvPr/>
        </p:nvSpPr>
        <p:spPr>
          <a:xfrm>
            <a:off x="540860" y="349914"/>
            <a:ext cx="885027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4400">
                <a:solidFill>
                  <a:srgbClr val="7F6000"/>
                </a:solidFill>
                <a:latin typeface="Calibri"/>
                <a:ea typeface="Calibri"/>
                <a:cs typeface="Calibri"/>
                <a:sym typeface="Calibri"/>
              </a:rPr>
              <a:t>MÔN HỌC THUYẾT TRÌNH </a:t>
            </a:r>
            <a:endParaRPr b="1" sz="4400">
              <a:solidFill>
                <a:srgbClr val="7F6000"/>
              </a:solidFill>
              <a:latin typeface="Calibri"/>
              <a:ea typeface="Calibri"/>
              <a:cs typeface="Calibri"/>
              <a:sym typeface="Calibri"/>
            </a:endParaRPr>
          </a:p>
        </p:txBody>
      </p:sp>
      <p:sp>
        <p:nvSpPr>
          <p:cNvPr id="498" name="Google Shape;498;p15"/>
          <p:cNvSpPr txBox="1"/>
          <p:nvPr/>
        </p:nvSpPr>
        <p:spPr>
          <a:xfrm>
            <a:off x="540860" y="1119355"/>
            <a:ext cx="29500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rgbClr val="7F6000"/>
                </a:solidFill>
                <a:latin typeface="Calibri"/>
                <a:ea typeface="Calibri"/>
                <a:cs typeface="Calibri"/>
                <a:sym typeface="Calibri"/>
              </a:rPr>
              <a:t>Chủ đề thuyết trình </a:t>
            </a:r>
            <a:endParaRPr sz="2400">
              <a:solidFill>
                <a:srgbClr val="7F6000"/>
              </a:solidFill>
              <a:latin typeface="Calibri"/>
              <a:ea typeface="Calibri"/>
              <a:cs typeface="Calibri"/>
              <a:sym typeface="Calibri"/>
            </a:endParaRPr>
          </a:p>
        </p:txBody>
      </p:sp>
      <p:sp>
        <p:nvSpPr>
          <p:cNvPr id="499" name="Google Shape;499;p15"/>
          <p:cNvSpPr/>
          <p:nvPr/>
        </p:nvSpPr>
        <p:spPr>
          <a:xfrm>
            <a:off x="775568" y="3189978"/>
            <a:ext cx="4403121" cy="1261147"/>
          </a:xfrm>
          <a:prstGeom prst="rect">
            <a:avLst/>
          </a:prstGeom>
          <a:solidFill>
            <a:srgbClr val="7F6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00" name="Google Shape;500;p15"/>
          <p:cNvSpPr/>
          <p:nvPr/>
        </p:nvSpPr>
        <p:spPr>
          <a:xfrm>
            <a:off x="716684" y="4338517"/>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01" name="Google Shape;501;p15"/>
          <p:cNvSpPr/>
          <p:nvPr/>
        </p:nvSpPr>
        <p:spPr>
          <a:xfrm>
            <a:off x="716684" y="5531740"/>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02" name="Google Shape;502;p15"/>
          <p:cNvSpPr txBox="1"/>
          <p:nvPr/>
        </p:nvSpPr>
        <p:spPr>
          <a:xfrm>
            <a:off x="834390" y="1992630"/>
            <a:ext cx="452183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7F6000"/>
                </a:solidFill>
                <a:latin typeface="Calibri"/>
                <a:ea typeface="Calibri"/>
                <a:cs typeface="Calibri"/>
                <a:sym typeface="Calibri"/>
              </a:rPr>
              <a:t>Biểu đồ đếm số lượng mức độ rủi ro (cao/giữa/thấp):</a:t>
            </a:r>
            <a:endParaRPr b="1" sz="2400">
              <a:solidFill>
                <a:srgbClr val="7F6000"/>
              </a:solidFill>
              <a:latin typeface="Calibri"/>
              <a:ea typeface="Calibri"/>
              <a:cs typeface="Calibri"/>
              <a:sym typeface="Calibri"/>
            </a:endParaRPr>
          </a:p>
        </p:txBody>
      </p:sp>
      <p:sp>
        <p:nvSpPr>
          <p:cNvPr id="503" name="Google Shape;503;p15"/>
          <p:cNvSpPr txBox="1"/>
          <p:nvPr/>
        </p:nvSpPr>
        <p:spPr>
          <a:xfrm>
            <a:off x="857885" y="3226435"/>
            <a:ext cx="2896870"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Mô tả thêm các thuộc tính khác trong bộ dữ liệu:</a:t>
            </a:r>
            <a:endParaRPr b="1" sz="2400">
              <a:solidFill>
                <a:srgbClr val="FFF2CC"/>
              </a:solidFill>
              <a:latin typeface="Calibri"/>
              <a:ea typeface="Calibri"/>
              <a:cs typeface="Calibri"/>
              <a:sym typeface="Calibri"/>
            </a:endParaRPr>
          </a:p>
        </p:txBody>
      </p:sp>
      <p:sp>
        <p:nvSpPr>
          <p:cNvPr id="504" name="Google Shape;504;p15"/>
          <p:cNvSpPr txBox="1"/>
          <p:nvPr/>
        </p:nvSpPr>
        <p:spPr>
          <a:xfrm>
            <a:off x="2949853" y="2374812"/>
            <a:ext cx="3405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FFF2CC"/>
                </a:solidFill>
                <a:latin typeface="Calibri"/>
                <a:ea typeface="Calibri"/>
                <a:cs typeface="Calibri"/>
                <a:sym typeface="Calibri"/>
              </a:rPr>
              <a:t>Ghi chú Nội dung 1</a:t>
            </a:r>
            <a:endParaRPr sz="1800">
              <a:solidFill>
                <a:srgbClr val="FFF2CC"/>
              </a:solidFill>
              <a:latin typeface="Calibri"/>
              <a:ea typeface="Calibri"/>
              <a:cs typeface="Calibri"/>
              <a:sym typeface="Calibri"/>
            </a:endParaRPr>
          </a:p>
        </p:txBody>
      </p:sp>
      <p:grpSp>
        <p:nvGrpSpPr>
          <p:cNvPr id="505" name="Google Shape;505;p15"/>
          <p:cNvGrpSpPr/>
          <p:nvPr/>
        </p:nvGrpSpPr>
        <p:grpSpPr>
          <a:xfrm>
            <a:off x="11475316" y="3831224"/>
            <a:ext cx="2210549" cy="2638295"/>
            <a:chOff x="14657233" y="3799154"/>
            <a:chExt cx="2210549" cy="2638295"/>
          </a:xfrm>
        </p:grpSpPr>
        <p:sp>
          <p:nvSpPr>
            <p:cNvPr id="506" name="Google Shape;506;p15"/>
            <p:cNvSpPr/>
            <p:nvPr/>
          </p:nvSpPr>
          <p:spPr>
            <a:xfrm>
              <a:off x="14773511" y="3908585"/>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7" name="Google Shape;507;p15"/>
            <p:cNvSpPr/>
            <p:nvPr/>
          </p:nvSpPr>
          <p:spPr>
            <a:xfrm>
              <a:off x="14657233" y="3799154"/>
              <a:ext cx="2094271" cy="2528864"/>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08" name="Google Shape;508;p15"/>
          <p:cNvGrpSpPr/>
          <p:nvPr/>
        </p:nvGrpSpPr>
        <p:grpSpPr>
          <a:xfrm>
            <a:off x="6548090" y="1175972"/>
            <a:ext cx="4358030" cy="5293547"/>
            <a:chOff x="6548090" y="1175972"/>
            <a:chExt cx="4358030" cy="5293547"/>
          </a:xfrm>
        </p:grpSpPr>
        <p:sp>
          <p:nvSpPr>
            <p:cNvPr id="509" name="Google Shape;509;p15"/>
            <p:cNvSpPr/>
            <p:nvPr/>
          </p:nvSpPr>
          <p:spPr>
            <a:xfrm>
              <a:off x="6664368" y="1347650"/>
              <a:ext cx="4241752" cy="512186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0" name="Google Shape;510;p15"/>
            <p:cNvSpPr/>
            <p:nvPr/>
          </p:nvSpPr>
          <p:spPr>
            <a:xfrm>
              <a:off x="6548090" y="1175972"/>
              <a:ext cx="4241752" cy="5121869"/>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511" name="Google Shape;511;p15"/>
          <p:cNvPicPr preferRelativeResize="0"/>
          <p:nvPr/>
        </p:nvPicPr>
        <p:blipFill rotWithShape="1">
          <a:blip r:embed="rId5">
            <a:alphaModFix/>
          </a:blip>
          <a:srcRect b="0" l="0" r="0" t="0"/>
          <a:stretch/>
        </p:blipFill>
        <p:spPr>
          <a:xfrm rot="527454">
            <a:off x="3618420" y="3134551"/>
            <a:ext cx="1457475" cy="1457475"/>
          </a:xfrm>
          <a:prstGeom prst="rect">
            <a:avLst/>
          </a:prstGeom>
          <a:noFill/>
          <a:ln>
            <a:noFill/>
          </a:ln>
        </p:spPr>
      </p:pic>
      <p:pic>
        <p:nvPicPr>
          <p:cNvPr descr="Ảnh có chứa đồ họa véc-tơ&#10;&#10;Mô tả được tạo tự động" id="512" name="Google Shape;512;p15"/>
          <p:cNvPicPr preferRelativeResize="0"/>
          <p:nvPr/>
        </p:nvPicPr>
        <p:blipFill rotWithShape="1">
          <a:blip r:embed="rId6">
            <a:alphaModFix amt="0"/>
          </a:blip>
          <a:srcRect b="0" l="0" r="0" t="0"/>
          <a:stretch/>
        </p:blipFill>
        <p:spPr>
          <a:xfrm rot="836100">
            <a:off x="5061686" y="1858422"/>
            <a:ext cx="829979" cy="829979"/>
          </a:xfrm>
          <a:prstGeom prst="rect">
            <a:avLst/>
          </a:prstGeom>
          <a:noFill/>
          <a:ln>
            <a:noFill/>
          </a:ln>
        </p:spPr>
      </p:pic>
      <p:pic>
        <p:nvPicPr>
          <p:cNvPr descr="Ảnh có chứa văn bản, đồ họa véc-tơ&#10;&#10;Mô tả được tạo tự động" id="513" name="Google Shape;513;p15"/>
          <p:cNvPicPr preferRelativeResize="0"/>
          <p:nvPr/>
        </p:nvPicPr>
        <p:blipFill rotWithShape="1">
          <a:blip r:embed="rId7">
            <a:alphaModFix amt="0"/>
          </a:blip>
          <a:srcRect b="0" l="0" r="0" t="0"/>
          <a:stretch/>
        </p:blipFill>
        <p:spPr>
          <a:xfrm rot="8240239">
            <a:off x="4599958" y="4496727"/>
            <a:ext cx="805705" cy="805705"/>
          </a:xfrm>
          <a:prstGeom prst="rect">
            <a:avLst/>
          </a:prstGeom>
          <a:noFill/>
          <a:ln>
            <a:noFill/>
          </a:ln>
        </p:spPr>
      </p:pic>
      <p:sp>
        <p:nvSpPr>
          <p:cNvPr id="514" name="Google Shape;514;p15"/>
          <p:cNvSpPr txBox="1"/>
          <p:nvPr/>
        </p:nvSpPr>
        <p:spPr>
          <a:xfrm>
            <a:off x="2639702" y="5029256"/>
            <a:ext cx="3405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FFF2CC"/>
                </a:solidFill>
                <a:latin typeface="Calibri"/>
                <a:ea typeface="Calibri"/>
                <a:cs typeface="Calibri"/>
                <a:sym typeface="Calibri"/>
              </a:rPr>
              <a:t>Ghi chú Nội dung 3</a:t>
            </a:r>
            <a:endParaRPr sz="1800">
              <a:solidFill>
                <a:srgbClr val="FFF2CC"/>
              </a:solidFill>
              <a:latin typeface="Calibri"/>
              <a:ea typeface="Calibri"/>
              <a:cs typeface="Calibri"/>
              <a:sym typeface="Calibri"/>
            </a:endParaRPr>
          </a:p>
        </p:txBody>
      </p:sp>
      <p:sp>
        <p:nvSpPr>
          <p:cNvPr id="515" name="Google Shape;515;p15"/>
          <p:cNvSpPr/>
          <p:nvPr/>
        </p:nvSpPr>
        <p:spPr>
          <a:xfrm>
            <a:off x="11062335" y="-650240"/>
            <a:ext cx="1590040" cy="1534795"/>
          </a:xfrm>
          <a:prstGeom prst="ellipse">
            <a:avLst/>
          </a:prstGeom>
          <a:solidFill>
            <a:srgbClr val="BF9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6"/>
          <p:cNvSpPr/>
          <p:nvPr/>
        </p:nvSpPr>
        <p:spPr>
          <a:xfrm>
            <a:off x="716684" y="1792501"/>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21" name="Google Shape;521;p16"/>
          <p:cNvSpPr txBox="1"/>
          <p:nvPr/>
        </p:nvSpPr>
        <p:spPr>
          <a:xfrm>
            <a:off x="540860" y="349914"/>
            <a:ext cx="885027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4400">
                <a:solidFill>
                  <a:srgbClr val="7F6000"/>
                </a:solidFill>
                <a:latin typeface="Calibri"/>
                <a:ea typeface="Calibri"/>
                <a:cs typeface="Calibri"/>
                <a:sym typeface="Calibri"/>
              </a:rPr>
              <a:t>MÔN HỌC THUYẾT TRÌNH </a:t>
            </a:r>
            <a:endParaRPr b="1" sz="4400">
              <a:solidFill>
                <a:srgbClr val="7F6000"/>
              </a:solidFill>
              <a:latin typeface="Calibri"/>
              <a:ea typeface="Calibri"/>
              <a:cs typeface="Calibri"/>
              <a:sym typeface="Calibri"/>
            </a:endParaRPr>
          </a:p>
        </p:txBody>
      </p:sp>
      <p:sp>
        <p:nvSpPr>
          <p:cNvPr id="522" name="Google Shape;522;p16"/>
          <p:cNvSpPr txBox="1"/>
          <p:nvPr/>
        </p:nvSpPr>
        <p:spPr>
          <a:xfrm>
            <a:off x="540860" y="1119355"/>
            <a:ext cx="29500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rgbClr val="7F6000"/>
                </a:solidFill>
                <a:latin typeface="Calibri"/>
                <a:ea typeface="Calibri"/>
                <a:cs typeface="Calibri"/>
                <a:sym typeface="Calibri"/>
              </a:rPr>
              <a:t>Chủ đề thuyết trình </a:t>
            </a:r>
            <a:endParaRPr sz="2400">
              <a:solidFill>
                <a:srgbClr val="7F6000"/>
              </a:solidFill>
              <a:latin typeface="Calibri"/>
              <a:ea typeface="Calibri"/>
              <a:cs typeface="Calibri"/>
              <a:sym typeface="Calibri"/>
            </a:endParaRPr>
          </a:p>
        </p:txBody>
      </p:sp>
      <p:sp>
        <p:nvSpPr>
          <p:cNvPr id="523" name="Google Shape;523;p16"/>
          <p:cNvSpPr/>
          <p:nvPr/>
        </p:nvSpPr>
        <p:spPr>
          <a:xfrm>
            <a:off x="775568" y="3189978"/>
            <a:ext cx="4403121" cy="1261147"/>
          </a:xfrm>
          <a:prstGeom prst="rect">
            <a:avLst/>
          </a:prstGeom>
          <a:solidFill>
            <a:srgbClr val="7F6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24" name="Google Shape;524;p16"/>
          <p:cNvSpPr/>
          <p:nvPr/>
        </p:nvSpPr>
        <p:spPr>
          <a:xfrm>
            <a:off x="716684" y="4338517"/>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25" name="Google Shape;525;p16"/>
          <p:cNvSpPr/>
          <p:nvPr/>
        </p:nvSpPr>
        <p:spPr>
          <a:xfrm>
            <a:off x="716684" y="5531740"/>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26" name="Google Shape;526;p16"/>
          <p:cNvSpPr txBox="1"/>
          <p:nvPr/>
        </p:nvSpPr>
        <p:spPr>
          <a:xfrm>
            <a:off x="834390" y="1992630"/>
            <a:ext cx="452183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7F6000"/>
                </a:solidFill>
                <a:latin typeface="Calibri"/>
                <a:ea typeface="Calibri"/>
                <a:cs typeface="Calibri"/>
                <a:sym typeface="Calibri"/>
              </a:rPr>
              <a:t>Biểu đồ đếm số lượng mức độ rủi ro (cao/giữa/thấp):</a:t>
            </a:r>
            <a:endParaRPr b="1" sz="2400">
              <a:solidFill>
                <a:srgbClr val="7F6000"/>
              </a:solidFill>
              <a:latin typeface="Calibri"/>
              <a:ea typeface="Calibri"/>
              <a:cs typeface="Calibri"/>
              <a:sym typeface="Calibri"/>
            </a:endParaRPr>
          </a:p>
        </p:txBody>
      </p:sp>
      <p:sp>
        <p:nvSpPr>
          <p:cNvPr id="527" name="Google Shape;527;p16"/>
          <p:cNvSpPr txBox="1"/>
          <p:nvPr/>
        </p:nvSpPr>
        <p:spPr>
          <a:xfrm>
            <a:off x="857885" y="3226435"/>
            <a:ext cx="2896870"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Mô tả thêm các thuộc tính khác trong bộ dữ liệu:</a:t>
            </a:r>
            <a:endParaRPr b="1" sz="2400">
              <a:solidFill>
                <a:srgbClr val="FFF2CC"/>
              </a:solidFill>
              <a:latin typeface="Calibri"/>
              <a:ea typeface="Calibri"/>
              <a:cs typeface="Calibri"/>
              <a:sym typeface="Calibri"/>
            </a:endParaRPr>
          </a:p>
        </p:txBody>
      </p:sp>
      <p:sp>
        <p:nvSpPr>
          <p:cNvPr id="528" name="Google Shape;528;p16"/>
          <p:cNvSpPr txBox="1"/>
          <p:nvPr/>
        </p:nvSpPr>
        <p:spPr>
          <a:xfrm>
            <a:off x="2949853" y="2374812"/>
            <a:ext cx="3405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FFF2CC"/>
                </a:solidFill>
                <a:latin typeface="Calibri"/>
                <a:ea typeface="Calibri"/>
                <a:cs typeface="Calibri"/>
                <a:sym typeface="Calibri"/>
              </a:rPr>
              <a:t>Ghi chú Nội dung 1</a:t>
            </a:r>
            <a:endParaRPr sz="1800">
              <a:solidFill>
                <a:srgbClr val="FFF2CC"/>
              </a:solidFill>
              <a:latin typeface="Calibri"/>
              <a:ea typeface="Calibri"/>
              <a:cs typeface="Calibri"/>
              <a:sym typeface="Calibri"/>
            </a:endParaRPr>
          </a:p>
        </p:txBody>
      </p:sp>
      <p:grpSp>
        <p:nvGrpSpPr>
          <p:cNvPr id="529" name="Google Shape;529;p16"/>
          <p:cNvGrpSpPr/>
          <p:nvPr/>
        </p:nvGrpSpPr>
        <p:grpSpPr>
          <a:xfrm>
            <a:off x="11475316" y="3831224"/>
            <a:ext cx="2210549" cy="2638295"/>
            <a:chOff x="14657233" y="3799154"/>
            <a:chExt cx="2210549" cy="2638295"/>
          </a:xfrm>
        </p:grpSpPr>
        <p:sp>
          <p:nvSpPr>
            <p:cNvPr id="530" name="Google Shape;530;p16"/>
            <p:cNvSpPr/>
            <p:nvPr/>
          </p:nvSpPr>
          <p:spPr>
            <a:xfrm>
              <a:off x="14773511" y="3908585"/>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16"/>
            <p:cNvSpPr/>
            <p:nvPr/>
          </p:nvSpPr>
          <p:spPr>
            <a:xfrm>
              <a:off x="14657233" y="3799154"/>
              <a:ext cx="2094271" cy="2528864"/>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32" name="Google Shape;532;p16"/>
          <p:cNvGrpSpPr/>
          <p:nvPr/>
        </p:nvGrpSpPr>
        <p:grpSpPr>
          <a:xfrm>
            <a:off x="6548090" y="1175972"/>
            <a:ext cx="4358030" cy="5293547"/>
            <a:chOff x="6548090" y="1175972"/>
            <a:chExt cx="4358030" cy="5293547"/>
          </a:xfrm>
        </p:grpSpPr>
        <p:sp>
          <p:nvSpPr>
            <p:cNvPr id="533" name="Google Shape;533;p16"/>
            <p:cNvSpPr/>
            <p:nvPr/>
          </p:nvSpPr>
          <p:spPr>
            <a:xfrm>
              <a:off x="6664368" y="1347650"/>
              <a:ext cx="4241752" cy="512186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 name="Google Shape;534;p16"/>
            <p:cNvSpPr/>
            <p:nvPr/>
          </p:nvSpPr>
          <p:spPr>
            <a:xfrm>
              <a:off x="6548090" y="1175972"/>
              <a:ext cx="4241752" cy="5121869"/>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535" name="Google Shape;535;p16"/>
          <p:cNvPicPr preferRelativeResize="0"/>
          <p:nvPr/>
        </p:nvPicPr>
        <p:blipFill rotWithShape="1">
          <a:blip r:embed="rId5">
            <a:alphaModFix/>
          </a:blip>
          <a:srcRect b="0" l="0" r="0" t="0"/>
          <a:stretch/>
        </p:blipFill>
        <p:spPr>
          <a:xfrm rot="527454">
            <a:off x="3618420" y="3134551"/>
            <a:ext cx="1457475" cy="1457475"/>
          </a:xfrm>
          <a:prstGeom prst="rect">
            <a:avLst/>
          </a:prstGeom>
          <a:noFill/>
          <a:ln>
            <a:noFill/>
          </a:ln>
        </p:spPr>
      </p:pic>
      <p:pic>
        <p:nvPicPr>
          <p:cNvPr descr="Ảnh có chứa đồ họa véc-tơ&#10;&#10;Mô tả được tạo tự động" id="536" name="Google Shape;536;p16"/>
          <p:cNvPicPr preferRelativeResize="0"/>
          <p:nvPr/>
        </p:nvPicPr>
        <p:blipFill rotWithShape="1">
          <a:blip r:embed="rId6">
            <a:alphaModFix amt="0"/>
          </a:blip>
          <a:srcRect b="0" l="0" r="0" t="0"/>
          <a:stretch/>
        </p:blipFill>
        <p:spPr>
          <a:xfrm rot="836100">
            <a:off x="5061686" y="1858422"/>
            <a:ext cx="829979" cy="829979"/>
          </a:xfrm>
          <a:prstGeom prst="rect">
            <a:avLst/>
          </a:prstGeom>
          <a:noFill/>
          <a:ln>
            <a:noFill/>
          </a:ln>
        </p:spPr>
      </p:pic>
      <p:pic>
        <p:nvPicPr>
          <p:cNvPr descr="Ảnh có chứa văn bản, đồ họa véc-tơ&#10;&#10;Mô tả được tạo tự động" id="537" name="Google Shape;537;p16"/>
          <p:cNvPicPr preferRelativeResize="0"/>
          <p:nvPr/>
        </p:nvPicPr>
        <p:blipFill rotWithShape="1">
          <a:blip r:embed="rId7">
            <a:alphaModFix amt="0"/>
          </a:blip>
          <a:srcRect b="0" l="0" r="0" t="0"/>
          <a:stretch/>
        </p:blipFill>
        <p:spPr>
          <a:xfrm rot="8240239">
            <a:off x="4599958" y="4496727"/>
            <a:ext cx="805705" cy="805705"/>
          </a:xfrm>
          <a:prstGeom prst="rect">
            <a:avLst/>
          </a:prstGeom>
          <a:noFill/>
          <a:ln>
            <a:noFill/>
          </a:ln>
        </p:spPr>
      </p:pic>
      <p:sp>
        <p:nvSpPr>
          <p:cNvPr id="538" name="Google Shape;538;p16"/>
          <p:cNvSpPr txBox="1"/>
          <p:nvPr/>
        </p:nvSpPr>
        <p:spPr>
          <a:xfrm>
            <a:off x="2639702" y="5029256"/>
            <a:ext cx="3405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FFF2CC"/>
                </a:solidFill>
                <a:latin typeface="Calibri"/>
                <a:ea typeface="Calibri"/>
                <a:cs typeface="Calibri"/>
                <a:sym typeface="Calibri"/>
              </a:rPr>
              <a:t>Ghi chú Nội dung 3</a:t>
            </a:r>
            <a:endParaRPr sz="1800">
              <a:solidFill>
                <a:srgbClr val="FFF2CC"/>
              </a:solidFill>
              <a:latin typeface="Calibri"/>
              <a:ea typeface="Calibri"/>
              <a:cs typeface="Calibri"/>
              <a:sym typeface="Calibri"/>
            </a:endParaRPr>
          </a:p>
        </p:txBody>
      </p:sp>
      <p:sp>
        <p:nvSpPr>
          <p:cNvPr id="539" name="Google Shape;539;p16"/>
          <p:cNvSpPr/>
          <p:nvPr/>
        </p:nvSpPr>
        <p:spPr>
          <a:xfrm>
            <a:off x="11062335" y="-650240"/>
            <a:ext cx="1590040" cy="1534795"/>
          </a:xfrm>
          <a:prstGeom prst="ellipse">
            <a:avLst/>
          </a:prstGeom>
          <a:solidFill>
            <a:srgbClr val="BF9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7"/>
          <p:cNvSpPr/>
          <p:nvPr/>
        </p:nvSpPr>
        <p:spPr>
          <a:xfrm>
            <a:off x="716684" y="1792501"/>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45" name="Google Shape;545;p17"/>
          <p:cNvSpPr txBox="1"/>
          <p:nvPr/>
        </p:nvSpPr>
        <p:spPr>
          <a:xfrm>
            <a:off x="540860" y="349914"/>
            <a:ext cx="885027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4400">
                <a:solidFill>
                  <a:srgbClr val="7F6000"/>
                </a:solidFill>
                <a:latin typeface="Calibri"/>
                <a:ea typeface="Calibri"/>
                <a:cs typeface="Calibri"/>
                <a:sym typeface="Calibri"/>
              </a:rPr>
              <a:t>MÔN HỌC THUYẾT TRÌNH </a:t>
            </a:r>
            <a:endParaRPr b="1" sz="4400">
              <a:solidFill>
                <a:srgbClr val="7F6000"/>
              </a:solidFill>
              <a:latin typeface="Calibri"/>
              <a:ea typeface="Calibri"/>
              <a:cs typeface="Calibri"/>
              <a:sym typeface="Calibri"/>
            </a:endParaRPr>
          </a:p>
        </p:txBody>
      </p:sp>
      <p:sp>
        <p:nvSpPr>
          <p:cNvPr id="546" name="Google Shape;546;p17"/>
          <p:cNvSpPr txBox="1"/>
          <p:nvPr/>
        </p:nvSpPr>
        <p:spPr>
          <a:xfrm>
            <a:off x="540860" y="1119355"/>
            <a:ext cx="29500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rgbClr val="7F6000"/>
                </a:solidFill>
                <a:latin typeface="Calibri"/>
                <a:ea typeface="Calibri"/>
                <a:cs typeface="Calibri"/>
                <a:sym typeface="Calibri"/>
              </a:rPr>
              <a:t>Chủ đề thuyết trình </a:t>
            </a:r>
            <a:endParaRPr sz="2400">
              <a:solidFill>
                <a:srgbClr val="7F6000"/>
              </a:solidFill>
              <a:latin typeface="Calibri"/>
              <a:ea typeface="Calibri"/>
              <a:cs typeface="Calibri"/>
              <a:sym typeface="Calibri"/>
            </a:endParaRPr>
          </a:p>
        </p:txBody>
      </p:sp>
      <p:sp>
        <p:nvSpPr>
          <p:cNvPr id="547" name="Google Shape;547;p17"/>
          <p:cNvSpPr/>
          <p:nvPr/>
        </p:nvSpPr>
        <p:spPr>
          <a:xfrm>
            <a:off x="775568" y="3189978"/>
            <a:ext cx="4403121" cy="1261147"/>
          </a:xfrm>
          <a:prstGeom prst="rect">
            <a:avLst/>
          </a:prstGeom>
          <a:solidFill>
            <a:srgbClr val="7F6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48" name="Google Shape;548;p17"/>
          <p:cNvSpPr/>
          <p:nvPr/>
        </p:nvSpPr>
        <p:spPr>
          <a:xfrm>
            <a:off x="716684" y="4338517"/>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49" name="Google Shape;549;p17"/>
          <p:cNvSpPr/>
          <p:nvPr/>
        </p:nvSpPr>
        <p:spPr>
          <a:xfrm>
            <a:off x="716684" y="5531740"/>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50" name="Google Shape;550;p17"/>
          <p:cNvSpPr txBox="1"/>
          <p:nvPr/>
        </p:nvSpPr>
        <p:spPr>
          <a:xfrm>
            <a:off x="834390" y="1992630"/>
            <a:ext cx="452183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7F6000"/>
                </a:solidFill>
                <a:latin typeface="Calibri"/>
                <a:ea typeface="Calibri"/>
                <a:cs typeface="Calibri"/>
                <a:sym typeface="Calibri"/>
              </a:rPr>
              <a:t>Biểu đồ đếm số lượng mức độ rủi ro (cao/giữa/thấp):</a:t>
            </a:r>
            <a:endParaRPr b="1" sz="2400">
              <a:solidFill>
                <a:srgbClr val="7F6000"/>
              </a:solidFill>
              <a:latin typeface="Calibri"/>
              <a:ea typeface="Calibri"/>
              <a:cs typeface="Calibri"/>
              <a:sym typeface="Calibri"/>
            </a:endParaRPr>
          </a:p>
        </p:txBody>
      </p:sp>
      <p:sp>
        <p:nvSpPr>
          <p:cNvPr id="551" name="Google Shape;551;p17"/>
          <p:cNvSpPr txBox="1"/>
          <p:nvPr/>
        </p:nvSpPr>
        <p:spPr>
          <a:xfrm>
            <a:off x="857885" y="3226435"/>
            <a:ext cx="2896870"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Mô tả thêm các thuộc tính khác trong bộ dữ liệu:</a:t>
            </a:r>
            <a:endParaRPr b="1" sz="2400">
              <a:solidFill>
                <a:srgbClr val="FFF2CC"/>
              </a:solidFill>
              <a:latin typeface="Calibri"/>
              <a:ea typeface="Calibri"/>
              <a:cs typeface="Calibri"/>
              <a:sym typeface="Calibri"/>
            </a:endParaRPr>
          </a:p>
        </p:txBody>
      </p:sp>
      <p:sp>
        <p:nvSpPr>
          <p:cNvPr id="552" name="Google Shape;552;p17"/>
          <p:cNvSpPr txBox="1"/>
          <p:nvPr/>
        </p:nvSpPr>
        <p:spPr>
          <a:xfrm>
            <a:off x="2949853" y="2374812"/>
            <a:ext cx="3405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FFF2CC"/>
                </a:solidFill>
                <a:latin typeface="Calibri"/>
                <a:ea typeface="Calibri"/>
                <a:cs typeface="Calibri"/>
                <a:sym typeface="Calibri"/>
              </a:rPr>
              <a:t>Ghi chú Nội dung 1</a:t>
            </a:r>
            <a:endParaRPr sz="1800">
              <a:solidFill>
                <a:srgbClr val="FFF2CC"/>
              </a:solidFill>
              <a:latin typeface="Calibri"/>
              <a:ea typeface="Calibri"/>
              <a:cs typeface="Calibri"/>
              <a:sym typeface="Calibri"/>
            </a:endParaRPr>
          </a:p>
        </p:txBody>
      </p:sp>
      <p:grpSp>
        <p:nvGrpSpPr>
          <p:cNvPr id="553" name="Google Shape;553;p17"/>
          <p:cNvGrpSpPr/>
          <p:nvPr/>
        </p:nvGrpSpPr>
        <p:grpSpPr>
          <a:xfrm>
            <a:off x="6548090" y="1175972"/>
            <a:ext cx="4358030" cy="5293547"/>
            <a:chOff x="6548090" y="1175972"/>
            <a:chExt cx="4358030" cy="5293547"/>
          </a:xfrm>
        </p:grpSpPr>
        <p:sp>
          <p:nvSpPr>
            <p:cNvPr id="554" name="Google Shape;554;p17"/>
            <p:cNvSpPr/>
            <p:nvPr/>
          </p:nvSpPr>
          <p:spPr>
            <a:xfrm>
              <a:off x="6664368" y="1347650"/>
              <a:ext cx="4241752" cy="512186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 name="Google Shape;555;p17"/>
            <p:cNvSpPr/>
            <p:nvPr/>
          </p:nvSpPr>
          <p:spPr>
            <a:xfrm>
              <a:off x="6548090" y="1175972"/>
              <a:ext cx="4241752" cy="5121869"/>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556" name="Google Shape;556;p17"/>
          <p:cNvPicPr preferRelativeResize="0"/>
          <p:nvPr/>
        </p:nvPicPr>
        <p:blipFill rotWithShape="1">
          <a:blip r:embed="rId4">
            <a:alphaModFix/>
          </a:blip>
          <a:srcRect b="0" l="0" r="0" t="0"/>
          <a:stretch/>
        </p:blipFill>
        <p:spPr>
          <a:xfrm rot="527454">
            <a:off x="3618420" y="3134551"/>
            <a:ext cx="1457475" cy="1457475"/>
          </a:xfrm>
          <a:prstGeom prst="rect">
            <a:avLst/>
          </a:prstGeom>
          <a:noFill/>
          <a:ln>
            <a:noFill/>
          </a:ln>
        </p:spPr>
      </p:pic>
      <p:pic>
        <p:nvPicPr>
          <p:cNvPr descr="Ảnh có chứa đồ họa véc-tơ&#10;&#10;Mô tả được tạo tự động" id="557" name="Google Shape;557;p17"/>
          <p:cNvPicPr preferRelativeResize="0"/>
          <p:nvPr/>
        </p:nvPicPr>
        <p:blipFill rotWithShape="1">
          <a:blip r:embed="rId5">
            <a:alphaModFix amt="0"/>
          </a:blip>
          <a:srcRect b="0" l="0" r="0" t="0"/>
          <a:stretch/>
        </p:blipFill>
        <p:spPr>
          <a:xfrm rot="836100">
            <a:off x="5061686" y="1858422"/>
            <a:ext cx="829979" cy="829979"/>
          </a:xfrm>
          <a:prstGeom prst="rect">
            <a:avLst/>
          </a:prstGeom>
          <a:noFill/>
          <a:ln>
            <a:noFill/>
          </a:ln>
        </p:spPr>
      </p:pic>
      <p:pic>
        <p:nvPicPr>
          <p:cNvPr descr="Ảnh có chứa văn bản, đồ họa véc-tơ&#10;&#10;Mô tả được tạo tự động" id="558" name="Google Shape;558;p17"/>
          <p:cNvPicPr preferRelativeResize="0"/>
          <p:nvPr/>
        </p:nvPicPr>
        <p:blipFill rotWithShape="1">
          <a:blip r:embed="rId6">
            <a:alphaModFix amt="0"/>
          </a:blip>
          <a:srcRect b="0" l="0" r="0" t="0"/>
          <a:stretch/>
        </p:blipFill>
        <p:spPr>
          <a:xfrm rot="8240239">
            <a:off x="4599958" y="4496727"/>
            <a:ext cx="805705" cy="805705"/>
          </a:xfrm>
          <a:prstGeom prst="rect">
            <a:avLst/>
          </a:prstGeom>
          <a:noFill/>
          <a:ln>
            <a:noFill/>
          </a:ln>
        </p:spPr>
      </p:pic>
      <p:sp>
        <p:nvSpPr>
          <p:cNvPr id="559" name="Google Shape;559;p17"/>
          <p:cNvSpPr txBox="1"/>
          <p:nvPr/>
        </p:nvSpPr>
        <p:spPr>
          <a:xfrm>
            <a:off x="2639702" y="5029256"/>
            <a:ext cx="3405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FFF2CC"/>
                </a:solidFill>
                <a:latin typeface="Calibri"/>
                <a:ea typeface="Calibri"/>
                <a:cs typeface="Calibri"/>
                <a:sym typeface="Calibri"/>
              </a:rPr>
              <a:t>Ghi chú Nội dung 3</a:t>
            </a:r>
            <a:endParaRPr sz="1800">
              <a:solidFill>
                <a:srgbClr val="FFF2CC"/>
              </a:solidFill>
              <a:latin typeface="Calibri"/>
              <a:ea typeface="Calibri"/>
              <a:cs typeface="Calibri"/>
              <a:sym typeface="Calibri"/>
            </a:endParaRPr>
          </a:p>
        </p:txBody>
      </p:sp>
      <p:sp>
        <p:nvSpPr>
          <p:cNvPr id="560" name="Google Shape;560;p17"/>
          <p:cNvSpPr/>
          <p:nvPr/>
        </p:nvSpPr>
        <p:spPr>
          <a:xfrm>
            <a:off x="11062335" y="-650240"/>
            <a:ext cx="1590040" cy="1534795"/>
          </a:xfrm>
          <a:prstGeom prst="ellipse">
            <a:avLst/>
          </a:prstGeom>
          <a:solidFill>
            <a:srgbClr val="BF9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18"/>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6" name="Google Shape;566;p18"/>
          <p:cNvSpPr/>
          <p:nvPr/>
        </p:nvSpPr>
        <p:spPr>
          <a:xfrm>
            <a:off x="602902" y="524554"/>
            <a:ext cx="506031" cy="52322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7" name="Google Shape;567;p18"/>
          <p:cNvSpPr/>
          <p:nvPr/>
        </p:nvSpPr>
        <p:spPr>
          <a:xfrm>
            <a:off x="418294" y="356842"/>
            <a:ext cx="875245" cy="858644"/>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8" name="Google Shape;568;p18"/>
          <p:cNvSpPr txBox="1"/>
          <p:nvPr/>
        </p:nvSpPr>
        <p:spPr>
          <a:xfrm>
            <a:off x="1293495" y="457835"/>
            <a:ext cx="4866005" cy="1076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3600">
                <a:solidFill>
                  <a:srgbClr val="7F6000"/>
                </a:solidFill>
                <a:latin typeface="Calibri"/>
                <a:ea typeface="Calibri"/>
                <a:cs typeface="Calibri"/>
                <a:sym typeface="Calibri"/>
              </a:rPr>
              <a:t>Chương 3</a:t>
            </a:r>
            <a:endParaRPr b="1" sz="3600">
              <a:solidFill>
                <a:srgbClr val="7F6000"/>
              </a:solidFill>
              <a:latin typeface="Calibri"/>
              <a:ea typeface="Calibri"/>
              <a:cs typeface="Calibri"/>
              <a:sym typeface="Calibri"/>
            </a:endParaRPr>
          </a:p>
          <a:p>
            <a:pPr indent="0" lvl="0" marL="0" marR="0" rtl="0" algn="l">
              <a:spcBef>
                <a:spcPts val="0"/>
              </a:spcBef>
              <a:spcAft>
                <a:spcPts val="0"/>
              </a:spcAft>
              <a:buNone/>
            </a:pPr>
            <a:r>
              <a:rPr lang="vi-VN" sz="2800">
                <a:solidFill>
                  <a:srgbClr val="7F6000"/>
                </a:solidFill>
                <a:latin typeface="Calibri"/>
                <a:ea typeface="Calibri"/>
                <a:cs typeface="Calibri"/>
                <a:sym typeface="Calibri"/>
              </a:rPr>
              <a:t>3. Bộ chuyển đổi dữ liệu </a:t>
            </a:r>
            <a:endParaRPr sz="2800">
              <a:solidFill>
                <a:srgbClr val="7F6000"/>
              </a:solidFill>
              <a:latin typeface="Calibri"/>
              <a:ea typeface="Calibri"/>
              <a:cs typeface="Calibri"/>
              <a:sym typeface="Calibri"/>
            </a:endParaRPr>
          </a:p>
        </p:txBody>
      </p:sp>
      <p:sp>
        <p:nvSpPr>
          <p:cNvPr id="569" name="Google Shape;569;p18"/>
          <p:cNvSpPr/>
          <p:nvPr/>
        </p:nvSpPr>
        <p:spPr>
          <a:xfrm rot="1941096">
            <a:off x="15470523" y="-1195256"/>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 name="Google Shape;570;p18"/>
          <p:cNvSpPr/>
          <p:nvPr/>
        </p:nvSpPr>
        <p:spPr>
          <a:xfrm rot="1941096">
            <a:off x="-11396817" y="-6709144"/>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18"/>
          <p:cNvSpPr txBox="1"/>
          <p:nvPr/>
        </p:nvSpPr>
        <p:spPr>
          <a:xfrm>
            <a:off x="871220" y="1539240"/>
            <a:ext cx="528891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chemeClr val="dk1"/>
                </a:solidFill>
                <a:latin typeface="Calibri"/>
                <a:ea typeface="Calibri"/>
                <a:cs typeface="Calibri"/>
                <a:sym typeface="Calibri"/>
              </a:rPr>
              <a:t>Mã hóa các nhãn và trả về các nhãn đã được mã hóa:</a:t>
            </a:r>
            <a:endParaRPr sz="2400">
              <a:solidFill>
                <a:schemeClr val="dk1"/>
              </a:solidFill>
              <a:latin typeface="Calibri"/>
              <a:ea typeface="Calibri"/>
              <a:cs typeface="Calibri"/>
              <a:sym typeface="Calibri"/>
            </a:endParaRPr>
          </a:p>
        </p:txBody>
      </p:sp>
      <p:pic>
        <p:nvPicPr>
          <p:cNvPr id="572" name="Google Shape;572;p18"/>
          <p:cNvPicPr preferRelativeResize="0"/>
          <p:nvPr>
            <p:ph idx="1" type="body"/>
          </p:nvPr>
        </p:nvPicPr>
        <p:blipFill rotWithShape="1">
          <a:blip r:embed="rId3">
            <a:alphaModFix/>
          </a:blip>
          <a:srcRect b="0" l="0" r="0" t="0"/>
          <a:stretch/>
        </p:blipFill>
        <p:spPr>
          <a:xfrm>
            <a:off x="779145" y="2374265"/>
            <a:ext cx="5380990" cy="4346575"/>
          </a:xfrm>
          <a:prstGeom prst="rect">
            <a:avLst/>
          </a:prstGeom>
          <a:noFill/>
          <a:ln>
            <a:noFill/>
          </a:ln>
        </p:spPr>
      </p:pic>
      <p:sp>
        <p:nvSpPr>
          <p:cNvPr id="573" name="Google Shape;573;p18"/>
          <p:cNvSpPr txBox="1"/>
          <p:nvPr/>
        </p:nvSpPr>
        <p:spPr>
          <a:xfrm>
            <a:off x="6326505" y="1539240"/>
            <a:ext cx="245808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chemeClr val="dk1"/>
                </a:solidFill>
                <a:latin typeface="Calibri"/>
                <a:ea typeface="Calibri"/>
                <a:cs typeface="Calibri"/>
                <a:sym typeface="Calibri"/>
              </a:rPr>
              <a:t>Xuất dữ liệu:</a:t>
            </a:r>
            <a:endParaRPr sz="2400">
              <a:solidFill>
                <a:schemeClr val="dk1"/>
              </a:solidFill>
              <a:latin typeface="Calibri"/>
              <a:ea typeface="Calibri"/>
              <a:cs typeface="Calibri"/>
              <a:sym typeface="Calibri"/>
            </a:endParaRPr>
          </a:p>
        </p:txBody>
      </p:sp>
      <p:pic>
        <p:nvPicPr>
          <p:cNvPr id="574" name="Google Shape;574;p18"/>
          <p:cNvPicPr preferRelativeResize="0"/>
          <p:nvPr/>
        </p:nvPicPr>
        <p:blipFill rotWithShape="1">
          <a:blip r:embed="rId4">
            <a:alphaModFix/>
          </a:blip>
          <a:srcRect b="0" l="0" r="0" t="0"/>
          <a:stretch/>
        </p:blipFill>
        <p:spPr>
          <a:xfrm>
            <a:off x="6326505" y="2369185"/>
            <a:ext cx="5607685" cy="43516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5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19"/>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p19"/>
          <p:cNvSpPr/>
          <p:nvPr/>
        </p:nvSpPr>
        <p:spPr>
          <a:xfrm>
            <a:off x="-1" y="-2057400"/>
            <a:ext cx="12670971" cy="11560629"/>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19"/>
          <p:cNvSpPr/>
          <p:nvPr/>
        </p:nvSpPr>
        <p:spPr>
          <a:xfrm>
            <a:off x="1193180" y="-825190"/>
            <a:ext cx="9645805" cy="9088244"/>
          </a:xfrm>
          <a:prstGeom prst="ellipse">
            <a:avLst/>
          </a:prstGeom>
          <a:noFill/>
          <a:ln cap="flat" cmpd="sng" w="857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19"/>
          <p:cNvSpPr/>
          <p:nvPr/>
        </p:nvSpPr>
        <p:spPr>
          <a:xfrm>
            <a:off x="2620537" y="289932"/>
            <a:ext cx="6969512" cy="6713033"/>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 name="Google Shape;583;p19"/>
          <p:cNvSpPr/>
          <p:nvPr/>
        </p:nvSpPr>
        <p:spPr>
          <a:xfrm rot="2868396">
            <a:off x="5833320" y="2395123"/>
            <a:ext cx="525360" cy="512273"/>
          </a:xfrm>
          <a:prstGeom prst="roundRect">
            <a:avLst>
              <a:gd fmla="val 16667" name="adj"/>
            </a:avLst>
          </a:prstGeom>
          <a:solidFill>
            <a:srgbClr val="7F6000">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4" name="Google Shape;584;p19"/>
          <p:cNvSpPr/>
          <p:nvPr/>
        </p:nvSpPr>
        <p:spPr>
          <a:xfrm>
            <a:off x="855918" y="880946"/>
            <a:ext cx="11019647" cy="5687121"/>
          </a:xfrm>
          <a:prstGeom prst="rect">
            <a:avLst/>
          </a:prstGeom>
          <a:solidFill>
            <a:srgbClr val="FEE599"/>
          </a:solidFill>
          <a:ln cap="flat" cmpd="sng" w="38100">
            <a:solidFill>
              <a:srgbClr val="7F6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5" name="Google Shape;585;p19"/>
          <p:cNvSpPr/>
          <p:nvPr/>
        </p:nvSpPr>
        <p:spPr>
          <a:xfrm>
            <a:off x="418465" y="290195"/>
            <a:ext cx="1381125" cy="1266825"/>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6" name="Google Shape;586;p19"/>
          <p:cNvSpPr txBox="1"/>
          <p:nvPr/>
        </p:nvSpPr>
        <p:spPr>
          <a:xfrm>
            <a:off x="963930" y="358775"/>
            <a:ext cx="11019790"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7F6000"/>
                </a:solidFill>
                <a:latin typeface="Calibri"/>
                <a:ea typeface="Calibri"/>
                <a:cs typeface="Calibri"/>
                <a:sym typeface="Calibri"/>
              </a:rPr>
              <a:t>Thực hiện thuật toán Cây quyết định (Decision tree)</a:t>
            </a:r>
            <a:endParaRPr b="1" sz="2800">
              <a:solidFill>
                <a:srgbClr val="7F6000"/>
              </a:solidFill>
              <a:latin typeface="Calibri"/>
              <a:ea typeface="Calibri"/>
              <a:cs typeface="Calibri"/>
              <a:sym typeface="Calibri"/>
            </a:endParaRPr>
          </a:p>
        </p:txBody>
      </p:sp>
      <p:pic>
        <p:nvPicPr>
          <p:cNvPr id="587" name="Google Shape;587;p19"/>
          <p:cNvPicPr preferRelativeResize="0"/>
          <p:nvPr/>
        </p:nvPicPr>
        <p:blipFill rotWithShape="1">
          <a:blip r:embed="rId3">
            <a:alphaModFix amt="0"/>
          </a:blip>
          <a:srcRect b="0" l="0" r="0" t="0"/>
          <a:stretch/>
        </p:blipFill>
        <p:spPr>
          <a:xfrm rot="-9952108">
            <a:off x="9881722" y="1545653"/>
            <a:ext cx="1251232" cy="1251232"/>
          </a:xfrm>
          <a:prstGeom prst="rect">
            <a:avLst/>
          </a:prstGeom>
          <a:noFill/>
          <a:ln>
            <a:noFill/>
          </a:ln>
        </p:spPr>
      </p:pic>
      <p:pic>
        <p:nvPicPr>
          <p:cNvPr descr="Ảnh có chứa văn bản, đồ họa véc-tơ&#10;&#10;Mô tả được tạo tự động" id="588" name="Google Shape;588;p19"/>
          <p:cNvPicPr preferRelativeResize="0"/>
          <p:nvPr/>
        </p:nvPicPr>
        <p:blipFill rotWithShape="1">
          <a:blip r:embed="rId4">
            <a:alphaModFix amt="0"/>
          </a:blip>
          <a:srcRect b="0" l="0" r="0" t="0"/>
          <a:stretch/>
        </p:blipFill>
        <p:spPr>
          <a:xfrm rot="10413979">
            <a:off x="289375" y="4503231"/>
            <a:ext cx="846446" cy="846446"/>
          </a:xfrm>
          <a:prstGeom prst="rect">
            <a:avLst/>
          </a:prstGeom>
          <a:noFill/>
          <a:ln>
            <a:noFill/>
          </a:ln>
        </p:spPr>
      </p:pic>
      <p:pic>
        <p:nvPicPr>
          <p:cNvPr descr="Ảnh có chứa đồ họa véc-tơ&#10;&#10;Mô tả được tạo tự động" id="589" name="Google Shape;589;p19"/>
          <p:cNvPicPr preferRelativeResize="0"/>
          <p:nvPr/>
        </p:nvPicPr>
        <p:blipFill rotWithShape="1">
          <a:blip r:embed="rId5">
            <a:alphaModFix amt="0"/>
          </a:blip>
          <a:srcRect b="0" l="0" r="0" t="0"/>
          <a:stretch/>
        </p:blipFill>
        <p:spPr>
          <a:xfrm rot="-8039338">
            <a:off x="464356" y="1332754"/>
            <a:ext cx="1023308" cy="1023308"/>
          </a:xfrm>
          <a:prstGeom prst="rect">
            <a:avLst/>
          </a:prstGeom>
          <a:noFill/>
          <a:ln>
            <a:noFill/>
          </a:ln>
        </p:spPr>
      </p:pic>
      <p:pic>
        <p:nvPicPr>
          <p:cNvPr id="590" name="Google Shape;590;p19"/>
          <p:cNvPicPr preferRelativeResize="0"/>
          <p:nvPr/>
        </p:nvPicPr>
        <p:blipFill rotWithShape="1">
          <a:blip r:embed="rId6">
            <a:alphaModFix amt="0"/>
          </a:blip>
          <a:srcRect b="0" l="0" r="0" t="0"/>
          <a:stretch/>
        </p:blipFill>
        <p:spPr>
          <a:xfrm rot="-6762176">
            <a:off x="9876944" y="4843630"/>
            <a:ext cx="834652" cy="834652"/>
          </a:xfrm>
          <a:prstGeom prst="rect">
            <a:avLst/>
          </a:prstGeom>
          <a:noFill/>
          <a:ln>
            <a:noFill/>
          </a:ln>
        </p:spPr>
      </p:pic>
      <p:sp>
        <p:nvSpPr>
          <p:cNvPr id="591" name="Google Shape;591;p19"/>
          <p:cNvSpPr txBox="1"/>
          <p:nvPr/>
        </p:nvSpPr>
        <p:spPr>
          <a:xfrm>
            <a:off x="1799591" y="1295509"/>
            <a:ext cx="3057012"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Calibri"/>
                <a:ea typeface="Calibri"/>
                <a:cs typeface="Calibri"/>
                <a:sym typeface="Calibri"/>
              </a:rPr>
              <a:t>Xử lí dữ liệu</a:t>
            </a:r>
            <a:endParaRPr sz="1800">
              <a:solidFill>
                <a:schemeClr val="dk1"/>
              </a:solidFill>
              <a:latin typeface="Calibri"/>
              <a:ea typeface="Calibri"/>
              <a:cs typeface="Calibri"/>
              <a:sym typeface="Calibri"/>
            </a:endParaRPr>
          </a:p>
        </p:txBody>
      </p:sp>
      <p:pic>
        <p:nvPicPr>
          <p:cNvPr id="592" name="Google Shape;592;p19"/>
          <p:cNvPicPr preferRelativeResize="0"/>
          <p:nvPr>
            <p:ph idx="1" type="body"/>
          </p:nvPr>
        </p:nvPicPr>
        <p:blipFill rotWithShape="1">
          <a:blip r:embed="rId7">
            <a:alphaModFix/>
          </a:blip>
          <a:srcRect b="0" l="0" r="0" t="0"/>
          <a:stretch/>
        </p:blipFill>
        <p:spPr>
          <a:xfrm>
            <a:off x="1108075" y="1691005"/>
            <a:ext cx="10515600" cy="30232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par>
                                <p:cTn fill="hold" nodeType="withEffect" presetClass="entr" presetID="2" presetSubtype="4">
                                  <p:stCondLst>
                                    <p:cond delay="0"/>
                                  </p:stCondLst>
                                  <p:childTnLst>
                                    <p:set>
                                      <p:cBhvr>
                                        <p:cTn dur="1" fill="hold">
                                          <p:stCondLst>
                                            <p:cond delay="0"/>
                                          </p:stCondLst>
                                        </p:cTn>
                                        <p:tgtEl>
                                          <p:spTgt spid="592"/>
                                        </p:tgtEl>
                                        <p:attrNameLst>
                                          <p:attrName>style.visibility</p:attrName>
                                        </p:attrNameLst>
                                      </p:cBhvr>
                                      <p:to>
                                        <p:strVal val="visible"/>
                                      </p:to>
                                    </p:set>
                                    <p:anim calcmode="lin" valueType="num">
                                      <p:cBhvr additive="base">
                                        <p:cTn dur="500"/>
                                        <p:tgtEl>
                                          <p:spTgt spid="5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2"/>
          <p:cNvGrpSpPr/>
          <p:nvPr/>
        </p:nvGrpSpPr>
        <p:grpSpPr>
          <a:xfrm>
            <a:off x="813916" y="3567164"/>
            <a:ext cx="3263265" cy="1175657"/>
            <a:chOff x="813916" y="3567164"/>
            <a:chExt cx="3263265" cy="1175657"/>
          </a:xfrm>
        </p:grpSpPr>
        <p:sp>
          <p:nvSpPr>
            <p:cNvPr id="231" name="Google Shape;231;p2"/>
            <p:cNvSpPr/>
            <p:nvPr/>
          </p:nvSpPr>
          <p:spPr>
            <a:xfrm>
              <a:off x="813916" y="3567164"/>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232" name="Google Shape;232;p2"/>
            <p:cNvSpPr txBox="1"/>
            <p:nvPr/>
          </p:nvSpPr>
          <p:spPr>
            <a:xfrm>
              <a:off x="859636" y="3791319"/>
              <a:ext cx="3217545" cy="798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FFF2CC"/>
                  </a:solidFill>
                  <a:latin typeface="Calibri"/>
                  <a:ea typeface="Calibri"/>
                  <a:cs typeface="Calibri"/>
                  <a:sym typeface="Calibri"/>
                </a:rPr>
                <a:t>Võ Nguyên Vinh</a:t>
              </a:r>
              <a:endParaRPr b="1" sz="2800">
                <a:solidFill>
                  <a:srgbClr val="FFF2CC"/>
                </a:solidFill>
                <a:latin typeface="Calibri"/>
                <a:ea typeface="Calibri"/>
                <a:cs typeface="Calibri"/>
                <a:sym typeface="Calibri"/>
              </a:endParaRPr>
            </a:p>
            <a:p>
              <a:pPr indent="0" lvl="0" marL="0" marR="0" rtl="0" algn="ctr">
                <a:spcBef>
                  <a:spcPts val="0"/>
                </a:spcBef>
                <a:spcAft>
                  <a:spcPts val="0"/>
                </a:spcAft>
                <a:buNone/>
              </a:pPr>
              <a:r>
                <a:rPr b="1" lang="vi-VN" sz="1800">
                  <a:solidFill>
                    <a:srgbClr val="FFF2CC"/>
                  </a:solidFill>
                  <a:latin typeface="Calibri"/>
                  <a:ea typeface="Calibri"/>
                  <a:cs typeface="Calibri"/>
                  <a:sym typeface="Calibri"/>
                </a:rPr>
                <a:t>MaSV_2051067519</a:t>
              </a:r>
              <a:endParaRPr b="1" sz="1800">
                <a:solidFill>
                  <a:srgbClr val="FFF2CC"/>
                </a:solidFill>
                <a:latin typeface="Calibri"/>
                <a:ea typeface="Calibri"/>
                <a:cs typeface="Calibri"/>
                <a:sym typeface="Calibri"/>
              </a:endParaRPr>
            </a:p>
          </p:txBody>
        </p:sp>
      </p:grpSp>
      <p:grpSp>
        <p:nvGrpSpPr>
          <p:cNvPr id="233" name="Google Shape;233;p2"/>
          <p:cNvGrpSpPr/>
          <p:nvPr/>
        </p:nvGrpSpPr>
        <p:grpSpPr>
          <a:xfrm>
            <a:off x="4562991" y="3564343"/>
            <a:ext cx="3262180" cy="1175657"/>
            <a:chOff x="4562991" y="3564343"/>
            <a:chExt cx="3262180" cy="1175657"/>
          </a:xfrm>
        </p:grpSpPr>
        <p:sp>
          <p:nvSpPr>
            <p:cNvPr id="234" name="Google Shape;234;p2"/>
            <p:cNvSpPr/>
            <p:nvPr/>
          </p:nvSpPr>
          <p:spPr>
            <a:xfrm>
              <a:off x="4563626" y="3564343"/>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235" name="Google Shape;235;p2"/>
            <p:cNvSpPr txBox="1"/>
            <p:nvPr/>
          </p:nvSpPr>
          <p:spPr>
            <a:xfrm>
              <a:off x="4562991" y="3806278"/>
              <a:ext cx="3221990" cy="798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FFF2CC"/>
                  </a:solidFill>
                  <a:latin typeface="Calibri"/>
                  <a:ea typeface="Calibri"/>
                  <a:cs typeface="Calibri"/>
                  <a:sym typeface="Calibri"/>
                </a:rPr>
                <a:t>Phạm Duy Tân</a:t>
              </a:r>
              <a:endParaRPr b="1" sz="2800">
                <a:solidFill>
                  <a:srgbClr val="FFF2CC"/>
                </a:solidFill>
                <a:latin typeface="Calibri"/>
                <a:ea typeface="Calibri"/>
                <a:cs typeface="Calibri"/>
                <a:sym typeface="Calibri"/>
              </a:endParaRPr>
            </a:p>
            <a:p>
              <a:pPr indent="0" lvl="0" marL="0" marR="0" rtl="0" algn="ctr">
                <a:spcBef>
                  <a:spcPts val="0"/>
                </a:spcBef>
                <a:spcAft>
                  <a:spcPts val="0"/>
                </a:spcAft>
                <a:buNone/>
              </a:pPr>
              <a:r>
                <a:rPr b="1" lang="vi-VN" sz="1800">
                  <a:solidFill>
                    <a:srgbClr val="FFF2CC"/>
                  </a:solidFill>
                  <a:latin typeface="Calibri"/>
                  <a:ea typeface="Calibri"/>
                  <a:cs typeface="Calibri"/>
                  <a:sym typeface="Calibri"/>
                </a:rPr>
                <a:t>MaSV_2051067230</a:t>
              </a:r>
              <a:endParaRPr b="1" sz="1800">
                <a:solidFill>
                  <a:srgbClr val="FFF2CC"/>
                </a:solidFill>
                <a:latin typeface="Calibri"/>
                <a:ea typeface="Calibri"/>
                <a:cs typeface="Calibri"/>
                <a:sym typeface="Calibri"/>
              </a:endParaRPr>
            </a:p>
          </p:txBody>
        </p:sp>
      </p:grpSp>
      <p:grpSp>
        <p:nvGrpSpPr>
          <p:cNvPr id="236" name="Google Shape;236;p2"/>
          <p:cNvGrpSpPr/>
          <p:nvPr/>
        </p:nvGrpSpPr>
        <p:grpSpPr>
          <a:xfrm>
            <a:off x="6359351" y="5076001"/>
            <a:ext cx="3299645" cy="1175657"/>
            <a:chOff x="6359351" y="5076001"/>
            <a:chExt cx="3299645" cy="1175657"/>
          </a:xfrm>
        </p:grpSpPr>
        <p:sp>
          <p:nvSpPr>
            <p:cNvPr id="237" name="Google Shape;237;p2"/>
            <p:cNvSpPr/>
            <p:nvPr/>
          </p:nvSpPr>
          <p:spPr>
            <a:xfrm>
              <a:off x="6397451" y="5076001"/>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238" name="Google Shape;238;p2"/>
            <p:cNvSpPr txBox="1"/>
            <p:nvPr/>
          </p:nvSpPr>
          <p:spPr>
            <a:xfrm>
              <a:off x="6359351" y="5277931"/>
              <a:ext cx="3262630" cy="798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FFF2CC"/>
                  </a:solidFill>
                  <a:latin typeface="Calibri"/>
                  <a:ea typeface="Calibri"/>
                  <a:cs typeface="Calibri"/>
                  <a:sym typeface="Calibri"/>
                </a:rPr>
                <a:t>Đặng Bảo Trâm</a:t>
              </a:r>
              <a:endParaRPr b="1" sz="2800">
                <a:solidFill>
                  <a:srgbClr val="FFF2CC"/>
                </a:solidFill>
                <a:latin typeface="Calibri"/>
                <a:ea typeface="Calibri"/>
                <a:cs typeface="Calibri"/>
                <a:sym typeface="Calibri"/>
              </a:endParaRPr>
            </a:p>
            <a:p>
              <a:pPr indent="0" lvl="0" marL="0" marR="0" rtl="0" algn="ctr">
                <a:spcBef>
                  <a:spcPts val="0"/>
                </a:spcBef>
                <a:spcAft>
                  <a:spcPts val="0"/>
                </a:spcAft>
                <a:buNone/>
              </a:pPr>
              <a:r>
                <a:rPr b="1" lang="vi-VN" sz="1800">
                  <a:solidFill>
                    <a:srgbClr val="FFF2CC"/>
                  </a:solidFill>
                  <a:latin typeface="Calibri"/>
                  <a:ea typeface="Calibri"/>
                  <a:cs typeface="Calibri"/>
                  <a:sym typeface="Calibri"/>
                </a:rPr>
                <a:t>MaSV_2054037820</a:t>
              </a:r>
              <a:endParaRPr b="1" sz="1800">
                <a:solidFill>
                  <a:srgbClr val="FFF2CC"/>
                </a:solidFill>
                <a:latin typeface="Calibri"/>
                <a:ea typeface="Calibri"/>
                <a:cs typeface="Calibri"/>
                <a:sym typeface="Calibri"/>
              </a:endParaRPr>
            </a:p>
          </p:txBody>
        </p:sp>
      </p:grpSp>
      <p:grpSp>
        <p:nvGrpSpPr>
          <p:cNvPr id="239" name="Google Shape;239;p2"/>
          <p:cNvGrpSpPr/>
          <p:nvPr/>
        </p:nvGrpSpPr>
        <p:grpSpPr>
          <a:xfrm>
            <a:off x="8299366" y="3564343"/>
            <a:ext cx="3275515" cy="1175657"/>
            <a:chOff x="8299366" y="3564343"/>
            <a:chExt cx="3275515" cy="1175657"/>
          </a:xfrm>
        </p:grpSpPr>
        <p:sp>
          <p:nvSpPr>
            <p:cNvPr id="240" name="Google Shape;240;p2"/>
            <p:cNvSpPr/>
            <p:nvPr/>
          </p:nvSpPr>
          <p:spPr>
            <a:xfrm>
              <a:off x="8313336" y="3564343"/>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241" name="Google Shape;241;p2"/>
            <p:cNvSpPr txBox="1"/>
            <p:nvPr/>
          </p:nvSpPr>
          <p:spPr>
            <a:xfrm>
              <a:off x="8299366" y="3806278"/>
              <a:ext cx="3245485" cy="798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FFF2CC"/>
                  </a:solidFill>
                  <a:latin typeface="Calibri"/>
                  <a:ea typeface="Calibri"/>
                  <a:cs typeface="Calibri"/>
                  <a:sym typeface="Calibri"/>
                </a:rPr>
                <a:t>Trần Ngọc Hải</a:t>
              </a:r>
              <a:endParaRPr b="1" sz="2800">
                <a:solidFill>
                  <a:srgbClr val="FFF2CC"/>
                </a:solidFill>
                <a:latin typeface="Calibri"/>
                <a:ea typeface="Calibri"/>
                <a:cs typeface="Calibri"/>
                <a:sym typeface="Calibri"/>
              </a:endParaRPr>
            </a:p>
            <a:p>
              <a:pPr indent="0" lvl="0" marL="0" marR="0" rtl="0" algn="ctr">
                <a:spcBef>
                  <a:spcPts val="0"/>
                </a:spcBef>
                <a:spcAft>
                  <a:spcPts val="0"/>
                </a:spcAft>
                <a:buNone/>
              </a:pPr>
              <a:r>
                <a:rPr b="1" lang="vi-VN" sz="1800">
                  <a:solidFill>
                    <a:srgbClr val="FFF2CC"/>
                  </a:solidFill>
                  <a:latin typeface="Calibri"/>
                  <a:ea typeface="Calibri"/>
                  <a:cs typeface="Calibri"/>
                  <a:sym typeface="Calibri"/>
                </a:rPr>
                <a:t>MaSV_2051067527</a:t>
              </a:r>
              <a:endParaRPr b="1" sz="1800">
                <a:solidFill>
                  <a:srgbClr val="FFF2CC"/>
                </a:solidFill>
                <a:latin typeface="Calibri"/>
                <a:ea typeface="Calibri"/>
                <a:cs typeface="Calibri"/>
                <a:sym typeface="Calibri"/>
              </a:endParaRPr>
            </a:p>
          </p:txBody>
        </p:sp>
      </p:grpSp>
      <p:grpSp>
        <p:nvGrpSpPr>
          <p:cNvPr id="242" name="Google Shape;242;p2"/>
          <p:cNvGrpSpPr/>
          <p:nvPr/>
        </p:nvGrpSpPr>
        <p:grpSpPr>
          <a:xfrm>
            <a:off x="2346290" y="5089491"/>
            <a:ext cx="3261545" cy="1175657"/>
            <a:chOff x="2346290" y="5089491"/>
            <a:chExt cx="3261545" cy="1175657"/>
          </a:xfrm>
        </p:grpSpPr>
        <p:sp>
          <p:nvSpPr>
            <p:cNvPr id="243" name="Google Shape;243;p2"/>
            <p:cNvSpPr/>
            <p:nvPr/>
          </p:nvSpPr>
          <p:spPr>
            <a:xfrm>
              <a:off x="2346290" y="5089491"/>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244" name="Google Shape;244;p2"/>
            <p:cNvSpPr txBox="1"/>
            <p:nvPr/>
          </p:nvSpPr>
          <p:spPr>
            <a:xfrm>
              <a:off x="2346925" y="5278086"/>
              <a:ext cx="3260725" cy="798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FFF2CC"/>
                  </a:solidFill>
                  <a:latin typeface="Calibri"/>
                  <a:ea typeface="Calibri"/>
                  <a:cs typeface="Calibri"/>
                  <a:sym typeface="Calibri"/>
                </a:rPr>
                <a:t>Lê Thị Kim Anh</a:t>
              </a:r>
              <a:endParaRPr b="1" sz="2800">
                <a:solidFill>
                  <a:srgbClr val="FFF2CC"/>
                </a:solidFill>
                <a:latin typeface="Calibri"/>
                <a:ea typeface="Calibri"/>
                <a:cs typeface="Calibri"/>
                <a:sym typeface="Calibri"/>
              </a:endParaRPr>
            </a:p>
            <a:p>
              <a:pPr indent="0" lvl="0" marL="0" marR="0" rtl="0" algn="ctr">
                <a:spcBef>
                  <a:spcPts val="0"/>
                </a:spcBef>
                <a:spcAft>
                  <a:spcPts val="0"/>
                </a:spcAft>
                <a:buNone/>
              </a:pPr>
              <a:r>
                <a:rPr b="1" lang="vi-VN" sz="1800">
                  <a:solidFill>
                    <a:srgbClr val="FFF2CC"/>
                  </a:solidFill>
                  <a:latin typeface="Calibri"/>
                  <a:ea typeface="Calibri"/>
                  <a:cs typeface="Calibri"/>
                  <a:sym typeface="Calibri"/>
                </a:rPr>
                <a:t>MaSV_2051067526</a:t>
              </a:r>
              <a:endParaRPr b="1" sz="1800">
                <a:solidFill>
                  <a:srgbClr val="FFF2CC"/>
                </a:solidFill>
                <a:latin typeface="Calibri"/>
                <a:ea typeface="Calibri"/>
                <a:cs typeface="Calibri"/>
                <a:sym typeface="Calibri"/>
              </a:endParaRPr>
            </a:p>
          </p:txBody>
        </p:sp>
      </p:grpSp>
      <p:sp>
        <p:nvSpPr>
          <p:cNvPr id="245" name="Google Shape;245;p2"/>
          <p:cNvSpPr/>
          <p:nvPr/>
        </p:nvSpPr>
        <p:spPr>
          <a:xfrm>
            <a:off x="5046941" y="112821"/>
            <a:ext cx="2098115" cy="2074461"/>
          </a:xfrm>
          <a:prstGeom prst="ellipse">
            <a:avLst/>
          </a:prstGeom>
          <a:blipFill rotWithShape="1">
            <a:blip r:embed="rId3">
              <a:alphaModFix/>
            </a:blip>
            <a:stretch>
              <a:fillRect b="0" l="0" r="0" t="0"/>
            </a:stretch>
          </a:blip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2"/>
          <p:cNvSpPr txBox="1"/>
          <p:nvPr/>
        </p:nvSpPr>
        <p:spPr>
          <a:xfrm>
            <a:off x="4098089" y="2189028"/>
            <a:ext cx="3995822"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000">
                <a:solidFill>
                  <a:srgbClr val="7F6000"/>
                </a:solidFill>
                <a:latin typeface="Calibri"/>
                <a:ea typeface="Calibri"/>
                <a:cs typeface="Calibri"/>
                <a:sym typeface="Calibri"/>
              </a:rPr>
              <a:t>TAHTV TEAM</a:t>
            </a:r>
            <a:endParaRPr b="1" sz="4000">
              <a:solidFill>
                <a:srgbClr val="7F6000"/>
              </a:solidFill>
              <a:latin typeface="Calibri"/>
              <a:ea typeface="Calibri"/>
              <a:cs typeface="Calibri"/>
              <a:sym typeface="Calibri"/>
            </a:endParaRPr>
          </a:p>
        </p:txBody>
      </p:sp>
      <p:sp>
        <p:nvSpPr>
          <p:cNvPr id="247" name="Google Shape;247;p2"/>
          <p:cNvSpPr/>
          <p:nvPr/>
        </p:nvSpPr>
        <p:spPr>
          <a:xfrm rot="6013877">
            <a:off x="757752" y="930805"/>
            <a:ext cx="781604" cy="718827"/>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2"/>
          <p:cNvSpPr/>
          <p:nvPr/>
        </p:nvSpPr>
        <p:spPr>
          <a:xfrm rot="-2843573">
            <a:off x="9968508" y="650817"/>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2"/>
          <p:cNvSpPr/>
          <p:nvPr/>
        </p:nvSpPr>
        <p:spPr>
          <a:xfrm rot="-1680575">
            <a:off x="498461" y="5688588"/>
            <a:ext cx="781604" cy="718827"/>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2"/>
          <p:cNvSpPr/>
          <p:nvPr/>
        </p:nvSpPr>
        <p:spPr>
          <a:xfrm rot="2375446">
            <a:off x="10753599" y="5718118"/>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2"/>
          <p:cNvSpPr/>
          <p:nvPr/>
        </p:nvSpPr>
        <p:spPr>
          <a:xfrm rot="2375446">
            <a:off x="3615012" y="1158354"/>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2"/>
          <p:cNvSpPr/>
          <p:nvPr/>
        </p:nvSpPr>
        <p:spPr>
          <a:xfrm rot="-3175465">
            <a:off x="8837917" y="1832053"/>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2"/>
          <p:cNvSpPr/>
          <p:nvPr/>
        </p:nvSpPr>
        <p:spPr>
          <a:xfrm rot="-3175465">
            <a:off x="1678940" y="2175690"/>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2"/>
          <p:cNvSpPr/>
          <p:nvPr/>
        </p:nvSpPr>
        <p:spPr>
          <a:xfrm rot="-1140053">
            <a:off x="7860956" y="390471"/>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2"/>
          <p:cNvSpPr/>
          <p:nvPr/>
        </p:nvSpPr>
        <p:spPr>
          <a:xfrm rot="-1140053">
            <a:off x="2192715" y="161611"/>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2"/>
          <p:cNvSpPr/>
          <p:nvPr/>
        </p:nvSpPr>
        <p:spPr>
          <a:xfrm rot="2160626">
            <a:off x="10982477" y="1589906"/>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2"/>
          <p:cNvSpPr txBox="1"/>
          <p:nvPr/>
        </p:nvSpPr>
        <p:spPr>
          <a:xfrm>
            <a:off x="2630805" y="2936240"/>
            <a:ext cx="6931025"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vi-VN" sz="2000">
                <a:solidFill>
                  <a:srgbClr val="000000"/>
                </a:solidFill>
                <a:latin typeface="Times New Roman"/>
                <a:ea typeface="Times New Roman"/>
                <a:cs typeface="Times New Roman"/>
                <a:sym typeface="Times New Roman"/>
              </a:rPr>
              <a:t>MACHINE LEARNING AND DATA MINING </a:t>
            </a:r>
            <a:endParaRPr sz="2000">
              <a:solidFill>
                <a:srgbClr val="7F6000"/>
              </a:solidFill>
              <a:latin typeface="Calibri"/>
              <a:ea typeface="Calibri"/>
              <a:cs typeface="Calibri"/>
              <a:sym typeface="Calibri"/>
            </a:endParaRPr>
          </a:p>
        </p:txBody>
      </p:sp>
      <p:sp>
        <p:nvSpPr>
          <p:cNvPr id="258" name="Google Shape;258;p2"/>
          <p:cNvSpPr/>
          <p:nvPr/>
        </p:nvSpPr>
        <p:spPr>
          <a:xfrm>
            <a:off x="716684" y="9133241"/>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9" name="Google Shape;259;p2"/>
          <p:cNvSpPr txBox="1"/>
          <p:nvPr/>
        </p:nvSpPr>
        <p:spPr>
          <a:xfrm>
            <a:off x="540860" y="-5481931"/>
            <a:ext cx="885027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4400">
                <a:solidFill>
                  <a:srgbClr val="7F6000"/>
                </a:solidFill>
                <a:latin typeface="Calibri"/>
                <a:ea typeface="Calibri"/>
                <a:cs typeface="Calibri"/>
                <a:sym typeface="Calibri"/>
              </a:rPr>
              <a:t>MÔN HỌC THUYẾT TRÌNH </a:t>
            </a:r>
            <a:endParaRPr b="1" sz="4400">
              <a:solidFill>
                <a:srgbClr val="7F6000"/>
              </a:solidFill>
              <a:latin typeface="Calibri"/>
              <a:ea typeface="Calibri"/>
              <a:cs typeface="Calibri"/>
              <a:sym typeface="Calibri"/>
            </a:endParaRPr>
          </a:p>
        </p:txBody>
      </p:sp>
      <p:sp>
        <p:nvSpPr>
          <p:cNvPr id="260" name="Google Shape;260;p2"/>
          <p:cNvSpPr txBox="1"/>
          <p:nvPr/>
        </p:nvSpPr>
        <p:spPr>
          <a:xfrm>
            <a:off x="540860" y="-2622433"/>
            <a:ext cx="29500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rgbClr val="7F6000"/>
                </a:solidFill>
                <a:latin typeface="Calibri"/>
                <a:ea typeface="Calibri"/>
                <a:cs typeface="Calibri"/>
                <a:sym typeface="Calibri"/>
              </a:rPr>
              <a:t>Chủ đề thuyết trình </a:t>
            </a:r>
            <a:endParaRPr sz="2400">
              <a:solidFill>
                <a:srgbClr val="7F6000"/>
              </a:solidFill>
              <a:latin typeface="Calibri"/>
              <a:ea typeface="Calibri"/>
              <a:cs typeface="Calibri"/>
              <a:sym typeface="Calibri"/>
            </a:endParaRPr>
          </a:p>
        </p:txBody>
      </p:sp>
      <p:sp>
        <p:nvSpPr>
          <p:cNvPr id="261" name="Google Shape;261;p2"/>
          <p:cNvSpPr/>
          <p:nvPr/>
        </p:nvSpPr>
        <p:spPr>
          <a:xfrm>
            <a:off x="716684" y="11921540"/>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62" name="Google Shape;262;p2"/>
          <p:cNvSpPr/>
          <p:nvPr/>
        </p:nvSpPr>
        <p:spPr>
          <a:xfrm>
            <a:off x="716684" y="14350611"/>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63" name="Google Shape;263;p2"/>
          <p:cNvSpPr/>
          <p:nvPr/>
        </p:nvSpPr>
        <p:spPr>
          <a:xfrm>
            <a:off x="716684" y="16654176"/>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0"/>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8" name="Google Shape;598;p20"/>
          <p:cNvSpPr/>
          <p:nvPr/>
        </p:nvSpPr>
        <p:spPr>
          <a:xfrm>
            <a:off x="-1" y="-2057400"/>
            <a:ext cx="12670971" cy="11560629"/>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9" name="Google Shape;599;p20"/>
          <p:cNvSpPr/>
          <p:nvPr/>
        </p:nvSpPr>
        <p:spPr>
          <a:xfrm>
            <a:off x="1193180" y="-825190"/>
            <a:ext cx="9645805" cy="9088244"/>
          </a:xfrm>
          <a:prstGeom prst="ellipse">
            <a:avLst/>
          </a:prstGeom>
          <a:noFill/>
          <a:ln cap="flat" cmpd="sng" w="857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0" name="Google Shape;600;p20"/>
          <p:cNvSpPr/>
          <p:nvPr/>
        </p:nvSpPr>
        <p:spPr>
          <a:xfrm>
            <a:off x="2620537" y="289932"/>
            <a:ext cx="6969512" cy="6713033"/>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20"/>
          <p:cNvSpPr/>
          <p:nvPr/>
        </p:nvSpPr>
        <p:spPr>
          <a:xfrm rot="2868396">
            <a:off x="5833320" y="2395123"/>
            <a:ext cx="525360" cy="512273"/>
          </a:xfrm>
          <a:prstGeom prst="roundRect">
            <a:avLst>
              <a:gd fmla="val 16667" name="adj"/>
            </a:avLst>
          </a:prstGeom>
          <a:solidFill>
            <a:srgbClr val="7F6000">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2" name="Google Shape;602;p20"/>
          <p:cNvSpPr/>
          <p:nvPr/>
        </p:nvSpPr>
        <p:spPr>
          <a:xfrm>
            <a:off x="855918" y="880946"/>
            <a:ext cx="11019647" cy="5687121"/>
          </a:xfrm>
          <a:prstGeom prst="rect">
            <a:avLst/>
          </a:prstGeom>
          <a:solidFill>
            <a:srgbClr val="FEE599"/>
          </a:solidFill>
          <a:ln cap="flat" cmpd="sng" w="38100">
            <a:solidFill>
              <a:srgbClr val="7F6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3" name="Google Shape;603;p20"/>
          <p:cNvSpPr/>
          <p:nvPr/>
        </p:nvSpPr>
        <p:spPr>
          <a:xfrm>
            <a:off x="418465" y="290195"/>
            <a:ext cx="1381125" cy="1266825"/>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4" name="Google Shape;604;p20"/>
          <p:cNvSpPr txBox="1"/>
          <p:nvPr/>
        </p:nvSpPr>
        <p:spPr>
          <a:xfrm>
            <a:off x="963930" y="358775"/>
            <a:ext cx="11019790"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7F6000"/>
                </a:solidFill>
                <a:latin typeface="Calibri"/>
                <a:ea typeface="Calibri"/>
                <a:cs typeface="Calibri"/>
                <a:sym typeface="Calibri"/>
              </a:rPr>
              <a:t>Thực hiện thuật toán Cây quyết định (Decision tree)</a:t>
            </a:r>
            <a:endParaRPr b="1" sz="2800">
              <a:solidFill>
                <a:srgbClr val="7F6000"/>
              </a:solidFill>
              <a:latin typeface="Calibri"/>
              <a:ea typeface="Calibri"/>
              <a:cs typeface="Calibri"/>
              <a:sym typeface="Calibri"/>
            </a:endParaRPr>
          </a:p>
        </p:txBody>
      </p:sp>
      <p:pic>
        <p:nvPicPr>
          <p:cNvPr id="605" name="Google Shape;605;p20"/>
          <p:cNvPicPr preferRelativeResize="0"/>
          <p:nvPr/>
        </p:nvPicPr>
        <p:blipFill rotWithShape="1">
          <a:blip r:embed="rId3">
            <a:alphaModFix amt="0"/>
          </a:blip>
          <a:srcRect b="0" l="0" r="0" t="0"/>
          <a:stretch/>
        </p:blipFill>
        <p:spPr>
          <a:xfrm rot="-9952108">
            <a:off x="9881722" y="1545653"/>
            <a:ext cx="1251232" cy="1251232"/>
          </a:xfrm>
          <a:prstGeom prst="rect">
            <a:avLst/>
          </a:prstGeom>
          <a:noFill/>
          <a:ln>
            <a:noFill/>
          </a:ln>
        </p:spPr>
      </p:pic>
      <p:pic>
        <p:nvPicPr>
          <p:cNvPr descr="Ảnh có chứa văn bản, đồ họa véc-tơ&#10;&#10;Mô tả được tạo tự động" id="606" name="Google Shape;606;p20"/>
          <p:cNvPicPr preferRelativeResize="0"/>
          <p:nvPr/>
        </p:nvPicPr>
        <p:blipFill rotWithShape="1">
          <a:blip r:embed="rId4">
            <a:alphaModFix amt="0"/>
          </a:blip>
          <a:srcRect b="0" l="0" r="0" t="0"/>
          <a:stretch/>
        </p:blipFill>
        <p:spPr>
          <a:xfrm rot="10413979">
            <a:off x="289375" y="4503231"/>
            <a:ext cx="846446" cy="846446"/>
          </a:xfrm>
          <a:prstGeom prst="rect">
            <a:avLst/>
          </a:prstGeom>
          <a:noFill/>
          <a:ln>
            <a:noFill/>
          </a:ln>
        </p:spPr>
      </p:pic>
      <p:pic>
        <p:nvPicPr>
          <p:cNvPr descr="Ảnh có chứa đồ họa véc-tơ&#10;&#10;Mô tả được tạo tự động" id="607" name="Google Shape;607;p20"/>
          <p:cNvPicPr preferRelativeResize="0"/>
          <p:nvPr/>
        </p:nvPicPr>
        <p:blipFill rotWithShape="1">
          <a:blip r:embed="rId5">
            <a:alphaModFix amt="0"/>
          </a:blip>
          <a:srcRect b="0" l="0" r="0" t="0"/>
          <a:stretch/>
        </p:blipFill>
        <p:spPr>
          <a:xfrm rot="-8039338">
            <a:off x="464356" y="1332754"/>
            <a:ext cx="1023308" cy="1023308"/>
          </a:xfrm>
          <a:prstGeom prst="rect">
            <a:avLst/>
          </a:prstGeom>
          <a:noFill/>
          <a:ln>
            <a:noFill/>
          </a:ln>
        </p:spPr>
      </p:pic>
      <p:pic>
        <p:nvPicPr>
          <p:cNvPr id="608" name="Google Shape;608;p20"/>
          <p:cNvPicPr preferRelativeResize="0"/>
          <p:nvPr/>
        </p:nvPicPr>
        <p:blipFill rotWithShape="1">
          <a:blip r:embed="rId6">
            <a:alphaModFix amt="0"/>
          </a:blip>
          <a:srcRect b="0" l="0" r="0" t="0"/>
          <a:stretch/>
        </p:blipFill>
        <p:spPr>
          <a:xfrm rot="-6762176">
            <a:off x="9876944" y="4843630"/>
            <a:ext cx="834652" cy="834652"/>
          </a:xfrm>
          <a:prstGeom prst="rect">
            <a:avLst/>
          </a:prstGeom>
          <a:noFill/>
          <a:ln>
            <a:noFill/>
          </a:ln>
        </p:spPr>
      </p:pic>
      <p:sp>
        <p:nvSpPr>
          <p:cNvPr id="609" name="Google Shape;609;p20"/>
          <p:cNvSpPr txBox="1"/>
          <p:nvPr/>
        </p:nvSpPr>
        <p:spPr>
          <a:xfrm>
            <a:off x="1699261" y="1411714"/>
            <a:ext cx="3057012"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Calibri"/>
                <a:ea typeface="Calibri"/>
                <a:cs typeface="Calibri"/>
                <a:sym typeface="Calibri"/>
              </a:rPr>
              <a:t>Xây dựng cây quyết định</a:t>
            </a:r>
            <a:endParaRPr sz="1800">
              <a:solidFill>
                <a:schemeClr val="dk1"/>
              </a:solidFill>
              <a:latin typeface="Calibri"/>
              <a:ea typeface="Calibri"/>
              <a:cs typeface="Calibri"/>
              <a:sym typeface="Calibri"/>
            </a:endParaRPr>
          </a:p>
        </p:txBody>
      </p:sp>
      <p:pic>
        <p:nvPicPr>
          <p:cNvPr id="610" name="Google Shape;610;p20"/>
          <p:cNvPicPr preferRelativeResize="0"/>
          <p:nvPr/>
        </p:nvPicPr>
        <p:blipFill rotWithShape="1">
          <a:blip r:embed="rId7">
            <a:alphaModFix/>
          </a:blip>
          <a:srcRect b="0" l="0" r="0" t="0"/>
          <a:stretch/>
        </p:blipFill>
        <p:spPr>
          <a:xfrm>
            <a:off x="1108075" y="1779905"/>
            <a:ext cx="10516235" cy="45383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09"/>
                                        </p:tgtEl>
                                        <p:attrNameLst>
                                          <p:attrName>style.visibility</p:attrName>
                                        </p:attrNameLst>
                                      </p:cBhvr>
                                      <p:to>
                                        <p:strVal val="visible"/>
                                      </p:to>
                                    </p:set>
                                    <p:anim calcmode="lin" valueType="num">
                                      <p:cBhvr additive="base">
                                        <p:cTn dur="500"/>
                                        <p:tgtEl>
                                          <p:spTgt spid="6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0"/>
                                        </p:tgtEl>
                                        <p:attrNameLst>
                                          <p:attrName>style.visibility</p:attrName>
                                        </p:attrNameLst>
                                      </p:cBhvr>
                                      <p:to>
                                        <p:strVal val="visible"/>
                                      </p:to>
                                    </p:set>
                                    <p:anim calcmode="lin" valueType="num">
                                      <p:cBhvr additive="base">
                                        <p:cTn dur="500"/>
                                        <p:tgtEl>
                                          <p:spTgt spid="6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1"/>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6" name="Google Shape;616;p21"/>
          <p:cNvSpPr/>
          <p:nvPr/>
        </p:nvSpPr>
        <p:spPr>
          <a:xfrm>
            <a:off x="-1" y="-2057400"/>
            <a:ext cx="12670971" cy="11560629"/>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7" name="Google Shape;617;p21"/>
          <p:cNvSpPr/>
          <p:nvPr/>
        </p:nvSpPr>
        <p:spPr>
          <a:xfrm>
            <a:off x="1193180" y="-825190"/>
            <a:ext cx="9645805" cy="9088244"/>
          </a:xfrm>
          <a:prstGeom prst="ellipse">
            <a:avLst/>
          </a:prstGeom>
          <a:noFill/>
          <a:ln cap="flat" cmpd="sng" w="857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8" name="Google Shape;618;p21"/>
          <p:cNvSpPr/>
          <p:nvPr/>
        </p:nvSpPr>
        <p:spPr>
          <a:xfrm>
            <a:off x="2620537" y="289932"/>
            <a:ext cx="6969512" cy="6713033"/>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9" name="Google Shape;619;p21"/>
          <p:cNvSpPr/>
          <p:nvPr/>
        </p:nvSpPr>
        <p:spPr>
          <a:xfrm rot="2868396">
            <a:off x="5833320" y="2395123"/>
            <a:ext cx="525360" cy="512273"/>
          </a:xfrm>
          <a:prstGeom prst="roundRect">
            <a:avLst>
              <a:gd fmla="val 16667" name="adj"/>
            </a:avLst>
          </a:prstGeom>
          <a:solidFill>
            <a:srgbClr val="7F6000">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0" name="Google Shape;620;p21"/>
          <p:cNvSpPr/>
          <p:nvPr/>
        </p:nvSpPr>
        <p:spPr>
          <a:xfrm>
            <a:off x="855918" y="880946"/>
            <a:ext cx="11019647" cy="5687121"/>
          </a:xfrm>
          <a:prstGeom prst="rect">
            <a:avLst/>
          </a:prstGeom>
          <a:solidFill>
            <a:srgbClr val="FEE599"/>
          </a:solidFill>
          <a:ln cap="flat" cmpd="sng" w="38100">
            <a:solidFill>
              <a:srgbClr val="7F6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1" name="Google Shape;621;p21"/>
          <p:cNvSpPr/>
          <p:nvPr/>
        </p:nvSpPr>
        <p:spPr>
          <a:xfrm>
            <a:off x="418465" y="290195"/>
            <a:ext cx="1381125" cy="1266825"/>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2" name="Google Shape;622;p21"/>
          <p:cNvSpPr txBox="1"/>
          <p:nvPr/>
        </p:nvSpPr>
        <p:spPr>
          <a:xfrm>
            <a:off x="963930" y="358775"/>
            <a:ext cx="11019790"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7F6000"/>
                </a:solidFill>
                <a:latin typeface="Calibri"/>
                <a:ea typeface="Calibri"/>
                <a:cs typeface="Calibri"/>
                <a:sym typeface="Calibri"/>
              </a:rPr>
              <a:t>Thực hiện thuật toán Cây quyết định (Decision tree)</a:t>
            </a:r>
            <a:endParaRPr b="1" sz="2800">
              <a:solidFill>
                <a:srgbClr val="7F6000"/>
              </a:solidFill>
              <a:latin typeface="Calibri"/>
              <a:ea typeface="Calibri"/>
              <a:cs typeface="Calibri"/>
              <a:sym typeface="Calibri"/>
            </a:endParaRPr>
          </a:p>
        </p:txBody>
      </p:sp>
      <p:pic>
        <p:nvPicPr>
          <p:cNvPr id="623" name="Google Shape;623;p21"/>
          <p:cNvPicPr preferRelativeResize="0"/>
          <p:nvPr/>
        </p:nvPicPr>
        <p:blipFill rotWithShape="1">
          <a:blip r:embed="rId3">
            <a:alphaModFix amt="0"/>
          </a:blip>
          <a:srcRect b="0" l="0" r="0" t="0"/>
          <a:stretch/>
        </p:blipFill>
        <p:spPr>
          <a:xfrm rot="-9952108">
            <a:off x="9881722" y="1545653"/>
            <a:ext cx="1251232" cy="1251232"/>
          </a:xfrm>
          <a:prstGeom prst="rect">
            <a:avLst/>
          </a:prstGeom>
          <a:noFill/>
          <a:ln>
            <a:noFill/>
          </a:ln>
        </p:spPr>
      </p:pic>
      <p:pic>
        <p:nvPicPr>
          <p:cNvPr descr="Ảnh có chứa văn bản, đồ họa véc-tơ&#10;&#10;Mô tả được tạo tự động" id="624" name="Google Shape;624;p21"/>
          <p:cNvPicPr preferRelativeResize="0"/>
          <p:nvPr/>
        </p:nvPicPr>
        <p:blipFill rotWithShape="1">
          <a:blip r:embed="rId4">
            <a:alphaModFix amt="0"/>
          </a:blip>
          <a:srcRect b="0" l="0" r="0" t="0"/>
          <a:stretch/>
        </p:blipFill>
        <p:spPr>
          <a:xfrm rot="10413979">
            <a:off x="289375" y="4503231"/>
            <a:ext cx="846446" cy="846446"/>
          </a:xfrm>
          <a:prstGeom prst="rect">
            <a:avLst/>
          </a:prstGeom>
          <a:noFill/>
          <a:ln>
            <a:noFill/>
          </a:ln>
        </p:spPr>
      </p:pic>
      <p:pic>
        <p:nvPicPr>
          <p:cNvPr descr="Ảnh có chứa đồ họa véc-tơ&#10;&#10;Mô tả được tạo tự động" id="625" name="Google Shape;625;p21"/>
          <p:cNvPicPr preferRelativeResize="0"/>
          <p:nvPr/>
        </p:nvPicPr>
        <p:blipFill rotWithShape="1">
          <a:blip r:embed="rId5">
            <a:alphaModFix amt="0"/>
          </a:blip>
          <a:srcRect b="0" l="0" r="0" t="0"/>
          <a:stretch/>
        </p:blipFill>
        <p:spPr>
          <a:xfrm rot="-8039338">
            <a:off x="464356" y="1332754"/>
            <a:ext cx="1023308" cy="1023308"/>
          </a:xfrm>
          <a:prstGeom prst="rect">
            <a:avLst/>
          </a:prstGeom>
          <a:noFill/>
          <a:ln>
            <a:noFill/>
          </a:ln>
        </p:spPr>
      </p:pic>
      <p:pic>
        <p:nvPicPr>
          <p:cNvPr id="626" name="Google Shape;626;p21"/>
          <p:cNvPicPr preferRelativeResize="0"/>
          <p:nvPr/>
        </p:nvPicPr>
        <p:blipFill rotWithShape="1">
          <a:blip r:embed="rId6">
            <a:alphaModFix amt="0"/>
          </a:blip>
          <a:srcRect b="0" l="0" r="0" t="0"/>
          <a:stretch/>
        </p:blipFill>
        <p:spPr>
          <a:xfrm rot="-6762176">
            <a:off x="9876944" y="4843630"/>
            <a:ext cx="834652" cy="834652"/>
          </a:xfrm>
          <a:prstGeom prst="rect">
            <a:avLst/>
          </a:prstGeom>
          <a:noFill/>
          <a:ln>
            <a:noFill/>
          </a:ln>
        </p:spPr>
      </p:pic>
      <p:sp>
        <p:nvSpPr>
          <p:cNvPr id="627" name="Google Shape;627;p21"/>
          <p:cNvSpPr txBox="1"/>
          <p:nvPr/>
        </p:nvSpPr>
        <p:spPr>
          <a:xfrm>
            <a:off x="1799591" y="1295509"/>
            <a:ext cx="3057012"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Calibri"/>
                <a:ea typeface="Calibri"/>
                <a:cs typeface="Calibri"/>
                <a:sym typeface="Calibri"/>
              </a:rPr>
              <a:t>Kết quả chương trình</a:t>
            </a:r>
            <a:endParaRPr sz="1800">
              <a:solidFill>
                <a:schemeClr val="dk1"/>
              </a:solidFill>
              <a:latin typeface="Calibri"/>
              <a:ea typeface="Calibri"/>
              <a:cs typeface="Calibri"/>
              <a:sym typeface="Calibri"/>
            </a:endParaRPr>
          </a:p>
        </p:txBody>
      </p:sp>
      <p:pic>
        <p:nvPicPr>
          <p:cNvPr id="628" name="Google Shape;628;p21"/>
          <p:cNvPicPr preferRelativeResize="0"/>
          <p:nvPr/>
        </p:nvPicPr>
        <p:blipFill rotWithShape="1">
          <a:blip r:embed="rId7">
            <a:alphaModFix/>
          </a:blip>
          <a:srcRect b="0" l="0" r="0" t="0"/>
          <a:stretch/>
        </p:blipFill>
        <p:spPr>
          <a:xfrm>
            <a:off x="1799590" y="1772920"/>
            <a:ext cx="9039860" cy="46475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22"/>
          <p:cNvSpPr/>
          <p:nvPr/>
        </p:nvSpPr>
        <p:spPr>
          <a:xfrm>
            <a:off x="4965065" y="408940"/>
            <a:ext cx="6428105" cy="6223000"/>
          </a:xfrm>
          <a:prstGeom prst="roundRect">
            <a:avLst>
              <a:gd fmla="val 5193" name="adj"/>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 name="Google Shape;634;p22"/>
          <p:cNvSpPr txBox="1"/>
          <p:nvPr/>
        </p:nvSpPr>
        <p:spPr>
          <a:xfrm>
            <a:off x="519430" y="782955"/>
            <a:ext cx="3132455" cy="21228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4400">
                <a:solidFill>
                  <a:srgbClr val="833C0B"/>
                </a:solidFill>
                <a:latin typeface="Arial"/>
                <a:ea typeface="Arial"/>
                <a:cs typeface="Arial"/>
                <a:sym typeface="Arial"/>
              </a:rPr>
              <a:t>Thực hiện thuật toán DBSCAN</a:t>
            </a:r>
            <a:endParaRPr b="1" sz="4400">
              <a:solidFill>
                <a:srgbClr val="833C0B"/>
              </a:solidFill>
              <a:latin typeface="Arial"/>
              <a:ea typeface="Arial"/>
              <a:cs typeface="Arial"/>
              <a:sym typeface="Arial"/>
            </a:endParaRPr>
          </a:p>
        </p:txBody>
      </p:sp>
      <p:sp>
        <p:nvSpPr>
          <p:cNvPr id="635" name="Google Shape;635;p22"/>
          <p:cNvSpPr txBox="1"/>
          <p:nvPr/>
        </p:nvSpPr>
        <p:spPr>
          <a:xfrm>
            <a:off x="791996" y="3208742"/>
            <a:ext cx="4060372"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000">
                <a:solidFill>
                  <a:srgbClr val="833C0B"/>
                </a:solidFill>
                <a:latin typeface="Arial"/>
                <a:ea typeface="Arial"/>
                <a:cs typeface="Arial"/>
                <a:sym typeface="Arial"/>
              </a:rPr>
              <a:t>xét sự tương quan giữa chúng</a:t>
            </a:r>
            <a:endParaRPr b="1" sz="2000">
              <a:solidFill>
                <a:srgbClr val="833C0B"/>
              </a:solidFill>
              <a:latin typeface="Arial"/>
              <a:ea typeface="Arial"/>
              <a:cs typeface="Arial"/>
              <a:sym typeface="Arial"/>
            </a:endParaRPr>
          </a:p>
        </p:txBody>
      </p:sp>
      <p:sp>
        <p:nvSpPr>
          <p:cNvPr id="636" name="Google Shape;636;p22"/>
          <p:cNvSpPr/>
          <p:nvPr/>
        </p:nvSpPr>
        <p:spPr>
          <a:xfrm rot="3296859">
            <a:off x="11298822" y="-42386"/>
            <a:ext cx="1053006" cy="1029403"/>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7" name="Google Shape;637;p22"/>
          <p:cNvSpPr/>
          <p:nvPr/>
        </p:nvSpPr>
        <p:spPr>
          <a:xfrm rot="1504837">
            <a:off x="3522451" y="5014402"/>
            <a:ext cx="1053006" cy="1029403"/>
          </a:xfrm>
          <a:prstGeom prst="rect">
            <a:avLst/>
          </a:prstGeom>
          <a:solidFill>
            <a:srgbClr val="51250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3"/>
          <p:cNvSpPr/>
          <p:nvPr/>
        </p:nvSpPr>
        <p:spPr>
          <a:xfrm>
            <a:off x="-3223221" y="2156075"/>
            <a:ext cx="2437109" cy="2200051"/>
          </a:xfrm>
          <a:prstGeom prst="roundRect">
            <a:avLst>
              <a:gd fmla="val 21776" name="adj"/>
            </a:avLst>
          </a:prstGeom>
          <a:solidFill>
            <a:srgbClr val="2F5496"/>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23"/>
          <p:cNvSpPr/>
          <p:nvPr/>
        </p:nvSpPr>
        <p:spPr>
          <a:xfrm>
            <a:off x="-3097872" y="2385563"/>
            <a:ext cx="1387928" cy="431487"/>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1800"/>
              <a:buFont typeface="Arial"/>
              <a:buNone/>
            </a:pPr>
            <a:r>
              <a:rPr b="1" i="0" lang="vi-VN" sz="1800" u="none" cap="none" strike="noStrike">
                <a:solidFill>
                  <a:srgbClr val="F2F2F2"/>
                </a:solidFill>
                <a:latin typeface="Arial"/>
                <a:ea typeface="Arial"/>
                <a:cs typeface="Arial"/>
                <a:sym typeface="Arial"/>
              </a:rPr>
              <a:t>Nội dung 1</a:t>
            </a:r>
            <a:endParaRPr b="1" i="0" sz="1800" u="none" cap="none" strike="noStrike">
              <a:solidFill>
                <a:srgbClr val="F2F2F2"/>
              </a:solidFill>
              <a:latin typeface="Arial"/>
              <a:ea typeface="Arial"/>
              <a:cs typeface="Arial"/>
              <a:sym typeface="Arial"/>
            </a:endParaRPr>
          </a:p>
        </p:txBody>
      </p:sp>
      <p:sp>
        <p:nvSpPr>
          <p:cNvPr id="644" name="Google Shape;644;p23"/>
          <p:cNvSpPr/>
          <p:nvPr/>
        </p:nvSpPr>
        <p:spPr>
          <a:xfrm>
            <a:off x="-3098484" y="2988180"/>
            <a:ext cx="2108181" cy="535843"/>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Arial"/>
              <a:buNone/>
            </a:pPr>
            <a:r>
              <a:rPr i="0" lang="vi-VN" sz="1050" u="none" cap="none" strike="noStrike">
                <a:solidFill>
                  <a:schemeClr val="lt1"/>
                </a:solidFill>
                <a:latin typeface="Arial"/>
                <a:ea typeface="Arial"/>
                <a:cs typeface="Arial"/>
                <a:sym typeface="Arial"/>
              </a:rPr>
              <a:t>Ghi chú nội dung 1</a:t>
            </a:r>
            <a:endParaRPr i="0" sz="1050" u="none" cap="none" strike="noStrike">
              <a:solidFill>
                <a:schemeClr val="lt1"/>
              </a:solidFill>
              <a:latin typeface="Arial"/>
              <a:ea typeface="Arial"/>
              <a:cs typeface="Arial"/>
              <a:sym typeface="Arial"/>
            </a:endParaRPr>
          </a:p>
        </p:txBody>
      </p:sp>
      <p:sp>
        <p:nvSpPr>
          <p:cNvPr id="645" name="Google Shape;645;p23"/>
          <p:cNvSpPr/>
          <p:nvPr/>
        </p:nvSpPr>
        <p:spPr>
          <a:xfrm>
            <a:off x="-431749" y="-294005"/>
            <a:ext cx="12969038" cy="7445829"/>
          </a:xfrm>
          <a:prstGeom prst="roundRect">
            <a:avLst>
              <a:gd fmla="val 7898" name="adj"/>
            </a:avLst>
          </a:prstGeom>
          <a:solidFill>
            <a:srgbClr val="FFD966"/>
          </a:solidFill>
          <a:ln cap="flat" cmpd="sng" w="12700">
            <a:solidFill>
              <a:srgbClr val="FFD966"/>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23"/>
          <p:cNvSpPr/>
          <p:nvPr/>
        </p:nvSpPr>
        <p:spPr>
          <a:xfrm>
            <a:off x="295910" y="0"/>
            <a:ext cx="9200515" cy="64516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Arial"/>
              <a:buNone/>
            </a:pPr>
            <a:r>
              <a:rPr b="1" i="0" lang="vi-VN" sz="3600" u="none" cap="none" strike="noStrike">
                <a:solidFill>
                  <a:schemeClr val="dk1"/>
                </a:solidFill>
                <a:latin typeface="Arial"/>
                <a:ea typeface="Arial"/>
                <a:cs typeface="Arial"/>
                <a:sym typeface="Arial"/>
              </a:rPr>
              <a:t>Thực hiện thuật toán DBSCAN</a:t>
            </a:r>
            <a:endParaRPr b="1" i="0" sz="3600" u="none" cap="none" strike="noStrike">
              <a:solidFill>
                <a:schemeClr val="dk1"/>
              </a:solidFill>
              <a:latin typeface="Arial"/>
              <a:ea typeface="Arial"/>
              <a:cs typeface="Arial"/>
              <a:sym typeface="Arial"/>
            </a:endParaRPr>
          </a:p>
        </p:txBody>
      </p:sp>
      <p:sp>
        <p:nvSpPr>
          <p:cNvPr id="647" name="Google Shape;647;p23"/>
          <p:cNvSpPr/>
          <p:nvPr/>
        </p:nvSpPr>
        <p:spPr>
          <a:xfrm>
            <a:off x="12891652" y="2134720"/>
            <a:ext cx="2480348" cy="2242760"/>
          </a:xfrm>
          <a:prstGeom prst="roundRect">
            <a:avLst>
              <a:gd fmla="val 21776" name="adj"/>
            </a:avLst>
          </a:prstGeom>
          <a:solidFill>
            <a:srgbClr val="619428"/>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23"/>
          <p:cNvSpPr/>
          <p:nvPr/>
        </p:nvSpPr>
        <p:spPr>
          <a:xfrm>
            <a:off x="13027068" y="2432674"/>
            <a:ext cx="1451684" cy="369332"/>
          </a:xfrm>
          <a:prstGeom prst="rect">
            <a:avLst/>
          </a:prstGeom>
          <a:solidFill>
            <a:srgbClr val="61942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1800"/>
              <a:buFont typeface="Arial"/>
              <a:buNone/>
            </a:pPr>
            <a:r>
              <a:rPr b="1" i="0" lang="vi-VN" sz="1800" u="none" cap="none" strike="noStrike">
                <a:solidFill>
                  <a:srgbClr val="F2F2F2"/>
                </a:solidFill>
                <a:latin typeface="Arial"/>
                <a:ea typeface="Arial"/>
                <a:cs typeface="Arial"/>
                <a:sym typeface="Arial"/>
              </a:rPr>
              <a:t>Nội dung 3</a:t>
            </a:r>
            <a:endParaRPr b="1" i="0" sz="1800" u="none" cap="none" strike="noStrike">
              <a:solidFill>
                <a:srgbClr val="F2F2F2"/>
              </a:solidFill>
              <a:latin typeface="Arial"/>
              <a:ea typeface="Arial"/>
              <a:cs typeface="Arial"/>
              <a:sym typeface="Arial"/>
            </a:endParaRPr>
          </a:p>
        </p:txBody>
      </p:sp>
      <p:sp>
        <p:nvSpPr>
          <p:cNvPr id="649" name="Google Shape;649;p23"/>
          <p:cNvSpPr/>
          <p:nvPr/>
        </p:nvSpPr>
        <p:spPr>
          <a:xfrm>
            <a:off x="13043922" y="2796992"/>
            <a:ext cx="1434830" cy="253916"/>
          </a:xfrm>
          <a:prstGeom prst="rect">
            <a:avLst/>
          </a:prstGeom>
          <a:solidFill>
            <a:srgbClr val="61942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Arial"/>
              <a:buNone/>
            </a:pPr>
            <a:r>
              <a:rPr i="0" lang="vi-VN" sz="1050" u="none" cap="none" strike="noStrike">
                <a:solidFill>
                  <a:schemeClr val="lt1"/>
                </a:solidFill>
                <a:latin typeface="Arial"/>
                <a:ea typeface="Arial"/>
                <a:cs typeface="Arial"/>
                <a:sym typeface="Arial"/>
              </a:rPr>
              <a:t>Ghi chú nội dung 3</a:t>
            </a:r>
            <a:endParaRPr i="0" sz="1050" u="none" cap="none" strike="noStrike">
              <a:solidFill>
                <a:schemeClr val="lt1"/>
              </a:solidFill>
              <a:latin typeface="Arial"/>
              <a:ea typeface="Arial"/>
              <a:cs typeface="Arial"/>
              <a:sym typeface="Arial"/>
            </a:endParaRPr>
          </a:p>
        </p:txBody>
      </p:sp>
      <p:sp>
        <p:nvSpPr>
          <p:cNvPr id="650" name="Google Shape;650;p23"/>
          <p:cNvSpPr/>
          <p:nvPr/>
        </p:nvSpPr>
        <p:spPr>
          <a:xfrm>
            <a:off x="15726363" y="2134720"/>
            <a:ext cx="2634342" cy="2242760"/>
          </a:xfrm>
          <a:prstGeom prst="roundRect">
            <a:avLst>
              <a:gd fmla="val 21776" name="adj"/>
            </a:avLst>
          </a:prstGeom>
          <a:solidFill>
            <a:srgbClr val="BF9000"/>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23"/>
          <p:cNvSpPr/>
          <p:nvPr/>
        </p:nvSpPr>
        <p:spPr>
          <a:xfrm>
            <a:off x="15927681" y="2379593"/>
            <a:ext cx="1451684" cy="369331"/>
          </a:xfrm>
          <a:prstGeom prst="rect">
            <a:avLst/>
          </a:prstGeom>
          <a:solidFill>
            <a:srgbClr val="BF9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1800"/>
              <a:buFont typeface="Arial"/>
              <a:buNone/>
            </a:pPr>
            <a:r>
              <a:rPr b="1" i="0" lang="vi-VN" sz="1800" u="none" cap="none" strike="noStrike">
                <a:solidFill>
                  <a:srgbClr val="F2F2F2"/>
                </a:solidFill>
                <a:latin typeface="Arial"/>
                <a:ea typeface="Arial"/>
                <a:cs typeface="Arial"/>
                <a:sym typeface="Arial"/>
              </a:rPr>
              <a:t>Nội dung 4</a:t>
            </a:r>
            <a:endParaRPr b="1" i="0" sz="1800" u="none" cap="none" strike="noStrike">
              <a:solidFill>
                <a:srgbClr val="F2F2F2"/>
              </a:solidFill>
              <a:latin typeface="Arial"/>
              <a:ea typeface="Arial"/>
              <a:cs typeface="Arial"/>
              <a:sym typeface="Arial"/>
            </a:endParaRPr>
          </a:p>
        </p:txBody>
      </p:sp>
      <p:sp>
        <p:nvSpPr>
          <p:cNvPr id="652" name="Google Shape;652;p23"/>
          <p:cNvSpPr/>
          <p:nvPr/>
        </p:nvSpPr>
        <p:spPr>
          <a:xfrm>
            <a:off x="15944535" y="2737858"/>
            <a:ext cx="1639530" cy="253916"/>
          </a:xfrm>
          <a:prstGeom prst="rect">
            <a:avLst/>
          </a:prstGeom>
          <a:solidFill>
            <a:srgbClr val="BF9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Arial"/>
              <a:buNone/>
            </a:pPr>
            <a:r>
              <a:rPr i="0" lang="vi-VN" sz="1050" u="none" cap="none" strike="noStrike">
                <a:solidFill>
                  <a:schemeClr val="lt1"/>
                </a:solidFill>
                <a:latin typeface="Arial"/>
                <a:ea typeface="Arial"/>
                <a:cs typeface="Arial"/>
                <a:sym typeface="Arial"/>
              </a:rPr>
              <a:t>Ghi chú nội dung 4</a:t>
            </a:r>
            <a:endParaRPr i="0" sz="1050" u="none" cap="none" strike="noStrike">
              <a:solidFill>
                <a:schemeClr val="lt1"/>
              </a:solidFill>
              <a:latin typeface="Arial"/>
              <a:ea typeface="Arial"/>
              <a:cs typeface="Arial"/>
              <a:sym typeface="Arial"/>
            </a:endParaRPr>
          </a:p>
        </p:txBody>
      </p:sp>
      <p:sp>
        <p:nvSpPr>
          <p:cNvPr id="653" name="Google Shape;653;p23"/>
          <p:cNvSpPr/>
          <p:nvPr/>
        </p:nvSpPr>
        <p:spPr>
          <a:xfrm>
            <a:off x="4537730" y="-2429389"/>
            <a:ext cx="3116540" cy="768137"/>
          </a:xfrm>
          <a:prstGeom prst="roundRect">
            <a:avLst>
              <a:gd fmla="val 5000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2000">
                <a:solidFill>
                  <a:schemeClr val="lt1"/>
                </a:solidFill>
                <a:latin typeface="Arial"/>
                <a:ea typeface="Arial"/>
                <a:cs typeface="Arial"/>
                <a:sym typeface="Arial"/>
              </a:rPr>
              <a:t>Nội dung thuyết trình </a:t>
            </a:r>
            <a:endParaRPr b="1" sz="2000">
              <a:solidFill>
                <a:schemeClr val="lt1"/>
              </a:solidFill>
              <a:latin typeface="Arial"/>
              <a:ea typeface="Arial"/>
              <a:cs typeface="Arial"/>
              <a:sym typeface="Arial"/>
            </a:endParaRPr>
          </a:p>
        </p:txBody>
      </p:sp>
      <p:sp>
        <p:nvSpPr>
          <p:cNvPr id="654" name="Google Shape;654;p23"/>
          <p:cNvSpPr/>
          <p:nvPr/>
        </p:nvSpPr>
        <p:spPr>
          <a:xfrm>
            <a:off x="294967" y="591591"/>
            <a:ext cx="9201256" cy="6013925"/>
          </a:xfrm>
          <a:prstGeom prst="roundRect">
            <a:avLst>
              <a:gd fmla="val 3922"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5" name="Google Shape;655;p23"/>
          <p:cNvSpPr/>
          <p:nvPr/>
        </p:nvSpPr>
        <p:spPr>
          <a:xfrm>
            <a:off x="9850586" y="1373595"/>
            <a:ext cx="1067824" cy="1059079"/>
          </a:xfrm>
          <a:prstGeom prst="ellipse">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6" name="Google Shape;656;p23"/>
          <p:cNvSpPr/>
          <p:nvPr/>
        </p:nvSpPr>
        <p:spPr>
          <a:xfrm>
            <a:off x="10879837" y="2242517"/>
            <a:ext cx="1067824" cy="105907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7" name="Google Shape;657;p23"/>
          <p:cNvSpPr/>
          <p:nvPr/>
        </p:nvSpPr>
        <p:spPr>
          <a:xfrm>
            <a:off x="9770216" y="3111438"/>
            <a:ext cx="1067824" cy="1059079"/>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8" name="Google Shape;658;p23"/>
          <p:cNvSpPr/>
          <p:nvPr/>
        </p:nvSpPr>
        <p:spPr>
          <a:xfrm>
            <a:off x="10761869" y="4259341"/>
            <a:ext cx="1067824" cy="1059079"/>
          </a:xfrm>
          <a:prstGeom prst="ellipse">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9" name="Google Shape;659;p23"/>
          <p:cNvSpPr txBox="1"/>
          <p:nvPr/>
        </p:nvSpPr>
        <p:spPr>
          <a:xfrm>
            <a:off x="587375" y="786130"/>
            <a:ext cx="679259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chemeClr val="dk1"/>
                </a:solidFill>
                <a:latin typeface="Calibri"/>
                <a:ea typeface="Calibri"/>
                <a:cs typeface="Calibri"/>
                <a:sym typeface="Calibri"/>
              </a:rPr>
              <a:t>Sau khi có đủ dữ liệu và chuẩn hóa dữ liệu bằng hàm scaler</a:t>
            </a:r>
            <a:endParaRPr sz="2000">
              <a:solidFill>
                <a:schemeClr val="dk1"/>
              </a:solidFill>
              <a:latin typeface="Calibri"/>
              <a:ea typeface="Calibri"/>
              <a:cs typeface="Calibri"/>
              <a:sym typeface="Calibri"/>
            </a:endParaRPr>
          </a:p>
        </p:txBody>
      </p:sp>
      <p:pic>
        <p:nvPicPr>
          <p:cNvPr id="660" name="Google Shape;660;p23"/>
          <p:cNvPicPr preferRelativeResize="0"/>
          <p:nvPr/>
        </p:nvPicPr>
        <p:blipFill rotWithShape="1">
          <a:blip r:embed="rId3">
            <a:alphaModFix/>
          </a:blip>
          <a:srcRect b="0" l="0" r="0" t="0"/>
          <a:stretch/>
        </p:blipFill>
        <p:spPr>
          <a:xfrm>
            <a:off x="692785" y="1184910"/>
            <a:ext cx="8569960" cy="5217795"/>
          </a:xfrm>
          <a:prstGeom prst="rect">
            <a:avLst/>
          </a:prstGeom>
          <a:noFill/>
          <a:ln>
            <a:noFill/>
          </a:ln>
        </p:spPr>
      </p:pic>
      <p:sp>
        <p:nvSpPr>
          <p:cNvPr id="661" name="Google Shape;661;p23"/>
          <p:cNvSpPr/>
          <p:nvPr/>
        </p:nvSpPr>
        <p:spPr>
          <a:xfrm>
            <a:off x="-5650865" y="1407160"/>
            <a:ext cx="4864735" cy="4773930"/>
          </a:xfrm>
          <a:prstGeom prst="rect">
            <a:avLst/>
          </a:prstGeom>
          <a:blipFill rotWithShape="1">
            <a:blip r:embed="rId4">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2" name="Google Shape;662;p23"/>
          <p:cNvSpPr/>
          <p:nvPr/>
        </p:nvSpPr>
        <p:spPr>
          <a:xfrm>
            <a:off x="12891770" y="1406525"/>
            <a:ext cx="5760085" cy="4773930"/>
          </a:xfrm>
          <a:prstGeom prst="rect">
            <a:avLst/>
          </a:prstGeom>
          <a:blipFill rotWithShape="1">
            <a:blip r:embed="rId5">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59"/>
                                        </p:tgtEl>
                                        <p:attrNameLst>
                                          <p:attrName>style.visibility</p:attrName>
                                        </p:attrNameLst>
                                      </p:cBhvr>
                                      <p:to>
                                        <p:strVal val="visible"/>
                                      </p:to>
                                    </p:set>
                                    <p:anim calcmode="lin" valueType="num">
                                      <p:cBhvr additive="base">
                                        <p:cTn dur="500"/>
                                        <p:tgtEl>
                                          <p:spTgt spid="6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0"/>
                                        </p:tgtEl>
                                        <p:attrNameLst>
                                          <p:attrName>style.visibility</p:attrName>
                                        </p:attrNameLst>
                                      </p:cBhvr>
                                      <p:to>
                                        <p:strVal val="visible"/>
                                      </p:to>
                                    </p:set>
                                    <p:anim calcmode="lin" valueType="num">
                                      <p:cBhvr additive="base">
                                        <p:cTn dur="500"/>
                                        <p:tgtEl>
                                          <p:spTgt spid="6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24"/>
          <p:cNvSpPr/>
          <p:nvPr/>
        </p:nvSpPr>
        <p:spPr>
          <a:xfrm>
            <a:off x="-3223221" y="2156075"/>
            <a:ext cx="2437109" cy="2200051"/>
          </a:xfrm>
          <a:prstGeom prst="roundRect">
            <a:avLst>
              <a:gd fmla="val 21776" name="adj"/>
            </a:avLst>
          </a:prstGeom>
          <a:solidFill>
            <a:srgbClr val="2F5496"/>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24"/>
          <p:cNvSpPr/>
          <p:nvPr/>
        </p:nvSpPr>
        <p:spPr>
          <a:xfrm>
            <a:off x="-3097872" y="2385563"/>
            <a:ext cx="1387928" cy="431487"/>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1800"/>
              <a:buFont typeface="Arial"/>
              <a:buNone/>
            </a:pPr>
            <a:r>
              <a:rPr b="1" i="0" lang="vi-VN" sz="1800" u="none" cap="none" strike="noStrike">
                <a:solidFill>
                  <a:srgbClr val="F2F2F2"/>
                </a:solidFill>
                <a:latin typeface="Arial"/>
                <a:ea typeface="Arial"/>
                <a:cs typeface="Arial"/>
                <a:sym typeface="Arial"/>
              </a:rPr>
              <a:t>Nội dung 1</a:t>
            </a:r>
            <a:endParaRPr b="1" i="0" sz="1800" u="none" cap="none" strike="noStrike">
              <a:solidFill>
                <a:srgbClr val="F2F2F2"/>
              </a:solidFill>
              <a:latin typeface="Arial"/>
              <a:ea typeface="Arial"/>
              <a:cs typeface="Arial"/>
              <a:sym typeface="Arial"/>
            </a:endParaRPr>
          </a:p>
        </p:txBody>
      </p:sp>
      <p:sp>
        <p:nvSpPr>
          <p:cNvPr id="669" name="Google Shape;669;p24"/>
          <p:cNvSpPr/>
          <p:nvPr/>
        </p:nvSpPr>
        <p:spPr>
          <a:xfrm>
            <a:off x="-3098484" y="2988180"/>
            <a:ext cx="2108181" cy="535843"/>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Arial"/>
              <a:buNone/>
            </a:pPr>
            <a:r>
              <a:rPr i="0" lang="vi-VN" sz="1050" u="none" cap="none" strike="noStrike">
                <a:solidFill>
                  <a:schemeClr val="lt1"/>
                </a:solidFill>
                <a:latin typeface="Arial"/>
                <a:ea typeface="Arial"/>
                <a:cs typeface="Arial"/>
                <a:sym typeface="Arial"/>
              </a:rPr>
              <a:t>Ghi chú nội dung 1</a:t>
            </a:r>
            <a:endParaRPr i="0" sz="1050" u="none" cap="none" strike="noStrike">
              <a:solidFill>
                <a:schemeClr val="lt1"/>
              </a:solidFill>
              <a:latin typeface="Arial"/>
              <a:ea typeface="Arial"/>
              <a:cs typeface="Arial"/>
              <a:sym typeface="Arial"/>
            </a:endParaRPr>
          </a:p>
        </p:txBody>
      </p:sp>
      <p:sp>
        <p:nvSpPr>
          <p:cNvPr id="670" name="Google Shape;670;p24"/>
          <p:cNvSpPr/>
          <p:nvPr/>
        </p:nvSpPr>
        <p:spPr>
          <a:xfrm>
            <a:off x="-431749" y="-294005"/>
            <a:ext cx="12969038" cy="7445829"/>
          </a:xfrm>
          <a:prstGeom prst="roundRect">
            <a:avLst>
              <a:gd fmla="val 7898" name="adj"/>
            </a:avLst>
          </a:prstGeom>
          <a:solidFill>
            <a:srgbClr val="FFD966"/>
          </a:solidFill>
          <a:ln cap="flat" cmpd="sng" w="12700">
            <a:solidFill>
              <a:srgbClr val="FFD966"/>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24"/>
          <p:cNvSpPr/>
          <p:nvPr/>
        </p:nvSpPr>
        <p:spPr>
          <a:xfrm>
            <a:off x="295910" y="0"/>
            <a:ext cx="9200515" cy="64516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Arial"/>
              <a:buNone/>
            </a:pPr>
            <a:r>
              <a:rPr b="1" i="0" lang="vi-VN" sz="3600" u="none" cap="none" strike="noStrike">
                <a:solidFill>
                  <a:schemeClr val="dk1"/>
                </a:solidFill>
                <a:latin typeface="Arial"/>
                <a:ea typeface="Arial"/>
                <a:cs typeface="Arial"/>
                <a:sym typeface="Arial"/>
              </a:rPr>
              <a:t>Thực hiện thuật toán DBSCAN</a:t>
            </a:r>
            <a:endParaRPr b="1" i="0" sz="3600" u="none" cap="none" strike="noStrike">
              <a:solidFill>
                <a:schemeClr val="dk1"/>
              </a:solidFill>
              <a:latin typeface="Arial"/>
              <a:ea typeface="Arial"/>
              <a:cs typeface="Arial"/>
              <a:sym typeface="Arial"/>
            </a:endParaRPr>
          </a:p>
        </p:txBody>
      </p:sp>
      <p:sp>
        <p:nvSpPr>
          <p:cNvPr id="672" name="Google Shape;672;p24"/>
          <p:cNvSpPr/>
          <p:nvPr/>
        </p:nvSpPr>
        <p:spPr>
          <a:xfrm>
            <a:off x="12891652" y="2134720"/>
            <a:ext cx="2480348" cy="2242760"/>
          </a:xfrm>
          <a:prstGeom prst="roundRect">
            <a:avLst>
              <a:gd fmla="val 21776" name="adj"/>
            </a:avLst>
          </a:prstGeom>
          <a:solidFill>
            <a:srgbClr val="619428"/>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24"/>
          <p:cNvSpPr/>
          <p:nvPr/>
        </p:nvSpPr>
        <p:spPr>
          <a:xfrm>
            <a:off x="13027068" y="2432674"/>
            <a:ext cx="1451684" cy="369332"/>
          </a:xfrm>
          <a:prstGeom prst="rect">
            <a:avLst/>
          </a:prstGeom>
          <a:solidFill>
            <a:srgbClr val="61942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1800"/>
              <a:buFont typeface="Arial"/>
              <a:buNone/>
            </a:pPr>
            <a:r>
              <a:rPr b="1" i="0" lang="vi-VN" sz="1800" u="none" cap="none" strike="noStrike">
                <a:solidFill>
                  <a:srgbClr val="F2F2F2"/>
                </a:solidFill>
                <a:latin typeface="Arial"/>
                <a:ea typeface="Arial"/>
                <a:cs typeface="Arial"/>
                <a:sym typeface="Arial"/>
              </a:rPr>
              <a:t>Nội dung 3</a:t>
            </a:r>
            <a:endParaRPr b="1" i="0" sz="1800" u="none" cap="none" strike="noStrike">
              <a:solidFill>
                <a:srgbClr val="F2F2F2"/>
              </a:solidFill>
              <a:latin typeface="Arial"/>
              <a:ea typeface="Arial"/>
              <a:cs typeface="Arial"/>
              <a:sym typeface="Arial"/>
            </a:endParaRPr>
          </a:p>
        </p:txBody>
      </p:sp>
      <p:sp>
        <p:nvSpPr>
          <p:cNvPr id="674" name="Google Shape;674;p24"/>
          <p:cNvSpPr/>
          <p:nvPr/>
        </p:nvSpPr>
        <p:spPr>
          <a:xfrm>
            <a:off x="13043922" y="2796992"/>
            <a:ext cx="1434830" cy="253916"/>
          </a:xfrm>
          <a:prstGeom prst="rect">
            <a:avLst/>
          </a:prstGeom>
          <a:solidFill>
            <a:srgbClr val="61942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Arial"/>
              <a:buNone/>
            </a:pPr>
            <a:r>
              <a:rPr i="0" lang="vi-VN" sz="1050" u="none" cap="none" strike="noStrike">
                <a:solidFill>
                  <a:schemeClr val="lt1"/>
                </a:solidFill>
                <a:latin typeface="Arial"/>
                <a:ea typeface="Arial"/>
                <a:cs typeface="Arial"/>
                <a:sym typeface="Arial"/>
              </a:rPr>
              <a:t>Ghi chú nội dung 3</a:t>
            </a:r>
            <a:endParaRPr i="0" sz="1050" u="none" cap="none" strike="noStrike">
              <a:solidFill>
                <a:schemeClr val="lt1"/>
              </a:solidFill>
              <a:latin typeface="Arial"/>
              <a:ea typeface="Arial"/>
              <a:cs typeface="Arial"/>
              <a:sym typeface="Arial"/>
            </a:endParaRPr>
          </a:p>
        </p:txBody>
      </p:sp>
      <p:sp>
        <p:nvSpPr>
          <p:cNvPr id="675" name="Google Shape;675;p24"/>
          <p:cNvSpPr/>
          <p:nvPr/>
        </p:nvSpPr>
        <p:spPr>
          <a:xfrm>
            <a:off x="15726363" y="2134720"/>
            <a:ext cx="2634342" cy="2242760"/>
          </a:xfrm>
          <a:prstGeom prst="roundRect">
            <a:avLst>
              <a:gd fmla="val 21776" name="adj"/>
            </a:avLst>
          </a:prstGeom>
          <a:solidFill>
            <a:srgbClr val="BF9000"/>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24"/>
          <p:cNvSpPr/>
          <p:nvPr/>
        </p:nvSpPr>
        <p:spPr>
          <a:xfrm>
            <a:off x="15927681" y="2379593"/>
            <a:ext cx="1451684" cy="369331"/>
          </a:xfrm>
          <a:prstGeom prst="rect">
            <a:avLst/>
          </a:prstGeom>
          <a:solidFill>
            <a:srgbClr val="BF9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1800"/>
              <a:buFont typeface="Arial"/>
              <a:buNone/>
            </a:pPr>
            <a:r>
              <a:rPr b="1" i="0" lang="vi-VN" sz="1800" u="none" cap="none" strike="noStrike">
                <a:solidFill>
                  <a:srgbClr val="F2F2F2"/>
                </a:solidFill>
                <a:latin typeface="Arial"/>
                <a:ea typeface="Arial"/>
                <a:cs typeface="Arial"/>
                <a:sym typeface="Arial"/>
              </a:rPr>
              <a:t>Nội dung 4</a:t>
            </a:r>
            <a:endParaRPr b="1" i="0" sz="1800" u="none" cap="none" strike="noStrike">
              <a:solidFill>
                <a:srgbClr val="F2F2F2"/>
              </a:solidFill>
              <a:latin typeface="Arial"/>
              <a:ea typeface="Arial"/>
              <a:cs typeface="Arial"/>
              <a:sym typeface="Arial"/>
            </a:endParaRPr>
          </a:p>
        </p:txBody>
      </p:sp>
      <p:sp>
        <p:nvSpPr>
          <p:cNvPr id="677" name="Google Shape;677;p24"/>
          <p:cNvSpPr/>
          <p:nvPr/>
        </p:nvSpPr>
        <p:spPr>
          <a:xfrm>
            <a:off x="15944535" y="2737858"/>
            <a:ext cx="1639530" cy="253916"/>
          </a:xfrm>
          <a:prstGeom prst="rect">
            <a:avLst/>
          </a:prstGeom>
          <a:solidFill>
            <a:srgbClr val="BF9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Arial"/>
              <a:buNone/>
            </a:pPr>
            <a:r>
              <a:rPr i="0" lang="vi-VN" sz="1050" u="none" cap="none" strike="noStrike">
                <a:solidFill>
                  <a:schemeClr val="lt1"/>
                </a:solidFill>
                <a:latin typeface="Arial"/>
                <a:ea typeface="Arial"/>
                <a:cs typeface="Arial"/>
                <a:sym typeface="Arial"/>
              </a:rPr>
              <a:t>Ghi chú nội dung 4</a:t>
            </a:r>
            <a:endParaRPr i="0" sz="1050" u="none" cap="none" strike="noStrike">
              <a:solidFill>
                <a:schemeClr val="lt1"/>
              </a:solidFill>
              <a:latin typeface="Arial"/>
              <a:ea typeface="Arial"/>
              <a:cs typeface="Arial"/>
              <a:sym typeface="Arial"/>
            </a:endParaRPr>
          </a:p>
        </p:txBody>
      </p:sp>
      <p:sp>
        <p:nvSpPr>
          <p:cNvPr id="678" name="Google Shape;678;p24"/>
          <p:cNvSpPr/>
          <p:nvPr/>
        </p:nvSpPr>
        <p:spPr>
          <a:xfrm>
            <a:off x="4537730" y="-2429389"/>
            <a:ext cx="3116540" cy="768137"/>
          </a:xfrm>
          <a:prstGeom prst="roundRect">
            <a:avLst>
              <a:gd fmla="val 5000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2000">
                <a:solidFill>
                  <a:schemeClr val="lt1"/>
                </a:solidFill>
                <a:latin typeface="Arial"/>
                <a:ea typeface="Arial"/>
                <a:cs typeface="Arial"/>
                <a:sym typeface="Arial"/>
              </a:rPr>
              <a:t>Nội dung thuyết trình </a:t>
            </a:r>
            <a:endParaRPr b="1" sz="2000">
              <a:solidFill>
                <a:schemeClr val="lt1"/>
              </a:solidFill>
              <a:latin typeface="Arial"/>
              <a:ea typeface="Arial"/>
              <a:cs typeface="Arial"/>
              <a:sym typeface="Arial"/>
            </a:endParaRPr>
          </a:p>
        </p:txBody>
      </p:sp>
      <p:sp>
        <p:nvSpPr>
          <p:cNvPr id="679" name="Google Shape;679;p24"/>
          <p:cNvSpPr/>
          <p:nvPr/>
        </p:nvSpPr>
        <p:spPr>
          <a:xfrm>
            <a:off x="294967" y="591591"/>
            <a:ext cx="9201256" cy="6013925"/>
          </a:xfrm>
          <a:prstGeom prst="roundRect">
            <a:avLst>
              <a:gd fmla="val 3922"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0" name="Google Shape;680;p24"/>
          <p:cNvSpPr/>
          <p:nvPr/>
        </p:nvSpPr>
        <p:spPr>
          <a:xfrm>
            <a:off x="9850586" y="1373595"/>
            <a:ext cx="1067824" cy="1059079"/>
          </a:xfrm>
          <a:prstGeom prst="ellipse">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1" name="Google Shape;681;p24"/>
          <p:cNvSpPr/>
          <p:nvPr/>
        </p:nvSpPr>
        <p:spPr>
          <a:xfrm>
            <a:off x="10879837" y="2242517"/>
            <a:ext cx="1067824" cy="105907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2" name="Google Shape;682;p24"/>
          <p:cNvSpPr/>
          <p:nvPr/>
        </p:nvSpPr>
        <p:spPr>
          <a:xfrm>
            <a:off x="9770216" y="3111438"/>
            <a:ext cx="1067824" cy="1059079"/>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Google Shape;683;p24"/>
          <p:cNvSpPr/>
          <p:nvPr/>
        </p:nvSpPr>
        <p:spPr>
          <a:xfrm>
            <a:off x="10761869" y="4259341"/>
            <a:ext cx="1067824" cy="1059079"/>
          </a:xfrm>
          <a:prstGeom prst="ellipse">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p24"/>
          <p:cNvSpPr txBox="1"/>
          <p:nvPr/>
        </p:nvSpPr>
        <p:spPr>
          <a:xfrm>
            <a:off x="650240" y="890905"/>
            <a:ext cx="679259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chemeClr val="dk1"/>
                </a:solidFill>
                <a:latin typeface="Calibri"/>
                <a:ea typeface="Calibri"/>
                <a:cs typeface="Calibri"/>
                <a:sym typeface="Calibri"/>
              </a:rPr>
              <a:t>Chọn ra Eps</a:t>
            </a:r>
            <a:endParaRPr sz="2000">
              <a:solidFill>
                <a:schemeClr val="dk1"/>
              </a:solidFill>
              <a:latin typeface="Calibri"/>
              <a:ea typeface="Calibri"/>
              <a:cs typeface="Calibri"/>
              <a:sym typeface="Calibri"/>
            </a:endParaRPr>
          </a:p>
        </p:txBody>
      </p:sp>
      <p:pic>
        <p:nvPicPr>
          <p:cNvPr id="685" name="Google Shape;685;p24"/>
          <p:cNvPicPr preferRelativeResize="0"/>
          <p:nvPr/>
        </p:nvPicPr>
        <p:blipFill rotWithShape="1">
          <a:blip r:embed="rId3">
            <a:alphaModFix/>
          </a:blip>
          <a:srcRect b="0" l="0" r="0" t="0"/>
          <a:stretch/>
        </p:blipFill>
        <p:spPr>
          <a:xfrm>
            <a:off x="641350" y="1407160"/>
            <a:ext cx="8558530" cy="4552950"/>
          </a:xfrm>
          <a:prstGeom prst="rect">
            <a:avLst/>
          </a:prstGeom>
          <a:noFill/>
          <a:ln>
            <a:noFill/>
          </a:ln>
        </p:spPr>
      </p:pic>
      <p:sp>
        <p:nvSpPr>
          <p:cNvPr id="686" name="Google Shape;686;p24"/>
          <p:cNvSpPr/>
          <p:nvPr/>
        </p:nvSpPr>
        <p:spPr>
          <a:xfrm>
            <a:off x="-5650865" y="1407160"/>
            <a:ext cx="4864735" cy="4773930"/>
          </a:xfrm>
          <a:prstGeom prst="rect">
            <a:avLst/>
          </a:prstGeom>
          <a:blipFill rotWithShape="1">
            <a:blip r:embed="rId4">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7" name="Google Shape;687;p24"/>
          <p:cNvSpPr/>
          <p:nvPr/>
        </p:nvSpPr>
        <p:spPr>
          <a:xfrm>
            <a:off x="12891770" y="1406525"/>
            <a:ext cx="5760085" cy="4773930"/>
          </a:xfrm>
          <a:prstGeom prst="rect">
            <a:avLst/>
          </a:prstGeom>
          <a:blipFill rotWithShape="1">
            <a:blip r:embed="rId5">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500"/>
                                        <p:tgtEl>
                                          <p:spTgt spid="6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25"/>
          <p:cNvSpPr/>
          <p:nvPr/>
        </p:nvSpPr>
        <p:spPr>
          <a:xfrm>
            <a:off x="-276743" y="-187445"/>
            <a:ext cx="6372743" cy="7472030"/>
          </a:xfrm>
          <a:prstGeom prst="roundRect">
            <a:avLst>
              <a:gd fmla="val 6014" name="adj"/>
            </a:avLst>
          </a:prstGeom>
          <a:solidFill>
            <a:srgbClr val="619428"/>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Google Shape;693;p25"/>
          <p:cNvSpPr/>
          <p:nvPr/>
        </p:nvSpPr>
        <p:spPr>
          <a:xfrm>
            <a:off x="6198235" y="256540"/>
            <a:ext cx="4853940" cy="14452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Arial"/>
              <a:buNone/>
            </a:pPr>
            <a:r>
              <a:rPr b="1" i="0" lang="vi-VN" sz="4400" u="none" cap="none" strike="noStrike">
                <a:solidFill>
                  <a:schemeClr val="dk1"/>
                </a:solidFill>
                <a:latin typeface="Arial"/>
                <a:ea typeface="Arial"/>
                <a:cs typeface="Arial"/>
                <a:sym typeface="Arial"/>
              </a:rPr>
              <a:t>Thực hiện thuật toán DBSCAN</a:t>
            </a:r>
            <a:endParaRPr b="1" i="0" sz="4400" u="none" cap="none" strike="noStrike">
              <a:solidFill>
                <a:schemeClr val="dk1"/>
              </a:solidFill>
              <a:latin typeface="Arial"/>
              <a:ea typeface="Arial"/>
              <a:cs typeface="Arial"/>
              <a:sym typeface="Arial"/>
            </a:endParaRPr>
          </a:p>
        </p:txBody>
      </p:sp>
      <p:sp>
        <p:nvSpPr>
          <p:cNvPr id="694" name="Google Shape;694;p25"/>
          <p:cNvSpPr/>
          <p:nvPr/>
        </p:nvSpPr>
        <p:spPr>
          <a:xfrm>
            <a:off x="14514013" y="2134720"/>
            <a:ext cx="2634342" cy="2242760"/>
          </a:xfrm>
          <a:prstGeom prst="roundRect">
            <a:avLst>
              <a:gd fmla="val 21776" name="adj"/>
            </a:avLst>
          </a:prstGeom>
          <a:solidFill>
            <a:srgbClr val="BF9000"/>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25"/>
          <p:cNvSpPr/>
          <p:nvPr/>
        </p:nvSpPr>
        <p:spPr>
          <a:xfrm>
            <a:off x="14715331" y="2379593"/>
            <a:ext cx="1451684" cy="369331"/>
          </a:xfrm>
          <a:prstGeom prst="rect">
            <a:avLst/>
          </a:prstGeom>
          <a:solidFill>
            <a:srgbClr val="BF9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1800"/>
              <a:buFont typeface="Arial"/>
              <a:buNone/>
            </a:pPr>
            <a:r>
              <a:rPr b="1" i="0" lang="vi-VN" sz="1800" u="none" cap="none" strike="noStrike">
                <a:solidFill>
                  <a:srgbClr val="F2F2F2"/>
                </a:solidFill>
                <a:latin typeface="Arial"/>
                <a:ea typeface="Arial"/>
                <a:cs typeface="Arial"/>
                <a:sym typeface="Arial"/>
              </a:rPr>
              <a:t>Nội dung 4</a:t>
            </a:r>
            <a:endParaRPr b="1" i="0" sz="1800" u="none" cap="none" strike="noStrike">
              <a:solidFill>
                <a:srgbClr val="F2F2F2"/>
              </a:solidFill>
              <a:latin typeface="Arial"/>
              <a:ea typeface="Arial"/>
              <a:cs typeface="Arial"/>
              <a:sym typeface="Arial"/>
            </a:endParaRPr>
          </a:p>
        </p:txBody>
      </p:sp>
      <p:sp>
        <p:nvSpPr>
          <p:cNvPr id="696" name="Google Shape;696;p25"/>
          <p:cNvSpPr/>
          <p:nvPr/>
        </p:nvSpPr>
        <p:spPr>
          <a:xfrm>
            <a:off x="14732185" y="2737858"/>
            <a:ext cx="1639530" cy="253916"/>
          </a:xfrm>
          <a:prstGeom prst="rect">
            <a:avLst/>
          </a:prstGeom>
          <a:solidFill>
            <a:srgbClr val="BF9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Arial"/>
              <a:buNone/>
            </a:pPr>
            <a:r>
              <a:rPr i="0" lang="vi-VN" sz="1050" u="none" cap="none" strike="noStrike">
                <a:solidFill>
                  <a:schemeClr val="lt1"/>
                </a:solidFill>
                <a:latin typeface="Arial"/>
                <a:ea typeface="Arial"/>
                <a:cs typeface="Arial"/>
                <a:sym typeface="Arial"/>
              </a:rPr>
              <a:t>Ghi chú nội dung 4</a:t>
            </a:r>
            <a:endParaRPr i="0" sz="1050" u="none" cap="none" strike="noStrike">
              <a:solidFill>
                <a:schemeClr val="lt1"/>
              </a:solidFill>
              <a:latin typeface="Arial"/>
              <a:ea typeface="Arial"/>
              <a:cs typeface="Arial"/>
              <a:sym typeface="Arial"/>
            </a:endParaRPr>
          </a:p>
        </p:txBody>
      </p:sp>
      <p:sp>
        <p:nvSpPr>
          <p:cNvPr id="697" name="Google Shape;697;p25"/>
          <p:cNvSpPr/>
          <p:nvPr/>
        </p:nvSpPr>
        <p:spPr>
          <a:xfrm>
            <a:off x="4537730" y="-1948040"/>
            <a:ext cx="3116540" cy="768137"/>
          </a:xfrm>
          <a:prstGeom prst="roundRect">
            <a:avLst>
              <a:gd fmla="val 5000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vi-VN" sz="2000">
                <a:solidFill>
                  <a:schemeClr val="lt1"/>
                </a:solidFill>
                <a:latin typeface="Arial"/>
                <a:ea typeface="Arial"/>
                <a:cs typeface="Arial"/>
                <a:sym typeface="Arial"/>
              </a:rPr>
              <a:t>Nội dung thuyết trình </a:t>
            </a:r>
            <a:endParaRPr b="1" sz="2000">
              <a:solidFill>
                <a:schemeClr val="lt1"/>
              </a:solidFill>
              <a:latin typeface="Arial"/>
              <a:ea typeface="Arial"/>
              <a:cs typeface="Arial"/>
              <a:sym typeface="Arial"/>
            </a:endParaRPr>
          </a:p>
        </p:txBody>
      </p:sp>
      <p:sp>
        <p:nvSpPr>
          <p:cNvPr id="698" name="Google Shape;698;p25"/>
          <p:cNvSpPr/>
          <p:nvPr/>
        </p:nvSpPr>
        <p:spPr>
          <a:xfrm>
            <a:off x="319541" y="7584136"/>
            <a:ext cx="11295529" cy="6965531"/>
          </a:xfrm>
          <a:prstGeom prst="roundRect">
            <a:avLst>
              <a:gd fmla="val 6114"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9" name="Google Shape;699;p25"/>
          <p:cNvSpPr/>
          <p:nvPr/>
        </p:nvSpPr>
        <p:spPr>
          <a:xfrm>
            <a:off x="296495" y="7978013"/>
            <a:ext cx="971226" cy="943133"/>
          </a:xfrm>
          <a:prstGeom prst="roundRect">
            <a:avLst>
              <a:gd fmla="val 9191" name="adj"/>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0" name="Google Shape;700;p25"/>
          <p:cNvSpPr/>
          <p:nvPr/>
        </p:nvSpPr>
        <p:spPr>
          <a:xfrm>
            <a:off x="830212" y="10979602"/>
            <a:ext cx="971226" cy="943133"/>
          </a:xfrm>
          <a:prstGeom prst="roundRect">
            <a:avLst>
              <a:gd fmla="val 9191" name="adj"/>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1" name="Google Shape;701;p25"/>
          <p:cNvSpPr/>
          <p:nvPr/>
        </p:nvSpPr>
        <p:spPr>
          <a:xfrm>
            <a:off x="73804" y="13132106"/>
            <a:ext cx="971226" cy="943133"/>
          </a:xfrm>
          <a:prstGeom prst="roundRect">
            <a:avLst>
              <a:gd fmla="val 9191" name="adj"/>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2" name="Google Shape;702;p25"/>
          <p:cNvSpPr/>
          <p:nvPr/>
        </p:nvSpPr>
        <p:spPr>
          <a:xfrm>
            <a:off x="9850586" y="8688806"/>
            <a:ext cx="1067824" cy="1059079"/>
          </a:xfrm>
          <a:prstGeom prst="ellipse">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3" name="Google Shape;703;p25"/>
          <p:cNvSpPr/>
          <p:nvPr/>
        </p:nvSpPr>
        <p:spPr>
          <a:xfrm>
            <a:off x="10879837" y="12642128"/>
            <a:ext cx="1067824" cy="105907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4" name="Google Shape;704;p25"/>
          <p:cNvSpPr/>
          <p:nvPr/>
        </p:nvSpPr>
        <p:spPr>
          <a:xfrm>
            <a:off x="9770216" y="11251535"/>
            <a:ext cx="1067824" cy="1059079"/>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5" name="Google Shape;705;p25"/>
          <p:cNvSpPr/>
          <p:nvPr/>
        </p:nvSpPr>
        <p:spPr>
          <a:xfrm>
            <a:off x="10761869" y="14849218"/>
            <a:ext cx="1067824" cy="1059079"/>
          </a:xfrm>
          <a:prstGeom prst="ellipse">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6" name="Google Shape;706;p25"/>
          <p:cNvSpPr txBox="1"/>
          <p:nvPr/>
        </p:nvSpPr>
        <p:spPr>
          <a:xfrm>
            <a:off x="3747135" y="1555750"/>
            <a:ext cx="506920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lt1"/>
                </a:solidFill>
                <a:latin typeface="Arial"/>
                <a:ea typeface="Arial"/>
                <a:cs typeface="Arial"/>
                <a:sym typeface="Arial"/>
              </a:rPr>
              <a:t>Kết quả chương của</a:t>
            </a:r>
            <a:r>
              <a:rPr b="1" lang="vi-VN" sz="1800">
                <a:solidFill>
                  <a:schemeClr val="dk1"/>
                </a:solidFill>
                <a:latin typeface="Arial"/>
                <a:ea typeface="Arial"/>
                <a:cs typeface="Arial"/>
                <a:sym typeface="Arial"/>
              </a:rPr>
              <a:t> một số thuộc tính</a:t>
            </a:r>
            <a:r>
              <a:rPr b="1" lang="vi-VN" sz="1800" u="sng">
                <a:solidFill>
                  <a:schemeClr val="dk1"/>
                </a:solidFill>
                <a:latin typeface="Arial"/>
                <a:ea typeface="Arial"/>
                <a:cs typeface="Arial"/>
                <a:sym typeface="Arial"/>
              </a:rPr>
              <a:t> </a:t>
            </a:r>
            <a:endParaRPr b="1" sz="1800">
              <a:solidFill>
                <a:schemeClr val="dk1"/>
              </a:solidFill>
              <a:latin typeface="Arial"/>
              <a:ea typeface="Arial"/>
              <a:cs typeface="Arial"/>
              <a:sym typeface="Arial"/>
            </a:endParaRPr>
          </a:p>
        </p:txBody>
      </p:sp>
      <p:sp>
        <p:nvSpPr>
          <p:cNvPr id="707" name="Google Shape;707;p25"/>
          <p:cNvSpPr/>
          <p:nvPr/>
        </p:nvSpPr>
        <p:spPr>
          <a:xfrm>
            <a:off x="1126490" y="2005330"/>
            <a:ext cx="4864735" cy="4773930"/>
          </a:xfrm>
          <a:prstGeom prst="rect">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8" name="Google Shape;708;p25"/>
          <p:cNvSpPr/>
          <p:nvPr/>
        </p:nvSpPr>
        <p:spPr>
          <a:xfrm>
            <a:off x="6273165" y="2005330"/>
            <a:ext cx="5760085" cy="4773930"/>
          </a:xfrm>
          <a:prstGeom prst="rect">
            <a:avLst/>
          </a:prstGeom>
          <a:blipFill rotWithShape="1">
            <a:blip r:embed="rId4">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09" name="Google Shape;709;p25"/>
          <p:cNvGrpSpPr/>
          <p:nvPr/>
        </p:nvGrpSpPr>
        <p:grpSpPr>
          <a:xfrm>
            <a:off x="12910968" y="-5043576"/>
            <a:ext cx="5837896" cy="9083843"/>
            <a:chOff x="4440782" y="391618"/>
            <a:chExt cx="3248025" cy="6430965"/>
          </a:xfrm>
        </p:grpSpPr>
        <p:grpSp>
          <p:nvGrpSpPr>
            <p:cNvPr id="710" name="Google Shape;710;p25"/>
            <p:cNvGrpSpPr/>
            <p:nvPr/>
          </p:nvGrpSpPr>
          <p:grpSpPr>
            <a:xfrm>
              <a:off x="4440782" y="391618"/>
              <a:ext cx="3248025" cy="6362700"/>
              <a:chOff x="257174" y="247650"/>
              <a:chExt cx="3248025" cy="6362700"/>
            </a:xfrm>
          </p:grpSpPr>
          <p:sp>
            <p:nvSpPr>
              <p:cNvPr id="711" name="Google Shape;711;p25"/>
              <p:cNvSpPr/>
              <p:nvPr/>
            </p:nvSpPr>
            <p:spPr>
              <a:xfrm>
                <a:off x="257174" y="247650"/>
                <a:ext cx="3248025" cy="6362700"/>
              </a:xfrm>
              <a:prstGeom prst="roundRect">
                <a:avLst>
                  <a:gd fmla="val 11080" name="adj"/>
                </a:avLst>
              </a:prstGeom>
              <a:solidFill>
                <a:schemeClr val="dk1"/>
              </a:solidFill>
              <a:ln cap="flat" cmpd="sng" w="762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2" name="Google Shape;712;p25"/>
              <p:cNvSpPr/>
              <p:nvPr/>
            </p:nvSpPr>
            <p:spPr>
              <a:xfrm>
                <a:off x="362566" y="365319"/>
                <a:ext cx="3038697" cy="6135494"/>
              </a:xfrm>
              <a:prstGeom prst="roundRect">
                <a:avLst>
                  <a:gd fmla="val 9252" name="adj"/>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13" name="Google Shape;713;p25"/>
            <p:cNvSpPr/>
            <p:nvPr/>
          </p:nvSpPr>
          <p:spPr>
            <a:xfrm>
              <a:off x="4959933" y="6716218"/>
              <a:ext cx="2158894" cy="106365"/>
            </a:xfrm>
            <a:prstGeom prst="roundRect">
              <a:avLst>
                <a:gd fmla="val 22757" name="adj"/>
              </a:avLst>
            </a:prstGeom>
            <a:solidFill>
              <a:srgbClr val="F4B1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4" name="Google Shape;714;p25"/>
            <p:cNvSpPr/>
            <p:nvPr/>
          </p:nvSpPr>
          <p:spPr>
            <a:xfrm>
              <a:off x="5167171" y="472629"/>
              <a:ext cx="1861856" cy="106365"/>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15" name="Google Shape;715;p25"/>
          <p:cNvGrpSpPr/>
          <p:nvPr/>
        </p:nvGrpSpPr>
        <p:grpSpPr>
          <a:xfrm>
            <a:off x="6944995" y="8688705"/>
            <a:ext cx="7271385" cy="5861685"/>
            <a:chOff x="6564638" y="1511858"/>
            <a:chExt cx="4869793" cy="4687873"/>
          </a:xfrm>
        </p:grpSpPr>
        <p:sp>
          <p:nvSpPr>
            <p:cNvPr id="716" name="Google Shape;716;p25"/>
            <p:cNvSpPr/>
            <p:nvPr/>
          </p:nvSpPr>
          <p:spPr>
            <a:xfrm>
              <a:off x="6564638" y="1511858"/>
              <a:ext cx="4869368" cy="4687365"/>
            </a:xfrm>
            <a:prstGeom prst="roundRect">
              <a:avLst>
                <a:gd fmla="val 4271" name="adj"/>
              </a:avLst>
            </a:prstGeom>
            <a:solidFill>
              <a:srgbClr val="2525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lang="vi-VN" sz="1800">
                  <a:solidFill>
                    <a:schemeClr val="lt1"/>
                  </a:solidFill>
                  <a:latin typeface="Arial"/>
                  <a:ea typeface="Arial"/>
                  <a:cs typeface="Arial"/>
                  <a:sym typeface="Arial"/>
                </a:rPr>
                <a:t>Flie bài giảng của giảng viên</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lang="vi-VN" sz="1800">
                  <a:solidFill>
                    <a:schemeClr val="lt1"/>
                  </a:solidFill>
                  <a:latin typeface="Arial"/>
                  <a:ea typeface="Arial"/>
                  <a:cs typeface="Arial"/>
                  <a:sym typeface="Arial"/>
                </a:rPr>
                <a:t>Link 1: </a:t>
              </a:r>
              <a:r>
                <a:rPr lang="vi-VN" sz="1800" u="sng">
                  <a:solidFill>
                    <a:schemeClr val="accent5"/>
                  </a:solidFill>
                  <a:latin typeface="Arial"/>
                  <a:ea typeface="Arial"/>
                  <a:cs typeface="Arial"/>
                  <a:sym typeface="Arial"/>
                </a:rPr>
                <a:t>https://machinelearningcoban.com/tabml_book/ch_model/decision_tree.html?fbclid=IwAR2Za28vx1GSoa01f6B_VW2fnHTrUMEdtOYYebjiCCj5v0ncyfMsDDVInoc</a:t>
              </a:r>
              <a:endParaRPr i="0" sz="18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lang="vi-VN" sz="1800">
                  <a:solidFill>
                    <a:schemeClr val="lt1"/>
                  </a:solidFill>
                  <a:latin typeface="Arial"/>
                  <a:ea typeface="Arial"/>
                  <a:cs typeface="Arial"/>
                  <a:sym typeface="Arial"/>
                </a:rPr>
                <a:t>Link 2:</a:t>
              </a:r>
              <a:r>
                <a:rPr lang="vi-VN" sz="1800" u="sng">
                  <a:solidFill>
                    <a:schemeClr val="accent5"/>
                  </a:solidFill>
                  <a:latin typeface="Arial"/>
                  <a:ea typeface="Arial"/>
                  <a:cs typeface="Arial"/>
                  <a:sym typeface="Arial"/>
                </a:rPr>
                <a:t> https://scikit-learn.org/stable/</a:t>
              </a:r>
              <a:endParaRPr i="0" sz="18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lang="vi-VN" sz="1800">
                  <a:solidFill>
                    <a:schemeClr val="lt1"/>
                  </a:solidFill>
                  <a:latin typeface="Arial"/>
                  <a:ea typeface="Arial"/>
                  <a:cs typeface="Arial"/>
                  <a:sym typeface="Arial"/>
                </a:rPr>
                <a:t>Link 3: </a:t>
              </a:r>
              <a:r>
                <a:rPr lang="vi-VN" sz="1800" u="sng">
                  <a:solidFill>
                    <a:schemeClr val="accent5"/>
                  </a:solidFill>
                  <a:latin typeface="Arial"/>
                  <a:ea typeface="Arial"/>
                  <a:cs typeface="Arial"/>
                  <a:sym typeface="Arial"/>
                </a:rPr>
                <a:t>https://machinelearningcoban.com/tabml_book/ch_model/decision_tree.html?fbclid=IwAR2Za28vx1GSoa01f6B_VW2fnHTrUMEdtOYYebjiCCj5v0ncyfMsDDVInoc</a:t>
              </a:r>
              <a:endParaRPr i="0" sz="18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lang="vi-VN" sz="1800">
                  <a:solidFill>
                    <a:schemeClr val="lt1"/>
                  </a:solidFill>
                  <a:latin typeface="Arial"/>
                  <a:ea typeface="Arial"/>
                  <a:cs typeface="Arial"/>
                  <a:sym typeface="Arial"/>
                </a:rPr>
                <a:t>Link 4: </a:t>
              </a:r>
              <a:r>
                <a:rPr lang="vi-VN" sz="1800" u="sng">
                  <a:solidFill>
                    <a:schemeClr val="accent5"/>
                  </a:solidFill>
                  <a:latin typeface="Arial"/>
                  <a:ea typeface="Arial"/>
                  <a:cs typeface="Arial"/>
                  <a:sym typeface="Arial"/>
                </a:rPr>
                <a:t>https://tailieu.vn/doc/thuat-toan-dbscan-1292289.html</a:t>
              </a:r>
              <a:endParaRPr i="0" sz="18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lang="vi-VN" sz="1800">
                  <a:solidFill>
                    <a:schemeClr val="lt1"/>
                  </a:solidFill>
                  <a:latin typeface="Arial"/>
                  <a:ea typeface="Arial"/>
                  <a:cs typeface="Arial"/>
                  <a:sym typeface="Arial"/>
                </a:rPr>
                <a:t>Link 5: </a:t>
              </a:r>
              <a:r>
                <a:rPr lang="vi-VN" sz="1800" u="sng">
                  <a:solidFill>
                    <a:schemeClr val="accent5"/>
                  </a:solidFill>
                  <a:latin typeface="Arial"/>
                  <a:ea typeface="Arial"/>
                  <a:cs typeface="Arial"/>
                  <a:sym typeface="Arial"/>
                </a:rPr>
                <a:t>https://pandas.pydata.org/docs/reference/api/pandas.DataFrame.info.html</a:t>
              </a:r>
              <a:endParaRPr i="0" sz="18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1" lang="vi-VN" sz="1800" u="sng">
                  <a:solidFill>
                    <a:schemeClr val="lt1"/>
                  </a:solidFill>
                  <a:latin typeface="Arial"/>
                  <a:ea typeface="Arial"/>
                  <a:cs typeface="Arial"/>
                  <a:sym typeface="Arial"/>
                </a:rPr>
                <a:t>Link 6:</a:t>
              </a:r>
              <a:r>
                <a:rPr lang="vi-VN" sz="1800" u="sng">
                  <a:solidFill>
                    <a:schemeClr val="accent5"/>
                  </a:solidFill>
                  <a:latin typeface="Arial"/>
                  <a:ea typeface="Arial"/>
                  <a:cs typeface="Arial"/>
                  <a:sym typeface="Arial"/>
                </a:rPr>
                <a:t> https://www.youtube.com/watch?v=vOyrfgQDJ4A</a:t>
              </a:r>
              <a:endParaRPr sz="1800">
                <a:solidFill>
                  <a:schemeClr val="lt1"/>
                </a:solidFill>
                <a:latin typeface="Calibri"/>
                <a:ea typeface="Calibri"/>
                <a:cs typeface="Calibri"/>
                <a:sym typeface="Calibri"/>
              </a:endParaRPr>
            </a:p>
          </p:txBody>
        </p:sp>
        <p:pic>
          <p:nvPicPr>
            <p:cNvPr id="717" name="Google Shape;717;p25"/>
            <p:cNvPicPr preferRelativeResize="0"/>
            <p:nvPr/>
          </p:nvPicPr>
          <p:blipFill rotWithShape="1">
            <a:blip r:embed="rId5">
              <a:alphaModFix/>
            </a:blip>
            <a:srcRect b="0" l="0" r="0" t="0"/>
            <a:stretch/>
          </p:blipFill>
          <p:spPr>
            <a:xfrm>
              <a:off x="6795230" y="5527383"/>
              <a:ext cx="4639201" cy="672348"/>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26"/>
          <p:cNvSpPr txBox="1"/>
          <p:nvPr/>
        </p:nvSpPr>
        <p:spPr>
          <a:xfrm>
            <a:off x="-4571993" y="5332405"/>
            <a:ext cx="26445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lt1"/>
                </a:solidFill>
                <a:latin typeface="Arial"/>
                <a:ea typeface="Arial"/>
                <a:cs typeface="Arial"/>
                <a:sym typeface="Arial"/>
              </a:rPr>
              <a:t>Ghi chú nội dung 3</a:t>
            </a:r>
            <a:endParaRPr sz="1800">
              <a:solidFill>
                <a:schemeClr val="lt1"/>
              </a:solidFill>
              <a:latin typeface="Arial"/>
              <a:ea typeface="Arial"/>
              <a:cs typeface="Arial"/>
              <a:sym typeface="Arial"/>
            </a:endParaRPr>
          </a:p>
        </p:txBody>
      </p:sp>
      <p:sp>
        <p:nvSpPr>
          <p:cNvPr id="723" name="Google Shape;723;p26"/>
          <p:cNvSpPr/>
          <p:nvPr/>
        </p:nvSpPr>
        <p:spPr>
          <a:xfrm>
            <a:off x="-8869006" y="1166834"/>
            <a:ext cx="5518634" cy="3266833"/>
          </a:xfrm>
          <a:prstGeom prst="roundRect">
            <a:avLst>
              <a:gd fmla="val 843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4" name="Google Shape;724;p26"/>
          <p:cNvSpPr/>
          <p:nvPr/>
        </p:nvSpPr>
        <p:spPr>
          <a:xfrm>
            <a:off x="-8378118" y="4703849"/>
            <a:ext cx="5518634" cy="1917283"/>
          </a:xfrm>
          <a:prstGeom prst="roundRect">
            <a:avLst>
              <a:gd fmla="val 965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25" name="Google Shape;725;p26"/>
          <p:cNvGrpSpPr/>
          <p:nvPr/>
        </p:nvGrpSpPr>
        <p:grpSpPr>
          <a:xfrm>
            <a:off x="478155" y="121285"/>
            <a:ext cx="11231880" cy="9083675"/>
            <a:chOff x="4440782" y="391618"/>
            <a:chExt cx="3248025" cy="6430965"/>
          </a:xfrm>
        </p:grpSpPr>
        <p:grpSp>
          <p:nvGrpSpPr>
            <p:cNvPr id="726" name="Google Shape;726;p26"/>
            <p:cNvGrpSpPr/>
            <p:nvPr/>
          </p:nvGrpSpPr>
          <p:grpSpPr>
            <a:xfrm>
              <a:off x="4440782" y="391618"/>
              <a:ext cx="3248025" cy="6362700"/>
              <a:chOff x="257174" y="247650"/>
              <a:chExt cx="3248025" cy="6362700"/>
            </a:xfrm>
          </p:grpSpPr>
          <p:sp>
            <p:nvSpPr>
              <p:cNvPr id="727" name="Google Shape;727;p26"/>
              <p:cNvSpPr/>
              <p:nvPr/>
            </p:nvSpPr>
            <p:spPr>
              <a:xfrm>
                <a:off x="257174" y="247650"/>
                <a:ext cx="3248025" cy="6362700"/>
              </a:xfrm>
              <a:prstGeom prst="roundRect">
                <a:avLst>
                  <a:gd fmla="val 11080" name="adj"/>
                </a:avLst>
              </a:prstGeom>
              <a:solidFill>
                <a:schemeClr val="dk1"/>
              </a:solidFill>
              <a:ln cap="flat" cmpd="sng" w="762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8" name="Google Shape;728;p26"/>
              <p:cNvSpPr/>
              <p:nvPr/>
            </p:nvSpPr>
            <p:spPr>
              <a:xfrm>
                <a:off x="362566" y="365319"/>
                <a:ext cx="3038697" cy="6135494"/>
              </a:xfrm>
              <a:prstGeom prst="roundRect">
                <a:avLst>
                  <a:gd fmla="val 9252"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29" name="Google Shape;729;p26"/>
            <p:cNvSpPr/>
            <p:nvPr/>
          </p:nvSpPr>
          <p:spPr>
            <a:xfrm>
              <a:off x="4959933" y="6716218"/>
              <a:ext cx="2158894" cy="106365"/>
            </a:xfrm>
            <a:prstGeom prst="roundRect">
              <a:avLst>
                <a:gd fmla="val 22757" name="adj"/>
              </a:avLst>
            </a:prstGeom>
            <a:solidFill>
              <a:srgbClr val="F4B1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0" name="Google Shape;730;p26"/>
            <p:cNvSpPr/>
            <p:nvPr/>
          </p:nvSpPr>
          <p:spPr>
            <a:xfrm>
              <a:off x="5167171" y="472629"/>
              <a:ext cx="1861856" cy="106365"/>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31" name="Google Shape;731;p26"/>
          <p:cNvSpPr/>
          <p:nvPr/>
        </p:nvSpPr>
        <p:spPr>
          <a:xfrm>
            <a:off x="2990850" y="586740"/>
            <a:ext cx="6437630" cy="5835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vi-VN" sz="3200" u="none" cap="none" strike="noStrike">
                <a:solidFill>
                  <a:schemeClr val="dk1"/>
                </a:solidFill>
                <a:latin typeface="Arial"/>
                <a:ea typeface="Arial"/>
                <a:cs typeface="Arial"/>
                <a:sym typeface="Arial"/>
              </a:rPr>
              <a:t>Tài Liệu Tham Khảo</a:t>
            </a:r>
            <a:r>
              <a:rPr b="1" i="0" lang="vi-VN" sz="3200" u="none" cap="none" strike="noStrike">
                <a:solidFill>
                  <a:schemeClr val="dk1"/>
                </a:solidFill>
                <a:latin typeface="Arial"/>
                <a:ea typeface="Arial"/>
                <a:cs typeface="Arial"/>
                <a:sym typeface="Arial"/>
              </a:rPr>
              <a:t> </a:t>
            </a:r>
            <a:endParaRPr b="1" i="0" sz="3200" u="none" cap="none" strike="noStrike">
              <a:solidFill>
                <a:schemeClr val="dk1"/>
              </a:solidFill>
              <a:latin typeface="Arial"/>
              <a:ea typeface="Arial"/>
              <a:cs typeface="Arial"/>
              <a:sym typeface="Arial"/>
            </a:endParaRPr>
          </a:p>
        </p:txBody>
      </p:sp>
      <p:grpSp>
        <p:nvGrpSpPr>
          <p:cNvPr id="732" name="Google Shape;732;p26"/>
          <p:cNvGrpSpPr/>
          <p:nvPr/>
        </p:nvGrpSpPr>
        <p:grpSpPr>
          <a:xfrm>
            <a:off x="1041400" y="1166495"/>
            <a:ext cx="10084435" cy="5692140"/>
            <a:chOff x="6610361" y="1484271"/>
            <a:chExt cx="5100299" cy="4857709"/>
          </a:xfrm>
        </p:grpSpPr>
        <p:grpSp>
          <p:nvGrpSpPr>
            <p:cNvPr id="733" name="Google Shape;733;p26"/>
            <p:cNvGrpSpPr/>
            <p:nvPr/>
          </p:nvGrpSpPr>
          <p:grpSpPr>
            <a:xfrm>
              <a:off x="6610361" y="1484271"/>
              <a:ext cx="5100299" cy="4857709"/>
              <a:chOff x="6610361" y="1484271"/>
              <a:chExt cx="5100299" cy="4857709"/>
            </a:xfrm>
          </p:grpSpPr>
          <p:sp>
            <p:nvSpPr>
              <p:cNvPr id="734" name="Google Shape;734;p26"/>
              <p:cNvSpPr/>
              <p:nvPr/>
            </p:nvSpPr>
            <p:spPr>
              <a:xfrm>
                <a:off x="6610361" y="1484271"/>
                <a:ext cx="5100299" cy="4857709"/>
              </a:xfrm>
              <a:prstGeom prst="roundRect">
                <a:avLst>
                  <a:gd fmla="val 4271" name="adj"/>
                </a:avLst>
              </a:prstGeom>
              <a:solidFill>
                <a:srgbClr val="2525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35" name="Google Shape;735;p26"/>
              <p:cNvPicPr preferRelativeResize="0"/>
              <p:nvPr/>
            </p:nvPicPr>
            <p:blipFill rotWithShape="1">
              <a:blip r:embed="rId3">
                <a:alphaModFix/>
              </a:blip>
              <a:srcRect b="0" l="0" r="0" t="0"/>
              <a:stretch/>
            </p:blipFill>
            <p:spPr>
              <a:xfrm>
                <a:off x="6795230" y="5527383"/>
                <a:ext cx="4639201" cy="672348"/>
              </a:xfrm>
              <a:prstGeom prst="rect">
                <a:avLst/>
              </a:prstGeom>
              <a:noFill/>
              <a:ln>
                <a:noFill/>
              </a:ln>
            </p:spPr>
          </p:pic>
        </p:grpSp>
        <p:sp>
          <p:nvSpPr>
            <p:cNvPr id="736" name="Google Shape;736;p26"/>
            <p:cNvSpPr/>
            <p:nvPr/>
          </p:nvSpPr>
          <p:spPr>
            <a:xfrm>
              <a:off x="6736897" y="1733551"/>
              <a:ext cx="4697247" cy="34926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Arial"/>
                <a:buNone/>
              </a:pPr>
              <a:r>
                <a:rPr b="1" i="0" lang="vi-VN" sz="2000" u="none" cap="none" strike="noStrike">
                  <a:solidFill>
                    <a:schemeClr val="lt1"/>
                  </a:solidFill>
                  <a:latin typeface="Arial"/>
                  <a:ea typeface="Arial"/>
                  <a:cs typeface="Arial"/>
                  <a:sym typeface="Arial"/>
                </a:rPr>
                <a:t>TÀI LIỆU THAM KHẢO</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vi-VN" sz="2000" u="none" cap="none" strike="noStrike">
                  <a:solidFill>
                    <a:schemeClr val="lt1"/>
                  </a:solidFill>
                  <a:latin typeface="Arial"/>
                  <a:ea typeface="Arial"/>
                  <a:cs typeface="Arial"/>
                  <a:sym typeface="Arial"/>
                </a:rPr>
                <a:t>Flie bài giảng của giảng viên</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vi-VN" sz="2000" u="none" cap="none" strike="noStrike">
                  <a:solidFill>
                    <a:schemeClr val="lt1"/>
                  </a:solidFill>
                  <a:latin typeface="Arial"/>
                  <a:ea typeface="Arial"/>
                  <a:cs typeface="Arial"/>
                  <a:sym typeface="Arial"/>
                </a:rPr>
                <a:t>Link 1: </a:t>
              </a:r>
              <a:r>
                <a:rPr i="0" lang="vi-VN" sz="2000" u="sng" cap="none" strike="noStrike">
                  <a:solidFill>
                    <a:schemeClr val="accent5"/>
                  </a:solidFill>
                  <a:latin typeface="Arial"/>
                  <a:ea typeface="Arial"/>
                  <a:cs typeface="Arial"/>
                  <a:sym typeface="Arial"/>
                </a:rPr>
                <a:t>https://machinelearningcoban.com/tabml_book/ch_model/decision_tree.html?fbclid=IwAR2Za28vx1GSoa01f6B_VW2fnHTrUMEdtOYYebjiCCj5v0ncyfMsDDVInoc</a:t>
              </a:r>
              <a:endParaRPr i="0" sz="20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vi-VN" sz="2000" u="none" cap="none" strike="noStrike">
                  <a:solidFill>
                    <a:schemeClr val="lt1"/>
                  </a:solidFill>
                  <a:latin typeface="Arial"/>
                  <a:ea typeface="Arial"/>
                  <a:cs typeface="Arial"/>
                  <a:sym typeface="Arial"/>
                </a:rPr>
                <a:t>Link 2:</a:t>
              </a:r>
              <a:r>
                <a:rPr i="0" lang="vi-VN" sz="2000" u="sng" cap="none" strike="noStrike">
                  <a:solidFill>
                    <a:schemeClr val="accent5"/>
                  </a:solidFill>
                  <a:latin typeface="Arial"/>
                  <a:ea typeface="Arial"/>
                  <a:cs typeface="Arial"/>
                  <a:sym typeface="Arial"/>
                </a:rPr>
                <a:t> https://scikit-learn.org/stable/</a:t>
              </a:r>
              <a:endParaRPr i="0" sz="20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vi-VN" sz="2000" u="none" cap="none" strike="noStrike">
                  <a:solidFill>
                    <a:schemeClr val="lt1"/>
                  </a:solidFill>
                  <a:latin typeface="Arial"/>
                  <a:ea typeface="Arial"/>
                  <a:cs typeface="Arial"/>
                  <a:sym typeface="Arial"/>
                </a:rPr>
                <a:t>Link 3: </a:t>
              </a:r>
              <a:r>
                <a:rPr i="0" lang="vi-VN" sz="2000" u="sng" cap="none" strike="noStrike">
                  <a:solidFill>
                    <a:schemeClr val="accent5"/>
                  </a:solidFill>
                  <a:latin typeface="Arial"/>
                  <a:ea typeface="Arial"/>
                  <a:cs typeface="Arial"/>
                  <a:sym typeface="Arial"/>
                </a:rPr>
                <a:t>https://machinelearningcoban.com/tabml_book/ch_model/decision_tree.html?fbclid=IwAR2Za28vx1GSoa01f6B_VW2fnHTrUMEdtOYYebjiCCj5v0ncyfMsDDVInoc</a:t>
              </a:r>
              <a:endParaRPr i="0" sz="20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vi-VN" sz="2000" u="none" cap="none" strike="noStrike">
                  <a:solidFill>
                    <a:schemeClr val="lt1"/>
                  </a:solidFill>
                  <a:latin typeface="Arial"/>
                  <a:ea typeface="Arial"/>
                  <a:cs typeface="Arial"/>
                  <a:sym typeface="Arial"/>
                </a:rPr>
                <a:t>Link 4: </a:t>
              </a:r>
              <a:r>
                <a:rPr i="0" lang="vi-VN" sz="2000" u="sng" cap="none" strike="noStrike">
                  <a:solidFill>
                    <a:schemeClr val="accent5"/>
                  </a:solidFill>
                  <a:latin typeface="Arial"/>
                  <a:ea typeface="Arial"/>
                  <a:cs typeface="Arial"/>
                  <a:sym typeface="Arial"/>
                </a:rPr>
                <a:t>https://tailieu.vn/doc/thuat-toan-dbscan-1292289.html</a:t>
              </a:r>
              <a:endParaRPr i="0" sz="20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vi-VN" sz="2000" u="none" cap="none" strike="noStrike">
                  <a:solidFill>
                    <a:schemeClr val="lt1"/>
                  </a:solidFill>
                  <a:latin typeface="Arial"/>
                  <a:ea typeface="Arial"/>
                  <a:cs typeface="Arial"/>
                  <a:sym typeface="Arial"/>
                </a:rPr>
                <a:t>Link 5: </a:t>
              </a:r>
              <a:r>
                <a:rPr i="0" lang="vi-VN" sz="2000" u="sng" cap="none" strike="noStrike">
                  <a:solidFill>
                    <a:schemeClr val="accent5"/>
                  </a:solidFill>
                  <a:latin typeface="Arial"/>
                  <a:ea typeface="Arial"/>
                  <a:cs typeface="Arial"/>
                  <a:sym typeface="Arial"/>
                </a:rPr>
                <a:t>https://pandas.pydata.org/docs/reference/api/pandas.DataFrame.info.html</a:t>
              </a:r>
              <a:endParaRPr i="0" sz="20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vi-VN" sz="2000" cap="none" strike="noStrike">
                  <a:solidFill>
                    <a:schemeClr val="lt1"/>
                  </a:solidFill>
                  <a:latin typeface="Arial"/>
                  <a:ea typeface="Arial"/>
                  <a:cs typeface="Arial"/>
                  <a:sym typeface="Arial"/>
                </a:rPr>
                <a:t>Link 6:</a:t>
              </a:r>
              <a:r>
                <a:rPr i="0" lang="vi-VN" sz="2000" u="sng" cap="none" strike="noStrike">
                  <a:solidFill>
                    <a:schemeClr val="accent5"/>
                  </a:solidFill>
                  <a:latin typeface="Arial"/>
                  <a:ea typeface="Arial"/>
                  <a:cs typeface="Arial"/>
                  <a:sym typeface="Arial"/>
                </a:rPr>
                <a:t> https://www.youtube.com/watch?v=vOyrfgQDJ4A</a:t>
              </a:r>
              <a:endParaRPr i="0" sz="2000" u="sng" cap="none" strike="noStrike">
                <a:solidFill>
                  <a:schemeClr val="accent5"/>
                </a:solidFill>
                <a:latin typeface="Arial"/>
                <a:ea typeface="Arial"/>
                <a:cs typeface="Arial"/>
                <a:sym typeface="Arial"/>
              </a:endParaRPr>
            </a:p>
          </p:txBody>
        </p:sp>
      </p:grpSp>
      <p:sp>
        <p:nvSpPr>
          <p:cNvPr id="737" name="Google Shape;737;p26"/>
          <p:cNvSpPr/>
          <p:nvPr/>
        </p:nvSpPr>
        <p:spPr>
          <a:xfrm>
            <a:off x="-6405880" y="-2669540"/>
            <a:ext cx="24442420" cy="16229330"/>
          </a:xfrm>
          <a:prstGeom prst="ellipse">
            <a:avLst/>
          </a:prstGeom>
          <a:no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8" name="Google Shape;738;p26"/>
          <p:cNvSpPr/>
          <p:nvPr/>
        </p:nvSpPr>
        <p:spPr>
          <a:xfrm>
            <a:off x="-4572000" y="-1834515"/>
            <a:ext cx="21231225" cy="14049375"/>
          </a:xfrm>
          <a:prstGeom prst="ellipse">
            <a:avLst/>
          </a:prstGeom>
          <a:noFill/>
          <a:ln cap="flat" cmpd="sng" w="327025">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Ảnh có chứa đồ họa véc-tơ&#10;&#10;Mô tả được tạo tự động" id="739" name="Google Shape;739;p26"/>
          <p:cNvPicPr preferRelativeResize="0"/>
          <p:nvPr/>
        </p:nvPicPr>
        <p:blipFill rotWithShape="1">
          <a:blip r:embed="rId4">
            <a:alphaModFix/>
          </a:blip>
          <a:srcRect b="0" l="0" r="0" t="0"/>
          <a:stretch/>
        </p:blipFill>
        <p:spPr>
          <a:xfrm rot="555436">
            <a:off x="-2149065" y="939088"/>
            <a:ext cx="1791068" cy="1791068"/>
          </a:xfrm>
          <a:prstGeom prst="rect">
            <a:avLst/>
          </a:prstGeom>
          <a:noFill/>
          <a:ln>
            <a:noFill/>
          </a:ln>
        </p:spPr>
      </p:pic>
      <p:pic>
        <p:nvPicPr>
          <p:cNvPr descr="Ảnh có chứa văn bản, đồ họa véc-tơ&#10;&#10;Mô tả được tạo tự động" id="740" name="Google Shape;740;p26"/>
          <p:cNvPicPr preferRelativeResize="0"/>
          <p:nvPr/>
        </p:nvPicPr>
        <p:blipFill rotWithShape="1">
          <a:blip r:embed="rId5">
            <a:alphaModFix/>
          </a:blip>
          <a:srcRect b="0" l="0" r="0" t="0"/>
          <a:stretch/>
        </p:blipFill>
        <p:spPr>
          <a:xfrm rot="-2591247">
            <a:off x="-1975179" y="7320292"/>
            <a:ext cx="1481510" cy="1481510"/>
          </a:xfrm>
          <a:prstGeom prst="rect">
            <a:avLst/>
          </a:prstGeom>
          <a:noFill/>
          <a:ln>
            <a:noFill/>
          </a:ln>
        </p:spPr>
      </p:pic>
      <p:pic>
        <p:nvPicPr>
          <p:cNvPr id="741" name="Google Shape;741;p26"/>
          <p:cNvPicPr preferRelativeResize="0"/>
          <p:nvPr/>
        </p:nvPicPr>
        <p:blipFill rotWithShape="1">
          <a:blip r:embed="rId6">
            <a:alphaModFix/>
          </a:blip>
          <a:srcRect b="0" l="0" r="0" t="0"/>
          <a:stretch/>
        </p:blipFill>
        <p:spPr>
          <a:xfrm rot="-1357334">
            <a:off x="12755603" y="-29036"/>
            <a:ext cx="2189995" cy="2189995"/>
          </a:xfrm>
          <a:prstGeom prst="rect">
            <a:avLst/>
          </a:prstGeom>
          <a:noFill/>
          <a:ln>
            <a:noFill/>
          </a:ln>
        </p:spPr>
      </p:pic>
      <p:pic>
        <p:nvPicPr>
          <p:cNvPr id="742" name="Google Shape;742;p26"/>
          <p:cNvPicPr preferRelativeResize="0"/>
          <p:nvPr/>
        </p:nvPicPr>
        <p:blipFill rotWithShape="1">
          <a:blip r:embed="rId7">
            <a:alphaModFix/>
          </a:blip>
          <a:srcRect b="0" l="0" r="0" t="0"/>
          <a:stretch/>
        </p:blipFill>
        <p:spPr>
          <a:xfrm rot="1832598">
            <a:off x="12688827" y="7283828"/>
            <a:ext cx="1460868" cy="14608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27"/>
          <p:cNvSpPr/>
          <p:nvPr/>
        </p:nvSpPr>
        <p:spPr>
          <a:xfrm>
            <a:off x="3036916" y="499349"/>
            <a:ext cx="6118167" cy="5815925"/>
          </a:xfrm>
          <a:prstGeom prst="ellipse">
            <a:avLst/>
          </a:prstGeom>
          <a:noFill/>
          <a:ln cap="flat" cmpd="sng" w="327025">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8" name="Google Shape;748;p27"/>
          <p:cNvSpPr/>
          <p:nvPr/>
        </p:nvSpPr>
        <p:spPr>
          <a:xfrm>
            <a:off x="3557847" y="864524"/>
            <a:ext cx="5087389" cy="5037512"/>
          </a:xfrm>
          <a:prstGeom prst="ellipse">
            <a:avLst/>
          </a:prstGeom>
          <a:noFill/>
          <a:ln cap="flat" cmpd="sng" w="85725">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9" name="Google Shape;749;p27"/>
          <p:cNvSpPr/>
          <p:nvPr/>
        </p:nvSpPr>
        <p:spPr>
          <a:xfrm>
            <a:off x="4127055" y="1481556"/>
            <a:ext cx="3948971" cy="3805339"/>
          </a:xfrm>
          <a:prstGeom prst="ellipse">
            <a:avLst/>
          </a:prstGeom>
          <a:noFill/>
          <a:ln cap="flat" cmpd="sng" w="327025">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0" name="Google Shape;750;p27"/>
          <p:cNvSpPr/>
          <p:nvPr/>
        </p:nvSpPr>
        <p:spPr>
          <a:xfrm>
            <a:off x="2197290" y="-150125"/>
            <a:ext cx="7697337" cy="7287904"/>
          </a:xfrm>
          <a:prstGeom prst="ellipse">
            <a:avLst/>
          </a:prstGeom>
          <a:no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1" name="Google Shape;751;p27"/>
          <p:cNvSpPr txBox="1"/>
          <p:nvPr/>
        </p:nvSpPr>
        <p:spPr>
          <a:xfrm>
            <a:off x="4566960" y="3568889"/>
            <a:ext cx="30518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rgbClr val="7F6000"/>
                </a:solidFill>
                <a:latin typeface="Calibri"/>
                <a:ea typeface="Calibri"/>
                <a:cs typeface="Calibri"/>
                <a:sym typeface="Calibri"/>
              </a:rPr>
              <a:t>Thanks For Watching!</a:t>
            </a:r>
            <a:endParaRPr b="1" sz="1800">
              <a:solidFill>
                <a:srgbClr val="7F6000"/>
              </a:solidFill>
              <a:latin typeface="Calibri"/>
              <a:ea typeface="Calibri"/>
              <a:cs typeface="Calibri"/>
              <a:sym typeface="Calibri"/>
            </a:endParaRPr>
          </a:p>
        </p:txBody>
      </p:sp>
      <p:sp>
        <p:nvSpPr>
          <p:cNvPr id="752" name="Google Shape;752;p27"/>
          <p:cNvSpPr txBox="1"/>
          <p:nvPr/>
        </p:nvSpPr>
        <p:spPr>
          <a:xfrm>
            <a:off x="5238309" y="3893595"/>
            <a:ext cx="1756954"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1800">
                <a:solidFill>
                  <a:srgbClr val="7F6000"/>
                </a:solidFill>
                <a:latin typeface="Calibri"/>
                <a:ea typeface="Calibri"/>
                <a:cs typeface="Calibri"/>
                <a:sym typeface="Calibri"/>
              </a:rPr>
              <a:t>TAHTV team</a:t>
            </a:r>
            <a:endParaRPr sz="1800">
              <a:solidFill>
                <a:srgbClr val="7F6000"/>
              </a:solidFill>
              <a:latin typeface="Calibri"/>
              <a:ea typeface="Calibri"/>
              <a:cs typeface="Calibri"/>
              <a:sym typeface="Calibri"/>
            </a:endParaRPr>
          </a:p>
        </p:txBody>
      </p:sp>
      <p:pic>
        <p:nvPicPr>
          <p:cNvPr id="753" name="Google Shape;753;p27"/>
          <p:cNvPicPr preferRelativeResize="0"/>
          <p:nvPr/>
        </p:nvPicPr>
        <p:blipFill rotWithShape="1">
          <a:blip r:embed="rId3">
            <a:alphaModFix/>
          </a:blip>
          <a:srcRect b="0" l="0" r="0" t="0"/>
          <a:stretch/>
        </p:blipFill>
        <p:spPr>
          <a:xfrm rot="-1357334">
            <a:off x="9665058" y="462454"/>
            <a:ext cx="2189995" cy="2189995"/>
          </a:xfrm>
          <a:prstGeom prst="rect">
            <a:avLst/>
          </a:prstGeom>
          <a:noFill/>
          <a:ln>
            <a:noFill/>
          </a:ln>
        </p:spPr>
      </p:pic>
      <p:pic>
        <p:nvPicPr>
          <p:cNvPr descr="Ảnh có chứa văn bản, đồ họa véc-tơ&#10;&#10;Mô tả được tạo tự động" id="754" name="Google Shape;754;p27"/>
          <p:cNvPicPr preferRelativeResize="0"/>
          <p:nvPr/>
        </p:nvPicPr>
        <p:blipFill rotWithShape="1">
          <a:blip r:embed="rId4">
            <a:alphaModFix/>
          </a:blip>
          <a:srcRect b="0" l="0" r="0" t="0"/>
          <a:stretch/>
        </p:blipFill>
        <p:spPr>
          <a:xfrm rot="-2591247">
            <a:off x="420676" y="4199902"/>
            <a:ext cx="1481510" cy="1481510"/>
          </a:xfrm>
          <a:prstGeom prst="rect">
            <a:avLst/>
          </a:prstGeom>
          <a:noFill/>
          <a:ln>
            <a:noFill/>
          </a:ln>
        </p:spPr>
      </p:pic>
      <p:pic>
        <p:nvPicPr>
          <p:cNvPr descr="Ảnh có chứa đồ họa véc-tơ&#10;&#10;Mô tả được tạo tự động" id="755" name="Google Shape;755;p27"/>
          <p:cNvPicPr preferRelativeResize="0"/>
          <p:nvPr/>
        </p:nvPicPr>
        <p:blipFill rotWithShape="1">
          <a:blip r:embed="rId5">
            <a:alphaModFix/>
          </a:blip>
          <a:srcRect b="0" l="0" r="0" t="0"/>
          <a:stretch/>
        </p:blipFill>
        <p:spPr>
          <a:xfrm rot="555436">
            <a:off x="521110" y="631748"/>
            <a:ext cx="1791068" cy="1791068"/>
          </a:xfrm>
          <a:prstGeom prst="rect">
            <a:avLst/>
          </a:prstGeom>
          <a:noFill/>
          <a:ln>
            <a:noFill/>
          </a:ln>
        </p:spPr>
      </p:pic>
      <p:pic>
        <p:nvPicPr>
          <p:cNvPr id="756" name="Google Shape;756;p27"/>
          <p:cNvPicPr preferRelativeResize="0"/>
          <p:nvPr/>
        </p:nvPicPr>
        <p:blipFill rotWithShape="1">
          <a:blip r:embed="rId6">
            <a:alphaModFix/>
          </a:blip>
          <a:srcRect b="0" l="0" r="0" t="0"/>
          <a:stretch/>
        </p:blipFill>
        <p:spPr>
          <a:xfrm rot="1832598">
            <a:off x="9992617" y="4419978"/>
            <a:ext cx="1460868" cy="1460868"/>
          </a:xfrm>
          <a:prstGeom prst="rect">
            <a:avLst/>
          </a:prstGeom>
          <a:noFill/>
          <a:ln>
            <a:noFill/>
          </a:ln>
        </p:spPr>
      </p:pic>
      <p:pic>
        <p:nvPicPr>
          <p:cNvPr descr="Ảnh-động-bye-bye-dễ-thương" id="757" name="Google Shape;757;p27"/>
          <p:cNvPicPr preferRelativeResize="0"/>
          <p:nvPr>
            <p:ph idx="1" type="body"/>
          </p:nvPr>
        </p:nvPicPr>
        <p:blipFill rotWithShape="1">
          <a:blip r:embed="rId7">
            <a:alphaModFix/>
          </a:blip>
          <a:srcRect b="0" l="0" r="0" t="0"/>
          <a:stretch/>
        </p:blipFill>
        <p:spPr>
          <a:xfrm>
            <a:off x="4901565" y="1701800"/>
            <a:ext cx="2381885" cy="186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500"/>
                                        <p:tgtEl>
                                          <p:spTgt spid="7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
          <p:cNvSpPr/>
          <p:nvPr/>
        </p:nvSpPr>
        <p:spPr>
          <a:xfrm>
            <a:off x="9847927" y="148390"/>
            <a:ext cx="524720" cy="526619"/>
          </a:xfrm>
          <a:prstGeom prst="ellipse">
            <a:avLst/>
          </a:prstGeom>
          <a:blipFill rotWithShape="1">
            <a:blip r:embed="rId3">
              <a:alphaModFix/>
            </a:blip>
            <a:stretch>
              <a:fillRect b="0" l="0" r="0" t="0"/>
            </a:stretch>
          </a:blip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3"/>
          <p:cNvSpPr txBox="1"/>
          <p:nvPr/>
        </p:nvSpPr>
        <p:spPr>
          <a:xfrm>
            <a:off x="9982902" y="227034"/>
            <a:ext cx="2346131"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rgbClr val="7F6000"/>
                </a:solidFill>
                <a:latin typeface="Calibri"/>
                <a:ea typeface="Calibri"/>
                <a:cs typeface="Calibri"/>
                <a:sym typeface="Calibri"/>
              </a:rPr>
              <a:t>TAHTV team</a:t>
            </a:r>
            <a:endParaRPr b="1" sz="1800">
              <a:solidFill>
                <a:srgbClr val="7F6000"/>
              </a:solidFill>
              <a:latin typeface="Calibri"/>
              <a:ea typeface="Calibri"/>
              <a:cs typeface="Calibri"/>
              <a:sym typeface="Calibri"/>
            </a:endParaRPr>
          </a:p>
        </p:txBody>
      </p:sp>
      <p:sp>
        <p:nvSpPr>
          <p:cNvPr id="270" name="Google Shape;270;p3"/>
          <p:cNvSpPr/>
          <p:nvPr/>
        </p:nvSpPr>
        <p:spPr>
          <a:xfrm>
            <a:off x="716684" y="2158261"/>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71" name="Google Shape;271;p3"/>
          <p:cNvSpPr txBox="1"/>
          <p:nvPr/>
        </p:nvSpPr>
        <p:spPr>
          <a:xfrm>
            <a:off x="540860" y="349914"/>
            <a:ext cx="8850275"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vi-VN" sz="3200">
                <a:solidFill>
                  <a:srgbClr val="000000"/>
                </a:solidFill>
                <a:latin typeface="Times New Roman"/>
                <a:ea typeface="Times New Roman"/>
                <a:cs typeface="Times New Roman"/>
                <a:sym typeface="Times New Roman"/>
              </a:rPr>
              <a:t>MACHINE LEARNING AND DATA MINING </a:t>
            </a:r>
            <a:endParaRPr b="1" i="1" sz="3200">
              <a:solidFill>
                <a:srgbClr val="000000"/>
              </a:solidFill>
              <a:latin typeface="Times New Roman"/>
              <a:ea typeface="Times New Roman"/>
              <a:cs typeface="Times New Roman"/>
              <a:sym typeface="Times New Roman"/>
            </a:endParaRPr>
          </a:p>
        </p:txBody>
      </p:sp>
      <p:sp>
        <p:nvSpPr>
          <p:cNvPr id="272" name="Google Shape;272;p3"/>
          <p:cNvSpPr txBox="1"/>
          <p:nvPr/>
        </p:nvSpPr>
        <p:spPr>
          <a:xfrm>
            <a:off x="541020" y="950595"/>
            <a:ext cx="581660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rgbClr val="7F6000"/>
                </a:solidFill>
                <a:latin typeface="Calibri"/>
                <a:ea typeface="Calibri"/>
                <a:cs typeface="Calibri"/>
                <a:sym typeface="Calibri"/>
              </a:rPr>
              <a:t>Giám sát rủi ro sức khỏe của các bà mẹ </a:t>
            </a:r>
            <a:endParaRPr sz="2400">
              <a:solidFill>
                <a:srgbClr val="7F6000"/>
              </a:solidFill>
              <a:latin typeface="Calibri"/>
              <a:ea typeface="Calibri"/>
              <a:cs typeface="Calibri"/>
              <a:sym typeface="Calibri"/>
            </a:endParaRPr>
          </a:p>
        </p:txBody>
      </p:sp>
      <p:sp>
        <p:nvSpPr>
          <p:cNvPr id="273" name="Google Shape;273;p3"/>
          <p:cNvSpPr/>
          <p:nvPr/>
        </p:nvSpPr>
        <p:spPr>
          <a:xfrm>
            <a:off x="716684" y="3248389"/>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74" name="Google Shape;274;p3"/>
          <p:cNvSpPr/>
          <p:nvPr/>
        </p:nvSpPr>
        <p:spPr>
          <a:xfrm>
            <a:off x="716684" y="4338517"/>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75" name="Google Shape;275;p3"/>
          <p:cNvSpPr/>
          <p:nvPr/>
        </p:nvSpPr>
        <p:spPr>
          <a:xfrm>
            <a:off x="716684" y="5531740"/>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276" name="Google Shape;276;p3"/>
          <p:cNvGrpSpPr/>
          <p:nvPr/>
        </p:nvGrpSpPr>
        <p:grpSpPr>
          <a:xfrm>
            <a:off x="884555" y="1585595"/>
            <a:ext cx="4979670" cy="2638425"/>
            <a:chOff x="6606778" y="1210105"/>
            <a:chExt cx="2210551" cy="2638295"/>
          </a:xfrm>
        </p:grpSpPr>
        <p:sp>
          <p:nvSpPr>
            <p:cNvPr id="277" name="Google Shape;277;p3"/>
            <p:cNvSpPr/>
            <p:nvPr/>
          </p:nvSpPr>
          <p:spPr>
            <a:xfrm>
              <a:off x="6723058" y="1319536"/>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3"/>
            <p:cNvSpPr/>
            <p:nvPr/>
          </p:nvSpPr>
          <p:spPr>
            <a:xfrm>
              <a:off x="6606778" y="1210105"/>
              <a:ext cx="2094271" cy="2528864"/>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Chương 1: </a:t>
              </a:r>
              <a:endParaRPr sz="4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200"/>
                <a:buFont typeface="Calibri"/>
                <a:buNone/>
              </a:pPr>
              <a:r>
                <a:rPr lang="vi-VN" sz="3200">
                  <a:solidFill>
                    <a:schemeClr val="dk1"/>
                  </a:solidFill>
                  <a:latin typeface="Calibri"/>
                  <a:ea typeface="Calibri"/>
                  <a:cs typeface="Calibri"/>
                  <a:sym typeface="Calibri"/>
                </a:rPr>
                <a:t>Tổng quan về đồ án</a:t>
              </a:r>
              <a:endParaRPr sz="4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1. Giới thiệu đồ án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2. Mục tiêu của đồ án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3. Dự kiến kết quả đạt được</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4.Công cụ thực hiện đồ án</a:t>
              </a:r>
              <a:endParaRPr sz="1800">
                <a:solidFill>
                  <a:schemeClr val="dk1"/>
                </a:solidFill>
                <a:latin typeface="Calibri"/>
                <a:ea typeface="Calibri"/>
                <a:cs typeface="Calibri"/>
                <a:sym typeface="Calibri"/>
              </a:endParaRPr>
            </a:p>
          </p:txBody>
        </p:sp>
      </p:grpSp>
      <p:grpSp>
        <p:nvGrpSpPr>
          <p:cNvPr id="279" name="Google Shape;279;p3"/>
          <p:cNvGrpSpPr/>
          <p:nvPr/>
        </p:nvGrpSpPr>
        <p:grpSpPr>
          <a:xfrm>
            <a:off x="6498590" y="1579880"/>
            <a:ext cx="4967605" cy="2638425"/>
            <a:chOff x="9202577" y="1097807"/>
            <a:chExt cx="2210549" cy="2638295"/>
          </a:xfrm>
        </p:grpSpPr>
        <p:sp>
          <p:nvSpPr>
            <p:cNvPr id="280" name="Google Shape;280;p3"/>
            <p:cNvSpPr/>
            <p:nvPr/>
          </p:nvSpPr>
          <p:spPr>
            <a:xfrm>
              <a:off x="9318855" y="1207238"/>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3"/>
            <p:cNvSpPr/>
            <p:nvPr/>
          </p:nvSpPr>
          <p:spPr>
            <a:xfrm>
              <a:off x="9202577" y="1097807"/>
              <a:ext cx="2094271" cy="2528864"/>
            </a:xfrm>
            <a:prstGeom prst="rect">
              <a:avLst/>
            </a:prstGeom>
            <a:solidFill>
              <a:srgbClr val="81D6FB"/>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Chương 2 :</a:t>
              </a:r>
              <a:r>
                <a:rPr lang="vi-V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200"/>
                <a:buFont typeface="Calibri"/>
                <a:buNone/>
              </a:pPr>
              <a:r>
                <a:rPr lang="vi-VN" sz="3200">
                  <a:solidFill>
                    <a:schemeClr val="dk1"/>
                  </a:solidFill>
                  <a:latin typeface="Calibri"/>
                  <a:ea typeface="Calibri"/>
                  <a:cs typeface="Calibri"/>
                  <a:sym typeface="Calibri"/>
                </a:rPr>
                <a:t>Cơ sở lý thuyết</a:t>
              </a:r>
              <a:endParaRPr sz="3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1. Giới thiệu môn học</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2. Kho dữ liệu</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3. Tổng quan các phương pháp sử </a:t>
              </a:r>
              <a:r>
                <a:rPr lang="vi-VN" sz="1800" u="sng">
                  <a:solidFill>
                    <a:schemeClr val="dk1"/>
                  </a:solidFill>
                  <a:latin typeface="Calibri"/>
                  <a:ea typeface="Calibri"/>
                  <a:cs typeface="Calibri"/>
                  <a:sym typeface="Calibri"/>
                </a:rPr>
                <a:t>dụng</a:t>
              </a:r>
              <a:endParaRPr sz="1800" u="sng">
                <a:solidFill>
                  <a:schemeClr val="dk1"/>
                </a:solidFill>
                <a:latin typeface="Calibri"/>
                <a:ea typeface="Calibri"/>
                <a:cs typeface="Calibri"/>
                <a:sym typeface="Calibri"/>
              </a:endParaRPr>
            </a:p>
          </p:txBody>
        </p:sp>
      </p:grpSp>
      <p:grpSp>
        <p:nvGrpSpPr>
          <p:cNvPr id="282" name="Google Shape;282;p3"/>
          <p:cNvGrpSpPr/>
          <p:nvPr/>
        </p:nvGrpSpPr>
        <p:grpSpPr>
          <a:xfrm>
            <a:off x="6498590" y="4271010"/>
            <a:ext cx="4967605" cy="2633345"/>
            <a:chOff x="9391135" y="3938065"/>
            <a:chExt cx="2210551" cy="2655924"/>
          </a:xfrm>
        </p:grpSpPr>
        <p:sp>
          <p:nvSpPr>
            <p:cNvPr id="283" name="Google Shape;283;p3"/>
            <p:cNvSpPr/>
            <p:nvPr/>
          </p:nvSpPr>
          <p:spPr>
            <a:xfrm>
              <a:off x="9507415" y="4065125"/>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3"/>
            <p:cNvSpPr/>
            <p:nvPr/>
          </p:nvSpPr>
          <p:spPr>
            <a:xfrm>
              <a:off x="9391135" y="3938065"/>
              <a:ext cx="2094271" cy="2528864"/>
            </a:xfrm>
            <a:prstGeom prst="rect">
              <a:avLst/>
            </a:prstGeom>
            <a:solidFill>
              <a:srgbClr val="8DA9DB"/>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Chương 4: </a:t>
              </a:r>
              <a:endParaRPr sz="4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200"/>
                <a:buFont typeface="Calibri"/>
                <a:buNone/>
              </a:pPr>
              <a:r>
                <a:rPr lang="vi-VN" sz="3200">
                  <a:solidFill>
                    <a:schemeClr val="dk1"/>
                  </a:solidFill>
                  <a:latin typeface="Calibri"/>
                  <a:ea typeface="Calibri"/>
                  <a:cs typeface="Calibri"/>
                  <a:sym typeface="Calibri"/>
                </a:rPr>
                <a:t>Kết luận &amp; Tài liệu tham khảo</a:t>
              </a:r>
              <a:endParaRPr sz="3200">
                <a:solidFill>
                  <a:schemeClr val="dk1"/>
                </a:solidFill>
                <a:latin typeface="Calibri"/>
                <a:ea typeface="Calibri"/>
                <a:cs typeface="Calibri"/>
                <a:sym typeface="Calibri"/>
              </a:endParaRPr>
            </a:p>
          </p:txBody>
        </p:sp>
      </p:grpSp>
      <p:grpSp>
        <p:nvGrpSpPr>
          <p:cNvPr id="285" name="Google Shape;285;p3"/>
          <p:cNvGrpSpPr/>
          <p:nvPr/>
        </p:nvGrpSpPr>
        <p:grpSpPr>
          <a:xfrm>
            <a:off x="884555" y="4338955"/>
            <a:ext cx="4979670" cy="2574290"/>
            <a:chOff x="6827573" y="4075537"/>
            <a:chExt cx="2210551" cy="2638295"/>
          </a:xfrm>
        </p:grpSpPr>
        <p:sp>
          <p:nvSpPr>
            <p:cNvPr id="286" name="Google Shape;286;p3"/>
            <p:cNvSpPr/>
            <p:nvPr/>
          </p:nvSpPr>
          <p:spPr>
            <a:xfrm>
              <a:off x="6943853" y="4184968"/>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3"/>
            <p:cNvSpPr/>
            <p:nvPr/>
          </p:nvSpPr>
          <p:spPr>
            <a:xfrm>
              <a:off x="6827573" y="4075537"/>
              <a:ext cx="2094271" cy="2528864"/>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800"/>
                <a:buFont typeface="Calibri"/>
                <a:buNone/>
              </a:pPr>
              <a:r>
                <a:rPr lang="vi-VN" sz="2800">
                  <a:solidFill>
                    <a:schemeClr val="dk1"/>
                  </a:solidFill>
                  <a:latin typeface="Calibri"/>
                  <a:ea typeface="Calibri"/>
                  <a:cs typeface="Calibri"/>
                  <a:sym typeface="Calibri"/>
                </a:rPr>
                <a:t>Chương 3:</a:t>
              </a:r>
              <a:r>
                <a:rPr lang="vi-VN" sz="1800">
                  <a:solidFill>
                    <a:schemeClr val="dk1"/>
                  </a:solidFill>
                  <a:latin typeface="Calibri"/>
                  <a:ea typeface="Calibri"/>
                  <a:cs typeface="Calibri"/>
                  <a:sym typeface="Calibri"/>
                </a:rPr>
                <a:t> </a:t>
              </a:r>
              <a:r>
                <a:rPr lang="vi-VN" sz="2000">
                  <a:solidFill>
                    <a:schemeClr val="dk1"/>
                  </a:solidFill>
                  <a:latin typeface="Calibri"/>
                  <a:ea typeface="Calibri"/>
                  <a:cs typeface="Calibri"/>
                  <a:sym typeface="Calibri"/>
                </a:rPr>
                <a:t>Chương trình thực hiện</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1. Quản lý thư viện và dữ liệu</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2. Danh sách biểu đồ hiển thị tất cả các thuộc tính trong tập dữ liệu</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3. Bộ chuyển đổi dữ liệu</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4.Thực hiện thuật toán Cây quyết định (Decision tree)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5. Thực hiện thuật toán DBSCAN</a:t>
              </a:r>
              <a:endParaRPr sz="1800">
                <a:solidFill>
                  <a:schemeClr val="dk1"/>
                </a:solidFill>
                <a:latin typeface="Calibri"/>
                <a:ea typeface="Calibri"/>
                <a:cs typeface="Calibri"/>
                <a:sym typeface="Calibri"/>
              </a:endParaRPr>
            </a:p>
          </p:txBody>
        </p:sp>
      </p:grpSp>
      <p:sp>
        <p:nvSpPr>
          <p:cNvPr id="288" name="Google Shape;288;p3"/>
          <p:cNvSpPr txBox="1"/>
          <p:nvPr/>
        </p:nvSpPr>
        <p:spPr>
          <a:xfrm>
            <a:off x="2947229" y="2816772"/>
            <a:ext cx="3405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FFF2CC"/>
              </a:solidFill>
              <a:latin typeface="Calibri"/>
              <a:ea typeface="Calibri"/>
              <a:cs typeface="Calibri"/>
              <a:sym typeface="Calibri"/>
            </a:endParaRPr>
          </a:p>
        </p:txBody>
      </p:sp>
      <p:pic>
        <p:nvPicPr>
          <p:cNvPr descr="Ảnh có chứa đồ họa véc-tơ&#10;&#10;Mô tả được tạo tự động" id="289" name="Google Shape;289;p3"/>
          <p:cNvPicPr preferRelativeResize="0"/>
          <p:nvPr/>
        </p:nvPicPr>
        <p:blipFill rotWithShape="1">
          <a:blip r:embed="rId4">
            <a:alphaModFix amt="0"/>
          </a:blip>
          <a:srcRect b="0" l="0" r="0" t="0"/>
          <a:stretch/>
        </p:blipFill>
        <p:spPr>
          <a:xfrm rot="7909059">
            <a:off x="4765064" y="2100309"/>
            <a:ext cx="774415" cy="774415"/>
          </a:xfrm>
          <a:prstGeom prst="rect">
            <a:avLst/>
          </a:prstGeom>
          <a:noFill/>
          <a:ln>
            <a:noFill/>
          </a:ln>
        </p:spPr>
      </p:pic>
      <p:sp>
        <p:nvSpPr>
          <p:cNvPr id="290" name="Google Shape;290;p3"/>
          <p:cNvSpPr/>
          <p:nvPr/>
        </p:nvSpPr>
        <p:spPr>
          <a:xfrm>
            <a:off x="-2431708" y="-1452264"/>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3"/>
          <p:cNvSpPr/>
          <p:nvPr/>
        </p:nvSpPr>
        <p:spPr>
          <a:xfrm>
            <a:off x="15111410" y="7424182"/>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3"/>
          <p:cNvSpPr/>
          <p:nvPr/>
        </p:nvSpPr>
        <p:spPr>
          <a:xfrm>
            <a:off x="13795994" y="-1702450"/>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3"/>
          <p:cNvSpPr/>
          <p:nvPr/>
        </p:nvSpPr>
        <p:spPr>
          <a:xfrm>
            <a:off x="-1690445" y="8179402"/>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500"/>
                                        <p:tgtEl>
                                          <p:spTgt spid="2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500"/>
                                        <p:tgtEl>
                                          <p:spTgt spid="2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
          <p:cNvSpPr/>
          <p:nvPr/>
        </p:nvSpPr>
        <p:spPr>
          <a:xfrm rot="911067">
            <a:off x="3251556" y="292866"/>
            <a:ext cx="5950339"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4"/>
          <p:cNvSpPr/>
          <p:nvPr/>
        </p:nvSpPr>
        <p:spPr>
          <a:xfrm rot="-619175">
            <a:off x="3760091" y="942212"/>
            <a:ext cx="4933269" cy="4930517"/>
          </a:xfrm>
          <a:prstGeom prst="rect">
            <a:avLst/>
          </a:prstGeom>
          <a:solidFill>
            <a:srgbClr val="FEE599"/>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4"/>
          <p:cNvSpPr/>
          <p:nvPr/>
        </p:nvSpPr>
        <p:spPr>
          <a:xfrm rot="3964297">
            <a:off x="4123570" y="1300023"/>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4"/>
          <p:cNvSpPr/>
          <p:nvPr/>
        </p:nvSpPr>
        <p:spPr>
          <a:xfrm rot="-2652757">
            <a:off x="4576970" y="1827694"/>
            <a:ext cx="3240000" cy="3240000"/>
          </a:xfrm>
          <a:prstGeom prst="rect">
            <a:avLst/>
          </a:prstGeom>
          <a:solidFill>
            <a:srgbClr val="FEE599"/>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4"/>
          <p:cNvSpPr/>
          <p:nvPr/>
        </p:nvSpPr>
        <p:spPr>
          <a:xfrm rot="5400000">
            <a:off x="4205642" y="1437672"/>
            <a:ext cx="3982655" cy="3982655"/>
          </a:xfrm>
          <a:prstGeom prst="diamond">
            <a:avLst/>
          </a:prstGeom>
          <a:noFill/>
          <a:ln cap="flat" cmpd="sng" w="762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4"/>
          <p:cNvSpPr txBox="1"/>
          <p:nvPr/>
        </p:nvSpPr>
        <p:spPr>
          <a:xfrm>
            <a:off x="4846460" y="2660848"/>
            <a:ext cx="2701021" cy="194945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800">
                <a:solidFill>
                  <a:srgbClr val="7F6000"/>
                </a:solidFill>
                <a:latin typeface="Calibri"/>
                <a:ea typeface="Calibri"/>
                <a:cs typeface="Calibri"/>
                <a:sym typeface="Calibri"/>
              </a:rPr>
              <a:t>Chương 1</a:t>
            </a:r>
            <a:endParaRPr b="1" sz="2800">
              <a:solidFill>
                <a:srgbClr val="7F6000"/>
              </a:solidFill>
              <a:latin typeface="Calibri"/>
              <a:ea typeface="Calibri"/>
              <a:cs typeface="Calibri"/>
              <a:sym typeface="Calibri"/>
            </a:endParaRPr>
          </a:p>
          <a:p>
            <a:pPr indent="0" lvl="0" marL="0" marR="0" rtl="0" algn="ctr">
              <a:lnSpc>
                <a:spcPct val="120000"/>
              </a:lnSpc>
              <a:spcBef>
                <a:spcPts val="1200"/>
              </a:spcBef>
              <a:spcAft>
                <a:spcPts val="0"/>
              </a:spcAft>
              <a:buNone/>
            </a:pPr>
            <a:r>
              <a:rPr b="1" lang="vi-VN" sz="2800">
                <a:solidFill>
                  <a:schemeClr val="dk1"/>
                </a:solidFill>
                <a:latin typeface="Calibri"/>
                <a:ea typeface="Calibri"/>
                <a:cs typeface="Calibri"/>
                <a:sym typeface="Calibri"/>
              </a:rPr>
              <a:t>Tổng quan về </a:t>
            </a:r>
            <a:endParaRPr b="1" sz="2800">
              <a:solidFill>
                <a:schemeClr val="dk1"/>
              </a:solidFill>
              <a:latin typeface="Calibri"/>
              <a:ea typeface="Calibri"/>
              <a:cs typeface="Calibri"/>
              <a:sym typeface="Calibri"/>
            </a:endParaRPr>
          </a:p>
          <a:p>
            <a:pPr indent="0" lvl="0" marL="0" marR="0" rtl="0" algn="ctr">
              <a:lnSpc>
                <a:spcPct val="120000"/>
              </a:lnSpc>
              <a:spcBef>
                <a:spcPts val="1200"/>
              </a:spcBef>
              <a:spcAft>
                <a:spcPts val="0"/>
              </a:spcAft>
              <a:buNone/>
            </a:pPr>
            <a:r>
              <a:rPr b="1" lang="vi-VN" sz="2800">
                <a:solidFill>
                  <a:schemeClr val="dk1"/>
                </a:solidFill>
                <a:latin typeface="Calibri"/>
                <a:ea typeface="Calibri"/>
                <a:cs typeface="Calibri"/>
                <a:sym typeface="Calibri"/>
              </a:rPr>
              <a:t>đồ án</a:t>
            </a:r>
            <a:endParaRPr b="1" sz="2800">
              <a:solidFill>
                <a:schemeClr val="dk1"/>
              </a:solidFill>
              <a:latin typeface="Calibri"/>
              <a:ea typeface="Calibri"/>
              <a:cs typeface="Calibri"/>
              <a:sym typeface="Calibri"/>
            </a:endParaRPr>
          </a:p>
        </p:txBody>
      </p:sp>
      <p:sp>
        <p:nvSpPr>
          <p:cNvPr id="304" name="Google Shape;304;p4"/>
          <p:cNvSpPr/>
          <p:nvPr/>
        </p:nvSpPr>
        <p:spPr>
          <a:xfrm>
            <a:off x="860767" y="741661"/>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4"/>
          <p:cNvSpPr/>
          <p:nvPr/>
        </p:nvSpPr>
        <p:spPr>
          <a:xfrm>
            <a:off x="9994580" y="4474607"/>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4"/>
          <p:cNvSpPr/>
          <p:nvPr/>
        </p:nvSpPr>
        <p:spPr>
          <a:xfrm>
            <a:off x="10257774" y="627365"/>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4"/>
          <p:cNvSpPr/>
          <p:nvPr/>
        </p:nvSpPr>
        <p:spPr>
          <a:xfrm>
            <a:off x="1057835" y="5420327"/>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13" name="Google Shape;313;p5"/>
          <p:cNvSpPr/>
          <p:nvPr/>
        </p:nvSpPr>
        <p:spPr>
          <a:xfrm>
            <a:off x="490194" y="381134"/>
            <a:ext cx="11227324"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5"/>
          <p:cNvSpPr/>
          <p:nvPr/>
        </p:nvSpPr>
        <p:spPr>
          <a:xfrm>
            <a:off x="870962" y="672534"/>
            <a:ext cx="10155705" cy="5550319"/>
          </a:xfrm>
          <a:prstGeom prst="rect">
            <a:avLst/>
          </a:prstGeom>
          <a:solidFill>
            <a:srgbClr val="BF9000"/>
          </a:solidFill>
          <a:ln cap="flat" cmpd="sng" w="38100">
            <a:solidFill>
              <a:srgbClr val="7F6000"/>
            </a:solidFill>
            <a:prstDash val="solid"/>
            <a:miter lim="800000"/>
            <a:headEnd len="sm" w="sm" type="none"/>
            <a:tailEnd len="sm" w="sm" type="none"/>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5"/>
          <p:cNvSpPr/>
          <p:nvPr/>
        </p:nvSpPr>
        <p:spPr>
          <a:xfrm rot="9770872">
            <a:off x="3962238" y="-6284069"/>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5"/>
          <p:cNvSpPr/>
          <p:nvPr/>
        </p:nvSpPr>
        <p:spPr>
          <a:xfrm>
            <a:off x="1354177" y="948648"/>
            <a:ext cx="9422431" cy="4978406"/>
          </a:xfrm>
          <a:prstGeom prst="rect">
            <a:avLst/>
          </a:prstGeom>
          <a:solidFill>
            <a:srgbClr val="FEE599"/>
          </a:solidFill>
          <a:ln cap="flat" cmpd="sng" w="38100">
            <a:solidFill>
              <a:srgbClr val="7F6000"/>
            </a:solidFill>
            <a:prstDash val="dash"/>
            <a:miter lim="800000"/>
            <a:headEnd len="sm" w="sm" type="none"/>
            <a:tailEnd len="sm" w="sm" type="none"/>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5"/>
          <p:cNvSpPr txBox="1"/>
          <p:nvPr/>
        </p:nvSpPr>
        <p:spPr>
          <a:xfrm>
            <a:off x="4578985" y="1184910"/>
            <a:ext cx="3088005" cy="53403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Tổng quan về đồ án</a:t>
            </a:r>
            <a:endParaRPr b="1" sz="2400">
              <a:solidFill>
                <a:srgbClr val="7F6000"/>
              </a:solidFill>
              <a:latin typeface="Calibri"/>
              <a:ea typeface="Calibri"/>
              <a:cs typeface="Calibri"/>
              <a:sym typeface="Calibri"/>
            </a:endParaRPr>
          </a:p>
        </p:txBody>
      </p:sp>
      <p:sp>
        <p:nvSpPr>
          <p:cNvPr id="318" name="Google Shape;318;p5"/>
          <p:cNvSpPr/>
          <p:nvPr/>
        </p:nvSpPr>
        <p:spPr>
          <a:xfrm rot="-9789539">
            <a:off x="529091" y="1976934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5"/>
          <p:cNvSpPr txBox="1"/>
          <p:nvPr/>
        </p:nvSpPr>
        <p:spPr>
          <a:xfrm>
            <a:off x="1450975" y="1851660"/>
            <a:ext cx="9229725" cy="1938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chemeClr val="dk1"/>
                </a:solidFill>
                <a:latin typeface="Calibri"/>
                <a:ea typeface="Calibri"/>
                <a:cs typeface="Calibri"/>
                <a:sym typeface="Calibri"/>
              </a:rPr>
              <a:t>1. Giới thiệu đồ án</a:t>
            </a:r>
            <a:endParaRPr sz="2400" u="sng">
              <a:solidFill>
                <a:schemeClr val="dk1"/>
              </a:solidFill>
              <a:latin typeface="Calibri"/>
              <a:ea typeface="Calibri"/>
              <a:cs typeface="Calibri"/>
              <a:sym typeface="Calibri"/>
            </a:endParaRPr>
          </a:p>
          <a:p>
            <a:pPr indent="0" lvl="0" marL="0" marR="0" rtl="0" algn="l">
              <a:spcBef>
                <a:spcPts val="0"/>
              </a:spcBef>
              <a:spcAft>
                <a:spcPts val="0"/>
              </a:spcAft>
              <a:buNone/>
            </a:pPr>
            <a:r>
              <a:rPr lang="vi-VN" sz="1800">
                <a:solidFill>
                  <a:schemeClr val="dk1"/>
                </a:solidFill>
                <a:latin typeface="Calibri"/>
                <a:ea typeface="Calibri"/>
                <a:cs typeface="Calibri"/>
                <a:sym typeface="Calibri"/>
              </a:rPr>
              <a:t>	</a:t>
            </a:r>
            <a:r>
              <a:rPr lang="vi-VN" sz="2400">
                <a:solidFill>
                  <a:schemeClr val="dk1"/>
                </a:solidFill>
                <a:latin typeface="Calibri"/>
                <a:ea typeface="Calibri"/>
                <a:cs typeface="Calibri"/>
                <a:sym typeface="Calibri"/>
              </a:rPr>
              <a:t>Hiểu rõ và xác định được tình trạng sức khỏe của các bà mẹ (mức rủi ro), nhóm đã thống nhất và quyết định chọn đề tài phân tích, khai thác, đánh giá dữ liệu về các đặc tính trực tiếp ảnh hưởng đến sức khỏe bà mẹ. </a:t>
            </a:r>
            <a:endParaRPr sz="2400">
              <a:solidFill>
                <a:schemeClr val="dk1"/>
              </a:solidFill>
              <a:latin typeface="Calibri"/>
              <a:ea typeface="Calibri"/>
              <a:cs typeface="Calibri"/>
              <a:sym typeface="Calibri"/>
            </a:endParaRPr>
          </a:p>
        </p:txBody>
      </p:sp>
      <p:pic>
        <p:nvPicPr>
          <p:cNvPr id="320" name="Google Shape;320;p5"/>
          <p:cNvPicPr preferRelativeResize="0"/>
          <p:nvPr>
            <p:ph idx="1" type="body"/>
          </p:nvPr>
        </p:nvPicPr>
        <p:blipFill rotWithShape="1">
          <a:blip r:embed="rId3">
            <a:alphaModFix/>
          </a:blip>
          <a:srcRect b="0" l="0" r="0" t="0"/>
          <a:stretch/>
        </p:blipFill>
        <p:spPr>
          <a:xfrm>
            <a:off x="-4410710" y="1852930"/>
            <a:ext cx="4342130" cy="4030980"/>
          </a:xfrm>
          <a:prstGeom prst="rect">
            <a:avLst/>
          </a:prstGeom>
          <a:noFill/>
          <a:ln>
            <a:noFill/>
          </a:ln>
        </p:spPr>
      </p:pic>
      <p:pic>
        <p:nvPicPr>
          <p:cNvPr id="321" name="Google Shape;321;p5"/>
          <p:cNvPicPr preferRelativeResize="0"/>
          <p:nvPr/>
        </p:nvPicPr>
        <p:blipFill rotWithShape="1">
          <a:blip r:embed="rId4">
            <a:alphaModFix/>
          </a:blip>
          <a:srcRect b="0" l="0" r="0" t="0"/>
          <a:stretch/>
        </p:blipFill>
        <p:spPr>
          <a:xfrm>
            <a:off x="12784455" y="1851660"/>
            <a:ext cx="4342765" cy="4032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19"/>
                                        </p:tgtEl>
                                      </p:cBhvr>
                                    </p:animEffect>
                                    <p:set>
                                      <p:cBhvr>
                                        <p:cTn dur="1" fill="hold">
                                          <p:stCondLst>
                                            <p:cond delay="500"/>
                                          </p:stCondLst>
                                        </p:cTn>
                                        <p:tgtEl>
                                          <p:spTgt spid="3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27" name="Google Shape;327;p6"/>
          <p:cNvSpPr/>
          <p:nvPr/>
        </p:nvSpPr>
        <p:spPr>
          <a:xfrm>
            <a:off x="490194" y="381134"/>
            <a:ext cx="11227324"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6"/>
          <p:cNvSpPr/>
          <p:nvPr/>
        </p:nvSpPr>
        <p:spPr>
          <a:xfrm>
            <a:off x="870962" y="672534"/>
            <a:ext cx="10155705" cy="5550319"/>
          </a:xfrm>
          <a:prstGeom prst="rect">
            <a:avLst/>
          </a:prstGeom>
          <a:solidFill>
            <a:srgbClr val="BF9000"/>
          </a:solidFill>
          <a:ln cap="flat" cmpd="sng" w="38100">
            <a:solidFill>
              <a:srgbClr val="7F6000"/>
            </a:solidFill>
            <a:prstDash val="solid"/>
            <a:miter lim="800000"/>
            <a:headEnd len="sm" w="sm" type="none"/>
            <a:tailEnd len="sm" w="sm" type="none"/>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6"/>
          <p:cNvSpPr/>
          <p:nvPr/>
        </p:nvSpPr>
        <p:spPr>
          <a:xfrm>
            <a:off x="1354177" y="948648"/>
            <a:ext cx="9422431" cy="4978406"/>
          </a:xfrm>
          <a:prstGeom prst="rect">
            <a:avLst/>
          </a:prstGeom>
          <a:solidFill>
            <a:srgbClr val="FEE599"/>
          </a:solidFill>
          <a:ln cap="flat" cmpd="sng" w="38100">
            <a:solidFill>
              <a:srgbClr val="7F6000"/>
            </a:solidFill>
            <a:prstDash val="dash"/>
            <a:miter lim="800000"/>
            <a:headEnd len="sm" w="sm" type="none"/>
            <a:tailEnd len="sm" w="sm" type="none"/>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6"/>
          <p:cNvSpPr txBox="1"/>
          <p:nvPr/>
        </p:nvSpPr>
        <p:spPr>
          <a:xfrm>
            <a:off x="4578985" y="1184910"/>
            <a:ext cx="3088005" cy="53403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Tổng quan về đồ án</a:t>
            </a:r>
            <a:endParaRPr b="1" sz="2400">
              <a:solidFill>
                <a:srgbClr val="7F6000"/>
              </a:solidFill>
              <a:latin typeface="Calibri"/>
              <a:ea typeface="Calibri"/>
              <a:cs typeface="Calibri"/>
              <a:sym typeface="Calibri"/>
            </a:endParaRPr>
          </a:p>
        </p:txBody>
      </p:sp>
      <p:sp>
        <p:nvSpPr>
          <p:cNvPr id="331" name="Google Shape;331;p6"/>
          <p:cNvSpPr txBox="1"/>
          <p:nvPr/>
        </p:nvSpPr>
        <p:spPr>
          <a:xfrm>
            <a:off x="1450975" y="1851660"/>
            <a:ext cx="9229725" cy="34150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chemeClr val="dk1"/>
                </a:solidFill>
                <a:latin typeface="Calibri"/>
                <a:ea typeface="Calibri"/>
                <a:cs typeface="Calibri"/>
                <a:sym typeface="Calibri"/>
              </a:rPr>
              <a:t>1. Giới thiệu đồ án</a:t>
            </a:r>
            <a:endParaRPr sz="2400" u="sng">
              <a:solidFill>
                <a:schemeClr val="dk1"/>
              </a:solidFill>
              <a:latin typeface="Calibri"/>
              <a:ea typeface="Calibri"/>
              <a:cs typeface="Calibri"/>
              <a:sym typeface="Calibri"/>
            </a:endParaRPr>
          </a:p>
          <a:p>
            <a:pPr indent="0" lvl="0" marL="0" marR="0" rtl="0" algn="l">
              <a:spcBef>
                <a:spcPts val="0"/>
              </a:spcBef>
              <a:spcAft>
                <a:spcPts val="0"/>
              </a:spcAft>
              <a:buNone/>
            </a:pPr>
            <a:r>
              <a:rPr lang="vi-VN" sz="1800">
                <a:solidFill>
                  <a:schemeClr val="dk1"/>
                </a:solidFill>
                <a:latin typeface="Calibri"/>
                <a:ea typeface="Calibri"/>
                <a:cs typeface="Calibri"/>
                <a:sym typeface="Calibri"/>
              </a:rPr>
              <a:t>	</a:t>
            </a:r>
            <a:r>
              <a:rPr lang="vi-VN" sz="2400">
                <a:solidFill>
                  <a:schemeClr val="dk1"/>
                </a:solidFill>
                <a:latin typeface="Calibri"/>
                <a:ea typeface="Calibri"/>
                <a:cs typeface="Calibri"/>
                <a:sym typeface="Calibri"/>
              </a:rPr>
              <a:t>+ Link data set: Maternal Health Risk Data Set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vi-VN" sz="2400">
                <a:solidFill>
                  <a:schemeClr val="dk1"/>
                </a:solidFill>
                <a:latin typeface="Calibri"/>
                <a:ea typeface="Calibri"/>
                <a:cs typeface="Calibri"/>
                <a:sym typeface="Calibri"/>
              </a:rPr>
              <a:t>	+ Bộ dữ liệu này gồm 1014 dòng dữ liệu và 7 thuộc tính.</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vi-VN" sz="2400">
                <a:solidFill>
                  <a:schemeClr val="dk1"/>
                </a:solidFill>
                <a:latin typeface="Calibri"/>
                <a:ea typeface="Calibri"/>
                <a:cs typeface="Calibri"/>
                <a:sym typeface="Calibri"/>
              </a:rPr>
              <a:t>	+ Mỗi hàng đại diện cho một bà mẹ, nó được dán nhãn là ở mức rủi ro cao, ở mức rủi ro giữa và ở mức rủi ro thấp và không có giá trị nào bị thiếu. Các cột là những yếu tố có trách nhiệm và đáng kể sẽ ảnh hưởng đến mức độ rủi ro sức khỏe của các bà mẹ. Các nhãn đã được kiểm tra nó là một yếu tố. Không có giá trị nào hoặc không chính xác được quan sát thấy.</a:t>
            </a:r>
            <a:endParaRPr sz="2400">
              <a:solidFill>
                <a:schemeClr val="dk1"/>
              </a:solidFill>
              <a:latin typeface="Calibri"/>
              <a:ea typeface="Calibri"/>
              <a:cs typeface="Calibri"/>
              <a:sym typeface="Calibri"/>
            </a:endParaRPr>
          </a:p>
        </p:txBody>
      </p:sp>
      <p:pic>
        <p:nvPicPr>
          <p:cNvPr id="332" name="Google Shape;332;p6"/>
          <p:cNvPicPr preferRelativeResize="0"/>
          <p:nvPr>
            <p:ph idx="1" type="body"/>
          </p:nvPr>
        </p:nvPicPr>
        <p:blipFill rotWithShape="1">
          <a:blip r:embed="rId3">
            <a:alphaModFix/>
          </a:blip>
          <a:srcRect b="0" l="0" r="0" t="0"/>
          <a:stretch/>
        </p:blipFill>
        <p:spPr>
          <a:xfrm>
            <a:off x="-4410710" y="1852930"/>
            <a:ext cx="4342130" cy="4030980"/>
          </a:xfrm>
          <a:prstGeom prst="rect">
            <a:avLst/>
          </a:prstGeom>
          <a:noFill/>
          <a:ln>
            <a:noFill/>
          </a:ln>
        </p:spPr>
      </p:pic>
      <p:pic>
        <p:nvPicPr>
          <p:cNvPr id="333" name="Google Shape;333;p6"/>
          <p:cNvPicPr preferRelativeResize="0"/>
          <p:nvPr/>
        </p:nvPicPr>
        <p:blipFill rotWithShape="1">
          <a:blip r:embed="rId4">
            <a:alphaModFix/>
          </a:blip>
          <a:srcRect b="0" l="0" r="0" t="0"/>
          <a:stretch/>
        </p:blipFill>
        <p:spPr>
          <a:xfrm>
            <a:off x="12583160" y="1851660"/>
            <a:ext cx="4342765" cy="4032250"/>
          </a:xfrm>
          <a:prstGeom prst="rect">
            <a:avLst/>
          </a:prstGeom>
          <a:noFill/>
          <a:ln>
            <a:noFill/>
          </a:ln>
        </p:spPr>
      </p:pic>
      <p:pic>
        <p:nvPicPr>
          <p:cNvPr id="334" name="Google Shape;334;p6"/>
          <p:cNvPicPr preferRelativeResize="0"/>
          <p:nvPr/>
        </p:nvPicPr>
        <p:blipFill rotWithShape="1">
          <a:blip r:embed="rId5">
            <a:alphaModFix/>
          </a:blip>
          <a:srcRect b="0" l="0" r="0" t="0"/>
          <a:stretch/>
        </p:blipFill>
        <p:spPr>
          <a:xfrm>
            <a:off x="1735455" y="7698740"/>
            <a:ext cx="8945245" cy="4073525"/>
          </a:xfrm>
          <a:prstGeom prst="rect">
            <a:avLst/>
          </a:prstGeom>
          <a:noFill/>
          <a:ln>
            <a:noFill/>
          </a:ln>
        </p:spPr>
      </p:pic>
      <p:sp>
        <p:nvSpPr>
          <p:cNvPr id="335" name="Google Shape;335;p6"/>
          <p:cNvSpPr/>
          <p:nvPr/>
        </p:nvSpPr>
        <p:spPr>
          <a:xfrm rot="-9789539">
            <a:off x="-6229806" y="5453375"/>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6"/>
          <p:cNvSpPr/>
          <p:nvPr/>
        </p:nvSpPr>
        <p:spPr>
          <a:xfrm rot="-9789539">
            <a:off x="7019865" y="-1574354"/>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6"/>
          <p:cNvSpPr/>
          <p:nvPr/>
        </p:nvSpPr>
        <p:spPr>
          <a:xfrm rot="-9789539">
            <a:off x="-1266054" y="6651965"/>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6"/>
          <p:cNvSpPr/>
          <p:nvPr/>
        </p:nvSpPr>
        <p:spPr>
          <a:xfrm>
            <a:off x="-5757545" y="-2914650"/>
            <a:ext cx="4131310" cy="4376420"/>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vi-VN" sz="2800">
                <a:solidFill>
                  <a:schemeClr val="lt1"/>
                </a:solidFill>
                <a:latin typeface="Calibri"/>
                <a:ea typeface="Calibri"/>
                <a:cs typeface="Calibri"/>
                <a:sym typeface="Calibri"/>
              </a:rPr>
              <a:t>1. Machine learning</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vi-VN" sz="2000">
                <a:solidFill>
                  <a:schemeClr val="lt1"/>
                </a:solidFill>
                <a:latin typeface="Calibri"/>
                <a:ea typeface="Calibri"/>
                <a:cs typeface="Calibri"/>
                <a:sym typeface="Calibri"/>
              </a:rPr>
              <a:t>      </a:t>
            </a:r>
            <a:r>
              <a:rPr lang="vi-VN" sz="2000">
                <a:solidFill>
                  <a:schemeClr val="dk1"/>
                </a:solidFill>
                <a:latin typeface="Calibri"/>
                <a:ea typeface="Calibri"/>
                <a:cs typeface="Calibri"/>
                <a:sym typeface="Calibri"/>
              </a:rPr>
              <a:t>Machine learning (ML) hay học máy là một nhánh của trí tuệ nhân tạo (AI), nó là một lĩnh vực nghiên cứu cho phép máy tính có khả năng cải thiện chính bản thân chúng dựa trên dữ liệu mẫu (training data) hoặc dựa vào kinh nghiệm (những gì đã được học). Machine learning có thể tự dự đoán hoặc đưa ra quyết định mà không cần được lập trình cụ thể.</a:t>
            </a:r>
            <a:endParaRPr sz="2000">
              <a:solidFill>
                <a:schemeClr val="dk1"/>
              </a:solidFill>
              <a:latin typeface="Calibri"/>
              <a:ea typeface="Calibri"/>
              <a:cs typeface="Calibri"/>
              <a:sym typeface="Calibri"/>
            </a:endParaRPr>
          </a:p>
        </p:txBody>
      </p:sp>
      <p:sp>
        <p:nvSpPr>
          <p:cNvPr id="339" name="Google Shape;339;p6"/>
          <p:cNvSpPr/>
          <p:nvPr/>
        </p:nvSpPr>
        <p:spPr>
          <a:xfrm>
            <a:off x="12990830" y="6964680"/>
            <a:ext cx="5265420" cy="3368040"/>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vi-VN" sz="2800">
                <a:solidFill>
                  <a:schemeClr val="dk1"/>
                </a:solidFill>
                <a:latin typeface="Calibri"/>
                <a:ea typeface="Calibri"/>
                <a:cs typeface="Calibri"/>
                <a:sym typeface="Calibri"/>
              </a:rPr>
              <a:t>2. Data mining</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vi-VN" sz="2000">
                <a:solidFill>
                  <a:schemeClr val="lt1"/>
                </a:solidFill>
                <a:latin typeface="Calibri"/>
                <a:ea typeface="Calibri"/>
                <a:cs typeface="Calibri"/>
                <a:sym typeface="Calibri"/>
              </a:rPr>
              <a:t>Khai phá dữ liệu (data mining) là quá trình tính toán để tìm ra các mẫu trong các bộ dữ liệu lớn liên quan đến các phương pháp tại giao điểm của máy học, thống kê và các hệ thống cơ sở dữ liệu. Đây là một lĩnh vực liên ngành của khoa học máy tính.</a:t>
            </a:r>
            <a:endParaRPr sz="2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1"/>
                                        </p:tgtEl>
                                      </p:cBhvr>
                                    </p:animEffect>
                                    <p:set>
                                      <p:cBhvr>
                                        <p:cTn dur="1" fill="hold">
                                          <p:stCondLst>
                                            <p:cond delay="500"/>
                                          </p:stCondLst>
                                        </p:cTn>
                                        <p:tgtEl>
                                          <p:spTgt spid="3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7"/>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7"/>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7"/>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b="1" sz="2400">
              <a:solidFill>
                <a:srgbClr val="7F6000"/>
              </a:solidFill>
              <a:latin typeface="Calibri"/>
              <a:ea typeface="Calibri"/>
              <a:cs typeface="Calibri"/>
              <a:sym typeface="Calibri"/>
            </a:endParaRPr>
          </a:p>
        </p:txBody>
      </p:sp>
      <p:sp>
        <p:nvSpPr>
          <p:cNvPr id="348" name="Google Shape;348;p7"/>
          <p:cNvSpPr/>
          <p:nvPr/>
        </p:nvSpPr>
        <p:spPr>
          <a:xfrm rot="-9789539">
            <a:off x="384989" y="291460"/>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7"/>
          <p:cNvSpPr/>
          <p:nvPr/>
        </p:nvSpPr>
        <p:spPr>
          <a:xfrm rot="-9789539">
            <a:off x="4870390" y="60433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7"/>
          <p:cNvSpPr/>
          <p:nvPr/>
        </p:nvSpPr>
        <p:spPr>
          <a:xfrm rot="-9789539">
            <a:off x="529091" y="4887935"/>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7"/>
          <p:cNvSpPr txBox="1"/>
          <p:nvPr/>
        </p:nvSpPr>
        <p:spPr>
          <a:xfrm>
            <a:off x="7379009" y="705636"/>
            <a:ext cx="4346024" cy="9220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7F6000"/>
                </a:solidFill>
                <a:latin typeface="Calibri"/>
                <a:ea typeface="Calibri"/>
                <a:cs typeface="Calibri"/>
                <a:sym typeface="Calibri"/>
              </a:rPr>
              <a:t>Chương 2</a:t>
            </a:r>
            <a:endParaRPr b="1" sz="5400">
              <a:solidFill>
                <a:srgbClr val="7F6000"/>
              </a:solidFill>
              <a:latin typeface="Calibri"/>
              <a:ea typeface="Calibri"/>
              <a:cs typeface="Calibri"/>
              <a:sym typeface="Calibri"/>
            </a:endParaRPr>
          </a:p>
        </p:txBody>
      </p:sp>
      <p:sp>
        <p:nvSpPr>
          <p:cNvPr id="352" name="Google Shape;352;p7"/>
          <p:cNvSpPr/>
          <p:nvPr/>
        </p:nvSpPr>
        <p:spPr>
          <a:xfrm>
            <a:off x="1317625" y="1113155"/>
            <a:ext cx="4131310" cy="4376420"/>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vi-VN" sz="2800">
                <a:solidFill>
                  <a:schemeClr val="lt1"/>
                </a:solidFill>
                <a:latin typeface="Calibri"/>
                <a:ea typeface="Calibri"/>
                <a:cs typeface="Calibri"/>
                <a:sym typeface="Calibri"/>
              </a:rPr>
              <a:t>1. Machine learning</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vi-VN" sz="2000">
                <a:solidFill>
                  <a:schemeClr val="lt1"/>
                </a:solidFill>
                <a:latin typeface="Calibri"/>
                <a:ea typeface="Calibri"/>
                <a:cs typeface="Calibri"/>
                <a:sym typeface="Calibri"/>
              </a:rPr>
              <a:t>      </a:t>
            </a:r>
            <a:r>
              <a:rPr lang="vi-VN" sz="2000">
                <a:solidFill>
                  <a:schemeClr val="dk1"/>
                </a:solidFill>
                <a:latin typeface="Calibri"/>
                <a:ea typeface="Calibri"/>
                <a:cs typeface="Calibri"/>
                <a:sym typeface="Calibri"/>
              </a:rPr>
              <a:t>Machine learning (ML) hay học máy là một nhánh của trí tuệ nhân tạo (AI), nó là một lĩnh vực nghiên cứu cho phép máy tính có khả năng cải thiện chính bản thân chúng dựa trên dữ liệu mẫu (training data) hoặc dựa vào kinh nghiệm (những gì đã được học). Machine learning có thể tự dự đoán hoặc đưa ra quyết định mà không cần được lập trình cụ thể.</a:t>
            </a:r>
            <a:endParaRPr sz="2000">
              <a:solidFill>
                <a:schemeClr val="dk1"/>
              </a:solidFill>
              <a:latin typeface="Calibri"/>
              <a:ea typeface="Calibri"/>
              <a:cs typeface="Calibri"/>
              <a:sym typeface="Calibri"/>
            </a:endParaRPr>
          </a:p>
        </p:txBody>
      </p:sp>
      <p:sp>
        <p:nvSpPr>
          <p:cNvPr id="353" name="Google Shape;353;p7"/>
          <p:cNvSpPr txBox="1"/>
          <p:nvPr/>
        </p:nvSpPr>
        <p:spPr>
          <a:xfrm>
            <a:off x="7230110" y="1525270"/>
            <a:ext cx="4131945" cy="95313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vi-VN" sz="2800">
                <a:solidFill>
                  <a:srgbClr val="7F6000"/>
                </a:solidFill>
                <a:latin typeface="Calibri"/>
                <a:ea typeface="Calibri"/>
                <a:cs typeface="Calibri"/>
                <a:sym typeface="Calibri"/>
              </a:rPr>
              <a:t>Cơ sở lý thuyết</a:t>
            </a:r>
            <a:endParaRPr sz="2800">
              <a:solidFill>
                <a:srgbClr val="7F6000"/>
              </a:solidFill>
              <a:latin typeface="Calibri"/>
              <a:ea typeface="Calibri"/>
              <a:cs typeface="Calibri"/>
              <a:sym typeface="Calibri"/>
            </a:endParaRPr>
          </a:p>
          <a:p>
            <a:pPr indent="0" lvl="0" marL="0" marR="0" rtl="0" algn="r">
              <a:spcBef>
                <a:spcPts val="0"/>
              </a:spcBef>
              <a:spcAft>
                <a:spcPts val="0"/>
              </a:spcAft>
              <a:buNone/>
            </a:pPr>
            <a:r>
              <a:rPr lang="vi-VN" sz="2800">
                <a:solidFill>
                  <a:srgbClr val="7F6000"/>
                </a:solidFill>
                <a:latin typeface="Calibri"/>
                <a:ea typeface="Calibri"/>
                <a:cs typeface="Calibri"/>
                <a:sym typeface="Calibri"/>
              </a:rPr>
              <a:t>I.Giới thiệu về môn học </a:t>
            </a:r>
            <a:endParaRPr sz="2800">
              <a:solidFill>
                <a:srgbClr val="7F6000"/>
              </a:solidFill>
              <a:latin typeface="Calibri"/>
              <a:ea typeface="Calibri"/>
              <a:cs typeface="Calibri"/>
              <a:sym typeface="Calibri"/>
            </a:endParaRPr>
          </a:p>
        </p:txBody>
      </p:sp>
      <p:sp>
        <p:nvSpPr>
          <p:cNvPr id="354" name="Google Shape;354;p7"/>
          <p:cNvSpPr/>
          <p:nvPr/>
        </p:nvSpPr>
        <p:spPr>
          <a:xfrm>
            <a:off x="6459220" y="2587625"/>
            <a:ext cx="5265420" cy="3368040"/>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vi-VN" sz="2800">
                <a:solidFill>
                  <a:schemeClr val="dk1"/>
                </a:solidFill>
                <a:latin typeface="Calibri"/>
                <a:ea typeface="Calibri"/>
                <a:cs typeface="Calibri"/>
                <a:sym typeface="Calibri"/>
              </a:rPr>
              <a:t>2. Data mining</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vi-VN" sz="2000">
                <a:solidFill>
                  <a:schemeClr val="lt1"/>
                </a:solidFill>
                <a:latin typeface="Calibri"/>
                <a:ea typeface="Calibri"/>
                <a:cs typeface="Calibri"/>
                <a:sym typeface="Calibri"/>
              </a:rPr>
              <a:t>Khai phá dữ liệu (data mining) là quá trình tính toán để tìm ra các mẫu trong các bộ dữ liệu lớn liên quan đến các phương pháp tại giao điểm của máy học, thống kê và các hệ thống cơ sở dữ liệu. Đây là một lĩnh vực liên ngành của khoa học máy tính.</a:t>
            </a:r>
            <a:endParaRPr sz="20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8"/>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8"/>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8"/>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8"/>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b="1" sz="2400">
              <a:solidFill>
                <a:srgbClr val="7F6000"/>
              </a:solidFill>
              <a:latin typeface="Calibri"/>
              <a:ea typeface="Calibri"/>
              <a:cs typeface="Calibri"/>
              <a:sym typeface="Calibri"/>
            </a:endParaRPr>
          </a:p>
        </p:txBody>
      </p:sp>
      <p:sp>
        <p:nvSpPr>
          <p:cNvPr id="363" name="Google Shape;363;p8"/>
          <p:cNvSpPr/>
          <p:nvPr/>
        </p:nvSpPr>
        <p:spPr>
          <a:xfrm rot="-9789539">
            <a:off x="-2651061" y="-1257598"/>
            <a:ext cx="9687168" cy="9255288"/>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8"/>
          <p:cNvSpPr/>
          <p:nvPr/>
        </p:nvSpPr>
        <p:spPr>
          <a:xfrm rot="-9789539">
            <a:off x="5153594" y="-714928"/>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8"/>
          <p:cNvSpPr/>
          <p:nvPr/>
        </p:nvSpPr>
        <p:spPr>
          <a:xfrm rot="-9789539">
            <a:off x="-537348" y="6130689"/>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8"/>
          <p:cNvSpPr txBox="1"/>
          <p:nvPr/>
        </p:nvSpPr>
        <p:spPr>
          <a:xfrm>
            <a:off x="165246" y="463637"/>
            <a:ext cx="4346024" cy="9220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FEE599"/>
                </a:solidFill>
                <a:latin typeface="Calibri"/>
                <a:ea typeface="Calibri"/>
                <a:cs typeface="Calibri"/>
                <a:sym typeface="Calibri"/>
              </a:rPr>
              <a:t>Chương 2</a:t>
            </a:r>
            <a:endParaRPr b="1" sz="5400">
              <a:solidFill>
                <a:srgbClr val="FEE599"/>
              </a:solidFill>
              <a:latin typeface="Calibri"/>
              <a:ea typeface="Calibri"/>
              <a:cs typeface="Calibri"/>
              <a:sym typeface="Calibri"/>
            </a:endParaRPr>
          </a:p>
        </p:txBody>
      </p:sp>
      <p:sp>
        <p:nvSpPr>
          <p:cNvPr id="367" name="Google Shape;367;p8"/>
          <p:cNvSpPr/>
          <p:nvPr/>
        </p:nvSpPr>
        <p:spPr>
          <a:xfrm rot="6527380">
            <a:off x="1128695" y="2395167"/>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8"/>
          <p:cNvSpPr/>
          <p:nvPr/>
        </p:nvSpPr>
        <p:spPr>
          <a:xfrm rot="6527380">
            <a:off x="3355356" y="4052106"/>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8"/>
          <p:cNvSpPr txBox="1"/>
          <p:nvPr/>
        </p:nvSpPr>
        <p:spPr>
          <a:xfrm>
            <a:off x="165100" y="2209800"/>
            <a:ext cx="5852160" cy="39693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2800">
                <a:solidFill>
                  <a:srgbClr val="FEE599"/>
                </a:solidFill>
                <a:latin typeface="Calibri"/>
                <a:ea typeface="Calibri"/>
                <a:cs typeface="Calibri"/>
                <a:sym typeface="Calibri"/>
              </a:rPr>
              <a:t>Cây quyết định (Decision Tree)</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vi-VN" sz="2800">
                <a:solidFill>
                  <a:srgbClr val="FEE599"/>
                </a:solidFill>
                <a:latin typeface="Calibri"/>
                <a:ea typeface="Calibri"/>
                <a:cs typeface="Calibri"/>
                <a:sym typeface="Calibri"/>
              </a:rPr>
              <a:t>  </a:t>
            </a:r>
            <a:r>
              <a:rPr lang="vi-VN" sz="2400">
                <a:solidFill>
                  <a:schemeClr val="lt1"/>
                </a:solidFill>
                <a:latin typeface="Calibri"/>
                <a:ea typeface="Calibri"/>
                <a:cs typeface="Calibri"/>
                <a:sym typeface="Calibri"/>
              </a:rPr>
              <a:t>Cây quyết định (Decision Tree) là một cây phân cấp có cấu trúc được dùng để phân lớp các đối tượng dựa vào dãy các luật. Các thuộc tính của đối tượng có thể thuộc các kiểu dữ liệu khác nhau như Nhị phân (Binary) , Định danh (Nominal), Thứ tự (Ordinal), Số lượng (Quantitative) trong khi đó thuộc tính phân lớp phải có kiểu dữ liệu là Binary hoặc Ordinal.</a:t>
            </a:r>
            <a:r>
              <a:rPr lang="vi-VN" sz="2800">
                <a:solidFill>
                  <a:schemeClr val="lt1"/>
                </a:solidFill>
                <a:latin typeface="Calibri"/>
                <a:ea typeface="Calibri"/>
                <a:cs typeface="Calibri"/>
                <a:sym typeface="Calibri"/>
              </a:rPr>
              <a:t> </a:t>
            </a:r>
            <a:endParaRPr sz="2800">
              <a:solidFill>
                <a:schemeClr val="lt1"/>
              </a:solidFill>
              <a:latin typeface="Calibri"/>
              <a:ea typeface="Calibri"/>
              <a:cs typeface="Calibri"/>
              <a:sym typeface="Calibri"/>
            </a:endParaRPr>
          </a:p>
        </p:txBody>
      </p:sp>
      <p:sp>
        <p:nvSpPr>
          <p:cNvPr id="370" name="Google Shape;370;p8"/>
          <p:cNvSpPr txBox="1"/>
          <p:nvPr/>
        </p:nvSpPr>
        <p:spPr>
          <a:xfrm>
            <a:off x="7028180" y="2209800"/>
            <a:ext cx="4968875" cy="42157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2800">
                <a:solidFill>
                  <a:srgbClr val="7F6000"/>
                </a:solidFill>
                <a:latin typeface="Calibri"/>
                <a:ea typeface="Calibri"/>
                <a:cs typeface="Calibri"/>
                <a:sym typeface="Calibri"/>
              </a:rPr>
              <a:t>Thuật toán DBSCAN</a:t>
            </a:r>
            <a:endParaRPr sz="2800">
              <a:solidFill>
                <a:srgbClr val="7F6000"/>
              </a:solidFill>
              <a:latin typeface="Calibri"/>
              <a:ea typeface="Calibri"/>
              <a:cs typeface="Calibri"/>
              <a:sym typeface="Calibri"/>
            </a:endParaRPr>
          </a:p>
          <a:p>
            <a:pPr indent="0" lvl="0" marL="0" marR="0" rtl="0" algn="l">
              <a:spcBef>
                <a:spcPts val="0"/>
              </a:spcBef>
              <a:spcAft>
                <a:spcPts val="0"/>
              </a:spcAft>
              <a:buNone/>
            </a:pPr>
            <a:r>
              <a:rPr lang="vi-VN" sz="2400">
                <a:solidFill>
                  <a:srgbClr val="7F6000"/>
                </a:solidFill>
                <a:latin typeface="Calibri"/>
                <a:ea typeface="Calibri"/>
                <a:cs typeface="Calibri"/>
                <a:sym typeface="Calibri"/>
              </a:rPr>
              <a:t>    Thuật toán DBSCAN (Density Based Spatial Clustering of Applications with Noise) là thuật toán gom cụm dựa trên mật độ, hiệu quả với CSDL lớn, có khả năng xử lý nhiễu. DBSCAN thực hiện tốt trên không gian nhiều chiều; thích hợp với cơ sở dữ liệu có mật độ phân bố dày đặc kể cả có phần tử nhiễu. </a:t>
            </a:r>
            <a:endParaRPr sz="2400">
              <a:solidFill>
                <a:srgbClr val="7F6000"/>
              </a:solidFill>
              <a:latin typeface="Calibri"/>
              <a:ea typeface="Calibri"/>
              <a:cs typeface="Calibri"/>
              <a:sym typeface="Calibri"/>
            </a:endParaRPr>
          </a:p>
        </p:txBody>
      </p:sp>
      <p:sp>
        <p:nvSpPr>
          <p:cNvPr id="371" name="Google Shape;371;p8"/>
          <p:cNvSpPr txBox="1"/>
          <p:nvPr/>
        </p:nvSpPr>
        <p:spPr>
          <a:xfrm>
            <a:off x="165100" y="1256665"/>
            <a:ext cx="6910070" cy="9531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E699"/>
                </a:solidFill>
                <a:latin typeface="Calibri"/>
                <a:ea typeface="Calibri"/>
                <a:cs typeface="Calibri"/>
                <a:sym typeface="Calibri"/>
              </a:rPr>
              <a:t>Cơ sở lý thuyết</a:t>
            </a:r>
            <a:endParaRPr sz="2800">
              <a:solidFill>
                <a:srgbClr val="FFE699"/>
              </a:solidFill>
              <a:latin typeface="Calibri"/>
              <a:ea typeface="Calibri"/>
              <a:cs typeface="Calibri"/>
              <a:sym typeface="Calibri"/>
            </a:endParaRPr>
          </a:p>
          <a:p>
            <a:pPr indent="0" lvl="0" marL="0" marR="0" rtl="0" algn="l">
              <a:spcBef>
                <a:spcPts val="0"/>
              </a:spcBef>
              <a:spcAft>
                <a:spcPts val="0"/>
              </a:spcAft>
              <a:buNone/>
            </a:pPr>
            <a:r>
              <a:rPr lang="vi-VN" sz="2800">
                <a:solidFill>
                  <a:srgbClr val="FFE699"/>
                </a:solidFill>
                <a:latin typeface="Calibri"/>
                <a:ea typeface="Calibri"/>
                <a:cs typeface="Calibri"/>
                <a:sym typeface="Calibri"/>
              </a:rPr>
              <a:t>II. Tổng quan các phương pháp sử dụng</a:t>
            </a:r>
            <a:endParaRPr sz="2800">
              <a:solidFill>
                <a:srgbClr val="FFE6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9"/>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9"/>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9"/>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9"/>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b="1" sz="2400">
              <a:solidFill>
                <a:srgbClr val="7F6000"/>
              </a:solidFill>
              <a:latin typeface="Calibri"/>
              <a:ea typeface="Calibri"/>
              <a:cs typeface="Calibri"/>
              <a:sym typeface="Calibri"/>
            </a:endParaRPr>
          </a:p>
        </p:txBody>
      </p:sp>
      <p:sp>
        <p:nvSpPr>
          <p:cNvPr id="380" name="Google Shape;380;p9"/>
          <p:cNvSpPr/>
          <p:nvPr/>
        </p:nvSpPr>
        <p:spPr>
          <a:xfrm rot="-9789539">
            <a:off x="-2651061" y="-1257598"/>
            <a:ext cx="9687168" cy="9255288"/>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9"/>
          <p:cNvSpPr/>
          <p:nvPr/>
        </p:nvSpPr>
        <p:spPr>
          <a:xfrm rot="-9789539">
            <a:off x="5153594" y="-714928"/>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9"/>
          <p:cNvSpPr/>
          <p:nvPr/>
        </p:nvSpPr>
        <p:spPr>
          <a:xfrm rot="-9789539">
            <a:off x="-537348" y="6130689"/>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9"/>
          <p:cNvSpPr txBox="1"/>
          <p:nvPr/>
        </p:nvSpPr>
        <p:spPr>
          <a:xfrm>
            <a:off x="165246" y="463637"/>
            <a:ext cx="4346024" cy="9220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FEE599"/>
                </a:solidFill>
                <a:latin typeface="Calibri"/>
                <a:ea typeface="Calibri"/>
                <a:cs typeface="Calibri"/>
                <a:sym typeface="Calibri"/>
              </a:rPr>
              <a:t>Chương 2</a:t>
            </a:r>
            <a:endParaRPr b="1" sz="5400">
              <a:solidFill>
                <a:srgbClr val="FEE599"/>
              </a:solidFill>
              <a:latin typeface="Calibri"/>
              <a:ea typeface="Calibri"/>
              <a:cs typeface="Calibri"/>
              <a:sym typeface="Calibri"/>
            </a:endParaRPr>
          </a:p>
        </p:txBody>
      </p:sp>
      <p:sp>
        <p:nvSpPr>
          <p:cNvPr id="384" name="Google Shape;384;p9"/>
          <p:cNvSpPr/>
          <p:nvPr/>
        </p:nvSpPr>
        <p:spPr>
          <a:xfrm rot="6527380">
            <a:off x="1128695" y="2395167"/>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9"/>
          <p:cNvSpPr/>
          <p:nvPr/>
        </p:nvSpPr>
        <p:spPr>
          <a:xfrm rot="6527380">
            <a:off x="3355356" y="4052106"/>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9"/>
          <p:cNvSpPr txBox="1"/>
          <p:nvPr/>
        </p:nvSpPr>
        <p:spPr>
          <a:xfrm>
            <a:off x="165100" y="2209800"/>
            <a:ext cx="5852160" cy="43383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2800">
                <a:solidFill>
                  <a:srgbClr val="FEE599"/>
                </a:solidFill>
                <a:latin typeface="Calibri"/>
                <a:ea typeface="Calibri"/>
                <a:cs typeface="Calibri"/>
                <a:sym typeface="Calibri"/>
              </a:rPr>
              <a:t>Cây quyết định (Decision Tree)</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vi-VN" sz="2800">
                <a:solidFill>
                  <a:srgbClr val="FEE599"/>
                </a:solidFill>
                <a:latin typeface="Calibri"/>
                <a:ea typeface="Calibri"/>
                <a:cs typeface="Calibri"/>
                <a:sym typeface="Calibri"/>
              </a:rPr>
              <a:t> </a:t>
            </a:r>
            <a:r>
              <a:rPr lang="vi-VN" sz="3200">
                <a:solidFill>
                  <a:srgbClr val="FEE599"/>
                </a:solidFill>
                <a:latin typeface="Calibri"/>
                <a:ea typeface="Calibri"/>
                <a:cs typeface="Calibri"/>
                <a:sym typeface="Calibri"/>
              </a:rPr>
              <a:t> 	</a:t>
            </a:r>
            <a:r>
              <a:rPr lang="vi-VN" sz="2400">
                <a:solidFill>
                  <a:schemeClr val="lt1"/>
                </a:solidFill>
                <a:latin typeface="Times New Roman"/>
                <a:ea typeface="Times New Roman"/>
                <a:cs typeface="Times New Roman"/>
                <a:sym typeface="Times New Roman"/>
              </a:rPr>
              <a:t>+Ưu điểm</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vi-VN" sz="2400">
                <a:solidFill>
                  <a:schemeClr val="lt1"/>
                </a:solidFill>
                <a:latin typeface="Times New Roman"/>
                <a:ea typeface="Times New Roman"/>
                <a:cs typeface="Times New Roman"/>
                <a:sym typeface="Times New Roman"/>
              </a:rPr>
              <a:t>-Thuật toán đơn giản và phổ biến, các quy tắc dễ hiểu</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vi-VN" sz="2400">
                <a:solidFill>
                  <a:schemeClr val="lt1"/>
                </a:solidFill>
                <a:latin typeface="Times New Roman"/>
                <a:ea typeface="Times New Roman"/>
                <a:cs typeface="Times New Roman"/>
                <a:sym typeface="Times New Roman"/>
              </a:rPr>
              <a:t>-Dữ liệu đầu vào có thể là là dữ liệu missing</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vi-VN" sz="2400">
                <a:solidFill>
                  <a:schemeClr val="lt1"/>
                </a:solidFill>
                <a:latin typeface="Times New Roman"/>
                <a:ea typeface="Times New Roman"/>
                <a:cs typeface="Times New Roman"/>
                <a:sym typeface="Times New Roman"/>
              </a:rPr>
              <a:t>-Có thể làm việc với cả dữ liệu số và dữ liệu phân loại,làm việc với dữ liệu lớn.</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vi-VN" sz="2400">
                <a:solidFill>
                  <a:schemeClr val="lt1"/>
                </a:solidFill>
                <a:latin typeface="Times New Roman"/>
                <a:ea typeface="Times New Roman"/>
                <a:cs typeface="Times New Roman"/>
                <a:sym typeface="Times New Roman"/>
              </a:rPr>
              <a:t>	+ Nhược điểm:Mô hình cây quyết định phụ thuộc rất lớn vào dữ liệu của bạn và hay gặp vấn đề overfitting.</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vi-VN" sz="2400">
                <a:solidFill>
                  <a:schemeClr val="lt1"/>
                </a:solidFill>
                <a:latin typeface="Times New Roman"/>
                <a:ea typeface="Times New Roman"/>
                <a:cs typeface="Times New Roman"/>
                <a:sym typeface="Times New Roman"/>
              </a:rPr>
              <a:t>	+Ứng dụng : hỗ trợ </a:t>
            </a:r>
            <a:r>
              <a:rPr lang="vi-VN" sz="2400" u="sng">
                <a:solidFill>
                  <a:schemeClr val="lt1"/>
                </a:solidFill>
                <a:latin typeface="Times New Roman"/>
                <a:ea typeface="Times New Roman"/>
                <a:cs typeface="Times New Roman"/>
                <a:sym typeface="Times New Roman"/>
              </a:rPr>
              <a:t>việc</a:t>
            </a:r>
            <a:r>
              <a:rPr lang="vi-VN" sz="2400">
                <a:solidFill>
                  <a:schemeClr val="lt1"/>
                </a:solidFill>
                <a:latin typeface="Times New Roman"/>
                <a:ea typeface="Times New Roman"/>
                <a:cs typeface="Times New Roman"/>
                <a:sym typeface="Times New Roman"/>
              </a:rPr>
              <a:t> ra quyết định</a:t>
            </a:r>
            <a:endParaRPr sz="2400">
              <a:solidFill>
                <a:schemeClr val="lt1"/>
              </a:solidFill>
              <a:latin typeface="Times New Roman"/>
              <a:ea typeface="Times New Roman"/>
              <a:cs typeface="Times New Roman"/>
              <a:sym typeface="Times New Roman"/>
            </a:endParaRPr>
          </a:p>
        </p:txBody>
      </p:sp>
      <p:sp>
        <p:nvSpPr>
          <p:cNvPr id="387" name="Google Shape;387;p9"/>
          <p:cNvSpPr txBox="1"/>
          <p:nvPr/>
        </p:nvSpPr>
        <p:spPr>
          <a:xfrm>
            <a:off x="7028180" y="2209800"/>
            <a:ext cx="4968875" cy="4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2800">
                <a:solidFill>
                  <a:srgbClr val="7F6000"/>
                </a:solidFill>
                <a:latin typeface="Calibri"/>
                <a:ea typeface="Calibri"/>
                <a:cs typeface="Calibri"/>
                <a:sym typeface="Calibri"/>
              </a:rPr>
              <a:t>Thuật toán DBSCAN</a:t>
            </a:r>
            <a:endParaRPr sz="2800">
              <a:solidFill>
                <a:srgbClr val="7F6000"/>
              </a:solidFill>
              <a:latin typeface="Calibri"/>
              <a:ea typeface="Calibri"/>
              <a:cs typeface="Calibri"/>
              <a:sym typeface="Calibri"/>
            </a:endParaRPr>
          </a:p>
          <a:p>
            <a:pPr indent="0" lvl="0" marL="0" marR="0" rtl="0" algn="l">
              <a:spcBef>
                <a:spcPts val="0"/>
              </a:spcBef>
              <a:spcAft>
                <a:spcPts val="0"/>
              </a:spcAft>
              <a:buNone/>
            </a:pPr>
            <a:r>
              <a:rPr lang="vi-VN" sz="2400">
                <a:solidFill>
                  <a:schemeClr val="dk1"/>
                </a:solidFill>
                <a:latin typeface="Calibri"/>
                <a:ea typeface="Calibri"/>
                <a:cs typeface="Calibri"/>
                <a:sym typeface="Calibri"/>
              </a:rPr>
              <a:t>	+ Ưu điểm: Thuật toán DBSCAN đã khắc phục được vấn đề độ phức tạp tính toán cao và dữ liệu nhiễu..</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vi-VN" sz="2400">
                <a:solidFill>
                  <a:schemeClr val="dk1"/>
                </a:solidFill>
                <a:latin typeface="Calibri"/>
                <a:ea typeface="Calibri"/>
                <a:cs typeface="Calibri"/>
                <a:sym typeface="Calibri"/>
              </a:rPr>
              <a:t>	+ Nhược điểm:Để có thể tìm ra cụm các đối tượng thì vẫn phải chọn tham số Eps và MinPts để tìm ra cụm chính xác.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vi-VN" sz="2400">
                <a:solidFill>
                  <a:schemeClr val="dk1"/>
                </a:solidFill>
                <a:latin typeface="Calibri"/>
                <a:ea typeface="Calibri"/>
                <a:cs typeface="Calibri"/>
                <a:sym typeface="Calibri"/>
              </a:rPr>
              <a:t>	+Ứng </a:t>
            </a:r>
            <a:endParaRPr sz="2400">
              <a:solidFill>
                <a:schemeClr val="dk1"/>
              </a:solidFill>
              <a:latin typeface="Calibri"/>
              <a:ea typeface="Calibri"/>
              <a:cs typeface="Calibri"/>
              <a:sym typeface="Calibri"/>
            </a:endParaRPr>
          </a:p>
        </p:txBody>
      </p:sp>
      <p:sp>
        <p:nvSpPr>
          <p:cNvPr id="388" name="Google Shape;388;p9"/>
          <p:cNvSpPr/>
          <p:nvPr/>
        </p:nvSpPr>
        <p:spPr>
          <a:xfrm>
            <a:off x="3356392" y="8456456"/>
            <a:ext cx="5479216" cy="283146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9"/>
          <p:cNvSpPr txBox="1"/>
          <p:nvPr/>
        </p:nvSpPr>
        <p:spPr>
          <a:xfrm>
            <a:off x="165100" y="1256665"/>
            <a:ext cx="6910070" cy="9531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E699"/>
                </a:solidFill>
                <a:latin typeface="Calibri"/>
                <a:ea typeface="Calibri"/>
                <a:cs typeface="Calibri"/>
                <a:sym typeface="Calibri"/>
              </a:rPr>
              <a:t>Cơ sở lý thuyết</a:t>
            </a:r>
            <a:endParaRPr sz="2800">
              <a:solidFill>
                <a:srgbClr val="FFE699"/>
              </a:solidFill>
              <a:latin typeface="Calibri"/>
              <a:ea typeface="Calibri"/>
              <a:cs typeface="Calibri"/>
              <a:sym typeface="Calibri"/>
            </a:endParaRPr>
          </a:p>
          <a:p>
            <a:pPr indent="0" lvl="0" marL="0" marR="0" rtl="0" algn="l">
              <a:spcBef>
                <a:spcPts val="0"/>
              </a:spcBef>
              <a:spcAft>
                <a:spcPts val="0"/>
              </a:spcAft>
              <a:buNone/>
            </a:pPr>
            <a:r>
              <a:rPr lang="vi-VN" sz="2800">
                <a:solidFill>
                  <a:srgbClr val="FFE699"/>
                </a:solidFill>
                <a:latin typeface="Calibri"/>
                <a:ea typeface="Calibri"/>
                <a:cs typeface="Calibri"/>
                <a:sym typeface="Calibri"/>
              </a:rPr>
              <a:t>II. Tổng quan các phương pháp sử dụng</a:t>
            </a:r>
            <a:endParaRPr sz="2800">
              <a:solidFill>
                <a:srgbClr val="FFE699"/>
              </a:solidFill>
              <a:latin typeface="Calibri"/>
              <a:ea typeface="Calibri"/>
              <a:cs typeface="Calibri"/>
              <a:sym typeface="Calibri"/>
            </a:endParaRPr>
          </a:p>
        </p:txBody>
      </p:sp>
      <p:sp>
        <p:nvSpPr>
          <p:cNvPr id="390" name="Google Shape;390;p9"/>
          <p:cNvSpPr/>
          <p:nvPr/>
        </p:nvSpPr>
        <p:spPr>
          <a:xfrm>
            <a:off x="-11073765" y="7372350"/>
            <a:ext cx="11238865" cy="11078210"/>
          </a:xfrm>
          <a:prstGeom prst="roundRect">
            <a:avLst>
              <a:gd fmla="val 11327" name="adj"/>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4000">
                <a:solidFill>
                  <a:schemeClr val="lt1"/>
                </a:solidFill>
                <a:latin typeface="Calibri"/>
                <a:ea typeface="Calibri"/>
                <a:cs typeface="Calibri"/>
                <a:sym typeface="Calibri"/>
              </a:rPr>
              <a:t>1. Quản lý thư viện và dữ liệu</a:t>
            </a:r>
            <a:endParaRPr sz="4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500"/>
                                        <p:tgtEl>
                                          <p:spTgt spid="3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500"/>
                                        <p:tgtEl>
                                          <p:spTgt spid="3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2021-10-30T08:41:00Z</dcterms:created>
  <dc:creator>Công Nguyễn Thành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B297C06A8EF84469A9454762384B00EB</vt:lpwstr>
  </property>
  <property fmtid="{D5CDD505-2E9C-101B-9397-08002B2CF9AE}" pid="3" name="KSOProductBuildVer">
    <vt:lpwstr>1033-11.2.0.11380</vt:lpwstr>
  </property>
</Properties>
</file>