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70" r:id="rId3"/>
    <p:sldId id="272" r:id="rId4"/>
    <p:sldId id="273" r:id="rId5"/>
    <p:sldId id="271" r:id="rId6"/>
    <p:sldId id="274" r:id="rId7"/>
    <p:sldId id="275" r:id="rId8"/>
    <p:sldId id="276" r:id="rId9"/>
    <p:sldId id="278" r:id="rId10"/>
    <p:sldId id="277" r:id="rId11"/>
    <p:sldId id="279" r:id="rId12"/>
    <p:sldId id="280" r:id="rId13"/>
    <p:sldId id="282" r:id="rId14"/>
    <p:sldId id="281" r:id="rId15"/>
    <p:sldId id="283" r:id="rId16"/>
    <p:sldId id="284" r:id="rId17"/>
    <p:sldId id="285" r:id="rId18"/>
    <p:sldId id="286" r:id="rId19"/>
    <p:sldId id="287" r:id="rId20"/>
    <p:sldId id="288" r:id="rId21"/>
    <p:sldId id="289" r:id="rId22"/>
    <p:sldId id="290" r:id="rId23"/>
    <p:sldId id="291" r:id="rId24"/>
    <p:sldId id="292" r:id="rId25"/>
    <p:sldId id="293" r:id="rId26"/>
    <p:sldId id="269" r:id="rId2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周明" initials="吴" lastIdx="1" clrIdx="0">
    <p:extLst>
      <p:ext uri="{19B8F6BF-5375-455C-9EA6-DF929625EA0E}">
        <p15:presenceInfo xmlns:p15="http://schemas.microsoft.com/office/powerpoint/2012/main" userId="6542333ff02577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CC"/>
    <a:srgbClr val="CFE5C1"/>
    <a:srgbClr val="2F5597"/>
    <a:srgbClr val="7CA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FDD63-650A-49FC-9DBE-F0EEA2A2617A}" v="5191" dt="2020-04-24T12:22:17.1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76" autoAdjust="0"/>
  </p:normalViewPr>
  <p:slideViewPr>
    <p:cSldViewPr snapToGrid="0" showGuides="1">
      <p:cViewPr varScale="1">
        <p:scale>
          <a:sx n="87" d="100"/>
          <a:sy n="87" d="100"/>
        </p:scale>
        <p:origin x="1224"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542"/>
    </p:cViewPr>
  </p:sorterViewPr>
  <p:notesViewPr>
    <p:cSldViewPr snapToGrid="0" showGuides="1">
      <p:cViewPr varScale="1">
        <p:scale>
          <a:sx n="57" d="100"/>
          <a:sy n="57" d="100"/>
        </p:scale>
        <p:origin x="2280" y="6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0136F-62BD-4E9E-9B03-014DC7BBBCA4}"/>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a:extLst>
              <a:ext uri="{FF2B5EF4-FFF2-40B4-BE49-F238E27FC236}">
                <a16:creationId xmlns:a16="http://schemas.microsoft.com/office/drawing/2014/main" id="{C9D1FDF1-F6D2-40EE-94DB-A1B3D8694E1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7E298FF3-A289-4FEC-B1E5-8FD37E6CF944}" type="datetimeFigureOut">
              <a:rPr lang="zh-CN" altLang="en-US" smtClean="0"/>
              <a:t>2021/4/27</a:t>
            </a:fld>
            <a:endParaRPr lang="zh-CN" altLang="en-US"/>
          </a:p>
        </p:txBody>
      </p:sp>
      <p:sp>
        <p:nvSpPr>
          <p:cNvPr id="4" name="页脚占位符 3">
            <a:extLst>
              <a:ext uri="{FF2B5EF4-FFF2-40B4-BE49-F238E27FC236}">
                <a16:creationId xmlns:a16="http://schemas.microsoft.com/office/drawing/2014/main" id="{DB73D507-CE22-4A01-87C1-54EA8FE3F3BA}"/>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a:extLst>
              <a:ext uri="{FF2B5EF4-FFF2-40B4-BE49-F238E27FC236}">
                <a16:creationId xmlns:a16="http://schemas.microsoft.com/office/drawing/2014/main" id="{5BF46D62-BE71-429D-89D4-C3F91438A565}"/>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108D484-B32C-4814-8E1B-565DA9D6B58A}" type="slidenum">
              <a:rPr lang="zh-CN" altLang="en-US" smtClean="0"/>
              <a:t>‹#›</a:t>
            </a:fld>
            <a:endParaRPr lang="zh-CN" altLang="en-US"/>
          </a:p>
        </p:txBody>
      </p:sp>
    </p:spTree>
    <p:extLst>
      <p:ext uri="{BB962C8B-B14F-4D97-AF65-F5344CB8AC3E}">
        <p14:creationId xmlns:p14="http://schemas.microsoft.com/office/powerpoint/2010/main" val="239366598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4T11:02:54.175"/>
    </inkml:context>
    <inkml:brush xml:id="br0">
      <inkml:brushProperty name="width" value="0.05" units="cm"/>
      <inkml:brushProperty name="height" value="0.05" units="cm"/>
      <inkml:brushProperty name="color" value="#333333"/>
    </inkml:brush>
  </inkml:definitions>
  <inkml:trace contextRef="#ctx0" brushRef="#br0">0 0 6448 0 0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4T11:02:54.175"/>
    </inkml:context>
    <inkml:brush xml:id="br0">
      <inkml:brushProperty name="width" value="0.05" units="cm"/>
      <inkml:brushProperty name="height" value="0.05" units="cm"/>
      <inkml:brushProperty name="color" value="#333333"/>
    </inkml:brush>
  </inkml:definitions>
  <inkml:trace contextRef="#ctx0" brushRef="#br0">0 0 6448 0 0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7150" y="365125"/>
            <a:ext cx="6985000" cy="523875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450011" y="5872318"/>
            <a:ext cx="6199279" cy="3670199"/>
          </a:xfrm>
          <a:prstGeom prst="rect">
            <a:avLst/>
          </a:prstGeom>
        </p:spPr>
        <p:txBody>
          <a:bodyPr vert="horz" lIns="99048" tIns="49524" rIns="99048" bIns="49524"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270C8926-BB6B-4CF2-A217-4AF45229323C}" type="slidenum">
              <a:rPr lang="zh-CN" altLang="en-US" smtClean="0"/>
              <a:t>‹#›</a:t>
            </a:fld>
            <a:endParaRPr lang="zh-CN" altLang="en-US"/>
          </a:p>
        </p:txBody>
      </p:sp>
    </p:spTree>
    <p:extLst>
      <p:ext uri="{BB962C8B-B14F-4D97-AF65-F5344CB8AC3E}">
        <p14:creationId xmlns:p14="http://schemas.microsoft.com/office/powerpoint/2010/main" val="2442721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06C2D0-C450-4B29-AB78-87BDBA4B20FE}" type="datetime7">
              <a:rPr lang="zh-CN" altLang="en-US" smtClean="0"/>
              <a:t>21.4.27</a:t>
            </a:fld>
            <a:endParaRPr lang="zh-CN" altLang="en-US"/>
          </a:p>
        </p:txBody>
      </p:sp>
      <p:sp>
        <p:nvSpPr>
          <p:cNvPr id="5" name="Footer Placeholder 4"/>
          <p:cNvSpPr>
            <a:spLocks noGrp="1"/>
          </p:cNvSpPr>
          <p:nvPr>
            <p:ph type="ftr" sz="quarter" idx="11"/>
          </p:nvPr>
        </p:nvSpPr>
        <p:spPr/>
        <p:txBody>
          <a:bodyPr/>
          <a:lstStyle/>
          <a:p>
            <a:r>
              <a:rPr lang="en-US" altLang="zh-CN"/>
              <a:t>ARROW’S IMPOSSIBILITY THEOREM</a:t>
            </a:r>
            <a:endParaRPr lang="zh-CN" altLang="en-US"/>
          </a:p>
        </p:txBody>
      </p:sp>
      <p:sp>
        <p:nvSpPr>
          <p:cNvPr id="6" name="Slide Number Placeholder 5"/>
          <p:cNvSpPr>
            <a:spLocks noGrp="1"/>
          </p:cNvSpPr>
          <p:nvPr>
            <p:ph type="sldNum" sz="quarter" idx="12"/>
          </p:nvPr>
        </p:nvSpPr>
        <p:spPr/>
        <p:txBody>
          <a:bodyPr/>
          <a:lstStyle/>
          <a:p>
            <a:fld id="{4E836DAA-5CCE-439C-AB63-0EEB9B7D5322}" type="slidenum">
              <a:rPr lang="zh-CN" altLang="en-US" smtClean="0"/>
              <a:t>‹#›</a:t>
            </a:fld>
            <a:endParaRPr lang="zh-CN" altLang="en-US"/>
          </a:p>
        </p:txBody>
      </p:sp>
    </p:spTree>
    <p:extLst>
      <p:ext uri="{BB962C8B-B14F-4D97-AF65-F5344CB8AC3E}">
        <p14:creationId xmlns:p14="http://schemas.microsoft.com/office/powerpoint/2010/main" val="256638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BD2E8AB-12FC-43BE-ADCC-3768AD4A3DDD}"/>
              </a:ext>
            </a:extLst>
          </p:cNvPr>
          <p:cNvSpPr/>
          <p:nvPr userDrawn="1"/>
        </p:nvSpPr>
        <p:spPr>
          <a:xfrm>
            <a:off x="0" y="698914"/>
            <a:ext cx="9144000" cy="5751697"/>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descr="图片包含 游戏机, 仪表&#10;&#10;描述已自动生成">
            <a:extLst>
              <a:ext uri="{FF2B5EF4-FFF2-40B4-BE49-F238E27FC236}">
                <a16:creationId xmlns:a16="http://schemas.microsoft.com/office/drawing/2014/main" id="{1B37940E-2A00-47C3-8082-3AD6CC6B08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0558" y="105904"/>
            <a:ext cx="2445879" cy="512897"/>
          </a:xfrm>
          <a:prstGeom prst="rect">
            <a:avLst/>
          </a:prstGeom>
        </p:spPr>
      </p:pic>
      <p:sp>
        <p:nvSpPr>
          <p:cNvPr id="14" name="灯片编号占位符 13">
            <a:extLst>
              <a:ext uri="{FF2B5EF4-FFF2-40B4-BE49-F238E27FC236}">
                <a16:creationId xmlns:a16="http://schemas.microsoft.com/office/drawing/2014/main" id="{4565004C-C616-4FA2-B098-709A85608EFA}"/>
              </a:ext>
            </a:extLst>
          </p:cNvPr>
          <p:cNvSpPr>
            <a:spLocks noGrp="1"/>
          </p:cNvSpPr>
          <p:nvPr>
            <p:ph type="sldNum" sz="quarter" idx="12"/>
          </p:nvPr>
        </p:nvSpPr>
        <p:spPr>
          <a:xfrm>
            <a:off x="7086600" y="6461199"/>
            <a:ext cx="2057400" cy="365125"/>
          </a:xfrm>
        </p:spPr>
        <p:txBody>
          <a:bodyPr/>
          <a:lstStyle>
            <a:lvl1pPr>
              <a:defRPr sz="1600" b="1">
                <a:solidFill>
                  <a:schemeClr val="accent1"/>
                </a:solidFill>
                <a:latin typeface="+mj-ea"/>
                <a:ea typeface="+mj-ea"/>
              </a:defRPr>
            </a:lvl1pPr>
          </a:lstStyle>
          <a:p>
            <a:fld id="{4E836DAA-5CCE-439C-AB63-0EEB9B7D5322}" type="slidenum">
              <a:rPr lang="zh-CN" altLang="en-US" smtClean="0"/>
              <a:pPr/>
              <a:t>‹#›</a:t>
            </a:fld>
            <a:endParaRPr lang="zh-CN" altLang="en-US" dirty="0"/>
          </a:p>
        </p:txBody>
      </p:sp>
      <p:sp>
        <p:nvSpPr>
          <p:cNvPr id="18" name="文本占位符 56">
            <a:extLst>
              <a:ext uri="{FF2B5EF4-FFF2-40B4-BE49-F238E27FC236}">
                <a16:creationId xmlns:a16="http://schemas.microsoft.com/office/drawing/2014/main" id="{31F6A009-82CF-4897-94B9-2351C5498CDE}"/>
              </a:ext>
            </a:extLst>
          </p:cNvPr>
          <p:cNvSpPr>
            <a:spLocks noGrp="1"/>
          </p:cNvSpPr>
          <p:nvPr>
            <p:ph type="body" sz="quarter" idx="10" hasCustomPrompt="1"/>
          </p:nvPr>
        </p:nvSpPr>
        <p:spPr>
          <a:xfrm>
            <a:off x="0" y="85353"/>
            <a:ext cx="1774845" cy="523220"/>
          </a:xfrm>
          <a:prstGeom prst="roundRect">
            <a:avLst>
              <a:gd name="adj" fmla="val 0"/>
            </a:avLst>
          </a:prstGeom>
          <a:solidFill>
            <a:schemeClr val="accent1">
              <a:lumMod val="75000"/>
            </a:schemeClr>
          </a:solidFill>
          <a:ln w="19050">
            <a:noFill/>
          </a:ln>
        </p:spPr>
        <p:txBody>
          <a:bodyPr wrap="none" rtlCol="0">
            <a:spAutoFit/>
          </a:bodyPr>
          <a:lstStyle>
            <a:lvl1pPr marL="0" indent="0" algn="l">
              <a:lnSpc>
                <a:spcPct val="100000"/>
              </a:lnSpc>
              <a:buNone/>
              <a:defRPr lang="zh-CN" altLang="en-US" sz="2800" b="1" spc="300" dirty="0" smtClean="0">
                <a:solidFill>
                  <a:schemeClr val="bg1"/>
                </a:solidFill>
                <a:effectLst/>
                <a:latin typeface="+mj-ea"/>
                <a:ea typeface="+mj-ea"/>
              </a:defRPr>
            </a:lvl1pPr>
          </a:lstStyle>
          <a:p>
            <a:pPr marL="228600" lvl="0" indent="-228600" algn="ctr"/>
            <a:r>
              <a:rPr lang="zh-CN" altLang="en-US" dirty="0"/>
              <a:t>输入标题</a:t>
            </a:r>
          </a:p>
        </p:txBody>
      </p:sp>
      <mc:AlternateContent xmlns:mc="http://schemas.openxmlformats.org/markup-compatibility/2006" xmlns:p14="http://schemas.microsoft.com/office/powerpoint/2010/main">
        <mc:Choice Requires="p14">
          <p:contentPart p14:bwMode="auto" r:id="rId3">
            <p14:nvContentPartPr>
              <p14:cNvPr id="21" name="墨迹 20">
                <a:extLst>
                  <a:ext uri="{FF2B5EF4-FFF2-40B4-BE49-F238E27FC236}">
                    <a16:creationId xmlns:a16="http://schemas.microsoft.com/office/drawing/2014/main" id="{5F44B35E-A9CB-4410-891A-FCD63A93F419}"/>
                  </a:ext>
                </a:extLst>
              </p14:cNvPr>
              <p14:cNvContentPartPr/>
              <p14:nvPr userDrawn="1"/>
            </p14:nvContentPartPr>
            <p14:xfrm>
              <a:off x="-928034" y="1961284"/>
              <a:ext cx="360" cy="360"/>
            </p14:xfrm>
          </p:contentPart>
        </mc:Choice>
        <mc:Fallback xmlns="">
          <p:pic>
            <p:nvPicPr>
              <p:cNvPr id="21" name="墨迹 20">
                <a:extLst>
                  <a:ext uri="{FF2B5EF4-FFF2-40B4-BE49-F238E27FC236}">
                    <a16:creationId xmlns:a16="http://schemas.microsoft.com/office/drawing/2014/main" id="{5F44B35E-A9CB-4410-891A-FCD63A93F419}"/>
                  </a:ext>
                </a:extLst>
              </p:cNvPr>
              <p:cNvPicPr/>
              <p:nvPr/>
            </p:nvPicPr>
            <p:blipFill>
              <a:blip r:embed="rId4"/>
              <a:stretch>
                <a:fillRect/>
              </a:stretch>
            </p:blipFill>
            <p:spPr>
              <a:xfrm>
                <a:off x="-937034" y="1952284"/>
                <a:ext cx="18000" cy="18000"/>
              </a:xfrm>
              <a:prstGeom prst="rect">
                <a:avLst/>
              </a:prstGeom>
            </p:spPr>
          </p:pic>
        </mc:Fallback>
      </mc:AlternateContent>
      <p:sp>
        <p:nvSpPr>
          <p:cNvPr id="22" name="日期占位符 21">
            <a:extLst>
              <a:ext uri="{FF2B5EF4-FFF2-40B4-BE49-F238E27FC236}">
                <a16:creationId xmlns:a16="http://schemas.microsoft.com/office/drawing/2014/main" id="{611746BA-74EC-4F0B-A801-630A58EEAD83}"/>
              </a:ext>
            </a:extLst>
          </p:cNvPr>
          <p:cNvSpPr>
            <a:spLocks noGrp="1"/>
          </p:cNvSpPr>
          <p:nvPr>
            <p:ph type="dt" sz="half" idx="13"/>
          </p:nvPr>
        </p:nvSpPr>
        <p:spPr>
          <a:xfrm>
            <a:off x="0" y="6461199"/>
            <a:ext cx="2057400" cy="365125"/>
          </a:xfrm>
        </p:spPr>
        <p:txBody>
          <a:bodyPr/>
          <a:lstStyle>
            <a:lvl1pPr>
              <a:defRPr sz="1500" b="1">
                <a:solidFill>
                  <a:schemeClr val="accent1"/>
                </a:solidFill>
                <a:latin typeface="+mj-ea"/>
                <a:ea typeface="+mj-ea"/>
              </a:defRPr>
            </a:lvl1pPr>
          </a:lstStyle>
          <a:p>
            <a:fld id="{90890E1F-1FB6-4420-A370-CC02CB8308A8}" type="datetime7">
              <a:rPr lang="zh-CN" altLang="en-US" smtClean="0"/>
              <a:pPr/>
              <a:t>21.4.27</a:t>
            </a:fld>
            <a:endParaRPr lang="zh-CN" altLang="en-US" dirty="0"/>
          </a:p>
        </p:txBody>
      </p:sp>
      <p:sp>
        <p:nvSpPr>
          <p:cNvPr id="23" name="页脚占位符 22">
            <a:extLst>
              <a:ext uri="{FF2B5EF4-FFF2-40B4-BE49-F238E27FC236}">
                <a16:creationId xmlns:a16="http://schemas.microsoft.com/office/drawing/2014/main" id="{B644E383-18F6-4710-A426-F0AC7CEDF4CB}"/>
              </a:ext>
            </a:extLst>
          </p:cNvPr>
          <p:cNvSpPr>
            <a:spLocks noGrp="1"/>
          </p:cNvSpPr>
          <p:nvPr>
            <p:ph type="ftr" sz="quarter" idx="14"/>
          </p:nvPr>
        </p:nvSpPr>
        <p:spPr>
          <a:xfrm>
            <a:off x="2675882" y="6461199"/>
            <a:ext cx="3792236" cy="365125"/>
          </a:xfrm>
        </p:spPr>
        <p:txBody>
          <a:bodyPr/>
          <a:lstStyle>
            <a:lvl1pPr>
              <a:defRPr sz="1500" b="1" strike="noStrike">
                <a:solidFill>
                  <a:schemeClr val="accent1"/>
                </a:solidFill>
                <a:latin typeface="Arial" panose="020B0604020202020204" pitchFamily="34" charset="0"/>
                <a:cs typeface="Arial" panose="020B0604020202020204" pitchFamily="34" charset="0"/>
              </a:defRPr>
            </a:lvl1pPr>
          </a:lstStyle>
          <a:p>
            <a:r>
              <a:rPr lang="en-US" altLang="zh-CN" dirty="0"/>
              <a:t>Network Lab Report</a:t>
            </a:r>
            <a:endParaRPr lang="zh-CN" altLang="en-US" dirty="0"/>
          </a:p>
        </p:txBody>
      </p:sp>
    </p:spTree>
    <p:extLst>
      <p:ext uri="{BB962C8B-B14F-4D97-AF65-F5344CB8AC3E}">
        <p14:creationId xmlns:p14="http://schemas.microsoft.com/office/powerpoint/2010/main" val="113765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BD2E8AB-12FC-43BE-ADCC-3768AD4A3DDD}"/>
              </a:ext>
            </a:extLst>
          </p:cNvPr>
          <p:cNvSpPr/>
          <p:nvPr userDrawn="1"/>
        </p:nvSpPr>
        <p:spPr>
          <a:xfrm>
            <a:off x="0" y="698915"/>
            <a:ext cx="9144000" cy="5693390"/>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descr="图片包含 游戏机, 仪表&#10;&#10;描述已自动生成">
            <a:extLst>
              <a:ext uri="{FF2B5EF4-FFF2-40B4-BE49-F238E27FC236}">
                <a16:creationId xmlns:a16="http://schemas.microsoft.com/office/drawing/2014/main" id="{1B37940E-2A00-47C3-8082-3AD6CC6B08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0558" y="105904"/>
            <a:ext cx="2445879" cy="512897"/>
          </a:xfrm>
          <a:prstGeom prst="rect">
            <a:avLst/>
          </a:prstGeom>
        </p:spPr>
      </p:pic>
      <p:sp>
        <p:nvSpPr>
          <p:cNvPr id="14" name="灯片编号占位符 13">
            <a:extLst>
              <a:ext uri="{FF2B5EF4-FFF2-40B4-BE49-F238E27FC236}">
                <a16:creationId xmlns:a16="http://schemas.microsoft.com/office/drawing/2014/main" id="{4565004C-C616-4FA2-B098-709A85608EFA}"/>
              </a:ext>
            </a:extLst>
          </p:cNvPr>
          <p:cNvSpPr>
            <a:spLocks noGrp="1"/>
          </p:cNvSpPr>
          <p:nvPr>
            <p:ph type="sldNum" sz="quarter" idx="12"/>
          </p:nvPr>
        </p:nvSpPr>
        <p:spPr>
          <a:xfrm>
            <a:off x="7086600" y="6461199"/>
            <a:ext cx="2057400" cy="365125"/>
          </a:xfrm>
        </p:spPr>
        <p:txBody>
          <a:bodyPr/>
          <a:lstStyle>
            <a:lvl1pPr>
              <a:defRPr sz="1600" b="1">
                <a:solidFill>
                  <a:schemeClr val="accent1"/>
                </a:solidFill>
                <a:latin typeface="+mj-ea"/>
                <a:ea typeface="+mj-ea"/>
              </a:defRPr>
            </a:lvl1pPr>
          </a:lstStyle>
          <a:p>
            <a:fld id="{4E836DAA-5CCE-439C-AB63-0EEB9B7D5322}" type="slidenum">
              <a:rPr lang="zh-CN" altLang="en-US" smtClean="0"/>
              <a:pPr/>
              <a:t>‹#›</a:t>
            </a:fld>
            <a:endParaRPr lang="zh-CN" altLang="en-US" dirty="0"/>
          </a:p>
        </p:txBody>
      </p:sp>
      <mc:AlternateContent xmlns:mc="http://schemas.openxmlformats.org/markup-compatibility/2006" xmlns:p14="http://schemas.microsoft.com/office/powerpoint/2010/main">
        <mc:Choice Requires="p14">
          <p:contentPart p14:bwMode="auto" r:id="rId3">
            <p14:nvContentPartPr>
              <p14:cNvPr id="21" name="墨迹 20">
                <a:extLst>
                  <a:ext uri="{FF2B5EF4-FFF2-40B4-BE49-F238E27FC236}">
                    <a16:creationId xmlns:a16="http://schemas.microsoft.com/office/drawing/2014/main" id="{5F44B35E-A9CB-4410-891A-FCD63A93F419}"/>
                  </a:ext>
                </a:extLst>
              </p14:cNvPr>
              <p14:cNvContentPartPr/>
              <p14:nvPr userDrawn="1"/>
            </p14:nvContentPartPr>
            <p14:xfrm>
              <a:off x="-928034" y="1961284"/>
              <a:ext cx="360" cy="360"/>
            </p14:xfrm>
          </p:contentPart>
        </mc:Choice>
        <mc:Fallback xmlns="">
          <p:pic>
            <p:nvPicPr>
              <p:cNvPr id="21" name="墨迹 20">
                <a:extLst>
                  <a:ext uri="{FF2B5EF4-FFF2-40B4-BE49-F238E27FC236}">
                    <a16:creationId xmlns:a16="http://schemas.microsoft.com/office/drawing/2014/main" id="{5F44B35E-A9CB-4410-891A-FCD63A93F419}"/>
                  </a:ext>
                </a:extLst>
              </p:cNvPr>
              <p:cNvPicPr/>
              <p:nvPr/>
            </p:nvPicPr>
            <p:blipFill>
              <a:blip r:embed="rId4"/>
              <a:stretch>
                <a:fillRect/>
              </a:stretch>
            </p:blipFill>
            <p:spPr>
              <a:xfrm>
                <a:off x="-937034" y="1952284"/>
                <a:ext cx="18000" cy="18000"/>
              </a:xfrm>
              <a:prstGeom prst="rect">
                <a:avLst/>
              </a:prstGeom>
            </p:spPr>
          </p:pic>
        </mc:Fallback>
      </mc:AlternateContent>
      <p:sp>
        <p:nvSpPr>
          <p:cNvPr id="22" name="日期占位符 21">
            <a:extLst>
              <a:ext uri="{FF2B5EF4-FFF2-40B4-BE49-F238E27FC236}">
                <a16:creationId xmlns:a16="http://schemas.microsoft.com/office/drawing/2014/main" id="{611746BA-74EC-4F0B-A801-630A58EEAD83}"/>
              </a:ext>
            </a:extLst>
          </p:cNvPr>
          <p:cNvSpPr>
            <a:spLocks noGrp="1"/>
          </p:cNvSpPr>
          <p:nvPr>
            <p:ph type="dt" sz="half" idx="13"/>
          </p:nvPr>
        </p:nvSpPr>
        <p:spPr>
          <a:xfrm>
            <a:off x="0" y="6461199"/>
            <a:ext cx="2057400" cy="365125"/>
          </a:xfrm>
        </p:spPr>
        <p:txBody>
          <a:bodyPr/>
          <a:lstStyle>
            <a:lvl1pPr>
              <a:defRPr sz="1500" b="1">
                <a:solidFill>
                  <a:schemeClr val="accent1"/>
                </a:solidFill>
                <a:latin typeface="+mj-ea"/>
                <a:ea typeface="+mj-ea"/>
              </a:defRPr>
            </a:lvl1pPr>
          </a:lstStyle>
          <a:p>
            <a:fld id="{90890E1F-1FB6-4420-A370-CC02CB8308A8}" type="datetime7">
              <a:rPr lang="zh-CN" altLang="en-US" smtClean="0"/>
              <a:pPr/>
              <a:t>21.4.27</a:t>
            </a:fld>
            <a:endParaRPr lang="zh-CN" altLang="en-US" dirty="0"/>
          </a:p>
        </p:txBody>
      </p:sp>
      <p:sp>
        <p:nvSpPr>
          <p:cNvPr id="23" name="页脚占位符 22">
            <a:extLst>
              <a:ext uri="{FF2B5EF4-FFF2-40B4-BE49-F238E27FC236}">
                <a16:creationId xmlns:a16="http://schemas.microsoft.com/office/drawing/2014/main" id="{B644E383-18F6-4710-A426-F0AC7CEDF4CB}"/>
              </a:ext>
            </a:extLst>
          </p:cNvPr>
          <p:cNvSpPr>
            <a:spLocks noGrp="1"/>
          </p:cNvSpPr>
          <p:nvPr>
            <p:ph type="ftr" sz="quarter" idx="14"/>
          </p:nvPr>
        </p:nvSpPr>
        <p:spPr>
          <a:xfrm>
            <a:off x="2675882" y="6461199"/>
            <a:ext cx="3792236" cy="365125"/>
          </a:xfrm>
        </p:spPr>
        <p:txBody>
          <a:bodyPr/>
          <a:lstStyle>
            <a:lvl1pPr>
              <a:defRPr sz="1500" b="1" strike="noStrike">
                <a:solidFill>
                  <a:schemeClr val="accent1"/>
                </a:solidFill>
                <a:latin typeface="Arial" panose="020B0604020202020204" pitchFamily="34" charset="0"/>
                <a:cs typeface="Arial" panose="020B0604020202020204" pitchFamily="34" charset="0"/>
              </a:defRPr>
            </a:lvl1pPr>
          </a:lstStyle>
          <a:p>
            <a:r>
              <a:rPr lang="en-US" altLang="zh-CN" dirty="0"/>
              <a:t>P-VALUE COMBINATION</a:t>
            </a:r>
            <a:endParaRPr lang="zh-CN" altLang="en-US" dirty="0"/>
          </a:p>
        </p:txBody>
      </p:sp>
    </p:spTree>
    <p:extLst>
      <p:ext uri="{BB962C8B-B14F-4D97-AF65-F5344CB8AC3E}">
        <p14:creationId xmlns:p14="http://schemas.microsoft.com/office/powerpoint/2010/main" val="408697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9399C7F-B866-49AD-AA9B-D13297B98C83}"/>
              </a:ext>
            </a:extLst>
          </p:cNvPr>
          <p:cNvSpPr/>
          <p:nvPr userDrawn="1"/>
        </p:nvSpPr>
        <p:spPr>
          <a:xfrm>
            <a:off x="1392021" y="549275"/>
            <a:ext cx="2878138" cy="57594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F41AF63-E3DA-497E-B619-A2A4ED37F495}"/>
              </a:ext>
            </a:extLst>
          </p:cNvPr>
          <p:cNvSpPr/>
          <p:nvPr userDrawn="1"/>
        </p:nvSpPr>
        <p:spPr>
          <a:xfrm>
            <a:off x="2024108" y="2112612"/>
            <a:ext cx="6480699" cy="2143762"/>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F4291AB4-F7AC-4039-8402-F23375A8760A}"/>
              </a:ext>
            </a:extLst>
          </p:cNvPr>
          <p:cNvSpPr/>
          <p:nvPr userDrawn="1"/>
        </p:nvSpPr>
        <p:spPr>
          <a:xfrm>
            <a:off x="2270894" y="3214806"/>
            <a:ext cx="636496" cy="309023"/>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j-ea"/>
              <a:ea typeface="+mj-ea"/>
            </a:endParaRPr>
          </a:p>
        </p:txBody>
      </p:sp>
      <p:sp>
        <p:nvSpPr>
          <p:cNvPr id="9" name="椭圆 8">
            <a:extLst>
              <a:ext uri="{FF2B5EF4-FFF2-40B4-BE49-F238E27FC236}">
                <a16:creationId xmlns:a16="http://schemas.microsoft.com/office/drawing/2014/main" id="{A876A2E8-9C30-42DE-8682-67992DCA96BD}"/>
              </a:ext>
            </a:extLst>
          </p:cNvPr>
          <p:cNvSpPr/>
          <p:nvPr userDrawn="1"/>
        </p:nvSpPr>
        <p:spPr>
          <a:xfrm>
            <a:off x="7977818" y="3706267"/>
            <a:ext cx="526989" cy="526989"/>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6A9727D4-F4A7-4CEE-8109-20FEEFDD4597}"/>
              </a:ext>
            </a:extLst>
          </p:cNvPr>
          <p:cNvSpPr/>
          <p:nvPr userDrawn="1"/>
        </p:nvSpPr>
        <p:spPr>
          <a:xfrm>
            <a:off x="2086640" y="2112612"/>
            <a:ext cx="6285003" cy="2097526"/>
          </a:xfrm>
          <a:custGeom>
            <a:avLst/>
            <a:gdLst>
              <a:gd name="connsiteX0" fmla="*/ 0 w 9935161"/>
              <a:gd name="connsiteY0" fmla="*/ 3962400 h 4011416"/>
              <a:gd name="connsiteX1" fmla="*/ 8496300 w 9935161"/>
              <a:gd name="connsiteY1" fmla="*/ 3454400 h 4011416"/>
              <a:gd name="connsiteX2" fmla="*/ 9855200 w 9935161"/>
              <a:gd name="connsiteY2" fmla="*/ 0 h 4011416"/>
              <a:gd name="connsiteX0" fmla="*/ 0 w 9855200"/>
              <a:gd name="connsiteY0" fmla="*/ 3962400 h 3962400"/>
              <a:gd name="connsiteX1" fmla="*/ 9855200 w 9855200"/>
              <a:gd name="connsiteY1" fmla="*/ 0 h 3962400"/>
              <a:gd name="connsiteX0" fmla="*/ 0 w 9791700"/>
              <a:gd name="connsiteY0" fmla="*/ 3949700 h 3949700"/>
              <a:gd name="connsiteX1" fmla="*/ 9791700 w 9791700"/>
              <a:gd name="connsiteY1" fmla="*/ 0 h 3949700"/>
              <a:gd name="connsiteX0" fmla="*/ 0 w 9791700"/>
              <a:gd name="connsiteY0" fmla="*/ 3949700 h 3949700"/>
              <a:gd name="connsiteX1" fmla="*/ 9791700 w 9791700"/>
              <a:gd name="connsiteY1" fmla="*/ 0 h 3949700"/>
              <a:gd name="connsiteX0" fmla="*/ 0 w 9791700"/>
              <a:gd name="connsiteY0" fmla="*/ 3949700 h 3970332"/>
              <a:gd name="connsiteX1" fmla="*/ 9791700 w 9791700"/>
              <a:gd name="connsiteY1" fmla="*/ 0 h 3970332"/>
              <a:gd name="connsiteX0" fmla="*/ 0 w 9791700"/>
              <a:gd name="connsiteY0" fmla="*/ 3949700 h 3961813"/>
              <a:gd name="connsiteX1" fmla="*/ 9791700 w 9791700"/>
              <a:gd name="connsiteY1" fmla="*/ 0 h 3961813"/>
              <a:gd name="connsiteX0" fmla="*/ 0 w 9791700"/>
              <a:gd name="connsiteY0" fmla="*/ 3949700 h 3953007"/>
              <a:gd name="connsiteX1" fmla="*/ 9791700 w 9791700"/>
              <a:gd name="connsiteY1" fmla="*/ 0 h 3953007"/>
              <a:gd name="connsiteX0" fmla="*/ 0 w 9791700"/>
              <a:gd name="connsiteY0" fmla="*/ 3949700 h 3951480"/>
              <a:gd name="connsiteX1" fmla="*/ 9791700 w 9791700"/>
              <a:gd name="connsiteY1" fmla="*/ 0 h 3951480"/>
              <a:gd name="connsiteX0" fmla="*/ 0 w 9791700"/>
              <a:gd name="connsiteY0" fmla="*/ 3949700 h 3949746"/>
              <a:gd name="connsiteX1" fmla="*/ 9791700 w 9791700"/>
              <a:gd name="connsiteY1" fmla="*/ 0 h 3949746"/>
              <a:gd name="connsiteX0" fmla="*/ 0 w 9791700"/>
              <a:gd name="connsiteY0" fmla="*/ 3949700 h 3960904"/>
              <a:gd name="connsiteX1" fmla="*/ 9791700 w 9791700"/>
              <a:gd name="connsiteY1" fmla="*/ 0 h 3960904"/>
            </a:gdLst>
            <a:ahLst/>
            <a:cxnLst>
              <a:cxn ang="0">
                <a:pos x="connsiteX0" y="connsiteY0"/>
              </a:cxn>
              <a:cxn ang="0">
                <a:pos x="connsiteX1" y="connsiteY1"/>
              </a:cxn>
            </a:cxnLst>
            <a:rect l="l" t="t" r="r" b="b"/>
            <a:pathLst>
              <a:path w="9791700" h="3960904">
                <a:moveTo>
                  <a:pt x="0" y="3949700"/>
                </a:moveTo>
                <a:cubicBezTo>
                  <a:pt x="9588500" y="3953933"/>
                  <a:pt x="9753600" y="4351867"/>
                  <a:pt x="9791700" y="0"/>
                </a:cubicBezTo>
              </a:path>
            </a:pathLst>
          </a:cu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56">
            <a:extLst>
              <a:ext uri="{FF2B5EF4-FFF2-40B4-BE49-F238E27FC236}">
                <a16:creationId xmlns:a16="http://schemas.microsoft.com/office/drawing/2014/main" id="{1D6CC9DD-B201-445D-B2EB-B006B2783805}"/>
              </a:ext>
            </a:extLst>
          </p:cNvPr>
          <p:cNvSpPr>
            <a:spLocks noGrp="1"/>
          </p:cNvSpPr>
          <p:nvPr>
            <p:ph type="body" sz="quarter" idx="14" hasCustomPrompt="1"/>
          </p:nvPr>
        </p:nvSpPr>
        <p:spPr>
          <a:xfrm>
            <a:off x="3102380" y="2810398"/>
            <a:ext cx="2800767" cy="757130"/>
          </a:xfrm>
          <a:prstGeom prst="rect">
            <a:avLst/>
          </a:prstGeom>
          <a:noFill/>
        </p:spPr>
        <p:txBody>
          <a:bodyPr wrap="none" rtlCol="0">
            <a:spAutoFit/>
          </a:bodyPr>
          <a:lstStyle>
            <a:lvl1pPr marL="0" indent="0" algn="l">
              <a:buNone/>
              <a:defRPr lang="zh-CN" altLang="en-US" sz="4800" b="1" spc="300" dirty="0">
                <a:solidFill>
                  <a:schemeClr val="tx1">
                    <a:lumMod val="75000"/>
                    <a:lumOff val="25000"/>
                  </a:schemeClr>
                </a:solidFill>
                <a:latin typeface="+mj-ea"/>
                <a:ea typeface="+mj-ea"/>
              </a:defRPr>
            </a:lvl1pPr>
          </a:lstStyle>
          <a:p>
            <a:pPr marL="0" lvl="0" algn="ctr"/>
            <a:r>
              <a:rPr lang="zh-CN" altLang="en-US" dirty="0">
                <a:gradFill>
                  <a:gsLst>
                    <a:gs pos="0">
                      <a:schemeClr val="accent1">
                        <a:lumMod val="30000"/>
                      </a:schemeClr>
                    </a:gs>
                    <a:gs pos="100000">
                      <a:schemeClr val="accent1">
                        <a:lumMod val="30000"/>
                      </a:schemeClr>
                    </a:gs>
                  </a:gsLst>
                  <a:lin ang="5400000" scaled="1"/>
                </a:gradFill>
                <a:effectLst/>
              </a:rPr>
              <a:t>输入标题</a:t>
            </a:r>
          </a:p>
        </p:txBody>
      </p:sp>
      <p:sp>
        <p:nvSpPr>
          <p:cNvPr id="12" name="文本占位符 56">
            <a:extLst>
              <a:ext uri="{FF2B5EF4-FFF2-40B4-BE49-F238E27FC236}">
                <a16:creationId xmlns:a16="http://schemas.microsoft.com/office/drawing/2014/main" id="{414F6AFC-B9D2-48A6-B484-6148D87A3C18}"/>
              </a:ext>
            </a:extLst>
          </p:cNvPr>
          <p:cNvSpPr>
            <a:spLocks noGrp="1"/>
          </p:cNvSpPr>
          <p:nvPr>
            <p:ph type="body" sz="quarter" idx="15" hasCustomPrompt="1"/>
          </p:nvPr>
        </p:nvSpPr>
        <p:spPr>
          <a:xfrm>
            <a:off x="2222574" y="2681278"/>
            <a:ext cx="733135" cy="1006429"/>
          </a:xfrm>
          <a:prstGeom prst="rect">
            <a:avLst/>
          </a:prstGeom>
          <a:noFill/>
        </p:spPr>
        <p:txBody>
          <a:bodyPr wrap="square" rtlCol="0">
            <a:spAutoFit/>
          </a:bodyPr>
          <a:lstStyle>
            <a:lvl1pPr marL="0" indent="0">
              <a:buNone/>
              <a:defRPr lang="zh-CN" altLang="en-US" sz="6600" b="1" i="0" dirty="0">
                <a:solidFill>
                  <a:schemeClr val="tx1">
                    <a:lumMod val="75000"/>
                    <a:lumOff val="25000"/>
                  </a:schemeClr>
                </a:solidFill>
                <a:latin typeface="+mj-ea"/>
                <a:ea typeface="+mj-ea"/>
              </a:defRPr>
            </a:lvl1pPr>
          </a:lstStyle>
          <a:p>
            <a:pPr marL="0" lvl="0" algn="ctr"/>
            <a:r>
              <a:rPr lang="en-US" altLang="zh-CN" dirty="0">
                <a:gradFill>
                  <a:gsLst>
                    <a:gs pos="0">
                      <a:schemeClr val="accent1">
                        <a:lumMod val="30000"/>
                      </a:schemeClr>
                    </a:gs>
                    <a:gs pos="100000">
                      <a:schemeClr val="accent1">
                        <a:lumMod val="30000"/>
                      </a:schemeClr>
                    </a:gs>
                  </a:gsLst>
                  <a:lin ang="5400000" scaled="1"/>
                </a:gradFill>
                <a:effectLst/>
              </a:rPr>
              <a:t>1</a:t>
            </a:r>
            <a:endParaRPr lang="zh-CN" altLang="en-US" dirty="0">
              <a:gradFill>
                <a:gsLst>
                  <a:gs pos="0">
                    <a:schemeClr val="accent1">
                      <a:lumMod val="30000"/>
                    </a:schemeClr>
                  </a:gs>
                  <a:gs pos="100000">
                    <a:schemeClr val="accent1">
                      <a:lumMod val="30000"/>
                    </a:schemeClr>
                  </a:gs>
                </a:gsLst>
                <a:lin ang="5400000" scaled="1"/>
              </a:gradFill>
              <a:effectLst/>
            </a:endParaRPr>
          </a:p>
        </p:txBody>
      </p:sp>
    </p:spTree>
    <p:extLst>
      <p:ext uri="{BB962C8B-B14F-4D97-AF65-F5344CB8AC3E}">
        <p14:creationId xmlns:p14="http://schemas.microsoft.com/office/powerpoint/2010/main" val="383092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DB586-D2D3-4D56-9BA5-3C452061533D}" type="datetime7">
              <a:rPr lang="zh-CN" altLang="en-US" smtClean="0"/>
              <a:t>21.4.27</a:t>
            </a:fld>
            <a:endParaRPr lang="zh-CN" altLang="en-US"/>
          </a:p>
        </p:txBody>
      </p:sp>
      <p:sp>
        <p:nvSpPr>
          <p:cNvPr id="3" name="Footer Placeholder 2"/>
          <p:cNvSpPr>
            <a:spLocks noGrp="1"/>
          </p:cNvSpPr>
          <p:nvPr>
            <p:ph type="ftr" sz="quarter" idx="11"/>
          </p:nvPr>
        </p:nvSpPr>
        <p:spPr/>
        <p:txBody>
          <a:bodyPr/>
          <a:lstStyle/>
          <a:p>
            <a:r>
              <a:rPr lang="en-US" altLang="zh-CN"/>
              <a:t>ARROW’S IMPOSSIBILITY THEOREM</a:t>
            </a:r>
            <a:endParaRPr lang="zh-CN" altLang="en-US"/>
          </a:p>
        </p:txBody>
      </p:sp>
      <p:sp>
        <p:nvSpPr>
          <p:cNvPr id="4" name="Slide Number Placeholder 3"/>
          <p:cNvSpPr>
            <a:spLocks noGrp="1"/>
          </p:cNvSpPr>
          <p:nvPr>
            <p:ph type="sldNum" sz="quarter" idx="12"/>
          </p:nvPr>
        </p:nvSpPr>
        <p:spPr/>
        <p:txBody>
          <a:bodyPr/>
          <a:lstStyle/>
          <a:p>
            <a:fld id="{4E836DAA-5CCE-439C-AB63-0EEB9B7D5322}" type="slidenum">
              <a:rPr lang="zh-CN" altLang="en-US" smtClean="0"/>
              <a:t>‹#›</a:t>
            </a:fld>
            <a:endParaRPr lang="zh-CN" altLang="en-US"/>
          </a:p>
        </p:txBody>
      </p:sp>
    </p:spTree>
    <p:extLst>
      <p:ext uri="{BB962C8B-B14F-4D97-AF65-F5344CB8AC3E}">
        <p14:creationId xmlns:p14="http://schemas.microsoft.com/office/powerpoint/2010/main" val="3695682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A594D-A01F-44BA-8E70-FF27786E619B}" type="datetime7">
              <a:rPr lang="zh-CN" altLang="en-US" smtClean="0"/>
              <a:t>21.4.27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ARROW’S IMPOSSIBILITY THEOREM</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36DAA-5CCE-439C-AB63-0EEB9B7D5322}" type="slidenum">
              <a:rPr lang="zh-CN" altLang="en-US" smtClean="0"/>
              <a:t>‹#›</a:t>
            </a:fld>
            <a:endParaRPr lang="zh-CN" altLang="en-US"/>
          </a:p>
        </p:txBody>
      </p:sp>
    </p:spTree>
    <p:extLst>
      <p:ext uri="{BB962C8B-B14F-4D97-AF65-F5344CB8AC3E}">
        <p14:creationId xmlns:p14="http://schemas.microsoft.com/office/powerpoint/2010/main" val="1815726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2" r:id="rId4"/>
    <p:sldLayoutId id="2147483667"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www.baidu.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7F809EA-7D42-4A33-8D37-937236AED46B}"/>
              </a:ext>
            </a:extLst>
          </p:cNvPr>
          <p:cNvSpPr>
            <a:spLocks noGrp="1"/>
          </p:cNvSpPr>
          <p:nvPr>
            <p:ph type="sldNum" sz="quarter" idx="12"/>
          </p:nvPr>
        </p:nvSpPr>
        <p:spPr/>
        <p:txBody>
          <a:bodyPr/>
          <a:lstStyle/>
          <a:p>
            <a:fld id="{4E836DAA-5CCE-439C-AB63-0EEB9B7D5322}" type="slidenum">
              <a:rPr lang="zh-CN" altLang="en-US" smtClean="0"/>
              <a:t>1</a:t>
            </a:fld>
            <a:endParaRPr lang="zh-CN" altLang="en-US"/>
          </a:p>
        </p:txBody>
      </p:sp>
      <p:sp>
        <p:nvSpPr>
          <p:cNvPr id="4" name="日期占位符 3">
            <a:extLst>
              <a:ext uri="{FF2B5EF4-FFF2-40B4-BE49-F238E27FC236}">
                <a16:creationId xmlns:a16="http://schemas.microsoft.com/office/drawing/2014/main" id="{2ED22D38-BC38-4609-96D3-E391179F1A7F}"/>
              </a:ext>
            </a:extLst>
          </p:cNvPr>
          <p:cNvSpPr>
            <a:spLocks noGrp="1"/>
          </p:cNvSpPr>
          <p:nvPr>
            <p:ph type="dt" sz="half" idx="13"/>
          </p:nvPr>
        </p:nvSpPr>
        <p:spPr/>
        <p:txBody>
          <a:bodyPr/>
          <a:lstStyle/>
          <a:p>
            <a:fld id="{2906C2D0-C450-4B29-AB78-87BDBA4B20FE}" type="datetime7">
              <a:rPr lang="zh-CN" altLang="en-US" smtClean="0"/>
              <a:t>21.4.27</a:t>
            </a:fld>
            <a:endParaRPr lang="zh-CN" altLang="en-US"/>
          </a:p>
        </p:txBody>
      </p:sp>
      <p:sp>
        <p:nvSpPr>
          <p:cNvPr id="5" name="页脚占位符 4">
            <a:extLst>
              <a:ext uri="{FF2B5EF4-FFF2-40B4-BE49-F238E27FC236}">
                <a16:creationId xmlns:a16="http://schemas.microsoft.com/office/drawing/2014/main" id="{03C546D0-ECE4-43E6-B3C8-320DBD2C6B9B}"/>
              </a:ext>
            </a:extLst>
          </p:cNvPr>
          <p:cNvSpPr>
            <a:spLocks noGrp="1"/>
          </p:cNvSpPr>
          <p:nvPr>
            <p:ph type="ftr" sz="quarter" idx="14"/>
          </p:nvPr>
        </p:nvSpPr>
        <p:spPr/>
        <p:txBody>
          <a:bodyPr/>
          <a:lstStyle/>
          <a:p>
            <a:r>
              <a:rPr lang="en-US" altLang="zh-CN" dirty="0"/>
              <a:t>Network Lab Report</a:t>
            </a:r>
            <a:endParaRPr lang="zh-CN" altLang="en-US" dirty="0"/>
          </a:p>
        </p:txBody>
      </p:sp>
      <p:sp>
        <p:nvSpPr>
          <p:cNvPr id="8" name="文本框 7">
            <a:extLst>
              <a:ext uri="{FF2B5EF4-FFF2-40B4-BE49-F238E27FC236}">
                <a16:creationId xmlns:a16="http://schemas.microsoft.com/office/drawing/2014/main" id="{D1C06D81-F179-49F1-B88F-96E0ED67304B}"/>
              </a:ext>
            </a:extLst>
          </p:cNvPr>
          <p:cNvSpPr txBox="1"/>
          <p:nvPr/>
        </p:nvSpPr>
        <p:spPr>
          <a:xfrm>
            <a:off x="0" y="1634076"/>
            <a:ext cx="9144000" cy="1938992"/>
          </a:xfrm>
          <a:prstGeom prst="rect">
            <a:avLst/>
          </a:prstGeom>
          <a:noFill/>
        </p:spPr>
        <p:txBody>
          <a:bodyPr wrap="square" rtlCol="0">
            <a:spAutoFit/>
          </a:bodyPr>
          <a:lstStyle/>
          <a:p>
            <a:pPr algn="ctr"/>
            <a:r>
              <a:rPr lang="zh-CN" altLang="en-US" sz="6000" b="1" dirty="0">
                <a:solidFill>
                  <a:srgbClr val="002060"/>
                </a:solidFill>
                <a:latin typeface="Arial" panose="020B0604020202020204" pitchFamily="34" charset="0"/>
                <a:cs typeface="Arial" panose="020B0604020202020204" pitchFamily="34" charset="0"/>
              </a:rPr>
              <a:t>计算机网络实验</a:t>
            </a:r>
            <a:endParaRPr lang="en-US" altLang="zh-CN" sz="6000" b="1" dirty="0">
              <a:solidFill>
                <a:srgbClr val="002060"/>
              </a:solidFill>
              <a:latin typeface="Arial" panose="020B0604020202020204" pitchFamily="34" charset="0"/>
              <a:cs typeface="Arial" panose="020B0604020202020204" pitchFamily="34" charset="0"/>
            </a:endParaRPr>
          </a:p>
          <a:p>
            <a:pPr algn="ctr"/>
            <a:r>
              <a:rPr lang="en-US" altLang="zh-CN" sz="6000" b="1" dirty="0">
                <a:solidFill>
                  <a:srgbClr val="002060"/>
                </a:solidFill>
                <a:latin typeface="Arial" panose="020B0604020202020204" pitchFamily="34" charset="0"/>
                <a:cs typeface="Arial" panose="020B0604020202020204" pitchFamily="34" charset="0"/>
              </a:rPr>
              <a:t>Lab 2-6 </a:t>
            </a:r>
            <a:r>
              <a:rPr lang="zh-CN" altLang="en-US" sz="6000" b="1" dirty="0">
                <a:solidFill>
                  <a:srgbClr val="002060"/>
                </a:solidFill>
                <a:latin typeface="Arial" panose="020B0604020202020204" pitchFamily="34" charset="0"/>
                <a:cs typeface="Arial" panose="020B0604020202020204" pitchFamily="34" charset="0"/>
              </a:rPr>
              <a:t>总结</a:t>
            </a:r>
            <a:endParaRPr lang="en-US" altLang="zh-CN" sz="6000" b="1" dirty="0">
              <a:solidFill>
                <a:srgbClr val="002060"/>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89B3CC2F-3C86-425B-81F1-160BFC42D8AC}"/>
              </a:ext>
            </a:extLst>
          </p:cNvPr>
          <p:cNvSpPr txBox="1"/>
          <p:nvPr/>
        </p:nvSpPr>
        <p:spPr>
          <a:xfrm>
            <a:off x="3130693" y="4254428"/>
            <a:ext cx="2882614" cy="461665"/>
          </a:xfrm>
          <a:prstGeom prst="rect">
            <a:avLst/>
          </a:prstGeom>
          <a:noFill/>
        </p:spPr>
        <p:txBody>
          <a:bodyPr wrap="square" rtlCol="0">
            <a:spAutoFit/>
          </a:bodyPr>
          <a:lstStyle/>
          <a:p>
            <a:pPr algn="ctr"/>
            <a:r>
              <a:rPr lang="zh-CN" altLang="en-US" sz="2400" b="1" spc="600" dirty="0"/>
              <a:t>张翔雨 </a:t>
            </a:r>
          </a:p>
        </p:txBody>
      </p:sp>
    </p:spTree>
    <p:extLst>
      <p:ext uri="{BB962C8B-B14F-4D97-AF65-F5344CB8AC3E}">
        <p14:creationId xmlns:p14="http://schemas.microsoft.com/office/powerpoint/2010/main" val="259404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C2D57EF-5169-45D2-B520-0D724E4316B7}"/>
              </a:ext>
            </a:extLst>
          </p:cNvPr>
          <p:cNvSpPr>
            <a:spLocks noGrp="1"/>
          </p:cNvSpPr>
          <p:nvPr>
            <p:ph type="sldNum" sz="quarter" idx="12"/>
          </p:nvPr>
        </p:nvSpPr>
        <p:spPr/>
        <p:txBody>
          <a:bodyPr/>
          <a:lstStyle/>
          <a:p>
            <a:fld id="{4E836DAA-5CCE-439C-AB63-0EEB9B7D5322}"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33B6E691-C29D-42B9-BB60-7012F7CB11D5}"/>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01C21923-328B-450C-8EA2-4377D0B0BCDE}"/>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4EBD469E-50A9-4F69-8730-CC7359DE1F91}"/>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3DDF923E-A3F4-42AE-BA1B-AFE8EB7798FC}"/>
              </a:ext>
            </a:extLst>
          </p:cNvPr>
          <p:cNvSpPr txBox="1"/>
          <p:nvPr/>
        </p:nvSpPr>
        <p:spPr>
          <a:xfrm>
            <a:off x="887422" y="1175717"/>
            <a:ext cx="6567853" cy="4939814"/>
          </a:xfrm>
          <a:prstGeom prst="rect">
            <a:avLst/>
          </a:prstGeom>
          <a:noFill/>
        </p:spPr>
        <p:txBody>
          <a:bodyPr wrap="square" rtlCol="0">
            <a:spAutoFit/>
          </a:bodyPr>
          <a:lstStyle/>
          <a:p>
            <a:pPr marL="342900" indent="-342900">
              <a:lnSpc>
                <a:spcPct val="150000"/>
              </a:lnSpc>
              <a:buFont typeface="+mj-lt"/>
              <a:buAutoNum type="arabicPeriod"/>
            </a:pPr>
            <a:r>
              <a:rPr lang="zh-CN" altLang="en-US" dirty="0"/>
              <a:t>实现</a:t>
            </a:r>
            <a:r>
              <a:rPr lang="en-US" altLang="zh-CN" dirty="0"/>
              <a:t>Client</a:t>
            </a:r>
            <a:r>
              <a:rPr lang="zh-CN" altLang="en-US" dirty="0"/>
              <a:t>客户端程序</a:t>
            </a:r>
            <a:endParaRPr lang="en-US" altLang="zh-CN" dirty="0"/>
          </a:p>
          <a:p>
            <a:pPr marL="800100" lvl="1" indent="-342900">
              <a:lnSpc>
                <a:spcPct val="150000"/>
              </a:lnSpc>
              <a:buFont typeface="+mj-ea"/>
              <a:buAutoNum type="circleNumDbPlain"/>
            </a:pPr>
            <a:r>
              <a:rPr lang="zh-CN" altLang="en-US" dirty="0"/>
              <a:t>实现对命令行参数的读取</a:t>
            </a:r>
            <a:endParaRPr lang="en-US" altLang="zh-CN" dirty="0"/>
          </a:p>
          <a:p>
            <a:pPr marL="800100" lvl="1" indent="-342900">
              <a:lnSpc>
                <a:spcPct val="150000"/>
              </a:lnSpc>
              <a:buFont typeface="+mj-ea"/>
              <a:buAutoNum type="circleNumDbPlain"/>
            </a:pPr>
            <a:r>
              <a:rPr lang="zh-CN" altLang="en-US" dirty="0"/>
              <a:t>实现</a:t>
            </a:r>
            <a:r>
              <a:rPr lang="en-US" altLang="zh-CN" dirty="0"/>
              <a:t>HTTP</a:t>
            </a:r>
            <a:r>
              <a:rPr lang="zh-CN" altLang="en-US" dirty="0"/>
              <a:t>报文的组织和发送</a:t>
            </a:r>
            <a:endParaRPr lang="en-US" altLang="zh-CN" dirty="0"/>
          </a:p>
          <a:p>
            <a:pPr marL="800100" lvl="1" indent="-342900">
              <a:lnSpc>
                <a:spcPct val="150000"/>
              </a:lnSpc>
              <a:buFont typeface="+mj-ea"/>
              <a:buAutoNum type="circleNumDbPlain"/>
            </a:pPr>
            <a:r>
              <a:rPr lang="zh-CN" altLang="en-US" dirty="0"/>
              <a:t>解析</a:t>
            </a:r>
            <a:r>
              <a:rPr lang="en-US" altLang="zh-CN" dirty="0"/>
              <a:t>HTTP</a:t>
            </a:r>
            <a:r>
              <a:rPr lang="zh-CN" altLang="en-US" dirty="0"/>
              <a:t>应答</a:t>
            </a:r>
            <a:endParaRPr lang="en-US" altLang="zh-CN" dirty="0"/>
          </a:p>
          <a:p>
            <a:pPr marL="800100" lvl="1" indent="-342900">
              <a:lnSpc>
                <a:spcPct val="150000"/>
              </a:lnSpc>
              <a:buFont typeface="+mj-ea"/>
              <a:buAutoNum type="circleNumDbPlain"/>
            </a:pPr>
            <a:r>
              <a:rPr lang="zh-CN" altLang="en-US" dirty="0"/>
              <a:t>接收传回数据</a:t>
            </a:r>
            <a:endParaRPr lang="en-US" altLang="zh-CN" dirty="0"/>
          </a:p>
          <a:p>
            <a:pPr marL="342900" indent="-342900">
              <a:lnSpc>
                <a:spcPct val="150000"/>
              </a:lnSpc>
              <a:buFont typeface="+mj-lt"/>
              <a:buAutoNum type="arabicPeriod"/>
            </a:pPr>
            <a:r>
              <a:rPr lang="zh-CN" altLang="en-US" dirty="0"/>
              <a:t>实现</a:t>
            </a:r>
            <a:r>
              <a:rPr lang="en-US" altLang="zh-CN" dirty="0"/>
              <a:t>Server</a:t>
            </a:r>
            <a:r>
              <a:rPr lang="zh-CN" altLang="en-US" dirty="0"/>
              <a:t>服务器程序</a:t>
            </a:r>
            <a:endParaRPr lang="en-US" altLang="zh-CN" dirty="0"/>
          </a:p>
          <a:p>
            <a:pPr marL="800100" lvl="1" indent="-342900">
              <a:lnSpc>
                <a:spcPct val="150000"/>
              </a:lnSpc>
              <a:buFont typeface="+mj-ea"/>
              <a:buAutoNum type="circleNumDbPlain"/>
            </a:pPr>
            <a:r>
              <a:rPr lang="zh-CN" altLang="en-US" dirty="0"/>
              <a:t>实现服务监听参数对应端口号</a:t>
            </a:r>
            <a:endParaRPr lang="en-US" altLang="zh-CN" dirty="0"/>
          </a:p>
          <a:p>
            <a:pPr marL="800100" lvl="1" indent="-342900">
              <a:lnSpc>
                <a:spcPct val="150000"/>
              </a:lnSpc>
              <a:buFont typeface="+mj-ea"/>
              <a:buAutoNum type="circleNumDbPlain"/>
            </a:pPr>
            <a:r>
              <a:rPr lang="zh-CN" altLang="en-US" dirty="0"/>
              <a:t>实现当接收到消息时创建新线程执行消息处理函数</a:t>
            </a:r>
            <a:endParaRPr lang="en-US" altLang="zh-CN" dirty="0"/>
          </a:p>
          <a:p>
            <a:pPr marL="800100" lvl="1" indent="-342900">
              <a:lnSpc>
                <a:spcPct val="150000"/>
              </a:lnSpc>
              <a:buFont typeface="+mj-ea"/>
              <a:buAutoNum type="circleNumDbPlain"/>
            </a:pPr>
            <a:r>
              <a:rPr lang="zh-CN" altLang="en-US" dirty="0"/>
              <a:t>寻找客户端需要的文件，实现根据找到与否返回</a:t>
            </a:r>
            <a:r>
              <a:rPr lang="en-US" altLang="zh-CN" dirty="0"/>
              <a:t>HTTP 200 OK </a:t>
            </a:r>
            <a:r>
              <a:rPr lang="zh-CN" altLang="en-US" dirty="0"/>
              <a:t>或者 </a:t>
            </a:r>
            <a:r>
              <a:rPr lang="en-US" altLang="zh-CN" dirty="0"/>
              <a:t>HTTP 404 File Not Found</a:t>
            </a:r>
          </a:p>
          <a:p>
            <a:pPr marL="800100" lvl="1" indent="-342900">
              <a:lnSpc>
                <a:spcPct val="150000"/>
              </a:lnSpc>
              <a:buFont typeface="+mj-ea"/>
              <a:buAutoNum type="circleNumDbPlain"/>
            </a:pPr>
            <a:r>
              <a:rPr lang="zh-CN" altLang="en-US" dirty="0"/>
              <a:t>组织应答报文，传递报文。</a:t>
            </a: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212103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163A840-6E8D-4F03-94FC-DCD4E2686698}"/>
              </a:ext>
            </a:extLst>
          </p:cNvPr>
          <p:cNvSpPr>
            <a:spLocks noGrp="1"/>
          </p:cNvSpPr>
          <p:nvPr>
            <p:ph type="sldNum" sz="quarter" idx="12"/>
          </p:nvPr>
        </p:nvSpPr>
        <p:spPr/>
        <p:txBody>
          <a:bodyPr/>
          <a:lstStyle/>
          <a:p>
            <a:fld id="{4E836DAA-5CCE-439C-AB63-0EEB9B7D5322}" type="slidenum">
              <a:rPr lang="zh-CN" altLang="en-US" smtClean="0"/>
              <a:pPr/>
              <a:t>11</a:t>
            </a:fld>
            <a:endParaRPr lang="zh-CN" altLang="en-US" dirty="0"/>
          </a:p>
        </p:txBody>
      </p:sp>
      <p:sp>
        <p:nvSpPr>
          <p:cNvPr id="3" name="文本占位符 2">
            <a:extLst>
              <a:ext uri="{FF2B5EF4-FFF2-40B4-BE49-F238E27FC236}">
                <a16:creationId xmlns:a16="http://schemas.microsoft.com/office/drawing/2014/main" id="{B08FA5F6-8746-4292-9D14-6010B138EF31}"/>
              </a:ext>
            </a:extLst>
          </p:cNvPr>
          <p:cNvSpPr>
            <a:spLocks noGrp="1"/>
          </p:cNvSpPr>
          <p:nvPr>
            <p:ph type="body" sz="quarter" idx="10"/>
          </p:nvPr>
        </p:nvSpPr>
        <p:spPr>
          <a:xfrm>
            <a:off x="0" y="85353"/>
            <a:ext cx="2172390" cy="523220"/>
          </a:xfrm>
        </p:spPr>
        <p:txBody>
          <a:bodyPr/>
          <a:lstStyle/>
          <a:p>
            <a:r>
              <a:rPr lang="zh-CN" altLang="en-US" dirty="0"/>
              <a:t>遇到的问题</a:t>
            </a:r>
          </a:p>
        </p:txBody>
      </p:sp>
      <p:sp>
        <p:nvSpPr>
          <p:cNvPr id="4" name="日期占位符 3">
            <a:extLst>
              <a:ext uri="{FF2B5EF4-FFF2-40B4-BE49-F238E27FC236}">
                <a16:creationId xmlns:a16="http://schemas.microsoft.com/office/drawing/2014/main" id="{B54B6801-01FA-427E-947F-9876D85CB230}"/>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B65977F3-B50A-42D5-A2DE-F5FDF79E460A}"/>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9F5246DC-8E59-4C7F-8E76-C7B306A91B1D}"/>
              </a:ext>
            </a:extLst>
          </p:cNvPr>
          <p:cNvSpPr txBox="1"/>
          <p:nvPr/>
        </p:nvSpPr>
        <p:spPr>
          <a:xfrm>
            <a:off x="1028700" y="1745398"/>
            <a:ext cx="7018459" cy="3367204"/>
          </a:xfrm>
          <a:prstGeom prst="rect">
            <a:avLst/>
          </a:prstGeom>
          <a:noFill/>
        </p:spPr>
        <p:txBody>
          <a:bodyPr wrap="square">
            <a:spAutoFit/>
          </a:bodyPr>
          <a:lstStyle/>
          <a:p>
            <a:pPr>
              <a:lnSpc>
                <a:spcPct val="150000"/>
              </a:lnSpc>
            </a:pPr>
            <a:r>
              <a:rPr lang="zh-CN" altLang="en-US" dirty="0"/>
              <a:t>1.客户端实验</a:t>
            </a:r>
          </a:p>
          <a:p>
            <a:pPr>
              <a:lnSpc>
                <a:spcPct val="150000"/>
              </a:lnSpc>
            </a:pPr>
            <a:r>
              <a:rPr lang="zh-CN" altLang="en-US" dirty="0"/>
              <a:t>在做客户端实验时发现，使用自己的程序向SimpleHTTPServer发请求时，有时会出现只能获得报文头部得不到报文body的情况，而使用自己的服务器程序时不会出现这个问题，猜测是自带的服务器连接会出现小的问题。</a:t>
            </a:r>
          </a:p>
          <a:p>
            <a:pPr>
              <a:lnSpc>
                <a:spcPct val="150000"/>
              </a:lnSpc>
            </a:pPr>
            <a:r>
              <a:rPr lang="zh-CN" altLang="en-US" dirty="0"/>
              <a:t>2.服务器实验</a:t>
            </a:r>
          </a:p>
          <a:p>
            <a:pPr>
              <a:lnSpc>
                <a:spcPct val="150000"/>
              </a:lnSpc>
            </a:pPr>
            <a:r>
              <a:rPr lang="zh-CN" altLang="en-US" dirty="0"/>
              <a:t>服务器实验开始时编译不通过，花了很长时间才想起使用pthread库在linux下编译时需要加链接库，需要修改makefile，因此浪费了时间。</a:t>
            </a:r>
          </a:p>
        </p:txBody>
      </p:sp>
    </p:spTree>
    <p:extLst>
      <p:ext uri="{BB962C8B-B14F-4D97-AF65-F5344CB8AC3E}">
        <p14:creationId xmlns:p14="http://schemas.microsoft.com/office/powerpoint/2010/main" val="391587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C23C615-3612-4ABF-9CA8-B6B29C8B4FC2}"/>
              </a:ext>
            </a:extLst>
          </p:cNvPr>
          <p:cNvSpPr>
            <a:spLocks noGrp="1"/>
          </p:cNvSpPr>
          <p:nvPr>
            <p:ph type="sldNum" sz="quarter" idx="12"/>
          </p:nvPr>
        </p:nvSpPr>
        <p:spPr/>
        <p:txBody>
          <a:bodyPr/>
          <a:lstStyle/>
          <a:p>
            <a:fld id="{4E836DAA-5CCE-439C-AB63-0EEB9B7D5322}" type="slidenum">
              <a:rPr lang="zh-CN" altLang="en-US" smtClean="0"/>
              <a:pPr/>
              <a:t>12</a:t>
            </a:fld>
            <a:endParaRPr lang="zh-CN" altLang="en-US" dirty="0"/>
          </a:p>
        </p:txBody>
      </p:sp>
      <p:sp>
        <p:nvSpPr>
          <p:cNvPr id="3" name="文本占位符 2">
            <a:extLst>
              <a:ext uri="{FF2B5EF4-FFF2-40B4-BE49-F238E27FC236}">
                <a16:creationId xmlns:a16="http://schemas.microsoft.com/office/drawing/2014/main" id="{6B45D43B-6E4B-436B-BC64-383F75EDB723}"/>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9AD2F53A-A16F-4C9C-8F34-BE637F31EF5C}"/>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18914319-FD28-43E5-98A7-684E13F79A5A}"/>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193B205F-E5E3-452C-86FA-719C072FE8DA}"/>
              </a:ext>
            </a:extLst>
          </p:cNvPr>
          <p:cNvSpPr txBox="1"/>
          <p:nvPr/>
        </p:nvSpPr>
        <p:spPr>
          <a:xfrm>
            <a:off x="856150" y="1299195"/>
            <a:ext cx="7431699" cy="4198201"/>
          </a:xfrm>
          <a:prstGeom prst="rect">
            <a:avLst/>
          </a:prstGeom>
          <a:noFill/>
        </p:spPr>
        <p:txBody>
          <a:bodyPr wrap="square">
            <a:spAutoFit/>
          </a:bodyPr>
          <a:lstStyle/>
          <a:p>
            <a:pPr>
              <a:lnSpc>
                <a:spcPct val="150000"/>
              </a:lnSpc>
            </a:pPr>
            <a:r>
              <a:rPr lang="zh-CN" altLang="en-US" sz="2000" dirty="0">
                <a:latin typeface="+mn-ea"/>
              </a:rPr>
              <a:t>这次实验的难点主要在于</a:t>
            </a:r>
            <a:r>
              <a:rPr lang="en-US" altLang="zh-CN" sz="2000" dirty="0">
                <a:latin typeface="+mn-ea"/>
              </a:rPr>
              <a:t>http</a:t>
            </a:r>
            <a:r>
              <a:rPr lang="zh-CN" altLang="en-US" sz="2000" dirty="0">
                <a:latin typeface="+mn-ea"/>
              </a:rPr>
              <a:t>报文的撰写与处理，而</a:t>
            </a:r>
            <a:r>
              <a:rPr lang="en-US" altLang="zh-CN" sz="2000" dirty="0">
                <a:latin typeface="+mn-ea"/>
              </a:rPr>
              <a:t>socket</a:t>
            </a:r>
            <a:r>
              <a:rPr lang="zh-CN" altLang="en-US" sz="2000" dirty="0">
                <a:latin typeface="+mn-ea"/>
              </a:rPr>
              <a:t>应用部分由于给出的示例程序完整的展示了使用的过程，因此难度不是很大。</a:t>
            </a:r>
            <a:endParaRPr lang="en-US" altLang="zh-CN" sz="2000" dirty="0">
              <a:latin typeface="+mn-ea"/>
            </a:endParaRPr>
          </a:p>
          <a:p>
            <a:pPr>
              <a:lnSpc>
                <a:spcPct val="150000"/>
              </a:lnSpc>
            </a:pPr>
            <a:r>
              <a:rPr lang="zh-CN" altLang="en-US" sz="2000" dirty="0">
                <a:latin typeface="+mn-ea"/>
              </a:rPr>
              <a:t>在查询资料时发现，网上关于</a:t>
            </a:r>
            <a:r>
              <a:rPr lang="en-US" altLang="zh-CN" sz="2000" dirty="0">
                <a:latin typeface="+mn-ea"/>
              </a:rPr>
              <a:t>http</a:t>
            </a:r>
            <a:r>
              <a:rPr lang="zh-CN" altLang="en-US" sz="2000" dirty="0">
                <a:latin typeface="+mn-ea"/>
              </a:rPr>
              <a:t>报文头部具体如何书写的中文资料内容较少或过于复杂，对实验代码的撰写造成了很大的困难，我采取了比较笨的办法，将</a:t>
            </a:r>
            <a:r>
              <a:rPr lang="en-US" altLang="zh-CN" sz="2000" dirty="0" err="1">
                <a:latin typeface="+mn-ea"/>
              </a:rPr>
              <a:t>wget</a:t>
            </a:r>
            <a:r>
              <a:rPr lang="zh-CN" altLang="en-US" sz="2000" dirty="0">
                <a:latin typeface="+mn-ea"/>
              </a:rPr>
              <a:t>和</a:t>
            </a:r>
            <a:r>
              <a:rPr lang="en-US" altLang="zh-CN" sz="2000" dirty="0" err="1">
                <a:latin typeface="+mn-ea"/>
              </a:rPr>
              <a:t>SimpleHTTPServer</a:t>
            </a:r>
            <a:r>
              <a:rPr lang="zh-CN" altLang="en-US" sz="2000" dirty="0">
                <a:latin typeface="+mn-ea"/>
              </a:rPr>
              <a:t>发送的报文打印出来，再对照资料思考，结合产生了代码里的</a:t>
            </a:r>
            <a:r>
              <a:rPr lang="en-US" altLang="zh-CN" sz="2000" dirty="0">
                <a:latin typeface="+mn-ea"/>
              </a:rPr>
              <a:t>http</a:t>
            </a:r>
            <a:r>
              <a:rPr lang="zh-CN" altLang="en-US" sz="2000" dirty="0">
                <a:latin typeface="+mn-ea"/>
              </a:rPr>
              <a:t>头部，因此加深了我对</a:t>
            </a:r>
            <a:r>
              <a:rPr lang="en-US" altLang="zh-CN" sz="2000" dirty="0">
                <a:latin typeface="+mn-ea"/>
              </a:rPr>
              <a:t>HTTP</a:t>
            </a:r>
            <a:r>
              <a:rPr lang="zh-CN" altLang="en-US" sz="2000" dirty="0">
                <a:latin typeface="+mn-ea"/>
              </a:rPr>
              <a:t>报文的理解。同时在大量查询资料的过程中也加深了我对理论课中讲到的</a:t>
            </a:r>
            <a:r>
              <a:rPr lang="en-US" altLang="zh-CN" sz="2000" dirty="0">
                <a:latin typeface="+mn-ea"/>
              </a:rPr>
              <a:t>http</a:t>
            </a:r>
            <a:r>
              <a:rPr lang="zh-CN" altLang="en-US" sz="2000" dirty="0">
                <a:latin typeface="+mn-ea"/>
              </a:rPr>
              <a:t>协议的理解。</a:t>
            </a:r>
          </a:p>
        </p:txBody>
      </p:sp>
    </p:spTree>
    <p:extLst>
      <p:ext uri="{BB962C8B-B14F-4D97-AF65-F5344CB8AC3E}">
        <p14:creationId xmlns:p14="http://schemas.microsoft.com/office/powerpoint/2010/main" val="43982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144926-0409-44D3-84B4-EEFFA22A9D8D}"/>
              </a:ext>
            </a:extLst>
          </p:cNvPr>
          <p:cNvSpPr>
            <a:spLocks noGrp="1"/>
          </p:cNvSpPr>
          <p:nvPr>
            <p:ph type="body" sz="quarter" idx="14"/>
          </p:nvPr>
        </p:nvSpPr>
        <p:spPr>
          <a:xfrm>
            <a:off x="3102380" y="2810398"/>
            <a:ext cx="4108817" cy="757130"/>
          </a:xfrm>
        </p:spPr>
        <p:txBody>
          <a:bodyPr/>
          <a:lstStyle/>
          <a:p>
            <a:r>
              <a:rPr lang="zh-CN" altLang="en-US" dirty="0"/>
              <a:t>广播网络实验</a:t>
            </a:r>
          </a:p>
        </p:txBody>
      </p:sp>
      <p:sp>
        <p:nvSpPr>
          <p:cNvPr id="3" name="文本占位符 2">
            <a:extLst>
              <a:ext uri="{FF2B5EF4-FFF2-40B4-BE49-F238E27FC236}">
                <a16:creationId xmlns:a16="http://schemas.microsoft.com/office/drawing/2014/main" id="{EF01CF05-3F64-4D41-9CF7-EC4D71F68D7E}"/>
              </a:ext>
            </a:extLst>
          </p:cNvPr>
          <p:cNvSpPr>
            <a:spLocks noGrp="1"/>
          </p:cNvSpPr>
          <p:nvPr>
            <p:ph type="body" sz="quarter" idx="15"/>
          </p:nvPr>
        </p:nvSpPr>
        <p:spPr/>
        <p:txBody>
          <a:bodyPr/>
          <a:lstStyle/>
          <a:p>
            <a:r>
              <a:rPr lang="en-US" altLang="zh-CN" dirty="0"/>
              <a:t>4</a:t>
            </a:r>
            <a:endParaRPr lang="zh-CN" altLang="en-US" dirty="0"/>
          </a:p>
        </p:txBody>
      </p:sp>
    </p:spTree>
    <p:extLst>
      <p:ext uri="{BB962C8B-B14F-4D97-AF65-F5344CB8AC3E}">
        <p14:creationId xmlns:p14="http://schemas.microsoft.com/office/powerpoint/2010/main" val="253197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1FFC2CA-CA3E-4A79-96DC-E90281F4B72C}"/>
              </a:ext>
            </a:extLst>
          </p:cNvPr>
          <p:cNvSpPr>
            <a:spLocks noGrp="1"/>
          </p:cNvSpPr>
          <p:nvPr>
            <p:ph type="sldNum" sz="quarter" idx="12"/>
          </p:nvPr>
        </p:nvSpPr>
        <p:spPr/>
        <p:txBody>
          <a:bodyPr/>
          <a:lstStyle/>
          <a:p>
            <a:fld id="{4E836DAA-5CCE-439C-AB63-0EEB9B7D5322}" type="slidenum">
              <a:rPr lang="zh-CN" altLang="en-US" smtClean="0"/>
              <a:pPr/>
              <a:t>14</a:t>
            </a:fld>
            <a:endParaRPr lang="zh-CN" altLang="en-US" dirty="0"/>
          </a:p>
        </p:txBody>
      </p:sp>
      <p:sp>
        <p:nvSpPr>
          <p:cNvPr id="3" name="文本占位符 2">
            <a:extLst>
              <a:ext uri="{FF2B5EF4-FFF2-40B4-BE49-F238E27FC236}">
                <a16:creationId xmlns:a16="http://schemas.microsoft.com/office/drawing/2014/main" id="{BC43E037-FA26-4570-9D2A-1C79297C90C3}"/>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55F57179-A49A-451D-96E6-EF2AAAC22E4E}"/>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43A3D8EF-2EF7-426F-B906-99738B198E40}"/>
              </a:ext>
            </a:extLst>
          </p:cNvPr>
          <p:cNvSpPr>
            <a:spLocks noGrp="1"/>
          </p:cNvSpPr>
          <p:nvPr>
            <p:ph type="ftr" sz="quarter" idx="14"/>
          </p:nvPr>
        </p:nvSpPr>
        <p:spPr/>
        <p:txBody>
          <a:bodyPr/>
          <a:lstStyle/>
          <a:p>
            <a:r>
              <a:rPr lang="en-US" altLang="zh-CN"/>
              <a:t>Network Lab Report</a:t>
            </a:r>
            <a:endParaRPr lang="zh-CN" altLang="en-US" dirty="0"/>
          </a:p>
        </p:txBody>
      </p:sp>
      <p:sp>
        <p:nvSpPr>
          <p:cNvPr id="6" name="Rectangle 1">
            <a:extLst>
              <a:ext uri="{FF2B5EF4-FFF2-40B4-BE49-F238E27FC236}">
                <a16:creationId xmlns:a16="http://schemas.microsoft.com/office/drawing/2014/main" id="{C24F699F-EEA8-4434-A8FA-1C599B51DD8C}"/>
              </a:ext>
            </a:extLst>
          </p:cNvPr>
          <p:cNvSpPr>
            <a:spLocks noChangeArrowheads="1"/>
          </p:cNvSpPr>
          <p:nvPr/>
        </p:nvSpPr>
        <p:spPr bwMode="auto">
          <a:xfrm>
            <a:off x="745701" y="1230978"/>
            <a:ext cx="7202543" cy="439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实现节点广播的broadcast_packet函数</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验证广播网络能够正常运行</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从一个端节点ping另一个端节点</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验证广播网络的效率</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在three_nodes_bw.py进行iperf测量</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两种场景：</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H1: iperf client; H2, H3: servers （h1同时向h2和h3测量）</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H1: iperf server; H2, H3: clients （ h2和h3 同时向h1测量）</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dirty="0">
                <a:ln>
                  <a:noFill/>
                </a:ln>
                <a:solidFill>
                  <a:srgbClr val="000000"/>
                </a:solidFill>
                <a:effectLst/>
                <a:latin typeface="+mn-ea"/>
              </a:rPr>
              <a:t>自己动手构建环形拓扑，验证该拓扑下节点广播会产生数据包环路</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20160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354D33-8236-4C47-9980-3061A06C1CE9}"/>
              </a:ext>
            </a:extLst>
          </p:cNvPr>
          <p:cNvSpPr>
            <a:spLocks noGrp="1"/>
          </p:cNvSpPr>
          <p:nvPr>
            <p:ph type="sldNum" sz="quarter" idx="12"/>
          </p:nvPr>
        </p:nvSpPr>
        <p:spPr/>
        <p:txBody>
          <a:bodyPr/>
          <a:lstStyle/>
          <a:p>
            <a:fld id="{4E836DAA-5CCE-439C-AB63-0EEB9B7D5322}" type="slidenum">
              <a:rPr lang="zh-CN" altLang="en-US" smtClean="0"/>
              <a:pPr/>
              <a:t>15</a:t>
            </a:fld>
            <a:endParaRPr lang="zh-CN" altLang="en-US" dirty="0"/>
          </a:p>
        </p:txBody>
      </p:sp>
      <p:sp>
        <p:nvSpPr>
          <p:cNvPr id="3" name="文本占位符 2">
            <a:extLst>
              <a:ext uri="{FF2B5EF4-FFF2-40B4-BE49-F238E27FC236}">
                <a16:creationId xmlns:a16="http://schemas.microsoft.com/office/drawing/2014/main" id="{525C3E66-3578-4408-897A-C2CAEFC0BD7B}"/>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D56EBD1D-CD34-4162-A067-DEB34CD02E0B}"/>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4AF2B682-E376-4683-8F92-C53AB49628CB}"/>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CE0B75C4-2124-4A1A-B07A-7F5B7DB99064}"/>
              </a:ext>
            </a:extLst>
          </p:cNvPr>
          <p:cNvSpPr txBox="1"/>
          <p:nvPr/>
        </p:nvSpPr>
        <p:spPr>
          <a:xfrm>
            <a:off x="606669" y="1538653"/>
            <a:ext cx="7367954" cy="3139321"/>
          </a:xfrm>
          <a:prstGeom prst="rect">
            <a:avLst/>
          </a:prstGeom>
          <a:noFill/>
        </p:spPr>
        <p:txBody>
          <a:bodyPr wrap="square" rtlCol="0">
            <a:spAutoFit/>
          </a:bodyPr>
          <a:lstStyle/>
          <a:p>
            <a:r>
              <a:rPr lang="zh-CN" altLang="en-US" b="1" dirty="0"/>
              <a:t>遇到的问题</a:t>
            </a:r>
            <a:r>
              <a:rPr lang="zh-CN" altLang="en-US" dirty="0"/>
              <a:t>：</a:t>
            </a:r>
            <a:endParaRPr lang="en-US" altLang="zh-CN" dirty="0"/>
          </a:p>
          <a:p>
            <a:r>
              <a:rPr lang="zh-CN" altLang="en-US" dirty="0"/>
              <a:t>主要是刚开始对实验框架里的链表结构理解不够，理解之后很快就能完成代码了，没有遇到什么问题。</a:t>
            </a:r>
            <a:endParaRPr lang="en-US" altLang="zh-CN" dirty="0"/>
          </a:p>
          <a:p>
            <a:endParaRPr lang="en-US" altLang="zh-CN" dirty="0"/>
          </a:p>
          <a:p>
            <a:r>
              <a:rPr lang="zh-CN" altLang="en-US" b="1" dirty="0"/>
              <a:t>实验感想：</a:t>
            </a:r>
            <a:endParaRPr lang="en-US" altLang="zh-CN" b="1" dirty="0"/>
          </a:p>
          <a:p>
            <a:endParaRPr lang="en-US" altLang="zh-CN" dirty="0"/>
          </a:p>
          <a:p>
            <a:r>
              <a:rPr lang="zh-CN" altLang="en-US" dirty="0"/>
              <a:t>本次实验难度较上次实验还是降低了不少的，代码量也很少，广播函数的逻辑实现也比较清晰，很清楚地展示了广播网络的实现。</a:t>
            </a:r>
            <a:endParaRPr lang="en-US" altLang="zh-CN" dirty="0"/>
          </a:p>
          <a:p>
            <a:endParaRPr lang="en-US" altLang="zh-CN" dirty="0"/>
          </a:p>
          <a:p>
            <a:r>
              <a:rPr lang="zh-CN" altLang="en-US" dirty="0"/>
              <a:t>本次实验需要修改实验脚本，这也加深了我对实验脚本构建拓扑结构过程的理解。</a:t>
            </a:r>
          </a:p>
        </p:txBody>
      </p:sp>
    </p:spTree>
    <p:extLst>
      <p:ext uri="{BB962C8B-B14F-4D97-AF65-F5344CB8AC3E}">
        <p14:creationId xmlns:p14="http://schemas.microsoft.com/office/powerpoint/2010/main" val="243989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5C0BAFE-C17B-41FF-8215-764EE65E9A95}"/>
              </a:ext>
            </a:extLst>
          </p:cNvPr>
          <p:cNvSpPr>
            <a:spLocks noGrp="1"/>
          </p:cNvSpPr>
          <p:nvPr>
            <p:ph type="body" sz="quarter" idx="14"/>
          </p:nvPr>
        </p:nvSpPr>
        <p:spPr>
          <a:xfrm>
            <a:off x="3102380" y="2810398"/>
            <a:ext cx="4762842" cy="757130"/>
          </a:xfrm>
        </p:spPr>
        <p:txBody>
          <a:bodyPr/>
          <a:lstStyle/>
          <a:p>
            <a:r>
              <a:rPr lang="zh-CN" altLang="en-US" dirty="0"/>
              <a:t>交换机转发实验</a:t>
            </a:r>
          </a:p>
        </p:txBody>
      </p:sp>
      <p:sp>
        <p:nvSpPr>
          <p:cNvPr id="3" name="文本占位符 2">
            <a:extLst>
              <a:ext uri="{FF2B5EF4-FFF2-40B4-BE49-F238E27FC236}">
                <a16:creationId xmlns:a16="http://schemas.microsoft.com/office/drawing/2014/main" id="{E7E022AD-9FF3-4BFD-9E89-3FE28362977C}"/>
              </a:ext>
            </a:extLst>
          </p:cNvPr>
          <p:cNvSpPr>
            <a:spLocks noGrp="1"/>
          </p:cNvSpPr>
          <p:nvPr>
            <p:ph type="body" sz="quarter" idx="15"/>
          </p:nvPr>
        </p:nvSpPr>
        <p:spPr/>
        <p:txBody>
          <a:bodyPr/>
          <a:lstStyle/>
          <a:p>
            <a:r>
              <a:rPr lang="en-US" altLang="zh-CN" dirty="0"/>
              <a:t>5</a:t>
            </a:r>
            <a:endParaRPr lang="zh-CN" altLang="en-US" dirty="0"/>
          </a:p>
        </p:txBody>
      </p:sp>
    </p:spTree>
    <p:extLst>
      <p:ext uri="{BB962C8B-B14F-4D97-AF65-F5344CB8AC3E}">
        <p14:creationId xmlns:p14="http://schemas.microsoft.com/office/powerpoint/2010/main" val="406318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291C91-AB7C-41C2-9F75-BE9DB0837F3B}"/>
              </a:ext>
            </a:extLst>
          </p:cNvPr>
          <p:cNvSpPr>
            <a:spLocks noGrp="1"/>
          </p:cNvSpPr>
          <p:nvPr>
            <p:ph type="sldNum" sz="quarter" idx="12"/>
          </p:nvPr>
        </p:nvSpPr>
        <p:spPr/>
        <p:txBody>
          <a:bodyPr/>
          <a:lstStyle/>
          <a:p>
            <a:fld id="{4E836DAA-5CCE-439C-AB63-0EEB9B7D5322}" type="slidenum">
              <a:rPr lang="zh-CN" altLang="en-US" smtClean="0"/>
              <a:pPr/>
              <a:t>17</a:t>
            </a:fld>
            <a:endParaRPr lang="zh-CN" altLang="en-US" dirty="0"/>
          </a:p>
        </p:txBody>
      </p:sp>
      <p:sp>
        <p:nvSpPr>
          <p:cNvPr id="3" name="文本占位符 2">
            <a:extLst>
              <a:ext uri="{FF2B5EF4-FFF2-40B4-BE49-F238E27FC236}">
                <a16:creationId xmlns:a16="http://schemas.microsoft.com/office/drawing/2014/main" id="{8759EFE1-FE67-4713-816D-A40AFE9BFF23}"/>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870F07C8-4FF3-4653-8D1D-63DA95B668C7}"/>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41CA3968-4882-4D44-8448-B6C943024B15}"/>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F2C07572-1CFD-40BF-BBA9-CA0593D10721}"/>
              </a:ext>
            </a:extLst>
          </p:cNvPr>
          <p:cNvSpPr txBox="1"/>
          <p:nvPr/>
        </p:nvSpPr>
        <p:spPr>
          <a:xfrm>
            <a:off x="887422" y="1878827"/>
            <a:ext cx="7060223" cy="2951705"/>
          </a:xfrm>
          <a:prstGeom prst="rect">
            <a:avLst/>
          </a:prstGeom>
          <a:noFill/>
        </p:spPr>
        <p:txBody>
          <a:bodyPr wrap="square" rtlCol="0">
            <a:spAutoFit/>
          </a:bodyPr>
          <a:lstStyle/>
          <a:p>
            <a:pPr marL="342900" indent="-342900">
              <a:lnSpc>
                <a:spcPct val="150000"/>
              </a:lnSpc>
              <a:buFont typeface="+mj-lt"/>
              <a:buAutoNum type="arabicPeriod"/>
            </a:pPr>
            <a:r>
              <a:rPr lang="zh-CN" altLang="en-US" dirty="0"/>
              <a:t>实现对数据结构</a:t>
            </a:r>
            <a:r>
              <a:rPr lang="en-US" altLang="zh-CN" dirty="0" err="1"/>
              <a:t>mac_port_map</a:t>
            </a:r>
            <a:r>
              <a:rPr lang="zh-CN" altLang="en-US" dirty="0"/>
              <a:t>的所有操作</a:t>
            </a:r>
            <a:endParaRPr lang="en-US" altLang="zh-CN" dirty="0"/>
          </a:p>
          <a:p>
            <a:pPr marL="800100" lvl="1" indent="-342900">
              <a:lnSpc>
                <a:spcPct val="150000"/>
              </a:lnSpc>
              <a:buFont typeface="+mj-ea"/>
              <a:buAutoNum type="circleNumDbPlain"/>
            </a:pPr>
            <a:r>
              <a:rPr lang="zh-CN" altLang="en-US" dirty="0"/>
              <a:t>实现</a:t>
            </a:r>
            <a:r>
              <a:rPr lang="en-US" altLang="zh-CN" dirty="0" err="1"/>
              <a:t>lookup_port</a:t>
            </a:r>
            <a:r>
              <a:rPr lang="zh-CN" altLang="en-US" dirty="0"/>
              <a:t>函数，查找</a:t>
            </a:r>
            <a:r>
              <a:rPr lang="en-US" altLang="zh-CN" dirty="0"/>
              <a:t>mac</a:t>
            </a:r>
            <a:r>
              <a:rPr lang="zh-CN" altLang="en-US" dirty="0"/>
              <a:t>地址对应的端口号</a:t>
            </a:r>
            <a:endParaRPr lang="en-US" altLang="zh-CN" dirty="0"/>
          </a:p>
          <a:p>
            <a:pPr marL="800100" lvl="1" indent="-342900">
              <a:lnSpc>
                <a:spcPct val="150000"/>
              </a:lnSpc>
              <a:buFont typeface="+mj-ea"/>
              <a:buAutoNum type="circleNumDbPlain"/>
            </a:pPr>
            <a:r>
              <a:rPr lang="zh-CN" altLang="en-US" dirty="0"/>
              <a:t>实现</a:t>
            </a:r>
            <a:r>
              <a:rPr lang="en-US" altLang="zh-CN" dirty="0" err="1"/>
              <a:t>insert_mac_port</a:t>
            </a:r>
            <a:r>
              <a:rPr lang="zh-CN" altLang="en-US" dirty="0"/>
              <a:t>函数，插入</a:t>
            </a:r>
            <a:r>
              <a:rPr lang="en-US" altLang="zh-CN" dirty="0"/>
              <a:t>mac</a:t>
            </a:r>
            <a:r>
              <a:rPr lang="zh-CN" altLang="en-US" dirty="0"/>
              <a:t>地址和</a:t>
            </a:r>
            <a:r>
              <a:rPr lang="en-US" altLang="zh-CN" dirty="0"/>
              <a:t>port</a:t>
            </a:r>
            <a:r>
              <a:rPr lang="zh-CN" altLang="en-US" dirty="0"/>
              <a:t>对应关系。</a:t>
            </a:r>
            <a:endParaRPr lang="en-US" altLang="zh-CN" dirty="0"/>
          </a:p>
          <a:p>
            <a:pPr marL="800100" lvl="1" indent="-342900">
              <a:lnSpc>
                <a:spcPct val="150000"/>
              </a:lnSpc>
              <a:buFont typeface="+mj-ea"/>
              <a:buAutoNum type="circleNumDbPlain"/>
            </a:pPr>
            <a:r>
              <a:rPr lang="zh-CN" altLang="en-US" dirty="0"/>
              <a:t>实现</a:t>
            </a:r>
            <a:r>
              <a:rPr lang="en-US" altLang="zh-CN" dirty="0" err="1"/>
              <a:t>sweep_aged_mac_port_entry</a:t>
            </a:r>
            <a:r>
              <a:rPr lang="zh-CN" altLang="en-US" dirty="0"/>
              <a:t>函数，当转发表中有表项超过</a:t>
            </a:r>
            <a:r>
              <a:rPr lang="en-US" altLang="zh-CN" dirty="0"/>
              <a:t>30s</a:t>
            </a:r>
            <a:r>
              <a:rPr lang="zh-CN" altLang="en-US" dirty="0"/>
              <a:t>没有被访问过的时候，删除该表项。</a:t>
            </a:r>
            <a:endParaRPr lang="en-US" altLang="zh-CN" dirty="0"/>
          </a:p>
          <a:p>
            <a:pPr marL="800100" lvl="1" indent="-342900">
              <a:lnSpc>
                <a:spcPct val="150000"/>
              </a:lnSpc>
              <a:buFont typeface="+mj-ea"/>
              <a:buAutoNum type="circleNumDbPlain"/>
            </a:pPr>
            <a:r>
              <a:rPr lang="zh-CN" altLang="en-US" dirty="0"/>
              <a:t>实现</a:t>
            </a:r>
            <a:r>
              <a:rPr lang="en-US" altLang="zh-CN" dirty="0" err="1"/>
              <a:t>handle_packet</a:t>
            </a:r>
            <a:r>
              <a:rPr lang="zh-CN" altLang="en-US" dirty="0"/>
              <a:t>函数，实现收到包之后的转发工作。</a:t>
            </a:r>
            <a:endParaRPr lang="en-US" altLang="zh-CN" dirty="0"/>
          </a:p>
          <a:p>
            <a:pPr marL="342900" indent="-342900">
              <a:lnSpc>
                <a:spcPct val="150000"/>
              </a:lnSpc>
              <a:buFont typeface="+mj-lt"/>
              <a:buAutoNum type="arabicPeriod"/>
            </a:pPr>
            <a:r>
              <a:rPr lang="zh-CN" altLang="en-US" dirty="0"/>
              <a:t>测量网络传输效率</a:t>
            </a:r>
            <a:endParaRPr lang="en-US" altLang="zh-CN" dirty="0"/>
          </a:p>
        </p:txBody>
      </p:sp>
    </p:spTree>
    <p:extLst>
      <p:ext uri="{BB962C8B-B14F-4D97-AF65-F5344CB8AC3E}">
        <p14:creationId xmlns:p14="http://schemas.microsoft.com/office/powerpoint/2010/main" val="1815692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1D44A0-92F3-4B55-8EBF-B5E612232C17}"/>
              </a:ext>
            </a:extLst>
          </p:cNvPr>
          <p:cNvSpPr>
            <a:spLocks noGrp="1"/>
          </p:cNvSpPr>
          <p:nvPr>
            <p:ph type="sldNum" sz="quarter" idx="12"/>
          </p:nvPr>
        </p:nvSpPr>
        <p:spPr/>
        <p:txBody>
          <a:bodyPr/>
          <a:lstStyle/>
          <a:p>
            <a:fld id="{4E836DAA-5CCE-439C-AB63-0EEB9B7D5322}" type="slidenum">
              <a:rPr lang="zh-CN" altLang="en-US" smtClean="0"/>
              <a:pPr/>
              <a:t>18</a:t>
            </a:fld>
            <a:endParaRPr lang="zh-CN" altLang="en-US" dirty="0"/>
          </a:p>
        </p:txBody>
      </p:sp>
      <p:sp>
        <p:nvSpPr>
          <p:cNvPr id="3" name="文本占位符 2">
            <a:extLst>
              <a:ext uri="{FF2B5EF4-FFF2-40B4-BE49-F238E27FC236}">
                <a16:creationId xmlns:a16="http://schemas.microsoft.com/office/drawing/2014/main" id="{95441DAE-7373-4CD9-A743-063818D6BA16}"/>
              </a:ext>
            </a:extLst>
          </p:cNvPr>
          <p:cNvSpPr>
            <a:spLocks noGrp="1"/>
          </p:cNvSpPr>
          <p:nvPr>
            <p:ph type="body" sz="quarter" idx="10"/>
          </p:nvPr>
        </p:nvSpPr>
        <p:spPr>
          <a:xfrm>
            <a:off x="0" y="85353"/>
            <a:ext cx="2172390" cy="523220"/>
          </a:xfrm>
        </p:spPr>
        <p:txBody>
          <a:bodyPr/>
          <a:lstStyle/>
          <a:p>
            <a:r>
              <a:rPr lang="zh-CN" altLang="en-US" dirty="0"/>
              <a:t>遇到的问题</a:t>
            </a:r>
          </a:p>
        </p:txBody>
      </p:sp>
      <p:sp>
        <p:nvSpPr>
          <p:cNvPr id="4" name="日期占位符 3">
            <a:extLst>
              <a:ext uri="{FF2B5EF4-FFF2-40B4-BE49-F238E27FC236}">
                <a16:creationId xmlns:a16="http://schemas.microsoft.com/office/drawing/2014/main" id="{361C3673-4C6C-49DF-9C74-C0D37AC11A12}"/>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19344F76-313F-4A97-A663-07F1A1AFD0A5}"/>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0FC930E4-9795-40CC-B822-F7792AF5AB52}"/>
              </a:ext>
            </a:extLst>
          </p:cNvPr>
          <p:cNvSpPr txBox="1"/>
          <p:nvPr/>
        </p:nvSpPr>
        <p:spPr>
          <a:xfrm>
            <a:off x="1028700" y="2074984"/>
            <a:ext cx="6145823" cy="18844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对转发映射表的初始化函数在框架中没有被调用，开始实验时一直报段错误，没有考虑到这点。</a:t>
            </a:r>
            <a:endParaRPr lang="en-US" altLang="zh-CN" sz="2000" dirty="0"/>
          </a:p>
          <a:p>
            <a:pPr marL="285750" indent="-285750">
              <a:lnSpc>
                <a:spcPct val="150000"/>
              </a:lnSpc>
              <a:buFont typeface="Arial" panose="020B0604020202020204" pitchFamily="34" charset="0"/>
              <a:buChar char="•"/>
            </a:pPr>
            <a:r>
              <a:rPr lang="zh-CN" altLang="en-US" sz="2000" dirty="0"/>
              <a:t>对老化机制的时间更新理解上有一点偏差，后来在整个实验做完后更加明白机制之后更改。</a:t>
            </a:r>
          </a:p>
        </p:txBody>
      </p:sp>
    </p:spTree>
    <p:extLst>
      <p:ext uri="{BB962C8B-B14F-4D97-AF65-F5344CB8AC3E}">
        <p14:creationId xmlns:p14="http://schemas.microsoft.com/office/powerpoint/2010/main" val="35260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41A5D9C-CD83-4FAF-AF86-1DCF24DB2F3C}"/>
              </a:ext>
            </a:extLst>
          </p:cNvPr>
          <p:cNvSpPr>
            <a:spLocks noGrp="1"/>
          </p:cNvSpPr>
          <p:nvPr>
            <p:ph type="sldNum" sz="quarter" idx="12"/>
          </p:nvPr>
        </p:nvSpPr>
        <p:spPr/>
        <p:txBody>
          <a:bodyPr/>
          <a:lstStyle/>
          <a:p>
            <a:fld id="{4E836DAA-5CCE-439C-AB63-0EEB9B7D5322}" type="slidenum">
              <a:rPr lang="zh-CN" altLang="en-US" smtClean="0"/>
              <a:pPr/>
              <a:t>19</a:t>
            </a:fld>
            <a:endParaRPr lang="zh-CN" altLang="en-US" dirty="0"/>
          </a:p>
        </p:txBody>
      </p:sp>
      <p:sp>
        <p:nvSpPr>
          <p:cNvPr id="3" name="文本占位符 2">
            <a:extLst>
              <a:ext uri="{FF2B5EF4-FFF2-40B4-BE49-F238E27FC236}">
                <a16:creationId xmlns:a16="http://schemas.microsoft.com/office/drawing/2014/main" id="{D8BA556E-225F-45FA-9143-D5B19CD8643D}"/>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62B5E41C-BC3E-45A4-8091-A097CAD4EB40}"/>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F0875A06-EA28-4D6E-954D-98BE09165C0C}"/>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00993911-5BBD-49D6-929D-916E0DC0853B}"/>
              </a:ext>
            </a:extLst>
          </p:cNvPr>
          <p:cNvSpPr txBox="1"/>
          <p:nvPr/>
        </p:nvSpPr>
        <p:spPr>
          <a:xfrm>
            <a:off x="887422" y="2519222"/>
            <a:ext cx="6822831" cy="1015663"/>
          </a:xfrm>
          <a:prstGeom prst="rect">
            <a:avLst/>
          </a:prstGeom>
          <a:noFill/>
        </p:spPr>
        <p:txBody>
          <a:bodyPr wrap="square">
            <a:spAutoFit/>
          </a:bodyPr>
          <a:lstStyle/>
          <a:p>
            <a:r>
              <a:rPr lang="zh-CN" altLang="en-US" sz="2000" dirty="0"/>
              <a:t>本次实验有一点代码量，需要整体思考整个交换机工作机制，不再像前面实验只需实现一个函数。许多在实验中没有考虑到或弄明白的问题通过思考题的导向也明白了很多。</a:t>
            </a:r>
          </a:p>
        </p:txBody>
      </p:sp>
    </p:spTree>
    <p:extLst>
      <p:ext uri="{BB962C8B-B14F-4D97-AF65-F5344CB8AC3E}">
        <p14:creationId xmlns:p14="http://schemas.microsoft.com/office/powerpoint/2010/main" val="87205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8B4ED2-F199-4E7F-BD12-A9FAEE1D9D1D}"/>
              </a:ext>
            </a:extLst>
          </p:cNvPr>
          <p:cNvSpPr>
            <a:spLocks noGrp="1"/>
          </p:cNvSpPr>
          <p:nvPr>
            <p:ph type="body" sz="quarter" idx="14"/>
          </p:nvPr>
        </p:nvSpPr>
        <p:spPr>
          <a:xfrm>
            <a:off x="3102380" y="2810398"/>
            <a:ext cx="4762842" cy="757130"/>
          </a:xfrm>
        </p:spPr>
        <p:txBody>
          <a:bodyPr/>
          <a:lstStyle/>
          <a:p>
            <a:r>
              <a:rPr lang="zh-CN" altLang="en-US" dirty="0"/>
              <a:t>互联网协议实验</a:t>
            </a:r>
          </a:p>
        </p:txBody>
      </p:sp>
      <p:sp>
        <p:nvSpPr>
          <p:cNvPr id="3" name="文本占位符 2">
            <a:extLst>
              <a:ext uri="{FF2B5EF4-FFF2-40B4-BE49-F238E27FC236}">
                <a16:creationId xmlns:a16="http://schemas.microsoft.com/office/drawing/2014/main" id="{B1ADBAD1-B451-46F0-AB82-336EED49D556}"/>
              </a:ext>
            </a:extLst>
          </p:cNvPr>
          <p:cNvSpPr>
            <a:spLocks noGrp="1"/>
          </p:cNvSpPr>
          <p:nvPr>
            <p:ph type="body" sz="quarter" idx="15"/>
          </p:nvPr>
        </p:nvSpPr>
        <p:spPr>
          <a:xfrm>
            <a:off x="2222574" y="2681278"/>
            <a:ext cx="733135" cy="1006429"/>
          </a:xfrm>
        </p:spPr>
        <p:txBody>
          <a:bodyPr/>
          <a:lstStyle/>
          <a:p>
            <a:r>
              <a:rPr lang="en-US" altLang="zh-CN" dirty="0"/>
              <a:t>1</a:t>
            </a:r>
            <a:endParaRPr lang="zh-CN" altLang="en-US" dirty="0"/>
          </a:p>
        </p:txBody>
      </p:sp>
    </p:spTree>
    <p:extLst>
      <p:ext uri="{BB962C8B-B14F-4D97-AF65-F5344CB8AC3E}">
        <p14:creationId xmlns:p14="http://schemas.microsoft.com/office/powerpoint/2010/main" val="122429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9DC9DA6-D8D4-430A-81DB-7F826FEEAB38}"/>
              </a:ext>
            </a:extLst>
          </p:cNvPr>
          <p:cNvSpPr>
            <a:spLocks noGrp="1"/>
          </p:cNvSpPr>
          <p:nvPr>
            <p:ph type="body" sz="quarter" idx="14"/>
          </p:nvPr>
        </p:nvSpPr>
        <p:spPr>
          <a:xfrm>
            <a:off x="3102380" y="2810398"/>
            <a:ext cx="4762842" cy="757130"/>
          </a:xfrm>
        </p:spPr>
        <p:txBody>
          <a:bodyPr/>
          <a:lstStyle/>
          <a:p>
            <a:r>
              <a:rPr lang="zh-CN" altLang="en-US" dirty="0"/>
              <a:t>生成树机制实验</a:t>
            </a:r>
          </a:p>
        </p:txBody>
      </p:sp>
      <p:sp>
        <p:nvSpPr>
          <p:cNvPr id="3" name="文本占位符 2">
            <a:extLst>
              <a:ext uri="{FF2B5EF4-FFF2-40B4-BE49-F238E27FC236}">
                <a16:creationId xmlns:a16="http://schemas.microsoft.com/office/drawing/2014/main" id="{64394658-6106-4979-B34D-17CEB7778343}"/>
              </a:ext>
            </a:extLst>
          </p:cNvPr>
          <p:cNvSpPr>
            <a:spLocks noGrp="1"/>
          </p:cNvSpPr>
          <p:nvPr>
            <p:ph type="body" sz="quarter" idx="15"/>
          </p:nvPr>
        </p:nvSpPr>
        <p:spPr/>
        <p:txBody>
          <a:bodyPr/>
          <a:lstStyle/>
          <a:p>
            <a:r>
              <a:rPr lang="en-US" altLang="zh-CN" dirty="0"/>
              <a:t>6</a:t>
            </a:r>
            <a:endParaRPr lang="zh-CN" altLang="en-US" dirty="0"/>
          </a:p>
        </p:txBody>
      </p:sp>
    </p:spTree>
    <p:extLst>
      <p:ext uri="{BB962C8B-B14F-4D97-AF65-F5344CB8AC3E}">
        <p14:creationId xmlns:p14="http://schemas.microsoft.com/office/powerpoint/2010/main" val="3102637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1E5E680-BB4B-4AEA-9923-09BBF721CA9C}"/>
              </a:ext>
            </a:extLst>
          </p:cNvPr>
          <p:cNvSpPr>
            <a:spLocks noGrp="1"/>
          </p:cNvSpPr>
          <p:nvPr>
            <p:ph type="sldNum" sz="quarter" idx="12"/>
          </p:nvPr>
        </p:nvSpPr>
        <p:spPr/>
        <p:txBody>
          <a:bodyPr/>
          <a:lstStyle/>
          <a:p>
            <a:fld id="{4E836DAA-5CCE-439C-AB63-0EEB9B7D5322}" type="slidenum">
              <a:rPr lang="zh-CN" altLang="en-US" smtClean="0"/>
              <a:pPr/>
              <a:t>21</a:t>
            </a:fld>
            <a:endParaRPr lang="zh-CN" altLang="en-US" dirty="0"/>
          </a:p>
        </p:txBody>
      </p:sp>
      <p:sp>
        <p:nvSpPr>
          <p:cNvPr id="3" name="文本占位符 2">
            <a:extLst>
              <a:ext uri="{FF2B5EF4-FFF2-40B4-BE49-F238E27FC236}">
                <a16:creationId xmlns:a16="http://schemas.microsoft.com/office/drawing/2014/main" id="{0E634E8C-0DF9-4783-B84D-E51EE3FE943B}"/>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F88812C6-106B-46EB-88AB-3E0BAA495E6C}"/>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E9C826CC-7799-4174-951C-FB79E0B202F5}"/>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DE17BE93-95A4-44C1-A36D-A61E3D322FB8}"/>
              </a:ext>
            </a:extLst>
          </p:cNvPr>
          <p:cNvSpPr txBox="1"/>
          <p:nvPr/>
        </p:nvSpPr>
        <p:spPr>
          <a:xfrm>
            <a:off x="659423" y="1507647"/>
            <a:ext cx="7455877" cy="4198201"/>
          </a:xfrm>
          <a:prstGeom prst="rect">
            <a:avLst/>
          </a:prstGeom>
          <a:noFill/>
        </p:spPr>
        <p:txBody>
          <a:bodyPr wrap="square" rtlCol="0">
            <a:spAutoFit/>
          </a:bodyPr>
          <a:lstStyle/>
          <a:p>
            <a:pPr marL="342900" indent="-342900">
              <a:lnSpc>
                <a:spcPct val="150000"/>
              </a:lnSpc>
              <a:buFont typeface="+mj-lt"/>
              <a:buAutoNum type="arabicPeriod"/>
            </a:pPr>
            <a:r>
              <a:rPr lang="zh-CN" altLang="en-US" dirty="0"/>
              <a:t>实现</a:t>
            </a:r>
            <a:r>
              <a:rPr lang="en-US" altLang="zh-CN" dirty="0" err="1"/>
              <a:t>stp</a:t>
            </a:r>
            <a:r>
              <a:rPr lang="zh-CN" altLang="en-US" dirty="0"/>
              <a:t>端口处理</a:t>
            </a:r>
            <a:r>
              <a:rPr lang="en-US" altLang="zh-CN" dirty="0"/>
              <a:t>config</a:t>
            </a:r>
            <a:r>
              <a:rPr lang="zh-CN" altLang="en-US" dirty="0"/>
              <a:t>消息的流程</a:t>
            </a:r>
            <a:endParaRPr lang="en-US" altLang="zh-CN" dirty="0"/>
          </a:p>
          <a:p>
            <a:pPr marL="800100" lvl="1" indent="-342900">
              <a:lnSpc>
                <a:spcPct val="150000"/>
              </a:lnSpc>
              <a:buFont typeface="+mj-ea"/>
              <a:buAutoNum type="circleNumDbPlain"/>
            </a:pPr>
            <a:r>
              <a:rPr lang="zh-CN" altLang="en-US" dirty="0"/>
              <a:t>收到</a:t>
            </a:r>
            <a:r>
              <a:rPr lang="en-US" altLang="zh-CN" dirty="0"/>
              <a:t>Config</a:t>
            </a:r>
            <a:r>
              <a:rPr lang="zh-CN" altLang="en-US" dirty="0"/>
              <a:t>消息后，将其与本端口</a:t>
            </a:r>
            <a:r>
              <a:rPr lang="en-US" altLang="zh-CN" dirty="0"/>
              <a:t>Config</a:t>
            </a:r>
            <a:r>
              <a:rPr lang="zh-CN" altLang="en-US" dirty="0"/>
              <a:t>进行优先级比较 </a:t>
            </a:r>
            <a:endParaRPr lang="en-US" altLang="zh-CN" dirty="0"/>
          </a:p>
          <a:p>
            <a:pPr marL="800100" lvl="1" indent="-342900">
              <a:lnSpc>
                <a:spcPct val="150000"/>
              </a:lnSpc>
              <a:buFont typeface="+mj-ea"/>
              <a:buAutoNum type="circleNumDbPlain"/>
            </a:pPr>
            <a:r>
              <a:rPr lang="zh-CN" altLang="en-US" dirty="0"/>
              <a:t>如果收到的</a:t>
            </a:r>
            <a:r>
              <a:rPr lang="en-US" altLang="zh-CN" dirty="0"/>
              <a:t>Config</a:t>
            </a:r>
            <a:r>
              <a:rPr lang="zh-CN" altLang="en-US" dirty="0"/>
              <a:t>优先级低，说明该网段应该通过本端口连接根节点</a:t>
            </a:r>
            <a:endParaRPr lang="en-US" altLang="zh-CN" dirty="0"/>
          </a:p>
          <a:p>
            <a:pPr marL="800100" lvl="1" indent="-342900">
              <a:lnSpc>
                <a:spcPct val="150000"/>
              </a:lnSpc>
              <a:buFont typeface="+mj-ea"/>
              <a:buAutoNum type="circleNumDbPlain"/>
            </a:pPr>
            <a:r>
              <a:rPr lang="zh-CN" altLang="en-US" dirty="0"/>
              <a:t>否则，该网段应该通过对方端口连接根节点，首先应将本端口的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marL="800100" lvl="1" indent="-342900">
              <a:lnSpc>
                <a:spcPct val="150000"/>
              </a:lnSpc>
              <a:buFont typeface="+mj-ea"/>
              <a:buAutoNum type="circleNumDbPlain"/>
            </a:pPr>
            <a:r>
              <a:rPr lang="zh-CN" altLang="en-US" dirty="0"/>
              <a:t>更新节点状态</a:t>
            </a:r>
            <a:endParaRPr lang="en-US" altLang="zh-CN" dirty="0"/>
          </a:p>
          <a:p>
            <a:pPr marL="800100" lvl="1" indent="-342900">
              <a:lnSpc>
                <a:spcPct val="150000"/>
              </a:lnSpc>
              <a:buFont typeface="+mj-ea"/>
              <a:buAutoNum type="circleNumDbPlain"/>
            </a:pPr>
            <a:r>
              <a:rPr lang="zh-CN" altLang="en-US" dirty="0"/>
              <a:t>更新剩余端口的</a:t>
            </a:r>
            <a:r>
              <a:rPr lang="en-US" altLang="zh-CN" dirty="0"/>
              <a:t>Config</a:t>
            </a:r>
          </a:p>
          <a:p>
            <a:pPr marL="342900" indent="-342900">
              <a:lnSpc>
                <a:spcPct val="150000"/>
              </a:lnSpc>
              <a:buFont typeface="+mj-lt"/>
              <a:buAutoNum type="arabicPeriod"/>
            </a:pPr>
            <a:r>
              <a:rPr lang="zh-CN" altLang="en-US" dirty="0"/>
              <a:t>构建更加复杂的环形拓扑，计算最小生成树</a:t>
            </a:r>
            <a:endParaRPr lang="en-US" altLang="zh-CN" dirty="0"/>
          </a:p>
          <a:p>
            <a:pPr marL="342900" indent="-342900">
              <a:lnSpc>
                <a:spcPct val="150000"/>
              </a:lnSpc>
              <a:buFont typeface="+mj-lt"/>
              <a:buAutoNum type="arabicPeriod"/>
            </a:pPr>
            <a:r>
              <a:rPr lang="zh-CN" altLang="en-US" dirty="0"/>
              <a:t>将交换机实验代码与本次实验结合，实现转发表学习和数据包转发</a:t>
            </a:r>
          </a:p>
        </p:txBody>
      </p:sp>
    </p:spTree>
    <p:extLst>
      <p:ext uri="{BB962C8B-B14F-4D97-AF65-F5344CB8AC3E}">
        <p14:creationId xmlns:p14="http://schemas.microsoft.com/office/powerpoint/2010/main" val="255391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BE5C439-4DCA-44A1-AD3D-B5E600A5D0D7}"/>
              </a:ext>
            </a:extLst>
          </p:cNvPr>
          <p:cNvSpPr>
            <a:spLocks noGrp="1"/>
          </p:cNvSpPr>
          <p:nvPr>
            <p:ph type="sldNum" sz="quarter" idx="12"/>
          </p:nvPr>
        </p:nvSpPr>
        <p:spPr/>
        <p:txBody>
          <a:bodyPr/>
          <a:lstStyle/>
          <a:p>
            <a:fld id="{4E836DAA-5CCE-439C-AB63-0EEB9B7D5322}" type="slidenum">
              <a:rPr lang="zh-CN" altLang="en-US" smtClean="0"/>
              <a:pPr/>
              <a:t>22</a:t>
            </a:fld>
            <a:endParaRPr lang="zh-CN" altLang="en-US" dirty="0"/>
          </a:p>
        </p:txBody>
      </p:sp>
      <p:sp>
        <p:nvSpPr>
          <p:cNvPr id="3" name="文本占位符 2">
            <a:extLst>
              <a:ext uri="{FF2B5EF4-FFF2-40B4-BE49-F238E27FC236}">
                <a16:creationId xmlns:a16="http://schemas.microsoft.com/office/drawing/2014/main" id="{DFDD6E3C-997B-4D64-9188-1B65919C5294}"/>
              </a:ext>
            </a:extLst>
          </p:cNvPr>
          <p:cNvSpPr>
            <a:spLocks noGrp="1"/>
          </p:cNvSpPr>
          <p:nvPr>
            <p:ph type="body" sz="quarter" idx="10"/>
          </p:nvPr>
        </p:nvSpPr>
        <p:spPr>
          <a:xfrm>
            <a:off x="0" y="85353"/>
            <a:ext cx="2172390" cy="523220"/>
          </a:xfrm>
        </p:spPr>
        <p:txBody>
          <a:bodyPr/>
          <a:lstStyle/>
          <a:p>
            <a:r>
              <a:rPr lang="zh-CN" altLang="en-US" dirty="0"/>
              <a:t>遇到的问题</a:t>
            </a:r>
          </a:p>
        </p:txBody>
      </p:sp>
      <p:sp>
        <p:nvSpPr>
          <p:cNvPr id="4" name="日期占位符 3">
            <a:extLst>
              <a:ext uri="{FF2B5EF4-FFF2-40B4-BE49-F238E27FC236}">
                <a16:creationId xmlns:a16="http://schemas.microsoft.com/office/drawing/2014/main" id="{D49E62E5-3F65-4F7E-B2AB-F613E0D3BEE7}"/>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93DF62D2-F75F-465D-8E11-EBF3E483C4F7}"/>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7DD6F817-932D-4115-9E07-9A9AED4C1E6E}"/>
              </a:ext>
            </a:extLst>
          </p:cNvPr>
          <p:cNvSpPr txBox="1"/>
          <p:nvPr/>
        </p:nvSpPr>
        <p:spPr>
          <a:xfrm>
            <a:off x="866042" y="1745398"/>
            <a:ext cx="7249258" cy="3367204"/>
          </a:xfrm>
          <a:prstGeom prst="rect">
            <a:avLst/>
          </a:prstGeom>
          <a:noFill/>
        </p:spPr>
        <p:txBody>
          <a:bodyPr wrap="square" rtlCol="0">
            <a:spAutoFit/>
          </a:bodyPr>
          <a:lstStyle/>
          <a:p>
            <a:pPr marL="342900" indent="-342900">
              <a:lnSpc>
                <a:spcPct val="150000"/>
              </a:lnSpc>
              <a:buFont typeface="+mj-lt"/>
              <a:buAutoNum type="arabicPeriod"/>
            </a:pPr>
            <a:r>
              <a:rPr lang="zh-CN" altLang="en-US" dirty="0"/>
              <a:t>本次实验的原理需要和理论课的知识紧密联系，一开始的理解不是很透彻，感觉很难下手，但课件上关于代码流程的部分讲得非常清晰，降低了不少难度。</a:t>
            </a:r>
            <a:endParaRPr lang="en-US" altLang="zh-CN" dirty="0"/>
          </a:p>
          <a:p>
            <a:pPr marL="342900" indent="-342900">
              <a:lnSpc>
                <a:spcPct val="150000"/>
              </a:lnSpc>
              <a:buFont typeface="+mj-lt"/>
              <a:buAutoNum type="arabicPeriod"/>
            </a:pPr>
            <a:r>
              <a:rPr lang="zh-CN" altLang="en-US" dirty="0"/>
              <a:t>耗费了最长时间的地方在添加交换机代码进入本次实验，由于对实验整体代码理解不到位，最开始只是单纯将两部分代码综合到了一起，后来发现实验中形成了广播风暴，检查发现原来的生成树代码只是表示环形拓扑应该如何转化为树形，需要手动禁止</a:t>
            </a:r>
            <a:r>
              <a:rPr lang="en-US" altLang="zh-CN" dirty="0"/>
              <a:t>ALTERNATE</a:t>
            </a:r>
            <a:r>
              <a:rPr lang="zh-CN" altLang="en-US" dirty="0"/>
              <a:t>端口收发包，之后顺利完成实验。</a:t>
            </a:r>
          </a:p>
        </p:txBody>
      </p:sp>
    </p:spTree>
    <p:extLst>
      <p:ext uri="{BB962C8B-B14F-4D97-AF65-F5344CB8AC3E}">
        <p14:creationId xmlns:p14="http://schemas.microsoft.com/office/powerpoint/2010/main" val="3814062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FF77AB-49E7-4196-AC78-9C48352627FF}"/>
              </a:ext>
            </a:extLst>
          </p:cNvPr>
          <p:cNvSpPr>
            <a:spLocks noGrp="1"/>
          </p:cNvSpPr>
          <p:nvPr>
            <p:ph type="sldNum" sz="quarter" idx="12"/>
          </p:nvPr>
        </p:nvSpPr>
        <p:spPr/>
        <p:txBody>
          <a:bodyPr/>
          <a:lstStyle/>
          <a:p>
            <a:fld id="{4E836DAA-5CCE-439C-AB63-0EEB9B7D5322}" type="slidenum">
              <a:rPr lang="zh-CN" altLang="en-US" smtClean="0"/>
              <a:pPr/>
              <a:t>23</a:t>
            </a:fld>
            <a:endParaRPr lang="zh-CN" altLang="en-US" dirty="0"/>
          </a:p>
        </p:txBody>
      </p:sp>
      <p:sp>
        <p:nvSpPr>
          <p:cNvPr id="3" name="文本占位符 2">
            <a:extLst>
              <a:ext uri="{FF2B5EF4-FFF2-40B4-BE49-F238E27FC236}">
                <a16:creationId xmlns:a16="http://schemas.microsoft.com/office/drawing/2014/main" id="{55198047-4950-48B0-9D76-6E3044F8E1C6}"/>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2280CBF2-3877-4923-82E3-67C8F4B5FD6F}"/>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3DDF525C-DF97-4867-94C0-75B6036397E0}"/>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B41A3F9E-3759-40DE-9B18-ED3F35B308AD}"/>
              </a:ext>
            </a:extLst>
          </p:cNvPr>
          <p:cNvSpPr txBox="1"/>
          <p:nvPr/>
        </p:nvSpPr>
        <p:spPr>
          <a:xfrm>
            <a:off x="1290270" y="2025122"/>
            <a:ext cx="6385413" cy="2807756"/>
          </a:xfrm>
          <a:prstGeom prst="rect">
            <a:avLst/>
          </a:prstGeom>
          <a:noFill/>
        </p:spPr>
        <p:txBody>
          <a:bodyPr wrap="square">
            <a:spAutoFit/>
          </a:bodyPr>
          <a:lstStyle/>
          <a:p>
            <a:pPr>
              <a:lnSpc>
                <a:spcPct val="150000"/>
              </a:lnSpc>
            </a:pPr>
            <a:r>
              <a:rPr lang="zh-CN" altLang="en-US" sz="2000" dirty="0"/>
              <a:t>本次实验相较于之前的实验有了比较明显的难度提升，但主体代码部分有课件的详细解释写起来还是比较顺畅的，只是需要合理的封装各种功能的函数才能让代码更加清晰。同时与前面实验的结合部分也非常考验对实验内容的理解，本次实验的思考题也比较有深度，加深了我对</a:t>
            </a:r>
            <a:r>
              <a:rPr lang="en-US" altLang="zh-CN" sz="2000" dirty="0"/>
              <a:t>STP</a:t>
            </a:r>
            <a:r>
              <a:rPr lang="zh-CN" altLang="en-US" sz="2000" dirty="0"/>
              <a:t>协议的理解。</a:t>
            </a:r>
          </a:p>
        </p:txBody>
      </p:sp>
    </p:spTree>
    <p:extLst>
      <p:ext uri="{BB962C8B-B14F-4D97-AF65-F5344CB8AC3E}">
        <p14:creationId xmlns:p14="http://schemas.microsoft.com/office/powerpoint/2010/main" val="4229877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E557ED-DF9A-43A9-AF87-67EEAD12D6B4}"/>
              </a:ext>
            </a:extLst>
          </p:cNvPr>
          <p:cNvSpPr>
            <a:spLocks noGrp="1"/>
          </p:cNvSpPr>
          <p:nvPr>
            <p:ph type="body" sz="quarter" idx="14"/>
          </p:nvPr>
        </p:nvSpPr>
        <p:spPr>
          <a:xfrm>
            <a:off x="3102380" y="2810398"/>
            <a:ext cx="1492716" cy="757130"/>
          </a:xfrm>
        </p:spPr>
        <p:txBody>
          <a:bodyPr/>
          <a:lstStyle/>
          <a:p>
            <a:r>
              <a:rPr lang="zh-CN" altLang="en-US" dirty="0"/>
              <a:t>总结</a:t>
            </a:r>
          </a:p>
        </p:txBody>
      </p:sp>
      <p:sp>
        <p:nvSpPr>
          <p:cNvPr id="3" name="文本占位符 2">
            <a:extLst>
              <a:ext uri="{FF2B5EF4-FFF2-40B4-BE49-F238E27FC236}">
                <a16:creationId xmlns:a16="http://schemas.microsoft.com/office/drawing/2014/main" id="{B7393521-E7B9-437B-8457-240C12D32197}"/>
              </a:ext>
            </a:extLst>
          </p:cNvPr>
          <p:cNvSpPr>
            <a:spLocks noGrp="1"/>
          </p:cNvSpPr>
          <p:nvPr>
            <p:ph type="body" sz="quarter" idx="15"/>
          </p:nvPr>
        </p:nvSpPr>
        <p:spPr/>
        <p:txBody>
          <a:bodyPr/>
          <a:lstStyle/>
          <a:p>
            <a:r>
              <a:rPr lang="en-US" altLang="zh-CN" dirty="0"/>
              <a:t>7</a:t>
            </a:r>
            <a:endParaRPr lang="zh-CN" altLang="en-US" dirty="0"/>
          </a:p>
        </p:txBody>
      </p:sp>
    </p:spTree>
    <p:extLst>
      <p:ext uri="{BB962C8B-B14F-4D97-AF65-F5344CB8AC3E}">
        <p14:creationId xmlns:p14="http://schemas.microsoft.com/office/powerpoint/2010/main" val="45510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2266614-BF4D-4CDA-A055-CA0F6577E6B9}"/>
              </a:ext>
            </a:extLst>
          </p:cNvPr>
          <p:cNvSpPr>
            <a:spLocks noGrp="1"/>
          </p:cNvSpPr>
          <p:nvPr>
            <p:ph type="sldNum" sz="quarter" idx="12"/>
          </p:nvPr>
        </p:nvSpPr>
        <p:spPr/>
        <p:txBody>
          <a:bodyPr/>
          <a:lstStyle/>
          <a:p>
            <a:fld id="{4E836DAA-5CCE-439C-AB63-0EEB9B7D5322}" type="slidenum">
              <a:rPr lang="zh-CN" altLang="en-US" smtClean="0"/>
              <a:pPr/>
              <a:t>25</a:t>
            </a:fld>
            <a:endParaRPr lang="zh-CN" altLang="en-US" dirty="0"/>
          </a:p>
        </p:txBody>
      </p:sp>
      <p:sp>
        <p:nvSpPr>
          <p:cNvPr id="3" name="文本占位符 2">
            <a:extLst>
              <a:ext uri="{FF2B5EF4-FFF2-40B4-BE49-F238E27FC236}">
                <a16:creationId xmlns:a16="http://schemas.microsoft.com/office/drawing/2014/main" id="{DD8D96EE-03E0-40D4-B58A-1FE1354F3AA9}"/>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FE2035D6-62FD-4383-8BCD-7EDE27B7570A}"/>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656920DB-BBD0-4681-A1AA-07FFF07200E1}"/>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4641EB92-94C8-4118-BEB4-0BA6673D9873}"/>
              </a:ext>
            </a:extLst>
          </p:cNvPr>
          <p:cNvSpPr txBox="1"/>
          <p:nvPr/>
        </p:nvSpPr>
        <p:spPr>
          <a:xfrm>
            <a:off x="706405" y="1169431"/>
            <a:ext cx="6951694" cy="1705210"/>
          </a:xfrm>
          <a:prstGeom prst="rect">
            <a:avLst/>
          </a:prstGeom>
          <a:noFill/>
        </p:spPr>
        <p:txBody>
          <a:bodyPr wrap="square" rtlCol="0">
            <a:spAutoFit/>
          </a:bodyPr>
          <a:lstStyle/>
          <a:p>
            <a:pPr>
              <a:lnSpc>
                <a:spcPct val="150000"/>
              </a:lnSpc>
            </a:pPr>
            <a:r>
              <a:rPr lang="zh-CN" altLang="en-US" b="1" dirty="0"/>
              <a:t>前五次实验的感受：</a:t>
            </a:r>
            <a:endParaRPr lang="en-US" altLang="zh-CN" b="1" dirty="0"/>
          </a:p>
          <a:p>
            <a:pPr>
              <a:lnSpc>
                <a:spcPct val="150000"/>
              </a:lnSpc>
            </a:pPr>
            <a:r>
              <a:rPr lang="zh-CN" altLang="en-US" dirty="0"/>
              <a:t>总体上与理论课结合紧密，框架十分全面，没有什么很大的</a:t>
            </a:r>
            <a:r>
              <a:rPr lang="en-US" altLang="zh-CN" dirty="0"/>
              <a:t>bug</a:t>
            </a:r>
            <a:r>
              <a:rPr lang="zh-CN" altLang="en-US" dirty="0"/>
              <a:t>，不在实验内容之外的地方设置障碍。通过实验能够显著加深对计算机网络这门课程的理解。</a:t>
            </a:r>
          </a:p>
        </p:txBody>
      </p:sp>
      <p:sp>
        <p:nvSpPr>
          <p:cNvPr id="7" name="文本框 6">
            <a:extLst>
              <a:ext uri="{FF2B5EF4-FFF2-40B4-BE49-F238E27FC236}">
                <a16:creationId xmlns:a16="http://schemas.microsoft.com/office/drawing/2014/main" id="{F332768F-933B-4E5A-A153-DBA737BD8214}"/>
              </a:ext>
            </a:extLst>
          </p:cNvPr>
          <p:cNvSpPr txBox="1"/>
          <p:nvPr/>
        </p:nvSpPr>
        <p:spPr>
          <a:xfrm>
            <a:off x="706405" y="3541039"/>
            <a:ext cx="6951694" cy="2120709"/>
          </a:xfrm>
          <a:prstGeom prst="rect">
            <a:avLst/>
          </a:prstGeom>
          <a:noFill/>
        </p:spPr>
        <p:txBody>
          <a:bodyPr wrap="square" rtlCol="0">
            <a:spAutoFit/>
          </a:bodyPr>
          <a:lstStyle/>
          <a:p>
            <a:pPr>
              <a:lnSpc>
                <a:spcPct val="150000"/>
              </a:lnSpc>
            </a:pPr>
            <a:r>
              <a:rPr lang="zh-CN" altLang="en-US" b="1" dirty="0"/>
              <a:t>对实验设置的建议：</a:t>
            </a:r>
            <a:endParaRPr lang="en-US" altLang="zh-CN" b="1" dirty="0"/>
          </a:p>
          <a:p>
            <a:pPr>
              <a:lnSpc>
                <a:spcPct val="150000"/>
              </a:lnSpc>
            </a:pPr>
            <a:r>
              <a:rPr lang="en-US" altLang="zh-CN" dirty="0"/>
              <a:t>4</a:t>
            </a:r>
            <a:r>
              <a:rPr lang="zh-CN" altLang="en-US" dirty="0"/>
              <a:t>、</a:t>
            </a:r>
            <a:r>
              <a:rPr lang="en-US" altLang="zh-CN" dirty="0"/>
              <a:t>5</a:t>
            </a:r>
            <a:r>
              <a:rPr lang="zh-CN" altLang="en-US" dirty="0"/>
              <a:t>、</a:t>
            </a:r>
            <a:r>
              <a:rPr lang="en-US" altLang="zh-CN" dirty="0"/>
              <a:t>6</a:t>
            </a:r>
            <a:r>
              <a:rPr lang="zh-CN" altLang="en-US" dirty="0"/>
              <a:t>次实验安排在第一部分实验的最后，构建了一个完整的知识体系，但后三次实验中除了第</a:t>
            </a:r>
            <a:r>
              <a:rPr lang="en-US" altLang="zh-CN" dirty="0"/>
              <a:t>6</a:t>
            </a:r>
            <a:r>
              <a:rPr lang="zh-CN" altLang="en-US" dirty="0"/>
              <a:t>次实验事实上都比较简单，没有达到第</a:t>
            </a:r>
            <a:r>
              <a:rPr lang="en-US" altLang="zh-CN" dirty="0"/>
              <a:t>3</a:t>
            </a:r>
            <a:r>
              <a:rPr lang="zh-CN" altLang="en-US" dirty="0"/>
              <a:t>次实验的难度，虽然保证了知识体系的完整，感觉难度梯度上可以做一些调整。</a:t>
            </a:r>
            <a:endParaRPr lang="en-US" altLang="zh-CN" dirty="0"/>
          </a:p>
        </p:txBody>
      </p:sp>
    </p:spTree>
    <p:extLst>
      <p:ext uri="{BB962C8B-B14F-4D97-AF65-F5344CB8AC3E}">
        <p14:creationId xmlns:p14="http://schemas.microsoft.com/office/powerpoint/2010/main" val="1515408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AFA2977-15F0-4A63-BC60-3EEEA2706736}"/>
              </a:ext>
            </a:extLst>
          </p:cNvPr>
          <p:cNvSpPr>
            <a:spLocks noGrp="1"/>
          </p:cNvSpPr>
          <p:nvPr>
            <p:ph type="sldNum" sz="quarter" idx="12"/>
          </p:nvPr>
        </p:nvSpPr>
        <p:spPr/>
        <p:txBody>
          <a:bodyPr/>
          <a:lstStyle/>
          <a:p>
            <a:fld id="{4E836DAA-5CCE-439C-AB63-0EEB9B7D5322}" type="slidenum">
              <a:rPr lang="zh-CN" altLang="en-US" smtClean="0"/>
              <a:pPr/>
              <a:t>26</a:t>
            </a:fld>
            <a:endParaRPr lang="zh-CN" altLang="en-US" dirty="0"/>
          </a:p>
        </p:txBody>
      </p:sp>
      <p:sp>
        <p:nvSpPr>
          <p:cNvPr id="3" name="日期占位符 2">
            <a:extLst>
              <a:ext uri="{FF2B5EF4-FFF2-40B4-BE49-F238E27FC236}">
                <a16:creationId xmlns:a16="http://schemas.microsoft.com/office/drawing/2014/main" id="{CFD9658A-6D56-47EA-8D0B-FC4796E28786}"/>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4" name="页脚占位符 3">
            <a:extLst>
              <a:ext uri="{FF2B5EF4-FFF2-40B4-BE49-F238E27FC236}">
                <a16:creationId xmlns:a16="http://schemas.microsoft.com/office/drawing/2014/main" id="{E73522DD-C720-4F0E-83CC-72D59098DD12}"/>
              </a:ext>
            </a:extLst>
          </p:cNvPr>
          <p:cNvSpPr>
            <a:spLocks noGrp="1"/>
          </p:cNvSpPr>
          <p:nvPr>
            <p:ph type="ftr" sz="quarter" idx="14"/>
          </p:nvPr>
        </p:nvSpPr>
        <p:spPr/>
        <p:txBody>
          <a:bodyPr/>
          <a:lstStyle/>
          <a:p>
            <a:r>
              <a:rPr lang="en-US" altLang="zh-CN" dirty="0"/>
              <a:t>Network Lab Report</a:t>
            </a:r>
            <a:endParaRPr lang="zh-CN" altLang="en-US" dirty="0"/>
          </a:p>
        </p:txBody>
      </p:sp>
      <p:sp>
        <p:nvSpPr>
          <p:cNvPr id="5" name="文本框 4">
            <a:extLst>
              <a:ext uri="{FF2B5EF4-FFF2-40B4-BE49-F238E27FC236}">
                <a16:creationId xmlns:a16="http://schemas.microsoft.com/office/drawing/2014/main" id="{9C429035-FA15-4D90-8D2D-546ADCC5AE15}"/>
              </a:ext>
            </a:extLst>
          </p:cNvPr>
          <p:cNvSpPr txBox="1"/>
          <p:nvPr/>
        </p:nvSpPr>
        <p:spPr>
          <a:xfrm>
            <a:off x="1" y="2376983"/>
            <a:ext cx="9144000" cy="1015663"/>
          </a:xfrm>
          <a:prstGeom prst="rect">
            <a:avLst/>
          </a:prstGeom>
          <a:noFill/>
        </p:spPr>
        <p:txBody>
          <a:bodyPr wrap="square" rtlCol="0">
            <a:spAutoFit/>
          </a:bodyPr>
          <a:lstStyle/>
          <a:p>
            <a:pPr algn="ctr"/>
            <a:r>
              <a:rPr lang="zh-CN" altLang="en-US" sz="6000" b="1" dirty="0">
                <a:solidFill>
                  <a:srgbClr val="002060"/>
                </a:solidFill>
                <a:latin typeface="Arial" panose="020B0604020202020204" pitchFamily="34" charset="0"/>
                <a:cs typeface="Arial" panose="020B0604020202020204" pitchFamily="34" charset="0"/>
              </a:rPr>
              <a:t>谢谢！</a:t>
            </a:r>
          </a:p>
        </p:txBody>
      </p:sp>
    </p:spTree>
    <p:extLst>
      <p:ext uri="{BB962C8B-B14F-4D97-AF65-F5344CB8AC3E}">
        <p14:creationId xmlns:p14="http://schemas.microsoft.com/office/powerpoint/2010/main" val="280681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A960A3A-07B9-46BF-B9C7-807BA79331A2}"/>
              </a:ext>
            </a:extLst>
          </p:cNvPr>
          <p:cNvSpPr>
            <a:spLocks noGrp="1"/>
          </p:cNvSpPr>
          <p:nvPr>
            <p:ph type="sldNum" sz="quarter" idx="12"/>
          </p:nvPr>
        </p:nvSpPr>
        <p:spPr/>
        <p:txBody>
          <a:bodyPr/>
          <a:lstStyle/>
          <a:p>
            <a:fld id="{4E836DAA-5CCE-439C-AB63-0EEB9B7D5322}" type="slidenum">
              <a:rPr lang="zh-CN" altLang="en-US" smtClean="0"/>
              <a:pPr/>
              <a:t>3</a:t>
            </a:fld>
            <a:endParaRPr lang="zh-CN" altLang="en-US" dirty="0"/>
          </a:p>
        </p:txBody>
      </p:sp>
      <p:sp>
        <p:nvSpPr>
          <p:cNvPr id="3" name="文本占位符 2">
            <a:extLst>
              <a:ext uri="{FF2B5EF4-FFF2-40B4-BE49-F238E27FC236}">
                <a16:creationId xmlns:a16="http://schemas.microsoft.com/office/drawing/2014/main" id="{272D8C35-CAA3-41D5-9671-FF1305C3BCC2}"/>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0A7AE9FD-E54E-4718-B103-F47F2EF6B392}"/>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5B845933-47F1-482B-8C53-FF286C6A179A}"/>
              </a:ext>
            </a:extLst>
          </p:cNvPr>
          <p:cNvSpPr>
            <a:spLocks noGrp="1"/>
          </p:cNvSpPr>
          <p:nvPr>
            <p:ph type="ftr" sz="quarter" idx="14"/>
          </p:nvPr>
        </p:nvSpPr>
        <p:spPr/>
        <p:txBody>
          <a:bodyPr/>
          <a:lstStyle/>
          <a:p>
            <a:r>
              <a:rPr lang="en-US" altLang="zh-CN" dirty="0"/>
              <a:t>Network Lab Report</a:t>
            </a:r>
            <a:endParaRPr lang="zh-CN" altLang="en-US" dirty="0"/>
          </a:p>
        </p:txBody>
      </p:sp>
      <p:sp>
        <p:nvSpPr>
          <p:cNvPr id="6" name="Rectangle 1">
            <a:extLst>
              <a:ext uri="{FF2B5EF4-FFF2-40B4-BE49-F238E27FC236}">
                <a16:creationId xmlns:a16="http://schemas.microsoft.com/office/drawing/2014/main" id="{E9D7E13A-4C21-41A5-84B0-64B39AE8094A}"/>
              </a:ext>
            </a:extLst>
          </p:cNvPr>
          <p:cNvSpPr>
            <a:spLocks noChangeArrowheads="1"/>
          </p:cNvSpPr>
          <p:nvPr/>
        </p:nvSpPr>
        <p:spPr bwMode="auto">
          <a:xfrm>
            <a:off x="843992" y="1253620"/>
            <a:ext cx="7456015" cy="14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2000" b="0" i="0" u="none" strike="noStrike" cap="none" normalizeH="0" baseline="0" dirty="0">
                <a:ln>
                  <a:noFill/>
                </a:ln>
                <a:solidFill>
                  <a:srgbClr val="000000"/>
                </a:solidFill>
                <a:effectLst/>
                <a:latin typeface="+mn-ea"/>
              </a:rPr>
              <a:t>在节点h1上开启wireshark抓包，用wget下载</a:t>
            </a:r>
            <a:r>
              <a:rPr kumimoji="0" lang="zh-CN" altLang="zh-CN" sz="2000" b="1" i="0" u="none" strike="noStrike" cap="none" normalizeH="0" baseline="0" dirty="0">
                <a:ln>
                  <a:noFill/>
                </a:ln>
                <a:solidFill>
                  <a:srgbClr val="EF7060"/>
                </a:solidFill>
                <a:effectLst/>
                <a:latin typeface="+mn-ea"/>
                <a:hlinkClick r:id="rId2"/>
              </a:rPr>
              <a:t>www.baidu.com</a:t>
            </a:r>
            <a:r>
              <a:rPr kumimoji="0" lang="zh-CN" altLang="zh-CN" sz="2000" b="0" i="0" u="none" strike="noStrike" cap="none" normalizeH="0" baseline="0" dirty="0">
                <a:ln>
                  <a:noFill/>
                </a:ln>
                <a:solidFill>
                  <a:srgbClr val="000000"/>
                </a:solidFill>
                <a:effectLst/>
                <a:latin typeface="+mn-ea"/>
              </a:rPr>
              <a:t>页面</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2000" b="0" i="0" u="none" strike="noStrike" cap="none" normalizeH="0" baseline="0" dirty="0">
                <a:ln>
                  <a:noFill/>
                </a:ln>
                <a:solidFill>
                  <a:srgbClr val="000000"/>
                </a:solidFill>
                <a:effectLst/>
                <a:latin typeface="+mn-ea"/>
              </a:rPr>
              <a:t>调研说明wireshark抓到的几种协议</a:t>
            </a:r>
            <a:endParaRPr kumimoji="0" lang="en-US" altLang="zh-CN" sz="2000" b="0" i="0" u="none" strike="noStrike" cap="none" normalizeH="0" baseline="0" dirty="0">
              <a:ln>
                <a:noFill/>
              </a:ln>
              <a:solidFill>
                <a:srgbClr val="000000"/>
              </a:solidFill>
              <a:effectLst/>
              <a:latin typeface="+mn-ea"/>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2000" b="0" i="0" u="none" strike="noStrike" cap="none" normalizeH="0" baseline="0" dirty="0">
                <a:ln>
                  <a:noFill/>
                </a:ln>
                <a:solidFill>
                  <a:srgbClr val="000000"/>
                </a:solidFill>
                <a:effectLst/>
                <a:latin typeface="+mn-ea"/>
              </a:rPr>
              <a:t>调研解释h1下载baidu页面的整个过程</a:t>
            </a:r>
          </a:p>
        </p:txBody>
      </p:sp>
      <p:sp>
        <p:nvSpPr>
          <p:cNvPr id="7" name="Rectangle 1">
            <a:extLst>
              <a:ext uri="{FF2B5EF4-FFF2-40B4-BE49-F238E27FC236}">
                <a16:creationId xmlns:a16="http://schemas.microsoft.com/office/drawing/2014/main" id="{85E408DA-8979-47B9-96DB-F4CC4C3CA0FE}"/>
              </a:ext>
            </a:extLst>
          </p:cNvPr>
          <p:cNvSpPr>
            <a:spLocks noChangeArrowheads="1"/>
          </p:cNvSpPr>
          <p:nvPr/>
        </p:nvSpPr>
        <p:spPr bwMode="auto">
          <a:xfrm>
            <a:off x="877499" y="2692058"/>
            <a:ext cx="7475859" cy="328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a:ln>
                  <a:noFill/>
                </a:ln>
                <a:solidFill>
                  <a:srgbClr val="000000"/>
                </a:solidFill>
                <a:effectLst/>
                <a:latin typeface="+mn-ea"/>
              </a:rPr>
              <a:t>实验结果分析：</a:t>
            </a:r>
            <a:endParaRPr kumimoji="0" lang="en-US" altLang="zh-CN" sz="2000" b="1" i="0" u="none" strike="noStrike" cap="none" normalizeH="0" baseline="0" dirty="0">
              <a:ln>
                <a:noFill/>
              </a:ln>
              <a:solidFill>
                <a:srgbClr val="000000"/>
              </a:solidFill>
              <a:effectLst/>
              <a:latin typeface="+mn-ea"/>
            </a:endParaRPr>
          </a:p>
          <a:p>
            <a:pPr algn="l">
              <a:lnSpc>
                <a:spcPct val="150000"/>
              </a:lnSpc>
            </a:pPr>
            <a:r>
              <a:rPr kumimoji="0" lang="en-US" altLang="zh-CN" sz="2000" i="0" u="none" strike="noStrike" cap="none" normalizeH="0" baseline="0" dirty="0" err="1">
                <a:ln>
                  <a:noFill/>
                </a:ln>
                <a:solidFill>
                  <a:srgbClr val="000000"/>
                </a:solidFill>
                <a:effectLst/>
                <a:latin typeface="+mn-ea"/>
              </a:rPr>
              <a:t>Wget</a:t>
            </a:r>
            <a:r>
              <a:rPr kumimoji="0" lang="zh-CN" altLang="en-US" sz="2000" i="0" u="none" strike="noStrike" cap="none" normalizeH="0" baseline="0" dirty="0">
                <a:ln>
                  <a:noFill/>
                </a:ln>
                <a:solidFill>
                  <a:srgbClr val="000000"/>
                </a:solidFill>
                <a:effectLst/>
                <a:latin typeface="+mn-ea"/>
              </a:rPr>
              <a:t>中使用到了</a:t>
            </a:r>
            <a:r>
              <a:rPr kumimoji="0" lang="en-US" altLang="zh-CN" sz="2000" i="0" u="none" strike="noStrike" cap="none" normalizeH="0" baseline="0" dirty="0">
                <a:ln>
                  <a:noFill/>
                </a:ln>
                <a:solidFill>
                  <a:srgbClr val="000000"/>
                </a:solidFill>
                <a:effectLst/>
                <a:latin typeface="+mn-ea"/>
              </a:rPr>
              <a:t>ARP</a:t>
            </a:r>
            <a:r>
              <a:rPr kumimoji="0" lang="zh-CN" altLang="en-US" sz="2000" i="0" u="none" strike="noStrike" cap="none" normalizeH="0" baseline="0" dirty="0">
                <a:ln>
                  <a:noFill/>
                </a:ln>
                <a:solidFill>
                  <a:srgbClr val="000000"/>
                </a:solidFill>
                <a:effectLst/>
                <a:latin typeface="+mn-ea"/>
              </a:rPr>
              <a:t>协议、</a:t>
            </a:r>
            <a:r>
              <a:rPr kumimoji="0" lang="en-US" altLang="zh-CN" sz="2000" i="0" u="none" strike="noStrike" cap="none" normalizeH="0" baseline="0" dirty="0">
                <a:ln>
                  <a:noFill/>
                </a:ln>
                <a:solidFill>
                  <a:srgbClr val="000000"/>
                </a:solidFill>
                <a:effectLst/>
                <a:latin typeface="+mn-ea"/>
              </a:rPr>
              <a:t>DNS</a:t>
            </a:r>
            <a:r>
              <a:rPr kumimoji="0" lang="zh-CN" altLang="en-US" sz="2000" i="0" u="none" strike="noStrike" cap="none" normalizeH="0" baseline="0" dirty="0">
                <a:ln>
                  <a:noFill/>
                </a:ln>
                <a:solidFill>
                  <a:srgbClr val="000000"/>
                </a:solidFill>
                <a:effectLst/>
                <a:latin typeface="+mn-ea"/>
              </a:rPr>
              <a:t>协议、</a:t>
            </a:r>
            <a:r>
              <a:rPr kumimoji="0" lang="en-US" altLang="zh-CN" sz="2000" i="0" u="none" strike="noStrike" cap="none" normalizeH="0" baseline="0" dirty="0">
                <a:ln>
                  <a:noFill/>
                </a:ln>
                <a:solidFill>
                  <a:srgbClr val="000000"/>
                </a:solidFill>
                <a:effectLst/>
                <a:latin typeface="+mn-ea"/>
              </a:rPr>
              <a:t>TCP</a:t>
            </a:r>
            <a:r>
              <a:rPr kumimoji="0" lang="zh-CN" altLang="en-US" sz="2000" i="0" u="none" strike="noStrike" cap="none" normalizeH="0" baseline="0" dirty="0">
                <a:ln>
                  <a:noFill/>
                </a:ln>
                <a:solidFill>
                  <a:srgbClr val="000000"/>
                </a:solidFill>
                <a:effectLst/>
                <a:latin typeface="+mn-ea"/>
              </a:rPr>
              <a:t>协议、</a:t>
            </a:r>
            <a:r>
              <a:rPr kumimoji="0" lang="en-US" altLang="zh-CN" sz="2000" i="0" u="none" strike="noStrike" cap="none" normalizeH="0" baseline="0" dirty="0">
                <a:ln>
                  <a:noFill/>
                </a:ln>
                <a:solidFill>
                  <a:srgbClr val="000000"/>
                </a:solidFill>
                <a:effectLst/>
                <a:latin typeface="+mn-ea"/>
              </a:rPr>
              <a:t>HTTP</a:t>
            </a:r>
            <a:r>
              <a:rPr kumimoji="0" lang="zh-CN" altLang="en-US" sz="2000" i="0" u="none" strike="noStrike" cap="none" normalizeH="0" baseline="0" dirty="0">
                <a:ln>
                  <a:noFill/>
                </a:ln>
                <a:solidFill>
                  <a:srgbClr val="000000"/>
                </a:solidFill>
                <a:effectLst/>
                <a:latin typeface="+mn-ea"/>
              </a:rPr>
              <a:t>协议</a:t>
            </a:r>
            <a:endParaRPr kumimoji="0" lang="en-US" altLang="zh-CN" sz="2000" i="0" u="none" strike="noStrike" cap="none" normalizeH="0" baseline="0" dirty="0">
              <a:ln>
                <a:noFill/>
              </a:ln>
              <a:solidFill>
                <a:srgbClr val="000000"/>
              </a:solidFill>
              <a:effectLst/>
              <a:latin typeface="+mn-ea"/>
            </a:endParaRPr>
          </a:p>
          <a:p>
            <a:pPr algn="l">
              <a:lnSpc>
                <a:spcPct val="150000"/>
              </a:lnSpc>
            </a:pPr>
            <a:r>
              <a:rPr kumimoji="0" lang="zh-CN" altLang="en-US" sz="2000" i="0" u="none" strike="noStrike" cap="none" normalizeH="0" baseline="0" dirty="0">
                <a:ln>
                  <a:noFill/>
                </a:ln>
                <a:solidFill>
                  <a:srgbClr val="000000"/>
                </a:solidFill>
                <a:effectLst/>
                <a:latin typeface="+mn-ea"/>
              </a:rPr>
              <a:t>四种协议的层次为：</a:t>
            </a:r>
            <a:endParaRPr kumimoji="0" lang="en-US" altLang="zh-CN" sz="2000" i="0" u="none" strike="noStrike" cap="none" normalizeH="0" baseline="0" dirty="0">
              <a:ln>
                <a:noFill/>
              </a:ln>
              <a:solidFill>
                <a:srgbClr val="000000"/>
              </a:solidFill>
              <a:effectLst/>
              <a:latin typeface="+mn-ea"/>
            </a:endParaRPr>
          </a:p>
          <a:p>
            <a:pPr marL="342900" indent="-342900" algn="l">
              <a:lnSpc>
                <a:spcPct val="150000"/>
              </a:lnSpc>
              <a:buFont typeface="Arial" panose="020B0604020202020204" pitchFamily="34" charset="0"/>
              <a:buChar char="•"/>
            </a:pPr>
            <a:r>
              <a:rPr kumimoji="0" lang="en-US" altLang="zh-CN" sz="2000" i="0" u="none" strike="noStrike" cap="none" normalizeH="0" baseline="0" dirty="0">
                <a:ln>
                  <a:noFill/>
                </a:ln>
                <a:solidFill>
                  <a:srgbClr val="000000"/>
                </a:solidFill>
                <a:effectLst/>
                <a:latin typeface="+mn-ea"/>
              </a:rPr>
              <a:t>ARP</a:t>
            </a:r>
            <a:r>
              <a:rPr kumimoji="0" lang="zh-CN" altLang="en-US" sz="2000" i="0" u="none" strike="noStrike" cap="none" normalizeH="0" baseline="0" dirty="0">
                <a:ln>
                  <a:noFill/>
                </a:ln>
                <a:solidFill>
                  <a:srgbClr val="000000"/>
                </a:solidFill>
                <a:effectLst/>
                <a:latin typeface="+mn-ea"/>
              </a:rPr>
              <a:t>协议层次为：</a:t>
            </a:r>
            <a:r>
              <a:rPr kumimoji="0" lang="en-US" altLang="zh-CN" sz="2000" i="0" u="none" strike="noStrike" cap="none" normalizeH="0" baseline="0" dirty="0">
                <a:ln>
                  <a:noFill/>
                </a:ln>
                <a:solidFill>
                  <a:srgbClr val="000000"/>
                </a:solidFill>
                <a:effectLst/>
                <a:latin typeface="+mn-ea"/>
              </a:rPr>
              <a:t>Ethernet &lt; ARP</a:t>
            </a:r>
          </a:p>
          <a:p>
            <a:pPr marL="342900" indent="-342900" algn="l">
              <a:lnSpc>
                <a:spcPct val="150000"/>
              </a:lnSpc>
              <a:buFont typeface="Arial" panose="020B0604020202020204" pitchFamily="34" charset="0"/>
              <a:buChar char="•"/>
            </a:pPr>
            <a:r>
              <a:rPr kumimoji="0" lang="en-US" altLang="zh-CN" sz="2000" i="0" u="none" strike="noStrike" cap="none" normalizeH="0" baseline="0" dirty="0">
                <a:ln>
                  <a:noFill/>
                </a:ln>
                <a:solidFill>
                  <a:srgbClr val="000000"/>
                </a:solidFill>
                <a:effectLst/>
                <a:latin typeface="+mn-ea"/>
              </a:rPr>
              <a:t>DNS</a:t>
            </a:r>
            <a:r>
              <a:rPr kumimoji="0" lang="zh-CN" altLang="en-US" sz="2000" i="0" u="none" strike="noStrike" cap="none" normalizeH="0" baseline="0" dirty="0">
                <a:ln>
                  <a:noFill/>
                </a:ln>
                <a:solidFill>
                  <a:srgbClr val="000000"/>
                </a:solidFill>
                <a:effectLst/>
                <a:latin typeface="+mn-ea"/>
              </a:rPr>
              <a:t>协议层次为：</a:t>
            </a:r>
            <a:r>
              <a:rPr kumimoji="0" lang="en-US" altLang="zh-CN" sz="2000" i="0" u="none" strike="noStrike" cap="none" normalizeH="0" baseline="0" dirty="0">
                <a:ln>
                  <a:noFill/>
                </a:ln>
                <a:solidFill>
                  <a:srgbClr val="000000"/>
                </a:solidFill>
                <a:effectLst/>
                <a:latin typeface="+mn-ea"/>
              </a:rPr>
              <a:t>Ethernet &lt; IP &lt; UDP &lt; DNS</a:t>
            </a:r>
          </a:p>
          <a:p>
            <a:pPr marL="342900" indent="-342900" algn="l">
              <a:lnSpc>
                <a:spcPct val="150000"/>
              </a:lnSpc>
              <a:buFont typeface="Arial" panose="020B0604020202020204" pitchFamily="34" charset="0"/>
              <a:buChar char="•"/>
            </a:pPr>
            <a:r>
              <a:rPr kumimoji="0" lang="en-US" altLang="zh-CN" sz="2000" i="0" u="none" strike="noStrike" cap="none" normalizeH="0" baseline="0" dirty="0">
                <a:ln>
                  <a:noFill/>
                </a:ln>
                <a:solidFill>
                  <a:srgbClr val="000000"/>
                </a:solidFill>
                <a:effectLst/>
                <a:latin typeface="+mn-ea"/>
              </a:rPr>
              <a:t>TCP</a:t>
            </a:r>
            <a:r>
              <a:rPr kumimoji="0" lang="zh-CN" altLang="en-US" sz="2000" i="0" u="none" strike="noStrike" cap="none" normalizeH="0" baseline="0" dirty="0">
                <a:ln>
                  <a:noFill/>
                </a:ln>
                <a:solidFill>
                  <a:srgbClr val="000000"/>
                </a:solidFill>
                <a:effectLst/>
                <a:latin typeface="+mn-ea"/>
              </a:rPr>
              <a:t>协议层次为：</a:t>
            </a:r>
            <a:r>
              <a:rPr kumimoji="0" lang="en-US" altLang="zh-CN" sz="2000" i="0" u="none" strike="noStrike" cap="none" normalizeH="0" baseline="0" dirty="0">
                <a:ln>
                  <a:noFill/>
                </a:ln>
                <a:solidFill>
                  <a:srgbClr val="000000"/>
                </a:solidFill>
                <a:effectLst/>
                <a:latin typeface="+mn-ea"/>
              </a:rPr>
              <a:t>Ethernet &lt; IP &lt;TCP</a:t>
            </a:r>
          </a:p>
          <a:p>
            <a:pPr marL="342900" indent="-342900" algn="l">
              <a:lnSpc>
                <a:spcPct val="150000"/>
              </a:lnSpc>
              <a:buFont typeface="Arial" panose="020B0604020202020204" pitchFamily="34" charset="0"/>
              <a:buChar char="•"/>
            </a:pPr>
            <a:r>
              <a:rPr kumimoji="0" lang="en-US" altLang="zh-CN" sz="2000" i="0" u="none" strike="noStrike" cap="none" normalizeH="0" baseline="0" dirty="0">
                <a:ln>
                  <a:noFill/>
                </a:ln>
                <a:solidFill>
                  <a:srgbClr val="000000"/>
                </a:solidFill>
                <a:effectLst/>
                <a:latin typeface="+mn-ea"/>
              </a:rPr>
              <a:t>HTTP</a:t>
            </a:r>
            <a:r>
              <a:rPr kumimoji="0" lang="zh-CN" altLang="en-US" sz="2000" i="0" u="none" strike="noStrike" cap="none" normalizeH="0" baseline="0" dirty="0">
                <a:ln>
                  <a:noFill/>
                </a:ln>
                <a:solidFill>
                  <a:srgbClr val="000000"/>
                </a:solidFill>
                <a:effectLst/>
                <a:latin typeface="+mn-ea"/>
              </a:rPr>
              <a:t>协议层次为：</a:t>
            </a:r>
            <a:r>
              <a:rPr kumimoji="0" lang="en-US" altLang="zh-CN" sz="2000" i="0" u="none" strike="noStrike" cap="none" normalizeH="0" baseline="0" dirty="0">
                <a:ln>
                  <a:noFill/>
                </a:ln>
                <a:solidFill>
                  <a:srgbClr val="000000"/>
                </a:solidFill>
                <a:effectLst/>
                <a:latin typeface="+mn-ea"/>
              </a:rPr>
              <a:t>Ethernet &lt; IP &lt; TCP &lt; HTTP</a:t>
            </a:r>
            <a:endParaRPr kumimoji="0" lang="zh-CN" altLang="zh-CN" sz="2000" i="0" u="none" strike="noStrike" cap="none" normalizeH="0" baseline="0" dirty="0">
              <a:ln>
                <a:noFill/>
              </a:ln>
              <a:solidFill>
                <a:srgbClr val="000000"/>
              </a:solidFill>
              <a:effectLst/>
              <a:latin typeface="+mn-ea"/>
            </a:endParaRPr>
          </a:p>
        </p:txBody>
      </p:sp>
    </p:spTree>
    <p:extLst>
      <p:ext uri="{BB962C8B-B14F-4D97-AF65-F5344CB8AC3E}">
        <p14:creationId xmlns:p14="http://schemas.microsoft.com/office/powerpoint/2010/main" val="170137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A960A3A-07B9-46BF-B9C7-807BA79331A2}"/>
              </a:ext>
            </a:extLst>
          </p:cNvPr>
          <p:cNvSpPr>
            <a:spLocks noGrp="1"/>
          </p:cNvSpPr>
          <p:nvPr>
            <p:ph type="sldNum" sz="quarter" idx="12"/>
          </p:nvPr>
        </p:nvSpPr>
        <p:spPr/>
        <p:txBody>
          <a:bodyPr/>
          <a:lstStyle/>
          <a:p>
            <a:fld id="{4E836DAA-5CCE-439C-AB63-0EEB9B7D5322}" type="slidenum">
              <a:rPr lang="zh-CN" altLang="en-US" smtClean="0"/>
              <a:pPr/>
              <a:t>4</a:t>
            </a:fld>
            <a:endParaRPr lang="zh-CN" altLang="en-US" dirty="0"/>
          </a:p>
        </p:txBody>
      </p:sp>
      <p:sp>
        <p:nvSpPr>
          <p:cNvPr id="3" name="文本占位符 2">
            <a:extLst>
              <a:ext uri="{FF2B5EF4-FFF2-40B4-BE49-F238E27FC236}">
                <a16:creationId xmlns:a16="http://schemas.microsoft.com/office/drawing/2014/main" id="{272D8C35-CAA3-41D5-9671-FF1305C3BCC2}"/>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0A7AE9FD-E54E-4718-B103-F47F2EF6B392}"/>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5B845933-47F1-482B-8C53-FF286C6A179A}"/>
              </a:ext>
            </a:extLst>
          </p:cNvPr>
          <p:cNvSpPr>
            <a:spLocks noGrp="1"/>
          </p:cNvSpPr>
          <p:nvPr>
            <p:ph type="ftr" sz="quarter" idx="14"/>
          </p:nvPr>
        </p:nvSpPr>
        <p:spPr/>
        <p:txBody>
          <a:bodyPr/>
          <a:lstStyle/>
          <a:p>
            <a:r>
              <a:rPr lang="en-US" altLang="zh-CN" dirty="0"/>
              <a:t>Network Lab Report</a:t>
            </a:r>
            <a:endParaRPr lang="zh-CN" altLang="en-US" dirty="0"/>
          </a:p>
        </p:txBody>
      </p:sp>
      <p:sp>
        <p:nvSpPr>
          <p:cNvPr id="7" name="Rectangle 1">
            <a:extLst>
              <a:ext uri="{FF2B5EF4-FFF2-40B4-BE49-F238E27FC236}">
                <a16:creationId xmlns:a16="http://schemas.microsoft.com/office/drawing/2014/main" id="{8CA66ADF-57F9-4747-B9C3-52DD44E43461}"/>
              </a:ext>
            </a:extLst>
          </p:cNvPr>
          <p:cNvSpPr>
            <a:spLocks noChangeArrowheads="1"/>
          </p:cNvSpPr>
          <p:nvPr/>
        </p:nvSpPr>
        <p:spPr bwMode="auto">
          <a:xfrm>
            <a:off x="834068" y="1159716"/>
            <a:ext cx="7475859" cy="236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a:ln>
                  <a:noFill/>
                </a:ln>
                <a:solidFill>
                  <a:srgbClr val="000000"/>
                </a:solidFill>
                <a:effectLst/>
                <a:latin typeface="+mn-ea"/>
              </a:rPr>
              <a:t>与理论课联系：</a:t>
            </a:r>
            <a:endParaRPr kumimoji="0" lang="en-US" altLang="zh-CN" sz="2000" b="1" i="0" u="none" strike="noStrike" cap="none" normalizeH="0" baseline="0" dirty="0">
              <a:ln>
                <a:noFill/>
              </a:ln>
              <a:solidFill>
                <a:srgbClr val="000000"/>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zh-CN" sz="2000" i="0" u="none" strike="noStrike" cap="none" normalizeH="0" baseline="0" dirty="0">
                <a:ln>
                  <a:noFill/>
                </a:ln>
                <a:solidFill>
                  <a:srgbClr val="000000"/>
                </a:solidFill>
                <a:effectLst/>
                <a:latin typeface="+mn-ea"/>
              </a:rPr>
              <a:t>ARP</a:t>
            </a:r>
            <a:r>
              <a:rPr kumimoji="0" lang="zh-CN" altLang="en-US" sz="2000" i="0" u="none" strike="noStrike" cap="none" normalizeH="0" baseline="0" dirty="0">
                <a:ln>
                  <a:noFill/>
                </a:ln>
                <a:solidFill>
                  <a:srgbClr val="000000"/>
                </a:solidFill>
                <a:effectLst/>
                <a:latin typeface="+mn-ea"/>
              </a:rPr>
              <a:t>协议（</a:t>
            </a:r>
            <a:r>
              <a:rPr kumimoji="0" lang="en-US" altLang="zh-CN" sz="2000" i="0" u="none" strike="noStrike" cap="none" normalizeH="0" baseline="0" dirty="0">
                <a:ln>
                  <a:noFill/>
                </a:ln>
                <a:solidFill>
                  <a:srgbClr val="000000"/>
                </a:solidFill>
                <a:effectLst/>
                <a:latin typeface="+mn-ea"/>
              </a:rPr>
              <a:t>Address Resolution Protocol </a:t>
            </a:r>
            <a:r>
              <a:rPr kumimoji="0" lang="zh-CN" altLang="en-US" sz="2000" i="0" u="none" strike="noStrike" cap="none" normalizeH="0" baseline="0" dirty="0">
                <a:ln>
                  <a:noFill/>
                </a:ln>
                <a:solidFill>
                  <a:srgbClr val="000000"/>
                </a:solidFill>
                <a:effectLst/>
                <a:latin typeface="+mn-ea"/>
              </a:rPr>
              <a:t>地址解析协议）</a:t>
            </a:r>
            <a:endParaRPr kumimoji="0" lang="en-US" altLang="zh-CN" sz="2000" i="0" u="none" strike="noStrike" cap="none" normalizeH="0" baseline="0" dirty="0">
              <a:ln>
                <a:noFill/>
              </a:ln>
              <a:solidFill>
                <a:srgbClr val="000000"/>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zh-CN" sz="2000" i="0" u="none" strike="noStrike" cap="none" normalizeH="0" baseline="0" dirty="0">
                <a:ln>
                  <a:noFill/>
                </a:ln>
                <a:solidFill>
                  <a:srgbClr val="000000"/>
                </a:solidFill>
                <a:effectLst/>
                <a:latin typeface="+mn-ea"/>
              </a:rPr>
              <a:t>DNS </a:t>
            </a:r>
            <a:r>
              <a:rPr kumimoji="0" lang="zh-CN" altLang="en-US" sz="2000" i="0" u="none" strike="noStrike" cap="none" normalizeH="0" baseline="0" dirty="0">
                <a:ln>
                  <a:noFill/>
                </a:ln>
                <a:solidFill>
                  <a:srgbClr val="000000"/>
                </a:solidFill>
                <a:effectLst/>
                <a:latin typeface="+mn-ea"/>
              </a:rPr>
              <a:t>协议（</a:t>
            </a:r>
            <a:r>
              <a:rPr kumimoji="0" lang="en-US" altLang="zh-CN" sz="2000" i="0" u="none" strike="noStrike" cap="none" normalizeH="0" baseline="0" dirty="0">
                <a:ln>
                  <a:noFill/>
                </a:ln>
                <a:solidFill>
                  <a:srgbClr val="000000"/>
                </a:solidFill>
                <a:effectLst/>
                <a:latin typeface="+mn-ea"/>
              </a:rPr>
              <a:t>Domain Name System </a:t>
            </a:r>
            <a:r>
              <a:rPr kumimoji="0" lang="zh-CN" altLang="en-US" sz="2000" i="0" u="none" strike="noStrike" cap="none" normalizeH="0" baseline="0" dirty="0">
                <a:ln>
                  <a:noFill/>
                </a:ln>
                <a:solidFill>
                  <a:srgbClr val="000000"/>
                </a:solidFill>
                <a:effectLst/>
                <a:latin typeface="+mn-ea"/>
              </a:rPr>
              <a:t>域名系统）</a:t>
            </a:r>
            <a:endParaRPr kumimoji="0" lang="en-US" altLang="zh-CN" sz="2000" i="0" u="none" strike="noStrike" cap="none" normalizeH="0" baseline="0" dirty="0">
              <a:ln>
                <a:noFill/>
              </a:ln>
              <a:solidFill>
                <a:srgbClr val="000000"/>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zh-CN" sz="2000" i="0" u="none" strike="noStrike" cap="none" normalizeH="0" baseline="0" dirty="0">
                <a:ln>
                  <a:noFill/>
                </a:ln>
                <a:solidFill>
                  <a:srgbClr val="000000"/>
                </a:solidFill>
                <a:effectLst/>
                <a:latin typeface="+mn-ea"/>
              </a:rPr>
              <a:t>TCP</a:t>
            </a:r>
            <a:r>
              <a:rPr kumimoji="0" lang="zh-CN" altLang="en-US" sz="2000" i="0" u="none" strike="noStrike" cap="none" normalizeH="0" baseline="0" dirty="0">
                <a:ln>
                  <a:noFill/>
                </a:ln>
                <a:solidFill>
                  <a:srgbClr val="000000"/>
                </a:solidFill>
                <a:effectLst/>
                <a:latin typeface="+mn-ea"/>
              </a:rPr>
              <a:t>协议（</a:t>
            </a:r>
            <a:r>
              <a:rPr kumimoji="0" lang="en-US" altLang="zh-CN" sz="2000" i="0" u="none" strike="noStrike" cap="none" normalizeH="0" baseline="0" dirty="0">
                <a:ln>
                  <a:noFill/>
                </a:ln>
                <a:solidFill>
                  <a:srgbClr val="000000"/>
                </a:solidFill>
                <a:effectLst/>
                <a:latin typeface="+mn-ea"/>
              </a:rPr>
              <a:t>Transmission Control Protocol </a:t>
            </a:r>
            <a:r>
              <a:rPr kumimoji="0" lang="zh-CN" altLang="en-US" sz="2000" i="0" u="none" strike="noStrike" cap="none" normalizeH="0" baseline="0" dirty="0">
                <a:ln>
                  <a:noFill/>
                </a:ln>
                <a:solidFill>
                  <a:srgbClr val="000000"/>
                </a:solidFill>
                <a:effectLst/>
                <a:latin typeface="+mn-ea"/>
              </a:rPr>
              <a:t>传输控制协议）</a:t>
            </a:r>
            <a:endParaRPr kumimoji="0" lang="en-US" altLang="zh-CN" sz="2000" i="0" u="none" strike="noStrike" cap="none" normalizeH="0" baseline="0" dirty="0">
              <a:ln>
                <a:noFill/>
              </a:ln>
              <a:solidFill>
                <a:srgbClr val="000000"/>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zh-CN" sz="2000" i="0" u="none" strike="noStrike" cap="none" normalizeH="0" baseline="0" dirty="0">
                <a:ln>
                  <a:noFill/>
                </a:ln>
                <a:solidFill>
                  <a:srgbClr val="000000"/>
                </a:solidFill>
                <a:effectLst/>
                <a:latin typeface="+mn-ea"/>
              </a:rPr>
              <a:t>HTTP</a:t>
            </a:r>
            <a:r>
              <a:rPr kumimoji="0" lang="zh-CN" altLang="en-US" sz="2000" i="0" u="none" strike="noStrike" cap="none" normalizeH="0" baseline="0" dirty="0">
                <a:ln>
                  <a:noFill/>
                </a:ln>
                <a:solidFill>
                  <a:srgbClr val="000000"/>
                </a:solidFill>
                <a:effectLst/>
                <a:latin typeface="+mn-ea"/>
              </a:rPr>
              <a:t>协议</a:t>
            </a:r>
            <a:r>
              <a:rPr kumimoji="0" lang="en-US" altLang="zh-CN" sz="2000" i="0" u="none" strike="noStrike" cap="none" normalizeH="0" baseline="0" dirty="0">
                <a:ln>
                  <a:noFill/>
                </a:ln>
                <a:solidFill>
                  <a:srgbClr val="000000"/>
                </a:solidFill>
                <a:effectLst/>
                <a:latin typeface="+mn-ea"/>
              </a:rPr>
              <a:t>(</a:t>
            </a:r>
            <a:r>
              <a:rPr kumimoji="0" lang="en-US" altLang="zh-CN" sz="2000" i="0" u="none" strike="noStrike" cap="none" normalizeH="0" baseline="0" dirty="0" err="1">
                <a:ln>
                  <a:noFill/>
                </a:ln>
                <a:solidFill>
                  <a:srgbClr val="000000"/>
                </a:solidFill>
                <a:effectLst/>
                <a:latin typeface="+mn-ea"/>
              </a:rPr>
              <a:t>HyperText</a:t>
            </a:r>
            <a:r>
              <a:rPr kumimoji="0" lang="en-US" altLang="zh-CN" sz="2000" i="0" u="none" strike="noStrike" cap="none" normalizeH="0" baseline="0" dirty="0">
                <a:ln>
                  <a:noFill/>
                </a:ln>
                <a:solidFill>
                  <a:srgbClr val="000000"/>
                </a:solidFill>
                <a:effectLst/>
                <a:latin typeface="+mn-ea"/>
              </a:rPr>
              <a:t> Transfer Protocol </a:t>
            </a:r>
            <a:r>
              <a:rPr kumimoji="0" lang="zh-CN" altLang="en-US" sz="2000" i="0" u="none" strike="noStrike" cap="none" normalizeH="0" baseline="0" dirty="0">
                <a:ln>
                  <a:noFill/>
                </a:ln>
                <a:solidFill>
                  <a:srgbClr val="000000"/>
                </a:solidFill>
                <a:effectLst/>
                <a:latin typeface="+mn-ea"/>
              </a:rPr>
              <a:t>超文本传输协议</a:t>
            </a:r>
            <a:r>
              <a:rPr kumimoji="0" lang="en-US" altLang="zh-CN" sz="2000" i="0" u="none" strike="noStrike" cap="none" normalizeH="0" baseline="0" dirty="0">
                <a:ln>
                  <a:noFill/>
                </a:ln>
                <a:solidFill>
                  <a:srgbClr val="000000"/>
                </a:solidFill>
                <a:effectLst/>
                <a:latin typeface="+mn-ea"/>
              </a:rPr>
              <a:t>)</a:t>
            </a:r>
          </a:p>
        </p:txBody>
      </p:sp>
      <p:sp>
        <p:nvSpPr>
          <p:cNvPr id="8" name="Rectangle 1">
            <a:extLst>
              <a:ext uri="{FF2B5EF4-FFF2-40B4-BE49-F238E27FC236}">
                <a16:creationId xmlns:a16="http://schemas.microsoft.com/office/drawing/2014/main" id="{9A944E7D-CC68-407A-8EBE-FABA379A2972}"/>
              </a:ext>
            </a:extLst>
          </p:cNvPr>
          <p:cNvSpPr>
            <a:spLocks noChangeArrowheads="1"/>
          </p:cNvSpPr>
          <p:nvPr/>
        </p:nvSpPr>
        <p:spPr bwMode="auto">
          <a:xfrm>
            <a:off x="834069" y="3995372"/>
            <a:ext cx="7475859" cy="190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a:ln>
                  <a:noFill/>
                </a:ln>
                <a:solidFill>
                  <a:srgbClr val="000000"/>
                </a:solidFill>
                <a:effectLst/>
                <a:latin typeface="+mn-ea"/>
              </a:rPr>
              <a:t>实验感想：</a:t>
            </a:r>
            <a:endParaRPr kumimoji="0" lang="en-US" altLang="zh-CN" sz="2000" b="1" i="0" u="none" strike="noStrike" cap="none" normalizeH="0" baseline="0" dirty="0">
              <a:ln>
                <a:noFill/>
              </a:ln>
              <a:solidFill>
                <a:srgbClr val="000000"/>
              </a:solidFill>
              <a:effectLst/>
              <a:latin typeface="+mn-ea"/>
            </a:endParaRPr>
          </a:p>
          <a:p>
            <a:pPr algn="l">
              <a:lnSpc>
                <a:spcPct val="150000"/>
              </a:lnSpc>
            </a:pPr>
            <a:r>
              <a:rPr kumimoji="0" lang="zh-CN" altLang="en-US" sz="2000" i="0" u="none" strike="noStrike" cap="none" normalizeH="0" baseline="0" dirty="0">
                <a:ln>
                  <a:noFill/>
                </a:ln>
                <a:solidFill>
                  <a:srgbClr val="000000"/>
                </a:solidFill>
                <a:effectLst/>
                <a:latin typeface="+mn-ea"/>
              </a:rPr>
              <a:t>本次实验是十分合适的作为开头的实验。在本次实验后，我对互联网访问过程有了一个大概的了解，同时也对实验所使用的环境有了初步的熟悉。</a:t>
            </a:r>
            <a:endParaRPr kumimoji="0" lang="en-US" altLang="zh-CN" sz="2000" i="0" u="none" strike="noStrike" cap="none" normalizeH="0" baseline="0" dirty="0">
              <a:ln>
                <a:noFill/>
              </a:ln>
              <a:solidFill>
                <a:srgbClr val="000000"/>
              </a:solidFill>
              <a:effectLst/>
              <a:latin typeface="+mn-ea"/>
            </a:endParaRPr>
          </a:p>
        </p:txBody>
      </p:sp>
    </p:spTree>
    <p:extLst>
      <p:ext uri="{BB962C8B-B14F-4D97-AF65-F5344CB8AC3E}">
        <p14:creationId xmlns:p14="http://schemas.microsoft.com/office/powerpoint/2010/main" val="75833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6DFBB6-08F0-4D14-88BF-1991DBF79C90}"/>
              </a:ext>
            </a:extLst>
          </p:cNvPr>
          <p:cNvSpPr>
            <a:spLocks noGrp="1"/>
          </p:cNvSpPr>
          <p:nvPr>
            <p:ph type="body" sz="quarter" idx="14"/>
          </p:nvPr>
        </p:nvSpPr>
        <p:spPr>
          <a:xfrm>
            <a:off x="3102380" y="2810398"/>
            <a:ext cx="4762842" cy="757130"/>
          </a:xfrm>
        </p:spPr>
        <p:txBody>
          <a:bodyPr/>
          <a:lstStyle/>
          <a:p>
            <a:r>
              <a:rPr lang="zh-CN" altLang="en-US" dirty="0"/>
              <a:t>流完成时间实验</a:t>
            </a:r>
          </a:p>
        </p:txBody>
      </p:sp>
      <p:sp>
        <p:nvSpPr>
          <p:cNvPr id="3" name="文本占位符 2">
            <a:extLst>
              <a:ext uri="{FF2B5EF4-FFF2-40B4-BE49-F238E27FC236}">
                <a16:creationId xmlns:a16="http://schemas.microsoft.com/office/drawing/2014/main" id="{231F8AEC-9B04-42BD-BE5B-BC3F8DB61600}"/>
              </a:ext>
            </a:extLst>
          </p:cNvPr>
          <p:cNvSpPr>
            <a:spLocks noGrp="1"/>
          </p:cNvSpPr>
          <p:nvPr>
            <p:ph type="body" sz="quarter" idx="15"/>
          </p:nvPr>
        </p:nvSpPr>
        <p:spPr/>
        <p:txBody>
          <a:bodyPr/>
          <a:lstStyle/>
          <a:p>
            <a:r>
              <a:rPr lang="en-US" altLang="zh-CN" dirty="0"/>
              <a:t>2</a:t>
            </a:r>
            <a:endParaRPr lang="zh-CN" altLang="en-US" dirty="0"/>
          </a:p>
        </p:txBody>
      </p:sp>
    </p:spTree>
    <p:extLst>
      <p:ext uri="{BB962C8B-B14F-4D97-AF65-F5344CB8AC3E}">
        <p14:creationId xmlns:p14="http://schemas.microsoft.com/office/powerpoint/2010/main" val="87992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72E8E4-2E67-4CBC-BED5-D114B6C1C2AF}"/>
              </a:ext>
            </a:extLst>
          </p:cNvPr>
          <p:cNvSpPr>
            <a:spLocks noGrp="1"/>
          </p:cNvSpPr>
          <p:nvPr>
            <p:ph type="sldNum" sz="quarter" idx="12"/>
          </p:nvPr>
        </p:nvSpPr>
        <p:spPr/>
        <p:txBody>
          <a:bodyPr/>
          <a:lstStyle/>
          <a:p>
            <a:fld id="{4E836DAA-5CCE-439C-AB63-0EEB9B7D5322}" type="slidenum">
              <a:rPr lang="zh-CN" altLang="en-US" smtClean="0"/>
              <a:pPr/>
              <a:t>6</a:t>
            </a:fld>
            <a:endParaRPr lang="zh-CN" altLang="en-US" dirty="0"/>
          </a:p>
        </p:txBody>
      </p:sp>
      <p:sp>
        <p:nvSpPr>
          <p:cNvPr id="3" name="文本占位符 2">
            <a:extLst>
              <a:ext uri="{FF2B5EF4-FFF2-40B4-BE49-F238E27FC236}">
                <a16:creationId xmlns:a16="http://schemas.microsoft.com/office/drawing/2014/main" id="{30D0FD02-DB6C-4DBE-9DEB-BC8AA33D4E8C}"/>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6F47C8CE-6C1B-4EDF-9196-3F0CF4355C81}"/>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7E54E945-A84F-492D-B3BF-6D3A64F96C56}"/>
              </a:ext>
            </a:extLst>
          </p:cNvPr>
          <p:cNvSpPr>
            <a:spLocks noGrp="1"/>
          </p:cNvSpPr>
          <p:nvPr>
            <p:ph type="ftr" sz="quarter" idx="14"/>
          </p:nvPr>
        </p:nvSpPr>
        <p:spPr/>
        <p:txBody>
          <a:bodyPr/>
          <a:lstStyle/>
          <a:p>
            <a:r>
              <a:rPr lang="en-US" altLang="zh-CN"/>
              <a:t>Network Lab Report</a:t>
            </a:r>
            <a:endParaRPr lang="zh-CN" altLang="en-US" dirty="0"/>
          </a:p>
        </p:txBody>
      </p:sp>
      <p:sp>
        <p:nvSpPr>
          <p:cNvPr id="9" name="Rectangle 2">
            <a:extLst>
              <a:ext uri="{FF2B5EF4-FFF2-40B4-BE49-F238E27FC236}">
                <a16:creationId xmlns:a16="http://schemas.microsoft.com/office/drawing/2014/main" id="{51F76AC6-B07D-4E26-AE44-B0CFCBE5962A}"/>
              </a:ext>
            </a:extLst>
          </p:cNvPr>
          <p:cNvSpPr>
            <a:spLocks noChangeArrowheads="1"/>
          </p:cNvSpPr>
          <p:nvPr/>
        </p:nvSpPr>
        <p:spPr bwMode="auto">
          <a:xfrm>
            <a:off x="140677" y="856786"/>
            <a:ext cx="8862646" cy="291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000000"/>
                </a:solidFill>
                <a:effectLst/>
                <a:latin typeface="+mj-ea"/>
                <a:ea typeface="+mj-ea"/>
              </a:rPr>
              <a:t>在Python脚本中设定带宽及延迟</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000000"/>
                </a:solidFill>
                <a:effectLst/>
                <a:latin typeface="+mj-ea"/>
                <a:ea typeface="+mj-ea"/>
              </a:rPr>
              <a:t>在终端中输入</a:t>
            </a:r>
            <a:r>
              <a:rPr kumimoji="0" lang="zh-CN" altLang="zh-CN" sz="1600" b="0" i="0" u="none" strike="noStrike" cap="none" normalizeH="0" baseline="0" dirty="0">
                <a:ln>
                  <a:noFill/>
                </a:ln>
                <a:solidFill>
                  <a:srgbClr val="EF7060"/>
                </a:solidFill>
                <a:effectLst/>
                <a:latin typeface="+mj-ea"/>
                <a:ea typeface="+mj-ea"/>
              </a:rPr>
              <a:t>sudo python fct_exp.py</a:t>
            </a:r>
            <a:endParaRPr kumimoji="0" lang="zh-CN" altLang="zh-CN" sz="1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000000"/>
                </a:solidFill>
                <a:effectLst/>
                <a:latin typeface="+mj-ea"/>
                <a:ea typeface="+mj-ea"/>
              </a:rPr>
              <a:t>在终端中输入</a:t>
            </a:r>
            <a:r>
              <a:rPr kumimoji="0" lang="zh-CN" altLang="zh-CN" sz="1600" b="0" i="0" u="none" strike="noStrike" cap="none" normalizeH="0" baseline="0" dirty="0">
                <a:ln>
                  <a:noFill/>
                </a:ln>
                <a:solidFill>
                  <a:srgbClr val="EF7060"/>
                </a:solidFill>
                <a:effectLst/>
                <a:latin typeface="+mj-ea"/>
                <a:ea typeface="+mj-ea"/>
              </a:rPr>
              <a:t>xterm h1 h2</a:t>
            </a:r>
            <a:r>
              <a:rPr kumimoji="0" lang="zh-CN" altLang="zh-CN" sz="1600" b="0" i="0" u="none" strike="noStrike" cap="none" normalizeH="0" baseline="0" dirty="0">
                <a:ln>
                  <a:noFill/>
                </a:ln>
                <a:solidFill>
                  <a:srgbClr val="000000"/>
                </a:solidFill>
                <a:effectLst/>
                <a:latin typeface="+mj-ea"/>
                <a:ea typeface="+mj-ea"/>
              </a:rPr>
              <a:t>中启动h1、h2两个host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000000"/>
                </a:solidFill>
                <a:effectLst/>
                <a:latin typeface="+mj-ea"/>
                <a:ea typeface="+mj-ea"/>
              </a:rPr>
              <a:t>在h2 终端输入 </a:t>
            </a:r>
            <a:r>
              <a:rPr kumimoji="0" lang="zh-CN" altLang="zh-CN" sz="1600" b="0" i="0" u="none" strike="noStrike" cap="none" normalizeH="0" baseline="0" dirty="0">
                <a:ln>
                  <a:noFill/>
                </a:ln>
                <a:solidFill>
                  <a:srgbClr val="EF7060"/>
                </a:solidFill>
                <a:effectLst/>
                <a:latin typeface="+mj-ea"/>
                <a:ea typeface="+mj-ea"/>
              </a:rPr>
              <a:t>dd if=/dev/zero of=file_sizeMB.dat bs=1M count=file_size</a:t>
            </a:r>
            <a:r>
              <a:rPr kumimoji="0" lang="zh-CN" altLang="zh-CN" sz="1600" b="0" i="0" u="none" strike="noStrike" cap="none" normalizeH="0" baseline="0" dirty="0">
                <a:ln>
                  <a:noFill/>
                </a:ln>
                <a:solidFill>
                  <a:srgbClr val="000000"/>
                </a:solidFill>
                <a:effectLst/>
                <a:latin typeface="+mj-ea"/>
                <a:ea typeface="+mj-ea"/>
              </a:rPr>
              <a:t>,其中 file_size 分别设置为1，10，100，进行不同大小的实验</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000000"/>
                </a:solidFill>
                <a:effectLst/>
                <a:latin typeface="+mj-ea"/>
                <a:ea typeface="+mj-ea"/>
              </a:rPr>
              <a:t>在h1 终端中输入</a:t>
            </a:r>
            <a:r>
              <a:rPr kumimoji="0" lang="zh-CN" altLang="zh-CN" sz="1600" b="0" i="0" u="none" strike="noStrike" cap="none" normalizeH="0" baseline="0" dirty="0">
                <a:ln>
                  <a:noFill/>
                </a:ln>
                <a:solidFill>
                  <a:srgbClr val="EF7060"/>
                </a:solidFill>
                <a:effectLst/>
                <a:latin typeface="+mj-ea"/>
                <a:ea typeface="+mj-ea"/>
              </a:rPr>
              <a:t>wget http://10.0.0.2/file_sizeMB.dat</a:t>
            </a:r>
            <a:r>
              <a:rPr kumimoji="0" lang="zh-CN" altLang="zh-CN" sz="1600" b="0" i="0" u="none" strike="noStrike" cap="none" normalizeH="0" baseline="0" dirty="0">
                <a:ln>
                  <a:noFill/>
                </a:ln>
                <a:solidFill>
                  <a:srgbClr val="000000"/>
                </a:solidFill>
                <a:effectLst/>
                <a:latin typeface="+mj-ea"/>
                <a:ea typeface="+mj-ea"/>
              </a:rPr>
              <a:t> 获取主机h2 上对应大小的文件</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000000"/>
                </a:solidFill>
                <a:effectLst/>
                <a:latin typeface="+mj-ea"/>
                <a:ea typeface="+mj-ea"/>
              </a:rPr>
              <a:t>记录每次完成传输的时间和速度，每个数据点做五次实验，取均值</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000000"/>
                </a:solidFill>
                <a:effectLst/>
                <a:latin typeface="+mj-ea"/>
                <a:ea typeface="+mj-ea"/>
              </a:rPr>
              <a:t>根据结果绘图，复现讲义上p25的图片</a:t>
            </a:r>
          </a:p>
        </p:txBody>
      </p:sp>
      <p:pic>
        <p:nvPicPr>
          <p:cNvPr id="12" name="图片 11">
            <a:extLst>
              <a:ext uri="{FF2B5EF4-FFF2-40B4-BE49-F238E27FC236}">
                <a16:creationId xmlns:a16="http://schemas.microsoft.com/office/drawing/2014/main" id="{CCC43BEC-73C1-4E38-9040-91C55CCF8363}"/>
              </a:ext>
            </a:extLst>
          </p:cNvPr>
          <p:cNvPicPr>
            <a:picLocks noChangeAspect="1"/>
          </p:cNvPicPr>
          <p:nvPr/>
        </p:nvPicPr>
        <p:blipFill>
          <a:blip r:embed="rId2"/>
          <a:stretch>
            <a:fillRect/>
          </a:stretch>
        </p:blipFill>
        <p:spPr>
          <a:xfrm>
            <a:off x="4635692" y="3569678"/>
            <a:ext cx="3963186" cy="2792602"/>
          </a:xfrm>
          <a:prstGeom prst="rect">
            <a:avLst/>
          </a:prstGeom>
        </p:spPr>
      </p:pic>
    </p:spTree>
    <p:extLst>
      <p:ext uri="{BB962C8B-B14F-4D97-AF65-F5344CB8AC3E}">
        <p14:creationId xmlns:p14="http://schemas.microsoft.com/office/powerpoint/2010/main" val="194137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66E0EE9-AFAC-4629-91E4-70625C8B286D}"/>
              </a:ext>
            </a:extLst>
          </p:cNvPr>
          <p:cNvSpPr>
            <a:spLocks noGrp="1"/>
          </p:cNvSpPr>
          <p:nvPr>
            <p:ph type="sldNum" sz="quarter" idx="12"/>
          </p:nvPr>
        </p:nvSpPr>
        <p:spPr/>
        <p:txBody>
          <a:bodyPr/>
          <a:lstStyle/>
          <a:p>
            <a:fld id="{4E836DAA-5CCE-439C-AB63-0EEB9B7D5322}" type="slidenum">
              <a:rPr lang="zh-CN" altLang="en-US" smtClean="0"/>
              <a:pPr/>
              <a:t>7</a:t>
            </a:fld>
            <a:endParaRPr lang="zh-CN" altLang="en-US" dirty="0"/>
          </a:p>
        </p:txBody>
      </p:sp>
      <p:sp>
        <p:nvSpPr>
          <p:cNvPr id="3" name="文本占位符 2">
            <a:extLst>
              <a:ext uri="{FF2B5EF4-FFF2-40B4-BE49-F238E27FC236}">
                <a16:creationId xmlns:a16="http://schemas.microsoft.com/office/drawing/2014/main" id="{C208BE65-C266-4CA2-8EFA-B5E883826C1D}"/>
              </a:ext>
            </a:extLst>
          </p:cNvPr>
          <p:cNvSpPr>
            <a:spLocks noGrp="1"/>
          </p:cNvSpPr>
          <p:nvPr>
            <p:ph type="body" sz="quarter" idx="10"/>
          </p:nvPr>
        </p:nvSpPr>
        <p:spPr>
          <a:xfrm>
            <a:off x="0" y="85353"/>
            <a:ext cx="1774845" cy="523220"/>
          </a:xfrm>
        </p:spPr>
        <p:txBody>
          <a:bodyPr/>
          <a:lstStyle/>
          <a:p>
            <a:r>
              <a:rPr lang="zh-CN" altLang="en-US" dirty="0"/>
              <a:t>实验结果</a:t>
            </a:r>
          </a:p>
        </p:txBody>
      </p:sp>
      <p:sp>
        <p:nvSpPr>
          <p:cNvPr id="4" name="日期占位符 3">
            <a:extLst>
              <a:ext uri="{FF2B5EF4-FFF2-40B4-BE49-F238E27FC236}">
                <a16:creationId xmlns:a16="http://schemas.microsoft.com/office/drawing/2014/main" id="{A29FBDE7-0325-4AEA-8E2E-1026BB800D2B}"/>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C6EB2ED1-4C06-4F62-B27E-3C67E8994DFF}"/>
              </a:ext>
            </a:extLst>
          </p:cNvPr>
          <p:cNvSpPr>
            <a:spLocks noGrp="1"/>
          </p:cNvSpPr>
          <p:nvPr>
            <p:ph type="ftr" sz="quarter" idx="14"/>
          </p:nvPr>
        </p:nvSpPr>
        <p:spPr/>
        <p:txBody>
          <a:bodyPr/>
          <a:lstStyle/>
          <a:p>
            <a:r>
              <a:rPr lang="en-US" altLang="zh-CN"/>
              <a:t>Network Lab Report</a:t>
            </a:r>
            <a:endParaRPr lang="zh-CN" altLang="en-US" dirty="0"/>
          </a:p>
        </p:txBody>
      </p:sp>
      <p:pic>
        <p:nvPicPr>
          <p:cNvPr id="7" name="图形 6">
            <a:extLst>
              <a:ext uri="{FF2B5EF4-FFF2-40B4-BE49-F238E27FC236}">
                <a16:creationId xmlns:a16="http://schemas.microsoft.com/office/drawing/2014/main" id="{F84EF86A-A4DB-47A3-A23F-FED1AE1B5D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123" y="850301"/>
            <a:ext cx="8053754" cy="5369169"/>
          </a:xfrm>
          <a:prstGeom prst="rect">
            <a:avLst/>
          </a:prstGeom>
        </p:spPr>
      </p:pic>
    </p:spTree>
    <p:extLst>
      <p:ext uri="{BB962C8B-B14F-4D97-AF65-F5344CB8AC3E}">
        <p14:creationId xmlns:p14="http://schemas.microsoft.com/office/powerpoint/2010/main" val="347920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08AEFB-9694-48CF-A560-29FA1147B51C}"/>
              </a:ext>
            </a:extLst>
          </p:cNvPr>
          <p:cNvSpPr>
            <a:spLocks noGrp="1"/>
          </p:cNvSpPr>
          <p:nvPr>
            <p:ph type="sldNum" sz="quarter" idx="12"/>
          </p:nvPr>
        </p:nvSpPr>
        <p:spPr/>
        <p:txBody>
          <a:bodyPr/>
          <a:lstStyle/>
          <a:p>
            <a:fld id="{4E836DAA-5CCE-439C-AB63-0EEB9B7D5322}" type="slidenum">
              <a:rPr lang="zh-CN" altLang="en-US" smtClean="0"/>
              <a:pPr/>
              <a:t>8</a:t>
            </a:fld>
            <a:endParaRPr lang="zh-CN" altLang="en-US" dirty="0"/>
          </a:p>
        </p:txBody>
      </p:sp>
      <p:sp>
        <p:nvSpPr>
          <p:cNvPr id="3" name="文本占位符 2">
            <a:extLst>
              <a:ext uri="{FF2B5EF4-FFF2-40B4-BE49-F238E27FC236}">
                <a16:creationId xmlns:a16="http://schemas.microsoft.com/office/drawing/2014/main" id="{F644B935-3848-4F5D-8F42-7583D2871706}"/>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3A35712D-11BF-40C2-BD82-6CF7EF4E5B66}"/>
              </a:ext>
            </a:extLst>
          </p:cNvPr>
          <p:cNvSpPr>
            <a:spLocks noGrp="1"/>
          </p:cNvSpPr>
          <p:nvPr>
            <p:ph type="dt" sz="half" idx="13"/>
          </p:nvPr>
        </p:nvSpPr>
        <p:spPr/>
        <p:txBody>
          <a:bodyPr/>
          <a:lstStyle/>
          <a:p>
            <a:fld id="{90890E1F-1FB6-4420-A370-CC02CB8308A8}" type="datetime7">
              <a:rPr lang="zh-CN" altLang="en-US" smtClean="0"/>
              <a:pPr/>
              <a:t>21.4.27</a:t>
            </a:fld>
            <a:endParaRPr lang="zh-CN" altLang="en-US" dirty="0"/>
          </a:p>
        </p:txBody>
      </p:sp>
      <p:sp>
        <p:nvSpPr>
          <p:cNvPr id="5" name="页脚占位符 4">
            <a:extLst>
              <a:ext uri="{FF2B5EF4-FFF2-40B4-BE49-F238E27FC236}">
                <a16:creationId xmlns:a16="http://schemas.microsoft.com/office/drawing/2014/main" id="{0052169D-4C3D-4801-98B4-AD01D4ED6798}"/>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0C3FD862-1A0C-446D-9108-BA31DA2F16EA}"/>
              </a:ext>
            </a:extLst>
          </p:cNvPr>
          <p:cNvSpPr txBox="1"/>
          <p:nvPr/>
        </p:nvSpPr>
        <p:spPr>
          <a:xfrm>
            <a:off x="1539342" y="3981084"/>
            <a:ext cx="6065316" cy="1705210"/>
          </a:xfrm>
          <a:prstGeom prst="rect">
            <a:avLst/>
          </a:prstGeom>
          <a:noFill/>
        </p:spPr>
        <p:txBody>
          <a:bodyPr wrap="square">
            <a:spAutoFit/>
          </a:bodyPr>
          <a:lstStyle/>
          <a:p>
            <a:pPr>
              <a:lnSpc>
                <a:spcPct val="150000"/>
              </a:lnSpc>
            </a:pPr>
            <a:r>
              <a:rPr lang="zh-CN" altLang="en-US" dirty="0"/>
              <a:t>这次实验主要加深了我对</a:t>
            </a:r>
            <a:r>
              <a:rPr lang="en-US" altLang="zh-CN" dirty="0"/>
              <a:t>TCP</a:t>
            </a:r>
            <a:r>
              <a:rPr lang="zh-CN" altLang="en-US" dirty="0"/>
              <a:t>协议的认识，实际的数据带来的直观印象比较深刻。同时绘图的过程也有助于回忆起之前课程中学到的数据处理的相关知识，也进一步熟悉了实验环境的使用，对影响网速的因素有了浅显的认识。</a:t>
            </a:r>
          </a:p>
        </p:txBody>
      </p:sp>
      <p:sp>
        <p:nvSpPr>
          <p:cNvPr id="8" name="Rectangle 1">
            <a:extLst>
              <a:ext uri="{FF2B5EF4-FFF2-40B4-BE49-F238E27FC236}">
                <a16:creationId xmlns:a16="http://schemas.microsoft.com/office/drawing/2014/main" id="{DBD1A7A0-784D-4E3C-AA3D-4A411101C81F}"/>
              </a:ext>
            </a:extLst>
          </p:cNvPr>
          <p:cNvSpPr>
            <a:spLocks noChangeArrowheads="1"/>
          </p:cNvSpPr>
          <p:nvPr/>
        </p:nvSpPr>
        <p:spPr bwMode="auto">
          <a:xfrm>
            <a:off x="887422" y="1540775"/>
            <a:ext cx="7475859" cy="190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a:ln>
                  <a:noFill/>
                </a:ln>
                <a:solidFill>
                  <a:srgbClr val="000000"/>
                </a:solidFill>
                <a:effectLst/>
                <a:latin typeface="+mn-ea"/>
              </a:rPr>
              <a:t>与理论课联系：</a:t>
            </a:r>
            <a:endParaRPr kumimoji="0" lang="en-US" altLang="zh-CN" sz="2000" b="1" i="0" u="none" strike="noStrike" cap="none" normalizeH="0" baseline="0" dirty="0">
              <a:ln>
                <a:noFill/>
              </a:ln>
              <a:solidFill>
                <a:srgbClr val="000000"/>
              </a:solidFill>
              <a:effectLst/>
              <a:latin typeface="+mn-ea"/>
            </a:endParaRPr>
          </a:p>
          <a:p>
            <a:pPr marR="0" lvl="0" algn="l" defTabSz="914400" rtl="0" eaLnBrk="0" fontAlgn="base" latinLnBrk="0" hangingPunct="0">
              <a:lnSpc>
                <a:spcPct val="150000"/>
              </a:lnSpc>
              <a:spcBef>
                <a:spcPct val="0"/>
              </a:spcBef>
              <a:spcAft>
                <a:spcPct val="0"/>
              </a:spcAft>
              <a:buClrTx/>
              <a:buSzTx/>
              <a:tabLst/>
            </a:pPr>
            <a:r>
              <a:rPr kumimoji="0" lang="en-US" altLang="zh-CN" sz="2000" i="0" u="none" strike="noStrike" cap="none" normalizeH="0" baseline="0" dirty="0">
                <a:ln>
                  <a:noFill/>
                </a:ln>
                <a:solidFill>
                  <a:srgbClr val="000000"/>
                </a:solidFill>
                <a:effectLst/>
                <a:latin typeface="+mn-ea"/>
              </a:rPr>
              <a:t>TCP</a:t>
            </a:r>
            <a:r>
              <a:rPr kumimoji="0" lang="zh-CN" altLang="en-US" sz="2000" i="0" u="none" strike="noStrike" cap="none" normalizeH="0" baseline="0" dirty="0">
                <a:ln>
                  <a:noFill/>
                </a:ln>
                <a:solidFill>
                  <a:srgbClr val="000000"/>
                </a:solidFill>
                <a:effectLst/>
                <a:latin typeface="+mn-ea"/>
              </a:rPr>
              <a:t>传输：</a:t>
            </a:r>
            <a:r>
              <a:rPr kumimoji="0" lang="en-US" altLang="zh-CN" sz="2000" i="0" u="none" strike="noStrike" cap="none" normalizeH="0" baseline="0" dirty="0">
                <a:ln>
                  <a:noFill/>
                </a:ln>
                <a:solidFill>
                  <a:srgbClr val="000000"/>
                </a:solidFill>
                <a:effectLst/>
                <a:latin typeface="+mn-ea"/>
              </a:rPr>
              <a:t>TCP</a:t>
            </a:r>
            <a:r>
              <a:rPr kumimoji="0" lang="zh-CN" altLang="en-US" sz="2000" i="0" u="none" strike="noStrike" cap="none" normalizeH="0" baseline="0" dirty="0">
                <a:ln>
                  <a:noFill/>
                </a:ln>
                <a:solidFill>
                  <a:srgbClr val="000000"/>
                </a:solidFill>
                <a:effectLst/>
                <a:latin typeface="+mn-ea"/>
              </a:rPr>
              <a:t>协议会将应用层的数据流分割成适当长度的报文段，最大传输段大小通常受该计算机连接的网络的数据链路层的最大传送单元限制</a:t>
            </a:r>
            <a:endParaRPr kumimoji="0" lang="en-US" altLang="zh-CN" sz="2000" i="0" u="none" strike="noStrike" cap="none" normalizeH="0" baseline="0" dirty="0">
              <a:ln>
                <a:noFill/>
              </a:ln>
              <a:solidFill>
                <a:srgbClr val="000000"/>
              </a:solidFill>
              <a:effectLst/>
              <a:latin typeface="+mn-ea"/>
            </a:endParaRPr>
          </a:p>
        </p:txBody>
      </p:sp>
    </p:spTree>
    <p:extLst>
      <p:ext uri="{BB962C8B-B14F-4D97-AF65-F5344CB8AC3E}">
        <p14:creationId xmlns:p14="http://schemas.microsoft.com/office/powerpoint/2010/main" val="286459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B197564-9A1D-4E35-8523-A36B2AE1A1CE}"/>
              </a:ext>
            </a:extLst>
          </p:cNvPr>
          <p:cNvSpPr>
            <a:spLocks noGrp="1"/>
          </p:cNvSpPr>
          <p:nvPr>
            <p:ph type="body" sz="quarter" idx="14"/>
          </p:nvPr>
        </p:nvSpPr>
        <p:spPr>
          <a:xfrm>
            <a:off x="3067211" y="2409408"/>
            <a:ext cx="4108817" cy="1550168"/>
          </a:xfrm>
        </p:spPr>
        <p:txBody>
          <a:bodyPr/>
          <a:lstStyle/>
          <a:p>
            <a:r>
              <a:rPr lang="en-US" altLang="zh-CN" dirty="0"/>
              <a:t>Socket</a:t>
            </a:r>
          </a:p>
          <a:p>
            <a:r>
              <a:rPr lang="zh-CN" altLang="en-US" dirty="0"/>
              <a:t>应用编程实验</a:t>
            </a:r>
          </a:p>
        </p:txBody>
      </p:sp>
      <p:sp>
        <p:nvSpPr>
          <p:cNvPr id="3" name="文本占位符 2">
            <a:extLst>
              <a:ext uri="{FF2B5EF4-FFF2-40B4-BE49-F238E27FC236}">
                <a16:creationId xmlns:a16="http://schemas.microsoft.com/office/drawing/2014/main" id="{88A2BC6A-EC21-4119-9D78-5F0E8A793CF2}"/>
              </a:ext>
            </a:extLst>
          </p:cNvPr>
          <p:cNvSpPr>
            <a:spLocks noGrp="1"/>
          </p:cNvSpPr>
          <p:nvPr>
            <p:ph type="body" sz="quarter" idx="15"/>
          </p:nvPr>
        </p:nvSpPr>
        <p:spPr/>
        <p:txBody>
          <a:bodyPr/>
          <a:lstStyle/>
          <a:p>
            <a:r>
              <a:rPr lang="en-US" altLang="zh-CN" dirty="0"/>
              <a:t>3</a:t>
            </a:r>
            <a:endParaRPr lang="zh-CN" altLang="en-US" dirty="0"/>
          </a:p>
        </p:txBody>
      </p:sp>
    </p:spTree>
    <p:extLst>
      <p:ext uri="{BB962C8B-B14F-4D97-AF65-F5344CB8AC3E}">
        <p14:creationId xmlns:p14="http://schemas.microsoft.com/office/powerpoint/2010/main" val="406155328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Times New Roman"/>
        <a:ea typeface="微软雅黑"/>
        <a:cs typeface=""/>
      </a:majorFont>
      <a:minorFont>
        <a:latin typeface="Times New Roman"/>
        <a:ea typeface="思源宋体 CN Medium"/>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9587</TotalTime>
  <Words>1748</Words>
  <Application>Microsoft Office PowerPoint</Application>
  <PresentationFormat>全屏显示(4:3)</PresentationFormat>
  <Paragraphs>178</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思源宋体 CN Medium</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吴周明</dc:creator>
  <cp:lastModifiedBy>Xiangyu Zhang</cp:lastModifiedBy>
  <cp:revision>118</cp:revision>
  <cp:lastPrinted>2019-11-08T11:58:54Z</cp:lastPrinted>
  <dcterms:created xsi:type="dcterms:W3CDTF">2019-11-04T02:00:54Z</dcterms:created>
  <dcterms:modified xsi:type="dcterms:W3CDTF">2021-04-27T02:38:28Z</dcterms:modified>
</cp:coreProperties>
</file>