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6" r:id="rId2"/>
    <p:sldId id="284" r:id="rId3"/>
    <p:sldId id="285" r:id="rId4"/>
    <p:sldId id="286" r:id="rId5"/>
    <p:sldId id="270" r:id="rId6"/>
    <p:sldId id="272" r:id="rId7"/>
    <p:sldId id="279" r:id="rId8"/>
    <p:sldId id="273" r:id="rId9"/>
    <p:sldId id="271" r:id="rId10"/>
    <p:sldId id="274" r:id="rId11"/>
    <p:sldId id="275" r:id="rId12"/>
    <p:sldId id="276" r:id="rId13"/>
    <p:sldId id="278" r:id="rId14"/>
    <p:sldId id="277" r:id="rId15"/>
    <p:sldId id="280" r:id="rId16"/>
    <p:sldId id="282" r:id="rId17"/>
    <p:sldId id="281" r:id="rId18"/>
    <p:sldId id="283" r:id="rId19"/>
    <p:sldId id="269" r:id="rId20"/>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 周明" initials="吴" lastIdx="1" clrIdx="0">
    <p:extLst>
      <p:ext uri="{19B8F6BF-5375-455C-9EA6-DF929625EA0E}">
        <p15:presenceInfo xmlns:p15="http://schemas.microsoft.com/office/powerpoint/2012/main" userId="6542333ff02577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99CC"/>
    <a:srgbClr val="CFE5C1"/>
    <a:srgbClr val="2F5597"/>
    <a:srgbClr val="7CAB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BFDD63-650A-49FC-9DBE-F0EEA2A2617A}" v="5191" dt="2020-04-24T12:22:17.10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76" autoAdjust="0"/>
  </p:normalViewPr>
  <p:slideViewPr>
    <p:cSldViewPr snapToGrid="0" showGuides="1">
      <p:cViewPr varScale="1">
        <p:scale>
          <a:sx n="87" d="100"/>
          <a:sy n="87" d="100"/>
        </p:scale>
        <p:origin x="1224" y="77"/>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542"/>
    </p:cViewPr>
  </p:sorterViewPr>
  <p:notesViewPr>
    <p:cSldViewPr snapToGrid="0" showGuides="1">
      <p:cViewPr varScale="1">
        <p:scale>
          <a:sx n="57" d="100"/>
          <a:sy n="57" d="100"/>
        </p:scale>
        <p:origin x="2280" y="6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A00136F-62BD-4E9E-9B03-014DC7BBBCA4}"/>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zh-CN" altLang="en-US"/>
          </a:p>
        </p:txBody>
      </p:sp>
      <p:sp>
        <p:nvSpPr>
          <p:cNvPr id="3" name="日期占位符 2">
            <a:extLst>
              <a:ext uri="{FF2B5EF4-FFF2-40B4-BE49-F238E27FC236}">
                <a16:creationId xmlns:a16="http://schemas.microsoft.com/office/drawing/2014/main" id="{C9D1FDF1-F6D2-40EE-94DB-A1B3D8694E1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7E298FF3-A289-4FEC-B1E5-8FD37E6CF944}" type="datetimeFigureOut">
              <a:rPr lang="zh-CN" altLang="en-US" smtClean="0"/>
              <a:t>2021/6/10</a:t>
            </a:fld>
            <a:endParaRPr lang="zh-CN" altLang="en-US"/>
          </a:p>
        </p:txBody>
      </p:sp>
      <p:sp>
        <p:nvSpPr>
          <p:cNvPr id="4" name="页脚占位符 3">
            <a:extLst>
              <a:ext uri="{FF2B5EF4-FFF2-40B4-BE49-F238E27FC236}">
                <a16:creationId xmlns:a16="http://schemas.microsoft.com/office/drawing/2014/main" id="{DB73D507-CE22-4A01-87C1-54EA8FE3F3BA}"/>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a:extLst>
              <a:ext uri="{FF2B5EF4-FFF2-40B4-BE49-F238E27FC236}">
                <a16:creationId xmlns:a16="http://schemas.microsoft.com/office/drawing/2014/main" id="{5BF46D62-BE71-429D-89D4-C3F91438A565}"/>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D108D484-B32C-4814-8E1B-565DA9D6B58A}" type="slidenum">
              <a:rPr lang="zh-CN" altLang="en-US" smtClean="0"/>
              <a:t>‹#›</a:t>
            </a:fld>
            <a:endParaRPr lang="zh-CN" altLang="en-US"/>
          </a:p>
        </p:txBody>
      </p:sp>
    </p:spTree>
    <p:extLst>
      <p:ext uri="{BB962C8B-B14F-4D97-AF65-F5344CB8AC3E}">
        <p14:creationId xmlns:p14="http://schemas.microsoft.com/office/powerpoint/2010/main" val="239366598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4T11:02:54.175"/>
    </inkml:context>
    <inkml:brush xml:id="br0">
      <inkml:brushProperty name="width" value="0.05" units="cm"/>
      <inkml:brushProperty name="height" value="0.05" units="cm"/>
      <inkml:brushProperty name="color" value="#333333"/>
    </inkml:brush>
  </inkml:definitions>
  <inkml:trace contextRef="#ctx0" brushRef="#br0">0 0 6448 0 0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4T11:02:54.175"/>
    </inkml:context>
    <inkml:brush xml:id="br0">
      <inkml:brushProperty name="width" value="0.05" units="cm"/>
      <inkml:brushProperty name="height" value="0.05" units="cm"/>
      <inkml:brushProperty name="color" value="#333333"/>
    </inkml:brush>
  </inkml:definitions>
  <inkml:trace contextRef="#ctx0" brushRef="#br0">0 0 6448 0 0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幻灯片图像占位符 3"/>
          <p:cNvSpPr>
            <a:spLocks noGrp="1" noRot="1" noChangeAspect="1"/>
          </p:cNvSpPr>
          <p:nvPr>
            <p:ph type="sldImg" idx="2"/>
          </p:nvPr>
        </p:nvSpPr>
        <p:spPr>
          <a:xfrm>
            <a:off x="57150" y="365125"/>
            <a:ext cx="6985000" cy="5238750"/>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450011" y="5872318"/>
            <a:ext cx="6199279" cy="3670199"/>
          </a:xfrm>
          <a:prstGeom prst="rect">
            <a:avLst/>
          </a:prstGeom>
        </p:spPr>
        <p:txBody>
          <a:bodyPr vert="horz" lIns="99048" tIns="49524" rIns="99048" bIns="49524"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灯片编号占位符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270C8926-BB6B-4CF2-A217-4AF45229323C}" type="slidenum">
              <a:rPr lang="zh-CN" altLang="en-US" smtClean="0"/>
              <a:t>‹#›</a:t>
            </a:fld>
            <a:endParaRPr lang="zh-CN" altLang="en-US"/>
          </a:p>
        </p:txBody>
      </p:sp>
    </p:spTree>
    <p:extLst>
      <p:ext uri="{BB962C8B-B14F-4D97-AF65-F5344CB8AC3E}">
        <p14:creationId xmlns:p14="http://schemas.microsoft.com/office/powerpoint/2010/main" val="2442721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906C2D0-C450-4B29-AB78-87BDBA4B20FE}" type="datetime7">
              <a:rPr lang="zh-CN" altLang="en-US" smtClean="0"/>
              <a:t>21.6.10</a:t>
            </a:fld>
            <a:endParaRPr lang="zh-CN" altLang="en-US"/>
          </a:p>
        </p:txBody>
      </p:sp>
      <p:sp>
        <p:nvSpPr>
          <p:cNvPr id="5" name="Footer Placeholder 4"/>
          <p:cNvSpPr>
            <a:spLocks noGrp="1"/>
          </p:cNvSpPr>
          <p:nvPr>
            <p:ph type="ftr" sz="quarter" idx="11"/>
          </p:nvPr>
        </p:nvSpPr>
        <p:spPr/>
        <p:txBody>
          <a:bodyPr/>
          <a:lstStyle/>
          <a:p>
            <a:r>
              <a:rPr lang="en-US" altLang="zh-CN"/>
              <a:t>ARROW’S IMPOSSIBILITY THEOREM</a:t>
            </a:r>
            <a:endParaRPr lang="zh-CN" altLang="en-US"/>
          </a:p>
        </p:txBody>
      </p:sp>
      <p:sp>
        <p:nvSpPr>
          <p:cNvPr id="6" name="Slide Number Placeholder 5"/>
          <p:cNvSpPr>
            <a:spLocks noGrp="1"/>
          </p:cNvSpPr>
          <p:nvPr>
            <p:ph type="sldNum" sz="quarter" idx="12"/>
          </p:nvPr>
        </p:nvSpPr>
        <p:spPr/>
        <p:txBody>
          <a:bodyPr/>
          <a:lstStyle/>
          <a:p>
            <a:fld id="{4E836DAA-5CCE-439C-AB63-0EEB9B7D5322}" type="slidenum">
              <a:rPr lang="zh-CN" altLang="en-US" smtClean="0"/>
              <a:t>‹#›</a:t>
            </a:fld>
            <a:endParaRPr lang="zh-CN" altLang="en-US"/>
          </a:p>
        </p:txBody>
      </p:sp>
    </p:spTree>
    <p:extLst>
      <p:ext uri="{BB962C8B-B14F-4D97-AF65-F5344CB8AC3E}">
        <p14:creationId xmlns:p14="http://schemas.microsoft.com/office/powerpoint/2010/main" val="2566387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BD2E8AB-12FC-43BE-ADCC-3768AD4A3DDD}"/>
              </a:ext>
            </a:extLst>
          </p:cNvPr>
          <p:cNvSpPr/>
          <p:nvPr userDrawn="1"/>
        </p:nvSpPr>
        <p:spPr>
          <a:xfrm>
            <a:off x="0" y="698914"/>
            <a:ext cx="9144000" cy="5751697"/>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图片 7" descr="图片包含 游戏机, 仪表&#10;&#10;描述已自动生成">
            <a:extLst>
              <a:ext uri="{FF2B5EF4-FFF2-40B4-BE49-F238E27FC236}">
                <a16:creationId xmlns:a16="http://schemas.microsoft.com/office/drawing/2014/main" id="{1B37940E-2A00-47C3-8082-3AD6CC6B08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90558" y="105904"/>
            <a:ext cx="2445879" cy="512897"/>
          </a:xfrm>
          <a:prstGeom prst="rect">
            <a:avLst/>
          </a:prstGeom>
        </p:spPr>
      </p:pic>
      <p:sp>
        <p:nvSpPr>
          <p:cNvPr id="14" name="灯片编号占位符 13">
            <a:extLst>
              <a:ext uri="{FF2B5EF4-FFF2-40B4-BE49-F238E27FC236}">
                <a16:creationId xmlns:a16="http://schemas.microsoft.com/office/drawing/2014/main" id="{4565004C-C616-4FA2-B098-709A85608EFA}"/>
              </a:ext>
            </a:extLst>
          </p:cNvPr>
          <p:cNvSpPr>
            <a:spLocks noGrp="1"/>
          </p:cNvSpPr>
          <p:nvPr>
            <p:ph type="sldNum" sz="quarter" idx="12"/>
          </p:nvPr>
        </p:nvSpPr>
        <p:spPr>
          <a:xfrm>
            <a:off x="7086600" y="6461199"/>
            <a:ext cx="2057400" cy="365125"/>
          </a:xfrm>
        </p:spPr>
        <p:txBody>
          <a:bodyPr/>
          <a:lstStyle>
            <a:lvl1pPr>
              <a:defRPr sz="1600" b="1">
                <a:solidFill>
                  <a:schemeClr val="accent1"/>
                </a:solidFill>
                <a:latin typeface="+mj-ea"/>
                <a:ea typeface="+mj-ea"/>
              </a:defRPr>
            </a:lvl1pPr>
          </a:lstStyle>
          <a:p>
            <a:fld id="{4E836DAA-5CCE-439C-AB63-0EEB9B7D5322}" type="slidenum">
              <a:rPr lang="zh-CN" altLang="en-US" smtClean="0"/>
              <a:pPr/>
              <a:t>‹#›</a:t>
            </a:fld>
            <a:endParaRPr lang="zh-CN" altLang="en-US" dirty="0"/>
          </a:p>
        </p:txBody>
      </p:sp>
      <p:sp>
        <p:nvSpPr>
          <p:cNvPr id="18" name="文本占位符 56">
            <a:extLst>
              <a:ext uri="{FF2B5EF4-FFF2-40B4-BE49-F238E27FC236}">
                <a16:creationId xmlns:a16="http://schemas.microsoft.com/office/drawing/2014/main" id="{31F6A009-82CF-4897-94B9-2351C5498CDE}"/>
              </a:ext>
            </a:extLst>
          </p:cNvPr>
          <p:cNvSpPr>
            <a:spLocks noGrp="1"/>
          </p:cNvSpPr>
          <p:nvPr>
            <p:ph type="body" sz="quarter" idx="10" hasCustomPrompt="1"/>
          </p:nvPr>
        </p:nvSpPr>
        <p:spPr>
          <a:xfrm>
            <a:off x="0" y="85353"/>
            <a:ext cx="1774845" cy="523220"/>
          </a:xfrm>
          <a:prstGeom prst="roundRect">
            <a:avLst>
              <a:gd name="adj" fmla="val 0"/>
            </a:avLst>
          </a:prstGeom>
          <a:solidFill>
            <a:schemeClr val="accent1">
              <a:lumMod val="75000"/>
            </a:schemeClr>
          </a:solidFill>
          <a:ln w="19050">
            <a:noFill/>
          </a:ln>
        </p:spPr>
        <p:txBody>
          <a:bodyPr wrap="none" rtlCol="0">
            <a:spAutoFit/>
          </a:bodyPr>
          <a:lstStyle>
            <a:lvl1pPr marL="0" indent="0" algn="l">
              <a:lnSpc>
                <a:spcPct val="100000"/>
              </a:lnSpc>
              <a:buNone/>
              <a:defRPr lang="zh-CN" altLang="en-US" sz="2800" b="1" spc="300" dirty="0" smtClean="0">
                <a:solidFill>
                  <a:schemeClr val="bg1"/>
                </a:solidFill>
                <a:effectLst/>
                <a:latin typeface="+mj-ea"/>
                <a:ea typeface="+mj-ea"/>
              </a:defRPr>
            </a:lvl1pPr>
          </a:lstStyle>
          <a:p>
            <a:pPr marL="228600" lvl="0" indent="-228600" algn="ctr"/>
            <a:r>
              <a:rPr lang="zh-CN" altLang="en-US" dirty="0"/>
              <a:t>输入标题</a:t>
            </a:r>
          </a:p>
        </p:txBody>
      </p:sp>
      <mc:AlternateContent xmlns:mc="http://schemas.openxmlformats.org/markup-compatibility/2006" xmlns:p14="http://schemas.microsoft.com/office/powerpoint/2010/main">
        <mc:Choice Requires="p14">
          <p:contentPart p14:bwMode="auto" r:id="rId3">
            <p14:nvContentPartPr>
              <p14:cNvPr id="21" name="墨迹 20">
                <a:extLst>
                  <a:ext uri="{FF2B5EF4-FFF2-40B4-BE49-F238E27FC236}">
                    <a16:creationId xmlns:a16="http://schemas.microsoft.com/office/drawing/2014/main" id="{5F44B35E-A9CB-4410-891A-FCD63A93F419}"/>
                  </a:ext>
                </a:extLst>
              </p14:cNvPr>
              <p14:cNvContentPartPr/>
              <p14:nvPr userDrawn="1"/>
            </p14:nvContentPartPr>
            <p14:xfrm>
              <a:off x="-928034" y="1961284"/>
              <a:ext cx="360" cy="360"/>
            </p14:xfrm>
          </p:contentPart>
        </mc:Choice>
        <mc:Fallback xmlns="">
          <p:pic>
            <p:nvPicPr>
              <p:cNvPr id="21" name="墨迹 20">
                <a:extLst>
                  <a:ext uri="{FF2B5EF4-FFF2-40B4-BE49-F238E27FC236}">
                    <a16:creationId xmlns:a16="http://schemas.microsoft.com/office/drawing/2014/main" id="{5F44B35E-A9CB-4410-891A-FCD63A93F419}"/>
                  </a:ext>
                </a:extLst>
              </p:cNvPr>
              <p:cNvPicPr/>
              <p:nvPr/>
            </p:nvPicPr>
            <p:blipFill>
              <a:blip r:embed="rId4"/>
              <a:stretch>
                <a:fillRect/>
              </a:stretch>
            </p:blipFill>
            <p:spPr>
              <a:xfrm>
                <a:off x="-937034" y="1952284"/>
                <a:ext cx="18000" cy="18000"/>
              </a:xfrm>
              <a:prstGeom prst="rect">
                <a:avLst/>
              </a:prstGeom>
            </p:spPr>
          </p:pic>
        </mc:Fallback>
      </mc:AlternateContent>
      <p:sp>
        <p:nvSpPr>
          <p:cNvPr id="22" name="日期占位符 21">
            <a:extLst>
              <a:ext uri="{FF2B5EF4-FFF2-40B4-BE49-F238E27FC236}">
                <a16:creationId xmlns:a16="http://schemas.microsoft.com/office/drawing/2014/main" id="{611746BA-74EC-4F0B-A801-630A58EEAD83}"/>
              </a:ext>
            </a:extLst>
          </p:cNvPr>
          <p:cNvSpPr>
            <a:spLocks noGrp="1"/>
          </p:cNvSpPr>
          <p:nvPr>
            <p:ph type="dt" sz="half" idx="13"/>
          </p:nvPr>
        </p:nvSpPr>
        <p:spPr>
          <a:xfrm>
            <a:off x="0" y="6461199"/>
            <a:ext cx="2057400" cy="365125"/>
          </a:xfrm>
        </p:spPr>
        <p:txBody>
          <a:bodyPr/>
          <a:lstStyle>
            <a:lvl1pPr>
              <a:defRPr sz="1500" b="1">
                <a:solidFill>
                  <a:schemeClr val="accent1"/>
                </a:solidFill>
                <a:latin typeface="+mj-ea"/>
                <a:ea typeface="+mj-ea"/>
              </a:defRPr>
            </a:lvl1pPr>
          </a:lstStyle>
          <a:p>
            <a:fld id="{90890E1F-1FB6-4420-A370-CC02CB8308A8}" type="datetime7">
              <a:rPr lang="zh-CN" altLang="en-US" smtClean="0"/>
              <a:pPr/>
              <a:t>21.6.10</a:t>
            </a:fld>
            <a:endParaRPr lang="zh-CN" altLang="en-US" dirty="0"/>
          </a:p>
        </p:txBody>
      </p:sp>
      <p:sp>
        <p:nvSpPr>
          <p:cNvPr id="23" name="页脚占位符 22">
            <a:extLst>
              <a:ext uri="{FF2B5EF4-FFF2-40B4-BE49-F238E27FC236}">
                <a16:creationId xmlns:a16="http://schemas.microsoft.com/office/drawing/2014/main" id="{B644E383-18F6-4710-A426-F0AC7CEDF4CB}"/>
              </a:ext>
            </a:extLst>
          </p:cNvPr>
          <p:cNvSpPr>
            <a:spLocks noGrp="1"/>
          </p:cNvSpPr>
          <p:nvPr>
            <p:ph type="ftr" sz="quarter" idx="14"/>
          </p:nvPr>
        </p:nvSpPr>
        <p:spPr>
          <a:xfrm>
            <a:off x="2675882" y="6461199"/>
            <a:ext cx="3792236" cy="365125"/>
          </a:xfrm>
        </p:spPr>
        <p:txBody>
          <a:bodyPr/>
          <a:lstStyle>
            <a:lvl1pPr>
              <a:defRPr sz="1500" b="1" strike="noStrike">
                <a:solidFill>
                  <a:schemeClr val="accent1"/>
                </a:solidFill>
                <a:latin typeface="Arial" panose="020B0604020202020204" pitchFamily="34" charset="0"/>
                <a:cs typeface="Arial" panose="020B0604020202020204" pitchFamily="34" charset="0"/>
              </a:defRPr>
            </a:lvl1pPr>
          </a:lstStyle>
          <a:p>
            <a:r>
              <a:rPr lang="en-US" altLang="zh-CN" dirty="0"/>
              <a:t>Network Lab Report</a:t>
            </a:r>
            <a:endParaRPr lang="zh-CN" altLang="en-US" dirty="0"/>
          </a:p>
        </p:txBody>
      </p:sp>
    </p:spTree>
    <p:extLst>
      <p:ext uri="{BB962C8B-B14F-4D97-AF65-F5344CB8AC3E}">
        <p14:creationId xmlns:p14="http://schemas.microsoft.com/office/powerpoint/2010/main" val="1137657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BD2E8AB-12FC-43BE-ADCC-3768AD4A3DDD}"/>
              </a:ext>
            </a:extLst>
          </p:cNvPr>
          <p:cNvSpPr/>
          <p:nvPr userDrawn="1"/>
        </p:nvSpPr>
        <p:spPr>
          <a:xfrm>
            <a:off x="0" y="698915"/>
            <a:ext cx="9144000" cy="5693390"/>
          </a:xfrm>
          <a:prstGeom prst="rect">
            <a:avLst/>
          </a:prstGeom>
          <a:solidFill>
            <a:schemeClr val="bg1"/>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图片 7" descr="图片包含 游戏机, 仪表&#10;&#10;描述已自动生成">
            <a:extLst>
              <a:ext uri="{FF2B5EF4-FFF2-40B4-BE49-F238E27FC236}">
                <a16:creationId xmlns:a16="http://schemas.microsoft.com/office/drawing/2014/main" id="{1B37940E-2A00-47C3-8082-3AD6CC6B08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90558" y="105904"/>
            <a:ext cx="2445879" cy="512897"/>
          </a:xfrm>
          <a:prstGeom prst="rect">
            <a:avLst/>
          </a:prstGeom>
        </p:spPr>
      </p:pic>
      <p:sp>
        <p:nvSpPr>
          <p:cNvPr id="14" name="灯片编号占位符 13">
            <a:extLst>
              <a:ext uri="{FF2B5EF4-FFF2-40B4-BE49-F238E27FC236}">
                <a16:creationId xmlns:a16="http://schemas.microsoft.com/office/drawing/2014/main" id="{4565004C-C616-4FA2-B098-709A85608EFA}"/>
              </a:ext>
            </a:extLst>
          </p:cNvPr>
          <p:cNvSpPr>
            <a:spLocks noGrp="1"/>
          </p:cNvSpPr>
          <p:nvPr>
            <p:ph type="sldNum" sz="quarter" idx="12"/>
          </p:nvPr>
        </p:nvSpPr>
        <p:spPr>
          <a:xfrm>
            <a:off x="7086600" y="6461199"/>
            <a:ext cx="2057400" cy="365125"/>
          </a:xfrm>
        </p:spPr>
        <p:txBody>
          <a:bodyPr/>
          <a:lstStyle>
            <a:lvl1pPr>
              <a:defRPr sz="1600" b="1">
                <a:solidFill>
                  <a:schemeClr val="accent1"/>
                </a:solidFill>
                <a:latin typeface="+mj-ea"/>
                <a:ea typeface="+mj-ea"/>
              </a:defRPr>
            </a:lvl1pPr>
          </a:lstStyle>
          <a:p>
            <a:fld id="{4E836DAA-5CCE-439C-AB63-0EEB9B7D5322}" type="slidenum">
              <a:rPr lang="zh-CN" altLang="en-US" smtClean="0"/>
              <a:pPr/>
              <a:t>‹#›</a:t>
            </a:fld>
            <a:endParaRPr lang="zh-CN" altLang="en-US" dirty="0"/>
          </a:p>
        </p:txBody>
      </p:sp>
      <mc:AlternateContent xmlns:mc="http://schemas.openxmlformats.org/markup-compatibility/2006" xmlns:p14="http://schemas.microsoft.com/office/powerpoint/2010/main">
        <mc:Choice Requires="p14">
          <p:contentPart p14:bwMode="auto" r:id="rId3">
            <p14:nvContentPartPr>
              <p14:cNvPr id="21" name="墨迹 20">
                <a:extLst>
                  <a:ext uri="{FF2B5EF4-FFF2-40B4-BE49-F238E27FC236}">
                    <a16:creationId xmlns:a16="http://schemas.microsoft.com/office/drawing/2014/main" id="{5F44B35E-A9CB-4410-891A-FCD63A93F419}"/>
                  </a:ext>
                </a:extLst>
              </p14:cNvPr>
              <p14:cNvContentPartPr/>
              <p14:nvPr userDrawn="1"/>
            </p14:nvContentPartPr>
            <p14:xfrm>
              <a:off x="-928034" y="1961284"/>
              <a:ext cx="360" cy="360"/>
            </p14:xfrm>
          </p:contentPart>
        </mc:Choice>
        <mc:Fallback xmlns="">
          <p:pic>
            <p:nvPicPr>
              <p:cNvPr id="21" name="墨迹 20">
                <a:extLst>
                  <a:ext uri="{FF2B5EF4-FFF2-40B4-BE49-F238E27FC236}">
                    <a16:creationId xmlns:a16="http://schemas.microsoft.com/office/drawing/2014/main" id="{5F44B35E-A9CB-4410-891A-FCD63A93F419}"/>
                  </a:ext>
                </a:extLst>
              </p:cNvPr>
              <p:cNvPicPr/>
              <p:nvPr/>
            </p:nvPicPr>
            <p:blipFill>
              <a:blip r:embed="rId4"/>
              <a:stretch>
                <a:fillRect/>
              </a:stretch>
            </p:blipFill>
            <p:spPr>
              <a:xfrm>
                <a:off x="-937034" y="1952284"/>
                <a:ext cx="18000" cy="18000"/>
              </a:xfrm>
              <a:prstGeom prst="rect">
                <a:avLst/>
              </a:prstGeom>
            </p:spPr>
          </p:pic>
        </mc:Fallback>
      </mc:AlternateContent>
      <p:sp>
        <p:nvSpPr>
          <p:cNvPr id="22" name="日期占位符 21">
            <a:extLst>
              <a:ext uri="{FF2B5EF4-FFF2-40B4-BE49-F238E27FC236}">
                <a16:creationId xmlns:a16="http://schemas.microsoft.com/office/drawing/2014/main" id="{611746BA-74EC-4F0B-A801-630A58EEAD83}"/>
              </a:ext>
            </a:extLst>
          </p:cNvPr>
          <p:cNvSpPr>
            <a:spLocks noGrp="1"/>
          </p:cNvSpPr>
          <p:nvPr>
            <p:ph type="dt" sz="half" idx="13"/>
          </p:nvPr>
        </p:nvSpPr>
        <p:spPr>
          <a:xfrm>
            <a:off x="0" y="6461199"/>
            <a:ext cx="2057400" cy="365125"/>
          </a:xfrm>
        </p:spPr>
        <p:txBody>
          <a:bodyPr/>
          <a:lstStyle>
            <a:lvl1pPr>
              <a:defRPr sz="1500" b="1">
                <a:solidFill>
                  <a:schemeClr val="accent1"/>
                </a:solidFill>
                <a:latin typeface="+mj-ea"/>
                <a:ea typeface="+mj-ea"/>
              </a:defRPr>
            </a:lvl1pPr>
          </a:lstStyle>
          <a:p>
            <a:fld id="{90890E1F-1FB6-4420-A370-CC02CB8308A8}" type="datetime7">
              <a:rPr lang="zh-CN" altLang="en-US" smtClean="0"/>
              <a:pPr/>
              <a:t>21.6.10</a:t>
            </a:fld>
            <a:endParaRPr lang="zh-CN" altLang="en-US" dirty="0"/>
          </a:p>
        </p:txBody>
      </p:sp>
      <p:sp>
        <p:nvSpPr>
          <p:cNvPr id="23" name="页脚占位符 22">
            <a:extLst>
              <a:ext uri="{FF2B5EF4-FFF2-40B4-BE49-F238E27FC236}">
                <a16:creationId xmlns:a16="http://schemas.microsoft.com/office/drawing/2014/main" id="{B644E383-18F6-4710-A426-F0AC7CEDF4CB}"/>
              </a:ext>
            </a:extLst>
          </p:cNvPr>
          <p:cNvSpPr>
            <a:spLocks noGrp="1"/>
          </p:cNvSpPr>
          <p:nvPr>
            <p:ph type="ftr" sz="quarter" idx="14"/>
          </p:nvPr>
        </p:nvSpPr>
        <p:spPr>
          <a:xfrm>
            <a:off x="2675882" y="6461199"/>
            <a:ext cx="3792236" cy="365125"/>
          </a:xfrm>
        </p:spPr>
        <p:txBody>
          <a:bodyPr/>
          <a:lstStyle>
            <a:lvl1pPr>
              <a:defRPr sz="1500" b="1" strike="noStrike">
                <a:solidFill>
                  <a:schemeClr val="accent1"/>
                </a:solidFill>
                <a:latin typeface="Arial" panose="020B0604020202020204" pitchFamily="34" charset="0"/>
                <a:cs typeface="Arial" panose="020B0604020202020204" pitchFamily="34" charset="0"/>
              </a:defRPr>
            </a:lvl1pPr>
          </a:lstStyle>
          <a:p>
            <a:r>
              <a:rPr lang="en-US" altLang="zh-CN" dirty="0"/>
              <a:t>P-VALUE COMBINATION</a:t>
            </a:r>
            <a:endParaRPr lang="zh-CN" altLang="en-US" dirty="0"/>
          </a:p>
        </p:txBody>
      </p:sp>
    </p:spTree>
    <p:extLst>
      <p:ext uri="{BB962C8B-B14F-4D97-AF65-F5344CB8AC3E}">
        <p14:creationId xmlns:p14="http://schemas.microsoft.com/office/powerpoint/2010/main" val="408697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bg>
      <p:bgPr>
        <a:pattFill prst="dotGrid">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39399C7F-B866-49AD-AA9B-D13297B98C83}"/>
              </a:ext>
            </a:extLst>
          </p:cNvPr>
          <p:cNvSpPr/>
          <p:nvPr userDrawn="1"/>
        </p:nvSpPr>
        <p:spPr>
          <a:xfrm>
            <a:off x="1392021" y="549275"/>
            <a:ext cx="2878138" cy="5759449"/>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F41AF63-E3DA-497E-B619-A2A4ED37F495}"/>
              </a:ext>
            </a:extLst>
          </p:cNvPr>
          <p:cNvSpPr/>
          <p:nvPr userDrawn="1"/>
        </p:nvSpPr>
        <p:spPr>
          <a:xfrm>
            <a:off x="2024108" y="2112612"/>
            <a:ext cx="6480699" cy="2143762"/>
          </a:xfrm>
          <a:prstGeom prst="rect">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F4291AB4-F7AC-4039-8402-F23375A8760A}"/>
              </a:ext>
            </a:extLst>
          </p:cNvPr>
          <p:cNvSpPr/>
          <p:nvPr userDrawn="1"/>
        </p:nvSpPr>
        <p:spPr>
          <a:xfrm>
            <a:off x="2270894" y="3214806"/>
            <a:ext cx="636496" cy="309023"/>
          </a:xfrm>
          <a:prstGeom prst="roundRect">
            <a:avLst>
              <a:gd name="adj" fmla="val 50000"/>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mj-ea"/>
              <a:ea typeface="+mj-ea"/>
            </a:endParaRPr>
          </a:p>
        </p:txBody>
      </p:sp>
      <p:sp>
        <p:nvSpPr>
          <p:cNvPr id="9" name="椭圆 8">
            <a:extLst>
              <a:ext uri="{FF2B5EF4-FFF2-40B4-BE49-F238E27FC236}">
                <a16:creationId xmlns:a16="http://schemas.microsoft.com/office/drawing/2014/main" id="{A876A2E8-9C30-42DE-8682-67992DCA96BD}"/>
              </a:ext>
            </a:extLst>
          </p:cNvPr>
          <p:cNvSpPr/>
          <p:nvPr userDrawn="1"/>
        </p:nvSpPr>
        <p:spPr>
          <a:xfrm>
            <a:off x="7977818" y="3706267"/>
            <a:ext cx="526989" cy="526989"/>
          </a:xfrm>
          <a:prstGeom prst="ellipse">
            <a:avLst/>
          </a:prstGeom>
          <a:no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6A9727D4-F4A7-4CEE-8109-20FEEFDD4597}"/>
              </a:ext>
            </a:extLst>
          </p:cNvPr>
          <p:cNvSpPr/>
          <p:nvPr userDrawn="1"/>
        </p:nvSpPr>
        <p:spPr>
          <a:xfrm>
            <a:off x="2086640" y="2112612"/>
            <a:ext cx="6285003" cy="2097526"/>
          </a:xfrm>
          <a:custGeom>
            <a:avLst/>
            <a:gdLst>
              <a:gd name="connsiteX0" fmla="*/ 0 w 9935161"/>
              <a:gd name="connsiteY0" fmla="*/ 3962400 h 4011416"/>
              <a:gd name="connsiteX1" fmla="*/ 8496300 w 9935161"/>
              <a:gd name="connsiteY1" fmla="*/ 3454400 h 4011416"/>
              <a:gd name="connsiteX2" fmla="*/ 9855200 w 9935161"/>
              <a:gd name="connsiteY2" fmla="*/ 0 h 4011416"/>
              <a:gd name="connsiteX0" fmla="*/ 0 w 9855200"/>
              <a:gd name="connsiteY0" fmla="*/ 3962400 h 3962400"/>
              <a:gd name="connsiteX1" fmla="*/ 9855200 w 9855200"/>
              <a:gd name="connsiteY1" fmla="*/ 0 h 3962400"/>
              <a:gd name="connsiteX0" fmla="*/ 0 w 9791700"/>
              <a:gd name="connsiteY0" fmla="*/ 3949700 h 3949700"/>
              <a:gd name="connsiteX1" fmla="*/ 9791700 w 9791700"/>
              <a:gd name="connsiteY1" fmla="*/ 0 h 3949700"/>
              <a:gd name="connsiteX0" fmla="*/ 0 w 9791700"/>
              <a:gd name="connsiteY0" fmla="*/ 3949700 h 3949700"/>
              <a:gd name="connsiteX1" fmla="*/ 9791700 w 9791700"/>
              <a:gd name="connsiteY1" fmla="*/ 0 h 3949700"/>
              <a:gd name="connsiteX0" fmla="*/ 0 w 9791700"/>
              <a:gd name="connsiteY0" fmla="*/ 3949700 h 3970332"/>
              <a:gd name="connsiteX1" fmla="*/ 9791700 w 9791700"/>
              <a:gd name="connsiteY1" fmla="*/ 0 h 3970332"/>
              <a:gd name="connsiteX0" fmla="*/ 0 w 9791700"/>
              <a:gd name="connsiteY0" fmla="*/ 3949700 h 3961813"/>
              <a:gd name="connsiteX1" fmla="*/ 9791700 w 9791700"/>
              <a:gd name="connsiteY1" fmla="*/ 0 h 3961813"/>
              <a:gd name="connsiteX0" fmla="*/ 0 w 9791700"/>
              <a:gd name="connsiteY0" fmla="*/ 3949700 h 3953007"/>
              <a:gd name="connsiteX1" fmla="*/ 9791700 w 9791700"/>
              <a:gd name="connsiteY1" fmla="*/ 0 h 3953007"/>
              <a:gd name="connsiteX0" fmla="*/ 0 w 9791700"/>
              <a:gd name="connsiteY0" fmla="*/ 3949700 h 3951480"/>
              <a:gd name="connsiteX1" fmla="*/ 9791700 w 9791700"/>
              <a:gd name="connsiteY1" fmla="*/ 0 h 3951480"/>
              <a:gd name="connsiteX0" fmla="*/ 0 w 9791700"/>
              <a:gd name="connsiteY0" fmla="*/ 3949700 h 3949746"/>
              <a:gd name="connsiteX1" fmla="*/ 9791700 w 9791700"/>
              <a:gd name="connsiteY1" fmla="*/ 0 h 3949746"/>
              <a:gd name="connsiteX0" fmla="*/ 0 w 9791700"/>
              <a:gd name="connsiteY0" fmla="*/ 3949700 h 3960904"/>
              <a:gd name="connsiteX1" fmla="*/ 9791700 w 9791700"/>
              <a:gd name="connsiteY1" fmla="*/ 0 h 3960904"/>
            </a:gdLst>
            <a:ahLst/>
            <a:cxnLst>
              <a:cxn ang="0">
                <a:pos x="connsiteX0" y="connsiteY0"/>
              </a:cxn>
              <a:cxn ang="0">
                <a:pos x="connsiteX1" y="connsiteY1"/>
              </a:cxn>
            </a:cxnLst>
            <a:rect l="l" t="t" r="r" b="b"/>
            <a:pathLst>
              <a:path w="9791700" h="3960904">
                <a:moveTo>
                  <a:pt x="0" y="3949700"/>
                </a:moveTo>
                <a:cubicBezTo>
                  <a:pt x="9588500" y="3953933"/>
                  <a:pt x="9753600" y="4351867"/>
                  <a:pt x="9791700" y="0"/>
                </a:cubicBezTo>
              </a:path>
            </a:pathLst>
          </a:custGeom>
          <a:no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占位符 56">
            <a:extLst>
              <a:ext uri="{FF2B5EF4-FFF2-40B4-BE49-F238E27FC236}">
                <a16:creationId xmlns:a16="http://schemas.microsoft.com/office/drawing/2014/main" id="{1D6CC9DD-B201-445D-B2EB-B006B2783805}"/>
              </a:ext>
            </a:extLst>
          </p:cNvPr>
          <p:cNvSpPr>
            <a:spLocks noGrp="1"/>
          </p:cNvSpPr>
          <p:nvPr>
            <p:ph type="body" sz="quarter" idx="14" hasCustomPrompt="1"/>
          </p:nvPr>
        </p:nvSpPr>
        <p:spPr>
          <a:xfrm>
            <a:off x="3102380" y="2810398"/>
            <a:ext cx="2800767" cy="757130"/>
          </a:xfrm>
          <a:prstGeom prst="rect">
            <a:avLst/>
          </a:prstGeom>
          <a:noFill/>
        </p:spPr>
        <p:txBody>
          <a:bodyPr wrap="none" rtlCol="0">
            <a:spAutoFit/>
          </a:bodyPr>
          <a:lstStyle>
            <a:lvl1pPr marL="0" indent="0" algn="l">
              <a:buNone/>
              <a:defRPr lang="zh-CN" altLang="en-US" sz="4800" b="1" spc="300" dirty="0">
                <a:solidFill>
                  <a:schemeClr val="tx1">
                    <a:lumMod val="75000"/>
                    <a:lumOff val="25000"/>
                  </a:schemeClr>
                </a:solidFill>
                <a:latin typeface="+mj-ea"/>
                <a:ea typeface="+mj-ea"/>
              </a:defRPr>
            </a:lvl1pPr>
          </a:lstStyle>
          <a:p>
            <a:pPr marL="0" lvl="0" algn="ctr"/>
            <a:r>
              <a:rPr lang="zh-CN" altLang="en-US" dirty="0">
                <a:gradFill>
                  <a:gsLst>
                    <a:gs pos="0">
                      <a:schemeClr val="accent1">
                        <a:lumMod val="30000"/>
                      </a:schemeClr>
                    </a:gs>
                    <a:gs pos="100000">
                      <a:schemeClr val="accent1">
                        <a:lumMod val="30000"/>
                      </a:schemeClr>
                    </a:gs>
                  </a:gsLst>
                  <a:lin ang="5400000" scaled="1"/>
                </a:gradFill>
                <a:effectLst/>
              </a:rPr>
              <a:t>输入标题</a:t>
            </a:r>
          </a:p>
        </p:txBody>
      </p:sp>
      <p:sp>
        <p:nvSpPr>
          <p:cNvPr id="12" name="文本占位符 56">
            <a:extLst>
              <a:ext uri="{FF2B5EF4-FFF2-40B4-BE49-F238E27FC236}">
                <a16:creationId xmlns:a16="http://schemas.microsoft.com/office/drawing/2014/main" id="{414F6AFC-B9D2-48A6-B484-6148D87A3C18}"/>
              </a:ext>
            </a:extLst>
          </p:cNvPr>
          <p:cNvSpPr>
            <a:spLocks noGrp="1"/>
          </p:cNvSpPr>
          <p:nvPr>
            <p:ph type="body" sz="quarter" idx="15" hasCustomPrompt="1"/>
          </p:nvPr>
        </p:nvSpPr>
        <p:spPr>
          <a:xfrm>
            <a:off x="2222574" y="2681278"/>
            <a:ext cx="733135" cy="1006429"/>
          </a:xfrm>
          <a:prstGeom prst="rect">
            <a:avLst/>
          </a:prstGeom>
          <a:noFill/>
        </p:spPr>
        <p:txBody>
          <a:bodyPr wrap="square" rtlCol="0">
            <a:spAutoFit/>
          </a:bodyPr>
          <a:lstStyle>
            <a:lvl1pPr marL="0" indent="0">
              <a:buNone/>
              <a:defRPr lang="zh-CN" altLang="en-US" sz="6600" b="1" i="0" dirty="0">
                <a:solidFill>
                  <a:schemeClr val="tx1">
                    <a:lumMod val="75000"/>
                    <a:lumOff val="25000"/>
                  </a:schemeClr>
                </a:solidFill>
                <a:latin typeface="+mj-ea"/>
                <a:ea typeface="+mj-ea"/>
              </a:defRPr>
            </a:lvl1pPr>
          </a:lstStyle>
          <a:p>
            <a:pPr marL="0" lvl="0" algn="ctr"/>
            <a:r>
              <a:rPr lang="en-US" altLang="zh-CN" dirty="0">
                <a:gradFill>
                  <a:gsLst>
                    <a:gs pos="0">
                      <a:schemeClr val="accent1">
                        <a:lumMod val="30000"/>
                      </a:schemeClr>
                    </a:gs>
                    <a:gs pos="100000">
                      <a:schemeClr val="accent1">
                        <a:lumMod val="30000"/>
                      </a:schemeClr>
                    </a:gs>
                  </a:gsLst>
                  <a:lin ang="5400000" scaled="1"/>
                </a:gradFill>
                <a:effectLst/>
              </a:rPr>
              <a:t>1</a:t>
            </a:r>
            <a:endParaRPr lang="zh-CN" altLang="en-US" dirty="0">
              <a:gradFill>
                <a:gsLst>
                  <a:gs pos="0">
                    <a:schemeClr val="accent1">
                      <a:lumMod val="30000"/>
                    </a:schemeClr>
                  </a:gs>
                  <a:gs pos="100000">
                    <a:schemeClr val="accent1">
                      <a:lumMod val="30000"/>
                    </a:schemeClr>
                  </a:gs>
                </a:gsLst>
                <a:lin ang="5400000" scaled="1"/>
              </a:gradFill>
              <a:effectLst/>
            </a:endParaRPr>
          </a:p>
        </p:txBody>
      </p:sp>
    </p:spTree>
    <p:extLst>
      <p:ext uri="{BB962C8B-B14F-4D97-AF65-F5344CB8AC3E}">
        <p14:creationId xmlns:p14="http://schemas.microsoft.com/office/powerpoint/2010/main" val="3830928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7DB586-D2D3-4D56-9BA5-3C452061533D}" type="datetime7">
              <a:rPr lang="zh-CN" altLang="en-US" smtClean="0"/>
              <a:t>21.6.10</a:t>
            </a:fld>
            <a:endParaRPr lang="zh-CN" altLang="en-US"/>
          </a:p>
        </p:txBody>
      </p:sp>
      <p:sp>
        <p:nvSpPr>
          <p:cNvPr id="3" name="Footer Placeholder 2"/>
          <p:cNvSpPr>
            <a:spLocks noGrp="1"/>
          </p:cNvSpPr>
          <p:nvPr>
            <p:ph type="ftr" sz="quarter" idx="11"/>
          </p:nvPr>
        </p:nvSpPr>
        <p:spPr/>
        <p:txBody>
          <a:bodyPr/>
          <a:lstStyle/>
          <a:p>
            <a:r>
              <a:rPr lang="en-US" altLang="zh-CN"/>
              <a:t>ARROW’S IMPOSSIBILITY THEOREM</a:t>
            </a:r>
            <a:endParaRPr lang="zh-CN" altLang="en-US"/>
          </a:p>
        </p:txBody>
      </p:sp>
      <p:sp>
        <p:nvSpPr>
          <p:cNvPr id="4" name="Slide Number Placeholder 3"/>
          <p:cNvSpPr>
            <a:spLocks noGrp="1"/>
          </p:cNvSpPr>
          <p:nvPr>
            <p:ph type="sldNum" sz="quarter" idx="12"/>
          </p:nvPr>
        </p:nvSpPr>
        <p:spPr/>
        <p:txBody>
          <a:bodyPr/>
          <a:lstStyle/>
          <a:p>
            <a:fld id="{4E836DAA-5CCE-439C-AB63-0EEB9B7D5322}" type="slidenum">
              <a:rPr lang="zh-CN" altLang="en-US" smtClean="0"/>
              <a:t>‹#›</a:t>
            </a:fld>
            <a:endParaRPr lang="zh-CN" altLang="en-US"/>
          </a:p>
        </p:txBody>
      </p:sp>
    </p:spTree>
    <p:extLst>
      <p:ext uri="{BB962C8B-B14F-4D97-AF65-F5344CB8AC3E}">
        <p14:creationId xmlns:p14="http://schemas.microsoft.com/office/powerpoint/2010/main" val="36956820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A594D-A01F-44BA-8E70-FF27786E619B}" type="datetime7">
              <a:rPr lang="zh-CN" altLang="en-US" smtClean="0"/>
              <a:t>21.6.10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ARROW’S IMPOSSIBILITY THEOREM</a:t>
            </a:r>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836DAA-5CCE-439C-AB63-0EEB9B7D5322}" type="slidenum">
              <a:rPr lang="zh-CN" altLang="en-US" smtClean="0"/>
              <a:t>‹#›</a:t>
            </a:fld>
            <a:endParaRPr lang="zh-CN" altLang="en-US"/>
          </a:p>
        </p:txBody>
      </p:sp>
    </p:spTree>
    <p:extLst>
      <p:ext uri="{BB962C8B-B14F-4D97-AF65-F5344CB8AC3E}">
        <p14:creationId xmlns:p14="http://schemas.microsoft.com/office/powerpoint/2010/main" val="1815726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72" r:id="rId4"/>
    <p:sldLayoutId id="2147483667" r:id="rId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47F809EA-7D42-4A33-8D37-937236AED46B}"/>
              </a:ext>
            </a:extLst>
          </p:cNvPr>
          <p:cNvSpPr>
            <a:spLocks noGrp="1"/>
          </p:cNvSpPr>
          <p:nvPr>
            <p:ph type="sldNum" sz="quarter" idx="12"/>
          </p:nvPr>
        </p:nvSpPr>
        <p:spPr/>
        <p:txBody>
          <a:bodyPr/>
          <a:lstStyle/>
          <a:p>
            <a:fld id="{4E836DAA-5CCE-439C-AB63-0EEB9B7D5322}" type="slidenum">
              <a:rPr lang="zh-CN" altLang="en-US" smtClean="0"/>
              <a:t>1</a:t>
            </a:fld>
            <a:endParaRPr lang="zh-CN" altLang="en-US"/>
          </a:p>
        </p:txBody>
      </p:sp>
      <p:sp>
        <p:nvSpPr>
          <p:cNvPr id="4" name="日期占位符 3">
            <a:extLst>
              <a:ext uri="{FF2B5EF4-FFF2-40B4-BE49-F238E27FC236}">
                <a16:creationId xmlns:a16="http://schemas.microsoft.com/office/drawing/2014/main" id="{2ED22D38-BC38-4609-96D3-E391179F1A7F}"/>
              </a:ext>
            </a:extLst>
          </p:cNvPr>
          <p:cNvSpPr>
            <a:spLocks noGrp="1"/>
          </p:cNvSpPr>
          <p:nvPr>
            <p:ph type="dt" sz="half" idx="13"/>
          </p:nvPr>
        </p:nvSpPr>
        <p:spPr/>
        <p:txBody>
          <a:bodyPr/>
          <a:lstStyle/>
          <a:p>
            <a:fld id="{2906C2D0-C450-4B29-AB78-87BDBA4B20FE}" type="datetime7">
              <a:rPr lang="zh-CN" altLang="en-US" smtClean="0"/>
              <a:t>21.6.10</a:t>
            </a:fld>
            <a:endParaRPr lang="zh-CN" altLang="en-US"/>
          </a:p>
        </p:txBody>
      </p:sp>
      <p:sp>
        <p:nvSpPr>
          <p:cNvPr id="5" name="页脚占位符 4">
            <a:extLst>
              <a:ext uri="{FF2B5EF4-FFF2-40B4-BE49-F238E27FC236}">
                <a16:creationId xmlns:a16="http://schemas.microsoft.com/office/drawing/2014/main" id="{03C546D0-ECE4-43E6-B3C8-320DBD2C6B9B}"/>
              </a:ext>
            </a:extLst>
          </p:cNvPr>
          <p:cNvSpPr>
            <a:spLocks noGrp="1"/>
          </p:cNvSpPr>
          <p:nvPr>
            <p:ph type="ftr" sz="quarter" idx="14"/>
          </p:nvPr>
        </p:nvSpPr>
        <p:spPr/>
        <p:txBody>
          <a:bodyPr/>
          <a:lstStyle/>
          <a:p>
            <a:r>
              <a:rPr lang="en-US" altLang="zh-CN" dirty="0"/>
              <a:t>Network Lab Report</a:t>
            </a:r>
            <a:endParaRPr lang="zh-CN" altLang="en-US" dirty="0"/>
          </a:p>
        </p:txBody>
      </p:sp>
      <p:sp>
        <p:nvSpPr>
          <p:cNvPr id="8" name="文本框 7">
            <a:extLst>
              <a:ext uri="{FF2B5EF4-FFF2-40B4-BE49-F238E27FC236}">
                <a16:creationId xmlns:a16="http://schemas.microsoft.com/office/drawing/2014/main" id="{D1C06D81-F179-49F1-B88F-96E0ED67304B}"/>
              </a:ext>
            </a:extLst>
          </p:cNvPr>
          <p:cNvSpPr txBox="1"/>
          <p:nvPr/>
        </p:nvSpPr>
        <p:spPr>
          <a:xfrm>
            <a:off x="0" y="1634076"/>
            <a:ext cx="9144000" cy="1938992"/>
          </a:xfrm>
          <a:prstGeom prst="rect">
            <a:avLst/>
          </a:prstGeom>
          <a:noFill/>
        </p:spPr>
        <p:txBody>
          <a:bodyPr wrap="square" rtlCol="0">
            <a:spAutoFit/>
          </a:bodyPr>
          <a:lstStyle/>
          <a:p>
            <a:pPr algn="ctr"/>
            <a:r>
              <a:rPr lang="zh-CN" altLang="en-US" sz="6000" b="1" dirty="0">
                <a:solidFill>
                  <a:srgbClr val="002060"/>
                </a:solidFill>
                <a:latin typeface="Arial" panose="020B0604020202020204" pitchFamily="34" charset="0"/>
                <a:cs typeface="Arial" panose="020B0604020202020204" pitchFamily="34" charset="0"/>
              </a:rPr>
              <a:t>计算机网络实验</a:t>
            </a:r>
            <a:endParaRPr lang="en-US" altLang="zh-CN" sz="6000" b="1" dirty="0">
              <a:solidFill>
                <a:srgbClr val="002060"/>
              </a:solidFill>
              <a:latin typeface="Arial" panose="020B0604020202020204" pitchFamily="34" charset="0"/>
              <a:cs typeface="Arial" panose="020B0604020202020204" pitchFamily="34" charset="0"/>
            </a:endParaRPr>
          </a:p>
          <a:p>
            <a:pPr algn="ctr"/>
            <a:r>
              <a:rPr lang="zh-CN" altLang="en-US" sz="6000" b="1" dirty="0">
                <a:solidFill>
                  <a:srgbClr val="002060"/>
                </a:solidFill>
                <a:latin typeface="Arial" panose="020B0604020202020204" pitchFamily="34" charset="0"/>
                <a:cs typeface="Arial" panose="020B0604020202020204" pitchFamily="34" charset="0"/>
              </a:rPr>
              <a:t>第二部分</a:t>
            </a:r>
            <a:r>
              <a:rPr lang="en-US" altLang="zh-CN" sz="6000" b="1" dirty="0">
                <a:solidFill>
                  <a:srgbClr val="002060"/>
                </a:solidFill>
                <a:latin typeface="Arial" panose="020B0604020202020204" pitchFamily="34" charset="0"/>
                <a:cs typeface="Arial" panose="020B0604020202020204" pitchFamily="34" charset="0"/>
              </a:rPr>
              <a:t> </a:t>
            </a:r>
            <a:r>
              <a:rPr lang="zh-CN" altLang="en-US" sz="6000" b="1" dirty="0">
                <a:solidFill>
                  <a:srgbClr val="002060"/>
                </a:solidFill>
                <a:latin typeface="Arial" panose="020B0604020202020204" pitchFamily="34" charset="0"/>
                <a:cs typeface="Arial" panose="020B0604020202020204" pitchFamily="34" charset="0"/>
              </a:rPr>
              <a:t>总结</a:t>
            </a:r>
            <a:endParaRPr lang="en-US" altLang="zh-CN" sz="6000" b="1" dirty="0">
              <a:solidFill>
                <a:srgbClr val="002060"/>
              </a:solidFill>
              <a:latin typeface="Arial" panose="020B0604020202020204" pitchFamily="34" charset="0"/>
              <a:cs typeface="Arial" panose="020B0604020202020204" pitchFamily="34" charset="0"/>
            </a:endParaRPr>
          </a:p>
        </p:txBody>
      </p:sp>
      <p:sp>
        <p:nvSpPr>
          <p:cNvPr id="9" name="文本框 8">
            <a:extLst>
              <a:ext uri="{FF2B5EF4-FFF2-40B4-BE49-F238E27FC236}">
                <a16:creationId xmlns:a16="http://schemas.microsoft.com/office/drawing/2014/main" id="{89B3CC2F-3C86-425B-81F1-160BFC42D8AC}"/>
              </a:ext>
            </a:extLst>
          </p:cNvPr>
          <p:cNvSpPr txBox="1"/>
          <p:nvPr/>
        </p:nvSpPr>
        <p:spPr>
          <a:xfrm>
            <a:off x="3130693" y="4254428"/>
            <a:ext cx="2882614" cy="461665"/>
          </a:xfrm>
          <a:prstGeom prst="rect">
            <a:avLst/>
          </a:prstGeom>
          <a:noFill/>
        </p:spPr>
        <p:txBody>
          <a:bodyPr wrap="square" rtlCol="0">
            <a:spAutoFit/>
          </a:bodyPr>
          <a:lstStyle/>
          <a:p>
            <a:pPr algn="ctr"/>
            <a:r>
              <a:rPr lang="zh-CN" altLang="en-US" sz="2400" b="1" spc="600" dirty="0"/>
              <a:t>张翔雨 </a:t>
            </a:r>
          </a:p>
        </p:txBody>
      </p:sp>
    </p:spTree>
    <p:extLst>
      <p:ext uri="{BB962C8B-B14F-4D97-AF65-F5344CB8AC3E}">
        <p14:creationId xmlns:p14="http://schemas.microsoft.com/office/powerpoint/2010/main" val="2594043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772E8E4-2E67-4CBC-BED5-D114B6C1C2AF}"/>
              </a:ext>
            </a:extLst>
          </p:cNvPr>
          <p:cNvSpPr>
            <a:spLocks noGrp="1"/>
          </p:cNvSpPr>
          <p:nvPr>
            <p:ph type="sldNum" sz="quarter" idx="12"/>
          </p:nvPr>
        </p:nvSpPr>
        <p:spPr/>
        <p:txBody>
          <a:bodyPr/>
          <a:lstStyle/>
          <a:p>
            <a:fld id="{4E836DAA-5CCE-439C-AB63-0EEB9B7D5322}" type="slidenum">
              <a:rPr lang="zh-CN" altLang="en-US" smtClean="0"/>
              <a:pPr/>
              <a:t>10</a:t>
            </a:fld>
            <a:endParaRPr lang="zh-CN" altLang="en-US" dirty="0"/>
          </a:p>
        </p:txBody>
      </p:sp>
      <p:sp>
        <p:nvSpPr>
          <p:cNvPr id="3" name="文本占位符 2">
            <a:extLst>
              <a:ext uri="{FF2B5EF4-FFF2-40B4-BE49-F238E27FC236}">
                <a16:creationId xmlns:a16="http://schemas.microsoft.com/office/drawing/2014/main" id="{30D0FD02-DB6C-4DBE-9DEB-BC8AA33D4E8C}"/>
              </a:ext>
            </a:extLst>
          </p:cNvPr>
          <p:cNvSpPr>
            <a:spLocks noGrp="1"/>
          </p:cNvSpPr>
          <p:nvPr>
            <p:ph type="body" sz="quarter" idx="10"/>
          </p:nvPr>
        </p:nvSpPr>
        <p:spPr>
          <a:xfrm>
            <a:off x="0" y="85353"/>
            <a:ext cx="1774845" cy="523220"/>
          </a:xfrm>
        </p:spPr>
        <p:txBody>
          <a:bodyPr/>
          <a:lstStyle/>
          <a:p>
            <a:r>
              <a:rPr lang="zh-CN" altLang="en-US" dirty="0"/>
              <a:t>实验过程</a:t>
            </a:r>
          </a:p>
        </p:txBody>
      </p:sp>
      <p:sp>
        <p:nvSpPr>
          <p:cNvPr id="4" name="日期占位符 3">
            <a:extLst>
              <a:ext uri="{FF2B5EF4-FFF2-40B4-BE49-F238E27FC236}">
                <a16:creationId xmlns:a16="http://schemas.microsoft.com/office/drawing/2014/main" id="{6F47C8CE-6C1B-4EDF-9196-3F0CF4355C81}"/>
              </a:ext>
            </a:extLst>
          </p:cNvPr>
          <p:cNvSpPr>
            <a:spLocks noGrp="1"/>
          </p:cNvSpPr>
          <p:nvPr>
            <p:ph type="dt" sz="half" idx="13"/>
          </p:nvPr>
        </p:nvSpPr>
        <p:spPr/>
        <p:txBody>
          <a:bodyPr/>
          <a:lstStyle/>
          <a:p>
            <a:fld id="{90890E1F-1FB6-4420-A370-CC02CB8308A8}" type="datetime7">
              <a:rPr lang="zh-CN" altLang="en-US" smtClean="0"/>
              <a:pPr/>
              <a:t>21.6.10</a:t>
            </a:fld>
            <a:endParaRPr lang="zh-CN" altLang="en-US" dirty="0"/>
          </a:p>
        </p:txBody>
      </p:sp>
      <p:sp>
        <p:nvSpPr>
          <p:cNvPr id="5" name="页脚占位符 4">
            <a:extLst>
              <a:ext uri="{FF2B5EF4-FFF2-40B4-BE49-F238E27FC236}">
                <a16:creationId xmlns:a16="http://schemas.microsoft.com/office/drawing/2014/main" id="{7E54E945-A84F-492D-B3BF-6D3A64F96C56}"/>
              </a:ext>
            </a:extLst>
          </p:cNvPr>
          <p:cNvSpPr>
            <a:spLocks noGrp="1"/>
          </p:cNvSpPr>
          <p:nvPr>
            <p:ph type="ftr" sz="quarter" idx="14"/>
          </p:nvPr>
        </p:nvSpPr>
        <p:spPr/>
        <p:txBody>
          <a:bodyPr/>
          <a:lstStyle/>
          <a:p>
            <a:r>
              <a:rPr lang="en-US" altLang="zh-CN"/>
              <a:t>Network Lab Report</a:t>
            </a:r>
            <a:endParaRPr lang="zh-CN" altLang="en-US" dirty="0"/>
          </a:p>
        </p:txBody>
      </p:sp>
      <p:sp>
        <p:nvSpPr>
          <p:cNvPr id="9" name="Rectangle 2">
            <a:extLst>
              <a:ext uri="{FF2B5EF4-FFF2-40B4-BE49-F238E27FC236}">
                <a16:creationId xmlns:a16="http://schemas.microsoft.com/office/drawing/2014/main" id="{51F76AC6-B07D-4E26-AE44-B0CFCBE5962A}"/>
              </a:ext>
            </a:extLst>
          </p:cNvPr>
          <p:cNvSpPr>
            <a:spLocks noChangeArrowheads="1"/>
          </p:cNvSpPr>
          <p:nvPr/>
        </p:nvSpPr>
        <p:spPr bwMode="auto">
          <a:xfrm>
            <a:off x="202224" y="1588628"/>
            <a:ext cx="8862646" cy="325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2" tIns="0" rIns="9522"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en-US" sz="2400" b="0" i="0" u="none" strike="noStrike" cap="none" normalizeH="0" baseline="0" dirty="0">
                <a:ln>
                  <a:noFill/>
                </a:ln>
                <a:solidFill>
                  <a:srgbClr val="000000"/>
                </a:solidFill>
                <a:effectLst/>
                <a:latin typeface="+mj-ea"/>
                <a:ea typeface="+mj-ea"/>
              </a:rPr>
              <a:t>实现最基本的前缀树查找</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en-US" sz="2400" b="0" i="0" u="none" strike="noStrike" cap="none" normalizeH="0" baseline="0" dirty="0">
                <a:ln>
                  <a:noFill/>
                </a:ln>
                <a:solidFill>
                  <a:srgbClr val="000000"/>
                </a:solidFill>
                <a:effectLst/>
                <a:latin typeface="+mj-ea"/>
                <a:ea typeface="+mj-ea"/>
              </a:rPr>
              <a:t>调研并实现某种</a:t>
            </a:r>
            <a:r>
              <a:rPr kumimoji="0" lang="en-US" altLang="zh-CN" sz="2400" b="0" i="0" u="none" strike="noStrike" cap="none" normalizeH="0" baseline="0" dirty="0">
                <a:ln>
                  <a:noFill/>
                </a:ln>
                <a:solidFill>
                  <a:srgbClr val="000000"/>
                </a:solidFill>
                <a:effectLst/>
                <a:latin typeface="+mj-ea"/>
                <a:ea typeface="+mj-ea"/>
              </a:rPr>
              <a:t>IP</a:t>
            </a:r>
            <a:r>
              <a:rPr kumimoji="0" lang="zh-CN" altLang="en-US" sz="2400" b="0" i="0" u="none" strike="noStrike" cap="none" normalizeH="0" baseline="0" dirty="0">
                <a:ln>
                  <a:noFill/>
                </a:ln>
                <a:solidFill>
                  <a:srgbClr val="000000"/>
                </a:solidFill>
                <a:effectLst/>
                <a:latin typeface="+mj-ea"/>
                <a:ea typeface="+mj-ea"/>
              </a:rPr>
              <a:t>前缀查找方案</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en-US" sz="2400" b="0" i="0" u="none" strike="noStrike" cap="none" normalizeH="0" baseline="0" dirty="0">
                <a:ln>
                  <a:noFill/>
                </a:ln>
                <a:solidFill>
                  <a:srgbClr val="000000"/>
                </a:solidFill>
                <a:effectLst/>
                <a:latin typeface="+mj-ea"/>
                <a:ea typeface="+mj-ea"/>
              </a:rPr>
              <a:t>基于</a:t>
            </a:r>
            <a:r>
              <a:rPr kumimoji="0" lang="en-US" altLang="zh-CN" sz="2400" b="0" i="0" u="none" strike="noStrike" cap="none" normalizeH="0" baseline="0" dirty="0">
                <a:ln>
                  <a:noFill/>
                </a:ln>
                <a:solidFill>
                  <a:srgbClr val="000000"/>
                </a:solidFill>
                <a:effectLst/>
                <a:latin typeface="+mj-ea"/>
                <a:ea typeface="+mj-ea"/>
              </a:rPr>
              <a:t>forwarding-table.txt</a:t>
            </a:r>
            <a:r>
              <a:rPr kumimoji="0" lang="zh-CN" altLang="en-US" sz="2400" b="0" i="0" u="none" strike="noStrike" cap="none" normalizeH="0" baseline="0" dirty="0">
                <a:ln>
                  <a:noFill/>
                </a:ln>
                <a:solidFill>
                  <a:srgbClr val="000000"/>
                </a:solidFill>
                <a:effectLst/>
                <a:latin typeface="+mj-ea"/>
                <a:ea typeface="+mj-ea"/>
              </a:rPr>
              <a:t>数据集</a:t>
            </a:r>
            <a:r>
              <a:rPr kumimoji="0" lang="en-US" altLang="zh-CN" sz="2400" b="0" i="0" u="none" strike="noStrike" cap="none" normalizeH="0" baseline="0" dirty="0">
                <a:ln>
                  <a:noFill/>
                </a:ln>
                <a:solidFill>
                  <a:srgbClr val="000000"/>
                </a:solidFill>
                <a:effectLst/>
                <a:latin typeface="+mj-ea"/>
                <a:ea typeface="+mj-ea"/>
              </a:rPr>
              <a:t>(Network, Prefix Length, Port)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en-US" sz="2400" b="0" i="0" u="none" strike="noStrike" cap="none" normalizeH="0" baseline="0" dirty="0">
                <a:ln>
                  <a:noFill/>
                </a:ln>
                <a:solidFill>
                  <a:srgbClr val="000000"/>
                </a:solidFill>
                <a:effectLst/>
                <a:latin typeface="+mj-ea"/>
                <a:ea typeface="+mj-ea"/>
              </a:rPr>
              <a:t>以前缀树查找结果为基准，检查所实现的</a:t>
            </a:r>
            <a:r>
              <a:rPr kumimoji="0" lang="en-US" altLang="zh-CN" sz="2400" b="0" i="0" u="none" strike="noStrike" cap="none" normalizeH="0" baseline="0" dirty="0">
                <a:ln>
                  <a:noFill/>
                </a:ln>
                <a:solidFill>
                  <a:srgbClr val="000000"/>
                </a:solidFill>
                <a:effectLst/>
                <a:latin typeface="+mj-ea"/>
                <a:ea typeface="+mj-ea"/>
              </a:rPr>
              <a:t>IP</a:t>
            </a:r>
            <a:r>
              <a:rPr kumimoji="0" lang="zh-CN" altLang="en-US" sz="2400" b="0" i="0" u="none" strike="noStrike" cap="none" normalizeH="0" baseline="0" dirty="0">
                <a:ln>
                  <a:noFill/>
                </a:ln>
                <a:solidFill>
                  <a:srgbClr val="000000"/>
                </a:solidFill>
                <a:effectLst/>
                <a:latin typeface="+mj-ea"/>
                <a:ea typeface="+mj-ea"/>
              </a:rPr>
              <a:t>前缀查找是否正确</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en-US" sz="2400" b="0" i="0" u="none" strike="noStrike" cap="none" normalizeH="0" baseline="0" dirty="0">
                <a:ln>
                  <a:noFill/>
                </a:ln>
                <a:solidFill>
                  <a:srgbClr val="000000"/>
                </a:solidFill>
                <a:effectLst/>
                <a:latin typeface="+mj-ea"/>
                <a:ea typeface="+mj-ea"/>
              </a:rPr>
              <a:t>对比基本前缀树和所实现</a:t>
            </a:r>
            <a:r>
              <a:rPr kumimoji="0" lang="en-US" altLang="zh-CN" sz="2400" b="0" i="0" u="none" strike="noStrike" cap="none" normalizeH="0" baseline="0" dirty="0">
                <a:ln>
                  <a:noFill/>
                </a:ln>
                <a:solidFill>
                  <a:srgbClr val="000000"/>
                </a:solidFill>
                <a:effectLst/>
                <a:latin typeface="+mj-ea"/>
                <a:ea typeface="+mj-ea"/>
              </a:rPr>
              <a:t>IP</a:t>
            </a:r>
            <a:r>
              <a:rPr kumimoji="0" lang="zh-CN" altLang="en-US" sz="2400" b="0" i="0" u="none" strike="noStrike" cap="none" normalizeH="0" baseline="0" dirty="0">
                <a:ln>
                  <a:noFill/>
                </a:ln>
                <a:solidFill>
                  <a:srgbClr val="000000"/>
                </a:solidFill>
                <a:effectLst/>
                <a:latin typeface="+mj-ea"/>
                <a:ea typeface="+mj-ea"/>
              </a:rPr>
              <a:t>前缀查找的性能</a:t>
            </a:r>
            <a:endParaRPr kumimoji="0" lang="zh-CN" altLang="zh-CN" sz="2400" b="0" i="0" u="none" strike="noStrike" cap="none" normalizeH="0" baseline="0" dirty="0">
              <a:ln>
                <a:noFill/>
              </a:ln>
              <a:solidFill>
                <a:srgbClr val="000000"/>
              </a:solidFill>
              <a:effectLst/>
              <a:latin typeface="+mj-ea"/>
              <a:ea typeface="+mj-ea"/>
            </a:endParaRPr>
          </a:p>
        </p:txBody>
      </p:sp>
    </p:spTree>
    <p:extLst>
      <p:ext uri="{BB962C8B-B14F-4D97-AF65-F5344CB8AC3E}">
        <p14:creationId xmlns:p14="http://schemas.microsoft.com/office/powerpoint/2010/main" val="1941379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66E0EE9-AFAC-4629-91E4-70625C8B286D}"/>
              </a:ext>
            </a:extLst>
          </p:cNvPr>
          <p:cNvSpPr>
            <a:spLocks noGrp="1"/>
          </p:cNvSpPr>
          <p:nvPr>
            <p:ph type="sldNum" sz="quarter" idx="12"/>
          </p:nvPr>
        </p:nvSpPr>
        <p:spPr/>
        <p:txBody>
          <a:bodyPr/>
          <a:lstStyle/>
          <a:p>
            <a:fld id="{4E836DAA-5CCE-439C-AB63-0EEB9B7D5322}" type="slidenum">
              <a:rPr lang="zh-CN" altLang="en-US" smtClean="0"/>
              <a:pPr/>
              <a:t>11</a:t>
            </a:fld>
            <a:endParaRPr lang="zh-CN" altLang="en-US" dirty="0"/>
          </a:p>
        </p:txBody>
      </p:sp>
      <p:sp>
        <p:nvSpPr>
          <p:cNvPr id="3" name="文本占位符 2">
            <a:extLst>
              <a:ext uri="{FF2B5EF4-FFF2-40B4-BE49-F238E27FC236}">
                <a16:creationId xmlns:a16="http://schemas.microsoft.com/office/drawing/2014/main" id="{C208BE65-C266-4CA2-8EFA-B5E883826C1D}"/>
              </a:ext>
            </a:extLst>
          </p:cNvPr>
          <p:cNvSpPr>
            <a:spLocks noGrp="1"/>
          </p:cNvSpPr>
          <p:nvPr>
            <p:ph type="body" sz="quarter" idx="10"/>
          </p:nvPr>
        </p:nvSpPr>
        <p:spPr>
          <a:xfrm>
            <a:off x="0" y="85353"/>
            <a:ext cx="1774845" cy="523220"/>
          </a:xfrm>
        </p:spPr>
        <p:txBody>
          <a:bodyPr/>
          <a:lstStyle/>
          <a:p>
            <a:r>
              <a:rPr lang="zh-CN" altLang="en-US" dirty="0"/>
              <a:t>实验结果</a:t>
            </a:r>
          </a:p>
        </p:txBody>
      </p:sp>
      <p:sp>
        <p:nvSpPr>
          <p:cNvPr id="4" name="日期占位符 3">
            <a:extLst>
              <a:ext uri="{FF2B5EF4-FFF2-40B4-BE49-F238E27FC236}">
                <a16:creationId xmlns:a16="http://schemas.microsoft.com/office/drawing/2014/main" id="{A29FBDE7-0325-4AEA-8E2E-1026BB800D2B}"/>
              </a:ext>
            </a:extLst>
          </p:cNvPr>
          <p:cNvSpPr>
            <a:spLocks noGrp="1"/>
          </p:cNvSpPr>
          <p:nvPr>
            <p:ph type="dt" sz="half" idx="13"/>
          </p:nvPr>
        </p:nvSpPr>
        <p:spPr/>
        <p:txBody>
          <a:bodyPr/>
          <a:lstStyle/>
          <a:p>
            <a:fld id="{90890E1F-1FB6-4420-A370-CC02CB8308A8}" type="datetime7">
              <a:rPr lang="zh-CN" altLang="en-US" smtClean="0"/>
              <a:pPr/>
              <a:t>21.6.10</a:t>
            </a:fld>
            <a:endParaRPr lang="zh-CN" altLang="en-US" dirty="0"/>
          </a:p>
        </p:txBody>
      </p:sp>
      <p:sp>
        <p:nvSpPr>
          <p:cNvPr id="5" name="页脚占位符 4">
            <a:extLst>
              <a:ext uri="{FF2B5EF4-FFF2-40B4-BE49-F238E27FC236}">
                <a16:creationId xmlns:a16="http://schemas.microsoft.com/office/drawing/2014/main" id="{C6EB2ED1-4C06-4F62-B27E-3C67E8994DFF}"/>
              </a:ext>
            </a:extLst>
          </p:cNvPr>
          <p:cNvSpPr>
            <a:spLocks noGrp="1"/>
          </p:cNvSpPr>
          <p:nvPr>
            <p:ph type="ftr" sz="quarter" idx="14"/>
          </p:nvPr>
        </p:nvSpPr>
        <p:spPr/>
        <p:txBody>
          <a:bodyPr/>
          <a:lstStyle/>
          <a:p>
            <a:r>
              <a:rPr lang="en-US" altLang="zh-CN"/>
              <a:t>Network Lab Report</a:t>
            </a:r>
            <a:endParaRPr lang="zh-CN" altLang="en-US" dirty="0"/>
          </a:p>
        </p:txBody>
      </p:sp>
      <p:sp>
        <p:nvSpPr>
          <p:cNvPr id="8" name="Rectangle 2">
            <a:extLst>
              <a:ext uri="{FF2B5EF4-FFF2-40B4-BE49-F238E27FC236}">
                <a16:creationId xmlns:a16="http://schemas.microsoft.com/office/drawing/2014/main" id="{E1F4D5F0-9148-4B85-B5B0-DFD2C772C050}"/>
              </a:ext>
            </a:extLst>
          </p:cNvPr>
          <p:cNvSpPr>
            <a:spLocks noChangeArrowheads="1"/>
          </p:cNvSpPr>
          <p:nvPr/>
        </p:nvSpPr>
        <p:spPr bwMode="auto">
          <a:xfrm>
            <a:off x="360485" y="1122718"/>
            <a:ext cx="8862646" cy="2150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22" tIns="0" rIns="9522"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zh-CN" altLang="en-US" sz="2400" b="0" i="0" u="none" strike="noStrike" cap="none" normalizeH="0" baseline="0" dirty="0">
                <a:ln>
                  <a:noFill/>
                </a:ln>
                <a:solidFill>
                  <a:srgbClr val="000000"/>
                </a:solidFill>
                <a:effectLst/>
                <a:latin typeface="+mj-ea"/>
                <a:ea typeface="+mj-ea"/>
              </a:rPr>
              <a:t>实现了</a:t>
            </a:r>
            <a:r>
              <a:rPr kumimoji="0" lang="en-US" altLang="zh-CN" sz="2400" b="0" i="0" u="none" strike="noStrike" cap="none" normalizeH="0" baseline="0" dirty="0">
                <a:ln>
                  <a:noFill/>
                </a:ln>
                <a:solidFill>
                  <a:srgbClr val="000000"/>
                </a:solidFill>
                <a:effectLst/>
                <a:latin typeface="+mj-ea"/>
                <a:ea typeface="+mj-ea"/>
              </a:rPr>
              <a:t>1bit</a:t>
            </a:r>
            <a:r>
              <a:rPr kumimoji="0" lang="zh-CN" altLang="en-US" sz="2400" b="0" i="0" u="none" strike="noStrike" cap="none" normalizeH="0" baseline="0" dirty="0">
                <a:ln>
                  <a:noFill/>
                </a:ln>
                <a:solidFill>
                  <a:srgbClr val="000000"/>
                </a:solidFill>
                <a:effectLst/>
                <a:latin typeface="+mj-ea"/>
                <a:ea typeface="+mj-ea"/>
              </a:rPr>
              <a:t>和</a:t>
            </a:r>
            <a:r>
              <a:rPr kumimoji="0" lang="en-US" altLang="zh-CN" sz="2400" b="0" i="0" u="none" strike="noStrike" cap="none" normalizeH="0" baseline="0" dirty="0">
                <a:ln>
                  <a:noFill/>
                </a:ln>
                <a:solidFill>
                  <a:srgbClr val="000000"/>
                </a:solidFill>
                <a:effectLst/>
                <a:latin typeface="+mj-ea"/>
                <a:ea typeface="+mj-ea"/>
              </a:rPr>
              <a:t>2bit</a:t>
            </a:r>
            <a:r>
              <a:rPr kumimoji="0" lang="zh-CN" altLang="en-US" sz="2400" b="0" i="0" u="none" strike="noStrike" cap="none" normalizeH="0" baseline="0" dirty="0">
                <a:ln>
                  <a:noFill/>
                </a:ln>
                <a:solidFill>
                  <a:srgbClr val="000000"/>
                </a:solidFill>
                <a:effectLst/>
                <a:latin typeface="+mj-ea"/>
                <a:ea typeface="+mj-ea"/>
              </a:rPr>
              <a:t>的前缀树查找算法：</a:t>
            </a:r>
            <a:endParaRPr kumimoji="0" lang="en-US" altLang="zh-CN" sz="2400" b="0" i="0" u="none" strike="noStrike" cap="none" normalizeH="0" baseline="0" dirty="0">
              <a:ln>
                <a:noFill/>
              </a:ln>
              <a:solidFill>
                <a:srgbClr val="000000"/>
              </a:solidFill>
              <a:effectLst/>
              <a:latin typeface="+mj-ea"/>
              <a:ea typeface="+mj-ea"/>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zh-CN" altLang="en-US" sz="2400" b="0" i="0" u="none" strike="noStrike" cap="none" normalizeH="0" baseline="0" dirty="0">
                <a:ln>
                  <a:noFill/>
                </a:ln>
                <a:solidFill>
                  <a:srgbClr val="000000"/>
                </a:solidFill>
                <a:effectLst/>
                <a:latin typeface="+mj-ea"/>
                <a:ea typeface="+mj-ea"/>
              </a:rPr>
              <a:t>在查找时间上实现</a:t>
            </a:r>
            <a:r>
              <a:rPr kumimoji="0" lang="en-US" altLang="zh-CN" sz="2400" b="0" i="0" u="none" strike="noStrike" cap="none" normalizeH="0" baseline="0" dirty="0">
                <a:ln>
                  <a:noFill/>
                </a:ln>
                <a:solidFill>
                  <a:srgbClr val="000000"/>
                </a:solidFill>
                <a:effectLst/>
                <a:latin typeface="+mj-ea"/>
                <a:ea typeface="+mj-ea"/>
              </a:rPr>
              <a:t>24%</a:t>
            </a:r>
            <a:r>
              <a:rPr kumimoji="0" lang="zh-CN" altLang="en-US" sz="2400" b="0" i="0" u="none" strike="noStrike" cap="none" normalizeH="0" baseline="0" dirty="0">
                <a:ln>
                  <a:noFill/>
                </a:ln>
                <a:solidFill>
                  <a:srgbClr val="000000"/>
                </a:solidFill>
                <a:effectLst/>
                <a:latin typeface="+mj-ea"/>
                <a:ea typeface="+mj-ea"/>
              </a:rPr>
              <a:t>左右的提升。带来了额外</a:t>
            </a:r>
            <a:r>
              <a:rPr kumimoji="0" lang="en-US" altLang="zh-CN" sz="2400" b="0" i="0" u="none" strike="noStrike" cap="none" normalizeH="0" baseline="0" dirty="0">
                <a:ln>
                  <a:noFill/>
                </a:ln>
                <a:solidFill>
                  <a:srgbClr val="000000"/>
                </a:solidFill>
                <a:effectLst/>
                <a:latin typeface="+mj-ea"/>
                <a:ea typeface="+mj-ea"/>
              </a:rPr>
              <a:t>20%</a:t>
            </a:r>
            <a:r>
              <a:rPr kumimoji="0" lang="zh-CN" altLang="en-US" sz="2400" b="0" i="0" u="none" strike="noStrike" cap="none" normalizeH="0" baseline="0" dirty="0">
                <a:ln>
                  <a:noFill/>
                </a:ln>
                <a:solidFill>
                  <a:srgbClr val="000000"/>
                </a:solidFill>
                <a:effectLst/>
                <a:latin typeface="+mj-ea"/>
                <a:ea typeface="+mj-ea"/>
              </a:rPr>
              <a:t>的空间开销</a:t>
            </a:r>
            <a:endParaRPr kumimoji="0" lang="en-US" altLang="zh-CN" sz="2400" b="0" i="0" u="none" strike="noStrike" cap="none" normalizeH="0" baseline="0" dirty="0">
              <a:ln>
                <a:noFill/>
              </a:ln>
              <a:solidFill>
                <a:srgbClr val="000000"/>
              </a:solidFill>
              <a:effectLst/>
              <a:latin typeface="+mj-ea"/>
              <a:ea typeface="+mj-ea"/>
            </a:endParaRPr>
          </a:p>
          <a:p>
            <a:pPr marR="0" lvl="0" algn="l" defTabSz="914400" rtl="0" eaLnBrk="0" fontAlgn="base" latinLnBrk="0" hangingPunct="0">
              <a:lnSpc>
                <a:spcPct val="150000"/>
              </a:lnSpc>
              <a:spcBef>
                <a:spcPct val="0"/>
              </a:spcBef>
              <a:spcAft>
                <a:spcPct val="0"/>
              </a:spcAft>
              <a:buClrTx/>
              <a:buSzTx/>
              <a:tabLst/>
            </a:pPr>
            <a:r>
              <a:rPr kumimoji="0" lang="zh-CN" altLang="en-US" sz="2400" b="0" i="0" u="none" strike="noStrike" cap="none" normalizeH="0" baseline="0" dirty="0">
                <a:ln>
                  <a:noFill/>
                </a:ln>
                <a:solidFill>
                  <a:srgbClr val="000000"/>
                </a:solidFill>
                <a:effectLst/>
                <a:latin typeface="+mj-ea"/>
                <a:ea typeface="+mj-ea"/>
              </a:rPr>
              <a:t>通过与线性查找结果的比对，验证了结果的正确性。</a:t>
            </a:r>
            <a:endParaRPr kumimoji="0" lang="zh-CN" altLang="zh-CN" sz="2400" b="0" i="0" u="none" strike="noStrike" cap="none" normalizeH="0" baseline="0" dirty="0">
              <a:ln>
                <a:noFill/>
              </a:ln>
              <a:solidFill>
                <a:srgbClr val="000000"/>
              </a:solidFill>
              <a:effectLst/>
              <a:latin typeface="+mj-ea"/>
              <a:ea typeface="+mj-ea"/>
            </a:endParaRPr>
          </a:p>
        </p:txBody>
      </p:sp>
      <p:sp>
        <p:nvSpPr>
          <p:cNvPr id="9" name="Rectangle 1">
            <a:extLst>
              <a:ext uri="{FF2B5EF4-FFF2-40B4-BE49-F238E27FC236}">
                <a16:creationId xmlns:a16="http://schemas.microsoft.com/office/drawing/2014/main" id="{7106E294-98B3-4C08-ABAC-664633766D46}"/>
              </a:ext>
            </a:extLst>
          </p:cNvPr>
          <p:cNvSpPr>
            <a:spLocks noChangeArrowheads="1"/>
          </p:cNvSpPr>
          <p:nvPr/>
        </p:nvSpPr>
        <p:spPr bwMode="auto">
          <a:xfrm>
            <a:off x="360485" y="3837603"/>
            <a:ext cx="7475859" cy="1438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0784" rIns="91440" bIns="50784"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zh-CN" altLang="en-US" sz="2000" b="1" i="0" u="none" strike="noStrike" cap="none" normalizeH="0" baseline="0" dirty="0">
                <a:ln>
                  <a:noFill/>
                </a:ln>
                <a:solidFill>
                  <a:srgbClr val="000000"/>
                </a:solidFill>
                <a:effectLst/>
                <a:latin typeface="+mn-ea"/>
              </a:rPr>
              <a:t>与理论课联系：</a:t>
            </a:r>
            <a:endParaRPr kumimoji="0" lang="en-US" altLang="zh-CN" sz="2000" b="1" i="0" u="none" strike="noStrike" cap="none" normalizeH="0" baseline="0" dirty="0">
              <a:ln>
                <a:noFill/>
              </a:ln>
              <a:solidFill>
                <a:srgbClr val="000000"/>
              </a:solidFill>
              <a:effectLst/>
              <a:latin typeface="+mn-ea"/>
            </a:endParaRPr>
          </a:p>
          <a:p>
            <a:pPr marL="0" marR="0" lvl="0" indent="0" algn="l" defTabSz="914400" rtl="0" eaLnBrk="0" fontAlgn="base" latinLnBrk="0" hangingPunct="0">
              <a:lnSpc>
                <a:spcPct val="150000"/>
              </a:lnSpc>
              <a:spcBef>
                <a:spcPct val="0"/>
              </a:spcBef>
              <a:spcAft>
                <a:spcPct val="0"/>
              </a:spcAft>
              <a:buClrTx/>
              <a:buSzTx/>
              <a:tabLst/>
            </a:pPr>
            <a:r>
              <a:rPr kumimoji="0" lang="zh-CN" altLang="en-US" sz="2000" i="0" u="none" strike="noStrike" cap="none" normalizeH="0" baseline="0" dirty="0">
                <a:ln>
                  <a:noFill/>
                </a:ln>
                <a:solidFill>
                  <a:srgbClr val="000000"/>
                </a:solidFill>
                <a:effectLst/>
                <a:latin typeface="+mn-ea"/>
              </a:rPr>
              <a:t>调研了解了路由器在进行</a:t>
            </a:r>
            <a:r>
              <a:rPr kumimoji="0" lang="en-US" altLang="zh-CN" sz="2000" i="0" u="none" strike="noStrike" cap="none" normalizeH="0" baseline="0" dirty="0" err="1">
                <a:ln>
                  <a:noFill/>
                </a:ln>
                <a:solidFill>
                  <a:srgbClr val="000000"/>
                </a:solidFill>
                <a:effectLst/>
                <a:latin typeface="+mn-ea"/>
              </a:rPr>
              <a:t>ip</a:t>
            </a:r>
            <a:r>
              <a:rPr kumimoji="0" lang="zh-CN" altLang="en-US" sz="2000" i="0" u="none" strike="noStrike" cap="none" normalizeH="0" baseline="0" dirty="0">
                <a:ln>
                  <a:noFill/>
                </a:ln>
                <a:solidFill>
                  <a:srgbClr val="000000"/>
                </a:solidFill>
                <a:effectLst/>
                <a:latin typeface="+mn-ea"/>
              </a:rPr>
              <a:t>前缀查找的方式，深入理解了路由器完成最长前缀匹配的过程。</a:t>
            </a:r>
            <a:endParaRPr kumimoji="0" lang="en-US" altLang="zh-CN" sz="2000" i="0" u="none" strike="noStrike" cap="none" normalizeH="0" baseline="0" dirty="0">
              <a:ln>
                <a:noFill/>
              </a:ln>
              <a:solidFill>
                <a:srgbClr val="000000"/>
              </a:solidFill>
              <a:effectLst/>
              <a:latin typeface="+mn-ea"/>
            </a:endParaRPr>
          </a:p>
        </p:txBody>
      </p:sp>
    </p:spTree>
    <p:extLst>
      <p:ext uri="{BB962C8B-B14F-4D97-AF65-F5344CB8AC3E}">
        <p14:creationId xmlns:p14="http://schemas.microsoft.com/office/powerpoint/2010/main" val="3479204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A08AEFB-9694-48CF-A560-29FA1147B51C}"/>
              </a:ext>
            </a:extLst>
          </p:cNvPr>
          <p:cNvSpPr>
            <a:spLocks noGrp="1"/>
          </p:cNvSpPr>
          <p:nvPr>
            <p:ph type="sldNum" sz="quarter" idx="12"/>
          </p:nvPr>
        </p:nvSpPr>
        <p:spPr/>
        <p:txBody>
          <a:bodyPr/>
          <a:lstStyle/>
          <a:p>
            <a:fld id="{4E836DAA-5CCE-439C-AB63-0EEB9B7D5322}" type="slidenum">
              <a:rPr lang="zh-CN" altLang="en-US" smtClean="0"/>
              <a:pPr/>
              <a:t>12</a:t>
            </a:fld>
            <a:endParaRPr lang="zh-CN" altLang="en-US" dirty="0"/>
          </a:p>
        </p:txBody>
      </p:sp>
      <p:sp>
        <p:nvSpPr>
          <p:cNvPr id="3" name="文本占位符 2">
            <a:extLst>
              <a:ext uri="{FF2B5EF4-FFF2-40B4-BE49-F238E27FC236}">
                <a16:creationId xmlns:a16="http://schemas.microsoft.com/office/drawing/2014/main" id="{F644B935-3848-4F5D-8F42-7583D2871706}"/>
              </a:ext>
            </a:extLst>
          </p:cNvPr>
          <p:cNvSpPr>
            <a:spLocks noGrp="1"/>
          </p:cNvSpPr>
          <p:nvPr>
            <p:ph type="body" sz="quarter" idx="10"/>
          </p:nvPr>
        </p:nvSpPr>
        <p:spPr>
          <a:xfrm>
            <a:off x="0" y="85353"/>
            <a:ext cx="1774845" cy="523220"/>
          </a:xfrm>
        </p:spPr>
        <p:txBody>
          <a:bodyPr/>
          <a:lstStyle/>
          <a:p>
            <a:r>
              <a:rPr lang="zh-CN" altLang="en-US" dirty="0"/>
              <a:t>实验心得</a:t>
            </a:r>
          </a:p>
        </p:txBody>
      </p:sp>
      <p:sp>
        <p:nvSpPr>
          <p:cNvPr id="4" name="日期占位符 3">
            <a:extLst>
              <a:ext uri="{FF2B5EF4-FFF2-40B4-BE49-F238E27FC236}">
                <a16:creationId xmlns:a16="http://schemas.microsoft.com/office/drawing/2014/main" id="{3A35712D-11BF-40C2-BD82-6CF7EF4E5B66}"/>
              </a:ext>
            </a:extLst>
          </p:cNvPr>
          <p:cNvSpPr>
            <a:spLocks noGrp="1"/>
          </p:cNvSpPr>
          <p:nvPr>
            <p:ph type="dt" sz="half" idx="13"/>
          </p:nvPr>
        </p:nvSpPr>
        <p:spPr/>
        <p:txBody>
          <a:bodyPr/>
          <a:lstStyle/>
          <a:p>
            <a:fld id="{90890E1F-1FB6-4420-A370-CC02CB8308A8}" type="datetime7">
              <a:rPr lang="zh-CN" altLang="en-US" smtClean="0"/>
              <a:pPr/>
              <a:t>21.6.10</a:t>
            </a:fld>
            <a:endParaRPr lang="zh-CN" altLang="en-US" dirty="0"/>
          </a:p>
        </p:txBody>
      </p:sp>
      <p:sp>
        <p:nvSpPr>
          <p:cNvPr id="5" name="页脚占位符 4">
            <a:extLst>
              <a:ext uri="{FF2B5EF4-FFF2-40B4-BE49-F238E27FC236}">
                <a16:creationId xmlns:a16="http://schemas.microsoft.com/office/drawing/2014/main" id="{0052169D-4C3D-4801-98B4-AD01D4ED6798}"/>
              </a:ext>
            </a:extLst>
          </p:cNvPr>
          <p:cNvSpPr>
            <a:spLocks noGrp="1"/>
          </p:cNvSpPr>
          <p:nvPr>
            <p:ph type="ftr" sz="quarter" idx="14"/>
          </p:nvPr>
        </p:nvSpPr>
        <p:spPr/>
        <p:txBody>
          <a:bodyPr/>
          <a:lstStyle/>
          <a:p>
            <a:r>
              <a:rPr lang="en-US" altLang="zh-CN"/>
              <a:t>Network Lab Report</a:t>
            </a:r>
            <a:endParaRPr lang="zh-CN" altLang="en-US" dirty="0"/>
          </a:p>
        </p:txBody>
      </p:sp>
      <p:sp>
        <p:nvSpPr>
          <p:cNvPr id="9" name="文本框 8">
            <a:extLst>
              <a:ext uri="{FF2B5EF4-FFF2-40B4-BE49-F238E27FC236}">
                <a16:creationId xmlns:a16="http://schemas.microsoft.com/office/drawing/2014/main" id="{AE59996D-2BB2-4D44-B0E1-6277685963C3}"/>
              </a:ext>
            </a:extLst>
          </p:cNvPr>
          <p:cNvSpPr txBox="1"/>
          <p:nvPr/>
        </p:nvSpPr>
        <p:spPr>
          <a:xfrm>
            <a:off x="887422" y="1896659"/>
            <a:ext cx="6805847" cy="2677656"/>
          </a:xfrm>
          <a:prstGeom prst="rect">
            <a:avLst/>
          </a:prstGeom>
          <a:noFill/>
        </p:spPr>
        <p:txBody>
          <a:bodyPr wrap="square">
            <a:spAutoFit/>
          </a:bodyPr>
          <a:lstStyle/>
          <a:p>
            <a:pPr algn="l"/>
            <a:r>
              <a:rPr lang="zh-CN" altLang="en-US" sz="2400" b="0" i="0" u="none" strike="noStrike" baseline="0" dirty="0">
                <a:latin typeface="+mn-ea"/>
              </a:rPr>
              <a:t>本次实验不再沿用之前的框架，是独立实现一种功能，自由性比较高，但代码量依然不小。树的使用在数据结构结课后很久没有再遇到，本次实验刚开始写起来还十分生疏，许多</a:t>
            </a:r>
            <a:r>
              <a:rPr lang="en-US" altLang="zh-CN" sz="2400" b="0" i="0" u="none" strike="noStrike" baseline="0" dirty="0">
                <a:latin typeface="+mn-ea"/>
              </a:rPr>
              <a:t>debug</a:t>
            </a:r>
            <a:r>
              <a:rPr lang="zh-CN" altLang="en-US" sz="2400" b="0" i="0" u="none" strike="noStrike" baseline="0" dirty="0">
                <a:latin typeface="+mn-ea"/>
              </a:rPr>
              <a:t>的技巧也忘记了，通过本次实验回忆了这部分的知识。同时调研和自己实现部分也加深了对路由查找的理解。</a:t>
            </a:r>
            <a:endParaRPr lang="zh-CN" altLang="en-US" sz="2400" dirty="0">
              <a:latin typeface="+mn-ea"/>
            </a:endParaRPr>
          </a:p>
        </p:txBody>
      </p:sp>
    </p:spTree>
    <p:extLst>
      <p:ext uri="{BB962C8B-B14F-4D97-AF65-F5344CB8AC3E}">
        <p14:creationId xmlns:p14="http://schemas.microsoft.com/office/powerpoint/2010/main" val="2864591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B197564-9A1D-4E35-8523-A36B2AE1A1CE}"/>
              </a:ext>
            </a:extLst>
          </p:cNvPr>
          <p:cNvSpPr>
            <a:spLocks noGrp="1"/>
          </p:cNvSpPr>
          <p:nvPr>
            <p:ph type="body" sz="quarter" idx="14"/>
          </p:nvPr>
        </p:nvSpPr>
        <p:spPr>
          <a:xfrm>
            <a:off x="3613638" y="2671870"/>
            <a:ext cx="4108817" cy="757130"/>
          </a:xfrm>
        </p:spPr>
        <p:txBody>
          <a:bodyPr/>
          <a:lstStyle/>
          <a:p>
            <a:r>
              <a:rPr lang="zh-CN" altLang="en-US" dirty="0"/>
              <a:t>网络路由实验</a:t>
            </a:r>
          </a:p>
        </p:txBody>
      </p:sp>
      <p:sp>
        <p:nvSpPr>
          <p:cNvPr id="3" name="文本占位符 2">
            <a:extLst>
              <a:ext uri="{FF2B5EF4-FFF2-40B4-BE49-F238E27FC236}">
                <a16:creationId xmlns:a16="http://schemas.microsoft.com/office/drawing/2014/main" id="{88A2BC6A-EC21-4119-9D78-5F0E8A793CF2}"/>
              </a:ext>
            </a:extLst>
          </p:cNvPr>
          <p:cNvSpPr>
            <a:spLocks noGrp="1"/>
          </p:cNvSpPr>
          <p:nvPr>
            <p:ph type="body" sz="quarter" idx="15"/>
          </p:nvPr>
        </p:nvSpPr>
        <p:spPr>
          <a:xfrm>
            <a:off x="2222574" y="2681278"/>
            <a:ext cx="1391064" cy="1920526"/>
          </a:xfrm>
        </p:spPr>
        <p:txBody>
          <a:bodyPr/>
          <a:lstStyle/>
          <a:p>
            <a:r>
              <a:rPr lang="en-US" altLang="zh-CN" dirty="0"/>
              <a:t>11</a:t>
            </a:r>
            <a:endParaRPr lang="zh-CN" altLang="en-US" dirty="0"/>
          </a:p>
        </p:txBody>
      </p:sp>
    </p:spTree>
    <p:extLst>
      <p:ext uri="{BB962C8B-B14F-4D97-AF65-F5344CB8AC3E}">
        <p14:creationId xmlns:p14="http://schemas.microsoft.com/office/powerpoint/2010/main" val="4061553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C2D57EF-5169-45D2-B520-0D724E4316B7}"/>
              </a:ext>
            </a:extLst>
          </p:cNvPr>
          <p:cNvSpPr>
            <a:spLocks noGrp="1"/>
          </p:cNvSpPr>
          <p:nvPr>
            <p:ph type="sldNum" sz="quarter" idx="12"/>
          </p:nvPr>
        </p:nvSpPr>
        <p:spPr/>
        <p:txBody>
          <a:bodyPr/>
          <a:lstStyle/>
          <a:p>
            <a:fld id="{4E836DAA-5CCE-439C-AB63-0EEB9B7D5322}" type="slidenum">
              <a:rPr lang="zh-CN" altLang="en-US" smtClean="0"/>
              <a:pPr/>
              <a:t>14</a:t>
            </a:fld>
            <a:endParaRPr lang="zh-CN" altLang="en-US" dirty="0"/>
          </a:p>
        </p:txBody>
      </p:sp>
      <p:sp>
        <p:nvSpPr>
          <p:cNvPr id="3" name="文本占位符 2">
            <a:extLst>
              <a:ext uri="{FF2B5EF4-FFF2-40B4-BE49-F238E27FC236}">
                <a16:creationId xmlns:a16="http://schemas.microsoft.com/office/drawing/2014/main" id="{33B6E691-C29D-42B9-BB60-7012F7CB11D5}"/>
              </a:ext>
            </a:extLst>
          </p:cNvPr>
          <p:cNvSpPr>
            <a:spLocks noGrp="1"/>
          </p:cNvSpPr>
          <p:nvPr>
            <p:ph type="body" sz="quarter" idx="10"/>
          </p:nvPr>
        </p:nvSpPr>
        <p:spPr>
          <a:xfrm>
            <a:off x="0" y="85353"/>
            <a:ext cx="1774845" cy="523220"/>
          </a:xfrm>
        </p:spPr>
        <p:txBody>
          <a:bodyPr/>
          <a:lstStyle/>
          <a:p>
            <a:r>
              <a:rPr lang="zh-CN" altLang="en-US" dirty="0"/>
              <a:t>实验过程</a:t>
            </a:r>
          </a:p>
        </p:txBody>
      </p:sp>
      <p:sp>
        <p:nvSpPr>
          <p:cNvPr id="4" name="日期占位符 3">
            <a:extLst>
              <a:ext uri="{FF2B5EF4-FFF2-40B4-BE49-F238E27FC236}">
                <a16:creationId xmlns:a16="http://schemas.microsoft.com/office/drawing/2014/main" id="{01C21923-328B-450C-8EA2-4377D0B0BCDE}"/>
              </a:ext>
            </a:extLst>
          </p:cNvPr>
          <p:cNvSpPr>
            <a:spLocks noGrp="1"/>
          </p:cNvSpPr>
          <p:nvPr>
            <p:ph type="dt" sz="half" idx="13"/>
          </p:nvPr>
        </p:nvSpPr>
        <p:spPr/>
        <p:txBody>
          <a:bodyPr/>
          <a:lstStyle/>
          <a:p>
            <a:fld id="{90890E1F-1FB6-4420-A370-CC02CB8308A8}" type="datetime7">
              <a:rPr lang="zh-CN" altLang="en-US" smtClean="0"/>
              <a:pPr/>
              <a:t>21.6.10</a:t>
            </a:fld>
            <a:endParaRPr lang="zh-CN" altLang="en-US" dirty="0"/>
          </a:p>
        </p:txBody>
      </p:sp>
      <p:sp>
        <p:nvSpPr>
          <p:cNvPr id="5" name="页脚占位符 4">
            <a:extLst>
              <a:ext uri="{FF2B5EF4-FFF2-40B4-BE49-F238E27FC236}">
                <a16:creationId xmlns:a16="http://schemas.microsoft.com/office/drawing/2014/main" id="{4EBD469E-50A9-4F69-8730-CC7359DE1F91}"/>
              </a:ext>
            </a:extLst>
          </p:cNvPr>
          <p:cNvSpPr>
            <a:spLocks noGrp="1"/>
          </p:cNvSpPr>
          <p:nvPr>
            <p:ph type="ftr" sz="quarter" idx="14"/>
          </p:nvPr>
        </p:nvSpPr>
        <p:spPr/>
        <p:txBody>
          <a:bodyPr/>
          <a:lstStyle/>
          <a:p>
            <a:r>
              <a:rPr lang="en-US" altLang="zh-CN"/>
              <a:t>Network Lab Report</a:t>
            </a:r>
            <a:endParaRPr lang="zh-CN" altLang="en-US" dirty="0"/>
          </a:p>
        </p:txBody>
      </p:sp>
      <p:sp>
        <p:nvSpPr>
          <p:cNvPr id="8" name="文本框 7">
            <a:extLst>
              <a:ext uri="{FF2B5EF4-FFF2-40B4-BE49-F238E27FC236}">
                <a16:creationId xmlns:a16="http://schemas.microsoft.com/office/drawing/2014/main" id="{204A149A-1D46-4AAA-95F3-0425927506E3}"/>
              </a:ext>
            </a:extLst>
          </p:cNvPr>
          <p:cNvSpPr txBox="1"/>
          <p:nvPr/>
        </p:nvSpPr>
        <p:spPr>
          <a:xfrm>
            <a:off x="1046285" y="1862395"/>
            <a:ext cx="7218485" cy="280794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2000" dirty="0">
                <a:latin typeface="+mj-ea"/>
                <a:ea typeface="+mj-ea"/>
              </a:rPr>
              <a:t>基于已有代码框架，实现路由器生成和处理</a:t>
            </a:r>
            <a:r>
              <a:rPr lang="en-US" altLang="zh-CN" sz="2000" dirty="0" err="1">
                <a:latin typeface="+mj-ea"/>
                <a:ea typeface="+mj-ea"/>
              </a:rPr>
              <a:t>mOSPF</a:t>
            </a:r>
            <a:r>
              <a:rPr lang="en-US" altLang="zh-CN" sz="2000" dirty="0">
                <a:latin typeface="+mj-ea"/>
                <a:ea typeface="+mj-ea"/>
              </a:rPr>
              <a:t> Hello/LSU</a:t>
            </a:r>
            <a:r>
              <a:rPr lang="zh-CN" altLang="en-US" sz="2000" dirty="0">
                <a:latin typeface="+mj-ea"/>
                <a:ea typeface="+mj-ea"/>
              </a:rPr>
              <a:t>消息的相关操作，构建一致性链路状态数据库</a:t>
            </a:r>
            <a:endParaRPr lang="en-US" altLang="zh-CN" sz="2000" dirty="0">
              <a:latin typeface="+mj-ea"/>
              <a:ea typeface="+mj-ea"/>
            </a:endParaRPr>
          </a:p>
          <a:p>
            <a:pPr marL="285750" indent="-285750">
              <a:lnSpc>
                <a:spcPct val="150000"/>
              </a:lnSpc>
              <a:buFont typeface="Arial" panose="020B0604020202020204" pitchFamily="34" charset="0"/>
              <a:buChar char="•"/>
            </a:pPr>
            <a:r>
              <a:rPr lang="zh-CN" altLang="en-US" sz="2000" dirty="0">
                <a:latin typeface="+mj-ea"/>
                <a:ea typeface="+mj-ea"/>
              </a:rPr>
              <a:t>基于实验一，实现路由器计算路由表项的相关操作</a:t>
            </a:r>
            <a:endParaRPr lang="en-US" altLang="zh-CN" sz="2000" dirty="0">
              <a:latin typeface="+mj-ea"/>
              <a:ea typeface="+mj-ea"/>
            </a:endParaRPr>
          </a:p>
          <a:p>
            <a:pPr marL="742950" lvl="1" indent="-285750">
              <a:lnSpc>
                <a:spcPct val="150000"/>
              </a:lnSpc>
              <a:buFont typeface="Arial" panose="020B0604020202020204" pitchFamily="34" charset="0"/>
              <a:buChar char="•"/>
            </a:pPr>
            <a:r>
              <a:rPr lang="zh-CN" altLang="en-US" sz="2000" dirty="0">
                <a:latin typeface="+mj-ea"/>
                <a:ea typeface="+mj-ea"/>
              </a:rPr>
              <a:t>在节点</a:t>
            </a:r>
            <a:r>
              <a:rPr lang="en-US" altLang="zh-CN" sz="2000" dirty="0">
                <a:latin typeface="+mj-ea"/>
                <a:ea typeface="+mj-ea"/>
              </a:rPr>
              <a:t>h1</a:t>
            </a:r>
            <a:r>
              <a:rPr lang="zh-CN" altLang="en-US" sz="2000" dirty="0">
                <a:latin typeface="+mj-ea"/>
                <a:ea typeface="+mj-ea"/>
              </a:rPr>
              <a:t>上</a:t>
            </a:r>
            <a:r>
              <a:rPr lang="en-US" altLang="zh-CN" sz="2000" dirty="0">
                <a:latin typeface="+mj-ea"/>
                <a:ea typeface="+mj-ea"/>
              </a:rPr>
              <a:t>ping/traceroute</a:t>
            </a:r>
            <a:r>
              <a:rPr lang="zh-CN" altLang="en-US" sz="2000" dirty="0">
                <a:latin typeface="+mj-ea"/>
                <a:ea typeface="+mj-ea"/>
              </a:rPr>
              <a:t>节点</a:t>
            </a:r>
            <a:r>
              <a:rPr lang="en-US" altLang="zh-CN" sz="2000" dirty="0">
                <a:latin typeface="+mj-ea"/>
                <a:ea typeface="+mj-ea"/>
              </a:rPr>
              <a:t>h2</a:t>
            </a:r>
          </a:p>
          <a:p>
            <a:pPr marL="742950" lvl="1" indent="-285750">
              <a:lnSpc>
                <a:spcPct val="150000"/>
              </a:lnSpc>
              <a:buFont typeface="Arial" panose="020B0604020202020204" pitchFamily="34" charset="0"/>
              <a:buChar char="•"/>
            </a:pPr>
            <a:r>
              <a:rPr lang="zh-CN" altLang="en-US" sz="2000" dirty="0">
                <a:latin typeface="+mj-ea"/>
                <a:ea typeface="+mj-ea"/>
              </a:rPr>
              <a:t>关掉某节点或链路，等一段时间后，再次用</a:t>
            </a:r>
            <a:r>
              <a:rPr lang="en-US" altLang="zh-CN" sz="2000" dirty="0">
                <a:latin typeface="+mj-ea"/>
                <a:ea typeface="+mj-ea"/>
              </a:rPr>
              <a:t>h1</a:t>
            </a:r>
            <a:r>
              <a:rPr lang="zh-CN" altLang="en-US" sz="2000" dirty="0">
                <a:latin typeface="+mj-ea"/>
                <a:ea typeface="+mj-ea"/>
              </a:rPr>
              <a:t>去</a:t>
            </a:r>
            <a:r>
              <a:rPr lang="en-US" altLang="zh-CN" sz="2000" dirty="0">
                <a:latin typeface="+mj-ea"/>
                <a:ea typeface="+mj-ea"/>
              </a:rPr>
              <a:t>traceroute</a:t>
            </a:r>
            <a:r>
              <a:rPr lang="zh-CN" altLang="en-US" sz="2000" dirty="0">
                <a:latin typeface="+mj-ea"/>
                <a:ea typeface="+mj-ea"/>
              </a:rPr>
              <a:t>节点</a:t>
            </a:r>
            <a:r>
              <a:rPr lang="en-US" altLang="zh-CN" sz="2000" dirty="0">
                <a:latin typeface="+mj-ea"/>
                <a:ea typeface="+mj-ea"/>
              </a:rPr>
              <a:t>h2</a:t>
            </a:r>
            <a:endParaRPr lang="zh-CN" altLang="en-US" sz="2000" dirty="0">
              <a:latin typeface="+mj-ea"/>
              <a:ea typeface="+mj-ea"/>
            </a:endParaRPr>
          </a:p>
        </p:txBody>
      </p:sp>
    </p:spTree>
    <p:extLst>
      <p:ext uri="{BB962C8B-B14F-4D97-AF65-F5344CB8AC3E}">
        <p14:creationId xmlns:p14="http://schemas.microsoft.com/office/powerpoint/2010/main" val="2121036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C23C615-3612-4ABF-9CA8-B6B29C8B4FC2}"/>
              </a:ext>
            </a:extLst>
          </p:cNvPr>
          <p:cNvSpPr>
            <a:spLocks noGrp="1"/>
          </p:cNvSpPr>
          <p:nvPr>
            <p:ph type="sldNum" sz="quarter" idx="12"/>
          </p:nvPr>
        </p:nvSpPr>
        <p:spPr/>
        <p:txBody>
          <a:bodyPr/>
          <a:lstStyle/>
          <a:p>
            <a:fld id="{4E836DAA-5CCE-439C-AB63-0EEB9B7D5322}" type="slidenum">
              <a:rPr lang="zh-CN" altLang="en-US" smtClean="0"/>
              <a:pPr/>
              <a:t>15</a:t>
            </a:fld>
            <a:endParaRPr lang="zh-CN" altLang="en-US" dirty="0"/>
          </a:p>
        </p:txBody>
      </p:sp>
      <p:sp>
        <p:nvSpPr>
          <p:cNvPr id="3" name="文本占位符 2">
            <a:extLst>
              <a:ext uri="{FF2B5EF4-FFF2-40B4-BE49-F238E27FC236}">
                <a16:creationId xmlns:a16="http://schemas.microsoft.com/office/drawing/2014/main" id="{6B45D43B-6E4B-436B-BC64-383F75EDB723}"/>
              </a:ext>
            </a:extLst>
          </p:cNvPr>
          <p:cNvSpPr>
            <a:spLocks noGrp="1"/>
          </p:cNvSpPr>
          <p:nvPr>
            <p:ph type="body" sz="quarter" idx="10"/>
          </p:nvPr>
        </p:nvSpPr>
        <p:spPr>
          <a:xfrm>
            <a:off x="0" y="85353"/>
            <a:ext cx="1774845" cy="523220"/>
          </a:xfrm>
        </p:spPr>
        <p:txBody>
          <a:bodyPr/>
          <a:lstStyle/>
          <a:p>
            <a:r>
              <a:rPr lang="zh-CN" altLang="en-US" dirty="0"/>
              <a:t>实验心得</a:t>
            </a:r>
          </a:p>
        </p:txBody>
      </p:sp>
      <p:sp>
        <p:nvSpPr>
          <p:cNvPr id="4" name="日期占位符 3">
            <a:extLst>
              <a:ext uri="{FF2B5EF4-FFF2-40B4-BE49-F238E27FC236}">
                <a16:creationId xmlns:a16="http://schemas.microsoft.com/office/drawing/2014/main" id="{9AD2F53A-A16F-4C9C-8F34-BE637F31EF5C}"/>
              </a:ext>
            </a:extLst>
          </p:cNvPr>
          <p:cNvSpPr>
            <a:spLocks noGrp="1"/>
          </p:cNvSpPr>
          <p:nvPr>
            <p:ph type="dt" sz="half" idx="13"/>
          </p:nvPr>
        </p:nvSpPr>
        <p:spPr/>
        <p:txBody>
          <a:bodyPr/>
          <a:lstStyle/>
          <a:p>
            <a:fld id="{90890E1F-1FB6-4420-A370-CC02CB8308A8}" type="datetime7">
              <a:rPr lang="zh-CN" altLang="en-US" smtClean="0"/>
              <a:pPr/>
              <a:t>21.6.10</a:t>
            </a:fld>
            <a:endParaRPr lang="zh-CN" altLang="en-US" dirty="0"/>
          </a:p>
        </p:txBody>
      </p:sp>
      <p:sp>
        <p:nvSpPr>
          <p:cNvPr id="5" name="页脚占位符 4">
            <a:extLst>
              <a:ext uri="{FF2B5EF4-FFF2-40B4-BE49-F238E27FC236}">
                <a16:creationId xmlns:a16="http://schemas.microsoft.com/office/drawing/2014/main" id="{18914319-FD28-43E5-98A7-684E13F79A5A}"/>
              </a:ext>
            </a:extLst>
          </p:cNvPr>
          <p:cNvSpPr>
            <a:spLocks noGrp="1"/>
          </p:cNvSpPr>
          <p:nvPr>
            <p:ph type="ftr" sz="quarter" idx="14"/>
          </p:nvPr>
        </p:nvSpPr>
        <p:spPr/>
        <p:txBody>
          <a:bodyPr/>
          <a:lstStyle/>
          <a:p>
            <a:r>
              <a:rPr lang="en-US" altLang="zh-CN"/>
              <a:t>Network Lab Report</a:t>
            </a:r>
            <a:endParaRPr lang="zh-CN" altLang="en-US" dirty="0"/>
          </a:p>
        </p:txBody>
      </p:sp>
      <p:sp>
        <p:nvSpPr>
          <p:cNvPr id="7" name="文本框 6">
            <a:extLst>
              <a:ext uri="{FF2B5EF4-FFF2-40B4-BE49-F238E27FC236}">
                <a16:creationId xmlns:a16="http://schemas.microsoft.com/office/drawing/2014/main" id="{193B205F-E5E3-452C-86FA-719C072FE8DA}"/>
              </a:ext>
            </a:extLst>
          </p:cNvPr>
          <p:cNvSpPr txBox="1"/>
          <p:nvPr/>
        </p:nvSpPr>
        <p:spPr>
          <a:xfrm>
            <a:off x="683601" y="2433403"/>
            <a:ext cx="7431699" cy="2541080"/>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zh-CN" altLang="en-US" sz="1800" b="0" i="0" u="none" strike="noStrike" baseline="0" dirty="0">
                <a:solidFill>
                  <a:srgbClr val="262626"/>
                </a:solidFill>
                <a:latin typeface="MicrosoftYaHei"/>
              </a:rPr>
              <a:t>本次实验代码量比较多，同时需要用到数据结构中的图算法，实验前进行了快速的复习，实验内容</a:t>
            </a:r>
            <a:r>
              <a:rPr lang="en-US" altLang="zh-CN" sz="1800" b="0" i="0" u="none" strike="noStrike" baseline="0" dirty="0">
                <a:solidFill>
                  <a:srgbClr val="262626"/>
                </a:solidFill>
                <a:latin typeface="SourceSansPro-Regular"/>
              </a:rPr>
              <a:t>1</a:t>
            </a:r>
            <a:r>
              <a:rPr lang="zh-CN" altLang="en-US" sz="1800" b="0" i="0" u="none" strike="noStrike" baseline="0" dirty="0">
                <a:solidFill>
                  <a:srgbClr val="262626"/>
                </a:solidFill>
                <a:latin typeface="MicrosoftYaHei"/>
              </a:rPr>
              <a:t>比较简单但内容</a:t>
            </a:r>
            <a:r>
              <a:rPr lang="en-US" altLang="zh-CN" sz="1800" b="0" i="0" u="none" strike="noStrike" baseline="0" dirty="0">
                <a:solidFill>
                  <a:srgbClr val="262626"/>
                </a:solidFill>
                <a:latin typeface="SourceSansPro-Regular"/>
              </a:rPr>
              <a:t>2</a:t>
            </a:r>
            <a:r>
              <a:rPr lang="zh-CN" altLang="en-US" sz="1800" b="0" i="0" u="none" strike="noStrike" baseline="0" dirty="0">
                <a:solidFill>
                  <a:srgbClr val="262626"/>
                </a:solidFill>
                <a:latin typeface="MicrosoftYaHei"/>
              </a:rPr>
              <a:t>耗费了较多时间。</a:t>
            </a:r>
            <a:endParaRPr lang="en-US" altLang="zh-CN" sz="1800" b="0" i="0" u="none" strike="noStrike" baseline="0" dirty="0">
              <a:solidFill>
                <a:srgbClr val="262626"/>
              </a:solidFill>
              <a:latin typeface="MicrosoftYaHei"/>
            </a:endParaRPr>
          </a:p>
          <a:p>
            <a:pPr marL="285750" indent="-285750" algn="l">
              <a:lnSpc>
                <a:spcPct val="150000"/>
              </a:lnSpc>
              <a:buFont typeface="Arial" panose="020B0604020202020204" pitchFamily="34" charset="0"/>
              <a:buChar char="•"/>
            </a:pPr>
            <a:r>
              <a:rPr lang="zh-CN" altLang="en-US" sz="1800" b="0" i="0" u="none" strike="noStrike" baseline="0" dirty="0">
                <a:solidFill>
                  <a:srgbClr val="262626"/>
                </a:solidFill>
                <a:latin typeface="MicrosoftYaHei"/>
              </a:rPr>
              <a:t>在实验</a:t>
            </a:r>
            <a:r>
              <a:rPr lang="en-US" altLang="zh-CN" sz="1800" b="0" i="0" u="none" strike="noStrike" baseline="0" dirty="0">
                <a:solidFill>
                  <a:srgbClr val="262626"/>
                </a:solidFill>
                <a:latin typeface="MicrosoftYaHei"/>
              </a:rPr>
              <a:t>2</a:t>
            </a:r>
            <a:r>
              <a:rPr lang="zh-CN" altLang="en-US" sz="1800" b="0" i="0" u="none" strike="noStrike" baseline="0" dirty="0">
                <a:solidFill>
                  <a:srgbClr val="262626"/>
                </a:solidFill>
                <a:latin typeface="MicrosoftYaHei"/>
              </a:rPr>
              <a:t>中，一开始采取规定周期更新路由表，若周期过短，会产生错误。</a:t>
            </a:r>
            <a:r>
              <a:rPr lang="zh-CN" altLang="en-US" dirty="0">
                <a:solidFill>
                  <a:srgbClr val="262626"/>
                </a:solidFill>
                <a:latin typeface="MicrosoftYaHei"/>
              </a:rPr>
              <a:t>（在数据库信息不完整时构建路由表）</a:t>
            </a:r>
            <a:endParaRPr lang="en-US" altLang="zh-CN" sz="1800" b="0" i="0" u="none" strike="noStrike" baseline="0" dirty="0">
              <a:solidFill>
                <a:srgbClr val="262626"/>
              </a:solidFill>
              <a:latin typeface="MicrosoftYaHei"/>
            </a:endParaRPr>
          </a:p>
          <a:p>
            <a:pPr marL="285750" indent="-285750" algn="l">
              <a:lnSpc>
                <a:spcPct val="150000"/>
              </a:lnSpc>
              <a:buFont typeface="Arial" panose="020B0604020202020204" pitchFamily="34" charset="0"/>
              <a:buChar char="•"/>
            </a:pPr>
            <a:r>
              <a:rPr lang="zh-CN" altLang="en-US" sz="1800" b="0" i="0" u="none" strike="noStrike" baseline="0" dirty="0">
                <a:solidFill>
                  <a:srgbClr val="262626"/>
                </a:solidFill>
                <a:latin typeface="MicrosoftYaHei"/>
              </a:rPr>
              <a:t>通过实验代码的书写，我也对一致性链路状态数据库和路由表的计算生成过程有了更深的了解。</a:t>
            </a:r>
            <a:endParaRPr lang="zh-CN" altLang="en-US" sz="2000" dirty="0">
              <a:latin typeface="+mn-ea"/>
            </a:endParaRPr>
          </a:p>
        </p:txBody>
      </p:sp>
    </p:spTree>
    <p:extLst>
      <p:ext uri="{BB962C8B-B14F-4D97-AF65-F5344CB8AC3E}">
        <p14:creationId xmlns:p14="http://schemas.microsoft.com/office/powerpoint/2010/main" val="439829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D144926-0409-44D3-84B4-EEFFA22A9D8D}"/>
              </a:ext>
            </a:extLst>
          </p:cNvPr>
          <p:cNvSpPr>
            <a:spLocks noGrp="1"/>
          </p:cNvSpPr>
          <p:nvPr>
            <p:ph type="body" sz="quarter" idx="14"/>
          </p:nvPr>
        </p:nvSpPr>
        <p:spPr>
          <a:xfrm>
            <a:off x="2983584" y="2777994"/>
            <a:ext cx="5386691" cy="757130"/>
          </a:xfrm>
        </p:spPr>
        <p:txBody>
          <a:bodyPr/>
          <a:lstStyle/>
          <a:p>
            <a:r>
              <a:rPr lang="zh-CN" altLang="en-US" dirty="0"/>
              <a:t>网络地址转换实验</a:t>
            </a:r>
          </a:p>
        </p:txBody>
      </p:sp>
      <p:sp>
        <p:nvSpPr>
          <p:cNvPr id="3" name="文本占位符 2">
            <a:extLst>
              <a:ext uri="{FF2B5EF4-FFF2-40B4-BE49-F238E27FC236}">
                <a16:creationId xmlns:a16="http://schemas.microsoft.com/office/drawing/2014/main" id="{EF01CF05-3F64-4D41-9CF7-EC4D71F68D7E}"/>
              </a:ext>
            </a:extLst>
          </p:cNvPr>
          <p:cNvSpPr>
            <a:spLocks noGrp="1"/>
          </p:cNvSpPr>
          <p:nvPr>
            <p:ph type="body" sz="quarter" idx="15"/>
          </p:nvPr>
        </p:nvSpPr>
        <p:spPr>
          <a:xfrm>
            <a:off x="1809335" y="2681278"/>
            <a:ext cx="1267972" cy="1920526"/>
          </a:xfrm>
        </p:spPr>
        <p:txBody>
          <a:bodyPr/>
          <a:lstStyle/>
          <a:p>
            <a:r>
              <a:rPr lang="en-US" altLang="zh-CN" dirty="0"/>
              <a:t>12</a:t>
            </a:r>
            <a:endParaRPr lang="zh-CN" altLang="en-US" dirty="0"/>
          </a:p>
        </p:txBody>
      </p:sp>
    </p:spTree>
    <p:extLst>
      <p:ext uri="{BB962C8B-B14F-4D97-AF65-F5344CB8AC3E}">
        <p14:creationId xmlns:p14="http://schemas.microsoft.com/office/powerpoint/2010/main" val="2531971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1FFC2CA-CA3E-4A79-96DC-E90281F4B72C}"/>
              </a:ext>
            </a:extLst>
          </p:cNvPr>
          <p:cNvSpPr>
            <a:spLocks noGrp="1"/>
          </p:cNvSpPr>
          <p:nvPr>
            <p:ph type="sldNum" sz="quarter" idx="12"/>
          </p:nvPr>
        </p:nvSpPr>
        <p:spPr/>
        <p:txBody>
          <a:bodyPr/>
          <a:lstStyle/>
          <a:p>
            <a:fld id="{4E836DAA-5CCE-439C-AB63-0EEB9B7D5322}" type="slidenum">
              <a:rPr lang="zh-CN" altLang="en-US" smtClean="0"/>
              <a:pPr/>
              <a:t>17</a:t>
            </a:fld>
            <a:endParaRPr lang="zh-CN" altLang="en-US" dirty="0"/>
          </a:p>
        </p:txBody>
      </p:sp>
      <p:sp>
        <p:nvSpPr>
          <p:cNvPr id="3" name="文本占位符 2">
            <a:extLst>
              <a:ext uri="{FF2B5EF4-FFF2-40B4-BE49-F238E27FC236}">
                <a16:creationId xmlns:a16="http://schemas.microsoft.com/office/drawing/2014/main" id="{BC43E037-FA26-4570-9D2A-1C79297C90C3}"/>
              </a:ext>
            </a:extLst>
          </p:cNvPr>
          <p:cNvSpPr>
            <a:spLocks noGrp="1"/>
          </p:cNvSpPr>
          <p:nvPr>
            <p:ph type="body" sz="quarter" idx="10"/>
          </p:nvPr>
        </p:nvSpPr>
        <p:spPr>
          <a:xfrm>
            <a:off x="0" y="85353"/>
            <a:ext cx="1774845" cy="523220"/>
          </a:xfrm>
        </p:spPr>
        <p:txBody>
          <a:bodyPr/>
          <a:lstStyle/>
          <a:p>
            <a:r>
              <a:rPr lang="zh-CN" altLang="en-US" dirty="0"/>
              <a:t>实验过程</a:t>
            </a:r>
          </a:p>
        </p:txBody>
      </p:sp>
      <p:sp>
        <p:nvSpPr>
          <p:cNvPr id="4" name="日期占位符 3">
            <a:extLst>
              <a:ext uri="{FF2B5EF4-FFF2-40B4-BE49-F238E27FC236}">
                <a16:creationId xmlns:a16="http://schemas.microsoft.com/office/drawing/2014/main" id="{55F57179-A49A-451D-96E6-EF2AAAC22E4E}"/>
              </a:ext>
            </a:extLst>
          </p:cNvPr>
          <p:cNvSpPr>
            <a:spLocks noGrp="1"/>
          </p:cNvSpPr>
          <p:nvPr>
            <p:ph type="dt" sz="half" idx="13"/>
          </p:nvPr>
        </p:nvSpPr>
        <p:spPr/>
        <p:txBody>
          <a:bodyPr/>
          <a:lstStyle/>
          <a:p>
            <a:fld id="{90890E1F-1FB6-4420-A370-CC02CB8308A8}" type="datetime7">
              <a:rPr lang="zh-CN" altLang="en-US" smtClean="0"/>
              <a:pPr/>
              <a:t>21.6.10</a:t>
            </a:fld>
            <a:endParaRPr lang="zh-CN" altLang="en-US" dirty="0"/>
          </a:p>
        </p:txBody>
      </p:sp>
      <p:sp>
        <p:nvSpPr>
          <p:cNvPr id="5" name="页脚占位符 4">
            <a:extLst>
              <a:ext uri="{FF2B5EF4-FFF2-40B4-BE49-F238E27FC236}">
                <a16:creationId xmlns:a16="http://schemas.microsoft.com/office/drawing/2014/main" id="{43A3D8EF-2EF7-426F-B906-99738B198E40}"/>
              </a:ext>
            </a:extLst>
          </p:cNvPr>
          <p:cNvSpPr>
            <a:spLocks noGrp="1"/>
          </p:cNvSpPr>
          <p:nvPr>
            <p:ph type="ftr" sz="quarter" idx="14"/>
          </p:nvPr>
        </p:nvSpPr>
        <p:spPr/>
        <p:txBody>
          <a:bodyPr/>
          <a:lstStyle/>
          <a:p>
            <a:r>
              <a:rPr lang="en-US" altLang="zh-CN"/>
              <a:t>Network Lab Report</a:t>
            </a:r>
            <a:endParaRPr lang="zh-CN" altLang="en-US" dirty="0"/>
          </a:p>
        </p:txBody>
      </p:sp>
      <p:sp>
        <p:nvSpPr>
          <p:cNvPr id="8" name="文本框 7">
            <a:extLst>
              <a:ext uri="{FF2B5EF4-FFF2-40B4-BE49-F238E27FC236}">
                <a16:creationId xmlns:a16="http://schemas.microsoft.com/office/drawing/2014/main" id="{703703D4-B011-4138-8C40-DC70B41FECA8}"/>
              </a:ext>
            </a:extLst>
          </p:cNvPr>
          <p:cNvSpPr txBox="1"/>
          <p:nvPr/>
        </p:nvSpPr>
        <p:spPr>
          <a:xfrm>
            <a:off x="815487" y="718730"/>
            <a:ext cx="6693144" cy="5632311"/>
          </a:xfrm>
          <a:prstGeom prst="rect">
            <a:avLst/>
          </a:prstGeom>
          <a:noFill/>
        </p:spPr>
        <p:txBody>
          <a:bodyPr wrap="square">
            <a:spAutoFit/>
          </a:bodyPr>
          <a:lstStyle/>
          <a:p>
            <a:pPr marL="285750" indent="-285750" algn="l">
              <a:buFont typeface="Arial" panose="020B0604020202020204" pitchFamily="34" charset="0"/>
              <a:buChar char="•"/>
            </a:pPr>
            <a:r>
              <a:rPr lang="en-US" altLang="zh-CN" sz="1800" b="0" i="0" u="none" strike="noStrike" baseline="0" dirty="0">
                <a:solidFill>
                  <a:srgbClr val="000000"/>
                </a:solidFill>
                <a:latin typeface="Cambria" panose="02040503050406030204" pitchFamily="18" charset="0"/>
              </a:rPr>
              <a:t>SNAT</a:t>
            </a:r>
            <a:r>
              <a:rPr lang="zh-CN" altLang="en-US" sz="1800" b="0" i="0" u="none" strike="noStrike" baseline="0" dirty="0">
                <a:solidFill>
                  <a:srgbClr val="000000"/>
                </a:solidFill>
                <a:latin typeface="宋体" panose="02010600030101010101" pitchFamily="2" charset="-122"/>
                <a:ea typeface="宋体" panose="02010600030101010101" pitchFamily="2" charset="-122"/>
              </a:rPr>
              <a:t>实验</a:t>
            </a:r>
            <a:endParaRPr lang="en-US" altLang="zh-CN" sz="1800" b="0" i="0" u="none" strike="noStrike" baseline="0" dirty="0">
              <a:solidFill>
                <a:srgbClr val="000000"/>
              </a:solidFill>
              <a:latin typeface="宋体" panose="02010600030101010101" pitchFamily="2" charset="-122"/>
              <a:ea typeface="宋体" panose="02010600030101010101" pitchFamily="2" charset="-122"/>
            </a:endParaRPr>
          </a:p>
          <a:p>
            <a:pPr marL="742950" lvl="1" indent="-285750">
              <a:buFont typeface="Arial" panose="020B0604020202020204" pitchFamily="34" charset="0"/>
              <a:buChar char="•"/>
            </a:pPr>
            <a:r>
              <a:rPr lang="zh-CN" altLang="en-US" b="0" i="0" u="none" strike="noStrike" baseline="0" dirty="0">
                <a:solidFill>
                  <a:srgbClr val="000000"/>
                </a:solidFill>
                <a:latin typeface="宋体" panose="02010600030101010101" pitchFamily="2" charset="-122"/>
                <a:ea typeface="宋体" panose="02010600030101010101" pitchFamily="2" charset="-122"/>
              </a:rPr>
              <a:t>运行给定网络拓扑</a:t>
            </a:r>
            <a:r>
              <a:rPr lang="en-US" altLang="zh-CN" b="0" i="0" u="none" strike="noStrike" baseline="0" dirty="0">
                <a:solidFill>
                  <a:srgbClr val="000000"/>
                </a:solidFill>
                <a:latin typeface="Cambria" panose="02040503050406030204" pitchFamily="18" charset="0"/>
                <a:ea typeface="宋体" panose="02010600030101010101" pitchFamily="2" charset="-122"/>
              </a:rPr>
              <a:t>( </a:t>
            </a:r>
            <a:r>
              <a:rPr lang="en-US" altLang="zh-CN" sz="1200" b="0" i="0" u="none" strike="noStrike" baseline="0" dirty="0">
                <a:solidFill>
                  <a:srgbClr val="F07060"/>
                </a:solidFill>
                <a:latin typeface="Consolas" panose="020B0609020204030204" pitchFamily="49" charset="0"/>
                <a:ea typeface="宋体" panose="02010600030101010101" pitchFamily="2" charset="-122"/>
              </a:rPr>
              <a:t>nat_topo.py </a:t>
            </a:r>
            <a:r>
              <a:rPr lang="en-US" altLang="zh-CN" b="0" i="0" u="none" strike="noStrike" baseline="0" dirty="0">
                <a:solidFill>
                  <a:srgbClr val="000000"/>
                </a:solidFill>
                <a:latin typeface="Cambria" panose="02040503050406030204" pitchFamily="18" charset="0"/>
                <a:ea typeface="宋体" panose="02010600030101010101" pitchFamily="2" charset="-122"/>
              </a:rPr>
              <a:t>)</a:t>
            </a:r>
          </a:p>
          <a:p>
            <a:pPr marL="742950" lvl="1" indent="-285750">
              <a:buFont typeface="Arial" panose="020B0604020202020204" pitchFamily="34" charset="0"/>
              <a:buChar char="•"/>
            </a:pPr>
            <a:r>
              <a:rPr lang="zh-CN" altLang="en-US" b="0" i="0" u="none" strike="noStrike" baseline="0" dirty="0">
                <a:solidFill>
                  <a:srgbClr val="000000"/>
                </a:solidFill>
                <a:latin typeface="宋体" panose="02010600030101010101" pitchFamily="2" charset="-122"/>
                <a:ea typeface="宋体" panose="02010600030101010101" pitchFamily="2" charset="-122"/>
              </a:rPr>
              <a:t>在</a:t>
            </a:r>
            <a:r>
              <a:rPr lang="en-US" altLang="zh-CN" b="0" i="0" u="none" strike="noStrike" baseline="0" dirty="0">
                <a:solidFill>
                  <a:srgbClr val="000000"/>
                </a:solidFill>
                <a:latin typeface="Cambria" panose="02040503050406030204" pitchFamily="18" charset="0"/>
                <a:ea typeface="宋体" panose="02010600030101010101" pitchFamily="2" charset="-122"/>
              </a:rPr>
              <a:t>n1, h1, h2, h3</a:t>
            </a:r>
            <a:r>
              <a:rPr lang="zh-CN" altLang="en-US" b="0" i="0" u="none" strike="noStrike" baseline="0" dirty="0">
                <a:solidFill>
                  <a:srgbClr val="000000"/>
                </a:solidFill>
                <a:latin typeface="宋体" panose="02010600030101010101" pitchFamily="2" charset="-122"/>
                <a:ea typeface="宋体" panose="02010600030101010101" pitchFamily="2" charset="-122"/>
              </a:rPr>
              <a:t>上运行相应脚本</a:t>
            </a:r>
          </a:p>
          <a:p>
            <a:pPr marL="742950" lvl="1" indent="-285750">
              <a:buFont typeface="Arial" panose="020B0604020202020204" pitchFamily="34" charset="0"/>
              <a:buChar char="•"/>
            </a:pPr>
            <a:r>
              <a:rPr lang="zh-CN" altLang="en-US" b="0" i="0" u="none" strike="noStrike" baseline="0" dirty="0">
                <a:solidFill>
                  <a:srgbClr val="000000"/>
                </a:solidFill>
                <a:latin typeface="宋体" panose="02010600030101010101" pitchFamily="2" charset="-122"/>
                <a:ea typeface="宋体" panose="02010600030101010101" pitchFamily="2" charset="-122"/>
              </a:rPr>
              <a:t>在</a:t>
            </a:r>
            <a:r>
              <a:rPr lang="en-US" altLang="zh-CN" b="0" i="0" u="none" strike="noStrike" baseline="0" dirty="0">
                <a:solidFill>
                  <a:srgbClr val="000000"/>
                </a:solidFill>
                <a:latin typeface="Cambria" panose="02040503050406030204" pitchFamily="18" charset="0"/>
                <a:ea typeface="宋体" panose="02010600030101010101" pitchFamily="2" charset="-122"/>
              </a:rPr>
              <a:t>n1</a:t>
            </a:r>
            <a:r>
              <a:rPr lang="zh-CN" altLang="en-US" b="0" i="0" u="none" strike="noStrike" baseline="0" dirty="0">
                <a:solidFill>
                  <a:srgbClr val="000000"/>
                </a:solidFill>
                <a:latin typeface="宋体" panose="02010600030101010101" pitchFamily="2" charset="-122"/>
                <a:ea typeface="宋体" panose="02010600030101010101" pitchFamily="2" charset="-122"/>
              </a:rPr>
              <a:t>上运行</a:t>
            </a:r>
            <a:r>
              <a:rPr lang="en-US" altLang="zh-CN" b="0" i="0" u="none" strike="noStrike" baseline="0" dirty="0" err="1">
                <a:solidFill>
                  <a:srgbClr val="000000"/>
                </a:solidFill>
                <a:latin typeface="Cambria" panose="02040503050406030204" pitchFamily="18" charset="0"/>
                <a:ea typeface="宋体" panose="02010600030101010101" pitchFamily="2" charset="-122"/>
              </a:rPr>
              <a:t>nat</a:t>
            </a:r>
            <a:r>
              <a:rPr lang="zh-CN" altLang="en-US" b="0" i="0" u="none" strike="noStrike" baseline="0" dirty="0">
                <a:solidFill>
                  <a:srgbClr val="000000"/>
                </a:solidFill>
                <a:latin typeface="宋体" panose="02010600030101010101" pitchFamily="2" charset="-122"/>
                <a:ea typeface="宋体" panose="02010600030101010101" pitchFamily="2" charset="-122"/>
              </a:rPr>
              <a:t>程序： </a:t>
            </a:r>
            <a:r>
              <a:rPr lang="en-US" altLang="zh-CN" sz="1200" b="0" i="0" u="none" strike="noStrike" baseline="0" dirty="0">
                <a:solidFill>
                  <a:srgbClr val="F07060"/>
                </a:solidFill>
                <a:latin typeface="Consolas" panose="020B0609020204030204" pitchFamily="49" charset="0"/>
                <a:ea typeface="宋体" panose="02010600030101010101" pitchFamily="2" charset="-122"/>
              </a:rPr>
              <a:t>n1# ./</a:t>
            </a:r>
            <a:r>
              <a:rPr lang="en-US" altLang="zh-CN" sz="1200" b="0" i="0" u="none" strike="noStrike" baseline="0" dirty="0" err="1">
                <a:solidFill>
                  <a:srgbClr val="F07060"/>
                </a:solidFill>
                <a:latin typeface="Consolas" panose="020B0609020204030204" pitchFamily="49" charset="0"/>
                <a:ea typeface="宋体" panose="02010600030101010101" pitchFamily="2" charset="-122"/>
              </a:rPr>
              <a:t>nat</a:t>
            </a:r>
            <a:r>
              <a:rPr lang="en-US" altLang="zh-CN" sz="1200" b="0" i="0" u="none" strike="noStrike" baseline="0" dirty="0">
                <a:solidFill>
                  <a:srgbClr val="F07060"/>
                </a:solidFill>
                <a:latin typeface="Consolas" panose="020B0609020204030204" pitchFamily="49" charset="0"/>
                <a:ea typeface="宋体" panose="02010600030101010101" pitchFamily="2" charset="-122"/>
              </a:rPr>
              <a:t> exp1.conf</a:t>
            </a:r>
          </a:p>
          <a:p>
            <a:pPr marL="742950" lvl="1" indent="-285750">
              <a:buFont typeface="Arial" panose="020B0604020202020204" pitchFamily="34" charset="0"/>
              <a:buChar char="•"/>
            </a:pPr>
            <a:r>
              <a:rPr lang="zh-CN" altLang="en-US" b="0" i="0" u="none" strike="noStrike" baseline="0" dirty="0">
                <a:solidFill>
                  <a:srgbClr val="000000"/>
                </a:solidFill>
                <a:latin typeface="宋体" panose="02010600030101010101" pitchFamily="2" charset="-122"/>
                <a:ea typeface="宋体" panose="02010600030101010101" pitchFamily="2" charset="-122"/>
              </a:rPr>
              <a:t>在</a:t>
            </a:r>
            <a:r>
              <a:rPr lang="en-US" altLang="zh-CN" b="0" i="0" u="none" strike="noStrike" baseline="0" dirty="0">
                <a:solidFill>
                  <a:srgbClr val="000000"/>
                </a:solidFill>
                <a:latin typeface="Cambria" panose="02040503050406030204" pitchFamily="18" charset="0"/>
                <a:ea typeface="宋体" panose="02010600030101010101" pitchFamily="2" charset="-122"/>
              </a:rPr>
              <a:t>h3</a:t>
            </a:r>
            <a:r>
              <a:rPr lang="zh-CN" altLang="en-US" b="0" i="0" u="none" strike="noStrike" baseline="0" dirty="0">
                <a:solidFill>
                  <a:srgbClr val="000000"/>
                </a:solidFill>
                <a:latin typeface="宋体" panose="02010600030101010101" pitchFamily="2" charset="-122"/>
                <a:ea typeface="宋体" panose="02010600030101010101" pitchFamily="2" charset="-122"/>
              </a:rPr>
              <a:t>上运行</a:t>
            </a:r>
            <a:r>
              <a:rPr lang="en-US" altLang="zh-CN" b="0" i="0" u="none" strike="noStrike" baseline="0" dirty="0">
                <a:solidFill>
                  <a:srgbClr val="000000"/>
                </a:solidFill>
                <a:latin typeface="Cambria" panose="02040503050406030204" pitchFamily="18" charset="0"/>
                <a:ea typeface="宋体" panose="02010600030101010101" pitchFamily="2" charset="-122"/>
              </a:rPr>
              <a:t>HTTP</a:t>
            </a:r>
            <a:r>
              <a:rPr lang="zh-CN" altLang="en-US" b="0" i="0" u="none" strike="noStrike" baseline="0" dirty="0">
                <a:solidFill>
                  <a:srgbClr val="000000"/>
                </a:solidFill>
                <a:latin typeface="宋体" panose="02010600030101010101" pitchFamily="2" charset="-122"/>
                <a:ea typeface="宋体" panose="02010600030101010101" pitchFamily="2" charset="-122"/>
              </a:rPr>
              <a:t>服务： </a:t>
            </a:r>
            <a:r>
              <a:rPr lang="en-US" altLang="zh-CN" sz="1200" b="0" i="0" u="none" strike="noStrike" baseline="0" dirty="0">
                <a:solidFill>
                  <a:srgbClr val="F07060"/>
                </a:solidFill>
                <a:latin typeface="Consolas" panose="020B0609020204030204" pitchFamily="49" charset="0"/>
                <a:ea typeface="宋体" panose="02010600030101010101" pitchFamily="2" charset="-122"/>
              </a:rPr>
              <a:t>h3# python ./http_server.py</a:t>
            </a:r>
          </a:p>
          <a:p>
            <a:pPr marL="742950" lvl="1" indent="-285750">
              <a:buFont typeface="Arial" panose="020B0604020202020204" pitchFamily="34" charset="0"/>
              <a:buChar char="•"/>
            </a:pPr>
            <a:r>
              <a:rPr lang="zh-CN" altLang="en-US" b="0" i="0" u="none" strike="noStrike" baseline="0" dirty="0">
                <a:solidFill>
                  <a:srgbClr val="000000"/>
                </a:solidFill>
                <a:latin typeface="宋体" panose="02010600030101010101" pitchFamily="2" charset="-122"/>
                <a:ea typeface="宋体" panose="02010600030101010101" pitchFamily="2" charset="-122"/>
              </a:rPr>
              <a:t>在</a:t>
            </a:r>
            <a:r>
              <a:rPr lang="en-US" altLang="zh-CN" b="0" i="0" u="none" strike="noStrike" baseline="0" dirty="0">
                <a:solidFill>
                  <a:srgbClr val="000000"/>
                </a:solidFill>
                <a:latin typeface="Cambria" panose="02040503050406030204" pitchFamily="18" charset="0"/>
                <a:ea typeface="宋体" panose="02010600030101010101" pitchFamily="2" charset="-122"/>
              </a:rPr>
              <a:t>h1, h2</a:t>
            </a:r>
            <a:r>
              <a:rPr lang="zh-CN" altLang="en-US" b="0" i="0" u="none" strike="noStrike" baseline="0" dirty="0">
                <a:solidFill>
                  <a:srgbClr val="000000"/>
                </a:solidFill>
                <a:latin typeface="宋体" panose="02010600030101010101" pitchFamily="2" charset="-122"/>
                <a:ea typeface="宋体" panose="02010600030101010101" pitchFamily="2" charset="-122"/>
              </a:rPr>
              <a:t>上分别访问</a:t>
            </a:r>
            <a:r>
              <a:rPr lang="en-US" altLang="zh-CN" b="0" i="0" u="none" strike="noStrike" baseline="0" dirty="0">
                <a:solidFill>
                  <a:srgbClr val="000000"/>
                </a:solidFill>
                <a:latin typeface="Cambria" panose="02040503050406030204" pitchFamily="18" charset="0"/>
                <a:ea typeface="宋体" panose="02010600030101010101" pitchFamily="2" charset="-122"/>
              </a:rPr>
              <a:t>h3</a:t>
            </a:r>
            <a:r>
              <a:rPr lang="zh-CN" altLang="en-US" b="0" i="0" u="none" strike="noStrike" baseline="0" dirty="0">
                <a:solidFill>
                  <a:srgbClr val="000000"/>
                </a:solidFill>
                <a:latin typeface="宋体" panose="02010600030101010101" pitchFamily="2" charset="-122"/>
                <a:ea typeface="宋体" panose="02010600030101010101" pitchFamily="2" charset="-122"/>
              </a:rPr>
              <a:t>的</a:t>
            </a:r>
            <a:r>
              <a:rPr lang="en-US" altLang="zh-CN" b="0" i="0" u="none" strike="noStrike" baseline="0" dirty="0">
                <a:solidFill>
                  <a:srgbClr val="000000"/>
                </a:solidFill>
                <a:latin typeface="Cambria" panose="02040503050406030204" pitchFamily="18" charset="0"/>
                <a:ea typeface="宋体" panose="02010600030101010101" pitchFamily="2" charset="-122"/>
              </a:rPr>
              <a:t>HTTP</a:t>
            </a:r>
            <a:r>
              <a:rPr lang="zh-CN" altLang="en-US" b="0" i="0" u="none" strike="noStrike" baseline="0" dirty="0">
                <a:solidFill>
                  <a:srgbClr val="000000"/>
                </a:solidFill>
                <a:latin typeface="宋体" panose="02010600030101010101" pitchFamily="2" charset="-122"/>
                <a:ea typeface="宋体" panose="02010600030101010101" pitchFamily="2" charset="-122"/>
              </a:rPr>
              <a:t>服务</a:t>
            </a:r>
          </a:p>
          <a:p>
            <a:pPr marL="1085850" lvl="2" indent="-171450">
              <a:buFont typeface="Arial" panose="020B0604020202020204" pitchFamily="34" charset="0"/>
              <a:buChar char="•"/>
            </a:pPr>
            <a:r>
              <a:rPr lang="en-US" altLang="zh-CN" sz="1200" b="0" i="0" u="none" strike="noStrike" baseline="0" dirty="0">
                <a:solidFill>
                  <a:srgbClr val="F07060"/>
                </a:solidFill>
                <a:latin typeface="Consolas" panose="020B0609020204030204" pitchFamily="49" charset="0"/>
              </a:rPr>
              <a:t>h1# </a:t>
            </a:r>
            <a:r>
              <a:rPr lang="en-US" altLang="zh-CN" sz="1200" b="0" i="0" u="none" strike="noStrike" baseline="0" dirty="0" err="1">
                <a:solidFill>
                  <a:srgbClr val="F07060"/>
                </a:solidFill>
                <a:latin typeface="Consolas" panose="020B0609020204030204" pitchFamily="49" charset="0"/>
              </a:rPr>
              <a:t>wget</a:t>
            </a:r>
            <a:r>
              <a:rPr lang="en-US" altLang="zh-CN" sz="1200" b="0" i="0" u="none" strike="noStrike" baseline="0" dirty="0">
                <a:solidFill>
                  <a:srgbClr val="F07060"/>
                </a:solidFill>
                <a:latin typeface="Consolas" panose="020B0609020204030204" pitchFamily="49" charset="0"/>
              </a:rPr>
              <a:t> http://159.226.39.123:8000</a:t>
            </a:r>
          </a:p>
          <a:p>
            <a:pPr marL="1085850" lvl="2" indent="-171450">
              <a:buFont typeface="Arial" panose="020B0604020202020204" pitchFamily="34" charset="0"/>
              <a:buChar char="•"/>
            </a:pPr>
            <a:r>
              <a:rPr lang="en-US" altLang="zh-CN" sz="1200" b="0" i="0" u="none" strike="noStrike" baseline="0" dirty="0">
                <a:solidFill>
                  <a:srgbClr val="F07060"/>
                </a:solidFill>
                <a:latin typeface="Consolas" panose="020B0609020204030204" pitchFamily="49" charset="0"/>
              </a:rPr>
              <a:t>h2# </a:t>
            </a:r>
            <a:r>
              <a:rPr lang="en-US" altLang="zh-CN" sz="1200" b="0" i="0" u="none" strike="noStrike" baseline="0" dirty="0" err="1">
                <a:solidFill>
                  <a:srgbClr val="F07060"/>
                </a:solidFill>
                <a:latin typeface="Consolas" panose="020B0609020204030204" pitchFamily="49" charset="0"/>
              </a:rPr>
              <a:t>wget</a:t>
            </a:r>
            <a:r>
              <a:rPr lang="en-US" altLang="zh-CN" sz="1200" b="0" i="0" u="none" strike="noStrike" baseline="0" dirty="0">
                <a:solidFill>
                  <a:srgbClr val="F07060"/>
                </a:solidFill>
                <a:latin typeface="Consolas" panose="020B0609020204030204" pitchFamily="49" charset="0"/>
              </a:rPr>
              <a:t> http://159.226.39.123:8000</a:t>
            </a:r>
          </a:p>
          <a:p>
            <a:pPr marL="285750" indent="-285750" algn="l">
              <a:buFont typeface="Arial" panose="020B0604020202020204" pitchFamily="34" charset="0"/>
              <a:buChar char="•"/>
            </a:pPr>
            <a:r>
              <a:rPr lang="en-US" altLang="zh-CN" sz="1800" b="0" i="0" u="none" strike="noStrike" baseline="0" dirty="0">
                <a:solidFill>
                  <a:srgbClr val="000000"/>
                </a:solidFill>
                <a:latin typeface="Cambria" panose="02040503050406030204" pitchFamily="18" charset="0"/>
              </a:rPr>
              <a:t>DNAT</a:t>
            </a:r>
            <a:r>
              <a:rPr lang="zh-CN" altLang="en-US" sz="1800" b="0" i="0" u="none" strike="noStrike" baseline="0" dirty="0">
                <a:solidFill>
                  <a:srgbClr val="000000"/>
                </a:solidFill>
                <a:latin typeface="宋体" panose="02010600030101010101" pitchFamily="2" charset="-122"/>
                <a:ea typeface="宋体" panose="02010600030101010101" pitchFamily="2" charset="-122"/>
              </a:rPr>
              <a:t>实验</a:t>
            </a:r>
          </a:p>
          <a:p>
            <a:pPr marL="742950" lvl="1" indent="-285750">
              <a:buFont typeface="Arial" panose="020B0604020202020204" pitchFamily="34" charset="0"/>
              <a:buChar char="•"/>
            </a:pPr>
            <a:r>
              <a:rPr lang="zh-CN" altLang="en-US" b="0" i="0" u="none" strike="noStrike" baseline="0" dirty="0">
                <a:solidFill>
                  <a:srgbClr val="000000"/>
                </a:solidFill>
                <a:latin typeface="宋体" panose="02010600030101010101" pitchFamily="2" charset="-122"/>
                <a:ea typeface="宋体" panose="02010600030101010101" pitchFamily="2" charset="-122"/>
              </a:rPr>
              <a:t>运行给定网络拓扑</a:t>
            </a:r>
            <a:r>
              <a:rPr lang="en-US" altLang="zh-CN" b="0" i="0" u="none" strike="noStrike" baseline="0" dirty="0">
                <a:solidFill>
                  <a:srgbClr val="000000"/>
                </a:solidFill>
                <a:latin typeface="Cambria" panose="02040503050406030204" pitchFamily="18" charset="0"/>
                <a:ea typeface="宋体" panose="02010600030101010101" pitchFamily="2" charset="-122"/>
              </a:rPr>
              <a:t>( </a:t>
            </a:r>
            <a:r>
              <a:rPr lang="en-US" altLang="zh-CN" sz="1200" b="0" i="0" u="none" strike="noStrike" baseline="0" dirty="0">
                <a:solidFill>
                  <a:srgbClr val="F07060"/>
                </a:solidFill>
                <a:latin typeface="Consolas" panose="020B0609020204030204" pitchFamily="49" charset="0"/>
                <a:ea typeface="宋体" panose="02010600030101010101" pitchFamily="2" charset="-122"/>
              </a:rPr>
              <a:t>nat_topo.py </a:t>
            </a:r>
            <a:r>
              <a:rPr lang="en-US" altLang="zh-CN" b="0" i="0" u="none" strike="noStrike" baseline="0" dirty="0">
                <a:solidFill>
                  <a:srgbClr val="000000"/>
                </a:solidFill>
                <a:latin typeface="Cambria" panose="02040503050406030204" pitchFamily="18" charset="0"/>
                <a:ea typeface="宋体" panose="02010600030101010101" pitchFamily="2" charset="-122"/>
              </a:rPr>
              <a:t>)</a:t>
            </a:r>
          </a:p>
          <a:p>
            <a:pPr marL="742950" lvl="1" indent="-285750">
              <a:buFont typeface="Arial" panose="020B0604020202020204" pitchFamily="34" charset="0"/>
              <a:buChar char="•"/>
            </a:pPr>
            <a:r>
              <a:rPr lang="zh-CN" altLang="en-US" b="0" i="0" u="none" strike="noStrike" baseline="0" dirty="0">
                <a:solidFill>
                  <a:srgbClr val="000000"/>
                </a:solidFill>
                <a:latin typeface="宋体" panose="02010600030101010101" pitchFamily="2" charset="-122"/>
                <a:ea typeface="宋体" panose="02010600030101010101" pitchFamily="2" charset="-122"/>
              </a:rPr>
              <a:t>在</a:t>
            </a:r>
            <a:r>
              <a:rPr lang="en-US" altLang="zh-CN" b="0" i="0" u="none" strike="noStrike" baseline="0" dirty="0">
                <a:solidFill>
                  <a:srgbClr val="000000"/>
                </a:solidFill>
                <a:latin typeface="Cambria" panose="02040503050406030204" pitchFamily="18" charset="0"/>
                <a:ea typeface="宋体" panose="02010600030101010101" pitchFamily="2" charset="-122"/>
              </a:rPr>
              <a:t>n1, h1, h2, h3</a:t>
            </a:r>
            <a:r>
              <a:rPr lang="zh-CN" altLang="en-US" b="0" i="0" u="none" strike="noStrike" baseline="0" dirty="0">
                <a:solidFill>
                  <a:srgbClr val="000000"/>
                </a:solidFill>
                <a:latin typeface="宋体" panose="02010600030101010101" pitchFamily="2" charset="-122"/>
                <a:ea typeface="宋体" panose="02010600030101010101" pitchFamily="2" charset="-122"/>
              </a:rPr>
              <a:t>上运行相应脚本</a:t>
            </a:r>
          </a:p>
          <a:p>
            <a:pPr marL="742950" lvl="1" indent="-285750">
              <a:buFont typeface="Arial" panose="020B0604020202020204" pitchFamily="34" charset="0"/>
              <a:buChar char="•"/>
            </a:pPr>
            <a:r>
              <a:rPr lang="zh-CN" altLang="en-US" b="0" i="0" u="none" strike="noStrike" baseline="0" dirty="0">
                <a:solidFill>
                  <a:srgbClr val="000000"/>
                </a:solidFill>
                <a:latin typeface="宋体" panose="02010600030101010101" pitchFamily="2" charset="-122"/>
                <a:ea typeface="宋体" panose="02010600030101010101" pitchFamily="2" charset="-122"/>
              </a:rPr>
              <a:t>在</a:t>
            </a:r>
            <a:r>
              <a:rPr lang="en-US" altLang="zh-CN" b="0" i="0" u="none" strike="noStrike" baseline="0" dirty="0">
                <a:solidFill>
                  <a:srgbClr val="000000"/>
                </a:solidFill>
                <a:latin typeface="Cambria" panose="02040503050406030204" pitchFamily="18" charset="0"/>
                <a:ea typeface="宋体" panose="02010600030101010101" pitchFamily="2" charset="-122"/>
              </a:rPr>
              <a:t>n1</a:t>
            </a:r>
            <a:r>
              <a:rPr lang="zh-CN" altLang="en-US" b="0" i="0" u="none" strike="noStrike" baseline="0" dirty="0">
                <a:solidFill>
                  <a:srgbClr val="000000"/>
                </a:solidFill>
                <a:latin typeface="宋体" panose="02010600030101010101" pitchFamily="2" charset="-122"/>
                <a:ea typeface="宋体" panose="02010600030101010101" pitchFamily="2" charset="-122"/>
              </a:rPr>
              <a:t>上运行</a:t>
            </a:r>
            <a:r>
              <a:rPr lang="en-US" altLang="zh-CN" b="0" i="0" u="none" strike="noStrike" baseline="0" dirty="0" err="1">
                <a:solidFill>
                  <a:srgbClr val="000000"/>
                </a:solidFill>
                <a:latin typeface="Cambria" panose="02040503050406030204" pitchFamily="18" charset="0"/>
                <a:ea typeface="宋体" panose="02010600030101010101" pitchFamily="2" charset="-122"/>
              </a:rPr>
              <a:t>nat</a:t>
            </a:r>
            <a:r>
              <a:rPr lang="zh-CN" altLang="en-US" b="0" i="0" u="none" strike="noStrike" baseline="0" dirty="0">
                <a:solidFill>
                  <a:srgbClr val="000000"/>
                </a:solidFill>
                <a:latin typeface="宋体" panose="02010600030101010101" pitchFamily="2" charset="-122"/>
                <a:ea typeface="宋体" panose="02010600030101010101" pitchFamily="2" charset="-122"/>
              </a:rPr>
              <a:t>程序： </a:t>
            </a:r>
            <a:r>
              <a:rPr lang="en-US" altLang="zh-CN" sz="1200" b="0" i="0" u="none" strike="noStrike" baseline="0" dirty="0">
                <a:solidFill>
                  <a:srgbClr val="F07060"/>
                </a:solidFill>
                <a:latin typeface="Consolas" panose="020B0609020204030204" pitchFamily="49" charset="0"/>
                <a:ea typeface="宋体" panose="02010600030101010101" pitchFamily="2" charset="-122"/>
              </a:rPr>
              <a:t>n1# ./</a:t>
            </a:r>
            <a:r>
              <a:rPr lang="en-US" altLang="zh-CN" sz="1200" b="0" i="0" u="none" strike="noStrike" baseline="0" dirty="0" err="1">
                <a:solidFill>
                  <a:srgbClr val="F07060"/>
                </a:solidFill>
                <a:latin typeface="Consolas" panose="020B0609020204030204" pitchFamily="49" charset="0"/>
                <a:ea typeface="宋体" panose="02010600030101010101" pitchFamily="2" charset="-122"/>
              </a:rPr>
              <a:t>nat</a:t>
            </a:r>
            <a:r>
              <a:rPr lang="en-US" altLang="zh-CN" sz="1200" b="0" i="0" u="none" strike="noStrike" baseline="0" dirty="0">
                <a:solidFill>
                  <a:srgbClr val="F07060"/>
                </a:solidFill>
                <a:latin typeface="Consolas" panose="020B0609020204030204" pitchFamily="49" charset="0"/>
                <a:ea typeface="宋体" panose="02010600030101010101" pitchFamily="2" charset="-122"/>
              </a:rPr>
              <a:t> exp2.conf</a:t>
            </a:r>
          </a:p>
          <a:p>
            <a:pPr marL="742950" lvl="1" indent="-285750">
              <a:buFont typeface="Arial" panose="020B0604020202020204" pitchFamily="34" charset="0"/>
              <a:buChar char="•"/>
            </a:pPr>
            <a:r>
              <a:rPr lang="zh-CN" altLang="en-US" b="0" i="0" u="none" strike="noStrike" baseline="0" dirty="0">
                <a:solidFill>
                  <a:srgbClr val="000000"/>
                </a:solidFill>
                <a:latin typeface="宋体" panose="02010600030101010101" pitchFamily="2" charset="-122"/>
                <a:ea typeface="宋体" panose="02010600030101010101" pitchFamily="2" charset="-122"/>
              </a:rPr>
              <a:t>在</a:t>
            </a:r>
            <a:r>
              <a:rPr lang="en-US" altLang="zh-CN" b="0" i="0" u="none" strike="noStrike" baseline="0" dirty="0">
                <a:solidFill>
                  <a:srgbClr val="000000"/>
                </a:solidFill>
                <a:latin typeface="Cambria" panose="02040503050406030204" pitchFamily="18" charset="0"/>
                <a:ea typeface="宋体" panose="02010600030101010101" pitchFamily="2" charset="-122"/>
              </a:rPr>
              <a:t>h1, h2</a:t>
            </a:r>
            <a:r>
              <a:rPr lang="zh-CN" altLang="en-US" b="0" i="0" u="none" strike="noStrike" baseline="0" dirty="0">
                <a:solidFill>
                  <a:srgbClr val="000000"/>
                </a:solidFill>
                <a:latin typeface="宋体" panose="02010600030101010101" pitchFamily="2" charset="-122"/>
                <a:ea typeface="宋体" panose="02010600030101010101" pitchFamily="2" charset="-122"/>
              </a:rPr>
              <a:t>上分别运行</a:t>
            </a:r>
            <a:r>
              <a:rPr lang="en-US" altLang="zh-CN" b="0" i="0" u="none" strike="noStrike" baseline="0" dirty="0">
                <a:solidFill>
                  <a:srgbClr val="000000"/>
                </a:solidFill>
                <a:latin typeface="Cambria" panose="02040503050406030204" pitchFamily="18" charset="0"/>
                <a:ea typeface="宋体" panose="02010600030101010101" pitchFamily="2" charset="-122"/>
              </a:rPr>
              <a:t>HTTP Server</a:t>
            </a:r>
            <a:r>
              <a:rPr lang="zh-CN" altLang="en-US" b="0" i="0" u="none" strike="noStrike" baseline="0" dirty="0">
                <a:solidFill>
                  <a:srgbClr val="000000"/>
                </a:solidFill>
                <a:latin typeface="宋体" panose="02010600030101010101" pitchFamily="2" charset="-122"/>
                <a:ea typeface="宋体" panose="02010600030101010101" pitchFamily="2" charset="-122"/>
              </a:rPr>
              <a:t>： </a:t>
            </a:r>
            <a:r>
              <a:rPr lang="en-US" altLang="zh-CN" sz="1200" b="0" i="0" u="none" strike="noStrike" baseline="0" dirty="0">
                <a:solidFill>
                  <a:srgbClr val="F07060"/>
                </a:solidFill>
                <a:latin typeface="Consolas" panose="020B0609020204030204" pitchFamily="49" charset="0"/>
                <a:ea typeface="宋体" panose="02010600030101010101" pitchFamily="2" charset="-122"/>
              </a:rPr>
              <a:t>h1/h2# python ./http_server.py</a:t>
            </a:r>
          </a:p>
          <a:p>
            <a:pPr marL="742950" lvl="1" indent="-285750">
              <a:buFont typeface="Arial" panose="020B0604020202020204" pitchFamily="34" charset="0"/>
              <a:buChar char="•"/>
            </a:pPr>
            <a:r>
              <a:rPr lang="zh-CN" altLang="en-US" b="0" i="0" u="none" strike="noStrike" baseline="0" dirty="0">
                <a:solidFill>
                  <a:srgbClr val="000000"/>
                </a:solidFill>
                <a:latin typeface="宋体" panose="02010600030101010101" pitchFamily="2" charset="-122"/>
                <a:ea typeface="宋体" panose="02010600030101010101" pitchFamily="2" charset="-122"/>
              </a:rPr>
              <a:t>在</a:t>
            </a:r>
            <a:r>
              <a:rPr lang="en-US" altLang="zh-CN" b="0" i="0" u="none" strike="noStrike" baseline="0" dirty="0">
                <a:solidFill>
                  <a:srgbClr val="000000"/>
                </a:solidFill>
                <a:latin typeface="Cambria" panose="02040503050406030204" pitchFamily="18" charset="0"/>
                <a:ea typeface="宋体" panose="02010600030101010101" pitchFamily="2" charset="-122"/>
              </a:rPr>
              <a:t>h3</a:t>
            </a:r>
            <a:r>
              <a:rPr lang="zh-CN" altLang="en-US" b="0" i="0" u="none" strike="noStrike" baseline="0" dirty="0">
                <a:solidFill>
                  <a:srgbClr val="000000"/>
                </a:solidFill>
                <a:latin typeface="宋体" panose="02010600030101010101" pitchFamily="2" charset="-122"/>
                <a:ea typeface="宋体" panose="02010600030101010101" pitchFamily="2" charset="-122"/>
              </a:rPr>
              <a:t>上分别请求</a:t>
            </a:r>
            <a:r>
              <a:rPr lang="en-US" altLang="zh-CN" b="0" i="0" u="none" strike="noStrike" baseline="0" dirty="0">
                <a:solidFill>
                  <a:srgbClr val="000000"/>
                </a:solidFill>
                <a:latin typeface="Cambria" panose="02040503050406030204" pitchFamily="18" charset="0"/>
                <a:ea typeface="宋体" panose="02010600030101010101" pitchFamily="2" charset="-122"/>
              </a:rPr>
              <a:t>h1, h2</a:t>
            </a:r>
            <a:r>
              <a:rPr lang="zh-CN" altLang="en-US" b="0" i="0" u="none" strike="noStrike" baseline="0" dirty="0">
                <a:solidFill>
                  <a:srgbClr val="000000"/>
                </a:solidFill>
                <a:latin typeface="宋体" panose="02010600030101010101" pitchFamily="2" charset="-122"/>
                <a:ea typeface="宋体" panose="02010600030101010101" pitchFamily="2" charset="-122"/>
              </a:rPr>
              <a:t>页面</a:t>
            </a:r>
          </a:p>
          <a:p>
            <a:pPr marL="1200150" lvl="2" indent="-285750">
              <a:buFont typeface="Arial" panose="020B0604020202020204" pitchFamily="34" charset="0"/>
              <a:buChar char="•"/>
            </a:pPr>
            <a:r>
              <a:rPr lang="en-US" altLang="zh-CN" b="0" i="0" u="none" strike="noStrike" baseline="0" dirty="0">
                <a:solidFill>
                  <a:srgbClr val="000000"/>
                </a:solidFill>
                <a:latin typeface="Cambria" panose="02040503050406030204" pitchFamily="18" charset="0"/>
              </a:rPr>
              <a:t>h3# </a:t>
            </a:r>
            <a:r>
              <a:rPr lang="en-US" altLang="zh-CN" sz="1200" b="0" i="0" u="none" strike="noStrike" baseline="0" dirty="0" err="1">
                <a:solidFill>
                  <a:srgbClr val="F07060"/>
                </a:solidFill>
                <a:latin typeface="Consolas" panose="020B0609020204030204" pitchFamily="49" charset="0"/>
              </a:rPr>
              <a:t>wget</a:t>
            </a:r>
            <a:r>
              <a:rPr lang="en-US" altLang="zh-CN" sz="1200" b="0" i="0" u="none" strike="noStrike" baseline="0" dirty="0">
                <a:solidFill>
                  <a:srgbClr val="F07060"/>
                </a:solidFill>
                <a:latin typeface="Consolas" panose="020B0609020204030204" pitchFamily="49" charset="0"/>
              </a:rPr>
              <a:t> http://159.226.39.43:8000</a:t>
            </a:r>
          </a:p>
          <a:p>
            <a:pPr marL="1200150" lvl="2" indent="-285750">
              <a:buFont typeface="Arial" panose="020B0604020202020204" pitchFamily="34" charset="0"/>
              <a:buChar char="•"/>
            </a:pPr>
            <a:r>
              <a:rPr lang="en-US" altLang="zh-CN" b="0" i="0" u="none" strike="noStrike" baseline="0" dirty="0">
                <a:solidFill>
                  <a:srgbClr val="000000"/>
                </a:solidFill>
                <a:latin typeface="Cambria" panose="02040503050406030204" pitchFamily="18" charset="0"/>
              </a:rPr>
              <a:t>h3# </a:t>
            </a:r>
            <a:r>
              <a:rPr lang="en-US" altLang="zh-CN" sz="1200" b="0" i="0" u="none" strike="noStrike" baseline="0" dirty="0" err="1">
                <a:solidFill>
                  <a:srgbClr val="F07060"/>
                </a:solidFill>
                <a:latin typeface="Consolas" panose="020B0609020204030204" pitchFamily="49" charset="0"/>
              </a:rPr>
              <a:t>wget</a:t>
            </a:r>
            <a:r>
              <a:rPr lang="en-US" altLang="zh-CN" sz="1200" b="0" i="0" u="none" strike="noStrike" baseline="0" dirty="0">
                <a:solidFill>
                  <a:srgbClr val="F07060"/>
                </a:solidFill>
                <a:latin typeface="Consolas" panose="020B0609020204030204" pitchFamily="49" charset="0"/>
              </a:rPr>
              <a:t> http://159.226.39.43:8001</a:t>
            </a:r>
          </a:p>
          <a:p>
            <a:pPr marL="285750" indent="-285750" algn="l">
              <a:buFont typeface="Arial" panose="020B0604020202020204" pitchFamily="34" charset="0"/>
              <a:buChar char="•"/>
            </a:pPr>
            <a:r>
              <a:rPr lang="zh-CN" altLang="en-US" b="0" i="0" u="none" strike="noStrike" baseline="0" dirty="0">
                <a:solidFill>
                  <a:srgbClr val="000000"/>
                </a:solidFill>
                <a:latin typeface="宋体" panose="02010600030101010101" pitchFamily="2" charset="-122"/>
                <a:ea typeface="宋体" panose="02010600030101010101" pitchFamily="2" charset="-122"/>
              </a:rPr>
              <a:t>手动构建包含两个</a:t>
            </a:r>
            <a:r>
              <a:rPr lang="en-US" altLang="zh-CN" b="0" i="0" u="none" strike="noStrike" baseline="0" dirty="0" err="1">
                <a:solidFill>
                  <a:srgbClr val="000000"/>
                </a:solidFill>
                <a:latin typeface="Cambria" panose="02040503050406030204" pitchFamily="18" charset="0"/>
                <a:ea typeface="宋体" panose="02010600030101010101" pitchFamily="2" charset="-122"/>
              </a:rPr>
              <a:t>nat</a:t>
            </a:r>
            <a:r>
              <a:rPr lang="zh-CN" altLang="en-US" b="0" i="0" u="none" strike="noStrike" baseline="0" dirty="0">
                <a:solidFill>
                  <a:srgbClr val="000000"/>
                </a:solidFill>
                <a:latin typeface="宋体" panose="02010600030101010101" pitchFamily="2" charset="-122"/>
                <a:ea typeface="宋体" panose="02010600030101010101" pitchFamily="2" charset="-122"/>
              </a:rPr>
              <a:t>的拓扑</a:t>
            </a:r>
          </a:p>
          <a:p>
            <a:pPr marL="742950" lvl="1" indent="-285750">
              <a:buFont typeface="Arial" panose="020B0604020202020204" pitchFamily="34" charset="0"/>
              <a:buChar char="•"/>
            </a:pPr>
            <a:r>
              <a:rPr lang="en-US" altLang="zh-CN" b="0" i="0" u="none" strike="noStrike" baseline="0" dirty="0">
                <a:solidFill>
                  <a:srgbClr val="000000"/>
                </a:solidFill>
                <a:latin typeface="Cambria" panose="02040503050406030204" pitchFamily="18" charset="0"/>
              </a:rPr>
              <a:t>h1 &lt;-&gt; n1 &lt;-&gt; n2 &lt;-&gt; h2</a:t>
            </a:r>
          </a:p>
          <a:p>
            <a:pPr marL="742950" lvl="1" indent="-285750">
              <a:buFont typeface="Arial" panose="020B0604020202020204" pitchFamily="34" charset="0"/>
              <a:buChar char="•"/>
            </a:pPr>
            <a:r>
              <a:rPr lang="zh-CN" altLang="en-US" b="0" i="0" u="none" strike="noStrike" baseline="0" dirty="0">
                <a:solidFill>
                  <a:srgbClr val="000000"/>
                </a:solidFill>
                <a:latin typeface="宋体" panose="02010600030101010101" pitchFamily="2" charset="-122"/>
                <a:ea typeface="宋体" panose="02010600030101010101" pitchFamily="2" charset="-122"/>
              </a:rPr>
              <a:t>节点</a:t>
            </a:r>
            <a:r>
              <a:rPr lang="en-US" altLang="zh-CN" b="0" i="0" u="none" strike="noStrike" baseline="0" dirty="0">
                <a:solidFill>
                  <a:srgbClr val="000000"/>
                </a:solidFill>
                <a:latin typeface="Cambria" panose="02040503050406030204" pitchFamily="18" charset="0"/>
                <a:ea typeface="宋体" panose="02010600030101010101" pitchFamily="2" charset="-122"/>
              </a:rPr>
              <a:t>n1</a:t>
            </a:r>
            <a:r>
              <a:rPr lang="zh-CN" altLang="en-US" b="0" i="0" u="none" strike="noStrike" baseline="0" dirty="0">
                <a:solidFill>
                  <a:srgbClr val="000000"/>
                </a:solidFill>
                <a:latin typeface="宋体" panose="02010600030101010101" pitchFamily="2" charset="-122"/>
                <a:ea typeface="宋体" panose="02010600030101010101" pitchFamily="2" charset="-122"/>
              </a:rPr>
              <a:t>作为</a:t>
            </a:r>
            <a:r>
              <a:rPr lang="en-US" altLang="zh-CN" b="0" i="0" u="none" strike="noStrike" baseline="0" dirty="0">
                <a:solidFill>
                  <a:srgbClr val="000000"/>
                </a:solidFill>
                <a:latin typeface="Cambria" panose="02040503050406030204" pitchFamily="18" charset="0"/>
                <a:ea typeface="宋体" panose="02010600030101010101" pitchFamily="2" charset="-122"/>
              </a:rPr>
              <a:t>SNAT</a:t>
            </a:r>
            <a:r>
              <a:rPr lang="zh-CN" altLang="en-US" b="0" i="0" u="none" strike="noStrike" baseline="0" dirty="0">
                <a:solidFill>
                  <a:srgbClr val="000000"/>
                </a:solidFill>
                <a:latin typeface="宋体" panose="02010600030101010101" pitchFamily="2" charset="-122"/>
                <a:ea typeface="宋体" panose="02010600030101010101" pitchFamily="2" charset="-122"/>
              </a:rPr>
              <a:t>， </a:t>
            </a:r>
            <a:r>
              <a:rPr lang="en-US" altLang="zh-CN" b="0" i="0" u="none" strike="noStrike" baseline="0" dirty="0">
                <a:solidFill>
                  <a:srgbClr val="000000"/>
                </a:solidFill>
                <a:latin typeface="Cambria" panose="02040503050406030204" pitchFamily="18" charset="0"/>
                <a:ea typeface="宋体" panose="02010600030101010101" pitchFamily="2" charset="-122"/>
              </a:rPr>
              <a:t>n2</a:t>
            </a:r>
            <a:r>
              <a:rPr lang="zh-CN" altLang="en-US" b="0" i="0" u="none" strike="noStrike" baseline="0" dirty="0">
                <a:solidFill>
                  <a:srgbClr val="000000"/>
                </a:solidFill>
                <a:latin typeface="宋体" panose="02010600030101010101" pitchFamily="2" charset="-122"/>
                <a:ea typeface="宋体" panose="02010600030101010101" pitchFamily="2" charset="-122"/>
              </a:rPr>
              <a:t>作为</a:t>
            </a:r>
            <a:r>
              <a:rPr lang="en-US" altLang="zh-CN" b="0" i="0" u="none" strike="noStrike" baseline="0" dirty="0">
                <a:solidFill>
                  <a:srgbClr val="000000"/>
                </a:solidFill>
                <a:latin typeface="Cambria" panose="02040503050406030204" pitchFamily="18" charset="0"/>
                <a:ea typeface="宋体" panose="02010600030101010101" pitchFamily="2" charset="-122"/>
              </a:rPr>
              <a:t>DNAT</a:t>
            </a:r>
            <a:r>
              <a:rPr lang="zh-CN" altLang="en-US" b="0" i="0" u="none" strike="noStrike" baseline="0" dirty="0">
                <a:solidFill>
                  <a:srgbClr val="000000"/>
                </a:solidFill>
                <a:latin typeface="宋体" panose="02010600030101010101" pitchFamily="2" charset="-122"/>
                <a:ea typeface="宋体" panose="02010600030101010101" pitchFamily="2" charset="-122"/>
              </a:rPr>
              <a:t>，主机</a:t>
            </a:r>
            <a:r>
              <a:rPr lang="en-US" altLang="zh-CN" b="0" i="0" u="none" strike="noStrike" baseline="0" dirty="0">
                <a:solidFill>
                  <a:srgbClr val="000000"/>
                </a:solidFill>
                <a:latin typeface="Cambria" panose="02040503050406030204" pitchFamily="18" charset="0"/>
                <a:ea typeface="宋体" panose="02010600030101010101" pitchFamily="2" charset="-122"/>
              </a:rPr>
              <a:t>h2</a:t>
            </a:r>
            <a:r>
              <a:rPr lang="zh-CN" altLang="en-US" b="0" i="0" u="none" strike="noStrike" baseline="0" dirty="0">
                <a:solidFill>
                  <a:srgbClr val="000000"/>
                </a:solidFill>
                <a:latin typeface="宋体" panose="02010600030101010101" pitchFamily="2" charset="-122"/>
                <a:ea typeface="宋体" panose="02010600030101010101" pitchFamily="2" charset="-122"/>
              </a:rPr>
              <a:t>提供</a:t>
            </a:r>
            <a:r>
              <a:rPr lang="en-US" altLang="zh-CN" b="0" i="0" u="none" strike="noStrike" baseline="0" dirty="0">
                <a:solidFill>
                  <a:srgbClr val="000000"/>
                </a:solidFill>
                <a:latin typeface="Cambria" panose="02040503050406030204" pitchFamily="18" charset="0"/>
                <a:ea typeface="宋体" panose="02010600030101010101" pitchFamily="2" charset="-122"/>
              </a:rPr>
              <a:t>HTTP</a:t>
            </a:r>
            <a:r>
              <a:rPr lang="zh-CN" altLang="en-US" b="0" i="0" u="none" strike="noStrike" baseline="0" dirty="0">
                <a:solidFill>
                  <a:srgbClr val="000000"/>
                </a:solidFill>
                <a:latin typeface="宋体" panose="02010600030101010101" pitchFamily="2" charset="-122"/>
                <a:ea typeface="宋体" panose="02010600030101010101" pitchFamily="2" charset="-122"/>
              </a:rPr>
              <a:t>服务，主机</a:t>
            </a:r>
            <a:r>
              <a:rPr lang="en-US" altLang="zh-CN" b="0" i="0" u="none" strike="noStrike" baseline="0" dirty="0">
                <a:solidFill>
                  <a:srgbClr val="000000"/>
                </a:solidFill>
                <a:latin typeface="Cambria" panose="02040503050406030204" pitchFamily="18" charset="0"/>
                <a:ea typeface="宋体" panose="02010600030101010101" pitchFamily="2" charset="-122"/>
              </a:rPr>
              <a:t>h1</a:t>
            </a:r>
            <a:r>
              <a:rPr lang="zh-CN" altLang="en-US" b="0" i="0" u="none" strike="noStrike" baseline="0" dirty="0">
                <a:solidFill>
                  <a:srgbClr val="000000"/>
                </a:solidFill>
                <a:latin typeface="宋体" panose="02010600030101010101" pitchFamily="2" charset="-122"/>
                <a:ea typeface="宋体" panose="02010600030101010101" pitchFamily="2" charset="-122"/>
              </a:rPr>
              <a:t>穿过两个</a:t>
            </a:r>
            <a:r>
              <a:rPr lang="en-US" altLang="zh-CN" b="0" i="0" u="none" strike="noStrike" baseline="0" dirty="0" err="1">
                <a:solidFill>
                  <a:srgbClr val="000000"/>
                </a:solidFill>
                <a:latin typeface="Cambria" panose="02040503050406030204" pitchFamily="18" charset="0"/>
                <a:ea typeface="宋体" panose="02010600030101010101" pitchFamily="2" charset="-122"/>
              </a:rPr>
              <a:t>nat</a:t>
            </a:r>
            <a:r>
              <a:rPr lang="zh-CN" altLang="en-US" b="0" i="0" u="none" strike="noStrike" baseline="0" dirty="0">
                <a:solidFill>
                  <a:srgbClr val="000000"/>
                </a:solidFill>
                <a:latin typeface="宋体" panose="02010600030101010101" pitchFamily="2" charset="-122"/>
                <a:ea typeface="宋体" panose="02010600030101010101" pitchFamily="2" charset="-122"/>
              </a:rPr>
              <a:t>连接到</a:t>
            </a:r>
            <a:r>
              <a:rPr lang="en-US" altLang="zh-CN" b="0" i="0" u="none" strike="noStrike" baseline="0" dirty="0">
                <a:solidFill>
                  <a:srgbClr val="000000"/>
                </a:solidFill>
                <a:latin typeface="Cambria" panose="02040503050406030204" pitchFamily="18" charset="0"/>
                <a:ea typeface="宋体" panose="02010600030101010101" pitchFamily="2" charset="-122"/>
              </a:rPr>
              <a:t>h2</a:t>
            </a:r>
            <a:r>
              <a:rPr lang="zh-CN" altLang="en-US" b="0" i="0" u="none" strike="noStrike" baseline="0" dirty="0">
                <a:solidFill>
                  <a:srgbClr val="000000"/>
                </a:solidFill>
                <a:latin typeface="宋体" panose="02010600030101010101" pitchFamily="2" charset="-122"/>
                <a:ea typeface="宋体" panose="02010600030101010101" pitchFamily="2" charset="-122"/>
              </a:rPr>
              <a:t>并获取相应页面</a:t>
            </a:r>
            <a:endParaRPr lang="zh-CN" altLang="en-US" dirty="0"/>
          </a:p>
        </p:txBody>
      </p:sp>
    </p:spTree>
    <p:extLst>
      <p:ext uri="{BB962C8B-B14F-4D97-AF65-F5344CB8AC3E}">
        <p14:creationId xmlns:p14="http://schemas.microsoft.com/office/powerpoint/2010/main" val="2201601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1354D33-8236-4C47-9980-3061A06C1CE9}"/>
              </a:ext>
            </a:extLst>
          </p:cNvPr>
          <p:cNvSpPr>
            <a:spLocks noGrp="1"/>
          </p:cNvSpPr>
          <p:nvPr>
            <p:ph type="sldNum" sz="quarter" idx="12"/>
          </p:nvPr>
        </p:nvSpPr>
        <p:spPr/>
        <p:txBody>
          <a:bodyPr/>
          <a:lstStyle/>
          <a:p>
            <a:fld id="{4E836DAA-5CCE-439C-AB63-0EEB9B7D5322}" type="slidenum">
              <a:rPr lang="zh-CN" altLang="en-US" smtClean="0"/>
              <a:pPr/>
              <a:t>18</a:t>
            </a:fld>
            <a:endParaRPr lang="zh-CN" altLang="en-US" dirty="0"/>
          </a:p>
        </p:txBody>
      </p:sp>
      <p:sp>
        <p:nvSpPr>
          <p:cNvPr id="3" name="文本占位符 2">
            <a:extLst>
              <a:ext uri="{FF2B5EF4-FFF2-40B4-BE49-F238E27FC236}">
                <a16:creationId xmlns:a16="http://schemas.microsoft.com/office/drawing/2014/main" id="{525C3E66-3578-4408-897A-C2CAEFC0BD7B}"/>
              </a:ext>
            </a:extLst>
          </p:cNvPr>
          <p:cNvSpPr>
            <a:spLocks noGrp="1"/>
          </p:cNvSpPr>
          <p:nvPr>
            <p:ph type="body" sz="quarter" idx="10"/>
          </p:nvPr>
        </p:nvSpPr>
        <p:spPr>
          <a:xfrm>
            <a:off x="0" y="85353"/>
            <a:ext cx="1774845" cy="523220"/>
          </a:xfrm>
        </p:spPr>
        <p:txBody>
          <a:bodyPr/>
          <a:lstStyle/>
          <a:p>
            <a:r>
              <a:rPr lang="zh-CN" altLang="en-US" dirty="0"/>
              <a:t>实验心得</a:t>
            </a:r>
          </a:p>
        </p:txBody>
      </p:sp>
      <p:sp>
        <p:nvSpPr>
          <p:cNvPr id="4" name="日期占位符 3">
            <a:extLst>
              <a:ext uri="{FF2B5EF4-FFF2-40B4-BE49-F238E27FC236}">
                <a16:creationId xmlns:a16="http://schemas.microsoft.com/office/drawing/2014/main" id="{D56EBD1D-CD34-4162-A067-DEB34CD02E0B}"/>
              </a:ext>
            </a:extLst>
          </p:cNvPr>
          <p:cNvSpPr>
            <a:spLocks noGrp="1"/>
          </p:cNvSpPr>
          <p:nvPr>
            <p:ph type="dt" sz="half" idx="13"/>
          </p:nvPr>
        </p:nvSpPr>
        <p:spPr/>
        <p:txBody>
          <a:bodyPr/>
          <a:lstStyle/>
          <a:p>
            <a:fld id="{90890E1F-1FB6-4420-A370-CC02CB8308A8}" type="datetime7">
              <a:rPr lang="zh-CN" altLang="en-US" smtClean="0"/>
              <a:pPr/>
              <a:t>21.6.10</a:t>
            </a:fld>
            <a:endParaRPr lang="zh-CN" altLang="en-US" dirty="0"/>
          </a:p>
        </p:txBody>
      </p:sp>
      <p:sp>
        <p:nvSpPr>
          <p:cNvPr id="5" name="页脚占位符 4">
            <a:extLst>
              <a:ext uri="{FF2B5EF4-FFF2-40B4-BE49-F238E27FC236}">
                <a16:creationId xmlns:a16="http://schemas.microsoft.com/office/drawing/2014/main" id="{4AF2B682-E376-4683-8F92-C53AB49628CB}"/>
              </a:ext>
            </a:extLst>
          </p:cNvPr>
          <p:cNvSpPr>
            <a:spLocks noGrp="1"/>
          </p:cNvSpPr>
          <p:nvPr>
            <p:ph type="ftr" sz="quarter" idx="14"/>
          </p:nvPr>
        </p:nvSpPr>
        <p:spPr/>
        <p:txBody>
          <a:bodyPr/>
          <a:lstStyle/>
          <a:p>
            <a:r>
              <a:rPr lang="en-US" altLang="zh-CN"/>
              <a:t>Network Lab Report</a:t>
            </a:r>
            <a:endParaRPr lang="zh-CN" altLang="en-US" dirty="0"/>
          </a:p>
        </p:txBody>
      </p:sp>
      <p:sp>
        <p:nvSpPr>
          <p:cNvPr id="6" name="文本框 5">
            <a:extLst>
              <a:ext uri="{FF2B5EF4-FFF2-40B4-BE49-F238E27FC236}">
                <a16:creationId xmlns:a16="http://schemas.microsoft.com/office/drawing/2014/main" id="{CE0B75C4-2124-4A1A-B07A-7F5B7DB99064}"/>
              </a:ext>
            </a:extLst>
          </p:cNvPr>
          <p:cNvSpPr txBox="1"/>
          <p:nvPr/>
        </p:nvSpPr>
        <p:spPr>
          <a:xfrm>
            <a:off x="606669" y="1538653"/>
            <a:ext cx="7367954" cy="2862322"/>
          </a:xfrm>
          <a:prstGeom prst="rect">
            <a:avLst/>
          </a:prstGeom>
          <a:noFill/>
        </p:spPr>
        <p:txBody>
          <a:bodyPr wrap="square" rtlCol="0">
            <a:spAutoFit/>
          </a:bodyPr>
          <a:lstStyle/>
          <a:p>
            <a:r>
              <a:rPr lang="zh-CN" altLang="en-US" b="1" dirty="0"/>
              <a:t>遇到的问题</a:t>
            </a:r>
            <a:r>
              <a:rPr lang="zh-CN" altLang="en-US" dirty="0"/>
              <a:t>：</a:t>
            </a:r>
            <a:endParaRPr lang="en-US" altLang="zh-CN" dirty="0"/>
          </a:p>
          <a:p>
            <a:pPr marL="285750" indent="-285750">
              <a:buFont typeface="Arial" panose="020B0604020202020204" pitchFamily="34" charset="0"/>
              <a:buChar char="•"/>
            </a:pPr>
            <a:r>
              <a:rPr lang="zh-CN" altLang="en-US" dirty="0"/>
              <a:t>对新加入的</a:t>
            </a:r>
            <a:r>
              <a:rPr lang="en-US" altLang="zh-CN" dirty="0" err="1"/>
              <a:t>tcp</a:t>
            </a:r>
            <a:r>
              <a:rPr lang="zh-CN" altLang="en-US" dirty="0"/>
              <a:t>结构体理解不足，在刚开始写实验时出现了不少结构体上的错误，但理解之后与前面练习过的头部并无太大区别。</a:t>
            </a:r>
            <a:endParaRPr lang="en-US" altLang="zh-CN" dirty="0"/>
          </a:p>
          <a:p>
            <a:pPr marL="285750" indent="-285750">
              <a:buFont typeface="Arial" panose="020B0604020202020204" pitchFamily="34" charset="0"/>
              <a:buChar char="•"/>
            </a:pPr>
            <a:r>
              <a:rPr lang="en-US" altLang="zh-CN" dirty="0"/>
              <a:t>External</a:t>
            </a:r>
            <a:r>
              <a:rPr lang="zh-CN" altLang="en-US" dirty="0"/>
              <a:t>端口与</a:t>
            </a:r>
            <a:r>
              <a:rPr lang="en-US" altLang="zh-CN" dirty="0"/>
              <a:t>internal</a:t>
            </a:r>
            <a:r>
              <a:rPr lang="zh-CN" altLang="en-US" dirty="0"/>
              <a:t>端口容易混淆</a:t>
            </a:r>
            <a:endParaRPr lang="en-US" altLang="zh-CN" dirty="0"/>
          </a:p>
          <a:p>
            <a:pPr marL="285750" indent="-285750">
              <a:buFont typeface="Arial" panose="020B0604020202020204" pitchFamily="34" charset="0"/>
              <a:buChar char="•"/>
            </a:pPr>
            <a:r>
              <a:rPr lang="zh-CN" altLang="en-US" dirty="0"/>
              <a:t>读入预存的配置信息时也出现了很多</a:t>
            </a:r>
            <a:r>
              <a:rPr lang="en-US" altLang="zh-CN" dirty="0"/>
              <a:t>bug</a:t>
            </a:r>
            <a:r>
              <a:rPr lang="zh-CN" altLang="en-US" dirty="0"/>
              <a:t>，但根据输出的结果逐步调试很快得到正确的结果。</a:t>
            </a:r>
            <a:endParaRPr lang="en-US" altLang="zh-CN" dirty="0"/>
          </a:p>
          <a:p>
            <a:r>
              <a:rPr lang="zh-CN" altLang="en-US" b="1" dirty="0"/>
              <a:t>实验感想：</a:t>
            </a:r>
            <a:endParaRPr lang="en-US" altLang="zh-CN" dirty="0"/>
          </a:p>
          <a:p>
            <a:pPr algn="l"/>
            <a:r>
              <a:rPr lang="zh-CN" altLang="en-US" sz="1800" b="0" i="0" u="none" strike="noStrike" baseline="0" dirty="0">
                <a:latin typeface="+mj-ea"/>
                <a:ea typeface="+mj-ea"/>
              </a:rPr>
              <a:t>本次实验相比较前几次实验难度有所下降，详细解释了地址转换的过程，主体部分的代码结果很清晰，函数数量比较少，能够较快的完成，同时也串联了前后两个层次的实验，是个很好的过渡。</a:t>
            </a:r>
            <a:endParaRPr lang="zh-CN" altLang="en-US" dirty="0">
              <a:latin typeface="+mj-ea"/>
              <a:ea typeface="+mj-ea"/>
            </a:endParaRPr>
          </a:p>
        </p:txBody>
      </p:sp>
    </p:spTree>
    <p:extLst>
      <p:ext uri="{BB962C8B-B14F-4D97-AF65-F5344CB8AC3E}">
        <p14:creationId xmlns:p14="http://schemas.microsoft.com/office/powerpoint/2010/main" val="2439899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AFA2977-15F0-4A63-BC60-3EEEA2706736}"/>
              </a:ext>
            </a:extLst>
          </p:cNvPr>
          <p:cNvSpPr>
            <a:spLocks noGrp="1"/>
          </p:cNvSpPr>
          <p:nvPr>
            <p:ph type="sldNum" sz="quarter" idx="12"/>
          </p:nvPr>
        </p:nvSpPr>
        <p:spPr/>
        <p:txBody>
          <a:bodyPr/>
          <a:lstStyle/>
          <a:p>
            <a:fld id="{4E836DAA-5CCE-439C-AB63-0EEB9B7D5322}" type="slidenum">
              <a:rPr lang="zh-CN" altLang="en-US" smtClean="0"/>
              <a:pPr/>
              <a:t>19</a:t>
            </a:fld>
            <a:endParaRPr lang="zh-CN" altLang="en-US" dirty="0"/>
          </a:p>
        </p:txBody>
      </p:sp>
      <p:sp>
        <p:nvSpPr>
          <p:cNvPr id="3" name="日期占位符 2">
            <a:extLst>
              <a:ext uri="{FF2B5EF4-FFF2-40B4-BE49-F238E27FC236}">
                <a16:creationId xmlns:a16="http://schemas.microsoft.com/office/drawing/2014/main" id="{CFD9658A-6D56-47EA-8D0B-FC4796E28786}"/>
              </a:ext>
            </a:extLst>
          </p:cNvPr>
          <p:cNvSpPr>
            <a:spLocks noGrp="1"/>
          </p:cNvSpPr>
          <p:nvPr>
            <p:ph type="dt" sz="half" idx="13"/>
          </p:nvPr>
        </p:nvSpPr>
        <p:spPr/>
        <p:txBody>
          <a:bodyPr/>
          <a:lstStyle/>
          <a:p>
            <a:fld id="{90890E1F-1FB6-4420-A370-CC02CB8308A8}" type="datetime7">
              <a:rPr lang="zh-CN" altLang="en-US" smtClean="0"/>
              <a:pPr/>
              <a:t>21.6.10</a:t>
            </a:fld>
            <a:endParaRPr lang="zh-CN" altLang="en-US" dirty="0"/>
          </a:p>
        </p:txBody>
      </p:sp>
      <p:sp>
        <p:nvSpPr>
          <p:cNvPr id="4" name="页脚占位符 3">
            <a:extLst>
              <a:ext uri="{FF2B5EF4-FFF2-40B4-BE49-F238E27FC236}">
                <a16:creationId xmlns:a16="http://schemas.microsoft.com/office/drawing/2014/main" id="{E73522DD-C720-4F0E-83CC-72D59098DD12}"/>
              </a:ext>
            </a:extLst>
          </p:cNvPr>
          <p:cNvSpPr>
            <a:spLocks noGrp="1"/>
          </p:cNvSpPr>
          <p:nvPr>
            <p:ph type="ftr" sz="quarter" idx="14"/>
          </p:nvPr>
        </p:nvSpPr>
        <p:spPr/>
        <p:txBody>
          <a:bodyPr/>
          <a:lstStyle/>
          <a:p>
            <a:r>
              <a:rPr lang="en-US" altLang="zh-CN" dirty="0"/>
              <a:t>Network Lab Report</a:t>
            </a:r>
            <a:endParaRPr lang="zh-CN" altLang="en-US" dirty="0"/>
          </a:p>
        </p:txBody>
      </p:sp>
      <p:sp>
        <p:nvSpPr>
          <p:cNvPr id="5" name="文本框 4">
            <a:extLst>
              <a:ext uri="{FF2B5EF4-FFF2-40B4-BE49-F238E27FC236}">
                <a16:creationId xmlns:a16="http://schemas.microsoft.com/office/drawing/2014/main" id="{9C429035-FA15-4D90-8D2D-546ADCC5AE15}"/>
              </a:ext>
            </a:extLst>
          </p:cNvPr>
          <p:cNvSpPr txBox="1"/>
          <p:nvPr/>
        </p:nvSpPr>
        <p:spPr>
          <a:xfrm>
            <a:off x="1" y="2376983"/>
            <a:ext cx="9144000" cy="1015663"/>
          </a:xfrm>
          <a:prstGeom prst="rect">
            <a:avLst/>
          </a:prstGeom>
          <a:noFill/>
        </p:spPr>
        <p:txBody>
          <a:bodyPr wrap="square" rtlCol="0">
            <a:spAutoFit/>
          </a:bodyPr>
          <a:lstStyle/>
          <a:p>
            <a:pPr algn="ctr"/>
            <a:r>
              <a:rPr lang="zh-CN" altLang="en-US" sz="6000" b="1" dirty="0">
                <a:solidFill>
                  <a:srgbClr val="002060"/>
                </a:solidFill>
                <a:latin typeface="Arial" panose="020B0604020202020204" pitchFamily="34" charset="0"/>
                <a:cs typeface="Arial" panose="020B0604020202020204" pitchFamily="34" charset="0"/>
              </a:rPr>
              <a:t>谢谢！</a:t>
            </a:r>
          </a:p>
        </p:txBody>
      </p:sp>
    </p:spTree>
    <p:extLst>
      <p:ext uri="{BB962C8B-B14F-4D97-AF65-F5344CB8AC3E}">
        <p14:creationId xmlns:p14="http://schemas.microsoft.com/office/powerpoint/2010/main" val="280681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60ECDAC-49F4-4989-B22B-9FB8986790DD}"/>
              </a:ext>
            </a:extLst>
          </p:cNvPr>
          <p:cNvSpPr>
            <a:spLocks noGrp="1"/>
          </p:cNvSpPr>
          <p:nvPr>
            <p:ph type="body" sz="quarter" idx="14"/>
          </p:nvPr>
        </p:nvSpPr>
        <p:spPr>
          <a:xfrm>
            <a:off x="3102380" y="2810398"/>
            <a:ext cx="4762842" cy="757130"/>
          </a:xfrm>
        </p:spPr>
        <p:txBody>
          <a:bodyPr/>
          <a:lstStyle/>
          <a:p>
            <a:r>
              <a:rPr lang="zh-CN" altLang="en-US" dirty="0"/>
              <a:t>数据包队列管理</a:t>
            </a:r>
          </a:p>
        </p:txBody>
      </p:sp>
      <p:sp>
        <p:nvSpPr>
          <p:cNvPr id="3" name="文本占位符 2">
            <a:extLst>
              <a:ext uri="{FF2B5EF4-FFF2-40B4-BE49-F238E27FC236}">
                <a16:creationId xmlns:a16="http://schemas.microsoft.com/office/drawing/2014/main" id="{FE40EBF9-EB1F-4D01-BDAB-3C36C816E517}"/>
              </a:ext>
            </a:extLst>
          </p:cNvPr>
          <p:cNvSpPr>
            <a:spLocks noGrp="1"/>
          </p:cNvSpPr>
          <p:nvPr>
            <p:ph type="body" sz="quarter" idx="15"/>
          </p:nvPr>
        </p:nvSpPr>
        <p:spPr/>
        <p:txBody>
          <a:bodyPr/>
          <a:lstStyle/>
          <a:p>
            <a:r>
              <a:rPr lang="en-US" altLang="zh-CN" dirty="0"/>
              <a:t>7</a:t>
            </a:r>
            <a:endParaRPr lang="zh-CN" altLang="en-US" dirty="0"/>
          </a:p>
        </p:txBody>
      </p:sp>
    </p:spTree>
    <p:extLst>
      <p:ext uri="{BB962C8B-B14F-4D97-AF65-F5344CB8AC3E}">
        <p14:creationId xmlns:p14="http://schemas.microsoft.com/office/powerpoint/2010/main" val="3939764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21BE6E7-9C69-458A-8391-000A034ADD23}"/>
              </a:ext>
            </a:extLst>
          </p:cNvPr>
          <p:cNvSpPr>
            <a:spLocks noGrp="1"/>
          </p:cNvSpPr>
          <p:nvPr>
            <p:ph type="sldNum" sz="quarter" idx="12"/>
          </p:nvPr>
        </p:nvSpPr>
        <p:spPr/>
        <p:txBody>
          <a:bodyPr/>
          <a:lstStyle/>
          <a:p>
            <a:fld id="{4E836DAA-5CCE-439C-AB63-0EEB9B7D5322}" type="slidenum">
              <a:rPr lang="zh-CN" altLang="en-US" smtClean="0"/>
              <a:pPr/>
              <a:t>3</a:t>
            </a:fld>
            <a:endParaRPr lang="zh-CN" altLang="en-US" dirty="0"/>
          </a:p>
        </p:txBody>
      </p:sp>
      <p:sp>
        <p:nvSpPr>
          <p:cNvPr id="3" name="文本占位符 2">
            <a:extLst>
              <a:ext uri="{FF2B5EF4-FFF2-40B4-BE49-F238E27FC236}">
                <a16:creationId xmlns:a16="http://schemas.microsoft.com/office/drawing/2014/main" id="{23018799-F6F2-43D0-B883-870C0881DF31}"/>
              </a:ext>
            </a:extLst>
          </p:cNvPr>
          <p:cNvSpPr>
            <a:spLocks noGrp="1"/>
          </p:cNvSpPr>
          <p:nvPr>
            <p:ph type="body" sz="quarter" idx="10"/>
          </p:nvPr>
        </p:nvSpPr>
        <p:spPr>
          <a:xfrm>
            <a:off x="0" y="85353"/>
            <a:ext cx="1774845" cy="523220"/>
          </a:xfrm>
        </p:spPr>
        <p:txBody>
          <a:bodyPr/>
          <a:lstStyle/>
          <a:p>
            <a:r>
              <a:rPr lang="zh-CN" altLang="en-US" dirty="0"/>
              <a:t>实验过程</a:t>
            </a:r>
          </a:p>
        </p:txBody>
      </p:sp>
      <p:sp>
        <p:nvSpPr>
          <p:cNvPr id="4" name="日期占位符 3">
            <a:extLst>
              <a:ext uri="{FF2B5EF4-FFF2-40B4-BE49-F238E27FC236}">
                <a16:creationId xmlns:a16="http://schemas.microsoft.com/office/drawing/2014/main" id="{F0455EAC-E689-4C93-9DDF-E96B59DA6CA9}"/>
              </a:ext>
            </a:extLst>
          </p:cNvPr>
          <p:cNvSpPr>
            <a:spLocks noGrp="1"/>
          </p:cNvSpPr>
          <p:nvPr>
            <p:ph type="dt" sz="half" idx="13"/>
          </p:nvPr>
        </p:nvSpPr>
        <p:spPr/>
        <p:txBody>
          <a:bodyPr/>
          <a:lstStyle/>
          <a:p>
            <a:fld id="{90890E1F-1FB6-4420-A370-CC02CB8308A8}" type="datetime7">
              <a:rPr lang="zh-CN" altLang="en-US" smtClean="0"/>
              <a:pPr/>
              <a:t>21.6.10</a:t>
            </a:fld>
            <a:endParaRPr lang="zh-CN" altLang="en-US" dirty="0"/>
          </a:p>
        </p:txBody>
      </p:sp>
      <p:sp>
        <p:nvSpPr>
          <p:cNvPr id="5" name="页脚占位符 4">
            <a:extLst>
              <a:ext uri="{FF2B5EF4-FFF2-40B4-BE49-F238E27FC236}">
                <a16:creationId xmlns:a16="http://schemas.microsoft.com/office/drawing/2014/main" id="{D6E0733F-EBAC-4863-A1A9-785B32D8F0CC}"/>
              </a:ext>
            </a:extLst>
          </p:cNvPr>
          <p:cNvSpPr>
            <a:spLocks noGrp="1"/>
          </p:cNvSpPr>
          <p:nvPr>
            <p:ph type="ftr" sz="quarter" idx="14"/>
          </p:nvPr>
        </p:nvSpPr>
        <p:spPr/>
        <p:txBody>
          <a:bodyPr/>
          <a:lstStyle/>
          <a:p>
            <a:r>
              <a:rPr lang="en-US" altLang="zh-CN"/>
              <a:t>Network Lab Report</a:t>
            </a:r>
            <a:endParaRPr lang="zh-CN" altLang="en-US" dirty="0"/>
          </a:p>
        </p:txBody>
      </p:sp>
      <p:sp>
        <p:nvSpPr>
          <p:cNvPr id="7" name="文本框 6">
            <a:extLst>
              <a:ext uri="{FF2B5EF4-FFF2-40B4-BE49-F238E27FC236}">
                <a16:creationId xmlns:a16="http://schemas.microsoft.com/office/drawing/2014/main" id="{98BC3B96-01F2-4287-8FE6-E9F4944A12A5}"/>
              </a:ext>
            </a:extLst>
          </p:cNvPr>
          <p:cNvSpPr txBox="1"/>
          <p:nvPr/>
        </p:nvSpPr>
        <p:spPr>
          <a:xfrm>
            <a:off x="658324" y="1766667"/>
            <a:ext cx="7827352" cy="2951898"/>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zh-CN" altLang="en-US" b="0" i="0" u="none" strike="noStrike" baseline="0" dirty="0">
                <a:solidFill>
                  <a:srgbClr val="000000"/>
                </a:solidFill>
                <a:latin typeface="+mj-ea"/>
                <a:ea typeface="+mj-ea"/>
              </a:rPr>
              <a:t>重现</a:t>
            </a:r>
            <a:r>
              <a:rPr lang="en-US" altLang="zh-CN" b="0" i="0" u="none" strike="noStrike" baseline="0" dirty="0" err="1">
                <a:solidFill>
                  <a:srgbClr val="000000"/>
                </a:solidFill>
                <a:latin typeface="+mj-ea"/>
                <a:ea typeface="+mj-ea"/>
              </a:rPr>
              <a:t>BufferBloat</a:t>
            </a:r>
            <a:r>
              <a:rPr lang="zh-CN" altLang="en-US" b="0" i="0" u="none" strike="noStrike" baseline="0" dirty="0">
                <a:solidFill>
                  <a:srgbClr val="000000"/>
                </a:solidFill>
                <a:latin typeface="+mj-ea"/>
                <a:ea typeface="+mj-ea"/>
              </a:rPr>
              <a:t>问题</a:t>
            </a:r>
          </a:p>
          <a:p>
            <a:pPr marL="742950" lvl="1" indent="-285750">
              <a:lnSpc>
                <a:spcPct val="150000"/>
              </a:lnSpc>
              <a:buFont typeface="Arial" panose="020B0604020202020204" pitchFamily="34" charset="0"/>
              <a:buChar char="•"/>
            </a:pPr>
            <a:r>
              <a:rPr lang="en-US" altLang="zh-CN" b="0" i="0" u="none" strike="noStrike" baseline="0" dirty="0">
                <a:solidFill>
                  <a:srgbClr val="000000"/>
                </a:solidFill>
                <a:latin typeface="+mj-ea"/>
                <a:ea typeface="+mj-ea"/>
              </a:rPr>
              <a:t>h1(</a:t>
            </a:r>
            <a:r>
              <a:rPr lang="zh-CN" altLang="en-US" b="0" i="0" u="none" strike="noStrike" baseline="0" dirty="0">
                <a:solidFill>
                  <a:srgbClr val="000000"/>
                </a:solidFill>
                <a:latin typeface="+mj-ea"/>
                <a:ea typeface="+mj-ea"/>
              </a:rPr>
              <a:t>发送方</a:t>
            </a:r>
            <a:r>
              <a:rPr lang="en-US" altLang="zh-CN" b="0" i="0" u="none" strike="noStrike" baseline="0" dirty="0">
                <a:solidFill>
                  <a:srgbClr val="000000"/>
                </a:solidFill>
                <a:latin typeface="+mj-ea"/>
                <a:ea typeface="+mj-ea"/>
              </a:rPr>
              <a:t>)</a:t>
            </a:r>
            <a:r>
              <a:rPr lang="zh-CN" altLang="en-US" b="0" i="0" u="none" strike="noStrike" baseline="0" dirty="0">
                <a:solidFill>
                  <a:srgbClr val="000000"/>
                </a:solidFill>
                <a:latin typeface="+mj-ea"/>
                <a:ea typeface="+mj-ea"/>
              </a:rPr>
              <a:t>在对</a:t>
            </a:r>
            <a:r>
              <a:rPr lang="en-US" altLang="zh-CN" b="0" i="0" u="none" strike="noStrike" baseline="0" dirty="0">
                <a:solidFill>
                  <a:srgbClr val="000000"/>
                </a:solidFill>
                <a:latin typeface="+mj-ea"/>
                <a:ea typeface="+mj-ea"/>
              </a:rPr>
              <a:t>h2</a:t>
            </a:r>
            <a:r>
              <a:rPr lang="zh-CN" altLang="en-US" b="0" i="0" u="none" strike="noStrike" baseline="0" dirty="0">
                <a:solidFill>
                  <a:srgbClr val="000000"/>
                </a:solidFill>
                <a:latin typeface="+mj-ea"/>
                <a:ea typeface="+mj-ea"/>
              </a:rPr>
              <a:t>进行</a:t>
            </a:r>
            <a:r>
              <a:rPr lang="en-US" altLang="zh-CN" b="0" i="0" u="none" strike="noStrike" baseline="0" dirty="0" err="1">
                <a:solidFill>
                  <a:srgbClr val="F07060"/>
                </a:solidFill>
                <a:latin typeface="+mj-ea"/>
                <a:ea typeface="+mj-ea"/>
              </a:rPr>
              <a:t>iperf</a:t>
            </a:r>
            <a:r>
              <a:rPr lang="en-US" altLang="zh-CN" b="0" i="0" u="none" strike="noStrike" baseline="0" dirty="0">
                <a:solidFill>
                  <a:srgbClr val="F07060"/>
                </a:solidFill>
                <a:latin typeface="+mj-ea"/>
                <a:ea typeface="+mj-ea"/>
              </a:rPr>
              <a:t> </a:t>
            </a:r>
            <a:r>
              <a:rPr lang="zh-CN" altLang="en-US" b="0" i="0" u="none" strike="noStrike" baseline="0" dirty="0">
                <a:solidFill>
                  <a:srgbClr val="000000"/>
                </a:solidFill>
                <a:latin typeface="+mj-ea"/>
                <a:ea typeface="+mj-ea"/>
              </a:rPr>
              <a:t>的同时，测量</a:t>
            </a:r>
            <a:r>
              <a:rPr lang="en-US" altLang="zh-CN" b="0" i="0" u="none" strike="noStrike" baseline="0" dirty="0">
                <a:solidFill>
                  <a:srgbClr val="000000"/>
                </a:solidFill>
                <a:latin typeface="+mj-ea"/>
                <a:ea typeface="+mj-ea"/>
              </a:rPr>
              <a:t>h1</a:t>
            </a:r>
            <a:r>
              <a:rPr lang="zh-CN" altLang="en-US" b="0" i="0" u="none" strike="noStrike" baseline="0" dirty="0">
                <a:solidFill>
                  <a:srgbClr val="000000"/>
                </a:solidFill>
                <a:latin typeface="+mj-ea"/>
                <a:ea typeface="+mj-ea"/>
              </a:rPr>
              <a:t>的拥塞窗口值</a:t>
            </a:r>
            <a:r>
              <a:rPr lang="en-US" altLang="zh-CN" b="0" i="0" u="none" strike="noStrike" baseline="0" dirty="0">
                <a:solidFill>
                  <a:srgbClr val="000000"/>
                </a:solidFill>
                <a:latin typeface="+mj-ea"/>
                <a:ea typeface="+mj-ea"/>
              </a:rPr>
              <a:t>(</a:t>
            </a:r>
            <a:r>
              <a:rPr lang="en-US" altLang="zh-CN" b="0" i="0" u="none" strike="noStrike" baseline="0" dirty="0" err="1">
                <a:solidFill>
                  <a:srgbClr val="000000"/>
                </a:solidFill>
                <a:latin typeface="+mj-ea"/>
                <a:ea typeface="+mj-ea"/>
              </a:rPr>
              <a:t>cwnd</a:t>
            </a:r>
            <a:r>
              <a:rPr lang="en-US" altLang="zh-CN" b="0" i="0" u="none" strike="noStrike" baseline="0" dirty="0">
                <a:solidFill>
                  <a:srgbClr val="000000"/>
                </a:solidFill>
                <a:latin typeface="+mj-ea"/>
                <a:ea typeface="+mj-ea"/>
              </a:rPr>
              <a:t>)</a:t>
            </a:r>
            <a:r>
              <a:rPr lang="zh-CN" altLang="en-US" b="0" i="0" u="none" strike="noStrike" baseline="0" dirty="0">
                <a:solidFill>
                  <a:srgbClr val="000000"/>
                </a:solidFill>
                <a:latin typeface="+mj-ea"/>
                <a:ea typeface="+mj-ea"/>
              </a:rPr>
              <a:t>、</a:t>
            </a:r>
            <a:r>
              <a:rPr lang="en-US" altLang="zh-CN" b="0" i="0" u="none" strike="noStrike" baseline="0" dirty="0">
                <a:solidFill>
                  <a:srgbClr val="000000"/>
                </a:solidFill>
                <a:latin typeface="+mj-ea"/>
                <a:ea typeface="+mj-ea"/>
              </a:rPr>
              <a:t>r1-eth1</a:t>
            </a:r>
            <a:r>
              <a:rPr lang="zh-CN" altLang="en-US" b="0" i="0" u="none" strike="noStrike" baseline="0" dirty="0">
                <a:solidFill>
                  <a:srgbClr val="000000"/>
                </a:solidFill>
                <a:latin typeface="+mj-ea"/>
                <a:ea typeface="+mj-ea"/>
              </a:rPr>
              <a:t>的队列长度</a:t>
            </a:r>
            <a:r>
              <a:rPr lang="en-US" altLang="zh-CN" b="0" i="0" u="none" strike="noStrike" baseline="0" dirty="0">
                <a:solidFill>
                  <a:srgbClr val="000000"/>
                </a:solidFill>
                <a:latin typeface="+mj-ea"/>
                <a:ea typeface="+mj-ea"/>
              </a:rPr>
              <a:t>(</a:t>
            </a:r>
            <a:r>
              <a:rPr lang="en-US" altLang="zh-CN" b="0" i="0" u="none" strike="noStrike" baseline="0" dirty="0" err="1">
                <a:solidFill>
                  <a:srgbClr val="000000"/>
                </a:solidFill>
                <a:latin typeface="+mj-ea"/>
                <a:ea typeface="+mj-ea"/>
              </a:rPr>
              <a:t>qlen</a:t>
            </a:r>
            <a:r>
              <a:rPr lang="en-US" altLang="zh-CN" b="0" i="0" u="none" strike="noStrike" baseline="0" dirty="0">
                <a:solidFill>
                  <a:srgbClr val="000000"/>
                </a:solidFill>
                <a:latin typeface="+mj-ea"/>
                <a:ea typeface="+mj-ea"/>
              </a:rPr>
              <a:t>)</a:t>
            </a:r>
            <a:r>
              <a:rPr lang="zh-CN" altLang="en-US" b="0" i="0" u="none" strike="noStrike" baseline="0" dirty="0">
                <a:solidFill>
                  <a:srgbClr val="000000"/>
                </a:solidFill>
                <a:latin typeface="+mj-ea"/>
                <a:ea typeface="+mj-ea"/>
              </a:rPr>
              <a:t>、</a:t>
            </a:r>
            <a:r>
              <a:rPr lang="en-US" altLang="zh-CN" b="0" i="0" u="none" strike="noStrike" baseline="0" dirty="0">
                <a:solidFill>
                  <a:srgbClr val="000000"/>
                </a:solidFill>
                <a:latin typeface="+mj-ea"/>
                <a:ea typeface="+mj-ea"/>
              </a:rPr>
              <a:t>h1</a:t>
            </a:r>
            <a:r>
              <a:rPr lang="zh-CN" altLang="en-US" b="0" i="0" u="none" strike="noStrike" baseline="0" dirty="0">
                <a:solidFill>
                  <a:srgbClr val="000000"/>
                </a:solidFill>
                <a:latin typeface="+mj-ea"/>
                <a:ea typeface="+mj-ea"/>
              </a:rPr>
              <a:t>与</a:t>
            </a:r>
            <a:r>
              <a:rPr lang="en-US" altLang="zh-CN" b="0" i="0" u="none" strike="noStrike" baseline="0" dirty="0">
                <a:solidFill>
                  <a:srgbClr val="000000"/>
                </a:solidFill>
                <a:latin typeface="+mj-ea"/>
                <a:ea typeface="+mj-ea"/>
              </a:rPr>
              <a:t>h2</a:t>
            </a:r>
            <a:r>
              <a:rPr lang="zh-CN" altLang="en-US" b="0" i="0" u="none" strike="noStrike" baseline="0" dirty="0">
                <a:solidFill>
                  <a:srgbClr val="000000"/>
                </a:solidFill>
                <a:latin typeface="+mj-ea"/>
                <a:ea typeface="+mj-ea"/>
              </a:rPr>
              <a:t>间的往返延迟</a:t>
            </a:r>
            <a:r>
              <a:rPr lang="en-US" altLang="zh-CN" b="0" i="0" u="none" strike="noStrike" baseline="0" dirty="0">
                <a:solidFill>
                  <a:srgbClr val="000000"/>
                </a:solidFill>
                <a:latin typeface="+mj-ea"/>
                <a:ea typeface="+mj-ea"/>
              </a:rPr>
              <a:t>(</a:t>
            </a:r>
            <a:r>
              <a:rPr lang="en-US" altLang="zh-CN" b="0" i="0" u="none" strike="noStrike" baseline="0" dirty="0" err="1">
                <a:solidFill>
                  <a:srgbClr val="000000"/>
                </a:solidFill>
                <a:latin typeface="+mj-ea"/>
                <a:ea typeface="+mj-ea"/>
              </a:rPr>
              <a:t>rtt</a:t>
            </a:r>
            <a:r>
              <a:rPr lang="en-US" altLang="zh-CN" b="0" i="0" u="none" strike="noStrike" baseline="0" dirty="0">
                <a:solidFill>
                  <a:srgbClr val="000000"/>
                </a:solidFill>
                <a:latin typeface="+mj-ea"/>
                <a:ea typeface="+mj-ea"/>
              </a:rPr>
              <a:t>)</a:t>
            </a:r>
          </a:p>
          <a:p>
            <a:pPr marL="742950" lvl="1" indent="-285750">
              <a:lnSpc>
                <a:spcPct val="150000"/>
              </a:lnSpc>
              <a:buFont typeface="Arial" panose="020B0604020202020204" pitchFamily="34" charset="0"/>
              <a:buChar char="•"/>
            </a:pPr>
            <a:r>
              <a:rPr lang="zh-CN" altLang="en-US" b="0" i="0" u="none" strike="noStrike" baseline="0" dirty="0">
                <a:solidFill>
                  <a:srgbClr val="000000"/>
                </a:solidFill>
                <a:latin typeface="+mj-ea"/>
                <a:ea typeface="+mj-ea"/>
              </a:rPr>
              <a:t>变化</a:t>
            </a:r>
            <a:r>
              <a:rPr lang="en-US" altLang="zh-CN" b="0" i="0" u="none" strike="noStrike" baseline="0" dirty="0">
                <a:solidFill>
                  <a:srgbClr val="000000"/>
                </a:solidFill>
                <a:latin typeface="+mj-ea"/>
                <a:ea typeface="+mj-ea"/>
              </a:rPr>
              <a:t>r1-eth1</a:t>
            </a:r>
            <a:r>
              <a:rPr lang="zh-CN" altLang="en-US" b="0" i="0" u="none" strike="noStrike" baseline="0" dirty="0">
                <a:solidFill>
                  <a:srgbClr val="000000"/>
                </a:solidFill>
                <a:latin typeface="+mj-ea"/>
                <a:ea typeface="+mj-ea"/>
              </a:rPr>
              <a:t>的队列大小，考察其对</a:t>
            </a:r>
            <a:r>
              <a:rPr lang="en-US" altLang="zh-CN" b="0" i="0" u="none" strike="noStrike" baseline="0" dirty="0" err="1">
                <a:solidFill>
                  <a:srgbClr val="F07060"/>
                </a:solidFill>
                <a:latin typeface="+mj-ea"/>
                <a:ea typeface="+mj-ea"/>
              </a:rPr>
              <a:t>iperf</a:t>
            </a:r>
            <a:r>
              <a:rPr lang="en-US" altLang="zh-CN" b="0" i="0" u="none" strike="noStrike" baseline="0" dirty="0">
                <a:solidFill>
                  <a:srgbClr val="F07060"/>
                </a:solidFill>
                <a:latin typeface="+mj-ea"/>
                <a:ea typeface="+mj-ea"/>
              </a:rPr>
              <a:t> </a:t>
            </a:r>
            <a:r>
              <a:rPr lang="zh-CN" altLang="en-US" b="0" i="0" u="none" strike="noStrike" baseline="0" dirty="0">
                <a:solidFill>
                  <a:srgbClr val="000000"/>
                </a:solidFill>
                <a:latin typeface="+mj-ea"/>
                <a:ea typeface="+mj-ea"/>
              </a:rPr>
              <a:t>吞吐率和上述三个指标的影响</a:t>
            </a:r>
          </a:p>
          <a:p>
            <a:pPr marL="285750" indent="-285750" algn="l">
              <a:lnSpc>
                <a:spcPct val="150000"/>
              </a:lnSpc>
              <a:buFont typeface="Arial" panose="020B0604020202020204" pitchFamily="34" charset="0"/>
              <a:buChar char="•"/>
            </a:pPr>
            <a:r>
              <a:rPr lang="zh-CN" altLang="en-US" b="0" i="0" u="none" strike="noStrike" baseline="0" dirty="0">
                <a:solidFill>
                  <a:srgbClr val="000000"/>
                </a:solidFill>
                <a:latin typeface="+mj-ea"/>
                <a:ea typeface="+mj-ea"/>
              </a:rPr>
              <a:t>解决</a:t>
            </a:r>
            <a:r>
              <a:rPr lang="en-US" altLang="zh-CN" b="0" i="0" u="none" strike="noStrike" baseline="0" dirty="0" err="1">
                <a:solidFill>
                  <a:srgbClr val="000000"/>
                </a:solidFill>
                <a:latin typeface="+mj-ea"/>
                <a:ea typeface="+mj-ea"/>
              </a:rPr>
              <a:t>BufferBloat</a:t>
            </a:r>
            <a:r>
              <a:rPr lang="zh-CN" altLang="en-US" b="0" i="0" u="none" strike="noStrike" baseline="0" dirty="0">
                <a:solidFill>
                  <a:srgbClr val="000000"/>
                </a:solidFill>
                <a:latin typeface="+mj-ea"/>
                <a:ea typeface="+mj-ea"/>
              </a:rPr>
              <a:t>问题</a:t>
            </a:r>
          </a:p>
          <a:p>
            <a:pPr algn="l">
              <a:lnSpc>
                <a:spcPct val="150000"/>
              </a:lnSpc>
            </a:pPr>
            <a:r>
              <a:rPr lang="en-US" altLang="zh-CN" b="0" i="0" u="none" strike="noStrike" baseline="0" dirty="0">
                <a:solidFill>
                  <a:srgbClr val="000000"/>
                </a:solidFill>
                <a:latin typeface="+mj-ea"/>
                <a:ea typeface="+mj-ea"/>
              </a:rPr>
              <a:t>	</a:t>
            </a:r>
            <a:r>
              <a:rPr lang="zh-CN" altLang="en-US" b="0" i="0" u="none" strike="noStrike" baseline="0" dirty="0">
                <a:solidFill>
                  <a:srgbClr val="000000"/>
                </a:solidFill>
                <a:latin typeface="+mj-ea"/>
                <a:ea typeface="+mj-ea"/>
              </a:rPr>
              <a:t>根据附件材料中提供的脚本，重现实验结果</a:t>
            </a:r>
            <a:endParaRPr lang="zh-CN" altLang="en-US" dirty="0">
              <a:latin typeface="+mj-ea"/>
              <a:ea typeface="+mj-ea"/>
            </a:endParaRPr>
          </a:p>
        </p:txBody>
      </p:sp>
    </p:spTree>
    <p:extLst>
      <p:ext uri="{BB962C8B-B14F-4D97-AF65-F5344CB8AC3E}">
        <p14:creationId xmlns:p14="http://schemas.microsoft.com/office/powerpoint/2010/main" val="2262491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421BE6E7-9C69-458A-8391-000A034ADD23}"/>
              </a:ext>
            </a:extLst>
          </p:cNvPr>
          <p:cNvSpPr>
            <a:spLocks noGrp="1"/>
          </p:cNvSpPr>
          <p:nvPr>
            <p:ph type="sldNum" sz="quarter" idx="12"/>
          </p:nvPr>
        </p:nvSpPr>
        <p:spPr/>
        <p:txBody>
          <a:bodyPr/>
          <a:lstStyle/>
          <a:p>
            <a:fld id="{4E836DAA-5CCE-439C-AB63-0EEB9B7D5322}" type="slidenum">
              <a:rPr lang="zh-CN" altLang="en-US" smtClean="0"/>
              <a:pPr/>
              <a:t>4</a:t>
            </a:fld>
            <a:endParaRPr lang="zh-CN" altLang="en-US" dirty="0"/>
          </a:p>
        </p:txBody>
      </p:sp>
      <p:sp>
        <p:nvSpPr>
          <p:cNvPr id="3" name="文本占位符 2">
            <a:extLst>
              <a:ext uri="{FF2B5EF4-FFF2-40B4-BE49-F238E27FC236}">
                <a16:creationId xmlns:a16="http://schemas.microsoft.com/office/drawing/2014/main" id="{23018799-F6F2-43D0-B883-870C0881DF31}"/>
              </a:ext>
            </a:extLst>
          </p:cNvPr>
          <p:cNvSpPr>
            <a:spLocks noGrp="1"/>
          </p:cNvSpPr>
          <p:nvPr>
            <p:ph type="body" sz="quarter" idx="10"/>
          </p:nvPr>
        </p:nvSpPr>
        <p:spPr>
          <a:xfrm>
            <a:off x="0" y="85353"/>
            <a:ext cx="1774845" cy="523220"/>
          </a:xfrm>
        </p:spPr>
        <p:txBody>
          <a:bodyPr/>
          <a:lstStyle/>
          <a:p>
            <a:r>
              <a:rPr lang="zh-CN" altLang="en-US" dirty="0"/>
              <a:t>实验心得</a:t>
            </a:r>
          </a:p>
        </p:txBody>
      </p:sp>
      <p:sp>
        <p:nvSpPr>
          <p:cNvPr id="4" name="日期占位符 3">
            <a:extLst>
              <a:ext uri="{FF2B5EF4-FFF2-40B4-BE49-F238E27FC236}">
                <a16:creationId xmlns:a16="http://schemas.microsoft.com/office/drawing/2014/main" id="{F0455EAC-E689-4C93-9DDF-E96B59DA6CA9}"/>
              </a:ext>
            </a:extLst>
          </p:cNvPr>
          <p:cNvSpPr>
            <a:spLocks noGrp="1"/>
          </p:cNvSpPr>
          <p:nvPr>
            <p:ph type="dt" sz="half" idx="13"/>
          </p:nvPr>
        </p:nvSpPr>
        <p:spPr/>
        <p:txBody>
          <a:bodyPr/>
          <a:lstStyle/>
          <a:p>
            <a:fld id="{90890E1F-1FB6-4420-A370-CC02CB8308A8}" type="datetime7">
              <a:rPr lang="zh-CN" altLang="en-US" smtClean="0"/>
              <a:pPr/>
              <a:t>21.6.10</a:t>
            </a:fld>
            <a:endParaRPr lang="zh-CN" altLang="en-US" dirty="0"/>
          </a:p>
        </p:txBody>
      </p:sp>
      <p:sp>
        <p:nvSpPr>
          <p:cNvPr id="5" name="页脚占位符 4">
            <a:extLst>
              <a:ext uri="{FF2B5EF4-FFF2-40B4-BE49-F238E27FC236}">
                <a16:creationId xmlns:a16="http://schemas.microsoft.com/office/drawing/2014/main" id="{D6E0733F-EBAC-4863-A1A9-785B32D8F0CC}"/>
              </a:ext>
            </a:extLst>
          </p:cNvPr>
          <p:cNvSpPr>
            <a:spLocks noGrp="1"/>
          </p:cNvSpPr>
          <p:nvPr>
            <p:ph type="ftr" sz="quarter" idx="14"/>
          </p:nvPr>
        </p:nvSpPr>
        <p:spPr/>
        <p:txBody>
          <a:bodyPr/>
          <a:lstStyle/>
          <a:p>
            <a:r>
              <a:rPr lang="en-US" altLang="zh-CN"/>
              <a:t>Network Lab Report</a:t>
            </a:r>
            <a:endParaRPr lang="zh-CN" altLang="en-US" dirty="0"/>
          </a:p>
        </p:txBody>
      </p:sp>
      <p:sp>
        <p:nvSpPr>
          <p:cNvPr id="7" name="文本框 6">
            <a:extLst>
              <a:ext uri="{FF2B5EF4-FFF2-40B4-BE49-F238E27FC236}">
                <a16:creationId xmlns:a16="http://schemas.microsoft.com/office/drawing/2014/main" id="{98BC3B96-01F2-4287-8FE6-E9F4944A12A5}"/>
              </a:ext>
            </a:extLst>
          </p:cNvPr>
          <p:cNvSpPr txBox="1"/>
          <p:nvPr/>
        </p:nvSpPr>
        <p:spPr>
          <a:xfrm>
            <a:off x="635929" y="723666"/>
            <a:ext cx="7827352" cy="1289905"/>
          </a:xfrm>
          <a:prstGeom prst="rect">
            <a:avLst/>
          </a:prstGeom>
          <a:noFill/>
        </p:spPr>
        <p:txBody>
          <a:bodyPr wrap="square">
            <a:spAutoFit/>
          </a:bodyPr>
          <a:lstStyle/>
          <a:p>
            <a:pPr algn="l">
              <a:lnSpc>
                <a:spcPct val="150000"/>
              </a:lnSpc>
            </a:pPr>
            <a:r>
              <a:rPr lang="zh-CN" altLang="en-US" b="1" dirty="0">
                <a:latin typeface="+mj-ea"/>
                <a:ea typeface="+mj-ea"/>
              </a:rPr>
              <a:t>遇到的问题：</a:t>
            </a:r>
            <a:endParaRPr lang="en-US" altLang="zh-CN" b="1" dirty="0">
              <a:latin typeface="+mj-ea"/>
              <a:ea typeface="+mj-ea"/>
            </a:endParaRPr>
          </a:p>
          <a:p>
            <a:pPr algn="l">
              <a:lnSpc>
                <a:spcPct val="150000"/>
              </a:lnSpc>
            </a:pPr>
            <a:r>
              <a:rPr lang="zh-CN" altLang="en-US" dirty="0">
                <a:latin typeface="+mj-ea"/>
                <a:ea typeface="+mj-ea"/>
              </a:rPr>
              <a:t>在实验中出现了</a:t>
            </a:r>
            <a:r>
              <a:rPr lang="en-US" altLang="zh-CN" dirty="0">
                <a:latin typeface="+mj-ea"/>
                <a:ea typeface="+mj-ea"/>
              </a:rPr>
              <a:t>ubuntu</a:t>
            </a:r>
            <a:r>
              <a:rPr lang="zh-CN" altLang="en-US" dirty="0">
                <a:latin typeface="+mj-ea"/>
                <a:ea typeface="+mj-ea"/>
              </a:rPr>
              <a:t>版本导致实验现象不同的状况，经过反复的比对和与同学讨论，确定了更加可靠的实验结果版本。</a:t>
            </a:r>
          </a:p>
        </p:txBody>
      </p:sp>
      <p:sp>
        <p:nvSpPr>
          <p:cNvPr id="8" name="文本框 7">
            <a:extLst>
              <a:ext uri="{FF2B5EF4-FFF2-40B4-BE49-F238E27FC236}">
                <a16:creationId xmlns:a16="http://schemas.microsoft.com/office/drawing/2014/main" id="{16BE7558-B8F4-4F22-AD9F-308CC1174511}"/>
              </a:ext>
            </a:extLst>
          </p:cNvPr>
          <p:cNvSpPr txBox="1"/>
          <p:nvPr/>
        </p:nvSpPr>
        <p:spPr>
          <a:xfrm>
            <a:off x="658324" y="3429000"/>
            <a:ext cx="7827352" cy="2120902"/>
          </a:xfrm>
          <a:prstGeom prst="rect">
            <a:avLst/>
          </a:prstGeom>
          <a:noFill/>
        </p:spPr>
        <p:txBody>
          <a:bodyPr wrap="square">
            <a:spAutoFit/>
          </a:bodyPr>
          <a:lstStyle/>
          <a:p>
            <a:pPr algn="l">
              <a:lnSpc>
                <a:spcPct val="150000"/>
              </a:lnSpc>
            </a:pPr>
            <a:r>
              <a:rPr lang="zh-CN" altLang="en-US" b="1" dirty="0">
                <a:latin typeface="+mj-ea"/>
                <a:ea typeface="+mj-ea"/>
              </a:rPr>
              <a:t>心得：</a:t>
            </a:r>
            <a:endParaRPr lang="en-US" altLang="zh-CN" b="1" dirty="0">
              <a:latin typeface="+mj-ea"/>
              <a:ea typeface="+mj-ea"/>
            </a:endParaRPr>
          </a:p>
          <a:p>
            <a:pPr algn="l">
              <a:lnSpc>
                <a:spcPct val="150000"/>
              </a:lnSpc>
            </a:pPr>
            <a:r>
              <a:rPr lang="zh-CN" altLang="en-US" dirty="0">
                <a:latin typeface="+mj-ea"/>
                <a:ea typeface="+mj-ea"/>
              </a:rPr>
              <a:t>本次实验表面上看没有什么代码量，但其实数据处理与绘图还是书写了大量的代码，也比较耗时。通过本次实验对</a:t>
            </a:r>
            <a:r>
              <a:rPr lang="en-US" altLang="zh-CN" dirty="0" err="1">
                <a:latin typeface="+mj-ea"/>
                <a:ea typeface="+mj-ea"/>
              </a:rPr>
              <a:t>BufferBloat</a:t>
            </a:r>
            <a:r>
              <a:rPr lang="zh-CN" altLang="en-US" dirty="0">
                <a:latin typeface="+mj-ea"/>
                <a:ea typeface="+mj-ea"/>
              </a:rPr>
              <a:t>的理解加深了很多。在</a:t>
            </a:r>
            <a:r>
              <a:rPr lang="en-US" altLang="zh-CN" dirty="0" err="1">
                <a:latin typeface="+mj-ea"/>
                <a:ea typeface="+mj-ea"/>
              </a:rPr>
              <a:t>iperf</a:t>
            </a:r>
            <a:r>
              <a:rPr lang="zh-CN" altLang="en-US" dirty="0">
                <a:latin typeface="+mj-ea"/>
                <a:ea typeface="+mj-ea"/>
              </a:rPr>
              <a:t>吞吐率变化的测量中，实验数据误差较大，且出现了数据完全不同的情况，还是比较棘手的。</a:t>
            </a:r>
          </a:p>
        </p:txBody>
      </p:sp>
      <p:pic>
        <p:nvPicPr>
          <p:cNvPr id="9" name="图片 8">
            <a:extLst>
              <a:ext uri="{FF2B5EF4-FFF2-40B4-BE49-F238E27FC236}">
                <a16:creationId xmlns:a16="http://schemas.microsoft.com/office/drawing/2014/main" id="{E548A3A5-44C0-40A0-84F1-50992907177D}"/>
              </a:ext>
            </a:extLst>
          </p:cNvPr>
          <p:cNvPicPr>
            <a:picLocks noChangeAspect="1"/>
          </p:cNvPicPr>
          <p:nvPr/>
        </p:nvPicPr>
        <p:blipFill>
          <a:blip r:embed="rId2"/>
          <a:stretch>
            <a:fillRect/>
          </a:stretch>
        </p:blipFill>
        <p:spPr>
          <a:xfrm>
            <a:off x="1401689" y="2024002"/>
            <a:ext cx="2888958" cy="1985634"/>
          </a:xfrm>
          <a:prstGeom prst="rect">
            <a:avLst/>
          </a:prstGeom>
        </p:spPr>
      </p:pic>
      <p:pic>
        <p:nvPicPr>
          <p:cNvPr id="11" name="图片 10">
            <a:extLst>
              <a:ext uri="{FF2B5EF4-FFF2-40B4-BE49-F238E27FC236}">
                <a16:creationId xmlns:a16="http://schemas.microsoft.com/office/drawing/2014/main" id="{7C40CA06-654C-490E-8601-5111C4FD545F}"/>
              </a:ext>
            </a:extLst>
          </p:cNvPr>
          <p:cNvPicPr>
            <a:picLocks noChangeAspect="1"/>
          </p:cNvPicPr>
          <p:nvPr/>
        </p:nvPicPr>
        <p:blipFill>
          <a:blip r:embed="rId3"/>
          <a:stretch>
            <a:fillRect/>
          </a:stretch>
        </p:blipFill>
        <p:spPr>
          <a:xfrm>
            <a:off x="5531517" y="1747539"/>
            <a:ext cx="3110165" cy="2133315"/>
          </a:xfrm>
          <a:prstGeom prst="rect">
            <a:avLst/>
          </a:prstGeom>
        </p:spPr>
      </p:pic>
    </p:spTree>
    <p:extLst>
      <p:ext uri="{BB962C8B-B14F-4D97-AF65-F5344CB8AC3E}">
        <p14:creationId xmlns:p14="http://schemas.microsoft.com/office/powerpoint/2010/main" val="377702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98B4ED2-F199-4E7F-BD12-A9FAEE1D9D1D}"/>
              </a:ext>
            </a:extLst>
          </p:cNvPr>
          <p:cNvSpPr>
            <a:spLocks noGrp="1"/>
          </p:cNvSpPr>
          <p:nvPr>
            <p:ph type="body" sz="quarter" idx="14"/>
          </p:nvPr>
        </p:nvSpPr>
        <p:spPr>
          <a:xfrm>
            <a:off x="3102380" y="2810398"/>
            <a:ext cx="4762842" cy="757130"/>
          </a:xfrm>
        </p:spPr>
        <p:txBody>
          <a:bodyPr/>
          <a:lstStyle/>
          <a:p>
            <a:r>
              <a:rPr lang="zh-CN" altLang="en-US" dirty="0"/>
              <a:t>路由器转发实验</a:t>
            </a:r>
          </a:p>
        </p:txBody>
      </p:sp>
      <p:sp>
        <p:nvSpPr>
          <p:cNvPr id="3" name="文本占位符 2">
            <a:extLst>
              <a:ext uri="{FF2B5EF4-FFF2-40B4-BE49-F238E27FC236}">
                <a16:creationId xmlns:a16="http://schemas.microsoft.com/office/drawing/2014/main" id="{B1ADBAD1-B451-46F0-AB82-336EED49D556}"/>
              </a:ext>
            </a:extLst>
          </p:cNvPr>
          <p:cNvSpPr>
            <a:spLocks noGrp="1"/>
          </p:cNvSpPr>
          <p:nvPr>
            <p:ph type="body" sz="quarter" idx="15"/>
          </p:nvPr>
        </p:nvSpPr>
        <p:spPr>
          <a:xfrm>
            <a:off x="2222574" y="2681278"/>
            <a:ext cx="733135" cy="1006429"/>
          </a:xfrm>
        </p:spPr>
        <p:txBody>
          <a:bodyPr/>
          <a:lstStyle/>
          <a:p>
            <a:r>
              <a:rPr lang="en-US" altLang="zh-CN" dirty="0"/>
              <a:t>9</a:t>
            </a:r>
            <a:endParaRPr lang="zh-CN" altLang="en-US" dirty="0"/>
          </a:p>
        </p:txBody>
      </p:sp>
    </p:spTree>
    <p:extLst>
      <p:ext uri="{BB962C8B-B14F-4D97-AF65-F5344CB8AC3E}">
        <p14:creationId xmlns:p14="http://schemas.microsoft.com/office/powerpoint/2010/main" val="1224297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A960A3A-07B9-46BF-B9C7-807BA79331A2}"/>
              </a:ext>
            </a:extLst>
          </p:cNvPr>
          <p:cNvSpPr>
            <a:spLocks noGrp="1"/>
          </p:cNvSpPr>
          <p:nvPr>
            <p:ph type="sldNum" sz="quarter" idx="12"/>
          </p:nvPr>
        </p:nvSpPr>
        <p:spPr/>
        <p:txBody>
          <a:bodyPr/>
          <a:lstStyle/>
          <a:p>
            <a:fld id="{4E836DAA-5CCE-439C-AB63-0EEB9B7D5322}" type="slidenum">
              <a:rPr lang="zh-CN" altLang="en-US" smtClean="0"/>
              <a:pPr/>
              <a:t>6</a:t>
            </a:fld>
            <a:endParaRPr lang="zh-CN" altLang="en-US" dirty="0"/>
          </a:p>
        </p:txBody>
      </p:sp>
      <p:sp>
        <p:nvSpPr>
          <p:cNvPr id="3" name="文本占位符 2">
            <a:extLst>
              <a:ext uri="{FF2B5EF4-FFF2-40B4-BE49-F238E27FC236}">
                <a16:creationId xmlns:a16="http://schemas.microsoft.com/office/drawing/2014/main" id="{272D8C35-CAA3-41D5-9671-FF1305C3BCC2}"/>
              </a:ext>
            </a:extLst>
          </p:cNvPr>
          <p:cNvSpPr>
            <a:spLocks noGrp="1"/>
          </p:cNvSpPr>
          <p:nvPr>
            <p:ph type="body" sz="quarter" idx="10"/>
          </p:nvPr>
        </p:nvSpPr>
        <p:spPr>
          <a:xfrm>
            <a:off x="0" y="85353"/>
            <a:ext cx="1774845" cy="523220"/>
          </a:xfrm>
        </p:spPr>
        <p:txBody>
          <a:bodyPr/>
          <a:lstStyle/>
          <a:p>
            <a:r>
              <a:rPr lang="zh-CN" altLang="en-US" dirty="0"/>
              <a:t>实验过程</a:t>
            </a:r>
          </a:p>
        </p:txBody>
      </p:sp>
      <p:sp>
        <p:nvSpPr>
          <p:cNvPr id="4" name="日期占位符 3">
            <a:extLst>
              <a:ext uri="{FF2B5EF4-FFF2-40B4-BE49-F238E27FC236}">
                <a16:creationId xmlns:a16="http://schemas.microsoft.com/office/drawing/2014/main" id="{0A7AE9FD-E54E-4718-B103-F47F2EF6B392}"/>
              </a:ext>
            </a:extLst>
          </p:cNvPr>
          <p:cNvSpPr>
            <a:spLocks noGrp="1"/>
          </p:cNvSpPr>
          <p:nvPr>
            <p:ph type="dt" sz="half" idx="13"/>
          </p:nvPr>
        </p:nvSpPr>
        <p:spPr/>
        <p:txBody>
          <a:bodyPr/>
          <a:lstStyle/>
          <a:p>
            <a:fld id="{90890E1F-1FB6-4420-A370-CC02CB8308A8}" type="datetime7">
              <a:rPr lang="zh-CN" altLang="en-US" smtClean="0"/>
              <a:pPr/>
              <a:t>21.6.10</a:t>
            </a:fld>
            <a:endParaRPr lang="zh-CN" altLang="en-US" dirty="0"/>
          </a:p>
        </p:txBody>
      </p:sp>
      <p:sp>
        <p:nvSpPr>
          <p:cNvPr id="5" name="页脚占位符 4">
            <a:extLst>
              <a:ext uri="{FF2B5EF4-FFF2-40B4-BE49-F238E27FC236}">
                <a16:creationId xmlns:a16="http://schemas.microsoft.com/office/drawing/2014/main" id="{5B845933-47F1-482B-8C53-FF286C6A179A}"/>
              </a:ext>
            </a:extLst>
          </p:cNvPr>
          <p:cNvSpPr>
            <a:spLocks noGrp="1"/>
          </p:cNvSpPr>
          <p:nvPr>
            <p:ph type="ftr" sz="quarter" idx="14"/>
          </p:nvPr>
        </p:nvSpPr>
        <p:spPr/>
        <p:txBody>
          <a:bodyPr/>
          <a:lstStyle/>
          <a:p>
            <a:r>
              <a:rPr lang="en-US" altLang="zh-CN" dirty="0"/>
              <a:t>Network Lab Report</a:t>
            </a:r>
            <a:endParaRPr lang="zh-CN" altLang="en-US" dirty="0"/>
          </a:p>
        </p:txBody>
      </p:sp>
      <p:sp>
        <p:nvSpPr>
          <p:cNvPr id="6" name="Rectangle 1">
            <a:extLst>
              <a:ext uri="{FF2B5EF4-FFF2-40B4-BE49-F238E27FC236}">
                <a16:creationId xmlns:a16="http://schemas.microsoft.com/office/drawing/2014/main" id="{E9D7E13A-4C21-41A5-84B0-64B39AE8094A}"/>
              </a:ext>
            </a:extLst>
          </p:cNvPr>
          <p:cNvSpPr>
            <a:spLocks noChangeArrowheads="1"/>
          </p:cNvSpPr>
          <p:nvPr/>
        </p:nvSpPr>
        <p:spPr bwMode="auto">
          <a:xfrm>
            <a:off x="606634" y="1093954"/>
            <a:ext cx="7596589" cy="4670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0784" rIns="91440" bIns="50784"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en-US" sz="2000" b="0" i="0" u="none" strike="noStrike" cap="none" normalizeH="0" baseline="0" dirty="0">
                <a:ln>
                  <a:noFill/>
                </a:ln>
                <a:solidFill>
                  <a:srgbClr val="000000"/>
                </a:solidFill>
                <a:effectLst/>
                <a:latin typeface="+mn-ea"/>
              </a:rPr>
              <a:t>基于已有代码，实现路由器转发机制，对于给定拓扑</a:t>
            </a:r>
            <a:r>
              <a:rPr kumimoji="0" lang="en-US" altLang="zh-CN" sz="2000" b="0" i="0" u="none" strike="noStrike" cap="none" normalizeH="0" baseline="0" dirty="0">
                <a:ln>
                  <a:noFill/>
                </a:ln>
                <a:solidFill>
                  <a:srgbClr val="000000"/>
                </a:solidFill>
                <a:effectLst/>
                <a:latin typeface="+mn-ea"/>
              </a:rPr>
              <a:t>(router_topo.py )</a:t>
            </a:r>
            <a:r>
              <a:rPr kumimoji="0" lang="zh-CN" altLang="en-US" sz="2000" b="0" i="0" u="none" strike="noStrike" cap="none" normalizeH="0" baseline="0" dirty="0">
                <a:ln>
                  <a:noFill/>
                </a:ln>
                <a:solidFill>
                  <a:srgbClr val="000000"/>
                </a:solidFill>
                <a:effectLst/>
                <a:latin typeface="+mn-ea"/>
              </a:rPr>
              <a:t>，在</a:t>
            </a:r>
            <a:r>
              <a:rPr kumimoji="0" lang="en-US" altLang="zh-CN" sz="2000" b="0" i="0" u="none" strike="noStrike" cap="none" normalizeH="0" baseline="0" dirty="0">
                <a:ln>
                  <a:noFill/>
                </a:ln>
                <a:solidFill>
                  <a:srgbClr val="000000"/>
                </a:solidFill>
                <a:effectLst/>
                <a:latin typeface="+mn-ea"/>
              </a:rPr>
              <a:t>r1</a:t>
            </a:r>
            <a:r>
              <a:rPr kumimoji="0" lang="zh-CN" altLang="en-US" sz="2000" b="0" i="0" u="none" strike="noStrike" cap="none" normalizeH="0" baseline="0" dirty="0">
                <a:ln>
                  <a:noFill/>
                </a:ln>
                <a:solidFill>
                  <a:srgbClr val="000000"/>
                </a:solidFill>
                <a:effectLst/>
                <a:latin typeface="+mn-ea"/>
              </a:rPr>
              <a:t>上执行路由器程序</a:t>
            </a:r>
            <a:r>
              <a:rPr kumimoji="0" lang="en-US" altLang="zh-CN" sz="2000" b="0" i="0" u="none" strike="noStrike" cap="none" normalizeH="0" baseline="0" dirty="0">
                <a:ln>
                  <a:noFill/>
                </a:ln>
                <a:solidFill>
                  <a:srgbClr val="000000"/>
                </a:solidFill>
                <a:effectLst/>
                <a:latin typeface="+mn-ea"/>
              </a:rPr>
              <a:t>, </a:t>
            </a:r>
            <a:r>
              <a:rPr kumimoji="0" lang="zh-CN" altLang="en-US" sz="2000" b="0" i="0" u="none" strike="noStrike" cap="none" normalizeH="0" baseline="0" dirty="0">
                <a:ln>
                  <a:noFill/>
                </a:ln>
                <a:solidFill>
                  <a:srgbClr val="000000"/>
                </a:solidFill>
                <a:effectLst/>
                <a:latin typeface="+mn-ea"/>
              </a:rPr>
              <a:t>进行数据包的处理。在</a:t>
            </a:r>
            <a:r>
              <a:rPr kumimoji="0" lang="en-US" altLang="zh-CN" sz="2000" b="0" i="0" u="none" strike="noStrike" cap="none" normalizeH="0" baseline="0" dirty="0">
                <a:ln>
                  <a:noFill/>
                </a:ln>
                <a:solidFill>
                  <a:srgbClr val="000000"/>
                </a:solidFill>
                <a:effectLst/>
                <a:latin typeface="+mn-ea"/>
              </a:rPr>
              <a:t>h1</a:t>
            </a:r>
            <a:r>
              <a:rPr kumimoji="0" lang="zh-CN" altLang="en-US" sz="2000" b="0" i="0" u="none" strike="noStrike" cap="none" normalizeH="0" baseline="0" dirty="0">
                <a:ln>
                  <a:noFill/>
                </a:ln>
                <a:solidFill>
                  <a:srgbClr val="000000"/>
                </a:solidFill>
                <a:effectLst/>
                <a:latin typeface="+mn-ea"/>
              </a:rPr>
              <a:t>上进行</a:t>
            </a:r>
            <a:r>
              <a:rPr kumimoji="0" lang="en-US" altLang="zh-CN" sz="2000" b="0" i="0" u="none" strike="noStrike" cap="none" normalizeH="0" baseline="0" dirty="0">
                <a:ln>
                  <a:noFill/>
                </a:ln>
                <a:solidFill>
                  <a:srgbClr val="000000"/>
                </a:solidFill>
                <a:effectLst/>
                <a:latin typeface="+mn-ea"/>
              </a:rPr>
              <a:t>ping</a:t>
            </a:r>
            <a:r>
              <a:rPr kumimoji="0" lang="zh-CN" altLang="en-US" sz="2000" b="0" i="0" u="none" strike="noStrike" cap="none" normalizeH="0" baseline="0" dirty="0">
                <a:ln>
                  <a:noFill/>
                </a:ln>
                <a:solidFill>
                  <a:srgbClr val="000000"/>
                </a:solidFill>
                <a:effectLst/>
                <a:latin typeface="+mn-ea"/>
              </a:rPr>
              <a:t>实验。</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en-US" sz="2000" b="0" i="0" u="none" strike="noStrike" cap="none" normalizeH="0" baseline="0" dirty="0">
                <a:ln>
                  <a:noFill/>
                </a:ln>
                <a:solidFill>
                  <a:srgbClr val="000000"/>
                </a:solidFill>
                <a:effectLst/>
                <a:latin typeface="+mn-ea"/>
              </a:rPr>
              <a:t>构造一个包含多个路由器节点组成的网络。手有两个终端节点，通过路由器节点相连，两节点之间的跳数不少于</a:t>
            </a:r>
            <a:r>
              <a:rPr kumimoji="0" lang="en-US" altLang="zh-CN" sz="2000" b="0" i="0" u="none" strike="noStrike" cap="none" normalizeH="0" baseline="0" dirty="0">
                <a:ln>
                  <a:noFill/>
                </a:ln>
                <a:solidFill>
                  <a:srgbClr val="000000"/>
                </a:solidFill>
                <a:effectLst/>
                <a:latin typeface="+mn-ea"/>
              </a:rPr>
              <a:t>3</a:t>
            </a:r>
            <a:r>
              <a:rPr kumimoji="0" lang="zh-CN" altLang="en-US" sz="2000" b="0" i="0" u="none" strike="noStrike" cap="none" normalizeH="0" baseline="0" dirty="0">
                <a:ln>
                  <a:noFill/>
                </a:ln>
                <a:solidFill>
                  <a:srgbClr val="000000"/>
                </a:solidFill>
                <a:effectLst/>
                <a:latin typeface="+mn-ea"/>
              </a:rPr>
              <a:t>跳，手动配置其默认路由表。</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en-US" sz="2000" b="0" i="0" u="none" strike="noStrike" cap="none" normalizeH="0" baseline="0" dirty="0">
                <a:ln>
                  <a:noFill/>
                </a:ln>
                <a:solidFill>
                  <a:srgbClr val="000000"/>
                </a:solidFill>
                <a:effectLst/>
                <a:latin typeface="+mn-ea"/>
              </a:rPr>
              <a:t>连通性测试：终端节点</a:t>
            </a:r>
            <a:r>
              <a:rPr kumimoji="0" lang="en-US" altLang="zh-CN" sz="2000" b="0" i="0" u="none" strike="noStrike" cap="none" normalizeH="0" baseline="0" dirty="0">
                <a:ln>
                  <a:noFill/>
                </a:ln>
                <a:solidFill>
                  <a:srgbClr val="000000"/>
                </a:solidFill>
                <a:effectLst/>
                <a:latin typeface="+mn-ea"/>
              </a:rPr>
              <a:t>ping</a:t>
            </a:r>
            <a:r>
              <a:rPr kumimoji="0" lang="zh-CN" altLang="en-US" sz="2000" b="0" i="0" u="none" strike="noStrike" cap="none" normalizeH="0" baseline="0" dirty="0">
                <a:ln>
                  <a:noFill/>
                </a:ln>
                <a:solidFill>
                  <a:srgbClr val="000000"/>
                </a:solidFill>
                <a:effectLst/>
                <a:latin typeface="+mn-ea"/>
              </a:rPr>
              <a:t>每个路由器节点的入端口</a:t>
            </a:r>
            <a:r>
              <a:rPr kumimoji="0" lang="en-US" altLang="zh-CN" sz="2000" b="0" i="0" u="none" strike="noStrike" cap="none" normalizeH="0" baseline="0" dirty="0">
                <a:ln>
                  <a:noFill/>
                </a:ln>
                <a:solidFill>
                  <a:srgbClr val="000000"/>
                </a:solidFill>
                <a:effectLst/>
                <a:latin typeface="+mn-ea"/>
              </a:rPr>
              <a:t>IP</a:t>
            </a:r>
            <a:r>
              <a:rPr kumimoji="0" lang="zh-CN" altLang="en-US" sz="2000" b="0" i="0" u="none" strike="noStrike" cap="none" normalizeH="0" baseline="0" dirty="0">
                <a:ln>
                  <a:noFill/>
                </a:ln>
                <a:solidFill>
                  <a:srgbClr val="000000"/>
                </a:solidFill>
                <a:effectLst/>
                <a:latin typeface="+mn-ea"/>
              </a:rPr>
              <a:t>地址，能够</a:t>
            </a:r>
            <a:r>
              <a:rPr kumimoji="0" lang="en-US" altLang="zh-CN" sz="2000" b="0" i="0" u="none" strike="noStrike" cap="none" normalizeH="0" baseline="0" dirty="0">
                <a:ln>
                  <a:noFill/>
                </a:ln>
                <a:solidFill>
                  <a:srgbClr val="000000"/>
                </a:solidFill>
                <a:effectLst/>
                <a:latin typeface="+mn-ea"/>
              </a:rPr>
              <a:t>ping</a:t>
            </a:r>
            <a:r>
              <a:rPr kumimoji="0" lang="zh-CN" altLang="en-US" sz="2000" b="0" i="0" u="none" strike="noStrike" cap="none" normalizeH="0" baseline="0" dirty="0">
                <a:ln>
                  <a:noFill/>
                </a:ln>
                <a:solidFill>
                  <a:srgbClr val="000000"/>
                </a:solidFill>
                <a:effectLst/>
                <a:latin typeface="+mn-ea"/>
              </a:rPr>
              <a:t>通</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zh-CN" altLang="en-US" sz="2000" b="0" i="0" u="none" strike="noStrike" cap="none" normalizeH="0" baseline="0" dirty="0">
                <a:ln>
                  <a:noFill/>
                </a:ln>
                <a:solidFill>
                  <a:srgbClr val="000000"/>
                </a:solidFill>
                <a:effectLst/>
                <a:latin typeface="+mn-ea"/>
              </a:rPr>
              <a:t>路径测试：在一个终端节点上</a:t>
            </a:r>
            <a:r>
              <a:rPr kumimoji="0" lang="en-US" altLang="zh-CN" sz="2000" b="0" i="0" u="none" strike="noStrike" cap="none" normalizeH="0" baseline="0" dirty="0">
                <a:ln>
                  <a:noFill/>
                </a:ln>
                <a:solidFill>
                  <a:srgbClr val="000000"/>
                </a:solidFill>
                <a:effectLst/>
                <a:latin typeface="+mn-ea"/>
              </a:rPr>
              <a:t>traceroute</a:t>
            </a:r>
            <a:r>
              <a:rPr kumimoji="0" lang="zh-CN" altLang="en-US" sz="2000" b="0" i="0" u="none" strike="noStrike" cap="none" normalizeH="0" baseline="0" dirty="0">
                <a:ln>
                  <a:noFill/>
                </a:ln>
                <a:solidFill>
                  <a:srgbClr val="000000"/>
                </a:solidFill>
                <a:effectLst/>
                <a:latin typeface="+mn-ea"/>
              </a:rPr>
              <a:t>另一节点，能够正确输出路径上每个节点的</a:t>
            </a:r>
            <a:r>
              <a:rPr kumimoji="0" lang="en-US" altLang="zh-CN" sz="2000" b="0" i="0" u="none" strike="noStrike" cap="none" normalizeH="0" baseline="0" dirty="0">
                <a:ln>
                  <a:noFill/>
                </a:ln>
                <a:solidFill>
                  <a:srgbClr val="000000"/>
                </a:solidFill>
                <a:effectLst/>
                <a:latin typeface="+mn-ea"/>
              </a:rPr>
              <a:t>IP</a:t>
            </a:r>
            <a:r>
              <a:rPr kumimoji="0" lang="zh-CN" altLang="en-US" sz="2000" b="0" i="0" u="none" strike="noStrike" cap="none" normalizeH="0" baseline="0" dirty="0">
                <a:ln>
                  <a:noFill/>
                </a:ln>
                <a:solidFill>
                  <a:srgbClr val="000000"/>
                </a:solidFill>
                <a:effectLst/>
                <a:latin typeface="+mn-ea"/>
              </a:rPr>
              <a:t>信息。</a:t>
            </a:r>
            <a:endParaRPr kumimoji="0" lang="zh-CN" altLang="zh-CN" sz="2000" b="0" i="0" u="none" strike="noStrike" cap="none" normalizeH="0" baseline="0" dirty="0">
              <a:ln>
                <a:noFill/>
              </a:ln>
              <a:solidFill>
                <a:srgbClr val="000000"/>
              </a:solidFill>
              <a:effectLst/>
              <a:latin typeface="+mn-ea"/>
            </a:endParaRPr>
          </a:p>
        </p:txBody>
      </p:sp>
    </p:spTree>
    <p:extLst>
      <p:ext uri="{BB962C8B-B14F-4D97-AF65-F5344CB8AC3E}">
        <p14:creationId xmlns:p14="http://schemas.microsoft.com/office/powerpoint/2010/main" val="1701373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163A840-6E8D-4F03-94FC-DCD4E2686698}"/>
              </a:ext>
            </a:extLst>
          </p:cNvPr>
          <p:cNvSpPr>
            <a:spLocks noGrp="1"/>
          </p:cNvSpPr>
          <p:nvPr>
            <p:ph type="sldNum" sz="quarter" idx="12"/>
          </p:nvPr>
        </p:nvSpPr>
        <p:spPr/>
        <p:txBody>
          <a:bodyPr/>
          <a:lstStyle/>
          <a:p>
            <a:fld id="{4E836DAA-5CCE-439C-AB63-0EEB9B7D5322}" type="slidenum">
              <a:rPr lang="zh-CN" altLang="en-US" smtClean="0"/>
              <a:pPr/>
              <a:t>7</a:t>
            </a:fld>
            <a:endParaRPr lang="zh-CN" altLang="en-US" dirty="0"/>
          </a:p>
        </p:txBody>
      </p:sp>
      <p:sp>
        <p:nvSpPr>
          <p:cNvPr id="3" name="文本占位符 2">
            <a:extLst>
              <a:ext uri="{FF2B5EF4-FFF2-40B4-BE49-F238E27FC236}">
                <a16:creationId xmlns:a16="http://schemas.microsoft.com/office/drawing/2014/main" id="{B08FA5F6-8746-4292-9D14-6010B138EF31}"/>
              </a:ext>
            </a:extLst>
          </p:cNvPr>
          <p:cNvSpPr>
            <a:spLocks noGrp="1"/>
          </p:cNvSpPr>
          <p:nvPr>
            <p:ph type="body" sz="quarter" idx="10"/>
          </p:nvPr>
        </p:nvSpPr>
        <p:spPr>
          <a:xfrm>
            <a:off x="0" y="85353"/>
            <a:ext cx="2172390" cy="523220"/>
          </a:xfrm>
        </p:spPr>
        <p:txBody>
          <a:bodyPr/>
          <a:lstStyle/>
          <a:p>
            <a:r>
              <a:rPr lang="zh-CN" altLang="en-US" dirty="0"/>
              <a:t>遇到的问题</a:t>
            </a:r>
          </a:p>
        </p:txBody>
      </p:sp>
      <p:sp>
        <p:nvSpPr>
          <p:cNvPr id="4" name="日期占位符 3">
            <a:extLst>
              <a:ext uri="{FF2B5EF4-FFF2-40B4-BE49-F238E27FC236}">
                <a16:creationId xmlns:a16="http://schemas.microsoft.com/office/drawing/2014/main" id="{B54B6801-01FA-427E-947F-9876D85CB230}"/>
              </a:ext>
            </a:extLst>
          </p:cNvPr>
          <p:cNvSpPr>
            <a:spLocks noGrp="1"/>
          </p:cNvSpPr>
          <p:nvPr>
            <p:ph type="dt" sz="half" idx="13"/>
          </p:nvPr>
        </p:nvSpPr>
        <p:spPr/>
        <p:txBody>
          <a:bodyPr/>
          <a:lstStyle/>
          <a:p>
            <a:fld id="{90890E1F-1FB6-4420-A370-CC02CB8308A8}" type="datetime7">
              <a:rPr lang="zh-CN" altLang="en-US" smtClean="0"/>
              <a:pPr/>
              <a:t>21.6.10</a:t>
            </a:fld>
            <a:endParaRPr lang="zh-CN" altLang="en-US" dirty="0"/>
          </a:p>
        </p:txBody>
      </p:sp>
      <p:sp>
        <p:nvSpPr>
          <p:cNvPr id="5" name="页脚占位符 4">
            <a:extLst>
              <a:ext uri="{FF2B5EF4-FFF2-40B4-BE49-F238E27FC236}">
                <a16:creationId xmlns:a16="http://schemas.microsoft.com/office/drawing/2014/main" id="{B65977F3-B50A-42D5-A2DE-F5FDF79E460A}"/>
              </a:ext>
            </a:extLst>
          </p:cNvPr>
          <p:cNvSpPr>
            <a:spLocks noGrp="1"/>
          </p:cNvSpPr>
          <p:nvPr>
            <p:ph type="ftr" sz="quarter" idx="14"/>
          </p:nvPr>
        </p:nvSpPr>
        <p:spPr/>
        <p:txBody>
          <a:bodyPr/>
          <a:lstStyle/>
          <a:p>
            <a:r>
              <a:rPr lang="en-US" altLang="zh-CN"/>
              <a:t>Network Lab Report</a:t>
            </a:r>
            <a:endParaRPr lang="zh-CN" altLang="en-US" dirty="0"/>
          </a:p>
        </p:txBody>
      </p:sp>
      <p:sp>
        <p:nvSpPr>
          <p:cNvPr id="7" name="文本框 6">
            <a:extLst>
              <a:ext uri="{FF2B5EF4-FFF2-40B4-BE49-F238E27FC236}">
                <a16:creationId xmlns:a16="http://schemas.microsoft.com/office/drawing/2014/main" id="{9F5246DC-8E59-4C7F-8E76-C7B306A91B1D}"/>
              </a:ext>
            </a:extLst>
          </p:cNvPr>
          <p:cNvSpPr txBox="1"/>
          <p:nvPr/>
        </p:nvSpPr>
        <p:spPr>
          <a:xfrm>
            <a:off x="1028700" y="2368645"/>
            <a:ext cx="7018459" cy="2120709"/>
          </a:xfrm>
          <a:prstGeom prst="rect">
            <a:avLst/>
          </a:prstGeom>
          <a:noFill/>
        </p:spPr>
        <p:txBody>
          <a:bodyPr wrap="square">
            <a:spAutoFit/>
          </a:bodyPr>
          <a:lstStyle/>
          <a:p>
            <a:pPr>
              <a:lnSpc>
                <a:spcPct val="150000"/>
              </a:lnSpc>
            </a:pPr>
            <a:r>
              <a:rPr lang="zh-CN" altLang="en-US" dirty="0"/>
              <a:t>本次实验相较于之前的实验有了很明显的难度提升，代码量增加的非常多，其中运用到了多种协议转发模式，对理论课知识理解不深的话，刚开始写的时候比较容易迷惑，通过写代码并进行测试，逐步输出函数之间的调用关系，加快了我对实验内容的理解，并最终完成了本次实验。</a:t>
            </a:r>
          </a:p>
        </p:txBody>
      </p:sp>
    </p:spTree>
    <p:extLst>
      <p:ext uri="{BB962C8B-B14F-4D97-AF65-F5344CB8AC3E}">
        <p14:creationId xmlns:p14="http://schemas.microsoft.com/office/powerpoint/2010/main" val="3915872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A960A3A-07B9-46BF-B9C7-807BA79331A2}"/>
              </a:ext>
            </a:extLst>
          </p:cNvPr>
          <p:cNvSpPr>
            <a:spLocks noGrp="1"/>
          </p:cNvSpPr>
          <p:nvPr>
            <p:ph type="sldNum" sz="quarter" idx="12"/>
          </p:nvPr>
        </p:nvSpPr>
        <p:spPr/>
        <p:txBody>
          <a:bodyPr/>
          <a:lstStyle/>
          <a:p>
            <a:fld id="{4E836DAA-5CCE-439C-AB63-0EEB9B7D5322}" type="slidenum">
              <a:rPr lang="zh-CN" altLang="en-US" smtClean="0"/>
              <a:pPr/>
              <a:t>8</a:t>
            </a:fld>
            <a:endParaRPr lang="zh-CN" altLang="en-US" dirty="0"/>
          </a:p>
        </p:txBody>
      </p:sp>
      <p:sp>
        <p:nvSpPr>
          <p:cNvPr id="3" name="文本占位符 2">
            <a:extLst>
              <a:ext uri="{FF2B5EF4-FFF2-40B4-BE49-F238E27FC236}">
                <a16:creationId xmlns:a16="http://schemas.microsoft.com/office/drawing/2014/main" id="{272D8C35-CAA3-41D5-9671-FF1305C3BCC2}"/>
              </a:ext>
            </a:extLst>
          </p:cNvPr>
          <p:cNvSpPr>
            <a:spLocks noGrp="1"/>
          </p:cNvSpPr>
          <p:nvPr>
            <p:ph type="body" sz="quarter" idx="10"/>
          </p:nvPr>
        </p:nvSpPr>
        <p:spPr>
          <a:xfrm>
            <a:off x="0" y="85353"/>
            <a:ext cx="1774845" cy="523220"/>
          </a:xfrm>
        </p:spPr>
        <p:txBody>
          <a:bodyPr/>
          <a:lstStyle/>
          <a:p>
            <a:r>
              <a:rPr lang="zh-CN" altLang="en-US" dirty="0"/>
              <a:t>实验心得</a:t>
            </a:r>
          </a:p>
        </p:txBody>
      </p:sp>
      <p:sp>
        <p:nvSpPr>
          <p:cNvPr id="4" name="日期占位符 3">
            <a:extLst>
              <a:ext uri="{FF2B5EF4-FFF2-40B4-BE49-F238E27FC236}">
                <a16:creationId xmlns:a16="http://schemas.microsoft.com/office/drawing/2014/main" id="{0A7AE9FD-E54E-4718-B103-F47F2EF6B392}"/>
              </a:ext>
            </a:extLst>
          </p:cNvPr>
          <p:cNvSpPr>
            <a:spLocks noGrp="1"/>
          </p:cNvSpPr>
          <p:nvPr>
            <p:ph type="dt" sz="half" idx="13"/>
          </p:nvPr>
        </p:nvSpPr>
        <p:spPr/>
        <p:txBody>
          <a:bodyPr/>
          <a:lstStyle/>
          <a:p>
            <a:fld id="{90890E1F-1FB6-4420-A370-CC02CB8308A8}" type="datetime7">
              <a:rPr lang="zh-CN" altLang="en-US" smtClean="0"/>
              <a:pPr/>
              <a:t>21.6.10</a:t>
            </a:fld>
            <a:endParaRPr lang="zh-CN" altLang="en-US" dirty="0"/>
          </a:p>
        </p:txBody>
      </p:sp>
      <p:sp>
        <p:nvSpPr>
          <p:cNvPr id="5" name="页脚占位符 4">
            <a:extLst>
              <a:ext uri="{FF2B5EF4-FFF2-40B4-BE49-F238E27FC236}">
                <a16:creationId xmlns:a16="http://schemas.microsoft.com/office/drawing/2014/main" id="{5B845933-47F1-482B-8C53-FF286C6A179A}"/>
              </a:ext>
            </a:extLst>
          </p:cNvPr>
          <p:cNvSpPr>
            <a:spLocks noGrp="1"/>
          </p:cNvSpPr>
          <p:nvPr>
            <p:ph type="ftr" sz="quarter" idx="14"/>
          </p:nvPr>
        </p:nvSpPr>
        <p:spPr/>
        <p:txBody>
          <a:bodyPr/>
          <a:lstStyle/>
          <a:p>
            <a:r>
              <a:rPr lang="en-US" altLang="zh-CN" dirty="0"/>
              <a:t>Network Lab Report</a:t>
            </a:r>
            <a:endParaRPr lang="zh-CN" altLang="en-US" dirty="0"/>
          </a:p>
        </p:txBody>
      </p:sp>
      <p:sp>
        <p:nvSpPr>
          <p:cNvPr id="7" name="Rectangle 1">
            <a:extLst>
              <a:ext uri="{FF2B5EF4-FFF2-40B4-BE49-F238E27FC236}">
                <a16:creationId xmlns:a16="http://schemas.microsoft.com/office/drawing/2014/main" id="{8CA66ADF-57F9-4747-B9C3-52DD44E43461}"/>
              </a:ext>
            </a:extLst>
          </p:cNvPr>
          <p:cNvSpPr>
            <a:spLocks noChangeArrowheads="1"/>
          </p:cNvSpPr>
          <p:nvPr/>
        </p:nvSpPr>
        <p:spPr bwMode="auto">
          <a:xfrm>
            <a:off x="834068" y="1390549"/>
            <a:ext cx="7475859" cy="190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0784" rIns="91440" bIns="50784"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zh-CN" altLang="en-US" sz="2000" b="1" i="0" u="none" strike="noStrike" cap="none" normalizeH="0" baseline="0" dirty="0">
                <a:ln>
                  <a:noFill/>
                </a:ln>
                <a:solidFill>
                  <a:srgbClr val="000000"/>
                </a:solidFill>
                <a:effectLst/>
                <a:latin typeface="+mn-ea"/>
              </a:rPr>
              <a:t>与理论课联系：</a:t>
            </a:r>
            <a:endParaRPr kumimoji="0" lang="en-US" altLang="zh-CN" sz="2000" b="1" i="0" u="none" strike="noStrike" cap="none" normalizeH="0" baseline="0" dirty="0">
              <a:ln>
                <a:noFill/>
              </a:ln>
              <a:solidFill>
                <a:srgbClr val="000000"/>
              </a:solidFill>
              <a:effectLst/>
              <a:latin typeface="+mn-ea"/>
            </a:endParaRPr>
          </a:p>
          <a:p>
            <a:pPr marL="0" marR="0" lvl="0" indent="0" algn="l" defTabSz="914400" rtl="0" eaLnBrk="0" fontAlgn="base" latinLnBrk="0" hangingPunct="0">
              <a:lnSpc>
                <a:spcPct val="150000"/>
              </a:lnSpc>
              <a:spcBef>
                <a:spcPct val="0"/>
              </a:spcBef>
              <a:spcAft>
                <a:spcPct val="0"/>
              </a:spcAft>
              <a:buClrTx/>
              <a:buSzTx/>
              <a:tabLst/>
            </a:pPr>
            <a:r>
              <a:rPr kumimoji="0" lang="zh-CN" altLang="en-US" sz="2000" i="0" u="none" strike="noStrike" cap="none" normalizeH="0" baseline="0" dirty="0">
                <a:ln>
                  <a:noFill/>
                </a:ln>
                <a:solidFill>
                  <a:srgbClr val="000000"/>
                </a:solidFill>
                <a:effectLst/>
                <a:latin typeface="+mn-ea"/>
              </a:rPr>
              <a:t>路由器转发机制的具体实现，将</a:t>
            </a:r>
            <a:r>
              <a:rPr kumimoji="0" lang="en-US" altLang="zh-CN" sz="2000" i="0" u="none" strike="noStrike" cap="none" normalizeH="0" baseline="0" dirty="0">
                <a:ln>
                  <a:noFill/>
                </a:ln>
                <a:solidFill>
                  <a:srgbClr val="000000"/>
                </a:solidFill>
                <a:effectLst/>
                <a:latin typeface="+mn-ea"/>
              </a:rPr>
              <a:t>ARP</a:t>
            </a:r>
            <a:r>
              <a:rPr kumimoji="0" lang="zh-CN" altLang="en-US" sz="2000" i="0" u="none" strike="noStrike" cap="none" normalizeH="0" baseline="0" dirty="0">
                <a:ln>
                  <a:noFill/>
                </a:ln>
                <a:solidFill>
                  <a:srgbClr val="000000"/>
                </a:solidFill>
                <a:effectLst/>
                <a:latin typeface="+mn-ea"/>
              </a:rPr>
              <a:t>协议和</a:t>
            </a:r>
            <a:r>
              <a:rPr kumimoji="0" lang="en-US" altLang="zh-CN" sz="2000" i="0" u="none" strike="noStrike" cap="none" normalizeH="0" baseline="0" dirty="0">
                <a:ln>
                  <a:noFill/>
                </a:ln>
                <a:solidFill>
                  <a:srgbClr val="000000"/>
                </a:solidFill>
                <a:effectLst/>
                <a:latin typeface="+mn-ea"/>
              </a:rPr>
              <a:t>IP</a:t>
            </a:r>
            <a:r>
              <a:rPr kumimoji="0" lang="zh-CN" altLang="en-US" sz="2000" i="0" u="none" strike="noStrike" cap="none" normalizeH="0" baseline="0" dirty="0">
                <a:ln>
                  <a:noFill/>
                </a:ln>
                <a:solidFill>
                  <a:srgbClr val="000000"/>
                </a:solidFill>
                <a:effectLst/>
                <a:latin typeface="+mn-ea"/>
              </a:rPr>
              <a:t>协议串联，具体展现了路由器进行数据包转发过程的流程。</a:t>
            </a:r>
            <a:endParaRPr kumimoji="0" lang="en-US" altLang="zh-CN" sz="2000" i="0" u="none" strike="noStrike" cap="none" normalizeH="0" baseline="0" dirty="0">
              <a:ln>
                <a:noFill/>
              </a:ln>
              <a:solidFill>
                <a:srgbClr val="000000"/>
              </a:solidFill>
              <a:effectLst/>
              <a:latin typeface="+mn-ea"/>
            </a:endParaRPr>
          </a:p>
          <a:p>
            <a:pPr marL="0" marR="0" lvl="0" indent="0" algn="l" defTabSz="914400" rtl="0" eaLnBrk="0" fontAlgn="base" latinLnBrk="0" hangingPunct="0">
              <a:lnSpc>
                <a:spcPct val="150000"/>
              </a:lnSpc>
              <a:spcBef>
                <a:spcPct val="0"/>
              </a:spcBef>
              <a:spcAft>
                <a:spcPct val="0"/>
              </a:spcAft>
              <a:buClrTx/>
              <a:buSzTx/>
              <a:tabLst/>
            </a:pPr>
            <a:r>
              <a:rPr kumimoji="0" lang="zh-CN" altLang="en-US" sz="2000" i="0" u="none" strike="noStrike" cap="none" normalizeH="0" baseline="0" dirty="0">
                <a:ln>
                  <a:noFill/>
                </a:ln>
                <a:solidFill>
                  <a:srgbClr val="000000"/>
                </a:solidFill>
                <a:effectLst/>
                <a:latin typeface="+mn-ea"/>
              </a:rPr>
              <a:t>沟通了网络层和链路层，搭建了前后两部分的桥梁。</a:t>
            </a:r>
            <a:endParaRPr kumimoji="0" lang="en-US" altLang="zh-CN" sz="2000" i="0" u="none" strike="noStrike" cap="none" normalizeH="0" baseline="0" dirty="0">
              <a:ln>
                <a:noFill/>
              </a:ln>
              <a:solidFill>
                <a:srgbClr val="000000"/>
              </a:solidFill>
              <a:effectLst/>
              <a:latin typeface="+mn-ea"/>
            </a:endParaRPr>
          </a:p>
        </p:txBody>
      </p:sp>
      <p:sp>
        <p:nvSpPr>
          <p:cNvPr id="8" name="Rectangle 1">
            <a:extLst>
              <a:ext uri="{FF2B5EF4-FFF2-40B4-BE49-F238E27FC236}">
                <a16:creationId xmlns:a16="http://schemas.microsoft.com/office/drawing/2014/main" id="{9A944E7D-CC68-407A-8EBE-FABA379A2972}"/>
              </a:ext>
            </a:extLst>
          </p:cNvPr>
          <p:cNvSpPr>
            <a:spLocks noChangeArrowheads="1"/>
          </p:cNvSpPr>
          <p:nvPr/>
        </p:nvSpPr>
        <p:spPr bwMode="auto">
          <a:xfrm>
            <a:off x="887422" y="3212857"/>
            <a:ext cx="7475859" cy="1900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50784" rIns="91440" bIns="50784"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zh-CN" altLang="en-US" sz="2000" b="1" i="0" u="none" strike="noStrike" cap="none" normalizeH="0" baseline="0" dirty="0">
                <a:ln>
                  <a:noFill/>
                </a:ln>
                <a:solidFill>
                  <a:srgbClr val="000000"/>
                </a:solidFill>
                <a:effectLst/>
                <a:latin typeface="+mn-ea"/>
              </a:rPr>
              <a:t>实验感想：</a:t>
            </a:r>
            <a:endParaRPr kumimoji="0" lang="en-US" altLang="zh-CN" sz="2000" b="1" i="0" u="none" strike="noStrike" cap="none" normalizeH="0" baseline="0" dirty="0">
              <a:ln>
                <a:noFill/>
              </a:ln>
              <a:solidFill>
                <a:srgbClr val="000000"/>
              </a:solidFill>
              <a:effectLst/>
              <a:latin typeface="+mn-ea"/>
            </a:endParaRPr>
          </a:p>
          <a:p>
            <a:pPr algn="l">
              <a:lnSpc>
                <a:spcPct val="150000"/>
              </a:lnSpc>
            </a:pPr>
            <a:r>
              <a:rPr kumimoji="0" lang="zh-CN" altLang="en-US" sz="2000" i="0" u="none" strike="noStrike" cap="none" normalizeH="0" baseline="0" dirty="0">
                <a:ln>
                  <a:noFill/>
                </a:ln>
                <a:solidFill>
                  <a:srgbClr val="000000"/>
                </a:solidFill>
                <a:effectLst/>
                <a:latin typeface="+mn-ea"/>
              </a:rPr>
              <a:t>本次实验对路由器转发机制进行了非常细节的实现，在做实验时，还没有对整个过程有十分清楚的认识，现在回顾这次试验，对整个转发过程有了更清晰的认识。</a:t>
            </a:r>
            <a:endParaRPr kumimoji="0" lang="en-US" altLang="zh-CN" sz="2000" i="0" u="none" strike="noStrike" cap="none" normalizeH="0" baseline="0" dirty="0">
              <a:ln>
                <a:noFill/>
              </a:ln>
              <a:solidFill>
                <a:srgbClr val="000000"/>
              </a:solidFill>
              <a:effectLst/>
              <a:latin typeface="+mn-ea"/>
            </a:endParaRPr>
          </a:p>
        </p:txBody>
      </p:sp>
    </p:spTree>
    <p:extLst>
      <p:ext uri="{BB962C8B-B14F-4D97-AF65-F5344CB8AC3E}">
        <p14:creationId xmlns:p14="http://schemas.microsoft.com/office/powerpoint/2010/main" val="758336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96DFBB6-08F0-4D14-88BF-1991DBF79C90}"/>
              </a:ext>
            </a:extLst>
          </p:cNvPr>
          <p:cNvSpPr>
            <a:spLocks noGrp="1"/>
          </p:cNvSpPr>
          <p:nvPr>
            <p:ph type="body" sz="quarter" idx="14"/>
          </p:nvPr>
        </p:nvSpPr>
        <p:spPr>
          <a:xfrm>
            <a:off x="3383733" y="2775229"/>
            <a:ext cx="4796506" cy="757130"/>
          </a:xfrm>
        </p:spPr>
        <p:txBody>
          <a:bodyPr/>
          <a:lstStyle/>
          <a:p>
            <a:r>
              <a:rPr lang="zh-CN" altLang="en-US" dirty="0"/>
              <a:t>高效</a:t>
            </a:r>
            <a:r>
              <a:rPr lang="en-US" altLang="zh-CN" dirty="0"/>
              <a:t>IP</a:t>
            </a:r>
            <a:r>
              <a:rPr lang="zh-CN" altLang="en-US" dirty="0"/>
              <a:t>路由查找</a:t>
            </a:r>
          </a:p>
        </p:txBody>
      </p:sp>
      <p:sp>
        <p:nvSpPr>
          <p:cNvPr id="3" name="文本占位符 2">
            <a:extLst>
              <a:ext uri="{FF2B5EF4-FFF2-40B4-BE49-F238E27FC236}">
                <a16:creationId xmlns:a16="http://schemas.microsoft.com/office/drawing/2014/main" id="{231F8AEC-9B04-42BD-BE5B-BC3F8DB61600}"/>
              </a:ext>
            </a:extLst>
          </p:cNvPr>
          <p:cNvSpPr>
            <a:spLocks noGrp="1"/>
          </p:cNvSpPr>
          <p:nvPr>
            <p:ph type="body" sz="quarter" idx="15"/>
          </p:nvPr>
        </p:nvSpPr>
        <p:spPr>
          <a:xfrm>
            <a:off x="2222574" y="2681278"/>
            <a:ext cx="1443818" cy="1920526"/>
          </a:xfrm>
        </p:spPr>
        <p:txBody>
          <a:bodyPr/>
          <a:lstStyle/>
          <a:p>
            <a:r>
              <a:rPr lang="en-US" altLang="zh-CN" dirty="0"/>
              <a:t>10</a:t>
            </a:r>
            <a:endParaRPr lang="zh-CN" altLang="en-US" dirty="0"/>
          </a:p>
        </p:txBody>
      </p:sp>
    </p:spTree>
    <p:extLst>
      <p:ext uri="{BB962C8B-B14F-4D97-AF65-F5344CB8AC3E}">
        <p14:creationId xmlns:p14="http://schemas.microsoft.com/office/powerpoint/2010/main" val="87992895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Times New Roman"/>
        <a:ea typeface="微软雅黑"/>
        <a:cs typeface=""/>
      </a:majorFont>
      <a:minorFont>
        <a:latin typeface="Times New Roman"/>
        <a:ea typeface="思源宋体 CN Medium"/>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9838</TotalTime>
  <Words>1321</Words>
  <Application>Microsoft Office PowerPoint</Application>
  <PresentationFormat>全屏显示(4:3)</PresentationFormat>
  <Paragraphs>130</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MicrosoftYaHei</vt:lpstr>
      <vt:lpstr>SourceSansPro-Regular</vt:lpstr>
      <vt:lpstr>等线</vt:lpstr>
      <vt:lpstr>思源宋体 CN Medium</vt:lpstr>
      <vt:lpstr>宋体</vt:lpstr>
      <vt:lpstr>微软雅黑</vt:lpstr>
      <vt:lpstr>Arial</vt:lpstr>
      <vt:lpstr>Cambria</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吴周明</dc:creator>
  <cp:lastModifiedBy>Xiangyu Zhang</cp:lastModifiedBy>
  <cp:revision>138</cp:revision>
  <cp:lastPrinted>2019-11-08T11:58:54Z</cp:lastPrinted>
  <dcterms:created xsi:type="dcterms:W3CDTF">2019-11-04T02:00:54Z</dcterms:created>
  <dcterms:modified xsi:type="dcterms:W3CDTF">2021-06-10T00:25:33Z</dcterms:modified>
</cp:coreProperties>
</file>