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4" r:id="rId3"/>
    <p:sldId id="285" r:id="rId4"/>
    <p:sldId id="286" r:id="rId5"/>
    <p:sldId id="270" r:id="rId6"/>
    <p:sldId id="272" r:id="rId7"/>
    <p:sldId id="279" r:id="rId8"/>
    <p:sldId id="273" r:id="rId9"/>
    <p:sldId id="271" r:id="rId10"/>
    <p:sldId id="274" r:id="rId11"/>
    <p:sldId id="276" r:id="rId12"/>
    <p:sldId id="278" r:id="rId13"/>
    <p:sldId id="277" r:id="rId14"/>
    <p:sldId id="287" r:id="rId15"/>
    <p:sldId id="280" r:id="rId16"/>
    <p:sldId id="282" r:id="rId17"/>
    <p:sldId id="281" r:id="rId18"/>
    <p:sldId id="283" r:id="rId19"/>
    <p:sldId id="269" r:id="rId20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周明" initials="吴" lastIdx="1" clrIdx="0">
    <p:extLst>
      <p:ext uri="{19B8F6BF-5375-455C-9EA6-DF929625EA0E}">
        <p15:presenceInfo xmlns:p15="http://schemas.microsoft.com/office/powerpoint/2012/main" userId="6542333ff02577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99CC"/>
    <a:srgbClr val="CFE5C1"/>
    <a:srgbClr val="2F5597"/>
    <a:srgbClr val="7CA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BFDD63-650A-49FC-9DBE-F0EEA2A2617A}" v="5191" dt="2020-04-24T12:22:17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76" autoAdjust="0"/>
  </p:normalViewPr>
  <p:slideViewPr>
    <p:cSldViewPr snapToGrid="0" showGuides="1">
      <p:cViewPr varScale="1">
        <p:scale>
          <a:sx n="115" d="100"/>
          <a:sy n="115" d="100"/>
        </p:scale>
        <p:origin x="13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542"/>
    </p:cViewPr>
  </p:sorterViewPr>
  <p:notesViewPr>
    <p:cSldViewPr snapToGrid="0" showGuides="1">
      <p:cViewPr varScale="1">
        <p:scale>
          <a:sx n="57" d="100"/>
          <a:sy n="57" d="100"/>
        </p:scale>
        <p:origin x="2280" y="6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A00136F-62BD-4E9E-9B03-014DC7BBB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D1FDF1-F6D2-40EE-94DB-A1B3D8694E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E298FF3-A289-4FEC-B1E5-8FD37E6CF944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73D507-CE22-4A01-87C1-54EA8FE3F3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F46D62-BE71-429D-89D4-C3F91438A5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108D484-B32C-4814-8E1B-565DA9D6B5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665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4T11:02:54.17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0 0 6448 0 0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11-04T11:02:54.17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0 0 6448 0 0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7150" y="365125"/>
            <a:ext cx="6985000" cy="523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50011" y="5872318"/>
            <a:ext cx="6199279" cy="367019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70C8926-BB6B-4CF2-A217-4AF452293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2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C2D0-C450-4B29-AB78-87BDBA4B20FE}" type="datetime7">
              <a:rPr lang="zh-CN" altLang="en-US" smtClean="0"/>
              <a:t>21.7.12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ARROW’S IMPOSSIBILITY THEOREM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6DAA-5CCE-439C-AB63-0EEB9B7D53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38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BD2E8AB-12FC-43BE-ADCC-3768AD4A3DDD}"/>
              </a:ext>
            </a:extLst>
          </p:cNvPr>
          <p:cNvSpPr/>
          <p:nvPr userDrawn="1"/>
        </p:nvSpPr>
        <p:spPr>
          <a:xfrm>
            <a:off x="0" y="698914"/>
            <a:ext cx="9144000" cy="57516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 descr="图片包含 游戏机, 仪表&#10;&#10;描述已自动生成">
            <a:extLst>
              <a:ext uri="{FF2B5EF4-FFF2-40B4-BE49-F238E27FC236}">
                <a16:creationId xmlns:a16="http://schemas.microsoft.com/office/drawing/2014/main" id="{1B37940E-2A00-47C3-8082-3AD6CC6B08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58" y="105904"/>
            <a:ext cx="2445879" cy="512897"/>
          </a:xfrm>
          <a:prstGeom prst="rect">
            <a:avLst/>
          </a:prstGeom>
        </p:spPr>
      </p:pic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4565004C-C616-4FA2-B098-709A8560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61199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4E836DAA-5CCE-439C-AB63-0EEB9B7D53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8" name="文本占位符 56">
            <a:extLst>
              <a:ext uri="{FF2B5EF4-FFF2-40B4-BE49-F238E27FC236}">
                <a16:creationId xmlns:a16="http://schemas.microsoft.com/office/drawing/2014/main" id="{31F6A009-82CF-4897-94B9-2351C5498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53"/>
            <a:ext cx="1774845" cy="523220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noFill/>
          </a:ln>
        </p:spPr>
        <p:txBody>
          <a:bodyPr wrap="none" rtlCol="0">
            <a:sp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800" b="1" spc="300" dirty="0" smtClean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输入标题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5F44B35E-A9CB-4410-891A-FCD63A93F419}"/>
                  </a:ext>
                </a:extLst>
              </p14:cNvPr>
              <p14:cNvContentPartPr/>
              <p14:nvPr userDrawn="1"/>
            </p14:nvContentPartPr>
            <p14:xfrm>
              <a:off x="-928034" y="1961284"/>
              <a:ext cx="360" cy="36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5F44B35E-A9CB-4410-891A-FCD63A93F4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7034" y="195228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日期占位符 21">
            <a:extLst>
              <a:ext uri="{FF2B5EF4-FFF2-40B4-BE49-F238E27FC236}">
                <a16:creationId xmlns:a16="http://schemas.microsoft.com/office/drawing/2014/main" id="{611746BA-74EC-4F0B-A801-630A58EEAD8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61199"/>
            <a:ext cx="2057400" cy="365125"/>
          </a:xfrm>
        </p:spPr>
        <p:txBody>
          <a:bodyPr/>
          <a:lstStyle>
            <a:lvl1pPr>
              <a:defRPr sz="15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90890E1F-1FB6-4420-A370-CC02CB8308A8}" type="datetime7">
              <a:rPr lang="zh-CN" altLang="en-US" smtClean="0"/>
              <a:pPr/>
              <a:t>21.7.12</a:t>
            </a:fld>
            <a:endParaRPr lang="zh-CN" altLang="en-US" dirty="0"/>
          </a:p>
        </p:txBody>
      </p:sp>
      <p:sp>
        <p:nvSpPr>
          <p:cNvPr id="23" name="页脚占位符 22">
            <a:extLst>
              <a:ext uri="{FF2B5EF4-FFF2-40B4-BE49-F238E27FC236}">
                <a16:creationId xmlns:a16="http://schemas.microsoft.com/office/drawing/2014/main" id="{B644E383-18F6-4710-A426-F0AC7CEDF4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675882" y="6461199"/>
            <a:ext cx="3792236" cy="365125"/>
          </a:xfrm>
        </p:spPr>
        <p:txBody>
          <a:bodyPr/>
          <a:lstStyle>
            <a:lvl1pPr>
              <a:defRPr sz="1500" b="1" strike="noStrik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Network Lab 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65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BD2E8AB-12FC-43BE-ADCC-3768AD4A3DDD}"/>
              </a:ext>
            </a:extLst>
          </p:cNvPr>
          <p:cNvSpPr/>
          <p:nvPr userDrawn="1"/>
        </p:nvSpPr>
        <p:spPr>
          <a:xfrm>
            <a:off x="0" y="698915"/>
            <a:ext cx="9144000" cy="56933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 descr="图片包含 游戏机, 仪表&#10;&#10;描述已自动生成">
            <a:extLst>
              <a:ext uri="{FF2B5EF4-FFF2-40B4-BE49-F238E27FC236}">
                <a16:creationId xmlns:a16="http://schemas.microsoft.com/office/drawing/2014/main" id="{1B37940E-2A00-47C3-8082-3AD6CC6B08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58" y="105904"/>
            <a:ext cx="2445879" cy="512897"/>
          </a:xfrm>
          <a:prstGeom prst="rect">
            <a:avLst/>
          </a:prstGeom>
        </p:spPr>
      </p:pic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4565004C-C616-4FA2-B098-709A8560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61199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4E836DAA-5CCE-439C-AB63-0EEB9B7D53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5F44B35E-A9CB-4410-891A-FCD63A93F419}"/>
                  </a:ext>
                </a:extLst>
              </p14:cNvPr>
              <p14:cNvContentPartPr/>
              <p14:nvPr userDrawn="1"/>
            </p14:nvContentPartPr>
            <p14:xfrm>
              <a:off x="-928034" y="1961284"/>
              <a:ext cx="360" cy="36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5F44B35E-A9CB-4410-891A-FCD63A93F4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7034" y="195228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日期占位符 21">
            <a:extLst>
              <a:ext uri="{FF2B5EF4-FFF2-40B4-BE49-F238E27FC236}">
                <a16:creationId xmlns:a16="http://schemas.microsoft.com/office/drawing/2014/main" id="{611746BA-74EC-4F0B-A801-630A58EEAD8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0" y="6461199"/>
            <a:ext cx="2057400" cy="365125"/>
          </a:xfrm>
        </p:spPr>
        <p:txBody>
          <a:bodyPr/>
          <a:lstStyle>
            <a:lvl1pPr>
              <a:defRPr sz="15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90890E1F-1FB6-4420-A370-CC02CB8308A8}" type="datetime7">
              <a:rPr lang="zh-CN" altLang="en-US" smtClean="0"/>
              <a:pPr/>
              <a:t>21.7.12</a:t>
            </a:fld>
            <a:endParaRPr lang="zh-CN" altLang="en-US" dirty="0"/>
          </a:p>
        </p:txBody>
      </p:sp>
      <p:sp>
        <p:nvSpPr>
          <p:cNvPr id="23" name="页脚占位符 22">
            <a:extLst>
              <a:ext uri="{FF2B5EF4-FFF2-40B4-BE49-F238E27FC236}">
                <a16:creationId xmlns:a16="http://schemas.microsoft.com/office/drawing/2014/main" id="{B644E383-18F6-4710-A426-F0AC7CEDF4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675882" y="6461199"/>
            <a:ext cx="3792236" cy="365125"/>
          </a:xfrm>
        </p:spPr>
        <p:txBody>
          <a:bodyPr/>
          <a:lstStyle>
            <a:lvl1pPr>
              <a:defRPr sz="1500" b="1" strike="noStrik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P-VALUE COMBINATION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97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9399C7F-B866-49AD-AA9B-D13297B98C83}"/>
              </a:ext>
            </a:extLst>
          </p:cNvPr>
          <p:cNvSpPr/>
          <p:nvPr userDrawn="1"/>
        </p:nvSpPr>
        <p:spPr>
          <a:xfrm>
            <a:off x="1392021" y="549275"/>
            <a:ext cx="2878138" cy="57594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41AF63-E3DA-497E-B619-A2A4ED37F495}"/>
              </a:ext>
            </a:extLst>
          </p:cNvPr>
          <p:cNvSpPr/>
          <p:nvPr userDrawn="1"/>
        </p:nvSpPr>
        <p:spPr>
          <a:xfrm>
            <a:off x="2024108" y="2112612"/>
            <a:ext cx="6480699" cy="2143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4291AB4-F7AC-4039-8402-F23375A8760A}"/>
              </a:ext>
            </a:extLst>
          </p:cNvPr>
          <p:cNvSpPr/>
          <p:nvPr userDrawn="1"/>
        </p:nvSpPr>
        <p:spPr>
          <a:xfrm>
            <a:off x="2270894" y="3214806"/>
            <a:ext cx="636496" cy="309023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+mj-ea"/>
              <a:ea typeface="+mj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876A2E8-9C30-42DE-8682-67992DCA96BD}"/>
              </a:ext>
            </a:extLst>
          </p:cNvPr>
          <p:cNvSpPr/>
          <p:nvPr userDrawn="1"/>
        </p:nvSpPr>
        <p:spPr>
          <a:xfrm>
            <a:off x="7977818" y="3706267"/>
            <a:ext cx="526989" cy="526989"/>
          </a:xfrm>
          <a:prstGeom prst="ellips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6A9727D4-F4A7-4CEE-8109-20FEEFDD4597}"/>
              </a:ext>
            </a:extLst>
          </p:cNvPr>
          <p:cNvSpPr/>
          <p:nvPr userDrawn="1"/>
        </p:nvSpPr>
        <p:spPr>
          <a:xfrm>
            <a:off x="2086640" y="2112612"/>
            <a:ext cx="6285003" cy="2097526"/>
          </a:xfrm>
          <a:custGeom>
            <a:avLst/>
            <a:gdLst>
              <a:gd name="connsiteX0" fmla="*/ 0 w 9935161"/>
              <a:gd name="connsiteY0" fmla="*/ 3962400 h 4011416"/>
              <a:gd name="connsiteX1" fmla="*/ 8496300 w 9935161"/>
              <a:gd name="connsiteY1" fmla="*/ 3454400 h 4011416"/>
              <a:gd name="connsiteX2" fmla="*/ 9855200 w 9935161"/>
              <a:gd name="connsiteY2" fmla="*/ 0 h 4011416"/>
              <a:gd name="connsiteX0" fmla="*/ 0 w 9855200"/>
              <a:gd name="connsiteY0" fmla="*/ 3962400 h 3962400"/>
              <a:gd name="connsiteX1" fmla="*/ 9855200 w 9855200"/>
              <a:gd name="connsiteY1" fmla="*/ 0 h 3962400"/>
              <a:gd name="connsiteX0" fmla="*/ 0 w 9791700"/>
              <a:gd name="connsiteY0" fmla="*/ 3949700 h 3949700"/>
              <a:gd name="connsiteX1" fmla="*/ 9791700 w 9791700"/>
              <a:gd name="connsiteY1" fmla="*/ 0 h 3949700"/>
              <a:gd name="connsiteX0" fmla="*/ 0 w 9791700"/>
              <a:gd name="connsiteY0" fmla="*/ 3949700 h 3949700"/>
              <a:gd name="connsiteX1" fmla="*/ 9791700 w 9791700"/>
              <a:gd name="connsiteY1" fmla="*/ 0 h 3949700"/>
              <a:gd name="connsiteX0" fmla="*/ 0 w 9791700"/>
              <a:gd name="connsiteY0" fmla="*/ 3949700 h 3970332"/>
              <a:gd name="connsiteX1" fmla="*/ 9791700 w 9791700"/>
              <a:gd name="connsiteY1" fmla="*/ 0 h 3970332"/>
              <a:gd name="connsiteX0" fmla="*/ 0 w 9791700"/>
              <a:gd name="connsiteY0" fmla="*/ 3949700 h 3961813"/>
              <a:gd name="connsiteX1" fmla="*/ 9791700 w 9791700"/>
              <a:gd name="connsiteY1" fmla="*/ 0 h 3961813"/>
              <a:gd name="connsiteX0" fmla="*/ 0 w 9791700"/>
              <a:gd name="connsiteY0" fmla="*/ 3949700 h 3953007"/>
              <a:gd name="connsiteX1" fmla="*/ 9791700 w 9791700"/>
              <a:gd name="connsiteY1" fmla="*/ 0 h 3953007"/>
              <a:gd name="connsiteX0" fmla="*/ 0 w 9791700"/>
              <a:gd name="connsiteY0" fmla="*/ 3949700 h 3951480"/>
              <a:gd name="connsiteX1" fmla="*/ 9791700 w 9791700"/>
              <a:gd name="connsiteY1" fmla="*/ 0 h 3951480"/>
              <a:gd name="connsiteX0" fmla="*/ 0 w 9791700"/>
              <a:gd name="connsiteY0" fmla="*/ 3949700 h 3949746"/>
              <a:gd name="connsiteX1" fmla="*/ 9791700 w 9791700"/>
              <a:gd name="connsiteY1" fmla="*/ 0 h 3949746"/>
              <a:gd name="connsiteX0" fmla="*/ 0 w 9791700"/>
              <a:gd name="connsiteY0" fmla="*/ 3949700 h 3960904"/>
              <a:gd name="connsiteX1" fmla="*/ 9791700 w 9791700"/>
              <a:gd name="connsiteY1" fmla="*/ 0 h 3960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91700" h="3960904">
                <a:moveTo>
                  <a:pt x="0" y="3949700"/>
                </a:moveTo>
                <a:cubicBezTo>
                  <a:pt x="9588500" y="3953933"/>
                  <a:pt x="9753600" y="4351867"/>
                  <a:pt x="9791700" y="0"/>
                </a:cubicBezTo>
              </a:path>
            </a:pathLst>
          </a:cu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56">
            <a:extLst>
              <a:ext uri="{FF2B5EF4-FFF2-40B4-BE49-F238E27FC236}">
                <a16:creationId xmlns:a16="http://schemas.microsoft.com/office/drawing/2014/main" id="{1D6CC9DD-B201-445D-B2EB-B006B27838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2380" y="2810398"/>
            <a:ext cx="280076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>
              <a:buNone/>
              <a:defRPr lang="zh-CN" altLang="en-US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marL="0" lvl="0" algn="ctr"/>
            <a:r>
              <a:rPr lang="zh-CN" altLang="en-US" dirty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输入标题</a:t>
            </a:r>
          </a:p>
        </p:txBody>
      </p:sp>
      <p:sp>
        <p:nvSpPr>
          <p:cNvPr id="12" name="文本占位符 56">
            <a:extLst>
              <a:ext uri="{FF2B5EF4-FFF2-40B4-BE49-F238E27FC236}">
                <a16:creationId xmlns:a16="http://schemas.microsoft.com/office/drawing/2014/main" id="{414F6AFC-B9D2-48A6-B484-6148D87A3C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22574" y="2681278"/>
            <a:ext cx="733135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6600" b="1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marL="0" lvl="0" algn="ctr"/>
            <a:r>
              <a:rPr lang="en-US" altLang="zh-CN" dirty="0">
                <a:gradFill>
                  <a:gsLst>
                    <a:gs pos="0">
                      <a:schemeClr val="accent1">
                        <a:lumMod val="30000"/>
                      </a:schemeClr>
                    </a:gs>
                    <a:gs pos="100000">
                      <a:schemeClr val="accent1">
                        <a:lumMod val="30000"/>
                      </a:schemeClr>
                    </a:gs>
                  </a:gsLst>
                  <a:lin ang="5400000" scaled="1"/>
                </a:gradFill>
                <a:effectLst/>
              </a:rPr>
              <a:t>1</a:t>
            </a:r>
            <a:endParaRPr lang="zh-CN" altLang="en-US" dirty="0">
              <a:gradFill>
                <a:gsLst>
                  <a:gs pos="0">
                    <a:schemeClr val="accent1">
                      <a:lumMod val="30000"/>
                    </a:schemeClr>
                  </a:gs>
                  <a:gs pos="100000">
                    <a:schemeClr val="accent1">
                      <a:lumMod val="30000"/>
                    </a:schemeClr>
                  </a:gs>
                </a:gsLst>
                <a:lin ang="5400000" scaled="1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092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B586-D2D3-4D56-9BA5-3C452061533D}" type="datetime7">
              <a:rPr lang="zh-CN" altLang="en-US" smtClean="0"/>
              <a:t>21.7.12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ARROW’S IMPOSSIBILITY THEOREM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6DAA-5CCE-439C-AB63-0EEB9B7D53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8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A594D-A01F-44BA-8E70-FF27786E619B}" type="datetime7">
              <a:rPr lang="zh-CN" altLang="en-US" smtClean="0"/>
              <a:t>21.7.12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ARROW’S IMPOSSIBILITY THEOREM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6DAA-5CCE-439C-AB63-0EEB9B7D53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2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2" r:id="rId4"/>
    <p:sldLayoutId id="2147483667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809EA-7D42-4A33-8D37-937236AE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6DAA-5CCE-439C-AB63-0EEB9B7D5322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22D38-BC38-4609-96D3-E391179F1A7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906C2D0-C450-4B29-AB78-87BDBA4B20FE}" type="datetime7">
              <a:rPr lang="zh-CN" altLang="en-US" smtClean="0"/>
              <a:t>21.7.12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546D0-ECE4-43E6-B3C8-320DBD2C6B9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zh-CN" dirty="0"/>
              <a:t>Network Lab Report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C06D81-F179-49F1-B88F-96E0ED67304B}"/>
              </a:ext>
            </a:extLst>
          </p:cNvPr>
          <p:cNvSpPr txBox="1"/>
          <p:nvPr/>
        </p:nvSpPr>
        <p:spPr>
          <a:xfrm>
            <a:off x="0" y="1634076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计算机网络实验</a:t>
            </a:r>
            <a:endParaRPr lang="en-US" altLang="zh-CN" sz="6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6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第三部分</a:t>
            </a:r>
            <a:r>
              <a:rPr lang="en-US" altLang="zh-CN" sz="6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6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总结</a:t>
            </a:r>
            <a:endParaRPr lang="en-US" altLang="zh-CN" sz="6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B3CC2F-3C86-425B-81F1-160BFC42D8AC}"/>
              </a:ext>
            </a:extLst>
          </p:cNvPr>
          <p:cNvSpPr txBox="1"/>
          <p:nvPr/>
        </p:nvSpPr>
        <p:spPr>
          <a:xfrm>
            <a:off x="3130693" y="4254428"/>
            <a:ext cx="2882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600" dirty="0"/>
              <a:t>张翔雨 </a:t>
            </a:r>
          </a:p>
        </p:txBody>
      </p:sp>
    </p:spTree>
    <p:extLst>
      <p:ext uri="{BB962C8B-B14F-4D97-AF65-F5344CB8AC3E}">
        <p14:creationId xmlns:p14="http://schemas.microsoft.com/office/powerpoint/2010/main" val="2594043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72E8E4-2E67-4CBC-BED5-D114B6C1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6DAA-5CCE-439C-AB63-0EEB9B7D5322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D0FD02-DB6C-4DBE-9DEB-BC8AA33D4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5353"/>
            <a:ext cx="1774845" cy="523220"/>
          </a:xfrm>
        </p:spPr>
        <p:txBody>
          <a:bodyPr/>
          <a:lstStyle/>
          <a:p>
            <a:r>
              <a:rPr lang="zh-CN" altLang="en-US" dirty="0"/>
              <a:t>实验过程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7C8CE-6C1B-4EDF-9196-3F0CF4355C8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0890E1F-1FB6-4420-A370-CC02CB8308A8}" type="datetime7">
              <a:rPr lang="zh-CN" altLang="en-US" smtClean="0"/>
              <a:pPr/>
              <a:t>21.7.12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4E945-A84F-492D-B3BF-6D3A64F96C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zh-CN"/>
              <a:t>Network Lab Report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1F76AC6-B07D-4E26-AE44-B0CFCBE59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759" y="2646747"/>
            <a:ext cx="5841129" cy="104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" tIns="0" rIns="9522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对读写函数以及状态转移进行修改，并添加发送和接受队列，完成带丢包的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tcp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传输。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137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08AEFB-9694-48CF-A560-29FA114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6DAA-5CCE-439C-AB63-0EEB9B7D532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44B935-3848-4F5D-8F42-7583D2871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5353"/>
            <a:ext cx="1774845" cy="523220"/>
          </a:xfrm>
        </p:spPr>
        <p:txBody>
          <a:bodyPr/>
          <a:lstStyle/>
          <a:p>
            <a:r>
              <a:rPr lang="zh-CN" altLang="en-US" dirty="0"/>
              <a:t>实验心得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5712D-11BF-40C2-BD82-6CF7EF4E5B6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0890E1F-1FB6-4420-A370-CC02CB8308A8}" type="datetime7">
              <a:rPr lang="zh-CN" altLang="en-US" smtClean="0"/>
              <a:pPr/>
              <a:t>21.7.12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2169D-4C3D-4801-98B4-AD01D4ED679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zh-CN"/>
              <a:t>Network Lab Report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59996D-2BB2-4D44-B0E1-6277685963C3}"/>
              </a:ext>
            </a:extLst>
          </p:cNvPr>
          <p:cNvSpPr txBox="1"/>
          <p:nvPr/>
        </p:nvSpPr>
        <p:spPr>
          <a:xfrm>
            <a:off x="1028700" y="2212542"/>
            <a:ext cx="6805847" cy="170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0" i="0" u="none" strike="noStrike" baseline="0" dirty="0">
                <a:latin typeface="+mj-ea"/>
                <a:ea typeface="+mj-ea"/>
              </a:rPr>
              <a:t>本次实验较为复杂，由于存在</a:t>
            </a:r>
            <a:r>
              <a:rPr lang="en-US" altLang="zh-CN" sz="1800" b="0" i="0" u="none" strike="noStrike" baseline="0" dirty="0">
                <a:latin typeface="+mj-ea"/>
                <a:ea typeface="+mj-ea"/>
              </a:rPr>
              <a:t>loss</a:t>
            </a:r>
            <a:r>
              <a:rPr lang="zh-CN" altLang="en-US" sz="1800" b="0" i="0" u="none" strike="noStrike" baseline="0" dirty="0">
                <a:latin typeface="+mj-ea"/>
                <a:ea typeface="+mj-ea"/>
              </a:rPr>
              <a:t>的情况，有时实验出现的</a:t>
            </a:r>
            <a:r>
              <a:rPr lang="en-US" altLang="zh-CN" sz="1800" b="0" i="0" u="none" strike="noStrike" baseline="0" dirty="0">
                <a:latin typeface="+mj-ea"/>
                <a:ea typeface="+mj-ea"/>
              </a:rPr>
              <a:t>bug</a:t>
            </a:r>
            <a:r>
              <a:rPr lang="zh-CN" altLang="en-US" sz="1800" b="0" i="0" u="none" strike="noStrike" baseline="0" dirty="0">
                <a:latin typeface="+mj-ea"/>
                <a:ea typeface="+mj-ea"/>
              </a:rPr>
              <a:t>难以复现，同时暴露了过去代码的一些问题。本次实验过程对状态机处理代码进行了重构，为了解决丢弃不符合</a:t>
            </a:r>
            <a:r>
              <a:rPr lang="en-US" altLang="zh-CN" sz="1800" b="0" i="0" u="none" strike="noStrike" baseline="0" dirty="0">
                <a:latin typeface="+mj-ea"/>
                <a:ea typeface="+mj-ea"/>
              </a:rPr>
              <a:t>seq</a:t>
            </a:r>
            <a:r>
              <a:rPr lang="zh-CN" altLang="en-US" sz="1800" b="0" i="0" u="none" strike="noStrike" baseline="0" dirty="0">
                <a:latin typeface="+mj-ea"/>
                <a:ea typeface="+mj-ea"/>
              </a:rPr>
              <a:t>要求的包的问题，可能不是最优解。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459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A2BC6A-EC21-4119-9D78-5F0E8A793C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2574" y="2681278"/>
            <a:ext cx="1391064" cy="1006429"/>
          </a:xfrm>
        </p:spPr>
        <p:txBody>
          <a:bodyPr/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14D06D3-9C7C-4FD8-8D48-AEB18CC9A2B2}"/>
              </a:ext>
            </a:extLst>
          </p:cNvPr>
          <p:cNvSpPr txBox="1">
            <a:spLocks/>
          </p:cNvSpPr>
          <p:nvPr/>
        </p:nvSpPr>
        <p:spPr>
          <a:xfrm>
            <a:off x="3613638" y="2362674"/>
            <a:ext cx="4108818" cy="2343206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4800" b="1" kern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网络传输机制</a:t>
            </a:r>
          </a:p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4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55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C2D57EF-5169-45D2-B520-0D724E43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6DAA-5CCE-439C-AB63-0EEB9B7D5322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B6E691-C29D-42B9-BB60-7012F7CB11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5353"/>
            <a:ext cx="1774845" cy="523220"/>
          </a:xfrm>
        </p:spPr>
        <p:txBody>
          <a:bodyPr/>
          <a:lstStyle/>
          <a:p>
            <a:r>
              <a:rPr lang="zh-CN" altLang="en-US" dirty="0"/>
              <a:t>实验过程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21923-328B-450C-8EA2-4377D0B0BCD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0890E1F-1FB6-4420-A370-CC02CB8308A8}" type="datetime7">
              <a:rPr lang="zh-CN" altLang="en-US" smtClean="0"/>
              <a:pPr/>
              <a:t>21.7.12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D469E-50A9-4F69-8730-CC7359DE1F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zh-CN"/>
              <a:t>Network Lab 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03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960A3A-07B9-46BF-B9C7-807BA793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6DAA-5CCE-439C-AB63-0EEB9B7D5322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D8C35-CAA3-41D5-9671-FF1305C3BC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5353"/>
            <a:ext cx="1774845" cy="523220"/>
          </a:xfrm>
        </p:spPr>
        <p:txBody>
          <a:bodyPr/>
          <a:lstStyle/>
          <a:p>
            <a:r>
              <a:rPr lang="zh-CN" altLang="en-US" dirty="0"/>
              <a:t>实验过程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AE9FD-E54E-4718-B103-F47F2EF6B39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0890E1F-1FB6-4420-A370-CC02CB8308A8}" type="datetime7">
              <a:rPr lang="zh-CN" altLang="en-US" smtClean="0"/>
              <a:pPr/>
              <a:t>21.7.12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45933-47F1-482B-8C53-FF286C6A179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zh-CN" dirty="0"/>
              <a:t>Network Lab Report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43EEFA-C94B-4587-B39C-2F10C1DFA46C}"/>
              </a:ext>
            </a:extLst>
          </p:cNvPr>
          <p:cNvSpPr txBox="1"/>
          <p:nvPr/>
        </p:nvSpPr>
        <p:spPr>
          <a:xfrm>
            <a:off x="887422" y="2090863"/>
            <a:ext cx="7114076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添加</a:t>
            </a:r>
            <a:r>
              <a:rPr lang="en-US" altLang="zh-CN" dirty="0" err="1">
                <a:latin typeface="+mj-ea"/>
                <a:ea typeface="+mj-ea"/>
              </a:rPr>
              <a:t>tcp</a:t>
            </a:r>
            <a:r>
              <a:rPr lang="zh-CN" altLang="en-US" dirty="0">
                <a:latin typeface="+mj-ea"/>
                <a:ea typeface="+mj-ea"/>
              </a:rPr>
              <a:t>拥塞控制状态机的处理逻辑，完成对</a:t>
            </a:r>
            <a:r>
              <a:rPr lang="en-US" altLang="zh-CN" dirty="0" err="1">
                <a:latin typeface="+mj-ea"/>
                <a:ea typeface="+mj-ea"/>
              </a:rPr>
              <a:t>cwnd</a:t>
            </a:r>
            <a:r>
              <a:rPr lang="zh-CN" altLang="en-US" dirty="0">
                <a:latin typeface="+mj-ea"/>
                <a:ea typeface="+mj-ea"/>
              </a:rPr>
              <a:t>的控制，实现慢启动、快重传、快恢复、拥塞避免等机制。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记录</a:t>
            </a:r>
            <a:r>
              <a:rPr lang="en-US" altLang="zh-CN" dirty="0" err="1">
                <a:latin typeface="+mj-ea"/>
                <a:ea typeface="+mj-ea"/>
              </a:rPr>
              <a:t>cwnd</a:t>
            </a:r>
            <a:r>
              <a:rPr lang="zh-CN" altLang="en-US" dirty="0">
                <a:latin typeface="+mj-ea"/>
                <a:ea typeface="+mj-ea"/>
              </a:rPr>
              <a:t>变化，绘制曲线图进行分析。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637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23C615-3612-4ABF-9CA8-B6B29C8B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6DAA-5CCE-439C-AB63-0EEB9B7D5322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45D43B-6E4B-436B-BC64-383F75EDB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5353"/>
            <a:ext cx="1774845" cy="523220"/>
          </a:xfrm>
        </p:spPr>
        <p:txBody>
          <a:bodyPr/>
          <a:lstStyle/>
          <a:p>
            <a:r>
              <a:rPr lang="zh-CN" altLang="en-US" dirty="0"/>
              <a:t>实验心得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2F53A-A16F-4C9C-8F34-BE637F31EF5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0890E1F-1FB6-4420-A370-CC02CB8308A8}" type="datetime7">
              <a:rPr lang="zh-CN" altLang="en-US" smtClean="0"/>
              <a:pPr/>
              <a:t>21.7.12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14319-FD28-43E5-98A7-684E13F79A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zh-CN"/>
              <a:t>Network Lab Report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3B205F-E5E3-452C-86FA-719C072FE8DA}"/>
              </a:ext>
            </a:extLst>
          </p:cNvPr>
          <p:cNvSpPr txBox="1"/>
          <p:nvPr/>
        </p:nvSpPr>
        <p:spPr>
          <a:xfrm>
            <a:off x="856150" y="1984516"/>
            <a:ext cx="7431699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0" i="0" u="none" strike="noStrike" baseline="0" dirty="0">
                <a:latin typeface="+mj-ea"/>
                <a:ea typeface="+mj-ea"/>
              </a:rPr>
              <a:t>本次实验对</a:t>
            </a:r>
            <a:r>
              <a:rPr lang="en-US" altLang="zh-CN" sz="1800" b="0" i="0" u="none" strike="noStrike" baseline="0" dirty="0">
                <a:latin typeface="+mj-ea"/>
                <a:ea typeface="+mj-ea"/>
              </a:rPr>
              <a:t>TCP </a:t>
            </a:r>
            <a:r>
              <a:rPr lang="en-US" altLang="zh-CN" sz="1800" b="0" i="0" u="none" strike="noStrike" baseline="0" dirty="0" err="1">
                <a:latin typeface="+mj-ea"/>
                <a:ea typeface="+mj-ea"/>
              </a:rPr>
              <a:t>NewReno</a:t>
            </a:r>
            <a:r>
              <a:rPr lang="zh-CN" altLang="en-US" sz="1800" b="0" i="0" u="none" strike="noStrike" baseline="0" dirty="0">
                <a:latin typeface="+mj-ea"/>
                <a:ea typeface="+mj-ea"/>
              </a:rPr>
              <a:t>拥塞控制机制进行了较为完整的实现，难度比前一次实验有所下降，主要实现了拥塞控制状态的迁移以及窗口的控制，这部分实验关于</a:t>
            </a:r>
            <a:r>
              <a:rPr lang="en-US" altLang="zh-CN" sz="1800" b="0" i="0" u="none" strike="noStrike" baseline="0" dirty="0" err="1">
                <a:latin typeface="+mj-ea"/>
                <a:ea typeface="+mj-ea"/>
              </a:rPr>
              <a:t>cwnd</a:t>
            </a:r>
            <a:r>
              <a:rPr lang="zh-CN" altLang="en-US" sz="1800" b="0" i="0" u="none" strike="noStrike" baseline="0" dirty="0">
                <a:latin typeface="+mj-ea"/>
                <a:ea typeface="+mj-ea"/>
              </a:rPr>
              <a:t>的实现曾经在数据包队列实验中有所提及，当时在思考题中调研了一些拥塞控制机制并且也对</a:t>
            </a:r>
            <a:r>
              <a:rPr lang="en-US" altLang="zh-CN" sz="1800" b="0" i="0" u="none" strike="noStrike" baseline="0" dirty="0" err="1">
                <a:latin typeface="+mj-ea"/>
                <a:ea typeface="+mj-ea"/>
              </a:rPr>
              <a:t>cwnd</a:t>
            </a:r>
            <a:r>
              <a:rPr lang="zh-CN" altLang="en-US" sz="1800" b="0" i="0" u="none" strike="noStrike" baseline="0" dirty="0">
                <a:latin typeface="+mj-ea"/>
                <a:ea typeface="+mj-ea"/>
              </a:rPr>
              <a:t>的变化趋势进行了分析。现在自己实现了一种拥塞控制机制后，再与前面的实验进行对比反思，感觉收获很多。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9829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D144926-0409-44D3-84B4-EEFFA22A9D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83584" y="2777994"/>
            <a:ext cx="5094664" cy="757130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应用移植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1CF05-3F64-4D41-9CF7-EC4D71F68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09335" y="2681278"/>
            <a:ext cx="1267972" cy="1006429"/>
          </a:xfrm>
        </p:spPr>
        <p:txBody>
          <a:bodyPr/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971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1FFC2CA-CA3E-4A79-96DC-E90281F4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6DAA-5CCE-439C-AB63-0EEB9B7D5322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3E037-FA26-4570-9D2A-1C79297C90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5353"/>
            <a:ext cx="1774845" cy="523220"/>
          </a:xfrm>
        </p:spPr>
        <p:txBody>
          <a:bodyPr/>
          <a:lstStyle/>
          <a:p>
            <a:r>
              <a:rPr lang="zh-CN" altLang="en-US" dirty="0"/>
              <a:t>实验过程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57179-A49A-451D-96E6-EF2AAAC22E4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0890E1F-1FB6-4420-A370-CC02CB8308A8}" type="datetime7">
              <a:rPr lang="zh-CN" altLang="en-US" smtClean="0"/>
              <a:pPr/>
              <a:t>21.7.12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3D8EF-2EF7-426F-B906-99738B198E4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zh-CN"/>
              <a:t>Network Lab Report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3703D4-B011-4138-8C40-DC70B41FECA8}"/>
              </a:ext>
            </a:extLst>
          </p:cNvPr>
          <p:cNvSpPr txBox="1"/>
          <p:nvPr/>
        </p:nvSpPr>
        <p:spPr>
          <a:xfrm>
            <a:off x="717813" y="2245174"/>
            <a:ext cx="7322673" cy="170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使用自己实现的带重传的</a:t>
            </a:r>
            <a:r>
              <a:rPr lang="en-US" altLang="zh-CN" dirty="0" err="1"/>
              <a:t>tcp</a:t>
            </a:r>
            <a:r>
              <a:rPr lang="zh-CN" altLang="en-US" dirty="0"/>
              <a:t>协议栈，与给定的</a:t>
            </a:r>
            <a:r>
              <a:rPr lang="en-US" altLang="zh-CN" dirty="0"/>
              <a:t>HTTP-SERVER</a:t>
            </a:r>
            <a:r>
              <a:rPr lang="zh-CN" altLang="en-US" dirty="0"/>
              <a:t>进行组合，</a:t>
            </a:r>
            <a:r>
              <a:rPr lang="zh-CN" altLang="en-US" dirty="0">
                <a:sym typeface="+mn-ea"/>
              </a:rPr>
              <a:t>将</a:t>
            </a:r>
            <a:r>
              <a:rPr lang="en-US" altLang="zh-CN" dirty="0">
                <a:sym typeface="+mn-ea"/>
              </a:rPr>
              <a:t>Socket</a:t>
            </a:r>
            <a:r>
              <a:rPr lang="zh-CN" altLang="en-US" dirty="0">
                <a:sym typeface="+mn-ea"/>
              </a:rPr>
              <a:t>应用中的</a:t>
            </a:r>
            <a:r>
              <a:rPr lang="en-US" altLang="zh-CN" dirty="0">
                <a:sym typeface="+mn-ea"/>
              </a:rPr>
              <a:t>socket/bind/listen/…</a:t>
            </a:r>
            <a:r>
              <a:rPr lang="zh-CN" altLang="en-US" dirty="0">
                <a:sym typeface="+mn-ea"/>
              </a:rPr>
              <a:t>等函数替换</a:t>
            </a:r>
            <a:r>
              <a:rPr lang="en-US" altLang="zh-CN" dirty="0" err="1">
                <a:sym typeface="+mn-ea"/>
              </a:rPr>
              <a:t>alloc_tcp_sock</a:t>
            </a:r>
            <a:r>
              <a:rPr lang="en-US" altLang="zh-CN" dirty="0">
                <a:sym typeface="+mn-ea"/>
              </a:rPr>
              <a:t>/ </a:t>
            </a:r>
            <a:r>
              <a:rPr lang="en-US" altLang="zh-CN" dirty="0" err="1">
                <a:sym typeface="+mn-ea"/>
              </a:rPr>
              <a:t>tcp_sock_bind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tcp_sock_listen</a:t>
            </a:r>
            <a:r>
              <a:rPr lang="en-US" altLang="zh-CN" dirty="0">
                <a:sym typeface="+mn-ea"/>
              </a:rPr>
              <a:t>/…</a:t>
            </a:r>
            <a:r>
              <a:rPr lang="zh-CN" altLang="en-US" dirty="0">
                <a:sym typeface="+mn-ea"/>
              </a:rPr>
              <a:t>等相应函数。</a:t>
            </a:r>
            <a:endParaRPr lang="en-US" altLang="zh-CN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加一个</a:t>
            </a:r>
            <a:r>
              <a:rPr lang="en-US" altLang="zh-CN" dirty="0" err="1"/>
              <a:t>tcp_sock</a:t>
            </a:r>
            <a:r>
              <a:rPr lang="en-US" altLang="zh-CN" dirty="0"/>
              <a:t> -&gt; </a:t>
            </a:r>
            <a:r>
              <a:rPr lang="en-US" altLang="zh-CN" dirty="0" err="1"/>
              <a:t>fd</a:t>
            </a:r>
            <a:r>
              <a:rPr lang="zh-CN" altLang="en-US"/>
              <a:t>的映射查询</a:t>
            </a:r>
          </a:p>
        </p:txBody>
      </p:sp>
    </p:spTree>
    <p:extLst>
      <p:ext uri="{BB962C8B-B14F-4D97-AF65-F5344CB8AC3E}">
        <p14:creationId xmlns:p14="http://schemas.microsoft.com/office/powerpoint/2010/main" val="2201601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354D33-8236-4C47-9980-3061A06C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6DAA-5CCE-439C-AB63-0EEB9B7D5322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5C3E66-3578-4408-897A-C2CAEFC0BD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5353"/>
            <a:ext cx="1774845" cy="523220"/>
          </a:xfrm>
        </p:spPr>
        <p:txBody>
          <a:bodyPr/>
          <a:lstStyle/>
          <a:p>
            <a:r>
              <a:rPr lang="zh-CN" altLang="en-US" dirty="0"/>
              <a:t>实验心得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EBD1D-CD34-4162-A067-DEB34CD02E0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0890E1F-1FB6-4420-A370-CC02CB8308A8}" type="datetime7">
              <a:rPr lang="zh-CN" altLang="en-US" smtClean="0"/>
              <a:pPr/>
              <a:t>21.7.12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2B682-E376-4683-8F92-C53AB49628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zh-CN"/>
              <a:t>Network Lab Report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0B75C4-2124-4A1A-B07A-7F5B7DB99064}"/>
              </a:ext>
            </a:extLst>
          </p:cNvPr>
          <p:cNvSpPr txBox="1"/>
          <p:nvPr/>
        </p:nvSpPr>
        <p:spPr>
          <a:xfrm>
            <a:off x="606669" y="1538653"/>
            <a:ext cx="7367954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实验感想：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sz="1800" b="0" i="0" u="none" strike="noStrike" baseline="0" dirty="0">
                <a:latin typeface="+mj-ea"/>
                <a:ea typeface="+mj-ea"/>
              </a:rPr>
              <a:t>本次实验内容还是比较简单的，但是由于是课上完成，带来了比较大的压力。本次实验主要出现了两个问题：</a:t>
            </a:r>
            <a:endParaRPr lang="en-US" altLang="zh-CN" sz="1800" b="0" i="0" u="none" strike="noStrike" baseline="0" dirty="0"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给定服务器中使用的</a:t>
            </a:r>
            <a:r>
              <a:rPr lang="en-US" altLang="zh-CN" dirty="0" err="1">
                <a:latin typeface="+mj-ea"/>
                <a:ea typeface="+mj-ea"/>
              </a:rPr>
              <a:t>sockaddr</a:t>
            </a:r>
            <a:r>
              <a:rPr lang="zh-CN" altLang="en-US" dirty="0">
                <a:latin typeface="+mj-ea"/>
                <a:ea typeface="+mj-ea"/>
              </a:rPr>
              <a:t>结构体与我们实验中使用的不同，需要根据内容，修改为我们的。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本次实验由于疏漏使用了带有拥塞控制的</a:t>
            </a:r>
            <a:r>
              <a:rPr lang="en-US" altLang="zh-CN" dirty="0" err="1">
                <a:latin typeface="+mj-ea"/>
                <a:ea typeface="+mj-ea"/>
              </a:rPr>
              <a:t>tcp</a:t>
            </a:r>
            <a:r>
              <a:rPr lang="zh-CN" altLang="en-US" dirty="0">
                <a:latin typeface="+mj-ea"/>
                <a:ea typeface="+mj-ea"/>
              </a:rPr>
              <a:t>协议栈，导致输出</a:t>
            </a:r>
            <a:r>
              <a:rPr lang="en-US" altLang="zh-CN" dirty="0" err="1">
                <a:latin typeface="+mj-ea"/>
                <a:ea typeface="+mj-ea"/>
              </a:rPr>
              <a:t>cwnd</a:t>
            </a:r>
            <a:r>
              <a:rPr lang="zh-CN" altLang="en-US" dirty="0">
                <a:latin typeface="+mj-ea"/>
                <a:ea typeface="+mj-ea"/>
              </a:rPr>
              <a:t>时找不到文件报错。</a:t>
            </a:r>
            <a:endParaRPr lang="en-US" altLang="zh-CN" dirty="0"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上面两个问题都得到很快的解决，总体来说是比较顺利的。</a:t>
            </a:r>
          </a:p>
        </p:txBody>
      </p:sp>
    </p:spTree>
    <p:extLst>
      <p:ext uri="{BB962C8B-B14F-4D97-AF65-F5344CB8AC3E}">
        <p14:creationId xmlns:p14="http://schemas.microsoft.com/office/powerpoint/2010/main" val="2439899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FA2977-15F0-4A63-BC60-3EEEA270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6DAA-5CCE-439C-AB63-0EEB9B7D5322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D9658A-6D56-47EA-8D0B-FC4796E2878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0890E1F-1FB6-4420-A370-CC02CB8308A8}" type="datetime7">
              <a:rPr lang="zh-CN" altLang="en-US" smtClean="0"/>
              <a:pPr/>
              <a:t>21.7.12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3522DD-C720-4F0E-83CC-72D59098DD1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zh-CN" dirty="0"/>
              <a:t>Network Lab Report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429035-FA15-4D90-8D2D-546ADCC5AE15}"/>
              </a:ext>
            </a:extLst>
          </p:cNvPr>
          <p:cNvSpPr txBox="1"/>
          <p:nvPr/>
        </p:nvSpPr>
        <p:spPr>
          <a:xfrm>
            <a:off x="1" y="237698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80681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60ECDAC-49F4-4989-B22B-9FB8986790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22266" y="2386449"/>
            <a:ext cx="4108817" cy="1550168"/>
          </a:xfrm>
        </p:spPr>
        <p:txBody>
          <a:bodyPr/>
          <a:lstStyle/>
          <a:p>
            <a:pPr algn="ctr"/>
            <a:r>
              <a:rPr lang="zh-CN" altLang="en-US" dirty="0"/>
              <a:t>网络传输机制</a:t>
            </a:r>
            <a:endParaRPr lang="en-US" altLang="zh-CN" dirty="0"/>
          </a:p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0EBF9-EB1F-4D01-BDAB-3C36C816E5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95303" y="2671870"/>
            <a:ext cx="1421476" cy="757130"/>
          </a:xfrm>
        </p:spPr>
        <p:txBody>
          <a:bodyPr/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76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1BE6E7-9C69-458A-8391-000A034A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6DAA-5CCE-439C-AB63-0EEB9B7D5322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018799-F6F2-43D0-B883-870C0881DF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5353"/>
            <a:ext cx="1774845" cy="523220"/>
          </a:xfrm>
        </p:spPr>
        <p:txBody>
          <a:bodyPr/>
          <a:lstStyle/>
          <a:p>
            <a:r>
              <a:rPr lang="zh-CN" altLang="en-US" dirty="0"/>
              <a:t>实验过程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55EAC-E689-4C93-9DDF-E96B59DA6CA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0890E1F-1FB6-4420-A370-CC02CB8308A8}" type="datetime7">
              <a:rPr lang="zh-CN" altLang="en-US" smtClean="0"/>
              <a:pPr/>
              <a:t>21.7.12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0733F-EBAC-4863-A1A9-785B32D8F0C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zh-CN"/>
              <a:t>Network Lab Report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BC3B96-01F2-4287-8FE6-E9F4944A12A5}"/>
              </a:ext>
            </a:extLst>
          </p:cNvPr>
          <p:cNvSpPr txBox="1"/>
          <p:nvPr/>
        </p:nvSpPr>
        <p:spPr>
          <a:xfrm>
            <a:off x="887422" y="2090863"/>
            <a:ext cx="7114076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实现</a:t>
            </a:r>
            <a:r>
              <a:rPr lang="en-US" altLang="zh-CN" dirty="0" err="1">
                <a:latin typeface="+mj-ea"/>
                <a:ea typeface="+mj-ea"/>
              </a:rPr>
              <a:t>tcp_in.c</a:t>
            </a:r>
            <a:r>
              <a:rPr lang="zh-CN" altLang="en-US" dirty="0">
                <a:latin typeface="+mj-ea"/>
                <a:ea typeface="+mj-ea"/>
              </a:rPr>
              <a:t>中的</a:t>
            </a:r>
            <a:r>
              <a:rPr lang="en-US" altLang="zh-CN" dirty="0" err="1">
                <a:latin typeface="+mj-ea"/>
                <a:ea typeface="+mj-ea"/>
              </a:rPr>
              <a:t>tcp_process</a:t>
            </a:r>
            <a:r>
              <a:rPr lang="zh-CN" altLang="en-US" dirty="0">
                <a:latin typeface="+mj-ea"/>
                <a:ea typeface="+mj-ea"/>
              </a:rPr>
              <a:t>函数，完成对</a:t>
            </a:r>
            <a:r>
              <a:rPr lang="en-US" altLang="zh-CN" dirty="0" err="1">
                <a:latin typeface="+mj-ea"/>
                <a:ea typeface="+mj-ea"/>
              </a:rPr>
              <a:t>tcp</a:t>
            </a:r>
            <a:r>
              <a:rPr lang="zh-CN" altLang="en-US" dirty="0">
                <a:latin typeface="+mj-ea"/>
                <a:ea typeface="+mj-ea"/>
              </a:rPr>
              <a:t>包的处理以及</a:t>
            </a:r>
            <a:r>
              <a:rPr lang="en-US" altLang="zh-CN" dirty="0" err="1">
                <a:latin typeface="+mj-ea"/>
                <a:ea typeface="+mj-ea"/>
              </a:rPr>
              <a:t>tcp</a:t>
            </a:r>
            <a:r>
              <a:rPr lang="zh-CN" altLang="en-US" dirty="0">
                <a:latin typeface="+mj-ea"/>
                <a:ea typeface="+mj-ea"/>
              </a:rPr>
              <a:t>状态机转移的过程。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实现</a:t>
            </a:r>
            <a:r>
              <a:rPr lang="en-US" altLang="zh-CN" dirty="0" err="1">
                <a:latin typeface="+mj-ea"/>
                <a:ea typeface="+mj-ea"/>
              </a:rPr>
              <a:t>tcp_sock.c</a:t>
            </a:r>
            <a:r>
              <a:rPr lang="zh-CN" altLang="en-US" dirty="0">
                <a:latin typeface="+mj-ea"/>
                <a:ea typeface="+mj-ea"/>
              </a:rPr>
              <a:t>中的函数，完成</a:t>
            </a:r>
            <a:r>
              <a:rPr lang="en-US" altLang="zh-CN" dirty="0" err="1">
                <a:latin typeface="+mj-ea"/>
                <a:ea typeface="+mj-ea"/>
              </a:rPr>
              <a:t>tcp</a:t>
            </a:r>
            <a:r>
              <a:rPr lang="zh-CN" altLang="en-US" dirty="0">
                <a:latin typeface="+mj-ea"/>
                <a:ea typeface="+mj-ea"/>
              </a:rPr>
              <a:t>协议相关处理。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实现</a:t>
            </a:r>
            <a:r>
              <a:rPr lang="en-US" altLang="zh-CN" dirty="0" err="1">
                <a:latin typeface="+mj-ea"/>
                <a:ea typeface="+mj-ea"/>
              </a:rPr>
              <a:t>tcp_timer.c</a:t>
            </a:r>
            <a:r>
              <a:rPr lang="zh-CN" altLang="en-US" dirty="0">
                <a:latin typeface="+mj-ea"/>
                <a:ea typeface="+mj-ea"/>
              </a:rPr>
              <a:t>中的计时器函数，完成</a:t>
            </a:r>
            <a:r>
              <a:rPr lang="en-US" altLang="zh-CN" dirty="0">
                <a:latin typeface="+mj-ea"/>
                <a:ea typeface="+mj-ea"/>
              </a:rPr>
              <a:t>TCP</a:t>
            </a:r>
            <a:r>
              <a:rPr lang="zh-CN" altLang="en-US" dirty="0">
                <a:latin typeface="+mj-ea"/>
                <a:ea typeface="+mj-ea"/>
              </a:rPr>
              <a:t>计时器管理。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通过脚本测试建立和关闭连接的正确性。</a:t>
            </a:r>
          </a:p>
        </p:txBody>
      </p:sp>
    </p:spTree>
    <p:extLst>
      <p:ext uri="{BB962C8B-B14F-4D97-AF65-F5344CB8AC3E}">
        <p14:creationId xmlns:p14="http://schemas.microsoft.com/office/powerpoint/2010/main" val="226249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1BE6E7-9C69-458A-8391-000A034A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6DAA-5CCE-439C-AB63-0EEB9B7D5322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018799-F6F2-43D0-B883-870C0881DF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5353"/>
            <a:ext cx="1774845" cy="523220"/>
          </a:xfrm>
        </p:spPr>
        <p:txBody>
          <a:bodyPr/>
          <a:lstStyle/>
          <a:p>
            <a:r>
              <a:rPr lang="zh-CN" altLang="en-US" dirty="0"/>
              <a:t>实验心得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55EAC-E689-4C93-9DDF-E96B59DA6CA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0890E1F-1FB6-4420-A370-CC02CB8308A8}" type="datetime7">
              <a:rPr lang="zh-CN" altLang="en-US" smtClean="0"/>
              <a:pPr/>
              <a:t>21.7.12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0733F-EBAC-4863-A1A9-785B32D8F0C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zh-CN"/>
              <a:t>Network Lab Report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E65A81-F8F5-4BA5-93EE-5E1F223A3B4A}"/>
              </a:ext>
            </a:extLst>
          </p:cNvPr>
          <p:cNvSpPr txBox="1"/>
          <p:nvPr/>
        </p:nvSpPr>
        <p:spPr>
          <a:xfrm>
            <a:off x="789708" y="977071"/>
            <a:ext cx="6650183" cy="170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遇到的问题：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本次实验自己编写的客户端和服务器之间的交互很快就通过了，但在与脚本的交互中出现了问题，通过与脚本行为的比较，逐步完善了自己的代码。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453F21-BA56-4AC7-A68D-5A0D468BBDF5}"/>
              </a:ext>
            </a:extLst>
          </p:cNvPr>
          <p:cNvSpPr txBox="1"/>
          <p:nvPr/>
        </p:nvSpPr>
        <p:spPr>
          <a:xfrm>
            <a:off x="789708" y="3429000"/>
            <a:ext cx="6650183" cy="2120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心得体会：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本次实验完全过渡到了新的协议层，但是难度不大，核心状态机的写法已经在</a:t>
            </a:r>
            <a:r>
              <a:rPr lang="en-US" altLang="zh-CN" dirty="0" err="1"/>
              <a:t>verilog</a:t>
            </a:r>
            <a:r>
              <a:rPr lang="zh-CN" altLang="en-US" dirty="0"/>
              <a:t>编程中练习过很多次，对照</a:t>
            </a:r>
            <a:r>
              <a:rPr lang="en-US" altLang="zh-CN" dirty="0"/>
              <a:t>TCP</a:t>
            </a:r>
            <a:r>
              <a:rPr lang="zh-CN" altLang="en-US" dirty="0"/>
              <a:t>建立连接的过程可以很好的构建。同时配合</a:t>
            </a:r>
            <a:r>
              <a:rPr lang="en-US" altLang="zh-CN" dirty="0"/>
              <a:t>Wireshark</a:t>
            </a:r>
            <a:r>
              <a:rPr lang="zh-CN" altLang="en-US" dirty="0"/>
              <a:t>的抓包结果更加直观的展现了</a:t>
            </a:r>
            <a:r>
              <a:rPr lang="en-US" altLang="zh-CN" dirty="0"/>
              <a:t>TCP</a:t>
            </a:r>
            <a:r>
              <a:rPr lang="zh-CN" altLang="en-US" dirty="0"/>
              <a:t>建立与取消连接的过程。</a:t>
            </a:r>
          </a:p>
        </p:txBody>
      </p:sp>
    </p:spTree>
    <p:extLst>
      <p:ext uri="{BB962C8B-B14F-4D97-AF65-F5344CB8AC3E}">
        <p14:creationId xmlns:p14="http://schemas.microsoft.com/office/powerpoint/2010/main" val="377702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98B4ED2-F199-4E7F-BD12-A9FAEE1D9D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43458" y="2470739"/>
            <a:ext cx="4108818" cy="2343206"/>
          </a:xfrm>
        </p:spPr>
        <p:txBody>
          <a:bodyPr/>
          <a:lstStyle/>
          <a:p>
            <a:pPr algn="ctr"/>
            <a:r>
              <a:rPr lang="zh-CN" altLang="en-US" dirty="0"/>
              <a:t>网络传输机制</a:t>
            </a:r>
            <a:endParaRPr lang="en-US" altLang="zh-CN" dirty="0"/>
          </a:p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2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DBAD1-B451-46F0-AB82-336EED49D5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48254" y="2682079"/>
            <a:ext cx="1360211" cy="1920526"/>
          </a:xfrm>
        </p:spPr>
        <p:txBody>
          <a:bodyPr/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29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960A3A-07B9-46BF-B9C7-807BA793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6DAA-5CCE-439C-AB63-0EEB9B7D5322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D8C35-CAA3-41D5-9671-FF1305C3BC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5353"/>
            <a:ext cx="1774845" cy="523220"/>
          </a:xfrm>
        </p:spPr>
        <p:txBody>
          <a:bodyPr/>
          <a:lstStyle/>
          <a:p>
            <a:r>
              <a:rPr lang="zh-CN" altLang="en-US" dirty="0"/>
              <a:t>实验过程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AE9FD-E54E-4718-B103-F47F2EF6B39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0890E1F-1FB6-4420-A370-CC02CB8308A8}" type="datetime7">
              <a:rPr lang="zh-CN" altLang="en-US" smtClean="0"/>
              <a:pPr/>
              <a:t>21.7.12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45933-47F1-482B-8C53-FF286C6A179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zh-CN" dirty="0"/>
              <a:t>Network Lab Report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43EEFA-C94B-4587-B39C-2F10C1DFA46C}"/>
              </a:ext>
            </a:extLst>
          </p:cNvPr>
          <p:cNvSpPr txBox="1"/>
          <p:nvPr/>
        </p:nvSpPr>
        <p:spPr>
          <a:xfrm>
            <a:off x="887422" y="2090863"/>
            <a:ext cx="7114076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完善</a:t>
            </a:r>
            <a:r>
              <a:rPr lang="en-US" altLang="zh-CN" dirty="0" err="1">
                <a:latin typeface="+mj-ea"/>
                <a:ea typeface="+mj-ea"/>
              </a:rPr>
              <a:t>tcp_in.c</a:t>
            </a:r>
            <a:r>
              <a:rPr lang="zh-CN" altLang="en-US" dirty="0">
                <a:latin typeface="+mj-ea"/>
                <a:ea typeface="+mj-ea"/>
              </a:rPr>
              <a:t>中的</a:t>
            </a:r>
            <a:r>
              <a:rPr lang="en-US" altLang="zh-CN" dirty="0" err="1">
                <a:latin typeface="+mj-ea"/>
                <a:ea typeface="+mj-ea"/>
              </a:rPr>
              <a:t>tcp_process</a:t>
            </a:r>
            <a:r>
              <a:rPr lang="zh-CN" altLang="en-US" dirty="0">
                <a:latin typeface="+mj-ea"/>
                <a:ea typeface="+mj-ea"/>
              </a:rPr>
              <a:t>函数，添加带数据的包的处理逻辑，完善状态转移。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实现</a:t>
            </a:r>
            <a:r>
              <a:rPr lang="en-US" altLang="zh-CN" dirty="0" err="1">
                <a:latin typeface="+mj-ea"/>
                <a:ea typeface="+mj-ea"/>
              </a:rPr>
              <a:t>tcp_sock.c</a:t>
            </a:r>
            <a:r>
              <a:rPr lang="zh-CN" altLang="en-US" dirty="0">
                <a:latin typeface="+mj-ea"/>
                <a:ea typeface="+mj-ea"/>
              </a:rPr>
              <a:t>中的读写函数，完成收发包的处理。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137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163A840-6E8D-4F03-94FC-DCD4E268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6DAA-5CCE-439C-AB63-0EEB9B7D5322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8FA5F6-8746-4292-9D14-6010B138EF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5353"/>
            <a:ext cx="2172390" cy="523220"/>
          </a:xfrm>
        </p:spPr>
        <p:txBody>
          <a:bodyPr/>
          <a:lstStyle/>
          <a:p>
            <a:r>
              <a:rPr lang="zh-CN" altLang="en-US" dirty="0"/>
              <a:t>遇到的问题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B6801-01FA-427E-947F-9876D85CB23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0890E1F-1FB6-4420-A370-CC02CB8308A8}" type="datetime7">
              <a:rPr lang="zh-CN" altLang="en-US" smtClean="0"/>
              <a:pPr/>
              <a:t>21.7.12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977F3-B50A-42D5-A2DE-F5FDF79E460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zh-CN"/>
              <a:t>Network Lab Report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5246DC-8E59-4C7F-8E76-C7B306A91B1D}"/>
              </a:ext>
            </a:extLst>
          </p:cNvPr>
          <p:cNvSpPr txBox="1"/>
          <p:nvPr/>
        </p:nvSpPr>
        <p:spPr>
          <a:xfrm>
            <a:off x="1062770" y="2410208"/>
            <a:ext cx="7018459" cy="1701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b="0" i="0" u="none" strike="noStrike" baseline="0" dirty="0">
                <a:latin typeface="+mj-ea"/>
                <a:ea typeface="+mj-ea"/>
              </a:rPr>
              <a:t>本次实验代码量较少，需要注意的地方却有一些。由于本次实现的读写函数不包含</a:t>
            </a:r>
            <a:r>
              <a:rPr lang="en-US" altLang="zh-CN" sz="1800" b="0" i="0" u="none" strike="noStrike" baseline="0" dirty="0" err="1">
                <a:latin typeface="+mj-ea"/>
                <a:ea typeface="+mj-ea"/>
              </a:rPr>
              <a:t>tcp</a:t>
            </a:r>
            <a:r>
              <a:rPr lang="zh-CN" altLang="en-US" sz="1800" b="0" i="0" u="none" strike="noStrike" baseline="0" dirty="0">
                <a:latin typeface="+mj-ea"/>
                <a:ea typeface="+mj-ea"/>
              </a:rPr>
              <a:t>重传与检测机制，导致在与脚本交互的过程中出现问题，通过</a:t>
            </a:r>
            <a:r>
              <a:rPr lang="en-US" altLang="zh-CN" sz="1800" b="0" i="0" u="none" strike="noStrike" baseline="0" dirty="0" err="1">
                <a:latin typeface="+mj-ea"/>
                <a:ea typeface="+mj-ea"/>
              </a:rPr>
              <a:t>wireshark</a:t>
            </a:r>
            <a:r>
              <a:rPr lang="zh-CN" altLang="en-US" sz="1800" b="0" i="0" u="none" strike="noStrike" baseline="0" dirty="0">
                <a:latin typeface="+mj-ea"/>
                <a:ea typeface="+mj-ea"/>
              </a:rPr>
              <a:t>抓包测试找到了重传发生的位置，发现对</a:t>
            </a:r>
            <a:r>
              <a:rPr lang="en-US" altLang="zh-CN" sz="1800" b="0" i="0" u="none" strike="noStrike" baseline="0" dirty="0">
                <a:latin typeface="+mj-ea"/>
                <a:ea typeface="+mj-ea"/>
              </a:rPr>
              <a:t>ACK</a:t>
            </a:r>
            <a:r>
              <a:rPr lang="zh-CN" altLang="en-US" sz="1800" b="0" i="0" u="none" strike="noStrike" baseline="0" dirty="0">
                <a:latin typeface="+mj-ea"/>
                <a:ea typeface="+mj-ea"/>
              </a:rPr>
              <a:t>包的序列号处理不当导致发生重传。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587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960A3A-07B9-46BF-B9C7-807BA793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6DAA-5CCE-439C-AB63-0EEB9B7D5322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D8C35-CAA3-41D5-9671-FF1305C3BC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85353"/>
            <a:ext cx="1774845" cy="523220"/>
          </a:xfrm>
        </p:spPr>
        <p:txBody>
          <a:bodyPr/>
          <a:lstStyle/>
          <a:p>
            <a:r>
              <a:rPr lang="zh-CN" altLang="en-US" dirty="0"/>
              <a:t>实验心得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AE9FD-E54E-4718-B103-F47F2EF6B39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0890E1F-1FB6-4420-A370-CC02CB8308A8}" type="datetime7">
              <a:rPr lang="zh-CN" altLang="en-US" smtClean="0"/>
              <a:pPr/>
              <a:t>21.7.12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45933-47F1-482B-8C53-FF286C6A179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altLang="zh-CN" dirty="0"/>
              <a:t>Network Lab Report</a:t>
            </a:r>
            <a:endParaRPr lang="zh-CN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A944E7D-CC68-407A-8EBE-FABA379A2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70" y="2240270"/>
            <a:ext cx="7475859" cy="190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0784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实验感想：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本次实验对无丢包的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TCP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传输机制有了一个完善的实现。通过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Wireshark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抓包以及收发数据打印，对整个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tcp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机制运行的过程有了一个比较完整的理解。</a:t>
            </a:r>
            <a:endParaRPr kumimoji="0" lang="en-US" altLang="zh-CN" sz="20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833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1F8AEC-9B04-42BD-BE5B-BC3F8DB616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2574" y="2681278"/>
            <a:ext cx="1443818" cy="1006429"/>
          </a:xfrm>
        </p:spPr>
        <p:txBody>
          <a:bodyPr/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17DEB35A-CA02-4BAE-B39B-12EDC8596320}"/>
              </a:ext>
            </a:extLst>
          </p:cNvPr>
          <p:cNvSpPr txBox="1">
            <a:spLocks/>
          </p:cNvSpPr>
          <p:nvPr/>
        </p:nvSpPr>
        <p:spPr>
          <a:xfrm>
            <a:off x="3666392" y="2445801"/>
            <a:ext cx="4108818" cy="2343206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4800" b="1" kern="1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网络传输机制</a:t>
            </a:r>
          </a:p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3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92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Times New Roman"/>
        <a:ea typeface="微软雅黑"/>
        <a:cs typeface=""/>
      </a:majorFont>
      <a:minorFont>
        <a:latin typeface="Times New Roman"/>
        <a:ea typeface="思源宋体 CN Medium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9891</TotalTime>
  <Words>845</Words>
  <Application>Microsoft Office PowerPoint</Application>
  <PresentationFormat>全屏显示(4:3)</PresentationFormat>
  <Paragraphs>97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思源宋体 CN Medium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吴周明</dc:creator>
  <cp:lastModifiedBy>Xiangyu Zhang</cp:lastModifiedBy>
  <cp:revision>147</cp:revision>
  <cp:lastPrinted>2019-11-08T11:58:54Z</cp:lastPrinted>
  <dcterms:created xsi:type="dcterms:W3CDTF">2019-11-04T02:00:54Z</dcterms:created>
  <dcterms:modified xsi:type="dcterms:W3CDTF">2021-07-12T05:27:05Z</dcterms:modified>
</cp:coreProperties>
</file>