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7" r:id="rId11"/>
    <p:sldId id="263" r:id="rId12"/>
    <p:sldId id="264" r:id="rId13"/>
    <p:sldId id="268" r:id="rId14"/>
    <p:sldId id="270" r:id="rId15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3E34C-F960-DD4F-A028-2B6D6F60F8E1}" type="datetimeFigureOut">
              <a:rPr lang="en-IT" smtClean="0"/>
              <a:t>03/06/24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389B3-318B-B648-974D-567F14E34B0E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83989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389B3-318B-B648-974D-567F14E34B0E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81185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GO TO BOARD. Write PMP in corner of board if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389B3-318B-B648-974D-567F14E34B0E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57295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GO TO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389B3-318B-B648-974D-567F14E34B0E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50558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389B3-318B-B648-974D-567F14E34B0E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28003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Olfactory search: No! Stochastic problem, PMP does not extend well to this stochastic dynamics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389B3-318B-B648-974D-567F14E34B0E}" type="slidenum">
              <a:rPr lang="en-IT" smtClean="0"/>
              <a:t>14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18069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F7DC-7FFD-69D7-1B6C-639ADBAAE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C5D0-194A-8AEE-41BF-6EA4CCD83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2EEA1-C3B4-F9AD-2644-7246F248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B4E3-3D32-1243-9E64-C5B7337CA2B4}" type="datetimeFigureOut">
              <a:rPr lang="en-IT" smtClean="0"/>
              <a:t>03/06/24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97E8F-AAF5-F841-9036-D780E4C0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CFABF-F1AC-F39F-419E-9385473D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E16E-D94F-A845-9D09-0499AFC4A45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7386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61A79-33FB-9F57-7D06-46D7A498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42C1E-F32C-5DB6-DECE-9E04F7783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49B66-AFA9-9621-72C7-E01B2A9B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B4E3-3D32-1243-9E64-C5B7337CA2B4}" type="datetimeFigureOut">
              <a:rPr lang="en-IT" smtClean="0"/>
              <a:t>03/06/24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79060-506D-F598-4A2A-49F8FB25B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65CEF-B21E-75F8-E723-861F6C48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E16E-D94F-A845-9D09-0499AFC4A45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3200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3F41E9-DF88-648A-7242-3B3240CF8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625D8-6191-533D-7D24-47FF2F0A8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EC9F0-42C4-D000-0B41-5D00265C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B4E3-3D32-1243-9E64-C5B7337CA2B4}" type="datetimeFigureOut">
              <a:rPr lang="en-IT" smtClean="0"/>
              <a:t>03/06/24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3820B-4C5B-2DA7-ED85-4C404D56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B537F-E96E-19CC-75F5-3661CB13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E16E-D94F-A845-9D09-0499AFC4A45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8126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C24A-C44A-5943-A268-9B7457953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973D-1C32-832E-6E6C-FEE3F5E0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17256-5467-878F-0EED-FB9B5C4B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B4E3-3D32-1243-9E64-C5B7337CA2B4}" type="datetimeFigureOut">
              <a:rPr lang="en-IT" smtClean="0"/>
              <a:t>03/06/24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6C05F-514F-5F17-482C-CCBB0596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23898-4385-665C-D03C-DCD700A1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E16E-D94F-A845-9D09-0499AFC4A45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3523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9149-FBC5-B389-7D92-D72ECCB0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0BEF1-7973-1DE0-E366-D35C7BB80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0FE57-9759-1787-67D2-D8DBE855F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B4E3-3D32-1243-9E64-C5B7337CA2B4}" type="datetimeFigureOut">
              <a:rPr lang="en-IT" smtClean="0"/>
              <a:t>03/06/24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2D51-626B-9443-770A-C74545D7D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0A423-77E2-7338-DB3A-BE170391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E16E-D94F-A845-9D09-0499AFC4A45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2618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E515-EFF9-35C8-B483-68B08C5F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E621F-69DE-BFC8-475B-913B193D9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FAAE8-2EE7-656B-ABBF-E12CEC249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C197B-0524-DBAF-56A0-9FD5B4DB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B4E3-3D32-1243-9E64-C5B7337CA2B4}" type="datetimeFigureOut">
              <a:rPr lang="en-IT" smtClean="0"/>
              <a:t>03/06/24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C7380-95DD-708A-6B35-1C09D0D8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BC907-5EE5-6FCF-A79F-713A860C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E16E-D94F-A845-9D09-0499AFC4A45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0106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593C-6D4F-9DD3-293B-7C5DE533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E1CCE-E2E5-C9E5-EF62-05379A31D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9C0D6-F20C-F4A3-3F1A-000EAA93C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E6B5B-F3AA-0996-7A59-7FB793E83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9B397-39C9-933E-154A-D7F159F0C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D0726-CA55-378B-58DF-77366FCD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B4E3-3D32-1243-9E64-C5B7337CA2B4}" type="datetimeFigureOut">
              <a:rPr lang="en-IT" smtClean="0"/>
              <a:t>03/06/24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AAA7FC-C0B6-F6BC-84ED-70C368C8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2C0AE7-BA43-6B6D-0F5D-EBE5BF82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E16E-D94F-A845-9D09-0499AFC4A45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1074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CF86B-E797-5E51-2A36-E8B1C1A4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19B2D-0190-2463-AFA8-29FAB7EC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B4E3-3D32-1243-9E64-C5B7337CA2B4}" type="datetimeFigureOut">
              <a:rPr lang="en-IT" smtClean="0"/>
              <a:t>03/06/24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8DBB3-56F8-7EC9-6104-9CCDC5B7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FF540-AC4A-F933-560E-23FF7C94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E16E-D94F-A845-9D09-0499AFC4A45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4887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726BF-08D5-1192-BFAD-BE264906B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B4E3-3D32-1243-9E64-C5B7337CA2B4}" type="datetimeFigureOut">
              <a:rPr lang="en-IT" smtClean="0"/>
              <a:t>03/06/24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475B1-4FB4-D137-7D57-053DC105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04013-BA61-D255-CA76-0F02F6CD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E16E-D94F-A845-9D09-0499AFC4A45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5144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F074-314D-C789-B85A-D71EA504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67CCC-171D-DDDD-5B1B-373F834E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88401-3C00-C56A-CB63-F7C1012B6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B59FB-1DA3-8F13-A73C-0A822572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B4E3-3D32-1243-9E64-C5B7337CA2B4}" type="datetimeFigureOut">
              <a:rPr lang="en-IT" smtClean="0"/>
              <a:t>03/06/24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680EF-4FBA-9D9B-4300-223D2E5B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8CEB7-FCAF-C27E-63F9-ED708A92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E16E-D94F-A845-9D09-0499AFC4A45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3329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78FB-E75A-675A-9FD3-100AF96E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A632E-2EE0-95D5-AB68-B758EE8C5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10CE5-038A-93A6-4ACA-D4FA592A9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1094D-22F8-F725-FCF0-F32369BC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B4E3-3D32-1243-9E64-C5B7337CA2B4}" type="datetimeFigureOut">
              <a:rPr lang="en-IT" smtClean="0"/>
              <a:t>03/06/24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FA9BE-28F6-A68E-01AA-8E4A37A1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A1C81-B40F-17C5-8293-4CE53102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E16E-D94F-A845-9D09-0499AFC4A45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3543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D1AC4E-0B4C-BC18-1B04-3AF0D32F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D672A-494F-51D1-2289-6D0E5BAC4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BB888-0CDF-8201-6929-A7116A1E0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F4B4E3-3D32-1243-9E64-C5B7337CA2B4}" type="datetimeFigureOut">
              <a:rPr lang="en-IT" smtClean="0"/>
              <a:t>03/06/24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1363D-DE85-8B04-F18F-C1433F242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3CC7E-2CB4-5AD7-BB0F-41319CC03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B6E16E-D94F-A845-9D09-0499AFC4A45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5046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5AA71-EF2A-020E-85E6-D163CB23B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Lecture 2: Intro to Optimal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B0CA5-6A03-0E03-091C-F4F1F00857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T" dirty="0"/>
              <a:t>Optimal policies for Lagrangian turbulence – Dr. Robin Heinonen</a:t>
            </a:r>
          </a:p>
          <a:p>
            <a:r>
              <a:rPr lang="en-IT" dirty="0"/>
              <a:t>Aqtivate workshop on data-driven and model-based tools for complex flows and complex fluids</a:t>
            </a:r>
            <a:endParaRPr lang="en-GB" dirty="0"/>
          </a:p>
          <a:p>
            <a:r>
              <a:rPr lang="en-GB" dirty="0"/>
              <a:t>June 3-7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906877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CB0F-9B52-A7FC-EC41-EC46F768F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200" dirty="0"/>
              <a:t>Example 2: inverted pendulum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58220-FFA6-8BD7-0D57-F5233B40D1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1089"/>
                <a:ext cx="10515600" cy="517734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800" b="0" dirty="0"/>
                  <a:t>Dynamics: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m:rPr>
                                <m:nor/>
                              </m:rPr>
                              <a:rPr lang="en-IT" dirty="0"/>
                              <m:t> </m:t>
                            </m:r>
                          </m:e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eqArr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IT" dirty="0"/>
                  <a:t>Reasonable objective: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T" dirty="0"/>
              </a:p>
              <a:p>
                <a:r>
                  <a:rPr lang="en-IT" dirty="0"/>
                  <a:t>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T" dirty="0"/>
                  <a:t>,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IT" dirty="0"/>
              </a:p>
              <a:p>
                <a:r>
                  <a:rPr lang="en-IT" dirty="0"/>
                  <a:t>Hamiltonian: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T" dirty="0"/>
              </a:p>
              <a:p>
                <a:r>
                  <a:rPr lang="en-IT" dirty="0"/>
                  <a:t>PMP: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8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/>
              </a:p>
              <a:p>
                <a:pPr marL="0" indent="0" algn="ctr">
                  <a:buNone/>
                </a:pPr>
                <a:r>
                  <a:rPr lang="en-US" b="0" dirty="0"/>
                  <a:t>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/>
                  <a:t> to maximize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b="0" dirty="0"/>
                  <a:t> at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IT" dirty="0"/>
              </a:p>
              <a:p>
                <a:r>
                  <a:rPr lang="en-IT" dirty="0"/>
                  <a:t>Leads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̈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̈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Exercise: 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undergoes underdamped harmonic motion.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endParaRPr lang="en-IT" dirty="0"/>
              </a:p>
              <a:p>
                <a:endParaRPr lang="en-I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858220-FFA6-8BD7-0D57-F5233B40D1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1089"/>
                <a:ext cx="10515600" cy="5177340"/>
              </a:xfrm>
              <a:blipFill>
                <a:blip r:embed="rId2"/>
                <a:stretch>
                  <a:fillRect l="-844" t="-39120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780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D747-DA11-ED7D-042A-8731824E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600" dirty="0"/>
              <a:t>Example 3: Zermelo problem (stationary flow)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A1B961-C7C4-A186-9D3E-9E25B955F0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6482"/>
                <a:ext cx="8361556" cy="541151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IT" dirty="0"/>
                  <a:t>Dynamics: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b="0" dirty="0"/>
                  <a:t>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b="0" dirty="0"/>
                  <a:t> is free and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Hamiltonian: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PMP: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𝜆𝜕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b="0" dirty="0"/>
                  <a:t>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b="0" dirty="0"/>
                  <a:t> to maximize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b="0" dirty="0"/>
                  <a:t> at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IT" dirty="0"/>
              </a:p>
              <a:p>
                <a:pPr marL="0" indent="0" algn="ctr">
                  <a:buNone/>
                </a:pPr>
                <a:endParaRPr lang="en-IT" dirty="0"/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 algn="ctr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I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A1B961-C7C4-A186-9D3E-9E25B955F0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6482"/>
                <a:ext cx="8361556" cy="5411518"/>
              </a:xfrm>
              <a:blipFill>
                <a:blip r:embed="rId2"/>
                <a:stretch>
                  <a:fillRect l="-1214" t="-1639" b="-937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5AD1425-CB6D-C71C-2004-032D351727EA}"/>
              </a:ext>
            </a:extLst>
          </p:cNvPr>
          <p:cNvGrpSpPr/>
          <p:nvPr/>
        </p:nvGrpSpPr>
        <p:grpSpPr>
          <a:xfrm>
            <a:off x="8385717" y="1906859"/>
            <a:ext cx="3626108" cy="3919931"/>
            <a:chOff x="6563234" y="895725"/>
            <a:chExt cx="4857576" cy="484185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89614E1-1439-1241-5F27-E71B2F8410EF}"/>
                </a:ext>
              </a:extLst>
            </p:cNvPr>
            <p:cNvGrpSpPr/>
            <p:nvPr/>
          </p:nvGrpSpPr>
          <p:grpSpPr>
            <a:xfrm>
              <a:off x="6563234" y="895725"/>
              <a:ext cx="4857576" cy="4841855"/>
              <a:chOff x="6563234" y="895725"/>
              <a:chExt cx="4857576" cy="4841855"/>
            </a:xfrm>
          </p:grpSpPr>
          <p:pic>
            <p:nvPicPr>
              <p:cNvPr id="7" name="Picture 2">
                <a:extLst>
                  <a:ext uri="{FF2B5EF4-FFF2-40B4-BE49-F238E27FC236}">
                    <a16:creationId xmlns:a16="http://schemas.microsoft.com/office/drawing/2014/main" id="{38636A5E-43CA-2582-1ADE-251FFA60AD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63234" y="895725"/>
                <a:ext cx="4857576" cy="4841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EAD30EE8-BAB5-FA88-BF96-AEA70B80182F}"/>
                      </a:ext>
                    </a:extLst>
                  </p:cNvPr>
                  <p:cNvSpPr txBox="1"/>
                  <p:nvPr/>
                </p:nvSpPr>
                <p:spPr>
                  <a:xfrm>
                    <a:off x="7479406" y="4675675"/>
                    <a:ext cx="489397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2800" b="1" dirty="0">
                      <a:solidFill>
                        <a:srgbClr val="FF0000"/>
                      </a:solidFill>
                    </a:endParaRPr>
                  </a:p>
                  <a:p>
                    <a:endParaRPr lang="en-IT" sz="28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EAD30EE8-BAB5-FA88-BF96-AEA70B8018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9406" y="4675675"/>
                    <a:ext cx="489397" cy="95410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000" r="-56667"/>
                    </a:stretch>
                  </a:blipFill>
                </p:spPr>
                <p:txBody>
                  <a:bodyPr/>
                  <a:lstStyle/>
                  <a:p>
                    <a:r>
                      <a:rPr lang="en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7F13A33-7DF0-ED64-AD8F-30B04EEEB6C9}"/>
                  </a:ext>
                </a:extLst>
              </p:cNvPr>
              <p:cNvSpPr/>
              <p:nvPr/>
            </p:nvSpPr>
            <p:spPr>
              <a:xfrm>
                <a:off x="10251584" y="1609860"/>
                <a:ext cx="399245" cy="37348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T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BD4A4A7-1856-2F93-4972-CDD46C69C3DA}"/>
                  </a:ext>
                </a:extLst>
              </p:cNvPr>
              <p:cNvCxnSpPr/>
              <p:nvPr/>
            </p:nvCxnSpPr>
            <p:spPr>
              <a:xfrm flipH="1">
                <a:off x="10032643" y="1957589"/>
                <a:ext cx="296214" cy="450760"/>
              </a:xfrm>
              <a:prstGeom prst="straightConnector1">
                <a:avLst/>
              </a:prstGeom>
              <a:ln w="50800">
                <a:solidFill>
                  <a:schemeClr val="accent6">
                    <a:lumMod val="75000"/>
                  </a:schemeClr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C23438D0-500E-6A5E-42DC-8FA67942F26F}"/>
                      </a:ext>
                    </a:extLst>
                  </p:cNvPr>
                  <p:cNvSpPr txBox="1"/>
                  <p:nvPr/>
                </p:nvSpPr>
                <p:spPr>
                  <a:xfrm>
                    <a:off x="9177436" y="1472120"/>
                    <a:ext cx="821607" cy="64627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a14:m>
                    <a:r>
                      <a:rPr lang="en-IT" sz="2800" dirty="0">
                        <a:solidFill>
                          <a:schemeClr val="accent3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C23438D0-500E-6A5E-42DC-8FA67942F2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7436" y="1472120"/>
                    <a:ext cx="821607" cy="64627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1628" r="-40816" b="-30233"/>
                    </a:stretch>
                  </a:blipFill>
                </p:spPr>
                <p:txBody>
                  <a:bodyPr/>
                  <a:lstStyle/>
                  <a:p>
                    <a:r>
                      <a:rPr lang="en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841719C-E066-4C86-D0A0-464AFBB8F0F8}"/>
                    </a:ext>
                  </a:extLst>
                </p:cNvPr>
                <p:cNvSpPr txBox="1"/>
                <p:nvPr/>
              </p:nvSpPr>
              <p:spPr>
                <a:xfrm>
                  <a:off x="10290923" y="1128434"/>
                  <a:ext cx="489397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sz="2800" b="1" dirty="0">
                    <a:solidFill>
                      <a:srgbClr val="FF0000"/>
                    </a:solidFill>
                  </a:endParaRPr>
                </a:p>
                <a:p>
                  <a:endParaRPr lang="en-IT" sz="28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841719C-E066-4C86-D0A0-464AFBB8F0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923" y="1128434"/>
                  <a:ext cx="489397" cy="954107"/>
                </a:xfrm>
                <a:prstGeom prst="rect">
                  <a:avLst/>
                </a:prstGeom>
                <a:blipFill>
                  <a:blip r:embed="rId6"/>
                  <a:stretch>
                    <a:fillRect l="-10000" r="-56667"/>
                  </a:stretch>
                </a:blipFill>
              </p:spPr>
              <p:txBody>
                <a:bodyPr/>
                <a:lstStyle/>
                <a:p>
                  <a:r>
                    <a:rPr lang="en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41916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A882-29AE-2121-76BA-E6E1E48A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600" dirty="0"/>
              <a:t>Example 3: Zermelo problem (stationary flow)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3DB029-6F03-4D9C-5189-2E34367AE6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𝜆𝜕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m:rPr>
                                  <m:nor/>
                                </m:rPr>
                                <a:rPr lang="en-IT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IT" dirty="0"/>
                  <a:t>Put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Leads to </a:t>
                </a:r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𝜆𝜂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𝜆𝜂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IT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I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3DB029-6F03-4D9C-5189-2E34367AE6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87500" b="-56977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067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AA1F-3DCF-639F-99B7-B1BB0D709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1080"/>
          </a:xfrm>
        </p:spPr>
        <p:txBody>
          <a:bodyPr>
            <a:normAutofit/>
          </a:bodyPr>
          <a:lstStyle/>
          <a:p>
            <a:r>
              <a:rPr lang="en-IT" sz="3200" dirty="0"/>
              <a:t>Optimal control for Zermelo is unstable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DE030F-09EF-3FEB-0C16-24C3BC897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78214" cy="4351338"/>
              </a:xfrm>
            </p:spPr>
            <p:txBody>
              <a:bodyPr/>
              <a:lstStyle/>
              <a:p>
                <a:r>
                  <a:rPr lang="en-US" b="0" dirty="0"/>
                  <a:t>Optimal control is solution to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func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IT" dirty="0"/>
                  <a:t> </a:t>
                </a:r>
              </a:p>
              <a:p>
                <a:r>
                  <a:rPr lang="en-US" b="0" dirty="0"/>
                  <a:t>Optimal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IT" dirty="0"/>
                  <a:t> is </a:t>
                </a:r>
                <a:r>
                  <a:rPr lang="en-IT" i="1" dirty="0"/>
                  <a:t>not </a:t>
                </a:r>
                <a:r>
                  <a:rPr lang="en-IT" dirty="0"/>
                  <a:t>fixed by the optimal control theory. Has to be obtained by trial and error</a:t>
                </a:r>
              </a:p>
              <a:p>
                <a:r>
                  <a:rPr lang="en-IT" dirty="0"/>
                  <a:t>Small perturbations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IT" dirty="0"/>
                  <a:t> radically change the time of arrival and can even lead to failure!</a:t>
                </a:r>
              </a:p>
              <a:p>
                <a:endParaRPr lang="en-I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DE030F-09EF-3FEB-0C16-24C3BC897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78214" cy="4351338"/>
              </a:xfrm>
              <a:blipFill>
                <a:blip r:embed="rId2"/>
                <a:stretch>
                  <a:fillRect l="-2009" t="-2326" r="-2902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E135151-0C5C-CA4C-A889-ACF9F5040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642" y="1416206"/>
            <a:ext cx="4976530" cy="43513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3EBA0C-8811-6869-CC5C-87201F5C234E}"/>
                  </a:ext>
                </a:extLst>
              </p:cNvPr>
              <p:cNvSpPr txBox="1"/>
              <p:nvPr/>
            </p:nvSpPr>
            <p:spPr>
              <a:xfrm>
                <a:off x="7357241" y="5636815"/>
                <a:ext cx="4183118" cy="1080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T" sz="1600" dirty="0"/>
                  <a:t>Top: divergence of trajectories with slightly differing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IT" sz="1600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p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𝑂𝑁</m:t>
                        </m:r>
                      </m:sup>
                    </m:sSup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±0.0006).</m:t>
                    </m:r>
                  </m:oMath>
                </a14:m>
                <a:r>
                  <a:rPr lang="en-IT" sz="1600" dirty="0"/>
                  <a:t> Bottom: time of arrival for same set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IT" sz="1600" dirty="0"/>
                  <a:t>.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T" sz="1600" dirty="0"/>
                  <a:t> means failed to arrive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3EBA0C-8811-6869-CC5C-87201F5C2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241" y="5636815"/>
                <a:ext cx="4183118" cy="1080296"/>
              </a:xfrm>
              <a:prstGeom prst="rect">
                <a:avLst/>
              </a:prstGeom>
              <a:blipFill>
                <a:blip r:embed="rId4"/>
                <a:stretch>
                  <a:fillRect l="-909" t="-2353" b="-7059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124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4363-3CC7-04EA-AF5A-D637E4B3A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2000EE-48EF-45D5-B716-C1B8398EE7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T" dirty="0"/>
                  <a:t>Optimal control using PMP provides elegant framework for optimization in deterministic systems with known dynamics</a:t>
                </a:r>
              </a:p>
              <a:p>
                <a:r>
                  <a:rPr lang="en-IT" dirty="0"/>
                  <a:t>But questionable approach for microswimming (even in stationary flow!) beyond use as benchmark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IT" dirty="0"/>
                  <a:t>Need to know full flow field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IT" dirty="0"/>
                  <a:t>Unstable to perturbations in start state (Lagrangian chaos!)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IT" dirty="0"/>
                  <a:t>Can’t predict initial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T" dirty="0"/>
                  <a:t> a priori</a:t>
                </a:r>
              </a:p>
              <a:p>
                <a:r>
                  <a:rPr lang="en-IT" dirty="0"/>
                  <a:t>What about olfactory search? Is PMP appropriate?</a:t>
                </a:r>
              </a:p>
              <a:p>
                <a:r>
                  <a:rPr lang="en-IT" dirty="0"/>
                  <a:t>Next: we study Markov Decision Processes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2000EE-48EF-45D5-B716-C1B8398EE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r="-1206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58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FCF9-1C1B-8172-BD31-5B7D34ED9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93469" cy="1022241"/>
          </a:xfrm>
        </p:spPr>
        <p:txBody>
          <a:bodyPr>
            <a:normAutofit/>
          </a:bodyPr>
          <a:lstStyle/>
          <a:p>
            <a:r>
              <a:rPr lang="en-IT" sz="3600" dirty="0"/>
              <a:t>Zermelo problem in stationary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0844E-254F-7AED-CA82-F66A604C39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6158" y="1321128"/>
                <a:ext cx="5751787" cy="52478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T" dirty="0"/>
                  <a:t>To start, let’s simplify the microswimmer problem a bit</a:t>
                </a:r>
              </a:p>
              <a:p>
                <a:r>
                  <a:rPr lang="en-IT" dirty="0"/>
                  <a:t>Assume the flow is </a:t>
                </a:r>
                <a:r>
                  <a:rPr lang="en-IT" b="1" dirty="0"/>
                  <a:t>stationary </a:t>
                </a:r>
                <a:r>
                  <a:rPr lang="en-IT" dirty="0"/>
                  <a:t>and known,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IT" dirty="0"/>
                  <a:t>Have the system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IT" dirty="0"/>
                  <a:t>Seek to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T" dirty="0"/>
                  <a:t> so as to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IT" dirty="0"/>
              </a:p>
              <a:p>
                <a:r>
                  <a:rPr lang="en-IT" dirty="0"/>
                  <a:t>This problem can be solved with </a:t>
                </a:r>
                <a:r>
                  <a:rPr lang="en-IT" b="1" dirty="0"/>
                  <a:t>optimal control theory </a:t>
                </a:r>
                <a:r>
                  <a:rPr lang="en-IT" dirty="0"/>
                  <a:t>methods</a:t>
                </a:r>
                <a:endParaRPr lang="en-IT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10844E-254F-7AED-CA82-F66A604C39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6158" y="1321128"/>
                <a:ext cx="5751787" cy="5247838"/>
              </a:xfrm>
              <a:blipFill>
                <a:blip r:embed="rId2"/>
                <a:stretch>
                  <a:fillRect l="-1542" t="-2415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2C88F346-245F-E00C-9D23-343B0FE5AA9E}"/>
              </a:ext>
            </a:extLst>
          </p:cNvPr>
          <p:cNvGrpSpPr/>
          <p:nvPr/>
        </p:nvGrpSpPr>
        <p:grpSpPr>
          <a:xfrm>
            <a:off x="7238198" y="1578543"/>
            <a:ext cx="4182612" cy="4159037"/>
            <a:chOff x="6563234" y="895725"/>
            <a:chExt cx="4857576" cy="484185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3E7A907-1119-63D0-35CF-054608C61F32}"/>
                </a:ext>
              </a:extLst>
            </p:cNvPr>
            <p:cNvGrpSpPr/>
            <p:nvPr/>
          </p:nvGrpSpPr>
          <p:grpSpPr>
            <a:xfrm>
              <a:off x="6563234" y="895725"/>
              <a:ext cx="4857576" cy="4841855"/>
              <a:chOff x="6563234" y="895725"/>
              <a:chExt cx="4857576" cy="4841855"/>
            </a:xfrm>
          </p:grpSpPr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07035E15-B871-0DD9-2458-3B33C70274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63234" y="895725"/>
                <a:ext cx="4857576" cy="4841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85813F44-F09D-652A-884B-3B909FB9C5B2}"/>
                      </a:ext>
                    </a:extLst>
                  </p:cNvPr>
                  <p:cNvSpPr txBox="1"/>
                  <p:nvPr/>
                </p:nvSpPr>
                <p:spPr>
                  <a:xfrm>
                    <a:off x="7479406" y="4675675"/>
                    <a:ext cx="489397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sz="2800" b="1" dirty="0">
                      <a:solidFill>
                        <a:srgbClr val="FF0000"/>
                      </a:solidFill>
                    </a:endParaRPr>
                  </a:p>
                  <a:p>
                    <a:endParaRPr lang="en-IT" sz="28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85813F44-F09D-652A-884B-3B909FB9C5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79406" y="4675675"/>
                    <a:ext cx="489397" cy="95410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824" r="-38235"/>
                    </a:stretch>
                  </a:blipFill>
                </p:spPr>
                <p:txBody>
                  <a:bodyPr/>
                  <a:lstStyle/>
                  <a:p>
                    <a:r>
                      <a:rPr lang="en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52C82BD-E0A2-BDCD-74BC-867C01925ED3}"/>
                  </a:ext>
                </a:extLst>
              </p:cNvPr>
              <p:cNvSpPr/>
              <p:nvPr/>
            </p:nvSpPr>
            <p:spPr>
              <a:xfrm>
                <a:off x="10251584" y="1609860"/>
                <a:ext cx="399245" cy="37348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T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56C05BE9-4848-1D7D-9FB5-96F93555F6ED}"/>
                  </a:ext>
                </a:extLst>
              </p:cNvPr>
              <p:cNvCxnSpPr/>
              <p:nvPr/>
            </p:nvCxnSpPr>
            <p:spPr>
              <a:xfrm flipH="1">
                <a:off x="10032643" y="1957589"/>
                <a:ext cx="296214" cy="450760"/>
              </a:xfrm>
              <a:prstGeom prst="straightConnector1">
                <a:avLst/>
              </a:prstGeom>
              <a:ln w="50800">
                <a:solidFill>
                  <a:schemeClr val="accent6">
                    <a:lumMod val="75000"/>
                  </a:schemeClr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5CA07AF-795C-1696-A7B3-4A6C7E5D929A}"/>
                      </a:ext>
                    </a:extLst>
                  </p:cNvPr>
                  <p:cNvSpPr txBox="1"/>
                  <p:nvPr/>
                </p:nvSpPr>
                <p:spPr>
                  <a:xfrm>
                    <a:off x="9453093" y="1609859"/>
                    <a:ext cx="643944" cy="52322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a14:m>
                    <a:r>
                      <a:rPr lang="en-IT" sz="2800" dirty="0">
                        <a:solidFill>
                          <a:schemeClr val="accent3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5CA07AF-795C-1696-A7B3-4A6C7E5D92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3093" y="1609859"/>
                    <a:ext cx="643944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8333" r="-18182" b="-41667"/>
                    </a:stretch>
                  </a:blipFill>
                </p:spPr>
                <p:txBody>
                  <a:bodyPr/>
                  <a:lstStyle/>
                  <a:p>
                    <a:r>
                      <a:rPr lang="en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09D5581-5B7C-2EA7-66BD-E4348AFBA2C2}"/>
                    </a:ext>
                  </a:extLst>
                </p:cNvPr>
                <p:cNvSpPr txBox="1"/>
                <p:nvPr/>
              </p:nvSpPr>
              <p:spPr>
                <a:xfrm>
                  <a:off x="10290923" y="1128434"/>
                  <a:ext cx="489397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sz="2800" b="1" dirty="0">
                    <a:solidFill>
                      <a:srgbClr val="FF0000"/>
                    </a:solidFill>
                  </a:endParaRPr>
                </a:p>
                <a:p>
                  <a:endParaRPr lang="en-IT" sz="28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09D5581-5B7C-2EA7-66BD-E4348AFBA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923" y="1128434"/>
                  <a:ext cx="489397" cy="954107"/>
                </a:xfrm>
                <a:prstGeom prst="rect">
                  <a:avLst/>
                </a:prstGeom>
                <a:blipFill>
                  <a:blip r:embed="rId6"/>
                  <a:stretch>
                    <a:fillRect l="-5882" r="-38235"/>
                  </a:stretch>
                </a:blipFill>
              </p:spPr>
              <p:txBody>
                <a:bodyPr/>
                <a:lstStyle/>
                <a:p>
                  <a:r>
                    <a:rPr lang="en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28842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E6F7A-B213-F6B2-DE14-73055BC21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873"/>
            <a:ext cx="10515600" cy="1325563"/>
          </a:xfrm>
        </p:spPr>
        <p:txBody>
          <a:bodyPr>
            <a:normAutofit/>
          </a:bodyPr>
          <a:lstStyle/>
          <a:p>
            <a:r>
              <a:rPr lang="en-IT" sz="3200" dirty="0"/>
              <a:t>Generic optimal control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859061-497A-2EE1-5B39-8591FD060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198" y="129623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IT" sz="2400" dirty="0"/>
                  <a:t>Dynamics governed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dirty="0" smtClean="0">
                              <a:latin typeface="Cambria Math" panose="02040503050406030204" pitchFamily="18" charset="0"/>
                            </a:rPr>
                            <m:t>𝛂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r>
                  <a:rPr lang="en-IT" sz="2400" dirty="0"/>
                  <a:t>We are free to choose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T" sz="2400" dirty="0"/>
                  <a:t>, typically with some constraints (e.g.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T" sz="2400" dirty="0"/>
                  <a:t>). This is called the </a:t>
                </a:r>
                <a:r>
                  <a:rPr lang="en-IT" sz="2400" b="1" dirty="0"/>
                  <a:t>control</a:t>
                </a:r>
                <a:r>
                  <a:rPr lang="en-IT" sz="24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T" sz="2400" dirty="0"/>
                  <a:t>is called the target</a:t>
                </a:r>
                <a:endParaRPr lang="en-IT" sz="2400" b="1" dirty="0"/>
              </a:p>
              <a:p>
                <a:r>
                  <a:rPr lang="en-IT" sz="2400" dirty="0"/>
                  <a:t>⚠️ States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IT" sz="2400" b="1" dirty="0"/>
                  <a:t> </a:t>
                </a:r>
                <a:r>
                  <a:rPr lang="en-IT" sz="2400" dirty="0"/>
                  <a:t>need not be position coordinates! May include velocities, etc.</a:t>
                </a:r>
              </a:p>
              <a:p>
                <a:r>
                  <a:rPr lang="en-IT" sz="2400" b="1" dirty="0"/>
                  <a:t>Goal</a:t>
                </a:r>
                <a:r>
                  <a:rPr lang="en-IT" sz="2400" dirty="0"/>
                  <a:t>: minimize the accumulation of some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T" sz="2400" b="1" dirty="0"/>
                  <a:t> </a:t>
                </a:r>
                <a:r>
                  <a:rPr lang="en-IT" sz="2400" dirty="0"/>
                  <a:t>and possibly some final cost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T" sz="2400" b="1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minimize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dirty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d>
                                <m:dPr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0" dirty="0" smtClean="0">
                                  <a:latin typeface="Cambria Math" panose="02040503050406030204" pitchFamily="18" charset="0"/>
                                </a:rPr>
                                <m:t>𝛂</m:t>
                              </m:r>
                              <m:d>
                                <m:dPr>
                                  <m:ctrlP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IT" sz="2800" dirty="0"/>
              </a:p>
              <a:p>
                <a:pPr lvl="1"/>
                <a:endParaRPr lang="en-I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859061-497A-2EE1-5B39-8591FD060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198" y="1296235"/>
                <a:ext cx="10515600" cy="4351338"/>
              </a:xfrm>
              <a:blipFill>
                <a:blip r:embed="rId3"/>
                <a:stretch>
                  <a:fillRect l="-844" t="-2041" b="-48688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F3BA9C-1B8C-43BB-3ED1-5149DCC72E38}"/>
                  </a:ext>
                </a:extLst>
              </p:cNvPr>
              <p:cNvSpPr txBox="1"/>
              <p:nvPr/>
            </p:nvSpPr>
            <p:spPr>
              <a:xfrm>
                <a:off x="721894" y="5496026"/>
                <a:ext cx="957713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T" sz="2400" dirty="0"/>
                  <a:t>Depending on the problem,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IT" sz="2400" dirty="0"/>
                  <a:t> may be fixed or free parameter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T" sz="2400" dirty="0"/>
                  <a:t>What are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T" sz="2400" dirty="0"/>
                  <a:t> for Zermelo problem?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F3BA9C-1B8C-43BB-3ED1-5149DCC72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94" y="5496026"/>
                <a:ext cx="9577137" cy="830997"/>
              </a:xfrm>
              <a:prstGeom prst="rect">
                <a:avLst/>
              </a:prstGeom>
              <a:blipFill>
                <a:blip r:embed="rId4"/>
                <a:stretch>
                  <a:fillRect l="-795" t="-5970" b="-16418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04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DCE6-A73F-D519-8AE4-3680B9FB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430"/>
            <a:ext cx="10515600" cy="1325563"/>
          </a:xfrm>
        </p:spPr>
        <p:txBody>
          <a:bodyPr>
            <a:normAutofit/>
          </a:bodyPr>
          <a:lstStyle/>
          <a:p>
            <a:r>
              <a:rPr lang="en-IT" sz="3200" dirty="0"/>
              <a:t>Pontryagin maximum principle (1956)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72E7E-80DD-6390-CCC9-C64584E902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2045"/>
                <a:ext cx="10515600" cy="507062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IT" dirty="0"/>
                  <a:t>Introduce a Lagrange multiplier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𝛌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T" b="1" dirty="0"/>
                  <a:t> </a:t>
                </a:r>
                <a:r>
                  <a:rPr lang="en-IT" dirty="0"/>
                  <a:t>called the </a:t>
                </a:r>
                <a:r>
                  <a:rPr lang="en-IT" b="1" dirty="0"/>
                  <a:t>costate</a:t>
                </a:r>
                <a:endParaRPr lang="en-IT" dirty="0"/>
              </a:p>
              <a:p>
                <a:r>
                  <a:rPr lang="en-IT" dirty="0"/>
                  <a:t>Define a </a:t>
                </a:r>
                <a:r>
                  <a:rPr lang="en-IT" b="1" dirty="0"/>
                  <a:t>Hamiltonian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𝛌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𝛂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𝛂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𝛂</m:t>
                          </m:r>
                        </m:e>
                      </m:d>
                    </m:oMath>
                  </m:oMathPara>
                </a14:m>
                <a:endParaRPr lang="en-IT" b="1" dirty="0"/>
              </a:p>
              <a:p>
                <a:r>
                  <a:rPr lang="en-IT" dirty="0"/>
                  <a:t>Theorem: Let the optimal control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T" dirty="0"/>
                  <a:t> and corresponding trajectory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T" dirty="0"/>
                  <a:t>. If some technical conditions hold, there is a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T" dirty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𝛌</m:t>
                              </m:r>
                            </m:e>
                          </m:acc>
                        </m:e>
                        <m:sup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dirty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𝛂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dirty="0" smtClean="0">
                                  <a:latin typeface="Cambria Math" panose="02040503050406030204" pitchFamily="18" charset="0"/>
                                </a:rPr>
                                <m:t>𝛂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a</a:t>
                </a:r>
                <a:r>
                  <a:rPr lang="en-US" b="0" dirty="0"/>
                  <a:t>nd the optimal control </a:t>
                </a:r>
                <a:r>
                  <a:rPr lang="en-US" b="1" dirty="0"/>
                  <a:t>maximizes the Hamiltonian: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𝛌</m:t>
                              </m:r>
                            </m:e>
                            <m:sup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𝛂</m:t>
                              </m:r>
                            </m:e>
                            <m:sup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𝛂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𝛌</m:t>
                              </m:r>
                            </m:e>
                            <m:sup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all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Moreover,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𝛌</m:t>
                            </m:r>
                          </m:e>
                          <m:sup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𝛂</m:t>
                            </m:r>
                          </m:e>
                          <m:sup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constant</a:t>
                </a:r>
                <a:r>
                  <a:rPr lang="en-US" dirty="0"/>
                  <a:t> over the trajectory.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fixed, also have the </a:t>
                </a:r>
                <a:r>
                  <a:rPr lang="en-US" b="1" dirty="0"/>
                  <a:t>terminal condition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𝛌</m:t>
                          </m:r>
                        </m:e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T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0" dirty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IT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IT" dirty="0"/>
                  <a:t> not fixed, have instead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T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𝛂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𝛌</m:t>
                          </m:r>
                        </m:e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T" dirty="0"/>
              </a:p>
              <a:p>
                <a:endParaRPr lang="en-I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72E7E-80DD-6390-CCC9-C64584E902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2045"/>
                <a:ext cx="10515600" cy="5070629"/>
              </a:xfrm>
              <a:blipFill>
                <a:blip r:embed="rId2"/>
                <a:stretch>
                  <a:fillRect l="-724" t="-2244" b="-27431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03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C769-4F36-6B7E-E44B-D3B29428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200" dirty="0"/>
              <a:t>Connection to classical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492B6-5972-1A2E-B5EB-63D688C102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9324" y="1565742"/>
                <a:ext cx="10515600" cy="483505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T" dirty="0"/>
                  <a:t>Observe that dynamics can be combined with PMP as system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𝛌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IT" dirty="0"/>
              </a:p>
              <a:p>
                <a:r>
                  <a:rPr lang="en-IT" dirty="0"/>
                  <a:t>Suggests connection to Hamiltonian mechanics</a:t>
                </a:r>
              </a:p>
              <a:p>
                <a:r>
                  <a:rPr lang="en-IT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T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IT" dirty="0"/>
                  <a:t> fixed. Let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IT" dirty="0"/>
                  <a:t>Then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T" dirty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T" dirty="0"/>
              </a:p>
              <a:p>
                <a:pPr marL="0" indent="0">
                  <a:buNone/>
                </a:pPr>
                <a:r>
                  <a:rPr lang="en-GB" dirty="0"/>
                  <a:t>is classical action,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𝛌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is momentum conjugate to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and</a:t>
                </a:r>
                <a:endParaRPr lang="en-IT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IT" b="1" dirty="0"/>
              </a:p>
              <a:p>
                <a:pPr marL="0" indent="0">
                  <a:buNone/>
                </a:pPr>
                <a:r>
                  <a:rPr lang="en-IT" dirty="0"/>
                  <a:t>is classical Hamiltonian.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T" dirty="0"/>
                  <a:t> being constant is conservation of energy,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IT" dirty="0"/>
                  <a:t> being maximum equivalent to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𝛌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acc>
                          <m:accPr>
                            <m:chr m:val="̇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IT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IT" dirty="0"/>
                  <a:t> convex in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</m:oMath>
                </a14:m>
                <a:endParaRPr lang="en-IT" dirty="0"/>
              </a:p>
              <a:p>
                <a:endParaRPr lang="en-IT" dirty="0"/>
              </a:p>
              <a:p>
                <a:endParaRPr lang="en-I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492B6-5972-1A2E-B5EB-63D688C102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9324" y="1565742"/>
                <a:ext cx="10515600" cy="4835057"/>
              </a:xfrm>
              <a:blipFill>
                <a:blip r:embed="rId2"/>
                <a:stretch>
                  <a:fillRect l="-965" t="-3403" b="-6021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68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80D0-4634-1D20-F9E4-94F42781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200" dirty="0"/>
              <a:t>Example 1: simple model of an economy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562E7D-CB04-9C66-08F7-C0C50A91F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42301"/>
                <a:ext cx="10078039" cy="473466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T" dirty="0"/>
                  <a:t> economic output at time </a:t>
                </a:r>
                <a:r>
                  <a:rPr lang="en-IT" i="1" dirty="0"/>
                  <a:t>t</a:t>
                </a:r>
                <a:endParaRPr lang="en-IT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T" dirty="0"/>
                  <a:t> fraction of output reinvested.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IT" dirty="0"/>
              </a:p>
              <a:p>
                <a:r>
                  <a:rPr lang="en-IT" dirty="0"/>
                  <a:t>Dynamics: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T" dirty="0"/>
              </a:p>
              <a:p>
                <a:pPr marL="0" indent="0">
                  <a:buNone/>
                </a:pPr>
                <a:r>
                  <a:rPr lang="en-IT" dirty="0"/>
                  <a:t>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&gt;0.</m:t>
                    </m:r>
                  </m:oMath>
                </a14:m>
                <a:endParaRPr lang="en-IT" dirty="0"/>
              </a:p>
              <a:p>
                <a:r>
                  <a:rPr lang="en-IT" dirty="0"/>
                  <a:t>Goal: maximize total consumption (disclaimer: </a:t>
                </a:r>
                <a:r>
                  <a:rPr lang="en-GB" dirty="0"/>
                  <a:t>I</a:t>
                </a:r>
                <a:r>
                  <a:rPr lang="en-IT" dirty="0"/>
                  <a:t> do not endorse this view of economics)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T" dirty="0"/>
              </a:p>
              <a:p>
                <a:pPr marL="0" indent="0">
                  <a:buNone/>
                </a:pPr>
                <a:endParaRPr lang="en-I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562E7D-CB04-9C66-08F7-C0C50A91F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42301"/>
                <a:ext cx="10078039" cy="4734662"/>
              </a:xfrm>
              <a:blipFill>
                <a:blip r:embed="rId3"/>
                <a:stretch>
                  <a:fillRect l="-1132" t="-2139" b="-50267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74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rectangular object with a dotted line&#10;&#10;Description automatically generated">
            <a:extLst>
              <a:ext uri="{FF2B5EF4-FFF2-40B4-BE49-F238E27FC236}">
                <a16:creationId xmlns:a16="http://schemas.microsoft.com/office/drawing/2014/main" id="{C08DE1D6-3E63-D04B-9C31-28CB7169E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027" y="2653366"/>
            <a:ext cx="4676282" cy="16458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496C6A-A1BC-8F7D-2407-7204CDF4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200" dirty="0"/>
              <a:t>Example 1: simple model of an economy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6EE41B-5BAB-4FA7-A5B5-D3B1B3E74C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366887"/>
                <a:ext cx="8136117" cy="481007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IT" dirty="0"/>
                  <a:t>Hamiltonian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T" dirty="0"/>
              </a:p>
              <a:p>
                <a:r>
                  <a:rPr lang="en-IT" dirty="0"/>
                  <a:t>PMP says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b="0" dirty="0"/>
                  <a:t>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/>
                  <a:t> to maximize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b="0" dirty="0"/>
                  <a:t> at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)&gt;1/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&amp;0,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)≤1/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IT" dirty="0"/>
                  <a:t>Leads to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0≤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eqArr>
                      </m:e>
                    </m:d>
                  </m:oMath>
                </a14:m>
                <a:endParaRPr lang="en-IT" dirty="0"/>
              </a:p>
              <a:p>
                <a:pPr marL="0" indent="0" algn="ctr">
                  <a:buNone/>
                </a:pPr>
                <a:endParaRPr lang="en-IT" dirty="0"/>
              </a:p>
              <a:p>
                <a:r>
                  <a:rPr lang="en-IT" dirty="0"/>
                  <a:t>Exercise: solve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T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T" dirty="0"/>
              </a:p>
              <a:p>
                <a:r>
                  <a:rPr lang="en-IT" dirty="0"/>
                  <a:t>Optimal control is abrupt switching between two states. Called </a:t>
                </a:r>
                <a:r>
                  <a:rPr lang="en-IT" b="1" dirty="0"/>
                  <a:t>bang-bang </a:t>
                </a:r>
                <a:r>
                  <a:rPr lang="en-IT" dirty="0"/>
                  <a:t>control</a:t>
                </a:r>
                <a:endParaRPr lang="en-IT" b="1" dirty="0"/>
              </a:p>
              <a:p>
                <a:endParaRPr lang="en-IT" dirty="0"/>
              </a:p>
              <a:p>
                <a:pPr marL="457200" lvl="1" indent="0">
                  <a:buNone/>
                </a:pPr>
                <a:endParaRPr lang="en-I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6EE41B-5BAB-4FA7-A5B5-D3B1B3E74C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366887"/>
                <a:ext cx="8136117" cy="4810076"/>
              </a:xfrm>
              <a:blipFill>
                <a:blip r:embed="rId3"/>
                <a:stretch>
                  <a:fillRect l="-936" t="-3421" b="-21842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252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622D-39E0-5213-F4E4-DE0BCDEE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600" dirty="0"/>
              <a:t>Example 2: inverted pendulum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738571-C657-4A9D-CE74-2322530F9B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335598" cy="4351338"/>
              </a:xfrm>
            </p:spPr>
            <p:txBody>
              <a:bodyPr>
                <a:normAutofit/>
              </a:bodyPr>
              <a:lstStyle/>
              <a:p>
                <a:r>
                  <a:rPr lang="en-IT" dirty="0"/>
                  <a:t>A mass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T" dirty="0"/>
                  <a:t> is attached to a rigid, massless rod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IT" dirty="0"/>
                  <a:t> which pivots vertically from a cart of mass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b="0" dirty="0"/>
              </a:p>
              <a:p>
                <a:r>
                  <a:rPr lang="en-IT" dirty="0"/>
                  <a:t>Unstable equilibrium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T" dirty="0"/>
              </a:p>
              <a:p>
                <a:r>
                  <a:rPr lang="en-IT" dirty="0"/>
                  <a:t>How to apply control force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IT" dirty="0"/>
                  <a:t> to cart in order to keep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T" dirty="0"/>
                  <a:t> as close to 0 as possible? </a:t>
                </a:r>
              </a:p>
              <a:p>
                <a:r>
                  <a:rPr lang="en-IT" dirty="0"/>
                  <a:t>What’s a good objective function (Lagrangian)?</a:t>
                </a:r>
              </a:p>
              <a:p>
                <a:endParaRPr lang="en-I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738571-C657-4A9D-CE74-2322530F9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335598" cy="4351338"/>
              </a:xfrm>
              <a:blipFill>
                <a:blip r:embed="rId3"/>
                <a:stretch>
                  <a:fillRect l="-1804" t="-2326" r="-401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ADC83058-3A86-0A32-611E-D0F024B1F12F}"/>
              </a:ext>
            </a:extLst>
          </p:cNvPr>
          <p:cNvGrpSpPr/>
          <p:nvPr/>
        </p:nvGrpSpPr>
        <p:grpSpPr>
          <a:xfrm>
            <a:off x="7225990" y="1785384"/>
            <a:ext cx="4320121" cy="3411084"/>
            <a:chOff x="7645138" y="748321"/>
            <a:chExt cx="3912124" cy="28904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BEB86FB1-51BC-BB53-08BB-6036E90969DD}"/>
                    </a:ext>
                  </a:extLst>
                </p:cNvPr>
                <p:cNvSpPr/>
                <p:nvPr/>
              </p:nvSpPr>
              <p:spPr>
                <a:xfrm>
                  <a:off x="8559538" y="2620652"/>
                  <a:ext cx="1451728" cy="744717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BEB86FB1-51BC-BB53-08BB-6036E90969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9538" y="2620652"/>
                  <a:ext cx="1451728" cy="74471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D3F72F4-2777-FEA4-0182-F821DCA38ADB}"/>
                </a:ext>
              </a:extLst>
            </p:cNvPr>
            <p:cNvSpPr/>
            <p:nvPr/>
          </p:nvSpPr>
          <p:spPr>
            <a:xfrm>
              <a:off x="8748074" y="3384222"/>
              <a:ext cx="235670" cy="23567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8888C8D-036A-54AB-68C1-EC3875A98B18}"/>
                </a:ext>
              </a:extLst>
            </p:cNvPr>
            <p:cNvSpPr/>
            <p:nvPr/>
          </p:nvSpPr>
          <p:spPr>
            <a:xfrm>
              <a:off x="9550925" y="3385791"/>
              <a:ext cx="235670" cy="23567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EA2EEB-6947-1D7B-6AC8-9FE456ABB407}"/>
                </a:ext>
              </a:extLst>
            </p:cNvPr>
            <p:cNvCxnSpPr/>
            <p:nvPr/>
          </p:nvCxnSpPr>
          <p:spPr>
            <a:xfrm>
              <a:off x="7645138" y="3638746"/>
              <a:ext cx="391212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692909F-8E19-A13E-0D81-2B0046B76AEA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10011266" y="2993011"/>
              <a:ext cx="7258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539F3F5-4AD2-BFD5-53AB-FCF6AAD9042B}"/>
                    </a:ext>
                  </a:extLst>
                </p:cNvPr>
                <p:cNvSpPr txBox="1"/>
                <p:nvPr/>
              </p:nvSpPr>
              <p:spPr>
                <a:xfrm>
                  <a:off x="10069189" y="2630078"/>
                  <a:ext cx="6706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T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539F3F5-4AD2-BFD5-53AB-FCF6AAD904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9189" y="2630078"/>
                  <a:ext cx="67063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875F8AF-6EB8-3523-F159-FF947EB4D132}"/>
                </a:ext>
              </a:extLst>
            </p:cNvPr>
            <p:cNvCxnSpPr/>
            <p:nvPr/>
          </p:nvCxnSpPr>
          <p:spPr>
            <a:xfrm>
              <a:off x="7673419" y="2997724"/>
              <a:ext cx="81070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9BDBDDC-9EDE-A4F7-D1E0-F19BADFAB250}"/>
                    </a:ext>
                  </a:extLst>
                </p:cNvPr>
                <p:cNvSpPr txBox="1"/>
                <p:nvPr/>
              </p:nvSpPr>
              <p:spPr>
                <a:xfrm>
                  <a:off x="7909089" y="2592371"/>
                  <a:ext cx="6509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T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9BDBDDC-9EDE-A4F7-D1E0-F19BADFAB2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9089" y="2592371"/>
                  <a:ext cx="65094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D6DC1E2-B4F0-A428-2B21-C17A9053789A}"/>
                </a:ext>
              </a:extLst>
            </p:cNvPr>
            <p:cNvCxnSpPr>
              <a:stCxn id="4" idx="0"/>
            </p:cNvCxnSpPr>
            <p:nvPr/>
          </p:nvCxnSpPr>
          <p:spPr>
            <a:xfrm flipV="1">
              <a:off x="9285402" y="914400"/>
              <a:ext cx="1817" cy="170625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B0F1D4F-3ABA-C60D-AB0B-DE6A3F128987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9285402" y="1090670"/>
              <a:ext cx="916217" cy="1529982"/>
            </a:xfrm>
            <a:prstGeom prst="line">
              <a:avLst/>
            </a:prstGeom>
            <a:ln w="222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AC40D9F7-CE52-1604-BFD3-767AE857AA51}"/>
                </a:ext>
              </a:extLst>
            </p:cNvPr>
            <p:cNvSpPr/>
            <p:nvPr/>
          </p:nvSpPr>
          <p:spPr>
            <a:xfrm>
              <a:off x="9088916" y="2203372"/>
              <a:ext cx="396607" cy="19830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9427AC1-DEB7-E056-55F6-37F1BA1C20C0}"/>
                    </a:ext>
                  </a:extLst>
                </p:cNvPr>
                <p:cNvSpPr txBox="1"/>
                <p:nvPr/>
              </p:nvSpPr>
              <p:spPr>
                <a:xfrm>
                  <a:off x="9221119" y="1542361"/>
                  <a:ext cx="6571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T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9427AC1-DEB7-E056-55F6-37F1BA1C20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1119" y="1542361"/>
                  <a:ext cx="65710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19ED06D1-7916-5BB0-8440-13E61B7CA015}"/>
                    </a:ext>
                  </a:extLst>
                </p:cNvPr>
                <p:cNvSpPr/>
                <p:nvPr/>
              </p:nvSpPr>
              <p:spPr>
                <a:xfrm>
                  <a:off x="10099595" y="748321"/>
                  <a:ext cx="352540" cy="341523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IT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19ED06D1-7916-5BB0-8440-13E61B7CA0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9595" y="748321"/>
                  <a:ext cx="352540" cy="34152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77D2B2-F551-916E-A753-DB5DF8AA1708}"/>
                  </a:ext>
                </a:extLst>
              </p:cNvPr>
              <p:cNvSpPr txBox="1"/>
              <p:nvPr/>
            </p:nvSpPr>
            <p:spPr>
              <a:xfrm>
                <a:off x="9623503" y="2642839"/>
                <a:ext cx="4924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b="0" dirty="0"/>
              </a:p>
              <a:p>
                <a:endParaRPr lang="en-IT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77D2B2-F551-916E-A753-DB5DF8AA1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503" y="2642839"/>
                <a:ext cx="492443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099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985C9-4744-E3BE-FFED-6DE344FDB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3600" dirty="0"/>
              <a:t>Example 2: inverted pendulum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2BFA8-8A6C-E07F-00CB-B484E68C19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57273"/>
                <a:ext cx="10179206" cy="4351338"/>
              </a:xfrm>
            </p:spPr>
            <p:txBody>
              <a:bodyPr/>
              <a:lstStyle/>
              <a:p>
                <a:r>
                  <a:rPr lang="en-IT" dirty="0"/>
                  <a:t>Physical Lagrangian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ℓ</m:t>
                      </m:r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ℓ</m:t>
                      </m:r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A2BFA8-8A6C-E07F-00CB-B484E68C19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57273"/>
                <a:ext cx="10179206" cy="4351338"/>
              </a:xfrm>
              <a:blipFill>
                <a:blip r:embed="rId3"/>
                <a:stretch>
                  <a:fillRect l="-996" t="-2624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81219372-9011-C1A8-1980-FFC414C77E90}"/>
              </a:ext>
            </a:extLst>
          </p:cNvPr>
          <p:cNvGrpSpPr/>
          <p:nvPr/>
        </p:nvGrpSpPr>
        <p:grpSpPr>
          <a:xfrm>
            <a:off x="8429440" y="3267308"/>
            <a:ext cx="3628745" cy="2765502"/>
            <a:chOff x="8452626" y="2910469"/>
            <a:chExt cx="3628745" cy="27655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72290F1-0356-6D8B-935B-5487754F29A1}"/>
                </a:ext>
              </a:extLst>
            </p:cNvPr>
            <p:cNvGrpSpPr/>
            <p:nvPr/>
          </p:nvGrpSpPr>
          <p:grpSpPr>
            <a:xfrm>
              <a:off x="8452626" y="2910469"/>
              <a:ext cx="3628745" cy="2765502"/>
              <a:chOff x="7645138" y="748321"/>
              <a:chExt cx="3912124" cy="28904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AE273EB9-3A45-8817-4469-94B6A7748909}"/>
                      </a:ext>
                    </a:extLst>
                  </p:cNvPr>
                  <p:cNvSpPr/>
                  <p:nvPr/>
                </p:nvSpPr>
                <p:spPr>
                  <a:xfrm>
                    <a:off x="8559538" y="2620652"/>
                    <a:ext cx="1451727" cy="74471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AE273EB9-3A45-8817-4469-94B6A77489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9538" y="2620652"/>
                    <a:ext cx="1451727" cy="74471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57D740A-57FF-A04F-D19F-98CC83E046BF}"/>
                  </a:ext>
                </a:extLst>
              </p:cNvPr>
              <p:cNvSpPr/>
              <p:nvPr/>
            </p:nvSpPr>
            <p:spPr>
              <a:xfrm>
                <a:off x="8748074" y="3384222"/>
                <a:ext cx="235670" cy="23567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T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8C4B2D7-B21E-8BA4-3661-218C97807EB6}"/>
                  </a:ext>
                </a:extLst>
              </p:cNvPr>
              <p:cNvSpPr/>
              <p:nvPr/>
            </p:nvSpPr>
            <p:spPr>
              <a:xfrm>
                <a:off x="9550925" y="3385791"/>
                <a:ext cx="235670" cy="23567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T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B63E4F5-3255-49D1-DE02-AC0D324B0986}"/>
                  </a:ext>
                </a:extLst>
              </p:cNvPr>
              <p:cNvCxnSpPr/>
              <p:nvPr/>
            </p:nvCxnSpPr>
            <p:spPr>
              <a:xfrm>
                <a:off x="7645138" y="3638746"/>
                <a:ext cx="391212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9E75154-DB2D-6758-FBFB-BFCF15C6768A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10011266" y="2993011"/>
                <a:ext cx="72586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3419B5FB-7F21-9005-4C6A-B3D172C4775F}"/>
                      </a:ext>
                    </a:extLst>
                  </p:cNvPr>
                  <p:cNvSpPr txBox="1"/>
                  <p:nvPr/>
                </p:nvSpPr>
                <p:spPr>
                  <a:xfrm>
                    <a:off x="10069189" y="2630078"/>
                    <a:ext cx="6706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IT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3419B5FB-7F21-9005-4C6A-B3D172C477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9189" y="2630078"/>
                    <a:ext cx="67063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2000" b="-20690"/>
                    </a:stretch>
                  </a:blipFill>
                </p:spPr>
                <p:txBody>
                  <a:bodyPr/>
                  <a:lstStyle/>
                  <a:p>
                    <a:r>
                      <a:rPr lang="en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51AE475-D62E-A1E4-943E-3BCC9E9A57C7}"/>
                  </a:ext>
                </a:extLst>
              </p:cNvPr>
              <p:cNvCxnSpPr/>
              <p:nvPr/>
            </p:nvCxnSpPr>
            <p:spPr>
              <a:xfrm>
                <a:off x="7673419" y="2997724"/>
                <a:ext cx="81070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A7A0FB8-7AF0-2B4E-3A18-A2453A178915}"/>
                      </a:ext>
                    </a:extLst>
                  </p:cNvPr>
                  <p:cNvSpPr txBox="1"/>
                  <p:nvPr/>
                </p:nvSpPr>
                <p:spPr>
                  <a:xfrm>
                    <a:off x="7909089" y="2592371"/>
                    <a:ext cx="65094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IT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A7A0FB8-7AF0-2B4E-3A18-A2453A1789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9089" y="2592371"/>
                    <a:ext cx="65094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2083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75FA9BC-E6CD-2614-7877-815F22B016E5}"/>
                  </a:ext>
                </a:extLst>
              </p:cNvPr>
              <p:cNvCxnSpPr>
                <a:stCxn id="6" idx="0"/>
              </p:cNvCxnSpPr>
              <p:nvPr/>
            </p:nvCxnSpPr>
            <p:spPr>
              <a:xfrm flipV="1">
                <a:off x="9285402" y="914400"/>
                <a:ext cx="1817" cy="170625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36C2DDD-5167-2C29-C919-CF8E3112C1F0}"/>
                  </a:ext>
                </a:extLst>
              </p:cNvPr>
              <p:cNvCxnSpPr>
                <a:cxnSpLocks/>
                <a:stCxn id="6" idx="0"/>
              </p:cNvCxnSpPr>
              <p:nvPr/>
            </p:nvCxnSpPr>
            <p:spPr>
              <a:xfrm flipV="1">
                <a:off x="9285402" y="1090670"/>
                <a:ext cx="916217" cy="1529982"/>
              </a:xfrm>
              <a:prstGeom prst="line">
                <a:avLst/>
              </a:prstGeom>
              <a:ln w="222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3A0429B0-72BE-A172-334E-0902ADD006AC}"/>
                  </a:ext>
                </a:extLst>
              </p:cNvPr>
              <p:cNvSpPr/>
              <p:nvPr/>
            </p:nvSpPr>
            <p:spPr>
              <a:xfrm>
                <a:off x="9088916" y="2203372"/>
                <a:ext cx="396607" cy="198305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96D40A03-E730-D775-9B14-86689787AEFA}"/>
                      </a:ext>
                    </a:extLst>
                  </p:cNvPr>
                  <p:cNvSpPr txBox="1"/>
                  <p:nvPr/>
                </p:nvSpPr>
                <p:spPr>
                  <a:xfrm>
                    <a:off x="9221119" y="1542361"/>
                    <a:ext cx="6571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IT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96D40A03-E730-D775-9B14-86689787AE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1119" y="1542361"/>
                    <a:ext cx="657103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2041" b="-17241"/>
                    </a:stretch>
                  </a:blipFill>
                </p:spPr>
                <p:txBody>
                  <a:bodyPr/>
                  <a:lstStyle/>
                  <a:p>
                    <a:r>
                      <a:rPr lang="en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6A2DE5A3-A97A-E22B-D305-05E5D787AF5B}"/>
                      </a:ext>
                    </a:extLst>
                  </p:cNvPr>
                  <p:cNvSpPr/>
                  <p:nvPr/>
                </p:nvSpPr>
                <p:spPr>
                  <a:xfrm>
                    <a:off x="10099595" y="748321"/>
                    <a:ext cx="352540" cy="341523"/>
                  </a:xfrm>
                  <a:prstGeom prst="ellipse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en-IT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6A2DE5A3-A97A-E22B-D305-05E5D787AF5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99595" y="748321"/>
                    <a:ext cx="352540" cy="341523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l="-3571"/>
                    </a:stretch>
                  </a:blipFill>
                </p:spPr>
                <p:txBody>
                  <a:bodyPr/>
                  <a:lstStyle/>
                  <a:p>
                    <a:r>
                      <a:rPr lang="en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4F3A69B-C4B4-7562-2CD3-9F539CF4A031}"/>
                    </a:ext>
                  </a:extLst>
                </p:cNvPr>
                <p:cNvSpPr txBox="1"/>
                <p:nvPr/>
              </p:nvSpPr>
              <p:spPr>
                <a:xfrm>
                  <a:off x="10392937" y="3679902"/>
                  <a:ext cx="49244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IT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4F3A69B-C4B4-7562-2CD3-9F539CF4A0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2937" y="3679902"/>
                  <a:ext cx="492443" cy="6463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08E495-443C-FF4F-648F-6E802093F1F8}"/>
                  </a:ext>
                </a:extLst>
              </p:cNvPr>
              <p:cNvSpPr txBox="1"/>
              <p:nvPr/>
            </p:nvSpPr>
            <p:spPr>
              <a:xfrm>
                <a:off x="836340" y="2531327"/>
                <a:ext cx="7370957" cy="4639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T" sz="2800" dirty="0"/>
                  <a:t>Euler-Lagrange eqs: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̈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+ℓ</m:t>
                                  </m:r>
                                  <m:acc>
                                    <m:accPr>
                                      <m:chr m:val="̈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func>
                            </m: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acc>
                                <m:accPr>
                                  <m:chr m:val="̈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  <m:acc>
                                <m:accPr>
                                  <m:chr m:val="̈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  <m:sSup>
                                    <m:sSup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dirty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IT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T" sz="2800" dirty="0"/>
                  <a:t>Eliminate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T" sz="2800" dirty="0"/>
                  <a:t>, approximate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IT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T" sz="28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ℓ</m:t>
                      </m:r>
                      <m:acc>
                        <m:accPr>
                          <m:chr m:val="̈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T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IT" sz="2800" dirty="0"/>
                  <a:t>Define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≡</m:t>
                    </m:r>
                    <m:acc>
                      <m:accPr>
                        <m:chr m:val="̇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≡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</m:e>
                        </m:d>
                      </m:e>
                    </m:ra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IT" sz="28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m:rPr>
                                  <m:nor/>
                                </m:rPr>
                                <a:rPr lang="en-IT" sz="2800" dirty="0"/>
                                <m:t> 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T" sz="2800" dirty="0"/>
              </a:p>
              <a:p>
                <a:endParaRPr lang="en-IT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508E495-443C-FF4F-648F-6E802093F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40" y="2531327"/>
                <a:ext cx="7370957" cy="4639155"/>
              </a:xfrm>
              <a:prstGeom prst="rect">
                <a:avLst/>
              </a:prstGeom>
              <a:blipFill>
                <a:blip r:embed="rId10"/>
                <a:stretch>
                  <a:fillRect l="-24742" t="-45628" b="-60656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90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13334</TotalTime>
  <Words>1267</Words>
  <Application>Microsoft Macintosh PowerPoint</Application>
  <PresentationFormat>Widescreen</PresentationFormat>
  <Paragraphs>162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Courier New</vt:lpstr>
      <vt:lpstr>Office Theme</vt:lpstr>
      <vt:lpstr>Lecture 2: Intro to Optimal Control</vt:lpstr>
      <vt:lpstr>Zermelo problem in stationary flow</vt:lpstr>
      <vt:lpstr>Generic optimal control problem</vt:lpstr>
      <vt:lpstr>Pontryagin maximum principle (1956)</vt:lpstr>
      <vt:lpstr>Connection to classical mechanics</vt:lpstr>
      <vt:lpstr>Example 1: simple model of an economy</vt:lpstr>
      <vt:lpstr>Example 1: simple model of an economy (cont’d)</vt:lpstr>
      <vt:lpstr>Example 2: inverted pendulum</vt:lpstr>
      <vt:lpstr>Example 2: inverted pendulum (cont’d)</vt:lpstr>
      <vt:lpstr>Example 2: inverted pendulum (cont’d)</vt:lpstr>
      <vt:lpstr>Example 3: Zermelo problem (stationary flow)</vt:lpstr>
      <vt:lpstr>Example 3: Zermelo problem (stationary flow) (cont’d)</vt:lpstr>
      <vt:lpstr>Optimal control for Zermelo is unstable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Intro to Optimal Control</dc:title>
  <dc:creator>Robin Heinonen</dc:creator>
  <cp:lastModifiedBy>Robin Heinonen</cp:lastModifiedBy>
  <cp:revision>7</cp:revision>
  <dcterms:created xsi:type="dcterms:W3CDTF">2024-05-23T18:26:51Z</dcterms:created>
  <dcterms:modified xsi:type="dcterms:W3CDTF">2024-06-06T09:31:13Z</dcterms:modified>
</cp:coreProperties>
</file>