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94"/>
  </p:normalViewPr>
  <p:slideViewPr>
    <p:cSldViewPr snapToGrid="0">
      <p:cViewPr varScale="1">
        <p:scale>
          <a:sx n="91" d="100"/>
          <a:sy n="91" d="100"/>
        </p:scale>
        <p:origin x="192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D676-3355-1397-FB4A-61C1EA651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21BFE-51F2-78BC-E605-1AE10CBCF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F62DD-7A04-1E00-A0FD-EDBFAEFF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201-9BE7-7A43-8211-2C60C04800A5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CF18F-4BAE-7AF7-D86D-56C4B175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3AE24-A0D8-FD1B-F23C-F20861C6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81F5-7726-6A4A-B53D-E37167E4C5B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4497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61FB-A650-E8DE-8B29-39C8744D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BF2A1-2B8D-B2CF-97DA-5FEBC0D4E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F1DD5-7F54-8E4A-B1A4-B9D3C2BB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201-9BE7-7A43-8211-2C60C04800A5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4EF7-9EE1-8A22-72C0-8DB45D30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5FF75-7E4E-B176-9AD9-274E3CED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81F5-7726-6A4A-B53D-E37167E4C5B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197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0E69B-7D4A-2465-7294-D6240206A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90CE8-3518-557D-AA12-C57F5167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CDA95-0D34-25FF-7740-8F031419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201-9BE7-7A43-8211-2C60C04800A5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7FBD-67DB-7574-7E2D-1CCF762C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E691-EA07-CAC8-FB45-CE030F5B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81F5-7726-6A4A-B53D-E37167E4C5B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7087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E302-B629-CEB7-5278-DEA8C73E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C543-7344-B46E-7AEF-A5ADC50A3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FFE0-7687-F926-3014-5E2ED3E6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201-9BE7-7A43-8211-2C60C04800A5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9DDD1-9FC9-7410-AC49-509A396E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14FB-D90A-2363-2353-A3892A07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81F5-7726-6A4A-B53D-E37167E4C5B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627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AD6B-0884-B164-F75F-ECBA728D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316D-EF23-44C4-D832-CA18B4BC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D254-86CF-E82A-28E3-BFC44A47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201-9BE7-7A43-8211-2C60C04800A5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3AD24-A0AF-6B19-6329-8C23A9D7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4649-E43D-EA6A-7ECD-150656D6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81F5-7726-6A4A-B53D-E37167E4C5B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080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F1DC-6597-9AD5-ACE7-161ED49C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2258-1062-8E4B-574C-A9C30F590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CF3C1-6B2B-992A-1BE0-D0C67F17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8EF35-9F71-2CBE-F9C2-9D70220E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201-9BE7-7A43-8211-2C60C04800A5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1F103-FC45-1FA3-9FA5-A98842D1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8033B-93D8-254C-BE70-2BD7DFCA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81F5-7726-6A4A-B53D-E37167E4C5B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971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210F-9179-0C0D-8EC6-DF24F269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507-C77A-705F-BDA6-7D46E9C6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CA9C3-62C0-B1E5-A047-3730BBA13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307B8-11A2-1BDA-513A-E091A28EB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51BE4-7D6D-6213-0016-E12F5B09C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ADAE5-A2E6-1A98-9C09-4DDC8E2F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201-9BE7-7A43-8211-2C60C04800A5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D10C7-1115-6A5E-C2EE-ED61C11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324F5-43A6-8493-90B9-68B35C2E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81F5-7726-6A4A-B53D-E37167E4C5B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474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1A46-4669-C150-FFDE-D228C78B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91F41-5113-24A6-FCCF-357F181A2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201-9BE7-7A43-8211-2C60C04800A5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D3782-0A08-95CD-2EE2-CF59FA2F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B56CD-E1D2-86EC-D8B8-B236D921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81F5-7726-6A4A-B53D-E37167E4C5B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2444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026CD-BEEA-F6BB-08B0-D82D2F84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201-9BE7-7A43-8211-2C60C04800A5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DD785-85C2-FD9F-9EF8-32690F0B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BB8D-EF5C-0F0F-DBDF-C866FC80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81F5-7726-6A4A-B53D-E37167E4C5B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6991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14C1-BF49-6EDC-8BBE-FD38E441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C89B-8AD3-8E68-5E65-35A8DFC5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EAD87-745A-9734-E2C4-0A17DC9AE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B2514-1BF6-36E5-9D7E-F2B168B2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201-9BE7-7A43-8211-2C60C04800A5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CF36E-4908-50CB-C0DC-4DE2EBE0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02623-11FE-6824-9837-1AD80BA7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81F5-7726-6A4A-B53D-E37167E4C5B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87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1616-2C78-BE69-EE1D-DF59DB1D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04DE-6A5E-A1E6-C3CB-EE0A7582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957B4-0EBC-168D-1666-CCCC7FD6E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A2A58-BF89-F015-82FA-573BA3C5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7201-9BE7-7A43-8211-2C60C04800A5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9BC57-B540-EE83-9A54-EEF9BEFF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A9181-8D8F-4C0F-6BEC-47E36F53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81F5-7726-6A4A-B53D-E37167E4C5B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012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FEC44-8C4D-02B4-6290-F19D4AE1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4AE89-9C26-88A2-FA2A-DF90EF08F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CE050-9BB5-C056-CDB4-AAA322894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97201-9BE7-7A43-8211-2C60C04800A5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D9B9C-D660-6740-6EEB-8749CF846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FFC4-3CE0-9821-CC11-AE0DCCE0D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A81F5-7726-6A4A-B53D-E37167E4C5B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030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D593-6A83-ADC1-17EC-F220A9B2B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Lecture 3: Markov Decision Processes and 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55C51-5C17-9AED-B41C-597FD64B6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T" dirty="0"/>
              <a:t>Optimal policies for Lagrangian turbulence – Dr. Robin Heinonen</a:t>
            </a:r>
          </a:p>
          <a:p>
            <a:r>
              <a:rPr lang="en-IT" dirty="0"/>
              <a:t>Aqtivate workshop on data-driven and model-based tools for complex flows and complex fluids</a:t>
            </a:r>
            <a:endParaRPr lang="en-GB" dirty="0"/>
          </a:p>
          <a:p>
            <a:r>
              <a:rPr lang="en-GB" dirty="0"/>
              <a:t>June 3-7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5369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DEAFC-2958-4DDD-5859-ABEEC2661C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97857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IT" sz="3200" dirty="0"/>
                  <a:t>The value function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IT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42DEAFC-2958-4DDD-5859-ABEEC2661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97857"/>
                <a:ext cx="10515600" cy="1325563"/>
              </a:xfrm>
              <a:blipFill>
                <a:blip r:embed="rId2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3E836-E1FE-5D3F-9C0C-877EA8BC0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970"/>
                <a:ext cx="10515600" cy="512158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T" dirty="0"/>
                  <a:t>Suppose agent starts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T" dirty="0"/>
                  <a:t> 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IT" dirty="0"/>
                  <a:t> to </a:t>
                </a:r>
                <a:r>
                  <a:rPr lang="en-IT" b="1" dirty="0"/>
                  <a:t>maximize expected reward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called “</a:t>
                </a:r>
                <a:r>
                  <a:rPr lang="en-IT" b="1" dirty="0"/>
                  <a:t>value function</a:t>
                </a:r>
                <a:r>
                  <a:rPr lang="en-IT" dirty="0"/>
                  <a:t>.” Expected reward starting from </a:t>
                </a:r>
                <a:r>
                  <a:rPr lang="en-IT" i="1" dirty="0"/>
                  <a:t>s</a:t>
                </a:r>
                <a:r>
                  <a:rPr lang="en-IT" dirty="0"/>
                  <a:t>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IT" dirty="0"/>
              </a:p>
              <a:p>
                <a:r>
                  <a:rPr lang="en-IT" dirty="0"/>
                  <a:t>Another function (will be very useful later): the </a:t>
                </a:r>
                <a:r>
                  <a:rPr lang="en-IT" i="1" dirty="0"/>
                  <a:t>action-value </a:t>
                </a:r>
                <a:r>
                  <a:rPr lang="en-IT" dirty="0"/>
                  <a:t>or </a:t>
                </a:r>
                <a:r>
                  <a:rPr lang="en-IT" i="1" dirty="0"/>
                  <a:t>Q-function</a:t>
                </a:r>
              </a:p>
              <a:p>
                <a:pPr marL="0" indent="0" algn="ctr">
                  <a:buNone/>
                </a:pPr>
                <a:r>
                  <a:rPr lang="en-IT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IT" dirty="0"/>
              </a:p>
              <a:p>
                <a:r>
                  <a:rPr lang="en-IT" dirty="0"/>
                  <a:t>I</a:t>
                </a:r>
                <a:r>
                  <a:rPr lang="en-GB" dirty="0"/>
                  <a:t>m</a:t>
                </a:r>
                <a:r>
                  <a:rPr lang="en-IT" dirty="0"/>
                  <a:t>portant property: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63E836-E1FE-5D3F-9C0C-877EA8BC0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970"/>
                <a:ext cx="10515600" cy="5121585"/>
              </a:xfrm>
              <a:blipFill>
                <a:blip r:embed="rId3"/>
                <a:stretch>
                  <a:fillRect l="-965" t="-46535" r="-15320" b="-3415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7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6E17-5B8B-E326-C585-610E7085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175595" cy="928416"/>
          </a:xfrm>
        </p:spPr>
        <p:txBody>
          <a:bodyPr/>
          <a:lstStyle/>
          <a:p>
            <a:r>
              <a:rPr lang="en-IT" dirty="0"/>
              <a:t>The Bellman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4052-E4A9-5035-3F73-5D37A8E4C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3542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0" dirty="0"/>
                  <a:t>Dynamic programming works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IT" dirty="0"/>
                  <a:t> enjoys recursive relation as follows</a:t>
                </a:r>
              </a:p>
              <a:p>
                <a:r>
                  <a:rPr lang="en-IT" dirty="0"/>
                  <a:t>Note that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|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nary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en-IT" dirty="0"/>
              </a:p>
              <a:p>
                <a:pPr marL="0" indent="0" algn="ctr">
                  <a:buNone/>
                </a:pPr>
                <a:endParaRPr lang="en-IT" dirty="0"/>
              </a:p>
              <a:p>
                <a:pPr marL="0" indent="0">
                  <a:buNone/>
                </a:pPr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74052-E4A9-5035-3F73-5D37A8E4C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3542"/>
                <a:ext cx="10515600" cy="4351338"/>
              </a:xfrm>
              <a:blipFill>
                <a:blip r:embed="rId2"/>
                <a:stretch>
                  <a:fillRect l="-724" t="-44767" b="-4069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28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620-1A06-E896-05A4-8DDCEAFC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7854"/>
          </a:xfrm>
        </p:spPr>
        <p:txBody>
          <a:bodyPr>
            <a:normAutofit/>
          </a:bodyPr>
          <a:lstStyle/>
          <a:p>
            <a:r>
              <a:rPr lang="en-IT" sz="3200" dirty="0"/>
              <a:t>The Bellman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FD438-6C1A-6935-244A-CDBC0F12B7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979"/>
                <a:ext cx="10515600" cy="511853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T" dirty="0"/>
              </a:p>
              <a:p>
                <a:r>
                  <a:rPr lang="en-IT" dirty="0"/>
                  <a:t>This is called the </a:t>
                </a:r>
                <a:r>
                  <a:rPr lang="en-IT" i="1" dirty="0"/>
                  <a:t>Bellman equation </a:t>
                </a:r>
                <a:r>
                  <a:rPr lang="en-IT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IT" dirty="0"/>
              </a:p>
              <a:p>
                <a:r>
                  <a:rPr lang="en-IT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IT" dirty="0"/>
                  <a:t> Called </a:t>
                </a:r>
                <a:r>
                  <a:rPr lang="en-IT" i="1" dirty="0"/>
                  <a:t>optimal (action-) value function.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T" dirty="0"/>
                  <a:t> are the (action-)value functions for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dirty="0"/>
                  <a:t>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T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i="1" dirty="0"/>
                  <a:t> </a:t>
                </a:r>
                <a:r>
                  <a:rPr lang="en-IT" dirty="0"/>
                  <a:t>satisfies </a:t>
                </a:r>
                <a:r>
                  <a:rPr lang="en-IT" i="1" dirty="0"/>
                  <a:t>Bellman optimality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T" dirty="0"/>
              </a:p>
              <a:p>
                <a:r>
                  <a:rPr lang="en-IT" dirty="0"/>
                  <a:t>Exercise: derive BOE. (Hint: first derive Bellman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IT" dirty="0"/>
                  <a:t>)</a:t>
                </a:r>
              </a:p>
              <a:p>
                <a:pPr marL="0" indent="0">
                  <a:buNone/>
                </a:pPr>
                <a:endParaRPr lang="en-IT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FD438-6C1A-6935-244A-CDBC0F12B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979"/>
                <a:ext cx="10515600" cy="5118537"/>
              </a:xfrm>
              <a:blipFill>
                <a:blip r:embed="rId2"/>
                <a:stretch>
                  <a:fillRect l="-965" t="-29208" r="-362" b="-2747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07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240C-19F1-B85F-8284-9713C6F8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Aside: Hamilton-Jacobi-Bellman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1164F-4B5E-B95B-03B5-9C66EAE85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T" dirty="0"/>
                  <a:t>Consider again continuous optimal control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IT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endChr m:val="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IT" dirty="0"/>
              </a:p>
              <a:p>
                <a:r>
                  <a:rPr lang="en-IT" dirty="0"/>
                  <a:t>Alternative to PMP: (theorem)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T" dirty="0"/>
                  <a:t> is solution 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</a:t>
                </a:r>
              </a:p>
              <a:p>
                <a:r>
                  <a:rPr lang="en-IT" dirty="0"/>
                  <a:t>Called “Hamilton-Jacobi-Bellman” eq., </a:t>
                </a:r>
                <a:r>
                  <a:rPr lang="en-IT" b="1" dirty="0"/>
                  <a:t>continuous analog of Bellman</a:t>
                </a:r>
              </a:p>
              <a:p>
                <a:r>
                  <a:rPr lang="en-IT" dirty="0"/>
                  <a:t>Has natural extension to stochastic problems, whereas PMP does not</a:t>
                </a:r>
              </a:p>
              <a:p>
                <a:r>
                  <a:rPr lang="en-IT" dirty="0"/>
                  <a:t>Closely related to Hamilton-Jacobi formulation of mechanics.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T" dirty="0"/>
                  <a:t> plays role of action functional/Hamilton’s principal function</a:t>
                </a:r>
              </a:p>
              <a:p>
                <a:endParaRPr lang="en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1164F-4B5E-B95B-03B5-9C66EAE85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15718" r="-48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29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9BDE-A640-D73E-AB6D-E56A85F6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FBCA18-6875-9036-57B0-50D2E1129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T" dirty="0"/>
              </a:p>
              <a:p>
                <a:pPr marL="0" indent="0">
                  <a:buNone/>
                </a:pPr>
                <a:endParaRPr lang="en-IT" dirty="0"/>
              </a:p>
              <a:p>
                <a:pPr marL="0" indent="0">
                  <a:buNone/>
                </a:pPr>
                <a:endParaRPr lang="en-IT" dirty="0"/>
              </a:p>
              <a:p>
                <a:r>
                  <a:rPr lang="en-IT" dirty="0"/>
                  <a:t>Can prove: unique solution if finite number of states</a:t>
                </a:r>
              </a:p>
              <a:p>
                <a:r>
                  <a:rPr lang="en-IT" dirty="0"/>
                  <a:t>Idea: somehow </a:t>
                </a:r>
                <a:r>
                  <a:rPr lang="en-IT" b="1" dirty="0"/>
                  <a:t>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dirty="0"/>
                  <a:t>. </a:t>
                </a:r>
                <a:r>
                  <a:rPr lang="en-IT" b="1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b="1" dirty="0"/>
                  <a:t> is easy to compute</a:t>
                </a:r>
                <a:r>
                  <a:rPr lang="en-IT" dirty="0"/>
                  <a:t>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dirty="0"/>
                  <a:t> is greedy with respect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dirty="0"/>
                  <a:t>: take action which saturates the RHS maximum</a:t>
                </a:r>
              </a:p>
              <a:p>
                <a:pPr marL="0" indent="0">
                  <a:buNone/>
                </a:pPr>
                <a:endParaRPr lang="en-IT" dirty="0"/>
              </a:p>
              <a:p>
                <a:endParaRPr lang="en-IT" dirty="0"/>
              </a:p>
              <a:p>
                <a:endParaRPr lang="en-IT" dirty="0"/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FBCA18-6875-9036-57B0-50D2E1129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3360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D3FC9562-8022-0512-F226-CF71576E1799}"/>
              </a:ext>
            </a:extLst>
          </p:cNvPr>
          <p:cNvSpPr/>
          <p:nvPr/>
        </p:nvSpPr>
        <p:spPr>
          <a:xfrm rot="16200000">
            <a:off x="7450411" y="2504840"/>
            <a:ext cx="253693" cy="4795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EDA78D2-A487-89A0-7183-A4115003BC6E}"/>
              </a:ext>
            </a:extLst>
          </p:cNvPr>
          <p:cNvSpPr/>
          <p:nvPr/>
        </p:nvSpPr>
        <p:spPr>
          <a:xfrm rot="16200000">
            <a:off x="8562344" y="2214380"/>
            <a:ext cx="262054" cy="106878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A57DC-B09B-3324-837F-3D36D0DB7CD8}"/>
              </a:ext>
            </a:extLst>
          </p:cNvPr>
          <p:cNvSpPr txBox="1"/>
          <p:nvPr/>
        </p:nvSpPr>
        <p:spPr>
          <a:xfrm>
            <a:off x="7140727" y="2783621"/>
            <a:ext cx="873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dirty="0"/>
              <a:t>next</a:t>
            </a:r>
          </a:p>
          <a:p>
            <a:pPr algn="ctr"/>
            <a:r>
              <a:rPr lang="en-IT" dirty="0"/>
              <a:t>reward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0A492-32CD-6DB1-8DA0-16DD03CED676}"/>
              </a:ext>
            </a:extLst>
          </p:cNvPr>
          <p:cNvSpPr txBox="1"/>
          <p:nvPr/>
        </p:nvSpPr>
        <p:spPr>
          <a:xfrm>
            <a:off x="7933084" y="2850748"/>
            <a:ext cx="1952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dirty="0"/>
              <a:t>all future</a:t>
            </a:r>
          </a:p>
          <a:p>
            <a:pPr algn="ctr"/>
            <a:r>
              <a:rPr lang="en-IT" dirty="0"/>
              <a:t>expected rewards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F89DF93-7B72-DDBB-1826-FCA8AFE71997}"/>
              </a:ext>
            </a:extLst>
          </p:cNvPr>
          <p:cNvSpPr/>
          <p:nvPr/>
        </p:nvSpPr>
        <p:spPr>
          <a:xfrm rot="16200000">
            <a:off x="5856893" y="1890081"/>
            <a:ext cx="390293" cy="217737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06852-C0F9-183E-2BB4-E84EA37125E8}"/>
              </a:ext>
            </a:extLst>
          </p:cNvPr>
          <p:cNvSpPr txBox="1"/>
          <p:nvPr/>
        </p:nvSpPr>
        <p:spPr>
          <a:xfrm>
            <a:off x="5251980" y="314729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expectation of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8E10F-335E-1DCA-E88B-DE0AB7A7116E}"/>
              </a:ext>
            </a:extLst>
          </p:cNvPr>
          <p:cNvSpPr txBox="1"/>
          <p:nvPr/>
        </p:nvSpPr>
        <p:spPr>
          <a:xfrm>
            <a:off x="2371239" y="2804525"/>
            <a:ext cx="157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expected</a:t>
            </a:r>
            <a:endParaRPr lang="en-IT" dirty="0"/>
          </a:p>
          <a:p>
            <a:pPr algn="ctr"/>
            <a:r>
              <a:rPr lang="en-IT" dirty="0"/>
              <a:t>total reward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FA9ED5C-F9ED-0B3D-7FC8-706A9CE46498}"/>
              </a:ext>
            </a:extLst>
          </p:cNvPr>
          <p:cNvSpPr/>
          <p:nvPr/>
        </p:nvSpPr>
        <p:spPr>
          <a:xfrm rot="16200000">
            <a:off x="3033183" y="2233769"/>
            <a:ext cx="262055" cy="8794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43930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86F4-AD37-EF86-3C70-EF655463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Value iteration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7B192-1B99-8E86-150C-459D17365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T" dirty="0"/>
                  <a:t>One way to solve Bellman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dirty="0"/>
                  <a:t>. Another is “policy improvement” (see Sutton and Barto 4.1-4.3)</a:t>
                </a:r>
              </a:p>
              <a:p>
                <a:r>
                  <a:rPr lang="en-IT" dirty="0"/>
                  <a:t>Theorem: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IT" dirty="0"/>
                  <a:t>, RHS of BOE (call 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dirty="0"/>
                  <a:t>) is contraction operator: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𝐻𝑉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IT" dirty="0"/>
                  <a:t> for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This implies </a:t>
                </a:r>
                <a:r>
                  <a:rPr lang="en-US" b="1" dirty="0"/>
                  <a:t>iterative application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/>
                  <a:t> converges</a:t>
                </a:r>
                <a:r>
                  <a:rPr lang="en-US" b="0" dirty="0"/>
                  <a:t> to a unique fixed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Algorithm: iterate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until converged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d>
                        <m:dPr>
                          <m:beg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Very expensive if state space is large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IT" dirty="0"/>
              </a:p>
              <a:p>
                <a:endParaRPr lang="en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7B192-1B99-8E86-150C-459D17365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3546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68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42B5-3A2E-DFCA-E5B5-20BCE9B8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Can we solve Zermelo problem now?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B7C15-39C5-3465-D5F4-F1907F4A2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2894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T" dirty="0"/>
                  <a:t>System state: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T" b="1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T" b="1" dirty="0"/>
                  <a:t> </a:t>
                </a:r>
                <a:r>
                  <a:rPr lang="en-IT" dirty="0"/>
                  <a:t>transitions?</a:t>
                </a:r>
              </a:p>
              <a:p>
                <a:pPr marL="0" indent="0">
                  <a:buNone/>
                </a:pPr>
                <a:r>
                  <a:rPr lang="en-IT" b="1" dirty="0"/>
                  <a:t>Case 1: stationary flow</a:t>
                </a:r>
              </a:p>
              <a:p>
                <a:r>
                  <a:rPr lang="en-IT" dirty="0"/>
                  <a:t>Transitions are easy but…</a:t>
                </a:r>
              </a:p>
              <a:p>
                <a:r>
                  <a:rPr lang="en-IT" dirty="0"/>
                  <a:t>Back to same problem as before (instability)</a:t>
                </a:r>
              </a:p>
              <a:p>
                <a:pPr marL="0" indent="0">
                  <a:buNone/>
                </a:pPr>
                <a:r>
                  <a:rPr lang="en-IT" b="1" dirty="0"/>
                  <a:t>Case 2: dynamic flow</a:t>
                </a:r>
              </a:p>
              <a:p>
                <a:r>
                  <a:rPr lang="en-US" dirty="0"/>
                  <a:t>Need to timestep Navier-Stokes + Poisson pressure solver to evolve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IT" dirty="0"/>
                  <a:t>Likely </a:t>
                </a:r>
                <a:r>
                  <a:rPr lang="en-IT" i="1" dirty="0"/>
                  <a:t>still </a:t>
                </a:r>
                <a:r>
                  <a:rPr lang="en-IT" dirty="0"/>
                  <a:t>suffer from instability!</a:t>
                </a:r>
              </a:p>
              <a:p>
                <a:endParaRPr lang="en-IT" dirty="0"/>
              </a:p>
              <a:p>
                <a:endParaRPr lang="en-IT" dirty="0"/>
              </a:p>
              <a:p>
                <a:endParaRPr lang="en-IT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B7C15-39C5-3465-D5F4-F1907F4A2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28946" cy="4351338"/>
              </a:xfrm>
              <a:blipFill>
                <a:blip r:embed="rId2"/>
                <a:stretch>
                  <a:fillRect l="-1648" t="-2616" b="-290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5DA661B-D72A-3411-1098-1DF7EB508E34}"/>
              </a:ext>
            </a:extLst>
          </p:cNvPr>
          <p:cNvSpPr txBox="1"/>
          <p:nvPr/>
        </p:nvSpPr>
        <p:spPr>
          <a:xfrm>
            <a:off x="7546428" y="2564525"/>
            <a:ext cx="45194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600" b="1" dirty="0"/>
              <a:t>And in both cases...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T" sz="2600" dirty="0"/>
              <a:t>need to know flow at every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dirty="0"/>
              <a:t>H</a:t>
            </a:r>
            <a:r>
              <a:rPr lang="en-IT" sz="2600" dirty="0"/>
              <a:t>ave to solve the dynamic programming problem (good luck!)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T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FA816-3E73-3998-C8D0-25FC6F56DEF5}"/>
              </a:ext>
            </a:extLst>
          </p:cNvPr>
          <p:cNvSpPr txBox="1"/>
          <p:nvPr/>
        </p:nvSpPr>
        <p:spPr>
          <a:xfrm>
            <a:off x="7630510" y="5457625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N.B. MDP solution by stochastic HJB could be good approach for control of diffusing particle!</a:t>
            </a:r>
          </a:p>
        </p:txBody>
      </p:sp>
    </p:spTree>
    <p:extLst>
      <p:ext uri="{BB962C8B-B14F-4D97-AF65-F5344CB8AC3E}">
        <p14:creationId xmlns:p14="http://schemas.microsoft.com/office/powerpoint/2010/main" val="211996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A8E1-A8F6-AE19-BA33-2ABEBBAA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What about olfactory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5E88-E103-EC98-338C-54420134F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What is the state of the system?</a:t>
            </a:r>
          </a:p>
          <a:p>
            <a:r>
              <a:rPr lang="en-IT" dirty="0"/>
              <a:t>Does the agent </a:t>
            </a:r>
            <a:r>
              <a:rPr lang="en-IT" b="1" dirty="0"/>
              <a:t>have access to state</a:t>
            </a:r>
            <a:r>
              <a:rPr lang="en-IT" dirty="0"/>
              <a:t>?</a:t>
            </a:r>
          </a:p>
          <a:p>
            <a:r>
              <a:rPr lang="en-IT" dirty="0"/>
              <a:t>Need notion of </a:t>
            </a:r>
            <a:r>
              <a:rPr lang="en-IT" b="1" dirty="0"/>
              <a:t>partial observability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2203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7323-9157-6A82-7251-86B2CC43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1D2D-B3E6-F752-E6CD-4B496171B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Last time we noted that Pontryagin Maximum Principle is unsuitable for control of stochastic systems. </a:t>
            </a:r>
            <a:r>
              <a:rPr lang="en-IT" b="1" dirty="0"/>
              <a:t>Turbulence is inherently stochastic</a:t>
            </a:r>
          </a:p>
          <a:p>
            <a:r>
              <a:rPr lang="en-IT" dirty="0"/>
              <a:t>Need a framework for optimization and </a:t>
            </a:r>
            <a:r>
              <a:rPr lang="en-IT" b="1" dirty="0"/>
              <a:t>decision making in the face of randomness</a:t>
            </a:r>
          </a:p>
          <a:p>
            <a:r>
              <a:rPr lang="en-GB" dirty="0"/>
              <a:t>Appropriate framework is called a </a:t>
            </a:r>
            <a:r>
              <a:rPr lang="en-GB" b="1" i="1" dirty="0"/>
              <a:t>Markov decision process</a:t>
            </a:r>
            <a:r>
              <a:rPr lang="en-GB" i="1" dirty="0"/>
              <a:t>. </a:t>
            </a:r>
            <a:r>
              <a:rPr lang="en-GB" dirty="0"/>
              <a:t>Can describe </a:t>
            </a:r>
            <a:r>
              <a:rPr lang="en-GB" b="1" i="1" dirty="0"/>
              <a:t>virtually all</a:t>
            </a:r>
            <a:r>
              <a:rPr lang="en-GB" b="1" dirty="0"/>
              <a:t> decision problems</a:t>
            </a:r>
          </a:p>
          <a:p>
            <a:r>
              <a:rPr lang="en-IT" dirty="0"/>
              <a:t>We will discretize time for this discussion, but </a:t>
            </a:r>
            <a:r>
              <a:rPr lang="en-GB" dirty="0"/>
              <a:t>it is possible to generalize to continuous time</a:t>
            </a:r>
          </a:p>
          <a:p>
            <a:pPr marL="0" indent="0">
              <a:buNone/>
            </a:pP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88474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85DA-CE66-066F-7272-B422BFA2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Environments and agents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3A68-10E1-E19E-9C59-25393FB9F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29248" cy="4351338"/>
              </a:xfrm>
            </p:spPr>
            <p:txBody>
              <a:bodyPr/>
              <a:lstStyle/>
              <a:p>
                <a:r>
                  <a:rPr lang="en-IT" dirty="0"/>
                  <a:t>Environment: system evolving stochastically in time</a:t>
                </a:r>
              </a:p>
              <a:p>
                <a:r>
                  <a:rPr lang="en-IT" dirty="0"/>
                  <a:t>Environment characterized by its </a:t>
                </a:r>
                <a:r>
                  <a:rPr lang="en-IT" b="1" i="1" dirty="0"/>
                  <a:t>state</a:t>
                </a:r>
                <a:r>
                  <a:rPr lang="en-IT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IT" dirty="0"/>
              </a:p>
              <a:p>
                <a:r>
                  <a:rPr lang="en-IT" dirty="0"/>
                  <a:t>An </a:t>
                </a:r>
                <a:r>
                  <a:rPr lang="en-IT" b="1" i="1" dirty="0"/>
                  <a:t>agent</a:t>
                </a:r>
                <a:r>
                  <a:rPr lang="en-IT" dirty="0"/>
                  <a:t> interacts with the environment, observing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T" dirty="0"/>
                  <a:t> and taking </a:t>
                </a:r>
                <a:r>
                  <a:rPr lang="en-IT" b="1" i="1" dirty="0"/>
                  <a:t>actions</a:t>
                </a:r>
                <a:r>
                  <a:rPr lang="en-IT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i="1" dirty="0"/>
              </a:p>
              <a:p>
                <a:r>
                  <a:rPr lang="en-IT" dirty="0"/>
                  <a:t>State </a:t>
                </a:r>
                <a:r>
                  <a:rPr lang="en-US" dirty="0"/>
                  <a:t>transitions are </a:t>
                </a:r>
                <a:r>
                  <a:rPr lang="en-US" b="1" dirty="0"/>
                  <a:t>Markovian</a:t>
                </a:r>
                <a:r>
                  <a:rPr lang="en-US" i="1" dirty="0"/>
                  <a:t>. </a:t>
                </a:r>
                <a:r>
                  <a:rPr lang="en-US" dirty="0"/>
                  <a:t>Depends on previous state and agent’s action via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8D3A68-10E1-E19E-9C59-25393FB9F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29248" cy="4351338"/>
              </a:xfrm>
              <a:blipFill>
                <a:blip r:embed="rId2"/>
                <a:stretch>
                  <a:fillRect l="-1698" t="-2326" r="-132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1D37D75C-BEB5-7E47-855A-678D0351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055" y="365125"/>
            <a:ext cx="2357438" cy="34290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6A9875-5FE7-DBAA-3558-9D9D3AD56A6C}"/>
              </a:ext>
            </a:extLst>
          </p:cNvPr>
          <p:cNvSpPr txBox="1"/>
          <p:nvPr/>
        </p:nvSpPr>
        <p:spPr>
          <a:xfrm>
            <a:off x="10556269" y="689162"/>
            <a:ext cx="74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agent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59278D-130C-6140-27E8-F63468DE6E16}"/>
              </a:ext>
            </a:extLst>
          </p:cNvPr>
          <p:cNvSpPr txBox="1"/>
          <p:nvPr/>
        </p:nvSpPr>
        <p:spPr>
          <a:xfrm rot="20698540">
            <a:off x="9222210" y="290425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actions</a:t>
            </a:r>
          </a:p>
        </p:txBody>
      </p:sp>
      <p:pic>
        <p:nvPicPr>
          <p:cNvPr id="31" name="Picture 30" descr="A machine with gears and cogs&#10;&#10;Description automatically generated">
            <a:extLst>
              <a:ext uri="{FF2B5EF4-FFF2-40B4-BE49-F238E27FC236}">
                <a16:creationId xmlns:a16="http://schemas.microsoft.com/office/drawing/2014/main" id="{7239AD1A-B484-03C8-34D2-2CE2E3D2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389" y="3470802"/>
            <a:ext cx="1728424" cy="211559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6783A0-6702-B2F3-4E0E-CF11F1AF79C7}"/>
              </a:ext>
            </a:extLst>
          </p:cNvPr>
          <p:cNvSpPr txBox="1"/>
          <p:nvPr/>
        </p:nvSpPr>
        <p:spPr>
          <a:xfrm>
            <a:off x="10415587" y="4118163"/>
            <a:ext cx="1700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IT" dirty="0"/>
              <a:t>nvironment</a:t>
            </a:r>
          </a:p>
          <a:p>
            <a:r>
              <a:rPr lang="en-IT" dirty="0"/>
              <a:t>(some black box of physics)</a:t>
            </a:r>
          </a:p>
          <a:p>
            <a:endParaRPr lang="en-IT" dirty="0"/>
          </a:p>
        </p:txBody>
      </p:sp>
      <p:pic>
        <p:nvPicPr>
          <p:cNvPr id="38" name="Picture 37" descr="An orange and black television&#10;&#10;Description automatically generated">
            <a:extLst>
              <a:ext uri="{FF2B5EF4-FFF2-40B4-BE49-F238E27FC236}">
                <a16:creationId xmlns:a16="http://schemas.microsoft.com/office/drawing/2014/main" id="{A64EB00B-1BD3-AC63-271A-85F7E9C92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931" y="92036"/>
            <a:ext cx="2577222" cy="1932916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63B1D1-8596-7960-6D8C-9D8745DFBBDC}"/>
              </a:ext>
            </a:extLst>
          </p:cNvPr>
          <p:cNvCxnSpPr>
            <a:cxnSpLocks/>
          </p:cNvCxnSpPr>
          <p:nvPr/>
        </p:nvCxnSpPr>
        <p:spPr>
          <a:xfrm flipH="1">
            <a:off x="7995424" y="5586394"/>
            <a:ext cx="16225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4D2479-004F-6013-64E2-99978B4B056B}"/>
              </a:ext>
            </a:extLst>
          </p:cNvPr>
          <p:cNvCxnSpPr>
            <a:cxnSpLocks/>
          </p:cNvCxnSpPr>
          <p:nvPr/>
        </p:nvCxnSpPr>
        <p:spPr>
          <a:xfrm flipH="1">
            <a:off x="7861610" y="5705341"/>
            <a:ext cx="18641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10FB87-8148-CCF9-75E4-F06ADF16FDE7}"/>
              </a:ext>
            </a:extLst>
          </p:cNvPr>
          <p:cNvCxnSpPr/>
          <p:nvPr/>
        </p:nvCxnSpPr>
        <p:spPr>
          <a:xfrm>
            <a:off x="9712712" y="5564092"/>
            <a:ext cx="0" cy="145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ABD908-072A-0A74-27C9-8DB489F83D1E}"/>
              </a:ext>
            </a:extLst>
          </p:cNvPr>
          <p:cNvCxnSpPr/>
          <p:nvPr/>
        </p:nvCxnSpPr>
        <p:spPr>
          <a:xfrm flipV="1">
            <a:off x="7861610" y="1825625"/>
            <a:ext cx="0" cy="3879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3862C8-F304-3F70-D726-EF182CE7DF17}"/>
              </a:ext>
            </a:extLst>
          </p:cNvPr>
          <p:cNvCxnSpPr>
            <a:cxnSpLocks/>
          </p:cNvCxnSpPr>
          <p:nvPr/>
        </p:nvCxnSpPr>
        <p:spPr>
          <a:xfrm flipV="1">
            <a:off x="7995424" y="1825625"/>
            <a:ext cx="0" cy="3760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187F87-22F5-24E5-EB05-9E69AD9A415A}"/>
              </a:ext>
            </a:extLst>
          </p:cNvPr>
          <p:cNvSpPr txBox="1"/>
          <p:nvPr/>
        </p:nvSpPr>
        <p:spPr>
          <a:xfrm>
            <a:off x="7511464" y="967992"/>
            <a:ext cx="68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state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14D53952-B8F6-23AF-7DC2-6A073EC6D3A8}"/>
              </a:ext>
            </a:extLst>
          </p:cNvPr>
          <p:cNvSpPr/>
          <p:nvPr/>
        </p:nvSpPr>
        <p:spPr>
          <a:xfrm>
            <a:off x="9043639" y="967992"/>
            <a:ext cx="57429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5BD4CD1-45B6-27AA-3BCB-2DFACD6E09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44037" y="5512622"/>
            <a:ext cx="559720" cy="248272"/>
          </a:xfrm>
          <a:prstGeom prst="bentConnector3">
            <a:avLst>
              <a:gd name="adj1" fmla="val 1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6B4619-2FFE-D2B1-1CFE-27F89741AC4D}"/>
              </a:ext>
            </a:extLst>
          </p:cNvPr>
          <p:cNvSpPr txBox="1"/>
          <p:nvPr/>
        </p:nvSpPr>
        <p:spPr>
          <a:xfrm>
            <a:off x="8785699" y="185116"/>
            <a:ext cx="1165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IT" dirty="0"/>
              <a:t>tate obs,</a:t>
            </a:r>
          </a:p>
          <a:p>
            <a:r>
              <a:rPr lang="en-IT" dirty="0"/>
              <a:t> reward</a:t>
            </a:r>
          </a:p>
        </p:txBody>
      </p:sp>
    </p:spTree>
    <p:extLst>
      <p:ext uri="{BB962C8B-B14F-4D97-AF65-F5344CB8AC3E}">
        <p14:creationId xmlns:p14="http://schemas.microsoft.com/office/powerpoint/2010/main" val="428395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CEFD-314E-14E8-4783-54A81144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Environments and agents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9232E8-EE9E-D243-C603-B9212B5E8765}"/>
              </a:ext>
            </a:extLst>
          </p:cNvPr>
          <p:cNvGrpSpPr/>
          <p:nvPr/>
        </p:nvGrpSpPr>
        <p:grpSpPr>
          <a:xfrm>
            <a:off x="2084948" y="2424049"/>
            <a:ext cx="8272579" cy="3282382"/>
            <a:chOff x="2062646" y="3059668"/>
            <a:chExt cx="8272579" cy="3282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A8825D4-C126-FD62-E252-5D345F64CD99}"/>
                    </a:ext>
                  </a:extLst>
                </p:cNvPr>
                <p:cNvSpPr/>
                <p:nvPr/>
              </p:nvSpPr>
              <p:spPr>
                <a:xfrm>
                  <a:off x="3802566" y="3132822"/>
                  <a:ext cx="836341" cy="83701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T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A8825D4-C126-FD62-E252-5D345F64C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566" y="3132822"/>
                  <a:ext cx="836341" cy="83701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C5E1A31-F130-0DEC-D10A-A5307EF3257E}"/>
                    </a:ext>
                  </a:extLst>
                </p:cNvPr>
                <p:cNvSpPr/>
                <p:nvPr/>
              </p:nvSpPr>
              <p:spPr>
                <a:xfrm>
                  <a:off x="5857989" y="3144641"/>
                  <a:ext cx="832626" cy="83701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T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C5E1A31-F130-0DEC-D10A-A5307EF325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989" y="3144641"/>
                  <a:ext cx="832626" cy="83701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1BFEF8-4E65-8B6F-3231-AD8A570C1D90}"/>
                </a:ext>
              </a:extLst>
            </p:cNvPr>
            <p:cNvSpPr txBox="1"/>
            <p:nvPr/>
          </p:nvSpPr>
          <p:spPr>
            <a:xfrm>
              <a:off x="2062646" y="3366661"/>
              <a:ext cx="1438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environment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2B40EC-DBFA-2FDB-99F0-D52B28468AD2}"/>
                    </a:ext>
                  </a:extLst>
                </p:cNvPr>
                <p:cNvSpPr/>
                <p:nvPr/>
              </p:nvSpPr>
              <p:spPr>
                <a:xfrm>
                  <a:off x="7909697" y="3154785"/>
                  <a:ext cx="832626" cy="83701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T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D2B40EC-DBFA-2FDB-99F0-D52B28468A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697" y="3154785"/>
                  <a:ext cx="832626" cy="83701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C2F9A1-1308-062C-C10B-D4DB642B4ECA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4638907" y="3551329"/>
              <a:ext cx="1219082" cy="11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F87DA1-302D-F1E3-9D8F-09723735B179}"/>
                    </a:ext>
                  </a:extLst>
                </p:cNvPr>
                <p:cNvSpPr txBox="1"/>
                <p:nvPr/>
              </p:nvSpPr>
              <p:spPr>
                <a:xfrm>
                  <a:off x="4476424" y="3059668"/>
                  <a:ext cx="1497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T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F87DA1-302D-F1E3-9D8F-09723735B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424" y="3059668"/>
                  <a:ext cx="149726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86C8623-D138-4883-0418-275C6D49C4E7}"/>
                </a:ext>
              </a:extLst>
            </p:cNvPr>
            <p:cNvCxnSpPr>
              <a:cxnSpLocks/>
            </p:cNvCxnSpPr>
            <p:nvPr/>
          </p:nvCxnSpPr>
          <p:spPr>
            <a:xfrm>
              <a:off x="6690615" y="3557236"/>
              <a:ext cx="1219082" cy="11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A9A42B4-44A3-2E0F-5084-68DC8BF5FDB8}"/>
                </a:ext>
              </a:extLst>
            </p:cNvPr>
            <p:cNvCxnSpPr>
              <a:cxnSpLocks/>
            </p:cNvCxnSpPr>
            <p:nvPr/>
          </p:nvCxnSpPr>
          <p:spPr>
            <a:xfrm>
              <a:off x="8742323" y="3573625"/>
              <a:ext cx="1219082" cy="118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0E310A-AAD4-A1C7-B45A-8D4A396455B9}"/>
                </a:ext>
              </a:extLst>
            </p:cNvPr>
            <p:cNvSpPr txBox="1"/>
            <p:nvPr/>
          </p:nvSpPr>
          <p:spPr>
            <a:xfrm>
              <a:off x="9961405" y="3366661"/>
              <a:ext cx="373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T" dirty="0"/>
                <a:t>…</a:t>
              </a:r>
            </a:p>
            <a:p>
              <a:endParaRPr lang="en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D0900B-3873-01E2-29B7-D02BD75C0A58}"/>
                    </a:ext>
                  </a:extLst>
                </p:cNvPr>
                <p:cNvSpPr txBox="1"/>
                <p:nvPr/>
              </p:nvSpPr>
              <p:spPr>
                <a:xfrm>
                  <a:off x="6551521" y="3092451"/>
                  <a:ext cx="14919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T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5D0900B-3873-01E2-29B7-D02BD75C0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521" y="3092451"/>
                  <a:ext cx="149194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29C0E2-9B1E-5E5F-B583-DA7322BA657A}"/>
                </a:ext>
              </a:extLst>
            </p:cNvPr>
            <p:cNvSpPr/>
            <p:nvPr/>
          </p:nvSpPr>
          <p:spPr>
            <a:xfrm>
              <a:off x="4638906" y="5435607"/>
              <a:ext cx="3270787" cy="906443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T" dirty="0"/>
                <a:t>agent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66C0258-18B3-BC1F-5E2B-373B877F11DF}"/>
                </a:ext>
              </a:extLst>
            </p:cNvPr>
            <p:cNvCxnSpPr/>
            <p:nvPr/>
          </p:nvCxnSpPr>
          <p:spPr>
            <a:xfrm flipV="1">
              <a:off x="5084956" y="3585444"/>
              <a:ext cx="0" cy="18501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B1C65C-E0BB-C785-6D11-66AFA2B965DE}"/>
                </a:ext>
              </a:extLst>
            </p:cNvPr>
            <p:cNvCxnSpPr/>
            <p:nvPr/>
          </p:nvCxnSpPr>
          <p:spPr>
            <a:xfrm flipV="1">
              <a:off x="7297494" y="3573291"/>
              <a:ext cx="0" cy="18501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D2BA340-809D-61DD-62E3-6C57568D697E}"/>
                    </a:ext>
                  </a:extLst>
                </p:cNvPr>
                <p:cNvSpPr txBox="1"/>
                <p:nvPr/>
              </p:nvSpPr>
              <p:spPr>
                <a:xfrm>
                  <a:off x="5213907" y="4510525"/>
                  <a:ext cx="466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T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D2BA340-809D-61DD-62E3-6C57568D6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907" y="4510525"/>
                  <a:ext cx="46673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005978-A5E9-01A7-4A8D-0BDF2FC8F030}"/>
                    </a:ext>
                  </a:extLst>
                </p:cNvPr>
                <p:cNvSpPr txBox="1"/>
                <p:nvPr/>
              </p:nvSpPr>
              <p:spPr>
                <a:xfrm>
                  <a:off x="7291057" y="4494214"/>
                  <a:ext cx="461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T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005978-A5E9-01A7-4A8D-0BDF2FC8F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1057" y="4494214"/>
                  <a:ext cx="46140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8862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9A3B-19C8-DC56-3E94-312AB11C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Rewards and policies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A68F37-2D59-A44E-2166-978FDE27D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27768"/>
                <a:ext cx="10515599" cy="43381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T" dirty="0"/>
                  <a:t>At each timestep, agent incurs </a:t>
                </a:r>
                <a:r>
                  <a:rPr lang="en-IT" b="1" i="1" dirty="0"/>
                  <a:t>reward</a:t>
                </a:r>
                <a:r>
                  <a:rPr lang="en-IT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T" dirty="0"/>
                  <a:t> according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IT" dirty="0"/>
                  <a:t>N.B. reward will typically be deterministic for our purposes</a:t>
                </a:r>
              </a:p>
              <a:p>
                <a:r>
                  <a:rPr lang="en-IT" dirty="0"/>
                  <a:t>Goal: </a:t>
                </a:r>
                <a:r>
                  <a:rPr lang="en-IT" b="1" dirty="0"/>
                  <a:t>maximize (on average) total </a:t>
                </a:r>
                <a:r>
                  <a:rPr lang="en-IT" b="1" i="1" dirty="0"/>
                  <a:t>discounted </a:t>
                </a:r>
                <a:r>
                  <a:rPr lang="en-IT" b="1" dirty="0"/>
                  <a:t>rewards</a:t>
                </a:r>
                <a:r>
                  <a:rPr lang="en-IT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T" dirty="0"/>
                  <a:t>.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IT" dirty="0"/>
                  <a:t> problem parameter called </a:t>
                </a:r>
                <a:r>
                  <a:rPr lang="en-IT" b="1" i="1" dirty="0"/>
                  <a:t>discount factor</a:t>
                </a:r>
                <a:r>
                  <a:rPr lang="en-IT" dirty="0"/>
                  <a:t>, regularizes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T" dirty="0"/>
                  <a:t>.</a:t>
                </a:r>
                <a:r>
                  <a:rPr lang="en-IT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T" dirty="0"/>
                  <a:t> is characteristic time over which rewards are important (“horizon”)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IT" dirty="0"/>
                  <a:t>agent myopic/greedy. Only cares about immediate rewards</a:t>
                </a:r>
              </a:p>
              <a:p>
                <a:r>
                  <a:rPr lang="en-IT" dirty="0"/>
                  <a:t>Need to </a:t>
                </a:r>
                <a:r>
                  <a:rPr lang="en-IT" b="1" dirty="0"/>
                  <a:t>craft </a:t>
                </a:r>
                <a:r>
                  <a:rPr lang="en-IT" b="1" i="1" dirty="0"/>
                  <a:t>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T" dirty="0"/>
                  <a:t>which selects actions based on state (in general draw from a state-dependent probability distro)</a:t>
                </a:r>
              </a:p>
              <a:p>
                <a:endParaRPr lang="en-IT" dirty="0"/>
              </a:p>
              <a:p>
                <a:endParaRPr lang="en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A68F37-2D59-A44E-2166-978FDE27D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27768"/>
                <a:ext cx="10515599" cy="4338134"/>
              </a:xfrm>
              <a:blipFill>
                <a:blip r:embed="rId2"/>
                <a:stretch>
                  <a:fillRect l="-965" t="-3216" r="-483" b="-292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4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8072-4074-7D30-449F-73F81C0E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Example 1: a coin flipping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BE33A-4D0D-F933-9261-F9F51B024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70141" cy="487625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T" dirty="0"/>
                  <a:t>A (not necessarily fair) coin is flipped every </a:t>
                </a:r>
                <a:r>
                  <a:rPr lang="en-IT" i="1" dirty="0"/>
                  <a:t>t. </a:t>
                </a:r>
                <a:r>
                  <a:rPr lang="en-IT" dirty="0"/>
                  <a:t>Heads with probability </a:t>
                </a:r>
                <a:r>
                  <a:rPr lang="en-IT" i="1" dirty="0"/>
                  <a:t>p</a:t>
                </a:r>
              </a:p>
              <a:p>
                <a:r>
                  <a:rPr lang="en-IT" dirty="0"/>
                  <a:t>Agent </a:t>
                </a:r>
                <a:r>
                  <a:rPr lang="en-US" dirty="0"/>
                  <a:t>can either flip the coin or end the game</a:t>
                </a:r>
              </a:p>
              <a:p>
                <a:r>
                  <a:rPr lang="en-IT" dirty="0"/>
                  <a:t>Game also ends if tails</a:t>
                </a:r>
              </a:p>
              <a:p>
                <a:r>
                  <a:rPr lang="en-IT" dirty="0"/>
                  <a:t> Receives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T" dirty="0"/>
                  <a:t> euros for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T" dirty="0"/>
                  <a:t> euros for ending the game</a:t>
                </a:r>
              </a:p>
              <a:p>
                <a:r>
                  <a:rPr lang="en-IT" dirty="0"/>
                  <a:t>MDP model: </a:t>
                </a:r>
                <a:r>
                  <a:rPr lang="en-IT" b="1" dirty="0"/>
                  <a:t>2 states</a:t>
                </a:r>
                <a:r>
                  <a:rPr lang="en-IT" dirty="0"/>
                  <a:t>, “continue” and “end.” </a:t>
                </a:r>
                <a:r>
                  <a:rPr lang="en-IT" b="1" dirty="0"/>
                  <a:t>2 actions</a:t>
                </a:r>
                <a:r>
                  <a:rPr lang="en-IT" dirty="0"/>
                  <a:t>, “play” and “stop”</a:t>
                </a:r>
              </a:p>
              <a:p>
                <a:r>
                  <a:rPr lang="en-IT" dirty="0"/>
                  <a:t>End is </a:t>
                </a:r>
                <a:r>
                  <a:rPr lang="en-IT" b="1" dirty="0"/>
                  <a:t>terminal state</a:t>
                </a:r>
                <a:r>
                  <a:rPr lang="en-IT" dirty="0"/>
                  <a:t>  (“absorbing” state)</a:t>
                </a:r>
              </a:p>
              <a:p>
                <a:pPr marL="0" indent="0">
                  <a:buNone/>
                </a:pPr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BE33A-4D0D-F933-9261-F9F51B024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70141" cy="4876258"/>
              </a:xfrm>
              <a:blipFill>
                <a:blip r:embed="rId2"/>
                <a:stretch>
                  <a:fillRect l="-2222" t="-2338" r="-3611" b="-285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E31D7-0C70-B084-39E9-6EA38D1E95A8}"/>
              </a:ext>
            </a:extLst>
          </p:cNvPr>
          <p:cNvGrpSpPr/>
          <p:nvPr/>
        </p:nvGrpSpPr>
        <p:grpSpPr>
          <a:xfrm>
            <a:off x="5683511" y="1753350"/>
            <a:ext cx="6539167" cy="4716063"/>
            <a:chOff x="5683511" y="1753350"/>
            <a:chExt cx="6539167" cy="4716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0204B6-8753-4C5E-65BF-9E54FBFE48D4}"/>
                    </a:ext>
                  </a:extLst>
                </p:cNvPr>
                <p:cNvSpPr txBox="1"/>
                <p:nvPr/>
              </p:nvSpPr>
              <p:spPr>
                <a:xfrm>
                  <a:off x="9237630" y="3287853"/>
                  <a:ext cx="298504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𝑒𝑛𝑑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𝑐𝑜𝑛𝑡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play</m:t>
                                </m:r>
                              </m:e>
                            </m:d>
                          </m:e>
                        </m:fun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IT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0204B6-8753-4C5E-65BF-9E54FBFE4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7630" y="3287853"/>
                  <a:ext cx="29850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BBCA236-C1FD-4A18-3429-5BE5CFA35D14}"/>
                </a:ext>
              </a:extLst>
            </p:cNvPr>
            <p:cNvGrpSpPr/>
            <p:nvPr/>
          </p:nvGrpSpPr>
          <p:grpSpPr>
            <a:xfrm>
              <a:off x="5683511" y="1753350"/>
              <a:ext cx="5793282" cy="4716063"/>
              <a:chOff x="5683511" y="1753350"/>
              <a:chExt cx="5793282" cy="4716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F004566-38D8-A32E-B79A-8B5929960A57}"/>
                  </a:ext>
                </a:extLst>
              </p:cNvPr>
              <p:cNvSpPr/>
              <p:nvPr/>
            </p:nvSpPr>
            <p:spPr>
              <a:xfrm>
                <a:off x="8333674" y="1802401"/>
                <a:ext cx="1170878" cy="115972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T" sz="1200" dirty="0"/>
                  <a:t>continue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4BEB3A9-5FB4-FAB2-22D0-27FE7923651F}"/>
                  </a:ext>
                </a:extLst>
              </p:cNvPr>
              <p:cNvSpPr/>
              <p:nvPr/>
            </p:nvSpPr>
            <p:spPr>
              <a:xfrm>
                <a:off x="8268630" y="4444627"/>
                <a:ext cx="1170878" cy="115972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end</a:t>
                </a:r>
                <a:endParaRPr lang="en-IT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A2AA0ED-1DEB-FC0A-5834-0F82A708D471}"/>
                  </a:ext>
                </a:extLst>
              </p:cNvPr>
              <p:cNvSpPr/>
              <p:nvPr/>
            </p:nvSpPr>
            <p:spPr>
              <a:xfrm>
                <a:off x="7322841" y="1753350"/>
                <a:ext cx="978016" cy="1198607"/>
              </a:xfrm>
              <a:custGeom>
                <a:avLst/>
                <a:gdLst>
                  <a:gd name="connsiteX0" fmla="*/ 978016 w 978016"/>
                  <a:gd name="connsiteY0" fmla="*/ 414674 h 1198607"/>
                  <a:gd name="connsiteX1" fmla="*/ 576572 w 978016"/>
                  <a:gd name="connsiteY1" fmla="*/ 24381 h 1198607"/>
                  <a:gd name="connsiteX2" fmla="*/ 130524 w 978016"/>
                  <a:gd name="connsiteY2" fmla="*/ 124742 h 1198607"/>
                  <a:gd name="connsiteX3" fmla="*/ 7860 w 978016"/>
                  <a:gd name="connsiteY3" fmla="*/ 804967 h 1198607"/>
                  <a:gd name="connsiteX4" fmla="*/ 308943 w 978016"/>
                  <a:gd name="connsiteY4" fmla="*/ 1195259 h 1198607"/>
                  <a:gd name="connsiteX5" fmla="*/ 844202 w 978016"/>
                  <a:gd name="connsiteY5" fmla="*/ 961084 h 1198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8016" h="1198607">
                    <a:moveTo>
                      <a:pt x="978016" y="414674"/>
                    </a:moveTo>
                    <a:cubicBezTo>
                      <a:pt x="847918" y="243688"/>
                      <a:pt x="717821" y="72703"/>
                      <a:pt x="576572" y="24381"/>
                    </a:cubicBezTo>
                    <a:cubicBezTo>
                      <a:pt x="435323" y="-23941"/>
                      <a:pt x="225309" y="-5356"/>
                      <a:pt x="130524" y="124742"/>
                    </a:cubicBezTo>
                    <a:cubicBezTo>
                      <a:pt x="35739" y="254840"/>
                      <a:pt x="-21877" y="626548"/>
                      <a:pt x="7860" y="804967"/>
                    </a:cubicBezTo>
                    <a:cubicBezTo>
                      <a:pt x="37596" y="983387"/>
                      <a:pt x="169553" y="1169240"/>
                      <a:pt x="308943" y="1195259"/>
                    </a:cubicBezTo>
                    <a:cubicBezTo>
                      <a:pt x="448333" y="1221278"/>
                      <a:pt x="646267" y="1091181"/>
                      <a:pt x="844202" y="961084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5228C30-F419-6557-1CFF-9E0CBE3A857C}"/>
                      </a:ext>
                    </a:extLst>
                  </p:cNvPr>
                  <p:cNvSpPr txBox="1"/>
                  <p:nvPr/>
                </p:nvSpPr>
                <p:spPr>
                  <a:xfrm>
                    <a:off x="5683511" y="1842939"/>
                    <a:ext cx="257775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𝑐𝑜𝑛𝑡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𝑐𝑜𝑛𝑡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play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5228C30-F419-6557-1CFF-9E0CBE3A8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3511" y="1842939"/>
                    <a:ext cx="257775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8FC439D-C0CE-38FC-7022-C69CEBC63B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36439" y="2962128"/>
                <a:ext cx="31930" cy="1517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08DE3A0-4D88-9D38-5548-68F60F2FAA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96406" y="2951957"/>
                <a:ext cx="8407" cy="1558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3978979-E0AC-1585-7182-D48D3E9B9DFB}"/>
                      </a:ext>
                    </a:extLst>
                  </p:cNvPr>
                  <p:cNvSpPr txBox="1"/>
                  <p:nvPr/>
                </p:nvSpPr>
                <p:spPr>
                  <a:xfrm>
                    <a:off x="6075408" y="3359302"/>
                    <a:ext cx="258628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𝑒𝑛𝑑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𝑐𝑜𝑛𝑡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stop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3978979-E0AC-1585-7182-D48D3E9B9D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5408" y="3359302"/>
                    <a:ext cx="2586285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ED99CDC-9A1A-25FD-9155-5071572D20D2}"/>
                      </a:ext>
                    </a:extLst>
                  </p:cNvPr>
                  <p:cNvSpPr txBox="1"/>
                  <p:nvPr/>
                </p:nvSpPr>
                <p:spPr>
                  <a:xfrm>
                    <a:off x="9549342" y="5823082"/>
                    <a:ext cx="192745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𝑒𝑛𝑑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𝑒𝑛𝑑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IT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ED99CDC-9A1A-25FD-9155-5071572D2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9342" y="5823082"/>
                    <a:ext cx="1927451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9F54D165-DB4B-7111-8BF6-DD37B4C69A8F}"/>
              </a:ext>
            </a:extLst>
          </p:cNvPr>
          <p:cNvSpPr/>
          <p:nvPr/>
        </p:nvSpPr>
        <p:spPr>
          <a:xfrm rot="5690503" flipH="1">
            <a:off x="8421895" y="5457634"/>
            <a:ext cx="978016" cy="1198607"/>
          </a:xfrm>
          <a:custGeom>
            <a:avLst/>
            <a:gdLst>
              <a:gd name="connsiteX0" fmla="*/ 978016 w 978016"/>
              <a:gd name="connsiteY0" fmla="*/ 414674 h 1198607"/>
              <a:gd name="connsiteX1" fmla="*/ 576572 w 978016"/>
              <a:gd name="connsiteY1" fmla="*/ 24381 h 1198607"/>
              <a:gd name="connsiteX2" fmla="*/ 130524 w 978016"/>
              <a:gd name="connsiteY2" fmla="*/ 124742 h 1198607"/>
              <a:gd name="connsiteX3" fmla="*/ 7860 w 978016"/>
              <a:gd name="connsiteY3" fmla="*/ 804967 h 1198607"/>
              <a:gd name="connsiteX4" fmla="*/ 308943 w 978016"/>
              <a:gd name="connsiteY4" fmla="*/ 1195259 h 1198607"/>
              <a:gd name="connsiteX5" fmla="*/ 844202 w 978016"/>
              <a:gd name="connsiteY5" fmla="*/ 961084 h 119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016" h="1198607">
                <a:moveTo>
                  <a:pt x="978016" y="414674"/>
                </a:moveTo>
                <a:cubicBezTo>
                  <a:pt x="847918" y="243688"/>
                  <a:pt x="717821" y="72703"/>
                  <a:pt x="576572" y="24381"/>
                </a:cubicBezTo>
                <a:cubicBezTo>
                  <a:pt x="435323" y="-23941"/>
                  <a:pt x="225309" y="-5356"/>
                  <a:pt x="130524" y="124742"/>
                </a:cubicBezTo>
                <a:cubicBezTo>
                  <a:pt x="35739" y="254840"/>
                  <a:pt x="-21877" y="626548"/>
                  <a:pt x="7860" y="804967"/>
                </a:cubicBezTo>
                <a:cubicBezTo>
                  <a:pt x="37596" y="983387"/>
                  <a:pt x="169553" y="1169240"/>
                  <a:pt x="308943" y="1195259"/>
                </a:cubicBezTo>
                <a:cubicBezTo>
                  <a:pt x="448333" y="1221278"/>
                  <a:pt x="646267" y="1091181"/>
                  <a:pt x="844202" y="961084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997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F950-ADE7-CCA9-C966-EAB240DF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Example 1: a coin flipping game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2F633-32C0-62A7-0D61-718FF62FE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61846" cy="4351338"/>
              </a:xfrm>
            </p:spPr>
            <p:txBody>
              <a:bodyPr/>
              <a:lstStyle/>
              <a:p>
                <a:r>
                  <a:rPr lang="en-IT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 </m:t>
                    </m:r>
                  </m:oMath>
                </a14:m>
                <a:r>
                  <a:rPr lang="en-IT" dirty="0"/>
                  <a:t>Total expected reward for always playing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Total expected reward for stopping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Intuitive that agent should only play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2F633-32C0-62A7-0D61-718FF62FE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61846" cy="4351338"/>
              </a:xfrm>
              <a:blipFill>
                <a:blip r:embed="rId2"/>
                <a:stretch>
                  <a:fillRect l="-2350" t="-232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AAC0A4D-362E-8882-B353-0C3A50691F68}"/>
              </a:ext>
            </a:extLst>
          </p:cNvPr>
          <p:cNvGrpSpPr/>
          <p:nvPr/>
        </p:nvGrpSpPr>
        <p:grpSpPr>
          <a:xfrm>
            <a:off x="5493940" y="1690688"/>
            <a:ext cx="6539167" cy="4716063"/>
            <a:chOff x="5683511" y="1753350"/>
            <a:chExt cx="6539167" cy="4716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0373E69-FB09-2F7A-CF4D-02285BC9E8F3}"/>
                    </a:ext>
                  </a:extLst>
                </p:cNvPr>
                <p:cNvSpPr txBox="1"/>
                <p:nvPr/>
              </p:nvSpPr>
              <p:spPr>
                <a:xfrm>
                  <a:off x="9237630" y="3287853"/>
                  <a:ext cx="298504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𝑒𝑛𝑑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𝑐𝑜𝑛𝑡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play</m:t>
                                </m:r>
                              </m:e>
                            </m:d>
                          </m:e>
                        </m:fun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IT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0373E69-FB09-2F7A-CF4D-02285BC9E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7630" y="3287853"/>
                  <a:ext cx="29850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85FCB36-87DD-99A9-2D88-BA816B0A9CDF}"/>
                </a:ext>
              </a:extLst>
            </p:cNvPr>
            <p:cNvGrpSpPr/>
            <p:nvPr/>
          </p:nvGrpSpPr>
          <p:grpSpPr>
            <a:xfrm>
              <a:off x="5683511" y="1753350"/>
              <a:ext cx="5793282" cy="4716063"/>
              <a:chOff x="5683511" y="1753350"/>
              <a:chExt cx="5793282" cy="471606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30C5984-023D-3B89-1AC7-0B6746379AAE}"/>
                  </a:ext>
                </a:extLst>
              </p:cNvPr>
              <p:cNvSpPr/>
              <p:nvPr/>
            </p:nvSpPr>
            <p:spPr>
              <a:xfrm>
                <a:off x="8333674" y="1802401"/>
                <a:ext cx="1170878" cy="115972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T" sz="1200" dirty="0"/>
                  <a:t>continue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E3EC993-09EE-B5A4-BD26-F9F1ABC5DE32}"/>
                  </a:ext>
                </a:extLst>
              </p:cNvPr>
              <p:cNvSpPr/>
              <p:nvPr/>
            </p:nvSpPr>
            <p:spPr>
              <a:xfrm>
                <a:off x="8268630" y="4444627"/>
                <a:ext cx="1170878" cy="115972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end</a:t>
                </a:r>
                <a:endParaRPr lang="en-IT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1AE0FBCC-77F0-4A76-5CD0-0123FC16938B}"/>
                  </a:ext>
                </a:extLst>
              </p:cNvPr>
              <p:cNvSpPr/>
              <p:nvPr/>
            </p:nvSpPr>
            <p:spPr>
              <a:xfrm>
                <a:off x="7322841" y="1753350"/>
                <a:ext cx="978016" cy="1198607"/>
              </a:xfrm>
              <a:custGeom>
                <a:avLst/>
                <a:gdLst>
                  <a:gd name="connsiteX0" fmla="*/ 978016 w 978016"/>
                  <a:gd name="connsiteY0" fmla="*/ 414674 h 1198607"/>
                  <a:gd name="connsiteX1" fmla="*/ 576572 w 978016"/>
                  <a:gd name="connsiteY1" fmla="*/ 24381 h 1198607"/>
                  <a:gd name="connsiteX2" fmla="*/ 130524 w 978016"/>
                  <a:gd name="connsiteY2" fmla="*/ 124742 h 1198607"/>
                  <a:gd name="connsiteX3" fmla="*/ 7860 w 978016"/>
                  <a:gd name="connsiteY3" fmla="*/ 804967 h 1198607"/>
                  <a:gd name="connsiteX4" fmla="*/ 308943 w 978016"/>
                  <a:gd name="connsiteY4" fmla="*/ 1195259 h 1198607"/>
                  <a:gd name="connsiteX5" fmla="*/ 844202 w 978016"/>
                  <a:gd name="connsiteY5" fmla="*/ 961084 h 1198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8016" h="1198607">
                    <a:moveTo>
                      <a:pt x="978016" y="414674"/>
                    </a:moveTo>
                    <a:cubicBezTo>
                      <a:pt x="847918" y="243688"/>
                      <a:pt x="717821" y="72703"/>
                      <a:pt x="576572" y="24381"/>
                    </a:cubicBezTo>
                    <a:cubicBezTo>
                      <a:pt x="435323" y="-23941"/>
                      <a:pt x="225309" y="-5356"/>
                      <a:pt x="130524" y="124742"/>
                    </a:cubicBezTo>
                    <a:cubicBezTo>
                      <a:pt x="35739" y="254840"/>
                      <a:pt x="-21877" y="626548"/>
                      <a:pt x="7860" y="804967"/>
                    </a:cubicBezTo>
                    <a:cubicBezTo>
                      <a:pt x="37596" y="983387"/>
                      <a:pt x="169553" y="1169240"/>
                      <a:pt x="308943" y="1195259"/>
                    </a:cubicBezTo>
                    <a:cubicBezTo>
                      <a:pt x="448333" y="1221278"/>
                      <a:pt x="646267" y="1091181"/>
                      <a:pt x="844202" y="961084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FF64B14A-9F5E-9750-DF49-60679CE3E1F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3511" y="1842939"/>
                    <a:ext cx="2577757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𝑐𝑜𝑛𝑡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𝑐𝑜𝑛𝑡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play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FF64B14A-9F5E-9750-DF49-60679CE3E1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3511" y="1842939"/>
                    <a:ext cx="257775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D3D9DFC-5818-A730-C9C8-7AF2A389D2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36439" y="2962128"/>
                <a:ext cx="31930" cy="1517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E9144A2-5688-F5BC-C34D-A3C83AD67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96406" y="2951957"/>
                <a:ext cx="8407" cy="15589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A2563C2-743A-55EC-B440-B20C34C12A2C}"/>
                      </a:ext>
                    </a:extLst>
                  </p:cNvPr>
                  <p:cNvSpPr txBox="1"/>
                  <p:nvPr/>
                </p:nvSpPr>
                <p:spPr>
                  <a:xfrm>
                    <a:off x="6075408" y="3359302"/>
                    <a:ext cx="2586285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𝑒𝑛𝑑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𝑐𝑜𝑛𝑡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stop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EA2563C2-743A-55EC-B440-B20C34C12A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5408" y="3359302"/>
                    <a:ext cx="2586285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33A8F10-3C02-E0EF-23C4-44823D9747DE}"/>
                      </a:ext>
                    </a:extLst>
                  </p:cNvPr>
                  <p:cNvSpPr txBox="1"/>
                  <p:nvPr/>
                </p:nvSpPr>
                <p:spPr>
                  <a:xfrm>
                    <a:off x="9549342" y="5823082"/>
                    <a:ext cx="192745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𝑒𝑛𝑑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𝑒𝑛𝑑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IT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33A8F10-3C02-E0EF-23C4-44823D974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9342" y="5823082"/>
                    <a:ext cx="1927451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Freeform 64">
            <a:extLst>
              <a:ext uri="{FF2B5EF4-FFF2-40B4-BE49-F238E27FC236}">
                <a16:creationId xmlns:a16="http://schemas.microsoft.com/office/drawing/2014/main" id="{1739B842-6814-E5FD-06C1-DD926778A273}"/>
              </a:ext>
            </a:extLst>
          </p:cNvPr>
          <p:cNvSpPr/>
          <p:nvPr/>
        </p:nvSpPr>
        <p:spPr>
          <a:xfrm rot="5690503" flipH="1">
            <a:off x="8232324" y="5394972"/>
            <a:ext cx="978016" cy="1198607"/>
          </a:xfrm>
          <a:custGeom>
            <a:avLst/>
            <a:gdLst>
              <a:gd name="connsiteX0" fmla="*/ 978016 w 978016"/>
              <a:gd name="connsiteY0" fmla="*/ 414674 h 1198607"/>
              <a:gd name="connsiteX1" fmla="*/ 576572 w 978016"/>
              <a:gd name="connsiteY1" fmla="*/ 24381 h 1198607"/>
              <a:gd name="connsiteX2" fmla="*/ 130524 w 978016"/>
              <a:gd name="connsiteY2" fmla="*/ 124742 h 1198607"/>
              <a:gd name="connsiteX3" fmla="*/ 7860 w 978016"/>
              <a:gd name="connsiteY3" fmla="*/ 804967 h 1198607"/>
              <a:gd name="connsiteX4" fmla="*/ 308943 w 978016"/>
              <a:gd name="connsiteY4" fmla="*/ 1195259 h 1198607"/>
              <a:gd name="connsiteX5" fmla="*/ 844202 w 978016"/>
              <a:gd name="connsiteY5" fmla="*/ 961084 h 119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8016" h="1198607">
                <a:moveTo>
                  <a:pt x="978016" y="414674"/>
                </a:moveTo>
                <a:cubicBezTo>
                  <a:pt x="847918" y="243688"/>
                  <a:pt x="717821" y="72703"/>
                  <a:pt x="576572" y="24381"/>
                </a:cubicBezTo>
                <a:cubicBezTo>
                  <a:pt x="435323" y="-23941"/>
                  <a:pt x="225309" y="-5356"/>
                  <a:pt x="130524" y="124742"/>
                </a:cubicBezTo>
                <a:cubicBezTo>
                  <a:pt x="35739" y="254840"/>
                  <a:pt x="-21877" y="626548"/>
                  <a:pt x="7860" y="804967"/>
                </a:cubicBezTo>
                <a:cubicBezTo>
                  <a:pt x="37596" y="983387"/>
                  <a:pt x="169553" y="1169240"/>
                  <a:pt x="308943" y="1195259"/>
                </a:cubicBezTo>
                <a:cubicBezTo>
                  <a:pt x="448333" y="1221278"/>
                  <a:pt x="646267" y="1091181"/>
                  <a:pt x="844202" y="961084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77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1382-7DAB-9563-C52D-919F94E0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Example 2: a maze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C1304-9FBE-D4EF-7289-C17AEE7A3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997497" cy="4351338"/>
              </a:xfrm>
            </p:spPr>
            <p:txBody>
              <a:bodyPr/>
              <a:lstStyle/>
              <a:p>
                <a:r>
                  <a:rPr lang="en-IT" dirty="0"/>
                  <a:t>State is agent’s position (grid cell)</a:t>
                </a:r>
              </a:p>
              <a:p>
                <a:r>
                  <a:rPr lang="en-IT" dirty="0"/>
                  <a:t>Actions: agent moves to adjacent grid cell</a:t>
                </a:r>
              </a:p>
              <a:p>
                <a:r>
                  <a:rPr lang="en-IT" dirty="0"/>
                  <a:t>State transitions simply determined by actions</a:t>
                </a:r>
              </a:p>
              <a:p>
                <a:r>
                  <a:rPr lang="en-IT" dirty="0"/>
                  <a:t>Agent starts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T" dirty="0"/>
                  <a:t> and tries to get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T" dirty="0"/>
                  <a:t> in minimal time</a:t>
                </a:r>
              </a:p>
              <a:p>
                <a:r>
                  <a:rPr lang="en-IT" dirty="0"/>
                  <a:t>Appropriate reward?</a:t>
                </a:r>
              </a:p>
              <a:p>
                <a:endParaRPr lang="en-IT" dirty="0"/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4C1304-9FBE-D4EF-7289-C17AEE7A3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997497" cy="4351338"/>
              </a:xfrm>
              <a:blipFill>
                <a:blip r:embed="rId2"/>
                <a:stretch>
                  <a:fillRect l="-1903" t="-2326" r="-84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id with black and white squares&#10;&#10;Description automatically generated">
            <a:extLst>
              <a:ext uri="{FF2B5EF4-FFF2-40B4-BE49-F238E27FC236}">
                <a16:creationId xmlns:a16="http://schemas.microsoft.com/office/drawing/2014/main" id="{C9215D4D-CFD3-9F90-A07B-93A25C6E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501" y="1825625"/>
            <a:ext cx="4795489" cy="36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2BFE-6C3C-9381-A89F-6717824E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Example 2: a maze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1F59-84A0-4FC8-F6C0-15C2242F7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4301" cy="4351338"/>
          </a:xfrm>
        </p:spPr>
        <p:txBody>
          <a:bodyPr/>
          <a:lstStyle/>
          <a:p>
            <a:r>
              <a:rPr lang="en-IT" dirty="0"/>
              <a:t>Notice that </a:t>
            </a:r>
            <a:r>
              <a:rPr lang="en-IT" b="1" dirty="0"/>
              <a:t>problem can be solved by</a:t>
            </a:r>
            <a:r>
              <a:rPr lang="en-IT" dirty="0"/>
              <a:t> </a:t>
            </a:r>
            <a:r>
              <a:rPr lang="en-IT" b="1" dirty="0"/>
              <a:t>counting backwards from goal</a:t>
            </a:r>
          </a:p>
          <a:p>
            <a:r>
              <a:rPr lang="en-IT" dirty="0"/>
              <a:t>Optimal policy: always move to square shortest distance from goal</a:t>
            </a:r>
          </a:p>
          <a:p>
            <a:r>
              <a:rPr lang="en-IT" dirty="0"/>
              <a:t>This idea of </a:t>
            </a:r>
            <a:r>
              <a:rPr lang="en-IT" b="1" dirty="0"/>
              <a:t>exploiting recursive structure of problem </a:t>
            </a:r>
            <a:r>
              <a:rPr lang="en-IT" dirty="0"/>
              <a:t>can be generalized to </a:t>
            </a:r>
            <a:r>
              <a:rPr lang="en-IT" i="1" dirty="0"/>
              <a:t>all </a:t>
            </a:r>
            <a:r>
              <a:rPr lang="en-IT" dirty="0"/>
              <a:t>MDPs!</a:t>
            </a:r>
          </a:p>
          <a:p>
            <a:r>
              <a:rPr lang="en-IT" dirty="0"/>
              <a:t>Leads to solution technique called “</a:t>
            </a:r>
            <a:r>
              <a:rPr lang="en-IT" b="1" dirty="0"/>
              <a:t>dynamic programming</a:t>
            </a:r>
            <a:r>
              <a:rPr lang="en-IT" dirty="0"/>
              <a:t>”</a:t>
            </a:r>
          </a:p>
          <a:p>
            <a:endParaRPr lang="en-IT" dirty="0"/>
          </a:p>
        </p:txBody>
      </p:sp>
      <p:pic>
        <p:nvPicPr>
          <p:cNvPr id="4" name="Picture 3" descr="A grid with black and white squares&#10;&#10;Description automatically generated">
            <a:extLst>
              <a:ext uri="{FF2B5EF4-FFF2-40B4-BE49-F238E27FC236}">
                <a16:creationId xmlns:a16="http://schemas.microsoft.com/office/drawing/2014/main" id="{7B6AE07A-6843-F881-496D-F5CFE30D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501" y="1825625"/>
            <a:ext cx="4795489" cy="3677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B8E098-CBCA-3B89-6974-C0741024E1AB}"/>
              </a:ext>
            </a:extLst>
          </p:cNvPr>
          <p:cNvSpPr txBox="1"/>
          <p:nvPr/>
        </p:nvSpPr>
        <p:spPr>
          <a:xfrm>
            <a:off x="11199751" y="25759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103C6-A2BF-DD6E-EB6D-B04CE6D59F1C}"/>
              </a:ext>
            </a:extLst>
          </p:cNvPr>
          <p:cNvSpPr txBox="1"/>
          <p:nvPr/>
        </p:nvSpPr>
        <p:spPr>
          <a:xfrm>
            <a:off x="11199751" y="3147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A46AC-77BE-42C3-E6B9-91EBACC35535}"/>
              </a:ext>
            </a:extLst>
          </p:cNvPr>
          <p:cNvSpPr txBox="1"/>
          <p:nvPr/>
        </p:nvSpPr>
        <p:spPr>
          <a:xfrm>
            <a:off x="11199541" y="37535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FB095-391B-1781-01FA-8F2D159993DF}"/>
              </a:ext>
            </a:extLst>
          </p:cNvPr>
          <p:cNvSpPr txBox="1"/>
          <p:nvPr/>
        </p:nvSpPr>
        <p:spPr>
          <a:xfrm>
            <a:off x="10601092" y="37535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5092D-D326-946E-E1F3-DD602B16D737}"/>
              </a:ext>
            </a:extLst>
          </p:cNvPr>
          <p:cNvSpPr txBox="1"/>
          <p:nvPr/>
        </p:nvSpPr>
        <p:spPr>
          <a:xfrm>
            <a:off x="11199541" y="42578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80BBD-8E02-4461-7676-DA7AA67038AE}"/>
              </a:ext>
            </a:extLst>
          </p:cNvPr>
          <p:cNvSpPr txBox="1"/>
          <p:nvPr/>
        </p:nvSpPr>
        <p:spPr>
          <a:xfrm>
            <a:off x="10601092" y="42751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1A7CC-8CDF-400C-E477-0EC1038B2442}"/>
              </a:ext>
            </a:extLst>
          </p:cNvPr>
          <p:cNvSpPr txBox="1"/>
          <p:nvPr/>
        </p:nvSpPr>
        <p:spPr>
          <a:xfrm>
            <a:off x="11199541" y="48502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1E394-D4F5-3F54-3D73-9C8C4DD4299D}"/>
              </a:ext>
            </a:extLst>
          </p:cNvPr>
          <p:cNvSpPr txBox="1"/>
          <p:nvPr/>
        </p:nvSpPr>
        <p:spPr>
          <a:xfrm>
            <a:off x="10645696" y="48502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CE5B8-C24F-1A2F-7C24-5B8C50BAD15E}"/>
              </a:ext>
            </a:extLst>
          </p:cNvPr>
          <p:cNvSpPr txBox="1"/>
          <p:nvPr/>
        </p:nvSpPr>
        <p:spPr>
          <a:xfrm>
            <a:off x="10091851" y="48502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5B5D9-B8C2-8FDC-28EB-92A69ED793A3}"/>
              </a:ext>
            </a:extLst>
          </p:cNvPr>
          <p:cNvSpPr txBox="1"/>
          <p:nvPr/>
        </p:nvSpPr>
        <p:spPr>
          <a:xfrm>
            <a:off x="9538006" y="48502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6F4FCF-321C-5869-0F86-448441426E2B}"/>
              </a:ext>
            </a:extLst>
          </p:cNvPr>
          <p:cNvSpPr txBox="1"/>
          <p:nvPr/>
        </p:nvSpPr>
        <p:spPr>
          <a:xfrm>
            <a:off x="8938098" y="48502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7EEA6D-4FF9-1992-0CD9-73725F947507}"/>
              </a:ext>
            </a:extLst>
          </p:cNvPr>
          <p:cNvSpPr txBox="1"/>
          <p:nvPr/>
        </p:nvSpPr>
        <p:spPr>
          <a:xfrm>
            <a:off x="10091851" y="42751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91F40-E5C0-596A-ECDE-46CF37D4A842}"/>
              </a:ext>
            </a:extLst>
          </p:cNvPr>
          <p:cNvSpPr txBox="1"/>
          <p:nvPr/>
        </p:nvSpPr>
        <p:spPr>
          <a:xfrm>
            <a:off x="10086719" y="37115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0A6B1D-2041-4778-C6D0-005299A7078B}"/>
              </a:ext>
            </a:extLst>
          </p:cNvPr>
          <p:cNvSpPr txBox="1"/>
          <p:nvPr/>
        </p:nvSpPr>
        <p:spPr>
          <a:xfrm>
            <a:off x="9529133" y="37097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19B2FD-B7FE-1736-E502-3FCC7B35BF36}"/>
              </a:ext>
            </a:extLst>
          </p:cNvPr>
          <p:cNvSpPr txBox="1"/>
          <p:nvPr/>
        </p:nvSpPr>
        <p:spPr>
          <a:xfrm>
            <a:off x="8966415" y="37097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B36A9-2728-A7F0-686D-C148FB318C25}"/>
              </a:ext>
            </a:extLst>
          </p:cNvPr>
          <p:cNvSpPr txBox="1"/>
          <p:nvPr/>
        </p:nvSpPr>
        <p:spPr>
          <a:xfrm>
            <a:off x="8966415" y="42751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AEFCA-0042-297A-4623-34739C5AF5E9}"/>
              </a:ext>
            </a:extLst>
          </p:cNvPr>
          <p:cNvSpPr txBox="1"/>
          <p:nvPr/>
        </p:nvSpPr>
        <p:spPr>
          <a:xfrm>
            <a:off x="8413615" y="42751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3C1BF3-794D-7557-4027-E2A46FCFF7AA}"/>
              </a:ext>
            </a:extLst>
          </p:cNvPr>
          <p:cNvSpPr txBox="1"/>
          <p:nvPr/>
        </p:nvSpPr>
        <p:spPr>
          <a:xfrm flipH="1">
            <a:off x="7819839" y="4275198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6FFC1-3BB6-5B4E-1162-FEDDAE4C8B98}"/>
              </a:ext>
            </a:extLst>
          </p:cNvPr>
          <p:cNvSpPr txBox="1"/>
          <p:nvPr/>
        </p:nvSpPr>
        <p:spPr>
          <a:xfrm flipH="1">
            <a:off x="7766362" y="3709748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B47F84-ED15-0E40-2806-AD9B0EBC950F}"/>
              </a:ext>
            </a:extLst>
          </p:cNvPr>
          <p:cNvSpPr txBox="1"/>
          <p:nvPr/>
        </p:nvSpPr>
        <p:spPr>
          <a:xfrm flipH="1">
            <a:off x="7766362" y="3147761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1E1CF6-615E-6D2F-F458-BB273AFAD0D7}"/>
              </a:ext>
            </a:extLst>
          </p:cNvPr>
          <p:cNvSpPr txBox="1"/>
          <p:nvPr/>
        </p:nvSpPr>
        <p:spPr>
          <a:xfrm flipH="1">
            <a:off x="7224123" y="3709748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7537D8-8A4A-79A2-3314-6DAB42C42298}"/>
              </a:ext>
            </a:extLst>
          </p:cNvPr>
          <p:cNvSpPr txBox="1"/>
          <p:nvPr/>
        </p:nvSpPr>
        <p:spPr>
          <a:xfrm flipH="1">
            <a:off x="7203644" y="4284562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5A898-741B-76AC-3A51-049641C00AE9}"/>
              </a:ext>
            </a:extLst>
          </p:cNvPr>
          <p:cNvSpPr txBox="1"/>
          <p:nvPr/>
        </p:nvSpPr>
        <p:spPr>
          <a:xfrm flipH="1">
            <a:off x="8348625" y="4834741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1F4B90-7F1B-7C3E-2131-902C40DC2740}"/>
              </a:ext>
            </a:extLst>
          </p:cNvPr>
          <p:cNvSpPr txBox="1"/>
          <p:nvPr/>
        </p:nvSpPr>
        <p:spPr>
          <a:xfrm flipH="1">
            <a:off x="7798996" y="4873921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DA96A0-99C0-A084-1C72-BBB89DA674A6}"/>
              </a:ext>
            </a:extLst>
          </p:cNvPr>
          <p:cNvSpPr txBox="1"/>
          <p:nvPr/>
        </p:nvSpPr>
        <p:spPr>
          <a:xfrm flipH="1">
            <a:off x="7218886" y="4850260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D862C2-3B77-71CF-71C6-D3B36C652F8C}"/>
              </a:ext>
            </a:extLst>
          </p:cNvPr>
          <p:cNvSpPr txBox="1"/>
          <p:nvPr/>
        </p:nvSpPr>
        <p:spPr>
          <a:xfrm flipH="1">
            <a:off x="8943538" y="3144298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84E955-45AD-0D59-F3A8-044EFD995D6A}"/>
              </a:ext>
            </a:extLst>
          </p:cNvPr>
          <p:cNvSpPr txBox="1"/>
          <p:nvPr/>
        </p:nvSpPr>
        <p:spPr>
          <a:xfrm flipH="1">
            <a:off x="9499724" y="3134686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F720E7-C660-05F8-6716-5D1E299B9A2E}"/>
              </a:ext>
            </a:extLst>
          </p:cNvPr>
          <p:cNvSpPr txBox="1"/>
          <p:nvPr/>
        </p:nvSpPr>
        <p:spPr>
          <a:xfrm flipH="1">
            <a:off x="10086719" y="3130831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E2D772-CEFB-CE45-2541-9AAAA2E322D2}"/>
              </a:ext>
            </a:extLst>
          </p:cNvPr>
          <p:cNvSpPr txBox="1"/>
          <p:nvPr/>
        </p:nvSpPr>
        <p:spPr>
          <a:xfrm flipH="1">
            <a:off x="10053569" y="2600313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672220-1E50-E088-A5AC-AB88793F6583}"/>
              </a:ext>
            </a:extLst>
          </p:cNvPr>
          <p:cNvSpPr txBox="1"/>
          <p:nvPr/>
        </p:nvSpPr>
        <p:spPr>
          <a:xfrm flipH="1">
            <a:off x="9529096" y="2585494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8B48C3-44E6-EEEE-C4A7-D7759B9105BA}"/>
              </a:ext>
            </a:extLst>
          </p:cNvPr>
          <p:cNvSpPr txBox="1"/>
          <p:nvPr/>
        </p:nvSpPr>
        <p:spPr>
          <a:xfrm flipH="1">
            <a:off x="8987981" y="2581802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69879E-629B-3929-5E9B-AB635DA6E651}"/>
              </a:ext>
            </a:extLst>
          </p:cNvPr>
          <p:cNvSpPr txBox="1"/>
          <p:nvPr/>
        </p:nvSpPr>
        <p:spPr>
          <a:xfrm flipH="1">
            <a:off x="8943538" y="2010432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7F8A96-3FF7-6AC9-7F2C-1F5F8689BF63}"/>
              </a:ext>
            </a:extLst>
          </p:cNvPr>
          <p:cNvSpPr txBox="1"/>
          <p:nvPr/>
        </p:nvSpPr>
        <p:spPr>
          <a:xfrm flipH="1">
            <a:off x="9499724" y="2006577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F5804B-60D3-691E-C058-3360DACEBE04}"/>
              </a:ext>
            </a:extLst>
          </p:cNvPr>
          <p:cNvSpPr txBox="1"/>
          <p:nvPr/>
        </p:nvSpPr>
        <p:spPr>
          <a:xfrm flipH="1">
            <a:off x="10053569" y="2013987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0B8FC5-A9DE-DB96-CEDE-AC4D226E4CC2}"/>
              </a:ext>
            </a:extLst>
          </p:cNvPr>
          <p:cNvSpPr txBox="1"/>
          <p:nvPr/>
        </p:nvSpPr>
        <p:spPr>
          <a:xfrm flipH="1">
            <a:off x="8327169" y="2006577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7F70B2-3C3A-5523-1D98-376B31EEFE4B}"/>
              </a:ext>
            </a:extLst>
          </p:cNvPr>
          <p:cNvSpPr txBox="1"/>
          <p:nvPr/>
        </p:nvSpPr>
        <p:spPr>
          <a:xfrm flipH="1">
            <a:off x="7740892" y="2002722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73F37E-4D62-FD8C-85C0-F3C47307C05D}"/>
              </a:ext>
            </a:extLst>
          </p:cNvPr>
          <p:cNvSpPr txBox="1"/>
          <p:nvPr/>
        </p:nvSpPr>
        <p:spPr>
          <a:xfrm flipH="1">
            <a:off x="7765461" y="2588768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13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6C49C5-7127-D8B9-C0C6-64BF2B87B42C}"/>
              </a:ext>
            </a:extLst>
          </p:cNvPr>
          <p:cNvSpPr txBox="1"/>
          <p:nvPr/>
        </p:nvSpPr>
        <p:spPr>
          <a:xfrm flipH="1">
            <a:off x="7203644" y="2607494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8E9F9F-5C2C-BFD6-0B8B-179A0EE27C28}"/>
              </a:ext>
            </a:extLst>
          </p:cNvPr>
          <p:cNvSpPr txBox="1"/>
          <p:nvPr/>
        </p:nvSpPr>
        <p:spPr>
          <a:xfrm flipH="1">
            <a:off x="7184706" y="1986028"/>
            <a:ext cx="7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4215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6157</TotalTime>
  <Words>1205</Words>
  <Application>Microsoft Macintosh PowerPoint</Application>
  <PresentationFormat>Widescreen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Lecture 3: Markov Decision Processes and Dynamic Programming</vt:lpstr>
      <vt:lpstr>Intro</vt:lpstr>
      <vt:lpstr>Environments and agents</vt:lpstr>
      <vt:lpstr>Environments and agents</vt:lpstr>
      <vt:lpstr>Rewards and policies</vt:lpstr>
      <vt:lpstr>Example 1: a coin flipping game</vt:lpstr>
      <vt:lpstr>Example 1: a coin flipping game (cont’d)</vt:lpstr>
      <vt:lpstr>Example 2: a maze</vt:lpstr>
      <vt:lpstr>Example 2: a maze (cont’d)</vt:lpstr>
      <vt:lpstr>The value function and Q</vt:lpstr>
      <vt:lpstr>The Bellman equation</vt:lpstr>
      <vt:lpstr>The Bellman equation</vt:lpstr>
      <vt:lpstr>Aside: Hamilton-Jacobi-Bellman equation</vt:lpstr>
      <vt:lpstr>Dynamic programming</vt:lpstr>
      <vt:lpstr>Value iteration</vt:lpstr>
      <vt:lpstr>Can we solve Zermelo problem now?</vt:lpstr>
      <vt:lpstr>What about olfactory search?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Markov Decision Processes and Dynamic Programming</dc:title>
  <dc:creator>Robin Heinonen</dc:creator>
  <cp:lastModifiedBy>Robin Heinonen</cp:lastModifiedBy>
  <cp:revision>6</cp:revision>
  <dcterms:created xsi:type="dcterms:W3CDTF">2024-05-29T08:59:50Z</dcterms:created>
  <dcterms:modified xsi:type="dcterms:W3CDTF">2024-06-06T09:29:40Z</dcterms:modified>
</cp:coreProperties>
</file>