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7ECA-E768-8751-421F-F41E08BFA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D1FD3-F240-3D4A-887A-CA2B6A613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37C7-2423-3BD6-B6BC-379D770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BC9-4EDB-044E-B97D-82F5C919A836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70E5E-AE49-6A82-7566-B933C793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CD42-A6CF-2061-1BB8-970BBE2E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AB95-0C5A-B84B-9A20-5064E32715F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8085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C6E2-2189-D7FA-925D-3AC88622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F4304-B972-4689-659B-C83284AA8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DB98-72A3-B769-8EF1-9D51C14A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BC9-4EDB-044E-B97D-82F5C919A836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8AB1F-A9C1-86CE-B54C-0B72C153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ADD4D-0787-D642-D1D1-A8797986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AB95-0C5A-B84B-9A20-5064E32715F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95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9B557-97AD-1322-5A3C-E532169BD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E989D-865A-1E72-6190-998AD92D0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D266C-4DDE-A6EE-583F-C6697394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BC9-4EDB-044E-B97D-82F5C919A836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32FE-5FA3-3B8C-36E4-CF8CCC9A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B0BBD-1FA2-96E5-C31F-CC0A1CA0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AB95-0C5A-B84B-9A20-5064E32715F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871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8933-1D3F-00A7-F372-1C138D2B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3DE2-63C5-7916-35BD-5DF5EE13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36B3-0B9E-EE0D-A788-21A1F543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BC9-4EDB-044E-B97D-82F5C919A836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B1552-9C89-EC05-18F4-04191F25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C0669-A372-933E-ECC1-CF6A07A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AB95-0C5A-B84B-9A20-5064E32715F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4766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3455-73E9-CA01-B379-465CFEA9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2358-0B0F-2CFB-4B41-4FC762AA2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69C41-B5B0-4AC2-4F31-907D7EB6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BC9-4EDB-044E-B97D-82F5C919A836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A3EB-6AA9-67DC-4E89-C5C09933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43AB2-A6A5-119D-9566-5D45D7E7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AB95-0C5A-B84B-9A20-5064E32715F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220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C6C8-F9FA-2F95-16E1-D5015484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B2DB-3142-A2F2-0D9D-830B49F28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52261-15EE-71CB-51A9-4583770D6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D523D-0C60-3931-9D20-56F2FAEA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BC9-4EDB-044E-B97D-82F5C919A836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B0193-099F-E38A-07EB-AD01EE28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2699C-C398-AEEE-49BB-1FCAB2F7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AB95-0C5A-B84B-9A20-5064E32715F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7662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2900-C444-8902-AE2A-D1745D31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E659-DCAA-4A07-A9FC-6EFA84887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341DD-AE77-8F6F-FC62-CA7BD395B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33B3E-9772-65C4-0EBA-8BDF507A4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F4DB7-6142-7CA8-CAB6-1B6DA0E57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FE60F-3E40-57B2-0E55-A834CB3D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BC9-4EDB-044E-B97D-82F5C919A836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A74A1-1D1B-0AD3-E971-FC401DB6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E5635-52CD-3EF6-A24F-EF7418DB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AB95-0C5A-B84B-9A20-5064E32715F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4713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73C8-CBB9-1194-BC02-385E5325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FA36E-EC47-8A27-748D-1D6B7D7F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BC9-4EDB-044E-B97D-82F5C919A836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B0FA4-2249-48E8-2AC8-978447CC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E26FE-22DA-C189-628B-4BB6531D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AB95-0C5A-B84B-9A20-5064E32715F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6202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97AE2-6195-8C41-D106-3B3D4D39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BC9-4EDB-044E-B97D-82F5C919A836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01872-336B-ACFC-18A8-FD736BA0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F1323-A11B-16E3-2ECD-383FE6A6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AB95-0C5A-B84B-9A20-5064E32715F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5788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454F-7D83-FADB-81BA-D7257186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E587-A142-E59E-F8B0-0CD6A770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9E335-9D73-A582-12F9-3570D253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7F6C9-B909-7BBA-6A2C-E7B0DB58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BC9-4EDB-044E-B97D-82F5C919A836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EA83-5FD9-9C7F-DCED-143DE927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FFC87-36F2-62CA-1AC6-7498DE79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AB95-0C5A-B84B-9A20-5064E32715F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795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312A-3B91-52BC-0FD2-D486F53E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85BF6-917D-D466-D677-CA8F07997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7F469-FECC-B84A-239E-99DD46D11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ADF49-BB2C-3FFE-9176-6AD3ABA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4BC9-4EDB-044E-B97D-82F5C919A836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B6138-9424-614D-5590-61182CBA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58739-2870-24D3-5E72-2EF6D482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BAB95-0C5A-B84B-9A20-5064E32715F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0681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EE35B-31C1-383B-C05C-63F10472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4E21C-E13C-5769-3D0A-A6A9E1F8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A7996-412F-158A-F24A-B22695E5B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64BC9-4EDB-044E-B97D-82F5C919A836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B67BA-1577-7490-B335-C86A5BA07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C1398-0FF0-8AB1-CCAF-0D45785F1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BAB95-0C5A-B84B-9A20-5064E32715F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5492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27.png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47AA-92A9-A582-EF01-EBBB7CF9B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Lecture 4: Partial observability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E5BB7-5CD2-85F3-6801-926ED6F2F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T" dirty="0"/>
              <a:t>Optimal policies for Lagrangian turbulence – Dr. Robin Heinonen</a:t>
            </a:r>
          </a:p>
          <a:p>
            <a:r>
              <a:rPr lang="en-IT" dirty="0"/>
              <a:t>Aqtivate workshop on data-driven and model-based tools for complex flows and complex fluids</a:t>
            </a:r>
            <a:endParaRPr lang="en-GB" dirty="0"/>
          </a:p>
          <a:p>
            <a:r>
              <a:rPr lang="en-GB" dirty="0"/>
              <a:t>June 3-7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11650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152BBA7A-3B5A-B2D0-9926-B17A02EF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807" y="3287716"/>
            <a:ext cx="4722193" cy="2834456"/>
          </a:xfrm>
          <a:prstGeom prst="rect">
            <a:avLst/>
          </a:prstGeom>
        </p:spPr>
      </p:pic>
      <p:pic>
        <p:nvPicPr>
          <p:cNvPr id="5" name="Picture 4" descr="A diagram of a triangle&#10;&#10;Description automatically generated">
            <a:extLst>
              <a:ext uri="{FF2B5EF4-FFF2-40B4-BE49-F238E27FC236}">
                <a16:creationId xmlns:a16="http://schemas.microsoft.com/office/drawing/2014/main" id="{9940792D-4F42-E59C-94A6-315BA58B3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621" y="424118"/>
            <a:ext cx="3669502" cy="3012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86944C-3D0B-DC7E-A1AE-2A81DA32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628"/>
            <a:ext cx="10515600" cy="981762"/>
          </a:xfrm>
        </p:spPr>
        <p:txBody>
          <a:bodyPr/>
          <a:lstStyle/>
          <a:p>
            <a:r>
              <a:rPr lang="en-IT" dirty="0"/>
              <a:t>PWLC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35A32-F789-B4FC-269D-972C21765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60390"/>
                <a:ext cx="6846098" cy="5318982"/>
              </a:xfrm>
            </p:spPr>
            <p:txBody>
              <a:bodyPr>
                <a:normAutofit/>
              </a:bodyPr>
              <a:lstStyle/>
              <a:p>
                <a:r>
                  <a:rPr lang="en-IT" dirty="0"/>
                  <a:t>Theorem: for finite-state system,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T" dirty="0"/>
                  <a:t> is </a:t>
                </a:r>
                <a:r>
                  <a:rPr lang="en-IT" b="1" dirty="0"/>
                  <a:t>piecewise linear and convex</a:t>
                </a:r>
                <a:r>
                  <a:rPr lang="en-IT" dirty="0"/>
                  <a:t> function (Sondik 1973)</a:t>
                </a:r>
              </a:p>
              <a:p>
                <a:r>
                  <a:rPr lang="en-IT" dirty="0"/>
                  <a:t>Can be parametrized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T" dirty="0"/>
              </a:p>
              <a:p>
                <a:pPr marL="0" indent="0">
                  <a:buNone/>
                </a:pPr>
                <a:r>
                  <a:rPr lang="en-IT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IT" dirty="0"/>
                  <a:t> is collection of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T" dirty="0"/>
                  <a:t>-vectors” w/ same dimensionality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T" dirty="0"/>
                  <a:t>, i.e.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T" dirty="0"/>
              </a:p>
              <a:p>
                <a:r>
                  <a:rPr lang="en-IT" dirty="0"/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T" dirty="0"/>
                  <a:t> has associated action, defines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T" dirty="0"/>
                  <a:t>-dimensional hyperplane</a:t>
                </a:r>
              </a:p>
              <a:p>
                <a:r>
                  <a:rPr lang="en-IT" dirty="0"/>
                  <a:t>Need algorithm 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I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35A32-F789-B4FC-269D-972C21765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60390"/>
                <a:ext cx="6846098" cy="5318982"/>
              </a:xfrm>
              <a:blipFill>
                <a:blip r:embed="rId4"/>
                <a:stretch>
                  <a:fillRect l="-1852" t="-190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DD85C20-E002-A480-143C-2830E72D5655}"/>
              </a:ext>
            </a:extLst>
          </p:cNvPr>
          <p:cNvSpPr txBox="1"/>
          <p:nvPr/>
        </p:nvSpPr>
        <p:spPr>
          <a:xfrm>
            <a:off x="8173847" y="2189754"/>
            <a:ext cx="212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PWLC value function in two-state system. </a:t>
            </a:r>
          </a:p>
        </p:txBody>
      </p:sp>
    </p:spTree>
    <p:extLst>
      <p:ext uri="{BB962C8B-B14F-4D97-AF65-F5344CB8AC3E}">
        <p14:creationId xmlns:p14="http://schemas.microsoft.com/office/powerpoint/2010/main" val="179963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71C5-E35E-9461-D47C-BE7F56D3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600" dirty="0"/>
              <a:t>Point-based value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0E793-3B6A-BFD5-8E35-07DA0A8AD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8996"/>
                <a:ext cx="10515600" cy="545250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T" dirty="0"/>
                  <a:t>Class of successful approx. algorithms for POMDPs. First introduced in Pineau </a:t>
                </a:r>
                <a:r>
                  <a:rPr lang="en-IT" i="1" dirty="0"/>
                  <a:t>et al. </a:t>
                </a:r>
                <a:r>
                  <a:rPr lang="en-IT" dirty="0"/>
                  <a:t>(2003)</a:t>
                </a:r>
              </a:p>
              <a:p>
                <a:r>
                  <a:rPr lang="en-IT" dirty="0"/>
                  <a:t>Idea: build up a representative set of beliefs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IT" dirty="0"/>
                  <a:t>, and perform value iteration on these beliefs only.</a:t>
                </a:r>
              </a:p>
              <a:p>
                <a:r>
                  <a:rPr lang="en-IT" dirty="0"/>
                  <a:t>Hope that in practice,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T" dirty="0"/>
                  <a:t> encountered will be sufficiently close to an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endParaRPr lang="en-IT" dirty="0"/>
              </a:p>
              <a:p>
                <a:r>
                  <a:rPr lang="en-IT" dirty="0"/>
                  <a:t>Value iteration accomplished via “backup operator”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backup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T" dirty="0"/>
              </a:p>
              <a:p>
                <a:pPr marL="0" indent="0">
                  <a:buNone/>
                </a:pPr>
                <a:r>
                  <a:rPr lang="en-IT" dirty="0"/>
                  <a:t>which produces new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T" dirty="0"/>
                  <a:t> from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T" dirty="0"/>
                  <a:t> and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IT" dirty="0"/>
                  <a:t>. Just a clever manipulation of Bellman equation</a:t>
                </a:r>
              </a:p>
              <a:p>
                <a:r>
                  <a:rPr lang="en-IT" dirty="0"/>
                  <a:t> Several different algorithms. Mostly differ by (a) method of generating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IT" dirty="0"/>
                  <a:t> and (b) choosing order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IT" dirty="0"/>
                  <a:t> to backup. See Shani </a:t>
                </a:r>
                <a:r>
                  <a:rPr lang="en-IT" i="1" dirty="0"/>
                  <a:t>et al. </a:t>
                </a:r>
                <a:r>
                  <a:rPr lang="en-IT" dirty="0"/>
                  <a:t>(2012) for review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0E793-3B6A-BFD5-8E35-07DA0A8AD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8996"/>
                <a:ext cx="10515600" cy="5452505"/>
              </a:xfrm>
              <a:blipFill>
                <a:blip r:embed="rId2"/>
                <a:stretch>
                  <a:fillRect l="-1206" t="-2552" r="-10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71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A8AC-C171-F672-4724-733F1952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POMDP solution of olfactory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241B1-57A3-CA81-1643-327546D0D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22" y="1690688"/>
            <a:ext cx="6082943" cy="3449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1FBA75-1254-179F-71F1-CFFD5E53ADC2}"/>
              </a:ext>
            </a:extLst>
          </p:cNvPr>
          <p:cNvSpPr txBox="1"/>
          <p:nvPr/>
        </p:nvSpPr>
        <p:spPr>
          <a:xfrm>
            <a:off x="652850" y="5140411"/>
            <a:ext cx="4845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POMDP solution using Perseus algorithm (Spaan and Vlassis 2005) beats every tested heuristic for olfactory search, on both single points and an ensemble of points. From Heinonen </a:t>
            </a:r>
            <a:r>
              <a:rPr lang="en-IT" i="1" dirty="0"/>
              <a:t>et al. </a:t>
            </a:r>
            <a:r>
              <a:rPr lang="en-IT" dirty="0"/>
              <a:t>(2023)</a:t>
            </a:r>
          </a:p>
        </p:txBody>
      </p:sp>
      <p:pic>
        <p:nvPicPr>
          <p:cNvPr id="7" name="dns_search_movie_fast.mov">
            <a:hlinkClick r:id="" action="ppaction://media"/>
            <a:extLst>
              <a:ext uri="{FF2B5EF4-FFF2-40B4-BE49-F238E27FC236}">
                <a16:creationId xmlns:a16="http://schemas.microsoft.com/office/drawing/2014/main" id="{10781EB2-B899-604A-4BCB-D9F664FA71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39709" y="1515080"/>
            <a:ext cx="5608130" cy="4206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DA1D5D-33BA-0F2F-6D92-C83839D02069}"/>
              </a:ext>
            </a:extLst>
          </p:cNvPr>
          <p:cNvSpPr txBox="1"/>
          <p:nvPr/>
        </p:nvSpPr>
        <p:spPr>
          <a:xfrm>
            <a:off x="6921143" y="1690688"/>
            <a:ext cx="463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Example of SARSOP algorithm (Kurniawati </a:t>
            </a:r>
            <a:r>
              <a:rPr lang="en-IT" i="1" dirty="0"/>
              <a:t>et al</a:t>
            </a:r>
            <a:r>
              <a:rPr lang="en-IT" dirty="0"/>
              <a:t>. 2012) beating heuristics in real flow data</a:t>
            </a:r>
          </a:p>
        </p:txBody>
      </p:sp>
    </p:spTree>
    <p:extLst>
      <p:ext uri="{BB962C8B-B14F-4D97-AF65-F5344CB8AC3E}">
        <p14:creationId xmlns:p14="http://schemas.microsoft.com/office/powerpoint/2010/main" val="115081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1BD5-0624-A1C2-C051-79578B34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Alternate method of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4A7AC-9225-025A-7A2D-56A437561B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T" dirty="0"/>
                  <a:t>Loisy and Eloy (2022) instead represented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T" dirty="0"/>
                  <a:t> by deep neural network</a:t>
                </a:r>
              </a:p>
              <a:p>
                <a:r>
                  <a:rPr lang="en-IT" dirty="0"/>
                  <a:t>Solved olfactory search POMDP using stochastic gradient descent, with loss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T" dirty="0"/>
              </a:p>
              <a:p>
                <a:pPr marL="0" indent="0">
                  <a:buNone/>
                </a:pPr>
                <a:r>
                  <a:rPr lang="en-IT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T" dirty="0"/>
                  <a:t> RHS of Bellman eq., expectation over belief samples)</a:t>
                </a:r>
              </a:p>
              <a:p>
                <a:r>
                  <a:rPr lang="en-IT" dirty="0"/>
                  <a:t>Belief samples obtained by using “experience replay,” borrowing techniques from (model-free) </a:t>
                </a:r>
                <a:r>
                  <a:rPr lang="en-IT" b="1" dirty="0"/>
                  <a:t>reinforcement learning</a:t>
                </a:r>
              </a:p>
              <a:p>
                <a:r>
                  <a:rPr lang="en-IT" dirty="0"/>
                  <a:t>RL will be subject of final lecture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4A7AC-9225-025A-7A2D-56A437561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42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1ECA-9BFA-86E2-01AE-F9EDB4A2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279"/>
          </a:xfrm>
        </p:spPr>
        <p:txBody>
          <a:bodyPr>
            <a:normAutofit/>
          </a:bodyPr>
          <a:lstStyle/>
          <a:p>
            <a:r>
              <a:rPr lang="en-IT" sz="3600" dirty="0"/>
              <a:t>The inverted pendulum revisited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9EB8CE-9A23-BE77-99E2-865AAB44FA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9404"/>
                <a:ext cx="6897414" cy="54185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T" dirty="0"/>
                  <a:t>Recall: system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T" dirty="0"/>
              </a:p>
              <a:p>
                <a:r>
                  <a:rPr lang="en-IT" dirty="0"/>
                  <a:t>In practice, we must </a:t>
                </a:r>
                <a:r>
                  <a:rPr lang="en-IT" b="1" dirty="0"/>
                  <a:t>measure</a:t>
                </a:r>
                <a:r>
                  <a:rPr lang="en-IT" dirty="0"/>
                  <a:t> these quantities</a:t>
                </a:r>
              </a:p>
              <a:p>
                <a:r>
                  <a:rPr lang="en-IT" dirty="0"/>
                  <a:t>Measurements </a:t>
                </a:r>
                <a:r>
                  <a:rPr lang="en-IT" i="1" dirty="0"/>
                  <a:t>m</a:t>
                </a:r>
                <a:r>
                  <a:rPr lang="en-IT" dirty="0"/>
                  <a:t> will come with </a:t>
                </a:r>
                <a:r>
                  <a:rPr lang="en-IT" b="1" dirty="0"/>
                  <a:t>uncertainties</a:t>
                </a:r>
                <a:r>
                  <a:rPr lang="en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IT" b="1" dirty="0"/>
              </a:p>
              <a:p>
                <a:r>
                  <a:rPr lang="en-IT" dirty="0"/>
                  <a:t>Therefore, we </a:t>
                </a:r>
                <a:r>
                  <a:rPr lang="en-IT" b="1" dirty="0"/>
                  <a:t>do not observe the state</a:t>
                </a:r>
              </a:p>
              <a:p>
                <a:r>
                  <a:rPr lang="en-IT" dirty="0"/>
                  <a:t>But if we know (or can model) measurement 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</m:oMath>
                </a14:m>
                <a:r>
                  <a:rPr lang="en-IT" dirty="0"/>
                  <a:t>, gain </a:t>
                </a:r>
                <a:r>
                  <a:rPr lang="en-IT" b="1" dirty="0"/>
                  <a:t>partial information about state </a:t>
                </a:r>
                <a:r>
                  <a:rPr lang="en-IT" dirty="0"/>
                  <a:t>through measurements</a:t>
                </a:r>
              </a:p>
              <a:p>
                <a:r>
                  <a:rPr lang="en-IT" dirty="0"/>
                  <a:t>Uncertainity is everywhere. In practice, </a:t>
                </a:r>
                <a:r>
                  <a:rPr lang="en-IT" b="1" dirty="0"/>
                  <a:t>partial observability is the rule rather than the exception</a:t>
                </a:r>
                <a:endParaRPr lang="en-IT" dirty="0"/>
              </a:p>
              <a:p>
                <a:endParaRPr lang="en-IT" b="1" i="1" dirty="0"/>
              </a:p>
              <a:p>
                <a:endParaRPr lang="en-IT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9EB8CE-9A23-BE77-99E2-865AAB44F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9404"/>
                <a:ext cx="6897414" cy="5418596"/>
              </a:xfrm>
              <a:blipFill>
                <a:blip r:embed="rId2"/>
                <a:stretch>
                  <a:fillRect l="-1654" t="-234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7FCB8BD-1570-83F9-81FB-6C7651C9613D}"/>
              </a:ext>
            </a:extLst>
          </p:cNvPr>
          <p:cNvGrpSpPr/>
          <p:nvPr/>
        </p:nvGrpSpPr>
        <p:grpSpPr>
          <a:xfrm>
            <a:off x="8198213" y="2542094"/>
            <a:ext cx="3628745" cy="2765502"/>
            <a:chOff x="8452626" y="2910469"/>
            <a:chExt cx="3628745" cy="27655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5E9D84C-653A-AC67-064F-FC2E5CA52918}"/>
                </a:ext>
              </a:extLst>
            </p:cNvPr>
            <p:cNvGrpSpPr/>
            <p:nvPr/>
          </p:nvGrpSpPr>
          <p:grpSpPr>
            <a:xfrm>
              <a:off x="8452626" y="2910469"/>
              <a:ext cx="3628745" cy="2765502"/>
              <a:chOff x="7645138" y="748321"/>
              <a:chExt cx="3912124" cy="28904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6075C4DF-5AEB-A262-F572-FA65B76293DF}"/>
                      </a:ext>
                    </a:extLst>
                  </p:cNvPr>
                  <p:cNvSpPr/>
                  <p:nvPr/>
                </p:nvSpPr>
                <p:spPr>
                  <a:xfrm>
                    <a:off x="8559538" y="2620652"/>
                    <a:ext cx="1451727" cy="74471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E273EB9-3A45-8817-4469-94B6A77489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9538" y="2620652"/>
                    <a:ext cx="1451727" cy="74471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673BD8-DAB2-54A8-C284-92555D8766FC}"/>
                  </a:ext>
                </a:extLst>
              </p:cNvPr>
              <p:cNvSpPr/>
              <p:nvPr/>
            </p:nvSpPr>
            <p:spPr>
              <a:xfrm>
                <a:off x="8748074" y="3384222"/>
                <a:ext cx="235670" cy="23567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80C93A0-20F2-1228-0621-D086ED4ED8A2}"/>
                  </a:ext>
                </a:extLst>
              </p:cNvPr>
              <p:cNvSpPr/>
              <p:nvPr/>
            </p:nvSpPr>
            <p:spPr>
              <a:xfrm>
                <a:off x="9550925" y="3385791"/>
                <a:ext cx="235670" cy="23567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1D8C6F6-2084-B1AE-4F0D-F252C57D459F}"/>
                  </a:ext>
                </a:extLst>
              </p:cNvPr>
              <p:cNvCxnSpPr/>
              <p:nvPr/>
            </p:nvCxnSpPr>
            <p:spPr>
              <a:xfrm>
                <a:off x="7645138" y="3638746"/>
                <a:ext cx="39121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8072201-B044-1E2A-5CBD-8CAEB5F3D849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0011266" y="2993011"/>
                <a:ext cx="7258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43F41C7-CAC4-3B84-51C1-C2C084CC06C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9189" y="2630078"/>
                    <a:ext cx="6706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T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419B5FB-7F21-9005-4C6A-B3D172C47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9189" y="2630078"/>
                    <a:ext cx="6706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000" b="-20690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ADBEA00-D001-FBE3-99BA-8522AA54B21B}"/>
                  </a:ext>
                </a:extLst>
              </p:cNvPr>
              <p:cNvCxnSpPr/>
              <p:nvPr/>
            </p:nvCxnSpPr>
            <p:spPr>
              <a:xfrm>
                <a:off x="7673419" y="2997724"/>
                <a:ext cx="81070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D47BA42-9925-84C8-6A33-3E34B204827A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089" y="2592371"/>
                    <a:ext cx="6509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T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A7A0FB8-7AF0-2B4E-3A18-A2453A1789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089" y="2592371"/>
                    <a:ext cx="6509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083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F79A0C2-934D-4C72-20C9-1EE74892993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V="1">
                <a:off x="9285402" y="914400"/>
                <a:ext cx="1817" cy="170625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AA487D5-2642-E130-248A-BAEF7EAA06B9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9285402" y="1090670"/>
                <a:ext cx="916217" cy="1529982"/>
              </a:xfrm>
              <a:prstGeom prst="line">
                <a:avLst/>
              </a:prstGeom>
              <a:ln w="222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80759DC-BE27-1C3D-005E-7D58BD3C33D0}"/>
                  </a:ext>
                </a:extLst>
              </p:cNvPr>
              <p:cNvSpPr/>
              <p:nvPr/>
            </p:nvSpPr>
            <p:spPr>
              <a:xfrm>
                <a:off x="9088916" y="2203372"/>
                <a:ext cx="396607" cy="19830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529257D-9F35-491F-41BD-8B3D5C3A5334}"/>
                      </a:ext>
                    </a:extLst>
                  </p:cNvPr>
                  <p:cNvSpPr txBox="1"/>
                  <p:nvPr/>
                </p:nvSpPr>
                <p:spPr>
                  <a:xfrm>
                    <a:off x="9221119" y="1542361"/>
                    <a:ext cx="6571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T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96D40A03-E730-D775-9B14-86689787AE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1119" y="1542361"/>
                    <a:ext cx="65710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041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BBD6DA9-3CC6-5E2E-EF2E-93EC2F8687F5}"/>
                      </a:ext>
                    </a:extLst>
                  </p:cNvPr>
                  <p:cNvSpPr/>
                  <p:nvPr/>
                </p:nvSpPr>
                <p:spPr>
                  <a:xfrm>
                    <a:off x="10099595" y="748321"/>
                    <a:ext cx="352540" cy="341523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A2DE5A3-A97A-E22B-D305-05E5D787AF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9595" y="748321"/>
                    <a:ext cx="352540" cy="34152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3571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0490FF7-2271-26A7-0F79-4F5075E878EF}"/>
                    </a:ext>
                  </a:extLst>
                </p:cNvPr>
                <p:cNvSpPr txBox="1"/>
                <p:nvPr/>
              </p:nvSpPr>
              <p:spPr>
                <a:xfrm>
                  <a:off x="10392937" y="3679902"/>
                  <a:ext cx="49244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IT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4F3A69B-C4B4-7562-2CD3-9F539CF4A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937" y="3679902"/>
                  <a:ext cx="492443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030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255C-21B6-C68B-274E-0B904061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4792"/>
          </a:xfrm>
        </p:spPr>
        <p:txBody>
          <a:bodyPr>
            <a:normAutofit/>
          </a:bodyPr>
          <a:lstStyle/>
          <a:p>
            <a:r>
              <a:rPr lang="en-IT" sz="4000" dirty="0"/>
              <a:t>The partial observable Markov decision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1BB2CB-E1B2-AEDB-3F37-3CF411C879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4022"/>
                <a:ext cx="7564395" cy="5028852"/>
              </a:xfrm>
            </p:spPr>
            <p:txBody>
              <a:bodyPr>
                <a:normAutofit/>
              </a:bodyPr>
              <a:lstStyle/>
              <a:p>
                <a:r>
                  <a:rPr lang="en-IT" dirty="0"/>
                  <a:t>Consider an MDP with actions </a:t>
                </a:r>
                <a14:m>
                  <m:oMath xmlns:m="http://schemas.openxmlformats.org/officeDocument/2006/math">
                    <m:r>
                      <a:rPr lang="en-I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T" i="1" dirty="0"/>
                  <a:t>, </a:t>
                </a:r>
                <a:r>
                  <a:rPr lang="en-IT" dirty="0"/>
                  <a:t>states</a:t>
                </a:r>
                <a14:m>
                  <m:oMath xmlns:m="http://schemas.openxmlformats.org/officeDocument/2006/math">
                    <m:r>
                      <a:rPr lang="en-IT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T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T" dirty="0"/>
                  <a:t>, rewards </a:t>
                </a:r>
                <a14:m>
                  <m:oMath xmlns:m="http://schemas.openxmlformats.org/officeDocument/2006/math">
                    <m:r>
                      <a:rPr lang="en-IT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T" dirty="0"/>
                  <a:t>. </a:t>
                </a:r>
              </a:p>
              <a:p>
                <a:r>
                  <a:rPr lang="en-IT" dirty="0"/>
                  <a:t>Suppose agent </a:t>
                </a:r>
                <a:r>
                  <a:rPr lang="en-IT" b="1" dirty="0"/>
                  <a:t>does not access state</a:t>
                </a:r>
                <a:endParaRPr lang="en-IT" dirty="0"/>
              </a:p>
              <a:p>
                <a:r>
                  <a:rPr lang="en-IT" dirty="0"/>
                  <a:t>Instead, at each time step, make observation </a:t>
                </a:r>
                <a14:m>
                  <m:oMath xmlns:m="http://schemas.openxmlformats.org/officeDocument/2006/math">
                    <m:r>
                      <a:rPr lang="en-IT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IT" i="1" dirty="0"/>
                  <a:t> </a:t>
                </a:r>
                <a:r>
                  <a:rPr lang="en-IT" dirty="0"/>
                  <a:t>drawn from </a:t>
                </a:r>
                <a:r>
                  <a:rPr lang="en-IT" i="1" dirty="0"/>
                  <a:t>likelihood</a:t>
                </a:r>
                <a:r>
                  <a:rPr lang="en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depending on current </a:t>
                </a:r>
                <a14:m>
                  <m:oMath xmlns:m="http://schemas.openxmlformats.org/officeDocument/2006/math">
                    <m:r>
                      <a:rPr lang="en-IT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T" dirty="0"/>
                  <a:t> and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IT" dirty="0"/>
              </a:p>
              <a:p>
                <a:r>
                  <a:rPr lang="en-IT" dirty="0"/>
                  <a:t>T</a:t>
                </a:r>
                <a:r>
                  <a:rPr lang="en-GB" dirty="0"/>
                  <a:t>h</a:t>
                </a:r>
                <a:r>
                  <a:rPr lang="en-IT" dirty="0"/>
                  <a:t>e agent will maintain a </a:t>
                </a:r>
                <a:r>
                  <a:rPr lang="en-IT" b="1" dirty="0"/>
                  <a:t>probability distribution</a:t>
                </a:r>
                <a:r>
                  <a:rPr lang="en-IT" dirty="0"/>
                  <a:t> over state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called the </a:t>
                </a:r>
                <a:r>
                  <a:rPr lang="en-IT" i="1" dirty="0"/>
                  <a:t>belief</a:t>
                </a:r>
                <a:r>
                  <a:rPr lang="en-IT" dirty="0"/>
                  <a:t> or </a:t>
                </a:r>
                <a:r>
                  <a:rPr lang="en-IT" i="1" dirty="0"/>
                  <a:t>posterior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contains all the agent’s knowledge about the state </a:t>
                </a:r>
              </a:p>
              <a:p>
                <a:endParaRPr lang="en-I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1BB2CB-E1B2-AEDB-3F37-3CF411C87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4022"/>
                <a:ext cx="7564395" cy="5028852"/>
              </a:xfrm>
              <a:blipFill>
                <a:blip r:embed="rId2"/>
                <a:stretch>
                  <a:fillRect l="-1510" t="-2015" r="-67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A94C72F-6C1E-487E-A5DF-DDF3FA2D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616" y="1848886"/>
            <a:ext cx="2895600" cy="378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1C4418-19EC-A6FE-FB31-448E15215772}"/>
              </a:ext>
            </a:extLst>
          </p:cNvPr>
          <p:cNvSpPr txBox="1"/>
          <p:nvPr/>
        </p:nvSpPr>
        <p:spPr>
          <a:xfrm>
            <a:off x="8842651" y="5795274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Partially observable Markov</a:t>
            </a:r>
          </a:p>
        </p:txBody>
      </p:sp>
    </p:spTree>
    <p:extLst>
      <p:ext uri="{BB962C8B-B14F-4D97-AF65-F5344CB8AC3E}">
        <p14:creationId xmlns:p14="http://schemas.microsoft.com/office/powerpoint/2010/main" val="310355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A21C-8F9D-5733-9C8D-9FEFF917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Bayesian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002FC-B695-8098-CD93-7CABF3FF7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T" dirty="0"/>
                  <a:t>How to convert observation, action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T" dirty="0"/>
                  <a:t> into probability distribution?</a:t>
                </a:r>
              </a:p>
              <a:p>
                <a:r>
                  <a:rPr lang="en-IT" dirty="0"/>
                  <a:t>Main tool: </a:t>
                </a:r>
                <a:r>
                  <a:rPr lang="en-IT" b="1" dirty="0"/>
                  <a:t>Bayes’ theorem. </a:t>
                </a:r>
                <a:r>
                  <a:rPr lang="en-IT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is known (or modeled),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can be updated using incoming observations: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002FC-B695-8098-CD93-7CABF3FF7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017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8DBBEB52-06D4-4461-8486-9C99146F3570}"/>
              </a:ext>
            </a:extLst>
          </p:cNvPr>
          <p:cNvSpPr/>
          <p:nvPr/>
        </p:nvSpPr>
        <p:spPr>
          <a:xfrm rot="16200000">
            <a:off x="7638393" y="3302875"/>
            <a:ext cx="294289" cy="28220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014925C-8670-8C18-1C4B-5F4781CC6343}"/>
              </a:ext>
            </a:extLst>
          </p:cNvPr>
          <p:cNvSpPr/>
          <p:nvPr/>
        </p:nvSpPr>
        <p:spPr>
          <a:xfrm rot="16200000">
            <a:off x="5381297" y="3854314"/>
            <a:ext cx="294289" cy="113511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F3179E-E8DB-23F4-28C5-5635194030DC}"/>
                  </a:ext>
                </a:extLst>
              </p:cNvPr>
              <p:cNvSpPr txBox="1"/>
              <p:nvPr/>
            </p:nvSpPr>
            <p:spPr>
              <a:xfrm>
                <a:off x="4759192" y="4569767"/>
                <a:ext cx="1538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T" dirty="0"/>
                  <a:t>likelihood of </a:t>
                </a:r>
              </a:p>
              <a:p>
                <a:r>
                  <a:rPr lang="en-IT" dirty="0"/>
                  <a:t>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IT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F3179E-E8DB-23F4-28C5-563519403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92" y="4569767"/>
                <a:ext cx="1538498" cy="646331"/>
              </a:xfrm>
              <a:prstGeom prst="rect">
                <a:avLst/>
              </a:prstGeom>
              <a:blipFill>
                <a:blip r:embed="rId3"/>
                <a:stretch>
                  <a:fillRect l="-3279" t="-5882" b="-1372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83285-17A3-9D89-AFEC-CFFF0B13A893}"/>
                  </a:ext>
                </a:extLst>
              </p:cNvPr>
              <p:cNvSpPr txBox="1"/>
              <p:nvPr/>
            </p:nvSpPr>
            <p:spPr>
              <a:xfrm>
                <a:off x="6519040" y="4965000"/>
                <a:ext cx="2532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dirty="0"/>
                  <a:t>prob. of being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T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83285-17A3-9D89-AFEC-CFFF0B13A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40" y="4965000"/>
                <a:ext cx="2532993" cy="369332"/>
              </a:xfrm>
              <a:prstGeom prst="rect">
                <a:avLst/>
              </a:prstGeom>
              <a:blipFill>
                <a:blip r:embed="rId4"/>
                <a:stretch>
                  <a:fillRect l="-2000" t="-6452" b="-2258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0B9C83-5C80-5F89-7BD6-5B0838C38870}"/>
              </a:ext>
            </a:extLst>
          </p:cNvPr>
          <p:cNvCxnSpPr>
            <a:cxnSpLocks/>
          </p:cNvCxnSpPr>
          <p:nvPr/>
        </p:nvCxnSpPr>
        <p:spPr>
          <a:xfrm flipH="1">
            <a:off x="9304637" y="3892378"/>
            <a:ext cx="494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B5D67A-8957-D11B-903F-C5D47AF1CB2A}"/>
              </a:ext>
            </a:extLst>
          </p:cNvPr>
          <p:cNvSpPr txBox="1"/>
          <p:nvPr/>
        </p:nvSpPr>
        <p:spPr>
          <a:xfrm>
            <a:off x="9798908" y="370771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IT" dirty="0"/>
              <a:t>ld belief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926D38-A96D-D3E4-C2B9-1D77C7A1057B}"/>
              </a:ext>
            </a:extLst>
          </p:cNvPr>
          <p:cNvSpPr txBox="1"/>
          <p:nvPr/>
        </p:nvSpPr>
        <p:spPr>
          <a:xfrm>
            <a:off x="2623751" y="4382077"/>
            <a:ext cx="120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</a:t>
            </a:r>
            <a:r>
              <a:rPr lang="en-IT" dirty="0"/>
              <a:t> belief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91BBA6-2D76-6147-0DDF-80A802B80AA9}"/>
              </a:ext>
            </a:extLst>
          </p:cNvPr>
          <p:cNvCxnSpPr>
            <a:cxnSpLocks/>
          </p:cNvCxnSpPr>
          <p:nvPr/>
        </p:nvCxnSpPr>
        <p:spPr>
          <a:xfrm flipV="1">
            <a:off x="3134088" y="4084144"/>
            <a:ext cx="181642" cy="331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BFD315-AAEB-4FBF-A167-A8549D6531DE}"/>
                  </a:ext>
                </a:extLst>
              </p:cNvPr>
              <p:cNvSpPr txBox="1"/>
              <p:nvPr/>
            </p:nvSpPr>
            <p:spPr>
              <a:xfrm>
                <a:off x="937054" y="5658247"/>
                <a:ext cx="886185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T" sz="2800" dirty="0"/>
                  <a:t>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T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T" sz="2800" dirty="0"/>
                  <a:t> to be </a:t>
                </a:r>
                <a:r>
                  <a:rPr lang="en-IT" sz="2800" b="1" dirty="0"/>
                  <a:t>independent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T" sz="2800" dirty="0"/>
                  <a:t>Need to choose </a:t>
                </a:r>
                <a:r>
                  <a:rPr lang="en-IT" sz="2800" b="1" dirty="0"/>
                  <a:t>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sz="2800" dirty="0"/>
                  <a:t> (problem dependent)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BFD315-AAEB-4FBF-A167-A8549D653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54" y="5658247"/>
                <a:ext cx="8861854" cy="954107"/>
              </a:xfrm>
              <a:prstGeom prst="rect">
                <a:avLst/>
              </a:prstGeom>
              <a:blipFill>
                <a:blip r:embed="rId5"/>
                <a:stretch>
                  <a:fillRect l="-1144" t="-6579" b="-1842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EF1C9D-BB8F-362B-79B9-8B20C666CA77}"/>
                  </a:ext>
                </a:extLst>
              </p:cNvPr>
              <p:cNvSpPr txBox="1"/>
              <p:nvPr/>
            </p:nvSpPr>
            <p:spPr>
              <a:xfrm>
                <a:off x="7337854" y="662342"/>
                <a:ext cx="4015946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IT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EF1C9D-BB8F-362B-79B9-8B20C666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854" y="662342"/>
                <a:ext cx="4015946" cy="861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3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DD76-E5D3-84E4-D7D1-BE3F6123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Example 1: inverted pendulum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58C1D-6E20-A9F3-886D-3E216BAB1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2977" y="1583883"/>
                <a:ext cx="7798251" cy="5328935"/>
              </a:xfrm>
            </p:spPr>
            <p:txBody>
              <a:bodyPr>
                <a:normAutofit/>
              </a:bodyPr>
              <a:lstStyle/>
              <a:p>
                <a:r>
                  <a:rPr lang="en-IT" dirty="0"/>
                  <a:t>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T" dirty="0"/>
                  <a:t> every timestep. Ground truth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T" dirty="0"/>
              </a:p>
              <a:p>
                <a:r>
                  <a:rPr lang="en-IT" dirty="0"/>
                  <a:t>Reasonable assumption: independent Gaussians so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GB" dirty="0"/>
                  <a:t>for</a:t>
                </a:r>
                <a:r>
                  <a:rPr lang="en-IT" dirty="0"/>
                  <a:t> some (known)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T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/>
              </a:p>
              <a:p>
                <a:r>
                  <a:rPr lang="en-IT" dirty="0"/>
                  <a:t>In order to solve problem,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T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T" b="0" dirty="0"/>
                  <a:t> must be </a:t>
                </a:r>
                <a:r>
                  <a:rPr lang="en-IT" b="1" dirty="0"/>
                  <a:t>known</a:t>
                </a:r>
              </a:p>
              <a:p>
                <a:r>
                  <a:rPr lang="en-IT" dirty="0"/>
                  <a:t>Dynamics will quickly mix priors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N.B. in linear regime, leads to “Kalman filtering”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858C1D-6E20-A9F3-886D-3E216BAB1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977" y="1583883"/>
                <a:ext cx="7798251" cy="5328935"/>
              </a:xfrm>
              <a:blipFill>
                <a:blip r:embed="rId2"/>
                <a:stretch>
                  <a:fillRect l="-1626" t="-17815" r="-17561" b="-2066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53D363A-E2ED-2E9B-6A61-3881D6B8E7D4}"/>
              </a:ext>
            </a:extLst>
          </p:cNvPr>
          <p:cNvGrpSpPr/>
          <p:nvPr/>
        </p:nvGrpSpPr>
        <p:grpSpPr>
          <a:xfrm>
            <a:off x="8636450" y="2307315"/>
            <a:ext cx="3628745" cy="2765502"/>
            <a:chOff x="8452626" y="2910469"/>
            <a:chExt cx="3628745" cy="27655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D2049C3-7B3F-7811-6019-C3FD2705191C}"/>
                </a:ext>
              </a:extLst>
            </p:cNvPr>
            <p:cNvGrpSpPr/>
            <p:nvPr/>
          </p:nvGrpSpPr>
          <p:grpSpPr>
            <a:xfrm>
              <a:off x="8452626" y="2910469"/>
              <a:ext cx="3628745" cy="2765502"/>
              <a:chOff x="7645138" y="748321"/>
              <a:chExt cx="3912124" cy="28904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C7B291D9-E254-1C49-F793-204A098B09A6}"/>
                      </a:ext>
                    </a:extLst>
                  </p:cNvPr>
                  <p:cNvSpPr/>
                  <p:nvPr/>
                </p:nvSpPr>
                <p:spPr>
                  <a:xfrm>
                    <a:off x="8559538" y="2620652"/>
                    <a:ext cx="1451727" cy="74471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E273EB9-3A45-8817-4469-94B6A77489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9538" y="2620652"/>
                    <a:ext cx="1451727" cy="74471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D389CC4-7576-376A-6AFD-F01EAEBBE9AE}"/>
                  </a:ext>
                </a:extLst>
              </p:cNvPr>
              <p:cNvSpPr/>
              <p:nvPr/>
            </p:nvSpPr>
            <p:spPr>
              <a:xfrm>
                <a:off x="8748074" y="3384222"/>
                <a:ext cx="235670" cy="23567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D656E43-C7F4-1F38-B5D2-01C963784298}"/>
                  </a:ext>
                </a:extLst>
              </p:cNvPr>
              <p:cNvSpPr/>
              <p:nvPr/>
            </p:nvSpPr>
            <p:spPr>
              <a:xfrm>
                <a:off x="9550925" y="3385791"/>
                <a:ext cx="235670" cy="23567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98F8360-C65B-7C18-DBFF-7C3A9E68BA73}"/>
                  </a:ext>
                </a:extLst>
              </p:cNvPr>
              <p:cNvCxnSpPr/>
              <p:nvPr/>
            </p:nvCxnSpPr>
            <p:spPr>
              <a:xfrm>
                <a:off x="7645138" y="3638746"/>
                <a:ext cx="39121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6BA7F81-CB85-79D2-E3CE-0C656B88B40F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0011266" y="2993011"/>
                <a:ext cx="7258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EC589A1-0474-202F-C884-A4D6455E5C4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9189" y="2630078"/>
                    <a:ext cx="6706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T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419B5FB-7F21-9005-4C6A-B3D172C47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9189" y="2630078"/>
                    <a:ext cx="6706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000" b="-20690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69DB125-86AA-E56B-A60B-AA1867C920E7}"/>
                  </a:ext>
                </a:extLst>
              </p:cNvPr>
              <p:cNvCxnSpPr/>
              <p:nvPr/>
            </p:nvCxnSpPr>
            <p:spPr>
              <a:xfrm>
                <a:off x="7673419" y="2997724"/>
                <a:ext cx="81070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C18BD76-42DF-402D-11AC-E3D29645AA50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089" y="2592371"/>
                    <a:ext cx="6509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T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A7A0FB8-7AF0-2B4E-3A18-A2453A1789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089" y="2592371"/>
                    <a:ext cx="6509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083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5345BCB-CEEA-4A7E-1A7E-6D7342F58A88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V="1">
                <a:off x="9285402" y="914400"/>
                <a:ext cx="1817" cy="170625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D9D9EC8-9121-FD08-63B5-1170C9533238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V="1">
                <a:off x="9285402" y="1090670"/>
                <a:ext cx="916217" cy="1529982"/>
              </a:xfrm>
              <a:prstGeom prst="line">
                <a:avLst/>
              </a:prstGeom>
              <a:ln w="222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34AA1BC2-1DD6-228E-02EA-C4E17ADCEE8A}"/>
                  </a:ext>
                </a:extLst>
              </p:cNvPr>
              <p:cNvSpPr/>
              <p:nvPr/>
            </p:nvSpPr>
            <p:spPr>
              <a:xfrm>
                <a:off x="9088916" y="2203372"/>
                <a:ext cx="396607" cy="19830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0378467-2C3A-5C65-556D-1EB86880A260}"/>
                      </a:ext>
                    </a:extLst>
                  </p:cNvPr>
                  <p:cNvSpPr txBox="1"/>
                  <p:nvPr/>
                </p:nvSpPr>
                <p:spPr>
                  <a:xfrm>
                    <a:off x="9221119" y="1542361"/>
                    <a:ext cx="6571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T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96D40A03-E730-D775-9B14-86689787AE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1119" y="1542361"/>
                    <a:ext cx="65710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041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3337489A-6292-EB1F-8921-5F1448E51D40}"/>
                      </a:ext>
                    </a:extLst>
                  </p:cNvPr>
                  <p:cNvSpPr/>
                  <p:nvPr/>
                </p:nvSpPr>
                <p:spPr>
                  <a:xfrm>
                    <a:off x="10099595" y="748321"/>
                    <a:ext cx="352540" cy="341523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A2DE5A3-A97A-E22B-D305-05E5D787AF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9595" y="748321"/>
                    <a:ext cx="352540" cy="34152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3571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B8198CB-3B96-4AD4-997E-01034A04833C}"/>
                    </a:ext>
                  </a:extLst>
                </p:cNvPr>
                <p:cNvSpPr txBox="1"/>
                <p:nvPr/>
              </p:nvSpPr>
              <p:spPr>
                <a:xfrm>
                  <a:off x="10392937" y="3679902"/>
                  <a:ext cx="49244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IT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4F3A69B-C4B4-7562-2CD3-9F539CF4A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937" y="3679902"/>
                  <a:ext cx="492443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548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6853-B5E8-6FB9-AD70-7EE25F08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Example 2: multi-armed Bernoulli bandit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6DA88-0E97-E05D-B8B7-27913BF7F3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7144265" cy="5056102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IT" dirty="0"/>
                  <a:t> slot machines, each with unknown probability of unit payout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T" dirty="0"/>
              </a:p>
              <a:p>
                <a:r>
                  <a:rPr lang="en-IT" dirty="0"/>
                  <a:t>At each timestep, pull one lever, observe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IT" dirty="0"/>
              </a:p>
              <a:p>
                <a:r>
                  <a:rPr lang="en-IT" dirty="0"/>
                  <a:t>Want to maximize discounted payout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IT" dirty="0"/>
                  <a:t>. This requires balancing </a:t>
                </a:r>
                <a:r>
                  <a:rPr lang="en-IT" b="1" dirty="0"/>
                  <a:t>exploration </a:t>
                </a:r>
                <a:r>
                  <a:rPr lang="en-IT" dirty="0"/>
                  <a:t>(discovering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T" dirty="0"/>
                  <a:t>) and </a:t>
                </a:r>
                <a:r>
                  <a:rPr lang="en-IT" b="1" dirty="0"/>
                  <a:t>exploitation </a:t>
                </a:r>
                <a:r>
                  <a:rPr lang="en-IT" dirty="0"/>
                  <a:t>(pulling levers with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T" dirty="0"/>
                  <a:t>)</a:t>
                </a:r>
              </a:p>
              <a:p>
                <a:r>
                  <a:rPr lang="en-IT" dirty="0"/>
                  <a:t>Exploration/exploitation tradeoff is fundamental to partial observable problems</a:t>
                </a:r>
              </a:p>
              <a:p>
                <a:r>
                  <a:rPr lang="en-IT" dirty="0"/>
                  <a:t>What are states? Transitions? Observation likelihoods?</a:t>
                </a:r>
              </a:p>
              <a:p>
                <a:r>
                  <a:rPr lang="en-IT" dirty="0"/>
                  <a:t>Rare case where optimal policy can be specified exactly in closed form (Gittins 1974)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16DA88-0E97-E05D-B8B7-27913BF7F3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7144265" cy="5056102"/>
              </a:xfrm>
              <a:blipFill>
                <a:blip r:embed="rId2"/>
                <a:stretch>
                  <a:fillRect l="-1421" t="-300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artoon of a computer server&#10;&#10;Description automatically generated">
            <a:extLst>
              <a:ext uri="{FF2B5EF4-FFF2-40B4-BE49-F238E27FC236}">
                <a16:creationId xmlns:a16="http://schemas.microsoft.com/office/drawing/2014/main" id="{525B5FD3-7D83-3ADD-B46A-53067B83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027" y="2340746"/>
            <a:ext cx="3508461" cy="29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6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8380-4D46-F623-0274-BA48915A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07"/>
            <a:ext cx="10515600" cy="1325563"/>
          </a:xfrm>
        </p:spPr>
        <p:txBody>
          <a:bodyPr>
            <a:normAutofit/>
          </a:bodyPr>
          <a:lstStyle/>
          <a:p>
            <a:r>
              <a:rPr lang="en-IT" sz="3600" dirty="0"/>
              <a:t>Example 3: olfactory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28E5C5-7C83-4555-3B9F-147B7B5C1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710"/>
                <a:ext cx="5515451" cy="51683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T" dirty="0"/>
                  <a:t>Set up spatial gridworld, source at fixed unknown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T" dirty="0"/>
                  <a:t>. State is agent position relative to source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IT" b="1" dirty="0"/>
              </a:p>
              <a:p>
                <a:r>
                  <a:rPr lang="en-IT" dirty="0"/>
                  <a:t>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T" dirty="0"/>
                  <a:t> Concentration below/above threshold</a:t>
                </a:r>
              </a:p>
              <a:p>
                <a:r>
                  <a:rPr lang="en-IT" dirty="0"/>
                  <a:t>Likelihood of detection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T" dirty="0"/>
                  <a:t> is function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T" dirty="0"/>
                  <a:t> obtained either from model or empirically</a:t>
                </a:r>
              </a:p>
              <a:p>
                <a:r>
                  <a:rPr lang="en-IT" dirty="0"/>
                  <a:t>Agent moves between adjacent gridpoints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IT" dirty="0"/>
                  <a:t> until source found (source absorbing state)</a:t>
                </a:r>
              </a:p>
              <a:p>
                <a:endParaRPr lang="en-IT" dirty="0"/>
              </a:p>
              <a:p>
                <a:endParaRPr lang="en-IT" dirty="0"/>
              </a:p>
              <a:p>
                <a:endParaRPr lang="en-I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28E5C5-7C83-4555-3B9F-147B7B5C1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710"/>
                <a:ext cx="5515451" cy="5168301"/>
              </a:xfrm>
              <a:blipFill>
                <a:blip r:embed="rId2"/>
                <a:stretch>
                  <a:fillRect l="-1839" t="-2206" b="-73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38F64FE-D6DC-39BB-221F-C027AD60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04" y="1754659"/>
            <a:ext cx="5515451" cy="41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6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5C2E-D835-09E0-5219-806BF0C5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solve a POMDP?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D7D6-D524-2A5F-5D8C-A7E9D7A7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POMDPs can be viewed as </a:t>
            </a:r>
            <a:r>
              <a:rPr lang="en-IT" b="1" dirty="0"/>
              <a:t>special cases of MDPs</a:t>
            </a:r>
            <a:r>
              <a:rPr lang="en-IT" dirty="0"/>
              <a:t>. States are </a:t>
            </a:r>
            <a:r>
              <a:rPr lang="en-IT" i="1" dirty="0"/>
              <a:t>probability distributions</a:t>
            </a:r>
            <a:r>
              <a:rPr lang="en-IT" dirty="0"/>
              <a:t>, state transitions are governed by Bayes theorem</a:t>
            </a:r>
          </a:p>
          <a:p>
            <a:r>
              <a:rPr lang="en-IT" dirty="0"/>
              <a:t>Therefore, they obey a Bellman equation and can (in principle) be solved via dynamic programming.</a:t>
            </a:r>
          </a:p>
          <a:p>
            <a:r>
              <a:rPr lang="en-IT" dirty="0"/>
              <a:t>But solution is </a:t>
            </a:r>
            <a:r>
              <a:rPr lang="en-IT" b="1" dirty="0"/>
              <a:t>very hard</a:t>
            </a:r>
            <a:r>
              <a:rPr lang="en-IT" dirty="0"/>
              <a:t> because state space is </a:t>
            </a:r>
            <a:r>
              <a:rPr lang="en-IT" b="1" dirty="0"/>
              <a:t>huge</a:t>
            </a:r>
          </a:p>
          <a:p>
            <a:r>
              <a:rPr lang="en-IT" dirty="0"/>
              <a:t>Before we dive into POMDP solution, worth noting that there are often </a:t>
            </a:r>
            <a:r>
              <a:rPr lang="en-IT" b="1" dirty="0"/>
              <a:t>powerful heuristics </a:t>
            </a:r>
            <a:r>
              <a:rPr lang="en-IT" dirty="0"/>
              <a:t>available, vastly simpler to implement than a quasi-optimal policy. This will be subject of hands-on session (Friday)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38829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C7BE-CC41-5175-845A-EAA7B672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Bellman equation for POMDPs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D7D55-B5A7-73AC-D7FA-9B4160A0C6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25997"/>
              </a:xfrm>
            </p:spPr>
            <p:txBody>
              <a:bodyPr>
                <a:normAutofit/>
              </a:bodyPr>
              <a:lstStyle/>
              <a:p>
                <a:r>
                  <a:rPr lang="en-IT" sz="2600" dirty="0"/>
                  <a:t>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sz="2600" dirty="0"/>
                  <a:t> deterministic (usual case), optimal value function obeys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nary>
                                  <m:r>
                                    <m:rPr>
                                      <m:brk m:alnAt="7"/>
                                    </m:r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600" b="0" i="0" smtClean="0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sSup>
                                        <m:sSup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T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D7D55-B5A7-73AC-D7FA-9B4160A0C6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25997"/>
              </a:xfrm>
              <a:blipFill>
                <a:blip r:embed="rId2"/>
                <a:stretch>
                  <a:fillRect l="-965" t="-76753" r="-12545" b="-6900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72FFA1AF-512F-6E46-343A-30AA2648B20F}"/>
              </a:ext>
            </a:extLst>
          </p:cNvPr>
          <p:cNvSpPr/>
          <p:nvPr/>
        </p:nvSpPr>
        <p:spPr>
          <a:xfrm rot="16200000">
            <a:off x="4640138" y="2555652"/>
            <a:ext cx="456823" cy="223786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38B6C-26A5-914C-0112-772BFBB2DD6D}"/>
              </a:ext>
            </a:extLst>
          </p:cNvPr>
          <p:cNvSpPr txBox="1"/>
          <p:nvPr/>
        </p:nvSpPr>
        <p:spPr>
          <a:xfrm>
            <a:off x="3641099" y="3930978"/>
            <a:ext cx="234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expected immediate reward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D071FD-8F14-FDB0-9249-10EF1471E782}"/>
              </a:ext>
            </a:extLst>
          </p:cNvPr>
          <p:cNvSpPr txBox="1"/>
          <p:nvPr/>
        </p:nvSpPr>
        <p:spPr>
          <a:xfrm>
            <a:off x="6357499" y="4039428"/>
            <a:ext cx="38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/>
              <a:t>expectation of all future rewards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A3B77AC-B0DF-5EE7-132C-455134D42144}"/>
              </a:ext>
            </a:extLst>
          </p:cNvPr>
          <p:cNvSpPr/>
          <p:nvPr/>
        </p:nvSpPr>
        <p:spPr>
          <a:xfrm rot="16200000">
            <a:off x="8044398" y="1791510"/>
            <a:ext cx="456823" cy="38306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C3F487-8194-6A08-0A10-7A63914231CC}"/>
                  </a:ext>
                </a:extLst>
              </p:cNvPr>
              <p:cNvSpPr txBox="1"/>
              <p:nvPr/>
            </p:nvSpPr>
            <p:spPr>
              <a:xfrm>
                <a:off x="838200" y="5017226"/>
                <a:ext cx="9652686" cy="2217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T" sz="2600" dirty="0"/>
                  <a:t>Here,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nary>
                  </m:oMath>
                </a14:m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T" sz="2600" dirty="0"/>
                  <a:t>Need to solve and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T" sz="2600" dirty="0"/>
                  <a:t> for all </a:t>
                </a:r>
                <a:r>
                  <a:rPr lang="en-IT" sz="2600" b="1" dirty="0"/>
                  <a:t>distributions</a:t>
                </a:r>
                <a:r>
                  <a:rPr lang="en-IT" sz="2600" dirty="0"/>
                  <a:t> over states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sz="2600" dirty="0"/>
                  <a:t>. Uncountably many! </a:t>
                </a:r>
                <a:r>
                  <a:rPr lang="en-IT" sz="2800" b="1" dirty="0"/>
                  <a:t>Approximation methods are necessary.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IT" sz="2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C3F487-8194-6A08-0A10-7A6391423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7226"/>
                <a:ext cx="9652686" cy="2217851"/>
              </a:xfrm>
              <a:prstGeom prst="rect">
                <a:avLst/>
              </a:prstGeom>
              <a:blipFill>
                <a:blip r:embed="rId3"/>
                <a:stretch>
                  <a:fillRect l="-1051" t="-3142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7F1E629-6D4E-1F3C-52BA-EE5DEDCA368C}"/>
              </a:ext>
            </a:extLst>
          </p:cNvPr>
          <p:cNvSpPr txBox="1"/>
          <p:nvPr/>
        </p:nvSpPr>
        <p:spPr>
          <a:xfrm>
            <a:off x="10441458" y="2158585"/>
            <a:ext cx="213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belief after Bayesian update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3AB0D3-2E0A-17E2-09C3-30F4A6394C2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9650627" y="2481751"/>
            <a:ext cx="790831" cy="88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90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1082</Words>
  <Application>Microsoft Macintosh PowerPoint</Application>
  <PresentationFormat>Widescreen</PresentationFormat>
  <Paragraphs>103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Lecture 4: Partial observability</vt:lpstr>
      <vt:lpstr>The inverted pendulum revisited</vt:lpstr>
      <vt:lpstr>The partial observable Markov decision process</vt:lpstr>
      <vt:lpstr>Bayesian inference</vt:lpstr>
      <vt:lpstr>Example 1: inverted pendulum</vt:lpstr>
      <vt:lpstr>Example 2: multi-armed Bernoulli bandit</vt:lpstr>
      <vt:lpstr>Example 3: olfactory search</vt:lpstr>
      <vt:lpstr>How to solve a POMDP?</vt:lpstr>
      <vt:lpstr>Bellman equation for POMDPs</vt:lpstr>
      <vt:lpstr>PWLC representation</vt:lpstr>
      <vt:lpstr>Point-based value iteration</vt:lpstr>
      <vt:lpstr>POMDP solution of olfactory search</vt:lpstr>
      <vt:lpstr>Alternate method of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Heinonen</dc:creator>
  <cp:lastModifiedBy>Robin Heinonen</cp:lastModifiedBy>
  <cp:revision>2</cp:revision>
  <dcterms:created xsi:type="dcterms:W3CDTF">2024-06-03T10:39:06Z</dcterms:created>
  <dcterms:modified xsi:type="dcterms:W3CDTF">2024-06-04T01:12:48Z</dcterms:modified>
</cp:coreProperties>
</file>