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68" r:id="rId5"/>
    <p:sldId id="264" r:id="rId6"/>
    <p:sldId id="265" r:id="rId7"/>
    <p:sldId id="266" r:id="rId8"/>
    <p:sldId id="267" r:id="rId9"/>
    <p:sldId id="261" r:id="rId10"/>
    <p:sldId id="262" r:id="rId11"/>
    <p:sldId id="269" r:id="rId12"/>
    <p:sldId id="271" r:id="rId13"/>
    <p:sldId id="273" r:id="rId14"/>
    <p:sldId id="275" r:id="rId15"/>
    <p:sldId id="274" r:id="rId16"/>
    <p:sldId id="276" r:id="rId17"/>
    <p:sldId id="277" r:id="rId18"/>
    <p:sldId id="278" r:id="rId19"/>
    <p:sldId id="270" r:id="rId20"/>
    <p:sldId id="27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3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93168-0A14-494C-9EF4-8C6BAC081B17}" type="datetimeFigureOut">
              <a:rPr lang="en-GB" smtClean="0"/>
              <a:t>06/05/2024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D212D-B01E-40A3-B111-60E1F0359E00}" type="slidenum">
              <a:rPr lang="en-GB" smtClean="0"/>
              <a:t>‹#›</a:t>
            </a:fld>
            <a:endParaRPr lang="en-GB"/>
          </a:p>
        </p:txBody>
      </p:sp>
    </p:spTree>
    <p:extLst>
      <p:ext uri="{BB962C8B-B14F-4D97-AF65-F5344CB8AC3E}">
        <p14:creationId xmlns:p14="http://schemas.microsoft.com/office/powerpoint/2010/main" val="87887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F7D212D-B01E-40A3-B111-60E1F0359E00}" type="slidenum">
              <a:rPr lang="en-GB" smtClean="0"/>
              <a:t>1</a:t>
            </a:fld>
            <a:endParaRPr lang="en-GB"/>
          </a:p>
        </p:txBody>
      </p:sp>
    </p:spTree>
    <p:extLst>
      <p:ext uri="{BB962C8B-B14F-4D97-AF65-F5344CB8AC3E}">
        <p14:creationId xmlns:p14="http://schemas.microsoft.com/office/powerpoint/2010/main" val="192864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C6D4-7014-F6CE-54AF-FE42C8D3E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DD10B15-F8F5-7AAB-48B2-4D9292D1C5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16CFCC9-7D1E-2FCD-8A3A-2AA32815C41E}"/>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5" name="Footer Placeholder 4">
            <a:extLst>
              <a:ext uri="{FF2B5EF4-FFF2-40B4-BE49-F238E27FC236}">
                <a16:creationId xmlns:a16="http://schemas.microsoft.com/office/drawing/2014/main" id="{1929D1F2-553C-D0FD-68A5-297F21956D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27CE6F-F927-20CB-DE35-1EEACA44B6A4}"/>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302910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15B5-C82A-C2ED-63DC-47E7F00AFB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372E09-2F59-D1EB-5158-7AAB9A2AAA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3378BF-D2CD-C4FB-CB72-CDF199BAD1B5}"/>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5" name="Footer Placeholder 4">
            <a:extLst>
              <a:ext uri="{FF2B5EF4-FFF2-40B4-BE49-F238E27FC236}">
                <a16:creationId xmlns:a16="http://schemas.microsoft.com/office/drawing/2014/main" id="{CFBF665D-1E6D-1E11-6C84-9451086DDE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12F561-1C8C-CF27-4A92-1580EE47DD45}"/>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186961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CD416-935E-675C-4138-2FF17E12F6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7BF1DE-D422-80A5-E01D-084AE1EC1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12C0F-E58B-8CE6-65C1-41B6D9E4729B}"/>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5" name="Footer Placeholder 4">
            <a:extLst>
              <a:ext uri="{FF2B5EF4-FFF2-40B4-BE49-F238E27FC236}">
                <a16:creationId xmlns:a16="http://schemas.microsoft.com/office/drawing/2014/main" id="{1E75F79B-DC38-1D27-5D4F-FDA9C19345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B9D303-AF3D-F400-FBB5-F46934C4BDEA}"/>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272757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922D79-25F1-0A9D-17B3-233D786D17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79029" cy="365125"/>
          </a:xfrm>
          <a:prstGeom prst="rect">
            <a:avLst/>
          </a:prstGeom>
        </p:spPr>
      </p:pic>
      <p:sp>
        <p:nvSpPr>
          <p:cNvPr id="2" name="Title 1">
            <a:extLst>
              <a:ext uri="{FF2B5EF4-FFF2-40B4-BE49-F238E27FC236}">
                <a16:creationId xmlns:a16="http://schemas.microsoft.com/office/drawing/2014/main" id="{29A3B1FE-A23E-7382-1C00-848365633E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86BC8D-5157-839C-02F7-0A8AE028B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8E642A-6569-940F-BD8E-FF070309E67B}"/>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5" name="Footer Placeholder 4">
            <a:extLst>
              <a:ext uri="{FF2B5EF4-FFF2-40B4-BE49-F238E27FC236}">
                <a16:creationId xmlns:a16="http://schemas.microsoft.com/office/drawing/2014/main" id="{6CC1E0B3-9866-FB2A-2EB5-7872C70C43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525289-2A03-7D90-5C51-0A6B3C5AB2AB}"/>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1804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1B4C-E75E-6C78-B84C-AD58FCD286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87AA41A-E8B0-25FA-2613-1676055BA9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278A2-AC6D-1230-6573-0DD167C6E063}"/>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5" name="Footer Placeholder 4">
            <a:extLst>
              <a:ext uri="{FF2B5EF4-FFF2-40B4-BE49-F238E27FC236}">
                <a16:creationId xmlns:a16="http://schemas.microsoft.com/office/drawing/2014/main" id="{A498ABC9-D058-8A95-D90D-CFE1B2379D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6F4106-D7AB-3596-D1BA-BF82EB0E1214}"/>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255102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361A-642F-935F-01DD-182C13EFF3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14D130-7395-87B4-5BC8-907347F302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914B4E-37D0-4A9C-62E2-6027BDC237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F36341-7504-FB03-43CF-68E2926DB2B2}"/>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6" name="Footer Placeholder 5">
            <a:extLst>
              <a:ext uri="{FF2B5EF4-FFF2-40B4-BE49-F238E27FC236}">
                <a16:creationId xmlns:a16="http://schemas.microsoft.com/office/drawing/2014/main" id="{C3B14B21-8EB3-66F4-1A43-984C73C978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738B91-9C11-A5DB-43A9-651199B2F1E4}"/>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218736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D12-FEC7-8E13-8F48-57587DD8939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4939C9-6B8B-0BCF-FFAC-1009593EF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78FB41-F364-752D-0444-F2F53DD31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76A2CE3-D1FB-C1EB-5681-EDE39B012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22E415-8E58-B462-FD91-9D28A5119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B5D8FA-2F83-68E0-D9FD-2C47B8E30806}"/>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8" name="Footer Placeholder 7">
            <a:extLst>
              <a:ext uri="{FF2B5EF4-FFF2-40B4-BE49-F238E27FC236}">
                <a16:creationId xmlns:a16="http://schemas.microsoft.com/office/drawing/2014/main" id="{6ABF1391-DFBB-E842-00FD-F5BB0154ED8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78756D-6B4A-B60A-0A69-6D6CB489B3F0}"/>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100484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F6EE-2D4D-997E-C35E-AF29001F5C3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26C867A-9E0C-2622-39D7-E4EF45D23F75}"/>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4" name="Footer Placeholder 3">
            <a:extLst>
              <a:ext uri="{FF2B5EF4-FFF2-40B4-BE49-F238E27FC236}">
                <a16:creationId xmlns:a16="http://schemas.microsoft.com/office/drawing/2014/main" id="{13066C7E-4D77-0480-68F0-53F548AC4B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D96BB1D-190D-C39D-3BBD-E5E4CF848519}"/>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314300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605CE-FB9E-0B9B-D2EF-DA335D1F074E}"/>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3" name="Footer Placeholder 2">
            <a:extLst>
              <a:ext uri="{FF2B5EF4-FFF2-40B4-BE49-F238E27FC236}">
                <a16:creationId xmlns:a16="http://schemas.microsoft.com/office/drawing/2014/main" id="{4B5A760F-7FB6-69E5-4A09-2D6DC94189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B9BDAB4-96D0-0679-F09D-54C19E7C67DA}"/>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32763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BEF7-2CC5-3FEF-935D-6540C9DA5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4B443E-8ED3-4636-31B9-8D9777252E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4207E-D479-0C6B-DC06-D96651B3D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291280-DD58-5874-8234-0D04C7BE2291}"/>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6" name="Footer Placeholder 5">
            <a:extLst>
              <a:ext uri="{FF2B5EF4-FFF2-40B4-BE49-F238E27FC236}">
                <a16:creationId xmlns:a16="http://schemas.microsoft.com/office/drawing/2014/main" id="{2266632F-2EDB-F567-1049-938F530463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91FB1D-AD4F-9C44-DC0E-7CECB15594A0}"/>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27118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E3B3-E24F-F0ED-1364-879A766C1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67AF9C-F518-B9A2-AEDD-1EF2B74F8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ABF5FC7-4D81-CF62-3FBA-7C5DB23B8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7D588-848A-7592-6664-A972D3BBC433}"/>
              </a:ext>
            </a:extLst>
          </p:cNvPr>
          <p:cNvSpPr>
            <a:spLocks noGrp="1"/>
          </p:cNvSpPr>
          <p:nvPr>
            <p:ph type="dt" sz="half" idx="10"/>
          </p:nvPr>
        </p:nvSpPr>
        <p:spPr/>
        <p:txBody>
          <a:bodyPr/>
          <a:lstStyle/>
          <a:p>
            <a:fld id="{2E56C160-D01B-4D18-B854-44F88CDC4A87}" type="datetimeFigureOut">
              <a:rPr lang="en-GB" smtClean="0"/>
              <a:t>06/05/2024</a:t>
            </a:fld>
            <a:endParaRPr lang="en-GB"/>
          </a:p>
        </p:txBody>
      </p:sp>
      <p:sp>
        <p:nvSpPr>
          <p:cNvPr id="6" name="Footer Placeholder 5">
            <a:extLst>
              <a:ext uri="{FF2B5EF4-FFF2-40B4-BE49-F238E27FC236}">
                <a16:creationId xmlns:a16="http://schemas.microsoft.com/office/drawing/2014/main" id="{5D9CE251-AD41-A1CB-9DEB-7497873379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1B4797-60F9-210F-BADE-80B29AA96240}"/>
              </a:ext>
            </a:extLst>
          </p:cNvPr>
          <p:cNvSpPr>
            <a:spLocks noGrp="1"/>
          </p:cNvSpPr>
          <p:nvPr>
            <p:ph type="sldNum" sz="quarter" idx="12"/>
          </p:nvPr>
        </p:nvSpPr>
        <p:spPr/>
        <p:txBody>
          <a:bodyPr/>
          <a:lstStyle/>
          <a:p>
            <a:fld id="{33918C9B-DF4B-407F-8252-ACD35B49CCD2}" type="slidenum">
              <a:rPr lang="en-GB" smtClean="0"/>
              <a:t>‹#›</a:t>
            </a:fld>
            <a:endParaRPr lang="en-GB"/>
          </a:p>
        </p:txBody>
      </p:sp>
    </p:spTree>
    <p:extLst>
      <p:ext uri="{BB962C8B-B14F-4D97-AF65-F5344CB8AC3E}">
        <p14:creationId xmlns:p14="http://schemas.microsoft.com/office/powerpoint/2010/main" val="181488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E3FC2-7486-5E7E-44E4-A16850BBA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C10F49-63FE-A100-1232-6A8B47DAF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5C18EB-412F-B837-BE72-D23072A35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6C160-D01B-4D18-B854-44F88CDC4A87}" type="datetimeFigureOut">
              <a:rPr lang="en-GB" smtClean="0"/>
              <a:t>06/05/2024</a:t>
            </a:fld>
            <a:endParaRPr lang="en-GB"/>
          </a:p>
        </p:txBody>
      </p:sp>
      <p:sp>
        <p:nvSpPr>
          <p:cNvPr id="5" name="Footer Placeholder 4">
            <a:extLst>
              <a:ext uri="{FF2B5EF4-FFF2-40B4-BE49-F238E27FC236}">
                <a16:creationId xmlns:a16="http://schemas.microsoft.com/office/drawing/2014/main" id="{1FFB747A-248E-4C3C-1A38-B2A5AEA49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A51AEE4-B11D-3A54-D06B-A89D7FF58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18C9B-DF4B-407F-8252-ACD35B49CCD2}" type="slidenum">
              <a:rPr lang="en-GB" smtClean="0"/>
              <a:t>‹#›</a:t>
            </a:fld>
            <a:endParaRPr lang="en-GB"/>
          </a:p>
        </p:txBody>
      </p:sp>
    </p:spTree>
    <p:extLst>
      <p:ext uri="{BB962C8B-B14F-4D97-AF65-F5344CB8AC3E}">
        <p14:creationId xmlns:p14="http://schemas.microsoft.com/office/powerpoint/2010/main" val="171763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nhr-verein.de/e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A511-2F39-1D8C-52A9-A89004115A3C}"/>
              </a:ext>
            </a:extLst>
          </p:cNvPr>
          <p:cNvSpPr>
            <a:spLocks noGrp="1"/>
          </p:cNvSpPr>
          <p:nvPr>
            <p:ph type="ctrTitle"/>
          </p:nvPr>
        </p:nvSpPr>
        <p:spPr/>
        <p:txBody>
          <a:bodyPr/>
          <a:lstStyle/>
          <a:p>
            <a:r>
              <a:rPr lang="en-GB" b="1" dirty="0"/>
              <a:t>Accelerating Generative AI with </a:t>
            </a:r>
            <a:r>
              <a:rPr lang="en-GB" b="1" dirty="0" err="1"/>
              <a:t>PyTorch</a:t>
            </a:r>
            <a:endParaRPr lang="en-GB" b="1" dirty="0"/>
          </a:p>
        </p:txBody>
      </p:sp>
      <p:sp>
        <p:nvSpPr>
          <p:cNvPr id="3" name="Subtitle 2">
            <a:extLst>
              <a:ext uri="{FF2B5EF4-FFF2-40B4-BE49-F238E27FC236}">
                <a16:creationId xmlns:a16="http://schemas.microsoft.com/office/drawing/2014/main" id="{F9E3A3FB-4BB8-9118-C9CA-5579AB79A5AA}"/>
              </a:ext>
            </a:extLst>
          </p:cNvPr>
          <p:cNvSpPr>
            <a:spLocks noGrp="1"/>
          </p:cNvSpPr>
          <p:nvPr>
            <p:ph type="subTitle" idx="1"/>
          </p:nvPr>
        </p:nvSpPr>
        <p:spPr/>
        <p:txBody>
          <a:bodyPr/>
          <a:lstStyle/>
          <a:p>
            <a:r>
              <a:rPr lang="en-GB" dirty="0"/>
              <a:t>Introduction to the HPC System</a:t>
            </a:r>
          </a:p>
        </p:txBody>
      </p:sp>
    </p:spTree>
    <p:extLst>
      <p:ext uri="{BB962C8B-B14F-4D97-AF65-F5344CB8AC3E}">
        <p14:creationId xmlns:p14="http://schemas.microsoft.com/office/powerpoint/2010/main" val="47925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D21A-012E-8264-DDE8-3FBF6F28EF2B}"/>
              </a:ext>
            </a:extLst>
          </p:cNvPr>
          <p:cNvSpPr>
            <a:spLocks noGrp="1"/>
          </p:cNvSpPr>
          <p:nvPr>
            <p:ph type="title"/>
          </p:nvPr>
        </p:nvSpPr>
        <p:spPr/>
        <p:txBody>
          <a:bodyPr/>
          <a:lstStyle/>
          <a:p>
            <a:r>
              <a:rPr lang="en-GB" b="1" dirty="0"/>
              <a:t>Setting Up Your HPC Environment</a:t>
            </a:r>
          </a:p>
        </p:txBody>
      </p:sp>
      <p:sp>
        <p:nvSpPr>
          <p:cNvPr id="3" name="Content Placeholder 2">
            <a:extLst>
              <a:ext uri="{FF2B5EF4-FFF2-40B4-BE49-F238E27FC236}">
                <a16:creationId xmlns:a16="http://schemas.microsoft.com/office/drawing/2014/main" id="{BA81FE9D-7FE0-FED1-B37A-9C910A76B086}"/>
              </a:ext>
            </a:extLst>
          </p:cNvPr>
          <p:cNvSpPr>
            <a:spLocks noGrp="1"/>
          </p:cNvSpPr>
          <p:nvPr>
            <p:ph idx="1"/>
          </p:nvPr>
        </p:nvSpPr>
        <p:spPr/>
        <p:txBody>
          <a:bodyPr>
            <a:normAutofit fontScale="77500" lnSpcReduction="20000"/>
          </a:bodyPr>
          <a:lstStyle/>
          <a:p>
            <a:r>
              <a:rPr lang="en-GB" dirty="0"/>
              <a:t>Login into Academic Cloud</a:t>
            </a:r>
          </a:p>
          <a:p>
            <a:r>
              <a:rPr lang="en-GB" dirty="0"/>
              <a:t>Login into GWDG HPC Project</a:t>
            </a:r>
          </a:p>
          <a:p>
            <a:pPr lvl="1"/>
            <a:r>
              <a:rPr lang="en-GB" dirty="0"/>
              <a:t>You need to find the </a:t>
            </a:r>
            <a:r>
              <a:rPr lang="en-GB" b="1" dirty="0"/>
              <a:t>project username</a:t>
            </a:r>
            <a:r>
              <a:rPr lang="en-GB" dirty="0"/>
              <a:t> (</a:t>
            </a:r>
            <a:r>
              <a:rPr lang="en-GB" i="1" dirty="0"/>
              <a:t>e.g. u12345</a:t>
            </a:r>
            <a:r>
              <a:rPr lang="en-GB" dirty="0"/>
              <a:t>) and </a:t>
            </a:r>
            <a:r>
              <a:rPr lang="en-GB" b="1" dirty="0"/>
              <a:t>username</a:t>
            </a:r>
            <a:r>
              <a:rPr lang="en-GB" dirty="0"/>
              <a:t> (</a:t>
            </a:r>
            <a:r>
              <a:rPr lang="en-GB" i="1" dirty="0"/>
              <a:t>e.g. </a:t>
            </a:r>
            <a:r>
              <a:rPr lang="en-GB" i="1" dirty="0" err="1"/>
              <a:t>name.surname</a:t>
            </a:r>
            <a:r>
              <a:rPr lang="en-GB" dirty="0"/>
              <a:t>) provided by GWDG</a:t>
            </a:r>
          </a:p>
          <a:p>
            <a:r>
              <a:rPr lang="en-GB" dirty="0"/>
              <a:t>Connecting via SSH</a:t>
            </a:r>
          </a:p>
          <a:p>
            <a:pPr lvl="1"/>
            <a:r>
              <a:rPr lang="en-GB" dirty="0"/>
              <a:t>Install SSH clients (if needed)</a:t>
            </a:r>
          </a:p>
          <a:p>
            <a:pPr lvl="1"/>
            <a:r>
              <a:rPr lang="en-GB" dirty="0"/>
              <a:t>Generating SSH keys</a:t>
            </a:r>
          </a:p>
          <a:p>
            <a:pPr lvl="1"/>
            <a:r>
              <a:rPr lang="en-GB" dirty="0"/>
              <a:t>Uploading SSH keys</a:t>
            </a:r>
          </a:p>
          <a:p>
            <a:pPr lvl="1"/>
            <a:r>
              <a:rPr lang="en-GB" dirty="0"/>
              <a:t>Configuring SSH</a:t>
            </a:r>
          </a:p>
          <a:p>
            <a:pPr lvl="1"/>
            <a:r>
              <a:rPr lang="en-GB" dirty="0"/>
              <a:t>Logging in</a:t>
            </a:r>
            <a:endParaRPr lang="bg-BG" dirty="0"/>
          </a:p>
          <a:p>
            <a:pPr lvl="1"/>
            <a:r>
              <a:rPr lang="en-GB" b="0" i="0" dirty="0">
                <a:solidFill>
                  <a:srgbClr val="0D0D0D"/>
                </a:solidFill>
                <a:effectLst/>
                <a:highlight>
                  <a:srgbClr val="FFFFFF"/>
                </a:highlight>
                <a:latin typeface="Söhne"/>
              </a:rPr>
              <a:t>Set up SSH </a:t>
            </a:r>
            <a:r>
              <a:rPr lang="bg-BG" b="0" i="0" dirty="0">
                <a:solidFill>
                  <a:srgbClr val="0D0D0D"/>
                </a:solidFill>
                <a:effectLst/>
                <a:highlight>
                  <a:srgbClr val="FFFFFF"/>
                </a:highlight>
                <a:latin typeface="Söhne"/>
              </a:rPr>
              <a:t>Т</a:t>
            </a:r>
            <a:r>
              <a:rPr lang="en-GB" b="0" i="0" dirty="0" err="1">
                <a:solidFill>
                  <a:srgbClr val="0D0D0D"/>
                </a:solidFill>
                <a:effectLst/>
                <a:highlight>
                  <a:srgbClr val="FFFFFF"/>
                </a:highlight>
                <a:latin typeface="Söhne"/>
              </a:rPr>
              <a:t>unnel</a:t>
            </a:r>
            <a:r>
              <a:rPr lang="bg-BG" b="0" i="0" dirty="0">
                <a:solidFill>
                  <a:srgbClr val="0D0D0D"/>
                </a:solidFill>
                <a:effectLst/>
                <a:highlight>
                  <a:srgbClr val="FFFFFF"/>
                </a:highlight>
                <a:latin typeface="Söhne"/>
              </a:rPr>
              <a:t>.</a:t>
            </a:r>
            <a:endParaRPr lang="en-GB" dirty="0"/>
          </a:p>
          <a:p>
            <a:r>
              <a:rPr lang="en-GB" dirty="0"/>
              <a:t>Setting Up and Run a </a:t>
            </a:r>
            <a:r>
              <a:rPr lang="en-GB" dirty="0" err="1"/>
              <a:t>Jupyter</a:t>
            </a:r>
            <a:r>
              <a:rPr lang="en-GB" dirty="0"/>
              <a:t> Project</a:t>
            </a:r>
          </a:p>
          <a:p>
            <a:pPr lvl="1"/>
            <a:r>
              <a:rPr lang="en-GB" dirty="0"/>
              <a:t>Create and activate virtual environment</a:t>
            </a:r>
          </a:p>
          <a:p>
            <a:pPr lvl="1"/>
            <a:r>
              <a:rPr lang="en-GB" dirty="0"/>
              <a:t>Install </a:t>
            </a:r>
            <a:r>
              <a:rPr lang="en-GB" dirty="0" err="1"/>
              <a:t>Jupyter</a:t>
            </a:r>
            <a:r>
              <a:rPr lang="en-GB" dirty="0"/>
              <a:t> Notebook and required packages</a:t>
            </a:r>
          </a:p>
          <a:p>
            <a:pPr lvl="1"/>
            <a:r>
              <a:rPr lang="en-GB" dirty="0"/>
              <a:t>Run </a:t>
            </a:r>
            <a:r>
              <a:rPr lang="en-GB" dirty="0" err="1"/>
              <a:t>Jupyter</a:t>
            </a:r>
            <a:r>
              <a:rPr lang="en-GB" dirty="0"/>
              <a:t> Notebook</a:t>
            </a:r>
          </a:p>
        </p:txBody>
      </p:sp>
    </p:spTree>
    <p:extLst>
      <p:ext uri="{BB962C8B-B14F-4D97-AF65-F5344CB8AC3E}">
        <p14:creationId xmlns:p14="http://schemas.microsoft.com/office/powerpoint/2010/main" val="6312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Connecting via SSH</a:t>
            </a:r>
          </a:p>
        </p:txBody>
      </p:sp>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normAutofit fontScale="92500" lnSpcReduction="10000"/>
          </a:bodyPr>
          <a:lstStyle/>
          <a:p>
            <a:r>
              <a:rPr lang="en-GB" dirty="0"/>
              <a:t>Install SSH Clients (If Needed)</a:t>
            </a:r>
          </a:p>
          <a:p>
            <a:pPr lvl="1"/>
            <a:r>
              <a:rPr lang="en-GB" dirty="0"/>
              <a:t>Linux</a:t>
            </a:r>
          </a:p>
          <a:p>
            <a:pPr lvl="2"/>
            <a:r>
              <a:rPr lang="en-GB" dirty="0"/>
              <a:t>To check if the OpenSSH client is already installed execute the following command in the terminal:</a:t>
            </a:r>
            <a:br>
              <a:rPr lang="en-GB" dirty="0"/>
            </a:br>
            <a:r>
              <a:rPr lang="en-GB" sz="15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ssh -V</a:t>
            </a:r>
          </a:p>
          <a:p>
            <a:pPr lvl="2"/>
            <a:r>
              <a:rPr lang="en-GB" dirty="0"/>
              <a:t>To install the OpenSSH client execute the following command in the terminal:</a:t>
            </a:r>
            <a:br>
              <a:rPr lang="en-GB" dirty="0"/>
            </a:br>
            <a:r>
              <a:rPr lang="en-GB" sz="1500" b="1" kern="100" dirty="0" err="1">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sudo</a:t>
            </a:r>
            <a:r>
              <a:rPr lang="en-GB" sz="15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 apt install </a:t>
            </a:r>
            <a:r>
              <a:rPr lang="en-GB" sz="1500" b="1" kern="100" dirty="0" err="1">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openssh</a:t>
            </a:r>
            <a:r>
              <a:rPr lang="en-GB" sz="15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-client</a:t>
            </a:r>
          </a:p>
          <a:p>
            <a:pPr lvl="1"/>
            <a:r>
              <a:rPr lang="en-GB" dirty="0"/>
              <a:t>Mac</a:t>
            </a:r>
          </a:p>
          <a:p>
            <a:pPr lvl="2"/>
            <a:r>
              <a:rPr lang="en-GB" dirty="0"/>
              <a:t>Mac OS X and newer already have a terminal and OpenSSH client installed.</a:t>
            </a:r>
          </a:p>
          <a:p>
            <a:pPr lvl="1"/>
            <a:r>
              <a:rPr lang="en-GB" dirty="0"/>
              <a:t>Windows</a:t>
            </a:r>
          </a:p>
          <a:p>
            <a:pPr lvl="2"/>
            <a:r>
              <a:rPr lang="en-GB" dirty="0"/>
              <a:t>To check if the OpenSSH client is already installed execute the following command in the terminal:</a:t>
            </a:r>
            <a:br>
              <a:rPr lang="en-GB" dirty="0"/>
            </a:br>
            <a:r>
              <a:rPr lang="en-GB" sz="15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ssh --version</a:t>
            </a:r>
            <a:endParaRPr lang="en-GB" dirty="0"/>
          </a:p>
          <a:p>
            <a:pPr lvl="2"/>
            <a:r>
              <a:rPr lang="en-GB" dirty="0"/>
              <a:t>To install the OpenSSH client execute the following command in the terminal:</a:t>
            </a:r>
            <a:br>
              <a:rPr lang="en-GB" dirty="0"/>
            </a:br>
            <a:r>
              <a:rPr lang="en-GB" sz="15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Add-</a:t>
            </a:r>
            <a:r>
              <a:rPr lang="en-GB" sz="1500" b="1" kern="100" dirty="0" err="1">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WindowsCapability</a:t>
            </a:r>
            <a:r>
              <a:rPr lang="en-GB" sz="15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 -Online -Name </a:t>
            </a:r>
            <a:r>
              <a:rPr lang="en-GB" sz="1500" b="1" kern="100" dirty="0" err="1">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OpenSSH.Client</a:t>
            </a:r>
            <a:r>
              <a:rPr lang="en-GB" sz="15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~~~~0.0.1.0</a:t>
            </a:r>
          </a:p>
        </p:txBody>
      </p:sp>
    </p:spTree>
    <p:extLst>
      <p:ext uri="{BB962C8B-B14F-4D97-AF65-F5344CB8AC3E}">
        <p14:creationId xmlns:p14="http://schemas.microsoft.com/office/powerpoint/2010/main" val="172617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3ADF2A-EAFC-4B3B-6EB6-6E6BA1D59A54}"/>
              </a:ext>
            </a:extLst>
          </p:cNvPr>
          <p:cNvPicPr>
            <a:picLocks noChangeAspect="1"/>
          </p:cNvPicPr>
          <p:nvPr/>
        </p:nvPicPr>
        <p:blipFill>
          <a:blip r:embed="rId2"/>
          <a:stretch>
            <a:fillRect/>
          </a:stretch>
        </p:blipFill>
        <p:spPr>
          <a:xfrm>
            <a:off x="7542131" y="3814878"/>
            <a:ext cx="3337201" cy="2362084"/>
          </a:xfrm>
          <a:prstGeom prst="rect">
            <a:avLst/>
          </a:prstGeom>
        </p:spPr>
      </p:pic>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Connecting via SSH</a:t>
            </a:r>
          </a:p>
        </p:txBody>
      </p:sp>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normAutofit/>
          </a:bodyPr>
          <a:lstStyle/>
          <a:p>
            <a:r>
              <a:rPr lang="en-GB" dirty="0"/>
              <a:t>Generate SSH keys</a:t>
            </a:r>
          </a:p>
          <a:p>
            <a:pPr lvl="1"/>
            <a:r>
              <a:rPr lang="en-GB" dirty="0"/>
              <a:t>OpenSSH in terminal (Linux, Mac, Windows PowerShell)</a:t>
            </a:r>
          </a:p>
          <a:p>
            <a:pPr lvl="2"/>
            <a:r>
              <a:rPr lang="en-GB" dirty="0"/>
              <a:t>To generate key with OpenSSH execute the following in the terminal (traditionally, the </a:t>
            </a:r>
            <a:r>
              <a:rPr lang="en-GB" b="1" dirty="0">
                <a:highlight>
                  <a:srgbClr val="FFFF00"/>
                </a:highlight>
                <a:latin typeface="Courier New" panose="02070309020205020404" pitchFamily="49" charset="0"/>
                <a:cs typeface="Courier New" panose="02070309020205020404" pitchFamily="49" charset="0"/>
              </a:rPr>
              <a:t>KEYNAME</a:t>
            </a:r>
            <a:r>
              <a:rPr lang="en-GB" dirty="0"/>
              <a:t> would be </a:t>
            </a:r>
            <a:r>
              <a:rPr lang="en-GB" sz="2100" b="1" dirty="0">
                <a:highlight>
                  <a:srgbClr val="FFFF00"/>
                </a:highlight>
                <a:latin typeface="Courier New" panose="02070309020205020404" pitchFamily="49" charset="0"/>
                <a:cs typeface="Courier New" panose="02070309020205020404" pitchFamily="49" charset="0"/>
              </a:rPr>
              <a:t>~/.ssh/</a:t>
            </a:r>
            <a:r>
              <a:rPr lang="en-GB" sz="2100" b="1" dirty="0" err="1">
                <a:highlight>
                  <a:srgbClr val="FFFF00"/>
                </a:highlight>
                <a:latin typeface="Courier New" panose="02070309020205020404" pitchFamily="49" charset="0"/>
                <a:cs typeface="Courier New" panose="02070309020205020404" pitchFamily="49" charset="0"/>
              </a:rPr>
              <a:t>id_NAME</a:t>
            </a:r>
            <a:r>
              <a:rPr lang="en-GB" dirty="0"/>
              <a:t> where </a:t>
            </a:r>
            <a:r>
              <a:rPr lang="en-GB" sz="2100" b="1" dirty="0">
                <a:highlight>
                  <a:srgbClr val="FFFF00"/>
                </a:highlight>
                <a:latin typeface="Courier New" panose="02070309020205020404" pitchFamily="49" charset="0"/>
                <a:cs typeface="Courier New" panose="02070309020205020404" pitchFamily="49" charset="0"/>
              </a:rPr>
              <a:t>NAME</a:t>
            </a:r>
            <a:r>
              <a:rPr lang="en-GB" dirty="0"/>
              <a:t> is a convenient name to help keep track of the key):</a:t>
            </a:r>
            <a:br>
              <a:rPr lang="en-GB" dirty="0"/>
            </a:br>
            <a:r>
              <a:rPr lang="en-GB" sz="14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rPr>
              <a:t>ssh-keygen -t ed25519 -f KEYNAME</a:t>
            </a:r>
            <a:r>
              <a:rPr lang="en-GB" sz="1800" b="1" kern="100" dirty="0">
                <a:solidFill>
                  <a:srgbClr val="FFFFFF"/>
                </a:solidFill>
                <a:effectLst/>
                <a:highlight>
                  <a:srgbClr val="000000"/>
                </a:highlight>
                <a:latin typeface="Courier New" panose="02070309020205020404" pitchFamily="49" charset="0"/>
                <a:ea typeface="Calibri" panose="020F0502020204030204" pitchFamily="34" charset="0"/>
                <a:cs typeface="Times New Roman" panose="02020603050405020304" pitchFamily="18" charset="0"/>
              </a:rPr>
              <a:t> </a:t>
            </a:r>
            <a:endParaRPr lang="en-GB" dirty="0"/>
          </a:p>
          <a:p>
            <a:pPr lvl="2"/>
            <a:r>
              <a:rPr lang="en-GB" dirty="0"/>
              <a:t>The terminal will ask to enter a passphrase. </a:t>
            </a:r>
            <a:br>
              <a:rPr lang="en-GB" dirty="0"/>
            </a:br>
            <a:r>
              <a:rPr lang="en-GB" dirty="0"/>
              <a:t>Choose a secure passphrase that you can remember. </a:t>
            </a:r>
            <a:br>
              <a:rPr lang="en-GB" dirty="0"/>
            </a:br>
            <a:r>
              <a:rPr lang="en-GB" dirty="0"/>
              <a:t>The terminal should look like the image on the right.</a:t>
            </a:r>
            <a:endParaRPr lang="en-GB" sz="18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7BE280E-3390-5124-F31A-B85DF8BC50B6}"/>
              </a:ext>
            </a:extLst>
          </p:cNvPr>
          <p:cNvSpPr txBox="1"/>
          <p:nvPr/>
        </p:nvSpPr>
        <p:spPr>
          <a:xfrm>
            <a:off x="838200" y="5530631"/>
            <a:ext cx="4214361" cy="646331"/>
          </a:xfrm>
          <a:prstGeom prst="rect">
            <a:avLst/>
          </a:prstGeom>
          <a:noFill/>
        </p:spPr>
        <p:txBody>
          <a:bodyPr wrap="square" rtlCol="0">
            <a:spAutoFit/>
          </a:bodyPr>
          <a:lstStyle/>
          <a:p>
            <a:r>
              <a:rPr lang="en-GB" b="1" i="1" dirty="0"/>
              <a:t>Note:</a:t>
            </a:r>
            <a:r>
              <a:rPr lang="en-GB" i="1" dirty="0"/>
              <a:t> The private key has no file extension, while the public key is in .pub format.</a:t>
            </a:r>
          </a:p>
        </p:txBody>
      </p:sp>
    </p:spTree>
    <p:extLst>
      <p:ext uri="{BB962C8B-B14F-4D97-AF65-F5344CB8AC3E}">
        <p14:creationId xmlns:p14="http://schemas.microsoft.com/office/powerpoint/2010/main" val="311251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normAutofit/>
              </a:bodyPr>
              <a:lstStyle/>
              <a:p>
                <a:r>
                  <a:rPr lang="en-GB" dirty="0"/>
                  <a:t>Uploading SSH Keys</a:t>
                </a:r>
              </a:p>
              <a:p>
                <a:pPr lvl="1"/>
                <a:r>
                  <a:rPr lang="en-GB" dirty="0"/>
                  <a:t>Copy SSH key</a:t>
                </a:r>
              </a:p>
              <a:p>
                <a:pPr lvl="2"/>
                <a:r>
                  <a:rPr lang="en-GB" dirty="0"/>
                  <a:t>Go to the generated SSH keys and open the public key file in a plaintext editor such as Kate or </a:t>
                </a:r>
                <a:r>
                  <a:rPr lang="en-GB" dirty="0" err="1"/>
                  <a:t>Gedit</a:t>
                </a:r>
                <a:r>
                  <a:rPr lang="en-GB" dirty="0"/>
                  <a:t> (Linux), TextEdit (Mac), Notepad (Windows), </a:t>
                </a:r>
                <a:r>
                  <a:rPr lang="en-GB" dirty="0" err="1"/>
                  <a:t>VSCode</a:t>
                </a:r>
                <a:r>
                  <a:rPr lang="en-GB" dirty="0"/>
                  <a:t>, Vim, Emacs, etc. From there, </a:t>
                </a:r>
                <a:r>
                  <a:rPr lang="en-GB" b="1" i="1" dirty="0"/>
                  <a:t>copy your public key</a:t>
                </a:r>
                <a:r>
                  <a:rPr lang="en-GB" dirty="0"/>
                  <a:t> to the clipboard so you can paste it for uploading. The text you will upload should look something like:</a:t>
                </a:r>
                <a:br>
                  <a:rPr lang="en-GB" dirty="0"/>
                </a:br>
                <a:r>
                  <a:rPr lang="en-GB" sz="1300" b="1" kern="100" dirty="0">
                    <a:effectLst/>
                    <a:highlight>
                      <a:srgbClr val="C0C0C0"/>
                    </a:highlight>
                    <a:latin typeface="Courier New" panose="02070309020205020404" pitchFamily="49" charset="0"/>
                    <a:ea typeface="Calibri" panose="020F0502020204030204" pitchFamily="34" charset="0"/>
                    <a:cs typeface="Times New Roman" panose="02020603050405020304" pitchFamily="18" charset="0"/>
                  </a:rPr>
                  <a:t>ssh-ed25519 AAAAC3NzaC1lZDI1NTE5AAAAIEgOP7sQ2YydiyHVjFVCzBcX20lM10U0wPKNtY9sUu8q </a:t>
                </a:r>
                <a:r>
                  <a:rPr lang="en-GB" sz="1300" b="1" kern="100" dirty="0" err="1">
                    <a:effectLst/>
                    <a:highlight>
                      <a:srgbClr val="C0C0C0"/>
                    </a:highlight>
                    <a:latin typeface="Courier New" panose="02070309020205020404" pitchFamily="49" charset="0"/>
                    <a:ea typeface="Calibri" panose="020F0502020204030204" pitchFamily="34" charset="0"/>
                    <a:cs typeface="Times New Roman" panose="02020603050405020304" pitchFamily="18" charset="0"/>
                  </a:rPr>
                  <a:t>foo@mylaptop</a:t>
                </a:r>
                <a:endParaRPr lang="en-GB" sz="1300" dirty="0"/>
              </a:p>
              <a:p>
                <a:pPr lvl="1"/>
                <a:r>
                  <a:rPr lang="en-GB" dirty="0"/>
                  <a:t>Upload key</a:t>
                </a:r>
              </a:p>
              <a:p>
                <a:pPr lvl="2"/>
                <a:r>
                  <a:rPr lang="en-GB" dirty="0"/>
                  <a:t>Go to your profile in </a:t>
                </a:r>
                <a:r>
                  <a:rPr lang="en-GB" b="1" i="1" dirty="0"/>
                  <a:t>Academic Cloud</a:t>
                </a:r>
                <a:r>
                  <a:rPr lang="en-GB" dirty="0"/>
                  <a:t> and upload the public key:</a:t>
                </a:r>
                <a:br>
                  <a:rPr lang="en-GB" dirty="0"/>
                </a:br>
                <a:r>
                  <a:rPr lang="en-GB" b="1" dirty="0"/>
                  <a:t>Account </a:t>
                </a:r>
                <a14:m>
                  <m:oMath xmlns:m="http://schemas.openxmlformats.org/officeDocument/2006/math">
                    <m:r>
                      <a:rPr lang="en-GB" b="1" i="1" smtClean="0">
                        <a:latin typeface="Cambria Math" panose="02040503050406030204" pitchFamily="18" charset="0"/>
                        <a:ea typeface="Cambria Math" panose="02040503050406030204" pitchFamily="18" charset="0"/>
                      </a:rPr>
                      <m:t>→</m:t>
                    </m:r>
                  </m:oMath>
                </a14:m>
                <a:r>
                  <a:rPr lang="en-GB" b="1" dirty="0"/>
                  <a:t> Security </a:t>
                </a:r>
                <a14:m>
                  <m:oMath xmlns:m="http://schemas.openxmlformats.org/officeDocument/2006/math">
                    <m:r>
                      <a:rPr lang="en-GB" b="1" i="1">
                        <a:latin typeface="Cambria Math" panose="02040503050406030204" pitchFamily="18" charset="0"/>
                        <a:ea typeface="Cambria Math" panose="02040503050406030204" pitchFamily="18" charset="0"/>
                      </a:rPr>
                      <m:t>→</m:t>
                    </m:r>
                  </m:oMath>
                </a14:m>
                <a:r>
                  <a:rPr lang="en-GB" b="1" dirty="0"/>
                  <a:t> </a:t>
                </a:r>
                <a:r>
                  <a:rPr lang="en-GB" b="1" i="0" dirty="0">
                    <a:solidFill>
                      <a:srgbClr val="000000"/>
                    </a:solidFill>
                    <a:effectLst/>
                    <a:highlight>
                      <a:srgbClr val="FFFFFF"/>
                    </a:highlight>
                    <a:latin typeface="Arimo"/>
                  </a:rPr>
                  <a:t>ADD SSH PUBLIC KEY</a:t>
                </a:r>
                <a:endParaRPr lang="en-GB" sz="26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6342CB4C-7574-B8E4-9FDF-D0CE243728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Connecting via SSH</a:t>
            </a:r>
          </a:p>
        </p:txBody>
      </p:sp>
      <p:pic>
        <p:nvPicPr>
          <p:cNvPr id="4" name="Picture 3">
            <a:extLst>
              <a:ext uri="{FF2B5EF4-FFF2-40B4-BE49-F238E27FC236}">
                <a16:creationId xmlns:a16="http://schemas.microsoft.com/office/drawing/2014/main" id="{9A72BFE5-992F-77F5-06E1-CD79E7347D6F}"/>
              </a:ext>
            </a:extLst>
          </p:cNvPr>
          <p:cNvPicPr>
            <a:picLocks noChangeAspect="1"/>
          </p:cNvPicPr>
          <p:nvPr/>
        </p:nvPicPr>
        <p:blipFill>
          <a:blip r:embed="rId3"/>
          <a:stretch>
            <a:fillRect/>
          </a:stretch>
        </p:blipFill>
        <p:spPr>
          <a:xfrm>
            <a:off x="9103956" y="4163443"/>
            <a:ext cx="2123032" cy="2013520"/>
          </a:xfrm>
          <a:prstGeom prst="rect">
            <a:avLst/>
          </a:prstGeom>
        </p:spPr>
      </p:pic>
    </p:spTree>
    <p:extLst>
      <p:ext uri="{BB962C8B-B14F-4D97-AF65-F5344CB8AC3E}">
        <p14:creationId xmlns:p14="http://schemas.microsoft.com/office/powerpoint/2010/main" val="110852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Connecting via SSH</a:t>
            </a:r>
          </a:p>
        </p:txBody>
      </p:sp>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normAutofit/>
          </a:bodyPr>
          <a:lstStyle/>
          <a:p>
            <a:r>
              <a:rPr lang="en-GB" dirty="0"/>
              <a:t>Configuring SSH</a:t>
            </a:r>
          </a:p>
          <a:p>
            <a:pPr lvl="1"/>
            <a:r>
              <a:rPr lang="en-GB" dirty="0"/>
              <a:t>The SSH config file is usually located in your home directory or user profile directory under </a:t>
            </a:r>
            <a:r>
              <a:rPr lang="en-GB" b="1" dirty="0">
                <a:highlight>
                  <a:srgbClr val="FFFF00"/>
                </a:highlight>
                <a:latin typeface="Courier New" panose="02070309020205020404" pitchFamily="49" charset="0"/>
                <a:cs typeface="Courier New" panose="02070309020205020404" pitchFamily="49" charset="0"/>
              </a:rPr>
              <a:t>.ssh/config</a:t>
            </a:r>
            <a:r>
              <a:rPr lang="en-GB" dirty="0"/>
              <a:t>. If you do not find such a file or directory, create them manually and edit it as shown below using your username.</a:t>
            </a:r>
          </a:p>
          <a:p>
            <a:pPr lvl="2"/>
            <a:r>
              <a:rPr lang="en-GB" dirty="0"/>
              <a:t>Linux</a:t>
            </a:r>
            <a:br>
              <a:rPr lang="en-GB" dirty="0"/>
            </a:br>
            <a:r>
              <a:rPr lang="en-GB" sz="1400" b="1" dirty="0">
                <a:highlight>
                  <a:srgbClr val="C0C0C0"/>
                </a:highlight>
                <a:latin typeface="Courier New" panose="02070309020205020404" pitchFamily="49" charset="0"/>
                <a:cs typeface="Courier New" panose="02070309020205020404" pitchFamily="49" charset="0"/>
              </a:rPr>
              <a:t>~/.ssh/config</a:t>
            </a:r>
            <a:br>
              <a:rPr lang="en-GB" sz="1400" b="1" dirty="0">
                <a:highlight>
                  <a:srgbClr val="C0C0C0"/>
                </a:highlight>
                <a:latin typeface="Courier New" panose="02070309020205020404" pitchFamily="49" charset="0"/>
                <a:cs typeface="Courier New" panose="02070309020205020404" pitchFamily="49" charset="0"/>
              </a:rPr>
            </a:br>
            <a:r>
              <a:rPr lang="en-GB" sz="1400" b="1" dirty="0">
                <a:highlight>
                  <a:srgbClr val="C0C0C0"/>
                </a:highlight>
                <a:latin typeface="Courier New" panose="02070309020205020404" pitchFamily="49" charset="0"/>
                <a:cs typeface="Courier New" panose="02070309020205020404" pitchFamily="49" charset="0"/>
              </a:rPr>
              <a:t>/home/$USERNAME/.ssh/config</a:t>
            </a:r>
            <a:endParaRPr lang="en-GB" sz="1800" b="1" kern="100" dirty="0">
              <a:solidFill>
                <a:srgbClr val="FFFFFF"/>
              </a:solidFill>
              <a:highlight>
                <a:srgbClr val="C0C0C0"/>
              </a:highlight>
              <a:latin typeface="Courier New" panose="02070309020205020404" pitchFamily="49" charset="0"/>
              <a:ea typeface="Calibri" panose="020F0502020204030204" pitchFamily="34" charset="0"/>
              <a:cs typeface="Courier New" panose="02070309020205020404" pitchFamily="49" charset="0"/>
            </a:endParaRPr>
          </a:p>
          <a:p>
            <a:pPr lvl="2"/>
            <a:r>
              <a:rPr lang="en-GB" dirty="0"/>
              <a:t>Mac</a:t>
            </a:r>
            <a:br>
              <a:rPr lang="en-GB" dirty="0"/>
            </a:br>
            <a:r>
              <a:rPr lang="en-GB" sz="1400" b="1" dirty="0">
                <a:highlight>
                  <a:srgbClr val="C0C0C0"/>
                </a:highlight>
                <a:latin typeface="Courier New" panose="02070309020205020404" pitchFamily="49" charset="0"/>
                <a:cs typeface="Courier New" panose="02070309020205020404" pitchFamily="49" charset="0"/>
              </a:rPr>
              <a:t>~/.ssh/config</a:t>
            </a:r>
            <a:br>
              <a:rPr lang="en-GB" sz="1400" b="1" dirty="0">
                <a:highlight>
                  <a:srgbClr val="C0C0C0"/>
                </a:highlight>
                <a:latin typeface="Courier New" panose="02070309020205020404" pitchFamily="49" charset="0"/>
                <a:cs typeface="Courier New" panose="02070309020205020404" pitchFamily="49" charset="0"/>
              </a:rPr>
            </a:br>
            <a:r>
              <a:rPr lang="en-GB" sz="1400" b="1" dirty="0">
                <a:highlight>
                  <a:srgbClr val="C0C0C0"/>
                </a:highlight>
                <a:latin typeface="Courier New" panose="02070309020205020404" pitchFamily="49" charset="0"/>
                <a:cs typeface="Courier New" panose="02070309020205020404" pitchFamily="49" charset="0"/>
              </a:rPr>
              <a:t>/User/$USERNAME/.ssh/config</a:t>
            </a:r>
            <a:endParaRPr lang="en-GB" b="1" dirty="0">
              <a:highlight>
                <a:srgbClr val="C0C0C0"/>
              </a:highlight>
              <a:latin typeface="Courier New" panose="02070309020205020404" pitchFamily="49" charset="0"/>
              <a:cs typeface="Courier New" panose="02070309020205020404" pitchFamily="49" charset="0"/>
            </a:endParaRPr>
          </a:p>
          <a:p>
            <a:pPr lvl="2"/>
            <a:r>
              <a:rPr lang="en-GB" dirty="0"/>
              <a:t>Windows</a:t>
            </a:r>
            <a:br>
              <a:rPr lang="en-GB" dirty="0"/>
            </a:br>
            <a:r>
              <a:rPr lang="en-GB" sz="1400" b="1" dirty="0">
                <a:highlight>
                  <a:srgbClr val="C0C0C0"/>
                </a:highlight>
                <a:latin typeface="Courier New" panose="02070309020205020404" pitchFamily="49" charset="0"/>
                <a:cs typeface="Courier New" panose="02070309020205020404" pitchFamily="49" charset="0"/>
              </a:rPr>
              <a:t>%USERPROFILE%\.ssh\config</a:t>
            </a:r>
            <a:br>
              <a:rPr lang="en-GB" sz="1400" b="1" dirty="0">
                <a:highlight>
                  <a:srgbClr val="C0C0C0"/>
                </a:highlight>
                <a:latin typeface="Courier New" panose="02070309020205020404" pitchFamily="49" charset="0"/>
                <a:cs typeface="Courier New" panose="02070309020205020404" pitchFamily="49" charset="0"/>
              </a:rPr>
            </a:br>
            <a:r>
              <a:rPr lang="en-GB" sz="1400" b="1" dirty="0">
                <a:highlight>
                  <a:srgbClr val="C0C0C0"/>
                </a:highlight>
                <a:latin typeface="Courier New" panose="02070309020205020404" pitchFamily="49" charset="0"/>
                <a:cs typeface="Courier New" panose="02070309020205020404" pitchFamily="49" charset="0"/>
              </a:rPr>
              <a:t>C:\Users\your_username\.ssh\config</a:t>
            </a:r>
            <a:br>
              <a:rPr lang="en-GB" dirty="0"/>
            </a:br>
            <a:endParaRPr lang="en-GB" dirty="0"/>
          </a:p>
        </p:txBody>
      </p:sp>
      <p:sp>
        <p:nvSpPr>
          <p:cNvPr id="6" name="TextBox 5">
            <a:extLst>
              <a:ext uri="{FF2B5EF4-FFF2-40B4-BE49-F238E27FC236}">
                <a16:creationId xmlns:a16="http://schemas.microsoft.com/office/drawing/2014/main" id="{7597B378-D1CF-2848-6FF6-40855D09A1FB}"/>
              </a:ext>
            </a:extLst>
          </p:cNvPr>
          <p:cNvSpPr txBox="1"/>
          <p:nvPr/>
        </p:nvSpPr>
        <p:spPr>
          <a:xfrm>
            <a:off x="7210093" y="3430057"/>
            <a:ext cx="3570208" cy="2746906"/>
          </a:xfrm>
          <a:prstGeom prst="rect">
            <a:avLst/>
          </a:prstGeom>
          <a:solidFill>
            <a:schemeClr val="bg1">
              <a:lumMod val="75000"/>
            </a:schemeClr>
          </a:solidFill>
          <a:ln>
            <a:solidFill>
              <a:schemeClr val="tx1"/>
            </a:solidFill>
          </a:ln>
        </p:spPr>
        <p:txBody>
          <a:bodyPr wrap="square" rtlCol="0">
            <a:spAutoFit/>
          </a:bodyPr>
          <a:lstStyle/>
          <a:p>
            <a:r>
              <a:rPr lang="en-GB" sz="750" b="1" dirty="0">
                <a:latin typeface="Courier New" panose="02070309020205020404" pitchFamily="49" charset="0"/>
                <a:cs typeface="Courier New" panose="02070309020205020404" pitchFamily="49" charset="0"/>
              </a:rPr>
              <a:t>Host Emmy-p1</a:t>
            </a:r>
          </a:p>
          <a:p>
            <a:r>
              <a:rPr lang="en-GB" sz="750" b="1" dirty="0">
                <a:latin typeface="Courier New" panose="02070309020205020404" pitchFamily="49" charset="0"/>
                <a:cs typeface="Courier New" panose="02070309020205020404" pitchFamily="49" charset="0"/>
              </a:rPr>
              <a:t>	Hostname glogin-p1.hpc.gwdg.de</a:t>
            </a:r>
          </a:p>
          <a:p>
            <a:r>
              <a:rPr lang="en-GB" sz="750" b="1" dirty="0">
                <a:latin typeface="Courier New" panose="02070309020205020404" pitchFamily="49" charset="0"/>
                <a:cs typeface="Courier New" panose="02070309020205020404" pitchFamily="49" charset="0"/>
              </a:rPr>
              <a:t>	User u12345</a:t>
            </a:r>
          </a:p>
          <a:p>
            <a:r>
              <a:rPr lang="en-GB" sz="750" b="1" dirty="0">
                <a:latin typeface="Courier New" panose="02070309020205020404" pitchFamily="49" charset="0"/>
                <a:cs typeface="Courier New" panose="02070309020205020404" pitchFamily="49" charset="0"/>
              </a:rPr>
              <a:t>	</a:t>
            </a:r>
            <a:r>
              <a:rPr lang="en-GB" sz="750" b="1" dirty="0" err="1">
                <a:latin typeface="Courier New" panose="02070309020205020404" pitchFamily="49" charset="0"/>
                <a:cs typeface="Courier New" panose="02070309020205020404" pitchFamily="49" charset="0"/>
              </a:rPr>
              <a:t>IdentityFile</a:t>
            </a:r>
            <a:r>
              <a:rPr lang="en-GB" sz="750" b="1" dirty="0">
                <a:latin typeface="Courier New" panose="02070309020205020404" pitchFamily="49" charset="0"/>
                <a:cs typeface="Courier New" panose="02070309020205020404" pitchFamily="49" charset="0"/>
              </a:rPr>
              <a:t> ~/.ssh/id_ed25519</a:t>
            </a:r>
          </a:p>
          <a:p>
            <a:r>
              <a:rPr lang="en-GB" sz="750" b="1" dirty="0">
                <a:latin typeface="Courier New" panose="02070309020205020404" pitchFamily="49" charset="0"/>
                <a:cs typeface="Courier New" panose="02070309020205020404" pitchFamily="49" charset="0"/>
              </a:rPr>
              <a:t>	MACs hmac-sha2-512,hmac-sha2-256</a:t>
            </a:r>
          </a:p>
          <a:p>
            <a:endParaRPr lang="en-GB" sz="750" b="1" dirty="0">
              <a:latin typeface="Courier New" panose="02070309020205020404" pitchFamily="49" charset="0"/>
              <a:cs typeface="Courier New" panose="02070309020205020404" pitchFamily="49" charset="0"/>
            </a:endParaRPr>
          </a:p>
          <a:p>
            <a:r>
              <a:rPr lang="en-GB" sz="750" b="1" dirty="0">
                <a:latin typeface="Courier New" panose="02070309020205020404" pitchFamily="49" charset="0"/>
                <a:cs typeface="Courier New" panose="02070309020205020404" pitchFamily="49" charset="0"/>
              </a:rPr>
              <a:t>Host Emmy-p2</a:t>
            </a:r>
          </a:p>
          <a:p>
            <a:r>
              <a:rPr lang="en-GB" sz="750" b="1" dirty="0">
                <a:latin typeface="Courier New" panose="02070309020205020404" pitchFamily="49" charset="0"/>
                <a:cs typeface="Courier New" panose="02070309020205020404" pitchFamily="49" charset="0"/>
              </a:rPr>
              <a:t>	Hostname glogin-p2.hpc.gwdg.de</a:t>
            </a:r>
          </a:p>
          <a:p>
            <a:r>
              <a:rPr lang="en-GB" sz="750" b="1" dirty="0">
                <a:latin typeface="Courier New" panose="02070309020205020404" pitchFamily="49" charset="0"/>
                <a:cs typeface="Courier New" panose="02070309020205020404" pitchFamily="49" charset="0"/>
              </a:rPr>
              <a:t>	User u12345</a:t>
            </a:r>
          </a:p>
          <a:p>
            <a:r>
              <a:rPr lang="en-GB" sz="750" b="1" dirty="0">
                <a:latin typeface="Courier New" panose="02070309020205020404" pitchFamily="49" charset="0"/>
                <a:cs typeface="Courier New" panose="02070309020205020404" pitchFamily="49" charset="0"/>
              </a:rPr>
              <a:t>	</a:t>
            </a:r>
            <a:r>
              <a:rPr lang="en-GB" sz="750" b="1" dirty="0" err="1">
                <a:latin typeface="Courier New" panose="02070309020205020404" pitchFamily="49" charset="0"/>
                <a:cs typeface="Courier New" panose="02070309020205020404" pitchFamily="49" charset="0"/>
              </a:rPr>
              <a:t>IdentityFile</a:t>
            </a:r>
            <a:r>
              <a:rPr lang="en-GB" sz="750" b="1" dirty="0">
                <a:latin typeface="Courier New" panose="02070309020205020404" pitchFamily="49" charset="0"/>
                <a:cs typeface="Courier New" panose="02070309020205020404" pitchFamily="49" charset="0"/>
              </a:rPr>
              <a:t> ~/.ssh/id_ed25519</a:t>
            </a:r>
          </a:p>
          <a:p>
            <a:r>
              <a:rPr lang="en-GB" sz="750" b="1" dirty="0">
                <a:latin typeface="Courier New" panose="02070309020205020404" pitchFamily="49" charset="0"/>
                <a:cs typeface="Courier New" panose="02070309020205020404" pitchFamily="49" charset="0"/>
              </a:rPr>
              <a:t>	MACs hmac-sha2-512,hmac-sha2-256</a:t>
            </a:r>
          </a:p>
          <a:p>
            <a:endParaRPr lang="en-GB" sz="750" b="1" dirty="0">
              <a:latin typeface="Courier New" panose="02070309020205020404" pitchFamily="49" charset="0"/>
              <a:cs typeface="Courier New" panose="02070309020205020404" pitchFamily="49" charset="0"/>
            </a:endParaRPr>
          </a:p>
          <a:p>
            <a:r>
              <a:rPr lang="en-GB" sz="750" b="1" dirty="0">
                <a:latin typeface="Courier New" panose="02070309020205020404" pitchFamily="49" charset="0"/>
                <a:cs typeface="Courier New" panose="02070309020205020404" pitchFamily="49" charset="0"/>
              </a:rPr>
              <a:t>Host Emmy-p3</a:t>
            </a:r>
          </a:p>
          <a:p>
            <a:r>
              <a:rPr lang="en-GB" sz="750" b="1" dirty="0">
                <a:latin typeface="Courier New" panose="02070309020205020404" pitchFamily="49" charset="0"/>
                <a:cs typeface="Courier New" panose="02070309020205020404" pitchFamily="49" charset="0"/>
              </a:rPr>
              <a:t>	Hostname glogin-p3.hpc.gwdg.de</a:t>
            </a:r>
          </a:p>
          <a:p>
            <a:r>
              <a:rPr lang="en-GB" sz="750" b="1" dirty="0">
                <a:latin typeface="Courier New" panose="02070309020205020404" pitchFamily="49" charset="0"/>
                <a:cs typeface="Courier New" panose="02070309020205020404" pitchFamily="49" charset="0"/>
              </a:rPr>
              <a:t>	User u12345</a:t>
            </a:r>
          </a:p>
          <a:p>
            <a:r>
              <a:rPr lang="en-GB" sz="750" b="1" dirty="0">
                <a:latin typeface="Courier New" panose="02070309020205020404" pitchFamily="49" charset="0"/>
                <a:cs typeface="Courier New" panose="02070309020205020404" pitchFamily="49" charset="0"/>
              </a:rPr>
              <a:t>	</a:t>
            </a:r>
            <a:r>
              <a:rPr lang="en-GB" sz="750" b="1" dirty="0" err="1">
                <a:latin typeface="Courier New" panose="02070309020205020404" pitchFamily="49" charset="0"/>
                <a:cs typeface="Courier New" panose="02070309020205020404" pitchFamily="49" charset="0"/>
              </a:rPr>
              <a:t>IdentityFile</a:t>
            </a:r>
            <a:r>
              <a:rPr lang="en-GB" sz="750" b="1" dirty="0">
                <a:latin typeface="Courier New" panose="02070309020205020404" pitchFamily="49" charset="0"/>
                <a:cs typeface="Courier New" panose="02070309020205020404" pitchFamily="49" charset="0"/>
              </a:rPr>
              <a:t> ~/.ssh/id_ed25519</a:t>
            </a:r>
          </a:p>
          <a:p>
            <a:r>
              <a:rPr lang="en-GB" sz="750" b="1" dirty="0">
                <a:latin typeface="Courier New" panose="02070309020205020404" pitchFamily="49" charset="0"/>
                <a:cs typeface="Courier New" panose="02070309020205020404" pitchFamily="49" charset="0"/>
              </a:rPr>
              <a:t>	MACs hmac-sha2-512,hmac-sha2-256</a:t>
            </a:r>
          </a:p>
          <a:p>
            <a:endParaRPr lang="en-GB" sz="750" b="1" dirty="0">
              <a:latin typeface="Courier New" panose="02070309020205020404" pitchFamily="49" charset="0"/>
              <a:cs typeface="Courier New" panose="02070309020205020404" pitchFamily="49" charset="0"/>
            </a:endParaRPr>
          </a:p>
          <a:p>
            <a:r>
              <a:rPr lang="en-GB" sz="750" b="1" dirty="0">
                <a:latin typeface="Courier New" panose="02070309020205020404" pitchFamily="49" charset="0"/>
                <a:cs typeface="Courier New" panose="02070309020205020404" pitchFamily="49" charset="0"/>
              </a:rPr>
              <a:t>Host Grete</a:t>
            </a:r>
          </a:p>
          <a:p>
            <a:r>
              <a:rPr lang="en-GB" sz="750" b="1" dirty="0">
                <a:latin typeface="Courier New" panose="02070309020205020404" pitchFamily="49" charset="0"/>
                <a:cs typeface="Courier New" panose="02070309020205020404" pitchFamily="49" charset="0"/>
              </a:rPr>
              <a:t>	Hostname glogin-gpu.hpc.gwdg.de</a:t>
            </a:r>
          </a:p>
          <a:p>
            <a:r>
              <a:rPr lang="en-GB" sz="750" b="1" dirty="0">
                <a:latin typeface="Courier New" panose="02070309020205020404" pitchFamily="49" charset="0"/>
                <a:cs typeface="Courier New" panose="02070309020205020404" pitchFamily="49" charset="0"/>
              </a:rPr>
              <a:t>	User u12345</a:t>
            </a:r>
          </a:p>
          <a:p>
            <a:r>
              <a:rPr lang="en-GB" sz="750" b="1" dirty="0">
                <a:latin typeface="Courier New" panose="02070309020205020404" pitchFamily="49" charset="0"/>
                <a:cs typeface="Courier New" panose="02070309020205020404" pitchFamily="49" charset="0"/>
              </a:rPr>
              <a:t>	</a:t>
            </a:r>
            <a:r>
              <a:rPr lang="en-GB" sz="750" b="1" dirty="0" err="1">
                <a:latin typeface="Courier New" panose="02070309020205020404" pitchFamily="49" charset="0"/>
                <a:cs typeface="Courier New" panose="02070309020205020404" pitchFamily="49" charset="0"/>
              </a:rPr>
              <a:t>IdentityFile</a:t>
            </a:r>
            <a:r>
              <a:rPr lang="en-GB" sz="750" b="1" dirty="0">
                <a:latin typeface="Courier New" panose="02070309020205020404" pitchFamily="49" charset="0"/>
                <a:cs typeface="Courier New" panose="02070309020205020404" pitchFamily="49" charset="0"/>
              </a:rPr>
              <a:t> ~/.ssh/id_ed25519</a:t>
            </a:r>
          </a:p>
          <a:p>
            <a:r>
              <a:rPr lang="en-GB" sz="750" b="1" dirty="0">
                <a:latin typeface="Courier New" panose="02070309020205020404" pitchFamily="49" charset="0"/>
                <a:cs typeface="Courier New" panose="02070309020205020404" pitchFamily="49" charset="0"/>
              </a:rPr>
              <a:t>	MACs hmac-sha2-512,hmac-sha2-256</a:t>
            </a:r>
          </a:p>
        </p:txBody>
      </p:sp>
      <p:sp>
        <p:nvSpPr>
          <p:cNvPr id="7" name="TextBox 6">
            <a:extLst>
              <a:ext uri="{FF2B5EF4-FFF2-40B4-BE49-F238E27FC236}">
                <a16:creationId xmlns:a16="http://schemas.microsoft.com/office/drawing/2014/main" id="{128F9660-B19A-45DA-63E5-86BAF7EC5942}"/>
              </a:ext>
            </a:extLst>
          </p:cNvPr>
          <p:cNvSpPr txBox="1"/>
          <p:nvPr/>
        </p:nvSpPr>
        <p:spPr>
          <a:xfrm>
            <a:off x="838200" y="5807631"/>
            <a:ext cx="4202817" cy="369332"/>
          </a:xfrm>
          <a:prstGeom prst="rect">
            <a:avLst/>
          </a:prstGeom>
          <a:noFill/>
        </p:spPr>
        <p:txBody>
          <a:bodyPr wrap="none" rtlCol="0">
            <a:spAutoFit/>
          </a:bodyPr>
          <a:lstStyle/>
          <a:p>
            <a:r>
              <a:rPr lang="en-GB" b="1" i="1" dirty="0"/>
              <a:t>Note:</a:t>
            </a:r>
            <a:r>
              <a:rPr lang="en-GB" i="1" dirty="0"/>
              <a:t> The</a:t>
            </a:r>
            <a:r>
              <a:rPr lang="bg-BG" i="1" dirty="0"/>
              <a:t> </a:t>
            </a:r>
            <a:r>
              <a:rPr lang="en-GB" i="1" dirty="0"/>
              <a:t>"</a:t>
            </a:r>
            <a:r>
              <a:rPr lang="en-GB" b="1" dirty="0">
                <a:highlight>
                  <a:srgbClr val="FFFF00"/>
                </a:highlight>
                <a:latin typeface="Courier New" panose="02070309020205020404" pitchFamily="49" charset="0"/>
                <a:cs typeface="Courier New" panose="02070309020205020404" pitchFamily="49" charset="0"/>
              </a:rPr>
              <a:t>config</a:t>
            </a:r>
            <a:r>
              <a:rPr lang="en-GB" i="1" dirty="0"/>
              <a:t>" file has no extension!</a:t>
            </a:r>
          </a:p>
        </p:txBody>
      </p:sp>
    </p:spTree>
    <p:extLst>
      <p:ext uri="{BB962C8B-B14F-4D97-AF65-F5344CB8AC3E}">
        <p14:creationId xmlns:p14="http://schemas.microsoft.com/office/powerpoint/2010/main" val="161631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normAutofit/>
          </a:bodyPr>
          <a:lstStyle/>
          <a:p>
            <a:r>
              <a:rPr lang="en-GB" dirty="0"/>
              <a:t>Logging In</a:t>
            </a:r>
          </a:p>
          <a:p>
            <a:pPr lvl="1"/>
            <a:r>
              <a:rPr lang="en-GB" dirty="0"/>
              <a:t>Logging In using SSH config file</a:t>
            </a:r>
          </a:p>
          <a:p>
            <a:pPr lvl="2"/>
            <a:r>
              <a:rPr lang="en-GB" dirty="0"/>
              <a:t>Open the terminal and execute the following command:</a:t>
            </a:r>
            <a:br>
              <a:rPr lang="en-GB" dirty="0"/>
            </a:br>
            <a:r>
              <a:rPr lang="en-GB" sz="1400" b="1" kern="100" dirty="0">
                <a:solidFill>
                  <a:srgbClr val="FFFFFF"/>
                </a:solidFill>
                <a:effectLst/>
                <a:highlight>
                  <a:srgbClr val="000000"/>
                </a:highlight>
                <a:latin typeface="Courier New" panose="02070309020205020404" pitchFamily="49" charset="0"/>
                <a:ea typeface="Calibri" panose="020F0502020204030204" pitchFamily="34" charset="0"/>
                <a:cs typeface="Times New Roman" panose="02020603050405020304" pitchFamily="18" charset="0"/>
              </a:rPr>
              <a:t>ssh Grete</a:t>
            </a:r>
            <a:endParaRPr lang="en-GB" sz="1300" dirty="0"/>
          </a:p>
          <a:p>
            <a:pPr lvl="1"/>
            <a:r>
              <a:rPr lang="en-GB" dirty="0"/>
              <a:t>Logging In with manual SSH command entry</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Open the terminal and execute the following command:</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ssh u12345@glogin.hlrn.de -</a:t>
            </a:r>
            <a:r>
              <a:rPr kumimoji="0" lang="en-GB" sz="1400" b="1" i="0" u="none" strike="noStrike" kern="100" cap="none" spc="0" normalizeH="0" baseline="0" noProof="0" dirty="0" err="1">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 ~/.ssh/id_ed25519</a:t>
            </a:r>
            <a:endParaRPr kumimoji="0" lang="en-GB" sz="26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endParaRPr>
          </a:p>
          <a:p>
            <a:pPr lvl="2"/>
            <a:r>
              <a:rPr lang="en-GB" dirty="0"/>
              <a:t>If you get the error </a:t>
            </a:r>
            <a:r>
              <a:rPr lang="en-GB" sz="1800" b="1" dirty="0">
                <a:highlight>
                  <a:srgbClr val="FFFF00"/>
                </a:highlight>
                <a:latin typeface="Courier New" panose="02070309020205020404" pitchFamily="49" charset="0"/>
                <a:cs typeface="Courier New" panose="02070309020205020404" pitchFamily="49" charset="0"/>
              </a:rPr>
              <a:t>Corrupted MAC on input</a:t>
            </a:r>
            <a:r>
              <a:rPr lang="en-GB" dirty="0"/>
              <a:t> execute the following command:</a:t>
            </a:r>
            <a:br>
              <a:rPr lang="en-GB" dirty="0"/>
            </a:br>
            <a:r>
              <a:rPr lang="en-GB" sz="1400" b="1" kern="100" dirty="0">
                <a:solidFill>
                  <a:srgbClr val="FFFFFF"/>
                </a:solidFill>
                <a:effectLst/>
                <a:highlight>
                  <a:srgbClr val="000000"/>
                </a:highlight>
                <a:latin typeface="Courier New" panose="02070309020205020404" pitchFamily="49" charset="0"/>
                <a:ea typeface="Calibri" panose="020F0502020204030204" pitchFamily="34" charset="0"/>
                <a:cs typeface="Times New Roman" panose="02020603050405020304" pitchFamily="18" charset="0"/>
              </a:rPr>
              <a:t>ssh -m hmac-sha2-512,hmac-sha2-256 u12345@glogin.hlrn.de -</a:t>
            </a:r>
            <a:r>
              <a:rPr lang="en-GB" sz="1400" b="1" kern="100" dirty="0" err="1">
                <a:solidFill>
                  <a:srgbClr val="FFFFFF"/>
                </a:solidFill>
                <a:effectLst/>
                <a:highlight>
                  <a:srgbClr val="000000"/>
                </a:highlight>
                <a:latin typeface="Courier New" panose="02070309020205020404" pitchFamily="49" charset="0"/>
                <a:ea typeface="Calibri" panose="020F0502020204030204" pitchFamily="34" charset="0"/>
                <a:cs typeface="Times New Roman" panose="02020603050405020304" pitchFamily="18" charset="0"/>
              </a:rPr>
              <a:t>i</a:t>
            </a:r>
            <a:r>
              <a:rPr lang="en-GB" sz="1400" b="1" kern="100" dirty="0">
                <a:solidFill>
                  <a:srgbClr val="FFFFFF"/>
                </a:solidFill>
                <a:effectLst/>
                <a:highlight>
                  <a:srgbClr val="000000"/>
                </a:highlight>
                <a:latin typeface="Courier New" panose="02070309020205020404" pitchFamily="49" charset="0"/>
                <a:ea typeface="Calibri" panose="020F0502020204030204" pitchFamily="34" charset="0"/>
                <a:cs typeface="Times New Roman" panose="02020603050405020304" pitchFamily="18" charset="0"/>
              </a:rPr>
              <a:t> ~/.ssh/id_ed25519</a:t>
            </a:r>
            <a:endParaRPr lang="en-GB" sz="26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Connecting via SSH</a:t>
            </a:r>
          </a:p>
        </p:txBody>
      </p:sp>
      <p:sp>
        <p:nvSpPr>
          <p:cNvPr id="5" name="TextBox 4">
            <a:extLst>
              <a:ext uri="{FF2B5EF4-FFF2-40B4-BE49-F238E27FC236}">
                <a16:creationId xmlns:a16="http://schemas.microsoft.com/office/drawing/2014/main" id="{42EE72A5-6EAC-9E84-1805-12AC6F7E9A0F}"/>
              </a:ext>
            </a:extLst>
          </p:cNvPr>
          <p:cNvSpPr txBox="1"/>
          <p:nvPr/>
        </p:nvSpPr>
        <p:spPr>
          <a:xfrm>
            <a:off x="838200" y="4822746"/>
            <a:ext cx="8145435" cy="1354217"/>
          </a:xfrm>
          <a:prstGeom prst="rect">
            <a:avLst/>
          </a:prstGeom>
          <a:noFill/>
        </p:spPr>
        <p:txBody>
          <a:bodyPr wrap="none" rtlCol="0">
            <a:spAutoFit/>
          </a:bodyPr>
          <a:lstStyle/>
          <a:p>
            <a:r>
              <a:rPr lang="en-GB" sz="1600" b="1" i="1" dirty="0"/>
              <a:t>Note 1:</a:t>
            </a:r>
            <a:r>
              <a:rPr lang="en-GB" sz="1600" i="1" dirty="0"/>
              <a:t> You’ll be prompted to enter the passphrase.</a:t>
            </a:r>
          </a:p>
          <a:p>
            <a:r>
              <a:rPr lang="en-GB" sz="1600" b="1" i="1" dirty="0"/>
              <a:t>Note 2:</a:t>
            </a:r>
            <a:r>
              <a:rPr lang="en-GB" sz="1600" i="1" dirty="0"/>
              <a:t> Ensure there is no whitespace between the MACs.</a:t>
            </a:r>
          </a:p>
          <a:p>
            <a:r>
              <a:rPr lang="en-GB" sz="1600" b="1" i="1" dirty="0"/>
              <a:t>Note 3:</a:t>
            </a:r>
            <a:r>
              <a:rPr lang="en-GB" sz="1600" i="1" dirty="0"/>
              <a:t> Replace</a:t>
            </a:r>
            <a:r>
              <a:rPr lang="bg-BG" sz="1600" i="1" dirty="0"/>
              <a:t> </a:t>
            </a:r>
            <a:r>
              <a:rPr lang="en-GB" sz="1600" i="1" dirty="0"/>
              <a:t>"</a:t>
            </a:r>
            <a:r>
              <a:rPr lang="en-GB" sz="1600" b="1" dirty="0">
                <a:highlight>
                  <a:srgbClr val="FFFF00"/>
                </a:highlight>
                <a:latin typeface="Courier New" panose="02070309020205020404" pitchFamily="49" charset="0"/>
                <a:cs typeface="Courier New" panose="02070309020205020404" pitchFamily="49" charset="0"/>
              </a:rPr>
              <a:t>u12345</a:t>
            </a:r>
            <a:r>
              <a:rPr lang="en-GB" sz="1600" i="1" dirty="0"/>
              <a:t>" with your username.</a:t>
            </a:r>
          </a:p>
          <a:p>
            <a:r>
              <a:rPr lang="en-GB" sz="1600" b="1" i="1" dirty="0"/>
              <a:t>Note 4:</a:t>
            </a:r>
            <a:r>
              <a:rPr lang="en-GB" sz="1600" i="1" dirty="0"/>
              <a:t> Replace</a:t>
            </a:r>
            <a:r>
              <a:rPr lang="bg-BG" sz="1600" i="1" dirty="0"/>
              <a:t> </a:t>
            </a:r>
            <a:r>
              <a:rPr lang="en-GB" sz="1600" i="1" dirty="0"/>
              <a:t>"</a:t>
            </a:r>
            <a:r>
              <a:rPr lang="en-GB" sz="1600" b="1" dirty="0">
                <a:highlight>
                  <a:srgbClr val="FFFF00"/>
                </a:highlight>
                <a:latin typeface="Courier New" panose="02070309020205020404" pitchFamily="49" charset="0"/>
                <a:cs typeface="Courier New" panose="02070309020205020404" pitchFamily="49" charset="0"/>
              </a:rPr>
              <a:t>glogin.hlrn.de</a:t>
            </a:r>
            <a:r>
              <a:rPr lang="en-GB" sz="1600" i="1" dirty="0"/>
              <a:t>" with the hostname of the server you want to connect to.</a:t>
            </a:r>
          </a:p>
          <a:p>
            <a:r>
              <a:rPr lang="en-GB" sz="1600" b="1" i="1" dirty="0"/>
              <a:t>Note 5:</a:t>
            </a:r>
            <a:r>
              <a:rPr lang="en-GB" sz="1600" i="1" dirty="0"/>
              <a:t> Replace</a:t>
            </a:r>
            <a:r>
              <a:rPr lang="bg-BG" sz="1600" i="1" dirty="0"/>
              <a:t> </a:t>
            </a:r>
            <a:r>
              <a:rPr lang="en-GB" sz="1600" i="1" dirty="0"/>
              <a:t>"</a:t>
            </a:r>
            <a:r>
              <a:rPr lang="en-GB" sz="1600" b="1" dirty="0">
                <a:highlight>
                  <a:srgbClr val="FFFF00"/>
                </a:highlight>
                <a:latin typeface="Courier New" panose="02070309020205020404" pitchFamily="49" charset="0"/>
                <a:cs typeface="Courier New" panose="02070309020205020404" pitchFamily="49" charset="0"/>
              </a:rPr>
              <a:t>~/.ssh/id_ed25519</a:t>
            </a:r>
            <a:r>
              <a:rPr lang="en-GB" sz="1600" i="1" dirty="0"/>
              <a:t>" with the path to your private SSH key.</a:t>
            </a:r>
          </a:p>
        </p:txBody>
      </p:sp>
    </p:spTree>
    <p:extLst>
      <p:ext uri="{BB962C8B-B14F-4D97-AF65-F5344CB8AC3E}">
        <p14:creationId xmlns:p14="http://schemas.microsoft.com/office/powerpoint/2010/main" val="331186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normAutofit/>
          </a:bodyPr>
          <a:lstStyle/>
          <a:p>
            <a:r>
              <a:rPr lang="en-GB" dirty="0"/>
              <a:t>Logging In Example</a:t>
            </a:r>
          </a:p>
        </p:txBody>
      </p:sp>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Connecting via SSH</a:t>
            </a:r>
          </a:p>
        </p:txBody>
      </p:sp>
      <p:pic>
        <p:nvPicPr>
          <p:cNvPr id="6" name="Picture 5">
            <a:extLst>
              <a:ext uri="{FF2B5EF4-FFF2-40B4-BE49-F238E27FC236}">
                <a16:creationId xmlns:a16="http://schemas.microsoft.com/office/drawing/2014/main" id="{4B121AE5-0E7A-5EC4-A704-1DF0FDE0BAF9}"/>
              </a:ext>
            </a:extLst>
          </p:cNvPr>
          <p:cNvPicPr>
            <a:picLocks noChangeAspect="1"/>
          </p:cNvPicPr>
          <p:nvPr/>
        </p:nvPicPr>
        <p:blipFill>
          <a:blip r:embed="rId2"/>
          <a:stretch>
            <a:fillRect/>
          </a:stretch>
        </p:blipFill>
        <p:spPr>
          <a:xfrm>
            <a:off x="3450692" y="2394126"/>
            <a:ext cx="7903108" cy="3782836"/>
          </a:xfrm>
          <a:prstGeom prst="rect">
            <a:avLst/>
          </a:prstGeom>
        </p:spPr>
      </p:pic>
    </p:spTree>
    <p:extLst>
      <p:ext uri="{BB962C8B-B14F-4D97-AF65-F5344CB8AC3E}">
        <p14:creationId xmlns:p14="http://schemas.microsoft.com/office/powerpoint/2010/main" val="208153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normAutofit/>
          </a:bodyPr>
          <a:lstStyle/>
          <a:p>
            <a:r>
              <a:rPr lang="en-GB" dirty="0"/>
              <a:t>SSH Key Fingerprints</a:t>
            </a:r>
          </a:p>
        </p:txBody>
      </p:sp>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Connecting via SSH</a:t>
            </a:r>
          </a:p>
        </p:txBody>
      </p:sp>
      <p:graphicFrame>
        <p:nvGraphicFramePr>
          <p:cNvPr id="4" name="Table 3">
            <a:extLst>
              <a:ext uri="{FF2B5EF4-FFF2-40B4-BE49-F238E27FC236}">
                <a16:creationId xmlns:a16="http://schemas.microsoft.com/office/drawing/2014/main" id="{3349B646-5075-7146-D564-102275E72F9E}"/>
              </a:ext>
            </a:extLst>
          </p:cNvPr>
          <p:cNvGraphicFramePr>
            <a:graphicFrameLocks noGrp="1"/>
          </p:cNvGraphicFramePr>
          <p:nvPr>
            <p:extLst>
              <p:ext uri="{D42A27DB-BD31-4B8C-83A1-F6EECF244321}">
                <p14:modId xmlns:p14="http://schemas.microsoft.com/office/powerpoint/2010/main" val="1800193456"/>
              </p:ext>
            </p:extLst>
          </p:nvPr>
        </p:nvGraphicFramePr>
        <p:xfrm>
          <a:off x="1174704" y="2695304"/>
          <a:ext cx="10179096" cy="2966720"/>
        </p:xfrm>
        <a:graphic>
          <a:graphicData uri="http://schemas.openxmlformats.org/drawingml/2006/table">
            <a:tbl>
              <a:tblPr firstRow="1" bandRow="1">
                <a:tableStyleId>{8799B23B-EC83-4686-B30A-512413B5E67A}</a:tableStyleId>
              </a:tblPr>
              <a:tblGrid>
                <a:gridCol w="3674134">
                  <a:extLst>
                    <a:ext uri="{9D8B030D-6E8A-4147-A177-3AD203B41FA5}">
                      <a16:colId xmlns:a16="http://schemas.microsoft.com/office/drawing/2014/main" val="3254984484"/>
                    </a:ext>
                  </a:extLst>
                </a:gridCol>
                <a:gridCol w="6504962">
                  <a:extLst>
                    <a:ext uri="{9D8B030D-6E8A-4147-A177-3AD203B41FA5}">
                      <a16:colId xmlns:a16="http://schemas.microsoft.com/office/drawing/2014/main" val="3837661142"/>
                    </a:ext>
                  </a:extLst>
                </a:gridCol>
              </a:tblGrid>
              <a:tr h="370840">
                <a:tc>
                  <a:txBody>
                    <a:bodyPr/>
                    <a:lstStyle/>
                    <a:p>
                      <a:r>
                        <a:rPr lang="en-GB" dirty="0"/>
                        <a:t>Node(s)</a:t>
                      </a:r>
                    </a:p>
                  </a:txBody>
                  <a:tcPr/>
                </a:tc>
                <a:tc>
                  <a:txBody>
                    <a:bodyPr/>
                    <a:lstStyle/>
                    <a:p>
                      <a:r>
                        <a:rPr lang="en-GB" dirty="0"/>
                        <a:t>sha256 fingerprint ed25519</a:t>
                      </a:r>
                    </a:p>
                  </a:txBody>
                  <a:tcPr/>
                </a:tc>
                <a:extLst>
                  <a:ext uri="{0D108BD9-81ED-4DB2-BD59-A6C34878D82A}">
                    <a16:rowId xmlns:a16="http://schemas.microsoft.com/office/drawing/2014/main" val="940756146"/>
                  </a:ext>
                </a:extLst>
              </a:tr>
              <a:tr h="370840">
                <a:tc>
                  <a:txBody>
                    <a:bodyPr/>
                    <a:lstStyle/>
                    <a:p>
                      <a:r>
                        <a:rPr lang="en-GB" dirty="0"/>
                        <a:t>login.gwdg.de</a:t>
                      </a:r>
                    </a:p>
                  </a:txBody>
                  <a:tcPr/>
                </a:tc>
                <a:tc>
                  <a:txBody>
                    <a:bodyPr/>
                    <a:lstStyle/>
                    <a:p>
                      <a:r>
                        <a:rPr lang="en-GB" dirty="0"/>
                        <a:t>pY12krRnUkQ5lHNkRQSD/53wCdLO8gk3Fk82vpLGrp4</a:t>
                      </a:r>
                    </a:p>
                  </a:txBody>
                  <a:tcPr/>
                </a:tc>
                <a:extLst>
                  <a:ext uri="{0D108BD9-81ED-4DB2-BD59-A6C34878D82A}">
                    <a16:rowId xmlns:a16="http://schemas.microsoft.com/office/drawing/2014/main" val="2468448176"/>
                  </a:ext>
                </a:extLst>
              </a:tr>
              <a:tr h="370840">
                <a:tc>
                  <a:txBody>
                    <a:bodyPr/>
                    <a:lstStyle/>
                    <a:p>
                      <a:r>
                        <a:rPr lang="en-GB" dirty="0"/>
                        <a:t>transfer.gwdg.de</a:t>
                      </a:r>
                    </a:p>
                  </a:txBody>
                  <a:tcPr/>
                </a:tc>
                <a:tc>
                  <a:txBody>
                    <a:bodyPr/>
                    <a:lstStyle/>
                    <a:p>
                      <a:r>
                        <a:rPr lang="en-GB" dirty="0"/>
                        <a:t>BLij4wfP5Jh0yCTsPtQN8Vqqt0ULd//IUsuKgZwKC1I</a:t>
                      </a:r>
                    </a:p>
                  </a:txBody>
                  <a:tcPr/>
                </a:tc>
                <a:extLst>
                  <a:ext uri="{0D108BD9-81ED-4DB2-BD59-A6C34878D82A}">
                    <a16:rowId xmlns:a16="http://schemas.microsoft.com/office/drawing/2014/main" val="396858128"/>
                  </a:ext>
                </a:extLst>
              </a:tr>
              <a:tr h="370840">
                <a:tc>
                  <a:txBody>
                    <a:bodyPr/>
                    <a:lstStyle/>
                    <a:p>
                      <a:r>
                        <a:rPr lang="en-GB" dirty="0" err="1"/>
                        <a:t>gwdu</a:t>
                      </a:r>
                      <a:r>
                        <a:rPr lang="en-GB" dirty="0"/>
                        <a:t>[101-102,108].gwdg.de</a:t>
                      </a:r>
                    </a:p>
                  </a:txBody>
                  <a:tcPr/>
                </a:tc>
                <a:tc>
                  <a:txBody>
                    <a:bodyPr/>
                    <a:lstStyle/>
                    <a:p>
                      <a:r>
                        <a:rPr lang="en-GB" dirty="0" err="1"/>
                        <a:t>Vylg</a:t>
                      </a:r>
                      <a:r>
                        <a:rPr lang="en-GB" dirty="0"/>
                        <a:t>/10HwDRxPUuOarcngRFH2jmDlnxWOqte7rnR3OI</a:t>
                      </a:r>
                    </a:p>
                  </a:txBody>
                  <a:tcPr/>
                </a:tc>
                <a:extLst>
                  <a:ext uri="{0D108BD9-81ED-4DB2-BD59-A6C34878D82A}">
                    <a16:rowId xmlns:a16="http://schemas.microsoft.com/office/drawing/2014/main" val="3515454258"/>
                  </a:ext>
                </a:extLst>
              </a:tr>
              <a:tr h="370840">
                <a:tc>
                  <a:txBody>
                    <a:bodyPr/>
                    <a:lstStyle/>
                    <a:p>
                      <a:r>
                        <a:rPr lang="en-GB" dirty="0"/>
                        <a:t>login-dbn02.hpc.gwdg.de</a:t>
                      </a:r>
                    </a:p>
                  </a:txBody>
                  <a:tcPr/>
                </a:tc>
                <a:tc>
                  <a:txBody>
                    <a:bodyPr/>
                    <a:lstStyle/>
                    <a:p>
                      <a:r>
                        <a:rPr lang="en-GB" dirty="0"/>
                        <a:t>kZRp6U5PuEXn3nfofp2brld0ZXx+yqIZBrrtmmLi7cE</a:t>
                      </a:r>
                    </a:p>
                  </a:txBody>
                  <a:tcPr/>
                </a:tc>
                <a:extLst>
                  <a:ext uri="{0D108BD9-81ED-4DB2-BD59-A6C34878D82A}">
                    <a16:rowId xmlns:a16="http://schemas.microsoft.com/office/drawing/2014/main" val="305463548"/>
                  </a:ext>
                </a:extLst>
              </a:tr>
              <a:tr h="370840">
                <a:tc>
                  <a:txBody>
                    <a:bodyPr/>
                    <a:lstStyle/>
                    <a:p>
                      <a:r>
                        <a:rPr lang="en-GB" dirty="0"/>
                        <a:t>ngs01.hpc.gwdg.de</a:t>
                      </a:r>
                    </a:p>
                  </a:txBody>
                  <a:tcPr/>
                </a:tc>
                <a:tc>
                  <a:txBody>
                    <a:bodyPr/>
                    <a:lstStyle/>
                    <a:p>
                      <a:r>
                        <a:rPr lang="en-GB" dirty="0"/>
                        <a:t>yWUzxLXSIfXVuIX164VH8fHix5eNhBwWUr3CMCebQ0Y</a:t>
                      </a:r>
                    </a:p>
                  </a:txBody>
                  <a:tcPr/>
                </a:tc>
                <a:extLst>
                  <a:ext uri="{0D108BD9-81ED-4DB2-BD59-A6C34878D82A}">
                    <a16:rowId xmlns:a16="http://schemas.microsoft.com/office/drawing/2014/main" val="2404908578"/>
                  </a:ext>
                </a:extLst>
              </a:tr>
              <a:tr h="370840">
                <a:tc>
                  <a:txBody>
                    <a:bodyPr/>
                    <a:lstStyle/>
                    <a:p>
                      <a:r>
                        <a:rPr lang="nl-NL" dirty="0"/>
                        <a:t>glogin[1-10].hpc.gwdg.de</a:t>
                      </a:r>
                      <a:endParaRPr lang="en-GB" dirty="0"/>
                    </a:p>
                  </a:txBody>
                  <a:tcPr/>
                </a:tc>
                <a:tc>
                  <a:txBody>
                    <a:bodyPr/>
                    <a:lstStyle/>
                    <a:p>
                      <a:r>
                        <a:rPr lang="en-GB" dirty="0"/>
                        <a:t>53WD36v+IjHObgS3DbjIi+zShcQ/MCAIqJNgJOlfR08</a:t>
                      </a:r>
                    </a:p>
                  </a:txBody>
                  <a:tcPr/>
                </a:tc>
                <a:extLst>
                  <a:ext uri="{0D108BD9-81ED-4DB2-BD59-A6C34878D82A}">
                    <a16:rowId xmlns:a16="http://schemas.microsoft.com/office/drawing/2014/main" val="3245118642"/>
                  </a:ext>
                </a:extLst>
              </a:tr>
              <a:tr h="370840">
                <a:tc>
                  <a:txBody>
                    <a:bodyPr/>
                    <a:lstStyle/>
                    <a:p>
                      <a:r>
                        <a:rPr lang="nl-NL" dirty="0"/>
                        <a:t>glogin[11-13].hpc.gwdg.de</a:t>
                      </a:r>
                      <a:endParaRPr lang="en-GB" dirty="0"/>
                    </a:p>
                  </a:txBody>
                  <a:tcPr/>
                </a:tc>
                <a:tc>
                  <a:txBody>
                    <a:bodyPr/>
                    <a:lstStyle/>
                    <a:p>
                      <a:r>
                        <a:rPr lang="en-GB" dirty="0"/>
                        <a:t>ndaE+nA0BmaAmWXfAai06+uzwSvREcUi06EbdKFEK94</a:t>
                      </a:r>
                    </a:p>
                  </a:txBody>
                  <a:tcPr/>
                </a:tc>
                <a:extLst>
                  <a:ext uri="{0D108BD9-81ED-4DB2-BD59-A6C34878D82A}">
                    <a16:rowId xmlns:a16="http://schemas.microsoft.com/office/drawing/2014/main" val="2105564890"/>
                  </a:ext>
                </a:extLst>
              </a:tr>
            </a:tbl>
          </a:graphicData>
        </a:graphic>
      </p:graphicFrame>
    </p:spTree>
    <p:extLst>
      <p:ext uri="{BB962C8B-B14F-4D97-AF65-F5344CB8AC3E}">
        <p14:creationId xmlns:p14="http://schemas.microsoft.com/office/powerpoint/2010/main" val="3628919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normAutofit/>
          </a:bodyPr>
          <a:lstStyle/>
          <a:p>
            <a:r>
              <a:rPr lang="en-GB" b="0" i="0" dirty="0">
                <a:solidFill>
                  <a:srgbClr val="0D0D0D"/>
                </a:solidFill>
                <a:effectLst/>
                <a:highlight>
                  <a:srgbClr val="FFFFFF"/>
                </a:highlight>
                <a:latin typeface="Söhne"/>
              </a:rPr>
              <a:t>Set Up SSH </a:t>
            </a:r>
            <a:r>
              <a:rPr lang="en-GB" dirty="0">
                <a:solidFill>
                  <a:srgbClr val="0D0D0D"/>
                </a:solidFill>
                <a:highlight>
                  <a:srgbClr val="FFFFFF"/>
                </a:highlight>
                <a:latin typeface="Söhne"/>
              </a:rPr>
              <a:t>T</a:t>
            </a:r>
            <a:r>
              <a:rPr lang="en-GB" b="0" i="0" dirty="0">
                <a:solidFill>
                  <a:srgbClr val="0D0D0D"/>
                </a:solidFill>
                <a:effectLst/>
                <a:highlight>
                  <a:srgbClr val="FFFFFF"/>
                </a:highlight>
                <a:latin typeface="Söhne"/>
              </a:rPr>
              <a:t>unnel</a:t>
            </a:r>
            <a:endParaRPr lang="en-GB" dirty="0"/>
          </a:p>
          <a:p>
            <a:pPr lvl="1"/>
            <a:r>
              <a:rPr lang="en-GB" b="0" i="0" dirty="0">
                <a:solidFill>
                  <a:srgbClr val="0D0D0D"/>
                </a:solidFill>
                <a:effectLst/>
                <a:highlight>
                  <a:srgbClr val="FFFFFF"/>
                </a:highlight>
                <a:latin typeface="Söhne"/>
              </a:rPr>
              <a:t>OpenSSH in terminal (Linux, Mac, Windows PowerShell)</a:t>
            </a:r>
            <a:endParaRPr lang="en-GB" dirty="0"/>
          </a:p>
          <a:p>
            <a:pPr lvl="2"/>
            <a:r>
              <a:rPr lang="en-GB" b="0" i="0" dirty="0">
                <a:solidFill>
                  <a:srgbClr val="0D0D0D"/>
                </a:solidFill>
                <a:effectLst/>
                <a:highlight>
                  <a:srgbClr val="FFFFFF"/>
                </a:highlight>
                <a:latin typeface="Söhne"/>
              </a:rPr>
              <a:t>To create an SSH tunnel, execute the following command in the terminal</a:t>
            </a: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ssh -v -N -L 8891:localhost:8891 u11228@glogin.hlrn.de -</a:t>
            </a:r>
            <a:r>
              <a:rPr kumimoji="0" lang="en-GB" sz="1400" b="1" i="0" u="none" strike="noStrike" kern="100" cap="none" spc="0" normalizeH="0" baseline="0" noProof="0" dirty="0" err="1">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 ~/.ssh/isc_ed25519</a:t>
            </a:r>
            <a:endParaRPr kumimoji="0" lang="en-GB" sz="26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endParaRPr>
          </a:p>
          <a:p>
            <a:pPr lvl="2"/>
            <a:r>
              <a:rPr lang="en-GB" dirty="0"/>
              <a:t>If you get the error </a:t>
            </a:r>
            <a:r>
              <a:rPr lang="en-GB" sz="1800" b="1" dirty="0">
                <a:highlight>
                  <a:srgbClr val="FFFF00"/>
                </a:highlight>
                <a:latin typeface="Courier New" panose="02070309020205020404" pitchFamily="49" charset="0"/>
                <a:cs typeface="Courier New" panose="02070309020205020404" pitchFamily="49" charset="0"/>
              </a:rPr>
              <a:t>Corrupted MAC on input</a:t>
            </a:r>
            <a:r>
              <a:rPr lang="en-GB" dirty="0"/>
              <a:t> execute the following command:</a:t>
            </a:r>
            <a:br>
              <a:rPr lang="en-GB" dirty="0"/>
            </a:br>
            <a:r>
              <a:rPr lang="en-GB" sz="1400" b="1" kern="100" dirty="0">
                <a:solidFill>
                  <a:srgbClr val="FFFFFF"/>
                </a:solidFill>
                <a:effectLst/>
                <a:highlight>
                  <a:srgbClr val="000000"/>
                </a:highlight>
                <a:latin typeface="Courier New" panose="02070309020205020404" pitchFamily="49" charset="0"/>
                <a:ea typeface="Calibri" panose="020F0502020204030204" pitchFamily="34" charset="0"/>
                <a:cs typeface="Times New Roman" panose="02020603050405020304" pitchFamily="18" charset="0"/>
              </a:rPr>
              <a:t>ssh</a:t>
            </a: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 -v -m hmac-sha2-512,hmac-sha2-256 -N -L 8891:localhost:8891 u11228@glogin.hlrn.de -</a:t>
            </a:r>
            <a:r>
              <a:rPr kumimoji="0" lang="en-GB" sz="1400" b="1" i="0" u="none" strike="noStrike" kern="100" cap="none" spc="0" normalizeH="0" baseline="0" noProof="0" dirty="0" err="1">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i</a:t>
            </a: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 ~/.ssh/isc_ed25519</a:t>
            </a:r>
            <a:endParaRPr lang="en-GB" sz="26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Connecting via SSH</a:t>
            </a:r>
          </a:p>
        </p:txBody>
      </p:sp>
      <p:pic>
        <p:nvPicPr>
          <p:cNvPr id="6" name="Picture 5">
            <a:extLst>
              <a:ext uri="{FF2B5EF4-FFF2-40B4-BE49-F238E27FC236}">
                <a16:creationId xmlns:a16="http://schemas.microsoft.com/office/drawing/2014/main" id="{89F1959D-5FF3-31F4-5AFF-DD0DA0A5EB80}"/>
              </a:ext>
            </a:extLst>
          </p:cNvPr>
          <p:cNvPicPr>
            <a:picLocks noChangeAspect="1"/>
          </p:cNvPicPr>
          <p:nvPr/>
        </p:nvPicPr>
        <p:blipFill>
          <a:blip r:embed="rId2"/>
          <a:stretch>
            <a:fillRect/>
          </a:stretch>
        </p:blipFill>
        <p:spPr>
          <a:xfrm>
            <a:off x="838200" y="4800823"/>
            <a:ext cx="10515600" cy="1376139"/>
          </a:xfrm>
          <a:prstGeom prst="rect">
            <a:avLst/>
          </a:prstGeom>
        </p:spPr>
      </p:pic>
    </p:spTree>
    <p:extLst>
      <p:ext uri="{BB962C8B-B14F-4D97-AF65-F5344CB8AC3E}">
        <p14:creationId xmlns:p14="http://schemas.microsoft.com/office/powerpoint/2010/main" val="263417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Setting Up and Run a </a:t>
            </a:r>
            <a:r>
              <a:rPr lang="en-GB" b="1" dirty="0" err="1"/>
              <a:t>Jupyter</a:t>
            </a:r>
            <a:r>
              <a:rPr lang="en-GB" b="1" dirty="0"/>
              <a:t> Project</a:t>
            </a:r>
          </a:p>
        </p:txBody>
      </p:sp>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lstStyle/>
          <a:p>
            <a:r>
              <a:rPr lang="en-GB" b="0" i="0" dirty="0">
                <a:solidFill>
                  <a:srgbClr val="0D0D0D"/>
                </a:solidFill>
                <a:effectLst/>
                <a:highlight>
                  <a:srgbClr val="FFFFFF"/>
                </a:highlight>
                <a:latin typeface="Söhne"/>
              </a:rPr>
              <a:t>Create and Activate Virtual Environment</a:t>
            </a:r>
            <a:endParaRPr lang="en-GB" dirty="0"/>
          </a:p>
          <a:p>
            <a:pPr lvl="1"/>
            <a:r>
              <a:rPr lang="en-GB" b="0" i="0" dirty="0">
                <a:solidFill>
                  <a:srgbClr val="0D0D0D"/>
                </a:solidFill>
                <a:effectLst/>
                <a:highlight>
                  <a:srgbClr val="FFFFFF"/>
                </a:highlight>
                <a:latin typeface="Söhne"/>
              </a:rPr>
              <a:t>Navigate to your project </a:t>
            </a:r>
            <a:r>
              <a:rPr lang="en-GB" dirty="0">
                <a:solidFill>
                  <a:srgbClr val="0D0D0D"/>
                </a:solidFill>
                <a:highlight>
                  <a:srgbClr val="FFFFFF"/>
                </a:highlight>
                <a:latin typeface="Söhne"/>
              </a:rPr>
              <a:t>d</a:t>
            </a:r>
            <a:r>
              <a:rPr lang="en-GB" b="0" i="0" dirty="0">
                <a:solidFill>
                  <a:srgbClr val="0D0D0D"/>
                </a:solidFill>
                <a:effectLst/>
                <a:highlight>
                  <a:srgbClr val="FFFFFF"/>
                </a:highlight>
                <a:latin typeface="Söhne"/>
              </a:rPr>
              <a:t>irectory (or create one) using the terminal</a:t>
            </a:r>
          </a:p>
          <a:p>
            <a:pPr lvl="1"/>
            <a:r>
              <a:rPr lang="en-GB" dirty="0"/>
              <a:t>Create a virtual environment</a:t>
            </a:r>
          </a:p>
          <a:p>
            <a:pPr lvl="2"/>
            <a:r>
              <a:rPr lang="en-GB" dirty="0"/>
              <a:t>Execute the following command to create a virtual environment named </a:t>
            </a:r>
            <a:r>
              <a:rPr lang="en-GB" b="1" dirty="0" err="1">
                <a:highlight>
                  <a:srgbClr val="FFFF00"/>
                </a:highlight>
                <a:latin typeface="Courier New" panose="02070309020205020404" pitchFamily="49" charset="0"/>
                <a:cs typeface="Courier New" panose="02070309020205020404" pitchFamily="49" charset="0"/>
              </a:rPr>
              <a:t>myenv</a:t>
            </a:r>
            <a:r>
              <a:rPr lang="en-GB" dirty="0"/>
              <a:t>:</a:t>
            </a:r>
            <a:br>
              <a:rPr lang="en-GB" dirty="0"/>
            </a:b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python3 -m </a:t>
            </a:r>
            <a:r>
              <a:rPr kumimoji="0" lang="en-GB" sz="1400" b="1" i="0" u="none" strike="noStrike" kern="100" cap="none" spc="0" normalizeH="0" baseline="0" noProof="0" dirty="0" err="1">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venv</a:t>
            </a: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 </a:t>
            </a:r>
            <a:r>
              <a:rPr kumimoji="0" lang="en-GB" sz="1400" b="1" i="0" u="none" strike="noStrike" kern="100" cap="none" spc="0" normalizeH="0" baseline="0" noProof="0" dirty="0" err="1">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myenv</a:t>
            </a:r>
            <a:endParaRPr lang="en-GB" dirty="0"/>
          </a:p>
          <a:p>
            <a:pPr lvl="1"/>
            <a:r>
              <a:rPr lang="en-GB" dirty="0"/>
              <a:t>Activate the virtual environment</a:t>
            </a:r>
          </a:p>
          <a:p>
            <a:pPr lvl="2"/>
            <a:r>
              <a:rPr lang="en-GB" dirty="0">
                <a:solidFill>
                  <a:srgbClr val="0D0D0D"/>
                </a:solidFill>
                <a:highlight>
                  <a:srgbClr val="FFFFFF"/>
                </a:highlight>
                <a:latin typeface="Söhne"/>
              </a:rPr>
              <a:t>Linux/Mac:</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source </a:t>
            </a:r>
            <a:r>
              <a:rPr kumimoji="0" lang="en-GB" sz="1400" b="1" i="0" u="none" strike="noStrike" kern="100" cap="none" spc="0" normalizeH="0" baseline="0" noProof="0" dirty="0" err="1">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myenv</a:t>
            </a: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/bin/activate</a:t>
            </a:r>
            <a:endParaRPr kumimoji="0" lang="en-GB" sz="26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endParaRPr>
          </a:p>
          <a:p>
            <a:pPr lvl="2"/>
            <a:r>
              <a:rPr lang="en-GB" dirty="0"/>
              <a:t>Windows:</a:t>
            </a:r>
            <a:br>
              <a:rPr lang="en-GB" dirty="0"/>
            </a:br>
            <a:r>
              <a:rPr kumimoji="0" lang="en-GB" sz="1400" b="1" i="0" u="none" strike="noStrike" kern="100" cap="none" spc="0" normalizeH="0" baseline="0" noProof="0" dirty="0" err="1">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myenv</a:t>
            </a: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\Scripts\activate</a:t>
            </a:r>
            <a:endParaRPr lang="en-GB" sz="2600" b="1" kern="100" dirty="0">
              <a:solidFill>
                <a:srgbClr val="FFFFFF"/>
              </a:solidFill>
              <a:highlight>
                <a:srgbClr val="000000"/>
              </a:highlight>
              <a:latin typeface="Courier New" panose="02070309020205020404" pitchFamily="49"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01122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7556-A051-8FC7-E05E-1DA8972981E1}"/>
              </a:ext>
            </a:extLst>
          </p:cNvPr>
          <p:cNvSpPr>
            <a:spLocks noGrp="1"/>
          </p:cNvSpPr>
          <p:nvPr>
            <p:ph type="title"/>
          </p:nvPr>
        </p:nvSpPr>
        <p:spPr/>
        <p:txBody>
          <a:bodyPr/>
          <a:lstStyle/>
          <a:p>
            <a:r>
              <a:rPr lang="en-GB" b="1" dirty="0"/>
              <a:t>Presenters</a:t>
            </a:r>
          </a:p>
        </p:txBody>
      </p:sp>
      <p:sp>
        <p:nvSpPr>
          <p:cNvPr id="3" name="Content Placeholder 2">
            <a:extLst>
              <a:ext uri="{FF2B5EF4-FFF2-40B4-BE49-F238E27FC236}">
                <a16:creationId xmlns:a16="http://schemas.microsoft.com/office/drawing/2014/main" id="{EAA6594A-5B8B-CCEB-7DDF-8247A82BE650}"/>
              </a:ext>
            </a:extLst>
          </p:cNvPr>
          <p:cNvSpPr>
            <a:spLocks noGrp="1"/>
          </p:cNvSpPr>
          <p:nvPr>
            <p:ph idx="1"/>
          </p:nvPr>
        </p:nvSpPr>
        <p:spPr/>
        <p:txBody>
          <a:bodyPr>
            <a:normAutofit/>
          </a:bodyPr>
          <a:lstStyle/>
          <a:p>
            <a:r>
              <a:rPr lang="en-GB" dirty="0"/>
              <a:t>Boris Velichkov</a:t>
            </a:r>
          </a:p>
          <a:p>
            <a:pPr lvl="1"/>
            <a:r>
              <a:rPr lang="en-GB" dirty="0"/>
              <a:t>Lead Presenter (Introduction and Setup) and Instructor (Practical Session)</a:t>
            </a:r>
          </a:p>
          <a:p>
            <a:pPr lvl="1"/>
            <a:r>
              <a:rPr lang="en-GB" dirty="0"/>
              <a:t>Researcher for the EuroCC2 Project at Sofia University</a:t>
            </a:r>
          </a:p>
          <a:p>
            <a:pPr lvl="1"/>
            <a:r>
              <a:rPr lang="en-GB" dirty="0"/>
              <a:t>boris.velichkov@fmi.uni-sofia.bg</a:t>
            </a:r>
          </a:p>
          <a:p>
            <a:r>
              <a:rPr lang="en-GB" dirty="0"/>
              <a:t>Robert Jan</a:t>
            </a:r>
          </a:p>
          <a:p>
            <a:pPr lvl="1"/>
            <a:r>
              <a:rPr lang="en-GB" dirty="0"/>
              <a:t>Lead Presenter (</a:t>
            </a:r>
            <a:r>
              <a:rPr lang="en-GB" dirty="0" err="1"/>
              <a:t>PyTorch</a:t>
            </a:r>
            <a:r>
              <a:rPr lang="en-GB" dirty="0"/>
              <a:t> Intro and Profiling) and Instructor (Practical Session)</a:t>
            </a:r>
          </a:p>
          <a:p>
            <a:pPr lvl="1"/>
            <a:r>
              <a:rPr lang="en-GB" dirty="0"/>
              <a:t>Technical Advisor ML/HPC at SURF BV</a:t>
            </a:r>
          </a:p>
          <a:p>
            <a:pPr lvl="1"/>
            <a:r>
              <a:rPr lang="en-GB" dirty="0"/>
              <a:t>robert-jan.schlimbach@surf.nl</a:t>
            </a:r>
          </a:p>
        </p:txBody>
      </p:sp>
    </p:spTree>
    <p:extLst>
      <p:ext uri="{BB962C8B-B14F-4D97-AF65-F5344CB8AC3E}">
        <p14:creationId xmlns:p14="http://schemas.microsoft.com/office/powerpoint/2010/main" val="1635818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348D-4170-D390-7AA3-2515576E1D16}"/>
              </a:ext>
            </a:extLst>
          </p:cNvPr>
          <p:cNvSpPr>
            <a:spLocks noGrp="1"/>
          </p:cNvSpPr>
          <p:nvPr>
            <p:ph type="title"/>
          </p:nvPr>
        </p:nvSpPr>
        <p:spPr/>
        <p:txBody>
          <a:bodyPr/>
          <a:lstStyle/>
          <a:p>
            <a:r>
              <a:rPr lang="en-GB" b="1" dirty="0"/>
              <a:t>Setup: Setting Up and Run a </a:t>
            </a:r>
            <a:r>
              <a:rPr lang="en-GB" b="1" dirty="0" err="1"/>
              <a:t>Jupyter</a:t>
            </a:r>
            <a:r>
              <a:rPr lang="en-GB" b="1" dirty="0"/>
              <a:t> Project</a:t>
            </a:r>
          </a:p>
        </p:txBody>
      </p:sp>
      <p:sp>
        <p:nvSpPr>
          <p:cNvPr id="3" name="Content Placeholder 2">
            <a:extLst>
              <a:ext uri="{FF2B5EF4-FFF2-40B4-BE49-F238E27FC236}">
                <a16:creationId xmlns:a16="http://schemas.microsoft.com/office/drawing/2014/main" id="{6342CB4C-7574-B8E4-9FDF-D0CE24372800}"/>
              </a:ext>
            </a:extLst>
          </p:cNvPr>
          <p:cNvSpPr>
            <a:spLocks noGrp="1"/>
          </p:cNvSpPr>
          <p:nvPr>
            <p:ph idx="1"/>
          </p:nvPr>
        </p:nvSpPr>
        <p:spPr/>
        <p:txBody>
          <a:bodyPr>
            <a:normAutofit lnSpcReduction="10000"/>
          </a:bodyPr>
          <a:lstStyle/>
          <a:p>
            <a:r>
              <a:rPr lang="en-GB" b="0" i="0" dirty="0">
                <a:solidFill>
                  <a:srgbClr val="0D0D0D"/>
                </a:solidFill>
                <a:effectLst/>
                <a:highlight>
                  <a:srgbClr val="FFFFFF"/>
                </a:highlight>
                <a:latin typeface="Söhne"/>
              </a:rPr>
              <a:t>Install </a:t>
            </a:r>
            <a:r>
              <a:rPr lang="en-GB" b="0" i="0" dirty="0" err="1">
                <a:solidFill>
                  <a:srgbClr val="0D0D0D"/>
                </a:solidFill>
                <a:effectLst/>
                <a:highlight>
                  <a:srgbClr val="FFFFFF"/>
                </a:highlight>
                <a:latin typeface="Söhne"/>
              </a:rPr>
              <a:t>Jupyter</a:t>
            </a:r>
            <a:r>
              <a:rPr lang="en-GB" b="0" i="0" dirty="0">
                <a:solidFill>
                  <a:srgbClr val="0D0D0D"/>
                </a:solidFill>
                <a:effectLst/>
                <a:highlight>
                  <a:srgbClr val="FFFFFF"/>
                </a:highlight>
                <a:latin typeface="Söhne"/>
              </a:rPr>
              <a:t> Notebook and Required Packages</a:t>
            </a:r>
            <a:endParaRPr lang="en-GB" dirty="0"/>
          </a:p>
          <a:p>
            <a:pPr lvl="1"/>
            <a:r>
              <a:rPr lang="en-GB" b="0" i="0" dirty="0">
                <a:solidFill>
                  <a:srgbClr val="0D0D0D"/>
                </a:solidFill>
                <a:effectLst/>
                <a:highlight>
                  <a:srgbClr val="FFFFFF"/>
                </a:highlight>
                <a:latin typeface="Söhne"/>
              </a:rPr>
              <a:t>Ensure your virtual environment is </a:t>
            </a:r>
            <a:r>
              <a:rPr lang="en-GB" dirty="0">
                <a:solidFill>
                  <a:srgbClr val="0D0D0D"/>
                </a:solidFill>
                <a:highlight>
                  <a:srgbClr val="FFFFFF"/>
                </a:highlight>
                <a:latin typeface="Söhne"/>
              </a:rPr>
              <a:t>a</a:t>
            </a:r>
            <a:r>
              <a:rPr lang="en-GB" b="0" i="0" dirty="0">
                <a:solidFill>
                  <a:srgbClr val="0D0D0D"/>
                </a:solidFill>
                <a:effectLst/>
                <a:highlight>
                  <a:srgbClr val="FFFFFF"/>
                </a:highlight>
                <a:latin typeface="Söhne"/>
              </a:rPr>
              <a:t>ctivated</a:t>
            </a:r>
          </a:p>
          <a:p>
            <a:pPr lvl="1"/>
            <a:r>
              <a:rPr lang="en-GB" dirty="0"/>
              <a:t>Use pip to install </a:t>
            </a:r>
            <a:r>
              <a:rPr lang="en-GB" dirty="0" err="1"/>
              <a:t>Jupyter</a:t>
            </a:r>
            <a:r>
              <a:rPr lang="en-GB" dirty="0"/>
              <a:t> Notebook and any required packages</a:t>
            </a:r>
          </a:p>
          <a:p>
            <a:pPr lvl="2"/>
            <a:r>
              <a:rPr lang="en-GB" dirty="0"/>
              <a:t>Execute the following command to install </a:t>
            </a:r>
            <a:r>
              <a:rPr lang="en-GB" dirty="0" err="1"/>
              <a:t>Jupyter</a:t>
            </a:r>
            <a:r>
              <a:rPr lang="en-GB" dirty="0"/>
              <a:t> Notebook:</a:t>
            </a:r>
            <a:br>
              <a:rPr lang="en-GB" dirty="0"/>
            </a:b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pip install </a:t>
            </a:r>
            <a:r>
              <a:rPr kumimoji="0" lang="en-GB" sz="1400" b="1" i="0" u="none" strike="noStrike" kern="100" cap="none" spc="0" normalizeH="0" baseline="0" noProof="0" dirty="0" err="1">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jupyter</a:t>
            </a:r>
            <a:endParaRPr lang="en-GB" dirty="0"/>
          </a:p>
          <a:p>
            <a:r>
              <a:rPr lang="en-GB" dirty="0"/>
              <a:t>Run </a:t>
            </a:r>
            <a:r>
              <a:rPr lang="en-GB" dirty="0" err="1"/>
              <a:t>Jupyter</a:t>
            </a:r>
            <a:r>
              <a:rPr lang="en-GB" dirty="0"/>
              <a:t> Notebook</a:t>
            </a:r>
          </a:p>
          <a:p>
            <a:pPr lvl="1"/>
            <a:r>
              <a:rPr lang="en-GB" dirty="0"/>
              <a:t>Run </a:t>
            </a:r>
            <a:r>
              <a:rPr lang="en-GB" dirty="0" err="1"/>
              <a:t>Jupyter</a:t>
            </a:r>
            <a:r>
              <a:rPr lang="en-GB" dirty="0"/>
              <a:t> Notebook on the server</a:t>
            </a:r>
          </a:p>
          <a:p>
            <a:pPr lvl="2"/>
            <a:r>
              <a:rPr lang="en-GB" dirty="0"/>
              <a:t>To run the </a:t>
            </a:r>
            <a:r>
              <a:rPr lang="en-GB" dirty="0" err="1"/>
              <a:t>Jupyter</a:t>
            </a:r>
            <a:r>
              <a:rPr lang="en-GB" dirty="0"/>
              <a:t> Notebook execute the following command:</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400" b="1" i="0" u="none" strike="noStrike" kern="100" cap="none" spc="0" normalizeH="0" baseline="0" noProof="0" dirty="0" err="1">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jupyter</a:t>
            </a:r>
            <a:r>
              <a:rPr kumimoji="0" lang="en-GB" sz="1400" b="1" i="0" u="none" strike="noStrike" kern="100" cap="none" spc="0" normalizeH="0" baseline="0" noProof="0" dirty="0">
                <a:ln>
                  <a:noFill/>
                </a:ln>
                <a:solidFill>
                  <a:srgbClr val="FFFFFF"/>
                </a:solidFill>
                <a:effectLst/>
                <a:highlight>
                  <a:srgbClr val="000000"/>
                </a:highlight>
                <a:uLnTx/>
                <a:uFillTx/>
                <a:latin typeface="Courier New" panose="02070309020205020404" pitchFamily="49" charset="0"/>
                <a:ea typeface="Calibri" panose="020F0502020204030204" pitchFamily="34" charset="0"/>
                <a:cs typeface="Times New Roman" panose="02020603050405020304" pitchFamily="18" charset="0"/>
              </a:rPr>
              <a:t> notebook</a:t>
            </a:r>
            <a:endParaRPr lang="en-GB" dirty="0"/>
          </a:p>
          <a:p>
            <a:pPr lvl="1"/>
            <a:r>
              <a:rPr lang="en-GB" dirty="0"/>
              <a:t>Open </a:t>
            </a:r>
            <a:r>
              <a:rPr lang="en-GB" dirty="0" err="1"/>
              <a:t>Jupyter</a:t>
            </a:r>
            <a:r>
              <a:rPr lang="en-GB" dirty="0"/>
              <a:t> Notebook on the local browser:</a:t>
            </a:r>
          </a:p>
          <a:p>
            <a:pPr lvl="2"/>
            <a:r>
              <a:rPr lang="en-GB" dirty="0">
                <a:solidFill>
                  <a:srgbClr val="0D0D0D"/>
                </a:solidFill>
                <a:highlight>
                  <a:srgbClr val="FFFFFF"/>
                </a:highlight>
                <a:latin typeface="Söhne"/>
              </a:rPr>
              <a:t>If a new tab does not open automatically in your default web browser, you can manually do so by copying the address provided in the server terminal and pasting it into your web browser's address bar.</a:t>
            </a:r>
            <a:endParaRPr lang="en-GB" dirty="0"/>
          </a:p>
        </p:txBody>
      </p:sp>
    </p:spTree>
    <p:extLst>
      <p:ext uri="{BB962C8B-B14F-4D97-AF65-F5344CB8AC3E}">
        <p14:creationId xmlns:p14="http://schemas.microsoft.com/office/powerpoint/2010/main" val="292791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2B44-1F92-9E5E-21F4-D7098887718A}"/>
              </a:ext>
            </a:extLst>
          </p:cNvPr>
          <p:cNvSpPr>
            <a:spLocks noGrp="1"/>
          </p:cNvSpPr>
          <p:nvPr>
            <p:ph type="title"/>
          </p:nvPr>
        </p:nvSpPr>
        <p:spPr/>
        <p:txBody>
          <a:bodyPr/>
          <a:lstStyle/>
          <a:p>
            <a:r>
              <a:rPr lang="en-GB" b="1" dirty="0"/>
              <a:t>Next Steps</a:t>
            </a:r>
          </a:p>
        </p:txBody>
      </p:sp>
      <p:sp>
        <p:nvSpPr>
          <p:cNvPr id="3" name="Content Placeholder 2">
            <a:extLst>
              <a:ext uri="{FF2B5EF4-FFF2-40B4-BE49-F238E27FC236}">
                <a16:creationId xmlns:a16="http://schemas.microsoft.com/office/drawing/2014/main" id="{70046B45-5250-0AEB-8B8B-82867169922D}"/>
              </a:ext>
            </a:extLst>
          </p:cNvPr>
          <p:cNvSpPr>
            <a:spLocks noGrp="1"/>
          </p:cNvSpPr>
          <p:nvPr>
            <p:ph idx="1"/>
          </p:nvPr>
        </p:nvSpPr>
        <p:spPr/>
        <p:txBody>
          <a:bodyPr/>
          <a:lstStyle/>
          <a:p>
            <a:r>
              <a:rPr lang="en-GB" dirty="0"/>
              <a:t>Introduction to </a:t>
            </a:r>
            <a:r>
              <a:rPr lang="en-GB" dirty="0" err="1"/>
              <a:t>PyTorch</a:t>
            </a:r>
            <a:r>
              <a:rPr lang="en-GB" dirty="0"/>
              <a:t> and Profiling (Robert)</a:t>
            </a:r>
          </a:p>
          <a:p>
            <a:pPr lvl="1"/>
            <a:r>
              <a:rPr lang="en-GB" dirty="0"/>
              <a:t>Learn how to train machine learning models using </a:t>
            </a:r>
            <a:r>
              <a:rPr lang="en-GB" dirty="0" err="1"/>
              <a:t>PyTorch</a:t>
            </a:r>
            <a:r>
              <a:rPr lang="en-GB" dirty="0"/>
              <a:t> and optimize their performance with profiling on the provided HPC system</a:t>
            </a:r>
          </a:p>
          <a:p>
            <a:r>
              <a:rPr lang="en-GB" dirty="0"/>
              <a:t>Practical Session (Boris and Robert)</a:t>
            </a:r>
          </a:p>
          <a:p>
            <a:pPr lvl="1"/>
            <a:r>
              <a:rPr lang="en-GB" dirty="0"/>
              <a:t>Gain hands-on experience with </a:t>
            </a:r>
            <a:r>
              <a:rPr lang="en-GB" dirty="0" err="1"/>
              <a:t>PyTorch</a:t>
            </a:r>
            <a:r>
              <a:rPr lang="en-GB" dirty="0"/>
              <a:t> and profiling on the HPC system as you work through guided exercises with expert support</a:t>
            </a:r>
          </a:p>
        </p:txBody>
      </p:sp>
    </p:spTree>
    <p:extLst>
      <p:ext uri="{BB962C8B-B14F-4D97-AF65-F5344CB8AC3E}">
        <p14:creationId xmlns:p14="http://schemas.microsoft.com/office/powerpoint/2010/main" val="415137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F8AF-7BD5-845F-09EF-EC8CEAB796BB}"/>
              </a:ext>
            </a:extLst>
          </p:cNvPr>
          <p:cNvSpPr>
            <a:spLocks noGrp="1"/>
          </p:cNvSpPr>
          <p:nvPr>
            <p:ph type="title"/>
          </p:nvPr>
        </p:nvSpPr>
        <p:spPr/>
        <p:txBody>
          <a:bodyPr/>
          <a:lstStyle/>
          <a:p>
            <a:r>
              <a:rPr lang="en-GB" b="1" dirty="0"/>
              <a:t>Introduction to the HPC Environment</a:t>
            </a:r>
          </a:p>
        </p:txBody>
      </p:sp>
      <p:sp>
        <p:nvSpPr>
          <p:cNvPr id="3" name="Content Placeholder 2">
            <a:extLst>
              <a:ext uri="{FF2B5EF4-FFF2-40B4-BE49-F238E27FC236}">
                <a16:creationId xmlns:a16="http://schemas.microsoft.com/office/drawing/2014/main" id="{BD479F28-DCAC-5300-2588-C2D97CBEC614}"/>
              </a:ext>
            </a:extLst>
          </p:cNvPr>
          <p:cNvSpPr>
            <a:spLocks noGrp="1"/>
          </p:cNvSpPr>
          <p:nvPr>
            <p:ph idx="1"/>
          </p:nvPr>
        </p:nvSpPr>
        <p:spPr/>
        <p:txBody>
          <a:bodyPr/>
          <a:lstStyle/>
          <a:p>
            <a:r>
              <a:rPr lang="de-DE" dirty="0"/>
              <a:t>GWDG HPS System</a:t>
            </a:r>
          </a:p>
          <a:p>
            <a:pPr lvl="1"/>
            <a:r>
              <a:rPr lang="en-GB" dirty="0"/>
              <a:t>The provided HPC system for this tutorial.</a:t>
            </a:r>
          </a:p>
          <a:p>
            <a:pPr lvl="1"/>
            <a:r>
              <a:rPr lang="en-GB" dirty="0"/>
              <a:t>Each attendee must have a profile to access </a:t>
            </a:r>
            <a:r>
              <a:rPr lang="en-GB" dirty="0" err="1"/>
              <a:t>AcademicCloud</a:t>
            </a:r>
            <a:r>
              <a:rPr lang="en-GB" dirty="0"/>
              <a:t> and GWDG HPC environment.</a:t>
            </a:r>
            <a:endParaRPr lang="de-DE" dirty="0"/>
          </a:p>
          <a:p>
            <a:r>
              <a:rPr lang="de-DE" dirty="0"/>
              <a:t>SSH Access</a:t>
            </a:r>
          </a:p>
          <a:p>
            <a:pPr lvl="1"/>
            <a:r>
              <a:rPr lang="en-GB" sz="2400" dirty="0"/>
              <a:t>The primary method of accessing the provided HPC resources is through Secure Shell (SSH).</a:t>
            </a:r>
            <a:endParaRPr lang="de-DE" dirty="0"/>
          </a:p>
          <a:p>
            <a:r>
              <a:rPr lang="de-DE" dirty="0"/>
              <a:t>Python and </a:t>
            </a:r>
            <a:r>
              <a:rPr lang="de-DE" dirty="0" err="1"/>
              <a:t>Jupyter</a:t>
            </a:r>
            <a:endParaRPr lang="de-DE" dirty="0"/>
          </a:p>
          <a:p>
            <a:pPr lvl="1"/>
            <a:r>
              <a:rPr lang="en-GB" dirty="0"/>
              <a:t>All tutorials are based on Python and </a:t>
            </a:r>
            <a:r>
              <a:rPr lang="en-GB" dirty="0" err="1"/>
              <a:t>Jupyter</a:t>
            </a:r>
            <a:r>
              <a:rPr lang="en-GB" dirty="0"/>
              <a:t>, both of which are fully supported by the provided HPC system.</a:t>
            </a:r>
            <a:endParaRPr lang="de-DE" dirty="0"/>
          </a:p>
        </p:txBody>
      </p:sp>
    </p:spTree>
    <p:extLst>
      <p:ext uri="{BB962C8B-B14F-4D97-AF65-F5344CB8AC3E}">
        <p14:creationId xmlns:p14="http://schemas.microsoft.com/office/powerpoint/2010/main" val="166192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10AB-03E7-6369-64E3-7DD259F0A459}"/>
              </a:ext>
            </a:extLst>
          </p:cNvPr>
          <p:cNvSpPr>
            <a:spLocks noGrp="1"/>
          </p:cNvSpPr>
          <p:nvPr>
            <p:ph type="title"/>
          </p:nvPr>
        </p:nvSpPr>
        <p:spPr/>
        <p:txBody>
          <a:bodyPr/>
          <a:lstStyle/>
          <a:p>
            <a:r>
              <a:rPr lang="en-GB" b="1" dirty="0"/>
              <a:t>The GWDG at a glance</a:t>
            </a:r>
            <a:endParaRPr lang="en-GB" dirty="0"/>
          </a:p>
        </p:txBody>
      </p:sp>
      <p:pic>
        <p:nvPicPr>
          <p:cNvPr id="4" name="Picture 3">
            <a:extLst>
              <a:ext uri="{FF2B5EF4-FFF2-40B4-BE49-F238E27FC236}">
                <a16:creationId xmlns:a16="http://schemas.microsoft.com/office/drawing/2014/main" id="{D4C169FA-A3BB-152A-9BA2-7EB79063D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6672" y="365126"/>
            <a:ext cx="2777128" cy="815712"/>
          </a:xfrm>
          <a:prstGeom prst="rect">
            <a:avLst/>
          </a:prstGeom>
        </p:spPr>
      </p:pic>
      <p:sp>
        <p:nvSpPr>
          <p:cNvPr id="5" name="Rectangle 4">
            <a:extLst>
              <a:ext uri="{FF2B5EF4-FFF2-40B4-BE49-F238E27FC236}">
                <a16:creationId xmlns:a16="http://schemas.microsoft.com/office/drawing/2014/main" id="{D4CC0FF2-068B-DB3E-5854-09AD50534D19}"/>
              </a:ext>
            </a:extLst>
          </p:cNvPr>
          <p:cNvSpPr>
            <a:spLocks noGrp="1"/>
          </p:cNvSpPr>
          <p:nvPr/>
        </p:nvSpPr>
        <p:spPr bwMode="auto">
          <a:xfrm>
            <a:off x="6954780" y="2157232"/>
            <a:ext cx="4403314" cy="3838387"/>
          </a:xfrm>
          <a:prstGeom prst="rect">
            <a:avLst/>
          </a:prstGeom>
        </p:spPr>
        <p:txBody>
          <a:bodyPr vert="horz" lIns="91440" tIns="45720" rIns="91440" bIns="45720" rtlCol="0">
            <a:normAutofit/>
          </a:bodyPr>
          <a:lstStyle>
            <a:lvl1pPr marL="0" indent="0" algn="l" defTabSz="914400">
              <a:spcBef>
                <a:spcPts val="0"/>
              </a:spcBef>
              <a:buClr>
                <a:srgbClr val="009EE0"/>
              </a:buClr>
              <a:buFont typeface="Wingdings"/>
              <a:buNone/>
              <a:defRPr sz="2800">
                <a:solidFill>
                  <a:schemeClr val="tx1">
                    <a:lumMod val="65000"/>
                    <a:lumOff val="35000"/>
                  </a:schemeClr>
                </a:solidFill>
                <a:latin typeface="Univers Com 55"/>
                <a:ea typeface="+mn-ea"/>
                <a:cs typeface="+mn-cs"/>
              </a:defRPr>
            </a:lvl1pPr>
            <a:lvl2pPr marL="457200" indent="0" algn="ctr" defTabSz="914400">
              <a:spcBef>
                <a:spcPts val="0"/>
              </a:spcBef>
              <a:buFont typeface="Arial"/>
              <a:buNone/>
              <a:defRPr sz="2800">
                <a:solidFill>
                  <a:schemeClr val="tx1">
                    <a:tint val="75000"/>
                  </a:schemeClr>
                </a:solidFill>
                <a:latin typeface="Univers Com 55"/>
                <a:ea typeface="+mn-ea"/>
                <a:cs typeface="+mn-cs"/>
              </a:defRPr>
            </a:lvl2pPr>
            <a:lvl3pPr marL="914400" indent="0" algn="ctr" defTabSz="914400">
              <a:spcBef>
                <a:spcPts val="0"/>
              </a:spcBef>
              <a:buFont typeface="Arial"/>
              <a:buNone/>
              <a:defRPr sz="2400">
                <a:solidFill>
                  <a:schemeClr val="tx1">
                    <a:tint val="75000"/>
                  </a:schemeClr>
                </a:solidFill>
                <a:latin typeface="Univers Com 55"/>
                <a:ea typeface="+mn-ea"/>
                <a:cs typeface="+mn-cs"/>
              </a:defRPr>
            </a:lvl3pPr>
            <a:lvl4pPr marL="1371600" indent="0" algn="ctr" defTabSz="914400">
              <a:spcBef>
                <a:spcPts val="0"/>
              </a:spcBef>
              <a:buFont typeface="Arial"/>
              <a:buNone/>
              <a:defRPr sz="2000">
                <a:solidFill>
                  <a:schemeClr val="tx1">
                    <a:tint val="75000"/>
                  </a:schemeClr>
                </a:solidFill>
                <a:latin typeface="Univers Com 55"/>
                <a:ea typeface="+mn-ea"/>
                <a:cs typeface="+mn-cs"/>
              </a:defRPr>
            </a:lvl4pPr>
            <a:lvl5pPr marL="1828800" indent="0" algn="ctr" defTabSz="914400">
              <a:spcBef>
                <a:spcPts val="0"/>
              </a:spcBef>
              <a:buFont typeface="Arial"/>
              <a:buNone/>
              <a:defRPr sz="2000">
                <a:solidFill>
                  <a:schemeClr val="tx1">
                    <a:tint val="75000"/>
                  </a:schemeClr>
                </a:solidFill>
                <a:latin typeface="Univers Com 55"/>
                <a:ea typeface="+mn-ea"/>
                <a:cs typeface="+mn-cs"/>
              </a:defRPr>
            </a:lvl5pPr>
            <a:lvl6pPr marL="2286000" indent="0" algn="ctr" defTabSz="914400">
              <a:spcBef>
                <a:spcPts val="0"/>
              </a:spcBef>
              <a:buFont typeface="Arial"/>
              <a:buNone/>
              <a:defRPr sz="2000">
                <a:solidFill>
                  <a:schemeClr val="tx1">
                    <a:tint val="75000"/>
                  </a:schemeClr>
                </a:solidFill>
                <a:latin typeface="+mn-lt"/>
                <a:ea typeface="+mn-ea"/>
                <a:cs typeface="+mn-cs"/>
              </a:defRPr>
            </a:lvl6pPr>
            <a:lvl7pPr marL="2743200" indent="0" algn="ctr" defTabSz="914400">
              <a:spcBef>
                <a:spcPts val="0"/>
              </a:spcBef>
              <a:buFont typeface="Arial"/>
              <a:buNone/>
              <a:defRPr sz="2000">
                <a:solidFill>
                  <a:schemeClr val="tx1">
                    <a:tint val="75000"/>
                  </a:schemeClr>
                </a:solidFill>
                <a:latin typeface="+mn-lt"/>
                <a:ea typeface="+mn-ea"/>
                <a:cs typeface="+mn-cs"/>
              </a:defRPr>
            </a:lvl7pPr>
            <a:lvl8pPr marL="3200400" indent="0" algn="ctr" defTabSz="914400">
              <a:spcBef>
                <a:spcPts val="0"/>
              </a:spcBef>
              <a:buFont typeface="Arial"/>
              <a:buNone/>
              <a:defRPr sz="2000">
                <a:solidFill>
                  <a:schemeClr val="tx1">
                    <a:tint val="75000"/>
                  </a:schemeClr>
                </a:solidFill>
                <a:latin typeface="+mn-lt"/>
                <a:ea typeface="+mn-ea"/>
                <a:cs typeface="+mn-cs"/>
              </a:defRPr>
            </a:lvl8pPr>
            <a:lvl9pPr marL="3657600" indent="0" algn="ctr" defTabSz="914400">
              <a:spcBef>
                <a:spcPts val="0"/>
              </a:spcBef>
              <a:buFont typeface="Arial"/>
              <a:buNone/>
              <a:defRPr sz="2000">
                <a:solidFill>
                  <a:schemeClr val="tx1">
                    <a:tint val="75000"/>
                  </a:schemeClr>
                </a:solidFill>
                <a:latin typeface="+mn-lt"/>
                <a:ea typeface="+mn-ea"/>
                <a:cs typeface="+mn-cs"/>
              </a:defRPr>
            </a:lvl9pPr>
          </a:lstStyle>
          <a:p>
            <a:pPr>
              <a:lnSpc>
                <a:spcPct val="80000"/>
              </a:lnSpc>
              <a:defRPr/>
            </a:pPr>
            <a:r>
              <a:rPr lang="de-DE" sz="2000" dirty="0"/>
              <a:t>Gesellschaft für wissenschaftliche Datenverarbeitung mbH Göttingen</a:t>
            </a:r>
            <a:endParaRPr dirty="0"/>
          </a:p>
          <a:p>
            <a:pPr>
              <a:lnSpc>
                <a:spcPct val="80000"/>
              </a:lnSpc>
              <a:defRPr/>
            </a:pPr>
            <a:endParaRPr lang="de-DE" sz="2000" dirty="0"/>
          </a:p>
          <a:p>
            <a:pPr>
              <a:lnSpc>
                <a:spcPct val="80000"/>
              </a:lnSpc>
              <a:defRPr/>
            </a:pPr>
            <a:r>
              <a:rPr lang="de-DE" sz="2000" b="0" i="0" u="none" strike="noStrike" cap="none" spc="0" dirty="0">
                <a:solidFill>
                  <a:schemeClr val="tx1">
                    <a:lumMod val="65000"/>
                    <a:lumOff val="35000"/>
                  </a:schemeClr>
                </a:solidFill>
                <a:latin typeface="Univers Com 55"/>
                <a:ea typeface="Univers Com 55"/>
                <a:cs typeface="Univers Com 55"/>
              </a:rPr>
              <a:t>The </a:t>
            </a:r>
            <a:r>
              <a:rPr lang="de-DE" sz="2000" b="0" i="0" u="none" strike="noStrike" cap="none" spc="0" dirty="0" err="1">
                <a:solidFill>
                  <a:schemeClr val="tx1">
                    <a:lumMod val="65000"/>
                    <a:lumOff val="35000"/>
                  </a:schemeClr>
                </a:solidFill>
                <a:latin typeface="Univers Com 55"/>
                <a:ea typeface="Univers Com 55"/>
                <a:cs typeface="Univers Com 55"/>
              </a:rPr>
              <a:t>computer</a:t>
            </a:r>
            <a:r>
              <a:rPr lang="de-DE" sz="2000" b="0" i="0" u="none" strike="noStrike" cap="none" spc="0" dirty="0">
                <a:solidFill>
                  <a:schemeClr val="tx1">
                    <a:lumMod val="65000"/>
                    <a:lumOff val="35000"/>
                  </a:schemeClr>
                </a:solidFill>
                <a:latin typeface="Univers Com 55"/>
                <a:ea typeface="Univers Com 55"/>
                <a:cs typeface="Univers Com 55"/>
              </a:rPr>
              <a:t> </a:t>
            </a:r>
            <a:r>
              <a:rPr lang="de-DE" sz="2000" b="0" i="0" u="none" strike="noStrike" cap="none" spc="0" dirty="0" err="1">
                <a:solidFill>
                  <a:schemeClr val="tx1">
                    <a:lumMod val="65000"/>
                    <a:lumOff val="35000"/>
                  </a:schemeClr>
                </a:solidFill>
                <a:latin typeface="Univers Com 55"/>
                <a:ea typeface="Univers Com 55"/>
                <a:cs typeface="Univers Com 55"/>
              </a:rPr>
              <a:t>center</a:t>
            </a:r>
            <a:r>
              <a:rPr lang="de-DE" sz="2000" b="0" i="0" u="none" strike="noStrike" cap="none" spc="0" dirty="0">
                <a:solidFill>
                  <a:schemeClr val="tx1">
                    <a:lumMod val="65000"/>
                    <a:lumOff val="35000"/>
                  </a:schemeClr>
                </a:solidFill>
                <a:latin typeface="Univers Com 55"/>
                <a:ea typeface="Univers Com 55"/>
                <a:cs typeface="Univers Com 55"/>
              </a:rPr>
              <a:t> and IT </a:t>
            </a:r>
            <a:r>
              <a:rPr lang="de-DE" sz="2000" b="0" i="0" u="none" strike="noStrike" cap="none" spc="0" dirty="0" err="1">
                <a:solidFill>
                  <a:schemeClr val="tx1">
                    <a:lumMod val="65000"/>
                    <a:lumOff val="35000"/>
                  </a:schemeClr>
                </a:solidFill>
                <a:latin typeface="Univers Com 55"/>
                <a:ea typeface="Univers Com 55"/>
                <a:cs typeface="Univers Com 55"/>
              </a:rPr>
              <a:t>competence</a:t>
            </a:r>
            <a:r>
              <a:rPr lang="de-DE" sz="2000" b="0" i="0" u="none" strike="noStrike" cap="none" spc="0" dirty="0">
                <a:solidFill>
                  <a:schemeClr val="tx1">
                    <a:lumMod val="65000"/>
                    <a:lumOff val="35000"/>
                  </a:schemeClr>
                </a:solidFill>
                <a:latin typeface="Univers Com 55"/>
                <a:ea typeface="Univers Com 55"/>
                <a:cs typeface="Univers Com 55"/>
              </a:rPr>
              <a:t> </a:t>
            </a:r>
            <a:r>
              <a:rPr lang="de-DE" sz="2000" b="0" i="0" u="none" strike="noStrike" cap="none" spc="0" dirty="0" err="1">
                <a:solidFill>
                  <a:schemeClr val="tx1">
                    <a:lumMod val="65000"/>
                    <a:lumOff val="35000"/>
                  </a:schemeClr>
                </a:solidFill>
                <a:latin typeface="Univers Com 55"/>
                <a:ea typeface="Univers Com 55"/>
                <a:cs typeface="Univers Com 55"/>
              </a:rPr>
              <a:t>center</a:t>
            </a:r>
            <a:r>
              <a:rPr lang="de-DE" sz="2000" b="0" i="0" u="none" strike="noStrike" cap="none" spc="0" dirty="0">
                <a:solidFill>
                  <a:schemeClr val="tx1">
                    <a:lumMod val="65000"/>
                    <a:lumOff val="35000"/>
                  </a:schemeClr>
                </a:solidFill>
                <a:latin typeface="Univers Com 55"/>
                <a:ea typeface="Univers Com 55"/>
                <a:cs typeface="Univers Com 55"/>
              </a:rPr>
              <a:t> </a:t>
            </a:r>
            <a:r>
              <a:rPr lang="de-DE" sz="2000" b="0" i="0" u="none" strike="noStrike" cap="none" spc="0" dirty="0" err="1">
                <a:solidFill>
                  <a:schemeClr val="tx1">
                    <a:lumMod val="65000"/>
                    <a:lumOff val="35000"/>
                  </a:schemeClr>
                </a:solidFill>
                <a:latin typeface="Univers Com 55"/>
                <a:ea typeface="Univers Com 55"/>
                <a:cs typeface="Univers Com 55"/>
              </a:rPr>
              <a:t>for</a:t>
            </a:r>
            <a:r>
              <a:rPr lang="de-DE" sz="2000" b="0" i="0" u="none" strike="noStrike" cap="none" spc="0" dirty="0">
                <a:solidFill>
                  <a:schemeClr val="tx1">
                    <a:lumMod val="65000"/>
                    <a:lumOff val="35000"/>
                  </a:schemeClr>
                </a:solidFill>
                <a:latin typeface="Univers Com 55"/>
                <a:ea typeface="Univers Com 55"/>
                <a:cs typeface="Univers Com 55"/>
              </a:rPr>
              <a:t> </a:t>
            </a:r>
            <a:r>
              <a:rPr lang="de-DE" sz="2000" b="0" i="0" u="none" strike="noStrike" cap="none" spc="0" dirty="0" err="1">
                <a:solidFill>
                  <a:schemeClr val="tx1">
                    <a:lumMod val="65000"/>
                    <a:lumOff val="35000"/>
                  </a:schemeClr>
                </a:solidFill>
                <a:latin typeface="Univers Com 55"/>
                <a:ea typeface="Univers Com 55"/>
                <a:cs typeface="Univers Com 55"/>
              </a:rPr>
              <a:t>the</a:t>
            </a:r>
            <a:r>
              <a:rPr lang="de-DE" sz="2000" b="0" i="0" u="none" strike="noStrike" cap="none" spc="0" dirty="0">
                <a:solidFill>
                  <a:schemeClr val="tx1">
                    <a:lumMod val="65000"/>
                    <a:lumOff val="35000"/>
                  </a:schemeClr>
                </a:solidFill>
                <a:latin typeface="Univers Com 55"/>
                <a:ea typeface="Univers Com 55"/>
                <a:cs typeface="Univers Com 55"/>
              </a:rPr>
              <a:t> Georg-August-University Göttingen and </a:t>
            </a:r>
            <a:r>
              <a:rPr lang="de-DE" sz="2000" b="0" i="0" u="none" strike="noStrike" cap="none" spc="0" dirty="0" err="1">
                <a:solidFill>
                  <a:schemeClr val="tx1">
                    <a:lumMod val="65000"/>
                    <a:lumOff val="35000"/>
                  </a:schemeClr>
                </a:solidFill>
                <a:latin typeface="Univers Com 55"/>
                <a:ea typeface="Univers Com 55"/>
                <a:cs typeface="Univers Com 55"/>
              </a:rPr>
              <a:t>the</a:t>
            </a:r>
            <a:r>
              <a:rPr lang="de-DE" sz="2000" b="0" i="0" u="none" strike="noStrike" cap="none" spc="0" dirty="0">
                <a:solidFill>
                  <a:schemeClr val="tx1">
                    <a:lumMod val="65000"/>
                    <a:lumOff val="35000"/>
                  </a:schemeClr>
                </a:solidFill>
                <a:latin typeface="Univers Com 55"/>
                <a:ea typeface="Univers Com 55"/>
                <a:cs typeface="Univers Com 55"/>
              </a:rPr>
              <a:t> Max Planck Society.</a:t>
            </a:r>
            <a:endParaRPr dirty="0"/>
          </a:p>
        </p:txBody>
      </p:sp>
      <p:pic>
        <p:nvPicPr>
          <p:cNvPr id="6" name="Grafik 4">
            <a:extLst>
              <a:ext uri="{FF2B5EF4-FFF2-40B4-BE49-F238E27FC236}">
                <a16:creationId xmlns:a16="http://schemas.microsoft.com/office/drawing/2014/main" id="{C17D6E04-576B-28D8-D242-09B995193A9B}"/>
              </a:ext>
            </a:extLst>
          </p:cNvPr>
          <p:cNvPicPr>
            <a:picLocks noChangeAspect="1"/>
          </p:cNvPicPr>
          <p:nvPr/>
        </p:nvPicPr>
        <p:blipFill>
          <a:blip r:embed="rId3"/>
          <a:stretch/>
        </p:blipFill>
        <p:spPr bwMode="auto">
          <a:xfrm>
            <a:off x="840575" y="1819790"/>
            <a:ext cx="5807180" cy="4355384"/>
          </a:xfrm>
          <a:prstGeom prst="rect">
            <a:avLst/>
          </a:prstGeom>
        </p:spPr>
      </p:pic>
      <p:pic>
        <p:nvPicPr>
          <p:cNvPr id="7" name="Grafik 2">
            <a:extLst>
              <a:ext uri="{FF2B5EF4-FFF2-40B4-BE49-F238E27FC236}">
                <a16:creationId xmlns:a16="http://schemas.microsoft.com/office/drawing/2014/main" id="{7D5379AE-B435-84BD-5932-415D7AE3623C}"/>
              </a:ext>
            </a:extLst>
          </p:cNvPr>
          <p:cNvPicPr>
            <a:picLocks noChangeAspect="1"/>
          </p:cNvPicPr>
          <p:nvPr/>
        </p:nvPicPr>
        <p:blipFill>
          <a:blip r:embed="rId4"/>
          <a:stretch/>
        </p:blipFill>
        <p:spPr bwMode="auto">
          <a:xfrm>
            <a:off x="9305797" y="4108394"/>
            <a:ext cx="1837967" cy="639262"/>
          </a:xfrm>
          <a:prstGeom prst="rect">
            <a:avLst/>
          </a:prstGeom>
        </p:spPr>
      </p:pic>
      <p:pic>
        <p:nvPicPr>
          <p:cNvPr id="8" name="Grafik 3">
            <a:extLst>
              <a:ext uri="{FF2B5EF4-FFF2-40B4-BE49-F238E27FC236}">
                <a16:creationId xmlns:a16="http://schemas.microsoft.com/office/drawing/2014/main" id="{3EF028A6-6914-6111-E140-BFBF4CB61EA2}"/>
              </a:ext>
            </a:extLst>
          </p:cNvPr>
          <p:cNvPicPr>
            <a:picLocks noChangeAspect="1"/>
          </p:cNvPicPr>
          <p:nvPr/>
        </p:nvPicPr>
        <p:blipFill>
          <a:blip r:embed="rId5"/>
          <a:stretch/>
        </p:blipFill>
        <p:spPr bwMode="auto">
          <a:xfrm>
            <a:off x="7079041" y="4388007"/>
            <a:ext cx="2016720" cy="359649"/>
          </a:xfrm>
          <a:prstGeom prst="rect">
            <a:avLst/>
          </a:prstGeom>
        </p:spPr>
      </p:pic>
    </p:spTree>
    <p:extLst>
      <p:ext uri="{BB962C8B-B14F-4D97-AF65-F5344CB8AC3E}">
        <p14:creationId xmlns:p14="http://schemas.microsoft.com/office/powerpoint/2010/main" val="385292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42AF-96CF-73E1-CD10-32938F746FD6}"/>
              </a:ext>
            </a:extLst>
          </p:cNvPr>
          <p:cNvSpPr>
            <a:spLocks noGrp="1"/>
          </p:cNvSpPr>
          <p:nvPr>
            <p:ph type="title"/>
          </p:nvPr>
        </p:nvSpPr>
        <p:spPr/>
        <p:txBody>
          <a:bodyPr/>
          <a:lstStyle/>
          <a:p>
            <a:r>
              <a:rPr lang="en-GB" b="1" dirty="0"/>
              <a:t>Central areas of responsibility</a:t>
            </a:r>
          </a:p>
        </p:txBody>
      </p:sp>
      <p:sp>
        <p:nvSpPr>
          <p:cNvPr id="3" name="Content Placeholder 2">
            <a:extLst>
              <a:ext uri="{FF2B5EF4-FFF2-40B4-BE49-F238E27FC236}">
                <a16:creationId xmlns:a16="http://schemas.microsoft.com/office/drawing/2014/main" id="{D475EED6-8481-E4B5-BF3E-A0437B9EB0B8}"/>
              </a:ext>
            </a:extLst>
          </p:cNvPr>
          <p:cNvSpPr>
            <a:spLocks noGrp="1"/>
          </p:cNvSpPr>
          <p:nvPr>
            <p:ph idx="1"/>
          </p:nvPr>
        </p:nvSpPr>
        <p:spPr/>
        <p:txBody>
          <a:bodyPr>
            <a:normAutofit fontScale="77500" lnSpcReduction="20000"/>
          </a:bodyPr>
          <a:lstStyle/>
          <a:p>
            <a:r>
              <a:rPr lang="en-GB" dirty="0"/>
              <a:t>Modern and secure IT infrastructure</a:t>
            </a:r>
          </a:p>
          <a:p>
            <a:r>
              <a:rPr lang="en-GB" dirty="0"/>
              <a:t>IT support for excellent research </a:t>
            </a:r>
          </a:p>
          <a:p>
            <a:r>
              <a:rPr lang="en-GB" dirty="0"/>
              <a:t>In-house research for innovative IT services</a:t>
            </a:r>
          </a:p>
          <a:p>
            <a:endParaRPr lang="en-GB" dirty="0"/>
          </a:p>
          <a:p>
            <a:pPr marL="0" indent="0">
              <a:buNone/>
            </a:pPr>
            <a:r>
              <a:rPr lang="en-GB" dirty="0"/>
              <a:t>Various supra-regional tasks:</a:t>
            </a:r>
          </a:p>
          <a:p>
            <a:r>
              <a:rPr lang="en-GB" dirty="0"/>
              <a:t>National High Performance Computing </a:t>
            </a:r>
            <a:r>
              <a:rPr lang="en-GB" dirty="0" err="1"/>
              <a:t>Center</a:t>
            </a:r>
            <a:endParaRPr lang="en-GB" dirty="0"/>
          </a:p>
          <a:p>
            <a:r>
              <a:rPr lang="en-GB" dirty="0"/>
              <a:t>National HPC </a:t>
            </a:r>
            <a:r>
              <a:rPr lang="en-GB" dirty="0" err="1"/>
              <a:t>Center</a:t>
            </a:r>
            <a:r>
              <a:rPr lang="en-GB" dirty="0"/>
              <a:t> of the DLR</a:t>
            </a:r>
          </a:p>
          <a:p>
            <a:r>
              <a:rPr lang="en-GB" dirty="0"/>
              <a:t>AI service </a:t>
            </a:r>
            <a:r>
              <a:rPr lang="en-GB" dirty="0" err="1"/>
              <a:t>center</a:t>
            </a:r>
            <a:r>
              <a:rPr lang="en-GB" dirty="0"/>
              <a:t> for sensitive and critical infrastructures</a:t>
            </a:r>
          </a:p>
          <a:p>
            <a:r>
              <a:rPr lang="en-GB" dirty="0"/>
              <a:t>Data </a:t>
            </a:r>
            <a:r>
              <a:rPr lang="en-GB" dirty="0" err="1"/>
              <a:t>center</a:t>
            </a:r>
            <a:r>
              <a:rPr lang="en-GB" dirty="0"/>
              <a:t> in four NFDI consortia</a:t>
            </a:r>
          </a:p>
          <a:p>
            <a:r>
              <a:rPr lang="en-GB" dirty="0"/>
              <a:t>Host for DARIAH-EU, German National Library, </a:t>
            </a:r>
            <a:r>
              <a:rPr lang="en-GB" dirty="0" err="1"/>
              <a:t>GFBio</a:t>
            </a:r>
            <a:r>
              <a:rPr lang="en-GB" dirty="0"/>
              <a:t>, NUM CODEX, MWS, </a:t>
            </a:r>
            <a:r>
              <a:rPr lang="en-GB" dirty="0" err="1"/>
              <a:t>WirLernenOnline</a:t>
            </a:r>
            <a:r>
              <a:rPr lang="en-GB" dirty="0"/>
              <a:t>, etc.</a:t>
            </a:r>
          </a:p>
          <a:p>
            <a:r>
              <a:rPr lang="en-GB" dirty="0"/>
              <a:t>Cloud operator, including Academic Cloud for universities in Lower Saxony</a:t>
            </a:r>
          </a:p>
        </p:txBody>
      </p:sp>
      <p:pic>
        <p:nvPicPr>
          <p:cNvPr id="5" name="Picture 4">
            <a:extLst>
              <a:ext uri="{FF2B5EF4-FFF2-40B4-BE49-F238E27FC236}">
                <a16:creationId xmlns:a16="http://schemas.microsoft.com/office/drawing/2014/main" id="{3A74C51F-484A-24D4-8FA2-0B2B3C15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6672" y="365126"/>
            <a:ext cx="2777128" cy="815712"/>
          </a:xfrm>
          <a:prstGeom prst="rect">
            <a:avLst/>
          </a:prstGeom>
        </p:spPr>
      </p:pic>
    </p:spTree>
    <p:extLst>
      <p:ext uri="{BB962C8B-B14F-4D97-AF65-F5344CB8AC3E}">
        <p14:creationId xmlns:p14="http://schemas.microsoft.com/office/powerpoint/2010/main" val="351457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0814-1CE2-6670-E339-88B5EC7DE2F4}"/>
              </a:ext>
            </a:extLst>
          </p:cNvPr>
          <p:cNvSpPr>
            <a:spLocks noGrp="1"/>
          </p:cNvSpPr>
          <p:nvPr>
            <p:ph type="title"/>
          </p:nvPr>
        </p:nvSpPr>
        <p:spPr>
          <a:xfrm>
            <a:off x="838200" y="365125"/>
            <a:ext cx="8112241" cy="1325563"/>
          </a:xfrm>
        </p:spPr>
        <p:txBody>
          <a:bodyPr/>
          <a:lstStyle/>
          <a:p>
            <a:r>
              <a:rPr lang="en-GB" b="1" dirty="0"/>
              <a:t>KISSKI: AI Service </a:t>
            </a:r>
            <a:r>
              <a:rPr lang="en-GB" b="1" dirty="0" err="1"/>
              <a:t>Center</a:t>
            </a:r>
            <a:r>
              <a:rPr lang="en-GB" b="1" dirty="0"/>
              <a:t> for Sensitive and Critical Infrastructures</a:t>
            </a:r>
          </a:p>
        </p:txBody>
      </p:sp>
      <p:sp>
        <p:nvSpPr>
          <p:cNvPr id="3" name="Content Placeholder 2">
            <a:extLst>
              <a:ext uri="{FF2B5EF4-FFF2-40B4-BE49-F238E27FC236}">
                <a16:creationId xmlns:a16="http://schemas.microsoft.com/office/drawing/2014/main" id="{C369373C-028C-CC8A-72A6-38A3BAD96FCA}"/>
              </a:ext>
            </a:extLst>
          </p:cNvPr>
          <p:cNvSpPr>
            <a:spLocks noGrp="1"/>
          </p:cNvSpPr>
          <p:nvPr>
            <p:ph idx="1"/>
          </p:nvPr>
        </p:nvSpPr>
        <p:spPr/>
        <p:txBody>
          <a:bodyPr>
            <a:normAutofit fontScale="70000" lnSpcReduction="20000"/>
          </a:bodyPr>
          <a:lstStyle/>
          <a:p>
            <a:pPr marL="0" indent="0">
              <a:buNone/>
            </a:pPr>
            <a:r>
              <a:rPr lang="en-GB" dirty="0"/>
              <a:t>Research into AI methods and their provision in a highly available AI service </a:t>
            </a:r>
            <a:r>
              <a:rPr lang="en-GB" dirty="0" err="1"/>
              <a:t>center</a:t>
            </a:r>
            <a:r>
              <a:rPr lang="en-GB" dirty="0"/>
              <a:t> for critical and sensitive infrastructures. Focus on socially highly relevant fields of medicine and energy </a:t>
            </a:r>
          </a:p>
          <a:p>
            <a:endParaRPr lang="en-GB" dirty="0"/>
          </a:p>
          <a:p>
            <a:pPr marL="0" indent="0">
              <a:buNone/>
            </a:pPr>
            <a:r>
              <a:rPr lang="en-GB" dirty="0"/>
              <a:t>Service offer:</a:t>
            </a:r>
          </a:p>
          <a:p>
            <a:r>
              <a:rPr lang="en-GB" dirty="0"/>
              <a:t>Infrastructure</a:t>
            </a:r>
          </a:p>
          <a:p>
            <a:pPr lvl="1"/>
            <a:r>
              <a:rPr lang="en-GB" dirty="0"/>
              <a:t>Hardware</a:t>
            </a:r>
          </a:p>
          <a:p>
            <a:pPr lvl="1"/>
            <a:r>
              <a:rPr lang="en-GB" dirty="0"/>
              <a:t>Software</a:t>
            </a:r>
          </a:p>
          <a:p>
            <a:pPr lvl="1"/>
            <a:r>
              <a:rPr lang="en-GB" dirty="0"/>
              <a:t>Models &amp; data</a:t>
            </a:r>
          </a:p>
          <a:p>
            <a:r>
              <a:rPr lang="en-GB" dirty="0"/>
              <a:t>Consulting</a:t>
            </a:r>
          </a:p>
          <a:p>
            <a:pPr lvl="1"/>
            <a:r>
              <a:rPr lang="en-GB" dirty="0"/>
              <a:t>Initial consultation</a:t>
            </a:r>
          </a:p>
          <a:p>
            <a:pPr lvl="1"/>
            <a:r>
              <a:rPr lang="en-GB" dirty="0"/>
              <a:t>Further consultation</a:t>
            </a:r>
          </a:p>
          <a:p>
            <a:r>
              <a:rPr lang="en-GB" dirty="0"/>
              <a:t>Development</a:t>
            </a:r>
          </a:p>
          <a:p>
            <a:r>
              <a:rPr lang="en-GB" dirty="0"/>
              <a:t>Training</a:t>
            </a:r>
          </a:p>
          <a:p>
            <a:pPr lvl="1"/>
            <a:r>
              <a:rPr lang="en-GB" dirty="0"/>
              <a:t>Training courses designed specifically for KISSKI</a:t>
            </a:r>
          </a:p>
          <a:p>
            <a:pPr lvl="1"/>
            <a:r>
              <a:rPr lang="en-GB" dirty="0"/>
              <a:t>External courses offered by the KISSKI consortium partners</a:t>
            </a:r>
          </a:p>
          <a:p>
            <a:endParaRPr lang="en-GB" dirty="0"/>
          </a:p>
        </p:txBody>
      </p:sp>
      <p:pic>
        <p:nvPicPr>
          <p:cNvPr id="4" name="Picture 3" descr="Logo">
            <a:extLst>
              <a:ext uri="{FF2B5EF4-FFF2-40B4-BE49-F238E27FC236}">
                <a16:creationId xmlns:a16="http://schemas.microsoft.com/office/drawing/2014/main" id="{4D9210F8-EC31-108B-BFF9-8B257226456C}"/>
              </a:ext>
            </a:extLst>
          </p:cNvPr>
          <p:cNvPicPr>
            <a:picLocks noChangeAspect="1" noChangeArrowheads="1"/>
          </p:cNvPicPr>
          <p:nvPr/>
        </p:nvPicPr>
        <p:blipFill>
          <a:blip r:embed="rId2"/>
          <a:stretch/>
        </p:blipFill>
        <p:spPr bwMode="auto">
          <a:xfrm>
            <a:off x="5933427" y="3289326"/>
            <a:ext cx="4943871" cy="1423936"/>
          </a:xfrm>
          <a:prstGeom prst="rect">
            <a:avLst/>
          </a:prstGeom>
          <a:noFill/>
        </p:spPr>
      </p:pic>
      <p:pic>
        <p:nvPicPr>
          <p:cNvPr id="6" name="Picture 5">
            <a:extLst>
              <a:ext uri="{FF2B5EF4-FFF2-40B4-BE49-F238E27FC236}">
                <a16:creationId xmlns:a16="http://schemas.microsoft.com/office/drawing/2014/main" id="{7EB16071-8601-CA56-C976-41B520F3C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6672" y="365126"/>
            <a:ext cx="2777128" cy="815712"/>
          </a:xfrm>
          <a:prstGeom prst="rect">
            <a:avLst/>
          </a:prstGeom>
        </p:spPr>
      </p:pic>
    </p:spTree>
    <p:extLst>
      <p:ext uri="{BB962C8B-B14F-4D97-AF65-F5344CB8AC3E}">
        <p14:creationId xmlns:p14="http://schemas.microsoft.com/office/powerpoint/2010/main" val="68063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7E82-AC8F-7A1F-504C-7671AA49749B}"/>
              </a:ext>
            </a:extLst>
          </p:cNvPr>
          <p:cNvSpPr>
            <a:spLocks noGrp="1"/>
          </p:cNvSpPr>
          <p:nvPr>
            <p:ph type="title"/>
          </p:nvPr>
        </p:nvSpPr>
        <p:spPr/>
        <p:txBody>
          <a:bodyPr/>
          <a:lstStyle/>
          <a:p>
            <a:r>
              <a:rPr lang="en-GB" b="1" dirty="0"/>
              <a:t>NHR-NORD@GÖTTINGEN</a:t>
            </a:r>
          </a:p>
        </p:txBody>
      </p:sp>
      <p:sp>
        <p:nvSpPr>
          <p:cNvPr id="3" name="Content Placeholder 2">
            <a:extLst>
              <a:ext uri="{FF2B5EF4-FFF2-40B4-BE49-F238E27FC236}">
                <a16:creationId xmlns:a16="http://schemas.microsoft.com/office/drawing/2014/main" id="{C4702515-3C90-5052-5750-9F9FF5E5B90D}"/>
              </a:ext>
            </a:extLst>
          </p:cNvPr>
          <p:cNvSpPr>
            <a:spLocks noGrp="1"/>
          </p:cNvSpPr>
          <p:nvPr>
            <p:ph idx="1"/>
          </p:nvPr>
        </p:nvSpPr>
        <p:spPr>
          <a:xfrm>
            <a:off x="838200" y="1832299"/>
            <a:ext cx="10515600" cy="4351338"/>
          </a:xfrm>
        </p:spPr>
        <p:txBody>
          <a:bodyPr>
            <a:normAutofit fontScale="70000" lnSpcReduction="20000"/>
          </a:bodyPr>
          <a:lstStyle/>
          <a:p>
            <a:r>
              <a:rPr lang="en-GB" dirty="0"/>
              <a:t>As a high-performance computing </a:t>
            </a:r>
            <a:r>
              <a:rPr lang="en-GB" dirty="0" err="1"/>
              <a:t>center</a:t>
            </a:r>
            <a:r>
              <a:rPr lang="en-GB" dirty="0"/>
              <a:t>, the GWDG, together with the University of Göttingen, is now one of nine members of the </a:t>
            </a:r>
            <a:r>
              <a:rPr lang="en-GB" dirty="0">
                <a:hlinkClick r:id="rId2"/>
              </a:rPr>
              <a:t>National High Performance Computing Network - NHR</a:t>
            </a:r>
            <a:r>
              <a:rPr lang="en-GB" dirty="0"/>
              <a:t>. It currently operates the NHR systems Emmy and Grete.</a:t>
            </a:r>
          </a:p>
          <a:p>
            <a:endParaRPr lang="en-GB" dirty="0"/>
          </a:p>
          <a:p>
            <a:r>
              <a:rPr lang="en-GB" dirty="0"/>
              <a:t>Competencies</a:t>
            </a:r>
          </a:p>
          <a:p>
            <a:pPr lvl="1"/>
            <a:r>
              <a:rPr lang="en-GB" dirty="0"/>
              <a:t>Life sciences</a:t>
            </a:r>
          </a:p>
          <a:p>
            <a:pPr lvl="1"/>
            <a:r>
              <a:rPr lang="en-GB" dirty="0"/>
              <a:t>Earth system sciences</a:t>
            </a:r>
          </a:p>
          <a:p>
            <a:pPr lvl="1"/>
            <a:r>
              <a:rPr lang="en-GB" dirty="0"/>
              <a:t>Fluid mechanics</a:t>
            </a:r>
          </a:p>
          <a:p>
            <a:pPr lvl="1"/>
            <a:r>
              <a:rPr lang="en-GB" dirty="0"/>
              <a:t>AI and big data</a:t>
            </a:r>
          </a:p>
          <a:p>
            <a:pPr lvl="1"/>
            <a:r>
              <a:rPr lang="en-GB" dirty="0"/>
              <a:t>Digital humanities</a:t>
            </a:r>
          </a:p>
          <a:p>
            <a:endParaRPr lang="en-GB" dirty="0"/>
          </a:p>
          <a:p>
            <a:r>
              <a:rPr lang="en-GB" dirty="0"/>
              <a:t>Access to the NHR systems</a:t>
            </a:r>
          </a:p>
          <a:p>
            <a:pPr lvl="1"/>
            <a:r>
              <a:rPr lang="en-GB" dirty="0"/>
              <a:t>The allocation of computing time for small (test) projects is informal</a:t>
            </a:r>
          </a:p>
          <a:p>
            <a:pPr lvl="1"/>
            <a:r>
              <a:rPr lang="en-GB" dirty="0"/>
              <a:t>A short application is required for extensive projects https://docs.hpc.gwdg.de/application_process/index.html</a:t>
            </a:r>
          </a:p>
          <a:p>
            <a:pPr lvl="1"/>
            <a:r>
              <a:rPr lang="en-GB" dirty="0"/>
              <a:t>Approved projects can be managed in our convenient portal https://hpcproject.gwdg.de</a:t>
            </a:r>
          </a:p>
          <a:p>
            <a:endParaRPr lang="en-GB" dirty="0"/>
          </a:p>
        </p:txBody>
      </p:sp>
      <p:pic>
        <p:nvPicPr>
          <p:cNvPr id="4" name="Grafik 8">
            <a:extLst>
              <a:ext uri="{FF2B5EF4-FFF2-40B4-BE49-F238E27FC236}">
                <a16:creationId xmlns:a16="http://schemas.microsoft.com/office/drawing/2014/main" id="{16D8198C-3C74-B746-96BF-0B3A46376AD4}"/>
              </a:ext>
            </a:extLst>
          </p:cNvPr>
          <p:cNvPicPr>
            <a:picLocks noChangeAspect="1"/>
          </p:cNvPicPr>
          <p:nvPr/>
        </p:nvPicPr>
        <p:blipFill>
          <a:blip r:embed="rId3"/>
          <a:stretch/>
        </p:blipFill>
        <p:spPr bwMode="auto">
          <a:xfrm>
            <a:off x="6411583" y="3198415"/>
            <a:ext cx="4801839" cy="461169"/>
          </a:xfrm>
          <a:prstGeom prst="rect">
            <a:avLst/>
          </a:prstGeom>
        </p:spPr>
      </p:pic>
      <p:pic>
        <p:nvPicPr>
          <p:cNvPr id="5" name="Picture 4">
            <a:extLst>
              <a:ext uri="{FF2B5EF4-FFF2-40B4-BE49-F238E27FC236}">
                <a16:creationId xmlns:a16="http://schemas.microsoft.com/office/drawing/2014/main" id="{CB9A208E-A83E-1CBF-689B-BD13758CA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672" y="365126"/>
            <a:ext cx="2777128" cy="815712"/>
          </a:xfrm>
          <a:prstGeom prst="rect">
            <a:avLst/>
          </a:prstGeom>
        </p:spPr>
      </p:pic>
    </p:spTree>
    <p:extLst>
      <p:ext uri="{BB962C8B-B14F-4D97-AF65-F5344CB8AC3E}">
        <p14:creationId xmlns:p14="http://schemas.microsoft.com/office/powerpoint/2010/main" val="53506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E58D-B971-3D57-E5B0-AE305EF0BD1D}"/>
              </a:ext>
            </a:extLst>
          </p:cNvPr>
          <p:cNvSpPr>
            <a:spLocks noGrp="1"/>
          </p:cNvSpPr>
          <p:nvPr>
            <p:ph type="title"/>
          </p:nvPr>
        </p:nvSpPr>
        <p:spPr/>
        <p:txBody>
          <a:bodyPr/>
          <a:lstStyle/>
          <a:p>
            <a:r>
              <a:rPr lang="en-GB" b="1" dirty="0"/>
              <a:t>Become customers at </a:t>
            </a:r>
            <a:br>
              <a:rPr lang="en-GB" b="1" dirty="0"/>
            </a:br>
            <a:r>
              <a:rPr lang="en-GB" b="1" dirty="0"/>
              <a:t>NHR-NORD@GÖTTINGEN &amp; KISSKI</a:t>
            </a:r>
          </a:p>
        </p:txBody>
      </p:sp>
      <p:sp>
        <p:nvSpPr>
          <p:cNvPr id="3" name="Content Placeholder 2">
            <a:extLst>
              <a:ext uri="{FF2B5EF4-FFF2-40B4-BE49-F238E27FC236}">
                <a16:creationId xmlns:a16="http://schemas.microsoft.com/office/drawing/2014/main" id="{9EC7407B-21AD-DB54-9EA1-B5E30DB8C8AB}"/>
              </a:ext>
            </a:extLst>
          </p:cNvPr>
          <p:cNvSpPr>
            <a:spLocks noGrp="1"/>
          </p:cNvSpPr>
          <p:nvPr>
            <p:ph idx="1"/>
          </p:nvPr>
        </p:nvSpPr>
        <p:spPr/>
        <p:txBody>
          <a:bodyPr>
            <a:normAutofit fontScale="70000" lnSpcReduction="20000"/>
          </a:bodyPr>
          <a:lstStyle/>
          <a:p>
            <a:pPr marL="0" indent="0">
              <a:buNone/>
            </a:pPr>
            <a:r>
              <a:rPr lang="en-GB" b="1" dirty="0"/>
              <a:t>NHR-NORD@GÖTTINGEN</a:t>
            </a:r>
            <a:r>
              <a:rPr lang="en-GB" dirty="0"/>
              <a:t> (https://gwdg.de/en/community-pages/nhr-intro/)</a:t>
            </a:r>
          </a:p>
          <a:p>
            <a:pPr marL="0" indent="0">
              <a:buNone/>
            </a:pPr>
            <a:r>
              <a:rPr lang="en-GB" dirty="0"/>
              <a:t>To be able to use the computing systems, you must join an existing project or apply for a project. The following options are available:</a:t>
            </a:r>
          </a:p>
          <a:p>
            <a:pPr marL="0" indent="0">
              <a:buNone/>
            </a:pPr>
            <a:endParaRPr lang="en-GB" dirty="0"/>
          </a:p>
          <a:p>
            <a:r>
              <a:rPr lang="en-GB" dirty="0"/>
              <a:t>Join an existing project</a:t>
            </a:r>
          </a:p>
          <a:p>
            <a:r>
              <a:rPr lang="en-GB" dirty="0"/>
              <a:t>Apply for test access with limited computing time (requirement: member of a German university)</a:t>
            </a:r>
          </a:p>
          <a:p>
            <a:r>
              <a:rPr lang="en-GB" dirty="0"/>
              <a:t>Apply for a full project (requirement: member of a German university) </a:t>
            </a:r>
          </a:p>
          <a:p>
            <a:endParaRPr lang="en-GB" dirty="0"/>
          </a:p>
          <a:p>
            <a:pPr marL="0" indent="0">
              <a:buNone/>
            </a:pPr>
            <a:r>
              <a:rPr lang="en-GB" b="1" dirty="0"/>
              <a:t>KISSKI</a:t>
            </a:r>
            <a:r>
              <a:rPr lang="en-GB" dirty="0"/>
              <a:t> (https://kisski.gwdg.en/)</a:t>
            </a:r>
          </a:p>
          <a:p>
            <a:pPr marL="0" indent="0">
              <a:buNone/>
            </a:pPr>
            <a:r>
              <a:rPr lang="en-GB" dirty="0"/>
              <a:t>To book services of KISSKI an </a:t>
            </a:r>
            <a:r>
              <a:rPr lang="en-GB" dirty="0" err="1"/>
              <a:t>AcademicID</a:t>
            </a:r>
            <a:r>
              <a:rPr lang="en-GB" dirty="0"/>
              <a:t> is required. The following options are available:</a:t>
            </a:r>
          </a:p>
          <a:p>
            <a:pPr marL="0" indent="0">
              <a:buNone/>
            </a:pPr>
            <a:endParaRPr lang="en-GB" dirty="0"/>
          </a:p>
          <a:p>
            <a:r>
              <a:rPr lang="en-GB" dirty="0"/>
              <a:t>Federated login: log in with your own institution's access data</a:t>
            </a:r>
          </a:p>
          <a:p>
            <a:r>
              <a:rPr lang="en-GB" dirty="0"/>
              <a:t>New registration: create an </a:t>
            </a:r>
            <a:r>
              <a:rPr lang="en-GB" dirty="0" err="1"/>
              <a:t>AcademicID</a:t>
            </a:r>
            <a:r>
              <a:rPr lang="en-GB" dirty="0"/>
              <a:t> during the booking process</a:t>
            </a:r>
          </a:p>
          <a:p>
            <a:endParaRPr lang="en-GB" dirty="0"/>
          </a:p>
          <a:p>
            <a:endParaRPr lang="en-GB" dirty="0"/>
          </a:p>
        </p:txBody>
      </p:sp>
      <p:pic>
        <p:nvPicPr>
          <p:cNvPr id="4" name="Picture 3">
            <a:extLst>
              <a:ext uri="{FF2B5EF4-FFF2-40B4-BE49-F238E27FC236}">
                <a16:creationId xmlns:a16="http://schemas.microsoft.com/office/drawing/2014/main" id="{58C3554F-B4D3-5BF1-703C-EACD6A00A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6672" y="365126"/>
            <a:ext cx="2777128" cy="815712"/>
          </a:xfrm>
          <a:prstGeom prst="rect">
            <a:avLst/>
          </a:prstGeom>
        </p:spPr>
      </p:pic>
    </p:spTree>
    <p:extLst>
      <p:ext uri="{BB962C8B-B14F-4D97-AF65-F5344CB8AC3E}">
        <p14:creationId xmlns:p14="http://schemas.microsoft.com/office/powerpoint/2010/main" val="332831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5014-BE18-9C57-7518-1ECDE628820F}"/>
              </a:ext>
            </a:extLst>
          </p:cNvPr>
          <p:cNvSpPr>
            <a:spLocks noGrp="1"/>
          </p:cNvSpPr>
          <p:nvPr>
            <p:ph type="title"/>
          </p:nvPr>
        </p:nvSpPr>
        <p:spPr/>
        <p:txBody>
          <a:bodyPr/>
          <a:lstStyle/>
          <a:p>
            <a:r>
              <a:rPr lang="en-GB" b="1" dirty="0"/>
              <a:t>Acknowledgments</a:t>
            </a:r>
          </a:p>
        </p:txBody>
      </p:sp>
      <p:sp>
        <p:nvSpPr>
          <p:cNvPr id="3" name="Content Placeholder 2">
            <a:extLst>
              <a:ext uri="{FF2B5EF4-FFF2-40B4-BE49-F238E27FC236}">
                <a16:creationId xmlns:a16="http://schemas.microsoft.com/office/drawing/2014/main" id="{92CE90E6-8453-37F7-6F18-E80CC41E1321}"/>
              </a:ext>
            </a:extLst>
          </p:cNvPr>
          <p:cNvSpPr>
            <a:spLocks noGrp="1"/>
          </p:cNvSpPr>
          <p:nvPr>
            <p:ph idx="1"/>
          </p:nvPr>
        </p:nvSpPr>
        <p:spPr/>
        <p:txBody>
          <a:bodyPr>
            <a:normAutofit fontScale="62500" lnSpcReduction="20000"/>
          </a:bodyPr>
          <a:lstStyle/>
          <a:p>
            <a:pPr marL="0" indent="0">
              <a:buNone/>
            </a:pPr>
            <a:r>
              <a:rPr lang="en-GB" b="1" dirty="0"/>
              <a:t>Acknowledgment</a:t>
            </a:r>
          </a:p>
          <a:p>
            <a:r>
              <a:rPr lang="en-GB" dirty="0"/>
              <a:t>Funded by the European Union, as part of the EuroCC2 Project, this work has received funding from the European High-Performance Computing Joint Undertaking (JU) under grant agreement No 101101903. The JU receives support from the Digital Europe Programme and Germany, Bulgaria, Austria, Croatia, Cyprus, Czech Republic, Denmark, Estonia, Finland, Greece, Hungary, Ireland, Italy, Lithuania, Latvia, Poland, Portugal, Romania, Slovenia, Spain, Sweden, France, Netherlands, Belgium, Luxembourg, Slovakia, Norway, Türkiye, Republic of North Macedonia, Iceland, Montenegro, Serbia.</a:t>
            </a:r>
          </a:p>
          <a:p>
            <a:r>
              <a:rPr lang="en-GB" dirty="0"/>
              <a:t>We acknowledge the support of the Academic Cloud and the Georg-August-University Göttingen (GWDG) for providing the HPC System.</a:t>
            </a:r>
          </a:p>
          <a:p>
            <a:pPr marL="0" indent="0">
              <a:buNone/>
            </a:pPr>
            <a:endParaRPr lang="en-GB" dirty="0"/>
          </a:p>
          <a:p>
            <a:pPr marL="0" indent="0">
              <a:buNone/>
            </a:pPr>
            <a:r>
              <a:rPr lang="en-GB" b="1" dirty="0"/>
              <a:t>Disclaimer</a:t>
            </a:r>
          </a:p>
          <a:p>
            <a:r>
              <a:rPr lang="en-GB" dirty="0"/>
              <a:t>Funded by the European Union, as part of the EuroCC2 Project, </a:t>
            </a:r>
            <a:r>
              <a:rPr lang="en-GB" b="0" i="0" dirty="0">
                <a:solidFill>
                  <a:srgbClr val="0D0D0D"/>
                </a:solidFill>
                <a:effectLst/>
                <a:highlight>
                  <a:srgbClr val="FFFFFF"/>
                </a:highlight>
                <a:latin typeface="Söhne"/>
              </a:rPr>
              <a:t>the views and opinions expressed in this work are solely those of the author(s) </a:t>
            </a:r>
            <a:r>
              <a:rPr lang="en-GB" dirty="0"/>
              <a:t>and do not necessarily reflect those of the European Union or the European High-Performance Computing Joint Undertaking (JU) and participating countries in the project. Neither the European Union nor the granting authority can be held responsible for them.</a:t>
            </a:r>
          </a:p>
          <a:p>
            <a:endParaRPr lang="en-GB" dirty="0"/>
          </a:p>
        </p:txBody>
      </p:sp>
      <p:pic>
        <p:nvPicPr>
          <p:cNvPr id="5" name="Picture 4">
            <a:extLst>
              <a:ext uri="{FF2B5EF4-FFF2-40B4-BE49-F238E27FC236}">
                <a16:creationId xmlns:a16="http://schemas.microsoft.com/office/drawing/2014/main" id="{0F3C019C-6DB0-8942-DFC7-F1AF3073F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755" y="5580963"/>
            <a:ext cx="2230691" cy="576000"/>
          </a:xfrm>
          <a:prstGeom prst="rect">
            <a:avLst/>
          </a:prstGeom>
        </p:spPr>
      </p:pic>
      <p:pic>
        <p:nvPicPr>
          <p:cNvPr id="7" name="Picture 6">
            <a:extLst>
              <a:ext uri="{FF2B5EF4-FFF2-40B4-BE49-F238E27FC236}">
                <a16:creationId xmlns:a16="http://schemas.microsoft.com/office/drawing/2014/main" id="{DAB655CC-7615-E1A7-7BF1-17DA95EA1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218" y="5580963"/>
            <a:ext cx="574563" cy="576000"/>
          </a:xfrm>
          <a:prstGeom prst="rect">
            <a:avLst/>
          </a:prstGeom>
        </p:spPr>
      </p:pic>
      <p:pic>
        <p:nvPicPr>
          <p:cNvPr id="9" name="Picture 8">
            <a:extLst>
              <a:ext uri="{FF2B5EF4-FFF2-40B4-BE49-F238E27FC236}">
                <a16:creationId xmlns:a16="http://schemas.microsoft.com/office/drawing/2014/main" id="{97D02233-7C78-0CDA-8804-638AE98AA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2782" y="5576408"/>
            <a:ext cx="1961018" cy="576000"/>
          </a:xfrm>
          <a:prstGeom prst="rect">
            <a:avLst/>
          </a:prstGeom>
        </p:spPr>
      </p:pic>
      <p:pic>
        <p:nvPicPr>
          <p:cNvPr id="4" name="Picture 3">
            <a:extLst>
              <a:ext uri="{FF2B5EF4-FFF2-40B4-BE49-F238E27FC236}">
                <a16:creationId xmlns:a16="http://schemas.microsoft.com/office/drawing/2014/main" id="{5A3A37E7-85D7-DD15-C50D-99197A74E5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200" y="5580963"/>
            <a:ext cx="2743524" cy="576000"/>
          </a:xfrm>
          <a:prstGeom prst="rect">
            <a:avLst/>
          </a:prstGeom>
          <a:noFill/>
          <a:ln>
            <a:noFill/>
          </a:ln>
        </p:spPr>
      </p:pic>
      <p:pic>
        <p:nvPicPr>
          <p:cNvPr id="6" name="Picture 5">
            <a:extLst>
              <a:ext uri="{FF2B5EF4-FFF2-40B4-BE49-F238E27FC236}">
                <a16:creationId xmlns:a16="http://schemas.microsoft.com/office/drawing/2014/main" id="{67E454BD-ED0B-8CE9-F16E-84CEC407A1C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8706" y="5580963"/>
            <a:ext cx="1152000" cy="576000"/>
          </a:xfrm>
          <a:prstGeom prst="rect">
            <a:avLst/>
          </a:prstGeom>
          <a:noFill/>
          <a:ln>
            <a:noFill/>
          </a:ln>
        </p:spPr>
      </p:pic>
    </p:spTree>
    <p:extLst>
      <p:ext uri="{BB962C8B-B14F-4D97-AF65-F5344CB8AC3E}">
        <p14:creationId xmlns:p14="http://schemas.microsoft.com/office/powerpoint/2010/main" val="3905820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2051</Words>
  <Application>Microsoft Office PowerPoint</Application>
  <PresentationFormat>Widescreen</PresentationFormat>
  <Paragraphs>212</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Arimo</vt:lpstr>
      <vt:lpstr>Calibri</vt:lpstr>
      <vt:lpstr>Calibri Light</vt:lpstr>
      <vt:lpstr>Cambria Math</vt:lpstr>
      <vt:lpstr>Courier New</vt:lpstr>
      <vt:lpstr>Söhne</vt:lpstr>
      <vt:lpstr>Univers Com 55</vt:lpstr>
      <vt:lpstr>Office Theme</vt:lpstr>
      <vt:lpstr>Accelerating Generative AI with PyTorch</vt:lpstr>
      <vt:lpstr>Presenters</vt:lpstr>
      <vt:lpstr>Introduction to the HPC Environment</vt:lpstr>
      <vt:lpstr>The GWDG at a glance</vt:lpstr>
      <vt:lpstr>Central areas of responsibility</vt:lpstr>
      <vt:lpstr>KISSKI: AI Service Center for Sensitive and Critical Infrastructures</vt:lpstr>
      <vt:lpstr>NHR-NORD@GÖTTINGEN</vt:lpstr>
      <vt:lpstr>Become customers at  NHR-NORD@GÖTTINGEN &amp; KISSKI</vt:lpstr>
      <vt:lpstr>Acknowledgments</vt:lpstr>
      <vt:lpstr>Setting Up Your HPC Environment</vt:lpstr>
      <vt:lpstr>Setup: Connecting via SSH</vt:lpstr>
      <vt:lpstr>Setup: Connecting via SSH</vt:lpstr>
      <vt:lpstr>Setup: Connecting via SSH</vt:lpstr>
      <vt:lpstr>Setup: Connecting via SSH</vt:lpstr>
      <vt:lpstr>Setup: Connecting via SSH</vt:lpstr>
      <vt:lpstr>Setup: Connecting via SSH</vt:lpstr>
      <vt:lpstr>Setup: Connecting via SSH</vt:lpstr>
      <vt:lpstr>Setup: Connecting via SSH</vt:lpstr>
      <vt:lpstr>Setup: Setting Up and Run a Jupyter Project</vt:lpstr>
      <vt:lpstr>Setup: Setting Up and Run a Jupyter Project</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Generative AI with PyTorch</dc:title>
  <dc:creator>Boris Velichkov</dc:creator>
  <cp:lastModifiedBy>Boris Velichkov</cp:lastModifiedBy>
  <cp:revision>22</cp:revision>
  <dcterms:created xsi:type="dcterms:W3CDTF">2024-05-06T08:28:49Z</dcterms:created>
  <dcterms:modified xsi:type="dcterms:W3CDTF">2024-05-07T00:17:33Z</dcterms:modified>
</cp:coreProperties>
</file>