
<file path=[Content_Types].xml><?xml version="1.0" encoding="utf-8"?>
<Types xmlns="http://schemas.openxmlformats.org/package/2006/content-types">
  <Default Extension="hc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10" r:id="rId2"/>
    <p:sldId id="368" r:id="rId3"/>
    <p:sldId id="371" r:id="rId4"/>
    <p:sldId id="373" r:id="rId5"/>
    <p:sldId id="369" r:id="rId6"/>
    <p:sldId id="370" r:id="rId7"/>
    <p:sldId id="366" r:id="rId8"/>
    <p:sldId id="343" r:id="rId9"/>
    <p:sldId id="344" r:id="rId10"/>
    <p:sldId id="367" r:id="rId11"/>
    <p:sldId id="364" r:id="rId12"/>
    <p:sldId id="365" r:id="rId13"/>
    <p:sldId id="345" r:id="rId14"/>
    <p:sldId id="347" r:id="rId15"/>
    <p:sldId id="346" r:id="rId16"/>
    <p:sldId id="348" r:id="rId17"/>
    <p:sldId id="318" r:id="rId18"/>
    <p:sldId id="339" r:id="rId19"/>
    <p:sldId id="338" r:id="rId20"/>
    <p:sldId id="363" r:id="rId21"/>
    <p:sldId id="372" r:id="rId22"/>
    <p:sldId id="342" r:id="rId23"/>
    <p:sldId id="31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371"/>
    <a:srgbClr val="EEF2F5"/>
    <a:srgbClr val="E6ECF1"/>
    <a:srgbClr val="DAE3E9"/>
    <a:srgbClr val="33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>
        <p:guide orient="horz" pos="2188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7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80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81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2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54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4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C85BC-AF5A-456C-9EA9-AAE689E370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4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2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6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4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9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33020" y="4794250"/>
            <a:ext cx="4149090" cy="149225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104005" y="4794250"/>
            <a:ext cx="8099425" cy="149225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9655175" y="145764"/>
            <a:ext cx="2036445" cy="1242695"/>
          </a:xfrm>
          <a:prstGeom prst="rect">
            <a:avLst/>
          </a:prstGeom>
          <a:solidFill>
            <a:srgbClr val="EE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9655175" y="-13335"/>
            <a:ext cx="2036445" cy="147601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9685" y="4384675"/>
            <a:ext cx="4149090" cy="149225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021955" y="4384675"/>
            <a:ext cx="4149090" cy="149225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Diamond 11"/>
          <p:cNvSpPr/>
          <p:nvPr userDrawn="1"/>
        </p:nvSpPr>
        <p:spPr>
          <a:xfrm>
            <a:off x="5909945" y="4286250"/>
            <a:ext cx="381000" cy="379413"/>
          </a:xfrm>
          <a:prstGeom prst="diamond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5pPr>
          </a:lstStyle>
          <a:p>
            <a:pPr lvl="0" algn="ctr" eaLnBrk="1" hangingPunct="1"/>
            <a:endParaRPr lang="en-GB" altLang="zh-CN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3810" y="982980"/>
            <a:ext cx="360003" cy="108001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33375" y="982980"/>
            <a:ext cx="2520019" cy="107950"/>
          </a:xfrm>
          <a:prstGeom prst="rect">
            <a:avLst/>
          </a:prstGeom>
          <a:solidFill>
            <a:srgbClr val="E6E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1" name="Freeform 18"/>
          <p:cNvSpPr>
            <a:spLocks noEditPoints="1"/>
          </p:cNvSpPr>
          <p:nvPr userDrawn="1"/>
        </p:nvSpPr>
        <p:spPr bwMode="auto">
          <a:xfrm>
            <a:off x="-3810" y="539115"/>
            <a:ext cx="353060" cy="299085"/>
          </a:xfrm>
          <a:custGeom>
            <a:avLst/>
            <a:gdLst>
              <a:gd name="T0" fmla="*/ 1023 w 5623"/>
              <a:gd name="T1" fmla="*/ 2508 h 4426"/>
              <a:gd name="T2" fmla="*/ 1023 w 5623"/>
              <a:gd name="T3" fmla="*/ 3492 h 4426"/>
              <a:gd name="T4" fmla="*/ 2812 w 5623"/>
              <a:gd name="T5" fmla="*/ 4426 h 4426"/>
              <a:gd name="T6" fmla="*/ 4602 w 5623"/>
              <a:gd name="T7" fmla="*/ 3492 h 4426"/>
              <a:gd name="T8" fmla="*/ 4602 w 5623"/>
              <a:gd name="T9" fmla="*/ 2508 h 4426"/>
              <a:gd name="T10" fmla="*/ 2812 w 5623"/>
              <a:gd name="T11" fmla="*/ 3442 h 4426"/>
              <a:gd name="T12" fmla="*/ 1023 w 5623"/>
              <a:gd name="T13" fmla="*/ 2508 h 4426"/>
              <a:gd name="T14" fmla="*/ 1023 w 5623"/>
              <a:gd name="T15" fmla="*/ 2508 h 4426"/>
              <a:gd name="T16" fmla="*/ 2812 w 5623"/>
              <a:gd name="T17" fmla="*/ 0 h 4426"/>
              <a:gd name="T18" fmla="*/ 0 w 5623"/>
              <a:gd name="T19" fmla="*/ 1476 h 4426"/>
              <a:gd name="T20" fmla="*/ 2812 w 5623"/>
              <a:gd name="T21" fmla="*/ 2950 h 4426"/>
              <a:gd name="T22" fmla="*/ 5112 w 5623"/>
              <a:gd name="T23" fmla="*/ 1745 h 4426"/>
              <a:gd name="T24" fmla="*/ 5112 w 5623"/>
              <a:gd name="T25" fmla="*/ 3442 h 4426"/>
              <a:gd name="T26" fmla="*/ 5623 w 5623"/>
              <a:gd name="T27" fmla="*/ 3442 h 4426"/>
              <a:gd name="T28" fmla="*/ 5623 w 5623"/>
              <a:gd name="T29" fmla="*/ 1476 h 4426"/>
              <a:gd name="T30" fmla="*/ 2812 w 5623"/>
              <a:gd name="T31" fmla="*/ 0 h 4426"/>
              <a:gd name="T32" fmla="*/ 2812 w 5623"/>
              <a:gd name="T33" fmla="*/ 0 h 4426"/>
              <a:gd name="T34" fmla="*/ 2812 w 5623"/>
              <a:gd name="T35" fmla="*/ 0 h 4426"/>
              <a:gd name="T36" fmla="*/ 2812 w 5623"/>
              <a:gd name="T37" fmla="*/ 0 h 4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23" h="4426">
                <a:moveTo>
                  <a:pt x="1023" y="2508"/>
                </a:moveTo>
                <a:lnTo>
                  <a:pt x="1023" y="3492"/>
                </a:lnTo>
                <a:lnTo>
                  <a:pt x="2812" y="4426"/>
                </a:lnTo>
                <a:lnTo>
                  <a:pt x="4602" y="3492"/>
                </a:lnTo>
                <a:lnTo>
                  <a:pt x="4602" y="2508"/>
                </a:lnTo>
                <a:lnTo>
                  <a:pt x="2812" y="3442"/>
                </a:lnTo>
                <a:lnTo>
                  <a:pt x="1023" y="2508"/>
                </a:lnTo>
                <a:lnTo>
                  <a:pt x="1023" y="2508"/>
                </a:lnTo>
                <a:close/>
                <a:moveTo>
                  <a:pt x="2812" y="0"/>
                </a:moveTo>
                <a:lnTo>
                  <a:pt x="0" y="1476"/>
                </a:lnTo>
                <a:lnTo>
                  <a:pt x="2812" y="2950"/>
                </a:lnTo>
                <a:lnTo>
                  <a:pt x="5112" y="1745"/>
                </a:lnTo>
                <a:lnTo>
                  <a:pt x="5112" y="3442"/>
                </a:lnTo>
                <a:lnTo>
                  <a:pt x="5623" y="3442"/>
                </a:lnTo>
                <a:lnTo>
                  <a:pt x="5623" y="1476"/>
                </a:lnTo>
                <a:lnTo>
                  <a:pt x="2812" y="0"/>
                </a:lnTo>
                <a:lnTo>
                  <a:pt x="2812" y="0"/>
                </a:lnTo>
                <a:close/>
                <a:moveTo>
                  <a:pt x="2812" y="0"/>
                </a:moveTo>
                <a:lnTo>
                  <a:pt x="2812" y="0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63504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hc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h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hc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h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hc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h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hc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h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hc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hc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86280" y="2456815"/>
            <a:ext cx="1728013" cy="1728013"/>
          </a:xfrm>
          <a:prstGeom prst="ellipse">
            <a:avLst/>
          </a:prstGeom>
          <a:noFill/>
          <a:ln>
            <a:solidFill>
              <a:srgbClr val="30437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11"/>
          <p:cNvSpPr txBox="1">
            <a:spLocks noChangeArrowheads="1"/>
          </p:cNvSpPr>
          <p:nvPr/>
        </p:nvSpPr>
        <p:spPr bwMode="auto">
          <a:xfrm>
            <a:off x="3890645" y="3366135"/>
            <a:ext cx="6260465" cy="4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2" tIns="45684" rIns="91372" bIns="45684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9pPr>
          </a:lstStyle>
          <a:p>
            <a:pPr algn="l"/>
            <a:r>
              <a:rPr lang="zh-CN" altLang="en-US" sz="2000" dirty="0">
                <a:solidFill>
                  <a:srgbClr val="304371"/>
                </a:solidFill>
                <a:sym typeface="+mn-ea"/>
              </a:rPr>
              <a:t>操作系统课程设计</a:t>
            </a:r>
            <a:r>
              <a:rPr lang="en-US" altLang="zh-CN" sz="2000" dirty="0">
                <a:solidFill>
                  <a:srgbClr val="30437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rgbClr val="304371"/>
                </a:solidFill>
                <a:sym typeface="+mn-ea"/>
              </a:rPr>
              <a:t>答辩</a:t>
            </a:r>
            <a:endParaRPr lang="en-US" altLang="zh-CN" sz="2000" dirty="0">
              <a:solidFill>
                <a:srgbClr val="304371"/>
              </a:solidFill>
              <a:latin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9665970" y="339090"/>
            <a:ext cx="2020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3714115" y="2649855"/>
            <a:ext cx="6436995" cy="824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</a:rPr>
              <a:t>SnakeOS</a:t>
            </a:r>
            <a:endParaRPr lang="zh-CN" altLang="en-US" sz="40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18"/>
          <p:cNvSpPr>
            <a:spLocks noEditPoints="1"/>
          </p:cNvSpPr>
          <p:nvPr/>
        </p:nvSpPr>
        <p:spPr bwMode="auto">
          <a:xfrm>
            <a:off x="2431240" y="2963081"/>
            <a:ext cx="837756" cy="715938"/>
          </a:xfrm>
          <a:custGeom>
            <a:avLst/>
            <a:gdLst>
              <a:gd name="T0" fmla="*/ 1023 w 5623"/>
              <a:gd name="T1" fmla="*/ 2508 h 4426"/>
              <a:gd name="T2" fmla="*/ 1023 w 5623"/>
              <a:gd name="T3" fmla="*/ 3492 h 4426"/>
              <a:gd name="T4" fmla="*/ 2812 w 5623"/>
              <a:gd name="T5" fmla="*/ 4426 h 4426"/>
              <a:gd name="T6" fmla="*/ 4602 w 5623"/>
              <a:gd name="T7" fmla="*/ 3492 h 4426"/>
              <a:gd name="T8" fmla="*/ 4602 w 5623"/>
              <a:gd name="T9" fmla="*/ 2508 h 4426"/>
              <a:gd name="T10" fmla="*/ 2812 w 5623"/>
              <a:gd name="T11" fmla="*/ 3442 h 4426"/>
              <a:gd name="T12" fmla="*/ 1023 w 5623"/>
              <a:gd name="T13" fmla="*/ 2508 h 4426"/>
              <a:gd name="T14" fmla="*/ 1023 w 5623"/>
              <a:gd name="T15" fmla="*/ 2508 h 4426"/>
              <a:gd name="T16" fmla="*/ 2812 w 5623"/>
              <a:gd name="T17" fmla="*/ 0 h 4426"/>
              <a:gd name="T18" fmla="*/ 0 w 5623"/>
              <a:gd name="T19" fmla="*/ 1476 h 4426"/>
              <a:gd name="T20" fmla="*/ 2812 w 5623"/>
              <a:gd name="T21" fmla="*/ 2950 h 4426"/>
              <a:gd name="T22" fmla="*/ 5112 w 5623"/>
              <a:gd name="T23" fmla="*/ 1745 h 4426"/>
              <a:gd name="T24" fmla="*/ 5112 w 5623"/>
              <a:gd name="T25" fmla="*/ 3442 h 4426"/>
              <a:gd name="T26" fmla="*/ 5623 w 5623"/>
              <a:gd name="T27" fmla="*/ 3442 h 4426"/>
              <a:gd name="T28" fmla="*/ 5623 w 5623"/>
              <a:gd name="T29" fmla="*/ 1476 h 4426"/>
              <a:gd name="T30" fmla="*/ 2812 w 5623"/>
              <a:gd name="T31" fmla="*/ 0 h 4426"/>
              <a:gd name="T32" fmla="*/ 2812 w 5623"/>
              <a:gd name="T33" fmla="*/ 0 h 4426"/>
              <a:gd name="T34" fmla="*/ 2812 w 5623"/>
              <a:gd name="T35" fmla="*/ 0 h 4426"/>
              <a:gd name="T36" fmla="*/ 2812 w 5623"/>
              <a:gd name="T37" fmla="*/ 0 h 4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23" h="4426">
                <a:moveTo>
                  <a:pt x="1023" y="2508"/>
                </a:moveTo>
                <a:lnTo>
                  <a:pt x="1023" y="3492"/>
                </a:lnTo>
                <a:lnTo>
                  <a:pt x="2812" y="4426"/>
                </a:lnTo>
                <a:lnTo>
                  <a:pt x="4602" y="3492"/>
                </a:lnTo>
                <a:lnTo>
                  <a:pt x="4602" y="2508"/>
                </a:lnTo>
                <a:lnTo>
                  <a:pt x="2812" y="3442"/>
                </a:lnTo>
                <a:lnTo>
                  <a:pt x="1023" y="2508"/>
                </a:lnTo>
                <a:lnTo>
                  <a:pt x="1023" y="2508"/>
                </a:lnTo>
                <a:close/>
                <a:moveTo>
                  <a:pt x="2812" y="0"/>
                </a:moveTo>
                <a:lnTo>
                  <a:pt x="0" y="1476"/>
                </a:lnTo>
                <a:lnTo>
                  <a:pt x="2812" y="2950"/>
                </a:lnTo>
                <a:lnTo>
                  <a:pt x="5112" y="1745"/>
                </a:lnTo>
                <a:lnTo>
                  <a:pt x="5112" y="3442"/>
                </a:lnTo>
                <a:lnTo>
                  <a:pt x="5623" y="3442"/>
                </a:lnTo>
                <a:lnTo>
                  <a:pt x="5623" y="1476"/>
                </a:lnTo>
                <a:lnTo>
                  <a:pt x="2812" y="0"/>
                </a:lnTo>
                <a:lnTo>
                  <a:pt x="2812" y="0"/>
                </a:lnTo>
                <a:close/>
                <a:moveTo>
                  <a:pt x="2812" y="0"/>
                </a:moveTo>
                <a:lnTo>
                  <a:pt x="2812" y="0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63504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55615" y="1970405"/>
            <a:ext cx="1080135" cy="1080135"/>
          </a:xfrm>
          <a:prstGeom prst="ellipse">
            <a:avLst/>
          </a:prstGeom>
          <a:noFill/>
          <a:ln>
            <a:solidFill>
              <a:srgbClr val="30437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5042"/>
              </a:solidFill>
            </a:endParaRPr>
          </a:p>
        </p:txBody>
      </p:sp>
      <p:sp>
        <p:nvSpPr>
          <p:cNvPr id="5" name="文本框 14"/>
          <p:cNvSpPr txBox="1"/>
          <p:nvPr userDrawn="1"/>
        </p:nvSpPr>
        <p:spPr>
          <a:xfrm>
            <a:off x="3585457" y="3126047"/>
            <a:ext cx="50214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37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进程管理系统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32475" y="2297430"/>
            <a:ext cx="521335" cy="426085"/>
            <a:chOff x="7523" y="5710"/>
            <a:chExt cx="558" cy="452"/>
          </a:xfrm>
          <a:solidFill>
            <a:srgbClr val="304371"/>
          </a:solidFill>
        </p:grpSpPr>
        <p:sp>
          <p:nvSpPr>
            <p:cNvPr id="506" name="Freeform 159"/>
            <p:cNvSpPr/>
            <p:nvPr/>
          </p:nvSpPr>
          <p:spPr bwMode="auto">
            <a:xfrm>
              <a:off x="7523" y="5710"/>
              <a:ext cx="170" cy="453"/>
            </a:xfrm>
            <a:custGeom>
              <a:avLst/>
              <a:gdLst>
                <a:gd name="T0" fmla="*/ 42 w 42"/>
                <a:gd name="T1" fmla="*/ 96 h 112"/>
                <a:gd name="T2" fmla="*/ 0 w 42"/>
                <a:gd name="T3" fmla="*/ 112 h 112"/>
                <a:gd name="T4" fmla="*/ 0 w 42"/>
                <a:gd name="T5" fmla="*/ 16 h 112"/>
                <a:gd name="T6" fmla="*/ 42 w 42"/>
                <a:gd name="T7" fmla="*/ 0 h 112"/>
                <a:gd name="T8" fmla="*/ 42 w 42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2">
                  <a:moveTo>
                    <a:pt x="42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2" y="0"/>
                  </a:lnTo>
                  <a:lnTo>
                    <a:pt x="4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60"/>
            <p:cNvSpPr/>
            <p:nvPr/>
          </p:nvSpPr>
          <p:spPr bwMode="auto">
            <a:xfrm>
              <a:off x="7907" y="5710"/>
              <a:ext cx="174" cy="453"/>
            </a:xfrm>
            <a:custGeom>
              <a:avLst/>
              <a:gdLst>
                <a:gd name="T0" fmla="*/ 43 w 43"/>
                <a:gd name="T1" fmla="*/ 96 h 112"/>
                <a:gd name="T2" fmla="*/ 0 w 43"/>
                <a:gd name="T3" fmla="*/ 112 h 112"/>
                <a:gd name="T4" fmla="*/ 0 w 43"/>
                <a:gd name="T5" fmla="*/ 16 h 112"/>
                <a:gd name="T6" fmla="*/ 43 w 43"/>
                <a:gd name="T7" fmla="*/ 0 h 112"/>
                <a:gd name="T8" fmla="*/ 43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43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61"/>
            <p:cNvSpPr/>
            <p:nvPr/>
          </p:nvSpPr>
          <p:spPr bwMode="auto">
            <a:xfrm>
              <a:off x="7713" y="5710"/>
              <a:ext cx="174" cy="453"/>
            </a:xfrm>
            <a:custGeom>
              <a:avLst/>
              <a:gdLst>
                <a:gd name="T0" fmla="*/ 0 w 43"/>
                <a:gd name="T1" fmla="*/ 96 h 112"/>
                <a:gd name="T2" fmla="*/ 43 w 43"/>
                <a:gd name="T3" fmla="*/ 112 h 112"/>
                <a:gd name="T4" fmla="*/ 43 w 43"/>
                <a:gd name="T5" fmla="*/ 16 h 112"/>
                <a:gd name="T6" fmla="*/ 0 w 43"/>
                <a:gd name="T7" fmla="*/ 0 h 112"/>
                <a:gd name="T8" fmla="*/ 0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0" y="96"/>
                  </a:moveTo>
                  <a:lnTo>
                    <a:pt x="43" y="112"/>
                  </a:lnTo>
                  <a:lnTo>
                    <a:pt x="43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5400000">
            <a:off x="4486662" y="2287679"/>
            <a:ext cx="3068029" cy="276531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04371"/>
          </a:solidFill>
          <a:ln w="9525" cap="flat">
            <a:noFill/>
            <a:prstDash val="solid"/>
            <a:miter lim="800000"/>
          </a:ln>
        </p:spPr>
        <p:txBody>
          <a:bodyPr vert="horz" wrap="square" lIns="121799" tIns="60896" rIns="121799" bIns="60896" numCol="1" anchor="t" anchorCtr="0" compatLnSpc="1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4320339" y="2162113"/>
            <a:ext cx="3365992" cy="300248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304371"/>
            </a:solidFill>
            <a:prstDash val="solid"/>
            <a:miter lim="800000"/>
          </a:ln>
        </p:spPr>
        <p:txBody>
          <a:bodyPr vert="horz" wrap="square" lIns="121799" tIns="60896" rIns="121799" bIns="60896" numCol="1" anchor="t" anchorCtr="0" compatLnSpc="1"/>
          <a:lstStyle/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645" y="4121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820" y="725170"/>
            <a:ext cx="286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5501367" y="842440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(help)</a:t>
            </a:r>
          </a:p>
        </p:txBody>
      </p:sp>
      <p:sp>
        <p:nvSpPr>
          <p:cNvPr id="19" name="TextBox 23"/>
          <p:cNvSpPr txBox="1"/>
          <p:nvPr/>
        </p:nvSpPr>
        <p:spPr>
          <a:xfrm>
            <a:off x="3706989" y="1193924"/>
            <a:ext cx="49834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利用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help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指令，可以在进程管理界面中展示出进程管理的操作列表</a:t>
            </a: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813134" y="1193924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29928" y="1892359"/>
            <a:ext cx="16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重启进程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(restart)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8053434" y="2234338"/>
            <a:ext cx="3002484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restart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为重启进程的指令，之后系统会提示用户输入想要重启的进程的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，通过输入指定的进程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号，读取系统进程表，修改指定表项中的属性</a:t>
            </a:r>
          </a:p>
          <a:p>
            <a:pPr algn="l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145155" y="2226863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4"/>
          <p:cNvSpPr txBox="1"/>
          <p:nvPr/>
        </p:nvSpPr>
        <p:spPr>
          <a:xfrm>
            <a:off x="8055905" y="432412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清空屏幕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(clear)</a:t>
            </a:r>
          </a:p>
        </p:txBody>
      </p:sp>
      <p:sp>
        <p:nvSpPr>
          <p:cNvPr id="31" name="TextBox 23"/>
          <p:cNvSpPr txBox="1"/>
          <p:nvPr/>
        </p:nvSpPr>
        <p:spPr>
          <a:xfrm>
            <a:off x="8029928" y="4710858"/>
            <a:ext cx="258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清空当前进程管理界面已输入或输在界面上的信息，让界面变简洁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171132" y="4658625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/>
        </p:nvGrpSpPr>
        <p:grpSpPr>
          <a:xfrm>
            <a:off x="5626182" y="3305107"/>
            <a:ext cx="707390" cy="773430"/>
            <a:chOff x="2520951" y="3482976"/>
            <a:chExt cx="1111250" cy="1343025"/>
          </a:xfrm>
          <a:solidFill>
            <a:schemeClr val="bg1"/>
          </a:solidFill>
        </p:grpSpPr>
        <p:sp>
          <p:nvSpPr>
            <p:cNvPr id="209" name="Freeform 187"/>
            <p:cNvSpPr/>
            <p:nvPr/>
          </p:nvSpPr>
          <p:spPr bwMode="auto">
            <a:xfrm>
              <a:off x="3084513" y="4090988"/>
              <a:ext cx="484188" cy="733425"/>
            </a:xfrm>
            <a:custGeom>
              <a:avLst/>
              <a:gdLst>
                <a:gd name="T0" fmla="*/ 530 w 532"/>
                <a:gd name="T1" fmla="*/ 0 h 809"/>
                <a:gd name="T2" fmla="*/ 530 w 532"/>
                <a:gd name="T3" fmla="*/ 157 h 809"/>
                <a:gd name="T4" fmla="*/ 502 w 532"/>
                <a:gd name="T5" fmla="*/ 163 h 809"/>
                <a:gd name="T6" fmla="*/ 420 w 532"/>
                <a:gd name="T7" fmla="*/ 268 h 809"/>
                <a:gd name="T8" fmla="*/ 420 w 532"/>
                <a:gd name="T9" fmla="*/ 380 h 809"/>
                <a:gd name="T10" fmla="*/ 514 w 532"/>
                <a:gd name="T11" fmla="*/ 487 h 809"/>
                <a:gd name="T12" fmla="*/ 530 w 532"/>
                <a:gd name="T13" fmla="*/ 490 h 809"/>
                <a:gd name="T14" fmla="*/ 530 w 532"/>
                <a:gd name="T15" fmla="*/ 582 h 809"/>
                <a:gd name="T16" fmla="*/ 496 w 532"/>
                <a:gd name="T17" fmla="*/ 638 h 809"/>
                <a:gd name="T18" fmla="*/ 402 w 532"/>
                <a:gd name="T19" fmla="*/ 689 h 809"/>
                <a:gd name="T20" fmla="*/ 1 w 532"/>
                <a:gd name="T21" fmla="*/ 809 h 809"/>
                <a:gd name="T22" fmla="*/ 0 w 532"/>
                <a:gd name="T23" fmla="*/ 798 h 809"/>
                <a:gd name="T24" fmla="*/ 1 w 532"/>
                <a:gd name="T25" fmla="*/ 310 h 809"/>
                <a:gd name="T26" fmla="*/ 10 w 532"/>
                <a:gd name="T27" fmla="*/ 234 h 809"/>
                <a:gd name="T28" fmla="*/ 93 w 532"/>
                <a:gd name="T29" fmla="*/ 149 h 809"/>
                <a:gd name="T30" fmla="*/ 524 w 532"/>
                <a:gd name="T31" fmla="*/ 1 h 809"/>
                <a:gd name="T32" fmla="*/ 530 w 532"/>
                <a:gd name="T3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" h="809">
                  <a:moveTo>
                    <a:pt x="530" y="0"/>
                  </a:moveTo>
                  <a:cubicBezTo>
                    <a:pt x="530" y="53"/>
                    <a:pt x="530" y="105"/>
                    <a:pt x="530" y="157"/>
                  </a:cubicBezTo>
                  <a:cubicBezTo>
                    <a:pt x="520" y="159"/>
                    <a:pt x="511" y="160"/>
                    <a:pt x="502" y="163"/>
                  </a:cubicBezTo>
                  <a:cubicBezTo>
                    <a:pt x="452" y="176"/>
                    <a:pt x="420" y="216"/>
                    <a:pt x="420" y="268"/>
                  </a:cubicBezTo>
                  <a:cubicBezTo>
                    <a:pt x="420" y="305"/>
                    <a:pt x="420" y="343"/>
                    <a:pt x="420" y="380"/>
                  </a:cubicBezTo>
                  <a:cubicBezTo>
                    <a:pt x="421" y="436"/>
                    <a:pt x="458" y="479"/>
                    <a:pt x="514" y="487"/>
                  </a:cubicBezTo>
                  <a:cubicBezTo>
                    <a:pt x="519" y="488"/>
                    <a:pt x="524" y="489"/>
                    <a:pt x="530" y="490"/>
                  </a:cubicBezTo>
                  <a:cubicBezTo>
                    <a:pt x="530" y="521"/>
                    <a:pt x="532" y="552"/>
                    <a:pt x="530" y="582"/>
                  </a:cubicBezTo>
                  <a:cubicBezTo>
                    <a:pt x="529" y="606"/>
                    <a:pt x="514" y="623"/>
                    <a:pt x="496" y="638"/>
                  </a:cubicBezTo>
                  <a:cubicBezTo>
                    <a:pt x="468" y="662"/>
                    <a:pt x="436" y="679"/>
                    <a:pt x="402" y="689"/>
                  </a:cubicBezTo>
                  <a:cubicBezTo>
                    <a:pt x="269" y="730"/>
                    <a:pt x="135" y="769"/>
                    <a:pt x="1" y="809"/>
                  </a:cubicBezTo>
                  <a:cubicBezTo>
                    <a:pt x="1" y="806"/>
                    <a:pt x="0" y="802"/>
                    <a:pt x="0" y="798"/>
                  </a:cubicBezTo>
                  <a:cubicBezTo>
                    <a:pt x="0" y="635"/>
                    <a:pt x="0" y="473"/>
                    <a:pt x="1" y="310"/>
                  </a:cubicBezTo>
                  <a:cubicBezTo>
                    <a:pt x="1" y="284"/>
                    <a:pt x="4" y="259"/>
                    <a:pt x="10" y="234"/>
                  </a:cubicBezTo>
                  <a:cubicBezTo>
                    <a:pt x="21" y="191"/>
                    <a:pt x="50" y="160"/>
                    <a:pt x="93" y="149"/>
                  </a:cubicBezTo>
                  <a:cubicBezTo>
                    <a:pt x="240" y="111"/>
                    <a:pt x="383" y="58"/>
                    <a:pt x="524" y="1"/>
                  </a:cubicBezTo>
                  <a:cubicBezTo>
                    <a:pt x="526" y="1"/>
                    <a:pt x="527" y="1"/>
                    <a:pt x="5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88"/>
            <p:cNvSpPr/>
            <p:nvPr/>
          </p:nvSpPr>
          <p:spPr bwMode="auto">
            <a:xfrm>
              <a:off x="2573338" y="4090988"/>
              <a:ext cx="482600" cy="735013"/>
            </a:xfrm>
            <a:custGeom>
              <a:avLst/>
              <a:gdLst>
                <a:gd name="T0" fmla="*/ 4 w 530"/>
                <a:gd name="T1" fmla="*/ 0 h 811"/>
                <a:gd name="T2" fmla="*/ 124 w 530"/>
                <a:gd name="T3" fmla="*/ 46 h 811"/>
                <a:gd name="T4" fmla="*/ 430 w 530"/>
                <a:gd name="T5" fmla="*/ 146 h 811"/>
                <a:gd name="T6" fmla="*/ 527 w 530"/>
                <a:gd name="T7" fmla="*/ 268 h 811"/>
                <a:gd name="T8" fmla="*/ 530 w 530"/>
                <a:gd name="T9" fmla="*/ 472 h 811"/>
                <a:gd name="T10" fmla="*/ 530 w 530"/>
                <a:gd name="T11" fmla="*/ 794 h 811"/>
                <a:gd name="T12" fmla="*/ 530 w 530"/>
                <a:gd name="T13" fmla="*/ 811 h 811"/>
                <a:gd name="T14" fmla="*/ 463 w 530"/>
                <a:gd name="T15" fmla="*/ 790 h 811"/>
                <a:gd name="T16" fmla="*/ 150 w 530"/>
                <a:gd name="T17" fmla="*/ 696 h 811"/>
                <a:gd name="T18" fmla="*/ 43 w 530"/>
                <a:gd name="T19" fmla="*/ 644 h 811"/>
                <a:gd name="T20" fmla="*/ 2 w 530"/>
                <a:gd name="T21" fmla="*/ 560 h 811"/>
                <a:gd name="T22" fmla="*/ 3 w 530"/>
                <a:gd name="T23" fmla="*/ 490 h 811"/>
                <a:gd name="T24" fmla="*/ 46 w 530"/>
                <a:gd name="T25" fmla="*/ 485 h 811"/>
                <a:gd name="T26" fmla="*/ 129 w 530"/>
                <a:gd name="T27" fmla="*/ 382 h 811"/>
                <a:gd name="T28" fmla="*/ 129 w 530"/>
                <a:gd name="T29" fmla="*/ 268 h 811"/>
                <a:gd name="T30" fmla="*/ 23 w 530"/>
                <a:gd name="T31" fmla="*/ 159 h 811"/>
                <a:gd name="T32" fmla="*/ 4 w 530"/>
                <a:gd name="T33" fmla="*/ 159 h 811"/>
                <a:gd name="T34" fmla="*/ 4 w 530"/>
                <a:gd name="T35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0" h="811">
                  <a:moveTo>
                    <a:pt x="4" y="0"/>
                  </a:moveTo>
                  <a:cubicBezTo>
                    <a:pt x="45" y="16"/>
                    <a:pt x="85" y="31"/>
                    <a:pt x="124" y="46"/>
                  </a:cubicBezTo>
                  <a:cubicBezTo>
                    <a:pt x="224" y="85"/>
                    <a:pt x="326" y="120"/>
                    <a:pt x="430" y="146"/>
                  </a:cubicBezTo>
                  <a:cubicBezTo>
                    <a:pt x="489" y="161"/>
                    <a:pt x="525" y="205"/>
                    <a:pt x="527" y="268"/>
                  </a:cubicBezTo>
                  <a:cubicBezTo>
                    <a:pt x="530" y="336"/>
                    <a:pt x="530" y="404"/>
                    <a:pt x="530" y="472"/>
                  </a:cubicBezTo>
                  <a:cubicBezTo>
                    <a:pt x="530" y="579"/>
                    <a:pt x="530" y="687"/>
                    <a:pt x="530" y="794"/>
                  </a:cubicBezTo>
                  <a:cubicBezTo>
                    <a:pt x="530" y="799"/>
                    <a:pt x="530" y="804"/>
                    <a:pt x="530" y="811"/>
                  </a:cubicBezTo>
                  <a:cubicBezTo>
                    <a:pt x="507" y="803"/>
                    <a:pt x="485" y="796"/>
                    <a:pt x="463" y="790"/>
                  </a:cubicBezTo>
                  <a:cubicBezTo>
                    <a:pt x="359" y="759"/>
                    <a:pt x="254" y="728"/>
                    <a:pt x="150" y="696"/>
                  </a:cubicBezTo>
                  <a:cubicBezTo>
                    <a:pt x="112" y="685"/>
                    <a:pt x="75" y="669"/>
                    <a:pt x="43" y="644"/>
                  </a:cubicBezTo>
                  <a:cubicBezTo>
                    <a:pt x="16" y="623"/>
                    <a:pt x="0" y="597"/>
                    <a:pt x="2" y="560"/>
                  </a:cubicBezTo>
                  <a:cubicBezTo>
                    <a:pt x="4" y="537"/>
                    <a:pt x="3" y="514"/>
                    <a:pt x="3" y="490"/>
                  </a:cubicBezTo>
                  <a:cubicBezTo>
                    <a:pt x="18" y="488"/>
                    <a:pt x="32" y="488"/>
                    <a:pt x="46" y="485"/>
                  </a:cubicBezTo>
                  <a:cubicBezTo>
                    <a:pt x="97" y="473"/>
                    <a:pt x="128" y="434"/>
                    <a:pt x="129" y="382"/>
                  </a:cubicBezTo>
                  <a:cubicBezTo>
                    <a:pt x="129" y="344"/>
                    <a:pt x="129" y="306"/>
                    <a:pt x="129" y="268"/>
                  </a:cubicBezTo>
                  <a:cubicBezTo>
                    <a:pt x="129" y="206"/>
                    <a:pt x="85" y="161"/>
                    <a:pt x="23" y="159"/>
                  </a:cubicBezTo>
                  <a:cubicBezTo>
                    <a:pt x="17" y="159"/>
                    <a:pt x="11" y="159"/>
                    <a:pt x="4" y="159"/>
                  </a:cubicBezTo>
                  <a:cubicBezTo>
                    <a:pt x="4" y="105"/>
                    <a:pt x="4" y="5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89"/>
            <p:cNvSpPr/>
            <p:nvPr/>
          </p:nvSpPr>
          <p:spPr bwMode="auto">
            <a:xfrm>
              <a:off x="2840038" y="3482976"/>
              <a:ext cx="463550" cy="458788"/>
            </a:xfrm>
            <a:custGeom>
              <a:avLst/>
              <a:gdLst>
                <a:gd name="T0" fmla="*/ 508 w 508"/>
                <a:gd name="T1" fmla="*/ 253 h 507"/>
                <a:gd name="T2" fmla="*/ 256 w 508"/>
                <a:gd name="T3" fmla="*/ 507 h 507"/>
                <a:gd name="T4" fmla="*/ 0 w 508"/>
                <a:gd name="T5" fmla="*/ 252 h 507"/>
                <a:gd name="T6" fmla="*/ 252 w 508"/>
                <a:gd name="T7" fmla="*/ 0 h 507"/>
                <a:gd name="T8" fmla="*/ 508 w 508"/>
                <a:gd name="T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507">
                  <a:moveTo>
                    <a:pt x="508" y="253"/>
                  </a:moveTo>
                  <a:cubicBezTo>
                    <a:pt x="508" y="393"/>
                    <a:pt x="396" y="506"/>
                    <a:pt x="256" y="507"/>
                  </a:cubicBezTo>
                  <a:cubicBezTo>
                    <a:pt x="114" y="507"/>
                    <a:pt x="0" y="394"/>
                    <a:pt x="0" y="252"/>
                  </a:cubicBezTo>
                  <a:cubicBezTo>
                    <a:pt x="0" y="114"/>
                    <a:pt x="115" y="0"/>
                    <a:pt x="252" y="0"/>
                  </a:cubicBezTo>
                  <a:cubicBezTo>
                    <a:pt x="395" y="0"/>
                    <a:pt x="507" y="112"/>
                    <a:pt x="508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90"/>
            <p:cNvSpPr/>
            <p:nvPr/>
          </p:nvSpPr>
          <p:spPr bwMode="auto">
            <a:xfrm>
              <a:off x="2797176" y="4003676"/>
              <a:ext cx="552450" cy="227013"/>
            </a:xfrm>
            <a:custGeom>
              <a:avLst/>
              <a:gdLst>
                <a:gd name="T0" fmla="*/ 299 w 607"/>
                <a:gd name="T1" fmla="*/ 252 h 252"/>
                <a:gd name="T2" fmla="*/ 169 w 607"/>
                <a:gd name="T3" fmla="*/ 179 h 252"/>
                <a:gd name="T4" fmla="*/ 12 w 607"/>
                <a:gd name="T5" fmla="*/ 131 h 252"/>
                <a:gd name="T6" fmla="*/ 0 w 607"/>
                <a:gd name="T7" fmla="*/ 127 h 252"/>
                <a:gd name="T8" fmla="*/ 180 w 607"/>
                <a:gd name="T9" fmla="*/ 6 h 252"/>
                <a:gd name="T10" fmla="*/ 279 w 607"/>
                <a:gd name="T11" fmla="*/ 2 h 252"/>
                <a:gd name="T12" fmla="*/ 427 w 607"/>
                <a:gd name="T13" fmla="*/ 6 h 252"/>
                <a:gd name="T14" fmla="*/ 607 w 607"/>
                <a:gd name="T15" fmla="*/ 123 h 252"/>
                <a:gd name="T16" fmla="*/ 597 w 607"/>
                <a:gd name="T17" fmla="*/ 128 h 252"/>
                <a:gd name="T18" fmla="*/ 409 w 607"/>
                <a:gd name="T19" fmla="*/ 185 h 252"/>
                <a:gd name="T20" fmla="*/ 299 w 607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7" h="252">
                  <a:moveTo>
                    <a:pt x="299" y="252"/>
                  </a:moveTo>
                  <a:cubicBezTo>
                    <a:pt x="266" y="209"/>
                    <a:pt x="219" y="192"/>
                    <a:pt x="169" y="179"/>
                  </a:cubicBezTo>
                  <a:cubicBezTo>
                    <a:pt x="116" y="166"/>
                    <a:pt x="64" y="148"/>
                    <a:pt x="12" y="131"/>
                  </a:cubicBezTo>
                  <a:cubicBezTo>
                    <a:pt x="8" y="130"/>
                    <a:pt x="5" y="128"/>
                    <a:pt x="0" y="127"/>
                  </a:cubicBezTo>
                  <a:cubicBezTo>
                    <a:pt x="43" y="60"/>
                    <a:pt x="102" y="18"/>
                    <a:pt x="180" y="6"/>
                  </a:cubicBezTo>
                  <a:cubicBezTo>
                    <a:pt x="213" y="1"/>
                    <a:pt x="246" y="2"/>
                    <a:pt x="279" y="2"/>
                  </a:cubicBezTo>
                  <a:cubicBezTo>
                    <a:pt x="328" y="2"/>
                    <a:pt x="378" y="0"/>
                    <a:pt x="427" y="6"/>
                  </a:cubicBezTo>
                  <a:cubicBezTo>
                    <a:pt x="504" y="16"/>
                    <a:pt x="563" y="58"/>
                    <a:pt x="607" y="123"/>
                  </a:cubicBezTo>
                  <a:cubicBezTo>
                    <a:pt x="603" y="125"/>
                    <a:pt x="600" y="127"/>
                    <a:pt x="597" y="128"/>
                  </a:cubicBezTo>
                  <a:cubicBezTo>
                    <a:pt x="534" y="147"/>
                    <a:pt x="472" y="167"/>
                    <a:pt x="409" y="185"/>
                  </a:cubicBezTo>
                  <a:cubicBezTo>
                    <a:pt x="364" y="198"/>
                    <a:pt x="337" y="213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91"/>
            <p:cNvSpPr/>
            <p:nvPr/>
          </p:nvSpPr>
          <p:spPr bwMode="auto">
            <a:xfrm>
              <a:off x="2520951" y="4284663"/>
              <a:ext cx="125413" cy="198438"/>
            </a:xfrm>
            <a:custGeom>
              <a:avLst/>
              <a:gdLst>
                <a:gd name="T0" fmla="*/ 138 w 138"/>
                <a:gd name="T1" fmla="*/ 110 h 220"/>
                <a:gd name="T2" fmla="*/ 138 w 138"/>
                <a:gd name="T3" fmla="*/ 151 h 220"/>
                <a:gd name="T4" fmla="*/ 71 w 138"/>
                <a:gd name="T5" fmla="*/ 219 h 220"/>
                <a:gd name="T6" fmla="*/ 1 w 138"/>
                <a:gd name="T7" fmla="*/ 154 h 220"/>
                <a:gd name="T8" fmla="*/ 1 w 138"/>
                <a:gd name="T9" fmla="*/ 67 h 220"/>
                <a:gd name="T10" fmla="*/ 73 w 138"/>
                <a:gd name="T11" fmla="*/ 1 h 220"/>
                <a:gd name="T12" fmla="*/ 138 w 138"/>
                <a:gd name="T13" fmla="*/ 70 h 220"/>
                <a:gd name="T14" fmla="*/ 138 w 138"/>
                <a:gd name="T1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20">
                  <a:moveTo>
                    <a:pt x="138" y="110"/>
                  </a:moveTo>
                  <a:cubicBezTo>
                    <a:pt x="138" y="124"/>
                    <a:pt x="138" y="137"/>
                    <a:pt x="138" y="151"/>
                  </a:cubicBezTo>
                  <a:cubicBezTo>
                    <a:pt x="137" y="190"/>
                    <a:pt x="109" y="218"/>
                    <a:pt x="71" y="219"/>
                  </a:cubicBezTo>
                  <a:cubicBezTo>
                    <a:pt x="33" y="220"/>
                    <a:pt x="3" y="192"/>
                    <a:pt x="1" y="154"/>
                  </a:cubicBezTo>
                  <a:cubicBezTo>
                    <a:pt x="0" y="125"/>
                    <a:pt x="0" y="96"/>
                    <a:pt x="1" y="67"/>
                  </a:cubicBezTo>
                  <a:cubicBezTo>
                    <a:pt x="3" y="28"/>
                    <a:pt x="34" y="0"/>
                    <a:pt x="73" y="1"/>
                  </a:cubicBezTo>
                  <a:cubicBezTo>
                    <a:pt x="110" y="3"/>
                    <a:pt x="138" y="32"/>
                    <a:pt x="138" y="70"/>
                  </a:cubicBezTo>
                  <a:cubicBezTo>
                    <a:pt x="138" y="83"/>
                    <a:pt x="138" y="97"/>
                    <a:pt x="138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92"/>
            <p:cNvSpPr/>
            <p:nvPr/>
          </p:nvSpPr>
          <p:spPr bwMode="auto">
            <a:xfrm>
              <a:off x="3506788" y="4284663"/>
              <a:ext cx="125413" cy="200025"/>
            </a:xfrm>
            <a:custGeom>
              <a:avLst/>
              <a:gdLst>
                <a:gd name="T0" fmla="*/ 1 w 139"/>
                <a:gd name="T1" fmla="*/ 110 h 221"/>
                <a:gd name="T2" fmla="*/ 1 w 139"/>
                <a:gd name="T3" fmla="*/ 69 h 221"/>
                <a:gd name="T4" fmla="*/ 66 w 139"/>
                <a:gd name="T5" fmla="*/ 1 h 221"/>
                <a:gd name="T6" fmla="*/ 137 w 139"/>
                <a:gd name="T7" fmla="*/ 64 h 221"/>
                <a:gd name="T8" fmla="*/ 137 w 139"/>
                <a:gd name="T9" fmla="*/ 154 h 221"/>
                <a:gd name="T10" fmla="*/ 66 w 139"/>
                <a:gd name="T11" fmla="*/ 219 h 221"/>
                <a:gd name="T12" fmla="*/ 1 w 139"/>
                <a:gd name="T13" fmla="*/ 149 h 221"/>
                <a:gd name="T14" fmla="*/ 1 w 139"/>
                <a:gd name="T15" fmla="*/ 110 h 221"/>
                <a:gd name="T16" fmla="*/ 1 w 139"/>
                <a:gd name="T17" fmla="*/ 1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21">
                  <a:moveTo>
                    <a:pt x="1" y="110"/>
                  </a:moveTo>
                  <a:cubicBezTo>
                    <a:pt x="1" y="96"/>
                    <a:pt x="0" y="83"/>
                    <a:pt x="1" y="69"/>
                  </a:cubicBezTo>
                  <a:cubicBezTo>
                    <a:pt x="1" y="31"/>
                    <a:pt x="29" y="3"/>
                    <a:pt x="66" y="1"/>
                  </a:cubicBezTo>
                  <a:cubicBezTo>
                    <a:pt x="103" y="0"/>
                    <a:pt x="135" y="27"/>
                    <a:pt x="137" y="64"/>
                  </a:cubicBezTo>
                  <a:cubicBezTo>
                    <a:pt x="139" y="94"/>
                    <a:pt x="139" y="125"/>
                    <a:pt x="137" y="154"/>
                  </a:cubicBezTo>
                  <a:cubicBezTo>
                    <a:pt x="135" y="193"/>
                    <a:pt x="102" y="221"/>
                    <a:pt x="66" y="219"/>
                  </a:cubicBezTo>
                  <a:cubicBezTo>
                    <a:pt x="29" y="217"/>
                    <a:pt x="1" y="188"/>
                    <a:pt x="1" y="149"/>
                  </a:cubicBezTo>
                  <a:cubicBezTo>
                    <a:pt x="1" y="136"/>
                    <a:pt x="1" y="123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5768F8C1-15B1-49FE-A024-D041BC497EDA}"/>
              </a:ext>
            </a:extLst>
          </p:cNvPr>
          <p:cNvSpPr txBox="1"/>
          <p:nvPr/>
        </p:nvSpPr>
        <p:spPr>
          <a:xfrm>
            <a:off x="5284329" y="5507855"/>
            <a:ext cx="182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退出进程管理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(quit)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9D8866EB-D32E-40F9-9F83-06164A3736E8}"/>
              </a:ext>
            </a:extLst>
          </p:cNvPr>
          <p:cNvSpPr txBox="1"/>
          <p:nvPr/>
        </p:nvSpPr>
        <p:spPr>
          <a:xfrm>
            <a:off x="4785836" y="5908719"/>
            <a:ext cx="49834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退出进程管理，回到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SnakeOS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的主页面</a:t>
            </a:r>
          </a:p>
          <a:p>
            <a:pPr algn="l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47D875B-4506-4510-A40A-E48C045125FF}"/>
              </a:ext>
            </a:extLst>
          </p:cNvPr>
          <p:cNvCxnSpPr/>
          <p:nvPr/>
        </p:nvCxnSpPr>
        <p:spPr>
          <a:xfrm>
            <a:off x="5956664" y="5865392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4">
            <a:extLst>
              <a:ext uri="{FF2B5EF4-FFF2-40B4-BE49-F238E27FC236}">
                <a16:creationId xmlns:a16="http://schemas.microsoft.com/office/drawing/2014/main" id="{8C9F9CF7-85CE-46B7-92CF-5709885A2ED2}"/>
              </a:ext>
            </a:extLst>
          </p:cNvPr>
          <p:cNvSpPr txBox="1"/>
          <p:nvPr/>
        </p:nvSpPr>
        <p:spPr>
          <a:xfrm>
            <a:off x="1472388" y="1850902"/>
            <a:ext cx="151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展示进程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(show)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05708CB9-504C-4DEA-ADB6-1FE7AA8A65AB}"/>
              </a:ext>
            </a:extLst>
          </p:cNvPr>
          <p:cNvSpPr txBox="1"/>
          <p:nvPr/>
        </p:nvSpPr>
        <p:spPr>
          <a:xfrm>
            <a:off x="1472388" y="2210562"/>
            <a:ext cx="2480848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通过对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proc_table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表项的读取，获取进程的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、优先级等信息，然后一一打印在界面上，展示各个进程的属性</a:t>
            </a:r>
          </a:p>
          <a:p>
            <a:pPr algn="l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800CBE-1AA9-4F27-9E19-EA1E4BFD6E0A}"/>
              </a:ext>
            </a:extLst>
          </p:cNvPr>
          <p:cNvCxnSpPr/>
          <p:nvPr/>
        </p:nvCxnSpPr>
        <p:spPr>
          <a:xfrm>
            <a:off x="1560176" y="2210562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4">
            <a:extLst>
              <a:ext uri="{FF2B5EF4-FFF2-40B4-BE49-F238E27FC236}">
                <a16:creationId xmlns:a16="http://schemas.microsoft.com/office/drawing/2014/main" id="{EB225011-1EFF-4A96-9B2F-D64E7908BCB0}"/>
              </a:ext>
            </a:extLst>
          </p:cNvPr>
          <p:cNvSpPr txBox="1"/>
          <p:nvPr/>
        </p:nvSpPr>
        <p:spPr>
          <a:xfrm>
            <a:off x="1416253" y="386643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结束进程</a:t>
            </a:r>
            <a:r>
              <a:rPr lang="en-US" alt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(kill)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3578C542-FA0F-4575-92A9-FB1BC2F90B02}"/>
              </a:ext>
            </a:extLst>
          </p:cNvPr>
          <p:cNvSpPr txBox="1"/>
          <p:nvPr/>
        </p:nvSpPr>
        <p:spPr>
          <a:xfrm>
            <a:off x="1430516" y="4240308"/>
            <a:ext cx="2598256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kill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为结束进程的指令，之后系统会提示用户输入想要结束的进程的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，通过输入指定的进程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号，读取系统进程表，修改指定表项中的属性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C9AD075-3BF1-4E6E-B91D-5907B56A9D83}"/>
              </a:ext>
            </a:extLst>
          </p:cNvPr>
          <p:cNvCxnSpPr/>
          <p:nvPr/>
        </p:nvCxnSpPr>
        <p:spPr>
          <a:xfrm>
            <a:off x="1560175" y="4243182"/>
            <a:ext cx="265877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1670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2102559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904439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645" y="41211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98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619875" y="2452370"/>
            <a:ext cx="374904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SnakeOS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主界面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输入 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process 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进入进程管理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7751753" y="19700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进入进程管理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573487" y="421986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进程管理主页面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F7C3B-EE68-44B4-A193-C0CA8B881172}"/>
              </a:ext>
            </a:extLst>
          </p:cNvPr>
          <p:cNvSpPr/>
          <p:nvPr/>
        </p:nvSpPr>
        <p:spPr>
          <a:xfrm>
            <a:off x="4908125" y="41211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进程管理主页面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F58D1-FF44-4D59-A550-F73AFDEC1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54"/>
          <a:stretch/>
        </p:blipFill>
        <p:spPr>
          <a:xfrm>
            <a:off x="692890" y="1361732"/>
            <a:ext cx="5038170" cy="2362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C1C2C3-B21A-4D89-9B14-EBE88448A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1" y="3796488"/>
            <a:ext cx="4174428" cy="2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2102559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904439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645" y="41211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98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619875" y="2452370"/>
            <a:ext cx="3749040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在进程管理中输入指令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help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在界面上展示出进程管理的操作列表，给予用户指令上的帮助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7683916" y="196299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进程管理帮助页面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42988" y="42184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展示进程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B12766-F302-42AD-BA77-BB1271AA7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0" b="10764"/>
          <a:stretch/>
        </p:blipFill>
        <p:spPr>
          <a:xfrm>
            <a:off x="1167678" y="1176303"/>
            <a:ext cx="4599466" cy="2365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CE6407-4DEB-4766-ADBA-F8C03D79A5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4" b="1"/>
          <a:stretch/>
        </p:blipFill>
        <p:spPr>
          <a:xfrm>
            <a:off x="714154" y="3849529"/>
            <a:ext cx="5506514" cy="2457828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1F113F74-7746-45A7-BCA9-D7722FB52DA0}"/>
              </a:ext>
            </a:extLst>
          </p:cNvPr>
          <p:cNvSpPr txBox="1"/>
          <p:nvPr/>
        </p:nvSpPr>
        <p:spPr>
          <a:xfrm>
            <a:off x="6637550" y="4725429"/>
            <a:ext cx="374904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在进程管理中输入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show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指令，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通过对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proc_table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表项的读取，获取进程的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、优先级等信息，然后一一打印在界面上，展示各个进程的属性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58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2102559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904439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645" y="41211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98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619875" y="2452370"/>
            <a:ext cx="3749040" cy="12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kill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为结束进程的指令，之后系统会提示用户输入想要结束的进程的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，通过输入指定的进程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号，读取系统进程表，用该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号作为下标修改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proc_table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表项中的对应进程的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priority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等内容，让其达到结束指定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的进程的目的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7683916" y="196299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正常结束指定进程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611823" y="421843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指定进程位无法结束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1F113F74-7746-45A7-BCA9-D7722FB52DA0}"/>
              </a:ext>
            </a:extLst>
          </p:cNvPr>
          <p:cNvSpPr txBox="1"/>
          <p:nvPr/>
        </p:nvSpPr>
        <p:spPr>
          <a:xfrm>
            <a:off x="6637550" y="4725429"/>
            <a:ext cx="3749040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若想要结束的进程已经未处于运行状态了，或无法进行结束，则系统会输出提示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8EAC91-7E8B-432D-B594-CDF3DBE011CA}"/>
              </a:ext>
            </a:extLst>
          </p:cNvPr>
          <p:cNvSpPr/>
          <p:nvPr/>
        </p:nvSpPr>
        <p:spPr>
          <a:xfrm>
            <a:off x="4881492" y="3937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进程管理结束进程功能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07EB-0E54-4CB1-ABED-2CD90317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9" b="5593"/>
          <a:stretch/>
        </p:blipFill>
        <p:spPr>
          <a:xfrm>
            <a:off x="1074586" y="1183909"/>
            <a:ext cx="4843697" cy="2627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88DDC4-7FBB-4C2E-8F58-713911D07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/>
          <a:stretch/>
        </p:blipFill>
        <p:spPr>
          <a:xfrm>
            <a:off x="776802" y="4084556"/>
            <a:ext cx="5409683" cy="23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2102559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904439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645" y="41211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98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619875" y="2452370"/>
            <a:ext cx="3749040" cy="12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restart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为重启进程的指令，之后系统会提示用户输入想要重启的进程的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，通过输入指定的进程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号，读取系统进程表，用该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号作为下标修改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proc_table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表项中的对应进程的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priority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等内容，让其达到重启指定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的进程的目的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7683916" y="196299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正常重启指定进程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611823" y="42309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指定进程位无法重启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1F113F74-7746-45A7-BCA9-D7722FB52DA0}"/>
              </a:ext>
            </a:extLst>
          </p:cNvPr>
          <p:cNvSpPr txBox="1"/>
          <p:nvPr/>
        </p:nvSpPr>
        <p:spPr>
          <a:xfrm>
            <a:off x="6637550" y="4725429"/>
            <a:ext cx="3749040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若想要重启的进程本来就处于运行状态，系统会输出提示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8EAC91-7E8B-432D-B594-CDF3DBE011CA}"/>
              </a:ext>
            </a:extLst>
          </p:cNvPr>
          <p:cNvSpPr/>
          <p:nvPr/>
        </p:nvSpPr>
        <p:spPr>
          <a:xfrm>
            <a:off x="4881492" y="3937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进程管理重启进程功能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82C604-A1F5-4ACF-8FC8-AD81A98E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7" y="1326368"/>
            <a:ext cx="5942296" cy="2367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E01F55-9A7D-46DC-9B04-C0A1073994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5"/>
          <a:stretch/>
        </p:blipFill>
        <p:spPr>
          <a:xfrm>
            <a:off x="573770" y="3816009"/>
            <a:ext cx="5598906" cy="26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9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2102559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904439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4645" y="412115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进程管理功能介绍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98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Process management function</a:t>
            </a:r>
            <a:r>
              <a:rPr lang="zh-CN" altLang="en-US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introduction</a:t>
            </a:r>
          </a:p>
        </p:txBody>
      </p:sp>
      <p:sp>
        <p:nvSpPr>
          <p:cNvPr id="13" name="TextBox 23"/>
          <p:cNvSpPr txBox="1"/>
          <p:nvPr/>
        </p:nvSpPr>
        <p:spPr>
          <a:xfrm>
            <a:off x="6619875" y="2452370"/>
            <a:ext cx="374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在进程管理中输入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clear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指令，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清空当前进程管理界面已输入或输在界面上的信息，让界面变得简洁</a:t>
            </a: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8042989" y="19301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清空屏幕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63452" y="42309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退出进程管理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1F113F74-7746-45A7-BCA9-D7722FB52DA0}"/>
              </a:ext>
            </a:extLst>
          </p:cNvPr>
          <p:cNvSpPr txBox="1"/>
          <p:nvPr/>
        </p:nvSpPr>
        <p:spPr>
          <a:xfrm>
            <a:off x="6637550" y="4725429"/>
            <a:ext cx="3749040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在进程管理中输入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quit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指令，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退出进程管理，回到</a:t>
            </a:r>
            <a:r>
              <a:rPr lang="en-US" altLang="zh-CN" sz="1200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SnakeOS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的主页面</a:t>
            </a:r>
          </a:p>
          <a:p>
            <a:pPr algn="ctr">
              <a:lnSpc>
                <a:spcPct val="150000"/>
              </a:lnSpc>
            </a:pPr>
            <a:endParaRPr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921993-A6EC-4205-938D-F14FC2D0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4" y="1661878"/>
            <a:ext cx="5751397" cy="1893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2CD5C2-470F-4C1E-BA2B-C96A73D0BF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0"/>
          <a:stretch/>
        </p:blipFill>
        <p:spPr>
          <a:xfrm>
            <a:off x="448823" y="3898193"/>
            <a:ext cx="5699287" cy="20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55615" y="1970405"/>
            <a:ext cx="1080135" cy="1080135"/>
          </a:xfrm>
          <a:prstGeom prst="ellipse">
            <a:avLst/>
          </a:prstGeom>
          <a:noFill/>
          <a:ln>
            <a:solidFill>
              <a:srgbClr val="30437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5042"/>
              </a:solidFill>
            </a:endParaRPr>
          </a:p>
        </p:txBody>
      </p:sp>
      <p:sp>
        <p:nvSpPr>
          <p:cNvPr id="5" name="文本框 14"/>
          <p:cNvSpPr txBox="1"/>
          <p:nvPr userDrawn="1"/>
        </p:nvSpPr>
        <p:spPr>
          <a:xfrm>
            <a:off x="3585457" y="3126047"/>
            <a:ext cx="50214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37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用户级应用展示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32475" y="2297430"/>
            <a:ext cx="521335" cy="426085"/>
            <a:chOff x="7523" y="5710"/>
            <a:chExt cx="558" cy="452"/>
          </a:xfrm>
          <a:solidFill>
            <a:srgbClr val="304371"/>
          </a:solidFill>
        </p:grpSpPr>
        <p:sp>
          <p:nvSpPr>
            <p:cNvPr id="506" name="Freeform 159"/>
            <p:cNvSpPr/>
            <p:nvPr/>
          </p:nvSpPr>
          <p:spPr bwMode="auto">
            <a:xfrm>
              <a:off x="7523" y="5710"/>
              <a:ext cx="170" cy="453"/>
            </a:xfrm>
            <a:custGeom>
              <a:avLst/>
              <a:gdLst>
                <a:gd name="T0" fmla="*/ 42 w 42"/>
                <a:gd name="T1" fmla="*/ 96 h 112"/>
                <a:gd name="T2" fmla="*/ 0 w 42"/>
                <a:gd name="T3" fmla="*/ 112 h 112"/>
                <a:gd name="T4" fmla="*/ 0 w 42"/>
                <a:gd name="T5" fmla="*/ 16 h 112"/>
                <a:gd name="T6" fmla="*/ 42 w 42"/>
                <a:gd name="T7" fmla="*/ 0 h 112"/>
                <a:gd name="T8" fmla="*/ 42 w 42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2">
                  <a:moveTo>
                    <a:pt x="42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2" y="0"/>
                  </a:lnTo>
                  <a:lnTo>
                    <a:pt x="4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60"/>
            <p:cNvSpPr/>
            <p:nvPr/>
          </p:nvSpPr>
          <p:spPr bwMode="auto">
            <a:xfrm>
              <a:off x="7907" y="5710"/>
              <a:ext cx="174" cy="453"/>
            </a:xfrm>
            <a:custGeom>
              <a:avLst/>
              <a:gdLst>
                <a:gd name="T0" fmla="*/ 43 w 43"/>
                <a:gd name="T1" fmla="*/ 96 h 112"/>
                <a:gd name="T2" fmla="*/ 0 w 43"/>
                <a:gd name="T3" fmla="*/ 112 h 112"/>
                <a:gd name="T4" fmla="*/ 0 w 43"/>
                <a:gd name="T5" fmla="*/ 16 h 112"/>
                <a:gd name="T6" fmla="*/ 43 w 43"/>
                <a:gd name="T7" fmla="*/ 0 h 112"/>
                <a:gd name="T8" fmla="*/ 43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43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61"/>
            <p:cNvSpPr/>
            <p:nvPr/>
          </p:nvSpPr>
          <p:spPr bwMode="auto">
            <a:xfrm>
              <a:off x="7713" y="5710"/>
              <a:ext cx="174" cy="453"/>
            </a:xfrm>
            <a:custGeom>
              <a:avLst/>
              <a:gdLst>
                <a:gd name="T0" fmla="*/ 0 w 43"/>
                <a:gd name="T1" fmla="*/ 96 h 112"/>
                <a:gd name="T2" fmla="*/ 43 w 43"/>
                <a:gd name="T3" fmla="*/ 112 h 112"/>
                <a:gd name="T4" fmla="*/ 43 w 43"/>
                <a:gd name="T5" fmla="*/ 16 h 112"/>
                <a:gd name="T6" fmla="*/ 0 w 43"/>
                <a:gd name="T7" fmla="*/ 0 h 112"/>
                <a:gd name="T8" fmla="*/ 0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0" y="96"/>
                  </a:moveTo>
                  <a:lnTo>
                    <a:pt x="43" y="112"/>
                  </a:lnTo>
                  <a:lnTo>
                    <a:pt x="43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29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"/>
          <p:cNvSpPr/>
          <p:nvPr/>
        </p:nvSpPr>
        <p:spPr>
          <a:xfrm>
            <a:off x="4335145" y="1758950"/>
            <a:ext cx="3437890" cy="2965450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charset="0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3842349" y="2654754"/>
            <a:ext cx="1700358" cy="1700800"/>
          </a:xfrm>
          <a:prstGeom prst="ellipse">
            <a:avLst/>
          </a:prstGeom>
          <a:solidFill>
            <a:srgbClr val="3043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ADV</a:t>
            </a:r>
          </a:p>
        </p:txBody>
      </p:sp>
      <p:sp>
        <p:nvSpPr>
          <p:cNvPr id="19" name="Oval 17"/>
          <p:cNvSpPr/>
          <p:nvPr/>
        </p:nvSpPr>
        <p:spPr>
          <a:xfrm>
            <a:off x="6565152" y="2578554"/>
            <a:ext cx="1700358" cy="1700800"/>
          </a:xfrm>
          <a:prstGeom prst="ellipse">
            <a:avLst/>
          </a:prstGeom>
          <a:solidFill>
            <a:srgbClr val="DAE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Chess</a:t>
            </a:r>
          </a:p>
        </p:txBody>
      </p:sp>
      <p:sp>
        <p:nvSpPr>
          <p:cNvPr id="36" name="矩形 35"/>
          <p:cNvSpPr/>
          <p:nvPr/>
        </p:nvSpPr>
        <p:spPr>
          <a:xfrm>
            <a:off x="361950" y="539750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235075" y="3044190"/>
            <a:ext cx="189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一个可以选择主人公行为，</a:t>
            </a:r>
          </a:p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从而影响剧情走向的文字冒险游戏。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1559372" y="2753646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文字冒险游戏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005434" y="3072275"/>
            <a:ext cx="324000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3"/>
          <p:cNvSpPr txBox="1"/>
          <p:nvPr/>
        </p:nvSpPr>
        <p:spPr>
          <a:xfrm>
            <a:off x="8595360" y="3032125"/>
            <a:ext cx="189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一个五子棋小游戏，可与电脑较量，争夺胜利。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8919657" y="2725706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五子棋小游戏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365719" y="3060210"/>
            <a:ext cx="324000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895985" y="5273675"/>
            <a:ext cx="1040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将图片素材以及自己制作的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logo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素材</a:t>
            </a: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转换为大小合适的字符画后，在开机时进行逐帧播放，同时达到平移效果，帧率间隔以显示延迟实现。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270312" y="4887246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参与设计开机动画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918666" y="5273675"/>
            <a:ext cx="360000" cy="0"/>
          </a:xfrm>
          <a:prstGeom prst="line">
            <a:avLst/>
          </a:prstGeom>
          <a:ln w="3810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1483434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285314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6638925" y="1722120"/>
            <a:ext cx="374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在初始界面，可以选择：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退出游戏；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开始游戏；</a:t>
            </a:r>
            <a:endParaRPr lang="en-US" alt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继续上次进度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7458522" y="1350296"/>
            <a:ext cx="20707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小游戏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：文字冒险游戏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20827" y="4219861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游戏界面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6619875" y="4634230"/>
            <a:ext cx="374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在游戏界面中可以选择：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退出游戏；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b……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选择选项；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返回上一个场景；</a:t>
            </a: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59"/>
          <p:cNvSpPr>
            <a:spLocks noEditPoints="1"/>
          </p:cNvSpPr>
          <p:nvPr/>
        </p:nvSpPr>
        <p:spPr bwMode="auto">
          <a:xfrm>
            <a:off x="293" y="6150935"/>
            <a:ext cx="706830" cy="706830"/>
          </a:xfrm>
          <a:custGeom>
            <a:avLst/>
            <a:gdLst>
              <a:gd name="T0" fmla="*/ 7 w 130"/>
              <a:gd name="T1" fmla="*/ 59 h 130"/>
              <a:gd name="T2" fmla="*/ 7 w 130"/>
              <a:gd name="T3" fmla="*/ 82 h 130"/>
              <a:gd name="T4" fmla="*/ 48 w 130"/>
              <a:gd name="T5" fmla="*/ 123 h 130"/>
              <a:gd name="T6" fmla="*/ 71 w 130"/>
              <a:gd name="T7" fmla="*/ 123 h 130"/>
              <a:gd name="T8" fmla="*/ 79 w 130"/>
              <a:gd name="T9" fmla="*/ 116 h 130"/>
              <a:gd name="T10" fmla="*/ 14 w 130"/>
              <a:gd name="T11" fmla="*/ 52 h 130"/>
              <a:gd name="T12" fmla="*/ 7 w 130"/>
              <a:gd name="T13" fmla="*/ 59 h 130"/>
              <a:gd name="T14" fmla="*/ 84 w 130"/>
              <a:gd name="T15" fmla="*/ 34 h 130"/>
              <a:gd name="T16" fmla="*/ 84 w 130"/>
              <a:gd name="T17" fmla="*/ 46 h 130"/>
              <a:gd name="T18" fmla="*/ 96 w 130"/>
              <a:gd name="T19" fmla="*/ 46 h 130"/>
              <a:gd name="T20" fmla="*/ 96 w 130"/>
              <a:gd name="T21" fmla="*/ 34 h 130"/>
              <a:gd name="T22" fmla="*/ 84 w 130"/>
              <a:gd name="T23" fmla="*/ 34 h 130"/>
              <a:gd name="T24" fmla="*/ 122 w 130"/>
              <a:gd name="T25" fmla="*/ 0 h 130"/>
              <a:gd name="T26" fmla="*/ 69 w 130"/>
              <a:gd name="T27" fmla="*/ 0 h 130"/>
              <a:gd name="T28" fmla="*/ 60 w 130"/>
              <a:gd name="T29" fmla="*/ 6 h 130"/>
              <a:gd name="T30" fmla="*/ 20 w 130"/>
              <a:gd name="T31" fmla="*/ 46 h 130"/>
              <a:gd name="T32" fmla="*/ 84 w 130"/>
              <a:gd name="T33" fmla="*/ 110 h 130"/>
              <a:gd name="T34" fmla="*/ 124 w 130"/>
              <a:gd name="T35" fmla="*/ 70 h 130"/>
              <a:gd name="T36" fmla="*/ 130 w 130"/>
              <a:gd name="T37" fmla="*/ 61 h 130"/>
              <a:gd name="T38" fmla="*/ 130 w 130"/>
              <a:gd name="T39" fmla="*/ 8 h 130"/>
              <a:gd name="T40" fmla="*/ 122 w 130"/>
              <a:gd name="T41" fmla="*/ 0 h 130"/>
              <a:gd name="T42" fmla="*/ 101 w 130"/>
              <a:gd name="T43" fmla="*/ 51 h 130"/>
              <a:gd name="T44" fmla="*/ 79 w 130"/>
              <a:gd name="T45" fmla="*/ 51 h 130"/>
              <a:gd name="T46" fmla="*/ 79 w 130"/>
              <a:gd name="T47" fmla="*/ 29 h 130"/>
              <a:gd name="T48" fmla="*/ 101 w 130"/>
              <a:gd name="T49" fmla="*/ 29 h 130"/>
              <a:gd name="T50" fmla="*/ 101 w 130"/>
              <a:gd name="T51" fmla="*/ 5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0" h="130">
                <a:moveTo>
                  <a:pt x="7" y="59"/>
                </a:moveTo>
                <a:cubicBezTo>
                  <a:pt x="0" y="65"/>
                  <a:pt x="0" y="76"/>
                  <a:pt x="7" y="82"/>
                </a:cubicBezTo>
                <a:cubicBezTo>
                  <a:pt x="48" y="123"/>
                  <a:pt x="48" y="123"/>
                  <a:pt x="48" y="123"/>
                </a:cubicBezTo>
                <a:cubicBezTo>
                  <a:pt x="54" y="130"/>
                  <a:pt x="65" y="130"/>
                  <a:pt x="71" y="123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14" y="52"/>
                  <a:pt x="14" y="52"/>
                  <a:pt x="14" y="52"/>
                </a:cubicBezTo>
                <a:lnTo>
                  <a:pt x="7" y="59"/>
                </a:lnTo>
                <a:close/>
                <a:moveTo>
                  <a:pt x="84" y="34"/>
                </a:moveTo>
                <a:cubicBezTo>
                  <a:pt x="81" y="38"/>
                  <a:pt x="81" y="43"/>
                  <a:pt x="84" y="46"/>
                </a:cubicBezTo>
                <a:cubicBezTo>
                  <a:pt x="87" y="49"/>
                  <a:pt x="93" y="49"/>
                  <a:pt x="96" y="46"/>
                </a:cubicBezTo>
                <a:cubicBezTo>
                  <a:pt x="99" y="43"/>
                  <a:pt x="99" y="38"/>
                  <a:pt x="96" y="34"/>
                </a:cubicBezTo>
                <a:cubicBezTo>
                  <a:pt x="93" y="31"/>
                  <a:pt x="87" y="31"/>
                  <a:pt x="84" y="34"/>
                </a:cubicBezTo>
                <a:close/>
                <a:moveTo>
                  <a:pt x="122" y="0"/>
                </a:moveTo>
                <a:cubicBezTo>
                  <a:pt x="69" y="0"/>
                  <a:pt x="69" y="0"/>
                  <a:pt x="69" y="0"/>
                </a:cubicBezTo>
                <a:cubicBezTo>
                  <a:pt x="64" y="0"/>
                  <a:pt x="64" y="2"/>
                  <a:pt x="60" y="6"/>
                </a:cubicBezTo>
                <a:cubicBezTo>
                  <a:pt x="20" y="46"/>
                  <a:pt x="20" y="46"/>
                  <a:pt x="20" y="46"/>
                </a:cubicBezTo>
                <a:cubicBezTo>
                  <a:pt x="84" y="110"/>
                  <a:pt x="84" y="110"/>
                  <a:pt x="84" y="110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8" y="67"/>
                  <a:pt x="130" y="65"/>
                  <a:pt x="130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3"/>
                  <a:pt x="127" y="0"/>
                  <a:pt x="122" y="0"/>
                </a:cubicBezTo>
                <a:close/>
                <a:moveTo>
                  <a:pt x="101" y="51"/>
                </a:moveTo>
                <a:cubicBezTo>
                  <a:pt x="95" y="58"/>
                  <a:pt x="85" y="58"/>
                  <a:pt x="79" y="51"/>
                </a:cubicBezTo>
                <a:cubicBezTo>
                  <a:pt x="72" y="45"/>
                  <a:pt x="72" y="35"/>
                  <a:pt x="79" y="29"/>
                </a:cubicBezTo>
                <a:cubicBezTo>
                  <a:pt x="85" y="22"/>
                  <a:pt x="95" y="22"/>
                  <a:pt x="101" y="29"/>
                </a:cubicBezTo>
                <a:cubicBezTo>
                  <a:pt x="108" y="35"/>
                  <a:pt x="108" y="45"/>
                  <a:pt x="101" y="51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1285240"/>
            <a:ext cx="5545455" cy="1980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" y="3573780"/>
            <a:ext cx="5538470" cy="24892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61950" y="539750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</a:p>
        </p:txBody>
      </p:sp>
    </p:spTree>
    <p:extLst>
      <p:ext uri="{BB962C8B-B14F-4D97-AF65-F5344CB8AC3E}">
        <p14:creationId xmlns:p14="http://schemas.microsoft.com/office/powerpoint/2010/main" val="33567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55615" y="1970405"/>
            <a:ext cx="1080135" cy="1080135"/>
          </a:xfrm>
          <a:prstGeom prst="ellipse">
            <a:avLst/>
          </a:prstGeom>
          <a:noFill/>
          <a:ln>
            <a:solidFill>
              <a:srgbClr val="30437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5042"/>
              </a:solidFill>
            </a:endParaRPr>
          </a:p>
        </p:txBody>
      </p:sp>
      <p:sp>
        <p:nvSpPr>
          <p:cNvPr id="5" name="文本框 14"/>
          <p:cNvSpPr txBox="1"/>
          <p:nvPr userDrawn="1"/>
        </p:nvSpPr>
        <p:spPr>
          <a:xfrm>
            <a:off x="3585457" y="3126047"/>
            <a:ext cx="502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界面展示</a:t>
            </a:r>
            <a:endParaRPr lang="en-US" altLang="zh-CN" sz="28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32475" y="2297430"/>
            <a:ext cx="521335" cy="426085"/>
            <a:chOff x="7523" y="5710"/>
            <a:chExt cx="558" cy="452"/>
          </a:xfrm>
          <a:solidFill>
            <a:srgbClr val="304371"/>
          </a:solidFill>
        </p:grpSpPr>
        <p:sp>
          <p:nvSpPr>
            <p:cNvPr id="506" name="Freeform 159"/>
            <p:cNvSpPr/>
            <p:nvPr/>
          </p:nvSpPr>
          <p:spPr bwMode="auto">
            <a:xfrm>
              <a:off x="7523" y="5710"/>
              <a:ext cx="170" cy="453"/>
            </a:xfrm>
            <a:custGeom>
              <a:avLst/>
              <a:gdLst>
                <a:gd name="T0" fmla="*/ 42 w 42"/>
                <a:gd name="T1" fmla="*/ 96 h 112"/>
                <a:gd name="T2" fmla="*/ 0 w 42"/>
                <a:gd name="T3" fmla="*/ 112 h 112"/>
                <a:gd name="T4" fmla="*/ 0 w 42"/>
                <a:gd name="T5" fmla="*/ 16 h 112"/>
                <a:gd name="T6" fmla="*/ 42 w 42"/>
                <a:gd name="T7" fmla="*/ 0 h 112"/>
                <a:gd name="T8" fmla="*/ 42 w 42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2">
                  <a:moveTo>
                    <a:pt x="42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2" y="0"/>
                  </a:lnTo>
                  <a:lnTo>
                    <a:pt x="4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60"/>
            <p:cNvSpPr/>
            <p:nvPr/>
          </p:nvSpPr>
          <p:spPr bwMode="auto">
            <a:xfrm>
              <a:off x="7907" y="5710"/>
              <a:ext cx="174" cy="453"/>
            </a:xfrm>
            <a:custGeom>
              <a:avLst/>
              <a:gdLst>
                <a:gd name="T0" fmla="*/ 43 w 43"/>
                <a:gd name="T1" fmla="*/ 96 h 112"/>
                <a:gd name="T2" fmla="*/ 0 w 43"/>
                <a:gd name="T3" fmla="*/ 112 h 112"/>
                <a:gd name="T4" fmla="*/ 0 w 43"/>
                <a:gd name="T5" fmla="*/ 16 h 112"/>
                <a:gd name="T6" fmla="*/ 43 w 43"/>
                <a:gd name="T7" fmla="*/ 0 h 112"/>
                <a:gd name="T8" fmla="*/ 43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43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61"/>
            <p:cNvSpPr/>
            <p:nvPr/>
          </p:nvSpPr>
          <p:spPr bwMode="auto">
            <a:xfrm>
              <a:off x="7713" y="5710"/>
              <a:ext cx="174" cy="453"/>
            </a:xfrm>
            <a:custGeom>
              <a:avLst/>
              <a:gdLst>
                <a:gd name="T0" fmla="*/ 0 w 43"/>
                <a:gd name="T1" fmla="*/ 96 h 112"/>
                <a:gd name="T2" fmla="*/ 43 w 43"/>
                <a:gd name="T3" fmla="*/ 112 h 112"/>
                <a:gd name="T4" fmla="*/ 43 w 43"/>
                <a:gd name="T5" fmla="*/ 16 h 112"/>
                <a:gd name="T6" fmla="*/ 0 w 43"/>
                <a:gd name="T7" fmla="*/ 0 h 112"/>
                <a:gd name="T8" fmla="*/ 0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0" y="96"/>
                  </a:moveTo>
                  <a:lnTo>
                    <a:pt x="43" y="112"/>
                  </a:lnTo>
                  <a:lnTo>
                    <a:pt x="43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72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1483434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285314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6638925" y="1722120"/>
            <a:ext cx="3749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在初始界面，可以选择：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退出游戏；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开始游戏；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7458522" y="1350296"/>
            <a:ext cx="20707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小游戏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：五子棋小游戏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20827" y="4219861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游戏界面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6619875" y="4634230"/>
            <a:ext cx="374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在游戏界面中可以选择：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按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退出游戏；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输入范围在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1-10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的两个数字代表你选择的坐标；</a:t>
            </a: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3 .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玩家落子后电脑也会落子；</a:t>
            </a: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59"/>
          <p:cNvSpPr>
            <a:spLocks noEditPoints="1"/>
          </p:cNvSpPr>
          <p:nvPr/>
        </p:nvSpPr>
        <p:spPr bwMode="auto">
          <a:xfrm>
            <a:off x="293" y="6150935"/>
            <a:ext cx="706830" cy="706830"/>
          </a:xfrm>
          <a:custGeom>
            <a:avLst/>
            <a:gdLst>
              <a:gd name="T0" fmla="*/ 7 w 130"/>
              <a:gd name="T1" fmla="*/ 59 h 130"/>
              <a:gd name="T2" fmla="*/ 7 w 130"/>
              <a:gd name="T3" fmla="*/ 82 h 130"/>
              <a:gd name="T4" fmla="*/ 48 w 130"/>
              <a:gd name="T5" fmla="*/ 123 h 130"/>
              <a:gd name="T6" fmla="*/ 71 w 130"/>
              <a:gd name="T7" fmla="*/ 123 h 130"/>
              <a:gd name="T8" fmla="*/ 79 w 130"/>
              <a:gd name="T9" fmla="*/ 116 h 130"/>
              <a:gd name="T10" fmla="*/ 14 w 130"/>
              <a:gd name="T11" fmla="*/ 52 h 130"/>
              <a:gd name="T12" fmla="*/ 7 w 130"/>
              <a:gd name="T13" fmla="*/ 59 h 130"/>
              <a:gd name="T14" fmla="*/ 84 w 130"/>
              <a:gd name="T15" fmla="*/ 34 h 130"/>
              <a:gd name="T16" fmla="*/ 84 w 130"/>
              <a:gd name="T17" fmla="*/ 46 h 130"/>
              <a:gd name="T18" fmla="*/ 96 w 130"/>
              <a:gd name="T19" fmla="*/ 46 h 130"/>
              <a:gd name="T20" fmla="*/ 96 w 130"/>
              <a:gd name="T21" fmla="*/ 34 h 130"/>
              <a:gd name="T22" fmla="*/ 84 w 130"/>
              <a:gd name="T23" fmla="*/ 34 h 130"/>
              <a:gd name="T24" fmla="*/ 122 w 130"/>
              <a:gd name="T25" fmla="*/ 0 h 130"/>
              <a:gd name="T26" fmla="*/ 69 w 130"/>
              <a:gd name="T27" fmla="*/ 0 h 130"/>
              <a:gd name="T28" fmla="*/ 60 w 130"/>
              <a:gd name="T29" fmla="*/ 6 h 130"/>
              <a:gd name="T30" fmla="*/ 20 w 130"/>
              <a:gd name="T31" fmla="*/ 46 h 130"/>
              <a:gd name="T32" fmla="*/ 84 w 130"/>
              <a:gd name="T33" fmla="*/ 110 h 130"/>
              <a:gd name="T34" fmla="*/ 124 w 130"/>
              <a:gd name="T35" fmla="*/ 70 h 130"/>
              <a:gd name="T36" fmla="*/ 130 w 130"/>
              <a:gd name="T37" fmla="*/ 61 h 130"/>
              <a:gd name="T38" fmla="*/ 130 w 130"/>
              <a:gd name="T39" fmla="*/ 8 h 130"/>
              <a:gd name="T40" fmla="*/ 122 w 130"/>
              <a:gd name="T41" fmla="*/ 0 h 130"/>
              <a:gd name="T42" fmla="*/ 101 w 130"/>
              <a:gd name="T43" fmla="*/ 51 h 130"/>
              <a:gd name="T44" fmla="*/ 79 w 130"/>
              <a:gd name="T45" fmla="*/ 51 h 130"/>
              <a:gd name="T46" fmla="*/ 79 w 130"/>
              <a:gd name="T47" fmla="*/ 29 h 130"/>
              <a:gd name="T48" fmla="*/ 101 w 130"/>
              <a:gd name="T49" fmla="*/ 29 h 130"/>
              <a:gd name="T50" fmla="*/ 101 w 130"/>
              <a:gd name="T51" fmla="*/ 5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0" h="130">
                <a:moveTo>
                  <a:pt x="7" y="59"/>
                </a:moveTo>
                <a:cubicBezTo>
                  <a:pt x="0" y="65"/>
                  <a:pt x="0" y="76"/>
                  <a:pt x="7" y="82"/>
                </a:cubicBezTo>
                <a:cubicBezTo>
                  <a:pt x="48" y="123"/>
                  <a:pt x="48" y="123"/>
                  <a:pt x="48" y="123"/>
                </a:cubicBezTo>
                <a:cubicBezTo>
                  <a:pt x="54" y="130"/>
                  <a:pt x="65" y="130"/>
                  <a:pt x="71" y="123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14" y="52"/>
                  <a:pt x="14" y="52"/>
                  <a:pt x="14" y="52"/>
                </a:cubicBezTo>
                <a:lnTo>
                  <a:pt x="7" y="59"/>
                </a:lnTo>
                <a:close/>
                <a:moveTo>
                  <a:pt x="84" y="34"/>
                </a:moveTo>
                <a:cubicBezTo>
                  <a:pt x="81" y="38"/>
                  <a:pt x="81" y="43"/>
                  <a:pt x="84" y="46"/>
                </a:cubicBezTo>
                <a:cubicBezTo>
                  <a:pt x="87" y="49"/>
                  <a:pt x="93" y="49"/>
                  <a:pt x="96" y="46"/>
                </a:cubicBezTo>
                <a:cubicBezTo>
                  <a:pt x="99" y="43"/>
                  <a:pt x="99" y="38"/>
                  <a:pt x="96" y="34"/>
                </a:cubicBezTo>
                <a:cubicBezTo>
                  <a:pt x="93" y="31"/>
                  <a:pt x="87" y="31"/>
                  <a:pt x="84" y="34"/>
                </a:cubicBezTo>
                <a:close/>
                <a:moveTo>
                  <a:pt x="122" y="0"/>
                </a:moveTo>
                <a:cubicBezTo>
                  <a:pt x="69" y="0"/>
                  <a:pt x="69" y="0"/>
                  <a:pt x="69" y="0"/>
                </a:cubicBezTo>
                <a:cubicBezTo>
                  <a:pt x="64" y="0"/>
                  <a:pt x="64" y="2"/>
                  <a:pt x="60" y="6"/>
                </a:cubicBezTo>
                <a:cubicBezTo>
                  <a:pt x="20" y="46"/>
                  <a:pt x="20" y="46"/>
                  <a:pt x="20" y="46"/>
                </a:cubicBezTo>
                <a:cubicBezTo>
                  <a:pt x="84" y="110"/>
                  <a:pt x="84" y="110"/>
                  <a:pt x="84" y="110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8" y="67"/>
                  <a:pt x="130" y="65"/>
                  <a:pt x="130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3"/>
                  <a:pt x="127" y="0"/>
                  <a:pt x="122" y="0"/>
                </a:cubicBezTo>
                <a:close/>
                <a:moveTo>
                  <a:pt x="101" y="51"/>
                </a:moveTo>
                <a:cubicBezTo>
                  <a:pt x="95" y="58"/>
                  <a:pt x="85" y="58"/>
                  <a:pt x="79" y="51"/>
                </a:cubicBezTo>
                <a:cubicBezTo>
                  <a:pt x="72" y="45"/>
                  <a:pt x="72" y="35"/>
                  <a:pt x="79" y="29"/>
                </a:cubicBezTo>
                <a:cubicBezTo>
                  <a:pt x="85" y="22"/>
                  <a:pt x="95" y="22"/>
                  <a:pt x="101" y="29"/>
                </a:cubicBezTo>
                <a:cubicBezTo>
                  <a:pt x="108" y="35"/>
                  <a:pt x="108" y="45"/>
                  <a:pt x="101" y="51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61950" y="539750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555750"/>
            <a:ext cx="5980430" cy="130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" y="3238500"/>
            <a:ext cx="5359400" cy="28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24857" y="1483434"/>
            <a:ext cx="4174427" cy="1452880"/>
          </a:xfrm>
          <a:prstGeom prst="roundRect">
            <a:avLst/>
          </a:prstGeom>
          <a:noFill/>
          <a:ln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2224" y="1285314"/>
            <a:ext cx="2600960" cy="436880"/>
          </a:xfrm>
          <a:prstGeom prst="rect">
            <a:avLst/>
          </a:prstGeom>
          <a:solidFill>
            <a:srgbClr val="30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25492" y="4352003"/>
            <a:ext cx="4174427" cy="1452880"/>
          </a:xfrm>
          <a:prstGeom prst="roundRect">
            <a:avLst/>
          </a:prstGeom>
          <a:noFill/>
          <a:ln>
            <a:solidFill>
              <a:srgbClr val="DAE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12224" y="4153883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6638925" y="1722120"/>
            <a:ext cx="374904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在初始界面，可以选择：</a:t>
            </a:r>
            <a:endParaRPr lang="en-US" alt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出现的字符是纯数字还是数字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字符。</a:t>
            </a:r>
            <a:endParaRPr lang="en-US" alt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字符串停留的时间（难度）</a:t>
            </a:r>
            <a:endParaRPr 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7618156" y="135029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小游戏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：记忆力测试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120827" y="4219861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游戏界面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6619875" y="4634230"/>
            <a:ext cx="374904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开始后在游戏界面闪过一串字符</a:t>
            </a:r>
            <a:endParaRPr lang="en-US" alt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停留一小段时间后需要你重复出来</a:t>
            </a:r>
            <a:endParaRPr lang="en-US" altLang="zh-CN" sz="12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重复成功进入下一关（字符数量</a:t>
            </a:r>
            <a:r>
              <a:rPr lang="en-US" altLang="zh-CN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+1</a:t>
            </a:r>
            <a:r>
              <a:rPr lang="zh-CN" altLang="en-US" sz="12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3998595" y="2371090"/>
            <a:ext cx="611505" cy="648970"/>
          </a:xfrm>
          <a:custGeom>
            <a:avLst/>
            <a:gdLst>
              <a:gd name="T0" fmla="*/ 0 w 128"/>
              <a:gd name="T1" fmla="*/ 60 h 128"/>
              <a:gd name="T2" fmla="*/ 37 w 128"/>
              <a:gd name="T3" fmla="*/ 82 h 128"/>
              <a:gd name="T4" fmla="*/ 124 w 128"/>
              <a:gd name="T5" fmla="*/ 0 h 128"/>
              <a:gd name="T6" fmla="*/ 0 w 128"/>
              <a:gd name="T7" fmla="*/ 60 h 128"/>
              <a:gd name="T8" fmla="*/ 42 w 128"/>
              <a:gd name="T9" fmla="*/ 87 h 128"/>
              <a:gd name="T10" fmla="*/ 64 w 128"/>
              <a:gd name="T11" fmla="*/ 128 h 128"/>
              <a:gd name="T12" fmla="*/ 128 w 128"/>
              <a:gd name="T13" fmla="*/ 4 h 128"/>
              <a:gd name="T14" fmla="*/ 128 w 128"/>
              <a:gd name="T15" fmla="*/ 4 h 128"/>
              <a:gd name="T16" fmla="*/ 42 w 128"/>
              <a:gd name="T17" fmla="*/ 8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28">
                <a:moveTo>
                  <a:pt x="0" y="60"/>
                </a:moveTo>
                <a:cubicBezTo>
                  <a:pt x="0" y="60"/>
                  <a:pt x="29" y="78"/>
                  <a:pt x="37" y="82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5"/>
                  <a:pt x="0" y="60"/>
                  <a:pt x="0" y="60"/>
                </a:cubicBezTo>
                <a:close/>
                <a:moveTo>
                  <a:pt x="42" y="87"/>
                </a:moveTo>
                <a:cubicBezTo>
                  <a:pt x="47" y="97"/>
                  <a:pt x="64" y="128"/>
                  <a:pt x="64" y="128"/>
                </a:cubicBezTo>
                <a:cubicBezTo>
                  <a:pt x="64" y="128"/>
                  <a:pt x="127" y="6"/>
                  <a:pt x="128" y="4"/>
                </a:cubicBezTo>
                <a:cubicBezTo>
                  <a:pt x="128" y="4"/>
                  <a:pt x="128" y="4"/>
                  <a:pt x="128" y="4"/>
                </a:cubicBezTo>
                <a:lnTo>
                  <a:pt x="42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59"/>
          <p:cNvSpPr>
            <a:spLocks noEditPoints="1"/>
          </p:cNvSpPr>
          <p:nvPr/>
        </p:nvSpPr>
        <p:spPr bwMode="auto">
          <a:xfrm>
            <a:off x="293" y="6150935"/>
            <a:ext cx="706830" cy="706830"/>
          </a:xfrm>
          <a:custGeom>
            <a:avLst/>
            <a:gdLst>
              <a:gd name="T0" fmla="*/ 7 w 130"/>
              <a:gd name="T1" fmla="*/ 59 h 130"/>
              <a:gd name="T2" fmla="*/ 7 w 130"/>
              <a:gd name="T3" fmla="*/ 82 h 130"/>
              <a:gd name="T4" fmla="*/ 48 w 130"/>
              <a:gd name="T5" fmla="*/ 123 h 130"/>
              <a:gd name="T6" fmla="*/ 71 w 130"/>
              <a:gd name="T7" fmla="*/ 123 h 130"/>
              <a:gd name="T8" fmla="*/ 79 w 130"/>
              <a:gd name="T9" fmla="*/ 116 h 130"/>
              <a:gd name="T10" fmla="*/ 14 w 130"/>
              <a:gd name="T11" fmla="*/ 52 h 130"/>
              <a:gd name="T12" fmla="*/ 7 w 130"/>
              <a:gd name="T13" fmla="*/ 59 h 130"/>
              <a:gd name="T14" fmla="*/ 84 w 130"/>
              <a:gd name="T15" fmla="*/ 34 h 130"/>
              <a:gd name="T16" fmla="*/ 84 w 130"/>
              <a:gd name="T17" fmla="*/ 46 h 130"/>
              <a:gd name="T18" fmla="*/ 96 w 130"/>
              <a:gd name="T19" fmla="*/ 46 h 130"/>
              <a:gd name="T20" fmla="*/ 96 w 130"/>
              <a:gd name="T21" fmla="*/ 34 h 130"/>
              <a:gd name="T22" fmla="*/ 84 w 130"/>
              <a:gd name="T23" fmla="*/ 34 h 130"/>
              <a:gd name="T24" fmla="*/ 122 w 130"/>
              <a:gd name="T25" fmla="*/ 0 h 130"/>
              <a:gd name="T26" fmla="*/ 69 w 130"/>
              <a:gd name="T27" fmla="*/ 0 h 130"/>
              <a:gd name="T28" fmla="*/ 60 w 130"/>
              <a:gd name="T29" fmla="*/ 6 h 130"/>
              <a:gd name="T30" fmla="*/ 20 w 130"/>
              <a:gd name="T31" fmla="*/ 46 h 130"/>
              <a:gd name="T32" fmla="*/ 84 w 130"/>
              <a:gd name="T33" fmla="*/ 110 h 130"/>
              <a:gd name="T34" fmla="*/ 124 w 130"/>
              <a:gd name="T35" fmla="*/ 70 h 130"/>
              <a:gd name="T36" fmla="*/ 130 w 130"/>
              <a:gd name="T37" fmla="*/ 61 h 130"/>
              <a:gd name="T38" fmla="*/ 130 w 130"/>
              <a:gd name="T39" fmla="*/ 8 h 130"/>
              <a:gd name="T40" fmla="*/ 122 w 130"/>
              <a:gd name="T41" fmla="*/ 0 h 130"/>
              <a:gd name="T42" fmla="*/ 101 w 130"/>
              <a:gd name="T43" fmla="*/ 51 h 130"/>
              <a:gd name="T44" fmla="*/ 79 w 130"/>
              <a:gd name="T45" fmla="*/ 51 h 130"/>
              <a:gd name="T46" fmla="*/ 79 w 130"/>
              <a:gd name="T47" fmla="*/ 29 h 130"/>
              <a:gd name="T48" fmla="*/ 101 w 130"/>
              <a:gd name="T49" fmla="*/ 29 h 130"/>
              <a:gd name="T50" fmla="*/ 101 w 130"/>
              <a:gd name="T51" fmla="*/ 5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0" h="130">
                <a:moveTo>
                  <a:pt x="7" y="59"/>
                </a:moveTo>
                <a:cubicBezTo>
                  <a:pt x="0" y="65"/>
                  <a:pt x="0" y="76"/>
                  <a:pt x="7" y="82"/>
                </a:cubicBezTo>
                <a:cubicBezTo>
                  <a:pt x="48" y="123"/>
                  <a:pt x="48" y="123"/>
                  <a:pt x="48" y="123"/>
                </a:cubicBezTo>
                <a:cubicBezTo>
                  <a:pt x="54" y="130"/>
                  <a:pt x="65" y="130"/>
                  <a:pt x="71" y="123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14" y="52"/>
                  <a:pt x="14" y="52"/>
                  <a:pt x="14" y="52"/>
                </a:cubicBezTo>
                <a:lnTo>
                  <a:pt x="7" y="59"/>
                </a:lnTo>
                <a:close/>
                <a:moveTo>
                  <a:pt x="84" y="34"/>
                </a:moveTo>
                <a:cubicBezTo>
                  <a:pt x="81" y="38"/>
                  <a:pt x="81" y="43"/>
                  <a:pt x="84" y="46"/>
                </a:cubicBezTo>
                <a:cubicBezTo>
                  <a:pt x="87" y="49"/>
                  <a:pt x="93" y="49"/>
                  <a:pt x="96" y="46"/>
                </a:cubicBezTo>
                <a:cubicBezTo>
                  <a:pt x="99" y="43"/>
                  <a:pt x="99" y="38"/>
                  <a:pt x="96" y="34"/>
                </a:cubicBezTo>
                <a:cubicBezTo>
                  <a:pt x="93" y="31"/>
                  <a:pt x="87" y="31"/>
                  <a:pt x="84" y="34"/>
                </a:cubicBezTo>
                <a:close/>
                <a:moveTo>
                  <a:pt x="122" y="0"/>
                </a:moveTo>
                <a:cubicBezTo>
                  <a:pt x="69" y="0"/>
                  <a:pt x="69" y="0"/>
                  <a:pt x="69" y="0"/>
                </a:cubicBezTo>
                <a:cubicBezTo>
                  <a:pt x="64" y="0"/>
                  <a:pt x="64" y="2"/>
                  <a:pt x="60" y="6"/>
                </a:cubicBezTo>
                <a:cubicBezTo>
                  <a:pt x="20" y="46"/>
                  <a:pt x="20" y="46"/>
                  <a:pt x="20" y="46"/>
                </a:cubicBezTo>
                <a:cubicBezTo>
                  <a:pt x="84" y="110"/>
                  <a:pt x="84" y="110"/>
                  <a:pt x="84" y="110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8" y="67"/>
                  <a:pt x="130" y="65"/>
                  <a:pt x="130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3"/>
                  <a:pt x="127" y="0"/>
                  <a:pt x="122" y="0"/>
                </a:cubicBezTo>
                <a:close/>
                <a:moveTo>
                  <a:pt x="101" y="51"/>
                </a:moveTo>
                <a:cubicBezTo>
                  <a:pt x="95" y="58"/>
                  <a:pt x="85" y="58"/>
                  <a:pt x="79" y="51"/>
                </a:cubicBezTo>
                <a:cubicBezTo>
                  <a:pt x="72" y="45"/>
                  <a:pt x="72" y="35"/>
                  <a:pt x="79" y="29"/>
                </a:cubicBezTo>
                <a:cubicBezTo>
                  <a:pt x="85" y="22"/>
                  <a:pt x="95" y="22"/>
                  <a:pt x="101" y="29"/>
                </a:cubicBezTo>
                <a:cubicBezTo>
                  <a:pt x="108" y="35"/>
                  <a:pt x="108" y="45"/>
                  <a:pt x="101" y="51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61950" y="539750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0C8ECB-A4A0-5B42-890E-12010C56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3" y="1350297"/>
            <a:ext cx="3556456" cy="20787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0FD963-10CC-B849-A5EA-F13E45C2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2" y="4372322"/>
            <a:ext cx="3556455" cy="12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34645" y="412115"/>
            <a:ext cx="29743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  <a:r>
              <a:rPr lang="en-US" altLang="zh-CN" sz="2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——</a:t>
            </a:r>
            <a:r>
              <a:rPr lang="zh-CN" altLang="zh-CN" sz="2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扫雷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37820" y="725170"/>
            <a:ext cx="2648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</a:p>
        </p:txBody>
      </p:sp>
      <p:sp>
        <p:nvSpPr>
          <p:cNvPr id="44" name="TextBox 24"/>
          <p:cNvSpPr txBox="1"/>
          <p:nvPr/>
        </p:nvSpPr>
        <p:spPr>
          <a:xfrm>
            <a:off x="7001957" y="1244251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相对简单的实现</a:t>
            </a:r>
          </a:p>
        </p:txBody>
      </p:sp>
      <p:sp>
        <p:nvSpPr>
          <p:cNvPr id="45" name="TextBox 23"/>
          <p:cNvSpPr txBox="1"/>
          <p:nvPr/>
        </p:nvSpPr>
        <p:spPr>
          <a:xfrm>
            <a:off x="6818630" y="2348865"/>
            <a:ext cx="53733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sz="2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通过设定的几个函数实现对于雷区的规划，即遍历搜索来进行计数、</a:t>
            </a:r>
          </a:p>
          <a:p>
            <a:pPr algn="l">
              <a:lnSpc>
                <a:spcPct val="150000"/>
              </a:lnSpc>
            </a:pPr>
            <a:r>
              <a:rPr lang="zh-CN" sz="2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通过</a:t>
            </a:r>
            <a:r>
              <a:rPr lang="en-US" altLang="zh-CN" sz="2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game</a:t>
            </a:r>
            <a:r>
              <a:rPr lang="zh-CN" altLang="en-US" sz="2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指令进入游戏后，可以通过输入行和列来选定要挖的位置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直到挖完所有安全的块或者挖到雷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1550670"/>
            <a:ext cx="5711825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645" y="412115"/>
            <a:ext cx="27343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用户级应用</a:t>
            </a:r>
            <a:r>
              <a:rPr lang="en-US" altLang="zh-CN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电子数字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7820" y="725170"/>
            <a:ext cx="2648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8495" y="1454150"/>
            <a:ext cx="27482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对电子数字的设计主要从以下几点完成：</a:t>
            </a: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、先给每一个数字设定对应的数组，即类似液晶屏上数字显示的样式，同时设定各位置的值。</a:t>
            </a: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、当输入数字的时候，对应进行判定，找到对应的数组。</a:t>
            </a: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、根据该数组的赋值进行打印，其中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为空，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为竖，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为横</a:t>
            </a:r>
          </a:p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、大致实现了显示数字和倒计时的功能。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7780" y="1138555"/>
            <a:ext cx="3810000" cy="4914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7965" y="427990"/>
            <a:ext cx="298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数字显示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115" y="1212215"/>
            <a:ext cx="3975100" cy="4841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68970" y="427990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倒计时</a:t>
            </a:r>
          </a:p>
        </p:txBody>
      </p:sp>
    </p:spTree>
    <p:extLst>
      <p:ext uri="{BB962C8B-B14F-4D97-AF65-F5344CB8AC3E}">
        <p14:creationId xmlns:p14="http://schemas.microsoft.com/office/powerpoint/2010/main" val="2880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34645" y="4121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开机动画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6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  <a:p>
            <a:pPr algn="l"/>
            <a:endParaRPr lang="en-US" altLang="zh-CN" sz="1200" dirty="0">
              <a:solidFill>
                <a:srgbClr val="304371"/>
              </a:solidFill>
              <a:latin typeface="Calibri" panose="020F0502020204030204" charset="0"/>
              <a:sym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D62B0B-9A59-5244-8F7A-95157382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" y="1737397"/>
            <a:ext cx="5267332" cy="36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E65C56-3EC1-1241-A065-4AE4C988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25" y="1734111"/>
            <a:ext cx="5323675" cy="36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0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645" y="4121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登录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820" y="725170"/>
            <a:ext cx="2648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71C5CB-151B-4068-8174-D7A8F90F671D}"/>
              </a:ext>
            </a:extLst>
          </p:cNvPr>
          <p:cNvSpPr txBox="1"/>
          <p:nvPr/>
        </p:nvSpPr>
        <p:spPr>
          <a:xfrm>
            <a:off x="7459341" y="2551837"/>
            <a:ext cx="407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</a:t>
            </a:r>
            <a:r>
              <a:rPr lang="en-US" altLang="zh-CN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OS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有两个用户：</a:t>
            </a:r>
            <a:r>
              <a:rPr lang="en-US" altLang="zh-CN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admin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guest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admin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密码为</a:t>
            </a:r>
            <a:r>
              <a:rPr lang="en-US" altLang="zh-CN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tongji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，拥有全部权限。</a:t>
            </a:r>
            <a:endParaRPr lang="en-US" altLang="zh-CN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guest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无密码，只有运行用户级应用的权限。</a:t>
            </a:r>
            <a:endParaRPr lang="en-US" altLang="zh-CN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A1830-99BE-F44C-AAC3-D029441A7B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7810" y="1720839"/>
            <a:ext cx="5760720" cy="38341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9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34645" y="4121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终端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6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  <a:p>
            <a:pPr algn="l"/>
            <a:endParaRPr lang="en-US" altLang="zh-CN" sz="1200" dirty="0">
              <a:solidFill>
                <a:srgbClr val="304371"/>
              </a:solidFill>
              <a:latin typeface="Calibri" panose="020F0502020204030204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9B2F0-3FF3-C84D-9B9A-9556FC685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" y="1892299"/>
            <a:ext cx="5237381" cy="3506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BD24AB-3C62-FE47-B6ED-08F53A01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90" y="1892299"/>
            <a:ext cx="5244565" cy="35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645" y="4121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终端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820" y="725170"/>
            <a:ext cx="2648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71C5CB-151B-4068-8174-D7A8F90F671D}"/>
              </a:ext>
            </a:extLst>
          </p:cNvPr>
          <p:cNvSpPr txBox="1"/>
          <p:nvPr/>
        </p:nvSpPr>
        <p:spPr>
          <a:xfrm>
            <a:off x="7366390" y="1720839"/>
            <a:ext cx="4074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</a:t>
            </a:r>
            <a:r>
              <a:rPr lang="en-US" altLang="zh-CN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OS</a:t>
            </a:r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的终端控制台是在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Orange`s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系统实现的简易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shell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CN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shabby_shell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的基础上，根据我们应用程序的实际需求，将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Orange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‘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的系统进程</a:t>
            </a:r>
            <a:r>
              <a:rPr lang="en-US" altLang="zh-CN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TestA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改造为新的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shell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而实现的。</a:t>
            </a:r>
            <a:endParaRPr lang="en-US" altLang="zh-CN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同时，利用原书第七章讲述的关于显存与多进程的知识，利用系统进程</a:t>
            </a:r>
            <a:r>
              <a:rPr lang="en-US" altLang="zh-CN" dirty="0" err="1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TestB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，参考类似项目的设计思想，实现了双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shell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切换的功能。其中将文件管理系统独立出主终端，一方面展示双终端的功能，一方面也便于文件系统的管理。</a:t>
            </a:r>
            <a:endParaRPr lang="en-US" altLang="zh-CN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2A933B-804E-F14A-8EB6-5E60E2DE2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1" y="1355723"/>
            <a:ext cx="6211223" cy="4146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7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55615" y="1970405"/>
            <a:ext cx="1080135" cy="1080135"/>
          </a:xfrm>
          <a:prstGeom prst="ellipse">
            <a:avLst/>
          </a:prstGeom>
          <a:noFill/>
          <a:ln>
            <a:solidFill>
              <a:srgbClr val="30437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5042"/>
              </a:solidFill>
            </a:endParaRPr>
          </a:p>
        </p:txBody>
      </p:sp>
      <p:sp>
        <p:nvSpPr>
          <p:cNvPr id="5" name="文本框 14"/>
          <p:cNvSpPr txBox="1"/>
          <p:nvPr userDrawn="1"/>
        </p:nvSpPr>
        <p:spPr>
          <a:xfrm>
            <a:off x="3585457" y="3126047"/>
            <a:ext cx="50214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0437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文件管理系统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32475" y="2297430"/>
            <a:ext cx="521335" cy="426085"/>
            <a:chOff x="7523" y="5710"/>
            <a:chExt cx="558" cy="452"/>
          </a:xfrm>
          <a:solidFill>
            <a:srgbClr val="304371"/>
          </a:solidFill>
        </p:grpSpPr>
        <p:sp>
          <p:nvSpPr>
            <p:cNvPr id="506" name="Freeform 159"/>
            <p:cNvSpPr/>
            <p:nvPr/>
          </p:nvSpPr>
          <p:spPr bwMode="auto">
            <a:xfrm>
              <a:off x="7523" y="5710"/>
              <a:ext cx="170" cy="453"/>
            </a:xfrm>
            <a:custGeom>
              <a:avLst/>
              <a:gdLst>
                <a:gd name="T0" fmla="*/ 42 w 42"/>
                <a:gd name="T1" fmla="*/ 96 h 112"/>
                <a:gd name="T2" fmla="*/ 0 w 42"/>
                <a:gd name="T3" fmla="*/ 112 h 112"/>
                <a:gd name="T4" fmla="*/ 0 w 42"/>
                <a:gd name="T5" fmla="*/ 16 h 112"/>
                <a:gd name="T6" fmla="*/ 42 w 42"/>
                <a:gd name="T7" fmla="*/ 0 h 112"/>
                <a:gd name="T8" fmla="*/ 42 w 42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2">
                  <a:moveTo>
                    <a:pt x="42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2" y="0"/>
                  </a:lnTo>
                  <a:lnTo>
                    <a:pt x="4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160"/>
            <p:cNvSpPr/>
            <p:nvPr/>
          </p:nvSpPr>
          <p:spPr bwMode="auto">
            <a:xfrm>
              <a:off x="7907" y="5710"/>
              <a:ext cx="174" cy="453"/>
            </a:xfrm>
            <a:custGeom>
              <a:avLst/>
              <a:gdLst>
                <a:gd name="T0" fmla="*/ 43 w 43"/>
                <a:gd name="T1" fmla="*/ 96 h 112"/>
                <a:gd name="T2" fmla="*/ 0 w 43"/>
                <a:gd name="T3" fmla="*/ 112 h 112"/>
                <a:gd name="T4" fmla="*/ 0 w 43"/>
                <a:gd name="T5" fmla="*/ 16 h 112"/>
                <a:gd name="T6" fmla="*/ 43 w 43"/>
                <a:gd name="T7" fmla="*/ 0 h 112"/>
                <a:gd name="T8" fmla="*/ 43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43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161"/>
            <p:cNvSpPr/>
            <p:nvPr/>
          </p:nvSpPr>
          <p:spPr bwMode="auto">
            <a:xfrm>
              <a:off x="7713" y="5710"/>
              <a:ext cx="174" cy="453"/>
            </a:xfrm>
            <a:custGeom>
              <a:avLst/>
              <a:gdLst>
                <a:gd name="T0" fmla="*/ 0 w 43"/>
                <a:gd name="T1" fmla="*/ 96 h 112"/>
                <a:gd name="T2" fmla="*/ 43 w 43"/>
                <a:gd name="T3" fmla="*/ 112 h 112"/>
                <a:gd name="T4" fmla="*/ 43 w 43"/>
                <a:gd name="T5" fmla="*/ 16 h 112"/>
                <a:gd name="T6" fmla="*/ 0 w 43"/>
                <a:gd name="T7" fmla="*/ 0 h 112"/>
                <a:gd name="T8" fmla="*/ 0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0" y="96"/>
                  </a:moveTo>
                  <a:lnTo>
                    <a:pt x="43" y="112"/>
                  </a:lnTo>
                  <a:lnTo>
                    <a:pt x="43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7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645" y="41211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文件管理系统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820" y="725170"/>
            <a:ext cx="2648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F14D1-87EA-466A-A8B9-7F9911A9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45" y="1289537"/>
            <a:ext cx="4846098" cy="51563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C71C5CB-151B-4068-8174-D7A8F90F671D}"/>
              </a:ext>
            </a:extLst>
          </p:cNvPr>
          <p:cNvSpPr txBox="1"/>
          <p:nvPr/>
        </p:nvSpPr>
        <p:spPr>
          <a:xfrm>
            <a:off x="7093258" y="1289537"/>
            <a:ext cx="4074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此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文件系统在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Oranges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操作系统实现的扁平文件系统的基础上，修改该部分源代码，通过设置新的数据结构“目录”和调用系统</a:t>
            </a:r>
            <a:r>
              <a:rPr lang="en-US" altLang="zh-CN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API</a:t>
            </a:r>
            <a:r>
              <a:rPr lang="zh-CN" altLang="en-US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实现了多级文件系统，更符合现代操作系统的结构。同时实现一个文件管理器完成以下操作：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57E3B0E-104E-4525-8DE3-7065D5EFECD8}"/>
              </a:ext>
            </a:extLst>
          </p:cNvPr>
          <p:cNvSpPr txBox="1"/>
          <p:nvPr/>
        </p:nvSpPr>
        <p:spPr>
          <a:xfrm>
            <a:off x="7093258" y="3429000"/>
            <a:ext cx="4208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，创建文件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，创建目录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，读文件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，写文件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，删除文件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，删除目录（包括目录中的文件）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，进入子目录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，返回父目录</a:t>
            </a:r>
            <a:endParaRPr lang="en-US" altLang="zh-CN" sz="1600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，显示当前目录中文件及子目录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34645" y="41211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文件管理系统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337820" y="725170"/>
            <a:ext cx="26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04371"/>
                </a:solidFill>
                <a:latin typeface="Calibri" panose="020F0502020204030204" charset="0"/>
                <a:sym typeface="+mn-ea"/>
              </a:rPr>
              <a:t>File Management System</a:t>
            </a:r>
          </a:p>
          <a:p>
            <a:pPr algn="l"/>
            <a:endParaRPr lang="en-US" altLang="zh-CN" sz="1200" dirty="0">
              <a:solidFill>
                <a:srgbClr val="304371"/>
              </a:solidFill>
              <a:latin typeface="Calibri" panose="020F0502020204030204" charset="0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F85236-4A31-4169-895E-86F00E5A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2543876"/>
            <a:ext cx="5241838" cy="35889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D34C70-A9D0-4304-9052-EE52EA61A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02" y="2511411"/>
            <a:ext cx="5311806" cy="36214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B36D25-8033-405F-B8AC-9A85A0A7DE1F}"/>
              </a:ext>
            </a:extLst>
          </p:cNvPr>
          <p:cNvSpPr/>
          <p:nvPr/>
        </p:nvSpPr>
        <p:spPr>
          <a:xfrm>
            <a:off x="4568967" y="1428476"/>
            <a:ext cx="2600960" cy="436880"/>
          </a:xfrm>
          <a:prstGeom prst="rect">
            <a:avLst/>
          </a:prstGeom>
          <a:solidFill>
            <a:srgbClr val="DA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A0E50443-257B-4ADA-84E5-186D94B60D29}"/>
              </a:ext>
            </a:extLst>
          </p:cNvPr>
          <p:cNvSpPr txBox="1"/>
          <p:nvPr/>
        </p:nvSpPr>
        <p:spPr>
          <a:xfrm>
            <a:off x="5418042" y="14935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30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运行截图</a:t>
            </a:r>
            <a:endParaRPr lang="en-US" altLang="zh-CN" sz="1400" b="1" dirty="0">
              <a:solidFill>
                <a:srgbClr val="30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4856604"/>
  <p:tag name="KSO_WM_UNIT_PLACING_PICTURE_USER_VIEWPORT" val="{&quot;height&quot;:7740,&quot;width&quot;:6000}"/>
</p:tagLst>
</file>

<file path=ppt/theme/theme1.xml><?xml version="1.0" encoding="utf-8"?>
<a:theme xmlns:a="http://schemas.openxmlformats.org/drawingml/2006/main" name="更多作品请在稻壳儿搜索艺随风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1389</Words>
  <Application>Microsoft Macintosh PowerPoint</Application>
  <PresentationFormat>宽屏</PresentationFormat>
  <Paragraphs>150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微软雅黑</vt:lpstr>
      <vt:lpstr>微软雅黑 Light</vt:lpstr>
      <vt:lpstr>Lato Light</vt:lpstr>
      <vt:lpstr>Arial</vt:lpstr>
      <vt:lpstr>Calibri</vt:lpstr>
      <vt:lpstr>Calibri Light</vt:lpstr>
      <vt:lpstr>Lao UI</vt:lpstr>
      <vt:lpstr>更多作品请在稻壳儿搜索艺随风
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情缘素材：https://haosc.taobao.com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刘 文朔</cp:lastModifiedBy>
  <cp:revision>177</cp:revision>
  <dcterms:created xsi:type="dcterms:W3CDTF">2015-05-05T08:02:00Z</dcterms:created>
  <dcterms:modified xsi:type="dcterms:W3CDTF">2020-08-13T13:58:27Z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