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62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60" r:id="rId19"/>
  </p:sldIdLst>
  <p:sldSz cx="18288000" cy="10287000"/>
  <p:notesSz cx="6858000" cy="9144000"/>
  <p:embeddedFontLst>
    <p:embeddedFont>
      <p:font typeface="Pretendard Medium" panose="020B0600000101010101" charset="-127"/>
      <p:regular r:id="rId20"/>
      <p:bold r:id="rId21"/>
    </p:embeddedFont>
    <p:embeddedFont>
      <p:font typeface="Cambria Math" panose="02040503050406030204" pitchFamily="18" charset="0"/>
      <p:regular r:id="rId22"/>
    </p:embeddedFont>
    <p:embeddedFont>
      <p:font typeface="Cormorant Bold" panose="020B0600000101010101" charset="0"/>
      <p:bold r:id="rId23"/>
    </p:embeddedFont>
    <p:embeddedFont>
      <p:font typeface="Cormorant SemiBold" panose="020B0600000101010101" charset="0"/>
      <p:bold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F69240"/>
    <a:srgbClr val="595042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3830" autoAdjust="0"/>
  </p:normalViewPr>
  <p:slideViewPr>
    <p:cSldViewPr>
      <p:cViewPr varScale="1">
        <p:scale>
          <a:sx n="43" d="100"/>
          <a:sy n="43" d="100"/>
        </p:scale>
        <p:origin x="77" y="156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3.png"/><Relationship Id="rId5" Type="http://schemas.openxmlformats.org/officeDocument/2006/relationships/image" Target="../media/image7.png"/><Relationship Id="rId10" Type="http://schemas.openxmlformats.org/officeDocument/2006/relationships/image" Target="../media/image22.png"/><Relationship Id="rId4" Type="http://schemas.openxmlformats.org/officeDocument/2006/relationships/image" Target="../media/image6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openxmlformats.org/officeDocument/2006/relationships/image" Target="../media/image25.png"/><Relationship Id="rId4" Type="http://schemas.openxmlformats.org/officeDocument/2006/relationships/image" Target="../media/image6.png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12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8.png"/><Relationship Id="rId5" Type="http://schemas.openxmlformats.org/officeDocument/2006/relationships/image" Target="../media/image7.png"/><Relationship Id="rId10" Type="http://schemas.openxmlformats.org/officeDocument/2006/relationships/image" Target="../media/image27.png"/><Relationship Id="rId4" Type="http://schemas.openxmlformats.org/officeDocument/2006/relationships/image" Target="../media/image6.png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2.pn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12" Type="http://schemas.openxmlformats.org/officeDocument/2006/relationships/image" Target="../media/image3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30.png"/><Relationship Id="rId5" Type="http://schemas.openxmlformats.org/officeDocument/2006/relationships/image" Target="../media/image7.png"/><Relationship Id="rId10" Type="http://schemas.openxmlformats.org/officeDocument/2006/relationships/image" Target="../media/image27.png"/><Relationship Id="rId4" Type="http://schemas.openxmlformats.org/officeDocument/2006/relationships/image" Target="../media/image6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7.pn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9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35.png"/><Relationship Id="rId5" Type="http://schemas.openxmlformats.org/officeDocument/2006/relationships/image" Target="../media/image7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6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openxmlformats.org/officeDocument/2006/relationships/image" Target="../media/image42.png"/><Relationship Id="rId4" Type="http://schemas.openxmlformats.org/officeDocument/2006/relationships/image" Target="../media/image6.png"/><Relationship Id="rId9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.png"/><Relationship Id="rId7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gif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69B457-731B-414B-ABE4-6B086EFCB829}"/>
              </a:ext>
            </a:extLst>
          </p:cNvPr>
          <p:cNvSpPr/>
          <p:nvPr/>
        </p:nvSpPr>
        <p:spPr>
          <a:xfrm>
            <a:off x="0" y="-6350"/>
            <a:ext cx="18288000" cy="10287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1963400" y="4013200"/>
            <a:ext cx="9652000" cy="22733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3000" y="495300"/>
            <a:ext cx="1689100" cy="9283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00" y="304800"/>
            <a:ext cx="15836900" cy="9664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92400" y="4318000"/>
            <a:ext cx="825500" cy="16383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2400" y="5130800"/>
            <a:ext cx="135255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536700" y="2362200"/>
            <a:ext cx="10147300" cy="154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/>
            <a:r>
              <a:rPr lang="en-US" sz="15300" b="0" i="0" u="none" strike="noStrike" spc="-200" dirty="0">
                <a:solidFill>
                  <a:srgbClr val="595042"/>
                </a:solidFill>
                <a:latin typeface="Cormorant SemiBold"/>
              </a:rPr>
              <a:t>25-1</a:t>
            </a:r>
          </a:p>
          <a:p>
            <a:pPr lvl="0" algn="l"/>
            <a:r>
              <a:rPr lang="en-US" sz="15300" b="0" i="0" u="none" strike="noStrike" spc="-200" dirty="0">
                <a:solidFill>
                  <a:srgbClr val="595042"/>
                </a:solidFill>
                <a:latin typeface="Cormorant SemiBold"/>
              </a:rPr>
              <a:t>AI Tutorial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300" y="304800"/>
            <a:ext cx="317500" cy="96647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701800" y="5384800"/>
            <a:ext cx="7823200" cy="584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56040"/>
              </a:lnSpc>
            </a:pPr>
            <a:r>
              <a:rPr lang="en-US" sz="3300" b="0" i="0" u="none" strike="noStrike" dirty="0">
                <a:solidFill>
                  <a:srgbClr val="595042"/>
                </a:solidFill>
                <a:latin typeface="Pretendard Medium"/>
              </a:rPr>
              <a:t>-03 </a:t>
            </a:r>
            <a:r>
              <a:rPr lang="en-US" sz="3300" dirty="0">
                <a:solidFill>
                  <a:srgbClr val="595042"/>
                </a:solidFill>
                <a:latin typeface="Pretendard Medium"/>
              </a:rPr>
              <a:t>Error Back Propagation Algorithm</a:t>
            </a:r>
            <a:endParaRPr lang="en-US" sz="3300" b="0" i="0" u="none" strike="noStrike" dirty="0">
              <a:solidFill>
                <a:srgbClr val="595042"/>
              </a:solidFill>
              <a:latin typeface="Pretendard Medium"/>
            </a:endParaRP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081500" y="4203700"/>
            <a:ext cx="533400" cy="18923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16814800" y="8851900"/>
            <a:ext cx="1206500" cy="7239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 rot="5400000">
            <a:off x="16395700" y="5029200"/>
            <a:ext cx="1905000" cy="254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1300"/>
              </a:lnSpc>
            </a:pPr>
            <a:r>
              <a:rPr lang="en-US" sz="1400" b="0" i="0" u="none" strike="noStrike">
                <a:solidFill>
                  <a:srgbClr val="595042"/>
                </a:solidFill>
                <a:latin typeface="Cormorant Bold"/>
              </a:rPr>
              <a:t>CATS</a:t>
            </a:r>
          </a:p>
        </p:txBody>
      </p:sp>
      <p:sp>
        <p:nvSpPr>
          <p:cNvPr id="14" name="TextBox 14"/>
          <p:cNvSpPr txBox="1"/>
          <p:nvPr/>
        </p:nvSpPr>
        <p:spPr>
          <a:xfrm rot="5400000">
            <a:off x="16687800" y="1498600"/>
            <a:ext cx="1384300" cy="304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1300"/>
              </a:lnSpc>
            </a:pPr>
            <a:r>
              <a:rPr lang="en-US" sz="1700" b="0" i="0" u="none" strike="noStrike">
                <a:solidFill>
                  <a:srgbClr val="595042"/>
                </a:solidFill>
                <a:latin typeface="Cormorant Bold"/>
              </a:rPr>
              <a:t>2025.03</a:t>
            </a: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811522D4-B9E7-48A4-A1C4-8C7FD780F1B9}"/>
              </a:ext>
            </a:extLst>
          </p:cNvPr>
          <p:cNvSpPr txBox="1"/>
          <p:nvPr/>
        </p:nvSpPr>
        <p:spPr>
          <a:xfrm>
            <a:off x="10896600" y="8991600"/>
            <a:ext cx="4191000" cy="419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r">
              <a:lnSpc>
                <a:spcPct val="156040"/>
              </a:lnSpc>
            </a:pPr>
            <a:r>
              <a:rPr lang="en-US" sz="2400" b="0" i="0" u="none" strike="noStrike" dirty="0">
                <a:solidFill>
                  <a:srgbClr val="595042"/>
                </a:solidFill>
                <a:latin typeface="Cormorant Bold"/>
              </a:rPr>
              <a:t>Presenter.  Kim </a:t>
            </a:r>
            <a:r>
              <a:rPr lang="en-US" sz="2400" b="0" i="0" u="none" strike="noStrike" dirty="0" err="1">
                <a:solidFill>
                  <a:srgbClr val="595042"/>
                </a:solidFill>
                <a:latin typeface="Cormorant Bold"/>
              </a:rPr>
              <a:t>Chanu</a:t>
            </a:r>
            <a:endParaRPr lang="en-US" sz="2400" b="0" i="0" u="none" strike="noStrike" dirty="0">
              <a:solidFill>
                <a:srgbClr val="595042"/>
              </a:solidFill>
              <a:latin typeface="Cormorant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CA482C-8469-A6F5-E0B5-BFE863740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86EB5462-8762-EEF7-58B9-48AA0B1C854A}"/>
              </a:ext>
            </a:extLst>
          </p:cNvPr>
          <p:cNvSpPr/>
          <p:nvPr/>
        </p:nvSpPr>
        <p:spPr>
          <a:xfrm>
            <a:off x="0" y="-6350"/>
            <a:ext cx="18288000" cy="10287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AA255B0-E91D-184B-8C31-99E599675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318000" y="-3632200"/>
            <a:ext cx="9652000" cy="175514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E2FDC42E-47DA-D77C-4AD6-C3A023283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533400"/>
            <a:ext cx="16217900" cy="92837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4FCE59A2-0603-7169-036D-A72637F23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00" y="304800"/>
            <a:ext cx="317500" cy="96647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34FCA44C-4883-6144-C81B-BB6583E325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81500" y="4203700"/>
            <a:ext cx="533400" cy="1892300"/>
          </a:xfrm>
          <a:prstGeom prst="rect">
            <a:avLst/>
          </a:prstGeom>
        </p:spPr>
      </p:pic>
      <p:grpSp>
        <p:nvGrpSpPr>
          <p:cNvPr id="6" name="Group 6">
            <a:extLst>
              <a:ext uri="{FF2B5EF4-FFF2-40B4-BE49-F238E27FC236}">
                <a16:creationId xmlns:a16="http://schemas.microsoft.com/office/drawing/2014/main" id="{D1F72B59-B0F9-7D64-7E21-752DB34770E6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>
            <a:extLst>
              <a:ext uri="{FF2B5EF4-FFF2-40B4-BE49-F238E27FC236}">
                <a16:creationId xmlns:a16="http://schemas.microsoft.com/office/drawing/2014/main" id="{68D804DF-8AE1-B55A-9469-1023F3289B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4600" y="1117600"/>
            <a:ext cx="13703300" cy="12700"/>
          </a:xfrm>
          <a:prstGeom prst="rect">
            <a:avLst/>
          </a:prstGeom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7FFABE91-E1B6-9A77-C254-9126119357FA}"/>
              </a:ext>
            </a:extLst>
          </p:cNvPr>
          <p:cNvSpPr txBox="1"/>
          <p:nvPr/>
        </p:nvSpPr>
        <p:spPr>
          <a:xfrm>
            <a:off x="14846300" y="965200"/>
            <a:ext cx="13970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altLang="ko-KR" sz="1700" b="0" i="0" u="none" strike="noStrike" dirty="0">
                <a:solidFill>
                  <a:srgbClr val="595042"/>
                </a:solidFill>
                <a:latin typeface="Cormorant Bold"/>
              </a:rPr>
              <a:t>Chapter 03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09213D3-4286-9E00-826A-ADBD710477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6814800" y="8851900"/>
            <a:ext cx="1206500" cy="723900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9B1309AC-5A67-203E-D7D1-75FA193C626F}"/>
              </a:ext>
            </a:extLst>
          </p:cNvPr>
          <p:cNvSpPr txBox="1"/>
          <p:nvPr/>
        </p:nvSpPr>
        <p:spPr>
          <a:xfrm>
            <a:off x="1435100" y="2082800"/>
            <a:ext cx="32131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200" b="0" i="0" u="none" strike="noStrike" dirty="0">
                <a:solidFill>
                  <a:srgbClr val="C4BFB7"/>
                </a:solidFill>
                <a:latin typeface="Cormorant Bold"/>
              </a:rPr>
              <a:t>Weights Optimization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2A4F4C4D-93F3-1C51-4273-DA3BAE6C8956}"/>
              </a:ext>
            </a:extLst>
          </p:cNvPr>
          <p:cNvSpPr txBox="1"/>
          <p:nvPr/>
        </p:nvSpPr>
        <p:spPr>
          <a:xfrm>
            <a:off x="1435100" y="2514600"/>
            <a:ext cx="91567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9600"/>
              </a:lnSpc>
            </a:pPr>
            <a:r>
              <a:rPr lang="en-US" altLang="ko-KR" sz="6000" b="0" i="0" u="none" strike="noStrike" dirty="0">
                <a:solidFill>
                  <a:srgbClr val="595042"/>
                </a:solidFill>
                <a:latin typeface="Cormorant Bold"/>
              </a:rPr>
              <a:t>Error Back Propagation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22F247E0-B2C7-0F6A-E97A-46705EDEB65D}"/>
              </a:ext>
            </a:extLst>
          </p:cNvPr>
          <p:cNvSpPr txBox="1"/>
          <p:nvPr/>
        </p:nvSpPr>
        <p:spPr>
          <a:xfrm rot="5400000">
            <a:off x="16395700" y="5029200"/>
            <a:ext cx="1905000" cy="254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1300"/>
              </a:lnSpc>
            </a:pPr>
            <a:r>
              <a:rPr lang="en-US" sz="1400" b="0" i="0" u="none" strike="noStrike">
                <a:solidFill>
                  <a:srgbClr val="595042"/>
                </a:solidFill>
                <a:latin typeface="Cormorant Bold"/>
              </a:rPr>
              <a:t>CATS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F0246E3F-F6FC-8223-7E98-D0B646FCAF8B}"/>
              </a:ext>
            </a:extLst>
          </p:cNvPr>
          <p:cNvSpPr txBox="1"/>
          <p:nvPr/>
        </p:nvSpPr>
        <p:spPr>
          <a:xfrm rot="5400000">
            <a:off x="16687800" y="1498600"/>
            <a:ext cx="1384300" cy="304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1300"/>
              </a:lnSpc>
            </a:pPr>
            <a:r>
              <a:rPr lang="en-US" sz="1700" b="0" i="0" u="none" strike="noStrike">
                <a:solidFill>
                  <a:srgbClr val="595042"/>
                </a:solidFill>
                <a:latin typeface="Cormorant Bold"/>
              </a:rPr>
              <a:t>2025.03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07D4AB98-7017-4841-134D-C0A19733A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885" y="3548647"/>
            <a:ext cx="7076694" cy="602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101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A3D05-FC65-DDD4-C7C3-F88E1001A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8AFF62-E985-C8D2-0519-D362F7F93477}"/>
              </a:ext>
            </a:extLst>
          </p:cNvPr>
          <p:cNvSpPr/>
          <p:nvPr/>
        </p:nvSpPr>
        <p:spPr>
          <a:xfrm>
            <a:off x="0" y="-6350"/>
            <a:ext cx="18288000" cy="10287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B69EE63-B479-91F2-C35F-510102F2B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318000" y="-3632200"/>
            <a:ext cx="9652000" cy="175514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5FD96C9B-F439-E08E-70CD-59AB09B8C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533400"/>
            <a:ext cx="16217900" cy="92837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F02CAD8C-2258-AA9B-9922-CA2274F40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00" y="304800"/>
            <a:ext cx="317500" cy="96647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E70D6AA7-3326-514E-9072-5DB17BE2EB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81500" y="4203700"/>
            <a:ext cx="533400" cy="1892300"/>
          </a:xfrm>
          <a:prstGeom prst="rect">
            <a:avLst/>
          </a:prstGeom>
        </p:spPr>
      </p:pic>
      <p:grpSp>
        <p:nvGrpSpPr>
          <p:cNvPr id="6" name="Group 6">
            <a:extLst>
              <a:ext uri="{FF2B5EF4-FFF2-40B4-BE49-F238E27FC236}">
                <a16:creationId xmlns:a16="http://schemas.microsoft.com/office/drawing/2014/main" id="{EBD78C0D-FA17-5242-3809-2399A20A7EE9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>
            <a:extLst>
              <a:ext uri="{FF2B5EF4-FFF2-40B4-BE49-F238E27FC236}">
                <a16:creationId xmlns:a16="http://schemas.microsoft.com/office/drawing/2014/main" id="{1B373CD9-8237-2468-31FC-4F8EB270E8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4600" y="1117600"/>
            <a:ext cx="13703300" cy="12700"/>
          </a:xfrm>
          <a:prstGeom prst="rect">
            <a:avLst/>
          </a:prstGeom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69E84169-DFE3-F353-5E46-7CCDA42FA416}"/>
              </a:ext>
            </a:extLst>
          </p:cNvPr>
          <p:cNvSpPr txBox="1"/>
          <p:nvPr/>
        </p:nvSpPr>
        <p:spPr>
          <a:xfrm>
            <a:off x="14846300" y="965200"/>
            <a:ext cx="13970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altLang="ko-KR" sz="1700" b="0" i="0" u="none" strike="noStrike" dirty="0">
                <a:solidFill>
                  <a:srgbClr val="595042"/>
                </a:solidFill>
                <a:latin typeface="Cormorant Bold"/>
              </a:rPr>
              <a:t>Chapter 03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0ABDB0A6-38CC-9B91-FB85-8158B61C5B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6814800" y="8851900"/>
            <a:ext cx="1206500" cy="723900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FC110E3C-8DC8-BFF1-025C-79E3B29AAC4C}"/>
              </a:ext>
            </a:extLst>
          </p:cNvPr>
          <p:cNvSpPr txBox="1"/>
          <p:nvPr/>
        </p:nvSpPr>
        <p:spPr>
          <a:xfrm>
            <a:off x="1435100" y="2082800"/>
            <a:ext cx="32131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200" b="0" i="0" u="none" strike="noStrike" dirty="0">
                <a:solidFill>
                  <a:srgbClr val="C4BFB7"/>
                </a:solidFill>
                <a:latin typeface="Cormorant Bold"/>
              </a:rPr>
              <a:t>Error Back Propagation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F42F591A-EFA7-E6CD-48C4-1A1EC27985ED}"/>
              </a:ext>
            </a:extLst>
          </p:cNvPr>
          <p:cNvSpPr txBox="1"/>
          <p:nvPr/>
        </p:nvSpPr>
        <p:spPr>
          <a:xfrm>
            <a:off x="1435100" y="2514600"/>
            <a:ext cx="91567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9600"/>
              </a:lnSpc>
            </a:pPr>
            <a:r>
              <a:rPr lang="en-US" altLang="ko-KR" sz="6000" b="0" i="0" u="none" strike="noStrike" dirty="0">
                <a:solidFill>
                  <a:srgbClr val="595042"/>
                </a:solidFill>
                <a:latin typeface="Cormorant Bold"/>
              </a:rPr>
              <a:t>Feed Forward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857994CB-3EEC-570F-A47B-7246B42F15D3}"/>
              </a:ext>
            </a:extLst>
          </p:cNvPr>
          <p:cNvSpPr txBox="1"/>
          <p:nvPr/>
        </p:nvSpPr>
        <p:spPr>
          <a:xfrm rot="5400000">
            <a:off x="16395700" y="5029200"/>
            <a:ext cx="1905000" cy="254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1300"/>
              </a:lnSpc>
            </a:pPr>
            <a:r>
              <a:rPr lang="en-US" sz="1400" b="0" i="0" u="none" strike="noStrike">
                <a:solidFill>
                  <a:srgbClr val="595042"/>
                </a:solidFill>
                <a:latin typeface="Cormorant Bold"/>
              </a:rPr>
              <a:t>CATS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B3F6E162-0829-358A-A2C8-9AC1C5D51187}"/>
              </a:ext>
            </a:extLst>
          </p:cNvPr>
          <p:cNvSpPr txBox="1"/>
          <p:nvPr/>
        </p:nvSpPr>
        <p:spPr>
          <a:xfrm rot="5400000">
            <a:off x="16687800" y="1498600"/>
            <a:ext cx="1384300" cy="304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1300"/>
              </a:lnSpc>
            </a:pPr>
            <a:r>
              <a:rPr lang="en-US" sz="1700" b="0" i="0" u="none" strike="noStrike">
                <a:solidFill>
                  <a:srgbClr val="595042"/>
                </a:solidFill>
                <a:latin typeface="Cormorant Bold"/>
              </a:rPr>
              <a:t>2025.03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3DF59D7-8908-E7B2-5381-B20D0DBBC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114" y="3643959"/>
            <a:ext cx="7076694" cy="602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E65504-D6AB-EB95-B62B-130F7A78AA65}"/>
                  </a:ext>
                </a:extLst>
              </p:cNvPr>
              <p:cNvSpPr txBox="1"/>
              <p:nvPr/>
            </p:nvSpPr>
            <p:spPr>
              <a:xfrm>
                <a:off x="8686800" y="3816350"/>
                <a:ext cx="7391400" cy="9848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𝑛𝑒𝑡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3200" b="0" i="0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32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3200" dirty="0"/>
                  <a:t>  </a:t>
                </a:r>
                <a:r>
                  <a:rPr lang="en-US" altLang="ko-KR" sz="32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3200" dirty="0"/>
                  <a:t>*1</a:t>
                </a:r>
              </a:p>
              <a:p>
                <a:r>
                  <a:rPr lang="en-US" altLang="ko-KR" sz="3200" dirty="0"/>
                  <a:t>            = 0.05*0.15 + 0.1*0.2 + 0.35*1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E65504-D6AB-EB95-B62B-130F7A78A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0" y="3816350"/>
                <a:ext cx="7391400" cy="984885"/>
              </a:xfrm>
              <a:prstGeom prst="rect">
                <a:avLst/>
              </a:prstGeom>
              <a:blipFill>
                <a:blip r:embed="rId9"/>
                <a:stretch>
                  <a:fillRect t="-11728" b="-240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20D1E32-12C1-509F-AE01-2101AD75E10E}"/>
                  </a:ext>
                </a:extLst>
              </p:cNvPr>
              <p:cNvSpPr txBox="1"/>
              <p:nvPr/>
            </p:nvSpPr>
            <p:spPr>
              <a:xfrm>
                <a:off x="8686800" y="5423139"/>
                <a:ext cx="6495817" cy="9333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𝑛𝑒𝑡</m:t>
                                  </m:r>
                                </m:e>
                                <m:sub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=0.593269992</m:t>
                      </m:r>
                    </m:oMath>
                  </m:oMathPara>
                </a14:m>
                <a:endParaRPr lang="en-US" altLang="ko-KR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20D1E32-12C1-509F-AE01-2101AD75E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0" y="5423139"/>
                <a:ext cx="6495817" cy="93339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AF32490-0C10-E005-4239-BBBA0D0B0E06}"/>
                  </a:ext>
                </a:extLst>
              </p:cNvPr>
              <p:cNvSpPr txBox="1"/>
              <p:nvPr/>
            </p:nvSpPr>
            <p:spPr>
              <a:xfrm>
                <a:off x="8716808" y="7144250"/>
                <a:ext cx="3974037" cy="1477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=0.596884378</m:t>
                      </m:r>
                    </m:oMath>
                  </m:oMathPara>
                </a14:m>
                <a:endParaRPr lang="en-US" altLang="ko-KR" sz="3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=0.751365070</m:t>
                      </m:r>
                    </m:oMath>
                  </m:oMathPara>
                </a14:m>
                <a:endParaRPr lang="en-US" altLang="ko-KR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=0.772928465</m:t>
                      </m:r>
                    </m:oMath>
                  </m:oMathPara>
                </a14:m>
                <a:endParaRPr lang="en-US" altLang="ko-KR" sz="32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AF32490-0C10-E005-4239-BBBA0D0B0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6808" y="7144250"/>
                <a:ext cx="3974037" cy="147732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0033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3EEB1-E60C-4F11-F251-E25FA00C7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D80B28CE-9978-E1EF-261A-58F99B7E62F4}"/>
              </a:ext>
            </a:extLst>
          </p:cNvPr>
          <p:cNvSpPr/>
          <p:nvPr/>
        </p:nvSpPr>
        <p:spPr>
          <a:xfrm>
            <a:off x="0" y="-6350"/>
            <a:ext cx="18288000" cy="10287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BEF3B93-BF02-F498-6132-7943A8BEC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318000" y="-3632200"/>
            <a:ext cx="9652000" cy="175514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DB71F96D-9345-5A45-9E37-42F552A03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533400"/>
            <a:ext cx="16217900" cy="92837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B4AC8185-F11F-5897-E5DD-EB9A1F295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00" y="304800"/>
            <a:ext cx="317500" cy="96647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FCD27B5E-6594-4B40-593F-A41262E37C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81500" y="4203700"/>
            <a:ext cx="533400" cy="1892300"/>
          </a:xfrm>
          <a:prstGeom prst="rect">
            <a:avLst/>
          </a:prstGeom>
        </p:spPr>
      </p:pic>
      <p:grpSp>
        <p:nvGrpSpPr>
          <p:cNvPr id="6" name="Group 6">
            <a:extLst>
              <a:ext uri="{FF2B5EF4-FFF2-40B4-BE49-F238E27FC236}">
                <a16:creationId xmlns:a16="http://schemas.microsoft.com/office/drawing/2014/main" id="{C52CFCF0-8848-DA07-E3A6-C3F811BD2EB2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>
            <a:extLst>
              <a:ext uri="{FF2B5EF4-FFF2-40B4-BE49-F238E27FC236}">
                <a16:creationId xmlns:a16="http://schemas.microsoft.com/office/drawing/2014/main" id="{C55A72C6-CC24-14A8-DBDE-8405F671EC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4600" y="1117600"/>
            <a:ext cx="13703300" cy="12700"/>
          </a:xfrm>
          <a:prstGeom prst="rect">
            <a:avLst/>
          </a:prstGeom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412F4ECA-1354-9891-1FAE-F19635DB7E63}"/>
              </a:ext>
            </a:extLst>
          </p:cNvPr>
          <p:cNvSpPr txBox="1"/>
          <p:nvPr/>
        </p:nvSpPr>
        <p:spPr>
          <a:xfrm>
            <a:off x="14846300" y="965200"/>
            <a:ext cx="13970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altLang="ko-KR" sz="1700" b="0" i="0" u="none" strike="noStrike" dirty="0">
                <a:solidFill>
                  <a:srgbClr val="595042"/>
                </a:solidFill>
                <a:latin typeface="Cormorant Bold"/>
              </a:rPr>
              <a:t>Chapter 03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20F9EB14-FF4E-AF60-87DC-99CA177800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6814800" y="8851900"/>
            <a:ext cx="1206500" cy="723900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2C7E7839-B53D-64E7-09C9-10A35E6FDAD9}"/>
              </a:ext>
            </a:extLst>
          </p:cNvPr>
          <p:cNvSpPr txBox="1"/>
          <p:nvPr/>
        </p:nvSpPr>
        <p:spPr>
          <a:xfrm>
            <a:off x="1435100" y="2082800"/>
            <a:ext cx="32131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200" b="0" i="0" u="none" strike="noStrike" dirty="0">
                <a:solidFill>
                  <a:srgbClr val="C4BFB7"/>
                </a:solidFill>
                <a:latin typeface="Cormorant Bold"/>
              </a:rPr>
              <a:t>Error Back Propagation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CCA7002C-5970-754B-8072-0BCFC27C0192}"/>
              </a:ext>
            </a:extLst>
          </p:cNvPr>
          <p:cNvSpPr txBox="1"/>
          <p:nvPr/>
        </p:nvSpPr>
        <p:spPr>
          <a:xfrm>
            <a:off x="1435100" y="2514600"/>
            <a:ext cx="91567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9600"/>
              </a:lnSpc>
            </a:pPr>
            <a:r>
              <a:rPr lang="en-US" altLang="ko-KR" sz="6000" b="0" i="0" u="none" strike="noStrike" dirty="0">
                <a:solidFill>
                  <a:srgbClr val="595042"/>
                </a:solidFill>
                <a:latin typeface="Cormorant Bold"/>
              </a:rPr>
              <a:t>Error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6984A29D-5F09-5D33-08F2-5B6EDC4DE607}"/>
              </a:ext>
            </a:extLst>
          </p:cNvPr>
          <p:cNvSpPr txBox="1"/>
          <p:nvPr/>
        </p:nvSpPr>
        <p:spPr>
          <a:xfrm rot="5400000">
            <a:off x="16395700" y="5029200"/>
            <a:ext cx="1905000" cy="254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1300"/>
              </a:lnSpc>
            </a:pPr>
            <a:r>
              <a:rPr lang="en-US" sz="1400" b="0" i="0" u="none" strike="noStrike">
                <a:solidFill>
                  <a:srgbClr val="595042"/>
                </a:solidFill>
                <a:latin typeface="Cormorant Bold"/>
              </a:rPr>
              <a:t>CATS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B46F69B3-2EC9-85C5-D15D-7E693513C68B}"/>
              </a:ext>
            </a:extLst>
          </p:cNvPr>
          <p:cNvSpPr txBox="1"/>
          <p:nvPr/>
        </p:nvSpPr>
        <p:spPr>
          <a:xfrm rot="5400000">
            <a:off x="16687800" y="1498600"/>
            <a:ext cx="1384300" cy="304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1300"/>
              </a:lnSpc>
            </a:pPr>
            <a:r>
              <a:rPr lang="en-US" sz="1700" b="0" i="0" u="none" strike="noStrike">
                <a:solidFill>
                  <a:srgbClr val="595042"/>
                </a:solidFill>
                <a:latin typeface="Cormorant Bold"/>
              </a:rPr>
              <a:t>2025.03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723040F6-F2CE-2518-410A-80E46F5A7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114" y="3643959"/>
            <a:ext cx="7076694" cy="602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F7710C-40BE-8C1B-31CA-A0AAF16C1A5A}"/>
                  </a:ext>
                </a:extLst>
              </p:cNvPr>
              <p:cNvSpPr txBox="1"/>
              <p:nvPr/>
            </p:nvSpPr>
            <p:spPr>
              <a:xfrm>
                <a:off x="8746961" y="4006611"/>
                <a:ext cx="5486400" cy="12130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𝑡𝑎𝑟𝑔𝑒𝑡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𝑜𝑢𝑡𝑝𝑢𝑡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F7710C-40BE-8C1B-31CA-A0AAF16C1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961" y="4006611"/>
                <a:ext cx="5486400" cy="12130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F5C514E-9E1A-7A32-D876-9BF2567FCB14}"/>
                  </a:ext>
                </a:extLst>
              </p:cNvPr>
              <p:cNvSpPr txBox="1"/>
              <p:nvPr/>
            </p:nvSpPr>
            <p:spPr>
              <a:xfrm>
                <a:off x="8838857" y="5968250"/>
                <a:ext cx="5892767" cy="2375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</m:oMath>
                </a14:m>
                <a:r>
                  <a:rPr lang="en-US" altLang="ko-KR" sz="32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3200" dirty="0"/>
                  <a:t> 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sz="3200" dirty="0"/>
              </a:p>
              <a:p>
                <a:r>
                  <a:rPr lang="en-US" altLang="ko-KR" sz="3200" dirty="0"/>
                  <a:t>            =</a:t>
                </a:r>
                <a:r>
                  <a:rPr lang="en-US" altLang="ko-KR" sz="32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(0.01 −0.751365070)</m:t>
                        </m:r>
                      </m:e>
                      <m: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3200" b="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sz="3200" dirty="0"/>
                  <a:t>           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(0.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99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 −0.7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72928465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3200" dirty="0"/>
              </a:p>
              <a:p>
                <a:r>
                  <a:rPr lang="en-US" altLang="ko-KR" sz="3200" dirty="0"/>
                  <a:t>            =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0.298371109</m:t>
                    </m:r>
                  </m:oMath>
                </a14:m>
                <a:endParaRPr lang="en-US" altLang="ko-KR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F5C514E-9E1A-7A32-D876-9BF2567FC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8857" y="5968250"/>
                <a:ext cx="5892767" cy="2375650"/>
              </a:xfrm>
              <a:prstGeom prst="rect">
                <a:avLst/>
              </a:prstGeom>
              <a:blipFill>
                <a:blip r:embed="rId10"/>
                <a:stretch>
                  <a:fillRect t="-4872" b="-97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5944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F4E36-BC20-B458-D5A0-43C2F55CA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616A6DD1-9996-9A8B-F817-87F16FD3009A}"/>
              </a:ext>
            </a:extLst>
          </p:cNvPr>
          <p:cNvSpPr/>
          <p:nvPr/>
        </p:nvSpPr>
        <p:spPr>
          <a:xfrm>
            <a:off x="0" y="-6350"/>
            <a:ext cx="18288000" cy="10287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0C6E573-AC67-BFB1-CBEE-6A88FA8E8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318000" y="-3632200"/>
            <a:ext cx="9652000" cy="175514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2992FC3F-1CFD-E05F-BEFE-EB50FFD50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533400"/>
            <a:ext cx="16217900" cy="92837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E92E6E6C-EC58-97FB-F88F-3ED21A276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00" y="304800"/>
            <a:ext cx="317500" cy="96647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7B0F2EE9-09E0-4C6E-3414-31AC63DFF4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81500" y="4203700"/>
            <a:ext cx="533400" cy="1892300"/>
          </a:xfrm>
          <a:prstGeom prst="rect">
            <a:avLst/>
          </a:prstGeom>
        </p:spPr>
      </p:pic>
      <p:grpSp>
        <p:nvGrpSpPr>
          <p:cNvPr id="6" name="Group 6">
            <a:extLst>
              <a:ext uri="{FF2B5EF4-FFF2-40B4-BE49-F238E27FC236}">
                <a16:creationId xmlns:a16="http://schemas.microsoft.com/office/drawing/2014/main" id="{2812BAD8-1E7E-E099-4F6E-CE3DA84B5F2E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>
            <a:extLst>
              <a:ext uri="{FF2B5EF4-FFF2-40B4-BE49-F238E27FC236}">
                <a16:creationId xmlns:a16="http://schemas.microsoft.com/office/drawing/2014/main" id="{61B635DC-42D4-5544-BCB1-07D01E8145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4600" y="1117600"/>
            <a:ext cx="13703300" cy="12700"/>
          </a:xfrm>
          <a:prstGeom prst="rect">
            <a:avLst/>
          </a:prstGeom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232F9E9A-E403-DE95-FC33-F7C7F9B4C5A2}"/>
              </a:ext>
            </a:extLst>
          </p:cNvPr>
          <p:cNvSpPr txBox="1"/>
          <p:nvPr/>
        </p:nvSpPr>
        <p:spPr>
          <a:xfrm>
            <a:off x="14846300" y="965200"/>
            <a:ext cx="13970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altLang="ko-KR" sz="1700" b="0" i="0" u="none" strike="noStrike" dirty="0">
                <a:solidFill>
                  <a:srgbClr val="595042"/>
                </a:solidFill>
                <a:latin typeface="Cormorant Bold"/>
              </a:rPr>
              <a:t>Chapter 03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C6A9D72-142A-562C-97DD-93E0BE7EC0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6814800" y="8851900"/>
            <a:ext cx="1206500" cy="723900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82DECDD9-203E-2057-05A2-C971B92C1D04}"/>
              </a:ext>
            </a:extLst>
          </p:cNvPr>
          <p:cNvSpPr txBox="1"/>
          <p:nvPr/>
        </p:nvSpPr>
        <p:spPr>
          <a:xfrm>
            <a:off x="1435100" y="2082800"/>
            <a:ext cx="32131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200" b="0" i="0" u="none" strike="noStrike" dirty="0">
                <a:solidFill>
                  <a:srgbClr val="C4BFB7"/>
                </a:solidFill>
                <a:latin typeface="Cormorant Bold"/>
              </a:rPr>
              <a:t>Error Back Propagation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B62928BA-1FB3-8395-AEA8-72720C7CBA99}"/>
              </a:ext>
            </a:extLst>
          </p:cNvPr>
          <p:cNvSpPr txBox="1"/>
          <p:nvPr/>
        </p:nvSpPr>
        <p:spPr>
          <a:xfrm>
            <a:off x="1435100" y="2514600"/>
            <a:ext cx="91567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9600"/>
              </a:lnSpc>
            </a:pPr>
            <a:r>
              <a:rPr lang="en-US" altLang="ko-KR" sz="6000" b="0" i="0" u="none" strike="noStrike" dirty="0">
                <a:solidFill>
                  <a:srgbClr val="595042"/>
                </a:solidFill>
                <a:latin typeface="Cormorant Bold"/>
              </a:rPr>
              <a:t>Back-Propagation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65DDDD50-FEBF-F700-62C8-9BF9E833F146}"/>
              </a:ext>
            </a:extLst>
          </p:cNvPr>
          <p:cNvSpPr txBox="1"/>
          <p:nvPr/>
        </p:nvSpPr>
        <p:spPr>
          <a:xfrm rot="5400000">
            <a:off x="16395700" y="5029200"/>
            <a:ext cx="1905000" cy="254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1300"/>
              </a:lnSpc>
            </a:pPr>
            <a:r>
              <a:rPr lang="en-US" sz="1400" b="0" i="0" u="none" strike="noStrike">
                <a:solidFill>
                  <a:srgbClr val="595042"/>
                </a:solidFill>
                <a:latin typeface="Cormorant Bold"/>
              </a:rPr>
              <a:t>CATS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D5DAB08F-3B1B-5C2C-7483-4FF29AAF1D81}"/>
              </a:ext>
            </a:extLst>
          </p:cNvPr>
          <p:cNvSpPr txBox="1"/>
          <p:nvPr/>
        </p:nvSpPr>
        <p:spPr>
          <a:xfrm rot="5400000">
            <a:off x="16687800" y="1498600"/>
            <a:ext cx="1384300" cy="304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1300"/>
              </a:lnSpc>
            </a:pPr>
            <a:r>
              <a:rPr lang="en-US" sz="1700" b="0" i="0" u="none" strike="noStrike">
                <a:solidFill>
                  <a:srgbClr val="595042"/>
                </a:solidFill>
                <a:latin typeface="Cormorant Bold"/>
              </a:rPr>
              <a:t>2025.03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3FFC3F5-6F89-85D9-C6D7-E46F34386EC0}"/>
                  </a:ext>
                </a:extLst>
              </p:cNvPr>
              <p:cNvSpPr txBox="1"/>
              <p:nvPr/>
            </p:nvSpPr>
            <p:spPr>
              <a:xfrm>
                <a:off x="9432761" y="3848100"/>
                <a:ext cx="8347239" cy="13655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32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𝑡𝑜𝑡𝑎𝑙</m:t>
                            </m:r>
                          </m:sub>
                        </m:sSub>
                      </m:num>
                      <m:den>
                        <m:r>
                          <a:rPr lang="ko-KR" altLang="en-US" sz="32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den>
                    </m:f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𝑡𝑜𝑡𝑎𝑙</m:t>
                            </m:r>
                          </m:sub>
                        </m:sSub>
                      </m:num>
                      <m:den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𝑛𝑒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3200" dirty="0"/>
                  <a:t> </a:t>
                </a:r>
              </a:p>
              <a:p>
                <a:endParaRPr lang="en-US" altLang="ko-KR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3FFC3F5-6F89-85D9-C6D7-E46F34386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2761" y="3848100"/>
                <a:ext cx="8347239" cy="136556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2">
            <a:extLst>
              <a:ext uri="{FF2B5EF4-FFF2-40B4-BE49-F238E27FC236}">
                <a16:creationId xmlns:a16="http://schemas.microsoft.com/office/drawing/2014/main" id="{2BA1C5AD-5416-CF6F-1BAA-88FE98BA6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114" y="3643959"/>
            <a:ext cx="7076694" cy="602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33960918-DF92-8FD2-164C-BA6A422E7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832" y="660667"/>
            <a:ext cx="6250012" cy="305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C47B0D37-E328-6DB5-D27A-21A303952F1D}"/>
              </a:ext>
            </a:extLst>
          </p:cNvPr>
          <p:cNvCxnSpPr>
            <a:endCxn id="11266" idx="1"/>
          </p:cNvCxnSpPr>
          <p:nvPr/>
        </p:nvCxnSpPr>
        <p:spPr>
          <a:xfrm rot="5400000" flipH="1" flipV="1">
            <a:off x="7105414" y="2476419"/>
            <a:ext cx="1909405" cy="1337432"/>
          </a:xfrm>
          <a:prstGeom prst="bentConnector2">
            <a:avLst/>
          </a:prstGeom>
          <a:ln w="28575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6B953A60-41BC-04E9-ADF0-2527ACD5BB1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64461" y="5078725"/>
            <a:ext cx="7076694" cy="366554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38C9176-EA87-12F3-E254-82E5A83F5C0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26180" y="8853296"/>
            <a:ext cx="7696454" cy="63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62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31FD9-D390-4330-918E-E6E1C1727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43621401-1F03-F3BE-2C72-48A9874913AF}"/>
              </a:ext>
            </a:extLst>
          </p:cNvPr>
          <p:cNvSpPr/>
          <p:nvPr/>
        </p:nvSpPr>
        <p:spPr>
          <a:xfrm>
            <a:off x="0" y="-6350"/>
            <a:ext cx="18288000" cy="10287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E9CA44B-2B79-C662-A3DA-A6C6B56EE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318000" y="-3632200"/>
            <a:ext cx="9652000" cy="175514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1FD7D2ED-1656-DBEE-1ED5-9B22BBD03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533400"/>
            <a:ext cx="16217900" cy="92837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E3E9E310-B0E4-719B-B871-7906F7A2D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00" y="304800"/>
            <a:ext cx="317500" cy="96647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6F31A321-343F-8F7A-9800-0768EBE014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81500" y="4203700"/>
            <a:ext cx="533400" cy="1892300"/>
          </a:xfrm>
          <a:prstGeom prst="rect">
            <a:avLst/>
          </a:prstGeom>
        </p:spPr>
      </p:pic>
      <p:grpSp>
        <p:nvGrpSpPr>
          <p:cNvPr id="6" name="Group 6">
            <a:extLst>
              <a:ext uri="{FF2B5EF4-FFF2-40B4-BE49-F238E27FC236}">
                <a16:creationId xmlns:a16="http://schemas.microsoft.com/office/drawing/2014/main" id="{6946AD52-F0F5-D984-9B6F-9E6445360515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>
            <a:extLst>
              <a:ext uri="{FF2B5EF4-FFF2-40B4-BE49-F238E27FC236}">
                <a16:creationId xmlns:a16="http://schemas.microsoft.com/office/drawing/2014/main" id="{B09BC755-2C9E-B23E-B032-5153C9AF90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4600" y="1117600"/>
            <a:ext cx="13703300" cy="12700"/>
          </a:xfrm>
          <a:prstGeom prst="rect">
            <a:avLst/>
          </a:prstGeom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AFC2B648-1BE3-34EE-D828-917EFB65C780}"/>
              </a:ext>
            </a:extLst>
          </p:cNvPr>
          <p:cNvSpPr txBox="1"/>
          <p:nvPr/>
        </p:nvSpPr>
        <p:spPr>
          <a:xfrm>
            <a:off x="14846300" y="965200"/>
            <a:ext cx="13970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altLang="ko-KR" sz="1700" b="0" i="0" u="none" strike="noStrike" dirty="0">
                <a:solidFill>
                  <a:srgbClr val="595042"/>
                </a:solidFill>
                <a:latin typeface="Cormorant Bold"/>
              </a:rPr>
              <a:t>Chapter 03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E9EA1022-8E1A-430F-5522-EC6AC55DEE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6814800" y="8851900"/>
            <a:ext cx="1206500" cy="723900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C3D83ABC-C986-922E-413A-3F9C43207B9F}"/>
              </a:ext>
            </a:extLst>
          </p:cNvPr>
          <p:cNvSpPr txBox="1"/>
          <p:nvPr/>
        </p:nvSpPr>
        <p:spPr>
          <a:xfrm>
            <a:off x="1435100" y="2082800"/>
            <a:ext cx="32131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200" b="0" i="0" u="none" strike="noStrike" dirty="0">
                <a:solidFill>
                  <a:srgbClr val="C4BFB7"/>
                </a:solidFill>
                <a:latin typeface="Cormorant Bold"/>
              </a:rPr>
              <a:t>Error Back Propagation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45EFC3F3-579B-EAC2-9BF8-33BFCE2F4B21}"/>
              </a:ext>
            </a:extLst>
          </p:cNvPr>
          <p:cNvSpPr txBox="1"/>
          <p:nvPr/>
        </p:nvSpPr>
        <p:spPr>
          <a:xfrm>
            <a:off x="1435100" y="2514600"/>
            <a:ext cx="91567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9600"/>
              </a:lnSpc>
            </a:pPr>
            <a:r>
              <a:rPr lang="en-US" altLang="ko-KR" sz="6000" b="0" i="0" u="none" strike="noStrike" dirty="0">
                <a:solidFill>
                  <a:srgbClr val="595042"/>
                </a:solidFill>
                <a:latin typeface="Cormorant Bold"/>
              </a:rPr>
              <a:t>Back-Propagation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A245F375-2AF8-7424-4ED4-4813FF1E4263}"/>
              </a:ext>
            </a:extLst>
          </p:cNvPr>
          <p:cNvSpPr txBox="1"/>
          <p:nvPr/>
        </p:nvSpPr>
        <p:spPr>
          <a:xfrm rot="5400000">
            <a:off x="16395700" y="5029200"/>
            <a:ext cx="1905000" cy="254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1300"/>
              </a:lnSpc>
            </a:pPr>
            <a:r>
              <a:rPr lang="en-US" sz="1400" b="0" i="0" u="none" strike="noStrike">
                <a:solidFill>
                  <a:srgbClr val="595042"/>
                </a:solidFill>
                <a:latin typeface="Cormorant Bold"/>
              </a:rPr>
              <a:t>CATS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C9A526E2-10B7-C44D-132D-E968E6004DEB}"/>
              </a:ext>
            </a:extLst>
          </p:cNvPr>
          <p:cNvSpPr txBox="1"/>
          <p:nvPr/>
        </p:nvSpPr>
        <p:spPr>
          <a:xfrm rot="5400000">
            <a:off x="16687800" y="1498600"/>
            <a:ext cx="1384300" cy="304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1300"/>
              </a:lnSpc>
            </a:pPr>
            <a:r>
              <a:rPr lang="en-US" sz="1700" b="0" i="0" u="none" strike="noStrike">
                <a:solidFill>
                  <a:srgbClr val="595042"/>
                </a:solidFill>
                <a:latin typeface="Cormorant Bold"/>
              </a:rPr>
              <a:t>2025.03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66DFBAF-4189-4BB7-BED3-C55657802022}"/>
                  </a:ext>
                </a:extLst>
              </p:cNvPr>
              <p:cNvSpPr txBox="1"/>
              <p:nvPr/>
            </p:nvSpPr>
            <p:spPr>
              <a:xfrm>
                <a:off x="9432761" y="3848100"/>
                <a:ext cx="8347239" cy="13655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32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𝑡𝑜𝑡𝑎𝑙</m:t>
                            </m:r>
                          </m:sub>
                        </m:sSub>
                      </m:num>
                      <m:den>
                        <m:r>
                          <a:rPr lang="ko-KR" altLang="en-US" sz="32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den>
                    </m:f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𝑡𝑜𝑡𝑎𝑙</m:t>
                            </m:r>
                          </m:sub>
                        </m:sSub>
                      </m:num>
                      <m:den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𝑛𝑒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3200" dirty="0"/>
                  <a:t> </a:t>
                </a:r>
              </a:p>
              <a:p>
                <a:endParaRPr lang="en-US" altLang="ko-KR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66DFBAF-4189-4BB7-BED3-C55657802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2761" y="3848100"/>
                <a:ext cx="8347239" cy="136556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2">
            <a:extLst>
              <a:ext uri="{FF2B5EF4-FFF2-40B4-BE49-F238E27FC236}">
                <a16:creationId xmlns:a16="http://schemas.microsoft.com/office/drawing/2014/main" id="{11D56E3A-A06C-4FAF-C822-091E5AD19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114" y="3643959"/>
            <a:ext cx="7076694" cy="602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FEB501C4-1921-BB57-4D7F-EEDB7457B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832" y="660667"/>
            <a:ext cx="6250012" cy="305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0A139376-1995-DA79-6D22-EAB2D88DD4F3}"/>
              </a:ext>
            </a:extLst>
          </p:cNvPr>
          <p:cNvCxnSpPr>
            <a:endCxn id="11266" idx="1"/>
          </p:cNvCxnSpPr>
          <p:nvPr/>
        </p:nvCxnSpPr>
        <p:spPr>
          <a:xfrm rot="5400000" flipH="1" flipV="1">
            <a:off x="7105414" y="2476419"/>
            <a:ext cx="1909405" cy="1337432"/>
          </a:xfrm>
          <a:prstGeom prst="bentConnector2">
            <a:avLst/>
          </a:prstGeom>
          <a:ln w="28575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99C612E6-D178-06B1-E310-FDF120308C8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96400" y="5225146"/>
            <a:ext cx="3089821" cy="94290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911BDE4-5D86-A096-8BF5-68488BF4765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96400" y="6566815"/>
            <a:ext cx="3397063" cy="138713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501582EA-5038-5A1F-3520-66113F4256C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96400" y="6154622"/>
            <a:ext cx="5549900" cy="41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84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C16D67-680C-EDE9-027F-F0407655F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3868176E-0458-C533-FFCC-997C98E02839}"/>
              </a:ext>
            </a:extLst>
          </p:cNvPr>
          <p:cNvSpPr/>
          <p:nvPr/>
        </p:nvSpPr>
        <p:spPr>
          <a:xfrm>
            <a:off x="0" y="-6350"/>
            <a:ext cx="18288000" cy="10287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2A742E2-5AB4-211A-86F8-05A95D1EE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318000" y="-3632200"/>
            <a:ext cx="9652000" cy="175514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31E27959-EBA6-7179-E562-E7A866C1F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86" y="595721"/>
            <a:ext cx="16217900" cy="92837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DE11AE38-45DE-A5E9-651A-0F908C8452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00" y="304800"/>
            <a:ext cx="317500" cy="96647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1D3B2DFC-31A5-0260-ADF2-11A60B6453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81500" y="4203700"/>
            <a:ext cx="533400" cy="1892300"/>
          </a:xfrm>
          <a:prstGeom prst="rect">
            <a:avLst/>
          </a:prstGeom>
        </p:spPr>
      </p:pic>
      <p:grpSp>
        <p:nvGrpSpPr>
          <p:cNvPr id="6" name="Group 6">
            <a:extLst>
              <a:ext uri="{FF2B5EF4-FFF2-40B4-BE49-F238E27FC236}">
                <a16:creationId xmlns:a16="http://schemas.microsoft.com/office/drawing/2014/main" id="{6D95EFF8-091C-5795-C470-A4BB646D0591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>
            <a:extLst>
              <a:ext uri="{FF2B5EF4-FFF2-40B4-BE49-F238E27FC236}">
                <a16:creationId xmlns:a16="http://schemas.microsoft.com/office/drawing/2014/main" id="{E089FB62-7F92-C7C5-54F5-D2B55558CD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4600" y="1117600"/>
            <a:ext cx="13703300" cy="12700"/>
          </a:xfrm>
          <a:prstGeom prst="rect">
            <a:avLst/>
          </a:prstGeom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7F1FF438-445C-E087-673A-70BBF0F922E4}"/>
              </a:ext>
            </a:extLst>
          </p:cNvPr>
          <p:cNvSpPr txBox="1"/>
          <p:nvPr/>
        </p:nvSpPr>
        <p:spPr>
          <a:xfrm>
            <a:off x="14846300" y="965200"/>
            <a:ext cx="13970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altLang="ko-KR" sz="1700" b="0" i="0" u="none" strike="noStrike" dirty="0">
                <a:solidFill>
                  <a:srgbClr val="595042"/>
                </a:solidFill>
                <a:latin typeface="Cormorant Bold"/>
              </a:rPr>
              <a:t>Chapter 03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16F77A0-3F10-DDB2-E4E0-FA502E7CA8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6814800" y="8851900"/>
            <a:ext cx="1206500" cy="723900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088705F4-5CD3-2C26-2D6C-96E5E5FD5D64}"/>
              </a:ext>
            </a:extLst>
          </p:cNvPr>
          <p:cNvSpPr txBox="1"/>
          <p:nvPr/>
        </p:nvSpPr>
        <p:spPr>
          <a:xfrm>
            <a:off x="1435100" y="2082800"/>
            <a:ext cx="32131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200" b="0" i="0" u="none" strike="noStrike" dirty="0">
                <a:solidFill>
                  <a:srgbClr val="C4BFB7"/>
                </a:solidFill>
                <a:latin typeface="Cormorant Bold"/>
              </a:rPr>
              <a:t>Error Back Propagation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431EAE64-1688-63A1-B49E-D78A323D7E86}"/>
              </a:ext>
            </a:extLst>
          </p:cNvPr>
          <p:cNvSpPr txBox="1"/>
          <p:nvPr/>
        </p:nvSpPr>
        <p:spPr>
          <a:xfrm>
            <a:off x="1435100" y="2514600"/>
            <a:ext cx="91567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9600"/>
              </a:lnSpc>
            </a:pPr>
            <a:r>
              <a:rPr lang="en-US" altLang="ko-KR" sz="6000" b="0" i="0" u="none" strike="noStrike" dirty="0">
                <a:solidFill>
                  <a:srgbClr val="595042"/>
                </a:solidFill>
                <a:latin typeface="Cormorant Bold"/>
              </a:rPr>
              <a:t>Back-Propagation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23A41556-7225-DB5A-BA0E-E6E4384EF7E4}"/>
              </a:ext>
            </a:extLst>
          </p:cNvPr>
          <p:cNvSpPr txBox="1"/>
          <p:nvPr/>
        </p:nvSpPr>
        <p:spPr>
          <a:xfrm rot="5400000">
            <a:off x="16395700" y="5029200"/>
            <a:ext cx="1905000" cy="254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1300"/>
              </a:lnSpc>
            </a:pPr>
            <a:r>
              <a:rPr lang="en-US" sz="1400" b="0" i="0" u="none" strike="noStrike">
                <a:solidFill>
                  <a:srgbClr val="595042"/>
                </a:solidFill>
                <a:latin typeface="Cormorant Bold"/>
              </a:rPr>
              <a:t>CATS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A1052834-51C0-34CC-E22F-8FC0109D2ABF}"/>
              </a:ext>
            </a:extLst>
          </p:cNvPr>
          <p:cNvSpPr txBox="1"/>
          <p:nvPr/>
        </p:nvSpPr>
        <p:spPr>
          <a:xfrm rot="5400000">
            <a:off x="16687800" y="1498600"/>
            <a:ext cx="1384300" cy="304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1300"/>
              </a:lnSpc>
            </a:pPr>
            <a:r>
              <a:rPr lang="en-US" sz="1700" b="0" i="0" u="none" strike="noStrike">
                <a:solidFill>
                  <a:srgbClr val="595042"/>
                </a:solidFill>
                <a:latin typeface="Cormorant Bold"/>
              </a:rPr>
              <a:t>2025.03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4A8E29F-08A4-56DF-24A3-79D63D1FC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114" y="3643959"/>
            <a:ext cx="7076694" cy="602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95FC2CF-CBFE-A80F-5567-A87F6EF28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442" y="557349"/>
            <a:ext cx="5057775" cy="418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4865BAA1-B2D6-DF50-8937-B0ED04E4D8A5}"/>
              </a:ext>
            </a:extLst>
          </p:cNvPr>
          <p:cNvCxnSpPr>
            <a:cxnSpLocks/>
          </p:cNvCxnSpPr>
          <p:nvPr/>
        </p:nvCxnSpPr>
        <p:spPr>
          <a:xfrm flipV="1">
            <a:off x="4648200" y="2279650"/>
            <a:ext cx="5867400" cy="1872545"/>
          </a:xfrm>
          <a:prstGeom prst="bentConnector3">
            <a:avLst/>
          </a:prstGeom>
          <a:ln w="28575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B5CBEA67-14B5-7ABE-8323-E5DDF9E2644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21483" y="4979809"/>
            <a:ext cx="5850645" cy="94028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73038914-4554-EDC9-B334-E043337333D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21483" y="5951721"/>
            <a:ext cx="7228490" cy="74048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E3B79A9E-AE3E-1C23-36DC-58B31293B1F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30192" y="6723830"/>
            <a:ext cx="5793230" cy="40087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3ABF3717-6857-2537-BB73-AB50E2D91C0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21483" y="7219617"/>
            <a:ext cx="5632717" cy="436918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ACAA076-AB1B-FCD9-9315-364F4AC26F9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921482" y="7770911"/>
            <a:ext cx="7728431" cy="54301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15DBB501-2EDF-88A2-3419-A4917C0132A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921482" y="8455555"/>
            <a:ext cx="3521542" cy="27969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5C9E95C6-DA71-7ABF-67AD-476D1E22AE0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649200" y="8442447"/>
            <a:ext cx="2176705" cy="533071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9E3B24FB-F658-D7AF-9389-31AAB3DAF1F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921481" y="9059094"/>
            <a:ext cx="6894985" cy="50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583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A65E2-21B5-12A8-5073-34715F50C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C6E6227E-5876-21B6-55CC-CA6F4E12163A}"/>
              </a:ext>
            </a:extLst>
          </p:cNvPr>
          <p:cNvSpPr/>
          <p:nvPr/>
        </p:nvSpPr>
        <p:spPr>
          <a:xfrm>
            <a:off x="0" y="-6350"/>
            <a:ext cx="18288000" cy="10287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08E0309-EE7F-9C60-AEA7-295E1F9CA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318000" y="-3632200"/>
            <a:ext cx="9652000" cy="175514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C1C9FA33-D19B-4F57-7B94-8B9435248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86" y="595721"/>
            <a:ext cx="16217900" cy="92837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B6976239-8936-3897-4D68-A4C3A9223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00" y="304800"/>
            <a:ext cx="317500" cy="96647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3797BFCB-BEDB-BA52-71F7-9CD121F372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81500" y="4203700"/>
            <a:ext cx="533400" cy="1892300"/>
          </a:xfrm>
          <a:prstGeom prst="rect">
            <a:avLst/>
          </a:prstGeom>
        </p:spPr>
      </p:pic>
      <p:grpSp>
        <p:nvGrpSpPr>
          <p:cNvPr id="6" name="Group 6">
            <a:extLst>
              <a:ext uri="{FF2B5EF4-FFF2-40B4-BE49-F238E27FC236}">
                <a16:creationId xmlns:a16="http://schemas.microsoft.com/office/drawing/2014/main" id="{807B731B-F784-E45D-3601-4DD11E3A21AE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>
            <a:extLst>
              <a:ext uri="{FF2B5EF4-FFF2-40B4-BE49-F238E27FC236}">
                <a16:creationId xmlns:a16="http://schemas.microsoft.com/office/drawing/2014/main" id="{9D258475-7267-FC34-EFCC-D0413FB4AF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4600" y="1117600"/>
            <a:ext cx="13703300" cy="12700"/>
          </a:xfrm>
          <a:prstGeom prst="rect">
            <a:avLst/>
          </a:prstGeom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78AF5B38-04B2-F214-DC0D-E2DBEC502F00}"/>
              </a:ext>
            </a:extLst>
          </p:cNvPr>
          <p:cNvSpPr txBox="1"/>
          <p:nvPr/>
        </p:nvSpPr>
        <p:spPr>
          <a:xfrm>
            <a:off x="14846300" y="965200"/>
            <a:ext cx="13970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altLang="ko-KR" sz="1700" b="0" i="0" u="none" strike="noStrike" dirty="0">
                <a:solidFill>
                  <a:srgbClr val="595042"/>
                </a:solidFill>
                <a:latin typeface="Cormorant Bold"/>
              </a:rPr>
              <a:t>Chapter 03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BA4AB18F-7DB5-6C9B-FE0B-03A2A8E6AC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6814800" y="8851900"/>
            <a:ext cx="1206500" cy="723900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9097AB4C-AAC8-4DE1-3624-47A09FEC6A1B}"/>
              </a:ext>
            </a:extLst>
          </p:cNvPr>
          <p:cNvSpPr txBox="1"/>
          <p:nvPr/>
        </p:nvSpPr>
        <p:spPr>
          <a:xfrm>
            <a:off x="1435100" y="2082800"/>
            <a:ext cx="32131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200" b="0" i="0" u="none" strike="noStrike" dirty="0">
                <a:solidFill>
                  <a:srgbClr val="C4BFB7"/>
                </a:solidFill>
                <a:latin typeface="Cormorant Bold"/>
              </a:rPr>
              <a:t>Error Back Propagation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3B598473-42AA-3FAB-CDE4-42CC8C546DC0}"/>
              </a:ext>
            </a:extLst>
          </p:cNvPr>
          <p:cNvSpPr txBox="1"/>
          <p:nvPr/>
        </p:nvSpPr>
        <p:spPr>
          <a:xfrm>
            <a:off x="1435100" y="2514600"/>
            <a:ext cx="91567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9600"/>
              </a:lnSpc>
            </a:pPr>
            <a:r>
              <a:rPr lang="en-US" altLang="ko-KR" sz="6000" b="0" i="0" u="none" strike="noStrike" dirty="0">
                <a:solidFill>
                  <a:srgbClr val="595042"/>
                </a:solidFill>
                <a:latin typeface="Cormorant Bold"/>
              </a:rPr>
              <a:t>Back-Propagation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CC5C4BA8-C722-56E2-DCBC-F05E17917F3B}"/>
              </a:ext>
            </a:extLst>
          </p:cNvPr>
          <p:cNvSpPr txBox="1"/>
          <p:nvPr/>
        </p:nvSpPr>
        <p:spPr>
          <a:xfrm rot="5400000">
            <a:off x="16395700" y="5029200"/>
            <a:ext cx="1905000" cy="254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1300"/>
              </a:lnSpc>
            </a:pPr>
            <a:r>
              <a:rPr lang="en-US" sz="1400" b="0" i="0" u="none" strike="noStrike">
                <a:solidFill>
                  <a:srgbClr val="595042"/>
                </a:solidFill>
                <a:latin typeface="Cormorant Bold"/>
              </a:rPr>
              <a:t>CATS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A1E9443A-FF2F-4A41-70DC-CB34F3F93844}"/>
              </a:ext>
            </a:extLst>
          </p:cNvPr>
          <p:cNvSpPr txBox="1"/>
          <p:nvPr/>
        </p:nvSpPr>
        <p:spPr>
          <a:xfrm rot="5400000">
            <a:off x="16687800" y="1498600"/>
            <a:ext cx="1384300" cy="304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1300"/>
              </a:lnSpc>
            </a:pPr>
            <a:r>
              <a:rPr lang="en-US" sz="1700" b="0" i="0" u="none" strike="noStrike">
                <a:solidFill>
                  <a:srgbClr val="595042"/>
                </a:solidFill>
                <a:latin typeface="Cormorant Bold"/>
              </a:rPr>
              <a:t>2025.03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EBEBB84F-2129-7F8E-EBE2-1367D05AA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114" y="3643959"/>
            <a:ext cx="7076694" cy="602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D360AAF-27BE-CB13-97E7-4EF77AEE2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442" y="557349"/>
            <a:ext cx="5057775" cy="418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0702AF80-AE38-0B16-F6BE-B25F9882CB0E}"/>
              </a:ext>
            </a:extLst>
          </p:cNvPr>
          <p:cNvCxnSpPr>
            <a:cxnSpLocks/>
          </p:cNvCxnSpPr>
          <p:nvPr/>
        </p:nvCxnSpPr>
        <p:spPr>
          <a:xfrm flipV="1">
            <a:off x="4648200" y="2279650"/>
            <a:ext cx="5867400" cy="1872545"/>
          </a:xfrm>
          <a:prstGeom prst="bentConnector3">
            <a:avLst/>
          </a:prstGeom>
          <a:ln w="28575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D376E2FE-12F9-6A81-130C-55EE5CC786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93043" y="5929333"/>
            <a:ext cx="4221174" cy="234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74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A2935-568C-6DCE-CAD9-2174CD161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580AB694-87F6-3090-E815-9006942DF440}"/>
              </a:ext>
            </a:extLst>
          </p:cNvPr>
          <p:cNvSpPr/>
          <p:nvPr/>
        </p:nvSpPr>
        <p:spPr>
          <a:xfrm>
            <a:off x="0" y="-6350"/>
            <a:ext cx="18288000" cy="10287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E114A4F-7DB4-72E1-F277-29AACA0F3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318000" y="-3632200"/>
            <a:ext cx="9652000" cy="175514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34395905-E9E2-6CF0-3280-452661EEA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86" y="595721"/>
            <a:ext cx="16217900" cy="92837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A7F3205-1162-1CB1-680C-5D2D2E816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00" y="304800"/>
            <a:ext cx="317500" cy="96647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9584911D-69F4-8592-E2F1-54DAF993B2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81500" y="4203700"/>
            <a:ext cx="533400" cy="1892300"/>
          </a:xfrm>
          <a:prstGeom prst="rect">
            <a:avLst/>
          </a:prstGeom>
        </p:spPr>
      </p:pic>
      <p:grpSp>
        <p:nvGrpSpPr>
          <p:cNvPr id="6" name="Group 6">
            <a:extLst>
              <a:ext uri="{FF2B5EF4-FFF2-40B4-BE49-F238E27FC236}">
                <a16:creationId xmlns:a16="http://schemas.microsoft.com/office/drawing/2014/main" id="{29F431AF-A18B-E6E5-B2DB-F9A1B28CCFCC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>
            <a:extLst>
              <a:ext uri="{FF2B5EF4-FFF2-40B4-BE49-F238E27FC236}">
                <a16:creationId xmlns:a16="http://schemas.microsoft.com/office/drawing/2014/main" id="{3864097F-286E-4F9D-2BC8-97D8D58810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4600" y="1117600"/>
            <a:ext cx="13703300" cy="12700"/>
          </a:xfrm>
          <a:prstGeom prst="rect">
            <a:avLst/>
          </a:prstGeom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CAFAB608-4D5A-192A-018B-BA54776906B6}"/>
              </a:ext>
            </a:extLst>
          </p:cNvPr>
          <p:cNvSpPr txBox="1"/>
          <p:nvPr/>
        </p:nvSpPr>
        <p:spPr>
          <a:xfrm>
            <a:off x="14846300" y="965200"/>
            <a:ext cx="13970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altLang="ko-KR" sz="1700" b="0" i="0" u="none" strike="noStrike" dirty="0">
                <a:solidFill>
                  <a:srgbClr val="595042"/>
                </a:solidFill>
                <a:latin typeface="Cormorant Bold"/>
              </a:rPr>
              <a:t>Chapter 03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2787B028-C241-77F5-CA26-686069B092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6814800" y="8851900"/>
            <a:ext cx="1206500" cy="723900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6BA7BE66-5076-32D7-BD8A-FC36C92A231B}"/>
              </a:ext>
            </a:extLst>
          </p:cNvPr>
          <p:cNvSpPr txBox="1"/>
          <p:nvPr/>
        </p:nvSpPr>
        <p:spPr>
          <a:xfrm>
            <a:off x="1435100" y="2082800"/>
            <a:ext cx="32131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200" b="0" i="0" u="none" strike="noStrike" dirty="0">
                <a:solidFill>
                  <a:srgbClr val="C4BFB7"/>
                </a:solidFill>
                <a:latin typeface="Cormorant Bold"/>
              </a:rPr>
              <a:t>Error Back Propagation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5C619983-494C-7DF0-FB2B-277F42A66583}"/>
              </a:ext>
            </a:extLst>
          </p:cNvPr>
          <p:cNvSpPr txBox="1"/>
          <p:nvPr/>
        </p:nvSpPr>
        <p:spPr>
          <a:xfrm>
            <a:off x="1435100" y="2514600"/>
            <a:ext cx="91567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9600"/>
              </a:lnSpc>
            </a:pPr>
            <a:r>
              <a:rPr lang="en-US" altLang="ko-KR" sz="6000" b="0" i="0" u="none" strike="noStrike" dirty="0">
                <a:solidFill>
                  <a:srgbClr val="595042"/>
                </a:solidFill>
                <a:latin typeface="Cormorant Bold"/>
              </a:rPr>
              <a:t>Back-Propagation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6B04243B-A8BD-5208-0025-9E1CB93C994A}"/>
              </a:ext>
            </a:extLst>
          </p:cNvPr>
          <p:cNvSpPr txBox="1"/>
          <p:nvPr/>
        </p:nvSpPr>
        <p:spPr>
          <a:xfrm rot="5400000">
            <a:off x="16395700" y="5029200"/>
            <a:ext cx="1905000" cy="254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1300"/>
              </a:lnSpc>
            </a:pPr>
            <a:r>
              <a:rPr lang="en-US" sz="1400" b="0" i="0" u="none" strike="noStrike">
                <a:solidFill>
                  <a:srgbClr val="595042"/>
                </a:solidFill>
                <a:latin typeface="Cormorant Bold"/>
              </a:rPr>
              <a:t>CATS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76230DF2-F7E6-A766-A247-39755FB0BBD0}"/>
              </a:ext>
            </a:extLst>
          </p:cNvPr>
          <p:cNvSpPr txBox="1"/>
          <p:nvPr/>
        </p:nvSpPr>
        <p:spPr>
          <a:xfrm rot="5400000">
            <a:off x="16687800" y="1498600"/>
            <a:ext cx="1384300" cy="304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1300"/>
              </a:lnSpc>
            </a:pPr>
            <a:r>
              <a:rPr lang="en-US" sz="1700" b="0" i="0" u="none" strike="noStrike">
                <a:solidFill>
                  <a:srgbClr val="595042"/>
                </a:solidFill>
                <a:latin typeface="Cormorant Bold"/>
              </a:rPr>
              <a:t>2025.03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B5CE4272-2BEE-CBEA-263A-99B2331D7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114" y="3643959"/>
            <a:ext cx="7076694" cy="602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1A9C62A-2C2B-8936-FA06-B2C4A826D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442" y="557349"/>
            <a:ext cx="5057775" cy="418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14ED877E-85D9-6182-F00B-548C3A8D4CED}"/>
              </a:ext>
            </a:extLst>
          </p:cNvPr>
          <p:cNvCxnSpPr>
            <a:cxnSpLocks/>
          </p:cNvCxnSpPr>
          <p:nvPr/>
        </p:nvCxnSpPr>
        <p:spPr>
          <a:xfrm flipV="1">
            <a:off x="4648200" y="2279650"/>
            <a:ext cx="5867400" cy="1872545"/>
          </a:xfrm>
          <a:prstGeom prst="bentConnector3">
            <a:avLst/>
          </a:prstGeom>
          <a:ln w="28575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F463E4C-A720-7549-309E-6C3EACA4C7E6}"/>
              </a:ext>
            </a:extLst>
          </p:cNvPr>
          <p:cNvSpPr txBox="1"/>
          <p:nvPr/>
        </p:nvSpPr>
        <p:spPr>
          <a:xfrm>
            <a:off x="10353656" y="6020475"/>
            <a:ext cx="64121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Epoch 1) E : 0.298371109  -&gt;  0.291027924</a:t>
            </a:r>
          </a:p>
          <a:p>
            <a:endParaRPr lang="en-US" altLang="ko-KR" dirty="0"/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/>
              <a:t>Epoch 10000) </a:t>
            </a:r>
            <a:r>
              <a:rPr lang="en-US" altLang="ko-KR" dirty="0"/>
              <a:t>E : 0.0000351084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4678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CD0C736-9072-40F6-B7A3-E7432D931D67}"/>
              </a:ext>
            </a:extLst>
          </p:cNvPr>
          <p:cNvSpPr/>
          <p:nvPr/>
        </p:nvSpPr>
        <p:spPr>
          <a:xfrm>
            <a:off x="0" y="-6350"/>
            <a:ext cx="18288000" cy="10287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1963400" y="4013200"/>
            <a:ext cx="9652000" cy="22733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3000" y="495300"/>
            <a:ext cx="1689100" cy="9283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00" y="304800"/>
            <a:ext cx="15836900" cy="9664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92400" y="4318000"/>
            <a:ext cx="825500" cy="16383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663700" y="2349500"/>
            <a:ext cx="9626600" cy="151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66400"/>
              </a:lnSpc>
            </a:pPr>
            <a:r>
              <a:rPr lang="en-US" sz="14900" b="0" i="0" u="none" strike="noStrike" spc="-200">
                <a:solidFill>
                  <a:srgbClr val="595042"/>
                </a:solidFill>
                <a:latin typeface="Cormorant SemiBold"/>
              </a:rPr>
              <a:t>Thank You!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300" y="304800"/>
            <a:ext cx="317500" cy="9664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6700" y="8382000"/>
            <a:ext cx="13741400" cy="127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10198100" y="8851900"/>
            <a:ext cx="952500" cy="127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0833100" y="8470900"/>
            <a:ext cx="3060700" cy="279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56040"/>
              </a:lnSpc>
            </a:pPr>
            <a:r>
              <a:rPr lang="en-US" sz="1600" b="0" i="0" u="none" strike="noStrike" dirty="0">
                <a:solidFill>
                  <a:srgbClr val="595042"/>
                </a:solidFill>
                <a:latin typeface="Cormorant Bold"/>
              </a:rPr>
              <a:t>Presenter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623800" y="8864600"/>
            <a:ext cx="2463800" cy="419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r">
              <a:lnSpc>
                <a:spcPct val="156040"/>
              </a:lnSpc>
            </a:pPr>
            <a:r>
              <a:rPr lang="en-US" sz="2400" b="0" i="0" u="none" strike="noStrike" dirty="0">
                <a:solidFill>
                  <a:srgbClr val="595042"/>
                </a:solidFill>
                <a:latin typeface="Cormorant Bold"/>
              </a:rPr>
              <a:t>Kim </a:t>
            </a:r>
            <a:r>
              <a:rPr lang="en-US" sz="2400" b="0" i="0" u="none" strike="noStrike" dirty="0" err="1">
                <a:solidFill>
                  <a:srgbClr val="595042"/>
                </a:solidFill>
                <a:latin typeface="Cormorant Bold"/>
              </a:rPr>
              <a:t>Chanu</a:t>
            </a:r>
            <a:endParaRPr lang="en-US" sz="2400" b="0" i="0" u="none" strike="noStrike" dirty="0">
              <a:solidFill>
                <a:srgbClr val="595042"/>
              </a:solidFill>
              <a:latin typeface="Cormorant Bold"/>
            </a:endParaRP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081500" y="4203700"/>
            <a:ext cx="533400" cy="18923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16814800" y="8851900"/>
            <a:ext cx="1206500" cy="7239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 rot="5400000">
            <a:off x="16395700" y="5029200"/>
            <a:ext cx="1905000" cy="254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1300"/>
              </a:lnSpc>
            </a:pPr>
            <a:r>
              <a:rPr lang="en-US" sz="1400" b="0" i="0" u="none" strike="noStrike">
                <a:solidFill>
                  <a:srgbClr val="595042"/>
                </a:solidFill>
                <a:latin typeface="Cormorant Bold"/>
              </a:rPr>
              <a:t>CATS</a:t>
            </a:r>
          </a:p>
        </p:txBody>
      </p:sp>
      <p:sp>
        <p:nvSpPr>
          <p:cNvPr id="15" name="TextBox 15"/>
          <p:cNvSpPr txBox="1"/>
          <p:nvPr/>
        </p:nvSpPr>
        <p:spPr>
          <a:xfrm rot="5400000">
            <a:off x="16687800" y="1498600"/>
            <a:ext cx="1384300" cy="304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1300"/>
              </a:lnSpc>
            </a:pPr>
            <a:r>
              <a:rPr lang="en-US" sz="1700" b="0" i="0" u="none" strike="noStrike">
                <a:solidFill>
                  <a:srgbClr val="595042"/>
                </a:solidFill>
                <a:latin typeface="Cormorant Bold"/>
              </a:rPr>
              <a:t>2025.03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EE5F81-6052-4298-AA8C-00D2CD301A1F}"/>
              </a:ext>
            </a:extLst>
          </p:cNvPr>
          <p:cNvSpPr/>
          <p:nvPr/>
        </p:nvSpPr>
        <p:spPr>
          <a:xfrm>
            <a:off x="0" y="-6350"/>
            <a:ext cx="18288000" cy="10287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318000" y="-3632200"/>
            <a:ext cx="9652000" cy="17551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533400"/>
            <a:ext cx="16217900" cy="9283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00" y="304800"/>
            <a:ext cx="317500" cy="9664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81500" y="4203700"/>
            <a:ext cx="533400" cy="18923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4600" y="1117600"/>
            <a:ext cx="13703300" cy="127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4846300" y="965200"/>
            <a:ext cx="13970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sz="1700" b="0" i="0" u="none" strike="noStrike" dirty="0">
                <a:solidFill>
                  <a:srgbClr val="595042"/>
                </a:solidFill>
                <a:latin typeface="Cormorant Bold"/>
              </a:rPr>
              <a:t>Chapter 03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6814800" y="8851900"/>
            <a:ext cx="1206500" cy="7239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435100" y="2082800"/>
            <a:ext cx="32131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200" b="0" i="0" u="none" strike="noStrike" dirty="0">
                <a:solidFill>
                  <a:srgbClr val="C4BFB7"/>
                </a:solidFill>
                <a:latin typeface="Cormorant Bold"/>
              </a:rPr>
              <a:t>Valid Parameter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35100" y="2514600"/>
            <a:ext cx="91567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9600"/>
              </a:lnSpc>
            </a:pPr>
            <a:r>
              <a:rPr lang="en-US" altLang="ko-KR" sz="6000" b="0" i="0" u="none" strike="noStrike" dirty="0">
                <a:solidFill>
                  <a:srgbClr val="595042"/>
                </a:solidFill>
                <a:latin typeface="Cormorant Bold"/>
              </a:rPr>
              <a:t>Gradient Descent</a:t>
            </a:r>
          </a:p>
        </p:txBody>
      </p:sp>
      <p:sp>
        <p:nvSpPr>
          <p:cNvPr id="14" name="TextBox 14"/>
          <p:cNvSpPr txBox="1"/>
          <p:nvPr/>
        </p:nvSpPr>
        <p:spPr>
          <a:xfrm rot="5400000">
            <a:off x="16395700" y="5029200"/>
            <a:ext cx="1905000" cy="254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1300"/>
              </a:lnSpc>
            </a:pPr>
            <a:r>
              <a:rPr lang="en-US" sz="1400" b="0" i="0" u="none" strike="noStrike">
                <a:solidFill>
                  <a:srgbClr val="595042"/>
                </a:solidFill>
                <a:latin typeface="Cormorant Bold"/>
              </a:rPr>
              <a:t>CATS</a:t>
            </a:r>
          </a:p>
        </p:txBody>
      </p:sp>
      <p:sp>
        <p:nvSpPr>
          <p:cNvPr id="15" name="TextBox 15"/>
          <p:cNvSpPr txBox="1"/>
          <p:nvPr/>
        </p:nvSpPr>
        <p:spPr>
          <a:xfrm rot="5400000">
            <a:off x="16687800" y="1498600"/>
            <a:ext cx="1384300" cy="304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1300"/>
              </a:lnSpc>
            </a:pPr>
            <a:r>
              <a:rPr lang="en-US" sz="1700" b="0" i="0" u="none" strike="noStrike">
                <a:solidFill>
                  <a:srgbClr val="595042"/>
                </a:solidFill>
                <a:latin typeface="Cormorant Bold"/>
              </a:rPr>
              <a:t>2025.03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830D92-3324-2360-A9D1-2A655042B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3479800"/>
            <a:ext cx="9677400" cy="573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5B51D198-245F-76AA-6022-A68726712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0" y="3632200"/>
            <a:ext cx="9677400" cy="573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2E6CB7-2C90-1248-EAA0-A7FC3B96B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DA4858B3-A844-673B-D22F-F07EFF26DDB5}"/>
              </a:ext>
            </a:extLst>
          </p:cNvPr>
          <p:cNvSpPr/>
          <p:nvPr/>
        </p:nvSpPr>
        <p:spPr>
          <a:xfrm>
            <a:off x="0" y="-6350"/>
            <a:ext cx="18288000" cy="10287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4E470D2-9E3C-E8A4-9F65-5B49310A2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318000" y="-3632200"/>
            <a:ext cx="9652000" cy="175514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35627834-EEE0-7EA1-844B-47CB20286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533400"/>
            <a:ext cx="16217900" cy="92837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1D3CCF92-4CD0-C596-BD4B-C3C1B956C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00" y="304800"/>
            <a:ext cx="317500" cy="96647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935C37FC-FE1A-5E5C-6719-6847143CA1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81500" y="4203700"/>
            <a:ext cx="533400" cy="1892300"/>
          </a:xfrm>
          <a:prstGeom prst="rect">
            <a:avLst/>
          </a:prstGeom>
        </p:spPr>
      </p:pic>
      <p:grpSp>
        <p:nvGrpSpPr>
          <p:cNvPr id="6" name="Group 6">
            <a:extLst>
              <a:ext uri="{FF2B5EF4-FFF2-40B4-BE49-F238E27FC236}">
                <a16:creationId xmlns:a16="http://schemas.microsoft.com/office/drawing/2014/main" id="{3C37991A-0CE1-5075-D8A1-24674A528DCB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>
            <a:extLst>
              <a:ext uri="{FF2B5EF4-FFF2-40B4-BE49-F238E27FC236}">
                <a16:creationId xmlns:a16="http://schemas.microsoft.com/office/drawing/2014/main" id="{BCC0D923-9A12-CDA3-BE74-73A689854E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4600" y="1117600"/>
            <a:ext cx="13703300" cy="12700"/>
          </a:xfrm>
          <a:prstGeom prst="rect">
            <a:avLst/>
          </a:prstGeom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33BE98A9-1CBF-B66B-1D6B-AED5B1D098A7}"/>
              </a:ext>
            </a:extLst>
          </p:cNvPr>
          <p:cNvSpPr txBox="1"/>
          <p:nvPr/>
        </p:nvSpPr>
        <p:spPr>
          <a:xfrm>
            <a:off x="14846300" y="965200"/>
            <a:ext cx="13970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altLang="ko-KR" sz="1700" b="0" i="0" u="none" strike="noStrike" dirty="0">
                <a:solidFill>
                  <a:srgbClr val="595042"/>
                </a:solidFill>
                <a:latin typeface="Cormorant Bold"/>
              </a:rPr>
              <a:t>Chapter 03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9FDA4448-9F60-CB98-FAD5-DEDA0D6CBB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6814800" y="8851900"/>
            <a:ext cx="1206500" cy="723900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EF6E8F42-2D6E-0AE3-8ED9-C722306BDA68}"/>
              </a:ext>
            </a:extLst>
          </p:cNvPr>
          <p:cNvSpPr txBox="1"/>
          <p:nvPr/>
        </p:nvSpPr>
        <p:spPr>
          <a:xfrm>
            <a:off x="1435100" y="2082800"/>
            <a:ext cx="32131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200" b="0" i="0" u="none" strike="noStrike" dirty="0">
                <a:solidFill>
                  <a:srgbClr val="C4BFB7"/>
                </a:solidFill>
                <a:latin typeface="Cormorant Bold"/>
              </a:rPr>
              <a:t>Valid Parameter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AA44EEDA-A208-88B2-F5E9-81CF94542672}"/>
              </a:ext>
            </a:extLst>
          </p:cNvPr>
          <p:cNvSpPr txBox="1"/>
          <p:nvPr/>
        </p:nvSpPr>
        <p:spPr>
          <a:xfrm>
            <a:off x="1435100" y="2514600"/>
            <a:ext cx="91567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9600"/>
              </a:lnSpc>
            </a:pPr>
            <a:r>
              <a:rPr lang="en-US" altLang="ko-KR" sz="6000" b="0" i="0" u="none" strike="noStrike" dirty="0">
                <a:solidFill>
                  <a:srgbClr val="595042"/>
                </a:solidFill>
                <a:latin typeface="Cormorant Bold"/>
              </a:rPr>
              <a:t>Gradient Descent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08A1A443-62F5-BE6D-CD15-D10A96E672ED}"/>
              </a:ext>
            </a:extLst>
          </p:cNvPr>
          <p:cNvSpPr txBox="1"/>
          <p:nvPr/>
        </p:nvSpPr>
        <p:spPr>
          <a:xfrm rot="5400000">
            <a:off x="16395700" y="5029200"/>
            <a:ext cx="1905000" cy="254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1300"/>
              </a:lnSpc>
            </a:pPr>
            <a:r>
              <a:rPr lang="en-US" sz="1400" b="0" i="0" u="none" strike="noStrike">
                <a:solidFill>
                  <a:srgbClr val="595042"/>
                </a:solidFill>
                <a:latin typeface="Cormorant Bold"/>
              </a:rPr>
              <a:t>CATS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48C93544-BDBA-5852-0217-66930D64C03B}"/>
              </a:ext>
            </a:extLst>
          </p:cNvPr>
          <p:cNvSpPr txBox="1"/>
          <p:nvPr/>
        </p:nvSpPr>
        <p:spPr>
          <a:xfrm rot="5400000">
            <a:off x="16687800" y="1498600"/>
            <a:ext cx="1384300" cy="304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1300"/>
              </a:lnSpc>
            </a:pPr>
            <a:r>
              <a:rPr lang="en-US" sz="1700" b="0" i="0" u="none" strike="noStrike">
                <a:solidFill>
                  <a:srgbClr val="595042"/>
                </a:solidFill>
                <a:latin typeface="Cormorant Bold"/>
              </a:rPr>
              <a:t>2025.03</a:t>
            </a:r>
          </a:p>
        </p:txBody>
      </p:sp>
      <p:pic>
        <p:nvPicPr>
          <p:cNvPr id="3074" name="Picture 2" descr="모두의 딥러닝 개정 3판: 1 경사 하강법의 개요 - 1">
            <a:extLst>
              <a:ext uri="{FF2B5EF4-FFF2-40B4-BE49-F238E27FC236}">
                <a16:creationId xmlns:a16="http://schemas.microsoft.com/office/drawing/2014/main" id="{2E5198F9-B221-5F49-015F-E62C469FA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050" y="3422459"/>
            <a:ext cx="6819900" cy="633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260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FD305-BE7B-8FD6-3799-D8216E231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4824CA50-EFAD-067C-A5A1-F81BEEBB7CEE}"/>
              </a:ext>
            </a:extLst>
          </p:cNvPr>
          <p:cNvSpPr/>
          <p:nvPr/>
        </p:nvSpPr>
        <p:spPr>
          <a:xfrm>
            <a:off x="0" y="-6350"/>
            <a:ext cx="18288000" cy="10287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CE6B695-44DB-12DE-325A-CEA35B4C0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318000" y="-3632200"/>
            <a:ext cx="9652000" cy="175514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5B7A2AFB-302D-353D-9779-3A143B77F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533400"/>
            <a:ext cx="16217900" cy="92837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67C40E94-AE0A-7B92-99BB-879DE8D5F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00" y="304800"/>
            <a:ext cx="317500" cy="96647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A610B5C7-556D-A99C-7700-ADB00CCA93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81500" y="4203700"/>
            <a:ext cx="533400" cy="1892300"/>
          </a:xfrm>
          <a:prstGeom prst="rect">
            <a:avLst/>
          </a:prstGeom>
        </p:spPr>
      </p:pic>
      <p:grpSp>
        <p:nvGrpSpPr>
          <p:cNvPr id="6" name="Group 6">
            <a:extLst>
              <a:ext uri="{FF2B5EF4-FFF2-40B4-BE49-F238E27FC236}">
                <a16:creationId xmlns:a16="http://schemas.microsoft.com/office/drawing/2014/main" id="{2D56D5B5-441E-FCCF-FC34-7F4E166905C7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>
            <a:extLst>
              <a:ext uri="{FF2B5EF4-FFF2-40B4-BE49-F238E27FC236}">
                <a16:creationId xmlns:a16="http://schemas.microsoft.com/office/drawing/2014/main" id="{AE777C82-AF92-29AD-EE6F-431F978F93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4600" y="1117600"/>
            <a:ext cx="13703300" cy="12700"/>
          </a:xfrm>
          <a:prstGeom prst="rect">
            <a:avLst/>
          </a:prstGeom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ADC19FD8-6584-B4AD-00D4-1BAFBA64ED1A}"/>
              </a:ext>
            </a:extLst>
          </p:cNvPr>
          <p:cNvSpPr txBox="1"/>
          <p:nvPr/>
        </p:nvSpPr>
        <p:spPr>
          <a:xfrm>
            <a:off x="14846300" y="965200"/>
            <a:ext cx="13970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altLang="ko-KR" sz="1700" b="0" i="0" u="none" strike="noStrike" dirty="0">
                <a:solidFill>
                  <a:srgbClr val="595042"/>
                </a:solidFill>
                <a:latin typeface="Cormorant Bold"/>
              </a:rPr>
              <a:t>Chapter 03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A59ADBFA-E5F2-6FB1-55F6-5C404D4DF9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6814800" y="8851900"/>
            <a:ext cx="1206500" cy="723900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B19D086C-4BF1-F034-94B7-A04CDE3D24DA}"/>
              </a:ext>
            </a:extLst>
          </p:cNvPr>
          <p:cNvSpPr txBox="1"/>
          <p:nvPr/>
        </p:nvSpPr>
        <p:spPr>
          <a:xfrm>
            <a:off x="1435100" y="2082800"/>
            <a:ext cx="32131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200" b="0" i="0" u="none" strike="noStrike" dirty="0">
                <a:solidFill>
                  <a:srgbClr val="C4BFB7"/>
                </a:solidFill>
                <a:latin typeface="Cormorant Bold"/>
              </a:rPr>
              <a:t>Valid Parameter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FB633710-15B2-0A30-38BD-8ED380FF48C5}"/>
              </a:ext>
            </a:extLst>
          </p:cNvPr>
          <p:cNvSpPr txBox="1"/>
          <p:nvPr/>
        </p:nvSpPr>
        <p:spPr>
          <a:xfrm>
            <a:off x="1435100" y="2514600"/>
            <a:ext cx="91567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9600"/>
              </a:lnSpc>
            </a:pPr>
            <a:r>
              <a:rPr lang="en-US" altLang="ko-KR" sz="6000" b="0" i="0" u="none" strike="noStrike" dirty="0">
                <a:solidFill>
                  <a:srgbClr val="595042"/>
                </a:solidFill>
                <a:latin typeface="Cormorant Bold"/>
              </a:rPr>
              <a:t>Gradient Descent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B75685FF-9B7D-927E-D8DD-A5B01B74E492}"/>
              </a:ext>
            </a:extLst>
          </p:cNvPr>
          <p:cNvSpPr txBox="1"/>
          <p:nvPr/>
        </p:nvSpPr>
        <p:spPr>
          <a:xfrm rot="5400000">
            <a:off x="16395700" y="5029200"/>
            <a:ext cx="1905000" cy="254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1300"/>
              </a:lnSpc>
            </a:pPr>
            <a:r>
              <a:rPr lang="en-US" sz="1400" b="0" i="0" u="none" strike="noStrike">
                <a:solidFill>
                  <a:srgbClr val="595042"/>
                </a:solidFill>
                <a:latin typeface="Cormorant Bold"/>
              </a:rPr>
              <a:t>CATS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517A8723-27B2-41C1-1884-BC37EFDBFF0F}"/>
              </a:ext>
            </a:extLst>
          </p:cNvPr>
          <p:cNvSpPr txBox="1"/>
          <p:nvPr/>
        </p:nvSpPr>
        <p:spPr>
          <a:xfrm rot="5400000">
            <a:off x="16687800" y="1498600"/>
            <a:ext cx="1384300" cy="304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1300"/>
              </a:lnSpc>
            </a:pPr>
            <a:r>
              <a:rPr lang="en-US" sz="1700" b="0" i="0" u="none" strike="noStrike">
                <a:solidFill>
                  <a:srgbClr val="595042"/>
                </a:solidFill>
                <a:latin typeface="Cormorant Bold"/>
              </a:rPr>
              <a:t>2025.03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35926B9-95BF-51A9-16B9-ECB03E3CD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695700"/>
            <a:ext cx="8077200" cy="605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798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CF9D4-11C4-7462-8648-5962E9451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C41FA2-350E-684E-C595-623F60BCB0E7}"/>
              </a:ext>
            </a:extLst>
          </p:cNvPr>
          <p:cNvSpPr/>
          <p:nvPr/>
        </p:nvSpPr>
        <p:spPr>
          <a:xfrm>
            <a:off x="0" y="-6350"/>
            <a:ext cx="18288000" cy="10287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4A2E185-4635-DF9B-1AFF-7BA29FFD4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318000" y="-3632200"/>
            <a:ext cx="9652000" cy="175514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7E1DE313-F06D-6D8A-B0D2-67AD7572A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533400"/>
            <a:ext cx="16217900" cy="92837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D15E8C10-78D5-21F8-A706-876F1B63D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00" y="304800"/>
            <a:ext cx="317500" cy="96647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9D2FA0C0-F065-4464-8DD4-6B21375BA6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81500" y="4203700"/>
            <a:ext cx="533400" cy="1892300"/>
          </a:xfrm>
          <a:prstGeom prst="rect">
            <a:avLst/>
          </a:prstGeom>
        </p:spPr>
      </p:pic>
      <p:grpSp>
        <p:nvGrpSpPr>
          <p:cNvPr id="6" name="Group 6">
            <a:extLst>
              <a:ext uri="{FF2B5EF4-FFF2-40B4-BE49-F238E27FC236}">
                <a16:creationId xmlns:a16="http://schemas.microsoft.com/office/drawing/2014/main" id="{E5C4B687-D863-DC2F-824D-2F8FF4055959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>
            <a:extLst>
              <a:ext uri="{FF2B5EF4-FFF2-40B4-BE49-F238E27FC236}">
                <a16:creationId xmlns:a16="http://schemas.microsoft.com/office/drawing/2014/main" id="{1D045EEB-02FF-6F56-7D79-9E5B7C05B4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4600" y="1117600"/>
            <a:ext cx="13703300" cy="12700"/>
          </a:xfrm>
          <a:prstGeom prst="rect">
            <a:avLst/>
          </a:prstGeom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104BBF5D-B1B0-F099-35CB-837DF6378FDE}"/>
              </a:ext>
            </a:extLst>
          </p:cNvPr>
          <p:cNvSpPr txBox="1"/>
          <p:nvPr/>
        </p:nvSpPr>
        <p:spPr>
          <a:xfrm>
            <a:off x="14846300" y="965200"/>
            <a:ext cx="13970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altLang="ko-KR" sz="1700" b="0" i="0" u="none" strike="noStrike" dirty="0">
                <a:solidFill>
                  <a:srgbClr val="595042"/>
                </a:solidFill>
                <a:latin typeface="Cormorant Bold"/>
              </a:rPr>
              <a:t>Chapter 03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59593D3E-CD4A-03DE-40A2-8BCC0C8AD1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6814800" y="8851900"/>
            <a:ext cx="1206500" cy="723900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F10E2B72-5F2E-DD33-094E-35F3F1C533CD}"/>
              </a:ext>
            </a:extLst>
          </p:cNvPr>
          <p:cNvSpPr txBox="1"/>
          <p:nvPr/>
        </p:nvSpPr>
        <p:spPr>
          <a:xfrm>
            <a:off x="1435100" y="2082800"/>
            <a:ext cx="32131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200" b="0" i="0" u="none" strike="noStrike" dirty="0">
                <a:solidFill>
                  <a:srgbClr val="C4BFB7"/>
                </a:solidFill>
                <a:latin typeface="Cormorant Bold"/>
              </a:rPr>
              <a:t>Valid Parameter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388FFA75-8F77-7DE6-8679-89FB1FAF05E9}"/>
              </a:ext>
            </a:extLst>
          </p:cNvPr>
          <p:cNvSpPr txBox="1"/>
          <p:nvPr/>
        </p:nvSpPr>
        <p:spPr>
          <a:xfrm>
            <a:off x="1435100" y="2514600"/>
            <a:ext cx="91567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9600"/>
              </a:lnSpc>
            </a:pPr>
            <a:r>
              <a:rPr lang="en-US" altLang="ko-KR" sz="6000" b="0" i="0" u="none" strike="noStrike" dirty="0">
                <a:solidFill>
                  <a:srgbClr val="595042"/>
                </a:solidFill>
                <a:latin typeface="Cormorant Bold"/>
              </a:rPr>
              <a:t>Gradient Descent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32CA6D44-8A4C-266B-48B1-CE7D8DAAF1D3}"/>
              </a:ext>
            </a:extLst>
          </p:cNvPr>
          <p:cNvSpPr txBox="1"/>
          <p:nvPr/>
        </p:nvSpPr>
        <p:spPr>
          <a:xfrm rot="5400000">
            <a:off x="16395700" y="5029200"/>
            <a:ext cx="1905000" cy="254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1300"/>
              </a:lnSpc>
            </a:pPr>
            <a:r>
              <a:rPr lang="en-US" sz="1400" b="0" i="0" u="none" strike="noStrike">
                <a:solidFill>
                  <a:srgbClr val="595042"/>
                </a:solidFill>
                <a:latin typeface="Cormorant Bold"/>
              </a:rPr>
              <a:t>CATS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48D0044F-B354-6242-CD00-5DA5DE1E156E}"/>
              </a:ext>
            </a:extLst>
          </p:cNvPr>
          <p:cNvSpPr txBox="1"/>
          <p:nvPr/>
        </p:nvSpPr>
        <p:spPr>
          <a:xfrm rot="5400000">
            <a:off x="16687800" y="1498600"/>
            <a:ext cx="1384300" cy="304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1300"/>
              </a:lnSpc>
            </a:pPr>
            <a:r>
              <a:rPr lang="en-US" sz="1700" b="0" i="0" u="none" strike="noStrike">
                <a:solidFill>
                  <a:srgbClr val="595042"/>
                </a:solidFill>
                <a:latin typeface="Cormorant Bold"/>
              </a:rPr>
              <a:t>2025.03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2DB0CFD7-3B39-C68D-D6EE-36C9CA085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814680"/>
            <a:ext cx="11172181" cy="5407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576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D371D-7560-A48E-FD74-30ECB5B2C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B0E2819C-9793-F860-723B-4EE7746AE019}"/>
              </a:ext>
            </a:extLst>
          </p:cNvPr>
          <p:cNvSpPr/>
          <p:nvPr/>
        </p:nvSpPr>
        <p:spPr>
          <a:xfrm>
            <a:off x="0" y="-6350"/>
            <a:ext cx="18288000" cy="10287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D6026321-2AD0-97CD-29CC-D20753213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318000" y="-3632200"/>
            <a:ext cx="9652000" cy="175514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9E64A5B6-3219-D225-D99E-471209B42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533400"/>
            <a:ext cx="16217900" cy="92837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80805C4F-550C-0AC8-5DD3-6F8947AD0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00" y="304800"/>
            <a:ext cx="317500" cy="96647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5F2CF059-4F43-C09B-6119-2B07FBD102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81500" y="4203700"/>
            <a:ext cx="533400" cy="1892300"/>
          </a:xfrm>
          <a:prstGeom prst="rect">
            <a:avLst/>
          </a:prstGeom>
        </p:spPr>
      </p:pic>
      <p:grpSp>
        <p:nvGrpSpPr>
          <p:cNvPr id="6" name="Group 6">
            <a:extLst>
              <a:ext uri="{FF2B5EF4-FFF2-40B4-BE49-F238E27FC236}">
                <a16:creationId xmlns:a16="http://schemas.microsoft.com/office/drawing/2014/main" id="{A21F69CC-2BED-F3CB-1B1E-BD0F4B2C30CB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>
            <a:extLst>
              <a:ext uri="{FF2B5EF4-FFF2-40B4-BE49-F238E27FC236}">
                <a16:creationId xmlns:a16="http://schemas.microsoft.com/office/drawing/2014/main" id="{CA70B03D-E953-0AA9-81E7-A9502CA025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4600" y="1117600"/>
            <a:ext cx="13703300" cy="12700"/>
          </a:xfrm>
          <a:prstGeom prst="rect">
            <a:avLst/>
          </a:prstGeom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3195E9D7-A112-2BEC-531C-97BD1AB9C4C6}"/>
              </a:ext>
            </a:extLst>
          </p:cNvPr>
          <p:cNvSpPr txBox="1"/>
          <p:nvPr/>
        </p:nvSpPr>
        <p:spPr>
          <a:xfrm>
            <a:off x="14846300" y="965200"/>
            <a:ext cx="13970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altLang="ko-KR" sz="1700" b="0" i="0" u="none" strike="noStrike" dirty="0">
                <a:solidFill>
                  <a:srgbClr val="595042"/>
                </a:solidFill>
                <a:latin typeface="Cormorant Bold"/>
              </a:rPr>
              <a:t>Chapter 03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76A923F6-432B-E19C-04B3-315DC8D7C5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6814800" y="8851900"/>
            <a:ext cx="1206500" cy="723900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8BE820DB-86BF-0D6F-773C-60B749839261}"/>
              </a:ext>
            </a:extLst>
          </p:cNvPr>
          <p:cNvSpPr txBox="1"/>
          <p:nvPr/>
        </p:nvSpPr>
        <p:spPr>
          <a:xfrm>
            <a:off x="1435100" y="2082800"/>
            <a:ext cx="32131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200" b="0" i="0" u="none" strike="noStrike" dirty="0">
                <a:solidFill>
                  <a:srgbClr val="C4BFB7"/>
                </a:solidFill>
                <a:latin typeface="Cormorant Bold"/>
              </a:rPr>
              <a:t>Valid Parameter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C4873195-5EB0-0E3B-BD67-A9824DA8E47C}"/>
              </a:ext>
            </a:extLst>
          </p:cNvPr>
          <p:cNvSpPr txBox="1"/>
          <p:nvPr/>
        </p:nvSpPr>
        <p:spPr>
          <a:xfrm>
            <a:off x="1435100" y="2514600"/>
            <a:ext cx="91567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9600"/>
              </a:lnSpc>
            </a:pPr>
            <a:r>
              <a:rPr lang="en-US" altLang="ko-KR" sz="6000" b="0" i="0" u="none" strike="noStrike" dirty="0">
                <a:solidFill>
                  <a:srgbClr val="595042"/>
                </a:solidFill>
                <a:latin typeface="Cormorant Bold"/>
              </a:rPr>
              <a:t>Gradient Descent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C45396E1-1B54-D5C4-B518-08A87C77FE56}"/>
              </a:ext>
            </a:extLst>
          </p:cNvPr>
          <p:cNvSpPr txBox="1"/>
          <p:nvPr/>
        </p:nvSpPr>
        <p:spPr>
          <a:xfrm rot="5400000">
            <a:off x="16395700" y="5029200"/>
            <a:ext cx="1905000" cy="254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1300"/>
              </a:lnSpc>
            </a:pPr>
            <a:r>
              <a:rPr lang="en-US" sz="1400" b="0" i="0" u="none" strike="noStrike">
                <a:solidFill>
                  <a:srgbClr val="595042"/>
                </a:solidFill>
                <a:latin typeface="Cormorant Bold"/>
              </a:rPr>
              <a:t>CATS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0F845614-A43B-35FF-8A3D-36317930475F}"/>
              </a:ext>
            </a:extLst>
          </p:cNvPr>
          <p:cNvSpPr txBox="1"/>
          <p:nvPr/>
        </p:nvSpPr>
        <p:spPr>
          <a:xfrm rot="5400000">
            <a:off x="16687800" y="1498600"/>
            <a:ext cx="1384300" cy="304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1300"/>
              </a:lnSpc>
            </a:pPr>
            <a:r>
              <a:rPr lang="en-US" sz="1700" b="0" i="0" u="none" strike="noStrike">
                <a:solidFill>
                  <a:srgbClr val="595042"/>
                </a:solidFill>
                <a:latin typeface="Cormorant Bold"/>
              </a:rPr>
              <a:t>2025.03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AFF30302-681C-3954-8450-09D324939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959768"/>
            <a:ext cx="8812578" cy="716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123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AD850-F292-EF9B-21F8-10163B18B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9C8C766D-FDC1-C591-5475-ACC015404B17}"/>
              </a:ext>
            </a:extLst>
          </p:cNvPr>
          <p:cNvSpPr/>
          <p:nvPr/>
        </p:nvSpPr>
        <p:spPr>
          <a:xfrm>
            <a:off x="0" y="-6350"/>
            <a:ext cx="18288000" cy="10287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AB4DC79-C685-3227-C11D-FCDDAD4C8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318000" y="-3632200"/>
            <a:ext cx="9652000" cy="175514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4F02775D-B1C0-EAC7-782F-C973317C7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533400"/>
            <a:ext cx="16217900" cy="92837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CD30449C-4564-6D2B-4585-458F1708F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00" y="304800"/>
            <a:ext cx="317500" cy="96647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51FB8D29-2ED8-A3EF-C8F5-D17C9B939A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81500" y="4203700"/>
            <a:ext cx="533400" cy="1892300"/>
          </a:xfrm>
          <a:prstGeom prst="rect">
            <a:avLst/>
          </a:prstGeom>
        </p:spPr>
      </p:pic>
      <p:grpSp>
        <p:nvGrpSpPr>
          <p:cNvPr id="6" name="Group 6">
            <a:extLst>
              <a:ext uri="{FF2B5EF4-FFF2-40B4-BE49-F238E27FC236}">
                <a16:creationId xmlns:a16="http://schemas.microsoft.com/office/drawing/2014/main" id="{AF4820D6-2649-C2DE-221D-53F0CA42375D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>
            <a:extLst>
              <a:ext uri="{FF2B5EF4-FFF2-40B4-BE49-F238E27FC236}">
                <a16:creationId xmlns:a16="http://schemas.microsoft.com/office/drawing/2014/main" id="{71C293E8-894E-5651-32B5-666C58124D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4600" y="1117600"/>
            <a:ext cx="13703300" cy="12700"/>
          </a:xfrm>
          <a:prstGeom prst="rect">
            <a:avLst/>
          </a:prstGeom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4A2C192C-DAE8-0A80-9C7A-CDC6862467EE}"/>
              </a:ext>
            </a:extLst>
          </p:cNvPr>
          <p:cNvSpPr txBox="1"/>
          <p:nvPr/>
        </p:nvSpPr>
        <p:spPr>
          <a:xfrm>
            <a:off x="14846300" y="965200"/>
            <a:ext cx="13970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altLang="ko-KR" sz="1700" b="0" i="0" u="none" strike="noStrike" dirty="0">
                <a:solidFill>
                  <a:srgbClr val="595042"/>
                </a:solidFill>
                <a:latin typeface="Cormorant Bold"/>
              </a:rPr>
              <a:t>Chapter 03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3C2CDEE8-A5A0-4955-2C7A-FE16A3F6B6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6814800" y="8851900"/>
            <a:ext cx="1206500" cy="723900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3235FBD6-8F32-9E98-D476-379389286AE8}"/>
              </a:ext>
            </a:extLst>
          </p:cNvPr>
          <p:cNvSpPr txBox="1"/>
          <p:nvPr/>
        </p:nvSpPr>
        <p:spPr>
          <a:xfrm>
            <a:off x="1435100" y="2082800"/>
            <a:ext cx="32131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200" b="0" i="0" u="none" strike="noStrike" dirty="0">
                <a:solidFill>
                  <a:srgbClr val="C4BFB7"/>
                </a:solidFill>
                <a:latin typeface="Cormorant Bold"/>
              </a:rPr>
              <a:t>Valid Parameter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04405711-1A93-2344-3BCF-DE74EE693991}"/>
              </a:ext>
            </a:extLst>
          </p:cNvPr>
          <p:cNvSpPr txBox="1"/>
          <p:nvPr/>
        </p:nvSpPr>
        <p:spPr>
          <a:xfrm>
            <a:off x="1435100" y="2514600"/>
            <a:ext cx="91567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9600"/>
              </a:lnSpc>
            </a:pPr>
            <a:r>
              <a:rPr lang="en-US" altLang="ko-KR" sz="6000" b="0" i="0" u="none" strike="noStrike" dirty="0">
                <a:solidFill>
                  <a:srgbClr val="595042"/>
                </a:solidFill>
                <a:latin typeface="Cormorant Bold"/>
              </a:rPr>
              <a:t>Gradient Descent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4FE46096-AB3A-1BB4-0E6B-4851ED219E99}"/>
              </a:ext>
            </a:extLst>
          </p:cNvPr>
          <p:cNvSpPr txBox="1"/>
          <p:nvPr/>
        </p:nvSpPr>
        <p:spPr>
          <a:xfrm rot="5400000">
            <a:off x="16395700" y="5029200"/>
            <a:ext cx="1905000" cy="254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1300"/>
              </a:lnSpc>
            </a:pPr>
            <a:r>
              <a:rPr lang="en-US" sz="1400" b="0" i="0" u="none" strike="noStrike">
                <a:solidFill>
                  <a:srgbClr val="595042"/>
                </a:solidFill>
                <a:latin typeface="Cormorant Bold"/>
              </a:rPr>
              <a:t>CATS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C352C615-A1B8-3674-8EA6-B4A3E86EFD9A}"/>
              </a:ext>
            </a:extLst>
          </p:cNvPr>
          <p:cNvSpPr txBox="1"/>
          <p:nvPr/>
        </p:nvSpPr>
        <p:spPr>
          <a:xfrm rot="5400000">
            <a:off x="16687800" y="1498600"/>
            <a:ext cx="1384300" cy="304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1300"/>
              </a:lnSpc>
            </a:pPr>
            <a:r>
              <a:rPr lang="en-US" sz="1700" b="0" i="0" u="none" strike="noStrike">
                <a:solidFill>
                  <a:srgbClr val="595042"/>
                </a:solidFill>
                <a:latin typeface="Cormorant Bold"/>
              </a:rPr>
              <a:t>2025.03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CFFA01B-AF66-98B3-59E8-1FA98A8B1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264945"/>
            <a:ext cx="7258050" cy="724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721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BFB449-467C-4B7B-D1FE-312F445E9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7135D84F-8AC2-06EE-A922-8E89B6438950}"/>
              </a:ext>
            </a:extLst>
          </p:cNvPr>
          <p:cNvSpPr/>
          <p:nvPr/>
        </p:nvSpPr>
        <p:spPr>
          <a:xfrm>
            <a:off x="0" y="-6350"/>
            <a:ext cx="18288000" cy="10287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5E693E4-D8CB-2CDF-7550-48CF44C6B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318000" y="-3632200"/>
            <a:ext cx="9652000" cy="175514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4B3B2927-0584-2002-FEFD-10E412416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533400"/>
            <a:ext cx="16217900" cy="92837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D01BC66-6D8B-9385-30E7-D7B632325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00" y="304800"/>
            <a:ext cx="317500" cy="96647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3D0B96CE-0CF7-9C98-F200-FAE283E9A6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81500" y="4203700"/>
            <a:ext cx="533400" cy="1892300"/>
          </a:xfrm>
          <a:prstGeom prst="rect">
            <a:avLst/>
          </a:prstGeom>
        </p:spPr>
      </p:pic>
      <p:grpSp>
        <p:nvGrpSpPr>
          <p:cNvPr id="6" name="Group 6">
            <a:extLst>
              <a:ext uri="{FF2B5EF4-FFF2-40B4-BE49-F238E27FC236}">
                <a16:creationId xmlns:a16="http://schemas.microsoft.com/office/drawing/2014/main" id="{10FE3DAA-AD20-F931-928E-F3E9FFCB1001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>
            <a:extLst>
              <a:ext uri="{FF2B5EF4-FFF2-40B4-BE49-F238E27FC236}">
                <a16:creationId xmlns:a16="http://schemas.microsoft.com/office/drawing/2014/main" id="{7E5C924A-AD6F-CA6E-4168-06485060C3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4600" y="1117600"/>
            <a:ext cx="13703300" cy="12700"/>
          </a:xfrm>
          <a:prstGeom prst="rect">
            <a:avLst/>
          </a:prstGeom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7234B31D-96BD-3535-FC11-BE878108A4B2}"/>
              </a:ext>
            </a:extLst>
          </p:cNvPr>
          <p:cNvSpPr txBox="1"/>
          <p:nvPr/>
        </p:nvSpPr>
        <p:spPr>
          <a:xfrm>
            <a:off x="14846300" y="965200"/>
            <a:ext cx="13970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altLang="ko-KR" sz="1700" b="0" i="0" u="none" strike="noStrike" dirty="0">
                <a:solidFill>
                  <a:srgbClr val="595042"/>
                </a:solidFill>
                <a:latin typeface="Cormorant Bold"/>
              </a:rPr>
              <a:t>Chapter 03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1D8487B8-41DA-6E5E-34E3-2003A64537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6814800" y="8851900"/>
            <a:ext cx="1206500" cy="723900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DE786F91-122E-F5AB-E897-FA4D91458133}"/>
              </a:ext>
            </a:extLst>
          </p:cNvPr>
          <p:cNvSpPr txBox="1"/>
          <p:nvPr/>
        </p:nvSpPr>
        <p:spPr>
          <a:xfrm>
            <a:off x="1435100" y="2082800"/>
            <a:ext cx="32131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200" b="0" i="0" u="none" strike="noStrike" dirty="0">
                <a:solidFill>
                  <a:srgbClr val="C4BFB7"/>
                </a:solidFill>
                <a:latin typeface="Cormorant Bold"/>
              </a:rPr>
              <a:t>Valid Parameter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24698F08-9D00-D39D-1B22-C068B0EB32F5}"/>
              </a:ext>
            </a:extLst>
          </p:cNvPr>
          <p:cNvSpPr txBox="1"/>
          <p:nvPr/>
        </p:nvSpPr>
        <p:spPr>
          <a:xfrm>
            <a:off x="1435100" y="2514600"/>
            <a:ext cx="91567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9600"/>
              </a:lnSpc>
            </a:pPr>
            <a:r>
              <a:rPr lang="en-US" altLang="ko-KR" sz="6000" b="0" i="0" u="none" strike="noStrike" dirty="0">
                <a:solidFill>
                  <a:srgbClr val="595042"/>
                </a:solidFill>
                <a:latin typeface="Cormorant Bold"/>
              </a:rPr>
              <a:t>Gradient Descent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BB3328A3-D380-679F-8269-31C998A64FDD}"/>
              </a:ext>
            </a:extLst>
          </p:cNvPr>
          <p:cNvSpPr txBox="1"/>
          <p:nvPr/>
        </p:nvSpPr>
        <p:spPr>
          <a:xfrm rot="5400000">
            <a:off x="16395700" y="5029200"/>
            <a:ext cx="1905000" cy="254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1300"/>
              </a:lnSpc>
            </a:pPr>
            <a:r>
              <a:rPr lang="en-US" sz="1400" b="0" i="0" u="none" strike="noStrike">
                <a:solidFill>
                  <a:srgbClr val="595042"/>
                </a:solidFill>
                <a:latin typeface="Cormorant Bold"/>
              </a:rPr>
              <a:t>CATS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2FD21455-413E-4778-67AA-1977EAECA910}"/>
              </a:ext>
            </a:extLst>
          </p:cNvPr>
          <p:cNvSpPr txBox="1"/>
          <p:nvPr/>
        </p:nvSpPr>
        <p:spPr>
          <a:xfrm rot="5400000">
            <a:off x="16687800" y="1498600"/>
            <a:ext cx="1384300" cy="304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1300"/>
              </a:lnSpc>
            </a:pPr>
            <a:r>
              <a:rPr lang="en-US" sz="1700" b="0" i="0" u="none" strike="noStrike">
                <a:solidFill>
                  <a:srgbClr val="595042"/>
                </a:solidFill>
                <a:latin typeface="Cormorant Bold"/>
              </a:rPr>
              <a:t>2025.03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11EE063-ECFB-2727-5A67-8D457DAF8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2133600"/>
            <a:ext cx="7048500" cy="727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470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325EB-E076-A4DD-C0C2-387874723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93F41475-CE0C-339C-3430-7899A8482BF2}"/>
              </a:ext>
            </a:extLst>
          </p:cNvPr>
          <p:cNvSpPr/>
          <p:nvPr/>
        </p:nvSpPr>
        <p:spPr>
          <a:xfrm>
            <a:off x="0" y="-6350"/>
            <a:ext cx="18288000" cy="10287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1A20FA4-6A59-02B3-266A-1C73D52D6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318000" y="-3632200"/>
            <a:ext cx="9652000" cy="175514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EB66D60C-BF3C-4064-16F8-F55362930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533400"/>
            <a:ext cx="16217900" cy="92837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FF8B25CE-B157-110C-4DE6-B83D0FB2A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00" y="304800"/>
            <a:ext cx="317500" cy="96647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6776D2B6-8275-20D9-27F9-5DA866F51B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81500" y="4203700"/>
            <a:ext cx="533400" cy="1892300"/>
          </a:xfrm>
          <a:prstGeom prst="rect">
            <a:avLst/>
          </a:prstGeom>
        </p:spPr>
      </p:pic>
      <p:grpSp>
        <p:nvGrpSpPr>
          <p:cNvPr id="6" name="Group 6">
            <a:extLst>
              <a:ext uri="{FF2B5EF4-FFF2-40B4-BE49-F238E27FC236}">
                <a16:creationId xmlns:a16="http://schemas.microsoft.com/office/drawing/2014/main" id="{29BC6625-5532-93A4-180E-952FC124F1CF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>
            <a:extLst>
              <a:ext uri="{FF2B5EF4-FFF2-40B4-BE49-F238E27FC236}">
                <a16:creationId xmlns:a16="http://schemas.microsoft.com/office/drawing/2014/main" id="{ACB17F59-9539-AE01-9A2F-374FBDA7C3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4600" y="1117600"/>
            <a:ext cx="13703300" cy="12700"/>
          </a:xfrm>
          <a:prstGeom prst="rect">
            <a:avLst/>
          </a:prstGeom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096F6D14-A62B-A39A-3337-40560974002A}"/>
              </a:ext>
            </a:extLst>
          </p:cNvPr>
          <p:cNvSpPr txBox="1"/>
          <p:nvPr/>
        </p:nvSpPr>
        <p:spPr>
          <a:xfrm>
            <a:off x="14846300" y="965200"/>
            <a:ext cx="13970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altLang="ko-KR" sz="1700" b="0" i="0" u="none" strike="noStrike" dirty="0">
                <a:solidFill>
                  <a:srgbClr val="595042"/>
                </a:solidFill>
                <a:latin typeface="Cormorant Bold"/>
              </a:rPr>
              <a:t>Chapter 03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0A78FAB1-A599-00A7-9F79-F05DB2908A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6814800" y="8851900"/>
            <a:ext cx="1206500" cy="723900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8B29A765-8BDD-509F-0615-C1E30D51E049}"/>
              </a:ext>
            </a:extLst>
          </p:cNvPr>
          <p:cNvSpPr txBox="1"/>
          <p:nvPr/>
        </p:nvSpPr>
        <p:spPr>
          <a:xfrm>
            <a:off x="1435100" y="2082800"/>
            <a:ext cx="32131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200" b="0" i="0" u="none" strike="noStrike" dirty="0">
                <a:solidFill>
                  <a:srgbClr val="C4BFB7"/>
                </a:solidFill>
                <a:latin typeface="Cormorant Bold"/>
              </a:rPr>
              <a:t>Valid Parameter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EEC5E9FF-54FF-B68A-B263-7E91E384F60E}"/>
              </a:ext>
            </a:extLst>
          </p:cNvPr>
          <p:cNvSpPr txBox="1"/>
          <p:nvPr/>
        </p:nvSpPr>
        <p:spPr>
          <a:xfrm>
            <a:off x="1435100" y="2514600"/>
            <a:ext cx="91567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9600"/>
              </a:lnSpc>
            </a:pPr>
            <a:r>
              <a:rPr lang="en-US" altLang="ko-KR" sz="6000" b="0" i="0" u="none" strike="noStrike" dirty="0">
                <a:solidFill>
                  <a:srgbClr val="595042"/>
                </a:solidFill>
                <a:latin typeface="Cormorant Bold"/>
              </a:rPr>
              <a:t>Gradient Descent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6032F514-D43E-320D-CDF3-D1AF316818CB}"/>
              </a:ext>
            </a:extLst>
          </p:cNvPr>
          <p:cNvSpPr txBox="1"/>
          <p:nvPr/>
        </p:nvSpPr>
        <p:spPr>
          <a:xfrm rot="5400000">
            <a:off x="16395700" y="5029200"/>
            <a:ext cx="1905000" cy="254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1300"/>
              </a:lnSpc>
            </a:pPr>
            <a:r>
              <a:rPr lang="en-US" sz="1400" b="0" i="0" u="none" strike="noStrike">
                <a:solidFill>
                  <a:srgbClr val="595042"/>
                </a:solidFill>
                <a:latin typeface="Cormorant Bold"/>
              </a:rPr>
              <a:t>CATS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A3E2A0D6-5C05-B4C0-A830-0BC1CA1560D8}"/>
              </a:ext>
            </a:extLst>
          </p:cNvPr>
          <p:cNvSpPr txBox="1"/>
          <p:nvPr/>
        </p:nvSpPr>
        <p:spPr>
          <a:xfrm rot="5400000">
            <a:off x="16687800" y="1498600"/>
            <a:ext cx="1384300" cy="304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1300"/>
              </a:lnSpc>
            </a:pPr>
            <a:r>
              <a:rPr lang="en-US" sz="1700" b="0" i="0" u="none" strike="noStrike">
                <a:solidFill>
                  <a:srgbClr val="595042"/>
                </a:solidFill>
                <a:latin typeface="Cormorant Bold"/>
              </a:rPr>
              <a:t>2025.03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676C789-EBDC-22F1-7EB4-EABFE3A45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416" y="2082800"/>
            <a:ext cx="8133323" cy="661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556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237</Words>
  <Application>Microsoft Office PowerPoint</Application>
  <PresentationFormat>사용자 지정</PresentationFormat>
  <Paragraphs>111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Cormorant Bold</vt:lpstr>
      <vt:lpstr>Cambria Math</vt:lpstr>
      <vt:lpstr>Cormorant SemiBold</vt:lpstr>
      <vt:lpstr>Pretendard Medium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김찬우</cp:lastModifiedBy>
  <cp:revision>29</cp:revision>
  <dcterms:created xsi:type="dcterms:W3CDTF">2006-08-16T00:00:00Z</dcterms:created>
  <dcterms:modified xsi:type="dcterms:W3CDTF">2025-05-06T16:24:15Z</dcterms:modified>
</cp:coreProperties>
</file>