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83D444A-C82B-4D64-9FE4-B4A7FC83B2C9}">
  <a:tblStyle styleId="{783D444A-C82B-4D64-9FE4-B4A7FC83B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2672982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f2672982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2672982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2672982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2672982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2672982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0f8cdeff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0f8cdeff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f8cdef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0f8cdef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0f8cdeff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0f8cdef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0f8cdeff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0f8cdeff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f8cdeff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f8cdeff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0f8cdeff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0f8cdeff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0f8cdeff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0f8cdef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f233ca2a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f233ca2a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f8cdeff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f8cdeff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0f8cdeff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0f8cdeff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0f8cdeff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0f8cdeff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0f8cdeff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0f8cdeff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f8cdeff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0f8cdeff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0f8cdeff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0f8cdeff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0f8cdeff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0f8cdeff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0f8cdeff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0f8cdeff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0f8cdeff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0f8cdeff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0f8cdeff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0f8cdeff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233ca2a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f233ca2a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0f8cdeff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0f8cdeff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0f8cdeff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0f8cdeff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0f8cdeff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0f8cdeff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0f8cdeff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0f8cdeff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0f8cdeff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0f8cdeff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f2672982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f2672982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0f8cdeff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0f8cdeff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0f8cdeff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0f8cdeff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0f8cdeff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0f8cdeff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f233ca2a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f233ca2a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233ca2a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233ca2a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233ca2a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233ca2a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233ca2a0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f233ca2a0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267298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26729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267298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f267298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2672982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267298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YXGrOF1KIKI&amp;t=3392s" TargetMode="External"/><Relationship Id="rId4" Type="http://schemas.openxmlformats.org/officeDocument/2006/relationships/hyperlink" Target="https://www.youtube.com/watch?v=rEOlhIxoJSs" TargetMode="External"/><Relationship Id="rId5" Type="http://schemas.openxmlformats.org/officeDocument/2006/relationships/hyperlink" Target="https://www.youtube.com/watch?v=fR73UVNXb04" TargetMode="External"/><Relationship Id="rId6" Type="http://schemas.openxmlformats.org/officeDocument/2006/relationships/hyperlink" Target="https://www.youtube.com/watch?v=fR73UVNXb04" TargetMode="External"/><Relationship Id="rId7" Type="http://schemas.openxmlformats.org/officeDocument/2006/relationships/hyperlink" Target="https://www.youtube.com/watch?v=GWn2EV5CDN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Live de Python #64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orientada a objetos #4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125" y="47200"/>
            <a:ext cx="1472100" cy="147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7398250" y="1570775"/>
            <a:ext cx="1651500" cy="2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Zander - Flamboyant (2016)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unários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572000" y="1013925"/>
            <a:ext cx="42603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Como é possível notar, os operadores unários, são invocados antes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267200" cy="19924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25" y="3185524"/>
            <a:ext cx="7921549" cy="1887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120" name="Google Shape;120;p22"/>
          <p:cNvSpPr/>
          <p:nvPr/>
        </p:nvSpPr>
        <p:spPr>
          <a:xfrm>
            <a:off x="1308800" y="1600650"/>
            <a:ext cx="3015600" cy="61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1450300" y="3185525"/>
            <a:ext cx="1122900" cy="23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611225" y="3373300"/>
            <a:ext cx="1122900" cy="23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unários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572000" y="1013925"/>
            <a:ext cx="42603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Como é possível notar, os operadores unários, são invocados antes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267200" cy="19924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25" y="3185524"/>
            <a:ext cx="7921549" cy="1887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131" name="Google Shape;131;p23"/>
          <p:cNvSpPr/>
          <p:nvPr/>
        </p:nvSpPr>
        <p:spPr>
          <a:xfrm>
            <a:off x="1282275" y="2157800"/>
            <a:ext cx="3015600" cy="61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2829850" y="3185525"/>
            <a:ext cx="1122900" cy="23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611225" y="3620925"/>
            <a:ext cx="1122900" cy="23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 são aqueles que ficam “entre” objetos.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4800"/>
              <a:t>2 + 2</a:t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4800"/>
              <a:t>2 // 2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 são aqueles que ficam “entre” objetos.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4800"/>
              <a:t>2 + 2</a:t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4800"/>
              <a:t>2 // 2</a:t>
            </a:r>
            <a:endParaRPr sz="4800"/>
          </a:p>
        </p:txBody>
      </p:sp>
      <p:sp>
        <p:nvSpPr>
          <p:cNvPr id="146" name="Google Shape;146;p25"/>
          <p:cNvSpPr/>
          <p:nvPr/>
        </p:nvSpPr>
        <p:spPr>
          <a:xfrm>
            <a:off x="4274750" y="2151525"/>
            <a:ext cx="603900" cy="191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5831775" y="1981675"/>
            <a:ext cx="1868400" cy="698400"/>
          </a:xfrm>
          <a:prstGeom prst="wedgeRoundRectCallout">
            <a:avLst>
              <a:gd fmla="val -98991" name="adj1"/>
              <a:gd fmla="val -2297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infixo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Existe uma gama grande de operadores infixos em Python</a:t>
            </a:r>
            <a:endParaRPr/>
          </a:p>
        </p:txBody>
      </p:sp>
      <p:pic>
        <p:nvPicPr>
          <p:cNvPr id="154" name="Google Shape;154;p26" title="Operado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2012950"/>
            <a:ext cx="7893801" cy="1676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155" name="Google Shape;155;p26"/>
          <p:cNvSpPr txBox="1"/>
          <p:nvPr/>
        </p:nvSpPr>
        <p:spPr>
          <a:xfrm flipH="1">
            <a:off x="581100" y="3746175"/>
            <a:ext cx="79818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https://docs.python.org/3/reference/lexical_analysis.html#operators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 pra cada um desses operadores temos um </a:t>
            </a:r>
            <a:r>
              <a:rPr b="1" lang="pt-BR"/>
              <a:t>dunder</a:t>
            </a:r>
            <a:r>
              <a:rPr lang="pt-BR"/>
              <a:t> </a:t>
            </a:r>
            <a:r>
              <a:rPr lang="pt-BR"/>
              <a:t>específico</a:t>
            </a:r>
            <a:endParaRPr/>
          </a:p>
        </p:txBody>
      </p:sp>
      <p:graphicFrame>
        <p:nvGraphicFramePr>
          <p:cNvPr id="162" name="Google Shape;162;p27"/>
          <p:cNvGraphicFramePr/>
          <p:nvPr/>
        </p:nvGraphicFramePr>
        <p:xfrm>
          <a:off x="537300" y="17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{783D444A-C82B-4D64-9FE4-B4A7FC83B2C9}</a:tableStyleId>
              </a:tblPr>
              <a:tblGrid>
                <a:gridCol w="1222625"/>
                <a:gridCol w="1920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Operador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Método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__add__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__sub__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__mul__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__floordiv__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__truediv__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__lt__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__le__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3" name="Google Shape;163;p27"/>
          <p:cNvGraphicFramePr/>
          <p:nvPr/>
        </p:nvGraphicFramePr>
        <p:xfrm>
          <a:off x="4870075" y="17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{783D444A-C82B-4D64-9FE4-B4A7FC83B2C9}</a:tableStyleId>
              </a:tblPr>
              <a:tblGrid>
                <a:gridCol w="1222625"/>
                <a:gridCol w="1920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Operador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Método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__eq__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__lshift__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__rshift__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__mod__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__and__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__or__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__...__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Tá, chega de enrolação, vamos fazer ...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2122925"/>
            <a:ext cx="5695950" cy="1619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Tá, chega de enrolação, vamos fazer ...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2122925"/>
            <a:ext cx="5695950" cy="1619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178" name="Google Shape;178;p29"/>
          <p:cNvSpPr/>
          <p:nvPr/>
        </p:nvSpPr>
        <p:spPr>
          <a:xfrm>
            <a:off x="5152350" y="2264775"/>
            <a:ext cx="1387200" cy="35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3974200" y="3156875"/>
            <a:ext cx="262800" cy="35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0" name="Google Shape;180;p29"/>
          <p:cNvCxnSpPr>
            <a:stCxn id="178" idx="2"/>
            <a:endCxn id="179" idx="3"/>
          </p:cNvCxnSpPr>
          <p:nvPr/>
        </p:nvCxnSpPr>
        <p:spPr>
          <a:xfrm rot="5400000">
            <a:off x="4683600" y="2170725"/>
            <a:ext cx="715800" cy="16089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" y="1859913"/>
            <a:ext cx="740092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Tá, chega de enrolação, vamos fazer ...</a:t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4529525" y="2076025"/>
            <a:ext cx="1538100" cy="44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3732863" y="3124475"/>
            <a:ext cx="262800" cy="35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0" name="Google Shape;190;p30"/>
          <p:cNvCxnSpPr>
            <a:stCxn id="188" idx="2"/>
            <a:endCxn id="189" idx="3"/>
          </p:cNvCxnSpPr>
          <p:nvPr/>
        </p:nvCxnSpPr>
        <p:spPr>
          <a:xfrm rot="5400000">
            <a:off x="4256225" y="2258275"/>
            <a:ext cx="781800" cy="13029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30"/>
          <p:cNvSpPr/>
          <p:nvPr/>
        </p:nvSpPr>
        <p:spPr>
          <a:xfrm>
            <a:off x="6248400" y="2350350"/>
            <a:ext cx="1538100" cy="44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você está grandinho pra saber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boa prática para objetos que </a:t>
            </a:r>
            <a:r>
              <a:rPr lang="pt-BR"/>
              <a:t>sobrecarregam</a:t>
            </a:r>
            <a:r>
              <a:rPr lang="pt-BR"/>
              <a:t> operadores</a:t>
            </a:r>
            <a:br>
              <a:rPr lang="pt-BR"/>
            </a:br>
            <a:r>
              <a:rPr lang="pt-BR"/>
              <a:t>é retornar um novo objeto.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Pense que operadores em expressões devem sem ser resolvidos.</a:t>
            </a:r>
            <a:br>
              <a:rPr lang="pt-BR"/>
            </a:br>
            <a:br>
              <a:rPr lang="pt-BR"/>
            </a:br>
            <a:r>
              <a:rPr lang="pt-BR"/>
              <a:t>Exemplo: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750" y="55202"/>
            <a:ext cx="2236450" cy="1352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199" name="Google Shape;199;p31"/>
          <p:cNvSpPr/>
          <p:nvPr/>
        </p:nvSpPr>
        <p:spPr>
          <a:xfrm>
            <a:off x="434075" y="3123500"/>
            <a:ext cx="85206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MeuTipo() + 2 + 10</a:t>
            </a:r>
            <a:endParaRPr sz="2400"/>
          </a:p>
        </p:txBody>
      </p:sp>
      <p:sp>
        <p:nvSpPr>
          <p:cNvPr id="200" name="Google Shape;200;p31"/>
          <p:cNvSpPr/>
          <p:nvPr/>
        </p:nvSpPr>
        <p:spPr>
          <a:xfrm>
            <a:off x="2362800" y="3793500"/>
            <a:ext cx="2047800" cy="69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MeuTipo.__add__(2)</a:t>
            </a:r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4978125" y="3793500"/>
            <a:ext cx="2047800" cy="69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????.__add__(10)</a:t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4533200" y="4001100"/>
            <a:ext cx="359400" cy="31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90250" y="450150"/>
            <a:ext cx="679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Ajude a Live de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apoia.se/</a:t>
            </a:r>
            <a:r>
              <a:rPr lang="pt-BR" sz="3600"/>
              <a:t>livedepython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picPay: @livedepython</a:t>
            </a:r>
            <a:br>
              <a:rPr lang="pt-BR" sz="3600"/>
            </a:br>
            <a:br>
              <a:rPr lang="pt-BR" sz="3600"/>
            </a:br>
            <a:r>
              <a:rPr lang="pt-BR" sz="1400"/>
              <a:t>Desconto 30% novatec: MENDESPY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você está grandinho pra saber</a:t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750" y="55202"/>
            <a:ext cx="2236450" cy="1352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209" name="Google Shape;209;p32"/>
          <p:cNvSpPr/>
          <p:nvPr/>
        </p:nvSpPr>
        <p:spPr>
          <a:xfrm>
            <a:off x="311700" y="2208150"/>
            <a:ext cx="85206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Somável</a:t>
            </a:r>
            <a:r>
              <a:rPr lang="pt-BR" sz="2400"/>
              <a:t>() + 2 + 10</a:t>
            </a:r>
            <a:endParaRPr sz="2400"/>
          </a:p>
        </p:txBody>
      </p:sp>
      <p:sp>
        <p:nvSpPr>
          <p:cNvPr id="210" name="Google Shape;210;p32"/>
          <p:cNvSpPr/>
          <p:nvPr/>
        </p:nvSpPr>
        <p:spPr>
          <a:xfrm>
            <a:off x="6188575" y="2869750"/>
            <a:ext cx="2047800" cy="69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Somável</a:t>
            </a:r>
            <a:r>
              <a:rPr lang="pt-BR"/>
              <a:t>.__add__(2)</a:t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6188575" y="4162550"/>
            <a:ext cx="2047800" cy="69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None.</a:t>
            </a:r>
            <a:r>
              <a:rPr lang="pt-BR"/>
              <a:t>__add__(10)</a:t>
            </a:r>
            <a:endParaRPr/>
          </a:p>
        </p:txBody>
      </p:sp>
      <p:sp>
        <p:nvSpPr>
          <p:cNvPr id="212" name="Google Shape;212;p32"/>
          <p:cNvSpPr/>
          <p:nvPr/>
        </p:nvSpPr>
        <p:spPr>
          <a:xfrm rot="5400000">
            <a:off x="7032775" y="3709650"/>
            <a:ext cx="359400" cy="31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1100"/>
            <a:ext cx="4972050" cy="790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214" name="Google Shape;21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100" y="2808075"/>
            <a:ext cx="4743450" cy="211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você está grandinho pra saber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750" y="55202"/>
            <a:ext cx="2236450" cy="1352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75" y="1824177"/>
            <a:ext cx="7486650" cy="2066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você está grandinho pra saber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750" y="55202"/>
            <a:ext cx="2236450" cy="1352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363" y="1522202"/>
            <a:ext cx="6391275" cy="2952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Tá, ok. Era só isso? </a:t>
            </a:r>
            <a:r>
              <a:rPr b="1" lang="pt-BR"/>
              <a:t>NÃO</a:t>
            </a:r>
            <a:r>
              <a:rPr lang="pt-BR"/>
              <a:t>. Em python tem uma peculiaridade interessante. A </a:t>
            </a:r>
            <a:r>
              <a:rPr b="1" lang="pt-BR"/>
              <a:t>comutatividade</a:t>
            </a:r>
            <a:r>
              <a:rPr lang="pt-BR"/>
              <a:t> não é verdadeira por definição. Hã?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3000"/>
              <a:t>Dois() + 2</a:t>
            </a:r>
            <a:r>
              <a:rPr lang="pt-BR" sz="3000"/>
              <a:t> é diferente de </a:t>
            </a:r>
            <a:r>
              <a:rPr b="1" lang="pt-BR" sz="3000"/>
              <a:t>2 + Dois()</a:t>
            </a:r>
            <a:endParaRPr b="1"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Tá, ok. Era só isso? </a:t>
            </a:r>
            <a:r>
              <a:rPr b="1" lang="pt-BR"/>
              <a:t>NÃO</a:t>
            </a:r>
            <a:r>
              <a:rPr lang="pt-BR"/>
              <a:t>. Em python tem uma peculiaridade interessante. A </a:t>
            </a:r>
            <a:r>
              <a:rPr b="1" lang="pt-BR"/>
              <a:t>comutatividade</a:t>
            </a:r>
            <a:r>
              <a:rPr lang="pt-BR"/>
              <a:t> não é verdadeira por definição. Hã?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3000"/>
              <a:t>Dois() + 2</a:t>
            </a:r>
            <a:r>
              <a:rPr lang="pt-BR" sz="3000"/>
              <a:t> é diferente de </a:t>
            </a:r>
            <a:r>
              <a:rPr b="1" lang="pt-BR" sz="3000"/>
              <a:t>2 + Dois()</a:t>
            </a:r>
            <a:endParaRPr b="1" sz="3000"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850" y="2661375"/>
            <a:ext cx="7162301" cy="21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520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Ok, vamos tentar entender a ordem em que o python resolve as </a:t>
            </a:r>
            <a:r>
              <a:rPr lang="pt-BR"/>
              <a:t>expressões</a:t>
            </a:r>
            <a:endParaRPr/>
          </a:p>
        </p:txBody>
      </p:sp>
      <p:sp>
        <p:nvSpPr>
          <p:cNvPr id="248" name="Google Shape;248;p37"/>
          <p:cNvSpPr/>
          <p:nvPr/>
        </p:nvSpPr>
        <p:spPr>
          <a:xfrm>
            <a:off x="1273925" y="1786113"/>
            <a:ext cx="25479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MeuTipo() + 2</a:t>
            </a:r>
            <a:endParaRPr sz="2400"/>
          </a:p>
        </p:txBody>
      </p:sp>
      <p:sp>
        <p:nvSpPr>
          <p:cNvPr id="249" name="Google Shape;249;p37"/>
          <p:cNvSpPr/>
          <p:nvPr/>
        </p:nvSpPr>
        <p:spPr>
          <a:xfrm>
            <a:off x="1523975" y="2857438"/>
            <a:ext cx="2047800" cy="69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MeuTipo.__add__(2)</a:t>
            </a:r>
            <a:endParaRPr/>
          </a:p>
        </p:txBody>
      </p:sp>
      <p:sp>
        <p:nvSpPr>
          <p:cNvPr id="250" name="Google Shape;250;p37"/>
          <p:cNvSpPr/>
          <p:nvPr/>
        </p:nvSpPr>
        <p:spPr>
          <a:xfrm rot="5400000">
            <a:off x="2368175" y="2406675"/>
            <a:ext cx="359400" cy="31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37"/>
          <p:cNvCxnSpPr>
            <a:stCxn id="247" idx="2"/>
          </p:cNvCxnSpPr>
          <p:nvPr/>
        </p:nvCxnSpPr>
        <p:spPr>
          <a:xfrm>
            <a:off x="4572000" y="1651375"/>
            <a:ext cx="33000" cy="339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52" name="Google Shape;252;p37"/>
          <p:cNvSpPr/>
          <p:nvPr/>
        </p:nvSpPr>
        <p:spPr>
          <a:xfrm>
            <a:off x="5605225" y="1677500"/>
            <a:ext cx="25479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2 + MeuTipo()</a:t>
            </a:r>
            <a:endParaRPr sz="2400"/>
          </a:p>
        </p:txBody>
      </p:sp>
      <p:sp>
        <p:nvSpPr>
          <p:cNvPr id="253" name="Google Shape;253;p37"/>
          <p:cNvSpPr/>
          <p:nvPr/>
        </p:nvSpPr>
        <p:spPr>
          <a:xfrm>
            <a:off x="5855275" y="2748825"/>
            <a:ext cx="2047800" cy="69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r>
              <a:rPr lang="pt-BR"/>
              <a:t>.__add__(MeuTipo())</a:t>
            </a:r>
            <a:endParaRPr/>
          </a:p>
        </p:txBody>
      </p:sp>
      <p:sp>
        <p:nvSpPr>
          <p:cNvPr id="254" name="Google Shape;254;p37"/>
          <p:cNvSpPr/>
          <p:nvPr/>
        </p:nvSpPr>
        <p:spPr>
          <a:xfrm rot="5400000">
            <a:off x="6699475" y="2189450"/>
            <a:ext cx="359400" cy="31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7"/>
          <p:cNvSpPr/>
          <p:nvPr/>
        </p:nvSpPr>
        <p:spPr>
          <a:xfrm rot="5400000">
            <a:off x="2368175" y="3695225"/>
            <a:ext cx="359400" cy="31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7"/>
          <p:cNvSpPr/>
          <p:nvPr/>
        </p:nvSpPr>
        <p:spPr>
          <a:xfrm>
            <a:off x="1634876" y="4030627"/>
            <a:ext cx="1826010" cy="1017954"/>
          </a:xfrm>
          <a:prstGeom prst="irregularSeal1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Resultado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7" name="Google Shape;257;p37"/>
          <p:cNvSpPr/>
          <p:nvPr/>
        </p:nvSpPr>
        <p:spPr>
          <a:xfrm rot="5400000">
            <a:off x="6699475" y="3640025"/>
            <a:ext cx="359400" cy="31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7"/>
          <p:cNvSpPr/>
          <p:nvPr/>
        </p:nvSpPr>
        <p:spPr>
          <a:xfrm>
            <a:off x="5966176" y="3975427"/>
            <a:ext cx="1826010" cy="1017954"/>
          </a:xfrm>
          <a:prstGeom prst="irregularSeal1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TypeError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152475"/>
            <a:ext cx="8520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Ok, vamos tentar entender a ordem em que o python resolve as expressões</a:t>
            </a:r>
            <a:endParaRPr/>
          </a:p>
        </p:txBody>
      </p:sp>
      <p:sp>
        <p:nvSpPr>
          <p:cNvPr id="265" name="Google Shape;265;p38"/>
          <p:cNvSpPr/>
          <p:nvPr/>
        </p:nvSpPr>
        <p:spPr>
          <a:xfrm>
            <a:off x="1273925" y="1786113"/>
            <a:ext cx="25479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MeuTipo() + 2</a:t>
            </a:r>
            <a:endParaRPr sz="2400"/>
          </a:p>
        </p:txBody>
      </p:sp>
      <p:sp>
        <p:nvSpPr>
          <p:cNvPr id="266" name="Google Shape;266;p38"/>
          <p:cNvSpPr/>
          <p:nvPr/>
        </p:nvSpPr>
        <p:spPr>
          <a:xfrm>
            <a:off x="1523975" y="2857438"/>
            <a:ext cx="2047800" cy="69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MeuTipo.__add__(2)</a:t>
            </a:r>
            <a:endParaRPr/>
          </a:p>
        </p:txBody>
      </p:sp>
      <p:sp>
        <p:nvSpPr>
          <p:cNvPr id="267" name="Google Shape;267;p38"/>
          <p:cNvSpPr/>
          <p:nvPr/>
        </p:nvSpPr>
        <p:spPr>
          <a:xfrm rot="5400000">
            <a:off x="2368175" y="2406675"/>
            <a:ext cx="359400" cy="31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38"/>
          <p:cNvCxnSpPr>
            <a:stCxn id="264" idx="2"/>
          </p:cNvCxnSpPr>
          <p:nvPr/>
        </p:nvCxnSpPr>
        <p:spPr>
          <a:xfrm>
            <a:off x="4572000" y="1651375"/>
            <a:ext cx="33000" cy="339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9" name="Google Shape;269;p38"/>
          <p:cNvSpPr/>
          <p:nvPr/>
        </p:nvSpPr>
        <p:spPr>
          <a:xfrm>
            <a:off x="5605225" y="1677500"/>
            <a:ext cx="2547900" cy="4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2 + MeuTipo()</a:t>
            </a:r>
            <a:endParaRPr sz="2400"/>
          </a:p>
        </p:txBody>
      </p:sp>
      <p:sp>
        <p:nvSpPr>
          <p:cNvPr id="270" name="Google Shape;270;p38"/>
          <p:cNvSpPr/>
          <p:nvPr/>
        </p:nvSpPr>
        <p:spPr>
          <a:xfrm>
            <a:off x="5855275" y="2748825"/>
            <a:ext cx="2047800" cy="69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2.__add__(MeuTipo())</a:t>
            </a:r>
            <a:endParaRPr/>
          </a:p>
        </p:txBody>
      </p:sp>
      <p:sp>
        <p:nvSpPr>
          <p:cNvPr id="271" name="Google Shape;271;p38"/>
          <p:cNvSpPr/>
          <p:nvPr/>
        </p:nvSpPr>
        <p:spPr>
          <a:xfrm rot="5400000">
            <a:off x="6699475" y="2189450"/>
            <a:ext cx="359400" cy="31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/>
          <p:nvPr/>
        </p:nvSpPr>
        <p:spPr>
          <a:xfrm rot="5400000">
            <a:off x="2368175" y="3695225"/>
            <a:ext cx="359400" cy="31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8"/>
          <p:cNvSpPr/>
          <p:nvPr/>
        </p:nvSpPr>
        <p:spPr>
          <a:xfrm>
            <a:off x="1634876" y="4030627"/>
            <a:ext cx="1826010" cy="1017954"/>
          </a:xfrm>
          <a:prstGeom prst="irregularSeal1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Resultado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4" name="Google Shape;274;p38"/>
          <p:cNvSpPr/>
          <p:nvPr/>
        </p:nvSpPr>
        <p:spPr>
          <a:xfrm rot="5400000">
            <a:off x="6699475" y="3640025"/>
            <a:ext cx="359400" cy="31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8"/>
          <p:cNvSpPr/>
          <p:nvPr/>
        </p:nvSpPr>
        <p:spPr>
          <a:xfrm>
            <a:off x="5966176" y="3975427"/>
            <a:ext cx="1826010" cy="1017954"/>
          </a:xfrm>
          <a:prstGeom prst="irregularSeal1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TypeError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6" name="Google Shape;276;p38"/>
          <p:cNvSpPr/>
          <p:nvPr/>
        </p:nvSpPr>
        <p:spPr>
          <a:xfrm rot="-2171424">
            <a:off x="172719" y="2079211"/>
            <a:ext cx="1325553" cy="1017909"/>
          </a:xfrm>
          <a:prstGeom prst="wedgeRoundRectCallout">
            <a:avLst>
              <a:gd fmla="val 31365" name="adj1"/>
              <a:gd fmla="val 89315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 tipo sabe ler tipos nativos</a:t>
            </a:r>
            <a:endParaRPr/>
          </a:p>
        </p:txBody>
      </p:sp>
      <p:sp>
        <p:nvSpPr>
          <p:cNvPr id="277" name="Google Shape;277;p38"/>
          <p:cNvSpPr/>
          <p:nvPr/>
        </p:nvSpPr>
        <p:spPr>
          <a:xfrm rot="2936749">
            <a:off x="7459112" y="1517800"/>
            <a:ext cx="1325573" cy="1017872"/>
          </a:xfrm>
          <a:prstGeom prst="wedgeRoundRectCallout">
            <a:avLst>
              <a:gd fmla="val 31365" name="adj1"/>
              <a:gd fmla="val 89315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tipos nativos não sabem ler meu tipo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</a:t>
            </a:r>
            <a:endParaRPr/>
          </a:p>
        </p:txBody>
      </p:sp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775" y="870225"/>
            <a:ext cx="5701699" cy="399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284" name="Google Shape;284;p39"/>
          <p:cNvSpPr txBox="1"/>
          <p:nvPr/>
        </p:nvSpPr>
        <p:spPr>
          <a:xfrm flipH="1">
            <a:off x="3585949" y="4566325"/>
            <a:ext cx="23685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Python Fluente - </a:t>
            </a:r>
            <a:r>
              <a:rPr lang="pt-BR" sz="1000"/>
              <a:t>Luciano</a:t>
            </a:r>
            <a:r>
              <a:rPr lang="pt-BR" sz="1000"/>
              <a:t> Ramalho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</a:t>
            </a:r>
            <a:endParaRPr/>
          </a:p>
        </p:txBody>
      </p:sp>
      <p:pic>
        <p:nvPicPr>
          <p:cNvPr id="290" name="Google Shape;2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775" y="870225"/>
            <a:ext cx="5701699" cy="399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291" name="Google Shape;291;p40"/>
          <p:cNvSpPr txBox="1"/>
          <p:nvPr/>
        </p:nvSpPr>
        <p:spPr>
          <a:xfrm flipH="1">
            <a:off x="3585949" y="4566325"/>
            <a:ext cx="23685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Python Fluente - Luciano Ramalho</a:t>
            </a:r>
            <a:endParaRPr sz="1000"/>
          </a:p>
        </p:txBody>
      </p:sp>
      <p:sp>
        <p:nvSpPr>
          <p:cNvPr id="292" name="Google Shape;292;p40"/>
          <p:cNvSpPr/>
          <p:nvPr/>
        </p:nvSpPr>
        <p:spPr>
          <a:xfrm>
            <a:off x="2878150" y="1509850"/>
            <a:ext cx="1273800" cy="305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</a:t>
            </a:r>
            <a:endParaRPr/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 pra cada um desses operadores temos um </a:t>
            </a:r>
            <a:r>
              <a:rPr b="1" lang="pt-BR"/>
              <a:t>dunder</a:t>
            </a:r>
            <a:r>
              <a:rPr lang="pt-BR"/>
              <a:t> específico e um reverso</a:t>
            </a:r>
            <a:endParaRPr/>
          </a:p>
        </p:txBody>
      </p:sp>
      <p:graphicFrame>
        <p:nvGraphicFramePr>
          <p:cNvPr id="299" name="Google Shape;299;p41"/>
          <p:cNvGraphicFramePr/>
          <p:nvPr/>
        </p:nvGraphicFramePr>
        <p:xfrm>
          <a:off x="2393938" y="167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{783D444A-C82B-4D64-9FE4-B4A7FC83B2C9}</a:tableStyleId>
              </a:tblPr>
              <a:tblGrid>
                <a:gridCol w="1051625"/>
                <a:gridCol w="1652250"/>
                <a:gridCol w="1652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Operador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Método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Reverso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__add__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__radd__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__sub__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__rsub__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__mul__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__rmul__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__floordiv__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__rfloordiv__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//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__truediv__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__rtruediv__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&lt;&lt;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__lshift__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__rlshift__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__rshift__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__rrshift__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25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Sobrecarga de operadores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Operadores Unários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-, +, ~, ...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Operadores infixos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+, -, /, *, ..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Operadores </a:t>
            </a:r>
            <a:r>
              <a:rPr i="1" lang="pt-BR"/>
              <a:t>inplace</a:t>
            </a:r>
            <a:endParaRPr i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+=, -=, *=, ...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Operadores que não podem ser </a:t>
            </a:r>
            <a:r>
              <a:rPr lang="pt-BR"/>
              <a:t>sobrescritos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https://docs.python.org/3/reference/lexical_analysis.html</a:t>
            </a:r>
            <a:br>
              <a:rPr lang="pt-BR"/>
            </a:br>
            <a:r>
              <a:rPr lang="pt-BR"/>
              <a:t>https://docs.python.org/3/reference/datamodel.html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</a:t>
            </a:r>
            <a:endParaRPr/>
          </a:p>
        </p:txBody>
      </p:sp>
      <p:pic>
        <p:nvPicPr>
          <p:cNvPr id="305" name="Google Shape;3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775" y="870225"/>
            <a:ext cx="5701699" cy="399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306" name="Google Shape;306;p42"/>
          <p:cNvSpPr txBox="1"/>
          <p:nvPr/>
        </p:nvSpPr>
        <p:spPr>
          <a:xfrm flipH="1">
            <a:off x="3585949" y="4566325"/>
            <a:ext cx="23685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Python Fluente - Luciano Ramalho</a:t>
            </a:r>
            <a:endParaRPr sz="1000"/>
          </a:p>
        </p:txBody>
      </p:sp>
      <p:sp>
        <p:nvSpPr>
          <p:cNvPr id="307" name="Google Shape;307;p42"/>
          <p:cNvSpPr/>
          <p:nvPr/>
        </p:nvSpPr>
        <p:spPr>
          <a:xfrm>
            <a:off x="4454050" y="1151275"/>
            <a:ext cx="1273800" cy="305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infixo com operação reversa</a:t>
            </a:r>
            <a:endParaRPr/>
          </a:p>
        </p:txBody>
      </p:sp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325" y="1065450"/>
            <a:ext cx="6523350" cy="4029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 (sem reverso)</a:t>
            </a:r>
            <a:endParaRPr/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Métodos de comparação não tem inverso, pois eles já </a:t>
            </a:r>
            <a:r>
              <a:rPr lang="pt-BR"/>
              <a:t>têm</a:t>
            </a:r>
            <a:r>
              <a:rPr lang="pt-BR"/>
              <a:t> a inversão</a:t>
            </a:r>
            <a:endParaRPr/>
          </a:p>
        </p:txBody>
      </p:sp>
      <p:graphicFrame>
        <p:nvGraphicFramePr>
          <p:cNvPr id="320" name="Google Shape;320;p44"/>
          <p:cNvGraphicFramePr/>
          <p:nvPr/>
        </p:nvGraphicFramePr>
        <p:xfrm>
          <a:off x="2393925" y="200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{783D444A-C82B-4D64-9FE4-B4A7FC83B2C9}</a:tableStyleId>
              </a:tblPr>
              <a:tblGrid>
                <a:gridCol w="1051625"/>
                <a:gridCol w="1652250"/>
                <a:gridCol w="1652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Operador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Método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Reverso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__eq__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!=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__ne__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__le__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__ge__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__lt__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__gt__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infixos (sem reverso)</a:t>
            </a:r>
            <a:endParaRPr/>
          </a:p>
        </p:txBody>
      </p:sp>
      <p:sp>
        <p:nvSpPr>
          <p:cNvPr id="326" name="Google Shape;326;p4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Métodos de comparação não tem inverso, pois eles já têm a inversão</a:t>
            </a:r>
            <a:endParaRPr/>
          </a:p>
        </p:txBody>
      </p:sp>
      <p:graphicFrame>
        <p:nvGraphicFramePr>
          <p:cNvPr id="327" name="Google Shape;327;p45"/>
          <p:cNvGraphicFramePr/>
          <p:nvPr/>
        </p:nvGraphicFramePr>
        <p:xfrm>
          <a:off x="2393925" y="200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{783D444A-C82B-4D64-9FE4-B4A7FC83B2C9}</a:tableStyleId>
              </a:tblPr>
              <a:tblGrid>
                <a:gridCol w="1051625"/>
                <a:gridCol w="1652250"/>
                <a:gridCol w="1652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Operador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Método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Reverso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==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__eq__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__ne__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!=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__ne__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__eq__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&lt;=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__le__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__ge__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&gt;=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__ge__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__le__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__lt__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__gt__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__gt__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__lt__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fazer uma lista bem louca?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</a:t>
            </a:r>
            <a:r>
              <a:rPr i="1" lang="pt-BR"/>
              <a:t>inplace</a:t>
            </a:r>
            <a:endParaRPr i="1"/>
          </a:p>
        </p:txBody>
      </p:sp>
      <p:sp>
        <p:nvSpPr>
          <p:cNvPr id="338" name="Google Shape;33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deve ter notado que durante essa longa jornada alguns operadores foram esquecido, não, eles não foram...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Operadores </a:t>
            </a:r>
            <a:r>
              <a:rPr i="1" lang="pt-BR"/>
              <a:t>inplace</a:t>
            </a:r>
            <a:r>
              <a:rPr lang="pt-BR"/>
              <a:t> são infixos também, mas ele tem um propósito um pouco diferente.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Obj() </a:t>
            </a:r>
            <a:r>
              <a:rPr b="1" lang="pt-BR" sz="3000"/>
              <a:t>+=</a:t>
            </a:r>
            <a:r>
              <a:rPr lang="pt-BR" sz="3000"/>
              <a:t> 5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</a:t>
            </a:r>
            <a:r>
              <a:rPr i="1" lang="pt-BR"/>
              <a:t>inplace</a:t>
            </a:r>
            <a:endParaRPr i="1"/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inplace poderia ser traduzido com “No lugar”. Ou seja, a expressão não tem um resultado, ela modifica o objeto que tem o operado.</a:t>
            </a:r>
            <a:endParaRPr/>
          </a:p>
        </p:txBody>
      </p:sp>
      <p:pic>
        <p:nvPicPr>
          <p:cNvPr id="345" name="Google Shape;34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825" y="2330313"/>
            <a:ext cx="2019300" cy="162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346" name="Google Shape;34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238" y="2468438"/>
            <a:ext cx="2066925" cy="1352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347" name="Google Shape;347;p48"/>
          <p:cNvSpPr/>
          <p:nvPr/>
        </p:nvSpPr>
        <p:spPr>
          <a:xfrm>
            <a:off x="4208450" y="2904113"/>
            <a:ext cx="556800" cy="4812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</a:t>
            </a:r>
            <a:r>
              <a:rPr i="1" lang="pt-BR"/>
              <a:t>inplace</a:t>
            </a:r>
            <a:endParaRPr/>
          </a:p>
        </p:txBody>
      </p:sp>
      <p:graphicFrame>
        <p:nvGraphicFramePr>
          <p:cNvPr id="353" name="Google Shape;353;p49"/>
          <p:cNvGraphicFramePr/>
          <p:nvPr/>
        </p:nvGraphicFramePr>
        <p:xfrm>
          <a:off x="311688" y="129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{783D444A-C82B-4D64-9FE4-B4A7FC83B2C9}</a:tableStyleId>
              </a:tblPr>
              <a:tblGrid>
                <a:gridCol w="1021750"/>
                <a:gridCol w="1605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Operador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/>
                        <a:t>inplace</a:t>
                      </a:r>
                      <a:endParaRPr b="1" i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+=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__iadd__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__isub__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__imul__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/=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__ifloordiv__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//=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__itruediv__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&lt;&lt;=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__ilshift__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&gt;&gt;=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__irshift__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4" name="Google Shape;354;p49"/>
          <p:cNvSpPr txBox="1"/>
          <p:nvPr>
            <p:ph idx="1" type="body"/>
          </p:nvPr>
        </p:nvSpPr>
        <p:spPr>
          <a:xfrm>
            <a:off x="3085750" y="1152475"/>
            <a:ext cx="5746500" cy="3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Por boas práticas operadores </a:t>
            </a:r>
            <a:r>
              <a:rPr i="1" lang="pt-BR"/>
              <a:t>inplace</a:t>
            </a:r>
            <a:r>
              <a:rPr lang="pt-BR"/>
              <a:t> nunca devem retornar nada, CLARO, estão modificando o próprio objeto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Tudo Junto, agora!</a:t>
            </a:r>
            <a:endParaRPr/>
          </a:p>
        </p:txBody>
      </p:sp>
      <p:graphicFrame>
        <p:nvGraphicFramePr>
          <p:cNvPr id="360" name="Google Shape;360;p50"/>
          <p:cNvGraphicFramePr/>
          <p:nvPr/>
        </p:nvGraphicFramePr>
        <p:xfrm>
          <a:off x="1653163" y="15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{783D444A-C82B-4D64-9FE4-B4A7FC83B2C9}</a:tableStyleId>
              </a:tblPr>
              <a:tblGrid>
                <a:gridCol w="1021750"/>
                <a:gridCol w="1605300"/>
                <a:gridCol w="1605300"/>
                <a:gridCol w="1605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Operador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Método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Reverso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/>
                        <a:t>inplace</a:t>
                      </a:r>
                      <a:endParaRPr b="1" i="1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__add__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__radd__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__iadd__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__sub__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__rsub__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__isub__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__mul__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__rmul__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__imul__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__floordiv__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__rfloordiv__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__ifloordiv__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//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__truediv__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__rtruediv__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__itruediv__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&lt;&lt;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__lshift__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__rlshift__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__ilshift__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__rshift__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__rrshift__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__irshift__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238125"/>
            <a:ext cx="6629400" cy="466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essa live acabar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é </a:t>
            </a:r>
            <a:r>
              <a:rPr b="1" lang="pt-BR"/>
              <a:t>OBRIGADO </a:t>
            </a:r>
            <a:r>
              <a:rPr lang="pt-BR"/>
              <a:t>a assistir as lives: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pt-BR" sz="1300" u="sng">
                <a:solidFill>
                  <a:schemeClr val="hlink"/>
                </a:solidFill>
                <a:hlinkClick r:id="rId3"/>
              </a:rPr>
              <a:t>32 - collections.abc / Collections #5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300" u="sng">
                <a:solidFill>
                  <a:schemeClr val="hlink"/>
                </a:solidFill>
                <a:hlinkClick r:id="rId4"/>
              </a:rPr>
              <a:t>Rapidinha Pythonica #3 - Programação declarativa com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300" u="sng">
                <a:solidFill>
                  <a:schemeClr val="hlink"/>
                </a:solidFill>
                <a:hlinkClick r:id="rId5"/>
              </a:rPr>
              <a:t>43 - Gerenciadores de contexto</a:t>
            </a:r>
            <a:endParaRPr b="1" sz="1300" u="sng">
              <a:solidFill>
                <a:schemeClr val="hlink"/>
              </a:solidFill>
              <a:hlinkClick r:id="rId6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300" u="sng">
                <a:solidFill>
                  <a:schemeClr val="hlink"/>
                </a:solidFill>
                <a:hlinkClick r:id="rId7"/>
              </a:rPr>
              <a:t>59 - Objetos assíncronos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Sobrecarga de operadores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</a:t>
            </a:r>
            <a:r>
              <a:rPr lang="pt-BR"/>
              <a:t>Operadores aritméticos são frequentemente usados para mais de um propósito. Por exemplo, + geralmente é usado para especificar adição de inteiros e adição de ponto flutuante. Algumas linguagens também o usam para catenação de strings.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Esse </a:t>
            </a:r>
            <a:r>
              <a:rPr b="1" lang="pt-BR"/>
              <a:t>uso múltiplo</a:t>
            </a:r>
            <a:r>
              <a:rPr lang="pt-BR"/>
              <a:t> de um operador é chamado de </a:t>
            </a:r>
            <a:r>
              <a:rPr b="1" lang="pt-BR"/>
              <a:t>sobrecarga do operador</a:t>
            </a:r>
            <a:r>
              <a:rPr lang="pt-BR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1200"/>
              <a:t>Concepts of programming languages / Robert W. Sebesta.—10th ed.</a:t>
            </a:r>
            <a:endParaRPr i="1" sz="12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947" y="2351097"/>
            <a:ext cx="4984099" cy="1391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Sobrecarga de operadores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16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“A sobrecarga de operadores permite interoperação entre objetos definidos pelo usuário e os operadores”. </a:t>
            </a:r>
            <a:r>
              <a:rPr i="1" lang="pt-BR" sz="1200"/>
              <a:t>(</a:t>
            </a:r>
            <a:r>
              <a:rPr i="1" lang="pt-BR" sz="1200"/>
              <a:t>Fluent Python / Luciano Ramalho)</a:t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 digo mais, operações entre tipos nativos com os “nossos tipos”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13" y="2956425"/>
            <a:ext cx="4600575" cy="1847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unários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19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Existem 3 tipos de operadores unários em python, que necessariamente foram projetados para trabalhar com números: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+: Operador para números positivos ex: +20, +50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- : Operador para números negativos ex: -20, -30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~: Operador de bitwise para (-x -1) ex: ~19 == -20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063" y="2073613"/>
            <a:ext cx="2200275" cy="2676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unários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19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Existem 3 tipos de operadores unários em python, que necessariamente foram projetados para trabalhar com números: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+: Operador para números positivos ex: +20, +50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- : Operador para números negativos ex: -20, -30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~: Operador de bitwise para (-x -1) ex: ~19 == -20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063" y="2073613"/>
            <a:ext cx="2200275" cy="2676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sp>
        <p:nvSpPr>
          <p:cNvPr id="103" name="Google Shape;103;p20"/>
          <p:cNvSpPr/>
          <p:nvPr/>
        </p:nvSpPr>
        <p:spPr>
          <a:xfrm>
            <a:off x="190875" y="3486325"/>
            <a:ext cx="6544200" cy="652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Em caso de expressões, </a:t>
            </a:r>
            <a:r>
              <a:rPr lang="pt-BR">
                <a:solidFill>
                  <a:srgbClr val="FFFFFF"/>
                </a:solidFill>
              </a:rPr>
              <a:t>estes</a:t>
            </a:r>
            <a:r>
              <a:rPr lang="pt-BR">
                <a:solidFill>
                  <a:srgbClr val="FFFFFF"/>
                </a:solidFill>
              </a:rPr>
              <a:t> operadores serão invocados antes da expressão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unários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572000" y="1013925"/>
            <a:ext cx="42603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Como é possível notar, os operadores unários, são invocados antes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267200" cy="19924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25" y="3185524"/>
            <a:ext cx="7921549" cy="1887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