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4"/>
  </p:notesMasterIdLst>
  <p:sldIdLst>
    <p:sldId id="256" r:id="rId2"/>
    <p:sldId id="287" r:id="rId3"/>
    <p:sldId id="288" r:id="rId4"/>
    <p:sldId id="259" r:id="rId5"/>
    <p:sldId id="294" r:id="rId6"/>
    <p:sldId id="290" r:id="rId7"/>
    <p:sldId id="291" r:id="rId8"/>
    <p:sldId id="292" r:id="rId9"/>
    <p:sldId id="293" r:id="rId10"/>
    <p:sldId id="289" r:id="rId11"/>
    <p:sldId id="286" r:id="rId12"/>
    <p:sldId id="297" r:id="rId13"/>
    <p:sldId id="295" r:id="rId14"/>
    <p:sldId id="298" r:id="rId15"/>
    <p:sldId id="296" r:id="rId16"/>
    <p:sldId id="299" r:id="rId17"/>
    <p:sldId id="301" r:id="rId18"/>
    <p:sldId id="302" r:id="rId19"/>
    <p:sldId id="303" r:id="rId20"/>
    <p:sldId id="304" r:id="rId21"/>
    <p:sldId id="305" r:id="rId22"/>
    <p:sldId id="306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None/>
            </a:pPr>
            <a:r>
              <a:rPr lang="en"/>
              <a:t>Lots of different types of version control, we are using git. Git has become very common in recent years</a:t>
            </a:r>
          </a:p>
          <a:p>
            <a:pPr lvl="0" rtl="0">
              <a:buNone/>
            </a:pPr>
            <a:r>
              <a:rPr lang="en"/>
              <a:t>Staging area: items to go in your next commit. Only changes to files in your staging area will be added to your local repository</a:t>
            </a:r>
          </a:p>
          <a:p>
            <a:pPr>
              <a:buNone/>
            </a:pPr>
            <a:r>
              <a:rPr lang="en"/>
              <a:t>Repository: permanant storage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21D778-B565-4D7E-94D7-64010A445B68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9/24/2013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Version Control: git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A complete history of your work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0: Configuring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2600" dirty="0" err="1" smtClean="0"/>
              <a:t>git</a:t>
            </a:r>
            <a:r>
              <a:rPr lang="en-US" sz="2600" dirty="0" smtClean="0"/>
              <a:t> </a:t>
            </a:r>
            <a:r>
              <a:rPr lang="en-US" sz="2600" dirty="0" err="1" smtClean="0"/>
              <a:t>config</a:t>
            </a:r>
            <a:r>
              <a:rPr lang="en-US" sz="2600" dirty="0" smtClean="0"/>
              <a:t> --global user.name "User Name“</a:t>
            </a:r>
          </a:p>
          <a:p>
            <a:pPr>
              <a:lnSpc>
                <a:spcPct val="170000"/>
              </a:lnSpc>
              <a:buNone/>
            </a:pPr>
            <a:r>
              <a:rPr lang="en-US" sz="2600" dirty="0" err="1" smtClean="0"/>
              <a:t>git</a:t>
            </a:r>
            <a:r>
              <a:rPr lang="en-US" sz="2600" dirty="0" smtClean="0"/>
              <a:t> </a:t>
            </a:r>
            <a:r>
              <a:rPr lang="en-US" sz="2600" dirty="0" err="1" smtClean="0"/>
              <a:t>config</a:t>
            </a:r>
            <a:r>
              <a:rPr lang="en-US" sz="2600" dirty="0" smtClean="0"/>
              <a:t> --global </a:t>
            </a:r>
            <a:r>
              <a:rPr lang="en-US" sz="2600" dirty="0" err="1" smtClean="0"/>
              <a:t>user.email</a:t>
            </a:r>
            <a:r>
              <a:rPr lang="en-US" sz="2600" dirty="0" smtClean="0"/>
              <a:t> "user@email.com" </a:t>
            </a:r>
          </a:p>
          <a:p>
            <a:pPr>
              <a:lnSpc>
                <a:spcPct val="170000"/>
              </a:lnSpc>
            </a:pPr>
            <a:r>
              <a:rPr lang="en-US" sz="2600" dirty="0" smtClean="0"/>
              <a:t>Selecting the default editor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"'C:/Program Files (x86)/Notepad++/notepad++.exe' -</a:t>
            </a:r>
            <a:r>
              <a:rPr lang="en-US" dirty="0" err="1" smtClean="0"/>
              <a:t>multiInst</a:t>
            </a:r>
            <a:r>
              <a:rPr lang="en-US" dirty="0" smtClean="0"/>
              <a:t> -</a:t>
            </a:r>
            <a:r>
              <a:rPr lang="en-US" dirty="0" err="1" smtClean="0"/>
              <a:t>notabbar</a:t>
            </a:r>
            <a:r>
              <a:rPr lang="en-US" dirty="0" smtClean="0"/>
              <a:t> -</a:t>
            </a:r>
            <a:r>
              <a:rPr lang="en-US" dirty="0" err="1" smtClean="0"/>
              <a:t>nosession</a:t>
            </a:r>
            <a:r>
              <a:rPr lang="en-US" dirty="0" smtClean="0"/>
              <a:t> -</a:t>
            </a:r>
            <a:r>
              <a:rPr lang="en-US" dirty="0" err="1" smtClean="0"/>
              <a:t>noPlugin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Mac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"edit -w"</a:t>
            </a:r>
          </a:p>
          <a:p>
            <a:pPr lvl="1"/>
            <a:r>
              <a:rPr lang="en-US" dirty="0" smtClean="0"/>
              <a:t>Linux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&lt;your favorite editor here (</a:t>
            </a:r>
            <a:r>
              <a:rPr lang="en-US" dirty="0" err="1" smtClean="0"/>
              <a:t>nano</a:t>
            </a:r>
            <a:r>
              <a:rPr lang="en-US" dirty="0" smtClean="0"/>
              <a:t>, </a:t>
            </a:r>
            <a:r>
              <a:rPr lang="en-US" dirty="0" err="1" smtClean="0"/>
              <a:t>emacs</a:t>
            </a:r>
            <a:r>
              <a:rPr lang="en-US" dirty="0" smtClean="0"/>
              <a:t>, etc </a:t>
            </a:r>
            <a:r>
              <a:rPr lang="en-US" dirty="0" err="1" smtClean="0"/>
              <a:t>etc</a:t>
            </a:r>
            <a:r>
              <a:rPr lang="en-US" dirty="0" smtClean="0"/>
              <a:t>)&gt;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6201" y="4572000"/>
            <a:ext cx="8686799" cy="2133600"/>
            <a:chOff x="261775" y="2819400"/>
            <a:chExt cx="8394999" cy="3684299"/>
          </a:xfrm>
        </p:grpSpPr>
        <p:sp>
          <p:nvSpPr>
            <p:cNvPr id="4" name="Shape 61"/>
            <p:cNvSpPr/>
            <p:nvPr/>
          </p:nvSpPr>
          <p:spPr>
            <a:xfrm>
              <a:off x="3276600" y="2819400"/>
              <a:ext cx="2294999" cy="36842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" name="Shape 62"/>
            <p:cNvSpPr/>
            <p:nvPr/>
          </p:nvSpPr>
          <p:spPr>
            <a:xfrm>
              <a:off x="261800" y="2819400"/>
              <a:ext cx="2294999" cy="36666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" name="Shape 63"/>
            <p:cNvSpPr/>
            <p:nvPr/>
          </p:nvSpPr>
          <p:spPr>
            <a:xfrm>
              <a:off x="6361775" y="2819400"/>
              <a:ext cx="2294999" cy="36842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" name="Shape 64"/>
            <p:cNvSpPr txBox="1"/>
            <p:nvPr/>
          </p:nvSpPr>
          <p:spPr>
            <a:xfrm>
              <a:off x="422125" y="2825960"/>
              <a:ext cx="1959300" cy="8460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en" sz="2400"/>
                <a:t>Working Directory</a:t>
              </a:r>
            </a:p>
          </p:txBody>
        </p:sp>
        <p:sp>
          <p:nvSpPr>
            <p:cNvPr id="8" name="Shape 65"/>
            <p:cNvSpPr txBox="1"/>
            <p:nvPr/>
          </p:nvSpPr>
          <p:spPr>
            <a:xfrm>
              <a:off x="3444450" y="2830910"/>
              <a:ext cx="1959300" cy="8460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buNone/>
              </a:pPr>
              <a:r>
                <a:rPr lang="en" sz="2400" dirty="0"/>
                <a:t>Staging Area</a:t>
              </a:r>
            </a:p>
          </p:txBody>
        </p:sp>
        <p:sp>
          <p:nvSpPr>
            <p:cNvPr id="9" name="Shape 66"/>
            <p:cNvSpPr txBox="1"/>
            <p:nvPr/>
          </p:nvSpPr>
          <p:spPr>
            <a:xfrm>
              <a:off x="6529625" y="2830910"/>
              <a:ext cx="1959300" cy="8460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buNone/>
              </a:pPr>
              <a:r>
                <a:rPr lang="en" sz="2400" dirty="0"/>
                <a:t>Local Repository</a:t>
              </a:r>
            </a:p>
          </p:txBody>
        </p:sp>
        <p:cxnSp>
          <p:nvCxnSpPr>
            <p:cNvPr id="10" name="Shape 67"/>
            <p:cNvCxnSpPr/>
            <p:nvPr/>
          </p:nvCxnSpPr>
          <p:spPr>
            <a:xfrm>
              <a:off x="261775" y="3671960"/>
              <a:ext cx="2279999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68"/>
            <p:cNvCxnSpPr/>
            <p:nvPr/>
          </p:nvCxnSpPr>
          <p:spPr>
            <a:xfrm>
              <a:off x="3284100" y="3671960"/>
              <a:ext cx="2279999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69"/>
            <p:cNvCxnSpPr/>
            <p:nvPr/>
          </p:nvCxnSpPr>
          <p:spPr>
            <a:xfrm>
              <a:off x="6369275" y="3671960"/>
              <a:ext cx="2279999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" name="Shape 70"/>
            <p:cNvSpPr txBox="1"/>
            <p:nvPr/>
          </p:nvSpPr>
          <p:spPr>
            <a:xfrm>
              <a:off x="466675" y="3676910"/>
              <a:ext cx="1870199" cy="846299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endParaRPr lang="en" sz="2000" dirty="0"/>
            </a:p>
          </p:txBody>
        </p:sp>
        <p:sp>
          <p:nvSpPr>
            <p:cNvPr id="14" name="Shape 71"/>
            <p:cNvSpPr/>
            <p:nvPr/>
          </p:nvSpPr>
          <p:spPr>
            <a:xfrm>
              <a:off x="2381550" y="3445459"/>
              <a:ext cx="1514100" cy="16742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72"/>
            <p:cNvSpPr/>
            <p:nvPr/>
          </p:nvSpPr>
          <p:spPr>
            <a:xfrm>
              <a:off x="4810045" y="3489009"/>
              <a:ext cx="1968299" cy="17009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73"/>
            <p:cNvSpPr txBox="1"/>
            <p:nvPr/>
          </p:nvSpPr>
          <p:spPr>
            <a:xfrm>
              <a:off x="2358775" y="3849235"/>
              <a:ext cx="1505099" cy="614399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en"/>
                <a:t>start tracking changes in a file</a:t>
              </a:r>
            </a:p>
          </p:txBody>
        </p:sp>
        <p:sp>
          <p:nvSpPr>
            <p:cNvPr id="17" name="Shape 74"/>
            <p:cNvSpPr txBox="1"/>
            <p:nvPr/>
          </p:nvSpPr>
          <p:spPr>
            <a:xfrm>
              <a:off x="4879319" y="3889810"/>
              <a:ext cx="1549800" cy="6768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en"/>
                <a:t>save snapshot of mini file system</a:t>
              </a:r>
            </a:p>
          </p:txBody>
        </p:sp>
        <p:sp>
          <p:nvSpPr>
            <p:cNvPr id="18" name="Shape 75"/>
            <p:cNvSpPr/>
            <p:nvPr/>
          </p:nvSpPr>
          <p:spPr>
            <a:xfrm flipH="1">
              <a:off x="1372551" y="5531547"/>
              <a:ext cx="5931900" cy="507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Our first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repository (don’t forget to make a new directory!)</a:t>
            </a:r>
          </a:p>
          <a:p>
            <a:r>
              <a:rPr lang="en-US" dirty="0" smtClean="0"/>
              <a:t>Create a file named README containing the text: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My first </a:t>
            </a:r>
            <a:r>
              <a:rPr lang="en-US" dirty="0" err="1" smtClean="0"/>
              <a:t>git</a:t>
            </a:r>
            <a:r>
              <a:rPr lang="en-US" dirty="0" smtClean="0"/>
              <a:t> repository!</a:t>
            </a:r>
          </a:p>
          <a:p>
            <a:r>
              <a:rPr lang="en-US" dirty="0" smtClean="0"/>
              <a:t>Commit README to your local repository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&lt;object&gt;</a:t>
            </a:r>
          </a:p>
          <a:p>
            <a:pPr lvl="1"/>
            <a:r>
              <a:rPr lang="en-US" dirty="0" smtClean="0"/>
              <a:t>Can be a</a:t>
            </a:r>
          </a:p>
          <a:p>
            <a:pPr lvl="2"/>
            <a:r>
              <a:rPr lang="en-US" dirty="0" smtClean="0"/>
              <a:t>Branch</a:t>
            </a:r>
          </a:p>
          <a:p>
            <a:pPr lvl="2"/>
            <a:r>
              <a:rPr lang="en-US" dirty="0" smtClean="0"/>
              <a:t>Tag</a:t>
            </a:r>
            <a:endParaRPr lang="en-US" dirty="0" smtClean="0"/>
          </a:p>
          <a:p>
            <a:pPr lvl="1"/>
            <a:r>
              <a:rPr lang="en-US" dirty="0" smtClean="0"/>
              <a:t>Can also be used to revert changes to a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endParaRPr lang="en-US" dirty="0" smtClean="0"/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you’re moving a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&lt;file&gt;</a:t>
            </a:r>
          </a:p>
          <a:p>
            <a:pPr lvl="1"/>
            <a:r>
              <a:rPr lang="en-US" dirty="0" smtClean="0"/>
              <a:t>Remove a file</a:t>
            </a:r>
          </a:p>
          <a:p>
            <a:pPr lvl="1"/>
            <a:r>
              <a:rPr lang="en-US" dirty="0" smtClean="0"/>
              <a:t>Use with –cached to </a:t>
            </a:r>
            <a:r>
              <a:rPr lang="en-US" dirty="0" err="1" smtClean="0"/>
              <a:t>untrack</a:t>
            </a:r>
            <a:r>
              <a:rPr lang="en-US" dirty="0" smtClean="0"/>
              <a:t> a 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Dealing with accidents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Copy 01-shell/data/Bert/</a:t>
            </a:r>
            <a:r>
              <a:rPr lang="en" dirty="0" smtClean="0"/>
              <a:t>audioresult-00215 to your repository and “accidently” add it</a:t>
            </a:r>
          </a:p>
          <a:p>
            <a:pPr>
              <a:lnSpc>
                <a:spcPct val="150000"/>
              </a:lnSpc>
            </a:pPr>
            <a:r>
              <a:rPr lang="en" dirty="0" smtClean="0"/>
              <a:t>Unstage it from the commit</a:t>
            </a:r>
          </a:p>
          <a:p>
            <a:pPr>
              <a:lnSpc>
                <a:spcPct val="150000"/>
              </a:lnSpc>
            </a:pPr>
            <a:r>
              <a:rPr lang="en" dirty="0" smtClean="0"/>
              <a:t>“Accidently” overwrite/delete README</a:t>
            </a:r>
          </a:p>
          <a:p>
            <a:pPr>
              <a:lnSpc>
                <a:spcPct val="150000"/>
              </a:lnSpc>
            </a:pPr>
            <a:r>
              <a:rPr lang="en" dirty="0" smtClean="0"/>
              <a:t>Restore it from the latest version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(Even) more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lvl="1"/>
            <a:r>
              <a:rPr lang="en-US" dirty="0" smtClean="0"/>
              <a:t>View the commit history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pPr lvl="1"/>
            <a:r>
              <a:rPr lang="en-US" dirty="0" smtClean="0"/>
              <a:t>View differences</a:t>
            </a:r>
          </a:p>
          <a:p>
            <a:pPr lvl="2"/>
            <a:r>
              <a:rPr lang="en-US" dirty="0" smtClean="0"/>
              <a:t>Between files</a:t>
            </a:r>
          </a:p>
          <a:p>
            <a:pPr lvl="2"/>
            <a:r>
              <a:rPr lang="en-US" dirty="0" smtClean="0"/>
              <a:t>Between revisions</a:t>
            </a:r>
          </a:p>
          <a:p>
            <a:pPr lvl="2"/>
            <a:r>
              <a:rPr lang="en-US" dirty="0" smtClean="0"/>
              <a:t>Between branches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Seeing the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 some text to README</a:t>
            </a:r>
          </a:p>
          <a:p>
            <a:r>
              <a:rPr lang="en-US" dirty="0" smtClean="0"/>
              <a:t>Look at the difference between your current README and the latest version in your repo</a:t>
            </a:r>
          </a:p>
          <a:p>
            <a:r>
              <a:rPr lang="en-US" dirty="0" smtClean="0"/>
              <a:t>Copy the hello.py script from 02-python-variables to your repository</a:t>
            </a:r>
          </a:p>
          <a:p>
            <a:r>
              <a:rPr lang="en-US" dirty="0" smtClean="0"/>
              <a:t>Commit both files</a:t>
            </a:r>
          </a:p>
          <a:p>
            <a:r>
              <a:rPr lang="en-US" dirty="0" smtClean="0"/>
              <a:t>View the history for your repository</a:t>
            </a:r>
          </a:p>
          <a:p>
            <a:r>
              <a:rPr lang="en-US" dirty="0" smtClean="0"/>
              <a:t>Move hello.py to 02_python_solution.py and commit</a:t>
            </a:r>
          </a:p>
          <a:p>
            <a:r>
              <a:rPr lang="en-US" dirty="0" smtClean="0"/>
              <a:t>Look at the log again</a:t>
            </a:r>
          </a:p>
          <a:p>
            <a:r>
              <a:rPr lang="en-US" dirty="0" smtClean="0"/>
              <a:t>Delete hello.py from the repository and commit the changes</a:t>
            </a:r>
          </a:p>
          <a:p>
            <a:r>
              <a:rPr lang="en-US" dirty="0" smtClean="0"/>
              <a:t>Look at the log again to see what’s changed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dirty="0" smtClean="0"/>
              <a:t>Why: try new code without messing up working version</a:t>
            </a:r>
          </a:p>
          <a:p>
            <a:pPr lvl="0"/>
            <a:r>
              <a:rPr lang="en" dirty="0" smtClean="0"/>
              <a:t>branch: version of file that can be modified without affecting the working version of the code</a:t>
            </a:r>
          </a:p>
          <a:p>
            <a:pPr lvl="0"/>
            <a:r>
              <a:rPr lang="en" dirty="0" smtClean="0"/>
              <a:t>HEAD: points to current </a:t>
            </a:r>
            <a:r>
              <a:rPr lang="en" dirty="0" smtClean="0"/>
              <a:t>branch</a:t>
            </a:r>
          </a:p>
          <a:p>
            <a:r>
              <a:rPr lang="en" dirty="0" smtClean="0"/>
              <a:t>master: default branch </a:t>
            </a:r>
            <a:r>
              <a:rPr lang="en" dirty="0" smtClean="0"/>
              <a:t>name</a:t>
            </a:r>
            <a:endParaRPr lang="en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15" name="Shape 147"/>
          <p:cNvSpPr/>
          <p:nvPr/>
        </p:nvSpPr>
        <p:spPr>
          <a:xfrm>
            <a:off x="312300" y="3478986"/>
            <a:ext cx="1330500" cy="1473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>
              <a:buNone/>
            </a:pPr>
            <a:r>
              <a:rPr lang="en" sz="2400"/>
              <a:t>test_file</a:t>
            </a:r>
          </a:p>
        </p:txBody>
      </p:sp>
      <p:sp>
        <p:nvSpPr>
          <p:cNvPr id="16" name="Shape 148"/>
          <p:cNvSpPr/>
          <p:nvPr/>
        </p:nvSpPr>
        <p:spPr>
          <a:xfrm>
            <a:off x="1851300" y="1731336"/>
            <a:ext cx="1567799" cy="1142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testing: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8" name="Shape 150"/>
          <p:cNvSpPr/>
          <p:nvPr/>
        </p:nvSpPr>
        <p:spPr>
          <a:xfrm>
            <a:off x="4968150" y="1654712"/>
            <a:ext cx="1567799" cy="11426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testing: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9" name="Shape 151"/>
          <p:cNvSpPr/>
          <p:nvPr/>
        </p:nvSpPr>
        <p:spPr>
          <a:xfrm>
            <a:off x="4968150" y="3593911"/>
            <a:ext cx="1567799" cy="135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 dirty="0"/>
              <a:t>master:</a:t>
            </a:r>
          </a:p>
          <a:p>
            <a:pPr lvl="0" rtl="0">
              <a:buNone/>
            </a:pPr>
            <a:r>
              <a:rPr lang="en" sz="2400" dirty="0"/>
              <a:t>test_file</a:t>
            </a:r>
          </a:p>
        </p:txBody>
      </p:sp>
      <p:sp>
        <p:nvSpPr>
          <p:cNvPr id="20" name="Shape 152"/>
          <p:cNvSpPr/>
          <p:nvPr/>
        </p:nvSpPr>
        <p:spPr>
          <a:xfrm rot="-2283890">
            <a:off x="468674" y="2672314"/>
            <a:ext cx="1619812" cy="6605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153"/>
          <p:cNvSpPr txBox="1"/>
          <p:nvPr/>
        </p:nvSpPr>
        <p:spPr>
          <a:xfrm rot="-2309364">
            <a:off x="512117" y="2969329"/>
            <a:ext cx="1086974" cy="37472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/>
              <a:t>branch</a:t>
            </a:r>
          </a:p>
        </p:txBody>
      </p:sp>
      <p:sp>
        <p:nvSpPr>
          <p:cNvPr id="22" name="Shape 154"/>
          <p:cNvSpPr/>
          <p:nvPr/>
        </p:nvSpPr>
        <p:spPr>
          <a:xfrm rot="-35019">
            <a:off x="3323134" y="1891546"/>
            <a:ext cx="1619784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155"/>
          <p:cNvSpPr txBox="1"/>
          <p:nvPr/>
        </p:nvSpPr>
        <p:spPr>
          <a:xfrm>
            <a:off x="3334050" y="1989950"/>
            <a:ext cx="1405499" cy="393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modify test_file</a:t>
            </a:r>
          </a:p>
        </p:txBody>
      </p:sp>
      <p:sp>
        <p:nvSpPr>
          <p:cNvPr id="24" name="Shape 156"/>
          <p:cNvSpPr/>
          <p:nvPr/>
        </p:nvSpPr>
        <p:spPr>
          <a:xfrm rot="-35019">
            <a:off x="1600499" y="3881520"/>
            <a:ext cx="3342464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Shape 157"/>
          <p:cNvSpPr txBox="1"/>
          <p:nvPr/>
        </p:nvSpPr>
        <p:spPr>
          <a:xfrm>
            <a:off x="1055550" y="5774950"/>
            <a:ext cx="8012100" cy="524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/>
              <a:t>http://pcottle.github.io/learnGitBranching/?NODEMO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(branching)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dirty="0" smtClean="0"/>
              <a:t>git branch </a:t>
            </a:r>
            <a:r>
              <a:rPr lang="en" dirty="0" smtClean="0"/>
              <a:t>&lt;name&gt;</a:t>
            </a:r>
          </a:p>
          <a:p>
            <a:pPr lvl="1"/>
            <a:r>
              <a:rPr lang="en" dirty="0" smtClean="0"/>
              <a:t> </a:t>
            </a:r>
            <a:r>
              <a:rPr lang="en" dirty="0" smtClean="0"/>
              <a:t>create a branch called </a:t>
            </a:r>
            <a:r>
              <a:rPr lang="en" dirty="0" smtClean="0"/>
              <a:t>&lt;name&gt;</a:t>
            </a:r>
          </a:p>
          <a:p>
            <a:pPr lvl="0"/>
            <a:r>
              <a:rPr lang="en" dirty="0" smtClean="0"/>
              <a:t>git </a:t>
            </a:r>
            <a:r>
              <a:rPr lang="en" dirty="0" smtClean="0"/>
              <a:t>branch</a:t>
            </a:r>
          </a:p>
          <a:p>
            <a:pPr lvl="1"/>
            <a:r>
              <a:rPr lang="en" dirty="0" smtClean="0"/>
              <a:t>tells </a:t>
            </a:r>
            <a:r>
              <a:rPr lang="en" dirty="0" smtClean="0"/>
              <a:t>you which branch you are on using </a:t>
            </a:r>
            <a:r>
              <a:rPr lang="en" dirty="0" smtClean="0"/>
              <a:t>*</a:t>
            </a:r>
          </a:p>
          <a:p>
            <a:pPr lvl="0"/>
            <a:r>
              <a:rPr lang="en" dirty="0" smtClean="0"/>
              <a:t>git checkout </a:t>
            </a:r>
            <a:r>
              <a:rPr lang="en" dirty="0" smtClean="0"/>
              <a:t>&lt;name&gt;</a:t>
            </a:r>
          </a:p>
          <a:p>
            <a:pPr lvl="1"/>
            <a:r>
              <a:rPr lang="en" dirty="0" smtClean="0"/>
              <a:t>switch </a:t>
            </a:r>
            <a:r>
              <a:rPr lang="en" dirty="0" smtClean="0"/>
              <a:t>to </a:t>
            </a:r>
            <a:r>
              <a:rPr lang="en" dirty="0" smtClean="0"/>
              <a:t>&lt;name&gt; branch</a:t>
            </a:r>
            <a:endParaRPr lang="en" dirty="0" smtClean="0"/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6: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Create a branch and switch to 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 a change to an EXISTING LINE in README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Commit the change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Compare the two version of README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Via checking out master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Extra credit: Via </a:t>
            </a:r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31800">
              <a:lnSpc>
                <a:spcPct val="150000"/>
              </a:lnSpc>
            </a:pPr>
            <a:r>
              <a:rPr lang="en" dirty="0" smtClean="0"/>
              <a:t>A tool </a:t>
            </a:r>
            <a:r>
              <a:rPr lang="en" dirty="0" smtClean="0"/>
              <a:t>to:</a:t>
            </a:r>
          </a:p>
          <a:p>
            <a:pPr marL="822960" lvl="1" indent="-431800">
              <a:lnSpc>
                <a:spcPct val="150000"/>
              </a:lnSpc>
            </a:pPr>
            <a:r>
              <a:rPr lang="en" dirty="0" smtClean="0"/>
              <a:t>Back-up files</a:t>
            </a:r>
          </a:p>
          <a:p>
            <a:pPr marL="822960" lvl="1" indent="-431800">
              <a:lnSpc>
                <a:spcPct val="150000"/>
              </a:lnSpc>
            </a:pPr>
            <a:r>
              <a:rPr lang="en" dirty="0" smtClean="0"/>
              <a:t>Save </a:t>
            </a:r>
            <a:r>
              <a:rPr lang="en" dirty="0" smtClean="0"/>
              <a:t>history of </a:t>
            </a:r>
            <a:r>
              <a:rPr lang="en" dirty="0" smtClean="0"/>
              <a:t>changes</a:t>
            </a:r>
          </a:p>
          <a:p>
            <a:pPr marL="822960" lvl="1" indent="-431800">
              <a:lnSpc>
                <a:spcPct val="150000"/>
              </a:lnSpc>
            </a:pPr>
            <a:r>
              <a:rPr lang="en" dirty="0" smtClean="0"/>
              <a:t>Collaborate </a:t>
            </a:r>
            <a:r>
              <a:rPr lang="en" dirty="0" smtClean="0"/>
              <a:t>and combine changes</a:t>
            </a:r>
          </a:p>
          <a:p>
            <a:pPr marL="514350" indent="-406400">
              <a:lnSpc>
                <a:spcPct val="150000"/>
              </a:lnSpc>
              <a:buSzPct val="87500"/>
            </a:pPr>
            <a:r>
              <a:rPr lang="en" dirty="0" smtClean="0"/>
              <a:t>But it isn’t magic</a:t>
            </a:r>
            <a:r>
              <a:rPr lang="en" dirty="0" smtClean="0"/>
              <a:t>...</a:t>
            </a:r>
          </a:p>
          <a:p>
            <a:pPr marL="880110" lvl="1" indent="-406400">
              <a:lnSpc>
                <a:spcPct val="150000"/>
              </a:lnSpc>
              <a:buSzPct val="87500"/>
            </a:pPr>
            <a:r>
              <a:rPr lang="en" dirty="0" smtClean="0"/>
              <a:t>You have to know how to use it</a:t>
            </a:r>
          </a:p>
          <a:p>
            <a:pPr marL="880110" lvl="1" indent="-406400">
              <a:lnSpc>
                <a:spcPct val="150000"/>
              </a:lnSpc>
              <a:buSzPct val="87500"/>
            </a:pPr>
            <a:r>
              <a:rPr lang="en" dirty="0" smtClean="0"/>
              <a:t>You have to make it part of your work flow</a:t>
            </a:r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</a:t>
            </a:r>
            <a:r>
              <a:rPr lang="en" dirty="0" smtClean="0"/>
              <a:t>heckout the </a:t>
            </a:r>
            <a:r>
              <a:rPr lang="en" dirty="0" smtClean="0"/>
              <a:t>branch you want to merge </a:t>
            </a:r>
            <a:r>
              <a:rPr lang="en" dirty="0" smtClean="0"/>
              <a:t>into</a:t>
            </a:r>
          </a:p>
          <a:p>
            <a:r>
              <a:rPr lang="en" dirty="0" smtClean="0"/>
              <a:t>git merge </a:t>
            </a:r>
            <a:r>
              <a:rPr lang="en" dirty="0" smtClean="0"/>
              <a:t>&lt;other branch&gt;</a:t>
            </a:r>
          </a:p>
          <a:p>
            <a:pPr lvl="0"/>
            <a:r>
              <a:rPr lang="en" dirty="0" smtClean="0"/>
              <a:t>No conflicts? awesome</a:t>
            </a:r>
          </a:p>
          <a:p>
            <a:pPr lvl="0"/>
            <a:r>
              <a:rPr lang="en" dirty="0" smtClean="0"/>
              <a:t>Conflicts?</a:t>
            </a:r>
          </a:p>
          <a:p>
            <a:pPr lvl="1"/>
            <a:r>
              <a:rPr lang="en-US" dirty="0" smtClean="0"/>
              <a:t>Edit files to resolve conflicts</a:t>
            </a:r>
            <a:endParaRPr lang="en" dirty="0" smtClean="0"/>
          </a:p>
          <a:p>
            <a:pPr lvl="1"/>
            <a:r>
              <a:rPr lang="en-US" dirty="0" smtClean="0"/>
              <a:t>A</a:t>
            </a:r>
            <a:r>
              <a:rPr lang="en" dirty="0" smtClean="0"/>
              <a:t>dd</a:t>
            </a:r>
          </a:p>
          <a:p>
            <a:pPr lvl="1"/>
            <a:r>
              <a:rPr lang="en" dirty="0" smtClean="0"/>
              <a:t>Commit</a:t>
            </a:r>
            <a:endParaRPr lang="en" dirty="0" smtClean="0"/>
          </a:p>
          <a:p>
            <a:r>
              <a:rPr lang="en" dirty="0" smtClean="0"/>
              <a:t>git branch </a:t>
            </a:r>
            <a:r>
              <a:rPr lang="en" dirty="0" smtClean="0"/>
              <a:t>–d &lt;branch name&gt;</a:t>
            </a:r>
          </a:p>
          <a:p>
            <a:pPr lvl="1"/>
            <a:r>
              <a:rPr lang="en-US" dirty="0" smtClean="0"/>
              <a:t>D</a:t>
            </a:r>
            <a:r>
              <a:rPr lang="en" dirty="0" smtClean="0"/>
              <a:t>eletes the branch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385" y="3275112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318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git branch -d branch_name - deletes branch</a:t>
            </a:r>
            <a:endParaRPr lang="e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5" name="Shape 175"/>
          <p:cNvSpPr/>
          <p:nvPr/>
        </p:nvSpPr>
        <p:spPr>
          <a:xfrm>
            <a:off x="464700" y="3631386"/>
            <a:ext cx="1330500" cy="1473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6" name="Shape 176"/>
          <p:cNvSpPr/>
          <p:nvPr/>
        </p:nvSpPr>
        <p:spPr>
          <a:xfrm>
            <a:off x="2003700" y="1883736"/>
            <a:ext cx="1567799" cy="1142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testing: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7" name="Shape 177"/>
          <p:cNvSpPr/>
          <p:nvPr/>
        </p:nvSpPr>
        <p:spPr>
          <a:xfrm>
            <a:off x="2003700" y="3746311"/>
            <a:ext cx="1567799" cy="135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8" name="Shape 178"/>
          <p:cNvSpPr/>
          <p:nvPr/>
        </p:nvSpPr>
        <p:spPr>
          <a:xfrm>
            <a:off x="5120550" y="1807112"/>
            <a:ext cx="1567799" cy="11426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testing: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9" name="Shape 179"/>
          <p:cNvSpPr/>
          <p:nvPr/>
        </p:nvSpPr>
        <p:spPr>
          <a:xfrm>
            <a:off x="5120550" y="3746311"/>
            <a:ext cx="1567799" cy="135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0" name="Shape 180"/>
          <p:cNvSpPr/>
          <p:nvPr/>
        </p:nvSpPr>
        <p:spPr>
          <a:xfrm rot="-2283890">
            <a:off x="621074" y="2824714"/>
            <a:ext cx="1619812" cy="6605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181"/>
          <p:cNvSpPr txBox="1"/>
          <p:nvPr/>
        </p:nvSpPr>
        <p:spPr>
          <a:xfrm rot="-2309364">
            <a:off x="664517" y="3121729"/>
            <a:ext cx="1086974" cy="37472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branch</a:t>
            </a:r>
          </a:p>
        </p:txBody>
      </p:sp>
      <p:sp>
        <p:nvSpPr>
          <p:cNvPr id="12" name="Shape 182"/>
          <p:cNvSpPr/>
          <p:nvPr/>
        </p:nvSpPr>
        <p:spPr>
          <a:xfrm rot="-35019">
            <a:off x="3475534" y="2043946"/>
            <a:ext cx="1619784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183"/>
          <p:cNvSpPr txBox="1"/>
          <p:nvPr/>
        </p:nvSpPr>
        <p:spPr>
          <a:xfrm>
            <a:off x="3486450" y="2142350"/>
            <a:ext cx="1405499" cy="393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modify test_file</a:t>
            </a:r>
          </a:p>
        </p:txBody>
      </p:sp>
      <p:sp>
        <p:nvSpPr>
          <p:cNvPr id="14" name="Shape 184"/>
          <p:cNvSpPr/>
          <p:nvPr/>
        </p:nvSpPr>
        <p:spPr>
          <a:xfrm rot="-35019">
            <a:off x="3475534" y="4025146"/>
            <a:ext cx="1619784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6"/>
          <p:cNvSpPr/>
          <p:nvPr/>
        </p:nvSpPr>
        <p:spPr>
          <a:xfrm>
            <a:off x="7259125" y="3746311"/>
            <a:ext cx="1567799" cy="1359000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6" name="Shape 187"/>
          <p:cNvSpPr/>
          <p:nvPr/>
        </p:nvSpPr>
        <p:spPr>
          <a:xfrm rot="-35327">
            <a:off x="6338671" y="4110664"/>
            <a:ext cx="1138560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188"/>
          <p:cNvSpPr/>
          <p:nvPr/>
        </p:nvSpPr>
        <p:spPr>
          <a:xfrm rot="2310639">
            <a:off x="6500996" y="2805907"/>
            <a:ext cx="1619824" cy="6607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189"/>
          <p:cNvSpPr txBox="1"/>
          <p:nvPr/>
        </p:nvSpPr>
        <p:spPr>
          <a:xfrm rot="2414181">
            <a:off x="6598179" y="2670716"/>
            <a:ext cx="786757" cy="587091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merge</a:t>
            </a:r>
          </a:p>
        </p:txBody>
      </p:sp>
      <p:sp>
        <p:nvSpPr>
          <p:cNvPr id="19" name="Shape 190"/>
          <p:cNvSpPr/>
          <p:nvPr/>
        </p:nvSpPr>
        <p:spPr>
          <a:xfrm>
            <a:off x="7480501" y="1781573"/>
            <a:ext cx="1567799" cy="11426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testing: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20" name="Shape 191"/>
          <p:cNvSpPr/>
          <p:nvPr/>
        </p:nvSpPr>
        <p:spPr>
          <a:xfrm rot="-34589">
            <a:off x="6501033" y="2011833"/>
            <a:ext cx="1013751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185"/>
          <p:cNvSpPr txBox="1"/>
          <p:nvPr/>
        </p:nvSpPr>
        <p:spPr>
          <a:xfrm>
            <a:off x="1207950" y="5927350"/>
            <a:ext cx="8012100" cy="524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http://pcottle.github.io/learnGitBranching/?NODEMO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Merge the branch you created in exercise 6 in to the master branch</a:t>
            </a:r>
          </a:p>
          <a:p>
            <a:r>
              <a:rPr lang="en-US" dirty="0" smtClean="0"/>
              <a:t>Resolve </a:t>
            </a:r>
            <a:r>
              <a:rPr lang="en-US" smtClean="0"/>
              <a:t>the conflict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None/>
            </a:pPr>
            <a:r>
              <a:rPr lang="en" dirty="0" smtClean="0"/>
              <a:t>Case Studies:</a:t>
            </a:r>
          </a:p>
          <a:p>
            <a:pPr marL="520700" lvl="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" dirty="0" smtClean="0"/>
              <a:t>Know what changes you made when</a:t>
            </a:r>
          </a:p>
          <a:p>
            <a:pPr marL="520700" lvl="0" indent="-457200">
              <a:lnSpc>
                <a:spcPct val="150000"/>
              </a:lnSpc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" dirty="0" smtClean="0"/>
              <a:t>Avoid files named ..._final_final2</a:t>
            </a:r>
          </a:p>
          <a:p>
            <a:pPr marL="520700" lvl="0" indent="-457200">
              <a:lnSpc>
                <a:spcPct val="150000"/>
              </a:lnSpc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" dirty="0" smtClean="0"/>
              <a:t>Your code used to work and now it doesn‘t</a:t>
            </a:r>
          </a:p>
          <a:p>
            <a:pPr marL="520700" lvl="0" indent="-457200">
              <a:lnSpc>
                <a:spcPct val="150000"/>
              </a:lnSpc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" dirty="0" smtClean="0"/>
              <a:t>Make your process transparent to others</a:t>
            </a:r>
          </a:p>
          <a:p>
            <a:pPr marL="520700" lvl="0" indent="-457200">
              <a:lnSpc>
                <a:spcPct val="150000"/>
              </a:lnSpc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" dirty="0" smtClean="0"/>
              <a:t>Make your code easy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 idx="4294967295"/>
          </p:nvPr>
        </p:nvSpPr>
        <p:spPr>
          <a:xfrm>
            <a:off x="914400" y="-123825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How? The Structure of Git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4294967295"/>
          </p:nvPr>
        </p:nvSpPr>
        <p:spPr>
          <a:xfrm>
            <a:off x="1679575" y="1277938"/>
            <a:ext cx="7464425" cy="804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Local repository - track your own changes</a:t>
            </a:r>
          </a:p>
        </p:txBody>
      </p:sp>
      <p:sp>
        <p:nvSpPr>
          <p:cNvPr id="61" name="Shape 61"/>
          <p:cNvSpPr/>
          <p:nvPr/>
        </p:nvSpPr>
        <p:spPr>
          <a:xfrm>
            <a:off x="3424500" y="2464490"/>
            <a:ext cx="2294999" cy="3684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09700" y="2464490"/>
            <a:ext cx="2294999" cy="366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" name="Shape 63"/>
          <p:cNvSpPr/>
          <p:nvPr/>
        </p:nvSpPr>
        <p:spPr>
          <a:xfrm>
            <a:off x="6509675" y="2464490"/>
            <a:ext cx="2294999" cy="3684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70025" y="247105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/>
              <a:t>Working Directory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592350" y="247600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Staging Area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677525" y="247600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Local Repository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409675" y="3317050"/>
            <a:ext cx="22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3432000" y="3317050"/>
            <a:ext cx="22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9" name="Shape 69"/>
          <p:cNvCxnSpPr/>
          <p:nvPr/>
        </p:nvCxnSpPr>
        <p:spPr>
          <a:xfrm>
            <a:off x="6517175" y="3317050"/>
            <a:ext cx="22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70"/>
          <p:cNvSpPr txBox="1"/>
          <p:nvPr/>
        </p:nvSpPr>
        <p:spPr>
          <a:xfrm>
            <a:off x="614575" y="3322000"/>
            <a:ext cx="1870199" cy="846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000" dirty="0"/>
              <a:t>Create or modify a file</a:t>
            </a:r>
          </a:p>
        </p:txBody>
      </p:sp>
      <p:sp>
        <p:nvSpPr>
          <p:cNvPr id="71" name="Shape 71"/>
          <p:cNvSpPr/>
          <p:nvPr/>
        </p:nvSpPr>
        <p:spPr>
          <a:xfrm>
            <a:off x="2529450" y="3090549"/>
            <a:ext cx="1514100" cy="1674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957945" y="3134099"/>
            <a:ext cx="1968299" cy="1700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2506675" y="3494325"/>
            <a:ext cx="1505099" cy="92527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start tracking changes in a </a:t>
            </a:r>
            <a:r>
              <a:rPr lang="en" dirty="0" smtClean="0"/>
              <a:t>file</a:t>
            </a:r>
          </a:p>
          <a:p>
            <a:pPr>
              <a:buNone/>
            </a:pPr>
            <a:r>
              <a:rPr lang="en" dirty="0" smtClean="0"/>
              <a:t>with ‘git add’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027219" y="3534900"/>
            <a:ext cx="1549800" cy="676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save snapshot of mini file </a:t>
            </a:r>
            <a:r>
              <a:rPr lang="en" dirty="0" smtClean="0"/>
              <a:t>system with ‘git commit’</a:t>
            </a:r>
            <a:endParaRPr lang="en" dirty="0"/>
          </a:p>
        </p:txBody>
      </p:sp>
      <p:sp>
        <p:nvSpPr>
          <p:cNvPr id="75" name="Shape 75"/>
          <p:cNvSpPr/>
          <p:nvPr/>
        </p:nvSpPr>
        <p:spPr>
          <a:xfrm flipH="1">
            <a:off x="1520451" y="5176637"/>
            <a:ext cx="5931900" cy="50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381000" y="4191000"/>
            <a:ext cx="2362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Parse.py</a:t>
            </a:r>
          </a:p>
          <a:p>
            <a:r>
              <a:rPr lang="en-US" dirty="0" err="1" smtClean="0"/>
              <a:t>Really_big_data_file.fasta</a:t>
            </a:r>
            <a:endParaRPr lang="en-US" dirty="0" smtClean="0"/>
          </a:p>
          <a:p>
            <a:r>
              <a:rPr lang="en-US" dirty="0" smtClean="0"/>
              <a:t>Manuscript.doc</a:t>
            </a:r>
          </a:p>
          <a:p>
            <a:r>
              <a:rPr lang="en-US" dirty="0" smtClean="0"/>
              <a:t>Intermediate_file.bwt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7600" y="4419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Parse.py</a:t>
            </a:r>
          </a:p>
          <a:p>
            <a:r>
              <a:rPr lang="en-US" dirty="0" smtClean="0"/>
              <a:t>Manuscript.doc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43434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Parse.py</a:t>
            </a:r>
          </a:p>
          <a:p>
            <a:r>
              <a:rPr lang="en-US" dirty="0" smtClean="0"/>
              <a:t>Manuscript.doc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Local Workflow</a:t>
            </a:r>
          </a:p>
        </p:txBody>
      </p:sp>
      <p:sp>
        <p:nvSpPr>
          <p:cNvPr id="87" name="Shape 87"/>
          <p:cNvSpPr/>
          <p:nvPr/>
        </p:nvSpPr>
        <p:spPr>
          <a:xfrm>
            <a:off x="688509" y="1648545"/>
            <a:ext cx="7918943" cy="50291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b="1" dirty="0" smtClean="0"/>
              <a:t>git init</a:t>
            </a:r>
            <a:r>
              <a:rPr lang="en" dirty="0" smtClean="0"/>
              <a:t> - create a repository in a given directory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hape 49"/>
          <p:cNvSpPr/>
          <p:nvPr/>
        </p:nvSpPr>
        <p:spPr>
          <a:xfrm>
            <a:off x="1143000" y="2845952"/>
            <a:ext cx="6324753" cy="401204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" b="1" dirty="0" smtClean="0"/>
              <a:t>git status</a:t>
            </a:r>
            <a:r>
              <a:rPr lang="en" dirty="0" smtClean="0"/>
              <a:t> - find the state of every file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hape 49"/>
          <p:cNvSpPr/>
          <p:nvPr/>
        </p:nvSpPr>
        <p:spPr>
          <a:xfrm>
            <a:off x="1143000" y="2845952"/>
            <a:ext cx="6324753" cy="401204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b="1" dirty="0" smtClean="0"/>
              <a:t>git add</a:t>
            </a:r>
            <a:r>
              <a:rPr lang="en" dirty="0" smtClean="0"/>
              <a:t> filename or directory - add file to list of files to be committed to local repository. This is also referred to as staging the files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hape 49"/>
          <p:cNvSpPr/>
          <p:nvPr/>
        </p:nvSpPr>
        <p:spPr>
          <a:xfrm>
            <a:off x="1143000" y="2845952"/>
            <a:ext cx="6324753" cy="401204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b="1" dirty="0" smtClean="0"/>
              <a:t>git commit </a:t>
            </a:r>
            <a:r>
              <a:rPr lang="en" dirty="0" smtClean="0"/>
              <a:t>commit all stage changes to the local repository</a:t>
            </a:r>
            <a:endParaRPr lang="e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hape 49"/>
          <p:cNvSpPr/>
          <p:nvPr/>
        </p:nvSpPr>
        <p:spPr>
          <a:xfrm>
            <a:off x="1143000" y="2845952"/>
            <a:ext cx="6324753" cy="401204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759</Words>
  <Application>Microsoft Office PowerPoint</Application>
  <PresentationFormat>On-screen Show (4:3)</PresentationFormat>
  <Paragraphs>165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Version Control: git</vt:lpstr>
      <vt:lpstr>What is version control?</vt:lpstr>
      <vt:lpstr>Why version control?</vt:lpstr>
      <vt:lpstr>How? The Structure of Git</vt:lpstr>
      <vt:lpstr>Local Workflow</vt:lpstr>
      <vt:lpstr>Basic git workflow</vt:lpstr>
      <vt:lpstr>Basic git workflow</vt:lpstr>
      <vt:lpstr>Basic git workflow</vt:lpstr>
      <vt:lpstr>Basic git workflow</vt:lpstr>
      <vt:lpstr>Step 0: Configuring Git</vt:lpstr>
      <vt:lpstr>Exercise 1: Our first Repo</vt:lpstr>
      <vt:lpstr>More git commands</vt:lpstr>
      <vt:lpstr>Exercise 2: Dealing with accidents</vt:lpstr>
      <vt:lpstr>(Even) more git commands</vt:lpstr>
      <vt:lpstr>Exercise 3: Seeing the history</vt:lpstr>
      <vt:lpstr>Branching</vt:lpstr>
      <vt:lpstr>Branching</vt:lpstr>
      <vt:lpstr>Git (branching) commands</vt:lpstr>
      <vt:lpstr>Exercise 6: Branching</vt:lpstr>
      <vt:lpstr>Merging</vt:lpstr>
      <vt:lpstr>Merging</vt:lpstr>
      <vt:lpstr>Exercise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Control: git</dc:title>
  <cp:lastModifiedBy>fishjord</cp:lastModifiedBy>
  <cp:revision>49</cp:revision>
  <dcterms:modified xsi:type="dcterms:W3CDTF">2013-09-25T02:11:56Z</dcterms:modified>
</cp:coreProperties>
</file>