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4"/>
  </p:notesMasterIdLst>
  <p:sldIdLst>
    <p:sldId id="277" r:id="rId2"/>
    <p:sldId id="289" r:id="rId3"/>
    <p:sldId id="290" r:id="rId4"/>
    <p:sldId id="292" r:id="rId5"/>
    <p:sldId id="295" r:id="rId6"/>
    <p:sldId id="296" r:id="rId7"/>
    <p:sldId id="293" r:id="rId8"/>
    <p:sldId id="297" r:id="rId9"/>
    <p:sldId id="299" r:id="rId10"/>
    <p:sldId id="287" r:id="rId11"/>
    <p:sldId id="291" r:id="rId12"/>
    <p:sldId id="288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Questions</a:t>
            </a:r>
          </a:p>
          <a:p>
            <a:pPr lvl="0" rtl="0">
              <a:buNone/>
            </a:pPr>
            <a:r>
              <a:rPr lang="en"/>
              <a:t>Use case</a:t>
            </a:r>
          </a:p>
          <a:p>
            <a:pPr lvl="0" rtl="0">
              <a:buNone/>
            </a:pPr>
            <a:r>
              <a:rPr lang="en"/>
              <a:t>Over-kill</a:t>
            </a:r>
          </a:p>
          <a:p>
            <a:pPr>
              <a:buNone/>
            </a:pPr>
            <a:r>
              <a:rPr lang="en"/>
              <a:t>Who is interested in using this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3E967B3-12A3-4C64-BCFC-D19AF0A90D26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9D7BD6C-EB31-43E0-8B9C-23068A2DF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Remote Repositories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Find a partner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914400" y="5032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Workflow:</a:t>
            </a:r>
          </a:p>
        </p:txBody>
      </p:sp>
      <p:sp>
        <p:nvSpPr>
          <p:cNvPr id="257" name="Shape 257"/>
          <p:cNvSpPr/>
          <p:nvPr/>
        </p:nvSpPr>
        <p:spPr>
          <a:xfrm>
            <a:off x="254975" y="1940175"/>
            <a:ext cx="1912199" cy="316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473550" y="1940175"/>
            <a:ext cx="1912199" cy="316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846025" y="1940175"/>
            <a:ext cx="1912199" cy="316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7079400" y="1863975"/>
            <a:ext cx="1912199" cy="3165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61" name="Shape 261"/>
          <p:cNvCxnSpPr/>
          <p:nvPr/>
        </p:nvCxnSpPr>
        <p:spPr>
          <a:xfrm>
            <a:off x="285750" y="2643550"/>
            <a:ext cx="1868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2" name="Shape 262"/>
          <p:cNvCxnSpPr/>
          <p:nvPr/>
        </p:nvCxnSpPr>
        <p:spPr>
          <a:xfrm>
            <a:off x="2495550" y="2643550"/>
            <a:ext cx="1868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3" name="Shape 263"/>
          <p:cNvCxnSpPr/>
          <p:nvPr/>
        </p:nvCxnSpPr>
        <p:spPr>
          <a:xfrm>
            <a:off x="4857750" y="2643550"/>
            <a:ext cx="1868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4" name="Shape 264"/>
          <p:cNvCxnSpPr/>
          <p:nvPr/>
        </p:nvCxnSpPr>
        <p:spPr>
          <a:xfrm>
            <a:off x="7143750" y="2643550"/>
            <a:ext cx="18683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240625" y="1937075"/>
            <a:ext cx="1925100" cy="7016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2200"/>
              <a:t>Working Directory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450425" y="1937075"/>
            <a:ext cx="1925100" cy="7016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200"/>
              <a:t>Staging Area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4812625" y="1937075"/>
            <a:ext cx="1925100" cy="7016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200"/>
              <a:t>Local Repository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115400" y="1937075"/>
            <a:ext cx="1925100" cy="7016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200"/>
              <a:t>Remote Repository</a:t>
            </a:r>
          </a:p>
        </p:txBody>
      </p:sp>
      <p:sp>
        <p:nvSpPr>
          <p:cNvPr id="269" name="Shape 269"/>
          <p:cNvSpPr/>
          <p:nvPr/>
        </p:nvSpPr>
        <p:spPr>
          <a:xfrm>
            <a:off x="1725503" y="2951275"/>
            <a:ext cx="1351799" cy="98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087703" y="2951275"/>
            <a:ext cx="1351799" cy="98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373703" y="2951275"/>
            <a:ext cx="1351799" cy="9890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2" name="Shape 272"/>
          <p:cNvSpPr/>
          <p:nvPr/>
        </p:nvSpPr>
        <p:spPr>
          <a:xfrm flipH="1">
            <a:off x="1039642" y="3940375"/>
            <a:ext cx="6803099" cy="10547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1736475" y="3215050"/>
            <a:ext cx="879299" cy="4395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2400"/>
              <a:t>Add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022475" y="3215050"/>
            <a:ext cx="1307999" cy="4395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400"/>
              <a:t>Commit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384675" y="3215050"/>
            <a:ext cx="1242000" cy="4395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 sz="2400"/>
              <a:t>Push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604600" y="4204200"/>
            <a:ext cx="6242400" cy="50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400"/>
              <a:t>Pull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362800" y="5517175"/>
            <a:ext cx="6858000" cy="1263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Before starting work, you should always pull to make sure you are modifying the most up to date files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Excersize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With a friend (or a small group) take turns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Designate one </a:t>
            </a:r>
            <a:r>
              <a:rPr lang="en-US" dirty="0" smtClean="0"/>
              <a:t>person to be the 'upstream' person, the others are the </a:t>
            </a:r>
            <a:r>
              <a:rPr lang="en-US" dirty="0" smtClean="0"/>
              <a:t>'</a:t>
            </a:r>
            <a:r>
              <a:rPr lang="en-US" dirty="0" err="1" smtClean="0"/>
              <a:t>forkers</a:t>
            </a:r>
            <a:r>
              <a:rPr lang="en-US" dirty="0" smtClean="0"/>
              <a:t>‘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 smtClean="0"/>
              <a:t>the upstream make a repository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 smtClean="0"/>
              <a:t>the </a:t>
            </a:r>
            <a:r>
              <a:rPr lang="en-US" dirty="0" err="1" smtClean="0"/>
              <a:t>forkers</a:t>
            </a:r>
            <a:r>
              <a:rPr lang="en-US" dirty="0" smtClean="0"/>
              <a:t> fork the </a:t>
            </a:r>
            <a:r>
              <a:rPr lang="en-US" dirty="0" err="1" smtClean="0"/>
              <a:t>upstream's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Everyone </a:t>
            </a:r>
            <a:r>
              <a:rPr lang="en-US" dirty="0" smtClean="0"/>
              <a:t>clones their own version of the repository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forkers</a:t>
            </a:r>
            <a:r>
              <a:rPr lang="en-US" dirty="0" smtClean="0"/>
              <a:t> add </a:t>
            </a:r>
            <a:r>
              <a:rPr lang="en-US" dirty="0" err="1" smtClean="0"/>
              <a:t>upstream's</a:t>
            </a:r>
            <a:r>
              <a:rPr lang="en-US" dirty="0" smtClean="0"/>
              <a:t> repository as a remote</a:t>
            </a:r>
          </a:p>
          <a:p>
            <a:r>
              <a:rPr lang="en-US" dirty="0" smtClean="0"/>
              <a:t>Have </a:t>
            </a:r>
            <a:r>
              <a:rPr lang="en-US" dirty="0" smtClean="0"/>
              <a:t>upstream add a few lines to the README, commit </a:t>
            </a:r>
            <a:r>
              <a:rPr lang="en-US" dirty="0" smtClean="0"/>
              <a:t>and </a:t>
            </a:r>
            <a:r>
              <a:rPr lang="en-US" dirty="0" smtClean="0"/>
              <a:t>push the changes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Forkers</a:t>
            </a:r>
            <a:r>
              <a:rPr lang="en-US" dirty="0" smtClean="0"/>
              <a:t> pull the changes, make changes of their own and commit them</a:t>
            </a:r>
          </a:p>
          <a:p>
            <a:r>
              <a:rPr lang="en-US" dirty="0" smtClean="0"/>
              <a:t>Have </a:t>
            </a:r>
            <a:r>
              <a:rPr lang="en-US" dirty="0" smtClean="0"/>
              <a:t>upstream make another change, commit and push</a:t>
            </a:r>
          </a:p>
          <a:p>
            <a:r>
              <a:rPr lang="en-US" dirty="0" err="1" smtClean="0"/>
              <a:t>Forkers</a:t>
            </a:r>
            <a:r>
              <a:rPr lang="en-US" dirty="0" smtClean="0"/>
              <a:t> </a:t>
            </a:r>
            <a:r>
              <a:rPr lang="en-US" dirty="0" smtClean="0"/>
              <a:t>pull this new change creating a conflict and resolve the conflict</a:t>
            </a:r>
          </a:p>
          <a:p>
            <a:r>
              <a:rPr lang="en-US" dirty="0" smtClean="0"/>
              <a:t>Trade </a:t>
            </a:r>
            <a:r>
              <a:rPr lang="en-US" dirty="0" smtClean="0"/>
              <a:t>off roles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929794" y="3792590"/>
            <a:ext cx="77571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http://git-scm.com/book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57200" y="24082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Learn More: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title" idx="4294967295"/>
          </p:nvPr>
        </p:nvSpPr>
        <p:spPr>
          <a:xfrm>
            <a:off x="0" y="-182563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Not covered (incomplete list)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4294967295"/>
          </p:nvPr>
        </p:nvSpPr>
        <p:spPr>
          <a:xfrm>
            <a:off x="1387475" y="1201738"/>
            <a:ext cx="7756525" cy="48402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remote branching</a:t>
            </a:r>
          </a:p>
          <a:p>
            <a:pPr lvl="0" rtl="0">
              <a:buNone/>
            </a:pPr>
            <a:r>
              <a:rPr lang="en"/>
              <a:t>tags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 idx="4294967295"/>
          </p:nvPr>
        </p:nvSpPr>
        <p:spPr>
          <a:xfrm>
            <a:off x="914400" y="28575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How? The Structure of Git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1679575" y="1430338"/>
            <a:ext cx="7464425" cy="804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Remote repository - track changes of multiple users</a:t>
            </a:r>
          </a:p>
        </p:txBody>
      </p:sp>
      <p:sp>
        <p:nvSpPr>
          <p:cNvPr id="82" name="Shape 82"/>
          <p:cNvSpPr/>
          <p:nvPr/>
        </p:nvSpPr>
        <p:spPr>
          <a:xfrm>
            <a:off x="402175" y="2701940"/>
            <a:ext cx="1858499" cy="306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70025" y="269965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Working Directory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409675" y="3545650"/>
            <a:ext cx="1854600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401875" y="3539250"/>
            <a:ext cx="1344599" cy="1229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/>
              <a:t>Create or modify a file</a:t>
            </a:r>
          </a:p>
        </p:txBody>
      </p:sp>
      <p:sp>
        <p:nvSpPr>
          <p:cNvPr id="86" name="Shape 86"/>
          <p:cNvSpPr/>
          <p:nvPr/>
        </p:nvSpPr>
        <p:spPr>
          <a:xfrm>
            <a:off x="2535775" y="2701940"/>
            <a:ext cx="1858499" cy="3105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703625" y="2699650"/>
            <a:ext cx="1665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Staging Area</a:t>
            </a:r>
          </a:p>
        </p:txBody>
      </p:sp>
      <p:sp>
        <p:nvSpPr>
          <p:cNvPr id="88" name="Shape 88"/>
          <p:cNvSpPr/>
          <p:nvPr/>
        </p:nvSpPr>
        <p:spPr>
          <a:xfrm>
            <a:off x="4593175" y="2701940"/>
            <a:ext cx="1858499" cy="3123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4761025" y="269965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Local Repository</a:t>
            </a:r>
          </a:p>
        </p:txBody>
      </p:sp>
      <p:sp>
        <p:nvSpPr>
          <p:cNvPr id="90" name="Shape 90"/>
          <p:cNvSpPr/>
          <p:nvPr/>
        </p:nvSpPr>
        <p:spPr>
          <a:xfrm>
            <a:off x="6726775" y="2701940"/>
            <a:ext cx="1858499" cy="3176699"/>
          </a:xfrm>
          <a:prstGeom prst="rect">
            <a:avLst/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894625" y="269965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Remote Repository</a:t>
            </a:r>
          </a:p>
        </p:txBody>
      </p:sp>
      <p:sp>
        <p:nvSpPr>
          <p:cNvPr id="92" name="Shape 92"/>
          <p:cNvSpPr/>
          <p:nvPr/>
        </p:nvSpPr>
        <p:spPr>
          <a:xfrm>
            <a:off x="1618192" y="3512877"/>
            <a:ext cx="1698899" cy="1326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592636" y="3832889"/>
            <a:ext cx="1689000" cy="48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start tracking changes in a file</a:t>
            </a:r>
          </a:p>
        </p:txBody>
      </p:sp>
      <p:sp>
        <p:nvSpPr>
          <p:cNvPr id="94" name="Shape 94"/>
          <p:cNvSpPr/>
          <p:nvPr/>
        </p:nvSpPr>
        <p:spPr>
          <a:xfrm>
            <a:off x="3815286" y="3602080"/>
            <a:ext cx="1859399" cy="123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825203" y="3945712"/>
            <a:ext cx="1706100" cy="464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save snapshot of mini file system</a:t>
            </a:r>
          </a:p>
        </p:txBody>
      </p:sp>
      <p:sp>
        <p:nvSpPr>
          <p:cNvPr id="96" name="Shape 96"/>
          <p:cNvSpPr/>
          <p:nvPr/>
        </p:nvSpPr>
        <p:spPr>
          <a:xfrm flipH="1">
            <a:off x="1672851" y="5024237"/>
            <a:ext cx="5931900" cy="50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2543275" y="3545650"/>
            <a:ext cx="1854600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4600675" y="3545650"/>
            <a:ext cx="1854600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6734275" y="3545650"/>
            <a:ext cx="1854600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/>
          <p:nvPr/>
        </p:nvSpPr>
        <p:spPr>
          <a:xfrm>
            <a:off x="5885392" y="3589077"/>
            <a:ext cx="1698899" cy="1326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859836" y="3909089"/>
            <a:ext cx="1689000" cy="48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save changes to remote repository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867400" y="5075700"/>
            <a:ext cx="5682299" cy="26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Update local copy with most up-to-date file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71250" y="400725"/>
            <a:ext cx="6020700" cy="721500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4800"/>
              <a:t>Multi-Users Workflow</a:t>
            </a:r>
          </a:p>
        </p:txBody>
      </p:sp>
      <p:sp>
        <p:nvSpPr>
          <p:cNvPr id="108" name="Shape 108"/>
          <p:cNvSpPr/>
          <p:nvPr/>
        </p:nvSpPr>
        <p:spPr>
          <a:xfrm>
            <a:off x="1956925" y="24082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213800" y="5598550"/>
            <a:ext cx="1611899" cy="1264800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Alice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Bob</a:t>
            </a:r>
            <a:r>
              <a:rPr lang="en" dirty="0" smtClean="0"/>
              <a:t> </a:t>
            </a:r>
            <a:r>
              <a:rPr lang="en" dirty="0"/>
              <a:t>update their local repositories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124150" y="5477800"/>
            <a:ext cx="1914900" cy="1353899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Alice</a:t>
            </a:r>
            <a:r>
              <a:rPr lang="en" dirty="0" smtClean="0"/>
              <a:t> </a:t>
            </a:r>
            <a:r>
              <a:rPr lang="en" dirty="0"/>
              <a:t>modifies her file and updates her local and the remote repository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285500" y="5770300"/>
            <a:ext cx="1603199" cy="1050900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Bob</a:t>
            </a:r>
            <a:r>
              <a:rPr lang="en" dirty="0" smtClean="0"/>
              <a:t> </a:t>
            </a:r>
            <a:r>
              <a:rPr lang="en" dirty="0"/>
              <a:t>modifies his version of the file and updates his local repository.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065400" y="4596100"/>
            <a:ext cx="1594200" cy="2235599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Bob</a:t>
            </a:r>
            <a:r>
              <a:rPr lang="en" dirty="0" smtClean="0"/>
              <a:t> </a:t>
            </a:r>
            <a:r>
              <a:rPr lang="en" dirty="0"/>
              <a:t>resolves any conflicts between his current version and the new version that </a:t>
            </a:r>
            <a:r>
              <a:rPr lang="en-US" dirty="0" smtClean="0"/>
              <a:t>Alice</a:t>
            </a:r>
            <a:r>
              <a:rPr lang="en" dirty="0" smtClean="0"/>
              <a:t> </a:t>
            </a:r>
            <a:r>
              <a:rPr lang="en" dirty="0"/>
              <a:t>added to the remote repository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879200" y="5739100"/>
            <a:ext cx="1264800" cy="1113300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Alice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Bob</a:t>
            </a:r>
            <a:r>
              <a:rPr lang="en" dirty="0" smtClean="0"/>
              <a:t> </a:t>
            </a:r>
            <a:r>
              <a:rPr lang="en" dirty="0"/>
              <a:t>update their local repositories</a:t>
            </a:r>
          </a:p>
        </p:txBody>
      </p:sp>
      <p:cxnSp>
        <p:nvCxnSpPr>
          <p:cNvPr id="114" name="Shape 114"/>
          <p:cNvCxnSpPr/>
          <p:nvPr/>
        </p:nvCxnSpPr>
        <p:spPr>
          <a:xfrm rot="10800000" flipH="1">
            <a:off x="71250" y="1219049"/>
            <a:ext cx="9013499" cy="7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 rot="10800000" flipH="1">
            <a:off x="71250" y="2175024"/>
            <a:ext cx="9013499" cy="7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 rot="10800000" flipH="1">
            <a:off x="71250" y="3119099"/>
            <a:ext cx="9013499" cy="7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71250" y="4090899"/>
            <a:ext cx="9013499" cy="7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" name="Shape 118"/>
          <p:cNvSpPr/>
          <p:nvPr/>
        </p:nvSpPr>
        <p:spPr>
          <a:xfrm>
            <a:off x="124700" y="1379525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24700" y="2370125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24700" y="3269700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951525" y="13686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319700" y="3269700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065400" y="1371450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620000" y="1368625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620000" y="2317801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665601" y="3276600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27" name="Shape 127"/>
          <p:cNvCxnSpPr/>
          <p:nvPr/>
        </p:nvCxnSpPr>
        <p:spPr>
          <a:xfrm>
            <a:off x="1492500" y="1668425"/>
            <a:ext cx="0" cy="990599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8" name="Shape 128"/>
          <p:cNvCxnSpPr/>
          <p:nvPr/>
        </p:nvCxnSpPr>
        <p:spPr>
          <a:xfrm flipH="1">
            <a:off x="200899" y="1600112"/>
            <a:ext cx="12900" cy="2057400"/>
          </a:xfrm>
          <a:prstGeom prst="straightConnector1">
            <a:avLst/>
          </a:prstGeom>
          <a:noFill/>
          <a:ln w="3810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/>
          <p:nvPr/>
        </p:nvCxnSpPr>
        <p:spPr>
          <a:xfrm rot="10800000" flipH="1">
            <a:off x="3291475" y="1732324"/>
            <a:ext cx="17700" cy="10152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7733275" y="1668425"/>
            <a:ext cx="0" cy="990599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31"/>
          <p:cNvCxnSpPr/>
          <p:nvPr/>
        </p:nvCxnSpPr>
        <p:spPr>
          <a:xfrm flipH="1">
            <a:off x="8972224" y="1668425"/>
            <a:ext cx="12900" cy="2057400"/>
          </a:xfrm>
          <a:prstGeom prst="straightConnector1">
            <a:avLst/>
          </a:prstGeom>
          <a:noFill/>
          <a:ln w="3810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132"/>
          <p:cNvCxnSpPr/>
          <p:nvPr/>
        </p:nvCxnSpPr>
        <p:spPr>
          <a:xfrm rot="10800000" flipH="1">
            <a:off x="1340100" y="2765674"/>
            <a:ext cx="699599" cy="153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1956925" y="1397225"/>
            <a:ext cx="1478399" cy="6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/>
              <a:t>Remote Reposiotry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42500" y="2318650"/>
            <a:ext cx="1273800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 dirty="0" smtClean="0"/>
              <a:t>Alice’s </a:t>
            </a:r>
          </a:p>
          <a:p>
            <a:pPr algn="ctr">
              <a:buNone/>
            </a:pPr>
            <a:r>
              <a:rPr lang="en" b="1" dirty="0" smtClean="0"/>
              <a:t>Local </a:t>
            </a:r>
            <a:r>
              <a:rPr lang="en" b="1" dirty="0"/>
              <a:t>Repository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99101" y="3191500"/>
            <a:ext cx="1148699" cy="71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 dirty="0" smtClean="0"/>
              <a:t>Bob’s</a:t>
            </a:r>
          </a:p>
          <a:p>
            <a:pPr algn="ctr">
              <a:buNone/>
            </a:pPr>
            <a:r>
              <a:rPr lang="en" b="1" dirty="0" smtClean="0"/>
              <a:t>Local </a:t>
            </a:r>
            <a:r>
              <a:rPr lang="en" b="1" dirty="0"/>
              <a:t>Repository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00900" y="1379525"/>
            <a:ext cx="1478399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Remote Reposiotry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065400" y="1397225"/>
            <a:ext cx="1478399" cy="69480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Remote Reposiotry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20000" y="1397225"/>
            <a:ext cx="1478399" cy="69480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Remote Reposiotry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018725" y="2349725"/>
            <a:ext cx="1202399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Alice’s 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7772400" y="2277000"/>
            <a:ext cx="1202399" cy="6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Alice’s 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4343400" y="3200400"/>
            <a:ext cx="1442699" cy="7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Bob’s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7701301" y="3249901"/>
            <a:ext cx="1442699" cy="7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Bob’s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cxnSp>
        <p:nvCxnSpPr>
          <p:cNvPr id="143" name="Shape 143"/>
          <p:cNvCxnSpPr/>
          <p:nvPr/>
        </p:nvCxnSpPr>
        <p:spPr>
          <a:xfrm rot="10800000" flipH="1">
            <a:off x="267299" y="4496124"/>
            <a:ext cx="8621400" cy="71400"/>
          </a:xfrm>
          <a:prstGeom prst="straightConnector1">
            <a:avLst/>
          </a:prstGeom>
          <a:noFill/>
          <a:ln w="38100" cap="flat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" name="Shape 144"/>
          <p:cNvSpPr/>
          <p:nvPr/>
        </p:nvSpPr>
        <p:spPr>
          <a:xfrm>
            <a:off x="1953500" y="3269700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127901" y="3200400"/>
            <a:ext cx="1148699" cy="71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Bob’s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46" name="Shape 146"/>
          <p:cNvSpPr/>
          <p:nvPr/>
        </p:nvSpPr>
        <p:spPr>
          <a:xfrm>
            <a:off x="4257300" y="13618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257300" y="1379525"/>
            <a:ext cx="1478399" cy="6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Remote Reposiotry</a:t>
            </a:r>
          </a:p>
        </p:txBody>
      </p:sp>
      <p:sp>
        <p:nvSpPr>
          <p:cNvPr id="148" name="Shape 148"/>
          <p:cNvSpPr/>
          <p:nvPr/>
        </p:nvSpPr>
        <p:spPr>
          <a:xfrm>
            <a:off x="4257300" y="23701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49" name="Shape 149"/>
          <p:cNvCxnSpPr>
            <a:stCxn id="120" idx="3"/>
            <a:endCxn id="122" idx="1"/>
          </p:cNvCxnSpPr>
          <p:nvPr/>
        </p:nvCxnSpPr>
        <p:spPr>
          <a:xfrm>
            <a:off x="1603099" y="3634799"/>
            <a:ext cx="2716600" cy="0"/>
          </a:xfrm>
          <a:prstGeom prst="straightConnector1">
            <a:avLst/>
          </a:prstGeom>
          <a:noFill/>
          <a:ln w="3810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>
            <a:stCxn id="121" idx="3"/>
            <a:endCxn id="123" idx="1"/>
          </p:cNvCxnSpPr>
          <p:nvPr/>
        </p:nvCxnSpPr>
        <p:spPr>
          <a:xfrm>
            <a:off x="3429924" y="1733724"/>
            <a:ext cx="2635475" cy="2825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" name="Shape 151"/>
          <p:cNvSpPr/>
          <p:nvPr/>
        </p:nvSpPr>
        <p:spPr>
          <a:xfrm>
            <a:off x="6065401" y="23320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409700" y="2327500"/>
            <a:ext cx="1202399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Alice’s 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cxnSp>
        <p:nvCxnSpPr>
          <p:cNvPr id="153" name="Shape 153"/>
          <p:cNvCxnSpPr/>
          <p:nvPr/>
        </p:nvCxnSpPr>
        <p:spPr>
          <a:xfrm rot="10800000" flipH="1">
            <a:off x="5557650" y="1954449"/>
            <a:ext cx="961800" cy="1745700"/>
          </a:xfrm>
          <a:prstGeom prst="straightConnector1">
            <a:avLst/>
          </a:prstGeom>
          <a:noFill/>
          <a:ln w="3810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6189001" y="2277000"/>
            <a:ext cx="1202399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Alice’s 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55" name="Shape 155"/>
          <p:cNvSpPr/>
          <p:nvPr/>
        </p:nvSpPr>
        <p:spPr>
          <a:xfrm>
            <a:off x="6061500" y="3269700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097200" y="3200400"/>
            <a:ext cx="1442699" cy="7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Bob’s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57" name="Shape 157"/>
          <p:cNvSpPr txBox="1"/>
          <p:nvPr/>
        </p:nvSpPr>
        <p:spPr>
          <a:xfrm>
            <a:off x="3720850" y="4419600"/>
            <a:ext cx="2168400" cy="487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600" b="1">
                <a:solidFill>
                  <a:srgbClr val="9900FF"/>
                </a:solidFill>
              </a:rPr>
              <a:t>Time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dirty="0" smtClean="0"/>
              <a:t>create a github account</a:t>
            </a:r>
          </a:p>
          <a:p>
            <a:pPr lvl="0"/>
            <a:r>
              <a:rPr lang="en" dirty="0" smtClean="0"/>
              <a:t>Remote repository </a:t>
            </a:r>
            <a:r>
              <a:rPr lang="en" dirty="0" smtClean="0"/>
              <a:t>server</a:t>
            </a:r>
          </a:p>
          <a:p>
            <a:r>
              <a:rPr lang="en" dirty="0" smtClean="0"/>
              <a:t>Lots of good projects</a:t>
            </a:r>
          </a:p>
          <a:p>
            <a:r>
              <a:rPr lang="en" dirty="0" smtClean="0"/>
              <a:t>Easy to explore code</a:t>
            </a:r>
          </a:p>
          <a:p>
            <a:pPr lvl="0"/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0" indent="-4191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3000" dirty="0" smtClean="0"/>
              <a:t>In </a:t>
            </a:r>
            <a:r>
              <a:rPr lang="en" sz="3000" dirty="0" smtClean="0"/>
              <a:t>github, click on the repository you </a:t>
            </a:r>
            <a:r>
              <a:rPr lang="en" sz="3000" dirty="0" smtClean="0"/>
              <a:t>want </a:t>
            </a:r>
            <a:r>
              <a:rPr lang="en" sz="3000" dirty="0" smtClean="0"/>
              <a:t>to clone.</a:t>
            </a:r>
          </a:p>
          <a:p>
            <a:pPr marL="457200" lvl="0" indent="-4191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3000" dirty="0" smtClean="0"/>
              <a:t>Copy the url (make sure http is selected)</a:t>
            </a:r>
          </a:p>
          <a:p>
            <a:pPr marL="457200" lvl="0" indent="-4191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3000" dirty="0" smtClean="0"/>
              <a:t>in git bash type:</a:t>
            </a:r>
          </a:p>
          <a:p>
            <a:pPr marL="914400" lvl="1" indent="-419100"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lang="en" sz="3000" dirty="0" smtClean="0"/>
              <a:t>git clone </a:t>
            </a:r>
            <a:r>
              <a:rPr lang="en" sz="3000" dirty="0" smtClean="0"/>
              <a:t>&lt;repo url&gt;</a:t>
            </a:r>
            <a:endParaRPr lang="en" sz="3000" dirty="0" smtClean="0"/>
          </a:p>
          <a:p>
            <a:pPr marL="457200" lvl="0" indent="-4191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3000" dirty="0" smtClean="0"/>
              <a:t>This should have created a local copy of your repository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cloned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dirty="0" smtClean="0"/>
              <a:t>git remote </a:t>
            </a:r>
            <a:r>
              <a:rPr lang="en" dirty="0" smtClean="0"/>
              <a:t>–v</a:t>
            </a:r>
          </a:p>
          <a:p>
            <a:pPr lvl="1"/>
            <a:r>
              <a:rPr lang="en" dirty="0" smtClean="0"/>
              <a:t>What </a:t>
            </a:r>
            <a:r>
              <a:rPr lang="en" dirty="0" smtClean="0"/>
              <a:t>does git call my remote </a:t>
            </a:r>
            <a:r>
              <a:rPr lang="en" dirty="0" smtClean="0"/>
              <a:t>repositories?</a:t>
            </a:r>
          </a:p>
          <a:p>
            <a:pPr lvl="1"/>
            <a:r>
              <a:rPr lang="en" dirty="0" smtClean="0"/>
              <a:t>Default </a:t>
            </a:r>
            <a:r>
              <a:rPr lang="en" dirty="0" smtClean="0"/>
              <a:t>for cloned repositories: </a:t>
            </a:r>
            <a:r>
              <a:rPr lang="en" dirty="0" smtClean="0"/>
              <a:t>origin</a:t>
            </a:r>
          </a:p>
          <a:p>
            <a:r>
              <a:rPr lang="en" dirty="0" smtClean="0"/>
              <a:t>git branch</a:t>
            </a:r>
          </a:p>
          <a:p>
            <a:pPr lvl="1"/>
            <a:r>
              <a:rPr lang="en" dirty="0" smtClean="0"/>
              <a:t>What </a:t>
            </a:r>
            <a:r>
              <a:rPr lang="en" dirty="0" smtClean="0"/>
              <a:t>branch am I </a:t>
            </a:r>
            <a:r>
              <a:rPr lang="en" dirty="0" smtClean="0"/>
              <a:t>on?</a:t>
            </a:r>
          </a:p>
          <a:p>
            <a:pPr lvl="2"/>
            <a:r>
              <a:rPr lang="en" dirty="0" smtClean="0"/>
              <a:t>Default</a:t>
            </a:r>
            <a:r>
              <a:rPr lang="en" dirty="0" smtClean="0"/>
              <a:t>: </a:t>
            </a:r>
            <a:r>
              <a:rPr lang="en" dirty="0" smtClean="0"/>
              <a:t>master</a:t>
            </a:r>
          </a:p>
          <a:p>
            <a:pPr lvl="0"/>
            <a:r>
              <a:rPr lang="en" dirty="0" smtClean="0"/>
              <a:t>git push </a:t>
            </a:r>
            <a:r>
              <a:rPr lang="en" dirty="0" smtClean="0"/>
              <a:t>&lt;remote&gt; &lt;branch&gt;</a:t>
            </a:r>
          </a:p>
          <a:p>
            <a:pPr lvl="1"/>
            <a:r>
              <a:rPr lang="en" dirty="0" smtClean="0"/>
              <a:t>(e.g</a:t>
            </a:r>
            <a:r>
              <a:rPr lang="en" dirty="0" smtClean="0"/>
              <a:t>. git push origin master)</a:t>
            </a:r>
          </a:p>
          <a:p>
            <a:pPr lvl="1"/>
            <a:r>
              <a:rPr lang="en" dirty="0" smtClean="0"/>
              <a:t>You will have to enter your github username and password. </a:t>
            </a:r>
          </a:p>
          <a:p>
            <a:endParaRPr lang="e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Sign in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0"/>
            <a:r>
              <a:rPr lang="en" dirty="0" smtClean="0"/>
              <a:t>Click on the repositories tab</a:t>
            </a:r>
          </a:p>
          <a:p>
            <a:pPr lvl="0"/>
            <a:r>
              <a:rPr lang="en" dirty="0" smtClean="0"/>
              <a:t>Click the new botton (its green)</a:t>
            </a:r>
          </a:p>
          <a:p>
            <a:pPr lvl="0"/>
            <a:r>
              <a:rPr lang="en" dirty="0" smtClean="0"/>
              <a:t>Fill in repository name, </a:t>
            </a:r>
            <a:r>
              <a:rPr lang="en" dirty="0" smtClean="0"/>
              <a:t>description</a:t>
            </a:r>
          </a:p>
          <a:p>
            <a:pPr lvl="0"/>
            <a:r>
              <a:rPr lang="en" dirty="0" smtClean="0"/>
              <a:t>check </a:t>
            </a:r>
            <a:r>
              <a:rPr lang="en" dirty="0" smtClean="0"/>
              <a:t>"initialize this repository with a readme </a:t>
            </a:r>
            <a:r>
              <a:rPr lang="en" dirty="0" smtClean="0"/>
              <a:t>file“</a:t>
            </a:r>
          </a:p>
          <a:p>
            <a:pPr lvl="0"/>
            <a:r>
              <a:rPr lang="en" dirty="0" smtClean="0"/>
              <a:t>Clone the repository (using the https url) to your local machine</a:t>
            </a:r>
            <a:endParaRPr lang="en" dirty="0" smtClean="0"/>
          </a:p>
          <a:p>
            <a:pPr lvl="0">
              <a:buNone/>
            </a:pPr>
            <a:r>
              <a:rPr lang="en" i="1" dirty="0" smtClean="0"/>
              <a:t>Your repository will always be public if you are using the free version of github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" dirty="0" smtClean="0"/>
              <a:t>Make some changes to your local copy</a:t>
            </a:r>
          </a:p>
          <a:p>
            <a:pPr lvl="0"/>
            <a:r>
              <a:rPr lang="en" dirty="0" smtClean="0"/>
              <a:t>Push the changes to GitHub</a:t>
            </a:r>
          </a:p>
          <a:p>
            <a:pPr lvl="0"/>
            <a:r>
              <a:rPr lang="en" dirty="0" smtClean="0"/>
              <a:t>Verify the changes on the GitHub website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remote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</a:t>
            </a:r>
          </a:p>
          <a:p>
            <a:pPr lvl="1"/>
            <a:r>
              <a:rPr lang="en-US" dirty="0" smtClean="0"/>
              <a:t>Download changes from remote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pPr lvl="1"/>
            <a:r>
              <a:rPr lang="en-US" dirty="0" smtClean="0"/>
              <a:t>Merge changes into current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fetch + merge combined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192</TotalTime>
  <Words>563</Words>
  <Application>Microsoft Office PowerPoint</Application>
  <PresentationFormat>On-screen Show (4:3)</PresentationFormat>
  <Paragraphs>116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Remote Repositories</vt:lpstr>
      <vt:lpstr>How? The Structure of Git</vt:lpstr>
      <vt:lpstr>Slide 3</vt:lpstr>
      <vt:lpstr>Github</vt:lpstr>
      <vt:lpstr>Cloning a repository</vt:lpstr>
      <vt:lpstr>Exploring the cloned repository</vt:lpstr>
      <vt:lpstr>Exercise 1: Remote Repository</vt:lpstr>
      <vt:lpstr>Exercise 2</vt:lpstr>
      <vt:lpstr>Fetching remote changes</vt:lpstr>
      <vt:lpstr>Workflow:</vt:lpstr>
      <vt:lpstr>Final Excersize</vt:lpstr>
      <vt:lpstr>Learn More: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Repositories</dc:title>
  <cp:lastModifiedBy>fishjord</cp:lastModifiedBy>
  <cp:revision>14</cp:revision>
  <dcterms:modified xsi:type="dcterms:W3CDTF">2013-09-25T02:58:15Z</dcterms:modified>
</cp:coreProperties>
</file>