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1" r:id="rId3"/>
    <p:sldId id="264" r:id="rId4"/>
    <p:sldId id="292" r:id="rId5"/>
    <p:sldId id="265" r:id="rId6"/>
    <p:sldId id="293" r:id="rId7"/>
    <p:sldId id="294" r:id="rId8"/>
    <p:sldId id="295" r:id="rId9"/>
    <p:sldId id="269" r:id="rId10"/>
    <p:sldId id="271" r:id="rId11"/>
    <p:sldId id="296" r:id="rId12"/>
    <p:sldId id="272" r:id="rId13"/>
    <p:sldId id="298" r:id="rId14"/>
    <p:sldId id="297" r:id="rId15"/>
    <p:sldId id="299" r:id="rId16"/>
    <p:sldId id="301" r:id="rId17"/>
    <p:sldId id="300" r:id="rId18"/>
    <p:sldId id="305" r:id="rId19"/>
    <p:sldId id="302" r:id="rId20"/>
    <p:sldId id="303" r:id="rId21"/>
    <p:sldId id="304" r:id="rId22"/>
    <p:sldId id="291" r:id="rId23"/>
    <p:sldId id="260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950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2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16443" y="2708920"/>
            <a:ext cx="7111114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4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 </a:t>
            </a:r>
            <a:r>
              <a:rPr lang="zh-CN" altLang="zh-CN" sz="40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互联中的</a:t>
            </a:r>
            <a:r>
              <a:rPr lang="en-US" altLang="zh-CN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550714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移动</a:t>
            </a:r>
            <a:r>
              <a:rPr lang="en-US" altLang="zh-CN" sz="2400" b="1">
                <a:solidFill>
                  <a:srgbClr val="0567A2"/>
                </a:solidFill>
              </a:rPr>
              <a:t>Web</a:t>
            </a:r>
            <a:r>
              <a:rPr lang="zh-CN" altLang="zh-CN" sz="2400" b="1">
                <a:solidFill>
                  <a:srgbClr val="0567A2"/>
                </a:solidFill>
              </a:rPr>
              <a:t>开发与</a:t>
            </a:r>
            <a:r>
              <a:rPr lang="en-US" altLang="zh-CN" sz="2400" b="1">
                <a:solidFill>
                  <a:srgbClr val="0567A2"/>
                </a:solidFill>
              </a:rPr>
              <a:t>PC</a:t>
            </a:r>
            <a:r>
              <a:rPr lang="zh-CN" altLang="zh-CN" sz="2400" b="1">
                <a:solidFill>
                  <a:srgbClr val="0567A2"/>
                </a:solidFill>
              </a:rPr>
              <a:t>端</a:t>
            </a:r>
            <a:r>
              <a:rPr lang="en-US" altLang="zh-CN" sz="2400" b="1">
                <a:solidFill>
                  <a:srgbClr val="0567A2"/>
                </a:solidFill>
              </a:rPr>
              <a:t>Web</a:t>
            </a:r>
            <a:r>
              <a:rPr lang="zh-CN" altLang="zh-CN" sz="2400" b="1">
                <a:solidFill>
                  <a:srgbClr val="0567A2"/>
                </a:solidFill>
              </a:rPr>
              <a:t>开发的区别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06893" y="1985759"/>
            <a:ext cx="8136039" cy="4195966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94278" y="1860040"/>
            <a:ext cx="7787722" cy="4002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smtClean="0"/>
              <a:t>移动</a:t>
            </a:r>
            <a:r>
              <a:rPr lang="en-US" altLang="zh-CN" sz="2000"/>
              <a:t>Web</a:t>
            </a:r>
            <a:r>
              <a:rPr lang="zh-CN" altLang="zh-CN" sz="2000"/>
              <a:t>开发即针对移动端的</a:t>
            </a:r>
            <a:r>
              <a:rPr lang="en-US" altLang="zh-CN" sz="2000"/>
              <a:t>Web</a:t>
            </a:r>
            <a:r>
              <a:rPr lang="zh-CN" altLang="zh-CN" sz="2000"/>
              <a:t>页面的开发，它与</a:t>
            </a:r>
            <a:r>
              <a:rPr lang="en-US" altLang="zh-CN" sz="2000"/>
              <a:t>PC</a:t>
            </a:r>
            <a:r>
              <a:rPr lang="zh-CN" altLang="zh-CN" sz="2000"/>
              <a:t>端</a:t>
            </a:r>
            <a:r>
              <a:rPr lang="en-US" altLang="zh-CN" sz="2000"/>
              <a:t>Web</a:t>
            </a:r>
            <a:r>
              <a:rPr lang="zh-CN" altLang="zh-CN" sz="2000"/>
              <a:t>开发的区别如下。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/>
              <a:t>PC</a:t>
            </a:r>
            <a:r>
              <a:rPr lang="zh-CN" altLang="zh-CN" sz="2000"/>
              <a:t>端</a:t>
            </a:r>
            <a:r>
              <a:rPr lang="en-US" altLang="zh-CN" sz="2000"/>
              <a:t>Web</a:t>
            </a:r>
            <a:r>
              <a:rPr lang="zh-CN" altLang="zh-CN" sz="2000"/>
              <a:t>开发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PC</a:t>
            </a:r>
            <a:r>
              <a:rPr lang="zh-CN" altLang="zh-CN" sz="2000"/>
              <a:t>端</a:t>
            </a:r>
            <a:r>
              <a:rPr lang="en-US" altLang="zh-CN" sz="2000"/>
              <a:t>Web</a:t>
            </a:r>
            <a:r>
              <a:rPr lang="zh-CN" altLang="zh-CN" sz="2000"/>
              <a:t>开发主要由</a:t>
            </a:r>
            <a:r>
              <a:rPr lang="en-US" altLang="zh-CN" sz="2000"/>
              <a:t>HTML</a:t>
            </a:r>
            <a:r>
              <a:rPr lang="zh-CN" altLang="zh-CN" sz="2000"/>
              <a:t>、</a:t>
            </a:r>
            <a:r>
              <a:rPr lang="en-US" altLang="zh-CN" sz="2000"/>
              <a:t>CSS</a:t>
            </a:r>
            <a:r>
              <a:rPr lang="zh-CN" altLang="zh-CN" sz="2000"/>
              <a:t>和</a:t>
            </a:r>
            <a:r>
              <a:rPr lang="en-US" altLang="zh-CN" sz="2000"/>
              <a:t>JavaScript</a:t>
            </a:r>
            <a:r>
              <a:rPr lang="zh-CN" altLang="zh-CN" sz="2000"/>
              <a:t>技术来实现。</a:t>
            </a:r>
            <a:r>
              <a:rPr lang="en-US" altLang="zh-CN" sz="2000"/>
              <a:t>PC</a:t>
            </a:r>
            <a:r>
              <a:rPr lang="zh-CN" altLang="zh-CN" sz="2000"/>
              <a:t>端</a:t>
            </a:r>
            <a:r>
              <a:rPr lang="en-US" altLang="zh-CN" sz="2000"/>
              <a:t>Web</a:t>
            </a:r>
            <a:r>
              <a:rPr lang="zh-CN" altLang="zh-CN" sz="2000"/>
              <a:t>开发的内容包括网站页面内容、样式的呈现，用户的交互，数据的呈现等。它需要</a:t>
            </a:r>
            <a:r>
              <a:rPr lang="en-US" altLang="zh-CN" sz="2000"/>
              <a:t>PC</a:t>
            </a:r>
            <a:r>
              <a:rPr lang="zh-CN" altLang="zh-CN" sz="2000"/>
              <a:t>端浏览器对</a:t>
            </a:r>
            <a:r>
              <a:rPr lang="en-US" altLang="zh-CN" sz="2000"/>
              <a:t>HTML</a:t>
            </a:r>
            <a:r>
              <a:rPr lang="zh-CN" altLang="zh-CN" sz="2000"/>
              <a:t>、</a:t>
            </a:r>
            <a:r>
              <a:rPr lang="en-US" altLang="zh-CN" sz="2000"/>
              <a:t>CSS</a:t>
            </a:r>
            <a:r>
              <a:rPr lang="zh-CN" altLang="zh-CN" sz="2000"/>
              <a:t>和</a:t>
            </a:r>
            <a:r>
              <a:rPr lang="en-US" altLang="zh-CN" sz="2000"/>
              <a:t>JavaScript</a:t>
            </a:r>
            <a:r>
              <a:rPr lang="zh-CN" altLang="zh-CN" sz="2000"/>
              <a:t>及其他技术的支持。在开发时，需要注意不同厂家浏览器对前端技术支持的差异化，需要考虑浏览器的兼容性</a:t>
            </a:r>
            <a:r>
              <a:rPr lang="zh-CN" altLang="zh-CN" sz="2000" smtClean="0"/>
              <a:t>。</a:t>
            </a:r>
            <a:endParaRPr lang="zh-CN" altLang="zh-CN" sz="200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是移动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35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550714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移动</a:t>
            </a:r>
            <a:r>
              <a:rPr lang="en-US" altLang="zh-CN" sz="2400" b="1">
                <a:solidFill>
                  <a:srgbClr val="0567A2"/>
                </a:solidFill>
              </a:rPr>
              <a:t>Web</a:t>
            </a:r>
            <a:r>
              <a:rPr lang="zh-CN" altLang="zh-CN" sz="2400" b="1">
                <a:solidFill>
                  <a:srgbClr val="0567A2"/>
                </a:solidFill>
              </a:rPr>
              <a:t>开发与</a:t>
            </a:r>
            <a:r>
              <a:rPr lang="en-US" altLang="zh-CN" sz="2400" b="1">
                <a:solidFill>
                  <a:srgbClr val="0567A2"/>
                </a:solidFill>
              </a:rPr>
              <a:t>PC</a:t>
            </a:r>
            <a:r>
              <a:rPr lang="zh-CN" altLang="zh-CN" sz="2400" b="1">
                <a:solidFill>
                  <a:srgbClr val="0567A2"/>
                </a:solidFill>
              </a:rPr>
              <a:t>端</a:t>
            </a:r>
            <a:r>
              <a:rPr lang="en-US" altLang="zh-CN" sz="2400" b="1">
                <a:solidFill>
                  <a:srgbClr val="0567A2"/>
                </a:solidFill>
              </a:rPr>
              <a:t>Web</a:t>
            </a:r>
            <a:r>
              <a:rPr lang="zh-CN" altLang="zh-CN" sz="2400" b="1">
                <a:solidFill>
                  <a:srgbClr val="0567A2"/>
                </a:solidFill>
              </a:rPr>
              <a:t>开发的区别 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06893" y="1814309"/>
            <a:ext cx="8136039" cy="4291216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94278" y="1821940"/>
            <a:ext cx="7787722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zh-CN" sz="2000" smtClean="0"/>
              <a:t>移动</a:t>
            </a:r>
            <a:r>
              <a:rPr lang="en-US" altLang="zh-CN" sz="2000"/>
              <a:t>Web</a:t>
            </a:r>
            <a:r>
              <a:rPr lang="zh-CN" altLang="zh-CN" sz="2000"/>
              <a:t>开发</a:t>
            </a:r>
          </a:p>
          <a:p>
            <a:pPr>
              <a:lnSpc>
                <a:spcPct val="150000"/>
              </a:lnSpc>
            </a:pPr>
            <a:r>
              <a:rPr lang="zh-CN" altLang="zh-CN" sz="2000"/>
              <a:t>移动</a:t>
            </a:r>
            <a:r>
              <a:rPr lang="en-US" altLang="zh-CN" sz="2000"/>
              <a:t>Web</a:t>
            </a:r>
            <a:r>
              <a:rPr lang="zh-CN" altLang="zh-CN" sz="2000"/>
              <a:t>开发与</a:t>
            </a:r>
            <a:r>
              <a:rPr lang="en-US" altLang="zh-CN" sz="2000"/>
              <a:t>PC</a:t>
            </a:r>
            <a:r>
              <a:rPr lang="zh-CN" altLang="zh-CN" sz="2000"/>
              <a:t>端</a:t>
            </a:r>
            <a:r>
              <a:rPr lang="en-US" altLang="zh-CN" sz="2000"/>
              <a:t>Web</a:t>
            </a:r>
            <a:r>
              <a:rPr lang="zh-CN" altLang="zh-CN" sz="2000"/>
              <a:t>开发所用的技术类似，开发项目的呈现是依赖于移动端</a:t>
            </a:r>
            <a:r>
              <a:rPr lang="en-US" altLang="zh-CN" sz="2000"/>
              <a:t>Web</a:t>
            </a:r>
            <a:r>
              <a:rPr lang="zh-CN" altLang="zh-CN" sz="2000"/>
              <a:t>浏览器。在移动</a:t>
            </a:r>
            <a:r>
              <a:rPr lang="en-US" altLang="zh-CN" sz="2000"/>
              <a:t>Web</a:t>
            </a:r>
            <a:r>
              <a:rPr lang="zh-CN" altLang="zh-CN" sz="2000"/>
              <a:t>开发中，需要注意的有两点。</a:t>
            </a:r>
          </a:p>
          <a:p>
            <a:pPr>
              <a:lnSpc>
                <a:spcPct val="150000"/>
              </a:lnSpc>
            </a:pPr>
            <a:r>
              <a:rPr lang="zh-CN" altLang="zh-CN" sz="2000"/>
              <a:t>（</a:t>
            </a:r>
            <a:r>
              <a:rPr lang="en-US" altLang="zh-CN" sz="2000"/>
              <a:t>1</a:t>
            </a:r>
            <a:r>
              <a:rPr lang="zh-CN" altLang="zh-CN" sz="2000"/>
              <a:t>）由于屏幕大小的限制，在移动</a:t>
            </a:r>
            <a:r>
              <a:rPr lang="en-US" altLang="zh-CN" sz="2000"/>
              <a:t>Web</a:t>
            </a:r>
            <a:r>
              <a:rPr lang="zh-CN" altLang="zh-CN" sz="2000"/>
              <a:t>开发中，要注意由于页面的结构不能过于繁琐，要提炼出该网站最为核心的功能，简洁清晰的呈现出来。</a:t>
            </a:r>
          </a:p>
          <a:p>
            <a:pPr>
              <a:lnSpc>
                <a:spcPct val="150000"/>
              </a:lnSpc>
            </a:pPr>
            <a:r>
              <a:rPr lang="zh-CN" altLang="zh-CN" sz="2000"/>
              <a:t>（</a:t>
            </a:r>
            <a:r>
              <a:rPr lang="en-US" altLang="zh-CN" sz="2000"/>
              <a:t>2</a:t>
            </a:r>
            <a:r>
              <a:rPr lang="zh-CN" altLang="zh-CN" sz="2000"/>
              <a:t>）对于页面的一切交互活动由鼠标控制变成了手指触屏控制，所以在移动</a:t>
            </a:r>
            <a:r>
              <a:rPr lang="en-US" altLang="zh-CN" sz="2000"/>
              <a:t>Web</a:t>
            </a:r>
            <a:r>
              <a:rPr lang="zh-CN" altLang="zh-CN" sz="2000"/>
              <a:t>开发时，会增加一些触屏事件</a:t>
            </a:r>
            <a:r>
              <a:rPr lang="zh-CN" altLang="zh-CN" sz="2000" smtClean="0"/>
              <a:t>。</a:t>
            </a:r>
            <a:endParaRPr lang="zh-CN" altLang="zh-CN" sz="2000"/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是移动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67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端的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6893" y="1266825"/>
            <a:ext cx="8136039" cy="512445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06892" y="1356802"/>
            <a:ext cx="7989407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mtClean="0"/>
              <a:t>随着</a:t>
            </a:r>
            <a:r>
              <a:rPr lang="en-US" altLang="zh-CN"/>
              <a:t>Android</a:t>
            </a:r>
            <a:r>
              <a:rPr lang="zh-CN" altLang="zh-CN"/>
              <a:t>系统手机、</a:t>
            </a:r>
            <a:r>
              <a:rPr lang="en-US" altLang="zh-CN"/>
              <a:t>iOS</a:t>
            </a:r>
            <a:r>
              <a:rPr lang="zh-CN" altLang="zh-CN"/>
              <a:t>系统手机、</a:t>
            </a:r>
            <a:r>
              <a:rPr lang="en-US" altLang="zh-CN"/>
              <a:t>wiondowsphone</a:t>
            </a:r>
            <a:r>
              <a:rPr lang="zh-CN" altLang="zh-CN"/>
              <a:t>系统手机不断推出各种应用程序。不论什么系统的手机，手机中都有移动</a:t>
            </a:r>
            <a:r>
              <a:rPr lang="en-US" altLang="zh-CN"/>
              <a:t>Web</a:t>
            </a:r>
            <a:r>
              <a:rPr lang="zh-CN" altLang="zh-CN"/>
              <a:t>浏览器，例如：</a:t>
            </a:r>
          </a:p>
          <a:p>
            <a:pPr marL="1885950" lvl="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Android</a:t>
            </a:r>
            <a:r>
              <a:rPr lang="zh-CN" altLang="zh-CN" sz="1600"/>
              <a:t>中的</a:t>
            </a:r>
            <a:r>
              <a:rPr lang="en-US" altLang="zh-CN" sz="1600"/>
              <a:t>Android Browser</a:t>
            </a:r>
            <a:endParaRPr lang="zh-CN" altLang="zh-CN" sz="1600"/>
          </a:p>
          <a:p>
            <a:pPr marL="1885950" lvl="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iOS</a:t>
            </a:r>
            <a:r>
              <a:rPr lang="zh-CN" altLang="zh-CN" sz="1600"/>
              <a:t>中的</a:t>
            </a:r>
            <a:r>
              <a:rPr lang="en-US" altLang="zh-CN" sz="1600"/>
              <a:t>Mobile Safari</a:t>
            </a:r>
            <a:endParaRPr lang="zh-CN" altLang="zh-CN" sz="1600"/>
          </a:p>
          <a:p>
            <a:pPr marL="1885950" lvl="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/>
              <a:t>UC</a:t>
            </a:r>
            <a:r>
              <a:rPr lang="zh-CN" altLang="zh-CN" sz="1600"/>
              <a:t>浏览器、</a:t>
            </a:r>
            <a:r>
              <a:rPr lang="en-US" altLang="zh-CN" sz="1600"/>
              <a:t>QQ</a:t>
            </a:r>
            <a:r>
              <a:rPr lang="zh-CN" altLang="zh-CN" sz="1600"/>
              <a:t>浏览器、百度浏览器等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这些移动</a:t>
            </a:r>
            <a:r>
              <a:rPr lang="en-US" altLang="zh-CN"/>
              <a:t>Web</a:t>
            </a:r>
            <a:r>
              <a:rPr lang="zh-CN" altLang="zh-CN"/>
              <a:t>浏览器不同于过去的</a:t>
            </a:r>
            <a:r>
              <a:rPr lang="en-US" altLang="zh-CN"/>
              <a:t>WAP</a:t>
            </a:r>
            <a:r>
              <a:rPr lang="zh-CN" altLang="zh-CN"/>
              <a:t>浏览器，它能识别和解释</a:t>
            </a:r>
            <a:r>
              <a:rPr lang="en-US" altLang="zh-CN"/>
              <a:t>HTML</a:t>
            </a:r>
            <a:r>
              <a:rPr lang="zh-CN" altLang="zh-CN"/>
              <a:t>、</a:t>
            </a:r>
            <a:r>
              <a:rPr lang="en-US" altLang="zh-CN"/>
              <a:t>CSS</a:t>
            </a:r>
            <a:r>
              <a:rPr lang="zh-CN" altLang="zh-CN"/>
              <a:t>、</a:t>
            </a:r>
            <a:r>
              <a:rPr lang="en-US" altLang="zh-CN"/>
              <a:t>JavaScript</a:t>
            </a:r>
            <a:r>
              <a:rPr lang="zh-CN" altLang="zh-CN"/>
              <a:t>等代码，并且，大多数的移动端</a:t>
            </a:r>
            <a:r>
              <a:rPr lang="en-US" altLang="zh-CN"/>
              <a:t>Web</a:t>
            </a:r>
            <a:r>
              <a:rPr lang="zh-CN" altLang="zh-CN"/>
              <a:t>浏览器都是基于</a:t>
            </a:r>
            <a:r>
              <a:rPr lang="en-US" altLang="zh-CN"/>
              <a:t>Webkit</a:t>
            </a:r>
            <a:r>
              <a:rPr lang="zh-CN" altLang="zh-CN"/>
              <a:t>的。 在</a:t>
            </a:r>
            <a:r>
              <a:rPr lang="en-US" altLang="zh-CN"/>
              <a:t>PC</a:t>
            </a:r>
            <a:r>
              <a:rPr lang="zh-CN" altLang="zh-CN"/>
              <a:t>端浏览器中，</a:t>
            </a:r>
            <a:r>
              <a:rPr lang="en-US" altLang="zh-CN"/>
              <a:t>Chrome</a:t>
            </a:r>
            <a:r>
              <a:rPr lang="zh-CN" altLang="zh-CN"/>
              <a:t>谷歌浏览器、</a:t>
            </a:r>
            <a:r>
              <a:rPr lang="en-US" altLang="zh-CN"/>
              <a:t>Apple</a:t>
            </a:r>
            <a:r>
              <a:rPr lang="zh-CN" altLang="zh-CN"/>
              <a:t>的</a:t>
            </a:r>
            <a:r>
              <a:rPr lang="en-US" altLang="zh-CN"/>
              <a:t>Safari</a:t>
            </a:r>
            <a:r>
              <a:rPr lang="zh-CN" altLang="zh-CN"/>
              <a:t>浏览器都内置了</a:t>
            </a:r>
            <a:r>
              <a:rPr lang="en-US" altLang="zh-CN"/>
              <a:t>Webkit</a:t>
            </a:r>
            <a:r>
              <a:rPr lang="zh-CN" altLang="zh-CN"/>
              <a:t>引擎，并对</a:t>
            </a:r>
            <a:r>
              <a:rPr lang="en-US" altLang="zh-CN"/>
              <a:t>HTML5</a:t>
            </a:r>
            <a:r>
              <a:rPr lang="zh-CN" altLang="zh-CN"/>
              <a:t>提供了很好的支持。在移动端方面，</a:t>
            </a:r>
            <a:r>
              <a:rPr lang="en-US" altLang="zh-CN"/>
              <a:t>Mobile Safari</a:t>
            </a:r>
            <a:r>
              <a:rPr lang="zh-CN" altLang="zh-CN"/>
              <a:t>和</a:t>
            </a:r>
            <a:r>
              <a:rPr lang="en-US" altLang="zh-CN"/>
              <a:t>Android Browser</a:t>
            </a:r>
            <a:r>
              <a:rPr lang="zh-CN" altLang="zh-CN"/>
              <a:t>作为量大平台内置的移动</a:t>
            </a:r>
            <a:r>
              <a:rPr lang="en-US" altLang="zh-CN"/>
              <a:t>Web</a:t>
            </a:r>
            <a:r>
              <a:rPr lang="zh-CN" altLang="zh-CN"/>
              <a:t>浏览器，更是继承各自</a:t>
            </a:r>
            <a:r>
              <a:rPr lang="en-US" altLang="zh-CN"/>
              <a:t>PC</a:t>
            </a:r>
            <a:r>
              <a:rPr lang="zh-CN" altLang="zh-CN"/>
              <a:t>端浏览器的特点，采用</a:t>
            </a:r>
            <a:r>
              <a:rPr lang="en-US" altLang="zh-CN"/>
              <a:t>Webkit</a:t>
            </a:r>
            <a:r>
              <a:rPr lang="zh-CN" altLang="zh-CN"/>
              <a:t>引擎并对</a:t>
            </a:r>
            <a:r>
              <a:rPr lang="en-US" altLang="zh-CN"/>
              <a:t>HTML5</a:t>
            </a:r>
            <a:r>
              <a:rPr lang="zh-CN" altLang="zh-CN"/>
              <a:t>提供良好的支持。</a:t>
            </a:r>
          </a:p>
          <a:p>
            <a:pPr>
              <a:lnSpc>
                <a:spcPct val="150000"/>
              </a:lnSpc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01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640243" y="2009775"/>
            <a:ext cx="4569932" cy="356235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727629" y="2079115"/>
            <a:ext cx="4101546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smtClean="0"/>
              <a:t>移动</a:t>
            </a:r>
            <a:r>
              <a:rPr lang="en-US" altLang="zh-CN" sz="2000"/>
              <a:t>Web</a:t>
            </a:r>
            <a:r>
              <a:rPr lang="zh-CN" altLang="zh-CN" sz="2000"/>
              <a:t>浏览器可以直接访问任何通过</a:t>
            </a:r>
            <a:r>
              <a:rPr lang="en-US" altLang="zh-CN" sz="2000"/>
              <a:t>HTML</a:t>
            </a:r>
            <a:r>
              <a:rPr lang="zh-CN" altLang="zh-CN" sz="2000"/>
              <a:t>等语言构建的</a:t>
            </a:r>
            <a:r>
              <a:rPr lang="en-US" altLang="zh-CN" sz="2000"/>
              <a:t>Web</a:t>
            </a:r>
            <a:r>
              <a:rPr lang="zh-CN" altLang="zh-CN" sz="2000"/>
              <a:t>网站或应用程序</a:t>
            </a:r>
            <a:r>
              <a:rPr lang="zh-CN" altLang="zh-CN" sz="2000" smtClean="0"/>
              <a:t>。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smtClean="0"/>
              <a:t>我们</a:t>
            </a:r>
            <a:r>
              <a:rPr lang="zh-CN" altLang="zh-CN" sz="2000"/>
              <a:t>通过</a:t>
            </a:r>
            <a:r>
              <a:rPr lang="en-US" altLang="zh-CN" sz="2000"/>
              <a:t>iPhone</a:t>
            </a:r>
            <a:r>
              <a:rPr lang="zh-CN" altLang="zh-CN" sz="2000"/>
              <a:t>手机上的</a:t>
            </a:r>
            <a:r>
              <a:rPr lang="en-US" altLang="zh-CN" sz="2000"/>
              <a:t>Safari</a:t>
            </a:r>
            <a:r>
              <a:rPr lang="zh-CN" altLang="zh-CN" sz="2000"/>
              <a:t>浏览器访问了黑马程序员网站的</a:t>
            </a:r>
            <a:r>
              <a:rPr lang="zh-CN" altLang="zh-CN" sz="2000" smtClean="0"/>
              <a:t>首页</a:t>
            </a:r>
            <a:r>
              <a:rPr lang="zh-CN" altLang="en-US" sz="2000" smtClean="0"/>
              <a:t>，如右图所示。</a:t>
            </a:r>
            <a:endParaRPr lang="zh-CN" altLang="zh-CN" sz="200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 sz="2000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端的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 descr="C7`EI~211RS_ID5JC`G%V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1840991"/>
            <a:ext cx="2190749" cy="401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88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端的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6893" y="1266825"/>
            <a:ext cx="8136039" cy="124777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06892" y="1356802"/>
            <a:ext cx="7989407" cy="95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smtClean="0"/>
              <a:t>接下来</a:t>
            </a:r>
            <a:r>
              <a:rPr lang="zh-CN" altLang="zh-CN" sz="2000"/>
              <a:t>，作为对比，我们在</a:t>
            </a:r>
            <a:r>
              <a:rPr lang="en-US" altLang="zh-CN" sz="2000"/>
              <a:t>PC</a:t>
            </a:r>
            <a:r>
              <a:rPr lang="zh-CN" altLang="zh-CN" sz="2000"/>
              <a:t>端访问黑马程序员网站的首页，</a:t>
            </a:r>
            <a:r>
              <a:rPr lang="zh-CN" altLang="zh-CN" sz="2000" smtClean="0"/>
              <a:t>如</a:t>
            </a:r>
            <a:r>
              <a:rPr lang="zh-CN" altLang="en-US" sz="2000" smtClean="0"/>
              <a:t>下</a:t>
            </a:r>
            <a:r>
              <a:rPr lang="zh-CN" altLang="zh-CN" sz="2000" smtClean="0"/>
              <a:t>图所</a:t>
            </a:r>
            <a:r>
              <a:rPr lang="zh-CN" altLang="zh-CN" sz="2000"/>
              <a:t>示</a:t>
            </a:r>
            <a:r>
              <a:rPr lang="zh-CN" altLang="zh-CN" sz="2000" smtClean="0"/>
              <a:t>。</a:t>
            </a:r>
            <a:endParaRPr lang="zh-CN" altLang="zh-CN" sz="2000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650264"/>
            <a:ext cx="6343650" cy="375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62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端的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6893" y="1581149"/>
            <a:ext cx="8136039" cy="4419601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687867" y="1766377"/>
            <a:ext cx="773223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smtClean="0"/>
              <a:t>通过</a:t>
            </a:r>
            <a:r>
              <a:rPr lang="zh-CN" altLang="zh-CN" sz="2000"/>
              <a:t>同一个网站针对不同端的设计对比，可以发现移动端网站的设计更简洁，内容更核心。这也反映了移动</a:t>
            </a:r>
            <a:r>
              <a:rPr lang="en-US" altLang="zh-CN" sz="2000"/>
              <a:t>Web</a:t>
            </a:r>
            <a:r>
              <a:rPr lang="zh-CN" altLang="zh-CN" sz="2000"/>
              <a:t>浏览器的一些特点。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/>
              <a:t>屏幕尺寸限制</a:t>
            </a:r>
          </a:p>
          <a:p>
            <a:pPr>
              <a:lnSpc>
                <a:spcPct val="150000"/>
              </a:lnSpc>
            </a:pPr>
            <a:r>
              <a:rPr lang="zh-CN" altLang="zh-CN" sz="2000"/>
              <a:t>移动</a:t>
            </a:r>
            <a:r>
              <a:rPr lang="en-US" altLang="zh-CN" sz="2000"/>
              <a:t>Web</a:t>
            </a:r>
            <a:r>
              <a:rPr lang="zh-CN" altLang="zh-CN" sz="2000"/>
              <a:t>浏览器受到屏幕尺寸的限制，所以移动端网站的设计会将本站最核心的产品进行展示，菜单栏也会缩进一个汉堡菜单中。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zh-CN" sz="2000"/>
              <a:t>加入手势操作</a:t>
            </a:r>
          </a:p>
          <a:p>
            <a:pPr>
              <a:lnSpc>
                <a:spcPct val="150000"/>
              </a:lnSpc>
            </a:pPr>
            <a:r>
              <a:rPr lang="zh-CN" altLang="zh-CN" sz="2000"/>
              <a:t>移动端会支持触屏、滑动、缩放、放大等手势操作</a:t>
            </a:r>
            <a:r>
              <a:rPr lang="zh-CN" altLang="zh-CN" sz="2000" smtClean="0"/>
              <a:t>。</a:t>
            </a:r>
            <a:endParaRPr lang="zh-CN" altLang="zh-CN" sz="2000"/>
          </a:p>
        </p:txBody>
      </p:sp>
    </p:spTree>
    <p:extLst>
      <p:ext uri="{BB962C8B-B14F-4D97-AF65-F5344CB8AC3E}">
        <p14:creationId xmlns:p14="http://schemas.microsoft.com/office/powerpoint/2010/main" val="349946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6893" y="1504950"/>
            <a:ext cx="8136039" cy="480060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828676" y="1871152"/>
            <a:ext cx="74295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zh-CN" sz="2000" smtClean="0"/>
              <a:t>硬件</a:t>
            </a:r>
            <a:r>
              <a:rPr lang="zh-CN" altLang="zh-CN" sz="2000"/>
              <a:t>设备不断发展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PC</a:t>
            </a:r>
            <a:r>
              <a:rPr lang="zh-CN" altLang="zh-CN" sz="2000"/>
              <a:t>端硬件配置相对强大，各种浏览器对硬件的要求以及无需太多的限定。而手机的性能相对于</a:t>
            </a:r>
            <a:r>
              <a:rPr lang="en-US" altLang="zh-CN" sz="2000"/>
              <a:t>PC</a:t>
            </a:r>
            <a:r>
              <a:rPr lang="zh-CN" altLang="zh-CN" sz="2000"/>
              <a:t>端要低的多，内置的浏览器就需要考虑硬件因素。所以移动</a:t>
            </a:r>
            <a:r>
              <a:rPr lang="en-US" altLang="zh-CN" sz="2000"/>
              <a:t>Web</a:t>
            </a:r>
            <a:r>
              <a:rPr lang="zh-CN" altLang="zh-CN" sz="2000"/>
              <a:t>浏览器功能相对有限。但是随着手机的硬件设备不断加强，移动</a:t>
            </a:r>
            <a:r>
              <a:rPr lang="en-US" altLang="zh-CN" sz="2000"/>
              <a:t>Web</a:t>
            </a:r>
            <a:r>
              <a:rPr lang="zh-CN" altLang="zh-CN" sz="2000"/>
              <a:t>浏览器支持的功能也随着越来越多。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zh-CN" sz="2000"/>
              <a:t>可支持</a:t>
            </a:r>
            <a:r>
              <a:rPr lang="en-US" altLang="zh-CN" sz="2000"/>
              <a:t>HTML5</a:t>
            </a:r>
            <a:r>
              <a:rPr lang="zh-CN" altLang="zh-CN" sz="2000"/>
              <a:t>规范</a:t>
            </a:r>
          </a:p>
          <a:p>
            <a:pPr>
              <a:lnSpc>
                <a:spcPct val="150000"/>
              </a:lnSpc>
            </a:pPr>
            <a:r>
              <a:rPr lang="zh-CN" altLang="zh-CN" sz="2000"/>
              <a:t>现在的移动</a:t>
            </a:r>
            <a:r>
              <a:rPr lang="en-US" altLang="zh-CN" sz="2000"/>
              <a:t>Web</a:t>
            </a:r>
            <a:r>
              <a:rPr lang="zh-CN" altLang="zh-CN" sz="2000"/>
              <a:t>浏览器都可以支持</a:t>
            </a:r>
            <a:r>
              <a:rPr lang="en-US" altLang="zh-CN" sz="2000"/>
              <a:t>HTML5</a:t>
            </a:r>
            <a:r>
              <a:rPr lang="zh-CN" altLang="zh-CN" sz="2000"/>
              <a:t>，这包括</a:t>
            </a:r>
            <a:r>
              <a:rPr lang="en-US" altLang="zh-CN" sz="2000"/>
              <a:t>HTML5</a:t>
            </a:r>
            <a:r>
              <a:rPr lang="zh-CN" altLang="zh-CN" sz="2000"/>
              <a:t>规范，</a:t>
            </a:r>
            <a:r>
              <a:rPr lang="en-US" altLang="zh-CN" sz="2000"/>
              <a:t>CSS3</a:t>
            </a:r>
            <a:r>
              <a:rPr lang="zh-CN" altLang="zh-CN" sz="2000"/>
              <a:t>规范和</a:t>
            </a:r>
            <a:r>
              <a:rPr lang="en-US" altLang="zh-CN" sz="2000"/>
              <a:t>JavaScript</a:t>
            </a:r>
            <a:r>
              <a:rPr lang="zh-CN" altLang="zh-CN" sz="2000"/>
              <a:t>脚本代码</a:t>
            </a:r>
            <a:r>
              <a:rPr lang="zh-CN" altLang="zh-CN" sz="2000" smtClean="0"/>
              <a:t>。</a:t>
            </a:r>
            <a:endParaRPr lang="zh-CN" altLang="zh-CN" sz="200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端的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浏览器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84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6893" y="1504950"/>
            <a:ext cx="8136039" cy="480060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828676" y="1785427"/>
            <a:ext cx="74295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 smtClean="0"/>
              <a:t>作为</a:t>
            </a:r>
            <a:r>
              <a:rPr lang="zh-CN" altLang="zh-CN" sz="2000"/>
              <a:t>新一代的</a:t>
            </a:r>
            <a:r>
              <a:rPr lang="en-US" altLang="zh-CN" sz="2000"/>
              <a:t>Web</a:t>
            </a:r>
            <a:r>
              <a:rPr lang="zh-CN" altLang="zh-CN" sz="2000"/>
              <a:t>技术标准，</a:t>
            </a:r>
            <a:r>
              <a:rPr lang="en-US" altLang="zh-CN" sz="2000"/>
              <a:t>HTML5</a:t>
            </a:r>
            <a:r>
              <a:rPr lang="zh-CN" altLang="zh-CN" sz="2000"/>
              <a:t>标准定义的规范非常广泛，以下标准在目前的移动</a:t>
            </a:r>
            <a:r>
              <a:rPr lang="en-US" altLang="zh-CN" sz="2000"/>
              <a:t>Web</a:t>
            </a:r>
            <a:r>
              <a:rPr lang="zh-CN" altLang="zh-CN" sz="2000"/>
              <a:t>浏览器中已得到很好的支持。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/>
              <a:t>多媒体</a:t>
            </a:r>
          </a:p>
          <a:p>
            <a:pPr>
              <a:lnSpc>
                <a:spcPct val="150000"/>
              </a:lnSpc>
            </a:pPr>
            <a:r>
              <a:rPr lang="zh-CN" altLang="zh-CN" sz="2000"/>
              <a:t>在现在的</a:t>
            </a:r>
            <a:r>
              <a:rPr lang="en-US" altLang="zh-CN" sz="2000"/>
              <a:t>Web</a:t>
            </a:r>
            <a:r>
              <a:rPr lang="zh-CN" altLang="zh-CN" sz="2000"/>
              <a:t>网站中，音频和视频早已成为了网站重要的组成部分。但是，长久以来音频和视频一直依赖于第三方插件，插件会给网站带来一些性能和稳定性的问题。</a:t>
            </a:r>
            <a:r>
              <a:rPr lang="en-US" altLang="zh-CN" sz="2000"/>
              <a:t>HTML5</a:t>
            </a:r>
            <a:r>
              <a:rPr lang="zh-CN" altLang="zh-CN" sz="2000"/>
              <a:t>中的多媒体，</a:t>
            </a:r>
            <a:r>
              <a:rPr lang="en-US" altLang="zh-CN" sz="2000"/>
              <a:t>&lt;audio&gt;</a:t>
            </a:r>
            <a:r>
              <a:rPr lang="zh-CN" altLang="zh-CN" sz="2000"/>
              <a:t>与</a:t>
            </a:r>
            <a:r>
              <a:rPr lang="en-US" altLang="zh-CN" sz="2000"/>
              <a:t>&lt;video&gt;</a:t>
            </a:r>
            <a:r>
              <a:rPr lang="zh-CN" altLang="zh-CN" sz="2000"/>
              <a:t>标签的出现让音频与视频网站开发有了新的选择！</a:t>
            </a:r>
            <a:r>
              <a:rPr lang="en-US" altLang="zh-CN" sz="2000"/>
              <a:t>&lt;audio&gt;</a:t>
            </a:r>
            <a:r>
              <a:rPr lang="zh-CN" altLang="zh-CN" sz="2000"/>
              <a:t>与</a:t>
            </a:r>
            <a:r>
              <a:rPr lang="en-US" altLang="zh-CN" sz="2000"/>
              <a:t>&lt;video&gt;</a:t>
            </a:r>
            <a:r>
              <a:rPr lang="zh-CN" altLang="zh-CN" sz="2000"/>
              <a:t>标签用于播放音频和视频，并且</a:t>
            </a:r>
            <a:r>
              <a:rPr lang="en-US" altLang="zh-CN" sz="2000"/>
              <a:t>HTML5</a:t>
            </a:r>
            <a:r>
              <a:rPr lang="zh-CN" altLang="zh-CN" sz="2000"/>
              <a:t>规范为其提供了可脚本化控制的</a:t>
            </a:r>
            <a:r>
              <a:rPr lang="en-US" altLang="zh-CN" sz="2000"/>
              <a:t>API</a:t>
            </a:r>
            <a:r>
              <a:rPr lang="zh-CN" altLang="zh-CN" sz="2000" smtClean="0"/>
              <a:t>。</a:t>
            </a:r>
            <a:endParaRPr lang="zh-CN" altLang="zh-CN" sz="200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的移动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63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6893" y="1304925"/>
            <a:ext cx="8136039" cy="502920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619126" y="1242502"/>
            <a:ext cx="5648324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en-US" altLang="zh-CN" sz="2000"/>
              <a:t>Canvas</a:t>
            </a:r>
            <a:endParaRPr lang="zh-CN" altLang="zh-CN" sz="2000"/>
          </a:p>
          <a:p>
            <a:r>
              <a:rPr lang="zh-CN" altLang="zh-CN" sz="2000"/>
              <a:t>过去的很长一段时间，网页显示图像是用</a:t>
            </a:r>
            <a:r>
              <a:rPr lang="en-US" altLang="zh-CN" sz="2000"/>
              <a:t>jpg</a:t>
            </a:r>
            <a:r>
              <a:rPr lang="zh-CN" altLang="zh-CN" sz="2000"/>
              <a:t>、</a:t>
            </a:r>
            <a:r>
              <a:rPr lang="en-US" altLang="zh-CN" sz="2000"/>
              <a:t>png</a:t>
            </a:r>
            <a:r>
              <a:rPr lang="zh-CN" altLang="zh-CN" sz="2000"/>
              <a:t>等嵌入式图像格式。动画通常是由</a:t>
            </a:r>
            <a:r>
              <a:rPr lang="en-US" altLang="zh-CN" sz="2000"/>
              <a:t>Flash</a:t>
            </a:r>
            <a:r>
              <a:rPr lang="zh-CN" altLang="zh-CN" sz="2000"/>
              <a:t>实现的。现在出现了两种新的图形格式</a:t>
            </a:r>
            <a:r>
              <a:rPr lang="en-US" altLang="zh-CN" sz="2000"/>
              <a:t>canvas</a:t>
            </a:r>
            <a:r>
              <a:rPr lang="zh-CN" altLang="zh-CN" sz="2000"/>
              <a:t>和</a:t>
            </a:r>
            <a:r>
              <a:rPr lang="en-US" altLang="zh-CN" sz="2000"/>
              <a:t>svg</a:t>
            </a:r>
            <a:r>
              <a:rPr lang="zh-CN" altLang="zh-CN" sz="2000"/>
              <a:t>，并且</a:t>
            </a:r>
            <a:r>
              <a:rPr lang="en-US" altLang="zh-CN" sz="2000"/>
              <a:t>HTML5</a:t>
            </a:r>
            <a:r>
              <a:rPr lang="zh-CN" altLang="zh-CN" sz="2000"/>
              <a:t>对它们提供了非常好的支持，其中，</a:t>
            </a:r>
            <a:r>
              <a:rPr lang="en-US" altLang="zh-CN" sz="2000"/>
              <a:t>canvas</a:t>
            </a:r>
            <a:r>
              <a:rPr lang="zh-CN" altLang="zh-CN" sz="2000"/>
              <a:t>为</a:t>
            </a:r>
            <a:r>
              <a:rPr lang="en-US" altLang="zh-CN" sz="2000"/>
              <a:t>HTML5</a:t>
            </a:r>
            <a:r>
              <a:rPr lang="zh-CN" altLang="zh-CN" sz="2000"/>
              <a:t>的新增元素</a:t>
            </a:r>
            <a:r>
              <a:rPr lang="zh-CN" altLang="zh-CN" sz="2000" smtClean="0"/>
              <a:t>。</a:t>
            </a:r>
            <a:r>
              <a:rPr lang="en-US" altLang="zh-CN" sz="2000" smtClean="0"/>
              <a:t>canvas</a:t>
            </a:r>
            <a:r>
              <a:rPr lang="zh-CN" altLang="zh-CN" sz="2000"/>
              <a:t>意为画布，现实生活中的画布是用来作画的，</a:t>
            </a:r>
            <a:r>
              <a:rPr lang="en-US" altLang="zh-CN" sz="2000"/>
              <a:t>HTML5</a:t>
            </a:r>
            <a:r>
              <a:rPr lang="zh-CN" altLang="zh-CN" sz="2000"/>
              <a:t>中的</a:t>
            </a:r>
            <a:r>
              <a:rPr lang="en-US" altLang="zh-CN" sz="2000"/>
              <a:t>canvas</a:t>
            </a:r>
            <a:r>
              <a:rPr lang="zh-CN" altLang="zh-CN" sz="2000"/>
              <a:t>与之类似，我们可以称它为“网页中的画布”，有了这个画布便可以轻松的在网页中绘制图形、文字、图片等。</a:t>
            </a:r>
            <a:r>
              <a:rPr lang="en-US" altLang="zh-CN" sz="2000"/>
              <a:t>HTML5</a:t>
            </a:r>
            <a:r>
              <a:rPr lang="zh-CN" altLang="zh-CN" sz="2000"/>
              <a:t>中提供了</a:t>
            </a:r>
            <a:r>
              <a:rPr lang="en-US" altLang="zh-CN" sz="2000"/>
              <a:t>&lt;canvas&gt;</a:t>
            </a:r>
            <a:r>
              <a:rPr lang="zh-CN" altLang="zh-CN" sz="2000"/>
              <a:t>标签，使用</a:t>
            </a:r>
            <a:r>
              <a:rPr lang="en-US" altLang="zh-CN" sz="2000"/>
              <a:t>&lt;canvas&gt;</a:t>
            </a:r>
            <a:r>
              <a:rPr lang="zh-CN" altLang="zh-CN" sz="2000"/>
              <a:t>标签可以在网页中创建一个矩形区域的画布，它本身不具有绘制功能，可以通过脚本语言（</a:t>
            </a:r>
            <a:r>
              <a:rPr lang="en-US" altLang="zh-CN" sz="2000"/>
              <a:t>JavaScript</a:t>
            </a:r>
            <a:r>
              <a:rPr lang="zh-CN" altLang="zh-CN" sz="2000"/>
              <a:t>）操作绘制图形的</a:t>
            </a:r>
            <a:r>
              <a:rPr lang="en-US" altLang="zh-CN" sz="2000"/>
              <a:t>API</a:t>
            </a:r>
            <a:r>
              <a:rPr lang="zh-CN" altLang="zh-CN" sz="2000"/>
              <a:t>进行绘制操作</a:t>
            </a:r>
            <a:r>
              <a:rPr lang="zh-CN" altLang="zh-CN" sz="2000" smtClean="0"/>
              <a:t>。用</a:t>
            </a:r>
            <a:r>
              <a:rPr lang="en-US" altLang="zh-CN" sz="2000"/>
              <a:t>canvas</a:t>
            </a:r>
            <a:r>
              <a:rPr lang="zh-CN" altLang="zh-CN" sz="2000"/>
              <a:t>可以绘制绚丽的页面，很适合做一些图表、动画、小游戏</a:t>
            </a:r>
            <a:r>
              <a:rPr lang="zh-CN" altLang="zh-CN" sz="2000" smtClean="0"/>
              <a:t>等</a:t>
            </a:r>
            <a:r>
              <a:rPr lang="zh-CN" altLang="en-US" sz="2000" smtClean="0"/>
              <a:t>。</a:t>
            </a:r>
            <a:endParaRPr lang="en-US" altLang="zh-CN" sz="2000" smtClean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的移动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36" y="1363662"/>
            <a:ext cx="2086119" cy="2086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70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6893" y="1152524"/>
            <a:ext cx="8136039" cy="534352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的移动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817299" y="1192212"/>
            <a:ext cx="7515226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0" indent="-4572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zh-CN" smtClean="0"/>
              <a:t>本地</a:t>
            </a:r>
            <a:r>
              <a:rPr lang="zh-CN" altLang="zh-CN"/>
              <a:t>存储</a:t>
            </a:r>
          </a:p>
          <a:p>
            <a:pPr>
              <a:lnSpc>
                <a:spcPct val="150000"/>
              </a:lnSpc>
            </a:pPr>
            <a:r>
              <a:rPr lang="zh-CN" altLang="zh-CN"/>
              <a:t>为了满足本地存储数据的需求，</a:t>
            </a:r>
            <a:r>
              <a:rPr lang="en-US" altLang="zh-CN"/>
              <a:t>HTML5</a:t>
            </a:r>
            <a:r>
              <a:rPr lang="zh-CN" altLang="zh-CN"/>
              <a:t>规范中提出了</a:t>
            </a:r>
            <a:r>
              <a:rPr lang="en-US" altLang="zh-CN"/>
              <a:t>Web Storage</a:t>
            </a:r>
            <a:r>
              <a:rPr lang="zh-CN" altLang="zh-CN"/>
              <a:t>存储机制。</a:t>
            </a:r>
            <a:r>
              <a:rPr lang="en-US" altLang="zh-CN"/>
              <a:t>Web Storage</a:t>
            </a:r>
            <a:r>
              <a:rPr lang="zh-CN" altLang="zh-CN"/>
              <a:t>速度更快，而且安全，只会存储在浏览器中而不会随</a:t>
            </a:r>
            <a:r>
              <a:rPr lang="en-US" altLang="zh-CN"/>
              <a:t>HTTP</a:t>
            </a:r>
            <a:r>
              <a:rPr lang="zh-CN" altLang="zh-CN"/>
              <a:t>请求发送到服务器端。它可以存储大量数据而不会影响到网站的性能</a:t>
            </a:r>
            <a:r>
              <a:rPr lang="zh-CN" altLang="zh-CN" smtClean="0"/>
              <a:t>。</a:t>
            </a:r>
            <a:endParaRPr lang="en-US" altLang="zh-CN" smtClean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55386" y="3415769"/>
            <a:ext cx="7734302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0" indent="-4572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zh-CN" smtClean="0"/>
              <a:t>离线应用</a:t>
            </a:r>
          </a:p>
          <a:p>
            <a:pPr>
              <a:lnSpc>
                <a:spcPct val="150000"/>
              </a:lnSpc>
            </a:pPr>
            <a:r>
              <a:rPr lang="zh-CN" altLang="zh-CN" smtClean="0"/>
              <a:t>当移动应用遇到无网络状态时就会瘫痪，为了解决这个问题，</a:t>
            </a:r>
            <a:r>
              <a:rPr lang="en-US" altLang="zh-CN" smtClean="0"/>
              <a:t>HTML5</a:t>
            </a:r>
            <a:r>
              <a:rPr lang="zh-CN" altLang="zh-CN" smtClean="0"/>
              <a:t>规范中提供了一种离线应用的功能。当支持离线应用的浏览器检测到清单文件（</a:t>
            </a:r>
            <a:r>
              <a:rPr lang="en-US" altLang="zh-CN" smtClean="0"/>
              <a:t>Manifest File</a:t>
            </a:r>
            <a:r>
              <a:rPr lang="zh-CN" altLang="zh-CN" smtClean="0"/>
              <a:t>）中的任何资源文件时，便会下载对应的资源文件，将它们缓存到本地，同时离线应用也保证本地资源文件的版本和服务器上保持一致。对于移动设备来说，当无网络状态时，</a:t>
            </a:r>
            <a:r>
              <a:rPr lang="en-US" altLang="zh-CN" smtClean="0"/>
              <a:t>Web</a:t>
            </a:r>
            <a:r>
              <a:rPr lang="zh-CN" altLang="zh-CN" smtClean="0"/>
              <a:t>浏览器便会自动切换到离线状态，并读取本地资源以保证</a:t>
            </a:r>
            <a:r>
              <a:rPr lang="en-US" altLang="zh-CN" smtClean="0"/>
              <a:t>Web</a:t>
            </a:r>
            <a:r>
              <a:rPr lang="zh-CN" altLang="zh-CN" smtClean="0"/>
              <a:t>应用程序继续可用。</a:t>
            </a:r>
          </a:p>
        </p:txBody>
      </p:sp>
    </p:spTree>
    <p:extLst>
      <p:ext uri="{BB962C8B-B14F-4D97-AF65-F5344CB8AC3E}">
        <p14:creationId xmlns:p14="http://schemas.microsoft.com/office/powerpoint/2010/main" val="332545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323515" y="2293785"/>
            <a:ext cx="2721177" cy="1264025"/>
            <a:chOff x="5261373" y="4359378"/>
            <a:chExt cx="3542363" cy="1340760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35416" y="4359378"/>
              <a:ext cx="3063896" cy="903237"/>
              <a:chOff x="892101" y="1968148"/>
              <a:chExt cx="3064215" cy="902884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892101" y="1968148"/>
                <a:ext cx="878135" cy="892527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770236" y="2860641"/>
                <a:ext cx="2186080" cy="10391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201023" y="5146148"/>
              <a:ext cx="602713" cy="553990"/>
              <a:chOff x="1124752" y="3872410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1124752" y="3912772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1195628" y="3872410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5261373" y="4384657"/>
              <a:ext cx="2472441" cy="101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了解什么是移动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开发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16009" y="5000759"/>
            <a:ext cx="3441283" cy="1092537"/>
            <a:chOff x="4067939" y="4873386"/>
            <a:chExt cx="3441283" cy="1092537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4067939" y="4873386"/>
              <a:ext cx="3102530" cy="1015664"/>
              <a:chOff x="3944674" y="5032639"/>
              <a:chExt cx="2043449" cy="852046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584997" y="4523213"/>
                <a:ext cx="711304" cy="1991950"/>
                <a:chOff x="1747520" y="2337534"/>
                <a:chExt cx="1009674" cy="912063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49222" y="2735832"/>
                  <a:ext cx="796597" cy="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194625" y="2687029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4157168" y="5032639"/>
                <a:ext cx="1830955" cy="8520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了解</a:t>
                </a:r>
                <a:r>
                  <a:rPr lang="en-US" altLang="zh-CN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HTML5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为移动</a:t>
                </a:r>
                <a:r>
                  <a:rPr lang="en-US" altLang="zh-CN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Web</a:t>
                </a:r>
                <a:r>
                  <a:rPr lang="zh-CN" altLang="en-US" b="1" smtClean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开发</a:t>
                </a:r>
                <a:r>
                  <a:rPr lang="zh-CN" altLang="en-US" b="1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rPr>
                  <a:t>提供的技术</a:t>
                </a:r>
                <a:endPara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7020272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7092280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907704" y="1639982"/>
            <a:ext cx="5245036" cy="4035361"/>
            <a:chOff x="1398367" y="1733243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55134724"/>
                </p:ext>
              </p:extLst>
            </p:nvPr>
          </p:nvGraphicFramePr>
          <p:xfrm>
            <a:off x="1398367" y="1733243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46754" y="2420888"/>
            <a:ext cx="3365806" cy="1191174"/>
            <a:chOff x="5886714" y="2445892"/>
            <a:chExt cx="3365806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929883" y="2445892"/>
              <a:ext cx="3322637" cy="1191174"/>
              <a:chOff x="5981922" y="1318311"/>
              <a:chExt cx="3325632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6009507" y="1797377"/>
                <a:ext cx="2361102" cy="648092"/>
                <a:chOff x="1625453" y="2372823"/>
                <a:chExt cx="2468866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625453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092052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169507" y="1318311"/>
                <a:ext cx="489391" cy="520715"/>
                <a:chOff x="2008602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2008602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11659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886714" y="2479200"/>
              <a:ext cx="2187109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了解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移动端的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浏览器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4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6893" y="1743075"/>
            <a:ext cx="8136039" cy="359092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的移动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707761" y="2023552"/>
            <a:ext cx="773430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0" indent="-457200">
              <a:lnSpc>
                <a:spcPct val="150000"/>
              </a:lnSpc>
              <a:buFont typeface="+mj-ea"/>
              <a:buAutoNum type="circleNumDbPlain" startAt="5"/>
            </a:pPr>
            <a:r>
              <a:rPr lang="zh-CN" altLang="zh-CN" sz="2000" smtClean="0"/>
              <a:t>地理</a:t>
            </a:r>
            <a:r>
              <a:rPr lang="zh-CN" altLang="zh-CN" sz="2000"/>
              <a:t>定位</a:t>
            </a:r>
          </a:p>
          <a:p>
            <a:pPr>
              <a:lnSpc>
                <a:spcPct val="150000"/>
              </a:lnSpc>
            </a:pPr>
            <a:r>
              <a:rPr lang="zh-CN" altLang="zh-CN" sz="2000"/>
              <a:t>获取定位信息的方式有很多种，精度最高的要数</a:t>
            </a:r>
            <a:r>
              <a:rPr lang="en-US" altLang="zh-CN" sz="2000"/>
              <a:t>GPS</a:t>
            </a:r>
            <a:r>
              <a:rPr lang="zh-CN" altLang="zh-CN" sz="2000"/>
              <a:t>技术了，除此之外还可以通过基站和</a:t>
            </a:r>
            <a:r>
              <a:rPr lang="en-US" altLang="zh-CN" sz="2000"/>
              <a:t>WiFi</a:t>
            </a:r>
            <a:r>
              <a:rPr lang="zh-CN" altLang="zh-CN" sz="2000"/>
              <a:t>热点等方式来获取位置。在</a:t>
            </a:r>
            <a:r>
              <a:rPr lang="en-US" altLang="zh-CN" sz="2000"/>
              <a:t>Web</a:t>
            </a:r>
            <a:r>
              <a:rPr lang="zh-CN" altLang="zh-CN" sz="2000"/>
              <a:t>上，</a:t>
            </a:r>
            <a:r>
              <a:rPr lang="en-US" altLang="zh-CN" sz="2000"/>
              <a:t>Geolocation API</a:t>
            </a:r>
            <a:r>
              <a:rPr lang="zh-CN" altLang="zh-CN" sz="2000"/>
              <a:t>（地理位置应用程序接口）提供了准确知道浏览器用户当前位置的功能，而且封装了获取位置的技术细节，开发者不用关心位置信息究竟从何而来——这极大简化了应用的开发难度</a:t>
            </a:r>
            <a:r>
              <a:rPr lang="zh-CN" altLang="zh-CN" sz="2000" smtClean="0"/>
              <a:t>。</a:t>
            </a:r>
            <a:endParaRPr lang="zh-CN" altLang="zh-CN" sz="2000"/>
          </a:p>
        </p:txBody>
      </p:sp>
    </p:spTree>
    <p:extLst>
      <p:ext uri="{BB962C8B-B14F-4D97-AF65-F5344CB8AC3E}">
        <p14:creationId xmlns:p14="http://schemas.microsoft.com/office/powerpoint/2010/main" val="4451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268759" y="57943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endParaRPr lang="zh-CN" altLang="zh-CN" sz="3200" b="1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06893" y="1447800"/>
            <a:ext cx="8136039" cy="4686117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27464" y="198648"/>
            <a:ext cx="751653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的移动</a:t>
            </a:r>
            <a:r>
              <a:rPr lang="en-US" altLang="zh-CN" sz="28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28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733423" y="1585402"/>
            <a:ext cx="773430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0" indent="-342900">
              <a:lnSpc>
                <a:spcPct val="150000"/>
              </a:lnSpc>
              <a:buFont typeface="+mj-ea"/>
              <a:buAutoNum type="circleNumDbPlain" startAt="6"/>
            </a:pPr>
            <a:r>
              <a:rPr lang="zh-CN" altLang="zh-CN" sz="2000"/>
              <a:t>移动</a:t>
            </a:r>
            <a:r>
              <a:rPr lang="en-US" altLang="zh-CN" sz="2000"/>
              <a:t>Web</a:t>
            </a:r>
            <a:r>
              <a:rPr lang="zh-CN" altLang="zh-CN" sz="2000"/>
              <a:t>框架</a:t>
            </a:r>
          </a:p>
          <a:p>
            <a:pPr>
              <a:lnSpc>
                <a:spcPct val="150000"/>
              </a:lnSpc>
            </a:pPr>
            <a:r>
              <a:rPr lang="zh-CN" altLang="zh-CN" sz="2000"/>
              <a:t>因为有了</a:t>
            </a:r>
            <a:r>
              <a:rPr lang="en-US" altLang="zh-CN" sz="2000"/>
              <a:t>HTML5</a:t>
            </a:r>
            <a:r>
              <a:rPr lang="zh-CN" altLang="zh-CN" sz="2000"/>
              <a:t>和移动</a:t>
            </a:r>
            <a:r>
              <a:rPr lang="en-US" altLang="zh-CN" sz="2000"/>
              <a:t>Web</a:t>
            </a:r>
            <a:r>
              <a:rPr lang="zh-CN" altLang="zh-CN" sz="2000"/>
              <a:t>浏览器的支持，越来越多的开发者开始研究基于移动平台的</a:t>
            </a:r>
            <a:r>
              <a:rPr lang="en-US" altLang="zh-CN" sz="2000"/>
              <a:t>Web </a:t>
            </a:r>
            <a:r>
              <a:rPr lang="zh-CN" altLang="zh-CN" sz="2000"/>
              <a:t>应用框架，例如基于</a:t>
            </a:r>
            <a:r>
              <a:rPr lang="en-US" altLang="zh-CN" sz="2000"/>
              <a:t>JQuery</a:t>
            </a:r>
            <a:r>
              <a:rPr lang="zh-CN" altLang="zh-CN" sz="2000"/>
              <a:t>页面驱动的</a:t>
            </a:r>
            <a:r>
              <a:rPr lang="en-US" altLang="zh-CN" sz="2000"/>
              <a:t>jQuery Mobile</a:t>
            </a:r>
            <a:r>
              <a:rPr lang="zh-CN" altLang="zh-CN" sz="2000"/>
              <a:t>，基于</a:t>
            </a:r>
            <a:r>
              <a:rPr lang="en-US" altLang="zh-CN" sz="2000"/>
              <a:t>ExtJs</a:t>
            </a:r>
            <a:r>
              <a:rPr lang="zh-CN" altLang="zh-CN" sz="2000"/>
              <a:t>架构的</a:t>
            </a:r>
            <a:r>
              <a:rPr lang="en-US" altLang="zh-CN" sz="2000"/>
              <a:t>Sencha Touch</a:t>
            </a:r>
            <a:r>
              <a:rPr lang="zh-CN" altLang="zh-CN" sz="2000"/>
              <a:t>，移动优先、加入强大</a:t>
            </a:r>
            <a:r>
              <a:rPr lang="en-US" altLang="zh-CN" sz="2000"/>
              <a:t>Less</a:t>
            </a:r>
            <a:r>
              <a:rPr lang="zh-CN" altLang="zh-CN" sz="2000"/>
              <a:t>混入的</a:t>
            </a:r>
            <a:r>
              <a:rPr lang="en-US" altLang="zh-CN" sz="2000"/>
              <a:t>Bootstrap</a:t>
            </a:r>
            <a:r>
              <a:rPr lang="zh-CN" altLang="zh-CN" sz="2000"/>
              <a:t>等等。这些移动</a:t>
            </a:r>
            <a:r>
              <a:rPr lang="en-US" altLang="zh-CN" sz="2000"/>
              <a:t>Web</a:t>
            </a:r>
            <a:r>
              <a:rPr lang="zh-CN" altLang="zh-CN" sz="2000"/>
              <a:t>框架让移动</a:t>
            </a:r>
            <a:r>
              <a:rPr lang="en-US" altLang="zh-CN" sz="2000"/>
              <a:t>Web</a:t>
            </a:r>
            <a:r>
              <a:rPr lang="zh-CN" altLang="zh-CN" sz="2000"/>
              <a:t>开发更加快捷、能适应现在市场上的各种屏幕尺寸，大大的减少移动</a:t>
            </a:r>
            <a:r>
              <a:rPr lang="en-US" altLang="zh-CN" sz="2000"/>
              <a:t>Web</a:t>
            </a:r>
            <a:r>
              <a:rPr lang="zh-CN" altLang="zh-CN" sz="2000"/>
              <a:t>开发人员的工作成本。</a:t>
            </a:r>
          </a:p>
          <a:p>
            <a:pPr>
              <a:lnSpc>
                <a:spcPct val="150000"/>
              </a:lnSpc>
            </a:pPr>
            <a:r>
              <a:rPr lang="zh-CN" altLang="zh-CN" sz="2000"/>
              <a:t>目前，使用最为广泛的就是</a:t>
            </a:r>
            <a:r>
              <a:rPr lang="en-US" altLang="zh-CN" sz="2000"/>
              <a:t>Bootstrap</a:t>
            </a:r>
            <a:r>
              <a:rPr lang="zh-CN" altLang="zh-CN" sz="2000"/>
              <a:t>框架，本教材也着重讲解该框架的使用</a:t>
            </a:r>
            <a:r>
              <a:rPr lang="zh-CN" altLang="zh-CN" sz="2000" smtClean="0"/>
              <a:t>。</a:t>
            </a:r>
            <a:endParaRPr lang="zh-CN" altLang="zh-CN" sz="2000"/>
          </a:p>
        </p:txBody>
      </p:sp>
    </p:spTree>
    <p:extLst>
      <p:ext uri="{BB962C8B-B14F-4D97-AF65-F5344CB8AC3E}">
        <p14:creationId xmlns:p14="http://schemas.microsoft.com/office/powerpoint/2010/main" val="7515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05184" y="17732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请列举移动开发的几种方式。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请列举基于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HTML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的移动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开发支持那些新功能。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互联网的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87843" y="1242427"/>
            <a:ext cx="8136039" cy="5175151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499028" y="1266868"/>
            <a:ext cx="8124853" cy="128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mtClean="0"/>
              <a:t>移动</a:t>
            </a:r>
            <a:r>
              <a:rPr lang="zh-CN" altLang="zh-CN"/>
              <a:t>互联网即移动通信和互联网的结合体。使用者可以通过手机、平板电脑等可移动数据终端与互联网连接，从而获得互联网中的海量资讯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/>
              <a:t>例如目前流行的</a:t>
            </a:r>
            <a:r>
              <a:rPr lang="zh-CN" altLang="zh-CN" smtClean="0"/>
              <a:t>各种</a:t>
            </a:r>
            <a:r>
              <a:rPr lang="zh-CN" altLang="zh-CN"/>
              <a:t>移动</a:t>
            </a:r>
            <a:r>
              <a:rPr lang="zh-CN" altLang="zh-CN" smtClean="0"/>
              <a:t>应用</a:t>
            </a:r>
            <a:r>
              <a:rPr lang="zh-CN" altLang="en-US" smtClean="0"/>
              <a:t>，如下图所示。</a:t>
            </a:r>
            <a:endParaRPr lang="zh-CN" altLang="zh-CN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124" y="2602648"/>
            <a:ext cx="6284579" cy="366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1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互联网的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87843" y="1493240"/>
            <a:ext cx="8136039" cy="4387444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499028" y="1669540"/>
            <a:ext cx="7923519" cy="383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mtClean="0"/>
              <a:t>移动</a:t>
            </a:r>
            <a:r>
              <a:rPr lang="zh-CN" altLang="zh-CN"/>
              <a:t>互联网已经和我们的生活紧密的联系在一起。接下来，我们来了解一下移动互联网的发展历史。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/>
              <a:t>在互联网发展的同时，移动互联网也呈现出爆发式的增长，</a:t>
            </a:r>
            <a:r>
              <a:rPr lang="en-US" altLang="zh-CN"/>
              <a:t>CNNIC</a:t>
            </a:r>
            <a:r>
              <a:rPr lang="zh-CN" altLang="zh-CN"/>
              <a:t>（中国互联网络信息中心） 发布的《第</a:t>
            </a:r>
            <a:r>
              <a:rPr lang="en-US" altLang="zh-CN"/>
              <a:t>38</a:t>
            </a:r>
            <a:r>
              <a:rPr lang="zh-CN" altLang="zh-CN"/>
              <a:t>次中国互联网络发展状况统计报告》中截至</a:t>
            </a:r>
            <a:r>
              <a:rPr lang="en-US" altLang="zh-CN"/>
              <a:t>2016</a:t>
            </a:r>
            <a:r>
              <a:rPr lang="zh-CN" altLang="zh-CN"/>
              <a:t>年</a:t>
            </a:r>
            <a:r>
              <a:rPr lang="en-US" altLang="zh-CN"/>
              <a:t>6</a:t>
            </a:r>
            <a:r>
              <a:rPr lang="zh-CN" altLang="zh-CN"/>
              <a:t>月，我国手机网民规模达</a:t>
            </a:r>
            <a:r>
              <a:rPr lang="en-US" altLang="zh-CN"/>
              <a:t>6.56</a:t>
            </a:r>
            <a:r>
              <a:rPr lang="zh-CN" altLang="zh-CN"/>
              <a:t>亿，网民中使用手机上网的人群占比由</a:t>
            </a:r>
            <a:r>
              <a:rPr lang="en-US" altLang="zh-CN"/>
              <a:t>2015</a:t>
            </a:r>
            <a:r>
              <a:rPr lang="zh-CN" altLang="zh-CN"/>
              <a:t>年底的</a:t>
            </a:r>
            <a:r>
              <a:rPr lang="en-US" altLang="zh-CN"/>
              <a:t>90.1%</a:t>
            </a:r>
            <a:r>
              <a:rPr lang="zh-CN" altLang="zh-CN"/>
              <a:t>提升至</a:t>
            </a:r>
            <a:r>
              <a:rPr lang="en-US" altLang="zh-CN"/>
              <a:t>92.5%</a:t>
            </a:r>
            <a:r>
              <a:rPr lang="zh-CN" altLang="zh-CN"/>
              <a:t>，仅通过手机上网的网民占比达到</a:t>
            </a:r>
            <a:r>
              <a:rPr lang="en-US" altLang="zh-CN"/>
              <a:t>24.5%</a:t>
            </a:r>
            <a:r>
              <a:rPr lang="zh-CN" altLang="zh-CN"/>
              <a:t>，网民上网设备进一步向移动端集中。随着移动通讯网络环境的不断完善以及智能手机的进一步普及，移动互联网应用向用户各类生活需求深入渗透，促进手机上网使用率增长，增长势头强劲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41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260798"/>
            <a:ext cx="7975600" cy="65603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lvl="1" indent="-28575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zh-CN" sz="1800" smtClean="0"/>
              <a:t>移动</a:t>
            </a:r>
            <a:r>
              <a:rPr lang="zh-CN" altLang="zh-CN" sz="1800"/>
              <a:t>互联网的发展分如下四个主要阶段</a:t>
            </a:r>
            <a:r>
              <a:rPr lang="zh-CN" altLang="zh-CN"/>
              <a:t>。</a:t>
            </a: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zh-CN" altLang="zh-CN" b="1" dirty="0">
              <a:solidFill>
                <a:srgbClr val="0567A2"/>
              </a:solidFill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互联网的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87843" y="2021747"/>
            <a:ext cx="8136039" cy="4387444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613328" y="2050540"/>
            <a:ext cx="7923519" cy="401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600" smtClean="0"/>
              <a:t>第一</a:t>
            </a:r>
            <a:r>
              <a:rPr lang="zh-CN" altLang="zh-CN" sz="1600"/>
              <a:t>阶段</a:t>
            </a:r>
            <a:r>
              <a:rPr lang="en-US" altLang="zh-CN" sz="1600"/>
              <a:t> (2000 </a:t>
            </a:r>
            <a:r>
              <a:rPr lang="zh-CN" altLang="zh-CN" sz="1600"/>
              <a:t>年—</a:t>
            </a:r>
            <a:r>
              <a:rPr lang="en-US" altLang="zh-CN" sz="1600"/>
              <a:t>2002 </a:t>
            </a:r>
            <a:r>
              <a:rPr lang="zh-CN" altLang="zh-CN" sz="1600"/>
              <a:t>年</a:t>
            </a:r>
            <a:r>
              <a:rPr lang="en-US" altLang="zh-CN" sz="1600"/>
              <a:t>)  </a:t>
            </a:r>
            <a:r>
              <a:rPr lang="zh-CN" altLang="zh-CN" sz="1600"/>
              <a:t>中国移动互联网的初级阶段。</a:t>
            </a:r>
          </a:p>
          <a:p>
            <a:pPr>
              <a:lnSpc>
                <a:spcPct val="150000"/>
              </a:lnSpc>
            </a:pPr>
            <a:r>
              <a:rPr lang="en-US" altLang="zh-CN" sz="1600"/>
              <a:t>2000 </a:t>
            </a:r>
            <a:r>
              <a:rPr lang="zh-CN" altLang="zh-CN" sz="1600"/>
              <a:t>年</a:t>
            </a:r>
            <a:r>
              <a:rPr lang="en-US" altLang="zh-CN" sz="1600"/>
              <a:t>11 </a:t>
            </a:r>
            <a:r>
              <a:rPr lang="zh-CN" altLang="zh-CN" sz="1600"/>
              <a:t>月</a:t>
            </a:r>
            <a:r>
              <a:rPr lang="en-US" altLang="zh-CN" sz="1600"/>
              <a:t>10</a:t>
            </a:r>
            <a:r>
              <a:rPr lang="zh-CN" altLang="zh-CN" sz="1600"/>
              <a:t>日，中国移动推出 “移动梦网计划”，打造开放、合作、共赢的产业价值链。</a:t>
            </a:r>
            <a:r>
              <a:rPr lang="en-US" altLang="zh-CN" sz="1600"/>
              <a:t>2002 </a:t>
            </a:r>
            <a:r>
              <a:rPr lang="zh-CN" altLang="zh-CN" sz="1600"/>
              <a:t>年</a:t>
            </a:r>
            <a:r>
              <a:rPr lang="en-US" altLang="zh-CN" sz="1600"/>
              <a:t>5</a:t>
            </a:r>
            <a:r>
              <a:rPr lang="zh-CN" altLang="zh-CN" sz="1600"/>
              <a:t>月</a:t>
            </a:r>
            <a:r>
              <a:rPr lang="en-US" altLang="zh-CN" sz="1600"/>
              <a:t>17 </a:t>
            </a:r>
            <a:r>
              <a:rPr lang="zh-CN" altLang="zh-CN" sz="1600"/>
              <a:t>日，中国电信在广州启动“互联星空”计划，标志着</a:t>
            </a:r>
            <a:r>
              <a:rPr lang="en-US" altLang="zh-CN" sz="1600"/>
              <a:t>ISP(Internet Service Provider</a:t>
            </a:r>
            <a:r>
              <a:rPr lang="zh-CN" altLang="zh-CN" sz="1600"/>
              <a:t>，互联网服务供应商</a:t>
            </a:r>
            <a:r>
              <a:rPr lang="en-US" altLang="zh-CN" sz="1600"/>
              <a:t>)</a:t>
            </a:r>
            <a:r>
              <a:rPr lang="zh-CN" altLang="zh-CN" sz="1600"/>
              <a:t>和</a:t>
            </a:r>
            <a:r>
              <a:rPr lang="en-US" altLang="zh-CN" sz="1600"/>
              <a:t>ICP(InternetContent Provider</a:t>
            </a:r>
            <a:r>
              <a:rPr lang="zh-CN" altLang="zh-CN" sz="1600"/>
              <a:t>，互联网内容服务商</a:t>
            </a:r>
            <a:r>
              <a:rPr lang="en-US" altLang="zh-CN" sz="1600"/>
              <a:t>)</a:t>
            </a:r>
            <a:r>
              <a:rPr lang="zh-CN" altLang="zh-CN" sz="1600"/>
              <a:t>开始联合打造宽带互联网产业。</a:t>
            </a:r>
            <a:r>
              <a:rPr lang="en-US" altLang="zh-CN" sz="1600"/>
              <a:t>2002 </a:t>
            </a:r>
            <a:r>
              <a:rPr lang="zh-CN" altLang="zh-CN" sz="1600"/>
              <a:t>年</a:t>
            </a:r>
            <a:r>
              <a:rPr lang="en-US" altLang="zh-CN" sz="1600"/>
              <a:t>5</a:t>
            </a:r>
            <a:r>
              <a:rPr lang="zh-CN" altLang="zh-CN" sz="1600"/>
              <a:t>月</a:t>
            </a:r>
            <a:r>
              <a:rPr lang="en-US" altLang="zh-CN" sz="1600"/>
              <a:t>17</a:t>
            </a:r>
            <a:r>
              <a:rPr lang="zh-CN" altLang="zh-CN" sz="1600"/>
              <a:t>日，中国移动率先在全国范围内正式推出</a:t>
            </a:r>
            <a:r>
              <a:rPr lang="en-US" altLang="zh-CN" sz="1600"/>
              <a:t>GPRS </a:t>
            </a:r>
            <a:r>
              <a:rPr lang="zh-CN" altLang="zh-CN" sz="1600"/>
              <a:t>业务。这个阶段的主要产品有文字信息、图案及铃声。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zh-CN" sz="1600"/>
              <a:t>第二阶段 </a:t>
            </a:r>
            <a:r>
              <a:rPr lang="en-US" altLang="zh-CN" sz="1600"/>
              <a:t>(2003 </a:t>
            </a:r>
            <a:r>
              <a:rPr lang="zh-CN" altLang="zh-CN" sz="1600"/>
              <a:t>年—</a:t>
            </a:r>
            <a:r>
              <a:rPr lang="en-US" altLang="zh-CN" sz="1600"/>
              <a:t>2005 </a:t>
            </a:r>
            <a:r>
              <a:rPr lang="zh-CN" altLang="zh-CN" sz="1600"/>
              <a:t>年</a:t>
            </a:r>
            <a:r>
              <a:rPr lang="en-US" altLang="zh-CN" sz="1600"/>
              <a:t>)  </a:t>
            </a:r>
            <a:endParaRPr lang="zh-CN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WAP(Wireless Application Protocol</a:t>
            </a:r>
            <a:r>
              <a:rPr lang="zh-CN" altLang="zh-CN" sz="1600"/>
              <a:t>，无线应用协议</a:t>
            </a:r>
            <a:r>
              <a:rPr lang="en-US" altLang="zh-CN" sz="1600"/>
              <a:t>)</a:t>
            </a:r>
            <a:r>
              <a:rPr lang="zh-CN" altLang="zh-CN" sz="1600"/>
              <a:t>时期，用户主要在移动互联网上看新闻、读小说、听音乐，这是一个内容为王的移动互联网时代，这个阶段开始出现移动互联网产品经理，如</a:t>
            </a:r>
            <a:r>
              <a:rPr lang="en-US" altLang="zh-CN" sz="1600"/>
              <a:t>SP(Service Provider</a:t>
            </a:r>
            <a:r>
              <a:rPr lang="zh-CN" altLang="zh-CN" sz="1600"/>
              <a:t>，服务提供商</a:t>
            </a:r>
            <a:r>
              <a:rPr lang="en-US" altLang="zh-CN" sz="1600"/>
              <a:t>)</a:t>
            </a:r>
            <a:r>
              <a:rPr lang="zh-CN" altLang="zh-CN" sz="1600"/>
              <a:t>产品经理或</a:t>
            </a:r>
            <a:r>
              <a:rPr lang="en-US" altLang="zh-CN" sz="1600"/>
              <a:t>WAP </a:t>
            </a:r>
            <a:r>
              <a:rPr lang="zh-CN" altLang="zh-CN" sz="1600"/>
              <a:t>产品经理等</a:t>
            </a:r>
            <a:r>
              <a:rPr lang="zh-CN" altLang="zh-CN" sz="1600" smtClean="0"/>
              <a:t>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99482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互联网的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87843" y="1221647"/>
            <a:ext cx="8136039" cy="5302978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65703" y="1174240"/>
            <a:ext cx="7923519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zh-CN" sz="1600" smtClean="0"/>
              <a:t>第三</a:t>
            </a:r>
            <a:r>
              <a:rPr lang="zh-CN" altLang="zh-CN" sz="1600"/>
              <a:t>阶段 </a:t>
            </a:r>
            <a:r>
              <a:rPr lang="en-US" altLang="zh-CN" sz="1600"/>
              <a:t>(2006 </a:t>
            </a:r>
            <a:r>
              <a:rPr lang="zh-CN" altLang="zh-CN" sz="1600"/>
              <a:t>年—</a:t>
            </a:r>
            <a:r>
              <a:rPr lang="en-US" altLang="zh-CN" sz="1600"/>
              <a:t>2008 </a:t>
            </a:r>
            <a:r>
              <a:rPr lang="zh-CN" altLang="zh-CN" sz="1600"/>
              <a:t>年</a:t>
            </a:r>
            <a:r>
              <a:rPr lang="en-US" altLang="zh-CN" sz="1600"/>
              <a:t>)  </a:t>
            </a:r>
            <a:endParaRPr lang="zh-CN" altLang="zh-CN" sz="1600"/>
          </a:p>
          <a:p>
            <a:pPr>
              <a:lnSpc>
                <a:spcPct val="150000"/>
              </a:lnSpc>
            </a:pPr>
            <a:r>
              <a:rPr lang="zh-CN" altLang="zh-CN" sz="1600"/>
              <a:t>这时的中国移动互联网除了内容之外，开始有了一些功能性的应用，比如：手机</a:t>
            </a:r>
            <a:r>
              <a:rPr lang="en-US" altLang="zh-CN" sz="1600"/>
              <a:t>QQ</a:t>
            </a:r>
            <a:r>
              <a:rPr lang="zh-CN" altLang="zh-CN" sz="1600"/>
              <a:t>、手机搜索、手机流媒体等，手机单机游戏和手机网游起步，移动互联网开始作为传统互联网的补充，占据了用户大量的碎片时间，这是一个互动娱乐的移动互联网时代。这个阶段，移动互联网产品经理得到一定的发展，互联网行业对产品经理的需求也逐渐在扩大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zh-CN" altLang="zh-CN" sz="1600" smtClean="0"/>
              <a:t>第四</a:t>
            </a:r>
            <a:r>
              <a:rPr lang="zh-CN" altLang="zh-CN" sz="1600"/>
              <a:t>个阶段 </a:t>
            </a:r>
            <a:r>
              <a:rPr lang="en-US" altLang="zh-CN" sz="1600"/>
              <a:t>(2009 </a:t>
            </a:r>
            <a:r>
              <a:rPr lang="zh-CN" altLang="zh-CN" sz="1600"/>
              <a:t>年至今</a:t>
            </a:r>
            <a:r>
              <a:rPr lang="en-US" altLang="zh-CN" sz="1600"/>
              <a:t>)  </a:t>
            </a:r>
            <a:endParaRPr lang="zh-CN" altLang="zh-CN" sz="1600"/>
          </a:p>
          <a:p>
            <a:pPr>
              <a:lnSpc>
                <a:spcPct val="150000"/>
              </a:lnSpc>
            </a:pPr>
            <a:r>
              <a:rPr lang="zh-CN" altLang="zh-CN" sz="1600"/>
              <a:t>随着</a:t>
            </a:r>
            <a:r>
              <a:rPr lang="en-US" altLang="zh-CN" sz="1600"/>
              <a:t>3G</a:t>
            </a:r>
            <a:r>
              <a:rPr lang="zh-CN" altLang="zh-CN" sz="1600"/>
              <a:t>、</a:t>
            </a:r>
            <a:r>
              <a:rPr lang="en-US" altLang="zh-CN" sz="1600"/>
              <a:t>4G</a:t>
            </a:r>
            <a:r>
              <a:rPr lang="zh-CN" altLang="zh-CN" sz="1600"/>
              <a:t>的应用，新浪微博等社交网络、基于</a:t>
            </a:r>
            <a:r>
              <a:rPr lang="en-US" altLang="zh-CN" sz="1600"/>
              <a:t>LBS(Location Based Service)</a:t>
            </a:r>
            <a:r>
              <a:rPr lang="zh-CN" altLang="zh-CN" sz="1600"/>
              <a:t>的应用、</a:t>
            </a:r>
            <a:r>
              <a:rPr lang="en-US" altLang="zh-CN" sz="1600"/>
              <a:t>iPhone </a:t>
            </a:r>
            <a:r>
              <a:rPr lang="zh-CN" altLang="zh-CN" sz="1600"/>
              <a:t>的移动</a:t>
            </a:r>
            <a:r>
              <a:rPr lang="en-US" altLang="zh-CN" sz="1600"/>
              <a:t>APP</a:t>
            </a:r>
            <a:r>
              <a:rPr lang="zh-CN" altLang="zh-CN" sz="1600"/>
              <a:t>、互联网电子商务在手机上广泛应用，互联网上的应用移植，开始出现了一个新的名词：</a:t>
            </a:r>
            <a:r>
              <a:rPr lang="en-US" altLang="zh-CN" sz="1600"/>
              <a:t>SoLoMoCo</a:t>
            </a:r>
            <a:r>
              <a:rPr lang="zh-CN" altLang="zh-CN" sz="1600"/>
              <a:t>——</a:t>
            </a:r>
            <a:r>
              <a:rPr lang="en-US" altLang="zh-CN" sz="1600"/>
              <a:t>Social(</a:t>
            </a:r>
            <a:r>
              <a:rPr lang="zh-CN" altLang="zh-CN" sz="1600"/>
              <a:t>社交的</a:t>
            </a:r>
            <a:r>
              <a:rPr lang="en-US" altLang="zh-CN" sz="1600"/>
              <a:t>)</a:t>
            </a:r>
            <a:r>
              <a:rPr lang="zh-CN" altLang="zh-CN" sz="1600"/>
              <a:t>、</a:t>
            </a:r>
            <a:r>
              <a:rPr lang="en-US" altLang="zh-CN" sz="1600"/>
              <a:t>Local(</a:t>
            </a:r>
            <a:r>
              <a:rPr lang="zh-CN" altLang="zh-CN" sz="1600"/>
              <a:t>本地的</a:t>
            </a:r>
            <a:r>
              <a:rPr lang="en-US" altLang="zh-CN" sz="1600"/>
              <a:t>)</a:t>
            </a:r>
            <a:r>
              <a:rPr lang="zh-CN" altLang="zh-CN" sz="1600"/>
              <a:t>、</a:t>
            </a:r>
            <a:r>
              <a:rPr lang="en-US" altLang="zh-CN" sz="1600"/>
              <a:t>Mobile(</a:t>
            </a:r>
            <a:r>
              <a:rPr lang="zh-CN" altLang="zh-CN" sz="1600"/>
              <a:t>移动的</a:t>
            </a:r>
            <a:r>
              <a:rPr lang="en-US" altLang="zh-CN" sz="1600"/>
              <a:t>)</a:t>
            </a:r>
            <a:r>
              <a:rPr lang="zh-CN" altLang="zh-CN" sz="1600"/>
              <a:t>、</a:t>
            </a:r>
            <a:r>
              <a:rPr lang="en-US" altLang="zh-CN" sz="1600"/>
              <a:t>Commerce(</a:t>
            </a:r>
            <a:r>
              <a:rPr lang="zh-CN" altLang="zh-CN" sz="1600"/>
              <a:t>商务化</a:t>
            </a:r>
            <a:r>
              <a:rPr lang="en-US" altLang="zh-CN" sz="1600"/>
              <a:t>)</a:t>
            </a:r>
            <a:r>
              <a:rPr lang="zh-CN" altLang="zh-CN" sz="1600"/>
              <a:t>。这个阶段，移动互联网产品经理得到进一步发展，更加受到重视，基本上所有的互联网公司都会设立专门的移动终端部门，负责公司产品在移动终端上的战略布局和发展</a:t>
            </a:r>
            <a:r>
              <a:rPr lang="zh-CN" altLang="zh-CN" sz="1600" smtClean="0"/>
              <a:t>。</a:t>
            </a:r>
            <a:endParaRPr lang="zh-CN" altLang="zh-CN" sz="1600"/>
          </a:p>
        </p:txBody>
      </p:sp>
    </p:spTree>
    <p:extLst>
      <p:ext uri="{BB962C8B-B14F-4D97-AF65-F5344CB8AC3E}">
        <p14:creationId xmlns:p14="http://schemas.microsoft.com/office/powerpoint/2010/main" val="1993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互联网的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87843" y="1800225"/>
            <a:ext cx="8136039" cy="3676650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565703" y="1917190"/>
            <a:ext cx="7663897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/>
              <a:t>在“互联网＋”理念蓬勃发展的今天，移动互联网的发展给我们的生活带来了翻天覆地的变化。在移动应用开发中，开始还是以</a:t>
            </a:r>
            <a:r>
              <a:rPr lang="en-US" altLang="zh-CN" sz="2000"/>
              <a:t>App</a:t>
            </a:r>
            <a:r>
              <a:rPr lang="zh-CN" altLang="zh-CN" sz="2000"/>
              <a:t>的开发作为其发展的主流，然而，随着</a:t>
            </a:r>
            <a:r>
              <a:rPr lang="en-US" altLang="zh-CN" sz="2000"/>
              <a:t>HTML5</a:t>
            </a:r>
            <a:r>
              <a:rPr lang="zh-CN" altLang="zh-CN" sz="2000"/>
              <a:t>技术的不断发展，将来的移动互联网应用开发将会变得更加简洁，从而给用户带来更好的用户体验。</a:t>
            </a:r>
            <a:r>
              <a:rPr lang="en-US" altLang="zh-CN" sz="2000"/>
              <a:t>HTML5</a:t>
            </a:r>
            <a:r>
              <a:rPr lang="zh-CN" altLang="zh-CN" sz="2000"/>
              <a:t>的发展将会引领移动互联开发达到一个新的高度。</a:t>
            </a:r>
          </a:p>
        </p:txBody>
      </p:sp>
    </p:spTree>
    <p:extLst>
      <p:ext uri="{BB962C8B-B14F-4D97-AF65-F5344CB8AC3E}">
        <p14:creationId xmlns:p14="http://schemas.microsoft.com/office/powerpoint/2010/main" val="25299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是移动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6893" y="2143124"/>
            <a:ext cx="8136039" cy="362902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594278" y="2098165"/>
            <a:ext cx="778772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/>
              <a:t>当前，针对移动端的开发方式可以分为三种，具体</a:t>
            </a:r>
            <a:r>
              <a:rPr lang="zh-CN" altLang="zh-CN" sz="2000" smtClean="0"/>
              <a:t>如下</a:t>
            </a:r>
            <a:r>
              <a:rPr lang="zh-CN" altLang="en-US" sz="2000" smtClean="0"/>
              <a:t>所示。</a:t>
            </a:r>
            <a:endParaRPr lang="zh-CN" altLang="zh-CN" sz="2000"/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2000"/>
              <a:t>移动</a:t>
            </a:r>
            <a:r>
              <a:rPr lang="en-US" altLang="zh-CN" sz="2000"/>
              <a:t>Web</a:t>
            </a:r>
            <a:r>
              <a:rPr lang="zh-CN" altLang="zh-CN" sz="2000"/>
              <a:t>：就是在移动</a:t>
            </a:r>
            <a:r>
              <a:rPr lang="en-US" altLang="zh-CN" sz="2000"/>
              <a:t>Web</a:t>
            </a:r>
            <a:r>
              <a:rPr lang="zh-CN" altLang="zh-CN" sz="2000"/>
              <a:t>浏览器中运行的</a:t>
            </a:r>
            <a:r>
              <a:rPr lang="en-US" altLang="zh-CN" sz="2000"/>
              <a:t>Web</a:t>
            </a:r>
            <a:r>
              <a:rPr lang="zh-CN" altLang="zh-CN" sz="2000"/>
              <a:t>应用。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/>
              <a:t>NativeApp</a:t>
            </a:r>
            <a:r>
              <a:rPr lang="zh-CN" altLang="zh-CN" sz="2000"/>
              <a:t>：用</a:t>
            </a:r>
            <a:r>
              <a:rPr lang="en-US" altLang="zh-CN" sz="2000"/>
              <a:t>android</a:t>
            </a:r>
            <a:r>
              <a:rPr lang="zh-CN" altLang="zh-CN" sz="2000"/>
              <a:t>和</a:t>
            </a:r>
            <a:r>
              <a:rPr lang="en-US" altLang="zh-CN" sz="2000"/>
              <a:t>Object-C</a:t>
            </a:r>
            <a:r>
              <a:rPr lang="zh-CN" altLang="zh-CN" sz="2000"/>
              <a:t>等原生语言开发的移动应用。</a:t>
            </a:r>
          </a:p>
          <a:p>
            <a:pPr marL="457200" lvl="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/>
              <a:t>HybridApp</a:t>
            </a:r>
            <a:r>
              <a:rPr lang="zh-CN" altLang="zh-CN" sz="2000"/>
              <a:t>：将移动</a:t>
            </a:r>
            <a:r>
              <a:rPr lang="en-US" altLang="zh-CN" sz="2000"/>
              <a:t>Web</a:t>
            </a:r>
            <a:r>
              <a:rPr lang="zh-CN" altLang="zh-CN" sz="2000"/>
              <a:t>页面封装在原生外壳中，以</a:t>
            </a:r>
            <a:r>
              <a:rPr lang="en-US" altLang="zh-CN" sz="2000"/>
              <a:t>APP</a:t>
            </a:r>
            <a:r>
              <a:rPr lang="zh-CN" altLang="zh-CN" sz="2000"/>
              <a:t>的形式与用户交互。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000"/>
              <a:t>由此也可以看出，移动</a:t>
            </a:r>
            <a:r>
              <a:rPr lang="en-US" altLang="zh-CN" sz="2000"/>
              <a:t>Web</a:t>
            </a:r>
            <a:r>
              <a:rPr lang="zh-CN" altLang="zh-CN" sz="2000"/>
              <a:t>开发也是</a:t>
            </a:r>
            <a:r>
              <a:rPr lang="en-US" altLang="zh-CN" sz="2000"/>
              <a:t>Hybrid APP</a:t>
            </a:r>
            <a:r>
              <a:rPr lang="zh-CN" altLang="zh-CN" sz="2000"/>
              <a:t>（混合应用）开发的基础</a:t>
            </a:r>
            <a:r>
              <a:rPr lang="zh-CN" altLang="zh-CN" sz="2000" smtClean="0"/>
              <a:t>。</a:t>
            </a:r>
            <a:endParaRPr lang="zh-CN" altLang="zh-CN" sz="2000"/>
          </a:p>
        </p:txBody>
      </p:sp>
      <p:sp>
        <p:nvSpPr>
          <p:cNvPr id="5" name="矩形 4"/>
          <p:cNvSpPr/>
          <p:nvPr/>
        </p:nvSpPr>
        <p:spPr>
          <a:xfrm>
            <a:off x="560388" y="1237860"/>
            <a:ext cx="338426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移动</a:t>
            </a:r>
            <a:r>
              <a:rPr lang="zh-CN" altLang="zh-CN" sz="2400" b="1">
                <a:solidFill>
                  <a:srgbClr val="0567A2"/>
                </a:solidFill>
              </a:rPr>
              <a:t>开发的几种方式 </a:t>
            </a:r>
          </a:p>
        </p:txBody>
      </p:sp>
    </p:spTree>
    <p:extLst>
      <p:ext uri="{BB962C8B-B14F-4D97-AF65-F5344CB8AC3E}">
        <p14:creationId xmlns:p14="http://schemas.microsoft.com/office/powerpoint/2010/main" val="246458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是移动</a:t>
            </a:r>
            <a:r>
              <a:rPr lang="en-US" altLang="zh-CN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zh-CN" altLang="zh-CN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06893" y="2171700"/>
            <a:ext cx="8136039" cy="82867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594278" y="2050540"/>
            <a:ext cx="77877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smtClean="0"/>
              <a:t>移动</a:t>
            </a:r>
            <a:r>
              <a:rPr lang="en-US" altLang="zh-CN" sz="2000"/>
              <a:t>Web</a:t>
            </a:r>
            <a:r>
              <a:rPr lang="zh-CN" altLang="en-US" sz="2000"/>
              <a:t>开发三种方式的特点和区别</a:t>
            </a:r>
            <a:r>
              <a:rPr lang="zh-CN" altLang="en-US" sz="2000" smtClean="0"/>
              <a:t>如下表所</a:t>
            </a:r>
            <a:r>
              <a:rPr lang="zh-CN" altLang="en-US" sz="2000"/>
              <a:t>示</a:t>
            </a:r>
            <a:endParaRPr lang="zh-CN" altLang="zh-CN" sz="200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29887"/>
              </p:ext>
            </p:extLst>
          </p:nvPr>
        </p:nvGraphicFramePr>
        <p:xfrm>
          <a:off x="507505" y="3343274"/>
          <a:ext cx="3378695" cy="305046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30745"/>
                <a:gridCol w="895350"/>
                <a:gridCol w="876300"/>
                <a:gridCol w="876300"/>
              </a:tblGrid>
              <a:tr h="527875">
                <a:tc>
                  <a:txBody>
                    <a:bodyPr/>
                    <a:lstStyle/>
                    <a:p>
                      <a:endParaRPr lang="zh-CN" sz="10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移动</a:t>
                      </a: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Web</a:t>
                      </a: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（移动网页）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Hybrid APP</a:t>
                      </a: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（混合应用）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Native App</a:t>
                      </a:r>
                      <a:r>
                        <a:rPr lang="zh-CN" sz="1050" b="1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（原生应用）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767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开发成本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2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维护更新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简单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简单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复杂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74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体验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中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63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商店认可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不认可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认可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认可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73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安装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不需要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需要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需要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跨平台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优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 bwMode="auto">
          <a:xfrm>
            <a:off x="4019551" y="3295650"/>
            <a:ext cx="4637012" cy="3114675"/>
          </a:xfrm>
          <a:prstGeom prst="rect">
            <a:avLst/>
          </a:prstGeom>
          <a:ln w="9525">
            <a:solidFill>
              <a:srgbClr val="0567A2"/>
            </a:solidFill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4204439" y="3096406"/>
            <a:ext cx="4438494" cy="322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0"/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zh-CN" smtClean="0"/>
              <a:t>从</a:t>
            </a:r>
            <a:r>
              <a:rPr lang="zh-CN" altLang="en-US" smtClean="0"/>
              <a:t>左</a:t>
            </a:r>
            <a:r>
              <a:rPr lang="zh-CN" altLang="zh-CN" smtClean="0"/>
              <a:t>表可以</a:t>
            </a:r>
            <a:r>
              <a:rPr lang="zh-CN" altLang="zh-CN"/>
              <a:t>看出，移动</a:t>
            </a:r>
            <a:r>
              <a:rPr lang="en-US" altLang="zh-CN"/>
              <a:t>Web</a:t>
            </a:r>
            <a:r>
              <a:rPr lang="zh-CN" altLang="zh-CN"/>
              <a:t>这种开发方式具有开发成本低、维护更新简单、无需安装可跨平台等优点，但是在用户体验和性能上稍差，随着手机硬件设备的完善、移动</a:t>
            </a:r>
            <a:r>
              <a:rPr lang="en-US" altLang="zh-CN"/>
              <a:t>Web</a:t>
            </a:r>
            <a:r>
              <a:rPr lang="zh-CN" altLang="zh-CN"/>
              <a:t>浏览器对新技术的支持日益加大，移动</a:t>
            </a:r>
            <a:r>
              <a:rPr lang="en-US" altLang="zh-CN"/>
              <a:t>Web</a:t>
            </a:r>
            <a:r>
              <a:rPr lang="zh-CN" altLang="zh-CN"/>
              <a:t>开发的用户体验和网站性能也会逐步得到改善</a:t>
            </a:r>
            <a:r>
              <a:rPr lang="zh-CN" altLang="zh-CN" smtClean="0"/>
              <a:t>。</a:t>
            </a:r>
            <a:endParaRPr lang="zh-CN" altLang="zh-CN"/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3384260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b="1" smtClean="0">
                <a:solidFill>
                  <a:srgbClr val="0567A2"/>
                </a:solidFill>
              </a:rPr>
              <a:t>移动</a:t>
            </a:r>
            <a:r>
              <a:rPr lang="zh-CN" altLang="zh-CN" sz="2400" b="1">
                <a:solidFill>
                  <a:srgbClr val="0567A2"/>
                </a:solidFill>
              </a:rPr>
              <a:t>开发的几种方式 </a:t>
            </a:r>
          </a:p>
        </p:txBody>
      </p:sp>
    </p:spTree>
    <p:extLst>
      <p:ext uri="{BB962C8B-B14F-4D97-AF65-F5344CB8AC3E}">
        <p14:creationId xmlns:p14="http://schemas.microsoft.com/office/powerpoint/2010/main" val="99185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2dfa2c4faaa03f6895922cf0d8e65f36cdd3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3777</Words>
  <Application>Microsoft Office PowerPoint</Application>
  <PresentationFormat>全屏显示(4:3)</PresentationFormat>
  <Paragraphs>139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admin</cp:lastModifiedBy>
  <cp:revision>74</cp:revision>
  <dcterms:created xsi:type="dcterms:W3CDTF">2016-08-25T05:15:17Z</dcterms:created>
  <dcterms:modified xsi:type="dcterms:W3CDTF">2017-08-25T02:30:12Z</dcterms:modified>
</cp:coreProperties>
</file>