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1" r:id="rId3"/>
    <p:sldId id="321" r:id="rId4"/>
    <p:sldId id="264" r:id="rId5"/>
    <p:sldId id="292" r:id="rId6"/>
    <p:sldId id="306" r:id="rId7"/>
    <p:sldId id="265" r:id="rId8"/>
    <p:sldId id="293" r:id="rId9"/>
    <p:sldId id="307" r:id="rId10"/>
    <p:sldId id="308" r:id="rId11"/>
    <p:sldId id="309" r:id="rId12"/>
    <p:sldId id="311" r:id="rId13"/>
    <p:sldId id="310" r:id="rId14"/>
    <p:sldId id="312" r:id="rId15"/>
    <p:sldId id="294" r:id="rId16"/>
    <p:sldId id="295" r:id="rId17"/>
    <p:sldId id="269" r:id="rId18"/>
    <p:sldId id="313" r:id="rId19"/>
    <p:sldId id="314" r:id="rId20"/>
    <p:sldId id="271" r:id="rId21"/>
    <p:sldId id="315" r:id="rId22"/>
    <p:sldId id="316" r:id="rId23"/>
    <p:sldId id="317" r:id="rId24"/>
    <p:sldId id="296" r:id="rId25"/>
    <p:sldId id="318" r:id="rId26"/>
    <p:sldId id="319" r:id="rId27"/>
    <p:sldId id="272" r:id="rId28"/>
    <p:sldId id="298" r:id="rId29"/>
    <p:sldId id="297" r:id="rId30"/>
    <p:sldId id="299" r:id="rId31"/>
    <p:sldId id="301" r:id="rId32"/>
    <p:sldId id="300" r:id="rId33"/>
    <p:sldId id="305" r:id="rId34"/>
    <p:sldId id="302" r:id="rId35"/>
    <p:sldId id="303" r:id="rId36"/>
    <p:sldId id="291" r:id="rId37"/>
    <p:sldId id="260" r:id="rId38"/>
  </p:sldIdLst>
  <p:sldSz cx="9144000" cy="6858000" type="screen4x3"/>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950" y="-40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2017/8/25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37</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2017/8/25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9634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2941" y="2601299"/>
            <a:ext cx="9028177" cy="1261884"/>
          </a:xfrm>
          <a:prstGeom prst="rect">
            <a:avLst/>
          </a:prstGeom>
          <a:noFill/>
        </p:spPr>
        <p:txBody>
          <a:bodyPr wrap="none" rtlCol="0" anchor="ctr">
            <a:spAutoFit/>
          </a:bodyPr>
          <a:lstStyle/>
          <a:p>
            <a:pPr lvl="0" algn="ctr"/>
            <a:r>
              <a:rPr lang="zh-CN" altLang="en-US" sz="3600" b="1" smtClean="0">
                <a:solidFill>
                  <a:schemeClr val="bg1"/>
                </a:solidFill>
                <a:latin typeface="微软雅黑" pitchFamily="34" charset="-122"/>
                <a:ea typeface="微软雅黑" pitchFamily="34" charset="-122"/>
                <a:sym typeface="微软雅黑" pitchFamily="34" charset="-122"/>
              </a:rPr>
              <a:t>第</a:t>
            </a:r>
            <a:r>
              <a:rPr lang="en-US" altLang="zh-CN" sz="3600" b="1" smtClean="0">
                <a:solidFill>
                  <a:schemeClr val="bg1"/>
                </a:solidFill>
                <a:latin typeface="微软雅黑" pitchFamily="34" charset="-122"/>
                <a:ea typeface="微软雅黑" pitchFamily="34" charset="-122"/>
                <a:sym typeface="微软雅黑" pitchFamily="34" charset="-122"/>
              </a:rPr>
              <a:t>2</a:t>
            </a:r>
            <a:r>
              <a:rPr lang="zh-CN" altLang="en-US" sz="3600" b="1" smtClean="0">
                <a:solidFill>
                  <a:schemeClr val="bg1"/>
                </a:solidFill>
                <a:latin typeface="微软雅黑" pitchFamily="34" charset="-122"/>
                <a:ea typeface="微软雅黑" pitchFamily="34" charset="-122"/>
                <a:sym typeface="微软雅黑" pitchFamily="34" charset="-122"/>
              </a:rPr>
              <a:t>章  </a:t>
            </a:r>
            <a:r>
              <a:rPr lang="zh-CN" altLang="zh-CN" sz="3600" b="1" smtClean="0">
                <a:solidFill>
                  <a:schemeClr val="bg1"/>
                </a:solidFill>
                <a:latin typeface="微软雅黑" pitchFamily="34" charset="-122"/>
                <a:ea typeface="微软雅黑" pitchFamily="34" charset="-122"/>
              </a:rPr>
              <a:t>基于</a:t>
            </a:r>
            <a:r>
              <a:rPr lang="en-US" altLang="zh-CN" sz="3600" b="1">
                <a:solidFill>
                  <a:schemeClr val="bg1"/>
                </a:solidFill>
                <a:latin typeface="微软雅黑" pitchFamily="34" charset="-122"/>
                <a:ea typeface="微软雅黑" pitchFamily="34" charset="-122"/>
              </a:rPr>
              <a:t>HTML5</a:t>
            </a:r>
            <a:r>
              <a:rPr lang="zh-CN" altLang="zh-CN" sz="3600" b="1">
                <a:solidFill>
                  <a:schemeClr val="bg1"/>
                </a:solidFill>
                <a:latin typeface="微软雅黑" pitchFamily="34" charset="-122"/>
                <a:ea typeface="微软雅黑" pitchFamily="34" charset="-122"/>
              </a:rPr>
              <a:t>的移动</a:t>
            </a:r>
            <a:r>
              <a:rPr lang="en-US" altLang="zh-CN" sz="3600" b="1">
                <a:solidFill>
                  <a:schemeClr val="bg1"/>
                </a:solidFill>
                <a:latin typeface="微软雅黑" pitchFamily="34" charset="-122"/>
                <a:ea typeface="微软雅黑" pitchFamily="34" charset="-122"/>
              </a:rPr>
              <a:t>Web</a:t>
            </a:r>
            <a:r>
              <a:rPr lang="zh-CN" altLang="zh-CN" sz="3600" b="1">
                <a:solidFill>
                  <a:schemeClr val="bg1"/>
                </a:solidFill>
                <a:latin typeface="微软雅黑" pitchFamily="34" charset="-122"/>
                <a:ea typeface="微软雅黑" pitchFamily="34" charset="-122"/>
              </a:rPr>
              <a:t>应用（上）</a:t>
            </a:r>
          </a:p>
          <a:p>
            <a:pPr algn="ctr"/>
            <a:endParaRPr lang="zh-CN" altLang="en-US" sz="40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0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sp>
        <p:nvSpPr>
          <p:cNvPr id="8" name="矩形 7"/>
          <p:cNvSpPr/>
          <p:nvPr/>
        </p:nvSpPr>
        <p:spPr bwMode="auto">
          <a:xfrm>
            <a:off x="975910" y="1774519"/>
            <a:ext cx="7109347" cy="354995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514098" y="1871507"/>
            <a:ext cx="622617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lvl="1">
              <a:lnSpc>
                <a:spcPct val="150000"/>
              </a:lnSpc>
              <a:buFont typeface="Wingdings" panose="05000000000000000000" pitchFamily="2" charset="2"/>
              <a:buChar char="Ø"/>
            </a:pPr>
            <a:r>
              <a:rPr lang="zh-CN" altLang="zh-CN" smtClean="0"/>
              <a:t>接下来</a:t>
            </a:r>
            <a:r>
              <a:rPr lang="zh-CN" altLang="zh-CN"/>
              <a:t>通过一个案例来演示</a:t>
            </a:r>
            <a:r>
              <a:rPr lang="en-US" altLang="zh-CN"/>
              <a:t>localStroage</a:t>
            </a:r>
            <a:r>
              <a:rPr lang="zh-CN" altLang="zh-CN"/>
              <a:t>的具体</a:t>
            </a:r>
            <a:r>
              <a:rPr lang="zh-CN" altLang="zh-CN" smtClean="0"/>
              <a:t>使用</a:t>
            </a:r>
            <a:r>
              <a:rPr lang="zh-CN" altLang="en-US"/>
              <a:t>。</a:t>
            </a:r>
            <a:endParaRPr lang="zh-CN" altLang="zh-CN"/>
          </a:p>
        </p:txBody>
      </p:sp>
      <p:sp>
        <p:nvSpPr>
          <p:cNvPr id="13" name="圆角矩形 12"/>
          <p:cNvSpPr/>
          <p:nvPr/>
        </p:nvSpPr>
        <p:spPr>
          <a:xfrm>
            <a:off x="975910" y="5597599"/>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demo2-1.html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40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426314"/>
            <a:ext cx="5810254"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409" y="3754286"/>
            <a:ext cx="2743200" cy="137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506" y="3753450"/>
            <a:ext cx="2746523" cy="138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68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101"/>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1649"/>
            <a:ext cx="8136039" cy="45243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783840"/>
            <a:ext cx="814967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z="1600" smtClean="0"/>
              <a:t>sessionStorage</a:t>
            </a:r>
            <a:r>
              <a:rPr lang="zh-CN" altLang="zh-CN" sz="1600"/>
              <a:t>主要用于区域存储，区域存储是指数据只在单个页面的会话期内有效。那么这里有必要介绍一下什么是会话。</a:t>
            </a:r>
          </a:p>
          <a:p>
            <a:pPr marL="285750" indent="-285750">
              <a:lnSpc>
                <a:spcPct val="150000"/>
              </a:lnSpc>
              <a:buFont typeface="Wingdings" panose="05000000000000000000" pitchFamily="2" charset="2"/>
              <a:buChar char="Ø"/>
            </a:pPr>
            <a:r>
              <a:rPr lang="en-US" altLang="zh-CN" sz="1600"/>
              <a:t>session</a:t>
            </a:r>
            <a:r>
              <a:rPr lang="zh-CN" altLang="zh-CN" sz="1600"/>
              <a:t>翻译成中文就是会话的意思，比如现实生活中，打电话时从拿起电话拨号到挂断电话这中间的一系列过程可以称之为一次会话。在</a:t>
            </a:r>
            <a:r>
              <a:rPr lang="en-US" altLang="zh-CN" sz="1600"/>
              <a:t>Web</a:t>
            </a:r>
            <a:r>
              <a:rPr lang="zh-CN" altLang="zh-CN" sz="1600"/>
              <a:t>开发中，一次会话是指从一个浏览器窗口打开到关闭这个期间，关闭浏览器，会话就将结束。</a:t>
            </a:r>
          </a:p>
          <a:p>
            <a:pPr marL="285750" indent="-285750">
              <a:lnSpc>
                <a:spcPct val="150000"/>
              </a:lnSpc>
              <a:buFont typeface="Wingdings" panose="05000000000000000000" pitchFamily="2" charset="2"/>
              <a:buChar char="Ø"/>
            </a:pPr>
            <a:r>
              <a:rPr lang="zh-CN" altLang="zh-CN" sz="1600"/>
              <a:t>由于</a:t>
            </a:r>
            <a:r>
              <a:rPr lang="en-US" altLang="zh-CN" sz="1600"/>
              <a:t>sessionStroage</a:t>
            </a:r>
            <a:r>
              <a:rPr lang="zh-CN" altLang="zh-CN" sz="1600"/>
              <a:t>也是</a:t>
            </a:r>
            <a:r>
              <a:rPr lang="en-US" altLang="zh-CN" sz="1600"/>
              <a:t>Storage</a:t>
            </a:r>
            <a:r>
              <a:rPr lang="zh-CN" altLang="zh-CN" sz="1600"/>
              <a:t>的实例，</a:t>
            </a:r>
            <a:r>
              <a:rPr lang="en-US" altLang="zh-CN" sz="1600"/>
              <a:t>sessionStroage</a:t>
            </a:r>
            <a:r>
              <a:rPr lang="zh-CN" altLang="zh-CN" sz="1600"/>
              <a:t>与</a:t>
            </a:r>
            <a:r>
              <a:rPr lang="en-US" altLang="zh-CN" sz="1600"/>
              <a:t>localStorage</a:t>
            </a:r>
            <a:r>
              <a:rPr lang="zh-CN" altLang="zh-CN" sz="1600"/>
              <a:t>中的方法基本一致，唯一区别就是存储数据的生命周期不同，</a:t>
            </a:r>
            <a:r>
              <a:rPr lang="en-US" altLang="zh-CN" sz="1600"/>
              <a:t>locaStorage</a:t>
            </a:r>
            <a:r>
              <a:rPr lang="zh-CN" altLang="zh-CN" sz="1600"/>
              <a:t>是永久性存储，而</a:t>
            </a:r>
            <a:r>
              <a:rPr lang="en-US" altLang="zh-CN" sz="1600"/>
              <a:t>sessionStorage</a:t>
            </a:r>
            <a:r>
              <a:rPr lang="zh-CN" altLang="zh-CN" sz="1600"/>
              <a:t>的生命周期与会话保持一致，会话结束时数据消失。从硬件方面理解，</a:t>
            </a:r>
            <a:r>
              <a:rPr lang="en-US" altLang="zh-CN" sz="1600"/>
              <a:t>localStorage</a:t>
            </a:r>
            <a:r>
              <a:rPr lang="zh-CN" altLang="zh-CN" sz="1600"/>
              <a:t>的数据是存储子在硬盘中的，关闭浏览器时数据仍然在硬盘上，再次打开浏览器仍然可以获取，而</a:t>
            </a:r>
            <a:r>
              <a:rPr lang="en-US" altLang="zh-CN" sz="1600"/>
              <a:t>sessionStorage</a:t>
            </a:r>
            <a:r>
              <a:rPr lang="zh-CN" altLang="zh-CN" sz="1600"/>
              <a:t>的数据保存在浏览器的内存中，当浏览器关闭后，内存将被自动清除，需要注意的是，</a:t>
            </a:r>
            <a:r>
              <a:rPr lang="en-US" altLang="zh-CN" sz="1600"/>
              <a:t>sessionStorage</a:t>
            </a:r>
            <a:r>
              <a:rPr lang="zh-CN" altLang="zh-CN" sz="1600"/>
              <a:t>中存储的数据只在当前浏览器窗口有效</a:t>
            </a:r>
            <a:r>
              <a:rPr lang="zh-CN" altLang="zh-CN" sz="1600" smtClean="0"/>
              <a:t>。</a:t>
            </a:r>
            <a:endParaRPr lang="zh-CN" altLang="zh-CN" sz="1600"/>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spTree>
    <p:extLst>
      <p:ext uri="{BB962C8B-B14F-4D97-AF65-F5344CB8AC3E}">
        <p14:creationId xmlns:p14="http://schemas.microsoft.com/office/powerpoint/2010/main" val="421649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975910" y="1774519"/>
            <a:ext cx="7109347" cy="405478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085473" y="1876114"/>
            <a:ext cx="689647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lvl="1">
              <a:lnSpc>
                <a:spcPct val="150000"/>
              </a:lnSpc>
              <a:buFont typeface="Wingdings" panose="05000000000000000000" pitchFamily="2" charset="2"/>
              <a:buChar char="Ø"/>
            </a:pPr>
            <a:r>
              <a:rPr lang="zh-CN" altLang="zh-CN" smtClean="0"/>
              <a:t>接下来</a:t>
            </a:r>
            <a:r>
              <a:rPr lang="zh-CN" altLang="zh-CN"/>
              <a:t>通过一个案例来演示</a:t>
            </a:r>
            <a:r>
              <a:rPr lang="en-US" altLang="zh-CN"/>
              <a:t>sessionStorage</a:t>
            </a:r>
            <a:r>
              <a:rPr lang="zh-CN" altLang="zh-CN"/>
              <a:t>如何存储</a:t>
            </a:r>
            <a:r>
              <a:rPr lang="en-US" altLang="zh-CN"/>
              <a:t>JSON</a:t>
            </a:r>
            <a:r>
              <a:rPr lang="zh-CN" altLang="zh-CN"/>
              <a:t>对象</a:t>
            </a:r>
            <a:r>
              <a:rPr lang="zh-CN" altLang="en-US" smtClean="0"/>
              <a:t>。</a:t>
            </a:r>
            <a:endParaRPr lang="zh-CN" altLang="zh-CN"/>
          </a:p>
        </p:txBody>
      </p:sp>
      <p:sp>
        <p:nvSpPr>
          <p:cNvPr id="13" name="圆角矩形 12"/>
          <p:cNvSpPr/>
          <p:nvPr/>
        </p:nvSpPr>
        <p:spPr>
          <a:xfrm>
            <a:off x="975910" y="5978599"/>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demo2-2.html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1" name="矩形 10"/>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520" y="2654582"/>
            <a:ext cx="6547406" cy="107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4006923"/>
            <a:ext cx="3094538" cy="155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4006923"/>
            <a:ext cx="3094537" cy="155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8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1648"/>
            <a:ext cx="8136039" cy="45243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783840"/>
            <a:ext cx="8149672" cy="170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在使用</a:t>
            </a:r>
            <a:r>
              <a:rPr lang="en-US" altLang="zh-CN"/>
              <a:t>Web Storage API</a:t>
            </a:r>
            <a:r>
              <a:rPr lang="zh-CN" altLang="zh-CN"/>
              <a:t>存储数据时，当储存的数据发生变化，会触发</a:t>
            </a:r>
            <a:r>
              <a:rPr lang="en-US" altLang="zh-CN"/>
              <a:t>window</a:t>
            </a:r>
            <a:r>
              <a:rPr lang="zh-CN" altLang="zh-CN"/>
              <a:t>对象的</a:t>
            </a:r>
            <a:r>
              <a:rPr lang="en-US" altLang="zh-CN"/>
              <a:t>storage</a:t>
            </a:r>
            <a:r>
              <a:rPr lang="zh-CN" altLang="zh-CN"/>
              <a:t>事件，通过监听该事件并指定其事件处理函数，我们可以定义，当在其他页面中修改</a:t>
            </a:r>
            <a:r>
              <a:rPr lang="en-US" altLang="zh-CN"/>
              <a:t>sessionStorage</a:t>
            </a:r>
            <a:r>
              <a:rPr lang="zh-CN" altLang="zh-CN"/>
              <a:t>或</a:t>
            </a:r>
            <a:r>
              <a:rPr lang="en-US" altLang="zh-CN"/>
              <a:t>localStorage</a:t>
            </a:r>
            <a:r>
              <a:rPr lang="zh-CN" altLang="zh-CN"/>
              <a:t>中的值时所要执行的处理。监听</a:t>
            </a:r>
            <a:r>
              <a:rPr lang="en-US" altLang="zh-CN"/>
              <a:t>storage</a:t>
            </a:r>
            <a:r>
              <a:rPr lang="zh-CN" altLang="zh-CN"/>
              <a:t>事件的示例代码如下所示</a:t>
            </a:r>
            <a:r>
              <a:rPr lang="zh-CN" altLang="zh-CN" smtClean="0"/>
              <a:t>。</a:t>
            </a: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805320"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Storage </a:t>
            </a:r>
            <a:r>
              <a:rPr lang="zh-CN" altLang="zh-CN" sz="2400" b="1">
                <a:solidFill>
                  <a:srgbClr val="0567A2"/>
                </a:solidFill>
              </a:rPr>
              <a:t>事件</a:t>
            </a:r>
            <a:r>
              <a:rPr lang="zh-CN" altLang="zh-CN" sz="2400" b="1" smtClean="0">
                <a:solidFill>
                  <a:srgbClr val="0567A2"/>
                </a:solidFill>
              </a:rPr>
              <a:t>监听</a:t>
            </a:r>
            <a:endParaRPr lang="zh-CN" altLang="zh-CN" sz="2400" b="1">
              <a:solidFill>
                <a:srgbClr val="0567A2"/>
              </a:solidFill>
            </a:endParaRPr>
          </a:p>
        </p:txBody>
      </p:sp>
      <p:sp>
        <p:nvSpPr>
          <p:cNvPr id="8" name="矩形 7"/>
          <p:cNvSpPr/>
          <p:nvPr/>
        </p:nvSpPr>
        <p:spPr>
          <a:xfrm>
            <a:off x="666750" y="3759487"/>
            <a:ext cx="7753350" cy="907764"/>
          </a:xfrm>
          <a:prstGeom prst="rect">
            <a:avLst/>
          </a:prstGeom>
          <a:solidFill>
            <a:schemeClr val="accent5">
              <a:lumMod val="20000"/>
              <a:lumOff val="80000"/>
            </a:schemeClr>
          </a:solidFill>
          <a:ln w="19050">
            <a:noFill/>
          </a:ln>
        </p:spPr>
        <p:txBody>
          <a:bodyPr>
            <a:noAutofit/>
          </a:bodyPr>
          <a:lstStyle/>
          <a:p>
            <a:pPr lvl="1"/>
            <a:r>
              <a:rPr lang="en-US" altLang="zh-CN" smtClean="0"/>
              <a:t>window.addEventListener</a:t>
            </a:r>
            <a:r>
              <a:rPr lang="en-US" altLang="zh-CN"/>
              <a:t>("storage",function onStorageChange(event) {  </a:t>
            </a:r>
            <a:endParaRPr lang="zh-CN" altLang="zh-CN"/>
          </a:p>
          <a:p>
            <a:pPr lvl="1"/>
            <a:r>
              <a:rPr lang="en-US" altLang="zh-CN"/>
              <a:t>     console.log(event.key);      </a:t>
            </a:r>
            <a:endParaRPr lang="zh-CN" altLang="zh-CN"/>
          </a:p>
          <a:p>
            <a:pPr lvl="1"/>
            <a:r>
              <a:rPr lang="en-US" altLang="zh-CN"/>
              <a:t>});  </a:t>
            </a:r>
            <a:endParaRPr lang="zh-CN" altLang="zh-CN"/>
          </a:p>
          <a:p>
            <a:pPr indent="457200">
              <a:lnSpc>
                <a:spcPct val="150000"/>
              </a:lnSpc>
            </a:pPr>
            <a:endParaRPr lang="zh-CN" altLang="zh-CN"/>
          </a:p>
        </p:txBody>
      </p:sp>
      <p:sp>
        <p:nvSpPr>
          <p:cNvPr id="9" name="矩形 5"/>
          <p:cNvSpPr>
            <a:spLocks noChangeArrowheads="1"/>
          </p:cNvSpPr>
          <p:nvPr/>
        </p:nvSpPr>
        <p:spPr bwMode="auto">
          <a:xfrm>
            <a:off x="508553" y="4936615"/>
            <a:ext cx="81496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mtClean="0"/>
              <a:t>在</a:t>
            </a:r>
            <a:r>
              <a:rPr lang="zh-CN" altLang="zh-CN"/>
              <a:t>上述代码中，回调函数接收一个</a:t>
            </a:r>
            <a:r>
              <a:rPr lang="en-US" altLang="zh-CN"/>
              <a:t>event</a:t>
            </a:r>
            <a:r>
              <a:rPr lang="zh-CN" altLang="zh-CN"/>
              <a:t>对象作为参数。这个</a:t>
            </a:r>
            <a:r>
              <a:rPr lang="en-US" altLang="zh-CN"/>
              <a:t>event</a:t>
            </a:r>
            <a:r>
              <a:rPr lang="zh-CN" altLang="zh-CN"/>
              <a:t>对象的</a:t>
            </a:r>
            <a:r>
              <a:rPr lang="en-US" altLang="zh-CN"/>
              <a:t>key</a:t>
            </a:r>
            <a:r>
              <a:rPr lang="zh-CN" altLang="zh-CN"/>
              <a:t>属性，保存发生变化的键名。</a:t>
            </a:r>
          </a:p>
        </p:txBody>
      </p:sp>
    </p:spTree>
    <p:extLst>
      <p:ext uri="{BB962C8B-B14F-4D97-AF65-F5344CB8AC3E}">
        <p14:creationId xmlns:p14="http://schemas.microsoft.com/office/powerpoint/2010/main" val="210223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809748"/>
            <a:ext cx="8136039" cy="45243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2361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821940"/>
            <a:ext cx="8149672" cy="4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smtClean="0"/>
              <a:t>在</a:t>
            </a:r>
            <a:r>
              <a:rPr lang="zh-CN" altLang="zh-CN" sz="1600"/>
              <a:t>事件处理函数中，触发事件的事件对象（</a:t>
            </a:r>
            <a:r>
              <a:rPr lang="en-US" altLang="zh-CN" sz="1600"/>
              <a:t>event</a:t>
            </a:r>
            <a:r>
              <a:rPr lang="zh-CN" altLang="zh-CN" sz="1600"/>
              <a:t>参数值）具有一些属性，</a:t>
            </a:r>
            <a:r>
              <a:rPr lang="zh-CN" altLang="zh-CN" sz="1600" smtClean="0"/>
              <a:t>如</a:t>
            </a:r>
            <a:r>
              <a:rPr lang="zh-CN" altLang="en-US" sz="1600" smtClean="0"/>
              <a:t>下</a:t>
            </a:r>
            <a:r>
              <a:rPr lang="zh-CN" altLang="zh-CN" sz="1600" smtClean="0"/>
              <a:t>表所</a:t>
            </a:r>
            <a:r>
              <a:rPr lang="zh-CN" altLang="zh-CN" sz="1600"/>
              <a:t>示</a:t>
            </a:r>
            <a:r>
              <a:rPr lang="zh-CN" altLang="zh-CN" sz="1600" smtClean="0"/>
              <a:t>。</a:t>
            </a:r>
            <a:endParaRPr lang="zh-CN" altLang="zh-CN" sz="1600"/>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805320"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Storage </a:t>
            </a:r>
            <a:r>
              <a:rPr lang="zh-CN" altLang="zh-CN" sz="2400" b="1">
                <a:solidFill>
                  <a:srgbClr val="0567A2"/>
                </a:solidFill>
              </a:rPr>
              <a:t>事件</a:t>
            </a:r>
            <a:r>
              <a:rPr lang="zh-CN" altLang="zh-CN" sz="2400" b="1" smtClean="0">
                <a:solidFill>
                  <a:srgbClr val="0567A2"/>
                </a:solidFill>
              </a:rPr>
              <a:t>监听</a:t>
            </a:r>
            <a:endParaRPr lang="zh-CN" altLang="zh-CN" sz="2400" b="1">
              <a:solidFill>
                <a:srgbClr val="0567A2"/>
              </a:solidFill>
            </a:endParaRPr>
          </a:p>
        </p:txBody>
      </p:sp>
      <p:sp>
        <p:nvSpPr>
          <p:cNvPr id="9" name="矩形 5"/>
          <p:cNvSpPr>
            <a:spLocks noChangeArrowheads="1"/>
          </p:cNvSpPr>
          <p:nvPr/>
        </p:nvSpPr>
        <p:spPr bwMode="auto">
          <a:xfrm>
            <a:off x="508553" y="4250815"/>
            <a:ext cx="8149672" cy="189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smtClean="0"/>
              <a:t>需要</a:t>
            </a:r>
            <a:r>
              <a:rPr lang="zh-CN" altLang="zh-CN" sz="1600"/>
              <a:t>注意的是，</a:t>
            </a:r>
            <a:r>
              <a:rPr lang="en-US" altLang="zh-CN" sz="1600"/>
              <a:t>storage</a:t>
            </a:r>
            <a:r>
              <a:rPr lang="zh-CN" altLang="zh-CN" sz="1600"/>
              <a:t>事件并不在导致数据变化的当前页面触发。如果浏览器同时打开一个域名下面的多个页面，当其中的一个页面改变</a:t>
            </a:r>
            <a:r>
              <a:rPr lang="en-US" altLang="zh-CN" sz="1600"/>
              <a:t>sessionStorage</a:t>
            </a:r>
            <a:r>
              <a:rPr lang="zh-CN" altLang="zh-CN" sz="1600"/>
              <a:t>或</a:t>
            </a:r>
            <a:r>
              <a:rPr lang="en-US" altLang="zh-CN" sz="1600"/>
              <a:t>localStorage</a:t>
            </a:r>
            <a:r>
              <a:rPr lang="zh-CN" altLang="zh-CN" sz="1600"/>
              <a:t>的数据时，其他所有页面的</a:t>
            </a:r>
            <a:r>
              <a:rPr lang="en-US" altLang="zh-CN" sz="1600"/>
              <a:t>storage</a:t>
            </a:r>
            <a:r>
              <a:rPr lang="zh-CN" altLang="zh-CN" sz="1600"/>
              <a:t>事件会被触发，而原始页面并不触发</a:t>
            </a:r>
            <a:r>
              <a:rPr lang="en-US" altLang="zh-CN" sz="1600"/>
              <a:t>storage</a:t>
            </a:r>
            <a:r>
              <a:rPr lang="zh-CN" altLang="zh-CN" sz="1600"/>
              <a:t>事件。可以通过这种机制，实现多个窗口之间的通信。</a:t>
            </a:r>
            <a:r>
              <a:rPr lang="en-US" altLang="zh-CN" sz="1600"/>
              <a:t>IE</a:t>
            </a:r>
            <a:r>
              <a:rPr lang="zh-CN" altLang="zh-CN" sz="1600"/>
              <a:t>浏览器除外，它会在所有页面触发</a:t>
            </a:r>
            <a:r>
              <a:rPr lang="en-US" altLang="zh-CN" sz="1600"/>
              <a:t>storage</a:t>
            </a:r>
            <a:r>
              <a:rPr lang="zh-CN" altLang="zh-CN" sz="1600"/>
              <a:t>事件</a:t>
            </a:r>
            <a:r>
              <a:rPr lang="zh-CN" altLang="zh-CN" sz="1600" smtClean="0"/>
              <a:t>。</a:t>
            </a:r>
            <a:endParaRPr lang="zh-CN" altLang="zh-CN" sz="1600"/>
          </a:p>
        </p:txBody>
      </p:sp>
      <p:graphicFrame>
        <p:nvGraphicFramePr>
          <p:cNvPr id="2" name="表格 1"/>
          <p:cNvGraphicFramePr>
            <a:graphicFrameLocks noGrp="1"/>
          </p:cNvGraphicFramePr>
          <p:nvPr>
            <p:extLst>
              <p:ext uri="{D42A27DB-BD31-4B8C-83A1-F6EECF244321}">
                <p14:modId xmlns:p14="http://schemas.microsoft.com/office/powerpoint/2010/main" val="310143019"/>
              </p:ext>
            </p:extLst>
          </p:nvPr>
        </p:nvGraphicFramePr>
        <p:xfrm>
          <a:off x="1269737" y="2381246"/>
          <a:ext cx="6607438" cy="1819278"/>
        </p:xfrm>
        <a:graphic>
          <a:graphicData uri="http://schemas.openxmlformats.org/drawingml/2006/table">
            <a:tbl>
              <a:tblPr firstRow="1" firstCol="1" lastRow="1" lastCol="1" bandRow="1" bandCol="1"/>
              <a:tblGrid>
                <a:gridCol w="1951837"/>
                <a:gridCol w="4655601"/>
              </a:tblGrid>
              <a:tr h="303213">
                <a:tc>
                  <a:txBody>
                    <a:bodyPr/>
                    <a:lstStyle/>
                    <a:p>
                      <a:pPr algn="ctr">
                        <a:spcAft>
                          <a:spcPts val="0"/>
                        </a:spcAft>
                      </a:pPr>
                      <a:r>
                        <a:rPr lang="zh-CN" sz="1050" b="1" kern="100">
                          <a:effectLst/>
                          <a:latin typeface="Times New Roman"/>
                          <a:ea typeface="宋体"/>
                        </a:rPr>
                        <a:t>属性</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spcAft>
                          <a:spcPts val="0"/>
                        </a:spcAft>
                        <a:tabLst>
                          <a:tab pos="356235" algn="l"/>
                        </a:tabLs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3213">
                <a:tc>
                  <a:txBody>
                    <a:bodyPr/>
                    <a:lstStyle/>
                    <a:p>
                      <a:pPr algn="l">
                        <a:lnSpc>
                          <a:spcPct val="150000"/>
                        </a:lnSpc>
                        <a:spcAft>
                          <a:spcPts val="0"/>
                        </a:spcAft>
                      </a:pPr>
                      <a:r>
                        <a:rPr lang="en-US" sz="1050" kern="100">
                          <a:effectLst/>
                          <a:latin typeface="Times New Roman"/>
                          <a:ea typeface="宋体"/>
                        </a:rPr>
                        <a:t>event.key</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属性值为在</a:t>
                      </a:r>
                      <a:r>
                        <a:rPr lang="en-US" sz="1050" kern="100">
                          <a:effectLst/>
                          <a:latin typeface="Times New Roman"/>
                          <a:ea typeface="宋体"/>
                        </a:rPr>
                        <a:t>sessionStorage</a:t>
                      </a:r>
                      <a:r>
                        <a:rPr lang="zh-CN" sz="1050" kern="100">
                          <a:effectLst/>
                          <a:latin typeface="Times New Roman"/>
                          <a:ea typeface="宋体"/>
                        </a:rPr>
                        <a:t>或</a:t>
                      </a:r>
                      <a:r>
                        <a:rPr lang="en-US" sz="1050" kern="100">
                          <a:effectLst/>
                          <a:latin typeface="Times New Roman"/>
                          <a:ea typeface="宋体"/>
                        </a:rPr>
                        <a:t>localStorage</a:t>
                      </a:r>
                      <a:r>
                        <a:rPr lang="zh-CN" sz="1050" kern="100">
                          <a:effectLst/>
                          <a:latin typeface="Times New Roman"/>
                          <a:ea typeface="宋体"/>
                        </a:rPr>
                        <a:t>中被修改的数据键值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kern="100">
                          <a:effectLst/>
                          <a:latin typeface="Times New Roman"/>
                          <a:ea typeface="宋体"/>
                        </a:rPr>
                        <a:t>event.oldValue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属性值为在</a:t>
                      </a:r>
                      <a:r>
                        <a:rPr lang="en-US" sz="1050" kern="100">
                          <a:effectLst/>
                          <a:latin typeface="Times New Roman"/>
                          <a:ea typeface="宋体"/>
                        </a:rPr>
                        <a:t>sessionStorage</a:t>
                      </a:r>
                      <a:r>
                        <a:rPr lang="zh-CN" sz="1050" kern="100">
                          <a:effectLst/>
                          <a:latin typeface="Times New Roman"/>
                          <a:ea typeface="宋体"/>
                        </a:rPr>
                        <a:t>或</a:t>
                      </a:r>
                      <a:r>
                        <a:rPr lang="en-US" sz="1050" kern="100">
                          <a:effectLst/>
                          <a:latin typeface="Times New Roman"/>
                          <a:ea typeface="宋体"/>
                        </a:rPr>
                        <a:t>localStorage</a:t>
                      </a:r>
                      <a:r>
                        <a:rPr lang="zh-CN" sz="1050" kern="100">
                          <a:effectLst/>
                          <a:latin typeface="Times New Roman"/>
                          <a:ea typeface="宋体"/>
                        </a:rPr>
                        <a:t>中被修改前的值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kern="100">
                          <a:effectLst/>
                          <a:latin typeface="Times New Roman"/>
                          <a:ea typeface="宋体"/>
                        </a:rPr>
                        <a:t>event.newValue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属性值为在</a:t>
                      </a:r>
                      <a:r>
                        <a:rPr lang="en-US" sz="1050" kern="100">
                          <a:effectLst/>
                          <a:latin typeface="Times New Roman"/>
                          <a:ea typeface="宋体"/>
                        </a:rPr>
                        <a:t>sessionStorage</a:t>
                      </a:r>
                      <a:r>
                        <a:rPr lang="zh-CN" sz="1050" kern="100">
                          <a:effectLst/>
                          <a:latin typeface="Times New Roman"/>
                          <a:ea typeface="宋体"/>
                        </a:rPr>
                        <a:t>或</a:t>
                      </a:r>
                      <a:r>
                        <a:rPr lang="en-US" sz="1050" kern="100">
                          <a:effectLst/>
                          <a:latin typeface="Times New Roman"/>
                          <a:ea typeface="宋体"/>
                        </a:rPr>
                        <a:t>localStorage</a:t>
                      </a:r>
                      <a:r>
                        <a:rPr lang="zh-CN" sz="1050" kern="100">
                          <a:effectLst/>
                          <a:latin typeface="Times New Roman"/>
                          <a:ea typeface="宋体"/>
                        </a:rPr>
                        <a:t>中被修改后的值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kern="100">
                          <a:effectLst/>
                          <a:latin typeface="Times New Roman"/>
                          <a:ea typeface="宋体"/>
                        </a:rPr>
                        <a:t>event.url</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属性值为在</a:t>
                      </a:r>
                      <a:r>
                        <a:rPr lang="en-US" sz="1050" kern="100">
                          <a:effectLst/>
                          <a:latin typeface="Times New Roman"/>
                          <a:ea typeface="宋体"/>
                        </a:rPr>
                        <a:t>sessionStorage</a:t>
                      </a:r>
                      <a:r>
                        <a:rPr lang="zh-CN" sz="1050" kern="100">
                          <a:effectLst/>
                          <a:latin typeface="Times New Roman"/>
                          <a:ea typeface="宋体"/>
                        </a:rPr>
                        <a:t>或</a:t>
                      </a:r>
                      <a:r>
                        <a:rPr lang="en-US" sz="1050" kern="100">
                          <a:effectLst/>
                          <a:latin typeface="Times New Roman"/>
                          <a:ea typeface="宋体"/>
                        </a:rPr>
                        <a:t>localStorage</a:t>
                      </a:r>
                      <a:r>
                        <a:rPr lang="zh-CN" sz="1050" kern="100">
                          <a:effectLst/>
                          <a:latin typeface="Times New Roman"/>
                          <a:ea typeface="宋体"/>
                        </a:rPr>
                        <a:t>中值的页面</a:t>
                      </a:r>
                      <a:r>
                        <a:rPr lang="en-US" sz="1050" kern="100">
                          <a:effectLst/>
                          <a:latin typeface="Times New Roman"/>
                          <a:ea typeface="宋体"/>
                        </a:rPr>
                        <a:t>URL</a:t>
                      </a:r>
                      <a:r>
                        <a:rPr lang="zh-CN" sz="1050" kern="100">
                          <a:effectLst/>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kern="100">
                          <a:effectLst/>
                          <a:latin typeface="Times New Roman"/>
                          <a:ea typeface="宋体"/>
                        </a:rPr>
                        <a:t>event.storageArea</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属性值为变动的</a:t>
                      </a:r>
                      <a:r>
                        <a:rPr lang="en-US" sz="1050" kern="100">
                          <a:effectLst/>
                          <a:latin typeface="Times New Roman"/>
                          <a:ea typeface="宋体"/>
                        </a:rPr>
                        <a:t>sessionStorage</a:t>
                      </a:r>
                      <a:r>
                        <a:rPr lang="zh-CN" sz="1050" kern="100">
                          <a:effectLst/>
                          <a:latin typeface="Times New Roman"/>
                          <a:ea typeface="宋体"/>
                        </a:rPr>
                        <a:t>对象或</a:t>
                      </a:r>
                      <a:r>
                        <a:rPr lang="en-US" sz="1050" kern="100">
                          <a:effectLst/>
                          <a:latin typeface="Times New Roman"/>
                          <a:ea typeface="宋体"/>
                        </a:rPr>
                        <a:t>localStorage</a:t>
                      </a:r>
                      <a:r>
                        <a:rPr lang="zh-CN" sz="1050" kern="100">
                          <a:effectLst/>
                          <a:latin typeface="Times New Roman"/>
                          <a:ea typeface="宋体"/>
                        </a:rPr>
                        <a:t>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119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2066925"/>
            <a:ext cx="8136039" cy="367665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65703" y="2183890"/>
            <a:ext cx="7663897" cy="322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endParaRPr lang="en-US" altLang="zh-CN" smtClean="0"/>
          </a:p>
          <a:p>
            <a:pPr marL="342900" indent="-342900">
              <a:lnSpc>
                <a:spcPct val="150000"/>
              </a:lnSpc>
              <a:buFont typeface="Wingdings" panose="05000000000000000000" pitchFamily="2" charset="2"/>
              <a:buChar char="Ø"/>
            </a:pPr>
            <a:r>
              <a:rPr lang="en-US" altLang="zh-CN" smtClean="0"/>
              <a:t>sessionStorage</a:t>
            </a:r>
            <a:r>
              <a:rPr lang="zh-CN" altLang="zh-CN"/>
              <a:t>、</a:t>
            </a:r>
            <a:r>
              <a:rPr lang="en-US" altLang="zh-CN"/>
              <a:t>localStorage</a:t>
            </a:r>
            <a:r>
              <a:rPr lang="zh-CN" altLang="zh-CN"/>
              <a:t>、</a:t>
            </a:r>
            <a:r>
              <a:rPr lang="en-US" altLang="zh-CN"/>
              <a:t>cookie</a:t>
            </a:r>
            <a:r>
              <a:rPr lang="zh-CN" altLang="zh-CN"/>
              <a:t>都是在浏览器端存储的数据，其中</a:t>
            </a:r>
            <a:r>
              <a:rPr lang="en-US" altLang="zh-CN"/>
              <a:t>sessionStorage</a:t>
            </a:r>
            <a:r>
              <a:rPr lang="zh-CN" altLang="zh-CN"/>
              <a:t>的概念很特别，引入了一个“浏览器窗口”的概念。</a:t>
            </a:r>
            <a:r>
              <a:rPr lang="en-US" altLang="zh-CN"/>
              <a:t>sessionStorage</a:t>
            </a:r>
            <a:r>
              <a:rPr lang="zh-CN" altLang="zh-CN"/>
              <a:t>是在同源的同窗口（或</a:t>
            </a:r>
            <a:r>
              <a:rPr lang="en-US" altLang="zh-CN"/>
              <a:t>tab</a:t>
            </a:r>
            <a:r>
              <a:rPr lang="zh-CN" altLang="zh-CN"/>
              <a:t>）中，始终存在的数据。也就是说只要这个浏览器窗口没有关闭，即使刷新页面或进入同源另一页面，数据仍然存在。关闭窗口后，</a:t>
            </a:r>
            <a:r>
              <a:rPr lang="en-US" altLang="zh-CN"/>
              <a:t>sessionStorage</a:t>
            </a:r>
            <a:r>
              <a:rPr lang="zh-CN" altLang="zh-CN"/>
              <a:t>即被销毁。同时“独立”打开的不同窗口，即使是同一页面，</a:t>
            </a:r>
            <a:r>
              <a:rPr lang="en-US" altLang="zh-CN"/>
              <a:t>sessionStorage</a:t>
            </a:r>
            <a:r>
              <a:rPr lang="zh-CN" altLang="zh-CN"/>
              <a:t>对象也是不同的</a:t>
            </a:r>
            <a:r>
              <a:rPr lang="zh-CN" altLang="zh-CN" smtClean="0"/>
              <a:t>。</a:t>
            </a:r>
            <a:endParaRPr lang="zh-CN" altLang="zh-CN"/>
          </a:p>
        </p:txBody>
      </p:sp>
      <p:sp>
        <p:nvSpPr>
          <p:cNvPr id="6" name="矩形 5"/>
          <p:cNvSpPr/>
          <p:nvPr/>
        </p:nvSpPr>
        <p:spPr>
          <a:xfrm>
            <a:off x="560388" y="1018785"/>
            <a:ext cx="7062574"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多</a:t>
            </a:r>
            <a:r>
              <a:rPr lang="zh-CN" altLang="zh-CN" sz="2400" b="1">
                <a:solidFill>
                  <a:srgbClr val="0567A2"/>
                </a:solidFill>
              </a:rPr>
              <a:t>学一招： </a:t>
            </a:r>
            <a:r>
              <a:rPr lang="en-US" altLang="zh-CN" sz="2400" b="1">
                <a:solidFill>
                  <a:srgbClr val="0567A2"/>
                </a:solidFill>
              </a:rPr>
              <a:t>sessionStorage</a:t>
            </a:r>
            <a:r>
              <a:rPr lang="zh-CN" altLang="zh-CN" sz="2400" b="1">
                <a:solidFill>
                  <a:srgbClr val="0567A2"/>
                </a:solidFill>
              </a:rPr>
              <a:t>、</a:t>
            </a:r>
            <a:r>
              <a:rPr lang="en-US" altLang="zh-CN" sz="2400" b="1">
                <a:solidFill>
                  <a:srgbClr val="0567A2"/>
                </a:solidFill>
              </a:rPr>
              <a:t>localStorage</a:t>
            </a:r>
            <a:r>
              <a:rPr lang="zh-CN" altLang="zh-CN" sz="2400" b="1">
                <a:solidFill>
                  <a:srgbClr val="0567A2"/>
                </a:solidFill>
              </a:rPr>
              <a:t>、</a:t>
            </a:r>
            <a:r>
              <a:rPr lang="en-US" altLang="zh-CN" sz="2400" b="1" smtClean="0">
                <a:solidFill>
                  <a:srgbClr val="0567A2"/>
                </a:solidFill>
              </a:rPr>
              <a:t>cookie</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252993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bwMode="auto">
          <a:xfrm>
            <a:off x="1259632" y="2403168"/>
            <a:ext cx="6583362" cy="261976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bwMode="auto">
          <a:xfrm>
            <a:off x="5399832" y="222049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1" name="矩形 75"/>
          <p:cNvSpPr>
            <a:spLocks noChangeArrowheads="1"/>
          </p:cNvSpPr>
          <p:nvPr/>
        </p:nvSpPr>
        <p:spPr bwMode="auto">
          <a:xfrm>
            <a:off x="5399832" y="218684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2" name="矩形 5"/>
          <p:cNvSpPr>
            <a:spLocks noChangeArrowheads="1"/>
          </p:cNvSpPr>
          <p:nvPr/>
        </p:nvSpPr>
        <p:spPr bwMode="auto">
          <a:xfrm>
            <a:off x="1564432" y="2755478"/>
            <a:ext cx="6226175" cy="187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t>过去</a:t>
            </a:r>
            <a:r>
              <a:rPr lang="zh-CN" altLang="zh-CN" sz="2000"/>
              <a:t>的很长一段时间里，浏览器端的软件无法完全与</a:t>
            </a:r>
            <a:r>
              <a:rPr lang="en-US" altLang="zh-CN" sz="2000"/>
              <a:t>APP</a:t>
            </a:r>
            <a:r>
              <a:rPr lang="zh-CN" altLang="zh-CN" sz="2000"/>
              <a:t>进行媲美，一个重要的原因在于，如果断了网，浏览器端的程序就无法运行，所有的工作都必须停止，而</a:t>
            </a:r>
            <a:r>
              <a:rPr lang="en-US" altLang="zh-CN" sz="2000"/>
              <a:t>HTML5</a:t>
            </a:r>
            <a:r>
              <a:rPr lang="zh-CN" altLang="zh-CN" sz="2000"/>
              <a:t>的离线应用功能，改变了这一现状</a:t>
            </a:r>
            <a:r>
              <a:rPr lang="zh-CN" altLang="zh-CN" sz="2000" smtClean="0"/>
              <a:t>。</a:t>
            </a:r>
            <a:endParaRPr lang="zh-CN" altLang="zh-CN" sz="2000"/>
          </a:p>
        </p:txBody>
      </p:sp>
    </p:spTree>
    <p:extLst>
      <p:ext uri="{BB962C8B-B14F-4D97-AF65-F5344CB8AC3E}">
        <p14:creationId xmlns:p14="http://schemas.microsoft.com/office/powerpoint/2010/main" val="24645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506893" y="4714876"/>
            <a:ext cx="8149670" cy="169545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7"/>
          <p:cNvSpPr/>
          <p:nvPr/>
        </p:nvSpPr>
        <p:spPr bwMode="auto">
          <a:xfrm>
            <a:off x="506893" y="1990725"/>
            <a:ext cx="8136039" cy="253671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594278" y="1869565"/>
            <a:ext cx="7787722"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endParaRPr lang="en-US" altLang="zh-CN" smtClean="0"/>
          </a:p>
          <a:p>
            <a:pPr marL="342900" indent="-342900">
              <a:lnSpc>
                <a:spcPct val="150000"/>
              </a:lnSpc>
              <a:buFont typeface="Wingdings" panose="05000000000000000000" pitchFamily="2" charset="2"/>
              <a:buChar char="Ø"/>
            </a:pPr>
            <a:r>
              <a:rPr lang="en-US" altLang="zh-CN" sz="1600" smtClean="0"/>
              <a:t>HTML5</a:t>
            </a:r>
            <a:r>
              <a:rPr lang="zh-CN" altLang="zh-CN" sz="1600"/>
              <a:t>使用</a:t>
            </a:r>
            <a:r>
              <a:rPr lang="en-US" altLang="zh-CN" sz="1600"/>
              <a:t>ApplicationCache</a:t>
            </a:r>
            <a:r>
              <a:rPr lang="zh-CN" altLang="zh-CN" sz="1600"/>
              <a:t>接口提供应用程序缓存技术，这意味着</a:t>
            </a:r>
            <a:r>
              <a:rPr lang="en-US" altLang="zh-CN" sz="1600"/>
              <a:t>Web</a:t>
            </a:r>
            <a:r>
              <a:rPr lang="zh-CN" altLang="zh-CN" sz="1600"/>
              <a:t>应用可进行缓存，并在没有网络的情况下轻松的创建离线应用。</a:t>
            </a:r>
            <a:r>
              <a:rPr lang="en-US" altLang="zh-CN" sz="1600"/>
              <a:t>ApplicationCache</a:t>
            </a:r>
            <a:r>
              <a:rPr lang="zh-CN" altLang="zh-CN" sz="1600"/>
              <a:t>是从浏览器的缓存中分出来的一块缓存区，要想在这个缓存中保存数据，可以使用一个描述文件（</a:t>
            </a:r>
            <a:r>
              <a:rPr lang="en-US" altLang="zh-CN" sz="1600"/>
              <a:t>manifest file</a:t>
            </a:r>
            <a:r>
              <a:rPr lang="zh-CN" altLang="zh-CN" sz="1600"/>
              <a:t>），列出要下载和缓存的资源，并且通过该缓存的状态手动更新资源文件的缓存。离线缓存功能的使用需要一个前提，就是需要访问的</a:t>
            </a:r>
            <a:r>
              <a:rPr lang="en-US" altLang="zh-CN" sz="1600"/>
              <a:t>Web</a:t>
            </a:r>
            <a:r>
              <a:rPr lang="zh-CN" altLang="zh-CN" sz="1600"/>
              <a:t>页面至少被在线访问过一次</a:t>
            </a:r>
            <a:r>
              <a:rPr lang="zh-CN" altLang="zh-CN" sz="1600" smtClean="0"/>
              <a:t>。</a:t>
            </a:r>
            <a:endParaRPr lang="zh-CN" altLang="zh-CN" sz="1600"/>
          </a:p>
        </p:txBody>
      </p:sp>
      <p:sp>
        <p:nvSpPr>
          <p:cNvPr id="14" name="矩形 5"/>
          <p:cNvSpPr>
            <a:spLocks noChangeArrowheads="1"/>
          </p:cNvSpPr>
          <p:nvPr/>
        </p:nvSpPr>
        <p:spPr bwMode="auto">
          <a:xfrm>
            <a:off x="560388" y="4791856"/>
            <a:ext cx="77761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smtClean="0"/>
              <a:t>使用</a:t>
            </a:r>
            <a:r>
              <a:rPr lang="en-US" altLang="zh-CN" sz="1600"/>
              <a:t>ApplicationCache</a:t>
            </a:r>
            <a:r>
              <a:rPr lang="zh-CN" altLang="zh-CN" sz="1600"/>
              <a:t>缓存接口的优势如下：</a:t>
            </a:r>
          </a:p>
          <a:p>
            <a:pPr marL="1428750" lvl="2">
              <a:lnSpc>
                <a:spcPct val="150000"/>
              </a:lnSpc>
              <a:buFont typeface="Wingdings" panose="05000000000000000000" pitchFamily="2" charset="2"/>
              <a:buChar char="l"/>
            </a:pPr>
            <a:r>
              <a:rPr lang="zh-CN" altLang="zh-CN" sz="1600"/>
              <a:t>实现离线浏览： 用户可在离线时浏览完整的网站。</a:t>
            </a:r>
          </a:p>
          <a:p>
            <a:pPr marL="1428750" lvl="2">
              <a:lnSpc>
                <a:spcPct val="150000"/>
              </a:lnSpc>
              <a:buFont typeface="Wingdings" panose="05000000000000000000" pitchFamily="2" charset="2"/>
              <a:buChar char="l"/>
            </a:pPr>
            <a:r>
              <a:rPr lang="zh-CN" altLang="zh-CN" sz="1600"/>
              <a:t>更快的加载速度： 缓存资源为本地资源，因此加载速度较快。</a:t>
            </a:r>
          </a:p>
          <a:p>
            <a:pPr marL="1428750" lvl="2">
              <a:lnSpc>
                <a:spcPct val="150000"/>
              </a:lnSpc>
              <a:buFont typeface="Wingdings" panose="05000000000000000000" pitchFamily="2" charset="2"/>
              <a:buChar char="l"/>
            </a:pPr>
            <a:r>
              <a:rPr lang="zh-CN" altLang="zh-CN" sz="1600"/>
              <a:t>服务器负载更少： 浏览器只会从发生了更改的服务器下载资源。</a:t>
            </a:r>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9918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6893" y="1990724"/>
            <a:ext cx="8136039" cy="440315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518078" y="2060065"/>
            <a:ext cx="778772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mtClean="0"/>
              <a:t>那么</a:t>
            </a:r>
            <a:r>
              <a:rPr lang="zh-CN" altLang="zh-CN"/>
              <a:t>，离线应用的存储方式和</a:t>
            </a:r>
            <a:r>
              <a:rPr lang="en-US" altLang="zh-CN"/>
              <a:t>2.1</a:t>
            </a:r>
            <a:r>
              <a:rPr lang="zh-CN" altLang="zh-CN"/>
              <a:t>小节中讲解的</a:t>
            </a:r>
            <a:r>
              <a:rPr lang="en-US" altLang="zh-CN"/>
              <a:t>Web Storage</a:t>
            </a:r>
            <a:r>
              <a:rPr lang="zh-CN" altLang="zh-CN"/>
              <a:t>有什么区别？</a:t>
            </a:r>
            <a:r>
              <a:rPr lang="en-US" altLang="zh-CN"/>
              <a:t>localStroage</a:t>
            </a:r>
            <a:r>
              <a:rPr lang="zh-CN" altLang="zh-CN"/>
              <a:t>支持</a:t>
            </a:r>
            <a:r>
              <a:rPr lang="en-US" altLang="zh-CN"/>
              <a:t>String </a:t>
            </a:r>
            <a:r>
              <a:rPr lang="zh-CN" altLang="zh-CN"/>
              <a:t>类型的数据的持久化是否也可以做离线缓存？</a:t>
            </a:r>
          </a:p>
          <a:p>
            <a:pPr marL="285750" indent="-285750">
              <a:lnSpc>
                <a:spcPct val="150000"/>
              </a:lnSpc>
              <a:buFont typeface="Wingdings" panose="05000000000000000000" pitchFamily="2" charset="2"/>
              <a:buChar char="Ø"/>
            </a:pPr>
            <a:r>
              <a:rPr lang="zh-CN" altLang="zh-CN"/>
              <a:t>我们知道</a:t>
            </a:r>
            <a:r>
              <a:rPr lang="en-US" altLang="zh-CN"/>
              <a:t>Web Storage</a:t>
            </a:r>
            <a:r>
              <a:rPr lang="zh-CN" altLang="zh-CN"/>
              <a:t>主要用于浏览器缓存，而</a:t>
            </a:r>
            <a:r>
              <a:rPr lang="en-US" altLang="zh-CN"/>
              <a:t>Application Cache</a:t>
            </a:r>
            <a:r>
              <a:rPr lang="zh-CN" altLang="zh-CN"/>
              <a:t>用于存储静态资源，其中</a:t>
            </a:r>
            <a:r>
              <a:rPr lang="en-US" altLang="zh-CN"/>
              <a:t>localStorage</a:t>
            </a:r>
            <a:r>
              <a:rPr lang="zh-CN" altLang="zh-CN"/>
              <a:t>在某个场景下可以用于离线存储，例如向客户端保存用户名和密码，但是相比</a:t>
            </a:r>
            <a:r>
              <a:rPr lang="en-US" altLang="zh-CN"/>
              <a:t>Application Cache</a:t>
            </a:r>
            <a:r>
              <a:rPr lang="zh-CN" altLang="zh-CN"/>
              <a:t>而言有局限性。对于离线应用，我们需要缓存的不仅是字符串，还有一些应用程序、图片、</a:t>
            </a:r>
            <a:r>
              <a:rPr lang="en-US" altLang="zh-CN"/>
              <a:t>CSS</a:t>
            </a:r>
            <a:r>
              <a:rPr lang="zh-CN" altLang="zh-CN"/>
              <a:t>文件等，实现这些功能，使用</a:t>
            </a:r>
            <a:r>
              <a:rPr lang="en-US" altLang="zh-CN"/>
              <a:t>Application Cache</a:t>
            </a:r>
            <a:r>
              <a:rPr lang="zh-CN" altLang="zh-CN"/>
              <a:t>更为适用。</a:t>
            </a:r>
          </a:p>
          <a:p>
            <a:pPr marL="285750" indent="-285750">
              <a:lnSpc>
                <a:spcPct val="150000"/>
              </a:lnSpc>
              <a:buFont typeface="Wingdings" panose="05000000000000000000" pitchFamily="2" charset="2"/>
              <a:buChar char="Ø"/>
            </a:pPr>
            <a:r>
              <a:rPr lang="zh-CN" altLang="zh-CN"/>
              <a:t>另外，离线存储与浏览器缓存的区别在于离线存储为整</a:t>
            </a:r>
            <a:r>
              <a:rPr lang="en-US" altLang="zh-CN"/>
              <a:t>Web</a:t>
            </a:r>
            <a:r>
              <a:rPr lang="zh-CN" altLang="zh-CN"/>
              <a:t>提供服务，而浏览器缓存只缓存单个页面，并且离线存储可以指定需要缓存的文件，浏览器缓存无法指定</a:t>
            </a:r>
            <a:r>
              <a:rPr lang="zh-CN" altLang="zh-CN" smtClean="0"/>
              <a:t>。</a:t>
            </a:r>
            <a:endParaRPr lang="zh-CN" altLang="zh-CN"/>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74885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6893" y="1990724"/>
            <a:ext cx="8136039" cy="440315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518078" y="2021965"/>
            <a:ext cx="8124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a:t>目前主流的</a:t>
            </a:r>
            <a:r>
              <a:rPr lang="en-US" altLang="zh-CN" sz="1600"/>
              <a:t>Web</a:t>
            </a:r>
            <a:r>
              <a:rPr lang="zh-CN" altLang="zh-CN" sz="1600"/>
              <a:t>浏览器都在一定程度上支持</a:t>
            </a:r>
            <a:r>
              <a:rPr lang="en-US" altLang="zh-CN" sz="1600"/>
              <a:t>HTML5</a:t>
            </a:r>
            <a:r>
              <a:rPr lang="zh-CN" altLang="zh-CN" sz="1600"/>
              <a:t>的</a:t>
            </a:r>
            <a:r>
              <a:rPr lang="en-US" altLang="zh-CN" sz="1600"/>
              <a:t>Application Cache</a:t>
            </a:r>
            <a:r>
              <a:rPr lang="zh-CN" altLang="zh-CN" sz="1600"/>
              <a:t>，</a:t>
            </a:r>
            <a:r>
              <a:rPr lang="zh-CN" altLang="zh-CN" sz="1600" smtClean="0"/>
              <a:t>如</a:t>
            </a:r>
            <a:r>
              <a:rPr lang="zh-CN" altLang="en-US" sz="1600" smtClean="0"/>
              <a:t>下</a:t>
            </a:r>
            <a:r>
              <a:rPr lang="zh-CN" altLang="zh-CN" sz="1600" smtClean="0"/>
              <a:t>表所</a:t>
            </a:r>
            <a:r>
              <a:rPr lang="zh-CN" altLang="zh-CN" sz="1600"/>
              <a:t>示。</a:t>
            </a:r>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04606274"/>
              </p:ext>
            </p:extLst>
          </p:nvPr>
        </p:nvGraphicFramePr>
        <p:xfrm>
          <a:off x="631562" y="2558256"/>
          <a:ext cx="7886700" cy="542925"/>
        </p:xfrm>
        <a:graphic>
          <a:graphicData uri="http://schemas.openxmlformats.org/drawingml/2006/table">
            <a:tbl>
              <a:tblPr/>
              <a:tblGrid>
                <a:gridCol w="1577340"/>
                <a:gridCol w="1577340"/>
                <a:gridCol w="1577340"/>
                <a:gridCol w="1577340"/>
                <a:gridCol w="1577340"/>
              </a:tblGrid>
              <a:tr h="364490">
                <a:tc>
                  <a:txBody>
                    <a:bodyPr/>
                    <a:lstStyle/>
                    <a:p>
                      <a:pPr algn="ctr">
                        <a:spcAft>
                          <a:spcPts val="0"/>
                        </a:spcAft>
                      </a:pPr>
                      <a:r>
                        <a:rPr lang="en-US" sz="1050" b="1" kern="100">
                          <a:effectLst/>
                          <a:latin typeface="Times New Roman"/>
                          <a:ea typeface="宋体"/>
                        </a:rPr>
                        <a:t>IE</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Firefox</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Chrome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Safari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78435">
                <a:tc>
                  <a:txBody>
                    <a:bodyPr/>
                    <a:lstStyle/>
                    <a:p>
                      <a:pPr algn="ctr">
                        <a:spcAft>
                          <a:spcPts val="0"/>
                        </a:spcAft>
                      </a:pPr>
                      <a:r>
                        <a:rPr lang="en-US" sz="1050" kern="100">
                          <a:effectLst/>
                          <a:latin typeface="Times New Roman"/>
                          <a:ea typeface="宋体"/>
                        </a:rPr>
                        <a:t>10+</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3.0+</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4.0+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10.6+</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1" name="矩形 5"/>
          <p:cNvSpPr>
            <a:spLocks noChangeArrowheads="1"/>
          </p:cNvSpPr>
          <p:nvPr/>
        </p:nvSpPr>
        <p:spPr bwMode="auto">
          <a:xfrm>
            <a:off x="560387" y="3119359"/>
            <a:ext cx="80025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smtClean="0"/>
              <a:t>从</a:t>
            </a:r>
            <a:r>
              <a:rPr lang="zh-CN" altLang="en-US" sz="1600" smtClean="0"/>
              <a:t>上</a:t>
            </a:r>
            <a:r>
              <a:rPr lang="zh-CN" altLang="zh-CN" sz="1600" smtClean="0"/>
              <a:t>表可以</a:t>
            </a:r>
            <a:r>
              <a:rPr lang="zh-CN" altLang="zh-CN" sz="1600"/>
              <a:t>看出，乎所有主流浏览器基本上都支持</a:t>
            </a:r>
            <a:r>
              <a:rPr lang="en-US" altLang="zh-CN" sz="1600"/>
              <a:t>Application Cache</a:t>
            </a:r>
            <a:r>
              <a:rPr lang="zh-CN" altLang="zh-CN" sz="1600"/>
              <a:t>，移动设备的浏览器支持情况，</a:t>
            </a:r>
            <a:r>
              <a:rPr lang="zh-CN" altLang="zh-CN" sz="1600" smtClean="0"/>
              <a:t>如</a:t>
            </a:r>
            <a:r>
              <a:rPr lang="zh-CN" altLang="en-US" sz="1600" smtClean="0"/>
              <a:t>下</a:t>
            </a:r>
            <a:r>
              <a:rPr lang="zh-CN" altLang="zh-CN" sz="1600" smtClean="0"/>
              <a:t>表所</a:t>
            </a:r>
            <a:r>
              <a:rPr lang="zh-CN" altLang="zh-CN" sz="1600"/>
              <a:t>示</a:t>
            </a:r>
            <a:r>
              <a:rPr lang="zh-CN" altLang="zh-CN" sz="1600" smtClean="0"/>
              <a:t>。</a:t>
            </a:r>
            <a:endParaRPr lang="zh-CN" altLang="zh-CN" sz="1600"/>
          </a:p>
        </p:txBody>
      </p:sp>
      <p:graphicFrame>
        <p:nvGraphicFramePr>
          <p:cNvPr id="5" name="表格 4"/>
          <p:cNvGraphicFramePr>
            <a:graphicFrameLocks noGrp="1"/>
          </p:cNvGraphicFramePr>
          <p:nvPr>
            <p:extLst>
              <p:ext uri="{D42A27DB-BD31-4B8C-83A1-F6EECF244321}">
                <p14:modId xmlns:p14="http://schemas.microsoft.com/office/powerpoint/2010/main" val="3162265346"/>
              </p:ext>
            </p:extLst>
          </p:nvPr>
        </p:nvGraphicFramePr>
        <p:xfrm>
          <a:off x="631562" y="4001294"/>
          <a:ext cx="7886700" cy="514350"/>
        </p:xfrm>
        <a:graphic>
          <a:graphicData uri="http://schemas.openxmlformats.org/drawingml/2006/table">
            <a:tbl>
              <a:tblPr/>
              <a:tblGrid>
                <a:gridCol w="1971675"/>
                <a:gridCol w="1971675"/>
                <a:gridCol w="1971675"/>
                <a:gridCol w="1971675"/>
              </a:tblGrid>
              <a:tr h="335915">
                <a:tc>
                  <a:txBody>
                    <a:bodyPr/>
                    <a:lstStyle/>
                    <a:p>
                      <a:pPr algn="ctr">
                        <a:spcAft>
                          <a:spcPts val="0"/>
                        </a:spcAft>
                      </a:pPr>
                      <a:r>
                        <a:rPr lang="en-US" sz="1050" b="1" kern="100">
                          <a:effectLst/>
                          <a:latin typeface="Times New Roman"/>
                          <a:ea typeface="宋体"/>
                        </a:rPr>
                        <a:t>iOS Safari</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Android Browser</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 Mobile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 Mini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78435">
                <a:tc>
                  <a:txBody>
                    <a:bodyPr/>
                    <a:lstStyle/>
                    <a:p>
                      <a:pPr algn="ctr">
                        <a:spcAft>
                          <a:spcPts val="0"/>
                        </a:spcAft>
                      </a:pPr>
                      <a:r>
                        <a:rPr lang="en-US" sz="1050" kern="100">
                          <a:effectLst/>
                          <a:latin typeface="Times New Roman"/>
                          <a:ea typeface="宋体"/>
                        </a:rPr>
                        <a:t>3.2+</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2.1+</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11+</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不支持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2" name="矩形 5"/>
          <p:cNvSpPr>
            <a:spLocks noChangeArrowheads="1"/>
          </p:cNvSpPr>
          <p:nvPr/>
        </p:nvSpPr>
        <p:spPr bwMode="auto">
          <a:xfrm>
            <a:off x="509601" y="4529059"/>
            <a:ext cx="7787722" cy="4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smtClean="0"/>
              <a:t>在</a:t>
            </a:r>
            <a:r>
              <a:rPr lang="zh-CN" altLang="zh-CN" sz="1600"/>
              <a:t>实际开发中，如果考虑代码的严谨性，可以使用如下语句进行检查</a:t>
            </a:r>
            <a:r>
              <a:rPr lang="zh-CN" altLang="zh-CN" sz="1600" smtClean="0"/>
              <a:t>：</a:t>
            </a:r>
            <a:endParaRPr lang="zh-CN" altLang="zh-CN" sz="1600"/>
          </a:p>
        </p:txBody>
      </p:sp>
      <p:sp>
        <p:nvSpPr>
          <p:cNvPr id="13" name="矩形 12"/>
          <p:cNvSpPr/>
          <p:nvPr/>
        </p:nvSpPr>
        <p:spPr>
          <a:xfrm>
            <a:off x="704850" y="5131087"/>
            <a:ext cx="7772400" cy="993488"/>
          </a:xfrm>
          <a:prstGeom prst="rect">
            <a:avLst/>
          </a:prstGeom>
          <a:solidFill>
            <a:schemeClr val="accent5">
              <a:lumMod val="20000"/>
              <a:lumOff val="80000"/>
            </a:schemeClr>
          </a:solidFill>
          <a:ln w="19050">
            <a:noFill/>
          </a:ln>
        </p:spPr>
        <p:txBody>
          <a:bodyPr>
            <a:noAutofit/>
          </a:bodyPr>
          <a:lstStyle/>
          <a:p>
            <a:r>
              <a:rPr lang="en-US" altLang="zh-CN" smtClean="0"/>
              <a:t>if(window.applicationCache</a:t>
            </a:r>
            <a:r>
              <a:rPr lang="en-US" altLang="zh-CN"/>
              <a:t>){</a:t>
            </a:r>
            <a:endParaRPr lang="zh-CN" altLang="zh-CN"/>
          </a:p>
          <a:p>
            <a:r>
              <a:rPr lang="en-US" altLang="zh-CN"/>
              <a:t>	//</a:t>
            </a:r>
            <a:r>
              <a:rPr lang="zh-CN" altLang="zh-CN"/>
              <a:t>浏览器支持</a:t>
            </a:r>
            <a:r>
              <a:rPr lang="en-US" altLang="zh-CN"/>
              <a:t>applicationCache</a:t>
            </a:r>
            <a:endParaRPr lang="zh-CN" altLang="zh-CN"/>
          </a:p>
          <a:p>
            <a:r>
              <a:rPr lang="en-US" altLang="zh-CN" smtClean="0"/>
              <a:t>}</a:t>
            </a:r>
            <a:endParaRPr lang="zh-CN" altLang="zh-CN"/>
          </a:p>
          <a:p>
            <a:pPr indent="457200">
              <a:lnSpc>
                <a:spcPct val="150000"/>
              </a:lnSpc>
            </a:pPr>
            <a:endParaRPr lang="zh-CN" altLang="zh-CN"/>
          </a:p>
        </p:txBody>
      </p:sp>
    </p:spTree>
    <p:extLst>
      <p:ext uri="{BB962C8B-B14F-4D97-AF65-F5344CB8AC3E}">
        <p14:creationId xmlns:p14="http://schemas.microsoft.com/office/powerpoint/2010/main" val="347855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323504" y="2072472"/>
            <a:ext cx="3056357" cy="1485367"/>
            <a:chOff x="4825048" y="4359378"/>
            <a:chExt cx="3978688" cy="1575546"/>
          </a:xfrm>
        </p:grpSpPr>
        <p:grpSp>
          <p:nvGrpSpPr>
            <p:cNvPr id="6" name="组合 38"/>
            <p:cNvGrpSpPr>
              <a:grpSpLocks/>
            </p:cNvGrpSpPr>
            <p:nvPr/>
          </p:nvGrpSpPr>
          <p:grpSpPr bwMode="auto">
            <a:xfrm rot="10800000">
              <a:off x="5335416" y="4359378"/>
              <a:ext cx="3063896" cy="903237"/>
              <a:chOff x="892101" y="1968148"/>
              <a:chExt cx="3064215" cy="902884"/>
            </a:xfrm>
          </p:grpSpPr>
          <p:cxnSp>
            <p:nvCxnSpPr>
              <p:cNvPr id="11" name="直接连接符 39"/>
              <p:cNvCxnSpPr>
                <a:cxnSpLocks noChangeShapeType="1"/>
              </p:cNvCxnSpPr>
              <p:nvPr/>
            </p:nvCxnSpPr>
            <p:spPr bwMode="auto">
              <a:xfrm rot="10800000" flipH="1" flipV="1">
                <a:off x="892101" y="1968148"/>
                <a:ext cx="878135" cy="892527"/>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770236" y="2860641"/>
                <a:ext cx="2186080" cy="10391"/>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4825048" y="4367912"/>
              <a:ext cx="3450276" cy="15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a:t>
              </a:r>
              <a:r>
                <a:rPr lang="zh-CN" altLang="en-US" b="1">
                  <a:solidFill>
                    <a:srgbClr val="0567A2"/>
                  </a:solidFill>
                  <a:latin typeface="微软雅黑" pitchFamily="34" charset="-122"/>
                  <a:ea typeface="微软雅黑" pitchFamily="34" charset="-122"/>
                </a:rPr>
                <a:t>是</a:t>
              </a:r>
              <a:r>
                <a:rPr lang="en-US" altLang="zh-CN" b="1">
                  <a:solidFill>
                    <a:srgbClr val="0567A2"/>
                  </a:solidFill>
                  <a:latin typeface="微软雅黑" pitchFamily="34" charset="-122"/>
                  <a:ea typeface="微软雅黑" pitchFamily="34" charset="-122"/>
                </a:rPr>
                <a:t>HTML5</a:t>
              </a:r>
              <a:r>
                <a:rPr lang="zh-CN" altLang="en-US" b="1">
                  <a:solidFill>
                    <a:srgbClr val="0567A2"/>
                  </a:solidFill>
                  <a:latin typeface="微软雅黑" pitchFamily="34" charset="-122"/>
                  <a:ea typeface="微软雅黑" pitchFamily="34" charset="-122"/>
                </a:rPr>
                <a:t>网络</a:t>
              </a:r>
              <a:r>
                <a:rPr lang="zh-CN" altLang="en-US" b="1" smtClean="0">
                  <a:solidFill>
                    <a:srgbClr val="0567A2"/>
                  </a:solidFill>
                  <a:latin typeface="微软雅黑" pitchFamily="34" charset="-122"/>
                  <a:ea typeface="微软雅黑" pitchFamily="34" charset="-122"/>
                </a:rPr>
                <a:t>存储、什么是移动</a:t>
              </a:r>
              <a:r>
                <a:rPr lang="en-US" altLang="zh-CN" b="1" smtClean="0">
                  <a:solidFill>
                    <a:srgbClr val="0567A2"/>
                  </a:solidFill>
                  <a:latin typeface="微软雅黑" pitchFamily="34" charset="-122"/>
                  <a:ea typeface="微软雅黑" pitchFamily="34" charset="-122"/>
                </a:rPr>
                <a:t>Web</a:t>
              </a:r>
              <a:r>
                <a:rPr lang="zh-CN" altLang="en-US" b="1" smtClean="0">
                  <a:solidFill>
                    <a:srgbClr val="0567A2"/>
                  </a:solidFill>
                  <a:latin typeface="微软雅黑" pitchFamily="34" charset="-122"/>
                  <a:ea typeface="微软雅黑" pitchFamily="34" charset="-122"/>
                </a:rPr>
                <a:t>离线应用</a:t>
              </a:r>
              <a:endParaRPr lang="zh-CN" altLang="zh-CN" b="1">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392714" y="4989027"/>
            <a:ext cx="3764579" cy="1104269"/>
            <a:chOff x="3753931" y="4861654"/>
            <a:chExt cx="3755291" cy="1104269"/>
          </a:xfrm>
        </p:grpSpPr>
        <p:grpSp>
          <p:nvGrpSpPr>
            <p:cNvPr id="22" name="组合 21"/>
            <p:cNvGrpSpPr>
              <a:grpSpLocks/>
            </p:cNvGrpSpPr>
            <p:nvPr/>
          </p:nvGrpSpPr>
          <p:grpSpPr bwMode="auto">
            <a:xfrm>
              <a:off x="3753931" y="4861654"/>
              <a:ext cx="3338416" cy="1015663"/>
              <a:chOff x="3737823" y="5022796"/>
              <a:chExt cx="2198799" cy="852045"/>
            </a:xfrm>
          </p:grpSpPr>
          <p:grpSp>
            <p:nvGrpSpPr>
              <p:cNvPr id="25" name="组合 38"/>
              <p:cNvGrpSpPr>
                <a:grpSpLocks/>
              </p:cNvGrpSpPr>
              <p:nvPr/>
            </p:nvGrpSpPr>
            <p:grpSpPr bwMode="auto">
              <a:xfrm rot="16200000" flipV="1">
                <a:off x="4478156" y="4416374"/>
                <a:ext cx="718134" cy="2198799"/>
                <a:chOff x="1747521" y="2337535"/>
                <a:chExt cx="1019370" cy="1006774"/>
              </a:xfrm>
            </p:grpSpPr>
            <p:cxnSp>
              <p:nvCxnSpPr>
                <p:cNvPr id="27" name="直接连接符 39"/>
                <p:cNvCxnSpPr>
                  <a:cxnSpLocks noChangeShapeType="1"/>
                </p:cNvCxnSpPr>
                <p:nvPr/>
              </p:nvCxnSpPr>
              <p:spPr bwMode="auto">
                <a:xfrm rot="16200000" flipH="1">
                  <a:off x="1306715" y="2778341"/>
                  <a:ext cx="891310" cy="96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204322" y="2781741"/>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3801661" y="5022796"/>
                <a:ext cx="2101982" cy="85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r>
                  <a:rPr lang="en-US" altLang="zh-CN" b="1" smtClean="0">
                    <a:solidFill>
                      <a:srgbClr val="0567A2"/>
                    </a:solidFill>
                    <a:latin typeface="微软雅黑" pitchFamily="34" charset="-122"/>
                    <a:ea typeface="微软雅黑" pitchFamily="34" charset="-122"/>
                  </a:rPr>
                  <a:t>localStorage</a:t>
                </a:r>
                <a:r>
                  <a:rPr lang="zh-CN" altLang="en-US" b="1">
                    <a:solidFill>
                      <a:srgbClr val="0567A2"/>
                    </a:solidFill>
                    <a:latin typeface="微软雅黑" pitchFamily="34" charset="-122"/>
                    <a:ea typeface="微软雅黑" pitchFamily="34" charset="-122"/>
                  </a:rPr>
                  <a:t>和</a:t>
                </a:r>
                <a:r>
                  <a:rPr lang="en-US" altLang="zh-CN" b="1">
                    <a:solidFill>
                      <a:srgbClr val="0567A2"/>
                    </a:solidFill>
                    <a:latin typeface="微软雅黑" pitchFamily="34" charset="-122"/>
                    <a:ea typeface="微软雅黑" pitchFamily="34" charset="-122"/>
                  </a:rPr>
                  <a:t>sessionStorage</a:t>
                </a:r>
                <a:r>
                  <a:rPr lang="zh-CN" altLang="en-US" b="1">
                    <a:solidFill>
                      <a:srgbClr val="0567A2"/>
                    </a:solidFill>
                    <a:latin typeface="微软雅黑" pitchFamily="34" charset="-122"/>
                    <a:ea typeface="微软雅黑" pitchFamily="34" charset="-122"/>
                  </a:rPr>
                  <a:t>的区别</a:t>
                </a: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7020272"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7092280"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907704" y="1639982"/>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2255134724"/>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2719682">
              <a:off x="4600346" y="2872905"/>
              <a:ext cx="1042938" cy="369888"/>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掌握</a:t>
              </a:r>
              <a:endParaRPr lang="zh-CN" altLang="en-US" spc="30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熟悉</a:t>
              </a:r>
              <a:endParaRPr lang="zh-CN" altLang="en-US" spc="30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688302" y="1754406"/>
            <a:ext cx="3924258" cy="2000531"/>
            <a:chOff x="5328262" y="1636535"/>
            <a:chExt cx="3924258" cy="2000531"/>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328262" y="1636535"/>
              <a:ext cx="280271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en-US" altLang="zh-CN" b="1">
                  <a:solidFill>
                    <a:srgbClr val="0567A2"/>
                  </a:solidFill>
                  <a:latin typeface="微软雅黑" pitchFamily="34" charset="-122"/>
                  <a:ea typeface="微软雅黑" pitchFamily="34" charset="-122"/>
                </a:rPr>
                <a:t>	</a:t>
              </a:r>
              <a:r>
                <a:rPr lang="en-US" altLang="zh-CN" b="1" smtClean="0">
                  <a:solidFill>
                    <a:srgbClr val="0567A2"/>
                  </a:solidFill>
                  <a:latin typeface="微软雅黑" pitchFamily="34" charset="-122"/>
                  <a:ea typeface="微软雅黑" pitchFamily="34" charset="-122"/>
                </a:rPr>
                <a:t>localStorage</a:t>
              </a:r>
              <a:r>
                <a:rPr lang="zh-CN" altLang="en-US" b="1" smtClean="0">
                  <a:solidFill>
                    <a:srgbClr val="0567A2"/>
                  </a:solidFill>
                  <a:latin typeface="微软雅黑" pitchFamily="34" charset="-122"/>
                  <a:ea typeface="微软雅黑" pitchFamily="34" charset="-122"/>
                </a:rPr>
                <a:t>、</a:t>
              </a:r>
              <a:r>
                <a:rPr lang="en-US" altLang="zh-CN" b="1" smtClean="0">
                  <a:solidFill>
                    <a:srgbClr val="0567A2"/>
                  </a:solidFill>
                  <a:latin typeface="微软雅黑" pitchFamily="34" charset="-122"/>
                  <a:ea typeface="微软雅黑" pitchFamily="34" charset="-122"/>
                </a:rPr>
                <a:t>sessionStorage</a:t>
              </a:r>
              <a:r>
                <a:rPr lang="zh-CN" altLang="en-US" b="1" smtClean="0">
                  <a:solidFill>
                    <a:srgbClr val="0567A2"/>
                  </a:solidFill>
                  <a:latin typeface="微软雅黑" pitchFamily="34" charset="-122"/>
                  <a:ea typeface="微软雅黑" pitchFamily="34" charset="-122"/>
                </a:rPr>
                <a:t>和</a:t>
              </a:r>
              <a:r>
                <a:rPr lang="en-US" altLang="zh-CN" b="1">
                  <a:solidFill>
                    <a:srgbClr val="0567A2"/>
                  </a:solidFill>
                  <a:latin typeface="微软雅黑" pitchFamily="34" charset="-122"/>
                  <a:ea typeface="微软雅黑" pitchFamily="34" charset="-122"/>
                </a:rPr>
                <a:t>Application Cache</a:t>
              </a:r>
              <a:r>
                <a:rPr lang="zh-CN" altLang="en-US" b="1" smtClean="0">
                  <a:solidFill>
                    <a:srgbClr val="0567A2"/>
                  </a:solidFill>
                  <a:latin typeface="微软雅黑" pitchFamily="34" charset="-122"/>
                  <a:ea typeface="微软雅黑" pitchFamily="34" charset="-122"/>
                </a:rPr>
                <a:t>的</a:t>
              </a:r>
              <a:r>
                <a:rPr lang="zh-CN" altLang="en-US" b="1">
                  <a:solidFill>
                    <a:srgbClr val="0567A2"/>
                  </a:solidFill>
                  <a:latin typeface="微软雅黑" pitchFamily="34" charset="-122"/>
                  <a:ea typeface="微软雅黑" pitchFamily="34" charset="-122"/>
                </a:rPr>
                <a:t>使用方法</a:t>
              </a:r>
              <a:endParaRPr lang="zh-CN" altLang="zh-CN" b="1" dirty="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419596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2098165"/>
            <a:ext cx="8115329"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50000"/>
              </a:lnSpc>
              <a:buFont typeface="+mj-lt"/>
              <a:buAutoNum type="arabicPeriod"/>
            </a:pPr>
            <a:r>
              <a:rPr lang="en-US" altLang="zh-CN" sz="2000" b="1" smtClean="0"/>
              <a:t>manifest</a:t>
            </a:r>
            <a:r>
              <a:rPr lang="zh-CN" altLang="zh-CN" sz="2000" b="1"/>
              <a:t>文件</a:t>
            </a:r>
          </a:p>
          <a:p>
            <a:pPr marL="342900" indent="-342900">
              <a:lnSpc>
                <a:spcPct val="150000"/>
              </a:lnSpc>
              <a:buFont typeface="Wingdings" panose="05000000000000000000" pitchFamily="2" charset="2"/>
              <a:buChar char="Ø"/>
            </a:pPr>
            <a:r>
              <a:rPr lang="zh-CN" altLang="zh-CN" smtClean="0"/>
              <a:t>离线</a:t>
            </a:r>
            <a:r>
              <a:rPr lang="zh-CN" altLang="zh-CN"/>
              <a:t>应用需要一个清单文件</a:t>
            </a:r>
            <a:r>
              <a:rPr lang="en-US" altLang="zh-CN"/>
              <a:t>manifest </a:t>
            </a:r>
            <a:r>
              <a:rPr lang="zh-CN" altLang="zh-CN"/>
              <a:t>，</a:t>
            </a:r>
            <a:r>
              <a:rPr lang="en-US" altLang="zh-CN"/>
              <a:t>manifest </a:t>
            </a:r>
            <a:r>
              <a:rPr lang="zh-CN" altLang="zh-CN"/>
              <a:t>文件是简单的文本文件，我们可以使用它告知浏览器被缓存的内容（以及不缓存的内容），一般建议该文件的后缀名为</a:t>
            </a:r>
            <a:r>
              <a:rPr lang="en-US" altLang="zh-CN"/>
              <a:t>.appcache</a:t>
            </a:r>
            <a:r>
              <a:rPr lang="zh-CN" altLang="zh-CN"/>
              <a:t>，当然也可以自定义后缀名。</a:t>
            </a:r>
          </a:p>
          <a:p>
            <a:pPr marL="342900" indent="-342900">
              <a:lnSpc>
                <a:spcPct val="150000"/>
              </a:lnSpc>
              <a:buFont typeface="Wingdings" panose="05000000000000000000" pitchFamily="2" charset="2"/>
              <a:buChar char="Ø"/>
            </a:pPr>
            <a:r>
              <a:rPr lang="en-US" altLang="zh-CN"/>
              <a:t>manifest </a:t>
            </a:r>
            <a:r>
              <a:rPr lang="zh-CN" altLang="zh-CN"/>
              <a:t>文件可分为三个部分：</a:t>
            </a:r>
          </a:p>
          <a:p>
            <a:pPr marL="457200" indent="-457200">
              <a:lnSpc>
                <a:spcPct val="150000"/>
              </a:lnSpc>
              <a:buFont typeface="+mj-ea"/>
              <a:buAutoNum type="circleNumDbPlain"/>
            </a:pPr>
            <a:r>
              <a:rPr lang="en-US" altLang="zh-CN" smtClean="0"/>
              <a:t>CACHE </a:t>
            </a:r>
            <a:r>
              <a:rPr lang="en-US" altLang="zh-CN"/>
              <a:t>MANIFEST </a:t>
            </a:r>
            <a:r>
              <a:rPr lang="zh-CN" altLang="zh-CN"/>
              <a:t>： 在此标题下列出的文件将在首次下载后进行缓存。</a:t>
            </a:r>
          </a:p>
          <a:p>
            <a:pPr marL="457200" indent="-457200">
              <a:lnSpc>
                <a:spcPct val="150000"/>
              </a:lnSpc>
              <a:buFont typeface="+mj-ea"/>
              <a:buAutoNum type="circleNumDbPlain"/>
            </a:pPr>
            <a:r>
              <a:rPr lang="en-US" altLang="zh-CN" smtClean="0"/>
              <a:t>NETWORK</a:t>
            </a:r>
            <a:r>
              <a:rPr lang="en-US" altLang="zh-CN"/>
              <a:t> </a:t>
            </a:r>
            <a:r>
              <a:rPr lang="zh-CN" altLang="zh-CN"/>
              <a:t>： 在此标题下列出的文件需要与服务器的连接，且不会被缓存。</a:t>
            </a:r>
          </a:p>
          <a:p>
            <a:pPr marL="457200" indent="-457200">
              <a:lnSpc>
                <a:spcPct val="150000"/>
              </a:lnSpc>
              <a:buFont typeface="+mj-ea"/>
              <a:buAutoNum type="circleNumDbPlain"/>
            </a:pPr>
            <a:r>
              <a:rPr lang="en-US" altLang="zh-CN" smtClean="0"/>
              <a:t>FALLBACK</a:t>
            </a:r>
            <a:r>
              <a:rPr lang="en-US" altLang="zh-CN"/>
              <a:t> </a:t>
            </a:r>
            <a:r>
              <a:rPr lang="zh-CN" altLang="zh-CN"/>
              <a:t>： 在此标题下列出的文件规定当页面无法访问时的回退页面（比如</a:t>
            </a:r>
            <a:r>
              <a:rPr lang="en-US" altLang="zh-CN"/>
              <a:t> 404 </a:t>
            </a:r>
            <a:r>
              <a:rPr lang="zh-CN" altLang="zh-CN"/>
              <a:t>页面）</a:t>
            </a:r>
            <a:r>
              <a:rPr lang="zh-CN" altLang="zh-CN" smtClean="0"/>
              <a:t>。</a:t>
            </a:r>
            <a:endParaRPr lang="zh-CN" altLang="zh-CN"/>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Tree>
    <p:extLst>
      <p:ext uri="{BB962C8B-B14F-4D97-AF65-F5344CB8AC3E}">
        <p14:creationId xmlns:p14="http://schemas.microsoft.com/office/powerpoint/2010/main" val="184352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419596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a:lnSpc>
                <a:spcPct val="150000"/>
              </a:lnSpc>
              <a:buFont typeface="Wingdings" panose="05000000000000000000" pitchFamily="2" charset="2"/>
              <a:buChar char="Ø"/>
            </a:pPr>
            <a:r>
              <a:rPr lang="en-US" altLang="zh-CN"/>
              <a:t>manifest</a:t>
            </a:r>
            <a:r>
              <a:rPr lang="zh-CN" altLang="zh-CN"/>
              <a:t>的文件结构如下所示</a:t>
            </a:r>
            <a:r>
              <a:rPr lang="zh-CN" altLang="zh-CN" smtClean="0"/>
              <a:t>。</a:t>
            </a:r>
            <a:endParaRPr lang="zh-CN" altLang="zh-CN"/>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9" name="矩形 5"/>
          <p:cNvSpPr>
            <a:spLocks noChangeArrowheads="1"/>
          </p:cNvSpPr>
          <p:nvPr/>
        </p:nvSpPr>
        <p:spPr bwMode="auto">
          <a:xfrm>
            <a:off x="560388" y="2498215"/>
            <a:ext cx="4833733" cy="3647152"/>
          </a:xfrm>
          <a:prstGeom prst="rect">
            <a:avLst/>
          </a:prstGeom>
          <a:solidFill>
            <a:schemeClr val="accent5">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100" b="1" smtClean="0"/>
              <a:t>CACHE </a:t>
            </a:r>
            <a:r>
              <a:rPr lang="en-US" altLang="zh-CN" sz="1100" b="1"/>
              <a:t>MANIFEST</a:t>
            </a:r>
            <a:endParaRPr lang="zh-CN" altLang="zh-CN" sz="1100" b="1"/>
          </a:p>
          <a:p>
            <a:r>
              <a:rPr lang="en-US" altLang="zh-CN" sz="1100" b="1"/>
              <a:t># </a:t>
            </a:r>
            <a:r>
              <a:rPr lang="zh-CN" altLang="zh-CN" sz="1100" b="1"/>
              <a:t>以上折行必需要写</a:t>
            </a:r>
          </a:p>
          <a:p>
            <a:r>
              <a:rPr lang="en-US" altLang="zh-CN" sz="1100" b="1"/>
              <a:t> </a:t>
            </a:r>
            <a:endParaRPr lang="zh-CN" altLang="zh-CN" sz="1100" b="1"/>
          </a:p>
          <a:p>
            <a:r>
              <a:rPr lang="en-US" altLang="zh-CN" sz="1100" b="1"/>
              <a:t>CACHE:</a:t>
            </a:r>
            <a:endParaRPr lang="zh-CN" altLang="zh-CN" sz="1100" b="1"/>
          </a:p>
          <a:p>
            <a:r>
              <a:rPr lang="en-US" altLang="zh-CN" sz="1100" b="1"/>
              <a:t># </a:t>
            </a:r>
            <a:r>
              <a:rPr lang="zh-CN" altLang="zh-CN" sz="1100" b="1"/>
              <a:t>这部分写需要缓存的资源文件列表</a:t>
            </a:r>
          </a:p>
          <a:p>
            <a:r>
              <a:rPr lang="en-US" altLang="zh-CN" sz="1100" b="1"/>
              <a:t># </a:t>
            </a:r>
            <a:r>
              <a:rPr lang="zh-CN" altLang="zh-CN" sz="1100" b="1"/>
              <a:t>可以是相对路径也可以是绝对路径</a:t>
            </a:r>
          </a:p>
          <a:p>
            <a:r>
              <a:rPr lang="en-US" altLang="zh-CN" sz="1100" b="1"/>
              <a:t>index.html</a:t>
            </a:r>
            <a:endParaRPr lang="zh-CN" altLang="zh-CN" sz="1100" b="1"/>
          </a:p>
          <a:p>
            <a:r>
              <a:rPr lang="en-US" altLang="zh-CN" sz="1100" b="1"/>
              <a:t>index.css</a:t>
            </a:r>
            <a:endParaRPr lang="zh-CN" altLang="zh-CN" sz="1100" b="1"/>
          </a:p>
          <a:p>
            <a:r>
              <a:rPr lang="en-US" altLang="zh-CN" sz="1100" b="1"/>
              <a:t>images/pic.png</a:t>
            </a:r>
            <a:endParaRPr lang="zh-CN" altLang="zh-CN" sz="1100" b="1"/>
          </a:p>
          <a:p>
            <a:r>
              <a:rPr lang="en-US" altLang="zh-CN" sz="1100" b="1"/>
              <a:t>js/script.js</a:t>
            </a:r>
            <a:endParaRPr lang="zh-CN" altLang="zh-CN" sz="1100" b="1"/>
          </a:p>
          <a:p>
            <a:r>
              <a:rPr lang="en-US" altLang="zh-CN" sz="1100" b="1"/>
              <a:t>http://www.itheima.com/js/base.js</a:t>
            </a:r>
            <a:endParaRPr lang="zh-CN" altLang="zh-CN" sz="1100" b="1"/>
          </a:p>
          <a:p>
            <a:r>
              <a:rPr lang="en-US" altLang="zh-CN" sz="1100" b="1"/>
              <a:t> </a:t>
            </a:r>
            <a:endParaRPr lang="zh-CN" altLang="zh-CN" sz="1100" b="1"/>
          </a:p>
          <a:p>
            <a:r>
              <a:rPr lang="en-US" altLang="zh-CN" sz="1100" b="1"/>
              <a:t>NETWORK:</a:t>
            </a:r>
            <a:endParaRPr lang="zh-CN" altLang="zh-CN" sz="1100" b="1"/>
          </a:p>
          <a:p>
            <a:r>
              <a:rPr lang="en-US" altLang="zh-CN" sz="1100" b="1"/>
              <a:t># </a:t>
            </a:r>
            <a:r>
              <a:rPr lang="zh-CN" altLang="zh-CN" sz="1100" b="1"/>
              <a:t>可选</a:t>
            </a:r>
          </a:p>
          <a:p>
            <a:r>
              <a:rPr lang="en-US" altLang="zh-CN" sz="1100" b="1"/>
              <a:t># </a:t>
            </a:r>
            <a:r>
              <a:rPr lang="zh-CN" altLang="zh-CN" sz="1100" b="1"/>
              <a:t>这一部分是要绕过缓存直接读取的文件</a:t>
            </a:r>
          </a:p>
          <a:p>
            <a:r>
              <a:rPr lang="en-US" altLang="zh-CN" sz="1100" b="1"/>
              <a:t>login.html</a:t>
            </a:r>
            <a:endParaRPr lang="zh-CN" altLang="zh-CN" sz="1100" b="1"/>
          </a:p>
          <a:p>
            <a:r>
              <a:rPr lang="en-US" altLang="zh-CN" sz="1100" b="1"/>
              <a:t> </a:t>
            </a:r>
            <a:endParaRPr lang="zh-CN" altLang="zh-CN" sz="1100" b="1"/>
          </a:p>
          <a:p>
            <a:r>
              <a:rPr lang="en-US" altLang="zh-CN" sz="1100" b="1"/>
              <a:t>FALLBACK:</a:t>
            </a:r>
            <a:endParaRPr lang="zh-CN" altLang="zh-CN" sz="1100" b="1"/>
          </a:p>
          <a:p>
            <a:r>
              <a:rPr lang="en-US" altLang="zh-CN" sz="1100" b="1"/>
              <a:t># </a:t>
            </a:r>
            <a:r>
              <a:rPr lang="zh-CN" altLang="zh-CN" sz="1100" b="1"/>
              <a:t>可选</a:t>
            </a:r>
          </a:p>
          <a:p>
            <a:r>
              <a:rPr lang="en-US" altLang="zh-CN" sz="1100" b="1"/>
              <a:t># </a:t>
            </a:r>
            <a:r>
              <a:rPr lang="zh-CN" altLang="zh-CN" sz="1100" b="1"/>
              <a:t>这部分写当访问缓存失败后，备用访问的资源</a:t>
            </a:r>
          </a:p>
          <a:p>
            <a:r>
              <a:rPr lang="en-US" altLang="zh-CN" sz="1100" b="1"/>
              <a:t># </a:t>
            </a:r>
            <a:r>
              <a:rPr lang="zh-CN" altLang="zh-CN" sz="1100" b="1"/>
              <a:t>每行两个文件，第一个是访问源，第二个是替换文件</a:t>
            </a:r>
            <a:r>
              <a:rPr lang="en-US" altLang="zh-CN" sz="1100" b="1"/>
              <a:t>*.html /</a:t>
            </a:r>
            <a:r>
              <a:rPr lang="en-US" altLang="zh-CN" sz="1100" b="1" smtClean="0"/>
              <a:t>offline.html</a:t>
            </a:r>
            <a:endParaRPr lang="zh-CN" altLang="zh-CN" sz="1100" b="1"/>
          </a:p>
        </p:txBody>
      </p:sp>
      <p:sp>
        <p:nvSpPr>
          <p:cNvPr id="3" name="圆角矩形标注 2"/>
          <p:cNvSpPr/>
          <p:nvPr/>
        </p:nvSpPr>
        <p:spPr>
          <a:xfrm>
            <a:off x="5629275" y="2571750"/>
            <a:ext cx="3162300" cy="3543300"/>
          </a:xfrm>
          <a:prstGeom prst="wedgeRoundRectCallout">
            <a:avLst>
              <a:gd name="adj1" fmla="val -119404"/>
              <a:gd name="adj2" fmla="val -24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CACHE MANIFEST</a:t>
            </a:r>
            <a:r>
              <a:rPr lang="zh-CN" altLang="zh-CN">
                <a:solidFill>
                  <a:schemeClr val="tx1"/>
                </a:solidFill>
              </a:rPr>
              <a:t>是必须的一项，在其后每一行都</a:t>
            </a:r>
            <a:r>
              <a:rPr lang="zh-CN" altLang="zh-CN" sz="1400">
                <a:solidFill>
                  <a:schemeClr val="tx1"/>
                </a:solidFill>
              </a:rPr>
              <a:t>标识了一个需要被缓存的文件路径浏览器在首次加载页面时会读取上述文件，并下载和缓存文件中指定的资源，其中“</a:t>
            </a:r>
            <a:r>
              <a:rPr lang="en-US" altLang="zh-CN" sz="1400">
                <a:solidFill>
                  <a:schemeClr val="tx1"/>
                </a:solidFill>
              </a:rPr>
              <a:t>CACHE</a:t>
            </a:r>
            <a:r>
              <a:rPr lang="zh-CN" altLang="zh-CN" sz="1400">
                <a:solidFill>
                  <a:schemeClr val="tx1"/>
                </a:solidFill>
              </a:rPr>
              <a:t>：”可以省略，“</a:t>
            </a:r>
            <a:r>
              <a:rPr lang="en-US" altLang="zh-CN" sz="1400">
                <a:solidFill>
                  <a:schemeClr val="tx1"/>
                </a:solidFill>
              </a:rPr>
              <a:t>NETWORK</a:t>
            </a:r>
            <a:r>
              <a:rPr lang="zh-CN" altLang="zh-CN" sz="1400">
                <a:solidFill>
                  <a:schemeClr val="tx1"/>
                </a:solidFill>
              </a:rPr>
              <a:t>：”和“</a:t>
            </a:r>
            <a:r>
              <a:rPr lang="en-US" altLang="zh-CN" sz="1400">
                <a:solidFill>
                  <a:schemeClr val="tx1"/>
                </a:solidFill>
              </a:rPr>
              <a:t>FALLBACK</a:t>
            </a:r>
            <a:r>
              <a:rPr lang="zh-CN" altLang="zh-CN" sz="1400">
                <a:solidFill>
                  <a:schemeClr val="tx1"/>
                </a:solidFill>
              </a:rPr>
              <a:t>：”为可选项，“</a:t>
            </a:r>
            <a:r>
              <a:rPr lang="en-US" altLang="zh-CN" sz="1400">
                <a:solidFill>
                  <a:schemeClr val="tx1"/>
                </a:solidFill>
              </a:rPr>
              <a:t>CACHE</a:t>
            </a:r>
            <a:r>
              <a:rPr lang="zh-CN" altLang="zh-CN" sz="1400">
                <a:solidFill>
                  <a:schemeClr val="tx1"/>
                </a:solidFill>
              </a:rPr>
              <a:t>：”与“</a:t>
            </a:r>
            <a:r>
              <a:rPr lang="en-US" altLang="zh-CN" sz="1400">
                <a:solidFill>
                  <a:schemeClr val="tx1"/>
                </a:solidFill>
              </a:rPr>
              <a:t>NETWORK</a:t>
            </a:r>
            <a:r>
              <a:rPr lang="zh-CN" altLang="zh-CN" sz="1400">
                <a:solidFill>
                  <a:schemeClr val="tx1"/>
                </a:solidFill>
              </a:rPr>
              <a:t>：”，“</a:t>
            </a:r>
            <a:r>
              <a:rPr lang="en-US" altLang="zh-CN" sz="1400">
                <a:solidFill>
                  <a:schemeClr val="tx1"/>
                </a:solidFill>
              </a:rPr>
              <a:t>FALLBACK</a:t>
            </a:r>
            <a:r>
              <a:rPr lang="zh-CN" altLang="zh-CN" sz="1400">
                <a:solidFill>
                  <a:schemeClr val="tx1"/>
                </a:solidFill>
              </a:rPr>
              <a:t>：”的位置顺序没有关系，如果是隐式声明“</a:t>
            </a:r>
            <a:r>
              <a:rPr lang="en-US" altLang="zh-CN" sz="1400">
                <a:solidFill>
                  <a:schemeClr val="tx1"/>
                </a:solidFill>
              </a:rPr>
              <a:t>CACHE</a:t>
            </a:r>
            <a:r>
              <a:rPr lang="zh-CN" altLang="zh-CN" sz="1400">
                <a:solidFill>
                  <a:schemeClr val="tx1"/>
                </a:solidFill>
              </a:rPr>
              <a:t>：”需要在最前面，当一个资源被缓存后，该浏览器直接请求这个绝对路径也会访问缓存中的资源。</a:t>
            </a:r>
          </a:p>
        </p:txBody>
      </p:sp>
    </p:spTree>
    <p:extLst>
      <p:ext uri="{BB962C8B-B14F-4D97-AF65-F5344CB8AC3E}">
        <p14:creationId xmlns:p14="http://schemas.microsoft.com/office/powerpoint/2010/main" val="394626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419596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a:t>2.</a:t>
            </a:r>
            <a:r>
              <a:rPr lang="zh-CN" altLang="zh-CN" b="1"/>
              <a:t>如何开启</a:t>
            </a:r>
            <a:r>
              <a:rPr lang="zh-CN" altLang="zh-CN" b="1" smtClean="0"/>
              <a:t>缓存</a:t>
            </a:r>
            <a:endParaRPr lang="en-US" altLang="zh-CN" b="1"/>
          </a:p>
          <a:p>
            <a:endParaRPr lang="en-US" altLang="zh-CN" smtClean="0"/>
          </a:p>
          <a:p>
            <a:pPr marL="285750" indent="-285750">
              <a:lnSpc>
                <a:spcPct val="150000"/>
              </a:lnSpc>
              <a:buFont typeface="Wingdings" panose="05000000000000000000" pitchFamily="2" charset="2"/>
              <a:buChar char="Ø"/>
            </a:pPr>
            <a:r>
              <a:rPr lang="zh-CN" altLang="zh-CN" smtClean="0"/>
              <a:t>如果</a:t>
            </a:r>
            <a:r>
              <a:rPr lang="zh-CN" altLang="zh-CN"/>
              <a:t>要在某个页面中使用应用缓存功能，只需要在</a:t>
            </a:r>
            <a:r>
              <a:rPr lang="en-US" altLang="zh-CN"/>
              <a:t>HTML</a:t>
            </a:r>
            <a:r>
              <a:rPr lang="zh-CN" altLang="zh-CN"/>
              <a:t>标签中添加一个</a:t>
            </a:r>
            <a:r>
              <a:rPr lang="en-US" altLang="zh-CN"/>
              <a:t>manifest</a:t>
            </a:r>
            <a:r>
              <a:rPr lang="zh-CN" altLang="zh-CN"/>
              <a:t>属性，并在该属性值中指定</a:t>
            </a:r>
            <a:r>
              <a:rPr lang="en-US" altLang="zh-CN"/>
              <a:t>manifest</a:t>
            </a:r>
            <a:r>
              <a:rPr lang="zh-CN" altLang="zh-CN"/>
              <a:t>文件的路径，示例代码如下所示</a:t>
            </a:r>
            <a:r>
              <a:rPr lang="zh-CN" altLang="zh-CN" smtClean="0"/>
              <a:t>。</a:t>
            </a:r>
            <a:endParaRPr lang="zh-CN" altLang="zh-CN"/>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950913" y="4079365"/>
            <a:ext cx="3792537" cy="1754326"/>
          </a:xfrm>
          <a:prstGeom prst="rect">
            <a:avLst/>
          </a:prstGeom>
          <a:solidFill>
            <a:schemeClr val="accent5">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n-lt"/>
                <a:ea typeface="+mn-ea"/>
              </a:rPr>
              <a:t>&lt;!DOCTYPE html&gt;</a:t>
            </a:r>
            <a:endParaRPr lang="zh-CN" altLang="zh-CN">
              <a:latin typeface="+mn-lt"/>
              <a:ea typeface="+mn-ea"/>
            </a:endParaRPr>
          </a:p>
          <a:p>
            <a:r>
              <a:rPr lang="en-US" altLang="zh-CN">
                <a:latin typeface="+mn-lt"/>
                <a:ea typeface="+mn-ea"/>
              </a:rPr>
              <a:t>&lt;html manifest="/demo.appcache"&gt;</a:t>
            </a:r>
            <a:endParaRPr lang="zh-CN" altLang="zh-CN">
              <a:latin typeface="+mn-lt"/>
              <a:ea typeface="+mn-ea"/>
            </a:endParaRPr>
          </a:p>
          <a:p>
            <a:r>
              <a:rPr lang="en-US" altLang="zh-CN">
                <a:latin typeface="+mn-lt"/>
                <a:ea typeface="+mn-ea"/>
              </a:rPr>
              <a:t>…</a:t>
            </a:r>
            <a:endParaRPr lang="zh-CN" altLang="zh-CN">
              <a:latin typeface="+mn-lt"/>
              <a:ea typeface="+mn-ea"/>
            </a:endParaRPr>
          </a:p>
          <a:p>
            <a:r>
              <a:rPr lang="en-US" altLang="zh-CN">
                <a:latin typeface="+mn-lt"/>
                <a:ea typeface="+mn-ea"/>
              </a:rPr>
              <a:t>	   </a:t>
            </a:r>
            <a:r>
              <a:rPr lang="zh-CN" altLang="zh-CN">
                <a:latin typeface="+mn-lt"/>
                <a:ea typeface="+mn-ea"/>
              </a:rPr>
              <a:t>当前页面开启离线缓存</a:t>
            </a:r>
          </a:p>
          <a:p>
            <a:r>
              <a:rPr lang="en-US" altLang="zh-CN">
                <a:latin typeface="+mn-lt"/>
                <a:ea typeface="+mn-ea"/>
              </a:rPr>
              <a:t>…</a:t>
            </a:r>
            <a:endParaRPr lang="zh-CN" altLang="zh-CN">
              <a:latin typeface="+mn-lt"/>
              <a:ea typeface="+mn-ea"/>
            </a:endParaRPr>
          </a:p>
          <a:p>
            <a:r>
              <a:rPr lang="en-US" altLang="zh-CN">
                <a:latin typeface="+mn-lt"/>
                <a:ea typeface="+mn-ea"/>
              </a:rPr>
              <a:t>&lt;/html&gt;</a:t>
            </a:r>
            <a:endParaRPr lang="zh-CN" altLang="zh-CN">
              <a:latin typeface="+mn-lt"/>
              <a:ea typeface="+mn-ea"/>
            </a:endParaRPr>
          </a:p>
        </p:txBody>
      </p:sp>
      <p:sp>
        <p:nvSpPr>
          <p:cNvPr id="12" name="圆角矩形标注 11"/>
          <p:cNvSpPr/>
          <p:nvPr/>
        </p:nvSpPr>
        <p:spPr>
          <a:xfrm>
            <a:off x="5629275" y="3650740"/>
            <a:ext cx="2447925" cy="2464310"/>
          </a:xfrm>
          <a:prstGeom prst="wedgeRoundRectCallout">
            <a:avLst>
              <a:gd name="adj1" fmla="val -104281"/>
              <a:gd name="adj2" fmla="val -6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demo.appcache</a:t>
            </a:r>
            <a:r>
              <a:rPr lang="zh-CN" altLang="zh-CN">
                <a:solidFill>
                  <a:schemeClr val="tx1"/>
                </a:solidFill>
              </a:rPr>
              <a:t>就是</a:t>
            </a:r>
            <a:r>
              <a:rPr lang="en-US" altLang="zh-CN">
                <a:solidFill>
                  <a:schemeClr val="tx1"/>
                </a:solidFill>
              </a:rPr>
              <a:t>manifest</a:t>
            </a:r>
            <a:r>
              <a:rPr lang="zh-CN" altLang="zh-CN">
                <a:solidFill>
                  <a:schemeClr val="tx1"/>
                </a:solidFill>
              </a:rPr>
              <a:t>文件，在一个站点中的其他页面即使没有设置</a:t>
            </a:r>
            <a:r>
              <a:rPr lang="en-US" altLang="zh-CN">
                <a:solidFill>
                  <a:schemeClr val="tx1"/>
                </a:solidFill>
              </a:rPr>
              <a:t>manifest</a:t>
            </a:r>
            <a:r>
              <a:rPr lang="zh-CN" altLang="zh-CN">
                <a:solidFill>
                  <a:schemeClr val="tx1"/>
                </a:solidFill>
              </a:rPr>
              <a:t>属性，请求的资源如果在缓存中也从缓存中访问</a:t>
            </a:r>
          </a:p>
        </p:txBody>
      </p:sp>
    </p:spTree>
    <p:extLst>
      <p:ext uri="{BB962C8B-B14F-4D97-AF65-F5344CB8AC3E}">
        <p14:creationId xmlns:p14="http://schemas.microsoft.com/office/powerpoint/2010/main" val="20822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329109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smtClean="0"/>
              <a:t>3.Application </a:t>
            </a:r>
            <a:r>
              <a:rPr lang="en-US" altLang="zh-CN" b="1"/>
              <a:t>Cache</a:t>
            </a:r>
            <a:r>
              <a:rPr lang="zh-CN" altLang="zh-CN" b="1"/>
              <a:t>基本</a:t>
            </a:r>
            <a:r>
              <a:rPr lang="zh-CN" altLang="zh-CN" b="1" smtClean="0"/>
              <a:t>使用</a:t>
            </a:r>
            <a:endParaRPr lang="en-US" altLang="zh-CN" smtClean="0"/>
          </a:p>
          <a:p>
            <a:pPr marL="285750" indent="-285750">
              <a:lnSpc>
                <a:spcPct val="150000"/>
              </a:lnSpc>
              <a:buFont typeface="Wingdings" panose="05000000000000000000" pitchFamily="2" charset="2"/>
              <a:buChar char="Ø"/>
            </a:pPr>
            <a:r>
              <a:rPr lang="zh-CN" altLang="zh-CN"/>
              <a:t>接下来通过一个图片加载的案例来演示</a:t>
            </a:r>
            <a:r>
              <a:rPr lang="en-US" altLang="zh-CN"/>
              <a:t>Application Cache</a:t>
            </a:r>
            <a:r>
              <a:rPr lang="zh-CN" altLang="zh-CN"/>
              <a:t>的基本</a:t>
            </a:r>
            <a:r>
              <a:rPr lang="zh-CN" altLang="zh-CN" smtClean="0"/>
              <a:t>使用</a:t>
            </a:r>
            <a:r>
              <a:rPr lang="zh-CN" altLang="en-US"/>
              <a:t>。</a:t>
            </a:r>
            <a:endParaRPr lang="zh-CN" altLang="zh-CN"/>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pic>
        <p:nvPicPr>
          <p:cNvPr id="1536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900362"/>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p:nvSpPr>
        <p:spPr>
          <a:xfrm>
            <a:off x="506892" y="5557350"/>
            <a:ext cx="8136039"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demo.appcache&amp;appcache.html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213831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3336298"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applicationCache</a:t>
            </a:r>
            <a:r>
              <a:rPr lang="zh-CN" altLang="zh-CN" sz="2400" b="1" smtClean="0">
                <a:solidFill>
                  <a:srgbClr val="0567A2"/>
                </a:solidFill>
              </a:rPr>
              <a:t>对象</a:t>
            </a:r>
            <a:endParaRPr lang="zh-CN" altLang="zh-CN" sz="2400" b="1">
              <a:solidFill>
                <a:srgbClr val="0567A2"/>
              </a:solidFill>
            </a:endParaRPr>
          </a:p>
        </p:txBody>
      </p:sp>
      <p:sp>
        <p:nvSpPr>
          <p:cNvPr id="7" name="矩形 6"/>
          <p:cNvSpPr/>
          <p:nvPr/>
        </p:nvSpPr>
        <p:spPr bwMode="auto">
          <a:xfrm>
            <a:off x="506893" y="1814308"/>
            <a:ext cx="8136039" cy="468174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94278" y="1821940"/>
            <a:ext cx="77877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1600" b="1"/>
              <a:t>　</a:t>
            </a:r>
            <a:r>
              <a:rPr lang="en-US" altLang="zh-CN" sz="1600"/>
              <a:t>applicationCache</a:t>
            </a:r>
            <a:r>
              <a:rPr lang="zh-CN" altLang="zh-CN" sz="1600"/>
              <a:t>对象是</a:t>
            </a:r>
            <a:r>
              <a:rPr lang="en-US" altLang="zh-CN" sz="1600"/>
              <a:t>window</a:t>
            </a:r>
            <a:r>
              <a:rPr lang="zh-CN" altLang="zh-CN" sz="1600"/>
              <a:t>对象的直接子对象，该对象的引用为：</a:t>
            </a:r>
            <a:r>
              <a:rPr lang="en-US" altLang="zh-CN" sz="1600"/>
              <a:t>window.applicationCache</a:t>
            </a:r>
            <a:r>
              <a:rPr lang="zh-CN" altLang="zh-CN" sz="1600"/>
              <a:t>，基类为</a:t>
            </a:r>
            <a:r>
              <a:rPr lang="en-US" altLang="zh-CN" sz="1600"/>
              <a:t>DOMApplicationCache</a:t>
            </a:r>
            <a:r>
              <a:rPr lang="zh-CN" altLang="zh-CN" sz="1600" smtClean="0"/>
              <a:t>。常用</a:t>
            </a:r>
            <a:r>
              <a:rPr lang="zh-CN" altLang="zh-CN" sz="1600"/>
              <a:t>事件</a:t>
            </a:r>
            <a:r>
              <a:rPr lang="zh-CN" altLang="zh-CN" sz="1600" smtClean="0"/>
              <a:t>如</a:t>
            </a:r>
            <a:r>
              <a:rPr lang="zh-CN" altLang="en-US" sz="1600"/>
              <a:t>下</a:t>
            </a:r>
            <a:r>
              <a:rPr lang="zh-CN" altLang="zh-CN" sz="1600" smtClean="0"/>
              <a:t>表所</a:t>
            </a:r>
            <a:r>
              <a:rPr lang="zh-CN" altLang="zh-CN" sz="1600"/>
              <a:t>示。</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66082003"/>
              </p:ext>
            </p:extLst>
          </p:nvPr>
        </p:nvGraphicFramePr>
        <p:xfrm>
          <a:off x="627063" y="2698419"/>
          <a:ext cx="7934325" cy="3661605"/>
        </p:xfrm>
        <a:graphic>
          <a:graphicData uri="http://schemas.openxmlformats.org/drawingml/2006/table">
            <a:tbl>
              <a:tblPr firstRow="1" firstCol="1" bandRow="1"/>
              <a:tblGrid>
                <a:gridCol w="904875"/>
                <a:gridCol w="7029450"/>
              </a:tblGrid>
              <a:tr h="340056">
                <a:tc>
                  <a:txBody>
                    <a:bodyPr/>
                    <a:lstStyle/>
                    <a:p>
                      <a:pPr algn="ctr">
                        <a:lnSpc>
                          <a:spcPct val="150000"/>
                        </a:lnSpc>
                        <a:spcAft>
                          <a:spcPts val="0"/>
                        </a:spcAft>
                      </a:pPr>
                      <a:r>
                        <a:rPr lang="zh-CN" sz="1200" b="1" kern="100">
                          <a:effectLst/>
                          <a:latin typeface="Times New Roman"/>
                          <a:ea typeface="宋体"/>
                        </a:rPr>
                        <a:t>事件</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lnSpc>
                          <a:spcPct val="150000"/>
                        </a:lnSpc>
                        <a:spcAft>
                          <a:spcPts val="0"/>
                        </a:spcAft>
                        <a:tabLst>
                          <a:tab pos="356235" algn="l"/>
                        </a:tabLst>
                      </a:pPr>
                      <a:r>
                        <a:rPr lang="zh-CN" sz="1200" b="1" kern="100">
                          <a:effectLst/>
                          <a:latin typeface="Times New Roman"/>
                          <a:ea typeface="宋体"/>
                        </a:rPr>
                        <a:t>触发条件</a:t>
                      </a:r>
                      <a:endParaRPr lang="zh-CN" sz="1200" kern="100">
                        <a:effectLst/>
                        <a:latin typeface="Times New Roman"/>
                        <a:ea typeface="宋体"/>
                      </a:endParaRPr>
                    </a:p>
                  </a:txBody>
                  <a:tcPr marL="46483" marR="46483"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0525">
                <a:tc>
                  <a:txBody>
                    <a:bodyPr/>
                    <a:lstStyle/>
                    <a:p>
                      <a:pPr algn="just">
                        <a:lnSpc>
                          <a:spcPct val="200000"/>
                        </a:lnSpc>
                        <a:spcAft>
                          <a:spcPts val="0"/>
                        </a:spcAft>
                      </a:pPr>
                      <a:r>
                        <a:rPr lang="en-US" sz="1200" kern="100">
                          <a:effectLst/>
                          <a:latin typeface="Times New Roman"/>
                          <a:ea typeface="宋体"/>
                        </a:rPr>
                        <a:t>checking</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用户代理检查更新或者在第一次尝试下载</a:t>
                      </a:r>
                      <a:r>
                        <a:rPr lang="en-US" sz="1200" kern="100">
                          <a:effectLst/>
                          <a:latin typeface="Times New Roman"/>
                          <a:ea typeface="宋体"/>
                        </a:rPr>
                        <a:t>manifest</a:t>
                      </a:r>
                      <a:r>
                        <a:rPr lang="zh-CN" sz="1200" kern="100">
                          <a:effectLst/>
                          <a:latin typeface="Times New Roman"/>
                          <a:ea typeface="宋体"/>
                        </a:rPr>
                        <a:t>文件的时候，本事件往往是事件队列中第一个被触发的。</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01">
                <a:tc>
                  <a:txBody>
                    <a:bodyPr/>
                    <a:lstStyle/>
                    <a:p>
                      <a:pPr algn="just">
                        <a:spcAft>
                          <a:spcPts val="0"/>
                        </a:spcAft>
                      </a:pPr>
                      <a:r>
                        <a:rPr lang="en-US" sz="1200" kern="100">
                          <a:effectLst/>
                          <a:latin typeface="Times New Roman"/>
                          <a:ea typeface="宋体"/>
                        </a:rPr>
                        <a:t>noupdate</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检测出</a:t>
                      </a:r>
                      <a:r>
                        <a:rPr lang="en-US" sz="1200" kern="100">
                          <a:effectLst/>
                          <a:latin typeface="Times New Roman"/>
                          <a:ea typeface="宋体"/>
                        </a:rPr>
                        <a:t>manifest</a:t>
                      </a:r>
                      <a:r>
                        <a:rPr lang="zh-CN" sz="1200" kern="100">
                          <a:effectLst/>
                          <a:latin typeface="Times New Roman"/>
                          <a:ea typeface="宋体"/>
                        </a:rPr>
                        <a:t>文件没有更新。</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324">
                <a:tc>
                  <a:txBody>
                    <a:bodyPr/>
                    <a:lstStyle/>
                    <a:p>
                      <a:pPr algn="just">
                        <a:lnSpc>
                          <a:spcPct val="200000"/>
                        </a:lnSpc>
                        <a:spcAft>
                          <a:spcPts val="0"/>
                        </a:spcAft>
                      </a:pPr>
                      <a:r>
                        <a:rPr lang="en-US" sz="1200" kern="100">
                          <a:effectLst/>
                          <a:latin typeface="Times New Roman"/>
                          <a:ea typeface="宋体"/>
                        </a:rPr>
                        <a:t>downloading</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Times New Roman"/>
                          <a:ea typeface="宋体"/>
                        </a:rPr>
                        <a:t>用户代理发现更新并且正在取资源，或者第一次下载</a:t>
                      </a:r>
                      <a:r>
                        <a:rPr lang="en-US" sz="1200" kern="100">
                          <a:effectLst/>
                          <a:latin typeface="Times New Roman"/>
                          <a:ea typeface="宋体"/>
                        </a:rPr>
                        <a:t>manifest</a:t>
                      </a:r>
                      <a:r>
                        <a:rPr lang="zh-CN" sz="1200" kern="100">
                          <a:effectLst/>
                          <a:latin typeface="Times New Roman"/>
                          <a:ea typeface="宋体"/>
                        </a:rPr>
                        <a:t>文件列表中列举的资源。</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a:txBody>
                    <a:bodyPr/>
                    <a:lstStyle/>
                    <a:p>
                      <a:pPr algn="just">
                        <a:spcAft>
                          <a:spcPts val="0"/>
                        </a:spcAft>
                      </a:pPr>
                      <a:r>
                        <a:rPr lang="en-US" sz="1200" kern="100">
                          <a:effectLst/>
                          <a:latin typeface="Times New Roman"/>
                          <a:ea typeface="宋体"/>
                        </a:rPr>
                        <a:t>progress</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用户代理正在下载资源</a:t>
                      </a:r>
                      <a:r>
                        <a:rPr lang="en-US" sz="1200" kern="100">
                          <a:effectLst/>
                          <a:latin typeface="Times New Roman"/>
                          <a:ea typeface="宋体"/>
                        </a:rPr>
                        <a:t>manifest</a:t>
                      </a:r>
                      <a:r>
                        <a:rPr lang="zh-CN" sz="1200" kern="100">
                          <a:effectLst/>
                          <a:latin typeface="Times New Roman"/>
                          <a:ea typeface="宋体"/>
                        </a:rPr>
                        <a:t>文件中的需要缓存的资源。</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a:txBody>
                    <a:bodyPr/>
                    <a:lstStyle/>
                    <a:p>
                      <a:pPr algn="just">
                        <a:spcAft>
                          <a:spcPts val="0"/>
                        </a:spcAft>
                      </a:pPr>
                      <a:r>
                        <a:rPr lang="en-US" sz="1200" kern="100">
                          <a:effectLst/>
                          <a:latin typeface="Times New Roman"/>
                          <a:ea typeface="宋体"/>
                        </a:rPr>
                        <a:t>cached</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中列举的资源已经下载完成，并且已经缓存。</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603">
                <a:tc>
                  <a:txBody>
                    <a:bodyPr/>
                    <a:lstStyle/>
                    <a:p>
                      <a:pPr algn="just">
                        <a:lnSpc>
                          <a:spcPct val="200000"/>
                        </a:lnSpc>
                        <a:spcAft>
                          <a:spcPts val="0"/>
                        </a:spcAft>
                      </a:pPr>
                      <a:r>
                        <a:rPr lang="en-US" sz="1200" kern="100">
                          <a:effectLst/>
                          <a:latin typeface="Times New Roman"/>
                          <a:ea typeface="宋体"/>
                        </a:rPr>
                        <a:t>updateready</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中列举的文件已经重新下载并更新成功，接下来</a:t>
                      </a:r>
                      <a:r>
                        <a:rPr lang="en-US" sz="1200" kern="100">
                          <a:effectLst/>
                          <a:latin typeface="Times New Roman"/>
                          <a:ea typeface="宋体"/>
                        </a:rPr>
                        <a:t>js</a:t>
                      </a:r>
                      <a:r>
                        <a:rPr lang="zh-CN" sz="1200" kern="100">
                          <a:effectLst/>
                          <a:latin typeface="Times New Roman"/>
                          <a:ea typeface="宋体"/>
                        </a:rPr>
                        <a:t>可以使用</a:t>
                      </a:r>
                      <a:r>
                        <a:rPr lang="en-US" sz="1200" kern="100">
                          <a:effectLst/>
                          <a:latin typeface="Times New Roman"/>
                          <a:ea typeface="宋体"/>
                        </a:rPr>
                        <a:t>swapCache()</a:t>
                      </a:r>
                      <a:r>
                        <a:rPr lang="zh-CN" sz="1200" kern="100">
                          <a:effectLst/>
                          <a:latin typeface="Times New Roman"/>
                          <a:ea typeface="宋体"/>
                        </a:rPr>
                        <a:t>方法更新到应用程序中。</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a:txBody>
                    <a:bodyPr/>
                    <a:lstStyle/>
                    <a:p>
                      <a:pPr algn="just">
                        <a:spcAft>
                          <a:spcPts val="0"/>
                        </a:spcAft>
                      </a:pPr>
                      <a:r>
                        <a:rPr lang="en-US" sz="1200" kern="100">
                          <a:effectLst/>
                          <a:latin typeface="Times New Roman"/>
                          <a:ea typeface="宋体"/>
                        </a:rPr>
                        <a:t>obsolete</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的请求出现</a:t>
                      </a:r>
                      <a:r>
                        <a:rPr lang="en-US" sz="1200" kern="100">
                          <a:effectLst/>
                          <a:latin typeface="Times New Roman"/>
                          <a:ea typeface="宋体"/>
                        </a:rPr>
                        <a:t>404</a:t>
                      </a:r>
                      <a:r>
                        <a:rPr lang="zh-CN" sz="1200" kern="100">
                          <a:effectLst/>
                          <a:latin typeface="Times New Roman"/>
                          <a:ea typeface="宋体"/>
                        </a:rPr>
                        <a:t>或者</a:t>
                      </a:r>
                      <a:r>
                        <a:rPr lang="en-US" sz="1200" kern="100">
                          <a:effectLst/>
                          <a:latin typeface="Times New Roman"/>
                          <a:ea typeface="宋体"/>
                        </a:rPr>
                        <a:t>410</a:t>
                      </a:r>
                      <a:r>
                        <a:rPr lang="zh-CN" sz="1200" kern="100">
                          <a:effectLst/>
                          <a:latin typeface="Times New Roman"/>
                          <a:ea typeface="宋体"/>
                        </a:rPr>
                        <a:t>错误，应用程序缓存被取消。</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rowSpan="4">
                  <a:txBody>
                    <a:bodyPr/>
                    <a:lstStyle/>
                    <a:p>
                      <a:pPr algn="just">
                        <a:lnSpc>
                          <a:spcPct val="200000"/>
                        </a:lnSpc>
                        <a:spcAft>
                          <a:spcPts val="0"/>
                        </a:spcAft>
                      </a:pPr>
                      <a:r>
                        <a:rPr lang="en-US" sz="1200" kern="100">
                          <a:effectLst/>
                          <a:latin typeface="Times New Roman"/>
                          <a:ea typeface="宋体"/>
                        </a:rPr>
                        <a:t> </a:t>
                      </a:r>
                      <a:endParaRPr lang="zh-CN" sz="1200" kern="100">
                        <a:effectLst/>
                        <a:latin typeface="Times New Roman"/>
                        <a:ea typeface="宋体"/>
                      </a:endParaRPr>
                    </a:p>
                    <a:p>
                      <a:pPr algn="just">
                        <a:lnSpc>
                          <a:spcPct val="150000"/>
                        </a:lnSpc>
                        <a:spcAft>
                          <a:spcPts val="0"/>
                        </a:spcAft>
                      </a:pPr>
                      <a:r>
                        <a:rPr lang="en-US" sz="1200" kern="100">
                          <a:effectLst/>
                          <a:latin typeface="Times New Roman"/>
                          <a:ea typeface="宋体"/>
                        </a:rPr>
                        <a:t>error</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的请求出现</a:t>
                      </a:r>
                      <a:r>
                        <a:rPr lang="en-US" sz="1200" kern="100">
                          <a:effectLst/>
                          <a:latin typeface="Times New Roman"/>
                          <a:ea typeface="宋体"/>
                        </a:rPr>
                        <a:t>404</a:t>
                      </a:r>
                      <a:r>
                        <a:rPr lang="zh-CN" sz="1200" kern="100">
                          <a:effectLst/>
                          <a:latin typeface="Times New Roman"/>
                          <a:ea typeface="宋体"/>
                        </a:rPr>
                        <a:t>或者</a:t>
                      </a:r>
                      <a:r>
                        <a:rPr lang="en-US" sz="1200" kern="100">
                          <a:effectLst/>
                          <a:latin typeface="Times New Roman"/>
                          <a:ea typeface="宋体"/>
                        </a:rPr>
                        <a:t>410</a:t>
                      </a:r>
                      <a:r>
                        <a:rPr lang="zh-CN" sz="1200" kern="100">
                          <a:effectLst/>
                          <a:latin typeface="Times New Roman"/>
                          <a:ea typeface="宋体"/>
                        </a:rPr>
                        <a:t>错误，更新缓存的请求失败。</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45">
                <a:tc vMerge="1">
                  <a:txBody>
                    <a:bodyPr/>
                    <a:lstStyle/>
                    <a:p>
                      <a:endParaRPr lang="zh-CN" altLang="en-US"/>
                    </a:p>
                  </a:txBody>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文件没有改变，但是页面引用的</a:t>
                      </a:r>
                      <a:r>
                        <a:rPr lang="en-US" sz="1200" kern="100">
                          <a:effectLst/>
                          <a:latin typeface="Times New Roman"/>
                          <a:ea typeface="宋体"/>
                        </a:rPr>
                        <a:t>manifest </a:t>
                      </a:r>
                      <a:r>
                        <a:rPr lang="zh-CN" sz="1200" kern="100">
                          <a:effectLst/>
                          <a:latin typeface="Times New Roman"/>
                          <a:ea typeface="宋体"/>
                        </a:rPr>
                        <a:t>文件没有被正确地下载。</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vMerge="1">
                  <a:txBody>
                    <a:bodyPr/>
                    <a:lstStyle/>
                    <a:p>
                      <a:endParaRPr lang="zh-CN" altLang="en-US"/>
                    </a:p>
                  </a:txBody>
                  <a:tcPr/>
                </a:tc>
                <a:tc>
                  <a:txBody>
                    <a:bodyPr/>
                    <a:lstStyle/>
                    <a:p>
                      <a:pPr algn="just">
                        <a:spcAft>
                          <a:spcPts val="0"/>
                        </a:spcAft>
                      </a:pPr>
                      <a:r>
                        <a:rPr lang="zh-CN" sz="1200" kern="100">
                          <a:effectLst/>
                          <a:latin typeface="Times New Roman"/>
                          <a:ea typeface="宋体"/>
                        </a:rPr>
                        <a:t>在取</a:t>
                      </a:r>
                      <a:r>
                        <a:rPr lang="en-US" sz="1200" kern="100">
                          <a:effectLst/>
                          <a:latin typeface="Times New Roman"/>
                          <a:ea typeface="宋体"/>
                        </a:rPr>
                        <a:t>manifest</a:t>
                      </a:r>
                      <a:r>
                        <a:rPr lang="zh-CN" sz="1200" kern="100">
                          <a:effectLst/>
                          <a:latin typeface="Times New Roman"/>
                          <a:ea typeface="宋体"/>
                        </a:rPr>
                        <a:t>列举的资源的过程中发生致命的错误。</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01">
                <a:tc vMerge="1">
                  <a:txBody>
                    <a:bodyPr/>
                    <a:lstStyle/>
                    <a:p>
                      <a:endParaRPr lang="zh-CN" altLang="en-US"/>
                    </a:p>
                  </a:txBody>
                  <a:tcPr/>
                </a:tc>
                <a:tc>
                  <a:txBody>
                    <a:bodyPr/>
                    <a:lstStyle/>
                    <a:p>
                      <a:pPr algn="just">
                        <a:spcAft>
                          <a:spcPts val="0"/>
                        </a:spcAft>
                      </a:pPr>
                      <a:r>
                        <a:rPr lang="zh-CN" sz="1200" kern="100">
                          <a:effectLst/>
                          <a:latin typeface="Times New Roman"/>
                          <a:ea typeface="宋体"/>
                        </a:rPr>
                        <a:t>在更新过程中</a:t>
                      </a:r>
                      <a:r>
                        <a:rPr lang="en-US" sz="1200" kern="100">
                          <a:effectLst/>
                          <a:latin typeface="Times New Roman"/>
                          <a:ea typeface="宋体"/>
                        </a:rPr>
                        <a:t>manifest</a:t>
                      </a:r>
                      <a:r>
                        <a:rPr lang="zh-CN" sz="1200" kern="100">
                          <a:effectLst/>
                          <a:latin typeface="Times New Roman"/>
                          <a:ea typeface="宋体"/>
                        </a:rPr>
                        <a:t>文件发生变化。</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06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3336298"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applicationCache</a:t>
            </a:r>
            <a:r>
              <a:rPr lang="zh-CN" altLang="zh-CN" sz="2400" b="1" smtClean="0">
                <a:solidFill>
                  <a:srgbClr val="0567A2"/>
                </a:solidFill>
              </a:rPr>
              <a:t>对象</a:t>
            </a:r>
            <a:endParaRPr lang="zh-CN" altLang="zh-CN" sz="2400" b="1">
              <a:solidFill>
                <a:srgbClr val="0567A2"/>
              </a:solidFill>
            </a:endParaRPr>
          </a:p>
        </p:txBody>
      </p:sp>
      <p:sp>
        <p:nvSpPr>
          <p:cNvPr id="7" name="矩形 6"/>
          <p:cNvSpPr/>
          <p:nvPr/>
        </p:nvSpPr>
        <p:spPr bwMode="auto">
          <a:xfrm>
            <a:off x="506893" y="2028825"/>
            <a:ext cx="8136039" cy="387667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94278" y="2145790"/>
            <a:ext cx="7787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buFont typeface="Wingdings" panose="05000000000000000000" pitchFamily="2" charset="2"/>
              <a:buChar char="Ø"/>
            </a:pPr>
            <a:r>
              <a:rPr lang="zh-CN" altLang="zh-CN" sz="1600" b="1"/>
              <a:t>　</a:t>
            </a:r>
            <a:r>
              <a:rPr lang="en-US" altLang="zh-CN" sz="1600"/>
              <a:t>application</a:t>
            </a:r>
            <a:r>
              <a:rPr lang="zh-CN" altLang="zh-CN" sz="1600"/>
              <a:t>对象的</a:t>
            </a:r>
            <a:r>
              <a:rPr lang="en-US" altLang="zh-CN" sz="1600"/>
              <a:t>status</a:t>
            </a:r>
            <a:r>
              <a:rPr lang="zh-CN" altLang="zh-CN" sz="1600"/>
              <a:t>属性用于返回缓存的状态，可选值</a:t>
            </a:r>
            <a:r>
              <a:rPr lang="zh-CN" altLang="zh-CN" sz="1600" smtClean="0"/>
              <a:t>如</a:t>
            </a:r>
            <a:r>
              <a:rPr lang="zh-CN" altLang="en-US" sz="1600" smtClean="0"/>
              <a:t>下</a:t>
            </a:r>
            <a:r>
              <a:rPr lang="zh-CN" altLang="zh-CN" sz="1600" smtClean="0"/>
              <a:t>表所</a:t>
            </a:r>
            <a:r>
              <a:rPr lang="zh-CN" altLang="zh-CN" sz="1600"/>
              <a:t>示。</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86812230"/>
              </p:ext>
            </p:extLst>
          </p:nvPr>
        </p:nvGraphicFramePr>
        <p:xfrm>
          <a:off x="628650" y="2616741"/>
          <a:ext cx="7886700" cy="1564733"/>
        </p:xfrm>
        <a:graphic>
          <a:graphicData uri="http://schemas.openxmlformats.org/drawingml/2006/table">
            <a:tbl>
              <a:tblPr firstRow="1" firstCol="1" lastRow="1" lastCol="1" bandRow="1" bandCol="1"/>
              <a:tblGrid>
                <a:gridCol w="1673558"/>
                <a:gridCol w="3673625"/>
                <a:gridCol w="2539517"/>
              </a:tblGrid>
              <a:tr h="203990">
                <a:tc>
                  <a:txBody>
                    <a:bodyPr/>
                    <a:lstStyle/>
                    <a:p>
                      <a:pPr algn="ctr">
                        <a:spcAft>
                          <a:spcPts val="0"/>
                        </a:spcAft>
                      </a:pPr>
                      <a:r>
                        <a:rPr lang="zh-CN" sz="1200" b="1" kern="100">
                          <a:effectLst/>
                          <a:latin typeface="Times New Roman"/>
                          <a:ea typeface="宋体"/>
                        </a:rPr>
                        <a:t>可选值</a:t>
                      </a:r>
                      <a:endParaRPr lang="zh-CN" sz="120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spcAft>
                          <a:spcPts val="0"/>
                        </a:spcAft>
                        <a:tabLst>
                          <a:tab pos="356235" algn="l"/>
                        </a:tabLst>
                      </a:pPr>
                      <a:r>
                        <a:rPr lang="zh-CN" sz="1200" b="1" kern="100">
                          <a:effectLst/>
                          <a:latin typeface="Times New Roman"/>
                          <a:ea typeface="宋体"/>
                        </a:rPr>
                        <a:t>匹配常量</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spcAft>
                          <a:spcPts val="0"/>
                        </a:spcAft>
                        <a:tabLst>
                          <a:tab pos="356235" algn="l"/>
                        </a:tabLst>
                      </a:pPr>
                      <a:r>
                        <a:rPr lang="zh-CN" sz="1200" b="1" kern="100">
                          <a:effectLst/>
                          <a:latin typeface="Times New Roman"/>
                          <a:ea typeface="宋体"/>
                        </a:rPr>
                        <a:t>描述</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15747">
                <a:tc>
                  <a:txBody>
                    <a:bodyPr/>
                    <a:lstStyle/>
                    <a:p>
                      <a:pPr algn="ctr">
                        <a:lnSpc>
                          <a:spcPct val="115000"/>
                        </a:lnSpc>
                        <a:spcAft>
                          <a:spcPts val="0"/>
                        </a:spcAft>
                      </a:pPr>
                      <a:r>
                        <a:rPr lang="en-US" sz="1200" kern="100">
                          <a:effectLst/>
                          <a:latin typeface="Times New Roman"/>
                          <a:ea typeface="宋体"/>
                        </a:rPr>
                        <a:t>0</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appCache.UNCACHED</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未缓存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747">
                <a:tc>
                  <a:txBody>
                    <a:bodyPr/>
                    <a:lstStyle/>
                    <a:p>
                      <a:pPr algn="ctr">
                        <a:lnSpc>
                          <a:spcPct val="115000"/>
                        </a:lnSpc>
                        <a:spcAft>
                          <a:spcPts val="0"/>
                        </a:spcAft>
                      </a:pPr>
                      <a:r>
                        <a:rPr lang="en-US" sz="1200" kern="100">
                          <a:effectLst/>
                          <a:latin typeface="Times New Roman"/>
                          <a:ea typeface="宋体"/>
                        </a:rPr>
                        <a:t>1</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appCache.IDLE</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闲置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747">
                <a:tc>
                  <a:txBody>
                    <a:bodyPr/>
                    <a:lstStyle/>
                    <a:p>
                      <a:pPr algn="ctr">
                        <a:lnSpc>
                          <a:spcPct val="115000"/>
                        </a:lnSpc>
                        <a:spcAft>
                          <a:spcPts val="0"/>
                        </a:spcAft>
                      </a:pPr>
                      <a:r>
                        <a:rPr lang="en-US" sz="1200" kern="100">
                          <a:effectLst/>
                          <a:latin typeface="Times New Roman"/>
                          <a:ea typeface="宋体"/>
                        </a:rPr>
                        <a:t>2</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appCache.CHECKING</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检查中</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747">
                <a:tc>
                  <a:txBody>
                    <a:bodyPr/>
                    <a:lstStyle/>
                    <a:p>
                      <a:pPr algn="ctr">
                        <a:lnSpc>
                          <a:spcPct val="115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appCache.DOWNLOADING</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下载中</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747">
                <a:tc>
                  <a:txBody>
                    <a:bodyPr/>
                    <a:lstStyle/>
                    <a:p>
                      <a:pPr algn="ctr">
                        <a:lnSpc>
                          <a:spcPct val="115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appCache.UPDATEREADY</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已更新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008">
                <a:tc>
                  <a:txBody>
                    <a:bodyPr/>
                    <a:lstStyle/>
                    <a:p>
                      <a:pPr algn="ctr">
                        <a:lnSpc>
                          <a:spcPct val="115000"/>
                        </a:lnSpc>
                        <a:spcAft>
                          <a:spcPts val="0"/>
                        </a:spcAft>
                      </a:pPr>
                      <a:r>
                        <a:rPr lang="en-US" sz="1200" kern="100">
                          <a:effectLst/>
                          <a:latin typeface="Times New Roman"/>
                          <a:ea typeface="宋体"/>
                        </a:rPr>
                        <a:t>5</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appCache.OBSOLETE</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失效</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9" name="矩形 5"/>
          <p:cNvSpPr>
            <a:spLocks noChangeArrowheads="1"/>
          </p:cNvSpPr>
          <p:nvPr/>
        </p:nvSpPr>
        <p:spPr bwMode="auto">
          <a:xfrm>
            <a:off x="603803" y="4327015"/>
            <a:ext cx="77877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buFont typeface="Wingdings" panose="05000000000000000000" pitchFamily="2" charset="2"/>
              <a:buChar char="Ø"/>
            </a:pPr>
            <a:r>
              <a:rPr lang="zh-CN" altLang="zh-CN" sz="1600" b="1"/>
              <a:t>　</a:t>
            </a:r>
            <a:r>
              <a:rPr lang="en-US" altLang="zh-CN" sz="1600"/>
              <a:t>application</a:t>
            </a:r>
            <a:r>
              <a:rPr lang="zh-CN" altLang="zh-CN" sz="1600"/>
              <a:t>对象中还有一些方法，</a:t>
            </a:r>
            <a:r>
              <a:rPr lang="zh-CN" altLang="zh-CN" sz="1600" smtClean="0"/>
              <a:t>如</a:t>
            </a:r>
            <a:r>
              <a:rPr lang="zh-CN" altLang="en-US" sz="1600" smtClean="0"/>
              <a:t>下</a:t>
            </a:r>
            <a:r>
              <a:rPr lang="zh-CN" altLang="zh-CN" sz="1600" smtClean="0"/>
              <a:t>表所</a:t>
            </a:r>
            <a:r>
              <a:rPr lang="zh-CN" altLang="zh-CN" sz="1600"/>
              <a:t>示。</a:t>
            </a:r>
          </a:p>
        </p:txBody>
      </p:sp>
      <p:graphicFrame>
        <p:nvGraphicFramePr>
          <p:cNvPr id="3" name="表格 2"/>
          <p:cNvGraphicFramePr>
            <a:graphicFrameLocks noGrp="1"/>
          </p:cNvGraphicFramePr>
          <p:nvPr>
            <p:extLst>
              <p:ext uri="{D42A27DB-BD31-4B8C-83A1-F6EECF244321}">
                <p14:modId xmlns:p14="http://schemas.microsoft.com/office/powerpoint/2010/main" val="548104778"/>
              </p:ext>
            </p:extLst>
          </p:nvPr>
        </p:nvGraphicFramePr>
        <p:xfrm>
          <a:off x="647700" y="4852829"/>
          <a:ext cx="7886700" cy="881220"/>
        </p:xfrm>
        <a:graphic>
          <a:graphicData uri="http://schemas.openxmlformats.org/drawingml/2006/table">
            <a:tbl>
              <a:tblPr firstRow="1" firstCol="1" lastRow="1" lastCol="1" bandRow="1" bandCol="1"/>
              <a:tblGrid>
                <a:gridCol w="2329731"/>
                <a:gridCol w="5556969"/>
              </a:tblGrid>
              <a:tr h="220305">
                <a:tc>
                  <a:txBody>
                    <a:bodyPr/>
                    <a:lstStyle/>
                    <a:p>
                      <a:pPr algn="ctr">
                        <a:spcAft>
                          <a:spcPts val="0"/>
                        </a:spcAft>
                      </a:pPr>
                      <a:r>
                        <a:rPr lang="zh-CN" sz="1200" b="1" kern="100">
                          <a:effectLst/>
                          <a:latin typeface="Times New Roman"/>
                          <a:ea typeface="宋体"/>
                        </a:rPr>
                        <a:t>方法</a:t>
                      </a:r>
                      <a:endParaRPr lang="zh-CN" sz="120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spcAft>
                          <a:spcPts val="0"/>
                        </a:spcAft>
                        <a:tabLst>
                          <a:tab pos="356235" algn="l"/>
                        </a:tabLst>
                      </a:pPr>
                      <a:r>
                        <a:rPr lang="zh-CN" sz="1200" b="1" kern="100">
                          <a:effectLst/>
                          <a:latin typeface="Times New Roman"/>
                          <a:ea typeface="宋体"/>
                        </a:rPr>
                        <a:t>描述</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20305">
                <a:tc>
                  <a:txBody>
                    <a:bodyPr/>
                    <a:lstStyle/>
                    <a:p>
                      <a:pPr algn="just">
                        <a:spcAft>
                          <a:spcPts val="0"/>
                        </a:spcAft>
                      </a:pPr>
                      <a:r>
                        <a:rPr lang="en-US" sz="1200" kern="100">
                          <a:effectLst/>
                          <a:latin typeface="Times New Roman"/>
                          <a:ea typeface="宋体"/>
                        </a:rPr>
                        <a:t>update()</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发起应用程序缓存下载进程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305">
                <a:tc>
                  <a:txBody>
                    <a:bodyPr/>
                    <a:lstStyle/>
                    <a:p>
                      <a:pPr algn="just">
                        <a:spcAft>
                          <a:spcPts val="0"/>
                        </a:spcAft>
                      </a:pPr>
                      <a:r>
                        <a:rPr lang="en-US" sz="1200" kern="100">
                          <a:effectLst/>
                          <a:latin typeface="Times New Roman"/>
                          <a:ea typeface="宋体"/>
                        </a:rPr>
                        <a:t>abort()</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取消正在进行的缓存下载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305">
                <a:tc>
                  <a:txBody>
                    <a:bodyPr/>
                    <a:lstStyle/>
                    <a:p>
                      <a:pPr algn="just">
                        <a:spcAft>
                          <a:spcPts val="0"/>
                        </a:spcAft>
                      </a:pPr>
                      <a:r>
                        <a:rPr lang="en-US" sz="1200" kern="100">
                          <a:effectLst/>
                          <a:latin typeface="Times New Roman"/>
                          <a:ea typeface="宋体"/>
                        </a:rPr>
                        <a:t>swapcache()</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切换成本地最新的缓存环境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683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缓存</a:t>
            </a:r>
            <a:r>
              <a:rPr lang="zh-CN" altLang="zh-CN" sz="2400" b="1" smtClean="0">
                <a:solidFill>
                  <a:srgbClr val="0567A2"/>
                </a:solidFill>
              </a:rPr>
              <a:t>更新</a:t>
            </a:r>
            <a:endParaRPr lang="zh-CN" altLang="zh-CN" sz="2400" b="1">
              <a:solidFill>
                <a:srgbClr val="0567A2"/>
              </a:solidFill>
            </a:endParaRPr>
          </a:p>
        </p:txBody>
      </p:sp>
      <p:sp>
        <p:nvSpPr>
          <p:cNvPr id="7" name="矩形 6"/>
          <p:cNvSpPr/>
          <p:nvPr/>
        </p:nvSpPr>
        <p:spPr bwMode="auto">
          <a:xfrm>
            <a:off x="506893" y="1793364"/>
            <a:ext cx="8136039" cy="457200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94278" y="1945765"/>
            <a:ext cx="778772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buFont typeface="Wingdings" panose="05000000000000000000" pitchFamily="2" charset="2"/>
              <a:buChar char="Ø"/>
            </a:pPr>
            <a:r>
              <a:rPr lang="zh-CN" altLang="zh-CN" sz="1600" smtClean="0"/>
              <a:t>开发</a:t>
            </a:r>
            <a:r>
              <a:rPr lang="zh-CN" altLang="zh-CN" sz="1600"/>
              <a:t>人员想要通知用户的浏览器更新</a:t>
            </a:r>
            <a:r>
              <a:rPr lang="en-US" altLang="zh-CN" sz="1600"/>
              <a:t>application cache</a:t>
            </a:r>
            <a:r>
              <a:rPr lang="zh-CN" altLang="zh-CN" sz="1600"/>
              <a:t>的方法有以下两类：</a:t>
            </a:r>
          </a:p>
          <a:p>
            <a:pPr marL="342900" indent="-342900">
              <a:buFont typeface="+mj-ea"/>
              <a:buAutoNum type="circleNumDbPlain"/>
            </a:pPr>
            <a:r>
              <a:rPr lang="zh-CN" altLang="zh-CN" sz="1600" smtClean="0"/>
              <a:t>更新</a:t>
            </a:r>
            <a:r>
              <a:rPr lang="en-US" altLang="zh-CN" sz="1600"/>
              <a:t>manifest</a:t>
            </a:r>
            <a:r>
              <a:rPr lang="zh-CN" altLang="zh-CN" sz="1600"/>
              <a:t>文件</a:t>
            </a:r>
          </a:p>
          <a:p>
            <a:r>
              <a:rPr lang="zh-CN" altLang="zh-CN" sz="1600"/>
              <a:t>浏览器发现</a:t>
            </a:r>
            <a:r>
              <a:rPr lang="en-US" altLang="zh-CN" sz="1600"/>
              <a:t>manifest</a:t>
            </a:r>
            <a:r>
              <a:rPr lang="zh-CN" altLang="zh-CN" sz="1600"/>
              <a:t>文件本身发生变化，便会根据新的</a:t>
            </a:r>
            <a:r>
              <a:rPr lang="en-US" altLang="zh-CN" sz="1600"/>
              <a:t>manifest</a:t>
            </a:r>
            <a:r>
              <a:rPr lang="zh-CN" altLang="zh-CN" sz="1600"/>
              <a:t>文件去获取新的资源进行缓存。当</a:t>
            </a:r>
            <a:r>
              <a:rPr lang="en-US" altLang="zh-CN" sz="1600"/>
              <a:t>manifest</a:t>
            </a:r>
            <a:r>
              <a:rPr lang="zh-CN" altLang="zh-CN" sz="1600"/>
              <a:t>文件列表并没有变化的时候，我们通常通过修改</a:t>
            </a:r>
            <a:r>
              <a:rPr lang="en-US" altLang="zh-CN" sz="1600"/>
              <a:t>manifest</a:t>
            </a:r>
            <a:r>
              <a:rPr lang="zh-CN" altLang="zh-CN" sz="1600"/>
              <a:t>注释的方式来改变文件，从而实现更新。</a:t>
            </a:r>
          </a:p>
          <a:p>
            <a:pPr marL="342900" indent="-342900">
              <a:buFont typeface="+mj-ea"/>
              <a:buAutoNum type="circleNumDbPlain" startAt="2"/>
            </a:pPr>
            <a:r>
              <a:rPr lang="zh-CN" altLang="zh-CN" sz="1600" smtClean="0"/>
              <a:t>通过</a:t>
            </a:r>
            <a:r>
              <a:rPr lang="en-US" altLang="zh-CN" sz="1600"/>
              <a:t>javascript</a:t>
            </a:r>
            <a:r>
              <a:rPr lang="zh-CN" altLang="zh-CN" sz="1600"/>
              <a:t>操作</a:t>
            </a:r>
          </a:p>
          <a:p>
            <a:r>
              <a:rPr lang="zh-CN" altLang="zh-CN" sz="1600"/>
              <a:t>浏览器提供了</a:t>
            </a:r>
            <a:r>
              <a:rPr lang="en-US" altLang="zh-CN" sz="1600"/>
              <a:t>Application Cache</a:t>
            </a:r>
            <a:r>
              <a:rPr lang="zh-CN" altLang="zh-CN" sz="1600"/>
              <a:t>供</a:t>
            </a:r>
            <a:r>
              <a:rPr lang="en-US" altLang="zh-CN" sz="1600"/>
              <a:t>javaScript</a:t>
            </a:r>
            <a:r>
              <a:rPr lang="zh-CN" altLang="zh-CN" sz="1600"/>
              <a:t>代码访问，通过对</a:t>
            </a:r>
            <a:r>
              <a:rPr lang="en-US" altLang="zh-CN" sz="1600"/>
              <a:t>Application Cache</a:t>
            </a:r>
            <a:r>
              <a:rPr lang="zh-CN" altLang="zh-CN" sz="1600"/>
              <a:t>对象的操作也能达到更新缓存的目的。</a:t>
            </a:r>
          </a:p>
          <a:p>
            <a:pPr marL="285750" indent="-285750">
              <a:buFont typeface="Wingdings" panose="05000000000000000000" pitchFamily="2" charset="2"/>
              <a:buChar char="Ø"/>
            </a:pPr>
            <a:endParaRPr lang="zh-CN" altLang="zh-CN" sz="1600"/>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681359" y="4269865"/>
            <a:ext cx="6443342" cy="1815882"/>
          </a:xfrm>
          <a:prstGeom prst="rect">
            <a:avLst/>
          </a:prstGeom>
          <a:solidFill>
            <a:schemeClr val="accent5">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a:t>var appCache = window.applicationCache;</a:t>
            </a:r>
            <a:endParaRPr lang="zh-CN" altLang="zh-CN" sz="1600"/>
          </a:p>
          <a:p>
            <a:r>
              <a:rPr lang="en-US" altLang="zh-CN" sz="1600"/>
              <a:t>appCache.update(); //</a:t>
            </a:r>
            <a:r>
              <a:rPr lang="zh-CN" altLang="zh-CN" sz="1600"/>
              <a:t>尝试更新缓存</a:t>
            </a:r>
          </a:p>
          <a:p>
            <a:r>
              <a:rPr lang="en-US" altLang="zh-CN" sz="1600"/>
              <a:t>...</a:t>
            </a:r>
            <a:endParaRPr lang="zh-CN" altLang="zh-CN" sz="1600"/>
          </a:p>
          <a:p>
            <a:r>
              <a:rPr lang="en-US" altLang="zh-CN" sz="1600"/>
              <a:t> </a:t>
            </a:r>
            <a:endParaRPr lang="zh-CN" altLang="zh-CN" sz="1600"/>
          </a:p>
          <a:p>
            <a:r>
              <a:rPr lang="en-US" altLang="zh-CN" sz="1600"/>
              <a:t>if (appCache.status == window.applicationCache.UPDATEREADY) {</a:t>
            </a:r>
            <a:endParaRPr lang="zh-CN" altLang="zh-CN" sz="1600"/>
          </a:p>
          <a:p>
            <a:r>
              <a:rPr lang="en-US" altLang="zh-CN" sz="1600"/>
              <a:t>  appCache.swapCache();  //</a:t>
            </a:r>
            <a:r>
              <a:rPr lang="zh-CN" altLang="zh-CN" sz="1600"/>
              <a:t>更新成功后，切换到新的缓存</a:t>
            </a:r>
          </a:p>
          <a:p>
            <a:r>
              <a:rPr lang="en-US" altLang="zh-CN" sz="1600"/>
              <a:t>}</a:t>
            </a:r>
            <a:endParaRPr lang="zh-CN" altLang="zh-CN" sz="1600"/>
          </a:p>
        </p:txBody>
      </p:sp>
      <p:sp>
        <p:nvSpPr>
          <p:cNvPr id="4" name="椭圆形标注 3"/>
          <p:cNvSpPr/>
          <p:nvPr/>
        </p:nvSpPr>
        <p:spPr>
          <a:xfrm>
            <a:off x="6229349" y="3755515"/>
            <a:ext cx="2276475" cy="1616586"/>
          </a:xfrm>
          <a:prstGeom prst="wedgeEllipseCallout">
            <a:avLst>
              <a:gd name="adj1" fmla="val -65762"/>
              <a:gd name="adj2" fmla="val 20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b="1">
                <a:solidFill>
                  <a:schemeClr val="tx1"/>
                </a:solidFill>
              </a:rPr>
              <a:t>用户想要更新缓存，可以通过删除缓存文件的方式来清除缓存。</a:t>
            </a:r>
          </a:p>
        </p:txBody>
      </p:sp>
    </p:spTree>
    <p:extLst>
      <p:ext uri="{BB962C8B-B14F-4D97-AF65-F5344CB8AC3E}">
        <p14:creationId xmlns:p14="http://schemas.microsoft.com/office/powerpoint/2010/main" val="34805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7" name="矩形 6"/>
          <p:cNvSpPr/>
          <p:nvPr/>
        </p:nvSpPr>
        <p:spPr bwMode="auto">
          <a:xfrm>
            <a:off x="1259632" y="2269818"/>
            <a:ext cx="6583362" cy="288320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208714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205349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1497757" y="2698328"/>
            <a:ext cx="6226175" cy="187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a:t>canvas</a:t>
            </a:r>
            <a:r>
              <a:rPr lang="zh-CN" altLang="zh-CN" sz="2000"/>
              <a:t>意为画布，现实生活中的画布是用来作画的，</a:t>
            </a:r>
            <a:r>
              <a:rPr lang="en-US" altLang="zh-CN" sz="2000"/>
              <a:t>HTML5</a:t>
            </a:r>
            <a:r>
              <a:rPr lang="zh-CN" altLang="zh-CN" sz="2000"/>
              <a:t>中的</a:t>
            </a:r>
            <a:r>
              <a:rPr lang="en-US" altLang="zh-CN" sz="2000"/>
              <a:t>canvas</a:t>
            </a:r>
            <a:r>
              <a:rPr lang="zh-CN" altLang="zh-CN" sz="2000"/>
              <a:t>与之类似，我们可以称它为“网页中的画布”，有了这个画布便可以轻松的在网页中绘制图形、文字、图片等。</a:t>
            </a:r>
          </a:p>
        </p:txBody>
      </p:sp>
    </p:spTree>
    <p:extLst>
      <p:ext uri="{BB962C8B-B14F-4D97-AF65-F5344CB8AC3E}">
        <p14:creationId xmlns:p14="http://schemas.microsoft.com/office/powerpoint/2010/main" val="193019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7" name="矩形 6"/>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
        <p:nvSpPr>
          <p:cNvPr id="11" name="内容占位符 2"/>
          <p:cNvSpPr>
            <a:spLocks noGrp="1"/>
          </p:cNvSpPr>
          <p:nvPr>
            <p:ph idx="1"/>
          </p:nvPr>
        </p:nvSpPr>
        <p:spPr bwMode="auto">
          <a:xfrm>
            <a:off x="481013" y="2135188"/>
            <a:ext cx="7975600"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a:lnSpc>
                <a:spcPct val="150000"/>
              </a:lnSpc>
              <a:buFont typeface="Wingdings" panose="05000000000000000000" pitchFamily="2" charset="2"/>
              <a:buChar char="Ø"/>
              <a:defRPr/>
            </a:pPr>
            <a:r>
              <a:rPr lang="en-US" altLang="zh-CN" sz="1800">
                <a:latin typeface="Arial" charset="0"/>
                <a:ea typeface="宋体" charset="-122"/>
              </a:rPr>
              <a:t>HTML5</a:t>
            </a:r>
            <a:r>
              <a:rPr lang="zh-CN" altLang="zh-CN" sz="1800">
                <a:latin typeface="Arial" charset="0"/>
                <a:ea typeface="宋体" charset="-122"/>
              </a:rPr>
              <a:t>中提供了</a:t>
            </a:r>
            <a:r>
              <a:rPr lang="en-US" altLang="zh-CN" sz="1800">
                <a:latin typeface="Arial" charset="0"/>
                <a:ea typeface="宋体" charset="-122"/>
              </a:rPr>
              <a:t>&lt;canvas&gt;</a:t>
            </a:r>
            <a:r>
              <a:rPr lang="zh-CN" altLang="zh-CN" sz="1800">
                <a:latin typeface="Arial" charset="0"/>
                <a:ea typeface="宋体" charset="-122"/>
              </a:rPr>
              <a:t>标签，使用</a:t>
            </a:r>
            <a:r>
              <a:rPr lang="en-US" altLang="zh-CN" sz="1800">
                <a:latin typeface="Arial" charset="0"/>
                <a:ea typeface="宋体" charset="-122"/>
              </a:rPr>
              <a:t>&lt;canvas&gt;</a:t>
            </a:r>
            <a:r>
              <a:rPr lang="zh-CN" altLang="zh-CN" sz="1800">
                <a:latin typeface="Arial" charset="0"/>
                <a:ea typeface="宋体" charset="-122"/>
              </a:rPr>
              <a:t>标签可以在网页中创建一个矩形区域的画布。</a:t>
            </a:r>
          </a:p>
        </p:txBody>
      </p:sp>
      <p:sp>
        <p:nvSpPr>
          <p:cNvPr id="12" name="TextBox 11"/>
          <p:cNvSpPr txBox="1"/>
          <p:nvPr/>
        </p:nvSpPr>
        <p:spPr>
          <a:xfrm>
            <a:off x="1024260" y="3151262"/>
            <a:ext cx="7220148" cy="1152128"/>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&lt;</a:t>
            </a:r>
            <a:r>
              <a:rPr lang="en-US" altLang="zh-CN" sz="1600"/>
              <a:t>canvas id="cavsElem" width="400" height="300</a:t>
            </a:r>
            <a:r>
              <a:rPr lang="en-US" altLang="zh-CN" sz="1600" smtClean="0"/>
              <a:t>"&gt;</a:t>
            </a:r>
          </a:p>
          <a:p>
            <a:pPr indent="457200">
              <a:lnSpc>
                <a:spcPct val="150000"/>
              </a:lnSpc>
            </a:pPr>
            <a:r>
              <a:rPr lang="zh-CN" altLang="zh-CN" sz="1600" smtClean="0"/>
              <a:t>您</a:t>
            </a:r>
            <a:r>
              <a:rPr lang="zh-CN" altLang="zh-CN" sz="1600"/>
              <a:t>的浏览器不支持</a:t>
            </a:r>
            <a:r>
              <a:rPr lang="en-US" altLang="zh-CN" sz="1600" smtClean="0"/>
              <a:t>canvas</a:t>
            </a:r>
          </a:p>
          <a:p>
            <a:pPr indent="457200">
              <a:lnSpc>
                <a:spcPct val="150000"/>
              </a:lnSpc>
            </a:pPr>
            <a:r>
              <a:rPr lang="en-US" altLang="zh-CN" sz="1600" smtClean="0"/>
              <a:t>&lt;/</a:t>
            </a:r>
            <a:r>
              <a:rPr lang="en-US" altLang="zh-CN" sz="1600"/>
              <a:t>canvas&gt;</a:t>
            </a:r>
            <a:endParaRPr lang="zh-CN" altLang="zh-CN" sz="1600"/>
          </a:p>
          <a:p>
            <a:pPr indent="457200">
              <a:lnSpc>
                <a:spcPct val="250000"/>
              </a:lnSpc>
            </a:pPr>
            <a:endParaRPr lang="zh-CN" altLang="zh-CN"/>
          </a:p>
        </p:txBody>
      </p:sp>
      <p:grpSp>
        <p:nvGrpSpPr>
          <p:cNvPr id="13" name="组合 12"/>
          <p:cNvGrpSpPr/>
          <p:nvPr/>
        </p:nvGrpSpPr>
        <p:grpSpPr>
          <a:xfrm rot="10800000">
            <a:off x="3923928" y="3619312"/>
            <a:ext cx="202064" cy="324037"/>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4103443" y="3635573"/>
            <a:ext cx="36004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当浏览器不支持</a:t>
            </a:r>
            <a:r>
              <a:rPr lang="en-US" altLang="zh-CN" sz="1400" smtClean="0">
                <a:solidFill>
                  <a:srgbClr val="FF0000"/>
                </a:solidFill>
                <a:latin typeface="微软雅黑" panose="020B0503020204020204" pitchFamily="34" charset="-122"/>
                <a:ea typeface="微软雅黑" panose="020B0503020204020204" pitchFamily="34" charset="-122"/>
              </a:rPr>
              <a:t>&lt;canvas&gt;</a:t>
            </a:r>
            <a:r>
              <a:rPr lang="zh-CN" altLang="en-US" sz="1400" smtClean="0">
                <a:solidFill>
                  <a:srgbClr val="FF0000"/>
                </a:solidFill>
                <a:latin typeface="微软雅黑" panose="020B0503020204020204" pitchFamily="34" charset="-122"/>
                <a:ea typeface="微软雅黑" panose="020B0503020204020204" pitchFamily="34" charset="-122"/>
              </a:rPr>
              <a:t>标签时显示</a:t>
            </a:r>
            <a:endParaRPr lang="zh-CN" altLang="zh-CN" sz="1400">
              <a:solidFill>
                <a:srgbClr val="FF0000"/>
              </a:solidFill>
              <a:latin typeface="微软雅黑" panose="020B0503020204020204" pitchFamily="34" charset="-122"/>
              <a:ea typeface="微软雅黑" panose="020B0503020204020204" pitchFamily="34" charset="-122"/>
            </a:endParaRPr>
          </a:p>
        </p:txBody>
      </p:sp>
      <p:sp>
        <p:nvSpPr>
          <p:cNvPr id="17" name="内容占位符 2"/>
          <p:cNvSpPr txBox="1">
            <a:spLocks/>
          </p:cNvSpPr>
          <p:nvPr/>
        </p:nvSpPr>
        <p:spPr bwMode="auto">
          <a:xfrm>
            <a:off x="467544" y="4375398"/>
            <a:ext cx="7975600" cy="9440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685800" lvl="1" indent="-228600" eaLnBrk="1" hangingPunct="1">
              <a:lnSpc>
                <a:spcPct val="150000"/>
              </a:lnSpc>
              <a:spcBef>
                <a:spcPts val="500"/>
              </a:spcBef>
              <a:buFont typeface="Wingdings" panose="05000000000000000000" pitchFamily="2" charset="2"/>
              <a:buChar char="Ø"/>
              <a:defRPr/>
            </a:pPr>
            <a:r>
              <a:rPr lang="zh-CN" altLang="zh-CN" sz="1800">
                <a:latin typeface="Arial" charset="0"/>
                <a:ea typeface="宋体" charset="-122"/>
              </a:rPr>
              <a:t>画布本身不具有绘制功能，可以通过脚本语言（一般为</a:t>
            </a:r>
            <a:r>
              <a:rPr lang="en-US" altLang="zh-CN" sz="1800">
                <a:latin typeface="Arial" charset="0"/>
                <a:ea typeface="宋体" charset="-122"/>
              </a:rPr>
              <a:t>JavaScript</a:t>
            </a:r>
            <a:r>
              <a:rPr lang="zh-CN" altLang="zh-CN" sz="1800">
                <a:latin typeface="Arial" charset="0"/>
                <a:ea typeface="宋体" charset="-122"/>
              </a:rPr>
              <a:t>）操作绘制图形的</a:t>
            </a:r>
            <a:r>
              <a:rPr lang="en-US" altLang="zh-CN" sz="1800">
                <a:latin typeface="Arial" charset="0"/>
                <a:ea typeface="宋体" charset="-122"/>
              </a:rPr>
              <a:t>API</a:t>
            </a:r>
            <a:r>
              <a:rPr lang="zh-CN" altLang="zh-CN" sz="1800">
                <a:latin typeface="Arial" charset="0"/>
                <a:ea typeface="宋体" charset="-122"/>
              </a:rPr>
              <a:t>进行绘制操作</a:t>
            </a:r>
            <a:r>
              <a:rPr lang="zh-CN" altLang="en-US" sz="1800">
                <a:latin typeface="Arial" charset="0"/>
                <a:ea typeface="宋体" charset="-122"/>
              </a:rPr>
              <a:t>。可以使用</a:t>
            </a:r>
            <a:r>
              <a:rPr lang="en-US" altLang="zh-CN" sz="1800">
                <a:latin typeface="Arial" charset="0"/>
                <a:ea typeface="宋体" charset="-122"/>
              </a:rPr>
              <a:t>getElementById()</a:t>
            </a:r>
            <a:r>
              <a:rPr lang="zh-CN" altLang="en-US" sz="1800">
                <a:latin typeface="Arial" charset="0"/>
                <a:ea typeface="宋体" charset="-122"/>
              </a:rPr>
              <a:t>方法获取画布对象：</a:t>
            </a:r>
          </a:p>
          <a:p>
            <a:pPr lvl="1">
              <a:lnSpc>
                <a:spcPct val="150000"/>
              </a:lnSpc>
              <a:defRPr/>
            </a:pPr>
            <a:endParaRPr lang="zh-CN" altLang="zh-CN" sz="1800" kern="0">
              <a:latin typeface="微软雅黑" panose="020B0503020204020204" pitchFamily="34" charset="-122"/>
              <a:ea typeface="微软雅黑" panose="020B0503020204020204" pitchFamily="34" charset="-122"/>
            </a:endParaRPr>
          </a:p>
        </p:txBody>
      </p:sp>
      <p:sp>
        <p:nvSpPr>
          <p:cNvPr id="18" name="TextBox 17"/>
          <p:cNvSpPr txBox="1"/>
          <p:nvPr/>
        </p:nvSpPr>
        <p:spPr>
          <a:xfrm>
            <a:off x="1024260" y="5815558"/>
            <a:ext cx="7220148" cy="531213"/>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var </a:t>
            </a:r>
            <a:r>
              <a:rPr lang="en-US" altLang="zh-CN" sz="1600"/>
              <a:t>canvas = document.getElementById('cavsElem');</a:t>
            </a:r>
            <a:endParaRPr lang="zh-CN" altLang="zh-CN" sz="1600"/>
          </a:p>
          <a:p>
            <a:pPr indent="457200">
              <a:lnSpc>
                <a:spcPct val="250000"/>
              </a:lnSpc>
            </a:pPr>
            <a:endParaRPr lang="zh-CN" altLang="zh-CN"/>
          </a:p>
        </p:txBody>
      </p:sp>
      <p:sp>
        <p:nvSpPr>
          <p:cNvPr id="2" name="矩形 1"/>
          <p:cNvSpPr/>
          <p:nvPr/>
        </p:nvSpPr>
        <p:spPr>
          <a:xfrm>
            <a:off x="1024260" y="1591360"/>
            <a:ext cx="1781257" cy="646331"/>
          </a:xfrm>
          <a:prstGeom prst="rect">
            <a:avLst/>
          </a:prstGeom>
        </p:spPr>
        <p:txBody>
          <a:bodyPr wrap="none">
            <a:spAutoFit/>
          </a:bodyPr>
          <a:lstStyle/>
          <a:p>
            <a:pPr marL="457200" lvl="2" indent="-457200">
              <a:lnSpc>
                <a:spcPct val="150000"/>
              </a:lnSpc>
              <a:spcBef>
                <a:spcPct val="20000"/>
              </a:spcBef>
              <a:buFont typeface="+mj-lt"/>
              <a:buAutoNum type="arabicPeriod"/>
              <a:defRPr/>
            </a:pPr>
            <a:r>
              <a:rPr lang="zh-CN" altLang="en-US" sz="2000" b="1" smtClean="0">
                <a:solidFill>
                  <a:srgbClr val="7030A0"/>
                </a:solidFill>
              </a:rPr>
              <a:t>创建</a:t>
            </a:r>
            <a:r>
              <a:rPr lang="zh-CN" altLang="en-US" sz="2400" b="1">
                <a:solidFill>
                  <a:srgbClr val="7030A0"/>
                </a:solidFill>
              </a:rPr>
              <a:t>画布</a:t>
            </a:r>
            <a:endParaRPr lang="zh-CN" altLang="zh-CN" sz="2400" b="1">
              <a:solidFill>
                <a:srgbClr val="7030A0"/>
              </a:solidFill>
            </a:endParaRPr>
          </a:p>
        </p:txBody>
      </p:sp>
    </p:spTree>
    <p:extLst>
      <p:ext uri="{BB962C8B-B14F-4D97-AF65-F5344CB8AC3E}">
        <p14:creationId xmlns:p14="http://schemas.microsoft.com/office/powerpoint/2010/main" val="1086883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1194" y="455612"/>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内容占位符 2"/>
          <p:cNvSpPr>
            <a:spLocks noGrp="1"/>
          </p:cNvSpPr>
          <p:nvPr>
            <p:ph idx="1"/>
          </p:nvPr>
        </p:nvSpPr>
        <p:spPr bwMode="auto">
          <a:xfrm>
            <a:off x="261194" y="2420938"/>
            <a:ext cx="7975600"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1">
              <a:lnSpc>
                <a:spcPct val="150000"/>
              </a:lnSpc>
              <a:buFont typeface="Wingdings" panose="05000000000000000000" pitchFamily="2" charset="2"/>
              <a:buChar char="Ø"/>
              <a:defRPr/>
            </a:pPr>
            <a:r>
              <a:rPr lang="zh-CN" altLang="zh-CN" sz="1800" kern="0">
                <a:latin typeface="宋体" panose="02010600030101010101" pitchFamily="2" charset="-122"/>
                <a:ea typeface="宋体" panose="02010600030101010101" pitchFamily="2" charset="-122"/>
              </a:rPr>
              <a:t>有了画布之后，要开始作画需要准备一只画笔，这只画笔就是</a:t>
            </a:r>
            <a:r>
              <a:rPr lang="en-US" altLang="zh-CN" sz="1800" kern="0">
                <a:latin typeface="宋体" panose="02010600030101010101" pitchFamily="2" charset="-122"/>
                <a:ea typeface="宋体" panose="02010600030101010101" pitchFamily="2" charset="-122"/>
              </a:rPr>
              <a:t>context</a:t>
            </a:r>
            <a:r>
              <a:rPr lang="zh-CN" altLang="zh-CN" sz="1800" kern="0">
                <a:latin typeface="宋体" panose="02010600030101010101" pitchFamily="2" charset="-122"/>
                <a:ea typeface="宋体" panose="02010600030101010101" pitchFamily="2" charset="-122"/>
              </a:rPr>
              <a:t>对象，该对象可以使用</a:t>
            </a:r>
            <a:r>
              <a:rPr lang="en-US" altLang="zh-CN" sz="1800" kern="0">
                <a:latin typeface="宋体" panose="02010600030101010101" pitchFamily="2" charset="-122"/>
                <a:ea typeface="宋体" panose="02010600030101010101" pitchFamily="2" charset="-122"/>
              </a:rPr>
              <a:t>JavaScript</a:t>
            </a:r>
            <a:r>
              <a:rPr lang="zh-CN" altLang="zh-CN" sz="1800" kern="0">
                <a:latin typeface="宋体" panose="02010600030101010101" pitchFamily="2" charset="-122"/>
                <a:ea typeface="宋体" panose="02010600030101010101" pitchFamily="2" charset="-122"/>
              </a:rPr>
              <a:t>脚本获得</a:t>
            </a:r>
            <a:r>
              <a:rPr lang="zh-CN" altLang="en-US" sz="1800" kern="0">
                <a:latin typeface="宋体" panose="02010600030101010101" pitchFamily="2" charset="-122"/>
                <a:ea typeface="宋体" panose="02010600030101010101" pitchFamily="2" charset="-122"/>
              </a:rPr>
              <a:t>。</a:t>
            </a:r>
            <a:endParaRPr lang="zh-CN" altLang="zh-CN" sz="1800" kern="0">
              <a:latin typeface="宋体" panose="02010600030101010101" pitchFamily="2" charset="-122"/>
              <a:ea typeface="宋体" panose="02010600030101010101" pitchFamily="2" charset="-122"/>
            </a:endParaRPr>
          </a:p>
        </p:txBody>
      </p:sp>
      <p:sp>
        <p:nvSpPr>
          <p:cNvPr id="9" name="TextBox 8"/>
          <p:cNvSpPr txBox="1"/>
          <p:nvPr/>
        </p:nvSpPr>
        <p:spPr>
          <a:xfrm>
            <a:off x="805185" y="3433405"/>
            <a:ext cx="7220148"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var </a:t>
            </a:r>
            <a:r>
              <a:rPr lang="en-US" altLang="zh-CN" sz="1600"/>
              <a:t>context = canvas.getContext('2d');</a:t>
            </a:r>
            <a:endParaRPr lang="zh-CN" altLang="zh-CN" sz="1600"/>
          </a:p>
          <a:p>
            <a:pPr indent="457200">
              <a:lnSpc>
                <a:spcPct val="150000"/>
              </a:lnSpc>
            </a:pPr>
            <a:endParaRPr lang="en-US" altLang="zh-CN" sz="1600" smtClean="0"/>
          </a:p>
          <a:p>
            <a:pPr indent="457200">
              <a:lnSpc>
                <a:spcPct val="250000"/>
              </a:lnSpc>
            </a:pPr>
            <a:endParaRPr lang="zh-CN" altLang="zh-CN"/>
          </a:p>
        </p:txBody>
      </p:sp>
      <p:sp>
        <p:nvSpPr>
          <p:cNvPr id="10" name="TextBox 9"/>
          <p:cNvSpPr txBox="1"/>
          <p:nvPr/>
        </p:nvSpPr>
        <p:spPr>
          <a:xfrm>
            <a:off x="899592" y="5793734"/>
            <a:ext cx="3610074" cy="531213"/>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a:t>context.moveTo(x,y</a:t>
            </a:r>
            <a:r>
              <a:rPr lang="en-US" altLang="zh-CN" sz="1600" smtClean="0"/>
              <a:t>);</a:t>
            </a:r>
            <a:endParaRPr lang="zh-CN" altLang="zh-CN" sz="1600"/>
          </a:p>
          <a:p>
            <a:pPr indent="457200">
              <a:lnSpc>
                <a:spcPct val="250000"/>
              </a:lnSpc>
            </a:pPr>
            <a:endParaRPr lang="zh-CN" altLang="zh-CN"/>
          </a:p>
        </p:txBody>
      </p:sp>
      <p:pic>
        <p:nvPicPr>
          <p:cNvPr id="12" name="图片 11"/>
          <p:cNvPicPr/>
          <p:nvPr/>
        </p:nvPicPr>
        <p:blipFill>
          <a:blip r:embed="rId2"/>
          <a:stretch>
            <a:fillRect/>
          </a:stretch>
        </p:blipFill>
        <p:spPr>
          <a:xfrm>
            <a:off x="4611242" y="3990233"/>
            <a:ext cx="3528392" cy="2639514"/>
          </a:xfrm>
          <a:prstGeom prst="rect">
            <a:avLst/>
          </a:prstGeom>
        </p:spPr>
      </p:pic>
      <p:sp>
        <p:nvSpPr>
          <p:cNvPr id="13" name="内容占位符 2"/>
          <p:cNvSpPr txBox="1">
            <a:spLocks/>
          </p:cNvSpPr>
          <p:nvPr/>
        </p:nvSpPr>
        <p:spPr bwMode="auto">
          <a:xfrm>
            <a:off x="261194" y="4748014"/>
            <a:ext cx="4454822"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buFont typeface="Wingdings" panose="05000000000000000000" pitchFamily="2" charset="2"/>
              <a:buChar char="Ø"/>
              <a:defRPr/>
            </a:pPr>
            <a:r>
              <a:rPr lang="zh-CN" altLang="en-US" sz="1800" kern="0" smtClean="0">
                <a:latin typeface="宋体" panose="02010600030101010101" pitchFamily="2" charset="-122"/>
                <a:ea typeface="宋体" panose="02010600030101010101" pitchFamily="2" charset="-122"/>
              </a:rPr>
              <a:t>接下来需要设置上下文开始的绘制点，也就是“从哪里开始画”。</a:t>
            </a:r>
            <a:endParaRPr lang="zh-CN" altLang="zh-CN" sz="1800" kern="0">
              <a:latin typeface="宋体" panose="02010600030101010101" pitchFamily="2" charset="-122"/>
              <a:ea typeface="宋体" panose="02010600030101010101" pitchFamily="2" charset="-122"/>
            </a:endParaRPr>
          </a:p>
        </p:txBody>
      </p:sp>
      <p:sp>
        <p:nvSpPr>
          <p:cNvPr id="14" name="矩形 13"/>
          <p:cNvSpPr/>
          <p:nvPr/>
        </p:nvSpPr>
        <p:spPr>
          <a:xfrm>
            <a:off x="757558" y="4145647"/>
            <a:ext cx="1936749" cy="553998"/>
          </a:xfrm>
          <a:prstGeom prst="rect">
            <a:avLst/>
          </a:prstGeom>
        </p:spPr>
        <p:txBody>
          <a:bodyPr wrap="none">
            <a:spAutoFit/>
          </a:bodyPr>
          <a:lstStyle/>
          <a:p>
            <a:pPr marL="457200" lvl="2" indent="-457200">
              <a:lnSpc>
                <a:spcPct val="150000"/>
              </a:lnSpc>
              <a:spcBef>
                <a:spcPct val="20000"/>
              </a:spcBef>
              <a:buFont typeface="+mj-lt"/>
              <a:buAutoNum type="arabicPeriod" startAt="3"/>
              <a:defRPr/>
            </a:pPr>
            <a:r>
              <a:rPr lang="zh-CN" altLang="en-US" sz="2000" b="1" smtClean="0">
                <a:solidFill>
                  <a:srgbClr val="7030A0"/>
                </a:solidFill>
              </a:rPr>
              <a:t>坐标和起点</a:t>
            </a:r>
            <a:endParaRPr lang="zh-CN" altLang="zh-CN" sz="2000" b="1">
              <a:solidFill>
                <a:srgbClr val="7030A0"/>
              </a:solidFill>
            </a:endParaRPr>
          </a:p>
        </p:txBody>
      </p:sp>
      <p:sp>
        <p:nvSpPr>
          <p:cNvPr id="15"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16" name="矩形 15"/>
          <p:cNvSpPr/>
          <p:nvPr/>
        </p:nvSpPr>
        <p:spPr>
          <a:xfrm>
            <a:off x="744580" y="1894026"/>
            <a:ext cx="1678665" cy="553998"/>
          </a:xfrm>
          <a:prstGeom prst="rect">
            <a:avLst/>
          </a:prstGeom>
        </p:spPr>
        <p:txBody>
          <a:bodyPr wrap="none">
            <a:spAutoFit/>
          </a:bodyPr>
          <a:lstStyle/>
          <a:p>
            <a:pPr marL="457200" lvl="2" indent="-457200">
              <a:lnSpc>
                <a:spcPct val="150000"/>
              </a:lnSpc>
              <a:spcBef>
                <a:spcPct val="20000"/>
              </a:spcBef>
              <a:buFont typeface="+mj-lt"/>
              <a:buAutoNum type="arabicPeriod" startAt="2"/>
              <a:defRPr/>
            </a:pPr>
            <a:r>
              <a:rPr lang="zh-CN" altLang="en-US" sz="2000" b="1" smtClean="0">
                <a:solidFill>
                  <a:srgbClr val="7030A0"/>
                </a:solidFill>
              </a:rPr>
              <a:t>准备画笔</a:t>
            </a:r>
            <a:endParaRPr lang="zh-CN" altLang="zh-CN" sz="2000" b="1">
              <a:solidFill>
                <a:srgbClr val="7030A0"/>
              </a:solidFill>
            </a:endParaRPr>
          </a:p>
        </p:txBody>
      </p:sp>
      <p:sp>
        <p:nvSpPr>
          <p:cNvPr id="17" name="矩形 16"/>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Tree>
    <p:extLst>
      <p:ext uri="{BB962C8B-B14F-4D97-AF65-F5344CB8AC3E}">
        <p14:creationId xmlns:p14="http://schemas.microsoft.com/office/powerpoint/2010/main" val="99362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dirty="0" smtClean="0">
                <a:latin typeface="宋体" panose="02010600030101010101" pitchFamily="2" charset="-122"/>
                <a:ea typeface="宋体" panose="02010600030101010101" pitchFamily="2" charset="-122"/>
              </a:rPr>
              <a:t>请</a:t>
            </a:r>
            <a:r>
              <a:rPr lang="zh-CN" altLang="zh-CN" sz="2000" dirty="0">
                <a:latin typeface="宋体" panose="02010600030101010101" pitchFamily="2" charset="-122"/>
                <a:ea typeface="宋体" panose="02010600030101010101" pitchFamily="2" charset="-122"/>
              </a:rPr>
              <a:t>列举移动开发的几种方式</a:t>
            </a:r>
            <a:r>
              <a:rPr lang="zh-CN" altLang="zh-CN" sz="2000" dirty="0">
                <a:latin typeface="黑体" panose="02010609060101010101" pitchFamily="49" charset="-122"/>
                <a:ea typeface="黑体" panose="02010609060101010101" pitchFamily="49" charset="-122"/>
              </a:rPr>
              <a:t>。</a:t>
            </a: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dirty="0" smtClean="0">
                <a:latin typeface="宋体" panose="02010600030101010101" pitchFamily="2" charset="-122"/>
                <a:ea typeface="宋体" panose="02010600030101010101" pitchFamily="2" charset="-122"/>
              </a:rPr>
              <a:t>请</a:t>
            </a:r>
            <a:r>
              <a:rPr lang="zh-CN" altLang="zh-CN" sz="2000" dirty="0">
                <a:latin typeface="宋体" panose="02010600030101010101" pitchFamily="2" charset="-122"/>
                <a:ea typeface="宋体" panose="02010600030101010101" pitchFamily="2" charset="-122"/>
              </a:rPr>
              <a:t>列举基于</a:t>
            </a:r>
            <a:r>
              <a:rPr lang="en-US" altLang="zh-CN" sz="2000" dirty="0">
                <a:latin typeface="宋体" panose="02010600030101010101" pitchFamily="2" charset="-122"/>
                <a:ea typeface="宋体" panose="02010600030101010101" pitchFamily="2" charset="-122"/>
              </a:rPr>
              <a:t>HTML5</a:t>
            </a:r>
            <a:r>
              <a:rPr lang="zh-CN" altLang="zh-CN" sz="2000" dirty="0">
                <a:latin typeface="宋体" panose="02010600030101010101" pitchFamily="2" charset="-122"/>
                <a:ea typeface="宋体" panose="02010600030101010101" pitchFamily="2" charset="-122"/>
              </a:rPr>
              <a:t>的移动</a:t>
            </a:r>
            <a:r>
              <a:rPr lang="en-US" altLang="zh-CN" sz="2000" dirty="0">
                <a:latin typeface="宋体" panose="02010600030101010101" pitchFamily="2" charset="-122"/>
                <a:ea typeface="宋体" panose="02010600030101010101" pitchFamily="2" charset="-122"/>
              </a:rPr>
              <a:t>Web</a:t>
            </a:r>
            <a:r>
              <a:rPr lang="zh-CN" altLang="zh-CN" sz="2000" dirty="0">
                <a:latin typeface="宋体" panose="02010600030101010101" pitchFamily="2" charset="-122"/>
                <a:ea typeface="宋体" panose="02010600030101010101" pitchFamily="2" charset="-122"/>
              </a:rPr>
              <a:t>开发支持那些新功能。</a:t>
            </a:r>
            <a:endParaRPr lang="en-US" altLang="zh-CN" sz="2000" dirty="0">
              <a:latin typeface="宋体" panose="02010600030101010101" pitchFamily="2" charset="-122"/>
              <a:ea typeface="宋体" panose="02010600030101010101" pitchFamily="2" charset="-122"/>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2"/>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333522" y="2209284"/>
            <a:ext cx="6104472" cy="1940957"/>
          </a:xfrm>
          <a:prstGeom prst="roundRect">
            <a:avLst/>
          </a:prstGeom>
          <a:solidFill>
            <a:schemeClr val="bg1"/>
          </a:solidFill>
          <a:ln w="19050">
            <a:solidFill>
              <a:schemeClr val="bg2">
                <a:lumMod val="50000"/>
              </a:schemeClr>
            </a:solidFill>
          </a:ln>
        </p:spPr>
        <p:txBody>
          <a:bodyPr wrap="square" rtlCol="0" anchor="ctr">
            <a:spAutoFit/>
          </a:bodyPr>
          <a:lstStyle/>
          <a:p>
            <a:r>
              <a:rPr lang="zh-CN" altLang="zh-CN" dirty="0">
                <a:latin typeface="宋体" panose="02010600030101010101" pitchFamily="2" charset="-122"/>
                <a:ea typeface="宋体" panose="02010600030101010101" pitchFamily="2" charset="-122"/>
              </a:rPr>
              <a:t>当前，针对移动端的开发方式可以分为三种，具体如下。</a:t>
            </a:r>
          </a:p>
          <a:p>
            <a:pPr marL="342900" lvl="0" indent="-342900">
              <a:buFont typeface="+mj-ea"/>
              <a:buAutoNum type="circleNumDbPlain"/>
            </a:pPr>
            <a:r>
              <a:rPr lang="zh-CN" altLang="zh-CN" dirty="0" smtClean="0">
                <a:latin typeface="宋体" panose="02010600030101010101" pitchFamily="2" charset="-122"/>
                <a:ea typeface="宋体" panose="02010600030101010101" pitchFamily="2" charset="-122"/>
              </a:rPr>
              <a:t>移动</a:t>
            </a:r>
            <a:r>
              <a:rPr lang="en-US" altLang="zh-CN" dirty="0">
                <a:latin typeface="Arial" panose="020B0604020202020204" pitchFamily="34" charset="0"/>
                <a:ea typeface="宋体" panose="02010600030101010101" pitchFamily="2" charset="-122"/>
                <a:cs typeface="Arial" panose="020B0604020202020204" pitchFamily="34" charset="0"/>
              </a:rPr>
              <a:t>Web</a:t>
            </a:r>
            <a:r>
              <a:rPr lang="zh-CN" altLang="zh-CN" dirty="0">
                <a:latin typeface="宋体" panose="02010600030101010101" pitchFamily="2" charset="-122"/>
                <a:ea typeface="宋体" panose="02010600030101010101" pitchFamily="2" charset="-122"/>
              </a:rPr>
              <a:t>：就是在移动</a:t>
            </a:r>
            <a:r>
              <a:rPr lang="en-US" altLang="zh-CN" dirty="0">
                <a:latin typeface="Arial" panose="020B0604020202020204" pitchFamily="34" charset="0"/>
                <a:ea typeface="宋体" panose="02010600030101010101" pitchFamily="2" charset="-122"/>
                <a:cs typeface="Arial" panose="020B0604020202020204" pitchFamily="34" charset="0"/>
              </a:rPr>
              <a:t>Web</a:t>
            </a:r>
            <a:r>
              <a:rPr lang="zh-CN" altLang="zh-CN" dirty="0">
                <a:latin typeface="宋体" panose="02010600030101010101" pitchFamily="2" charset="-122"/>
                <a:ea typeface="宋体" panose="02010600030101010101" pitchFamily="2" charset="-122"/>
              </a:rPr>
              <a:t>浏览器中运行的</a:t>
            </a:r>
            <a:r>
              <a:rPr lang="en-US" altLang="zh-CN" dirty="0">
                <a:latin typeface="Arial" panose="020B0604020202020204" pitchFamily="34" charset="0"/>
                <a:ea typeface="宋体" panose="02010600030101010101" pitchFamily="2" charset="-122"/>
                <a:cs typeface="Arial" panose="020B0604020202020204" pitchFamily="34" charset="0"/>
              </a:rPr>
              <a:t>Web</a:t>
            </a:r>
            <a:r>
              <a:rPr lang="zh-CN" altLang="zh-CN" dirty="0">
                <a:latin typeface="宋体" panose="02010600030101010101" pitchFamily="2" charset="-122"/>
                <a:ea typeface="宋体" panose="02010600030101010101" pitchFamily="2" charset="-122"/>
              </a:rPr>
              <a:t>应用。</a:t>
            </a:r>
          </a:p>
          <a:p>
            <a:pPr marL="342900" lvl="0" indent="-342900">
              <a:buFont typeface="+mj-ea"/>
              <a:buAutoNum type="circleNumDbPlain"/>
            </a:pPr>
            <a:r>
              <a:rPr lang="en-US" altLang="zh-CN" dirty="0" smtClean="0">
                <a:latin typeface="Arial" panose="020B0604020202020204" pitchFamily="34" charset="0"/>
                <a:ea typeface="宋体" panose="02010600030101010101" pitchFamily="2" charset="-122"/>
                <a:cs typeface="Arial" panose="020B0604020202020204" pitchFamily="34" charset="0"/>
              </a:rPr>
              <a:t>NativeApp</a:t>
            </a:r>
            <a:r>
              <a:rPr lang="zh-CN" altLang="zh-CN" dirty="0">
                <a:latin typeface="宋体" panose="02010600030101010101" pitchFamily="2" charset="-122"/>
                <a:ea typeface="宋体" panose="02010600030101010101" pitchFamily="2" charset="-122"/>
              </a:rPr>
              <a:t>：用</a:t>
            </a:r>
            <a:r>
              <a:rPr lang="en-US" altLang="zh-CN" dirty="0">
                <a:latin typeface="Arial" panose="020B0604020202020204" pitchFamily="34" charset="0"/>
                <a:ea typeface="宋体" panose="02010600030101010101" pitchFamily="2" charset="-122"/>
                <a:cs typeface="Arial" panose="020B0604020202020204" pitchFamily="34" charset="0"/>
              </a:rPr>
              <a:t>Android</a:t>
            </a:r>
            <a:r>
              <a:rPr lang="zh-CN" altLang="zh-CN" dirty="0">
                <a:latin typeface="宋体" panose="02010600030101010101" pitchFamily="2" charset="-122"/>
                <a:ea typeface="宋体" panose="02010600030101010101" pitchFamily="2" charset="-122"/>
              </a:rPr>
              <a:t>和</a:t>
            </a:r>
            <a:r>
              <a:rPr lang="en-US" altLang="zh-CN" dirty="0">
                <a:latin typeface="Arial" panose="020B0604020202020204" pitchFamily="34" charset="0"/>
                <a:ea typeface="宋体" panose="02010600030101010101" pitchFamily="2" charset="-122"/>
                <a:cs typeface="Arial" panose="020B0604020202020204" pitchFamily="34" charset="0"/>
              </a:rPr>
              <a:t>Object-C</a:t>
            </a:r>
            <a:r>
              <a:rPr lang="zh-CN" altLang="zh-CN" dirty="0">
                <a:latin typeface="宋体" panose="02010600030101010101" pitchFamily="2" charset="-122"/>
                <a:ea typeface="宋体" panose="02010600030101010101" pitchFamily="2" charset="-122"/>
              </a:rPr>
              <a:t>等原生语言开发的移动应用。</a:t>
            </a:r>
          </a:p>
          <a:p>
            <a:pPr marL="342900" indent="-342900">
              <a:buFont typeface="+mj-ea"/>
              <a:buAutoNum type="circleNumDbPlain"/>
            </a:pPr>
            <a:r>
              <a:rPr lang="en-US" altLang="zh-CN" dirty="0" smtClean="0">
                <a:latin typeface="Arial" panose="020B0604020202020204" pitchFamily="34" charset="0"/>
                <a:ea typeface="宋体" panose="02010600030101010101" pitchFamily="2" charset="-122"/>
                <a:cs typeface="Arial" panose="020B0604020202020204" pitchFamily="34" charset="0"/>
              </a:rPr>
              <a:t>HybridApp</a:t>
            </a:r>
            <a:r>
              <a:rPr lang="zh-CN" altLang="zh-CN" dirty="0">
                <a:latin typeface="宋体" panose="02010600030101010101" pitchFamily="2" charset="-122"/>
                <a:ea typeface="宋体" panose="02010600030101010101" pitchFamily="2" charset="-122"/>
              </a:rPr>
              <a:t>：将移动</a:t>
            </a:r>
            <a:r>
              <a:rPr lang="en-US" altLang="zh-CN" dirty="0">
                <a:latin typeface="Arial" panose="020B0604020202020204" pitchFamily="34" charset="0"/>
                <a:ea typeface="宋体" panose="02010600030101010101" pitchFamily="2" charset="-122"/>
                <a:cs typeface="Arial" panose="020B0604020202020204" pitchFamily="34" charset="0"/>
              </a:rPr>
              <a:t>Web</a:t>
            </a:r>
            <a:r>
              <a:rPr lang="zh-CN" altLang="zh-CN" dirty="0">
                <a:latin typeface="宋体" panose="02010600030101010101" pitchFamily="2" charset="-122"/>
                <a:ea typeface="宋体" panose="02010600030101010101" pitchFamily="2" charset="-122"/>
              </a:rPr>
              <a:t>页面封装在原生外壳中，以</a:t>
            </a:r>
            <a:r>
              <a:rPr lang="en-US" altLang="zh-CN" dirty="0">
                <a:latin typeface="Arial" panose="020B0604020202020204" pitchFamily="34" charset="0"/>
                <a:ea typeface="宋体" panose="02010600030101010101" pitchFamily="2" charset="-122"/>
                <a:cs typeface="Arial" panose="020B0604020202020204" pitchFamily="34" charset="0"/>
              </a:rPr>
              <a:t>APP</a:t>
            </a:r>
            <a:r>
              <a:rPr lang="zh-CN" altLang="zh-CN" dirty="0">
                <a:latin typeface="宋体" panose="02010600030101010101" pitchFamily="2" charset="-122"/>
                <a:ea typeface="宋体" panose="02010600030101010101" pitchFamily="2" charset="-122"/>
              </a:rPr>
              <a:t>的形式与用户交互。</a:t>
            </a:r>
          </a:p>
        </p:txBody>
      </p:sp>
      <p:sp>
        <p:nvSpPr>
          <p:cNvPr id="3" name="圆角矩形 2"/>
          <p:cNvSpPr/>
          <p:nvPr/>
        </p:nvSpPr>
        <p:spPr>
          <a:xfrm>
            <a:off x="1773644" y="3091140"/>
            <a:ext cx="2857479" cy="1940957"/>
          </a:xfrm>
          <a:prstGeom prst="roundRect">
            <a:avLst/>
          </a:prstGeom>
          <a:ln w="19050">
            <a:solidFill>
              <a:schemeClr val="bg2">
                <a:lumMod val="50000"/>
              </a:schemeClr>
            </a:solidFill>
          </a:ln>
        </p:spPr>
        <p:txBody>
          <a:bodyPr wrap="square" rtlCol="0" anchor="ctr">
            <a:spAutoFit/>
          </a:bodyPr>
          <a:lstStyle/>
          <a:p>
            <a:pPr marL="342900" lvl="0" indent="-342900">
              <a:buFont typeface="+mj-ea"/>
              <a:buAutoNum type="circleNumDbPlain"/>
            </a:pPr>
            <a:r>
              <a:rPr lang="zh-CN" altLang="zh-CN" dirty="0" smtClean="0">
                <a:latin typeface="宋体" panose="02010600030101010101" pitchFamily="2" charset="-122"/>
                <a:ea typeface="宋体" panose="02010600030101010101" pitchFamily="2" charset="-122"/>
              </a:rPr>
              <a:t>多媒体</a:t>
            </a:r>
            <a:endParaRPr lang="zh-CN" altLang="zh-CN" dirty="0">
              <a:latin typeface="宋体" panose="02010600030101010101" pitchFamily="2" charset="-122"/>
              <a:ea typeface="宋体" panose="02010600030101010101" pitchFamily="2" charset="-122"/>
            </a:endParaRPr>
          </a:p>
          <a:p>
            <a:pPr marL="342900" lvl="0" indent="-342900">
              <a:buFont typeface="+mj-ea"/>
              <a:buAutoNum type="circleNumDbPlain"/>
            </a:pPr>
            <a:r>
              <a:rPr lang="en-US" altLang="zh-CN" dirty="0">
                <a:latin typeface="Arial" panose="020B0604020202020204" pitchFamily="34" charset="0"/>
                <a:ea typeface="宋体" panose="02010600030101010101" pitchFamily="2" charset="-122"/>
                <a:cs typeface="Arial" panose="020B0604020202020204" pitchFamily="34" charset="0"/>
              </a:rPr>
              <a:t>Canvas</a:t>
            </a:r>
            <a:endParaRPr lang="zh-CN" altLang="zh-CN" dirty="0">
              <a:latin typeface="Arial" panose="020B0604020202020204" pitchFamily="34" charset="0"/>
              <a:ea typeface="宋体" panose="02010600030101010101" pitchFamily="2" charset="-122"/>
              <a:cs typeface="Arial" panose="020B0604020202020204" pitchFamily="34" charset="0"/>
            </a:endParaRPr>
          </a:p>
          <a:p>
            <a:pPr marL="342900" lvl="0" indent="-342900">
              <a:buFont typeface="+mj-ea"/>
              <a:buAutoNum type="circleNumDbPlain"/>
            </a:pPr>
            <a:r>
              <a:rPr lang="zh-CN" altLang="zh-CN" dirty="0">
                <a:latin typeface="宋体" panose="02010600030101010101" pitchFamily="2" charset="-122"/>
                <a:ea typeface="宋体" panose="02010600030101010101" pitchFamily="2" charset="-122"/>
              </a:rPr>
              <a:t>本地存储</a:t>
            </a:r>
          </a:p>
          <a:p>
            <a:pPr marL="342900" lvl="0" indent="-342900">
              <a:buFont typeface="+mj-ea"/>
              <a:buAutoNum type="circleNumDbPlain"/>
            </a:pPr>
            <a:r>
              <a:rPr lang="zh-CN" altLang="zh-CN" dirty="0">
                <a:latin typeface="宋体" panose="02010600030101010101" pitchFamily="2" charset="-122"/>
                <a:ea typeface="宋体" panose="02010600030101010101" pitchFamily="2" charset="-122"/>
              </a:rPr>
              <a:t>离线应用</a:t>
            </a:r>
          </a:p>
          <a:p>
            <a:pPr marL="342900" lvl="0" indent="-342900">
              <a:buFont typeface="+mj-ea"/>
              <a:buAutoNum type="circleNumDbPlain"/>
            </a:pPr>
            <a:r>
              <a:rPr lang="zh-CN" altLang="zh-CN" dirty="0">
                <a:latin typeface="宋体" panose="02010600030101010101" pitchFamily="2" charset="-122"/>
                <a:ea typeface="宋体" panose="02010600030101010101" pitchFamily="2" charset="-122"/>
              </a:rPr>
              <a:t>地理定位</a:t>
            </a:r>
          </a:p>
          <a:p>
            <a:pPr marL="342900" lvl="0" indent="-342900">
              <a:buFont typeface="+mj-ea"/>
              <a:buAutoNum type="circleNumDbPlain"/>
            </a:pPr>
            <a:r>
              <a:rPr lang="zh-CN" altLang="zh-CN" dirty="0">
                <a:latin typeface="宋体" panose="02010600030101010101" pitchFamily="2" charset="-122"/>
                <a:ea typeface="宋体" panose="02010600030101010101" pitchFamily="2" charset="-122"/>
              </a:rPr>
              <a:t>移动</a:t>
            </a:r>
            <a:r>
              <a:rPr lang="en-US" altLang="zh-CN" dirty="0">
                <a:latin typeface="Arial" panose="020B0604020202020204" pitchFamily="34" charset="0"/>
                <a:ea typeface="宋体" panose="02010600030101010101" pitchFamily="2" charset="-122"/>
                <a:cs typeface="Arial" panose="020B0604020202020204" pitchFamily="34" charset="0"/>
              </a:rPr>
              <a:t>Web</a:t>
            </a:r>
            <a:r>
              <a:rPr lang="zh-CN" altLang="zh-CN" dirty="0">
                <a:latin typeface="宋体" panose="02010600030101010101" pitchFamily="2" charset="-122"/>
                <a:ea typeface="宋体" panose="02010600030101010101" pitchFamily="2" charset="-122"/>
              </a:rPr>
              <a:t>框架</a:t>
            </a:r>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28239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8" name="内容占位符 2"/>
          <p:cNvSpPr>
            <a:spLocks noGrp="1"/>
          </p:cNvSpPr>
          <p:nvPr>
            <p:ph idx="1"/>
          </p:nvPr>
        </p:nvSpPr>
        <p:spPr bwMode="auto">
          <a:xfrm>
            <a:off x="280988" y="1980084"/>
            <a:ext cx="7907411"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buFont typeface="Wingdings" panose="05000000000000000000" pitchFamily="2" charset="2"/>
              <a:buChar char="Ø"/>
              <a:defRPr/>
            </a:pPr>
            <a:r>
              <a:rPr lang="en-US" altLang="zh-CN" sz="1600">
                <a:latin typeface="宋体" panose="02010600030101010101" pitchFamily="2" charset="-122"/>
                <a:ea typeface="宋体" panose="02010600030101010101" pitchFamily="2" charset="-122"/>
              </a:rPr>
              <a:t>lineTo()</a:t>
            </a:r>
            <a:r>
              <a:rPr lang="zh-CN" altLang="zh-CN" sz="1600">
                <a:latin typeface="宋体" panose="02010600030101010101" pitchFamily="2" charset="-122"/>
                <a:ea typeface="宋体" panose="02010600030101010101" pitchFamily="2" charset="-122"/>
              </a:rPr>
              <a:t>方法用于定义从“</a:t>
            </a:r>
            <a:r>
              <a:rPr lang="en-US" altLang="zh-CN" sz="1600">
                <a:latin typeface="宋体" panose="02010600030101010101" pitchFamily="2" charset="-122"/>
                <a:ea typeface="宋体" panose="02010600030101010101" pitchFamily="2" charset="-122"/>
              </a:rPr>
              <a:t>x,y</a:t>
            </a:r>
            <a:r>
              <a:rPr lang="zh-CN" altLang="zh-CN" sz="1600">
                <a:latin typeface="宋体" panose="02010600030101010101" pitchFamily="2" charset="-122"/>
                <a:ea typeface="宋体" panose="02010600030101010101" pitchFamily="2" charset="-122"/>
              </a:rPr>
              <a:t>”的位置绘制一条直线到起点</a:t>
            </a:r>
            <a:r>
              <a:rPr lang="zh-CN" altLang="zh-CN" sz="1600" smtClean="0">
                <a:latin typeface="宋体" panose="02010600030101010101" pitchFamily="2" charset="-122"/>
                <a:ea typeface="宋体" panose="02010600030101010101" pitchFamily="2" charset="-122"/>
              </a:rPr>
              <a:t>或上</a:t>
            </a:r>
            <a:r>
              <a:rPr lang="zh-CN" altLang="zh-CN" sz="1600">
                <a:latin typeface="宋体" panose="02010600030101010101" pitchFamily="2" charset="-122"/>
                <a:ea typeface="宋体" panose="02010600030101010101" pitchFamily="2" charset="-122"/>
              </a:rPr>
              <a:t>一个线头点</a:t>
            </a:r>
            <a:r>
              <a:rPr lang="zh-CN" altLang="en-US" sz="1600">
                <a:latin typeface="微软雅黑" panose="020B0503020204020204" pitchFamily="34" charset="-122"/>
                <a:ea typeface="微软雅黑" panose="020B0503020204020204" pitchFamily="34" charset="-122"/>
                <a:cs typeface="+mn-cs"/>
              </a:rPr>
              <a:t>。</a:t>
            </a:r>
            <a:endParaRPr lang="zh-CN" altLang="zh-CN" sz="1600">
              <a:latin typeface="微软雅黑" panose="020B0503020204020204" pitchFamily="34" charset="-122"/>
              <a:ea typeface="微软雅黑" panose="020B0503020204020204" pitchFamily="34" charset="-122"/>
              <a:cs typeface="+mn-cs"/>
            </a:endParaRPr>
          </a:p>
        </p:txBody>
      </p:sp>
      <p:sp>
        <p:nvSpPr>
          <p:cNvPr id="10" name="TextBox 9"/>
          <p:cNvSpPr txBox="1"/>
          <p:nvPr/>
        </p:nvSpPr>
        <p:spPr>
          <a:xfrm>
            <a:off x="1112565" y="2498998"/>
            <a:ext cx="684076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context.lineTo(x,y</a:t>
            </a:r>
            <a:r>
              <a:rPr lang="en-US" altLang="zh-CN" sz="1600"/>
              <a:t>);</a:t>
            </a:r>
            <a:endParaRPr lang="zh-CN" altLang="zh-CN" sz="1600"/>
          </a:p>
          <a:p>
            <a:pPr indent="457200">
              <a:lnSpc>
                <a:spcPct val="150000"/>
              </a:lnSpc>
            </a:pPr>
            <a:endParaRPr lang="zh-CN" altLang="zh-CN" sz="1600" smtClean="0"/>
          </a:p>
          <a:p>
            <a:pPr indent="457200">
              <a:lnSpc>
                <a:spcPct val="150000"/>
              </a:lnSpc>
            </a:pPr>
            <a:endParaRPr lang="en-US" altLang="zh-CN" sz="1600" smtClean="0"/>
          </a:p>
          <a:p>
            <a:pPr indent="457200">
              <a:lnSpc>
                <a:spcPct val="250000"/>
              </a:lnSpc>
            </a:pPr>
            <a:endParaRPr lang="zh-CN" altLang="zh-CN"/>
          </a:p>
        </p:txBody>
      </p:sp>
      <p:sp>
        <p:nvSpPr>
          <p:cNvPr id="11" name="TextBox 10"/>
          <p:cNvSpPr txBox="1"/>
          <p:nvPr/>
        </p:nvSpPr>
        <p:spPr>
          <a:xfrm>
            <a:off x="1131615" y="4184898"/>
            <a:ext cx="6840760" cy="531213"/>
          </a:xfrm>
          <a:prstGeom prst="rect">
            <a:avLst/>
          </a:prstGeom>
          <a:solidFill>
            <a:schemeClr val="accent5">
              <a:lumMod val="20000"/>
              <a:lumOff val="80000"/>
            </a:schemeClr>
          </a:solidFill>
          <a:ln w="19050">
            <a:noFill/>
          </a:ln>
        </p:spPr>
        <p:txBody>
          <a:bodyPr>
            <a:noAutofit/>
          </a:bodyPr>
          <a:lstStyle/>
          <a:p>
            <a:pPr lvl="1">
              <a:lnSpc>
                <a:spcPct val="150000"/>
              </a:lnSpc>
            </a:pPr>
            <a:r>
              <a:rPr lang="en-US" altLang="zh-CN" sz="1600"/>
              <a:t>context.beginPath(); /*</a:t>
            </a:r>
            <a:r>
              <a:rPr lang="zh-CN" altLang="zh-CN" sz="1600"/>
              <a:t>开始</a:t>
            </a:r>
            <a:r>
              <a:rPr lang="zh-CN" altLang="zh-CN" sz="1600" smtClean="0"/>
              <a:t>路径</a:t>
            </a:r>
            <a:r>
              <a:rPr lang="en-US" altLang="zh-CN" sz="1600" smtClean="0"/>
              <a:t>*/   context.closePath(); /*</a:t>
            </a:r>
            <a:r>
              <a:rPr lang="zh-CN" altLang="zh-CN" sz="1600" smtClean="0"/>
              <a:t>闭合路径</a:t>
            </a:r>
            <a:r>
              <a:rPr lang="en-US" altLang="zh-CN" sz="1600" smtClean="0"/>
              <a:t>*/</a:t>
            </a:r>
            <a:endParaRPr lang="zh-CN" altLang="zh-CN" sz="1600" smtClean="0"/>
          </a:p>
          <a:p>
            <a:pPr indent="457200">
              <a:lnSpc>
                <a:spcPct val="150000"/>
              </a:lnSpc>
            </a:pPr>
            <a:endParaRPr lang="zh-CN" altLang="zh-CN" sz="1600" smtClean="0"/>
          </a:p>
          <a:p>
            <a:pPr indent="457200">
              <a:lnSpc>
                <a:spcPct val="250000"/>
              </a:lnSpc>
            </a:pPr>
            <a:endParaRPr lang="zh-CN" altLang="zh-CN"/>
          </a:p>
        </p:txBody>
      </p:sp>
      <p:sp>
        <p:nvSpPr>
          <p:cNvPr id="13" name="内容占位符 2"/>
          <p:cNvSpPr txBox="1">
            <a:spLocks/>
          </p:cNvSpPr>
          <p:nvPr/>
        </p:nvSpPr>
        <p:spPr bwMode="auto">
          <a:xfrm>
            <a:off x="277937" y="3320802"/>
            <a:ext cx="8054478"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buFont typeface="Wingdings" panose="05000000000000000000" pitchFamily="2" charset="2"/>
              <a:buChar char="Ø"/>
              <a:defRPr/>
            </a:pPr>
            <a:r>
              <a:rPr lang="zh-CN" altLang="zh-CN" sz="1600" kern="0" smtClean="0">
                <a:latin typeface="宋体" panose="02010600030101010101" pitchFamily="2" charset="-122"/>
                <a:ea typeface="宋体" panose="02010600030101010101" pitchFamily="2" charset="-122"/>
              </a:rPr>
              <a:t>绘制</a:t>
            </a:r>
            <a:r>
              <a:rPr lang="zh-CN" altLang="zh-CN" sz="1600" kern="0">
                <a:latin typeface="宋体" panose="02010600030101010101" pitchFamily="2" charset="-122"/>
                <a:ea typeface="宋体" panose="02010600030101010101" pitchFamily="2" charset="-122"/>
              </a:rPr>
              <a:t>直线确定了起始点和线头点后，便形成了一条绘制路径，如果复杂路径绘制，必须使用路径开始和</a:t>
            </a:r>
            <a:r>
              <a:rPr lang="zh-CN" altLang="zh-CN" sz="1600" kern="0" smtClean="0">
                <a:latin typeface="宋体" panose="02010600030101010101" pitchFamily="2" charset="-122"/>
                <a:ea typeface="宋体" panose="02010600030101010101" pitchFamily="2" charset="-122"/>
              </a:rPr>
              <a:t>结束</a:t>
            </a:r>
            <a:r>
              <a:rPr lang="zh-CN" altLang="en-US" sz="1600" kern="0" smtClean="0">
                <a:latin typeface="宋体" panose="02010600030101010101" pitchFamily="2" charset="-122"/>
                <a:ea typeface="宋体" panose="02010600030101010101" pitchFamily="2" charset="-122"/>
              </a:rPr>
              <a:t>。</a:t>
            </a:r>
            <a:endParaRPr lang="zh-CN" altLang="zh-CN" sz="1600" kern="0">
              <a:latin typeface="宋体" panose="02010600030101010101" pitchFamily="2" charset="-122"/>
              <a:ea typeface="宋体" panose="02010600030101010101" pitchFamily="2" charset="-122"/>
            </a:endParaRPr>
          </a:p>
        </p:txBody>
      </p:sp>
      <p:sp>
        <p:nvSpPr>
          <p:cNvPr id="15" name="内容占位符 2"/>
          <p:cNvSpPr txBox="1">
            <a:spLocks/>
          </p:cNvSpPr>
          <p:nvPr/>
        </p:nvSpPr>
        <p:spPr bwMode="auto">
          <a:xfrm>
            <a:off x="292795" y="5193010"/>
            <a:ext cx="8054478"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buFont typeface="Wingdings" panose="05000000000000000000" pitchFamily="2" charset="2"/>
              <a:buChar char="Ø"/>
              <a:defRPr/>
            </a:pPr>
            <a:r>
              <a:rPr lang="zh-CN" altLang="zh-CN" sz="1600" kern="0" smtClean="0">
                <a:latin typeface="宋体" panose="02010600030101010101" pitchFamily="2" charset="-122"/>
                <a:ea typeface="宋体" panose="02010600030101010101" pitchFamily="2" charset="-122"/>
              </a:rPr>
              <a:t>在</a:t>
            </a:r>
            <a:r>
              <a:rPr lang="en-US" altLang="zh-CN" sz="1600" kern="0">
                <a:latin typeface="宋体" panose="02010600030101010101" pitchFamily="2" charset="-122"/>
                <a:ea typeface="宋体" panose="02010600030101010101" pitchFamily="2" charset="-122"/>
              </a:rPr>
              <a:t>canvas</a:t>
            </a:r>
            <a:r>
              <a:rPr lang="zh-CN" altLang="zh-CN" sz="1600" kern="0">
                <a:latin typeface="宋体" panose="02010600030101010101" pitchFamily="2" charset="-122"/>
                <a:ea typeface="宋体" panose="02010600030101010101" pitchFamily="2" charset="-122"/>
              </a:rPr>
              <a:t>图形绘制中，路径只是草稿，真正绘制线必须执行</a:t>
            </a:r>
            <a:r>
              <a:rPr lang="en-US" altLang="zh-CN" sz="1600" kern="0">
                <a:latin typeface="宋体" panose="02010600030101010101" pitchFamily="2" charset="-122"/>
                <a:ea typeface="宋体" panose="02010600030101010101" pitchFamily="2" charset="-122"/>
              </a:rPr>
              <a:t>stroke()</a:t>
            </a:r>
            <a:r>
              <a:rPr lang="zh-CN" altLang="zh-CN" sz="1600" kern="0">
                <a:latin typeface="宋体" panose="02010600030101010101" pitchFamily="2" charset="-122"/>
                <a:ea typeface="宋体" panose="02010600030101010101" pitchFamily="2" charset="-122"/>
              </a:rPr>
              <a:t>方法根据路径进行描</a:t>
            </a:r>
            <a:r>
              <a:rPr lang="zh-CN" altLang="zh-CN" sz="1600" kern="0" smtClean="0">
                <a:latin typeface="宋体" panose="02010600030101010101" pitchFamily="2" charset="-122"/>
                <a:ea typeface="宋体" panose="02010600030101010101" pitchFamily="2" charset="-122"/>
              </a:rPr>
              <a:t>边</a:t>
            </a:r>
            <a:r>
              <a:rPr lang="zh-CN" altLang="en-US" sz="1600" kern="0" smtClean="0">
                <a:latin typeface="宋体" panose="02010600030101010101" pitchFamily="2" charset="-122"/>
                <a:ea typeface="宋体" panose="02010600030101010101" pitchFamily="2" charset="-122"/>
              </a:rPr>
              <a:t>，还可以使用</a:t>
            </a:r>
            <a:r>
              <a:rPr lang="en-US" altLang="zh-CN" sz="1600" kern="0" smtClean="0">
                <a:latin typeface="宋体" panose="02010600030101010101" pitchFamily="2" charset="-122"/>
                <a:ea typeface="宋体" panose="02010600030101010101" pitchFamily="2" charset="-122"/>
              </a:rPr>
              <a:t>fill()</a:t>
            </a:r>
            <a:r>
              <a:rPr lang="zh-CN" altLang="en-US" sz="1600" kern="0" smtClean="0">
                <a:latin typeface="宋体" panose="02010600030101010101" pitchFamily="2" charset="-122"/>
                <a:ea typeface="宋体" panose="02010600030101010101" pitchFamily="2" charset="-122"/>
              </a:rPr>
              <a:t>方法进行图形的填充。</a:t>
            </a:r>
            <a:endParaRPr lang="zh-CN" altLang="zh-CN" sz="1600" kern="0">
              <a:latin typeface="宋体" panose="02010600030101010101" pitchFamily="2" charset="-122"/>
              <a:ea typeface="宋体" panose="02010600030101010101" pitchFamily="2" charset="-122"/>
            </a:endParaRPr>
          </a:p>
        </p:txBody>
      </p:sp>
      <p:sp>
        <p:nvSpPr>
          <p:cNvPr id="16" name="TextBox 15"/>
          <p:cNvSpPr txBox="1"/>
          <p:nvPr/>
        </p:nvSpPr>
        <p:spPr>
          <a:xfrm>
            <a:off x="1131615" y="6057106"/>
            <a:ext cx="684076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context.stroke();//</a:t>
            </a:r>
            <a:r>
              <a:rPr lang="zh-CN" altLang="en-US" sz="1600" smtClean="0"/>
              <a:t>描边      </a:t>
            </a:r>
            <a:r>
              <a:rPr lang="en-US" altLang="zh-CN" sz="1600" smtClean="0"/>
              <a:t>context.fill();//</a:t>
            </a:r>
            <a:r>
              <a:rPr lang="zh-CN" altLang="en-US" sz="1600" smtClean="0"/>
              <a:t>填充</a:t>
            </a:r>
            <a:endParaRPr lang="zh-CN" altLang="zh-CN" sz="1600"/>
          </a:p>
          <a:p>
            <a:pPr indent="457200">
              <a:lnSpc>
                <a:spcPct val="150000"/>
              </a:lnSpc>
            </a:pPr>
            <a:endParaRPr lang="zh-CN" altLang="zh-CN" sz="1600"/>
          </a:p>
          <a:p>
            <a:pPr indent="457200">
              <a:lnSpc>
                <a:spcPct val="150000"/>
              </a:lnSpc>
            </a:pPr>
            <a:endParaRPr lang="zh-CN" altLang="zh-CN" sz="1600" smtClean="0"/>
          </a:p>
          <a:p>
            <a:pPr indent="457200">
              <a:lnSpc>
                <a:spcPct val="150000"/>
              </a:lnSpc>
            </a:pPr>
            <a:endParaRPr lang="en-US" altLang="zh-CN" sz="1600" smtClean="0"/>
          </a:p>
          <a:p>
            <a:pPr indent="457200">
              <a:lnSpc>
                <a:spcPct val="250000"/>
              </a:lnSpc>
            </a:pPr>
            <a:endParaRPr lang="zh-CN" altLang="zh-CN"/>
          </a:p>
        </p:txBody>
      </p:sp>
      <p:sp>
        <p:nvSpPr>
          <p:cNvPr id="17" name="矩形 16"/>
          <p:cNvSpPr/>
          <p:nvPr/>
        </p:nvSpPr>
        <p:spPr>
          <a:xfrm>
            <a:off x="605160" y="1591360"/>
            <a:ext cx="1678665" cy="501291"/>
          </a:xfrm>
          <a:prstGeom prst="rect">
            <a:avLst/>
          </a:prstGeom>
        </p:spPr>
        <p:txBody>
          <a:bodyPr wrap="none">
            <a:spAutoFit/>
          </a:bodyPr>
          <a:lstStyle/>
          <a:p>
            <a:pPr marL="457200" lvl="2" indent="-457200">
              <a:lnSpc>
                <a:spcPct val="150000"/>
              </a:lnSpc>
              <a:spcBef>
                <a:spcPct val="20000"/>
              </a:spcBef>
              <a:buFont typeface="+mj-lt"/>
              <a:buAutoNum type="arabicPeriod" startAt="4"/>
              <a:defRPr/>
            </a:pPr>
            <a:r>
              <a:rPr lang="zh-CN" altLang="en-US" sz="2000" b="1" smtClean="0">
                <a:solidFill>
                  <a:srgbClr val="7030A0"/>
                </a:solidFill>
              </a:rPr>
              <a:t>绘制线条</a:t>
            </a:r>
            <a:endParaRPr lang="zh-CN" altLang="zh-CN" sz="2000" b="1">
              <a:solidFill>
                <a:srgbClr val="7030A0"/>
              </a:solidFill>
            </a:endParaRPr>
          </a:p>
        </p:txBody>
      </p:sp>
      <p:sp>
        <p:nvSpPr>
          <p:cNvPr id="18" name="矩形 17"/>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
        <p:nvSpPr>
          <p:cNvPr id="19" name="矩形 18"/>
          <p:cNvSpPr/>
          <p:nvPr/>
        </p:nvSpPr>
        <p:spPr>
          <a:xfrm>
            <a:off x="724122" y="2929533"/>
            <a:ext cx="1162498" cy="501291"/>
          </a:xfrm>
          <a:prstGeom prst="rect">
            <a:avLst/>
          </a:prstGeom>
        </p:spPr>
        <p:txBody>
          <a:bodyPr wrap="none">
            <a:spAutoFit/>
          </a:bodyPr>
          <a:lstStyle/>
          <a:p>
            <a:pPr marL="457200" lvl="2" indent="-457200">
              <a:lnSpc>
                <a:spcPct val="150000"/>
              </a:lnSpc>
              <a:spcBef>
                <a:spcPct val="20000"/>
              </a:spcBef>
              <a:buFont typeface="+mj-lt"/>
              <a:buAutoNum type="arabicPeriod" startAt="5"/>
              <a:defRPr/>
            </a:pPr>
            <a:r>
              <a:rPr lang="zh-CN" altLang="en-US" sz="2000" b="1" smtClean="0">
                <a:solidFill>
                  <a:srgbClr val="7030A0"/>
                </a:solidFill>
              </a:rPr>
              <a:t>路径</a:t>
            </a:r>
            <a:endParaRPr lang="zh-CN" altLang="zh-CN" sz="2000" b="1">
              <a:solidFill>
                <a:srgbClr val="7030A0"/>
              </a:solidFill>
            </a:endParaRPr>
          </a:p>
        </p:txBody>
      </p:sp>
      <p:sp>
        <p:nvSpPr>
          <p:cNvPr id="20" name="矩形 19"/>
          <p:cNvSpPr/>
          <p:nvPr/>
        </p:nvSpPr>
        <p:spPr>
          <a:xfrm>
            <a:off x="724122" y="4777422"/>
            <a:ext cx="1936749" cy="501291"/>
          </a:xfrm>
          <a:prstGeom prst="rect">
            <a:avLst/>
          </a:prstGeom>
        </p:spPr>
        <p:txBody>
          <a:bodyPr wrap="none">
            <a:spAutoFit/>
          </a:bodyPr>
          <a:lstStyle/>
          <a:p>
            <a:pPr marL="457200" lvl="2" indent="-457200">
              <a:lnSpc>
                <a:spcPct val="150000"/>
              </a:lnSpc>
              <a:spcBef>
                <a:spcPct val="20000"/>
              </a:spcBef>
              <a:buFont typeface="+mj-lt"/>
              <a:buAutoNum type="arabicPeriod" startAt="6"/>
              <a:defRPr/>
            </a:pPr>
            <a:r>
              <a:rPr lang="zh-CN" altLang="en-US" sz="2000" b="1" smtClean="0">
                <a:solidFill>
                  <a:srgbClr val="7030A0"/>
                </a:solidFill>
              </a:rPr>
              <a:t>描边和填充</a:t>
            </a:r>
            <a:endParaRPr lang="zh-CN" altLang="zh-CN" sz="2000" b="1">
              <a:solidFill>
                <a:srgbClr val="7030A0"/>
              </a:solidFill>
            </a:endParaRPr>
          </a:p>
        </p:txBody>
      </p:sp>
    </p:spTree>
    <p:extLst>
      <p:ext uri="{BB962C8B-B14F-4D97-AF65-F5344CB8AC3E}">
        <p14:creationId xmlns:p14="http://schemas.microsoft.com/office/powerpoint/2010/main" val="3499465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975910" y="2136469"/>
            <a:ext cx="7109347" cy="325468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圆角矩形 18"/>
          <p:cNvSpPr/>
          <p:nvPr/>
        </p:nvSpPr>
        <p:spPr>
          <a:xfrm>
            <a:off x="975910" y="5645224"/>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demo2-4.html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pic>
        <p:nvPicPr>
          <p:cNvPr id="11" name="图片 10"/>
          <p:cNvPicPr/>
          <p:nvPr/>
        </p:nvPicPr>
        <p:blipFill>
          <a:blip r:embed="rId2"/>
          <a:stretch>
            <a:fillRect/>
          </a:stretch>
        </p:blipFill>
        <p:spPr>
          <a:xfrm>
            <a:off x="1319793" y="2921496"/>
            <a:ext cx="2604135" cy="1733550"/>
          </a:xfrm>
          <a:prstGeom prst="rect">
            <a:avLst/>
          </a:prstGeom>
        </p:spPr>
      </p:pic>
      <p:sp>
        <p:nvSpPr>
          <p:cNvPr id="12" name="TextBox 11"/>
          <p:cNvSpPr txBox="1"/>
          <p:nvPr/>
        </p:nvSpPr>
        <p:spPr>
          <a:xfrm>
            <a:off x="2324342" y="2280656"/>
            <a:ext cx="595035"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描边</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13" name="直接箭头连接符 12"/>
          <p:cNvCxnSpPr>
            <a:stCxn id="12" idx="2"/>
            <a:endCxn id="11" idx="0"/>
          </p:cNvCxnSpPr>
          <p:nvPr/>
        </p:nvCxnSpPr>
        <p:spPr bwMode="auto">
          <a:xfrm>
            <a:off x="2621860" y="2619210"/>
            <a:ext cx="1" cy="302286"/>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p:nvPr/>
        </p:nvPicPr>
        <p:blipFill>
          <a:blip r:embed="rId3"/>
          <a:stretch>
            <a:fillRect/>
          </a:stretch>
        </p:blipFill>
        <p:spPr>
          <a:xfrm>
            <a:off x="4850343" y="2895600"/>
            <a:ext cx="2673985" cy="1790700"/>
          </a:xfrm>
          <a:prstGeom prst="rect">
            <a:avLst/>
          </a:prstGeom>
        </p:spPr>
      </p:pic>
      <p:sp>
        <p:nvSpPr>
          <p:cNvPr id="15" name="TextBox 14"/>
          <p:cNvSpPr txBox="1"/>
          <p:nvPr/>
        </p:nvSpPr>
        <p:spPr>
          <a:xfrm>
            <a:off x="5921375" y="2206774"/>
            <a:ext cx="595035"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填充</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16" name="直接箭头连接符 15"/>
          <p:cNvCxnSpPr>
            <a:stCxn id="15" idx="2"/>
          </p:cNvCxnSpPr>
          <p:nvPr/>
        </p:nvCxnSpPr>
        <p:spPr bwMode="auto">
          <a:xfrm>
            <a:off x="6218893" y="2545328"/>
            <a:ext cx="0" cy="309518"/>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a:xfrm>
            <a:off x="560388" y="1085460"/>
            <a:ext cx="2719591"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r>
              <a:rPr lang="zh-CN" altLang="en-US" sz="2400" b="1" smtClean="0">
                <a:solidFill>
                  <a:srgbClr val="0567A2"/>
                </a:solidFill>
              </a:rPr>
              <a:t>案例</a:t>
            </a:r>
            <a:endParaRPr lang="zh-CN" altLang="zh-CN" sz="2400" b="1">
              <a:solidFill>
                <a:srgbClr val="0567A2"/>
              </a:solidFill>
            </a:endParaRPr>
          </a:p>
        </p:txBody>
      </p:sp>
    </p:spTree>
    <p:extLst>
      <p:ext uri="{BB962C8B-B14F-4D97-AF65-F5344CB8AC3E}">
        <p14:creationId xmlns:p14="http://schemas.microsoft.com/office/powerpoint/2010/main" val="1210842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矩形 5"/>
          <p:cNvSpPr/>
          <p:nvPr/>
        </p:nvSpPr>
        <p:spPr>
          <a:xfrm>
            <a:off x="560388" y="1085460"/>
            <a:ext cx="4240841"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canvas </a:t>
            </a:r>
            <a:r>
              <a:rPr lang="zh-CN" altLang="zh-CN" sz="2400" b="1">
                <a:solidFill>
                  <a:srgbClr val="0567A2"/>
                </a:solidFill>
              </a:rPr>
              <a:t>绘制矩形和清除</a:t>
            </a:r>
            <a:r>
              <a:rPr lang="zh-CN" altLang="zh-CN" sz="2400" b="1" smtClean="0">
                <a:solidFill>
                  <a:srgbClr val="0567A2"/>
                </a:solidFill>
              </a:rPr>
              <a:t>矩形</a:t>
            </a:r>
            <a:endParaRPr lang="zh-CN" altLang="zh-CN" sz="2400" b="1">
              <a:solidFill>
                <a:srgbClr val="0567A2"/>
              </a:solidFill>
            </a:endParaRPr>
          </a:p>
        </p:txBody>
      </p:sp>
      <p:sp>
        <p:nvSpPr>
          <p:cNvPr id="8" name="内容占位符 2"/>
          <p:cNvSpPr>
            <a:spLocks noGrp="1"/>
          </p:cNvSpPr>
          <p:nvPr>
            <p:ph idx="1"/>
          </p:nvPr>
        </p:nvSpPr>
        <p:spPr bwMode="auto">
          <a:xfrm>
            <a:off x="109538" y="1620838"/>
            <a:ext cx="4524823"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buFont typeface="Wingdings" panose="05000000000000000000" pitchFamily="2" charset="2"/>
              <a:buChar char="Ø"/>
              <a:defRPr/>
            </a:pPr>
            <a:r>
              <a:rPr lang="en-US" altLang="zh-CN" sz="1800" smtClean="0">
                <a:latin typeface="宋体" panose="02010600030101010101" pitchFamily="2" charset="-122"/>
                <a:ea typeface="宋体" panose="02010600030101010101" pitchFamily="2" charset="-122"/>
              </a:rPr>
              <a:t> canvas</a:t>
            </a:r>
            <a:r>
              <a:rPr lang="zh-CN" altLang="en-US" sz="1800">
                <a:latin typeface="宋体" panose="02010600030101010101" pitchFamily="2" charset="-122"/>
                <a:ea typeface="宋体" panose="02010600030101010101" pitchFamily="2" charset="-122"/>
              </a:rPr>
              <a:t>中</a:t>
            </a:r>
            <a:r>
              <a:rPr lang="zh-CN" altLang="zh-CN" sz="1800">
                <a:latin typeface="宋体" panose="02010600030101010101" pitchFamily="2" charset="-122"/>
                <a:ea typeface="宋体" panose="02010600030101010101" pitchFamily="2" charset="-122"/>
              </a:rPr>
              <a:t>分别使用</a:t>
            </a:r>
            <a:r>
              <a:rPr lang="en-US" altLang="zh-CN" sz="1800">
                <a:latin typeface="宋体" panose="02010600030101010101" pitchFamily="2" charset="-122"/>
                <a:ea typeface="宋体" panose="02010600030101010101" pitchFamily="2" charset="-122"/>
              </a:rPr>
              <a:t>strokeRect()</a:t>
            </a:r>
            <a:r>
              <a:rPr lang="zh-CN" altLang="zh-CN" sz="1800">
                <a:latin typeface="宋体" panose="02010600030101010101" pitchFamily="2" charset="-122"/>
                <a:ea typeface="宋体" panose="02010600030101010101" pitchFamily="2" charset="-122"/>
              </a:rPr>
              <a:t>和</a:t>
            </a:r>
            <a:r>
              <a:rPr lang="en-US" altLang="zh-CN" sz="1800">
                <a:latin typeface="宋体" panose="02010600030101010101" pitchFamily="2" charset="-122"/>
                <a:ea typeface="宋体" panose="02010600030101010101" pitchFamily="2" charset="-122"/>
              </a:rPr>
              <a:t>fillRect()</a:t>
            </a:r>
            <a:r>
              <a:rPr lang="zh-CN" altLang="zh-CN" sz="1800">
                <a:latin typeface="宋体" panose="02010600030101010101" pitchFamily="2" charset="-122"/>
                <a:ea typeface="宋体" panose="02010600030101010101" pitchFamily="2" charset="-122"/>
              </a:rPr>
              <a:t>方法来绘制矩形边框和填充</a:t>
            </a:r>
            <a:r>
              <a:rPr lang="zh-CN" altLang="zh-CN" sz="1800" smtClean="0">
                <a:latin typeface="宋体" panose="02010600030101010101" pitchFamily="2" charset="-122"/>
                <a:ea typeface="宋体" panose="02010600030101010101" pitchFamily="2" charset="-122"/>
              </a:rPr>
              <a:t>矩形</a:t>
            </a:r>
            <a:r>
              <a:rPr lang="zh-CN" altLang="en-US" sz="1800" smtClean="0">
                <a:latin typeface="宋体" panose="02010600030101010101" pitchFamily="2" charset="-122"/>
                <a:ea typeface="宋体" panose="02010600030101010101" pitchFamily="2" charset="-122"/>
              </a:rPr>
              <a:t>。</a:t>
            </a:r>
            <a:endParaRPr lang="zh-CN" altLang="zh-CN" sz="1800">
              <a:latin typeface="宋体" panose="02010600030101010101" pitchFamily="2" charset="-122"/>
              <a:ea typeface="宋体" panose="02010600030101010101" pitchFamily="2" charset="-122"/>
            </a:endParaRPr>
          </a:p>
        </p:txBody>
      </p:sp>
      <p:sp>
        <p:nvSpPr>
          <p:cNvPr id="9" name="TextBox 8"/>
          <p:cNvSpPr txBox="1"/>
          <p:nvPr/>
        </p:nvSpPr>
        <p:spPr>
          <a:xfrm>
            <a:off x="1024260" y="2996952"/>
            <a:ext cx="3907780" cy="86409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context.strokeRect(x,y,width,height);</a:t>
            </a:r>
            <a:endParaRPr lang="zh-CN" altLang="zh-CN" sz="1600" smtClean="0"/>
          </a:p>
          <a:p>
            <a:pPr indent="457200">
              <a:lnSpc>
                <a:spcPct val="150000"/>
              </a:lnSpc>
            </a:pPr>
            <a:r>
              <a:rPr lang="en-US" altLang="zh-CN" sz="1600" smtClean="0"/>
              <a:t>context.fillRect(x,y,width,height</a:t>
            </a:r>
            <a:r>
              <a:rPr lang="en-US" altLang="zh-CN" sz="1600"/>
              <a:t>); </a:t>
            </a:r>
            <a:endParaRPr lang="zh-CN" altLang="zh-CN" sz="1600"/>
          </a:p>
          <a:p>
            <a:pPr indent="457200">
              <a:lnSpc>
                <a:spcPct val="150000"/>
              </a:lnSpc>
            </a:pPr>
            <a:endParaRPr lang="en-US" altLang="zh-CN" sz="1600" smtClean="0"/>
          </a:p>
        </p:txBody>
      </p:sp>
      <p:sp>
        <p:nvSpPr>
          <p:cNvPr id="10" name="内容占位符 2"/>
          <p:cNvSpPr txBox="1">
            <a:spLocks/>
          </p:cNvSpPr>
          <p:nvPr/>
        </p:nvSpPr>
        <p:spPr bwMode="auto">
          <a:xfrm>
            <a:off x="139651" y="3933056"/>
            <a:ext cx="4526830"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1">
              <a:lnSpc>
                <a:spcPct val="150000"/>
              </a:lnSpc>
              <a:buFont typeface="Wingdings" panose="05000000000000000000" pitchFamily="2" charset="2"/>
              <a:buChar char="Ø"/>
              <a:defRPr/>
            </a:pPr>
            <a:r>
              <a:rPr lang="zh-CN" altLang="zh-CN" sz="1800" kern="0" smtClean="0">
                <a:latin typeface="宋体" panose="02010600030101010101" pitchFamily="2" charset="-122"/>
                <a:ea typeface="宋体" panose="02010600030101010101" pitchFamily="2" charset="-122"/>
              </a:rPr>
              <a:t>在</a:t>
            </a:r>
            <a:r>
              <a:rPr lang="en-US" altLang="zh-CN" sz="1800" kern="0">
                <a:latin typeface="宋体" panose="02010600030101010101" pitchFamily="2" charset="-122"/>
                <a:ea typeface="宋体" panose="02010600030101010101" pitchFamily="2" charset="-122"/>
              </a:rPr>
              <a:t>canvas</a:t>
            </a:r>
            <a:r>
              <a:rPr lang="zh-CN" altLang="zh-CN" sz="1800" kern="0">
                <a:latin typeface="宋体" panose="02010600030101010101" pitchFamily="2" charset="-122"/>
                <a:ea typeface="宋体" panose="02010600030101010101" pitchFamily="2" charset="-122"/>
              </a:rPr>
              <a:t>中还有一个相当于橡皮擦的方法，使用它可以清除矩形内绘制的</a:t>
            </a:r>
            <a:r>
              <a:rPr lang="zh-CN" altLang="zh-CN" sz="1800" kern="0" smtClean="0">
                <a:latin typeface="宋体" panose="02010600030101010101" pitchFamily="2" charset="-122"/>
                <a:ea typeface="宋体" panose="02010600030101010101" pitchFamily="2" charset="-122"/>
              </a:rPr>
              <a:t>内容</a:t>
            </a:r>
            <a:r>
              <a:rPr lang="zh-CN" altLang="en-US" sz="1800" kern="0" smtClean="0">
                <a:latin typeface="宋体" panose="02010600030101010101" pitchFamily="2" charset="-122"/>
                <a:ea typeface="宋体" panose="02010600030101010101" pitchFamily="2" charset="-122"/>
              </a:rPr>
              <a:t>。</a:t>
            </a:r>
            <a:endParaRPr lang="zh-CN" altLang="zh-CN" sz="1800" kern="0">
              <a:latin typeface="宋体" panose="02010600030101010101" pitchFamily="2" charset="-122"/>
              <a:ea typeface="宋体" panose="02010600030101010101" pitchFamily="2" charset="-122"/>
            </a:endParaRPr>
          </a:p>
        </p:txBody>
      </p:sp>
      <p:sp>
        <p:nvSpPr>
          <p:cNvPr id="11" name="矩形 10"/>
          <p:cNvSpPr/>
          <p:nvPr/>
        </p:nvSpPr>
        <p:spPr>
          <a:xfrm>
            <a:off x="6732240" y="1772816"/>
            <a:ext cx="1296144" cy="648072"/>
          </a:xfrm>
          <a:prstGeom prst="rect">
            <a:avLst/>
          </a:prstGeom>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2" name="矩形 11"/>
          <p:cNvSpPr/>
          <p:nvPr/>
        </p:nvSpPr>
        <p:spPr>
          <a:xfrm>
            <a:off x="6732240" y="2924944"/>
            <a:ext cx="1296144" cy="648072"/>
          </a:xfrm>
          <a:prstGeom prst="rect">
            <a:avLst/>
          </a:prstGeom>
          <a:solidFill>
            <a:schemeClr val="accent1">
              <a:lumMod val="75000"/>
            </a:schemeClr>
          </a:solidFill>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3" name="TextBox 12"/>
          <p:cNvSpPr txBox="1"/>
          <p:nvPr/>
        </p:nvSpPr>
        <p:spPr>
          <a:xfrm>
            <a:off x="5508104" y="1916832"/>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矩形边框</a:t>
            </a:r>
          </a:p>
        </p:txBody>
      </p:sp>
      <p:sp>
        <p:nvSpPr>
          <p:cNvPr id="14" name="TextBox 13"/>
          <p:cNvSpPr txBox="1"/>
          <p:nvPr/>
        </p:nvSpPr>
        <p:spPr>
          <a:xfrm>
            <a:off x="5508104" y="3140968"/>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填充矩形</a:t>
            </a:r>
          </a:p>
        </p:txBody>
      </p:sp>
      <p:cxnSp>
        <p:nvCxnSpPr>
          <p:cNvPr id="15" name="直接箭头连接符 14"/>
          <p:cNvCxnSpPr>
            <a:stCxn id="13" idx="3"/>
          </p:cNvCxnSpPr>
          <p:nvPr/>
        </p:nvCxnSpPr>
        <p:spPr bwMode="auto">
          <a:xfrm>
            <a:off x="6513507" y="2086109"/>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6516216" y="3284984"/>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952252" y="5301208"/>
            <a:ext cx="3979788" cy="530819"/>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context.clearRect(x,y,width,height)</a:t>
            </a:r>
            <a:r>
              <a:rPr lang="en-US" altLang="zh-CN" sz="1600"/>
              <a:t>;</a:t>
            </a:r>
            <a:endParaRPr lang="zh-CN" altLang="zh-CN" sz="1600"/>
          </a:p>
          <a:p>
            <a:pPr indent="457200">
              <a:lnSpc>
                <a:spcPct val="150000"/>
              </a:lnSpc>
            </a:pPr>
            <a:endParaRPr lang="en-US" altLang="zh-CN" sz="1600" smtClean="0"/>
          </a:p>
        </p:txBody>
      </p:sp>
      <p:sp>
        <p:nvSpPr>
          <p:cNvPr id="18" name="矩形 17"/>
          <p:cNvSpPr/>
          <p:nvPr/>
        </p:nvSpPr>
        <p:spPr>
          <a:xfrm>
            <a:off x="6696853" y="4285134"/>
            <a:ext cx="1296144" cy="648072"/>
          </a:xfrm>
          <a:prstGeom prst="rect">
            <a:avLst/>
          </a:prstGeom>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9" name="矩形 18"/>
          <p:cNvSpPr/>
          <p:nvPr/>
        </p:nvSpPr>
        <p:spPr>
          <a:xfrm>
            <a:off x="6696853" y="5229200"/>
            <a:ext cx="1296144" cy="648072"/>
          </a:xfrm>
          <a:prstGeom prst="rect">
            <a:avLst/>
          </a:prstGeom>
          <a:solidFill>
            <a:schemeClr val="accent1">
              <a:lumMod val="75000"/>
            </a:schemeClr>
          </a:solidFill>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20" name="矩形 19"/>
          <p:cNvSpPr/>
          <p:nvPr/>
        </p:nvSpPr>
        <p:spPr>
          <a:xfrm>
            <a:off x="7524327" y="4725144"/>
            <a:ext cx="864097" cy="784588"/>
          </a:xfrm>
          <a:prstGeom prst="rect">
            <a:avLst/>
          </a:prstGeom>
          <a:solidFill>
            <a:schemeClr val="bg1"/>
          </a:solidFill>
          <a:ln w="19050">
            <a:solidFill>
              <a:srgbClr val="ECC6E7"/>
            </a:solidFill>
            <a:prstDash val="dash"/>
          </a:ln>
        </p:spPr>
        <p:txBody>
          <a:bodyPr wrap="square" rtlCol="0" anchor="ctr">
            <a:spAutoFit/>
          </a:bodyPr>
          <a:lstStyle/>
          <a:p>
            <a:pPr algn="ctr"/>
            <a:endParaRPr lang="zh-CN" altLang="en-US" dirty="0">
              <a:ea typeface="宋体" pitchFamily="2" charset="-122"/>
            </a:endParaRPr>
          </a:p>
        </p:txBody>
      </p:sp>
      <p:sp>
        <p:nvSpPr>
          <p:cNvPr id="21" name="TextBox 20"/>
          <p:cNvSpPr txBox="1"/>
          <p:nvPr/>
        </p:nvSpPr>
        <p:spPr>
          <a:xfrm>
            <a:off x="5508103" y="4917736"/>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清除</a:t>
            </a:r>
            <a:r>
              <a:rPr lang="zh-CN" altLang="en-US" sz="1600" smtClean="0">
                <a:solidFill>
                  <a:schemeClr val="tx1">
                    <a:lumMod val="65000"/>
                    <a:lumOff val="35000"/>
                  </a:schemeClr>
                </a:solidFill>
                <a:latin typeface="微软雅黑" pitchFamily="34" charset="-122"/>
                <a:ea typeface="微软雅黑" pitchFamily="34" charset="-122"/>
              </a:rPr>
              <a:t>矩形</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24" name="直接箭头连接符 23"/>
          <p:cNvCxnSpPr/>
          <p:nvPr/>
        </p:nvCxnSpPr>
        <p:spPr bwMode="auto">
          <a:xfrm>
            <a:off x="6516215" y="5061752"/>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圆角矩形 26"/>
          <p:cNvSpPr/>
          <p:nvPr/>
        </p:nvSpPr>
        <p:spPr>
          <a:xfrm>
            <a:off x="695325" y="6069796"/>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demo2-5.html&amp;demo2-6.html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28"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Tree>
    <p:extLst>
      <p:ext uri="{BB962C8B-B14F-4D97-AF65-F5344CB8AC3E}">
        <p14:creationId xmlns:p14="http://schemas.microsoft.com/office/powerpoint/2010/main" val="1295637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2800" b="1" smtClean="0">
                <a:solidFill>
                  <a:srgbClr val="0567A2"/>
                </a:solidFill>
                <a:latin typeface="微软雅黑" pitchFamily="34" charset="-122"/>
                <a:ea typeface="微软雅黑" pitchFamily="34" charset="-122"/>
              </a:rPr>
              <a:t>基于</a:t>
            </a:r>
            <a:r>
              <a:rPr lang="en-US" altLang="zh-CN" sz="2800" b="1">
                <a:solidFill>
                  <a:srgbClr val="0567A2"/>
                </a:solidFill>
                <a:latin typeface="微软雅黑" pitchFamily="34" charset="-122"/>
                <a:ea typeface="微软雅黑" pitchFamily="34" charset="-122"/>
              </a:rPr>
              <a:t>HTML5</a:t>
            </a:r>
            <a:r>
              <a:rPr lang="zh-CN" altLang="zh-CN" sz="2800" b="1">
                <a:solidFill>
                  <a:srgbClr val="0567A2"/>
                </a:solidFill>
                <a:latin typeface="微软雅黑" pitchFamily="34" charset="-122"/>
                <a:ea typeface="微软雅黑" pitchFamily="34" charset="-122"/>
              </a:rPr>
              <a:t>的移动</a:t>
            </a:r>
            <a:r>
              <a:rPr lang="en-US" altLang="zh-CN" sz="2800" b="1">
                <a:solidFill>
                  <a:srgbClr val="0567A2"/>
                </a:solidFill>
                <a:latin typeface="微软雅黑" pitchFamily="34" charset="-122"/>
                <a:ea typeface="微软雅黑" pitchFamily="34" charset="-122"/>
              </a:rPr>
              <a:t>Web</a:t>
            </a:r>
            <a:r>
              <a:rPr lang="zh-CN" altLang="zh-CN" sz="2800" b="1" smtClean="0">
                <a:solidFill>
                  <a:srgbClr val="0567A2"/>
                </a:solidFill>
                <a:latin typeface="微软雅黑" pitchFamily="34" charset="-122"/>
                <a:ea typeface="微软雅黑" pitchFamily="34" charset="-122"/>
              </a:rPr>
              <a:t>开发</a:t>
            </a:r>
            <a:endParaRPr lang="zh-CN" altLang="zh-CN" sz="2800" b="1">
              <a:solidFill>
                <a:srgbClr val="0567A2"/>
              </a:solidFill>
              <a:latin typeface="微软雅黑" pitchFamily="34" charset="-122"/>
              <a:ea typeface="微软雅黑" pitchFamily="34" charset="-122"/>
            </a:endParaRPr>
          </a:p>
        </p:txBody>
      </p:sp>
      <p:sp>
        <p:nvSpPr>
          <p:cNvPr id="8" name="内容占位符 2"/>
          <p:cNvSpPr>
            <a:spLocks noGrp="1"/>
          </p:cNvSpPr>
          <p:nvPr>
            <p:ph idx="1"/>
          </p:nvPr>
        </p:nvSpPr>
        <p:spPr bwMode="auto">
          <a:xfrm>
            <a:off x="481013" y="1620838"/>
            <a:ext cx="7475362" cy="5120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buFont typeface="Wingdings" panose="05000000000000000000" pitchFamily="2" charset="2"/>
              <a:buChar char="Ø"/>
              <a:defRPr/>
            </a:pPr>
            <a:r>
              <a:rPr lang="en-US" altLang="zh-CN" sz="1800">
                <a:latin typeface="宋体" panose="02010600030101010101" pitchFamily="2" charset="-122"/>
                <a:ea typeface="宋体" panose="02010600030101010101" pitchFamily="2" charset="-122"/>
              </a:rPr>
              <a:t>canvas</a:t>
            </a:r>
            <a:r>
              <a:rPr lang="zh-CN" altLang="en-US" sz="1800">
                <a:latin typeface="宋体" panose="02010600030101010101" pitchFamily="2" charset="-122"/>
                <a:ea typeface="宋体" panose="02010600030101010101" pitchFamily="2" charset="-122"/>
              </a:rPr>
              <a:t>中</a:t>
            </a:r>
            <a:r>
              <a:rPr lang="zh-CN" altLang="zh-CN" sz="1800">
                <a:latin typeface="宋体" panose="02010600030101010101" pitchFamily="2" charset="-122"/>
                <a:ea typeface="宋体" panose="02010600030101010101" pitchFamily="2" charset="-122"/>
              </a:rPr>
              <a:t>使用</a:t>
            </a:r>
            <a:r>
              <a:rPr lang="en-US" altLang="zh-CN" sz="1800">
                <a:latin typeface="宋体" panose="02010600030101010101" pitchFamily="2" charset="-122"/>
                <a:ea typeface="宋体" panose="02010600030101010101" pitchFamily="2" charset="-122"/>
              </a:rPr>
              <a:t>arc()</a:t>
            </a:r>
            <a:r>
              <a:rPr lang="zh-CN" altLang="zh-CN" sz="1800">
                <a:latin typeface="宋体" panose="02010600030101010101" pitchFamily="2" charset="-122"/>
                <a:ea typeface="宋体" panose="02010600030101010101" pitchFamily="2" charset="-122"/>
              </a:rPr>
              <a:t>方法来绘制弧形和</a:t>
            </a:r>
            <a:r>
              <a:rPr lang="zh-CN" altLang="zh-CN" sz="1800" smtClean="0">
                <a:latin typeface="宋体" panose="02010600030101010101" pitchFamily="2" charset="-122"/>
                <a:ea typeface="宋体" panose="02010600030101010101" pitchFamily="2" charset="-122"/>
              </a:rPr>
              <a:t>圆形</a:t>
            </a:r>
            <a:r>
              <a:rPr lang="zh-CN" altLang="en-US" sz="1800" smtClean="0">
                <a:latin typeface="宋体" panose="02010600030101010101" pitchFamily="2" charset="-122"/>
                <a:ea typeface="宋体" panose="02010600030101010101" pitchFamily="2" charset="-122"/>
              </a:rPr>
              <a:t>。</a:t>
            </a:r>
            <a:endParaRPr lang="en-US" altLang="zh-CN" sz="1800" smtClean="0">
              <a:latin typeface="宋体" panose="02010600030101010101" pitchFamily="2" charset="-122"/>
              <a:ea typeface="宋体" panose="02010600030101010101" pitchFamily="2" charset="-122"/>
            </a:endParaRPr>
          </a:p>
        </p:txBody>
      </p:sp>
      <p:sp>
        <p:nvSpPr>
          <p:cNvPr id="9" name="矩形 8"/>
          <p:cNvSpPr/>
          <p:nvPr/>
        </p:nvSpPr>
        <p:spPr>
          <a:xfrm>
            <a:off x="560388" y="962025"/>
            <a:ext cx="2625014"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chemeClr val="accent5">
                    <a:lumMod val="75000"/>
                  </a:schemeClr>
                </a:solidFill>
              </a:rPr>
              <a:t>canvas</a:t>
            </a:r>
            <a:r>
              <a:rPr lang="zh-CN" altLang="zh-CN" sz="2400" b="1" smtClean="0">
                <a:solidFill>
                  <a:schemeClr val="accent5">
                    <a:lumMod val="75000"/>
                  </a:schemeClr>
                </a:solidFill>
              </a:rPr>
              <a:t>绘制圆形</a:t>
            </a:r>
            <a:endParaRPr lang="zh-CN" altLang="zh-CN" sz="2400" b="1">
              <a:solidFill>
                <a:schemeClr val="accent5">
                  <a:lumMod val="75000"/>
                </a:schemeClr>
              </a:solidFill>
            </a:endParaRPr>
          </a:p>
        </p:txBody>
      </p:sp>
      <p:sp>
        <p:nvSpPr>
          <p:cNvPr id="10" name="TextBox 9"/>
          <p:cNvSpPr txBox="1"/>
          <p:nvPr/>
        </p:nvSpPr>
        <p:spPr>
          <a:xfrm>
            <a:off x="1024260" y="2185118"/>
            <a:ext cx="714814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context.arc( x , y , radius , startAngle , endAngle , bAntiClockwise</a:t>
            </a:r>
            <a:r>
              <a:rPr lang="en-US" altLang="zh-CN" sz="1600"/>
              <a:t>);</a:t>
            </a:r>
            <a:endParaRPr lang="zh-CN" altLang="zh-CN" sz="1600"/>
          </a:p>
          <a:p>
            <a:pPr indent="457200">
              <a:lnSpc>
                <a:spcPct val="150000"/>
              </a:lnSpc>
            </a:pPr>
            <a:endParaRPr lang="zh-CN" altLang="zh-CN" sz="1600"/>
          </a:p>
          <a:p>
            <a:pPr indent="457200">
              <a:lnSpc>
                <a:spcPct val="150000"/>
              </a:lnSpc>
            </a:pPr>
            <a:endParaRPr lang="en-US" altLang="zh-CN" sz="1600" smtClean="0"/>
          </a:p>
        </p:txBody>
      </p:sp>
      <p:grpSp>
        <p:nvGrpSpPr>
          <p:cNvPr id="13" name="组合 12"/>
          <p:cNvGrpSpPr/>
          <p:nvPr/>
        </p:nvGrpSpPr>
        <p:grpSpPr>
          <a:xfrm rot="16200000">
            <a:off x="2504053" y="2375708"/>
            <a:ext cx="216024" cy="468057"/>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2233517" y="2717749"/>
            <a:ext cx="756589"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中心点</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rot="16200000">
            <a:off x="3116626" y="2303702"/>
            <a:ext cx="216024" cy="612070"/>
            <a:chOff x="4067944" y="3789040"/>
            <a:chExt cx="252028" cy="648072"/>
          </a:xfrm>
        </p:grpSpPr>
        <p:sp>
          <p:nvSpPr>
            <p:cNvPr id="18" name="左中括号 1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9" name="直接连接符 1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p:cNvSpPr/>
          <p:nvPr/>
        </p:nvSpPr>
        <p:spPr>
          <a:xfrm>
            <a:off x="2774082" y="2717749"/>
            <a:ext cx="989378"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半径长度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000354" y="2143820"/>
            <a:ext cx="216024" cy="931831"/>
            <a:chOff x="4067944" y="3789040"/>
            <a:chExt cx="252028" cy="648072"/>
          </a:xfrm>
        </p:grpSpPr>
        <p:sp>
          <p:nvSpPr>
            <p:cNvPr id="24" name="左中括号 2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5" name="直接连接符 2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25"/>
          <p:cNvSpPr/>
          <p:nvPr/>
        </p:nvSpPr>
        <p:spPr>
          <a:xfrm>
            <a:off x="3641947" y="2717749"/>
            <a:ext cx="1004343"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开始弧度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rot="16200000">
            <a:off x="5061698" y="2143821"/>
            <a:ext cx="216024" cy="931831"/>
            <a:chOff x="4067944" y="3789040"/>
            <a:chExt cx="252028" cy="648072"/>
          </a:xfrm>
        </p:grpSpPr>
        <p:sp>
          <p:nvSpPr>
            <p:cNvPr id="28" name="左中括号 2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9" name="直接连接符 2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矩形 29"/>
          <p:cNvSpPr/>
          <p:nvPr/>
        </p:nvSpPr>
        <p:spPr>
          <a:xfrm>
            <a:off x="4703291" y="2717750"/>
            <a:ext cx="1004343" cy="307777"/>
          </a:xfrm>
          <a:prstGeom prst="rect">
            <a:avLst/>
          </a:prstGeom>
        </p:spPr>
        <p:txBody>
          <a:bodyPr wrap="square">
            <a:spAutoFit/>
          </a:bodyPr>
          <a:lstStyle/>
          <a:p>
            <a:r>
              <a:rPr lang="zh-CN" altLang="en-US" sz="1400">
                <a:solidFill>
                  <a:srgbClr val="FF0000"/>
                </a:solidFill>
                <a:latin typeface="微软雅黑" panose="020B0503020204020204" pitchFamily="34" charset="-122"/>
                <a:ea typeface="微软雅黑" panose="020B0503020204020204" pitchFamily="34" charset="-122"/>
              </a:rPr>
              <a:t>结束</a:t>
            </a:r>
            <a:r>
              <a:rPr lang="zh-CN" altLang="en-US" sz="1400" smtClean="0">
                <a:solidFill>
                  <a:srgbClr val="FF0000"/>
                </a:solidFill>
                <a:latin typeface="微软雅黑" panose="020B0503020204020204" pitchFamily="34" charset="-122"/>
                <a:ea typeface="微软雅黑" panose="020B0503020204020204" pitchFamily="34" charset="-122"/>
              </a:rPr>
              <a:t>弧度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rot="16200000">
            <a:off x="6174109" y="2054027"/>
            <a:ext cx="216025" cy="1111422"/>
            <a:chOff x="4067944" y="3789040"/>
            <a:chExt cx="252028" cy="648072"/>
          </a:xfrm>
        </p:grpSpPr>
        <p:sp>
          <p:nvSpPr>
            <p:cNvPr id="32" name="左中括号 31"/>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3" name="直接连接符 32"/>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矩形 33"/>
          <p:cNvSpPr/>
          <p:nvPr/>
        </p:nvSpPr>
        <p:spPr>
          <a:xfrm>
            <a:off x="6065440" y="2689175"/>
            <a:ext cx="155223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是否逆时针</a:t>
            </a:r>
            <a:endParaRPr lang="zh-CN" altLang="zh-CN" sz="1400">
              <a:solidFill>
                <a:srgbClr val="FF0000"/>
              </a:solidFill>
              <a:latin typeface="微软雅黑" panose="020B0503020204020204" pitchFamily="34" charset="-122"/>
              <a:ea typeface="微软雅黑" panose="020B0503020204020204" pitchFamily="34" charset="-122"/>
            </a:endParaRP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12" y="3284984"/>
            <a:ext cx="2114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箭头连接符 35"/>
          <p:cNvCxnSpPr/>
          <p:nvPr/>
        </p:nvCxnSpPr>
        <p:spPr bwMode="auto">
          <a:xfrm>
            <a:off x="4771383" y="3732502"/>
            <a:ext cx="1368152"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6300192" y="3547755"/>
            <a:ext cx="1005403"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绘制圆形</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38" name="直接箭头连接符 37"/>
          <p:cNvCxnSpPr/>
          <p:nvPr/>
        </p:nvCxnSpPr>
        <p:spPr bwMode="auto">
          <a:xfrm flipV="1">
            <a:off x="4394116" y="5014074"/>
            <a:ext cx="1870324" cy="9455"/>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6354180" y="4834444"/>
            <a:ext cx="1005403"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绘制弧形</a:t>
            </a:r>
            <a:endParaRPr lang="zh-CN" altLang="en-US" sz="1600">
              <a:solidFill>
                <a:schemeClr val="tx1">
                  <a:lumMod val="65000"/>
                  <a:lumOff val="35000"/>
                </a:schemeClr>
              </a:solidFill>
              <a:latin typeface="微软雅黑" pitchFamily="34" charset="-122"/>
              <a:ea typeface="微软雅黑" pitchFamily="34" charset="-122"/>
            </a:endParaRPr>
          </a:p>
        </p:txBody>
      </p:sp>
      <p:sp>
        <p:nvSpPr>
          <p:cNvPr id="40" name="圆角矩形 39"/>
          <p:cNvSpPr/>
          <p:nvPr/>
        </p:nvSpPr>
        <p:spPr>
          <a:xfrm>
            <a:off x="695325" y="5803096"/>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demo2-7.html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1156706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10"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11" name="内容占位符 2"/>
          <p:cNvSpPr>
            <a:spLocks noGrp="1"/>
          </p:cNvSpPr>
          <p:nvPr>
            <p:ph idx="1"/>
          </p:nvPr>
        </p:nvSpPr>
        <p:spPr bwMode="auto">
          <a:xfrm>
            <a:off x="481013" y="1718595"/>
            <a:ext cx="7475362" cy="5120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Ø"/>
              <a:defRPr/>
            </a:pPr>
            <a:r>
              <a:rPr lang="en-US" altLang="zh-CN" sz="2000" smtClean="0">
                <a:latin typeface="宋体" panose="02010600030101010101" pitchFamily="2" charset="-122"/>
                <a:ea typeface="宋体" panose="02010600030101010101" pitchFamily="2" charset="-122"/>
              </a:rPr>
              <a:t>canvas</a:t>
            </a:r>
            <a:r>
              <a:rPr lang="zh-CN" altLang="zh-CN" sz="2000">
                <a:latin typeface="宋体" panose="02010600030101010101" pitchFamily="2" charset="-122"/>
                <a:ea typeface="宋体" panose="02010600030101010101" pitchFamily="2" charset="-122"/>
              </a:rPr>
              <a:t>中的绘制图片其实就是把一幅图放在画布</a:t>
            </a:r>
            <a:r>
              <a:rPr lang="zh-CN" altLang="zh-CN" sz="2000" smtClean="0">
                <a:latin typeface="宋体" panose="02010600030101010101" pitchFamily="2" charset="-122"/>
                <a:ea typeface="宋体" panose="02010600030101010101" pitchFamily="2" charset="-122"/>
              </a:rPr>
              <a:t>上</a:t>
            </a:r>
            <a:r>
              <a:rPr lang="zh-CN" altLang="en-US" sz="2000" smtClean="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p:txBody>
      </p:sp>
      <p:sp>
        <p:nvSpPr>
          <p:cNvPr id="12" name="TextBox 11"/>
          <p:cNvSpPr txBox="1"/>
          <p:nvPr/>
        </p:nvSpPr>
        <p:spPr>
          <a:xfrm>
            <a:off x="1024260" y="2473374"/>
            <a:ext cx="7148140" cy="2179987"/>
          </a:xfrm>
          <a:prstGeom prst="rect">
            <a:avLst/>
          </a:prstGeom>
          <a:solidFill>
            <a:schemeClr val="accent5">
              <a:lumMod val="20000"/>
              <a:lumOff val="80000"/>
            </a:schemeClr>
          </a:solidFill>
          <a:ln w="19050">
            <a:noFill/>
          </a:ln>
        </p:spPr>
        <p:txBody>
          <a:bodyPr>
            <a:noAutofit/>
          </a:bodyPr>
          <a:lstStyle/>
          <a:p>
            <a:r>
              <a:rPr lang="en-US" altLang="zh-CN" sz="1600"/>
              <a:t>//</a:t>
            </a:r>
            <a:r>
              <a:rPr lang="zh-CN" altLang="zh-CN" sz="1600"/>
              <a:t>绘制</a:t>
            </a:r>
            <a:r>
              <a:rPr lang="zh-CN" altLang="zh-CN" sz="1600" smtClean="0"/>
              <a:t>原图</a:t>
            </a:r>
            <a:endParaRPr lang="en-US" altLang="zh-CN" sz="1600" smtClean="0"/>
          </a:p>
          <a:p>
            <a:r>
              <a:rPr lang="en-US" altLang="zh-CN" sz="1600" smtClean="0"/>
              <a:t>context.drawImage(image</a:t>
            </a:r>
            <a:r>
              <a:rPr lang="en-US" altLang="zh-CN" sz="1600"/>
              <a:t>, dx, dy</a:t>
            </a:r>
            <a:r>
              <a:rPr lang="en-US" altLang="zh-CN" sz="1600" smtClean="0"/>
              <a:t>)) </a:t>
            </a:r>
          </a:p>
          <a:p>
            <a:endParaRPr lang="en-US" altLang="zh-CN" sz="1600" smtClean="0"/>
          </a:p>
          <a:p>
            <a:r>
              <a:rPr lang="en-US" altLang="zh-CN" sz="1600" smtClean="0"/>
              <a:t>//</a:t>
            </a:r>
            <a:r>
              <a:rPr lang="zh-CN" altLang="zh-CN" sz="1600"/>
              <a:t>缩放</a:t>
            </a:r>
            <a:r>
              <a:rPr lang="zh-CN" altLang="zh-CN" sz="1600" smtClean="0"/>
              <a:t>绘图</a:t>
            </a:r>
            <a:endParaRPr lang="zh-CN" altLang="zh-CN" sz="1600"/>
          </a:p>
          <a:p>
            <a:r>
              <a:rPr lang="en-US" altLang="zh-CN" sz="1600"/>
              <a:t>context.drawImage(image, dx, dy, dWidth, </a:t>
            </a:r>
            <a:r>
              <a:rPr lang="en-US" altLang="zh-CN" sz="1600" smtClean="0"/>
              <a:t>dHeight </a:t>
            </a:r>
            <a:r>
              <a:rPr lang="en-US" altLang="zh-CN" sz="1600"/>
              <a:t>)</a:t>
            </a:r>
            <a:endParaRPr lang="en-US" altLang="zh-CN" sz="1600" smtClean="0"/>
          </a:p>
          <a:p>
            <a:endParaRPr lang="en-US" altLang="zh-CN" sz="1600" smtClean="0"/>
          </a:p>
          <a:p>
            <a:r>
              <a:rPr lang="en-US" altLang="zh-CN" sz="1600" smtClean="0"/>
              <a:t>//</a:t>
            </a:r>
            <a:r>
              <a:rPr lang="zh-CN" altLang="zh-CN" sz="1600"/>
              <a:t>切片</a:t>
            </a:r>
            <a:r>
              <a:rPr lang="zh-CN" altLang="zh-CN" sz="1600" smtClean="0"/>
              <a:t>绘图</a:t>
            </a:r>
            <a:endParaRPr lang="zh-CN" altLang="zh-CN" sz="1600"/>
          </a:p>
          <a:p>
            <a:r>
              <a:rPr lang="en-US" altLang="zh-CN" sz="1600" smtClean="0"/>
              <a:t>context.drawImage(image ,sx,sy, sWidth,sHeigh ,dx,dy,dWidth,dHeight)</a:t>
            </a:r>
          </a:p>
          <a:p>
            <a:pPr indent="457200">
              <a:lnSpc>
                <a:spcPct val="150000"/>
              </a:lnSpc>
            </a:pPr>
            <a:endParaRPr lang="zh-CN" altLang="zh-CN" sz="1600"/>
          </a:p>
          <a:p>
            <a:pPr indent="457200">
              <a:lnSpc>
                <a:spcPct val="150000"/>
              </a:lnSpc>
            </a:pPr>
            <a:endParaRPr lang="zh-CN" altLang="zh-CN" sz="1600"/>
          </a:p>
          <a:p>
            <a:pPr indent="457200">
              <a:lnSpc>
                <a:spcPct val="150000"/>
              </a:lnSpc>
            </a:pPr>
            <a:endParaRPr lang="en-US" altLang="zh-CN" sz="1600" smtClean="0"/>
          </a:p>
        </p:txBody>
      </p:sp>
      <p:grpSp>
        <p:nvGrpSpPr>
          <p:cNvPr id="13" name="组合 12"/>
          <p:cNvGrpSpPr/>
          <p:nvPr/>
        </p:nvGrpSpPr>
        <p:grpSpPr>
          <a:xfrm rot="16200000">
            <a:off x="2852157" y="2799151"/>
            <a:ext cx="216023" cy="612076"/>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2528342" y="3213201"/>
            <a:ext cx="989382"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图片来源</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rot="16200000">
            <a:off x="3518959" y="2799151"/>
            <a:ext cx="216023" cy="612076"/>
            <a:chOff x="4067944" y="3789040"/>
            <a:chExt cx="252028" cy="648072"/>
          </a:xfrm>
        </p:grpSpPr>
        <p:sp>
          <p:nvSpPr>
            <p:cNvPr id="18" name="左中括号 1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9" name="直接连接符 1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p:cNvSpPr/>
          <p:nvPr/>
        </p:nvSpPr>
        <p:spPr>
          <a:xfrm>
            <a:off x="3195144" y="3213201"/>
            <a:ext cx="1421430" cy="307777"/>
          </a:xfrm>
          <a:prstGeom prst="rect">
            <a:avLst/>
          </a:prstGeom>
        </p:spPr>
        <p:txBody>
          <a:bodyPr wrap="square">
            <a:spAutoFit/>
          </a:bodyPr>
          <a:lstStyle/>
          <a:p>
            <a:r>
              <a:rPr lang="zh-CN" altLang="en-US" sz="1400">
                <a:solidFill>
                  <a:srgbClr val="FF0000"/>
                </a:solidFill>
                <a:latin typeface="微软雅黑" panose="020B0503020204020204" pitchFamily="34" charset="-122"/>
                <a:ea typeface="微软雅黑" panose="020B0503020204020204" pitchFamily="34" charset="-122"/>
              </a:rPr>
              <a:t>目标</a:t>
            </a:r>
            <a:r>
              <a:rPr lang="zh-CN" altLang="en-US" sz="1400" smtClean="0">
                <a:solidFill>
                  <a:srgbClr val="FF0000"/>
                </a:solidFill>
                <a:latin typeface="微软雅黑" panose="020B0503020204020204" pitchFamily="34" charset="-122"/>
                <a:ea typeface="微软雅黑" panose="020B0503020204020204" pitchFamily="34" charset="-122"/>
              </a:rPr>
              <a:t>中的坐标</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509703" y="3105188"/>
            <a:ext cx="216023" cy="1440160"/>
            <a:chOff x="4067944" y="3789040"/>
            <a:chExt cx="252028" cy="648072"/>
          </a:xfrm>
        </p:grpSpPr>
        <p:sp>
          <p:nvSpPr>
            <p:cNvPr id="23" name="左中括号 22"/>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4" name="直接连接符 23"/>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矩形 24"/>
          <p:cNvSpPr/>
          <p:nvPr/>
        </p:nvSpPr>
        <p:spPr>
          <a:xfrm>
            <a:off x="3897132" y="3933281"/>
            <a:ext cx="1552228"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目标的宽和高</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6200000">
            <a:off x="3404359" y="4237585"/>
            <a:ext cx="216023" cy="615528"/>
            <a:chOff x="4067944" y="3789040"/>
            <a:chExt cx="252028" cy="648072"/>
          </a:xfrm>
        </p:grpSpPr>
        <p:sp>
          <p:nvSpPr>
            <p:cNvPr id="27" name="左中括号 26"/>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8" name="直接连接符 27"/>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矩形 28"/>
          <p:cNvSpPr/>
          <p:nvPr/>
        </p:nvSpPr>
        <p:spPr>
          <a:xfrm>
            <a:off x="2710309" y="4665541"/>
            <a:ext cx="1297156" cy="523220"/>
          </a:xfrm>
          <a:prstGeom prst="rect">
            <a:avLst/>
          </a:prstGeom>
        </p:spPr>
        <p:txBody>
          <a:bodyPr wrap="square">
            <a:spAutoFit/>
          </a:bodyPr>
          <a:lstStyle/>
          <a:p>
            <a:r>
              <a:rPr lang="en-US" altLang="zh-CN" sz="1400" smtClean="0">
                <a:solidFill>
                  <a:srgbClr val="FF0000"/>
                </a:solidFill>
                <a:latin typeface="微软雅黑" panose="020B0503020204020204" pitchFamily="34" charset="-122"/>
                <a:ea typeface="微软雅黑" panose="020B0503020204020204" pitchFamily="34" charset="-122"/>
              </a:rPr>
              <a:t>Image</a:t>
            </a:r>
            <a:r>
              <a:rPr lang="zh-CN" altLang="en-US" sz="1400" smtClean="0">
                <a:solidFill>
                  <a:srgbClr val="FF0000"/>
                </a:solidFill>
                <a:latin typeface="微软雅黑" panose="020B0503020204020204" pitchFamily="34" charset="-122"/>
                <a:ea typeface="微软雅黑" panose="020B0503020204020204" pitchFamily="34" charset="-122"/>
              </a:rPr>
              <a:t>在源中的起始坐标</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rot="16200000">
            <a:off x="4377619" y="3937760"/>
            <a:ext cx="216025" cy="1201437"/>
            <a:chOff x="4067944" y="3789040"/>
            <a:chExt cx="252028" cy="648072"/>
          </a:xfrm>
        </p:grpSpPr>
        <p:sp>
          <p:nvSpPr>
            <p:cNvPr id="31" name="左中括号 30"/>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2" name="直接连接符 31"/>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矩形 32"/>
          <p:cNvSpPr/>
          <p:nvPr/>
        </p:nvSpPr>
        <p:spPr>
          <a:xfrm>
            <a:off x="3884410" y="4675067"/>
            <a:ext cx="16221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源中图片的宽和高</a:t>
            </a:r>
            <a:endParaRPr lang="zh-CN" altLang="zh-CN" sz="1400">
              <a:solidFill>
                <a:srgbClr val="FF0000"/>
              </a:solidFill>
              <a:latin typeface="微软雅黑" panose="020B0503020204020204" pitchFamily="34" charset="-122"/>
              <a:ea typeface="微软雅黑" panose="020B0503020204020204" pitchFamily="34" charset="-122"/>
            </a:endParaRPr>
          </a:p>
        </p:txBody>
      </p:sp>
      <p:pic>
        <p:nvPicPr>
          <p:cNvPr id="34" name="图片 33"/>
          <p:cNvPicPr/>
          <p:nvPr/>
        </p:nvPicPr>
        <p:blipFill>
          <a:blip r:embed="rId2"/>
          <a:stretch>
            <a:fillRect/>
          </a:stretch>
        </p:blipFill>
        <p:spPr>
          <a:xfrm>
            <a:off x="6248400" y="2473374"/>
            <a:ext cx="1905068" cy="1689343"/>
          </a:xfrm>
          <a:prstGeom prst="rect">
            <a:avLst/>
          </a:prstGeom>
        </p:spPr>
      </p:pic>
      <p:sp>
        <p:nvSpPr>
          <p:cNvPr id="35" name="矩形 34"/>
          <p:cNvSpPr/>
          <p:nvPr/>
        </p:nvSpPr>
        <p:spPr>
          <a:xfrm>
            <a:off x="560388" y="962025"/>
            <a:ext cx="2625014"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chemeClr val="accent5">
                    <a:lumMod val="75000"/>
                  </a:schemeClr>
                </a:solidFill>
              </a:rPr>
              <a:t>canvas</a:t>
            </a:r>
            <a:r>
              <a:rPr lang="zh-CN" altLang="zh-CN" sz="2400" b="1" smtClean="0">
                <a:solidFill>
                  <a:schemeClr val="accent5">
                    <a:lumMod val="75000"/>
                  </a:schemeClr>
                </a:solidFill>
              </a:rPr>
              <a:t>绘制</a:t>
            </a:r>
            <a:r>
              <a:rPr lang="zh-CN" altLang="en-US" sz="2400" b="1">
                <a:solidFill>
                  <a:schemeClr val="accent5">
                    <a:lumMod val="75000"/>
                  </a:schemeClr>
                </a:solidFill>
              </a:rPr>
              <a:t>图片</a:t>
            </a:r>
            <a:endParaRPr lang="zh-CN" altLang="zh-CN" sz="2400" b="1">
              <a:solidFill>
                <a:schemeClr val="accent5">
                  <a:lumMod val="75000"/>
                </a:schemeClr>
              </a:solidFill>
            </a:endParaRPr>
          </a:p>
        </p:txBody>
      </p:sp>
      <p:sp>
        <p:nvSpPr>
          <p:cNvPr id="36" name="圆角矩形 35"/>
          <p:cNvSpPr/>
          <p:nvPr/>
        </p:nvSpPr>
        <p:spPr>
          <a:xfrm>
            <a:off x="866775" y="5622121"/>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demo2-8.html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3325456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内容占位符 2"/>
          <p:cNvSpPr>
            <a:spLocks noGrp="1"/>
          </p:cNvSpPr>
          <p:nvPr>
            <p:ph idx="1"/>
          </p:nvPr>
        </p:nvSpPr>
        <p:spPr bwMode="auto">
          <a:xfrm>
            <a:off x="481013" y="1620838"/>
            <a:ext cx="7475362" cy="87205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lvl="1">
              <a:lnSpc>
                <a:spcPct val="150000"/>
              </a:lnSpc>
              <a:buFont typeface="Wingdings" panose="05000000000000000000" pitchFamily="2" charset="2"/>
              <a:buChar char="Ø"/>
              <a:defRPr/>
            </a:pPr>
            <a:r>
              <a:rPr lang="en-US" altLang="zh-CN" sz="1800" smtClean="0">
                <a:latin typeface="宋体" panose="02010600030101010101" pitchFamily="2" charset="-122"/>
                <a:ea typeface="宋体" panose="02010600030101010101" pitchFamily="2" charset="-122"/>
              </a:rPr>
              <a:t>canvas</a:t>
            </a:r>
            <a:r>
              <a:rPr lang="zh-CN" altLang="zh-CN" sz="1800">
                <a:latin typeface="宋体" panose="02010600030101010101" pitchFamily="2" charset="-122"/>
                <a:ea typeface="宋体" panose="02010600030101010101" pitchFamily="2" charset="-122"/>
              </a:rPr>
              <a:t>中提供的有关图形绘制的方法还有很多</a:t>
            </a:r>
            <a:r>
              <a:rPr lang="zh-CN" altLang="zh-CN" sz="1800" smtClean="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接下来</a:t>
            </a:r>
            <a:r>
              <a:rPr lang="zh-CN" altLang="zh-CN" sz="1800" smtClean="0">
                <a:latin typeface="宋体" panose="02010600030101010101" pitchFamily="2" charset="-122"/>
                <a:ea typeface="宋体" panose="02010600030101010101" pitchFamily="2" charset="-122"/>
              </a:rPr>
              <a:t>介绍</a:t>
            </a:r>
            <a:r>
              <a:rPr lang="zh-CN" altLang="zh-CN" sz="1800">
                <a:latin typeface="宋体" panose="02010600030101010101" pitchFamily="2" charset="-122"/>
                <a:ea typeface="宋体" panose="02010600030101010101" pitchFamily="2" charset="-122"/>
              </a:rPr>
              <a:t>几个本项目涉及到的方法，具体如下。</a:t>
            </a:r>
            <a:endParaRPr lang="en-US" altLang="zh-CN" sz="1800">
              <a:latin typeface="宋体" panose="02010600030101010101" pitchFamily="2" charset="-122"/>
              <a:ea typeface="宋体" panose="02010600030101010101" pitchFamily="2" charset="-122"/>
            </a:endParaRPr>
          </a:p>
        </p:txBody>
      </p:sp>
      <p:grpSp>
        <p:nvGrpSpPr>
          <p:cNvPr id="11" name="组合 10"/>
          <p:cNvGrpSpPr/>
          <p:nvPr/>
        </p:nvGrpSpPr>
        <p:grpSpPr>
          <a:xfrm>
            <a:off x="1713740" y="2371527"/>
            <a:ext cx="6026613" cy="720080"/>
            <a:chOff x="1187624" y="2060848"/>
            <a:chExt cx="6314642" cy="720080"/>
          </a:xfrm>
        </p:grpSpPr>
        <p:sp>
          <p:nvSpPr>
            <p:cNvPr id="12" name="矩形 11"/>
            <p:cNvSpPr/>
            <p:nvPr/>
          </p:nvSpPr>
          <p:spPr>
            <a:xfrm>
              <a:off x="1331639" y="2316007"/>
              <a:ext cx="6170627"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lvl="0">
                <a:lnSpc>
                  <a:spcPct val="150000"/>
                </a:lnSpc>
              </a:pPr>
              <a:r>
                <a:rPr lang="en-US" altLang="zh-CN" sz="1400">
                  <a:latin typeface="微软雅黑" panose="020B0503020204020204" pitchFamily="34" charset="-122"/>
                  <a:ea typeface="微软雅黑" panose="020B0503020204020204" pitchFamily="34" charset="-122"/>
                </a:rPr>
                <a:t>clip()</a:t>
              </a:r>
              <a:r>
                <a:rPr lang="zh-CN" altLang="zh-CN" sz="1400">
                  <a:latin typeface="微软雅黑" panose="020B0503020204020204" pitchFamily="34" charset="-122"/>
                  <a:ea typeface="微软雅黑" panose="020B0503020204020204" pitchFamily="34" charset="-122"/>
                </a:rPr>
                <a:t>方法用于从原始画布剪切任意形状和尺寸</a:t>
              </a:r>
              <a:r>
                <a:rPr lang="zh-CN" altLang="zh-CN" sz="1400" smtClean="0">
                  <a:latin typeface="微软雅黑" panose="020B0503020204020204" pitchFamily="34" charset="-122"/>
                  <a:ea typeface="微软雅黑" panose="020B0503020204020204" pitchFamily="34" charset="-122"/>
                </a:rPr>
                <a:t>的</a:t>
              </a:r>
              <a:r>
                <a:rPr lang="zh-CN" altLang="en-US" sz="1400" smtClean="0">
                  <a:latin typeface="微软雅黑" panose="020B0503020204020204" pitchFamily="34" charset="-122"/>
                  <a:ea typeface="微软雅黑" panose="020B0503020204020204" pitchFamily="34" charset="-122"/>
                </a:rPr>
                <a:t>区域。</a:t>
              </a:r>
              <a:endParaRPr lang="zh-CN" altLang="en-US" sz="14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87624" y="2060848"/>
              <a:ext cx="432047" cy="720080"/>
              <a:chOff x="1043606" y="1310796"/>
              <a:chExt cx="973654" cy="1571757"/>
            </a:xfrm>
          </p:grpSpPr>
          <p:sp>
            <p:nvSpPr>
              <p:cNvPr id="14" name="弦形 13"/>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15" name="矩形 14"/>
              <p:cNvSpPr/>
              <p:nvPr/>
            </p:nvSpPr>
            <p:spPr>
              <a:xfrm>
                <a:off x="1043606" y="1310796"/>
                <a:ext cx="498856" cy="76944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cap="none" spc="0" smtClean="0">
                    <a:ln/>
                    <a:solidFill>
                      <a:schemeClr val="accent3"/>
                    </a:solidFill>
                    <a:effectLst/>
                  </a:rPr>
                  <a:t>1</a:t>
                </a:r>
                <a:endParaRPr lang="zh-CN" altLang="en-US" sz="4400" b="1" cap="none" spc="0">
                  <a:ln/>
                  <a:solidFill>
                    <a:schemeClr val="accent3"/>
                  </a:solidFill>
                  <a:effectLst/>
                </a:endParaRPr>
              </a:p>
            </p:txBody>
          </p:sp>
        </p:grpSp>
      </p:grpSp>
      <p:grpSp>
        <p:nvGrpSpPr>
          <p:cNvPr id="16" name="组合 15"/>
          <p:cNvGrpSpPr/>
          <p:nvPr/>
        </p:nvGrpSpPr>
        <p:grpSpPr>
          <a:xfrm>
            <a:off x="1619673" y="2947591"/>
            <a:ext cx="6120680" cy="769441"/>
            <a:chOff x="1068582" y="2060848"/>
            <a:chExt cx="6441087" cy="769441"/>
          </a:xfrm>
        </p:grpSpPr>
        <p:sp>
          <p:nvSpPr>
            <p:cNvPr id="17" name="矩形 16"/>
            <p:cNvSpPr/>
            <p:nvPr/>
          </p:nvSpPr>
          <p:spPr>
            <a:xfrm>
              <a:off x="1331640" y="2316007"/>
              <a:ext cx="6178029"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a:lnSpc>
                  <a:spcPct val="150000"/>
                </a:lnSpc>
              </a:pPr>
              <a:r>
                <a:rPr lang="en-US" altLang="zh-CN" sz="1400" smtClean="0">
                  <a:latin typeface="微软雅黑" panose="020B0503020204020204" pitchFamily="34" charset="-122"/>
                  <a:ea typeface="微软雅黑" panose="020B0503020204020204" pitchFamily="34" charset="-122"/>
                </a:rPr>
                <a:t>save()</a:t>
              </a:r>
              <a:r>
                <a:rPr lang="zh-CN" altLang="en-US" sz="1400" smtClean="0">
                  <a:latin typeface="微软雅黑" panose="020B0503020204020204" pitchFamily="34" charset="-122"/>
                  <a:ea typeface="微软雅黑" panose="020B0503020204020204" pitchFamily="34" charset="-122"/>
                </a:rPr>
                <a:t>方法</a:t>
              </a:r>
              <a:r>
                <a:rPr lang="zh-CN" altLang="zh-CN" sz="1400" smtClean="0">
                  <a:latin typeface="微软雅黑" panose="020B0503020204020204" pitchFamily="34" charset="-122"/>
                  <a:ea typeface="微软雅黑" panose="020B0503020204020204" pitchFamily="34" charset="-122"/>
                </a:rPr>
                <a:t>用来</a:t>
              </a:r>
              <a:r>
                <a:rPr lang="zh-CN" altLang="zh-CN" sz="1400">
                  <a:latin typeface="微软雅黑" panose="020B0503020204020204" pitchFamily="34" charset="-122"/>
                  <a:ea typeface="微软雅黑" panose="020B0503020204020204" pitchFamily="34" charset="-122"/>
                </a:rPr>
                <a:t>保存画布的绘制</a:t>
              </a:r>
              <a:r>
                <a:rPr lang="zh-CN" altLang="zh-CN" sz="1400" smtClean="0">
                  <a:latin typeface="微软雅黑" panose="020B0503020204020204" pitchFamily="34" charset="-122"/>
                  <a:ea typeface="微软雅黑" panose="020B0503020204020204" pitchFamily="34" charset="-122"/>
                </a:rPr>
                <a:t>状态</a:t>
              </a:r>
              <a:r>
                <a:rPr lang="zh-CN" altLang="en-US" sz="1400" smtClean="0">
                  <a:latin typeface="微软雅黑" panose="020B0503020204020204" pitchFamily="34" charset="-122"/>
                  <a:ea typeface="微软雅黑" panose="020B0503020204020204" pitchFamily="34" charset="-122"/>
                </a:rPr>
                <a:t>。</a:t>
              </a:r>
              <a:endParaRPr lang="zh-CN" altLang="zh-CN" sz="1400" smtClean="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68582" y="2060848"/>
              <a:ext cx="551089" cy="769441"/>
              <a:chOff x="775335" y="1310796"/>
              <a:chExt cx="1241925" cy="1679500"/>
            </a:xfrm>
          </p:grpSpPr>
          <p:sp>
            <p:nvSpPr>
              <p:cNvPr id="19" name="弦形 18"/>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20" name="矩形 19"/>
              <p:cNvSpPr/>
              <p:nvPr/>
            </p:nvSpPr>
            <p:spPr>
              <a:xfrm>
                <a:off x="775335" y="1310796"/>
                <a:ext cx="1124213" cy="16795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a:ln/>
                    <a:solidFill>
                      <a:schemeClr val="accent3"/>
                    </a:solidFill>
                  </a:rPr>
                  <a:t>2</a:t>
                </a:r>
                <a:endParaRPr lang="zh-CN" altLang="en-US" sz="4400" b="1" cap="none" spc="0">
                  <a:ln/>
                  <a:solidFill>
                    <a:schemeClr val="accent3"/>
                  </a:solidFill>
                  <a:effectLst/>
                </a:endParaRPr>
              </a:p>
            </p:txBody>
          </p:sp>
        </p:grpSp>
      </p:grpSp>
      <p:grpSp>
        <p:nvGrpSpPr>
          <p:cNvPr id="21" name="组合 20"/>
          <p:cNvGrpSpPr/>
          <p:nvPr/>
        </p:nvGrpSpPr>
        <p:grpSpPr>
          <a:xfrm>
            <a:off x="1599967" y="3523655"/>
            <a:ext cx="6140385" cy="769441"/>
            <a:chOff x="1048877" y="2060848"/>
            <a:chExt cx="7140280" cy="769441"/>
          </a:xfrm>
        </p:grpSpPr>
        <p:sp>
          <p:nvSpPr>
            <p:cNvPr id="23" name="矩形 22"/>
            <p:cNvSpPr/>
            <p:nvPr/>
          </p:nvSpPr>
          <p:spPr>
            <a:xfrm>
              <a:off x="1331640" y="2316007"/>
              <a:ext cx="6857517"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a:lnSpc>
                  <a:spcPct val="150000"/>
                </a:lnSpc>
              </a:pPr>
              <a:r>
                <a:rPr lang="en-US" altLang="zh-CN" sz="1400" smtClean="0">
                  <a:latin typeface="微软雅黑" panose="020B0503020204020204" pitchFamily="34" charset="-122"/>
                  <a:ea typeface="微软雅黑" panose="020B0503020204020204" pitchFamily="34" charset="-122"/>
                </a:rPr>
                <a:t>restore</a:t>
              </a:r>
              <a:r>
                <a:rPr lang="en-US" altLang="zh-CN" sz="1400">
                  <a:latin typeface="微软雅黑" panose="020B0503020204020204" pitchFamily="34" charset="-122"/>
                  <a:ea typeface="微软雅黑" panose="020B0503020204020204" pitchFamily="34" charset="-122"/>
                </a:rPr>
                <a:t>()</a:t>
              </a:r>
              <a:r>
                <a:rPr lang="zh-CN" altLang="zh-CN" sz="1400">
                  <a:latin typeface="微软雅黑" panose="020B0503020204020204" pitchFamily="34" charset="-122"/>
                  <a:ea typeface="微软雅黑" panose="020B0503020204020204" pitchFamily="34" charset="-122"/>
                </a:rPr>
                <a:t>方法用于移除自上一次调用</a:t>
              </a:r>
              <a:r>
                <a:rPr lang="en-US" altLang="zh-CN" sz="1400">
                  <a:latin typeface="微软雅黑" panose="020B0503020204020204" pitchFamily="34" charset="-122"/>
                  <a:ea typeface="微软雅黑" panose="020B0503020204020204" pitchFamily="34" charset="-122"/>
                </a:rPr>
                <a:t>save()</a:t>
              </a:r>
              <a:r>
                <a:rPr lang="zh-CN" altLang="zh-CN" sz="1400">
                  <a:latin typeface="微软雅黑" panose="020B0503020204020204" pitchFamily="34" charset="-122"/>
                  <a:ea typeface="微软雅黑" panose="020B0503020204020204" pitchFamily="34" charset="-122"/>
                </a:rPr>
                <a:t>方法所添加的任何效果</a:t>
              </a:r>
              <a:r>
                <a:rPr lang="zh-CN" altLang="zh-CN" sz="1400" smtClean="0">
                  <a:latin typeface="微软雅黑" panose="020B0503020204020204" pitchFamily="34" charset="-122"/>
                  <a:ea typeface="微软雅黑" panose="020B0503020204020204" pitchFamily="34" charset="-122"/>
                </a:rPr>
                <a:t>。</a:t>
              </a:r>
              <a:endParaRPr lang="zh-CN" altLang="zh-CN" sz="140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048877" y="2060848"/>
              <a:ext cx="570794" cy="769441"/>
              <a:chOff x="730928" y="1310796"/>
              <a:chExt cx="1286332" cy="1679500"/>
            </a:xfrm>
          </p:grpSpPr>
          <p:sp>
            <p:nvSpPr>
              <p:cNvPr id="25" name="弦形 24"/>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26" name="矩形 25"/>
              <p:cNvSpPr/>
              <p:nvPr/>
            </p:nvSpPr>
            <p:spPr>
              <a:xfrm>
                <a:off x="730928" y="1310796"/>
                <a:ext cx="1124214" cy="16795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smtClean="0">
                    <a:ln/>
                    <a:solidFill>
                      <a:schemeClr val="accent3"/>
                    </a:solidFill>
                  </a:rPr>
                  <a:t>3</a:t>
                </a:r>
                <a:endParaRPr lang="zh-CN" altLang="en-US" sz="4400" b="1" cap="none" spc="0">
                  <a:ln/>
                  <a:solidFill>
                    <a:schemeClr val="accent3"/>
                  </a:solidFill>
                  <a:effectLst/>
                </a:endParaRPr>
              </a:p>
            </p:txBody>
          </p:sp>
        </p:grpSp>
      </p:grpSp>
      <p:sp>
        <p:nvSpPr>
          <p:cNvPr id="27" name="矩形 26"/>
          <p:cNvSpPr/>
          <p:nvPr/>
        </p:nvSpPr>
        <p:spPr>
          <a:xfrm>
            <a:off x="540581" y="4469385"/>
            <a:ext cx="4264418" cy="923330"/>
          </a:xfrm>
          <a:prstGeom prst="rect">
            <a:avLst/>
          </a:prstGeom>
        </p:spPr>
        <p:txBody>
          <a:bodyPr wrap="square">
            <a:spAutoFit/>
          </a:bodyPr>
          <a:lstStyle/>
          <a:p>
            <a:pPr marL="742950" lvl="1" indent="-285750" eaLnBrk="0" fontAlgn="base" hangingPunct="0">
              <a:lnSpc>
                <a:spcPct val="150000"/>
              </a:lnSpc>
              <a:spcBef>
                <a:spcPct val="20000"/>
              </a:spcBef>
              <a:spcAft>
                <a:spcPct val="0"/>
              </a:spcAft>
              <a:buFont typeface="Wingdings" panose="05000000000000000000" pitchFamily="2" charset="2"/>
              <a:buChar char="Ø"/>
              <a:defRPr/>
            </a:pPr>
            <a:r>
              <a:rPr lang="en-US" altLang="zh-CN">
                <a:latin typeface="宋体" panose="02010600030101010101" pitchFamily="2" charset="-122"/>
                <a:ea typeface="宋体" panose="02010600030101010101" pitchFamily="2" charset="-122"/>
              </a:rPr>
              <a:t> </a:t>
            </a:r>
            <a:r>
              <a:rPr lang="zh-CN" altLang="en-US" smtClean="0">
                <a:latin typeface="宋体" panose="02010600030101010101" pitchFamily="2" charset="-122"/>
                <a:ea typeface="宋体" panose="02010600030101010101" pitchFamily="2" charset="-122"/>
              </a:rPr>
              <a:t>本项目中应用到了</a:t>
            </a:r>
            <a:r>
              <a:rPr lang="en-US" altLang="zh-CN" smtClean="0">
                <a:latin typeface="宋体" panose="02010600030101010101" pitchFamily="2" charset="-122"/>
                <a:ea typeface="宋体" panose="02010600030101010101" pitchFamily="2" charset="-122"/>
              </a:rPr>
              <a:t>clip</a:t>
            </a:r>
            <a:r>
              <a:rPr lang="en-US" altLang="zh-CN">
                <a:latin typeface="宋体" panose="02010600030101010101" pitchFamily="2" charset="-122"/>
                <a:ea typeface="宋体" panose="02010600030101010101" pitchFamily="2" charset="-122"/>
              </a:rPr>
              <a:t>()</a:t>
            </a:r>
            <a:r>
              <a:rPr lang="zh-CN" altLang="en-US" smtClean="0">
                <a:latin typeface="宋体" panose="02010600030101010101" pitchFamily="2" charset="-122"/>
                <a:ea typeface="宋体" panose="02010600030101010101" pitchFamily="2" charset="-122"/>
              </a:rPr>
              <a:t>方法，</a:t>
            </a:r>
            <a:r>
              <a:rPr lang="en-US" altLang="zh-CN">
                <a:latin typeface="宋体" panose="02010600030101010101" pitchFamily="2" charset="-122"/>
                <a:ea typeface="宋体" panose="02010600030101010101" pitchFamily="2" charset="-122"/>
              </a:rPr>
              <a:t> clip() </a:t>
            </a:r>
            <a:r>
              <a:rPr lang="zh-CN" altLang="en-US" smtClean="0">
                <a:latin typeface="宋体" panose="02010600030101010101" pitchFamily="2" charset="-122"/>
                <a:ea typeface="宋体" panose="02010600030101010101" pitchFamily="2" charset="-122"/>
              </a:rPr>
              <a:t>的使用效果如右图所示。</a:t>
            </a:r>
            <a:endParaRPr lang="zh-CN" altLang="zh-CN">
              <a:latin typeface="宋体" panose="02010600030101010101" pitchFamily="2" charset="-122"/>
              <a:ea typeface="宋体" panose="02010600030101010101" pitchFamily="2" charset="-122"/>
            </a:endParaRPr>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76" y="4379733"/>
            <a:ext cx="2762250" cy="1302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椭圆形标注 28"/>
          <p:cNvSpPr/>
          <p:nvPr/>
        </p:nvSpPr>
        <p:spPr>
          <a:xfrm>
            <a:off x="6541368" y="4797152"/>
            <a:ext cx="1440160" cy="432792"/>
          </a:xfrm>
          <a:prstGeom prst="wedgeEllipseCallout">
            <a:avLst>
              <a:gd name="adj1" fmla="val -58074"/>
              <a:gd name="adj2" fmla="val -41842"/>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剪切区域</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0"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31" name="矩形 30"/>
          <p:cNvSpPr/>
          <p:nvPr/>
        </p:nvSpPr>
        <p:spPr>
          <a:xfrm>
            <a:off x="560388" y="962025"/>
            <a:ext cx="2625014"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chemeClr val="accent5">
                    <a:lumMod val="75000"/>
                  </a:schemeClr>
                </a:solidFill>
              </a:rPr>
              <a:t>canvas</a:t>
            </a:r>
            <a:r>
              <a:rPr lang="zh-CN" altLang="en-US" sz="2400" b="1" smtClean="0">
                <a:solidFill>
                  <a:schemeClr val="accent5">
                    <a:lumMod val="75000"/>
                  </a:schemeClr>
                </a:solidFill>
              </a:rPr>
              <a:t>其他方法</a:t>
            </a:r>
            <a:endParaRPr lang="zh-CN" altLang="zh-CN" sz="2400" b="1">
              <a:solidFill>
                <a:schemeClr val="accent5">
                  <a:lumMod val="75000"/>
                </a:schemeClr>
              </a:solidFill>
            </a:endParaRPr>
          </a:p>
        </p:txBody>
      </p:sp>
      <p:sp>
        <p:nvSpPr>
          <p:cNvPr id="32" name="圆角矩形 31"/>
          <p:cNvSpPr/>
          <p:nvPr/>
        </p:nvSpPr>
        <p:spPr>
          <a:xfrm>
            <a:off x="781050" y="5888821"/>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demo2-9.html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44517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4"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2"/>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t>请</a:t>
            </a:r>
            <a:r>
              <a:rPr lang="zh-CN" altLang="zh-CN" sz="2000" dirty="0" smtClean="0"/>
              <a:t>简述</a:t>
            </a:r>
            <a:r>
              <a:rPr lang="en-US" altLang="zh-CN" sz="2000" dirty="0" smtClean="0"/>
              <a:t>Web </a:t>
            </a:r>
            <a:r>
              <a:rPr lang="en-US" altLang="zh-CN" sz="2000" dirty="0"/>
              <a:t>Storage</a:t>
            </a:r>
            <a:r>
              <a:rPr lang="zh-CN" altLang="zh-CN" sz="2000" dirty="0" smtClean="0"/>
              <a:t>具有</a:t>
            </a:r>
            <a:r>
              <a:rPr lang="zh-CN" altLang="en-US" sz="2000" dirty="0"/>
              <a:t>哪些</a:t>
            </a:r>
            <a:r>
              <a:rPr lang="zh-CN" altLang="zh-CN" sz="2000" dirty="0" smtClean="0"/>
              <a:t>特点</a:t>
            </a:r>
            <a:r>
              <a:rPr lang="zh-CN" altLang="en-US" sz="2000" dirty="0" smtClean="0"/>
              <a:t>。</a:t>
            </a:r>
            <a:endParaRPr lang="en-US" altLang="zh-CN" sz="2000" dirty="0"/>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smtClean="0"/>
              <a:t>请</a:t>
            </a:r>
            <a:r>
              <a:rPr lang="zh-CN" altLang="zh-CN" sz="2000" dirty="0"/>
              <a:t>简述</a:t>
            </a:r>
            <a:r>
              <a:rPr lang="en-US" altLang="zh-CN" sz="2000" dirty="0"/>
              <a:t>manifest </a:t>
            </a:r>
            <a:r>
              <a:rPr lang="zh-CN" altLang="zh-CN" sz="2000" dirty="0"/>
              <a:t>文件可分哪三个部分，并说明每个部分的作用</a:t>
            </a:r>
            <a:r>
              <a:rPr lang="zh-CN" altLang="zh-CN" sz="2000" dirty="0" smtClean="0"/>
              <a:t>。</a:t>
            </a:r>
            <a:endParaRPr lang="zh-CN" altLang="zh-CN" sz="2000" dirty="0"/>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30333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1259632" y="1803093"/>
            <a:ext cx="6583362" cy="395953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162041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15867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1564432" y="2079203"/>
            <a:ext cx="62261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a:t>随着互联网的快速发展，基于网页的应用越来越普遍，同时也变得越来越复杂，为了满足日益更新的需求，会经常性的在本地设备上存储大量的数据，例如记录历史活动信息。传统方式使用</a:t>
            </a:r>
            <a:r>
              <a:rPr lang="en-US" altLang="zh-CN" sz="2000"/>
              <a:t>document.cookie</a:t>
            </a:r>
            <a:r>
              <a:rPr lang="zh-CN" altLang="zh-CN" sz="2000"/>
              <a:t>来进行存储，但是由于其存储的空间只有</a:t>
            </a:r>
            <a:r>
              <a:rPr lang="en-US" altLang="zh-CN" sz="2000"/>
              <a:t>4KB</a:t>
            </a:r>
            <a:r>
              <a:rPr lang="zh-CN" altLang="zh-CN" sz="2000"/>
              <a:t>左右，并且需要复杂的操作进行解析，给发开者带来很多不便，为此，</a:t>
            </a:r>
            <a:r>
              <a:rPr lang="en-US" altLang="zh-CN" sz="2000"/>
              <a:t>HTML5</a:t>
            </a:r>
            <a:r>
              <a:rPr lang="zh-CN" altLang="zh-CN" sz="2000"/>
              <a:t>规范提出了网络存储的解决方案</a:t>
            </a:r>
            <a:r>
              <a:rPr lang="zh-CN" altLang="zh-CN" sz="2000" smtClean="0"/>
              <a:t>。</a:t>
            </a:r>
            <a:endParaRPr lang="zh-CN" altLang="zh-CN" sz="2000"/>
          </a:p>
        </p:txBody>
      </p:sp>
    </p:spTree>
    <p:extLst>
      <p:ext uri="{BB962C8B-B14F-4D97-AF65-F5344CB8AC3E}">
        <p14:creationId xmlns:p14="http://schemas.microsoft.com/office/powerpoint/2010/main" val="17051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92767" y="2017115"/>
            <a:ext cx="8136039" cy="422176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5"/>
          <p:cNvSpPr>
            <a:spLocks noChangeArrowheads="1"/>
          </p:cNvSpPr>
          <p:nvPr/>
        </p:nvSpPr>
        <p:spPr bwMode="auto">
          <a:xfrm>
            <a:off x="499026" y="2143605"/>
            <a:ext cx="7923519"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mtClean="0"/>
              <a:t>HTML5</a:t>
            </a:r>
            <a:r>
              <a:rPr lang="zh-CN" altLang="zh-CN"/>
              <a:t>的本地存储解决方案中定义了两个重要的</a:t>
            </a:r>
            <a:r>
              <a:rPr lang="en-US" altLang="zh-CN"/>
              <a:t>API</a:t>
            </a:r>
            <a:r>
              <a:rPr lang="zh-CN" altLang="zh-CN"/>
              <a:t>：</a:t>
            </a:r>
            <a:r>
              <a:rPr lang="en-US" altLang="zh-CN"/>
              <a:t>Web Storage</a:t>
            </a:r>
            <a:r>
              <a:rPr lang="zh-CN" altLang="zh-CN"/>
              <a:t>和本地数据库</a:t>
            </a:r>
            <a:r>
              <a:rPr lang="en-US" altLang="zh-CN"/>
              <a:t>Web SQL Database</a:t>
            </a:r>
            <a:r>
              <a:rPr lang="zh-CN" altLang="zh-CN"/>
              <a:t>。本书将重点讲述</a:t>
            </a:r>
            <a:r>
              <a:rPr lang="en-US" altLang="zh-CN"/>
              <a:t>Web Storage</a:t>
            </a:r>
            <a:r>
              <a:rPr lang="zh-CN" altLang="zh-CN"/>
              <a:t>的基本用法。</a:t>
            </a:r>
          </a:p>
          <a:p>
            <a:pPr marL="285750" indent="-285750">
              <a:lnSpc>
                <a:spcPct val="150000"/>
              </a:lnSpc>
              <a:buFont typeface="Wingdings" panose="05000000000000000000" pitchFamily="2" charset="2"/>
              <a:buChar char="Ø"/>
            </a:pPr>
            <a:r>
              <a:rPr lang="zh-CN" altLang="zh-CN"/>
              <a:t>在</a:t>
            </a:r>
            <a:r>
              <a:rPr lang="en-US" altLang="zh-CN"/>
              <a:t>Web Storage API</a:t>
            </a:r>
            <a:r>
              <a:rPr lang="zh-CN" altLang="zh-CN"/>
              <a:t>中包含两个关键的对象：</a:t>
            </a:r>
            <a:r>
              <a:rPr lang="en-US" altLang="zh-CN"/>
              <a:t>window.localStorage</a:t>
            </a:r>
            <a:r>
              <a:rPr lang="zh-CN" altLang="zh-CN"/>
              <a:t>对象和</a:t>
            </a:r>
            <a:r>
              <a:rPr lang="en-US" altLang="zh-CN"/>
              <a:t>window.sessionStorage</a:t>
            </a:r>
            <a:r>
              <a:rPr lang="zh-CN" altLang="zh-CN"/>
              <a:t>对象。前者用于本地存储，后者用于区域存储。</a:t>
            </a:r>
          </a:p>
          <a:p>
            <a:pPr marL="285750" indent="-285750">
              <a:lnSpc>
                <a:spcPct val="150000"/>
              </a:lnSpc>
              <a:buFont typeface="Wingdings" panose="05000000000000000000" pitchFamily="2" charset="2"/>
              <a:buChar char="Ø"/>
            </a:pPr>
            <a:r>
              <a:rPr lang="en-US" altLang="zh-CN"/>
              <a:t>Web Storage</a:t>
            </a:r>
            <a:r>
              <a:rPr lang="zh-CN" altLang="zh-CN"/>
              <a:t>具有以下特点：</a:t>
            </a:r>
          </a:p>
          <a:p>
            <a:pPr marL="1028700" lvl="1">
              <a:lnSpc>
                <a:spcPct val="150000"/>
              </a:lnSpc>
              <a:buFont typeface="Wingdings" panose="05000000000000000000" pitchFamily="2" charset="2"/>
              <a:buChar char="l"/>
            </a:pPr>
            <a:r>
              <a:rPr lang="zh-CN" altLang="zh-CN"/>
              <a:t>设置数据和读取数据比较方便</a:t>
            </a:r>
          </a:p>
          <a:p>
            <a:pPr marL="1028700" lvl="1">
              <a:lnSpc>
                <a:spcPct val="150000"/>
              </a:lnSpc>
              <a:buFont typeface="Wingdings" panose="05000000000000000000" pitchFamily="2" charset="2"/>
              <a:buChar char="l"/>
            </a:pPr>
            <a:r>
              <a:rPr lang="zh-CN" altLang="zh-CN"/>
              <a:t>容量较大，</a:t>
            </a:r>
            <a:r>
              <a:rPr lang="en-US" altLang="zh-CN"/>
              <a:t>sessionStorage</a:t>
            </a:r>
            <a:r>
              <a:rPr lang="zh-CN" altLang="zh-CN"/>
              <a:t>约</a:t>
            </a:r>
            <a:r>
              <a:rPr lang="en-US" altLang="zh-CN"/>
              <a:t>5M</a:t>
            </a:r>
            <a:r>
              <a:rPr lang="zh-CN" altLang="zh-CN"/>
              <a:t>，</a:t>
            </a:r>
            <a:r>
              <a:rPr lang="en-US" altLang="zh-CN"/>
              <a:t>localStorage</a:t>
            </a:r>
            <a:r>
              <a:rPr lang="zh-CN" altLang="zh-CN"/>
              <a:t>约</a:t>
            </a:r>
            <a:r>
              <a:rPr lang="en-US" altLang="zh-CN"/>
              <a:t>20M</a:t>
            </a:r>
            <a:endParaRPr lang="zh-CN" altLang="zh-CN"/>
          </a:p>
          <a:p>
            <a:pPr marL="1028700" lvl="1">
              <a:lnSpc>
                <a:spcPct val="150000"/>
              </a:lnSpc>
              <a:buFont typeface="Wingdings" panose="05000000000000000000" pitchFamily="2" charset="2"/>
              <a:buChar char="l"/>
            </a:pPr>
            <a:r>
              <a:rPr lang="zh-CN" altLang="zh-CN"/>
              <a:t>只能存储字符串，如果要存储</a:t>
            </a:r>
            <a:r>
              <a:rPr lang="en-US" altLang="zh-CN"/>
              <a:t>JSON</a:t>
            </a:r>
            <a:r>
              <a:rPr lang="zh-CN" altLang="zh-CN"/>
              <a:t>对象，可以使用</a:t>
            </a:r>
            <a:r>
              <a:rPr lang="en-US" altLang="zh-CN"/>
              <a:t>window.JSON</a:t>
            </a:r>
            <a:r>
              <a:rPr lang="zh-CN" altLang="zh-CN"/>
              <a:t>的</a:t>
            </a:r>
            <a:r>
              <a:rPr lang="en-US" altLang="zh-CN"/>
              <a:t>stringify()</a:t>
            </a:r>
            <a:r>
              <a:rPr lang="zh-CN" altLang="zh-CN"/>
              <a:t>方法和</a:t>
            </a:r>
            <a:r>
              <a:rPr lang="en-US" altLang="zh-CN"/>
              <a:t>parse()</a:t>
            </a:r>
            <a:r>
              <a:rPr lang="zh-CN" altLang="zh-CN"/>
              <a:t>方法进行序列化和反序列化</a:t>
            </a:r>
            <a:r>
              <a:rPr lang="zh-CN" altLang="zh-CN" smtClean="0"/>
              <a:t>。</a:t>
            </a:r>
            <a:endParaRPr lang="zh-CN" altLang="zh-CN"/>
          </a:p>
        </p:txBody>
      </p:sp>
      <p:sp>
        <p:nvSpPr>
          <p:cNvPr id="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a:xfrm>
            <a:off x="560388" y="1237860"/>
            <a:ext cx="2844048" cy="646331"/>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Storage</a:t>
            </a:r>
            <a:r>
              <a:rPr lang="zh-CN" altLang="en-US" sz="2400" b="1" smtClean="0">
                <a:solidFill>
                  <a:srgbClr val="0567A2"/>
                </a:solidFill>
              </a:rPr>
              <a:t>简介</a:t>
            </a:r>
            <a:r>
              <a:rPr lang="zh-CN" altLang="zh-CN" sz="2400" b="1" smtClean="0">
                <a:solidFill>
                  <a:srgbClr val="0567A2"/>
                </a:solidFill>
              </a:rPr>
              <a:t> </a:t>
            </a:r>
            <a:endParaRPr lang="zh-CN" altLang="zh-CN" sz="2400" b="1">
              <a:solidFill>
                <a:srgbClr val="0567A2"/>
              </a:solidFill>
            </a:endParaRPr>
          </a:p>
        </p:txBody>
      </p:sp>
    </p:spTree>
    <p:extLst>
      <p:ext uri="{BB962C8B-B14F-4D97-AF65-F5344CB8AC3E}">
        <p14:creationId xmlns:p14="http://schemas.microsoft.com/office/powerpoint/2010/main" val="27041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92765" y="1979014"/>
            <a:ext cx="8136039" cy="437380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5"/>
          <p:cNvSpPr>
            <a:spLocks noChangeArrowheads="1"/>
          </p:cNvSpPr>
          <p:nvPr/>
        </p:nvSpPr>
        <p:spPr bwMode="auto">
          <a:xfrm>
            <a:off x="499026" y="2048355"/>
            <a:ext cx="792351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目前主流的</a:t>
            </a:r>
            <a:r>
              <a:rPr lang="en-US" altLang="zh-CN"/>
              <a:t>Web</a:t>
            </a:r>
            <a:r>
              <a:rPr lang="zh-CN" altLang="zh-CN"/>
              <a:t>浏览器都在一定程度上支持</a:t>
            </a:r>
            <a:r>
              <a:rPr lang="en-US" altLang="zh-CN"/>
              <a:t>HTML5</a:t>
            </a:r>
            <a:r>
              <a:rPr lang="zh-CN" altLang="zh-CN"/>
              <a:t>的</a:t>
            </a:r>
            <a:r>
              <a:rPr lang="en-US" altLang="zh-CN"/>
              <a:t>Web Storage</a:t>
            </a:r>
            <a:r>
              <a:rPr lang="zh-CN" altLang="zh-CN"/>
              <a:t>，</a:t>
            </a:r>
            <a:r>
              <a:rPr lang="zh-CN" altLang="zh-CN" smtClean="0"/>
              <a:t>如</a:t>
            </a:r>
            <a:r>
              <a:rPr lang="zh-CN" altLang="en-US" smtClean="0"/>
              <a:t>下</a:t>
            </a:r>
            <a:r>
              <a:rPr lang="zh-CN" altLang="zh-CN" smtClean="0"/>
              <a:t>表所</a:t>
            </a:r>
            <a:r>
              <a:rPr lang="zh-CN" altLang="zh-CN"/>
              <a:t>示</a:t>
            </a:r>
            <a:r>
              <a:rPr lang="zh-CN" altLang="zh-CN" smtClean="0"/>
              <a:t>。</a:t>
            </a:r>
            <a:endParaRPr lang="en-US" altLang="zh-CN" smtClean="0"/>
          </a:p>
          <a:p>
            <a:pPr marL="285750" indent="-285750">
              <a:buFont typeface="Wingdings" panose="05000000000000000000" pitchFamily="2" charset="2"/>
              <a:buChar char="Ø"/>
            </a:pPr>
            <a:endParaRPr lang="zh-CN" altLang="zh-CN"/>
          </a:p>
          <a:p>
            <a:pPr marL="285750" indent="-285750">
              <a:lnSpc>
                <a:spcPct val="150000"/>
              </a:lnSpc>
              <a:buFont typeface="Wingdings" panose="05000000000000000000" pitchFamily="2" charset="2"/>
              <a:buChar char="Ø"/>
            </a:pPr>
            <a:endParaRPr lang="en-US" altLang="zh-CN" smtClean="0"/>
          </a:p>
          <a:p>
            <a:pPr marL="285750" indent="-285750">
              <a:lnSpc>
                <a:spcPct val="150000"/>
              </a:lnSpc>
              <a:buFont typeface="Wingdings" panose="05000000000000000000" pitchFamily="2" charset="2"/>
              <a:buChar char="Ø"/>
            </a:pPr>
            <a:r>
              <a:rPr lang="zh-CN" altLang="zh-CN" smtClean="0"/>
              <a:t>从</a:t>
            </a:r>
            <a:r>
              <a:rPr lang="zh-CN" altLang="en-US" smtClean="0"/>
              <a:t>上表</a:t>
            </a:r>
            <a:r>
              <a:rPr lang="zh-CN" altLang="zh-CN" smtClean="0"/>
              <a:t>可以</a:t>
            </a:r>
            <a:r>
              <a:rPr lang="zh-CN" altLang="zh-CN"/>
              <a:t>看出，</a:t>
            </a:r>
            <a:r>
              <a:rPr lang="en-US" altLang="zh-CN"/>
              <a:t>IE8</a:t>
            </a:r>
            <a:r>
              <a:rPr lang="zh-CN" altLang="zh-CN"/>
              <a:t>版本以上的主流浏览器基本上都支持</a:t>
            </a:r>
            <a:r>
              <a:rPr lang="en-US" altLang="zh-CN"/>
              <a:t>Web Storage</a:t>
            </a:r>
            <a:r>
              <a:rPr lang="zh-CN" altLang="zh-CN"/>
              <a:t>，移动设备的浏览器支持情况，</a:t>
            </a:r>
            <a:r>
              <a:rPr lang="zh-CN" altLang="zh-CN" smtClean="0"/>
              <a:t>如</a:t>
            </a:r>
            <a:r>
              <a:rPr lang="zh-CN" altLang="en-US" smtClean="0"/>
              <a:t>下</a:t>
            </a:r>
            <a:r>
              <a:rPr lang="zh-CN" altLang="zh-CN" smtClean="0"/>
              <a:t>表所</a:t>
            </a:r>
            <a:r>
              <a:rPr lang="zh-CN" altLang="zh-CN"/>
              <a:t>示</a:t>
            </a:r>
            <a:r>
              <a:rPr lang="zh-CN" altLang="zh-CN" smtClean="0"/>
              <a:t>。</a:t>
            </a:r>
            <a:endParaRPr lang="en-US" altLang="zh-CN" smtClean="0"/>
          </a:p>
          <a:p>
            <a:pPr marL="285750" indent="-285750">
              <a:buFont typeface="Wingdings" panose="05000000000000000000" pitchFamily="2" charset="2"/>
              <a:buChar char="Ø"/>
            </a:pPr>
            <a:endParaRPr lang="en-US" altLang="zh-CN"/>
          </a:p>
          <a:p>
            <a:pPr marL="285750" indent="-285750">
              <a:buFont typeface="Wingdings" panose="05000000000000000000" pitchFamily="2" charset="2"/>
              <a:buChar char="Ø"/>
            </a:pPr>
            <a:endParaRPr lang="zh-CN" altLang="zh-CN"/>
          </a:p>
          <a:p>
            <a:pPr marL="285750" indent="-285750">
              <a:lnSpc>
                <a:spcPct val="150000"/>
              </a:lnSpc>
              <a:buFont typeface="Wingdings" panose="05000000000000000000" pitchFamily="2" charset="2"/>
              <a:buChar char="Ø"/>
            </a:pPr>
            <a:r>
              <a:rPr lang="zh-CN" altLang="zh-CN" smtClean="0"/>
              <a:t>从</a:t>
            </a:r>
            <a:r>
              <a:rPr lang="zh-CN" altLang="en-US" smtClean="0"/>
              <a:t>上</a:t>
            </a:r>
            <a:r>
              <a:rPr lang="zh-CN" altLang="zh-CN" smtClean="0"/>
              <a:t>表可以</a:t>
            </a:r>
            <a:r>
              <a:rPr lang="zh-CN" altLang="zh-CN"/>
              <a:t>看出，</a:t>
            </a:r>
            <a:r>
              <a:rPr lang="en-US" altLang="zh-CN"/>
              <a:t>iOS</a:t>
            </a:r>
            <a:r>
              <a:rPr lang="zh-CN" altLang="zh-CN"/>
              <a:t>平台和</a:t>
            </a:r>
            <a:r>
              <a:rPr lang="en-US" altLang="zh-CN"/>
              <a:t>Android</a:t>
            </a:r>
            <a:r>
              <a:rPr lang="zh-CN" altLang="zh-CN"/>
              <a:t>平台对</a:t>
            </a:r>
            <a:r>
              <a:rPr lang="en-US" altLang="zh-CN"/>
              <a:t>Web Storage</a:t>
            </a:r>
            <a:r>
              <a:rPr lang="zh-CN" altLang="zh-CN"/>
              <a:t>都有很好的支持，目前市面上的主流手机和平板电脑都依赖这两个平台，所以在实际开发中，我们基本不需要考虑</a:t>
            </a:r>
            <a:r>
              <a:rPr lang="en-US" altLang="zh-CN"/>
              <a:t>Web Storage</a:t>
            </a:r>
            <a:r>
              <a:rPr lang="zh-CN" altLang="zh-CN"/>
              <a:t>的浏览器兼容情况。</a:t>
            </a:r>
          </a:p>
        </p:txBody>
      </p:sp>
      <p:sp>
        <p:nvSpPr>
          <p:cNvPr id="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a:xfrm>
            <a:off x="560388" y="1237860"/>
            <a:ext cx="2912977"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Storage</a:t>
            </a:r>
            <a:r>
              <a:rPr lang="zh-CN" altLang="en-US" sz="2400" b="1" smtClean="0">
                <a:solidFill>
                  <a:srgbClr val="0567A2"/>
                </a:solidFill>
              </a:rPr>
              <a:t>简介</a:t>
            </a:r>
            <a:r>
              <a:rPr lang="zh-CN" altLang="zh-CN" sz="2400" b="1" smtClean="0">
                <a:solidFill>
                  <a:srgbClr val="0567A2"/>
                </a:solidFill>
              </a:rPr>
              <a:t>  </a:t>
            </a:r>
            <a:endParaRPr lang="zh-CN" altLang="zh-CN" sz="2400" b="1">
              <a:solidFill>
                <a:srgbClr val="0567A2"/>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331584564"/>
              </p:ext>
            </p:extLst>
          </p:nvPr>
        </p:nvGraphicFramePr>
        <p:xfrm>
          <a:off x="1185031" y="3082131"/>
          <a:ext cx="6549270" cy="485775"/>
        </p:xfrm>
        <a:graphic>
          <a:graphicData uri="http://schemas.openxmlformats.org/drawingml/2006/table">
            <a:tbl>
              <a:tblPr/>
              <a:tblGrid>
                <a:gridCol w="1309854"/>
                <a:gridCol w="1309854"/>
                <a:gridCol w="1309854"/>
                <a:gridCol w="1309854"/>
                <a:gridCol w="1309854"/>
              </a:tblGrid>
              <a:tr h="307340">
                <a:tc>
                  <a:txBody>
                    <a:bodyPr/>
                    <a:lstStyle/>
                    <a:p>
                      <a:pPr algn="ctr">
                        <a:spcAft>
                          <a:spcPts val="0"/>
                        </a:spcAft>
                      </a:pPr>
                      <a:r>
                        <a:rPr lang="en-US" sz="1050" b="1" kern="100">
                          <a:effectLst/>
                          <a:latin typeface="Times New Roman"/>
                          <a:ea typeface="宋体"/>
                        </a:rPr>
                        <a:t>IE</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Firefox</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Chrome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Safari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78435">
                <a:tc>
                  <a:txBody>
                    <a:bodyPr/>
                    <a:lstStyle/>
                    <a:p>
                      <a:pPr algn="ctr">
                        <a:spcAft>
                          <a:spcPts val="0"/>
                        </a:spcAft>
                      </a:pPr>
                      <a:r>
                        <a:rPr lang="en-US" sz="1050" kern="100">
                          <a:effectLst/>
                          <a:latin typeface="Times New Roman"/>
                          <a:ea typeface="宋体"/>
                        </a:rPr>
                        <a:t>8+</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2.0+</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4.0+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4.0+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11.5+</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54670079"/>
              </p:ext>
            </p:extLst>
          </p:nvPr>
        </p:nvGraphicFramePr>
        <p:xfrm>
          <a:off x="1238251" y="4508341"/>
          <a:ext cx="6534150" cy="509905"/>
        </p:xfrm>
        <a:graphic>
          <a:graphicData uri="http://schemas.openxmlformats.org/drawingml/2006/table">
            <a:tbl>
              <a:tblPr/>
              <a:tblGrid>
                <a:gridCol w="1632558"/>
                <a:gridCol w="1633864"/>
                <a:gridCol w="1633864"/>
                <a:gridCol w="1633864"/>
              </a:tblGrid>
              <a:tr h="331470">
                <a:tc>
                  <a:txBody>
                    <a:bodyPr/>
                    <a:lstStyle/>
                    <a:p>
                      <a:pPr algn="ctr">
                        <a:spcAft>
                          <a:spcPts val="0"/>
                        </a:spcAft>
                      </a:pPr>
                      <a:r>
                        <a:rPr lang="en-US" sz="1050" b="1" kern="100">
                          <a:effectLst/>
                          <a:latin typeface="Times New Roman"/>
                          <a:ea typeface="宋体"/>
                        </a:rPr>
                        <a:t>iOS Safari</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Android Browser</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 Mobile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spcAft>
                          <a:spcPts val="0"/>
                        </a:spcAft>
                      </a:pPr>
                      <a:r>
                        <a:rPr lang="en-US" sz="1050" b="1" kern="100">
                          <a:effectLst/>
                          <a:latin typeface="Times New Roman"/>
                          <a:ea typeface="宋体"/>
                        </a:rPr>
                        <a:t>Opera Mini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78435">
                <a:tc>
                  <a:txBody>
                    <a:bodyPr/>
                    <a:lstStyle/>
                    <a:p>
                      <a:pPr algn="ctr">
                        <a:spcAft>
                          <a:spcPts val="0"/>
                        </a:spcAft>
                      </a:pPr>
                      <a:r>
                        <a:rPr lang="en-US" sz="1050" kern="100">
                          <a:effectLst/>
                          <a:latin typeface="Times New Roman"/>
                          <a:ea typeface="宋体"/>
                        </a:rPr>
                        <a:t>3.2+</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2.1+</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12+</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不支持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962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4313"/>
            <a:ext cx="8136039" cy="135201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内容占位符 2"/>
          <p:cNvSpPr>
            <a:spLocks noGrp="1"/>
          </p:cNvSpPr>
          <p:nvPr>
            <p:ph idx="1"/>
          </p:nvPr>
        </p:nvSpPr>
        <p:spPr bwMode="auto">
          <a:xfrm>
            <a:off x="499028" y="1732373"/>
            <a:ext cx="3006171" cy="65603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285750" lvl="1" indent="-285750">
              <a:lnSpc>
                <a:spcPct val="150000"/>
              </a:lnSpc>
              <a:spcBef>
                <a:spcPct val="20000"/>
              </a:spcBef>
              <a:buFont typeface="Wingdings" panose="05000000000000000000" pitchFamily="2" charset="2"/>
              <a:buChar char="Ø"/>
              <a:defRPr/>
            </a:pPr>
            <a:r>
              <a:rPr lang="zh-CN" altLang="en-US" sz="1800" smtClean="0"/>
              <a:t>如果</a:t>
            </a:r>
            <a:r>
              <a:rPr lang="zh-CN" altLang="zh-CN" sz="1800" smtClean="0"/>
              <a:t>考虑</a:t>
            </a:r>
            <a:r>
              <a:rPr lang="zh-CN" altLang="zh-CN" sz="1800"/>
              <a:t>代码的严谨性，可以</a:t>
            </a:r>
            <a:r>
              <a:rPr lang="zh-CN" altLang="zh-CN" sz="1800" smtClean="0"/>
              <a:t>使用</a:t>
            </a:r>
            <a:r>
              <a:rPr lang="zh-CN" altLang="en-US" sz="1800" smtClean="0"/>
              <a:t>右侧</a:t>
            </a:r>
            <a:r>
              <a:rPr lang="zh-CN" altLang="zh-CN" sz="1800" smtClean="0"/>
              <a:t>语句</a:t>
            </a:r>
            <a:r>
              <a:rPr lang="zh-CN" altLang="zh-CN" sz="1800"/>
              <a:t>进行检查</a:t>
            </a:r>
            <a:r>
              <a:rPr lang="zh-CN" altLang="zh-CN" sz="1800" smtClean="0"/>
              <a:t>：</a:t>
            </a:r>
            <a:endParaRPr lang="zh-CN" altLang="zh-CN" sz="1800"/>
          </a:p>
        </p:txBody>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4429125" y="1802888"/>
            <a:ext cx="3793397" cy="1323439"/>
          </a:xfrm>
          <a:prstGeom prst="rect">
            <a:avLst/>
          </a:prstGeom>
          <a:solidFill>
            <a:schemeClr val="accent1">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600" smtClean="0"/>
              <a:t>if(window.localStorage</a:t>
            </a:r>
            <a:r>
              <a:rPr lang="en-US" altLang="zh-CN" sz="1600"/>
              <a:t>){</a:t>
            </a:r>
            <a:endParaRPr lang="zh-CN" altLang="zh-CN" sz="1600"/>
          </a:p>
          <a:p>
            <a:r>
              <a:rPr lang="en-US" altLang="zh-CN" sz="1600"/>
              <a:t>	//</a:t>
            </a:r>
            <a:r>
              <a:rPr lang="zh-CN" altLang="zh-CN" sz="1600"/>
              <a:t>浏览器支持</a:t>
            </a:r>
            <a:r>
              <a:rPr lang="en-US" altLang="zh-CN" sz="1600"/>
              <a:t>localStorage</a:t>
            </a:r>
            <a:endParaRPr lang="zh-CN" altLang="zh-CN" sz="1600"/>
          </a:p>
          <a:p>
            <a:r>
              <a:rPr lang="en-US" altLang="zh-CN" sz="1600"/>
              <a:t>}else if(window.sessionStorage){</a:t>
            </a:r>
            <a:endParaRPr lang="zh-CN" altLang="zh-CN" sz="1600"/>
          </a:p>
          <a:p>
            <a:r>
              <a:rPr lang="en-US" altLang="zh-CN" sz="1600"/>
              <a:t>	//</a:t>
            </a:r>
            <a:r>
              <a:rPr lang="zh-CN" altLang="zh-CN" sz="1600"/>
              <a:t>浏览器支持</a:t>
            </a:r>
            <a:r>
              <a:rPr lang="en-US" altLang="zh-CN" sz="1600"/>
              <a:t>localStorage</a:t>
            </a:r>
            <a:endParaRPr lang="zh-CN" altLang="zh-CN" sz="1600"/>
          </a:p>
          <a:p>
            <a:r>
              <a:rPr lang="en-US" altLang="zh-CN" sz="1600" smtClean="0"/>
              <a:t>}</a:t>
            </a:r>
            <a:endParaRPr lang="zh-CN" altLang="zh-CN" sz="1600"/>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479351" y="3171825"/>
            <a:ext cx="8136039" cy="332422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内容占位符 2"/>
          <p:cNvSpPr txBox="1">
            <a:spLocks/>
          </p:cNvSpPr>
          <p:nvPr/>
        </p:nvSpPr>
        <p:spPr bwMode="auto">
          <a:xfrm>
            <a:off x="472521" y="3280098"/>
            <a:ext cx="7975600" cy="321595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50000"/>
              </a:lnSpc>
              <a:spcBef>
                <a:spcPct val="20000"/>
              </a:spcBef>
              <a:buFont typeface="Wingdings" panose="05000000000000000000" pitchFamily="2" charset="2"/>
              <a:buChar char="Ø"/>
              <a:defRPr/>
            </a:pPr>
            <a:r>
              <a:rPr lang="zh-CN" altLang="en-US" sz="6400" smtClean="0"/>
              <a:t>除了</a:t>
            </a:r>
            <a:r>
              <a:rPr lang="zh-CN" altLang="en-US" sz="6400"/>
              <a:t>在移动平台上具有良好的兼容性，使用</a:t>
            </a:r>
            <a:r>
              <a:rPr lang="en-US" altLang="zh-CN" sz="6400"/>
              <a:t>Web Storage</a:t>
            </a:r>
            <a:r>
              <a:rPr lang="zh-CN" altLang="en-US" sz="6400"/>
              <a:t>还有以下优势：</a:t>
            </a:r>
          </a:p>
          <a:p>
            <a:pPr marL="1028700" lvl="1" indent="-285750">
              <a:lnSpc>
                <a:spcPct val="170000"/>
              </a:lnSpc>
              <a:spcBef>
                <a:spcPct val="20000"/>
              </a:spcBef>
              <a:buFont typeface="Wingdings" panose="05000000000000000000" pitchFamily="2" charset="2"/>
              <a:buChar char="l"/>
              <a:defRPr/>
            </a:pPr>
            <a:r>
              <a:rPr lang="zh-CN" altLang="en-US" sz="5600">
                <a:latin typeface="Arial" charset="0"/>
                <a:ea typeface="宋体" charset="-122"/>
              </a:rPr>
              <a:t>减少网络流量：一旦数据保存在本地后，就可以避免再向服务器请求数据，因此减少不必要的数据请求，减少数据在浏览器和服务器间不必要地来回传递。</a:t>
            </a:r>
          </a:p>
          <a:p>
            <a:pPr marL="1028700" lvl="1" indent="-285750">
              <a:lnSpc>
                <a:spcPct val="170000"/>
              </a:lnSpc>
              <a:spcBef>
                <a:spcPct val="20000"/>
              </a:spcBef>
              <a:buFont typeface="Wingdings" panose="05000000000000000000" pitchFamily="2" charset="2"/>
              <a:buChar char="l"/>
              <a:defRPr/>
            </a:pPr>
            <a:r>
              <a:rPr lang="zh-CN" altLang="en-US" sz="5600">
                <a:latin typeface="Arial" charset="0"/>
                <a:ea typeface="宋体" charset="-122"/>
              </a:rPr>
              <a:t>快速显示数据：性能好，从本地读数据比通过网络从服务器获得数据快得多，本地数据可以即时获得。再加上网页本身也可以有缓存，因此整个页面和数据都在本地的话，可以立即显示。</a:t>
            </a:r>
          </a:p>
          <a:p>
            <a:pPr marL="1028700" lvl="1" indent="-285750">
              <a:lnSpc>
                <a:spcPct val="170000"/>
              </a:lnSpc>
              <a:spcBef>
                <a:spcPct val="20000"/>
              </a:spcBef>
              <a:buFont typeface="Wingdings" panose="05000000000000000000" pitchFamily="2" charset="2"/>
              <a:buChar char="l"/>
              <a:defRPr/>
            </a:pPr>
            <a:r>
              <a:rPr lang="zh-CN" altLang="en-US" sz="5600">
                <a:latin typeface="Arial" charset="0"/>
                <a:ea typeface="宋体" charset="-122"/>
              </a:rPr>
              <a:t>临时存储：很多时候数据只需要在用户浏览一组页面期间使用，关闭窗口后数据就可以丢弃了，这种情况使用</a:t>
            </a:r>
            <a:r>
              <a:rPr lang="en-US" altLang="zh-CN" sz="5600">
                <a:latin typeface="Arial" charset="0"/>
                <a:ea typeface="宋体" charset="-122"/>
              </a:rPr>
              <a:t>sessionStorage</a:t>
            </a:r>
            <a:r>
              <a:rPr lang="zh-CN" altLang="en-US" sz="5600">
                <a:latin typeface="Arial" charset="0"/>
                <a:ea typeface="宋体" charset="-122"/>
              </a:rPr>
              <a:t>非常方便</a:t>
            </a:r>
            <a:r>
              <a:rPr lang="zh-CN" altLang="en-US" sz="5600" smtClean="0">
                <a:latin typeface="Arial" charset="0"/>
                <a:ea typeface="宋体" charset="-122"/>
              </a:rPr>
              <a:t>。</a:t>
            </a:r>
            <a:endParaRPr lang="zh-CN" altLang="zh-CN" sz="1800" smtClean="0"/>
          </a:p>
          <a:p>
            <a:pPr marL="285750" lvl="1" indent="-285750">
              <a:lnSpc>
                <a:spcPct val="150000"/>
              </a:lnSpc>
              <a:spcBef>
                <a:spcPct val="20000"/>
              </a:spcBef>
              <a:buFont typeface="Wingdings" panose="05000000000000000000" pitchFamily="2" charset="2"/>
              <a:buChar char="Ø"/>
              <a:defRPr/>
            </a:pPr>
            <a:endParaRPr lang="zh-CN" altLang="zh-CN" smtClean="0"/>
          </a:p>
          <a:p>
            <a:pPr marL="342900" lvl="1" indent="-342900">
              <a:lnSpc>
                <a:spcPct val="150000"/>
              </a:lnSpc>
              <a:spcBef>
                <a:spcPct val="20000"/>
              </a:spcBef>
              <a:buFontTx/>
              <a:buChar char="•"/>
              <a:defRPr/>
            </a:pPr>
            <a:endParaRPr lang="zh-CN" altLang="zh-CN" b="1" dirty="0">
              <a:solidFill>
                <a:srgbClr val="0567A2"/>
              </a:solidFill>
            </a:endParaRPr>
          </a:p>
        </p:txBody>
      </p:sp>
      <p:sp>
        <p:nvSpPr>
          <p:cNvPr id="11" name="矩形 10"/>
          <p:cNvSpPr/>
          <p:nvPr/>
        </p:nvSpPr>
        <p:spPr>
          <a:xfrm>
            <a:off x="560388" y="1180710"/>
            <a:ext cx="2912977"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a:t>
            </a:r>
            <a:r>
              <a:rPr lang="en-US" altLang="zh-CN" sz="2400" b="1">
                <a:solidFill>
                  <a:srgbClr val="0567A2"/>
                </a:solidFill>
              </a:rPr>
              <a:t>Storage</a:t>
            </a:r>
            <a:r>
              <a:rPr lang="zh-CN" altLang="en-US" sz="2400" b="1">
                <a:solidFill>
                  <a:srgbClr val="0567A2"/>
                </a:solidFill>
              </a:rPr>
              <a:t>简介</a:t>
            </a:r>
            <a:r>
              <a:rPr lang="zh-CN" altLang="zh-CN" sz="2400" b="1">
                <a:solidFill>
                  <a:srgbClr val="0567A2"/>
                </a:solidFill>
              </a:rPr>
              <a:t> </a:t>
            </a:r>
            <a:r>
              <a:rPr lang="zh-CN" altLang="zh-CN" sz="2400" b="1" smtClean="0">
                <a:solidFill>
                  <a:srgbClr val="0567A2"/>
                </a:solidFill>
              </a:rPr>
              <a:t> </a:t>
            </a:r>
            <a:endParaRPr lang="zh-CN" altLang="zh-CN" sz="2400" b="1">
              <a:solidFill>
                <a:srgbClr val="0567A2"/>
              </a:solidFill>
            </a:endParaRPr>
          </a:p>
        </p:txBody>
      </p:sp>
    </p:spTree>
    <p:extLst>
      <p:ext uri="{BB962C8B-B14F-4D97-AF65-F5344CB8AC3E}">
        <p14:creationId xmlns:p14="http://schemas.microsoft.com/office/powerpoint/2010/main" val="199482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1649"/>
            <a:ext cx="8136039" cy="44481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783840"/>
            <a:ext cx="81496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z="1600" smtClean="0"/>
              <a:t>localStorage</a:t>
            </a:r>
            <a:r>
              <a:rPr lang="zh-CN" altLang="zh-CN" sz="1600"/>
              <a:t>作为</a:t>
            </a:r>
            <a:r>
              <a:rPr lang="en-US" altLang="zh-CN" sz="1600"/>
              <a:t>HTML5 Web Storage</a:t>
            </a:r>
            <a:r>
              <a:rPr lang="zh-CN" altLang="zh-CN" sz="1600"/>
              <a:t>的</a:t>
            </a:r>
            <a:r>
              <a:rPr lang="en-US" altLang="zh-CN" sz="1600"/>
              <a:t>API</a:t>
            </a:r>
            <a:r>
              <a:rPr lang="zh-CN" altLang="zh-CN" sz="1600"/>
              <a:t>之一，主要的作用是进行本地存储。本地存储是指将数据按照键值对的方式保存在客户端计算机中，直到用户或者脚本主动清除数据，否则该数据会一直存在。也就是说，使用了本地存储的数据将被持久化。</a:t>
            </a:r>
          </a:p>
          <a:p>
            <a:pPr marL="285750" indent="-285750">
              <a:lnSpc>
                <a:spcPct val="150000"/>
              </a:lnSpc>
              <a:buFont typeface="Wingdings" panose="05000000000000000000" pitchFamily="2" charset="2"/>
              <a:buChar char="Ø"/>
            </a:pPr>
            <a:r>
              <a:rPr lang="en-US" altLang="zh-CN" sz="1600"/>
              <a:t>localStorage</a:t>
            </a:r>
            <a:r>
              <a:rPr lang="zh-CN" altLang="zh-CN" sz="1600"/>
              <a:t>的优势在于拓展了</a:t>
            </a:r>
            <a:r>
              <a:rPr lang="en-US" altLang="zh-CN" sz="1600"/>
              <a:t>cookie</a:t>
            </a:r>
            <a:r>
              <a:rPr lang="zh-CN" altLang="zh-CN" sz="1600"/>
              <a:t>的</a:t>
            </a:r>
            <a:r>
              <a:rPr lang="en-US" altLang="zh-CN" sz="1600"/>
              <a:t>4KB</a:t>
            </a:r>
            <a:r>
              <a:rPr lang="zh-CN" altLang="zh-CN" sz="1600"/>
              <a:t>限制，并且会可以将第一次请求的数据直接存储到本地，这个相当于一个</a:t>
            </a:r>
            <a:r>
              <a:rPr lang="en-US" altLang="zh-CN" sz="1600"/>
              <a:t>5M</a:t>
            </a:r>
            <a:r>
              <a:rPr lang="zh-CN" altLang="zh-CN" sz="1600"/>
              <a:t>大小的针对于前端页面的数据库。相比于</a:t>
            </a:r>
            <a:r>
              <a:rPr lang="en-US" altLang="zh-CN" sz="1600"/>
              <a:t>cookie</a:t>
            </a:r>
            <a:r>
              <a:rPr lang="zh-CN" altLang="zh-CN" sz="1600"/>
              <a:t>，</a:t>
            </a:r>
            <a:r>
              <a:rPr lang="en-US" altLang="zh-CN" sz="1600"/>
              <a:t>localStorage</a:t>
            </a:r>
            <a:r>
              <a:rPr lang="zh-CN" altLang="zh-CN" sz="1600"/>
              <a:t>可以节约带宽，但是这个功能需要高版本的浏览器进行支持。</a:t>
            </a:r>
          </a:p>
          <a:p>
            <a:pPr marL="285750" indent="-285750">
              <a:lnSpc>
                <a:spcPct val="150000"/>
              </a:lnSpc>
              <a:buFont typeface="Wingdings" panose="05000000000000000000" pitchFamily="2" charset="2"/>
              <a:buChar char="Ø"/>
            </a:pPr>
            <a:r>
              <a:rPr lang="en-US" altLang="zh-CN" sz="1600"/>
              <a:t>localStorage</a:t>
            </a:r>
            <a:r>
              <a:rPr lang="zh-CN" altLang="zh-CN" sz="1600"/>
              <a:t>在使用中也有一些局限：</a:t>
            </a:r>
          </a:p>
          <a:p>
            <a:pPr marL="342900" indent="-342900">
              <a:buFont typeface="+mj-ea"/>
              <a:buAutoNum type="circleNumDbPlain"/>
            </a:pPr>
            <a:r>
              <a:rPr lang="zh-CN" altLang="zh-CN" sz="1600" smtClean="0"/>
              <a:t>浏览器</a:t>
            </a:r>
            <a:r>
              <a:rPr lang="zh-CN" altLang="zh-CN" sz="1600"/>
              <a:t>的大小不统一，并且在</a:t>
            </a:r>
            <a:r>
              <a:rPr lang="en-US" altLang="zh-CN" sz="1600"/>
              <a:t>IE8</a:t>
            </a:r>
            <a:r>
              <a:rPr lang="zh-CN" altLang="zh-CN" sz="1600"/>
              <a:t>以上的</a:t>
            </a:r>
            <a:r>
              <a:rPr lang="en-US" altLang="zh-CN" sz="1600"/>
              <a:t>IE</a:t>
            </a:r>
            <a:r>
              <a:rPr lang="zh-CN" altLang="zh-CN" sz="1600"/>
              <a:t>版本才支持</a:t>
            </a:r>
            <a:r>
              <a:rPr lang="en-US" altLang="zh-CN" sz="1600"/>
              <a:t>localStorage</a:t>
            </a:r>
            <a:r>
              <a:rPr lang="zh-CN" altLang="zh-CN" sz="1600"/>
              <a:t>这个属性。</a:t>
            </a:r>
          </a:p>
          <a:p>
            <a:pPr marL="342900" indent="-342900">
              <a:buFont typeface="+mj-ea"/>
              <a:buAutoNum type="circleNumDbPlain"/>
            </a:pPr>
            <a:r>
              <a:rPr lang="zh-CN" altLang="zh-CN" sz="1600" smtClean="0"/>
              <a:t>目前</a:t>
            </a:r>
            <a:r>
              <a:rPr lang="zh-CN" altLang="zh-CN" sz="1600"/>
              <a:t>所有的浏览器中都会把</a:t>
            </a:r>
            <a:r>
              <a:rPr lang="en-US" altLang="zh-CN" sz="1600"/>
              <a:t>localStorage</a:t>
            </a:r>
            <a:r>
              <a:rPr lang="zh-CN" altLang="zh-CN" sz="1600"/>
              <a:t>的值类型限定为</a:t>
            </a:r>
            <a:r>
              <a:rPr lang="en-US" altLang="zh-CN" sz="1600"/>
              <a:t>String</a:t>
            </a:r>
            <a:r>
              <a:rPr lang="zh-CN" altLang="zh-CN" sz="1600"/>
              <a:t>类型，这个在对我们日常比较常见的</a:t>
            </a:r>
            <a:r>
              <a:rPr lang="en-US" altLang="zh-CN" sz="1600"/>
              <a:t>JSON</a:t>
            </a:r>
            <a:r>
              <a:rPr lang="zh-CN" altLang="zh-CN" sz="1600"/>
              <a:t>对象类型需要一些转换。</a:t>
            </a:r>
          </a:p>
          <a:p>
            <a:pPr marL="342900" indent="-342900">
              <a:buFont typeface="+mj-ea"/>
              <a:buAutoNum type="circleNumDbPlain"/>
            </a:pPr>
            <a:r>
              <a:rPr lang="en-US" altLang="zh-CN" sz="1600" smtClean="0"/>
              <a:t>localStorage</a:t>
            </a:r>
            <a:r>
              <a:rPr lang="zh-CN" altLang="zh-CN" sz="1600"/>
              <a:t>在浏览器的隐私模式下面是不可读取的。</a:t>
            </a:r>
          </a:p>
          <a:p>
            <a:pPr marL="342900" indent="-342900">
              <a:buFont typeface="+mj-ea"/>
              <a:buAutoNum type="circleNumDbPlain"/>
            </a:pPr>
            <a:r>
              <a:rPr lang="en-US" altLang="zh-CN" sz="1600" smtClean="0"/>
              <a:t>localStorage</a:t>
            </a:r>
            <a:r>
              <a:rPr lang="zh-CN" altLang="zh-CN" sz="1600"/>
              <a:t>本质上是对字符串的读取，如果存储内容多的话会消耗内存空间，会导致页面变卡。</a:t>
            </a:r>
          </a:p>
          <a:p>
            <a:pPr marL="342900" indent="-342900">
              <a:buFont typeface="+mj-ea"/>
              <a:buAutoNum type="circleNumDbPlain"/>
            </a:pPr>
            <a:r>
              <a:rPr lang="en-US" altLang="zh-CN" sz="1600" smtClean="0"/>
              <a:t>localStorage</a:t>
            </a:r>
            <a:r>
              <a:rPr lang="zh-CN" altLang="zh-CN" sz="1600"/>
              <a:t>不能被爬虫抓取到</a:t>
            </a:r>
            <a:r>
              <a:rPr lang="zh-CN" altLang="zh-CN" sz="1600" smtClean="0"/>
              <a:t>。</a:t>
            </a:r>
            <a:endParaRPr lang="zh-CN" altLang="zh-CN" sz="1600"/>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spTree>
    <p:extLst>
      <p:ext uri="{BB962C8B-B14F-4D97-AF65-F5344CB8AC3E}">
        <p14:creationId xmlns:p14="http://schemas.microsoft.com/office/powerpoint/2010/main" val="19938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1650"/>
            <a:ext cx="8136039" cy="414337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783840"/>
            <a:ext cx="8149672"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a:t>localStorage</a:t>
            </a:r>
            <a:r>
              <a:rPr lang="zh-CN" altLang="zh-CN"/>
              <a:t>是</a:t>
            </a:r>
            <a:r>
              <a:rPr lang="en-US" altLang="zh-CN"/>
              <a:t>Storage</a:t>
            </a:r>
            <a:r>
              <a:rPr lang="zh-CN" altLang="zh-CN"/>
              <a:t>的实例，</a:t>
            </a:r>
            <a:r>
              <a:rPr lang="en-US" altLang="zh-CN"/>
              <a:t>Storage</a:t>
            </a:r>
            <a:r>
              <a:rPr lang="zh-CN" altLang="zh-CN"/>
              <a:t>接口中提供了一下方法和属性，</a:t>
            </a:r>
            <a:r>
              <a:rPr lang="zh-CN" altLang="zh-CN" smtClean="0"/>
              <a:t>如</a:t>
            </a:r>
            <a:r>
              <a:rPr lang="zh-CN" altLang="en-US" smtClean="0"/>
              <a:t>下</a:t>
            </a:r>
            <a:r>
              <a:rPr lang="zh-CN" altLang="zh-CN" smtClean="0"/>
              <a:t>表所</a:t>
            </a:r>
            <a:r>
              <a:rPr lang="zh-CN" altLang="zh-CN"/>
              <a:t>示。</a:t>
            </a: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828472737"/>
              </p:ext>
            </p:extLst>
          </p:nvPr>
        </p:nvGraphicFramePr>
        <p:xfrm>
          <a:off x="916847" y="3000374"/>
          <a:ext cx="7391400" cy="2676527"/>
        </p:xfrm>
        <a:graphic>
          <a:graphicData uri="http://schemas.openxmlformats.org/drawingml/2006/table">
            <a:tbl>
              <a:tblPr firstRow="1" firstCol="1" lastRow="1" lastCol="1" bandRow="1" bandCol="1"/>
              <a:tblGrid>
                <a:gridCol w="2183419"/>
                <a:gridCol w="5207981"/>
              </a:tblGrid>
              <a:tr h="382361">
                <a:tc>
                  <a:txBody>
                    <a:bodyPr/>
                    <a:lstStyle/>
                    <a:p>
                      <a:pPr algn="ctr">
                        <a:lnSpc>
                          <a:spcPct val="200000"/>
                        </a:lnSpc>
                        <a:spcAft>
                          <a:spcPts val="0"/>
                        </a:spcAft>
                      </a:pPr>
                      <a:r>
                        <a:rPr lang="zh-CN" sz="1050" b="1" kern="100">
                          <a:effectLst/>
                          <a:latin typeface="Times New Roman"/>
                          <a:ea typeface="宋体"/>
                        </a:rPr>
                        <a:t>方法</a:t>
                      </a:r>
                      <a:r>
                        <a:rPr lang="en-US" sz="1050" b="1" kern="100">
                          <a:effectLst/>
                          <a:latin typeface="Times New Roman"/>
                          <a:ea typeface="宋体"/>
                        </a:rPr>
                        <a:t>&amp;</a:t>
                      </a:r>
                      <a:r>
                        <a:rPr lang="zh-CN" sz="1050" b="1" kern="100">
                          <a:effectLst/>
                          <a:latin typeface="Times New Roman"/>
                          <a:ea typeface="宋体"/>
                        </a:rPr>
                        <a:t>属性</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266700" indent="-266700" algn="ctr">
                        <a:lnSpc>
                          <a:spcPct val="200000"/>
                        </a:lnSpc>
                        <a:spcAft>
                          <a:spcPts val="0"/>
                        </a:spcAft>
                        <a:tabLst>
                          <a:tab pos="356235" algn="l"/>
                        </a:tabLs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82361">
                <a:tc>
                  <a:txBody>
                    <a:bodyPr/>
                    <a:lstStyle/>
                    <a:p>
                      <a:pPr algn="l">
                        <a:lnSpc>
                          <a:spcPct val="200000"/>
                        </a:lnSpc>
                        <a:spcAft>
                          <a:spcPts val="0"/>
                        </a:spcAft>
                      </a:pPr>
                      <a:r>
                        <a:rPr lang="en-US" sz="1050" kern="100">
                          <a:effectLst/>
                          <a:latin typeface="Times New Roman"/>
                          <a:ea typeface="宋体"/>
                        </a:rPr>
                        <a:t>setItem(key</a:t>
                      </a:r>
                      <a:r>
                        <a:rPr lang="zh-CN" sz="1050" kern="100">
                          <a:effectLst/>
                          <a:latin typeface="Times New Roman"/>
                          <a:ea typeface="宋体"/>
                        </a:rPr>
                        <a:t>，</a:t>
                      </a:r>
                      <a:r>
                        <a:rPr lang="en-US" sz="1050" kern="100">
                          <a:effectLst/>
                          <a:latin typeface="Times New Roman"/>
                          <a:ea typeface="宋体"/>
                        </a:rPr>
                        <a:t>value)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设置一个</a:t>
                      </a:r>
                      <a:r>
                        <a:rPr lang="en-US" sz="1050" kern="100">
                          <a:effectLst/>
                          <a:latin typeface="Times New Roman"/>
                          <a:ea typeface="宋体"/>
                        </a:rPr>
                        <a:t>key</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kern="100">
                          <a:effectLst/>
                          <a:latin typeface="Times New Roman"/>
                          <a:ea typeface="宋体"/>
                        </a:rPr>
                        <a:t>getItem(key)</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获取一个</a:t>
                      </a:r>
                      <a:r>
                        <a:rPr lang="en-US" sz="1050" kern="100">
                          <a:effectLst/>
                          <a:latin typeface="Times New Roman"/>
                          <a:ea typeface="宋体"/>
                        </a:rPr>
                        <a:t>key</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kern="100">
                          <a:effectLst/>
                          <a:latin typeface="Times New Roman"/>
                          <a:ea typeface="宋体"/>
                        </a:rPr>
                        <a:t>romoveItem(key)</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删除一个</a:t>
                      </a:r>
                      <a:r>
                        <a:rPr lang="en-US" sz="1050" kern="100">
                          <a:effectLst/>
                          <a:latin typeface="Times New Roman"/>
                          <a:ea typeface="宋体"/>
                        </a:rPr>
                        <a:t>key</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kern="100">
                          <a:effectLst/>
                          <a:latin typeface="Times New Roman"/>
                          <a:ea typeface="宋体"/>
                        </a:rPr>
                        <a:t>length</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类似数组的</a:t>
                      </a:r>
                      <a:r>
                        <a:rPr lang="en-US" sz="1050" kern="100">
                          <a:effectLst/>
                          <a:latin typeface="Times New Roman"/>
                          <a:ea typeface="宋体"/>
                        </a:rPr>
                        <a:t>length</a:t>
                      </a:r>
                      <a:r>
                        <a:rPr lang="zh-CN" sz="1050" kern="100">
                          <a:effectLst/>
                          <a:latin typeface="Times New Roman"/>
                          <a:ea typeface="宋体"/>
                        </a:rPr>
                        <a:t>属性，用于访问</a:t>
                      </a:r>
                      <a:r>
                        <a:rPr lang="en-US" sz="1050" kern="100">
                          <a:effectLst/>
                          <a:latin typeface="Times New Roman"/>
                          <a:ea typeface="宋体"/>
                        </a:rPr>
                        <a:t>Storage</a:t>
                      </a:r>
                      <a:r>
                        <a:rPr lang="zh-CN" sz="1050" kern="100">
                          <a:effectLst/>
                          <a:latin typeface="Times New Roman"/>
                          <a:ea typeface="宋体"/>
                        </a:rPr>
                        <a:t>对象中</a:t>
                      </a:r>
                      <a:r>
                        <a:rPr lang="en-US" sz="1050" kern="100">
                          <a:effectLst/>
                          <a:latin typeface="Times New Roman"/>
                          <a:ea typeface="宋体"/>
                        </a:rPr>
                        <a:t>item</a:t>
                      </a:r>
                      <a:r>
                        <a:rPr lang="zh-CN" sz="1050" kern="100">
                          <a:effectLst/>
                          <a:latin typeface="Times New Roman"/>
                          <a:ea typeface="宋体"/>
                        </a:rPr>
                        <a:t>的数量。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kern="100">
                          <a:effectLst/>
                          <a:latin typeface="Times New Roman"/>
                          <a:ea typeface="宋体"/>
                        </a:rPr>
                        <a:t>key(n)</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用于访问第</a:t>
                      </a:r>
                      <a:r>
                        <a:rPr lang="en-US" sz="1050" kern="100">
                          <a:effectLst/>
                          <a:latin typeface="Times New Roman"/>
                          <a:ea typeface="宋体"/>
                        </a:rPr>
                        <a:t>n</a:t>
                      </a:r>
                      <a:r>
                        <a:rPr lang="zh-CN" sz="1050" kern="100">
                          <a:effectLst/>
                          <a:latin typeface="Times New Roman"/>
                          <a:ea typeface="宋体"/>
                        </a:rPr>
                        <a:t>个</a:t>
                      </a:r>
                      <a:r>
                        <a:rPr lang="en-US" sz="1050" kern="100">
                          <a:effectLst/>
                          <a:latin typeface="Times New Roman"/>
                          <a:ea typeface="宋体"/>
                        </a:rPr>
                        <a:t>key</a:t>
                      </a:r>
                      <a:r>
                        <a:rPr lang="zh-CN" sz="1050" kern="100">
                          <a:effectLst/>
                          <a:latin typeface="Times New Roman"/>
                          <a:ea typeface="宋体"/>
                        </a:rPr>
                        <a:t>的名称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kern="100">
                          <a:effectLst/>
                          <a:latin typeface="Times New Roman"/>
                          <a:ea typeface="宋体"/>
                        </a:rPr>
                        <a:t>clear()</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rPr>
                        <a:t>清除当前域下的所有</a:t>
                      </a:r>
                      <a:r>
                        <a:rPr lang="en-US" sz="1050" kern="100">
                          <a:effectLst/>
                          <a:latin typeface="Times New Roman"/>
                          <a:ea typeface="宋体"/>
                        </a:rPr>
                        <a:t>localSotrage</a:t>
                      </a:r>
                      <a:r>
                        <a:rPr lang="zh-CN" sz="1050" kern="100">
                          <a:effectLst/>
                          <a:latin typeface="Times New Roman"/>
                          <a:ea typeface="宋体"/>
                        </a:rPr>
                        <a:t>内容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7122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2dfa2c4faaa03f6895922cf0d8e65f36cdd3aa"/>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2521</TotalTime>
  <Words>5410</Words>
  <Application>Microsoft Office PowerPoint</Application>
  <PresentationFormat>全屏显示(4:3)</PresentationFormat>
  <Paragraphs>409</Paragraphs>
  <Slides>37</Slides>
  <Notes>1</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admin</cp:lastModifiedBy>
  <cp:revision>140</cp:revision>
  <dcterms:created xsi:type="dcterms:W3CDTF">2016-08-25T05:15:17Z</dcterms:created>
  <dcterms:modified xsi:type="dcterms:W3CDTF">2017-08-25T03:05:33Z</dcterms:modified>
</cp:coreProperties>
</file>