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61" r:id="rId3"/>
    <p:sldId id="318" r:id="rId4"/>
    <p:sldId id="264" r:id="rId5"/>
    <p:sldId id="292" r:id="rId6"/>
    <p:sldId id="265" r:id="rId7"/>
    <p:sldId id="306" r:id="rId8"/>
    <p:sldId id="293" r:id="rId9"/>
    <p:sldId id="294" r:id="rId10"/>
    <p:sldId id="295" r:id="rId11"/>
    <p:sldId id="307" r:id="rId12"/>
    <p:sldId id="308" r:id="rId13"/>
    <p:sldId id="309" r:id="rId14"/>
    <p:sldId id="310" r:id="rId15"/>
    <p:sldId id="269" r:id="rId16"/>
    <p:sldId id="271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291" r:id="rId25"/>
    <p:sldId id="260" r:id="rId26"/>
  </p:sldIdLst>
  <p:sldSz cx="9144000" cy="6858000" type="screen4x3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2250" y="-6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59762883621849"/>
          <c:y val="6.8138576695007141E-2"/>
          <c:w val="0.61861102362204723"/>
          <c:h val="0.7659264155486856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Sheet1!$A$2:$A$4</c:f>
              <c:strCache>
                <c:ptCount val="3"/>
                <c:pt idx="0">
                  <c:v>掌握知识</c:v>
                </c:pt>
                <c:pt idx="1">
                  <c:v>理解知识</c:v>
                </c:pt>
                <c:pt idx="2">
                  <c:v>了解知识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3.3333333330000001</c:v>
                </c:pt>
                <c:pt idx="1">
                  <c:v>3.3333333330000001</c:v>
                </c:pt>
                <c:pt idx="2">
                  <c:v>3.3333333330000001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1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51CB6-B1E1-4D18-AC1B-B9F89CB36E0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D8174-1906-437C-B9B4-8430A381E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2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  <a:pPr eaLnBrk="1" hangingPunct="1">
                <a:buFontTx/>
                <a:buNone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67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5551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332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33745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499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5124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9474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4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871A7D-A34B-456E-BE23-ADD4F5CC5958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3D1320-B599-403F-97BA-919DE05EE4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04220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30460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  <a:t>2017/8/25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4" r:id="rId3"/>
    <p:sldLayoutId id="2147483665" r:id="rId4"/>
    <p:sldLayoutId id="2147483666" r:id="rId5"/>
    <p:sldLayoutId id="2147483670" r:id="rId6"/>
    <p:sldLayoutId id="2147483673" r:id="rId7"/>
    <p:sldLayoutId id="2147483675" r:id="rId8"/>
    <p:sldLayoutId id="2147483676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7912" y="2739697"/>
            <a:ext cx="902817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第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章  基于</a:t>
            </a:r>
            <a:r>
              <a: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HTML5</a:t>
            </a: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的移动</a:t>
            </a:r>
            <a:r>
              <a: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</a:t>
            </a: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应用（下）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70" y="5304931"/>
            <a:ext cx="1028044" cy="128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50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与视频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4674" y="1244084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&lt;audio&gt;</a:t>
            </a:r>
            <a:r>
              <a:rPr lang="zh-CN" altLang="zh-CN" b="1" dirty="0"/>
              <a:t>标签的使用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542924" y="1813173"/>
            <a:ext cx="80200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</a:t>
            </a:r>
            <a:r>
              <a:rPr lang="zh-CN" altLang="zh-CN" dirty="0" smtClean="0"/>
              <a:t>目前</a:t>
            </a:r>
            <a:r>
              <a:rPr lang="zh-CN" altLang="zh-CN" dirty="0"/>
              <a:t>为止在网页中播放音频没有固定的标准，大多数音频是通过插件（比如</a:t>
            </a:r>
            <a:r>
              <a:rPr lang="en-US" altLang="zh-CN" dirty="0"/>
              <a:t> Flash</a:t>
            </a:r>
            <a:r>
              <a:rPr lang="zh-CN" altLang="zh-CN" dirty="0"/>
              <a:t>）来播放的，但并非所有浏览器都有同样的插件，</a:t>
            </a:r>
            <a:r>
              <a:rPr lang="en-US" altLang="zh-CN" dirty="0"/>
              <a:t>HTML5</a:t>
            </a:r>
            <a:r>
              <a:rPr lang="zh-CN" altLang="zh-CN" dirty="0"/>
              <a:t>中提供</a:t>
            </a:r>
            <a:r>
              <a:rPr lang="en-US" altLang="zh-CN" dirty="0"/>
              <a:t>&lt;audio&gt;</a:t>
            </a:r>
            <a:r>
              <a:rPr lang="zh-CN" altLang="zh-CN" dirty="0"/>
              <a:t>标签来定义</a:t>
            </a:r>
            <a:r>
              <a:rPr lang="en-US" altLang="zh-CN" dirty="0"/>
              <a:t>Web</a:t>
            </a:r>
            <a:r>
              <a:rPr lang="zh-CN" altLang="zh-CN" dirty="0"/>
              <a:t>上的声音文件或音频流，它的使用方法与</a:t>
            </a:r>
            <a:r>
              <a:rPr lang="en-US" altLang="zh-CN" dirty="0"/>
              <a:t>&lt;video&gt;</a:t>
            </a:r>
            <a:r>
              <a:rPr lang="zh-CN" altLang="zh-CN" dirty="0"/>
              <a:t>标签基本相同，语法如下所示：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7700" y="3114676"/>
            <a:ext cx="782955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audio </a:t>
            </a:r>
            <a:r>
              <a:rPr lang="en-US" altLang="zh-CN" dirty="0" err="1"/>
              <a:t>src</a:t>
            </a:r>
            <a:r>
              <a:rPr lang="en-US" altLang="zh-CN" dirty="0"/>
              <a:t>="</a:t>
            </a:r>
            <a:r>
              <a:rPr lang="zh-CN" altLang="zh-CN" dirty="0"/>
              <a:t>音频文件路径</a:t>
            </a:r>
            <a:r>
              <a:rPr lang="en-US" altLang="zh-CN" dirty="0"/>
              <a:t>" controls&gt;</a:t>
            </a:r>
            <a:r>
              <a:rPr lang="zh-CN" altLang="zh-CN" dirty="0"/>
              <a:t>您的浏览器不支持</a:t>
            </a:r>
            <a:r>
              <a:rPr lang="en-US" altLang="zh-CN" dirty="0"/>
              <a:t>audio</a:t>
            </a:r>
            <a:r>
              <a:rPr lang="zh-CN" altLang="zh-CN" dirty="0"/>
              <a:t>标签</a:t>
            </a:r>
            <a:r>
              <a:rPr lang="en-US" altLang="zh-CN" dirty="0"/>
              <a:t>&lt;/audio&gt;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47698" y="3687366"/>
            <a:ext cx="79152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当前</a:t>
            </a:r>
            <a:r>
              <a:rPr lang="en-US" altLang="zh-CN" dirty="0"/>
              <a:t>&lt;audio&gt;</a:t>
            </a:r>
            <a:r>
              <a:rPr lang="zh-CN" altLang="zh-CN" dirty="0"/>
              <a:t>标签支持三种格式，具体如下：</a:t>
            </a:r>
          </a:p>
          <a:p>
            <a:pPr lvl="0" hangingPunct="0"/>
            <a:r>
              <a:rPr lang="en-US" altLang="zh-CN" dirty="0" err="1"/>
              <a:t>Vorbis</a:t>
            </a:r>
            <a:r>
              <a:rPr lang="zh-CN" altLang="zh-CN" dirty="0"/>
              <a:t>：是类似</a:t>
            </a:r>
            <a:r>
              <a:rPr lang="en-US" altLang="zh-CN" dirty="0"/>
              <a:t>ACC</a:t>
            </a:r>
            <a:r>
              <a:rPr lang="zh-CN" altLang="zh-CN" dirty="0"/>
              <a:t>的另一种免费、开源的音频编码，是用于替代</a:t>
            </a:r>
            <a:r>
              <a:rPr lang="en-US" altLang="zh-CN" dirty="0"/>
              <a:t>MP3</a:t>
            </a:r>
            <a:r>
              <a:rPr lang="zh-CN" altLang="zh-CN" dirty="0"/>
              <a:t>的下一代音频压缩技术。</a:t>
            </a:r>
          </a:p>
          <a:p>
            <a:pPr lvl="0" hangingPunct="0"/>
            <a:r>
              <a:rPr lang="en-US" altLang="zh-CN" dirty="0"/>
              <a:t>MP3</a:t>
            </a:r>
            <a:r>
              <a:rPr lang="zh-CN" altLang="zh-CN" dirty="0"/>
              <a:t>：是一种音频压缩技术，其全称是动态影像专家压缩标准音频层面</a:t>
            </a:r>
            <a:r>
              <a:rPr lang="en-US" altLang="zh-CN" dirty="0"/>
              <a:t>3</a:t>
            </a:r>
            <a:r>
              <a:rPr lang="zh-CN" altLang="zh-CN" dirty="0"/>
              <a:t>（</a:t>
            </a:r>
            <a:r>
              <a:rPr lang="en-US" altLang="zh-CN" dirty="0"/>
              <a:t>Moving Picture Experts Group Audio Layer III</a:t>
            </a:r>
            <a:r>
              <a:rPr lang="zh-CN" altLang="zh-CN" dirty="0"/>
              <a:t>），简称为</a:t>
            </a:r>
            <a:r>
              <a:rPr lang="en-US" altLang="zh-CN" dirty="0"/>
              <a:t>MP3</a:t>
            </a:r>
            <a:r>
              <a:rPr lang="zh-CN" altLang="zh-CN" dirty="0"/>
              <a:t>。它被设计用来大幅度地降低音频数据量。</a:t>
            </a:r>
          </a:p>
          <a:p>
            <a:r>
              <a:rPr lang="en-US" altLang="zh-CN" dirty="0"/>
              <a:t>Wav</a:t>
            </a:r>
            <a:r>
              <a:rPr lang="zh-CN" altLang="zh-CN" dirty="0"/>
              <a:t>：是录音时用的标准的</a:t>
            </a:r>
            <a:r>
              <a:rPr lang="en-US" altLang="zh-CN" dirty="0"/>
              <a:t>Windows</a:t>
            </a:r>
            <a:r>
              <a:rPr lang="zh-CN" altLang="zh-CN" dirty="0"/>
              <a:t>文件格式，文件的扩展名为“</a:t>
            </a:r>
            <a:r>
              <a:rPr lang="en-US" altLang="zh-CN" dirty="0"/>
              <a:t>WAV</a:t>
            </a:r>
            <a:r>
              <a:rPr lang="zh-CN" altLang="zh-CN" dirty="0"/>
              <a:t>”，数据本身的格式为</a:t>
            </a:r>
            <a:r>
              <a:rPr lang="en-US" altLang="zh-CN" dirty="0"/>
              <a:t>PCM</a:t>
            </a:r>
            <a:r>
              <a:rPr lang="zh-CN" altLang="zh-CN" dirty="0"/>
              <a:t>或压缩型，属于无损音乐格式的一种。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5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与视频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4674" y="1244084"/>
            <a:ext cx="2098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&lt;audio&gt;</a:t>
            </a:r>
            <a:r>
              <a:rPr lang="zh-CN" altLang="zh-CN" b="1" dirty="0"/>
              <a:t>标签的使用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1038225" y="1991410"/>
            <a:ext cx="6362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多个音频源使用</a:t>
            </a:r>
            <a:r>
              <a:rPr lang="en-US" altLang="zh-CN" dirty="0"/>
              <a:t>&lt;source&gt;</a:t>
            </a:r>
            <a:r>
              <a:rPr lang="zh-CN" altLang="zh-CN" dirty="0"/>
              <a:t>标签来定义，语法如下所示：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71576" y="2426376"/>
            <a:ext cx="5543550" cy="14773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/>
              <a:t> &lt;</a:t>
            </a:r>
            <a:r>
              <a:rPr lang="en-US" altLang="zh-CN" dirty="0"/>
              <a:t>audio controls&gt;</a:t>
            </a:r>
            <a:endParaRPr lang="zh-CN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      &lt;</a:t>
            </a:r>
            <a:r>
              <a:rPr lang="en-US" altLang="zh-CN" dirty="0"/>
              <a:t>source </a:t>
            </a:r>
            <a:r>
              <a:rPr lang="en-US" altLang="zh-CN" dirty="0" err="1"/>
              <a:t>src</a:t>
            </a:r>
            <a:r>
              <a:rPr lang="en-US" altLang="zh-CN" dirty="0"/>
              <a:t>="</a:t>
            </a:r>
            <a:r>
              <a:rPr lang="zh-CN" altLang="zh-CN" dirty="0"/>
              <a:t>音频文件路径</a:t>
            </a:r>
            <a:r>
              <a:rPr lang="en-US" altLang="zh-CN" dirty="0"/>
              <a:t>" type="audio/</a:t>
            </a:r>
            <a:r>
              <a:rPr lang="zh-CN" altLang="zh-CN" dirty="0"/>
              <a:t>格式</a:t>
            </a:r>
            <a:r>
              <a:rPr lang="en-US" altLang="zh-CN" dirty="0"/>
              <a:t>"&gt;</a:t>
            </a:r>
            <a:endParaRPr lang="zh-CN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      &lt;</a:t>
            </a:r>
            <a:r>
              <a:rPr lang="en-US" altLang="zh-CN" dirty="0"/>
              <a:t>source </a:t>
            </a:r>
            <a:r>
              <a:rPr lang="en-US" altLang="zh-CN" dirty="0" err="1"/>
              <a:t>src</a:t>
            </a:r>
            <a:r>
              <a:rPr lang="en-US" altLang="zh-CN" dirty="0"/>
              <a:t>="</a:t>
            </a:r>
            <a:r>
              <a:rPr lang="zh-CN" altLang="zh-CN" dirty="0"/>
              <a:t>音频文件路径</a:t>
            </a:r>
            <a:r>
              <a:rPr lang="en-US" altLang="zh-CN" dirty="0"/>
              <a:t>" type="audio/</a:t>
            </a:r>
            <a:r>
              <a:rPr lang="zh-CN" altLang="zh-CN" dirty="0"/>
              <a:t>格式</a:t>
            </a:r>
            <a:r>
              <a:rPr lang="en-US" altLang="zh-CN" dirty="0"/>
              <a:t>"&gt;</a:t>
            </a:r>
            <a:endParaRPr lang="zh-CN" altLang="zh-CN" dirty="0"/>
          </a:p>
          <a:p>
            <a:r>
              <a:rPr lang="en-US" altLang="zh-CN" dirty="0" smtClean="0"/>
              <a:t>        </a:t>
            </a:r>
            <a:r>
              <a:rPr lang="zh-CN" altLang="zh-CN" dirty="0" smtClean="0"/>
              <a:t>您</a:t>
            </a:r>
            <a:r>
              <a:rPr lang="zh-CN" altLang="zh-CN" dirty="0"/>
              <a:t>的浏览器不支持</a:t>
            </a:r>
            <a:r>
              <a:rPr lang="en-US" altLang="zh-CN" dirty="0"/>
              <a:t>audio</a:t>
            </a:r>
            <a:r>
              <a:rPr lang="zh-CN" altLang="zh-CN" dirty="0"/>
              <a:t>标签</a:t>
            </a:r>
          </a:p>
          <a:p>
            <a:r>
              <a:rPr lang="en-US" altLang="zh-CN" dirty="0" smtClean="0"/>
              <a:t> &lt;/</a:t>
            </a:r>
            <a:r>
              <a:rPr lang="en-US" altLang="zh-CN" dirty="0"/>
              <a:t>audio&gt;</a:t>
            </a:r>
            <a:endParaRPr lang="zh-CN" altLang="zh-CN" dirty="0"/>
          </a:p>
        </p:txBody>
      </p:sp>
      <p:sp>
        <p:nvSpPr>
          <p:cNvPr id="8" name="矩形 7"/>
          <p:cNvSpPr/>
          <p:nvPr/>
        </p:nvSpPr>
        <p:spPr>
          <a:xfrm>
            <a:off x="1038225" y="4115485"/>
            <a:ext cx="651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&lt;audio&gt;</a:t>
            </a:r>
            <a:r>
              <a:rPr lang="zh-CN" altLang="zh-CN" dirty="0"/>
              <a:t>标签中也包含很多用于控制音频播放的常用属性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4608642"/>
            <a:ext cx="7056437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471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499028" y="2198047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8" name="圆角矩形 7"/>
          <p:cNvSpPr/>
          <p:nvPr/>
        </p:nvSpPr>
        <p:spPr>
          <a:xfrm>
            <a:off x="1530979" y="1714395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1302465" y="2426314"/>
            <a:ext cx="6530172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矩形 10"/>
          <p:cNvSpPr/>
          <p:nvPr/>
        </p:nvSpPr>
        <p:spPr>
          <a:xfrm>
            <a:off x="4110605" y="2510000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demo3-4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与视频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图片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976" y="3429000"/>
            <a:ext cx="3254375" cy="145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36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499028" y="2198047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565702" y="1358979"/>
            <a:ext cx="6939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HTML5</a:t>
            </a:r>
            <a:r>
              <a:rPr lang="zh-CN" altLang="zh-CN" dirty="0" smtClean="0"/>
              <a:t>为</a:t>
            </a:r>
            <a:r>
              <a:rPr lang="en-US" altLang="zh-CN" dirty="0"/>
              <a:t>Audio</a:t>
            </a:r>
            <a:r>
              <a:rPr lang="zh-CN" altLang="zh-CN" dirty="0" smtClean="0"/>
              <a:t>对象</a:t>
            </a:r>
            <a:r>
              <a:rPr lang="zh-CN" altLang="zh-CN" dirty="0"/>
              <a:t>提供了用于</a:t>
            </a:r>
            <a:r>
              <a:rPr lang="en-US" altLang="zh-CN" dirty="0"/>
              <a:t>DOM</a:t>
            </a:r>
            <a:r>
              <a:rPr lang="zh-CN" altLang="zh-CN" dirty="0"/>
              <a:t>操作</a:t>
            </a:r>
            <a:r>
              <a:rPr lang="zh-CN" altLang="zh-CN" dirty="0" smtClean="0"/>
              <a:t>的</a:t>
            </a:r>
            <a:r>
              <a:rPr lang="zh-CN" altLang="en-US" dirty="0" smtClean="0"/>
              <a:t>属性、</a:t>
            </a:r>
            <a:r>
              <a:rPr lang="zh-CN" altLang="zh-CN" dirty="0" smtClean="0"/>
              <a:t>方法</a:t>
            </a:r>
            <a:r>
              <a:rPr lang="zh-CN" altLang="zh-CN" dirty="0"/>
              <a:t>和事件</a:t>
            </a:r>
            <a:endParaRPr lang="zh-CN" altLang="en-US" dirty="0"/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与视频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5800" y="1775518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接下来</a:t>
            </a:r>
            <a:r>
              <a:rPr lang="zh-CN" altLang="zh-CN" dirty="0"/>
              <a:t>通过一个案例来演示如何用</a:t>
            </a:r>
            <a:r>
              <a:rPr lang="en-US" altLang="zh-CN" dirty="0"/>
              <a:t>JavaScript</a:t>
            </a:r>
            <a:r>
              <a:rPr lang="zh-CN" altLang="zh-CN" dirty="0"/>
              <a:t>代码</a:t>
            </a:r>
            <a:r>
              <a:rPr lang="zh-CN" altLang="zh-CN" dirty="0" smtClean="0"/>
              <a:t>操作</a:t>
            </a:r>
            <a:r>
              <a:rPr lang="en-US" altLang="zh-CN" dirty="0"/>
              <a:t>Audio</a:t>
            </a:r>
            <a:r>
              <a:rPr lang="zh-CN" altLang="zh-CN" dirty="0" smtClean="0"/>
              <a:t>对象</a:t>
            </a:r>
            <a:r>
              <a:rPr lang="zh-CN" altLang="zh-CN" dirty="0"/>
              <a:t>了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71083" y="2333520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542569" y="3045439"/>
            <a:ext cx="6530172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矩形 11"/>
          <p:cNvSpPr/>
          <p:nvPr/>
        </p:nvSpPr>
        <p:spPr>
          <a:xfrm>
            <a:off x="3350710" y="3129125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demo3-5</a:t>
            </a:r>
            <a:endParaRPr lang="en-US" altLang="zh-CN" b="1" dirty="0">
              <a:ea typeface="宋体" pitchFamily="2" charset="-122"/>
            </a:endParaRPr>
          </a:p>
        </p:txBody>
      </p:sp>
      <p:pic>
        <p:nvPicPr>
          <p:cNvPr id="8194" name="图片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447" y="3854450"/>
            <a:ext cx="3381674" cy="1662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47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499028" y="2198047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与视频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9028" y="1310759"/>
            <a:ext cx="2932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/>
              <a:t>深入理解</a:t>
            </a:r>
            <a:r>
              <a:rPr lang="en-US" altLang="zh-CN" b="1" dirty="0"/>
              <a:t>Audio</a:t>
            </a:r>
            <a:r>
              <a:rPr lang="zh-CN" altLang="zh-CN" b="1" dirty="0"/>
              <a:t>和</a:t>
            </a:r>
            <a:r>
              <a:rPr lang="en-US" altLang="zh-CN" b="1" dirty="0"/>
              <a:t>Video</a:t>
            </a:r>
            <a:r>
              <a:rPr lang="zh-CN" altLang="zh-CN" b="1" dirty="0"/>
              <a:t>对象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581024" y="1917264"/>
            <a:ext cx="79152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zh-CN" dirty="0" smtClean="0"/>
              <a:t>其实</a:t>
            </a:r>
            <a:r>
              <a:rPr lang="en-US" altLang="zh-CN" dirty="0"/>
              <a:t>&lt;audio&gt;</a:t>
            </a:r>
            <a:r>
              <a:rPr lang="zh-CN" altLang="zh-CN" dirty="0"/>
              <a:t>标签和</a:t>
            </a:r>
            <a:r>
              <a:rPr lang="en-US" altLang="zh-CN" dirty="0"/>
              <a:t>&lt;video&gt;</a:t>
            </a:r>
            <a:r>
              <a:rPr lang="zh-CN" altLang="zh-CN" dirty="0"/>
              <a:t>有很大的相似性，</a:t>
            </a:r>
            <a:r>
              <a:rPr lang="en-US" altLang="zh-CN" dirty="0"/>
              <a:t>Audio</a:t>
            </a:r>
            <a:r>
              <a:rPr lang="zh-CN" altLang="zh-CN" dirty="0"/>
              <a:t>对象和</a:t>
            </a:r>
            <a:r>
              <a:rPr lang="en-US" altLang="zh-CN" dirty="0"/>
              <a:t>Video</a:t>
            </a:r>
            <a:r>
              <a:rPr lang="zh-CN" altLang="zh-CN" dirty="0"/>
              <a:t>对象的</a:t>
            </a:r>
            <a:r>
              <a:rPr lang="en-US" altLang="zh-CN" dirty="0"/>
              <a:t>DOM</a:t>
            </a:r>
            <a:r>
              <a:rPr lang="zh-CN" altLang="zh-CN" dirty="0"/>
              <a:t>操作功能其实都是由</a:t>
            </a:r>
            <a:r>
              <a:rPr lang="en-US" altLang="zh-CN" dirty="0" err="1"/>
              <a:t>HTMLMediaElement</a:t>
            </a:r>
            <a:r>
              <a:rPr lang="zh-CN" altLang="zh-CN" dirty="0"/>
              <a:t>对象统一定义的核心功能，</a:t>
            </a:r>
            <a:r>
              <a:rPr lang="en-US" altLang="zh-CN" dirty="0"/>
              <a:t>Audio</a:t>
            </a:r>
            <a:r>
              <a:rPr lang="zh-CN" altLang="zh-CN" dirty="0"/>
              <a:t>对象指的是</a:t>
            </a:r>
            <a:r>
              <a:rPr lang="en-US" altLang="zh-CN" dirty="0" err="1"/>
              <a:t>HTMLAudioElement</a:t>
            </a:r>
            <a:r>
              <a:rPr lang="zh-CN" altLang="zh-CN" dirty="0"/>
              <a:t>对象，它完全继承了</a:t>
            </a:r>
            <a:r>
              <a:rPr lang="en-US" altLang="zh-CN" dirty="0" err="1"/>
              <a:t>HTMLMediaElement</a:t>
            </a:r>
            <a:r>
              <a:rPr lang="zh-CN" altLang="zh-CN" dirty="0"/>
              <a:t>对象提供的功能，而</a:t>
            </a:r>
            <a:r>
              <a:rPr lang="en-US" altLang="zh-CN" dirty="0"/>
              <a:t>Video</a:t>
            </a:r>
            <a:r>
              <a:rPr lang="zh-CN" altLang="zh-CN" dirty="0"/>
              <a:t>对象指的是</a:t>
            </a:r>
            <a:r>
              <a:rPr lang="en-US" altLang="zh-CN" dirty="0" err="1"/>
              <a:t>HTMLVideoElement</a:t>
            </a:r>
            <a:r>
              <a:rPr lang="zh-CN" altLang="zh-CN" dirty="0"/>
              <a:t>对象，在该对象中提供了额外的功能，主要表现在一些额外的属性上，如表</a:t>
            </a:r>
            <a:r>
              <a:rPr lang="en-US" altLang="zh-CN" dirty="0"/>
              <a:t>3-11</a:t>
            </a:r>
            <a:r>
              <a:rPr lang="zh-CN" altLang="zh-CN" dirty="0"/>
              <a:t>所示。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93" y="3648075"/>
            <a:ext cx="6808787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589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55738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err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Geolocation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地理定位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388" y="1237860"/>
            <a:ext cx="2695097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err="1" smtClean="0">
                <a:solidFill>
                  <a:srgbClr val="0567A2"/>
                </a:solidFill>
              </a:rPr>
              <a:t>Geolocation</a:t>
            </a:r>
            <a:r>
              <a:rPr lang="zh-CN" altLang="en-US" sz="2400" b="1" dirty="0">
                <a:solidFill>
                  <a:srgbClr val="0567A2"/>
                </a:solidFill>
              </a:rPr>
              <a:t>简介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0388" y="1976378"/>
            <a:ext cx="78406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Geolocation</a:t>
            </a:r>
            <a:r>
              <a:rPr lang="en-US" altLang="zh-CN" dirty="0" smtClean="0"/>
              <a:t> </a:t>
            </a:r>
            <a:r>
              <a:rPr lang="en-US" altLang="zh-CN" dirty="0"/>
              <a:t>API</a:t>
            </a:r>
            <a:r>
              <a:rPr lang="zh-CN" altLang="zh-CN" dirty="0"/>
              <a:t>是通过获取地理位置的经纬度来进行定位的，它封装了获取位置的技术细节，开发者不用关心位置信息究竟从何而来，这极大的简化了应用的开发难度。</a:t>
            </a:r>
          </a:p>
          <a:p>
            <a:r>
              <a:rPr lang="en-US" altLang="zh-CN" dirty="0" smtClean="0"/>
              <a:t>         </a:t>
            </a:r>
            <a:r>
              <a:rPr lang="en-US" altLang="zh-CN" dirty="0" err="1" smtClean="0"/>
              <a:t>Geolocation</a:t>
            </a:r>
            <a:r>
              <a:rPr lang="en-US" altLang="zh-CN" dirty="0" smtClean="0"/>
              <a:t> </a:t>
            </a:r>
            <a:r>
              <a:rPr lang="en-US" altLang="zh-CN" dirty="0"/>
              <a:t>API</a:t>
            </a:r>
            <a:r>
              <a:rPr lang="zh-CN" altLang="zh-CN" dirty="0"/>
              <a:t>已经得到大部分</a:t>
            </a:r>
            <a:r>
              <a:rPr lang="en-US" altLang="zh-CN" dirty="0"/>
              <a:t>PC</a:t>
            </a:r>
            <a:r>
              <a:rPr lang="zh-CN" altLang="zh-CN" dirty="0"/>
              <a:t>端的浏览器支持。移动</a:t>
            </a:r>
            <a:r>
              <a:rPr lang="en-US" altLang="zh-CN" dirty="0"/>
              <a:t>Web</a:t>
            </a:r>
            <a:r>
              <a:rPr lang="zh-CN" altLang="zh-CN" dirty="0"/>
              <a:t>浏览器也能很好的支持</a:t>
            </a:r>
            <a:r>
              <a:rPr lang="en-US" altLang="zh-CN" dirty="0" err="1"/>
              <a:t>Geolocation</a:t>
            </a:r>
            <a:r>
              <a:rPr lang="en-US" altLang="zh-CN" dirty="0"/>
              <a:t> API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9729" y="3574018"/>
            <a:ext cx="3178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PC</a:t>
            </a:r>
            <a:r>
              <a:rPr lang="zh-CN" altLang="zh-CN" dirty="0"/>
              <a:t>浏览器对</a:t>
            </a:r>
            <a:r>
              <a:rPr lang="en-US" altLang="zh-CN" dirty="0" err="1"/>
              <a:t>Geolocation</a:t>
            </a:r>
            <a:r>
              <a:rPr lang="zh-CN" altLang="zh-CN" dirty="0"/>
              <a:t>的支持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29" y="3943350"/>
            <a:ext cx="47815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214982" y="4996934"/>
            <a:ext cx="3628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移动端浏览器对</a:t>
            </a:r>
            <a:r>
              <a:rPr lang="en-US" altLang="zh-CN" dirty="0" err="1"/>
              <a:t>Geolocation</a:t>
            </a:r>
            <a:r>
              <a:rPr lang="zh-CN" altLang="zh-CN" dirty="0"/>
              <a:t>的支持</a:t>
            </a:r>
            <a:endParaRPr lang="zh-CN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089" y="5495925"/>
            <a:ext cx="48958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18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0388" y="1085460"/>
            <a:ext cx="2387192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获取</a:t>
            </a:r>
            <a:r>
              <a:rPr lang="zh-CN" altLang="en-US" sz="2400" b="1" dirty="0">
                <a:solidFill>
                  <a:srgbClr val="0567A2"/>
                </a:solidFill>
              </a:rPr>
              <a:t>当前位置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55738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err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Geolocation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地理定位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4875" y="1668568"/>
            <a:ext cx="75247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Geolocation</a:t>
            </a:r>
            <a:r>
              <a:rPr lang="en-US" altLang="zh-CN" dirty="0" smtClean="0"/>
              <a:t> </a:t>
            </a:r>
            <a:r>
              <a:rPr lang="en-US" altLang="zh-CN" dirty="0"/>
              <a:t>API</a:t>
            </a:r>
            <a:r>
              <a:rPr lang="zh-CN" altLang="zh-CN" dirty="0"/>
              <a:t>的使用非常简单，“</a:t>
            </a:r>
            <a:r>
              <a:rPr lang="en-US" altLang="zh-CN" dirty="0"/>
              <a:t>navigator. </a:t>
            </a:r>
            <a:r>
              <a:rPr lang="en-US" altLang="zh-CN" dirty="0" err="1"/>
              <a:t>geolocation</a:t>
            </a:r>
            <a:r>
              <a:rPr lang="zh-CN" altLang="zh-CN" dirty="0"/>
              <a:t>”对象可以公开访问地理位置的方法，其中</a:t>
            </a:r>
            <a:r>
              <a:rPr lang="en-US" altLang="zh-CN" dirty="0"/>
              <a:t>navigator</a:t>
            </a:r>
            <a:r>
              <a:rPr lang="zh-CN" altLang="zh-CN" dirty="0"/>
              <a:t>为浏览器内置对象。检测浏览器是否支持定位</a:t>
            </a:r>
            <a:r>
              <a:rPr lang="en-US" altLang="zh-CN" dirty="0"/>
              <a:t>API</a:t>
            </a:r>
            <a:r>
              <a:rPr lang="zh-CN" altLang="zh-CN" dirty="0"/>
              <a:t>，只需要检测</a:t>
            </a:r>
            <a:r>
              <a:rPr lang="en-US" altLang="zh-CN" dirty="0" err="1"/>
              <a:t>geolocation</a:t>
            </a:r>
            <a:r>
              <a:rPr lang="zh-CN" altLang="zh-CN" dirty="0"/>
              <a:t>是否存在于</a:t>
            </a:r>
            <a:r>
              <a:rPr lang="en-US" altLang="zh-CN" dirty="0"/>
              <a:t>navigator</a:t>
            </a:r>
            <a:r>
              <a:rPr lang="zh-CN" altLang="zh-CN" dirty="0"/>
              <a:t>中即可。对于移动</a:t>
            </a:r>
            <a:r>
              <a:rPr lang="en-US" altLang="zh-CN" dirty="0"/>
              <a:t>Web</a:t>
            </a:r>
            <a:r>
              <a:rPr lang="zh-CN" altLang="zh-CN" dirty="0"/>
              <a:t>开发者，大多数情况只需要获取用户的当前位置，此时我们可以使用</a:t>
            </a:r>
            <a:r>
              <a:rPr lang="en-US" altLang="zh-CN" dirty="0" err="1"/>
              <a:t>getCurrentPosition</a:t>
            </a:r>
            <a:r>
              <a:rPr lang="en-US" altLang="zh-CN" dirty="0"/>
              <a:t>()</a:t>
            </a:r>
            <a:r>
              <a:rPr lang="zh-CN" altLang="zh-CN" dirty="0"/>
              <a:t>方法来获取当前位置的坐标值。</a:t>
            </a:r>
            <a:r>
              <a:rPr lang="en-US" altLang="zh-CN" dirty="0" err="1"/>
              <a:t>getCurrentPosition</a:t>
            </a:r>
            <a:r>
              <a:rPr lang="en-US" altLang="zh-CN" dirty="0"/>
              <a:t>()</a:t>
            </a:r>
            <a:r>
              <a:rPr lang="zh-CN" altLang="zh-CN" dirty="0"/>
              <a:t>调用时会发起一个异步请求，浏览器会调用系统底层的硬件（如</a:t>
            </a:r>
            <a:r>
              <a:rPr lang="en-US" altLang="zh-CN" dirty="0"/>
              <a:t>GPS</a:t>
            </a:r>
            <a:r>
              <a:rPr lang="zh-CN" altLang="zh-CN" dirty="0"/>
              <a:t>）来更新当前的位置信息，当信息获取到之后会在回调函数中传入</a:t>
            </a:r>
            <a:r>
              <a:rPr lang="en-US" altLang="zh-CN" dirty="0"/>
              <a:t>position</a:t>
            </a:r>
            <a:r>
              <a:rPr lang="zh-CN" altLang="zh-CN" dirty="0"/>
              <a:t>对象。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999597" y="4086120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771083" y="4645639"/>
            <a:ext cx="5201092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2714958" y="4105765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demo3-6</a:t>
            </a:r>
            <a:endParaRPr lang="en-US" altLang="zh-CN" b="1" dirty="0">
              <a:ea typeface="宋体" pitchFamily="2" charset="-122"/>
            </a:endParaRPr>
          </a:p>
        </p:txBody>
      </p:sp>
      <p:pic>
        <p:nvPicPr>
          <p:cNvPr id="1126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02" y="5029200"/>
            <a:ext cx="2403173" cy="944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5029200"/>
            <a:ext cx="2735477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 descr="128EFE181F00ED903D8ED234537BF52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3732147"/>
            <a:ext cx="1560481" cy="2763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352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0388" y="1085460"/>
            <a:ext cx="2387192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调用</a:t>
            </a:r>
            <a:r>
              <a:rPr lang="zh-CN" altLang="en-US" sz="2400" b="1" dirty="0">
                <a:solidFill>
                  <a:srgbClr val="0567A2"/>
                </a:solidFill>
              </a:rPr>
              <a:t>百度地图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55738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err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Geolocation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地理定位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4875" y="1668568"/>
            <a:ext cx="75247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 前面</a:t>
            </a:r>
            <a:r>
              <a:rPr lang="zh-CN" altLang="en-US" dirty="0"/>
              <a:t>介绍了</a:t>
            </a:r>
            <a:r>
              <a:rPr lang="en-US" altLang="zh-CN" dirty="0" err="1"/>
              <a:t>Geolocation</a:t>
            </a:r>
            <a:r>
              <a:rPr lang="en-US" altLang="zh-CN" dirty="0"/>
              <a:t> API</a:t>
            </a:r>
            <a:r>
              <a:rPr lang="zh-CN" altLang="en-US" dirty="0"/>
              <a:t>的基本内容，</a:t>
            </a:r>
            <a:r>
              <a:rPr lang="en-US" altLang="zh-CN" dirty="0" err="1"/>
              <a:t>Geolocation</a:t>
            </a:r>
            <a:r>
              <a:rPr lang="en-US" altLang="zh-CN" dirty="0"/>
              <a:t> API</a:t>
            </a:r>
            <a:r>
              <a:rPr lang="zh-CN" altLang="en-US" dirty="0"/>
              <a:t>更大的价值在于与</a:t>
            </a:r>
            <a:r>
              <a:rPr lang="en-US" altLang="zh-CN" dirty="0"/>
              <a:t>GIS</a:t>
            </a:r>
            <a:r>
              <a:rPr lang="zh-CN" altLang="en-US" dirty="0"/>
              <a:t>（地理信息系统）的结合。要想实现与</a:t>
            </a:r>
            <a:r>
              <a:rPr lang="en-US" altLang="zh-CN" dirty="0"/>
              <a:t>GIS</a:t>
            </a:r>
            <a:r>
              <a:rPr lang="zh-CN" altLang="en-US" dirty="0"/>
              <a:t>的结合首先需要一个地图的数据库，百度地图提供了地图、导航、街景等丰富的地图数据库正好可以为我们所用。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550245" y="3161066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1321731" y="3720585"/>
            <a:ext cx="5839267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3183639" y="3200357"/>
            <a:ext cx="3626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>
                <a:ea typeface="宋体" pitchFamily="2" charset="-122"/>
              </a:rPr>
              <a:t>百度</a:t>
            </a:r>
            <a:r>
              <a:rPr lang="en-US" altLang="zh-CN" b="1" dirty="0">
                <a:ea typeface="宋体" pitchFamily="2" charset="-122"/>
              </a:rPr>
              <a:t>2D</a:t>
            </a:r>
            <a:r>
              <a:rPr lang="zh-CN" altLang="en-US" b="1" dirty="0">
                <a:ea typeface="宋体" pitchFamily="2" charset="-122"/>
              </a:rPr>
              <a:t>地图代码</a:t>
            </a:r>
            <a:r>
              <a:rPr lang="zh-CN" altLang="en-US" b="1" dirty="0" smtClean="0">
                <a:ea typeface="宋体" pitchFamily="2" charset="-122"/>
              </a:rPr>
              <a:t>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demo3-7</a:t>
            </a:r>
            <a:endParaRPr lang="en-US" altLang="zh-CN" b="1" dirty="0">
              <a:ea typeface="宋体" pitchFamily="2" charset="-122"/>
            </a:endParaRPr>
          </a:p>
        </p:txBody>
      </p:sp>
      <p:pic>
        <p:nvPicPr>
          <p:cNvPr id="12290" name="Picture 2" descr="{054B77E2-D927-D601-8B77-3DA74DAE8B81}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905250"/>
            <a:ext cx="4562475" cy="2596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36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0388" y="1085460"/>
            <a:ext cx="2387192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调用</a:t>
            </a:r>
            <a:r>
              <a:rPr lang="zh-CN" altLang="en-US" sz="2400" b="1" dirty="0">
                <a:solidFill>
                  <a:srgbClr val="0567A2"/>
                </a:solidFill>
              </a:rPr>
              <a:t>百度地图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55738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err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Geolocation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地理定位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321731" y="1856141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1093217" y="2415660"/>
            <a:ext cx="5839267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2970354" y="1895432"/>
            <a:ext cx="3595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>
                <a:ea typeface="宋体" pitchFamily="2" charset="-122"/>
              </a:rPr>
              <a:t>百</a:t>
            </a:r>
            <a:r>
              <a:rPr lang="zh-CN" altLang="en-US" b="1" dirty="0" smtClean="0">
                <a:ea typeface="宋体" pitchFamily="2" charset="-122"/>
              </a:rPr>
              <a:t>度街景图代码详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demo3-8</a:t>
            </a:r>
            <a:endParaRPr lang="en-US" altLang="zh-CN" b="1" dirty="0">
              <a:ea typeface="宋体" pitchFamily="2" charset="-122"/>
            </a:endParaRPr>
          </a:p>
        </p:txBody>
      </p:sp>
      <p:pic>
        <p:nvPicPr>
          <p:cNvPr id="1331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984" y="2505075"/>
            <a:ext cx="44386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61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43106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拖曳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5300" y="1323886"/>
            <a:ext cx="8134350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在</a:t>
            </a:r>
            <a:r>
              <a:rPr lang="en-US" altLang="zh-CN" dirty="0"/>
              <a:t>HTML5</a:t>
            </a:r>
            <a:r>
              <a:rPr lang="zh-CN" altLang="zh-CN" dirty="0"/>
              <a:t>的规范中，我们可以通过为元素增加</a:t>
            </a:r>
            <a:r>
              <a:rPr lang="en-US" altLang="zh-CN" dirty="0" err="1"/>
              <a:t>draggable</a:t>
            </a:r>
            <a:r>
              <a:rPr lang="en-US" altLang="zh-CN" dirty="0"/>
              <a:t>="true"</a:t>
            </a:r>
            <a:r>
              <a:rPr lang="zh-CN" altLang="zh-CN" dirty="0"/>
              <a:t>来设置此元素是否可以进行拖曳操作，其中图片、链接默认是开启的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pic>
        <p:nvPicPr>
          <p:cNvPr id="1433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495550"/>
            <a:ext cx="424815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04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482892" y="226503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/>
          <a:p>
            <a:pPr marL="571500" indent="-571500" algn="ctr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学习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目标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 flipH="1" flipV="1">
            <a:off x="323513" y="2293783"/>
            <a:ext cx="3056596" cy="1270426"/>
            <a:chOff x="4824733" y="4352589"/>
            <a:chExt cx="3979003" cy="1347549"/>
          </a:xfrm>
        </p:grpSpPr>
        <p:grpSp>
          <p:nvGrpSpPr>
            <p:cNvPr id="6" name="组合 38"/>
            <p:cNvGrpSpPr>
              <a:grpSpLocks/>
            </p:cNvGrpSpPr>
            <p:nvPr/>
          </p:nvGrpSpPr>
          <p:grpSpPr bwMode="auto">
            <a:xfrm rot="10800000">
              <a:off x="5335416" y="4359378"/>
              <a:ext cx="3063896" cy="903237"/>
              <a:chOff x="892101" y="1968148"/>
              <a:chExt cx="3064215" cy="902884"/>
            </a:xfrm>
          </p:grpSpPr>
          <p:cxnSp>
            <p:nvCxnSpPr>
              <p:cNvPr id="11" name="直接连接符 3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892101" y="1968148"/>
                <a:ext cx="878135" cy="892527"/>
              </a:xfrm>
              <a:prstGeom prst="line">
                <a:avLst/>
              </a:prstGeom>
              <a:noFill/>
              <a:ln w="28575" algn="ctr">
                <a:solidFill>
                  <a:srgbClr val="0567A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直接连接符 4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770236" y="2860641"/>
                <a:ext cx="2186080" cy="10391"/>
              </a:xfrm>
              <a:prstGeom prst="line">
                <a:avLst/>
              </a:prstGeom>
              <a:noFill/>
              <a:ln w="28575" algn="ctr">
                <a:solidFill>
                  <a:srgbClr val="0567A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7" name="组合 41"/>
            <p:cNvGrpSpPr>
              <a:grpSpLocks/>
            </p:cNvGrpSpPr>
            <p:nvPr/>
          </p:nvGrpSpPr>
          <p:grpSpPr bwMode="auto">
            <a:xfrm flipH="1">
              <a:off x="8201023" y="5146148"/>
              <a:ext cx="602713" cy="553990"/>
              <a:chOff x="1124752" y="3872410"/>
              <a:chExt cx="604420" cy="553298"/>
            </a:xfrm>
          </p:grpSpPr>
          <p:sp>
            <p:nvSpPr>
              <p:cNvPr id="9" name="椭圆 8"/>
              <p:cNvSpPr/>
              <p:nvPr/>
            </p:nvSpPr>
            <p:spPr bwMode="auto">
              <a:xfrm>
                <a:off x="1124752" y="3912772"/>
                <a:ext cx="604420" cy="474256"/>
              </a:xfrm>
              <a:prstGeom prst="ellipse">
                <a:avLst/>
              </a:prstGeom>
              <a:solidFill>
                <a:srgbClr val="0567A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zh-CN" alt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0800000">
                <a:off x="1195628" y="3872410"/>
                <a:ext cx="334693" cy="55329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矩形 51"/>
            <p:cNvSpPr>
              <a:spLocks noChangeArrowheads="1"/>
            </p:cNvSpPr>
            <p:nvPr/>
          </p:nvSpPr>
          <p:spPr bwMode="auto">
            <a:xfrm rot="10800000">
              <a:off x="4824733" y="4352589"/>
              <a:ext cx="3376290" cy="1077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indent="-457200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&lt;video</a:t>
              </a:r>
              <a:r>
                <a:rPr lang="en-US" altLang="zh-CN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&gt;</a:t>
              </a:r>
              <a:r>
                <a:rPr lang="zh-CN" altLang="en-US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&lt;audio</a:t>
              </a:r>
              <a:r>
                <a:rPr lang="en-US" altLang="zh-CN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&gt;</a:t>
              </a:r>
              <a:r>
                <a:rPr lang="zh-CN" altLang="en-US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使用</a:t>
              </a:r>
              <a:endParaRPr lang="zh-CN" altLang="zh-CN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3406100" y="2376547"/>
            <a:ext cx="2266373" cy="2388093"/>
            <a:chOff x="3018373" y="2450718"/>
            <a:chExt cx="2266373" cy="2387981"/>
          </a:xfrm>
        </p:grpSpPr>
        <p:sp>
          <p:nvSpPr>
            <p:cNvPr id="14" name="TextBox 13"/>
            <p:cNvSpPr txBox="1"/>
            <p:nvPr/>
          </p:nvSpPr>
          <p:spPr bwMode="auto">
            <a:xfrm rot="3056778">
              <a:off x="4578333" y="2893580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pc="3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 bwMode="auto">
            <a:xfrm rot="6997465" flipV="1">
              <a:off x="2682641" y="2786450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16" name="TextBox 15"/>
            <p:cNvSpPr txBox="1"/>
            <p:nvPr/>
          </p:nvSpPr>
          <p:spPr bwMode="auto">
            <a:xfrm rot="10800000" flipH="1" flipV="1">
              <a:off x="3676147" y="4470416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</a:p>
          </p:txBody>
        </p:sp>
      </p:grpSp>
      <p:grpSp>
        <p:nvGrpSpPr>
          <p:cNvPr id="17" name="组合 2"/>
          <p:cNvGrpSpPr>
            <a:grpSpLocks/>
          </p:cNvGrpSpPr>
          <p:nvPr/>
        </p:nvGrpSpPr>
        <p:grpSpPr bwMode="auto">
          <a:xfrm>
            <a:off x="4016747" y="2878138"/>
            <a:ext cx="1203325" cy="1201737"/>
            <a:chOff x="3692088" y="2878838"/>
            <a:chExt cx="1203191" cy="1201737"/>
          </a:xfrm>
        </p:grpSpPr>
        <p:sp>
          <p:nvSpPr>
            <p:cNvPr id="18" name="弧形 17"/>
            <p:cNvSpPr/>
            <p:nvPr/>
          </p:nvSpPr>
          <p:spPr bwMode="auto">
            <a:xfrm rot="5400000">
              <a:off x="3692815" y="2878111"/>
              <a:ext cx="1201737" cy="1203191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弧形 18"/>
            <p:cNvSpPr/>
            <p:nvPr/>
          </p:nvSpPr>
          <p:spPr bwMode="auto">
            <a:xfrm>
              <a:off x="3795265" y="2996313"/>
              <a:ext cx="990490" cy="992187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弧形 19"/>
            <p:cNvSpPr/>
            <p:nvPr/>
          </p:nvSpPr>
          <p:spPr bwMode="auto">
            <a:xfrm rot="16200000">
              <a:off x="3891251" y="3136849"/>
              <a:ext cx="822325" cy="753978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716009" y="5000756"/>
            <a:ext cx="3441283" cy="1092540"/>
            <a:chOff x="4067939" y="4873383"/>
            <a:chExt cx="3441283" cy="1092540"/>
          </a:xfrm>
        </p:grpSpPr>
        <p:grpSp>
          <p:nvGrpSpPr>
            <p:cNvPr id="22" name="组合 21"/>
            <p:cNvGrpSpPr>
              <a:grpSpLocks/>
            </p:cNvGrpSpPr>
            <p:nvPr/>
          </p:nvGrpSpPr>
          <p:grpSpPr bwMode="auto">
            <a:xfrm>
              <a:off x="4067939" y="4873383"/>
              <a:ext cx="3102530" cy="1003928"/>
              <a:chOff x="3944674" y="5032639"/>
              <a:chExt cx="2043449" cy="842201"/>
            </a:xfrm>
          </p:grpSpPr>
          <p:grpSp>
            <p:nvGrpSpPr>
              <p:cNvPr id="25" name="组合 38"/>
              <p:cNvGrpSpPr>
                <a:grpSpLocks/>
              </p:cNvGrpSpPr>
              <p:nvPr/>
            </p:nvGrpSpPr>
            <p:grpSpPr bwMode="auto">
              <a:xfrm rot="16200000" flipV="1">
                <a:off x="4584997" y="4523213"/>
                <a:ext cx="711304" cy="1991950"/>
                <a:chOff x="1747520" y="2337534"/>
                <a:chExt cx="1009674" cy="912063"/>
              </a:xfrm>
            </p:grpSpPr>
            <p:cxnSp>
              <p:nvCxnSpPr>
                <p:cNvPr id="27" name="直接连接符 39"/>
                <p:cNvCxnSpPr>
                  <a:cxnSpLocks noChangeShapeType="1"/>
                </p:cNvCxnSpPr>
                <p:nvPr/>
              </p:nvCxnSpPr>
              <p:spPr bwMode="auto">
                <a:xfrm rot="16200000" flipH="1" flipV="1">
                  <a:off x="1349222" y="2735832"/>
                  <a:ext cx="796597" cy="2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直接连接符 4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194625" y="2687029"/>
                  <a:ext cx="115465" cy="1009672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6" name="矩形 4"/>
              <p:cNvSpPr>
                <a:spLocks noChangeArrowheads="1"/>
              </p:cNvSpPr>
              <p:nvPr/>
            </p:nvSpPr>
            <p:spPr bwMode="auto">
              <a:xfrm>
                <a:off x="4157168" y="5032639"/>
                <a:ext cx="1830955" cy="414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457200" indent="-457200" fontAlgn="base">
                  <a:lnSpc>
                    <a:spcPts val="36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" name="椭圆 22"/>
            <p:cNvSpPr/>
            <p:nvPr/>
          </p:nvSpPr>
          <p:spPr bwMode="auto">
            <a:xfrm flipH="1">
              <a:off x="7020272" y="5484480"/>
              <a:ext cx="488950" cy="473074"/>
            </a:xfrm>
            <a:prstGeom prst="ellipse">
              <a:avLst/>
            </a:prstGeom>
            <a:solidFill>
              <a:srgbClr val="0567A2"/>
            </a:solidFill>
            <a:ln w="28575" cap="flat" cmpd="sng" algn="ctr">
              <a:solidFill>
                <a:srgbClr val="0567A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 bwMode="auto">
            <a:xfrm flipH="1">
              <a:off x="7092280" y="5445224"/>
              <a:ext cx="320675" cy="520699"/>
            </a:xfrm>
            <a:prstGeom prst="rect">
              <a:avLst/>
            </a:prstGeom>
            <a:noFill/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8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1907704" y="1639982"/>
            <a:ext cx="5245036" cy="4035361"/>
            <a:chOff x="1398367" y="1733243"/>
            <a:chExt cx="5245036" cy="4035172"/>
          </a:xfrm>
        </p:grpSpPr>
        <p:graphicFrame>
          <p:nvGraphicFramePr>
            <p:cNvPr id="30" name="图表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55134724"/>
                </p:ext>
              </p:extLst>
            </p:nvPr>
          </p:nvGraphicFramePr>
          <p:xfrm>
            <a:off x="1398367" y="1733243"/>
            <a:ext cx="5245036" cy="40351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1" name="TextBox 30"/>
            <p:cNvSpPr txBox="1"/>
            <p:nvPr/>
          </p:nvSpPr>
          <p:spPr bwMode="auto">
            <a:xfrm rot="2719682">
              <a:off x="4600346" y="2873183"/>
              <a:ext cx="1042938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 bwMode="auto">
            <a:xfrm rot="6997465" flipV="1">
              <a:off x="2748528" y="2675548"/>
              <a:ext cx="1041351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  <p:sp>
          <p:nvSpPr>
            <p:cNvPr id="33" name="TextBox 32"/>
            <p:cNvSpPr txBox="1"/>
            <p:nvPr/>
          </p:nvSpPr>
          <p:spPr bwMode="auto">
            <a:xfrm rot="10800000" flipH="1" flipV="1">
              <a:off x="3819272" y="4426487"/>
              <a:ext cx="1041400" cy="3693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246754" y="2420888"/>
            <a:ext cx="3365806" cy="1191174"/>
            <a:chOff x="5886714" y="2445892"/>
            <a:chExt cx="3365806" cy="1191174"/>
          </a:xfrm>
        </p:grpSpPr>
        <p:grpSp>
          <p:nvGrpSpPr>
            <p:cNvPr id="35" name="组合 6"/>
            <p:cNvGrpSpPr>
              <a:grpSpLocks/>
            </p:cNvGrpSpPr>
            <p:nvPr/>
          </p:nvGrpSpPr>
          <p:grpSpPr bwMode="auto">
            <a:xfrm>
              <a:off x="5929883" y="2445892"/>
              <a:ext cx="3322637" cy="1191174"/>
              <a:chOff x="5981922" y="1318311"/>
              <a:chExt cx="3325632" cy="1191212"/>
            </a:xfrm>
          </p:grpSpPr>
          <p:sp>
            <p:nvSpPr>
              <p:cNvPr id="37" name="矩形 5"/>
              <p:cNvSpPr>
                <a:spLocks noChangeArrowheads="1"/>
              </p:cNvSpPr>
              <p:nvPr/>
            </p:nvSpPr>
            <p:spPr bwMode="auto">
              <a:xfrm flipH="1">
                <a:off x="5981922" y="2001676"/>
                <a:ext cx="3325632" cy="507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en-US" altLang="zh-CN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grpSp>
            <p:nvGrpSpPr>
              <p:cNvPr id="38" name="组合 16"/>
              <p:cNvGrpSpPr>
                <a:grpSpLocks/>
              </p:cNvGrpSpPr>
              <p:nvPr/>
            </p:nvGrpSpPr>
            <p:grpSpPr bwMode="auto">
              <a:xfrm flipH="1">
                <a:off x="6009507" y="1797377"/>
                <a:ext cx="2361102" cy="648092"/>
                <a:chOff x="1625453" y="2372823"/>
                <a:chExt cx="2468866" cy="648398"/>
              </a:xfrm>
            </p:grpSpPr>
            <p:cxnSp>
              <p:nvCxnSpPr>
                <p:cNvPr id="42" name="直接连接符 7"/>
                <p:cNvCxnSpPr>
                  <a:cxnSpLocks noChangeShapeType="1"/>
                </p:cNvCxnSpPr>
                <p:nvPr/>
              </p:nvCxnSpPr>
              <p:spPr bwMode="auto">
                <a:xfrm>
                  <a:off x="1625453" y="2372823"/>
                  <a:ext cx="376814" cy="648398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直接连接符 10"/>
                <p:cNvCxnSpPr>
                  <a:cxnSpLocks noChangeShapeType="1"/>
                </p:cNvCxnSpPr>
                <p:nvPr/>
              </p:nvCxnSpPr>
              <p:spPr bwMode="auto">
                <a:xfrm>
                  <a:off x="2002267" y="3021221"/>
                  <a:ext cx="2092052" cy="0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9" name="组合 15"/>
              <p:cNvGrpSpPr>
                <a:grpSpLocks/>
              </p:cNvGrpSpPr>
              <p:nvPr/>
            </p:nvGrpSpPr>
            <p:grpSpPr bwMode="auto">
              <a:xfrm flipH="1">
                <a:off x="8169507" y="1318311"/>
                <a:ext cx="489391" cy="520715"/>
                <a:chOff x="2008602" y="3560413"/>
                <a:chExt cx="511727" cy="520961"/>
              </a:xfrm>
            </p:grpSpPr>
            <p:sp>
              <p:nvSpPr>
                <p:cNvPr id="40" name="椭圆 39"/>
                <p:cNvSpPr/>
                <p:nvPr/>
              </p:nvSpPr>
              <p:spPr bwMode="auto">
                <a:xfrm>
                  <a:off x="2008602" y="3576296"/>
                  <a:ext cx="511727" cy="473312"/>
                </a:xfrm>
                <a:prstGeom prst="ellipse">
                  <a:avLst/>
                </a:prstGeom>
                <a:solidFill>
                  <a:srgbClr val="0567A2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/>
                  </a:pPr>
                  <a:endParaRPr lang="zh-CN" altLang="en-US">
                    <a:solidFill>
                      <a:srgbClr val="0567A2"/>
                    </a:solidFill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2116595" y="3560413"/>
                  <a:ext cx="335613" cy="520961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28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6" name="矩形 51"/>
            <p:cNvSpPr>
              <a:spLocks noChangeArrowheads="1"/>
            </p:cNvSpPr>
            <p:nvPr/>
          </p:nvSpPr>
          <p:spPr bwMode="auto">
            <a:xfrm rot="10800000" flipH="1" flipV="1">
              <a:off x="5886714" y="2509432"/>
              <a:ext cx="2187109" cy="95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lvl="0" indent="-457200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 err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Geolocation</a:t>
              </a:r>
              <a:r>
                <a:rPr lang="en-US" altLang="zh-CN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 API</a:t>
              </a:r>
              <a:r>
                <a:rPr lang="zh-CN" altLang="en-US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的使用</a:t>
              </a:r>
              <a:endParaRPr lang="zh-CN" altLang="zh-CN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214799" y="5000756"/>
            <a:ext cx="2409634" cy="8744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HTML5</a:t>
            </a:r>
            <a:r>
              <a:rPr lang="zh-CN" altLang="zh-CN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的拖曳操作</a:t>
            </a:r>
            <a:r>
              <a:rPr lang="zh-CN" altLang="en-US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endParaRPr lang="en-US" altLang="zh-CN" b="1" dirty="0" smtClean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179648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43106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拖曳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5375" y="1388924"/>
            <a:ext cx="630555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在</a:t>
            </a:r>
            <a:r>
              <a:rPr lang="en-US" altLang="zh-CN" dirty="0"/>
              <a:t>HTML5</a:t>
            </a:r>
            <a:r>
              <a:rPr lang="zh-CN" altLang="zh-CN" dirty="0"/>
              <a:t>的拖曳操作中，首先要明确拖曳元素和目标元素。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dirty="0"/>
              <a:t>拖曳元素，即页面中设置了</a:t>
            </a:r>
            <a:r>
              <a:rPr lang="en-US" altLang="zh-CN" dirty="0" err="1"/>
              <a:t>draggable</a:t>
            </a:r>
            <a:r>
              <a:rPr lang="en-US" altLang="zh-CN" dirty="0"/>
              <a:t>="true"</a:t>
            </a:r>
            <a:r>
              <a:rPr lang="zh-CN" altLang="zh-CN" dirty="0"/>
              <a:t>属性的元素。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dirty="0"/>
              <a:t>目标元素，页面中任何一个元素都可以成为目标元素。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5297" y="3082409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应用于拖曳元素的事件监听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23497" y="3082409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应用于目标元素的事件监听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" y="3985141"/>
            <a:ext cx="421957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985141"/>
            <a:ext cx="363855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179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43106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拖曳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321731" y="1856141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1093217" y="2415660"/>
            <a:ext cx="6774433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矩形 10"/>
          <p:cNvSpPr/>
          <p:nvPr/>
        </p:nvSpPr>
        <p:spPr>
          <a:xfrm>
            <a:off x="2836813" y="1895432"/>
            <a:ext cx="4948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/>
              <a:t>演示</a:t>
            </a:r>
            <a:r>
              <a:rPr lang="en-US" altLang="zh-CN" b="1" dirty="0"/>
              <a:t>HTML5</a:t>
            </a:r>
            <a:r>
              <a:rPr lang="zh-CN" altLang="en-US" b="1" dirty="0"/>
              <a:t>中的拖曳操作</a:t>
            </a: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demo3-8</a:t>
            </a:r>
            <a:endParaRPr lang="en-US" altLang="zh-CN" b="1" dirty="0">
              <a:ea typeface="宋体" pitchFamily="2" charset="-122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18" y="2695575"/>
            <a:ext cx="3387216" cy="173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638" y="2681773"/>
            <a:ext cx="3421112" cy="175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图片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4676180"/>
            <a:ext cx="3455938" cy="177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89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43106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8625" y="1122974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 File </a:t>
            </a:r>
            <a:r>
              <a:rPr lang="en-US" altLang="zh-CN" dirty="0"/>
              <a:t>API </a:t>
            </a:r>
            <a:r>
              <a:rPr lang="zh-CN" altLang="zh-CN" dirty="0"/>
              <a:t>是</a:t>
            </a:r>
            <a:r>
              <a:rPr lang="en-US" altLang="zh-CN" dirty="0"/>
              <a:t>HTML5</a:t>
            </a:r>
            <a:r>
              <a:rPr lang="zh-CN" altLang="zh-CN" dirty="0"/>
              <a:t>在</a:t>
            </a:r>
            <a:r>
              <a:rPr lang="en-US" altLang="zh-CN" dirty="0"/>
              <a:t>DOM</a:t>
            </a:r>
            <a:r>
              <a:rPr lang="zh-CN" altLang="zh-CN" dirty="0"/>
              <a:t>标准中添加的功能，它允许</a:t>
            </a:r>
            <a:r>
              <a:rPr lang="en-US" altLang="zh-CN" dirty="0"/>
              <a:t>Web</a:t>
            </a:r>
            <a:r>
              <a:rPr lang="zh-CN" altLang="zh-CN" dirty="0"/>
              <a:t>内容在用户授权的情况下选择本地文件并读取他们的内容——通过</a:t>
            </a:r>
            <a:r>
              <a:rPr lang="en-US" altLang="zh-CN" dirty="0"/>
              <a:t>File</a:t>
            </a:r>
            <a:r>
              <a:rPr lang="zh-CN" altLang="zh-CN" dirty="0"/>
              <a:t>、</a:t>
            </a:r>
            <a:r>
              <a:rPr lang="en-US" altLang="zh-CN" dirty="0" err="1"/>
              <a:t>FileList</a:t>
            </a:r>
            <a:r>
              <a:rPr lang="zh-CN" altLang="zh-CN" dirty="0"/>
              <a:t>和</a:t>
            </a:r>
            <a:r>
              <a:rPr lang="en-US" altLang="zh-CN" dirty="0" err="1"/>
              <a:t>FileReader</a:t>
            </a:r>
            <a:r>
              <a:rPr lang="zh-CN" altLang="zh-CN" dirty="0"/>
              <a:t>等对象共同作用来实现。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60388" y="1788736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选择</a:t>
            </a:r>
            <a:r>
              <a:rPr lang="zh-CN" altLang="en-US" sz="2400" b="1" dirty="0">
                <a:solidFill>
                  <a:srgbClr val="0567A2"/>
                </a:solidFill>
              </a:rPr>
              <a:t>文件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0133" y="2327313"/>
            <a:ext cx="2222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zh-CN" b="1" dirty="0"/>
              <a:t>通过表单选择文件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0133" y="3692636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2.</a:t>
            </a:r>
            <a:r>
              <a:rPr lang="zh-CN" altLang="zh-CN" b="1" dirty="0"/>
              <a:t>通过拖拽来选择文件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34089" y="2699378"/>
            <a:ext cx="7828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zh-CN" dirty="0" smtClean="0"/>
              <a:t>由于</a:t>
            </a:r>
            <a:r>
              <a:rPr lang="en-US" altLang="zh-CN" dirty="0"/>
              <a:t>Web</a:t>
            </a:r>
            <a:r>
              <a:rPr lang="zh-CN" altLang="zh-CN" dirty="0"/>
              <a:t>环境的特殊性，浏览器不允许</a:t>
            </a:r>
            <a:r>
              <a:rPr lang="en-US" altLang="zh-CN" dirty="0"/>
              <a:t>JavaScript</a:t>
            </a:r>
            <a:r>
              <a:rPr lang="zh-CN" altLang="zh-CN" dirty="0"/>
              <a:t>直接访问</a:t>
            </a:r>
            <a:r>
              <a:rPr lang="zh-CN" altLang="zh-CN" dirty="0" smtClean="0"/>
              <a:t>文件系统，</a:t>
            </a:r>
            <a:r>
              <a:rPr lang="zh-CN" altLang="zh-CN" dirty="0"/>
              <a:t>但可以通过</a:t>
            </a:r>
            <a:r>
              <a:rPr lang="en-US" altLang="zh-CN" dirty="0"/>
              <a:t>file</a:t>
            </a:r>
            <a:r>
              <a:rPr lang="zh-CN" altLang="zh-CN" dirty="0"/>
              <a:t>类型的</a:t>
            </a:r>
            <a:r>
              <a:rPr lang="en-US" altLang="zh-CN" dirty="0"/>
              <a:t>input</a:t>
            </a:r>
            <a:r>
              <a:rPr lang="zh-CN" altLang="zh-CN" dirty="0"/>
              <a:t>元素或者拖放的方式进行选择文件操作。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61238" y="3345709"/>
            <a:ext cx="744279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&lt;</a:t>
            </a:r>
            <a:r>
              <a:rPr lang="en-US" altLang="zh-CN" dirty="0"/>
              <a:t>input  type=”file”  id=”</a:t>
            </a:r>
            <a:r>
              <a:rPr lang="en-US" altLang="zh-CN" dirty="0" err="1"/>
              <a:t>thisFile</a:t>
            </a:r>
            <a:r>
              <a:rPr lang="en-US" altLang="zh-CN" dirty="0"/>
              <a:t>”&gt;</a:t>
            </a:r>
            <a:endParaRPr lang="zh-CN" altLang="zh-CN" dirty="0"/>
          </a:p>
        </p:txBody>
      </p:sp>
      <p:sp>
        <p:nvSpPr>
          <p:cNvPr id="9" name="圆角矩形 8"/>
          <p:cNvSpPr/>
          <p:nvPr/>
        </p:nvSpPr>
        <p:spPr>
          <a:xfrm>
            <a:off x="5129404" y="4494587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4900890" y="5054106"/>
            <a:ext cx="3040470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5242840" y="5246260"/>
            <a:ext cx="2550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demo3-10</a:t>
            </a:r>
            <a:endParaRPr lang="en-US" altLang="zh-CN" b="1" dirty="0">
              <a:ea typeface="宋体" pitchFamily="2" charset="-122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30" y="4061968"/>
            <a:ext cx="3115340" cy="233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361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43106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0388" y="1172022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567A2"/>
                </a:solidFill>
              </a:rPr>
              <a:t>操作</a:t>
            </a:r>
            <a:r>
              <a:rPr lang="zh-CN" altLang="en-US" sz="2400" b="1" dirty="0" smtClean="0">
                <a:solidFill>
                  <a:srgbClr val="0567A2"/>
                </a:solidFill>
              </a:rPr>
              <a:t>文件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0133" y="1816929"/>
            <a:ext cx="1890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1. </a:t>
            </a:r>
            <a:r>
              <a:rPr lang="en-US" altLang="zh-CN" b="1" dirty="0" err="1"/>
              <a:t>FileReader</a:t>
            </a:r>
            <a:r>
              <a:rPr lang="zh-CN" altLang="en-US" b="1" dirty="0"/>
              <a:t>对象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4093" y="4500102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2. Blob</a:t>
            </a:r>
            <a:r>
              <a:rPr lang="zh-CN" altLang="en-US" b="1" dirty="0"/>
              <a:t>对象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131555" y="3080461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903041" y="3639980"/>
            <a:ext cx="3040470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1147926" y="3832134"/>
            <a:ext cx="2550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demo3-10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4093" y="2196894"/>
            <a:ext cx="80720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</a:t>
            </a:r>
            <a:r>
              <a:rPr lang="en-US" altLang="zh-CN" dirty="0" err="1" smtClean="0"/>
              <a:t>FileReader</a:t>
            </a:r>
            <a:r>
              <a:rPr lang="zh-CN" altLang="zh-CN" dirty="0"/>
              <a:t>对象可以将文件对象转换为字符串、</a:t>
            </a:r>
            <a:r>
              <a:rPr lang="en-US" altLang="zh-CN" dirty="0" err="1"/>
              <a:t>DataURL</a:t>
            </a:r>
            <a:r>
              <a:rPr lang="zh-CN" altLang="zh-CN" dirty="0"/>
              <a:t>对象或者二进制字符串等对象，以进行进一步操作</a:t>
            </a:r>
            <a:r>
              <a:rPr lang="zh-CN" altLang="zh-CN" dirty="0" smtClean="0"/>
              <a:t>。以拖曳文件为</a:t>
            </a:r>
            <a:r>
              <a:rPr lang="zh-CN" altLang="zh-CN" dirty="0"/>
              <a:t>基础，加上拖曳图片预览功能：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878" y="2922290"/>
            <a:ext cx="3401311" cy="255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604093" y="5008510"/>
            <a:ext cx="40360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Blob</a:t>
            </a:r>
            <a:r>
              <a:rPr lang="zh-CN" altLang="zh-CN" dirty="0"/>
              <a:t>对象就是一个包含只读原始数据的类文件对象——其实</a:t>
            </a:r>
            <a:r>
              <a:rPr lang="en-US" altLang="zh-CN" dirty="0"/>
              <a:t>File</a:t>
            </a:r>
            <a:r>
              <a:rPr lang="zh-CN" altLang="zh-CN" dirty="0"/>
              <a:t>类型就派生子</a:t>
            </a:r>
            <a:r>
              <a:rPr lang="en-US" altLang="zh-CN" dirty="0"/>
              <a:t>Blob</a:t>
            </a:r>
            <a:r>
              <a:rPr lang="zh-CN" altLang="zh-CN" dirty="0"/>
              <a:t>类型，并且扩展了支持操作用户本地文件的功能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587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eng.zhang\Desktop\未命名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7623" y="1538848"/>
            <a:ext cx="380996" cy="38099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21937" y="1529291"/>
            <a:ext cx="1288439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黑体" pitchFamily="49" charset="-122"/>
                <a:ea typeface="黑体" pitchFamily="49" charset="-122"/>
              </a:rPr>
              <a:t>作业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2784" y="1620838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请简述如何获取当前坐标位置。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请简述选择文件的两种方式。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>
              <a:solidFill>
                <a:prstClr val="black"/>
              </a:solidFill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endParaRPr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44241" y="190730"/>
            <a:ext cx="749432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课后作业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33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5361232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内容占位符 2"/>
          <p:cNvSpPr txBox="1">
            <a:spLocks/>
          </p:cNvSpPr>
          <p:nvPr/>
        </p:nvSpPr>
        <p:spPr bwMode="auto">
          <a:xfrm>
            <a:off x="52784" y="1620838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简述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Web Storage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具有哪些特点。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请简述</a:t>
            </a:r>
            <a:r>
              <a:rPr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manifest 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文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件可分哪三个部分，并说名每个部分的作用。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Picture 6" descr="E:\设计支持\模板设计\T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383" y="1178571"/>
            <a:ext cx="463239" cy="43073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85301" y="1180673"/>
            <a:ext cx="700834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提问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384973" y="2153761"/>
            <a:ext cx="6408050" cy="163449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）设置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数据和读取数据比较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方便。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）容量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较大，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sessionStorage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localStorage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约</a:t>
            </a:r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20M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）只能存储字符串，如果要存储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JSON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对象，可以使用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window.JSON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stringify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()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方法和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parse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方法进行序列化和反序列化。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253239" y="3350696"/>
            <a:ext cx="6671517" cy="1940957"/>
          </a:xfrm>
          <a:prstGeom prst="round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lvl="0"/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CACHE MANIFEST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： 在此标题下列出的文件将在首次下载后进行缓存。</a:t>
            </a:r>
          </a:p>
          <a:p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NETWORK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： 在此标题下列出的文件需要与服务器的连接，且不会被缓存。</a:t>
            </a:r>
          </a:p>
          <a:p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FALLBACK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： 在此标题下列出的文件规定当页面无法访问时的回退页面（比如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404 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页面）</a:t>
            </a:r>
            <a:r>
              <a:rPr lang="zh-CN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35852" y="182341"/>
            <a:ext cx="7544659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作业点评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687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与视频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5"/>
          <p:cNvSpPr>
            <a:spLocks noChangeArrowheads="1"/>
          </p:cNvSpPr>
          <p:nvPr/>
        </p:nvSpPr>
        <p:spPr bwMode="auto">
          <a:xfrm>
            <a:off x="499028" y="1266868"/>
            <a:ext cx="8124853" cy="45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lvl="1" indent="0">
              <a:lnSpc>
                <a:spcPct val="150000"/>
              </a:lnSpc>
            </a:pPr>
            <a:r>
              <a:rPr lang="en-US" altLang="zh-CN" b="1" dirty="0"/>
              <a:t>&lt;video&gt;</a:t>
            </a:r>
            <a:r>
              <a:rPr lang="zh-CN" altLang="zh-CN" b="1" dirty="0"/>
              <a:t>标签的使用</a:t>
            </a:r>
          </a:p>
        </p:txBody>
      </p:sp>
      <p:sp>
        <p:nvSpPr>
          <p:cNvPr id="2" name="矩形 1"/>
          <p:cNvSpPr/>
          <p:nvPr/>
        </p:nvSpPr>
        <p:spPr>
          <a:xfrm>
            <a:off x="822121" y="1951672"/>
            <a:ext cx="7531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         </a:t>
            </a:r>
            <a:r>
              <a:rPr lang="zh-CN" altLang="zh-CN" smtClean="0"/>
              <a:t>视频</a:t>
            </a:r>
            <a:r>
              <a:rPr lang="zh-CN" altLang="zh-CN" dirty="0"/>
              <a:t>可以理解为一系列连续的图片，</a:t>
            </a:r>
            <a:r>
              <a:rPr lang="en-US" altLang="zh-CN" dirty="0"/>
              <a:t>&lt;video&gt;</a:t>
            </a:r>
            <a:r>
              <a:rPr lang="zh-CN" altLang="zh-CN" dirty="0"/>
              <a:t>标签的使用方法与</a:t>
            </a:r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&gt;</a:t>
            </a:r>
            <a:r>
              <a:rPr lang="zh-CN" altLang="zh-CN" dirty="0"/>
              <a:t>标签非常相似，具体语法如下所示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904875" y="2782669"/>
            <a:ext cx="744855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&lt;video </a:t>
            </a:r>
            <a:r>
              <a:rPr lang="en-US" altLang="zh-CN" dirty="0" err="1"/>
              <a:t>src</a:t>
            </a:r>
            <a:r>
              <a:rPr lang="en-US" altLang="zh-CN" dirty="0"/>
              <a:t>="</a:t>
            </a:r>
            <a:r>
              <a:rPr lang="zh-CN" altLang="zh-CN" dirty="0"/>
              <a:t>视频文件路径</a:t>
            </a:r>
            <a:r>
              <a:rPr lang="en-US" altLang="zh-CN" dirty="0"/>
              <a:t>" controls&gt;</a:t>
            </a:r>
            <a:r>
              <a:rPr lang="zh-CN" altLang="zh-CN" dirty="0"/>
              <a:t>您的浏览器不支持</a:t>
            </a:r>
            <a:r>
              <a:rPr lang="en-US" altLang="zh-CN" dirty="0"/>
              <a:t>video</a:t>
            </a:r>
            <a:r>
              <a:rPr lang="zh-CN" altLang="zh-CN" dirty="0"/>
              <a:t>标签</a:t>
            </a:r>
            <a:r>
              <a:rPr lang="en-US" altLang="zh-CN" dirty="0"/>
              <a:t>&lt;/video&gt;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884804" y="3912276"/>
            <a:ext cx="7353300" cy="170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&lt;video&gt;</a:t>
            </a:r>
            <a:r>
              <a:rPr lang="zh-CN" altLang="zh-CN" dirty="0"/>
              <a:t>标签支持三种视频格式，具体如下：</a:t>
            </a:r>
          </a:p>
          <a:p>
            <a:pPr lvl="0" hangingPunct="0">
              <a:lnSpc>
                <a:spcPct val="150000"/>
              </a:lnSpc>
            </a:pPr>
            <a:r>
              <a:rPr lang="en-US" altLang="zh-CN" dirty="0" err="1"/>
              <a:t>Ogg</a:t>
            </a:r>
            <a:r>
              <a:rPr lang="zh-CN" altLang="zh-CN" dirty="0"/>
              <a:t>：带有</a:t>
            </a:r>
            <a:r>
              <a:rPr lang="en-US" altLang="zh-CN" dirty="0"/>
              <a:t> </a:t>
            </a:r>
            <a:r>
              <a:rPr lang="en-US" altLang="zh-CN" dirty="0" err="1"/>
              <a:t>Theora</a:t>
            </a:r>
            <a:r>
              <a:rPr lang="en-US" altLang="zh-CN" dirty="0"/>
              <a:t> </a:t>
            </a:r>
            <a:r>
              <a:rPr lang="zh-CN" altLang="zh-CN" dirty="0"/>
              <a:t>视频编码和</a:t>
            </a:r>
            <a:r>
              <a:rPr lang="en-US" altLang="zh-CN" dirty="0"/>
              <a:t> </a:t>
            </a:r>
            <a:r>
              <a:rPr lang="en-US" altLang="zh-CN" dirty="0" err="1"/>
              <a:t>Vorbis</a:t>
            </a:r>
            <a:r>
              <a:rPr lang="en-US" altLang="zh-CN" dirty="0"/>
              <a:t> </a:t>
            </a:r>
            <a:r>
              <a:rPr lang="zh-CN" altLang="zh-CN" dirty="0"/>
              <a:t>音频编码的</a:t>
            </a:r>
            <a:r>
              <a:rPr lang="en-US" altLang="zh-CN" dirty="0"/>
              <a:t> </a:t>
            </a:r>
            <a:r>
              <a:rPr lang="en-US" altLang="zh-CN" dirty="0" err="1"/>
              <a:t>Ogg</a:t>
            </a:r>
            <a:r>
              <a:rPr lang="en-US" altLang="zh-CN" dirty="0"/>
              <a:t> </a:t>
            </a:r>
            <a:r>
              <a:rPr lang="zh-CN" altLang="zh-CN" dirty="0"/>
              <a:t>文件。</a:t>
            </a:r>
          </a:p>
          <a:p>
            <a:pPr lvl="0" hangingPunct="0">
              <a:lnSpc>
                <a:spcPct val="150000"/>
              </a:lnSpc>
            </a:pPr>
            <a:r>
              <a:rPr lang="en-US" altLang="zh-CN" dirty="0"/>
              <a:t>MPEG 4</a:t>
            </a:r>
            <a:r>
              <a:rPr lang="zh-CN" altLang="zh-CN" dirty="0"/>
              <a:t>：带有</a:t>
            </a:r>
            <a:r>
              <a:rPr lang="en-US" altLang="zh-CN" dirty="0"/>
              <a:t> H.264 </a:t>
            </a:r>
            <a:r>
              <a:rPr lang="zh-CN" altLang="zh-CN" dirty="0"/>
              <a:t>视频编码和</a:t>
            </a:r>
            <a:r>
              <a:rPr lang="en-US" altLang="zh-CN" dirty="0"/>
              <a:t> AAC </a:t>
            </a:r>
            <a:r>
              <a:rPr lang="zh-CN" altLang="zh-CN" dirty="0"/>
              <a:t>音频编码的</a:t>
            </a:r>
            <a:r>
              <a:rPr lang="en-US" altLang="zh-CN" dirty="0"/>
              <a:t> MPEG 4 </a:t>
            </a:r>
            <a:r>
              <a:rPr lang="zh-CN" altLang="zh-CN" dirty="0"/>
              <a:t>文件。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WebM</a:t>
            </a:r>
            <a:r>
              <a:rPr lang="zh-CN" altLang="zh-CN" dirty="0"/>
              <a:t>：带有</a:t>
            </a:r>
            <a:r>
              <a:rPr lang="en-US" altLang="zh-CN" dirty="0"/>
              <a:t> VP8 </a:t>
            </a:r>
            <a:r>
              <a:rPr lang="zh-CN" altLang="zh-CN" dirty="0"/>
              <a:t>视频编码和</a:t>
            </a:r>
            <a:r>
              <a:rPr lang="en-US" altLang="zh-CN" dirty="0"/>
              <a:t> </a:t>
            </a:r>
            <a:r>
              <a:rPr lang="en-US" altLang="zh-CN" dirty="0" err="1"/>
              <a:t>Vorbis</a:t>
            </a:r>
            <a:r>
              <a:rPr lang="en-US" altLang="zh-CN" dirty="0"/>
              <a:t> </a:t>
            </a:r>
            <a:r>
              <a:rPr lang="zh-CN" altLang="zh-CN" dirty="0"/>
              <a:t>音频编码的</a:t>
            </a:r>
            <a:r>
              <a:rPr lang="en-US" altLang="zh-CN" dirty="0"/>
              <a:t> </a:t>
            </a:r>
            <a:r>
              <a:rPr lang="en-US" altLang="zh-CN" dirty="0" err="1"/>
              <a:t>WebM</a:t>
            </a:r>
            <a:r>
              <a:rPr lang="en-US" altLang="zh-CN" dirty="0"/>
              <a:t> </a:t>
            </a:r>
            <a:r>
              <a:rPr lang="zh-CN" altLang="zh-CN" dirty="0"/>
              <a:t>文件。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1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1733550"/>
            <a:ext cx="55721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414462" y="2904262"/>
            <a:ext cx="55721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src</a:t>
            </a:r>
            <a:r>
              <a:rPr lang="zh-CN" altLang="zh-CN" dirty="0"/>
              <a:t>属性其实就是</a:t>
            </a:r>
            <a:r>
              <a:rPr lang="en-US" altLang="zh-CN" dirty="0"/>
              <a:t>source</a:t>
            </a:r>
            <a:r>
              <a:rPr lang="zh-CN" altLang="zh-CN" dirty="0"/>
              <a:t>的缩写，意为来源，这里指的是路径</a:t>
            </a:r>
            <a:r>
              <a:rPr lang="zh-CN" altLang="zh-CN" dirty="0" smtClean="0"/>
              <a:t>。目前</a:t>
            </a:r>
            <a:r>
              <a:rPr lang="zh-CN" altLang="zh-CN" dirty="0"/>
              <a:t>为止没有一种视频格式让所有浏览器都支持，为此，</a:t>
            </a:r>
            <a:r>
              <a:rPr lang="en-US" altLang="zh-CN" dirty="0"/>
              <a:t>HTML5</a:t>
            </a:r>
            <a:r>
              <a:rPr lang="zh-CN" altLang="zh-CN" dirty="0"/>
              <a:t>中提供了</a:t>
            </a:r>
            <a:r>
              <a:rPr lang="en-US" altLang="zh-CN" dirty="0"/>
              <a:t>&lt;source&gt;</a:t>
            </a:r>
            <a:r>
              <a:rPr lang="zh-CN" altLang="zh-CN" dirty="0"/>
              <a:t>标签，用于指定多个备用的不同格式的文件的路径，语法如下所示：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85887" y="4285566"/>
            <a:ext cx="6034087" cy="14773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&lt;video controls&gt;</a:t>
            </a:r>
            <a:endParaRPr lang="zh-CN" altLang="zh-CN" dirty="0"/>
          </a:p>
          <a:p>
            <a:r>
              <a:rPr lang="en-US" altLang="zh-CN" dirty="0"/>
              <a:t>	&lt;source </a:t>
            </a:r>
            <a:r>
              <a:rPr lang="en-US" altLang="zh-CN" dirty="0" err="1"/>
              <a:t>src</a:t>
            </a:r>
            <a:r>
              <a:rPr lang="en-US" altLang="zh-CN" dirty="0"/>
              <a:t>="</a:t>
            </a:r>
            <a:r>
              <a:rPr lang="zh-CN" altLang="zh-CN" dirty="0"/>
              <a:t>视频文件地址</a:t>
            </a:r>
            <a:r>
              <a:rPr lang="en-US" altLang="zh-CN" dirty="0"/>
              <a:t>" type=" video/</a:t>
            </a:r>
            <a:r>
              <a:rPr lang="zh-CN" altLang="zh-CN" dirty="0"/>
              <a:t>格式</a:t>
            </a:r>
            <a:r>
              <a:rPr lang="en-US" altLang="zh-CN" dirty="0"/>
              <a:t>"&gt;</a:t>
            </a:r>
            <a:endParaRPr lang="zh-CN" altLang="zh-CN" dirty="0"/>
          </a:p>
          <a:p>
            <a:r>
              <a:rPr lang="en-US" altLang="zh-CN" dirty="0"/>
              <a:t>	&lt;source </a:t>
            </a:r>
            <a:r>
              <a:rPr lang="en-US" altLang="zh-CN" dirty="0" err="1"/>
              <a:t>src</a:t>
            </a:r>
            <a:r>
              <a:rPr lang="en-US" altLang="zh-CN" dirty="0"/>
              <a:t>="</a:t>
            </a:r>
            <a:r>
              <a:rPr lang="zh-CN" altLang="zh-CN" dirty="0"/>
              <a:t>视频文件地址</a:t>
            </a:r>
            <a:r>
              <a:rPr lang="en-US" altLang="zh-CN" dirty="0"/>
              <a:t>" type=" video/</a:t>
            </a:r>
            <a:r>
              <a:rPr lang="zh-CN" altLang="zh-CN" dirty="0"/>
              <a:t>格式</a:t>
            </a:r>
            <a:r>
              <a:rPr lang="en-US" altLang="zh-CN" dirty="0"/>
              <a:t>"&gt;</a:t>
            </a:r>
            <a:endParaRPr lang="zh-CN" altLang="zh-CN" dirty="0"/>
          </a:p>
          <a:p>
            <a:r>
              <a:rPr lang="en-US" altLang="zh-CN" dirty="0"/>
              <a:t>	……</a:t>
            </a:r>
            <a:endParaRPr lang="zh-CN" altLang="zh-CN" dirty="0"/>
          </a:p>
          <a:p>
            <a:r>
              <a:rPr lang="en-US" altLang="zh-CN" dirty="0"/>
              <a:t>&lt;/video&gt;</a:t>
            </a:r>
            <a:endParaRPr lang="zh-CN" altLang="zh-CN" dirty="0"/>
          </a:p>
        </p:txBody>
      </p:sp>
      <p:sp>
        <p:nvSpPr>
          <p:cNvPr id="10" name="矩形 5"/>
          <p:cNvSpPr>
            <a:spLocks noChangeArrowheads="1"/>
          </p:cNvSpPr>
          <p:nvPr/>
        </p:nvSpPr>
        <p:spPr bwMode="auto">
          <a:xfrm>
            <a:off x="499028" y="1152568"/>
            <a:ext cx="8124853" cy="45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lvl="1" indent="0">
              <a:lnSpc>
                <a:spcPct val="150000"/>
              </a:lnSpc>
            </a:pPr>
            <a:r>
              <a:rPr lang="en-US" altLang="zh-CN" b="1" dirty="0"/>
              <a:t>&lt;video&gt;</a:t>
            </a:r>
            <a:r>
              <a:rPr lang="zh-CN" altLang="zh-CN" b="1" dirty="0"/>
              <a:t>标签的使用</a:t>
            </a: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与视频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414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499028" y="2198047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8" name="圆角矩形 7"/>
          <p:cNvSpPr/>
          <p:nvPr/>
        </p:nvSpPr>
        <p:spPr>
          <a:xfrm>
            <a:off x="1530979" y="1714395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1302465" y="2426314"/>
            <a:ext cx="6530172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矩形 10"/>
          <p:cNvSpPr/>
          <p:nvPr/>
        </p:nvSpPr>
        <p:spPr>
          <a:xfrm>
            <a:off x="4063317" y="2510000"/>
            <a:ext cx="252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demo3-1</a:t>
            </a:r>
            <a:endParaRPr lang="en-US" altLang="zh-CN" b="1" dirty="0">
              <a:ea typeface="宋体" pitchFamily="2" charset="-122"/>
            </a:endParaRPr>
          </a:p>
        </p:txBody>
      </p:sp>
      <p:pic>
        <p:nvPicPr>
          <p:cNvPr id="205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71825"/>
            <a:ext cx="3209925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159739"/>
            <a:ext cx="32099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与视频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482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499028" y="2198047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8" name="圆角矩形 7"/>
          <p:cNvSpPr/>
          <p:nvPr/>
        </p:nvSpPr>
        <p:spPr>
          <a:xfrm>
            <a:off x="1530979" y="1714395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1302465" y="2426314"/>
            <a:ext cx="6530172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矩形 10"/>
          <p:cNvSpPr/>
          <p:nvPr/>
        </p:nvSpPr>
        <p:spPr>
          <a:xfrm>
            <a:off x="3297083" y="2510000"/>
            <a:ext cx="4060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设置自动播放，代码详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demo3-2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与视频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824" y="3105150"/>
            <a:ext cx="320992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915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499028" y="2198047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与视频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0762" y="1434584"/>
            <a:ext cx="2547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&lt;video&gt;</a:t>
            </a:r>
            <a:r>
              <a:rPr lang="zh-CN" altLang="zh-CN" b="1" dirty="0"/>
              <a:t>标签的常用属性</a:t>
            </a:r>
            <a:endParaRPr lang="zh-CN" altLang="en-US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2138363"/>
            <a:ext cx="7018337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38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499028" y="2198047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565702" y="1153894"/>
            <a:ext cx="6939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HTML5</a:t>
            </a:r>
            <a:r>
              <a:rPr lang="zh-CN" altLang="zh-CN" dirty="0"/>
              <a:t>为</a:t>
            </a:r>
            <a:r>
              <a:rPr lang="en-US" altLang="zh-CN" dirty="0"/>
              <a:t>Video</a:t>
            </a:r>
            <a:r>
              <a:rPr lang="zh-CN" altLang="zh-CN" dirty="0"/>
              <a:t>对象提供了用于</a:t>
            </a:r>
            <a:r>
              <a:rPr lang="en-US" altLang="zh-CN" dirty="0"/>
              <a:t>DOM</a:t>
            </a:r>
            <a:r>
              <a:rPr lang="zh-CN" altLang="zh-CN" dirty="0"/>
              <a:t>操作</a:t>
            </a:r>
            <a:r>
              <a:rPr lang="zh-CN" altLang="zh-CN" dirty="0" smtClean="0"/>
              <a:t>的</a:t>
            </a:r>
            <a:r>
              <a:rPr lang="zh-CN" altLang="en-US" dirty="0" smtClean="0"/>
              <a:t>属性、</a:t>
            </a:r>
            <a:r>
              <a:rPr lang="zh-CN" altLang="zh-CN" dirty="0" smtClean="0"/>
              <a:t>方法</a:t>
            </a:r>
            <a:r>
              <a:rPr lang="zh-CN" altLang="zh-CN" dirty="0"/>
              <a:t>和事件</a:t>
            </a:r>
            <a:endParaRPr lang="zh-CN" altLang="en-US" dirty="0"/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与视频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5800" y="1775518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接下来</a:t>
            </a:r>
            <a:r>
              <a:rPr lang="zh-CN" altLang="zh-CN" dirty="0"/>
              <a:t>通过一个案例来演示如何用</a:t>
            </a:r>
            <a:r>
              <a:rPr lang="en-US" altLang="zh-CN" dirty="0"/>
              <a:t>JavaScript</a:t>
            </a:r>
            <a:r>
              <a:rPr lang="zh-CN" altLang="zh-CN" dirty="0"/>
              <a:t>代码操作</a:t>
            </a:r>
            <a:r>
              <a:rPr lang="en-US" altLang="zh-CN" dirty="0"/>
              <a:t>Video</a:t>
            </a:r>
            <a:r>
              <a:rPr lang="zh-CN" altLang="zh-CN" dirty="0"/>
              <a:t>对象了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71083" y="2333520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542569" y="3045439"/>
            <a:ext cx="6530172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矩形 11"/>
          <p:cNvSpPr/>
          <p:nvPr/>
        </p:nvSpPr>
        <p:spPr>
          <a:xfrm>
            <a:off x="3350711" y="3129125"/>
            <a:ext cx="2433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demo3-3</a:t>
            </a:r>
            <a:endParaRPr lang="en-US" altLang="zh-CN" b="1" dirty="0">
              <a:ea typeface="宋体" pitchFamily="2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69" y="3569374"/>
            <a:ext cx="3820899" cy="27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787" y="3569374"/>
            <a:ext cx="3809906" cy="27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93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2dfa2c4faaa03f6895922cf0d8e65f36cdd3a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一章 PHP开篇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1585</TotalTime>
  <Words>2215</Words>
  <Application>Microsoft Office PowerPoint</Application>
  <PresentationFormat>全屏显示(4:3)</PresentationFormat>
  <Paragraphs>136</Paragraphs>
  <Slides>25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主题​​</vt:lpstr>
      <vt:lpstr>PowerPoint 演示文稿</vt:lpstr>
      <vt:lpstr>学习目标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admin</cp:lastModifiedBy>
  <cp:revision>137</cp:revision>
  <dcterms:created xsi:type="dcterms:W3CDTF">2016-08-25T05:15:17Z</dcterms:created>
  <dcterms:modified xsi:type="dcterms:W3CDTF">2017-08-25T02:39:34Z</dcterms:modified>
</cp:coreProperties>
</file>