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329" r:id="rId4"/>
    <p:sldId id="264" r:id="rId5"/>
    <p:sldId id="292" r:id="rId6"/>
    <p:sldId id="306" r:id="rId7"/>
    <p:sldId id="265" r:id="rId8"/>
    <p:sldId id="321" r:id="rId9"/>
    <p:sldId id="293" r:id="rId10"/>
    <p:sldId id="307" r:id="rId11"/>
    <p:sldId id="322" r:id="rId12"/>
    <p:sldId id="323" r:id="rId13"/>
    <p:sldId id="312" r:id="rId14"/>
    <p:sldId id="310" r:id="rId15"/>
    <p:sldId id="294" r:id="rId16"/>
    <p:sldId id="311" r:id="rId17"/>
    <p:sldId id="269" r:id="rId18"/>
    <p:sldId id="313" r:id="rId19"/>
    <p:sldId id="324" r:id="rId20"/>
    <p:sldId id="271" r:id="rId21"/>
    <p:sldId id="317" r:id="rId22"/>
    <p:sldId id="325" r:id="rId23"/>
    <p:sldId id="326" r:id="rId24"/>
    <p:sldId id="327" r:id="rId25"/>
    <p:sldId id="328" r:id="rId26"/>
    <p:sldId id="291" r:id="rId27"/>
    <p:sldId id="260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95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9760337202643"/>
          <c:y val="8.0727350043775514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34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91446" y="2909075"/>
            <a:ext cx="70711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移动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端页面布局和常用事件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2900406" y="2586390"/>
            <a:ext cx="279756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移动端的三种视口</a:t>
            </a:r>
            <a:r>
              <a:rPr lang="zh-CN" altLang="zh-CN" sz="2400" b="1" smtClean="0">
                <a:solidFill>
                  <a:srgbClr val="0567A2"/>
                </a:solidFill>
              </a:rPr>
              <a:t>  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499028" y="1964649"/>
            <a:ext cx="701619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在</a:t>
            </a:r>
            <a:r>
              <a:rPr lang="zh-CN" altLang="zh-CN"/>
              <a:t>移动端浏览器当中，存在着三种</a:t>
            </a:r>
            <a:r>
              <a:rPr lang="zh-CN" altLang="zh-CN" smtClean="0"/>
              <a:t>视口</a:t>
            </a:r>
            <a:r>
              <a:rPr lang="en-US" altLang="zh-CN" smtClean="0"/>
              <a:t>,</a:t>
            </a:r>
            <a:r>
              <a:rPr lang="zh-CN" altLang="en-US" smtClean="0"/>
              <a:t>如下所示</a:t>
            </a:r>
            <a:r>
              <a:rPr lang="zh-CN" altLang="zh-CN" smtClean="0"/>
              <a:t>：</a:t>
            </a:r>
            <a:endParaRPr lang="zh-CN" altLang="zh-CN"/>
          </a:p>
        </p:txBody>
      </p:sp>
      <p:sp>
        <p:nvSpPr>
          <p:cNvPr id="9" name="圆角矩形 8"/>
          <p:cNvSpPr/>
          <p:nvPr/>
        </p:nvSpPr>
        <p:spPr>
          <a:xfrm>
            <a:off x="904875" y="4038600"/>
            <a:ext cx="18002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可见</a:t>
            </a:r>
            <a:r>
              <a:rPr lang="zh-CN" altLang="zh-CN" smtClean="0"/>
              <a:t>视口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683839" y="4067175"/>
            <a:ext cx="18002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布局视口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zh-CN" altLang="en-US"/>
              <a:t>视窗视口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493714" y="4067175"/>
            <a:ext cx="18002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理想视口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5400000">
            <a:off x="4091758" y="988285"/>
            <a:ext cx="581026" cy="5443405"/>
          </a:xfrm>
          <a:prstGeom prst="leftBrace">
            <a:avLst>
              <a:gd name="adj1" fmla="val 0"/>
              <a:gd name="adj2" fmla="val 486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87843" y="1838324"/>
            <a:ext cx="8136039" cy="46196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487844" y="1860040"/>
            <a:ext cx="81360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可见</a:t>
            </a:r>
            <a:r>
              <a:rPr lang="zh-CN" altLang="zh-CN"/>
              <a:t>视口是指设备的屏幕宽度（浏览器窗口宽度），布局视口是指网页的宽度，如</a:t>
            </a:r>
            <a:r>
              <a:rPr lang="zh-CN" altLang="zh-CN" smtClean="0"/>
              <a:t>图所示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783369"/>
            <a:ext cx="52863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6248400" y="2524125"/>
            <a:ext cx="2375482" cy="3864456"/>
          </a:xfrm>
          <a:prstGeom prst="wedgeEllipseCallout">
            <a:avLst>
              <a:gd name="adj1" fmla="val -71210"/>
              <a:gd name="adj2" fmla="val -5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设备屏幕是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414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像素的宽度，在浏览器中，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414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像素的屏幕宽度能够展示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1200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像素宽度的内容。那么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414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像素就是可见视口的宽度，而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1200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像素就是布局视口的宽度。</a:t>
            </a:r>
          </a:p>
        </p:txBody>
      </p:sp>
    </p:spTree>
    <p:extLst>
      <p:ext uri="{BB962C8B-B14F-4D97-AF65-F5344CB8AC3E}">
        <p14:creationId xmlns:p14="http://schemas.microsoft.com/office/powerpoint/2010/main" val="113231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65138" y="2038348"/>
            <a:ext cx="8136038" cy="367665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487844" y="2202940"/>
            <a:ext cx="790368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一般</a:t>
            </a:r>
            <a:r>
              <a:rPr lang="zh-CN" altLang="en-US"/>
              <a:t>移动设备的浏览器都默认设置了一个</a:t>
            </a:r>
            <a:r>
              <a:rPr lang="en-US" altLang="zh-CN"/>
              <a:t>&lt;meta&gt;</a:t>
            </a:r>
            <a:r>
              <a:rPr lang="zh-CN" altLang="en-US"/>
              <a:t>标签，用来定义虚拟的布局视口，用于解决早期的页面在手机上显示的问题。</a:t>
            </a:r>
            <a:r>
              <a:rPr lang="en-US" altLang="zh-CN"/>
              <a:t>iOS</a:t>
            </a:r>
            <a:r>
              <a:rPr lang="zh-CN" altLang="en-US"/>
              <a:t>和</a:t>
            </a:r>
            <a:r>
              <a:rPr lang="en-US" altLang="zh-CN"/>
              <a:t>Android</a:t>
            </a:r>
            <a:r>
              <a:rPr lang="zh-CN" altLang="en-US"/>
              <a:t>基本都将这个视口分辨率设置为 </a:t>
            </a:r>
            <a:r>
              <a:rPr lang="en-US" altLang="zh-CN"/>
              <a:t>980</a:t>
            </a:r>
            <a:r>
              <a:rPr lang="zh-CN" altLang="en-US"/>
              <a:t>像素，</a:t>
            </a:r>
            <a:r>
              <a:rPr lang="en-US" altLang="zh-CN"/>
              <a:t>iPad</a:t>
            </a:r>
            <a:r>
              <a:rPr lang="zh-CN" altLang="en-US"/>
              <a:t>和</a:t>
            </a:r>
            <a:r>
              <a:rPr lang="en-US" altLang="zh-CN"/>
              <a:t>WinPhone</a:t>
            </a:r>
            <a:r>
              <a:rPr lang="zh-CN" altLang="en-US"/>
              <a:t>设置为</a:t>
            </a:r>
            <a:r>
              <a:rPr lang="en-US" altLang="zh-CN"/>
              <a:t>1024</a:t>
            </a:r>
            <a:r>
              <a:rPr lang="zh-CN" altLang="en-US"/>
              <a:t>像素，所以</a:t>
            </a:r>
            <a:r>
              <a:rPr lang="en-US" altLang="zh-CN"/>
              <a:t>PC</a:t>
            </a:r>
            <a:r>
              <a:rPr lang="zh-CN" altLang="en-US"/>
              <a:t>端的网页在这些设备上呈现时，元素看上去很小，一般默认可以通过手动缩放网页。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为了让用户能够看清晰设备中的内容，开发者在通常情况下并不使用默认的</a:t>
            </a:r>
            <a:r>
              <a:rPr lang="en-US" altLang="zh-CN"/>
              <a:t>viewport</a:t>
            </a:r>
            <a:r>
              <a:rPr lang="zh-CN" altLang="en-US"/>
              <a:t>进行展示，而是自定义配置视口的属性，使这个缩小比例更加适当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809749"/>
            <a:ext cx="8136039" cy="436245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2361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8553" y="1898140"/>
            <a:ext cx="81496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HTML5</a:t>
            </a:r>
            <a:r>
              <a:rPr lang="zh-CN" altLang="en-US"/>
              <a:t>中，</a:t>
            </a:r>
            <a:r>
              <a:rPr lang="en-US" altLang="zh-CN"/>
              <a:t>viewport</a:t>
            </a:r>
            <a:r>
              <a:rPr lang="zh-CN" altLang="en-US"/>
              <a:t>元标签是指</a:t>
            </a:r>
            <a:r>
              <a:rPr lang="en-US" altLang="zh-CN"/>
              <a:t>&lt;meta&gt;</a:t>
            </a:r>
            <a:r>
              <a:rPr lang="zh-CN" altLang="en-US"/>
              <a:t>标签，</a:t>
            </a:r>
            <a:r>
              <a:rPr lang="en-US" altLang="zh-CN"/>
              <a:t>&lt;meta&gt;</a:t>
            </a:r>
            <a:r>
              <a:rPr lang="zh-CN" altLang="en-US"/>
              <a:t>标签中用于设置视口的常用属性</a:t>
            </a:r>
            <a:r>
              <a:rPr lang="zh-CN" altLang="en-US" smtClean="0"/>
              <a:t>如下表所</a:t>
            </a:r>
            <a:r>
              <a:rPr lang="zh-CN" altLang="en-US"/>
              <a:t>示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41056"/>
              </p:ext>
            </p:extLst>
          </p:nvPr>
        </p:nvGraphicFramePr>
        <p:xfrm>
          <a:off x="628650" y="3000376"/>
          <a:ext cx="7886700" cy="285749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1689"/>
                <a:gridCol w="2200389"/>
                <a:gridCol w="4244622"/>
              </a:tblGrid>
              <a:tr h="408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取值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width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正整数 或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 device-width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定义视口的宽度，单位为像素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正整数 或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 device-height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定义视口的高度，单位为像素，一般不用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initial-scale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[0.0-10.0]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定义初始缩放值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minimum-scale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[0.0-10.0]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定义缩小最小比例，它必须小于或等于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maximum-scale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maximum-scale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[0.0-10.0]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定义放大最大比例，它必须大于或等于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minimum-scale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user-scalable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yes/no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定义是否允许用户手动缩放页面，默认值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yes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9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771648"/>
            <a:ext cx="8136039" cy="4429127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8553" y="1783840"/>
            <a:ext cx="814967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使用</a:t>
            </a:r>
            <a:r>
              <a:rPr lang="en-US" altLang="zh-CN"/>
              <a:t>&lt;meta&gt;</a:t>
            </a:r>
            <a:r>
              <a:rPr lang="zh-CN" altLang="en-US"/>
              <a:t>标签配置视口属性的方式如下所示。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66750" y="2454561"/>
            <a:ext cx="7753350" cy="1079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/>
              <a:t> &lt;meta name="viewport" content="user-scalable=no, width=device-width,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initial-scale=1.0, maximum-scale=1.0"&gt;</a:t>
            </a:r>
          </a:p>
          <a:p>
            <a:pPr lvl="1"/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08554" y="3612640"/>
            <a:ext cx="791399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在</a:t>
            </a:r>
            <a:r>
              <a:rPr lang="zh-CN" altLang="zh-CN"/>
              <a:t>上述代码中，</a:t>
            </a:r>
            <a:r>
              <a:rPr lang="en-US" altLang="zh-CN"/>
              <a:t>user-scalable</a:t>
            </a:r>
            <a:r>
              <a:rPr lang="zh-CN" altLang="zh-CN"/>
              <a:t>用于设置用户是否可以缩放，默认为</a:t>
            </a:r>
            <a:r>
              <a:rPr lang="en-US" altLang="zh-CN"/>
              <a:t>yes</a:t>
            </a:r>
            <a:r>
              <a:rPr lang="zh-CN" altLang="zh-CN"/>
              <a:t>；</a:t>
            </a:r>
            <a:r>
              <a:rPr lang="en-US" altLang="zh-CN"/>
              <a:t>width</a:t>
            </a:r>
            <a:r>
              <a:rPr lang="zh-CN" altLang="zh-CN"/>
              <a:t>用于设置视窗视口的宽度，</a:t>
            </a:r>
            <a:r>
              <a:rPr lang="en-US" altLang="zh-CN"/>
              <a:t>device-width</a:t>
            </a:r>
            <a:r>
              <a:rPr lang="zh-CN" altLang="zh-CN"/>
              <a:t>表示布局视口和可见视口宽度相同，该属性也可以设置成具体宽度；</a:t>
            </a:r>
            <a:r>
              <a:rPr lang="en-US" altLang="zh-CN"/>
              <a:t>initial-scale</a:t>
            </a:r>
            <a:r>
              <a:rPr lang="zh-CN" altLang="zh-CN"/>
              <a:t>用于设置初始缩放比例，取值为</a:t>
            </a:r>
            <a:r>
              <a:rPr lang="en-US" altLang="zh-CN"/>
              <a:t>0~10.0</a:t>
            </a:r>
            <a:r>
              <a:rPr lang="zh-CN" altLang="zh-CN"/>
              <a:t>；</a:t>
            </a:r>
            <a:r>
              <a:rPr lang="en-US" altLang="zh-CN"/>
              <a:t>maximum-scale</a:t>
            </a:r>
            <a:r>
              <a:rPr lang="zh-CN" altLang="zh-CN"/>
              <a:t>用于设置最大缩放比例，取值为</a:t>
            </a:r>
            <a:r>
              <a:rPr lang="en-US" altLang="zh-CN"/>
              <a:t>0~10.0</a:t>
            </a:r>
            <a:r>
              <a:rPr lang="zh-CN" altLang="zh-CN"/>
              <a:t>。除此之外，还可以通过</a:t>
            </a:r>
            <a:r>
              <a:rPr lang="en-US" altLang="zh-CN"/>
              <a:t>height</a:t>
            </a:r>
            <a:r>
              <a:rPr lang="zh-CN" altLang="zh-CN"/>
              <a:t>属性设置布局视口的高度，</a:t>
            </a:r>
            <a:r>
              <a:rPr lang="en-US" altLang="zh-CN"/>
              <a:t>minimum-scale</a:t>
            </a:r>
            <a:r>
              <a:rPr lang="zh-CN" altLang="zh-CN"/>
              <a:t>设置最小缩放比例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1878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可见</a:t>
            </a:r>
            <a:r>
              <a:rPr lang="zh-CN" altLang="zh-CN" sz="2400" b="1">
                <a:solidFill>
                  <a:srgbClr val="0567A2"/>
                </a:solidFill>
              </a:rPr>
              <a:t>视口与布局视口</a:t>
            </a:r>
          </a:p>
        </p:txBody>
      </p:sp>
    </p:spTree>
    <p:extLst>
      <p:ext uri="{BB962C8B-B14F-4D97-AF65-F5344CB8AC3E}">
        <p14:creationId xmlns:p14="http://schemas.microsoft.com/office/powerpoint/2010/main" val="21022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752599"/>
            <a:ext cx="8136039" cy="464820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8553" y="1783840"/>
            <a:ext cx="811532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默认</a:t>
            </a:r>
            <a:r>
              <a:rPr lang="zh-CN" altLang="en-US"/>
              <a:t>情况下，移动设备浏览器的布局宽度为</a:t>
            </a:r>
            <a:r>
              <a:rPr lang="en-US" altLang="zh-CN"/>
              <a:t>768-1024</a:t>
            </a:r>
            <a:r>
              <a:rPr lang="zh-CN" altLang="en-US"/>
              <a:t>像素。这对于宽度较大的网页来说并不理想。换句话说，布局视口的默认宽度并不是一个理想的宽度，这时理想视口的概念被引进了。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需要注意的是，只有专为移动端设计的网站才会使用理想视口。理想视口的设置方式如下所示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0388" y="101878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理想视口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9542" y="3953665"/>
            <a:ext cx="7753350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mtClean="0"/>
              <a:t>meta </a:t>
            </a:r>
            <a:r>
              <a:rPr lang="en-US" altLang="zh-CN"/>
              <a:t>name="viewport" content="width=device-width</a:t>
            </a:r>
            <a:r>
              <a:rPr lang="en-US" altLang="zh-CN" smtClean="0"/>
              <a:t>"&gt;</a:t>
            </a: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60388" y="4612765"/>
            <a:ext cx="8115329" cy="170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在</a:t>
            </a:r>
            <a:r>
              <a:rPr lang="zh-CN" altLang="en-US"/>
              <a:t>上述代码中，设置</a:t>
            </a:r>
            <a:r>
              <a:rPr lang="en-US" altLang="zh-CN"/>
              <a:t>content="width=device-width"</a:t>
            </a:r>
            <a:r>
              <a:rPr lang="zh-CN" altLang="en-US"/>
              <a:t>代表通知浏览器，布局视口的宽度应该与理想视口宽度一致。说明定义理想视口是浏览器的工作，而不是设备或操作系统的工作。因此，同一设备上的不同浏览器拥有不同的理想视口。浏览器的理想视口的大小也取决于它所处的设备。</a:t>
            </a:r>
          </a:p>
        </p:txBody>
      </p:sp>
    </p:spTree>
    <p:extLst>
      <p:ext uri="{BB962C8B-B14F-4D97-AF65-F5344CB8AC3E}">
        <p14:creationId xmlns:p14="http://schemas.microsoft.com/office/powerpoint/2010/main" val="25299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59632" y="2346019"/>
            <a:ext cx="6583362" cy="251173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 bwMode="auto">
          <a:xfrm>
            <a:off x="5399832" y="2163341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5" name="矩形 75"/>
          <p:cNvSpPr>
            <a:spLocks noChangeArrowheads="1"/>
          </p:cNvSpPr>
          <p:nvPr/>
        </p:nvSpPr>
        <p:spPr bwMode="auto">
          <a:xfrm>
            <a:off x="5399832" y="21296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1564432" y="2622128"/>
            <a:ext cx="60340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smtClean="0"/>
              <a:t>前端</a:t>
            </a:r>
            <a:r>
              <a:rPr lang="zh-CN" altLang="zh-CN" sz="2000"/>
              <a:t>开发的很多事件在</a:t>
            </a:r>
            <a:r>
              <a:rPr lang="en-US" altLang="zh-CN" sz="2000"/>
              <a:t>PC</a:t>
            </a:r>
            <a:r>
              <a:rPr lang="zh-CN" altLang="zh-CN" sz="2000"/>
              <a:t>端和浏览器端可公用的，但有些事件是针对移动端的，并且只在移动端产生，如触摸相关的事件。本节将为读者介绍移动端常用的一些事件，以及利用这些事件能够完成的一些效果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1775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83093" y="2076450"/>
            <a:ext cx="8008457" cy="43053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603803" y="2098165"/>
            <a:ext cx="786392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/>
              <a:t>移动端常用事件中最典型的就是</a:t>
            </a:r>
            <a:r>
              <a:rPr lang="en-US" altLang="zh-CN" sz="1600"/>
              <a:t>Touch</a:t>
            </a:r>
            <a:r>
              <a:rPr lang="zh-CN" altLang="zh-CN" sz="1600"/>
              <a:t>事件，</a:t>
            </a:r>
            <a:r>
              <a:rPr lang="en-US" altLang="zh-CN" sz="1600"/>
              <a:t>Touch</a:t>
            </a:r>
            <a:r>
              <a:rPr lang="zh-CN" altLang="zh-CN" sz="1600"/>
              <a:t>中文译为“接触、触摸”，</a:t>
            </a:r>
            <a:r>
              <a:rPr lang="en-US" altLang="zh-CN" sz="1600"/>
              <a:t>Touch</a:t>
            </a:r>
            <a:r>
              <a:rPr lang="zh-CN" altLang="zh-CN" sz="1600"/>
              <a:t>事件是许多用于触屏操作事件的总称。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/>
              <a:t>习惯在电脑上写</a:t>
            </a:r>
            <a:r>
              <a:rPr lang="en-US" altLang="zh-CN" sz="1600"/>
              <a:t>JavaScript</a:t>
            </a:r>
            <a:r>
              <a:rPr lang="zh-CN" altLang="zh-CN" sz="1600"/>
              <a:t>代码的读者可能想问一个问题：为什么移动端要使用</a:t>
            </a:r>
            <a:r>
              <a:rPr lang="en-US" altLang="zh-CN" sz="1600"/>
              <a:t>Touch</a:t>
            </a:r>
            <a:r>
              <a:rPr lang="zh-CN" altLang="zh-CN" sz="1600"/>
              <a:t>事件？</a:t>
            </a:r>
            <a:r>
              <a:rPr lang="en-US" altLang="zh-CN" sz="1600"/>
              <a:t>mouse</a:t>
            </a:r>
            <a:r>
              <a:rPr lang="zh-CN" altLang="zh-CN" sz="1600"/>
              <a:t>事件和</a:t>
            </a:r>
            <a:r>
              <a:rPr lang="en-US" altLang="zh-CN" sz="1600"/>
              <a:t>click</a:t>
            </a:r>
            <a:r>
              <a:rPr lang="zh-CN" altLang="zh-CN" sz="1600"/>
              <a:t>事件在手机上能不能触发？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/>
              <a:t>首先</a:t>
            </a:r>
            <a:r>
              <a:rPr lang="zh-CN" altLang="en-US" sz="1600"/>
              <a:t>，这两类事件在移动端也可以触发，但分别有一些问题，移动端会多点触屏，不适合</a:t>
            </a:r>
            <a:r>
              <a:rPr lang="en-US" altLang="zh-CN" sz="1600"/>
              <a:t>mouse </a:t>
            </a:r>
            <a:r>
              <a:rPr lang="zh-CN" altLang="en-US" sz="1600"/>
              <a:t>，而</a:t>
            </a:r>
            <a:r>
              <a:rPr lang="en-US" altLang="zh-CN" sz="1600"/>
              <a:t>click</a:t>
            </a:r>
            <a:r>
              <a:rPr lang="zh-CN" altLang="en-US" sz="1600"/>
              <a:t>事件在手机上有 </a:t>
            </a:r>
            <a:r>
              <a:rPr lang="en-US" altLang="zh-CN" sz="1600"/>
              <a:t>300ms</a:t>
            </a:r>
            <a:r>
              <a:rPr lang="zh-CN" altLang="en-US" sz="1600"/>
              <a:t>延迟（正常现象，不是</a:t>
            </a:r>
            <a:r>
              <a:rPr lang="en-US" altLang="zh-CN" sz="1600"/>
              <a:t>bug</a:t>
            </a:r>
            <a:r>
              <a:rPr lang="zh-CN" altLang="en-US" sz="1600"/>
              <a:t>）。因此，在移动端绑定事件，最好使用专门为移动端设计的</a:t>
            </a:r>
            <a:r>
              <a:rPr lang="en-US" altLang="zh-CN" sz="1600"/>
              <a:t>Touch</a:t>
            </a:r>
            <a:r>
              <a:rPr lang="zh-CN" altLang="en-US" sz="1600"/>
              <a:t>事件。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/>
              <a:t>Touch</a:t>
            </a:r>
            <a:r>
              <a:rPr lang="zh-CN" altLang="en-US" sz="1600"/>
              <a:t>事件的产生是由于</a:t>
            </a:r>
            <a:r>
              <a:rPr lang="en-US" altLang="zh-CN" sz="1600"/>
              <a:t>iOS</a:t>
            </a:r>
            <a:r>
              <a:rPr lang="zh-CN" altLang="en-US" sz="1600"/>
              <a:t>设备既没有鼠标也没有键盘，所以在为移动</a:t>
            </a:r>
            <a:r>
              <a:rPr lang="en-US" altLang="zh-CN" sz="1600"/>
              <a:t>Safari</a:t>
            </a:r>
            <a:r>
              <a:rPr lang="zh-CN" altLang="en-US" sz="1600"/>
              <a:t>浏览器开发交互性网页的时候，</a:t>
            </a:r>
            <a:r>
              <a:rPr lang="en-US" altLang="zh-CN" sz="1600"/>
              <a:t>PC</a:t>
            </a:r>
            <a:r>
              <a:rPr lang="zh-CN" altLang="en-US" sz="1600"/>
              <a:t>端的鼠标和键盘事件是不够用的，在</a:t>
            </a:r>
            <a:r>
              <a:rPr lang="en-US" altLang="zh-CN" sz="1600"/>
              <a:t>iPhone 3Gs</a:t>
            </a:r>
            <a:r>
              <a:rPr lang="zh-CN" altLang="en-US" sz="1600"/>
              <a:t>发布的时候，其自带的移动</a:t>
            </a:r>
            <a:r>
              <a:rPr lang="en-US" altLang="zh-CN" sz="1600"/>
              <a:t>Safari</a:t>
            </a:r>
            <a:r>
              <a:rPr lang="zh-CN" altLang="en-US" sz="1600"/>
              <a:t>浏览器就提供了一些与触摸</a:t>
            </a:r>
            <a:r>
              <a:rPr lang="en-US" altLang="zh-CN" sz="1600"/>
              <a:t>(touch)</a:t>
            </a:r>
            <a:r>
              <a:rPr lang="zh-CN" altLang="en-US" sz="1600"/>
              <a:t>操作相关的新事件。随后，</a:t>
            </a:r>
            <a:r>
              <a:rPr lang="en-US" altLang="zh-CN" sz="1600"/>
              <a:t>Android</a:t>
            </a:r>
            <a:r>
              <a:rPr lang="zh-CN" altLang="en-US" sz="1600"/>
              <a:t>上的浏览器也实现了相同的事件</a:t>
            </a:r>
            <a:r>
              <a:rPr lang="zh-CN" altLang="en-US" sz="1600" smtClean="0"/>
              <a:t>。</a:t>
            </a: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06893" y="1990724"/>
            <a:ext cx="8136039" cy="440315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08553" y="2002915"/>
            <a:ext cx="794386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HTML5</a:t>
            </a:r>
            <a:r>
              <a:rPr lang="zh-CN" altLang="en-US"/>
              <a:t>中为移动端新添加了很多事件，但是由于它们的兼容问题不是很理想，应用实战性不强，所以，在这里我们只介绍目前几乎被所有移动浏览器支持的</a:t>
            </a:r>
            <a:r>
              <a:rPr lang="en-US" altLang="zh-CN"/>
              <a:t>4</a:t>
            </a:r>
            <a:r>
              <a:rPr lang="zh-CN" altLang="en-US"/>
              <a:t>种最基本的</a:t>
            </a:r>
            <a:r>
              <a:rPr lang="en-US" altLang="zh-CN"/>
              <a:t>Touch</a:t>
            </a:r>
            <a:r>
              <a:rPr lang="zh-CN" altLang="en-US"/>
              <a:t>事件，</a:t>
            </a:r>
            <a:r>
              <a:rPr lang="zh-CN" altLang="en-US" smtClean="0"/>
              <a:t>如下表所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55275"/>
              </p:ext>
            </p:extLst>
          </p:nvPr>
        </p:nvGraphicFramePr>
        <p:xfrm>
          <a:off x="809624" y="3409949"/>
          <a:ext cx="7562851" cy="134302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34066"/>
                <a:gridCol w="5328785"/>
              </a:tblGrid>
              <a:tr h="268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事件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touchstart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手指触摸屏幕时触发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touchmove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手指在屏幕上滑动时触发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touchend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手指离开屏幕时触发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touchcancel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系统取消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事件的时候触发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06893" y="4784215"/>
            <a:ext cx="79455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上表中</a:t>
            </a:r>
            <a:r>
              <a:rPr lang="zh-CN" altLang="en-US"/>
              <a:t>的触摸事件与</a:t>
            </a:r>
            <a:r>
              <a:rPr lang="en-US" altLang="zh-CN"/>
              <a:t>PC</a:t>
            </a:r>
            <a:r>
              <a:rPr lang="zh-CN" altLang="en-US"/>
              <a:t>端的</a:t>
            </a:r>
            <a:r>
              <a:rPr lang="en-US" altLang="zh-CN"/>
              <a:t>onclick</a:t>
            </a:r>
            <a:r>
              <a:rPr lang="zh-CN" altLang="en-US"/>
              <a:t>等事件不同，需要通过以下方法进行绑定，具体如下。</a:t>
            </a:r>
            <a:endParaRPr lang="zh-CN" altLang="zh-CN"/>
          </a:p>
        </p:txBody>
      </p:sp>
      <p:sp>
        <p:nvSpPr>
          <p:cNvPr id="13" name="矩形 12"/>
          <p:cNvSpPr/>
          <p:nvPr/>
        </p:nvSpPr>
        <p:spPr>
          <a:xfrm>
            <a:off x="699067" y="5707545"/>
            <a:ext cx="7753350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mtClean="0"/>
              <a:t>dom.addEventListener</a:t>
            </a:r>
            <a:r>
              <a:rPr lang="en-US" altLang="zh-CN"/>
              <a:t>('</a:t>
            </a:r>
            <a:r>
              <a:rPr lang="zh-CN" altLang="zh-CN"/>
              <a:t>事件名称</a:t>
            </a:r>
            <a:r>
              <a:rPr lang="en-US" altLang="zh-CN"/>
              <a:t>',function(e</a:t>
            </a:r>
            <a:r>
              <a:rPr lang="en-US" altLang="zh-CN" smtClean="0"/>
              <a:t>){});</a:t>
            </a: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88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33493" y="2002915"/>
            <a:ext cx="8136039" cy="440315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08552" y="2002915"/>
            <a:ext cx="5149297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使用触摸移动设备时，有时会出现多个手指同事触摸屏幕的情况，称为多点</a:t>
            </a:r>
            <a:r>
              <a:rPr lang="zh-CN" altLang="en-US" smtClean="0"/>
              <a:t>触摸。</a:t>
            </a:r>
            <a:r>
              <a:rPr lang="zh-CN" altLang="en-US"/>
              <a:t>当多点触摸触发</a:t>
            </a:r>
            <a:r>
              <a:rPr lang="en-US" altLang="zh-CN"/>
              <a:t>Touch</a:t>
            </a:r>
            <a:r>
              <a:rPr lang="zh-CN" altLang="en-US"/>
              <a:t>事件时，将会返回</a:t>
            </a:r>
            <a:r>
              <a:rPr lang="en-US" altLang="zh-CN"/>
              <a:t>Touch</a:t>
            </a:r>
            <a:r>
              <a:rPr lang="zh-CN" altLang="en-US"/>
              <a:t>对象的触摸点集合，在绑定事件的语法中，回调函数返回的</a:t>
            </a:r>
            <a:r>
              <a:rPr lang="en-US" altLang="zh-CN"/>
              <a:t>e(TouchEvent)</a:t>
            </a:r>
            <a:r>
              <a:rPr lang="zh-CN" altLang="en-US"/>
              <a:t>对象中包含了三个用于跟踪触摸的属性，用于返回不同的触摸点集合，如</a:t>
            </a:r>
            <a:r>
              <a:rPr lang="zh-CN" altLang="en-US" smtClean="0"/>
              <a:t>表所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80" y="2145790"/>
            <a:ext cx="2503538" cy="249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35023"/>
              </p:ext>
            </p:extLst>
          </p:nvPr>
        </p:nvGraphicFramePr>
        <p:xfrm>
          <a:off x="782832" y="5051362"/>
          <a:ext cx="7886700" cy="118948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29731"/>
                <a:gridCol w="5556969"/>
              </a:tblGrid>
              <a:tr h="2380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83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touches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表示当前跟踪的触摸操作的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对象的触摸点集合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targetTouches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特定于事件目标的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对象的触摸点集合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changedTouches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表示自上次触摸以来发生了什么改变的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Touch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对象的触摸点集合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79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 flipH="1" flipV="1">
            <a:off x="390182" y="2436692"/>
            <a:ext cx="2654503" cy="1127535"/>
            <a:chOff x="5261372" y="4352589"/>
            <a:chExt cx="3455564" cy="1195989"/>
          </a:xfrm>
        </p:grpSpPr>
        <p:grpSp>
          <p:nvGrpSpPr>
            <p:cNvPr id="46" name="组合 38"/>
            <p:cNvGrpSpPr>
              <a:grpSpLocks/>
            </p:cNvGrpSpPr>
            <p:nvPr/>
          </p:nvGrpSpPr>
          <p:grpSpPr bwMode="auto">
            <a:xfrm rot="10800000">
              <a:off x="5335416" y="4359378"/>
              <a:ext cx="3063896" cy="903237"/>
              <a:chOff x="892101" y="1968148"/>
              <a:chExt cx="3064215" cy="902884"/>
            </a:xfrm>
          </p:grpSpPr>
          <p:cxnSp>
            <p:nvCxnSpPr>
              <p:cNvPr id="5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878135" cy="89252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770236" y="2860641"/>
                <a:ext cx="2186080" cy="10391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组合 41"/>
            <p:cNvGrpSpPr>
              <a:grpSpLocks/>
            </p:cNvGrpSpPr>
            <p:nvPr/>
          </p:nvGrpSpPr>
          <p:grpSpPr bwMode="auto">
            <a:xfrm flipH="1">
              <a:off x="8114223" y="4994588"/>
              <a:ext cx="602713" cy="553990"/>
              <a:chOff x="1211797" y="3721045"/>
              <a:chExt cx="604420" cy="553298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11797" y="3761407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0800000">
                <a:off x="1282673" y="3721045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51"/>
            <p:cNvSpPr>
              <a:spLocks noChangeArrowheads="1"/>
            </p:cNvSpPr>
            <p:nvPr/>
          </p:nvSpPr>
          <p:spPr bwMode="auto">
            <a:xfrm rot="10800000">
              <a:off x="5261372" y="4352589"/>
              <a:ext cx="2574772" cy="107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什么是流式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布局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54" name="TextBox 5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56" name="TextBox 5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5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58" name="弧形 5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弧形 5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弧形 5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6009" y="5156790"/>
            <a:ext cx="3441283" cy="936506"/>
            <a:chOff x="4067939" y="5029417"/>
            <a:chExt cx="3441283" cy="936506"/>
          </a:xfrm>
        </p:grpSpPr>
        <p:grpSp>
          <p:nvGrpSpPr>
            <p:cNvPr id="62" name="组合 61"/>
            <p:cNvGrpSpPr>
              <a:grpSpLocks/>
            </p:cNvGrpSpPr>
            <p:nvPr/>
          </p:nvGrpSpPr>
          <p:grpSpPr bwMode="auto">
            <a:xfrm>
              <a:off x="4067939" y="5029417"/>
              <a:ext cx="3102530" cy="847895"/>
              <a:chOff x="3944674" y="5163536"/>
              <a:chExt cx="2043449" cy="711304"/>
            </a:xfrm>
          </p:grpSpPr>
          <p:grpSp>
            <p:nvGrpSpPr>
              <p:cNvPr id="65" name="组合 38"/>
              <p:cNvGrpSpPr>
                <a:grpSpLocks/>
              </p:cNvGrpSpPr>
              <p:nvPr/>
            </p:nvGrpSpPr>
            <p:grpSpPr bwMode="auto">
              <a:xfrm rot="16200000" flipV="1">
                <a:off x="4584997" y="4523213"/>
                <a:ext cx="711304" cy="1991950"/>
                <a:chOff x="1747520" y="2337534"/>
                <a:chExt cx="1009674" cy="912063"/>
              </a:xfrm>
            </p:grpSpPr>
            <p:cxnSp>
              <p:nvCxnSpPr>
                <p:cNvPr id="6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49222" y="2735832"/>
                  <a:ext cx="796597" cy="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6" name="矩形 4"/>
              <p:cNvSpPr>
                <a:spLocks noChangeArrowheads="1"/>
              </p:cNvSpPr>
              <p:nvPr/>
            </p:nvSpPr>
            <p:spPr bwMode="auto">
              <a:xfrm>
                <a:off x="4157168" y="5296340"/>
                <a:ext cx="1830955" cy="46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熟悉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移动端的三种视口</a:t>
                </a:r>
                <a:endPara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 bwMode="auto">
            <a:xfrm flipH="1">
              <a:off x="7020272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 flipH="1">
              <a:off x="7092280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1850554" y="1649507"/>
            <a:ext cx="5245036" cy="4035361"/>
            <a:chOff x="1398367" y="1733243"/>
            <a:chExt cx="5245036" cy="4035172"/>
          </a:xfrm>
        </p:grpSpPr>
        <p:graphicFrame>
          <p:nvGraphicFramePr>
            <p:cNvPr id="7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9875449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1" name="TextBox 70"/>
            <p:cNvSpPr txBox="1"/>
            <p:nvPr/>
          </p:nvSpPr>
          <p:spPr bwMode="auto">
            <a:xfrm rot="2959810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72" name="TextBox 71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73" name="TextBox 72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6877" y="2166213"/>
            <a:ext cx="3895683" cy="1741124"/>
            <a:chOff x="5356837" y="1895942"/>
            <a:chExt cx="3895683" cy="1741124"/>
          </a:xfrm>
        </p:grpSpPr>
        <p:grpSp>
          <p:nvGrpSpPr>
            <p:cNvPr id="7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7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78" name="组合 16"/>
              <p:cNvGrpSpPr>
                <a:grpSpLocks/>
              </p:cNvGrpSpPr>
              <p:nvPr/>
            </p:nvGrpSpPr>
            <p:grpSpPr bwMode="auto">
              <a:xfrm flipH="1">
                <a:off x="6009508" y="1797377"/>
                <a:ext cx="2494577" cy="648092"/>
                <a:chOff x="1485887" y="2372823"/>
                <a:chExt cx="2608431" cy="648398"/>
              </a:xfrm>
            </p:grpSpPr>
            <p:cxnSp>
              <p:nvCxnSpPr>
                <p:cNvPr id="8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485887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1835735" y="3021221"/>
                  <a:ext cx="225858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9" name="组合 15"/>
              <p:cNvGrpSpPr>
                <a:grpSpLocks/>
              </p:cNvGrpSpPr>
              <p:nvPr/>
            </p:nvGrpSpPr>
            <p:grpSpPr bwMode="auto">
              <a:xfrm flipH="1">
                <a:off x="8293449" y="1318311"/>
                <a:ext cx="489391" cy="520715"/>
                <a:chOff x="1879005" y="3560413"/>
                <a:chExt cx="511727" cy="520961"/>
              </a:xfrm>
            </p:grpSpPr>
            <p:sp>
              <p:nvSpPr>
                <p:cNvPr id="80" name="椭圆 79"/>
                <p:cNvSpPr/>
                <p:nvPr/>
              </p:nvSpPr>
              <p:spPr bwMode="auto">
                <a:xfrm>
                  <a:off x="1879005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986998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6" name="矩形 51"/>
            <p:cNvSpPr>
              <a:spLocks noChangeArrowheads="1"/>
            </p:cNvSpPr>
            <p:nvPr/>
          </p:nvSpPr>
          <p:spPr bwMode="auto">
            <a:xfrm rot="10800000" flipH="1" flipV="1">
              <a:off x="5356837" y="1895942"/>
              <a:ext cx="3088861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布局视口的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方法、</a:t>
              </a:r>
              <a:r>
                <a:rPr lang="en-US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Touch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、过渡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和动画结束事件的使用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zh-CN" altLang="en-US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6893" y="1985759"/>
            <a:ext cx="8136039" cy="419596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27602" y="2012440"/>
            <a:ext cx="8115329" cy="9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/>
              <a:t>触摸点集合中每个</a:t>
            </a:r>
            <a:r>
              <a:rPr lang="en-US" altLang="zh-CN" sz="2000"/>
              <a:t>Touch</a:t>
            </a:r>
            <a:r>
              <a:rPr lang="zh-CN" altLang="zh-CN" sz="2000"/>
              <a:t>对象都包含一些常用的用于获取触摸信息的属性，</a:t>
            </a:r>
            <a:r>
              <a:rPr lang="zh-CN" altLang="zh-CN" sz="2000" smtClean="0"/>
              <a:t>如</a:t>
            </a:r>
            <a:r>
              <a:rPr lang="zh-CN" altLang="en-US" sz="2000" smtClean="0"/>
              <a:t>下</a:t>
            </a:r>
            <a:r>
              <a:rPr lang="zh-CN" altLang="zh-CN" sz="2000" smtClean="0"/>
              <a:t>表所</a:t>
            </a:r>
            <a:r>
              <a:rPr lang="zh-CN" altLang="zh-CN" sz="2000"/>
              <a:t>示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37860"/>
            <a:ext cx="251767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1838"/>
              </p:ext>
            </p:extLst>
          </p:nvPr>
        </p:nvGraphicFramePr>
        <p:xfrm>
          <a:off x="628650" y="3190874"/>
          <a:ext cx="4343400" cy="283844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83040"/>
                <a:gridCol w="3060360"/>
              </a:tblGrid>
              <a:tr h="3153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clientX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触摸目标在视口中的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clientY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触摸目标在视口中的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identifier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标识触摸的唯一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ID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pageX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触摸目标在页面中的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pageY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触摸目标在页面中的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screenX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触摸目标在屏幕中的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screenY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触摸目标在屏幕中的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坐标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　　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target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触目的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DOM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节点目标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5191125" y="3352801"/>
            <a:ext cx="3261290" cy="2390776"/>
          </a:xfrm>
          <a:prstGeom prst="wedgeRoundRectCallout">
            <a:avLst>
              <a:gd name="adj1" fmla="val -66262"/>
              <a:gd name="adj2" fmla="val 13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虽然这些触摸事件没有在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DOM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规范中定义，但是它们却是以兼容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DOM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的方式实现的，例如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DOM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属性中也可以获取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clientX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clientY</a:t>
            </a:r>
            <a:r>
              <a:rPr lang="zh-CN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，这里作为了解即可。</a:t>
            </a:r>
          </a:p>
        </p:txBody>
      </p:sp>
    </p:spTree>
    <p:extLst>
      <p:ext uri="{BB962C8B-B14F-4D97-AF65-F5344CB8AC3E}">
        <p14:creationId xmlns:p14="http://schemas.microsoft.com/office/powerpoint/2010/main" val="18435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8270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Touch</a:t>
            </a:r>
            <a:r>
              <a:rPr lang="zh-CN" altLang="zh-CN" sz="2400" b="1">
                <a:solidFill>
                  <a:srgbClr val="0567A2"/>
                </a:solidFill>
              </a:rPr>
              <a:t>事件的</a:t>
            </a:r>
            <a:r>
              <a:rPr lang="zh-CN" altLang="zh-CN" sz="2400" b="1" smtClean="0">
                <a:solidFill>
                  <a:srgbClr val="0567A2"/>
                </a:solidFill>
              </a:rPr>
              <a:t>应用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6894" y="1985760"/>
            <a:ext cx="4150831" cy="136704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997950"/>
            <a:ext cx="416507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对</a:t>
            </a:r>
            <a:r>
              <a:rPr lang="en-US" altLang="zh-CN"/>
              <a:t>Touch</a:t>
            </a:r>
            <a:r>
              <a:rPr lang="zh-CN" altLang="zh-CN"/>
              <a:t>事件有了基本的了解后，接下来通过一个案例来演示</a:t>
            </a:r>
            <a:r>
              <a:rPr lang="en-US" altLang="zh-CN"/>
              <a:t>Touch</a:t>
            </a:r>
            <a:r>
              <a:rPr lang="zh-CN" altLang="zh-CN"/>
              <a:t>事件的</a:t>
            </a:r>
            <a:r>
              <a:rPr lang="zh-CN" altLang="zh-CN" smtClean="0"/>
              <a:t>用法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13" name="圆角矩形 12"/>
          <p:cNvSpPr/>
          <p:nvPr/>
        </p:nvSpPr>
        <p:spPr>
          <a:xfrm>
            <a:off x="468792" y="5766900"/>
            <a:ext cx="808465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demo4-2.html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004808"/>
            <a:ext cx="3743324" cy="357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7" y="3528525"/>
            <a:ext cx="416618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3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420628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过渡</a:t>
            </a:r>
            <a:r>
              <a:rPr lang="zh-CN" altLang="en-US" sz="2400" b="1" smtClean="0">
                <a:solidFill>
                  <a:srgbClr val="0567A2"/>
                </a:solidFill>
              </a:rPr>
              <a:t>结束事件</a:t>
            </a:r>
            <a:r>
              <a:rPr lang="en-US" altLang="zh-CN" sz="2400" b="1" smtClean="0">
                <a:solidFill>
                  <a:srgbClr val="0567A2"/>
                </a:solidFill>
              </a:rPr>
              <a:t>-transitionend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2633" y="1852410"/>
            <a:ext cx="8037031" cy="457696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864600"/>
            <a:ext cx="8015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/>
              <a:t>transitionend</a:t>
            </a:r>
            <a:r>
              <a:rPr lang="zh-CN" altLang="zh-CN" sz="1600"/>
              <a:t>事件在</a:t>
            </a:r>
            <a:r>
              <a:rPr lang="en-US" altLang="zh-CN" sz="1600"/>
              <a:t> CSS </a:t>
            </a:r>
            <a:r>
              <a:rPr lang="zh-CN" altLang="zh-CN" sz="1600"/>
              <a:t>完成过渡效果后触发，可以使用如下方式进行绑定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733" y="2448383"/>
            <a:ext cx="7809467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sz="1600" smtClean="0"/>
              <a:t>//</a:t>
            </a:r>
            <a:r>
              <a:rPr lang="zh-CN" altLang="zh-CN" sz="1600"/>
              <a:t>标准语法</a:t>
            </a:r>
          </a:p>
          <a:p>
            <a:pPr lvl="2"/>
            <a:r>
              <a:rPr lang="en-US" altLang="zh-CN"/>
              <a:t>dom.addEventListener('transitionend', function(e){});</a:t>
            </a:r>
            <a:endParaRPr lang="zh-CN" altLang="zh-CN"/>
          </a:p>
          <a:p>
            <a:pPr lvl="1">
              <a:lnSpc>
                <a:spcPct val="150000"/>
              </a:lnSpc>
            </a:pP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42633" y="3093325"/>
            <a:ext cx="79655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 smtClean="0"/>
              <a:t>上述</a:t>
            </a:r>
            <a:r>
              <a:rPr lang="zh-CN" altLang="zh-CN" sz="1600"/>
              <a:t>语法为绑定</a:t>
            </a:r>
            <a:r>
              <a:rPr lang="en-US" altLang="zh-CN" sz="1600"/>
              <a:t>transitionend</a:t>
            </a:r>
            <a:r>
              <a:rPr lang="zh-CN" altLang="zh-CN" sz="1600"/>
              <a:t>事件的标准语法，目前各大浏览器对该事件的支持情况</a:t>
            </a:r>
            <a:r>
              <a:rPr lang="zh-CN" altLang="zh-CN" sz="1600" smtClean="0"/>
              <a:t>如</a:t>
            </a:r>
            <a:r>
              <a:rPr lang="zh-CN" altLang="en-US" sz="1600" smtClean="0"/>
              <a:t>下</a:t>
            </a:r>
            <a:r>
              <a:rPr lang="zh-CN" altLang="zh-CN" sz="1600" smtClean="0"/>
              <a:t>表所</a:t>
            </a:r>
            <a:r>
              <a:rPr lang="zh-CN" altLang="zh-CN" sz="1600"/>
              <a:t>示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86005"/>
              </p:ext>
            </p:extLst>
          </p:nvPr>
        </p:nvGraphicFramePr>
        <p:xfrm>
          <a:off x="648733" y="3987006"/>
          <a:ext cx="7820025" cy="688874"/>
        </p:xfrm>
        <a:graphic>
          <a:graphicData uri="http://schemas.openxmlformats.org/drawingml/2006/table">
            <a:tbl>
              <a:tblPr/>
              <a:tblGrid>
                <a:gridCol w="1564005"/>
                <a:gridCol w="1564005"/>
                <a:gridCol w="1564005"/>
                <a:gridCol w="1564005"/>
                <a:gridCol w="1564005"/>
              </a:tblGrid>
              <a:tr h="4040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IE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Firefox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Chrome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Safari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Opera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848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10.0+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12.1+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42633" y="4769725"/>
            <a:ext cx="79655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/>
              <a:t>对于</a:t>
            </a:r>
            <a:r>
              <a:rPr lang="en-US" altLang="zh-CN" sz="1600"/>
              <a:t>webkit</a:t>
            </a:r>
            <a:r>
              <a:rPr lang="zh-CN" altLang="zh-CN" sz="1600"/>
              <a:t>内核的浏览器如</a:t>
            </a:r>
            <a:r>
              <a:rPr lang="en-US" altLang="zh-CN" sz="1600"/>
              <a:t>Safari</a:t>
            </a:r>
            <a:r>
              <a:rPr lang="zh-CN" altLang="zh-CN" sz="1600"/>
              <a:t>，需要使用如下代码进行绑定</a:t>
            </a:r>
            <a:r>
              <a:rPr lang="zh-CN" altLang="zh-CN" sz="1600" smtClean="0"/>
              <a:t>。</a:t>
            </a:r>
            <a:r>
              <a:rPr lang="en-US" altLang="zh-CN" sz="1600"/>
              <a:t>' </a:t>
            </a:r>
            <a:r>
              <a:rPr lang="en-US" altLang="zh-CN" sz="1600" smtClean="0"/>
              <a:t>webkit-TransitionEnd</a:t>
            </a:r>
            <a:r>
              <a:rPr lang="en-US" altLang="zh-CN" sz="1600"/>
              <a:t>'</a:t>
            </a:r>
            <a:r>
              <a:rPr lang="zh-CN" altLang="zh-CN" sz="1600"/>
              <a:t>中添加了</a:t>
            </a:r>
            <a:r>
              <a:rPr lang="en-US" altLang="zh-CN" sz="1600"/>
              <a:t>webkit</a:t>
            </a:r>
            <a:r>
              <a:rPr lang="zh-CN" altLang="zh-CN" sz="1600"/>
              <a:t>前缀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  <p:sp>
        <p:nvSpPr>
          <p:cNvPr id="14" name="矩形 13"/>
          <p:cNvSpPr/>
          <p:nvPr/>
        </p:nvSpPr>
        <p:spPr>
          <a:xfrm>
            <a:off x="648734" y="5686883"/>
            <a:ext cx="7809466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4"/>
            <a:r>
              <a:rPr lang="en-US" altLang="zh-CN" sz="1600" smtClean="0"/>
              <a:t>//</a:t>
            </a:r>
            <a:r>
              <a:rPr lang="en-US" altLang="zh-CN" sz="1600"/>
              <a:t>Safari 3.1 </a:t>
            </a:r>
            <a:r>
              <a:rPr lang="zh-CN" altLang="zh-CN" sz="1600"/>
              <a:t>到</a:t>
            </a:r>
            <a:r>
              <a:rPr lang="en-US" altLang="zh-CN" sz="1600"/>
              <a:t> 6.0 </a:t>
            </a:r>
            <a:r>
              <a:rPr lang="zh-CN" altLang="zh-CN" sz="1600"/>
              <a:t>代码</a:t>
            </a:r>
          </a:p>
          <a:p>
            <a:pPr lvl="2"/>
            <a:r>
              <a:rPr lang="en-US" altLang="zh-CN"/>
              <a:t>dom.addEventListener(' webkitTransitionEnd',function(e){});</a:t>
            </a:r>
            <a:endParaRPr lang="zh-CN" altLang="zh-CN"/>
          </a:p>
          <a:p>
            <a:pPr lvl="2"/>
            <a:endParaRPr lang="zh-CN" altLang="zh-CN"/>
          </a:p>
          <a:p>
            <a:pPr lvl="1">
              <a:lnSpc>
                <a:spcPct val="150000"/>
              </a:lnSpc>
            </a:pP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49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6894" y="1985760"/>
            <a:ext cx="8046556" cy="68124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997950"/>
            <a:ext cx="80608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接下来通过案例来演示</a:t>
            </a:r>
            <a:r>
              <a:rPr lang="en-US" altLang="zh-CN"/>
              <a:t>transitionend</a:t>
            </a:r>
            <a:r>
              <a:rPr lang="zh-CN" altLang="zh-CN"/>
              <a:t>事件的具体</a:t>
            </a:r>
            <a:r>
              <a:rPr lang="zh-CN" altLang="zh-CN" smtClean="0"/>
              <a:t>用法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13" name="圆角矩形 12"/>
          <p:cNvSpPr/>
          <p:nvPr/>
        </p:nvSpPr>
        <p:spPr>
          <a:xfrm>
            <a:off x="468792" y="5709750"/>
            <a:ext cx="808465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demo4-3.html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085460"/>
            <a:ext cx="420628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过渡</a:t>
            </a:r>
            <a:r>
              <a:rPr lang="zh-CN" altLang="en-US" sz="2400" b="1" smtClean="0">
                <a:solidFill>
                  <a:srgbClr val="0567A2"/>
                </a:solidFill>
              </a:rPr>
              <a:t>结束事件</a:t>
            </a:r>
            <a:r>
              <a:rPr lang="en-US" altLang="zh-CN" sz="2400" b="1" smtClean="0">
                <a:solidFill>
                  <a:srgbClr val="0567A2"/>
                </a:solidFill>
              </a:rPr>
              <a:t>-transitionend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2" y="3512396"/>
            <a:ext cx="254899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53" y="2925806"/>
            <a:ext cx="2678216" cy="264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45" y="2926790"/>
            <a:ext cx="2677555" cy="26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2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427264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动画结束事件</a:t>
            </a:r>
            <a:r>
              <a:rPr lang="en-US" altLang="zh-CN" sz="2400" b="1">
                <a:solidFill>
                  <a:srgbClr val="0567A2"/>
                </a:solidFill>
              </a:rPr>
              <a:t>-animationend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2633" y="1852410"/>
            <a:ext cx="8037031" cy="449124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864600"/>
            <a:ext cx="8015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/>
              <a:t>与</a:t>
            </a:r>
            <a:r>
              <a:rPr lang="en-US" altLang="zh-CN" sz="1600"/>
              <a:t>transitionend</a:t>
            </a:r>
            <a:r>
              <a:rPr lang="zh-CN" altLang="en-US" sz="1600"/>
              <a:t>事件相似，</a:t>
            </a:r>
            <a:r>
              <a:rPr lang="en-US" altLang="zh-CN" sz="1600"/>
              <a:t>animationend</a:t>
            </a:r>
            <a:r>
              <a:rPr lang="zh-CN" altLang="en-US" sz="1600"/>
              <a:t>事件在 </a:t>
            </a:r>
            <a:r>
              <a:rPr lang="en-US" altLang="zh-CN" sz="1600"/>
              <a:t>CSS </a:t>
            </a:r>
            <a:r>
              <a:rPr lang="zh-CN" altLang="en-US" sz="1600"/>
              <a:t>完成动画效果后触发，可以使用如下方式进行绑定。</a:t>
            </a:r>
            <a:endParaRPr lang="zh-CN" altLang="zh-CN" sz="160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414" y="2771838"/>
            <a:ext cx="7809467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sz="1600" smtClean="0"/>
              <a:t>//</a:t>
            </a:r>
            <a:r>
              <a:rPr lang="zh-CN" altLang="zh-CN" sz="1600"/>
              <a:t>标准语法</a:t>
            </a:r>
          </a:p>
          <a:p>
            <a:pPr lvl="2"/>
            <a:r>
              <a:rPr lang="en-US" altLang="zh-CN"/>
              <a:t>dom.addEventListener</a:t>
            </a:r>
            <a:r>
              <a:rPr lang="en-US" altLang="zh-CN" smtClean="0"/>
              <a:t>(</a:t>
            </a:r>
            <a:r>
              <a:rPr lang="en-US" altLang="zh-CN"/>
              <a:t>'animationend'</a:t>
            </a:r>
            <a:r>
              <a:rPr lang="en-US" altLang="zh-CN" smtClean="0"/>
              <a:t>', </a:t>
            </a:r>
            <a:r>
              <a:rPr lang="en-US" altLang="zh-CN"/>
              <a:t>function(e){});</a:t>
            </a:r>
            <a:endParaRPr lang="zh-CN" altLang="zh-CN"/>
          </a:p>
          <a:p>
            <a:pPr lvl="1">
              <a:lnSpc>
                <a:spcPct val="150000"/>
              </a:lnSpc>
            </a:pPr>
            <a:endParaRPr lang="zh-CN" altLang="zh-CN"/>
          </a:p>
          <a:p>
            <a:pPr indent="457200">
              <a:lnSpc>
                <a:spcPct val="150000"/>
              </a:lnSpc>
            </a:pPr>
            <a:endParaRPr lang="zh-CN" altLang="zh-CN"/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78372" y="3430119"/>
            <a:ext cx="7965552" cy="7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 smtClean="0"/>
              <a:t>上述</a:t>
            </a:r>
            <a:r>
              <a:rPr lang="zh-CN" altLang="zh-CN" sz="1600"/>
              <a:t>语法为绑定</a:t>
            </a:r>
            <a:r>
              <a:rPr lang="en-US" altLang="zh-CN" sz="1600"/>
              <a:t>animationend</a:t>
            </a:r>
            <a:r>
              <a:rPr lang="zh-CN" altLang="zh-CN" sz="1600"/>
              <a:t>事件的标准语法，同样对于</a:t>
            </a:r>
            <a:r>
              <a:rPr lang="en-US" altLang="zh-CN" sz="1600"/>
              <a:t>webkit</a:t>
            </a:r>
            <a:r>
              <a:rPr lang="zh-CN" altLang="zh-CN" sz="1600"/>
              <a:t>内核的浏览器如</a:t>
            </a:r>
            <a:r>
              <a:rPr lang="en-US" altLang="zh-CN" sz="1600"/>
              <a:t>Safari</a:t>
            </a:r>
            <a:r>
              <a:rPr lang="zh-CN" altLang="zh-CN" sz="1600"/>
              <a:t>，需要添加</a:t>
            </a:r>
            <a:r>
              <a:rPr lang="en-US" altLang="zh-CN" sz="1600"/>
              <a:t>webkit</a:t>
            </a:r>
            <a:r>
              <a:rPr lang="zh-CN" altLang="zh-CN" sz="1600"/>
              <a:t>前缀，使用如下代码进行绑定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42633" y="4912600"/>
            <a:ext cx="7965552" cy="41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 smtClean="0"/>
              <a:t>目前</a:t>
            </a:r>
            <a:r>
              <a:rPr lang="zh-CN" altLang="zh-CN" sz="1600"/>
              <a:t>各大浏览器对该事件的支持情况</a:t>
            </a:r>
            <a:r>
              <a:rPr lang="zh-CN" altLang="zh-CN" sz="1600" smtClean="0"/>
              <a:t>如</a:t>
            </a:r>
            <a:r>
              <a:rPr lang="zh-CN" altLang="en-US" sz="1600" smtClean="0"/>
              <a:t>下</a:t>
            </a:r>
            <a:r>
              <a:rPr lang="zh-CN" altLang="zh-CN" sz="1600" smtClean="0"/>
              <a:t>表所</a:t>
            </a:r>
            <a:r>
              <a:rPr lang="zh-CN" altLang="zh-CN" sz="1600"/>
              <a:t>示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  <p:sp>
        <p:nvSpPr>
          <p:cNvPr id="14" name="矩形 13"/>
          <p:cNvSpPr/>
          <p:nvPr/>
        </p:nvSpPr>
        <p:spPr>
          <a:xfrm>
            <a:off x="648734" y="4222807"/>
            <a:ext cx="7809466" cy="6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2"/>
            <a:r>
              <a:rPr lang="en-US" altLang="zh-CN" sz="1600"/>
              <a:t>//Safari 3.1 </a:t>
            </a:r>
            <a:r>
              <a:rPr lang="zh-CN" altLang="zh-CN" sz="1600"/>
              <a:t>到</a:t>
            </a:r>
            <a:r>
              <a:rPr lang="en-US" altLang="zh-CN" sz="1600"/>
              <a:t> 6.0 </a:t>
            </a:r>
            <a:r>
              <a:rPr lang="zh-CN" altLang="zh-CN" sz="1600"/>
              <a:t>代码</a:t>
            </a:r>
          </a:p>
          <a:p>
            <a:r>
              <a:rPr lang="en-US" altLang="zh-CN" smtClean="0"/>
              <a:t> 	dom.addEventListener</a:t>
            </a:r>
            <a:r>
              <a:rPr lang="en-US" altLang="zh-CN"/>
              <a:t>('webkitAnimationEnd',function(e</a:t>
            </a:r>
            <a:r>
              <a:rPr lang="en-US" altLang="zh-CN" smtClean="0"/>
              <a:t>){});</a:t>
            </a:r>
            <a:endParaRPr lang="zh-CN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84340"/>
              </p:ext>
            </p:extLst>
          </p:nvPr>
        </p:nvGraphicFramePr>
        <p:xfrm>
          <a:off x="692964" y="5425281"/>
          <a:ext cx="7765235" cy="711422"/>
        </p:xfrm>
        <a:graphic>
          <a:graphicData uri="http://schemas.openxmlformats.org/drawingml/2006/table">
            <a:tbl>
              <a:tblPr/>
              <a:tblGrid>
                <a:gridCol w="1553047"/>
                <a:gridCol w="1553047"/>
                <a:gridCol w="1553047"/>
                <a:gridCol w="1553047"/>
                <a:gridCol w="1553047"/>
              </a:tblGrid>
              <a:tr h="423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IE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Firefox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Chrome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Safari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</a:rPr>
                        <a:t>Opera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88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10.0+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4.0+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12.1+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6894" y="1985760"/>
            <a:ext cx="8046556" cy="345301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92648" y="1997950"/>
            <a:ext cx="80608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接下来通过案例来</a:t>
            </a:r>
            <a:r>
              <a:rPr lang="zh-CN" altLang="zh-CN" smtClean="0"/>
              <a:t>演示</a:t>
            </a:r>
            <a:r>
              <a:rPr lang="en-US" altLang="zh-CN"/>
              <a:t>animationend</a:t>
            </a:r>
            <a:r>
              <a:rPr lang="zh-CN" altLang="zh-CN" smtClean="0"/>
              <a:t>事件</a:t>
            </a:r>
            <a:r>
              <a:rPr lang="zh-CN" altLang="zh-CN"/>
              <a:t>的具体</a:t>
            </a:r>
            <a:r>
              <a:rPr lang="zh-CN" altLang="zh-CN" smtClean="0"/>
              <a:t>用法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13" name="圆角矩形 12"/>
          <p:cNvSpPr/>
          <p:nvPr/>
        </p:nvSpPr>
        <p:spPr>
          <a:xfrm>
            <a:off x="468792" y="5709750"/>
            <a:ext cx="808465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demo4-4.html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移动端常用事件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085460"/>
            <a:ext cx="427264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动画结束事件</a:t>
            </a:r>
            <a:r>
              <a:rPr lang="en-US" altLang="zh-CN" sz="2400" b="1">
                <a:solidFill>
                  <a:srgbClr val="0567A2"/>
                </a:solidFill>
              </a:rPr>
              <a:t>-animationend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9" y="2986553"/>
            <a:ext cx="2407994" cy="190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50" y="2986552"/>
            <a:ext cx="2407993" cy="190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986552"/>
            <a:ext cx="2403609" cy="190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9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请列举移动端有哪的三种视口。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请列举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个移动端基本的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Touch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事件，并说明触发条件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72" y="1653342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请简述如何获取当前坐标位置。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请简述选择文件的两种方式。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90622" y="2317709"/>
            <a:ext cx="6541433" cy="31668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navigator. geolocation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对象可以公开访问地理位置的方法，其中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navigator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为浏览器内置对象。检测浏览器是否支持定位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，只需要检测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geolocation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是否存在于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navigator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中即可。对于移动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开发者，大多数情况只需要获取用户的当前位置，此时我们可以使用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getCurrentPosition()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方法来获取当前位置的坐标值。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getCurrentPosition()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调用时会发起一个异步请求，浏览器会调用系统底层的硬件（如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GPS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）来更新当前的位置信息，当信息获取到之后会在回调函数中传入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position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对象。</a:t>
            </a:r>
          </a:p>
          <a:p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486135" y="3237109"/>
            <a:ext cx="4019541" cy="1328023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以通过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file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类型的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input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元素或者拖放的方式进行选择文件操作。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过拖拽来选择文件，需要通过访问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dataTransfer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files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属性来访问。</a:t>
            </a: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6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流式布局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59632" y="2336494"/>
            <a:ext cx="6583362" cy="258793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 bwMode="auto">
          <a:xfrm>
            <a:off x="5399832" y="2153816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9" name="矩形 75"/>
          <p:cNvSpPr>
            <a:spLocks noChangeArrowheads="1"/>
          </p:cNvSpPr>
          <p:nvPr/>
        </p:nvSpPr>
        <p:spPr bwMode="auto">
          <a:xfrm>
            <a:off x="5399832" y="2120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1564432" y="2612603"/>
            <a:ext cx="6226175" cy="187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/>
              <a:t>在</a:t>
            </a:r>
            <a:r>
              <a:rPr lang="en-US" altLang="zh-CN" sz="2000"/>
              <a:t>PC</a:t>
            </a:r>
            <a:r>
              <a:rPr lang="zh-CN" altLang="zh-CN" sz="2000"/>
              <a:t>端进行网页制作时，经常使用固定像素并且内容居中的网页布局，为了适应小屏幕的设备，在移动设备和跨平台（响应式）网页开发的过程中，多数使用流式布局，本小节将对流式布局进行详细的介绍。</a:t>
            </a:r>
          </a:p>
        </p:txBody>
      </p:sp>
    </p:spTree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468967" y="1512290"/>
            <a:ext cx="8136039" cy="389791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603801" y="1638780"/>
            <a:ext cx="329192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流式布局是一种等比例缩放布局方式，在</a:t>
            </a:r>
            <a:r>
              <a:rPr lang="en-US" altLang="zh-CN"/>
              <a:t>CSS</a:t>
            </a:r>
            <a:r>
              <a:rPr lang="zh-CN" altLang="zh-CN"/>
              <a:t>代码中使用百分比来设置宽度，也称百分比自适应的布局。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流式布局实现方法是将</a:t>
            </a:r>
            <a:r>
              <a:rPr lang="en-US" altLang="zh-CN"/>
              <a:t>CSS</a:t>
            </a:r>
            <a:r>
              <a:rPr lang="zh-CN" altLang="zh-CN"/>
              <a:t>固定像素宽度换算为百分比宽度。换算公式如下所示。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流式布局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70477" y="4838826"/>
            <a:ext cx="37933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1600" b="1"/>
              <a:t>目标元素宽度</a:t>
            </a:r>
            <a:r>
              <a:rPr lang="en-US" altLang="zh-CN" sz="1600" b="1"/>
              <a:t>/</a:t>
            </a:r>
            <a:r>
              <a:rPr lang="zh-CN" altLang="zh-CN" sz="1600" b="1"/>
              <a:t>父盒子宽度</a:t>
            </a:r>
            <a:r>
              <a:rPr lang="en-US" altLang="zh-CN" sz="1600" b="1"/>
              <a:t>=</a:t>
            </a:r>
            <a:r>
              <a:rPr lang="zh-CN" altLang="zh-CN" sz="1600" b="1"/>
              <a:t>百分数宽度。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4" y="1734251"/>
            <a:ext cx="4652132" cy="293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468967" y="5721424"/>
            <a:ext cx="8136039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demo4-1.html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59632" y="2326968"/>
            <a:ext cx="6583362" cy="2959407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 bwMode="auto">
          <a:xfrm>
            <a:off x="5399832" y="2144291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2" name="矩形 75"/>
          <p:cNvSpPr>
            <a:spLocks noChangeArrowheads="1"/>
          </p:cNvSpPr>
          <p:nvPr/>
        </p:nvSpPr>
        <p:spPr bwMode="auto">
          <a:xfrm>
            <a:off x="5399832" y="211064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1564432" y="2603078"/>
            <a:ext cx="6226175" cy="234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smtClean="0"/>
              <a:t>手机</a:t>
            </a:r>
            <a:r>
              <a:rPr lang="zh-CN" altLang="zh-CN" sz="2000"/>
              <a:t>屏幕多种多样，由于不同手机分辨率、屏幕宽高比都有可能不同，同一张图片在不同手机中显示的位置和大小，在视觉上存在差异，我们需要对不同的手机屏幕进行适配，使相同的程序逻辑在不同的屏幕上显示的视觉效果一致，为此视口的概念出现了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28596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81050" y="2431537"/>
            <a:ext cx="7467600" cy="2854837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771524" y="2561048"/>
            <a:ext cx="7231923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smtClean="0"/>
              <a:t>视口</a:t>
            </a:r>
            <a:r>
              <a:rPr lang="zh-CN" altLang="en-US" sz="1800"/>
              <a:t>（</a:t>
            </a:r>
            <a:r>
              <a:rPr lang="en-US" altLang="zh-CN" sz="1800"/>
              <a:t>viewport</a:t>
            </a:r>
            <a:r>
              <a:rPr lang="zh-CN" altLang="en-US" sz="1800"/>
              <a:t>）是移动前端开发中一个非常重要的概念，最早是苹果公司推出</a:t>
            </a:r>
            <a:r>
              <a:rPr lang="en-US" altLang="zh-CN" sz="1800"/>
              <a:t>iPhone</a:t>
            </a:r>
            <a:r>
              <a:rPr lang="zh-CN" altLang="en-US" sz="1800"/>
              <a:t>的时候发明的，为的使让</a:t>
            </a:r>
            <a:r>
              <a:rPr lang="en-US" altLang="zh-CN" sz="1800"/>
              <a:t>iPhone</a:t>
            </a:r>
            <a:r>
              <a:rPr lang="zh-CN" altLang="en-US" sz="1800"/>
              <a:t>的小屏幕尽可能完整显示整个网页。不管网页原始的分辨率尺寸多大，都能将其缩小显示在手机浏览器上，这样保证网页在手机上看起来更像在桌面浏览器中的样子。在苹果引入视口的概念后，所有的移动开发者也都认同了这个做法。</a:t>
            </a:r>
            <a:endParaRPr lang="zh-CN" altLang="zh-CN" sz="1800"/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1" name="矩形 10"/>
          <p:cNvSpPr/>
          <p:nvPr/>
        </p:nvSpPr>
        <p:spPr>
          <a:xfrm>
            <a:off x="560388" y="118071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理解视口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81050" y="1774312"/>
            <a:ext cx="7467600" cy="4683638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771524" y="1770473"/>
            <a:ext cx="7231923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/>
              <a:t>为了方便读者理解视口到底是什么，接下来举一个例子进行说明。在网页制作过程中，有时我们会使用百分比来声明宽度，代码如下所示。</a:t>
            </a:r>
            <a:endParaRPr lang="zh-CN" altLang="zh-CN" sz="1800"/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993512" y="3144580"/>
            <a:ext cx="3168913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/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&lt;head lang="en"&gt;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    &lt;meta charset="UTF-8"&gt;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    &lt;title&gt;demo&lt;/title&gt;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&lt;div style="width: 50%"&gt;&lt;/div&gt;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&lt;/html</a:t>
            </a:r>
            <a:r>
              <a:rPr lang="en-US" altLang="zh-CN" sz="1400" smtClean="0"/>
              <a:t>&gt;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560388" y="118071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理解视口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514850" y="3314700"/>
            <a:ext cx="3543300" cy="2952750"/>
          </a:xfrm>
          <a:prstGeom prst="wedgeRoundRectCallout">
            <a:avLst>
              <a:gd name="adj1" fmla="val -67876"/>
              <a:gd name="adj2" fmla="val 1913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的子元素，设置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style=”width:50%”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就表示该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div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宽度的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没有显示声明宽度，因此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占用了父包含块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元素宽度的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100%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。同样，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也没显示声明宽度，因此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元素也占父包含块的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100%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。那么，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元素的父包含块是什么呢？答案是视口。</a:t>
            </a:r>
          </a:p>
        </p:txBody>
      </p:sp>
    </p:spTree>
    <p:extLst>
      <p:ext uri="{BB962C8B-B14F-4D97-AF65-F5344CB8AC3E}">
        <p14:creationId xmlns:p14="http://schemas.microsoft.com/office/powerpoint/2010/main" val="15044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771649"/>
            <a:ext cx="8218007" cy="444817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8553" y="1783840"/>
            <a:ext cx="575889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视口在</a:t>
            </a:r>
            <a:r>
              <a:rPr lang="en-US" altLang="zh-CN" sz="1600"/>
              <a:t>CSS</a:t>
            </a:r>
            <a:r>
              <a:rPr lang="zh-CN" altLang="en-US" sz="1600"/>
              <a:t>标准文档中称为初始包含块，这个初始包含块是所有</a:t>
            </a:r>
            <a:r>
              <a:rPr lang="en-US" altLang="zh-CN" sz="1600"/>
              <a:t>CSS</a:t>
            </a:r>
            <a:r>
              <a:rPr lang="zh-CN" altLang="en-US" sz="1600"/>
              <a:t>百分比宽度推算的根源。在</a:t>
            </a:r>
            <a:r>
              <a:rPr lang="en-US" altLang="zh-CN" sz="1600"/>
              <a:t>PC</a:t>
            </a:r>
            <a:r>
              <a:rPr lang="zh-CN" altLang="en-US" sz="1600"/>
              <a:t>桌面上，如果不对</a:t>
            </a:r>
            <a:r>
              <a:rPr lang="en-US" altLang="zh-CN" sz="1600"/>
              <a:t>html</a:t>
            </a:r>
            <a:r>
              <a:rPr lang="zh-CN" altLang="en-US" sz="1600"/>
              <a:t>和</a:t>
            </a:r>
            <a:r>
              <a:rPr lang="en-US" altLang="zh-CN" sz="1600"/>
              <a:t>body</a:t>
            </a:r>
            <a:r>
              <a:rPr lang="zh-CN" altLang="en-US" sz="1600"/>
              <a:t>元素设置</a:t>
            </a:r>
            <a:r>
              <a:rPr lang="en-US" altLang="zh-CN" sz="1600"/>
              <a:t>margin</a:t>
            </a:r>
            <a:r>
              <a:rPr lang="zh-CN" altLang="en-US" sz="1600"/>
              <a:t>和</a:t>
            </a:r>
            <a:r>
              <a:rPr lang="en-US" altLang="zh-CN" sz="1600"/>
              <a:t>padding</a:t>
            </a:r>
            <a:r>
              <a:rPr lang="zh-CN" altLang="en-US" sz="1600"/>
              <a:t>，那么</a:t>
            </a:r>
            <a:r>
              <a:rPr lang="en-US" altLang="zh-CN" sz="1600"/>
              <a:t>html</a:t>
            </a:r>
            <a:r>
              <a:rPr lang="zh-CN" altLang="en-US" sz="1600"/>
              <a:t>和</a:t>
            </a:r>
            <a:r>
              <a:rPr lang="en-US" altLang="zh-CN" sz="1600"/>
              <a:t>body</a:t>
            </a:r>
            <a:r>
              <a:rPr lang="zh-CN" altLang="en-US" sz="1600"/>
              <a:t>元素都与浏览器窗口的宽度一致。因此，这时我们可以说，上述代码中的</a:t>
            </a:r>
            <a:r>
              <a:rPr lang="en-US" altLang="zh-CN" sz="1600"/>
              <a:t>div</a:t>
            </a:r>
            <a:r>
              <a:rPr lang="zh-CN" altLang="en-US" sz="1600"/>
              <a:t>元素占浏览器宽度的</a:t>
            </a:r>
            <a:r>
              <a:rPr lang="en-US" altLang="zh-CN" sz="1600"/>
              <a:t>50%</a:t>
            </a:r>
            <a:r>
              <a:rPr lang="zh-CN" altLang="en-US" sz="1600"/>
              <a:t>。但是由于移动设备的屏幕较小，在移动设备上，如果视口的宽度与浏览器窗口的宽度一致，在小的屏幕上呈现过多的内容清晰度较差，例如</a:t>
            </a:r>
            <a:r>
              <a:rPr lang="en-US" altLang="zh-CN" sz="1600"/>
              <a:t>demo4-1</a:t>
            </a:r>
            <a:r>
              <a:rPr lang="zh-CN" altLang="en-US" sz="1600"/>
              <a:t>的页面内容如果在</a:t>
            </a:r>
            <a:r>
              <a:rPr lang="en-US" altLang="zh-CN" sz="1600"/>
              <a:t>iPhone6</a:t>
            </a:r>
            <a:r>
              <a:rPr lang="zh-CN" altLang="en-US" sz="1600"/>
              <a:t>设备上呈现，效果如</a:t>
            </a:r>
            <a:r>
              <a:rPr lang="zh-CN" altLang="en-US" sz="1600" smtClean="0"/>
              <a:t>图所</a:t>
            </a:r>
            <a:r>
              <a:rPr lang="zh-CN" altLang="en-US" sz="1600"/>
              <a:t>示。网页的内容显示模糊，这时读者也许想到了是否可以把网页放大，通过移动网页来看清上面的内容，这就需要让视口的宽度大于浏览器窗口的宽度，来达到网页缩放的</a:t>
            </a:r>
            <a:r>
              <a:rPr lang="zh-CN" altLang="en-US" sz="1600" smtClean="0"/>
              <a:t>目的。</a:t>
            </a:r>
            <a:endParaRPr lang="zh-CN" altLang="zh-CN" sz="1600"/>
          </a:p>
        </p:txBody>
      </p:sp>
      <p:sp>
        <p:nvSpPr>
          <p:cNvPr id="7" name="矩形 6"/>
          <p:cNvSpPr/>
          <p:nvPr/>
        </p:nvSpPr>
        <p:spPr>
          <a:xfrm>
            <a:off x="560388" y="1018785"/>
            <a:ext cx="183736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理解视口</a:t>
            </a:r>
            <a:r>
              <a:rPr lang="zh-CN" altLang="zh-CN" sz="2400" b="1" smtClean="0">
                <a:solidFill>
                  <a:srgbClr val="0567A2"/>
                </a:solidFill>
              </a:rPr>
              <a:t> 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22" y="1845750"/>
            <a:ext cx="2287310" cy="434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dfa2c4faaa03f6895922cf0d8e65f36cdd3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</TotalTime>
  <Words>3815</Words>
  <Application>Microsoft Office PowerPoint</Application>
  <PresentationFormat>全屏显示(4:3)</PresentationFormat>
  <Paragraphs>217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admin</cp:lastModifiedBy>
  <cp:revision>185</cp:revision>
  <dcterms:created xsi:type="dcterms:W3CDTF">2016-08-25T05:15:17Z</dcterms:created>
  <dcterms:modified xsi:type="dcterms:W3CDTF">2017-08-25T02:43:25Z</dcterms:modified>
</cp:coreProperties>
</file>