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61" r:id="rId3"/>
    <p:sldId id="332" r:id="rId4"/>
    <p:sldId id="264" r:id="rId5"/>
    <p:sldId id="292" r:id="rId6"/>
    <p:sldId id="265" r:id="rId7"/>
    <p:sldId id="306" r:id="rId8"/>
    <p:sldId id="293" r:id="rId9"/>
    <p:sldId id="294" r:id="rId10"/>
    <p:sldId id="318" r:id="rId11"/>
    <p:sldId id="295" r:id="rId12"/>
    <p:sldId id="319" r:id="rId13"/>
    <p:sldId id="307" r:id="rId14"/>
    <p:sldId id="320" r:id="rId15"/>
    <p:sldId id="321" r:id="rId16"/>
    <p:sldId id="308" r:id="rId17"/>
    <p:sldId id="310" r:id="rId18"/>
    <p:sldId id="322" r:id="rId19"/>
    <p:sldId id="269" r:id="rId20"/>
    <p:sldId id="323" r:id="rId21"/>
    <p:sldId id="324" r:id="rId22"/>
    <p:sldId id="325" r:id="rId23"/>
    <p:sldId id="326" r:id="rId24"/>
    <p:sldId id="327" r:id="rId25"/>
    <p:sldId id="328" r:id="rId26"/>
    <p:sldId id="329" r:id="rId27"/>
    <p:sldId id="330" r:id="rId28"/>
    <p:sldId id="331" r:id="rId29"/>
    <p:sldId id="291" r:id="rId30"/>
    <p:sldId id="260" r:id="rId31"/>
  </p:sldIdLst>
  <p:sldSz cx="9144000" cy="6858000" type="screen4x3"/>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0" d="100"/>
          <a:sy n="90" d="100"/>
        </p:scale>
        <p:origin x="-2250" y="-630"/>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21259762883621849"/>
          <c:y val="6.8138576695007141E-2"/>
          <c:w val="0.61861102362204723"/>
          <c:h val="0.76592641554868568"/>
        </c:manualLayout>
      </c:layout>
      <c:doughnutChart>
        <c:varyColors val="1"/>
        <c:ser>
          <c:idx val="0"/>
          <c:order val="0"/>
          <c:tx>
            <c:strRef>
              <c:f>Sheet1!$B$1</c:f>
              <c:strCache>
                <c:ptCount val="1"/>
                <c:pt idx="0">
                  <c:v>销售额</c:v>
                </c:pt>
              </c:strCache>
            </c:strRef>
          </c:tx>
          <c:dPt>
            <c:idx val="0"/>
            <c:bubble3D val="0"/>
          </c:dPt>
          <c:dPt>
            <c:idx val="1"/>
            <c:bubble3D val="0"/>
          </c:dPt>
          <c:dPt>
            <c:idx val="2"/>
            <c:bubble3D val="0"/>
          </c:dPt>
          <c:cat>
            <c:strRef>
              <c:f>Sheet1!$A$2:$A$4</c:f>
              <c:strCache>
                <c:ptCount val="3"/>
                <c:pt idx="0">
                  <c:v>掌握知识</c:v>
                </c:pt>
                <c:pt idx="1">
                  <c:v>理解知识</c:v>
                </c:pt>
                <c:pt idx="2">
                  <c:v>了解知识</c:v>
                </c:pt>
              </c:strCache>
            </c:strRef>
          </c:cat>
          <c:val>
            <c:numRef>
              <c:f>Sheet1!$B$2:$B$4</c:f>
              <c:numCache>
                <c:formatCode>General</c:formatCode>
                <c:ptCount val="3"/>
                <c:pt idx="0">
                  <c:v>3.3333333330000001</c:v>
                </c:pt>
                <c:pt idx="1">
                  <c:v>3.3333333330000001</c:v>
                </c:pt>
                <c:pt idx="2">
                  <c:v>3.3333333330000001</c:v>
                </c:pt>
              </c:numCache>
            </c:numRef>
          </c:val>
        </c:ser>
        <c:dLbls>
          <c:showLegendKey val="0"/>
          <c:showVal val="0"/>
          <c:showCatName val="0"/>
          <c:showSerName val="0"/>
          <c:showPercent val="0"/>
          <c:showBubbleSize val="0"/>
          <c:showLeaderLines val="1"/>
        </c:dLbls>
        <c:firstSliceAng val="0"/>
        <c:holeSize val="51"/>
      </c:doughnutChart>
    </c:plotArea>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51CB6-B1E1-4D18-AC1B-B9F89CB36E05}" type="datetimeFigureOut">
              <a:rPr lang="zh-CN" altLang="en-US" smtClean="0"/>
              <a:t>2017/8/25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D8174-1906-437C-B9B4-8430A381E279}" type="slidenum">
              <a:rPr lang="zh-CN" altLang="en-US" smtClean="0"/>
              <a:t>‹#›</a:t>
            </a:fld>
            <a:endParaRPr lang="zh-CN" altLang="en-US"/>
          </a:p>
        </p:txBody>
      </p:sp>
    </p:spTree>
    <p:extLst>
      <p:ext uri="{BB962C8B-B14F-4D97-AF65-F5344CB8AC3E}">
        <p14:creationId xmlns:p14="http://schemas.microsoft.com/office/powerpoint/2010/main" val="335192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30</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955519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549332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133745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7849918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4251241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5947409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3113547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0871A7D-A34B-456E-BE23-ADD4F5CC5958}" type="datetimeFigureOut">
              <a:rPr lang="zh-CN" altLang="en-US" smtClean="0"/>
              <a:t>2017/8/25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33D1320-B599-403F-97BA-919DE05EE47B}" type="slidenum">
              <a:rPr lang="zh-CN" altLang="en-US" smtClean="0"/>
              <a:t>‹#›</a:t>
            </a:fld>
            <a:endParaRPr lang="zh-CN" altLang="en-US"/>
          </a:p>
        </p:txBody>
      </p:sp>
      <p:sp>
        <p:nvSpPr>
          <p:cNvPr id="7"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6042207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6455763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2017/8/25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201248460"/>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4" r:id="rId3"/>
    <p:sldLayoutId id="2147483665" r:id="rId4"/>
    <p:sldLayoutId id="2147483666" r:id="rId5"/>
    <p:sldLayoutId id="2147483670" r:id="rId6"/>
    <p:sldLayoutId id="2147483673" r:id="rId7"/>
    <p:sldLayoutId id="2147483675" r:id="rId8"/>
    <p:sldLayoutId id="2147483676"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179886" y="2739697"/>
            <a:ext cx="6784230" cy="646331"/>
          </a:xfrm>
          <a:prstGeom prst="rect">
            <a:avLst/>
          </a:prstGeom>
          <a:noFill/>
        </p:spPr>
        <p:txBody>
          <a:bodyPr wrap="none" rtlCol="0" anchor="ctr">
            <a:spAutoFit/>
          </a:bodyPr>
          <a:lstStyle/>
          <a:p>
            <a:pPr algn="ctr"/>
            <a:r>
              <a:rPr lang="zh-CN" altLang="en-US" sz="3600" b="1" dirty="0" smtClean="0">
                <a:solidFill>
                  <a:schemeClr val="bg1"/>
                </a:solidFill>
                <a:latin typeface="微软雅黑" pitchFamily="34" charset="-122"/>
                <a:ea typeface="微软雅黑" pitchFamily="34" charset="-122"/>
                <a:sym typeface="微软雅黑" pitchFamily="34" charset="-122"/>
              </a:rPr>
              <a:t>第</a:t>
            </a:r>
            <a:r>
              <a:rPr lang="en-US" altLang="zh-CN" sz="3600" b="1" dirty="0" smtClean="0">
                <a:solidFill>
                  <a:schemeClr val="bg1"/>
                </a:solidFill>
                <a:latin typeface="微软雅黑" pitchFamily="34" charset="-122"/>
                <a:ea typeface="微软雅黑" pitchFamily="34" charset="-122"/>
                <a:sym typeface="微软雅黑" pitchFamily="34" charset="-122"/>
              </a:rPr>
              <a:t>5</a:t>
            </a:r>
            <a:r>
              <a:rPr lang="zh-CN" altLang="en-US" sz="3600" b="1" dirty="0" smtClean="0">
                <a:solidFill>
                  <a:schemeClr val="bg1"/>
                </a:solidFill>
                <a:latin typeface="微软雅黑" pitchFamily="34" charset="-122"/>
                <a:ea typeface="微软雅黑" pitchFamily="34" charset="-122"/>
                <a:sym typeface="微软雅黑" pitchFamily="34" charset="-122"/>
              </a:rPr>
              <a:t>章  综合</a:t>
            </a:r>
            <a:r>
              <a:rPr lang="zh-CN" altLang="en-US" sz="3600" b="1" dirty="0">
                <a:solidFill>
                  <a:schemeClr val="bg1"/>
                </a:solidFill>
                <a:latin typeface="微软雅黑" pitchFamily="34" charset="-122"/>
                <a:ea typeface="微软雅黑" pitchFamily="34" charset="-122"/>
                <a:sym typeface="微软雅黑" pitchFamily="34" charset="-122"/>
              </a:rPr>
              <a:t>项目</a:t>
            </a:r>
            <a:r>
              <a:rPr lang="en-US" altLang="zh-CN" sz="3600" b="1" dirty="0">
                <a:solidFill>
                  <a:schemeClr val="bg1"/>
                </a:solidFill>
                <a:latin typeface="微软雅黑" pitchFamily="34" charset="-122"/>
                <a:ea typeface="微软雅黑" pitchFamily="34" charset="-122"/>
                <a:sym typeface="微软雅黑" pitchFamily="34" charset="-122"/>
              </a:rPr>
              <a:t>—</a:t>
            </a:r>
            <a:r>
              <a:rPr lang="zh-CN" altLang="en-US" sz="3600" b="1" dirty="0">
                <a:solidFill>
                  <a:schemeClr val="bg1"/>
                </a:solidFill>
                <a:latin typeface="微软雅黑" pitchFamily="34" charset="-122"/>
                <a:ea typeface="微软雅黑" pitchFamily="34" charset="-122"/>
                <a:sym typeface="微软雅黑" pitchFamily="34" charset="-122"/>
              </a:rPr>
              <a:t>黑马掌上商城</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370" y="5304931"/>
            <a:ext cx="1028044" cy="1285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4500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43521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8" name="圆角矩形 7"/>
          <p:cNvSpPr/>
          <p:nvPr/>
        </p:nvSpPr>
        <p:spPr>
          <a:xfrm>
            <a:off x="1530979" y="1951565"/>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代码</a:t>
            </a:r>
            <a:endParaRPr lang="en-US" altLang="zh-CN" b="1" dirty="0">
              <a:solidFill>
                <a:schemeClr val="bg1"/>
              </a:solidFill>
              <a:ea typeface="宋体" pitchFamily="2" charset="-122"/>
            </a:endParaRPr>
          </a:p>
        </p:txBody>
      </p:sp>
      <p:cxnSp>
        <p:nvCxnSpPr>
          <p:cNvPr id="10" name="直接连接符 9"/>
          <p:cNvCxnSpPr/>
          <p:nvPr/>
        </p:nvCxnSpPr>
        <p:spPr bwMode="auto">
          <a:xfrm>
            <a:off x="1302465" y="2663484"/>
            <a:ext cx="6530172" cy="0"/>
          </a:xfrm>
          <a:prstGeom prst="line">
            <a:avLst/>
          </a:prstGeom>
          <a:noFill/>
          <a:ln w="28575" cap="flat" cmpd="sng" algn="ctr">
            <a:solidFill>
              <a:srgbClr val="0567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1530980" y="2900655"/>
            <a:ext cx="5763116" cy="369332"/>
          </a:xfrm>
          <a:prstGeom prst="rect">
            <a:avLst/>
          </a:prstGeom>
        </p:spPr>
        <p:txBody>
          <a:bodyPr wrap="none">
            <a:spAutoFit/>
          </a:bodyPr>
          <a:lstStyle/>
          <a:p>
            <a:pPr algn="ctr">
              <a:defRPr/>
            </a:pPr>
            <a:r>
              <a:rPr lang="zh-CN" altLang="zh-CN" b="1" dirty="0"/>
              <a:t>首页框架代码</a:t>
            </a:r>
            <a:r>
              <a:rPr lang="zh-CN" altLang="en-US" b="1" dirty="0" smtClean="0">
                <a:ea typeface="宋体" pitchFamily="2" charset="-122"/>
              </a:rPr>
              <a:t>，代码详</a:t>
            </a:r>
            <a:r>
              <a:rPr lang="zh-CN" altLang="en-US" b="1" dirty="0">
                <a:ea typeface="宋体" pitchFamily="2" charset="-122"/>
              </a:rPr>
              <a:t>见</a:t>
            </a:r>
            <a:r>
              <a:rPr lang="zh-CN" altLang="en-US" b="1" dirty="0" smtClean="0">
                <a:ea typeface="宋体" pitchFamily="2" charset="-122"/>
              </a:rPr>
              <a:t>教材任务二中的</a:t>
            </a:r>
            <a:r>
              <a:rPr lang="en-US" altLang="zh-CN" b="1" dirty="0" smtClean="0">
                <a:ea typeface="宋体" pitchFamily="2" charset="-122"/>
              </a:rPr>
              <a:t>【</a:t>
            </a:r>
            <a:r>
              <a:rPr lang="zh-CN" altLang="en-US" b="1" dirty="0" smtClean="0">
                <a:ea typeface="宋体" pitchFamily="2" charset="-122"/>
              </a:rPr>
              <a:t>代码实现</a:t>
            </a:r>
            <a:r>
              <a:rPr lang="en-US" altLang="zh-CN" b="1" dirty="0" smtClean="0">
                <a:ea typeface="宋体" pitchFamily="2" charset="-122"/>
              </a:rPr>
              <a:t>】</a:t>
            </a:r>
            <a:endParaRPr lang="en-US" altLang="zh-CN" b="1" dirty="0">
              <a:ea typeface="宋体" pitchFamily="2" charset="-122"/>
            </a:endParaRPr>
          </a:p>
        </p:txBody>
      </p:sp>
      <p:sp>
        <p:nvSpPr>
          <p:cNvPr id="1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商城首页</a:t>
            </a:r>
            <a:endParaRPr lang="zh-CN" altLang="zh-CN" sz="3600" b="1" dirty="0">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360334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53"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商城首页</a:t>
            </a:r>
            <a:endParaRPr lang="zh-CN" altLang="zh-CN" sz="3600" b="1" dirty="0">
              <a:solidFill>
                <a:srgbClr val="0567A2"/>
              </a:solidFill>
              <a:latin typeface="微软雅黑" pitchFamily="34" charset="-122"/>
              <a:ea typeface="微软雅黑" pitchFamily="34" charset="-122"/>
            </a:endParaRPr>
          </a:p>
        </p:txBody>
      </p:sp>
      <p:sp>
        <p:nvSpPr>
          <p:cNvPr id="3" name="矩形 2"/>
          <p:cNvSpPr/>
          <p:nvPr/>
        </p:nvSpPr>
        <p:spPr>
          <a:xfrm>
            <a:off x="499028" y="1433773"/>
            <a:ext cx="2600392" cy="461665"/>
          </a:xfrm>
          <a:prstGeom prst="rect">
            <a:avLst/>
          </a:prstGeom>
        </p:spPr>
        <p:txBody>
          <a:bodyPr wrap="none">
            <a:spAutoFit/>
          </a:bodyPr>
          <a:lstStyle/>
          <a:p>
            <a:r>
              <a:rPr lang="en-US" altLang="zh-CN" sz="2400" b="1" dirty="0" smtClean="0"/>
              <a:t>【</a:t>
            </a:r>
            <a:r>
              <a:rPr lang="zh-CN" altLang="en-US" sz="2400" b="1" dirty="0" smtClean="0"/>
              <a:t>任务</a:t>
            </a:r>
            <a:r>
              <a:rPr lang="en-US" altLang="zh-CN" sz="2400" b="1" dirty="0" smtClean="0"/>
              <a:t>3-</a:t>
            </a:r>
            <a:r>
              <a:rPr lang="zh-CN" altLang="en-US" sz="2400" b="1" dirty="0" smtClean="0"/>
              <a:t>轮播图</a:t>
            </a:r>
            <a:r>
              <a:rPr lang="en-US" altLang="zh-CN" sz="2400" b="1" dirty="0" smtClean="0"/>
              <a:t>】</a:t>
            </a:r>
            <a:endParaRPr lang="zh-CN" altLang="en-US" sz="2400" b="1" dirty="0"/>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340" y="2121416"/>
            <a:ext cx="357187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0446" y="1575500"/>
            <a:ext cx="40005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13339" y="4233784"/>
            <a:ext cx="7537525" cy="1291379"/>
          </a:xfrm>
          <a:prstGeom prst="rect">
            <a:avLst/>
          </a:prstGeom>
        </p:spPr>
        <p:txBody>
          <a:bodyPr wrap="square">
            <a:spAutoFit/>
          </a:bodyPr>
          <a:lstStyle/>
          <a:p>
            <a:pPr marL="285750" indent="-285750">
              <a:lnSpc>
                <a:spcPct val="150000"/>
              </a:lnSpc>
              <a:buFont typeface="Wingdings" pitchFamily="2" charset="2"/>
              <a:buChar char="ü"/>
            </a:pPr>
            <a:r>
              <a:rPr lang="zh-CN" altLang="zh-CN" dirty="0" smtClean="0"/>
              <a:t>可</a:t>
            </a:r>
            <a:r>
              <a:rPr lang="zh-CN" altLang="zh-CN" dirty="0"/>
              <a:t>触屏左右滑动。</a:t>
            </a:r>
          </a:p>
          <a:p>
            <a:pPr marL="285750" lvl="0" indent="-285750">
              <a:lnSpc>
                <a:spcPct val="150000"/>
              </a:lnSpc>
              <a:buFont typeface="Wingdings" pitchFamily="2" charset="2"/>
              <a:buChar char="ü"/>
            </a:pPr>
            <a:r>
              <a:rPr lang="zh-CN" altLang="zh-CN" dirty="0"/>
              <a:t>移动端轮播图需要加一张图片来使轮播无缝衔接。</a:t>
            </a:r>
          </a:p>
          <a:p>
            <a:pPr marL="285750" indent="-285750">
              <a:lnSpc>
                <a:spcPct val="150000"/>
              </a:lnSpc>
              <a:buFont typeface="Wingdings" pitchFamily="2" charset="2"/>
              <a:buChar char="ü"/>
            </a:pPr>
            <a:r>
              <a:rPr lang="zh-CN" altLang="zh-CN" dirty="0"/>
              <a:t>让</a:t>
            </a:r>
            <a:r>
              <a:rPr lang="en-US" altLang="zh-CN" dirty="0" err="1"/>
              <a:t>img</a:t>
            </a:r>
            <a:r>
              <a:rPr lang="zh-CN" altLang="zh-CN" dirty="0"/>
              <a:t>的宽度等于屏幕的宽度，即随屏幕改变而改变。</a:t>
            </a:r>
            <a:endParaRPr lang="zh-CN" altLang="en-US" dirty="0"/>
          </a:p>
        </p:txBody>
      </p:sp>
    </p:spTree>
    <p:extLst>
      <p:ext uri="{BB962C8B-B14F-4D97-AF65-F5344CB8AC3E}">
        <p14:creationId xmlns:p14="http://schemas.microsoft.com/office/powerpoint/2010/main" val="2464581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43521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8" name="圆角矩形 7"/>
          <p:cNvSpPr/>
          <p:nvPr/>
        </p:nvSpPr>
        <p:spPr>
          <a:xfrm>
            <a:off x="1530979" y="1951565"/>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代码</a:t>
            </a:r>
            <a:endParaRPr lang="en-US" altLang="zh-CN" b="1" dirty="0">
              <a:solidFill>
                <a:schemeClr val="bg1"/>
              </a:solidFill>
              <a:ea typeface="宋体" pitchFamily="2" charset="-122"/>
            </a:endParaRPr>
          </a:p>
        </p:txBody>
      </p:sp>
      <p:cxnSp>
        <p:nvCxnSpPr>
          <p:cNvPr id="10" name="直接连接符 9"/>
          <p:cNvCxnSpPr/>
          <p:nvPr/>
        </p:nvCxnSpPr>
        <p:spPr bwMode="auto">
          <a:xfrm>
            <a:off x="1302465" y="2663484"/>
            <a:ext cx="6530172" cy="0"/>
          </a:xfrm>
          <a:prstGeom prst="line">
            <a:avLst/>
          </a:prstGeom>
          <a:noFill/>
          <a:ln w="28575" cap="flat" cmpd="sng" algn="ctr">
            <a:solidFill>
              <a:srgbClr val="0567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1530980" y="2900655"/>
            <a:ext cx="5763116" cy="369332"/>
          </a:xfrm>
          <a:prstGeom prst="rect">
            <a:avLst/>
          </a:prstGeom>
        </p:spPr>
        <p:txBody>
          <a:bodyPr wrap="none">
            <a:spAutoFit/>
          </a:bodyPr>
          <a:lstStyle/>
          <a:p>
            <a:pPr algn="ctr">
              <a:defRPr/>
            </a:pPr>
            <a:r>
              <a:rPr lang="zh-CN" altLang="zh-CN" b="1" dirty="0"/>
              <a:t>首页框架代码</a:t>
            </a:r>
            <a:r>
              <a:rPr lang="zh-CN" altLang="en-US" b="1" dirty="0" smtClean="0">
                <a:ea typeface="宋体" pitchFamily="2" charset="-122"/>
              </a:rPr>
              <a:t>，代码详</a:t>
            </a:r>
            <a:r>
              <a:rPr lang="zh-CN" altLang="en-US" b="1" dirty="0">
                <a:ea typeface="宋体" pitchFamily="2" charset="-122"/>
              </a:rPr>
              <a:t>见</a:t>
            </a:r>
            <a:r>
              <a:rPr lang="zh-CN" altLang="en-US" b="1" dirty="0" smtClean="0">
                <a:ea typeface="宋体" pitchFamily="2" charset="-122"/>
              </a:rPr>
              <a:t>教材任务三中的</a:t>
            </a:r>
            <a:r>
              <a:rPr lang="en-US" altLang="zh-CN" b="1" dirty="0" smtClean="0">
                <a:ea typeface="宋体" pitchFamily="2" charset="-122"/>
              </a:rPr>
              <a:t>【</a:t>
            </a:r>
            <a:r>
              <a:rPr lang="zh-CN" altLang="en-US" b="1" dirty="0" smtClean="0">
                <a:ea typeface="宋体" pitchFamily="2" charset="-122"/>
              </a:rPr>
              <a:t>代码实现</a:t>
            </a:r>
            <a:r>
              <a:rPr lang="en-US" altLang="zh-CN" b="1" dirty="0" smtClean="0">
                <a:ea typeface="宋体" pitchFamily="2" charset="-122"/>
              </a:rPr>
              <a:t>】</a:t>
            </a:r>
            <a:endParaRPr lang="en-US" altLang="zh-CN" b="1" dirty="0">
              <a:ea typeface="宋体" pitchFamily="2" charset="-122"/>
            </a:endParaRPr>
          </a:p>
        </p:txBody>
      </p:sp>
      <p:sp>
        <p:nvSpPr>
          <p:cNvPr id="1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商城首页</a:t>
            </a:r>
            <a:endParaRPr lang="zh-CN" altLang="zh-CN" sz="3600" b="1" dirty="0">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199709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53"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商城首页</a:t>
            </a:r>
            <a:endParaRPr lang="zh-CN" altLang="zh-CN" sz="3600" b="1" dirty="0">
              <a:solidFill>
                <a:srgbClr val="0567A2"/>
              </a:solidFill>
              <a:latin typeface="微软雅黑" pitchFamily="34" charset="-122"/>
              <a:ea typeface="微软雅黑" pitchFamily="34" charset="-122"/>
            </a:endParaRPr>
          </a:p>
        </p:txBody>
      </p:sp>
      <p:sp>
        <p:nvSpPr>
          <p:cNvPr id="10" name="矩形 9"/>
          <p:cNvSpPr/>
          <p:nvPr/>
        </p:nvSpPr>
        <p:spPr>
          <a:xfrm>
            <a:off x="499028" y="1433773"/>
            <a:ext cx="2600392" cy="461665"/>
          </a:xfrm>
          <a:prstGeom prst="rect">
            <a:avLst/>
          </a:prstGeom>
        </p:spPr>
        <p:txBody>
          <a:bodyPr wrap="none">
            <a:spAutoFit/>
          </a:bodyPr>
          <a:lstStyle/>
          <a:p>
            <a:r>
              <a:rPr lang="en-US" altLang="zh-CN" sz="2400" b="1" dirty="0" smtClean="0"/>
              <a:t>【</a:t>
            </a:r>
            <a:r>
              <a:rPr lang="zh-CN" altLang="en-US" sz="2400" b="1" dirty="0" smtClean="0"/>
              <a:t>任务</a:t>
            </a:r>
            <a:r>
              <a:rPr lang="en-US" altLang="zh-CN" sz="2400" b="1" dirty="0" smtClean="0"/>
              <a:t>4-</a:t>
            </a:r>
            <a:r>
              <a:rPr lang="zh-CN" altLang="en-US" sz="2400" b="1" dirty="0" smtClean="0"/>
              <a:t>轮播图</a:t>
            </a:r>
            <a:r>
              <a:rPr lang="en-US" altLang="zh-CN" sz="2400" b="1" dirty="0" smtClean="0"/>
              <a:t>】</a:t>
            </a:r>
            <a:endParaRPr lang="zh-CN" altLang="en-US" sz="2400" b="1" dirty="0"/>
          </a:p>
        </p:txBody>
      </p:sp>
      <p:pic>
        <p:nvPicPr>
          <p:cNvPr id="2051"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126" y="4040705"/>
            <a:ext cx="3663493" cy="202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754" y="2370729"/>
            <a:ext cx="35433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4912242" y="2771768"/>
            <a:ext cx="2817628" cy="2537874"/>
          </a:xfrm>
          <a:prstGeom prst="rect">
            <a:avLst/>
          </a:prstGeom>
        </p:spPr>
        <p:txBody>
          <a:bodyPr wrap="square">
            <a:spAutoFit/>
          </a:bodyPr>
          <a:lstStyle/>
          <a:p>
            <a:pPr>
              <a:lnSpc>
                <a:spcPct val="150000"/>
              </a:lnSpc>
            </a:pPr>
            <a:r>
              <a:rPr lang="zh-CN" altLang="zh-CN" dirty="0"/>
              <a:t>在导航栏中，因为八个图标并不会跟着浏览器的大小而改变大小，改变的是容器的大小，所以我们只需将容器的百分比设置好即可。</a:t>
            </a:r>
            <a:endParaRPr lang="zh-CN" altLang="en-US" dirty="0"/>
          </a:p>
        </p:txBody>
      </p:sp>
    </p:spTree>
    <p:extLst>
      <p:ext uri="{BB962C8B-B14F-4D97-AF65-F5344CB8AC3E}">
        <p14:creationId xmlns:p14="http://schemas.microsoft.com/office/powerpoint/2010/main" val="1714710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43521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8" name="圆角矩形 7"/>
          <p:cNvSpPr/>
          <p:nvPr/>
        </p:nvSpPr>
        <p:spPr>
          <a:xfrm>
            <a:off x="1530979" y="1951565"/>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代码</a:t>
            </a:r>
            <a:endParaRPr lang="en-US" altLang="zh-CN" b="1" dirty="0">
              <a:solidFill>
                <a:schemeClr val="bg1"/>
              </a:solidFill>
              <a:ea typeface="宋体" pitchFamily="2" charset="-122"/>
            </a:endParaRPr>
          </a:p>
        </p:txBody>
      </p:sp>
      <p:cxnSp>
        <p:nvCxnSpPr>
          <p:cNvPr id="10" name="直接连接符 9"/>
          <p:cNvCxnSpPr/>
          <p:nvPr/>
        </p:nvCxnSpPr>
        <p:spPr bwMode="auto">
          <a:xfrm>
            <a:off x="1302465" y="2663484"/>
            <a:ext cx="6530172" cy="0"/>
          </a:xfrm>
          <a:prstGeom prst="line">
            <a:avLst/>
          </a:prstGeom>
          <a:noFill/>
          <a:ln w="28575" cap="flat" cmpd="sng" algn="ctr">
            <a:solidFill>
              <a:srgbClr val="0567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1530980" y="2900655"/>
            <a:ext cx="5763116" cy="369332"/>
          </a:xfrm>
          <a:prstGeom prst="rect">
            <a:avLst/>
          </a:prstGeom>
        </p:spPr>
        <p:txBody>
          <a:bodyPr wrap="none">
            <a:spAutoFit/>
          </a:bodyPr>
          <a:lstStyle/>
          <a:p>
            <a:pPr algn="ctr">
              <a:defRPr/>
            </a:pPr>
            <a:r>
              <a:rPr lang="zh-CN" altLang="zh-CN" b="1" dirty="0"/>
              <a:t>首页框架代码</a:t>
            </a:r>
            <a:r>
              <a:rPr lang="zh-CN" altLang="en-US" b="1" dirty="0" smtClean="0">
                <a:ea typeface="宋体" pitchFamily="2" charset="-122"/>
              </a:rPr>
              <a:t>，代码详</a:t>
            </a:r>
            <a:r>
              <a:rPr lang="zh-CN" altLang="en-US" b="1" dirty="0">
                <a:ea typeface="宋体" pitchFamily="2" charset="-122"/>
              </a:rPr>
              <a:t>见</a:t>
            </a:r>
            <a:r>
              <a:rPr lang="zh-CN" altLang="en-US" b="1" dirty="0" smtClean="0">
                <a:ea typeface="宋体" pitchFamily="2" charset="-122"/>
              </a:rPr>
              <a:t>教材任务四中的</a:t>
            </a:r>
            <a:r>
              <a:rPr lang="en-US" altLang="zh-CN" b="1" dirty="0" smtClean="0">
                <a:ea typeface="宋体" pitchFamily="2" charset="-122"/>
              </a:rPr>
              <a:t>【</a:t>
            </a:r>
            <a:r>
              <a:rPr lang="zh-CN" altLang="en-US" b="1" dirty="0" smtClean="0">
                <a:ea typeface="宋体" pitchFamily="2" charset="-122"/>
              </a:rPr>
              <a:t>代码实现</a:t>
            </a:r>
            <a:r>
              <a:rPr lang="en-US" altLang="zh-CN" b="1" dirty="0" smtClean="0">
                <a:ea typeface="宋体" pitchFamily="2" charset="-122"/>
              </a:rPr>
              <a:t>】</a:t>
            </a:r>
            <a:endParaRPr lang="en-US" altLang="zh-CN" b="1" dirty="0">
              <a:ea typeface="宋体" pitchFamily="2" charset="-122"/>
            </a:endParaRPr>
          </a:p>
        </p:txBody>
      </p:sp>
      <p:sp>
        <p:nvSpPr>
          <p:cNvPr id="1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商城首页</a:t>
            </a:r>
            <a:endParaRPr lang="zh-CN" altLang="zh-CN" sz="3600" b="1" dirty="0">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114373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53"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商城首页</a:t>
            </a:r>
            <a:endParaRPr lang="zh-CN" altLang="zh-CN" sz="3600" b="1" dirty="0">
              <a:solidFill>
                <a:srgbClr val="0567A2"/>
              </a:solidFill>
              <a:latin typeface="微软雅黑" pitchFamily="34" charset="-122"/>
              <a:ea typeface="微软雅黑" pitchFamily="34" charset="-122"/>
            </a:endParaRPr>
          </a:p>
        </p:txBody>
      </p:sp>
      <p:sp>
        <p:nvSpPr>
          <p:cNvPr id="10" name="矩形 9"/>
          <p:cNvSpPr/>
          <p:nvPr/>
        </p:nvSpPr>
        <p:spPr>
          <a:xfrm>
            <a:off x="499028" y="1433773"/>
            <a:ext cx="2291012" cy="461665"/>
          </a:xfrm>
          <a:prstGeom prst="rect">
            <a:avLst/>
          </a:prstGeom>
        </p:spPr>
        <p:txBody>
          <a:bodyPr wrap="none">
            <a:spAutoFit/>
          </a:bodyPr>
          <a:lstStyle/>
          <a:p>
            <a:r>
              <a:rPr lang="en-US" altLang="zh-CN" sz="2400" b="1" dirty="0" smtClean="0"/>
              <a:t>【</a:t>
            </a:r>
            <a:r>
              <a:rPr lang="zh-CN" altLang="en-US" sz="2400" b="1" dirty="0" smtClean="0"/>
              <a:t>任务</a:t>
            </a:r>
            <a:r>
              <a:rPr lang="en-US" altLang="zh-CN" sz="2400" b="1" dirty="0" smtClean="0"/>
              <a:t>5-</a:t>
            </a:r>
            <a:r>
              <a:rPr lang="zh-CN" altLang="en-US" sz="2400" b="1" dirty="0" smtClean="0"/>
              <a:t>商品</a:t>
            </a:r>
            <a:r>
              <a:rPr lang="en-US" altLang="zh-CN" sz="2400" b="1" dirty="0" smtClean="0"/>
              <a:t>】</a:t>
            </a:r>
            <a:endParaRPr lang="zh-CN" altLang="en-US" sz="2400" b="1"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391" y="2211571"/>
            <a:ext cx="2638425"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42" y="2211572"/>
            <a:ext cx="2739449" cy="374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0630" y="1895439"/>
            <a:ext cx="3283370" cy="1932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0630" y="3730809"/>
            <a:ext cx="3274981" cy="184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812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8" name="圆角矩形 7"/>
          <p:cNvSpPr/>
          <p:nvPr/>
        </p:nvSpPr>
        <p:spPr>
          <a:xfrm>
            <a:off x="1451321" y="1739415"/>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代码</a:t>
            </a:r>
            <a:endParaRPr lang="en-US" altLang="zh-CN" b="1" dirty="0">
              <a:solidFill>
                <a:schemeClr val="bg1"/>
              </a:solidFill>
              <a:ea typeface="宋体" pitchFamily="2" charset="-122"/>
            </a:endParaRPr>
          </a:p>
        </p:txBody>
      </p:sp>
      <p:cxnSp>
        <p:nvCxnSpPr>
          <p:cNvPr id="10" name="直接连接符 9"/>
          <p:cNvCxnSpPr/>
          <p:nvPr/>
        </p:nvCxnSpPr>
        <p:spPr bwMode="auto">
          <a:xfrm>
            <a:off x="1302465" y="2426314"/>
            <a:ext cx="6530172" cy="0"/>
          </a:xfrm>
          <a:prstGeom prst="line">
            <a:avLst/>
          </a:prstGeom>
          <a:noFill/>
          <a:ln w="28575" cap="flat" cmpd="sng" algn="ctr">
            <a:solidFill>
              <a:srgbClr val="0567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商城首页</a:t>
            </a:r>
            <a:endParaRPr lang="zh-CN" altLang="zh-CN" sz="3600" b="1" dirty="0">
              <a:solidFill>
                <a:srgbClr val="0567A2"/>
              </a:solidFill>
              <a:latin typeface="微软雅黑" pitchFamily="34" charset="-122"/>
              <a:ea typeface="微软雅黑" pitchFamily="34" charset="-122"/>
            </a:endParaRPr>
          </a:p>
        </p:txBody>
      </p:sp>
      <p:sp>
        <p:nvSpPr>
          <p:cNvPr id="12" name="矩形 11"/>
          <p:cNvSpPr/>
          <p:nvPr/>
        </p:nvSpPr>
        <p:spPr>
          <a:xfrm>
            <a:off x="2466154" y="2713956"/>
            <a:ext cx="4136069" cy="369332"/>
          </a:xfrm>
          <a:prstGeom prst="rect">
            <a:avLst/>
          </a:prstGeom>
        </p:spPr>
        <p:txBody>
          <a:bodyPr wrap="none">
            <a:spAutoFit/>
          </a:bodyPr>
          <a:lstStyle/>
          <a:p>
            <a:pPr algn="ctr">
              <a:defRPr/>
            </a:pPr>
            <a:r>
              <a:rPr lang="zh-CN" altLang="en-US" b="1" dirty="0" smtClean="0">
                <a:ea typeface="宋体" pitchFamily="2" charset="-122"/>
              </a:rPr>
              <a:t>代码详</a:t>
            </a:r>
            <a:r>
              <a:rPr lang="zh-CN" altLang="en-US" b="1" dirty="0">
                <a:ea typeface="宋体" pitchFamily="2" charset="-122"/>
              </a:rPr>
              <a:t>见</a:t>
            </a:r>
            <a:r>
              <a:rPr lang="zh-CN" altLang="en-US" b="1" smtClean="0">
                <a:ea typeface="宋体" pitchFamily="2" charset="-122"/>
              </a:rPr>
              <a:t>教材任务五中</a:t>
            </a:r>
            <a:r>
              <a:rPr lang="zh-CN" altLang="en-US" b="1" dirty="0" smtClean="0">
                <a:ea typeface="宋体" pitchFamily="2" charset="-122"/>
              </a:rPr>
              <a:t>的</a:t>
            </a:r>
            <a:r>
              <a:rPr lang="en-US" altLang="zh-CN" b="1" dirty="0" smtClean="0">
                <a:ea typeface="宋体" pitchFamily="2" charset="-122"/>
              </a:rPr>
              <a:t>【</a:t>
            </a:r>
            <a:r>
              <a:rPr lang="zh-CN" altLang="en-US" b="1" dirty="0" smtClean="0">
                <a:ea typeface="宋体" pitchFamily="2" charset="-122"/>
              </a:rPr>
              <a:t>代码实现</a:t>
            </a:r>
            <a:r>
              <a:rPr lang="en-US" altLang="zh-CN" b="1" dirty="0" smtClean="0">
                <a:ea typeface="宋体" pitchFamily="2" charset="-122"/>
              </a:rPr>
              <a:t>】</a:t>
            </a:r>
            <a:endParaRPr lang="en-US" altLang="zh-CN" b="1" dirty="0">
              <a:ea typeface="宋体" pitchFamily="2" charset="-122"/>
            </a:endParaRPr>
          </a:p>
        </p:txBody>
      </p:sp>
    </p:spTree>
    <p:extLst>
      <p:ext uri="{BB962C8B-B14F-4D97-AF65-F5344CB8AC3E}">
        <p14:creationId xmlns:p14="http://schemas.microsoft.com/office/powerpoint/2010/main" val="319036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53"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商品</a:t>
            </a:r>
            <a:r>
              <a:rPr lang="zh-CN" altLang="en-US" sz="3600" b="1" dirty="0">
                <a:solidFill>
                  <a:srgbClr val="0567A2"/>
                </a:solidFill>
                <a:latin typeface="微软雅黑" pitchFamily="34" charset="-122"/>
                <a:ea typeface="微软雅黑" pitchFamily="34" charset="-122"/>
              </a:rPr>
              <a:t>分类页</a:t>
            </a:r>
            <a:endParaRPr lang="zh-CN" altLang="zh-CN" sz="3600" b="1" dirty="0">
              <a:solidFill>
                <a:srgbClr val="0567A2"/>
              </a:solidFill>
              <a:latin typeface="微软雅黑" pitchFamily="34" charset="-122"/>
              <a:ea typeface="微软雅黑" pitchFamily="34" charset="-122"/>
            </a:endParaRPr>
          </a:p>
        </p:txBody>
      </p:sp>
      <p:sp>
        <p:nvSpPr>
          <p:cNvPr id="7" name="矩形 6"/>
          <p:cNvSpPr/>
          <p:nvPr/>
        </p:nvSpPr>
        <p:spPr>
          <a:xfrm>
            <a:off x="499028" y="1433773"/>
            <a:ext cx="2909771" cy="461665"/>
          </a:xfrm>
          <a:prstGeom prst="rect">
            <a:avLst/>
          </a:prstGeom>
        </p:spPr>
        <p:txBody>
          <a:bodyPr wrap="none">
            <a:spAutoFit/>
          </a:bodyPr>
          <a:lstStyle/>
          <a:p>
            <a:r>
              <a:rPr lang="en-US" altLang="zh-CN" sz="2400" b="1" dirty="0" smtClean="0"/>
              <a:t>【</a:t>
            </a:r>
            <a:r>
              <a:rPr lang="zh-CN" altLang="en-US" sz="2400" b="1" dirty="0" smtClean="0"/>
              <a:t>任务</a:t>
            </a:r>
            <a:r>
              <a:rPr lang="en-US" altLang="zh-CN" sz="2400" b="1" dirty="0" smtClean="0"/>
              <a:t>6-</a:t>
            </a:r>
            <a:r>
              <a:rPr lang="zh-CN" altLang="en-US" sz="2400" b="1" dirty="0" smtClean="0"/>
              <a:t>顶部通栏</a:t>
            </a:r>
            <a:r>
              <a:rPr lang="en-US" altLang="zh-CN" sz="2400" b="1" dirty="0" smtClean="0"/>
              <a:t>】</a:t>
            </a:r>
            <a:endParaRPr lang="zh-CN" altLang="en-US" sz="2400" b="1" dirty="0"/>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313" y="2179676"/>
            <a:ext cx="4888839" cy="559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576" y="2851506"/>
            <a:ext cx="519112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50643" y="4135536"/>
            <a:ext cx="6755927" cy="2122376"/>
          </a:xfrm>
          <a:prstGeom prst="rect">
            <a:avLst/>
          </a:prstGeom>
        </p:spPr>
        <p:txBody>
          <a:bodyPr wrap="square">
            <a:spAutoFit/>
          </a:bodyPr>
          <a:lstStyle/>
          <a:p>
            <a:pPr>
              <a:lnSpc>
                <a:spcPct val="150000"/>
              </a:lnSpc>
            </a:pPr>
            <a:r>
              <a:rPr lang="en-US" altLang="zh-CN" dirty="0"/>
              <a:t>	</a:t>
            </a:r>
            <a:r>
              <a:rPr lang="zh-CN" altLang="zh-CN" dirty="0"/>
              <a:t>在做顶部通栏时，我们需要思考的问题和注意的地方有：</a:t>
            </a:r>
          </a:p>
          <a:p>
            <a:pPr marL="1200150" lvl="2" indent="-285750">
              <a:lnSpc>
                <a:spcPct val="150000"/>
              </a:lnSpc>
              <a:buFont typeface="Wingdings" pitchFamily="2" charset="2"/>
              <a:buChar char="ü"/>
            </a:pPr>
            <a:r>
              <a:rPr lang="zh-CN" altLang="zh-CN" dirty="0"/>
              <a:t>按钮设置足够大 有良好的用户触控体验。</a:t>
            </a:r>
          </a:p>
          <a:p>
            <a:pPr marL="1200150" lvl="2" indent="-285750">
              <a:lnSpc>
                <a:spcPct val="150000"/>
              </a:lnSpc>
              <a:buFont typeface="Wingdings" pitchFamily="2" charset="2"/>
              <a:buChar char="ü"/>
            </a:pPr>
            <a:r>
              <a:rPr lang="zh-CN" altLang="zh-CN" dirty="0"/>
              <a:t>将小图标居中显示在盒子当中。</a:t>
            </a:r>
          </a:p>
          <a:p>
            <a:pPr marL="1200150" lvl="2" indent="-285750">
              <a:lnSpc>
                <a:spcPct val="150000"/>
              </a:lnSpc>
              <a:buFont typeface="Wingdings" pitchFamily="2" charset="2"/>
              <a:buChar char="ü"/>
            </a:pPr>
            <a:r>
              <a:rPr lang="zh-CN" altLang="zh-CN" dirty="0"/>
              <a:t>怎么将除顶部通栏下 剩余的高度分配给分类的左侧栏和右侧栏。</a:t>
            </a:r>
          </a:p>
        </p:txBody>
      </p:sp>
    </p:spTree>
    <p:extLst>
      <p:ext uri="{BB962C8B-B14F-4D97-AF65-F5344CB8AC3E}">
        <p14:creationId xmlns:p14="http://schemas.microsoft.com/office/powerpoint/2010/main" val="955890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8" name="圆角矩形 7"/>
          <p:cNvSpPr/>
          <p:nvPr/>
        </p:nvSpPr>
        <p:spPr>
          <a:xfrm>
            <a:off x="1451321" y="1739415"/>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代码</a:t>
            </a:r>
            <a:endParaRPr lang="en-US" altLang="zh-CN" b="1" dirty="0">
              <a:solidFill>
                <a:schemeClr val="bg1"/>
              </a:solidFill>
              <a:ea typeface="宋体" pitchFamily="2" charset="-122"/>
            </a:endParaRPr>
          </a:p>
        </p:txBody>
      </p:sp>
      <p:cxnSp>
        <p:nvCxnSpPr>
          <p:cNvPr id="10" name="直接连接符 9"/>
          <p:cNvCxnSpPr/>
          <p:nvPr/>
        </p:nvCxnSpPr>
        <p:spPr bwMode="auto">
          <a:xfrm>
            <a:off x="1302465" y="2426314"/>
            <a:ext cx="6530172" cy="0"/>
          </a:xfrm>
          <a:prstGeom prst="line">
            <a:avLst/>
          </a:prstGeom>
          <a:noFill/>
          <a:ln w="28575" cap="flat" cmpd="sng" algn="ctr">
            <a:solidFill>
              <a:srgbClr val="0567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p:nvPr/>
        </p:nvSpPr>
        <p:spPr>
          <a:xfrm>
            <a:off x="2466154" y="2713956"/>
            <a:ext cx="4136069" cy="369332"/>
          </a:xfrm>
          <a:prstGeom prst="rect">
            <a:avLst/>
          </a:prstGeom>
        </p:spPr>
        <p:txBody>
          <a:bodyPr wrap="none">
            <a:spAutoFit/>
          </a:bodyPr>
          <a:lstStyle/>
          <a:p>
            <a:pPr algn="ctr">
              <a:defRPr/>
            </a:pPr>
            <a:r>
              <a:rPr lang="zh-CN" altLang="en-US" b="1" dirty="0" smtClean="0">
                <a:ea typeface="宋体" pitchFamily="2" charset="-122"/>
              </a:rPr>
              <a:t>代码详</a:t>
            </a:r>
            <a:r>
              <a:rPr lang="zh-CN" altLang="en-US" b="1" dirty="0">
                <a:ea typeface="宋体" pitchFamily="2" charset="-122"/>
              </a:rPr>
              <a:t>见</a:t>
            </a:r>
            <a:r>
              <a:rPr lang="zh-CN" altLang="en-US" b="1" smtClean="0">
                <a:ea typeface="宋体" pitchFamily="2" charset="-122"/>
              </a:rPr>
              <a:t>教材任务六中</a:t>
            </a:r>
            <a:r>
              <a:rPr lang="zh-CN" altLang="en-US" b="1" dirty="0" smtClean="0">
                <a:ea typeface="宋体" pitchFamily="2" charset="-122"/>
              </a:rPr>
              <a:t>的</a:t>
            </a:r>
            <a:r>
              <a:rPr lang="en-US" altLang="zh-CN" b="1" dirty="0" smtClean="0">
                <a:ea typeface="宋体" pitchFamily="2" charset="-122"/>
              </a:rPr>
              <a:t>【</a:t>
            </a:r>
            <a:r>
              <a:rPr lang="zh-CN" altLang="en-US" b="1" dirty="0" smtClean="0">
                <a:ea typeface="宋体" pitchFamily="2" charset="-122"/>
              </a:rPr>
              <a:t>代码实现</a:t>
            </a:r>
            <a:r>
              <a:rPr lang="en-US" altLang="zh-CN" b="1" dirty="0" smtClean="0">
                <a:ea typeface="宋体" pitchFamily="2" charset="-122"/>
              </a:rPr>
              <a:t>】</a:t>
            </a:r>
            <a:endParaRPr lang="en-US" altLang="zh-CN" b="1" dirty="0">
              <a:ea typeface="宋体" pitchFamily="2" charset="-122"/>
            </a:endParaRPr>
          </a:p>
        </p:txBody>
      </p:sp>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商品</a:t>
            </a:r>
            <a:r>
              <a:rPr lang="zh-CN" altLang="en-US" sz="3600" b="1" dirty="0">
                <a:solidFill>
                  <a:srgbClr val="0567A2"/>
                </a:solidFill>
                <a:latin typeface="微软雅黑" pitchFamily="34" charset="-122"/>
                <a:ea typeface="微软雅黑" pitchFamily="34" charset="-122"/>
              </a:rPr>
              <a:t>分类页</a:t>
            </a:r>
            <a:endParaRPr lang="zh-CN" altLang="zh-CN" sz="3600" b="1" dirty="0">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389715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53"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商品</a:t>
            </a:r>
            <a:r>
              <a:rPr lang="zh-CN" altLang="en-US" sz="3600" b="1" dirty="0">
                <a:solidFill>
                  <a:srgbClr val="0567A2"/>
                </a:solidFill>
                <a:latin typeface="微软雅黑" pitchFamily="34" charset="-122"/>
                <a:ea typeface="微软雅黑" pitchFamily="34" charset="-122"/>
              </a:rPr>
              <a:t>分类页</a:t>
            </a:r>
            <a:endParaRPr lang="zh-CN" altLang="zh-CN" sz="3600" b="1" dirty="0">
              <a:solidFill>
                <a:srgbClr val="0567A2"/>
              </a:solidFill>
              <a:latin typeface="微软雅黑" pitchFamily="34" charset="-122"/>
              <a:ea typeface="微软雅黑" pitchFamily="34" charset="-122"/>
            </a:endParaRPr>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168" y="1231161"/>
            <a:ext cx="970000" cy="504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518" y="1231161"/>
            <a:ext cx="3597081" cy="504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029739" y="2690336"/>
            <a:ext cx="4572000" cy="1477328"/>
          </a:xfrm>
          <a:prstGeom prst="rect">
            <a:avLst/>
          </a:prstGeom>
        </p:spPr>
        <p:txBody>
          <a:bodyPr>
            <a:spAutoFit/>
          </a:bodyPr>
          <a:lstStyle/>
          <a:p>
            <a:r>
              <a:rPr lang="en-US" altLang="zh-CN" dirty="0" smtClean="0"/>
              <a:t>         </a:t>
            </a:r>
            <a:r>
              <a:rPr lang="zh-CN" altLang="zh-CN" dirty="0" smtClean="0"/>
              <a:t>本</a:t>
            </a:r>
            <a:r>
              <a:rPr lang="zh-CN" altLang="zh-CN" dirty="0"/>
              <a:t>任务带领大家完成商品分类页的左侧栏，其功能点为：</a:t>
            </a:r>
          </a:p>
          <a:p>
            <a:pPr marL="285750" indent="-285750">
              <a:buFont typeface="Wingdings" pitchFamily="2" charset="2"/>
              <a:buChar char="ü"/>
            </a:pPr>
            <a:r>
              <a:rPr lang="zh-CN" altLang="zh-CN" dirty="0"/>
              <a:t>可以滑动，松手后可以恢复。用定位和过渡可以实现。</a:t>
            </a:r>
          </a:p>
          <a:p>
            <a:pPr marL="285750" indent="-285750">
              <a:buFont typeface="Wingdings" pitchFamily="2" charset="2"/>
              <a:buChar char="ü"/>
            </a:pPr>
            <a:r>
              <a:rPr lang="zh-CN" altLang="zh-CN" dirty="0"/>
              <a:t>选中即改变字体颜色。</a:t>
            </a:r>
          </a:p>
        </p:txBody>
      </p:sp>
    </p:spTree>
    <p:extLst>
      <p:ext uri="{BB962C8B-B14F-4D97-AF65-F5344CB8AC3E}">
        <p14:creationId xmlns:p14="http://schemas.microsoft.com/office/powerpoint/2010/main" val="991855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noChangeArrowheads="1"/>
          </p:cNvSpPr>
          <p:nvPr>
            <p:ph type="title"/>
          </p:nvPr>
        </p:nvSpPr>
        <p:spPr bwMode="auto">
          <a:xfrm>
            <a:off x="482892" y="226503"/>
            <a:ext cx="4716082" cy="729499"/>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571500" indent="-571500" algn="ctr" fontAlgn="base">
              <a:spcBef>
                <a:spcPct val="0"/>
              </a:spcBef>
              <a:spcAft>
                <a:spcPct val="0"/>
              </a:spcAft>
              <a:buFont typeface="Wingdings" pitchFamily="2" charset="2"/>
              <a:buNone/>
            </a:pPr>
            <a:r>
              <a:rPr lang="zh-CN" altLang="en-US" sz="3600" b="1" smtClean="0">
                <a:solidFill>
                  <a:srgbClr val="0567A2"/>
                </a:solidFill>
                <a:latin typeface="微软雅黑" pitchFamily="34" charset="-122"/>
                <a:ea typeface="微软雅黑" pitchFamily="34" charset="-122"/>
                <a:sym typeface="宋体" charset="-122"/>
              </a:rPr>
              <a:t>学习</a:t>
            </a:r>
            <a:r>
              <a:rPr lang="zh-CN" altLang="en-US" sz="3600" b="1">
                <a:solidFill>
                  <a:srgbClr val="0567A2"/>
                </a:solidFill>
                <a:latin typeface="微软雅黑" pitchFamily="34" charset="-122"/>
                <a:ea typeface="微软雅黑" pitchFamily="34" charset="-122"/>
                <a:sym typeface="宋体" charset="-122"/>
              </a:rPr>
              <a:t>目标</a:t>
            </a:r>
          </a:p>
        </p:txBody>
      </p:sp>
      <p:grpSp>
        <p:nvGrpSpPr>
          <p:cNvPr id="5" name="组合 4"/>
          <p:cNvGrpSpPr>
            <a:grpSpLocks/>
          </p:cNvGrpSpPr>
          <p:nvPr/>
        </p:nvGrpSpPr>
        <p:grpSpPr bwMode="auto">
          <a:xfrm flipH="1" flipV="1">
            <a:off x="323513" y="2293781"/>
            <a:ext cx="3237357" cy="1264026"/>
            <a:chOff x="4589419" y="4359378"/>
            <a:chExt cx="4214317" cy="1340760"/>
          </a:xfrm>
        </p:grpSpPr>
        <p:grpSp>
          <p:nvGrpSpPr>
            <p:cNvPr id="6" name="组合 38"/>
            <p:cNvGrpSpPr>
              <a:grpSpLocks/>
            </p:cNvGrpSpPr>
            <p:nvPr/>
          </p:nvGrpSpPr>
          <p:grpSpPr bwMode="auto">
            <a:xfrm rot="10800000">
              <a:off x="5335416" y="4359378"/>
              <a:ext cx="3063896" cy="903237"/>
              <a:chOff x="892101" y="1968148"/>
              <a:chExt cx="3064215" cy="902884"/>
            </a:xfrm>
          </p:grpSpPr>
          <p:cxnSp>
            <p:nvCxnSpPr>
              <p:cNvPr id="11" name="直接连接符 39"/>
              <p:cNvCxnSpPr>
                <a:cxnSpLocks noChangeShapeType="1"/>
              </p:cNvCxnSpPr>
              <p:nvPr/>
            </p:nvCxnSpPr>
            <p:spPr bwMode="auto">
              <a:xfrm rot="10800000" flipH="1" flipV="1">
                <a:off x="892101" y="1968148"/>
                <a:ext cx="878135" cy="892527"/>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40"/>
              <p:cNvCxnSpPr>
                <a:cxnSpLocks noChangeShapeType="1"/>
              </p:cNvCxnSpPr>
              <p:nvPr/>
            </p:nvCxnSpPr>
            <p:spPr bwMode="auto">
              <a:xfrm rot="10800000" flipH="1" flipV="1">
                <a:off x="1770236" y="2860641"/>
                <a:ext cx="2186080" cy="10391"/>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41"/>
            <p:cNvGrpSpPr>
              <a:grpSpLocks/>
            </p:cNvGrpSpPr>
            <p:nvPr/>
          </p:nvGrpSpPr>
          <p:grpSpPr bwMode="auto">
            <a:xfrm flipH="1">
              <a:off x="8201023" y="5146148"/>
              <a:ext cx="602713" cy="553990"/>
              <a:chOff x="1124752" y="3872410"/>
              <a:chExt cx="604420" cy="553298"/>
            </a:xfrm>
          </p:grpSpPr>
          <p:sp>
            <p:nvSpPr>
              <p:cNvPr id="9" name="椭圆 8"/>
              <p:cNvSpPr/>
              <p:nvPr/>
            </p:nvSpPr>
            <p:spPr bwMode="auto">
              <a:xfrm>
                <a:off x="1124752" y="3912772"/>
                <a:ext cx="604420" cy="474256"/>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schemeClr val="accent1">
                      <a:lumMod val="75000"/>
                    </a:schemeClr>
                  </a:solidFill>
                </a:endParaRPr>
              </a:p>
            </p:txBody>
          </p:sp>
          <p:sp>
            <p:nvSpPr>
              <p:cNvPr id="10" name="TextBox 9"/>
              <p:cNvSpPr txBox="1"/>
              <p:nvPr/>
            </p:nvSpPr>
            <p:spPr>
              <a:xfrm rot="10800000">
                <a:off x="1195628" y="3872410"/>
                <a:ext cx="334693" cy="553298"/>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8" name="矩形 51"/>
            <p:cNvSpPr>
              <a:spLocks noChangeArrowheads="1"/>
            </p:cNvSpPr>
            <p:nvPr/>
          </p:nvSpPr>
          <p:spPr bwMode="auto">
            <a:xfrm rot="10800000">
              <a:off x="4589419" y="4631270"/>
              <a:ext cx="3376291" cy="58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3600"/>
                </a:lnSpc>
                <a:spcBef>
                  <a:spcPct val="0"/>
                </a:spcBef>
                <a:spcAft>
                  <a:spcPct val="0"/>
                </a:spcAft>
              </a:pPr>
              <a:r>
                <a:rPr lang="zh-CN" altLang="en-US" b="1" dirty="0" smtClean="0">
                  <a:solidFill>
                    <a:srgbClr val="0567A2"/>
                  </a:solidFill>
                  <a:latin typeface="微软雅黑" pitchFamily="34" charset="-122"/>
                  <a:ea typeface="微软雅黑" pitchFamily="34" charset="-122"/>
                </a:rPr>
                <a:t>项目的整体结构</a:t>
              </a:r>
              <a:endParaRPr lang="zh-CN" altLang="zh-CN" b="1" dirty="0">
                <a:solidFill>
                  <a:srgbClr val="0567A2"/>
                </a:solidFill>
                <a:latin typeface="微软雅黑" pitchFamily="34" charset="-122"/>
                <a:ea typeface="微软雅黑" pitchFamily="34" charset="-122"/>
              </a:endParaRPr>
            </a:p>
          </p:txBody>
        </p:sp>
      </p:grpSp>
      <p:grpSp>
        <p:nvGrpSpPr>
          <p:cNvPr id="13" name="组合 12"/>
          <p:cNvGrpSpPr>
            <a:grpSpLocks/>
          </p:cNvGrpSpPr>
          <p:nvPr/>
        </p:nvGrpSpPr>
        <p:grpSpPr bwMode="auto">
          <a:xfrm>
            <a:off x="3406100" y="2376547"/>
            <a:ext cx="2266373" cy="2388093"/>
            <a:chOff x="3018373" y="2450718"/>
            <a:chExt cx="2266373" cy="2387981"/>
          </a:xfrm>
        </p:grpSpPr>
        <p:sp>
          <p:nvSpPr>
            <p:cNvPr id="14" name="TextBox 13"/>
            <p:cNvSpPr txBox="1"/>
            <p:nvPr/>
          </p:nvSpPr>
          <p:spPr bwMode="auto">
            <a:xfrm rot="3056778">
              <a:off x="4578333" y="2893580"/>
              <a:ext cx="1042938" cy="369888"/>
            </a:xfrm>
            <a:prstGeom prst="rect">
              <a:avLst/>
            </a:prstGeom>
            <a:noFill/>
          </p:spPr>
          <p:txBody>
            <a:bodyPr>
              <a:spAutoFit/>
            </a:bodyPr>
            <a:lstStyle/>
            <a:p>
              <a:pPr algn="ctr" eaLnBrk="0" fontAlgn="base" hangingPunct="0">
                <a:spcBef>
                  <a:spcPct val="0"/>
                </a:spcBef>
                <a:spcAft>
                  <a:spcPct val="0"/>
                </a:spcAft>
                <a:defRPr/>
              </a:pPr>
              <a:r>
                <a:rPr lang="zh-CN" altLang="en-US" spc="300" smtClean="0">
                  <a:solidFill>
                    <a:prstClr val="black"/>
                  </a:solidFill>
                  <a:latin typeface="微软雅黑" panose="020B0503020204020204" pitchFamily="34" charset="-122"/>
                  <a:ea typeface="微软雅黑" panose="020B0503020204020204" pitchFamily="34" charset="-122"/>
                </a:rPr>
                <a:t>掌握</a:t>
              </a:r>
              <a:endParaRPr lang="zh-CN" altLang="en-US" spc="300">
                <a:solidFill>
                  <a:prstClr val="black"/>
                </a:solidFill>
                <a:latin typeface="微软雅黑" panose="020B0503020204020204" pitchFamily="34" charset="-122"/>
                <a:ea typeface="微软雅黑" panose="020B0503020204020204" pitchFamily="34" charset="-122"/>
              </a:endParaRPr>
            </a:p>
          </p:txBody>
        </p:sp>
        <p:sp>
          <p:nvSpPr>
            <p:cNvPr id="15" name="TextBox 14"/>
            <p:cNvSpPr txBox="1"/>
            <p:nvPr/>
          </p:nvSpPr>
          <p:spPr bwMode="auto">
            <a:xfrm rot="6997465" flipV="1">
              <a:off x="2682641" y="2786450"/>
              <a:ext cx="1041351" cy="369887"/>
            </a:xfrm>
            <a:prstGeom prst="rect">
              <a:avLst/>
            </a:prstGeom>
            <a:noFill/>
          </p:spPr>
          <p:txBody>
            <a:bodyPr>
              <a:spAutoFit/>
            </a:bodyPr>
            <a:lstStyle/>
            <a:p>
              <a:pPr algn="ctr" eaLnBrk="0" fontAlgn="base" hangingPunct="0">
                <a:spcBef>
                  <a:spcPct val="0"/>
                </a:spcBef>
                <a:spcAft>
                  <a:spcPct val="0"/>
                </a:spcAft>
                <a:defRPr/>
              </a:pPr>
              <a:r>
                <a:rPr lang="zh-CN" altLang="en-US" spc="300">
                  <a:solidFill>
                    <a:prstClr val="black"/>
                  </a:solidFill>
                  <a:latin typeface="微软雅黑" panose="020B0503020204020204" pitchFamily="34" charset="-122"/>
                  <a:ea typeface="微软雅黑" panose="020B0503020204020204" pitchFamily="34" charset="-122"/>
                </a:rPr>
                <a:t>了解</a:t>
              </a:r>
            </a:p>
          </p:txBody>
        </p:sp>
        <p:sp>
          <p:nvSpPr>
            <p:cNvPr id="16" name="TextBox 15"/>
            <p:cNvSpPr txBox="1"/>
            <p:nvPr/>
          </p:nvSpPr>
          <p:spPr bwMode="auto">
            <a:xfrm rot="10800000" flipH="1" flipV="1">
              <a:off x="3676147" y="4470416"/>
              <a:ext cx="1041400" cy="368283"/>
            </a:xfrm>
            <a:prstGeom prst="rect">
              <a:avLst/>
            </a:prstGeom>
            <a:noFill/>
          </p:spPr>
          <p:txBody>
            <a:bodyPr>
              <a:spAutoFit/>
            </a:bodyPr>
            <a:lstStyle/>
            <a:p>
              <a:pPr algn="ctr" eaLnBrk="0" fontAlgn="base" hangingPunct="0">
                <a:spcBef>
                  <a:spcPct val="0"/>
                </a:spcBef>
                <a:spcAft>
                  <a:spcPct val="0"/>
                </a:spcAft>
                <a:defRPr/>
              </a:pPr>
              <a:r>
                <a:rPr lang="zh-CN" altLang="en-US" spc="300">
                  <a:solidFill>
                    <a:prstClr val="black"/>
                  </a:solidFill>
                  <a:latin typeface="微软雅黑" panose="020B0503020204020204" pitchFamily="34" charset="-122"/>
                  <a:ea typeface="微软雅黑" panose="020B0503020204020204" pitchFamily="34" charset="-122"/>
                </a:rPr>
                <a:t>熟悉</a:t>
              </a:r>
            </a:p>
          </p:txBody>
        </p:sp>
      </p:grpSp>
      <p:grpSp>
        <p:nvGrpSpPr>
          <p:cNvPr id="17" name="组合 2"/>
          <p:cNvGrpSpPr>
            <a:grpSpLocks/>
          </p:cNvGrpSpPr>
          <p:nvPr/>
        </p:nvGrpSpPr>
        <p:grpSpPr bwMode="auto">
          <a:xfrm>
            <a:off x="4016747" y="2878138"/>
            <a:ext cx="1203325" cy="1201737"/>
            <a:chOff x="3692088" y="2878838"/>
            <a:chExt cx="1203191" cy="1201737"/>
          </a:xfrm>
        </p:grpSpPr>
        <p:sp>
          <p:nvSpPr>
            <p:cNvPr id="18" name="弧形 17"/>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19" name="弧形 18"/>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20" name="弧形 19"/>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grpSp>
      <p:grpSp>
        <p:nvGrpSpPr>
          <p:cNvPr id="21" name="组合 20"/>
          <p:cNvGrpSpPr/>
          <p:nvPr/>
        </p:nvGrpSpPr>
        <p:grpSpPr>
          <a:xfrm>
            <a:off x="4716009" y="5000756"/>
            <a:ext cx="3441283" cy="1092540"/>
            <a:chOff x="4067939" y="4873383"/>
            <a:chExt cx="3441283" cy="1092540"/>
          </a:xfrm>
        </p:grpSpPr>
        <p:grpSp>
          <p:nvGrpSpPr>
            <p:cNvPr id="22" name="组合 21"/>
            <p:cNvGrpSpPr>
              <a:grpSpLocks/>
            </p:cNvGrpSpPr>
            <p:nvPr/>
          </p:nvGrpSpPr>
          <p:grpSpPr bwMode="auto">
            <a:xfrm>
              <a:off x="4067939" y="4873383"/>
              <a:ext cx="3102530" cy="1003928"/>
              <a:chOff x="3944674" y="5032639"/>
              <a:chExt cx="2043449" cy="842201"/>
            </a:xfrm>
          </p:grpSpPr>
          <p:grpSp>
            <p:nvGrpSpPr>
              <p:cNvPr id="25" name="组合 38"/>
              <p:cNvGrpSpPr>
                <a:grpSpLocks/>
              </p:cNvGrpSpPr>
              <p:nvPr/>
            </p:nvGrpSpPr>
            <p:grpSpPr bwMode="auto">
              <a:xfrm rot="16200000" flipV="1">
                <a:off x="4584997" y="4523213"/>
                <a:ext cx="711304" cy="1991950"/>
                <a:chOff x="1747520" y="2337534"/>
                <a:chExt cx="1009674" cy="912063"/>
              </a:xfrm>
            </p:grpSpPr>
            <p:cxnSp>
              <p:nvCxnSpPr>
                <p:cNvPr id="27" name="直接连接符 39"/>
                <p:cNvCxnSpPr>
                  <a:cxnSpLocks noChangeShapeType="1"/>
                </p:cNvCxnSpPr>
                <p:nvPr/>
              </p:nvCxnSpPr>
              <p:spPr bwMode="auto">
                <a:xfrm rot="16200000" flipH="1" flipV="1">
                  <a:off x="1349222" y="2735832"/>
                  <a:ext cx="796597" cy="2"/>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40"/>
                <p:cNvCxnSpPr>
                  <a:cxnSpLocks noChangeShapeType="1"/>
                </p:cNvCxnSpPr>
                <p:nvPr/>
              </p:nvCxnSpPr>
              <p:spPr bwMode="auto">
                <a:xfrm rot="16200000" flipH="1">
                  <a:off x="2194625" y="2687029"/>
                  <a:ext cx="115465" cy="1009672"/>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矩形 4"/>
              <p:cNvSpPr>
                <a:spLocks noChangeArrowheads="1"/>
              </p:cNvSpPr>
              <p:nvPr/>
            </p:nvSpPr>
            <p:spPr bwMode="auto">
              <a:xfrm>
                <a:off x="4157168" y="5032639"/>
                <a:ext cx="1830955" cy="41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fontAlgn="base">
                  <a:lnSpc>
                    <a:spcPts val="3600"/>
                  </a:lnSpc>
                  <a:spcBef>
                    <a:spcPct val="0"/>
                  </a:spcBef>
                  <a:spcAft>
                    <a:spcPct val="0"/>
                  </a:spcAft>
                </a:pPr>
                <a:endParaRPr lang="zh-CN" altLang="en-US" b="1" dirty="0">
                  <a:solidFill>
                    <a:srgbClr val="0567A2"/>
                  </a:solidFill>
                  <a:latin typeface="微软雅黑" pitchFamily="34" charset="-122"/>
                  <a:ea typeface="微软雅黑" pitchFamily="34" charset="-122"/>
                </a:endParaRPr>
              </a:p>
            </p:txBody>
          </p:sp>
        </p:grpSp>
        <p:sp>
          <p:nvSpPr>
            <p:cNvPr id="23" name="椭圆 22"/>
            <p:cNvSpPr/>
            <p:nvPr/>
          </p:nvSpPr>
          <p:spPr bwMode="auto">
            <a:xfrm flipH="1">
              <a:off x="7020272" y="5484480"/>
              <a:ext cx="488950" cy="473074"/>
            </a:xfrm>
            <a:prstGeom prst="ellipse">
              <a:avLst/>
            </a:prstGeom>
            <a:solidFill>
              <a:srgbClr val="0567A2"/>
            </a:solidFill>
            <a:ln w="28575" cap="flat" cmpd="sng" algn="ctr">
              <a:solidFill>
                <a:srgbClr val="0567A2"/>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24" name="TextBox 23"/>
            <p:cNvSpPr txBox="1"/>
            <p:nvPr/>
          </p:nvSpPr>
          <p:spPr bwMode="auto">
            <a:xfrm flipH="1">
              <a:off x="7092280" y="5445224"/>
              <a:ext cx="320675" cy="520699"/>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prstClr val="white"/>
                  </a:solidFill>
                  <a:latin typeface="Times New Roman" panose="02020603050405020304" pitchFamily="18" charset="0"/>
                  <a:cs typeface="Times New Roman" panose="02020603050405020304" pitchFamily="18" charset="0"/>
                </a:rPr>
                <a:t>2</a:t>
              </a:r>
              <a:endParaRPr lang="zh-CN" altLang="en-US" sz="2800" b="1" dirty="0">
                <a:solidFill>
                  <a:prstClr val="white"/>
                </a:solidFill>
                <a:latin typeface="Times New Roman" panose="02020603050405020304" pitchFamily="18" charset="0"/>
                <a:cs typeface="Times New Roman" panose="02020603050405020304" pitchFamily="18" charset="0"/>
              </a:endParaRPr>
            </a:p>
          </p:txBody>
        </p:sp>
      </p:grpSp>
      <p:grpSp>
        <p:nvGrpSpPr>
          <p:cNvPr id="29" name="组合 28"/>
          <p:cNvGrpSpPr>
            <a:grpSpLocks/>
          </p:cNvGrpSpPr>
          <p:nvPr/>
        </p:nvGrpSpPr>
        <p:grpSpPr bwMode="auto">
          <a:xfrm>
            <a:off x="1907704" y="1639982"/>
            <a:ext cx="5245036" cy="4035361"/>
            <a:chOff x="1398367" y="1733243"/>
            <a:chExt cx="5245036" cy="4035172"/>
          </a:xfrm>
        </p:grpSpPr>
        <p:graphicFrame>
          <p:nvGraphicFramePr>
            <p:cNvPr id="30" name="图表 2"/>
            <p:cNvGraphicFramePr>
              <a:graphicFrameLocks/>
            </p:cNvGraphicFramePr>
            <p:nvPr>
              <p:extLst>
                <p:ext uri="{D42A27DB-BD31-4B8C-83A1-F6EECF244321}">
                  <p14:modId xmlns:p14="http://schemas.microsoft.com/office/powerpoint/2010/main" val="2255134724"/>
                </p:ext>
              </p:extLst>
            </p:nvPr>
          </p:nvGraphicFramePr>
          <p:xfrm>
            <a:off x="1398367" y="1733243"/>
            <a:ext cx="5245036" cy="4035172"/>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bwMode="auto">
            <a:xfrm rot="2719682">
              <a:off x="4600346" y="2873183"/>
              <a:ext cx="1042938" cy="369332"/>
            </a:xfrm>
            <a:prstGeom prst="rect">
              <a:avLst/>
            </a:prstGeom>
            <a:noFill/>
          </p:spPr>
          <p:txBody>
            <a:bodyPr>
              <a:spAutoFit/>
            </a:bodyPr>
            <a:lstStyle/>
            <a:p>
              <a:pPr>
                <a:defRPr/>
              </a:pPr>
              <a:r>
                <a:rPr lang="zh-CN" altLang="en-US" spc="300" dirty="0" smtClean="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32" name="TextBox 31"/>
            <p:cNvSpPr txBox="1"/>
            <p:nvPr/>
          </p:nvSpPr>
          <p:spPr bwMode="auto">
            <a:xfrm rot="6997465" flipV="1">
              <a:off x="2748528" y="2675548"/>
              <a:ext cx="1041351"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p>
          </p:txBody>
        </p:sp>
        <p:sp>
          <p:nvSpPr>
            <p:cNvPr id="33" name="TextBox 32"/>
            <p:cNvSpPr txBox="1"/>
            <p:nvPr/>
          </p:nvSpPr>
          <p:spPr bwMode="auto">
            <a:xfrm rot="10800000" flipH="1" flipV="1">
              <a:off x="3819272" y="4426487"/>
              <a:ext cx="1041400" cy="369315"/>
            </a:xfrm>
            <a:prstGeom prst="rect">
              <a:avLst/>
            </a:prstGeom>
            <a:noFill/>
          </p:spPr>
          <p:txBody>
            <a:bodyPr>
              <a:spAutoFit/>
            </a:bodyPr>
            <a:lstStyle/>
            <a:p>
              <a:pPr>
                <a:defRPr/>
              </a:pPr>
              <a:r>
                <a:rPr lang="zh-CN" altLang="en-US" spc="300" dirty="0" smtClean="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6246754" y="2420888"/>
            <a:ext cx="3365806" cy="1191174"/>
            <a:chOff x="5886714" y="2445892"/>
            <a:chExt cx="3365806" cy="1191174"/>
          </a:xfrm>
        </p:grpSpPr>
        <p:grpSp>
          <p:nvGrpSpPr>
            <p:cNvPr id="35" name="组合 6"/>
            <p:cNvGrpSpPr>
              <a:grpSpLocks/>
            </p:cNvGrpSpPr>
            <p:nvPr/>
          </p:nvGrpSpPr>
          <p:grpSpPr bwMode="auto">
            <a:xfrm>
              <a:off x="5929883" y="2445892"/>
              <a:ext cx="3322637" cy="1191174"/>
              <a:chOff x="5981922" y="1318311"/>
              <a:chExt cx="3325632" cy="1191212"/>
            </a:xfrm>
          </p:grpSpPr>
          <p:sp>
            <p:nvSpPr>
              <p:cNvPr id="37" name="矩形 5"/>
              <p:cNvSpPr>
                <a:spLocks noChangeArrowheads="1"/>
              </p:cNvSpPr>
              <p:nvPr/>
            </p:nvSpPr>
            <p:spPr bwMode="auto">
              <a:xfrm flipH="1">
                <a:off x="5981922" y="2001676"/>
                <a:ext cx="3325632" cy="50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lnSpc>
                    <a:spcPct val="150000"/>
                  </a:lnSpc>
                  <a:spcBef>
                    <a:spcPct val="0"/>
                  </a:spcBef>
                  <a:spcAft>
                    <a:spcPct val="0"/>
                  </a:spcAft>
                  <a:buFont typeface="Arial" pitchFamily="34" charset="0"/>
                  <a:buNone/>
                  <a:defRPr/>
                </a:pPr>
                <a:endParaRPr lang="en-US" altLang="zh-CN" b="1" dirty="0" smtClean="0">
                  <a:solidFill>
                    <a:srgbClr val="0567A2"/>
                  </a:solidFill>
                  <a:latin typeface="微软雅黑" pitchFamily="34" charset="-122"/>
                  <a:ea typeface="微软雅黑" pitchFamily="34" charset="-122"/>
                  <a:sym typeface="微软雅黑" pitchFamily="34" charset="-122"/>
                </a:endParaRPr>
              </a:p>
            </p:txBody>
          </p:sp>
          <p:grpSp>
            <p:nvGrpSpPr>
              <p:cNvPr id="38" name="组合 16"/>
              <p:cNvGrpSpPr>
                <a:grpSpLocks/>
              </p:cNvGrpSpPr>
              <p:nvPr/>
            </p:nvGrpSpPr>
            <p:grpSpPr bwMode="auto">
              <a:xfrm flipH="1">
                <a:off x="6009507" y="1797377"/>
                <a:ext cx="2361102" cy="648092"/>
                <a:chOff x="1625453" y="2372823"/>
                <a:chExt cx="2468866" cy="648398"/>
              </a:xfrm>
            </p:grpSpPr>
            <p:cxnSp>
              <p:nvCxnSpPr>
                <p:cNvPr id="42" name="直接连接符 7"/>
                <p:cNvCxnSpPr>
                  <a:cxnSpLocks noChangeShapeType="1"/>
                </p:cNvCxnSpPr>
                <p:nvPr/>
              </p:nvCxnSpPr>
              <p:spPr bwMode="auto">
                <a:xfrm>
                  <a:off x="1625453" y="2372823"/>
                  <a:ext cx="376814" cy="648398"/>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10"/>
                <p:cNvCxnSpPr>
                  <a:cxnSpLocks noChangeShapeType="1"/>
                </p:cNvCxnSpPr>
                <p:nvPr/>
              </p:nvCxnSpPr>
              <p:spPr bwMode="auto">
                <a:xfrm>
                  <a:off x="2002267" y="3021221"/>
                  <a:ext cx="2092052" cy="0"/>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 name="组合 15"/>
              <p:cNvGrpSpPr>
                <a:grpSpLocks/>
              </p:cNvGrpSpPr>
              <p:nvPr/>
            </p:nvGrpSpPr>
            <p:grpSpPr bwMode="auto">
              <a:xfrm flipH="1">
                <a:off x="8169507" y="1318311"/>
                <a:ext cx="489391" cy="520715"/>
                <a:chOff x="2008602" y="3560413"/>
                <a:chExt cx="511727" cy="520961"/>
              </a:xfrm>
            </p:grpSpPr>
            <p:sp>
              <p:nvSpPr>
                <p:cNvPr id="40" name="椭圆 39"/>
                <p:cNvSpPr/>
                <p:nvPr/>
              </p:nvSpPr>
              <p:spPr bwMode="auto">
                <a:xfrm>
                  <a:off x="2008602" y="3576296"/>
                  <a:ext cx="511727" cy="473312"/>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srgbClr val="0567A2"/>
                    </a:solidFill>
                  </a:endParaRPr>
                </a:p>
              </p:txBody>
            </p:sp>
            <p:sp>
              <p:nvSpPr>
                <p:cNvPr id="41" name="TextBox 40"/>
                <p:cNvSpPr txBox="1"/>
                <p:nvPr/>
              </p:nvSpPr>
              <p:spPr>
                <a:xfrm>
                  <a:off x="2116595" y="3560413"/>
                  <a:ext cx="335613" cy="520961"/>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6" name="矩形 51"/>
            <p:cNvSpPr>
              <a:spLocks noChangeArrowheads="1"/>
            </p:cNvSpPr>
            <p:nvPr/>
          </p:nvSpPr>
          <p:spPr bwMode="auto">
            <a:xfrm rot="10800000" flipH="1" flipV="1">
              <a:off x="5886714" y="2479200"/>
              <a:ext cx="218710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lvl="0" indent="-457200" fontAlgn="base">
                <a:lnSpc>
                  <a:spcPts val="3600"/>
                </a:lnSpc>
                <a:spcBef>
                  <a:spcPct val="0"/>
                </a:spcBef>
                <a:spcAft>
                  <a:spcPct val="0"/>
                </a:spcAft>
              </a:pPr>
              <a:r>
                <a:rPr lang="zh-CN" altLang="en-US" b="1" dirty="0" smtClean="0">
                  <a:solidFill>
                    <a:srgbClr val="0567A2"/>
                  </a:solidFill>
                  <a:latin typeface="微软雅黑" pitchFamily="34" charset="-122"/>
                  <a:ea typeface="微软雅黑" pitchFamily="34" charset="-122"/>
                </a:rPr>
                <a:t>项目中涉及的重点知识</a:t>
              </a:r>
              <a:endParaRPr lang="zh-CN" altLang="zh-CN" b="1" dirty="0">
                <a:solidFill>
                  <a:srgbClr val="0567A2"/>
                </a:solidFill>
                <a:latin typeface="微软雅黑" pitchFamily="34" charset="-122"/>
                <a:ea typeface="微软雅黑" pitchFamily="34" charset="-122"/>
              </a:endParaRPr>
            </a:p>
          </p:txBody>
        </p:sp>
      </p:grpSp>
      <p:sp>
        <p:nvSpPr>
          <p:cNvPr id="3" name="矩形 2"/>
          <p:cNvSpPr/>
          <p:nvPr/>
        </p:nvSpPr>
        <p:spPr>
          <a:xfrm>
            <a:off x="5214799" y="5000756"/>
            <a:ext cx="2954655" cy="507831"/>
          </a:xfrm>
          <a:prstGeom prst="rect">
            <a:avLst/>
          </a:prstGeom>
        </p:spPr>
        <p:txBody>
          <a:bodyPr wrap="none">
            <a:spAutoFit/>
          </a:bodyPr>
          <a:lstStyle/>
          <a:p>
            <a:pPr>
              <a:lnSpc>
                <a:spcPct val="150000"/>
              </a:lnSpc>
            </a:pPr>
            <a:r>
              <a:rPr lang="zh-CN" altLang="en-US" b="1" dirty="0" smtClean="0">
                <a:solidFill>
                  <a:srgbClr val="0567A2"/>
                </a:solidFill>
                <a:latin typeface="微软雅黑" pitchFamily="34" charset="-122"/>
                <a:ea typeface="微软雅黑" pitchFamily="34" charset="-122"/>
              </a:rPr>
              <a:t>参考教材能够完成项目代码</a:t>
            </a:r>
            <a:endParaRPr lang="zh-CN" altLang="en-US" b="1" dirty="0">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179648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2000"/>
                                        <p:tgtEl>
                                          <p:spTgt spid="17"/>
                                        </p:tgtEl>
                                      </p:cBhvr>
                                    </p:animEffect>
                                  </p:childTnLst>
                                </p:cTn>
                              </p:par>
                              <p:par>
                                <p:cTn id="11" presetID="21" presetClass="entr" presetSubtype="1"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heel(1)">
                                      <p:cBhvr>
                                        <p:cTn id="13" dur="20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500"/>
                                        <p:tgtEl>
                                          <p:spTgt spid="5"/>
                                        </p:tgtEl>
                                      </p:cBhvr>
                                    </p:animEffect>
                                  </p:childTnLst>
                                </p:cTn>
                              </p:par>
                            </p:childTnLst>
                          </p:cTn>
                        </p:par>
                        <p:par>
                          <p:cTn id="19" fill="hold">
                            <p:stCondLst>
                              <p:cond delay="500"/>
                            </p:stCondLst>
                            <p:childTnLst>
                              <p:par>
                                <p:cTn id="20" presetID="26" presetClass="emph" presetSubtype="0" fill="hold" nodeType="afterEffect">
                                  <p:stCondLst>
                                    <p:cond delay="0"/>
                                  </p:stCondLst>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500"/>
                            </p:stCondLst>
                            <p:childTnLst>
                              <p:par>
                                <p:cTn id="29" presetID="26" presetClass="emph" presetSubtype="0" fill="hold" nodeType="afterEffect">
                                  <p:stCondLst>
                                    <p:cond delay="0"/>
                                  </p:stCondLst>
                                  <p:childTnLst>
                                    <p:animEffect transition="out" filter="fade">
                                      <p:cBhvr>
                                        <p:cTn id="30" dur="500" tmFilter="0, 0; .2, .5; .8, .5; 1, 0"/>
                                        <p:tgtEl>
                                          <p:spTgt spid="21"/>
                                        </p:tgtEl>
                                      </p:cBhvr>
                                    </p:animEffect>
                                    <p:animScale>
                                      <p:cBhvr>
                                        <p:cTn id="31" dur="250" autoRev="1" fill="hold"/>
                                        <p:tgtEl>
                                          <p:spTgt spid="21"/>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500"/>
                                        <p:tgtEl>
                                          <p:spTgt spid="34"/>
                                        </p:tgtEl>
                                      </p:cBhvr>
                                    </p:animEffect>
                                  </p:childTnLst>
                                </p:cTn>
                              </p:par>
                            </p:childTnLst>
                          </p:cTn>
                        </p:par>
                        <p:par>
                          <p:cTn id="37" fill="hold">
                            <p:stCondLst>
                              <p:cond delay="500"/>
                            </p:stCondLst>
                            <p:childTnLst>
                              <p:par>
                                <p:cTn id="38" presetID="26" presetClass="emph" presetSubtype="0" fill="hold" nodeType="afterEffect">
                                  <p:stCondLst>
                                    <p:cond delay="0"/>
                                  </p:stCondLst>
                                  <p:childTnLst>
                                    <p:animEffect transition="out" filter="fade">
                                      <p:cBhvr>
                                        <p:cTn id="39" dur="500" tmFilter="0, 0; .2, .5; .8, .5; 1, 0"/>
                                        <p:tgtEl>
                                          <p:spTgt spid="34"/>
                                        </p:tgtEl>
                                      </p:cBhvr>
                                    </p:animEffect>
                                    <p:animScale>
                                      <p:cBhvr>
                                        <p:cTn id="40"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8" name="圆角矩形 7"/>
          <p:cNvSpPr/>
          <p:nvPr/>
        </p:nvSpPr>
        <p:spPr>
          <a:xfrm>
            <a:off x="1451321" y="1739415"/>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代码</a:t>
            </a:r>
            <a:endParaRPr lang="en-US" altLang="zh-CN" b="1" dirty="0">
              <a:solidFill>
                <a:schemeClr val="bg1"/>
              </a:solidFill>
              <a:ea typeface="宋体" pitchFamily="2" charset="-122"/>
            </a:endParaRPr>
          </a:p>
        </p:txBody>
      </p:sp>
      <p:cxnSp>
        <p:nvCxnSpPr>
          <p:cNvPr id="10" name="直接连接符 9"/>
          <p:cNvCxnSpPr/>
          <p:nvPr/>
        </p:nvCxnSpPr>
        <p:spPr bwMode="auto">
          <a:xfrm>
            <a:off x="1302465" y="2426314"/>
            <a:ext cx="6530172" cy="0"/>
          </a:xfrm>
          <a:prstGeom prst="line">
            <a:avLst/>
          </a:prstGeom>
          <a:noFill/>
          <a:ln w="28575" cap="flat" cmpd="sng" algn="ctr">
            <a:solidFill>
              <a:srgbClr val="0567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p:nvPr/>
        </p:nvSpPr>
        <p:spPr>
          <a:xfrm>
            <a:off x="2466154" y="2713956"/>
            <a:ext cx="4136069" cy="369332"/>
          </a:xfrm>
          <a:prstGeom prst="rect">
            <a:avLst/>
          </a:prstGeom>
        </p:spPr>
        <p:txBody>
          <a:bodyPr wrap="none">
            <a:spAutoFit/>
          </a:bodyPr>
          <a:lstStyle/>
          <a:p>
            <a:pPr algn="ctr">
              <a:defRPr/>
            </a:pPr>
            <a:r>
              <a:rPr lang="zh-CN" altLang="en-US" b="1" dirty="0" smtClean="0">
                <a:ea typeface="宋体" pitchFamily="2" charset="-122"/>
              </a:rPr>
              <a:t>代码详</a:t>
            </a:r>
            <a:r>
              <a:rPr lang="zh-CN" altLang="en-US" b="1" dirty="0">
                <a:ea typeface="宋体" pitchFamily="2" charset="-122"/>
              </a:rPr>
              <a:t>见</a:t>
            </a:r>
            <a:r>
              <a:rPr lang="zh-CN" altLang="en-US" b="1" dirty="0" smtClean="0">
                <a:ea typeface="宋体" pitchFamily="2" charset="-122"/>
              </a:rPr>
              <a:t>教材任务</a:t>
            </a:r>
            <a:r>
              <a:rPr lang="zh-CN" altLang="en-US" b="1" dirty="0">
                <a:ea typeface="宋体" pitchFamily="2" charset="-122"/>
              </a:rPr>
              <a:t>七</a:t>
            </a:r>
            <a:r>
              <a:rPr lang="zh-CN" altLang="en-US" b="1" dirty="0" smtClean="0">
                <a:ea typeface="宋体" pitchFamily="2" charset="-122"/>
              </a:rPr>
              <a:t>中的</a:t>
            </a:r>
            <a:r>
              <a:rPr lang="en-US" altLang="zh-CN" b="1" dirty="0" smtClean="0">
                <a:ea typeface="宋体" pitchFamily="2" charset="-122"/>
              </a:rPr>
              <a:t>【</a:t>
            </a:r>
            <a:r>
              <a:rPr lang="zh-CN" altLang="en-US" b="1" dirty="0" smtClean="0">
                <a:ea typeface="宋体" pitchFamily="2" charset="-122"/>
              </a:rPr>
              <a:t>代码实现</a:t>
            </a:r>
            <a:r>
              <a:rPr lang="en-US" altLang="zh-CN" b="1" dirty="0" smtClean="0">
                <a:ea typeface="宋体" pitchFamily="2" charset="-122"/>
              </a:rPr>
              <a:t>】</a:t>
            </a:r>
            <a:endParaRPr lang="en-US" altLang="zh-CN" b="1" dirty="0">
              <a:ea typeface="宋体" pitchFamily="2" charset="-122"/>
            </a:endParaRPr>
          </a:p>
        </p:txBody>
      </p:sp>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商品</a:t>
            </a:r>
            <a:r>
              <a:rPr lang="zh-CN" altLang="en-US" sz="3600" b="1" dirty="0">
                <a:solidFill>
                  <a:srgbClr val="0567A2"/>
                </a:solidFill>
                <a:latin typeface="微软雅黑" pitchFamily="34" charset="-122"/>
                <a:ea typeface="微软雅黑" pitchFamily="34" charset="-122"/>
              </a:rPr>
              <a:t>分类页</a:t>
            </a:r>
            <a:endParaRPr lang="zh-CN" altLang="zh-CN" sz="3600" b="1" dirty="0">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14531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53"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商品</a:t>
            </a:r>
            <a:r>
              <a:rPr lang="zh-CN" altLang="en-US" sz="3600" b="1" dirty="0">
                <a:solidFill>
                  <a:srgbClr val="0567A2"/>
                </a:solidFill>
                <a:latin typeface="微软雅黑" pitchFamily="34" charset="-122"/>
                <a:ea typeface="微软雅黑" pitchFamily="34" charset="-122"/>
              </a:rPr>
              <a:t>分类页</a:t>
            </a:r>
            <a:endParaRPr lang="zh-CN" altLang="zh-CN" sz="3600" b="1" dirty="0">
              <a:solidFill>
                <a:srgbClr val="0567A2"/>
              </a:solidFill>
              <a:latin typeface="微软雅黑" pitchFamily="34" charset="-122"/>
              <a:ea typeface="微软雅黑" pitchFamily="34" charset="-122"/>
            </a:endParaRP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051" y="1681827"/>
            <a:ext cx="2115879" cy="422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0066" y="1352218"/>
            <a:ext cx="3857625" cy="4549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920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8" name="圆角矩形 7"/>
          <p:cNvSpPr/>
          <p:nvPr/>
        </p:nvSpPr>
        <p:spPr>
          <a:xfrm>
            <a:off x="1451321" y="1739415"/>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代码</a:t>
            </a:r>
            <a:endParaRPr lang="en-US" altLang="zh-CN" b="1" dirty="0">
              <a:solidFill>
                <a:schemeClr val="bg1"/>
              </a:solidFill>
              <a:ea typeface="宋体" pitchFamily="2" charset="-122"/>
            </a:endParaRPr>
          </a:p>
        </p:txBody>
      </p:sp>
      <p:cxnSp>
        <p:nvCxnSpPr>
          <p:cNvPr id="10" name="直接连接符 9"/>
          <p:cNvCxnSpPr/>
          <p:nvPr/>
        </p:nvCxnSpPr>
        <p:spPr bwMode="auto">
          <a:xfrm>
            <a:off x="1302465" y="2426314"/>
            <a:ext cx="6530172" cy="0"/>
          </a:xfrm>
          <a:prstGeom prst="line">
            <a:avLst/>
          </a:prstGeom>
          <a:noFill/>
          <a:ln w="28575" cap="flat" cmpd="sng" algn="ctr">
            <a:solidFill>
              <a:srgbClr val="0567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p:nvPr/>
        </p:nvSpPr>
        <p:spPr>
          <a:xfrm>
            <a:off x="2466154" y="2713956"/>
            <a:ext cx="4136069" cy="369332"/>
          </a:xfrm>
          <a:prstGeom prst="rect">
            <a:avLst/>
          </a:prstGeom>
        </p:spPr>
        <p:txBody>
          <a:bodyPr wrap="none">
            <a:spAutoFit/>
          </a:bodyPr>
          <a:lstStyle/>
          <a:p>
            <a:pPr algn="ctr">
              <a:defRPr/>
            </a:pPr>
            <a:r>
              <a:rPr lang="zh-CN" altLang="en-US" b="1" dirty="0" smtClean="0">
                <a:ea typeface="宋体" pitchFamily="2" charset="-122"/>
              </a:rPr>
              <a:t>代码详</a:t>
            </a:r>
            <a:r>
              <a:rPr lang="zh-CN" altLang="en-US" b="1" dirty="0">
                <a:ea typeface="宋体" pitchFamily="2" charset="-122"/>
              </a:rPr>
              <a:t>见</a:t>
            </a:r>
            <a:r>
              <a:rPr lang="zh-CN" altLang="en-US" b="1" dirty="0" smtClean="0">
                <a:ea typeface="宋体" pitchFamily="2" charset="-122"/>
              </a:rPr>
              <a:t>教材任务八中的</a:t>
            </a:r>
            <a:r>
              <a:rPr lang="en-US" altLang="zh-CN" b="1" dirty="0" smtClean="0">
                <a:ea typeface="宋体" pitchFamily="2" charset="-122"/>
              </a:rPr>
              <a:t>【</a:t>
            </a:r>
            <a:r>
              <a:rPr lang="zh-CN" altLang="en-US" b="1" dirty="0" smtClean="0">
                <a:ea typeface="宋体" pitchFamily="2" charset="-122"/>
              </a:rPr>
              <a:t>代码实现</a:t>
            </a:r>
            <a:r>
              <a:rPr lang="en-US" altLang="zh-CN" b="1" dirty="0" smtClean="0">
                <a:ea typeface="宋体" pitchFamily="2" charset="-122"/>
              </a:rPr>
              <a:t>】</a:t>
            </a:r>
            <a:endParaRPr lang="en-US" altLang="zh-CN" b="1" dirty="0">
              <a:ea typeface="宋体" pitchFamily="2" charset="-122"/>
            </a:endParaRPr>
          </a:p>
        </p:txBody>
      </p:sp>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商品</a:t>
            </a:r>
            <a:r>
              <a:rPr lang="zh-CN" altLang="en-US" sz="3600" b="1" dirty="0">
                <a:solidFill>
                  <a:srgbClr val="0567A2"/>
                </a:solidFill>
                <a:latin typeface="微软雅黑" pitchFamily="34" charset="-122"/>
                <a:ea typeface="微软雅黑" pitchFamily="34" charset="-122"/>
              </a:rPr>
              <a:t>分类页</a:t>
            </a:r>
            <a:endParaRPr lang="zh-CN" altLang="zh-CN" sz="3600" b="1" dirty="0">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240860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53"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购物</a:t>
            </a:r>
            <a:r>
              <a:rPr lang="zh-CN" altLang="en-US" sz="3600" b="1" dirty="0">
                <a:solidFill>
                  <a:srgbClr val="0567A2"/>
                </a:solidFill>
                <a:latin typeface="微软雅黑" pitchFamily="34" charset="-122"/>
                <a:ea typeface="微软雅黑" pitchFamily="34" charset="-122"/>
              </a:rPr>
              <a:t>车页面</a:t>
            </a:r>
            <a:endParaRPr lang="zh-CN" altLang="zh-CN" sz="3600" b="1" dirty="0">
              <a:solidFill>
                <a:srgbClr val="0567A2"/>
              </a:solidFill>
              <a:latin typeface="微软雅黑" pitchFamily="34" charset="-122"/>
              <a:ea typeface="微软雅黑" pitchFamily="34" charset="-122"/>
            </a:endParaRPr>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108" y="1675071"/>
            <a:ext cx="2604977" cy="459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96561" y="1140491"/>
            <a:ext cx="3387466" cy="369332"/>
          </a:xfrm>
          <a:prstGeom prst="rect">
            <a:avLst/>
          </a:prstGeom>
        </p:spPr>
        <p:txBody>
          <a:bodyPr wrap="none">
            <a:spAutoFit/>
          </a:bodyPr>
          <a:lstStyle/>
          <a:p>
            <a:pPr lvl="2"/>
            <a:r>
              <a:rPr lang="zh-CN" altLang="zh-CN" b="1" dirty="0"/>
              <a:t>【任务</a:t>
            </a:r>
            <a:r>
              <a:rPr lang="en-US" altLang="zh-CN" b="1" dirty="0"/>
              <a:t>9-</a:t>
            </a:r>
            <a:r>
              <a:rPr lang="zh-CN" altLang="zh-CN" b="1" dirty="0"/>
              <a:t>购物车页面】</a:t>
            </a:r>
          </a:p>
        </p:txBody>
      </p:sp>
      <p:pic>
        <p:nvPicPr>
          <p:cNvPr id="307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528" y="1675070"/>
            <a:ext cx="4880633" cy="459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1912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8" name="圆角矩形 7"/>
          <p:cNvSpPr/>
          <p:nvPr/>
        </p:nvSpPr>
        <p:spPr>
          <a:xfrm>
            <a:off x="1451321" y="1739415"/>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代码</a:t>
            </a:r>
            <a:endParaRPr lang="en-US" altLang="zh-CN" b="1" dirty="0">
              <a:solidFill>
                <a:schemeClr val="bg1"/>
              </a:solidFill>
              <a:ea typeface="宋体" pitchFamily="2" charset="-122"/>
            </a:endParaRPr>
          </a:p>
        </p:txBody>
      </p:sp>
      <p:cxnSp>
        <p:nvCxnSpPr>
          <p:cNvPr id="10" name="直接连接符 9"/>
          <p:cNvCxnSpPr/>
          <p:nvPr/>
        </p:nvCxnSpPr>
        <p:spPr bwMode="auto">
          <a:xfrm>
            <a:off x="1302465" y="2426314"/>
            <a:ext cx="6530172" cy="0"/>
          </a:xfrm>
          <a:prstGeom prst="line">
            <a:avLst/>
          </a:prstGeom>
          <a:noFill/>
          <a:ln w="28575" cap="flat" cmpd="sng" algn="ctr">
            <a:solidFill>
              <a:srgbClr val="0567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p:nvPr/>
        </p:nvSpPr>
        <p:spPr>
          <a:xfrm>
            <a:off x="2466154" y="2713956"/>
            <a:ext cx="4136069" cy="369332"/>
          </a:xfrm>
          <a:prstGeom prst="rect">
            <a:avLst/>
          </a:prstGeom>
        </p:spPr>
        <p:txBody>
          <a:bodyPr wrap="none">
            <a:spAutoFit/>
          </a:bodyPr>
          <a:lstStyle/>
          <a:p>
            <a:pPr algn="ctr">
              <a:defRPr/>
            </a:pPr>
            <a:r>
              <a:rPr lang="zh-CN" altLang="en-US" b="1" dirty="0" smtClean="0">
                <a:ea typeface="宋体" pitchFamily="2" charset="-122"/>
              </a:rPr>
              <a:t>代码详</a:t>
            </a:r>
            <a:r>
              <a:rPr lang="zh-CN" altLang="en-US" b="1" dirty="0">
                <a:ea typeface="宋体" pitchFamily="2" charset="-122"/>
              </a:rPr>
              <a:t>见</a:t>
            </a:r>
            <a:r>
              <a:rPr lang="zh-CN" altLang="en-US" b="1" dirty="0" smtClean="0">
                <a:ea typeface="宋体" pitchFamily="2" charset="-122"/>
              </a:rPr>
              <a:t>教材任务九中的</a:t>
            </a:r>
            <a:r>
              <a:rPr lang="en-US" altLang="zh-CN" b="1" dirty="0" smtClean="0">
                <a:ea typeface="宋体" pitchFamily="2" charset="-122"/>
              </a:rPr>
              <a:t>【</a:t>
            </a:r>
            <a:r>
              <a:rPr lang="zh-CN" altLang="en-US" b="1" dirty="0" smtClean="0">
                <a:ea typeface="宋体" pitchFamily="2" charset="-122"/>
              </a:rPr>
              <a:t>代码实现</a:t>
            </a:r>
            <a:r>
              <a:rPr lang="en-US" altLang="zh-CN" b="1" dirty="0" smtClean="0">
                <a:ea typeface="宋体" pitchFamily="2" charset="-122"/>
              </a:rPr>
              <a:t>】</a:t>
            </a:r>
            <a:endParaRPr lang="en-US" altLang="zh-CN" b="1" dirty="0">
              <a:ea typeface="宋体" pitchFamily="2" charset="-122"/>
            </a:endParaRPr>
          </a:p>
        </p:txBody>
      </p:sp>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商品</a:t>
            </a:r>
            <a:r>
              <a:rPr lang="zh-CN" altLang="en-US" sz="3600" b="1" dirty="0">
                <a:solidFill>
                  <a:srgbClr val="0567A2"/>
                </a:solidFill>
                <a:latin typeface="微软雅黑" pitchFamily="34" charset="-122"/>
                <a:ea typeface="微软雅黑" pitchFamily="34" charset="-122"/>
              </a:rPr>
              <a:t>分类页</a:t>
            </a:r>
            <a:endParaRPr lang="zh-CN" altLang="zh-CN" sz="3600" b="1" dirty="0">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338630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53"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购物</a:t>
            </a:r>
            <a:r>
              <a:rPr lang="zh-CN" altLang="en-US" sz="3600" b="1" dirty="0">
                <a:solidFill>
                  <a:srgbClr val="0567A2"/>
                </a:solidFill>
                <a:latin typeface="微软雅黑" pitchFamily="34" charset="-122"/>
                <a:ea typeface="微软雅黑" pitchFamily="34" charset="-122"/>
              </a:rPr>
              <a:t>车页面</a:t>
            </a:r>
            <a:endParaRPr lang="zh-CN" altLang="zh-CN" sz="3600" b="1" dirty="0">
              <a:solidFill>
                <a:srgbClr val="0567A2"/>
              </a:solidFill>
              <a:latin typeface="微软雅黑" pitchFamily="34" charset="-122"/>
              <a:ea typeface="微软雅黑" pitchFamily="34" charset="-122"/>
            </a:endParaRPr>
          </a:p>
        </p:txBody>
      </p:sp>
      <p:sp>
        <p:nvSpPr>
          <p:cNvPr id="2" name="矩形 1"/>
          <p:cNvSpPr/>
          <p:nvPr/>
        </p:nvSpPr>
        <p:spPr>
          <a:xfrm>
            <a:off x="-396561" y="1140491"/>
            <a:ext cx="3504486" cy="369332"/>
          </a:xfrm>
          <a:prstGeom prst="rect">
            <a:avLst/>
          </a:prstGeom>
        </p:spPr>
        <p:txBody>
          <a:bodyPr wrap="none">
            <a:spAutoFit/>
          </a:bodyPr>
          <a:lstStyle/>
          <a:p>
            <a:pPr lvl="2"/>
            <a:r>
              <a:rPr lang="zh-CN" altLang="zh-CN" b="1" dirty="0"/>
              <a:t>【</a:t>
            </a:r>
            <a:r>
              <a:rPr lang="zh-CN" altLang="zh-CN" b="1" dirty="0" smtClean="0"/>
              <a:t>任务</a:t>
            </a:r>
            <a:r>
              <a:rPr lang="en-US" altLang="zh-CN" b="1" dirty="0" smtClean="0"/>
              <a:t>10-</a:t>
            </a:r>
            <a:r>
              <a:rPr lang="zh-CN" altLang="en-US" b="1" dirty="0"/>
              <a:t>弹出框</a:t>
            </a:r>
            <a:r>
              <a:rPr lang="zh-CN" altLang="en-US" b="1" dirty="0" smtClean="0"/>
              <a:t>动画</a:t>
            </a:r>
            <a:r>
              <a:rPr lang="en-US" altLang="zh-CN" b="1" dirty="0" smtClean="0"/>
              <a:t>】</a:t>
            </a:r>
            <a:endParaRPr lang="zh-CN" altLang="zh-CN" b="1" dirty="0"/>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682" y="1850065"/>
            <a:ext cx="24574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384" y="1850065"/>
            <a:ext cx="3225424"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1916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8" name="圆角矩形 7"/>
          <p:cNvSpPr/>
          <p:nvPr/>
        </p:nvSpPr>
        <p:spPr>
          <a:xfrm>
            <a:off x="1451321" y="1739415"/>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代码</a:t>
            </a:r>
            <a:endParaRPr lang="en-US" altLang="zh-CN" b="1" dirty="0">
              <a:solidFill>
                <a:schemeClr val="bg1"/>
              </a:solidFill>
              <a:ea typeface="宋体" pitchFamily="2" charset="-122"/>
            </a:endParaRPr>
          </a:p>
        </p:txBody>
      </p:sp>
      <p:cxnSp>
        <p:nvCxnSpPr>
          <p:cNvPr id="10" name="直接连接符 9"/>
          <p:cNvCxnSpPr/>
          <p:nvPr/>
        </p:nvCxnSpPr>
        <p:spPr bwMode="auto">
          <a:xfrm>
            <a:off x="1302465" y="2426314"/>
            <a:ext cx="6530172" cy="0"/>
          </a:xfrm>
          <a:prstGeom prst="line">
            <a:avLst/>
          </a:prstGeom>
          <a:noFill/>
          <a:ln w="28575" cap="flat" cmpd="sng" algn="ctr">
            <a:solidFill>
              <a:srgbClr val="0567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p:nvPr/>
        </p:nvSpPr>
        <p:spPr>
          <a:xfrm>
            <a:off x="2466154" y="2713956"/>
            <a:ext cx="4136069" cy="369332"/>
          </a:xfrm>
          <a:prstGeom prst="rect">
            <a:avLst/>
          </a:prstGeom>
        </p:spPr>
        <p:txBody>
          <a:bodyPr wrap="none">
            <a:spAutoFit/>
          </a:bodyPr>
          <a:lstStyle/>
          <a:p>
            <a:pPr algn="ctr">
              <a:defRPr/>
            </a:pPr>
            <a:r>
              <a:rPr lang="zh-CN" altLang="en-US" b="1" dirty="0" smtClean="0">
                <a:ea typeface="宋体" pitchFamily="2" charset="-122"/>
              </a:rPr>
              <a:t>代码详</a:t>
            </a:r>
            <a:r>
              <a:rPr lang="zh-CN" altLang="en-US" b="1" dirty="0">
                <a:ea typeface="宋体" pitchFamily="2" charset="-122"/>
              </a:rPr>
              <a:t>见</a:t>
            </a:r>
            <a:r>
              <a:rPr lang="zh-CN" altLang="en-US" b="1" dirty="0" smtClean="0">
                <a:ea typeface="宋体" pitchFamily="2" charset="-122"/>
              </a:rPr>
              <a:t>教材任务十中的</a:t>
            </a:r>
            <a:r>
              <a:rPr lang="en-US" altLang="zh-CN" b="1" dirty="0" smtClean="0">
                <a:ea typeface="宋体" pitchFamily="2" charset="-122"/>
              </a:rPr>
              <a:t>【</a:t>
            </a:r>
            <a:r>
              <a:rPr lang="zh-CN" altLang="en-US" b="1" dirty="0" smtClean="0">
                <a:ea typeface="宋体" pitchFamily="2" charset="-122"/>
              </a:rPr>
              <a:t>代码实现</a:t>
            </a:r>
            <a:r>
              <a:rPr lang="en-US" altLang="zh-CN" b="1" dirty="0" smtClean="0">
                <a:ea typeface="宋体" pitchFamily="2" charset="-122"/>
              </a:rPr>
              <a:t>】</a:t>
            </a:r>
            <a:endParaRPr lang="en-US" altLang="zh-CN" b="1" dirty="0">
              <a:ea typeface="宋体" pitchFamily="2" charset="-122"/>
            </a:endParaRPr>
          </a:p>
        </p:txBody>
      </p:sp>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商品</a:t>
            </a:r>
            <a:r>
              <a:rPr lang="zh-CN" altLang="en-US" sz="3600" b="1" dirty="0">
                <a:solidFill>
                  <a:srgbClr val="0567A2"/>
                </a:solidFill>
                <a:latin typeface="微软雅黑" pitchFamily="34" charset="-122"/>
                <a:ea typeface="微软雅黑" pitchFamily="34" charset="-122"/>
              </a:rPr>
              <a:t>分类页</a:t>
            </a:r>
            <a:endParaRPr lang="zh-CN" altLang="zh-CN" sz="3600" b="1" dirty="0">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33445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53"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Zepto.js</a:t>
            </a:r>
            <a:endParaRPr lang="zh-CN" altLang="zh-CN" sz="3600" b="1" dirty="0">
              <a:solidFill>
                <a:srgbClr val="0567A2"/>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648368834"/>
              </p:ext>
            </p:extLst>
          </p:nvPr>
        </p:nvGraphicFramePr>
        <p:xfrm>
          <a:off x="1058185" y="1839436"/>
          <a:ext cx="6990657" cy="4669188"/>
        </p:xfrm>
        <a:graphic>
          <a:graphicData uri="http://schemas.openxmlformats.org/drawingml/2006/table">
            <a:tbl>
              <a:tblPr>
                <a:tableStyleId>{5C22544A-7EE6-4342-B048-85BDC9FD1C3A}</a:tableStyleId>
              </a:tblPr>
              <a:tblGrid>
                <a:gridCol w="1135305"/>
                <a:gridCol w="698082"/>
                <a:gridCol w="5157270"/>
              </a:tblGrid>
              <a:tr h="220840">
                <a:tc>
                  <a:txBody>
                    <a:bodyPr/>
                    <a:lstStyle/>
                    <a:p>
                      <a:pPr algn="ctr">
                        <a:spcAft>
                          <a:spcPts val="0"/>
                        </a:spcAft>
                      </a:pPr>
                      <a:r>
                        <a:rPr lang="zh-CN" sz="1050" kern="100" dirty="0">
                          <a:effectLst/>
                        </a:rPr>
                        <a:t>模块</a:t>
                      </a:r>
                      <a:endParaRPr lang="zh-CN" sz="1050" kern="100" dirty="0">
                        <a:effectLst/>
                        <a:latin typeface="Times New Roman"/>
                        <a:ea typeface="宋体"/>
                        <a:cs typeface="宋体"/>
                      </a:endParaRPr>
                    </a:p>
                  </a:txBody>
                  <a:tcPr marL="68580" marR="68580" marT="0" marB="0" anchor="ctr"/>
                </a:tc>
                <a:tc>
                  <a:txBody>
                    <a:bodyPr/>
                    <a:lstStyle/>
                    <a:p>
                      <a:pPr algn="ctr">
                        <a:spcAft>
                          <a:spcPts val="0"/>
                        </a:spcAft>
                      </a:pPr>
                      <a:r>
                        <a:rPr lang="zh-CN" sz="1050" kern="100">
                          <a:effectLst/>
                        </a:rPr>
                        <a:t>默认</a:t>
                      </a:r>
                      <a:endParaRPr lang="zh-CN" sz="1050" kern="100">
                        <a:effectLst/>
                        <a:latin typeface="Times New Roman"/>
                        <a:ea typeface="宋体"/>
                        <a:cs typeface="宋体"/>
                      </a:endParaRPr>
                    </a:p>
                  </a:txBody>
                  <a:tcPr marL="68580" marR="68580" marT="0" marB="0" anchor="ctr"/>
                </a:tc>
                <a:tc>
                  <a:txBody>
                    <a:bodyPr/>
                    <a:lstStyle/>
                    <a:p>
                      <a:pPr algn="ctr">
                        <a:spcAft>
                          <a:spcPts val="0"/>
                        </a:spcAft>
                        <a:tabLst>
                          <a:tab pos="1457960" algn="l"/>
                          <a:tab pos="1747520" algn="ctr"/>
                        </a:tabLst>
                      </a:pPr>
                      <a:r>
                        <a:rPr lang="zh-CN" sz="1050" kern="100">
                          <a:effectLst/>
                        </a:rPr>
                        <a:t>说明</a:t>
                      </a:r>
                      <a:endParaRPr lang="zh-CN" sz="1050" kern="100">
                        <a:effectLst/>
                        <a:latin typeface="Times New Roman"/>
                        <a:ea typeface="宋体"/>
                        <a:cs typeface="宋体"/>
                      </a:endParaRPr>
                    </a:p>
                  </a:txBody>
                  <a:tcPr marL="68580" marR="68580" marT="0" marB="0"/>
                </a:tc>
              </a:tr>
              <a:tr h="220840">
                <a:tc>
                  <a:txBody>
                    <a:bodyPr/>
                    <a:lstStyle/>
                    <a:p>
                      <a:pPr algn="ctr">
                        <a:spcAft>
                          <a:spcPts val="0"/>
                        </a:spcAft>
                      </a:pPr>
                      <a:r>
                        <a:rPr lang="en-US" sz="1050" kern="100">
                          <a:effectLst/>
                        </a:rPr>
                        <a:t>zepto</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zh-CN" sz="1050" kern="100">
                          <a:effectLst/>
                        </a:rPr>
                        <a:t>√</a:t>
                      </a:r>
                      <a:endParaRPr lang="zh-CN" sz="1050" kern="100">
                        <a:effectLst/>
                        <a:latin typeface="Times New Roman"/>
                        <a:ea typeface="宋体"/>
                        <a:cs typeface="宋体"/>
                      </a:endParaRPr>
                    </a:p>
                  </a:txBody>
                  <a:tcPr marL="68580" marR="68580" marT="0" marB="0" anchor="ctr"/>
                </a:tc>
                <a:tc>
                  <a:txBody>
                    <a:bodyPr/>
                    <a:lstStyle/>
                    <a:p>
                      <a:pPr algn="just">
                        <a:spcAft>
                          <a:spcPts val="0"/>
                        </a:spcAft>
                      </a:pPr>
                      <a:r>
                        <a:rPr lang="zh-CN" sz="1050" kern="100">
                          <a:effectLst/>
                        </a:rPr>
                        <a:t>核心模块；包含</a:t>
                      </a:r>
                      <a:r>
                        <a:rPr lang="en-US" sz="1050" kern="100">
                          <a:effectLst/>
                        </a:rPr>
                        <a:t>Zepto</a:t>
                      </a:r>
                      <a:r>
                        <a:rPr lang="zh-CN" sz="1050" kern="100">
                          <a:effectLst/>
                        </a:rPr>
                        <a:t>的核心方法。</a:t>
                      </a:r>
                      <a:endParaRPr lang="zh-CN" sz="1050" kern="100">
                        <a:effectLst/>
                        <a:latin typeface="Times New Roman"/>
                        <a:ea typeface="宋体"/>
                        <a:cs typeface="宋体"/>
                      </a:endParaRPr>
                    </a:p>
                  </a:txBody>
                  <a:tcPr marL="68580" marR="68580" marT="0" marB="0" anchor="ctr"/>
                </a:tc>
              </a:tr>
              <a:tr h="252388">
                <a:tc>
                  <a:txBody>
                    <a:bodyPr/>
                    <a:lstStyle/>
                    <a:p>
                      <a:pPr algn="ctr">
                        <a:spcAft>
                          <a:spcPts val="0"/>
                        </a:spcAft>
                      </a:pPr>
                      <a:r>
                        <a:rPr lang="en-US" sz="1050" kern="100">
                          <a:effectLst/>
                        </a:rPr>
                        <a:t>event</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zh-CN" sz="1050" kern="100">
                          <a:effectLst/>
                        </a:rPr>
                        <a:t>√</a:t>
                      </a:r>
                      <a:endParaRPr lang="zh-CN" sz="1050" kern="100">
                        <a:effectLst/>
                        <a:latin typeface="Times New Roman"/>
                        <a:ea typeface="宋体"/>
                        <a:cs typeface="宋体"/>
                      </a:endParaRPr>
                    </a:p>
                  </a:txBody>
                  <a:tcPr marL="68580" marR="68580" marT="0" marB="0" anchor="ctr"/>
                </a:tc>
                <a:tc>
                  <a:txBody>
                    <a:bodyPr/>
                    <a:lstStyle/>
                    <a:p>
                      <a:pPr algn="just">
                        <a:spcAft>
                          <a:spcPts val="0"/>
                        </a:spcAft>
                      </a:pPr>
                      <a:r>
                        <a:rPr lang="zh-CN" sz="1050" kern="100">
                          <a:effectLst/>
                        </a:rPr>
                        <a:t>事件模块；通过</a:t>
                      </a:r>
                      <a:r>
                        <a:rPr lang="en-US" sz="1200" kern="100">
                          <a:effectLst/>
                        </a:rPr>
                        <a:t>on()</a:t>
                      </a:r>
                      <a:r>
                        <a:rPr lang="en-US" sz="1050" kern="100">
                          <a:effectLst/>
                        </a:rPr>
                        <a:t>&amp; </a:t>
                      </a:r>
                      <a:r>
                        <a:rPr lang="en-US" sz="1200" kern="100">
                          <a:effectLst/>
                        </a:rPr>
                        <a:t>off()</a:t>
                      </a:r>
                      <a:r>
                        <a:rPr lang="zh-CN" sz="1050" kern="100">
                          <a:effectLst/>
                        </a:rPr>
                        <a:t>处理事件。</a:t>
                      </a:r>
                      <a:endParaRPr lang="zh-CN" sz="1050" kern="100">
                        <a:effectLst/>
                        <a:latin typeface="Times New Roman"/>
                        <a:ea typeface="宋体"/>
                        <a:cs typeface="宋体"/>
                      </a:endParaRPr>
                    </a:p>
                  </a:txBody>
                  <a:tcPr marL="68580" marR="68580" marT="0" marB="0" anchor="ctr"/>
                </a:tc>
              </a:tr>
              <a:tr h="220840">
                <a:tc>
                  <a:txBody>
                    <a:bodyPr/>
                    <a:lstStyle/>
                    <a:p>
                      <a:pPr algn="ctr">
                        <a:spcAft>
                          <a:spcPts val="0"/>
                        </a:spcAft>
                      </a:pPr>
                      <a:r>
                        <a:rPr lang="en-US" sz="1050" kern="100">
                          <a:effectLst/>
                        </a:rPr>
                        <a:t>ajax</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zh-CN" sz="1050" kern="100">
                          <a:effectLst/>
                        </a:rPr>
                        <a:t>√</a:t>
                      </a:r>
                      <a:endParaRPr lang="zh-CN" sz="1050" kern="100">
                        <a:effectLst/>
                        <a:latin typeface="Times New Roman"/>
                        <a:ea typeface="宋体"/>
                        <a:cs typeface="宋体"/>
                      </a:endParaRPr>
                    </a:p>
                  </a:txBody>
                  <a:tcPr marL="68580" marR="68580" marT="0" marB="0" anchor="ctr"/>
                </a:tc>
                <a:tc>
                  <a:txBody>
                    <a:bodyPr/>
                    <a:lstStyle/>
                    <a:p>
                      <a:pPr algn="just">
                        <a:spcAft>
                          <a:spcPts val="0"/>
                        </a:spcAft>
                      </a:pPr>
                      <a:r>
                        <a:rPr lang="zh-CN" sz="1050" kern="100">
                          <a:effectLst/>
                        </a:rPr>
                        <a:t>无刷新异步模块；</a:t>
                      </a:r>
                      <a:r>
                        <a:rPr lang="en-US" sz="1050" kern="100">
                          <a:effectLst/>
                        </a:rPr>
                        <a:t>XMLHttpRequest </a:t>
                      </a:r>
                      <a:r>
                        <a:rPr lang="zh-CN" sz="1050" kern="100">
                          <a:effectLst/>
                        </a:rPr>
                        <a:t>和</a:t>
                      </a:r>
                      <a:r>
                        <a:rPr lang="en-US" sz="1050" kern="100">
                          <a:effectLst/>
                        </a:rPr>
                        <a:t> JSONP </a:t>
                      </a:r>
                      <a:r>
                        <a:rPr lang="zh-CN" sz="1050" kern="100">
                          <a:effectLst/>
                        </a:rPr>
                        <a:t>实用功能。</a:t>
                      </a:r>
                      <a:endParaRPr lang="zh-CN" sz="1050" kern="100">
                        <a:effectLst/>
                        <a:latin typeface="Times New Roman"/>
                        <a:ea typeface="宋体"/>
                        <a:cs typeface="宋体"/>
                      </a:endParaRPr>
                    </a:p>
                  </a:txBody>
                  <a:tcPr marL="68580" marR="68580" marT="0" marB="0" anchor="ctr"/>
                </a:tc>
              </a:tr>
              <a:tr h="220840">
                <a:tc>
                  <a:txBody>
                    <a:bodyPr/>
                    <a:lstStyle/>
                    <a:p>
                      <a:pPr algn="ctr">
                        <a:spcAft>
                          <a:spcPts val="0"/>
                        </a:spcAft>
                      </a:pPr>
                      <a:r>
                        <a:rPr lang="en-US" sz="1050" kern="100">
                          <a:effectLst/>
                        </a:rPr>
                        <a:t>form</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zh-CN" sz="1050" kern="100">
                          <a:effectLst/>
                        </a:rPr>
                        <a:t>√</a:t>
                      </a:r>
                      <a:endParaRPr lang="zh-CN" sz="1050" kern="100">
                        <a:effectLst/>
                        <a:latin typeface="Times New Roman"/>
                        <a:ea typeface="宋体"/>
                        <a:cs typeface="宋体"/>
                      </a:endParaRPr>
                    </a:p>
                  </a:txBody>
                  <a:tcPr marL="68580" marR="68580" marT="0" marB="0" anchor="ctr"/>
                </a:tc>
                <a:tc>
                  <a:txBody>
                    <a:bodyPr/>
                    <a:lstStyle/>
                    <a:p>
                      <a:pPr algn="just">
                        <a:spcAft>
                          <a:spcPts val="0"/>
                        </a:spcAft>
                      </a:pPr>
                      <a:r>
                        <a:rPr lang="zh-CN" sz="1050" kern="100">
                          <a:effectLst/>
                        </a:rPr>
                        <a:t>表单模块；序列化</a:t>
                      </a:r>
                      <a:r>
                        <a:rPr lang="en-US" sz="1050" kern="100">
                          <a:effectLst/>
                        </a:rPr>
                        <a:t> &amp; </a:t>
                      </a:r>
                      <a:r>
                        <a:rPr lang="zh-CN" sz="1050" kern="100">
                          <a:effectLst/>
                        </a:rPr>
                        <a:t>提交</a:t>
                      </a:r>
                      <a:r>
                        <a:rPr lang="en-US" sz="1050" kern="100">
                          <a:effectLst/>
                        </a:rPr>
                        <a:t>web</a:t>
                      </a:r>
                      <a:r>
                        <a:rPr lang="zh-CN" sz="1050" kern="100">
                          <a:effectLst/>
                        </a:rPr>
                        <a:t>表单。</a:t>
                      </a:r>
                      <a:endParaRPr lang="zh-CN" sz="1050" kern="100">
                        <a:effectLst/>
                        <a:latin typeface="Times New Roman"/>
                        <a:ea typeface="宋体"/>
                        <a:cs typeface="宋体"/>
                      </a:endParaRPr>
                    </a:p>
                  </a:txBody>
                  <a:tcPr marL="68580" marR="68580" marT="0" marB="0" anchor="ctr"/>
                </a:tc>
              </a:tr>
              <a:tr h="220840">
                <a:tc>
                  <a:txBody>
                    <a:bodyPr/>
                    <a:lstStyle/>
                    <a:p>
                      <a:pPr algn="ctr">
                        <a:spcAft>
                          <a:spcPts val="0"/>
                        </a:spcAft>
                      </a:pPr>
                      <a:r>
                        <a:rPr lang="en-US" sz="1050" kern="100">
                          <a:effectLst/>
                        </a:rPr>
                        <a:t>ie</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zh-CN" sz="1050" kern="100">
                          <a:effectLst/>
                        </a:rPr>
                        <a:t>√</a:t>
                      </a:r>
                      <a:endParaRPr lang="zh-CN" sz="1050" kern="100">
                        <a:effectLst/>
                        <a:latin typeface="Times New Roman"/>
                        <a:ea typeface="宋体"/>
                        <a:cs typeface="宋体"/>
                      </a:endParaRPr>
                    </a:p>
                  </a:txBody>
                  <a:tcPr marL="68580" marR="68580" marT="0" marB="0" anchor="ctr"/>
                </a:tc>
                <a:tc>
                  <a:txBody>
                    <a:bodyPr/>
                    <a:lstStyle/>
                    <a:p>
                      <a:r>
                        <a:rPr lang="zh-CN" sz="1050" kern="100">
                          <a:effectLst/>
                        </a:rPr>
                        <a:t>增加支持桌面的</a:t>
                      </a:r>
                      <a:r>
                        <a:rPr lang="en-US" sz="1050" kern="100">
                          <a:effectLst/>
                        </a:rPr>
                        <a:t>Internet Explorer 10+</a:t>
                      </a:r>
                      <a:r>
                        <a:rPr lang="zh-CN" sz="1050" kern="100">
                          <a:effectLst/>
                        </a:rPr>
                        <a:t>和</a:t>
                      </a:r>
                      <a:r>
                        <a:rPr lang="en-US" sz="1050" kern="100">
                          <a:effectLst/>
                        </a:rPr>
                        <a:t>Windows Phone 8</a:t>
                      </a:r>
                      <a:r>
                        <a:rPr lang="zh-CN" sz="1050" kern="100">
                          <a:effectLst/>
                        </a:rPr>
                        <a:t>。。</a:t>
                      </a:r>
                      <a:endParaRPr lang="zh-CN" sz="1000">
                        <a:effectLst/>
                        <a:latin typeface="Times New Roman"/>
                        <a:cs typeface="宋体"/>
                      </a:endParaRPr>
                    </a:p>
                  </a:txBody>
                  <a:tcPr marL="68580" marR="68580" marT="0" marB="0" anchor="ctr"/>
                </a:tc>
              </a:tr>
              <a:tr h="220840">
                <a:tc>
                  <a:txBody>
                    <a:bodyPr/>
                    <a:lstStyle/>
                    <a:p>
                      <a:pPr algn="ctr">
                        <a:spcAft>
                          <a:spcPts val="0"/>
                        </a:spcAft>
                      </a:pPr>
                      <a:r>
                        <a:rPr lang="en-US" sz="1050" kern="100">
                          <a:effectLst/>
                        </a:rPr>
                        <a:t>detect</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a:ea typeface="宋体"/>
                        <a:cs typeface="宋体"/>
                      </a:endParaRPr>
                    </a:p>
                  </a:txBody>
                  <a:tcPr marL="68580" marR="68580" marT="0" marB="0" anchor="ctr"/>
                </a:tc>
                <a:tc>
                  <a:txBody>
                    <a:bodyPr/>
                    <a:lstStyle/>
                    <a:p>
                      <a:pPr algn="just">
                        <a:spcAft>
                          <a:spcPts val="0"/>
                        </a:spcAft>
                      </a:pPr>
                      <a:r>
                        <a:rPr lang="zh-CN" sz="1050" kern="100">
                          <a:effectLst/>
                        </a:rPr>
                        <a:t>提供</a:t>
                      </a:r>
                      <a:r>
                        <a:rPr lang="en-US" sz="1050" kern="100">
                          <a:effectLst/>
                        </a:rPr>
                        <a:t> $.os</a:t>
                      </a:r>
                      <a:r>
                        <a:rPr lang="zh-CN" sz="1050" kern="100">
                          <a:effectLst/>
                        </a:rPr>
                        <a:t>和</a:t>
                      </a:r>
                      <a:r>
                        <a:rPr lang="en-US" sz="1050" kern="100">
                          <a:effectLst/>
                        </a:rPr>
                        <a:t> $.browser</a:t>
                      </a:r>
                      <a:r>
                        <a:rPr lang="zh-CN" sz="1050" kern="100">
                          <a:effectLst/>
                        </a:rPr>
                        <a:t>消息。</a:t>
                      </a:r>
                      <a:endParaRPr lang="zh-CN" sz="1050" kern="100">
                        <a:effectLst/>
                        <a:latin typeface="Times New Roman"/>
                        <a:ea typeface="宋体"/>
                        <a:cs typeface="宋体"/>
                      </a:endParaRPr>
                    </a:p>
                  </a:txBody>
                  <a:tcPr marL="68580" marR="68580" marT="0" marB="0" anchor="ctr"/>
                </a:tc>
              </a:tr>
              <a:tr h="220840">
                <a:tc>
                  <a:txBody>
                    <a:bodyPr/>
                    <a:lstStyle/>
                    <a:p>
                      <a:pPr algn="ctr">
                        <a:spcAft>
                          <a:spcPts val="0"/>
                        </a:spcAft>
                      </a:pPr>
                      <a:r>
                        <a:rPr lang="en-US" sz="1050" kern="100">
                          <a:effectLst/>
                        </a:rPr>
                        <a:t>fx</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a:ea typeface="宋体"/>
                        <a:cs typeface="宋体"/>
                      </a:endParaRPr>
                    </a:p>
                  </a:txBody>
                  <a:tcPr marL="68580" marR="68580" marT="0" marB="0" anchor="ctr"/>
                </a:tc>
                <a:tc>
                  <a:txBody>
                    <a:bodyPr/>
                    <a:lstStyle/>
                    <a:p>
                      <a:pPr algn="just">
                        <a:spcAft>
                          <a:spcPts val="0"/>
                        </a:spcAft>
                      </a:pPr>
                      <a:r>
                        <a:rPr lang="en-US" sz="1050" kern="100" dirty="0">
                          <a:effectLst/>
                        </a:rPr>
                        <a:t>The animate()</a:t>
                      </a:r>
                      <a:r>
                        <a:rPr lang="zh-CN" sz="1050" kern="100" dirty="0">
                          <a:effectLst/>
                        </a:rPr>
                        <a:t>方法。</a:t>
                      </a:r>
                      <a:endParaRPr lang="zh-CN" sz="1050" kern="100" dirty="0">
                        <a:effectLst/>
                        <a:latin typeface="Times New Roman"/>
                        <a:ea typeface="宋体"/>
                        <a:cs typeface="宋体"/>
                      </a:endParaRPr>
                    </a:p>
                  </a:txBody>
                  <a:tcPr marL="68580" marR="68580" marT="0" marB="0" anchor="ctr"/>
                </a:tc>
              </a:tr>
              <a:tr h="220840">
                <a:tc>
                  <a:txBody>
                    <a:bodyPr/>
                    <a:lstStyle/>
                    <a:p>
                      <a:pPr algn="ctr">
                        <a:spcAft>
                          <a:spcPts val="0"/>
                        </a:spcAft>
                      </a:pPr>
                      <a:r>
                        <a:rPr lang="en-US" sz="1050" kern="100">
                          <a:effectLst/>
                        </a:rPr>
                        <a:t>fx_methods </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a:ea typeface="宋体"/>
                        <a:cs typeface="宋体"/>
                      </a:endParaRPr>
                    </a:p>
                  </a:txBody>
                  <a:tcPr marL="68580" marR="68580" marT="0" marB="0" anchor="ctr"/>
                </a:tc>
                <a:tc>
                  <a:txBody>
                    <a:bodyPr/>
                    <a:lstStyle/>
                    <a:p>
                      <a:pPr algn="just">
                        <a:spcAft>
                          <a:spcPts val="0"/>
                        </a:spcAft>
                      </a:pPr>
                      <a:r>
                        <a:rPr lang="zh-CN" sz="1050" kern="100">
                          <a:effectLst/>
                        </a:rPr>
                        <a:t>以动画形式的</a:t>
                      </a:r>
                      <a:r>
                        <a:rPr lang="en-US" sz="1050" kern="100">
                          <a:effectLst/>
                        </a:rPr>
                        <a:t> show, hide, toggle, </a:t>
                      </a:r>
                      <a:r>
                        <a:rPr lang="zh-CN" sz="1050" kern="100">
                          <a:effectLst/>
                        </a:rPr>
                        <a:t>和</a:t>
                      </a:r>
                      <a:r>
                        <a:rPr lang="en-US" sz="1050" kern="100">
                          <a:effectLst/>
                        </a:rPr>
                        <a:t> fade*()</a:t>
                      </a:r>
                      <a:r>
                        <a:rPr lang="zh-CN" sz="1050" kern="100">
                          <a:effectLst/>
                        </a:rPr>
                        <a:t>方法。</a:t>
                      </a:r>
                      <a:endParaRPr lang="zh-CN" sz="1050" kern="100">
                        <a:effectLst/>
                        <a:latin typeface="Times New Roman"/>
                        <a:ea typeface="宋体"/>
                        <a:cs typeface="宋体"/>
                      </a:endParaRPr>
                    </a:p>
                  </a:txBody>
                  <a:tcPr marL="68580" marR="68580" marT="0" marB="0" anchor="ctr"/>
                </a:tc>
              </a:tr>
              <a:tr h="220840">
                <a:tc>
                  <a:txBody>
                    <a:bodyPr/>
                    <a:lstStyle/>
                    <a:p>
                      <a:pPr algn="ctr">
                        <a:spcAft>
                          <a:spcPts val="0"/>
                        </a:spcAft>
                      </a:pPr>
                      <a:r>
                        <a:rPr lang="en-US" sz="1050" kern="100">
                          <a:effectLst/>
                        </a:rPr>
                        <a:t>assets</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a:ea typeface="宋体"/>
                        <a:cs typeface="宋体"/>
                      </a:endParaRPr>
                    </a:p>
                  </a:txBody>
                  <a:tcPr marL="68580" marR="68580" marT="0" marB="0" anchor="ctr"/>
                </a:tc>
                <a:tc>
                  <a:txBody>
                    <a:bodyPr/>
                    <a:lstStyle/>
                    <a:p>
                      <a:pPr algn="just">
                        <a:spcAft>
                          <a:spcPts val="0"/>
                        </a:spcAft>
                      </a:pPr>
                      <a:r>
                        <a:rPr lang="zh-CN" sz="1050" kern="100">
                          <a:effectLst/>
                        </a:rPr>
                        <a:t>实验性支持从</a:t>
                      </a:r>
                      <a:r>
                        <a:rPr lang="en-US" sz="1050" kern="100">
                          <a:effectLst/>
                        </a:rPr>
                        <a:t>DOM</a:t>
                      </a:r>
                      <a:r>
                        <a:rPr lang="zh-CN" sz="1050" kern="100">
                          <a:effectLst/>
                        </a:rPr>
                        <a:t>中移除</a:t>
                      </a:r>
                      <a:r>
                        <a:rPr lang="en-US" sz="1050" kern="100">
                          <a:effectLst/>
                        </a:rPr>
                        <a:t>image</a:t>
                      </a:r>
                      <a:r>
                        <a:rPr lang="zh-CN" sz="1050" kern="100">
                          <a:effectLst/>
                        </a:rPr>
                        <a:t>元素后清理</a:t>
                      </a:r>
                      <a:r>
                        <a:rPr lang="en-US" sz="1050" kern="100">
                          <a:effectLst/>
                        </a:rPr>
                        <a:t>iOS</a:t>
                      </a:r>
                      <a:r>
                        <a:rPr lang="zh-CN" sz="1050" kern="100">
                          <a:effectLst/>
                        </a:rPr>
                        <a:t>的内存。</a:t>
                      </a:r>
                      <a:endParaRPr lang="zh-CN" sz="1050" kern="100">
                        <a:effectLst/>
                        <a:latin typeface="Times New Roman"/>
                        <a:ea typeface="宋体"/>
                        <a:cs typeface="宋体"/>
                      </a:endParaRPr>
                    </a:p>
                  </a:txBody>
                  <a:tcPr marL="68580" marR="68580" marT="0" marB="0" anchor="ctr"/>
                </a:tc>
              </a:tr>
              <a:tr h="220840">
                <a:tc>
                  <a:txBody>
                    <a:bodyPr/>
                    <a:lstStyle/>
                    <a:p>
                      <a:pPr algn="ctr">
                        <a:spcAft>
                          <a:spcPts val="0"/>
                        </a:spcAft>
                      </a:pPr>
                      <a:r>
                        <a:rPr lang="en-US" sz="1050" kern="100">
                          <a:effectLst/>
                        </a:rPr>
                        <a:t>data</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a:ea typeface="宋体"/>
                        <a:cs typeface="宋体"/>
                      </a:endParaRPr>
                    </a:p>
                  </a:txBody>
                  <a:tcPr marL="68580" marR="68580" marT="0" marB="0" anchor="ctr"/>
                </a:tc>
                <a:tc>
                  <a:txBody>
                    <a:bodyPr/>
                    <a:lstStyle/>
                    <a:p>
                      <a:pPr algn="just">
                        <a:spcAft>
                          <a:spcPts val="0"/>
                        </a:spcAft>
                      </a:pPr>
                      <a:r>
                        <a:rPr lang="zh-CN" sz="1050" kern="100">
                          <a:effectLst/>
                        </a:rPr>
                        <a:t>一个全面的</a:t>
                      </a:r>
                      <a:r>
                        <a:rPr lang="en-US" sz="1050" kern="100">
                          <a:effectLst/>
                        </a:rPr>
                        <a:t> data()</a:t>
                      </a:r>
                      <a:r>
                        <a:rPr lang="zh-CN" sz="1050" kern="100">
                          <a:effectLst/>
                        </a:rPr>
                        <a:t>方法</a:t>
                      </a:r>
                      <a:r>
                        <a:rPr lang="en-US" sz="1050" kern="100">
                          <a:effectLst/>
                        </a:rPr>
                        <a:t>, </a:t>
                      </a:r>
                      <a:r>
                        <a:rPr lang="zh-CN" sz="1050" kern="100">
                          <a:effectLst/>
                        </a:rPr>
                        <a:t>能够在内存中存储任意对象。</a:t>
                      </a:r>
                      <a:endParaRPr lang="zh-CN" sz="1050" kern="100">
                        <a:effectLst/>
                        <a:latin typeface="Times New Roman"/>
                        <a:ea typeface="宋体"/>
                        <a:cs typeface="宋体"/>
                      </a:endParaRPr>
                    </a:p>
                  </a:txBody>
                  <a:tcPr marL="68580" marR="68580" marT="0" marB="0" anchor="ctr"/>
                </a:tc>
              </a:tr>
              <a:tr h="220840">
                <a:tc>
                  <a:txBody>
                    <a:bodyPr/>
                    <a:lstStyle/>
                    <a:p>
                      <a:pPr algn="ctr">
                        <a:spcAft>
                          <a:spcPts val="0"/>
                        </a:spcAft>
                      </a:pPr>
                      <a:r>
                        <a:rPr lang="en-US" sz="1050" kern="100">
                          <a:effectLst/>
                        </a:rPr>
                        <a:t>deferred</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a:ea typeface="宋体"/>
                        <a:cs typeface="宋体"/>
                      </a:endParaRPr>
                    </a:p>
                  </a:txBody>
                  <a:tcPr marL="68580" marR="68580" marT="0" marB="0" anchor="ctr"/>
                </a:tc>
                <a:tc>
                  <a:txBody>
                    <a:bodyPr/>
                    <a:lstStyle/>
                    <a:p>
                      <a:pPr algn="just">
                        <a:spcAft>
                          <a:spcPts val="0"/>
                        </a:spcAft>
                      </a:pPr>
                      <a:r>
                        <a:rPr lang="zh-CN" sz="1050" kern="100">
                          <a:effectLst/>
                        </a:rPr>
                        <a:t>提供</a:t>
                      </a:r>
                      <a:r>
                        <a:rPr lang="en-US" sz="1050" kern="100">
                          <a:effectLst/>
                        </a:rPr>
                        <a:t> $.Deferredpromises API. </a:t>
                      </a:r>
                      <a:r>
                        <a:rPr lang="zh-CN" sz="1050" kern="100">
                          <a:effectLst/>
                        </a:rPr>
                        <a:t>依赖</a:t>
                      </a:r>
                      <a:r>
                        <a:rPr lang="en-US" sz="1050" kern="100">
                          <a:effectLst/>
                        </a:rPr>
                        <a:t>"callbacks" </a:t>
                      </a:r>
                      <a:r>
                        <a:rPr lang="zh-CN" sz="1050" kern="100">
                          <a:effectLst/>
                        </a:rPr>
                        <a:t>模块。</a:t>
                      </a:r>
                      <a:endParaRPr lang="zh-CN" sz="1050" kern="100">
                        <a:effectLst/>
                        <a:latin typeface="Times New Roman"/>
                        <a:ea typeface="宋体"/>
                        <a:cs typeface="宋体"/>
                      </a:endParaRPr>
                    </a:p>
                  </a:txBody>
                  <a:tcPr marL="68580" marR="68580" marT="0" marB="0" anchor="ctr"/>
                </a:tc>
              </a:tr>
              <a:tr h="220840">
                <a:tc>
                  <a:txBody>
                    <a:bodyPr/>
                    <a:lstStyle/>
                    <a:p>
                      <a:pPr algn="ctr">
                        <a:spcAft>
                          <a:spcPts val="0"/>
                        </a:spcAft>
                      </a:pPr>
                      <a:r>
                        <a:rPr lang="en-US" sz="1050" kern="100">
                          <a:effectLst/>
                        </a:rPr>
                        <a:t>callbacks</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a:ea typeface="宋体"/>
                        <a:cs typeface="宋体"/>
                      </a:endParaRPr>
                    </a:p>
                  </a:txBody>
                  <a:tcPr marL="68580" marR="68580" marT="0" marB="0" anchor="ctr"/>
                </a:tc>
                <a:tc>
                  <a:txBody>
                    <a:bodyPr/>
                    <a:lstStyle/>
                    <a:p>
                      <a:pPr algn="just">
                        <a:spcAft>
                          <a:spcPts val="0"/>
                        </a:spcAft>
                      </a:pPr>
                      <a:r>
                        <a:rPr lang="zh-CN" sz="1050" kern="100">
                          <a:effectLst/>
                        </a:rPr>
                        <a:t>为</a:t>
                      </a:r>
                      <a:r>
                        <a:rPr lang="en-US" sz="1050" kern="100">
                          <a:effectLst/>
                        </a:rPr>
                        <a:t>"deferred"</a:t>
                      </a:r>
                      <a:r>
                        <a:rPr lang="zh-CN" sz="1050" kern="100">
                          <a:effectLst/>
                        </a:rPr>
                        <a:t>模块提供</a:t>
                      </a:r>
                      <a:r>
                        <a:rPr lang="en-US" sz="1050" kern="100">
                          <a:effectLst/>
                        </a:rPr>
                        <a:t> $.Callbacks</a:t>
                      </a:r>
                      <a:r>
                        <a:rPr lang="zh-CN" sz="1050" kern="100">
                          <a:effectLst/>
                        </a:rPr>
                        <a:t>。</a:t>
                      </a:r>
                      <a:endParaRPr lang="zh-CN" sz="1050" kern="100">
                        <a:effectLst/>
                        <a:latin typeface="Times New Roman"/>
                        <a:ea typeface="宋体"/>
                        <a:cs typeface="宋体"/>
                      </a:endParaRPr>
                    </a:p>
                  </a:txBody>
                  <a:tcPr marL="68580" marR="68580" marT="0" marB="0" anchor="ctr"/>
                </a:tc>
              </a:tr>
              <a:tr h="441680">
                <a:tc>
                  <a:txBody>
                    <a:bodyPr/>
                    <a:lstStyle/>
                    <a:p>
                      <a:pPr algn="ctr">
                        <a:spcAft>
                          <a:spcPts val="0"/>
                        </a:spcAft>
                      </a:pPr>
                      <a:r>
                        <a:rPr lang="en-US" sz="1050" kern="100">
                          <a:effectLst/>
                        </a:rPr>
                        <a:t>selector</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a:ea typeface="宋体"/>
                        <a:cs typeface="宋体"/>
                      </a:endParaRPr>
                    </a:p>
                  </a:txBody>
                  <a:tcPr marL="68580" marR="68580" marT="0" marB="0" anchor="ctr"/>
                </a:tc>
                <a:tc>
                  <a:txBody>
                    <a:bodyPr/>
                    <a:lstStyle/>
                    <a:p>
                      <a:pPr algn="just">
                        <a:spcAft>
                          <a:spcPts val="0"/>
                        </a:spcAft>
                      </a:pPr>
                      <a:r>
                        <a:rPr lang="zh-CN" sz="1050" kern="100">
                          <a:effectLst/>
                        </a:rPr>
                        <a:t>实验性的支持</a:t>
                      </a:r>
                      <a:r>
                        <a:rPr lang="en-US" sz="1050" kern="100">
                          <a:effectLst/>
                        </a:rPr>
                        <a:t> jQuery CSS </a:t>
                      </a:r>
                      <a:r>
                        <a:rPr lang="zh-CN" sz="1050" kern="100">
                          <a:effectLst/>
                        </a:rPr>
                        <a:t>表达式 实用功能，比如</a:t>
                      </a:r>
                      <a:r>
                        <a:rPr lang="en-US" sz="1050" kern="100">
                          <a:effectLst/>
                        </a:rPr>
                        <a:t> $('div:first')</a:t>
                      </a:r>
                      <a:r>
                        <a:rPr lang="zh-CN" sz="1050" kern="100">
                          <a:effectLst/>
                        </a:rPr>
                        <a:t>和</a:t>
                      </a:r>
                      <a:r>
                        <a:rPr lang="en-US" sz="1050" kern="100">
                          <a:effectLst/>
                        </a:rPr>
                        <a:t> el.is(':visible')</a:t>
                      </a:r>
                      <a:r>
                        <a:rPr lang="zh-CN" sz="1050" kern="100">
                          <a:effectLst/>
                        </a:rPr>
                        <a:t>。</a:t>
                      </a:r>
                      <a:endParaRPr lang="zh-CN" sz="1050" kern="100">
                        <a:effectLst/>
                        <a:latin typeface="Times New Roman"/>
                        <a:ea typeface="宋体"/>
                        <a:cs typeface="宋体"/>
                      </a:endParaRPr>
                    </a:p>
                  </a:txBody>
                  <a:tcPr marL="68580" marR="68580" marT="0" marB="0" anchor="ctr"/>
                </a:tc>
              </a:tr>
              <a:tr h="441680">
                <a:tc>
                  <a:txBody>
                    <a:bodyPr/>
                    <a:lstStyle/>
                    <a:p>
                      <a:pPr algn="ctr">
                        <a:spcAft>
                          <a:spcPts val="0"/>
                        </a:spcAft>
                      </a:pPr>
                      <a:r>
                        <a:rPr lang="en-US" sz="1050" kern="100">
                          <a:effectLst/>
                        </a:rPr>
                        <a:t>touch</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a:ea typeface="宋体"/>
                        <a:cs typeface="宋体"/>
                      </a:endParaRPr>
                    </a:p>
                  </a:txBody>
                  <a:tcPr marL="68580" marR="68580" marT="0" marB="0" anchor="ctr"/>
                </a:tc>
                <a:tc>
                  <a:txBody>
                    <a:bodyPr/>
                    <a:lstStyle/>
                    <a:p>
                      <a:pPr algn="just">
                        <a:spcAft>
                          <a:spcPts val="0"/>
                        </a:spcAft>
                      </a:pPr>
                      <a:r>
                        <a:rPr lang="zh-CN" sz="1050" kern="100">
                          <a:effectLst/>
                        </a:rPr>
                        <a:t>在触摸设备上触发</a:t>
                      </a:r>
                      <a:r>
                        <a:rPr lang="en-US" sz="1050" kern="100">
                          <a:effectLst/>
                        </a:rPr>
                        <a:t>tap</a:t>
                      </a:r>
                      <a:r>
                        <a:rPr lang="zh-CN" sz="1050" kern="100">
                          <a:effectLst/>
                        </a:rPr>
                        <a:t>– 和</a:t>
                      </a:r>
                      <a:r>
                        <a:rPr lang="en-US" sz="1050" kern="100">
                          <a:effectLst/>
                        </a:rPr>
                        <a:t> swipe</a:t>
                      </a:r>
                      <a:r>
                        <a:rPr lang="zh-CN" sz="1050" kern="100">
                          <a:effectLst/>
                        </a:rPr>
                        <a:t>– 相关事件。这适用于所有的</a:t>
                      </a:r>
                      <a:r>
                        <a:rPr lang="en-US" sz="1050" kern="100">
                          <a:effectLst/>
                        </a:rPr>
                        <a:t>`touch`(iOS, Android)</a:t>
                      </a:r>
                      <a:r>
                        <a:rPr lang="zh-CN" sz="1050" kern="100">
                          <a:effectLst/>
                        </a:rPr>
                        <a:t>和</a:t>
                      </a:r>
                      <a:r>
                        <a:rPr lang="en-US" sz="1050" kern="100">
                          <a:effectLst/>
                        </a:rPr>
                        <a:t>`pointer`</a:t>
                      </a:r>
                      <a:r>
                        <a:rPr lang="zh-CN" sz="1050" kern="100">
                          <a:effectLst/>
                        </a:rPr>
                        <a:t>事件</a:t>
                      </a:r>
                      <a:r>
                        <a:rPr lang="en-US" sz="1050" kern="100">
                          <a:effectLst/>
                        </a:rPr>
                        <a:t>(Windows Phone)</a:t>
                      </a:r>
                      <a:r>
                        <a:rPr lang="zh-CN" sz="1050" kern="100">
                          <a:effectLst/>
                        </a:rPr>
                        <a:t>。</a:t>
                      </a:r>
                      <a:endParaRPr lang="zh-CN" sz="1050" kern="100">
                        <a:effectLst/>
                        <a:latin typeface="Times New Roman"/>
                        <a:ea typeface="宋体"/>
                        <a:cs typeface="宋体"/>
                      </a:endParaRPr>
                    </a:p>
                  </a:txBody>
                  <a:tcPr marL="68580" marR="68580" marT="0" marB="0" anchor="ctr"/>
                </a:tc>
              </a:tr>
              <a:tr h="220840">
                <a:tc>
                  <a:txBody>
                    <a:bodyPr/>
                    <a:lstStyle/>
                    <a:p>
                      <a:pPr algn="ctr">
                        <a:spcAft>
                          <a:spcPts val="0"/>
                        </a:spcAft>
                      </a:pPr>
                      <a:r>
                        <a:rPr lang="en-US" sz="1050" kern="100">
                          <a:effectLst/>
                        </a:rPr>
                        <a:t>gesture</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a:ea typeface="宋体"/>
                        <a:cs typeface="宋体"/>
                      </a:endParaRPr>
                    </a:p>
                  </a:txBody>
                  <a:tcPr marL="68580" marR="68580" marT="0" marB="0" anchor="ctr"/>
                </a:tc>
                <a:tc>
                  <a:txBody>
                    <a:bodyPr/>
                    <a:lstStyle/>
                    <a:p>
                      <a:pPr algn="just">
                        <a:spcAft>
                          <a:spcPts val="0"/>
                        </a:spcAft>
                      </a:pPr>
                      <a:r>
                        <a:rPr lang="zh-CN" sz="1050" kern="100">
                          <a:effectLst/>
                        </a:rPr>
                        <a:t>在触摸设备上触发</a:t>
                      </a:r>
                      <a:r>
                        <a:rPr lang="en-US" sz="1050" kern="100">
                          <a:effectLst/>
                        </a:rPr>
                        <a:t> pinch </a:t>
                      </a:r>
                      <a:r>
                        <a:rPr lang="zh-CN" sz="1050" kern="100">
                          <a:effectLst/>
                        </a:rPr>
                        <a:t>手势事件。</a:t>
                      </a:r>
                      <a:endParaRPr lang="zh-CN" sz="1050" kern="100">
                        <a:effectLst/>
                        <a:latin typeface="Times New Roman"/>
                        <a:ea typeface="宋体"/>
                        <a:cs typeface="宋体"/>
                      </a:endParaRPr>
                    </a:p>
                  </a:txBody>
                  <a:tcPr marL="68580" marR="68580" marT="0" marB="0" anchor="ctr"/>
                </a:tc>
              </a:tr>
              <a:tr h="220840">
                <a:tc>
                  <a:txBody>
                    <a:bodyPr/>
                    <a:lstStyle/>
                    <a:p>
                      <a:pPr algn="ctr">
                        <a:spcAft>
                          <a:spcPts val="0"/>
                        </a:spcAft>
                      </a:pPr>
                      <a:r>
                        <a:rPr lang="en-US" sz="1050" kern="100">
                          <a:effectLst/>
                        </a:rPr>
                        <a:t>stack</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a:ea typeface="宋体"/>
                        <a:cs typeface="宋体"/>
                      </a:endParaRPr>
                    </a:p>
                  </a:txBody>
                  <a:tcPr marL="68580" marR="68580" marT="0" marB="0" anchor="ctr"/>
                </a:tc>
                <a:tc>
                  <a:txBody>
                    <a:bodyPr/>
                    <a:lstStyle/>
                    <a:p>
                      <a:pPr algn="just">
                        <a:spcAft>
                          <a:spcPts val="0"/>
                        </a:spcAft>
                      </a:pPr>
                      <a:r>
                        <a:rPr lang="zh-CN" sz="1050" kern="100">
                          <a:effectLst/>
                        </a:rPr>
                        <a:t>提供</a:t>
                      </a:r>
                      <a:r>
                        <a:rPr lang="en-US" sz="1050" kern="100">
                          <a:effectLst/>
                        </a:rPr>
                        <a:t> andSelf&amp; end()</a:t>
                      </a:r>
                      <a:r>
                        <a:rPr lang="zh-CN" sz="1050" kern="100">
                          <a:effectLst/>
                        </a:rPr>
                        <a:t>链式调用方法</a:t>
                      </a:r>
                      <a:endParaRPr lang="zh-CN" sz="1050" kern="100">
                        <a:effectLst/>
                        <a:latin typeface="Times New Roman"/>
                        <a:ea typeface="宋体"/>
                        <a:cs typeface="宋体"/>
                      </a:endParaRPr>
                    </a:p>
                  </a:txBody>
                  <a:tcPr marL="68580" marR="68580" marT="0" marB="0" anchor="ctr"/>
                </a:tc>
              </a:tr>
              <a:tr h="441680">
                <a:tc>
                  <a:txBody>
                    <a:bodyPr/>
                    <a:lstStyle/>
                    <a:p>
                      <a:pPr algn="ctr">
                        <a:spcAft>
                          <a:spcPts val="0"/>
                        </a:spcAft>
                      </a:pPr>
                      <a:r>
                        <a:rPr lang="en-US" sz="1050" kern="100">
                          <a:effectLst/>
                        </a:rPr>
                        <a:t>ios3</a:t>
                      </a:r>
                      <a:endParaRPr lang="zh-CN" sz="1050" kern="100">
                        <a:effectLst/>
                        <a:latin typeface="Times New Roman"/>
                        <a:ea typeface="宋体"/>
                        <a:cs typeface="宋体"/>
                      </a:endParaRPr>
                    </a:p>
                  </a:txBody>
                  <a:tcPr marL="68580" marR="68580" marT="0" marB="0" anchor="ctr"/>
                </a:tc>
                <a:tc>
                  <a:txBody>
                    <a:bodyPr/>
                    <a:lstStyle/>
                    <a:p>
                      <a:pPr algn="ctr">
                        <a:spcAft>
                          <a:spcPts val="0"/>
                        </a:spcAft>
                      </a:pPr>
                      <a:r>
                        <a:rPr lang="en-US" sz="1050" kern="100">
                          <a:effectLst/>
                        </a:rPr>
                        <a:t> </a:t>
                      </a:r>
                      <a:endParaRPr lang="zh-CN" sz="1050" kern="100">
                        <a:effectLst/>
                        <a:latin typeface="Times New Roman"/>
                        <a:ea typeface="宋体"/>
                        <a:cs typeface="宋体"/>
                      </a:endParaRPr>
                    </a:p>
                  </a:txBody>
                  <a:tcPr marL="68580" marR="68580" marT="0" marB="0" anchor="ctr"/>
                </a:tc>
                <a:tc>
                  <a:txBody>
                    <a:bodyPr/>
                    <a:lstStyle/>
                    <a:p>
                      <a:pPr algn="just">
                        <a:spcAft>
                          <a:spcPts val="0"/>
                        </a:spcAft>
                      </a:pPr>
                      <a:r>
                        <a:rPr lang="en-US" sz="1050" kern="100" dirty="0" err="1">
                          <a:effectLst/>
                        </a:rPr>
                        <a:t>String.prototype.trim</a:t>
                      </a:r>
                      <a:r>
                        <a:rPr lang="en-US" sz="1050" kern="100" dirty="0">
                          <a:effectLst/>
                        </a:rPr>
                        <a:t> </a:t>
                      </a:r>
                      <a:r>
                        <a:rPr lang="zh-CN" sz="1050" kern="100" dirty="0">
                          <a:effectLst/>
                        </a:rPr>
                        <a:t>和</a:t>
                      </a:r>
                      <a:r>
                        <a:rPr lang="en-US" sz="1050" kern="100" dirty="0">
                          <a:effectLst/>
                        </a:rPr>
                        <a:t> </a:t>
                      </a:r>
                      <a:r>
                        <a:rPr lang="en-US" sz="1050" kern="100" dirty="0" err="1">
                          <a:effectLst/>
                        </a:rPr>
                        <a:t>Array.prototype.reduce</a:t>
                      </a:r>
                      <a:r>
                        <a:rPr lang="en-US" sz="1050" kern="100" dirty="0">
                          <a:effectLst/>
                        </a:rPr>
                        <a:t> </a:t>
                      </a:r>
                      <a:r>
                        <a:rPr lang="zh-CN" sz="1050" kern="100" dirty="0">
                          <a:effectLst/>
                        </a:rPr>
                        <a:t>方法</a:t>
                      </a:r>
                      <a:r>
                        <a:rPr lang="en-US" sz="1050" kern="100" dirty="0">
                          <a:effectLst/>
                        </a:rPr>
                        <a:t> (</a:t>
                      </a:r>
                      <a:r>
                        <a:rPr lang="zh-CN" sz="1050" kern="100" dirty="0">
                          <a:effectLst/>
                        </a:rPr>
                        <a:t>如果他们不存在</a:t>
                      </a:r>
                      <a:r>
                        <a:rPr lang="en-US" sz="1050" kern="100" dirty="0">
                          <a:effectLst/>
                        </a:rPr>
                        <a:t>) </a:t>
                      </a:r>
                      <a:r>
                        <a:rPr lang="zh-CN" sz="1050" kern="100" dirty="0">
                          <a:effectLst/>
                        </a:rPr>
                        <a:t>，以兼容</a:t>
                      </a:r>
                      <a:r>
                        <a:rPr lang="en-US" sz="1050" kern="100" dirty="0">
                          <a:effectLst/>
                        </a:rPr>
                        <a:t> </a:t>
                      </a:r>
                      <a:r>
                        <a:rPr lang="en-US" sz="1050" kern="100" dirty="0" err="1">
                          <a:effectLst/>
                        </a:rPr>
                        <a:t>iOS</a:t>
                      </a:r>
                      <a:r>
                        <a:rPr lang="en-US" sz="1050" kern="100" dirty="0">
                          <a:effectLst/>
                        </a:rPr>
                        <a:t> 3.x.</a:t>
                      </a:r>
                      <a:endParaRPr lang="zh-CN" sz="1050" kern="100" dirty="0">
                        <a:effectLst/>
                        <a:latin typeface="Times New Roman"/>
                        <a:ea typeface="宋体"/>
                        <a:cs typeface="宋体"/>
                      </a:endParaRPr>
                    </a:p>
                  </a:txBody>
                  <a:tcPr marL="68580" marR="68580" marT="0" marB="0" anchor="ctr"/>
                </a:tc>
              </a:tr>
            </a:tbl>
          </a:graphicData>
        </a:graphic>
      </p:graphicFrame>
      <p:sp>
        <p:nvSpPr>
          <p:cNvPr id="4" name="Rectangle 1"/>
          <p:cNvSpPr>
            <a:spLocks noChangeArrowheads="1"/>
          </p:cNvSpPr>
          <p:nvPr/>
        </p:nvSpPr>
        <p:spPr bwMode="auto">
          <a:xfrm>
            <a:off x="463401" y="1214698"/>
            <a:ext cx="237597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1457325" algn="l"/>
                <a:tab pos="1747838" algn="ctr"/>
              </a:tabLst>
            </a:pP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Zepto</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模块说明</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1457325" algn="l"/>
                <a:tab pos="1747838" algn="ctr"/>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5251582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8" name="圆角矩形 7"/>
          <p:cNvSpPr/>
          <p:nvPr/>
        </p:nvSpPr>
        <p:spPr>
          <a:xfrm>
            <a:off x="1451321" y="1739415"/>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代码</a:t>
            </a:r>
            <a:endParaRPr lang="en-US" altLang="zh-CN" b="1" dirty="0">
              <a:solidFill>
                <a:schemeClr val="bg1"/>
              </a:solidFill>
              <a:ea typeface="宋体" pitchFamily="2" charset="-122"/>
            </a:endParaRPr>
          </a:p>
        </p:txBody>
      </p:sp>
      <p:cxnSp>
        <p:nvCxnSpPr>
          <p:cNvPr id="10" name="直接连接符 9"/>
          <p:cNvCxnSpPr/>
          <p:nvPr/>
        </p:nvCxnSpPr>
        <p:spPr bwMode="auto">
          <a:xfrm>
            <a:off x="1302465" y="2426314"/>
            <a:ext cx="6530172" cy="0"/>
          </a:xfrm>
          <a:prstGeom prst="line">
            <a:avLst/>
          </a:prstGeom>
          <a:noFill/>
          <a:ln w="28575" cap="flat" cmpd="sng" algn="ctr">
            <a:solidFill>
              <a:srgbClr val="0567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p:nvPr/>
        </p:nvSpPr>
        <p:spPr>
          <a:xfrm>
            <a:off x="2910346" y="2713956"/>
            <a:ext cx="3247684" cy="369332"/>
          </a:xfrm>
          <a:prstGeom prst="rect">
            <a:avLst/>
          </a:prstGeom>
        </p:spPr>
        <p:txBody>
          <a:bodyPr wrap="none">
            <a:spAutoFit/>
          </a:bodyPr>
          <a:lstStyle/>
          <a:p>
            <a:pPr algn="ctr">
              <a:defRPr/>
            </a:pPr>
            <a:r>
              <a:rPr lang="zh-CN" altLang="en-US" b="1" dirty="0" smtClean="0">
                <a:ea typeface="宋体" pitchFamily="2" charset="-122"/>
              </a:rPr>
              <a:t>代码详</a:t>
            </a:r>
            <a:r>
              <a:rPr lang="zh-CN" altLang="en-US" b="1" dirty="0">
                <a:ea typeface="宋体" pitchFamily="2" charset="-122"/>
              </a:rPr>
              <a:t>见</a:t>
            </a:r>
            <a:r>
              <a:rPr lang="zh-CN" altLang="en-US" b="1" dirty="0" smtClean="0">
                <a:ea typeface="宋体" pitchFamily="2" charset="-122"/>
              </a:rPr>
              <a:t>教材</a:t>
            </a:r>
            <a:r>
              <a:rPr lang="en-US" altLang="zh-CN" b="1" dirty="0">
                <a:ea typeface="宋体" pitchFamily="2" charset="-122"/>
              </a:rPr>
              <a:t>index_zepto.html</a:t>
            </a:r>
          </a:p>
        </p:txBody>
      </p:sp>
      <p:sp>
        <p:nvSpPr>
          <p:cNvPr id="9"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dirty="0" smtClean="0">
                <a:solidFill>
                  <a:srgbClr val="0567A2"/>
                </a:solidFill>
                <a:latin typeface="微软雅黑" pitchFamily="34" charset="-122"/>
                <a:ea typeface="微软雅黑" pitchFamily="34" charset="-122"/>
              </a:rPr>
              <a:t>Zepto.js</a:t>
            </a:r>
            <a:endParaRPr lang="zh-CN" altLang="zh-CN" sz="3600" b="1" dirty="0">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358003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53"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meng.zhang\Desktop\未命名-2.png"/>
          <p:cNvPicPr>
            <a:picLocks noChangeAspect="1" noChangeArrowheads="1"/>
          </p:cNvPicPr>
          <p:nvPr/>
        </p:nvPicPr>
        <p:blipFill>
          <a:blip r:embed="rId2"/>
          <a:srcRect/>
          <a:stretch>
            <a:fillRect/>
          </a:stretch>
        </p:blipFill>
        <p:spPr bwMode="auto">
          <a:xfrm>
            <a:off x="807623" y="1538848"/>
            <a:ext cx="380996" cy="380996"/>
          </a:xfrm>
          <a:prstGeom prst="rect">
            <a:avLst/>
          </a:prstGeom>
          <a:noFill/>
        </p:spPr>
      </p:pic>
      <p:sp>
        <p:nvSpPr>
          <p:cNvPr id="5" name="TextBox 4"/>
          <p:cNvSpPr txBox="1"/>
          <p:nvPr/>
        </p:nvSpPr>
        <p:spPr>
          <a:xfrm>
            <a:off x="1021937" y="1529291"/>
            <a:ext cx="1288439" cy="400110"/>
          </a:xfrm>
          <a:prstGeom prst="rect">
            <a:avLst/>
          </a:prstGeom>
          <a:noFill/>
          <a:effectLst>
            <a:outerShdw blurRad="25400" dist="12700" dir="5400000" algn="t" rotWithShape="0">
              <a:prstClr val="black">
                <a:alpha val="40000"/>
              </a:prstClr>
            </a:outerShdw>
          </a:effectLst>
        </p:spPr>
        <p:txBody>
          <a:bodyPr wrap="square" rtlCol="0">
            <a:spAutoFit/>
          </a:bodyPr>
          <a:lstStyle/>
          <a:p>
            <a:r>
              <a:rPr lang="zh-CN" altLang="en-US" sz="2000" b="1">
                <a:latin typeface="黑体" pitchFamily="49" charset="-122"/>
                <a:ea typeface="黑体" pitchFamily="49" charset="-122"/>
              </a:rPr>
              <a:t>作业</a:t>
            </a:r>
            <a:endParaRPr lang="zh-CN" altLang="en-US" sz="2000" b="1" dirty="0">
              <a:solidFill>
                <a:schemeClr val="tx1"/>
              </a:solidFill>
              <a:latin typeface="黑体" pitchFamily="49" charset="-122"/>
              <a:ea typeface="黑体" pitchFamily="49" charset="-122"/>
            </a:endParaRPr>
          </a:p>
        </p:txBody>
      </p:sp>
      <p:sp>
        <p:nvSpPr>
          <p:cNvPr id="6" name="内容占位符 2"/>
          <p:cNvSpPr txBox="1">
            <a:spLocks/>
          </p:cNvSpPr>
          <p:nvPr/>
        </p:nvSpPr>
        <p:spPr bwMode="auto">
          <a:xfrm>
            <a:off x="52784" y="1620838"/>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lvl="1" indent="0" eaLnBrk="0" fontAlgn="base" hangingPunct="0">
              <a:lnSpc>
                <a:spcPct val="150000"/>
              </a:lnSpc>
              <a:spcBef>
                <a:spcPct val="20000"/>
              </a:spcBef>
              <a:spcAft>
                <a:spcPct val="0"/>
              </a:spcAft>
            </a:pPr>
            <a:endParaRPr lang="en-US" altLang="zh-CN" sz="2400" dirty="0" smtClean="0">
              <a:solidFill>
                <a:prstClr val="black"/>
              </a:solidFill>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en-US" sz="2000" dirty="0" smtClean="0"/>
              <a:t>请</a:t>
            </a:r>
            <a:r>
              <a:rPr lang="zh-CN" altLang="en-US" sz="2000" dirty="0"/>
              <a:t>简述商城首页中商品模块的开发循序与</a:t>
            </a:r>
            <a:r>
              <a:rPr lang="zh-CN" altLang="en-US" sz="2000" dirty="0" smtClean="0"/>
              <a:t>思路。</a:t>
            </a:r>
            <a:endParaRPr lang="en-US" altLang="zh-CN" sz="2000" dirty="0"/>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en-US" sz="2000" dirty="0" smtClean="0"/>
              <a:t>请</a:t>
            </a:r>
            <a:r>
              <a:rPr lang="zh-CN" altLang="en-US" sz="2000" dirty="0"/>
              <a:t>列举</a:t>
            </a:r>
            <a:r>
              <a:rPr lang="en-US" altLang="zh-CN" sz="2000" dirty="0"/>
              <a:t>Zepto.js</a:t>
            </a:r>
            <a:r>
              <a:rPr lang="zh-CN" altLang="en-US" sz="2000" dirty="0"/>
              <a:t>的默认模块</a:t>
            </a:r>
            <a:r>
              <a:rPr lang="zh-CN" altLang="zh-CN" sz="2000" dirty="0" smtClean="0"/>
              <a:t>。</a:t>
            </a:r>
            <a:endParaRPr lang="zh-CN" altLang="zh-CN" sz="2000" dirty="0"/>
          </a:p>
          <a:p>
            <a:pPr marL="457200" lvl="1" indent="0" eaLnBrk="0" fontAlgn="base" hangingPunct="0">
              <a:lnSpc>
                <a:spcPct val="150000"/>
              </a:lnSpc>
              <a:spcBef>
                <a:spcPct val="20000"/>
              </a:spcBef>
              <a:spcAft>
                <a:spcPct val="0"/>
              </a:spcAft>
            </a:pPr>
            <a:endParaRPr lang="en-US" altLang="zh-CN" sz="2400" dirty="0">
              <a:solidFill>
                <a:prstClr val="black"/>
              </a:solidFill>
            </a:endParaRPr>
          </a:p>
          <a:p>
            <a:pPr lvl="1" eaLnBrk="0" fontAlgn="base" hangingPunct="0">
              <a:lnSpc>
                <a:spcPct val="150000"/>
              </a:lnSpc>
              <a:spcBef>
                <a:spcPct val="20000"/>
              </a:spcBef>
              <a:spcAft>
                <a:spcPct val="0"/>
              </a:spcAft>
              <a:buFontTx/>
              <a:buChar char="–"/>
            </a:pPr>
            <a:endParaRPr lang="en-US" altLang="zh-CN" sz="2400" dirty="0">
              <a:solidFill>
                <a:prstClr val="black"/>
              </a:solidFill>
            </a:endParaRPr>
          </a:p>
        </p:txBody>
      </p:sp>
      <p:sp>
        <p:nvSpPr>
          <p:cNvPr id="8" name="标题 1"/>
          <p:cNvSpPr>
            <a:spLocks noChangeArrowheads="1"/>
          </p:cNvSpPr>
          <p:nvPr/>
        </p:nvSpPr>
        <p:spPr bwMode="auto">
          <a:xfrm>
            <a:off x="1644241" y="190730"/>
            <a:ext cx="749432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itchFamily="34" charset="-122"/>
                <a:ea typeface="微软雅黑" pitchFamily="34" charset="-122"/>
                <a:sym typeface="宋体" charset="-122"/>
              </a:rPr>
              <a:t>课后作业</a:t>
            </a:r>
            <a:endParaRPr lang="zh-CN" altLang="en-US" sz="3600" b="1">
              <a:solidFill>
                <a:srgbClr val="0567A2"/>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303335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txBox="1">
            <a:spLocks/>
          </p:cNvSpPr>
          <p:nvPr/>
        </p:nvSpPr>
        <p:spPr bwMode="auto">
          <a:xfrm>
            <a:off x="52783" y="1620838"/>
            <a:ext cx="8186341"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14500" lvl="3" indent="-342900" eaLnBrk="0" fontAlgn="base" hangingPunct="0">
              <a:lnSpc>
                <a:spcPct val="150000"/>
              </a:lnSpc>
              <a:spcBef>
                <a:spcPct val="20000"/>
              </a:spcBef>
              <a:spcAft>
                <a:spcPct val="0"/>
              </a:spcAft>
              <a:buFont typeface="Wingdings" panose="05000000000000000000" pitchFamily="2" charset="2"/>
              <a:buChar char="n"/>
              <a:defRPr/>
            </a:pPr>
            <a:r>
              <a:rPr lang="zh-CN" altLang="en-US" sz="2000" dirty="0" smtClean="0">
                <a:latin typeface="宋体" panose="02010600030101010101" pitchFamily="2" charset="-122"/>
                <a:ea typeface="宋体" panose="02010600030101010101" pitchFamily="2" charset="-122"/>
              </a:rPr>
              <a:t>请</a:t>
            </a:r>
            <a:r>
              <a:rPr lang="zh-CN" altLang="en-US" sz="2000" dirty="0">
                <a:latin typeface="宋体" panose="02010600030101010101" pitchFamily="2" charset="-122"/>
                <a:ea typeface="宋体" panose="02010600030101010101" pitchFamily="2" charset="-122"/>
              </a:rPr>
              <a:t>列举移动端有</a:t>
            </a:r>
            <a:r>
              <a:rPr lang="zh-CN" altLang="en-US" sz="2000" dirty="0" smtClean="0">
                <a:latin typeface="宋体" panose="02010600030101010101" pitchFamily="2" charset="-122"/>
                <a:ea typeface="宋体" panose="02010600030101010101" pitchFamily="2" charset="-122"/>
              </a:rPr>
              <a:t>哪三</a:t>
            </a:r>
            <a:r>
              <a:rPr lang="zh-CN" altLang="en-US" sz="2000" dirty="0">
                <a:latin typeface="宋体" panose="02010600030101010101" pitchFamily="2" charset="-122"/>
                <a:ea typeface="宋体" panose="02010600030101010101" pitchFamily="2" charset="-122"/>
              </a:rPr>
              <a:t>种视口。 </a:t>
            </a:r>
            <a:endParaRPr lang="zh-CN" altLang="zh-CN" sz="2000" dirty="0">
              <a:latin typeface="宋体" panose="02010600030101010101" pitchFamily="2" charset="-122"/>
              <a:ea typeface="宋体" panose="02010600030101010101" pitchFamily="2"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n"/>
              <a:defRPr/>
            </a:pPr>
            <a:r>
              <a:rPr lang="zh-CN" altLang="en-US" sz="2000" dirty="0" smtClean="0">
                <a:latin typeface="宋体" panose="02010600030101010101" pitchFamily="2" charset="-122"/>
                <a:ea typeface="宋体" panose="02010600030101010101" pitchFamily="2" charset="-122"/>
              </a:rPr>
              <a:t>请</a:t>
            </a:r>
            <a:r>
              <a:rPr lang="zh-CN" altLang="en-US" sz="2000" dirty="0">
                <a:latin typeface="宋体" panose="02010600030101010101" pitchFamily="2" charset="-122"/>
                <a:ea typeface="宋体" panose="02010600030101010101" pitchFamily="2" charset="-122"/>
              </a:rPr>
              <a:t>列举</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个移动端基本的</a:t>
            </a:r>
            <a:r>
              <a:rPr lang="en-US" altLang="zh-CN" sz="2000" dirty="0">
                <a:latin typeface="Arial" panose="020B0604020202020204" pitchFamily="34" charset="0"/>
                <a:ea typeface="宋体" panose="02010600030101010101" pitchFamily="2" charset="-122"/>
                <a:cs typeface="Arial" panose="020B0604020202020204" pitchFamily="34" charset="0"/>
              </a:rPr>
              <a:t>Touch</a:t>
            </a:r>
            <a:r>
              <a:rPr lang="zh-CN" altLang="en-US" sz="2000" dirty="0">
                <a:latin typeface="宋体" panose="02010600030101010101" pitchFamily="2" charset="-122"/>
                <a:ea typeface="宋体" panose="02010600030101010101" pitchFamily="2" charset="-122"/>
              </a:rPr>
              <a:t>事件，并说明触发条件。</a:t>
            </a:r>
            <a:endParaRPr lang="en-US" altLang="zh-CN" sz="2000" dirty="0">
              <a:latin typeface="宋体" panose="02010600030101010101" pitchFamily="2" charset="-122"/>
              <a:ea typeface="宋体" panose="02010600030101010101" pitchFamily="2" charset="-122"/>
            </a:endParaRPr>
          </a:p>
          <a:p>
            <a:pPr lvl="1" eaLnBrk="0" fontAlgn="base" hangingPunct="0">
              <a:lnSpc>
                <a:spcPct val="150000"/>
              </a:lnSpc>
              <a:spcBef>
                <a:spcPct val="20000"/>
              </a:spcBef>
              <a:spcAft>
                <a:spcPct val="0"/>
              </a:spcAft>
              <a:buFontTx/>
              <a:buChar char="–"/>
            </a:pPr>
            <a:endParaRPr lang="en-US" altLang="zh-CN" sz="2400" dirty="0">
              <a:solidFill>
                <a:prstClr val="black"/>
              </a:solidFill>
            </a:endParaRPr>
          </a:p>
        </p:txBody>
      </p:sp>
      <p:pic>
        <p:nvPicPr>
          <p:cNvPr id="4" name="Picture 6" descr="E:\设计支持\模板设计\TW.png"/>
          <p:cNvPicPr>
            <a:picLocks noChangeAspect="1" noChangeArrowheads="1"/>
          </p:cNvPicPr>
          <p:nvPr/>
        </p:nvPicPr>
        <p:blipFill>
          <a:blip r:embed="rId2"/>
          <a:srcRect/>
          <a:stretch>
            <a:fillRect/>
          </a:stretch>
        </p:blipFill>
        <p:spPr bwMode="auto">
          <a:xfrm>
            <a:off x="527383" y="1178571"/>
            <a:ext cx="463239" cy="430730"/>
          </a:xfrm>
          <a:prstGeom prst="rect">
            <a:avLst/>
          </a:prstGeom>
          <a:noFill/>
        </p:spPr>
      </p:pic>
      <p:sp>
        <p:nvSpPr>
          <p:cNvPr id="5" name="TextBox 4"/>
          <p:cNvSpPr txBox="1"/>
          <p:nvPr/>
        </p:nvSpPr>
        <p:spPr>
          <a:xfrm>
            <a:off x="785301" y="1180673"/>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sp>
        <p:nvSpPr>
          <p:cNvPr id="2" name="圆角矩形 1"/>
          <p:cNvSpPr/>
          <p:nvPr/>
        </p:nvSpPr>
        <p:spPr>
          <a:xfrm>
            <a:off x="1508581" y="2847235"/>
            <a:ext cx="6387644" cy="715089"/>
          </a:xfrm>
          <a:prstGeom prst="roundRect">
            <a:avLst/>
          </a:prstGeom>
          <a:solidFill>
            <a:schemeClr val="bg1"/>
          </a:solidFill>
          <a:ln w="19050">
            <a:solidFill>
              <a:schemeClr val="bg2">
                <a:lumMod val="50000"/>
              </a:schemeClr>
            </a:solidFill>
          </a:ln>
        </p:spPr>
        <p:txBody>
          <a:bodyPr wrap="square" rtlCol="0" anchor="ctr">
            <a:spAutoFit/>
          </a:bodyPr>
          <a:lstStyle/>
          <a:p>
            <a:r>
              <a:rPr lang="zh-CN" altLang="en-US" dirty="0">
                <a:latin typeface="宋体" panose="02010600030101010101" pitchFamily="2" charset="-122"/>
                <a:ea typeface="宋体" panose="02010600030101010101" pitchFamily="2" charset="-122"/>
              </a:rPr>
              <a:t>在移动端浏览器当中，存在着三种视口分别为：可见视口、布局视口（视窗视口）和理想视口。</a:t>
            </a:r>
            <a:endParaRPr lang="zh-CN" altLang="zh-CN" dirty="0">
              <a:latin typeface="宋体" panose="02010600030101010101" pitchFamily="2" charset="-122"/>
              <a:ea typeface="宋体" panose="02010600030101010101" pitchFamily="2" charset="-122"/>
            </a:endParaRPr>
          </a:p>
        </p:txBody>
      </p:sp>
      <p:sp>
        <p:nvSpPr>
          <p:cNvPr id="3" name="圆角矩形 2"/>
          <p:cNvSpPr/>
          <p:nvPr/>
        </p:nvSpPr>
        <p:spPr>
          <a:xfrm>
            <a:off x="1508581" y="2801223"/>
            <a:ext cx="5422294" cy="1328023"/>
          </a:xfrm>
          <a:prstGeom prst="roundRect">
            <a:avLst/>
          </a:prstGeom>
          <a:ln w="19050">
            <a:solidFill>
              <a:schemeClr val="bg2">
                <a:lumMod val="50000"/>
              </a:schemeClr>
            </a:solidFill>
          </a:ln>
        </p:spPr>
        <p:txBody>
          <a:bodyPr wrap="square" rtlCol="0" anchor="ctr">
            <a:spAutoFit/>
          </a:bodyPr>
          <a:lstStyle/>
          <a:p>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en-US" altLang="zh-CN" dirty="0">
                <a:latin typeface="Arial" panose="020B0604020202020204" pitchFamily="34" charset="0"/>
                <a:ea typeface="宋体" panose="02010600030101010101" pitchFamily="2" charset="-122"/>
                <a:cs typeface="Arial" panose="020B0604020202020204" pitchFamily="34" charset="0"/>
              </a:rPr>
              <a:t>touchstart</a:t>
            </a: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手指触摸屏幕时触发</a:t>
            </a:r>
          </a:p>
          <a:p>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en-US" altLang="zh-CN" dirty="0">
                <a:latin typeface="Arial" panose="020B0604020202020204" pitchFamily="34" charset="0"/>
                <a:ea typeface="宋体" panose="02010600030101010101" pitchFamily="2" charset="-122"/>
                <a:cs typeface="Arial" panose="020B0604020202020204" pitchFamily="34" charset="0"/>
              </a:rPr>
              <a:t>touchmove</a:t>
            </a: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手指在屏幕上滑动时触发</a:t>
            </a:r>
          </a:p>
          <a:p>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en-US" altLang="zh-CN" dirty="0">
                <a:latin typeface="Arial" panose="020B0604020202020204" pitchFamily="34" charset="0"/>
                <a:ea typeface="宋体" panose="02010600030101010101" pitchFamily="2" charset="-122"/>
                <a:cs typeface="Arial" panose="020B0604020202020204" pitchFamily="34" charset="0"/>
              </a:rPr>
              <a:t>touchend</a:t>
            </a: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手指离开屏幕时触发</a:t>
            </a:r>
          </a:p>
          <a:p>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en-US" altLang="zh-CN" dirty="0" smtClean="0">
                <a:latin typeface="Arial" panose="020B0604020202020204" pitchFamily="34" charset="0"/>
                <a:ea typeface="宋体" panose="02010600030101010101" pitchFamily="2" charset="-122"/>
                <a:cs typeface="Arial" panose="020B0604020202020204" pitchFamily="34" charset="0"/>
              </a:rPr>
              <a:t>touchcancel </a:t>
            </a:r>
            <a:r>
              <a:rPr lang="zh-CN" altLang="zh-CN" dirty="0" smtClean="0">
                <a:latin typeface="宋体" panose="02010600030101010101" pitchFamily="2" charset="-122"/>
                <a:ea typeface="宋体" panose="02010600030101010101" pitchFamily="2" charset="-122"/>
              </a:rPr>
              <a:t>系统</a:t>
            </a:r>
            <a:r>
              <a:rPr lang="zh-CN" altLang="zh-CN" dirty="0">
                <a:latin typeface="宋体" panose="02010600030101010101" pitchFamily="2" charset="-122"/>
                <a:ea typeface="宋体" panose="02010600030101010101" pitchFamily="2" charset="-122"/>
              </a:rPr>
              <a:t>取消</a:t>
            </a:r>
            <a:r>
              <a:rPr lang="en-US" altLang="zh-CN" dirty="0">
                <a:latin typeface="宋体" panose="02010600030101010101" pitchFamily="2" charset="-122"/>
                <a:ea typeface="宋体" panose="02010600030101010101" pitchFamily="2" charset="-122"/>
              </a:rPr>
              <a:t>touch</a:t>
            </a:r>
            <a:r>
              <a:rPr lang="zh-CN" altLang="zh-CN" dirty="0">
                <a:latin typeface="宋体" panose="02010600030101010101" pitchFamily="2" charset="-122"/>
                <a:ea typeface="宋体" panose="02010600030101010101" pitchFamily="2" charset="-122"/>
              </a:rPr>
              <a:t>事件的时候触发</a:t>
            </a:r>
          </a:p>
        </p:txBody>
      </p:sp>
      <p:sp>
        <p:nvSpPr>
          <p:cNvPr id="8" name="标题 1"/>
          <p:cNvSpPr>
            <a:spLocks noChangeArrowheads="1"/>
          </p:cNvSpPr>
          <p:nvPr/>
        </p:nvSpPr>
        <p:spPr bwMode="auto">
          <a:xfrm>
            <a:off x="1635852" y="182341"/>
            <a:ext cx="7544659"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fontAlgn="base">
              <a:spcBef>
                <a:spcPct val="0"/>
              </a:spcBef>
              <a:spcAft>
                <a:spcPct val="0"/>
              </a:spcAft>
            </a:pPr>
            <a:r>
              <a:rPr lang="zh-CN" altLang="en-US" sz="3600" b="1" smtClean="0">
                <a:solidFill>
                  <a:srgbClr val="0567A2"/>
                </a:solidFill>
                <a:latin typeface="微软雅黑" pitchFamily="34" charset="-122"/>
                <a:ea typeface="微软雅黑" pitchFamily="34" charset="-122"/>
                <a:sym typeface="宋体" charset="-122"/>
              </a:rPr>
              <a:t>作业点评</a:t>
            </a:r>
            <a:endParaRPr lang="zh-CN" altLang="en-US" sz="3600" b="1">
              <a:solidFill>
                <a:srgbClr val="0567A2"/>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55140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2"/>
                                        </p:tgtEl>
                                        <p:attrNameLst>
                                          <p:attrName>style.visibility</p:attrName>
                                        </p:attrNameLst>
                                      </p:cBhvr>
                                      <p:to>
                                        <p:strVal val="hidden"/>
                                      </p:to>
                                    </p:set>
                                  </p:childTnLst>
                                </p:cTn>
                              </p:par>
                            </p:childTnLst>
                          </p:cTn>
                        </p:par>
                        <p:par>
                          <p:cTn id="14" fill="hold">
                            <p:stCondLst>
                              <p:cond delay="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536123207"/>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项目简介</a:t>
            </a:r>
            <a:endParaRPr lang="zh-CN" altLang="zh-CN" sz="3600" b="1" dirty="0">
              <a:solidFill>
                <a:srgbClr val="0567A2"/>
              </a:solidFill>
              <a:latin typeface="微软雅黑" pitchFamily="34" charset="-122"/>
              <a:ea typeface="微软雅黑" pitchFamily="34" charset="-122"/>
            </a:endParaRPr>
          </a:p>
        </p:txBody>
      </p:sp>
      <p:sp>
        <p:nvSpPr>
          <p:cNvPr id="6" name="矩形 5"/>
          <p:cNvSpPr/>
          <p:nvPr/>
        </p:nvSpPr>
        <p:spPr>
          <a:xfrm>
            <a:off x="467831" y="1213008"/>
            <a:ext cx="8038215" cy="1291379"/>
          </a:xfrm>
          <a:prstGeom prst="rect">
            <a:avLst/>
          </a:prstGeom>
        </p:spPr>
        <p:txBody>
          <a:bodyPr wrap="square">
            <a:spAutoFit/>
          </a:bodyPr>
          <a:lstStyle/>
          <a:p>
            <a:pPr>
              <a:lnSpc>
                <a:spcPct val="150000"/>
              </a:lnSpc>
            </a:pPr>
            <a:r>
              <a:rPr lang="en-US" altLang="zh-CN" dirty="0" smtClean="0"/>
              <a:t>         </a:t>
            </a:r>
            <a:r>
              <a:rPr lang="zh-CN" altLang="zh-CN" dirty="0" smtClean="0"/>
              <a:t>本</a:t>
            </a:r>
            <a:r>
              <a:rPr lang="zh-CN" altLang="zh-CN" dirty="0"/>
              <a:t>项目名称为“黑马掌上商城”，是一个移动端的网上商城，移动端常见的几种布局和移动端常用的</a:t>
            </a:r>
            <a:r>
              <a:rPr lang="en-US" altLang="zh-CN" dirty="0" err="1"/>
              <a:t>JavaScrip</a:t>
            </a:r>
            <a:r>
              <a:rPr lang="zh-CN" altLang="zh-CN" dirty="0"/>
              <a:t>效果实现，在本项目中均有涉及。首先为读者介绍项目的基本功能、页面结构和项目的目录结构。</a:t>
            </a:r>
            <a:endParaRPr lang="zh-CN" altLang="en-US" dirty="0"/>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43" y="2675934"/>
            <a:ext cx="2035175"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9350" y="2656885"/>
            <a:ext cx="2035175" cy="362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5612" y="2675934"/>
            <a:ext cx="2035175" cy="360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5179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5"/>
          <p:cNvSpPr>
            <a:spLocks noChangeArrowheads="1"/>
          </p:cNvSpPr>
          <p:nvPr/>
        </p:nvSpPr>
        <p:spPr bwMode="auto">
          <a:xfrm>
            <a:off x="499028" y="1152568"/>
            <a:ext cx="8124853"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indent="0">
              <a:lnSpc>
                <a:spcPct val="150000"/>
              </a:lnSpc>
            </a:pPr>
            <a:r>
              <a:rPr lang="zh-CN" altLang="en-US" b="1" dirty="0" smtClean="0"/>
              <a:t>项目</a:t>
            </a:r>
            <a:r>
              <a:rPr lang="zh-CN" altLang="en-US" b="1" dirty="0"/>
              <a:t>目录和文件结构</a:t>
            </a:r>
            <a:endParaRPr lang="zh-CN" altLang="zh-CN" b="1" dirty="0"/>
          </a:p>
        </p:txBody>
      </p:sp>
      <p:sp>
        <p:nvSpPr>
          <p:cNvPr id="1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项目简介</a:t>
            </a:r>
            <a:endParaRPr lang="zh-CN" altLang="zh-CN" sz="3600" b="1" dirty="0">
              <a:solidFill>
                <a:srgbClr val="0567A2"/>
              </a:solidFill>
              <a:latin typeface="微软雅黑" pitchFamily="34" charset="-122"/>
              <a:ea typeface="微软雅黑" pitchFamily="34" charset="-122"/>
            </a:endParaRP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01" y="2136813"/>
            <a:ext cx="2130425"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标注 1"/>
          <p:cNvSpPr/>
          <p:nvPr/>
        </p:nvSpPr>
        <p:spPr>
          <a:xfrm>
            <a:off x="3285156" y="2062382"/>
            <a:ext cx="4997607" cy="319308"/>
          </a:xfrm>
          <a:prstGeom prst="wedgeRectCallout">
            <a:avLst>
              <a:gd name="adj1" fmla="val -58379"/>
              <a:gd name="adj2" fmla="val 558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smtClean="0">
                <a:solidFill>
                  <a:schemeClr val="tx1"/>
                </a:solidFill>
              </a:rPr>
              <a:t>在</a:t>
            </a:r>
            <a:r>
              <a:rPr lang="zh-CN" altLang="zh-CN" sz="1400" dirty="0">
                <a:solidFill>
                  <a:schemeClr val="tx1"/>
                </a:solidFill>
              </a:rPr>
              <a:t>该目录下存放的是</a:t>
            </a:r>
            <a:r>
              <a:rPr lang="en-US" altLang="zh-CN" sz="1400" dirty="0">
                <a:solidFill>
                  <a:schemeClr val="tx1"/>
                </a:solidFill>
              </a:rPr>
              <a:t>CSS</a:t>
            </a:r>
            <a:r>
              <a:rPr lang="zh-CN" altLang="zh-CN" sz="1400" dirty="0">
                <a:solidFill>
                  <a:schemeClr val="tx1"/>
                </a:solidFill>
              </a:rPr>
              <a:t>文件，用于添加自定义的样式代码。</a:t>
            </a:r>
            <a:endParaRPr lang="zh-CN" altLang="en-US" sz="1400" dirty="0">
              <a:solidFill>
                <a:schemeClr val="tx1"/>
              </a:solidFill>
            </a:endParaRPr>
          </a:p>
        </p:txBody>
      </p:sp>
      <p:sp>
        <p:nvSpPr>
          <p:cNvPr id="9" name="矩形标注 8"/>
          <p:cNvSpPr/>
          <p:nvPr/>
        </p:nvSpPr>
        <p:spPr>
          <a:xfrm>
            <a:off x="3285157" y="2222036"/>
            <a:ext cx="4136369" cy="319308"/>
          </a:xfrm>
          <a:prstGeom prst="wedgeRectCallout">
            <a:avLst>
              <a:gd name="adj1" fmla="val -58379"/>
              <a:gd name="adj2" fmla="val 558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图片文件目录，用于存放项目的引用的图片文件</a:t>
            </a:r>
            <a:r>
              <a:rPr lang="zh-CN" altLang="zh-CN" sz="1400" dirty="0" smtClean="0">
                <a:solidFill>
                  <a:schemeClr val="tx1"/>
                </a:solidFill>
              </a:rPr>
              <a:t>。</a:t>
            </a:r>
            <a:endParaRPr lang="zh-CN" altLang="en-US" sz="1400" dirty="0">
              <a:solidFill>
                <a:schemeClr val="tx1"/>
              </a:solidFill>
            </a:endParaRPr>
          </a:p>
        </p:txBody>
      </p:sp>
      <p:sp>
        <p:nvSpPr>
          <p:cNvPr id="11" name="矩形标注 10"/>
          <p:cNvSpPr/>
          <p:nvPr/>
        </p:nvSpPr>
        <p:spPr>
          <a:xfrm>
            <a:off x="3285156" y="2527164"/>
            <a:ext cx="1871635" cy="319308"/>
          </a:xfrm>
          <a:prstGeom prst="wedgeRectCallout">
            <a:avLst>
              <a:gd name="adj1" fmla="val -68389"/>
              <a:gd name="adj2" fmla="val 325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JavaScript</a:t>
            </a:r>
            <a:r>
              <a:rPr lang="zh-CN" altLang="en-US" sz="1400" dirty="0">
                <a:solidFill>
                  <a:schemeClr val="tx1"/>
                </a:solidFill>
              </a:rPr>
              <a:t>文件目录</a:t>
            </a:r>
            <a:r>
              <a:rPr lang="zh-CN" altLang="zh-CN" sz="1400" dirty="0" smtClean="0">
                <a:solidFill>
                  <a:schemeClr val="tx1"/>
                </a:solidFill>
              </a:rPr>
              <a:t>。</a:t>
            </a:r>
            <a:endParaRPr lang="zh-CN" altLang="en-US" sz="1400" dirty="0">
              <a:solidFill>
                <a:schemeClr val="tx1"/>
              </a:solidFill>
            </a:endParaRPr>
          </a:p>
        </p:txBody>
      </p:sp>
      <p:sp>
        <p:nvSpPr>
          <p:cNvPr id="12" name="矩形标注 11"/>
          <p:cNvSpPr/>
          <p:nvPr/>
        </p:nvSpPr>
        <p:spPr>
          <a:xfrm>
            <a:off x="3285155" y="2708574"/>
            <a:ext cx="3849292" cy="319308"/>
          </a:xfrm>
          <a:prstGeom prst="wedgeRectCallout">
            <a:avLst>
              <a:gd name="adj1" fmla="val -68389"/>
              <a:gd name="adj2" fmla="val 325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该文件夹下存放</a:t>
            </a:r>
            <a:r>
              <a:rPr lang="en-US" altLang="zh-CN" sz="1400" dirty="0" err="1">
                <a:solidFill>
                  <a:schemeClr val="tx1"/>
                </a:solidFill>
              </a:rPr>
              <a:t>zepto</a:t>
            </a:r>
            <a:r>
              <a:rPr lang="zh-CN" altLang="en-US" sz="1400" dirty="0">
                <a:solidFill>
                  <a:schemeClr val="tx1"/>
                </a:solidFill>
              </a:rPr>
              <a:t>封装的</a:t>
            </a:r>
            <a:r>
              <a:rPr lang="en-US" altLang="zh-CN" sz="1400" dirty="0">
                <a:solidFill>
                  <a:schemeClr val="tx1"/>
                </a:solidFill>
              </a:rPr>
              <a:t>JavaScript</a:t>
            </a:r>
            <a:r>
              <a:rPr lang="zh-CN" altLang="en-US" sz="1400" dirty="0" smtClean="0">
                <a:solidFill>
                  <a:schemeClr val="tx1"/>
                </a:solidFill>
              </a:rPr>
              <a:t>文件。</a:t>
            </a:r>
            <a:endParaRPr lang="zh-CN" altLang="en-US" sz="1400" dirty="0">
              <a:solidFill>
                <a:schemeClr val="tx1"/>
              </a:solidFill>
            </a:endParaRPr>
          </a:p>
        </p:txBody>
      </p:sp>
      <p:sp>
        <p:nvSpPr>
          <p:cNvPr id="13" name="矩形标注 12"/>
          <p:cNvSpPr/>
          <p:nvPr/>
        </p:nvSpPr>
        <p:spPr>
          <a:xfrm>
            <a:off x="3285155" y="2901439"/>
            <a:ext cx="4625468" cy="319308"/>
          </a:xfrm>
          <a:prstGeom prst="wedgeRectCallout">
            <a:avLst>
              <a:gd name="adj1" fmla="val -68389"/>
              <a:gd name="adj2" fmla="val 325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该文件中封装了实现购物车页面功能的</a:t>
            </a:r>
            <a:r>
              <a:rPr lang="en-US" altLang="zh-CN" sz="1400" dirty="0">
                <a:solidFill>
                  <a:schemeClr val="tx1"/>
                </a:solidFill>
              </a:rPr>
              <a:t>JavaScript</a:t>
            </a:r>
            <a:r>
              <a:rPr lang="zh-CN" altLang="en-US" sz="1400" dirty="0">
                <a:solidFill>
                  <a:schemeClr val="tx1"/>
                </a:solidFill>
              </a:rPr>
              <a:t>代码。</a:t>
            </a:r>
          </a:p>
        </p:txBody>
      </p:sp>
      <p:sp>
        <p:nvSpPr>
          <p:cNvPr id="14" name="矩形标注 13"/>
          <p:cNvSpPr/>
          <p:nvPr/>
        </p:nvSpPr>
        <p:spPr>
          <a:xfrm>
            <a:off x="3285154" y="3181264"/>
            <a:ext cx="4870017" cy="319308"/>
          </a:xfrm>
          <a:prstGeom prst="wedgeRectCallout">
            <a:avLst>
              <a:gd name="adj1" fmla="val -68389"/>
              <a:gd name="adj2" fmla="val 325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该文件中封装了实现商品分类页页面功能的</a:t>
            </a:r>
            <a:r>
              <a:rPr lang="en-US" altLang="zh-CN" sz="1400" dirty="0">
                <a:solidFill>
                  <a:schemeClr val="tx1"/>
                </a:solidFill>
              </a:rPr>
              <a:t>JavaScript</a:t>
            </a:r>
            <a:r>
              <a:rPr lang="zh-CN" altLang="en-US" sz="1400" dirty="0">
                <a:solidFill>
                  <a:schemeClr val="tx1"/>
                </a:solidFill>
              </a:rPr>
              <a:t>代码。</a:t>
            </a:r>
          </a:p>
        </p:txBody>
      </p:sp>
      <p:sp>
        <p:nvSpPr>
          <p:cNvPr id="15" name="矩形标注 14"/>
          <p:cNvSpPr/>
          <p:nvPr/>
        </p:nvSpPr>
        <p:spPr>
          <a:xfrm>
            <a:off x="3437555" y="3333664"/>
            <a:ext cx="3696892" cy="319308"/>
          </a:xfrm>
          <a:prstGeom prst="wedgeRectCallout">
            <a:avLst>
              <a:gd name="adj1" fmla="val -68389"/>
              <a:gd name="adj2" fmla="val 325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该文件中封装了通用功能的</a:t>
            </a:r>
            <a:r>
              <a:rPr lang="en-US" altLang="zh-CN" sz="1400" dirty="0">
                <a:solidFill>
                  <a:schemeClr val="tx1"/>
                </a:solidFill>
              </a:rPr>
              <a:t>JavaScript</a:t>
            </a:r>
            <a:r>
              <a:rPr lang="zh-CN" altLang="en-US" sz="1400" dirty="0">
                <a:solidFill>
                  <a:schemeClr val="tx1"/>
                </a:solidFill>
              </a:rPr>
              <a:t>代码。</a:t>
            </a:r>
          </a:p>
        </p:txBody>
      </p:sp>
      <p:sp>
        <p:nvSpPr>
          <p:cNvPr id="16" name="矩形标注 15"/>
          <p:cNvSpPr/>
          <p:nvPr/>
        </p:nvSpPr>
        <p:spPr>
          <a:xfrm>
            <a:off x="3285154" y="3529844"/>
            <a:ext cx="4136372" cy="319308"/>
          </a:xfrm>
          <a:prstGeom prst="wedgeRectCallout">
            <a:avLst>
              <a:gd name="adj1" fmla="val -68389"/>
              <a:gd name="adj2" fmla="val 325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该文件中封装了首页页面功能的</a:t>
            </a:r>
            <a:r>
              <a:rPr lang="en-US" altLang="zh-CN" sz="1400" dirty="0">
                <a:solidFill>
                  <a:schemeClr val="tx1"/>
                </a:solidFill>
              </a:rPr>
              <a:t>JavaScript</a:t>
            </a:r>
            <a:r>
              <a:rPr lang="zh-CN" altLang="en-US" sz="1400" dirty="0">
                <a:solidFill>
                  <a:schemeClr val="tx1"/>
                </a:solidFill>
              </a:rPr>
              <a:t>代码。</a:t>
            </a:r>
          </a:p>
        </p:txBody>
      </p:sp>
      <p:sp>
        <p:nvSpPr>
          <p:cNvPr id="18" name="矩形标注 17"/>
          <p:cNvSpPr/>
          <p:nvPr/>
        </p:nvSpPr>
        <p:spPr>
          <a:xfrm>
            <a:off x="3295875" y="3753296"/>
            <a:ext cx="5454719" cy="319308"/>
          </a:xfrm>
          <a:prstGeom prst="wedgeRectCallout">
            <a:avLst>
              <a:gd name="adj1" fmla="val -68389"/>
              <a:gd name="adj2" fmla="val 325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该文件中封装了滑动方法，针对一个大容器内部的容器做滑动封装。</a:t>
            </a:r>
          </a:p>
        </p:txBody>
      </p:sp>
      <p:sp>
        <p:nvSpPr>
          <p:cNvPr id="19" name="矩形标注 18"/>
          <p:cNvSpPr/>
          <p:nvPr/>
        </p:nvSpPr>
        <p:spPr>
          <a:xfrm>
            <a:off x="3448276" y="3912950"/>
            <a:ext cx="1708516" cy="319308"/>
          </a:xfrm>
          <a:prstGeom prst="wedgeRectCallout">
            <a:avLst>
              <a:gd name="adj1" fmla="val -90793"/>
              <a:gd name="adj2" fmla="val 391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购物车页面文件。</a:t>
            </a:r>
          </a:p>
        </p:txBody>
      </p:sp>
      <p:sp>
        <p:nvSpPr>
          <p:cNvPr id="20" name="矩形标注 19"/>
          <p:cNvSpPr/>
          <p:nvPr/>
        </p:nvSpPr>
        <p:spPr>
          <a:xfrm>
            <a:off x="3600675" y="4065350"/>
            <a:ext cx="1906989" cy="421590"/>
          </a:xfrm>
          <a:prstGeom prst="wedgeRectCallout">
            <a:avLst>
              <a:gd name="adj1" fmla="val -85192"/>
              <a:gd name="adj2" fmla="val 190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商品分类页页面文件。</a:t>
            </a:r>
          </a:p>
        </p:txBody>
      </p:sp>
      <p:sp>
        <p:nvSpPr>
          <p:cNvPr id="21" name="矩形标注 20"/>
          <p:cNvSpPr/>
          <p:nvPr/>
        </p:nvSpPr>
        <p:spPr>
          <a:xfrm>
            <a:off x="3455082" y="4428545"/>
            <a:ext cx="1906989" cy="421590"/>
          </a:xfrm>
          <a:prstGeom prst="wedgeRectCallout">
            <a:avLst>
              <a:gd name="adj1" fmla="val -85750"/>
              <a:gd name="adj2" fmla="val -1629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首页页面文件。</a:t>
            </a:r>
          </a:p>
        </p:txBody>
      </p:sp>
      <p:sp>
        <p:nvSpPr>
          <p:cNvPr id="22" name="矩形标注 21"/>
          <p:cNvSpPr/>
          <p:nvPr/>
        </p:nvSpPr>
        <p:spPr>
          <a:xfrm>
            <a:off x="3487132" y="4816382"/>
            <a:ext cx="3381501" cy="421590"/>
          </a:xfrm>
          <a:prstGeom prst="wedgeRectCallout">
            <a:avLst>
              <a:gd name="adj1" fmla="val -66842"/>
              <a:gd name="adj2" fmla="val -3646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使用</a:t>
            </a:r>
            <a:r>
              <a:rPr lang="en-US" altLang="zh-CN" sz="1400" dirty="0">
                <a:solidFill>
                  <a:schemeClr val="tx1"/>
                </a:solidFill>
              </a:rPr>
              <a:t>zepto.js</a:t>
            </a:r>
            <a:r>
              <a:rPr lang="zh-CN" altLang="en-US" sz="1400" dirty="0">
                <a:solidFill>
                  <a:schemeClr val="tx1"/>
                </a:solidFill>
              </a:rPr>
              <a:t>实现功能的首页页面文件。</a:t>
            </a:r>
          </a:p>
        </p:txBody>
      </p:sp>
    </p:spTree>
    <p:extLst>
      <p:ext uri="{BB962C8B-B14F-4D97-AF65-F5344CB8AC3E}">
        <p14:creationId xmlns:p14="http://schemas.microsoft.com/office/powerpoint/2010/main" val="270414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2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1"/>
                                        </p:tgtEl>
                                        <p:attrNameLst>
                                          <p:attrName>style.visibility</p:attrName>
                                        </p:attrNameLst>
                                      </p:cBhvr>
                                      <p:to>
                                        <p:strVal val="hidden"/>
                                      </p:to>
                                    </p:se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2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3"/>
                                        </p:tgtEl>
                                        <p:attrNameLst>
                                          <p:attrName>style.visibility</p:attrName>
                                        </p:attrNameLst>
                                      </p:cBhvr>
                                      <p:to>
                                        <p:strVal val="hidden"/>
                                      </p:to>
                                    </p:set>
                                  </p:childTnLst>
                                </p:cTn>
                              </p:par>
                              <p:par>
                                <p:cTn id="46" presetID="22" presetClass="entr" presetSubtype="4"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4"/>
                                        </p:tgtEl>
                                        <p:attrNameLst>
                                          <p:attrName>style.visibility</p:attrName>
                                        </p:attrNameLst>
                                      </p:cBhvr>
                                      <p:to>
                                        <p:strVal val="hidden"/>
                                      </p:to>
                                    </p:set>
                                  </p:childTnLst>
                                </p:cTn>
                              </p:par>
                              <p:par>
                                <p:cTn id="53" presetID="22" presetClass="entr" presetSubtype="4"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15"/>
                                        </p:tgtEl>
                                        <p:attrNameLst>
                                          <p:attrName>style.visibility</p:attrName>
                                        </p:attrNameLst>
                                      </p:cBhvr>
                                      <p:to>
                                        <p:strVal val="hidden"/>
                                      </p:to>
                                    </p:set>
                                  </p:childTnLst>
                                </p:cTn>
                              </p:par>
                              <p:par>
                                <p:cTn id="60" presetID="22" presetClass="entr" presetSubtype="4"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6"/>
                                        </p:tgtEl>
                                        <p:attrNameLst>
                                          <p:attrName>style.visibility</p:attrName>
                                        </p:attrNameLst>
                                      </p:cBhvr>
                                      <p:to>
                                        <p:strVal val="hidden"/>
                                      </p:to>
                                    </p:set>
                                  </p:childTnLst>
                                </p:cTn>
                              </p:par>
                              <p:par>
                                <p:cTn id="67" presetID="22" presetClass="entr" presetSubtype="4"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down)">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18"/>
                                        </p:tgtEl>
                                        <p:attrNameLst>
                                          <p:attrName>style.visibility</p:attrName>
                                        </p:attrNameLst>
                                      </p:cBhvr>
                                      <p:to>
                                        <p:strVal val="hidden"/>
                                      </p:to>
                                    </p:set>
                                  </p:childTnLst>
                                </p:cTn>
                              </p:par>
                              <p:par>
                                <p:cTn id="74" presetID="22" presetClass="entr" presetSubtype="4"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down)">
                                      <p:cBhvr>
                                        <p:cTn id="76" dur="500"/>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22" presetClass="entr" presetSubtype="4"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down)">
                                      <p:cBhvr>
                                        <p:cTn id="83" dur="500"/>
                                        <p:tgtEl>
                                          <p:spTgt spid="20"/>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20"/>
                                        </p:tgtEl>
                                        <p:attrNameLst>
                                          <p:attrName>style.visibility</p:attrName>
                                        </p:attrNameLst>
                                      </p:cBhvr>
                                      <p:to>
                                        <p:strVal val="hidden"/>
                                      </p:to>
                                    </p:set>
                                  </p:childTnLst>
                                </p:cTn>
                              </p:par>
                              <p:par>
                                <p:cTn id="88" presetID="22" presetClass="entr" presetSubtype="4"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wipe(down)">
                                      <p:cBhvr>
                                        <p:cTn id="90" dur="500"/>
                                        <p:tgtEl>
                                          <p:spTgt spid="21"/>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21"/>
                                        </p:tgtEl>
                                        <p:attrNameLst>
                                          <p:attrName>style.visibility</p:attrName>
                                        </p:attrNameLst>
                                      </p:cBhvr>
                                      <p:to>
                                        <p:strVal val="hidden"/>
                                      </p:to>
                                    </p:set>
                                  </p:childTnLst>
                                </p:cTn>
                              </p:par>
                              <p:par>
                                <p:cTn id="95" presetID="22" presetClass="entr" presetSubtype="4"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animBg="1"/>
      <p:bldP spid="2"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8" grpId="0" animBg="1"/>
      <p:bldP spid="18" grpId="1" animBg="1"/>
      <p:bldP spid="19" grpId="0" animBg="1"/>
      <p:bldP spid="19" grpId="1" animBg="1"/>
      <p:bldP spid="20" grpId="0" animBg="1"/>
      <p:bldP spid="20" grpId="1" animBg="1"/>
      <p:bldP spid="21" grpId="0" animBg="1"/>
      <p:bldP spid="21" grpId="1"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商城首页</a:t>
            </a:r>
            <a:endParaRPr lang="zh-CN" altLang="zh-CN" sz="3600" b="1" dirty="0">
              <a:solidFill>
                <a:srgbClr val="0567A2"/>
              </a:solidFill>
              <a:latin typeface="微软雅黑" pitchFamily="34" charset="-122"/>
              <a:ea typeface="微软雅黑" pitchFamily="34" charset="-122"/>
            </a:endParaRPr>
          </a:p>
        </p:txBody>
      </p:sp>
      <p:sp>
        <p:nvSpPr>
          <p:cNvPr id="2" name="矩形 1"/>
          <p:cNvSpPr/>
          <p:nvPr/>
        </p:nvSpPr>
        <p:spPr>
          <a:xfrm>
            <a:off x="347222" y="1277310"/>
            <a:ext cx="3350597" cy="523220"/>
          </a:xfrm>
          <a:prstGeom prst="rect">
            <a:avLst/>
          </a:prstGeom>
        </p:spPr>
        <p:txBody>
          <a:bodyPr wrap="none">
            <a:spAutoFit/>
          </a:bodyPr>
          <a:lstStyle/>
          <a:p>
            <a:r>
              <a:rPr lang="zh-CN" altLang="zh-CN" sz="2800" dirty="0"/>
              <a:t>【任务</a:t>
            </a:r>
            <a:r>
              <a:rPr lang="en-US" altLang="zh-CN" sz="2800" dirty="0"/>
              <a:t>1-</a:t>
            </a:r>
            <a:r>
              <a:rPr lang="zh-CN" altLang="zh-CN" sz="2800" dirty="0"/>
              <a:t>项目搭建】</a:t>
            </a:r>
            <a:endParaRPr lang="zh-CN" altLang="en-US" sz="2800" dirty="0"/>
          </a:p>
        </p:txBody>
      </p:sp>
      <p:sp>
        <p:nvSpPr>
          <p:cNvPr id="3" name="矩形 2"/>
          <p:cNvSpPr/>
          <p:nvPr/>
        </p:nvSpPr>
        <p:spPr>
          <a:xfrm>
            <a:off x="584791" y="2040093"/>
            <a:ext cx="7974418" cy="3368871"/>
          </a:xfrm>
          <a:prstGeom prst="rect">
            <a:avLst/>
          </a:prstGeom>
        </p:spPr>
        <p:txBody>
          <a:bodyPr wrap="square">
            <a:spAutoFit/>
          </a:bodyPr>
          <a:lstStyle/>
          <a:p>
            <a:pPr>
              <a:lnSpc>
                <a:spcPct val="150000"/>
              </a:lnSpc>
            </a:pPr>
            <a:r>
              <a:rPr lang="en-US" altLang="zh-CN" dirty="0" smtClean="0"/>
              <a:t>         </a:t>
            </a:r>
            <a:r>
              <a:rPr lang="zh-CN" altLang="zh-CN" dirty="0" smtClean="0"/>
              <a:t>本</a:t>
            </a:r>
            <a:r>
              <a:rPr lang="zh-CN" altLang="zh-CN" dirty="0"/>
              <a:t>项目使用的是百分比自适应布局，也就是流式布局，同时，需要对移动端的</a:t>
            </a:r>
            <a:r>
              <a:rPr lang="en-US" altLang="zh-CN" dirty="0"/>
              <a:t>viewport</a:t>
            </a:r>
            <a:r>
              <a:rPr lang="zh-CN" altLang="zh-CN" dirty="0"/>
              <a:t>视口进行设置，才能达到适配的目的。</a:t>
            </a:r>
          </a:p>
          <a:p>
            <a:pPr>
              <a:lnSpc>
                <a:spcPct val="150000"/>
              </a:lnSpc>
            </a:pPr>
            <a:r>
              <a:rPr lang="en-US" altLang="zh-CN" dirty="0" smtClean="0"/>
              <a:t>         </a:t>
            </a:r>
            <a:r>
              <a:rPr lang="zh-CN" altLang="zh-CN" dirty="0" smtClean="0"/>
              <a:t>要</a:t>
            </a:r>
            <a:r>
              <a:rPr lang="zh-CN" altLang="zh-CN" dirty="0"/>
              <a:t>构建一个项目，首先要构建它的目录结构。</a:t>
            </a:r>
          </a:p>
          <a:p>
            <a:pPr marL="1200150" lvl="2" indent="-285750">
              <a:lnSpc>
                <a:spcPct val="150000"/>
              </a:lnSpc>
              <a:buFont typeface="Wingdings" pitchFamily="2" charset="2"/>
              <a:buChar char="ü"/>
            </a:pPr>
            <a:r>
              <a:rPr lang="zh-CN" altLang="zh-CN" dirty="0" smtClean="0"/>
              <a:t>新建</a:t>
            </a:r>
            <a:r>
              <a:rPr lang="zh-CN" altLang="zh-CN" dirty="0"/>
              <a:t>一个</a:t>
            </a:r>
            <a:r>
              <a:rPr lang="en-US" altLang="zh-CN" dirty="0" err="1"/>
              <a:t>itheimaM</a:t>
            </a:r>
            <a:r>
              <a:rPr lang="zh-CN" altLang="zh-CN" dirty="0"/>
              <a:t>文件夹作为项目站点，其中</a:t>
            </a:r>
            <a:r>
              <a:rPr lang="en-US" altLang="zh-CN" dirty="0"/>
              <a:t>M</a:t>
            </a:r>
            <a:r>
              <a:rPr lang="zh-CN" altLang="zh-CN" dirty="0"/>
              <a:t>代表</a:t>
            </a:r>
            <a:r>
              <a:rPr lang="en-US" altLang="zh-CN" dirty="0"/>
              <a:t>Mobile</a:t>
            </a:r>
            <a:r>
              <a:rPr lang="zh-CN" altLang="zh-CN" dirty="0"/>
              <a:t>，即移动站的意思。</a:t>
            </a:r>
          </a:p>
          <a:p>
            <a:pPr marL="1200150" lvl="2" indent="-285750">
              <a:lnSpc>
                <a:spcPct val="150000"/>
              </a:lnSpc>
              <a:buFont typeface="Wingdings" pitchFamily="2" charset="2"/>
              <a:buChar char="ü"/>
            </a:pPr>
            <a:r>
              <a:rPr lang="zh-CN" altLang="zh-CN" dirty="0" smtClean="0"/>
              <a:t>在</a:t>
            </a:r>
            <a:r>
              <a:rPr lang="zh-CN" altLang="zh-CN" dirty="0"/>
              <a:t>项目站点中新建几个文件分别为</a:t>
            </a:r>
            <a:r>
              <a:rPr lang="en-US" altLang="zh-CN" dirty="0" err="1"/>
              <a:t>css</a:t>
            </a:r>
            <a:r>
              <a:rPr lang="zh-CN" altLang="zh-CN" dirty="0"/>
              <a:t>、</a:t>
            </a:r>
            <a:r>
              <a:rPr lang="en-US" altLang="zh-CN" dirty="0" err="1"/>
              <a:t>js</a:t>
            </a:r>
            <a:r>
              <a:rPr lang="zh-CN" altLang="zh-CN" dirty="0"/>
              <a:t>、</a:t>
            </a:r>
            <a:r>
              <a:rPr lang="en-US" altLang="zh-CN" dirty="0"/>
              <a:t>images</a:t>
            </a:r>
            <a:r>
              <a:rPr lang="zh-CN" altLang="zh-CN" dirty="0"/>
              <a:t>。新建</a:t>
            </a:r>
            <a:r>
              <a:rPr lang="en-US" altLang="zh-CN" dirty="0"/>
              <a:t>HTML</a:t>
            </a:r>
            <a:r>
              <a:rPr lang="zh-CN" altLang="zh-CN" dirty="0"/>
              <a:t>文件</a:t>
            </a:r>
            <a:r>
              <a:rPr lang="en-US" altLang="zh-CN" dirty="0"/>
              <a:t>index.html</a:t>
            </a:r>
            <a:r>
              <a:rPr lang="zh-CN" altLang="zh-CN" dirty="0"/>
              <a:t>作为项目首页。</a:t>
            </a:r>
          </a:p>
          <a:p>
            <a:pPr>
              <a:lnSpc>
                <a:spcPct val="150000"/>
              </a:lnSpc>
            </a:pPr>
            <a:r>
              <a:rPr lang="en-US" altLang="zh-CN" dirty="0" smtClean="0"/>
              <a:t>         </a:t>
            </a:r>
            <a:r>
              <a:rPr lang="zh-CN" altLang="zh-CN" dirty="0" smtClean="0"/>
              <a:t>在</a:t>
            </a:r>
            <a:r>
              <a:rPr lang="zh-CN" altLang="zh-CN" dirty="0"/>
              <a:t>项目搭建时，还有一项重要的工作就是要设置项目公用样式。</a:t>
            </a:r>
            <a:endParaRPr lang="zh-CN" altLang="en-US" dirty="0"/>
          </a:p>
        </p:txBody>
      </p:sp>
    </p:spTree>
    <p:extLst>
      <p:ext uri="{BB962C8B-B14F-4D97-AF65-F5344CB8AC3E}">
        <p14:creationId xmlns:p14="http://schemas.microsoft.com/office/powerpoint/2010/main" val="1994823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43521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8" name="圆角矩形 7"/>
          <p:cNvSpPr/>
          <p:nvPr/>
        </p:nvSpPr>
        <p:spPr>
          <a:xfrm>
            <a:off x="1530979" y="1951565"/>
            <a:ext cx="13887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代码</a:t>
            </a:r>
            <a:endParaRPr lang="en-US" altLang="zh-CN" b="1" dirty="0">
              <a:solidFill>
                <a:schemeClr val="bg1"/>
              </a:solidFill>
              <a:ea typeface="宋体" pitchFamily="2" charset="-122"/>
            </a:endParaRPr>
          </a:p>
        </p:txBody>
      </p:sp>
      <p:cxnSp>
        <p:nvCxnSpPr>
          <p:cNvPr id="10" name="直接连接符 9"/>
          <p:cNvCxnSpPr/>
          <p:nvPr/>
        </p:nvCxnSpPr>
        <p:spPr bwMode="auto">
          <a:xfrm>
            <a:off x="1302465" y="2663484"/>
            <a:ext cx="6530172" cy="0"/>
          </a:xfrm>
          <a:prstGeom prst="line">
            <a:avLst/>
          </a:prstGeom>
          <a:noFill/>
          <a:ln w="28575" cap="flat" cmpd="sng" algn="ctr">
            <a:solidFill>
              <a:srgbClr val="0567A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1530979" y="2900655"/>
            <a:ext cx="5763117" cy="369332"/>
          </a:xfrm>
          <a:prstGeom prst="rect">
            <a:avLst/>
          </a:prstGeom>
        </p:spPr>
        <p:txBody>
          <a:bodyPr wrap="none">
            <a:spAutoFit/>
          </a:bodyPr>
          <a:lstStyle/>
          <a:p>
            <a:pPr algn="ctr">
              <a:defRPr/>
            </a:pPr>
            <a:r>
              <a:rPr lang="zh-CN" altLang="zh-CN" b="1" dirty="0"/>
              <a:t>首页框架代码</a:t>
            </a:r>
            <a:r>
              <a:rPr lang="zh-CN" altLang="en-US" b="1" dirty="0" smtClean="0">
                <a:ea typeface="宋体" pitchFamily="2" charset="-122"/>
              </a:rPr>
              <a:t>，代码详</a:t>
            </a:r>
            <a:r>
              <a:rPr lang="zh-CN" altLang="en-US" b="1" dirty="0">
                <a:ea typeface="宋体" pitchFamily="2" charset="-122"/>
              </a:rPr>
              <a:t>见</a:t>
            </a:r>
            <a:r>
              <a:rPr lang="zh-CN" altLang="en-US" b="1" dirty="0" smtClean="0">
                <a:ea typeface="宋体" pitchFamily="2" charset="-122"/>
              </a:rPr>
              <a:t>教材任务一中的</a:t>
            </a:r>
            <a:r>
              <a:rPr lang="en-US" altLang="zh-CN" b="1" dirty="0" smtClean="0">
                <a:ea typeface="宋体" pitchFamily="2" charset="-122"/>
              </a:rPr>
              <a:t>【</a:t>
            </a:r>
            <a:r>
              <a:rPr lang="zh-CN" altLang="en-US" b="1" dirty="0" smtClean="0">
                <a:ea typeface="宋体" pitchFamily="2" charset="-122"/>
              </a:rPr>
              <a:t>代码实现</a:t>
            </a:r>
            <a:r>
              <a:rPr lang="en-US" altLang="zh-CN" b="1" dirty="0" smtClean="0">
                <a:ea typeface="宋体" pitchFamily="2" charset="-122"/>
              </a:rPr>
              <a:t>】</a:t>
            </a:r>
            <a:endParaRPr lang="en-US" altLang="zh-CN" b="1" dirty="0">
              <a:ea typeface="宋体" pitchFamily="2" charset="-122"/>
            </a:endParaRPr>
          </a:p>
        </p:txBody>
      </p:sp>
      <p:sp>
        <p:nvSpPr>
          <p:cNvPr id="1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商城首页</a:t>
            </a:r>
            <a:endParaRPr lang="zh-CN" altLang="zh-CN" sz="3600" b="1" dirty="0">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266915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53"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9028" y="1433773"/>
            <a:ext cx="4456669" cy="461665"/>
          </a:xfrm>
          <a:prstGeom prst="rect">
            <a:avLst/>
          </a:prstGeom>
        </p:spPr>
        <p:txBody>
          <a:bodyPr wrap="none">
            <a:spAutoFit/>
          </a:bodyPr>
          <a:lstStyle/>
          <a:p>
            <a:r>
              <a:rPr lang="en-US" altLang="zh-CN" sz="2400" b="1" dirty="0" smtClean="0"/>
              <a:t>【</a:t>
            </a:r>
            <a:r>
              <a:rPr lang="zh-CN" altLang="en-US" sz="2400" b="1" dirty="0"/>
              <a:t>任务</a:t>
            </a:r>
            <a:r>
              <a:rPr lang="en-US" altLang="zh-CN" sz="2400" b="1" dirty="0"/>
              <a:t>2-</a:t>
            </a:r>
            <a:r>
              <a:rPr lang="zh-CN" altLang="en-US" sz="2400" b="1" dirty="0"/>
              <a:t>页面主体和头部搜索</a:t>
            </a:r>
            <a:r>
              <a:rPr lang="en-US" altLang="zh-CN" sz="2400" b="1" dirty="0"/>
              <a:t>】</a:t>
            </a:r>
            <a:endParaRPr lang="zh-CN" altLang="en-US" sz="2400" b="1" dirty="0"/>
          </a:p>
        </p:txBody>
      </p:sp>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商城首页</a:t>
            </a:r>
            <a:endParaRPr lang="zh-CN" altLang="zh-CN" sz="3600" b="1" dirty="0">
              <a:solidFill>
                <a:srgbClr val="0567A2"/>
              </a:solidFill>
              <a:latin typeface="微软雅黑" pitchFamily="34" charset="-122"/>
              <a:ea typeface="微软雅黑" pitchFamily="34" charset="-122"/>
            </a:endParaRPr>
          </a:p>
        </p:txBody>
      </p:sp>
      <p:sp>
        <p:nvSpPr>
          <p:cNvPr id="3" name="矩形 2"/>
          <p:cNvSpPr/>
          <p:nvPr/>
        </p:nvSpPr>
        <p:spPr>
          <a:xfrm>
            <a:off x="4371547" y="2105821"/>
            <a:ext cx="4264580" cy="4247317"/>
          </a:xfrm>
          <a:prstGeom prst="rect">
            <a:avLst/>
          </a:prstGeom>
        </p:spPr>
        <p:txBody>
          <a:bodyPr wrap="square">
            <a:spAutoFit/>
          </a:bodyPr>
          <a:lstStyle/>
          <a:p>
            <a:r>
              <a:rPr lang="en-US" altLang="zh-CN" dirty="0" smtClean="0"/>
              <a:t>         </a:t>
            </a:r>
            <a:r>
              <a:rPr lang="zh-CN" altLang="zh-CN" dirty="0" smtClean="0"/>
              <a:t>黑</a:t>
            </a:r>
            <a:r>
              <a:rPr lang="zh-CN" altLang="zh-CN" dirty="0"/>
              <a:t>马掌上商城的首页页面采用电商首页网站广为使用的，固定宽度限制的百分比布局。用这种布局可以控制首页中的图片不被过度拉伸或缩放而造成的用户体验不友好</a:t>
            </a:r>
            <a:r>
              <a:rPr lang="zh-CN" altLang="zh-CN" dirty="0" smtClean="0"/>
              <a:t>。</a:t>
            </a:r>
            <a:r>
              <a:rPr lang="zh-CN" altLang="zh-CN" dirty="0"/>
              <a:t>当浏览器宽度大于页面的最大宽度时，网页内容居中显示在浏览器中间。最大宽度设计为</a:t>
            </a:r>
            <a:r>
              <a:rPr lang="en-US" altLang="zh-CN" dirty="0"/>
              <a:t>640px</a:t>
            </a:r>
            <a:r>
              <a:rPr lang="zh-CN" altLang="zh-CN" dirty="0"/>
              <a:t>，是因为在移动端的设计稿中，通常用的都是</a:t>
            </a:r>
            <a:r>
              <a:rPr lang="en-US" altLang="zh-CN" dirty="0"/>
              <a:t>640px</a:t>
            </a:r>
            <a:r>
              <a:rPr lang="zh-CN" altLang="zh-CN" dirty="0"/>
              <a:t>的最大宽度，如果页面超过</a:t>
            </a:r>
            <a:r>
              <a:rPr lang="en-US" altLang="zh-CN" dirty="0"/>
              <a:t>640px</a:t>
            </a:r>
            <a:r>
              <a:rPr lang="zh-CN" altLang="zh-CN" dirty="0"/>
              <a:t>就会容易出现图片被拉伸的失真效果。当屏幕过小时，为了避免一些元素掉到下一行，造成页面混乱，所以要限制最小宽度，当屏幕小于最小宽度时，页面会出现滚动条。</a:t>
            </a:r>
            <a:endParaRPr lang="zh-CN" altLang="en-US" dirty="0"/>
          </a:p>
          <a:p>
            <a:endParaRPr lang="zh-CN" altLang="en-US"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139" y="2701243"/>
            <a:ext cx="3908919" cy="2593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385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805031" y="227054"/>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dirty="0" smtClean="0">
                <a:solidFill>
                  <a:srgbClr val="0567A2"/>
                </a:solidFill>
                <a:latin typeface="微软雅黑" pitchFamily="34" charset="-122"/>
                <a:ea typeface="微软雅黑" pitchFamily="34" charset="-122"/>
              </a:rPr>
              <a:t>商城首页</a:t>
            </a:r>
            <a:endParaRPr lang="zh-CN" altLang="zh-CN" sz="3600" b="1" dirty="0">
              <a:solidFill>
                <a:srgbClr val="0567A2"/>
              </a:solidFill>
              <a:latin typeface="微软雅黑" pitchFamily="34" charset="-122"/>
              <a:ea typeface="微软雅黑" pitchFamily="34" charset="-122"/>
            </a:endParaRPr>
          </a:p>
        </p:txBody>
      </p:sp>
      <p:sp>
        <p:nvSpPr>
          <p:cNvPr id="4" name="矩形 3"/>
          <p:cNvSpPr/>
          <p:nvPr/>
        </p:nvSpPr>
        <p:spPr>
          <a:xfrm>
            <a:off x="457200" y="1280188"/>
            <a:ext cx="8155172" cy="1477328"/>
          </a:xfrm>
          <a:prstGeom prst="rect">
            <a:avLst/>
          </a:prstGeom>
        </p:spPr>
        <p:txBody>
          <a:bodyPr wrap="square">
            <a:spAutoFit/>
          </a:bodyPr>
          <a:lstStyle/>
          <a:p>
            <a:r>
              <a:rPr lang="zh-CN" altLang="zh-CN" dirty="0"/>
              <a:t>头部搜索栏要完成以下功能：</a:t>
            </a:r>
          </a:p>
          <a:p>
            <a:pPr marL="285750" lvl="0" indent="-285750">
              <a:buFont typeface="Wingdings" pitchFamily="2" charset="2"/>
              <a:buChar char="ü"/>
            </a:pPr>
            <a:r>
              <a:rPr lang="zh-CN" altLang="zh-CN" dirty="0"/>
              <a:t>头部搜索栏由三个部分组成</a:t>
            </a:r>
            <a:r>
              <a:rPr lang="en-US" altLang="zh-CN" dirty="0"/>
              <a:t>logo</a:t>
            </a:r>
            <a:r>
              <a:rPr lang="zh-CN" altLang="zh-CN" dirty="0"/>
              <a:t>、搜索</a:t>
            </a:r>
            <a:r>
              <a:rPr lang="en-US" altLang="zh-CN" dirty="0"/>
              <a:t>form</a:t>
            </a:r>
            <a:r>
              <a:rPr lang="zh-CN" altLang="zh-CN" dirty="0"/>
              <a:t>控件和登录链接。</a:t>
            </a:r>
          </a:p>
          <a:p>
            <a:pPr marL="285750" lvl="0" indent="-285750">
              <a:buFont typeface="Wingdings" pitchFamily="2" charset="2"/>
              <a:buChar char="ü"/>
            </a:pPr>
            <a:r>
              <a:rPr lang="zh-CN" altLang="zh-CN" dirty="0"/>
              <a:t>固定浮动在顶端。</a:t>
            </a:r>
          </a:p>
          <a:p>
            <a:pPr marL="285750" lvl="0" indent="-285750">
              <a:buFont typeface="Wingdings" pitchFamily="2" charset="2"/>
              <a:buChar char="ü"/>
            </a:pPr>
            <a:r>
              <a:rPr lang="zh-CN" altLang="zh-CN" dirty="0"/>
              <a:t>搜索栏的宽度会随着浏览器大小的变化而变化。</a:t>
            </a:r>
          </a:p>
          <a:p>
            <a:pPr marL="285750" indent="-285750">
              <a:buFont typeface="Wingdings" pitchFamily="2" charset="2"/>
              <a:buChar char="ü"/>
            </a:pPr>
            <a:r>
              <a:rPr lang="zh-CN" altLang="zh-CN" dirty="0"/>
              <a:t>搜索栏的透明度会在屏幕滑动时发生改变。</a:t>
            </a:r>
            <a:endParaRPr lang="zh-CN" altLang="en-US" dirty="0"/>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198" y="2896043"/>
            <a:ext cx="5086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673" y="4401879"/>
            <a:ext cx="35814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673" y="5074277"/>
            <a:ext cx="3581400" cy="3905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2673" y="5823097"/>
            <a:ext cx="3562350" cy="390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828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1676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299336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2dfa2c4faaa03f6895922cf0d8e65f36cdd3aa"/>
</p:tagLst>
</file>

<file path=ppt/tags/tag2.xml><?xml version="1.0" encoding="utf-8"?>
<p:tagLst xmlns:a="http://schemas.openxmlformats.org/drawingml/2006/main" xmlns:r="http://schemas.openxmlformats.org/officeDocument/2006/relationships" xmlns:p="http://schemas.openxmlformats.org/presentationml/2006/main">
  <p:tag name="GENSWF_SLIDE_TITLE" val="第一章 PHP开篇"/>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3068</TotalTime>
  <Words>1886</Words>
  <Application>Microsoft Office PowerPoint</Application>
  <PresentationFormat>全屏显示(4:3)</PresentationFormat>
  <Paragraphs>176</Paragraphs>
  <Slides>30</Slides>
  <Notes>1</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PowerPoint 演示文稿</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admin</cp:lastModifiedBy>
  <cp:revision>202</cp:revision>
  <dcterms:created xsi:type="dcterms:W3CDTF">2016-08-25T05:15:17Z</dcterms:created>
  <dcterms:modified xsi:type="dcterms:W3CDTF">2017-08-25T02:59:57Z</dcterms:modified>
</cp:coreProperties>
</file>