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61" r:id="rId3"/>
    <p:sldId id="338" r:id="rId4"/>
    <p:sldId id="264" r:id="rId5"/>
    <p:sldId id="321" r:id="rId6"/>
    <p:sldId id="292" r:id="rId7"/>
    <p:sldId id="306" r:id="rId8"/>
    <p:sldId id="265" r:id="rId9"/>
    <p:sldId id="293" r:id="rId10"/>
    <p:sldId id="322" r:id="rId11"/>
    <p:sldId id="307" r:id="rId12"/>
    <p:sldId id="323" r:id="rId13"/>
    <p:sldId id="308" r:id="rId14"/>
    <p:sldId id="309" r:id="rId15"/>
    <p:sldId id="311" r:id="rId16"/>
    <p:sldId id="310" r:id="rId17"/>
    <p:sldId id="336" r:id="rId18"/>
    <p:sldId id="294" r:id="rId19"/>
    <p:sldId id="324" r:id="rId20"/>
    <p:sldId id="326" r:id="rId21"/>
    <p:sldId id="327" r:id="rId22"/>
    <p:sldId id="328" r:id="rId23"/>
    <p:sldId id="329" r:id="rId24"/>
    <p:sldId id="330" r:id="rId25"/>
    <p:sldId id="331" r:id="rId26"/>
    <p:sldId id="332" r:id="rId27"/>
    <p:sldId id="333" r:id="rId28"/>
    <p:sldId id="334" r:id="rId29"/>
    <p:sldId id="337" r:id="rId30"/>
    <p:sldId id="339" r:id="rId31"/>
    <p:sldId id="260" r:id="rId32"/>
  </p:sldIdLst>
  <p:sldSz cx="9144000" cy="6858000" type="screen4x3"/>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0" d="100"/>
          <a:sy n="100" d="100"/>
        </p:scale>
        <p:origin x="-1950" y="-402"/>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22726345443577509"/>
          <c:y val="6.813863741063067E-2"/>
          <c:w val="0.61861102362204723"/>
          <c:h val="0.76592641554868568"/>
        </c:manualLayout>
      </c:layout>
      <c:doughnutChart>
        <c:varyColors val="1"/>
        <c:ser>
          <c:idx val="0"/>
          <c:order val="0"/>
          <c:tx>
            <c:strRef>
              <c:f>Sheet1!$B$1</c:f>
              <c:strCache>
                <c:ptCount val="1"/>
                <c:pt idx="0">
                  <c:v>销售额</c:v>
                </c:pt>
              </c:strCache>
            </c:strRef>
          </c:tx>
          <c:dPt>
            <c:idx val="0"/>
            <c:bubble3D val="0"/>
          </c:dPt>
          <c:dPt>
            <c:idx val="1"/>
            <c:bubble3D val="0"/>
          </c:dPt>
          <c:dPt>
            <c:idx val="2"/>
            <c:bubble3D val="0"/>
          </c:dPt>
          <c:cat>
            <c:strRef>
              <c:f>Sheet1!$A$2:$A$4</c:f>
              <c:strCache>
                <c:ptCount val="3"/>
                <c:pt idx="0">
                  <c:v>掌握知识</c:v>
                </c:pt>
                <c:pt idx="1">
                  <c:v>理解知识</c:v>
                </c:pt>
                <c:pt idx="2">
                  <c:v>了解知识</c:v>
                </c:pt>
              </c:strCache>
            </c:strRef>
          </c:cat>
          <c:val>
            <c:numRef>
              <c:f>Sheet1!$B$2:$B$4</c:f>
              <c:numCache>
                <c:formatCode>General</c:formatCode>
                <c:ptCount val="3"/>
                <c:pt idx="0">
                  <c:v>3.3333333330000001</c:v>
                </c:pt>
                <c:pt idx="1">
                  <c:v>3.3333333330000001</c:v>
                </c:pt>
                <c:pt idx="2">
                  <c:v>3.3333333330000001</c:v>
                </c:pt>
              </c:numCache>
            </c:numRef>
          </c:val>
        </c:ser>
        <c:dLbls>
          <c:showLegendKey val="0"/>
          <c:showVal val="0"/>
          <c:showCatName val="0"/>
          <c:showSerName val="0"/>
          <c:showPercent val="0"/>
          <c:showBubbleSize val="0"/>
          <c:showLeaderLines val="1"/>
        </c:dLbls>
        <c:firstSliceAng val="0"/>
        <c:holeSize val="51"/>
      </c:doughnutChart>
    </c:plotArea>
    <c:plotVisOnly val="1"/>
    <c:dispBlanksAs val="gap"/>
    <c:showDLblsOverMax val="0"/>
  </c:chart>
  <c:txPr>
    <a:bodyPr/>
    <a:lstStyle/>
    <a:p>
      <a:pPr>
        <a:defRPr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51CB6-B1E1-4D18-AC1B-B9F89CB36E05}" type="datetimeFigureOut">
              <a:rPr lang="zh-CN" altLang="en-US" smtClean="0"/>
              <a:t>2017/8/25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D8174-1906-437C-B9B4-8430A381E279}" type="slidenum">
              <a:rPr lang="zh-CN" altLang="en-US" smtClean="0"/>
              <a:t>‹#›</a:t>
            </a:fld>
            <a:endParaRPr lang="zh-CN" altLang="en-US"/>
          </a:p>
        </p:txBody>
      </p:sp>
    </p:spTree>
    <p:extLst>
      <p:ext uri="{BB962C8B-B14F-4D97-AF65-F5344CB8AC3E}">
        <p14:creationId xmlns:p14="http://schemas.microsoft.com/office/powerpoint/2010/main" val="335192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p:spPr>
        <p:txBody>
          <a:bodyPr/>
          <a:lstStyle/>
          <a:p>
            <a:endParaRPr lang="zh-CN" altLang="en-US" smtClean="0"/>
          </a:p>
        </p:txBody>
      </p:sp>
      <p:sp>
        <p:nvSpPr>
          <p:cNvPr id="717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None/>
            </a:pPr>
            <a:fld id="{A3DF5170-8A0D-43AE-A108-EB1D46CE06DD}" type="slidenum">
              <a:rPr lang="zh-CN" altLang="en-US"/>
              <a:pPr eaLnBrk="1" hangingPunct="1">
                <a:buFontTx/>
                <a:buNone/>
              </a:pPr>
              <a:t>31</a:t>
            </a:fld>
            <a:endParaRPr lang="en-US" altLang="zh-CN"/>
          </a:p>
        </p:txBody>
      </p:sp>
    </p:spTree>
    <p:extLst>
      <p:ext uri="{BB962C8B-B14F-4D97-AF65-F5344CB8AC3E}">
        <p14:creationId xmlns:p14="http://schemas.microsoft.com/office/powerpoint/2010/main" val="2121676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2017/8/25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3955519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0" y="-1"/>
            <a:ext cx="9140780" cy="6858001"/>
          </a:xfrm>
          <a:prstGeom prst="rect">
            <a:avLst/>
          </a:prstGeom>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2017/8/25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1549332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AA88397-7984-4816-A3BC-987D45041CB5}" type="datetimeFigureOut">
              <a:rPr lang="zh-CN" altLang="en-US" smtClean="0"/>
              <a:t>2017/8/25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9"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133745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AA88397-7984-4816-A3BC-987D45041CB5}" type="datetimeFigureOut">
              <a:rPr lang="zh-CN" altLang="en-US" smtClean="0"/>
              <a:t>2017/8/25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1"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7849918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A88397-7984-4816-A3BC-987D45041CB5}" type="datetimeFigureOut">
              <a:rPr lang="zh-CN" altLang="en-US" smtClean="0"/>
              <a:t>2017/8/25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6"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4251241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2017/8/25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5947409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2" y="0"/>
            <a:ext cx="9146352" cy="6858000"/>
          </a:xfrm>
          <a:prstGeom prst="rect">
            <a:avLst/>
          </a:prstGeom>
        </p:spPr>
      </p:pic>
    </p:spTree>
    <p:extLst>
      <p:ext uri="{BB962C8B-B14F-4D97-AF65-F5344CB8AC3E}">
        <p14:creationId xmlns:p14="http://schemas.microsoft.com/office/powerpoint/2010/main" val="31135472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0871A7D-A34B-456E-BE23-ADD4F5CC5958}" type="datetimeFigureOut">
              <a:rPr lang="zh-CN" altLang="en-US" smtClean="0"/>
              <a:t>2017/8/25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33D1320-B599-403F-97BA-919DE05EE47B}" type="slidenum">
              <a:rPr lang="zh-CN" altLang="en-US" smtClean="0"/>
              <a:t>‹#›</a:t>
            </a:fld>
            <a:endParaRPr lang="zh-CN" altLang="en-US"/>
          </a:p>
        </p:txBody>
      </p:sp>
      <p:sp>
        <p:nvSpPr>
          <p:cNvPr id="7"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60422076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963414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88397-7984-4816-A3BC-987D45041CB5}" type="datetimeFigureOut">
              <a:rPr lang="zh-CN" altLang="en-US" smtClean="0"/>
              <a:t>2017/8/25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201248460"/>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4" r:id="rId3"/>
    <p:sldLayoutId id="2147483665" r:id="rId4"/>
    <p:sldLayoutId id="2147483666" r:id="rId5"/>
    <p:sldLayoutId id="2147483670" r:id="rId6"/>
    <p:sldLayoutId id="2147483673" r:id="rId7"/>
    <p:sldLayoutId id="2147483675" r:id="rId8"/>
    <p:sldLayoutId id="2147483676"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646215" y="2601299"/>
            <a:ext cx="5961633" cy="1261884"/>
          </a:xfrm>
          <a:prstGeom prst="rect">
            <a:avLst/>
          </a:prstGeom>
          <a:noFill/>
        </p:spPr>
        <p:txBody>
          <a:bodyPr wrap="none" rtlCol="0" anchor="ctr">
            <a:spAutoFit/>
          </a:bodyPr>
          <a:lstStyle/>
          <a:p>
            <a:pPr lvl="0" algn="ctr"/>
            <a:r>
              <a:rPr lang="zh-CN" altLang="en-US" sz="3600" b="1" smtClean="0">
                <a:solidFill>
                  <a:schemeClr val="bg1"/>
                </a:solidFill>
                <a:latin typeface="微软雅黑" pitchFamily="34" charset="-122"/>
                <a:ea typeface="微软雅黑" pitchFamily="34" charset="-122"/>
                <a:sym typeface="微软雅黑" pitchFamily="34" charset="-122"/>
              </a:rPr>
              <a:t>第</a:t>
            </a:r>
            <a:r>
              <a:rPr lang="en-US" altLang="zh-CN" sz="3600" b="1" smtClean="0">
                <a:solidFill>
                  <a:schemeClr val="bg1"/>
                </a:solidFill>
                <a:latin typeface="微软雅黑" pitchFamily="34" charset="-122"/>
                <a:ea typeface="微软雅黑" pitchFamily="34" charset="-122"/>
                <a:sym typeface="微软雅黑" pitchFamily="34" charset="-122"/>
              </a:rPr>
              <a:t>6</a:t>
            </a:r>
            <a:r>
              <a:rPr lang="zh-CN" altLang="en-US" sz="3600" b="1" smtClean="0">
                <a:solidFill>
                  <a:schemeClr val="bg1"/>
                </a:solidFill>
                <a:latin typeface="微软雅黑" pitchFamily="34" charset="-122"/>
                <a:ea typeface="微软雅黑" pitchFamily="34" charset="-122"/>
                <a:sym typeface="微软雅黑" pitchFamily="34" charset="-122"/>
              </a:rPr>
              <a:t>章  </a:t>
            </a:r>
            <a:r>
              <a:rPr lang="zh-CN" altLang="en-US" sz="3600" b="1">
                <a:solidFill>
                  <a:schemeClr val="bg1"/>
                </a:solidFill>
                <a:latin typeface="微软雅黑" pitchFamily="34" charset="-122"/>
                <a:ea typeface="微软雅黑" pitchFamily="34" charset="-122"/>
                <a:sym typeface="微软雅黑" pitchFamily="34" charset="-122"/>
              </a:rPr>
              <a:t>跨</a:t>
            </a:r>
            <a:r>
              <a:rPr lang="zh-CN" altLang="en-US" sz="3600" b="1" smtClean="0">
                <a:solidFill>
                  <a:schemeClr val="bg1"/>
                </a:solidFill>
                <a:latin typeface="微软雅黑" pitchFamily="34" charset="-122"/>
                <a:ea typeface="微软雅黑" pitchFamily="34" charset="-122"/>
                <a:sym typeface="微软雅黑" pitchFamily="34" charset="-122"/>
              </a:rPr>
              <a:t>平台移动</a:t>
            </a:r>
            <a:r>
              <a:rPr lang="en-US" altLang="zh-CN" sz="3600" b="1" smtClean="0">
                <a:solidFill>
                  <a:schemeClr val="bg1"/>
                </a:solidFill>
                <a:latin typeface="微软雅黑" pitchFamily="34" charset="-122"/>
                <a:ea typeface="微软雅黑" pitchFamily="34" charset="-122"/>
                <a:sym typeface="微软雅黑" pitchFamily="34" charset="-122"/>
              </a:rPr>
              <a:t>Web</a:t>
            </a:r>
            <a:r>
              <a:rPr lang="zh-CN" altLang="en-US" sz="3600" b="1" smtClean="0">
                <a:solidFill>
                  <a:schemeClr val="bg1"/>
                </a:solidFill>
                <a:latin typeface="微软雅黑" pitchFamily="34" charset="-122"/>
                <a:ea typeface="微软雅黑" pitchFamily="34" charset="-122"/>
                <a:sym typeface="微软雅黑" pitchFamily="34" charset="-122"/>
              </a:rPr>
              <a:t>技术</a:t>
            </a:r>
            <a:endParaRPr lang="zh-CN" altLang="zh-CN" sz="3600" b="1">
              <a:solidFill>
                <a:schemeClr val="bg1"/>
              </a:solidFill>
              <a:latin typeface="微软雅黑" pitchFamily="34" charset="-122"/>
              <a:ea typeface="微软雅黑" pitchFamily="34" charset="-122"/>
            </a:endParaRPr>
          </a:p>
          <a:p>
            <a:pPr algn="ctr"/>
            <a:endParaRPr lang="zh-CN" altLang="en-US" sz="4000" b="1" dirty="0">
              <a:solidFill>
                <a:schemeClr val="bg1"/>
              </a:solidFill>
              <a:latin typeface="微软雅黑" pitchFamily="34" charset="-122"/>
              <a:ea typeface="微软雅黑" pitchFamily="34" charset="-122"/>
              <a:sym typeface="微软雅黑"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370" y="5304931"/>
            <a:ext cx="1028044" cy="1285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4500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740910" y="2198047"/>
            <a:ext cx="7711522" cy="3383603"/>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807585" y="2426313"/>
            <a:ext cx="733629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zh-CN" sz="2000"/>
              <a:t>实现响应式</a:t>
            </a:r>
            <a:r>
              <a:rPr lang="en-US" altLang="zh-CN" sz="2000"/>
              <a:t>Web</a:t>
            </a:r>
            <a:r>
              <a:rPr lang="zh-CN" altLang="zh-CN" sz="2000"/>
              <a:t>设计，可以说就是根据显示屏幕的大小的变化控制页面的文档流，那么学习响应式之前，必须有良好的</a:t>
            </a:r>
            <a:r>
              <a:rPr lang="en-US" altLang="zh-CN" sz="2000"/>
              <a:t>HTML5+CSS3</a:t>
            </a:r>
            <a:r>
              <a:rPr lang="zh-CN" altLang="zh-CN" sz="2000"/>
              <a:t>的页面开发基础，并且了解视口、流式布局、媒体查询、栅格系统等知识，视口和流式布局的内容在第</a:t>
            </a:r>
            <a:r>
              <a:rPr lang="en-US" altLang="zh-CN" sz="2000"/>
              <a:t>4</a:t>
            </a:r>
            <a:r>
              <a:rPr lang="zh-CN" altLang="zh-CN" sz="2000"/>
              <a:t>章曾经讲解过，在本章后面的小节中，将会对媒体查询、栅格系统和弹性盒模型进行详细介绍。</a:t>
            </a:r>
          </a:p>
        </p:txBody>
      </p:sp>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a:solidFill>
                  <a:srgbClr val="0567A2"/>
                </a:solidFill>
                <a:latin typeface="微软雅黑" pitchFamily="34" charset="-122"/>
                <a:ea typeface="微软雅黑" pitchFamily="34" charset="-122"/>
              </a:rPr>
              <a:t>响应</a:t>
            </a:r>
            <a:r>
              <a:rPr lang="zh-CN" altLang="en-US" sz="3600" b="1" smtClean="0">
                <a:solidFill>
                  <a:srgbClr val="0567A2"/>
                </a:solidFill>
                <a:latin typeface="微软雅黑" pitchFamily="34" charset="-122"/>
                <a:ea typeface="微软雅黑" pitchFamily="34" charset="-122"/>
              </a:rPr>
              <a:t>式</a:t>
            </a:r>
            <a:r>
              <a:rPr lang="en-US" altLang="zh-CN" sz="3600" b="1" smtClean="0">
                <a:solidFill>
                  <a:srgbClr val="0567A2"/>
                </a:solidFill>
                <a:latin typeface="微软雅黑" pitchFamily="34" charset="-122"/>
                <a:ea typeface="微软雅黑" pitchFamily="34" charset="-122"/>
              </a:rPr>
              <a:t>Web</a:t>
            </a:r>
            <a:r>
              <a:rPr lang="zh-CN" altLang="en-US" sz="3600" b="1" smtClean="0">
                <a:solidFill>
                  <a:srgbClr val="0567A2"/>
                </a:solidFill>
                <a:latin typeface="微软雅黑" pitchFamily="34" charset="-122"/>
                <a:ea typeface="微软雅黑" pitchFamily="34" charset="-122"/>
              </a:rPr>
              <a:t>设计</a:t>
            </a:r>
            <a:endParaRPr lang="zh-CN" altLang="zh-CN" sz="3600" b="1">
              <a:solidFill>
                <a:srgbClr val="0567A2"/>
              </a:solidFill>
              <a:latin typeface="微软雅黑" pitchFamily="34" charset="-122"/>
              <a:ea typeface="微软雅黑" pitchFamily="34" charset="-122"/>
            </a:endParaRPr>
          </a:p>
        </p:txBody>
      </p:sp>
      <p:sp>
        <p:nvSpPr>
          <p:cNvPr id="9" name="矩形 8"/>
          <p:cNvSpPr/>
          <p:nvPr/>
        </p:nvSpPr>
        <p:spPr>
          <a:xfrm>
            <a:off x="560388" y="1228335"/>
            <a:ext cx="3903889" cy="646331"/>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响应</a:t>
            </a:r>
            <a:r>
              <a:rPr lang="zh-CN" altLang="en-US" sz="2400" b="1">
                <a:solidFill>
                  <a:srgbClr val="0567A2"/>
                </a:solidFill>
              </a:rPr>
              <a:t>式</a:t>
            </a:r>
            <a:r>
              <a:rPr lang="en-US" altLang="zh-CN" sz="2400" b="1">
                <a:solidFill>
                  <a:srgbClr val="0567A2"/>
                </a:solidFill>
              </a:rPr>
              <a:t>Web</a:t>
            </a:r>
            <a:r>
              <a:rPr lang="zh-CN" altLang="en-US" sz="2400" b="1">
                <a:solidFill>
                  <a:srgbClr val="0567A2"/>
                </a:solidFill>
              </a:rPr>
              <a:t>设计相关技术</a:t>
            </a:r>
            <a:endParaRPr lang="zh-CN" altLang="zh-CN" sz="2400" b="1">
              <a:solidFill>
                <a:srgbClr val="0567A2"/>
              </a:solidFill>
            </a:endParaRPr>
          </a:p>
        </p:txBody>
      </p:sp>
    </p:spTree>
    <p:extLst>
      <p:ext uri="{BB962C8B-B14F-4D97-AF65-F5344CB8AC3E}">
        <p14:creationId xmlns:p14="http://schemas.microsoft.com/office/powerpoint/2010/main" val="139961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87843" y="1628775"/>
            <a:ext cx="8136039" cy="4610101"/>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508553" y="1783840"/>
            <a:ext cx="814967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en-US" altLang="zh-CN" smtClean="0"/>
              <a:t>HTML5</a:t>
            </a:r>
            <a:r>
              <a:rPr lang="zh-CN" altLang="en-US"/>
              <a:t>之前，</a:t>
            </a:r>
            <a:r>
              <a:rPr lang="en-US" altLang="zh-CN"/>
              <a:t>HTML4</a:t>
            </a:r>
            <a:r>
              <a:rPr lang="zh-CN" altLang="en-US"/>
              <a:t>和</a:t>
            </a:r>
            <a:r>
              <a:rPr lang="en-US" altLang="zh-CN"/>
              <a:t>CSS2</a:t>
            </a:r>
            <a:r>
              <a:rPr lang="zh-CN" altLang="en-US"/>
              <a:t>可以支持为不同的媒体类型（</a:t>
            </a:r>
            <a:r>
              <a:rPr lang="en-US" altLang="zh-CN"/>
              <a:t>screen</a:t>
            </a:r>
            <a:r>
              <a:rPr lang="zh-CN" altLang="en-US"/>
              <a:t>屏幕和</a:t>
            </a:r>
            <a:r>
              <a:rPr lang="en-US" altLang="zh-CN"/>
              <a:t>print</a:t>
            </a:r>
            <a:r>
              <a:rPr lang="zh-CN" altLang="en-US"/>
              <a:t>打印）设置特定的</a:t>
            </a:r>
            <a:r>
              <a:rPr lang="en-US" altLang="zh-CN"/>
              <a:t>CSS</a:t>
            </a:r>
            <a:r>
              <a:rPr lang="zh-CN" altLang="en-US"/>
              <a:t>样式。在</a:t>
            </a:r>
            <a:r>
              <a:rPr lang="en-US" altLang="zh-CN"/>
              <a:t>CSS3</a:t>
            </a:r>
            <a:r>
              <a:rPr lang="zh-CN" altLang="en-US"/>
              <a:t>规范中，媒体查询可以根据视口宽度、设备方向等差异来改变页面的显示方式。</a:t>
            </a:r>
          </a:p>
          <a:p>
            <a:pPr marL="285750" indent="-285750">
              <a:lnSpc>
                <a:spcPct val="150000"/>
              </a:lnSpc>
              <a:buFont typeface="Wingdings" panose="05000000000000000000" pitchFamily="2" charset="2"/>
              <a:buChar char="Ø"/>
            </a:pPr>
            <a:r>
              <a:rPr lang="zh-CN" altLang="en-US"/>
              <a:t>媒体查询由媒体类型和条件表达式组成，示例代码如下所示 </a:t>
            </a:r>
            <a:r>
              <a:rPr lang="zh-CN" altLang="en-US" smtClean="0"/>
              <a:t>。</a:t>
            </a:r>
            <a:endParaRPr lang="zh-CN" altLang="en-US"/>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媒体查询</a:t>
            </a:r>
            <a:endParaRPr lang="zh-CN" altLang="zh-CN" sz="3600" b="1">
              <a:solidFill>
                <a:srgbClr val="0567A2"/>
              </a:solidFill>
              <a:latin typeface="微软雅黑" pitchFamily="34" charset="-122"/>
              <a:ea typeface="微软雅黑" pitchFamily="34" charset="-122"/>
            </a:endParaRPr>
          </a:p>
        </p:txBody>
      </p:sp>
      <p:sp>
        <p:nvSpPr>
          <p:cNvPr id="8" name="矩形 7"/>
          <p:cNvSpPr/>
          <p:nvPr/>
        </p:nvSpPr>
        <p:spPr>
          <a:xfrm>
            <a:off x="680032" y="3655299"/>
            <a:ext cx="7943850" cy="1288987"/>
          </a:xfrm>
          <a:prstGeom prst="rect">
            <a:avLst/>
          </a:prstGeom>
          <a:solidFill>
            <a:schemeClr val="accent5">
              <a:lumMod val="20000"/>
              <a:lumOff val="80000"/>
            </a:schemeClr>
          </a:solidFill>
          <a:ln w="19050">
            <a:noFill/>
          </a:ln>
        </p:spPr>
        <p:txBody>
          <a:bodyPr>
            <a:noAutofit/>
          </a:bodyPr>
          <a:lstStyle/>
          <a:p>
            <a:pPr lvl="1">
              <a:lnSpc>
                <a:spcPct val="150000"/>
              </a:lnSpc>
            </a:pPr>
            <a:r>
              <a:rPr lang="en-US" altLang="zh-CN"/>
              <a:t> @media screen and (max-width: 960px){</a:t>
            </a:r>
          </a:p>
          <a:p>
            <a:pPr lvl="1">
              <a:lnSpc>
                <a:spcPct val="150000"/>
              </a:lnSpc>
            </a:pPr>
            <a:r>
              <a:rPr lang="en-US" altLang="zh-CN"/>
              <a:t>	/*</a:t>
            </a:r>
            <a:r>
              <a:rPr lang="zh-CN" altLang="en-US"/>
              <a:t>样式设置*</a:t>
            </a:r>
            <a:r>
              <a:rPr lang="en-US" altLang="zh-CN"/>
              <a:t>/</a:t>
            </a:r>
          </a:p>
          <a:p>
            <a:pPr lvl="1">
              <a:lnSpc>
                <a:spcPct val="150000"/>
              </a:lnSpc>
            </a:pPr>
            <a:r>
              <a:rPr lang="en-US" altLang="zh-CN" smtClean="0"/>
              <a:t>}</a:t>
            </a:r>
            <a:endParaRPr lang="en-US" altLang="zh-CN"/>
          </a:p>
        </p:txBody>
      </p:sp>
      <p:sp>
        <p:nvSpPr>
          <p:cNvPr id="9" name="矩形 5"/>
          <p:cNvSpPr>
            <a:spLocks noChangeArrowheads="1"/>
          </p:cNvSpPr>
          <p:nvPr/>
        </p:nvSpPr>
        <p:spPr bwMode="auto">
          <a:xfrm>
            <a:off x="508553" y="5096811"/>
            <a:ext cx="8149672" cy="869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zh-CN"/>
              <a:t>上述代码中，</a:t>
            </a:r>
            <a:r>
              <a:rPr lang="en-US" altLang="zh-CN"/>
              <a:t>@media screen</a:t>
            </a:r>
            <a:r>
              <a:rPr lang="zh-CN" altLang="zh-CN"/>
              <a:t>表示媒体类型为</a:t>
            </a:r>
            <a:r>
              <a:rPr lang="en-US" altLang="zh-CN"/>
              <a:t>screen</a:t>
            </a:r>
            <a:r>
              <a:rPr lang="zh-CN" altLang="zh-CN"/>
              <a:t>，</a:t>
            </a:r>
            <a:r>
              <a:rPr lang="en-US" altLang="zh-CN"/>
              <a:t>max-width: 960px</a:t>
            </a:r>
            <a:r>
              <a:rPr lang="zh-CN" altLang="zh-CN"/>
              <a:t>表示屏幕宽度小于等于</a:t>
            </a:r>
            <a:r>
              <a:rPr lang="en-US" altLang="zh-CN"/>
              <a:t>960px</a:t>
            </a:r>
            <a:r>
              <a:rPr lang="zh-CN" altLang="zh-CN"/>
              <a:t>时的样式。</a:t>
            </a:r>
            <a:endParaRPr lang="zh-CN" altLang="en-US"/>
          </a:p>
        </p:txBody>
      </p:sp>
    </p:spTree>
    <p:extLst>
      <p:ext uri="{BB962C8B-B14F-4D97-AF65-F5344CB8AC3E}">
        <p14:creationId xmlns:p14="http://schemas.microsoft.com/office/powerpoint/2010/main" val="217122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8"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554519" y="1771651"/>
            <a:ext cx="5084282" cy="3521968"/>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3504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575229" y="1926715"/>
            <a:ext cx="488556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zh-CN"/>
              <a:t>在实际开发中，通常会将媒体类型省略，示例代码如下所示。</a:t>
            </a:r>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媒体查询</a:t>
            </a:r>
            <a:endParaRPr lang="zh-CN" altLang="zh-CN" sz="3600" b="1">
              <a:solidFill>
                <a:srgbClr val="0567A2"/>
              </a:solidFill>
              <a:latin typeface="微软雅黑" pitchFamily="34" charset="-122"/>
              <a:ea typeface="微软雅黑" pitchFamily="34" charset="-122"/>
            </a:endParaRPr>
          </a:p>
        </p:txBody>
      </p:sp>
      <p:sp>
        <p:nvSpPr>
          <p:cNvPr id="8" name="矩形 7"/>
          <p:cNvSpPr/>
          <p:nvPr/>
        </p:nvSpPr>
        <p:spPr>
          <a:xfrm>
            <a:off x="761156" y="3346062"/>
            <a:ext cx="4671007" cy="1288987"/>
          </a:xfrm>
          <a:prstGeom prst="rect">
            <a:avLst/>
          </a:prstGeom>
          <a:solidFill>
            <a:schemeClr val="accent5">
              <a:lumMod val="20000"/>
              <a:lumOff val="80000"/>
            </a:schemeClr>
          </a:solidFill>
          <a:ln w="19050">
            <a:noFill/>
          </a:ln>
        </p:spPr>
        <p:txBody>
          <a:bodyPr>
            <a:noAutofit/>
          </a:bodyPr>
          <a:lstStyle/>
          <a:p>
            <a:pPr lvl="2">
              <a:lnSpc>
                <a:spcPct val="150000"/>
              </a:lnSpc>
            </a:pPr>
            <a:r>
              <a:rPr lang="en-US" altLang="zh-CN" smtClean="0"/>
              <a:t>@media (max-width: 960px){</a:t>
            </a:r>
            <a:endParaRPr lang="zh-CN" altLang="zh-CN" smtClean="0"/>
          </a:p>
          <a:p>
            <a:pPr lvl="2">
              <a:lnSpc>
                <a:spcPct val="150000"/>
              </a:lnSpc>
            </a:pPr>
            <a:r>
              <a:rPr lang="en-US" altLang="zh-CN" smtClean="0"/>
              <a:t>	/*</a:t>
            </a:r>
            <a:r>
              <a:rPr lang="zh-CN" altLang="zh-CN" smtClean="0"/>
              <a:t>样式设置</a:t>
            </a:r>
            <a:r>
              <a:rPr lang="en-US" altLang="zh-CN" smtClean="0"/>
              <a:t>*/</a:t>
            </a:r>
            <a:endParaRPr lang="zh-CN" altLang="zh-CN" smtClean="0"/>
          </a:p>
          <a:p>
            <a:pPr lvl="2">
              <a:lnSpc>
                <a:spcPct val="150000"/>
              </a:lnSpc>
            </a:pPr>
            <a:r>
              <a:rPr lang="en-US" altLang="zh-CN" smtClean="0"/>
              <a:t>}</a:t>
            </a:r>
            <a:endParaRPr lang="zh-CN" altLang="zh-CN"/>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731" y="1771650"/>
            <a:ext cx="2808156" cy="352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圆角矩形 9"/>
          <p:cNvSpPr/>
          <p:nvPr/>
        </p:nvSpPr>
        <p:spPr>
          <a:xfrm>
            <a:off x="534056" y="5464249"/>
            <a:ext cx="8019394"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demo6-1.html</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Tree>
    <p:extLst>
      <p:ext uri="{BB962C8B-B14F-4D97-AF65-F5344CB8AC3E}">
        <p14:creationId xmlns:p14="http://schemas.microsoft.com/office/powerpoint/2010/main" val="130108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8"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栅</a:t>
            </a:r>
            <a:r>
              <a:rPr lang="zh-CN" altLang="zh-CN" sz="3600" b="1">
                <a:solidFill>
                  <a:srgbClr val="0567A2"/>
                </a:solidFill>
                <a:latin typeface="微软雅黑" pitchFamily="34" charset="-122"/>
                <a:ea typeface="微软雅黑" pitchFamily="34" charset="-122"/>
              </a:rPr>
              <a:t>格</a:t>
            </a:r>
            <a:r>
              <a:rPr lang="zh-CN" altLang="zh-CN" sz="3600" b="1" smtClean="0">
                <a:solidFill>
                  <a:srgbClr val="0567A2"/>
                </a:solidFill>
                <a:latin typeface="微软雅黑" pitchFamily="34" charset="-122"/>
                <a:ea typeface="微软雅黑" pitchFamily="34" charset="-122"/>
              </a:rPr>
              <a:t>系统</a:t>
            </a:r>
            <a:endParaRPr lang="zh-CN" altLang="zh-CN" sz="3600" b="1">
              <a:solidFill>
                <a:srgbClr val="0567A2"/>
              </a:solidFill>
              <a:latin typeface="微软雅黑" pitchFamily="34" charset="-122"/>
              <a:ea typeface="微软雅黑" pitchFamily="34" charset="-122"/>
            </a:endParaRPr>
          </a:p>
        </p:txBody>
      </p:sp>
      <p:sp>
        <p:nvSpPr>
          <p:cNvPr id="11" name="矩形 10"/>
          <p:cNvSpPr/>
          <p:nvPr/>
        </p:nvSpPr>
        <p:spPr bwMode="auto">
          <a:xfrm>
            <a:off x="1259632" y="1936442"/>
            <a:ext cx="6583362" cy="3340407"/>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2" name="任意多边形 11"/>
          <p:cNvSpPr/>
          <p:nvPr/>
        </p:nvSpPr>
        <p:spPr bwMode="auto">
          <a:xfrm>
            <a:off x="5399832" y="1753766"/>
            <a:ext cx="2198687" cy="301006"/>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14" name="矩形 75"/>
          <p:cNvSpPr>
            <a:spLocks noChangeArrowheads="1"/>
          </p:cNvSpPr>
          <p:nvPr/>
        </p:nvSpPr>
        <p:spPr bwMode="auto">
          <a:xfrm>
            <a:off x="5399832" y="172011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dirty="0">
                <a:solidFill>
                  <a:schemeClr val="bg1"/>
                </a:solidFill>
                <a:latin typeface="微软雅黑" pitchFamily="34" charset="-122"/>
                <a:ea typeface="微软雅黑" pitchFamily="34" charset="-122"/>
              </a:rPr>
              <a:t>知识点概述</a:t>
            </a:r>
          </a:p>
        </p:txBody>
      </p:sp>
      <p:sp>
        <p:nvSpPr>
          <p:cNvPr id="15" name="矩形 5"/>
          <p:cNvSpPr>
            <a:spLocks noChangeArrowheads="1"/>
          </p:cNvSpPr>
          <p:nvPr/>
        </p:nvSpPr>
        <p:spPr bwMode="auto">
          <a:xfrm>
            <a:off x="1573958" y="2222078"/>
            <a:ext cx="587459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sz="2000"/>
              <a:t>在网页制作中，栅格系统（又称网格系统）就是用固定的格子进行网页布局，是一种清晰、工整的设计风格。栅格系统最早是应用于印刷媒体上，后来被应用于网页布局中，而随着响应式设计的流行，栅格系统开始被赋予了新的意义，即一种响应式设计的实现方式。</a:t>
            </a:r>
            <a:endParaRPr lang="zh-CN" altLang="zh-CN" sz="2000"/>
          </a:p>
        </p:txBody>
      </p:sp>
    </p:spTree>
    <p:extLst>
      <p:ext uri="{BB962C8B-B14F-4D97-AF65-F5344CB8AC3E}">
        <p14:creationId xmlns:p14="http://schemas.microsoft.com/office/powerpoint/2010/main" val="201685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par>
                                <p:cTn id="11" presetID="16" presetClass="entr" presetSubtype="2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inVertical)">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518077" y="1771649"/>
            <a:ext cx="8035373" cy="4038601"/>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508553"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518078" y="1783840"/>
            <a:ext cx="8149672" cy="45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zh-CN"/>
              <a:t>下面通过一幅图，给读者响应式栅格系统的第一印象。如</a:t>
            </a:r>
            <a:r>
              <a:rPr lang="zh-CN" altLang="zh-CN" smtClean="0"/>
              <a:t>图所</a:t>
            </a:r>
            <a:r>
              <a:rPr lang="zh-CN" altLang="zh-CN"/>
              <a:t>示</a:t>
            </a:r>
            <a:r>
              <a:rPr lang="zh-CN" altLang="zh-CN" smtClean="0"/>
              <a:t>。</a:t>
            </a:r>
            <a:endParaRPr lang="zh-CN" altLang="zh-CN"/>
          </a:p>
        </p:txBody>
      </p:sp>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栅</a:t>
            </a:r>
            <a:r>
              <a:rPr lang="zh-CN" altLang="zh-CN" sz="3600" b="1">
                <a:solidFill>
                  <a:srgbClr val="0567A2"/>
                </a:solidFill>
                <a:latin typeface="微软雅黑" pitchFamily="34" charset="-122"/>
                <a:ea typeface="微软雅黑" pitchFamily="34" charset="-122"/>
              </a:rPr>
              <a:t>格</a:t>
            </a:r>
            <a:r>
              <a:rPr lang="zh-CN" altLang="zh-CN" sz="3600" b="1" smtClean="0">
                <a:solidFill>
                  <a:srgbClr val="0567A2"/>
                </a:solidFill>
                <a:latin typeface="微软雅黑" pitchFamily="34" charset="-122"/>
                <a:ea typeface="微软雅黑" pitchFamily="34" charset="-122"/>
              </a:rPr>
              <a:t>系统</a:t>
            </a:r>
            <a:endParaRPr lang="zh-CN" altLang="zh-CN" sz="3600" b="1">
              <a:solidFill>
                <a:srgbClr val="0567A2"/>
              </a:solidFill>
              <a:latin typeface="微软雅黑" pitchFamily="34" charset="-122"/>
              <a:ea typeface="微软雅黑" pitchFamily="34" charset="-122"/>
            </a:endParaRPr>
          </a:p>
        </p:txBody>
      </p:sp>
      <p:pic>
        <p:nvPicPr>
          <p:cNvPr id="3074"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481261"/>
            <a:ext cx="37941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5"/>
          <p:cNvSpPr>
            <a:spLocks noChangeArrowheads="1"/>
          </p:cNvSpPr>
          <p:nvPr/>
        </p:nvSpPr>
        <p:spPr bwMode="auto">
          <a:xfrm>
            <a:off x="537128" y="4241290"/>
            <a:ext cx="7894944"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en-US" smtClean="0"/>
              <a:t>在</a:t>
            </a:r>
            <a:r>
              <a:rPr lang="zh-CN" altLang="en-US"/>
              <a:t>上</a:t>
            </a:r>
            <a:r>
              <a:rPr lang="zh-CN" altLang="en-US" smtClean="0"/>
              <a:t>图中</a:t>
            </a:r>
            <a:r>
              <a:rPr lang="zh-CN" altLang="en-US"/>
              <a:t>可以看出，使用响应式栅格系统进行页面布局时，可以让一个网页在不同大小的屏幕上，呈现处不同的结构，例如在小屏幕设备上，有某些模块将按照不同的方式排列或者被隐藏。</a:t>
            </a:r>
            <a:endParaRPr lang="zh-CN" altLang="zh-CN"/>
          </a:p>
        </p:txBody>
      </p:sp>
    </p:spTree>
    <p:extLst>
      <p:ext uri="{BB962C8B-B14F-4D97-AF65-F5344CB8AC3E}">
        <p14:creationId xmlns:p14="http://schemas.microsoft.com/office/powerpoint/2010/main" val="421649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75910" y="2153179"/>
            <a:ext cx="4834340" cy="1409172"/>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矩形 5"/>
          <p:cNvSpPr>
            <a:spLocks noChangeArrowheads="1"/>
          </p:cNvSpPr>
          <p:nvPr/>
        </p:nvSpPr>
        <p:spPr bwMode="auto">
          <a:xfrm>
            <a:off x="1138516" y="2409514"/>
            <a:ext cx="425560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lvl="1">
              <a:lnSpc>
                <a:spcPct val="150000"/>
              </a:lnSpc>
              <a:buFont typeface="Wingdings" panose="05000000000000000000" pitchFamily="2" charset="2"/>
              <a:buChar char="Ø"/>
            </a:pPr>
            <a:r>
              <a:rPr lang="zh-CN" altLang="zh-CN"/>
              <a:t>接下来，通过一个案例来演示栅格系统在响应式</a:t>
            </a:r>
            <a:r>
              <a:rPr lang="en-US" altLang="zh-CN"/>
              <a:t>Web</a:t>
            </a:r>
            <a:r>
              <a:rPr lang="zh-CN" altLang="zh-CN"/>
              <a:t>设计中的</a:t>
            </a:r>
            <a:r>
              <a:rPr lang="zh-CN" altLang="zh-CN" smtClean="0"/>
              <a:t>应用。</a:t>
            </a:r>
            <a:endParaRPr lang="zh-CN" altLang="zh-CN"/>
          </a:p>
        </p:txBody>
      </p:sp>
      <p:sp>
        <p:nvSpPr>
          <p:cNvPr id="13" name="圆角矩形 12"/>
          <p:cNvSpPr/>
          <p:nvPr/>
        </p:nvSpPr>
        <p:spPr>
          <a:xfrm>
            <a:off x="794935" y="5864298"/>
            <a:ext cx="7109348"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demo6-2.html</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
        <p:nvSpPr>
          <p:cNvPr id="12"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zh-CN" sz="3600" b="1" smtClean="0">
                <a:solidFill>
                  <a:srgbClr val="0567A2"/>
                </a:solidFill>
                <a:latin typeface="微软雅黑" pitchFamily="34" charset="-122"/>
                <a:ea typeface="微软雅黑" pitchFamily="34" charset="-122"/>
              </a:rPr>
              <a:t>栅</a:t>
            </a:r>
            <a:r>
              <a:rPr lang="zh-CN" altLang="zh-CN" sz="3600" b="1">
                <a:solidFill>
                  <a:srgbClr val="0567A2"/>
                </a:solidFill>
                <a:latin typeface="微软雅黑" pitchFamily="34" charset="-122"/>
                <a:ea typeface="微软雅黑" pitchFamily="34" charset="-122"/>
              </a:rPr>
              <a:t>格</a:t>
            </a:r>
            <a:r>
              <a:rPr lang="zh-CN" altLang="zh-CN" sz="3600" b="1" smtClean="0">
                <a:solidFill>
                  <a:srgbClr val="0567A2"/>
                </a:solidFill>
                <a:latin typeface="微软雅黑" pitchFamily="34" charset="-122"/>
                <a:ea typeface="微软雅黑" pitchFamily="34" charset="-122"/>
              </a:rPr>
              <a:t>系统</a:t>
            </a:r>
            <a:endParaRPr lang="zh-CN" altLang="zh-CN" sz="3600" b="1">
              <a:solidFill>
                <a:srgbClr val="0567A2"/>
              </a:solidFill>
              <a:latin typeface="微软雅黑" pitchFamily="34" charset="-122"/>
              <a:ea typeface="微软雅黑" pitchFamily="34" charset="-122"/>
            </a:endParaRPr>
          </a:p>
        </p:txBody>
      </p:sp>
      <p:pic>
        <p:nvPicPr>
          <p:cNvPr id="409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5550" y="1555646"/>
            <a:ext cx="2027358" cy="3483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48" y="4143373"/>
            <a:ext cx="4895851"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581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anim calcmode="lin" valueType="num">
                                      <p:cBhvr>
                                        <p:cTn id="11" dur="1000" fill="hold"/>
                                        <p:tgtEl>
                                          <p:spTgt spid="9"/>
                                        </p:tgtEl>
                                        <p:attrNameLst>
                                          <p:attrName>ppt_x</p:attrName>
                                        </p:attrNameLst>
                                      </p:cBhvr>
                                      <p:tavLst>
                                        <p:tav tm="0">
                                          <p:val>
                                            <p:strVal val="#ppt_x"/>
                                          </p:val>
                                        </p:tav>
                                        <p:tav tm="100000">
                                          <p:val>
                                            <p:strVal val="#ppt_x"/>
                                          </p:val>
                                        </p:tav>
                                      </p:tavLst>
                                    </p:anim>
                                    <p:anim calcmode="lin" valueType="num">
                                      <p:cBhvr>
                                        <p:cTn id="12" dur="1000" fill="hold"/>
                                        <p:tgtEl>
                                          <p:spTgt spid="9"/>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87843" y="1333500"/>
            <a:ext cx="8136039" cy="5068997"/>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pic>
        <p:nvPicPr>
          <p:cNvPr id="5122" name="图片 22" descr="C:\Users\admin\Documents\Tencent Files\1520700273\Image\C2C\%)6B3_]$UPQBEWZBV4(F4Q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612" y="2902005"/>
            <a:ext cx="3182937"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5"/>
          <p:cNvSpPr>
            <a:spLocks noChangeArrowheads="1"/>
          </p:cNvSpPr>
          <p:nvPr/>
        </p:nvSpPr>
        <p:spPr bwMode="auto">
          <a:xfrm>
            <a:off x="499028" y="1978972"/>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508553" y="1374265"/>
            <a:ext cx="804489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en-US" smtClean="0"/>
              <a:t>说</a:t>
            </a:r>
            <a:r>
              <a:rPr lang="zh-CN" altLang="en-US"/>
              <a:t>到响应式，就不得不提</a:t>
            </a:r>
            <a:r>
              <a:rPr lang="en-US" altLang="zh-CN"/>
              <a:t>CSS3</a:t>
            </a:r>
            <a:r>
              <a:rPr lang="zh-CN" altLang="en-US"/>
              <a:t>中的弹性盒布局（</a:t>
            </a:r>
            <a:r>
              <a:rPr lang="en-US" altLang="zh-CN"/>
              <a:t>Flexible Box</a:t>
            </a:r>
            <a:r>
              <a:rPr lang="zh-CN" altLang="en-US"/>
              <a:t>），它可以轻松的创建响应式网页布局，为盒状（块）模型增加灵活性。弹性盒改进了块模型，既不使用浮动，也不会在弹性盒容器与其内容之间合并外边距，是一种非常灵活的布局方法。首先，看一下弹性盒的结构，如</a:t>
            </a:r>
            <a:r>
              <a:rPr lang="zh-CN" altLang="en-US" smtClean="0"/>
              <a:t>图所</a:t>
            </a:r>
            <a:r>
              <a:rPr lang="zh-CN" altLang="en-US"/>
              <a:t>示</a:t>
            </a:r>
            <a:r>
              <a:rPr lang="zh-CN" altLang="en-US" smtClean="0"/>
              <a:t>。</a:t>
            </a:r>
            <a:endParaRPr lang="zh-CN" altLang="en-US"/>
          </a:p>
        </p:txBody>
      </p:sp>
      <p:sp>
        <p:nvSpPr>
          <p:cNvPr id="6"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sp>
        <p:nvSpPr>
          <p:cNvPr id="11" name="矩形 5"/>
          <p:cNvSpPr>
            <a:spLocks noChangeArrowheads="1"/>
          </p:cNvSpPr>
          <p:nvPr/>
        </p:nvSpPr>
        <p:spPr bwMode="auto">
          <a:xfrm>
            <a:off x="499028" y="4616242"/>
            <a:ext cx="805442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en-US" smtClean="0"/>
              <a:t>从上图可以</a:t>
            </a:r>
            <a:r>
              <a:rPr lang="zh-CN" altLang="en-US"/>
              <a:t>看出，弹性盒由容器、子元素和轴构成，并且默认情况下，子元素的排布方向与横轴的方向是一致的。弹性盒模型可以用简单的方式满足很多常见的复杂的布局需求。它的优势在于开发人员只是声明布局应该具有的行为，而不需要给出具体的实现方式。浏览器会负责完成实际的布局。</a:t>
            </a:r>
            <a:endParaRPr lang="zh-CN" altLang="zh-CN"/>
          </a:p>
        </p:txBody>
      </p:sp>
    </p:spTree>
    <p:extLst>
      <p:ext uri="{BB962C8B-B14F-4D97-AF65-F5344CB8AC3E}">
        <p14:creationId xmlns:p14="http://schemas.microsoft.com/office/powerpoint/2010/main" val="210223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893672" y="1809747"/>
            <a:ext cx="7135903" cy="1704977"/>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632378" y="22361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937178" y="1821940"/>
            <a:ext cx="73209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en-US" sz="1600" smtClean="0"/>
              <a:t>浏览器对弹性盒布局的支持情况</a:t>
            </a:r>
            <a:r>
              <a:rPr lang="zh-CN" altLang="zh-CN" sz="1600" smtClean="0"/>
              <a:t>，如</a:t>
            </a:r>
            <a:r>
              <a:rPr lang="zh-CN" altLang="en-US" sz="1600" smtClean="0"/>
              <a:t>下</a:t>
            </a:r>
            <a:r>
              <a:rPr lang="zh-CN" altLang="zh-CN" sz="1600" smtClean="0"/>
              <a:t>表所</a:t>
            </a:r>
            <a:r>
              <a:rPr lang="zh-CN" altLang="zh-CN" sz="1600"/>
              <a:t>示</a:t>
            </a:r>
            <a:r>
              <a:rPr lang="zh-CN" altLang="zh-CN" sz="1600" smtClean="0"/>
              <a:t>。</a:t>
            </a:r>
            <a:endParaRPr lang="zh-CN" altLang="zh-CN" sz="1600"/>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pic>
        <p:nvPicPr>
          <p:cNvPr id="6145"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1892" y="2471046"/>
            <a:ext cx="5424487"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bwMode="auto">
          <a:xfrm>
            <a:off x="914400" y="3749956"/>
            <a:ext cx="4270900" cy="1704977"/>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矩形 5"/>
          <p:cNvSpPr>
            <a:spLocks noChangeArrowheads="1"/>
          </p:cNvSpPr>
          <p:nvPr/>
        </p:nvSpPr>
        <p:spPr bwMode="auto">
          <a:xfrm>
            <a:off x="1027986" y="3770737"/>
            <a:ext cx="398657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en-US" altLang="zh-CN" sz="1600" smtClean="0"/>
              <a:t>display</a:t>
            </a:r>
            <a:r>
              <a:rPr lang="zh-CN" altLang="zh-CN" sz="1600"/>
              <a:t>用于指定弹性盒的容器，其值可以为</a:t>
            </a:r>
            <a:r>
              <a:rPr lang="en-US" altLang="zh-CN" sz="1600"/>
              <a:t>flex</a:t>
            </a:r>
            <a:r>
              <a:rPr lang="zh-CN" altLang="zh-CN" sz="1600"/>
              <a:t>；如果为行内元素，值为</a:t>
            </a:r>
            <a:r>
              <a:rPr lang="en-US" altLang="zh-CN" sz="1600"/>
              <a:t>inline-flex</a:t>
            </a:r>
            <a:r>
              <a:rPr lang="zh-CN" altLang="zh-CN" sz="1600" smtClean="0"/>
              <a:t>。</a:t>
            </a:r>
            <a:r>
              <a:rPr lang="zh-CN" altLang="en-US" sz="1600"/>
              <a:t>接下来通过一个案例来演示弹性盒控制布局的各个属性的应用。</a:t>
            </a:r>
            <a:endParaRPr lang="zh-CN" altLang="zh-CN" sz="1600"/>
          </a:p>
        </p:txBody>
      </p:sp>
      <p:pic>
        <p:nvPicPr>
          <p:cNvPr id="614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0700" y="3638548"/>
            <a:ext cx="2428875" cy="183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圆角矩形 16"/>
          <p:cNvSpPr/>
          <p:nvPr/>
        </p:nvSpPr>
        <p:spPr>
          <a:xfrm>
            <a:off x="828675" y="5683324"/>
            <a:ext cx="7324725"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demo6-3.html</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
        <p:nvSpPr>
          <p:cNvPr id="18" name="矩形 17"/>
          <p:cNvSpPr/>
          <p:nvPr/>
        </p:nvSpPr>
        <p:spPr>
          <a:xfrm>
            <a:off x="560388" y="1037835"/>
            <a:ext cx="1427827"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display</a:t>
            </a:r>
            <a:endParaRPr lang="zh-CN" altLang="zh-CN" sz="2400" b="1">
              <a:solidFill>
                <a:srgbClr val="0567A2"/>
              </a:solidFill>
            </a:endParaRPr>
          </a:p>
        </p:txBody>
      </p:sp>
    </p:spTree>
    <p:extLst>
      <p:ext uri="{BB962C8B-B14F-4D97-AF65-F5344CB8AC3E}">
        <p14:creationId xmlns:p14="http://schemas.microsoft.com/office/powerpoint/2010/main" val="195469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inVertical)">
                                      <p:cBhvr>
                                        <p:cTn id="13" dur="500"/>
                                        <p:tgtEl>
                                          <p:spTgt spid="15"/>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15" grpId="0"/>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87843" y="1914526"/>
            <a:ext cx="8136039" cy="4543424"/>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527603" y="1955290"/>
            <a:ext cx="805817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en-US" altLang="zh-CN" smtClean="0"/>
              <a:t>flex-flow </a:t>
            </a:r>
            <a:r>
              <a:rPr lang="zh-CN" altLang="en-US"/>
              <a:t>是属性 </a:t>
            </a:r>
            <a:r>
              <a:rPr lang="en-US" altLang="zh-CN"/>
              <a:t>flex-direction </a:t>
            </a:r>
            <a:r>
              <a:rPr lang="zh-CN" altLang="en-US"/>
              <a:t>和 </a:t>
            </a:r>
            <a:r>
              <a:rPr lang="en-US" altLang="zh-CN"/>
              <a:t>flex-wrap </a:t>
            </a:r>
            <a:r>
              <a:rPr lang="zh-CN" altLang="en-US"/>
              <a:t>的简写，用于排列弹性子</a:t>
            </a:r>
            <a:r>
              <a:rPr lang="zh-CN" altLang="en-US" smtClean="0"/>
              <a:t>元素。两属性的取值如下表所示。</a:t>
            </a:r>
            <a:endParaRPr lang="zh-CN" altLang="zh-CN"/>
          </a:p>
        </p:txBody>
      </p:sp>
      <p:sp>
        <p:nvSpPr>
          <p:cNvPr id="6" name="矩形 5"/>
          <p:cNvSpPr/>
          <p:nvPr/>
        </p:nvSpPr>
        <p:spPr>
          <a:xfrm>
            <a:off x="560388" y="1037835"/>
            <a:ext cx="1657249"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flex-flow</a:t>
            </a:r>
            <a:endParaRPr lang="zh-CN" altLang="zh-CN" sz="2400" b="1">
              <a:solidFill>
                <a:srgbClr val="0567A2"/>
              </a:solidFill>
            </a:endParaRPr>
          </a:p>
        </p:txBody>
      </p:sp>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057385562"/>
              </p:ext>
            </p:extLst>
          </p:nvPr>
        </p:nvGraphicFramePr>
        <p:xfrm>
          <a:off x="2820670" y="3105150"/>
          <a:ext cx="5570855" cy="1676340"/>
        </p:xfrm>
        <a:graphic>
          <a:graphicData uri="http://schemas.openxmlformats.org/drawingml/2006/table">
            <a:tbl>
              <a:tblPr firstRow="1" firstCol="1" lastRow="1" lastCol="1" bandRow="1" bandCol="1"/>
              <a:tblGrid>
                <a:gridCol w="1813443"/>
                <a:gridCol w="3757412"/>
              </a:tblGrid>
              <a:tr h="269673">
                <a:tc>
                  <a:txBody>
                    <a:bodyPr/>
                    <a:lstStyle/>
                    <a:p>
                      <a:pPr indent="267970" algn="ctr">
                        <a:spcAft>
                          <a:spcPts val="0"/>
                        </a:spcAft>
                      </a:pPr>
                      <a:r>
                        <a:rPr lang="zh-CN" sz="1050" b="1" kern="100">
                          <a:effectLst/>
                          <a:latin typeface="Times New Roman"/>
                          <a:ea typeface="宋体"/>
                        </a:rPr>
                        <a:t>取值</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lvl="0" indent="267970" algn="ctr" defTabSz="914400" rtl="0" eaLnBrk="1" latinLnBrk="0" hangingPunct="1">
                        <a:spcAft>
                          <a:spcPts val="0"/>
                        </a:spcAft>
                        <a:buFont typeface="+mj-lt"/>
                        <a:buNone/>
                        <a:tabLst>
                          <a:tab pos="356235" algn="l"/>
                        </a:tabLst>
                      </a:pPr>
                      <a:r>
                        <a:rPr lang="zh-CN" sz="1050" b="1" kern="100">
                          <a:solidFill>
                            <a:schemeClr val="tx1"/>
                          </a:solidFill>
                          <a:effectLst/>
                          <a:latin typeface="Times New Roman"/>
                          <a:ea typeface="宋体"/>
                          <a:cs typeface="+mn-cs"/>
                        </a:rPr>
                        <a:t>描述</a:t>
                      </a: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51545">
                <a:tc>
                  <a:txBody>
                    <a:bodyPr/>
                    <a:lstStyle/>
                    <a:p>
                      <a:pPr marL="0" marR="0" indent="266700" algn="ctr" defTabSz="914400" rtl="0" eaLnBrk="1" fontAlgn="auto" latinLnBrk="0" hangingPunct="1">
                        <a:lnSpc>
                          <a:spcPct val="150000"/>
                        </a:lnSpc>
                        <a:spcBef>
                          <a:spcPts val="0"/>
                        </a:spcBef>
                        <a:spcAft>
                          <a:spcPts val="0"/>
                        </a:spcAft>
                        <a:buClrTx/>
                        <a:buSzTx/>
                        <a:buFontTx/>
                        <a:buNone/>
                        <a:tabLst/>
                        <a:defRPr/>
                      </a:pPr>
                      <a:r>
                        <a:rPr lang="en-US" altLang="zh-CN" sz="1050" kern="100" smtClean="0">
                          <a:effectLst/>
                          <a:latin typeface="Times New Roman"/>
                          <a:ea typeface="宋体"/>
                          <a:cs typeface="宋体"/>
                        </a:rPr>
                        <a:t>column-reverse</a:t>
                      </a:r>
                      <a:endParaRPr lang="zh-CN" altLang="zh-CN" sz="1050" kern="100" smtClean="0">
                        <a:effectLst/>
                        <a:latin typeface="Times New Roman"/>
                        <a:ea typeface="宋体"/>
                      </a:endParaRPr>
                    </a:p>
                    <a:p>
                      <a:pPr indent="266700" algn="ctr">
                        <a:lnSpc>
                          <a:spcPct val="150000"/>
                        </a:lnSpc>
                        <a:spcAft>
                          <a:spcPts val="0"/>
                        </a:spcAft>
                      </a:pPr>
                      <a:r>
                        <a:rPr lang="en-US" sz="1050" kern="100" smtClean="0">
                          <a:effectLst/>
                          <a:latin typeface="Times New Roman"/>
                          <a:ea typeface="宋体"/>
                          <a:cs typeface="宋体"/>
                        </a:rPr>
                        <a:t>row</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zh-CN" sz="1050" kern="100">
                          <a:effectLst/>
                          <a:latin typeface="Times New Roman"/>
                          <a:ea typeface="宋体"/>
                        </a:rPr>
                        <a:t>弹性盒子元素按轴方向顺序排列，默认值。</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869">
                <a:tc>
                  <a:txBody>
                    <a:bodyPr/>
                    <a:lstStyle/>
                    <a:p>
                      <a:pPr indent="266700" algn="ctr">
                        <a:lnSpc>
                          <a:spcPct val="150000"/>
                        </a:lnSpc>
                        <a:spcAft>
                          <a:spcPts val="0"/>
                        </a:spcAft>
                      </a:pPr>
                      <a:r>
                        <a:rPr lang="en-US" sz="1050" kern="100">
                          <a:effectLst/>
                          <a:latin typeface="Times New Roman"/>
                          <a:ea typeface="宋体"/>
                          <a:cs typeface="宋体"/>
                        </a:rPr>
                        <a:t>row-reverse</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zh-CN" sz="1050" kern="100">
                          <a:effectLst/>
                          <a:latin typeface="Times New Roman"/>
                          <a:ea typeface="宋体"/>
                        </a:rPr>
                        <a:t>弹性盒子元素按轴方向逆序排列。</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869">
                <a:tc>
                  <a:txBody>
                    <a:bodyPr/>
                    <a:lstStyle/>
                    <a:p>
                      <a:pPr indent="266700" algn="ctr">
                        <a:lnSpc>
                          <a:spcPct val="150000"/>
                        </a:lnSpc>
                        <a:spcAft>
                          <a:spcPts val="0"/>
                        </a:spcAft>
                      </a:pPr>
                      <a:r>
                        <a:rPr lang="en-US" sz="1050" kern="100">
                          <a:effectLst/>
                          <a:latin typeface="Times New Roman"/>
                          <a:ea typeface="宋体"/>
                          <a:cs typeface="宋体"/>
                        </a:rPr>
                        <a:t>column</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zh-CN" sz="1050" kern="100">
                          <a:effectLst/>
                          <a:latin typeface="Times New Roman"/>
                          <a:ea typeface="宋体"/>
                        </a:rPr>
                        <a:t>弹性盒子元素按纵轴方向顺序排列。</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869">
                <a:tc>
                  <a:txBody>
                    <a:bodyPr/>
                    <a:lstStyle/>
                    <a:p>
                      <a:pPr marL="0" indent="266700" algn="ctr" defTabSz="914400" rtl="0" eaLnBrk="1" latinLnBrk="0" hangingPunct="1">
                        <a:lnSpc>
                          <a:spcPct val="150000"/>
                        </a:lnSpc>
                        <a:spcAft>
                          <a:spcPts val="0"/>
                        </a:spcAft>
                      </a:pPr>
                      <a:r>
                        <a:rPr lang="en-US" altLang="zh-CN" sz="1050" kern="100" smtClean="0">
                          <a:solidFill>
                            <a:schemeClr val="tx1"/>
                          </a:solidFill>
                          <a:effectLst/>
                          <a:latin typeface="Times New Roman"/>
                          <a:ea typeface="宋体"/>
                          <a:cs typeface="宋体"/>
                        </a:rPr>
                        <a:t>column-reverse</a:t>
                      </a:r>
                      <a:endParaRPr lang="zh-CN" sz="1050" kern="100">
                        <a:solidFill>
                          <a:schemeClr val="tx1"/>
                        </a:solidFill>
                        <a:effectLst/>
                        <a:latin typeface="Times New Roman"/>
                        <a:ea typeface="宋体"/>
                        <a:cs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zh-CN" sz="1050" kern="100">
                          <a:effectLst/>
                          <a:latin typeface="Times New Roman"/>
                          <a:ea typeface="宋体"/>
                        </a:rPr>
                        <a:t>弹性盒子元素按纵轴方向逆序排列。</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992230447"/>
              </p:ext>
            </p:extLst>
          </p:nvPr>
        </p:nvGraphicFramePr>
        <p:xfrm>
          <a:off x="2790825" y="4924820"/>
          <a:ext cx="5639907" cy="1407847"/>
        </p:xfrm>
        <a:graphic>
          <a:graphicData uri="http://schemas.openxmlformats.org/drawingml/2006/table">
            <a:tbl>
              <a:tblPr firstRow="1" firstCol="1" lastRow="1" lastCol="1" bandRow="1" bandCol="1"/>
              <a:tblGrid>
                <a:gridCol w="1838325"/>
                <a:gridCol w="3801582"/>
              </a:tblGrid>
              <a:tr h="302447">
                <a:tc>
                  <a:txBody>
                    <a:bodyPr/>
                    <a:lstStyle/>
                    <a:p>
                      <a:pPr indent="267970" algn="ctr">
                        <a:lnSpc>
                          <a:spcPct val="150000"/>
                        </a:lnSpc>
                        <a:spcAft>
                          <a:spcPts val="0"/>
                        </a:spcAft>
                      </a:pPr>
                      <a:r>
                        <a:rPr lang="zh-CN" sz="1050" b="1" kern="100">
                          <a:effectLst/>
                          <a:latin typeface="Times New Roman"/>
                          <a:ea typeface="宋体"/>
                        </a:rPr>
                        <a:t>取值</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7970" algn="ctr">
                        <a:lnSpc>
                          <a:spcPct val="150000"/>
                        </a:lnSpc>
                        <a:spcAft>
                          <a:spcPts val="0"/>
                        </a:spcAft>
                      </a:pPr>
                      <a:r>
                        <a:rPr lang="zh-CN" sz="1050" b="1" kern="100">
                          <a:effectLst/>
                          <a:latin typeface="Times New Roman"/>
                          <a:ea typeface="宋体"/>
                        </a:rPr>
                        <a:t>描述</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92680">
                <a:tc>
                  <a:txBody>
                    <a:bodyPr/>
                    <a:lstStyle/>
                    <a:p>
                      <a:pPr indent="266700" algn="l">
                        <a:lnSpc>
                          <a:spcPct val="200000"/>
                        </a:lnSpc>
                        <a:spcAft>
                          <a:spcPts val="0"/>
                        </a:spcAft>
                      </a:pPr>
                      <a:r>
                        <a:rPr lang="en-US" sz="1050" kern="100">
                          <a:effectLst/>
                          <a:latin typeface="Times New Roman"/>
                          <a:ea typeface="宋体"/>
                          <a:cs typeface="宋体"/>
                        </a:rPr>
                        <a:t>nowrap</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en-US" sz="1050" kern="100">
                          <a:effectLst/>
                          <a:latin typeface="Times New Roman"/>
                          <a:ea typeface="宋体"/>
                        </a:rPr>
                        <a:t>flex</a:t>
                      </a:r>
                      <a:r>
                        <a:rPr lang="zh-CN" sz="1050" kern="100">
                          <a:effectLst/>
                          <a:latin typeface="Times New Roman"/>
                          <a:ea typeface="宋体"/>
                        </a:rPr>
                        <a:t>容器为单行，该情况下</a:t>
                      </a:r>
                      <a:r>
                        <a:rPr lang="en-US" sz="1050" kern="100">
                          <a:effectLst/>
                          <a:latin typeface="Times New Roman"/>
                          <a:ea typeface="宋体"/>
                        </a:rPr>
                        <a:t>flex</a:t>
                      </a:r>
                      <a:r>
                        <a:rPr lang="zh-CN" sz="1050" kern="100">
                          <a:effectLst/>
                          <a:latin typeface="Times New Roman"/>
                          <a:ea typeface="宋体"/>
                        </a:rPr>
                        <a:t>子项可能会溢出容器。</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2680">
                <a:tc>
                  <a:txBody>
                    <a:bodyPr/>
                    <a:lstStyle/>
                    <a:p>
                      <a:pPr indent="266700" algn="l">
                        <a:lnSpc>
                          <a:spcPct val="200000"/>
                        </a:lnSpc>
                        <a:spcAft>
                          <a:spcPts val="0"/>
                        </a:spcAft>
                      </a:pPr>
                      <a:r>
                        <a:rPr lang="en-US" sz="1050" kern="100">
                          <a:effectLst/>
                          <a:latin typeface="Times New Roman"/>
                          <a:ea typeface="宋体"/>
                          <a:cs typeface="宋体"/>
                        </a:rPr>
                        <a:t>wrap</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en-US" sz="1050" kern="100">
                          <a:effectLst/>
                          <a:latin typeface="Times New Roman"/>
                          <a:ea typeface="宋体"/>
                        </a:rPr>
                        <a:t>flex</a:t>
                      </a:r>
                      <a:r>
                        <a:rPr lang="zh-CN" sz="1050" kern="100">
                          <a:effectLst/>
                          <a:latin typeface="Times New Roman"/>
                          <a:ea typeface="宋体"/>
                        </a:rPr>
                        <a:t>容器为多行，</a:t>
                      </a:r>
                      <a:r>
                        <a:rPr lang="en-US" sz="1050" kern="100">
                          <a:effectLst/>
                          <a:latin typeface="Times New Roman"/>
                          <a:ea typeface="宋体"/>
                        </a:rPr>
                        <a:t>flex</a:t>
                      </a:r>
                      <a:r>
                        <a:rPr lang="zh-CN" sz="1050" kern="100">
                          <a:effectLst/>
                          <a:latin typeface="Times New Roman"/>
                          <a:ea typeface="宋体"/>
                        </a:rPr>
                        <a:t>子项溢出的部分会被放置到新行。</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2447">
                <a:tc>
                  <a:txBody>
                    <a:bodyPr/>
                    <a:lstStyle/>
                    <a:p>
                      <a:pPr indent="266700" algn="l">
                        <a:lnSpc>
                          <a:spcPct val="200000"/>
                        </a:lnSpc>
                        <a:spcAft>
                          <a:spcPts val="0"/>
                        </a:spcAft>
                      </a:pPr>
                      <a:r>
                        <a:rPr lang="en-US" sz="1050" kern="100">
                          <a:effectLst/>
                          <a:latin typeface="Times New Roman"/>
                          <a:ea typeface="宋体"/>
                          <a:cs typeface="宋体"/>
                        </a:rPr>
                        <a:t>wrap-reverse</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zh-CN" sz="1050" kern="100">
                          <a:effectLst/>
                          <a:latin typeface="Times New Roman"/>
                          <a:ea typeface="宋体"/>
                        </a:rPr>
                        <a:t>反转</a:t>
                      </a:r>
                      <a:r>
                        <a:rPr lang="en-US" sz="1050" kern="100">
                          <a:effectLst/>
                          <a:latin typeface="Times New Roman"/>
                          <a:ea typeface="宋体"/>
                        </a:rPr>
                        <a:t> wrap </a:t>
                      </a:r>
                      <a:r>
                        <a:rPr lang="zh-CN" sz="1050" kern="100">
                          <a:effectLst/>
                          <a:latin typeface="Times New Roman"/>
                          <a:ea typeface="宋体"/>
                        </a:rPr>
                        <a:t>排列。</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
        <p:nvSpPr>
          <p:cNvPr id="4" name="圆角矩形 3"/>
          <p:cNvSpPr/>
          <p:nvPr/>
        </p:nvSpPr>
        <p:spPr>
          <a:xfrm>
            <a:off x="847724" y="3400425"/>
            <a:ext cx="1609726" cy="714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flex-direction </a:t>
            </a:r>
            <a:endParaRPr lang="zh-CN" altLang="en-US"/>
          </a:p>
        </p:txBody>
      </p:sp>
      <p:sp>
        <p:nvSpPr>
          <p:cNvPr id="11" name="圆角矩形 10"/>
          <p:cNvSpPr/>
          <p:nvPr/>
        </p:nvSpPr>
        <p:spPr>
          <a:xfrm>
            <a:off x="838199" y="5238750"/>
            <a:ext cx="1609726" cy="714375"/>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flex-wrap </a:t>
            </a:r>
            <a:endParaRPr lang="zh-CN" altLang="en-US"/>
          </a:p>
        </p:txBody>
      </p:sp>
    </p:spTree>
    <p:extLst>
      <p:ext uri="{BB962C8B-B14F-4D97-AF65-F5344CB8AC3E}">
        <p14:creationId xmlns:p14="http://schemas.microsoft.com/office/powerpoint/2010/main" val="252993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87843" y="1914526"/>
            <a:ext cx="8136039" cy="4362449"/>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527603" y="1955290"/>
            <a:ext cx="805817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en-US" smtClean="0"/>
              <a:t>例如将</a:t>
            </a:r>
            <a:r>
              <a:rPr lang="en-US" altLang="zh-CN" smtClean="0"/>
              <a:t>demo6-3.html</a:t>
            </a:r>
            <a:r>
              <a:rPr lang="zh-CN" altLang="en-US" smtClean="0"/>
              <a:t>中的</a:t>
            </a:r>
            <a:r>
              <a:rPr lang="en-US" altLang="zh-CN" smtClean="0"/>
              <a:t>flex-flow</a:t>
            </a:r>
            <a:r>
              <a:rPr lang="zh-CN" altLang="en-US"/>
              <a:t>的值改为</a:t>
            </a:r>
            <a:r>
              <a:rPr lang="en-US" altLang="zh-CN" smtClean="0"/>
              <a:t>column-reverse</a:t>
            </a:r>
            <a:r>
              <a:rPr lang="zh-CN" altLang="en-US" smtClean="0"/>
              <a:t>，修改前后页面效果如下所示。</a:t>
            </a:r>
            <a:endParaRPr lang="zh-CN" altLang="zh-CN"/>
          </a:p>
        </p:txBody>
      </p:sp>
      <p:sp>
        <p:nvSpPr>
          <p:cNvPr id="6" name="矩形 5"/>
          <p:cNvSpPr/>
          <p:nvPr/>
        </p:nvSpPr>
        <p:spPr>
          <a:xfrm>
            <a:off x="560388" y="1037835"/>
            <a:ext cx="1657249"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flex-flow</a:t>
            </a:r>
            <a:endParaRPr lang="zh-CN" altLang="zh-CN" sz="2400" b="1">
              <a:solidFill>
                <a:srgbClr val="0567A2"/>
              </a:solidFill>
            </a:endParaRPr>
          </a:p>
        </p:txBody>
      </p:sp>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pic>
        <p:nvPicPr>
          <p:cNvPr id="1024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9437" y="3228975"/>
            <a:ext cx="3036888"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右箭头 4"/>
          <p:cNvSpPr/>
          <p:nvPr/>
        </p:nvSpPr>
        <p:spPr>
          <a:xfrm>
            <a:off x="4238625" y="4314825"/>
            <a:ext cx="542925"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200" y="3219450"/>
            <a:ext cx="3038400" cy="257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941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noChangeArrowheads="1"/>
          </p:cNvSpPr>
          <p:nvPr>
            <p:ph type="title"/>
          </p:nvPr>
        </p:nvSpPr>
        <p:spPr bwMode="auto">
          <a:xfrm>
            <a:off x="482892" y="226503"/>
            <a:ext cx="4716082" cy="729499"/>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ormAutofit/>
          </a:bodyPr>
          <a:lstStyle/>
          <a:p>
            <a:pPr marL="571500" indent="-571500" algn="ctr" fontAlgn="base">
              <a:spcBef>
                <a:spcPct val="0"/>
              </a:spcBef>
              <a:spcAft>
                <a:spcPct val="0"/>
              </a:spcAft>
              <a:buFont typeface="Wingdings" pitchFamily="2" charset="2"/>
              <a:buNone/>
            </a:pPr>
            <a:r>
              <a:rPr lang="zh-CN" altLang="en-US" sz="3600" b="1" smtClean="0">
                <a:solidFill>
                  <a:srgbClr val="0567A2"/>
                </a:solidFill>
                <a:latin typeface="微软雅黑" pitchFamily="34" charset="-122"/>
                <a:ea typeface="微软雅黑" pitchFamily="34" charset="-122"/>
                <a:sym typeface="宋体" charset="-122"/>
              </a:rPr>
              <a:t>学习</a:t>
            </a:r>
            <a:r>
              <a:rPr lang="zh-CN" altLang="en-US" sz="3600" b="1">
                <a:solidFill>
                  <a:srgbClr val="0567A2"/>
                </a:solidFill>
                <a:latin typeface="微软雅黑" pitchFamily="34" charset="-122"/>
                <a:ea typeface="微软雅黑" pitchFamily="34" charset="-122"/>
                <a:sym typeface="宋体" charset="-122"/>
              </a:rPr>
              <a:t>目标</a:t>
            </a:r>
          </a:p>
        </p:txBody>
      </p:sp>
      <p:grpSp>
        <p:nvGrpSpPr>
          <p:cNvPr id="5" name="组合 4"/>
          <p:cNvGrpSpPr>
            <a:grpSpLocks/>
          </p:cNvGrpSpPr>
          <p:nvPr/>
        </p:nvGrpSpPr>
        <p:grpSpPr bwMode="auto">
          <a:xfrm flipH="1" flipV="1">
            <a:off x="237772" y="2598627"/>
            <a:ext cx="2714977" cy="1081874"/>
            <a:chOff x="5269450" y="4552580"/>
            <a:chExt cx="3534286" cy="1147558"/>
          </a:xfrm>
        </p:grpSpPr>
        <p:grpSp>
          <p:nvGrpSpPr>
            <p:cNvPr id="6" name="组合 38"/>
            <p:cNvGrpSpPr>
              <a:grpSpLocks/>
            </p:cNvGrpSpPr>
            <p:nvPr/>
          </p:nvGrpSpPr>
          <p:grpSpPr bwMode="auto">
            <a:xfrm rot="10800000">
              <a:off x="5356251" y="4552580"/>
              <a:ext cx="3043061" cy="710033"/>
              <a:chOff x="892101" y="1968148"/>
              <a:chExt cx="3043378" cy="709755"/>
            </a:xfrm>
          </p:grpSpPr>
          <p:cxnSp>
            <p:nvCxnSpPr>
              <p:cNvPr id="11" name="直接连接符 39"/>
              <p:cNvCxnSpPr>
                <a:cxnSpLocks noChangeShapeType="1"/>
              </p:cNvCxnSpPr>
              <p:nvPr/>
            </p:nvCxnSpPr>
            <p:spPr bwMode="auto">
              <a:xfrm rot="10800000" flipH="1" flipV="1">
                <a:off x="892101" y="1968148"/>
                <a:ext cx="352427" cy="709755"/>
              </a:xfrm>
              <a:prstGeom prst="line">
                <a:avLst/>
              </a:prstGeom>
              <a:noFill/>
              <a:ln w="28575" algn="ctr">
                <a:solidFill>
                  <a:srgbClr val="0567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40"/>
              <p:cNvCxnSpPr>
                <a:cxnSpLocks noChangeShapeType="1"/>
              </p:cNvCxnSpPr>
              <p:nvPr/>
            </p:nvCxnSpPr>
            <p:spPr bwMode="auto">
              <a:xfrm rot="10800000" flipH="1" flipV="1">
                <a:off x="1244528" y="2659136"/>
                <a:ext cx="2690951" cy="18767"/>
              </a:xfrm>
              <a:prstGeom prst="line">
                <a:avLst/>
              </a:prstGeom>
              <a:noFill/>
              <a:ln w="28575" algn="ctr">
                <a:solidFill>
                  <a:srgbClr val="0567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 name="组合 41"/>
            <p:cNvGrpSpPr>
              <a:grpSpLocks/>
            </p:cNvGrpSpPr>
            <p:nvPr/>
          </p:nvGrpSpPr>
          <p:grpSpPr bwMode="auto">
            <a:xfrm flipH="1">
              <a:off x="8201023" y="5146148"/>
              <a:ext cx="602713" cy="553990"/>
              <a:chOff x="1124752" y="3872410"/>
              <a:chExt cx="604420" cy="553298"/>
            </a:xfrm>
          </p:grpSpPr>
          <p:sp>
            <p:nvSpPr>
              <p:cNvPr id="9" name="椭圆 8"/>
              <p:cNvSpPr/>
              <p:nvPr/>
            </p:nvSpPr>
            <p:spPr bwMode="auto">
              <a:xfrm>
                <a:off x="1124752" y="3912772"/>
                <a:ext cx="604420" cy="474256"/>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base">
                  <a:spcBef>
                    <a:spcPct val="0"/>
                  </a:spcBef>
                  <a:spcAft>
                    <a:spcPct val="0"/>
                  </a:spcAft>
                  <a:buFont typeface="Arial" pitchFamily="34" charset="0"/>
                  <a:buNone/>
                  <a:defRPr/>
                </a:pPr>
                <a:endParaRPr lang="zh-CN" altLang="en-US">
                  <a:solidFill>
                    <a:schemeClr val="accent1">
                      <a:lumMod val="75000"/>
                    </a:schemeClr>
                  </a:solidFill>
                </a:endParaRPr>
              </a:p>
            </p:txBody>
          </p:sp>
          <p:sp>
            <p:nvSpPr>
              <p:cNvPr id="10" name="TextBox 9"/>
              <p:cNvSpPr txBox="1"/>
              <p:nvPr/>
            </p:nvSpPr>
            <p:spPr>
              <a:xfrm rot="10800000">
                <a:off x="1195628" y="3872410"/>
                <a:ext cx="334693" cy="553298"/>
              </a:xfrm>
              <a:prstGeom prst="rect">
                <a:avLst/>
              </a:prstGeom>
              <a:noFill/>
              <a:effectLst>
                <a:outerShdw blurRad="12700" dist="12700" dir="2700000" algn="tl" rotWithShape="0">
                  <a:prstClr val="black">
                    <a:alpha val="40000"/>
                  </a:prstClr>
                </a:outerShdw>
              </a:effectLst>
            </p:spPr>
            <p:txBody>
              <a:bodyPr>
                <a:spAutoFit/>
              </a:bodyPr>
              <a:lstStyle/>
              <a:p>
                <a:pPr eaLnBrk="0" fontAlgn="base" hangingPunct="0">
                  <a:spcBef>
                    <a:spcPct val="0"/>
                  </a:spcBef>
                  <a:spcAft>
                    <a:spcPct val="0"/>
                  </a:spcAft>
                  <a:defRPr/>
                </a:pPr>
                <a:r>
                  <a:rPr lang="en-US" altLang="zh-CN" sz="2800" b="1" dirty="0">
                    <a:solidFill>
                      <a:schemeClr val="bg1"/>
                    </a:solidFill>
                    <a:latin typeface="Times New Roman" panose="02020603050405020304" pitchFamily="18" charset="0"/>
                    <a:cs typeface="Times New Roman" panose="02020603050405020304" pitchFamily="18" charset="0"/>
                  </a:rPr>
                  <a:t>1</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8" name="矩形 51"/>
            <p:cNvSpPr>
              <a:spLocks noChangeArrowheads="1"/>
            </p:cNvSpPr>
            <p:nvPr/>
          </p:nvSpPr>
          <p:spPr bwMode="auto">
            <a:xfrm rot="10800000">
              <a:off x="5269450" y="4564002"/>
              <a:ext cx="2733093" cy="1013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fontAlgn="base">
                <a:lnSpc>
                  <a:spcPts val="3600"/>
                </a:lnSpc>
                <a:spcBef>
                  <a:spcPct val="0"/>
                </a:spcBef>
                <a:spcAft>
                  <a:spcPct val="0"/>
                </a:spcAft>
              </a:pPr>
              <a:r>
                <a:rPr lang="zh-CN" altLang="en-US" b="1" smtClean="0">
                  <a:solidFill>
                    <a:srgbClr val="0567A2"/>
                  </a:solidFill>
                  <a:latin typeface="微软雅黑" pitchFamily="34" charset="-122"/>
                  <a:ea typeface="微软雅黑" pitchFamily="34" charset="-122"/>
                </a:rPr>
                <a:t>什么是响应式</a:t>
              </a:r>
              <a:r>
                <a:rPr lang="en-US" altLang="zh-CN" b="1" smtClean="0">
                  <a:solidFill>
                    <a:srgbClr val="0567A2"/>
                  </a:solidFill>
                  <a:latin typeface="微软雅黑" pitchFamily="34" charset="-122"/>
                  <a:ea typeface="微软雅黑" pitchFamily="34" charset="-122"/>
                </a:rPr>
                <a:t>Web</a:t>
              </a:r>
              <a:r>
                <a:rPr lang="zh-CN" altLang="en-US" b="1" smtClean="0">
                  <a:solidFill>
                    <a:srgbClr val="0567A2"/>
                  </a:solidFill>
                  <a:latin typeface="微软雅黑" pitchFamily="34" charset="-122"/>
                  <a:ea typeface="微软雅黑" pitchFamily="34" charset="-122"/>
                </a:rPr>
                <a:t>设计</a:t>
              </a:r>
              <a:endParaRPr lang="zh-CN" altLang="zh-CN" b="1">
                <a:solidFill>
                  <a:srgbClr val="0567A2"/>
                </a:solidFill>
                <a:latin typeface="微软雅黑" pitchFamily="34" charset="-122"/>
                <a:ea typeface="微软雅黑" pitchFamily="34" charset="-122"/>
              </a:endParaRPr>
            </a:p>
          </p:txBody>
        </p:sp>
      </p:grpSp>
      <p:grpSp>
        <p:nvGrpSpPr>
          <p:cNvPr id="13" name="组合 12"/>
          <p:cNvGrpSpPr>
            <a:grpSpLocks/>
          </p:cNvGrpSpPr>
          <p:nvPr/>
        </p:nvGrpSpPr>
        <p:grpSpPr bwMode="auto">
          <a:xfrm>
            <a:off x="3406100" y="2376547"/>
            <a:ext cx="2266373" cy="2388093"/>
            <a:chOff x="3018373" y="2450718"/>
            <a:chExt cx="2266373" cy="2387981"/>
          </a:xfrm>
        </p:grpSpPr>
        <p:sp>
          <p:nvSpPr>
            <p:cNvPr id="14" name="TextBox 13"/>
            <p:cNvSpPr txBox="1"/>
            <p:nvPr/>
          </p:nvSpPr>
          <p:spPr bwMode="auto">
            <a:xfrm rot="3056778">
              <a:off x="4578333" y="2893580"/>
              <a:ext cx="1042938" cy="369888"/>
            </a:xfrm>
            <a:prstGeom prst="rect">
              <a:avLst/>
            </a:prstGeom>
            <a:noFill/>
          </p:spPr>
          <p:txBody>
            <a:bodyPr>
              <a:spAutoFit/>
            </a:bodyPr>
            <a:lstStyle/>
            <a:p>
              <a:pPr algn="ctr" eaLnBrk="0" fontAlgn="base" hangingPunct="0">
                <a:spcBef>
                  <a:spcPct val="0"/>
                </a:spcBef>
                <a:spcAft>
                  <a:spcPct val="0"/>
                </a:spcAft>
                <a:defRPr/>
              </a:pPr>
              <a:r>
                <a:rPr lang="zh-CN" altLang="en-US" spc="300" smtClean="0">
                  <a:solidFill>
                    <a:prstClr val="black"/>
                  </a:solidFill>
                  <a:latin typeface="微软雅黑" panose="020B0503020204020204" pitchFamily="34" charset="-122"/>
                  <a:ea typeface="微软雅黑" panose="020B0503020204020204" pitchFamily="34" charset="-122"/>
                </a:rPr>
                <a:t>掌握</a:t>
              </a:r>
              <a:endParaRPr lang="zh-CN" altLang="en-US" spc="300">
                <a:solidFill>
                  <a:prstClr val="black"/>
                </a:solidFill>
                <a:latin typeface="微软雅黑" panose="020B0503020204020204" pitchFamily="34" charset="-122"/>
                <a:ea typeface="微软雅黑" panose="020B0503020204020204" pitchFamily="34" charset="-122"/>
              </a:endParaRPr>
            </a:p>
          </p:txBody>
        </p:sp>
        <p:sp>
          <p:nvSpPr>
            <p:cNvPr id="15" name="TextBox 14"/>
            <p:cNvSpPr txBox="1"/>
            <p:nvPr/>
          </p:nvSpPr>
          <p:spPr bwMode="auto">
            <a:xfrm rot="6997465" flipV="1">
              <a:off x="2682641" y="2786450"/>
              <a:ext cx="1041351" cy="369887"/>
            </a:xfrm>
            <a:prstGeom prst="rect">
              <a:avLst/>
            </a:prstGeom>
            <a:noFill/>
          </p:spPr>
          <p:txBody>
            <a:bodyPr>
              <a:spAutoFit/>
            </a:bodyPr>
            <a:lstStyle/>
            <a:p>
              <a:pPr algn="ctr" eaLnBrk="0" fontAlgn="base" hangingPunct="0">
                <a:spcBef>
                  <a:spcPct val="0"/>
                </a:spcBef>
                <a:spcAft>
                  <a:spcPct val="0"/>
                </a:spcAft>
                <a:defRPr/>
              </a:pPr>
              <a:r>
                <a:rPr lang="zh-CN" altLang="en-US" spc="300">
                  <a:solidFill>
                    <a:prstClr val="black"/>
                  </a:solidFill>
                  <a:latin typeface="微软雅黑" panose="020B0503020204020204" pitchFamily="34" charset="-122"/>
                  <a:ea typeface="微软雅黑" panose="020B0503020204020204" pitchFamily="34" charset="-122"/>
                </a:rPr>
                <a:t>了解</a:t>
              </a:r>
            </a:p>
          </p:txBody>
        </p:sp>
        <p:sp>
          <p:nvSpPr>
            <p:cNvPr id="16" name="TextBox 15"/>
            <p:cNvSpPr txBox="1"/>
            <p:nvPr/>
          </p:nvSpPr>
          <p:spPr bwMode="auto">
            <a:xfrm rot="10800000" flipH="1" flipV="1">
              <a:off x="3676147" y="4470416"/>
              <a:ext cx="1041400" cy="368283"/>
            </a:xfrm>
            <a:prstGeom prst="rect">
              <a:avLst/>
            </a:prstGeom>
            <a:noFill/>
          </p:spPr>
          <p:txBody>
            <a:bodyPr>
              <a:spAutoFit/>
            </a:bodyPr>
            <a:lstStyle/>
            <a:p>
              <a:pPr algn="ctr" eaLnBrk="0" fontAlgn="base" hangingPunct="0">
                <a:spcBef>
                  <a:spcPct val="0"/>
                </a:spcBef>
                <a:spcAft>
                  <a:spcPct val="0"/>
                </a:spcAft>
                <a:defRPr/>
              </a:pPr>
              <a:r>
                <a:rPr lang="zh-CN" altLang="en-US" spc="300">
                  <a:solidFill>
                    <a:prstClr val="black"/>
                  </a:solidFill>
                  <a:latin typeface="微软雅黑" panose="020B0503020204020204" pitchFamily="34" charset="-122"/>
                  <a:ea typeface="微软雅黑" panose="020B0503020204020204" pitchFamily="34" charset="-122"/>
                </a:rPr>
                <a:t>熟悉</a:t>
              </a:r>
            </a:p>
          </p:txBody>
        </p:sp>
      </p:grpSp>
      <p:grpSp>
        <p:nvGrpSpPr>
          <p:cNvPr id="17" name="组合 2"/>
          <p:cNvGrpSpPr>
            <a:grpSpLocks/>
          </p:cNvGrpSpPr>
          <p:nvPr/>
        </p:nvGrpSpPr>
        <p:grpSpPr bwMode="auto">
          <a:xfrm>
            <a:off x="4016747" y="2878138"/>
            <a:ext cx="1203325" cy="1201737"/>
            <a:chOff x="3692088" y="2878838"/>
            <a:chExt cx="1203191" cy="1201737"/>
          </a:xfrm>
        </p:grpSpPr>
        <p:sp>
          <p:nvSpPr>
            <p:cNvPr id="18" name="弧形 17"/>
            <p:cNvSpPr/>
            <p:nvPr/>
          </p:nvSpPr>
          <p:spPr bwMode="auto">
            <a:xfrm rot="5400000">
              <a:off x="3692815" y="2878111"/>
              <a:ext cx="1201737" cy="1203191"/>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19" name="弧形 18"/>
            <p:cNvSpPr/>
            <p:nvPr/>
          </p:nvSpPr>
          <p:spPr bwMode="auto">
            <a:xfrm>
              <a:off x="3795265" y="2996313"/>
              <a:ext cx="990490" cy="992187"/>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20" name="弧形 19"/>
            <p:cNvSpPr/>
            <p:nvPr/>
          </p:nvSpPr>
          <p:spPr bwMode="auto">
            <a:xfrm rot="16200000">
              <a:off x="3891251" y="3136849"/>
              <a:ext cx="822325" cy="753978"/>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grpSp>
      <p:grpSp>
        <p:nvGrpSpPr>
          <p:cNvPr id="21" name="组合 20"/>
          <p:cNvGrpSpPr/>
          <p:nvPr/>
        </p:nvGrpSpPr>
        <p:grpSpPr>
          <a:xfrm>
            <a:off x="4402213" y="5148652"/>
            <a:ext cx="3868088" cy="944644"/>
            <a:chOff x="3763406" y="5021279"/>
            <a:chExt cx="3858550" cy="944644"/>
          </a:xfrm>
        </p:grpSpPr>
        <p:grpSp>
          <p:nvGrpSpPr>
            <p:cNvPr id="22" name="组合 21"/>
            <p:cNvGrpSpPr>
              <a:grpSpLocks/>
            </p:cNvGrpSpPr>
            <p:nvPr/>
          </p:nvGrpSpPr>
          <p:grpSpPr bwMode="auto">
            <a:xfrm>
              <a:off x="3763406" y="5021279"/>
              <a:ext cx="3858550" cy="856037"/>
              <a:chOff x="3744078" y="5156708"/>
              <a:chExt cx="2541384" cy="718134"/>
            </a:xfrm>
          </p:grpSpPr>
          <p:grpSp>
            <p:nvGrpSpPr>
              <p:cNvPr id="25" name="组合 38"/>
              <p:cNvGrpSpPr>
                <a:grpSpLocks/>
              </p:cNvGrpSpPr>
              <p:nvPr/>
            </p:nvGrpSpPr>
            <p:grpSpPr bwMode="auto">
              <a:xfrm rot="16200000" flipV="1">
                <a:off x="4342522" y="4558264"/>
                <a:ext cx="718134" cy="1915021"/>
                <a:chOff x="1747521" y="2464605"/>
                <a:chExt cx="1019370" cy="876839"/>
              </a:xfrm>
            </p:grpSpPr>
            <p:cxnSp>
              <p:nvCxnSpPr>
                <p:cNvPr id="27" name="直接连接符 39"/>
                <p:cNvCxnSpPr>
                  <a:cxnSpLocks noChangeShapeType="1"/>
                </p:cNvCxnSpPr>
                <p:nvPr/>
              </p:nvCxnSpPr>
              <p:spPr bwMode="auto">
                <a:xfrm rot="16200000" flipH="1">
                  <a:off x="1370250" y="2841876"/>
                  <a:ext cx="764239" cy="9698"/>
                </a:xfrm>
                <a:prstGeom prst="line">
                  <a:avLst/>
                </a:prstGeom>
                <a:noFill/>
                <a:ln w="28575" algn="ctr">
                  <a:solidFill>
                    <a:srgbClr val="0567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40"/>
                <p:cNvCxnSpPr>
                  <a:cxnSpLocks noChangeShapeType="1"/>
                </p:cNvCxnSpPr>
                <p:nvPr/>
              </p:nvCxnSpPr>
              <p:spPr bwMode="auto">
                <a:xfrm rot="16200000" flipH="1">
                  <a:off x="2204322" y="2778876"/>
                  <a:ext cx="115465" cy="1009672"/>
                </a:xfrm>
                <a:prstGeom prst="line">
                  <a:avLst/>
                </a:prstGeom>
                <a:noFill/>
                <a:ln w="28575" algn="ctr">
                  <a:solidFill>
                    <a:srgbClr val="0567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 name="矩形 4"/>
              <p:cNvSpPr>
                <a:spLocks noChangeArrowheads="1"/>
              </p:cNvSpPr>
              <p:nvPr/>
            </p:nvSpPr>
            <p:spPr bwMode="auto">
              <a:xfrm>
                <a:off x="4183480" y="5380171"/>
                <a:ext cx="2101982" cy="46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fontAlgn="base">
                  <a:lnSpc>
                    <a:spcPts val="3600"/>
                  </a:lnSpc>
                  <a:spcBef>
                    <a:spcPct val="0"/>
                  </a:spcBef>
                  <a:spcAft>
                    <a:spcPct val="0"/>
                  </a:spcAft>
                </a:pPr>
                <a:r>
                  <a:rPr lang="zh-CN" altLang="en-US" b="1" smtClean="0">
                    <a:solidFill>
                      <a:srgbClr val="0567A2"/>
                    </a:solidFill>
                    <a:latin typeface="微软雅黑" pitchFamily="34" charset="-122"/>
                    <a:ea typeface="微软雅黑" pitchFamily="34" charset="-122"/>
                  </a:rPr>
                  <a:t>什么是栅格系统</a:t>
                </a:r>
                <a:endParaRPr lang="zh-CN" altLang="en-US" b="1" dirty="0">
                  <a:solidFill>
                    <a:srgbClr val="0567A2"/>
                  </a:solidFill>
                  <a:latin typeface="微软雅黑" pitchFamily="34" charset="-122"/>
                  <a:ea typeface="微软雅黑" pitchFamily="34" charset="-122"/>
                </a:endParaRPr>
              </a:p>
            </p:txBody>
          </p:sp>
        </p:grpSp>
        <p:sp>
          <p:nvSpPr>
            <p:cNvPr id="23" name="椭圆 22"/>
            <p:cNvSpPr/>
            <p:nvPr/>
          </p:nvSpPr>
          <p:spPr bwMode="auto">
            <a:xfrm flipH="1">
              <a:off x="6602206" y="5484480"/>
              <a:ext cx="488950" cy="473074"/>
            </a:xfrm>
            <a:prstGeom prst="ellipse">
              <a:avLst/>
            </a:prstGeom>
            <a:solidFill>
              <a:srgbClr val="0567A2"/>
            </a:solidFill>
            <a:ln w="28575" cap="flat" cmpd="sng" algn="ctr">
              <a:solidFill>
                <a:srgbClr val="0567A2"/>
              </a:solid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24" name="TextBox 23"/>
            <p:cNvSpPr txBox="1"/>
            <p:nvPr/>
          </p:nvSpPr>
          <p:spPr bwMode="auto">
            <a:xfrm flipH="1">
              <a:off x="6674214" y="5445224"/>
              <a:ext cx="320675" cy="520699"/>
            </a:xfrm>
            <a:prstGeom prst="rect">
              <a:avLst/>
            </a:prstGeom>
            <a:noFill/>
            <a:effectLst>
              <a:outerShdw blurRad="12700" dist="12700" dir="2700000" algn="tl" rotWithShape="0">
                <a:prstClr val="black">
                  <a:alpha val="40000"/>
                </a:prstClr>
              </a:outerShdw>
            </a:effectLst>
          </p:spPr>
          <p:txBody>
            <a:bodyPr>
              <a:spAutoFit/>
            </a:bodyPr>
            <a:lstStyle/>
            <a:p>
              <a:pPr eaLnBrk="0" fontAlgn="base" hangingPunct="0">
                <a:spcBef>
                  <a:spcPct val="0"/>
                </a:spcBef>
                <a:spcAft>
                  <a:spcPct val="0"/>
                </a:spcAft>
                <a:defRPr/>
              </a:pPr>
              <a:r>
                <a:rPr lang="en-US" altLang="zh-CN" sz="2800" b="1" dirty="0">
                  <a:solidFill>
                    <a:prstClr val="white"/>
                  </a:solidFill>
                  <a:latin typeface="Times New Roman" panose="02020603050405020304" pitchFamily="18" charset="0"/>
                  <a:cs typeface="Times New Roman" panose="02020603050405020304" pitchFamily="18" charset="0"/>
                </a:rPr>
                <a:t>2</a:t>
              </a:r>
              <a:endParaRPr lang="zh-CN" altLang="en-US" sz="2800" b="1" dirty="0">
                <a:solidFill>
                  <a:prstClr val="white"/>
                </a:solidFill>
                <a:latin typeface="Times New Roman" panose="02020603050405020304" pitchFamily="18" charset="0"/>
                <a:cs typeface="Times New Roman" panose="02020603050405020304" pitchFamily="18" charset="0"/>
              </a:endParaRPr>
            </a:p>
          </p:txBody>
        </p:sp>
      </p:grpSp>
      <p:grpSp>
        <p:nvGrpSpPr>
          <p:cNvPr id="29" name="组合 28"/>
          <p:cNvGrpSpPr>
            <a:grpSpLocks/>
          </p:cNvGrpSpPr>
          <p:nvPr/>
        </p:nvGrpSpPr>
        <p:grpSpPr bwMode="auto">
          <a:xfrm>
            <a:off x="1770170" y="1656665"/>
            <a:ext cx="5245036" cy="4035361"/>
            <a:chOff x="1398367" y="1733243"/>
            <a:chExt cx="5245036" cy="4035172"/>
          </a:xfrm>
        </p:grpSpPr>
        <p:graphicFrame>
          <p:nvGraphicFramePr>
            <p:cNvPr id="30" name="图表 2"/>
            <p:cNvGraphicFramePr>
              <a:graphicFrameLocks/>
            </p:cNvGraphicFramePr>
            <p:nvPr>
              <p:extLst>
                <p:ext uri="{D42A27DB-BD31-4B8C-83A1-F6EECF244321}">
                  <p14:modId xmlns:p14="http://schemas.microsoft.com/office/powerpoint/2010/main" val="1443901401"/>
                </p:ext>
              </p:extLst>
            </p:nvPr>
          </p:nvGraphicFramePr>
          <p:xfrm>
            <a:off x="1398367" y="1733243"/>
            <a:ext cx="5245036" cy="4035172"/>
          </p:xfrm>
          <a:graphic>
            <a:graphicData uri="http://schemas.openxmlformats.org/drawingml/2006/chart">
              <c:chart xmlns:c="http://schemas.openxmlformats.org/drawingml/2006/chart" xmlns:r="http://schemas.openxmlformats.org/officeDocument/2006/relationships" r:id="rId2"/>
            </a:graphicData>
          </a:graphic>
        </p:graphicFrame>
        <p:sp>
          <p:nvSpPr>
            <p:cNvPr id="31" name="TextBox 30"/>
            <p:cNvSpPr txBox="1"/>
            <p:nvPr/>
          </p:nvSpPr>
          <p:spPr bwMode="auto">
            <a:xfrm rot="3478111">
              <a:off x="4797951" y="2932573"/>
              <a:ext cx="1042938" cy="369888"/>
            </a:xfrm>
            <a:prstGeom prst="rect">
              <a:avLst/>
            </a:prstGeom>
            <a:noFill/>
          </p:spPr>
          <p:txBody>
            <a:bodyPr>
              <a:spAutoFit/>
            </a:bodyPr>
            <a:lstStyle/>
            <a:p>
              <a:pPr>
                <a:defRPr/>
              </a:pPr>
              <a:r>
                <a:rPr lang="zh-CN" altLang="en-US" spc="300" smtClean="0">
                  <a:latin typeface="微软雅黑" panose="020B0503020204020204" pitchFamily="34" charset="-122"/>
                  <a:ea typeface="微软雅黑" panose="020B0503020204020204" pitchFamily="34" charset="-122"/>
                </a:rPr>
                <a:t>掌握</a:t>
              </a:r>
              <a:endParaRPr lang="zh-CN" altLang="en-US" spc="300">
                <a:latin typeface="微软雅黑" panose="020B0503020204020204" pitchFamily="34" charset="-122"/>
                <a:ea typeface="微软雅黑" panose="020B0503020204020204" pitchFamily="34" charset="-122"/>
              </a:endParaRPr>
            </a:p>
          </p:txBody>
        </p:sp>
        <p:sp>
          <p:nvSpPr>
            <p:cNvPr id="32" name="TextBox 31"/>
            <p:cNvSpPr txBox="1"/>
            <p:nvPr/>
          </p:nvSpPr>
          <p:spPr bwMode="auto">
            <a:xfrm rot="6997465" flipV="1">
              <a:off x="2748528" y="2675271"/>
              <a:ext cx="1041351" cy="369887"/>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了解</a:t>
              </a:r>
            </a:p>
          </p:txBody>
        </p:sp>
        <p:sp>
          <p:nvSpPr>
            <p:cNvPr id="33" name="TextBox 32"/>
            <p:cNvSpPr txBox="1"/>
            <p:nvPr/>
          </p:nvSpPr>
          <p:spPr bwMode="auto">
            <a:xfrm rot="10800000" flipH="1" flipV="1">
              <a:off x="3819272" y="4479941"/>
              <a:ext cx="1041400" cy="368283"/>
            </a:xfrm>
            <a:prstGeom prst="rect">
              <a:avLst/>
            </a:prstGeom>
            <a:noFill/>
          </p:spPr>
          <p:txBody>
            <a:bodyPr>
              <a:spAutoFit/>
            </a:bodyPr>
            <a:lstStyle/>
            <a:p>
              <a:pPr>
                <a:defRPr/>
              </a:pPr>
              <a:r>
                <a:rPr lang="zh-CN" altLang="en-US" spc="300" smtClean="0">
                  <a:latin typeface="微软雅黑" panose="020B0503020204020204" pitchFamily="34" charset="-122"/>
                  <a:ea typeface="微软雅黑" panose="020B0503020204020204" pitchFamily="34" charset="-122"/>
                </a:rPr>
                <a:t>熟悉</a:t>
              </a:r>
              <a:endParaRPr lang="zh-CN" altLang="en-US" spc="300">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5754977" y="2563763"/>
            <a:ext cx="3857583" cy="1191174"/>
            <a:chOff x="5394937" y="2445892"/>
            <a:chExt cx="3857583" cy="1191174"/>
          </a:xfrm>
        </p:grpSpPr>
        <p:grpSp>
          <p:nvGrpSpPr>
            <p:cNvPr id="35" name="组合 6"/>
            <p:cNvGrpSpPr>
              <a:grpSpLocks/>
            </p:cNvGrpSpPr>
            <p:nvPr/>
          </p:nvGrpSpPr>
          <p:grpSpPr bwMode="auto">
            <a:xfrm>
              <a:off x="5929883" y="2445892"/>
              <a:ext cx="3322637" cy="1191174"/>
              <a:chOff x="5981922" y="1318311"/>
              <a:chExt cx="3325632" cy="1191212"/>
            </a:xfrm>
          </p:grpSpPr>
          <p:sp>
            <p:nvSpPr>
              <p:cNvPr id="37" name="矩形 5"/>
              <p:cNvSpPr>
                <a:spLocks noChangeArrowheads="1"/>
              </p:cNvSpPr>
              <p:nvPr/>
            </p:nvSpPr>
            <p:spPr bwMode="auto">
              <a:xfrm flipH="1">
                <a:off x="5981922" y="2001676"/>
                <a:ext cx="3325632" cy="50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lnSpc>
                    <a:spcPct val="150000"/>
                  </a:lnSpc>
                  <a:spcBef>
                    <a:spcPct val="0"/>
                  </a:spcBef>
                  <a:spcAft>
                    <a:spcPct val="0"/>
                  </a:spcAft>
                  <a:buFont typeface="Arial" pitchFamily="34" charset="0"/>
                  <a:buNone/>
                  <a:defRPr/>
                </a:pPr>
                <a:endParaRPr lang="en-US" altLang="zh-CN" b="1" dirty="0" smtClean="0">
                  <a:solidFill>
                    <a:srgbClr val="0567A2"/>
                  </a:solidFill>
                  <a:latin typeface="微软雅黑" pitchFamily="34" charset="-122"/>
                  <a:ea typeface="微软雅黑" pitchFamily="34" charset="-122"/>
                  <a:sym typeface="微软雅黑" pitchFamily="34" charset="-122"/>
                </a:endParaRPr>
              </a:p>
            </p:txBody>
          </p:sp>
          <p:grpSp>
            <p:nvGrpSpPr>
              <p:cNvPr id="38" name="组合 16"/>
              <p:cNvGrpSpPr>
                <a:grpSpLocks/>
              </p:cNvGrpSpPr>
              <p:nvPr/>
            </p:nvGrpSpPr>
            <p:grpSpPr bwMode="auto">
              <a:xfrm flipH="1">
                <a:off x="6009507" y="1797377"/>
                <a:ext cx="2361102" cy="648092"/>
                <a:chOff x="1625453" y="2372823"/>
                <a:chExt cx="2468866" cy="648398"/>
              </a:xfrm>
            </p:grpSpPr>
            <p:cxnSp>
              <p:nvCxnSpPr>
                <p:cNvPr id="42" name="直接连接符 7"/>
                <p:cNvCxnSpPr>
                  <a:cxnSpLocks noChangeShapeType="1"/>
                </p:cNvCxnSpPr>
                <p:nvPr/>
              </p:nvCxnSpPr>
              <p:spPr bwMode="auto">
                <a:xfrm>
                  <a:off x="1625453" y="2372823"/>
                  <a:ext cx="376814" cy="648398"/>
                </a:xfrm>
                <a:prstGeom prst="line">
                  <a:avLst/>
                </a:prstGeom>
                <a:noFill/>
                <a:ln w="28575" algn="ctr">
                  <a:solidFill>
                    <a:srgbClr val="0567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10"/>
                <p:cNvCxnSpPr>
                  <a:cxnSpLocks noChangeShapeType="1"/>
                </p:cNvCxnSpPr>
                <p:nvPr/>
              </p:nvCxnSpPr>
              <p:spPr bwMode="auto">
                <a:xfrm>
                  <a:off x="2002267" y="3021221"/>
                  <a:ext cx="2092052" cy="0"/>
                </a:xfrm>
                <a:prstGeom prst="line">
                  <a:avLst/>
                </a:prstGeom>
                <a:noFill/>
                <a:ln w="28575" algn="ctr">
                  <a:solidFill>
                    <a:srgbClr val="0567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9" name="组合 15"/>
              <p:cNvGrpSpPr>
                <a:grpSpLocks/>
              </p:cNvGrpSpPr>
              <p:nvPr/>
            </p:nvGrpSpPr>
            <p:grpSpPr bwMode="auto">
              <a:xfrm flipH="1">
                <a:off x="8169507" y="1318311"/>
                <a:ext cx="489391" cy="520715"/>
                <a:chOff x="2008602" y="3560413"/>
                <a:chExt cx="511727" cy="520961"/>
              </a:xfrm>
            </p:grpSpPr>
            <p:sp>
              <p:nvSpPr>
                <p:cNvPr id="40" name="椭圆 39"/>
                <p:cNvSpPr/>
                <p:nvPr/>
              </p:nvSpPr>
              <p:spPr bwMode="auto">
                <a:xfrm>
                  <a:off x="2008602" y="3576296"/>
                  <a:ext cx="511727" cy="473312"/>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base">
                    <a:spcBef>
                      <a:spcPct val="0"/>
                    </a:spcBef>
                    <a:spcAft>
                      <a:spcPct val="0"/>
                    </a:spcAft>
                    <a:buFont typeface="Arial" pitchFamily="34" charset="0"/>
                    <a:buNone/>
                    <a:defRPr/>
                  </a:pPr>
                  <a:endParaRPr lang="zh-CN" altLang="en-US">
                    <a:solidFill>
                      <a:srgbClr val="0567A2"/>
                    </a:solidFill>
                  </a:endParaRPr>
                </a:p>
              </p:txBody>
            </p:sp>
            <p:sp>
              <p:nvSpPr>
                <p:cNvPr id="41" name="TextBox 40"/>
                <p:cNvSpPr txBox="1"/>
                <p:nvPr/>
              </p:nvSpPr>
              <p:spPr>
                <a:xfrm>
                  <a:off x="2116595" y="3560413"/>
                  <a:ext cx="335613" cy="520961"/>
                </a:xfrm>
                <a:prstGeom prst="rect">
                  <a:avLst/>
                </a:prstGeom>
                <a:noFill/>
                <a:effectLst>
                  <a:outerShdw blurRad="12700" dist="12700" dir="2700000" algn="tl" rotWithShape="0">
                    <a:prstClr val="black">
                      <a:alpha val="40000"/>
                    </a:prstClr>
                  </a:outerShdw>
                </a:effectLst>
              </p:spPr>
              <p:txBody>
                <a:bodyPr>
                  <a:spAutoFit/>
                </a:bodyPr>
                <a:lstStyle/>
                <a:p>
                  <a:pPr eaLnBrk="0" fontAlgn="base" hangingPunct="0">
                    <a:spcBef>
                      <a:spcPct val="0"/>
                    </a:spcBef>
                    <a:spcAft>
                      <a:spcPct val="0"/>
                    </a:spcAft>
                    <a:defRPr/>
                  </a:pPr>
                  <a:r>
                    <a:rPr lang="en-US" altLang="zh-CN" sz="2800" b="1" dirty="0">
                      <a:solidFill>
                        <a:schemeClr val="bg1"/>
                      </a:solidFill>
                      <a:latin typeface="Times New Roman" panose="02020603050405020304" pitchFamily="18" charset="0"/>
                      <a:cs typeface="Times New Roman" panose="02020603050405020304" pitchFamily="18" charset="0"/>
                    </a:rPr>
                    <a:t>3</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sp>
          <p:nvSpPr>
            <p:cNvPr id="36" name="矩形 51"/>
            <p:cNvSpPr>
              <a:spLocks noChangeArrowheads="1"/>
            </p:cNvSpPr>
            <p:nvPr/>
          </p:nvSpPr>
          <p:spPr bwMode="auto">
            <a:xfrm rot="10800000" flipH="1" flipV="1">
              <a:off x="5394937" y="2488724"/>
              <a:ext cx="280271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lvl="0" indent="-457200" fontAlgn="base">
                <a:lnSpc>
                  <a:spcPts val="3600"/>
                </a:lnSpc>
                <a:spcBef>
                  <a:spcPct val="0"/>
                </a:spcBef>
                <a:spcAft>
                  <a:spcPct val="0"/>
                </a:spcAft>
              </a:pPr>
              <a:r>
                <a:rPr lang="en-US" altLang="zh-CN" b="1">
                  <a:solidFill>
                    <a:srgbClr val="0567A2"/>
                  </a:solidFill>
                  <a:latin typeface="微软雅黑" pitchFamily="34" charset="-122"/>
                  <a:ea typeface="微软雅黑" pitchFamily="34" charset="-122"/>
                </a:rPr>
                <a:t>	CSS3</a:t>
              </a:r>
              <a:r>
                <a:rPr lang="zh-CN" altLang="en-US" b="1">
                  <a:solidFill>
                    <a:srgbClr val="0567A2"/>
                  </a:solidFill>
                  <a:latin typeface="微软雅黑" pitchFamily="34" charset="-122"/>
                  <a:ea typeface="微软雅黑" pitchFamily="34" charset="-122"/>
                </a:rPr>
                <a:t>媒体</a:t>
              </a:r>
              <a:r>
                <a:rPr lang="zh-CN" altLang="en-US" b="1" smtClean="0">
                  <a:solidFill>
                    <a:srgbClr val="0567A2"/>
                  </a:solidFill>
                  <a:latin typeface="微软雅黑" pitchFamily="34" charset="-122"/>
                  <a:ea typeface="微软雅黑" pitchFamily="34" charset="-122"/>
                </a:rPr>
                <a:t>查询和弹性盒布局</a:t>
              </a:r>
              <a:r>
                <a:rPr lang="zh-CN" altLang="en-US" b="1">
                  <a:solidFill>
                    <a:srgbClr val="0567A2"/>
                  </a:solidFill>
                  <a:latin typeface="微软雅黑" pitchFamily="34" charset="-122"/>
                  <a:ea typeface="微软雅黑" pitchFamily="34" charset="-122"/>
                </a:rPr>
                <a:t>的使用</a:t>
              </a:r>
              <a:endParaRPr lang="zh-CN" altLang="zh-CN" b="1" dirty="0">
                <a:solidFill>
                  <a:srgbClr val="0567A2"/>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79648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par>
                                <p:cTn id="8" presetID="21" presetClass="entr" presetSubtype="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2000"/>
                                        <p:tgtEl>
                                          <p:spTgt spid="17"/>
                                        </p:tgtEl>
                                      </p:cBhvr>
                                    </p:animEffect>
                                  </p:childTnLst>
                                </p:cTn>
                              </p:par>
                              <p:par>
                                <p:cTn id="11" presetID="21" presetClass="entr" presetSubtype="1"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heel(1)">
                                      <p:cBhvr>
                                        <p:cTn id="13" dur="20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right)">
                                      <p:cBhvr>
                                        <p:cTn id="18" dur="500"/>
                                        <p:tgtEl>
                                          <p:spTgt spid="5"/>
                                        </p:tgtEl>
                                      </p:cBhvr>
                                    </p:animEffect>
                                  </p:childTnLst>
                                </p:cTn>
                              </p:par>
                            </p:childTnLst>
                          </p:cTn>
                        </p:par>
                        <p:par>
                          <p:cTn id="19" fill="hold">
                            <p:stCondLst>
                              <p:cond delay="500"/>
                            </p:stCondLst>
                            <p:childTnLst>
                              <p:par>
                                <p:cTn id="20" presetID="26" presetClass="emph" presetSubtype="0" fill="hold" nodeType="afterEffect">
                                  <p:stCondLst>
                                    <p:cond delay="0"/>
                                  </p:stCondLst>
                                  <p:childTnLst>
                                    <p:animEffect transition="out" filter="fade">
                                      <p:cBhvr>
                                        <p:cTn id="21" dur="500" tmFilter="0, 0; .2, .5; .8, .5; 1, 0"/>
                                        <p:tgtEl>
                                          <p:spTgt spid="5"/>
                                        </p:tgtEl>
                                      </p:cBhvr>
                                    </p:animEffect>
                                    <p:animScale>
                                      <p:cBhvr>
                                        <p:cTn id="22" dur="250" autoRev="1" fill="hold"/>
                                        <p:tgtEl>
                                          <p:spTgt spid="5"/>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par>
                          <p:cTn id="28" fill="hold">
                            <p:stCondLst>
                              <p:cond delay="500"/>
                            </p:stCondLst>
                            <p:childTnLst>
                              <p:par>
                                <p:cTn id="29" presetID="26" presetClass="emph" presetSubtype="0" fill="hold" nodeType="afterEffect">
                                  <p:stCondLst>
                                    <p:cond delay="0"/>
                                  </p:stCondLst>
                                  <p:childTnLst>
                                    <p:animEffect transition="out" filter="fade">
                                      <p:cBhvr>
                                        <p:cTn id="30" dur="500" tmFilter="0, 0; .2, .5; .8, .5; 1, 0"/>
                                        <p:tgtEl>
                                          <p:spTgt spid="21"/>
                                        </p:tgtEl>
                                      </p:cBhvr>
                                    </p:animEffect>
                                    <p:animScale>
                                      <p:cBhvr>
                                        <p:cTn id="31" dur="250" autoRev="1" fill="hold"/>
                                        <p:tgtEl>
                                          <p:spTgt spid="21"/>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left)">
                                      <p:cBhvr>
                                        <p:cTn id="36" dur="500"/>
                                        <p:tgtEl>
                                          <p:spTgt spid="34"/>
                                        </p:tgtEl>
                                      </p:cBhvr>
                                    </p:animEffect>
                                  </p:childTnLst>
                                </p:cTn>
                              </p:par>
                            </p:childTnLst>
                          </p:cTn>
                        </p:par>
                        <p:par>
                          <p:cTn id="37" fill="hold">
                            <p:stCondLst>
                              <p:cond delay="500"/>
                            </p:stCondLst>
                            <p:childTnLst>
                              <p:par>
                                <p:cTn id="38" presetID="26" presetClass="emph" presetSubtype="0" fill="hold" nodeType="afterEffect">
                                  <p:stCondLst>
                                    <p:cond delay="0"/>
                                  </p:stCondLst>
                                  <p:childTnLst>
                                    <p:animEffect transition="out" filter="fade">
                                      <p:cBhvr>
                                        <p:cTn id="39" dur="500" tmFilter="0, 0; .2, .5; .8, .5; 1, 0"/>
                                        <p:tgtEl>
                                          <p:spTgt spid="34"/>
                                        </p:tgtEl>
                                      </p:cBhvr>
                                    </p:animEffect>
                                    <p:animScale>
                                      <p:cBhvr>
                                        <p:cTn id="40" dur="250" autoRev="1" fill="hold"/>
                                        <p:tgtEl>
                                          <p:spTgt spid="3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87843" y="2047876"/>
            <a:ext cx="8136039" cy="3924299"/>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33139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537129" y="2136265"/>
            <a:ext cx="789494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en-US" altLang="zh-CN" smtClean="0"/>
              <a:t>justify-content</a:t>
            </a:r>
            <a:r>
              <a:rPr lang="zh-CN" altLang="en-US"/>
              <a:t>属性能够设置子元素如何在当前轴方向的排列，其取值</a:t>
            </a:r>
            <a:r>
              <a:rPr lang="zh-CN" altLang="en-US" smtClean="0"/>
              <a:t>如下表所示。</a:t>
            </a:r>
            <a:endParaRPr lang="zh-CN" altLang="zh-CN"/>
          </a:p>
        </p:txBody>
      </p:sp>
      <p:sp>
        <p:nvSpPr>
          <p:cNvPr id="6" name="矩形 5"/>
          <p:cNvSpPr/>
          <p:nvPr/>
        </p:nvSpPr>
        <p:spPr>
          <a:xfrm>
            <a:off x="560388" y="1123560"/>
            <a:ext cx="2399824"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justify-content</a:t>
            </a:r>
            <a:endParaRPr lang="zh-CN" altLang="zh-CN" sz="2400" b="1">
              <a:solidFill>
                <a:srgbClr val="0567A2"/>
              </a:solidFill>
            </a:endParaRPr>
          </a:p>
        </p:txBody>
      </p:sp>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636943783"/>
              </p:ext>
            </p:extLst>
          </p:nvPr>
        </p:nvGraphicFramePr>
        <p:xfrm>
          <a:off x="589241" y="3124200"/>
          <a:ext cx="7833306" cy="2575059"/>
        </p:xfrm>
        <a:graphic>
          <a:graphicData uri="http://schemas.openxmlformats.org/drawingml/2006/table">
            <a:tbl>
              <a:tblPr firstRow="1" firstCol="1" lastRow="1" lastCol="1" bandRow="1" bandCol="1"/>
              <a:tblGrid>
                <a:gridCol w="1782484"/>
                <a:gridCol w="6050822"/>
              </a:tblGrid>
              <a:tr h="372859">
                <a:tc>
                  <a:txBody>
                    <a:bodyPr/>
                    <a:lstStyle/>
                    <a:p>
                      <a:pPr indent="267970" algn="ctr">
                        <a:lnSpc>
                          <a:spcPct val="200000"/>
                        </a:lnSpc>
                        <a:spcAft>
                          <a:spcPts val="0"/>
                        </a:spcAft>
                      </a:pPr>
                      <a:r>
                        <a:rPr lang="zh-CN" sz="1050" b="1" kern="100">
                          <a:effectLst/>
                          <a:latin typeface="Times New Roman"/>
                          <a:ea typeface="宋体"/>
                        </a:rPr>
                        <a:t>取值</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7970" algn="ctr">
                        <a:lnSpc>
                          <a:spcPct val="200000"/>
                        </a:lnSpc>
                        <a:spcAft>
                          <a:spcPts val="0"/>
                        </a:spcAft>
                      </a:pPr>
                      <a:r>
                        <a:rPr lang="zh-CN" sz="1050" b="1" kern="100">
                          <a:effectLst/>
                          <a:latin typeface="Times New Roman"/>
                          <a:ea typeface="宋体"/>
                        </a:rPr>
                        <a:t>描述</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75796">
                <a:tc>
                  <a:txBody>
                    <a:bodyPr/>
                    <a:lstStyle/>
                    <a:p>
                      <a:pPr indent="266700" algn="ctr">
                        <a:lnSpc>
                          <a:spcPct val="200000"/>
                        </a:lnSpc>
                        <a:spcAft>
                          <a:spcPts val="0"/>
                        </a:spcAft>
                      </a:pPr>
                      <a:r>
                        <a:rPr lang="en-US" sz="1050" kern="100">
                          <a:effectLst/>
                          <a:latin typeface="Times New Roman"/>
                          <a:ea typeface="宋体"/>
                          <a:cs typeface="宋体"/>
                        </a:rPr>
                        <a:t>flex-start</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zh-CN" sz="1050" kern="100">
                          <a:effectLst/>
                          <a:latin typeface="Times New Roman"/>
                          <a:ea typeface="宋体"/>
                        </a:rPr>
                        <a:t>弹性盒子元素将向行起始位置对齐。</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796">
                <a:tc>
                  <a:txBody>
                    <a:bodyPr/>
                    <a:lstStyle/>
                    <a:p>
                      <a:pPr indent="266700" algn="ctr">
                        <a:lnSpc>
                          <a:spcPct val="200000"/>
                        </a:lnSpc>
                        <a:spcAft>
                          <a:spcPts val="0"/>
                        </a:spcAft>
                      </a:pPr>
                      <a:r>
                        <a:rPr lang="en-US" sz="1050" kern="100">
                          <a:effectLst/>
                          <a:latin typeface="Times New Roman"/>
                          <a:ea typeface="宋体"/>
                          <a:cs typeface="宋体"/>
                        </a:rPr>
                        <a:t>flex-end</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zh-CN" sz="1050" kern="100">
                          <a:effectLst/>
                          <a:latin typeface="Times New Roman"/>
                          <a:ea typeface="宋体"/>
                        </a:rPr>
                        <a:t>弹性盒子元素将向行结束位置对齐。</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796">
                <a:tc>
                  <a:txBody>
                    <a:bodyPr/>
                    <a:lstStyle/>
                    <a:p>
                      <a:pPr indent="266700" algn="ctr">
                        <a:lnSpc>
                          <a:spcPct val="200000"/>
                        </a:lnSpc>
                        <a:spcAft>
                          <a:spcPts val="0"/>
                        </a:spcAft>
                      </a:pPr>
                      <a:r>
                        <a:rPr lang="en-US" sz="1050" kern="100">
                          <a:effectLst/>
                          <a:latin typeface="Times New Roman"/>
                          <a:ea typeface="宋体"/>
                          <a:cs typeface="宋体"/>
                        </a:rPr>
                        <a:t>center</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ct val="150000"/>
                        </a:lnSpc>
                        <a:spcAft>
                          <a:spcPts val="0"/>
                        </a:spcAft>
                      </a:pPr>
                      <a:r>
                        <a:rPr lang="zh-CN" sz="1050" kern="100">
                          <a:effectLst/>
                          <a:latin typeface="Times New Roman"/>
                          <a:ea typeface="宋体"/>
                        </a:rPr>
                        <a:t>弹性盒子元素将向行中间位置对齐。</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4746">
                <a:tc>
                  <a:txBody>
                    <a:bodyPr/>
                    <a:lstStyle/>
                    <a:p>
                      <a:pPr indent="266700" algn="ctr">
                        <a:lnSpc>
                          <a:spcPct val="200000"/>
                        </a:lnSpc>
                        <a:spcAft>
                          <a:spcPts val="0"/>
                        </a:spcAft>
                      </a:pPr>
                      <a:r>
                        <a:rPr lang="en-US" sz="1050" kern="100">
                          <a:effectLst/>
                          <a:latin typeface="Times New Roman"/>
                          <a:ea typeface="宋体"/>
                          <a:cs typeface="宋体"/>
                        </a:rPr>
                        <a:t>space-between</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050" kern="100">
                          <a:effectLst/>
                          <a:latin typeface="Times New Roman"/>
                          <a:ea typeface="宋体"/>
                        </a:rPr>
                        <a:t>弹性盒子元素会平均分布在行里，第一个元素的边界与行的起始位置边界对齐，最后一个元素的边界与行结束位置的边距对齐。</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0066">
                <a:tc>
                  <a:txBody>
                    <a:bodyPr/>
                    <a:lstStyle/>
                    <a:p>
                      <a:pPr indent="266700" algn="ctr">
                        <a:lnSpc>
                          <a:spcPct val="250000"/>
                        </a:lnSpc>
                        <a:spcAft>
                          <a:spcPts val="0"/>
                        </a:spcAft>
                      </a:pPr>
                      <a:r>
                        <a:rPr lang="en-US" sz="1050" kern="100">
                          <a:effectLst/>
                          <a:latin typeface="Times New Roman"/>
                          <a:ea typeface="宋体"/>
                          <a:cs typeface="宋体"/>
                        </a:rPr>
                        <a:t>space-around</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050" kern="100">
                          <a:effectLst/>
                          <a:latin typeface="Times New Roman"/>
                          <a:ea typeface="宋体"/>
                        </a:rPr>
                        <a:t>弹性盒子元素会平均地分布在行里，两端保留子元素与子元素之间间距大小的一半。</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71625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87843" y="1914526"/>
            <a:ext cx="8136039" cy="4362449"/>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527603" y="1955290"/>
            <a:ext cx="805817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en-US"/>
              <a:t>例如将</a:t>
            </a:r>
            <a:r>
              <a:rPr lang="en-US" altLang="zh-CN"/>
              <a:t>demo6-3.html</a:t>
            </a:r>
            <a:r>
              <a:rPr lang="zh-CN" altLang="en-US"/>
              <a:t>中的</a:t>
            </a:r>
            <a:r>
              <a:rPr lang="zh-CN" altLang="en-US" smtClean="0"/>
              <a:t>将</a:t>
            </a:r>
            <a:r>
              <a:rPr lang="en-US" altLang="zh-CN"/>
              <a:t>align-items</a:t>
            </a:r>
            <a:r>
              <a:rPr lang="zh-CN" altLang="zh-CN"/>
              <a:t>的值设置为</a:t>
            </a:r>
            <a:r>
              <a:rPr lang="en-US" altLang="zh-CN"/>
              <a:t>flex-end</a:t>
            </a:r>
            <a:r>
              <a:rPr lang="zh-CN" altLang="en-US" smtClean="0"/>
              <a:t>，</a:t>
            </a:r>
            <a:r>
              <a:rPr lang="zh-CN" altLang="en-US"/>
              <a:t>刷新浏览器如</a:t>
            </a:r>
            <a:r>
              <a:rPr lang="zh-CN" altLang="en-US" smtClean="0"/>
              <a:t>图所</a:t>
            </a:r>
            <a:r>
              <a:rPr lang="zh-CN" altLang="en-US"/>
              <a:t>示。</a:t>
            </a:r>
            <a:endParaRPr lang="zh-CN" altLang="zh-CN"/>
          </a:p>
        </p:txBody>
      </p:sp>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pic>
        <p:nvPicPr>
          <p:cNvPr id="1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424" y="3190876"/>
            <a:ext cx="3038400" cy="253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右箭头 4"/>
          <p:cNvSpPr/>
          <p:nvPr/>
        </p:nvSpPr>
        <p:spPr>
          <a:xfrm>
            <a:off x="4219575" y="4305300"/>
            <a:ext cx="542925"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60388" y="1123560"/>
            <a:ext cx="2399824"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justify-content</a:t>
            </a:r>
            <a:endParaRPr lang="zh-CN" altLang="zh-CN" sz="2400" b="1">
              <a:solidFill>
                <a:srgbClr val="0567A2"/>
              </a:solidFill>
            </a:endParaRPr>
          </a:p>
        </p:txBody>
      </p:sp>
      <p:pic>
        <p:nvPicPr>
          <p:cNvPr id="1331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613" y="3203611"/>
            <a:ext cx="3036887"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556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87843" y="1914526"/>
            <a:ext cx="8136039" cy="4362449"/>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527603" y="1955290"/>
            <a:ext cx="805817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en-US"/>
              <a:t>例如将</a:t>
            </a:r>
            <a:r>
              <a:rPr lang="en-US" altLang="zh-CN"/>
              <a:t>demo6-3.html</a:t>
            </a:r>
            <a:r>
              <a:rPr lang="zh-CN" altLang="en-US"/>
              <a:t>中的</a:t>
            </a:r>
            <a:r>
              <a:rPr lang="zh-CN" altLang="en-US" smtClean="0"/>
              <a:t>将</a:t>
            </a:r>
            <a:r>
              <a:rPr lang="en-US" altLang="zh-CN"/>
              <a:t>justify-content</a:t>
            </a:r>
            <a:r>
              <a:rPr lang="zh-CN" altLang="en-US"/>
              <a:t>的值</a:t>
            </a:r>
            <a:r>
              <a:rPr lang="zh-CN" altLang="en-US" smtClean="0"/>
              <a:t>改为</a:t>
            </a:r>
            <a:r>
              <a:rPr lang="en-US" altLang="zh-CN"/>
              <a:t>space-between</a:t>
            </a:r>
            <a:r>
              <a:rPr lang="zh-CN" altLang="en-US" smtClean="0"/>
              <a:t>，</a:t>
            </a:r>
            <a:r>
              <a:rPr lang="zh-CN" altLang="en-US"/>
              <a:t>刷新浏览器如</a:t>
            </a:r>
            <a:r>
              <a:rPr lang="zh-CN" altLang="en-US" smtClean="0"/>
              <a:t>图所</a:t>
            </a:r>
            <a:r>
              <a:rPr lang="zh-CN" altLang="en-US"/>
              <a:t>示。</a:t>
            </a:r>
            <a:endParaRPr lang="zh-CN" altLang="zh-CN"/>
          </a:p>
        </p:txBody>
      </p:sp>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pic>
        <p:nvPicPr>
          <p:cNvPr id="1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424" y="3190876"/>
            <a:ext cx="3038400" cy="253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右箭头 4"/>
          <p:cNvSpPr/>
          <p:nvPr/>
        </p:nvSpPr>
        <p:spPr>
          <a:xfrm>
            <a:off x="4219575" y="4305300"/>
            <a:ext cx="542925"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60388" y="1123560"/>
            <a:ext cx="2399824"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justify-content</a:t>
            </a:r>
            <a:endParaRPr lang="zh-CN" altLang="zh-CN" sz="2400" b="1">
              <a:solidFill>
                <a:srgbClr val="0567A2"/>
              </a:solidFill>
            </a:endParaRPr>
          </a:p>
        </p:txBody>
      </p:sp>
      <p:pic>
        <p:nvPicPr>
          <p:cNvPr id="1433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8586" y="3175576"/>
            <a:ext cx="3036887"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62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89503" y="1914527"/>
            <a:ext cx="8136039" cy="4219574"/>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527604" y="1955290"/>
            <a:ext cx="789494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en-US" altLang="zh-CN" smtClean="0"/>
              <a:t>align-items</a:t>
            </a:r>
            <a:r>
              <a:rPr lang="zh-CN" altLang="en-US"/>
              <a:t>属性用于设置子元素在垂直于轴的方向上的排列，其取值</a:t>
            </a:r>
            <a:r>
              <a:rPr lang="zh-CN" altLang="en-US" smtClean="0"/>
              <a:t>如下表所</a:t>
            </a:r>
            <a:r>
              <a:rPr lang="zh-CN" altLang="en-US"/>
              <a:t>示。</a:t>
            </a:r>
            <a:endParaRPr lang="zh-CN" altLang="zh-CN"/>
          </a:p>
        </p:txBody>
      </p:sp>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sp>
        <p:nvSpPr>
          <p:cNvPr id="10" name="矩形 9"/>
          <p:cNvSpPr/>
          <p:nvPr/>
        </p:nvSpPr>
        <p:spPr>
          <a:xfrm>
            <a:off x="560388" y="1123560"/>
            <a:ext cx="1947393"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align-items</a:t>
            </a:r>
            <a:endParaRPr lang="zh-CN" altLang="zh-CN" sz="2400" b="1">
              <a:solidFill>
                <a:srgbClr val="0567A2"/>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381561036"/>
              </p:ext>
            </p:extLst>
          </p:nvPr>
        </p:nvGraphicFramePr>
        <p:xfrm>
          <a:off x="857249" y="3028949"/>
          <a:ext cx="7355747" cy="2833044"/>
        </p:xfrm>
        <a:graphic>
          <a:graphicData uri="http://schemas.openxmlformats.org/drawingml/2006/table">
            <a:tbl>
              <a:tblPr firstRow="1" firstCol="1" lastRow="1" lastCol="1" bandRow="1" bandCol="1"/>
              <a:tblGrid>
                <a:gridCol w="1014586"/>
                <a:gridCol w="6341161"/>
              </a:tblGrid>
              <a:tr h="409576">
                <a:tc>
                  <a:txBody>
                    <a:bodyPr/>
                    <a:lstStyle/>
                    <a:p>
                      <a:pPr indent="267970" algn="ctr">
                        <a:lnSpc>
                          <a:spcPct val="200000"/>
                        </a:lnSpc>
                        <a:spcAft>
                          <a:spcPts val="0"/>
                        </a:spcAft>
                      </a:pPr>
                      <a:r>
                        <a:rPr lang="zh-CN" sz="1050" b="1" kern="100">
                          <a:effectLst/>
                          <a:latin typeface="Times New Roman"/>
                          <a:ea typeface="宋体"/>
                        </a:rPr>
                        <a:t>取值</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indent="267970" algn="ctr">
                        <a:lnSpc>
                          <a:spcPct val="200000"/>
                        </a:lnSpc>
                        <a:spcAft>
                          <a:spcPts val="0"/>
                        </a:spcAft>
                      </a:pPr>
                      <a:r>
                        <a:rPr lang="zh-CN" sz="1050" b="1" kern="100">
                          <a:effectLst/>
                          <a:latin typeface="Times New Roman"/>
                          <a:ea typeface="宋体"/>
                        </a:rPr>
                        <a:t>描述</a:t>
                      </a:r>
                      <a:endParaRPr lang="zh-CN" sz="1050" kern="100">
                        <a:effectLst/>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449413">
                <a:tc>
                  <a:txBody>
                    <a:bodyPr/>
                    <a:lstStyle/>
                    <a:p>
                      <a:pPr algn="l">
                        <a:spcAft>
                          <a:spcPts val="0"/>
                        </a:spcAft>
                      </a:pPr>
                      <a:r>
                        <a:rPr lang="en-US" sz="1050" kern="100">
                          <a:effectLst/>
                          <a:latin typeface="Times New Roman"/>
                          <a:ea typeface="宋体"/>
                          <a:cs typeface="宋体"/>
                        </a:rPr>
                        <a:t>flex-start</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Times New Roman"/>
                          <a:ea typeface="宋体"/>
                          <a:cs typeface="宋体"/>
                        </a:rPr>
                        <a:t>弹性盒子元素向垂直于轴的方向上的起始位置对齐。</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7828">
                <a:tc>
                  <a:txBody>
                    <a:bodyPr/>
                    <a:lstStyle/>
                    <a:p>
                      <a:pPr algn="l">
                        <a:spcAft>
                          <a:spcPts val="0"/>
                        </a:spcAft>
                      </a:pPr>
                      <a:r>
                        <a:rPr lang="en-US" sz="1050" kern="100">
                          <a:effectLst/>
                          <a:latin typeface="Times New Roman"/>
                          <a:ea typeface="宋体"/>
                          <a:cs typeface="宋体"/>
                        </a:rPr>
                        <a:t>flex-end</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Times New Roman"/>
                          <a:ea typeface="宋体"/>
                          <a:cs typeface="宋体"/>
                        </a:rPr>
                        <a:t>弹性盒子元素向垂直于轴的方向上的结束位置对齐。</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2918">
                <a:tc>
                  <a:txBody>
                    <a:bodyPr/>
                    <a:lstStyle/>
                    <a:p>
                      <a:pPr algn="l">
                        <a:spcAft>
                          <a:spcPts val="0"/>
                        </a:spcAft>
                      </a:pPr>
                      <a:r>
                        <a:rPr lang="en-US" sz="1050" kern="100">
                          <a:effectLst/>
                          <a:latin typeface="Times New Roman"/>
                          <a:ea typeface="宋体"/>
                          <a:cs typeface="宋体"/>
                        </a:rPr>
                        <a:t>center</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Times New Roman"/>
                          <a:ea typeface="宋体"/>
                          <a:cs typeface="宋体"/>
                        </a:rPr>
                        <a:t>弹性盒子元素向垂直于轴的方向上的中间位置对齐。</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5632">
                <a:tc>
                  <a:txBody>
                    <a:bodyPr/>
                    <a:lstStyle/>
                    <a:p>
                      <a:pPr algn="l">
                        <a:lnSpc>
                          <a:spcPct val="200000"/>
                        </a:lnSpc>
                        <a:spcAft>
                          <a:spcPts val="0"/>
                        </a:spcAft>
                      </a:pPr>
                      <a:r>
                        <a:rPr lang="en-US" sz="1050" kern="100">
                          <a:effectLst/>
                          <a:latin typeface="Times New Roman"/>
                          <a:ea typeface="宋体"/>
                          <a:cs typeface="宋体"/>
                        </a:rPr>
                        <a:t>baseline</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Times New Roman"/>
                          <a:ea typeface="宋体"/>
                          <a:cs typeface="宋体"/>
                        </a:rPr>
                        <a:t>如果弹性盒子元素的行内轴与侧轴为同一条，则该值与</a:t>
                      </a:r>
                      <a:r>
                        <a:rPr lang="en-US" sz="1050" kern="100">
                          <a:effectLst/>
                          <a:latin typeface="Times New Roman"/>
                          <a:ea typeface="宋体"/>
                          <a:cs typeface="宋体"/>
                        </a:rPr>
                        <a:t>'flex-start'</a:t>
                      </a:r>
                      <a:r>
                        <a:rPr lang="zh-CN" sz="1050" kern="100">
                          <a:effectLst/>
                          <a:latin typeface="Times New Roman"/>
                          <a:ea typeface="宋体"/>
                          <a:cs typeface="宋体"/>
                        </a:rPr>
                        <a:t>等效。其他情况下，该值将参与基线对齐。</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7677">
                <a:tc>
                  <a:txBody>
                    <a:bodyPr/>
                    <a:lstStyle/>
                    <a:p>
                      <a:pPr algn="l">
                        <a:lnSpc>
                          <a:spcPct val="200000"/>
                        </a:lnSpc>
                        <a:spcAft>
                          <a:spcPts val="0"/>
                        </a:spcAft>
                      </a:pPr>
                      <a:r>
                        <a:rPr lang="en-US" sz="1050" kern="100">
                          <a:effectLst/>
                          <a:latin typeface="Times New Roman"/>
                          <a:ea typeface="宋体"/>
                          <a:cs typeface="宋体"/>
                        </a:rPr>
                        <a:t>stretch</a:t>
                      </a:r>
                      <a:endParaRPr lang="zh-CN" sz="1050" kern="100">
                        <a:effectLst/>
                        <a:latin typeface="Times New Roman"/>
                        <a:ea typeface="宋体"/>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Times New Roman"/>
                          <a:ea typeface="宋体"/>
                          <a:cs typeface="宋体"/>
                        </a:rPr>
                        <a:t>如果指定侧轴大小的属性值为“</a:t>
                      </a:r>
                      <a:r>
                        <a:rPr lang="en-US" sz="1050" kern="100">
                          <a:effectLst/>
                          <a:latin typeface="Times New Roman"/>
                          <a:ea typeface="宋体"/>
                          <a:cs typeface="宋体"/>
                        </a:rPr>
                        <a:t>auto</a:t>
                      </a:r>
                      <a:r>
                        <a:rPr lang="zh-CN" sz="1050" kern="100">
                          <a:effectLst/>
                          <a:latin typeface="Times New Roman"/>
                          <a:ea typeface="宋体"/>
                          <a:cs typeface="宋体"/>
                        </a:rPr>
                        <a:t>”，则其值会使项目的边距盒的尺寸尽可能接近所在行的尺寸，但同时会遵照“</a:t>
                      </a:r>
                      <a:r>
                        <a:rPr lang="en-US" sz="1050" kern="100">
                          <a:effectLst/>
                          <a:latin typeface="Times New Roman"/>
                          <a:ea typeface="宋体"/>
                          <a:cs typeface="宋体"/>
                        </a:rPr>
                        <a:t>min/max-width/height</a:t>
                      </a:r>
                      <a:r>
                        <a:rPr lang="zh-CN" sz="1050" kern="100">
                          <a:effectLst/>
                          <a:latin typeface="Times New Roman"/>
                          <a:ea typeface="宋体"/>
                          <a:cs typeface="宋体"/>
                        </a:rPr>
                        <a:t>”属性的限制。</a:t>
                      </a:r>
                      <a:endParaRPr lang="zh-CN" sz="1050" kern="100">
                        <a:effectLst/>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8367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87843" y="1914526"/>
            <a:ext cx="8136039" cy="4362449"/>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527603" y="1955290"/>
            <a:ext cx="805817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en-US"/>
              <a:t>例如将</a:t>
            </a:r>
            <a:r>
              <a:rPr lang="en-US" altLang="zh-CN"/>
              <a:t>demo6-3.html</a:t>
            </a:r>
            <a:r>
              <a:rPr lang="zh-CN" altLang="en-US"/>
              <a:t>中的</a:t>
            </a:r>
            <a:r>
              <a:rPr lang="zh-CN" altLang="en-US" smtClean="0"/>
              <a:t>将</a:t>
            </a:r>
            <a:r>
              <a:rPr lang="en-US" altLang="zh-CN"/>
              <a:t>justify-content</a:t>
            </a:r>
            <a:r>
              <a:rPr lang="zh-CN" altLang="en-US"/>
              <a:t>的值</a:t>
            </a:r>
            <a:r>
              <a:rPr lang="zh-CN" altLang="en-US" smtClean="0"/>
              <a:t>改为</a:t>
            </a:r>
            <a:r>
              <a:rPr lang="en-US" altLang="zh-CN"/>
              <a:t>space-between</a:t>
            </a:r>
            <a:r>
              <a:rPr lang="zh-CN" altLang="en-US" smtClean="0"/>
              <a:t>，</a:t>
            </a:r>
            <a:r>
              <a:rPr lang="zh-CN" altLang="en-US"/>
              <a:t>刷新浏览器如</a:t>
            </a:r>
            <a:r>
              <a:rPr lang="zh-CN" altLang="en-US" smtClean="0"/>
              <a:t>图所</a:t>
            </a:r>
            <a:r>
              <a:rPr lang="zh-CN" altLang="en-US"/>
              <a:t>示。</a:t>
            </a:r>
            <a:endParaRPr lang="zh-CN" altLang="zh-CN"/>
          </a:p>
        </p:txBody>
      </p:sp>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pic>
        <p:nvPicPr>
          <p:cNvPr id="1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424" y="3190876"/>
            <a:ext cx="3038400" cy="253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右箭头 4"/>
          <p:cNvSpPr/>
          <p:nvPr/>
        </p:nvSpPr>
        <p:spPr>
          <a:xfrm>
            <a:off x="4219575" y="4305300"/>
            <a:ext cx="542925"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60388" y="1123560"/>
            <a:ext cx="1947393"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align-items</a:t>
            </a:r>
            <a:endParaRPr lang="zh-CN" altLang="zh-CN" sz="2400" b="1">
              <a:solidFill>
                <a:srgbClr val="0567A2"/>
              </a:solidFill>
            </a:endParaRPr>
          </a:p>
        </p:txBody>
      </p:sp>
      <p:pic>
        <p:nvPicPr>
          <p:cNvPr id="1638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438" y="3200400"/>
            <a:ext cx="3036887"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63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sp>
        <p:nvSpPr>
          <p:cNvPr id="10" name="矩形 9"/>
          <p:cNvSpPr/>
          <p:nvPr/>
        </p:nvSpPr>
        <p:spPr>
          <a:xfrm>
            <a:off x="560388" y="1123560"/>
            <a:ext cx="1230850"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order</a:t>
            </a:r>
            <a:endParaRPr lang="zh-CN" altLang="zh-CN" sz="2400" b="1">
              <a:solidFill>
                <a:srgbClr val="0567A2"/>
              </a:solidFill>
            </a:endParaRPr>
          </a:p>
        </p:txBody>
      </p:sp>
      <p:sp>
        <p:nvSpPr>
          <p:cNvPr id="9" name="矩形 8"/>
          <p:cNvSpPr/>
          <p:nvPr/>
        </p:nvSpPr>
        <p:spPr bwMode="auto">
          <a:xfrm>
            <a:off x="487843" y="1914526"/>
            <a:ext cx="8136039" cy="4362449"/>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12" name="矩形 5"/>
          <p:cNvSpPr>
            <a:spLocks noChangeArrowheads="1"/>
          </p:cNvSpPr>
          <p:nvPr/>
        </p:nvSpPr>
        <p:spPr bwMode="auto">
          <a:xfrm>
            <a:off x="527603" y="1955290"/>
            <a:ext cx="805817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en-US" altLang="zh-CN"/>
              <a:t>order</a:t>
            </a:r>
            <a:r>
              <a:rPr lang="zh-CN" altLang="en-US"/>
              <a:t>属性用于设置子元素出现的顺序。例如将</a:t>
            </a:r>
            <a:r>
              <a:rPr lang="en-US" altLang="zh-CN"/>
              <a:t>ABC</a:t>
            </a:r>
            <a:r>
              <a:rPr lang="zh-CN" altLang="en-US"/>
              <a:t>的</a:t>
            </a:r>
            <a:r>
              <a:rPr lang="en-US" altLang="zh-CN"/>
              <a:t>order</a:t>
            </a:r>
            <a:r>
              <a:rPr lang="zh-CN" altLang="en-US"/>
              <a:t>值分别改为</a:t>
            </a:r>
            <a:r>
              <a:rPr lang="en-US" altLang="zh-CN"/>
              <a:t>2</a:t>
            </a:r>
            <a:r>
              <a:rPr lang="zh-CN" altLang="en-US"/>
              <a:t>、</a:t>
            </a:r>
            <a:r>
              <a:rPr lang="en-US" altLang="zh-CN"/>
              <a:t>3</a:t>
            </a:r>
            <a:r>
              <a:rPr lang="zh-CN" altLang="en-US"/>
              <a:t>、</a:t>
            </a:r>
            <a:r>
              <a:rPr lang="en-US" altLang="zh-CN" smtClean="0"/>
              <a:t>1</a:t>
            </a:r>
            <a:r>
              <a:rPr lang="zh-CN" altLang="en-US" smtClean="0"/>
              <a:t>，如图所</a:t>
            </a:r>
            <a:r>
              <a:rPr lang="zh-CN" altLang="en-US"/>
              <a:t>示。</a:t>
            </a:r>
            <a:endParaRPr lang="zh-CN" altLang="zh-CN"/>
          </a:p>
        </p:txBody>
      </p:sp>
      <p:pic>
        <p:nvPicPr>
          <p:cNvPr id="13"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424" y="3190876"/>
            <a:ext cx="3038400" cy="253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右箭头 13"/>
          <p:cNvSpPr/>
          <p:nvPr/>
        </p:nvSpPr>
        <p:spPr>
          <a:xfrm>
            <a:off x="4219575" y="4305300"/>
            <a:ext cx="542925" cy="361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41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0961" y="3190876"/>
            <a:ext cx="3036887"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080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sp>
        <p:nvSpPr>
          <p:cNvPr id="10" name="矩形 9"/>
          <p:cNvSpPr/>
          <p:nvPr/>
        </p:nvSpPr>
        <p:spPr>
          <a:xfrm>
            <a:off x="560388" y="1123560"/>
            <a:ext cx="995785"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flex</a:t>
            </a:r>
            <a:endParaRPr lang="zh-CN" altLang="zh-CN" sz="2400" b="1">
              <a:solidFill>
                <a:srgbClr val="0567A2"/>
              </a:solidFill>
            </a:endParaRPr>
          </a:p>
        </p:txBody>
      </p:sp>
      <p:sp>
        <p:nvSpPr>
          <p:cNvPr id="9" name="矩形 8"/>
          <p:cNvSpPr/>
          <p:nvPr/>
        </p:nvSpPr>
        <p:spPr bwMode="auto">
          <a:xfrm>
            <a:off x="487843" y="1914526"/>
            <a:ext cx="8136039" cy="4362449"/>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12" name="矩形 5"/>
          <p:cNvSpPr>
            <a:spLocks noChangeArrowheads="1"/>
          </p:cNvSpPr>
          <p:nvPr/>
        </p:nvSpPr>
        <p:spPr bwMode="auto">
          <a:xfrm>
            <a:off x="527603" y="2136265"/>
            <a:ext cx="486651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en-US" altLang="zh-CN"/>
              <a:t>flex</a:t>
            </a:r>
            <a:r>
              <a:rPr lang="zh-CN" altLang="en-US"/>
              <a:t>属性是</a:t>
            </a:r>
            <a:r>
              <a:rPr lang="en-US" altLang="zh-CN"/>
              <a:t>flex-grow</a:t>
            </a:r>
            <a:r>
              <a:rPr lang="zh-CN" altLang="en-US"/>
              <a:t>（扩展比率）， </a:t>
            </a:r>
            <a:r>
              <a:rPr lang="en-US" altLang="zh-CN"/>
              <a:t>flex-shrink</a:t>
            </a:r>
            <a:r>
              <a:rPr lang="zh-CN" altLang="en-US"/>
              <a:t>（收缩比率）和</a:t>
            </a:r>
            <a:r>
              <a:rPr lang="en-US" altLang="zh-CN"/>
              <a:t>flex-basis</a:t>
            </a:r>
            <a:r>
              <a:rPr lang="zh-CN" altLang="en-US"/>
              <a:t>（宽度，像素值） 的缩写，能够设置子元素的伸缩性。例如，将</a:t>
            </a:r>
            <a:r>
              <a:rPr lang="en-US" altLang="zh-CN"/>
              <a:t>A</a:t>
            </a:r>
            <a:r>
              <a:rPr lang="zh-CN" altLang="en-US"/>
              <a:t>的</a:t>
            </a:r>
            <a:r>
              <a:rPr lang="en-US" altLang="zh-CN"/>
              <a:t>flex-grow</a:t>
            </a:r>
            <a:r>
              <a:rPr lang="zh-CN" altLang="en-US"/>
              <a:t>改为</a:t>
            </a:r>
            <a:r>
              <a:rPr lang="en-US" altLang="zh-CN"/>
              <a:t>2</a:t>
            </a:r>
            <a:r>
              <a:rPr lang="zh-CN" altLang="en-US" smtClean="0"/>
              <a:t>，如图所</a:t>
            </a:r>
            <a:r>
              <a:rPr lang="zh-CN" altLang="en-US"/>
              <a:t>示。</a:t>
            </a:r>
            <a:endParaRPr lang="zh-CN" altLang="zh-CN"/>
          </a:p>
        </p:txBody>
      </p:sp>
      <p:pic>
        <p:nvPicPr>
          <p:cNvPr id="184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823" y="2053204"/>
            <a:ext cx="2305321" cy="1937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5"/>
          <p:cNvSpPr>
            <a:spLocks noChangeArrowheads="1"/>
          </p:cNvSpPr>
          <p:nvPr/>
        </p:nvSpPr>
        <p:spPr bwMode="auto">
          <a:xfrm>
            <a:off x="560388" y="4550555"/>
            <a:ext cx="462542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zh-CN"/>
              <a:t>将</a:t>
            </a:r>
            <a:r>
              <a:rPr lang="en-US" altLang="zh-CN"/>
              <a:t>A</a:t>
            </a:r>
            <a:r>
              <a:rPr lang="zh-CN" altLang="zh-CN"/>
              <a:t>的</a:t>
            </a:r>
            <a:r>
              <a:rPr lang="en-US" altLang="zh-CN"/>
              <a:t>flex-grow</a:t>
            </a:r>
            <a:r>
              <a:rPr lang="zh-CN" altLang="zh-CN"/>
              <a:t>值还原，将</a:t>
            </a:r>
            <a:r>
              <a:rPr lang="en-US" altLang="zh-CN"/>
              <a:t>A</a:t>
            </a:r>
            <a:r>
              <a:rPr lang="zh-CN" altLang="zh-CN"/>
              <a:t>的</a:t>
            </a:r>
            <a:r>
              <a:rPr lang="en-US" altLang="zh-CN"/>
              <a:t>flex-basis</a:t>
            </a:r>
            <a:r>
              <a:rPr lang="zh-CN" altLang="zh-CN"/>
              <a:t>改为</a:t>
            </a:r>
            <a:r>
              <a:rPr lang="en-US" altLang="zh-CN"/>
              <a:t>30px</a:t>
            </a:r>
            <a:r>
              <a:rPr lang="zh-CN" altLang="en-US" smtClean="0"/>
              <a:t>，如图所</a:t>
            </a:r>
            <a:r>
              <a:rPr lang="zh-CN" altLang="en-US"/>
              <a:t>示。</a:t>
            </a:r>
            <a:endParaRPr lang="zh-CN" altLang="zh-CN"/>
          </a:p>
        </p:txBody>
      </p:sp>
      <p:pic>
        <p:nvPicPr>
          <p:cNvPr id="1843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6773" y="4202471"/>
            <a:ext cx="2332008" cy="196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385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arn(inVertical)">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sp>
        <p:nvSpPr>
          <p:cNvPr id="10" name="矩形 9"/>
          <p:cNvSpPr/>
          <p:nvPr/>
        </p:nvSpPr>
        <p:spPr>
          <a:xfrm>
            <a:off x="560388" y="1123560"/>
            <a:ext cx="1691489" cy="589072"/>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align-self</a:t>
            </a:r>
            <a:endParaRPr lang="zh-CN" altLang="zh-CN" sz="2400" b="1">
              <a:solidFill>
                <a:srgbClr val="0567A2"/>
              </a:solidFill>
            </a:endParaRPr>
          </a:p>
        </p:txBody>
      </p:sp>
      <p:sp>
        <p:nvSpPr>
          <p:cNvPr id="9" name="矩形 8"/>
          <p:cNvSpPr/>
          <p:nvPr/>
        </p:nvSpPr>
        <p:spPr bwMode="auto">
          <a:xfrm>
            <a:off x="487843" y="1914526"/>
            <a:ext cx="8136039" cy="4362449"/>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12" name="矩形 5"/>
          <p:cNvSpPr>
            <a:spLocks noChangeArrowheads="1"/>
          </p:cNvSpPr>
          <p:nvPr/>
        </p:nvSpPr>
        <p:spPr bwMode="auto">
          <a:xfrm>
            <a:off x="508552" y="1898140"/>
            <a:ext cx="809627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en-US" altLang="zh-CN"/>
              <a:t>align-self</a:t>
            </a:r>
            <a:r>
              <a:rPr lang="zh-CN" altLang="en-US"/>
              <a:t>属性能够覆盖容器中的</a:t>
            </a:r>
            <a:r>
              <a:rPr lang="en-US" altLang="zh-CN"/>
              <a:t>align-items</a:t>
            </a:r>
            <a:r>
              <a:rPr lang="zh-CN" altLang="en-US"/>
              <a:t>属性，用于设置单独的子元素如何沿着纵轴排列。其取值有</a:t>
            </a:r>
            <a:r>
              <a:rPr lang="en-US" altLang="zh-CN"/>
              <a:t>auto|flex-start|flex-end|center|baseline|stretch</a:t>
            </a:r>
            <a:r>
              <a:rPr lang="zh-CN" altLang="en-US"/>
              <a:t>，每个值的意义与</a:t>
            </a:r>
            <a:r>
              <a:rPr lang="en-US" altLang="zh-CN"/>
              <a:t>align-items</a:t>
            </a:r>
            <a:r>
              <a:rPr lang="zh-CN" altLang="en-US"/>
              <a:t>属性的取值类似。例如，将</a:t>
            </a:r>
            <a:r>
              <a:rPr lang="en-US" altLang="zh-CN"/>
              <a:t>A</a:t>
            </a:r>
            <a:r>
              <a:rPr lang="zh-CN" altLang="en-US"/>
              <a:t>和</a:t>
            </a:r>
            <a:r>
              <a:rPr lang="en-US" altLang="zh-CN"/>
              <a:t>C</a:t>
            </a:r>
            <a:r>
              <a:rPr lang="zh-CN" altLang="en-US"/>
              <a:t>的</a:t>
            </a:r>
            <a:r>
              <a:rPr lang="en-US" altLang="zh-CN"/>
              <a:t>align-self</a:t>
            </a:r>
            <a:r>
              <a:rPr lang="zh-CN" altLang="en-US"/>
              <a:t>设置为</a:t>
            </a:r>
            <a:r>
              <a:rPr lang="en-US" altLang="zh-CN"/>
              <a:t>center</a:t>
            </a:r>
            <a:r>
              <a:rPr lang="zh-CN" altLang="en-US"/>
              <a:t>，</a:t>
            </a:r>
            <a:r>
              <a:rPr lang="en-US" altLang="zh-CN"/>
              <a:t>B</a:t>
            </a:r>
            <a:r>
              <a:rPr lang="zh-CN" altLang="en-US"/>
              <a:t>的</a:t>
            </a:r>
            <a:r>
              <a:rPr lang="en-US" altLang="zh-CN"/>
              <a:t>align-self</a:t>
            </a:r>
            <a:r>
              <a:rPr lang="zh-CN" altLang="en-US"/>
              <a:t>设置为</a:t>
            </a:r>
            <a:r>
              <a:rPr lang="en-US" altLang="zh-CN"/>
              <a:t>stretch</a:t>
            </a:r>
            <a:r>
              <a:rPr lang="zh-CN" altLang="en-US" smtClean="0"/>
              <a:t>，如</a:t>
            </a:r>
            <a:r>
              <a:rPr lang="zh-CN" altLang="en-US"/>
              <a:t>图所示。</a:t>
            </a:r>
            <a:endParaRPr lang="zh-CN" altLang="zh-CN"/>
          </a:p>
        </p:txBody>
      </p:sp>
      <p:pic>
        <p:nvPicPr>
          <p:cNvPr id="1945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2163" y="3652466"/>
            <a:ext cx="3036887"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163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sp>
        <p:nvSpPr>
          <p:cNvPr id="9" name="矩形 8"/>
          <p:cNvSpPr/>
          <p:nvPr/>
        </p:nvSpPr>
        <p:spPr bwMode="auto">
          <a:xfrm>
            <a:off x="819151" y="1724027"/>
            <a:ext cx="7429499" cy="3629024"/>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12" name="矩形 5"/>
          <p:cNvSpPr>
            <a:spLocks noChangeArrowheads="1"/>
          </p:cNvSpPr>
          <p:nvPr/>
        </p:nvSpPr>
        <p:spPr bwMode="auto">
          <a:xfrm>
            <a:off x="819151" y="1974340"/>
            <a:ext cx="6715124" cy="294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en-US" smtClean="0"/>
              <a:t>需要</a:t>
            </a:r>
            <a:r>
              <a:rPr lang="zh-CN" altLang="en-US"/>
              <a:t>注意的是，在使用弹性盒布局时，以下属性不起作用</a:t>
            </a:r>
            <a:r>
              <a:rPr lang="zh-CN" altLang="en-US" smtClean="0"/>
              <a:t>。</a:t>
            </a:r>
            <a:endParaRPr lang="zh-CN" altLang="en-US"/>
          </a:p>
          <a:p>
            <a:pPr marL="1485900" lvl="2" indent="-342900">
              <a:lnSpc>
                <a:spcPct val="150000"/>
              </a:lnSpc>
              <a:buFont typeface="+mj-ea"/>
              <a:buAutoNum type="circleNumDbPlain"/>
            </a:pPr>
            <a:r>
              <a:rPr lang="zh-CN" altLang="en-US" smtClean="0"/>
              <a:t>弹性</a:t>
            </a:r>
            <a:r>
              <a:rPr lang="zh-CN" altLang="en-US"/>
              <a:t>容器的每一个子元素变为一个弹性子元素，弹性容器直接包含的文本变为匿名的弹性子元素。</a:t>
            </a:r>
          </a:p>
          <a:p>
            <a:pPr marL="1485900" lvl="2" indent="-342900">
              <a:lnSpc>
                <a:spcPct val="150000"/>
              </a:lnSpc>
              <a:buFont typeface="+mj-ea"/>
              <a:buAutoNum type="circleNumDbPlain"/>
            </a:pPr>
            <a:r>
              <a:rPr lang="zh-CN" altLang="en-US" smtClean="0"/>
              <a:t>多</a:t>
            </a:r>
            <a:r>
              <a:rPr lang="zh-CN" altLang="en-US"/>
              <a:t>列布局中的</a:t>
            </a:r>
            <a:r>
              <a:rPr lang="en-US" altLang="zh-CN"/>
              <a:t>column-*</a:t>
            </a:r>
            <a:r>
              <a:rPr lang="zh-CN" altLang="en-US"/>
              <a:t>属性对弹性子元素无效。</a:t>
            </a:r>
          </a:p>
          <a:p>
            <a:pPr marL="1485900" lvl="2" indent="-342900">
              <a:lnSpc>
                <a:spcPct val="150000"/>
              </a:lnSpc>
              <a:buFont typeface="+mj-ea"/>
              <a:buAutoNum type="circleNumDbPlain"/>
            </a:pPr>
            <a:r>
              <a:rPr lang="en-US" altLang="zh-CN" smtClean="0"/>
              <a:t>float </a:t>
            </a:r>
            <a:r>
              <a:rPr lang="zh-CN" altLang="en-US"/>
              <a:t>和 </a:t>
            </a:r>
            <a:r>
              <a:rPr lang="en-US" altLang="zh-CN"/>
              <a:t>clear </a:t>
            </a:r>
            <a:r>
              <a:rPr lang="zh-CN" altLang="en-US"/>
              <a:t>对弹性子元素无效。使用 </a:t>
            </a:r>
            <a:r>
              <a:rPr lang="en-US" altLang="zh-CN"/>
              <a:t>float </a:t>
            </a:r>
            <a:r>
              <a:rPr lang="zh-CN" altLang="en-US"/>
              <a:t>会导致 </a:t>
            </a:r>
            <a:r>
              <a:rPr lang="en-US" altLang="zh-CN"/>
              <a:t>display </a:t>
            </a:r>
            <a:r>
              <a:rPr lang="zh-CN" altLang="en-US"/>
              <a:t>属性计算为 </a:t>
            </a:r>
            <a:r>
              <a:rPr lang="en-US" altLang="zh-CN"/>
              <a:t>block.</a:t>
            </a:r>
            <a:r>
              <a:rPr lang="zh-CN" altLang="en-US"/>
              <a:t>。</a:t>
            </a:r>
          </a:p>
          <a:p>
            <a:pPr marL="1485900" lvl="2" indent="-342900">
              <a:lnSpc>
                <a:spcPct val="150000"/>
              </a:lnSpc>
              <a:buFont typeface="+mj-ea"/>
              <a:buAutoNum type="circleNumDbPlain"/>
            </a:pPr>
            <a:r>
              <a:rPr lang="en-US" altLang="zh-CN" smtClean="0"/>
              <a:t>vertical-align</a:t>
            </a:r>
            <a:r>
              <a:rPr lang="zh-CN" altLang="en-US"/>
              <a:t>属性对弹性子元素的对齐无效</a:t>
            </a:r>
            <a:r>
              <a:rPr lang="zh-CN" altLang="en-US" smtClean="0"/>
              <a:t>。</a:t>
            </a:r>
            <a:endParaRPr lang="zh-CN" altLang="en-US"/>
          </a:p>
        </p:txBody>
      </p:sp>
    </p:spTree>
    <p:extLst>
      <p:ext uri="{BB962C8B-B14F-4D97-AF65-F5344CB8AC3E}">
        <p14:creationId xmlns:p14="http://schemas.microsoft.com/office/powerpoint/2010/main" val="64075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870504" y="1698115"/>
            <a:ext cx="5425522" cy="1200329"/>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632378" y="22361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870504" y="1698115"/>
            <a:ext cx="542552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en-US" sz="1600" smtClean="0"/>
              <a:t>浏览器对弹性盒布局的支持情况</a:t>
            </a:r>
            <a:r>
              <a:rPr lang="zh-CN" altLang="zh-CN" sz="1600" smtClean="0"/>
              <a:t>，如</a:t>
            </a:r>
            <a:r>
              <a:rPr lang="zh-CN" altLang="en-US" sz="1600" smtClean="0"/>
              <a:t>下</a:t>
            </a:r>
            <a:r>
              <a:rPr lang="zh-CN" altLang="zh-CN" sz="1600" smtClean="0"/>
              <a:t>表所</a:t>
            </a:r>
            <a:r>
              <a:rPr lang="zh-CN" altLang="zh-CN" sz="1600"/>
              <a:t>示</a:t>
            </a:r>
            <a:r>
              <a:rPr lang="zh-CN" altLang="zh-CN" sz="1600" smtClean="0"/>
              <a:t>。</a:t>
            </a:r>
            <a:r>
              <a:rPr lang="zh-CN" altLang="en-US" sz="1600"/>
              <a:t>学习了弹性盒各属性的用法后，接下来通过案例演示如何使用弹性盒做一个非常常见且实用的响应式</a:t>
            </a:r>
            <a:r>
              <a:rPr lang="zh-CN" altLang="en-US" sz="1600" smtClean="0"/>
              <a:t>布局。</a:t>
            </a:r>
            <a:endParaRPr lang="zh-CN" altLang="zh-CN" sz="1600"/>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弹性盒布局</a:t>
            </a:r>
            <a:endParaRPr lang="zh-CN" altLang="zh-CN" sz="3600" b="1">
              <a:solidFill>
                <a:srgbClr val="0567A2"/>
              </a:solidFill>
              <a:latin typeface="微软雅黑" pitchFamily="34" charset="-122"/>
              <a:ea typeface="微软雅黑" pitchFamily="34" charset="-122"/>
            </a:endParaRPr>
          </a:p>
        </p:txBody>
      </p:sp>
      <p:sp>
        <p:nvSpPr>
          <p:cNvPr id="17" name="圆角矩形 16"/>
          <p:cNvSpPr/>
          <p:nvPr/>
        </p:nvSpPr>
        <p:spPr>
          <a:xfrm>
            <a:off x="509586" y="6091946"/>
            <a:ext cx="7324725"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demo6-4.html</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pic>
        <p:nvPicPr>
          <p:cNvPr id="2048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5109" y="2998310"/>
            <a:ext cx="4233383" cy="3017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74" y="1572232"/>
            <a:ext cx="2085975" cy="4453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41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txBox="1">
            <a:spLocks/>
          </p:cNvSpPr>
          <p:nvPr/>
        </p:nvSpPr>
        <p:spPr bwMode="auto">
          <a:xfrm>
            <a:off x="114299" y="1609301"/>
            <a:ext cx="8614429"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14500" lvl="3" indent="-342900" eaLnBrk="0" fontAlgn="base" hangingPunct="0">
              <a:lnSpc>
                <a:spcPct val="150000"/>
              </a:lnSpc>
              <a:spcBef>
                <a:spcPct val="20000"/>
              </a:spcBef>
              <a:spcAft>
                <a:spcPct val="0"/>
              </a:spcAft>
              <a:buFont typeface="Wingdings" panose="05000000000000000000" pitchFamily="2" charset="2"/>
              <a:buChar char="n"/>
              <a:defRPr/>
            </a:pPr>
            <a:r>
              <a:rPr lang="zh-CN" altLang="en-US" sz="2000" dirty="0" smtClean="0">
                <a:latin typeface="宋体" panose="02010600030101010101" pitchFamily="2" charset="-122"/>
                <a:ea typeface="宋体" panose="02010600030101010101" pitchFamily="2" charset="-122"/>
              </a:rPr>
              <a:t>请</a:t>
            </a:r>
            <a:r>
              <a:rPr lang="zh-CN" altLang="en-US" sz="2000" dirty="0">
                <a:latin typeface="宋体" panose="02010600030101010101" pitchFamily="2" charset="-122"/>
                <a:ea typeface="宋体" panose="02010600030101010101" pitchFamily="2" charset="-122"/>
              </a:rPr>
              <a:t>简述商城首页中商品模块的开发顺序与思路。</a:t>
            </a:r>
            <a:endParaRPr lang="en-US" altLang="zh-CN" sz="2000" dirty="0">
              <a:latin typeface="宋体" panose="02010600030101010101" pitchFamily="2" charset="-122"/>
              <a:ea typeface="宋体" panose="02010600030101010101" pitchFamily="2" charset="-122"/>
            </a:endParaRPr>
          </a:p>
          <a:p>
            <a:pPr marL="1714500" lvl="3" indent="-342900" eaLnBrk="0" fontAlgn="base" hangingPunct="0">
              <a:lnSpc>
                <a:spcPct val="150000"/>
              </a:lnSpc>
              <a:spcBef>
                <a:spcPct val="20000"/>
              </a:spcBef>
              <a:spcAft>
                <a:spcPct val="0"/>
              </a:spcAft>
              <a:buFont typeface="Wingdings" panose="05000000000000000000" pitchFamily="2" charset="2"/>
              <a:buChar char="n"/>
              <a:defRPr/>
            </a:pPr>
            <a:r>
              <a:rPr lang="zh-CN" altLang="en-US" sz="2000" dirty="0">
                <a:latin typeface="宋体" panose="02010600030101010101" pitchFamily="2" charset="-122"/>
                <a:ea typeface="宋体" panose="02010600030101010101" pitchFamily="2" charset="-122"/>
              </a:rPr>
              <a:t>请列举</a:t>
            </a:r>
            <a:r>
              <a:rPr lang="en-US" altLang="zh-CN" sz="2000" dirty="0">
                <a:latin typeface="Arial" panose="020B0604020202020204" pitchFamily="34" charset="0"/>
                <a:ea typeface="宋体" panose="02010600030101010101" pitchFamily="2" charset="-122"/>
                <a:cs typeface="Arial" panose="020B0604020202020204" pitchFamily="34" charset="0"/>
              </a:rPr>
              <a:t>Zepto.js</a:t>
            </a:r>
            <a:r>
              <a:rPr lang="zh-CN" altLang="en-US" sz="2000" dirty="0">
                <a:latin typeface="宋体" panose="02010600030101010101" pitchFamily="2" charset="-122"/>
                <a:ea typeface="宋体" panose="02010600030101010101" pitchFamily="2" charset="-122"/>
              </a:rPr>
              <a:t>的默认模块。</a:t>
            </a:r>
            <a:endParaRPr lang="zh-CN" altLang="zh-CN" sz="2000" dirty="0">
              <a:latin typeface="宋体" panose="02010600030101010101" pitchFamily="2" charset="-122"/>
              <a:ea typeface="宋体" panose="02010600030101010101" pitchFamily="2" charset="-122"/>
            </a:endParaRPr>
          </a:p>
          <a:p>
            <a:pPr marL="457200" lvl="1" indent="0" eaLnBrk="0" fontAlgn="base" hangingPunct="0">
              <a:lnSpc>
                <a:spcPct val="150000"/>
              </a:lnSpc>
              <a:spcBef>
                <a:spcPct val="20000"/>
              </a:spcBef>
              <a:spcAft>
                <a:spcPct val="0"/>
              </a:spcAft>
            </a:pPr>
            <a:endParaRPr lang="en-US" altLang="zh-CN" sz="2000" dirty="0">
              <a:latin typeface="黑体" panose="02010609060101010101" pitchFamily="49" charset="-122"/>
              <a:ea typeface="黑体" panose="02010609060101010101" pitchFamily="49" charset="-122"/>
            </a:endParaRPr>
          </a:p>
        </p:txBody>
      </p:sp>
      <p:pic>
        <p:nvPicPr>
          <p:cNvPr id="4" name="Picture 6" descr="E:\设计支持\模板设计\TW.png"/>
          <p:cNvPicPr>
            <a:picLocks noChangeAspect="1" noChangeArrowheads="1"/>
          </p:cNvPicPr>
          <p:nvPr/>
        </p:nvPicPr>
        <p:blipFill>
          <a:blip r:embed="rId2"/>
          <a:srcRect/>
          <a:stretch>
            <a:fillRect/>
          </a:stretch>
        </p:blipFill>
        <p:spPr bwMode="auto">
          <a:xfrm>
            <a:off x="527383" y="1178571"/>
            <a:ext cx="463239" cy="430730"/>
          </a:xfrm>
          <a:prstGeom prst="rect">
            <a:avLst/>
          </a:prstGeom>
          <a:noFill/>
        </p:spPr>
      </p:pic>
      <p:sp>
        <p:nvSpPr>
          <p:cNvPr id="5" name="TextBox 4"/>
          <p:cNvSpPr txBox="1"/>
          <p:nvPr/>
        </p:nvSpPr>
        <p:spPr>
          <a:xfrm>
            <a:off x="785301" y="1180673"/>
            <a:ext cx="700834"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提问</a:t>
            </a:r>
            <a:endParaRPr lang="zh-CN" altLang="en-US" sz="2000" b="1" dirty="0">
              <a:solidFill>
                <a:schemeClr val="tx1"/>
              </a:solidFill>
              <a:latin typeface="黑体" pitchFamily="49" charset="-122"/>
              <a:ea typeface="黑体" pitchFamily="49" charset="-122"/>
            </a:endParaRPr>
          </a:p>
        </p:txBody>
      </p:sp>
      <p:sp>
        <p:nvSpPr>
          <p:cNvPr id="2" name="圆角矩形 1"/>
          <p:cNvSpPr/>
          <p:nvPr/>
        </p:nvSpPr>
        <p:spPr>
          <a:xfrm>
            <a:off x="1041259" y="2258191"/>
            <a:ext cx="6921641" cy="1021556"/>
          </a:xfrm>
          <a:prstGeom prst="roundRect">
            <a:avLst/>
          </a:prstGeom>
          <a:solidFill>
            <a:schemeClr val="bg1"/>
          </a:solidFill>
          <a:ln w="19050">
            <a:solidFill>
              <a:schemeClr val="bg2">
                <a:lumMod val="50000"/>
              </a:schemeClr>
            </a:solidFill>
          </a:ln>
        </p:spPr>
        <p:txBody>
          <a:bodyPr wrap="square" rtlCol="0" anchor="ctr">
            <a:spAutoFit/>
          </a:bodyPr>
          <a:lstStyle/>
          <a:p>
            <a:r>
              <a:rPr lang="zh-CN" altLang="zh-CN" dirty="0"/>
              <a:t>整体商品展示模块，包括公共的商品盒子、秒杀区块和商品区块</a:t>
            </a:r>
            <a:r>
              <a:rPr lang="zh-CN" altLang="zh-CN" dirty="0" smtClean="0"/>
              <a:t>三个</a:t>
            </a:r>
            <a:r>
              <a:rPr lang="zh-CN" altLang="zh-CN" dirty="0"/>
              <a:t>部分。</a:t>
            </a:r>
          </a:p>
          <a:p>
            <a:endParaRPr lang="zh-CN" altLang="zh-CN" dirty="0"/>
          </a:p>
        </p:txBody>
      </p:sp>
      <p:sp>
        <p:nvSpPr>
          <p:cNvPr id="8" name="标题 1"/>
          <p:cNvSpPr>
            <a:spLocks noChangeArrowheads="1"/>
          </p:cNvSpPr>
          <p:nvPr/>
        </p:nvSpPr>
        <p:spPr bwMode="auto">
          <a:xfrm>
            <a:off x="1635852" y="182341"/>
            <a:ext cx="7544659"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fontAlgn="base">
              <a:spcBef>
                <a:spcPct val="0"/>
              </a:spcBef>
              <a:spcAft>
                <a:spcPct val="0"/>
              </a:spcAft>
            </a:pPr>
            <a:r>
              <a:rPr lang="zh-CN" altLang="en-US" sz="3600" b="1" smtClean="0">
                <a:solidFill>
                  <a:srgbClr val="0567A2"/>
                </a:solidFill>
                <a:latin typeface="微软雅黑" pitchFamily="34" charset="-122"/>
                <a:ea typeface="微软雅黑" pitchFamily="34" charset="-122"/>
                <a:sym typeface="宋体" charset="-122"/>
              </a:rPr>
              <a:t>作业点评</a:t>
            </a:r>
            <a:endParaRPr lang="zh-CN" altLang="en-US" sz="3600" b="1">
              <a:solidFill>
                <a:srgbClr val="0567A2"/>
              </a:solidFill>
              <a:latin typeface="微软雅黑" pitchFamily="34" charset="-122"/>
              <a:ea typeface="微软雅黑" pitchFamily="34" charset="-122"/>
              <a:sym typeface="宋体"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087988207"/>
              </p:ext>
            </p:extLst>
          </p:nvPr>
        </p:nvGraphicFramePr>
        <p:xfrm>
          <a:off x="1635852" y="2787592"/>
          <a:ext cx="5222148" cy="2057575"/>
        </p:xfrm>
        <a:graphic>
          <a:graphicData uri="http://schemas.openxmlformats.org/drawingml/2006/table">
            <a:tbl>
              <a:tblPr firstRow="1" bandRow="1">
                <a:tableStyleId>{5C22544A-7EE6-4342-B048-85BDC9FD1C3A}</a:tableStyleId>
              </a:tblPr>
              <a:tblGrid>
                <a:gridCol w="790574"/>
                <a:gridCol w="704850"/>
                <a:gridCol w="3726724"/>
              </a:tblGrid>
              <a:tr h="470535">
                <a:tc>
                  <a:txBody>
                    <a:bodyPr/>
                    <a:lstStyle/>
                    <a:p>
                      <a:pPr algn="ctr">
                        <a:spcAft>
                          <a:spcPts val="0"/>
                        </a:spcAft>
                      </a:pPr>
                      <a:r>
                        <a:rPr lang="zh-CN" sz="1050" kern="100" dirty="0">
                          <a:effectLst/>
                        </a:rPr>
                        <a:t>模块</a:t>
                      </a:r>
                      <a:endParaRPr lang="zh-CN" sz="1050" kern="100" dirty="0">
                        <a:effectLst/>
                        <a:latin typeface="Calibri"/>
                        <a:ea typeface="宋体"/>
                        <a:cs typeface="Times New Roman"/>
                      </a:endParaRPr>
                    </a:p>
                  </a:txBody>
                  <a:tcPr marL="68580" marR="68580" marT="0" marB="0" anchor="ctr"/>
                </a:tc>
                <a:tc>
                  <a:txBody>
                    <a:bodyPr/>
                    <a:lstStyle/>
                    <a:p>
                      <a:pPr marL="0" algn="ctr" defTabSz="914400" rtl="0" eaLnBrk="1" latinLnBrk="0" hangingPunct="1">
                        <a:spcAft>
                          <a:spcPts val="0"/>
                        </a:spcAft>
                      </a:pPr>
                      <a:r>
                        <a:rPr lang="zh-CN" sz="1050" b="1" kern="100" dirty="0">
                          <a:solidFill>
                            <a:schemeClr val="lt1"/>
                          </a:solidFill>
                          <a:effectLst/>
                          <a:latin typeface="+mn-lt"/>
                          <a:ea typeface="+mn-ea"/>
                          <a:cs typeface="+mn-cs"/>
                        </a:rPr>
                        <a:t>默</a:t>
                      </a:r>
                      <a:r>
                        <a:rPr lang="zh-CN" sz="1050" b="1" kern="100" dirty="0" smtClean="0">
                          <a:solidFill>
                            <a:schemeClr val="lt1"/>
                          </a:solidFill>
                          <a:effectLst/>
                          <a:latin typeface="+mn-lt"/>
                          <a:ea typeface="+mn-ea"/>
                          <a:cs typeface="+mn-cs"/>
                        </a:rPr>
                        <a:t>认</a:t>
                      </a:r>
                      <a:endParaRPr lang="en-US" altLang="zh-CN" sz="1050" b="1" kern="100" dirty="0" smtClean="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tabLst>
                          <a:tab pos="1457960" algn="l"/>
                          <a:tab pos="1747520" algn="ctr"/>
                        </a:tabLst>
                      </a:pPr>
                      <a:endParaRPr lang="en-US" altLang="zh-CN" sz="1050" b="1" kern="100" dirty="0" smtClean="0">
                        <a:solidFill>
                          <a:schemeClr val="lt1"/>
                        </a:solidFill>
                        <a:effectLst/>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tab pos="1457960" algn="l"/>
                          <a:tab pos="1747520" algn="ctr"/>
                        </a:tabLst>
                        <a:defRPr/>
                      </a:pPr>
                      <a:r>
                        <a:rPr lang="zh-CN" altLang="en-US" sz="1050" b="1" kern="100" dirty="0" smtClean="0">
                          <a:solidFill>
                            <a:schemeClr val="lt1"/>
                          </a:solidFill>
                          <a:effectLst/>
                          <a:latin typeface="+mn-lt"/>
                          <a:ea typeface="+mn-ea"/>
                          <a:cs typeface="+mn-cs"/>
                        </a:rPr>
                        <a:t>说明</a:t>
                      </a:r>
                      <a:endParaRPr lang="en-US" altLang="zh-CN" sz="1050" b="1" kern="100" dirty="0" smtClean="0">
                        <a:solidFill>
                          <a:schemeClr val="lt1"/>
                        </a:solidFill>
                        <a:effectLst/>
                        <a:latin typeface="+mn-lt"/>
                        <a:ea typeface="+mn-ea"/>
                        <a:cs typeface="+mn-cs"/>
                      </a:endParaRPr>
                    </a:p>
                    <a:p>
                      <a:pPr marL="0" algn="ctr" defTabSz="914400" rtl="0" eaLnBrk="1" latinLnBrk="0" hangingPunct="1">
                        <a:spcAft>
                          <a:spcPts val="0"/>
                        </a:spcAft>
                        <a:tabLst>
                          <a:tab pos="1457960" algn="l"/>
                          <a:tab pos="1747520" algn="ctr"/>
                        </a:tabLst>
                      </a:pPr>
                      <a:endParaRPr lang="en-US" altLang="zh-CN" sz="1050" b="1" kern="100" dirty="0" smtClean="0">
                        <a:solidFill>
                          <a:schemeClr val="lt1"/>
                        </a:solidFill>
                        <a:effectLst/>
                        <a:latin typeface="+mn-lt"/>
                        <a:ea typeface="+mn-ea"/>
                        <a:cs typeface="+mn-cs"/>
                      </a:endParaRPr>
                    </a:p>
                  </a:txBody>
                  <a:tcPr marL="68580" marR="68580" marT="0" marB="0"/>
                </a:tc>
              </a:tr>
              <a:tr h="315503">
                <a:tc>
                  <a:txBody>
                    <a:bodyPr/>
                    <a:lstStyle/>
                    <a:p>
                      <a:pPr algn="ctr">
                        <a:spcAft>
                          <a:spcPts val="0"/>
                        </a:spcAft>
                      </a:pPr>
                      <a:r>
                        <a:rPr lang="en-US" sz="1050" kern="100">
                          <a:effectLst/>
                        </a:rPr>
                        <a:t>zepto</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dirty="0">
                          <a:effectLst/>
                        </a:rPr>
                        <a:t>√</a:t>
                      </a:r>
                      <a:endParaRPr lang="zh-CN" sz="1050" kern="100" dirty="0">
                        <a:effectLst/>
                        <a:latin typeface="Calibri"/>
                        <a:ea typeface="宋体"/>
                        <a:cs typeface="Times New Roman"/>
                      </a:endParaRPr>
                    </a:p>
                  </a:txBody>
                  <a:tcPr marL="68580" marR="68580" marT="0" marB="0" anchor="ctr"/>
                </a:tc>
                <a:tc>
                  <a:txBody>
                    <a:bodyPr/>
                    <a:lstStyle/>
                    <a:p>
                      <a:pPr algn="just">
                        <a:spcAft>
                          <a:spcPts val="0"/>
                        </a:spcAft>
                      </a:pPr>
                      <a:r>
                        <a:rPr lang="zh-CN" sz="1050" kern="100" dirty="0">
                          <a:effectLst/>
                        </a:rPr>
                        <a:t>核心模块；包含</a:t>
                      </a:r>
                      <a:r>
                        <a:rPr lang="en-US" sz="1050" kern="100" dirty="0">
                          <a:effectLst/>
                        </a:rPr>
                        <a:t>Zepto</a:t>
                      </a:r>
                      <a:r>
                        <a:rPr lang="zh-CN" sz="1050" kern="100" dirty="0">
                          <a:effectLst/>
                        </a:rPr>
                        <a:t>的核心方法。</a:t>
                      </a:r>
                      <a:endParaRPr lang="zh-CN" sz="1050" kern="100" dirty="0">
                        <a:effectLst/>
                        <a:latin typeface="Calibri"/>
                        <a:ea typeface="宋体"/>
                        <a:cs typeface="Times New Roman"/>
                      </a:endParaRPr>
                    </a:p>
                  </a:txBody>
                  <a:tcPr marL="68580" marR="68580" marT="0" marB="0" anchor="ctr"/>
                </a:tc>
              </a:tr>
              <a:tr h="315503">
                <a:tc>
                  <a:txBody>
                    <a:bodyPr/>
                    <a:lstStyle/>
                    <a:p>
                      <a:pPr algn="ctr">
                        <a:spcAft>
                          <a:spcPts val="0"/>
                        </a:spcAft>
                      </a:pPr>
                      <a:r>
                        <a:rPr lang="en-US" sz="1050" kern="100">
                          <a:effectLst/>
                        </a:rPr>
                        <a:t>event</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050" kern="100" dirty="0">
                          <a:effectLst/>
                        </a:rPr>
                        <a:t>事件模块；通过</a:t>
                      </a:r>
                      <a:r>
                        <a:rPr lang="en-US" sz="1200" kern="100" dirty="0">
                          <a:effectLst/>
                        </a:rPr>
                        <a:t>on()</a:t>
                      </a:r>
                      <a:r>
                        <a:rPr lang="en-US" sz="1050" kern="100" dirty="0">
                          <a:effectLst/>
                        </a:rPr>
                        <a:t>&amp; </a:t>
                      </a:r>
                      <a:r>
                        <a:rPr lang="en-US" sz="1200" kern="100" dirty="0">
                          <a:effectLst/>
                        </a:rPr>
                        <a:t>off()</a:t>
                      </a:r>
                      <a:r>
                        <a:rPr lang="zh-CN" sz="1050" kern="100" dirty="0">
                          <a:effectLst/>
                        </a:rPr>
                        <a:t>处理事件。</a:t>
                      </a:r>
                      <a:endParaRPr lang="zh-CN" sz="1050" kern="100" dirty="0">
                        <a:effectLst/>
                        <a:latin typeface="Calibri"/>
                        <a:ea typeface="宋体"/>
                        <a:cs typeface="Times New Roman"/>
                      </a:endParaRPr>
                    </a:p>
                  </a:txBody>
                  <a:tcPr marL="68580" marR="68580" marT="0" marB="0" anchor="ctr"/>
                </a:tc>
              </a:tr>
              <a:tr h="315503">
                <a:tc>
                  <a:txBody>
                    <a:bodyPr/>
                    <a:lstStyle/>
                    <a:p>
                      <a:pPr algn="ctr">
                        <a:spcAft>
                          <a:spcPts val="0"/>
                        </a:spcAft>
                      </a:pPr>
                      <a:r>
                        <a:rPr lang="en-US" sz="1050" kern="100">
                          <a:effectLst/>
                        </a:rPr>
                        <a:t>ajax</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dirty="0">
                          <a:effectLst/>
                        </a:rPr>
                        <a:t>√</a:t>
                      </a:r>
                      <a:endParaRPr lang="zh-CN" sz="1050" kern="100" dirty="0">
                        <a:effectLst/>
                        <a:latin typeface="Calibri"/>
                        <a:ea typeface="宋体"/>
                        <a:cs typeface="Times New Roman"/>
                      </a:endParaRPr>
                    </a:p>
                  </a:txBody>
                  <a:tcPr marL="68580" marR="68580" marT="0" marB="0" anchor="ctr"/>
                </a:tc>
                <a:tc>
                  <a:txBody>
                    <a:bodyPr/>
                    <a:lstStyle/>
                    <a:p>
                      <a:pPr algn="just">
                        <a:spcAft>
                          <a:spcPts val="0"/>
                        </a:spcAft>
                      </a:pPr>
                      <a:r>
                        <a:rPr lang="zh-CN" sz="1050" kern="100" dirty="0">
                          <a:effectLst/>
                        </a:rPr>
                        <a:t>无刷新异步模块；</a:t>
                      </a:r>
                      <a:r>
                        <a:rPr lang="en-US" sz="1050" kern="100" dirty="0">
                          <a:effectLst/>
                        </a:rPr>
                        <a:t>XMLHttpRequest </a:t>
                      </a:r>
                      <a:r>
                        <a:rPr lang="zh-CN" sz="1050" kern="100" dirty="0">
                          <a:effectLst/>
                        </a:rPr>
                        <a:t>和</a:t>
                      </a:r>
                      <a:r>
                        <a:rPr lang="en-US" sz="1050" kern="100" dirty="0">
                          <a:effectLst/>
                        </a:rPr>
                        <a:t> JSONP </a:t>
                      </a:r>
                      <a:r>
                        <a:rPr lang="zh-CN" sz="1050" kern="100" dirty="0">
                          <a:effectLst/>
                        </a:rPr>
                        <a:t>实用功能。</a:t>
                      </a:r>
                      <a:endParaRPr lang="zh-CN" sz="1050" kern="100" dirty="0">
                        <a:effectLst/>
                        <a:latin typeface="Calibri"/>
                        <a:ea typeface="宋体"/>
                        <a:cs typeface="Times New Roman"/>
                      </a:endParaRPr>
                    </a:p>
                  </a:txBody>
                  <a:tcPr marL="68580" marR="68580" marT="0" marB="0" anchor="ctr"/>
                </a:tc>
              </a:tr>
              <a:tr h="315503">
                <a:tc>
                  <a:txBody>
                    <a:bodyPr/>
                    <a:lstStyle/>
                    <a:p>
                      <a:pPr algn="ctr">
                        <a:spcAft>
                          <a:spcPts val="0"/>
                        </a:spcAft>
                      </a:pPr>
                      <a:r>
                        <a:rPr lang="en-US" sz="1050" kern="100">
                          <a:effectLst/>
                        </a:rPr>
                        <a:t>form</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a:t>
                      </a:r>
                      <a:endParaRPr lang="zh-CN" sz="1050" kern="100">
                        <a:effectLst/>
                        <a:latin typeface="Calibri"/>
                        <a:ea typeface="宋体"/>
                        <a:cs typeface="Times New Roman"/>
                      </a:endParaRPr>
                    </a:p>
                  </a:txBody>
                  <a:tcPr marL="68580" marR="68580" marT="0" marB="0" anchor="ctr"/>
                </a:tc>
                <a:tc>
                  <a:txBody>
                    <a:bodyPr/>
                    <a:lstStyle/>
                    <a:p>
                      <a:pPr algn="just">
                        <a:spcAft>
                          <a:spcPts val="0"/>
                        </a:spcAft>
                      </a:pPr>
                      <a:r>
                        <a:rPr lang="zh-CN" sz="1050" kern="100" dirty="0">
                          <a:effectLst/>
                        </a:rPr>
                        <a:t>表单模块；序列化</a:t>
                      </a:r>
                      <a:r>
                        <a:rPr lang="en-US" sz="1050" kern="100" dirty="0">
                          <a:effectLst/>
                        </a:rPr>
                        <a:t> &amp; </a:t>
                      </a:r>
                      <a:r>
                        <a:rPr lang="zh-CN" sz="1050" kern="100" dirty="0">
                          <a:effectLst/>
                        </a:rPr>
                        <a:t>提交</a:t>
                      </a:r>
                      <a:r>
                        <a:rPr lang="en-US" sz="1050" kern="100" dirty="0">
                          <a:effectLst/>
                        </a:rPr>
                        <a:t>web</a:t>
                      </a:r>
                      <a:r>
                        <a:rPr lang="zh-CN" sz="1050" kern="100" dirty="0">
                          <a:effectLst/>
                        </a:rPr>
                        <a:t>表单。</a:t>
                      </a:r>
                      <a:endParaRPr lang="zh-CN" sz="1050" kern="100" dirty="0">
                        <a:effectLst/>
                        <a:latin typeface="Calibri"/>
                        <a:ea typeface="宋体"/>
                        <a:cs typeface="Times New Roman"/>
                      </a:endParaRPr>
                    </a:p>
                  </a:txBody>
                  <a:tcPr marL="68580" marR="68580" marT="0" marB="0" anchor="ctr"/>
                </a:tc>
              </a:tr>
              <a:tr h="315503">
                <a:tc>
                  <a:txBody>
                    <a:bodyPr/>
                    <a:lstStyle/>
                    <a:p>
                      <a:pPr algn="ctr">
                        <a:spcAft>
                          <a:spcPts val="0"/>
                        </a:spcAft>
                      </a:pPr>
                      <a:r>
                        <a:rPr lang="en-US" sz="1050" kern="100">
                          <a:effectLst/>
                        </a:rPr>
                        <a:t>ie</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zh-CN" sz="1050" kern="100">
                          <a:effectLst/>
                        </a:rPr>
                        <a:t>√</a:t>
                      </a:r>
                      <a:endParaRPr lang="zh-CN" sz="1050" kern="100">
                        <a:effectLst/>
                        <a:latin typeface="Calibri"/>
                        <a:ea typeface="宋体"/>
                        <a:cs typeface="Times New Roman"/>
                      </a:endParaRPr>
                    </a:p>
                  </a:txBody>
                  <a:tcPr marL="68580" marR="68580" marT="0" marB="0" anchor="ctr"/>
                </a:tc>
                <a:tc>
                  <a:txBody>
                    <a:bodyPr/>
                    <a:lstStyle/>
                    <a:p>
                      <a:r>
                        <a:rPr lang="zh-CN" sz="1050" kern="100" dirty="0">
                          <a:effectLst/>
                        </a:rPr>
                        <a:t>增加支持桌面的</a:t>
                      </a:r>
                      <a:r>
                        <a:rPr lang="en-US" sz="1050" kern="100" dirty="0">
                          <a:effectLst/>
                        </a:rPr>
                        <a:t>Internet Explorer 10+</a:t>
                      </a:r>
                      <a:r>
                        <a:rPr lang="zh-CN" sz="1050" kern="100" dirty="0">
                          <a:effectLst/>
                        </a:rPr>
                        <a:t>和</a:t>
                      </a:r>
                      <a:r>
                        <a:rPr lang="en-US" sz="1050" kern="100" dirty="0">
                          <a:effectLst/>
                        </a:rPr>
                        <a:t>Windows Phone 8</a:t>
                      </a:r>
                      <a:r>
                        <a:rPr lang="zh-CN" sz="1050" kern="100" dirty="0" smtClean="0">
                          <a:effectLst/>
                        </a:rPr>
                        <a:t>。</a:t>
                      </a:r>
                      <a:endParaRPr lang="zh-CN" sz="1050" kern="100" dirty="0">
                        <a:effectLst/>
                        <a:latin typeface="Calibri"/>
                        <a:cs typeface="宋体"/>
                      </a:endParaRPr>
                    </a:p>
                  </a:txBody>
                  <a:tcPr marL="68580" marR="68580" marT="0" marB="0" anchor="ctr"/>
                </a:tc>
              </a:tr>
            </a:tbl>
          </a:graphicData>
        </a:graphic>
      </p:graphicFrame>
    </p:spTree>
    <p:extLst>
      <p:ext uri="{BB962C8B-B14F-4D97-AF65-F5344CB8AC3E}">
        <p14:creationId xmlns:p14="http://schemas.microsoft.com/office/powerpoint/2010/main" val="270016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2"/>
                                        </p:tgtEl>
                                        <p:attrNameLst>
                                          <p:attrName>style.visibility</p:attrName>
                                        </p:attrNameLst>
                                      </p:cBhvr>
                                      <p:to>
                                        <p:strVal val="hidden"/>
                                      </p:to>
                                    </p:set>
                                  </p:childTnLst>
                                </p:cTn>
                              </p:par>
                            </p:childTnLst>
                          </p:cTn>
                        </p:par>
                        <p:par>
                          <p:cTn id="14" fill="hold">
                            <p:stCondLst>
                              <p:cond delay="0"/>
                            </p:stCondLst>
                            <p:childTnLst>
                              <p:par>
                                <p:cTn id="15" presetID="6" presetClass="entr" presetSubtype="16"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meng.zhang\Desktop\未命名-2.png"/>
          <p:cNvPicPr>
            <a:picLocks noChangeAspect="1" noChangeArrowheads="1"/>
          </p:cNvPicPr>
          <p:nvPr/>
        </p:nvPicPr>
        <p:blipFill>
          <a:blip r:embed="rId2"/>
          <a:srcRect/>
          <a:stretch>
            <a:fillRect/>
          </a:stretch>
        </p:blipFill>
        <p:spPr bwMode="auto">
          <a:xfrm>
            <a:off x="807623" y="1538848"/>
            <a:ext cx="380996" cy="380996"/>
          </a:xfrm>
          <a:prstGeom prst="rect">
            <a:avLst/>
          </a:prstGeom>
          <a:noFill/>
        </p:spPr>
      </p:pic>
      <p:sp>
        <p:nvSpPr>
          <p:cNvPr id="5" name="TextBox 4"/>
          <p:cNvSpPr txBox="1"/>
          <p:nvPr/>
        </p:nvSpPr>
        <p:spPr>
          <a:xfrm>
            <a:off x="1021937" y="1529291"/>
            <a:ext cx="1288439" cy="400110"/>
          </a:xfrm>
          <a:prstGeom prst="rect">
            <a:avLst/>
          </a:prstGeom>
          <a:noFill/>
          <a:effectLst>
            <a:outerShdw blurRad="25400" dist="12700" dir="5400000" algn="t" rotWithShape="0">
              <a:prstClr val="black">
                <a:alpha val="40000"/>
              </a:prstClr>
            </a:outerShdw>
          </a:effectLst>
        </p:spPr>
        <p:txBody>
          <a:bodyPr wrap="square" rtlCol="0">
            <a:spAutoFit/>
          </a:bodyPr>
          <a:lstStyle/>
          <a:p>
            <a:r>
              <a:rPr lang="zh-CN" altLang="en-US" sz="2000" b="1">
                <a:latin typeface="黑体" pitchFamily="49" charset="-122"/>
                <a:ea typeface="黑体" pitchFamily="49" charset="-122"/>
              </a:rPr>
              <a:t>作业</a:t>
            </a:r>
            <a:endParaRPr lang="zh-CN" altLang="en-US" sz="2000" b="1" dirty="0">
              <a:solidFill>
                <a:schemeClr val="tx1"/>
              </a:solidFill>
              <a:latin typeface="黑体" pitchFamily="49" charset="-122"/>
              <a:ea typeface="黑体" pitchFamily="49" charset="-122"/>
            </a:endParaRPr>
          </a:p>
        </p:txBody>
      </p:sp>
      <p:sp>
        <p:nvSpPr>
          <p:cNvPr id="6" name="内容占位符 2"/>
          <p:cNvSpPr txBox="1">
            <a:spLocks/>
          </p:cNvSpPr>
          <p:nvPr/>
        </p:nvSpPr>
        <p:spPr bwMode="auto">
          <a:xfrm>
            <a:off x="0" y="1529292"/>
            <a:ext cx="7975600" cy="279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57200" lvl="1" indent="0" eaLnBrk="0" fontAlgn="base" hangingPunct="0">
              <a:lnSpc>
                <a:spcPct val="150000"/>
              </a:lnSpc>
              <a:spcBef>
                <a:spcPct val="20000"/>
              </a:spcBef>
              <a:spcAft>
                <a:spcPct val="0"/>
              </a:spcAft>
            </a:pPr>
            <a:endParaRPr lang="en-US" altLang="zh-CN" sz="2400" dirty="0">
              <a:solidFill>
                <a:prstClr val="black"/>
              </a:solidFill>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zh-CN" sz="2000" dirty="0">
                <a:latin typeface="宋体" panose="02010600030101010101" pitchFamily="2" charset="-122"/>
                <a:ea typeface="宋体" panose="02010600030101010101" pitchFamily="2" charset="-122"/>
              </a:rPr>
              <a:t>请简述什么是栅格系统。</a:t>
            </a:r>
            <a:r>
              <a:rPr lang="en-US" altLang="zh-CN" sz="2000" dirty="0">
                <a:latin typeface="宋体" panose="02010600030101010101" pitchFamily="2" charset="-122"/>
                <a:ea typeface="宋体" panose="02010600030101010101" pitchFamily="2" charset="-122"/>
              </a:rPr>
              <a:t>  </a:t>
            </a:r>
            <a:endParaRPr lang="zh-CN" altLang="zh-CN" sz="2000" dirty="0">
              <a:latin typeface="宋体" panose="02010600030101010101" pitchFamily="2" charset="-122"/>
              <a:ea typeface="宋体" panose="02010600030101010101" pitchFamily="2" charset="-122"/>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zh-CN" sz="2000" dirty="0">
                <a:latin typeface="宋体" panose="02010600030101010101" pitchFamily="2" charset="-122"/>
                <a:ea typeface="宋体" panose="02010600030101010101" pitchFamily="2" charset="-122"/>
              </a:rPr>
              <a:t>请简述什么是媒体查询及媒体查询在网页开发中的作用。 </a:t>
            </a:r>
          </a:p>
          <a:p>
            <a:pPr marL="457200" lvl="1" indent="0" eaLnBrk="0" fontAlgn="base" hangingPunct="0">
              <a:lnSpc>
                <a:spcPct val="150000"/>
              </a:lnSpc>
              <a:spcBef>
                <a:spcPct val="20000"/>
              </a:spcBef>
              <a:spcAft>
                <a:spcPct val="0"/>
              </a:spcAft>
            </a:pPr>
            <a:endParaRPr lang="en-US" altLang="zh-CN" sz="2400" dirty="0">
              <a:solidFill>
                <a:prstClr val="black"/>
              </a:solidFill>
            </a:endParaRPr>
          </a:p>
          <a:p>
            <a:pPr lvl="1" eaLnBrk="0" fontAlgn="base" hangingPunct="0">
              <a:lnSpc>
                <a:spcPct val="150000"/>
              </a:lnSpc>
              <a:spcBef>
                <a:spcPct val="20000"/>
              </a:spcBef>
              <a:spcAft>
                <a:spcPct val="0"/>
              </a:spcAft>
              <a:buFontTx/>
              <a:buChar char="–"/>
            </a:pPr>
            <a:endParaRPr lang="en-US" altLang="zh-CN" sz="2400" dirty="0">
              <a:solidFill>
                <a:prstClr val="black"/>
              </a:solidFill>
            </a:endParaRPr>
          </a:p>
        </p:txBody>
      </p:sp>
      <p:sp>
        <p:nvSpPr>
          <p:cNvPr id="8" name="标题 1"/>
          <p:cNvSpPr>
            <a:spLocks noChangeArrowheads="1"/>
          </p:cNvSpPr>
          <p:nvPr/>
        </p:nvSpPr>
        <p:spPr bwMode="auto">
          <a:xfrm>
            <a:off x="1644241" y="190730"/>
            <a:ext cx="749432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smtClean="0">
                <a:solidFill>
                  <a:srgbClr val="0567A2"/>
                </a:solidFill>
                <a:latin typeface="微软雅黑" pitchFamily="34" charset="-122"/>
                <a:ea typeface="微软雅黑" pitchFamily="34" charset="-122"/>
                <a:sym typeface="宋体" charset="-122"/>
              </a:rPr>
              <a:t>课后作业</a:t>
            </a:r>
            <a:endParaRPr lang="zh-CN" altLang="en-US" sz="3600" b="1">
              <a:solidFill>
                <a:srgbClr val="0567A2"/>
              </a:solidFill>
              <a:latin typeface="微软雅黑" pitchFamily="34" charset="-122"/>
              <a:ea typeface="微软雅黑" pitchFamily="34" charset="-122"/>
              <a:sym typeface="宋体" charset="-122"/>
            </a:endParaRPr>
          </a:p>
        </p:txBody>
      </p:sp>
    </p:spTree>
    <p:extLst>
      <p:ext uri="{BB962C8B-B14F-4D97-AF65-F5344CB8AC3E}">
        <p14:creationId xmlns:p14="http://schemas.microsoft.com/office/powerpoint/2010/main" val="1532206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536123207"/>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a:solidFill>
                  <a:srgbClr val="0567A2"/>
                </a:solidFill>
                <a:latin typeface="微软雅黑" pitchFamily="34" charset="-122"/>
                <a:ea typeface="微软雅黑" pitchFamily="34" charset="-122"/>
              </a:rPr>
              <a:t>响应</a:t>
            </a:r>
            <a:r>
              <a:rPr lang="zh-CN" altLang="en-US" sz="3600" b="1" smtClean="0">
                <a:solidFill>
                  <a:srgbClr val="0567A2"/>
                </a:solidFill>
                <a:latin typeface="微软雅黑" pitchFamily="34" charset="-122"/>
                <a:ea typeface="微软雅黑" pitchFamily="34" charset="-122"/>
              </a:rPr>
              <a:t>式</a:t>
            </a:r>
            <a:r>
              <a:rPr lang="en-US" altLang="zh-CN" sz="3600" b="1" smtClean="0">
                <a:solidFill>
                  <a:srgbClr val="0567A2"/>
                </a:solidFill>
                <a:latin typeface="微软雅黑" pitchFamily="34" charset="-122"/>
                <a:ea typeface="微软雅黑" pitchFamily="34" charset="-122"/>
              </a:rPr>
              <a:t>Web</a:t>
            </a:r>
            <a:r>
              <a:rPr lang="zh-CN" altLang="en-US" sz="3600" b="1" smtClean="0">
                <a:solidFill>
                  <a:srgbClr val="0567A2"/>
                </a:solidFill>
                <a:latin typeface="微软雅黑" pitchFamily="34" charset="-122"/>
                <a:ea typeface="微软雅黑" pitchFamily="34" charset="-122"/>
              </a:rPr>
              <a:t>设计</a:t>
            </a:r>
            <a:endParaRPr lang="zh-CN" altLang="zh-CN" sz="3600" b="1">
              <a:solidFill>
                <a:srgbClr val="0567A2"/>
              </a:solidFill>
              <a:latin typeface="微软雅黑" pitchFamily="34" charset="-122"/>
              <a:ea typeface="微软雅黑" pitchFamily="34" charset="-122"/>
            </a:endParaRPr>
          </a:p>
        </p:txBody>
      </p:sp>
      <p:sp>
        <p:nvSpPr>
          <p:cNvPr id="7" name="矩形 6"/>
          <p:cNvSpPr/>
          <p:nvPr/>
        </p:nvSpPr>
        <p:spPr bwMode="auto">
          <a:xfrm>
            <a:off x="1259632" y="1936442"/>
            <a:ext cx="6583362" cy="3340407"/>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任意多边形 7"/>
          <p:cNvSpPr/>
          <p:nvPr/>
        </p:nvSpPr>
        <p:spPr bwMode="auto">
          <a:xfrm>
            <a:off x="5399832" y="1753766"/>
            <a:ext cx="2198687" cy="301006"/>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9" name="矩形 75"/>
          <p:cNvSpPr>
            <a:spLocks noChangeArrowheads="1"/>
          </p:cNvSpPr>
          <p:nvPr/>
        </p:nvSpPr>
        <p:spPr bwMode="auto">
          <a:xfrm>
            <a:off x="5399832" y="1720118"/>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dirty="0">
                <a:solidFill>
                  <a:schemeClr val="bg1"/>
                </a:solidFill>
                <a:latin typeface="微软雅黑" pitchFamily="34" charset="-122"/>
                <a:ea typeface="微软雅黑" pitchFamily="34" charset="-122"/>
              </a:rPr>
              <a:t>知识点概述</a:t>
            </a:r>
          </a:p>
        </p:txBody>
      </p:sp>
      <p:sp>
        <p:nvSpPr>
          <p:cNvPr id="10" name="矩形 5"/>
          <p:cNvSpPr>
            <a:spLocks noChangeArrowheads="1"/>
          </p:cNvSpPr>
          <p:nvPr/>
        </p:nvSpPr>
        <p:spPr bwMode="auto">
          <a:xfrm>
            <a:off x="1573958" y="2222078"/>
            <a:ext cx="587459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zh-CN" sz="2000" smtClean="0"/>
              <a:t>目前</a:t>
            </a:r>
            <a:r>
              <a:rPr lang="zh-CN" altLang="zh-CN" sz="2000"/>
              <a:t>越来越多的人使用小屏幕设备上网，针对不同屏幕的设备开发不同的页面成本非常大，这时，响应式</a:t>
            </a:r>
            <a:r>
              <a:rPr lang="en-US" altLang="zh-CN" sz="2000"/>
              <a:t>Web</a:t>
            </a:r>
            <a:r>
              <a:rPr lang="zh-CN" altLang="zh-CN" sz="2000"/>
              <a:t>设计应运而生</a:t>
            </a:r>
            <a:r>
              <a:rPr lang="zh-CN" altLang="zh-CN" sz="2000" smtClean="0"/>
              <a:t>。</a:t>
            </a:r>
            <a:endParaRPr lang="en-US" altLang="zh-CN" sz="2000" smtClean="0"/>
          </a:p>
          <a:p>
            <a:pPr>
              <a:lnSpc>
                <a:spcPct val="150000"/>
              </a:lnSpc>
            </a:pPr>
            <a:r>
              <a:rPr lang="zh-CN" altLang="zh-CN" sz="2000" smtClean="0"/>
              <a:t>响应</a:t>
            </a:r>
            <a:r>
              <a:rPr lang="zh-CN" altLang="zh-CN" sz="2000"/>
              <a:t>式</a:t>
            </a:r>
            <a:r>
              <a:rPr lang="en-US" altLang="zh-CN" sz="2000"/>
              <a:t>Web</a:t>
            </a:r>
            <a:r>
              <a:rPr lang="zh-CN" altLang="zh-CN" sz="2000"/>
              <a:t>设计（</a:t>
            </a:r>
            <a:r>
              <a:rPr lang="en-US" altLang="zh-CN" sz="2000"/>
              <a:t>Responsive Web Design</a:t>
            </a:r>
            <a:r>
              <a:rPr lang="zh-CN" altLang="zh-CN" sz="2000"/>
              <a:t>）是由</a:t>
            </a:r>
            <a:r>
              <a:rPr lang="en-US" altLang="zh-CN" sz="2000"/>
              <a:t>Ethan Marcotte </a:t>
            </a:r>
            <a:r>
              <a:rPr lang="zh-CN" altLang="zh-CN" sz="2000"/>
              <a:t>在</a:t>
            </a:r>
            <a:r>
              <a:rPr lang="en-US" altLang="zh-CN" sz="2000"/>
              <a:t>2010</a:t>
            </a:r>
            <a:r>
              <a:rPr lang="zh-CN" altLang="zh-CN" sz="2000"/>
              <a:t>年提出的，他将媒体查询、栅格布局和弹性图片合并称为响应式</a:t>
            </a:r>
            <a:r>
              <a:rPr lang="en-US" altLang="zh-CN" sz="2000"/>
              <a:t>Web</a:t>
            </a:r>
            <a:r>
              <a:rPr lang="zh-CN" altLang="zh-CN" sz="2000"/>
              <a:t>设计</a:t>
            </a:r>
          </a:p>
        </p:txBody>
      </p:sp>
    </p:spTree>
    <p:extLst>
      <p:ext uri="{BB962C8B-B14F-4D97-AF65-F5344CB8AC3E}">
        <p14:creationId xmlns:p14="http://schemas.microsoft.com/office/powerpoint/2010/main" val="170517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0388" y="1152135"/>
            <a:ext cx="3354060" cy="583108"/>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响应</a:t>
            </a:r>
            <a:r>
              <a:rPr lang="zh-CN" altLang="zh-CN" sz="2400" b="1">
                <a:solidFill>
                  <a:srgbClr val="0567A2"/>
                </a:solidFill>
              </a:rPr>
              <a:t>式</a:t>
            </a:r>
            <a:r>
              <a:rPr lang="en-US" altLang="zh-CN" sz="2400" b="1">
                <a:solidFill>
                  <a:srgbClr val="0567A2"/>
                </a:solidFill>
              </a:rPr>
              <a:t>Web</a:t>
            </a:r>
            <a:r>
              <a:rPr lang="zh-CN" altLang="zh-CN" sz="2400" b="1">
                <a:solidFill>
                  <a:srgbClr val="0567A2"/>
                </a:solidFill>
              </a:rPr>
              <a:t>设计</a:t>
            </a:r>
            <a:r>
              <a:rPr lang="zh-CN" altLang="zh-CN" sz="2400" b="1" smtClean="0">
                <a:solidFill>
                  <a:srgbClr val="0567A2"/>
                </a:solidFill>
              </a:rPr>
              <a:t>简介 </a:t>
            </a:r>
            <a:endParaRPr lang="zh-CN" altLang="zh-CN" sz="2400" b="1">
              <a:solidFill>
                <a:srgbClr val="0567A2"/>
              </a:solidFill>
            </a:endParaRPr>
          </a:p>
        </p:txBody>
      </p:sp>
      <p:sp>
        <p:nvSpPr>
          <p:cNvPr id="7"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a:solidFill>
                  <a:srgbClr val="0567A2"/>
                </a:solidFill>
                <a:latin typeface="微软雅黑" pitchFamily="34" charset="-122"/>
                <a:ea typeface="微软雅黑" pitchFamily="34" charset="-122"/>
              </a:rPr>
              <a:t>响应</a:t>
            </a:r>
            <a:r>
              <a:rPr lang="zh-CN" altLang="en-US" sz="3600" b="1" smtClean="0">
                <a:solidFill>
                  <a:srgbClr val="0567A2"/>
                </a:solidFill>
                <a:latin typeface="微软雅黑" pitchFamily="34" charset="-122"/>
                <a:ea typeface="微软雅黑" pitchFamily="34" charset="-122"/>
              </a:rPr>
              <a:t>式</a:t>
            </a:r>
            <a:r>
              <a:rPr lang="en-US" altLang="zh-CN" sz="3600" b="1" smtClean="0">
                <a:solidFill>
                  <a:srgbClr val="0567A2"/>
                </a:solidFill>
                <a:latin typeface="微软雅黑" pitchFamily="34" charset="-122"/>
                <a:ea typeface="微软雅黑" pitchFamily="34" charset="-122"/>
              </a:rPr>
              <a:t>Web</a:t>
            </a:r>
            <a:r>
              <a:rPr lang="zh-CN" altLang="en-US" sz="3600" b="1" smtClean="0">
                <a:solidFill>
                  <a:srgbClr val="0567A2"/>
                </a:solidFill>
                <a:latin typeface="微软雅黑" pitchFamily="34" charset="-122"/>
                <a:ea typeface="微软雅黑" pitchFamily="34" charset="-122"/>
              </a:rPr>
              <a:t>设计</a:t>
            </a:r>
            <a:endParaRPr lang="zh-CN" altLang="zh-CN" sz="3600" b="1">
              <a:solidFill>
                <a:srgbClr val="0567A2"/>
              </a:solidFill>
              <a:latin typeface="微软雅黑" pitchFamily="34" charset="-122"/>
              <a:ea typeface="微软雅黑" pitchFamily="34" charset="-122"/>
            </a:endParaRPr>
          </a:p>
        </p:txBody>
      </p:sp>
      <p:sp>
        <p:nvSpPr>
          <p:cNvPr id="8" name="矩形 7"/>
          <p:cNvSpPr/>
          <p:nvPr/>
        </p:nvSpPr>
        <p:spPr bwMode="auto">
          <a:xfrm>
            <a:off x="560388" y="2095500"/>
            <a:ext cx="8021638" cy="3838575"/>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矩形 5"/>
          <p:cNvSpPr>
            <a:spLocks noChangeArrowheads="1"/>
          </p:cNvSpPr>
          <p:nvPr/>
        </p:nvSpPr>
        <p:spPr bwMode="auto">
          <a:xfrm>
            <a:off x="800101" y="2210760"/>
            <a:ext cx="7709656" cy="346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342900" lvl="0" indent="-342900">
              <a:lnSpc>
                <a:spcPct val="150000"/>
              </a:lnSpc>
              <a:buFont typeface="+mj-lt"/>
              <a:buAutoNum type="arabicPeriod"/>
            </a:pPr>
            <a:r>
              <a:rPr lang="zh-CN" altLang="zh-CN" sz="2000" b="1"/>
              <a:t>设计理念</a:t>
            </a:r>
            <a:endParaRPr lang="zh-CN" altLang="zh-CN" sz="2000"/>
          </a:p>
          <a:p>
            <a:pPr marL="285750" indent="-285750">
              <a:lnSpc>
                <a:spcPct val="150000"/>
              </a:lnSpc>
              <a:buFont typeface="Wingdings" panose="05000000000000000000" pitchFamily="2" charset="2"/>
              <a:buChar char="Ø"/>
            </a:pPr>
            <a:r>
              <a:rPr lang="zh-CN" altLang="zh-CN"/>
              <a:t>从设计理念看，响应式</a:t>
            </a:r>
            <a:r>
              <a:rPr lang="en-US" altLang="zh-CN"/>
              <a:t>Web</a:t>
            </a:r>
            <a:r>
              <a:rPr lang="zh-CN" altLang="zh-CN"/>
              <a:t>设计是一种针对任意设备对网页内容进行完美布局的显示方式，与原始设计方式相比有两点突破：</a:t>
            </a:r>
          </a:p>
          <a:p>
            <a:pPr>
              <a:lnSpc>
                <a:spcPct val="150000"/>
              </a:lnSpc>
            </a:pPr>
            <a:r>
              <a:rPr lang="zh-CN" altLang="zh-CN"/>
              <a:t>（</a:t>
            </a:r>
            <a:r>
              <a:rPr lang="en-US" altLang="zh-CN"/>
              <a:t>1</a:t>
            </a:r>
            <a:r>
              <a:rPr lang="zh-CN" altLang="zh-CN"/>
              <a:t>）一个网页设计，多个设备使用</a:t>
            </a:r>
          </a:p>
          <a:p>
            <a:pPr>
              <a:lnSpc>
                <a:spcPct val="150000"/>
              </a:lnSpc>
            </a:pPr>
            <a:r>
              <a:rPr lang="zh-CN" altLang="zh-CN"/>
              <a:t>随着移动产品的日益丰富，出现了各种屏幕尺寸的手机、</a:t>
            </a:r>
            <a:r>
              <a:rPr lang="en-US" altLang="zh-CN"/>
              <a:t>pad</a:t>
            </a:r>
            <a:r>
              <a:rPr lang="zh-CN" altLang="zh-CN"/>
              <a:t>等移动设备，如果针对</a:t>
            </a:r>
            <a:r>
              <a:rPr lang="zh-CN" altLang="zh-CN" smtClean="0"/>
              <a:t>每一</a:t>
            </a:r>
            <a:r>
              <a:rPr lang="zh-CN" altLang="zh-CN"/>
              <a:t>种尺寸的设备都独立开发一个网站，成本会非常高，如果要找一个成本、设计、性能的平衡点，响应式设计是最好的选择。它可以做到一处设计，响应多种屏幕</a:t>
            </a:r>
            <a:r>
              <a:rPr lang="zh-CN" altLang="zh-CN" smtClean="0"/>
              <a:t>。</a:t>
            </a:r>
            <a:endParaRPr lang="zh-CN" altLang="zh-CN"/>
          </a:p>
        </p:txBody>
      </p:sp>
    </p:spTree>
    <p:extLst>
      <p:ext uri="{BB962C8B-B14F-4D97-AF65-F5344CB8AC3E}">
        <p14:creationId xmlns:p14="http://schemas.microsoft.com/office/powerpoint/2010/main" val="107912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0388" y="1171185"/>
            <a:ext cx="3354060" cy="583108"/>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响应</a:t>
            </a:r>
            <a:r>
              <a:rPr lang="zh-CN" altLang="zh-CN" sz="2400" b="1">
                <a:solidFill>
                  <a:srgbClr val="0567A2"/>
                </a:solidFill>
              </a:rPr>
              <a:t>式</a:t>
            </a:r>
            <a:r>
              <a:rPr lang="en-US" altLang="zh-CN" sz="2400" b="1">
                <a:solidFill>
                  <a:srgbClr val="0567A2"/>
                </a:solidFill>
              </a:rPr>
              <a:t>Web</a:t>
            </a:r>
            <a:r>
              <a:rPr lang="zh-CN" altLang="zh-CN" sz="2400" b="1">
                <a:solidFill>
                  <a:srgbClr val="0567A2"/>
                </a:solidFill>
              </a:rPr>
              <a:t>设计</a:t>
            </a:r>
            <a:r>
              <a:rPr lang="zh-CN" altLang="zh-CN" sz="2400" b="1" smtClean="0">
                <a:solidFill>
                  <a:srgbClr val="0567A2"/>
                </a:solidFill>
              </a:rPr>
              <a:t>简介 </a:t>
            </a:r>
            <a:endParaRPr lang="zh-CN" altLang="zh-CN" sz="2400" b="1">
              <a:solidFill>
                <a:srgbClr val="0567A2"/>
              </a:solidFill>
            </a:endParaRPr>
          </a:p>
        </p:txBody>
      </p:sp>
      <p:sp>
        <p:nvSpPr>
          <p:cNvPr id="7"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a:solidFill>
                  <a:srgbClr val="0567A2"/>
                </a:solidFill>
                <a:latin typeface="微软雅黑" pitchFamily="34" charset="-122"/>
                <a:ea typeface="微软雅黑" pitchFamily="34" charset="-122"/>
              </a:rPr>
              <a:t>响应</a:t>
            </a:r>
            <a:r>
              <a:rPr lang="zh-CN" altLang="en-US" sz="3600" b="1" smtClean="0">
                <a:solidFill>
                  <a:srgbClr val="0567A2"/>
                </a:solidFill>
                <a:latin typeface="微软雅黑" pitchFamily="34" charset="-122"/>
                <a:ea typeface="微软雅黑" pitchFamily="34" charset="-122"/>
              </a:rPr>
              <a:t>式</a:t>
            </a:r>
            <a:r>
              <a:rPr lang="en-US" altLang="zh-CN" sz="3600" b="1" smtClean="0">
                <a:solidFill>
                  <a:srgbClr val="0567A2"/>
                </a:solidFill>
                <a:latin typeface="微软雅黑" pitchFamily="34" charset="-122"/>
                <a:ea typeface="微软雅黑" pitchFamily="34" charset="-122"/>
              </a:rPr>
              <a:t>Web</a:t>
            </a:r>
            <a:r>
              <a:rPr lang="zh-CN" altLang="en-US" sz="3600" b="1" smtClean="0">
                <a:solidFill>
                  <a:srgbClr val="0567A2"/>
                </a:solidFill>
                <a:latin typeface="微软雅黑" pitchFamily="34" charset="-122"/>
                <a:ea typeface="微软雅黑" pitchFamily="34" charset="-122"/>
              </a:rPr>
              <a:t>设计</a:t>
            </a:r>
            <a:endParaRPr lang="zh-CN" altLang="zh-CN" sz="3600" b="1">
              <a:solidFill>
                <a:srgbClr val="0567A2"/>
              </a:solidFill>
              <a:latin typeface="微软雅黑" pitchFamily="34" charset="-122"/>
              <a:ea typeface="微软雅黑" pitchFamily="34" charset="-122"/>
            </a:endParaRPr>
          </a:p>
        </p:txBody>
      </p:sp>
      <p:sp>
        <p:nvSpPr>
          <p:cNvPr id="8" name="矩形 7"/>
          <p:cNvSpPr/>
          <p:nvPr/>
        </p:nvSpPr>
        <p:spPr bwMode="auto">
          <a:xfrm>
            <a:off x="657225" y="2133600"/>
            <a:ext cx="7839075" cy="3648075"/>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矩形 5"/>
          <p:cNvSpPr>
            <a:spLocks noChangeArrowheads="1"/>
          </p:cNvSpPr>
          <p:nvPr/>
        </p:nvSpPr>
        <p:spPr bwMode="auto">
          <a:xfrm>
            <a:off x="1009651" y="2410305"/>
            <a:ext cx="7181850"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zh-CN" smtClean="0"/>
              <a:t>（</a:t>
            </a:r>
            <a:r>
              <a:rPr lang="en-US" altLang="zh-CN"/>
              <a:t>2</a:t>
            </a:r>
            <a:r>
              <a:rPr lang="zh-CN" altLang="zh-CN"/>
              <a:t>）移动优先</a:t>
            </a:r>
          </a:p>
          <a:p>
            <a:pPr>
              <a:lnSpc>
                <a:spcPct val="150000"/>
              </a:lnSpc>
            </a:pPr>
            <a:r>
              <a:rPr lang="zh-CN" altLang="zh-CN"/>
              <a:t>之前的网站开发大多数是先开发</a:t>
            </a:r>
            <a:r>
              <a:rPr lang="en-US" altLang="zh-CN"/>
              <a:t>PC</a:t>
            </a:r>
            <a:r>
              <a:rPr lang="zh-CN" altLang="zh-CN"/>
              <a:t>端，再根据</a:t>
            </a:r>
            <a:r>
              <a:rPr lang="en-US" altLang="zh-CN"/>
              <a:t>PC</a:t>
            </a:r>
            <a:r>
              <a:rPr lang="zh-CN" altLang="zh-CN"/>
              <a:t>端的网页及功能设计开发移动端。然而，随着互联网行业的发展，使用移动端上网的用户群已经赶超</a:t>
            </a:r>
            <a:r>
              <a:rPr lang="en-US" altLang="zh-CN"/>
              <a:t>PC</a:t>
            </a:r>
            <a:r>
              <a:rPr lang="zh-CN" altLang="zh-CN"/>
              <a:t>端。由于移动端设备的屏幕小，计算资源低，如果我们先开发移动端，再开发</a:t>
            </a:r>
            <a:r>
              <a:rPr lang="en-US" altLang="zh-CN"/>
              <a:t>PC</a:t>
            </a:r>
            <a:r>
              <a:rPr lang="zh-CN" altLang="zh-CN"/>
              <a:t>端，可以迫使开发人员在更小、计算资源更低的设备中设计产品功能。这样做，一是可以使你的产品功能更加核心和简洁，二是有助于设计出性能更高的程序。</a:t>
            </a:r>
          </a:p>
        </p:txBody>
      </p:sp>
    </p:spTree>
    <p:extLst>
      <p:ext uri="{BB962C8B-B14F-4D97-AF65-F5344CB8AC3E}">
        <p14:creationId xmlns:p14="http://schemas.microsoft.com/office/powerpoint/2010/main" val="270414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542509" y="2200276"/>
            <a:ext cx="7968416" cy="3371849"/>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6" name="矩形 5"/>
          <p:cNvSpPr>
            <a:spLocks noChangeArrowheads="1"/>
          </p:cNvSpPr>
          <p:nvPr/>
        </p:nvSpPr>
        <p:spPr bwMode="auto">
          <a:xfrm>
            <a:off x="737152" y="2276955"/>
            <a:ext cx="7511498"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342900" lvl="0" indent="-342900">
              <a:lnSpc>
                <a:spcPct val="150000"/>
              </a:lnSpc>
              <a:buFont typeface="+mj-lt"/>
              <a:buAutoNum type="arabicPeriod" startAt="2"/>
            </a:pPr>
            <a:r>
              <a:rPr lang="zh-CN" altLang="zh-CN" sz="2000" b="1"/>
              <a:t>用户体验</a:t>
            </a:r>
            <a:endParaRPr lang="zh-CN" altLang="zh-CN" sz="2000"/>
          </a:p>
          <a:p>
            <a:pPr>
              <a:lnSpc>
                <a:spcPct val="150000"/>
              </a:lnSpc>
            </a:pPr>
            <a:r>
              <a:rPr lang="en-US" altLang="zh-CN" smtClean="0"/>
              <a:t>      </a:t>
            </a:r>
            <a:r>
              <a:rPr lang="zh-CN" altLang="zh-CN" smtClean="0"/>
              <a:t>用户</a:t>
            </a:r>
            <a:r>
              <a:rPr lang="zh-CN" altLang="zh-CN"/>
              <a:t>体验对于网站的运营是至关重要的，网站若是没有良好的用户体验，那么就算里面的内容再精彩，用户也无心浏览下去。通常网站会在移动浏览器上会缩放，这样虽然可以完整的呈现给我们想要浏览的内容，但鉴于移动设备屏幕大小的限制，过多的内容会使页面看起来杂乱不堪，用户也很难找到自己关注的内容。而响应式</a:t>
            </a:r>
            <a:r>
              <a:rPr lang="en-US" altLang="zh-CN"/>
              <a:t>Web</a:t>
            </a:r>
            <a:r>
              <a:rPr lang="zh-CN" altLang="zh-CN"/>
              <a:t>设计并不是将整个网页缩放给用户，而是经过精心筛选，有选择性的显示页面的内容。</a:t>
            </a:r>
          </a:p>
        </p:txBody>
      </p:sp>
      <p:sp>
        <p:nvSpPr>
          <p:cNvPr id="10"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a:solidFill>
                  <a:srgbClr val="0567A2"/>
                </a:solidFill>
                <a:latin typeface="微软雅黑" pitchFamily="34" charset="-122"/>
                <a:ea typeface="微软雅黑" pitchFamily="34" charset="-122"/>
              </a:rPr>
              <a:t>响应</a:t>
            </a:r>
            <a:r>
              <a:rPr lang="zh-CN" altLang="en-US" sz="3600" b="1" smtClean="0">
                <a:solidFill>
                  <a:srgbClr val="0567A2"/>
                </a:solidFill>
                <a:latin typeface="微软雅黑" pitchFamily="34" charset="-122"/>
                <a:ea typeface="微软雅黑" pitchFamily="34" charset="-122"/>
              </a:rPr>
              <a:t>式</a:t>
            </a:r>
            <a:r>
              <a:rPr lang="en-US" altLang="zh-CN" sz="3600" b="1" smtClean="0">
                <a:solidFill>
                  <a:srgbClr val="0567A2"/>
                </a:solidFill>
                <a:latin typeface="微软雅黑" pitchFamily="34" charset="-122"/>
                <a:ea typeface="微软雅黑" pitchFamily="34" charset="-122"/>
              </a:rPr>
              <a:t>Web</a:t>
            </a:r>
            <a:r>
              <a:rPr lang="zh-CN" altLang="en-US" sz="3600" b="1" smtClean="0">
                <a:solidFill>
                  <a:srgbClr val="0567A2"/>
                </a:solidFill>
                <a:latin typeface="微软雅黑" pitchFamily="34" charset="-122"/>
                <a:ea typeface="微软雅黑" pitchFamily="34" charset="-122"/>
              </a:rPr>
              <a:t>设计</a:t>
            </a:r>
            <a:endParaRPr lang="zh-CN" altLang="zh-CN" sz="3600" b="1">
              <a:solidFill>
                <a:srgbClr val="0567A2"/>
              </a:solidFill>
              <a:latin typeface="微软雅黑" pitchFamily="34" charset="-122"/>
              <a:ea typeface="微软雅黑" pitchFamily="34" charset="-122"/>
            </a:endParaRPr>
          </a:p>
        </p:txBody>
      </p:sp>
      <p:sp>
        <p:nvSpPr>
          <p:cNvPr id="11" name="矩形 10"/>
          <p:cNvSpPr/>
          <p:nvPr/>
        </p:nvSpPr>
        <p:spPr>
          <a:xfrm>
            <a:off x="560388" y="1228335"/>
            <a:ext cx="3354060" cy="583108"/>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响应</a:t>
            </a:r>
            <a:r>
              <a:rPr lang="zh-CN" altLang="zh-CN" sz="2400" b="1">
                <a:solidFill>
                  <a:srgbClr val="0567A2"/>
                </a:solidFill>
              </a:rPr>
              <a:t>式</a:t>
            </a:r>
            <a:r>
              <a:rPr lang="en-US" altLang="zh-CN" sz="2400" b="1">
                <a:solidFill>
                  <a:srgbClr val="0567A2"/>
                </a:solidFill>
              </a:rPr>
              <a:t>Web</a:t>
            </a:r>
            <a:r>
              <a:rPr lang="zh-CN" altLang="zh-CN" sz="2400" b="1">
                <a:solidFill>
                  <a:srgbClr val="0567A2"/>
                </a:solidFill>
              </a:rPr>
              <a:t>设计</a:t>
            </a:r>
            <a:r>
              <a:rPr lang="zh-CN" altLang="zh-CN" sz="2400" b="1" smtClean="0">
                <a:solidFill>
                  <a:srgbClr val="0567A2"/>
                </a:solidFill>
              </a:rPr>
              <a:t>简介 </a:t>
            </a:r>
            <a:endParaRPr lang="zh-CN" altLang="zh-CN" sz="2400" b="1">
              <a:solidFill>
                <a:srgbClr val="0567A2"/>
              </a:solidFill>
            </a:endParaRPr>
          </a:p>
        </p:txBody>
      </p:sp>
    </p:spTree>
    <p:extLst>
      <p:ext uri="{BB962C8B-B14F-4D97-AF65-F5344CB8AC3E}">
        <p14:creationId xmlns:p14="http://schemas.microsoft.com/office/powerpoint/2010/main" val="285962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575228" y="21218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8" name="矩形 7"/>
          <p:cNvSpPr/>
          <p:nvPr/>
        </p:nvSpPr>
        <p:spPr bwMode="auto">
          <a:xfrm>
            <a:off x="567771" y="1898973"/>
            <a:ext cx="7757079" cy="4545090"/>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内容占位符 2"/>
          <p:cNvSpPr txBox="1">
            <a:spLocks/>
          </p:cNvSpPr>
          <p:nvPr/>
        </p:nvSpPr>
        <p:spPr bwMode="auto">
          <a:xfrm>
            <a:off x="567771" y="1898973"/>
            <a:ext cx="7975600" cy="45114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lnSpc>
                <a:spcPct val="150000"/>
              </a:lnSpc>
              <a:spcBef>
                <a:spcPct val="20000"/>
              </a:spcBef>
              <a:buFont typeface="Wingdings" panose="05000000000000000000" pitchFamily="2" charset="2"/>
              <a:buChar char="Ø"/>
              <a:defRPr/>
            </a:pPr>
            <a:r>
              <a:rPr lang="zh-CN" altLang="en-US" sz="1600" smtClean="0"/>
              <a:t>例如</a:t>
            </a:r>
            <a:r>
              <a:rPr lang="zh-CN" altLang="en-US" sz="1600"/>
              <a:t>一个用户个人信息界面，在</a:t>
            </a:r>
            <a:r>
              <a:rPr lang="en-US" altLang="zh-CN" sz="1600"/>
              <a:t>PC</a:t>
            </a:r>
            <a:r>
              <a:rPr lang="zh-CN" altLang="en-US" sz="1600"/>
              <a:t>端大屏幕的页面效果</a:t>
            </a:r>
            <a:r>
              <a:rPr lang="zh-CN" altLang="en-US" sz="1600" smtClean="0"/>
              <a:t>如左图所</a:t>
            </a:r>
            <a:r>
              <a:rPr lang="zh-CN" altLang="en-US" sz="1600"/>
              <a:t>示</a:t>
            </a:r>
            <a:r>
              <a:rPr lang="zh-CN" altLang="en-US" sz="1600" smtClean="0"/>
              <a:t>。</a:t>
            </a:r>
            <a:endParaRPr lang="zh-CN" altLang="en-US" sz="1600"/>
          </a:p>
        </p:txBody>
      </p:sp>
      <p:sp>
        <p:nvSpPr>
          <p:cNvPr id="12"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a:solidFill>
                  <a:srgbClr val="0567A2"/>
                </a:solidFill>
                <a:latin typeface="微软雅黑" pitchFamily="34" charset="-122"/>
                <a:ea typeface="微软雅黑" pitchFamily="34" charset="-122"/>
              </a:rPr>
              <a:t>响应</a:t>
            </a:r>
            <a:r>
              <a:rPr lang="zh-CN" altLang="en-US" sz="3600" b="1" smtClean="0">
                <a:solidFill>
                  <a:srgbClr val="0567A2"/>
                </a:solidFill>
                <a:latin typeface="微软雅黑" pitchFamily="34" charset="-122"/>
                <a:ea typeface="微软雅黑" pitchFamily="34" charset="-122"/>
              </a:rPr>
              <a:t>式</a:t>
            </a:r>
            <a:r>
              <a:rPr lang="en-US" altLang="zh-CN" sz="3600" b="1" smtClean="0">
                <a:solidFill>
                  <a:srgbClr val="0567A2"/>
                </a:solidFill>
                <a:latin typeface="微软雅黑" pitchFamily="34" charset="-122"/>
                <a:ea typeface="微软雅黑" pitchFamily="34" charset="-122"/>
              </a:rPr>
              <a:t>Web</a:t>
            </a:r>
            <a:r>
              <a:rPr lang="zh-CN" altLang="en-US" sz="3600" b="1" smtClean="0">
                <a:solidFill>
                  <a:srgbClr val="0567A2"/>
                </a:solidFill>
                <a:latin typeface="微软雅黑" pitchFamily="34" charset="-122"/>
                <a:ea typeface="微软雅黑" pitchFamily="34" charset="-122"/>
              </a:rPr>
              <a:t>设计</a:t>
            </a:r>
            <a:endParaRPr lang="zh-CN" altLang="zh-CN" sz="3600" b="1">
              <a:solidFill>
                <a:srgbClr val="0567A2"/>
              </a:solidFill>
              <a:latin typeface="微软雅黑" pitchFamily="34" charset="-122"/>
              <a:ea typeface="微软雅黑" pitchFamily="34" charset="-122"/>
            </a:endParaRPr>
          </a:p>
        </p:txBody>
      </p:sp>
      <p:sp>
        <p:nvSpPr>
          <p:cNvPr id="13" name="矩形 12"/>
          <p:cNvSpPr/>
          <p:nvPr/>
        </p:nvSpPr>
        <p:spPr>
          <a:xfrm>
            <a:off x="560388" y="1228335"/>
            <a:ext cx="3354060" cy="583108"/>
          </a:xfrm>
          <a:prstGeom prst="rect">
            <a:avLst/>
          </a:prstGeom>
        </p:spPr>
        <p:txBody>
          <a:bodyPr wrap="none">
            <a:spAutoFit/>
          </a:bodyPr>
          <a:lstStyle/>
          <a:p>
            <a:pPr marL="342900" lvl="2" indent="-342900">
              <a:lnSpc>
                <a:spcPct val="150000"/>
              </a:lnSpc>
              <a:spcBef>
                <a:spcPct val="20000"/>
              </a:spcBef>
              <a:buFontTx/>
              <a:buChar char="•"/>
              <a:defRPr/>
            </a:pPr>
            <a:r>
              <a:rPr lang="zh-CN" altLang="zh-CN" sz="2400" b="1" smtClean="0">
                <a:solidFill>
                  <a:srgbClr val="0567A2"/>
                </a:solidFill>
              </a:rPr>
              <a:t>响应</a:t>
            </a:r>
            <a:r>
              <a:rPr lang="zh-CN" altLang="zh-CN" sz="2400" b="1">
                <a:solidFill>
                  <a:srgbClr val="0567A2"/>
                </a:solidFill>
              </a:rPr>
              <a:t>式</a:t>
            </a:r>
            <a:r>
              <a:rPr lang="en-US" altLang="zh-CN" sz="2400" b="1">
                <a:solidFill>
                  <a:srgbClr val="0567A2"/>
                </a:solidFill>
              </a:rPr>
              <a:t>Web</a:t>
            </a:r>
            <a:r>
              <a:rPr lang="zh-CN" altLang="zh-CN" sz="2400" b="1">
                <a:solidFill>
                  <a:srgbClr val="0567A2"/>
                </a:solidFill>
              </a:rPr>
              <a:t>设计</a:t>
            </a:r>
            <a:r>
              <a:rPr lang="zh-CN" altLang="zh-CN" sz="2400" b="1" smtClean="0">
                <a:solidFill>
                  <a:srgbClr val="0567A2"/>
                </a:solidFill>
              </a:rPr>
              <a:t>简介 </a:t>
            </a:r>
            <a:endParaRPr lang="zh-CN" altLang="zh-CN" sz="2400" b="1">
              <a:solidFill>
                <a:srgbClr val="0567A2"/>
              </a:solidFill>
            </a:endParaRPr>
          </a:p>
        </p:txBody>
      </p:sp>
      <p:pic>
        <p:nvPicPr>
          <p:cNvPr id="1026" name="图片 5" descr="E:\QQ\1340794797\Image\C2C\J%W_JPT3_DW4AAA8%2MC{7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663" y="2593502"/>
            <a:ext cx="4848225"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内容占位符 2"/>
          <p:cNvSpPr txBox="1">
            <a:spLocks/>
          </p:cNvSpPr>
          <p:nvPr/>
        </p:nvSpPr>
        <p:spPr bwMode="auto">
          <a:xfrm>
            <a:off x="782665" y="5137473"/>
            <a:ext cx="5465735" cy="45114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lnSpc>
                <a:spcPct val="150000"/>
              </a:lnSpc>
              <a:spcBef>
                <a:spcPct val="20000"/>
              </a:spcBef>
              <a:buFont typeface="Wingdings" panose="05000000000000000000" pitchFamily="2" charset="2"/>
              <a:buChar char="Ø"/>
              <a:defRPr/>
            </a:pPr>
            <a:r>
              <a:rPr lang="zh-CN" altLang="en-US" sz="1600" smtClean="0"/>
              <a:t>如果在移动端的小屏幕上，按比列缩小，网页上的文字会看不清，使用响应式</a:t>
            </a:r>
            <a:r>
              <a:rPr lang="en-US" altLang="zh-CN" sz="1600" smtClean="0"/>
              <a:t>Web</a:t>
            </a:r>
            <a:r>
              <a:rPr lang="zh-CN" altLang="en-US" sz="1600" smtClean="0"/>
              <a:t>开发可以让该界面呈现纵向排列方式，如右图所</a:t>
            </a:r>
            <a:r>
              <a:rPr lang="zh-CN" altLang="en-US" sz="1600"/>
              <a:t>示。</a:t>
            </a:r>
          </a:p>
        </p:txBody>
      </p:sp>
      <p:pic>
        <p:nvPicPr>
          <p:cNvPr id="1028" name="图片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1005" y="2321539"/>
            <a:ext cx="1773392" cy="409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482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bwMode="auto">
          <a:xfrm>
            <a:off x="487843" y="1924049"/>
            <a:ext cx="8136039" cy="4448175"/>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23" name="矩形 5"/>
          <p:cNvSpPr>
            <a:spLocks noChangeArrowheads="1"/>
          </p:cNvSpPr>
          <p:nvPr/>
        </p:nvSpPr>
        <p:spPr bwMode="auto">
          <a:xfrm>
            <a:off x="508553" y="1936240"/>
            <a:ext cx="8149672"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r>
              <a:rPr lang="zh-CN" altLang="en-US" sz="1600" smtClean="0"/>
              <a:t>响应</a:t>
            </a:r>
            <a:r>
              <a:rPr lang="zh-CN" altLang="en-US" sz="1600"/>
              <a:t>式</a:t>
            </a:r>
            <a:r>
              <a:rPr lang="en-US" altLang="zh-CN" sz="1600"/>
              <a:t>Web</a:t>
            </a:r>
            <a:r>
              <a:rPr lang="zh-CN" altLang="en-US" sz="1600"/>
              <a:t>设计是和</a:t>
            </a:r>
            <a:r>
              <a:rPr lang="en-US" altLang="zh-CN" sz="1600"/>
              <a:t>HTML5+CSS3</a:t>
            </a:r>
            <a:r>
              <a:rPr lang="zh-CN" altLang="en-US" sz="1600"/>
              <a:t>互相配合与支持的，实现响应式设计包括以下</a:t>
            </a:r>
            <a:r>
              <a:rPr lang="zh-CN" altLang="en-US" sz="1600" smtClean="0"/>
              <a:t>技术：</a:t>
            </a:r>
            <a:endParaRPr lang="zh-CN" altLang="en-US" sz="1600"/>
          </a:p>
          <a:p>
            <a:pPr marL="342900" indent="-342900">
              <a:lnSpc>
                <a:spcPct val="150000"/>
              </a:lnSpc>
              <a:buFont typeface="+mj-ea"/>
              <a:buAutoNum type="circleNumDbPlain"/>
            </a:pPr>
            <a:r>
              <a:rPr lang="zh-CN" altLang="en-US" sz="1600" smtClean="0"/>
              <a:t></a:t>
            </a:r>
            <a:r>
              <a:rPr lang="en-US" altLang="zh-CN" sz="1600" smtClean="0"/>
              <a:t>HTML5+CSS3</a:t>
            </a:r>
            <a:r>
              <a:rPr lang="zh-CN" altLang="en-US" sz="1600"/>
              <a:t>的基本网页设计。</a:t>
            </a:r>
          </a:p>
          <a:p>
            <a:pPr marL="342900" indent="-342900">
              <a:lnSpc>
                <a:spcPct val="150000"/>
              </a:lnSpc>
              <a:buFont typeface="+mj-ea"/>
              <a:buAutoNum type="circleNumDbPlain"/>
            </a:pPr>
            <a:r>
              <a:rPr lang="zh-CN" altLang="en-US" sz="1600" smtClean="0"/>
              <a:t>视口</a:t>
            </a:r>
            <a:r>
              <a:rPr lang="zh-CN" altLang="en-US" sz="1600"/>
              <a:t>：提供可以配置视口的属性。</a:t>
            </a:r>
          </a:p>
          <a:p>
            <a:pPr marL="342900" indent="-342900">
              <a:lnSpc>
                <a:spcPct val="150000"/>
              </a:lnSpc>
              <a:buFont typeface="+mj-ea"/>
              <a:buAutoNum type="circleNumDbPlain"/>
            </a:pPr>
            <a:r>
              <a:rPr lang="zh-CN" altLang="en-US" sz="1600" smtClean="0"/>
              <a:t></a:t>
            </a:r>
            <a:r>
              <a:rPr lang="en-US" altLang="zh-CN" sz="1600" smtClean="0"/>
              <a:t>CSS3</a:t>
            </a:r>
            <a:r>
              <a:rPr lang="zh-CN" altLang="en-US" sz="1600"/>
              <a:t>媒体查询（</a:t>
            </a:r>
            <a:r>
              <a:rPr lang="en-US" altLang="zh-CN" sz="1600"/>
              <a:t>media queries</a:t>
            </a:r>
            <a:r>
              <a:rPr lang="zh-CN" altLang="en-US" sz="1600"/>
              <a:t>）：识别媒体类型，特征（屏幕宽度，像素比等）。</a:t>
            </a:r>
          </a:p>
          <a:p>
            <a:pPr marL="342900" indent="-342900">
              <a:lnSpc>
                <a:spcPct val="150000"/>
              </a:lnSpc>
              <a:buFont typeface="+mj-ea"/>
              <a:buAutoNum type="circleNumDbPlain"/>
            </a:pPr>
            <a:r>
              <a:rPr lang="zh-CN" altLang="en-US" sz="1600" smtClean="0"/>
              <a:t>流式</a:t>
            </a:r>
            <a:r>
              <a:rPr lang="zh-CN" altLang="en-US" sz="1600"/>
              <a:t>布局（</a:t>
            </a:r>
            <a:r>
              <a:rPr lang="en-US" altLang="zh-CN" sz="1600"/>
              <a:t>fluid layout</a:t>
            </a:r>
            <a:r>
              <a:rPr lang="zh-CN" altLang="en-US" sz="1600"/>
              <a:t>）：可以根据浏览器的宽度和屏幕的大小自动调整效果。</a:t>
            </a:r>
          </a:p>
          <a:p>
            <a:pPr marL="342900" indent="-342900">
              <a:lnSpc>
                <a:spcPct val="150000"/>
              </a:lnSpc>
              <a:buFont typeface="+mj-ea"/>
              <a:buAutoNum type="circleNumDbPlain"/>
            </a:pPr>
            <a:r>
              <a:rPr lang="zh-CN" altLang="en-US" sz="1600" smtClean="0"/>
              <a:t>流式</a:t>
            </a:r>
            <a:r>
              <a:rPr lang="zh-CN" altLang="en-US" sz="1600"/>
              <a:t>图片（</a:t>
            </a:r>
            <a:r>
              <a:rPr lang="en-US" altLang="zh-CN" sz="1600"/>
              <a:t>fluid images</a:t>
            </a:r>
            <a:r>
              <a:rPr lang="zh-CN" altLang="en-US" sz="1600"/>
              <a:t>）：随流式布局进行相应缩放，可以理解为图片的流式布局。</a:t>
            </a:r>
          </a:p>
          <a:p>
            <a:pPr marL="342900" indent="-342900">
              <a:lnSpc>
                <a:spcPct val="150000"/>
              </a:lnSpc>
              <a:buFont typeface="+mj-ea"/>
              <a:buAutoNum type="circleNumDbPlain"/>
            </a:pPr>
            <a:r>
              <a:rPr lang="zh-CN" altLang="en-US" sz="1600" smtClean="0"/>
              <a:t>响应</a:t>
            </a:r>
            <a:r>
              <a:rPr lang="zh-CN" altLang="en-US" sz="1600"/>
              <a:t>式栅格系统（</a:t>
            </a:r>
            <a:r>
              <a:rPr lang="en-US" altLang="zh-CN" sz="1600"/>
              <a:t>Responsesive fluid grid</a:t>
            </a:r>
            <a:r>
              <a:rPr lang="zh-CN" altLang="en-US" sz="1600"/>
              <a:t>）：依赖于媒体查询，根据不同的屏幕大小调整布局。</a:t>
            </a:r>
          </a:p>
          <a:p>
            <a:pPr marL="342900" indent="-342900">
              <a:lnSpc>
                <a:spcPct val="150000"/>
              </a:lnSpc>
              <a:buFont typeface="+mj-ea"/>
              <a:buAutoNum type="circleNumDbPlain"/>
            </a:pPr>
            <a:r>
              <a:rPr lang="zh-CN" altLang="en-US" sz="1600" smtClean="0"/>
              <a:t>弹性</a:t>
            </a:r>
            <a:r>
              <a:rPr lang="zh-CN" altLang="en-US" sz="1600"/>
              <a:t>盒布局：</a:t>
            </a:r>
            <a:r>
              <a:rPr lang="en-US" altLang="zh-CN" sz="1600"/>
              <a:t>CSS3</a:t>
            </a:r>
            <a:r>
              <a:rPr lang="zh-CN" altLang="en-US" sz="1600"/>
              <a:t>的弹性盒布局，一个可以让我们告别浮动，完美实现垂直居中的新特性。</a:t>
            </a:r>
          </a:p>
          <a:p>
            <a:pPr marL="342900" indent="-342900">
              <a:lnSpc>
                <a:spcPct val="150000"/>
              </a:lnSpc>
              <a:buFont typeface="+mj-ea"/>
              <a:buAutoNum type="circleNumDbPlain"/>
            </a:pPr>
            <a:r>
              <a:rPr lang="zh-CN" altLang="en-US" sz="1600" smtClean="0"/>
              <a:t>弹性</a:t>
            </a:r>
            <a:r>
              <a:rPr lang="zh-CN" altLang="en-US" sz="1600"/>
              <a:t>图片：弹性图片指的是不给图片设置固定尺寸，而是通过设置</a:t>
            </a:r>
            <a:r>
              <a:rPr lang="en-US" altLang="zh-CN" sz="1600"/>
              <a:t>img {max-width:100%;}</a:t>
            </a:r>
            <a:r>
              <a:rPr lang="zh-CN" altLang="en-US" sz="1600"/>
              <a:t>，让图片大小自动适应屏幕大小</a:t>
            </a:r>
            <a:r>
              <a:rPr lang="zh-CN" altLang="en-US" sz="1600" smtClean="0"/>
              <a:t>。</a:t>
            </a:r>
            <a:endParaRPr lang="zh-CN" altLang="en-US" sz="1600"/>
          </a:p>
        </p:txBody>
      </p:sp>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a:solidFill>
                  <a:srgbClr val="0567A2"/>
                </a:solidFill>
                <a:latin typeface="微软雅黑" pitchFamily="34" charset="-122"/>
                <a:ea typeface="微软雅黑" pitchFamily="34" charset="-122"/>
              </a:rPr>
              <a:t>响应</a:t>
            </a:r>
            <a:r>
              <a:rPr lang="zh-CN" altLang="en-US" sz="3600" b="1" smtClean="0">
                <a:solidFill>
                  <a:srgbClr val="0567A2"/>
                </a:solidFill>
                <a:latin typeface="微软雅黑" pitchFamily="34" charset="-122"/>
                <a:ea typeface="微软雅黑" pitchFamily="34" charset="-122"/>
              </a:rPr>
              <a:t>式</a:t>
            </a:r>
            <a:r>
              <a:rPr lang="en-US" altLang="zh-CN" sz="3600" b="1" smtClean="0">
                <a:solidFill>
                  <a:srgbClr val="0567A2"/>
                </a:solidFill>
                <a:latin typeface="微软雅黑" pitchFamily="34" charset="-122"/>
                <a:ea typeface="微软雅黑" pitchFamily="34" charset="-122"/>
              </a:rPr>
              <a:t>Web</a:t>
            </a:r>
            <a:r>
              <a:rPr lang="zh-CN" altLang="en-US" sz="3600" b="1" smtClean="0">
                <a:solidFill>
                  <a:srgbClr val="0567A2"/>
                </a:solidFill>
                <a:latin typeface="微软雅黑" pitchFamily="34" charset="-122"/>
                <a:ea typeface="微软雅黑" pitchFamily="34" charset="-122"/>
              </a:rPr>
              <a:t>设计</a:t>
            </a:r>
            <a:endParaRPr lang="zh-CN" altLang="zh-CN" sz="3600" b="1">
              <a:solidFill>
                <a:srgbClr val="0567A2"/>
              </a:solidFill>
              <a:latin typeface="微软雅黑" pitchFamily="34" charset="-122"/>
              <a:ea typeface="微软雅黑" pitchFamily="34" charset="-122"/>
            </a:endParaRPr>
          </a:p>
        </p:txBody>
      </p:sp>
      <p:sp>
        <p:nvSpPr>
          <p:cNvPr id="9" name="矩形 8"/>
          <p:cNvSpPr/>
          <p:nvPr/>
        </p:nvSpPr>
        <p:spPr>
          <a:xfrm>
            <a:off x="560388" y="1228335"/>
            <a:ext cx="3903889" cy="646331"/>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响应</a:t>
            </a:r>
            <a:r>
              <a:rPr lang="zh-CN" altLang="en-US" sz="2400" b="1">
                <a:solidFill>
                  <a:srgbClr val="0567A2"/>
                </a:solidFill>
              </a:rPr>
              <a:t>式</a:t>
            </a:r>
            <a:r>
              <a:rPr lang="en-US" altLang="zh-CN" sz="2400" b="1">
                <a:solidFill>
                  <a:srgbClr val="0567A2"/>
                </a:solidFill>
              </a:rPr>
              <a:t>Web</a:t>
            </a:r>
            <a:r>
              <a:rPr lang="zh-CN" altLang="en-US" sz="2400" b="1">
                <a:solidFill>
                  <a:srgbClr val="0567A2"/>
                </a:solidFill>
              </a:rPr>
              <a:t>设计相关技术</a:t>
            </a:r>
            <a:endParaRPr lang="zh-CN" altLang="zh-CN" sz="2400" b="1">
              <a:solidFill>
                <a:srgbClr val="0567A2"/>
              </a:solidFill>
            </a:endParaRPr>
          </a:p>
        </p:txBody>
      </p:sp>
    </p:spTree>
    <p:extLst>
      <p:ext uri="{BB962C8B-B14F-4D97-AF65-F5344CB8AC3E}">
        <p14:creationId xmlns:p14="http://schemas.microsoft.com/office/powerpoint/2010/main" val="19938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nodePh="1">
                                  <p:stCondLst>
                                    <p:cond delay="0"/>
                                  </p:stCondLst>
                                  <p:endCondLst>
                                    <p:cond evt="begin" delay="0">
                                      <p:tn val="5"/>
                                    </p:cond>
                                  </p:end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2dfa2c4faaa03f6895922cf0d8e65f36cdd3aa"/>
</p:tagLst>
</file>

<file path=ppt/tags/tag2.xml><?xml version="1.0" encoding="utf-8"?>
<p:tagLst xmlns:a="http://schemas.openxmlformats.org/drawingml/2006/main" xmlns:r="http://schemas.openxmlformats.org/officeDocument/2006/relationships" xmlns:p="http://schemas.openxmlformats.org/presentationml/2006/main">
  <p:tag name="GENSWF_SLIDE_TITLE" val="第一章 PHP开篇"/>
  <p:tag name="GENSWF_ADVANCE_TIME" val="0.00"/>
  <p:tag name="ISPRING_SLIDE_INDENT_LEVEL" val="0"/>
  <p:tag name="ISPRING_CUSTOM_TIMING_USED" val="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2971</TotalTime>
  <Words>3480</Words>
  <Application>Microsoft Office PowerPoint</Application>
  <PresentationFormat>全屏显示(4:3)</PresentationFormat>
  <Paragraphs>195</Paragraphs>
  <Slides>31</Slides>
  <Notes>1</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PowerPoint 演示文稿</vt:lpstr>
      <vt:lpstr>学习目标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admin</cp:lastModifiedBy>
  <cp:revision>197</cp:revision>
  <dcterms:created xsi:type="dcterms:W3CDTF">2016-08-25T05:15:17Z</dcterms:created>
  <dcterms:modified xsi:type="dcterms:W3CDTF">2017-08-25T03:01:29Z</dcterms:modified>
</cp:coreProperties>
</file>