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320" r:id="rId4"/>
    <p:sldId id="264" r:id="rId5"/>
    <p:sldId id="321" r:id="rId6"/>
    <p:sldId id="292" r:id="rId7"/>
    <p:sldId id="306" r:id="rId8"/>
    <p:sldId id="265" r:id="rId9"/>
    <p:sldId id="338" r:id="rId10"/>
    <p:sldId id="293" r:id="rId11"/>
    <p:sldId id="339" r:id="rId12"/>
    <p:sldId id="340" r:id="rId13"/>
    <p:sldId id="322" r:id="rId14"/>
    <p:sldId id="307" r:id="rId15"/>
    <p:sldId id="341" r:id="rId16"/>
    <p:sldId id="323" r:id="rId17"/>
    <p:sldId id="308" r:id="rId18"/>
    <p:sldId id="342" r:id="rId19"/>
    <p:sldId id="343" r:id="rId20"/>
    <p:sldId id="309" r:id="rId21"/>
    <p:sldId id="344" r:id="rId22"/>
    <p:sldId id="345" r:id="rId23"/>
    <p:sldId id="346" r:id="rId24"/>
    <p:sldId id="311" r:id="rId25"/>
    <p:sldId id="310" r:id="rId26"/>
    <p:sldId id="347" r:id="rId27"/>
    <p:sldId id="348" r:id="rId28"/>
    <p:sldId id="349" r:id="rId29"/>
    <p:sldId id="350" r:id="rId30"/>
    <p:sldId id="351" r:id="rId31"/>
    <p:sldId id="291" r:id="rId32"/>
    <p:sldId id="260" r:id="rId33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444" autoAdjust="0"/>
  </p:normalViewPr>
  <p:slideViewPr>
    <p:cSldViewPr snapToGrid="0">
      <p:cViewPr>
        <p:scale>
          <a:sx n="100" d="100"/>
          <a:sy n="100" d="100"/>
        </p:scale>
        <p:origin x="-195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6345443577509"/>
          <c:y val="6.813863741063067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34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5229" y="2601299"/>
            <a:ext cx="8723607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7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使用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进行移动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</a:t>
            </a:r>
            <a:endParaRPr lang="zh-CN" altLang="zh-CN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布局</a:t>
            </a:r>
            <a:r>
              <a:rPr lang="zh-CN" altLang="en-US" sz="2400" b="1" dirty="0">
                <a:solidFill>
                  <a:srgbClr val="0567A2"/>
                </a:solidFill>
              </a:rPr>
              <a:t>容器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9516" y="1951762"/>
            <a:ext cx="766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        </a:t>
            </a:r>
            <a:r>
              <a:rPr lang="zh-CN" altLang="zh-CN" smtClean="0"/>
              <a:t>使用</a:t>
            </a:r>
            <a:r>
              <a:rPr lang="en-US" altLang="zh-CN" dirty="0"/>
              <a:t>Bootstrap</a:t>
            </a:r>
            <a:r>
              <a:rPr lang="zh-CN" altLang="zh-CN" dirty="0"/>
              <a:t>时需要为页面内容和栅格系统包裹一个</a:t>
            </a:r>
            <a:r>
              <a:rPr lang="en-US" altLang="zh-CN" dirty="0"/>
              <a:t>.container </a:t>
            </a:r>
            <a:r>
              <a:rPr lang="zh-CN" altLang="zh-CN" dirty="0"/>
              <a:t>容器。</a:t>
            </a:r>
            <a:r>
              <a:rPr lang="en-US" altLang="zh-CN" dirty="0"/>
              <a:t>Bootstrap</a:t>
            </a:r>
            <a:r>
              <a:rPr lang="zh-CN" altLang="zh-CN" dirty="0"/>
              <a:t>包中为我们提供了两个容器类，</a:t>
            </a:r>
            <a:r>
              <a:rPr lang="en-US" altLang="zh-CN" dirty="0"/>
              <a:t>.container</a:t>
            </a:r>
            <a:r>
              <a:rPr lang="zh-CN" altLang="zh-CN" dirty="0"/>
              <a:t>类和</a:t>
            </a:r>
            <a:r>
              <a:rPr lang="en-US" altLang="zh-CN" dirty="0"/>
              <a:t>.container-fluid</a:t>
            </a:r>
            <a:r>
              <a:rPr lang="zh-CN" altLang="zh-CN" dirty="0"/>
              <a:t>类。需要注意的是，由于</a:t>
            </a:r>
            <a:r>
              <a:rPr lang="en-US" altLang="zh-CN" dirty="0"/>
              <a:t> padding </a:t>
            </a:r>
            <a:r>
              <a:rPr lang="zh-CN" altLang="zh-CN" dirty="0"/>
              <a:t>等属性的原因，这两种容器类不能互相嵌套。</a:t>
            </a:r>
          </a:p>
        </p:txBody>
      </p:sp>
      <p:sp>
        <p:nvSpPr>
          <p:cNvPr id="3" name="矩形 2"/>
          <p:cNvSpPr/>
          <p:nvPr/>
        </p:nvSpPr>
        <p:spPr>
          <a:xfrm>
            <a:off x="1444604" y="2875092"/>
            <a:ext cx="5718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.container</a:t>
            </a:r>
            <a:r>
              <a:rPr lang="zh-CN" altLang="zh-CN" dirty="0"/>
              <a:t>类用于固定宽度并支持响应式布局的容器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1729" y="3303985"/>
            <a:ext cx="6575446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&lt;</a:t>
            </a:r>
            <a:r>
              <a:rPr lang="en-US" altLang="zh-CN" dirty="0"/>
              <a:t>div class="container"&gt;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 smtClean="0"/>
              <a:t>       &lt;/</a:t>
            </a:r>
            <a:r>
              <a:rPr lang="en-US" altLang="zh-CN" dirty="0"/>
              <a:t>div&gt;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444604" y="4391710"/>
            <a:ext cx="756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.container-fluid</a:t>
            </a:r>
            <a:r>
              <a:rPr lang="zh-CN" altLang="zh-CN" dirty="0"/>
              <a:t>类用于设置</a:t>
            </a:r>
            <a:r>
              <a:rPr lang="en-US" altLang="zh-CN" dirty="0"/>
              <a:t>100% </a:t>
            </a:r>
            <a:r>
              <a:rPr lang="zh-CN" altLang="zh-CN" dirty="0"/>
              <a:t>宽度，占据全部</a:t>
            </a:r>
            <a:r>
              <a:rPr lang="zh-CN" altLang="zh-CN" dirty="0" smtClean="0"/>
              <a:t>视口的</a:t>
            </a:r>
            <a:r>
              <a:rPr lang="zh-CN" altLang="zh-CN" dirty="0"/>
              <a:t>容器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01729" y="5062835"/>
            <a:ext cx="6575446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&lt;</a:t>
            </a:r>
            <a:r>
              <a:rPr lang="en-US" altLang="zh-CN" dirty="0"/>
              <a:t>div class="container-fluid"&gt;</a:t>
            </a:r>
            <a:endParaRPr lang="zh-CN" altLang="zh-CN" dirty="0"/>
          </a:p>
          <a:p>
            <a:r>
              <a:rPr lang="en-US" altLang="zh-CN" dirty="0" smtClean="0"/>
              <a:t>         </a:t>
            </a:r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 smtClean="0"/>
              <a:t>       &lt;/</a:t>
            </a:r>
            <a:r>
              <a:rPr lang="en-US" altLang="zh-CN" dirty="0"/>
              <a:t>div&gt;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布局</a:t>
            </a:r>
            <a:r>
              <a:rPr lang="zh-CN" altLang="en-US" sz="2400" b="1" dirty="0">
                <a:solidFill>
                  <a:srgbClr val="0567A2"/>
                </a:solidFill>
              </a:rPr>
              <a:t>容器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290234" y="2209489"/>
            <a:ext cx="6215465" cy="50783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452841" y="2209489"/>
            <a:ext cx="605285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两种容器在页面中使用的对比</a:t>
            </a:r>
            <a:r>
              <a:rPr lang="zh-CN" altLang="zh-CN" dirty="0" smtClean="0"/>
              <a:t>效果如</a:t>
            </a:r>
            <a:r>
              <a:rPr lang="en-US" altLang="zh-CN" dirty="0" smtClean="0"/>
              <a:t>demo7-1</a:t>
            </a:r>
            <a:r>
              <a:rPr lang="zh-CN" altLang="zh-CN" dirty="0"/>
              <a:t>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1290234" y="5409234"/>
            <a:ext cx="621546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66" y="3028951"/>
            <a:ext cx="5486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0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栅</a:t>
            </a:r>
            <a:r>
              <a:rPr lang="zh-CN" altLang="en-US" sz="2400" b="1" dirty="0">
                <a:solidFill>
                  <a:srgbClr val="0567A2"/>
                </a:solidFill>
              </a:rPr>
              <a:t>格系统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0124" y="1986766"/>
            <a:ext cx="7172326" cy="3368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Bootstrap </a:t>
            </a:r>
            <a:r>
              <a:rPr lang="zh-CN" altLang="zh-CN" dirty="0"/>
              <a:t>栅格系统的工作原理如下所示：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/>
              <a:t>“行”必须包含在布局容器</a:t>
            </a:r>
            <a:r>
              <a:rPr lang="en-US" altLang="zh-CN" dirty="0"/>
              <a:t>.container</a:t>
            </a:r>
            <a:r>
              <a:rPr lang="zh-CN" altLang="zh-CN" dirty="0"/>
              <a:t>类或</a:t>
            </a:r>
            <a:r>
              <a:rPr lang="en-US" altLang="zh-CN" dirty="0"/>
              <a:t>.container-fluid</a:t>
            </a:r>
            <a:r>
              <a:rPr lang="zh-CN" altLang="zh-CN" dirty="0"/>
              <a:t>类中，以便为其赋予合适的排列（</a:t>
            </a:r>
            <a:r>
              <a:rPr lang="en-US" altLang="zh-CN" dirty="0" err="1"/>
              <a:t>aligment</a:t>
            </a:r>
            <a:r>
              <a:rPr lang="zh-CN" altLang="zh-CN" dirty="0"/>
              <a:t>）和内补（</a:t>
            </a:r>
            <a:r>
              <a:rPr lang="en-US" altLang="zh-CN" dirty="0"/>
              <a:t>padding</a:t>
            </a:r>
            <a:r>
              <a:rPr lang="zh-CN" altLang="zh-CN" dirty="0"/>
              <a:t>）。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/>
              <a:t>通过“行（</a:t>
            </a:r>
            <a:r>
              <a:rPr lang="en-US" altLang="zh-CN" dirty="0"/>
              <a:t>row</a:t>
            </a:r>
            <a:r>
              <a:rPr lang="zh-CN" altLang="zh-CN" dirty="0"/>
              <a:t>）”在水平方向创建一组“列（</a:t>
            </a:r>
            <a:r>
              <a:rPr lang="en-US" altLang="zh-CN" dirty="0"/>
              <a:t>column</a:t>
            </a:r>
            <a:r>
              <a:rPr lang="zh-CN" altLang="zh-CN" dirty="0"/>
              <a:t>）”，并且，只有“列（</a:t>
            </a:r>
            <a:r>
              <a:rPr lang="en-US" altLang="zh-CN" dirty="0"/>
              <a:t>column</a:t>
            </a:r>
            <a:r>
              <a:rPr lang="zh-CN" altLang="zh-CN" dirty="0"/>
              <a:t>）”可以作为“行（</a:t>
            </a:r>
            <a:r>
              <a:rPr lang="en-US" altLang="zh-CN" dirty="0"/>
              <a:t>row</a:t>
            </a:r>
            <a:r>
              <a:rPr lang="zh-CN" altLang="zh-CN" dirty="0"/>
              <a:t>）”的直接子元素。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zh-CN" dirty="0"/>
              <a:t>行使用的样式“</a:t>
            </a:r>
            <a:r>
              <a:rPr lang="en-US" altLang="zh-CN" dirty="0"/>
              <a:t>.row</a:t>
            </a:r>
            <a:r>
              <a:rPr lang="zh-CN" altLang="zh-CN" dirty="0"/>
              <a:t>”，列使用样式“</a:t>
            </a:r>
            <a:r>
              <a:rPr lang="en-US" altLang="zh-CN" dirty="0"/>
              <a:t>col-*-*</a:t>
            </a:r>
            <a:r>
              <a:rPr lang="zh-CN" altLang="zh-CN" dirty="0"/>
              <a:t>”，我们的内容应当放置于“列（</a:t>
            </a:r>
            <a:r>
              <a:rPr lang="en-US" altLang="zh-CN" dirty="0"/>
              <a:t>column</a:t>
            </a:r>
            <a:r>
              <a:rPr lang="zh-CN" altLang="zh-CN" dirty="0"/>
              <a:t>）”内，列大于</a:t>
            </a:r>
            <a:r>
              <a:rPr lang="en-US" altLang="zh-CN" dirty="0"/>
              <a:t>12</a:t>
            </a:r>
            <a:r>
              <a:rPr lang="zh-CN" altLang="zh-CN" dirty="0"/>
              <a:t>时，将另起一行排列。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/>
              <a:t>Bootstrap </a:t>
            </a:r>
            <a:r>
              <a:rPr lang="zh-CN" altLang="zh-CN" dirty="0"/>
              <a:t>栅格系统为不同屏幕宽度定义了不同的类。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6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895350" y="1874881"/>
            <a:ext cx="7391400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Bootstrap3</a:t>
            </a:r>
            <a:r>
              <a:rPr lang="zh-CN" altLang="zh-CN" dirty="0"/>
              <a:t>使用了</a:t>
            </a:r>
            <a:r>
              <a:rPr lang="en-US" altLang="zh-CN" dirty="0"/>
              <a:t>4</a:t>
            </a:r>
            <a:r>
              <a:rPr lang="zh-CN" altLang="zh-CN" dirty="0"/>
              <a:t>种栅格选项来形成栅格系统，这</a:t>
            </a:r>
            <a:r>
              <a:rPr lang="en-US" altLang="zh-CN" dirty="0"/>
              <a:t>4</a:t>
            </a:r>
            <a:r>
              <a:rPr lang="zh-CN" altLang="zh-CN" dirty="0"/>
              <a:t>种栅格选项的区别在于适合不同尺寸的屏幕设备，官网上的具体介绍如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endParaRPr lang="zh-CN" altLang="en-US" dirty="0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栅</a:t>
            </a:r>
            <a:r>
              <a:rPr lang="zh-CN" altLang="en-US" sz="2400" b="1" dirty="0">
                <a:solidFill>
                  <a:srgbClr val="0567A2"/>
                </a:solidFill>
              </a:rPr>
              <a:t>格系统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050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009900"/>
            <a:ext cx="6443174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1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290234" y="1876052"/>
            <a:ext cx="6215465" cy="943348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452841" y="1876052"/>
            <a:ext cx="6052858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栅格系统可以让用户在不同尺寸的设备上看见不同的布局效果，具体应用如</a:t>
            </a:r>
            <a:r>
              <a:rPr lang="en-US" altLang="zh-CN" dirty="0"/>
              <a:t>demo7-2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1290234" y="5790234"/>
            <a:ext cx="621546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demo7-2.html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28335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栅</a:t>
            </a:r>
            <a:r>
              <a:rPr lang="zh-CN" altLang="en-US" sz="2400" b="1" dirty="0">
                <a:solidFill>
                  <a:srgbClr val="0567A2"/>
                </a:solidFill>
              </a:rPr>
              <a:t>格系统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66" y="3000375"/>
            <a:ext cx="54864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891" y="4191000"/>
            <a:ext cx="348615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22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2833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</a:t>
            </a:r>
            <a:r>
              <a:rPr lang="zh-CN" altLang="en-US" sz="2400" b="1" dirty="0">
                <a:solidFill>
                  <a:srgbClr val="0567A2"/>
                </a:solidFill>
              </a:rPr>
              <a:t>式工具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9516" y="1943011"/>
            <a:ext cx="7547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为了</a:t>
            </a:r>
            <a:r>
              <a:rPr lang="zh-CN" altLang="zh-CN" dirty="0"/>
              <a:t>更快的实现对移动设备的友好开发，</a:t>
            </a:r>
            <a:r>
              <a:rPr lang="en-US" altLang="zh-CN" dirty="0"/>
              <a:t>Bootstrap</a:t>
            </a:r>
            <a:r>
              <a:rPr lang="zh-CN" altLang="zh-CN" dirty="0"/>
              <a:t>提供了一套辅助工具类，使用这些工具类可以通过媒体查询结合大型、小型和中型设备，实现内容在设备上的显示和隐藏。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380606"/>
              </p:ext>
            </p:extLst>
          </p:nvPr>
        </p:nvGraphicFramePr>
        <p:xfrm>
          <a:off x="929517" y="2866343"/>
          <a:ext cx="7442958" cy="3258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6644"/>
                <a:gridCol w="1539452"/>
                <a:gridCol w="1415933"/>
                <a:gridCol w="1511297"/>
                <a:gridCol w="1349632"/>
              </a:tblGrid>
              <a:tr h="651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超小屏幕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手机</a:t>
                      </a:r>
                      <a:r>
                        <a:rPr lang="en-US" sz="1050" kern="100">
                          <a:effectLst/>
                        </a:rPr>
                        <a:t> (&lt;768px)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平板</a:t>
                      </a:r>
                      <a:r>
                        <a:rPr lang="en-US" sz="1050" kern="100">
                          <a:effectLst/>
                        </a:rPr>
                        <a:t> (≥768px)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中等屏幕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桌面</a:t>
                      </a:r>
                      <a:r>
                        <a:rPr lang="en-US" sz="1050" kern="100">
                          <a:effectLst/>
                        </a:rPr>
                        <a:t> (≥992px)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大屏幕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桌</a:t>
                      </a:r>
                      <a:r>
                        <a:rPr lang="en-US" sz="1050" kern="100">
                          <a:effectLst/>
                        </a:rPr>
                        <a:t>(≥1200px)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.visible-xs-*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.visible-sm-*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.visible-md-*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.visible-lg-*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.hidden-xs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.hidden-sm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.hidden-md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隐藏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258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.hidden-lg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隐藏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1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3504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75229" y="1926715"/>
            <a:ext cx="784731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dirty="0" smtClean="0"/>
              <a:t>表中</a:t>
            </a:r>
            <a:r>
              <a:rPr lang="zh-CN" altLang="zh-CN" dirty="0"/>
              <a:t>的响应式实用工具目前只适用于块级元素和表格的切换，具体使用如</a:t>
            </a:r>
            <a:r>
              <a:rPr lang="en-US" altLang="zh-CN" dirty="0"/>
              <a:t>demo7-3</a:t>
            </a:r>
            <a:r>
              <a:rPr lang="zh-CN" altLang="zh-CN" dirty="0"/>
              <a:t>所示。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34056" y="5464249"/>
            <a:ext cx="801939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demo7-3.html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常用布局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1228335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响应</a:t>
            </a:r>
            <a:r>
              <a:rPr lang="zh-CN" altLang="en-US" sz="2400" b="1" dirty="0">
                <a:solidFill>
                  <a:srgbClr val="0567A2"/>
                </a:solidFill>
              </a:rPr>
              <a:t>式工具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8" y="3080306"/>
            <a:ext cx="3304847" cy="8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74" y="3080306"/>
            <a:ext cx="35449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3" y="4224072"/>
            <a:ext cx="3560018" cy="89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74" y="4083124"/>
            <a:ext cx="3384263" cy="104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08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228335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导航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7224" y="1970812"/>
            <a:ext cx="7896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Bootstrap</a:t>
            </a:r>
            <a:r>
              <a:rPr lang="zh-CN" altLang="zh-CN" dirty="0"/>
              <a:t>导航栏是在应用或网站中作为导航页头的响应式基础组件。</a:t>
            </a:r>
            <a:r>
              <a:rPr lang="en-US" altLang="zh-CN" dirty="0"/>
              <a:t>Bootstrap</a:t>
            </a:r>
            <a:r>
              <a:rPr lang="zh-CN" altLang="zh-CN" dirty="0"/>
              <a:t>中为我们提供了默认样式的导航条，它在移动设备上可以折叠（并且可开可关），且在视口（</a:t>
            </a:r>
            <a:r>
              <a:rPr lang="en-US" altLang="zh-CN" dirty="0"/>
              <a:t>viewport</a:t>
            </a:r>
            <a:r>
              <a:rPr lang="zh-CN" altLang="zh-CN" dirty="0"/>
              <a:t>）宽度增加时逐渐变为水平展开</a:t>
            </a:r>
            <a:r>
              <a:rPr lang="zh-CN" altLang="zh-CN" dirty="0" smtClean="0"/>
              <a:t>模式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170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067050"/>
            <a:ext cx="5276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4038600"/>
            <a:ext cx="27051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图片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57625"/>
            <a:ext cx="2457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8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388" y="1228335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基础导航栏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374" y="1909581"/>
            <a:ext cx="81248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Bootstrap</a:t>
            </a:r>
            <a:r>
              <a:rPr lang="zh-CN" altLang="zh-CN" dirty="0"/>
              <a:t>制作基础导航栏主要分为以下步骤：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zh-CN" altLang="zh-CN" dirty="0"/>
              <a:t>添加一个容器</a:t>
            </a:r>
            <a:r>
              <a:rPr lang="en-US" altLang="zh-CN" dirty="0"/>
              <a:t>&lt;</a:t>
            </a:r>
            <a:r>
              <a:rPr lang="en-US" altLang="zh-CN" dirty="0" err="1"/>
              <a:t>nav</a:t>
            </a:r>
            <a:r>
              <a:rPr lang="en-US" altLang="zh-CN" dirty="0"/>
              <a:t>&gt;</a:t>
            </a:r>
            <a:r>
              <a:rPr lang="zh-CN" altLang="zh-CN" dirty="0"/>
              <a:t>或</a:t>
            </a:r>
            <a:r>
              <a:rPr lang="en-US" altLang="zh-CN" dirty="0"/>
              <a:t>&lt;div&gt;</a:t>
            </a:r>
            <a:r>
              <a:rPr lang="zh-CN" altLang="zh-CN" dirty="0"/>
              <a:t>标签，使用</a:t>
            </a:r>
            <a:r>
              <a:rPr lang="en-US" altLang="zh-CN" dirty="0"/>
              <a:t>.</a:t>
            </a:r>
            <a:r>
              <a:rPr lang="en-US" altLang="zh-CN" dirty="0" err="1"/>
              <a:t>navbar</a:t>
            </a:r>
            <a:r>
              <a:rPr lang="zh-CN" altLang="zh-CN" dirty="0"/>
              <a:t>类和</a:t>
            </a:r>
            <a:r>
              <a:rPr lang="en-US" altLang="zh-CN" dirty="0"/>
              <a:t>.</a:t>
            </a:r>
            <a:r>
              <a:rPr lang="en-US" altLang="zh-CN" dirty="0" err="1"/>
              <a:t>navbar</a:t>
            </a:r>
            <a:r>
              <a:rPr lang="en-US" altLang="zh-CN" dirty="0"/>
              <a:t>-default</a:t>
            </a:r>
            <a:r>
              <a:rPr lang="zh-CN" altLang="zh-CN" dirty="0"/>
              <a:t>类，并且</a:t>
            </a:r>
            <a:r>
              <a:rPr lang="zh-CN" altLang="zh-CN" dirty="0" smtClean="0"/>
              <a:t>添加</a:t>
            </a:r>
            <a:r>
              <a:rPr lang="en-US" altLang="zh-CN" dirty="0" smtClean="0"/>
              <a:t>role</a:t>
            </a:r>
            <a:r>
              <a:rPr lang="en-US" altLang="zh-CN" dirty="0"/>
              <a:t>="navigation"</a:t>
            </a:r>
            <a:r>
              <a:rPr lang="zh-CN" altLang="zh-CN" dirty="0"/>
              <a:t>，增加可访问性。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zh-CN" altLang="zh-CN" dirty="0"/>
              <a:t>向</a:t>
            </a:r>
            <a:r>
              <a:rPr lang="en-US" altLang="zh-CN" dirty="0"/>
              <a:t>&lt;div&gt;</a:t>
            </a:r>
            <a:r>
              <a:rPr lang="zh-CN" altLang="zh-CN" dirty="0"/>
              <a:t>标签添加一个标题使用</a:t>
            </a:r>
            <a:r>
              <a:rPr lang="en-US" altLang="zh-CN" dirty="0"/>
              <a:t>.</a:t>
            </a:r>
            <a:r>
              <a:rPr lang="en-US" altLang="zh-CN" dirty="0" err="1"/>
              <a:t>navbar</a:t>
            </a:r>
            <a:r>
              <a:rPr lang="en-US" altLang="zh-CN" dirty="0"/>
              <a:t>-header</a:t>
            </a:r>
            <a:r>
              <a:rPr lang="zh-CN" altLang="zh-CN" dirty="0"/>
              <a:t>类，内部包含带有</a:t>
            </a:r>
            <a:r>
              <a:rPr lang="en-US" altLang="zh-CN" dirty="0"/>
              <a:t>.</a:t>
            </a:r>
            <a:r>
              <a:rPr lang="en-US" altLang="zh-CN" dirty="0" err="1"/>
              <a:t>navbar</a:t>
            </a:r>
            <a:r>
              <a:rPr lang="en-US" altLang="zh-CN" dirty="0"/>
              <a:t>-brand</a:t>
            </a:r>
            <a:r>
              <a:rPr lang="zh-CN" altLang="zh-CN" dirty="0"/>
              <a:t>类 </a:t>
            </a:r>
            <a:r>
              <a:rPr lang="zh-CN" altLang="zh-CN" dirty="0" smtClean="0"/>
              <a:t>的</a:t>
            </a:r>
            <a:r>
              <a:rPr lang="en-US" altLang="zh-CN" dirty="0"/>
              <a:t>&lt;a&gt;</a:t>
            </a:r>
            <a:r>
              <a:rPr lang="zh-CN" altLang="zh-CN" dirty="0"/>
              <a:t>标签，用于定义品牌图标，如果是文字视觉上会稍大些。</a:t>
            </a:r>
          </a:p>
          <a:p>
            <a:pPr marL="285750" lvl="0" indent="-285750">
              <a:buFont typeface="Wingdings" pitchFamily="2" charset="2"/>
              <a:buChar char="ü"/>
            </a:pPr>
            <a:r>
              <a:rPr lang="zh-CN" altLang="zh-CN" dirty="0"/>
              <a:t>为了向导航栏添加链接，只需要简单地添加带有</a:t>
            </a:r>
            <a:r>
              <a:rPr lang="en-US" altLang="zh-CN" dirty="0"/>
              <a:t>.</a:t>
            </a:r>
            <a:r>
              <a:rPr lang="en-US" altLang="zh-CN" dirty="0" err="1"/>
              <a:t>nav</a:t>
            </a:r>
            <a:r>
              <a:rPr lang="zh-CN" altLang="zh-CN" dirty="0"/>
              <a:t>类、</a:t>
            </a:r>
            <a:r>
              <a:rPr lang="en-US" altLang="zh-CN" dirty="0"/>
              <a:t>.</a:t>
            </a:r>
            <a:r>
              <a:rPr lang="en-US" altLang="zh-CN" dirty="0" err="1"/>
              <a:t>navbar-nav</a:t>
            </a:r>
            <a:r>
              <a:rPr lang="zh-CN" altLang="zh-CN" dirty="0"/>
              <a:t>类的</a:t>
            </a:r>
            <a:r>
              <a:rPr lang="zh-CN" altLang="zh-CN" dirty="0" smtClean="0"/>
              <a:t>无序列表</a:t>
            </a:r>
            <a:r>
              <a:rPr lang="zh-CN" altLang="zh-CN" dirty="0"/>
              <a:t>即可。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714374" y="4102174"/>
            <a:ext cx="801939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demo7-4.html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981575"/>
            <a:ext cx="54864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035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响应式导航栏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4373" y="1692199"/>
            <a:ext cx="81248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想要实现菜单折叠的效果，需要实现两个步骤：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）实现菜单的折叠和隐藏，把小屏幕时需要折叠的内容包裹在一个</a:t>
            </a:r>
            <a:r>
              <a:rPr lang="en-US" altLang="zh-CN" dirty="0"/>
              <a:t>&lt;div&gt;</a:t>
            </a:r>
            <a:r>
              <a:rPr lang="zh-CN" altLang="en-US" dirty="0"/>
              <a:t>标签内，并且为这个</a:t>
            </a:r>
            <a:r>
              <a:rPr lang="en-US" altLang="zh-CN" dirty="0"/>
              <a:t>&lt;div&gt;</a:t>
            </a:r>
            <a:r>
              <a:rPr lang="zh-CN" altLang="en-US" dirty="0"/>
              <a:t>标签使用</a:t>
            </a:r>
            <a:r>
              <a:rPr lang="en-US" altLang="zh-CN" dirty="0"/>
              <a:t>.collapse</a:t>
            </a:r>
            <a:r>
              <a:rPr lang="zh-CN" altLang="en-US" dirty="0"/>
              <a:t>、</a:t>
            </a:r>
            <a:r>
              <a:rPr lang="en-US" altLang="zh-CN" dirty="0"/>
              <a:t>.</a:t>
            </a:r>
            <a:r>
              <a:rPr lang="en-US" altLang="zh-CN" dirty="0" err="1"/>
              <a:t>navbar</a:t>
            </a:r>
            <a:r>
              <a:rPr lang="en-US" altLang="zh-CN" dirty="0"/>
              <a:t>-collapse</a:t>
            </a:r>
            <a:r>
              <a:rPr lang="zh-CN" altLang="en-US" dirty="0"/>
              <a:t>两个类，最后为这个</a:t>
            </a:r>
            <a:r>
              <a:rPr lang="en-US" altLang="zh-CN" dirty="0"/>
              <a:t>div</a:t>
            </a:r>
            <a:r>
              <a:rPr lang="zh-CN" altLang="en-US" dirty="0"/>
              <a:t>添加一个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）添加在小屏幕时，要显示的汉堡按钮的固定写法：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22121" y="5084553"/>
            <a:ext cx="2657477" cy="715089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demo7-5.html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2121" y="3184586"/>
            <a:ext cx="7702754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&lt;button class="</a:t>
            </a:r>
            <a:r>
              <a:rPr lang="en-US" altLang="zh-CN" dirty="0" err="1"/>
              <a:t>navbar</a:t>
            </a:r>
            <a:r>
              <a:rPr lang="en-US" altLang="zh-CN" dirty="0"/>
              <a:t>-toggle" type="button" data-toggle="collapse"&gt;</a:t>
            </a:r>
            <a:endParaRPr lang="zh-CN" altLang="zh-CN" dirty="0"/>
          </a:p>
          <a:p>
            <a:r>
              <a:rPr lang="en-US" altLang="zh-CN" dirty="0"/>
              <a:t> &lt;span class="</a:t>
            </a:r>
            <a:r>
              <a:rPr lang="en-US" altLang="zh-CN" dirty="0" err="1"/>
              <a:t>sr</a:t>
            </a:r>
            <a:r>
              <a:rPr lang="en-US" altLang="zh-CN" dirty="0"/>
              <a:t>-only"&gt;Toggle Navigation&lt;/span&gt;</a:t>
            </a:r>
            <a:endParaRPr lang="zh-CN" altLang="zh-CN" dirty="0"/>
          </a:p>
          <a:p>
            <a:r>
              <a:rPr lang="en-US" altLang="zh-CN" dirty="0"/>
              <a:t> &lt;span class="icon-bar"&gt;&lt;/span&gt;</a:t>
            </a:r>
            <a:endParaRPr lang="zh-CN" altLang="zh-CN" dirty="0"/>
          </a:p>
          <a:p>
            <a:r>
              <a:rPr lang="en-US" altLang="zh-CN" dirty="0"/>
              <a:t> &lt;span class="icon-bar"&gt;&lt;/span&gt;</a:t>
            </a:r>
            <a:endParaRPr lang="zh-CN" altLang="zh-CN" dirty="0"/>
          </a:p>
          <a:p>
            <a:r>
              <a:rPr lang="en-US" altLang="zh-CN" dirty="0"/>
              <a:t> &lt;span class="icon-bar"&gt;&lt;/span&gt;</a:t>
            </a:r>
            <a:endParaRPr lang="zh-CN" altLang="zh-CN" dirty="0"/>
          </a:p>
          <a:p>
            <a:r>
              <a:rPr lang="en-US" altLang="zh-CN" dirty="0"/>
              <a:t>&lt;/button&gt;</a:t>
            </a:r>
            <a:endParaRPr lang="zh-CN" altLang="zh-CN" dirty="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994780"/>
            <a:ext cx="2674513" cy="105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490" y="4638675"/>
            <a:ext cx="1940385" cy="196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29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237772" y="2598627"/>
            <a:ext cx="2714977" cy="1081874"/>
            <a:chOff x="5269450" y="4552580"/>
            <a:chExt cx="3534286" cy="1147558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56251" y="4552580"/>
              <a:ext cx="3043061" cy="710033"/>
              <a:chOff x="892101" y="1968148"/>
              <a:chExt cx="3043378" cy="709755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352427" cy="709755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44528" y="2659136"/>
                <a:ext cx="2690951" cy="1876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69450" y="4564002"/>
              <a:ext cx="2733093" cy="1013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Bootstrap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的安装和配置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402249" y="5148652"/>
            <a:ext cx="3544261" cy="944644"/>
            <a:chOff x="3763440" y="5021279"/>
            <a:chExt cx="3535516" cy="944644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3763440" y="5021279"/>
              <a:ext cx="3535516" cy="856037"/>
              <a:chOff x="3744078" y="5156708"/>
              <a:chExt cx="2328612" cy="718134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342522" y="4558264"/>
                <a:ext cx="718134" cy="1915021"/>
                <a:chOff x="1747521" y="2464605"/>
                <a:chExt cx="1019370" cy="876839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1370250" y="2841876"/>
                  <a:ext cx="764239" cy="96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04322" y="2778876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3970708" y="5380171"/>
                <a:ext cx="2101982" cy="414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Bootstrap</a:t>
                </a:r>
                <a:r>
                  <a: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的样式工具</a:t>
                </a: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6602206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6674214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770170" y="1656665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3901401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3478111">
              <a:off x="4797951" y="2932573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548"/>
              <a:ext cx="104135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19272" y="4479941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754976" y="2563763"/>
            <a:ext cx="3857584" cy="1191174"/>
            <a:chOff x="5394936" y="2445892"/>
            <a:chExt cx="3857584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394936" y="2719556"/>
              <a:ext cx="320951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	Bootstrap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的布局工具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622852" y="2295525"/>
            <a:ext cx="8035373" cy="26765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08553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1146727" y="2514704"/>
            <a:ext cx="6825698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几乎所有的网站中都涉及到表单的应用，接下来将介绍如何使用</a:t>
            </a:r>
            <a:r>
              <a:rPr lang="en-US" altLang="zh-CN" dirty="0"/>
              <a:t>Bootstrap</a:t>
            </a:r>
            <a:r>
              <a:rPr lang="zh-CN" altLang="en-US" dirty="0"/>
              <a:t>创建表单。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Bootstrap </a:t>
            </a:r>
            <a:r>
              <a:rPr lang="zh-CN" altLang="en-US" dirty="0"/>
              <a:t>通过一些简单的 </a:t>
            </a:r>
            <a:r>
              <a:rPr lang="en-US" altLang="zh-CN" dirty="0"/>
              <a:t>HTML </a:t>
            </a:r>
            <a:r>
              <a:rPr lang="zh-CN" altLang="en-US" dirty="0"/>
              <a:t>标签和扩展的类即可创建出不同样式的表单，按照布局的不同，主要分为三类：垂直表单（默认）、内联表单和水平表单。</a:t>
            </a:r>
          </a:p>
        </p:txBody>
      </p:sp>
      <p:sp>
        <p:nvSpPr>
          <p:cNvPr id="10" name="矩形 9"/>
          <p:cNvSpPr/>
          <p:nvPr/>
        </p:nvSpPr>
        <p:spPr>
          <a:xfrm>
            <a:off x="508553" y="1369182"/>
            <a:ext cx="114967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表单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64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 bwMode="auto">
          <a:xfrm>
            <a:off x="508554" y="1940539"/>
            <a:ext cx="8149672" cy="195518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08553" y="1712272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08554" y="2028929"/>
            <a:ext cx="82925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垂直表单也称为基本表单，使用</a:t>
            </a:r>
            <a:r>
              <a:rPr lang="en-US" altLang="zh-CN" dirty="0"/>
              <a:t>Bootstrap</a:t>
            </a:r>
            <a:r>
              <a:rPr lang="zh-CN" altLang="en-US" dirty="0"/>
              <a:t>制作基本表单主要分为以下步骤：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）向父</a:t>
            </a:r>
            <a:r>
              <a:rPr lang="en-US" altLang="zh-CN" dirty="0"/>
              <a:t>&lt;form&gt;</a:t>
            </a:r>
            <a:r>
              <a:rPr lang="zh-CN" altLang="en-US" dirty="0"/>
              <a:t>标签添加 </a:t>
            </a:r>
            <a:r>
              <a:rPr lang="en-US" altLang="zh-CN" dirty="0"/>
              <a:t>role=“form”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）把标签和控件放在一个类名为</a:t>
            </a:r>
            <a:r>
              <a:rPr lang="en-US" altLang="zh-CN" dirty="0"/>
              <a:t>form-group </a:t>
            </a:r>
            <a:r>
              <a:rPr lang="zh-CN" altLang="en-US" dirty="0"/>
              <a:t>的</a:t>
            </a:r>
            <a:r>
              <a:rPr lang="en-US" altLang="zh-CN" dirty="0"/>
              <a:t>&lt;div&gt;</a:t>
            </a:r>
            <a:r>
              <a:rPr lang="zh-CN" altLang="en-US" dirty="0"/>
              <a:t>中，获取最佳间距。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）向所有的文本标签</a:t>
            </a:r>
            <a:r>
              <a:rPr lang="en-US" altLang="zh-CN" dirty="0"/>
              <a:t>&lt;input&gt;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textarea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&lt;select&gt;</a:t>
            </a:r>
            <a:r>
              <a:rPr lang="zh-CN" altLang="en-US" dirty="0"/>
              <a:t>添加</a:t>
            </a:r>
            <a:r>
              <a:rPr lang="en-US" altLang="zh-CN" dirty="0"/>
              <a:t>.form-control</a:t>
            </a:r>
            <a:r>
              <a:rPr lang="zh-CN" altLang="en-US" dirty="0"/>
              <a:t>类。</a:t>
            </a:r>
          </a:p>
        </p:txBody>
      </p:sp>
      <p:sp>
        <p:nvSpPr>
          <p:cNvPr id="10" name="矩形 9"/>
          <p:cNvSpPr/>
          <p:nvPr/>
        </p:nvSpPr>
        <p:spPr>
          <a:xfrm>
            <a:off x="508553" y="1369182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垂直表</a:t>
            </a:r>
            <a:r>
              <a:rPr lang="zh-CN" altLang="en-US" sz="2400" b="1" dirty="0">
                <a:solidFill>
                  <a:srgbClr val="0567A2"/>
                </a:solidFill>
              </a:rPr>
              <a:t>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08553" y="4217426"/>
            <a:ext cx="801939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demo7-6.html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40" y="4826075"/>
            <a:ext cx="4617506" cy="165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3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08553" y="1712272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508553" y="1369182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内联表</a:t>
            </a:r>
            <a:r>
              <a:rPr lang="zh-CN" altLang="en-US" sz="2400" b="1" dirty="0">
                <a:solidFill>
                  <a:srgbClr val="0567A2"/>
                </a:solidFill>
              </a:rPr>
              <a:t>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38150" y="4341251"/>
            <a:ext cx="555680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demo7-7.html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4" y="258127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915025" y="1457325"/>
            <a:ext cx="2800350" cy="3933825"/>
          </a:xfrm>
          <a:prstGeom prst="wedgeRoundRectCallout">
            <a:avLst>
              <a:gd name="adj1" fmla="val -76955"/>
              <a:gd name="adj2" fmla="val -285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从</a:t>
            </a:r>
            <a:r>
              <a:rPr lang="zh-CN" altLang="zh-CN" dirty="0" smtClean="0">
                <a:solidFill>
                  <a:schemeClr val="tx1"/>
                </a:solidFill>
              </a:rPr>
              <a:t>图页面</a:t>
            </a:r>
            <a:r>
              <a:rPr lang="zh-CN" altLang="zh-CN" dirty="0">
                <a:solidFill>
                  <a:schemeClr val="tx1"/>
                </a:solidFill>
              </a:rPr>
              <a:t>效果可以看出，内联变淡的所有元素是内联的，向左对齐的，标签是并排的，默认情况下，</a:t>
            </a:r>
            <a:r>
              <a:rPr lang="en-US" altLang="zh-CN" dirty="0">
                <a:solidFill>
                  <a:schemeClr val="tx1"/>
                </a:solidFill>
              </a:rPr>
              <a:t>Bootstrap </a:t>
            </a:r>
            <a:r>
              <a:rPr lang="zh-CN" altLang="zh-CN" dirty="0">
                <a:solidFill>
                  <a:schemeClr val="tx1"/>
                </a:solidFill>
              </a:rPr>
              <a:t>中的</a:t>
            </a:r>
            <a:r>
              <a:rPr lang="en-US" altLang="zh-CN" dirty="0">
                <a:solidFill>
                  <a:schemeClr val="tx1"/>
                </a:solidFill>
              </a:rPr>
              <a:t>&lt;input&gt;</a:t>
            </a:r>
            <a:r>
              <a:rPr lang="zh-CN" altLang="zh-CN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&lt;select&gt;</a:t>
            </a:r>
            <a:r>
              <a:rPr lang="zh-CN" altLang="zh-CN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en-US" altLang="zh-CN" dirty="0" err="1">
                <a:solidFill>
                  <a:schemeClr val="tx1"/>
                </a:solidFill>
              </a:rPr>
              <a:t>textarea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zh-CN" dirty="0">
                <a:solidFill>
                  <a:schemeClr val="tx1"/>
                </a:solidFill>
              </a:rPr>
              <a:t>标签有</a:t>
            </a:r>
            <a:r>
              <a:rPr lang="en-US" altLang="zh-CN" dirty="0">
                <a:solidFill>
                  <a:schemeClr val="tx1"/>
                </a:solidFill>
              </a:rPr>
              <a:t> 100% </a:t>
            </a:r>
            <a:r>
              <a:rPr lang="zh-CN" altLang="zh-CN" dirty="0">
                <a:solidFill>
                  <a:schemeClr val="tx1"/>
                </a:solidFill>
              </a:rPr>
              <a:t>宽度。在使用内联表单时，读者需要自己在表单控件上设置一个宽度，可以使用类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 err="1">
                <a:solidFill>
                  <a:schemeClr val="tx1"/>
                </a:solidFill>
              </a:rPr>
              <a:t>sr</a:t>
            </a:r>
            <a:r>
              <a:rPr lang="en-US" altLang="zh-CN" dirty="0">
                <a:solidFill>
                  <a:schemeClr val="tx1"/>
                </a:solidFill>
              </a:rPr>
              <a:t>-only</a:t>
            </a:r>
            <a:r>
              <a:rPr lang="zh-CN" altLang="zh-CN" dirty="0">
                <a:solidFill>
                  <a:schemeClr val="tx1"/>
                </a:solidFill>
              </a:rPr>
              <a:t>隐藏内联表单的某个标签。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6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08553" y="153129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0" name="矩形 9"/>
          <p:cNvSpPr/>
          <p:nvPr/>
        </p:nvSpPr>
        <p:spPr>
          <a:xfrm>
            <a:off x="508553" y="1188207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水平表单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5208" y="1955363"/>
            <a:ext cx="760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水平</a:t>
            </a:r>
            <a:r>
              <a:rPr lang="zh-CN" altLang="zh-CN" dirty="0"/>
              <a:t>表单与其他表单不仅标记的数量上不同，而且表单的呈现形式也不同。创建水平布局的表单的步骤具体如下所示：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）向父</a:t>
            </a:r>
            <a:r>
              <a:rPr lang="en-US" altLang="zh-CN" dirty="0"/>
              <a:t>&lt;form&gt;</a:t>
            </a:r>
            <a:r>
              <a:rPr lang="zh-CN" altLang="zh-CN" dirty="0"/>
              <a:t>标签添加类</a:t>
            </a:r>
            <a:r>
              <a:rPr lang="en-US" altLang="zh-CN" dirty="0"/>
              <a:t>.form-horizontal</a:t>
            </a:r>
            <a:r>
              <a:rPr lang="zh-CN" altLang="zh-CN" dirty="0"/>
              <a:t>，改变</a:t>
            </a:r>
            <a:r>
              <a:rPr lang="en-US" altLang="zh-CN" dirty="0"/>
              <a:t>.form-group</a:t>
            </a:r>
            <a:r>
              <a:rPr lang="zh-CN" altLang="zh-CN" dirty="0"/>
              <a:t>的行为，并使用</a:t>
            </a:r>
            <a:r>
              <a:rPr lang="en-US" altLang="zh-CN" dirty="0"/>
              <a:t>Bootstrap</a:t>
            </a:r>
            <a:r>
              <a:rPr lang="zh-CN" altLang="zh-CN" dirty="0"/>
              <a:t>预置的栅格</a:t>
            </a:r>
            <a:r>
              <a:rPr lang="en-US" altLang="zh-CN" dirty="0"/>
              <a:t>class</a:t>
            </a:r>
            <a:r>
              <a:rPr lang="zh-CN" altLang="zh-CN" dirty="0"/>
              <a:t>将</a:t>
            </a:r>
            <a:r>
              <a:rPr lang="en-US" altLang="zh-CN" dirty="0"/>
              <a:t>label</a:t>
            </a:r>
            <a:r>
              <a:rPr lang="zh-CN" altLang="zh-CN" dirty="0"/>
              <a:t>和控件组水平并排布局。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）把标签和控件放在一个带有</a:t>
            </a:r>
            <a:r>
              <a:rPr lang="en-US" altLang="zh-CN" dirty="0"/>
              <a:t>.form-group </a:t>
            </a:r>
            <a:r>
              <a:rPr lang="zh-CN" altLang="zh-CN" dirty="0"/>
              <a:t>类的</a:t>
            </a:r>
            <a:r>
              <a:rPr lang="en-US" altLang="zh-CN" dirty="0"/>
              <a:t>&lt;div&gt;</a:t>
            </a:r>
            <a:r>
              <a:rPr lang="zh-CN" altLang="zh-CN" dirty="0"/>
              <a:t>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）向标签添加</a:t>
            </a:r>
            <a:r>
              <a:rPr lang="en-US" altLang="zh-CN" dirty="0"/>
              <a:t>.control-label</a:t>
            </a:r>
            <a:r>
              <a:rPr lang="zh-CN" altLang="zh-CN" dirty="0"/>
              <a:t>类。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31" y="3800475"/>
            <a:ext cx="5486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1582227" y="5798576"/>
            <a:ext cx="555680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demo7-8.html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2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53" y="1188207"/>
            <a:ext cx="3315331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改变表单控件的样式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4374" y="1771315"/>
            <a:ext cx="74961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zh-CN" altLang="zh-CN" dirty="0"/>
              <a:t>实际开发中有时需要改变表单的默认尺寸和样式，可以通过如下方式来改变表单控件的尺寸和样式：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/>
              <a:t>.input-</a:t>
            </a:r>
            <a:r>
              <a:rPr lang="en-US" altLang="zh-CN" dirty="0" err="1"/>
              <a:t>lg</a:t>
            </a:r>
            <a:r>
              <a:rPr lang="zh-CN" altLang="zh-CN" dirty="0"/>
              <a:t>和</a:t>
            </a:r>
            <a:r>
              <a:rPr lang="en-US" altLang="zh-CN" dirty="0"/>
              <a:t>.input-</a:t>
            </a:r>
            <a:r>
              <a:rPr lang="en-US" altLang="zh-CN" dirty="0" err="1"/>
              <a:t>sm</a:t>
            </a:r>
            <a:r>
              <a:rPr lang="zh-CN" altLang="zh-CN" dirty="0"/>
              <a:t>为控件设置高度。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）通过</a:t>
            </a:r>
            <a:r>
              <a:rPr lang="en-US" altLang="zh-CN" dirty="0"/>
              <a:t>.col-</a:t>
            </a:r>
            <a:r>
              <a:rPr lang="en-US" altLang="zh-CN" dirty="0" err="1"/>
              <a:t>lg</a:t>
            </a:r>
            <a:r>
              <a:rPr lang="en-US" altLang="zh-CN" dirty="0"/>
              <a:t>-*</a:t>
            </a:r>
            <a:r>
              <a:rPr lang="zh-CN" altLang="zh-CN" dirty="0"/>
              <a:t>为控件设置宽度。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）通过覆盖</a:t>
            </a:r>
            <a:r>
              <a:rPr lang="en-US" altLang="zh-CN" dirty="0"/>
              <a:t>.form-control</a:t>
            </a:r>
            <a:r>
              <a:rPr lang="zh-CN" altLang="zh-CN" dirty="0"/>
              <a:t>的样式来改变控件的样式。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467100"/>
            <a:ext cx="5486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/>
          <p:nvPr/>
        </p:nvSpPr>
        <p:spPr>
          <a:xfrm>
            <a:off x="1396446" y="5084201"/>
            <a:ext cx="5556804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demo7-9.html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118820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按钮样式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0075" y="179003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Bootstrap </a:t>
            </a:r>
            <a:r>
              <a:rPr lang="zh-CN" altLang="zh-CN" dirty="0"/>
              <a:t>提供了一些类来定义按钮的样式，支持</a:t>
            </a:r>
            <a:r>
              <a:rPr lang="en-US" altLang="zh-CN" dirty="0"/>
              <a:t>&lt;a&gt;</a:t>
            </a:r>
            <a:r>
              <a:rPr lang="zh-CN" altLang="zh-CN" dirty="0"/>
              <a:t>、</a:t>
            </a:r>
            <a:r>
              <a:rPr lang="en-US" altLang="zh-CN" dirty="0"/>
              <a:t> &lt;button&gt;</a:t>
            </a:r>
            <a:r>
              <a:rPr lang="zh-CN" altLang="zh-CN" dirty="0"/>
              <a:t>和</a:t>
            </a:r>
            <a:r>
              <a:rPr lang="en-US" altLang="zh-CN" dirty="0"/>
              <a:t>&lt;input&gt;</a:t>
            </a:r>
            <a:r>
              <a:rPr lang="zh-CN" altLang="zh-CN" dirty="0"/>
              <a:t>标签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75038"/>
              </p:ext>
            </p:extLst>
          </p:nvPr>
        </p:nvGraphicFramePr>
        <p:xfrm>
          <a:off x="1083390" y="2438403"/>
          <a:ext cx="7098585" cy="3714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5336"/>
                <a:gridCol w="5143249"/>
              </a:tblGrid>
              <a:tr h="337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为按钮添加基本样式。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.btn-default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默认</a:t>
                      </a:r>
                      <a:r>
                        <a:rPr lang="en-US" sz="1050" kern="100">
                          <a:effectLst/>
                        </a:rPr>
                        <a:t>/</a:t>
                      </a:r>
                      <a:r>
                        <a:rPr lang="zh-CN" sz="1050" kern="100">
                          <a:effectLst/>
                        </a:rPr>
                        <a:t>标准按钮。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.btn-primary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原始按钮样式（未被操作）。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.btn-success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表示成功的动作。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该样式可用于要弹出信息的按钮。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.btn-warning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表示需要谨慎操作的按钮。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.btn-danger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表示一个危险动作的按钮操作。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.btn-link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让按钮看起来像个链接</a:t>
                      </a:r>
                      <a:r>
                        <a:rPr lang="en-US" sz="1050" kern="100">
                          <a:effectLst/>
                        </a:rPr>
                        <a:t> (</a:t>
                      </a:r>
                      <a:r>
                        <a:rPr lang="zh-CN" sz="1050" kern="100">
                          <a:effectLst/>
                        </a:rPr>
                        <a:t>仍然保留按钮行为</a:t>
                      </a:r>
                      <a:r>
                        <a:rPr lang="en-US" sz="1050" kern="100">
                          <a:effectLst/>
                        </a:rPr>
                        <a:t>)</a:t>
                      </a:r>
                      <a:r>
                        <a:rPr lang="zh-CN" sz="1050" kern="100">
                          <a:effectLst/>
                        </a:rPr>
                        <a:t>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.active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按钮被点击。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7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.disabled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禁用按钮。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118820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按钮样式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419350"/>
            <a:ext cx="5486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981075" y="4035499"/>
            <a:ext cx="7324725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demo7-10.html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39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1188207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按钮大小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16071"/>
              </p:ext>
            </p:extLst>
          </p:nvPr>
        </p:nvGraphicFramePr>
        <p:xfrm>
          <a:off x="976312" y="1905794"/>
          <a:ext cx="7177088" cy="1504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6960"/>
                <a:gridCol w="5200128"/>
              </a:tblGrid>
              <a:tr h="300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类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.btn-lg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大按钮。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.btn-sm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小按钮。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.btn-xs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超小按钮。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08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.btn-block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创建块级的按钮，会横跨父元素的全部宽度。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705225"/>
            <a:ext cx="3886200" cy="279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5086351" y="4672841"/>
            <a:ext cx="2781299" cy="715089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demo7-11.html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50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8553" y="911982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标签页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9624" y="1352632"/>
            <a:ext cx="7496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）使用一个完整的标签页分为页头选项卡和内容两部分。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）页头使用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/>
              <a:t>标签，在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/>
              <a:t>中添加 </a:t>
            </a:r>
            <a:r>
              <a:rPr lang="en-US" altLang="zh-CN" dirty="0"/>
              <a:t>.</a:t>
            </a:r>
            <a:r>
              <a:rPr lang="en-US" altLang="zh-CN" dirty="0" err="1"/>
              <a:t>nav</a:t>
            </a:r>
            <a:r>
              <a:rPr lang="en-US" altLang="zh-CN" dirty="0"/>
              <a:t> </a:t>
            </a:r>
            <a:r>
              <a:rPr lang="zh-CN" altLang="zh-CN" dirty="0"/>
              <a:t>和 </a:t>
            </a:r>
            <a:r>
              <a:rPr lang="en-US" altLang="zh-CN" dirty="0"/>
              <a:t>.</a:t>
            </a:r>
            <a:r>
              <a:rPr lang="en-US" altLang="zh-CN" dirty="0" err="1"/>
              <a:t>nav</a:t>
            </a:r>
            <a:r>
              <a:rPr lang="en-US" altLang="zh-CN" dirty="0"/>
              <a:t>-tabs </a:t>
            </a:r>
            <a:r>
              <a:rPr lang="zh-CN" altLang="zh-CN" dirty="0"/>
              <a:t>类，会应用</a:t>
            </a:r>
            <a:r>
              <a:rPr lang="en-US" altLang="zh-CN" dirty="0"/>
              <a:t>Bootstrap</a:t>
            </a:r>
            <a:r>
              <a:rPr lang="zh-CN" altLang="zh-CN" dirty="0"/>
              <a:t>标签页样式；添加</a:t>
            </a:r>
            <a:r>
              <a:rPr lang="en-US" altLang="zh-CN" dirty="0"/>
              <a:t> .</a:t>
            </a:r>
            <a:r>
              <a:rPr lang="en-US" altLang="zh-CN" dirty="0" err="1"/>
              <a:t>nav</a:t>
            </a:r>
            <a:r>
              <a:rPr lang="zh-CN" altLang="zh-CN" dirty="0"/>
              <a:t>和</a:t>
            </a:r>
            <a:r>
              <a:rPr lang="en-US" altLang="zh-CN" dirty="0"/>
              <a:t> . </a:t>
            </a:r>
            <a:r>
              <a:rPr lang="en-US" altLang="zh-CN" dirty="0" err="1"/>
              <a:t>nav</a:t>
            </a:r>
            <a:r>
              <a:rPr lang="en-US" altLang="zh-CN" dirty="0"/>
              <a:t>-pills</a:t>
            </a:r>
            <a:r>
              <a:rPr lang="zh-CN" altLang="zh-CN" dirty="0"/>
              <a:t>类会应用胶囊标签样式。需要几个标签项就添加几个</a:t>
            </a:r>
            <a:r>
              <a:rPr lang="en-US" altLang="zh-CN" dirty="0"/>
              <a:t>&lt;li&gt;</a:t>
            </a:r>
            <a:r>
              <a:rPr lang="zh-CN" altLang="zh-CN" dirty="0"/>
              <a:t>标签。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</a:t>
            </a:r>
            <a:r>
              <a:rPr lang="en-US" altLang="zh-CN" dirty="0"/>
              <a:t>&lt;li&gt;</a:t>
            </a:r>
            <a:r>
              <a:rPr lang="zh-CN" altLang="zh-CN" dirty="0"/>
              <a:t>标签中添加</a:t>
            </a:r>
            <a:r>
              <a:rPr lang="en-US" altLang="zh-CN" dirty="0"/>
              <a:t>&lt;a&gt;</a:t>
            </a:r>
            <a:r>
              <a:rPr lang="zh-CN" altLang="zh-CN" dirty="0"/>
              <a:t>标签，</a:t>
            </a:r>
            <a:r>
              <a:rPr lang="en-US" altLang="zh-CN" dirty="0"/>
              <a:t>&lt;a&gt;</a:t>
            </a:r>
            <a:r>
              <a:rPr lang="zh-CN" altLang="zh-CN" dirty="0"/>
              <a:t>标签的</a:t>
            </a:r>
            <a:r>
              <a:rPr lang="en-US" altLang="zh-CN" dirty="0" err="1"/>
              <a:t>href</a:t>
            </a:r>
            <a:r>
              <a:rPr lang="zh-CN" altLang="zh-CN" dirty="0"/>
              <a:t>的值直接跟标签页下面的内容</a:t>
            </a:r>
            <a:r>
              <a:rPr lang="en-US" altLang="zh-CN" dirty="0"/>
              <a:t>&lt;div&gt;</a:t>
            </a:r>
            <a:r>
              <a:rPr lang="zh-CN" altLang="zh-CN" dirty="0"/>
              <a:t>的</a:t>
            </a:r>
            <a:r>
              <a:rPr lang="en-US" altLang="zh-CN" dirty="0"/>
              <a:t>id</a:t>
            </a:r>
            <a:r>
              <a:rPr lang="zh-CN" altLang="zh-CN" dirty="0"/>
              <a:t>关联，十分重要。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</a:t>
            </a:r>
            <a:r>
              <a:rPr lang="en-US" altLang="zh-CN" dirty="0"/>
              <a:t>&lt;a&gt;</a:t>
            </a:r>
            <a:r>
              <a:rPr lang="zh-CN" altLang="zh-CN" dirty="0"/>
              <a:t>标签中添加</a:t>
            </a:r>
            <a:r>
              <a:rPr lang="en-US" altLang="zh-CN" dirty="0"/>
              <a:t>data-toggle=</a:t>
            </a:r>
            <a:r>
              <a:rPr lang="zh-CN" altLang="zh-CN" dirty="0"/>
              <a:t>“</a:t>
            </a:r>
            <a:r>
              <a:rPr lang="en-US" altLang="zh-CN" dirty="0"/>
              <a:t>tab</a:t>
            </a:r>
            <a:r>
              <a:rPr lang="zh-CN" altLang="zh-CN" dirty="0"/>
              <a:t>”或</a:t>
            </a:r>
            <a:r>
              <a:rPr lang="en-US" altLang="zh-CN" dirty="0"/>
              <a:t>data-toggle=</a:t>
            </a:r>
            <a:r>
              <a:rPr lang="zh-CN" altLang="zh-CN" dirty="0"/>
              <a:t>“</a:t>
            </a:r>
            <a:r>
              <a:rPr lang="en-US" altLang="zh-CN" dirty="0"/>
              <a:t>pill</a:t>
            </a:r>
            <a:r>
              <a:rPr lang="zh-CN" altLang="zh-CN" dirty="0"/>
              <a:t>”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09623" y="3383957"/>
            <a:ext cx="748367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 class="</a:t>
            </a:r>
            <a:r>
              <a:rPr lang="en-US" altLang="zh-CN" dirty="0" err="1"/>
              <a:t>nav</a:t>
            </a:r>
            <a:r>
              <a:rPr lang="en-US" altLang="zh-CN" dirty="0"/>
              <a:t> </a:t>
            </a:r>
            <a:r>
              <a:rPr lang="en-US" altLang="zh-CN" dirty="0" err="1"/>
              <a:t>nav</a:t>
            </a:r>
            <a:r>
              <a:rPr lang="en-US" altLang="zh-CN" dirty="0"/>
              <a:t>-tabs"&gt;</a:t>
            </a:r>
            <a:endParaRPr lang="zh-CN" altLang="zh-CN" dirty="0"/>
          </a:p>
          <a:p>
            <a:r>
              <a:rPr lang="en-US" altLang="zh-CN" dirty="0"/>
              <a:t>   &lt;li&gt;&lt;a </a:t>
            </a:r>
            <a:r>
              <a:rPr lang="en-US" altLang="zh-CN" dirty="0" err="1"/>
              <a:t>href</a:t>
            </a:r>
            <a:r>
              <a:rPr lang="en-US" altLang="zh-CN" dirty="0"/>
              <a:t>="#identifier" data-toggle="tab"&gt;Home&lt;/a&gt;&lt;/li&gt;</a:t>
            </a:r>
            <a:endParaRPr lang="zh-CN" altLang="zh-CN" dirty="0"/>
          </a:p>
          <a:p>
            <a:r>
              <a:rPr lang="en-US" altLang="zh-CN" dirty="0"/>
              <a:t>...</a:t>
            </a:r>
            <a:endParaRPr lang="zh-CN" altLang="zh-CN" dirty="0"/>
          </a:p>
          <a:p>
            <a:r>
              <a:rPr lang="en-US" altLang="zh-CN" dirty="0"/>
              <a:t>&lt;/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809623" y="4561299"/>
            <a:ext cx="7483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）内容部分最外层使用</a:t>
            </a:r>
            <a:r>
              <a:rPr lang="en-US" altLang="zh-CN" dirty="0"/>
              <a:t>&lt;div&gt;</a:t>
            </a:r>
            <a:r>
              <a:rPr lang="zh-CN" altLang="zh-CN" dirty="0"/>
              <a:t>标签添加类</a:t>
            </a:r>
            <a:r>
              <a:rPr lang="en-US" altLang="zh-CN" dirty="0"/>
              <a:t>.tab-content</a:t>
            </a:r>
            <a:r>
              <a:rPr lang="zh-CN" altLang="zh-CN" dirty="0"/>
              <a:t>，然后添加每个标签项对应的</a:t>
            </a:r>
            <a:r>
              <a:rPr lang="en-US" altLang="zh-CN" dirty="0"/>
              <a:t>&lt;div&gt;</a:t>
            </a:r>
            <a:r>
              <a:rPr lang="zh-CN" altLang="zh-CN" dirty="0"/>
              <a:t>标签，这些标签添加类</a:t>
            </a:r>
            <a:r>
              <a:rPr lang="en-US" altLang="zh-CN" dirty="0"/>
              <a:t>.tab-pane</a:t>
            </a:r>
            <a:r>
              <a:rPr lang="zh-CN" altLang="zh-CN" dirty="0"/>
              <a:t>和对应标签项的</a:t>
            </a:r>
            <a:r>
              <a:rPr lang="en-US" altLang="zh-CN" dirty="0"/>
              <a:t>id</a:t>
            </a:r>
            <a:r>
              <a:rPr lang="zh-CN" altLang="zh-CN" dirty="0" smtClean="0"/>
              <a:t>值。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2122" y="5171212"/>
            <a:ext cx="7483677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&lt;div class="tab-content"&gt;</a:t>
            </a:r>
            <a:endParaRPr lang="zh-CN" altLang="zh-CN" dirty="0"/>
          </a:p>
          <a:p>
            <a:r>
              <a:rPr lang="en-US" altLang="zh-CN" dirty="0"/>
              <a:t>&lt;div class="tab-pane active" id="home"&gt;...&lt;/div&gt;</a:t>
            </a:r>
            <a:endParaRPr lang="zh-CN" altLang="zh-CN" dirty="0"/>
          </a:p>
          <a:p>
            <a:r>
              <a:rPr lang="en-US" altLang="zh-CN" dirty="0"/>
              <a:t>&lt;div class="tab-pane " id="profile"&gt;...&lt;/div&gt;</a:t>
            </a:r>
            <a:endParaRPr lang="zh-CN" altLang="zh-CN" dirty="0"/>
          </a:p>
          <a:p>
            <a:r>
              <a:rPr lang="en-US" altLang="zh-CN" dirty="0"/>
              <a:t>&lt;div class="tab-pane " id="messages"&gt;...&lt;/div&gt;</a:t>
            </a:r>
            <a:endParaRPr lang="zh-CN" altLang="zh-CN" dirty="0"/>
          </a:p>
          <a:p>
            <a:r>
              <a:rPr lang="en-US" altLang="zh-CN" dirty="0"/>
              <a:t>&lt;/div&gt;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966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53" y="911982"/>
            <a:ext cx="14590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标签页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6146" name="图片 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80" y="2438400"/>
            <a:ext cx="2752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2438400"/>
            <a:ext cx="26955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11"/>
          <p:cNvSpPr/>
          <p:nvPr/>
        </p:nvSpPr>
        <p:spPr>
          <a:xfrm>
            <a:off x="1238081" y="4826074"/>
            <a:ext cx="6039019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demo7-12.html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5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3" y="1620838"/>
            <a:ext cx="8262541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请简述什么是栅格系统</a:t>
            </a:r>
            <a:r>
              <a:rPr lang="zh-CN" altLang="zh-CN" sz="2000" dirty="0" smtClean="0"/>
              <a:t>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/>
              <a:t>请简述什么是媒体查询及媒体查询在网页开发中的作用</a:t>
            </a:r>
            <a:r>
              <a:rPr lang="zh-CN" altLang="zh-CN" sz="2000" dirty="0" smtClean="0"/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135719" y="2196625"/>
            <a:ext cx="6960531" cy="132802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dirty="0"/>
              <a:t>栅格系统（又称网格系统）就是用固定的格子进行网页布局，是一种清晰、工整的设计风格。栅格系统最早是应用于印刷媒体上，后来被应用于网页布局中，而随着响应式设计的流行，栅格系统开始被赋予了新的意义，即一种响应式设计的实现方式。</a:t>
            </a:r>
            <a:endParaRPr lang="zh-CN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1135719" y="3277472"/>
            <a:ext cx="6760506" cy="1328023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en-US" dirty="0"/>
              <a:t>媒体查询是向不同设备提供不同样式的一种不错方式，它为每种类型的用户提供了最佳的体验。作为</a:t>
            </a:r>
            <a:r>
              <a:rPr lang="en-US" altLang="zh-CN" dirty="0"/>
              <a:t>CSS3</a:t>
            </a:r>
            <a:r>
              <a:rPr lang="zh-CN" altLang="en-US" dirty="0"/>
              <a:t>规范的一部分，媒体查询扩展了</a:t>
            </a:r>
            <a:r>
              <a:rPr lang="en-US" altLang="zh-CN" dirty="0"/>
              <a:t>media</a:t>
            </a:r>
            <a:r>
              <a:rPr lang="zh-CN" altLang="en-US" dirty="0"/>
              <a:t>属性的角色。允许设计人员基于各种不同的设备属性（比如屏幕宽度、方向等）来确定目标样式。</a:t>
            </a:r>
            <a:endParaRPr lang="zh-CN" altLang="zh-CN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9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常用样式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553" y="1203536"/>
            <a:ext cx="20778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基本轮播图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8553" y="1820279"/>
            <a:ext cx="8168721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轮</a:t>
            </a:r>
            <a:r>
              <a:rPr lang="zh-CN" altLang="zh-CN" dirty="0"/>
              <a:t>播图的实现主要由三个部分构成：轮播的图片、轮播图片的计数器、轮播图片的控制器。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78477" y="2710934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）设计轮播容器</a:t>
            </a:r>
          </a:p>
        </p:txBody>
      </p:sp>
      <p:sp>
        <p:nvSpPr>
          <p:cNvPr id="4" name="矩形 3"/>
          <p:cNvSpPr/>
          <p:nvPr/>
        </p:nvSpPr>
        <p:spPr>
          <a:xfrm>
            <a:off x="1078477" y="3173968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）设计轮播计数器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8477" y="3632121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）设计轮播图片控制器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8477" y="4082534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）添加图片描述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8477" y="4455557"/>
            <a:ext cx="237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）声明式触发轮播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62199"/>
            <a:ext cx="3552825" cy="184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33900"/>
            <a:ext cx="3552825" cy="185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圆角矩形 14"/>
          <p:cNvSpPr/>
          <p:nvPr/>
        </p:nvSpPr>
        <p:spPr>
          <a:xfrm>
            <a:off x="628482" y="5067886"/>
            <a:ext cx="2962443" cy="715089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案例代码（详见教材</a:t>
            </a:r>
            <a:r>
              <a:rPr lang="en-US" altLang="zh-CN" b="1" dirty="0" smtClean="0">
                <a:solidFill>
                  <a:schemeClr val="bg1"/>
                </a:solidFill>
                <a:ea typeface="宋体" pitchFamily="2" charset="-122"/>
              </a:rPr>
              <a:t>demo7-13.html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1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/>
              <a:t>请简述</a:t>
            </a:r>
            <a:r>
              <a:rPr lang="en-US" altLang="zh-CN" sz="2000" dirty="0"/>
              <a:t>Bootstrap</a:t>
            </a:r>
            <a:r>
              <a:rPr lang="zh-CN" altLang="en-US" sz="2000" dirty="0"/>
              <a:t>包中提供了哪些</a:t>
            </a:r>
            <a:r>
              <a:rPr lang="zh-CN" altLang="en-US" sz="2000" dirty="0" smtClean="0"/>
              <a:t>内容。</a:t>
            </a:r>
            <a:endParaRPr lang="en-US" altLang="zh-CN" sz="2000" dirty="0" smtClean="0"/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/>
              <a:t>请</a:t>
            </a:r>
            <a:r>
              <a:rPr lang="zh-CN" altLang="en-US" sz="2000" dirty="0"/>
              <a:t>简述</a:t>
            </a:r>
            <a:r>
              <a:rPr lang="en-US" altLang="zh-CN" sz="2000" dirty="0"/>
              <a:t>Bootstrap </a:t>
            </a:r>
            <a:r>
              <a:rPr lang="zh-CN" altLang="en-US" sz="2000" dirty="0"/>
              <a:t>栅格系统的工作原理</a:t>
            </a:r>
            <a:r>
              <a:rPr lang="zh-CN" altLang="zh-CN" sz="2000" dirty="0" smtClean="0"/>
              <a:t>。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259632" y="1936442"/>
            <a:ext cx="6583362" cy="2911783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多边形 7"/>
          <p:cNvSpPr/>
          <p:nvPr/>
        </p:nvSpPr>
        <p:spPr bwMode="auto">
          <a:xfrm>
            <a:off x="5399832" y="1753766"/>
            <a:ext cx="2198687" cy="30100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567A2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defTabSz="288925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6500" dirty="0"/>
          </a:p>
        </p:txBody>
      </p:sp>
      <p:sp>
        <p:nvSpPr>
          <p:cNvPr id="9" name="矩形 75"/>
          <p:cNvSpPr>
            <a:spLocks noChangeArrowheads="1"/>
          </p:cNvSpPr>
          <p:nvPr/>
        </p:nvSpPr>
        <p:spPr bwMode="auto">
          <a:xfrm>
            <a:off x="5399832" y="1720118"/>
            <a:ext cx="21097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知识点概述</a:t>
            </a: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573958" y="2222078"/>
            <a:ext cx="5874592" cy="234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Bootstrap</a:t>
            </a:r>
            <a:r>
              <a:rPr lang="zh-CN" altLang="en-US" sz="2000" dirty="0"/>
              <a:t>是由</a:t>
            </a:r>
            <a:r>
              <a:rPr lang="en-US" altLang="zh-CN" sz="2000" dirty="0"/>
              <a:t>Twitter</a:t>
            </a:r>
            <a:r>
              <a:rPr lang="zh-CN" altLang="en-US" sz="2000" dirty="0"/>
              <a:t>（著名的社交网站）推出的前端开源工具包，它基于 </a:t>
            </a:r>
            <a:r>
              <a:rPr lang="en-US" altLang="zh-CN" sz="2000" dirty="0"/>
              <a:t>HTML</a:t>
            </a:r>
            <a:r>
              <a:rPr lang="zh-CN" altLang="en-US" sz="2000" dirty="0"/>
              <a:t>、</a:t>
            </a:r>
            <a:r>
              <a:rPr lang="en-US" altLang="zh-CN" sz="2000" dirty="0"/>
              <a:t>CSS</a:t>
            </a:r>
            <a:r>
              <a:rPr lang="zh-CN" altLang="en-US" sz="2000" dirty="0"/>
              <a:t>、</a:t>
            </a:r>
            <a:r>
              <a:rPr lang="en-US" altLang="zh-CN" sz="2000" dirty="0"/>
              <a:t>JavaScript </a:t>
            </a:r>
            <a:r>
              <a:rPr lang="zh-CN" altLang="en-US" sz="2000" dirty="0"/>
              <a:t>等前端技术，</a:t>
            </a:r>
            <a:r>
              <a:rPr lang="en-US" altLang="zh-CN" sz="2000" dirty="0"/>
              <a:t>2011 </a:t>
            </a:r>
            <a:r>
              <a:rPr lang="zh-CN" altLang="en-US" sz="2000" dirty="0"/>
              <a:t>年</a:t>
            </a:r>
            <a:r>
              <a:rPr lang="en-US" altLang="zh-CN" sz="2000" dirty="0"/>
              <a:t>8</a:t>
            </a:r>
            <a:r>
              <a:rPr lang="zh-CN" altLang="en-US" sz="2000" dirty="0"/>
              <a:t>月在 </a:t>
            </a:r>
            <a:r>
              <a:rPr lang="en-US" altLang="zh-CN" sz="2000" dirty="0" err="1"/>
              <a:t>GitHub</a:t>
            </a:r>
            <a:r>
              <a:rPr lang="en-US" altLang="zh-CN" sz="2000" dirty="0"/>
              <a:t> </a:t>
            </a:r>
            <a:r>
              <a:rPr lang="zh-CN" altLang="en-US" sz="2000" dirty="0"/>
              <a:t>上发布，一经推出颇受欢迎。在本书编著时</a:t>
            </a:r>
            <a:r>
              <a:rPr lang="en-US" altLang="zh-CN" sz="2000" dirty="0"/>
              <a:t>Bootstrap</a:t>
            </a:r>
            <a:r>
              <a:rPr lang="zh-CN" altLang="en-US" sz="2000" dirty="0"/>
              <a:t>的最新版本是</a:t>
            </a:r>
            <a:r>
              <a:rPr lang="en-US" altLang="zh-CN" sz="2000" dirty="0"/>
              <a:t>3.3.7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152135"/>
            <a:ext cx="247638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zh-CN" sz="2400" b="1" dirty="0" smtClean="0">
                <a:solidFill>
                  <a:srgbClr val="0567A2"/>
                </a:solidFill>
              </a:rPr>
              <a:t>简介 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388" y="1735244"/>
            <a:ext cx="8021638" cy="4198832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800101" y="1944060"/>
            <a:ext cx="770965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000" dirty="0"/>
              <a:t>Bootstrap</a:t>
            </a:r>
            <a:r>
              <a:rPr lang="zh-CN" altLang="zh-CN" sz="2000" dirty="0"/>
              <a:t>包中提供的内容包括基本结构、</a:t>
            </a:r>
            <a:r>
              <a:rPr lang="en-US" altLang="zh-CN" sz="2000" dirty="0"/>
              <a:t>CSS</a:t>
            </a:r>
            <a:r>
              <a:rPr lang="zh-CN" altLang="zh-CN" sz="2000" dirty="0"/>
              <a:t>、布局组件、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插件等，具体如下：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zh-CN" sz="2000" dirty="0"/>
              <a:t>基本结构：</a:t>
            </a:r>
            <a:r>
              <a:rPr lang="en-US" altLang="zh-CN" sz="2000" dirty="0"/>
              <a:t>Bootstrap </a:t>
            </a:r>
            <a:r>
              <a:rPr lang="zh-CN" altLang="zh-CN" sz="2000" dirty="0"/>
              <a:t>提供了一个带有网格系统、链接样式、背景的基本结构。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altLang="zh-CN" sz="2000" dirty="0"/>
              <a:t>CSS</a:t>
            </a:r>
            <a:r>
              <a:rPr lang="zh-CN" altLang="zh-CN" sz="2000" dirty="0"/>
              <a:t>：</a:t>
            </a:r>
            <a:r>
              <a:rPr lang="en-US" altLang="zh-CN" sz="2000" dirty="0"/>
              <a:t>Bootstrap </a:t>
            </a:r>
            <a:r>
              <a:rPr lang="zh-CN" altLang="zh-CN" sz="2000" dirty="0"/>
              <a:t>自带全局的</a:t>
            </a:r>
            <a:r>
              <a:rPr lang="en-US" altLang="zh-CN" sz="2000" dirty="0"/>
              <a:t> CSS </a:t>
            </a:r>
            <a:r>
              <a:rPr lang="zh-CN" altLang="zh-CN" sz="2000" dirty="0"/>
              <a:t>设置、定义基本的</a:t>
            </a:r>
            <a:r>
              <a:rPr lang="en-US" altLang="zh-CN" sz="2000" dirty="0"/>
              <a:t> HTML </a:t>
            </a:r>
            <a:r>
              <a:rPr lang="zh-CN" altLang="zh-CN" sz="2000" dirty="0"/>
              <a:t>元素样式、可扩展的</a:t>
            </a:r>
            <a:r>
              <a:rPr lang="en-US" altLang="zh-CN" sz="2000" dirty="0"/>
              <a:t> class</a:t>
            </a:r>
            <a:r>
              <a:rPr lang="zh-CN" altLang="zh-CN" sz="2000" dirty="0"/>
              <a:t>，以及一个先进的栅格系统。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zh-CN" sz="2000" dirty="0"/>
              <a:t>布局组件：</a:t>
            </a:r>
            <a:r>
              <a:rPr lang="en-US" altLang="zh-CN" sz="2000" dirty="0"/>
              <a:t>Bootstrap </a:t>
            </a:r>
            <a:r>
              <a:rPr lang="zh-CN" altLang="zh-CN" sz="2000" dirty="0"/>
              <a:t>包含了十几个可重用的组件，用于创建图像、下拉菜单、导航、警告框、弹出框等等。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altLang="zh-CN" sz="2000" dirty="0"/>
              <a:t>JavaScript </a:t>
            </a:r>
            <a:r>
              <a:rPr lang="zh-CN" altLang="zh-CN" sz="2000" dirty="0"/>
              <a:t>插件：</a:t>
            </a:r>
            <a:r>
              <a:rPr lang="en-US" altLang="zh-CN" sz="2000" dirty="0"/>
              <a:t>Bootstrap </a:t>
            </a:r>
            <a:r>
              <a:rPr lang="zh-CN" altLang="zh-CN" sz="2000" dirty="0"/>
              <a:t>包含了十几个自定义的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 </a:t>
            </a:r>
            <a:r>
              <a:rPr lang="zh-CN" altLang="zh-CN" sz="2000" dirty="0"/>
              <a:t>插件。可以直接包含所有的插件，也可以逐个包含这些插件。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zh-CN" altLang="zh-CN" sz="2000" dirty="0"/>
              <a:t>定制：开发人员可以定制</a:t>
            </a:r>
            <a:r>
              <a:rPr lang="en-US" altLang="zh-CN" sz="2000" dirty="0"/>
              <a:t> Bootstrap </a:t>
            </a:r>
            <a:r>
              <a:rPr lang="zh-CN" altLang="zh-CN" sz="2000" dirty="0"/>
              <a:t>的组件、</a:t>
            </a:r>
            <a:r>
              <a:rPr lang="en-US" altLang="zh-CN" sz="2000" dirty="0"/>
              <a:t>LESS </a:t>
            </a:r>
            <a:r>
              <a:rPr lang="zh-CN" altLang="zh-CN" sz="2000" dirty="0"/>
              <a:t>变量和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 </a:t>
            </a:r>
            <a:r>
              <a:rPr lang="zh-CN" altLang="zh-CN" sz="2000" dirty="0"/>
              <a:t>插件来得到一套自定义的版本。</a:t>
            </a: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12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171185"/>
            <a:ext cx="271683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的优势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769937" y="1857855"/>
            <a:ext cx="7935911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移动</a:t>
            </a:r>
            <a:r>
              <a:rPr lang="zh-CN" altLang="en-US" dirty="0"/>
              <a:t>设备优先：自 </a:t>
            </a:r>
            <a:r>
              <a:rPr lang="en-US" altLang="zh-CN" dirty="0"/>
              <a:t>Bootstrap 3 </a:t>
            </a:r>
            <a:r>
              <a:rPr lang="zh-CN" altLang="en-US" dirty="0"/>
              <a:t>起，移动设备优先的样式贯穿于整个库。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浏览器</a:t>
            </a:r>
            <a:r>
              <a:rPr lang="zh-CN" altLang="en-US" dirty="0"/>
              <a:t>支持：主流浏览器都支持 </a:t>
            </a:r>
            <a:r>
              <a:rPr lang="en-US" altLang="zh-CN" dirty="0"/>
              <a:t>Bootstrap</a:t>
            </a:r>
            <a:r>
              <a:rPr lang="zh-CN" altLang="en-US" dirty="0"/>
              <a:t>，包括</a:t>
            </a:r>
            <a:r>
              <a:rPr lang="en-US" altLang="zh-CN" dirty="0"/>
              <a:t>IE</a:t>
            </a:r>
            <a:r>
              <a:rPr lang="zh-CN" altLang="en-US" dirty="0"/>
              <a:t>、</a:t>
            </a:r>
            <a:r>
              <a:rPr lang="en-US" altLang="zh-CN" dirty="0"/>
              <a:t>Firefox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</a:t>
            </a:r>
            <a:r>
              <a:rPr lang="zh-CN" altLang="en-US" dirty="0"/>
              <a:t>等。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容易</a:t>
            </a:r>
            <a:r>
              <a:rPr lang="zh-CN" altLang="en-US" dirty="0"/>
              <a:t>上手：要学习</a:t>
            </a:r>
            <a:r>
              <a:rPr lang="en-US" altLang="zh-CN" dirty="0"/>
              <a:t>Bootstrap</a:t>
            </a:r>
            <a:r>
              <a:rPr lang="zh-CN" altLang="en-US" dirty="0"/>
              <a:t>，只需读者具备 </a:t>
            </a:r>
            <a:r>
              <a:rPr lang="en-US" altLang="zh-CN" dirty="0"/>
              <a:t>HTML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的基础知识。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响应</a:t>
            </a:r>
            <a:r>
              <a:rPr lang="zh-CN" altLang="en-US" dirty="0"/>
              <a:t>式设计：</a:t>
            </a:r>
            <a:r>
              <a:rPr lang="en-US" altLang="zh-CN" dirty="0"/>
              <a:t>Bootstrap </a:t>
            </a:r>
            <a:r>
              <a:rPr lang="zh-CN" altLang="en-US" dirty="0"/>
              <a:t>的响应式 </a:t>
            </a:r>
            <a:r>
              <a:rPr lang="en-US" altLang="zh-CN" dirty="0"/>
              <a:t>CSS </a:t>
            </a:r>
            <a:r>
              <a:rPr lang="zh-CN" altLang="en-US" dirty="0"/>
              <a:t>能够自适应于台式机、平板电脑和手机的屏幕大小。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良好</a:t>
            </a:r>
            <a:r>
              <a:rPr lang="zh-CN" altLang="en-US" dirty="0"/>
              <a:t>的代码规范：为开发人员创建接口提供了一个简洁统一的解决方案，减少了测试的工作量。使开发人员站在巨人的肩膀上，不重复造轮子。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组件</a:t>
            </a:r>
            <a:r>
              <a:rPr lang="zh-CN" altLang="en-US" dirty="0"/>
              <a:t>：</a:t>
            </a:r>
            <a:r>
              <a:rPr lang="en-US" altLang="zh-CN" dirty="0"/>
              <a:t>Bootstrap</a:t>
            </a:r>
            <a:r>
              <a:rPr lang="zh-CN" altLang="en-US" dirty="0"/>
              <a:t>包含了功能强大的内置组件。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dirty="0" smtClean="0"/>
              <a:t>定制</a:t>
            </a:r>
            <a:r>
              <a:rPr lang="zh-CN" altLang="en-US" dirty="0"/>
              <a:t>：</a:t>
            </a:r>
            <a:r>
              <a:rPr lang="en-US" altLang="zh-CN" dirty="0"/>
              <a:t>Bootstrap</a:t>
            </a:r>
            <a:r>
              <a:rPr lang="zh-CN" altLang="en-US" dirty="0"/>
              <a:t>还提供了基于 </a:t>
            </a:r>
            <a:r>
              <a:rPr lang="en-US" altLang="zh-CN" dirty="0"/>
              <a:t>Web </a:t>
            </a:r>
            <a:r>
              <a:rPr lang="zh-CN" altLang="en-US" dirty="0"/>
              <a:t>的定制。</a:t>
            </a: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0388" y="1228335"/>
            <a:ext cx="2407454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en-US" sz="2400" b="1" dirty="0">
                <a:solidFill>
                  <a:srgbClr val="0567A2"/>
                </a:solidFill>
              </a:rPr>
              <a:t>下载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02499" y="1891784"/>
            <a:ext cx="2577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http://getbootstrap.com/</a:t>
            </a:r>
            <a:endParaRPr lang="zh-CN" altLang="en-US" dirty="0"/>
          </a:p>
        </p:txBody>
      </p:sp>
      <p:sp>
        <p:nvSpPr>
          <p:cNvPr id="3" name="下箭头 2"/>
          <p:cNvSpPr/>
          <p:nvPr/>
        </p:nvSpPr>
        <p:spPr>
          <a:xfrm>
            <a:off x="4201520" y="2261116"/>
            <a:ext cx="379010" cy="3011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14" y="2628900"/>
            <a:ext cx="54959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575228" y="21218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13" name="矩形 12"/>
          <p:cNvSpPr/>
          <p:nvPr/>
        </p:nvSpPr>
        <p:spPr>
          <a:xfrm>
            <a:off x="575228" y="1112637"/>
            <a:ext cx="5086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rgbClr val="0567A2"/>
                </a:solidFill>
              </a:rPr>
              <a:t>下载成功后，解压缩 </a:t>
            </a:r>
            <a:r>
              <a:rPr lang="en-US" altLang="zh-CN" sz="2000" b="1" dirty="0">
                <a:solidFill>
                  <a:srgbClr val="0567A2"/>
                </a:solidFill>
              </a:rPr>
              <a:t>ZIP </a:t>
            </a:r>
            <a:r>
              <a:rPr lang="zh-CN" altLang="en-US" sz="2000" b="1" dirty="0">
                <a:solidFill>
                  <a:srgbClr val="0567A2"/>
                </a:solidFill>
              </a:rPr>
              <a:t>文件，将看到下面的文件和目录结构</a:t>
            </a:r>
            <a:endParaRPr lang="zh-CN" altLang="zh-CN" sz="2000" b="1" dirty="0">
              <a:solidFill>
                <a:srgbClr val="0567A2"/>
              </a:solidFill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2121847"/>
            <a:ext cx="5038725" cy="4139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760027" y="22423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初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识</a:t>
            </a:r>
            <a:r>
              <a:rPr lang="en-US" altLang="zh-CN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1228335"/>
            <a:ext cx="30262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Bootstrap</a:t>
            </a:r>
            <a:r>
              <a:rPr lang="zh-CN" altLang="en-US" sz="2400" b="1" dirty="0">
                <a:solidFill>
                  <a:srgbClr val="0567A2"/>
                </a:solidFill>
              </a:rPr>
              <a:t>环境配置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0575" y="1937088"/>
            <a:ext cx="7791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如果想在一个</a:t>
            </a:r>
            <a:r>
              <a:rPr lang="en-US" altLang="zh-CN" dirty="0"/>
              <a:t>HTML</a:t>
            </a:r>
            <a:r>
              <a:rPr lang="zh-CN" altLang="zh-CN" dirty="0"/>
              <a:t>文件中使用</a:t>
            </a:r>
            <a:r>
              <a:rPr lang="en-US" altLang="zh-CN" dirty="0"/>
              <a:t>Bootstrap</a:t>
            </a:r>
            <a:r>
              <a:rPr lang="zh-CN" altLang="zh-CN" dirty="0"/>
              <a:t>，该文件必须引入包</a:t>
            </a:r>
            <a:r>
              <a:rPr lang="en-US" altLang="zh-CN" dirty="0"/>
              <a:t> jquery.js</a:t>
            </a:r>
            <a:r>
              <a:rPr lang="zh-CN" altLang="zh-CN" dirty="0"/>
              <a:t>、</a:t>
            </a:r>
            <a:r>
              <a:rPr lang="en-US" altLang="zh-CN" dirty="0"/>
              <a:t>bootstrap.min.js </a:t>
            </a:r>
            <a:r>
              <a:rPr lang="zh-CN" altLang="zh-CN" dirty="0"/>
              <a:t>和</a:t>
            </a:r>
            <a:r>
              <a:rPr lang="en-US" altLang="zh-CN" dirty="0"/>
              <a:t> bootstrap.min.css 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，如下所示。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011919"/>
            <a:ext cx="5114925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1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3449</Words>
  <Application>Microsoft Office PowerPoint</Application>
  <PresentationFormat>全屏显示(4:3)</PresentationFormat>
  <Paragraphs>259</Paragraphs>
  <Slides>32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admin</cp:lastModifiedBy>
  <cp:revision>277</cp:revision>
  <dcterms:created xsi:type="dcterms:W3CDTF">2016-08-25T05:15:17Z</dcterms:created>
  <dcterms:modified xsi:type="dcterms:W3CDTF">2017-08-25T03:02:06Z</dcterms:modified>
</cp:coreProperties>
</file>