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61" r:id="rId3"/>
    <p:sldId id="352" r:id="rId4"/>
    <p:sldId id="264" r:id="rId5"/>
    <p:sldId id="321" r:id="rId6"/>
    <p:sldId id="292" r:id="rId7"/>
    <p:sldId id="306" r:id="rId8"/>
    <p:sldId id="265" r:id="rId9"/>
    <p:sldId id="338" r:id="rId10"/>
    <p:sldId id="322" r:id="rId11"/>
    <p:sldId id="339" r:id="rId12"/>
    <p:sldId id="307" r:id="rId13"/>
    <p:sldId id="340" r:id="rId14"/>
    <p:sldId id="323" r:id="rId15"/>
    <p:sldId id="341" r:id="rId16"/>
    <p:sldId id="342" r:id="rId17"/>
    <p:sldId id="343" r:id="rId18"/>
    <p:sldId id="308" r:id="rId19"/>
    <p:sldId id="309" r:id="rId20"/>
    <p:sldId id="311" r:id="rId21"/>
    <p:sldId id="310" r:id="rId22"/>
    <p:sldId id="344" r:id="rId23"/>
    <p:sldId id="336" r:id="rId24"/>
    <p:sldId id="345" r:id="rId25"/>
    <p:sldId id="294" r:id="rId26"/>
    <p:sldId id="346" r:id="rId27"/>
    <p:sldId id="324" r:id="rId28"/>
    <p:sldId id="347" r:id="rId29"/>
    <p:sldId id="326" r:id="rId30"/>
    <p:sldId id="348" r:id="rId31"/>
    <p:sldId id="327" r:id="rId32"/>
    <p:sldId id="329" r:id="rId33"/>
    <p:sldId id="330" r:id="rId34"/>
    <p:sldId id="349" r:id="rId35"/>
    <p:sldId id="331" r:id="rId36"/>
    <p:sldId id="332" r:id="rId37"/>
    <p:sldId id="333" r:id="rId38"/>
    <p:sldId id="337" r:id="rId39"/>
    <p:sldId id="350" r:id="rId40"/>
    <p:sldId id="351" r:id="rId41"/>
    <p:sldId id="291" r:id="rId42"/>
    <p:sldId id="353" r:id="rId43"/>
    <p:sldId id="260" r:id="rId44"/>
  </p:sldIdLst>
  <p:sldSz cx="9144000" cy="6858000" type="screen4x3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1950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26345443577509"/>
          <c:y val="6.813863741063067E-2"/>
          <c:w val="0.61861102362204723"/>
          <c:h val="0.7659264155486856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1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55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3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374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499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512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474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4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871A7D-A34B-456E-BE23-ADD4F5CC5958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3D1320-B599-403F-97BA-919DE05EE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0422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6341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4" r:id="rId3"/>
    <p:sldLayoutId id="2147483665" r:id="rId4"/>
    <p:sldLayoutId id="2147483666" r:id="rId5"/>
    <p:sldLayoutId id="2147483670" r:id="rId6"/>
    <p:sldLayoutId id="2147483673" r:id="rId7"/>
    <p:sldLayoutId id="2147483675" r:id="rId8"/>
    <p:sldLayoutId id="2147483676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96582" y="2601299"/>
            <a:ext cx="5860899" cy="126188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zh-CN" altLang="en-US" sz="3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</a:t>
            </a:r>
            <a:r>
              <a:rPr lang="en-US" altLang="zh-CN" sz="3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8</a:t>
            </a:r>
            <a:r>
              <a:rPr lang="zh-CN" altLang="en-US" sz="36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章  综合</a:t>
            </a:r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</a:t>
            </a:r>
            <a:r>
              <a:rPr lang="en-US" altLang="zh-CN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—</a:t>
            </a:r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黑马财富</a:t>
            </a:r>
            <a:endParaRPr lang="zh-CN" altLang="zh-CN" sz="3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70" y="5304931"/>
            <a:ext cx="1028044" cy="128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5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683760" y="2150893"/>
            <a:ext cx="7711522" cy="4078458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712335" y="2150892"/>
            <a:ext cx="771152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smtClean="0"/>
              <a:t>一</a:t>
            </a:r>
            <a:r>
              <a:rPr lang="zh-CN" altLang="en-US" sz="2000"/>
              <a:t>个项目或是产品从开始到上线都要遵循开发流程，才能够按部就班的完成。通常情况下，一个项目或产品的开发流程具体如下所示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/>
              <a:t>产品创意：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zh-CN" altLang="zh-CN"/>
              <a:t>结合公司发展方向及战略目标，提出产品创意。简而言之，我们要做一个什么产品，为什么要做这个产品。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zh-CN" b="1"/>
              <a:t>产品原型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zh-CN" altLang="zh-CN"/>
              <a:t>产品原型的设计包括功能、页面、最重要的是用户体验。该工作通常由产品经理完成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9" name="矩形 8"/>
          <p:cNvSpPr/>
          <p:nvPr/>
        </p:nvSpPr>
        <p:spPr>
          <a:xfrm>
            <a:off x="560388" y="1228335"/>
            <a:ext cx="2387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项目开发流程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项目简介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961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740910" y="2150892"/>
            <a:ext cx="7612515" cy="3840333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855210" y="2322342"/>
            <a:ext cx="742201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lvl="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zh-CN" b="1"/>
              <a:t>美工设计</a:t>
            </a:r>
            <a:r>
              <a:rPr lang="zh-CN" altLang="zh-CN"/>
              <a:t> </a:t>
            </a:r>
          </a:p>
          <a:p>
            <a:pPr>
              <a:lnSpc>
                <a:spcPct val="150000"/>
              </a:lnSpc>
            </a:pPr>
            <a:r>
              <a:rPr lang="zh-CN" altLang="zh-CN"/>
              <a:t>美工根据产品经理提供的原型图实现符合原型与审美的</a:t>
            </a:r>
            <a:r>
              <a:rPr lang="en-US" altLang="zh-CN"/>
              <a:t> psd </a:t>
            </a:r>
            <a:r>
              <a:rPr lang="zh-CN" altLang="zh-CN"/>
              <a:t>图。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zh-CN" b="1"/>
              <a:t>前端实现</a:t>
            </a:r>
          </a:p>
          <a:p>
            <a:pPr>
              <a:lnSpc>
                <a:spcPct val="150000"/>
              </a:lnSpc>
            </a:pPr>
            <a:r>
              <a:rPr lang="zh-CN" altLang="zh-CN"/>
              <a:t>前端工程师拿到美工设计好的</a:t>
            </a:r>
            <a:r>
              <a:rPr lang="en-US" altLang="zh-CN"/>
              <a:t> psd </a:t>
            </a:r>
            <a:r>
              <a:rPr lang="zh-CN" altLang="zh-CN"/>
              <a:t>图，负责具体的</a:t>
            </a:r>
            <a:r>
              <a:rPr lang="en-US" altLang="zh-CN"/>
              <a:t> html</a:t>
            </a:r>
            <a:r>
              <a:rPr lang="zh-CN" altLang="zh-CN"/>
              <a:t>、</a:t>
            </a:r>
            <a:r>
              <a:rPr lang="en-US" altLang="zh-CN"/>
              <a:t>css </a:t>
            </a:r>
            <a:r>
              <a:rPr lang="zh-CN" altLang="zh-CN"/>
              <a:t>静态页面的实现，实现</a:t>
            </a:r>
            <a:r>
              <a:rPr lang="en-US" altLang="zh-CN"/>
              <a:t>JavaScript</a:t>
            </a:r>
            <a:r>
              <a:rPr lang="zh-CN" altLang="zh-CN"/>
              <a:t>动态特效、动态数据的绑定和交互。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zh-CN" altLang="zh-CN" b="1"/>
              <a:t>后端实现</a:t>
            </a:r>
          </a:p>
          <a:p>
            <a:pPr>
              <a:lnSpc>
                <a:spcPct val="150000"/>
              </a:lnSpc>
            </a:pPr>
            <a:r>
              <a:rPr lang="zh-CN" altLang="zh-CN"/>
              <a:t>实现数据处理、业务逻辑代码。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zh-CN" altLang="zh-CN" b="1"/>
              <a:t>测试、试运行、</a:t>
            </a:r>
            <a:r>
              <a:rPr lang="zh-CN" altLang="zh-CN" b="1" smtClean="0"/>
              <a:t>上线</a:t>
            </a:r>
            <a:endParaRPr lang="zh-CN" altLang="zh-CN" b="1"/>
          </a:p>
        </p:txBody>
      </p:sp>
      <p:sp>
        <p:nvSpPr>
          <p:cNvPr id="9" name="矩形 8"/>
          <p:cNvSpPr/>
          <p:nvPr/>
        </p:nvSpPr>
        <p:spPr>
          <a:xfrm>
            <a:off x="560388" y="1228335"/>
            <a:ext cx="2387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项目开发流程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项目简介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97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381000" y="1962150"/>
            <a:ext cx="8343900" cy="4276726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项目简介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388" y="1228335"/>
            <a:ext cx="3315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项目</a:t>
            </a:r>
            <a:r>
              <a:rPr lang="zh-CN" altLang="en-US" sz="2400" b="1">
                <a:solidFill>
                  <a:srgbClr val="0567A2"/>
                </a:solidFill>
              </a:rPr>
              <a:t>目录和文件结构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" y="2621004"/>
            <a:ext cx="2122487" cy="32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2863847" y="1969917"/>
            <a:ext cx="5851528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600" smtClean="0"/>
              <a:t>（</a:t>
            </a:r>
            <a:r>
              <a:rPr lang="en-US" altLang="zh-CN" sz="1600"/>
              <a:t>1</a:t>
            </a:r>
            <a:r>
              <a:rPr lang="zh-CN" altLang="zh-CN" sz="1600"/>
              <a:t>）</a:t>
            </a:r>
            <a:r>
              <a:rPr lang="en-US" altLang="zh-CN" sz="1600" b="1"/>
              <a:t>itheima</a:t>
            </a:r>
            <a:r>
              <a:rPr lang="zh-CN" altLang="zh-CN" sz="1600" b="1"/>
              <a:t>：</a:t>
            </a:r>
            <a:r>
              <a:rPr lang="en-US" altLang="zh-CN" sz="1600"/>
              <a:t>itheima</a:t>
            </a:r>
            <a:r>
              <a:rPr lang="zh-CN" altLang="zh-CN" sz="1600"/>
              <a:t>作为顶级目录名称，也是项目的名称，在该目录下有四个目录分别为</a:t>
            </a:r>
            <a:r>
              <a:rPr lang="en-US" altLang="zh-CN" sz="1600"/>
              <a:t>css</a:t>
            </a:r>
            <a:r>
              <a:rPr lang="zh-CN" altLang="zh-CN" sz="1600"/>
              <a:t>、</a:t>
            </a:r>
            <a:r>
              <a:rPr lang="en-US" altLang="zh-CN" sz="1600"/>
              <a:t>fonts</a:t>
            </a:r>
            <a:r>
              <a:rPr lang="zh-CN" altLang="zh-CN" sz="1600"/>
              <a:t>、</a:t>
            </a:r>
            <a:r>
              <a:rPr lang="en-US" altLang="zh-CN" sz="1600"/>
              <a:t>images</a:t>
            </a:r>
            <a:r>
              <a:rPr lang="zh-CN" altLang="zh-CN" sz="1600"/>
              <a:t>和</a:t>
            </a:r>
            <a:r>
              <a:rPr lang="en-US" altLang="zh-CN" sz="1600"/>
              <a:t>js</a:t>
            </a:r>
            <a:r>
              <a:rPr lang="zh-CN" altLang="zh-CN" sz="1600"/>
              <a:t>，以及该项目的站的入口</a:t>
            </a:r>
            <a:r>
              <a:rPr lang="en-US" altLang="zh-CN" sz="1600"/>
              <a:t>index.html</a:t>
            </a:r>
            <a:r>
              <a:rPr lang="zh-CN" altLang="zh-CN" sz="1600"/>
              <a:t>文件。</a:t>
            </a:r>
          </a:p>
          <a:p>
            <a:pPr>
              <a:lnSpc>
                <a:spcPct val="150000"/>
              </a:lnSpc>
            </a:pPr>
            <a:r>
              <a:rPr lang="zh-CN" altLang="zh-CN" sz="1600"/>
              <a:t>（</a:t>
            </a:r>
            <a:r>
              <a:rPr lang="en-US" altLang="zh-CN" sz="1600"/>
              <a:t>2</a:t>
            </a:r>
            <a:r>
              <a:rPr lang="zh-CN" altLang="zh-CN" sz="1600"/>
              <a:t>）</a:t>
            </a:r>
            <a:r>
              <a:rPr lang="en-US" altLang="zh-CN" sz="1600" b="1"/>
              <a:t>css:</a:t>
            </a:r>
            <a:r>
              <a:rPr lang="en-US" altLang="zh-CN" sz="1600"/>
              <a:t> css</a:t>
            </a:r>
            <a:r>
              <a:rPr lang="zh-CN" altLang="zh-CN" sz="1600"/>
              <a:t>文件目录，在该目录下有一个文件</a:t>
            </a:r>
            <a:r>
              <a:rPr lang="en-US" altLang="zh-CN" sz="1600"/>
              <a:t>index.css</a:t>
            </a:r>
            <a:r>
              <a:rPr lang="zh-CN" altLang="zh-CN" sz="1600"/>
              <a:t>，</a:t>
            </a:r>
            <a:r>
              <a:rPr lang="en-US" altLang="zh-CN" sz="1600"/>
              <a:t>index.css</a:t>
            </a:r>
            <a:r>
              <a:rPr lang="zh-CN" altLang="zh-CN" sz="1600"/>
              <a:t>用于添加自定义的样式代码。</a:t>
            </a:r>
          </a:p>
          <a:p>
            <a:pPr>
              <a:lnSpc>
                <a:spcPct val="150000"/>
              </a:lnSpc>
            </a:pPr>
            <a:r>
              <a:rPr lang="zh-CN" altLang="zh-CN" sz="1600"/>
              <a:t>（</a:t>
            </a:r>
            <a:r>
              <a:rPr lang="en-US" altLang="zh-CN" sz="1600"/>
              <a:t>3</a:t>
            </a:r>
            <a:r>
              <a:rPr lang="zh-CN" altLang="zh-CN" sz="1600"/>
              <a:t>）</a:t>
            </a:r>
            <a:r>
              <a:rPr lang="en-US" altLang="zh-CN" sz="1600" b="1"/>
              <a:t>fonts:</a:t>
            </a:r>
            <a:r>
              <a:rPr lang="zh-CN" altLang="zh-CN" sz="1600"/>
              <a:t>字体文件目录，用于存放项目的引用的字体文件。</a:t>
            </a:r>
          </a:p>
          <a:p>
            <a:pPr>
              <a:lnSpc>
                <a:spcPct val="150000"/>
              </a:lnSpc>
            </a:pPr>
            <a:r>
              <a:rPr lang="zh-CN" altLang="zh-CN" sz="1600"/>
              <a:t>（</a:t>
            </a:r>
            <a:r>
              <a:rPr lang="en-US" altLang="zh-CN" sz="1600"/>
              <a:t>4</a:t>
            </a:r>
            <a:r>
              <a:rPr lang="zh-CN" altLang="zh-CN" sz="1600"/>
              <a:t>）</a:t>
            </a:r>
            <a:r>
              <a:rPr lang="en-US" altLang="zh-CN" sz="1600" b="1"/>
              <a:t>images</a:t>
            </a:r>
            <a:r>
              <a:rPr lang="en-US" altLang="zh-CN" sz="1600"/>
              <a:t>: </a:t>
            </a:r>
            <a:r>
              <a:rPr lang="zh-CN" altLang="zh-CN" sz="1600"/>
              <a:t>图片文件目录，用于存放项目的引用的图片文件。</a:t>
            </a:r>
          </a:p>
          <a:p>
            <a:pPr>
              <a:lnSpc>
                <a:spcPct val="150000"/>
              </a:lnSpc>
            </a:pPr>
            <a:r>
              <a:rPr lang="zh-CN" altLang="zh-CN" sz="1600"/>
              <a:t>（</a:t>
            </a:r>
            <a:r>
              <a:rPr lang="en-US" altLang="zh-CN" sz="1600"/>
              <a:t>5</a:t>
            </a:r>
            <a:r>
              <a:rPr lang="zh-CN" altLang="zh-CN" sz="1600"/>
              <a:t>）</a:t>
            </a:r>
            <a:r>
              <a:rPr lang="en-US" altLang="zh-CN" sz="1600" b="1"/>
              <a:t>js:</a:t>
            </a:r>
            <a:r>
              <a:rPr lang="en-US" altLang="zh-CN" sz="1600"/>
              <a:t>javaScript</a:t>
            </a:r>
            <a:r>
              <a:rPr lang="zh-CN" altLang="zh-CN" sz="1600"/>
              <a:t>文件目录，该目录下有三个文件分别为</a:t>
            </a:r>
            <a:r>
              <a:rPr lang="en-US" altLang="zh-CN" sz="1600"/>
              <a:t>index.js</a:t>
            </a:r>
            <a:r>
              <a:rPr lang="zh-CN" altLang="zh-CN" sz="1600"/>
              <a:t>、</a:t>
            </a:r>
            <a:r>
              <a:rPr lang="en-US" altLang="zh-CN" sz="1600"/>
              <a:t>index.json</a:t>
            </a:r>
            <a:r>
              <a:rPr lang="zh-CN" altLang="zh-CN" sz="1600"/>
              <a:t>和</a:t>
            </a:r>
            <a:r>
              <a:rPr lang="en-US" altLang="zh-CN" sz="1600"/>
              <a:t>swipe.js</a:t>
            </a:r>
            <a:r>
              <a:rPr lang="zh-CN" altLang="zh-CN" sz="1600"/>
              <a:t>，三个文件的说明如下所示。</a:t>
            </a:r>
          </a:p>
          <a:p>
            <a:pPr marL="1028700" lvl="1">
              <a:buFont typeface="Wingdings" panose="05000000000000000000" pitchFamily="2" charset="2"/>
              <a:buChar char="ü"/>
            </a:pPr>
            <a:r>
              <a:rPr lang="en-US" altLang="zh-CN" sz="1400"/>
              <a:t>index.js:</a:t>
            </a:r>
            <a:r>
              <a:rPr lang="zh-CN" altLang="zh-CN" sz="1400"/>
              <a:t>用于添加处理轮播图等在不同设备上展示效果相关的</a:t>
            </a:r>
            <a:r>
              <a:rPr lang="en-US" altLang="zh-CN" sz="1400"/>
              <a:t>JavaScript</a:t>
            </a:r>
            <a:r>
              <a:rPr lang="zh-CN" altLang="zh-CN" sz="1400"/>
              <a:t>代码。</a:t>
            </a:r>
          </a:p>
          <a:p>
            <a:pPr marL="1028700" lvl="1">
              <a:buFont typeface="Wingdings" panose="05000000000000000000" pitchFamily="2" charset="2"/>
              <a:buChar char="ü"/>
            </a:pPr>
            <a:r>
              <a:rPr lang="en-US" altLang="zh-CN" sz="1400"/>
              <a:t>index.json:</a:t>
            </a:r>
            <a:r>
              <a:rPr lang="zh-CN" altLang="zh-CN" sz="1400"/>
              <a:t>用于存放动态轮播图需要应用的</a:t>
            </a:r>
            <a:r>
              <a:rPr lang="en-US" altLang="zh-CN" sz="1400"/>
              <a:t>JSON</a:t>
            </a:r>
            <a:r>
              <a:rPr lang="zh-CN" altLang="zh-CN" sz="1400"/>
              <a:t>字符串。</a:t>
            </a:r>
          </a:p>
          <a:p>
            <a:pPr marL="1028700" lvl="1">
              <a:buFont typeface="Wingdings" panose="05000000000000000000" pitchFamily="2" charset="2"/>
              <a:buChar char="ü"/>
            </a:pPr>
            <a:r>
              <a:rPr lang="en-US" altLang="zh-CN" sz="1400"/>
              <a:t>swipe.js:</a:t>
            </a:r>
            <a:r>
              <a:rPr lang="zh-CN" altLang="zh-CN" sz="1400"/>
              <a:t>用于处理触摸屏滑动操作的</a:t>
            </a:r>
            <a:r>
              <a:rPr lang="en-US" altLang="zh-CN" sz="1400"/>
              <a:t>JavaScript</a:t>
            </a:r>
            <a:r>
              <a:rPr lang="zh-CN" altLang="zh-CN" sz="1400"/>
              <a:t>代码</a:t>
            </a:r>
            <a:r>
              <a:rPr lang="zh-CN" altLang="zh-CN" sz="1400" smtClean="0"/>
              <a:t>。</a:t>
            </a:r>
            <a:endParaRPr lang="zh-CN" altLang="zh-CN" sz="1400"/>
          </a:p>
        </p:txBody>
      </p:sp>
    </p:spTree>
    <p:extLst>
      <p:ext uri="{BB962C8B-B14F-4D97-AF65-F5344CB8AC3E}">
        <p14:creationId xmlns:p14="http://schemas.microsoft.com/office/powerpoint/2010/main" val="217122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381000" y="1962150"/>
            <a:ext cx="8343900" cy="4474724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项目简介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388" y="1228335"/>
            <a:ext cx="3315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项目</a:t>
            </a:r>
            <a:r>
              <a:rPr lang="zh-CN" altLang="en-US" sz="2400" b="1">
                <a:solidFill>
                  <a:srgbClr val="0567A2"/>
                </a:solidFill>
              </a:rPr>
              <a:t>目录和文件结构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7" y="2621004"/>
            <a:ext cx="2122487" cy="32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2835272" y="1960392"/>
            <a:ext cx="5851528" cy="447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600"/>
              <a:t>（</a:t>
            </a:r>
            <a:r>
              <a:rPr lang="en-US" altLang="zh-CN" sz="1600"/>
              <a:t>6</a:t>
            </a:r>
            <a:r>
              <a:rPr lang="zh-CN" altLang="zh-CN" sz="1600"/>
              <a:t>）</a:t>
            </a:r>
            <a:r>
              <a:rPr lang="en-US" altLang="zh-CN" sz="1600" b="1"/>
              <a:t>lib:</a:t>
            </a:r>
            <a:r>
              <a:rPr lang="zh-CN" altLang="zh-CN" sz="1600"/>
              <a:t>第三方框架目录，用于存放引用第三方</a:t>
            </a:r>
            <a:r>
              <a:rPr lang="en-US" altLang="zh-CN" sz="1600"/>
              <a:t>API</a:t>
            </a:r>
            <a:r>
              <a:rPr lang="zh-CN" altLang="zh-CN" sz="1600"/>
              <a:t>的内容，包括</a:t>
            </a:r>
            <a:r>
              <a:rPr lang="en-US" altLang="zh-CN" sz="1600"/>
              <a:t>bootstrap</a:t>
            </a:r>
            <a:r>
              <a:rPr lang="zh-CN" altLang="zh-CN" sz="1600"/>
              <a:t>、</a:t>
            </a:r>
            <a:r>
              <a:rPr lang="en-US" altLang="zh-CN" sz="1600"/>
              <a:t>html5shiv</a:t>
            </a:r>
            <a:r>
              <a:rPr lang="zh-CN" altLang="zh-CN" sz="1600"/>
              <a:t>、</a:t>
            </a:r>
            <a:r>
              <a:rPr lang="en-US" altLang="zh-CN" sz="1600"/>
              <a:t>jquery</a:t>
            </a:r>
            <a:r>
              <a:rPr lang="zh-CN" altLang="zh-CN" sz="1600"/>
              <a:t>、</a:t>
            </a:r>
            <a:r>
              <a:rPr lang="en-US" altLang="zh-CN" sz="1600"/>
              <a:t>respond</a:t>
            </a:r>
            <a:r>
              <a:rPr lang="zh-CN" altLang="zh-CN" sz="1600"/>
              <a:t>和</a:t>
            </a:r>
            <a:r>
              <a:rPr lang="en-US" altLang="zh-CN" sz="1600"/>
              <a:t>underscore</a:t>
            </a:r>
            <a:r>
              <a:rPr lang="zh-CN" altLang="zh-CN" sz="1600"/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sz="1600"/>
              <a:t>（</a:t>
            </a:r>
            <a:r>
              <a:rPr lang="en-US" altLang="zh-CN" sz="1600"/>
              <a:t>7</a:t>
            </a:r>
            <a:r>
              <a:rPr lang="zh-CN" altLang="zh-CN" sz="1600"/>
              <a:t>）</a:t>
            </a:r>
            <a:r>
              <a:rPr lang="en-US" altLang="zh-CN" sz="1600" b="1"/>
              <a:t>bootstrap:</a:t>
            </a:r>
            <a:r>
              <a:rPr lang="zh-CN" altLang="zh-CN" sz="1600"/>
              <a:t>该目录下是引用的响应式开发框架</a:t>
            </a:r>
            <a:r>
              <a:rPr lang="en-US" altLang="zh-CN" sz="1600"/>
              <a:t>Bootstrap API</a:t>
            </a:r>
            <a:r>
              <a:rPr lang="zh-CN" altLang="zh-CN" sz="1600"/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sz="1600"/>
              <a:t>（</a:t>
            </a:r>
            <a:r>
              <a:rPr lang="en-US" altLang="zh-CN" sz="1600"/>
              <a:t>8</a:t>
            </a:r>
            <a:r>
              <a:rPr lang="zh-CN" altLang="zh-CN" sz="1600"/>
              <a:t>）</a:t>
            </a:r>
            <a:r>
              <a:rPr lang="en-US" altLang="zh-CN" sz="1600" b="1"/>
              <a:t>html5shiv:</a:t>
            </a:r>
            <a:r>
              <a:rPr lang="zh-CN" altLang="zh-CN" sz="1600"/>
              <a:t>该目录下包含文件</a:t>
            </a:r>
            <a:r>
              <a:rPr lang="en-US" altLang="zh-CN" sz="1600"/>
              <a:t>html5shiv.min.js</a:t>
            </a:r>
            <a:r>
              <a:rPr lang="zh-CN" altLang="zh-CN" sz="1600"/>
              <a:t>，通常在某个浏览器不支持</a:t>
            </a:r>
            <a:r>
              <a:rPr lang="en-US" altLang="zh-CN" sz="1600"/>
              <a:t>HTML5</a:t>
            </a:r>
            <a:r>
              <a:rPr lang="zh-CN" altLang="zh-CN" sz="1600"/>
              <a:t>标签时使用。</a:t>
            </a:r>
          </a:p>
          <a:p>
            <a:pPr>
              <a:lnSpc>
                <a:spcPct val="150000"/>
              </a:lnSpc>
            </a:pPr>
            <a:r>
              <a:rPr lang="zh-CN" altLang="zh-CN" sz="1600"/>
              <a:t>（</a:t>
            </a:r>
            <a:r>
              <a:rPr lang="en-US" altLang="zh-CN" sz="1600"/>
              <a:t>9</a:t>
            </a:r>
            <a:r>
              <a:rPr lang="zh-CN" altLang="zh-CN" sz="1600"/>
              <a:t>）</a:t>
            </a:r>
            <a:r>
              <a:rPr lang="en-US" altLang="zh-CN" sz="1600" b="1"/>
              <a:t>jquery</a:t>
            </a:r>
            <a:r>
              <a:rPr lang="zh-CN" altLang="zh-CN" sz="1600" b="1"/>
              <a:t>：</a:t>
            </a:r>
            <a:r>
              <a:rPr lang="zh-CN" altLang="zh-CN" sz="1600"/>
              <a:t>用于存放</a:t>
            </a:r>
            <a:r>
              <a:rPr lang="en-US" altLang="zh-CN" sz="1600"/>
              <a:t>jQuery</a:t>
            </a:r>
            <a:r>
              <a:rPr lang="zh-CN" altLang="zh-CN" sz="1600"/>
              <a:t>框架</a:t>
            </a:r>
            <a:r>
              <a:rPr lang="en-US" altLang="zh-CN" sz="1600"/>
              <a:t>API</a:t>
            </a:r>
            <a:r>
              <a:rPr lang="zh-CN" altLang="zh-CN" sz="1600"/>
              <a:t>，这里引入</a:t>
            </a:r>
            <a:r>
              <a:rPr lang="en-US" altLang="zh-CN" sz="1600"/>
              <a:t>jQuery</a:t>
            </a:r>
            <a:r>
              <a:rPr lang="zh-CN" altLang="zh-CN" sz="1600"/>
              <a:t>是由于</a:t>
            </a:r>
            <a:r>
              <a:rPr lang="en-US" altLang="zh-CN" sz="1600"/>
              <a:t>Bootstrap</a:t>
            </a:r>
            <a:r>
              <a:rPr lang="zh-CN" altLang="zh-CN" sz="1600"/>
              <a:t>依赖</a:t>
            </a:r>
            <a:r>
              <a:rPr lang="en-US" altLang="zh-CN" sz="1600"/>
              <a:t>jQuery</a:t>
            </a:r>
            <a:r>
              <a:rPr lang="zh-CN" altLang="zh-CN" sz="1600"/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sz="1600"/>
              <a:t>（</a:t>
            </a:r>
            <a:r>
              <a:rPr lang="en-US" altLang="zh-CN" sz="1600"/>
              <a:t>10</a:t>
            </a:r>
            <a:r>
              <a:rPr lang="zh-CN" altLang="zh-CN" sz="1600"/>
              <a:t>）</a:t>
            </a:r>
            <a:r>
              <a:rPr lang="en-US" altLang="zh-CN" sz="1600" b="1"/>
              <a:t>respond:</a:t>
            </a:r>
            <a:r>
              <a:rPr lang="zh-CN" altLang="zh-CN" sz="1600"/>
              <a:t>该目录下包含</a:t>
            </a:r>
            <a:r>
              <a:rPr lang="en-US" altLang="zh-CN" sz="1600"/>
              <a:t>respond.js</a:t>
            </a:r>
            <a:r>
              <a:rPr lang="zh-CN" altLang="zh-CN" sz="1600"/>
              <a:t>，通常在某个浏览器不支持媒体查询时使用。</a:t>
            </a:r>
          </a:p>
          <a:p>
            <a:pPr>
              <a:lnSpc>
                <a:spcPct val="150000"/>
              </a:lnSpc>
            </a:pPr>
            <a:r>
              <a:rPr lang="zh-CN" altLang="zh-CN" sz="1600"/>
              <a:t>（</a:t>
            </a:r>
            <a:r>
              <a:rPr lang="en-US" altLang="zh-CN" sz="1600"/>
              <a:t>11</a:t>
            </a:r>
            <a:r>
              <a:rPr lang="zh-CN" altLang="zh-CN" sz="1600"/>
              <a:t>）</a:t>
            </a:r>
            <a:r>
              <a:rPr lang="en-US" altLang="zh-CN" sz="1600" b="1"/>
              <a:t>underscore:</a:t>
            </a:r>
            <a:r>
              <a:rPr lang="zh-CN" altLang="zh-CN" sz="1600"/>
              <a:t>该目录下包括引入的模板引擎</a:t>
            </a:r>
            <a:r>
              <a:rPr lang="en-US" altLang="zh-CN" sz="1600"/>
              <a:t>API underscore-min.js</a:t>
            </a:r>
            <a:r>
              <a:rPr lang="zh-CN" altLang="zh-CN" sz="16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8342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573568" y="2343151"/>
            <a:ext cx="7960831" cy="3248024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3504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641904" y="2498215"/>
            <a:ext cx="7701996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本</a:t>
            </a:r>
            <a:r>
              <a:rPr lang="zh-CN" altLang="en-US"/>
              <a:t>项目所有</a:t>
            </a:r>
            <a:r>
              <a:rPr lang="en-US" altLang="zh-CN"/>
              <a:t>HTML</a:t>
            </a:r>
            <a:r>
              <a:rPr lang="zh-CN" altLang="en-US"/>
              <a:t>代码在</a:t>
            </a:r>
            <a:r>
              <a:rPr lang="en-US" altLang="zh-CN"/>
              <a:t>index.html</a:t>
            </a:r>
            <a:r>
              <a:rPr lang="zh-CN" altLang="en-US"/>
              <a:t>编写，该页面要求适应</a:t>
            </a:r>
            <a:r>
              <a:rPr lang="en-US" altLang="zh-CN"/>
              <a:t>PC</a:t>
            </a:r>
            <a:r>
              <a:rPr lang="zh-CN" altLang="en-US"/>
              <a:t>和移动端，本任务的目的是完成</a:t>
            </a:r>
            <a:r>
              <a:rPr lang="en-US" altLang="zh-CN"/>
              <a:t>index.html</a:t>
            </a:r>
            <a:r>
              <a:rPr lang="zh-CN" altLang="en-US"/>
              <a:t>的页面结构搭建，包括以下内容：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 smtClean="0"/>
              <a:t>）完成</a:t>
            </a:r>
            <a:r>
              <a:rPr lang="zh-CN" altLang="en-US"/>
              <a:t>视口的配置。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 smtClean="0"/>
              <a:t>）完成</a:t>
            </a:r>
            <a:r>
              <a:rPr lang="zh-CN" altLang="en-US"/>
              <a:t>所有第三放</a:t>
            </a:r>
            <a:r>
              <a:rPr lang="en-US" altLang="zh-CN"/>
              <a:t>API</a:t>
            </a:r>
            <a:r>
              <a:rPr lang="zh-CN" altLang="en-US"/>
              <a:t>所需的</a:t>
            </a:r>
            <a:r>
              <a:rPr lang="en-US" altLang="zh-CN"/>
              <a:t>CSS</a:t>
            </a:r>
            <a:r>
              <a:rPr lang="zh-CN" altLang="en-US"/>
              <a:t>文件和</a:t>
            </a:r>
            <a:r>
              <a:rPr lang="en-US" altLang="zh-CN"/>
              <a:t>JavaScript</a:t>
            </a:r>
            <a:r>
              <a:rPr lang="zh-CN" altLang="en-US"/>
              <a:t>文件的引入。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 smtClean="0"/>
              <a:t>）完成</a:t>
            </a:r>
            <a:r>
              <a:rPr lang="zh-CN" altLang="en-US"/>
              <a:t>自定义</a:t>
            </a:r>
            <a:r>
              <a:rPr lang="en-US" altLang="zh-CN"/>
              <a:t>CSS</a:t>
            </a:r>
            <a:r>
              <a:rPr lang="zh-CN" altLang="en-US"/>
              <a:t>文件和</a:t>
            </a:r>
            <a:r>
              <a:rPr lang="en-US" altLang="zh-CN"/>
              <a:t>JavaScript</a:t>
            </a:r>
            <a:r>
              <a:rPr lang="zh-CN" altLang="en-US"/>
              <a:t>文件的引入。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 smtClean="0"/>
              <a:t>）完成</a:t>
            </a:r>
            <a:r>
              <a:rPr lang="zh-CN" altLang="en-US"/>
              <a:t>页面中模块的分配（标记每个模块最外层的盒子即可）。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2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24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1-index.html</a:t>
            </a:r>
            <a:r>
              <a:rPr lang="zh-CN" altLang="en-US" sz="24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页面结构搭建</a:t>
            </a:r>
            <a:endParaRPr lang="zh-CN" altLang="zh-CN" sz="24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0388" y="1228335"/>
            <a:ext cx="1768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任务描述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08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573568" y="2019300"/>
            <a:ext cx="7960831" cy="4352925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3504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641904" y="2041015"/>
            <a:ext cx="7701996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本任务首先需要配置页面的语言环境、字符编码和视口等，然后引入第三方</a:t>
            </a:r>
            <a:r>
              <a:rPr lang="en-US" altLang="zh-CN"/>
              <a:t>API</a:t>
            </a:r>
            <a:r>
              <a:rPr lang="zh-CN" altLang="zh-CN"/>
              <a:t>，需要引入的文件有：</a:t>
            </a:r>
          </a:p>
          <a:p>
            <a:pPr marL="1885950" lvl="3">
              <a:buFont typeface="Arial" panose="020B0604020202020204" pitchFamily="34" charset="0"/>
              <a:buChar char="•"/>
            </a:pPr>
            <a:r>
              <a:rPr lang="en-US" altLang="zh-CN" b="1"/>
              <a:t>bootstrap.css</a:t>
            </a:r>
            <a:endParaRPr lang="zh-CN" altLang="zh-CN"/>
          </a:p>
          <a:p>
            <a:pPr marL="1885950" lvl="3">
              <a:buFont typeface="Arial" panose="020B0604020202020204" pitchFamily="34" charset="0"/>
              <a:buChar char="•"/>
            </a:pPr>
            <a:r>
              <a:rPr lang="en-US" altLang="zh-CN" b="1"/>
              <a:t>html5shiv.min.js</a:t>
            </a:r>
            <a:endParaRPr lang="zh-CN" altLang="zh-CN"/>
          </a:p>
          <a:p>
            <a:pPr marL="1885950" lvl="3">
              <a:buFont typeface="Arial" panose="020B0604020202020204" pitchFamily="34" charset="0"/>
              <a:buChar char="•"/>
            </a:pPr>
            <a:r>
              <a:rPr lang="en-US" altLang="zh-CN" b="1"/>
              <a:t>respond.js</a:t>
            </a:r>
            <a:endParaRPr lang="zh-CN" altLang="zh-CN"/>
          </a:p>
          <a:p>
            <a:pPr marL="1885950" lvl="3">
              <a:buFont typeface="Arial" panose="020B0604020202020204" pitchFamily="34" charset="0"/>
              <a:buChar char="•"/>
            </a:pPr>
            <a:r>
              <a:rPr lang="en-US" altLang="zh-CN" b="1"/>
              <a:t>jquery.min.js</a:t>
            </a:r>
            <a:endParaRPr lang="zh-CN" altLang="zh-CN"/>
          </a:p>
          <a:p>
            <a:pPr marL="1885950" lvl="3">
              <a:buFont typeface="Arial" panose="020B0604020202020204" pitchFamily="34" charset="0"/>
              <a:buChar char="•"/>
            </a:pPr>
            <a:r>
              <a:rPr lang="en-US" altLang="zh-CN" b="1"/>
              <a:t>bootstrap.js</a:t>
            </a:r>
            <a:endParaRPr lang="zh-CN" altLang="zh-CN"/>
          </a:p>
          <a:p>
            <a:pPr marL="1885950" lvl="3">
              <a:buFont typeface="Arial" panose="020B0604020202020204" pitchFamily="34" charset="0"/>
              <a:buChar char="•"/>
            </a:pPr>
            <a:r>
              <a:rPr lang="en-US" altLang="zh-CN" b="1"/>
              <a:t>underscore-min.js</a:t>
            </a:r>
            <a:endParaRPr lang="zh-CN" altLang="zh-CN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除第三方</a:t>
            </a:r>
            <a:r>
              <a:rPr lang="en-US" altLang="zh-CN"/>
              <a:t>API</a:t>
            </a:r>
            <a:r>
              <a:rPr lang="zh-CN" altLang="zh-CN"/>
              <a:t>的文件外，还有自定义的</a:t>
            </a:r>
            <a:r>
              <a:rPr lang="en-US" altLang="zh-CN"/>
              <a:t>CSS</a:t>
            </a:r>
            <a:r>
              <a:rPr lang="zh-CN" altLang="zh-CN"/>
              <a:t>文件和</a:t>
            </a:r>
            <a:r>
              <a:rPr lang="en-US" altLang="zh-CN"/>
              <a:t>JavaScript</a:t>
            </a:r>
            <a:r>
              <a:rPr lang="zh-CN" altLang="zh-CN"/>
              <a:t>文件，具体如下：</a:t>
            </a:r>
          </a:p>
          <a:p>
            <a:pPr marL="1885950" lvl="3">
              <a:buFont typeface="Arial" panose="020B0604020202020204" pitchFamily="34" charset="0"/>
              <a:buChar char="•"/>
            </a:pPr>
            <a:r>
              <a:rPr lang="en-US" altLang="zh-CN" b="1"/>
              <a:t>index.css</a:t>
            </a:r>
            <a:endParaRPr lang="zh-CN" altLang="zh-CN"/>
          </a:p>
          <a:p>
            <a:pPr marL="1885950" lvl="3">
              <a:buFont typeface="Arial" panose="020B0604020202020204" pitchFamily="34" charset="0"/>
              <a:buChar char="•"/>
            </a:pPr>
            <a:r>
              <a:rPr lang="en-US" altLang="zh-CN" b="1"/>
              <a:t>index.js</a:t>
            </a:r>
            <a:endParaRPr lang="zh-CN" altLang="zh-CN"/>
          </a:p>
          <a:p>
            <a:pPr marL="1885950" lvl="3">
              <a:buFont typeface="Arial" panose="020B0604020202020204" pitchFamily="34" charset="0"/>
              <a:buChar char="•"/>
            </a:pPr>
            <a:r>
              <a:rPr lang="en-US" altLang="zh-CN" b="1" smtClean="0"/>
              <a:t>swipe.js</a:t>
            </a:r>
            <a:endParaRPr lang="zh-CN" altLang="zh-CN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2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24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1-index.html</a:t>
            </a:r>
            <a:r>
              <a:rPr lang="zh-CN" altLang="en-US" sz="24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页面结构搭建</a:t>
            </a:r>
            <a:endParaRPr lang="zh-CN" altLang="zh-CN" sz="24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0388" y="1228335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任务分析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0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599521" y="2228850"/>
            <a:ext cx="7960831" cy="3962400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571689" y="2474272"/>
            <a:ext cx="378432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页面基本配置和文件引入工作完成后，开始模块的分配，</a:t>
            </a:r>
            <a:r>
              <a:rPr lang="en-US" altLang="zh-CN"/>
              <a:t>index.html</a:t>
            </a:r>
            <a:r>
              <a:rPr lang="zh-CN" altLang="zh-CN"/>
              <a:t>由多个模块组成，在网页中从上到下分别为顶部通栏、导航栏、轮播图、信息模块、预约模块、产品模块、新闻模块和合作伙伴模块，所有模块使用通栏</a:t>
            </a:r>
            <a:r>
              <a:rPr lang="zh-CN" altLang="zh-CN" smtClean="0"/>
              <a:t>布局</a:t>
            </a:r>
            <a:r>
              <a:rPr lang="zh-CN" altLang="en-US" smtClean="0"/>
              <a:t>。</a:t>
            </a:r>
            <a:endParaRPr lang="zh-CN" altLang="zh-CN"/>
          </a:p>
        </p:txBody>
      </p:sp>
      <p:sp>
        <p:nvSpPr>
          <p:cNvPr id="9" name="矩形 8"/>
          <p:cNvSpPr/>
          <p:nvPr/>
        </p:nvSpPr>
        <p:spPr>
          <a:xfrm>
            <a:off x="560388" y="1228335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任务分析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2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24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1-index.html</a:t>
            </a:r>
            <a:r>
              <a:rPr lang="zh-CN" altLang="en-US" sz="24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页面结构搭建</a:t>
            </a:r>
            <a:endParaRPr lang="zh-CN" altLang="zh-CN" sz="24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641" y="2569189"/>
            <a:ext cx="4160450" cy="3273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50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628650" y="2150088"/>
            <a:ext cx="7793897" cy="3450611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1921822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9" name="矩形 8"/>
          <p:cNvSpPr/>
          <p:nvPr/>
        </p:nvSpPr>
        <p:spPr>
          <a:xfrm>
            <a:off x="560388" y="1228335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任务分析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79" y="2378357"/>
            <a:ext cx="3857804" cy="303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4563508" y="2347305"/>
            <a:ext cx="3755117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600"/>
              <a:t>在</a:t>
            </a:r>
            <a:r>
              <a:rPr lang="zh-CN" altLang="zh-CN" sz="1600" smtClean="0"/>
              <a:t>图中</a:t>
            </a:r>
            <a:r>
              <a:rPr lang="zh-CN" altLang="zh-CN" sz="1600"/>
              <a:t>，标记了每个模块最外层盒子，其中</a:t>
            </a:r>
            <a:r>
              <a:rPr lang="en-US" altLang="zh-CN" sz="1600"/>
              <a:t>div.heima_banner</a:t>
            </a:r>
            <a:r>
              <a:rPr lang="zh-CN" altLang="zh-CN" sz="1600"/>
              <a:t>的</a:t>
            </a:r>
            <a:r>
              <a:rPr lang="en-US" altLang="zh-CN" sz="1600"/>
              <a:t>div</a:t>
            </a:r>
            <a:r>
              <a:rPr lang="zh-CN" altLang="zh-CN" sz="1600"/>
              <a:t>表示</a:t>
            </a:r>
            <a:r>
              <a:rPr lang="en-US" altLang="zh-CN" sz="1600"/>
              <a:t>&lt;div&gt;</a:t>
            </a:r>
            <a:r>
              <a:rPr lang="zh-CN" altLang="zh-CN" sz="1600"/>
              <a:t>标签的</a:t>
            </a:r>
            <a:r>
              <a:rPr lang="en-US" altLang="zh-CN" sz="1600"/>
              <a:t>class</a:t>
            </a:r>
            <a:r>
              <a:rPr lang="zh-CN" altLang="zh-CN" sz="1600"/>
              <a:t>值为</a:t>
            </a:r>
            <a:r>
              <a:rPr lang="en-US" altLang="zh-CN" sz="1600"/>
              <a:t>heima_banner</a:t>
            </a:r>
            <a:r>
              <a:rPr lang="zh-CN" altLang="zh-CN" sz="1600"/>
              <a:t>，完整的写法是</a:t>
            </a:r>
            <a:r>
              <a:rPr lang="en-US" altLang="zh-CN" sz="1600"/>
              <a:t>&lt;div class=</a:t>
            </a:r>
            <a:r>
              <a:rPr lang="zh-CN" altLang="zh-CN" sz="1600"/>
              <a:t>“</a:t>
            </a:r>
            <a:r>
              <a:rPr lang="en-US" altLang="zh-CN" sz="1600"/>
              <a:t>heima_banner</a:t>
            </a:r>
            <a:r>
              <a:rPr lang="zh-CN" altLang="zh-CN" sz="1600"/>
              <a:t>”</a:t>
            </a:r>
            <a:r>
              <a:rPr lang="en-US" altLang="zh-CN" sz="1600"/>
              <a:t>&gt;</a:t>
            </a:r>
            <a:r>
              <a:rPr lang="zh-CN" altLang="zh-CN" sz="1600"/>
              <a:t>，这种描述方式是本书作者为了图形简洁自定义的表达方式，在本书后面的遇到类似的描述以此类推。</a:t>
            </a: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2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24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1-index.html</a:t>
            </a:r>
            <a:r>
              <a:rPr lang="zh-CN" altLang="en-US" sz="24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页面结构搭建</a:t>
            </a:r>
            <a:endParaRPr lang="zh-CN" altLang="zh-CN" sz="24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66385" y="5864298"/>
            <a:ext cx="7109348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 任务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1-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49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599521" y="1798467"/>
            <a:ext cx="7960831" cy="4678533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折角形 2"/>
          <p:cNvSpPr/>
          <p:nvPr/>
        </p:nvSpPr>
        <p:spPr>
          <a:xfrm>
            <a:off x="6515100" y="4914900"/>
            <a:ext cx="1838325" cy="1485900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顶部通栏模块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056885"/>
            <a:ext cx="1768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任务描述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599521" y="1817047"/>
            <a:ext cx="79608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“黑马财富”的第</a:t>
            </a:r>
            <a:r>
              <a:rPr lang="en-US" altLang="zh-CN" sz="1600"/>
              <a:t>2</a:t>
            </a:r>
            <a:r>
              <a:rPr lang="zh-CN" altLang="en-US" sz="1600"/>
              <a:t>个任务是完成顶部通栏模块，该项目的顶部通栏模块在</a:t>
            </a:r>
            <a:r>
              <a:rPr lang="en-US" altLang="zh-CN" sz="1600"/>
              <a:t>PC</a:t>
            </a:r>
            <a:r>
              <a:rPr lang="zh-CN" altLang="en-US" sz="1600"/>
              <a:t>端的页面效果如</a:t>
            </a:r>
            <a:r>
              <a:rPr lang="zh-CN" altLang="en-US" sz="1600" smtClean="0"/>
              <a:t>图所</a:t>
            </a:r>
            <a:r>
              <a:rPr lang="zh-CN" altLang="en-US" sz="1600"/>
              <a:t>示。</a:t>
            </a:r>
            <a:endParaRPr lang="zh-CN" altLang="zh-CN" sz="1600"/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28913"/>
            <a:ext cx="7248525" cy="103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5"/>
          <p:cNvSpPr>
            <a:spLocks noChangeArrowheads="1"/>
          </p:cNvSpPr>
          <p:nvPr/>
        </p:nvSpPr>
        <p:spPr bwMode="auto">
          <a:xfrm>
            <a:off x="609046" y="3950647"/>
            <a:ext cx="7960831" cy="7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smtClean="0"/>
              <a:t>当</a:t>
            </a:r>
            <a:r>
              <a:rPr lang="zh-CN" altLang="en-US" sz="1600"/>
              <a:t>鼠标悬停到“手机黑马财富”上时，会显示一个二维码，鼠标移开时二维码消失，这里假设该二维码用于下载“黑马财富”对应的手机</a:t>
            </a:r>
            <a:r>
              <a:rPr lang="en-US" altLang="zh-CN" sz="1600"/>
              <a:t>APP</a:t>
            </a:r>
            <a:r>
              <a:rPr lang="zh-CN" altLang="en-US" sz="1600"/>
              <a:t>，页面效果如</a:t>
            </a:r>
            <a:r>
              <a:rPr lang="zh-CN" altLang="en-US" sz="1600" smtClean="0"/>
              <a:t>图所</a:t>
            </a:r>
            <a:r>
              <a:rPr lang="zh-CN" altLang="en-US" sz="1600"/>
              <a:t>示</a:t>
            </a:r>
            <a:r>
              <a:rPr lang="zh-CN" altLang="en-US" sz="1600" smtClean="0"/>
              <a:t>。</a:t>
            </a:r>
            <a:endParaRPr lang="en-US" altLang="zh-CN" sz="160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48" y="4914900"/>
            <a:ext cx="549592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5"/>
          <p:cNvSpPr>
            <a:spLocks noChangeArrowheads="1"/>
          </p:cNvSpPr>
          <p:nvPr/>
        </p:nvSpPr>
        <p:spPr bwMode="auto">
          <a:xfrm>
            <a:off x="6661150" y="4998134"/>
            <a:ext cx="165417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zh-CN" sz="160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zh-CN" sz="16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移动端访问该页面时，隐藏整个顶部通栏</a:t>
            </a:r>
            <a:r>
              <a:rPr lang="zh-CN" altLang="zh-CN" sz="160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zh-CN" sz="360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8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499029" y="1981199"/>
            <a:ext cx="8082996" cy="4238626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499028" y="1993390"/>
            <a:ext cx="814967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mtClean="0"/>
              <a:t>了解</a:t>
            </a:r>
            <a:r>
              <a:rPr lang="zh-CN" altLang="zh-CN"/>
              <a:t>了该任务要实现的效果后，接下来分析一下页面结构，如</a:t>
            </a:r>
            <a:r>
              <a:rPr lang="zh-CN" altLang="zh-CN" smtClean="0"/>
              <a:t>图所</a:t>
            </a:r>
            <a:r>
              <a:rPr lang="zh-CN" altLang="zh-CN"/>
              <a:t>示。</a:t>
            </a: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518078" y="4384165"/>
            <a:ext cx="7894944" cy="170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在</a:t>
            </a:r>
            <a:r>
              <a:rPr lang="zh-CN" altLang="en-US"/>
              <a:t>上</a:t>
            </a:r>
            <a:r>
              <a:rPr lang="zh-CN" altLang="en-US" smtClean="0"/>
              <a:t>图中</a:t>
            </a:r>
            <a:r>
              <a:rPr lang="zh-CN" altLang="zh-CN" smtClean="0"/>
              <a:t>顶部</a:t>
            </a:r>
            <a:r>
              <a:rPr lang="zh-CN" altLang="zh-CN"/>
              <a:t>通栏的所有内容包含在一个</a:t>
            </a:r>
            <a:r>
              <a:rPr lang="en-US" altLang="zh-CN"/>
              <a:t>&lt;header&gt;</a:t>
            </a:r>
            <a:r>
              <a:rPr lang="zh-CN" altLang="zh-CN"/>
              <a:t>标签中，并且在</a:t>
            </a:r>
            <a:r>
              <a:rPr lang="en-US" altLang="zh-CN"/>
              <a:t>&lt;header&gt;</a:t>
            </a:r>
            <a:r>
              <a:rPr lang="zh-CN" altLang="zh-CN"/>
              <a:t>中嵌套</a:t>
            </a:r>
            <a:r>
              <a:rPr lang="en-US" altLang="zh-CN"/>
              <a:t>div.container</a:t>
            </a:r>
            <a:r>
              <a:rPr lang="zh-CN" altLang="zh-CN"/>
              <a:t>布局容器，通过栅格系统进行布局，将整个顶部通栏被划分为</a:t>
            </a:r>
            <a:r>
              <a:rPr lang="en-US" altLang="zh-CN"/>
              <a:t>4</a:t>
            </a:r>
            <a:r>
              <a:rPr lang="zh-CN" altLang="zh-CN"/>
              <a:t>个部分：</a:t>
            </a:r>
            <a:r>
              <a:rPr lang="en-US" altLang="zh-CN"/>
              <a:t>div.col-md-2</a:t>
            </a:r>
            <a:r>
              <a:rPr lang="zh-CN" altLang="zh-CN"/>
              <a:t>、</a:t>
            </a:r>
            <a:r>
              <a:rPr lang="en-US" altLang="zh-CN"/>
              <a:t>div.col-md-5</a:t>
            </a:r>
            <a:r>
              <a:rPr lang="zh-CN" altLang="zh-CN"/>
              <a:t>、 </a:t>
            </a:r>
            <a:r>
              <a:rPr lang="en-US" altLang="zh-CN"/>
              <a:t>div.col-md-2</a:t>
            </a:r>
            <a:r>
              <a:rPr lang="zh-CN" altLang="zh-CN"/>
              <a:t>、</a:t>
            </a:r>
            <a:r>
              <a:rPr lang="en-US" altLang="zh-CN"/>
              <a:t>div.col-md-3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顶部通栏模块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388" y="1152135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任务分析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2805113"/>
            <a:ext cx="6132512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49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482892" y="226503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pPr marL="571500" indent="-571500" algn="ctr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目标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 flipH="1" flipV="1">
            <a:off x="237772" y="2598623"/>
            <a:ext cx="2714977" cy="1081875"/>
            <a:chOff x="5269450" y="4552580"/>
            <a:chExt cx="3534286" cy="1147558"/>
          </a:xfrm>
        </p:grpSpPr>
        <p:grpSp>
          <p:nvGrpSpPr>
            <p:cNvPr id="6" name="组合 38"/>
            <p:cNvGrpSpPr>
              <a:grpSpLocks/>
            </p:cNvGrpSpPr>
            <p:nvPr/>
          </p:nvGrpSpPr>
          <p:grpSpPr bwMode="auto">
            <a:xfrm rot="10800000">
              <a:off x="5356251" y="4552580"/>
              <a:ext cx="3043061" cy="710033"/>
              <a:chOff x="892101" y="1968148"/>
              <a:chExt cx="3043378" cy="709755"/>
            </a:xfrm>
          </p:grpSpPr>
          <p:cxnSp>
            <p:nvCxnSpPr>
              <p:cNvPr id="11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892101" y="1968148"/>
                <a:ext cx="352427" cy="709755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44528" y="2659136"/>
                <a:ext cx="2690951" cy="18767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" name="组合 41"/>
            <p:cNvGrpSpPr>
              <a:grpSpLocks/>
            </p:cNvGrpSpPr>
            <p:nvPr/>
          </p:nvGrpSpPr>
          <p:grpSpPr bwMode="auto">
            <a:xfrm flipH="1">
              <a:off x="8201023" y="5146148"/>
              <a:ext cx="602713" cy="553990"/>
              <a:chOff x="1124752" y="3872410"/>
              <a:chExt cx="604420" cy="553298"/>
            </a:xfrm>
          </p:grpSpPr>
          <p:sp>
            <p:nvSpPr>
              <p:cNvPr id="9" name="椭圆 8"/>
              <p:cNvSpPr/>
              <p:nvPr/>
            </p:nvSpPr>
            <p:spPr bwMode="auto">
              <a:xfrm>
                <a:off x="1124752" y="3912772"/>
                <a:ext cx="604420" cy="474256"/>
              </a:xfrm>
              <a:prstGeom prst="ellipse">
                <a:avLst/>
              </a:prstGeom>
              <a:solidFill>
                <a:srgbClr val="0567A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0800000">
                <a:off x="1195628" y="3872410"/>
                <a:ext cx="334693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矩形 51"/>
            <p:cNvSpPr>
              <a:spLocks noChangeArrowheads="1"/>
            </p:cNvSpPr>
            <p:nvPr/>
          </p:nvSpPr>
          <p:spPr bwMode="auto">
            <a:xfrm rot="10800000">
              <a:off x="5269450" y="4776783"/>
              <a:ext cx="2953668" cy="587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了解</a:t>
              </a:r>
              <a:r>
                <a:rPr lang="zh-CN" altLang="en-US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项目的</a:t>
              </a: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整体结构</a:t>
              </a:r>
              <a:endParaRPr lang="zh-CN" altLang="zh-CN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3406100" y="2376547"/>
            <a:ext cx="2266373" cy="2388093"/>
            <a:chOff x="3018373" y="2450718"/>
            <a:chExt cx="2266373" cy="2387981"/>
          </a:xfrm>
        </p:grpSpPr>
        <p:sp>
          <p:nvSpPr>
            <p:cNvPr id="14" name="TextBox 13"/>
            <p:cNvSpPr txBox="1"/>
            <p:nvPr/>
          </p:nvSpPr>
          <p:spPr bwMode="auto">
            <a:xfrm rot="3056778">
              <a:off x="4578333" y="2893580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 rot="6997465" flipV="1">
              <a:off x="2682641" y="2786450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16" name="TextBox 15"/>
            <p:cNvSpPr txBox="1"/>
            <p:nvPr/>
          </p:nvSpPr>
          <p:spPr bwMode="auto">
            <a:xfrm rot="10800000" flipH="1" flipV="1">
              <a:off x="3676147" y="4470416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</a:p>
          </p:txBody>
        </p:sp>
      </p:grpSp>
      <p:grpSp>
        <p:nvGrpSpPr>
          <p:cNvPr id="17" name="组合 2"/>
          <p:cNvGrpSpPr>
            <a:grpSpLocks/>
          </p:cNvGrpSpPr>
          <p:nvPr/>
        </p:nvGrpSpPr>
        <p:grpSpPr bwMode="auto">
          <a:xfrm>
            <a:off x="4016747" y="2878138"/>
            <a:ext cx="1203325" cy="1201737"/>
            <a:chOff x="3692088" y="2878838"/>
            <a:chExt cx="1203191" cy="1201737"/>
          </a:xfrm>
        </p:grpSpPr>
        <p:sp>
          <p:nvSpPr>
            <p:cNvPr id="18" name="弧形 17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弧形 18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弧形 19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02253" y="5148652"/>
            <a:ext cx="3496638" cy="944644"/>
            <a:chOff x="3763445" y="5021279"/>
            <a:chExt cx="3488011" cy="944644"/>
          </a:xfrm>
        </p:grpSpPr>
        <p:grpSp>
          <p:nvGrpSpPr>
            <p:cNvPr id="22" name="组合 21"/>
            <p:cNvGrpSpPr>
              <a:grpSpLocks/>
            </p:cNvGrpSpPr>
            <p:nvPr/>
          </p:nvGrpSpPr>
          <p:grpSpPr bwMode="auto">
            <a:xfrm>
              <a:off x="3763445" y="5021279"/>
              <a:ext cx="3488011" cy="856037"/>
              <a:chOff x="3744078" y="5156708"/>
              <a:chExt cx="2297322" cy="718134"/>
            </a:xfrm>
          </p:grpSpPr>
          <p:grpSp>
            <p:nvGrpSpPr>
              <p:cNvPr id="25" name="组合 38"/>
              <p:cNvGrpSpPr>
                <a:grpSpLocks/>
              </p:cNvGrpSpPr>
              <p:nvPr/>
            </p:nvGrpSpPr>
            <p:grpSpPr bwMode="auto">
              <a:xfrm rot="16200000" flipV="1">
                <a:off x="4342522" y="4558264"/>
                <a:ext cx="718134" cy="1915021"/>
                <a:chOff x="1747521" y="2464605"/>
                <a:chExt cx="1019370" cy="876839"/>
              </a:xfrm>
            </p:grpSpPr>
            <p:cxnSp>
              <p:nvCxnSpPr>
                <p:cNvPr id="27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1370250" y="2841876"/>
                  <a:ext cx="764239" cy="9698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04322" y="2778876"/>
                  <a:ext cx="115465" cy="1009672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6" name="矩形 4"/>
              <p:cNvSpPr>
                <a:spLocks noChangeArrowheads="1"/>
              </p:cNvSpPr>
              <p:nvPr/>
            </p:nvSpPr>
            <p:spPr bwMode="auto">
              <a:xfrm>
                <a:off x="3939418" y="5372181"/>
                <a:ext cx="2101982" cy="46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参考</a:t>
                </a:r>
                <a:r>
                  <a:rPr lang="zh-CN" altLang="en-US" b="1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教材完成项目</a:t>
                </a:r>
                <a:r>
                  <a:rPr lang="zh-CN" altLang="en-US" b="1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代码</a:t>
                </a:r>
                <a:endPara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椭圆 22"/>
            <p:cNvSpPr/>
            <p:nvPr/>
          </p:nvSpPr>
          <p:spPr bwMode="auto">
            <a:xfrm flipH="1">
              <a:off x="6602206" y="5484480"/>
              <a:ext cx="488950" cy="473074"/>
            </a:xfrm>
            <a:prstGeom prst="ellipse">
              <a:avLst/>
            </a:prstGeom>
            <a:solidFill>
              <a:srgbClr val="0567A2"/>
            </a:solidFill>
            <a:ln w="28575" cap="flat" cmpd="sng" algn="ctr">
              <a:solidFill>
                <a:srgbClr val="0567A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 flipH="1">
              <a:off x="6674214" y="5445224"/>
              <a:ext cx="320675" cy="520699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770170" y="1656665"/>
            <a:ext cx="5245036" cy="4035361"/>
            <a:chOff x="1398367" y="1733243"/>
            <a:chExt cx="5245036" cy="4035172"/>
          </a:xfrm>
        </p:grpSpPr>
        <p:graphicFrame>
          <p:nvGraphicFramePr>
            <p:cNvPr id="30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43901401"/>
                </p:ext>
              </p:extLst>
            </p:nvPr>
          </p:nvGraphicFramePr>
          <p:xfrm>
            <a:off x="1398367" y="1733243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1" name="TextBox 30"/>
            <p:cNvSpPr txBox="1"/>
            <p:nvPr/>
          </p:nvSpPr>
          <p:spPr bwMode="auto">
            <a:xfrm rot="3478111">
              <a:off x="4750326" y="2932573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33" name="TextBox 32"/>
            <p:cNvSpPr txBox="1"/>
            <p:nvPr/>
          </p:nvSpPr>
          <p:spPr bwMode="auto">
            <a:xfrm rot="10800000" flipH="1" flipV="1">
              <a:off x="3828797" y="4479941"/>
              <a:ext cx="914199" cy="3682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754977" y="2563763"/>
            <a:ext cx="3857583" cy="1191174"/>
            <a:chOff x="5394937" y="2445892"/>
            <a:chExt cx="3857583" cy="1191174"/>
          </a:xfrm>
        </p:grpSpPr>
        <p:grpSp>
          <p:nvGrpSpPr>
            <p:cNvPr id="35" name="组合 6"/>
            <p:cNvGrpSpPr>
              <a:grpSpLocks/>
            </p:cNvGrpSpPr>
            <p:nvPr/>
          </p:nvGrpSpPr>
          <p:grpSpPr bwMode="auto">
            <a:xfrm>
              <a:off x="5929883" y="2445892"/>
              <a:ext cx="3322637" cy="1191174"/>
              <a:chOff x="5981922" y="1318311"/>
              <a:chExt cx="3325632" cy="1191212"/>
            </a:xfrm>
          </p:grpSpPr>
          <p:sp>
            <p:nvSpPr>
              <p:cNvPr id="37" name="矩形 5"/>
              <p:cNvSpPr>
                <a:spLocks noChangeArrowheads="1"/>
              </p:cNvSpPr>
              <p:nvPr/>
            </p:nvSpPr>
            <p:spPr bwMode="auto">
              <a:xfrm flipH="1">
                <a:off x="5981922" y="2001676"/>
                <a:ext cx="3325632" cy="507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grpSp>
            <p:nvGrpSpPr>
              <p:cNvPr id="38" name="组合 16"/>
              <p:cNvGrpSpPr>
                <a:grpSpLocks/>
              </p:cNvGrpSpPr>
              <p:nvPr/>
            </p:nvGrpSpPr>
            <p:grpSpPr bwMode="auto">
              <a:xfrm flipH="1">
                <a:off x="6009507" y="1797377"/>
                <a:ext cx="2361102" cy="648092"/>
                <a:chOff x="1625453" y="2372823"/>
                <a:chExt cx="2468866" cy="648398"/>
              </a:xfrm>
            </p:grpSpPr>
            <p:cxnSp>
              <p:nvCxnSpPr>
                <p:cNvPr id="42" name="直接连接符 7"/>
                <p:cNvCxnSpPr>
                  <a:cxnSpLocks noChangeShapeType="1"/>
                </p:cNvCxnSpPr>
                <p:nvPr/>
              </p:nvCxnSpPr>
              <p:spPr bwMode="auto">
                <a:xfrm>
                  <a:off x="1625453" y="2372823"/>
                  <a:ext cx="376814" cy="648398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直接连接符 10"/>
                <p:cNvCxnSpPr>
                  <a:cxnSpLocks noChangeShapeType="1"/>
                </p:cNvCxnSpPr>
                <p:nvPr/>
              </p:nvCxnSpPr>
              <p:spPr bwMode="auto">
                <a:xfrm>
                  <a:off x="2002267" y="3021221"/>
                  <a:ext cx="2092052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9" name="组合 15"/>
              <p:cNvGrpSpPr>
                <a:grpSpLocks/>
              </p:cNvGrpSpPr>
              <p:nvPr/>
            </p:nvGrpSpPr>
            <p:grpSpPr bwMode="auto">
              <a:xfrm flipH="1">
                <a:off x="8169507" y="1318311"/>
                <a:ext cx="489391" cy="520715"/>
                <a:chOff x="2008602" y="3560413"/>
                <a:chExt cx="511727" cy="520961"/>
              </a:xfrm>
            </p:grpSpPr>
            <p:sp>
              <p:nvSpPr>
                <p:cNvPr id="40" name="椭圆 39"/>
                <p:cNvSpPr/>
                <p:nvPr/>
              </p:nvSpPr>
              <p:spPr bwMode="auto">
                <a:xfrm>
                  <a:off x="2008602" y="3576296"/>
                  <a:ext cx="511727" cy="473312"/>
                </a:xfrm>
                <a:prstGeom prst="ellipse">
                  <a:avLst/>
                </a:prstGeom>
                <a:solidFill>
                  <a:srgbClr val="0567A2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/>
                  </a:pPr>
                  <a:endParaRPr lang="zh-CN" altLang="en-US">
                    <a:solidFill>
                      <a:srgbClr val="0567A2"/>
                    </a:solidFill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2116595" y="3560413"/>
                  <a:ext cx="335613" cy="520961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6" name="矩形 51"/>
            <p:cNvSpPr>
              <a:spLocks noChangeArrowheads="1"/>
            </p:cNvSpPr>
            <p:nvPr/>
          </p:nvSpPr>
          <p:spPr bwMode="auto">
            <a:xfrm rot="10800000" flipH="1" flipV="1">
              <a:off x="5394937" y="2488724"/>
              <a:ext cx="2802711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lvl="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	</a:t>
              </a: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zh-CN" altLang="en-US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项目中使用的重点知识</a:t>
              </a:r>
              <a:endParaRPr lang="zh-CN" altLang="zh-CN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48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975909" y="2153178"/>
            <a:ext cx="7129865" cy="3466571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1138516" y="2352364"/>
            <a:ext cx="6843434" cy="294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页面的实现细节，具体分析如下：</a:t>
            </a:r>
          </a:p>
          <a:p>
            <a:pPr>
              <a:lnSpc>
                <a:spcPct val="150000"/>
              </a:lnSpc>
            </a:pPr>
            <a:r>
              <a:rPr lang="zh-CN" altLang="zh-CN"/>
              <a:t>（</a:t>
            </a:r>
            <a:r>
              <a:rPr lang="en-US" altLang="zh-CN"/>
              <a:t>1</a:t>
            </a:r>
            <a:r>
              <a:rPr lang="zh-CN" altLang="zh-CN"/>
              <a:t>）第</a:t>
            </a:r>
            <a:r>
              <a:rPr lang="en-US" altLang="zh-CN"/>
              <a:t>1</a:t>
            </a:r>
            <a:r>
              <a:rPr lang="zh-CN" altLang="zh-CN"/>
              <a:t>个栅格（</a:t>
            </a:r>
            <a:r>
              <a:rPr lang="en-US" altLang="zh-CN"/>
              <a:t>div.col-md-2</a:t>
            </a:r>
            <a:r>
              <a:rPr lang="zh-CN" altLang="zh-CN"/>
              <a:t>）中，主要内容为</a:t>
            </a:r>
            <a:r>
              <a:rPr lang="en-US" altLang="zh-CN"/>
              <a:t>&lt;a&gt;</a:t>
            </a:r>
            <a:r>
              <a:rPr lang="zh-CN" altLang="zh-CN"/>
              <a:t>链接和二维码图片，文字的前后图标使用字体图标来实现。 </a:t>
            </a:r>
          </a:p>
          <a:p>
            <a:pPr>
              <a:lnSpc>
                <a:spcPct val="150000"/>
              </a:lnSpc>
            </a:pPr>
            <a:r>
              <a:rPr lang="zh-CN" altLang="zh-CN"/>
              <a:t>（</a:t>
            </a:r>
            <a:r>
              <a:rPr lang="en-US" altLang="zh-CN"/>
              <a:t>2</a:t>
            </a:r>
            <a:r>
              <a:rPr lang="zh-CN" altLang="zh-CN"/>
              <a:t>）第</a:t>
            </a:r>
            <a:r>
              <a:rPr lang="en-US" altLang="zh-CN"/>
              <a:t>2</a:t>
            </a:r>
            <a:r>
              <a:rPr lang="zh-CN" altLang="zh-CN"/>
              <a:t>个栅格（</a:t>
            </a:r>
            <a:r>
              <a:rPr lang="en-US" altLang="zh-CN"/>
              <a:t>div.col-md-5</a:t>
            </a:r>
            <a:r>
              <a:rPr lang="zh-CN" altLang="zh-CN"/>
              <a:t>）中，包含字体图标和文字信息。</a:t>
            </a:r>
          </a:p>
          <a:p>
            <a:pPr>
              <a:lnSpc>
                <a:spcPct val="150000"/>
              </a:lnSpc>
            </a:pPr>
            <a:r>
              <a:rPr lang="zh-CN" altLang="zh-CN"/>
              <a:t>（</a:t>
            </a:r>
            <a:r>
              <a:rPr lang="en-US" altLang="zh-CN"/>
              <a:t>3</a:t>
            </a:r>
            <a:r>
              <a:rPr lang="zh-CN" altLang="zh-CN"/>
              <a:t>）第</a:t>
            </a:r>
            <a:r>
              <a:rPr lang="en-US" altLang="zh-CN"/>
              <a:t>3</a:t>
            </a:r>
            <a:r>
              <a:rPr lang="zh-CN" altLang="zh-CN"/>
              <a:t>个栅格（</a:t>
            </a:r>
            <a:r>
              <a:rPr lang="en-US" altLang="zh-CN"/>
              <a:t>div.col-md-2</a:t>
            </a:r>
            <a:r>
              <a:rPr lang="zh-CN" altLang="zh-CN"/>
              <a:t>）中，包含内容为两个</a:t>
            </a:r>
            <a:r>
              <a:rPr lang="en-US" altLang="zh-CN"/>
              <a:t>&lt;a&gt;</a:t>
            </a:r>
            <a:r>
              <a:rPr lang="zh-CN" altLang="zh-CN"/>
              <a:t>链接。</a:t>
            </a:r>
          </a:p>
          <a:p>
            <a:pPr>
              <a:lnSpc>
                <a:spcPct val="150000"/>
              </a:lnSpc>
            </a:pPr>
            <a:r>
              <a:rPr lang="zh-CN" altLang="zh-CN"/>
              <a:t>（</a:t>
            </a:r>
            <a:r>
              <a:rPr lang="en-US" altLang="zh-CN"/>
              <a:t>4</a:t>
            </a:r>
            <a:r>
              <a:rPr lang="zh-CN" altLang="zh-CN"/>
              <a:t>）第</a:t>
            </a:r>
            <a:r>
              <a:rPr lang="en-US" altLang="zh-CN"/>
              <a:t>4</a:t>
            </a:r>
            <a:r>
              <a:rPr lang="zh-CN" altLang="zh-CN"/>
              <a:t>个栅格（</a:t>
            </a:r>
            <a:r>
              <a:rPr lang="en-US" altLang="zh-CN"/>
              <a:t>div.col-md-3</a:t>
            </a:r>
            <a:r>
              <a:rPr lang="zh-CN" altLang="zh-CN"/>
              <a:t>）中，包含内容为两个</a:t>
            </a:r>
            <a:r>
              <a:rPr lang="en-US" altLang="zh-CN"/>
              <a:t>&lt;a&gt;</a:t>
            </a:r>
            <a:r>
              <a:rPr lang="zh-CN" altLang="zh-CN"/>
              <a:t>链接，不同的是两个链接使用了</a:t>
            </a:r>
            <a:r>
              <a:rPr lang="en-US" altLang="zh-CN"/>
              <a:t>Bootstrap</a:t>
            </a:r>
            <a:r>
              <a:rPr lang="zh-CN" altLang="zh-CN"/>
              <a:t>的按钮样式。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94960" y="5864298"/>
            <a:ext cx="7109348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 任务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2-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顶部通栏模块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388" y="1152135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任务分析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81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487843" y="1874666"/>
            <a:ext cx="8136039" cy="4527831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1978972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导航栏模块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499028" y="3739079"/>
            <a:ext cx="8054422" cy="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mtClean="0"/>
              <a:t>该</a:t>
            </a:r>
            <a:r>
              <a:rPr lang="zh-CN" altLang="zh-CN"/>
              <a:t>页面在</a:t>
            </a:r>
            <a:r>
              <a:rPr lang="en-US" altLang="zh-CN"/>
              <a:t>iPad</a:t>
            </a:r>
            <a:r>
              <a:rPr lang="zh-CN" altLang="zh-CN"/>
              <a:t>上的页面效果如</a:t>
            </a:r>
            <a:r>
              <a:rPr lang="zh-CN" altLang="zh-CN" smtClean="0"/>
              <a:t>图所</a:t>
            </a:r>
            <a:r>
              <a:rPr lang="zh-CN" altLang="zh-CN"/>
              <a:t>示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8" name="矩形 7"/>
          <p:cNvSpPr/>
          <p:nvPr/>
        </p:nvSpPr>
        <p:spPr>
          <a:xfrm>
            <a:off x="560388" y="1228335"/>
            <a:ext cx="1768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任务描述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499028" y="1898566"/>
            <a:ext cx="8054422" cy="86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mtClean="0"/>
              <a:t>“黑马财富”</a:t>
            </a:r>
            <a:r>
              <a:rPr lang="zh-CN" altLang="zh-CN"/>
              <a:t>的第</a:t>
            </a:r>
            <a:r>
              <a:rPr lang="en-US" altLang="zh-CN"/>
              <a:t>3</a:t>
            </a:r>
            <a:r>
              <a:rPr lang="zh-CN" altLang="zh-CN"/>
              <a:t>个任务是导航栏，该项目的导航栏模块在</a:t>
            </a:r>
            <a:r>
              <a:rPr lang="en-US" altLang="zh-CN"/>
              <a:t>PC</a:t>
            </a:r>
            <a:r>
              <a:rPr lang="zh-CN" altLang="zh-CN"/>
              <a:t>端的页面效果如</a:t>
            </a:r>
            <a:r>
              <a:rPr lang="zh-CN" altLang="zh-CN" smtClean="0"/>
              <a:t>图所</a:t>
            </a:r>
            <a:r>
              <a:rPr lang="zh-CN" altLang="zh-CN"/>
              <a:t>示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39" y="2768099"/>
            <a:ext cx="5486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156" y="4469339"/>
            <a:ext cx="4916487" cy="172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23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1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487843" y="1762124"/>
            <a:ext cx="8136039" cy="4640373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1978972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导航栏模块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633600" y="5196404"/>
            <a:ext cx="47480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mtClean="0"/>
              <a:t>单击</a:t>
            </a:r>
            <a:r>
              <a:rPr lang="zh-CN" altLang="en-US" smtClean="0"/>
              <a:t>上</a:t>
            </a:r>
            <a:r>
              <a:rPr lang="zh-CN" altLang="zh-CN" smtClean="0"/>
              <a:t>图中</a:t>
            </a:r>
            <a:r>
              <a:rPr lang="zh-CN" altLang="zh-CN"/>
              <a:t>的“</a:t>
            </a:r>
            <a:r>
              <a:rPr lang="en-US" altLang="zh-CN"/>
              <a:t> </a:t>
            </a:r>
            <a:r>
              <a:rPr lang="en-US" altLang="zh-CN" smtClean="0"/>
              <a:t>       </a:t>
            </a:r>
            <a:r>
              <a:rPr lang="zh-CN" altLang="zh-CN" smtClean="0"/>
              <a:t>”</a:t>
            </a:r>
            <a:r>
              <a:rPr lang="zh-CN" altLang="zh-CN"/>
              <a:t>汉堡按钮，汉堡菜单会展开，页面效果</a:t>
            </a:r>
            <a:r>
              <a:rPr lang="zh-CN" altLang="zh-CN" smtClean="0"/>
              <a:t>如</a:t>
            </a:r>
            <a:r>
              <a:rPr lang="zh-CN" altLang="en-US" smtClean="0"/>
              <a:t>又</a:t>
            </a:r>
            <a:r>
              <a:rPr lang="zh-CN" altLang="zh-CN" smtClean="0"/>
              <a:t>图所</a:t>
            </a:r>
            <a:r>
              <a:rPr lang="zh-CN" altLang="zh-CN"/>
              <a:t>示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8" name="矩形 7"/>
          <p:cNvSpPr/>
          <p:nvPr/>
        </p:nvSpPr>
        <p:spPr>
          <a:xfrm>
            <a:off x="560388" y="1056885"/>
            <a:ext cx="1768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任务描述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565704" y="1908091"/>
            <a:ext cx="481592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在</a:t>
            </a:r>
            <a:r>
              <a:rPr lang="en-US" altLang="zh-CN"/>
              <a:t>iphone6 plus</a:t>
            </a:r>
            <a:r>
              <a:rPr lang="zh-CN" altLang="zh-CN"/>
              <a:t>上会折叠导航菜单，同时出现一个“汉堡按钮”，页面效果如</a:t>
            </a:r>
            <a:r>
              <a:rPr lang="zh-CN" altLang="zh-CN" smtClean="0"/>
              <a:t>图所</a:t>
            </a:r>
            <a:r>
              <a:rPr lang="zh-CN" altLang="zh-CN"/>
              <a:t>示。</a:t>
            </a:r>
          </a:p>
        </p:txBody>
      </p:sp>
      <p:pic>
        <p:nvPicPr>
          <p:cNvPr id="1638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58" y="3095593"/>
            <a:ext cx="3579812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289" y="5248494"/>
            <a:ext cx="5334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060" y="1850941"/>
            <a:ext cx="2395836" cy="446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48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893672" y="2000249"/>
            <a:ext cx="7135903" cy="4352925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937178" y="2117215"/>
            <a:ext cx="709239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了解</a:t>
            </a:r>
            <a:r>
              <a:rPr lang="zh-CN" altLang="en-US"/>
              <a:t>了该任务要实现的效果后，接下来分析一下页面结构，如</a:t>
            </a:r>
            <a:r>
              <a:rPr lang="zh-CN" altLang="en-US" smtClean="0"/>
              <a:t>图所</a:t>
            </a:r>
            <a:r>
              <a:rPr lang="zh-CN" altLang="en-US"/>
              <a:t>示。</a:t>
            </a:r>
            <a:endParaRPr lang="zh-CN" altLang="zh-CN"/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导航栏模块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0388" y="1114035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任务分析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901" y="3098772"/>
            <a:ext cx="5486400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5"/>
          <p:cNvSpPr>
            <a:spLocks noChangeArrowheads="1"/>
          </p:cNvSpPr>
          <p:nvPr/>
        </p:nvSpPr>
        <p:spPr bwMode="auto">
          <a:xfrm>
            <a:off x="893673" y="4527040"/>
            <a:ext cx="7069228" cy="170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图中的</a:t>
            </a:r>
            <a:r>
              <a:rPr lang="zh-CN" altLang="en-US"/>
              <a:t>导航栏使用</a:t>
            </a:r>
            <a:r>
              <a:rPr lang="en-US" altLang="zh-CN"/>
              <a:t>Bootstrap</a:t>
            </a:r>
            <a:r>
              <a:rPr lang="zh-CN" altLang="en-US"/>
              <a:t>提供的响应式导航栏来完成，所有内容包含在一个</a:t>
            </a:r>
            <a:r>
              <a:rPr lang="en-US" altLang="zh-CN"/>
              <a:t>&lt;nav&gt;</a:t>
            </a:r>
            <a:r>
              <a:rPr lang="zh-CN" altLang="en-US"/>
              <a:t>标签中，并且在</a:t>
            </a:r>
            <a:r>
              <a:rPr lang="en-US" altLang="zh-CN"/>
              <a:t>&lt;nav&gt;</a:t>
            </a:r>
            <a:r>
              <a:rPr lang="zh-CN" altLang="en-US"/>
              <a:t>中嵌套</a:t>
            </a:r>
            <a:r>
              <a:rPr lang="en-US" altLang="zh-CN"/>
              <a:t>div.container</a:t>
            </a:r>
            <a:r>
              <a:rPr lang="zh-CN" altLang="en-US"/>
              <a:t>布局容器。整个导航栏被划分为</a:t>
            </a:r>
            <a:r>
              <a:rPr lang="en-US" altLang="zh-CN"/>
              <a:t>2</a:t>
            </a:r>
            <a:r>
              <a:rPr lang="zh-CN" altLang="en-US"/>
              <a:t>大部分：</a:t>
            </a:r>
            <a:r>
              <a:rPr lang="en-US" altLang="zh-CN"/>
              <a:t>div.navbar-header</a:t>
            </a:r>
            <a:r>
              <a:rPr lang="zh-CN" altLang="en-US"/>
              <a:t>和</a:t>
            </a:r>
            <a:r>
              <a:rPr lang="en-US" altLang="zh-CN"/>
              <a:t>div.collapse</a:t>
            </a:r>
            <a:r>
              <a:rPr lang="zh-CN" altLang="en-US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469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1036547" y="1943100"/>
            <a:ext cx="7135903" cy="3914775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1061003" y="1955290"/>
            <a:ext cx="7092397" cy="383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页面</a:t>
            </a:r>
            <a:r>
              <a:rPr lang="zh-CN" altLang="en-US"/>
              <a:t>的实现细节，具体分析如下：</a:t>
            </a:r>
          </a:p>
          <a:p>
            <a:pPr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div.navbar-header</a:t>
            </a:r>
            <a:r>
              <a:rPr lang="zh-CN" altLang="en-US"/>
              <a:t>中包含汉堡按钮</a:t>
            </a:r>
            <a:r>
              <a:rPr lang="en-US" altLang="zh-CN"/>
              <a:t>button.navbar-toggle</a:t>
            </a:r>
            <a:r>
              <a:rPr lang="zh-CN" altLang="en-US"/>
              <a:t>和</a:t>
            </a:r>
            <a:r>
              <a:rPr lang="en-US" altLang="zh-CN"/>
              <a:t>a.nav-brand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/>
              <a:t>）</a:t>
            </a:r>
            <a:r>
              <a:rPr lang="en-US" altLang="zh-CN"/>
              <a:t>div.collapse</a:t>
            </a:r>
            <a:r>
              <a:rPr lang="zh-CN" altLang="en-US"/>
              <a:t>中主要包含普通导航菜单</a:t>
            </a:r>
            <a:r>
              <a:rPr lang="en-US" altLang="zh-CN"/>
              <a:t>ul.navbar-nav</a:t>
            </a:r>
            <a:r>
              <a:rPr lang="zh-CN" altLang="en-US"/>
              <a:t>和个人中心导航</a:t>
            </a:r>
            <a:r>
              <a:rPr lang="en-US" altLang="zh-CN"/>
              <a:t>ul.navbar-right</a:t>
            </a:r>
            <a:r>
              <a:rPr lang="zh-CN" altLang="en-US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a.nav-brand</a:t>
            </a:r>
            <a:r>
              <a:rPr lang="zh-CN" altLang="en-US"/>
              <a:t>中包含企业</a:t>
            </a:r>
            <a:r>
              <a:rPr lang="en-US" altLang="zh-CN"/>
              <a:t>log</a:t>
            </a:r>
            <a:r>
              <a:rPr lang="zh-CN" altLang="en-US"/>
              <a:t>图片。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ul.navbar-nav</a:t>
            </a:r>
            <a:r>
              <a:rPr lang="zh-CN" altLang="en-US"/>
              <a:t>中包含普通菜单，</a:t>
            </a:r>
            <a:r>
              <a:rPr lang="en-US" altLang="zh-CN"/>
              <a:t>Boostrap</a:t>
            </a:r>
            <a:r>
              <a:rPr lang="zh-CN" altLang="en-US"/>
              <a:t>会在手机端自动实现汉堡菜单。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</a:t>
            </a:r>
            <a:r>
              <a:rPr lang="en-US" altLang="zh-CN"/>
              <a:t>ul.navbar-right</a:t>
            </a:r>
            <a:r>
              <a:rPr lang="zh-CN" altLang="en-US"/>
              <a:t>中包含个人中心</a:t>
            </a:r>
            <a:r>
              <a:rPr lang="zh-CN" altLang="en-US" smtClean="0"/>
              <a:t>菜单</a:t>
            </a:r>
            <a:endParaRPr lang="zh-CN" altLang="en-US"/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导航栏模块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0388" y="1114035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任务分析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033060" y="6035748"/>
            <a:ext cx="7109348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 任务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3-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49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560388" y="2247900"/>
            <a:ext cx="8136039" cy="3752850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599316" y="2477095"/>
            <a:ext cx="805817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smtClean="0"/>
              <a:t>“黑马财富”</a:t>
            </a:r>
            <a:r>
              <a:rPr lang="zh-CN" altLang="en-US" sz="2000"/>
              <a:t>的第</a:t>
            </a:r>
            <a:r>
              <a:rPr lang="en-US" altLang="zh-CN" sz="2000"/>
              <a:t>4</a:t>
            </a:r>
            <a:r>
              <a:rPr lang="zh-CN" altLang="en-US" sz="2000"/>
              <a:t>个任务是完成动态轮播图模块，该项目的轮播图模块在</a:t>
            </a:r>
            <a:r>
              <a:rPr lang="en-US" altLang="zh-CN" sz="2000"/>
              <a:t>PC</a:t>
            </a:r>
            <a:r>
              <a:rPr lang="zh-CN" altLang="en-US" sz="2000"/>
              <a:t>端的页面效果如</a:t>
            </a:r>
            <a:r>
              <a:rPr lang="zh-CN" altLang="en-US" sz="2000" smtClean="0"/>
              <a:t>图所</a:t>
            </a:r>
            <a:r>
              <a:rPr lang="zh-CN" altLang="en-US" sz="2000"/>
              <a:t>示。</a:t>
            </a:r>
            <a:endParaRPr lang="zh-CN" altLang="zh-CN" sz="2000"/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轮播图模块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0388" y="1228335"/>
            <a:ext cx="1768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任务描述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748" y="3714750"/>
            <a:ext cx="721131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9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560388" y="1943099"/>
            <a:ext cx="8136039" cy="4467225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560388" y="1985649"/>
            <a:ext cx="805817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该页面在</a:t>
            </a:r>
            <a:r>
              <a:rPr lang="en-US" altLang="zh-CN"/>
              <a:t>iPad</a:t>
            </a:r>
            <a:r>
              <a:rPr lang="zh-CN" altLang="en-US"/>
              <a:t>和</a:t>
            </a:r>
            <a:r>
              <a:rPr lang="en-US" altLang="zh-CN"/>
              <a:t>iPhone6 Plus</a:t>
            </a:r>
            <a:r>
              <a:rPr lang="zh-CN" altLang="en-US"/>
              <a:t>上将改变轮播图片的比例，页面效果如</a:t>
            </a:r>
            <a:r>
              <a:rPr lang="zh-CN" altLang="en-US" smtClean="0"/>
              <a:t>图所</a:t>
            </a:r>
            <a:r>
              <a:rPr lang="zh-CN" altLang="en-US"/>
              <a:t>示。</a:t>
            </a:r>
            <a:endParaRPr lang="zh-CN" altLang="zh-CN"/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轮播图模块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0388" y="1228335"/>
            <a:ext cx="1768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任务描述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2513368"/>
            <a:ext cx="2689041" cy="3858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96" y="2560154"/>
            <a:ext cx="2000250" cy="37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54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487843" y="1914526"/>
            <a:ext cx="8136039" cy="4362449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527603" y="1955290"/>
            <a:ext cx="805817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了解</a:t>
            </a:r>
            <a:r>
              <a:rPr lang="zh-CN" altLang="en-US"/>
              <a:t>了该任务要实现的效果后，接下来分析一下页面结构，如</a:t>
            </a:r>
            <a:r>
              <a:rPr lang="zh-CN" altLang="en-US" smtClean="0"/>
              <a:t>图所</a:t>
            </a:r>
            <a:r>
              <a:rPr lang="zh-CN" altLang="en-US"/>
              <a:t>示。</a:t>
            </a:r>
            <a:endParaRPr lang="zh-CN" altLang="zh-CN"/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轮播图模块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388" y="1228335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任务分析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29" y="2533650"/>
            <a:ext cx="5486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527603" y="4156075"/>
            <a:ext cx="8058179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如图所</a:t>
            </a:r>
            <a:r>
              <a:rPr lang="zh-CN" altLang="en-US"/>
              <a:t>示的轮播图是基于</a:t>
            </a:r>
            <a:r>
              <a:rPr lang="en-US" altLang="zh-CN"/>
              <a:t>Bootstrap</a:t>
            </a:r>
            <a:r>
              <a:rPr lang="zh-CN" altLang="en-US"/>
              <a:t>的轮播插件实现静态轮播图，然后使用</a:t>
            </a:r>
            <a:r>
              <a:rPr lang="en-US" altLang="zh-CN"/>
              <a:t>underscore</a:t>
            </a:r>
            <a:r>
              <a:rPr lang="zh-CN" altLang="en-US"/>
              <a:t>模板引擎结合</a:t>
            </a:r>
            <a:r>
              <a:rPr lang="en-US" altLang="zh-CN"/>
              <a:t>JavaScript</a:t>
            </a:r>
            <a:r>
              <a:rPr lang="zh-CN" altLang="en-US"/>
              <a:t>代码来实现动态轮播图。所有内容包含在一个</a:t>
            </a:r>
            <a:r>
              <a:rPr lang="en-US" altLang="zh-CN"/>
              <a:t>div.heima_banner</a:t>
            </a:r>
            <a:r>
              <a:rPr lang="zh-CN" altLang="en-US"/>
              <a:t>标签中，并且在</a:t>
            </a:r>
            <a:r>
              <a:rPr lang="en-US" altLang="zh-CN"/>
              <a:t>div.heima_banner</a:t>
            </a:r>
            <a:r>
              <a:rPr lang="zh-CN" altLang="en-US"/>
              <a:t>中嵌套</a:t>
            </a:r>
            <a:r>
              <a:rPr lang="en-US" altLang="zh-CN"/>
              <a:t>div.carousel slide</a:t>
            </a:r>
            <a:r>
              <a:rPr lang="zh-CN" altLang="en-US"/>
              <a:t>。整个轮播被划分为</a:t>
            </a:r>
            <a:r>
              <a:rPr lang="en-US" altLang="zh-CN"/>
              <a:t>4</a:t>
            </a:r>
            <a:r>
              <a:rPr lang="zh-CN" altLang="en-US"/>
              <a:t>大部分：</a:t>
            </a:r>
            <a:r>
              <a:rPr lang="en-US" altLang="zh-CN"/>
              <a:t>div.carouse-inner</a:t>
            </a:r>
            <a:r>
              <a:rPr lang="zh-CN" altLang="en-US"/>
              <a:t>、</a:t>
            </a:r>
            <a:r>
              <a:rPr lang="en-US" altLang="zh-CN"/>
              <a:t>a.left</a:t>
            </a:r>
            <a:r>
              <a:rPr lang="zh-CN" altLang="en-US"/>
              <a:t>、</a:t>
            </a:r>
            <a:r>
              <a:rPr lang="en-US" altLang="zh-CN"/>
              <a:t>a.right</a:t>
            </a:r>
            <a:r>
              <a:rPr lang="zh-CN" altLang="en-US"/>
              <a:t>和</a:t>
            </a:r>
            <a:r>
              <a:rPr lang="en-US" altLang="zh-CN"/>
              <a:t>ol.carousel-indicators</a:t>
            </a:r>
            <a:r>
              <a:rPr lang="zh-CN" altLang="en-US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0941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333375" y="1304926"/>
            <a:ext cx="8448675" cy="4552950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333374" y="1319982"/>
            <a:ext cx="8382001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页面的实现细节，具体分析如下：</a:t>
            </a:r>
          </a:p>
          <a:p>
            <a:pPr>
              <a:lnSpc>
                <a:spcPct val="15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1</a:t>
            </a:r>
            <a:r>
              <a:rPr lang="zh-CN" altLang="en-US" sz="1600"/>
              <a:t>）</a:t>
            </a:r>
            <a:r>
              <a:rPr lang="en-US" altLang="zh-CN" sz="1600"/>
              <a:t>div.carouse-inner</a:t>
            </a:r>
            <a:r>
              <a:rPr lang="zh-CN" altLang="en-US" sz="1600"/>
              <a:t>用于存放轮播的图片。 </a:t>
            </a:r>
          </a:p>
          <a:p>
            <a:pPr>
              <a:lnSpc>
                <a:spcPct val="15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2</a:t>
            </a:r>
            <a:r>
              <a:rPr lang="zh-CN" altLang="en-US" sz="1600"/>
              <a:t>）</a:t>
            </a:r>
            <a:r>
              <a:rPr lang="en-US" altLang="zh-CN" sz="1600"/>
              <a:t>a.left</a:t>
            </a:r>
            <a:r>
              <a:rPr lang="zh-CN" altLang="en-US" sz="1600"/>
              <a:t>和</a:t>
            </a:r>
            <a:r>
              <a:rPr lang="en-US" altLang="zh-CN" sz="1600"/>
              <a:t>a.right</a:t>
            </a:r>
            <a:r>
              <a:rPr lang="zh-CN" altLang="en-US" sz="1600"/>
              <a:t>是轮播控制器。</a:t>
            </a:r>
          </a:p>
          <a:p>
            <a:pPr>
              <a:lnSpc>
                <a:spcPct val="15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3</a:t>
            </a:r>
            <a:r>
              <a:rPr lang="zh-CN" altLang="en-US" sz="1600"/>
              <a:t>）</a:t>
            </a:r>
            <a:r>
              <a:rPr lang="en-US" altLang="zh-CN" sz="1600"/>
              <a:t>ol.carousel-indicators</a:t>
            </a:r>
            <a:r>
              <a:rPr lang="zh-CN" altLang="en-US" sz="1600"/>
              <a:t>是控制轮播图序列的轮播计数器</a:t>
            </a:r>
            <a:r>
              <a:rPr lang="en-US" altLang="zh-CN" sz="1600"/>
              <a:t>)</a:t>
            </a:r>
            <a:r>
              <a:rPr lang="zh-CN" altLang="en-US" sz="1600"/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/>
              <a:t>页面的动态响应式效果，思路如下所示。</a:t>
            </a:r>
          </a:p>
          <a:p>
            <a:pPr>
              <a:lnSpc>
                <a:spcPct val="15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1</a:t>
            </a:r>
            <a:r>
              <a:rPr lang="zh-CN" altLang="en-US" sz="1600"/>
              <a:t>）</a:t>
            </a:r>
            <a:r>
              <a:rPr lang="en-US" altLang="zh-CN" sz="1600"/>
              <a:t>Bootstrap</a:t>
            </a:r>
            <a:r>
              <a:rPr lang="zh-CN" altLang="en-US" sz="1600"/>
              <a:t>轮播图自带一些响应式的效果，但是为了页面美观，我们选择在</a:t>
            </a:r>
            <a:r>
              <a:rPr lang="en-US" altLang="zh-CN" sz="1600"/>
              <a:t>PC</a:t>
            </a:r>
            <a:r>
              <a:rPr lang="zh-CN" altLang="en-US" sz="1600"/>
              <a:t>端和移动端使用不同大小的图片资源。</a:t>
            </a:r>
          </a:p>
          <a:p>
            <a:pPr>
              <a:lnSpc>
                <a:spcPct val="15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2</a:t>
            </a:r>
            <a:r>
              <a:rPr lang="zh-CN" altLang="en-US" sz="1600"/>
              <a:t>）显示不同图片资源可以通过将</a:t>
            </a:r>
            <a:r>
              <a:rPr lang="en-US" altLang="zh-CN" sz="1600"/>
              <a:t>div.carouse-inner</a:t>
            </a:r>
            <a:r>
              <a:rPr lang="zh-CN" altLang="en-US" sz="1600"/>
              <a:t>中需要轮播图片的</a:t>
            </a:r>
            <a:r>
              <a:rPr lang="en-US" altLang="zh-CN" sz="1600"/>
              <a:t>HTML</a:t>
            </a:r>
            <a:r>
              <a:rPr lang="zh-CN" altLang="en-US" sz="1600"/>
              <a:t>代码变成动态。</a:t>
            </a:r>
          </a:p>
          <a:p>
            <a:pPr>
              <a:lnSpc>
                <a:spcPct val="15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3</a:t>
            </a:r>
            <a:r>
              <a:rPr lang="zh-CN" altLang="en-US" sz="1600"/>
              <a:t>）将两种不同大小图片资源路径定义成固定的字符串，通过</a:t>
            </a:r>
            <a:r>
              <a:rPr lang="en-US" altLang="zh-CN" sz="1600"/>
              <a:t>Ajax</a:t>
            </a:r>
            <a:r>
              <a:rPr lang="zh-CN" altLang="en-US" sz="1600"/>
              <a:t>获取字符串数据，时判断设备是移动端还是</a:t>
            </a:r>
            <a:r>
              <a:rPr lang="en-US" altLang="zh-CN" sz="1600"/>
              <a:t>PC</a:t>
            </a:r>
            <a:r>
              <a:rPr lang="zh-CN" altLang="en-US" sz="1600"/>
              <a:t>端，使用</a:t>
            </a:r>
            <a:r>
              <a:rPr lang="en-US" altLang="zh-CN" sz="1600"/>
              <a:t>underscore</a:t>
            </a:r>
            <a:r>
              <a:rPr lang="zh-CN" altLang="en-US" sz="1600"/>
              <a:t>模板引擎来拼接</a:t>
            </a:r>
            <a:r>
              <a:rPr lang="en-US" altLang="zh-CN" sz="1600"/>
              <a:t>HTML</a:t>
            </a:r>
            <a:r>
              <a:rPr lang="zh-CN" altLang="en-US" sz="1600"/>
              <a:t>，最后将</a:t>
            </a:r>
            <a:r>
              <a:rPr lang="en-US" altLang="zh-CN" sz="1600"/>
              <a:t>HTML</a:t>
            </a:r>
            <a:r>
              <a:rPr lang="zh-CN" altLang="en-US" sz="1600"/>
              <a:t>代码放到</a:t>
            </a:r>
            <a:r>
              <a:rPr lang="en-US" altLang="zh-CN" sz="1600"/>
              <a:t>div.carouse-inner</a:t>
            </a:r>
            <a:r>
              <a:rPr lang="zh-CN" altLang="en-US" sz="1600"/>
              <a:t>中。</a:t>
            </a:r>
          </a:p>
          <a:p>
            <a:pPr>
              <a:lnSpc>
                <a:spcPct val="15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4</a:t>
            </a:r>
            <a:r>
              <a:rPr lang="zh-CN" altLang="en-US" sz="1600"/>
              <a:t>）在移动端需要使用</a:t>
            </a:r>
            <a:r>
              <a:rPr lang="en-US" altLang="zh-CN" sz="1600"/>
              <a:t>Touch</a:t>
            </a:r>
            <a:r>
              <a:rPr lang="zh-CN" altLang="en-US" sz="1600"/>
              <a:t>事件来实现手势滑动轮播图的效果。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033060" y="6035748"/>
            <a:ext cx="7109348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 任务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4-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轮播图模块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71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684590" y="2247900"/>
            <a:ext cx="7792660" cy="3781426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684590" y="2490695"/>
            <a:ext cx="746390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“黑马财富”</a:t>
            </a:r>
            <a:r>
              <a:rPr lang="zh-CN" altLang="en-US"/>
              <a:t>的第</a:t>
            </a:r>
            <a:r>
              <a:rPr lang="en-US" altLang="zh-CN"/>
              <a:t>5</a:t>
            </a:r>
            <a:r>
              <a:rPr lang="zh-CN" altLang="en-US"/>
              <a:t>个任务是完成信息和预约两个模块，这两个模块在</a:t>
            </a:r>
            <a:r>
              <a:rPr lang="en-US" altLang="zh-CN"/>
              <a:t>PC</a:t>
            </a:r>
            <a:r>
              <a:rPr lang="zh-CN" altLang="en-US"/>
              <a:t>端的页面效果如</a:t>
            </a:r>
            <a:r>
              <a:rPr lang="zh-CN" altLang="en-US" smtClean="0"/>
              <a:t>图所</a:t>
            </a:r>
            <a:r>
              <a:rPr lang="zh-CN" altLang="en-US"/>
              <a:t>示。</a:t>
            </a:r>
            <a:endParaRPr lang="zh-CN" altLang="zh-CN"/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信息和预约模块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1715" y="1285485"/>
            <a:ext cx="1768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任务描述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2150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917" y="3600450"/>
            <a:ext cx="6858704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25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 txBox="1">
            <a:spLocks/>
          </p:cNvSpPr>
          <p:nvPr/>
        </p:nvSpPr>
        <p:spPr bwMode="auto">
          <a:xfrm>
            <a:off x="52784" y="1576955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请简述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Bootstrap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包中提供了哪些内容。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 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请简述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Bootstrap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栅格系统的工作原理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4" name="Picture 6" descr="E:\设计支持\模板设计\T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383" y="1178571"/>
            <a:ext cx="463239" cy="43073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85301" y="1180673"/>
            <a:ext cx="700834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提问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35852" y="182341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作业点评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990621" y="2787054"/>
            <a:ext cx="7598965" cy="2553891"/>
          </a:xfrm>
          <a:prstGeom prst="round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Bootstrap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栅格系统的工作原理如下所示：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“行”必须包含在布局容器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.container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类或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container-fluid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类中，以便为其赋予合适的排列（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aligment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）和内补（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padding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通过“行（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row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）”在水平方向创建一组“列（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column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）”，并且，只有“列（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column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）”可以作为“行（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row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）”的直接子元素。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行使用的样式“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row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”，列使用样式“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col-*-*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”，我们的内容应当放置于“列（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column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）”内，列大于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时，将另起一行排列。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Bootstrap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栅格系统为不同屏幕宽度定义了不同的类。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916758" y="2174121"/>
            <a:ext cx="7598707" cy="37797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Bootstrap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包中提供的内容包括基本结构、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CSS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、布局组件、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JavaScript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插件等，具体如下：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基本结构：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Bootstrap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提供了一个带有网格系统、链接样式、背景的基本结构。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CSS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Bootstrap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自带全局的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CSS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设置、定义基本的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HTML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元素样式、可扩展的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class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，以及一个先进的栅格系统。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布局组件：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Bootstrap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包含了十几个可重用的组件，用于创建图像、下拉菜单、导航、警告框、弹出框等等。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JavaScript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插件：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Bootstrap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包含了十几个自定义的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jQuery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插件。可以直接包含所有的插件，也可以逐个包含这些插件。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定制：开发人员可以定制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Bootstrap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的组件、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LESS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变量和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jQuery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插件来得到一套自定义的版本。</a:t>
            </a:r>
          </a:p>
        </p:txBody>
      </p:sp>
    </p:spTree>
    <p:extLst>
      <p:ext uri="{BB962C8B-B14F-4D97-AF65-F5344CB8AC3E}">
        <p14:creationId xmlns:p14="http://schemas.microsoft.com/office/powerpoint/2010/main" val="35264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2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703035" y="1781176"/>
            <a:ext cx="7698015" cy="4648200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684590" y="1808154"/>
            <a:ext cx="74639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smtClean="0"/>
              <a:t>信息</a:t>
            </a:r>
            <a:r>
              <a:rPr lang="zh-CN" altLang="en-US" sz="1600"/>
              <a:t>和预约两个模块在</a:t>
            </a:r>
            <a:r>
              <a:rPr lang="en-US" altLang="zh-CN" sz="1600"/>
              <a:t>iPad</a:t>
            </a:r>
            <a:r>
              <a:rPr lang="zh-CN" altLang="en-US" sz="1600"/>
              <a:t>上的页面效果</a:t>
            </a:r>
            <a:r>
              <a:rPr lang="zh-CN" altLang="en-US" sz="1600" smtClean="0"/>
              <a:t>如下图所</a:t>
            </a:r>
            <a:r>
              <a:rPr lang="zh-CN" altLang="en-US" sz="1600"/>
              <a:t>示。</a:t>
            </a:r>
            <a:endParaRPr lang="zh-CN" altLang="zh-CN" sz="1600"/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信息和预约模块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1715" y="1056885"/>
            <a:ext cx="1768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任务描述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2253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4" y="2315985"/>
            <a:ext cx="2803525" cy="403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696" y="2493646"/>
            <a:ext cx="1828800" cy="344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折角形 10"/>
          <p:cNvSpPr/>
          <p:nvPr/>
        </p:nvSpPr>
        <p:spPr>
          <a:xfrm>
            <a:off x="4191000" y="3350401"/>
            <a:ext cx="1838325" cy="1878824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4191000" y="3433635"/>
            <a:ext cx="1905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160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16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iphone6 Plus</a:t>
            </a:r>
            <a:r>
              <a:rPr lang="zh-CN" altLang="en-US" sz="16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上会隐藏信息模块</a:t>
            </a:r>
            <a:r>
              <a:rPr lang="zh-CN" altLang="en-US" sz="160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，预约</a:t>
            </a:r>
            <a:r>
              <a:rPr lang="zh-CN" altLang="en-US" sz="16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模块正常</a:t>
            </a:r>
            <a:r>
              <a:rPr lang="zh-CN" altLang="en-US" sz="160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显示，如有图所示</a:t>
            </a:r>
          </a:p>
        </p:txBody>
      </p:sp>
    </p:spTree>
    <p:extLst>
      <p:ext uri="{BB962C8B-B14F-4D97-AF65-F5344CB8AC3E}">
        <p14:creationId xmlns:p14="http://schemas.microsoft.com/office/powerpoint/2010/main" val="27385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514321" y="1910338"/>
            <a:ext cx="8136039" cy="4362449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514321" y="1924645"/>
            <a:ext cx="805817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了解</a:t>
            </a:r>
            <a:r>
              <a:rPr lang="zh-CN" altLang="en-US"/>
              <a:t>了该任务要实现的效果后，接下来分析一下页面结构，如</a:t>
            </a:r>
            <a:r>
              <a:rPr lang="zh-CN" altLang="en-US" smtClean="0"/>
              <a:t>图所</a:t>
            </a:r>
            <a:r>
              <a:rPr lang="zh-CN" altLang="en-US"/>
              <a:t>示。</a:t>
            </a:r>
            <a:endParaRPr lang="zh-CN" altLang="zh-CN"/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信息和预约模块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1715" y="1056885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任务分析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15" y="2662237"/>
            <a:ext cx="49149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标注 1"/>
          <p:cNvSpPr/>
          <p:nvPr/>
        </p:nvSpPr>
        <p:spPr>
          <a:xfrm>
            <a:off x="5562600" y="2413427"/>
            <a:ext cx="3000376" cy="3840310"/>
          </a:xfrm>
          <a:prstGeom prst="wedgeRoundRectCallout">
            <a:avLst>
              <a:gd name="adj1" fmla="val -60882"/>
              <a:gd name="adj2" fmla="val 16197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</a:rPr>
              <a:t>       信息</a:t>
            </a:r>
            <a:r>
              <a:rPr lang="zh-CN" altLang="en-US" sz="1600">
                <a:solidFill>
                  <a:schemeClr val="tx1"/>
                </a:solidFill>
              </a:rPr>
              <a:t>模块的所有内容包含在一个</a:t>
            </a:r>
            <a:r>
              <a:rPr lang="en-US" altLang="zh-CN" sz="1600">
                <a:solidFill>
                  <a:schemeClr val="tx1"/>
                </a:solidFill>
              </a:rPr>
              <a:t>div.heima_info</a:t>
            </a:r>
            <a:r>
              <a:rPr lang="zh-CN" altLang="en-US" sz="1600">
                <a:solidFill>
                  <a:schemeClr val="tx1"/>
                </a:solidFill>
              </a:rPr>
              <a:t>中，并且在</a:t>
            </a:r>
            <a:r>
              <a:rPr lang="en-US" altLang="zh-CN" sz="1600">
                <a:solidFill>
                  <a:schemeClr val="tx1"/>
                </a:solidFill>
              </a:rPr>
              <a:t>div.heima_info</a:t>
            </a:r>
            <a:r>
              <a:rPr lang="zh-CN" altLang="en-US" sz="1600">
                <a:solidFill>
                  <a:schemeClr val="tx1"/>
                </a:solidFill>
              </a:rPr>
              <a:t>中嵌套</a:t>
            </a:r>
            <a:r>
              <a:rPr lang="en-US" altLang="zh-CN" sz="1600">
                <a:solidFill>
                  <a:schemeClr val="tx1"/>
                </a:solidFill>
              </a:rPr>
              <a:t>div.container</a:t>
            </a:r>
            <a:r>
              <a:rPr lang="zh-CN" altLang="en-US" sz="1600">
                <a:solidFill>
                  <a:schemeClr val="tx1"/>
                </a:solidFill>
              </a:rPr>
              <a:t>布局容器，布局容器中嵌套</a:t>
            </a:r>
            <a:r>
              <a:rPr lang="en-US" altLang="zh-CN" sz="1600">
                <a:solidFill>
                  <a:schemeClr val="tx1"/>
                </a:solidFill>
              </a:rPr>
              <a:t>div.row</a:t>
            </a:r>
            <a:r>
              <a:rPr lang="zh-CN" altLang="en-US" sz="1600">
                <a:solidFill>
                  <a:schemeClr val="tx1"/>
                </a:solidFill>
              </a:rPr>
              <a:t>通过栅格系统进行布局，将整个信息模块被划分为</a:t>
            </a:r>
            <a:r>
              <a:rPr lang="en-US" altLang="zh-CN" sz="1600">
                <a:solidFill>
                  <a:schemeClr val="tx1"/>
                </a:solidFill>
              </a:rPr>
              <a:t>6</a:t>
            </a:r>
            <a:r>
              <a:rPr lang="zh-CN" altLang="en-US" sz="1600">
                <a:solidFill>
                  <a:schemeClr val="tx1"/>
                </a:solidFill>
              </a:rPr>
              <a:t>个部分，每个部分包含在</a:t>
            </a:r>
            <a:r>
              <a:rPr lang="en-US" altLang="zh-CN" sz="1600">
                <a:solidFill>
                  <a:schemeClr val="tx1"/>
                </a:solidFill>
              </a:rPr>
              <a:t>div.col-md-4 col-sm-6</a:t>
            </a:r>
            <a:r>
              <a:rPr lang="zh-CN" altLang="en-US" sz="1600">
                <a:solidFill>
                  <a:schemeClr val="tx1"/>
                </a:solidFill>
              </a:rPr>
              <a:t>中。预约模块的所有内容包含在</a:t>
            </a:r>
            <a:r>
              <a:rPr lang="en-US" altLang="zh-CN" sz="1600">
                <a:solidFill>
                  <a:schemeClr val="tx1"/>
                </a:solidFill>
              </a:rPr>
              <a:t>div.heima_book</a:t>
            </a:r>
            <a:r>
              <a:rPr lang="zh-CN" altLang="en-US" sz="1600">
                <a:solidFill>
                  <a:schemeClr val="tx1"/>
                </a:solidFill>
              </a:rPr>
              <a:t>中，并且在</a:t>
            </a:r>
            <a:r>
              <a:rPr lang="en-US" altLang="zh-CN" sz="1600">
                <a:solidFill>
                  <a:schemeClr val="tx1"/>
                </a:solidFill>
              </a:rPr>
              <a:t>div.heima_book</a:t>
            </a:r>
            <a:r>
              <a:rPr lang="zh-CN" altLang="en-US" sz="1600">
                <a:solidFill>
                  <a:schemeClr val="tx1"/>
                </a:solidFill>
              </a:rPr>
              <a:t>中嵌套</a:t>
            </a:r>
            <a:r>
              <a:rPr lang="en-US" altLang="zh-CN" sz="1600">
                <a:solidFill>
                  <a:schemeClr val="tx1"/>
                </a:solidFill>
              </a:rPr>
              <a:t>div.container</a:t>
            </a:r>
            <a:r>
              <a:rPr lang="zh-CN" altLang="en-US" sz="1600">
                <a:solidFill>
                  <a:schemeClr val="tx1"/>
                </a:solidFill>
              </a:rPr>
              <a:t>布局容器，预约模块主要分为两大部分，</a:t>
            </a:r>
            <a:r>
              <a:rPr lang="en-US" altLang="zh-CN" sz="1600">
                <a:solidFill>
                  <a:schemeClr val="tx1"/>
                </a:solidFill>
              </a:rPr>
              <a:t>div.pull-left</a:t>
            </a:r>
            <a:r>
              <a:rPr lang="zh-CN" altLang="en-US" sz="1600">
                <a:solidFill>
                  <a:schemeClr val="tx1"/>
                </a:solidFill>
              </a:rPr>
              <a:t>和</a:t>
            </a:r>
            <a:r>
              <a:rPr lang="en-US" altLang="zh-CN" sz="1600">
                <a:solidFill>
                  <a:schemeClr val="tx1"/>
                </a:solidFill>
              </a:rPr>
              <a:t>div.pull-right</a:t>
            </a:r>
            <a:r>
              <a:rPr lang="zh-CN" altLang="en-US" sz="1600">
                <a:solidFill>
                  <a:schemeClr val="tx1"/>
                </a:solidFill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20556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771526" y="2133600"/>
            <a:ext cx="7658100" cy="3371850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942368" y="2418784"/>
            <a:ext cx="740092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smtClean="0"/>
              <a:t>页面</a:t>
            </a:r>
            <a:r>
              <a:rPr lang="zh-CN" altLang="en-US" sz="1600"/>
              <a:t>的实现细节，具体分析如下：</a:t>
            </a:r>
          </a:p>
          <a:p>
            <a:pPr>
              <a:lnSpc>
                <a:spcPct val="15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1</a:t>
            </a:r>
            <a:r>
              <a:rPr lang="zh-CN" altLang="en-US" sz="1600" smtClean="0"/>
              <a:t>）信息</a:t>
            </a:r>
            <a:r>
              <a:rPr lang="zh-CN" altLang="en-US" sz="1600"/>
              <a:t>模块的每个栅格中包含</a:t>
            </a:r>
            <a:r>
              <a:rPr lang="en-US" altLang="zh-CN" sz="1600"/>
              <a:t>&lt;a&gt;</a:t>
            </a:r>
            <a:r>
              <a:rPr lang="zh-CN" altLang="en-US" sz="1600"/>
              <a:t>标签，</a:t>
            </a:r>
            <a:r>
              <a:rPr lang="en-US" altLang="zh-CN" sz="1600"/>
              <a:t>&lt;a&gt;</a:t>
            </a:r>
            <a:r>
              <a:rPr lang="zh-CN" altLang="en-US" sz="1600"/>
              <a:t>标签中内容为字体图标和文字。</a:t>
            </a:r>
          </a:p>
          <a:p>
            <a:pPr>
              <a:lnSpc>
                <a:spcPct val="15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2</a:t>
            </a:r>
            <a:r>
              <a:rPr lang="zh-CN" altLang="en-US" sz="1600" smtClean="0"/>
              <a:t>）当</a:t>
            </a:r>
            <a:r>
              <a:rPr lang="zh-CN" altLang="en-US" sz="1600"/>
              <a:t>鼠标悬停到信息模块的某个栅格内容上，字体图标和文字颜色发生变化。</a:t>
            </a:r>
          </a:p>
          <a:p>
            <a:pPr>
              <a:lnSpc>
                <a:spcPct val="15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3</a:t>
            </a:r>
            <a:r>
              <a:rPr lang="zh-CN" altLang="en-US" sz="1600"/>
              <a:t>） </a:t>
            </a:r>
            <a:r>
              <a:rPr lang="zh-CN" altLang="en-US" sz="1600" smtClean="0"/>
              <a:t>预约</a:t>
            </a:r>
            <a:r>
              <a:rPr lang="zh-CN" altLang="en-US" sz="1600"/>
              <a:t>模块两个部分中内容均为字体图标、文字和链接的组合，</a:t>
            </a:r>
            <a:r>
              <a:rPr lang="en-US" altLang="zh-CN" sz="1600"/>
              <a:t>div.pull-left</a:t>
            </a:r>
            <a:r>
              <a:rPr lang="zh-CN" altLang="en-US" sz="1600"/>
              <a:t>中的链接和</a:t>
            </a:r>
            <a:r>
              <a:rPr lang="en-US" altLang="zh-CN" sz="1600"/>
              <a:t>div.pull-right</a:t>
            </a:r>
            <a:r>
              <a:rPr lang="zh-CN" altLang="en-US" sz="1600"/>
              <a:t>中的内容均需要添加鼠标悬停的效果，即字体图标和文字颜色发生变化。</a:t>
            </a:r>
          </a:p>
          <a:p>
            <a:pPr>
              <a:lnSpc>
                <a:spcPct val="15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4</a:t>
            </a:r>
            <a:r>
              <a:rPr lang="zh-CN" altLang="en-US" sz="1600"/>
              <a:t>）在手机端使用响应式工具隐藏信息模块，为</a:t>
            </a:r>
            <a:r>
              <a:rPr lang="en-US" altLang="zh-CN" sz="1600"/>
              <a:t>div.heima_info</a:t>
            </a:r>
            <a:r>
              <a:rPr lang="zh-CN" altLang="en-US" sz="1600"/>
              <a:t>添加</a:t>
            </a:r>
            <a:r>
              <a:rPr lang="en-US" altLang="zh-CN" sz="1600"/>
              <a:t>.hidden-xs</a:t>
            </a:r>
            <a:r>
              <a:rPr lang="zh-CN" altLang="en-US" sz="1600"/>
              <a:t>。 </a:t>
            </a: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信息和预约模块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1715" y="1199760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任务分析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33450" y="5831436"/>
            <a:ext cx="7353300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 任务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5-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67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487843" y="1914526"/>
            <a:ext cx="8136039" cy="4362449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527603" y="1955290"/>
            <a:ext cx="80581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“黑马财富”</a:t>
            </a:r>
            <a:r>
              <a:rPr lang="zh-CN" altLang="en-US"/>
              <a:t>的第</a:t>
            </a:r>
            <a:r>
              <a:rPr lang="en-US" altLang="zh-CN"/>
              <a:t>6</a:t>
            </a:r>
            <a:r>
              <a:rPr lang="zh-CN" altLang="en-US"/>
              <a:t>个任务是产品模块，</a:t>
            </a:r>
            <a:r>
              <a:rPr lang="zh-CN" altLang="en-US" smtClean="0"/>
              <a:t>产品   模块</a:t>
            </a:r>
            <a:r>
              <a:rPr lang="zh-CN" altLang="en-US"/>
              <a:t>在</a:t>
            </a:r>
            <a:r>
              <a:rPr lang="en-US" altLang="zh-CN"/>
              <a:t>PC</a:t>
            </a:r>
            <a:r>
              <a:rPr lang="zh-CN" altLang="en-US"/>
              <a:t>端每行显示三个产品，页面效果如</a:t>
            </a:r>
            <a:r>
              <a:rPr lang="zh-CN" altLang="en-US" smtClean="0"/>
              <a:t>图所</a:t>
            </a:r>
            <a:r>
              <a:rPr lang="zh-CN" altLang="en-US"/>
              <a:t>示。</a:t>
            </a:r>
            <a:endParaRPr lang="zh-CN" altLang="zh-CN"/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6-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产品模块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388" y="1123560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任务描述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2457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32" y="3201988"/>
            <a:ext cx="7380203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3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829434" y="1828802"/>
            <a:ext cx="7436473" cy="981073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762000" y="1802890"/>
            <a:ext cx="750390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点击</a:t>
            </a:r>
            <a:r>
              <a:rPr lang="zh-CN" altLang="en-US"/>
              <a:t>“黑马投资”标签可以切换标签页，产品模块在</a:t>
            </a:r>
            <a:r>
              <a:rPr lang="en-US" altLang="zh-CN"/>
              <a:t>iPad</a:t>
            </a:r>
            <a:r>
              <a:rPr lang="zh-CN" altLang="en-US"/>
              <a:t>上每行显示两重产品，页面效果</a:t>
            </a:r>
            <a:r>
              <a:rPr lang="zh-CN" altLang="en-US" smtClean="0"/>
              <a:t>如左图所</a:t>
            </a:r>
            <a:r>
              <a:rPr lang="zh-CN" altLang="en-US"/>
              <a:t>示。</a:t>
            </a:r>
            <a:endParaRPr lang="zh-CN" altLang="zh-CN"/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6-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产品模块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388" y="1123560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任务描述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2560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35" y="2895600"/>
            <a:ext cx="2514600" cy="3624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682" y="2886075"/>
            <a:ext cx="1884225" cy="3572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 bwMode="auto">
          <a:xfrm>
            <a:off x="3568598" y="3952875"/>
            <a:ext cx="2622652" cy="1809749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3615463" y="4041265"/>
            <a:ext cx="239481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mtClean="0"/>
              <a:t>在</a:t>
            </a:r>
            <a:r>
              <a:rPr lang="en-US" altLang="zh-CN"/>
              <a:t>iphone6 Plus</a:t>
            </a:r>
            <a:r>
              <a:rPr lang="zh-CN" altLang="zh-CN"/>
              <a:t>上每行显示一种商品，页面效果</a:t>
            </a:r>
            <a:r>
              <a:rPr lang="zh-CN" altLang="zh-CN" smtClean="0"/>
              <a:t>如</a:t>
            </a:r>
            <a:r>
              <a:rPr lang="zh-CN" altLang="en-US" smtClean="0"/>
              <a:t>右</a:t>
            </a:r>
            <a:r>
              <a:rPr lang="zh-CN" altLang="zh-CN" smtClean="0"/>
              <a:t>图所</a:t>
            </a:r>
            <a:r>
              <a:rPr lang="zh-CN" altLang="zh-CN"/>
              <a:t>示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6878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487843" y="1819276"/>
            <a:ext cx="8136039" cy="4457700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矩形 9"/>
          <p:cNvSpPr/>
          <p:nvPr/>
        </p:nvSpPr>
        <p:spPr>
          <a:xfrm>
            <a:off x="560388" y="1123560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任务分析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526772" y="1857376"/>
            <a:ext cx="805817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了解</a:t>
            </a:r>
            <a:r>
              <a:rPr lang="zh-CN" altLang="en-US"/>
              <a:t>了该任务要实现的效果后，接下来分析一下页面结构，如</a:t>
            </a:r>
            <a:r>
              <a:rPr lang="zh-CN" altLang="en-US" smtClean="0"/>
              <a:t>图所</a:t>
            </a:r>
            <a:r>
              <a:rPr lang="zh-CN" altLang="en-US"/>
              <a:t>示。</a:t>
            </a:r>
            <a:endParaRPr lang="zh-CN" altLang="zh-CN"/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6-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产品模块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2902232"/>
            <a:ext cx="514985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圆角矩形标注 15"/>
          <p:cNvSpPr/>
          <p:nvPr/>
        </p:nvSpPr>
        <p:spPr>
          <a:xfrm>
            <a:off x="5876925" y="2562224"/>
            <a:ext cx="2581274" cy="3391183"/>
          </a:xfrm>
          <a:prstGeom prst="wedgeRoundRectCallout">
            <a:avLst>
              <a:gd name="adj1" fmla="val -60882"/>
              <a:gd name="adj2" fmla="val 16197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solidFill>
                  <a:schemeClr val="tx1"/>
                </a:solidFill>
              </a:rPr>
              <a:t>产品</a:t>
            </a:r>
            <a:r>
              <a:rPr lang="zh-CN" altLang="en-US" sz="1600">
                <a:solidFill>
                  <a:schemeClr val="tx1"/>
                </a:solidFill>
              </a:rPr>
              <a:t>模块是基于</a:t>
            </a:r>
            <a:r>
              <a:rPr lang="en-US" altLang="zh-CN" sz="1600">
                <a:solidFill>
                  <a:schemeClr val="tx1"/>
                </a:solidFill>
              </a:rPr>
              <a:t>Bootstrap</a:t>
            </a:r>
            <a:r>
              <a:rPr lang="zh-CN" altLang="en-US" sz="1600">
                <a:solidFill>
                  <a:schemeClr val="tx1"/>
                </a:solidFill>
              </a:rPr>
              <a:t>的标签页实现的静，所有内容包含在一个</a:t>
            </a:r>
            <a:r>
              <a:rPr lang="en-US" altLang="zh-CN" sz="1600">
                <a:solidFill>
                  <a:schemeClr val="tx1"/>
                </a:solidFill>
              </a:rPr>
              <a:t>div.heima_product</a:t>
            </a:r>
            <a:r>
              <a:rPr lang="zh-CN" altLang="en-US" sz="1600">
                <a:solidFill>
                  <a:schemeClr val="tx1"/>
                </a:solidFill>
              </a:rPr>
              <a:t>标签中，并且在</a:t>
            </a:r>
            <a:r>
              <a:rPr lang="en-US" altLang="zh-CN" sz="1600">
                <a:solidFill>
                  <a:schemeClr val="tx1"/>
                </a:solidFill>
              </a:rPr>
              <a:t>div.heima_product</a:t>
            </a:r>
            <a:r>
              <a:rPr lang="zh-CN" altLang="en-US" sz="1600">
                <a:solidFill>
                  <a:schemeClr val="tx1"/>
                </a:solidFill>
              </a:rPr>
              <a:t>中嵌套</a:t>
            </a:r>
            <a:r>
              <a:rPr lang="en-US" altLang="zh-CN" sz="1600">
                <a:solidFill>
                  <a:schemeClr val="tx1"/>
                </a:solidFill>
              </a:rPr>
              <a:t>div.container</a:t>
            </a:r>
            <a:r>
              <a:rPr lang="zh-CN" altLang="en-US" sz="1600">
                <a:solidFill>
                  <a:schemeClr val="tx1"/>
                </a:solidFill>
              </a:rPr>
              <a:t>布局容器。标签也分为两大部分：</a:t>
            </a:r>
            <a:r>
              <a:rPr lang="en-US" altLang="zh-CN" sz="1600">
                <a:solidFill>
                  <a:schemeClr val="tx1"/>
                </a:solidFill>
              </a:rPr>
              <a:t>div.nav-tabs-product-parent(</a:t>
            </a:r>
            <a:r>
              <a:rPr lang="zh-CN" altLang="en-US" sz="1600">
                <a:solidFill>
                  <a:schemeClr val="tx1"/>
                </a:solidFill>
              </a:rPr>
              <a:t>标签页的页签</a:t>
            </a:r>
            <a:r>
              <a:rPr lang="en-US" altLang="zh-CN" sz="1600">
                <a:solidFill>
                  <a:schemeClr val="tx1"/>
                </a:solidFill>
              </a:rPr>
              <a:t>)</a:t>
            </a:r>
            <a:r>
              <a:rPr lang="zh-CN" altLang="en-US" sz="1600">
                <a:solidFill>
                  <a:schemeClr val="tx1"/>
                </a:solidFill>
              </a:rPr>
              <a:t>和</a:t>
            </a:r>
            <a:r>
              <a:rPr lang="en-US" altLang="zh-CN" sz="1600">
                <a:solidFill>
                  <a:schemeClr val="tx1"/>
                </a:solidFill>
              </a:rPr>
              <a:t>div.tab-content</a:t>
            </a:r>
            <a:r>
              <a:rPr lang="zh-CN" altLang="en-US" sz="1600">
                <a:solidFill>
                  <a:schemeClr val="tx1"/>
                </a:solidFill>
              </a:rPr>
              <a:t>（每个页签对应的内容）。</a:t>
            </a:r>
          </a:p>
        </p:txBody>
      </p:sp>
    </p:spTree>
    <p:extLst>
      <p:ext uri="{BB962C8B-B14F-4D97-AF65-F5344CB8AC3E}">
        <p14:creationId xmlns:p14="http://schemas.microsoft.com/office/powerpoint/2010/main" val="282080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487843" y="1819275"/>
            <a:ext cx="8136039" cy="4122079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531813" y="1834204"/>
            <a:ext cx="8063494" cy="410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smtClean="0"/>
              <a:t>页面</a:t>
            </a:r>
            <a:r>
              <a:rPr lang="zh-CN" altLang="en-US" sz="1600"/>
              <a:t>的实现细节，具体分析如下：</a:t>
            </a:r>
          </a:p>
          <a:p>
            <a:pPr>
              <a:lnSpc>
                <a:spcPct val="15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1</a:t>
            </a:r>
            <a:r>
              <a:rPr lang="zh-CN" altLang="en-US" sz="1600"/>
              <a:t>）</a:t>
            </a:r>
            <a:r>
              <a:rPr lang="en-US" altLang="zh-CN" sz="1600"/>
              <a:t>div.nav-tabs-product-parent</a:t>
            </a:r>
            <a:r>
              <a:rPr lang="zh-CN" altLang="en-US" sz="1600"/>
              <a:t>中嵌套</a:t>
            </a:r>
            <a:r>
              <a:rPr lang="en-US" altLang="zh-CN" sz="1600"/>
              <a:t>&lt;ul&gt;</a:t>
            </a:r>
            <a:r>
              <a:rPr lang="zh-CN" altLang="en-US" sz="1600"/>
              <a:t>标签，每个</a:t>
            </a:r>
            <a:r>
              <a:rPr lang="en-US" altLang="zh-CN" sz="1600"/>
              <a:t>&lt;li&gt;</a:t>
            </a:r>
            <a:r>
              <a:rPr lang="zh-CN" altLang="en-US" sz="1600"/>
              <a:t>就是一个标签。</a:t>
            </a:r>
          </a:p>
          <a:p>
            <a:pPr>
              <a:lnSpc>
                <a:spcPct val="15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2</a:t>
            </a:r>
            <a:r>
              <a:rPr lang="zh-CN" altLang="en-US" sz="1600"/>
              <a:t>）覆盖</a:t>
            </a:r>
            <a:r>
              <a:rPr lang="en-US" altLang="zh-CN" sz="1600"/>
              <a:t>Bootstrap</a:t>
            </a:r>
            <a:r>
              <a:rPr lang="zh-CN" altLang="en-US" sz="1600"/>
              <a:t>标签页原有的样式，另外，为了让所有标签显示在一行，</a:t>
            </a:r>
            <a:r>
              <a:rPr lang="en-US" altLang="zh-CN" sz="1600"/>
              <a:t>&lt;ul&gt;</a:t>
            </a:r>
            <a:r>
              <a:rPr lang="zh-CN" altLang="en-US" sz="1600"/>
              <a:t>的宽度需要等于所有</a:t>
            </a:r>
            <a:r>
              <a:rPr lang="en-US" altLang="zh-CN" sz="1600"/>
              <a:t>&lt;li&gt;</a:t>
            </a:r>
            <a:r>
              <a:rPr lang="zh-CN" altLang="en-US" sz="1600"/>
              <a:t>的宽度的和，这个操作需要借助</a:t>
            </a:r>
            <a:r>
              <a:rPr lang="en-US" altLang="zh-CN" sz="1600"/>
              <a:t>JavaScript</a:t>
            </a:r>
            <a:r>
              <a:rPr lang="zh-CN" altLang="en-US" sz="1600"/>
              <a:t>代码来完成，使用 </a:t>
            </a:r>
            <a:r>
              <a:rPr lang="en-US" altLang="zh-CN" sz="1600"/>
              <a:t>innerWidth()</a:t>
            </a:r>
            <a:r>
              <a:rPr lang="zh-CN" altLang="en-US" sz="1600"/>
              <a:t>方法来获取每个</a:t>
            </a:r>
            <a:r>
              <a:rPr lang="en-US" altLang="zh-CN" sz="1600"/>
              <a:t>&lt;li&gt;</a:t>
            </a:r>
            <a:r>
              <a:rPr lang="zh-CN" altLang="en-US" sz="1600"/>
              <a:t>内边距的宽度。</a:t>
            </a:r>
          </a:p>
          <a:p>
            <a:pPr>
              <a:lnSpc>
                <a:spcPct val="15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3</a:t>
            </a:r>
            <a:r>
              <a:rPr lang="zh-CN" altLang="en-US" sz="1600"/>
              <a:t>）</a:t>
            </a:r>
            <a:r>
              <a:rPr lang="en-US" altLang="zh-CN" sz="1600"/>
              <a:t>div.tab-content</a:t>
            </a:r>
            <a:r>
              <a:rPr lang="zh-CN" altLang="en-US" sz="1600"/>
              <a:t>中嵌套多个</a:t>
            </a:r>
            <a:r>
              <a:rPr lang="en-US" altLang="zh-CN" sz="1600"/>
              <a:t>div.tab-pane</a:t>
            </a:r>
            <a:r>
              <a:rPr lang="zh-CN" altLang="en-US" sz="1600"/>
              <a:t>，</a:t>
            </a:r>
            <a:r>
              <a:rPr lang="en-US" altLang="zh-CN" sz="1600"/>
              <a:t>div.tab-pane</a:t>
            </a:r>
            <a:r>
              <a:rPr lang="zh-CN" altLang="en-US" sz="1600"/>
              <a:t>就是页签对应的标签页，一个</a:t>
            </a:r>
            <a:r>
              <a:rPr lang="en-US" altLang="zh-CN" sz="1600"/>
              <a:t>&lt;li&gt;</a:t>
            </a:r>
            <a:r>
              <a:rPr lang="zh-CN" altLang="en-US" sz="1600"/>
              <a:t>标签对应一个</a:t>
            </a:r>
            <a:r>
              <a:rPr lang="en-US" altLang="zh-CN" sz="1600"/>
              <a:t>div.tab-pane</a:t>
            </a:r>
            <a:r>
              <a:rPr lang="zh-CN" altLang="en-US" sz="1600" smtClean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/>
              <a:t>（</a:t>
            </a:r>
            <a:r>
              <a:rPr lang="en-US" altLang="zh-CN" sz="1600" smtClean="0"/>
              <a:t>4</a:t>
            </a:r>
            <a:r>
              <a:rPr lang="zh-CN" altLang="en-US" sz="1600" smtClean="0"/>
              <a:t>）所有产品都在第一页中显示，也就是说产品</a:t>
            </a:r>
            <a:r>
              <a:rPr lang="en-US" altLang="zh-CN" sz="1600" smtClean="0"/>
              <a:t>&lt;div&gt;</a:t>
            </a:r>
            <a:r>
              <a:rPr lang="zh-CN" altLang="en-US" sz="1600" smtClean="0"/>
              <a:t>都放在第一个</a:t>
            </a:r>
            <a:r>
              <a:rPr lang="en-US" altLang="zh-CN" sz="1600" smtClean="0"/>
              <a:t>div.tab-content</a:t>
            </a:r>
            <a:r>
              <a:rPr lang="zh-CN" altLang="en-US" sz="1600" smtClean="0"/>
              <a:t>中，每个产品的放在</a:t>
            </a:r>
            <a:r>
              <a:rPr lang="en-US" altLang="zh-CN" sz="1600" smtClean="0"/>
              <a:t>div. col-xs-12 col-sm-6 col-md-4</a:t>
            </a:r>
            <a:r>
              <a:rPr lang="zh-CN" altLang="en-US" sz="1600" smtClean="0"/>
              <a:t>中。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/>
              <a:t>（</a:t>
            </a:r>
            <a:r>
              <a:rPr lang="en-US" altLang="zh-CN" sz="1600"/>
              <a:t>5</a:t>
            </a:r>
            <a:r>
              <a:rPr lang="zh-CN" altLang="en-US" sz="1600"/>
              <a:t>）引入</a:t>
            </a:r>
            <a:r>
              <a:rPr lang="en-US" altLang="zh-CN" sz="1600"/>
              <a:t>Swipe.js</a:t>
            </a:r>
            <a:r>
              <a:rPr lang="zh-CN" altLang="en-US" sz="1600"/>
              <a:t>插件来实现页面滑动的效果。</a:t>
            </a:r>
          </a:p>
          <a:p>
            <a:pPr>
              <a:lnSpc>
                <a:spcPct val="15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6</a:t>
            </a:r>
            <a:r>
              <a:rPr lang="zh-CN" altLang="en-US" sz="1600"/>
              <a:t>）在</a:t>
            </a:r>
            <a:r>
              <a:rPr lang="en-US" altLang="zh-CN" sz="1600"/>
              <a:t>index.js</a:t>
            </a:r>
            <a:r>
              <a:rPr lang="zh-CN" altLang="en-US" sz="1600"/>
              <a:t>中添加代码，实现产品标签页页签的横向滑动</a:t>
            </a:r>
            <a:r>
              <a:rPr lang="zh-CN" altLang="en-US" sz="1600" smtClean="0"/>
              <a:t>。</a:t>
            </a:r>
            <a:endParaRPr lang="zh-CN" altLang="en-US" sz="1600"/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6-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产品模块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0388" y="1123560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任务分析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47335" y="6035748"/>
            <a:ext cx="7109348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 任务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6-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385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7-</a:t>
            </a: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新闻和合作伙伴模块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0388" y="1123560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任务描述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87843" y="1933574"/>
            <a:ext cx="8136039" cy="4505325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507722" y="1936240"/>
            <a:ext cx="80962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“黑马财富”</a:t>
            </a:r>
            <a:r>
              <a:rPr lang="zh-CN" altLang="en-US"/>
              <a:t>的第</a:t>
            </a:r>
            <a:r>
              <a:rPr lang="en-US" altLang="zh-CN"/>
              <a:t>7</a:t>
            </a:r>
            <a:r>
              <a:rPr lang="zh-CN" altLang="en-US"/>
              <a:t>个任务是完成新闻模块和合作伙伴模块，两个模块在</a:t>
            </a:r>
            <a:r>
              <a:rPr lang="en-US" altLang="zh-CN"/>
              <a:t>PC</a:t>
            </a:r>
            <a:r>
              <a:rPr lang="zh-CN" altLang="en-US"/>
              <a:t>端每行显示三个产品，页面效果如</a:t>
            </a:r>
            <a:r>
              <a:rPr lang="zh-CN" altLang="en-US" smtClean="0"/>
              <a:t>图所</a:t>
            </a:r>
            <a:r>
              <a:rPr lang="zh-CN" altLang="en-US"/>
              <a:t>示。</a:t>
            </a:r>
            <a:endParaRPr lang="zh-CN" altLang="zh-CN"/>
          </a:p>
        </p:txBody>
      </p:sp>
      <p:pic>
        <p:nvPicPr>
          <p:cNvPr id="276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4" y="2964345"/>
            <a:ext cx="6467475" cy="33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63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660953" y="1326640"/>
            <a:ext cx="7778197" cy="540259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660954" y="1326640"/>
            <a:ext cx="77781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新闻和合作伙伴两个模块在</a:t>
            </a:r>
            <a:r>
              <a:rPr lang="en-US" altLang="zh-CN"/>
              <a:t>iPad</a:t>
            </a:r>
            <a:r>
              <a:rPr lang="zh-CN" altLang="zh-CN"/>
              <a:t>上菜单变为横排，页面效果</a:t>
            </a:r>
            <a:r>
              <a:rPr lang="zh-CN" altLang="zh-CN" smtClean="0"/>
              <a:t>如</a:t>
            </a:r>
            <a:r>
              <a:rPr lang="zh-CN" altLang="en-US" smtClean="0"/>
              <a:t>左</a:t>
            </a:r>
            <a:r>
              <a:rPr lang="zh-CN" altLang="zh-CN" smtClean="0"/>
              <a:t>图所</a:t>
            </a:r>
            <a:r>
              <a:rPr lang="zh-CN" altLang="zh-CN"/>
              <a:t>示。</a:t>
            </a: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7-</a:t>
            </a: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新闻和合作伙伴模块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6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53" y="2114549"/>
            <a:ext cx="2933632" cy="4219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 bwMode="auto">
          <a:xfrm>
            <a:off x="3707815" y="3067051"/>
            <a:ext cx="2454860" cy="2457449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3707815" y="3212590"/>
            <a:ext cx="2283410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在</a:t>
            </a:r>
            <a:r>
              <a:rPr lang="en-US" altLang="zh-CN"/>
              <a:t>iphone6 plus</a:t>
            </a:r>
            <a:r>
              <a:rPr lang="zh-CN" altLang="en-US"/>
              <a:t>上会隐藏“</a:t>
            </a:r>
            <a:r>
              <a:rPr lang="en-US" altLang="zh-CN"/>
              <a:t>【</a:t>
            </a:r>
            <a:r>
              <a:rPr lang="zh-CN" altLang="en-US"/>
              <a:t>黑马还款</a:t>
            </a:r>
            <a:r>
              <a:rPr lang="en-US" altLang="zh-CN"/>
              <a:t>】”</a:t>
            </a:r>
            <a:r>
              <a:rPr lang="zh-CN" altLang="en-US"/>
              <a:t>前面的日期，页面效果</a:t>
            </a:r>
            <a:r>
              <a:rPr lang="zh-CN" altLang="en-US" smtClean="0"/>
              <a:t>如右图所</a:t>
            </a:r>
            <a:r>
              <a:rPr lang="zh-CN" altLang="en-US"/>
              <a:t>示。</a:t>
            </a:r>
            <a:endParaRPr lang="zh-CN" altLang="zh-CN"/>
          </a:p>
        </p:txBody>
      </p:sp>
      <p:pic>
        <p:nvPicPr>
          <p:cNvPr id="2867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366" y="2114549"/>
            <a:ext cx="2155207" cy="408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41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487843" y="1819276"/>
            <a:ext cx="8136039" cy="4457700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矩形 9"/>
          <p:cNvSpPr/>
          <p:nvPr/>
        </p:nvSpPr>
        <p:spPr>
          <a:xfrm>
            <a:off x="560388" y="1123560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任务分析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526772" y="1857376"/>
            <a:ext cx="805817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了解</a:t>
            </a:r>
            <a:r>
              <a:rPr lang="zh-CN" altLang="en-US"/>
              <a:t>了该任务要实现的效果后，接下来分析一下页面结构，如</a:t>
            </a:r>
            <a:r>
              <a:rPr lang="zh-CN" altLang="en-US" smtClean="0"/>
              <a:t>图所</a:t>
            </a:r>
            <a:r>
              <a:rPr lang="zh-CN" altLang="en-US"/>
              <a:t>示。</a:t>
            </a:r>
            <a:endParaRPr lang="zh-CN" altLang="zh-CN"/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7-</a:t>
            </a: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新闻和合作伙伴模块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6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47" y="2797969"/>
            <a:ext cx="4610476" cy="297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圆角矩形标注 15"/>
          <p:cNvSpPr/>
          <p:nvPr/>
        </p:nvSpPr>
        <p:spPr>
          <a:xfrm>
            <a:off x="5394121" y="2457450"/>
            <a:ext cx="3064078" cy="3676650"/>
          </a:xfrm>
          <a:prstGeom prst="wedgeRoundRectCallout">
            <a:avLst>
              <a:gd name="adj1" fmla="val -60882"/>
              <a:gd name="adj2" fmla="val 16197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</a:rPr>
              <a:t>新闻</a:t>
            </a:r>
            <a:r>
              <a:rPr lang="zh-CN" altLang="en-US" sz="1400">
                <a:solidFill>
                  <a:schemeClr val="tx1"/>
                </a:solidFill>
              </a:rPr>
              <a:t>模块的所有内容包含在一个</a:t>
            </a:r>
            <a:r>
              <a:rPr lang="en-US" altLang="zh-CN" sz="1400">
                <a:solidFill>
                  <a:schemeClr val="tx1"/>
                </a:solidFill>
              </a:rPr>
              <a:t>div.heima_news</a:t>
            </a:r>
            <a:r>
              <a:rPr lang="zh-CN" altLang="en-US" sz="1400">
                <a:solidFill>
                  <a:schemeClr val="tx1"/>
                </a:solidFill>
              </a:rPr>
              <a:t>中，并且在</a:t>
            </a:r>
            <a:r>
              <a:rPr lang="en-US" altLang="zh-CN" sz="1400">
                <a:solidFill>
                  <a:schemeClr val="tx1"/>
                </a:solidFill>
              </a:rPr>
              <a:t>div.heima_info</a:t>
            </a:r>
            <a:r>
              <a:rPr lang="zh-CN" altLang="en-US" sz="1400">
                <a:solidFill>
                  <a:schemeClr val="tx1"/>
                </a:solidFill>
              </a:rPr>
              <a:t>中嵌套</a:t>
            </a:r>
            <a:r>
              <a:rPr lang="en-US" altLang="zh-CN" sz="1400">
                <a:solidFill>
                  <a:schemeClr val="tx1"/>
                </a:solidFill>
              </a:rPr>
              <a:t>div.container</a:t>
            </a:r>
            <a:r>
              <a:rPr lang="zh-CN" altLang="en-US" sz="1400">
                <a:solidFill>
                  <a:schemeClr val="tx1"/>
                </a:solidFill>
              </a:rPr>
              <a:t>布局容器，布局容器中嵌套</a:t>
            </a:r>
            <a:r>
              <a:rPr lang="en-US" altLang="zh-CN" sz="1400">
                <a:solidFill>
                  <a:schemeClr val="tx1"/>
                </a:solidFill>
              </a:rPr>
              <a:t>div.row</a:t>
            </a:r>
            <a:r>
              <a:rPr lang="zh-CN" altLang="en-US" sz="1400">
                <a:solidFill>
                  <a:schemeClr val="tx1"/>
                </a:solidFill>
              </a:rPr>
              <a:t>通过栅格系统进行布局，将整个信息模块被划分为</a:t>
            </a:r>
            <a:r>
              <a:rPr lang="en-US" altLang="zh-CN" sz="1400">
                <a:solidFill>
                  <a:schemeClr val="tx1"/>
                </a:solidFill>
              </a:rPr>
              <a:t>3</a:t>
            </a:r>
            <a:r>
              <a:rPr lang="zh-CN" altLang="en-US" sz="1400">
                <a:solidFill>
                  <a:schemeClr val="tx1"/>
                </a:solidFill>
              </a:rPr>
              <a:t>个部分， </a:t>
            </a:r>
            <a:r>
              <a:rPr lang="en-US" altLang="zh-CN" sz="1400">
                <a:solidFill>
                  <a:schemeClr val="tx1"/>
                </a:solidFill>
              </a:rPr>
              <a:t>div.col-md-2</a:t>
            </a:r>
            <a:r>
              <a:rPr lang="zh-CN" altLang="en-US" sz="1400">
                <a:solidFill>
                  <a:schemeClr val="tx1"/>
                </a:solidFill>
              </a:rPr>
              <a:t>用于存放标题“全部新闻”，</a:t>
            </a:r>
            <a:r>
              <a:rPr lang="en-US" altLang="zh-CN" sz="1400">
                <a:solidFill>
                  <a:schemeClr val="tx1"/>
                </a:solidFill>
              </a:rPr>
              <a:t>div.col-md-1</a:t>
            </a:r>
            <a:r>
              <a:rPr lang="zh-CN" altLang="en-US" sz="1400">
                <a:solidFill>
                  <a:schemeClr val="tx1"/>
                </a:solidFill>
              </a:rPr>
              <a:t>中用于存放标签页页签 ，</a:t>
            </a:r>
            <a:r>
              <a:rPr lang="en-US" altLang="zh-CN" sz="1400">
                <a:solidFill>
                  <a:schemeClr val="tx1"/>
                </a:solidFill>
              </a:rPr>
              <a:t>div.col-md-7</a:t>
            </a:r>
            <a:r>
              <a:rPr lang="zh-CN" altLang="en-US" sz="1400">
                <a:solidFill>
                  <a:schemeClr val="tx1"/>
                </a:solidFill>
              </a:rPr>
              <a:t>中，用于存放标签页对应内容。合作伙伴模块的所有内容包含在</a:t>
            </a:r>
            <a:r>
              <a:rPr lang="en-US" altLang="zh-CN" sz="1400">
                <a:solidFill>
                  <a:schemeClr val="tx1"/>
                </a:solidFill>
              </a:rPr>
              <a:t>div.heima_partner</a:t>
            </a:r>
            <a:r>
              <a:rPr lang="zh-CN" altLang="en-US" sz="1400">
                <a:solidFill>
                  <a:schemeClr val="tx1"/>
                </a:solidFill>
              </a:rPr>
              <a:t>中，并且在</a:t>
            </a:r>
            <a:r>
              <a:rPr lang="en-US" altLang="zh-CN" sz="1400">
                <a:solidFill>
                  <a:schemeClr val="tx1"/>
                </a:solidFill>
              </a:rPr>
              <a:t>div.heima_partner</a:t>
            </a:r>
            <a:r>
              <a:rPr lang="zh-CN" altLang="en-US" sz="1400">
                <a:solidFill>
                  <a:schemeClr val="tx1"/>
                </a:solidFill>
              </a:rPr>
              <a:t>中嵌套</a:t>
            </a:r>
            <a:r>
              <a:rPr lang="en-US" altLang="zh-CN" sz="1400">
                <a:solidFill>
                  <a:schemeClr val="tx1"/>
                </a:solidFill>
              </a:rPr>
              <a:t>div.container</a:t>
            </a:r>
            <a:r>
              <a:rPr lang="zh-CN" altLang="en-US" sz="1400">
                <a:solidFill>
                  <a:schemeClr val="tx1"/>
                </a:solidFill>
              </a:rPr>
              <a:t>布局容器，预约模块主要分为两大部分，</a:t>
            </a:r>
            <a:r>
              <a:rPr lang="en-US" altLang="zh-CN" sz="1400">
                <a:solidFill>
                  <a:schemeClr val="tx1"/>
                </a:solidFill>
              </a:rPr>
              <a:t>&lt;h3&gt;</a:t>
            </a:r>
            <a:r>
              <a:rPr lang="zh-CN" altLang="en-US" sz="1400">
                <a:solidFill>
                  <a:schemeClr val="tx1"/>
                </a:solidFill>
              </a:rPr>
              <a:t>标题部分和</a:t>
            </a:r>
            <a:r>
              <a:rPr lang="en-US" altLang="zh-CN" sz="1400">
                <a:solidFill>
                  <a:schemeClr val="tx1"/>
                </a:solidFill>
              </a:rPr>
              <a:t>&lt;ul&gt;</a:t>
            </a:r>
            <a:r>
              <a:rPr lang="zh-CN" altLang="en-US" sz="1400">
                <a:solidFill>
                  <a:schemeClr val="tx1"/>
                </a:solidFill>
              </a:rPr>
              <a:t>企业</a:t>
            </a:r>
            <a:r>
              <a:rPr lang="en-US" altLang="zh-CN" sz="1400">
                <a:solidFill>
                  <a:schemeClr val="tx1"/>
                </a:solidFill>
              </a:rPr>
              <a:t>logo</a:t>
            </a:r>
            <a:r>
              <a:rPr lang="zh-CN" altLang="en-US" sz="1400">
                <a:solidFill>
                  <a:schemeClr val="tx1"/>
                </a:solidFill>
              </a:rPr>
              <a:t>部分中。</a:t>
            </a:r>
          </a:p>
        </p:txBody>
      </p:sp>
    </p:spTree>
    <p:extLst>
      <p:ext uri="{BB962C8B-B14F-4D97-AF65-F5344CB8AC3E}">
        <p14:creationId xmlns:p14="http://schemas.microsoft.com/office/powerpoint/2010/main" val="92383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项目简介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504950" y="2298393"/>
            <a:ext cx="5976094" cy="2559358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多边形 7"/>
          <p:cNvSpPr/>
          <p:nvPr/>
        </p:nvSpPr>
        <p:spPr bwMode="auto">
          <a:xfrm>
            <a:off x="5037882" y="2115716"/>
            <a:ext cx="2198687" cy="301006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567A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9" name="矩形 75"/>
          <p:cNvSpPr>
            <a:spLocks noChangeArrowheads="1"/>
          </p:cNvSpPr>
          <p:nvPr/>
        </p:nvSpPr>
        <p:spPr bwMode="auto">
          <a:xfrm>
            <a:off x="5037882" y="2082068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知识点概述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1943099" y="2593553"/>
            <a:ext cx="51720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/>
              <a:t>本项目名称为“黑马财富”，是一个跨平台响应式的投资理财网站首页，首先为读者介绍项目的基本功能、页面结构和项目的目录结构。</a:t>
            </a:r>
          </a:p>
        </p:txBody>
      </p:sp>
    </p:spTree>
    <p:extLst>
      <p:ext uri="{BB962C8B-B14F-4D97-AF65-F5344CB8AC3E}">
        <p14:creationId xmlns:p14="http://schemas.microsoft.com/office/powerpoint/2010/main" val="17051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560388" y="2047876"/>
            <a:ext cx="7945437" cy="3124200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750888" y="2272354"/>
            <a:ext cx="7754937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页面</a:t>
            </a:r>
            <a:r>
              <a:rPr lang="zh-CN" altLang="en-US"/>
              <a:t>的实现细节，具体分析如下：</a:t>
            </a:r>
          </a:p>
          <a:p>
            <a:pPr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 smtClean="0"/>
              <a:t>）新闻</a:t>
            </a:r>
            <a:r>
              <a:rPr lang="zh-CN" altLang="en-US"/>
              <a:t>模块的每个新闻标签页的页签和预约模块的企业</a:t>
            </a:r>
            <a:r>
              <a:rPr lang="en-US" altLang="zh-CN"/>
              <a:t>logo</a:t>
            </a:r>
            <a:r>
              <a:rPr lang="zh-CN" altLang="en-US"/>
              <a:t>为字体图标。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 smtClean="0"/>
              <a:t>）所有</a:t>
            </a:r>
            <a:r>
              <a:rPr lang="zh-CN" altLang="en-US"/>
              <a:t>新闻在标签页的第一页中有内容，后面几页没有内容。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 smtClean="0"/>
              <a:t>）每</a:t>
            </a:r>
            <a:r>
              <a:rPr lang="zh-CN" altLang="en-US"/>
              <a:t>条新闻内容在一个</a:t>
            </a:r>
            <a:r>
              <a:rPr lang="en-US" altLang="zh-CN"/>
              <a:t>&lt;li&gt;</a:t>
            </a:r>
            <a:r>
              <a:rPr lang="zh-CN" altLang="en-US"/>
              <a:t>标签中，并包含在</a:t>
            </a:r>
            <a:r>
              <a:rPr lang="en-US" altLang="zh-CN"/>
              <a:t>&lt;a&gt;</a:t>
            </a:r>
            <a:r>
              <a:rPr lang="zh-CN" altLang="en-US"/>
              <a:t>链接内。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 smtClean="0"/>
              <a:t>）每个</a:t>
            </a:r>
            <a:r>
              <a:rPr lang="zh-CN" altLang="en-US"/>
              <a:t>企业</a:t>
            </a:r>
            <a:r>
              <a:rPr lang="en-US" altLang="zh-CN"/>
              <a:t>logo</a:t>
            </a:r>
            <a:r>
              <a:rPr lang="zh-CN" altLang="en-US"/>
              <a:t>在一个</a:t>
            </a:r>
            <a:r>
              <a:rPr lang="en-US" altLang="zh-CN"/>
              <a:t>&lt;li&gt;</a:t>
            </a:r>
            <a:r>
              <a:rPr lang="zh-CN" altLang="en-US"/>
              <a:t>标签中，直接为</a:t>
            </a:r>
            <a:r>
              <a:rPr lang="en-US" altLang="zh-CN"/>
              <a:t>&lt;a&gt;</a:t>
            </a:r>
            <a:r>
              <a:rPr lang="zh-CN" altLang="en-US"/>
              <a:t>链接设置字体图标。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 smtClean="0"/>
              <a:t>）使用</a:t>
            </a:r>
            <a:r>
              <a:rPr lang="zh-CN" altLang="en-US"/>
              <a:t>媒体查询 ，让内容在不同终端合理显示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60388" y="1123560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任务分析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47335" y="5627125"/>
            <a:ext cx="7109348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案例代码（详见教材 任务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7-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en-US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7-</a:t>
            </a:r>
            <a:r>
              <a:rPr lang="zh-CN" altLang="en-US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新闻和合作伙伴模块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930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623" y="1538848"/>
            <a:ext cx="380996" cy="3809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21937" y="1529291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itchFamily="49" charset="-122"/>
                <a:ea typeface="黑体" pitchFamily="49" charset="-122"/>
              </a:rPr>
              <a:t>作业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2783" y="1620838"/>
            <a:ext cx="8967391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/>
              <a:t>请列举一个项目从开始到上线的开发流程需要哪些</a:t>
            </a:r>
            <a:r>
              <a:rPr lang="zh-CN" altLang="en-US" sz="2000" dirty="0" smtClean="0"/>
              <a:t>步骤</a:t>
            </a:r>
            <a:r>
              <a:rPr lang="zh-CN" altLang="en-US" sz="2000" dirty="0"/>
              <a:t>。</a:t>
            </a:r>
            <a:endParaRPr lang="en-US" altLang="zh-CN" sz="2000" dirty="0" smtClean="0"/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/>
              <a:t> 请列举</a:t>
            </a:r>
            <a:r>
              <a:rPr lang="en-US" altLang="zh-CN" sz="2000" dirty="0"/>
              <a:t>9</a:t>
            </a:r>
            <a:r>
              <a:rPr lang="zh-CN" altLang="en-US" sz="2000" dirty="0"/>
              <a:t>个“黑马商城”项目中应用的重点知识</a:t>
            </a:r>
            <a:r>
              <a:rPr lang="zh-CN" altLang="zh-CN" sz="2000" dirty="0" smtClean="0"/>
              <a:t>。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>
              <a:solidFill>
                <a:prstClr val="black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1" y="190730"/>
            <a:ext cx="74943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课后作业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 txBox="1">
            <a:spLocks/>
          </p:cNvSpPr>
          <p:nvPr/>
        </p:nvSpPr>
        <p:spPr bwMode="auto">
          <a:xfrm>
            <a:off x="38213" y="1620838"/>
            <a:ext cx="8272066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请列举一个项目从开始到上线的开发流程需要哪些步骤。</a:t>
            </a: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请列举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个“黑马商城”项目中应用的重点知识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486131" y="2153601"/>
            <a:ext cx="5962415" cy="180474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产品创</a:t>
            </a:r>
            <a:r>
              <a:rPr lang="zh-CN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意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）产品原形</a:t>
            </a:r>
          </a:p>
          <a:p>
            <a:pPr>
              <a:lnSpc>
                <a:spcPts val="2000"/>
              </a:lnSpc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）美工设计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）前端实现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）后端实现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）测试、试运行、上线</a:t>
            </a:r>
          </a:p>
        </p:txBody>
      </p:sp>
      <p:pic>
        <p:nvPicPr>
          <p:cNvPr id="4" name="Picture 6" descr="E:\设计支持\模板设计\T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383" y="1178571"/>
            <a:ext cx="463239" cy="43073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85301" y="1180673"/>
            <a:ext cx="700834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提问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35852" y="182341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作业点评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635852" y="3037837"/>
            <a:ext cx="6248165" cy="2860358"/>
          </a:xfrm>
          <a:prstGeom prst="round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）视口</a:t>
            </a:r>
          </a:p>
          <a:p>
            <a:r>
              <a:rPr lang="zh-CN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）媒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体查询</a:t>
            </a:r>
          </a:p>
          <a:p>
            <a:r>
              <a:rPr lang="zh-CN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Bootstrap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响应式工具</a:t>
            </a:r>
          </a:p>
          <a:p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Bootstrap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布局容器</a:t>
            </a:r>
          </a:p>
          <a:p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Bootstrap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栅格系统</a:t>
            </a:r>
          </a:p>
          <a:p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Bootstrap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轮播图</a:t>
            </a:r>
          </a:p>
          <a:p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underscore</a:t>
            </a:r>
            <a:endParaRPr lang="zh-CN" altLang="zh-CN" sz="16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Bootstrap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标签页</a:t>
            </a:r>
          </a:p>
          <a:p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Touch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事件</a:t>
            </a:r>
          </a:p>
          <a:p>
            <a:pPr lvl="0"/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694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361232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19200" y="2943590"/>
            <a:ext cx="6829425" cy="3171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560388" y="1991685"/>
            <a:ext cx="8021638" cy="4209090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矩形 5"/>
          <p:cNvSpPr/>
          <p:nvPr/>
        </p:nvSpPr>
        <p:spPr>
          <a:xfrm>
            <a:off x="560388" y="1152135"/>
            <a:ext cx="238719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项目</a:t>
            </a:r>
            <a:r>
              <a:rPr lang="zh-CN" altLang="zh-CN" sz="2400" b="1">
                <a:solidFill>
                  <a:srgbClr val="0567A2"/>
                </a:solidFill>
              </a:rPr>
              <a:t>功能</a:t>
            </a:r>
            <a:r>
              <a:rPr lang="zh-CN" altLang="zh-CN" sz="2400" b="1" smtClean="0">
                <a:solidFill>
                  <a:srgbClr val="0567A2"/>
                </a:solidFill>
              </a:rPr>
              <a:t>展示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581026" y="1991685"/>
            <a:ext cx="800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本项目支持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端及移动端屏幕的自适应，这里移动端主要以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iPad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iPhone6 Plus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的页面效果为主，网页在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端的页面</a:t>
            </a:r>
            <a:r>
              <a:rPr lang="zh-CN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效果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上半部分</a:t>
            </a:r>
            <a:r>
              <a:rPr lang="zh-CN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如图所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示。</a:t>
            </a: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项目简介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5" y="2943590"/>
            <a:ext cx="6766522" cy="317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12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638175" y="1962151"/>
            <a:ext cx="7839075" cy="4257674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704851" y="1981680"/>
            <a:ext cx="7181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/>
              <a:t>用鼠标向下滑动页面可以看到网页下半部分，如</a:t>
            </a:r>
            <a:r>
              <a:rPr lang="zh-CN" altLang="zh-CN" smtClean="0"/>
              <a:t>图所示</a:t>
            </a:r>
            <a:endParaRPr lang="zh-CN" altLang="zh-CN"/>
          </a:p>
        </p:txBody>
      </p:sp>
      <p:sp>
        <p:nvSpPr>
          <p:cNvPr id="10" name="矩形 9"/>
          <p:cNvSpPr/>
          <p:nvPr/>
        </p:nvSpPr>
        <p:spPr>
          <a:xfrm>
            <a:off x="560388" y="1152135"/>
            <a:ext cx="238719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项目</a:t>
            </a:r>
            <a:r>
              <a:rPr lang="zh-CN" altLang="zh-CN" sz="2400" b="1">
                <a:solidFill>
                  <a:srgbClr val="0567A2"/>
                </a:solidFill>
              </a:rPr>
              <a:t>功能</a:t>
            </a:r>
            <a:r>
              <a:rPr lang="zh-CN" altLang="zh-CN" sz="2400" b="1" smtClean="0">
                <a:solidFill>
                  <a:srgbClr val="0567A2"/>
                </a:solidFill>
              </a:rPr>
              <a:t>展示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501584"/>
            <a:ext cx="6867526" cy="3549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项目简介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414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885409" y="2381250"/>
            <a:ext cx="2972216" cy="2943225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矩形 5"/>
          <p:cNvSpPr>
            <a:spLocks noChangeArrowheads="1"/>
          </p:cNvSpPr>
          <p:nvPr/>
        </p:nvSpPr>
        <p:spPr bwMode="auto">
          <a:xfrm>
            <a:off x="1174822" y="2762729"/>
            <a:ext cx="2220433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 使用</a:t>
            </a:r>
            <a:r>
              <a:rPr lang="en-US" altLang="zh-CN"/>
              <a:t>Chrome</a:t>
            </a:r>
            <a:r>
              <a:rPr lang="zh-CN" altLang="zh-CN"/>
              <a:t>的开发者工具，测试该页面在</a:t>
            </a:r>
            <a:r>
              <a:rPr lang="en-US" altLang="zh-CN"/>
              <a:t>iPad</a:t>
            </a:r>
            <a:r>
              <a:rPr lang="zh-CN" altLang="zh-CN"/>
              <a:t>上的页面效果如</a:t>
            </a:r>
            <a:r>
              <a:rPr lang="zh-CN" altLang="zh-CN" smtClean="0"/>
              <a:t>图所</a:t>
            </a:r>
            <a:r>
              <a:rPr lang="zh-CN" altLang="zh-CN"/>
              <a:t>示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项目简介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0388" y="1152135"/>
            <a:ext cx="238719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项目</a:t>
            </a:r>
            <a:r>
              <a:rPr lang="zh-CN" altLang="zh-CN" sz="2400" b="1">
                <a:solidFill>
                  <a:srgbClr val="0567A2"/>
                </a:solidFill>
              </a:rPr>
              <a:t>功能</a:t>
            </a:r>
            <a:r>
              <a:rPr lang="zh-CN" altLang="zh-CN" sz="2400" b="1" smtClean="0">
                <a:solidFill>
                  <a:srgbClr val="0567A2"/>
                </a:solidFill>
              </a:rPr>
              <a:t>展示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019550" y="3467100"/>
            <a:ext cx="466725" cy="472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3" y="1265009"/>
            <a:ext cx="33813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62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575229" y="2121847"/>
            <a:ext cx="2644222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8" name="矩形 7"/>
          <p:cNvSpPr/>
          <p:nvPr/>
        </p:nvSpPr>
        <p:spPr bwMode="auto">
          <a:xfrm>
            <a:off x="910672" y="2680023"/>
            <a:ext cx="2756453" cy="2177727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910673" y="2746698"/>
            <a:ext cx="2556428" cy="451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zh-CN" sz="1600" smtClean="0"/>
              <a:t>在</a:t>
            </a:r>
            <a:r>
              <a:rPr lang="en-US" altLang="zh-CN" sz="1600" smtClean="0"/>
              <a:t>iPad</a:t>
            </a:r>
            <a:r>
              <a:rPr lang="zh-CN" altLang="zh-CN" sz="1600" smtClean="0"/>
              <a:t>的页面中，按下鼠标，模拟手指向上滑动屏幕，通过这种方式，可以查看页面下半部分的效果，如图所示。</a:t>
            </a:r>
          </a:p>
          <a:p>
            <a:pPr marL="285750" lvl="1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 sz="1600"/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782665" y="5137473"/>
            <a:ext cx="5465735" cy="451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 sz="1600"/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项目简介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0388" y="1152135"/>
            <a:ext cx="238719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项目</a:t>
            </a:r>
            <a:r>
              <a:rPr lang="zh-CN" altLang="zh-CN" sz="2400" b="1">
                <a:solidFill>
                  <a:srgbClr val="0567A2"/>
                </a:solidFill>
              </a:rPr>
              <a:t>功能</a:t>
            </a:r>
            <a:r>
              <a:rPr lang="zh-CN" altLang="zh-CN" sz="2400" b="1" smtClean="0">
                <a:solidFill>
                  <a:srgbClr val="0567A2"/>
                </a:solidFill>
              </a:rPr>
              <a:t>展示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357" y="1018785"/>
            <a:ext cx="3851642" cy="55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右箭头 15"/>
          <p:cNvSpPr/>
          <p:nvPr/>
        </p:nvSpPr>
        <p:spPr>
          <a:xfrm>
            <a:off x="3724275" y="3467100"/>
            <a:ext cx="466725" cy="472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82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575229" y="2121847"/>
            <a:ext cx="2644222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8" name="矩形 7"/>
          <p:cNvSpPr/>
          <p:nvPr/>
        </p:nvSpPr>
        <p:spPr bwMode="auto">
          <a:xfrm>
            <a:off x="586822" y="1832299"/>
            <a:ext cx="7642778" cy="517816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586823" y="1870398"/>
            <a:ext cx="7176052" cy="451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zh-CN" sz="1600"/>
              <a:t>该页面在</a:t>
            </a:r>
            <a:r>
              <a:rPr lang="en-US" altLang="zh-CN" sz="1600"/>
              <a:t>iPhone6 Plus</a:t>
            </a:r>
            <a:r>
              <a:rPr lang="zh-CN" altLang="zh-CN" sz="1600"/>
              <a:t>上的页面效果如</a:t>
            </a:r>
            <a:r>
              <a:rPr lang="zh-CN" altLang="zh-CN" sz="1600" smtClean="0"/>
              <a:t>图所</a:t>
            </a:r>
            <a:r>
              <a:rPr lang="zh-CN" altLang="zh-CN" sz="1600"/>
              <a:t>示</a:t>
            </a:r>
            <a:r>
              <a:rPr lang="zh-CN" altLang="zh-CN" sz="1600" smtClean="0"/>
              <a:t>。</a:t>
            </a:r>
            <a:endParaRPr lang="zh-CN" altLang="zh-CN" sz="1600"/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782665" y="5137473"/>
            <a:ext cx="5465735" cy="451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zh-CN" altLang="en-US" sz="1600"/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项目简介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0388" y="1152135"/>
            <a:ext cx="238719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项目</a:t>
            </a:r>
            <a:r>
              <a:rPr lang="zh-CN" altLang="zh-CN" sz="2400" b="1">
                <a:solidFill>
                  <a:srgbClr val="0567A2"/>
                </a:solidFill>
              </a:rPr>
              <a:t>功能</a:t>
            </a:r>
            <a:r>
              <a:rPr lang="zh-CN" altLang="zh-CN" sz="2400" b="1" smtClean="0">
                <a:solidFill>
                  <a:srgbClr val="0567A2"/>
                </a:solidFill>
              </a:rPr>
              <a:t>展示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75" y="2482633"/>
            <a:ext cx="2131610" cy="3956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52" y="2473107"/>
            <a:ext cx="2091788" cy="397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098" y="2455675"/>
            <a:ext cx="2102552" cy="398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81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2dfa2c4faaa03f6895922cf0d8e65f36cdd3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4711</TotalTime>
  <Words>5168</Words>
  <Application>Microsoft Office PowerPoint</Application>
  <PresentationFormat>全屏显示(4:3)</PresentationFormat>
  <Paragraphs>251</Paragraphs>
  <Slides>43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主题​​</vt:lpstr>
      <vt:lpstr>PowerPoint 演示文稿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admin</cp:lastModifiedBy>
  <cp:revision>269</cp:revision>
  <dcterms:created xsi:type="dcterms:W3CDTF">2016-08-25T05:15:17Z</dcterms:created>
  <dcterms:modified xsi:type="dcterms:W3CDTF">2017-08-25T03:04:10Z</dcterms:modified>
</cp:coreProperties>
</file>