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1" r:id="rId3"/>
    <p:sldId id="264" r:id="rId4"/>
    <p:sldId id="292" r:id="rId5"/>
    <p:sldId id="265" r:id="rId6"/>
    <p:sldId id="306" r:id="rId7"/>
    <p:sldId id="307" r:id="rId8"/>
    <p:sldId id="308" r:id="rId9"/>
    <p:sldId id="294" r:id="rId10"/>
    <p:sldId id="295" r:id="rId11"/>
    <p:sldId id="269" r:id="rId12"/>
    <p:sldId id="271" r:id="rId13"/>
    <p:sldId id="296" r:id="rId14"/>
    <p:sldId id="272" r:id="rId15"/>
    <p:sldId id="298" r:id="rId16"/>
    <p:sldId id="297" r:id="rId17"/>
    <p:sldId id="299" r:id="rId18"/>
    <p:sldId id="300" r:id="rId19"/>
    <p:sldId id="309" r:id="rId20"/>
    <p:sldId id="310" r:id="rId21"/>
    <p:sldId id="311" r:id="rId22"/>
    <p:sldId id="312" r:id="rId23"/>
    <p:sldId id="313" r:id="rId24"/>
    <p:sldId id="314" r:id="rId25"/>
    <p:sldId id="291" r:id="rId26"/>
    <p:sldId id="260" r:id="rId27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1E5"/>
    <a:srgbClr val="ACC6DE"/>
    <a:srgbClr val="ABD9B0"/>
    <a:srgbClr val="D890B4"/>
    <a:srgbClr val="765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1063" autoAdjust="0"/>
    <p:restoredTop sz="94660"/>
  </p:normalViewPr>
  <p:slideViewPr>
    <p:cSldViewPr snapToGrid="0">
      <p:cViewPr>
        <p:scale>
          <a:sx n="46" d="100"/>
          <a:sy n="46" d="100"/>
        </p:scale>
        <p:origin x="-2070" y="-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799"/>
          <c:y val="6.81385766950071E-2"/>
          <c:w val="0.61861102362204701"/>
          <c:h val="0.765926415548686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</c:spP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5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6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2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6443" y="2708920"/>
            <a:ext cx="711111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4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 </a:t>
            </a:r>
            <a:r>
              <a:rPr lang="zh-CN" altLang="zh-CN" sz="4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互联中的</a:t>
            </a:r>
            <a:r>
              <a:rPr lang="en-US" altLang="zh-CN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是移动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6893" y="1981200"/>
            <a:ext cx="8136039" cy="671737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594278" y="2050540"/>
            <a:ext cx="7787722" cy="48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当前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，针对移动端的开发方式可以分为三种，具体如下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所示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388" y="1237860"/>
            <a:ext cx="338426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移动</a:t>
            </a:r>
            <a:r>
              <a:rPr lang="zh-CN" altLang="zh-CN" sz="2400" b="1">
                <a:solidFill>
                  <a:srgbClr val="0567A2"/>
                </a:solidFill>
              </a:rPr>
              <a:t>开发的几种方式 </a:t>
            </a:r>
          </a:p>
        </p:txBody>
      </p: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496888" y="3584575"/>
            <a:ext cx="1392237" cy="1354138"/>
            <a:chOff x="2086933" y="1918208"/>
            <a:chExt cx="551076" cy="504278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4" name="Freeform 26"/>
            <p:cNvSpPr>
              <a:spLocks noEditPoints="1"/>
            </p:cNvSpPr>
            <p:nvPr/>
          </p:nvSpPr>
          <p:spPr bwMode="auto">
            <a:xfrm>
              <a:off x="2086933" y="1918208"/>
              <a:ext cx="357540" cy="359438"/>
            </a:xfrm>
            <a:custGeom>
              <a:avLst/>
              <a:gdLst/>
              <a:ahLst/>
              <a:cxnLst>
                <a:cxn ang="0">
                  <a:pos x="51" y="27"/>
                </a:cxn>
                <a:cxn ang="0">
                  <a:pos x="46" y="23"/>
                </a:cxn>
                <a:cxn ang="0">
                  <a:pos x="52" y="20"/>
                </a:cxn>
                <a:cxn ang="0">
                  <a:pos x="49" y="13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43" y="7"/>
                </a:cxn>
                <a:cxn ang="0">
                  <a:pos x="37" y="2"/>
                </a:cxn>
                <a:cxn ang="0">
                  <a:pos x="32" y="7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19" y="2"/>
                </a:cxn>
                <a:cxn ang="0">
                  <a:pos x="18" y="9"/>
                </a:cxn>
                <a:cxn ang="0">
                  <a:pos x="12" y="4"/>
                </a:cxn>
                <a:cxn ang="0">
                  <a:pos x="6" y="10"/>
                </a:cxn>
                <a:cxn ang="0">
                  <a:pos x="10" y="15"/>
                </a:cxn>
                <a:cxn ang="0">
                  <a:pos x="3" y="16"/>
                </a:cxn>
                <a:cxn ang="0">
                  <a:pos x="2" y="1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2" y="31"/>
                </a:cxn>
                <a:cxn ang="0">
                  <a:pos x="4" y="39"/>
                </a:cxn>
                <a:cxn ang="0">
                  <a:pos x="6" y="40"/>
                </a:cxn>
                <a:cxn ang="0">
                  <a:pos x="12" y="40"/>
                </a:cxn>
                <a:cxn ang="0">
                  <a:pos x="10" y="47"/>
                </a:cxn>
                <a:cxn ang="0">
                  <a:pos x="17" y="50"/>
                </a:cxn>
                <a:cxn ang="0">
                  <a:pos x="21" y="45"/>
                </a:cxn>
                <a:cxn ang="0">
                  <a:pos x="23" y="51"/>
                </a:cxn>
                <a:cxn ang="0">
                  <a:pos x="24" y="52"/>
                </a:cxn>
                <a:cxn ang="0">
                  <a:pos x="32" y="52"/>
                </a:cxn>
                <a:cxn ang="0">
                  <a:pos x="33" y="50"/>
                </a:cxn>
                <a:cxn ang="0">
                  <a:pos x="35" y="44"/>
                </a:cxn>
                <a:cxn ang="0">
                  <a:pos x="40" y="48"/>
                </a:cxn>
                <a:cxn ang="0">
                  <a:pos x="46" y="43"/>
                </a:cxn>
                <a:cxn ang="0">
                  <a:pos x="46" y="41"/>
                </a:cxn>
                <a:cxn ang="0">
                  <a:pos x="43" y="35"/>
                </a:cxn>
                <a:cxn ang="0">
                  <a:pos x="50" y="36"/>
                </a:cxn>
                <a:cxn ang="0">
                  <a:pos x="52" y="29"/>
                </a:cxn>
                <a:cxn ang="0">
                  <a:pos x="33" y="28"/>
                </a:cxn>
                <a:cxn ang="0">
                  <a:pos x="19" y="25"/>
                </a:cxn>
                <a:cxn ang="0">
                  <a:pos x="33" y="28"/>
                </a:cxn>
              </a:cxnLst>
              <a:rect l="0" t="0" r="r" b="b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 dirty="0">
                <a:solidFill>
                  <a:sysClr val="windowText" lastClr="000000"/>
                </a:solidFill>
                <a:latin typeface=""/>
                <a:ea typeface="ＭＳ Ｐゴシック" pitchFamily="-97" charset="-128"/>
              </a:endParaRPr>
            </a:p>
          </p:txBody>
        </p:sp>
        <p:sp>
          <p:nvSpPr>
            <p:cNvPr id="15" name="Freeform 27"/>
            <p:cNvSpPr>
              <a:spLocks noEditPoints="1"/>
            </p:cNvSpPr>
            <p:nvPr/>
          </p:nvSpPr>
          <p:spPr bwMode="auto">
            <a:xfrm>
              <a:off x="2383521" y="2167096"/>
              <a:ext cx="254488" cy="255390"/>
            </a:xfrm>
            <a:custGeom>
              <a:avLst/>
              <a:gdLst/>
              <a:ahLst/>
              <a:cxnLst>
                <a:cxn ang="0">
                  <a:pos x="33" y="29"/>
                </a:cxn>
                <a:cxn ang="0">
                  <a:pos x="31" y="24"/>
                </a:cxn>
                <a:cxn ang="0">
                  <a:pos x="36" y="25"/>
                </a:cxn>
                <a:cxn ang="0">
                  <a:pos x="37" y="20"/>
                </a:cxn>
                <a:cxn ang="0">
                  <a:pos x="36" y="18"/>
                </a:cxn>
                <a:cxn ang="0">
                  <a:pos x="32" y="16"/>
                </a:cxn>
                <a:cxn ang="0">
                  <a:pos x="37" y="14"/>
                </a:cxn>
                <a:cxn ang="0">
                  <a:pos x="35" y="9"/>
                </a:cxn>
                <a:cxn ang="0">
                  <a:pos x="30" y="10"/>
                </a:cxn>
                <a:cxn ang="0">
                  <a:pos x="31" y="5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14" y="1"/>
                </a:cxn>
                <a:cxn ang="0">
                  <a:pos x="14" y="5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3" y="11"/>
                </a:cxn>
                <a:cxn ang="0">
                  <a:pos x="0" y="17"/>
                </a:cxn>
                <a:cxn ang="0">
                  <a:pos x="1" y="18"/>
                </a:cxn>
                <a:cxn ang="0">
                  <a:pos x="5" y="20"/>
                </a:cxn>
                <a:cxn ang="0">
                  <a:pos x="1" y="23"/>
                </a:cxn>
                <a:cxn ang="0">
                  <a:pos x="4" y="28"/>
                </a:cxn>
                <a:cxn ang="0">
                  <a:pos x="8" y="27"/>
                </a:cxn>
                <a:cxn ang="0">
                  <a:pos x="7" y="31"/>
                </a:cxn>
                <a:cxn ang="0">
                  <a:pos x="7" y="33"/>
                </a:cxn>
                <a:cxn ang="0">
                  <a:pos x="12" y="35"/>
                </a:cxn>
                <a:cxn ang="0">
                  <a:pos x="13" y="35"/>
                </a:cxn>
                <a:cxn ang="0">
                  <a:pos x="17" y="32"/>
                </a:cxn>
                <a:cxn ang="0">
                  <a:pos x="17" y="37"/>
                </a:cxn>
                <a:cxn ang="0">
                  <a:pos x="23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8" y="34"/>
                </a:cxn>
                <a:cxn ang="0">
                  <a:pos x="33" y="30"/>
                </a:cxn>
                <a:cxn ang="0">
                  <a:pos x="22" y="22"/>
                </a:cxn>
                <a:cxn ang="0">
                  <a:pos x="15" y="15"/>
                </a:cxn>
                <a:cxn ang="0">
                  <a:pos x="22" y="22"/>
                </a:cxn>
              </a:cxnLst>
              <a:rect l="0" t="0" r="r" b="b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 dirty="0">
                <a:solidFill>
                  <a:sysClr val="windowText" lastClr="000000"/>
                </a:solidFill>
                <a:latin typeface=""/>
                <a:ea typeface="ＭＳ Ｐゴシック" pitchFamily="-97" charset="-128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010569" y="4068763"/>
            <a:ext cx="6407150" cy="963613"/>
            <a:chOff x="2010569" y="4068763"/>
            <a:chExt cx="6407150" cy="963613"/>
          </a:xfrm>
        </p:grpSpPr>
        <p:sp>
          <p:nvSpPr>
            <p:cNvPr id="30" name="任意多边形 29"/>
            <p:cNvSpPr/>
            <p:nvPr/>
          </p:nvSpPr>
          <p:spPr>
            <a:xfrm rot="13786922" flipV="1">
              <a:off x="3057526" y="3837781"/>
              <a:ext cx="417512" cy="879475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 algn="ctr">
              <a:solidFill>
                <a:srgbClr val="009ED6"/>
              </a:solidFill>
              <a:prstDash val="solid"/>
              <a:headEnd type="oval"/>
              <a:tailEnd type="oval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010569" y="4113213"/>
              <a:ext cx="6407150" cy="919163"/>
              <a:chOff x="2010569" y="4113213"/>
              <a:chExt cx="6407150" cy="919163"/>
            </a:xfrm>
          </p:grpSpPr>
          <p:pic>
            <p:nvPicPr>
              <p:cNvPr id="29" name="Picture 6" descr="C:\Users\Administrator\Desktop\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569" y="4113213"/>
                <a:ext cx="785192" cy="752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对角圆角矩形 30"/>
              <p:cNvSpPr/>
              <p:nvPr/>
            </p:nvSpPr>
            <p:spPr bwMode="auto">
              <a:xfrm>
                <a:off x="3745707" y="4132264"/>
                <a:ext cx="4672012" cy="900112"/>
              </a:xfrm>
              <a:prstGeom prst="round2DiagRect">
                <a:avLst/>
              </a:prstGeom>
              <a:noFill/>
              <a:ln w="28575" cap="flat" cmpd="sng" algn="ctr">
                <a:solidFill>
                  <a:srgbClr val="A3D3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940845" y="4254390"/>
                <a:ext cx="5381624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lvl="2">
                  <a:defRPr/>
                </a:pPr>
                <a:r>
                  <a:rPr lang="en-US" altLang="zh-CN" b="1">
                    <a:solidFill>
                      <a:schemeClr val="accent1">
                        <a:lumMod val="75000"/>
                      </a:schemeClr>
                    </a:solidFill>
                  </a:rPr>
                  <a:t>NativeApp</a:t>
                </a:r>
                <a:r>
                  <a:rPr lang="zh-CN" altLang="zh-CN" b="1">
                    <a:solidFill>
                      <a:schemeClr val="accent1">
                        <a:lumMod val="75000"/>
                      </a:schemeClr>
                    </a:solidFill>
                  </a:rPr>
                  <a:t>：用</a:t>
                </a:r>
                <a:r>
                  <a:rPr lang="en-US" altLang="zh-CN" b="1">
                    <a:solidFill>
                      <a:schemeClr val="accent1">
                        <a:lumMod val="75000"/>
                      </a:schemeClr>
                    </a:solidFill>
                  </a:rPr>
                  <a:t>android</a:t>
                </a:r>
                <a:r>
                  <a:rPr lang="zh-CN" altLang="zh-CN" b="1">
                    <a:solidFill>
                      <a:schemeClr val="accent1">
                        <a:lumMod val="75000"/>
                      </a:schemeClr>
                    </a:solidFill>
                  </a:rPr>
                  <a:t>和</a:t>
                </a:r>
                <a:r>
                  <a:rPr lang="en-US" altLang="zh-CN" b="1">
                    <a:solidFill>
                      <a:schemeClr val="accent1">
                        <a:lumMod val="75000"/>
                      </a:schemeClr>
                    </a:solidFill>
                  </a:rPr>
                  <a:t>Object-C</a:t>
                </a:r>
                <a:r>
                  <a:rPr lang="zh-CN" altLang="zh-CN" b="1">
                    <a:solidFill>
                      <a:schemeClr val="accent1">
                        <a:lumMod val="75000"/>
                      </a:schemeClr>
                    </a:solidFill>
                  </a:rPr>
                  <a:t>等原生语言开发的移动应用。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072357" y="2778424"/>
            <a:ext cx="7570575" cy="939501"/>
            <a:chOff x="1072357" y="2778424"/>
            <a:chExt cx="7570575" cy="939501"/>
          </a:xfrm>
        </p:grpSpPr>
        <p:pic>
          <p:nvPicPr>
            <p:cNvPr id="16" name="Picture 5" descr="C:\Users\Administrator\Desktop\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357" y="2876550"/>
              <a:ext cx="735012" cy="735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组合 16"/>
            <p:cNvGrpSpPr>
              <a:grpSpLocks/>
            </p:cNvGrpSpPr>
            <p:nvPr/>
          </p:nvGrpSpPr>
          <p:grpSpPr bwMode="auto">
            <a:xfrm>
              <a:off x="2959894" y="2935289"/>
              <a:ext cx="5683038" cy="782636"/>
              <a:chOff x="4307648" y="2511813"/>
              <a:chExt cx="4668418" cy="2345257"/>
            </a:xfrm>
          </p:grpSpPr>
          <p:sp>
            <p:nvSpPr>
              <p:cNvPr id="18" name="对角圆角矩形 17"/>
              <p:cNvSpPr/>
              <p:nvPr/>
            </p:nvSpPr>
            <p:spPr bwMode="auto">
              <a:xfrm>
                <a:off x="4307648" y="2511813"/>
                <a:ext cx="4668418" cy="2345257"/>
              </a:xfrm>
              <a:prstGeom prst="round2DiagRect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391013" y="2843177"/>
                <a:ext cx="4571715" cy="8426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Arial" charset="0"/>
                </a:endParaRPr>
              </a:p>
              <a:p>
                <a:pPr>
                  <a:defRPr/>
                </a:pP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Arial" charset="0"/>
                </a:endParaRPr>
              </a:p>
            </p:txBody>
          </p:sp>
        </p:grp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3019425" y="3111500"/>
              <a:ext cx="55316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lvl="2"/>
              <a:r>
                <a:rPr lang="zh-CN" altLang="zh-CN" b="1" smtClean="0">
                  <a:solidFill>
                    <a:srgbClr val="92D050"/>
                  </a:solidFill>
                </a:rPr>
                <a:t>移动</a:t>
              </a:r>
              <a:r>
                <a:rPr lang="en-US" altLang="zh-CN" b="1">
                  <a:solidFill>
                    <a:srgbClr val="92D050"/>
                  </a:solidFill>
                </a:rPr>
                <a:t>Web</a:t>
              </a:r>
              <a:r>
                <a:rPr lang="zh-CN" altLang="zh-CN" b="1">
                  <a:solidFill>
                    <a:srgbClr val="92D050"/>
                  </a:solidFill>
                </a:rPr>
                <a:t>：就是在移动</a:t>
              </a:r>
              <a:r>
                <a:rPr lang="en-US" altLang="zh-CN" b="1">
                  <a:solidFill>
                    <a:srgbClr val="92D050"/>
                  </a:solidFill>
                </a:rPr>
                <a:t>Web</a:t>
              </a:r>
              <a:r>
                <a:rPr lang="zh-CN" altLang="zh-CN" b="1">
                  <a:solidFill>
                    <a:srgbClr val="92D050"/>
                  </a:solidFill>
                </a:rPr>
                <a:t>浏览器中运行的</a:t>
              </a:r>
              <a:r>
                <a:rPr lang="en-US" altLang="zh-CN" b="1">
                  <a:solidFill>
                    <a:srgbClr val="92D050"/>
                  </a:solidFill>
                </a:rPr>
                <a:t>Web</a:t>
              </a:r>
              <a:r>
                <a:rPr lang="zh-CN" altLang="zh-CN" b="1">
                  <a:solidFill>
                    <a:srgbClr val="92D050"/>
                  </a:solidFill>
                </a:rPr>
                <a:t>应用</a:t>
              </a:r>
              <a:r>
                <a:rPr lang="zh-CN" altLang="zh-CN" b="1" smtClean="0">
                  <a:solidFill>
                    <a:srgbClr val="92D050"/>
                  </a:solidFill>
                </a:rPr>
                <a:t>。</a:t>
              </a:r>
              <a:endParaRPr lang="zh-CN" altLang="zh-CN" b="1">
                <a:solidFill>
                  <a:srgbClr val="92D050"/>
                </a:solidFill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 rot="12926572" flipV="1">
              <a:off x="1920768" y="2778424"/>
              <a:ext cx="906676" cy="680839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 algn="ctr">
              <a:solidFill>
                <a:srgbClr val="00B050"/>
              </a:solidFill>
              <a:prstDash val="solid"/>
              <a:headEnd type="oval"/>
              <a:tailEnd type="oval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9501" y="5126745"/>
            <a:ext cx="7475354" cy="1364543"/>
            <a:chOff x="779501" y="5126745"/>
            <a:chExt cx="7475354" cy="1364543"/>
          </a:xfrm>
        </p:grpSpPr>
        <p:pic>
          <p:nvPicPr>
            <p:cNvPr id="41" name="Picture 7" descr="C:\Users\Administrator\Desktop\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501" y="5126745"/>
              <a:ext cx="763549" cy="763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任意多边形 41"/>
            <p:cNvSpPr/>
            <p:nvPr/>
          </p:nvSpPr>
          <p:spPr>
            <a:xfrm>
              <a:off x="1543050" y="5611812"/>
              <a:ext cx="1739107" cy="454025"/>
            </a:xfrm>
            <a:custGeom>
              <a:avLst/>
              <a:gdLst>
                <a:gd name="connsiteX0" fmla="*/ 1173892 w 1173892"/>
                <a:gd name="connsiteY0" fmla="*/ 333633 h 333633"/>
                <a:gd name="connsiteX1" fmla="*/ 617838 w 1173892"/>
                <a:gd name="connsiteY1" fmla="*/ 0 h 333633"/>
                <a:gd name="connsiteX2" fmla="*/ 0 w 1173892"/>
                <a:gd name="connsiteY2" fmla="*/ 0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3892" h="333633">
                  <a:moveTo>
                    <a:pt x="1173892" y="333633"/>
                  </a:moveTo>
                  <a:lnTo>
                    <a:pt x="617838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 algn="ctr">
              <a:solidFill>
                <a:srgbClr val="FF9966"/>
              </a:solidFill>
              <a:prstDash val="solid"/>
              <a:headEnd type="oval"/>
              <a:tailEnd type="oval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grpSp>
          <p:nvGrpSpPr>
            <p:cNvPr id="43" name="组合 42"/>
            <p:cNvGrpSpPr>
              <a:grpSpLocks/>
            </p:cNvGrpSpPr>
            <p:nvPr/>
          </p:nvGrpSpPr>
          <p:grpSpPr bwMode="auto">
            <a:xfrm>
              <a:off x="3331369" y="5324525"/>
              <a:ext cx="4819650" cy="1166763"/>
              <a:chOff x="4227426" y="4372902"/>
              <a:chExt cx="4465122" cy="2138043"/>
            </a:xfrm>
          </p:grpSpPr>
          <p:sp>
            <p:nvSpPr>
              <p:cNvPr id="44" name="对角圆角矩形 43"/>
              <p:cNvSpPr/>
              <p:nvPr/>
            </p:nvSpPr>
            <p:spPr bwMode="auto">
              <a:xfrm>
                <a:off x="4227426" y="4372902"/>
                <a:ext cx="4465122" cy="2138043"/>
              </a:xfrm>
              <a:prstGeom prst="round2DiagRect">
                <a:avLst/>
              </a:prstGeom>
              <a:noFill/>
              <a:ln w="28575" cap="flat" cmpd="sng" algn="ctr">
                <a:solidFill>
                  <a:srgbClr val="FF99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5" name="矩形 55"/>
              <p:cNvSpPr>
                <a:spLocks noChangeArrowheads="1"/>
              </p:cNvSpPr>
              <p:nvPr/>
            </p:nvSpPr>
            <p:spPr bwMode="auto">
              <a:xfrm>
                <a:off x="4227426" y="4528116"/>
                <a:ext cx="4465122" cy="542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endParaRPr lang="en-US" altLang="zh-CN">
                  <a:solidFill>
                    <a:srgbClr val="F17373"/>
                  </a:solidFill>
                </a:endParaRPr>
              </a:p>
            </p:txBody>
          </p:sp>
        </p:grpSp>
        <p:sp>
          <p:nvSpPr>
            <p:cNvPr id="58" name="矩形 57"/>
            <p:cNvSpPr>
              <a:spLocks noChangeArrowheads="1"/>
            </p:cNvSpPr>
            <p:nvPr/>
          </p:nvSpPr>
          <p:spPr bwMode="auto">
            <a:xfrm>
              <a:off x="2533386" y="5531649"/>
              <a:ext cx="572146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vl="2"/>
              <a:r>
                <a:rPr lang="en-US" altLang="zh-CN" b="1" smtClean="0">
                  <a:solidFill>
                    <a:srgbClr val="F17373"/>
                  </a:solidFill>
                </a:rPr>
                <a:t>HybridApp</a:t>
              </a:r>
              <a:r>
                <a:rPr lang="zh-CN" altLang="zh-CN" b="1">
                  <a:solidFill>
                    <a:srgbClr val="F17373"/>
                  </a:solidFill>
                </a:rPr>
                <a:t>：将移动</a:t>
              </a:r>
              <a:r>
                <a:rPr lang="en-US" altLang="zh-CN" b="1">
                  <a:solidFill>
                    <a:srgbClr val="F17373"/>
                  </a:solidFill>
                </a:rPr>
                <a:t>Web</a:t>
              </a:r>
              <a:r>
                <a:rPr lang="zh-CN" altLang="zh-CN" b="1">
                  <a:solidFill>
                    <a:srgbClr val="F17373"/>
                  </a:solidFill>
                </a:rPr>
                <a:t>页面封装在原生外壳中，以</a:t>
              </a:r>
              <a:r>
                <a:rPr lang="en-US" altLang="zh-CN" b="1">
                  <a:solidFill>
                    <a:srgbClr val="F17373"/>
                  </a:solidFill>
                </a:rPr>
                <a:t>APP</a:t>
              </a:r>
              <a:r>
                <a:rPr lang="zh-CN" altLang="zh-CN" b="1">
                  <a:solidFill>
                    <a:srgbClr val="F17373"/>
                  </a:solidFill>
                </a:rPr>
                <a:t>的形式与用户交互。</a:t>
              </a:r>
            </a:p>
            <a:p>
              <a:pPr lvl="2"/>
              <a:endParaRPr lang="zh-CN" altLang="zh-CN" b="1">
                <a:solidFill>
                  <a:srgbClr val="F17373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6458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是移动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00100" y="1914525"/>
            <a:ext cx="7353300" cy="337185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75278" y="2021965"/>
            <a:ext cx="7330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移动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开发三种方式的特点和区别如下所示。</a:t>
            </a:r>
            <a:endParaRPr lang="zh-CN" altLang="zh-CN" sz="20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41443"/>
              </p:ext>
            </p:extLst>
          </p:nvPr>
        </p:nvGraphicFramePr>
        <p:xfrm>
          <a:off x="1092947" y="2600326"/>
          <a:ext cx="6659130" cy="245222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40239"/>
                <a:gridCol w="1764661"/>
                <a:gridCol w="1727115"/>
                <a:gridCol w="1727115"/>
              </a:tblGrid>
              <a:tr h="400049"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移动</a:t>
                      </a: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Web</a:t>
                      </a: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（移动网页）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Hybrid APP</a:t>
                      </a: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（混合应用）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Native App</a:t>
                      </a: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（原生应用）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345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开发成本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5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维护更新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简单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简单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复杂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体验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7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商店认可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不认可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认可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认可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2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安装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不需要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需要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需要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跨平台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60388" y="1237860"/>
            <a:ext cx="338426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移动</a:t>
            </a:r>
            <a:r>
              <a:rPr lang="zh-CN" altLang="zh-CN" sz="2400" b="1">
                <a:solidFill>
                  <a:srgbClr val="0567A2"/>
                </a:solidFill>
              </a:rPr>
              <a:t>开发的几种方式 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1171576" y="5267325"/>
            <a:ext cx="6191250" cy="1228725"/>
          </a:xfrm>
          <a:prstGeom prst="wedgeRectCallout">
            <a:avLst>
              <a:gd name="adj1" fmla="val -24254"/>
              <a:gd name="adj2" fmla="val -67177"/>
            </a:avLst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1323976" y="5125231"/>
            <a:ext cx="5876924" cy="116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zh-CN" sz="1200" b="1"/>
              <a:t>移动</a:t>
            </a:r>
            <a:r>
              <a:rPr lang="en-US" altLang="zh-CN" sz="1200" b="1"/>
              <a:t>Web</a:t>
            </a:r>
            <a:r>
              <a:rPr lang="zh-CN" altLang="zh-CN" sz="1200" b="1"/>
              <a:t>这种开发方式具有开发成本低、维护更新简单、无需安装可跨平台等优点，但是在用户体验和性能上稍差，随着手机硬件设备的完善、移动</a:t>
            </a:r>
            <a:r>
              <a:rPr lang="en-US" altLang="zh-CN" sz="1200" b="1"/>
              <a:t>Web</a:t>
            </a:r>
            <a:r>
              <a:rPr lang="zh-CN" altLang="zh-CN" sz="1200" b="1"/>
              <a:t>浏览器对新技术的支持日益加大，移动</a:t>
            </a:r>
            <a:r>
              <a:rPr lang="en-US" altLang="zh-CN" sz="1200" b="1"/>
              <a:t>Web</a:t>
            </a:r>
            <a:r>
              <a:rPr lang="zh-CN" altLang="zh-CN" sz="1200" b="1"/>
              <a:t>开发的用户体验和网站性能也会逐步得到改善。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85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550714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移动</a:t>
            </a:r>
            <a:r>
              <a:rPr lang="en-US" altLang="zh-CN" sz="2400" b="1">
                <a:solidFill>
                  <a:srgbClr val="0567A2"/>
                </a:solidFill>
              </a:rPr>
              <a:t>Web</a:t>
            </a:r>
            <a:r>
              <a:rPr lang="zh-CN" altLang="zh-CN" sz="2400" b="1">
                <a:solidFill>
                  <a:srgbClr val="0567A2"/>
                </a:solidFill>
              </a:rPr>
              <a:t>开发与</a:t>
            </a:r>
            <a:r>
              <a:rPr lang="en-US" altLang="zh-CN" sz="2400" b="1">
                <a:solidFill>
                  <a:srgbClr val="0567A2"/>
                </a:solidFill>
              </a:rPr>
              <a:t>PC</a:t>
            </a:r>
            <a:r>
              <a:rPr lang="zh-CN" altLang="zh-CN" sz="2400" b="1">
                <a:solidFill>
                  <a:srgbClr val="0567A2"/>
                </a:solidFill>
              </a:rPr>
              <a:t>端</a:t>
            </a:r>
            <a:r>
              <a:rPr lang="en-US" altLang="zh-CN" sz="2400" b="1">
                <a:solidFill>
                  <a:srgbClr val="0567A2"/>
                </a:solidFill>
              </a:rPr>
              <a:t>Web</a:t>
            </a:r>
            <a:r>
              <a:rPr lang="zh-CN" altLang="zh-CN" sz="2400" b="1">
                <a:solidFill>
                  <a:srgbClr val="0567A2"/>
                </a:solidFill>
              </a:rPr>
              <a:t>开发的区别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057400" y="2147684"/>
            <a:ext cx="6286500" cy="947941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2181225" y="2152471"/>
            <a:ext cx="623887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移动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开发即针对移动端的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页面的开发，它与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开发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有什么区别？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是移动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8038">
            <a:off x="612152" y="1773933"/>
            <a:ext cx="1040153" cy="162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00313" y="3173413"/>
            <a:ext cx="2159000" cy="461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PCWeb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532438" y="3173413"/>
            <a:ext cx="2159000" cy="4619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2124076" y="4044950"/>
            <a:ext cx="6067423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zh-CN" sz="2800" b="1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端</a:t>
            </a:r>
            <a:r>
              <a:rPr lang="en-US" altLang="zh-CN" sz="2800" b="1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 sz="2800" b="1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开发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主要由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JavaScript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技术来实现。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端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开发的内容包括网站页面内容、样式的呈现，用户的交互，数据的呈现等。它需要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端浏览器对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JavaScript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及其他技术的支持。在开发时，需要注意不同厂家浏览器对前端技术支持的差异化，需要考虑浏览器的兼容性。</a:t>
            </a:r>
          </a:p>
          <a:p>
            <a:endParaRPr lang="zh-CN" altLang="en-US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887538" y="3900488"/>
            <a:ext cx="6538912" cy="2329676"/>
          </a:xfrm>
          <a:prstGeom prst="round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zh-CN" altLang="en-US" dirty="0">
              <a:ln w="19050"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Microsoft Sans Serif" pitchFamily="34" charset="0"/>
            </a:endParaRPr>
          </a:p>
        </p:txBody>
      </p:sp>
      <p:pic>
        <p:nvPicPr>
          <p:cNvPr id="15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3460750"/>
            <a:ext cx="2128838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352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550714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移动</a:t>
            </a:r>
            <a:r>
              <a:rPr lang="en-US" altLang="zh-CN" sz="2400" b="1">
                <a:solidFill>
                  <a:srgbClr val="0567A2"/>
                </a:solidFill>
              </a:rPr>
              <a:t>Web</a:t>
            </a:r>
            <a:r>
              <a:rPr lang="zh-CN" altLang="zh-CN" sz="2400" b="1">
                <a:solidFill>
                  <a:srgbClr val="0567A2"/>
                </a:solidFill>
              </a:rPr>
              <a:t>开发与</a:t>
            </a:r>
            <a:r>
              <a:rPr lang="en-US" altLang="zh-CN" sz="2400" b="1">
                <a:solidFill>
                  <a:srgbClr val="0567A2"/>
                </a:solidFill>
              </a:rPr>
              <a:t>PC</a:t>
            </a:r>
            <a:r>
              <a:rPr lang="zh-CN" altLang="zh-CN" sz="2400" b="1">
                <a:solidFill>
                  <a:srgbClr val="0567A2"/>
                </a:solidFill>
              </a:rPr>
              <a:t>端</a:t>
            </a:r>
            <a:r>
              <a:rPr lang="en-US" altLang="zh-CN" sz="2400" b="1">
                <a:solidFill>
                  <a:srgbClr val="0567A2"/>
                </a:solidFill>
              </a:rPr>
              <a:t>Web</a:t>
            </a:r>
            <a:r>
              <a:rPr lang="zh-CN" altLang="zh-CN" sz="2400" b="1">
                <a:solidFill>
                  <a:srgbClr val="0567A2"/>
                </a:solidFill>
              </a:rPr>
              <a:t>开发的区别 </a:t>
            </a: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是移动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0313" y="1944688"/>
            <a:ext cx="2159000" cy="4619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PCWeb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32438" y="1944688"/>
            <a:ext cx="2159000" cy="4619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2124076" y="2720975"/>
            <a:ext cx="6067423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移动</a:t>
            </a:r>
            <a:r>
              <a:rPr lang="zh-CN" altLang="zh-CN" sz="2800" b="1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端</a:t>
            </a:r>
            <a:r>
              <a:rPr lang="en-US" altLang="zh-CN" sz="2800" b="1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 sz="2800" b="1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开发</a:t>
            </a:r>
            <a:r>
              <a:rPr lang="zh-CN" altLang="zh-CN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端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开发所用的技术类似，开发项目的呈现是依赖于移动端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浏览器。在移动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开发中，需要注意的有两点。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）由于屏幕大小的限制，在移动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开发中，要注意由于页面的结构不能过于繁琐，要提炼出该网站最为核心的功能，简洁清晰的呈现出来。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）对于页面的一切交互活动由鼠标控制变成了手指触屏控制，所以在移动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开发时，会增加一些触屏事件</a:t>
            </a:r>
            <a:r>
              <a:rPr lang="zh-CN" altLang="zh-CN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887538" y="2671762"/>
            <a:ext cx="6538912" cy="3748087"/>
          </a:xfrm>
          <a:prstGeom prst="round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zh-CN" altLang="en-US" dirty="0">
              <a:ln w="19050"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Microsoft Sans Serif" pitchFamily="34" charset="0"/>
            </a:endParaRPr>
          </a:p>
        </p:txBody>
      </p:sp>
      <p:pic>
        <p:nvPicPr>
          <p:cNvPr id="14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2232025"/>
            <a:ext cx="2128838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067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端的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6893" y="1266826"/>
            <a:ext cx="8136039" cy="127635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630718" y="1471102"/>
            <a:ext cx="77909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随着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系统手机、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iOS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系统手机、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windowsphone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系统手机不断推出各种应用程序。不论什么系统的手机，手机中都有移动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浏览器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62000" y="3518990"/>
            <a:ext cx="2152650" cy="1967410"/>
            <a:chOff x="762000" y="3518990"/>
            <a:chExt cx="2152650" cy="1967410"/>
          </a:xfrm>
        </p:grpSpPr>
        <p:sp>
          <p:nvSpPr>
            <p:cNvPr id="3" name="椭圆 2"/>
            <p:cNvSpPr/>
            <p:nvPr/>
          </p:nvSpPr>
          <p:spPr>
            <a:xfrm>
              <a:off x="762000" y="4019550"/>
              <a:ext cx="1903884" cy="1466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38200" y="4545657"/>
              <a:ext cx="20764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smtClean="0"/>
                <a:t>Android Browser</a:t>
              </a:r>
              <a:endParaRPr lang="zh-CN" altLang="zh-CN" sz="1600"/>
            </a:p>
          </p:txBody>
        </p:sp>
        <p:sp>
          <p:nvSpPr>
            <p:cNvPr id="5" name="矩形 4"/>
            <p:cNvSpPr/>
            <p:nvPr/>
          </p:nvSpPr>
          <p:spPr>
            <a:xfrm>
              <a:off x="1217889" y="3518990"/>
              <a:ext cx="934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Android</a:t>
              </a: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08670" y="3518990"/>
            <a:ext cx="1903884" cy="1957885"/>
            <a:chOff x="3565820" y="3518990"/>
            <a:chExt cx="1903884" cy="1957885"/>
          </a:xfrm>
        </p:grpSpPr>
        <p:sp>
          <p:nvSpPr>
            <p:cNvPr id="16" name="椭圆 15"/>
            <p:cNvSpPr/>
            <p:nvPr/>
          </p:nvSpPr>
          <p:spPr>
            <a:xfrm>
              <a:off x="3565820" y="4010025"/>
              <a:ext cx="1903884" cy="1466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3802376" y="4522142"/>
              <a:ext cx="15982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smtClean="0"/>
                <a:t>Mobile Safari</a:t>
              </a:r>
              <a:endParaRPr lang="zh-CN" altLang="zh-CN" sz="1600" smtClean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222312" y="3518990"/>
              <a:ext cx="4956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iOS</a:t>
              </a: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841135" y="3532780"/>
            <a:ext cx="4811705" cy="1915520"/>
            <a:chOff x="4841135" y="3532780"/>
            <a:chExt cx="4811705" cy="1915520"/>
          </a:xfrm>
        </p:grpSpPr>
        <p:sp>
          <p:nvSpPr>
            <p:cNvPr id="17" name="椭圆 16"/>
            <p:cNvSpPr/>
            <p:nvPr/>
          </p:nvSpPr>
          <p:spPr>
            <a:xfrm>
              <a:off x="6289046" y="3981450"/>
              <a:ext cx="1903884" cy="1466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080840" y="4140768"/>
              <a:ext cx="4572000" cy="4194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885950" lvl="3">
                <a:lnSpc>
                  <a:spcPct val="150000"/>
                </a:lnSpc>
              </a:pPr>
              <a:r>
                <a:rPr lang="en-US" altLang="zh-CN" sz="1600" smtClean="0"/>
                <a:t>UC</a:t>
              </a:r>
              <a:r>
                <a:rPr lang="zh-CN" altLang="zh-CN" sz="1600" smtClean="0"/>
                <a:t>浏览器</a:t>
              </a:r>
              <a:endParaRPr lang="en-US" altLang="zh-CN" sz="160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617262" y="3532780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mtClean="0"/>
                <a:t>多操作系统</a:t>
              </a: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89046" y="4522142"/>
              <a:ext cx="10759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QQ</a:t>
              </a:r>
              <a:r>
                <a:rPr lang="zh-CN" altLang="zh-CN" sz="1600"/>
                <a:t>浏览器</a:t>
              </a:r>
              <a:endParaRPr lang="zh-CN" altLang="en-US" sz="16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41135" y="4891474"/>
              <a:ext cx="31149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885950" lvl="3">
                <a:lnSpc>
                  <a:spcPct val="150000"/>
                </a:lnSpc>
              </a:pPr>
              <a:r>
                <a:rPr lang="zh-CN" altLang="zh-CN" sz="1600"/>
                <a:t>百度</a:t>
              </a:r>
              <a:r>
                <a:rPr lang="zh-CN" altLang="zh-CN" sz="1600" smtClean="0"/>
                <a:t>浏览器</a:t>
              </a:r>
              <a:endParaRPr lang="zh-CN" altLang="zh-CN" sz="16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019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640243" y="2009775"/>
            <a:ext cx="4569932" cy="356235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851454" y="2107690"/>
            <a:ext cx="410154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zh-CN" sz="2000">
                <a:latin typeface="黑体" pitchFamily="49" charset="-122"/>
                <a:ea typeface="黑体" pitchFamily="49" charset="-122"/>
              </a:rPr>
              <a:t>移动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浏览器可以直接访问任何通过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等语言构建的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网站或应用程序。</a:t>
            </a:r>
            <a:endParaRPr lang="en-US" altLang="zh-CN" sz="200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>
                <a:latin typeface="黑体" pitchFamily="49" charset="-122"/>
                <a:ea typeface="黑体" pitchFamily="49" charset="-122"/>
              </a:rPr>
              <a:t>我们通过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iPhone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手机上的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Safari</a:t>
            </a:r>
            <a:r>
              <a:rPr lang="zh-CN" altLang="zh-CN" sz="2000">
                <a:latin typeface="黑体" pitchFamily="49" charset="-122"/>
                <a:ea typeface="黑体" pitchFamily="49" charset="-122"/>
              </a:rPr>
              <a:t>浏览器访问了黑马程序员网站的首页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，如右图所示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2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端的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 descr="C7`EI~211RS_ID5JC`G%V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1840991"/>
            <a:ext cx="2190749" cy="401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688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端的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343025" y="1320289"/>
            <a:ext cx="6343650" cy="124777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1468918" y="1436344"/>
            <a:ext cx="604630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接下来，作为对比，我们在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端访问黑马程序员网站的首页，如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图所示。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650264"/>
            <a:ext cx="6343650" cy="375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362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端的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1468917" y="1471102"/>
            <a:ext cx="71797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移动端网站的设计更简洁，内容更核心。这也反映了移动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浏览器的一些</a:t>
            </a:r>
            <a:r>
              <a:rPr lang="zh-CN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  <a:r>
              <a:rPr lang="zh-CN" altLang="en-US" sz="2000" smtClean="0">
                <a:latin typeface="黑体" panose="02010609060101010101" pitchFamily="49" charset="-122"/>
                <a:ea typeface="黑体" panose="02010609060101010101" pitchFamily="49" charset="-122"/>
              </a:rPr>
              <a:t>，如下所示。</a:t>
            </a:r>
            <a:endParaRPr lang="zh-CN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6199" y="3506789"/>
            <a:ext cx="1326495" cy="18081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>
              <a:defRPr/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1825" y="3516313"/>
            <a:ext cx="1792288" cy="239871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marL="0" lvl="1" algn="ctr">
              <a:lnSpc>
                <a:spcPct val="150000"/>
              </a:lnSpc>
              <a:defRPr/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</a:t>
            </a:r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5420" y="3554413"/>
            <a:ext cx="2744787" cy="2594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lvl="1">
              <a:defRPr/>
            </a:pP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790295" y="3594101"/>
            <a:ext cx="324326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/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zh-CN" sz="1600" dirty="0">
                <a:latin typeface="黑体" pitchFamily="49" charset="-122"/>
                <a:ea typeface="黑体" pitchFamily="49" charset="-122"/>
              </a:rPr>
              <a:t>端硬件配置相对强大，各种浏览器对硬件的要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求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已经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无</a:t>
            </a:r>
            <a:r>
              <a:rPr lang="zh-CN" altLang="zh-CN" sz="1600" dirty="0">
                <a:latin typeface="黑体" pitchFamily="49" charset="-122"/>
                <a:ea typeface="黑体" pitchFamily="49" charset="-122"/>
              </a:rPr>
              <a:t>需太多的限定。而手机的性能相对于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zh-CN" sz="1600" dirty="0">
                <a:latin typeface="黑体" pitchFamily="49" charset="-122"/>
                <a:ea typeface="黑体" pitchFamily="49" charset="-122"/>
              </a:rPr>
              <a:t>端要低的多，内置的浏览器就需要考虑硬件因素。所以移动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 sz="1600" dirty="0">
                <a:latin typeface="黑体" pitchFamily="49" charset="-122"/>
                <a:ea typeface="黑体" pitchFamily="49" charset="-122"/>
              </a:rPr>
              <a:t>浏览器功能相对有限。但是随着手机的硬件设备不断加强，移动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 sz="1600" dirty="0">
                <a:latin typeface="黑体" pitchFamily="49" charset="-122"/>
                <a:ea typeface="黑体" pitchFamily="49" charset="-122"/>
              </a:rPr>
              <a:t>浏览器支持的功能也随着越来越多</a:t>
            </a:r>
            <a:r>
              <a:rPr lang="zh-CN" altLang="zh-CN" sz="16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流程图: 终止 12"/>
          <p:cNvSpPr/>
          <p:nvPr/>
        </p:nvSpPr>
        <p:spPr>
          <a:xfrm>
            <a:off x="631825" y="2879726"/>
            <a:ext cx="1792288" cy="638175"/>
          </a:xfrm>
          <a:prstGeom prst="flowChartTerminator">
            <a:avLst/>
          </a:prstGeom>
          <a:solidFill>
            <a:schemeClr val="bg2"/>
          </a:solidFill>
          <a:ln w="19050">
            <a:solidFill>
              <a:schemeClr val="accent4"/>
            </a:solidFill>
          </a:ln>
        </p:spPr>
        <p:txBody>
          <a:bodyPr anchor="ctr"/>
          <a:lstStyle/>
          <a:p>
            <a:pPr lvl="0" algn="ctr">
              <a:defRPr/>
            </a:pPr>
            <a:r>
              <a:rPr lang="zh-CN" altLang="zh-CN" b="1" smtClean="0">
                <a:latin typeface="黑体" pitchFamily="49" charset="-122"/>
                <a:ea typeface="黑体" pitchFamily="49" charset="-122"/>
              </a:rPr>
              <a:t>屏幕</a:t>
            </a:r>
            <a:r>
              <a:rPr lang="zh-CN" altLang="zh-CN" b="1">
                <a:latin typeface="黑体" pitchFamily="49" charset="-122"/>
                <a:ea typeface="黑体" pitchFamily="49" charset="-122"/>
              </a:rPr>
              <a:t>尺寸</a:t>
            </a:r>
            <a:r>
              <a:rPr lang="zh-CN" altLang="zh-CN" b="1" smtClean="0">
                <a:latin typeface="黑体" pitchFamily="49" charset="-122"/>
                <a:ea typeface="黑体" pitchFamily="49" charset="-122"/>
              </a:rPr>
              <a:t>限制</a:t>
            </a:r>
            <a:endParaRPr lang="zh-CN" altLang="zh-CN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流程图: 终止 13"/>
          <p:cNvSpPr/>
          <p:nvPr/>
        </p:nvSpPr>
        <p:spPr>
          <a:xfrm>
            <a:off x="2578099" y="2887663"/>
            <a:ext cx="1393825" cy="638175"/>
          </a:xfrm>
          <a:prstGeom prst="flowChartTerminator">
            <a:avLst/>
          </a:prstGeom>
          <a:solidFill>
            <a:schemeClr val="bg2"/>
          </a:solidFill>
          <a:ln w="19050">
            <a:solidFill>
              <a:schemeClr val="accent4"/>
            </a:solidFill>
          </a:ln>
        </p:spPr>
        <p:txBody>
          <a:bodyPr anchor="ctr"/>
          <a:lstStyle/>
          <a:p>
            <a:pPr lvl="0" algn="ctr">
              <a:defRPr/>
            </a:pPr>
            <a:r>
              <a:rPr lang="zh-CN" altLang="zh-CN" b="1" smtClean="0">
                <a:latin typeface="黑体" pitchFamily="49" charset="-122"/>
                <a:ea typeface="黑体" pitchFamily="49" charset="-122"/>
              </a:rPr>
              <a:t>加入</a:t>
            </a:r>
            <a:r>
              <a:rPr lang="zh-CN" altLang="zh-CN" b="1">
                <a:latin typeface="黑体" pitchFamily="49" charset="-122"/>
                <a:ea typeface="黑体" pitchFamily="49" charset="-122"/>
              </a:rPr>
              <a:t>手势</a:t>
            </a:r>
            <a:r>
              <a:rPr lang="zh-CN" altLang="zh-CN" b="1" smtClean="0">
                <a:latin typeface="黑体" pitchFamily="49" charset="-122"/>
                <a:ea typeface="黑体" pitchFamily="49" charset="-122"/>
              </a:rPr>
              <a:t>操作</a:t>
            </a:r>
            <a:endParaRPr lang="zh-CN" altLang="zh-CN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流程图: 终止 14"/>
          <p:cNvSpPr/>
          <p:nvPr/>
        </p:nvSpPr>
        <p:spPr>
          <a:xfrm>
            <a:off x="4144307" y="2917826"/>
            <a:ext cx="2746375" cy="638175"/>
          </a:xfrm>
          <a:prstGeom prst="flowChartTerminator">
            <a:avLst/>
          </a:prstGeom>
          <a:solidFill>
            <a:schemeClr val="bg2"/>
          </a:solidFill>
          <a:ln w="19050">
            <a:solidFill>
              <a:schemeClr val="accent4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zh-CN" b="1" smtClean="0">
                <a:latin typeface="黑体" pitchFamily="49" charset="-122"/>
                <a:ea typeface="黑体" pitchFamily="49" charset="-122"/>
              </a:rPr>
              <a:t>硬件</a:t>
            </a:r>
            <a:r>
              <a:rPr lang="zh-CN" altLang="zh-CN" b="1">
                <a:latin typeface="黑体" pitchFamily="49" charset="-122"/>
                <a:ea typeface="黑体" pitchFamily="49" charset="-122"/>
              </a:rPr>
              <a:t>设备不断</a:t>
            </a:r>
            <a:r>
              <a:rPr lang="zh-CN" altLang="zh-CN" b="1" smtClean="0">
                <a:latin typeface="黑体" pitchFamily="49" charset="-122"/>
                <a:ea typeface="黑体" pitchFamily="49" charset="-122"/>
              </a:rPr>
              <a:t>发展</a:t>
            </a:r>
            <a:endParaRPr lang="zh-CN" altLang="zh-CN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682875" y="3652837"/>
            <a:ext cx="12661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1"/>
            <a:r>
              <a:rPr lang="zh-CN" altLang="zh-CN" sz="1600" smtClean="0">
                <a:latin typeface="黑体" pitchFamily="49" charset="-122"/>
                <a:ea typeface="黑体" pitchFamily="49" charset="-122"/>
              </a:rPr>
              <a:t>移动</a:t>
            </a:r>
            <a:r>
              <a:rPr lang="zh-CN" altLang="zh-CN" sz="1600">
                <a:latin typeface="黑体" pitchFamily="49" charset="-122"/>
                <a:ea typeface="黑体" pitchFamily="49" charset="-122"/>
              </a:rPr>
              <a:t>端会支持触屏、滑动、缩放、放大等手势操作。</a:t>
            </a:r>
          </a:p>
          <a:p>
            <a:pPr marL="0" lvl="1"/>
            <a:endParaRPr lang="zh-CN" altLang="zh-CN" sz="1600">
              <a:latin typeface="黑体" pitchFamily="49" charset="-122"/>
              <a:ea typeface="黑体" pitchFamily="49" charset="-122"/>
            </a:endParaRPr>
          </a:p>
          <a:p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1825" y="3652838"/>
            <a:ext cx="179228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1" algn="ctr"/>
            <a:r>
              <a:rPr lang="zh-CN" altLang="zh-CN" sz="1600" smtClean="0">
                <a:latin typeface="黑体" pitchFamily="49" charset="-122"/>
                <a:ea typeface="黑体" pitchFamily="49" charset="-122"/>
              </a:rPr>
              <a:t>移动</a:t>
            </a:r>
            <a:r>
              <a:rPr lang="en-US" altLang="zh-CN" sz="160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 sz="1600">
                <a:latin typeface="黑体" pitchFamily="49" charset="-122"/>
                <a:ea typeface="黑体" pitchFamily="49" charset="-122"/>
              </a:rPr>
              <a:t>浏览器受到屏幕尺寸的限制，所以移动端网站的设计会将本站最核心的产品进行展示，菜单栏也会缩进一个汉堡菜单中</a:t>
            </a:r>
            <a:r>
              <a:rPr lang="zh-CN" altLang="zh-CN" sz="160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77075" y="3551238"/>
            <a:ext cx="1428750" cy="239871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prstDash val="sysDash"/>
          </a:ln>
        </p:spPr>
        <p:txBody>
          <a:bodyPr anchor="ctr"/>
          <a:lstStyle/>
          <a:p>
            <a:pPr marL="0" lvl="1" algn="ctr">
              <a:lnSpc>
                <a:spcPct val="150000"/>
              </a:lnSpc>
              <a:defRPr/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</a:t>
            </a:r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流程图: 终止 20"/>
          <p:cNvSpPr/>
          <p:nvPr/>
        </p:nvSpPr>
        <p:spPr>
          <a:xfrm>
            <a:off x="7000875" y="2935288"/>
            <a:ext cx="1514475" cy="638175"/>
          </a:xfrm>
          <a:prstGeom prst="flowChartTerminator">
            <a:avLst/>
          </a:prstGeom>
          <a:solidFill>
            <a:schemeClr val="bg2"/>
          </a:solidFill>
          <a:ln w="19050">
            <a:solidFill>
              <a:schemeClr val="accent4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zh-CN" b="1" smtClean="0">
                <a:latin typeface="黑体" pitchFamily="49" charset="-122"/>
                <a:ea typeface="黑体" pitchFamily="49" charset="-122"/>
              </a:rPr>
              <a:t>可</a:t>
            </a:r>
            <a:r>
              <a:rPr lang="zh-CN" altLang="zh-CN" b="1">
                <a:latin typeface="黑体" pitchFamily="49" charset="-122"/>
                <a:ea typeface="黑体" pitchFamily="49" charset="-122"/>
              </a:rPr>
              <a:t>支持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HTML5</a:t>
            </a:r>
            <a:r>
              <a:rPr lang="zh-CN" altLang="zh-CN" b="1" smtClean="0">
                <a:latin typeface="黑体" pitchFamily="49" charset="-122"/>
                <a:ea typeface="黑体" pitchFamily="49" charset="-122"/>
              </a:rPr>
              <a:t>规范</a:t>
            </a:r>
            <a:endParaRPr lang="zh-CN" altLang="zh-CN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127875" y="3687763"/>
            <a:ext cx="14541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1" algn="ctr"/>
            <a:r>
              <a:rPr lang="zh-CN" altLang="zh-CN" sz="1600" smtClean="0">
                <a:latin typeface="黑体" pitchFamily="49" charset="-122"/>
                <a:ea typeface="黑体" pitchFamily="49" charset="-122"/>
              </a:rPr>
              <a:t>现在</a:t>
            </a:r>
            <a:r>
              <a:rPr lang="zh-CN" altLang="zh-CN" sz="1600">
                <a:latin typeface="黑体" pitchFamily="49" charset="-122"/>
                <a:ea typeface="黑体" pitchFamily="49" charset="-122"/>
              </a:rPr>
              <a:t>的移动</a:t>
            </a:r>
            <a:r>
              <a:rPr lang="en-US" altLang="zh-CN" sz="160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 sz="1600">
                <a:latin typeface="黑体" pitchFamily="49" charset="-122"/>
                <a:ea typeface="黑体" pitchFamily="49" charset="-122"/>
              </a:rPr>
              <a:t>浏览器都可以支持</a:t>
            </a:r>
            <a:r>
              <a:rPr lang="en-US" altLang="zh-CN" sz="1600">
                <a:latin typeface="黑体" pitchFamily="49" charset="-122"/>
                <a:ea typeface="黑体" pitchFamily="49" charset="-122"/>
              </a:rPr>
              <a:t>HTML5</a:t>
            </a:r>
            <a:r>
              <a:rPr lang="zh-CN" altLang="zh-CN" sz="1600">
                <a:latin typeface="黑体" pitchFamily="49" charset="-122"/>
                <a:ea typeface="黑体" pitchFamily="49" charset="-122"/>
              </a:rPr>
              <a:t>，这包括</a:t>
            </a:r>
            <a:r>
              <a:rPr lang="en-US" altLang="zh-CN" sz="1600">
                <a:latin typeface="黑体" pitchFamily="49" charset="-122"/>
                <a:ea typeface="黑体" pitchFamily="49" charset="-122"/>
              </a:rPr>
              <a:t>HTML5</a:t>
            </a:r>
            <a:r>
              <a:rPr lang="zh-CN" altLang="zh-CN" sz="1600">
                <a:latin typeface="黑体" pitchFamily="49" charset="-122"/>
                <a:ea typeface="黑体" pitchFamily="49" charset="-122"/>
              </a:rPr>
              <a:t>规范，</a:t>
            </a:r>
            <a:r>
              <a:rPr lang="en-US" altLang="zh-CN" sz="1600">
                <a:latin typeface="黑体" pitchFamily="49" charset="-122"/>
                <a:ea typeface="黑体" pitchFamily="49" charset="-122"/>
              </a:rPr>
              <a:t>CSS3</a:t>
            </a:r>
            <a:r>
              <a:rPr lang="zh-CN" altLang="zh-CN" sz="1600">
                <a:latin typeface="黑体" pitchFamily="49" charset="-122"/>
                <a:ea typeface="黑体" pitchFamily="49" charset="-122"/>
              </a:rPr>
              <a:t>规范和</a:t>
            </a:r>
            <a:r>
              <a:rPr lang="en-US" altLang="zh-CN" sz="1600">
                <a:latin typeface="黑体" pitchFamily="49" charset="-122"/>
                <a:ea typeface="黑体" pitchFamily="49" charset="-122"/>
              </a:rPr>
              <a:t>JavaScript</a:t>
            </a:r>
            <a:r>
              <a:rPr lang="zh-CN" altLang="zh-CN" sz="1600">
                <a:latin typeface="黑体" pitchFamily="49" charset="-122"/>
                <a:ea typeface="黑体" pitchFamily="49" charset="-122"/>
              </a:rPr>
              <a:t>脚本代码</a:t>
            </a:r>
            <a:r>
              <a:rPr lang="zh-CN" altLang="zh-CN" sz="160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160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92" y="1344612"/>
            <a:ext cx="944425" cy="11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946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  <p:bldP spid="18" grpId="0"/>
      <p:bldP spid="19" grpId="0"/>
      <p:bldP spid="20" grpId="0" animBg="1"/>
      <p:bldP spid="21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6893" y="1504950"/>
            <a:ext cx="8136039" cy="480060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06892" y="1613977"/>
            <a:ext cx="81360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作为新一代的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技术标准，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HTML5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标准定义的规范非常广泛，以下标准在目前的移动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浏览器中已得到很好的支持</a:t>
            </a:r>
            <a:r>
              <a:rPr lang="zh-CN" altLang="zh-CN" sz="200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的移动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76350" y="2728955"/>
            <a:ext cx="6429375" cy="349087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棱台 8"/>
          <p:cNvSpPr/>
          <p:nvPr/>
        </p:nvSpPr>
        <p:spPr>
          <a:xfrm>
            <a:off x="2190750" y="3571875"/>
            <a:ext cx="1352550" cy="733425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多媒体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棱台 12"/>
          <p:cNvSpPr/>
          <p:nvPr/>
        </p:nvSpPr>
        <p:spPr>
          <a:xfrm>
            <a:off x="3898637" y="2938462"/>
            <a:ext cx="1352550" cy="733425"/>
          </a:xfrm>
          <a:prstGeom prst="bevel">
            <a:avLst/>
          </a:prstGeom>
          <a:solidFill>
            <a:srgbClr val="D890B4"/>
          </a:solidFill>
          <a:ln>
            <a:solidFill>
              <a:srgbClr val="D89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本地存储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4" name="棱台 13"/>
          <p:cNvSpPr/>
          <p:nvPr/>
        </p:nvSpPr>
        <p:spPr>
          <a:xfrm>
            <a:off x="5723352" y="3671887"/>
            <a:ext cx="1352550" cy="733425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离线应用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" name="棱台 14"/>
          <p:cNvSpPr/>
          <p:nvPr/>
        </p:nvSpPr>
        <p:spPr>
          <a:xfrm>
            <a:off x="5686715" y="4791074"/>
            <a:ext cx="1352550" cy="733425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地理定位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6" name="棱台 15"/>
          <p:cNvSpPr/>
          <p:nvPr/>
        </p:nvSpPr>
        <p:spPr>
          <a:xfrm>
            <a:off x="2171700" y="4576759"/>
            <a:ext cx="1352550" cy="733425"/>
          </a:xfrm>
          <a:prstGeom prst="bevel">
            <a:avLst/>
          </a:prstGeom>
          <a:solidFill>
            <a:srgbClr val="765A67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smtClean="0">
                <a:solidFill>
                  <a:schemeClr val="tx1"/>
                </a:solidFill>
              </a:rPr>
              <a:t>移动</a:t>
            </a:r>
            <a:r>
              <a:rPr lang="en-US" altLang="zh-CN" sz="1200" b="1" smtClean="0">
                <a:solidFill>
                  <a:schemeClr val="tx1"/>
                </a:solidFill>
              </a:rPr>
              <a:t>Web</a:t>
            </a:r>
            <a:r>
              <a:rPr lang="zh-CN" altLang="en-US" sz="1200" b="1">
                <a:solidFill>
                  <a:schemeClr val="tx1"/>
                </a:solidFill>
              </a:rPr>
              <a:t>框架</a:t>
            </a:r>
          </a:p>
        </p:txBody>
      </p:sp>
      <p:sp>
        <p:nvSpPr>
          <p:cNvPr id="17" name="棱台 16"/>
          <p:cNvSpPr/>
          <p:nvPr/>
        </p:nvSpPr>
        <p:spPr>
          <a:xfrm>
            <a:off x="3867151" y="5157787"/>
            <a:ext cx="1352550" cy="733425"/>
          </a:xfrm>
          <a:prstGeom prst="beve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BD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Canvas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63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6" grpId="1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1" y="856346"/>
            <a:ext cx="1970963" cy="151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的移动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1819276" y="2757389"/>
            <a:ext cx="628649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现在的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网站中，音频和视频早已成为了网站重要的组成部分。但是，长久以来音频和视频一直依赖于第三方插件，插件会给网站带来一些性能和稳定性的问题。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HTML5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中的多媒体，</a:t>
            </a:r>
            <a:r>
              <a:rPr lang="en-US" altLang="zh-CN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&lt;audio&gt;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&lt;video&gt;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标签的出现让音频与视频网站开发有了新的选择！</a:t>
            </a:r>
            <a:r>
              <a:rPr lang="en-US" altLang="zh-CN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&lt;audio&gt;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&lt;video&gt;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标签用于播放音频和视频，并且</a:t>
            </a:r>
            <a:r>
              <a:rPr lang="en-US" altLang="zh-CN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HTML5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规范为其提供了可脚本化控制的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API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582738" y="2347913"/>
            <a:ext cx="6875462" cy="3405188"/>
          </a:xfrm>
          <a:prstGeom prst="round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zh-CN" altLang="en-US" dirty="0">
              <a:ln w="19050"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Microsoft Sans Serif" pitchFamily="34" charset="0"/>
            </a:endParaRPr>
          </a:p>
        </p:txBody>
      </p:sp>
      <p:sp>
        <p:nvSpPr>
          <p:cNvPr id="6" name="棱台 5"/>
          <p:cNvSpPr/>
          <p:nvPr/>
        </p:nvSpPr>
        <p:spPr>
          <a:xfrm>
            <a:off x="446559" y="2333626"/>
            <a:ext cx="1352550" cy="733425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多媒体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36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45" name="组合 44"/>
          <p:cNvGrpSpPr>
            <a:grpSpLocks/>
          </p:cNvGrpSpPr>
          <p:nvPr/>
        </p:nvGrpSpPr>
        <p:grpSpPr bwMode="auto">
          <a:xfrm flipH="1" flipV="1">
            <a:off x="323515" y="2293785"/>
            <a:ext cx="2721177" cy="1264025"/>
            <a:chOff x="5261373" y="4359378"/>
            <a:chExt cx="3542363" cy="1340760"/>
          </a:xfrm>
        </p:grpSpPr>
        <p:grpSp>
          <p:nvGrpSpPr>
            <p:cNvPr id="46" name="组合 38"/>
            <p:cNvGrpSpPr>
              <a:grpSpLocks/>
            </p:cNvGrpSpPr>
            <p:nvPr/>
          </p:nvGrpSpPr>
          <p:grpSpPr bwMode="auto">
            <a:xfrm rot="10800000">
              <a:off x="5335416" y="4359378"/>
              <a:ext cx="3063896" cy="903237"/>
              <a:chOff x="892101" y="1968148"/>
              <a:chExt cx="3064215" cy="902884"/>
            </a:xfrm>
          </p:grpSpPr>
          <p:cxnSp>
            <p:nvCxnSpPr>
              <p:cNvPr id="5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892101" y="1968148"/>
                <a:ext cx="878135" cy="892527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770236" y="2860641"/>
                <a:ext cx="2186080" cy="10391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7" name="组合 41"/>
            <p:cNvGrpSpPr>
              <a:grpSpLocks/>
            </p:cNvGrpSpPr>
            <p:nvPr/>
          </p:nvGrpSpPr>
          <p:grpSpPr bwMode="auto">
            <a:xfrm flipH="1">
              <a:off x="8201023" y="5146148"/>
              <a:ext cx="602713" cy="553990"/>
              <a:chOff x="1124752" y="3872410"/>
              <a:chExt cx="604420" cy="553298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124752" y="3912772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10800000">
                <a:off x="1195628" y="3872410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矩形 51"/>
            <p:cNvSpPr>
              <a:spLocks noChangeArrowheads="1"/>
            </p:cNvSpPr>
            <p:nvPr/>
          </p:nvSpPr>
          <p:spPr bwMode="auto">
            <a:xfrm rot="10800000">
              <a:off x="5261373" y="4384657"/>
              <a:ext cx="2472441" cy="101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了解什么是移动</a:t>
              </a: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开发</a:t>
              </a: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54" name="TextBox 5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56" name="TextBox 5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5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58" name="弧形 5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弧形 5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弧形 5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716009" y="5000759"/>
            <a:ext cx="3441283" cy="1092537"/>
            <a:chOff x="4067939" y="4873386"/>
            <a:chExt cx="3441283" cy="1092537"/>
          </a:xfrm>
        </p:grpSpPr>
        <p:grpSp>
          <p:nvGrpSpPr>
            <p:cNvPr id="62" name="组合 61"/>
            <p:cNvGrpSpPr>
              <a:grpSpLocks/>
            </p:cNvGrpSpPr>
            <p:nvPr/>
          </p:nvGrpSpPr>
          <p:grpSpPr bwMode="auto">
            <a:xfrm>
              <a:off x="4067939" y="4873386"/>
              <a:ext cx="3102530" cy="1015664"/>
              <a:chOff x="3944674" y="5032639"/>
              <a:chExt cx="2043449" cy="852046"/>
            </a:xfrm>
          </p:grpSpPr>
          <p:grpSp>
            <p:nvGrpSpPr>
              <p:cNvPr id="65" name="组合 38"/>
              <p:cNvGrpSpPr>
                <a:grpSpLocks/>
              </p:cNvGrpSpPr>
              <p:nvPr/>
            </p:nvGrpSpPr>
            <p:grpSpPr bwMode="auto">
              <a:xfrm rot="16200000" flipV="1">
                <a:off x="4584997" y="4523213"/>
                <a:ext cx="711304" cy="1991950"/>
                <a:chOff x="1747520" y="2337534"/>
                <a:chExt cx="1009674" cy="912063"/>
              </a:xfrm>
            </p:grpSpPr>
            <p:cxnSp>
              <p:nvCxnSpPr>
                <p:cNvPr id="6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49222" y="2735832"/>
                  <a:ext cx="796597" cy="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194625" y="2687029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6" name="矩形 4"/>
              <p:cNvSpPr>
                <a:spLocks noChangeArrowheads="1"/>
              </p:cNvSpPr>
              <p:nvPr/>
            </p:nvSpPr>
            <p:spPr bwMode="auto">
              <a:xfrm>
                <a:off x="4157168" y="5032639"/>
                <a:ext cx="1830955" cy="852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了解</a:t>
                </a:r>
                <a:r>
                  <a:rPr lang="en-US" altLang="zh-CN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HTML5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为移动</a:t>
                </a:r>
                <a:r>
                  <a:rPr lang="en-US" altLang="zh-CN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Web</a:t>
                </a: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开发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提供的技术</a:t>
                </a:r>
                <a:endPara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 bwMode="auto">
            <a:xfrm flipH="1">
              <a:off x="7020272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 bwMode="auto">
            <a:xfrm flipH="1">
              <a:off x="7092280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1907704" y="1639982"/>
            <a:ext cx="5245036" cy="4035361"/>
            <a:chOff x="1398367" y="1733243"/>
            <a:chExt cx="5245036" cy="4035172"/>
          </a:xfrm>
        </p:grpSpPr>
        <p:graphicFrame>
          <p:nvGraphicFramePr>
            <p:cNvPr id="7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88426929"/>
                </p:ext>
              </p:extLst>
            </p:nvPr>
          </p:nvGraphicFramePr>
          <p:xfrm>
            <a:off x="1398367" y="1733243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1" name="TextBox 70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72" name="TextBox 71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73" name="TextBox 72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46754" y="2420888"/>
            <a:ext cx="3365806" cy="1191174"/>
            <a:chOff x="5886714" y="2445892"/>
            <a:chExt cx="3365806" cy="1191174"/>
          </a:xfrm>
        </p:grpSpPr>
        <p:grpSp>
          <p:nvGrpSpPr>
            <p:cNvPr id="75" name="组合 6"/>
            <p:cNvGrpSpPr>
              <a:grpSpLocks/>
            </p:cNvGrpSpPr>
            <p:nvPr/>
          </p:nvGrpSpPr>
          <p:grpSpPr bwMode="auto">
            <a:xfrm>
              <a:off x="5929883" y="2445892"/>
              <a:ext cx="3322637" cy="1191174"/>
              <a:chOff x="5981922" y="1318311"/>
              <a:chExt cx="3325632" cy="1191212"/>
            </a:xfrm>
          </p:grpSpPr>
          <p:sp>
            <p:nvSpPr>
              <p:cNvPr id="7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78" name="组合 16"/>
              <p:cNvGrpSpPr>
                <a:grpSpLocks/>
              </p:cNvGrpSpPr>
              <p:nvPr/>
            </p:nvGrpSpPr>
            <p:grpSpPr bwMode="auto">
              <a:xfrm flipH="1">
                <a:off x="6009507" y="1797377"/>
                <a:ext cx="2361102" cy="648092"/>
                <a:chOff x="1625453" y="2372823"/>
                <a:chExt cx="2468866" cy="648398"/>
              </a:xfrm>
            </p:grpSpPr>
            <p:cxnSp>
              <p:nvCxnSpPr>
                <p:cNvPr id="8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625453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092052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9" name="组合 15"/>
              <p:cNvGrpSpPr>
                <a:grpSpLocks/>
              </p:cNvGrpSpPr>
              <p:nvPr/>
            </p:nvGrpSpPr>
            <p:grpSpPr bwMode="auto">
              <a:xfrm flipH="1">
                <a:off x="8169507" y="1318311"/>
                <a:ext cx="489391" cy="520715"/>
                <a:chOff x="2008602" y="3560413"/>
                <a:chExt cx="511727" cy="520961"/>
              </a:xfrm>
            </p:grpSpPr>
            <p:sp>
              <p:nvSpPr>
                <p:cNvPr id="80" name="椭圆 79"/>
                <p:cNvSpPr/>
                <p:nvPr/>
              </p:nvSpPr>
              <p:spPr bwMode="auto">
                <a:xfrm>
                  <a:off x="2008602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211659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6" name="矩形 51"/>
            <p:cNvSpPr>
              <a:spLocks noChangeArrowheads="1"/>
            </p:cNvSpPr>
            <p:nvPr/>
          </p:nvSpPr>
          <p:spPr bwMode="auto">
            <a:xfrm rot="10800000" flipH="1" flipV="1">
              <a:off x="5886714" y="2479200"/>
              <a:ext cx="218710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移动端的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浏览器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1" y="856346"/>
            <a:ext cx="1970963" cy="151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的移动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1877219" y="1473165"/>
            <a:ext cx="628649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mtClean="0">
                <a:latin typeface="黑体" pitchFamily="49" charset="-122"/>
                <a:ea typeface="黑体" pitchFamily="49" charset="-122"/>
              </a:rPr>
              <a:t>过去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的很长一段时间，网页显示图像是用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jpg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png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等嵌入式图像格式。动画通常是由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Flash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实现的。现在出现了两种新的图形格式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canvas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svg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，并且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HTML5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对它们提供了非常好的支持，其中，</a:t>
            </a:r>
            <a:r>
              <a:rPr lang="en-US" altLang="zh-CN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canvas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HTML5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的新增元素。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canvas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意为画布</a:t>
            </a:r>
            <a:r>
              <a:rPr lang="zh-CN" altLang="zh-CN" smtClean="0">
                <a:latin typeface="黑体" pitchFamily="49" charset="-122"/>
                <a:ea typeface="黑体" pitchFamily="49" charset="-122"/>
              </a:rPr>
              <a:t>，有了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这个画布便可以轻松的在网页中绘制图形、文字、图片等。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HTML5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中提供了</a:t>
            </a:r>
            <a:r>
              <a:rPr lang="en-US" altLang="zh-CN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&lt;canvas&gt;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标签，使用</a:t>
            </a:r>
            <a:r>
              <a:rPr lang="en-US" altLang="zh-CN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&lt;canvas&gt;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标签可以在网页中创建一个矩形区域的画布，它本身不具有绘制功能，可以通过脚本语言（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JavaScript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）操作绘制图形的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API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进行绘制操作</a:t>
            </a:r>
            <a:r>
              <a:rPr lang="zh-CN" altLang="zh-CN" smtClean="0">
                <a:latin typeface="黑体" pitchFamily="49" charset="-122"/>
                <a:ea typeface="黑体" pitchFamily="49" charset="-122"/>
              </a:rPr>
              <a:t>。用</a:t>
            </a:r>
            <a:r>
              <a:rPr lang="en-US" altLang="zh-CN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canvas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可以绘制绚丽的页面，很适合做一些图表、动画、小游戏</a:t>
            </a:r>
            <a:r>
              <a:rPr lang="zh-CN" altLang="zh-CN" smtClean="0">
                <a:latin typeface="黑体" pitchFamily="49" charset="-122"/>
                <a:ea typeface="黑体" pitchFamily="49" charset="-122"/>
              </a:rPr>
              <a:t>等。</a:t>
            </a:r>
            <a:endParaRPr lang="zh-CN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582738" y="1344612"/>
            <a:ext cx="6875462" cy="4551363"/>
          </a:xfrm>
          <a:prstGeom prst="round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zh-CN" altLang="en-US" dirty="0">
              <a:ln w="19050"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Microsoft Sans Serif" pitchFamily="34" charset="0"/>
            </a:endParaRPr>
          </a:p>
        </p:txBody>
      </p:sp>
      <p:sp>
        <p:nvSpPr>
          <p:cNvPr id="8" name="棱台 7"/>
          <p:cNvSpPr/>
          <p:nvPr/>
        </p:nvSpPr>
        <p:spPr>
          <a:xfrm>
            <a:off x="449262" y="2338387"/>
            <a:ext cx="1352550" cy="733425"/>
          </a:xfrm>
          <a:prstGeom prst="beve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BD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Canvas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77" y="1822491"/>
            <a:ext cx="2498641" cy="249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285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1" y="856346"/>
            <a:ext cx="1970963" cy="151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的移动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1819277" y="2757389"/>
            <a:ext cx="5800724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mtClean="0">
                <a:latin typeface="黑体" pitchFamily="49" charset="-122"/>
                <a:ea typeface="黑体" pitchFamily="49" charset="-122"/>
              </a:rPr>
              <a:t>为了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满足本地存储数据的需求，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HTML5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规范中提出了</a:t>
            </a:r>
            <a:r>
              <a:rPr lang="en-US" altLang="zh-CN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Web Storage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存储机制。</a:t>
            </a:r>
            <a:r>
              <a:rPr lang="en-US" altLang="zh-CN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Web Storage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速度更快，而且安全，只会存储在浏览器中而不会随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请求发送到服务器端。它可以存储大量数据而不会影响到网站的性能。</a:t>
            </a:r>
          </a:p>
          <a:p>
            <a:pPr>
              <a:lnSpc>
                <a:spcPct val="150000"/>
              </a:lnSpc>
            </a:pPr>
            <a:endParaRPr lang="zh-CN" altLang="zh-CN">
              <a:latin typeface="黑体" pitchFamily="49" charset="-122"/>
              <a:ea typeface="黑体" pitchFamily="49" charset="-122"/>
            </a:endParaRPr>
          </a:p>
          <a:p>
            <a:endParaRPr lang="zh-CN" altLang="en-US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582738" y="2347912"/>
            <a:ext cx="5932487" cy="2652713"/>
          </a:xfrm>
          <a:prstGeom prst="round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zh-CN" altLang="en-US" dirty="0">
              <a:ln w="19050"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Microsoft Sans Serif" pitchFamily="34" charset="0"/>
            </a:endParaRPr>
          </a:p>
        </p:txBody>
      </p:sp>
      <p:sp>
        <p:nvSpPr>
          <p:cNvPr id="8" name="棱台 7"/>
          <p:cNvSpPr/>
          <p:nvPr/>
        </p:nvSpPr>
        <p:spPr>
          <a:xfrm>
            <a:off x="476251" y="2343051"/>
            <a:ext cx="1352550" cy="733425"/>
          </a:xfrm>
          <a:prstGeom prst="bevel">
            <a:avLst/>
          </a:prstGeom>
          <a:solidFill>
            <a:srgbClr val="D890B4"/>
          </a:solidFill>
          <a:ln>
            <a:solidFill>
              <a:srgbClr val="D89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本地存储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38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1" y="856346"/>
            <a:ext cx="1970963" cy="151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的移动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1876426" y="2643089"/>
            <a:ext cx="6286499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mtClean="0">
                <a:latin typeface="黑体" pitchFamily="49" charset="-122"/>
                <a:ea typeface="黑体" pitchFamily="49" charset="-122"/>
              </a:rPr>
              <a:t>当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移动应用遇到无网络状态时就会瘫痪，为了解决这个问题，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HTML5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规范中提供了一种离线应用的功能。当支持</a:t>
            </a:r>
            <a:r>
              <a:rPr lang="zh-CN" altLang="zh-CN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离线应用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的浏览器检测到清单文件（</a:t>
            </a:r>
            <a:r>
              <a:rPr lang="en-US" altLang="zh-CN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Manifest File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）中的任何资源文件时，便会下载对应的资源文件，将它们缓存到本地，同时离线应用也保证本地资源文件的版本和服务器上保持一致。对于移动设备来说，当</a:t>
            </a:r>
            <a:r>
              <a:rPr lang="zh-CN" altLang="zh-CN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无网络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状态时，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浏览器便会自动切换到</a:t>
            </a:r>
            <a:r>
              <a:rPr lang="zh-CN" altLang="zh-CN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离线状态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，并读取本地资源以保证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应用程序继续可用</a:t>
            </a:r>
            <a:r>
              <a:rPr lang="zh-CN" altLang="zh-CN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582738" y="2347912"/>
            <a:ext cx="6875462" cy="3538537"/>
          </a:xfrm>
          <a:prstGeom prst="round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zh-CN" altLang="en-US" dirty="0">
              <a:ln w="19050"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Microsoft Sans Serif" pitchFamily="34" charset="0"/>
            </a:endParaRPr>
          </a:p>
        </p:txBody>
      </p:sp>
      <p:sp>
        <p:nvSpPr>
          <p:cNvPr id="8" name="棱台 7"/>
          <p:cNvSpPr/>
          <p:nvPr/>
        </p:nvSpPr>
        <p:spPr>
          <a:xfrm>
            <a:off x="430212" y="2333526"/>
            <a:ext cx="1352550" cy="733425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离线应用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48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1" y="856346"/>
            <a:ext cx="1970963" cy="151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的移动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1876426" y="2643089"/>
            <a:ext cx="6286499" cy="252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mtClean="0">
                <a:latin typeface="黑体" pitchFamily="49" charset="-122"/>
                <a:ea typeface="黑体" pitchFamily="49" charset="-122"/>
              </a:rPr>
              <a:t>获取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定位信息的方式有很多种，精度最高的要数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GPS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技术了，除此之外还可以通过基站和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WiFi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热点等方式来获取位置。在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上，</a:t>
            </a:r>
            <a:r>
              <a:rPr lang="en-US" altLang="zh-CN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Geolocation API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（地理位置应用程序接口）提供了准确知道浏览器用户当前位置的功能，而且封装了获取位置的技术细节，开发者不用关心位置信息究竟从何而来——这极大简化了应用的开发难度</a:t>
            </a:r>
            <a:r>
              <a:rPr lang="zh-CN" altLang="zh-CN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582738" y="2347913"/>
            <a:ext cx="6875462" cy="3300412"/>
          </a:xfrm>
          <a:prstGeom prst="round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zh-CN" altLang="en-US" dirty="0">
              <a:ln w="19050"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Microsoft Sans Serif" pitchFamily="34" charset="0"/>
            </a:endParaRPr>
          </a:p>
        </p:txBody>
      </p:sp>
      <p:sp>
        <p:nvSpPr>
          <p:cNvPr id="11" name="棱台 10"/>
          <p:cNvSpPr/>
          <p:nvPr/>
        </p:nvSpPr>
        <p:spPr>
          <a:xfrm>
            <a:off x="373353" y="2333626"/>
            <a:ext cx="1352550" cy="733425"/>
          </a:xfrm>
          <a:prstGeom prst="beve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地理定位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5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1" y="856346"/>
            <a:ext cx="1970963" cy="151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的移动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1885951" y="2023964"/>
            <a:ext cx="628649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因为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有了</a:t>
            </a:r>
            <a:r>
              <a:rPr lang="en-US" altLang="zh-CN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HTML5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zh-CN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移动</a:t>
            </a:r>
            <a:r>
              <a:rPr lang="en-US" altLang="zh-CN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浏览器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的支持，越来越多的开发者开始研究基于移动平台的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Web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应用框架，例如基于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JQuery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页面驱动的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jQuery Mobile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，基于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ExtJs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架构的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Sencha Touch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，移动优先、加入强大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Less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混入的</a:t>
            </a:r>
            <a:r>
              <a:rPr lang="en-US" altLang="zh-CN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Bootstrap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等等。这些移动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框架让移动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开发更加快捷、能适应现在市场上的各种屏幕尺寸，大大的减少移动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开发人员的工作成本。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黑体" pitchFamily="49" charset="-122"/>
                <a:ea typeface="黑体" pitchFamily="49" charset="-122"/>
              </a:rPr>
              <a:t>目前，使用最为广泛的就是</a:t>
            </a:r>
            <a:r>
              <a:rPr lang="en-US" altLang="zh-CN" dirty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Bootstrap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框架，本教材也着重讲解该框架的使用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582738" y="1714500"/>
            <a:ext cx="6875462" cy="3933825"/>
          </a:xfrm>
          <a:prstGeom prst="round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endParaRPr lang="zh-CN" altLang="en-US" dirty="0">
              <a:ln w="19050"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  <a:cs typeface="Microsoft Sans Serif" pitchFamily="34" charset="0"/>
            </a:endParaRPr>
          </a:p>
        </p:txBody>
      </p:sp>
      <p:sp>
        <p:nvSpPr>
          <p:cNvPr id="8" name="棱台 7"/>
          <p:cNvSpPr/>
          <p:nvPr/>
        </p:nvSpPr>
        <p:spPr>
          <a:xfrm>
            <a:off x="420687" y="2338384"/>
            <a:ext cx="1352550" cy="733425"/>
          </a:xfrm>
          <a:prstGeom prst="bevel">
            <a:avLst/>
          </a:prstGeom>
          <a:solidFill>
            <a:srgbClr val="765A67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smtClean="0">
                <a:solidFill>
                  <a:schemeClr val="tx1"/>
                </a:solidFill>
              </a:rPr>
              <a:t>移动</a:t>
            </a:r>
            <a:r>
              <a:rPr lang="en-US" altLang="zh-CN" sz="1200" b="1" smtClean="0">
                <a:solidFill>
                  <a:schemeClr val="tx1"/>
                </a:solidFill>
              </a:rPr>
              <a:t>Web</a:t>
            </a:r>
            <a:r>
              <a:rPr lang="zh-CN" altLang="en-US" sz="1200" b="1">
                <a:solidFill>
                  <a:schemeClr val="tx1"/>
                </a:solidFill>
              </a:rPr>
              <a:t>框架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714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请列举移动开发的几种方式。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请列举基于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HTML5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的移动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开发支持那些新功能。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3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互联网的</a:t>
            </a:r>
            <a:r>
              <a:rPr lang="zh-CN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87843" y="1242427"/>
            <a:ext cx="8136039" cy="1360221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499028" y="1266868"/>
            <a:ext cx="8124853" cy="12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移动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互联网即移动通信和互联网的结合体。使用者可以通过手机、平板电脑等可移动数据终端与互联网连接，从而获得互联网中的海量资讯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例如目前流行的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各种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移动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8" y="2724150"/>
            <a:ext cx="2046266" cy="368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83" y="2724150"/>
            <a:ext cx="2044800" cy="365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34" y="2733675"/>
            <a:ext cx="2044800" cy="371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82" y="2724150"/>
            <a:ext cx="2044800" cy="3731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517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8625" y="1543050"/>
            <a:ext cx="5699707" cy="45815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互联网的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542924" y="1673976"/>
            <a:ext cx="545782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互联网发展的同时，移动互联网也呈现出爆发式的增长，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CNNIC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（中国互联网络信息中心） 发布的《第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次中国互联网络发展状况统计报告》中截至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月，我国手机网民规模达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6.56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亿，网民中使用手机上网的人群占比由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年底的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90.1%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提升至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92.5%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，仅通过手机上网的网民占比达到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24.5%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，网民上网设备进一步向移动端集中。随着移动通讯网络环境的不断完善以及智能手机的进一步普及，移动互联网应用向用户各类生活需求深入渗透，促进手机上网使用率增长，增长势头强劲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24" y="3135128"/>
            <a:ext cx="2636007" cy="250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414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互联网的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560388" y="1237860"/>
            <a:ext cx="4685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(2000 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年—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2002 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17" y="1064571"/>
            <a:ext cx="1807823" cy="113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85850" y="2019300"/>
            <a:ext cx="152400" cy="44440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1238250" y="2828925"/>
            <a:ext cx="515734" cy="257175"/>
          </a:xfrm>
          <a:prstGeom prst="striped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66900" y="2721923"/>
            <a:ext cx="6823639" cy="456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2008189" y="2484504"/>
            <a:ext cx="6583362" cy="61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z="1200" b="1" smtClean="0"/>
              <a:t>2000 </a:t>
            </a:r>
            <a:r>
              <a:rPr lang="zh-CN" altLang="zh-CN" sz="1200" b="1"/>
              <a:t>年</a:t>
            </a:r>
            <a:r>
              <a:rPr lang="en-US" altLang="zh-CN" sz="1200" b="1"/>
              <a:t>11 </a:t>
            </a:r>
            <a:r>
              <a:rPr lang="zh-CN" altLang="zh-CN" sz="1200" b="1"/>
              <a:t>月</a:t>
            </a:r>
            <a:r>
              <a:rPr lang="en-US" altLang="zh-CN" sz="1200" b="1"/>
              <a:t>10</a:t>
            </a:r>
            <a:r>
              <a:rPr lang="zh-CN" altLang="zh-CN" sz="1200" b="1"/>
              <a:t>日，中国移动推出 “移动梦网计划”，打造开放、合作、共赢的产业价值链</a:t>
            </a:r>
            <a:r>
              <a:rPr lang="zh-CN" altLang="zh-CN" sz="1200" b="1" smtClean="0"/>
              <a:t>。</a:t>
            </a:r>
            <a:endParaRPr lang="en-US" altLang="zh-CN" sz="1200" b="1" smtClean="0"/>
          </a:p>
        </p:txBody>
      </p:sp>
      <p:sp>
        <p:nvSpPr>
          <p:cNvPr id="15" name="虚尾箭头 14"/>
          <p:cNvSpPr/>
          <p:nvPr/>
        </p:nvSpPr>
        <p:spPr>
          <a:xfrm>
            <a:off x="1238250" y="4333875"/>
            <a:ext cx="515734" cy="257175"/>
          </a:xfrm>
          <a:prstGeom prst="stripedRightArrow">
            <a:avLst/>
          </a:prstGeom>
          <a:ln>
            <a:solidFill>
              <a:srgbClr val="ABD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虚尾箭头 15"/>
          <p:cNvSpPr/>
          <p:nvPr/>
        </p:nvSpPr>
        <p:spPr>
          <a:xfrm>
            <a:off x="1238250" y="5762625"/>
            <a:ext cx="515734" cy="257175"/>
          </a:xfrm>
          <a:prstGeom prst="striped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888050" y="3971925"/>
            <a:ext cx="6823639" cy="10216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2029339" y="3734507"/>
            <a:ext cx="6583362" cy="116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z="1200" b="1" smtClean="0"/>
              <a:t>2002 </a:t>
            </a:r>
            <a:r>
              <a:rPr lang="zh-CN" altLang="zh-CN" sz="1200" b="1"/>
              <a:t>年</a:t>
            </a:r>
            <a:r>
              <a:rPr lang="en-US" altLang="zh-CN" sz="1200" b="1"/>
              <a:t>5</a:t>
            </a:r>
            <a:r>
              <a:rPr lang="zh-CN" altLang="zh-CN" sz="1200" b="1"/>
              <a:t>月</a:t>
            </a:r>
            <a:r>
              <a:rPr lang="en-US" altLang="zh-CN" sz="1200" b="1"/>
              <a:t>17 </a:t>
            </a:r>
            <a:r>
              <a:rPr lang="zh-CN" altLang="zh-CN" sz="1200" b="1"/>
              <a:t>日，中国电信在广州启动“互联星空”计划，标志着</a:t>
            </a:r>
            <a:r>
              <a:rPr lang="en-US" altLang="zh-CN" sz="1200" b="1"/>
              <a:t>ISP(Internet Service Provider</a:t>
            </a:r>
            <a:r>
              <a:rPr lang="zh-CN" altLang="zh-CN" sz="1200" b="1"/>
              <a:t>，互联网服务供应商</a:t>
            </a:r>
            <a:r>
              <a:rPr lang="en-US" altLang="zh-CN" sz="1200" b="1"/>
              <a:t>)</a:t>
            </a:r>
            <a:r>
              <a:rPr lang="zh-CN" altLang="zh-CN" sz="1200" b="1"/>
              <a:t>和</a:t>
            </a:r>
            <a:r>
              <a:rPr lang="en-US" altLang="zh-CN" sz="1200" b="1"/>
              <a:t>ICP(InternetContent Provider</a:t>
            </a:r>
            <a:r>
              <a:rPr lang="zh-CN" altLang="zh-CN" sz="1200" b="1"/>
              <a:t>，互联网内容服务商</a:t>
            </a:r>
            <a:r>
              <a:rPr lang="en-US" altLang="zh-CN" sz="1200" b="1"/>
              <a:t>)</a:t>
            </a:r>
            <a:r>
              <a:rPr lang="zh-CN" altLang="zh-CN" sz="1200" b="1"/>
              <a:t>开始联合打造宽带互联网产业</a:t>
            </a:r>
            <a:r>
              <a:rPr lang="zh-CN" altLang="zh-CN" sz="1200" b="1" smtClean="0"/>
              <a:t>。</a:t>
            </a:r>
            <a:endParaRPr lang="en-US" altLang="zh-CN" sz="1200" b="1" smtClean="0"/>
          </a:p>
        </p:txBody>
      </p:sp>
      <p:sp>
        <p:nvSpPr>
          <p:cNvPr id="24" name="圆角矩形 23"/>
          <p:cNvSpPr/>
          <p:nvPr/>
        </p:nvSpPr>
        <p:spPr>
          <a:xfrm>
            <a:off x="1817637" y="5496165"/>
            <a:ext cx="6823639" cy="7862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5"/>
          <p:cNvSpPr>
            <a:spLocks noChangeArrowheads="1"/>
          </p:cNvSpPr>
          <p:nvPr/>
        </p:nvSpPr>
        <p:spPr bwMode="auto">
          <a:xfrm>
            <a:off x="1941312" y="5640645"/>
            <a:ext cx="6583362" cy="61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1" smtClean="0"/>
              <a:t>2002 </a:t>
            </a:r>
            <a:r>
              <a:rPr lang="zh-CN" altLang="zh-CN" sz="1200" b="1"/>
              <a:t>年</a:t>
            </a:r>
            <a:r>
              <a:rPr lang="en-US" altLang="zh-CN" sz="1200" b="1"/>
              <a:t>5</a:t>
            </a:r>
            <a:r>
              <a:rPr lang="zh-CN" altLang="zh-CN" sz="1200" b="1"/>
              <a:t>月</a:t>
            </a:r>
            <a:r>
              <a:rPr lang="en-US" altLang="zh-CN" sz="1200" b="1"/>
              <a:t>17</a:t>
            </a:r>
            <a:r>
              <a:rPr lang="zh-CN" altLang="zh-CN" sz="1200" b="1"/>
              <a:t>日，中国移动率先在全国范围内正式推出</a:t>
            </a:r>
            <a:r>
              <a:rPr lang="en-US" altLang="zh-CN" sz="1200" b="1"/>
              <a:t>GPRS </a:t>
            </a:r>
            <a:r>
              <a:rPr lang="zh-CN" altLang="zh-CN" sz="1200" b="1"/>
              <a:t>业务。这个阶段的主要产品有文字信息、图案及铃声</a:t>
            </a:r>
            <a:r>
              <a:rPr lang="zh-CN" altLang="zh-CN" sz="1200" b="1" smtClean="0"/>
              <a:t>。</a:t>
            </a:r>
            <a:endParaRPr lang="zh-CN" altLang="zh-CN" sz="12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82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4" grpId="0"/>
      <p:bldP spid="15" grpId="0" animBg="1"/>
      <p:bldP spid="16" grpId="0" animBg="1"/>
      <p:bldP spid="17" grpId="0" animBg="1"/>
      <p:bldP spid="18" grpId="0"/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互联网的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560388" y="1237860"/>
            <a:ext cx="4685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2003 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年—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2005 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17" y="1064571"/>
            <a:ext cx="1807823" cy="113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85850" y="2019300"/>
            <a:ext cx="152400" cy="44440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虚尾箭头 4"/>
          <p:cNvSpPr/>
          <p:nvPr/>
        </p:nvSpPr>
        <p:spPr>
          <a:xfrm>
            <a:off x="1238250" y="3343275"/>
            <a:ext cx="515734" cy="257175"/>
          </a:xfrm>
          <a:prstGeom prst="striped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66901" y="2855979"/>
            <a:ext cx="5105400" cy="13853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2008189" y="2855979"/>
            <a:ext cx="46783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z="1200" b="1" smtClean="0"/>
              <a:t>WAP(Wireless </a:t>
            </a:r>
            <a:r>
              <a:rPr lang="en-US" altLang="zh-CN" sz="1200" b="1"/>
              <a:t>Application Protocol</a:t>
            </a:r>
            <a:r>
              <a:rPr lang="zh-CN" altLang="zh-CN" sz="1200" b="1"/>
              <a:t>，无线应用协议</a:t>
            </a:r>
            <a:r>
              <a:rPr lang="en-US" altLang="zh-CN" sz="1200" b="1"/>
              <a:t>)</a:t>
            </a:r>
            <a:r>
              <a:rPr lang="zh-CN" altLang="zh-CN" sz="1200" b="1"/>
              <a:t>时期，用户主要在移动互联网上看新闻、读小说、听音乐，这是一个内容为王的移动互联网时代</a:t>
            </a:r>
            <a:endParaRPr lang="en-US" altLang="zh-CN" sz="1200" b="1"/>
          </a:p>
        </p:txBody>
      </p:sp>
      <p:sp>
        <p:nvSpPr>
          <p:cNvPr id="15" name="虚尾箭头 14"/>
          <p:cNvSpPr/>
          <p:nvPr/>
        </p:nvSpPr>
        <p:spPr>
          <a:xfrm>
            <a:off x="1238250" y="5133975"/>
            <a:ext cx="515734" cy="257175"/>
          </a:xfrm>
          <a:prstGeom prst="stripedRightArrow">
            <a:avLst/>
          </a:prstGeom>
          <a:ln>
            <a:solidFill>
              <a:srgbClr val="ABD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866901" y="4953000"/>
            <a:ext cx="5219700" cy="7905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2029339" y="4715582"/>
            <a:ext cx="49429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zh-CN" sz="1200" b="1" smtClean="0"/>
              <a:t>开始</a:t>
            </a:r>
            <a:r>
              <a:rPr lang="zh-CN" altLang="zh-CN" sz="1200" b="1"/>
              <a:t>出现移动互联网产品经理，如</a:t>
            </a:r>
            <a:r>
              <a:rPr lang="en-US" altLang="zh-CN" sz="1200" b="1"/>
              <a:t>SP(Service Provider</a:t>
            </a:r>
            <a:r>
              <a:rPr lang="zh-CN" altLang="zh-CN" sz="1200" b="1"/>
              <a:t>，服务提供商</a:t>
            </a:r>
            <a:r>
              <a:rPr lang="en-US" altLang="zh-CN" sz="1200" b="1"/>
              <a:t>)</a:t>
            </a:r>
            <a:r>
              <a:rPr lang="zh-CN" altLang="zh-CN" sz="1200" b="1"/>
              <a:t>产品经理或</a:t>
            </a:r>
            <a:r>
              <a:rPr lang="en-US" altLang="zh-CN" sz="1200" b="1"/>
              <a:t>WAP </a:t>
            </a:r>
            <a:r>
              <a:rPr lang="zh-CN" altLang="zh-CN" sz="1200" b="1"/>
              <a:t>产品经理等</a:t>
            </a:r>
            <a:r>
              <a:rPr lang="zh-CN" altLang="zh-CN" sz="1200" b="1" smtClean="0"/>
              <a:t>。</a:t>
            </a:r>
            <a:endParaRPr lang="zh-CN" altLang="zh-CN" sz="12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64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4" grpId="0"/>
      <p:bldP spid="15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互联网的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560388" y="1237860"/>
            <a:ext cx="4685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2006 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年—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2008 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17" y="1064571"/>
            <a:ext cx="1807823" cy="113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85850" y="2019300"/>
            <a:ext cx="152400" cy="44440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虚尾箭头 14"/>
          <p:cNvSpPr/>
          <p:nvPr/>
        </p:nvSpPr>
        <p:spPr>
          <a:xfrm>
            <a:off x="1238250" y="3381375"/>
            <a:ext cx="515734" cy="257175"/>
          </a:xfrm>
          <a:prstGeom prst="stripedRightArrow">
            <a:avLst/>
          </a:prstGeom>
          <a:ln>
            <a:solidFill>
              <a:srgbClr val="ABD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虚尾箭头 15"/>
          <p:cNvSpPr/>
          <p:nvPr/>
        </p:nvSpPr>
        <p:spPr>
          <a:xfrm>
            <a:off x="1238250" y="5391150"/>
            <a:ext cx="515734" cy="257175"/>
          </a:xfrm>
          <a:prstGeom prst="striped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888051" y="2771776"/>
            <a:ext cx="5141400" cy="15811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2029339" y="2886782"/>
            <a:ext cx="4723886" cy="116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200" b="1" smtClean="0"/>
              <a:t>这时</a:t>
            </a:r>
            <a:r>
              <a:rPr lang="zh-CN" altLang="zh-CN" sz="1200" b="1"/>
              <a:t>的中国移动互联网除了内容之外，开始有了一些功能性的应用，比如：手机</a:t>
            </a:r>
            <a:r>
              <a:rPr lang="en-US" altLang="zh-CN" sz="1200" b="1"/>
              <a:t>QQ</a:t>
            </a:r>
            <a:r>
              <a:rPr lang="zh-CN" altLang="zh-CN" sz="1200" b="1"/>
              <a:t>、手机搜索、手机流媒体等，手机单机游戏和手机网游起步，移动互联网开始作为传统互联网的补充，占据了用户大量的碎片时间，这是一个互动娱乐的移动互联网时代。</a:t>
            </a:r>
            <a:endParaRPr lang="en-US" altLang="zh-CN" sz="1200" b="1"/>
          </a:p>
        </p:txBody>
      </p:sp>
      <p:sp>
        <p:nvSpPr>
          <p:cNvPr id="24" name="圆角矩形 23"/>
          <p:cNvSpPr/>
          <p:nvPr/>
        </p:nvSpPr>
        <p:spPr>
          <a:xfrm>
            <a:off x="1888050" y="5105640"/>
            <a:ext cx="5246175" cy="7862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5"/>
          <p:cNvSpPr>
            <a:spLocks noChangeArrowheads="1"/>
          </p:cNvSpPr>
          <p:nvPr/>
        </p:nvSpPr>
        <p:spPr bwMode="auto">
          <a:xfrm>
            <a:off x="1941312" y="5231070"/>
            <a:ext cx="4941405" cy="61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200" b="1" smtClean="0"/>
              <a:t>这个</a:t>
            </a:r>
            <a:r>
              <a:rPr lang="zh-CN" altLang="zh-CN" sz="1200" b="1"/>
              <a:t>阶段，移动互联网产品经理得到一定的发展，互联网行业对产品经理的需求也逐渐在扩大</a:t>
            </a:r>
            <a:r>
              <a:rPr lang="zh-CN" altLang="zh-CN" sz="1200" b="1" smtClean="0"/>
              <a:t>。</a:t>
            </a:r>
            <a:endParaRPr lang="zh-CN" altLang="zh-CN" sz="12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58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8" grpId="0"/>
      <p:bldP spid="2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互联网的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560388" y="1237860"/>
            <a:ext cx="3916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阶段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2009 </a:t>
            </a:r>
            <a:r>
              <a:rPr lang="zh-CN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至今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17" y="1064571"/>
            <a:ext cx="1807823" cy="113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85850" y="2019300"/>
            <a:ext cx="152400" cy="44440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虚尾箭头 14"/>
          <p:cNvSpPr/>
          <p:nvPr/>
        </p:nvSpPr>
        <p:spPr>
          <a:xfrm>
            <a:off x="1238250" y="3381375"/>
            <a:ext cx="515734" cy="257175"/>
          </a:xfrm>
          <a:prstGeom prst="stripedRightArrow">
            <a:avLst/>
          </a:prstGeom>
          <a:ln>
            <a:solidFill>
              <a:srgbClr val="ABD9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虚尾箭头 15"/>
          <p:cNvSpPr/>
          <p:nvPr/>
        </p:nvSpPr>
        <p:spPr>
          <a:xfrm>
            <a:off x="1238250" y="5391150"/>
            <a:ext cx="515734" cy="257175"/>
          </a:xfrm>
          <a:prstGeom prst="striped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888050" y="2771776"/>
            <a:ext cx="5246175" cy="15811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2029339" y="2867732"/>
            <a:ext cx="485337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200" b="1" smtClean="0"/>
              <a:t>随着</a:t>
            </a:r>
            <a:r>
              <a:rPr lang="en-US" altLang="zh-CN" sz="1200" b="1"/>
              <a:t>3G</a:t>
            </a:r>
            <a:r>
              <a:rPr lang="zh-CN" altLang="zh-CN" sz="1200" b="1"/>
              <a:t>、</a:t>
            </a:r>
            <a:r>
              <a:rPr lang="en-US" altLang="zh-CN" sz="1200" b="1"/>
              <a:t>4G</a:t>
            </a:r>
            <a:r>
              <a:rPr lang="zh-CN" altLang="zh-CN" sz="1200" b="1"/>
              <a:t>的应用，新浪微博等社交网络、基于</a:t>
            </a:r>
            <a:r>
              <a:rPr lang="en-US" altLang="zh-CN" sz="1200" b="1"/>
              <a:t>LBS(Location Based Service)</a:t>
            </a:r>
            <a:r>
              <a:rPr lang="zh-CN" altLang="zh-CN" sz="1200" b="1"/>
              <a:t>的应用、</a:t>
            </a:r>
            <a:r>
              <a:rPr lang="en-US" altLang="zh-CN" sz="1200" b="1"/>
              <a:t>iPhone </a:t>
            </a:r>
            <a:r>
              <a:rPr lang="zh-CN" altLang="zh-CN" sz="1200" b="1"/>
              <a:t>的移动</a:t>
            </a:r>
            <a:r>
              <a:rPr lang="en-US" altLang="zh-CN" sz="1200" b="1"/>
              <a:t>APP</a:t>
            </a:r>
            <a:r>
              <a:rPr lang="zh-CN" altLang="zh-CN" sz="1200" b="1"/>
              <a:t>、互联网电子商务在手机上广泛应用，互联网上的应用移植，开始出现了一个新的名词：</a:t>
            </a:r>
            <a:r>
              <a:rPr lang="en-US" altLang="zh-CN" sz="1200" b="1"/>
              <a:t>SoLoMoCo</a:t>
            </a:r>
            <a:r>
              <a:rPr lang="zh-CN" altLang="zh-CN" sz="1200" b="1"/>
              <a:t>——</a:t>
            </a:r>
            <a:r>
              <a:rPr lang="en-US" altLang="zh-CN" sz="1200" b="1"/>
              <a:t>Social(</a:t>
            </a:r>
            <a:r>
              <a:rPr lang="zh-CN" altLang="zh-CN" sz="1200" b="1"/>
              <a:t>社交的</a:t>
            </a:r>
            <a:r>
              <a:rPr lang="en-US" altLang="zh-CN" sz="1200" b="1"/>
              <a:t>)</a:t>
            </a:r>
            <a:r>
              <a:rPr lang="zh-CN" altLang="zh-CN" sz="1200" b="1"/>
              <a:t>、</a:t>
            </a:r>
            <a:r>
              <a:rPr lang="en-US" altLang="zh-CN" sz="1200" b="1"/>
              <a:t>Local(</a:t>
            </a:r>
            <a:r>
              <a:rPr lang="zh-CN" altLang="zh-CN" sz="1200" b="1"/>
              <a:t>本地的</a:t>
            </a:r>
            <a:r>
              <a:rPr lang="en-US" altLang="zh-CN" sz="1200" b="1"/>
              <a:t>)</a:t>
            </a:r>
            <a:r>
              <a:rPr lang="zh-CN" altLang="zh-CN" sz="1200" b="1"/>
              <a:t>、</a:t>
            </a:r>
            <a:r>
              <a:rPr lang="en-US" altLang="zh-CN" sz="1200" b="1"/>
              <a:t>Mobile(</a:t>
            </a:r>
            <a:r>
              <a:rPr lang="zh-CN" altLang="zh-CN" sz="1200" b="1"/>
              <a:t>移动的</a:t>
            </a:r>
            <a:r>
              <a:rPr lang="en-US" altLang="zh-CN" sz="1200" b="1"/>
              <a:t>)</a:t>
            </a:r>
            <a:r>
              <a:rPr lang="zh-CN" altLang="zh-CN" sz="1200" b="1"/>
              <a:t>、</a:t>
            </a:r>
            <a:r>
              <a:rPr lang="en-US" altLang="zh-CN" sz="1200" b="1"/>
              <a:t>Commerce(</a:t>
            </a:r>
            <a:r>
              <a:rPr lang="zh-CN" altLang="zh-CN" sz="1200" b="1"/>
              <a:t>商务化</a:t>
            </a:r>
            <a:r>
              <a:rPr lang="en-US" altLang="zh-CN" sz="1200" b="1"/>
              <a:t>)</a:t>
            </a:r>
            <a:r>
              <a:rPr lang="zh-CN" altLang="zh-CN" sz="1200" b="1"/>
              <a:t>。</a:t>
            </a:r>
            <a:endParaRPr lang="en-US" altLang="zh-CN" sz="1200" b="1"/>
          </a:p>
        </p:txBody>
      </p:sp>
      <p:sp>
        <p:nvSpPr>
          <p:cNvPr id="24" name="圆角矩形 23"/>
          <p:cNvSpPr/>
          <p:nvPr/>
        </p:nvSpPr>
        <p:spPr>
          <a:xfrm>
            <a:off x="1888050" y="5105640"/>
            <a:ext cx="5246176" cy="10379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5"/>
          <p:cNvSpPr>
            <a:spLocks noChangeArrowheads="1"/>
          </p:cNvSpPr>
          <p:nvPr/>
        </p:nvSpPr>
        <p:spPr bwMode="auto">
          <a:xfrm>
            <a:off x="1941312" y="5183445"/>
            <a:ext cx="5030988" cy="8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200" b="1" smtClean="0"/>
              <a:t>这个</a:t>
            </a:r>
            <a:r>
              <a:rPr lang="zh-CN" altLang="zh-CN" sz="1200" b="1"/>
              <a:t>阶段，移动互联网产品经理得到进一步发展，更加受到重视，基本上所有的互联网公司都会设立专门的移动终端部门，负责公司产品在移动终端上的战略布局和发展</a:t>
            </a:r>
            <a:r>
              <a:rPr lang="zh-CN" altLang="zh-CN" sz="1200" b="1" smtClean="0"/>
              <a:t>。</a:t>
            </a:r>
            <a:endParaRPr lang="zh-CN" altLang="zh-CN" sz="12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44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8" grpId="0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互联网的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09875" y="2100262"/>
            <a:ext cx="5676900" cy="3724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3248025" y="2461988"/>
            <a:ext cx="5057776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“互联网＋”理念蓬勃发展的今天，移动互联网的发展给我们的生活带来了翻天覆地的变化。在移动应用开发中，开始还是以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的开发作为其发展的主流，然而，随着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HTML5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技术的不断发展，将来的移动互联网应用开发将会变得更加简洁，从而给用户带来更好的用户体验。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HTML5</a:t>
            </a:r>
            <a:r>
              <a:rPr lang="zh-CN" altLang="zh-CN">
                <a:latin typeface="黑体" panose="02010609060101010101" pitchFamily="49" charset="-122"/>
                <a:ea typeface="黑体" panose="02010609060101010101" pitchFamily="49" charset="-122"/>
              </a:rPr>
              <a:t>的发展将会引领移动互联开发达到一个新的高度</a:t>
            </a:r>
            <a:r>
              <a:rPr lang="zh-CN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" y="2995613"/>
            <a:ext cx="2751265" cy="193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993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863725c5aaf362e3fb223252dee331176e99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什么是移动Web开发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什么是移动Web开发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什么是移动Web开发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什么是移动Web开发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的Web浏览器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的Web浏览器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的Web浏览器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端的Web浏览器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于HTML5的移动Web开发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于HTML5的移动Web开发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1章 移动互联中的Web应用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于HTML5的移动Web开发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于HTML5的移动Web开发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于HTML5的移动Web开发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于HTML5的移动Web开发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基于HTML5的移动Web开发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互联网的发展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互联网的发展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互联网的发展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互联网的发展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互联网的发展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互联网的发展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移动互联网的发展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2558</TotalTime>
  <Words>2229</Words>
  <Application>Microsoft Office PowerPoint</Application>
  <PresentationFormat>全屏显示(4:3)</PresentationFormat>
  <Paragraphs>157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116</cp:revision>
  <dcterms:created xsi:type="dcterms:W3CDTF">2016-08-25T05:15:17Z</dcterms:created>
  <dcterms:modified xsi:type="dcterms:W3CDTF">2018-01-06T06:41:05Z</dcterms:modified>
</cp:coreProperties>
</file>