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261" r:id="rId3"/>
    <p:sldId id="320" r:id="rId4"/>
    <p:sldId id="264" r:id="rId5"/>
    <p:sldId id="292" r:id="rId6"/>
    <p:sldId id="321" r:id="rId7"/>
    <p:sldId id="306" r:id="rId8"/>
    <p:sldId id="265" r:id="rId9"/>
    <p:sldId id="293" r:id="rId10"/>
    <p:sldId id="322" r:id="rId11"/>
    <p:sldId id="307" r:id="rId12"/>
    <p:sldId id="308" r:id="rId13"/>
    <p:sldId id="309" r:id="rId14"/>
    <p:sldId id="327" r:id="rId15"/>
    <p:sldId id="323" r:id="rId16"/>
    <p:sldId id="311" r:id="rId17"/>
    <p:sldId id="310" r:id="rId18"/>
    <p:sldId id="312" r:id="rId19"/>
    <p:sldId id="294" r:id="rId20"/>
    <p:sldId id="295" r:id="rId21"/>
    <p:sldId id="269" r:id="rId22"/>
    <p:sldId id="324" r:id="rId23"/>
    <p:sldId id="313" r:id="rId24"/>
    <p:sldId id="314" r:id="rId25"/>
    <p:sldId id="271" r:id="rId26"/>
    <p:sldId id="315" r:id="rId27"/>
    <p:sldId id="316" r:id="rId28"/>
    <p:sldId id="317" r:id="rId29"/>
    <p:sldId id="296" r:id="rId30"/>
    <p:sldId id="318" r:id="rId31"/>
    <p:sldId id="319" r:id="rId32"/>
    <p:sldId id="272" r:id="rId33"/>
    <p:sldId id="298" r:id="rId34"/>
    <p:sldId id="297" r:id="rId35"/>
    <p:sldId id="299" r:id="rId36"/>
    <p:sldId id="301" r:id="rId37"/>
    <p:sldId id="300" r:id="rId38"/>
    <p:sldId id="305" r:id="rId39"/>
    <p:sldId id="302" r:id="rId40"/>
    <p:sldId id="303" r:id="rId41"/>
    <p:sldId id="291" r:id="rId42"/>
    <p:sldId id="260" r:id="rId43"/>
  </p:sldIdLst>
  <p:sldSz cx="9144000" cy="6858000" type="screen4x3"/>
  <p:notesSz cx="6858000" cy="9144000"/>
  <p:custDataLst>
    <p:tags r:id="rId4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D3E1"/>
    <a:srgbClr val="E2A6CA"/>
    <a:srgbClr val="F1C1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4" d="100"/>
          <a:sy n="114" d="100"/>
        </p:scale>
        <p:origin x="-1560" y="-108"/>
      </p:cViewPr>
      <p:guideLst>
        <p:guide orient="horz" pos="2160"/>
        <p:guide pos="2880"/>
      </p:guideLst>
    </p:cSldViewPr>
  </p:slideViewPr>
  <p:notesTextViewPr>
    <p:cViewPr>
      <p:scale>
        <a:sx n="1" d="1"/>
        <a:sy n="1" d="1"/>
      </p:scale>
      <p:origin x="0" y="0"/>
    </p:cViewPr>
  </p:notesTextViewPr>
  <p:notesViewPr>
    <p:cSldViewPr snapToGrid="0">
      <p:cViewPr varScale="1">
        <p:scale>
          <a:sx n="56" d="100"/>
          <a:sy n="56" d="100"/>
        </p:scale>
        <p:origin x="2856"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21259762883621799"/>
          <c:y val="6.81385766950071E-2"/>
          <c:w val="0.61861102362204701"/>
          <c:h val="0.76592641554868601"/>
        </c:manualLayout>
      </c:layout>
      <c:doughnutChart>
        <c:varyColors val="1"/>
        <c:ser>
          <c:idx val="0"/>
          <c:order val="0"/>
          <c:tx>
            <c:strRef>
              <c:f>Sheet1!$B$1</c:f>
              <c:strCache>
                <c:ptCount val="1"/>
                <c:pt idx="0">
                  <c:v>销售额</c:v>
                </c:pt>
              </c:strCache>
            </c:strRef>
          </c:tx>
          <c:dPt>
            <c:idx val="0"/>
            <c:bubble3D val="0"/>
          </c:dPt>
          <c:dPt>
            <c:idx val="1"/>
            <c:bubble3D val="0"/>
          </c:dPt>
          <c:dPt>
            <c:idx val="2"/>
            <c:bubble3D val="0"/>
          </c:dPt>
          <c:cat>
            <c:strRef>
              <c:f>Sheet1!$A$2:$A$4</c:f>
              <c:strCache>
                <c:ptCount val="3"/>
                <c:pt idx="0">
                  <c:v>掌握知识</c:v>
                </c:pt>
                <c:pt idx="1">
                  <c:v>理解知识</c:v>
                </c:pt>
                <c:pt idx="2">
                  <c:v>了解知识</c:v>
                </c:pt>
              </c:strCache>
            </c:strRef>
          </c:cat>
          <c:val>
            <c:numRef>
              <c:f>Sheet1!$B$2:$B$4</c:f>
              <c:numCache>
                <c:formatCode>General</c:formatCode>
                <c:ptCount val="3"/>
                <c:pt idx="0">
                  <c:v>3.3333333330000001</c:v>
                </c:pt>
                <c:pt idx="1">
                  <c:v>3.3333333330000001</c:v>
                </c:pt>
                <c:pt idx="2">
                  <c:v>3.3333333330000001</c:v>
                </c:pt>
              </c:numCache>
            </c:numRef>
          </c:val>
        </c:ser>
        <c:dLbls>
          <c:showLegendKey val="0"/>
          <c:showVal val="0"/>
          <c:showCatName val="0"/>
          <c:showSerName val="0"/>
          <c:showPercent val="0"/>
          <c:showBubbleSize val="0"/>
          <c:showLeaderLines val="1"/>
        </c:dLbls>
        <c:firstSliceAng val="0"/>
        <c:holeSize val="51"/>
      </c:doughnutChart>
    </c:plotArea>
    <c:plotVisOnly val="1"/>
    <c:dispBlanksAs val="gap"/>
    <c:showDLblsOverMax val="0"/>
  </c:chart>
  <c:txPr>
    <a:bodyPr/>
    <a:lstStyle/>
    <a:p>
      <a:pPr>
        <a:defRPr sz="1800"/>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51CB6-B1E1-4D18-AC1B-B9F89CB36E05}" type="datetimeFigureOut">
              <a:rPr lang="zh-CN" altLang="en-US" smtClean="0"/>
              <a:t>2018/2/2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4D8174-1906-437C-B9B4-8430A381E279}" type="slidenum">
              <a:rPr lang="zh-CN" altLang="en-US" smtClean="0"/>
              <a:t>‹#›</a:t>
            </a:fld>
            <a:endParaRPr lang="zh-CN" altLang="en-US"/>
          </a:p>
        </p:txBody>
      </p:sp>
    </p:spTree>
    <p:extLst>
      <p:ext uri="{BB962C8B-B14F-4D97-AF65-F5344CB8AC3E}">
        <p14:creationId xmlns:p14="http://schemas.microsoft.com/office/powerpoint/2010/main" val="3351924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1</a:t>
            </a:fld>
            <a:endParaRPr lang="zh-CN" altLang="en-US"/>
          </a:p>
        </p:txBody>
      </p:sp>
    </p:spTree>
    <p:extLst>
      <p:ext uri="{BB962C8B-B14F-4D97-AF65-F5344CB8AC3E}">
        <p14:creationId xmlns:p14="http://schemas.microsoft.com/office/powerpoint/2010/main" val="2048898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p:sp>
      <p:sp>
        <p:nvSpPr>
          <p:cNvPr id="7171" name="备注占位符 2"/>
          <p:cNvSpPr>
            <a:spLocks noGrp="1"/>
          </p:cNvSpPr>
          <p:nvPr>
            <p:ph type="body" idx="1"/>
          </p:nvPr>
        </p:nvSpPr>
        <p:spPr>
          <a:noFill/>
        </p:spPr>
        <p:txBody>
          <a:bodyPr/>
          <a:lstStyle/>
          <a:p>
            <a:endParaRPr lang="zh-CN" altLang="en-US" smtClean="0"/>
          </a:p>
        </p:txBody>
      </p:sp>
      <p:sp>
        <p:nvSpPr>
          <p:cNvPr id="7172"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None/>
            </a:pPr>
            <a:fld id="{A3DF5170-8A0D-43AE-A108-EB1D46CE06DD}" type="slidenum">
              <a:rPr lang="zh-CN" altLang="en-US"/>
              <a:pPr eaLnBrk="1" hangingPunct="1">
                <a:buFontTx/>
                <a:buNone/>
              </a:pPr>
              <a:t>42</a:t>
            </a:fld>
            <a:endParaRPr lang="en-US" altLang="zh-CN"/>
          </a:p>
        </p:txBody>
      </p:sp>
    </p:spTree>
    <p:extLst>
      <p:ext uri="{BB962C8B-B14F-4D97-AF65-F5344CB8AC3E}">
        <p14:creationId xmlns:p14="http://schemas.microsoft.com/office/powerpoint/2010/main" val="2121676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t>2018/2/2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8"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39555197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20" y="-1"/>
            <a:ext cx="9140780" cy="6858001"/>
          </a:xfrm>
          <a:prstGeom prst="rect">
            <a:avLst/>
          </a:prstGeom>
        </p:spPr>
      </p:pic>
      <p:sp>
        <p:nvSpPr>
          <p:cNvPr id="2" name="Title 1"/>
          <p:cNvSpPr>
            <a:spLocks noGrp="1"/>
          </p:cNvSpPr>
          <p:nvPr>
            <p:ph type="ctrTitle"/>
          </p:nvPr>
        </p:nvSpPr>
        <p:spPr>
          <a:xfrm>
            <a:off x="685800" y="1352281"/>
            <a:ext cx="7772400" cy="2157681"/>
          </a:xfrm>
        </p:spPr>
        <p:txBody>
          <a:bodyPr anchor="b">
            <a:normAutofit/>
          </a:bodyPr>
          <a:lstStyle>
            <a:lvl1pPr algn="ct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8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单击以编辑母版副标题样式</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t>2018/2/2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t>‹#›</a:t>
            </a:fld>
            <a:endParaRPr lang="zh-CN" altLang="en-US"/>
          </a:p>
        </p:txBody>
      </p:sp>
    </p:spTree>
    <p:extLst>
      <p:ext uri="{BB962C8B-B14F-4D97-AF65-F5344CB8AC3E}">
        <p14:creationId xmlns:p14="http://schemas.microsoft.com/office/powerpoint/2010/main" val="154933239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AA88397-7984-4816-A3BC-987D45041CB5}" type="datetimeFigureOut">
              <a:rPr lang="zh-CN" altLang="en-US" smtClean="0"/>
              <a:t>2018/2/2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8"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9"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21337459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AA88397-7984-4816-A3BC-987D45041CB5}" type="datetimeFigureOut">
              <a:rPr lang="zh-CN" altLang="en-US" smtClean="0"/>
              <a:t>2018/2/2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10"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11"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78499189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AA88397-7984-4816-A3BC-987D45041CB5}" type="datetimeFigureOut">
              <a:rPr lang="zh-CN" altLang="en-US" smtClean="0"/>
              <a:t>2018/2/2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6"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142512418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t>2018/2/2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8"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159474092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52" y="0"/>
            <a:ext cx="9146352" cy="6858000"/>
          </a:xfrm>
          <a:prstGeom prst="rect">
            <a:avLst/>
          </a:prstGeom>
        </p:spPr>
      </p:pic>
    </p:spTree>
    <p:extLst>
      <p:ext uri="{BB962C8B-B14F-4D97-AF65-F5344CB8AC3E}">
        <p14:creationId xmlns:p14="http://schemas.microsoft.com/office/powerpoint/2010/main" val="31135472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20871A7D-A34B-456E-BE23-ADD4F5CC5958}" type="datetimeFigureOut">
              <a:rPr lang="zh-CN" altLang="en-US" smtClean="0"/>
              <a:t>2018/2/2</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533D1320-B599-403F-97BA-919DE05EE47B}" type="slidenum">
              <a:rPr lang="zh-CN" altLang="en-US" smtClean="0"/>
              <a:t>‹#›</a:t>
            </a:fld>
            <a:endParaRPr lang="zh-CN" altLang="en-US"/>
          </a:p>
        </p:txBody>
      </p:sp>
      <p:sp>
        <p:nvSpPr>
          <p:cNvPr id="7"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260422076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9634143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A88397-7984-4816-A3BC-987D45041CB5}" type="datetimeFigureOut">
              <a:rPr lang="zh-CN" altLang="en-US" smtClean="0"/>
              <a:t>2018/2/2</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64C423-1280-4737-888E-126E3DA98E05}" type="slidenum">
              <a:rPr lang="zh-CN" altLang="en-US" smtClean="0"/>
              <a:t>‹#›</a:t>
            </a:fld>
            <a:endParaRPr lang="zh-CN" altLang="en-US"/>
          </a:p>
        </p:txBody>
      </p:sp>
    </p:spTree>
    <p:extLst>
      <p:ext uri="{BB962C8B-B14F-4D97-AF65-F5344CB8AC3E}">
        <p14:creationId xmlns:p14="http://schemas.microsoft.com/office/powerpoint/2010/main" val="201248460"/>
      </p:ext>
    </p:extLst>
  </p:cSld>
  <p:clrMap bg1="lt1" tx1="dk1" bg2="lt2" tx2="dk2" accent1="accent1" accent2="accent2" accent3="accent3" accent4="accent4" accent5="accent5" accent6="accent6" hlink="hlink" folHlink="folHlink"/>
  <p:sldLayoutIdLst>
    <p:sldLayoutId id="2147483662" r:id="rId1"/>
    <p:sldLayoutId id="2147483661" r:id="rId2"/>
    <p:sldLayoutId id="2147483664" r:id="rId3"/>
    <p:sldLayoutId id="2147483665" r:id="rId4"/>
    <p:sldLayoutId id="2147483666" r:id="rId5"/>
    <p:sldLayoutId id="2147483670" r:id="rId6"/>
    <p:sldLayoutId id="2147483673" r:id="rId7"/>
    <p:sldLayoutId id="2147483675" r:id="rId8"/>
    <p:sldLayoutId id="2147483676" r:id="rId9"/>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8.xml"/><Relationship Id="rId1" Type="http://schemas.openxmlformats.org/officeDocument/2006/relationships/tags" Target="../tags/tag1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8.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8.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8.xml"/><Relationship Id="rId1" Type="http://schemas.openxmlformats.org/officeDocument/2006/relationships/tags" Target="../tags/tag16.xml"/><Relationship Id="rId5" Type="http://schemas.openxmlformats.org/officeDocument/2006/relationships/image" Target="../media/image10.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8.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8.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8.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8.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25.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26.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27.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8.xml"/><Relationship Id="rId1" Type="http://schemas.openxmlformats.org/officeDocument/2006/relationships/tags" Target="../tags/tag28.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30.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31.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8.xml"/><Relationship Id="rId1" Type="http://schemas.openxmlformats.org/officeDocument/2006/relationships/tags" Target="../tags/tag3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33.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8.xml"/><Relationship Id="rId1" Type="http://schemas.openxmlformats.org/officeDocument/2006/relationships/tags" Target="../tags/tag34.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35.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8.xml"/><Relationship Id="rId1" Type="http://schemas.openxmlformats.org/officeDocument/2006/relationships/tags" Target="../tags/tag36.xml"/><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37.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8.xml"/><Relationship Id="rId1" Type="http://schemas.openxmlformats.org/officeDocument/2006/relationships/tags" Target="../tags/tag38.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8.xml"/><Relationship Id="rId1" Type="http://schemas.openxmlformats.org/officeDocument/2006/relationships/tags" Target="../tags/tag39.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8.xml"/><Relationship Id="rId1" Type="http://schemas.openxmlformats.org/officeDocument/2006/relationships/tags" Target="../tags/tag4.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8.xml"/><Relationship Id="rId1" Type="http://schemas.openxmlformats.org/officeDocument/2006/relationships/tags" Target="../tags/tag40.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8.xml"/><Relationship Id="rId1" Type="http://schemas.openxmlformats.org/officeDocument/2006/relationships/tags" Target="../tags/tag4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4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8.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8.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12941" y="2601299"/>
            <a:ext cx="9028177" cy="1261884"/>
          </a:xfrm>
          <a:prstGeom prst="rect">
            <a:avLst/>
          </a:prstGeom>
          <a:noFill/>
        </p:spPr>
        <p:txBody>
          <a:bodyPr wrap="none" rtlCol="0" anchor="ctr">
            <a:spAutoFit/>
          </a:bodyPr>
          <a:lstStyle/>
          <a:p>
            <a:pPr lvl="0" algn="ctr"/>
            <a:r>
              <a:rPr lang="zh-CN" altLang="en-US" sz="3600" b="1" smtClean="0">
                <a:solidFill>
                  <a:schemeClr val="bg1"/>
                </a:solidFill>
                <a:latin typeface="微软雅黑" pitchFamily="34" charset="-122"/>
                <a:ea typeface="微软雅黑" pitchFamily="34" charset="-122"/>
                <a:sym typeface="微软雅黑" pitchFamily="34" charset="-122"/>
              </a:rPr>
              <a:t>第</a:t>
            </a:r>
            <a:r>
              <a:rPr lang="en-US" altLang="zh-CN" sz="3600" b="1" smtClean="0">
                <a:solidFill>
                  <a:schemeClr val="bg1"/>
                </a:solidFill>
                <a:latin typeface="微软雅黑" pitchFamily="34" charset="-122"/>
                <a:ea typeface="微软雅黑" pitchFamily="34" charset="-122"/>
                <a:sym typeface="微软雅黑" pitchFamily="34" charset="-122"/>
              </a:rPr>
              <a:t>2</a:t>
            </a:r>
            <a:r>
              <a:rPr lang="zh-CN" altLang="en-US" sz="3600" b="1" smtClean="0">
                <a:solidFill>
                  <a:schemeClr val="bg1"/>
                </a:solidFill>
                <a:latin typeface="微软雅黑" pitchFamily="34" charset="-122"/>
                <a:ea typeface="微软雅黑" pitchFamily="34" charset="-122"/>
                <a:sym typeface="微软雅黑" pitchFamily="34" charset="-122"/>
              </a:rPr>
              <a:t>章  </a:t>
            </a:r>
            <a:r>
              <a:rPr lang="zh-CN" altLang="zh-CN" sz="3600" b="1" smtClean="0">
                <a:solidFill>
                  <a:schemeClr val="bg1"/>
                </a:solidFill>
                <a:latin typeface="微软雅黑" pitchFamily="34" charset="-122"/>
                <a:ea typeface="微软雅黑" pitchFamily="34" charset="-122"/>
              </a:rPr>
              <a:t>基于</a:t>
            </a:r>
            <a:r>
              <a:rPr lang="en-US" altLang="zh-CN" sz="3600" b="1">
                <a:solidFill>
                  <a:schemeClr val="bg1"/>
                </a:solidFill>
                <a:latin typeface="微软雅黑" pitchFamily="34" charset="-122"/>
                <a:ea typeface="微软雅黑" pitchFamily="34" charset="-122"/>
              </a:rPr>
              <a:t>HTML5</a:t>
            </a:r>
            <a:r>
              <a:rPr lang="zh-CN" altLang="zh-CN" sz="3600" b="1">
                <a:solidFill>
                  <a:schemeClr val="bg1"/>
                </a:solidFill>
                <a:latin typeface="微软雅黑" pitchFamily="34" charset="-122"/>
                <a:ea typeface="微软雅黑" pitchFamily="34" charset="-122"/>
              </a:rPr>
              <a:t>的移动</a:t>
            </a:r>
            <a:r>
              <a:rPr lang="en-US" altLang="zh-CN" sz="3600" b="1">
                <a:solidFill>
                  <a:schemeClr val="bg1"/>
                </a:solidFill>
                <a:latin typeface="微软雅黑" pitchFamily="34" charset="-122"/>
                <a:ea typeface="微软雅黑" pitchFamily="34" charset="-122"/>
              </a:rPr>
              <a:t>Web</a:t>
            </a:r>
            <a:r>
              <a:rPr lang="zh-CN" altLang="zh-CN" sz="3600" b="1">
                <a:solidFill>
                  <a:schemeClr val="bg1"/>
                </a:solidFill>
                <a:latin typeface="微软雅黑" pitchFamily="34" charset="-122"/>
                <a:ea typeface="微软雅黑" pitchFamily="34" charset="-122"/>
              </a:rPr>
              <a:t>应用（上）</a:t>
            </a:r>
          </a:p>
          <a:p>
            <a:pPr algn="ctr"/>
            <a:endParaRPr lang="zh-CN" altLang="en-US" sz="4000" b="1" dirty="0">
              <a:solidFill>
                <a:schemeClr val="bg1"/>
              </a:solidFill>
              <a:latin typeface="微软雅黑" pitchFamily="34" charset="-122"/>
              <a:ea typeface="微软雅黑" pitchFamily="34" charset="-122"/>
              <a:sym typeface="微软雅黑" pitchFamily="34" charset="-122"/>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6370" y="5304931"/>
            <a:ext cx="1028044" cy="12850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4545008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5"/>
          <p:cNvSpPr>
            <a:spLocks noChangeArrowheads="1"/>
          </p:cNvSpPr>
          <p:nvPr/>
        </p:nvSpPr>
        <p:spPr bwMode="auto">
          <a:xfrm>
            <a:off x="499028" y="219804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23" name="矩形 5"/>
          <p:cNvSpPr>
            <a:spLocks noChangeArrowheads="1"/>
          </p:cNvSpPr>
          <p:nvPr/>
        </p:nvSpPr>
        <p:spPr bwMode="auto">
          <a:xfrm>
            <a:off x="603803" y="1783840"/>
            <a:ext cx="779724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en-US" altLang="zh-CN" sz="2000" dirty="0">
                <a:latin typeface="黑体" panose="02010609060101010101" pitchFamily="49" charset="-122"/>
                <a:ea typeface="黑体" panose="02010609060101010101" pitchFamily="49" charset="-122"/>
              </a:rPr>
              <a:t>localStorage</a:t>
            </a:r>
            <a:r>
              <a:rPr lang="zh-CN" altLang="zh-CN" sz="2000" dirty="0">
                <a:latin typeface="黑体" panose="02010609060101010101" pitchFamily="49" charset="-122"/>
                <a:ea typeface="黑体" panose="02010609060101010101" pitchFamily="49" charset="-122"/>
              </a:rPr>
              <a:t>在使用中也有一些局限</a:t>
            </a:r>
            <a:r>
              <a:rPr lang="zh-CN" altLang="zh-CN" sz="2000" dirty="0" smtClean="0">
                <a:latin typeface="黑体" panose="02010609060101010101" pitchFamily="49" charset="-122"/>
                <a:ea typeface="黑体" panose="02010609060101010101" pitchFamily="49" charset="-122"/>
              </a:rPr>
              <a:t>：</a:t>
            </a:r>
            <a:endParaRPr lang="zh-CN" altLang="zh-CN" sz="2000" dirty="0">
              <a:latin typeface="黑体" panose="02010609060101010101" pitchFamily="49" charset="-122"/>
              <a:ea typeface="黑体" panose="02010609060101010101" pitchFamily="49" charset="-122"/>
            </a:endParaRPr>
          </a:p>
        </p:txBody>
      </p:sp>
      <p:sp>
        <p:nvSpPr>
          <p:cNvPr id="6"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3600" b="1" smtClean="0">
                <a:solidFill>
                  <a:srgbClr val="0567A2"/>
                </a:solidFill>
                <a:latin typeface="微软雅黑" pitchFamily="34" charset="-122"/>
                <a:ea typeface="微软雅黑" pitchFamily="34" charset="-122"/>
              </a:rPr>
              <a:t>HTML5</a:t>
            </a:r>
            <a:r>
              <a:rPr lang="zh-CN" altLang="zh-CN" sz="3600" b="1">
                <a:solidFill>
                  <a:srgbClr val="0567A2"/>
                </a:solidFill>
                <a:latin typeface="微软雅黑" pitchFamily="34" charset="-122"/>
                <a:ea typeface="微软雅黑" pitchFamily="34" charset="-122"/>
              </a:rPr>
              <a:t>的网络</a:t>
            </a:r>
            <a:r>
              <a:rPr lang="zh-CN" altLang="zh-CN" sz="3600" b="1" smtClean="0">
                <a:solidFill>
                  <a:srgbClr val="0567A2"/>
                </a:solidFill>
                <a:latin typeface="微软雅黑" pitchFamily="34" charset="-122"/>
                <a:ea typeface="微软雅黑" pitchFamily="34" charset="-122"/>
              </a:rPr>
              <a:t>存储</a:t>
            </a:r>
            <a:endParaRPr lang="zh-CN" altLang="zh-CN" sz="3600" b="1">
              <a:solidFill>
                <a:srgbClr val="0567A2"/>
              </a:solidFill>
              <a:latin typeface="微软雅黑" pitchFamily="34" charset="-122"/>
              <a:ea typeface="微软雅黑" pitchFamily="34" charset="-122"/>
            </a:endParaRPr>
          </a:p>
        </p:txBody>
      </p:sp>
      <p:sp>
        <p:nvSpPr>
          <p:cNvPr id="7" name="矩形 6"/>
          <p:cNvSpPr/>
          <p:nvPr/>
        </p:nvSpPr>
        <p:spPr>
          <a:xfrm>
            <a:off x="560388" y="1018785"/>
            <a:ext cx="2231252" cy="589072"/>
          </a:xfrm>
          <a:prstGeom prst="rect">
            <a:avLst/>
          </a:prstGeom>
        </p:spPr>
        <p:txBody>
          <a:bodyPr wrap="none">
            <a:spAutoFit/>
          </a:bodyPr>
          <a:lstStyle/>
          <a:p>
            <a:pPr marL="342900" lvl="2" indent="-342900">
              <a:lnSpc>
                <a:spcPct val="150000"/>
              </a:lnSpc>
              <a:spcBef>
                <a:spcPct val="20000"/>
              </a:spcBef>
              <a:buFontTx/>
              <a:buChar char="•"/>
              <a:defRPr/>
            </a:pPr>
            <a:r>
              <a:rPr lang="en-US" altLang="zh-CN" sz="2400" b="1" smtClean="0">
                <a:solidFill>
                  <a:srgbClr val="0567A2"/>
                </a:solidFill>
              </a:rPr>
              <a:t>localStorage</a:t>
            </a:r>
            <a:r>
              <a:rPr lang="zh-CN" altLang="zh-CN" sz="2400" b="1" smtClean="0">
                <a:solidFill>
                  <a:srgbClr val="0567A2"/>
                </a:solidFill>
              </a:rPr>
              <a:t>  </a:t>
            </a:r>
            <a:endParaRPr lang="zh-CN" altLang="zh-CN" sz="2400" b="1">
              <a:solidFill>
                <a:srgbClr val="0567A2"/>
              </a:solidFill>
            </a:endParaRPr>
          </a:p>
        </p:txBody>
      </p:sp>
      <p:sp>
        <p:nvSpPr>
          <p:cNvPr id="2" name="TextBox 1"/>
          <p:cNvSpPr txBox="1"/>
          <p:nvPr/>
        </p:nvSpPr>
        <p:spPr>
          <a:xfrm>
            <a:off x="1230589" y="2471378"/>
            <a:ext cx="7191957" cy="3416320"/>
          </a:xfrm>
          <a:prstGeom prst="rect">
            <a:avLst/>
          </a:prstGeom>
          <a:noFill/>
        </p:spPr>
        <p:txBody>
          <a:bodyPr wrap="square" rtlCol="0">
            <a:spAutoFit/>
          </a:bodyPr>
          <a:lstStyle/>
          <a:p>
            <a:pPr marL="342900" indent="-342900">
              <a:lnSpc>
                <a:spcPct val="150000"/>
              </a:lnSpc>
              <a:buFont typeface="+mj-ea"/>
              <a:buAutoNum type="circleNumDbPlain"/>
            </a:pPr>
            <a:r>
              <a:rPr lang="zh-CN" altLang="zh-CN" dirty="0">
                <a:latin typeface="微软雅黑" panose="020B0503020204020204" pitchFamily="34" charset="-122"/>
                <a:ea typeface="微软雅黑" panose="020B0503020204020204" pitchFamily="34" charset="-122"/>
              </a:rPr>
              <a:t>浏览器的大小不统一，并且在</a:t>
            </a:r>
            <a:r>
              <a:rPr lang="en-US" altLang="zh-CN" dirty="0">
                <a:latin typeface="微软雅黑" panose="020B0503020204020204" pitchFamily="34" charset="-122"/>
                <a:ea typeface="微软雅黑" panose="020B0503020204020204" pitchFamily="34" charset="-122"/>
              </a:rPr>
              <a:t>IE8</a:t>
            </a:r>
            <a:r>
              <a:rPr lang="zh-CN" altLang="zh-CN" dirty="0">
                <a:latin typeface="微软雅黑" panose="020B0503020204020204" pitchFamily="34" charset="-122"/>
                <a:ea typeface="微软雅黑" panose="020B0503020204020204" pitchFamily="34" charset="-122"/>
              </a:rPr>
              <a:t>以上的</a:t>
            </a:r>
            <a:r>
              <a:rPr lang="en-US" altLang="zh-CN" dirty="0">
                <a:latin typeface="微软雅黑" panose="020B0503020204020204" pitchFamily="34" charset="-122"/>
                <a:ea typeface="微软雅黑" panose="020B0503020204020204" pitchFamily="34" charset="-122"/>
              </a:rPr>
              <a:t>IE</a:t>
            </a:r>
            <a:r>
              <a:rPr lang="zh-CN" altLang="zh-CN" dirty="0">
                <a:latin typeface="微软雅黑" panose="020B0503020204020204" pitchFamily="34" charset="-122"/>
                <a:ea typeface="微软雅黑" panose="020B0503020204020204" pitchFamily="34" charset="-122"/>
              </a:rPr>
              <a:t>版本才支持</a:t>
            </a:r>
            <a:r>
              <a:rPr lang="en-US" altLang="zh-CN" dirty="0">
                <a:latin typeface="微软雅黑" panose="020B0503020204020204" pitchFamily="34" charset="-122"/>
                <a:ea typeface="微软雅黑" panose="020B0503020204020204" pitchFamily="34" charset="-122"/>
              </a:rPr>
              <a:t>localStorage</a:t>
            </a:r>
            <a:r>
              <a:rPr lang="zh-CN" altLang="zh-CN" dirty="0">
                <a:latin typeface="微软雅黑" panose="020B0503020204020204" pitchFamily="34" charset="-122"/>
                <a:ea typeface="微软雅黑" panose="020B0503020204020204" pitchFamily="34" charset="-122"/>
              </a:rPr>
              <a:t>这个属性。</a:t>
            </a:r>
          </a:p>
          <a:p>
            <a:pPr marL="342900" indent="-342900">
              <a:lnSpc>
                <a:spcPct val="150000"/>
              </a:lnSpc>
              <a:buFont typeface="+mj-ea"/>
              <a:buAutoNum type="circleNumDbPlain"/>
            </a:pPr>
            <a:r>
              <a:rPr lang="zh-CN" altLang="zh-CN" dirty="0">
                <a:latin typeface="微软雅黑" panose="020B0503020204020204" pitchFamily="34" charset="-122"/>
                <a:ea typeface="微软雅黑" panose="020B0503020204020204" pitchFamily="34" charset="-122"/>
              </a:rPr>
              <a:t>目前所有的浏览器中都会把</a:t>
            </a:r>
            <a:r>
              <a:rPr lang="en-US" altLang="zh-CN" dirty="0">
                <a:latin typeface="微软雅黑" panose="020B0503020204020204" pitchFamily="34" charset="-122"/>
                <a:ea typeface="微软雅黑" panose="020B0503020204020204" pitchFamily="34" charset="-122"/>
              </a:rPr>
              <a:t>localStorage</a:t>
            </a:r>
            <a:r>
              <a:rPr lang="zh-CN" altLang="zh-CN" dirty="0">
                <a:latin typeface="微软雅黑" panose="020B0503020204020204" pitchFamily="34" charset="-122"/>
                <a:ea typeface="微软雅黑" panose="020B0503020204020204" pitchFamily="34" charset="-122"/>
              </a:rPr>
              <a:t>的值类型限定为</a:t>
            </a:r>
            <a:r>
              <a:rPr lang="en-US" altLang="zh-CN" dirty="0">
                <a:latin typeface="微软雅黑" panose="020B0503020204020204" pitchFamily="34" charset="-122"/>
                <a:ea typeface="微软雅黑" panose="020B0503020204020204" pitchFamily="34" charset="-122"/>
              </a:rPr>
              <a:t>String</a:t>
            </a:r>
            <a:r>
              <a:rPr lang="zh-CN" altLang="zh-CN" dirty="0">
                <a:latin typeface="微软雅黑" panose="020B0503020204020204" pitchFamily="34" charset="-122"/>
                <a:ea typeface="微软雅黑" panose="020B0503020204020204" pitchFamily="34" charset="-122"/>
              </a:rPr>
              <a:t>类型，这个在对我们日常比较常见的</a:t>
            </a:r>
            <a:r>
              <a:rPr lang="en-US" altLang="zh-CN" dirty="0">
                <a:latin typeface="微软雅黑" panose="020B0503020204020204" pitchFamily="34" charset="-122"/>
                <a:ea typeface="微软雅黑" panose="020B0503020204020204" pitchFamily="34" charset="-122"/>
              </a:rPr>
              <a:t>JSON</a:t>
            </a:r>
            <a:r>
              <a:rPr lang="zh-CN" altLang="zh-CN" dirty="0">
                <a:latin typeface="微软雅黑" panose="020B0503020204020204" pitchFamily="34" charset="-122"/>
                <a:ea typeface="微软雅黑" panose="020B0503020204020204" pitchFamily="34" charset="-122"/>
              </a:rPr>
              <a:t>对象类型需要一些转换。</a:t>
            </a:r>
          </a:p>
          <a:p>
            <a:pPr marL="342900" indent="-342900">
              <a:lnSpc>
                <a:spcPct val="150000"/>
              </a:lnSpc>
              <a:buFont typeface="+mj-ea"/>
              <a:buAutoNum type="circleNumDbPlain"/>
            </a:pPr>
            <a:r>
              <a:rPr lang="en-US" altLang="zh-CN" dirty="0">
                <a:latin typeface="微软雅黑" panose="020B0503020204020204" pitchFamily="34" charset="-122"/>
                <a:ea typeface="微软雅黑" panose="020B0503020204020204" pitchFamily="34" charset="-122"/>
              </a:rPr>
              <a:t>localStorage</a:t>
            </a:r>
            <a:r>
              <a:rPr lang="zh-CN" altLang="zh-CN" dirty="0">
                <a:latin typeface="微软雅黑" panose="020B0503020204020204" pitchFamily="34" charset="-122"/>
                <a:ea typeface="微软雅黑" panose="020B0503020204020204" pitchFamily="34" charset="-122"/>
              </a:rPr>
              <a:t>在浏览器的隐私模式下面是不可读取的。</a:t>
            </a:r>
          </a:p>
          <a:p>
            <a:pPr marL="342900" indent="-342900">
              <a:lnSpc>
                <a:spcPct val="150000"/>
              </a:lnSpc>
              <a:buFont typeface="+mj-ea"/>
              <a:buAutoNum type="circleNumDbPlain"/>
            </a:pPr>
            <a:r>
              <a:rPr lang="en-US" altLang="zh-CN" dirty="0">
                <a:latin typeface="微软雅黑" panose="020B0503020204020204" pitchFamily="34" charset="-122"/>
                <a:ea typeface="微软雅黑" panose="020B0503020204020204" pitchFamily="34" charset="-122"/>
              </a:rPr>
              <a:t>localStorage</a:t>
            </a:r>
            <a:r>
              <a:rPr lang="zh-CN" altLang="zh-CN" dirty="0">
                <a:latin typeface="微软雅黑" panose="020B0503020204020204" pitchFamily="34" charset="-122"/>
                <a:ea typeface="微软雅黑" panose="020B0503020204020204" pitchFamily="34" charset="-122"/>
              </a:rPr>
              <a:t>本质上是对字符串的读取，如果存储内容多的话会消耗内存空间，会导致页面变卡。</a:t>
            </a:r>
          </a:p>
          <a:p>
            <a:pPr marL="342900" indent="-342900">
              <a:lnSpc>
                <a:spcPct val="150000"/>
              </a:lnSpc>
              <a:buFont typeface="+mj-ea"/>
              <a:buAutoNum type="circleNumDbPlain"/>
            </a:pPr>
            <a:r>
              <a:rPr lang="en-US" altLang="zh-CN" dirty="0">
                <a:latin typeface="微软雅黑" panose="020B0503020204020204" pitchFamily="34" charset="-122"/>
                <a:ea typeface="微软雅黑" panose="020B0503020204020204" pitchFamily="34" charset="-122"/>
              </a:rPr>
              <a:t>localStorage</a:t>
            </a:r>
            <a:r>
              <a:rPr lang="zh-CN" altLang="zh-CN" dirty="0">
                <a:latin typeface="微软雅黑" panose="020B0503020204020204" pitchFamily="34" charset="-122"/>
                <a:ea typeface="微软雅黑" panose="020B0503020204020204" pitchFamily="34" charset="-122"/>
              </a:rPr>
              <a:t>不能被爬虫抓取到</a:t>
            </a:r>
            <a:r>
              <a:rPr lang="zh-CN" altLang="zh-CN" dirty="0" smtClean="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p:txBody>
      </p:sp>
      <p:sp>
        <p:nvSpPr>
          <p:cNvPr id="3" name="左大括号 2"/>
          <p:cNvSpPr/>
          <p:nvPr/>
        </p:nvSpPr>
        <p:spPr>
          <a:xfrm>
            <a:off x="1009650" y="2471378"/>
            <a:ext cx="220940" cy="3416320"/>
          </a:xfrm>
          <a:prstGeom prst="leftBrac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103013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inVertic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 grpId="0"/>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bwMode="auto">
          <a:xfrm>
            <a:off x="487843" y="1771650"/>
            <a:ext cx="8136039" cy="4143376"/>
          </a:xfrm>
          <a:prstGeom prst="rect">
            <a:avLst/>
          </a:prstGeom>
          <a:ln w="28575">
            <a:solidFill>
              <a:srgbClr val="E2A6CA"/>
            </a:solidFill>
            <a:prstDash val="dash"/>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矩形 5"/>
          <p:cNvSpPr>
            <a:spLocks noChangeArrowheads="1"/>
          </p:cNvSpPr>
          <p:nvPr/>
        </p:nvSpPr>
        <p:spPr bwMode="auto">
          <a:xfrm>
            <a:off x="499028" y="219804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23" name="矩形 5"/>
          <p:cNvSpPr>
            <a:spLocks noChangeArrowheads="1"/>
          </p:cNvSpPr>
          <p:nvPr/>
        </p:nvSpPr>
        <p:spPr bwMode="auto">
          <a:xfrm>
            <a:off x="758650" y="1783840"/>
            <a:ext cx="766389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en-US" altLang="zh-CN" dirty="0">
                <a:latin typeface="黑体" panose="02010609060101010101" pitchFamily="49" charset="-122"/>
                <a:ea typeface="黑体" panose="02010609060101010101" pitchFamily="49" charset="-122"/>
              </a:rPr>
              <a:t>localStorage</a:t>
            </a:r>
            <a:r>
              <a:rPr lang="zh-CN" altLang="zh-CN" dirty="0">
                <a:latin typeface="黑体" panose="02010609060101010101" pitchFamily="49" charset="-122"/>
                <a:ea typeface="黑体" panose="02010609060101010101" pitchFamily="49" charset="-122"/>
              </a:rPr>
              <a:t>是</a:t>
            </a:r>
            <a:r>
              <a:rPr lang="en-US" altLang="zh-CN" dirty="0">
                <a:latin typeface="黑体" panose="02010609060101010101" pitchFamily="49" charset="-122"/>
                <a:ea typeface="黑体" panose="02010609060101010101" pitchFamily="49" charset="-122"/>
              </a:rPr>
              <a:t>Storage</a:t>
            </a:r>
            <a:r>
              <a:rPr lang="zh-CN" altLang="zh-CN" dirty="0">
                <a:latin typeface="黑体" panose="02010609060101010101" pitchFamily="49" charset="-122"/>
                <a:ea typeface="黑体" panose="02010609060101010101" pitchFamily="49" charset="-122"/>
              </a:rPr>
              <a:t>的实例，</a:t>
            </a:r>
            <a:r>
              <a:rPr lang="en-US" altLang="zh-CN" dirty="0">
                <a:latin typeface="黑体" panose="02010609060101010101" pitchFamily="49" charset="-122"/>
                <a:ea typeface="黑体" panose="02010609060101010101" pitchFamily="49" charset="-122"/>
              </a:rPr>
              <a:t>Storage</a:t>
            </a:r>
            <a:r>
              <a:rPr lang="zh-CN" altLang="zh-CN" dirty="0">
                <a:latin typeface="黑体" panose="02010609060101010101" pitchFamily="49" charset="-122"/>
                <a:ea typeface="黑体" panose="02010609060101010101" pitchFamily="49" charset="-122"/>
              </a:rPr>
              <a:t>接口中提供了</a:t>
            </a:r>
            <a:r>
              <a:rPr lang="zh-CN" altLang="zh-CN" dirty="0" smtClean="0">
                <a:latin typeface="黑体" panose="02010609060101010101" pitchFamily="49" charset="-122"/>
                <a:ea typeface="黑体" panose="02010609060101010101" pitchFamily="49" charset="-122"/>
              </a:rPr>
              <a:t>一</a:t>
            </a:r>
            <a:r>
              <a:rPr lang="zh-CN" altLang="en-US" dirty="0">
                <a:latin typeface="黑体" panose="02010609060101010101" pitchFamily="49" charset="-122"/>
                <a:ea typeface="黑体" panose="02010609060101010101" pitchFamily="49" charset="-122"/>
              </a:rPr>
              <a:t>些</a:t>
            </a:r>
            <a:r>
              <a:rPr lang="zh-CN" altLang="zh-CN" dirty="0" smtClean="0">
                <a:latin typeface="黑体" panose="02010609060101010101" pitchFamily="49" charset="-122"/>
                <a:ea typeface="黑体" panose="02010609060101010101" pitchFamily="49" charset="-122"/>
              </a:rPr>
              <a:t>方</a:t>
            </a:r>
            <a:r>
              <a:rPr lang="zh-CN" altLang="zh-CN" dirty="0">
                <a:latin typeface="黑体" panose="02010609060101010101" pitchFamily="49" charset="-122"/>
                <a:ea typeface="黑体" panose="02010609060101010101" pitchFamily="49" charset="-122"/>
              </a:rPr>
              <a:t>法和属性，如</a:t>
            </a:r>
            <a:r>
              <a:rPr lang="zh-CN" altLang="en-US" dirty="0">
                <a:latin typeface="黑体" panose="02010609060101010101" pitchFamily="49" charset="-122"/>
                <a:ea typeface="黑体" panose="02010609060101010101" pitchFamily="49" charset="-122"/>
              </a:rPr>
              <a:t>下</a:t>
            </a:r>
            <a:r>
              <a:rPr lang="zh-CN" altLang="zh-CN" dirty="0">
                <a:latin typeface="黑体" panose="02010609060101010101" pitchFamily="49" charset="-122"/>
                <a:ea typeface="黑体" panose="02010609060101010101" pitchFamily="49" charset="-122"/>
              </a:rPr>
              <a:t>表所示。</a:t>
            </a:r>
          </a:p>
        </p:txBody>
      </p:sp>
      <p:sp>
        <p:nvSpPr>
          <p:cNvPr id="6"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3600" b="1" smtClean="0">
                <a:solidFill>
                  <a:srgbClr val="0567A2"/>
                </a:solidFill>
                <a:latin typeface="微软雅黑" pitchFamily="34" charset="-122"/>
                <a:ea typeface="微软雅黑" pitchFamily="34" charset="-122"/>
              </a:rPr>
              <a:t>HTML5</a:t>
            </a:r>
            <a:r>
              <a:rPr lang="zh-CN" altLang="zh-CN" sz="3600" b="1">
                <a:solidFill>
                  <a:srgbClr val="0567A2"/>
                </a:solidFill>
                <a:latin typeface="微软雅黑" pitchFamily="34" charset="-122"/>
                <a:ea typeface="微软雅黑" pitchFamily="34" charset="-122"/>
              </a:rPr>
              <a:t>的网络</a:t>
            </a:r>
            <a:r>
              <a:rPr lang="zh-CN" altLang="zh-CN" sz="3600" b="1" smtClean="0">
                <a:solidFill>
                  <a:srgbClr val="0567A2"/>
                </a:solidFill>
                <a:latin typeface="微软雅黑" pitchFamily="34" charset="-122"/>
                <a:ea typeface="微软雅黑" pitchFamily="34" charset="-122"/>
              </a:rPr>
              <a:t>存储</a:t>
            </a:r>
            <a:endParaRPr lang="zh-CN" altLang="zh-CN" sz="3600" b="1">
              <a:solidFill>
                <a:srgbClr val="0567A2"/>
              </a:solidFill>
              <a:latin typeface="微软雅黑" pitchFamily="34" charset="-122"/>
              <a:ea typeface="微软雅黑" pitchFamily="34" charset="-122"/>
            </a:endParaRPr>
          </a:p>
        </p:txBody>
      </p:sp>
      <p:sp>
        <p:nvSpPr>
          <p:cNvPr id="7" name="矩形 6"/>
          <p:cNvSpPr/>
          <p:nvPr/>
        </p:nvSpPr>
        <p:spPr>
          <a:xfrm>
            <a:off x="560388" y="1018785"/>
            <a:ext cx="2231252" cy="589072"/>
          </a:xfrm>
          <a:prstGeom prst="rect">
            <a:avLst/>
          </a:prstGeom>
        </p:spPr>
        <p:txBody>
          <a:bodyPr wrap="none">
            <a:spAutoFit/>
          </a:bodyPr>
          <a:lstStyle/>
          <a:p>
            <a:pPr marL="342900" lvl="2" indent="-342900">
              <a:lnSpc>
                <a:spcPct val="150000"/>
              </a:lnSpc>
              <a:spcBef>
                <a:spcPct val="20000"/>
              </a:spcBef>
              <a:buFontTx/>
              <a:buChar char="•"/>
              <a:defRPr/>
            </a:pPr>
            <a:r>
              <a:rPr lang="en-US" altLang="zh-CN" sz="2400" b="1" smtClean="0">
                <a:solidFill>
                  <a:srgbClr val="0567A2"/>
                </a:solidFill>
              </a:rPr>
              <a:t>localStorage</a:t>
            </a:r>
            <a:r>
              <a:rPr lang="zh-CN" altLang="zh-CN" sz="2400" b="1" smtClean="0">
                <a:solidFill>
                  <a:srgbClr val="0567A2"/>
                </a:solidFill>
              </a:rPr>
              <a:t>  </a:t>
            </a:r>
            <a:endParaRPr lang="zh-CN" altLang="zh-CN" sz="2400" b="1">
              <a:solidFill>
                <a:srgbClr val="0567A2"/>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569371309"/>
              </p:ext>
            </p:extLst>
          </p:nvPr>
        </p:nvGraphicFramePr>
        <p:xfrm>
          <a:off x="916847" y="3000374"/>
          <a:ext cx="7391400" cy="2676527"/>
        </p:xfrm>
        <a:graphic>
          <a:graphicData uri="http://schemas.openxmlformats.org/drawingml/2006/table">
            <a:tbl>
              <a:tblPr firstRow="1" firstCol="1" lastRow="1" lastCol="1" bandRow="1" bandCol="1"/>
              <a:tblGrid>
                <a:gridCol w="2183419"/>
                <a:gridCol w="5207981"/>
              </a:tblGrid>
              <a:tr h="382361">
                <a:tc>
                  <a:txBody>
                    <a:bodyPr/>
                    <a:lstStyle/>
                    <a:p>
                      <a:pPr algn="ctr">
                        <a:lnSpc>
                          <a:spcPct val="200000"/>
                        </a:lnSpc>
                        <a:spcAft>
                          <a:spcPts val="0"/>
                        </a:spcAft>
                      </a:pPr>
                      <a:r>
                        <a:rPr lang="zh-CN" sz="1050" b="1" kern="100" dirty="0">
                          <a:effectLst/>
                          <a:latin typeface="Times New Roman"/>
                          <a:ea typeface="宋体"/>
                        </a:rPr>
                        <a:t>方法</a:t>
                      </a:r>
                      <a:r>
                        <a:rPr lang="en-US" sz="1050" b="1" kern="100" dirty="0">
                          <a:effectLst/>
                          <a:latin typeface="Times New Roman"/>
                          <a:ea typeface="宋体"/>
                        </a:rPr>
                        <a:t>&amp;</a:t>
                      </a:r>
                      <a:r>
                        <a:rPr lang="zh-CN" sz="1050" b="1" kern="100" dirty="0">
                          <a:effectLst/>
                          <a:latin typeface="Times New Roman"/>
                          <a:ea typeface="宋体"/>
                        </a:rPr>
                        <a:t>属性</a:t>
                      </a:r>
                      <a:endParaRPr lang="zh-CN" sz="1050" kern="100" dirty="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D3E1"/>
                    </a:solidFill>
                  </a:tcPr>
                </a:tc>
                <a:tc>
                  <a:txBody>
                    <a:bodyPr/>
                    <a:lstStyle/>
                    <a:p>
                      <a:pPr marL="266700" indent="-266700" algn="ctr">
                        <a:lnSpc>
                          <a:spcPct val="200000"/>
                        </a:lnSpc>
                        <a:spcAft>
                          <a:spcPts val="0"/>
                        </a:spcAft>
                        <a:tabLst>
                          <a:tab pos="356235" algn="l"/>
                        </a:tabLst>
                      </a:pPr>
                      <a:r>
                        <a:rPr lang="zh-CN" sz="1050" b="1" kern="100">
                          <a:effectLst/>
                          <a:latin typeface="Times New Roman"/>
                          <a:ea typeface="宋体"/>
                        </a:rPr>
                        <a:t>描述</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D3E1"/>
                    </a:solidFill>
                  </a:tcPr>
                </a:tc>
              </a:tr>
              <a:tr h="382361">
                <a:tc>
                  <a:txBody>
                    <a:bodyPr/>
                    <a:lstStyle/>
                    <a:p>
                      <a:pPr algn="l">
                        <a:lnSpc>
                          <a:spcPct val="200000"/>
                        </a:lnSpc>
                        <a:spcAft>
                          <a:spcPts val="0"/>
                        </a:spcAft>
                      </a:pPr>
                      <a:r>
                        <a:rPr lang="en-US" sz="1050" b="1" kern="100">
                          <a:effectLst/>
                          <a:latin typeface="Times New Roman"/>
                          <a:ea typeface="宋体"/>
                        </a:rPr>
                        <a:t>setItem(key</a:t>
                      </a:r>
                      <a:r>
                        <a:rPr lang="zh-CN" sz="1050" b="1" kern="100">
                          <a:effectLst/>
                          <a:latin typeface="Times New Roman"/>
                          <a:ea typeface="宋体"/>
                        </a:rPr>
                        <a:t>，</a:t>
                      </a:r>
                      <a:r>
                        <a:rPr lang="en-US" sz="1050" b="1" kern="100">
                          <a:effectLst/>
                          <a:latin typeface="Times New Roman"/>
                          <a:ea typeface="宋体"/>
                        </a:rPr>
                        <a:t>value)</a:t>
                      </a:r>
                      <a:endParaRPr lang="zh-CN" sz="1050" b="1"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altLang="en-US" sz="1050" b="1" kern="100" smtClean="0">
                          <a:effectLst/>
                          <a:latin typeface="Times New Roman"/>
                          <a:ea typeface="宋体"/>
                        </a:rPr>
                        <a:t>该方法接收一个键名和值作为参数，将会把键值对添加到存储中，如果键名存在，则更新其对应的值</a:t>
                      </a:r>
                      <a:endParaRPr lang="zh-CN" sz="1050" b="1"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2361">
                <a:tc>
                  <a:txBody>
                    <a:bodyPr/>
                    <a:lstStyle/>
                    <a:p>
                      <a:pPr algn="l">
                        <a:lnSpc>
                          <a:spcPct val="200000"/>
                        </a:lnSpc>
                        <a:spcAft>
                          <a:spcPts val="0"/>
                        </a:spcAft>
                      </a:pPr>
                      <a:r>
                        <a:rPr lang="en-US" sz="1050" b="1" kern="100">
                          <a:effectLst/>
                          <a:latin typeface="Times New Roman"/>
                          <a:ea typeface="宋体"/>
                        </a:rPr>
                        <a:t>getItem(key)</a:t>
                      </a:r>
                      <a:endParaRPr lang="zh-CN" sz="1050" b="1"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altLang="en-US" sz="1050" b="1" kern="100" smtClean="0">
                          <a:effectLst/>
                          <a:latin typeface="Times New Roman"/>
                          <a:ea typeface="宋体"/>
                        </a:rPr>
                        <a:t>该方法接收一个键名作为参数，返回键名对应的值</a:t>
                      </a:r>
                      <a:endParaRPr lang="zh-CN" sz="1050" b="1"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2361">
                <a:tc>
                  <a:txBody>
                    <a:bodyPr/>
                    <a:lstStyle/>
                    <a:p>
                      <a:pPr algn="l">
                        <a:lnSpc>
                          <a:spcPct val="200000"/>
                        </a:lnSpc>
                        <a:spcAft>
                          <a:spcPts val="0"/>
                        </a:spcAft>
                      </a:pPr>
                      <a:r>
                        <a:rPr lang="en-US" sz="1050" b="1" kern="100">
                          <a:effectLst/>
                          <a:latin typeface="Times New Roman"/>
                          <a:ea typeface="宋体"/>
                        </a:rPr>
                        <a:t>romoveItem(key)</a:t>
                      </a:r>
                      <a:endParaRPr lang="zh-CN" sz="1050" b="1"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altLang="en-US" sz="1050" b="1" kern="100" smtClean="0">
                          <a:effectLst/>
                          <a:latin typeface="Times New Roman"/>
                          <a:ea typeface="宋体"/>
                        </a:rPr>
                        <a:t>该方法接收一个键名作为参数，并把该键名从存储中删除</a:t>
                      </a:r>
                      <a:endParaRPr lang="zh-CN" sz="1050" b="1"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2361">
                <a:tc>
                  <a:txBody>
                    <a:bodyPr/>
                    <a:lstStyle/>
                    <a:p>
                      <a:pPr algn="l">
                        <a:lnSpc>
                          <a:spcPct val="200000"/>
                        </a:lnSpc>
                        <a:spcAft>
                          <a:spcPts val="0"/>
                        </a:spcAft>
                      </a:pPr>
                      <a:r>
                        <a:rPr lang="en-US" sz="1050" b="1" kern="100">
                          <a:effectLst/>
                          <a:latin typeface="Times New Roman"/>
                          <a:ea typeface="宋体"/>
                        </a:rPr>
                        <a:t>length</a:t>
                      </a:r>
                      <a:endParaRPr lang="zh-CN" sz="1050" b="1"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b="1" kern="100">
                          <a:effectLst/>
                          <a:latin typeface="Times New Roman"/>
                          <a:ea typeface="宋体"/>
                        </a:rPr>
                        <a:t>类似数组的</a:t>
                      </a:r>
                      <a:r>
                        <a:rPr lang="en-US" sz="1050" b="1" kern="100">
                          <a:effectLst/>
                          <a:latin typeface="Times New Roman"/>
                          <a:ea typeface="宋体"/>
                        </a:rPr>
                        <a:t>length</a:t>
                      </a:r>
                      <a:r>
                        <a:rPr lang="zh-CN" sz="1050" b="1" kern="100">
                          <a:effectLst/>
                          <a:latin typeface="Times New Roman"/>
                          <a:ea typeface="宋体"/>
                        </a:rPr>
                        <a:t>属性，用于访问</a:t>
                      </a:r>
                      <a:r>
                        <a:rPr lang="en-US" sz="1050" b="1" kern="100">
                          <a:effectLst/>
                          <a:latin typeface="Times New Roman"/>
                          <a:ea typeface="宋体"/>
                        </a:rPr>
                        <a:t>Storage</a:t>
                      </a:r>
                      <a:r>
                        <a:rPr lang="zh-CN" sz="1050" b="1" kern="100">
                          <a:effectLst/>
                          <a:latin typeface="Times New Roman"/>
                          <a:ea typeface="宋体"/>
                        </a:rPr>
                        <a:t>对象中</a:t>
                      </a:r>
                      <a:r>
                        <a:rPr lang="en-US" sz="1050" b="1" kern="100">
                          <a:effectLst/>
                          <a:latin typeface="Times New Roman"/>
                          <a:ea typeface="宋体"/>
                        </a:rPr>
                        <a:t>item</a:t>
                      </a:r>
                      <a:r>
                        <a:rPr lang="zh-CN" sz="1050" b="1" kern="100">
                          <a:effectLst/>
                          <a:latin typeface="Times New Roman"/>
                          <a:ea typeface="宋体"/>
                        </a:rPr>
                        <a:t>的数量。</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2361">
                <a:tc>
                  <a:txBody>
                    <a:bodyPr/>
                    <a:lstStyle/>
                    <a:p>
                      <a:pPr algn="l">
                        <a:lnSpc>
                          <a:spcPct val="200000"/>
                        </a:lnSpc>
                        <a:spcAft>
                          <a:spcPts val="0"/>
                        </a:spcAft>
                      </a:pPr>
                      <a:r>
                        <a:rPr lang="en-US" sz="1050" b="1" kern="100">
                          <a:effectLst/>
                          <a:latin typeface="Times New Roman"/>
                          <a:ea typeface="宋体"/>
                        </a:rPr>
                        <a:t>key(n)</a:t>
                      </a:r>
                      <a:endParaRPr lang="zh-CN" sz="1050" b="1"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b="1" kern="100">
                          <a:effectLst/>
                          <a:latin typeface="Times New Roman"/>
                          <a:ea typeface="宋体"/>
                        </a:rPr>
                        <a:t>用于访问第</a:t>
                      </a:r>
                      <a:r>
                        <a:rPr lang="en-US" sz="1050" b="1" kern="100">
                          <a:effectLst/>
                          <a:latin typeface="Times New Roman"/>
                          <a:ea typeface="宋体"/>
                        </a:rPr>
                        <a:t>n</a:t>
                      </a:r>
                      <a:r>
                        <a:rPr lang="zh-CN" sz="1050" b="1" kern="100">
                          <a:effectLst/>
                          <a:latin typeface="Times New Roman"/>
                          <a:ea typeface="宋体"/>
                        </a:rPr>
                        <a:t>个</a:t>
                      </a:r>
                      <a:r>
                        <a:rPr lang="en-US" sz="1050" b="1" kern="100">
                          <a:effectLst/>
                          <a:latin typeface="Times New Roman"/>
                          <a:ea typeface="宋体"/>
                        </a:rPr>
                        <a:t>key</a:t>
                      </a:r>
                      <a:r>
                        <a:rPr lang="zh-CN" sz="1050" b="1" kern="100">
                          <a:effectLst/>
                          <a:latin typeface="Times New Roman"/>
                          <a:ea typeface="宋体"/>
                        </a:rPr>
                        <a:t>的名称</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2361">
                <a:tc>
                  <a:txBody>
                    <a:bodyPr/>
                    <a:lstStyle/>
                    <a:p>
                      <a:pPr algn="l">
                        <a:lnSpc>
                          <a:spcPct val="200000"/>
                        </a:lnSpc>
                        <a:spcAft>
                          <a:spcPts val="0"/>
                        </a:spcAft>
                      </a:pPr>
                      <a:r>
                        <a:rPr lang="en-US" sz="1050" b="1" kern="100">
                          <a:effectLst/>
                          <a:latin typeface="Times New Roman"/>
                          <a:ea typeface="宋体"/>
                        </a:rPr>
                        <a:t>clear()</a:t>
                      </a:r>
                      <a:endParaRPr lang="zh-CN" sz="1050" b="1"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spcAft>
                          <a:spcPts val="0"/>
                        </a:spcAft>
                      </a:pPr>
                      <a:r>
                        <a:rPr lang="zh-CN" sz="1050" b="1" kern="100">
                          <a:effectLst/>
                          <a:latin typeface="Times New Roman"/>
                          <a:ea typeface="宋体"/>
                        </a:rPr>
                        <a:t>清除当前域下的所有</a:t>
                      </a:r>
                      <a:r>
                        <a:rPr lang="en-US" sz="1050" b="1" kern="100">
                          <a:effectLst/>
                          <a:latin typeface="Times New Roman"/>
                          <a:ea typeface="宋体"/>
                        </a:rPr>
                        <a:t>localSotrage</a:t>
                      </a:r>
                      <a:r>
                        <a:rPr lang="zh-CN" sz="1050" b="1" kern="100">
                          <a:effectLst/>
                          <a:latin typeface="Times New Roman"/>
                          <a:ea typeface="宋体"/>
                        </a:rPr>
                        <a:t>内容</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Tree>
    <p:custDataLst>
      <p:tags r:id="rId1"/>
    </p:custDataLst>
    <p:extLst>
      <p:ext uri="{BB962C8B-B14F-4D97-AF65-F5344CB8AC3E}">
        <p14:creationId xmlns:p14="http://schemas.microsoft.com/office/powerpoint/2010/main" val="2171227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arn(inVertical)">
                                      <p:cBhvr>
                                        <p:cTn id="10" dur="500"/>
                                        <p:tgtEl>
                                          <p:spTgt spid="23"/>
                                        </p:tgtEl>
                                      </p:cBhvr>
                                    </p:animEffect>
                                  </p:childTnLst>
                                </p:cTn>
                              </p:par>
                              <p:par>
                                <p:cTn id="11" presetID="16" presetClass="entr" presetSubtype="21"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5"/>
          <p:cNvSpPr>
            <a:spLocks noChangeArrowheads="1"/>
          </p:cNvSpPr>
          <p:nvPr/>
        </p:nvSpPr>
        <p:spPr bwMode="auto">
          <a:xfrm>
            <a:off x="499028" y="219804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6"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3600" b="1" smtClean="0">
                <a:solidFill>
                  <a:srgbClr val="0567A2"/>
                </a:solidFill>
                <a:latin typeface="微软雅黑" pitchFamily="34" charset="-122"/>
                <a:ea typeface="微软雅黑" pitchFamily="34" charset="-122"/>
              </a:rPr>
              <a:t>HTML5</a:t>
            </a:r>
            <a:r>
              <a:rPr lang="zh-CN" altLang="zh-CN" sz="3600" b="1">
                <a:solidFill>
                  <a:srgbClr val="0567A2"/>
                </a:solidFill>
                <a:latin typeface="微软雅黑" pitchFamily="34" charset="-122"/>
                <a:ea typeface="微软雅黑" pitchFamily="34" charset="-122"/>
              </a:rPr>
              <a:t>的网络</a:t>
            </a:r>
            <a:r>
              <a:rPr lang="zh-CN" altLang="zh-CN" sz="3600" b="1" smtClean="0">
                <a:solidFill>
                  <a:srgbClr val="0567A2"/>
                </a:solidFill>
                <a:latin typeface="微软雅黑" pitchFamily="34" charset="-122"/>
                <a:ea typeface="微软雅黑" pitchFamily="34" charset="-122"/>
              </a:rPr>
              <a:t>存储</a:t>
            </a:r>
            <a:endParaRPr lang="zh-CN" altLang="zh-CN" sz="3600" b="1">
              <a:solidFill>
                <a:srgbClr val="0567A2"/>
              </a:solidFill>
              <a:latin typeface="微软雅黑" pitchFamily="34" charset="-122"/>
              <a:ea typeface="微软雅黑" pitchFamily="34" charset="-122"/>
            </a:endParaRPr>
          </a:p>
        </p:txBody>
      </p:sp>
      <p:sp>
        <p:nvSpPr>
          <p:cNvPr id="7" name="矩形 6"/>
          <p:cNvSpPr/>
          <p:nvPr/>
        </p:nvSpPr>
        <p:spPr>
          <a:xfrm>
            <a:off x="560388" y="1018785"/>
            <a:ext cx="2231252" cy="589072"/>
          </a:xfrm>
          <a:prstGeom prst="rect">
            <a:avLst/>
          </a:prstGeom>
        </p:spPr>
        <p:txBody>
          <a:bodyPr wrap="none">
            <a:spAutoFit/>
          </a:bodyPr>
          <a:lstStyle/>
          <a:p>
            <a:pPr marL="342900" lvl="2" indent="-342900">
              <a:lnSpc>
                <a:spcPct val="150000"/>
              </a:lnSpc>
              <a:spcBef>
                <a:spcPct val="20000"/>
              </a:spcBef>
              <a:buFontTx/>
              <a:buChar char="•"/>
              <a:defRPr/>
            </a:pPr>
            <a:r>
              <a:rPr lang="en-US" altLang="zh-CN" sz="2400" b="1" smtClean="0">
                <a:solidFill>
                  <a:srgbClr val="0567A2"/>
                </a:solidFill>
              </a:rPr>
              <a:t>localStorage</a:t>
            </a:r>
            <a:r>
              <a:rPr lang="zh-CN" altLang="zh-CN" sz="2400" b="1" smtClean="0">
                <a:solidFill>
                  <a:srgbClr val="0567A2"/>
                </a:solidFill>
              </a:rPr>
              <a:t>  </a:t>
            </a:r>
            <a:endParaRPr lang="zh-CN" altLang="zh-CN" sz="2400" b="1">
              <a:solidFill>
                <a:srgbClr val="0567A2"/>
              </a:solidFill>
            </a:endParaRPr>
          </a:p>
        </p:txBody>
      </p:sp>
      <p:sp>
        <p:nvSpPr>
          <p:cNvPr id="8" name="矩形 7"/>
          <p:cNvSpPr/>
          <p:nvPr/>
        </p:nvSpPr>
        <p:spPr bwMode="auto">
          <a:xfrm>
            <a:off x="1095375" y="1774519"/>
            <a:ext cx="6989882" cy="3549955"/>
          </a:xfrm>
          <a:prstGeom prst="rect">
            <a:avLst/>
          </a:prstGeom>
          <a:ln w="12700">
            <a:solidFill>
              <a:srgbClr val="0567A2"/>
            </a:solidFill>
            <a:prstDash val="solid"/>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 name="矩形 5"/>
          <p:cNvSpPr>
            <a:spLocks noChangeArrowheads="1"/>
          </p:cNvSpPr>
          <p:nvPr/>
        </p:nvSpPr>
        <p:spPr bwMode="auto">
          <a:xfrm>
            <a:off x="1514098" y="1871507"/>
            <a:ext cx="6226175" cy="442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lvl="1" indent="0">
              <a:lnSpc>
                <a:spcPct val="150000"/>
              </a:lnSpc>
            </a:pPr>
            <a:r>
              <a:rPr lang="zh-CN" altLang="zh-CN" smtClean="0">
                <a:latin typeface="黑体" panose="02010609060101010101" pitchFamily="49" charset="-122"/>
                <a:ea typeface="黑体" panose="02010609060101010101" pitchFamily="49" charset="-122"/>
              </a:rPr>
              <a:t>接下来</a:t>
            </a:r>
            <a:r>
              <a:rPr lang="zh-CN" altLang="zh-CN">
                <a:latin typeface="黑体" panose="02010609060101010101" pitchFamily="49" charset="-122"/>
                <a:ea typeface="黑体" panose="02010609060101010101" pitchFamily="49" charset="-122"/>
              </a:rPr>
              <a:t>通过一个案例来演示</a:t>
            </a:r>
            <a:r>
              <a:rPr lang="en-US" altLang="zh-CN">
                <a:latin typeface="黑体" panose="02010609060101010101" pitchFamily="49" charset="-122"/>
                <a:ea typeface="黑体" panose="02010609060101010101" pitchFamily="49" charset="-122"/>
              </a:rPr>
              <a:t>localStroage</a:t>
            </a:r>
            <a:r>
              <a:rPr lang="zh-CN" altLang="zh-CN">
                <a:latin typeface="黑体" panose="02010609060101010101" pitchFamily="49" charset="-122"/>
                <a:ea typeface="黑体" panose="02010609060101010101" pitchFamily="49" charset="-122"/>
              </a:rPr>
              <a:t>的具体</a:t>
            </a:r>
            <a:r>
              <a:rPr lang="zh-CN" altLang="zh-CN" smtClean="0">
                <a:latin typeface="黑体" panose="02010609060101010101" pitchFamily="49" charset="-122"/>
                <a:ea typeface="黑体" panose="02010609060101010101" pitchFamily="49" charset="-122"/>
              </a:rPr>
              <a:t>使用</a:t>
            </a:r>
            <a:r>
              <a:rPr lang="zh-CN" altLang="en-US">
                <a:latin typeface="黑体" panose="02010609060101010101" pitchFamily="49" charset="-122"/>
                <a:ea typeface="黑体" panose="02010609060101010101" pitchFamily="49" charset="-122"/>
              </a:rPr>
              <a:t>。</a:t>
            </a:r>
            <a:endParaRPr lang="zh-CN" altLang="zh-CN">
              <a:latin typeface="黑体" panose="02010609060101010101" pitchFamily="49" charset="-122"/>
              <a:ea typeface="黑体" panose="02010609060101010101" pitchFamily="49" charset="-122"/>
            </a:endParaRPr>
          </a:p>
        </p:txBody>
      </p:sp>
      <p:sp>
        <p:nvSpPr>
          <p:cNvPr id="13" name="圆角矩形 12"/>
          <p:cNvSpPr/>
          <p:nvPr/>
        </p:nvSpPr>
        <p:spPr>
          <a:xfrm>
            <a:off x="975910" y="5597599"/>
            <a:ext cx="7109348" cy="408623"/>
          </a:xfrm>
          <a:prstGeom prst="roundRect">
            <a:avLst/>
          </a:prstGeom>
          <a:solidFill>
            <a:srgbClr val="0567A2"/>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smtClean="0">
                <a:solidFill>
                  <a:schemeClr val="bg1"/>
                </a:solidFill>
                <a:ea typeface="宋体" pitchFamily="2" charset="-122"/>
              </a:rPr>
              <a:t>案例代码（详见教材</a:t>
            </a:r>
            <a:r>
              <a:rPr lang="en-US" altLang="zh-CN" b="1" smtClean="0">
                <a:solidFill>
                  <a:schemeClr val="bg1"/>
                </a:solidFill>
                <a:ea typeface="宋体" pitchFamily="2" charset="-122"/>
              </a:rPr>
              <a:t>demo2-1.html</a:t>
            </a:r>
            <a:r>
              <a:rPr lang="zh-CN" altLang="en-US" b="1" smtClean="0">
                <a:solidFill>
                  <a:schemeClr val="bg1"/>
                </a:solidFill>
                <a:ea typeface="宋体" pitchFamily="2" charset="-122"/>
              </a:rPr>
              <a:t>）</a:t>
            </a:r>
            <a:endParaRPr lang="en-US" altLang="zh-CN" b="1" dirty="0">
              <a:solidFill>
                <a:schemeClr val="bg1"/>
              </a:solidFill>
              <a:ea typeface="宋体" pitchFamily="2" charset="-122"/>
            </a:endParaRPr>
          </a:p>
        </p:txBody>
      </p:sp>
      <p:pic>
        <p:nvPicPr>
          <p:cNvPr id="4099"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8775" y="2426314"/>
            <a:ext cx="5810254"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6409" y="3754286"/>
            <a:ext cx="2743200" cy="1379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2506" y="3753450"/>
            <a:ext cx="2746523" cy="138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016852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nodePh="1">
                                  <p:stCondLst>
                                    <p:cond delay="0"/>
                                  </p:stCondLst>
                                  <p:endCondLst>
                                    <p:cond evt="begin" delay="0">
                                      <p:tn val="5"/>
                                    </p:cond>
                                  </p:end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099"/>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4100"/>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101"/>
                                        </p:tgtEl>
                                        <p:attrNameLst>
                                          <p:attrName>style.visibility</p:attrName>
                                        </p:attrNameLst>
                                      </p:cBhvr>
                                      <p:to>
                                        <p:strVal val="visible"/>
                                      </p:to>
                                    </p:set>
                                  </p:childTnLst>
                                </p:cTn>
                              </p:par>
                            </p:childTnLst>
                          </p:cTn>
                        </p:par>
                        <p:par>
                          <p:cTn id="16" fill="hold">
                            <p:stCondLst>
                              <p:cond delay="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left)">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9" grpId="0"/>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5"/>
          <p:cNvSpPr>
            <a:spLocks noChangeArrowheads="1"/>
          </p:cNvSpPr>
          <p:nvPr/>
        </p:nvSpPr>
        <p:spPr bwMode="auto">
          <a:xfrm>
            <a:off x="499028" y="2169472"/>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6"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3600" b="1" smtClean="0">
                <a:solidFill>
                  <a:srgbClr val="0567A2"/>
                </a:solidFill>
                <a:latin typeface="微软雅黑" pitchFamily="34" charset="-122"/>
                <a:ea typeface="微软雅黑" pitchFamily="34" charset="-122"/>
              </a:rPr>
              <a:t>HTML5</a:t>
            </a:r>
            <a:r>
              <a:rPr lang="zh-CN" altLang="zh-CN" sz="3600" b="1">
                <a:solidFill>
                  <a:srgbClr val="0567A2"/>
                </a:solidFill>
                <a:latin typeface="微软雅黑" pitchFamily="34" charset="-122"/>
                <a:ea typeface="微软雅黑" pitchFamily="34" charset="-122"/>
              </a:rPr>
              <a:t>的网络</a:t>
            </a:r>
            <a:r>
              <a:rPr lang="zh-CN" altLang="zh-CN" sz="3600" b="1" smtClean="0">
                <a:solidFill>
                  <a:srgbClr val="0567A2"/>
                </a:solidFill>
                <a:latin typeface="微软雅黑" pitchFamily="34" charset="-122"/>
                <a:ea typeface="微软雅黑" pitchFamily="34" charset="-122"/>
              </a:rPr>
              <a:t>存储</a:t>
            </a:r>
            <a:endParaRPr lang="zh-CN" altLang="zh-CN" sz="3600" b="1">
              <a:solidFill>
                <a:srgbClr val="0567A2"/>
              </a:solidFill>
              <a:latin typeface="微软雅黑" pitchFamily="34" charset="-122"/>
              <a:ea typeface="微软雅黑" pitchFamily="34" charset="-122"/>
            </a:endParaRPr>
          </a:p>
        </p:txBody>
      </p:sp>
      <p:sp>
        <p:nvSpPr>
          <p:cNvPr id="7" name="矩形 6"/>
          <p:cNvSpPr/>
          <p:nvPr/>
        </p:nvSpPr>
        <p:spPr>
          <a:xfrm>
            <a:off x="560388" y="1018785"/>
            <a:ext cx="2568075" cy="589072"/>
          </a:xfrm>
          <a:prstGeom prst="rect">
            <a:avLst/>
          </a:prstGeom>
        </p:spPr>
        <p:txBody>
          <a:bodyPr wrap="none">
            <a:spAutoFit/>
          </a:bodyPr>
          <a:lstStyle/>
          <a:p>
            <a:pPr marL="342900" lvl="2" indent="-342900">
              <a:lnSpc>
                <a:spcPct val="150000"/>
              </a:lnSpc>
              <a:spcBef>
                <a:spcPct val="20000"/>
              </a:spcBef>
              <a:buFontTx/>
              <a:buChar char="•"/>
              <a:defRPr/>
            </a:pPr>
            <a:r>
              <a:rPr lang="en-US" altLang="zh-CN" sz="2400" b="1" smtClean="0">
                <a:solidFill>
                  <a:srgbClr val="0567A2"/>
                </a:solidFill>
              </a:rPr>
              <a:t>sessionStorage</a:t>
            </a:r>
            <a:r>
              <a:rPr lang="zh-CN" altLang="zh-CN" sz="2400" b="1" smtClean="0">
                <a:solidFill>
                  <a:srgbClr val="0567A2"/>
                </a:solidFill>
              </a:rPr>
              <a:t>  </a:t>
            </a:r>
            <a:endParaRPr lang="zh-CN" altLang="zh-CN" sz="2400" b="1">
              <a:solidFill>
                <a:srgbClr val="0567A2"/>
              </a:solidFill>
            </a:endParaRPr>
          </a:p>
        </p:txBody>
      </p:sp>
      <p:sp>
        <p:nvSpPr>
          <p:cNvPr id="16" name="矩形 15"/>
          <p:cNvSpPr/>
          <p:nvPr/>
        </p:nvSpPr>
        <p:spPr bwMode="auto">
          <a:xfrm>
            <a:off x="3000374" y="2842208"/>
            <a:ext cx="4842619" cy="2472742"/>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7" name="任意多边形 16"/>
          <p:cNvSpPr/>
          <p:nvPr/>
        </p:nvSpPr>
        <p:spPr bwMode="auto">
          <a:xfrm>
            <a:off x="5199807" y="2691706"/>
            <a:ext cx="2198687" cy="301006"/>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567A2"/>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sp>
        <p:nvSpPr>
          <p:cNvPr id="18" name="矩形 75"/>
          <p:cNvSpPr>
            <a:spLocks noChangeArrowheads="1"/>
          </p:cNvSpPr>
          <p:nvPr/>
        </p:nvSpPr>
        <p:spPr bwMode="auto">
          <a:xfrm>
            <a:off x="5199807" y="2658058"/>
            <a:ext cx="2109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dirty="0">
                <a:solidFill>
                  <a:schemeClr val="bg1"/>
                </a:solidFill>
                <a:latin typeface="微软雅黑" pitchFamily="34" charset="-122"/>
                <a:ea typeface="微软雅黑" pitchFamily="34" charset="-122"/>
              </a:rPr>
              <a:t>知识点概述</a:t>
            </a:r>
          </a:p>
        </p:txBody>
      </p:sp>
      <p:pic>
        <p:nvPicPr>
          <p:cNvPr id="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289" y="2821213"/>
            <a:ext cx="1924683" cy="25147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3516555" y="3109082"/>
            <a:ext cx="4081963" cy="1938992"/>
          </a:xfrm>
          <a:prstGeom prst="rect">
            <a:avLst/>
          </a:prstGeom>
        </p:spPr>
        <p:txBody>
          <a:bodyPr wrap="square">
            <a:spAutoFit/>
          </a:bodyPr>
          <a:lstStyle/>
          <a:p>
            <a:pPr>
              <a:lnSpc>
                <a:spcPct val="150000"/>
              </a:lnSpc>
            </a:pPr>
            <a:r>
              <a:rPr lang="en-US" altLang="zh-CN" sz="2000" dirty="0">
                <a:latin typeface="黑体" panose="02010609060101010101" pitchFamily="49" charset="-122"/>
                <a:ea typeface="黑体" panose="02010609060101010101" pitchFamily="49" charset="-122"/>
              </a:rPr>
              <a:t>sessionStorage</a:t>
            </a:r>
            <a:r>
              <a:rPr lang="zh-CN" altLang="zh-CN" sz="2000" dirty="0">
                <a:latin typeface="黑体" panose="02010609060101010101" pitchFamily="49" charset="-122"/>
                <a:ea typeface="黑体" panose="02010609060101010101" pitchFamily="49" charset="-122"/>
              </a:rPr>
              <a:t>主要用于区域存储，区域存储是指数据只在单个页面的会话期内</a:t>
            </a:r>
            <a:r>
              <a:rPr lang="zh-CN" altLang="zh-CN" sz="2000">
                <a:latin typeface="黑体" panose="02010609060101010101" pitchFamily="49" charset="-122"/>
                <a:ea typeface="黑体" panose="02010609060101010101" pitchFamily="49" charset="-122"/>
              </a:rPr>
              <a:t>有效</a:t>
            </a:r>
            <a:r>
              <a:rPr lang="zh-CN" altLang="zh-CN" sz="2000" smtClean="0">
                <a:latin typeface="黑体" panose="02010609060101010101" pitchFamily="49" charset="-122"/>
                <a:ea typeface="黑体" panose="02010609060101010101" pitchFamily="49" charset="-122"/>
              </a:rPr>
              <a:t>。</a:t>
            </a:r>
            <a:r>
              <a:rPr lang="en-US" altLang="zh-CN" sz="2000" smtClean="0">
                <a:latin typeface="黑体" panose="02010609060101010101" pitchFamily="49" charset="-122"/>
                <a:ea typeface="黑体" panose="02010609060101010101" pitchFamily="49" charset="-122"/>
              </a:rPr>
              <a:t>session</a:t>
            </a:r>
            <a:r>
              <a:rPr lang="zh-CN" altLang="zh-CN" sz="2000" dirty="0">
                <a:latin typeface="黑体" panose="02010609060101010101" pitchFamily="49" charset="-122"/>
                <a:ea typeface="黑体" panose="02010609060101010101" pitchFamily="49" charset="-122"/>
              </a:rPr>
              <a:t>翻译成中文就是会话的</a:t>
            </a:r>
            <a:r>
              <a:rPr lang="zh-CN" altLang="zh-CN" sz="2000" dirty="0" smtClean="0">
                <a:latin typeface="黑体" panose="02010609060101010101" pitchFamily="49" charset="-122"/>
                <a:ea typeface="黑体" panose="02010609060101010101" pitchFamily="49" charset="-122"/>
              </a:rPr>
              <a:t>意思</a:t>
            </a:r>
            <a:r>
              <a:rPr lang="zh-CN" altLang="en-US" sz="2000" dirty="0" smtClean="0">
                <a:latin typeface="黑体" panose="02010609060101010101" pitchFamily="49" charset="-122"/>
                <a:ea typeface="黑体" panose="02010609060101010101" pitchFamily="49" charset="-122"/>
              </a:rPr>
              <a:t>。</a:t>
            </a:r>
            <a:endParaRPr lang="zh-CN" altLang="zh-CN" sz="2000" dirty="0">
              <a:latin typeface="黑体" panose="02010609060101010101" pitchFamily="49" charset="-122"/>
              <a:ea typeface="黑体" panose="02010609060101010101" pitchFamily="49" charset="-122"/>
            </a:endParaRPr>
          </a:p>
        </p:txBody>
      </p:sp>
    </p:spTree>
    <p:custDataLst>
      <p:tags r:id="rId1"/>
    </p:custDataLst>
    <p:extLst>
      <p:ext uri="{BB962C8B-B14F-4D97-AF65-F5344CB8AC3E}">
        <p14:creationId xmlns:p14="http://schemas.microsoft.com/office/powerpoint/2010/main" val="4216499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nodePh="1">
                                  <p:stCondLst>
                                    <p:cond delay="0"/>
                                  </p:stCondLst>
                                  <p:endCondLst>
                                    <p:cond evt="begin" delay="0">
                                      <p:tn val="5"/>
                                    </p:cond>
                                  </p:end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randombar(horizontal)">
                                      <p:cBhvr>
                                        <p:cTn id="11" dur="500"/>
                                        <p:tgtEl>
                                          <p:spTgt spid="18"/>
                                        </p:tgtEl>
                                      </p:cBhvr>
                                    </p:animEffect>
                                  </p:childTnLst>
                                </p:cTn>
                              </p:par>
                              <p:par>
                                <p:cTn id="12" presetID="14" presetClass="entr" presetSubtype="10" fill="hold"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randombar(horizontal)">
                                      <p:cBhvr>
                                        <p:cTn id="14" dur="500"/>
                                        <p:tgtEl>
                                          <p:spTgt spid="16"/>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randombar(horizontal)">
                                      <p:cBhvr>
                                        <p:cTn id="17" dur="500"/>
                                        <p:tgtEl>
                                          <p:spTgt spid="17"/>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randombar(horizontal)">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7" grpId="0" animBg="1"/>
      <p:bldP spid="18"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5"/>
          <p:cNvSpPr>
            <a:spLocks noChangeArrowheads="1"/>
          </p:cNvSpPr>
          <p:nvPr/>
        </p:nvSpPr>
        <p:spPr bwMode="auto">
          <a:xfrm>
            <a:off x="499028" y="2169472"/>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6"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3600" b="1" smtClean="0">
                <a:solidFill>
                  <a:srgbClr val="0567A2"/>
                </a:solidFill>
                <a:latin typeface="微软雅黑" pitchFamily="34" charset="-122"/>
                <a:ea typeface="微软雅黑" pitchFamily="34" charset="-122"/>
              </a:rPr>
              <a:t>HTML5</a:t>
            </a:r>
            <a:r>
              <a:rPr lang="zh-CN" altLang="zh-CN" sz="3600" b="1">
                <a:solidFill>
                  <a:srgbClr val="0567A2"/>
                </a:solidFill>
                <a:latin typeface="微软雅黑" pitchFamily="34" charset="-122"/>
                <a:ea typeface="微软雅黑" pitchFamily="34" charset="-122"/>
              </a:rPr>
              <a:t>的网络</a:t>
            </a:r>
            <a:r>
              <a:rPr lang="zh-CN" altLang="zh-CN" sz="3600" b="1" smtClean="0">
                <a:solidFill>
                  <a:srgbClr val="0567A2"/>
                </a:solidFill>
                <a:latin typeface="微软雅黑" pitchFamily="34" charset="-122"/>
                <a:ea typeface="微软雅黑" pitchFamily="34" charset="-122"/>
              </a:rPr>
              <a:t>存储</a:t>
            </a:r>
            <a:endParaRPr lang="zh-CN" altLang="zh-CN" sz="3600" b="1">
              <a:solidFill>
                <a:srgbClr val="0567A2"/>
              </a:solidFill>
              <a:latin typeface="微软雅黑" pitchFamily="34" charset="-122"/>
              <a:ea typeface="微软雅黑" pitchFamily="34" charset="-122"/>
            </a:endParaRPr>
          </a:p>
        </p:txBody>
      </p:sp>
      <p:sp>
        <p:nvSpPr>
          <p:cNvPr id="7" name="矩形 6"/>
          <p:cNvSpPr/>
          <p:nvPr/>
        </p:nvSpPr>
        <p:spPr>
          <a:xfrm>
            <a:off x="560388" y="1018785"/>
            <a:ext cx="2568075" cy="589072"/>
          </a:xfrm>
          <a:prstGeom prst="rect">
            <a:avLst/>
          </a:prstGeom>
        </p:spPr>
        <p:txBody>
          <a:bodyPr wrap="none">
            <a:spAutoFit/>
          </a:bodyPr>
          <a:lstStyle/>
          <a:p>
            <a:pPr marL="342900" lvl="2" indent="-342900">
              <a:lnSpc>
                <a:spcPct val="150000"/>
              </a:lnSpc>
              <a:spcBef>
                <a:spcPct val="20000"/>
              </a:spcBef>
              <a:buFontTx/>
              <a:buChar char="•"/>
              <a:defRPr/>
            </a:pPr>
            <a:r>
              <a:rPr lang="en-US" altLang="zh-CN" sz="2400" b="1" smtClean="0">
                <a:solidFill>
                  <a:srgbClr val="0567A2"/>
                </a:solidFill>
              </a:rPr>
              <a:t>sessionStorage</a:t>
            </a:r>
            <a:r>
              <a:rPr lang="zh-CN" altLang="zh-CN" sz="2400" b="1" smtClean="0">
                <a:solidFill>
                  <a:srgbClr val="0567A2"/>
                </a:solidFill>
              </a:rPr>
              <a:t>  </a:t>
            </a:r>
            <a:endParaRPr lang="zh-CN" altLang="zh-CN" sz="2400" b="1">
              <a:solidFill>
                <a:srgbClr val="0567A2"/>
              </a:solidFill>
            </a:endParaRPr>
          </a:p>
        </p:txBody>
      </p:sp>
      <p:sp>
        <p:nvSpPr>
          <p:cNvPr id="11" name="矩形 10"/>
          <p:cNvSpPr/>
          <p:nvPr/>
        </p:nvSpPr>
        <p:spPr bwMode="auto">
          <a:xfrm>
            <a:off x="-123825" y="3146567"/>
            <a:ext cx="9144000" cy="891956"/>
          </a:xfrm>
          <a:prstGeom prst="rect">
            <a:avLst/>
          </a:prstGeom>
          <a:gradFill>
            <a:gsLst>
              <a:gs pos="100000">
                <a:srgbClr val="00B0F0">
                  <a:alpha val="0"/>
                </a:srgbClr>
              </a:gs>
              <a:gs pos="0">
                <a:srgbClr val="D1ECFF">
                  <a:alpha val="0"/>
                </a:srgbClr>
              </a:gs>
              <a:gs pos="49000">
                <a:srgbClr val="D1ECFF"/>
              </a:gs>
            </a:gsLst>
            <a:lin ang="0" scaled="0"/>
          </a:gradFill>
          <a:ln w="2857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dirty="0">
              <a:latin typeface="Arial" pitchFamily="34" charset="0"/>
              <a:ea typeface="宋体" pitchFamily="2" charset="-122"/>
            </a:endParaRPr>
          </a:p>
        </p:txBody>
      </p:sp>
      <p:pic>
        <p:nvPicPr>
          <p:cNvPr id="12" name="Picture 8" descr="问小人"/>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63" y="2643188"/>
            <a:ext cx="1931987" cy="199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
          <p:cNvSpPr>
            <a:spLocks noChangeArrowheads="1"/>
          </p:cNvSpPr>
          <p:nvPr/>
        </p:nvSpPr>
        <p:spPr bwMode="auto">
          <a:xfrm>
            <a:off x="2365375" y="3228975"/>
            <a:ext cx="6540500"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35000"/>
              </a:lnSpc>
            </a:pPr>
            <a:r>
              <a:rPr lang="zh-CN" altLang="en-US" sz="2000" dirty="0" smtClean="0">
                <a:latin typeface="黑体" panose="02010609060101010101" pitchFamily="49" charset="-122"/>
                <a:ea typeface="黑体" panose="02010609060101010101" pitchFamily="49" charset="-122"/>
              </a:rPr>
              <a:t>那么，</a:t>
            </a:r>
            <a:r>
              <a:rPr lang="zh-CN" altLang="en-US" sz="2000" dirty="0" smtClean="0">
                <a:latin typeface="微软雅黑" pitchFamily="34" charset="-122"/>
                <a:ea typeface="微软雅黑" pitchFamily="34" charset="-122"/>
              </a:rPr>
              <a:t>什么是</a:t>
            </a:r>
            <a:r>
              <a:rPr lang="zh-CN" altLang="en-US" sz="2800" dirty="0" smtClean="0">
                <a:solidFill>
                  <a:schemeClr val="accent5">
                    <a:lumMod val="75000"/>
                  </a:schemeClr>
                </a:solidFill>
                <a:latin typeface="微软雅黑" pitchFamily="34" charset="-122"/>
                <a:ea typeface="微软雅黑" pitchFamily="34" charset="-122"/>
              </a:rPr>
              <a:t>会话</a:t>
            </a:r>
            <a:r>
              <a:rPr lang="zh-CN" altLang="zh-CN" sz="2000" dirty="0" smtClean="0">
                <a:latin typeface="微软雅黑" pitchFamily="34" charset="-122"/>
                <a:ea typeface="微软雅黑" pitchFamily="34" charset="-122"/>
              </a:rPr>
              <a:t>？</a:t>
            </a:r>
            <a:endParaRPr lang="zh-CN" altLang="en-US" sz="2000" dirty="0">
              <a:latin typeface="微软雅黑" pitchFamily="34" charset="-122"/>
              <a:ea typeface="微软雅黑" pitchFamily="34" charset="-122"/>
            </a:endParaRPr>
          </a:p>
        </p:txBody>
      </p:sp>
      <p:sp>
        <p:nvSpPr>
          <p:cNvPr id="2" name="矩形 1"/>
          <p:cNvSpPr/>
          <p:nvPr/>
        </p:nvSpPr>
        <p:spPr>
          <a:xfrm>
            <a:off x="714374" y="1732687"/>
            <a:ext cx="7870097" cy="858377"/>
          </a:xfrm>
          <a:prstGeom prst="rect">
            <a:avLst/>
          </a:prstGeom>
        </p:spPr>
        <p:txBody>
          <a:bodyPr wrap="square">
            <a:spAutoFit/>
          </a:bodyPr>
          <a:lstStyle/>
          <a:p>
            <a:pPr>
              <a:lnSpc>
                <a:spcPct val="150000"/>
              </a:lnSpc>
            </a:pPr>
            <a:r>
              <a:rPr lang="en-US" altLang="zh-CN">
                <a:latin typeface="黑体" panose="02010609060101010101" pitchFamily="49" charset="-122"/>
                <a:ea typeface="黑体" panose="02010609060101010101" pitchFamily="49" charset="-122"/>
              </a:rPr>
              <a:t>sessionStorage</a:t>
            </a:r>
            <a:r>
              <a:rPr lang="zh-CN" altLang="zh-CN">
                <a:latin typeface="黑体" panose="02010609060101010101" pitchFamily="49" charset="-122"/>
                <a:ea typeface="黑体" panose="02010609060101010101" pitchFamily="49" charset="-122"/>
              </a:rPr>
              <a:t>主要用于区域存储，区域存储是指数据只在单个页面的会话期内有效</a:t>
            </a:r>
            <a:r>
              <a:rPr lang="zh-CN" altLang="zh-CN" smtClean="0">
                <a:latin typeface="黑体" panose="02010609060101010101" pitchFamily="49" charset="-122"/>
                <a:ea typeface="黑体" panose="02010609060101010101" pitchFamily="49" charset="-122"/>
              </a:rPr>
              <a:t>。</a:t>
            </a:r>
            <a:r>
              <a:rPr lang="en-US" altLang="zh-CN">
                <a:latin typeface="黑体" panose="02010609060101010101" pitchFamily="49" charset="-122"/>
                <a:ea typeface="黑体" panose="02010609060101010101" pitchFamily="49" charset="-122"/>
              </a:rPr>
              <a:t> session</a:t>
            </a:r>
            <a:r>
              <a:rPr lang="zh-CN" altLang="zh-CN">
                <a:latin typeface="黑体" panose="02010609060101010101" pitchFamily="49" charset="-122"/>
                <a:ea typeface="黑体" panose="02010609060101010101" pitchFamily="49" charset="-122"/>
              </a:rPr>
              <a:t>翻译成中文就是会话的</a:t>
            </a:r>
            <a:r>
              <a:rPr lang="zh-CN" altLang="zh-CN" smtClean="0">
                <a:latin typeface="黑体" panose="02010609060101010101" pitchFamily="49" charset="-122"/>
                <a:ea typeface="黑体" panose="02010609060101010101" pitchFamily="49" charset="-122"/>
              </a:rPr>
              <a:t>意思</a:t>
            </a:r>
            <a:r>
              <a:rPr lang="zh-CN" altLang="en-US" smtClean="0">
                <a:latin typeface="黑体" panose="02010609060101010101" pitchFamily="49" charset="-122"/>
                <a:ea typeface="黑体" panose="02010609060101010101" pitchFamily="49" charset="-122"/>
              </a:rPr>
              <a:t>。</a:t>
            </a:r>
            <a:endParaRPr lang="zh-CN" altLang="zh-CN">
              <a:latin typeface="黑体" panose="02010609060101010101" pitchFamily="49" charset="-122"/>
              <a:ea typeface="黑体" panose="02010609060101010101" pitchFamily="49" charset="-122"/>
            </a:endParaRPr>
          </a:p>
        </p:txBody>
      </p:sp>
      <p:sp>
        <p:nvSpPr>
          <p:cNvPr id="4" name="圆角矩形 3"/>
          <p:cNvSpPr/>
          <p:nvPr/>
        </p:nvSpPr>
        <p:spPr>
          <a:xfrm>
            <a:off x="800101" y="4581524"/>
            <a:ext cx="7391400" cy="1714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zh-CN">
                <a:latin typeface="黑体" panose="02010609060101010101" pitchFamily="49" charset="-122"/>
                <a:ea typeface="黑体" panose="02010609060101010101" pitchFamily="49" charset="-122"/>
              </a:rPr>
              <a:t>在</a:t>
            </a:r>
            <a:r>
              <a:rPr lang="en-US" altLang="zh-CN">
                <a:latin typeface="黑体" panose="02010609060101010101" pitchFamily="49" charset="-122"/>
                <a:ea typeface="黑体" panose="02010609060101010101" pitchFamily="49" charset="-122"/>
              </a:rPr>
              <a:t>Web</a:t>
            </a:r>
            <a:r>
              <a:rPr lang="zh-CN" altLang="zh-CN">
                <a:latin typeface="黑体" panose="02010609060101010101" pitchFamily="49" charset="-122"/>
                <a:ea typeface="黑体" panose="02010609060101010101" pitchFamily="49" charset="-122"/>
              </a:rPr>
              <a:t>开发中，一次</a:t>
            </a:r>
            <a:r>
              <a:rPr lang="zh-CN" altLang="zh-CN" sz="2400">
                <a:latin typeface="黑体" panose="02010609060101010101" pitchFamily="49" charset="-122"/>
                <a:ea typeface="黑体" panose="02010609060101010101" pitchFamily="49" charset="-122"/>
              </a:rPr>
              <a:t>会话</a:t>
            </a:r>
            <a:r>
              <a:rPr lang="zh-CN" altLang="zh-CN">
                <a:latin typeface="黑体" panose="02010609060101010101" pitchFamily="49" charset="-122"/>
                <a:ea typeface="黑体" panose="02010609060101010101" pitchFamily="49" charset="-122"/>
              </a:rPr>
              <a:t>是指从一个浏览器窗口打开到关闭这个期间，关闭浏览器，会话就将结束。</a:t>
            </a:r>
          </a:p>
          <a:p>
            <a:pPr>
              <a:lnSpc>
                <a:spcPct val="150000"/>
              </a:lnSpc>
            </a:pPr>
            <a:r>
              <a:rPr lang="zh-CN" altLang="zh-CN" smtClean="0">
                <a:latin typeface="黑体" panose="02010609060101010101" pitchFamily="49" charset="-122"/>
                <a:ea typeface="黑体" panose="02010609060101010101" pitchFamily="49" charset="-122"/>
              </a:rPr>
              <a:t>比如</a:t>
            </a:r>
            <a:r>
              <a:rPr lang="zh-CN" altLang="zh-CN">
                <a:latin typeface="黑体" panose="02010609060101010101" pitchFamily="49" charset="-122"/>
                <a:ea typeface="黑体" panose="02010609060101010101" pitchFamily="49" charset="-122"/>
              </a:rPr>
              <a:t>现实生活中，打电话时从拿起电话拨号到挂断电话这中间的一系列过程可以称之为一次会话</a:t>
            </a:r>
            <a:r>
              <a:rPr lang="zh-CN" altLang="zh-CN" smtClean="0">
                <a:latin typeface="黑体" panose="02010609060101010101" pitchFamily="49" charset="-122"/>
                <a:ea typeface="黑体" panose="02010609060101010101" pitchFamily="49" charset="-122"/>
              </a:rPr>
              <a:t>。</a:t>
            </a:r>
            <a:endParaRPr lang="en-US" altLang="zh-CN" smtClean="0">
              <a:latin typeface="黑体" panose="02010609060101010101" pitchFamily="49" charset="-122"/>
              <a:ea typeface="黑体" panose="02010609060101010101" pitchFamily="49" charset="-122"/>
            </a:endParaRPr>
          </a:p>
        </p:txBody>
      </p:sp>
    </p:spTree>
    <p:custDataLst>
      <p:tags r:id="rId1"/>
    </p:custDataLst>
    <p:extLst>
      <p:ext uri="{BB962C8B-B14F-4D97-AF65-F5344CB8AC3E}">
        <p14:creationId xmlns:p14="http://schemas.microsoft.com/office/powerpoint/2010/main" val="1520526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nodePh="1">
                                  <p:stCondLst>
                                    <p:cond delay="0"/>
                                  </p:stCondLst>
                                  <p:endCondLst>
                                    <p:cond evt="begin" delay="0">
                                      <p:tn val="5"/>
                                    </p:cond>
                                  </p:end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par>
                                <p:cTn id="18" presetID="22" presetClass="entr" presetSubtype="8"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1" grpId="0" animBg="1"/>
      <p:bldP spid="13" grpId="0"/>
      <p:bldP spid="2" grpId="0"/>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bwMode="auto">
          <a:xfrm>
            <a:off x="676276" y="2000253"/>
            <a:ext cx="8077200" cy="2026497"/>
          </a:xfrm>
          <a:prstGeom prst="rect">
            <a:avLst/>
          </a:prstGeom>
          <a:solidFill>
            <a:srgbClr val="EDD3E1">
              <a:alpha val="90000"/>
            </a:srgbClr>
          </a:solidFill>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矩形 5"/>
          <p:cNvSpPr>
            <a:spLocks noChangeArrowheads="1"/>
          </p:cNvSpPr>
          <p:nvPr/>
        </p:nvSpPr>
        <p:spPr bwMode="auto">
          <a:xfrm>
            <a:off x="499028" y="219804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6"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3600" b="1" smtClean="0">
                <a:solidFill>
                  <a:srgbClr val="0567A2"/>
                </a:solidFill>
                <a:latin typeface="微软雅黑" pitchFamily="34" charset="-122"/>
                <a:ea typeface="微软雅黑" pitchFamily="34" charset="-122"/>
              </a:rPr>
              <a:t>HTML5</a:t>
            </a:r>
            <a:r>
              <a:rPr lang="zh-CN" altLang="zh-CN" sz="3600" b="1">
                <a:solidFill>
                  <a:srgbClr val="0567A2"/>
                </a:solidFill>
                <a:latin typeface="微软雅黑" pitchFamily="34" charset="-122"/>
                <a:ea typeface="微软雅黑" pitchFamily="34" charset="-122"/>
              </a:rPr>
              <a:t>的网络</a:t>
            </a:r>
            <a:r>
              <a:rPr lang="zh-CN" altLang="zh-CN" sz="3600" b="1" smtClean="0">
                <a:solidFill>
                  <a:srgbClr val="0567A2"/>
                </a:solidFill>
                <a:latin typeface="微软雅黑" pitchFamily="34" charset="-122"/>
                <a:ea typeface="微软雅黑" pitchFamily="34" charset="-122"/>
              </a:rPr>
              <a:t>存储</a:t>
            </a:r>
            <a:endParaRPr lang="zh-CN" altLang="zh-CN" sz="3600" b="1">
              <a:solidFill>
                <a:srgbClr val="0567A2"/>
              </a:solidFill>
              <a:latin typeface="微软雅黑" pitchFamily="34" charset="-122"/>
              <a:ea typeface="微软雅黑" pitchFamily="34" charset="-122"/>
            </a:endParaRPr>
          </a:p>
        </p:txBody>
      </p:sp>
      <p:sp>
        <p:nvSpPr>
          <p:cNvPr id="7" name="矩形 6"/>
          <p:cNvSpPr/>
          <p:nvPr/>
        </p:nvSpPr>
        <p:spPr>
          <a:xfrm>
            <a:off x="560388" y="1018785"/>
            <a:ext cx="2568075" cy="589072"/>
          </a:xfrm>
          <a:prstGeom prst="rect">
            <a:avLst/>
          </a:prstGeom>
        </p:spPr>
        <p:txBody>
          <a:bodyPr wrap="none">
            <a:spAutoFit/>
          </a:bodyPr>
          <a:lstStyle/>
          <a:p>
            <a:pPr marL="342900" lvl="2" indent="-342900">
              <a:lnSpc>
                <a:spcPct val="150000"/>
              </a:lnSpc>
              <a:spcBef>
                <a:spcPct val="20000"/>
              </a:spcBef>
              <a:buFontTx/>
              <a:buChar char="•"/>
              <a:defRPr/>
            </a:pPr>
            <a:r>
              <a:rPr lang="en-US" altLang="zh-CN" sz="2400" b="1" smtClean="0">
                <a:solidFill>
                  <a:srgbClr val="0567A2"/>
                </a:solidFill>
              </a:rPr>
              <a:t>sessionStorage</a:t>
            </a:r>
            <a:r>
              <a:rPr lang="zh-CN" altLang="zh-CN" sz="2400" b="1" smtClean="0">
                <a:solidFill>
                  <a:srgbClr val="0567A2"/>
                </a:solidFill>
              </a:rPr>
              <a:t>  </a:t>
            </a:r>
            <a:endParaRPr lang="zh-CN" altLang="zh-CN" sz="2400" b="1">
              <a:solidFill>
                <a:srgbClr val="0567A2"/>
              </a:solidFill>
            </a:endParaRPr>
          </a:p>
        </p:txBody>
      </p:sp>
      <p:sp>
        <p:nvSpPr>
          <p:cNvPr id="8" name="矩形 7"/>
          <p:cNvSpPr/>
          <p:nvPr/>
        </p:nvSpPr>
        <p:spPr bwMode="auto">
          <a:xfrm>
            <a:off x="676275" y="4229100"/>
            <a:ext cx="8077201" cy="2026497"/>
          </a:xfrm>
          <a:prstGeom prst="rect">
            <a:avLst/>
          </a:prstGeom>
          <a:solidFill>
            <a:schemeClr val="accent5">
              <a:lumMod val="40000"/>
              <a:lumOff val="60000"/>
              <a:alpha val="90000"/>
            </a:schemeClr>
          </a:solidFill>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 name="矩形 5"/>
          <p:cNvSpPr>
            <a:spLocks noChangeArrowheads="1"/>
          </p:cNvSpPr>
          <p:nvPr/>
        </p:nvSpPr>
        <p:spPr bwMode="auto">
          <a:xfrm>
            <a:off x="981075" y="4379272"/>
            <a:ext cx="7619999"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zh-CN" altLang="zh-CN" smtClean="0">
                <a:latin typeface="黑体" panose="02010609060101010101" pitchFamily="49" charset="-122"/>
                <a:ea typeface="黑体" panose="02010609060101010101" pitchFamily="49" charset="-122"/>
              </a:rPr>
              <a:t>从</a:t>
            </a:r>
            <a:r>
              <a:rPr lang="zh-CN" altLang="zh-CN">
                <a:latin typeface="黑体" panose="02010609060101010101" pitchFamily="49" charset="-122"/>
                <a:ea typeface="黑体" panose="02010609060101010101" pitchFamily="49" charset="-122"/>
              </a:rPr>
              <a:t>硬件方面理解，</a:t>
            </a:r>
            <a:r>
              <a:rPr lang="en-US" altLang="zh-CN">
                <a:latin typeface="黑体" panose="02010609060101010101" pitchFamily="49" charset="-122"/>
                <a:ea typeface="黑体" panose="02010609060101010101" pitchFamily="49" charset="-122"/>
              </a:rPr>
              <a:t>localStorage</a:t>
            </a:r>
            <a:r>
              <a:rPr lang="zh-CN" altLang="zh-CN">
                <a:latin typeface="黑体" panose="02010609060101010101" pitchFamily="49" charset="-122"/>
                <a:ea typeface="黑体" panose="02010609060101010101" pitchFamily="49" charset="-122"/>
              </a:rPr>
              <a:t>的数据是存储子在硬盘中的，关闭浏览器时数据仍然在硬盘上，再次打开浏览器仍然可以获取，而</a:t>
            </a:r>
            <a:r>
              <a:rPr lang="en-US" altLang="zh-CN">
                <a:latin typeface="黑体" panose="02010609060101010101" pitchFamily="49" charset="-122"/>
                <a:ea typeface="黑体" panose="02010609060101010101" pitchFamily="49" charset="-122"/>
              </a:rPr>
              <a:t>sessionStorage</a:t>
            </a:r>
            <a:r>
              <a:rPr lang="zh-CN" altLang="zh-CN">
                <a:latin typeface="黑体" panose="02010609060101010101" pitchFamily="49" charset="-122"/>
                <a:ea typeface="黑体" panose="02010609060101010101" pitchFamily="49" charset="-122"/>
              </a:rPr>
              <a:t>的数据保存在浏览器的内存中，当浏览器关闭后，内存将被自动清除，需要注意的是，</a:t>
            </a:r>
            <a:r>
              <a:rPr lang="en-US" altLang="zh-CN">
                <a:latin typeface="黑体" panose="02010609060101010101" pitchFamily="49" charset="-122"/>
                <a:ea typeface="黑体" panose="02010609060101010101" pitchFamily="49" charset="-122"/>
              </a:rPr>
              <a:t>sessionStorage</a:t>
            </a:r>
            <a:r>
              <a:rPr lang="zh-CN" altLang="zh-CN">
                <a:latin typeface="黑体" panose="02010609060101010101" pitchFamily="49" charset="-122"/>
                <a:ea typeface="黑体" panose="02010609060101010101" pitchFamily="49" charset="-122"/>
              </a:rPr>
              <a:t>中存储的数据只在当前浏览器窗口有效</a:t>
            </a:r>
            <a:r>
              <a:rPr lang="zh-CN" altLang="zh-CN" smtClean="0">
                <a:latin typeface="黑体" panose="02010609060101010101" pitchFamily="49" charset="-122"/>
                <a:ea typeface="黑体" panose="02010609060101010101" pitchFamily="49" charset="-122"/>
              </a:rPr>
              <a:t>。</a:t>
            </a:r>
            <a:endParaRPr lang="zh-CN" altLang="zh-CN">
              <a:latin typeface="黑体" panose="02010609060101010101" pitchFamily="49" charset="-122"/>
              <a:ea typeface="黑体" panose="02010609060101010101" pitchFamily="49" charset="-122"/>
            </a:endParaRPr>
          </a:p>
        </p:txBody>
      </p:sp>
      <p:sp>
        <p:nvSpPr>
          <p:cNvPr id="2" name="矩形 1"/>
          <p:cNvSpPr/>
          <p:nvPr/>
        </p:nvSpPr>
        <p:spPr>
          <a:xfrm>
            <a:off x="981076" y="2136339"/>
            <a:ext cx="7620000" cy="1754326"/>
          </a:xfrm>
          <a:prstGeom prst="rect">
            <a:avLst/>
          </a:prstGeom>
        </p:spPr>
        <p:txBody>
          <a:bodyPr wrap="square">
            <a:spAutoFit/>
          </a:bodyPr>
          <a:lstStyle/>
          <a:p>
            <a:pPr>
              <a:lnSpc>
                <a:spcPct val="150000"/>
              </a:lnSpc>
            </a:pPr>
            <a:r>
              <a:rPr lang="zh-CN" altLang="zh-CN">
                <a:latin typeface="黑体" panose="02010609060101010101" pitchFamily="49" charset="-122"/>
                <a:ea typeface="黑体" panose="02010609060101010101" pitchFamily="49" charset="-122"/>
              </a:rPr>
              <a:t>由于</a:t>
            </a:r>
            <a:r>
              <a:rPr lang="en-US" altLang="zh-CN">
                <a:latin typeface="黑体" panose="02010609060101010101" pitchFamily="49" charset="-122"/>
                <a:ea typeface="黑体" panose="02010609060101010101" pitchFamily="49" charset="-122"/>
              </a:rPr>
              <a:t>sessionStroage</a:t>
            </a:r>
            <a:r>
              <a:rPr lang="zh-CN" altLang="zh-CN">
                <a:latin typeface="黑体" panose="02010609060101010101" pitchFamily="49" charset="-122"/>
                <a:ea typeface="黑体" panose="02010609060101010101" pitchFamily="49" charset="-122"/>
              </a:rPr>
              <a:t>也是</a:t>
            </a:r>
            <a:r>
              <a:rPr lang="en-US" altLang="zh-CN">
                <a:latin typeface="黑体" panose="02010609060101010101" pitchFamily="49" charset="-122"/>
                <a:ea typeface="黑体" panose="02010609060101010101" pitchFamily="49" charset="-122"/>
              </a:rPr>
              <a:t>Storage</a:t>
            </a:r>
            <a:r>
              <a:rPr lang="zh-CN" altLang="zh-CN">
                <a:latin typeface="黑体" panose="02010609060101010101" pitchFamily="49" charset="-122"/>
                <a:ea typeface="黑体" panose="02010609060101010101" pitchFamily="49" charset="-122"/>
              </a:rPr>
              <a:t>的实例，</a:t>
            </a:r>
            <a:r>
              <a:rPr lang="en-US" altLang="zh-CN">
                <a:latin typeface="黑体" panose="02010609060101010101" pitchFamily="49" charset="-122"/>
                <a:ea typeface="黑体" panose="02010609060101010101" pitchFamily="49" charset="-122"/>
              </a:rPr>
              <a:t>sessionStroage</a:t>
            </a:r>
            <a:r>
              <a:rPr lang="zh-CN" altLang="zh-CN">
                <a:latin typeface="黑体" panose="02010609060101010101" pitchFamily="49" charset="-122"/>
                <a:ea typeface="黑体" panose="02010609060101010101" pitchFamily="49" charset="-122"/>
              </a:rPr>
              <a:t>与</a:t>
            </a:r>
            <a:r>
              <a:rPr lang="en-US" altLang="zh-CN">
                <a:latin typeface="黑体" panose="02010609060101010101" pitchFamily="49" charset="-122"/>
                <a:ea typeface="黑体" panose="02010609060101010101" pitchFamily="49" charset="-122"/>
              </a:rPr>
              <a:t>localStorage</a:t>
            </a:r>
            <a:r>
              <a:rPr lang="zh-CN" altLang="zh-CN">
                <a:latin typeface="黑体" panose="02010609060101010101" pitchFamily="49" charset="-122"/>
                <a:ea typeface="黑体" panose="02010609060101010101" pitchFamily="49" charset="-122"/>
              </a:rPr>
              <a:t>中的方法基本一致，唯一区别就是存储数据的生命周期不同，</a:t>
            </a:r>
            <a:r>
              <a:rPr lang="en-US" altLang="zh-CN">
                <a:latin typeface="黑体" panose="02010609060101010101" pitchFamily="49" charset="-122"/>
                <a:ea typeface="黑体" panose="02010609060101010101" pitchFamily="49" charset="-122"/>
              </a:rPr>
              <a:t>locaStorage</a:t>
            </a:r>
            <a:r>
              <a:rPr lang="zh-CN" altLang="zh-CN">
                <a:latin typeface="黑体" panose="02010609060101010101" pitchFamily="49" charset="-122"/>
                <a:ea typeface="黑体" panose="02010609060101010101" pitchFamily="49" charset="-122"/>
              </a:rPr>
              <a:t>是永久性存储，而</a:t>
            </a:r>
            <a:r>
              <a:rPr lang="en-US" altLang="zh-CN">
                <a:latin typeface="黑体" panose="02010609060101010101" pitchFamily="49" charset="-122"/>
                <a:ea typeface="黑体" panose="02010609060101010101" pitchFamily="49" charset="-122"/>
              </a:rPr>
              <a:t>sessionStorage</a:t>
            </a:r>
            <a:r>
              <a:rPr lang="zh-CN" altLang="zh-CN">
                <a:latin typeface="黑体" panose="02010609060101010101" pitchFamily="49" charset="-122"/>
                <a:ea typeface="黑体" panose="02010609060101010101" pitchFamily="49" charset="-122"/>
              </a:rPr>
              <a:t>的生命周期与会话保持一致，会话结束时数据消失。</a:t>
            </a:r>
            <a:endParaRPr lang="en-US" altLang="zh-CN">
              <a:latin typeface="黑体" panose="02010609060101010101" pitchFamily="49" charset="-122"/>
              <a:ea typeface="黑体" panose="02010609060101010101" pitchFamily="49" charset="-122"/>
            </a:endParaRPr>
          </a:p>
        </p:txBody>
      </p:sp>
    </p:spTree>
    <p:custDataLst>
      <p:tags r:id="rId1"/>
    </p:custDataLst>
    <p:extLst>
      <p:ext uri="{BB962C8B-B14F-4D97-AF65-F5344CB8AC3E}">
        <p14:creationId xmlns:p14="http://schemas.microsoft.com/office/powerpoint/2010/main" val="28845457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par>
                                <p:cTn id="16" presetID="16" presetClass="entr" presetSubtype="21"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inVertic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5"/>
          <p:cNvSpPr>
            <a:spLocks noChangeArrowheads="1"/>
          </p:cNvSpPr>
          <p:nvPr/>
        </p:nvSpPr>
        <p:spPr bwMode="auto">
          <a:xfrm>
            <a:off x="499028" y="219804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6"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3600" b="1" smtClean="0">
                <a:solidFill>
                  <a:srgbClr val="0567A2"/>
                </a:solidFill>
                <a:latin typeface="微软雅黑" pitchFamily="34" charset="-122"/>
                <a:ea typeface="微软雅黑" pitchFamily="34" charset="-122"/>
              </a:rPr>
              <a:t>HTML5</a:t>
            </a:r>
            <a:r>
              <a:rPr lang="zh-CN" altLang="zh-CN" sz="3600" b="1">
                <a:solidFill>
                  <a:srgbClr val="0567A2"/>
                </a:solidFill>
                <a:latin typeface="微软雅黑" pitchFamily="34" charset="-122"/>
                <a:ea typeface="微软雅黑" pitchFamily="34" charset="-122"/>
              </a:rPr>
              <a:t>的网络</a:t>
            </a:r>
            <a:r>
              <a:rPr lang="zh-CN" altLang="zh-CN" sz="3600" b="1" smtClean="0">
                <a:solidFill>
                  <a:srgbClr val="0567A2"/>
                </a:solidFill>
                <a:latin typeface="微软雅黑" pitchFamily="34" charset="-122"/>
                <a:ea typeface="微软雅黑" pitchFamily="34" charset="-122"/>
              </a:rPr>
              <a:t>存储</a:t>
            </a:r>
            <a:endParaRPr lang="zh-CN" altLang="zh-CN" sz="3600" b="1">
              <a:solidFill>
                <a:srgbClr val="0567A2"/>
              </a:solidFill>
              <a:latin typeface="微软雅黑" pitchFamily="34" charset="-122"/>
              <a:ea typeface="微软雅黑" pitchFamily="34" charset="-122"/>
            </a:endParaRPr>
          </a:p>
        </p:txBody>
      </p:sp>
      <p:sp>
        <p:nvSpPr>
          <p:cNvPr id="8" name="矩形 7"/>
          <p:cNvSpPr/>
          <p:nvPr/>
        </p:nvSpPr>
        <p:spPr bwMode="auto">
          <a:xfrm>
            <a:off x="975910" y="1774519"/>
            <a:ext cx="7109347" cy="4054781"/>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 name="矩形 5"/>
          <p:cNvSpPr>
            <a:spLocks noChangeArrowheads="1"/>
          </p:cNvSpPr>
          <p:nvPr/>
        </p:nvSpPr>
        <p:spPr bwMode="auto">
          <a:xfrm>
            <a:off x="1085473" y="1876114"/>
            <a:ext cx="6896477" cy="442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lvl="1" indent="0">
              <a:lnSpc>
                <a:spcPct val="150000"/>
              </a:lnSpc>
            </a:pPr>
            <a:r>
              <a:rPr lang="zh-CN" altLang="zh-CN" smtClean="0">
                <a:latin typeface="黑体" panose="02010609060101010101" pitchFamily="49" charset="-122"/>
                <a:ea typeface="黑体" panose="02010609060101010101" pitchFamily="49" charset="-122"/>
              </a:rPr>
              <a:t>接下来</a:t>
            </a:r>
            <a:r>
              <a:rPr lang="zh-CN" altLang="zh-CN">
                <a:latin typeface="黑体" panose="02010609060101010101" pitchFamily="49" charset="-122"/>
                <a:ea typeface="黑体" panose="02010609060101010101" pitchFamily="49" charset="-122"/>
              </a:rPr>
              <a:t>通过一个案例来演示</a:t>
            </a:r>
            <a:r>
              <a:rPr lang="en-US" altLang="zh-CN">
                <a:latin typeface="黑体" panose="02010609060101010101" pitchFamily="49" charset="-122"/>
                <a:ea typeface="黑体" panose="02010609060101010101" pitchFamily="49" charset="-122"/>
              </a:rPr>
              <a:t>sessionStorage</a:t>
            </a:r>
            <a:r>
              <a:rPr lang="zh-CN" altLang="zh-CN">
                <a:latin typeface="黑体" panose="02010609060101010101" pitchFamily="49" charset="-122"/>
                <a:ea typeface="黑体" panose="02010609060101010101" pitchFamily="49" charset="-122"/>
              </a:rPr>
              <a:t>如何存储</a:t>
            </a:r>
            <a:r>
              <a:rPr lang="en-US" altLang="zh-CN">
                <a:latin typeface="黑体" panose="02010609060101010101" pitchFamily="49" charset="-122"/>
                <a:ea typeface="黑体" panose="02010609060101010101" pitchFamily="49" charset="-122"/>
              </a:rPr>
              <a:t>JSON</a:t>
            </a:r>
            <a:r>
              <a:rPr lang="zh-CN" altLang="zh-CN">
                <a:latin typeface="黑体" panose="02010609060101010101" pitchFamily="49" charset="-122"/>
                <a:ea typeface="黑体" panose="02010609060101010101" pitchFamily="49" charset="-122"/>
              </a:rPr>
              <a:t>对象</a:t>
            </a:r>
            <a:r>
              <a:rPr lang="zh-CN" altLang="en-US" smtClean="0">
                <a:latin typeface="黑体" panose="02010609060101010101" pitchFamily="49" charset="-122"/>
                <a:ea typeface="黑体" panose="02010609060101010101" pitchFamily="49" charset="-122"/>
              </a:rPr>
              <a:t>。</a:t>
            </a:r>
            <a:endParaRPr lang="zh-CN" altLang="zh-CN">
              <a:latin typeface="黑体" panose="02010609060101010101" pitchFamily="49" charset="-122"/>
              <a:ea typeface="黑体" panose="02010609060101010101" pitchFamily="49" charset="-122"/>
            </a:endParaRPr>
          </a:p>
        </p:txBody>
      </p:sp>
      <p:sp>
        <p:nvSpPr>
          <p:cNvPr id="13" name="圆角矩形 12"/>
          <p:cNvSpPr/>
          <p:nvPr/>
        </p:nvSpPr>
        <p:spPr>
          <a:xfrm>
            <a:off x="975910" y="5978599"/>
            <a:ext cx="7109348" cy="408623"/>
          </a:xfrm>
          <a:prstGeom prst="roundRect">
            <a:avLst/>
          </a:prstGeom>
          <a:solidFill>
            <a:srgbClr val="0567A2"/>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smtClean="0">
                <a:solidFill>
                  <a:schemeClr val="bg1"/>
                </a:solidFill>
                <a:ea typeface="宋体" pitchFamily="2" charset="-122"/>
              </a:rPr>
              <a:t>案例代码（详见教材</a:t>
            </a:r>
            <a:r>
              <a:rPr lang="en-US" altLang="zh-CN" b="1" smtClean="0">
                <a:solidFill>
                  <a:schemeClr val="bg1"/>
                </a:solidFill>
                <a:ea typeface="宋体" pitchFamily="2" charset="-122"/>
              </a:rPr>
              <a:t>demo2-2.html</a:t>
            </a:r>
            <a:r>
              <a:rPr lang="zh-CN" altLang="en-US" b="1" smtClean="0">
                <a:solidFill>
                  <a:schemeClr val="bg1"/>
                </a:solidFill>
                <a:ea typeface="宋体" pitchFamily="2" charset="-122"/>
              </a:rPr>
              <a:t>）</a:t>
            </a:r>
            <a:endParaRPr lang="en-US" altLang="zh-CN" b="1" dirty="0">
              <a:solidFill>
                <a:schemeClr val="bg1"/>
              </a:solidFill>
              <a:ea typeface="宋体" pitchFamily="2" charset="-122"/>
            </a:endParaRPr>
          </a:p>
        </p:txBody>
      </p:sp>
      <p:sp>
        <p:nvSpPr>
          <p:cNvPr id="11" name="矩形 10"/>
          <p:cNvSpPr/>
          <p:nvPr/>
        </p:nvSpPr>
        <p:spPr>
          <a:xfrm>
            <a:off x="560388" y="1018785"/>
            <a:ext cx="2568075" cy="589072"/>
          </a:xfrm>
          <a:prstGeom prst="rect">
            <a:avLst/>
          </a:prstGeom>
        </p:spPr>
        <p:txBody>
          <a:bodyPr wrap="none">
            <a:spAutoFit/>
          </a:bodyPr>
          <a:lstStyle/>
          <a:p>
            <a:pPr marL="342900" lvl="2" indent="-342900">
              <a:lnSpc>
                <a:spcPct val="150000"/>
              </a:lnSpc>
              <a:spcBef>
                <a:spcPct val="20000"/>
              </a:spcBef>
              <a:buFontTx/>
              <a:buChar char="•"/>
              <a:defRPr/>
            </a:pPr>
            <a:r>
              <a:rPr lang="en-US" altLang="zh-CN" sz="2400" b="1" smtClean="0">
                <a:solidFill>
                  <a:srgbClr val="0567A2"/>
                </a:solidFill>
              </a:rPr>
              <a:t>sessionStorage</a:t>
            </a:r>
            <a:r>
              <a:rPr lang="zh-CN" altLang="zh-CN" sz="2400" b="1" smtClean="0">
                <a:solidFill>
                  <a:srgbClr val="0567A2"/>
                </a:solidFill>
              </a:rPr>
              <a:t>  </a:t>
            </a:r>
            <a:endParaRPr lang="zh-CN" altLang="zh-CN" sz="2400" b="1">
              <a:solidFill>
                <a:srgbClr val="0567A2"/>
              </a:solidFill>
            </a:endParaRPr>
          </a:p>
        </p:txBody>
      </p:sp>
      <p:pic>
        <p:nvPicPr>
          <p:cNvPr id="512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4520" y="2654582"/>
            <a:ext cx="6547406" cy="107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6825" y="4006923"/>
            <a:ext cx="3094538" cy="1555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7250" y="4006923"/>
            <a:ext cx="3094537" cy="1555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775818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par>
                                <p:cTn id="11" presetID="14" presetClass="entr" presetSubtype="10" fill="hold" nodeType="withEffect">
                                  <p:stCondLst>
                                    <p:cond delay="0"/>
                                  </p:stCondLst>
                                  <p:childTnLst>
                                    <p:set>
                                      <p:cBhvr>
                                        <p:cTn id="12" dur="1" fill="hold">
                                          <p:stCondLst>
                                            <p:cond delay="0"/>
                                          </p:stCondLst>
                                        </p:cTn>
                                        <p:tgtEl>
                                          <p:spTgt spid="5122"/>
                                        </p:tgtEl>
                                        <p:attrNameLst>
                                          <p:attrName>style.visibility</p:attrName>
                                        </p:attrNameLst>
                                      </p:cBhvr>
                                      <p:to>
                                        <p:strVal val="visible"/>
                                      </p:to>
                                    </p:set>
                                    <p:animEffect transition="in" filter="randombar(horizontal)">
                                      <p:cBhvr>
                                        <p:cTn id="13" dur="500"/>
                                        <p:tgtEl>
                                          <p:spTgt spid="5122"/>
                                        </p:tgtEl>
                                      </p:cBhvr>
                                    </p:animEffect>
                                  </p:childTnLst>
                                </p:cTn>
                              </p:par>
                              <p:par>
                                <p:cTn id="14" presetID="14" presetClass="entr" presetSubtype="10" fill="hold" nodeType="withEffect">
                                  <p:stCondLst>
                                    <p:cond delay="0"/>
                                  </p:stCondLst>
                                  <p:childTnLst>
                                    <p:set>
                                      <p:cBhvr>
                                        <p:cTn id="15" dur="1" fill="hold">
                                          <p:stCondLst>
                                            <p:cond delay="0"/>
                                          </p:stCondLst>
                                        </p:cTn>
                                        <p:tgtEl>
                                          <p:spTgt spid="5123"/>
                                        </p:tgtEl>
                                        <p:attrNameLst>
                                          <p:attrName>style.visibility</p:attrName>
                                        </p:attrNameLst>
                                      </p:cBhvr>
                                      <p:to>
                                        <p:strVal val="visible"/>
                                      </p:to>
                                    </p:set>
                                    <p:animEffect transition="in" filter="randombar(horizontal)">
                                      <p:cBhvr>
                                        <p:cTn id="16" dur="500"/>
                                        <p:tgtEl>
                                          <p:spTgt spid="5123"/>
                                        </p:tgtEl>
                                      </p:cBhvr>
                                    </p:animEffect>
                                  </p:childTnLst>
                                </p:cTn>
                              </p:par>
                              <p:par>
                                <p:cTn id="17" presetID="14" presetClass="entr" presetSubtype="10" fill="hold" nodeType="withEffect">
                                  <p:stCondLst>
                                    <p:cond delay="0"/>
                                  </p:stCondLst>
                                  <p:childTnLst>
                                    <p:set>
                                      <p:cBhvr>
                                        <p:cTn id="18" dur="1" fill="hold">
                                          <p:stCondLst>
                                            <p:cond delay="0"/>
                                          </p:stCondLst>
                                        </p:cTn>
                                        <p:tgtEl>
                                          <p:spTgt spid="5124"/>
                                        </p:tgtEl>
                                        <p:attrNameLst>
                                          <p:attrName>style.visibility</p:attrName>
                                        </p:attrNameLst>
                                      </p:cBhvr>
                                      <p:to>
                                        <p:strVal val="visible"/>
                                      </p:to>
                                    </p:set>
                                    <p:animEffect transition="in" filter="randombar(horizontal)">
                                      <p:cBhvr>
                                        <p:cTn id="19" dur="500"/>
                                        <p:tgtEl>
                                          <p:spTgt spid="512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75" y="1310339"/>
            <a:ext cx="7736378"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矩形 5"/>
          <p:cNvSpPr>
            <a:spLocks noChangeArrowheads="1"/>
          </p:cNvSpPr>
          <p:nvPr/>
        </p:nvSpPr>
        <p:spPr bwMode="auto">
          <a:xfrm>
            <a:off x="499028" y="219804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6"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3600" b="1" smtClean="0">
                <a:solidFill>
                  <a:srgbClr val="0567A2"/>
                </a:solidFill>
                <a:latin typeface="微软雅黑" pitchFamily="34" charset="-122"/>
                <a:ea typeface="微软雅黑" pitchFamily="34" charset="-122"/>
              </a:rPr>
              <a:t>HTML5</a:t>
            </a:r>
            <a:r>
              <a:rPr lang="zh-CN" altLang="zh-CN" sz="3600" b="1">
                <a:solidFill>
                  <a:srgbClr val="0567A2"/>
                </a:solidFill>
                <a:latin typeface="微软雅黑" pitchFamily="34" charset="-122"/>
                <a:ea typeface="微软雅黑" pitchFamily="34" charset="-122"/>
              </a:rPr>
              <a:t>的网络</a:t>
            </a:r>
            <a:r>
              <a:rPr lang="zh-CN" altLang="zh-CN" sz="3600" b="1" smtClean="0">
                <a:solidFill>
                  <a:srgbClr val="0567A2"/>
                </a:solidFill>
                <a:latin typeface="微软雅黑" pitchFamily="34" charset="-122"/>
                <a:ea typeface="微软雅黑" pitchFamily="34" charset="-122"/>
              </a:rPr>
              <a:t>存储</a:t>
            </a:r>
            <a:endParaRPr lang="zh-CN" altLang="zh-CN" sz="3600" b="1">
              <a:solidFill>
                <a:srgbClr val="0567A2"/>
              </a:solidFill>
              <a:latin typeface="微软雅黑" pitchFamily="34" charset="-122"/>
              <a:ea typeface="微软雅黑" pitchFamily="34" charset="-122"/>
            </a:endParaRPr>
          </a:p>
        </p:txBody>
      </p:sp>
      <p:sp>
        <p:nvSpPr>
          <p:cNvPr id="7" name="矩形 6"/>
          <p:cNvSpPr/>
          <p:nvPr/>
        </p:nvSpPr>
        <p:spPr>
          <a:xfrm>
            <a:off x="560388" y="1018785"/>
            <a:ext cx="2805320" cy="583108"/>
          </a:xfrm>
          <a:prstGeom prst="rect">
            <a:avLst/>
          </a:prstGeom>
        </p:spPr>
        <p:txBody>
          <a:bodyPr wrap="none">
            <a:spAutoFit/>
          </a:bodyPr>
          <a:lstStyle/>
          <a:p>
            <a:pPr marL="342900" lvl="2" indent="-342900">
              <a:lnSpc>
                <a:spcPct val="150000"/>
              </a:lnSpc>
              <a:spcBef>
                <a:spcPct val="20000"/>
              </a:spcBef>
              <a:buFontTx/>
              <a:buChar char="•"/>
              <a:defRPr/>
            </a:pPr>
            <a:r>
              <a:rPr lang="en-US" altLang="zh-CN" sz="2400" b="1" smtClean="0">
                <a:solidFill>
                  <a:srgbClr val="0567A2"/>
                </a:solidFill>
              </a:rPr>
              <a:t>Storage </a:t>
            </a:r>
            <a:r>
              <a:rPr lang="zh-CN" altLang="zh-CN" sz="2400" b="1">
                <a:solidFill>
                  <a:srgbClr val="0567A2"/>
                </a:solidFill>
              </a:rPr>
              <a:t>事件</a:t>
            </a:r>
            <a:r>
              <a:rPr lang="zh-CN" altLang="zh-CN" sz="2400" b="1" smtClean="0">
                <a:solidFill>
                  <a:srgbClr val="0567A2"/>
                </a:solidFill>
              </a:rPr>
              <a:t>监听</a:t>
            </a:r>
            <a:endParaRPr lang="zh-CN" altLang="zh-CN" sz="2400" b="1">
              <a:solidFill>
                <a:srgbClr val="0567A2"/>
              </a:solidFill>
            </a:endParaRPr>
          </a:p>
        </p:txBody>
      </p:sp>
      <p:sp>
        <p:nvSpPr>
          <p:cNvPr id="8" name="矩形 7"/>
          <p:cNvSpPr/>
          <p:nvPr/>
        </p:nvSpPr>
        <p:spPr>
          <a:xfrm>
            <a:off x="523875" y="5201461"/>
            <a:ext cx="7943850" cy="1288987"/>
          </a:xfrm>
          <a:prstGeom prst="rect">
            <a:avLst/>
          </a:prstGeom>
          <a:solidFill>
            <a:schemeClr val="accent5">
              <a:lumMod val="20000"/>
              <a:lumOff val="80000"/>
            </a:schemeClr>
          </a:solidFill>
          <a:ln w="19050">
            <a:noFill/>
          </a:ln>
        </p:spPr>
        <p:txBody>
          <a:bodyPr>
            <a:noAutofit/>
          </a:bodyPr>
          <a:lstStyle/>
          <a:p>
            <a:pPr lvl="1">
              <a:lnSpc>
                <a:spcPct val="150000"/>
              </a:lnSpc>
            </a:pPr>
            <a:r>
              <a:rPr lang="en-US" altLang="zh-CN" dirty="0" smtClean="0"/>
              <a:t>window.addEventListener</a:t>
            </a:r>
            <a:r>
              <a:rPr lang="en-US" altLang="zh-CN" dirty="0"/>
              <a:t>("storage",function onStorageChange(event) {  </a:t>
            </a:r>
            <a:endParaRPr lang="zh-CN" altLang="zh-CN" dirty="0"/>
          </a:p>
          <a:p>
            <a:pPr lvl="1">
              <a:lnSpc>
                <a:spcPct val="150000"/>
              </a:lnSpc>
            </a:pPr>
            <a:r>
              <a:rPr lang="en-US" altLang="zh-CN" dirty="0"/>
              <a:t>     console.log(event.key); </a:t>
            </a:r>
            <a:r>
              <a:rPr lang="zh-CN" altLang="en-US" sz="1400" dirty="0" smtClean="0">
                <a:solidFill>
                  <a:srgbClr val="FF0000"/>
                </a:solidFill>
              </a:rPr>
              <a:t>（</a:t>
            </a:r>
            <a:r>
              <a:rPr lang="zh-CN" altLang="zh-CN" sz="1400" dirty="0">
                <a:solidFill>
                  <a:srgbClr val="FF0000"/>
                </a:solidFill>
              </a:rPr>
              <a:t>这个</a:t>
            </a:r>
            <a:r>
              <a:rPr lang="en-US" altLang="zh-CN" sz="1400" dirty="0">
                <a:solidFill>
                  <a:srgbClr val="FF0000"/>
                </a:solidFill>
              </a:rPr>
              <a:t>event</a:t>
            </a:r>
            <a:r>
              <a:rPr lang="zh-CN" altLang="zh-CN" sz="1400" dirty="0">
                <a:solidFill>
                  <a:srgbClr val="FF0000"/>
                </a:solidFill>
              </a:rPr>
              <a:t>对象的</a:t>
            </a:r>
            <a:r>
              <a:rPr lang="en-US" altLang="zh-CN" sz="1400" dirty="0">
                <a:solidFill>
                  <a:srgbClr val="FF0000"/>
                </a:solidFill>
              </a:rPr>
              <a:t>key</a:t>
            </a:r>
            <a:r>
              <a:rPr lang="zh-CN" altLang="zh-CN" sz="1400" dirty="0">
                <a:solidFill>
                  <a:srgbClr val="FF0000"/>
                </a:solidFill>
              </a:rPr>
              <a:t>属性，保存发生变化的键</a:t>
            </a:r>
            <a:r>
              <a:rPr lang="zh-CN" altLang="zh-CN" sz="1400" dirty="0" smtClean="0">
                <a:solidFill>
                  <a:srgbClr val="FF0000"/>
                </a:solidFill>
              </a:rPr>
              <a:t>名</a:t>
            </a:r>
            <a:r>
              <a:rPr lang="zh-CN" altLang="en-US" sz="1400" dirty="0">
                <a:solidFill>
                  <a:srgbClr val="FF0000"/>
                </a:solidFill>
              </a:rPr>
              <a:t>）</a:t>
            </a:r>
            <a:endParaRPr lang="zh-CN" altLang="zh-CN" dirty="0">
              <a:solidFill>
                <a:srgbClr val="FF0000"/>
              </a:solidFill>
            </a:endParaRPr>
          </a:p>
          <a:p>
            <a:pPr lvl="1">
              <a:lnSpc>
                <a:spcPct val="150000"/>
              </a:lnSpc>
            </a:pPr>
            <a:r>
              <a:rPr lang="en-US" altLang="zh-CN" dirty="0"/>
              <a:t>});  </a:t>
            </a:r>
            <a:endParaRPr lang="zh-CN" altLang="zh-CN" dirty="0"/>
          </a:p>
          <a:p>
            <a:pPr indent="457200">
              <a:lnSpc>
                <a:spcPct val="150000"/>
              </a:lnSpc>
            </a:pPr>
            <a:endParaRPr lang="zh-CN" altLang="zh-CN" dirty="0"/>
          </a:p>
        </p:txBody>
      </p:sp>
      <p:sp>
        <p:nvSpPr>
          <p:cNvPr id="4" name="矩形 3"/>
          <p:cNvSpPr/>
          <p:nvPr/>
        </p:nvSpPr>
        <p:spPr>
          <a:xfrm>
            <a:off x="2544971" y="2243444"/>
            <a:ext cx="4191000" cy="2585323"/>
          </a:xfrm>
          <a:prstGeom prst="rect">
            <a:avLst/>
          </a:prstGeom>
        </p:spPr>
        <p:txBody>
          <a:bodyPr wrap="square">
            <a:spAutoFit/>
          </a:bodyPr>
          <a:lstStyle/>
          <a:p>
            <a:pPr>
              <a:lnSpc>
                <a:spcPct val="150000"/>
              </a:lnSpc>
            </a:pPr>
            <a:r>
              <a:rPr lang="zh-CN" altLang="zh-CN" dirty="0">
                <a:latin typeface="黑体" panose="02010609060101010101" pitchFamily="49" charset="-122"/>
                <a:ea typeface="黑体" panose="02010609060101010101" pitchFamily="49" charset="-122"/>
              </a:rPr>
              <a:t>在使用</a:t>
            </a:r>
            <a:r>
              <a:rPr lang="en-US" altLang="zh-CN" dirty="0">
                <a:latin typeface="黑体" panose="02010609060101010101" pitchFamily="49" charset="-122"/>
                <a:ea typeface="黑体" panose="02010609060101010101" pitchFamily="49" charset="-122"/>
              </a:rPr>
              <a:t>Web Storage API</a:t>
            </a:r>
            <a:r>
              <a:rPr lang="zh-CN" altLang="zh-CN" dirty="0">
                <a:latin typeface="黑体" panose="02010609060101010101" pitchFamily="49" charset="-122"/>
                <a:ea typeface="黑体" panose="02010609060101010101" pitchFamily="49" charset="-122"/>
              </a:rPr>
              <a:t>存储数据时，当储存的数据发生变化，会触发</a:t>
            </a:r>
            <a:r>
              <a:rPr lang="en-US" altLang="zh-CN" dirty="0">
                <a:latin typeface="黑体" panose="02010609060101010101" pitchFamily="49" charset="-122"/>
                <a:ea typeface="黑体" panose="02010609060101010101" pitchFamily="49" charset="-122"/>
              </a:rPr>
              <a:t>window</a:t>
            </a:r>
            <a:r>
              <a:rPr lang="zh-CN" altLang="zh-CN" dirty="0">
                <a:latin typeface="黑体" panose="02010609060101010101" pitchFamily="49" charset="-122"/>
                <a:ea typeface="黑体" panose="02010609060101010101" pitchFamily="49" charset="-122"/>
              </a:rPr>
              <a:t>对象的</a:t>
            </a:r>
            <a:r>
              <a:rPr lang="en-US" altLang="zh-CN" dirty="0">
                <a:latin typeface="黑体" panose="02010609060101010101" pitchFamily="49" charset="-122"/>
                <a:ea typeface="黑体" panose="02010609060101010101" pitchFamily="49" charset="-122"/>
              </a:rPr>
              <a:t>storage</a:t>
            </a:r>
            <a:r>
              <a:rPr lang="zh-CN" altLang="zh-CN" dirty="0">
                <a:latin typeface="黑体" panose="02010609060101010101" pitchFamily="49" charset="-122"/>
                <a:ea typeface="黑体" panose="02010609060101010101" pitchFamily="49" charset="-122"/>
              </a:rPr>
              <a:t>事件，通过监听该事件并指定其事件处理函数，我们可以定义，当在其他页面中修改</a:t>
            </a:r>
            <a:r>
              <a:rPr lang="en-US" altLang="zh-CN" dirty="0">
                <a:latin typeface="黑体" panose="02010609060101010101" pitchFamily="49" charset="-122"/>
                <a:ea typeface="黑体" panose="02010609060101010101" pitchFamily="49" charset="-122"/>
              </a:rPr>
              <a:t>sessionStorage</a:t>
            </a:r>
            <a:r>
              <a:rPr lang="zh-CN" altLang="zh-CN" dirty="0">
                <a:latin typeface="黑体" panose="02010609060101010101" pitchFamily="49" charset="-122"/>
                <a:ea typeface="黑体" panose="02010609060101010101" pitchFamily="49" charset="-122"/>
              </a:rPr>
              <a:t>或</a:t>
            </a:r>
            <a:r>
              <a:rPr lang="en-US" altLang="zh-CN" dirty="0">
                <a:latin typeface="黑体" panose="02010609060101010101" pitchFamily="49" charset="-122"/>
                <a:ea typeface="黑体" panose="02010609060101010101" pitchFamily="49" charset="-122"/>
              </a:rPr>
              <a:t>localStorage</a:t>
            </a:r>
            <a:r>
              <a:rPr lang="zh-CN" altLang="zh-CN" dirty="0">
                <a:latin typeface="黑体" panose="02010609060101010101" pitchFamily="49" charset="-122"/>
                <a:ea typeface="黑体" panose="02010609060101010101" pitchFamily="49" charset="-122"/>
              </a:rPr>
              <a:t>中的值时所要执行的处理。</a:t>
            </a:r>
          </a:p>
        </p:txBody>
      </p:sp>
    </p:spTree>
    <p:custDataLst>
      <p:tags r:id="rId1"/>
    </p:custDataLst>
    <p:extLst>
      <p:ext uri="{BB962C8B-B14F-4D97-AF65-F5344CB8AC3E}">
        <p14:creationId xmlns:p14="http://schemas.microsoft.com/office/powerpoint/2010/main" val="2102230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randombar(horizontal)">
                                      <p:cBhvr>
                                        <p:cTn id="7" dur="500"/>
                                        <p:tgtEl>
                                          <p:spTgt spid="307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bwMode="auto">
          <a:xfrm>
            <a:off x="495299" y="1809749"/>
            <a:ext cx="8105775" cy="2562226"/>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 name="圆角矩形标注 3"/>
          <p:cNvSpPr/>
          <p:nvPr/>
        </p:nvSpPr>
        <p:spPr>
          <a:xfrm>
            <a:off x="495299" y="4476749"/>
            <a:ext cx="8105775" cy="1971675"/>
          </a:xfrm>
          <a:prstGeom prst="wedgeRoundRectCallout">
            <a:avLst>
              <a:gd name="adj1" fmla="val -19909"/>
              <a:gd name="adj2" fmla="val -61812"/>
              <a:gd name="adj3" fmla="val 16667"/>
            </a:avLst>
          </a:prstGeom>
          <a:solidFill>
            <a:srgbClr val="EDD3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5"/>
          <p:cNvSpPr>
            <a:spLocks noChangeArrowheads="1"/>
          </p:cNvSpPr>
          <p:nvPr/>
        </p:nvSpPr>
        <p:spPr bwMode="auto">
          <a:xfrm>
            <a:off x="518078" y="223614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23" name="矩形 5"/>
          <p:cNvSpPr>
            <a:spLocks noChangeArrowheads="1"/>
          </p:cNvSpPr>
          <p:nvPr/>
        </p:nvSpPr>
        <p:spPr bwMode="auto">
          <a:xfrm>
            <a:off x="527603" y="1821940"/>
            <a:ext cx="8149672" cy="403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zh-CN" altLang="zh-CN" sz="1600" smtClean="0">
                <a:latin typeface="黑体" panose="02010609060101010101" pitchFamily="49" charset="-122"/>
                <a:ea typeface="黑体" panose="02010609060101010101" pitchFamily="49" charset="-122"/>
              </a:rPr>
              <a:t>在</a:t>
            </a:r>
            <a:r>
              <a:rPr lang="zh-CN" altLang="zh-CN" sz="1600">
                <a:latin typeface="黑体" panose="02010609060101010101" pitchFamily="49" charset="-122"/>
                <a:ea typeface="黑体" panose="02010609060101010101" pitchFamily="49" charset="-122"/>
              </a:rPr>
              <a:t>事件处理函数中，触发事件的事件对象（</a:t>
            </a:r>
            <a:r>
              <a:rPr lang="en-US" altLang="zh-CN" sz="1600">
                <a:latin typeface="黑体" panose="02010609060101010101" pitchFamily="49" charset="-122"/>
                <a:ea typeface="黑体" panose="02010609060101010101" pitchFamily="49" charset="-122"/>
              </a:rPr>
              <a:t>event</a:t>
            </a:r>
            <a:r>
              <a:rPr lang="zh-CN" altLang="zh-CN" sz="1600">
                <a:latin typeface="黑体" panose="02010609060101010101" pitchFamily="49" charset="-122"/>
                <a:ea typeface="黑体" panose="02010609060101010101" pitchFamily="49" charset="-122"/>
              </a:rPr>
              <a:t>参数值）具有一些属性，</a:t>
            </a:r>
            <a:r>
              <a:rPr lang="zh-CN" altLang="zh-CN" sz="1600" smtClean="0">
                <a:latin typeface="黑体" panose="02010609060101010101" pitchFamily="49" charset="-122"/>
                <a:ea typeface="黑体" panose="02010609060101010101" pitchFamily="49" charset="-122"/>
              </a:rPr>
              <a:t>如</a:t>
            </a:r>
            <a:r>
              <a:rPr lang="zh-CN" altLang="en-US" sz="1600" smtClean="0">
                <a:latin typeface="黑体" panose="02010609060101010101" pitchFamily="49" charset="-122"/>
                <a:ea typeface="黑体" panose="02010609060101010101" pitchFamily="49" charset="-122"/>
              </a:rPr>
              <a:t>下</a:t>
            </a:r>
            <a:r>
              <a:rPr lang="zh-CN" altLang="zh-CN" sz="1600" smtClean="0">
                <a:latin typeface="黑体" panose="02010609060101010101" pitchFamily="49" charset="-122"/>
                <a:ea typeface="黑体" panose="02010609060101010101" pitchFamily="49" charset="-122"/>
              </a:rPr>
              <a:t>表所</a:t>
            </a:r>
            <a:r>
              <a:rPr lang="zh-CN" altLang="zh-CN" sz="1600">
                <a:latin typeface="黑体" panose="02010609060101010101" pitchFamily="49" charset="-122"/>
                <a:ea typeface="黑体" panose="02010609060101010101" pitchFamily="49" charset="-122"/>
              </a:rPr>
              <a:t>示</a:t>
            </a:r>
            <a:r>
              <a:rPr lang="zh-CN" altLang="zh-CN" sz="1600" smtClean="0">
                <a:latin typeface="黑体" panose="02010609060101010101" pitchFamily="49" charset="-122"/>
                <a:ea typeface="黑体" panose="02010609060101010101" pitchFamily="49" charset="-122"/>
              </a:rPr>
              <a:t>。</a:t>
            </a:r>
            <a:endParaRPr lang="zh-CN" altLang="zh-CN" sz="1600">
              <a:latin typeface="黑体" panose="02010609060101010101" pitchFamily="49" charset="-122"/>
              <a:ea typeface="黑体" panose="02010609060101010101" pitchFamily="49" charset="-122"/>
            </a:endParaRPr>
          </a:p>
        </p:txBody>
      </p:sp>
      <p:sp>
        <p:nvSpPr>
          <p:cNvPr id="6"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3600" b="1" smtClean="0">
                <a:solidFill>
                  <a:srgbClr val="0567A2"/>
                </a:solidFill>
                <a:latin typeface="微软雅黑" pitchFamily="34" charset="-122"/>
                <a:ea typeface="微软雅黑" pitchFamily="34" charset="-122"/>
              </a:rPr>
              <a:t>HTML5</a:t>
            </a:r>
            <a:r>
              <a:rPr lang="zh-CN" altLang="zh-CN" sz="3600" b="1">
                <a:solidFill>
                  <a:srgbClr val="0567A2"/>
                </a:solidFill>
                <a:latin typeface="微软雅黑" pitchFamily="34" charset="-122"/>
                <a:ea typeface="微软雅黑" pitchFamily="34" charset="-122"/>
              </a:rPr>
              <a:t>的网络</a:t>
            </a:r>
            <a:r>
              <a:rPr lang="zh-CN" altLang="zh-CN" sz="3600" b="1" smtClean="0">
                <a:solidFill>
                  <a:srgbClr val="0567A2"/>
                </a:solidFill>
                <a:latin typeface="微软雅黑" pitchFamily="34" charset="-122"/>
                <a:ea typeface="微软雅黑" pitchFamily="34" charset="-122"/>
              </a:rPr>
              <a:t>存储</a:t>
            </a:r>
            <a:endParaRPr lang="zh-CN" altLang="zh-CN" sz="3600" b="1">
              <a:solidFill>
                <a:srgbClr val="0567A2"/>
              </a:solidFill>
              <a:latin typeface="微软雅黑" pitchFamily="34" charset="-122"/>
              <a:ea typeface="微软雅黑" pitchFamily="34" charset="-122"/>
            </a:endParaRPr>
          </a:p>
        </p:txBody>
      </p:sp>
      <p:sp>
        <p:nvSpPr>
          <p:cNvPr id="7" name="矩形 6"/>
          <p:cNvSpPr/>
          <p:nvPr/>
        </p:nvSpPr>
        <p:spPr>
          <a:xfrm>
            <a:off x="560388" y="1018785"/>
            <a:ext cx="2805320" cy="583108"/>
          </a:xfrm>
          <a:prstGeom prst="rect">
            <a:avLst/>
          </a:prstGeom>
        </p:spPr>
        <p:txBody>
          <a:bodyPr wrap="none">
            <a:spAutoFit/>
          </a:bodyPr>
          <a:lstStyle/>
          <a:p>
            <a:pPr marL="342900" lvl="2" indent="-342900">
              <a:lnSpc>
                <a:spcPct val="150000"/>
              </a:lnSpc>
              <a:spcBef>
                <a:spcPct val="20000"/>
              </a:spcBef>
              <a:buFontTx/>
              <a:buChar char="•"/>
              <a:defRPr/>
            </a:pPr>
            <a:r>
              <a:rPr lang="en-US" altLang="zh-CN" sz="2400" b="1" smtClean="0">
                <a:solidFill>
                  <a:srgbClr val="0567A2"/>
                </a:solidFill>
              </a:rPr>
              <a:t>Storage </a:t>
            </a:r>
            <a:r>
              <a:rPr lang="zh-CN" altLang="zh-CN" sz="2400" b="1">
                <a:solidFill>
                  <a:srgbClr val="0567A2"/>
                </a:solidFill>
              </a:rPr>
              <a:t>事件</a:t>
            </a:r>
            <a:r>
              <a:rPr lang="zh-CN" altLang="zh-CN" sz="2400" b="1" smtClean="0">
                <a:solidFill>
                  <a:srgbClr val="0567A2"/>
                </a:solidFill>
              </a:rPr>
              <a:t>监听</a:t>
            </a:r>
            <a:endParaRPr lang="zh-CN" altLang="zh-CN" sz="2400" b="1">
              <a:solidFill>
                <a:srgbClr val="0567A2"/>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3186300626"/>
              </p:ext>
            </p:extLst>
          </p:nvPr>
        </p:nvGraphicFramePr>
        <p:xfrm>
          <a:off x="693738" y="2381246"/>
          <a:ext cx="7754937" cy="1819278"/>
        </p:xfrm>
        <a:graphic>
          <a:graphicData uri="http://schemas.openxmlformats.org/drawingml/2006/table">
            <a:tbl>
              <a:tblPr firstRow="1" firstCol="1" lastRow="1" lastCol="1" bandRow="1" bandCol="1"/>
              <a:tblGrid>
                <a:gridCol w="2290808"/>
                <a:gridCol w="5464129"/>
              </a:tblGrid>
              <a:tr h="303213">
                <a:tc>
                  <a:txBody>
                    <a:bodyPr/>
                    <a:lstStyle/>
                    <a:p>
                      <a:pPr algn="ctr">
                        <a:lnSpc>
                          <a:spcPct val="150000"/>
                        </a:lnSpc>
                        <a:spcAft>
                          <a:spcPts val="0"/>
                        </a:spcAft>
                      </a:pPr>
                      <a:r>
                        <a:rPr lang="zh-CN" sz="1050" b="1" kern="100" dirty="0">
                          <a:effectLst/>
                          <a:latin typeface="Times New Roman"/>
                          <a:ea typeface="宋体"/>
                        </a:rPr>
                        <a:t>属性</a:t>
                      </a:r>
                      <a:endParaRPr lang="zh-CN" sz="1050" kern="100" dirty="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A6CA"/>
                    </a:solidFill>
                  </a:tcPr>
                </a:tc>
                <a:tc>
                  <a:txBody>
                    <a:bodyPr/>
                    <a:lstStyle/>
                    <a:p>
                      <a:pPr marL="266700" indent="-266700" algn="ctr">
                        <a:lnSpc>
                          <a:spcPct val="150000"/>
                        </a:lnSpc>
                        <a:spcAft>
                          <a:spcPts val="0"/>
                        </a:spcAft>
                        <a:tabLst>
                          <a:tab pos="356235" algn="l"/>
                        </a:tabLst>
                      </a:pPr>
                      <a:r>
                        <a:rPr lang="zh-CN" sz="1050" b="1" kern="100">
                          <a:effectLst/>
                          <a:latin typeface="Times New Roman"/>
                          <a:ea typeface="宋体"/>
                        </a:rPr>
                        <a:t>描述</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A6CA"/>
                    </a:solidFill>
                  </a:tcPr>
                </a:tc>
              </a:tr>
              <a:tr h="303213">
                <a:tc>
                  <a:txBody>
                    <a:bodyPr/>
                    <a:lstStyle/>
                    <a:p>
                      <a:pPr algn="l">
                        <a:lnSpc>
                          <a:spcPct val="150000"/>
                        </a:lnSpc>
                        <a:spcAft>
                          <a:spcPts val="0"/>
                        </a:spcAft>
                      </a:pPr>
                      <a:r>
                        <a:rPr lang="en-US" sz="1050" b="1" kern="100">
                          <a:effectLst/>
                          <a:latin typeface="Times New Roman"/>
                          <a:ea typeface="宋体"/>
                        </a:rPr>
                        <a:t>event.key</a:t>
                      </a:r>
                      <a:endParaRPr lang="zh-CN" sz="1050" b="1"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b="1" kern="100" dirty="0">
                          <a:effectLst/>
                          <a:latin typeface="Times New Roman"/>
                          <a:ea typeface="宋体"/>
                        </a:rPr>
                        <a:t>属性值为在</a:t>
                      </a:r>
                      <a:r>
                        <a:rPr lang="en-US" sz="1050" b="1" kern="100" dirty="0" smtClean="0">
                          <a:effectLst/>
                          <a:latin typeface="Times New Roman"/>
                          <a:ea typeface="宋体"/>
                        </a:rPr>
                        <a:t>sessionStorage </a:t>
                      </a:r>
                      <a:r>
                        <a:rPr lang="zh-CN" sz="1050" b="1" kern="100" dirty="0" smtClean="0">
                          <a:effectLst/>
                          <a:latin typeface="Times New Roman"/>
                          <a:ea typeface="宋体"/>
                        </a:rPr>
                        <a:t>或</a:t>
                      </a:r>
                      <a:r>
                        <a:rPr lang="en-US" altLang="zh-CN" sz="1050" b="1" kern="100" dirty="0" smtClean="0">
                          <a:effectLst/>
                          <a:latin typeface="Times New Roman"/>
                          <a:ea typeface="宋体"/>
                        </a:rPr>
                        <a:t>  </a:t>
                      </a:r>
                      <a:r>
                        <a:rPr lang="en-US" sz="1050" b="1" kern="100" dirty="0" smtClean="0">
                          <a:effectLst/>
                          <a:latin typeface="Times New Roman"/>
                          <a:ea typeface="宋体"/>
                        </a:rPr>
                        <a:t>localStorage</a:t>
                      </a:r>
                      <a:r>
                        <a:rPr lang="zh-CN" sz="1050" b="1" kern="100" dirty="0">
                          <a:effectLst/>
                          <a:latin typeface="Times New Roman"/>
                          <a:ea typeface="宋体"/>
                        </a:rPr>
                        <a:t>中被修改的数据键值</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213">
                <a:tc>
                  <a:txBody>
                    <a:bodyPr/>
                    <a:lstStyle/>
                    <a:p>
                      <a:pPr algn="l">
                        <a:lnSpc>
                          <a:spcPct val="150000"/>
                        </a:lnSpc>
                        <a:spcAft>
                          <a:spcPts val="0"/>
                        </a:spcAft>
                      </a:pPr>
                      <a:r>
                        <a:rPr lang="en-US" sz="1050" b="1" kern="100">
                          <a:effectLst/>
                          <a:latin typeface="Times New Roman"/>
                          <a:ea typeface="宋体"/>
                        </a:rPr>
                        <a:t>event.oldValue</a:t>
                      </a:r>
                      <a:endParaRPr lang="zh-CN" sz="1050" b="1"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b="1" kern="100">
                          <a:effectLst/>
                          <a:latin typeface="Times New Roman"/>
                          <a:ea typeface="宋体"/>
                        </a:rPr>
                        <a:t>属性值为</a:t>
                      </a:r>
                      <a:r>
                        <a:rPr lang="zh-CN" sz="1050" b="1" kern="100" smtClean="0">
                          <a:effectLst/>
                          <a:latin typeface="Times New Roman"/>
                          <a:ea typeface="宋体"/>
                        </a:rPr>
                        <a:t>在</a:t>
                      </a:r>
                      <a:r>
                        <a:rPr lang="en-US" altLang="zh-CN" sz="1050" b="1" kern="100" smtClean="0">
                          <a:effectLst/>
                          <a:latin typeface="Times New Roman"/>
                          <a:ea typeface="宋体"/>
                        </a:rPr>
                        <a:t> </a:t>
                      </a:r>
                      <a:r>
                        <a:rPr lang="en-US" sz="1050" b="1" kern="100" smtClean="0">
                          <a:effectLst/>
                          <a:latin typeface="Times New Roman"/>
                          <a:ea typeface="宋体"/>
                        </a:rPr>
                        <a:t>sessionStorage</a:t>
                      </a:r>
                      <a:r>
                        <a:rPr lang="zh-CN" sz="1050" b="1" kern="100" smtClean="0">
                          <a:effectLst/>
                          <a:latin typeface="Times New Roman"/>
                          <a:ea typeface="宋体"/>
                        </a:rPr>
                        <a:t>或</a:t>
                      </a:r>
                      <a:r>
                        <a:rPr lang="en-US" altLang="zh-CN" sz="1050" b="1" kern="100" smtClean="0">
                          <a:effectLst/>
                          <a:latin typeface="Times New Roman"/>
                          <a:ea typeface="宋体"/>
                        </a:rPr>
                        <a:t> </a:t>
                      </a:r>
                      <a:r>
                        <a:rPr lang="en-US" sz="1050" b="1" kern="100" smtClean="0">
                          <a:effectLst/>
                          <a:latin typeface="Times New Roman"/>
                          <a:ea typeface="宋体"/>
                        </a:rPr>
                        <a:t>localStorage</a:t>
                      </a:r>
                      <a:r>
                        <a:rPr lang="zh-CN" sz="1050" b="1" kern="100">
                          <a:effectLst/>
                          <a:latin typeface="Times New Roman"/>
                          <a:ea typeface="宋体"/>
                        </a:rPr>
                        <a:t>中被修改前的值</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213">
                <a:tc>
                  <a:txBody>
                    <a:bodyPr/>
                    <a:lstStyle/>
                    <a:p>
                      <a:pPr algn="l">
                        <a:lnSpc>
                          <a:spcPct val="150000"/>
                        </a:lnSpc>
                        <a:spcAft>
                          <a:spcPts val="0"/>
                        </a:spcAft>
                      </a:pPr>
                      <a:r>
                        <a:rPr lang="en-US" sz="1050" b="1" kern="100">
                          <a:effectLst/>
                          <a:latin typeface="Times New Roman"/>
                          <a:ea typeface="宋体"/>
                        </a:rPr>
                        <a:t>event.newValue</a:t>
                      </a:r>
                      <a:endParaRPr lang="zh-CN" sz="1050" b="1"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b="1" kern="100" dirty="0">
                          <a:effectLst/>
                          <a:latin typeface="Times New Roman"/>
                          <a:ea typeface="宋体"/>
                        </a:rPr>
                        <a:t>属性值为</a:t>
                      </a:r>
                      <a:r>
                        <a:rPr lang="zh-CN" sz="1050" b="1" kern="100" dirty="0" smtClean="0">
                          <a:effectLst/>
                          <a:latin typeface="Times New Roman"/>
                          <a:ea typeface="宋体"/>
                        </a:rPr>
                        <a:t>在</a:t>
                      </a:r>
                      <a:r>
                        <a:rPr lang="en-US" altLang="zh-CN" sz="1050" b="1" kern="100" dirty="0" smtClean="0">
                          <a:effectLst/>
                          <a:latin typeface="Times New Roman"/>
                          <a:ea typeface="宋体"/>
                        </a:rPr>
                        <a:t> </a:t>
                      </a:r>
                      <a:r>
                        <a:rPr lang="en-US" sz="1050" b="1" kern="100" dirty="0" smtClean="0">
                          <a:effectLst/>
                          <a:latin typeface="Times New Roman"/>
                          <a:ea typeface="宋体"/>
                        </a:rPr>
                        <a:t>sessionStorage</a:t>
                      </a:r>
                      <a:r>
                        <a:rPr lang="zh-CN" sz="1050" b="1" kern="100" dirty="0" smtClean="0">
                          <a:effectLst/>
                          <a:latin typeface="Times New Roman"/>
                          <a:ea typeface="宋体"/>
                        </a:rPr>
                        <a:t>或</a:t>
                      </a:r>
                      <a:r>
                        <a:rPr lang="en-US" altLang="zh-CN" sz="1050" b="1" kern="100" dirty="0" smtClean="0">
                          <a:effectLst/>
                          <a:latin typeface="Times New Roman"/>
                          <a:ea typeface="宋体"/>
                        </a:rPr>
                        <a:t> </a:t>
                      </a:r>
                      <a:r>
                        <a:rPr lang="en-US" sz="1050" b="1" kern="100" dirty="0" smtClean="0">
                          <a:effectLst/>
                          <a:latin typeface="Times New Roman"/>
                          <a:ea typeface="宋体"/>
                        </a:rPr>
                        <a:t>localStorage</a:t>
                      </a:r>
                      <a:r>
                        <a:rPr lang="zh-CN" sz="1050" b="1" kern="100" dirty="0">
                          <a:effectLst/>
                          <a:latin typeface="Times New Roman"/>
                          <a:ea typeface="宋体"/>
                        </a:rPr>
                        <a:t>中被修改后的值</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213">
                <a:tc>
                  <a:txBody>
                    <a:bodyPr/>
                    <a:lstStyle/>
                    <a:p>
                      <a:pPr algn="l">
                        <a:lnSpc>
                          <a:spcPct val="150000"/>
                        </a:lnSpc>
                        <a:spcAft>
                          <a:spcPts val="0"/>
                        </a:spcAft>
                      </a:pPr>
                      <a:r>
                        <a:rPr lang="en-US" sz="1050" b="1" kern="100">
                          <a:effectLst/>
                          <a:latin typeface="Times New Roman"/>
                          <a:ea typeface="宋体"/>
                        </a:rPr>
                        <a:t>event.url</a:t>
                      </a:r>
                      <a:endParaRPr lang="zh-CN" sz="1050" b="1"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b="1" kern="100">
                          <a:effectLst/>
                          <a:latin typeface="Times New Roman"/>
                          <a:ea typeface="宋体"/>
                        </a:rPr>
                        <a:t>属性值为在</a:t>
                      </a:r>
                      <a:r>
                        <a:rPr lang="en-US" sz="1050" b="1" kern="100">
                          <a:effectLst/>
                          <a:latin typeface="Times New Roman"/>
                          <a:ea typeface="宋体"/>
                        </a:rPr>
                        <a:t>sessionStorage</a:t>
                      </a:r>
                      <a:r>
                        <a:rPr lang="zh-CN" sz="1050" b="1" kern="100" smtClean="0">
                          <a:effectLst/>
                          <a:latin typeface="Times New Roman"/>
                          <a:ea typeface="宋体"/>
                        </a:rPr>
                        <a:t>或</a:t>
                      </a:r>
                      <a:r>
                        <a:rPr lang="en-US" altLang="zh-CN" sz="1050" b="1" kern="100" smtClean="0">
                          <a:effectLst/>
                          <a:latin typeface="Times New Roman"/>
                          <a:ea typeface="宋体"/>
                        </a:rPr>
                        <a:t> </a:t>
                      </a:r>
                      <a:r>
                        <a:rPr lang="en-US" sz="1050" b="1" kern="100" smtClean="0">
                          <a:effectLst/>
                          <a:latin typeface="Times New Roman"/>
                          <a:ea typeface="宋体"/>
                        </a:rPr>
                        <a:t>localStorage</a:t>
                      </a:r>
                      <a:r>
                        <a:rPr lang="zh-CN" sz="1050" b="1" kern="100">
                          <a:effectLst/>
                          <a:latin typeface="Times New Roman"/>
                          <a:ea typeface="宋体"/>
                        </a:rPr>
                        <a:t>中值的页面</a:t>
                      </a:r>
                      <a:r>
                        <a:rPr lang="en-US" sz="1050" b="1" kern="100">
                          <a:effectLst/>
                          <a:latin typeface="Times New Roman"/>
                          <a:ea typeface="宋体"/>
                        </a:rPr>
                        <a:t>URL</a:t>
                      </a:r>
                      <a:r>
                        <a:rPr lang="zh-CN" sz="1050" b="1" kern="100">
                          <a:effectLst/>
                          <a:latin typeface="Times New Roman"/>
                          <a:ea typeface="宋体"/>
                        </a:rPr>
                        <a:t>地址</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213">
                <a:tc>
                  <a:txBody>
                    <a:bodyPr/>
                    <a:lstStyle/>
                    <a:p>
                      <a:pPr algn="l">
                        <a:lnSpc>
                          <a:spcPct val="150000"/>
                        </a:lnSpc>
                        <a:spcAft>
                          <a:spcPts val="0"/>
                        </a:spcAft>
                      </a:pPr>
                      <a:r>
                        <a:rPr lang="en-US" sz="1050" b="1" kern="100">
                          <a:effectLst/>
                          <a:latin typeface="Times New Roman"/>
                          <a:ea typeface="宋体"/>
                        </a:rPr>
                        <a:t>event.storageArea</a:t>
                      </a:r>
                      <a:endParaRPr lang="zh-CN" sz="1050" b="1"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spcAft>
                          <a:spcPts val="0"/>
                        </a:spcAft>
                      </a:pPr>
                      <a:r>
                        <a:rPr lang="zh-CN" sz="1050" b="1" kern="100" dirty="0">
                          <a:effectLst/>
                          <a:latin typeface="Times New Roman"/>
                          <a:ea typeface="宋体"/>
                        </a:rPr>
                        <a:t>属性值为变动</a:t>
                      </a:r>
                      <a:r>
                        <a:rPr lang="zh-CN" sz="1050" b="1" kern="100" dirty="0" smtClean="0">
                          <a:effectLst/>
                          <a:latin typeface="Times New Roman"/>
                          <a:ea typeface="宋体"/>
                        </a:rPr>
                        <a:t>的</a:t>
                      </a:r>
                      <a:r>
                        <a:rPr lang="en-US" altLang="zh-CN" sz="1050" b="1" kern="100" dirty="0" smtClean="0">
                          <a:effectLst/>
                          <a:latin typeface="Times New Roman"/>
                          <a:ea typeface="宋体"/>
                        </a:rPr>
                        <a:t> </a:t>
                      </a:r>
                      <a:r>
                        <a:rPr lang="en-US" sz="1050" b="1" kern="100" dirty="0" smtClean="0">
                          <a:effectLst/>
                          <a:latin typeface="Times New Roman"/>
                          <a:ea typeface="宋体"/>
                        </a:rPr>
                        <a:t>sessionStorage</a:t>
                      </a:r>
                      <a:r>
                        <a:rPr lang="zh-CN" sz="1050" b="1" kern="100" dirty="0">
                          <a:effectLst/>
                          <a:latin typeface="Times New Roman"/>
                          <a:ea typeface="宋体"/>
                        </a:rPr>
                        <a:t>对象</a:t>
                      </a:r>
                      <a:r>
                        <a:rPr lang="zh-CN" sz="1050" b="1" kern="100" dirty="0" smtClean="0">
                          <a:effectLst/>
                          <a:latin typeface="Times New Roman"/>
                          <a:ea typeface="宋体"/>
                        </a:rPr>
                        <a:t>或</a:t>
                      </a:r>
                      <a:r>
                        <a:rPr lang="en-US" altLang="zh-CN" sz="1050" b="1" kern="100" dirty="0" smtClean="0">
                          <a:effectLst/>
                          <a:latin typeface="Times New Roman"/>
                          <a:ea typeface="宋体"/>
                        </a:rPr>
                        <a:t> </a:t>
                      </a:r>
                      <a:r>
                        <a:rPr lang="en-US" sz="1050" b="1" kern="100" dirty="0" smtClean="0">
                          <a:effectLst/>
                          <a:latin typeface="Times New Roman"/>
                          <a:ea typeface="宋体"/>
                        </a:rPr>
                        <a:t>localStorage</a:t>
                      </a:r>
                      <a:r>
                        <a:rPr lang="zh-CN" sz="1050" b="1" kern="100" dirty="0">
                          <a:effectLst/>
                          <a:latin typeface="Times New Roman"/>
                          <a:ea typeface="宋体"/>
                        </a:rPr>
                        <a:t>对象</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
        <p:nvSpPr>
          <p:cNvPr id="3" name="矩形 2"/>
          <p:cNvSpPr/>
          <p:nvPr/>
        </p:nvSpPr>
        <p:spPr>
          <a:xfrm>
            <a:off x="693738" y="4551566"/>
            <a:ext cx="7754937" cy="1938992"/>
          </a:xfrm>
          <a:prstGeom prst="rect">
            <a:avLst/>
          </a:prstGeom>
        </p:spPr>
        <p:txBody>
          <a:bodyPr wrap="square">
            <a:spAutoFit/>
          </a:bodyPr>
          <a:lstStyle/>
          <a:p>
            <a:pPr>
              <a:lnSpc>
                <a:spcPct val="150000"/>
              </a:lnSpc>
            </a:pPr>
            <a:r>
              <a:rPr lang="zh-CN" altLang="zh-CN" sz="1600" dirty="0">
                <a:latin typeface="黑体" panose="02010609060101010101" pitchFamily="49" charset="-122"/>
                <a:ea typeface="黑体" panose="02010609060101010101" pitchFamily="49" charset="-122"/>
              </a:rPr>
              <a:t>需要注意的是，</a:t>
            </a:r>
            <a:r>
              <a:rPr lang="en-US" altLang="zh-CN" sz="1600" dirty="0">
                <a:latin typeface="黑体" panose="02010609060101010101" pitchFamily="49" charset="-122"/>
                <a:ea typeface="黑体" panose="02010609060101010101" pitchFamily="49" charset="-122"/>
              </a:rPr>
              <a:t>storage</a:t>
            </a:r>
            <a:r>
              <a:rPr lang="zh-CN" altLang="zh-CN" sz="1600" dirty="0">
                <a:latin typeface="黑体" panose="02010609060101010101" pitchFamily="49" charset="-122"/>
                <a:ea typeface="黑体" panose="02010609060101010101" pitchFamily="49" charset="-122"/>
              </a:rPr>
              <a:t>事件并不在导致数据变化的当前页面触发。如果浏览器同时打开一个域名下面的多个页面，当其中的一个页面改变</a:t>
            </a:r>
            <a:r>
              <a:rPr lang="en-US" altLang="zh-CN" sz="1600" dirty="0">
                <a:latin typeface="黑体" panose="02010609060101010101" pitchFamily="49" charset="-122"/>
                <a:ea typeface="黑体" panose="02010609060101010101" pitchFamily="49" charset="-122"/>
              </a:rPr>
              <a:t>sessionStorage</a:t>
            </a:r>
            <a:r>
              <a:rPr lang="zh-CN" altLang="zh-CN" sz="1600" dirty="0">
                <a:latin typeface="黑体" panose="02010609060101010101" pitchFamily="49" charset="-122"/>
                <a:ea typeface="黑体" panose="02010609060101010101" pitchFamily="49" charset="-122"/>
              </a:rPr>
              <a:t>或</a:t>
            </a:r>
            <a:r>
              <a:rPr lang="en-US" altLang="zh-CN" sz="1600" dirty="0">
                <a:latin typeface="黑体" panose="02010609060101010101" pitchFamily="49" charset="-122"/>
                <a:ea typeface="黑体" panose="02010609060101010101" pitchFamily="49" charset="-122"/>
              </a:rPr>
              <a:t>localStorage</a:t>
            </a:r>
            <a:r>
              <a:rPr lang="zh-CN" altLang="zh-CN" sz="1600" dirty="0">
                <a:latin typeface="黑体" panose="02010609060101010101" pitchFamily="49" charset="-122"/>
                <a:ea typeface="黑体" panose="02010609060101010101" pitchFamily="49" charset="-122"/>
              </a:rPr>
              <a:t>的数据时，其他所有页面的</a:t>
            </a:r>
            <a:r>
              <a:rPr lang="en-US" altLang="zh-CN" sz="1600" dirty="0">
                <a:latin typeface="黑体" panose="02010609060101010101" pitchFamily="49" charset="-122"/>
                <a:ea typeface="黑体" panose="02010609060101010101" pitchFamily="49" charset="-122"/>
              </a:rPr>
              <a:t>storage</a:t>
            </a:r>
            <a:r>
              <a:rPr lang="zh-CN" altLang="zh-CN" sz="1600" dirty="0">
                <a:latin typeface="黑体" panose="02010609060101010101" pitchFamily="49" charset="-122"/>
                <a:ea typeface="黑体" panose="02010609060101010101" pitchFamily="49" charset="-122"/>
              </a:rPr>
              <a:t>事件会被触发，而原始页面并不触发</a:t>
            </a:r>
            <a:r>
              <a:rPr lang="en-US" altLang="zh-CN" sz="1600" dirty="0">
                <a:latin typeface="黑体" panose="02010609060101010101" pitchFamily="49" charset="-122"/>
                <a:ea typeface="黑体" panose="02010609060101010101" pitchFamily="49" charset="-122"/>
              </a:rPr>
              <a:t>storage</a:t>
            </a:r>
            <a:r>
              <a:rPr lang="zh-CN" altLang="zh-CN" sz="1600" dirty="0">
                <a:latin typeface="黑体" panose="02010609060101010101" pitchFamily="49" charset="-122"/>
                <a:ea typeface="黑体" panose="02010609060101010101" pitchFamily="49" charset="-122"/>
              </a:rPr>
              <a:t>事件。可以通过这种机制，实现多个窗口之间的通信。</a:t>
            </a:r>
            <a:r>
              <a:rPr lang="en-US" altLang="zh-CN" sz="1600" dirty="0">
                <a:latin typeface="黑体" panose="02010609060101010101" pitchFamily="49" charset="-122"/>
                <a:ea typeface="黑体" panose="02010609060101010101" pitchFamily="49" charset="-122"/>
              </a:rPr>
              <a:t>IE</a:t>
            </a:r>
            <a:r>
              <a:rPr lang="zh-CN" altLang="zh-CN" sz="1600" dirty="0">
                <a:latin typeface="黑体" panose="02010609060101010101" pitchFamily="49" charset="-122"/>
                <a:ea typeface="黑体" panose="02010609060101010101" pitchFamily="49" charset="-122"/>
              </a:rPr>
              <a:t>浏览器除外，它会在所有页面触发</a:t>
            </a:r>
            <a:r>
              <a:rPr lang="en-US" altLang="zh-CN" sz="1600" dirty="0">
                <a:latin typeface="黑体" panose="02010609060101010101" pitchFamily="49" charset="-122"/>
                <a:ea typeface="黑体" panose="02010609060101010101" pitchFamily="49" charset="-122"/>
              </a:rPr>
              <a:t>storage</a:t>
            </a:r>
            <a:r>
              <a:rPr lang="zh-CN" altLang="zh-CN" sz="1600" dirty="0">
                <a:latin typeface="黑体" panose="02010609060101010101" pitchFamily="49" charset="-122"/>
                <a:ea typeface="黑体" panose="02010609060101010101" pitchFamily="49" charset="-122"/>
              </a:rPr>
              <a:t>事件。</a:t>
            </a:r>
          </a:p>
        </p:txBody>
      </p:sp>
    </p:spTree>
    <p:custDataLst>
      <p:tags r:id="rId1"/>
    </p:custDataLst>
    <p:extLst>
      <p:ext uri="{BB962C8B-B14F-4D97-AF65-F5344CB8AC3E}">
        <p14:creationId xmlns:p14="http://schemas.microsoft.com/office/powerpoint/2010/main" val="511909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inVertical)">
                                      <p:cBhvr>
                                        <p:cTn id="7" dur="500"/>
                                        <p:tgtEl>
                                          <p:spTgt spid="23"/>
                                        </p:tgtEl>
                                      </p:cBhvr>
                                    </p:animEffect>
                                  </p:childTnLst>
                                </p:cTn>
                              </p:par>
                              <p:par>
                                <p:cTn id="8" presetID="16" presetClass="entr" presetSubtype="21"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barn(inVertical)">
                                      <p:cBhvr>
                                        <p:cTn id="10" dur="500"/>
                                        <p:tgtEl>
                                          <p:spTgt spid="21"/>
                                        </p:tgtEl>
                                      </p:cBhvr>
                                    </p:animEffect>
                                  </p:childTnLst>
                                </p:cTn>
                              </p:par>
                              <p:par>
                                <p:cTn id="11" presetID="16" presetClass="entr" presetSubtype="21"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1000"/>
                                        <p:tgtEl>
                                          <p:spTgt spid="4"/>
                                        </p:tgtEl>
                                      </p:cBhvr>
                                    </p:animEffect>
                                    <p:anim calcmode="lin" valueType="num">
                                      <p:cBhvr>
                                        <p:cTn id="24" dur="1000" fill="hold"/>
                                        <p:tgtEl>
                                          <p:spTgt spid="4"/>
                                        </p:tgtEl>
                                        <p:attrNameLst>
                                          <p:attrName>ppt_x</p:attrName>
                                        </p:attrNameLst>
                                      </p:cBhvr>
                                      <p:tavLst>
                                        <p:tav tm="0">
                                          <p:val>
                                            <p:strVal val="#ppt_x"/>
                                          </p:val>
                                        </p:tav>
                                        <p:tav tm="100000">
                                          <p:val>
                                            <p:strVal val="#ppt_x"/>
                                          </p:val>
                                        </p:tav>
                                      </p:tavLst>
                                    </p:anim>
                                    <p:anim calcmode="lin" valueType="num">
                                      <p:cBhvr>
                                        <p:cTn id="2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3"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bwMode="auto">
          <a:xfrm>
            <a:off x="600346" y="3654707"/>
            <a:ext cx="7962629" cy="2631793"/>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矩形 5"/>
          <p:cNvSpPr>
            <a:spLocks noChangeArrowheads="1"/>
          </p:cNvSpPr>
          <p:nvPr/>
        </p:nvSpPr>
        <p:spPr bwMode="auto">
          <a:xfrm>
            <a:off x="403952" y="503649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23" name="矩形 5"/>
          <p:cNvSpPr>
            <a:spLocks noChangeArrowheads="1"/>
          </p:cNvSpPr>
          <p:nvPr/>
        </p:nvSpPr>
        <p:spPr bwMode="auto">
          <a:xfrm>
            <a:off x="954024" y="3876165"/>
            <a:ext cx="7402709"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0">
              <a:lnSpc>
                <a:spcPct val="150000"/>
              </a:lnSpc>
            </a:pPr>
            <a:r>
              <a:rPr lang="zh-CN" altLang="zh-CN" dirty="0" smtClean="0">
                <a:latin typeface="黑体" panose="02010609060101010101" pitchFamily="49" charset="-122"/>
                <a:ea typeface="黑体" panose="02010609060101010101" pitchFamily="49" charset="-122"/>
              </a:rPr>
              <a:t>其中</a:t>
            </a:r>
            <a:r>
              <a:rPr lang="en-US" altLang="zh-CN" dirty="0">
                <a:latin typeface="黑体" panose="02010609060101010101" pitchFamily="49" charset="-122"/>
                <a:ea typeface="黑体" panose="02010609060101010101" pitchFamily="49" charset="-122"/>
              </a:rPr>
              <a:t>sessionStorage</a:t>
            </a:r>
            <a:r>
              <a:rPr lang="zh-CN" altLang="zh-CN" dirty="0">
                <a:latin typeface="黑体" panose="02010609060101010101" pitchFamily="49" charset="-122"/>
                <a:ea typeface="黑体" panose="02010609060101010101" pitchFamily="49" charset="-122"/>
              </a:rPr>
              <a:t>的概念很特别，引入了一个“浏览器窗口”的概念。</a:t>
            </a:r>
            <a:r>
              <a:rPr lang="en-US" altLang="zh-CN" dirty="0">
                <a:latin typeface="黑体" panose="02010609060101010101" pitchFamily="49" charset="-122"/>
                <a:ea typeface="黑体" panose="02010609060101010101" pitchFamily="49" charset="-122"/>
              </a:rPr>
              <a:t>sessionStorage</a:t>
            </a:r>
            <a:r>
              <a:rPr lang="zh-CN" altLang="zh-CN" dirty="0">
                <a:latin typeface="黑体" panose="02010609060101010101" pitchFamily="49" charset="-122"/>
                <a:ea typeface="黑体" panose="02010609060101010101" pitchFamily="49" charset="-122"/>
              </a:rPr>
              <a:t>是在同源的同窗口（或</a:t>
            </a:r>
            <a:r>
              <a:rPr lang="en-US" altLang="zh-CN" dirty="0">
                <a:latin typeface="黑体" panose="02010609060101010101" pitchFamily="49" charset="-122"/>
                <a:ea typeface="黑体" panose="02010609060101010101" pitchFamily="49" charset="-122"/>
              </a:rPr>
              <a:t>tab</a:t>
            </a:r>
            <a:r>
              <a:rPr lang="zh-CN" altLang="zh-CN" dirty="0">
                <a:latin typeface="黑体" panose="02010609060101010101" pitchFamily="49" charset="-122"/>
                <a:ea typeface="黑体" panose="02010609060101010101" pitchFamily="49" charset="-122"/>
              </a:rPr>
              <a:t>）中，始终存在的数据。也就是说只要这个浏览器窗口没有关闭，即使刷新页面或进入同源另一页面，数据仍然存在。关闭窗口后，</a:t>
            </a:r>
            <a:r>
              <a:rPr lang="en-US" altLang="zh-CN" dirty="0">
                <a:latin typeface="黑体" panose="02010609060101010101" pitchFamily="49" charset="-122"/>
                <a:ea typeface="黑体" panose="02010609060101010101" pitchFamily="49" charset="-122"/>
              </a:rPr>
              <a:t>sessionStorage</a:t>
            </a:r>
            <a:r>
              <a:rPr lang="zh-CN" altLang="zh-CN" dirty="0">
                <a:latin typeface="黑体" panose="02010609060101010101" pitchFamily="49" charset="-122"/>
                <a:ea typeface="黑体" panose="02010609060101010101" pitchFamily="49" charset="-122"/>
              </a:rPr>
              <a:t>即被销毁。同时“独立”打开的不同窗口，即使是同一页面，</a:t>
            </a:r>
            <a:r>
              <a:rPr lang="en-US" altLang="zh-CN" dirty="0">
                <a:latin typeface="黑体" panose="02010609060101010101" pitchFamily="49" charset="-122"/>
                <a:ea typeface="黑体" panose="02010609060101010101" pitchFamily="49" charset="-122"/>
              </a:rPr>
              <a:t>sessionStorage</a:t>
            </a:r>
            <a:r>
              <a:rPr lang="zh-CN" altLang="zh-CN" dirty="0">
                <a:latin typeface="黑体" panose="02010609060101010101" pitchFamily="49" charset="-122"/>
                <a:ea typeface="黑体" panose="02010609060101010101" pitchFamily="49" charset="-122"/>
              </a:rPr>
              <a:t>对象也是不同的</a:t>
            </a:r>
            <a:r>
              <a:rPr lang="zh-CN" altLang="zh-CN" dirty="0" smtClean="0">
                <a:latin typeface="黑体" panose="02010609060101010101" pitchFamily="49" charset="-122"/>
                <a:ea typeface="黑体" panose="02010609060101010101" pitchFamily="49" charset="-122"/>
              </a:rPr>
              <a:t>。</a:t>
            </a:r>
            <a:endParaRPr lang="zh-CN" altLang="zh-CN" dirty="0">
              <a:latin typeface="黑体" panose="02010609060101010101" pitchFamily="49" charset="-122"/>
              <a:ea typeface="黑体" panose="02010609060101010101" pitchFamily="49" charset="-122"/>
            </a:endParaRPr>
          </a:p>
        </p:txBody>
      </p:sp>
      <p:sp>
        <p:nvSpPr>
          <p:cNvPr id="6" name="矩形 5"/>
          <p:cNvSpPr/>
          <p:nvPr/>
        </p:nvSpPr>
        <p:spPr>
          <a:xfrm>
            <a:off x="560388" y="1018785"/>
            <a:ext cx="7062574" cy="583108"/>
          </a:xfrm>
          <a:prstGeom prst="rect">
            <a:avLst/>
          </a:prstGeom>
        </p:spPr>
        <p:txBody>
          <a:bodyPr wrap="none">
            <a:spAutoFit/>
          </a:bodyPr>
          <a:lstStyle/>
          <a:p>
            <a:pPr marL="342900" lvl="2" indent="-342900">
              <a:lnSpc>
                <a:spcPct val="150000"/>
              </a:lnSpc>
              <a:spcBef>
                <a:spcPct val="20000"/>
              </a:spcBef>
              <a:buFontTx/>
              <a:buChar char="•"/>
              <a:defRPr/>
            </a:pPr>
            <a:r>
              <a:rPr lang="zh-CN" altLang="zh-CN" sz="2400" b="1" smtClean="0">
                <a:solidFill>
                  <a:srgbClr val="0567A2"/>
                </a:solidFill>
              </a:rPr>
              <a:t>多</a:t>
            </a:r>
            <a:r>
              <a:rPr lang="zh-CN" altLang="zh-CN" sz="2400" b="1">
                <a:solidFill>
                  <a:srgbClr val="0567A2"/>
                </a:solidFill>
              </a:rPr>
              <a:t>学一招： </a:t>
            </a:r>
            <a:r>
              <a:rPr lang="en-US" altLang="zh-CN" sz="2400" b="1">
                <a:solidFill>
                  <a:srgbClr val="0567A2"/>
                </a:solidFill>
              </a:rPr>
              <a:t>sessionStorage</a:t>
            </a:r>
            <a:r>
              <a:rPr lang="zh-CN" altLang="zh-CN" sz="2400" b="1">
                <a:solidFill>
                  <a:srgbClr val="0567A2"/>
                </a:solidFill>
              </a:rPr>
              <a:t>、</a:t>
            </a:r>
            <a:r>
              <a:rPr lang="en-US" altLang="zh-CN" sz="2400" b="1">
                <a:solidFill>
                  <a:srgbClr val="0567A2"/>
                </a:solidFill>
              </a:rPr>
              <a:t>localStorage</a:t>
            </a:r>
            <a:r>
              <a:rPr lang="zh-CN" altLang="zh-CN" sz="2400" b="1">
                <a:solidFill>
                  <a:srgbClr val="0567A2"/>
                </a:solidFill>
              </a:rPr>
              <a:t>、</a:t>
            </a:r>
            <a:r>
              <a:rPr lang="en-US" altLang="zh-CN" sz="2400" b="1" smtClean="0">
                <a:solidFill>
                  <a:srgbClr val="0567A2"/>
                </a:solidFill>
              </a:rPr>
              <a:t>cookie</a:t>
            </a:r>
            <a:endParaRPr lang="zh-CN" altLang="zh-CN" sz="2400" b="1">
              <a:solidFill>
                <a:srgbClr val="0567A2"/>
              </a:solidFill>
            </a:endParaRPr>
          </a:p>
        </p:txBody>
      </p:sp>
      <p:sp>
        <p:nvSpPr>
          <p:cNvPr id="7"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3600" b="1" smtClean="0">
                <a:solidFill>
                  <a:srgbClr val="0567A2"/>
                </a:solidFill>
                <a:latin typeface="微软雅黑" pitchFamily="34" charset="-122"/>
                <a:ea typeface="微软雅黑" pitchFamily="34" charset="-122"/>
              </a:rPr>
              <a:t>HTML5</a:t>
            </a:r>
            <a:r>
              <a:rPr lang="zh-CN" altLang="zh-CN" sz="3600" b="1">
                <a:solidFill>
                  <a:srgbClr val="0567A2"/>
                </a:solidFill>
                <a:latin typeface="微软雅黑" pitchFamily="34" charset="-122"/>
                <a:ea typeface="微软雅黑" pitchFamily="34" charset="-122"/>
              </a:rPr>
              <a:t>的网络</a:t>
            </a:r>
            <a:r>
              <a:rPr lang="zh-CN" altLang="zh-CN" sz="3600" b="1" smtClean="0">
                <a:solidFill>
                  <a:srgbClr val="0567A2"/>
                </a:solidFill>
                <a:latin typeface="微软雅黑" pitchFamily="34" charset="-122"/>
                <a:ea typeface="微软雅黑" pitchFamily="34" charset="-122"/>
              </a:rPr>
              <a:t>存储</a:t>
            </a:r>
            <a:endParaRPr lang="zh-CN" altLang="zh-CN" sz="3600" b="1">
              <a:solidFill>
                <a:srgbClr val="0567A2"/>
              </a:solidFill>
              <a:latin typeface="微软雅黑" pitchFamily="34" charset="-122"/>
              <a:ea typeface="微软雅黑" pitchFamily="34" charset="-122"/>
            </a:endParaRPr>
          </a:p>
        </p:txBody>
      </p:sp>
      <p:sp>
        <p:nvSpPr>
          <p:cNvPr id="2" name="圆角矩形 1"/>
          <p:cNvSpPr/>
          <p:nvPr/>
        </p:nvSpPr>
        <p:spPr>
          <a:xfrm>
            <a:off x="1419224" y="1952625"/>
            <a:ext cx="1685926"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sessionStorage</a:t>
            </a:r>
            <a:endParaRPr lang="zh-CN" altLang="en-US"/>
          </a:p>
        </p:txBody>
      </p:sp>
      <p:sp>
        <p:nvSpPr>
          <p:cNvPr id="8" name="圆角矩形 7"/>
          <p:cNvSpPr/>
          <p:nvPr/>
        </p:nvSpPr>
        <p:spPr>
          <a:xfrm>
            <a:off x="3563037" y="1952625"/>
            <a:ext cx="1751913"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localStorage</a:t>
            </a:r>
            <a:endParaRPr lang="zh-CN" altLang="en-US"/>
          </a:p>
        </p:txBody>
      </p:sp>
      <p:sp>
        <p:nvSpPr>
          <p:cNvPr id="9" name="圆角矩形 8"/>
          <p:cNvSpPr/>
          <p:nvPr/>
        </p:nvSpPr>
        <p:spPr>
          <a:xfrm>
            <a:off x="5839512" y="1952625"/>
            <a:ext cx="178345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cookie</a:t>
            </a:r>
            <a:endParaRPr lang="zh-CN" altLang="en-US"/>
          </a:p>
        </p:txBody>
      </p:sp>
      <p:sp>
        <p:nvSpPr>
          <p:cNvPr id="3" name="右大括号 2"/>
          <p:cNvSpPr/>
          <p:nvPr/>
        </p:nvSpPr>
        <p:spPr>
          <a:xfrm rot="5400000">
            <a:off x="4461562" y="-532500"/>
            <a:ext cx="140494" cy="6372806"/>
          </a:xfrm>
          <a:prstGeom prst="rightBrac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矩形 3"/>
          <p:cNvSpPr/>
          <p:nvPr/>
        </p:nvSpPr>
        <p:spPr>
          <a:xfrm>
            <a:off x="3306455" y="2920484"/>
            <a:ext cx="2723823" cy="369332"/>
          </a:xfrm>
          <a:prstGeom prst="rect">
            <a:avLst/>
          </a:prstGeom>
        </p:spPr>
        <p:txBody>
          <a:bodyPr wrap="none">
            <a:spAutoFit/>
          </a:bodyPr>
          <a:lstStyle/>
          <a:p>
            <a:r>
              <a:rPr lang="zh-CN" altLang="en-US" smtClean="0"/>
              <a:t>均</a:t>
            </a:r>
            <a:r>
              <a:rPr lang="zh-CN" altLang="zh-CN" smtClean="0"/>
              <a:t>在</a:t>
            </a:r>
            <a:r>
              <a:rPr lang="zh-CN" altLang="zh-CN"/>
              <a:t>浏览器端存储的数据</a:t>
            </a:r>
            <a:endParaRPr lang="zh-CN" altLang="en-US"/>
          </a:p>
        </p:txBody>
      </p:sp>
    </p:spTree>
    <p:custDataLst>
      <p:tags r:id="rId1"/>
    </p:custDataLst>
    <p:extLst>
      <p:ext uri="{BB962C8B-B14F-4D97-AF65-F5344CB8AC3E}">
        <p14:creationId xmlns:p14="http://schemas.microsoft.com/office/powerpoint/2010/main" val="25299336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500"/>
                                        <p:tgtEl>
                                          <p:spTgt spid="3"/>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1"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barn(inVertical)">
                                      <p:cBhvr>
                                        <p:cTn id="24" dur="500"/>
                                        <p:tgtEl>
                                          <p:spTgt spid="23"/>
                                        </p:tgtEl>
                                      </p:cBhvr>
                                    </p:animEffect>
                                  </p:childTnLst>
                                </p:cTn>
                              </p:par>
                              <p:par>
                                <p:cTn id="25" presetID="16" presetClass="entr" presetSubtype="21"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arn(inVertical)">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1"/>
      <p:bldP spid="2" grpId="0" animBg="1"/>
      <p:bldP spid="8" grpId="0" animBg="1"/>
      <p:bldP spid="9" grpId="0" animBg="1"/>
      <p:bldP spid="3" grpId="0" animBg="1"/>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noChangeArrowheads="1"/>
          </p:cNvSpPr>
          <p:nvPr>
            <p:ph type="title"/>
          </p:nvPr>
        </p:nvSpPr>
        <p:spPr bwMode="auto">
          <a:xfrm>
            <a:off x="482892" y="226503"/>
            <a:ext cx="4716082" cy="729499"/>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ormAutofit/>
          </a:bodyPr>
          <a:lstStyle/>
          <a:p>
            <a:pPr marL="571500" indent="-571500" algn="ctr" fontAlgn="base">
              <a:spcBef>
                <a:spcPct val="0"/>
              </a:spcBef>
              <a:spcAft>
                <a:spcPct val="0"/>
              </a:spcAft>
              <a:buFont typeface="Wingdings" pitchFamily="2" charset="2"/>
              <a:buNone/>
            </a:pPr>
            <a:r>
              <a:rPr lang="zh-CN" altLang="en-US" sz="3600" b="1" smtClean="0">
                <a:solidFill>
                  <a:srgbClr val="0567A2"/>
                </a:solidFill>
                <a:latin typeface="微软雅黑" pitchFamily="34" charset="-122"/>
                <a:ea typeface="微软雅黑" pitchFamily="34" charset="-122"/>
                <a:sym typeface="宋体" charset="-122"/>
              </a:rPr>
              <a:t>学习</a:t>
            </a:r>
            <a:r>
              <a:rPr lang="zh-CN" altLang="en-US" sz="3600" b="1">
                <a:solidFill>
                  <a:srgbClr val="0567A2"/>
                </a:solidFill>
                <a:latin typeface="微软雅黑" pitchFamily="34" charset="-122"/>
                <a:ea typeface="微软雅黑" pitchFamily="34" charset="-122"/>
                <a:sym typeface="宋体" charset="-122"/>
              </a:rPr>
              <a:t>目标</a:t>
            </a:r>
          </a:p>
        </p:txBody>
      </p:sp>
      <p:grpSp>
        <p:nvGrpSpPr>
          <p:cNvPr id="5" name="组合 4"/>
          <p:cNvGrpSpPr>
            <a:grpSpLocks/>
          </p:cNvGrpSpPr>
          <p:nvPr/>
        </p:nvGrpSpPr>
        <p:grpSpPr bwMode="auto">
          <a:xfrm flipH="1" flipV="1">
            <a:off x="323504" y="2072472"/>
            <a:ext cx="3056357" cy="1485367"/>
            <a:chOff x="4825048" y="4359378"/>
            <a:chExt cx="3978688" cy="1575546"/>
          </a:xfrm>
        </p:grpSpPr>
        <p:grpSp>
          <p:nvGrpSpPr>
            <p:cNvPr id="6" name="组合 38"/>
            <p:cNvGrpSpPr>
              <a:grpSpLocks/>
            </p:cNvGrpSpPr>
            <p:nvPr/>
          </p:nvGrpSpPr>
          <p:grpSpPr bwMode="auto">
            <a:xfrm rot="10800000">
              <a:off x="5335416" y="4359378"/>
              <a:ext cx="3063896" cy="903237"/>
              <a:chOff x="892101" y="1968148"/>
              <a:chExt cx="3064215" cy="902884"/>
            </a:xfrm>
          </p:grpSpPr>
          <p:cxnSp>
            <p:nvCxnSpPr>
              <p:cNvPr id="11" name="直接连接符 39"/>
              <p:cNvCxnSpPr>
                <a:cxnSpLocks noChangeShapeType="1"/>
              </p:cNvCxnSpPr>
              <p:nvPr/>
            </p:nvCxnSpPr>
            <p:spPr bwMode="auto">
              <a:xfrm rot="10800000" flipH="1" flipV="1">
                <a:off x="892101" y="1968148"/>
                <a:ext cx="878135" cy="892527"/>
              </a:xfrm>
              <a:prstGeom prst="line">
                <a:avLst/>
              </a:prstGeom>
              <a:noFill/>
              <a:ln w="28575" algn="ctr">
                <a:solidFill>
                  <a:srgbClr val="0567A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40"/>
              <p:cNvCxnSpPr>
                <a:cxnSpLocks noChangeShapeType="1"/>
              </p:cNvCxnSpPr>
              <p:nvPr/>
            </p:nvCxnSpPr>
            <p:spPr bwMode="auto">
              <a:xfrm rot="10800000" flipH="1" flipV="1">
                <a:off x="1770236" y="2860641"/>
                <a:ext cx="2186080" cy="10391"/>
              </a:xfrm>
              <a:prstGeom prst="line">
                <a:avLst/>
              </a:prstGeom>
              <a:noFill/>
              <a:ln w="28575" algn="ctr">
                <a:solidFill>
                  <a:srgbClr val="0567A2"/>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 name="组合 41"/>
            <p:cNvGrpSpPr>
              <a:grpSpLocks/>
            </p:cNvGrpSpPr>
            <p:nvPr/>
          </p:nvGrpSpPr>
          <p:grpSpPr bwMode="auto">
            <a:xfrm flipH="1">
              <a:off x="8201023" y="5146148"/>
              <a:ext cx="602713" cy="553990"/>
              <a:chOff x="1124752" y="3872410"/>
              <a:chExt cx="604420" cy="553298"/>
            </a:xfrm>
          </p:grpSpPr>
          <p:sp>
            <p:nvSpPr>
              <p:cNvPr id="9" name="椭圆 8"/>
              <p:cNvSpPr/>
              <p:nvPr/>
            </p:nvSpPr>
            <p:spPr bwMode="auto">
              <a:xfrm>
                <a:off x="1124752" y="3912772"/>
                <a:ext cx="604420" cy="474256"/>
              </a:xfrm>
              <a:prstGeom prst="ellipse">
                <a:avLst/>
              </a:prstGeom>
              <a:solidFill>
                <a:srgbClr val="0567A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fontAlgn="base">
                  <a:spcBef>
                    <a:spcPct val="0"/>
                  </a:spcBef>
                  <a:spcAft>
                    <a:spcPct val="0"/>
                  </a:spcAft>
                  <a:buFont typeface="Arial" pitchFamily="34" charset="0"/>
                  <a:buNone/>
                  <a:defRPr/>
                </a:pPr>
                <a:endParaRPr lang="zh-CN" altLang="en-US">
                  <a:solidFill>
                    <a:schemeClr val="accent1">
                      <a:lumMod val="75000"/>
                    </a:schemeClr>
                  </a:solidFill>
                </a:endParaRPr>
              </a:p>
            </p:txBody>
          </p:sp>
          <p:sp>
            <p:nvSpPr>
              <p:cNvPr id="10" name="TextBox 9"/>
              <p:cNvSpPr txBox="1"/>
              <p:nvPr/>
            </p:nvSpPr>
            <p:spPr>
              <a:xfrm rot="10800000">
                <a:off x="1195628" y="3872410"/>
                <a:ext cx="334693" cy="553298"/>
              </a:xfrm>
              <a:prstGeom prst="rect">
                <a:avLst/>
              </a:prstGeom>
              <a:noFill/>
              <a:effectLst>
                <a:outerShdw blurRad="12700" dist="12700" dir="2700000" algn="tl" rotWithShape="0">
                  <a:prstClr val="black">
                    <a:alpha val="40000"/>
                  </a:prstClr>
                </a:outerShdw>
              </a:effectLst>
            </p:spPr>
            <p:txBody>
              <a:bodyPr>
                <a:spAutoFit/>
              </a:bodyPr>
              <a:lstStyle/>
              <a:p>
                <a:pPr eaLnBrk="0" fontAlgn="base" hangingPunct="0">
                  <a:spcBef>
                    <a:spcPct val="0"/>
                  </a:spcBef>
                  <a:spcAft>
                    <a:spcPct val="0"/>
                  </a:spcAft>
                  <a:defRPr/>
                </a:pPr>
                <a:r>
                  <a:rPr lang="en-US" altLang="zh-CN" sz="2800" b="1" dirty="0">
                    <a:solidFill>
                      <a:schemeClr val="bg1"/>
                    </a:solidFill>
                    <a:latin typeface="Times New Roman" panose="02020603050405020304" pitchFamily="18" charset="0"/>
                    <a:cs typeface="Times New Roman" panose="02020603050405020304" pitchFamily="18" charset="0"/>
                  </a:rPr>
                  <a:t>1</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sp>
          <p:nvSpPr>
            <p:cNvPr id="8" name="矩形 51"/>
            <p:cNvSpPr>
              <a:spLocks noChangeArrowheads="1"/>
            </p:cNvSpPr>
            <p:nvPr/>
          </p:nvSpPr>
          <p:spPr bwMode="auto">
            <a:xfrm rot="10800000">
              <a:off x="4825048" y="4367912"/>
              <a:ext cx="3450276" cy="156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457200" indent="-457200" fontAlgn="base">
                <a:lnSpc>
                  <a:spcPts val="3600"/>
                </a:lnSpc>
                <a:spcBef>
                  <a:spcPct val="0"/>
                </a:spcBef>
                <a:spcAft>
                  <a:spcPct val="0"/>
                </a:spcAft>
              </a:pPr>
              <a:r>
                <a:rPr lang="zh-CN" altLang="en-US" b="1" smtClean="0">
                  <a:solidFill>
                    <a:srgbClr val="0567A2"/>
                  </a:solidFill>
                  <a:latin typeface="微软雅黑" pitchFamily="34" charset="-122"/>
                  <a:ea typeface="微软雅黑" pitchFamily="34" charset="-122"/>
                </a:rPr>
                <a:t>什么</a:t>
              </a:r>
              <a:r>
                <a:rPr lang="zh-CN" altLang="en-US" b="1">
                  <a:solidFill>
                    <a:srgbClr val="0567A2"/>
                  </a:solidFill>
                  <a:latin typeface="微软雅黑" pitchFamily="34" charset="-122"/>
                  <a:ea typeface="微软雅黑" pitchFamily="34" charset="-122"/>
                </a:rPr>
                <a:t>是</a:t>
              </a:r>
              <a:r>
                <a:rPr lang="en-US" altLang="zh-CN" b="1">
                  <a:solidFill>
                    <a:srgbClr val="0567A2"/>
                  </a:solidFill>
                  <a:latin typeface="微软雅黑" pitchFamily="34" charset="-122"/>
                  <a:ea typeface="微软雅黑" pitchFamily="34" charset="-122"/>
                </a:rPr>
                <a:t>HTML5</a:t>
              </a:r>
              <a:r>
                <a:rPr lang="zh-CN" altLang="en-US" b="1">
                  <a:solidFill>
                    <a:srgbClr val="0567A2"/>
                  </a:solidFill>
                  <a:latin typeface="微软雅黑" pitchFamily="34" charset="-122"/>
                  <a:ea typeface="微软雅黑" pitchFamily="34" charset="-122"/>
                </a:rPr>
                <a:t>网络</a:t>
              </a:r>
              <a:r>
                <a:rPr lang="zh-CN" altLang="en-US" b="1" smtClean="0">
                  <a:solidFill>
                    <a:srgbClr val="0567A2"/>
                  </a:solidFill>
                  <a:latin typeface="微软雅黑" pitchFamily="34" charset="-122"/>
                  <a:ea typeface="微软雅黑" pitchFamily="34" charset="-122"/>
                </a:rPr>
                <a:t>存储、什么是移动</a:t>
              </a:r>
              <a:r>
                <a:rPr lang="en-US" altLang="zh-CN" b="1" smtClean="0">
                  <a:solidFill>
                    <a:srgbClr val="0567A2"/>
                  </a:solidFill>
                  <a:latin typeface="微软雅黑" pitchFamily="34" charset="-122"/>
                  <a:ea typeface="微软雅黑" pitchFamily="34" charset="-122"/>
                </a:rPr>
                <a:t>Web</a:t>
              </a:r>
              <a:r>
                <a:rPr lang="zh-CN" altLang="en-US" b="1" smtClean="0">
                  <a:solidFill>
                    <a:srgbClr val="0567A2"/>
                  </a:solidFill>
                  <a:latin typeface="微软雅黑" pitchFamily="34" charset="-122"/>
                  <a:ea typeface="微软雅黑" pitchFamily="34" charset="-122"/>
                </a:rPr>
                <a:t>离线应用</a:t>
              </a:r>
              <a:endParaRPr lang="zh-CN" altLang="zh-CN" b="1">
                <a:solidFill>
                  <a:srgbClr val="0567A2"/>
                </a:solidFill>
                <a:latin typeface="微软雅黑" pitchFamily="34" charset="-122"/>
                <a:ea typeface="微软雅黑" pitchFamily="34" charset="-122"/>
              </a:endParaRPr>
            </a:p>
          </p:txBody>
        </p:sp>
      </p:grpSp>
      <p:grpSp>
        <p:nvGrpSpPr>
          <p:cNvPr id="13" name="组合 12"/>
          <p:cNvGrpSpPr>
            <a:grpSpLocks/>
          </p:cNvGrpSpPr>
          <p:nvPr/>
        </p:nvGrpSpPr>
        <p:grpSpPr bwMode="auto">
          <a:xfrm>
            <a:off x="3406100" y="2376547"/>
            <a:ext cx="2266373" cy="2388093"/>
            <a:chOff x="3018373" y="2450718"/>
            <a:chExt cx="2266373" cy="2387981"/>
          </a:xfrm>
        </p:grpSpPr>
        <p:sp>
          <p:nvSpPr>
            <p:cNvPr id="14" name="TextBox 13"/>
            <p:cNvSpPr txBox="1"/>
            <p:nvPr/>
          </p:nvSpPr>
          <p:spPr bwMode="auto">
            <a:xfrm rot="3056778">
              <a:off x="4578333" y="2893580"/>
              <a:ext cx="1042938" cy="369888"/>
            </a:xfrm>
            <a:prstGeom prst="rect">
              <a:avLst/>
            </a:prstGeom>
            <a:noFill/>
          </p:spPr>
          <p:txBody>
            <a:bodyPr>
              <a:spAutoFit/>
            </a:bodyPr>
            <a:lstStyle/>
            <a:p>
              <a:pPr algn="ctr" eaLnBrk="0" fontAlgn="base" hangingPunct="0">
                <a:spcBef>
                  <a:spcPct val="0"/>
                </a:spcBef>
                <a:spcAft>
                  <a:spcPct val="0"/>
                </a:spcAft>
                <a:defRPr/>
              </a:pPr>
              <a:r>
                <a:rPr lang="zh-CN" altLang="en-US" spc="300" smtClean="0">
                  <a:solidFill>
                    <a:prstClr val="black"/>
                  </a:solidFill>
                  <a:latin typeface="微软雅黑" panose="020B0503020204020204" pitchFamily="34" charset="-122"/>
                  <a:ea typeface="微软雅黑" panose="020B0503020204020204" pitchFamily="34" charset="-122"/>
                </a:rPr>
                <a:t>掌握</a:t>
              </a:r>
              <a:endParaRPr lang="zh-CN" altLang="en-US" spc="300">
                <a:solidFill>
                  <a:prstClr val="black"/>
                </a:solidFill>
                <a:latin typeface="微软雅黑" panose="020B0503020204020204" pitchFamily="34" charset="-122"/>
                <a:ea typeface="微软雅黑" panose="020B0503020204020204" pitchFamily="34" charset="-122"/>
              </a:endParaRPr>
            </a:p>
          </p:txBody>
        </p:sp>
        <p:sp>
          <p:nvSpPr>
            <p:cNvPr id="15" name="TextBox 14"/>
            <p:cNvSpPr txBox="1"/>
            <p:nvPr/>
          </p:nvSpPr>
          <p:spPr bwMode="auto">
            <a:xfrm rot="6997465" flipV="1">
              <a:off x="2682641" y="2786450"/>
              <a:ext cx="1041351" cy="369887"/>
            </a:xfrm>
            <a:prstGeom prst="rect">
              <a:avLst/>
            </a:prstGeom>
            <a:noFill/>
          </p:spPr>
          <p:txBody>
            <a:bodyPr>
              <a:spAutoFit/>
            </a:bodyPr>
            <a:lstStyle/>
            <a:p>
              <a:pPr algn="ctr" eaLnBrk="0" fontAlgn="base" hangingPunct="0">
                <a:spcBef>
                  <a:spcPct val="0"/>
                </a:spcBef>
                <a:spcAft>
                  <a:spcPct val="0"/>
                </a:spcAft>
                <a:defRPr/>
              </a:pPr>
              <a:r>
                <a:rPr lang="zh-CN" altLang="en-US" spc="300">
                  <a:solidFill>
                    <a:prstClr val="black"/>
                  </a:solidFill>
                  <a:latin typeface="微软雅黑" panose="020B0503020204020204" pitchFamily="34" charset="-122"/>
                  <a:ea typeface="微软雅黑" panose="020B0503020204020204" pitchFamily="34" charset="-122"/>
                </a:rPr>
                <a:t>了解</a:t>
              </a:r>
            </a:p>
          </p:txBody>
        </p:sp>
        <p:sp>
          <p:nvSpPr>
            <p:cNvPr id="16" name="TextBox 15"/>
            <p:cNvSpPr txBox="1"/>
            <p:nvPr/>
          </p:nvSpPr>
          <p:spPr bwMode="auto">
            <a:xfrm rot="10800000" flipH="1" flipV="1">
              <a:off x="3676147" y="4470416"/>
              <a:ext cx="1041400" cy="368283"/>
            </a:xfrm>
            <a:prstGeom prst="rect">
              <a:avLst/>
            </a:prstGeom>
            <a:noFill/>
          </p:spPr>
          <p:txBody>
            <a:bodyPr>
              <a:spAutoFit/>
            </a:bodyPr>
            <a:lstStyle/>
            <a:p>
              <a:pPr algn="ctr" eaLnBrk="0" fontAlgn="base" hangingPunct="0">
                <a:spcBef>
                  <a:spcPct val="0"/>
                </a:spcBef>
                <a:spcAft>
                  <a:spcPct val="0"/>
                </a:spcAft>
                <a:defRPr/>
              </a:pPr>
              <a:r>
                <a:rPr lang="zh-CN" altLang="en-US" spc="300">
                  <a:solidFill>
                    <a:prstClr val="black"/>
                  </a:solidFill>
                  <a:latin typeface="微软雅黑" panose="020B0503020204020204" pitchFamily="34" charset="-122"/>
                  <a:ea typeface="微软雅黑" panose="020B0503020204020204" pitchFamily="34" charset="-122"/>
                </a:rPr>
                <a:t>熟悉</a:t>
              </a:r>
            </a:p>
          </p:txBody>
        </p:sp>
      </p:grpSp>
      <p:grpSp>
        <p:nvGrpSpPr>
          <p:cNvPr id="17" name="组合 2"/>
          <p:cNvGrpSpPr>
            <a:grpSpLocks/>
          </p:cNvGrpSpPr>
          <p:nvPr/>
        </p:nvGrpSpPr>
        <p:grpSpPr bwMode="auto">
          <a:xfrm>
            <a:off x="4016747" y="2878138"/>
            <a:ext cx="1203325" cy="1201737"/>
            <a:chOff x="3692088" y="2878838"/>
            <a:chExt cx="1203191" cy="1201737"/>
          </a:xfrm>
        </p:grpSpPr>
        <p:sp>
          <p:nvSpPr>
            <p:cNvPr id="18" name="弧形 17"/>
            <p:cNvSpPr/>
            <p:nvPr/>
          </p:nvSpPr>
          <p:spPr bwMode="auto">
            <a:xfrm rot="5400000">
              <a:off x="3692815" y="2878111"/>
              <a:ext cx="1201737" cy="1203191"/>
            </a:xfrm>
            <a:prstGeom prst="arc">
              <a:avLst>
                <a:gd name="adj1" fmla="val 5382197"/>
                <a:gd name="adj2" fmla="val 0"/>
              </a:avLst>
            </a:prstGeom>
            <a:noFill/>
            <a:ln w="57150" cap="flat" cmpd="sng" algn="ctr">
              <a:solidFill>
                <a:srgbClr val="D5F4FF"/>
              </a:solidFill>
              <a:prstDash val="solid"/>
              <a:round/>
              <a:headEnd type="oval" w="sm" len="sm"/>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itchFamily="34" charset="0"/>
                <a:buNone/>
                <a:defRPr/>
              </a:pPr>
              <a:endParaRPr lang="zh-CN" altLang="en-US">
                <a:solidFill>
                  <a:prstClr val="black"/>
                </a:solidFill>
              </a:endParaRPr>
            </a:p>
          </p:txBody>
        </p:sp>
        <p:sp>
          <p:nvSpPr>
            <p:cNvPr id="19" name="弧形 18"/>
            <p:cNvSpPr/>
            <p:nvPr/>
          </p:nvSpPr>
          <p:spPr bwMode="auto">
            <a:xfrm>
              <a:off x="3795265" y="2996313"/>
              <a:ext cx="990490" cy="992187"/>
            </a:xfrm>
            <a:prstGeom prst="arc">
              <a:avLst>
                <a:gd name="adj1" fmla="val 10763236"/>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itchFamily="34" charset="0"/>
                <a:buNone/>
                <a:defRPr/>
              </a:pPr>
              <a:endParaRPr lang="zh-CN" altLang="en-US">
                <a:solidFill>
                  <a:prstClr val="black"/>
                </a:solidFill>
              </a:endParaRPr>
            </a:p>
          </p:txBody>
        </p:sp>
        <p:sp>
          <p:nvSpPr>
            <p:cNvPr id="20" name="弧形 19"/>
            <p:cNvSpPr/>
            <p:nvPr/>
          </p:nvSpPr>
          <p:spPr bwMode="auto">
            <a:xfrm rot="16200000">
              <a:off x="3891251" y="3136849"/>
              <a:ext cx="822325" cy="753978"/>
            </a:xfrm>
            <a:prstGeom prst="arc">
              <a:avLst>
                <a:gd name="adj1" fmla="val 16251812"/>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itchFamily="34" charset="0"/>
                <a:buNone/>
                <a:defRPr/>
              </a:pPr>
              <a:endParaRPr lang="zh-CN" altLang="en-US">
                <a:solidFill>
                  <a:prstClr val="black"/>
                </a:solidFill>
              </a:endParaRPr>
            </a:p>
          </p:txBody>
        </p:sp>
      </p:grpSp>
      <p:grpSp>
        <p:nvGrpSpPr>
          <p:cNvPr id="21" name="组合 20"/>
          <p:cNvGrpSpPr/>
          <p:nvPr/>
        </p:nvGrpSpPr>
        <p:grpSpPr>
          <a:xfrm>
            <a:off x="4392714" y="4989027"/>
            <a:ext cx="3764579" cy="1104269"/>
            <a:chOff x="3753931" y="4861654"/>
            <a:chExt cx="3755291" cy="1104269"/>
          </a:xfrm>
        </p:grpSpPr>
        <p:grpSp>
          <p:nvGrpSpPr>
            <p:cNvPr id="22" name="组合 21"/>
            <p:cNvGrpSpPr>
              <a:grpSpLocks/>
            </p:cNvGrpSpPr>
            <p:nvPr/>
          </p:nvGrpSpPr>
          <p:grpSpPr bwMode="auto">
            <a:xfrm>
              <a:off x="3753931" y="4861654"/>
              <a:ext cx="3338416" cy="1015663"/>
              <a:chOff x="3737823" y="5022796"/>
              <a:chExt cx="2198799" cy="852045"/>
            </a:xfrm>
          </p:grpSpPr>
          <p:grpSp>
            <p:nvGrpSpPr>
              <p:cNvPr id="25" name="组合 38"/>
              <p:cNvGrpSpPr>
                <a:grpSpLocks/>
              </p:cNvGrpSpPr>
              <p:nvPr/>
            </p:nvGrpSpPr>
            <p:grpSpPr bwMode="auto">
              <a:xfrm rot="16200000" flipV="1">
                <a:off x="4478156" y="4416374"/>
                <a:ext cx="718134" cy="2198799"/>
                <a:chOff x="1747521" y="2337535"/>
                <a:chExt cx="1019370" cy="1006774"/>
              </a:xfrm>
            </p:grpSpPr>
            <p:cxnSp>
              <p:nvCxnSpPr>
                <p:cNvPr id="27" name="直接连接符 39"/>
                <p:cNvCxnSpPr>
                  <a:cxnSpLocks noChangeShapeType="1"/>
                </p:cNvCxnSpPr>
                <p:nvPr/>
              </p:nvCxnSpPr>
              <p:spPr bwMode="auto">
                <a:xfrm rot="16200000" flipH="1">
                  <a:off x="1306715" y="2778341"/>
                  <a:ext cx="891310" cy="9698"/>
                </a:xfrm>
                <a:prstGeom prst="line">
                  <a:avLst/>
                </a:prstGeom>
                <a:noFill/>
                <a:ln w="28575" algn="ctr">
                  <a:solidFill>
                    <a:srgbClr val="0567A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40"/>
                <p:cNvCxnSpPr>
                  <a:cxnSpLocks noChangeShapeType="1"/>
                </p:cNvCxnSpPr>
                <p:nvPr/>
              </p:nvCxnSpPr>
              <p:spPr bwMode="auto">
                <a:xfrm rot="16200000" flipH="1">
                  <a:off x="2204322" y="2781741"/>
                  <a:ext cx="115465" cy="1009672"/>
                </a:xfrm>
                <a:prstGeom prst="line">
                  <a:avLst/>
                </a:prstGeom>
                <a:noFill/>
                <a:ln w="28575" algn="ctr">
                  <a:solidFill>
                    <a:srgbClr val="0567A2"/>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6" name="矩形 4"/>
              <p:cNvSpPr>
                <a:spLocks noChangeArrowheads="1"/>
              </p:cNvSpPr>
              <p:nvPr/>
            </p:nvSpPr>
            <p:spPr bwMode="auto">
              <a:xfrm>
                <a:off x="3801661" y="5022796"/>
                <a:ext cx="2101982" cy="852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fontAlgn="base">
                  <a:lnSpc>
                    <a:spcPts val="3600"/>
                  </a:lnSpc>
                  <a:spcBef>
                    <a:spcPct val="0"/>
                  </a:spcBef>
                  <a:spcAft>
                    <a:spcPct val="0"/>
                  </a:spcAft>
                </a:pPr>
                <a:r>
                  <a:rPr lang="en-US" altLang="zh-CN" b="1" smtClean="0">
                    <a:solidFill>
                      <a:srgbClr val="0567A2"/>
                    </a:solidFill>
                    <a:latin typeface="微软雅黑" pitchFamily="34" charset="-122"/>
                    <a:ea typeface="微软雅黑" pitchFamily="34" charset="-122"/>
                  </a:rPr>
                  <a:t>localStorage</a:t>
                </a:r>
                <a:r>
                  <a:rPr lang="zh-CN" altLang="en-US" b="1">
                    <a:solidFill>
                      <a:srgbClr val="0567A2"/>
                    </a:solidFill>
                    <a:latin typeface="微软雅黑" pitchFamily="34" charset="-122"/>
                    <a:ea typeface="微软雅黑" pitchFamily="34" charset="-122"/>
                  </a:rPr>
                  <a:t>和</a:t>
                </a:r>
                <a:r>
                  <a:rPr lang="en-US" altLang="zh-CN" b="1">
                    <a:solidFill>
                      <a:srgbClr val="0567A2"/>
                    </a:solidFill>
                    <a:latin typeface="微软雅黑" pitchFamily="34" charset="-122"/>
                    <a:ea typeface="微软雅黑" pitchFamily="34" charset="-122"/>
                  </a:rPr>
                  <a:t>sessionStorage</a:t>
                </a:r>
                <a:r>
                  <a:rPr lang="zh-CN" altLang="en-US" b="1">
                    <a:solidFill>
                      <a:srgbClr val="0567A2"/>
                    </a:solidFill>
                    <a:latin typeface="微软雅黑" pitchFamily="34" charset="-122"/>
                    <a:ea typeface="微软雅黑" pitchFamily="34" charset="-122"/>
                  </a:rPr>
                  <a:t>的区别</a:t>
                </a:r>
                <a:endParaRPr lang="zh-CN" altLang="en-US" b="1" dirty="0">
                  <a:solidFill>
                    <a:srgbClr val="0567A2"/>
                  </a:solidFill>
                  <a:latin typeface="微软雅黑" pitchFamily="34" charset="-122"/>
                  <a:ea typeface="微软雅黑" pitchFamily="34" charset="-122"/>
                </a:endParaRPr>
              </a:p>
            </p:txBody>
          </p:sp>
        </p:grpSp>
        <p:sp>
          <p:nvSpPr>
            <p:cNvPr id="23" name="椭圆 22"/>
            <p:cNvSpPr/>
            <p:nvPr/>
          </p:nvSpPr>
          <p:spPr bwMode="auto">
            <a:xfrm flipH="1">
              <a:off x="7020272" y="5484480"/>
              <a:ext cx="488950" cy="473074"/>
            </a:xfrm>
            <a:prstGeom prst="ellipse">
              <a:avLst/>
            </a:prstGeom>
            <a:solidFill>
              <a:srgbClr val="0567A2"/>
            </a:solidFill>
            <a:ln w="28575" cap="flat" cmpd="sng" algn="ctr">
              <a:solidFill>
                <a:srgbClr val="0567A2"/>
              </a:solid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fontAlgn="base">
                <a:spcBef>
                  <a:spcPct val="0"/>
                </a:spcBef>
                <a:spcAft>
                  <a:spcPct val="0"/>
                </a:spcAft>
                <a:buFont typeface="Arial" pitchFamily="34" charset="0"/>
                <a:buNone/>
                <a:defRPr/>
              </a:pPr>
              <a:endParaRPr lang="zh-CN" altLang="en-US">
                <a:solidFill>
                  <a:prstClr val="black"/>
                </a:solidFill>
              </a:endParaRPr>
            </a:p>
          </p:txBody>
        </p:sp>
        <p:sp>
          <p:nvSpPr>
            <p:cNvPr id="24" name="TextBox 23"/>
            <p:cNvSpPr txBox="1"/>
            <p:nvPr/>
          </p:nvSpPr>
          <p:spPr bwMode="auto">
            <a:xfrm flipH="1">
              <a:off x="7092280" y="5445224"/>
              <a:ext cx="320675" cy="520699"/>
            </a:xfrm>
            <a:prstGeom prst="rect">
              <a:avLst/>
            </a:prstGeom>
            <a:noFill/>
            <a:effectLst>
              <a:outerShdw blurRad="12700" dist="12700" dir="2700000" algn="tl" rotWithShape="0">
                <a:prstClr val="black">
                  <a:alpha val="40000"/>
                </a:prstClr>
              </a:outerShdw>
            </a:effectLst>
          </p:spPr>
          <p:txBody>
            <a:bodyPr>
              <a:spAutoFit/>
            </a:bodyPr>
            <a:lstStyle/>
            <a:p>
              <a:pPr eaLnBrk="0" fontAlgn="base" hangingPunct="0">
                <a:spcBef>
                  <a:spcPct val="0"/>
                </a:spcBef>
                <a:spcAft>
                  <a:spcPct val="0"/>
                </a:spcAft>
                <a:defRPr/>
              </a:pPr>
              <a:r>
                <a:rPr lang="en-US" altLang="zh-CN" sz="2800" b="1" dirty="0">
                  <a:solidFill>
                    <a:prstClr val="white"/>
                  </a:solidFill>
                  <a:latin typeface="Times New Roman" panose="02020603050405020304" pitchFamily="18" charset="0"/>
                  <a:cs typeface="Times New Roman" panose="02020603050405020304" pitchFamily="18" charset="0"/>
                </a:rPr>
                <a:t>2</a:t>
              </a:r>
              <a:endParaRPr lang="zh-CN" altLang="en-US" sz="2800" b="1" dirty="0">
                <a:solidFill>
                  <a:prstClr val="white"/>
                </a:solidFill>
                <a:latin typeface="Times New Roman" panose="02020603050405020304" pitchFamily="18" charset="0"/>
                <a:cs typeface="Times New Roman" panose="02020603050405020304" pitchFamily="18" charset="0"/>
              </a:endParaRPr>
            </a:p>
          </p:txBody>
        </p:sp>
      </p:grpSp>
      <p:grpSp>
        <p:nvGrpSpPr>
          <p:cNvPr id="29" name="组合 28"/>
          <p:cNvGrpSpPr>
            <a:grpSpLocks/>
          </p:cNvGrpSpPr>
          <p:nvPr/>
        </p:nvGrpSpPr>
        <p:grpSpPr bwMode="auto">
          <a:xfrm>
            <a:off x="1907704" y="1639982"/>
            <a:ext cx="5245036" cy="4035361"/>
            <a:chOff x="1398367" y="1733243"/>
            <a:chExt cx="5245036" cy="4035172"/>
          </a:xfrm>
        </p:grpSpPr>
        <p:graphicFrame>
          <p:nvGraphicFramePr>
            <p:cNvPr id="30" name="图表 2"/>
            <p:cNvGraphicFramePr>
              <a:graphicFrameLocks/>
            </p:cNvGraphicFramePr>
            <p:nvPr>
              <p:extLst>
                <p:ext uri="{D42A27DB-BD31-4B8C-83A1-F6EECF244321}">
                  <p14:modId xmlns:p14="http://schemas.microsoft.com/office/powerpoint/2010/main" val="2255134724"/>
                </p:ext>
              </p:extLst>
            </p:nvPr>
          </p:nvGraphicFramePr>
          <p:xfrm>
            <a:off x="1398367" y="1733243"/>
            <a:ext cx="5245036" cy="4035172"/>
          </p:xfrm>
          <a:graphic>
            <a:graphicData uri="http://schemas.openxmlformats.org/drawingml/2006/chart">
              <c:chart xmlns:c="http://schemas.openxmlformats.org/drawingml/2006/chart" xmlns:r="http://schemas.openxmlformats.org/officeDocument/2006/relationships" r:id="rId2"/>
            </a:graphicData>
          </a:graphic>
        </p:graphicFrame>
        <p:sp>
          <p:nvSpPr>
            <p:cNvPr id="31" name="TextBox 30"/>
            <p:cNvSpPr txBox="1"/>
            <p:nvPr/>
          </p:nvSpPr>
          <p:spPr bwMode="auto">
            <a:xfrm rot="2719682">
              <a:off x="4600346" y="2872905"/>
              <a:ext cx="1042938" cy="369888"/>
            </a:xfrm>
            <a:prstGeom prst="rect">
              <a:avLst/>
            </a:prstGeom>
            <a:noFill/>
          </p:spPr>
          <p:txBody>
            <a:bodyPr>
              <a:spAutoFit/>
            </a:bodyPr>
            <a:lstStyle/>
            <a:p>
              <a:pPr>
                <a:defRPr/>
              </a:pPr>
              <a:r>
                <a:rPr lang="zh-CN" altLang="en-US" spc="300" smtClean="0">
                  <a:latin typeface="微软雅黑" panose="020B0503020204020204" pitchFamily="34" charset="-122"/>
                  <a:ea typeface="微软雅黑" panose="020B0503020204020204" pitchFamily="34" charset="-122"/>
                </a:rPr>
                <a:t>掌握</a:t>
              </a:r>
              <a:endParaRPr lang="zh-CN" altLang="en-US" spc="300">
                <a:latin typeface="微软雅黑" panose="020B0503020204020204" pitchFamily="34" charset="-122"/>
                <a:ea typeface="微软雅黑" panose="020B0503020204020204" pitchFamily="34" charset="-122"/>
              </a:endParaRPr>
            </a:p>
          </p:txBody>
        </p:sp>
        <p:sp>
          <p:nvSpPr>
            <p:cNvPr id="32" name="TextBox 31"/>
            <p:cNvSpPr txBox="1"/>
            <p:nvPr/>
          </p:nvSpPr>
          <p:spPr bwMode="auto">
            <a:xfrm rot="6997465" flipV="1">
              <a:off x="2748528" y="2675271"/>
              <a:ext cx="1041351" cy="369887"/>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了解</a:t>
              </a:r>
            </a:p>
          </p:txBody>
        </p:sp>
        <p:sp>
          <p:nvSpPr>
            <p:cNvPr id="33" name="TextBox 32"/>
            <p:cNvSpPr txBox="1"/>
            <p:nvPr/>
          </p:nvSpPr>
          <p:spPr bwMode="auto">
            <a:xfrm rot="10800000" flipH="1" flipV="1">
              <a:off x="3819272" y="4427003"/>
              <a:ext cx="1041400" cy="368283"/>
            </a:xfrm>
            <a:prstGeom prst="rect">
              <a:avLst/>
            </a:prstGeom>
            <a:noFill/>
          </p:spPr>
          <p:txBody>
            <a:bodyPr>
              <a:spAutoFit/>
            </a:bodyPr>
            <a:lstStyle/>
            <a:p>
              <a:pPr>
                <a:defRPr/>
              </a:pPr>
              <a:r>
                <a:rPr lang="zh-CN" altLang="en-US" spc="300" smtClean="0">
                  <a:latin typeface="微软雅黑" panose="020B0503020204020204" pitchFamily="34" charset="-122"/>
                  <a:ea typeface="微软雅黑" panose="020B0503020204020204" pitchFamily="34" charset="-122"/>
                </a:rPr>
                <a:t>熟悉</a:t>
              </a:r>
              <a:endParaRPr lang="zh-CN" altLang="en-US" spc="300">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5688302" y="1754406"/>
            <a:ext cx="3924258" cy="2000531"/>
            <a:chOff x="5328262" y="1636535"/>
            <a:chExt cx="3924258" cy="2000531"/>
          </a:xfrm>
        </p:grpSpPr>
        <p:grpSp>
          <p:nvGrpSpPr>
            <p:cNvPr id="35" name="组合 6"/>
            <p:cNvGrpSpPr>
              <a:grpSpLocks/>
            </p:cNvGrpSpPr>
            <p:nvPr/>
          </p:nvGrpSpPr>
          <p:grpSpPr bwMode="auto">
            <a:xfrm>
              <a:off x="5929883" y="2445892"/>
              <a:ext cx="3322637" cy="1191174"/>
              <a:chOff x="5981922" y="1318311"/>
              <a:chExt cx="3325632" cy="1191212"/>
            </a:xfrm>
          </p:grpSpPr>
          <p:sp>
            <p:nvSpPr>
              <p:cNvPr id="37" name="矩形 5"/>
              <p:cNvSpPr>
                <a:spLocks noChangeArrowheads="1"/>
              </p:cNvSpPr>
              <p:nvPr/>
            </p:nvSpPr>
            <p:spPr bwMode="auto">
              <a:xfrm flipH="1">
                <a:off x="5981922" y="2001676"/>
                <a:ext cx="3325632" cy="507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fontAlgn="base">
                  <a:lnSpc>
                    <a:spcPct val="150000"/>
                  </a:lnSpc>
                  <a:spcBef>
                    <a:spcPct val="0"/>
                  </a:spcBef>
                  <a:spcAft>
                    <a:spcPct val="0"/>
                  </a:spcAft>
                  <a:buFont typeface="Arial" pitchFamily="34" charset="0"/>
                  <a:buNone/>
                  <a:defRPr/>
                </a:pPr>
                <a:endParaRPr lang="en-US" altLang="zh-CN" b="1" dirty="0" smtClean="0">
                  <a:solidFill>
                    <a:srgbClr val="0567A2"/>
                  </a:solidFill>
                  <a:latin typeface="微软雅黑" pitchFamily="34" charset="-122"/>
                  <a:ea typeface="微软雅黑" pitchFamily="34" charset="-122"/>
                  <a:sym typeface="微软雅黑" pitchFamily="34" charset="-122"/>
                </a:endParaRPr>
              </a:p>
            </p:txBody>
          </p:sp>
          <p:grpSp>
            <p:nvGrpSpPr>
              <p:cNvPr id="38" name="组合 16"/>
              <p:cNvGrpSpPr>
                <a:grpSpLocks/>
              </p:cNvGrpSpPr>
              <p:nvPr/>
            </p:nvGrpSpPr>
            <p:grpSpPr bwMode="auto">
              <a:xfrm flipH="1">
                <a:off x="6009507" y="1797377"/>
                <a:ext cx="2361102" cy="648092"/>
                <a:chOff x="1625453" y="2372823"/>
                <a:chExt cx="2468866" cy="648398"/>
              </a:xfrm>
            </p:grpSpPr>
            <p:cxnSp>
              <p:nvCxnSpPr>
                <p:cNvPr id="42" name="直接连接符 7"/>
                <p:cNvCxnSpPr>
                  <a:cxnSpLocks noChangeShapeType="1"/>
                </p:cNvCxnSpPr>
                <p:nvPr/>
              </p:nvCxnSpPr>
              <p:spPr bwMode="auto">
                <a:xfrm>
                  <a:off x="1625453" y="2372823"/>
                  <a:ext cx="376814" cy="648398"/>
                </a:xfrm>
                <a:prstGeom prst="line">
                  <a:avLst/>
                </a:prstGeom>
                <a:noFill/>
                <a:ln w="28575" algn="ctr">
                  <a:solidFill>
                    <a:srgbClr val="0567A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接连接符 10"/>
                <p:cNvCxnSpPr>
                  <a:cxnSpLocks noChangeShapeType="1"/>
                </p:cNvCxnSpPr>
                <p:nvPr/>
              </p:nvCxnSpPr>
              <p:spPr bwMode="auto">
                <a:xfrm>
                  <a:off x="2002267" y="3021221"/>
                  <a:ext cx="2092052" cy="0"/>
                </a:xfrm>
                <a:prstGeom prst="line">
                  <a:avLst/>
                </a:prstGeom>
                <a:noFill/>
                <a:ln w="28575" algn="ctr">
                  <a:solidFill>
                    <a:srgbClr val="0567A2"/>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9" name="组合 15"/>
              <p:cNvGrpSpPr>
                <a:grpSpLocks/>
              </p:cNvGrpSpPr>
              <p:nvPr/>
            </p:nvGrpSpPr>
            <p:grpSpPr bwMode="auto">
              <a:xfrm flipH="1">
                <a:off x="8169507" y="1318311"/>
                <a:ext cx="489391" cy="520715"/>
                <a:chOff x="2008602" y="3560413"/>
                <a:chExt cx="511727" cy="520961"/>
              </a:xfrm>
            </p:grpSpPr>
            <p:sp>
              <p:nvSpPr>
                <p:cNvPr id="40" name="椭圆 39"/>
                <p:cNvSpPr/>
                <p:nvPr/>
              </p:nvSpPr>
              <p:spPr bwMode="auto">
                <a:xfrm>
                  <a:off x="2008602" y="3576296"/>
                  <a:ext cx="511727" cy="473312"/>
                </a:xfrm>
                <a:prstGeom prst="ellipse">
                  <a:avLst/>
                </a:prstGeom>
                <a:solidFill>
                  <a:srgbClr val="0567A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fontAlgn="base">
                    <a:spcBef>
                      <a:spcPct val="0"/>
                    </a:spcBef>
                    <a:spcAft>
                      <a:spcPct val="0"/>
                    </a:spcAft>
                    <a:buFont typeface="Arial" pitchFamily="34" charset="0"/>
                    <a:buNone/>
                    <a:defRPr/>
                  </a:pPr>
                  <a:endParaRPr lang="zh-CN" altLang="en-US">
                    <a:solidFill>
                      <a:srgbClr val="0567A2"/>
                    </a:solidFill>
                  </a:endParaRPr>
                </a:p>
              </p:txBody>
            </p:sp>
            <p:sp>
              <p:nvSpPr>
                <p:cNvPr id="41" name="TextBox 40"/>
                <p:cNvSpPr txBox="1"/>
                <p:nvPr/>
              </p:nvSpPr>
              <p:spPr>
                <a:xfrm>
                  <a:off x="2116595" y="3560413"/>
                  <a:ext cx="335613" cy="520961"/>
                </a:xfrm>
                <a:prstGeom prst="rect">
                  <a:avLst/>
                </a:prstGeom>
                <a:noFill/>
                <a:effectLst>
                  <a:outerShdw blurRad="12700" dist="12700" dir="2700000" algn="tl" rotWithShape="0">
                    <a:prstClr val="black">
                      <a:alpha val="40000"/>
                    </a:prstClr>
                  </a:outerShdw>
                </a:effectLst>
              </p:spPr>
              <p:txBody>
                <a:bodyPr>
                  <a:spAutoFit/>
                </a:bodyPr>
                <a:lstStyle/>
                <a:p>
                  <a:pPr eaLnBrk="0" fontAlgn="base" hangingPunct="0">
                    <a:spcBef>
                      <a:spcPct val="0"/>
                    </a:spcBef>
                    <a:spcAft>
                      <a:spcPct val="0"/>
                    </a:spcAft>
                    <a:defRPr/>
                  </a:pPr>
                  <a:r>
                    <a:rPr lang="en-US" altLang="zh-CN" sz="2800" b="1" dirty="0">
                      <a:solidFill>
                        <a:schemeClr val="bg1"/>
                      </a:solidFill>
                      <a:latin typeface="Times New Roman" panose="02020603050405020304" pitchFamily="18" charset="0"/>
                      <a:cs typeface="Times New Roman" panose="02020603050405020304" pitchFamily="18" charset="0"/>
                    </a:rPr>
                    <a:t>3</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sp>
          <p:nvSpPr>
            <p:cNvPr id="36" name="矩形 51"/>
            <p:cNvSpPr>
              <a:spLocks noChangeArrowheads="1"/>
            </p:cNvSpPr>
            <p:nvPr/>
          </p:nvSpPr>
          <p:spPr bwMode="auto">
            <a:xfrm rot="10800000" flipH="1" flipV="1">
              <a:off x="5328262" y="1636535"/>
              <a:ext cx="2802711"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457200" lvl="0" indent="-457200" fontAlgn="base">
                <a:lnSpc>
                  <a:spcPts val="3600"/>
                </a:lnSpc>
                <a:spcBef>
                  <a:spcPct val="0"/>
                </a:spcBef>
                <a:spcAft>
                  <a:spcPct val="0"/>
                </a:spcAft>
              </a:pPr>
              <a:r>
                <a:rPr lang="en-US" altLang="zh-CN" b="1">
                  <a:solidFill>
                    <a:srgbClr val="0567A2"/>
                  </a:solidFill>
                  <a:latin typeface="微软雅黑" pitchFamily="34" charset="-122"/>
                  <a:ea typeface="微软雅黑" pitchFamily="34" charset="-122"/>
                </a:rPr>
                <a:t>	</a:t>
              </a:r>
              <a:r>
                <a:rPr lang="en-US" altLang="zh-CN" b="1" smtClean="0">
                  <a:solidFill>
                    <a:srgbClr val="0567A2"/>
                  </a:solidFill>
                  <a:latin typeface="微软雅黑" pitchFamily="34" charset="-122"/>
                  <a:ea typeface="微软雅黑" pitchFamily="34" charset="-122"/>
                </a:rPr>
                <a:t>localStorage</a:t>
              </a:r>
              <a:r>
                <a:rPr lang="zh-CN" altLang="en-US" b="1" smtClean="0">
                  <a:solidFill>
                    <a:srgbClr val="0567A2"/>
                  </a:solidFill>
                  <a:latin typeface="微软雅黑" pitchFamily="34" charset="-122"/>
                  <a:ea typeface="微软雅黑" pitchFamily="34" charset="-122"/>
                </a:rPr>
                <a:t>、</a:t>
              </a:r>
              <a:r>
                <a:rPr lang="en-US" altLang="zh-CN" b="1" smtClean="0">
                  <a:solidFill>
                    <a:srgbClr val="0567A2"/>
                  </a:solidFill>
                  <a:latin typeface="微软雅黑" pitchFamily="34" charset="-122"/>
                  <a:ea typeface="微软雅黑" pitchFamily="34" charset="-122"/>
                </a:rPr>
                <a:t>sessionStorage</a:t>
              </a:r>
              <a:r>
                <a:rPr lang="zh-CN" altLang="en-US" b="1" smtClean="0">
                  <a:solidFill>
                    <a:srgbClr val="0567A2"/>
                  </a:solidFill>
                  <a:latin typeface="微软雅黑" pitchFamily="34" charset="-122"/>
                  <a:ea typeface="微软雅黑" pitchFamily="34" charset="-122"/>
                </a:rPr>
                <a:t>和</a:t>
              </a:r>
              <a:r>
                <a:rPr lang="en-US" altLang="zh-CN" b="1">
                  <a:solidFill>
                    <a:srgbClr val="0567A2"/>
                  </a:solidFill>
                  <a:latin typeface="微软雅黑" pitchFamily="34" charset="-122"/>
                  <a:ea typeface="微软雅黑" pitchFamily="34" charset="-122"/>
                </a:rPr>
                <a:t>Application Cache</a:t>
              </a:r>
              <a:r>
                <a:rPr lang="zh-CN" altLang="en-US" b="1" smtClean="0">
                  <a:solidFill>
                    <a:srgbClr val="0567A2"/>
                  </a:solidFill>
                  <a:latin typeface="微软雅黑" pitchFamily="34" charset="-122"/>
                  <a:ea typeface="微软雅黑" pitchFamily="34" charset="-122"/>
                </a:rPr>
                <a:t>的</a:t>
              </a:r>
              <a:r>
                <a:rPr lang="zh-CN" altLang="en-US" b="1">
                  <a:solidFill>
                    <a:srgbClr val="0567A2"/>
                  </a:solidFill>
                  <a:latin typeface="微软雅黑" pitchFamily="34" charset="-122"/>
                  <a:ea typeface="微软雅黑" pitchFamily="34" charset="-122"/>
                </a:rPr>
                <a:t>使用方法</a:t>
              </a:r>
              <a:endParaRPr lang="zh-CN" altLang="zh-CN" b="1" dirty="0">
                <a:solidFill>
                  <a:srgbClr val="0567A2"/>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796480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2000"/>
                                        <p:tgtEl>
                                          <p:spTgt spid="13"/>
                                        </p:tgtEl>
                                      </p:cBhvr>
                                    </p:animEffect>
                                  </p:childTnLst>
                                </p:cTn>
                              </p:par>
                              <p:par>
                                <p:cTn id="8" presetID="21" presetClass="entr" presetSubtype="1"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2000"/>
                                        <p:tgtEl>
                                          <p:spTgt spid="17"/>
                                        </p:tgtEl>
                                      </p:cBhvr>
                                    </p:animEffect>
                                  </p:childTnLst>
                                </p:cTn>
                              </p:par>
                              <p:par>
                                <p:cTn id="11" presetID="21" presetClass="entr" presetSubtype="1"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heel(1)">
                                      <p:cBhvr>
                                        <p:cTn id="13" dur="2000"/>
                                        <p:tgtEl>
                                          <p:spTgt spid="2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right)">
                                      <p:cBhvr>
                                        <p:cTn id="18" dur="500"/>
                                        <p:tgtEl>
                                          <p:spTgt spid="5"/>
                                        </p:tgtEl>
                                      </p:cBhvr>
                                    </p:animEffect>
                                  </p:childTnLst>
                                </p:cTn>
                              </p:par>
                            </p:childTnLst>
                          </p:cTn>
                        </p:par>
                        <p:par>
                          <p:cTn id="19" fill="hold">
                            <p:stCondLst>
                              <p:cond delay="500"/>
                            </p:stCondLst>
                            <p:childTnLst>
                              <p:par>
                                <p:cTn id="20" presetID="26" presetClass="emph" presetSubtype="0" fill="hold" nodeType="afterEffect">
                                  <p:stCondLst>
                                    <p:cond delay="0"/>
                                  </p:stCondLst>
                                  <p:childTnLst>
                                    <p:animEffect transition="out" filter="fade">
                                      <p:cBhvr>
                                        <p:cTn id="21" dur="500" tmFilter="0, 0; .2, .5; .8, .5; 1, 0"/>
                                        <p:tgtEl>
                                          <p:spTgt spid="5"/>
                                        </p:tgtEl>
                                      </p:cBhvr>
                                    </p:animEffect>
                                    <p:animScale>
                                      <p:cBhvr>
                                        <p:cTn id="22" dur="250" autoRev="1" fill="hold"/>
                                        <p:tgtEl>
                                          <p:spTgt spid="5"/>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up)">
                                      <p:cBhvr>
                                        <p:cTn id="27" dur="500"/>
                                        <p:tgtEl>
                                          <p:spTgt spid="21"/>
                                        </p:tgtEl>
                                      </p:cBhvr>
                                    </p:animEffect>
                                  </p:childTnLst>
                                </p:cTn>
                              </p:par>
                            </p:childTnLst>
                          </p:cTn>
                        </p:par>
                        <p:par>
                          <p:cTn id="28" fill="hold">
                            <p:stCondLst>
                              <p:cond delay="500"/>
                            </p:stCondLst>
                            <p:childTnLst>
                              <p:par>
                                <p:cTn id="29" presetID="26" presetClass="emph" presetSubtype="0" fill="hold" nodeType="afterEffect">
                                  <p:stCondLst>
                                    <p:cond delay="0"/>
                                  </p:stCondLst>
                                  <p:childTnLst>
                                    <p:animEffect transition="out" filter="fade">
                                      <p:cBhvr>
                                        <p:cTn id="30" dur="500" tmFilter="0, 0; .2, .5; .8, .5; 1, 0"/>
                                        <p:tgtEl>
                                          <p:spTgt spid="21"/>
                                        </p:tgtEl>
                                      </p:cBhvr>
                                    </p:animEffect>
                                    <p:animScale>
                                      <p:cBhvr>
                                        <p:cTn id="31" dur="250" autoRev="1" fill="hold"/>
                                        <p:tgtEl>
                                          <p:spTgt spid="21"/>
                                        </p:tgtEl>
                                      </p:cBhvr>
                                      <p:by x="105000" y="105000"/>
                                    </p:animScale>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wipe(left)">
                                      <p:cBhvr>
                                        <p:cTn id="36" dur="500"/>
                                        <p:tgtEl>
                                          <p:spTgt spid="34"/>
                                        </p:tgtEl>
                                      </p:cBhvr>
                                    </p:animEffect>
                                  </p:childTnLst>
                                </p:cTn>
                              </p:par>
                            </p:childTnLst>
                          </p:cTn>
                        </p:par>
                        <p:par>
                          <p:cTn id="37" fill="hold">
                            <p:stCondLst>
                              <p:cond delay="500"/>
                            </p:stCondLst>
                            <p:childTnLst>
                              <p:par>
                                <p:cTn id="38" presetID="26" presetClass="emph" presetSubtype="0" fill="hold" nodeType="afterEffect">
                                  <p:stCondLst>
                                    <p:cond delay="0"/>
                                  </p:stCondLst>
                                  <p:childTnLst>
                                    <p:animEffect transition="out" filter="fade">
                                      <p:cBhvr>
                                        <p:cTn id="39" dur="500" tmFilter="0, 0; .2, .5; .8, .5; 1, 0"/>
                                        <p:tgtEl>
                                          <p:spTgt spid="34"/>
                                        </p:tgtEl>
                                      </p:cBhvr>
                                    </p:animEffect>
                                    <p:animScale>
                                      <p:cBhvr>
                                        <p:cTn id="40" dur="250" autoRev="1" fill="hold"/>
                                        <p:tgtEl>
                                          <p:spTgt spid="3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zh-CN" sz="3600" b="1" smtClean="0">
                <a:solidFill>
                  <a:srgbClr val="0567A2"/>
                </a:solidFill>
                <a:latin typeface="微软雅黑" pitchFamily="34" charset="-122"/>
                <a:ea typeface="微软雅黑" pitchFamily="34" charset="-122"/>
              </a:rPr>
              <a:t>移动</a:t>
            </a:r>
            <a:r>
              <a:rPr lang="en-US" altLang="zh-CN" sz="3600" b="1">
                <a:solidFill>
                  <a:srgbClr val="0567A2"/>
                </a:solidFill>
                <a:latin typeface="微软雅黑" pitchFamily="34" charset="-122"/>
                <a:ea typeface="微软雅黑" pitchFamily="34" charset="-122"/>
              </a:rPr>
              <a:t>Web</a:t>
            </a:r>
            <a:r>
              <a:rPr lang="zh-CN" altLang="zh-CN" sz="3600" b="1">
                <a:solidFill>
                  <a:srgbClr val="0567A2"/>
                </a:solidFill>
                <a:latin typeface="微软雅黑" pitchFamily="34" charset="-122"/>
                <a:ea typeface="微软雅黑" pitchFamily="34" charset="-122"/>
              </a:rPr>
              <a:t>离线</a:t>
            </a:r>
            <a:r>
              <a:rPr lang="zh-CN" altLang="zh-CN" sz="3600" b="1" smtClean="0">
                <a:solidFill>
                  <a:srgbClr val="0567A2"/>
                </a:solidFill>
                <a:latin typeface="微软雅黑" pitchFamily="34" charset="-122"/>
                <a:ea typeface="微软雅黑" pitchFamily="34" charset="-122"/>
              </a:rPr>
              <a:t>应用</a:t>
            </a:r>
            <a:endParaRPr lang="zh-CN" altLang="zh-CN" sz="3600" b="1">
              <a:solidFill>
                <a:srgbClr val="0567A2"/>
              </a:solidFill>
              <a:latin typeface="微软雅黑" pitchFamily="34" charset="-122"/>
              <a:ea typeface="微软雅黑" pitchFamily="34" charset="-122"/>
            </a:endParaRPr>
          </a:p>
        </p:txBody>
      </p:sp>
      <p:sp>
        <p:nvSpPr>
          <p:cNvPr id="6" name="矩形 5"/>
          <p:cNvSpPr/>
          <p:nvPr/>
        </p:nvSpPr>
        <p:spPr bwMode="auto">
          <a:xfrm>
            <a:off x="2486024" y="2403169"/>
            <a:ext cx="5356969" cy="3083232"/>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0" name="任意多边形 9"/>
          <p:cNvSpPr/>
          <p:nvPr/>
        </p:nvSpPr>
        <p:spPr bwMode="auto">
          <a:xfrm>
            <a:off x="5399832" y="2220491"/>
            <a:ext cx="2198687" cy="301006"/>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567A2"/>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sp>
        <p:nvSpPr>
          <p:cNvPr id="11" name="矩形 75"/>
          <p:cNvSpPr>
            <a:spLocks noChangeArrowheads="1"/>
          </p:cNvSpPr>
          <p:nvPr/>
        </p:nvSpPr>
        <p:spPr bwMode="auto">
          <a:xfrm>
            <a:off x="5399832" y="2186843"/>
            <a:ext cx="2109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dirty="0">
                <a:solidFill>
                  <a:schemeClr val="bg1"/>
                </a:solidFill>
                <a:latin typeface="微软雅黑" pitchFamily="34" charset="-122"/>
                <a:ea typeface="微软雅黑" pitchFamily="34" charset="-122"/>
              </a:rPr>
              <a:t>知识点概述</a:t>
            </a:r>
          </a:p>
        </p:txBody>
      </p:sp>
      <p:sp>
        <p:nvSpPr>
          <p:cNvPr id="12" name="矩形 5"/>
          <p:cNvSpPr>
            <a:spLocks noChangeArrowheads="1"/>
          </p:cNvSpPr>
          <p:nvPr/>
        </p:nvSpPr>
        <p:spPr bwMode="auto">
          <a:xfrm>
            <a:off x="2819400" y="2755478"/>
            <a:ext cx="4847382"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zh-CN" altLang="zh-CN" sz="2000" dirty="0" smtClean="0">
                <a:latin typeface="黑体" panose="02010609060101010101" pitchFamily="49" charset="-122"/>
                <a:ea typeface="黑体" panose="02010609060101010101" pitchFamily="49" charset="-122"/>
              </a:rPr>
              <a:t>过去</a:t>
            </a:r>
            <a:r>
              <a:rPr lang="zh-CN" altLang="zh-CN" sz="2000" dirty="0">
                <a:latin typeface="黑体" panose="02010609060101010101" pitchFamily="49" charset="-122"/>
                <a:ea typeface="黑体" panose="02010609060101010101" pitchFamily="49" charset="-122"/>
              </a:rPr>
              <a:t>的很长一段时间里，浏览器端的软件无法完全与</a:t>
            </a:r>
            <a:r>
              <a:rPr lang="en-US" altLang="zh-CN" sz="2000" dirty="0">
                <a:latin typeface="黑体" panose="02010609060101010101" pitchFamily="49" charset="-122"/>
                <a:ea typeface="黑体" panose="02010609060101010101" pitchFamily="49" charset="-122"/>
              </a:rPr>
              <a:t>APP</a:t>
            </a:r>
            <a:r>
              <a:rPr lang="zh-CN" altLang="zh-CN" sz="2000" dirty="0">
                <a:latin typeface="黑体" panose="02010609060101010101" pitchFamily="49" charset="-122"/>
                <a:ea typeface="黑体" panose="02010609060101010101" pitchFamily="49" charset="-122"/>
              </a:rPr>
              <a:t>进行媲美，一个重要的原因在于，如果断了网，浏览器端的程序就无法运行，所有的工作都必须停止，而</a:t>
            </a:r>
            <a:r>
              <a:rPr lang="en-US" altLang="zh-CN" sz="2000" dirty="0">
                <a:latin typeface="黑体" panose="02010609060101010101" pitchFamily="49" charset="-122"/>
                <a:ea typeface="黑体" panose="02010609060101010101" pitchFamily="49" charset="-122"/>
              </a:rPr>
              <a:t>HTML5</a:t>
            </a:r>
            <a:r>
              <a:rPr lang="zh-CN" altLang="zh-CN" sz="2000" dirty="0">
                <a:latin typeface="黑体" panose="02010609060101010101" pitchFamily="49" charset="-122"/>
                <a:ea typeface="黑体" panose="02010609060101010101" pitchFamily="49" charset="-122"/>
              </a:rPr>
              <a:t>的离线应用功能，改变了这一现状</a:t>
            </a:r>
            <a:r>
              <a:rPr lang="zh-CN" altLang="zh-CN" sz="2000" dirty="0" smtClean="0">
                <a:latin typeface="黑体" panose="02010609060101010101" pitchFamily="49" charset="-122"/>
                <a:ea typeface="黑体" panose="02010609060101010101" pitchFamily="49" charset="-122"/>
              </a:rPr>
              <a:t>。</a:t>
            </a:r>
            <a:endParaRPr lang="zh-CN" altLang="zh-CN" sz="2000" dirty="0">
              <a:latin typeface="黑体" panose="02010609060101010101" pitchFamily="49" charset="-122"/>
              <a:ea typeface="黑体" panose="02010609060101010101" pitchFamily="49" charset="-122"/>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914" y="2821212"/>
            <a:ext cx="1924683" cy="25147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464581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1"/>
                                        </p:tgtEl>
                                      </p:cBhvr>
                                    </p:animEffect>
                                    <p:animScale>
                                      <p:cBhvr>
                                        <p:cTn id="7" dur="250" autoRev="1" fill="hold"/>
                                        <p:tgtEl>
                                          <p:spTgt spid="11"/>
                                        </p:tgtEl>
                                      </p:cBhvr>
                                      <p:by x="105000" y="105000"/>
                                    </p:animScale>
                                  </p:childTnLst>
                                </p:cTn>
                              </p:par>
                              <p:par>
                                <p:cTn id="8" presetID="16" presetClass="entr" presetSubtype="21"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inVertical)">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5" y="999189"/>
            <a:ext cx="8281610" cy="5506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 5"/>
          <p:cNvSpPr>
            <a:spLocks noChangeArrowheads="1"/>
          </p:cNvSpPr>
          <p:nvPr/>
        </p:nvSpPr>
        <p:spPr bwMode="auto">
          <a:xfrm>
            <a:off x="1753984" y="2488690"/>
            <a:ext cx="4976769"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en-US" altLang="zh-CN" sz="1600" dirty="0" smtClean="0">
                <a:solidFill>
                  <a:schemeClr val="bg1"/>
                </a:solidFill>
                <a:latin typeface="黑体" panose="02010609060101010101" pitchFamily="49" charset="-122"/>
                <a:ea typeface="黑体" panose="02010609060101010101" pitchFamily="49" charset="-122"/>
              </a:rPr>
              <a:t>HTML5</a:t>
            </a:r>
            <a:r>
              <a:rPr lang="zh-CN" altLang="zh-CN" sz="1600" dirty="0">
                <a:solidFill>
                  <a:schemeClr val="bg1"/>
                </a:solidFill>
                <a:latin typeface="黑体" panose="02010609060101010101" pitchFamily="49" charset="-122"/>
                <a:ea typeface="黑体" panose="02010609060101010101" pitchFamily="49" charset="-122"/>
              </a:rPr>
              <a:t>使用</a:t>
            </a:r>
            <a:r>
              <a:rPr lang="en-US" altLang="zh-CN" sz="1600" dirty="0">
                <a:solidFill>
                  <a:schemeClr val="bg1"/>
                </a:solidFill>
                <a:latin typeface="黑体" panose="02010609060101010101" pitchFamily="49" charset="-122"/>
                <a:ea typeface="黑体" panose="02010609060101010101" pitchFamily="49" charset="-122"/>
              </a:rPr>
              <a:t>ApplicationCache</a:t>
            </a:r>
            <a:r>
              <a:rPr lang="zh-CN" altLang="zh-CN" sz="1600" dirty="0">
                <a:solidFill>
                  <a:schemeClr val="bg1"/>
                </a:solidFill>
                <a:latin typeface="黑体" panose="02010609060101010101" pitchFamily="49" charset="-122"/>
                <a:ea typeface="黑体" panose="02010609060101010101" pitchFamily="49" charset="-122"/>
              </a:rPr>
              <a:t>接口提供应用程序缓存技术，这意味着</a:t>
            </a:r>
            <a:r>
              <a:rPr lang="en-US" altLang="zh-CN" sz="1600" dirty="0">
                <a:solidFill>
                  <a:schemeClr val="bg1"/>
                </a:solidFill>
                <a:latin typeface="黑体" panose="02010609060101010101" pitchFamily="49" charset="-122"/>
                <a:ea typeface="黑体" panose="02010609060101010101" pitchFamily="49" charset="-122"/>
              </a:rPr>
              <a:t>Web</a:t>
            </a:r>
            <a:r>
              <a:rPr lang="zh-CN" altLang="zh-CN" sz="1600" dirty="0">
                <a:solidFill>
                  <a:schemeClr val="bg1"/>
                </a:solidFill>
                <a:latin typeface="黑体" panose="02010609060101010101" pitchFamily="49" charset="-122"/>
                <a:ea typeface="黑体" panose="02010609060101010101" pitchFamily="49" charset="-122"/>
              </a:rPr>
              <a:t>应用可进行缓存，并在没有网络的情况下轻松的创建离线应用。</a:t>
            </a:r>
            <a:r>
              <a:rPr lang="en-US" altLang="zh-CN" sz="1600" dirty="0">
                <a:solidFill>
                  <a:schemeClr val="bg1"/>
                </a:solidFill>
                <a:latin typeface="黑体" panose="02010609060101010101" pitchFamily="49" charset="-122"/>
                <a:ea typeface="黑体" panose="02010609060101010101" pitchFamily="49" charset="-122"/>
              </a:rPr>
              <a:t>ApplicationCache</a:t>
            </a:r>
            <a:r>
              <a:rPr lang="zh-CN" altLang="zh-CN" sz="1600" dirty="0">
                <a:solidFill>
                  <a:schemeClr val="bg1"/>
                </a:solidFill>
                <a:latin typeface="黑体" panose="02010609060101010101" pitchFamily="49" charset="-122"/>
                <a:ea typeface="黑体" panose="02010609060101010101" pitchFamily="49" charset="-122"/>
              </a:rPr>
              <a:t>是从浏览器的缓存中分出来的一块缓存区，要想在这个缓存中保存数据，可以使用一个描述文件（</a:t>
            </a:r>
            <a:r>
              <a:rPr lang="en-US" altLang="zh-CN" sz="1600" dirty="0">
                <a:solidFill>
                  <a:schemeClr val="bg1"/>
                </a:solidFill>
                <a:latin typeface="黑体" panose="02010609060101010101" pitchFamily="49" charset="-122"/>
                <a:ea typeface="黑体" panose="02010609060101010101" pitchFamily="49" charset="-122"/>
              </a:rPr>
              <a:t>manifest file</a:t>
            </a:r>
            <a:r>
              <a:rPr lang="zh-CN" altLang="zh-CN" sz="1600" dirty="0">
                <a:solidFill>
                  <a:schemeClr val="bg1"/>
                </a:solidFill>
                <a:latin typeface="黑体" panose="02010609060101010101" pitchFamily="49" charset="-122"/>
                <a:ea typeface="黑体" panose="02010609060101010101" pitchFamily="49" charset="-122"/>
              </a:rPr>
              <a:t>），列出要下载和缓存的资源，并且通过该缓存的状态手动更新资源文件的缓存。离线缓存功能的使用需要一个前提，就是需要访问的</a:t>
            </a:r>
            <a:r>
              <a:rPr lang="en-US" altLang="zh-CN" sz="1600" dirty="0">
                <a:solidFill>
                  <a:schemeClr val="bg1"/>
                </a:solidFill>
                <a:latin typeface="黑体" panose="02010609060101010101" pitchFamily="49" charset="-122"/>
                <a:ea typeface="黑体" panose="02010609060101010101" pitchFamily="49" charset="-122"/>
              </a:rPr>
              <a:t>Web</a:t>
            </a:r>
            <a:r>
              <a:rPr lang="zh-CN" altLang="zh-CN" sz="1600" dirty="0">
                <a:solidFill>
                  <a:schemeClr val="bg1"/>
                </a:solidFill>
                <a:latin typeface="黑体" panose="02010609060101010101" pitchFamily="49" charset="-122"/>
                <a:ea typeface="黑体" panose="02010609060101010101" pitchFamily="49" charset="-122"/>
              </a:rPr>
              <a:t>页面至少被在线访问过一次</a:t>
            </a:r>
            <a:r>
              <a:rPr lang="zh-CN" altLang="zh-CN" sz="1600" dirty="0" smtClean="0">
                <a:solidFill>
                  <a:schemeClr val="bg1"/>
                </a:solidFill>
                <a:latin typeface="黑体" panose="02010609060101010101" pitchFamily="49" charset="-122"/>
                <a:ea typeface="黑体" panose="02010609060101010101" pitchFamily="49" charset="-122"/>
              </a:rPr>
              <a:t>。</a:t>
            </a:r>
            <a:endParaRPr lang="zh-CN" altLang="zh-CN" sz="1600" dirty="0">
              <a:solidFill>
                <a:schemeClr val="bg1"/>
              </a:solidFill>
              <a:latin typeface="黑体" panose="02010609060101010101" pitchFamily="49" charset="-122"/>
              <a:ea typeface="黑体" panose="02010609060101010101" pitchFamily="49" charset="-122"/>
            </a:endParaRPr>
          </a:p>
        </p:txBody>
      </p:sp>
      <p:sp>
        <p:nvSpPr>
          <p:cNvPr id="15" name="矩形 14"/>
          <p:cNvSpPr/>
          <p:nvPr/>
        </p:nvSpPr>
        <p:spPr>
          <a:xfrm>
            <a:off x="560388" y="1237860"/>
            <a:ext cx="2387192" cy="583108"/>
          </a:xfrm>
          <a:prstGeom prst="rect">
            <a:avLst/>
          </a:prstGeom>
        </p:spPr>
        <p:txBody>
          <a:bodyPr wrap="none">
            <a:spAutoFit/>
          </a:bodyPr>
          <a:lstStyle/>
          <a:p>
            <a:pPr marL="342900" lvl="2" indent="-342900">
              <a:lnSpc>
                <a:spcPct val="150000"/>
              </a:lnSpc>
              <a:spcBef>
                <a:spcPct val="20000"/>
              </a:spcBef>
              <a:buFontTx/>
              <a:buChar char="•"/>
              <a:defRPr/>
            </a:pPr>
            <a:r>
              <a:rPr lang="zh-CN" altLang="zh-CN" sz="2400" b="1" smtClean="0">
                <a:solidFill>
                  <a:srgbClr val="0567A2"/>
                </a:solidFill>
              </a:rPr>
              <a:t>离线</a:t>
            </a:r>
            <a:r>
              <a:rPr lang="zh-CN" altLang="zh-CN" sz="2400" b="1">
                <a:solidFill>
                  <a:srgbClr val="0567A2"/>
                </a:solidFill>
              </a:rPr>
              <a:t>应用</a:t>
            </a:r>
            <a:r>
              <a:rPr lang="zh-CN" altLang="zh-CN" sz="2400" b="1" smtClean="0">
                <a:solidFill>
                  <a:srgbClr val="0567A2"/>
                </a:solidFill>
              </a:rPr>
              <a:t>简介</a:t>
            </a:r>
            <a:endParaRPr lang="zh-CN" altLang="zh-CN" sz="2400" b="1">
              <a:solidFill>
                <a:srgbClr val="0567A2"/>
              </a:solidFill>
            </a:endParaRPr>
          </a:p>
        </p:txBody>
      </p:sp>
      <p:sp>
        <p:nvSpPr>
          <p:cNvPr id="10"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zh-CN" sz="3600" b="1" smtClean="0">
                <a:solidFill>
                  <a:srgbClr val="0567A2"/>
                </a:solidFill>
                <a:latin typeface="微软雅黑" pitchFamily="34" charset="-122"/>
                <a:ea typeface="微软雅黑" pitchFamily="34" charset="-122"/>
              </a:rPr>
              <a:t>移动</a:t>
            </a:r>
            <a:r>
              <a:rPr lang="en-US" altLang="zh-CN" sz="3600" b="1">
                <a:solidFill>
                  <a:srgbClr val="0567A2"/>
                </a:solidFill>
                <a:latin typeface="微软雅黑" pitchFamily="34" charset="-122"/>
                <a:ea typeface="微软雅黑" pitchFamily="34" charset="-122"/>
              </a:rPr>
              <a:t>Web</a:t>
            </a:r>
            <a:r>
              <a:rPr lang="zh-CN" altLang="zh-CN" sz="3600" b="1">
                <a:solidFill>
                  <a:srgbClr val="0567A2"/>
                </a:solidFill>
                <a:latin typeface="微软雅黑" pitchFamily="34" charset="-122"/>
                <a:ea typeface="微软雅黑" pitchFamily="34" charset="-122"/>
              </a:rPr>
              <a:t>离线</a:t>
            </a:r>
            <a:r>
              <a:rPr lang="zh-CN" altLang="zh-CN" sz="3600" b="1" smtClean="0">
                <a:solidFill>
                  <a:srgbClr val="0567A2"/>
                </a:solidFill>
                <a:latin typeface="微软雅黑" pitchFamily="34" charset="-122"/>
                <a:ea typeface="微软雅黑" pitchFamily="34" charset="-122"/>
              </a:rPr>
              <a:t>应用</a:t>
            </a:r>
            <a:endParaRPr lang="zh-CN" altLang="zh-CN" sz="3600" b="1">
              <a:solidFill>
                <a:srgbClr val="0567A2"/>
              </a:solidFill>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991855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1"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5"/>
          <p:cNvSpPr>
            <a:spLocks noChangeArrowheads="1"/>
          </p:cNvSpPr>
          <p:nvPr/>
        </p:nvSpPr>
        <p:spPr bwMode="auto">
          <a:xfrm>
            <a:off x="674688" y="2096281"/>
            <a:ext cx="777615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zh-CN" altLang="zh-CN" sz="2000" smtClean="0">
                <a:latin typeface="黑体" panose="02010609060101010101" pitchFamily="49" charset="-122"/>
                <a:ea typeface="黑体" panose="02010609060101010101" pitchFamily="49" charset="-122"/>
              </a:rPr>
              <a:t>使用</a:t>
            </a:r>
            <a:r>
              <a:rPr lang="en-US" altLang="zh-CN" sz="2000">
                <a:latin typeface="黑体" panose="02010609060101010101" pitchFamily="49" charset="-122"/>
                <a:ea typeface="黑体" panose="02010609060101010101" pitchFamily="49" charset="-122"/>
              </a:rPr>
              <a:t>ApplicationCache</a:t>
            </a:r>
            <a:r>
              <a:rPr lang="zh-CN" altLang="zh-CN" sz="2000">
                <a:latin typeface="黑体" panose="02010609060101010101" pitchFamily="49" charset="-122"/>
                <a:ea typeface="黑体" panose="02010609060101010101" pitchFamily="49" charset="-122"/>
              </a:rPr>
              <a:t>缓存接口的优势如下</a:t>
            </a:r>
            <a:r>
              <a:rPr lang="zh-CN" altLang="zh-CN" sz="2000" smtClean="0">
                <a:latin typeface="黑体" panose="02010609060101010101" pitchFamily="49" charset="-122"/>
                <a:ea typeface="黑体" panose="02010609060101010101" pitchFamily="49" charset="-122"/>
              </a:rPr>
              <a:t>：</a:t>
            </a:r>
            <a:endParaRPr lang="zh-CN" altLang="zh-CN" sz="2000">
              <a:latin typeface="黑体" panose="02010609060101010101" pitchFamily="49" charset="-122"/>
              <a:ea typeface="黑体" panose="02010609060101010101" pitchFamily="49" charset="-122"/>
            </a:endParaRPr>
          </a:p>
        </p:txBody>
      </p:sp>
      <p:sp>
        <p:nvSpPr>
          <p:cNvPr id="15" name="矩形 14"/>
          <p:cNvSpPr/>
          <p:nvPr/>
        </p:nvSpPr>
        <p:spPr>
          <a:xfrm>
            <a:off x="560388" y="1237860"/>
            <a:ext cx="2387192" cy="583108"/>
          </a:xfrm>
          <a:prstGeom prst="rect">
            <a:avLst/>
          </a:prstGeom>
        </p:spPr>
        <p:txBody>
          <a:bodyPr wrap="none">
            <a:spAutoFit/>
          </a:bodyPr>
          <a:lstStyle/>
          <a:p>
            <a:pPr marL="342900" lvl="2" indent="-342900">
              <a:lnSpc>
                <a:spcPct val="150000"/>
              </a:lnSpc>
              <a:spcBef>
                <a:spcPct val="20000"/>
              </a:spcBef>
              <a:buFontTx/>
              <a:buChar char="•"/>
              <a:defRPr/>
            </a:pPr>
            <a:r>
              <a:rPr lang="zh-CN" altLang="zh-CN" sz="2400" b="1" smtClean="0">
                <a:solidFill>
                  <a:srgbClr val="0567A2"/>
                </a:solidFill>
              </a:rPr>
              <a:t>离线</a:t>
            </a:r>
            <a:r>
              <a:rPr lang="zh-CN" altLang="zh-CN" sz="2400" b="1">
                <a:solidFill>
                  <a:srgbClr val="0567A2"/>
                </a:solidFill>
              </a:rPr>
              <a:t>应用</a:t>
            </a:r>
            <a:r>
              <a:rPr lang="zh-CN" altLang="zh-CN" sz="2400" b="1" smtClean="0">
                <a:solidFill>
                  <a:srgbClr val="0567A2"/>
                </a:solidFill>
              </a:rPr>
              <a:t>简介</a:t>
            </a:r>
            <a:endParaRPr lang="zh-CN" altLang="zh-CN" sz="2400" b="1">
              <a:solidFill>
                <a:srgbClr val="0567A2"/>
              </a:solidFill>
            </a:endParaRPr>
          </a:p>
        </p:txBody>
      </p:sp>
      <p:sp>
        <p:nvSpPr>
          <p:cNvPr id="10"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zh-CN" sz="3600" b="1" smtClean="0">
                <a:solidFill>
                  <a:srgbClr val="0567A2"/>
                </a:solidFill>
                <a:latin typeface="微软雅黑" pitchFamily="34" charset="-122"/>
                <a:ea typeface="微软雅黑" pitchFamily="34" charset="-122"/>
              </a:rPr>
              <a:t>移动</a:t>
            </a:r>
            <a:r>
              <a:rPr lang="en-US" altLang="zh-CN" sz="3600" b="1">
                <a:solidFill>
                  <a:srgbClr val="0567A2"/>
                </a:solidFill>
                <a:latin typeface="微软雅黑" pitchFamily="34" charset="-122"/>
                <a:ea typeface="微软雅黑" pitchFamily="34" charset="-122"/>
              </a:rPr>
              <a:t>Web</a:t>
            </a:r>
            <a:r>
              <a:rPr lang="zh-CN" altLang="zh-CN" sz="3600" b="1">
                <a:solidFill>
                  <a:srgbClr val="0567A2"/>
                </a:solidFill>
                <a:latin typeface="微软雅黑" pitchFamily="34" charset="-122"/>
                <a:ea typeface="微软雅黑" pitchFamily="34" charset="-122"/>
              </a:rPr>
              <a:t>离线</a:t>
            </a:r>
            <a:r>
              <a:rPr lang="zh-CN" altLang="zh-CN" sz="3600" b="1" smtClean="0">
                <a:solidFill>
                  <a:srgbClr val="0567A2"/>
                </a:solidFill>
                <a:latin typeface="微软雅黑" pitchFamily="34" charset="-122"/>
                <a:ea typeface="微软雅黑" pitchFamily="34" charset="-122"/>
              </a:rPr>
              <a:t>应用</a:t>
            </a:r>
            <a:endParaRPr lang="zh-CN" altLang="zh-CN" sz="3600" b="1">
              <a:solidFill>
                <a:srgbClr val="0567A2"/>
              </a:solidFill>
              <a:latin typeface="微软雅黑" pitchFamily="34" charset="-122"/>
              <a:ea typeface="微软雅黑" pitchFamily="34" charset="-122"/>
            </a:endParaRPr>
          </a:p>
        </p:txBody>
      </p:sp>
      <p:grpSp>
        <p:nvGrpSpPr>
          <p:cNvPr id="3" name="组合 2"/>
          <p:cNvGrpSpPr/>
          <p:nvPr/>
        </p:nvGrpSpPr>
        <p:grpSpPr>
          <a:xfrm>
            <a:off x="1171619" y="3027363"/>
            <a:ext cx="6838906" cy="639762"/>
            <a:chOff x="1495469" y="3998913"/>
            <a:chExt cx="6838906" cy="639762"/>
          </a:xfrm>
        </p:grpSpPr>
        <p:sp>
          <p:nvSpPr>
            <p:cNvPr id="2" name="流程图: 过程 1"/>
            <p:cNvSpPr/>
            <p:nvPr/>
          </p:nvSpPr>
          <p:spPr>
            <a:xfrm>
              <a:off x="1495469" y="3998913"/>
              <a:ext cx="6838906" cy="6397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00000" lvl="2">
                <a:lnSpc>
                  <a:spcPct val="150000"/>
                </a:lnSpc>
              </a:pPr>
              <a:r>
                <a:rPr lang="zh-CN" altLang="zh-CN" sz="1600" dirty="0">
                  <a:latin typeface="黑体" panose="02010609060101010101" pitchFamily="49" charset="-122"/>
                  <a:ea typeface="黑体" panose="02010609060101010101" pitchFamily="49" charset="-122"/>
                </a:rPr>
                <a:t>实现离线浏览： 用户可在离线时浏览完整的网站。</a:t>
              </a:r>
            </a:p>
          </p:txBody>
        </p:sp>
        <p:sp>
          <p:nvSpPr>
            <p:cNvPr id="11" name="等腰三角形 10"/>
            <p:cNvSpPr/>
            <p:nvPr/>
          </p:nvSpPr>
          <p:spPr bwMode="auto">
            <a:xfrm flipV="1">
              <a:off x="1512931" y="4056063"/>
              <a:ext cx="603250" cy="581025"/>
            </a:xfrm>
            <a:prstGeom prst="triangle">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dirty="0">
                <a:solidFill>
                  <a:schemeClr val="accent2"/>
                </a:solidFill>
              </a:endParaRPr>
            </a:p>
          </p:txBody>
        </p:sp>
        <p:sp>
          <p:nvSpPr>
            <p:cNvPr id="13" name="TextBox 28"/>
            <p:cNvSpPr txBox="1">
              <a:spLocks noChangeArrowheads="1"/>
            </p:cNvSpPr>
            <p:nvPr/>
          </p:nvSpPr>
          <p:spPr bwMode="auto">
            <a:xfrm>
              <a:off x="1624056" y="3998913"/>
              <a:ext cx="3857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800" b="1">
                  <a:ea typeface="微软雅黑" pitchFamily="34" charset="-122"/>
                  <a:cs typeface="Arial" charset="0"/>
                </a:rPr>
                <a:t>1</a:t>
              </a:r>
              <a:endParaRPr lang="zh-CN" altLang="en-US" sz="2800" b="1">
                <a:ea typeface="微软雅黑" pitchFamily="34" charset="-122"/>
                <a:cs typeface="Arial" charset="0"/>
              </a:endParaRPr>
            </a:p>
          </p:txBody>
        </p:sp>
      </p:grpSp>
      <p:grpSp>
        <p:nvGrpSpPr>
          <p:cNvPr id="16" name="组合 15"/>
          <p:cNvGrpSpPr/>
          <p:nvPr/>
        </p:nvGrpSpPr>
        <p:grpSpPr>
          <a:xfrm>
            <a:off x="1152613" y="3932238"/>
            <a:ext cx="6838906" cy="639762"/>
            <a:chOff x="1495469" y="3998913"/>
            <a:chExt cx="6838906" cy="639762"/>
          </a:xfrm>
        </p:grpSpPr>
        <p:sp>
          <p:nvSpPr>
            <p:cNvPr id="17" name="流程图: 过程 16"/>
            <p:cNvSpPr/>
            <p:nvPr/>
          </p:nvSpPr>
          <p:spPr>
            <a:xfrm>
              <a:off x="1495469" y="3998913"/>
              <a:ext cx="6838906" cy="6397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00000" lvl="2">
                <a:lnSpc>
                  <a:spcPct val="150000"/>
                </a:lnSpc>
              </a:pPr>
              <a:r>
                <a:rPr lang="zh-CN" altLang="zh-CN" sz="1600" dirty="0">
                  <a:latin typeface="黑体" panose="02010609060101010101" pitchFamily="49" charset="-122"/>
                  <a:ea typeface="黑体" panose="02010609060101010101" pitchFamily="49" charset="-122"/>
                </a:rPr>
                <a:t>更快的加载速度： 缓存资源为本地资源，因此加载速度较快。</a:t>
              </a:r>
            </a:p>
          </p:txBody>
        </p:sp>
        <p:sp>
          <p:nvSpPr>
            <p:cNvPr id="18" name="等腰三角形 17"/>
            <p:cNvSpPr/>
            <p:nvPr/>
          </p:nvSpPr>
          <p:spPr bwMode="auto">
            <a:xfrm flipV="1">
              <a:off x="1512931" y="4056063"/>
              <a:ext cx="603250" cy="581025"/>
            </a:xfrm>
            <a:prstGeom prst="triangle">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dirty="0">
                <a:solidFill>
                  <a:schemeClr val="accent2"/>
                </a:solidFill>
              </a:endParaRPr>
            </a:p>
          </p:txBody>
        </p:sp>
        <p:sp>
          <p:nvSpPr>
            <p:cNvPr id="19" name="TextBox 28"/>
            <p:cNvSpPr txBox="1">
              <a:spLocks noChangeArrowheads="1"/>
            </p:cNvSpPr>
            <p:nvPr/>
          </p:nvSpPr>
          <p:spPr bwMode="auto">
            <a:xfrm>
              <a:off x="1624056" y="3998913"/>
              <a:ext cx="3857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800" b="1" smtClean="0">
                  <a:ea typeface="微软雅黑" pitchFamily="34" charset="-122"/>
                  <a:cs typeface="Arial" charset="0"/>
                </a:rPr>
                <a:t>2</a:t>
              </a:r>
              <a:endParaRPr lang="zh-CN" altLang="en-US" sz="2800" b="1">
                <a:ea typeface="微软雅黑" pitchFamily="34" charset="-122"/>
                <a:cs typeface="Arial" charset="0"/>
              </a:endParaRPr>
            </a:p>
          </p:txBody>
        </p:sp>
      </p:grpSp>
      <p:grpSp>
        <p:nvGrpSpPr>
          <p:cNvPr id="20" name="组合 19"/>
          <p:cNvGrpSpPr/>
          <p:nvPr/>
        </p:nvGrpSpPr>
        <p:grpSpPr>
          <a:xfrm>
            <a:off x="1152613" y="4846638"/>
            <a:ext cx="6838906" cy="639762"/>
            <a:chOff x="1495469" y="3998913"/>
            <a:chExt cx="6838906" cy="639762"/>
          </a:xfrm>
        </p:grpSpPr>
        <p:sp>
          <p:nvSpPr>
            <p:cNvPr id="21" name="流程图: 过程 20"/>
            <p:cNvSpPr/>
            <p:nvPr/>
          </p:nvSpPr>
          <p:spPr>
            <a:xfrm>
              <a:off x="1495469" y="3998913"/>
              <a:ext cx="6838906" cy="6397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00000" lvl="2">
                <a:lnSpc>
                  <a:spcPct val="150000"/>
                </a:lnSpc>
              </a:pPr>
              <a:r>
                <a:rPr lang="zh-CN" altLang="zh-CN" sz="1600" dirty="0">
                  <a:latin typeface="黑体" panose="02010609060101010101" pitchFamily="49" charset="-122"/>
                  <a:ea typeface="黑体" panose="02010609060101010101" pitchFamily="49" charset="-122"/>
                </a:rPr>
                <a:t>服务器负载更少： 浏览器只会从发生了更改的服务器下载资源。</a:t>
              </a:r>
            </a:p>
          </p:txBody>
        </p:sp>
        <p:sp>
          <p:nvSpPr>
            <p:cNvPr id="22" name="等腰三角形 21"/>
            <p:cNvSpPr/>
            <p:nvPr/>
          </p:nvSpPr>
          <p:spPr bwMode="auto">
            <a:xfrm flipV="1">
              <a:off x="1512931" y="4056063"/>
              <a:ext cx="603250" cy="581025"/>
            </a:xfrm>
            <a:prstGeom prst="triangle">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dirty="0">
                <a:solidFill>
                  <a:schemeClr val="accent2"/>
                </a:solidFill>
              </a:endParaRPr>
            </a:p>
          </p:txBody>
        </p:sp>
        <p:sp>
          <p:nvSpPr>
            <p:cNvPr id="23" name="TextBox 28"/>
            <p:cNvSpPr txBox="1">
              <a:spLocks noChangeArrowheads="1"/>
            </p:cNvSpPr>
            <p:nvPr/>
          </p:nvSpPr>
          <p:spPr bwMode="auto">
            <a:xfrm>
              <a:off x="1624056" y="3998913"/>
              <a:ext cx="3857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800" b="1" smtClean="0">
                  <a:ea typeface="微软雅黑" pitchFamily="34" charset="-122"/>
                  <a:cs typeface="Arial" charset="0"/>
                </a:rPr>
                <a:t>3</a:t>
              </a:r>
              <a:endParaRPr lang="zh-CN" altLang="en-US" sz="2800" b="1">
                <a:ea typeface="微软雅黑" pitchFamily="34" charset="-122"/>
                <a:cs typeface="Arial" charset="0"/>
              </a:endParaRPr>
            </a:p>
          </p:txBody>
        </p:sp>
      </p:grpSp>
    </p:spTree>
    <p:custDataLst>
      <p:tags r:id="rId1"/>
    </p:custDataLst>
    <p:extLst>
      <p:ext uri="{BB962C8B-B14F-4D97-AF65-F5344CB8AC3E}">
        <p14:creationId xmlns:p14="http://schemas.microsoft.com/office/powerpoint/2010/main" val="1035587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0-#ppt_w/2"/>
                                          </p:val>
                                        </p:tav>
                                        <p:tav tm="100000">
                                          <p:val>
                                            <p:strVal val="#ppt_x"/>
                                          </p:val>
                                        </p:tav>
                                      </p:tavLst>
                                    </p:anim>
                                    <p:anim calcmode="lin" valueType="num">
                                      <p:cBhvr additive="base">
                                        <p:cTn id="14"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0-#ppt_w/2"/>
                                          </p:val>
                                        </p:tav>
                                        <p:tav tm="100000">
                                          <p:val>
                                            <p:strVal val="#ppt_x"/>
                                          </p:val>
                                        </p:tav>
                                      </p:tavLst>
                                    </p:anim>
                                    <p:anim calcmode="lin" valueType="num">
                                      <p:cBhvr additive="base">
                                        <p:cTn id="20"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60388" y="1237860"/>
            <a:ext cx="2387192" cy="583108"/>
          </a:xfrm>
          <a:prstGeom prst="rect">
            <a:avLst/>
          </a:prstGeom>
        </p:spPr>
        <p:txBody>
          <a:bodyPr wrap="none">
            <a:spAutoFit/>
          </a:bodyPr>
          <a:lstStyle/>
          <a:p>
            <a:pPr marL="342900" lvl="2" indent="-342900">
              <a:lnSpc>
                <a:spcPct val="150000"/>
              </a:lnSpc>
              <a:spcBef>
                <a:spcPct val="20000"/>
              </a:spcBef>
              <a:buFontTx/>
              <a:buChar char="•"/>
              <a:defRPr/>
            </a:pPr>
            <a:r>
              <a:rPr lang="zh-CN" altLang="zh-CN" sz="2400" b="1" smtClean="0">
                <a:solidFill>
                  <a:srgbClr val="0567A2"/>
                </a:solidFill>
              </a:rPr>
              <a:t>离线</a:t>
            </a:r>
            <a:r>
              <a:rPr lang="zh-CN" altLang="zh-CN" sz="2400" b="1">
                <a:solidFill>
                  <a:srgbClr val="0567A2"/>
                </a:solidFill>
              </a:rPr>
              <a:t>应用</a:t>
            </a:r>
            <a:r>
              <a:rPr lang="zh-CN" altLang="zh-CN" sz="2400" b="1" smtClean="0">
                <a:solidFill>
                  <a:srgbClr val="0567A2"/>
                </a:solidFill>
              </a:rPr>
              <a:t>简介</a:t>
            </a:r>
            <a:endParaRPr lang="zh-CN" altLang="zh-CN" sz="2400" b="1">
              <a:solidFill>
                <a:srgbClr val="0567A2"/>
              </a:solidFill>
            </a:endParaRPr>
          </a:p>
        </p:txBody>
      </p:sp>
      <p:sp>
        <p:nvSpPr>
          <p:cNvPr id="10"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zh-CN" sz="3600" b="1" smtClean="0">
                <a:solidFill>
                  <a:srgbClr val="0567A2"/>
                </a:solidFill>
                <a:latin typeface="微软雅黑" pitchFamily="34" charset="-122"/>
                <a:ea typeface="微软雅黑" pitchFamily="34" charset="-122"/>
              </a:rPr>
              <a:t>移动</a:t>
            </a:r>
            <a:r>
              <a:rPr lang="en-US" altLang="zh-CN" sz="3600" b="1">
                <a:solidFill>
                  <a:srgbClr val="0567A2"/>
                </a:solidFill>
                <a:latin typeface="微软雅黑" pitchFamily="34" charset="-122"/>
                <a:ea typeface="微软雅黑" pitchFamily="34" charset="-122"/>
              </a:rPr>
              <a:t>Web</a:t>
            </a:r>
            <a:r>
              <a:rPr lang="zh-CN" altLang="zh-CN" sz="3600" b="1">
                <a:solidFill>
                  <a:srgbClr val="0567A2"/>
                </a:solidFill>
                <a:latin typeface="微软雅黑" pitchFamily="34" charset="-122"/>
                <a:ea typeface="微软雅黑" pitchFamily="34" charset="-122"/>
              </a:rPr>
              <a:t>离线</a:t>
            </a:r>
            <a:r>
              <a:rPr lang="zh-CN" altLang="zh-CN" sz="3600" b="1" smtClean="0">
                <a:solidFill>
                  <a:srgbClr val="0567A2"/>
                </a:solidFill>
                <a:latin typeface="微软雅黑" pitchFamily="34" charset="-122"/>
                <a:ea typeface="微软雅黑" pitchFamily="34" charset="-122"/>
              </a:rPr>
              <a:t>应用</a:t>
            </a:r>
            <a:endParaRPr lang="zh-CN" altLang="zh-CN" sz="3600" b="1">
              <a:solidFill>
                <a:srgbClr val="0567A2"/>
              </a:solidFill>
              <a:latin typeface="微软雅黑" pitchFamily="34" charset="-122"/>
              <a:ea typeface="微软雅黑" pitchFamily="34" charset="-122"/>
            </a:endParaRPr>
          </a:p>
        </p:txBody>
      </p:sp>
      <p:sp>
        <p:nvSpPr>
          <p:cNvPr id="6" name="矩形 5"/>
          <p:cNvSpPr/>
          <p:nvPr/>
        </p:nvSpPr>
        <p:spPr bwMode="auto">
          <a:xfrm>
            <a:off x="-123825" y="2270266"/>
            <a:ext cx="9144000" cy="1568309"/>
          </a:xfrm>
          <a:prstGeom prst="rect">
            <a:avLst/>
          </a:prstGeom>
          <a:gradFill>
            <a:gsLst>
              <a:gs pos="100000">
                <a:srgbClr val="00B0F0">
                  <a:alpha val="0"/>
                </a:srgbClr>
              </a:gs>
              <a:gs pos="0">
                <a:srgbClr val="D1ECFF">
                  <a:alpha val="0"/>
                </a:srgbClr>
              </a:gs>
              <a:gs pos="49000">
                <a:srgbClr val="D1ECFF"/>
              </a:gs>
            </a:gsLst>
            <a:lin ang="0" scaled="0"/>
          </a:gradFill>
          <a:ln w="28575" cap="flat" cmpd="sng" algn="ctr">
            <a:noFill/>
            <a:prstDash val="solid"/>
            <a:round/>
            <a:headEnd type="none" w="med" len="med"/>
            <a:tailEnd type="none" w="med" len="med"/>
          </a:ln>
          <a:effectLst/>
          <a:extLst/>
        </p:spPr>
        <p:txBody>
          <a:bodyPr/>
          <a:lstStyle/>
          <a:p>
            <a:pPr>
              <a:buFont typeface="Arial" pitchFamily="34" charset="0"/>
              <a:buNone/>
              <a:defRPr/>
            </a:pPr>
            <a:endParaRPr lang="zh-CN" altLang="en-US" dirty="0">
              <a:latin typeface="Arial" pitchFamily="34" charset="0"/>
              <a:ea typeface="宋体" pitchFamily="2" charset="-122"/>
            </a:endParaRPr>
          </a:p>
        </p:txBody>
      </p:sp>
      <p:pic>
        <p:nvPicPr>
          <p:cNvPr id="7" name="Picture 8" descr="问小人"/>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63" y="1766888"/>
            <a:ext cx="1931987" cy="199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
          <p:cNvSpPr>
            <a:spLocks noChangeArrowheads="1"/>
          </p:cNvSpPr>
          <p:nvPr/>
        </p:nvSpPr>
        <p:spPr bwMode="auto">
          <a:xfrm>
            <a:off x="2365375" y="2352675"/>
            <a:ext cx="6540500"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342900" indent="-342900">
              <a:lnSpc>
                <a:spcPct val="135000"/>
              </a:lnSpc>
              <a:buFont typeface="Wingdings" panose="05000000000000000000" pitchFamily="2" charset="2"/>
              <a:buChar char="ü"/>
            </a:pPr>
            <a:r>
              <a:rPr lang="zh-CN" altLang="zh-CN" sz="2000" dirty="0" smtClean="0">
                <a:latin typeface="楷体" panose="02010609060101010101" pitchFamily="49" charset="-122"/>
                <a:ea typeface="楷体" panose="02010609060101010101" pitchFamily="49" charset="-122"/>
              </a:rPr>
              <a:t>离线</a:t>
            </a:r>
            <a:r>
              <a:rPr lang="zh-CN" altLang="zh-CN" sz="2000" dirty="0">
                <a:latin typeface="楷体" panose="02010609060101010101" pitchFamily="49" charset="-122"/>
                <a:ea typeface="楷体" panose="02010609060101010101" pitchFamily="49" charset="-122"/>
              </a:rPr>
              <a:t>应用的存储方式</a:t>
            </a:r>
            <a:r>
              <a:rPr lang="zh-CN" altLang="zh-CN" sz="2000" dirty="0" smtClean="0">
                <a:latin typeface="楷体" panose="02010609060101010101" pitchFamily="49" charset="-122"/>
                <a:ea typeface="楷体" panose="02010609060101010101" pitchFamily="49" charset="-122"/>
              </a:rPr>
              <a:t>和</a:t>
            </a:r>
            <a:r>
              <a:rPr lang="en-US" altLang="zh-CN" sz="2000" dirty="0" smtClean="0">
                <a:latin typeface="楷体" panose="02010609060101010101" pitchFamily="49" charset="-122"/>
                <a:ea typeface="楷体" panose="02010609060101010101" pitchFamily="49" charset="-122"/>
              </a:rPr>
              <a:t>Web </a:t>
            </a:r>
            <a:r>
              <a:rPr lang="en-US" altLang="zh-CN" sz="2000" dirty="0">
                <a:latin typeface="楷体" panose="02010609060101010101" pitchFamily="49" charset="-122"/>
                <a:ea typeface="楷体" panose="02010609060101010101" pitchFamily="49" charset="-122"/>
              </a:rPr>
              <a:t>Storage</a:t>
            </a:r>
            <a:r>
              <a:rPr lang="zh-CN" altLang="zh-CN" sz="2000" dirty="0">
                <a:latin typeface="楷体" panose="02010609060101010101" pitchFamily="49" charset="-122"/>
                <a:ea typeface="楷体" panose="02010609060101010101" pitchFamily="49" charset="-122"/>
              </a:rPr>
              <a:t>有什么区别</a:t>
            </a:r>
            <a:r>
              <a:rPr lang="zh-CN" altLang="zh-CN" sz="2000" dirty="0" smtClean="0">
                <a:latin typeface="楷体" panose="02010609060101010101" pitchFamily="49" charset="-122"/>
                <a:ea typeface="楷体" panose="02010609060101010101" pitchFamily="49" charset="-122"/>
              </a:rPr>
              <a:t>？</a:t>
            </a:r>
            <a:endParaRPr lang="en-US" altLang="zh-CN" sz="2000" dirty="0" smtClean="0">
              <a:latin typeface="楷体" panose="02010609060101010101" pitchFamily="49" charset="-122"/>
              <a:ea typeface="楷体" panose="02010609060101010101" pitchFamily="49" charset="-122"/>
            </a:endParaRPr>
          </a:p>
          <a:p>
            <a:pPr marL="342900" indent="-342900">
              <a:lnSpc>
                <a:spcPct val="135000"/>
              </a:lnSpc>
              <a:buFont typeface="Wingdings" panose="05000000000000000000" pitchFamily="2" charset="2"/>
              <a:buChar char="ü"/>
            </a:pPr>
            <a:r>
              <a:rPr lang="en-US" altLang="zh-CN" sz="2000" dirty="0">
                <a:latin typeface="楷体" panose="02010609060101010101" pitchFamily="49" charset="-122"/>
                <a:ea typeface="楷体" panose="02010609060101010101" pitchFamily="49" charset="-122"/>
              </a:rPr>
              <a:t>localStroage</a:t>
            </a:r>
            <a:r>
              <a:rPr lang="zh-CN" altLang="zh-CN" sz="2000" dirty="0">
                <a:latin typeface="楷体" panose="02010609060101010101" pitchFamily="49" charset="-122"/>
                <a:ea typeface="楷体" panose="02010609060101010101" pitchFamily="49" charset="-122"/>
              </a:rPr>
              <a:t>支持</a:t>
            </a:r>
            <a:r>
              <a:rPr lang="en-US" altLang="zh-CN" sz="2000" dirty="0">
                <a:latin typeface="楷体" panose="02010609060101010101" pitchFamily="49" charset="-122"/>
                <a:ea typeface="楷体" panose="02010609060101010101" pitchFamily="49" charset="-122"/>
              </a:rPr>
              <a:t>String </a:t>
            </a:r>
            <a:r>
              <a:rPr lang="zh-CN" altLang="zh-CN" sz="2000" dirty="0">
                <a:latin typeface="楷体" panose="02010609060101010101" pitchFamily="49" charset="-122"/>
                <a:ea typeface="楷体" panose="02010609060101010101" pitchFamily="49" charset="-122"/>
              </a:rPr>
              <a:t>类型的数据的持久化是否也可以做离线缓存</a:t>
            </a:r>
            <a:r>
              <a:rPr lang="zh-CN" altLang="zh-CN" sz="2000" dirty="0" smtClean="0">
                <a:latin typeface="楷体" panose="02010609060101010101" pitchFamily="49" charset="-122"/>
                <a:ea typeface="楷体" panose="02010609060101010101" pitchFamily="49" charset="-122"/>
              </a:rPr>
              <a:t>？</a:t>
            </a:r>
            <a:endParaRPr lang="zh-CN" altLang="zh-CN" sz="2000" dirty="0">
              <a:latin typeface="楷体" panose="02010609060101010101" pitchFamily="49" charset="-122"/>
              <a:ea typeface="楷体" panose="02010609060101010101" pitchFamily="49" charset="-122"/>
            </a:endParaRPr>
          </a:p>
        </p:txBody>
      </p:sp>
      <p:sp>
        <p:nvSpPr>
          <p:cNvPr id="2" name="圆角矩形 1"/>
          <p:cNvSpPr/>
          <p:nvPr/>
        </p:nvSpPr>
        <p:spPr>
          <a:xfrm>
            <a:off x="476250" y="4210050"/>
            <a:ext cx="8305800" cy="2181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zh-CN" sz="1400" dirty="0" smtClean="0">
                <a:latin typeface="微软雅黑" panose="020B0503020204020204" pitchFamily="34" charset="-122"/>
                <a:ea typeface="微软雅黑" panose="020B0503020204020204" pitchFamily="34" charset="-122"/>
              </a:rPr>
              <a:t>我们</a:t>
            </a:r>
            <a:r>
              <a:rPr lang="zh-CN" altLang="zh-CN" sz="1400" dirty="0">
                <a:latin typeface="微软雅黑" panose="020B0503020204020204" pitchFamily="34" charset="-122"/>
                <a:ea typeface="微软雅黑" panose="020B0503020204020204" pitchFamily="34" charset="-122"/>
              </a:rPr>
              <a:t>知道</a:t>
            </a:r>
            <a:r>
              <a:rPr lang="en-US" altLang="zh-CN" sz="1400" dirty="0">
                <a:latin typeface="微软雅黑" panose="020B0503020204020204" pitchFamily="34" charset="-122"/>
                <a:ea typeface="微软雅黑" panose="020B0503020204020204" pitchFamily="34" charset="-122"/>
              </a:rPr>
              <a:t>Web Storage</a:t>
            </a:r>
            <a:r>
              <a:rPr lang="zh-CN" altLang="zh-CN" sz="1400" dirty="0">
                <a:latin typeface="微软雅黑" panose="020B0503020204020204" pitchFamily="34" charset="-122"/>
                <a:ea typeface="微软雅黑" panose="020B0503020204020204" pitchFamily="34" charset="-122"/>
              </a:rPr>
              <a:t>主要用于浏览器缓存，而</a:t>
            </a:r>
            <a:r>
              <a:rPr lang="en-US" altLang="zh-CN" sz="1400" dirty="0">
                <a:latin typeface="微软雅黑" panose="020B0503020204020204" pitchFamily="34" charset="-122"/>
                <a:ea typeface="微软雅黑" panose="020B0503020204020204" pitchFamily="34" charset="-122"/>
              </a:rPr>
              <a:t>Application Cache</a:t>
            </a:r>
            <a:r>
              <a:rPr lang="zh-CN" altLang="zh-CN" sz="1400" dirty="0">
                <a:latin typeface="微软雅黑" panose="020B0503020204020204" pitchFamily="34" charset="-122"/>
                <a:ea typeface="微软雅黑" panose="020B0503020204020204" pitchFamily="34" charset="-122"/>
              </a:rPr>
              <a:t>用于存储</a:t>
            </a:r>
            <a:r>
              <a:rPr lang="zh-CN" altLang="zh-CN" sz="1400" dirty="0" smtClean="0">
                <a:latin typeface="微软雅黑" panose="020B0503020204020204" pitchFamily="34" charset="-122"/>
                <a:ea typeface="微软雅黑" panose="020B0503020204020204" pitchFamily="34" charset="-122"/>
              </a:rPr>
              <a:t>静态</a:t>
            </a:r>
            <a:r>
              <a:rPr lang="zh-CN" altLang="zh-CN" sz="1400" dirty="0">
                <a:latin typeface="微软雅黑" panose="020B0503020204020204" pitchFamily="34" charset="-122"/>
                <a:ea typeface="微软雅黑" panose="020B0503020204020204" pitchFamily="34" charset="-122"/>
              </a:rPr>
              <a:t>资源，其中</a:t>
            </a:r>
            <a:r>
              <a:rPr lang="en-US" altLang="zh-CN" sz="1400" dirty="0">
                <a:latin typeface="微软雅黑" panose="020B0503020204020204" pitchFamily="34" charset="-122"/>
                <a:ea typeface="微软雅黑" panose="020B0503020204020204" pitchFamily="34" charset="-122"/>
              </a:rPr>
              <a:t>localStorage</a:t>
            </a:r>
            <a:r>
              <a:rPr lang="zh-CN" altLang="zh-CN" sz="1400" dirty="0">
                <a:latin typeface="微软雅黑" panose="020B0503020204020204" pitchFamily="34" charset="-122"/>
                <a:ea typeface="微软雅黑" panose="020B0503020204020204" pitchFamily="34" charset="-122"/>
              </a:rPr>
              <a:t>在某个场景下可以用于离线存储，例如向客户端保存用户名和密码，但是相比</a:t>
            </a:r>
            <a:r>
              <a:rPr lang="en-US" altLang="zh-CN" sz="1400" dirty="0">
                <a:latin typeface="微软雅黑" panose="020B0503020204020204" pitchFamily="34" charset="-122"/>
                <a:ea typeface="微软雅黑" panose="020B0503020204020204" pitchFamily="34" charset="-122"/>
              </a:rPr>
              <a:t>Application Cache</a:t>
            </a:r>
            <a:r>
              <a:rPr lang="zh-CN" altLang="zh-CN" sz="1400" dirty="0">
                <a:latin typeface="微软雅黑" panose="020B0503020204020204" pitchFamily="34" charset="-122"/>
                <a:ea typeface="微软雅黑" panose="020B0503020204020204" pitchFamily="34" charset="-122"/>
              </a:rPr>
              <a:t>而言有局限性。对于离线应用，我们需要缓存的不仅是字符串，还有一些应用程序、图片、</a:t>
            </a:r>
            <a:r>
              <a:rPr lang="en-US" altLang="zh-CN" sz="1400" dirty="0">
                <a:latin typeface="微软雅黑" panose="020B0503020204020204" pitchFamily="34" charset="-122"/>
                <a:ea typeface="微软雅黑" panose="020B0503020204020204" pitchFamily="34" charset="-122"/>
              </a:rPr>
              <a:t>CSS</a:t>
            </a:r>
            <a:r>
              <a:rPr lang="zh-CN" altLang="zh-CN" sz="1400" dirty="0">
                <a:latin typeface="微软雅黑" panose="020B0503020204020204" pitchFamily="34" charset="-122"/>
                <a:ea typeface="微软雅黑" panose="020B0503020204020204" pitchFamily="34" charset="-122"/>
              </a:rPr>
              <a:t>文件等，实现这些功能，使用</a:t>
            </a:r>
            <a:r>
              <a:rPr lang="en-US" altLang="zh-CN" sz="1400" dirty="0">
                <a:latin typeface="微软雅黑" panose="020B0503020204020204" pitchFamily="34" charset="-122"/>
                <a:ea typeface="微软雅黑" panose="020B0503020204020204" pitchFamily="34" charset="-122"/>
              </a:rPr>
              <a:t>Application Cache</a:t>
            </a:r>
            <a:r>
              <a:rPr lang="zh-CN" altLang="zh-CN" sz="1400" dirty="0">
                <a:latin typeface="微软雅黑" panose="020B0503020204020204" pitchFamily="34" charset="-122"/>
                <a:ea typeface="微软雅黑" panose="020B0503020204020204" pitchFamily="34" charset="-122"/>
              </a:rPr>
              <a:t>更为适用。</a:t>
            </a:r>
          </a:p>
          <a:p>
            <a:pPr>
              <a:lnSpc>
                <a:spcPct val="150000"/>
              </a:lnSpc>
            </a:pPr>
            <a:r>
              <a:rPr lang="zh-CN" altLang="zh-CN" sz="1400" dirty="0">
                <a:latin typeface="微软雅黑" panose="020B0503020204020204" pitchFamily="34" charset="-122"/>
                <a:ea typeface="微软雅黑" panose="020B0503020204020204" pitchFamily="34" charset="-122"/>
              </a:rPr>
              <a:t>另外，离线存储与浏览器缓存的区别在于离线存储为整</a:t>
            </a:r>
            <a:r>
              <a:rPr lang="en-US" altLang="zh-CN" sz="1400" dirty="0">
                <a:latin typeface="微软雅黑" panose="020B0503020204020204" pitchFamily="34" charset="-122"/>
                <a:ea typeface="微软雅黑" panose="020B0503020204020204" pitchFamily="34" charset="-122"/>
              </a:rPr>
              <a:t>Web</a:t>
            </a:r>
            <a:r>
              <a:rPr lang="zh-CN" altLang="zh-CN" sz="1400" dirty="0">
                <a:latin typeface="微软雅黑" panose="020B0503020204020204" pitchFamily="34" charset="-122"/>
                <a:ea typeface="微软雅黑" panose="020B0503020204020204" pitchFamily="34" charset="-122"/>
              </a:rPr>
              <a:t>提供服务，而浏览器缓存只缓存单个页面，并且离线存储可以指定需要缓存的文件，浏览器缓存无法指定。</a:t>
            </a:r>
          </a:p>
        </p:txBody>
      </p:sp>
    </p:spTree>
    <p:custDataLst>
      <p:tags r:id="rId1"/>
    </p:custDataLst>
    <p:extLst>
      <p:ext uri="{BB962C8B-B14F-4D97-AF65-F5344CB8AC3E}">
        <p14:creationId xmlns:p14="http://schemas.microsoft.com/office/powerpoint/2010/main" val="1748853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anim calcmode="lin" valueType="num">
                                      <p:cBhvr>
                                        <p:cTn id="19" dur="1000" fill="hold"/>
                                        <p:tgtEl>
                                          <p:spTgt spid="2"/>
                                        </p:tgtEl>
                                        <p:attrNameLst>
                                          <p:attrName>ppt_x</p:attrName>
                                        </p:attrNameLst>
                                      </p:cBhvr>
                                      <p:tavLst>
                                        <p:tav tm="0">
                                          <p:val>
                                            <p:strVal val="#ppt_x"/>
                                          </p:val>
                                        </p:tav>
                                        <p:tav tm="100000">
                                          <p:val>
                                            <p:strVal val="#ppt_x"/>
                                          </p:val>
                                        </p:tav>
                                      </p:tavLst>
                                    </p:anim>
                                    <p:anim calcmode="lin" valueType="num">
                                      <p:cBhvr>
                                        <p:cTn id="2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5"/>
          <p:cNvSpPr>
            <a:spLocks noChangeArrowheads="1"/>
          </p:cNvSpPr>
          <p:nvPr/>
        </p:nvSpPr>
        <p:spPr bwMode="auto">
          <a:xfrm>
            <a:off x="518078" y="2021965"/>
            <a:ext cx="812485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zh-CN" altLang="zh-CN" sz="2000">
                <a:latin typeface="黑体" panose="02010609060101010101" pitchFamily="49" charset="-122"/>
                <a:ea typeface="黑体" panose="02010609060101010101" pitchFamily="49" charset="-122"/>
              </a:rPr>
              <a:t>目前主流的</a:t>
            </a:r>
            <a:r>
              <a:rPr lang="en-US" altLang="zh-CN" sz="2000">
                <a:latin typeface="黑体" panose="02010609060101010101" pitchFamily="49" charset="-122"/>
                <a:ea typeface="黑体" panose="02010609060101010101" pitchFamily="49" charset="-122"/>
              </a:rPr>
              <a:t>Web</a:t>
            </a:r>
            <a:r>
              <a:rPr lang="zh-CN" altLang="zh-CN" sz="2000">
                <a:latin typeface="黑体" panose="02010609060101010101" pitchFamily="49" charset="-122"/>
                <a:ea typeface="黑体" panose="02010609060101010101" pitchFamily="49" charset="-122"/>
              </a:rPr>
              <a:t>浏览器都在一定程度上支持</a:t>
            </a:r>
            <a:r>
              <a:rPr lang="en-US" altLang="zh-CN" sz="2000">
                <a:latin typeface="黑体" panose="02010609060101010101" pitchFamily="49" charset="-122"/>
                <a:ea typeface="黑体" panose="02010609060101010101" pitchFamily="49" charset="-122"/>
              </a:rPr>
              <a:t>HTML5</a:t>
            </a:r>
            <a:r>
              <a:rPr lang="zh-CN" altLang="zh-CN" sz="2000">
                <a:latin typeface="黑体" panose="02010609060101010101" pitchFamily="49" charset="-122"/>
                <a:ea typeface="黑体" panose="02010609060101010101" pitchFamily="49" charset="-122"/>
              </a:rPr>
              <a:t>的</a:t>
            </a:r>
            <a:r>
              <a:rPr lang="en-US" altLang="zh-CN" sz="2000">
                <a:latin typeface="黑体" panose="02010609060101010101" pitchFamily="49" charset="-122"/>
                <a:ea typeface="黑体" panose="02010609060101010101" pitchFamily="49" charset="-122"/>
              </a:rPr>
              <a:t>Application Cache</a:t>
            </a:r>
            <a:r>
              <a:rPr lang="zh-CN" altLang="zh-CN" sz="2000">
                <a:latin typeface="黑体" panose="02010609060101010101" pitchFamily="49" charset="-122"/>
                <a:ea typeface="黑体" panose="02010609060101010101" pitchFamily="49" charset="-122"/>
              </a:rPr>
              <a:t>，</a:t>
            </a:r>
            <a:r>
              <a:rPr lang="zh-CN" altLang="zh-CN" sz="2000" smtClean="0">
                <a:latin typeface="黑体" panose="02010609060101010101" pitchFamily="49" charset="-122"/>
                <a:ea typeface="黑体" panose="02010609060101010101" pitchFamily="49" charset="-122"/>
              </a:rPr>
              <a:t>如</a:t>
            </a:r>
            <a:r>
              <a:rPr lang="zh-CN" altLang="en-US" sz="2000" smtClean="0">
                <a:latin typeface="黑体" panose="02010609060101010101" pitchFamily="49" charset="-122"/>
                <a:ea typeface="黑体" panose="02010609060101010101" pitchFamily="49" charset="-122"/>
              </a:rPr>
              <a:t>下</a:t>
            </a:r>
            <a:r>
              <a:rPr lang="zh-CN" altLang="zh-CN" sz="2000" smtClean="0">
                <a:latin typeface="黑体" panose="02010609060101010101" pitchFamily="49" charset="-122"/>
                <a:ea typeface="黑体" panose="02010609060101010101" pitchFamily="49" charset="-122"/>
              </a:rPr>
              <a:t>表所</a:t>
            </a:r>
            <a:r>
              <a:rPr lang="zh-CN" altLang="zh-CN" sz="2000">
                <a:latin typeface="黑体" panose="02010609060101010101" pitchFamily="49" charset="-122"/>
                <a:ea typeface="黑体" panose="02010609060101010101" pitchFamily="49" charset="-122"/>
              </a:rPr>
              <a:t>示。</a:t>
            </a:r>
          </a:p>
        </p:txBody>
      </p:sp>
      <p:sp>
        <p:nvSpPr>
          <p:cNvPr id="15" name="矩形 14"/>
          <p:cNvSpPr/>
          <p:nvPr/>
        </p:nvSpPr>
        <p:spPr>
          <a:xfrm>
            <a:off x="560388" y="1237860"/>
            <a:ext cx="2387192" cy="583108"/>
          </a:xfrm>
          <a:prstGeom prst="rect">
            <a:avLst/>
          </a:prstGeom>
        </p:spPr>
        <p:txBody>
          <a:bodyPr wrap="none">
            <a:spAutoFit/>
          </a:bodyPr>
          <a:lstStyle/>
          <a:p>
            <a:pPr marL="342900" lvl="2" indent="-342900">
              <a:lnSpc>
                <a:spcPct val="150000"/>
              </a:lnSpc>
              <a:spcBef>
                <a:spcPct val="20000"/>
              </a:spcBef>
              <a:buFontTx/>
              <a:buChar char="•"/>
              <a:defRPr/>
            </a:pPr>
            <a:r>
              <a:rPr lang="zh-CN" altLang="zh-CN" sz="2400" b="1" smtClean="0">
                <a:solidFill>
                  <a:srgbClr val="0567A2"/>
                </a:solidFill>
              </a:rPr>
              <a:t>离线</a:t>
            </a:r>
            <a:r>
              <a:rPr lang="zh-CN" altLang="zh-CN" sz="2400" b="1">
                <a:solidFill>
                  <a:srgbClr val="0567A2"/>
                </a:solidFill>
              </a:rPr>
              <a:t>应用</a:t>
            </a:r>
            <a:r>
              <a:rPr lang="zh-CN" altLang="zh-CN" sz="2400" b="1" smtClean="0">
                <a:solidFill>
                  <a:srgbClr val="0567A2"/>
                </a:solidFill>
              </a:rPr>
              <a:t>简介</a:t>
            </a:r>
            <a:endParaRPr lang="zh-CN" altLang="zh-CN" sz="2400" b="1">
              <a:solidFill>
                <a:srgbClr val="0567A2"/>
              </a:solidFill>
            </a:endParaRPr>
          </a:p>
        </p:txBody>
      </p:sp>
      <p:sp>
        <p:nvSpPr>
          <p:cNvPr id="10"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zh-CN" sz="3600" b="1" smtClean="0">
                <a:solidFill>
                  <a:srgbClr val="0567A2"/>
                </a:solidFill>
                <a:latin typeface="微软雅黑" pitchFamily="34" charset="-122"/>
                <a:ea typeface="微软雅黑" pitchFamily="34" charset="-122"/>
              </a:rPr>
              <a:t>移动</a:t>
            </a:r>
            <a:r>
              <a:rPr lang="en-US" altLang="zh-CN" sz="3600" b="1">
                <a:solidFill>
                  <a:srgbClr val="0567A2"/>
                </a:solidFill>
                <a:latin typeface="微软雅黑" pitchFamily="34" charset="-122"/>
                <a:ea typeface="微软雅黑" pitchFamily="34" charset="-122"/>
              </a:rPr>
              <a:t>Web</a:t>
            </a:r>
            <a:r>
              <a:rPr lang="zh-CN" altLang="zh-CN" sz="3600" b="1">
                <a:solidFill>
                  <a:srgbClr val="0567A2"/>
                </a:solidFill>
                <a:latin typeface="微软雅黑" pitchFamily="34" charset="-122"/>
                <a:ea typeface="微软雅黑" pitchFamily="34" charset="-122"/>
              </a:rPr>
              <a:t>离线</a:t>
            </a:r>
            <a:r>
              <a:rPr lang="zh-CN" altLang="zh-CN" sz="3600" b="1" smtClean="0">
                <a:solidFill>
                  <a:srgbClr val="0567A2"/>
                </a:solidFill>
                <a:latin typeface="微软雅黑" pitchFamily="34" charset="-122"/>
                <a:ea typeface="微软雅黑" pitchFamily="34" charset="-122"/>
              </a:rPr>
              <a:t>应用</a:t>
            </a:r>
            <a:endParaRPr lang="zh-CN" altLang="zh-CN" sz="3600" b="1">
              <a:solidFill>
                <a:srgbClr val="0567A2"/>
              </a:solidFill>
              <a:latin typeface="微软雅黑" pitchFamily="34" charset="-122"/>
              <a:ea typeface="微软雅黑"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991764554"/>
              </p:ext>
            </p:extLst>
          </p:nvPr>
        </p:nvGraphicFramePr>
        <p:xfrm>
          <a:off x="422013" y="3920331"/>
          <a:ext cx="4397640" cy="570568"/>
        </p:xfrm>
        <a:graphic>
          <a:graphicData uri="http://schemas.openxmlformats.org/drawingml/2006/table">
            <a:tbl>
              <a:tblPr/>
              <a:tblGrid>
                <a:gridCol w="879528"/>
                <a:gridCol w="879528"/>
                <a:gridCol w="879528"/>
                <a:gridCol w="879528"/>
                <a:gridCol w="879528"/>
              </a:tblGrid>
              <a:tr h="356394">
                <a:tc>
                  <a:txBody>
                    <a:bodyPr/>
                    <a:lstStyle/>
                    <a:p>
                      <a:pPr algn="ctr">
                        <a:spcAft>
                          <a:spcPts val="0"/>
                        </a:spcAft>
                      </a:pPr>
                      <a:r>
                        <a:rPr lang="en-US" sz="1050" b="1" kern="100">
                          <a:effectLst/>
                          <a:latin typeface="Times New Roman"/>
                          <a:ea typeface="宋体"/>
                        </a:rPr>
                        <a:t>IE</a:t>
                      </a:r>
                      <a:endParaRPr lang="zh-CN" sz="1050" kern="100">
                        <a:effectLst/>
                        <a:latin typeface="Times New Roman"/>
                        <a:ea typeface="宋体"/>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A6CA"/>
                    </a:solidFill>
                  </a:tcPr>
                </a:tc>
                <a:tc>
                  <a:txBody>
                    <a:bodyPr/>
                    <a:lstStyle/>
                    <a:p>
                      <a:pPr algn="ctr">
                        <a:spcAft>
                          <a:spcPts val="0"/>
                        </a:spcAft>
                      </a:pPr>
                      <a:r>
                        <a:rPr lang="en-US" sz="1050" b="1" kern="100">
                          <a:effectLst/>
                          <a:latin typeface="Times New Roman"/>
                          <a:ea typeface="宋体"/>
                        </a:rPr>
                        <a:t>Firefox</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A6CA"/>
                    </a:solidFill>
                  </a:tcPr>
                </a:tc>
                <a:tc>
                  <a:txBody>
                    <a:bodyPr/>
                    <a:lstStyle/>
                    <a:p>
                      <a:pPr algn="ctr">
                        <a:spcAft>
                          <a:spcPts val="0"/>
                        </a:spcAft>
                      </a:pPr>
                      <a:r>
                        <a:rPr lang="en-US" sz="1050" b="1" kern="100">
                          <a:effectLst/>
                          <a:latin typeface="Times New Roman"/>
                          <a:ea typeface="宋体"/>
                        </a:rPr>
                        <a:t>Chrome</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A6CA"/>
                    </a:solidFill>
                  </a:tcPr>
                </a:tc>
                <a:tc>
                  <a:txBody>
                    <a:bodyPr/>
                    <a:lstStyle/>
                    <a:p>
                      <a:pPr algn="ctr">
                        <a:spcAft>
                          <a:spcPts val="0"/>
                        </a:spcAft>
                      </a:pPr>
                      <a:r>
                        <a:rPr lang="en-US" sz="1050" b="1" kern="100">
                          <a:effectLst/>
                          <a:latin typeface="Times New Roman"/>
                          <a:ea typeface="宋体"/>
                        </a:rPr>
                        <a:t>Safari</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A6CA"/>
                    </a:solidFill>
                  </a:tcPr>
                </a:tc>
                <a:tc>
                  <a:txBody>
                    <a:bodyPr/>
                    <a:lstStyle/>
                    <a:p>
                      <a:pPr algn="ctr">
                        <a:spcAft>
                          <a:spcPts val="0"/>
                        </a:spcAft>
                      </a:pPr>
                      <a:r>
                        <a:rPr lang="en-US" sz="1050" b="1" kern="100">
                          <a:effectLst/>
                          <a:latin typeface="Times New Roman"/>
                          <a:ea typeface="宋体"/>
                        </a:rPr>
                        <a:t>Opera</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A6CA"/>
                    </a:solidFill>
                  </a:tcPr>
                </a:tc>
              </a:tr>
              <a:tr h="214174">
                <a:tc>
                  <a:txBody>
                    <a:bodyPr/>
                    <a:lstStyle/>
                    <a:p>
                      <a:pPr algn="ctr">
                        <a:spcAft>
                          <a:spcPts val="0"/>
                        </a:spcAft>
                      </a:pPr>
                      <a:r>
                        <a:rPr lang="en-US" sz="1050" kern="100">
                          <a:effectLst/>
                          <a:latin typeface="Times New Roman"/>
                          <a:ea typeface="宋体"/>
                        </a:rPr>
                        <a:t>10+</a:t>
                      </a:r>
                      <a:endParaRPr lang="zh-CN" sz="1050" kern="100">
                        <a:effectLst/>
                        <a:latin typeface="Times New Roman"/>
                        <a:ea typeface="宋体"/>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effectLst/>
                          <a:latin typeface="Times New Roman"/>
                          <a:ea typeface="宋体"/>
                        </a:rPr>
                        <a:t>3.0+</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effectLst/>
                          <a:latin typeface="Times New Roman"/>
                          <a:ea typeface="宋体"/>
                        </a:rPr>
                        <a:t>10+</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effectLst/>
                          <a:latin typeface="Times New Roman"/>
                          <a:ea typeface="宋体"/>
                        </a:rPr>
                        <a:t>4.0+</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effectLst/>
                          <a:latin typeface="Times New Roman"/>
                          <a:ea typeface="宋体"/>
                        </a:rPr>
                        <a:t>10.6+</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293045724"/>
              </p:ext>
            </p:extLst>
          </p:nvPr>
        </p:nvGraphicFramePr>
        <p:xfrm>
          <a:off x="422011" y="5248275"/>
          <a:ext cx="4359540" cy="576845"/>
        </p:xfrm>
        <a:graphic>
          <a:graphicData uri="http://schemas.openxmlformats.org/drawingml/2006/table">
            <a:tbl>
              <a:tblPr/>
              <a:tblGrid>
                <a:gridCol w="1089885"/>
                <a:gridCol w="1089885"/>
                <a:gridCol w="1089885"/>
                <a:gridCol w="1089885"/>
              </a:tblGrid>
              <a:tr h="352425">
                <a:tc>
                  <a:txBody>
                    <a:bodyPr/>
                    <a:lstStyle/>
                    <a:p>
                      <a:pPr algn="ctr">
                        <a:spcAft>
                          <a:spcPts val="0"/>
                        </a:spcAft>
                      </a:pPr>
                      <a:r>
                        <a:rPr lang="en-US" sz="1050" b="1" kern="100">
                          <a:effectLst/>
                          <a:latin typeface="Times New Roman"/>
                          <a:ea typeface="宋体"/>
                        </a:rPr>
                        <a:t>iOS Safari</a:t>
                      </a:r>
                      <a:endParaRPr lang="zh-CN" sz="1050" kern="100">
                        <a:effectLst/>
                        <a:latin typeface="Times New Roman"/>
                        <a:ea typeface="宋体"/>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A6CA"/>
                    </a:solidFill>
                  </a:tcPr>
                </a:tc>
                <a:tc>
                  <a:txBody>
                    <a:bodyPr/>
                    <a:lstStyle/>
                    <a:p>
                      <a:pPr algn="ctr">
                        <a:spcAft>
                          <a:spcPts val="0"/>
                        </a:spcAft>
                      </a:pPr>
                      <a:r>
                        <a:rPr lang="en-US" sz="1050" b="1" kern="100">
                          <a:effectLst/>
                          <a:latin typeface="Times New Roman"/>
                          <a:ea typeface="宋体"/>
                        </a:rPr>
                        <a:t>Android Browser</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A6CA"/>
                    </a:solidFill>
                  </a:tcPr>
                </a:tc>
                <a:tc>
                  <a:txBody>
                    <a:bodyPr/>
                    <a:lstStyle/>
                    <a:p>
                      <a:pPr algn="ctr">
                        <a:spcAft>
                          <a:spcPts val="0"/>
                        </a:spcAft>
                      </a:pPr>
                      <a:r>
                        <a:rPr lang="en-US" sz="1050" b="1" kern="100">
                          <a:effectLst/>
                          <a:latin typeface="Times New Roman"/>
                          <a:ea typeface="宋体"/>
                        </a:rPr>
                        <a:t>Opera Mobile</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A6CA"/>
                    </a:solidFill>
                  </a:tcPr>
                </a:tc>
                <a:tc>
                  <a:txBody>
                    <a:bodyPr/>
                    <a:lstStyle/>
                    <a:p>
                      <a:pPr algn="ctr">
                        <a:spcAft>
                          <a:spcPts val="0"/>
                        </a:spcAft>
                      </a:pPr>
                      <a:r>
                        <a:rPr lang="en-US" sz="1050" b="1" kern="100">
                          <a:effectLst/>
                          <a:latin typeface="Times New Roman"/>
                          <a:ea typeface="宋体"/>
                        </a:rPr>
                        <a:t>Opera Mini</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A6CA"/>
                    </a:solidFill>
                  </a:tcPr>
                </a:tc>
              </a:tr>
              <a:tr h="224420">
                <a:tc>
                  <a:txBody>
                    <a:bodyPr/>
                    <a:lstStyle/>
                    <a:p>
                      <a:pPr algn="ctr">
                        <a:spcAft>
                          <a:spcPts val="0"/>
                        </a:spcAft>
                      </a:pPr>
                      <a:r>
                        <a:rPr lang="en-US" sz="1050" kern="100">
                          <a:effectLst/>
                          <a:latin typeface="Times New Roman"/>
                          <a:ea typeface="宋体"/>
                        </a:rPr>
                        <a:t>3.2+</a:t>
                      </a:r>
                      <a:endParaRPr lang="zh-CN" sz="1050" kern="100">
                        <a:effectLst/>
                        <a:latin typeface="Times New Roman"/>
                        <a:ea typeface="宋体"/>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effectLst/>
                          <a:latin typeface="Times New Roman"/>
                          <a:ea typeface="宋体"/>
                        </a:rPr>
                        <a:t>2.1+</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effectLst/>
                          <a:latin typeface="Times New Roman"/>
                          <a:ea typeface="宋体"/>
                        </a:rPr>
                        <a:t>11+</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effectLst/>
                          <a:latin typeface="Times New Roman"/>
                          <a:ea typeface="宋体"/>
                        </a:rPr>
                        <a:t>不支持</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
        <p:nvSpPr>
          <p:cNvPr id="14" name="矩形 13"/>
          <p:cNvSpPr/>
          <p:nvPr/>
        </p:nvSpPr>
        <p:spPr>
          <a:xfrm>
            <a:off x="1807325" y="3401287"/>
            <a:ext cx="1059699" cy="319590"/>
          </a:xfrm>
          <a:prstGeom prst="rect">
            <a:avLst/>
          </a:prstGeom>
          <a:solidFill>
            <a:srgbClr val="E2A6CA"/>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mtClean="0">
                <a:solidFill>
                  <a:schemeClr val="tx1"/>
                </a:solidFill>
              </a:rPr>
              <a:t>PC</a:t>
            </a:r>
            <a:r>
              <a:rPr lang="zh-CN" altLang="en-US" b="1" smtClean="0">
                <a:solidFill>
                  <a:schemeClr val="tx1"/>
                </a:solidFill>
              </a:rPr>
              <a:t>端</a:t>
            </a:r>
            <a:endParaRPr lang="zh-CN" altLang="en-US" b="1">
              <a:solidFill>
                <a:schemeClr val="tx1"/>
              </a:solidFill>
            </a:endParaRPr>
          </a:p>
        </p:txBody>
      </p:sp>
      <p:sp>
        <p:nvSpPr>
          <p:cNvPr id="16" name="矩形 15"/>
          <p:cNvSpPr/>
          <p:nvPr/>
        </p:nvSpPr>
        <p:spPr>
          <a:xfrm>
            <a:off x="1807324" y="4736053"/>
            <a:ext cx="1059699" cy="319590"/>
          </a:xfrm>
          <a:prstGeom prst="rect">
            <a:avLst/>
          </a:prstGeom>
          <a:solidFill>
            <a:srgbClr val="E2A6CA"/>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mtClean="0">
                <a:solidFill>
                  <a:schemeClr val="tx1"/>
                </a:solidFill>
              </a:rPr>
              <a:t>移动端</a:t>
            </a:r>
            <a:endParaRPr lang="zh-CN" altLang="en-US" b="1">
              <a:solidFill>
                <a:schemeClr val="tx1"/>
              </a:solidFill>
            </a:endParaRPr>
          </a:p>
        </p:txBody>
      </p:sp>
      <p:grpSp>
        <p:nvGrpSpPr>
          <p:cNvPr id="17" name="组合 16"/>
          <p:cNvGrpSpPr/>
          <p:nvPr/>
        </p:nvGrpSpPr>
        <p:grpSpPr>
          <a:xfrm>
            <a:off x="4879030" y="2752981"/>
            <a:ext cx="3693470" cy="3695430"/>
            <a:chOff x="1714499" y="2667271"/>
            <a:chExt cx="5181601" cy="3695430"/>
          </a:xfrm>
        </p:grpSpPr>
        <p:sp>
          <p:nvSpPr>
            <p:cNvPr id="18" name="流程图: 文档 17"/>
            <p:cNvSpPr/>
            <p:nvPr/>
          </p:nvSpPr>
          <p:spPr>
            <a:xfrm>
              <a:off x="1714499" y="2667271"/>
              <a:ext cx="5181601" cy="3695430"/>
            </a:xfrm>
            <a:prstGeom prst="flowChartDocument">
              <a:avLst/>
            </a:prstGeom>
            <a:solidFill>
              <a:srgbClr val="EDD3E1"/>
            </a:solidFill>
            <a:ln>
              <a:solidFill>
                <a:srgbClr val="F1C1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5"/>
            <p:cNvSpPr>
              <a:spLocks noChangeArrowheads="1"/>
            </p:cNvSpPr>
            <p:nvPr/>
          </p:nvSpPr>
          <p:spPr bwMode="auto">
            <a:xfrm>
              <a:off x="2274914" y="4438547"/>
              <a:ext cx="4014263" cy="1200329"/>
            </a:xfrm>
            <a:prstGeom prst="rect">
              <a:avLst/>
            </a:prstGeom>
            <a:solidFill>
              <a:srgbClr val="EDD3E1"/>
            </a:solidFill>
            <a:ln>
              <a:noFill/>
            </a:ln>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en-US" altLang="zh-CN" sz="1600" smtClean="0"/>
                <a:t>if(window</a:t>
              </a:r>
              <a:r>
                <a:rPr lang="en-US" altLang="zh-CN" sz="1600"/>
                <a:t>. applicationCache){</a:t>
              </a:r>
              <a:endParaRPr lang="zh-CN" altLang="zh-CN" sz="1600"/>
            </a:p>
            <a:p>
              <a:pPr>
                <a:lnSpc>
                  <a:spcPct val="150000"/>
                </a:lnSpc>
              </a:pPr>
              <a:r>
                <a:rPr lang="en-US" altLang="zh-CN" sz="1600"/>
                <a:t>	//</a:t>
              </a:r>
              <a:r>
                <a:rPr lang="zh-CN" altLang="zh-CN" sz="1600"/>
                <a:t>浏览器</a:t>
              </a:r>
              <a:r>
                <a:rPr lang="zh-CN" altLang="zh-CN" sz="1600" smtClean="0"/>
                <a:t>支持</a:t>
              </a:r>
              <a:r>
                <a:rPr lang="en-US" altLang="zh-CN" sz="1600" smtClean="0"/>
                <a:t>applicationCache</a:t>
              </a:r>
            </a:p>
            <a:p>
              <a:pPr>
                <a:lnSpc>
                  <a:spcPct val="150000"/>
                </a:lnSpc>
              </a:pPr>
              <a:r>
                <a:rPr lang="en-US" altLang="zh-CN" sz="1600" smtClean="0"/>
                <a:t>}</a:t>
              </a:r>
              <a:endParaRPr lang="zh-CN" altLang="zh-CN" sz="1600"/>
            </a:p>
          </p:txBody>
        </p:sp>
        <p:sp>
          <p:nvSpPr>
            <p:cNvPr id="20" name="TextBox 19"/>
            <p:cNvSpPr txBox="1"/>
            <p:nvPr/>
          </p:nvSpPr>
          <p:spPr>
            <a:xfrm>
              <a:off x="1935436" y="2851180"/>
              <a:ext cx="4693220" cy="1246495"/>
            </a:xfrm>
            <a:prstGeom prst="rect">
              <a:avLst/>
            </a:prstGeom>
            <a:noFill/>
          </p:spPr>
          <p:txBody>
            <a:bodyPr wrap="square" rtlCol="0">
              <a:spAutoFit/>
            </a:bodyPr>
            <a:lstStyle/>
            <a:p>
              <a:pPr>
                <a:lnSpc>
                  <a:spcPct val="150000"/>
                </a:lnSpc>
              </a:pPr>
              <a:r>
                <a:rPr lang="zh-CN" altLang="en-US" sz="1600" smtClean="0">
                  <a:latin typeface="微软雅黑" panose="020B0503020204020204" pitchFamily="34" charset="-122"/>
                  <a:ea typeface="微软雅黑" panose="020B0503020204020204" pitchFamily="34" charset="-122"/>
                </a:rPr>
                <a:t>可以看出几乎所有主流浏览器均支持</a:t>
              </a:r>
              <a:r>
                <a:rPr lang="en-US" altLang="zh-CN" sz="1600" smtClean="0"/>
                <a:t>applicationCache</a:t>
              </a:r>
              <a:r>
                <a:rPr lang="zh-CN" altLang="en-US" sz="1600" smtClean="0"/>
                <a:t>，</a:t>
              </a:r>
              <a:r>
                <a:rPr lang="zh-CN" altLang="en-US" sz="1600" smtClean="0">
                  <a:latin typeface="微软雅黑" panose="020B0503020204020204" pitchFamily="34" charset="-122"/>
                  <a:ea typeface="微软雅黑" panose="020B0503020204020204" pitchFamily="34" charset="-122"/>
                </a:rPr>
                <a:t>如果</a:t>
              </a:r>
              <a:r>
                <a:rPr lang="zh-CN" altLang="zh-CN" sz="1600">
                  <a:latin typeface="微软雅黑" panose="020B0503020204020204" pitchFamily="34" charset="-122"/>
                  <a:ea typeface="微软雅黑" panose="020B0503020204020204" pitchFamily="34" charset="-122"/>
                </a:rPr>
                <a:t>考虑代码的严谨性，可以使用</a:t>
              </a:r>
              <a:r>
                <a:rPr lang="zh-CN" altLang="en-US" sz="1600">
                  <a:latin typeface="微软雅黑" panose="020B0503020204020204" pitchFamily="34" charset="-122"/>
                  <a:ea typeface="微软雅黑" panose="020B0503020204020204" pitchFamily="34" charset="-122"/>
                </a:rPr>
                <a:t>右侧</a:t>
              </a:r>
              <a:r>
                <a:rPr lang="zh-CN" altLang="zh-CN" sz="1600">
                  <a:latin typeface="微软雅黑" panose="020B0503020204020204" pitchFamily="34" charset="-122"/>
                  <a:ea typeface="微软雅黑" panose="020B0503020204020204" pitchFamily="34" charset="-122"/>
                </a:rPr>
                <a:t>语句进行</a:t>
              </a:r>
              <a:r>
                <a:rPr lang="zh-CN" altLang="zh-CN" sz="1600" smtClean="0">
                  <a:latin typeface="微软雅黑" panose="020B0503020204020204" pitchFamily="34" charset="-122"/>
                  <a:ea typeface="微软雅黑" panose="020B0503020204020204" pitchFamily="34" charset="-122"/>
                </a:rPr>
                <a:t>检查</a:t>
              </a:r>
              <a:r>
                <a:rPr lang="en-US" altLang="zh-CN" sz="1600" smtClean="0">
                  <a:latin typeface="微软雅黑" panose="020B0503020204020204" pitchFamily="34" charset="-122"/>
                  <a:ea typeface="微软雅黑" panose="020B0503020204020204" pitchFamily="34" charset="-122"/>
                </a:rPr>
                <a:t>:</a:t>
              </a:r>
              <a:endParaRPr lang="zh-CN" altLang="en-US" sz="1600">
                <a:latin typeface="微软雅黑" panose="020B0503020204020204" pitchFamily="34" charset="-122"/>
                <a:ea typeface="微软雅黑" panose="020B0503020204020204" pitchFamily="34" charset="-122"/>
              </a:endParaRPr>
            </a:p>
          </p:txBody>
        </p:sp>
      </p:grpSp>
    </p:spTree>
    <p:custDataLst>
      <p:tags r:id="rId1"/>
    </p:custDataLst>
    <p:extLst>
      <p:ext uri="{BB962C8B-B14F-4D97-AF65-F5344CB8AC3E}">
        <p14:creationId xmlns:p14="http://schemas.microsoft.com/office/powerpoint/2010/main" val="3478555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arn(inVertical)">
                                      <p:cBhvr>
                                        <p:cTn id="20" dur="500"/>
                                        <p:tgtEl>
                                          <p:spTgt spid="16"/>
                                        </p:tgtEl>
                                      </p:cBhvr>
                                    </p:animEffect>
                                  </p:childTnLst>
                                </p:cTn>
                              </p:par>
                              <p:par>
                                <p:cTn id="21" presetID="16" presetClass="entr" presetSubtype="21"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arn(inVertical)">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1000"/>
                                        <p:tgtEl>
                                          <p:spTgt spid="17"/>
                                        </p:tgtEl>
                                      </p:cBhvr>
                                    </p:animEffect>
                                    <p:anim calcmode="lin" valueType="num">
                                      <p:cBhvr>
                                        <p:cTn id="29" dur="1000" fill="hold"/>
                                        <p:tgtEl>
                                          <p:spTgt spid="17"/>
                                        </p:tgtEl>
                                        <p:attrNameLst>
                                          <p:attrName>ppt_x</p:attrName>
                                        </p:attrNameLst>
                                      </p:cBhvr>
                                      <p:tavLst>
                                        <p:tav tm="0">
                                          <p:val>
                                            <p:strVal val="#ppt_x"/>
                                          </p:val>
                                        </p:tav>
                                        <p:tav tm="100000">
                                          <p:val>
                                            <p:strVal val="#ppt_x"/>
                                          </p:val>
                                        </p:tav>
                                      </p:tavLst>
                                    </p:anim>
                                    <p:anim calcmode="lin" valueType="num">
                                      <p:cBhvr>
                                        <p:cTn id="3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animBg="1"/>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484930" y="4281284"/>
            <a:ext cx="8136039" cy="2097983"/>
          </a:xfrm>
          <a:prstGeom prst="rect">
            <a:avLst/>
          </a:prstGeom>
          <a:solidFill>
            <a:srgbClr val="EDD3E1">
              <a:alpha val="90000"/>
            </a:srgbClr>
          </a:solidFill>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6" name="矩形 5"/>
          <p:cNvSpPr/>
          <p:nvPr/>
        </p:nvSpPr>
        <p:spPr>
          <a:xfrm>
            <a:off x="560388" y="1085460"/>
            <a:ext cx="4367029" cy="583108"/>
          </a:xfrm>
          <a:prstGeom prst="rect">
            <a:avLst/>
          </a:prstGeom>
        </p:spPr>
        <p:txBody>
          <a:bodyPr wrap="none">
            <a:spAutoFit/>
          </a:bodyPr>
          <a:lstStyle/>
          <a:p>
            <a:pPr marL="342900" lvl="2" indent="-342900">
              <a:lnSpc>
                <a:spcPct val="150000"/>
              </a:lnSpc>
              <a:spcBef>
                <a:spcPct val="20000"/>
              </a:spcBef>
              <a:buFontTx/>
              <a:buChar char="•"/>
              <a:defRPr/>
            </a:pPr>
            <a:r>
              <a:rPr lang="en-US" altLang="zh-CN" sz="2400" b="1" smtClean="0">
                <a:solidFill>
                  <a:srgbClr val="0567A2"/>
                </a:solidFill>
              </a:rPr>
              <a:t>Application </a:t>
            </a:r>
            <a:r>
              <a:rPr lang="en-US" altLang="zh-CN" sz="2400" b="1">
                <a:solidFill>
                  <a:srgbClr val="0567A2"/>
                </a:solidFill>
              </a:rPr>
              <a:t>Cache</a:t>
            </a:r>
            <a:r>
              <a:rPr lang="zh-CN" altLang="zh-CN" sz="2400" b="1">
                <a:solidFill>
                  <a:srgbClr val="0567A2"/>
                </a:solidFill>
              </a:rPr>
              <a:t>的基本</a:t>
            </a:r>
            <a:r>
              <a:rPr lang="zh-CN" altLang="zh-CN" sz="2400" b="1" smtClean="0">
                <a:solidFill>
                  <a:srgbClr val="0567A2"/>
                </a:solidFill>
              </a:rPr>
              <a:t>使用</a:t>
            </a:r>
            <a:endParaRPr lang="zh-CN" altLang="zh-CN" sz="2400" b="1">
              <a:solidFill>
                <a:srgbClr val="0567A2"/>
              </a:solidFill>
            </a:endParaRPr>
          </a:p>
        </p:txBody>
      </p:sp>
      <p:sp>
        <p:nvSpPr>
          <p:cNvPr id="7" name="矩形 6"/>
          <p:cNvSpPr/>
          <p:nvPr/>
        </p:nvSpPr>
        <p:spPr bwMode="auto">
          <a:xfrm>
            <a:off x="506893" y="1985759"/>
            <a:ext cx="8136039" cy="2097983"/>
          </a:xfrm>
          <a:prstGeom prst="rect">
            <a:avLst/>
          </a:prstGeom>
          <a:solidFill>
            <a:schemeClr val="accent1">
              <a:lumMod val="20000"/>
              <a:lumOff val="80000"/>
              <a:alpha val="90000"/>
            </a:schemeClr>
          </a:solidFill>
          <a:ln w="9525">
            <a:solidFill>
              <a:schemeClr val="accent5"/>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8" name="矩形 5"/>
          <p:cNvSpPr>
            <a:spLocks noChangeArrowheads="1"/>
          </p:cNvSpPr>
          <p:nvPr/>
        </p:nvSpPr>
        <p:spPr bwMode="auto">
          <a:xfrm>
            <a:off x="527602" y="2098165"/>
            <a:ext cx="8115329" cy="1800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457200" indent="-457200">
              <a:lnSpc>
                <a:spcPct val="150000"/>
              </a:lnSpc>
              <a:buFont typeface="+mj-lt"/>
              <a:buAutoNum type="arabicPeriod"/>
            </a:pPr>
            <a:r>
              <a:rPr lang="en-US" altLang="zh-CN" sz="2000" b="1" dirty="0" smtClean="0"/>
              <a:t>manifest</a:t>
            </a:r>
            <a:r>
              <a:rPr lang="zh-CN" altLang="zh-CN" sz="2000" b="1" dirty="0"/>
              <a:t>文件</a:t>
            </a:r>
          </a:p>
          <a:p>
            <a:pPr>
              <a:lnSpc>
                <a:spcPct val="150000"/>
              </a:lnSpc>
            </a:pPr>
            <a:r>
              <a:rPr lang="zh-CN" altLang="zh-CN" dirty="0" smtClean="0">
                <a:latin typeface="黑体" panose="02010609060101010101" pitchFamily="49" charset="-122"/>
                <a:ea typeface="黑体" panose="02010609060101010101" pitchFamily="49" charset="-122"/>
              </a:rPr>
              <a:t>离线</a:t>
            </a:r>
            <a:r>
              <a:rPr lang="zh-CN" altLang="zh-CN" dirty="0">
                <a:latin typeface="黑体" panose="02010609060101010101" pitchFamily="49" charset="-122"/>
                <a:ea typeface="黑体" panose="02010609060101010101" pitchFamily="49" charset="-122"/>
              </a:rPr>
              <a:t>应用需要一个清单文件</a:t>
            </a:r>
            <a:r>
              <a:rPr lang="en-US" altLang="zh-CN" dirty="0">
                <a:latin typeface="黑体" panose="02010609060101010101" pitchFamily="49" charset="-122"/>
                <a:ea typeface="黑体" panose="02010609060101010101" pitchFamily="49" charset="-122"/>
              </a:rPr>
              <a:t>manifest </a:t>
            </a: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manifest </a:t>
            </a:r>
            <a:r>
              <a:rPr lang="zh-CN" altLang="zh-CN" dirty="0">
                <a:latin typeface="黑体" panose="02010609060101010101" pitchFamily="49" charset="-122"/>
                <a:ea typeface="黑体" panose="02010609060101010101" pitchFamily="49" charset="-122"/>
              </a:rPr>
              <a:t>文件是简单的文本文件，我们可以使用它告知浏览器被缓存的内容（以及不缓存的内容），一般建议该文件的后缀名为</a:t>
            </a:r>
            <a:r>
              <a:rPr lang="en-US" altLang="zh-CN" dirty="0">
                <a:latin typeface="黑体" panose="02010609060101010101" pitchFamily="49" charset="-122"/>
                <a:ea typeface="黑体" panose="02010609060101010101" pitchFamily="49" charset="-122"/>
              </a:rPr>
              <a:t>.appcache</a:t>
            </a:r>
            <a:r>
              <a:rPr lang="zh-CN" altLang="zh-CN" dirty="0">
                <a:latin typeface="黑体" panose="02010609060101010101" pitchFamily="49" charset="-122"/>
                <a:ea typeface="黑体" panose="02010609060101010101" pitchFamily="49" charset="-122"/>
              </a:rPr>
              <a:t>，当然也可以自定义后缀名</a:t>
            </a:r>
            <a:r>
              <a:rPr lang="zh-CN" altLang="zh-CN" dirty="0" smtClean="0">
                <a:latin typeface="黑体" panose="02010609060101010101" pitchFamily="49" charset="-122"/>
                <a:ea typeface="黑体" panose="02010609060101010101" pitchFamily="49" charset="-122"/>
              </a:rPr>
              <a:t>。</a:t>
            </a:r>
            <a:endParaRPr lang="zh-CN" altLang="zh-CN" dirty="0">
              <a:latin typeface="黑体" panose="02010609060101010101" pitchFamily="49" charset="-122"/>
              <a:ea typeface="黑体" panose="02010609060101010101" pitchFamily="49" charset="-122"/>
            </a:endParaRPr>
          </a:p>
        </p:txBody>
      </p:sp>
      <p:sp>
        <p:nvSpPr>
          <p:cNvPr id="10"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zh-CN" sz="3600" b="1" smtClean="0">
                <a:solidFill>
                  <a:srgbClr val="0567A2"/>
                </a:solidFill>
                <a:latin typeface="微软雅黑" pitchFamily="34" charset="-122"/>
                <a:ea typeface="微软雅黑" pitchFamily="34" charset="-122"/>
              </a:rPr>
              <a:t>移动</a:t>
            </a:r>
            <a:r>
              <a:rPr lang="en-US" altLang="zh-CN" sz="3600" b="1">
                <a:solidFill>
                  <a:srgbClr val="0567A2"/>
                </a:solidFill>
                <a:latin typeface="微软雅黑" pitchFamily="34" charset="-122"/>
                <a:ea typeface="微软雅黑" pitchFamily="34" charset="-122"/>
              </a:rPr>
              <a:t>Web</a:t>
            </a:r>
            <a:r>
              <a:rPr lang="zh-CN" altLang="zh-CN" sz="3600" b="1">
                <a:solidFill>
                  <a:srgbClr val="0567A2"/>
                </a:solidFill>
                <a:latin typeface="微软雅黑" pitchFamily="34" charset="-122"/>
                <a:ea typeface="微软雅黑" pitchFamily="34" charset="-122"/>
              </a:rPr>
              <a:t>离线</a:t>
            </a:r>
            <a:r>
              <a:rPr lang="zh-CN" altLang="zh-CN" sz="3600" b="1" smtClean="0">
                <a:solidFill>
                  <a:srgbClr val="0567A2"/>
                </a:solidFill>
                <a:latin typeface="微软雅黑" pitchFamily="34" charset="-122"/>
                <a:ea typeface="微软雅黑" pitchFamily="34" charset="-122"/>
              </a:rPr>
              <a:t>应用</a:t>
            </a:r>
            <a:endParaRPr lang="zh-CN" altLang="zh-CN" sz="3600" b="1">
              <a:solidFill>
                <a:srgbClr val="0567A2"/>
              </a:solidFill>
              <a:latin typeface="微软雅黑" pitchFamily="34" charset="-122"/>
              <a:ea typeface="微软雅黑" pitchFamily="34" charset="-122"/>
            </a:endParaRPr>
          </a:p>
        </p:txBody>
      </p:sp>
      <p:sp>
        <p:nvSpPr>
          <p:cNvPr id="3" name="矩形 2"/>
          <p:cNvSpPr/>
          <p:nvPr/>
        </p:nvSpPr>
        <p:spPr>
          <a:xfrm>
            <a:off x="552450" y="4286250"/>
            <a:ext cx="7981950" cy="2169825"/>
          </a:xfrm>
          <a:prstGeom prst="rect">
            <a:avLst/>
          </a:prstGeom>
        </p:spPr>
        <p:txBody>
          <a:bodyPr wrap="square">
            <a:spAutoFit/>
          </a:bodyPr>
          <a:lstStyle/>
          <a:p>
            <a:pPr>
              <a:lnSpc>
                <a:spcPct val="150000"/>
              </a:lnSpc>
            </a:pPr>
            <a:r>
              <a:rPr lang="en-US" altLang="zh-CN" dirty="0">
                <a:latin typeface="黑体" panose="02010609060101010101" pitchFamily="49" charset="-122"/>
                <a:ea typeface="黑体" panose="02010609060101010101" pitchFamily="49" charset="-122"/>
              </a:rPr>
              <a:t>manifest </a:t>
            </a:r>
            <a:r>
              <a:rPr lang="zh-CN" altLang="zh-CN" dirty="0">
                <a:latin typeface="黑体" panose="02010609060101010101" pitchFamily="49" charset="-122"/>
                <a:ea typeface="黑体" panose="02010609060101010101" pitchFamily="49" charset="-122"/>
              </a:rPr>
              <a:t>文件可分为三个部分：</a:t>
            </a:r>
          </a:p>
          <a:p>
            <a:pPr marL="457200" indent="-457200">
              <a:lnSpc>
                <a:spcPct val="150000"/>
              </a:lnSpc>
              <a:buFont typeface="+mj-ea"/>
              <a:buAutoNum type="circleNumDbPlain"/>
            </a:pPr>
            <a:r>
              <a:rPr lang="en-US" altLang="zh-CN" dirty="0">
                <a:latin typeface="黑体" panose="02010609060101010101" pitchFamily="49" charset="-122"/>
                <a:ea typeface="黑体" panose="02010609060101010101" pitchFamily="49" charset="-122"/>
              </a:rPr>
              <a:t>CACHE MANIFEST</a:t>
            </a:r>
            <a:r>
              <a:rPr lang="en-US" altLang="zh-CN">
                <a:latin typeface="黑体" panose="02010609060101010101" pitchFamily="49" charset="-122"/>
                <a:ea typeface="黑体" panose="02010609060101010101" pitchFamily="49" charset="-122"/>
              </a:rPr>
              <a:t> </a:t>
            </a:r>
            <a:r>
              <a:rPr lang="zh-CN" altLang="zh-CN" smtClean="0">
                <a:latin typeface="黑体" panose="02010609060101010101" pitchFamily="49" charset="-122"/>
                <a:ea typeface="黑体" panose="02010609060101010101" pitchFamily="49" charset="-122"/>
              </a:rPr>
              <a:t>：</a:t>
            </a:r>
            <a:r>
              <a:rPr lang="zh-CN" altLang="en-US" smtClean="0">
                <a:latin typeface="黑体" panose="02010609060101010101" pitchFamily="49" charset="-122"/>
                <a:ea typeface="黑体" panose="02010609060101010101" pitchFamily="49" charset="-122"/>
              </a:rPr>
              <a:t>在此</a:t>
            </a:r>
            <a:r>
              <a:rPr lang="zh-CN" altLang="en-US">
                <a:latin typeface="黑体" panose="02010609060101010101" pitchFamily="49" charset="-122"/>
                <a:ea typeface="黑体" panose="02010609060101010101" pitchFamily="49" charset="-122"/>
              </a:rPr>
              <a:t>标题下列出的资源将在首次下载后被缓存</a:t>
            </a:r>
            <a:r>
              <a:rPr lang="zh-CN" altLang="zh-CN" smtClean="0">
                <a:latin typeface="黑体" panose="02010609060101010101" pitchFamily="49" charset="-122"/>
                <a:ea typeface="黑体" panose="02010609060101010101" pitchFamily="49" charset="-122"/>
              </a:rPr>
              <a:t>。</a:t>
            </a:r>
            <a:endParaRPr lang="zh-CN" altLang="zh-CN" dirty="0">
              <a:latin typeface="黑体" panose="02010609060101010101" pitchFamily="49" charset="-122"/>
              <a:ea typeface="黑体" panose="02010609060101010101" pitchFamily="49" charset="-122"/>
            </a:endParaRPr>
          </a:p>
          <a:p>
            <a:pPr marL="457200" indent="-457200">
              <a:lnSpc>
                <a:spcPct val="150000"/>
              </a:lnSpc>
              <a:buFont typeface="+mj-ea"/>
              <a:buAutoNum type="circleNumDbPlain"/>
            </a:pPr>
            <a:r>
              <a:rPr lang="en-US" altLang="zh-CN" dirty="0">
                <a:latin typeface="黑体" panose="02010609060101010101" pitchFamily="49" charset="-122"/>
                <a:ea typeface="黑体" panose="02010609060101010101" pitchFamily="49" charset="-122"/>
              </a:rPr>
              <a:t>NETWORK</a:t>
            </a:r>
            <a:r>
              <a:rPr lang="en-US" altLang="zh-CN">
                <a:latin typeface="黑体" panose="02010609060101010101" pitchFamily="49" charset="-122"/>
                <a:ea typeface="黑体" panose="02010609060101010101" pitchFamily="49" charset="-122"/>
              </a:rPr>
              <a:t> </a:t>
            </a:r>
            <a:r>
              <a:rPr lang="zh-CN" altLang="zh-CN" smtClean="0">
                <a:latin typeface="黑体" panose="02010609060101010101" pitchFamily="49" charset="-122"/>
                <a:ea typeface="黑体" panose="02010609060101010101" pitchFamily="49" charset="-122"/>
              </a:rPr>
              <a:t>：</a:t>
            </a:r>
            <a:r>
              <a:rPr lang="zh-CN" altLang="en-US">
                <a:latin typeface="黑体" panose="02010609060101010101" pitchFamily="49" charset="-122"/>
                <a:ea typeface="黑体" panose="02010609060101010101" pitchFamily="49" charset="-122"/>
              </a:rPr>
              <a:t>在此标题下列出的资源会在网络正常时</a:t>
            </a:r>
            <a:r>
              <a:rPr lang="zh-CN" altLang="en-US">
                <a:latin typeface="黑体" panose="02010609060101010101" pitchFamily="49" charset="-122"/>
                <a:ea typeface="黑体" panose="02010609060101010101" pitchFamily="49" charset="-122"/>
              </a:rPr>
              <a:t>被</a:t>
            </a:r>
            <a:r>
              <a:rPr lang="zh-CN" altLang="en-US" smtClean="0">
                <a:latin typeface="黑体" panose="02010609060101010101" pitchFamily="49" charset="-122"/>
                <a:ea typeface="黑体" panose="02010609060101010101" pitchFamily="49" charset="-122"/>
              </a:rPr>
              <a:t>更新，且</a:t>
            </a:r>
            <a:r>
              <a:rPr lang="zh-CN" altLang="en-US">
                <a:latin typeface="黑体" panose="02010609060101010101" pitchFamily="49" charset="-122"/>
                <a:ea typeface="黑体" panose="02010609060101010101" pitchFamily="49" charset="-122"/>
              </a:rPr>
              <a:t>不会被缓存</a:t>
            </a:r>
            <a:r>
              <a:rPr lang="zh-CN" altLang="zh-CN" smtClean="0">
                <a:latin typeface="黑体" panose="02010609060101010101" pitchFamily="49" charset="-122"/>
                <a:ea typeface="黑体" panose="02010609060101010101" pitchFamily="49" charset="-122"/>
              </a:rPr>
              <a:t>。</a:t>
            </a:r>
            <a:endParaRPr lang="zh-CN" altLang="zh-CN" dirty="0">
              <a:latin typeface="黑体" panose="02010609060101010101" pitchFamily="49" charset="-122"/>
              <a:ea typeface="黑体" panose="02010609060101010101" pitchFamily="49" charset="-122"/>
            </a:endParaRPr>
          </a:p>
          <a:p>
            <a:pPr marL="457200" indent="-457200">
              <a:lnSpc>
                <a:spcPct val="150000"/>
              </a:lnSpc>
              <a:buFont typeface="+mj-ea"/>
              <a:buAutoNum type="circleNumDbPlain"/>
            </a:pPr>
            <a:r>
              <a:rPr lang="en-US" altLang="zh-CN" dirty="0">
                <a:latin typeface="黑体" panose="02010609060101010101" pitchFamily="49" charset="-122"/>
                <a:ea typeface="黑体" panose="02010609060101010101" pitchFamily="49" charset="-122"/>
              </a:rPr>
              <a:t>FALLBACK</a:t>
            </a:r>
            <a:r>
              <a:rPr lang="en-US" altLang="zh-CN">
                <a:latin typeface="黑体" panose="02010609060101010101" pitchFamily="49" charset="-122"/>
                <a:ea typeface="黑体" panose="02010609060101010101" pitchFamily="49" charset="-122"/>
              </a:rPr>
              <a:t> </a:t>
            </a:r>
            <a:r>
              <a:rPr lang="zh-CN" altLang="zh-CN" smtClean="0">
                <a:latin typeface="黑体" panose="02010609060101010101" pitchFamily="49" charset="-122"/>
                <a:ea typeface="黑体" panose="02010609060101010101" pitchFamily="49" charset="-122"/>
              </a:rPr>
              <a:t>：</a:t>
            </a:r>
            <a:r>
              <a:rPr lang="zh-CN" altLang="en-US">
                <a:latin typeface="黑体" panose="02010609060101010101" pitchFamily="49" charset="-122"/>
                <a:ea typeface="黑体" panose="02010609060101010101" pitchFamily="49" charset="-122"/>
              </a:rPr>
              <a:t>在此标题下列出的资源是当资源无法访问时，要被替换的资源</a:t>
            </a:r>
            <a:r>
              <a:rPr lang="zh-CN" altLang="zh-CN" smtClean="0">
                <a:latin typeface="黑体" panose="02010609060101010101" pitchFamily="49" charset="-122"/>
                <a:ea typeface="黑体" panose="02010609060101010101" pitchFamily="49" charset="-122"/>
              </a:rPr>
              <a:t>。</a:t>
            </a:r>
            <a:endParaRPr lang="zh-CN" altLang="zh-CN" dirty="0">
              <a:latin typeface="黑体" panose="02010609060101010101" pitchFamily="49" charset="-122"/>
              <a:ea typeface="黑体" panose="02010609060101010101" pitchFamily="49" charset="-122"/>
            </a:endParaRPr>
          </a:p>
        </p:txBody>
      </p:sp>
    </p:spTree>
    <p:custDataLst>
      <p:tags r:id="rId1"/>
    </p:custDataLst>
    <p:extLst>
      <p:ext uri="{BB962C8B-B14F-4D97-AF65-F5344CB8AC3E}">
        <p14:creationId xmlns:p14="http://schemas.microsoft.com/office/powerpoint/2010/main" val="18435259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par>
                                <p:cTn id="13" presetID="16" presetClass="entr" presetSubtype="21"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60388" y="1085460"/>
            <a:ext cx="4367029" cy="583108"/>
          </a:xfrm>
          <a:prstGeom prst="rect">
            <a:avLst/>
          </a:prstGeom>
        </p:spPr>
        <p:txBody>
          <a:bodyPr wrap="none">
            <a:spAutoFit/>
          </a:bodyPr>
          <a:lstStyle/>
          <a:p>
            <a:pPr marL="342900" lvl="2" indent="-342900">
              <a:lnSpc>
                <a:spcPct val="150000"/>
              </a:lnSpc>
              <a:spcBef>
                <a:spcPct val="20000"/>
              </a:spcBef>
              <a:buFontTx/>
              <a:buChar char="•"/>
              <a:defRPr/>
            </a:pPr>
            <a:r>
              <a:rPr lang="en-US" altLang="zh-CN" sz="2400" b="1" smtClean="0">
                <a:solidFill>
                  <a:srgbClr val="0567A2"/>
                </a:solidFill>
              </a:rPr>
              <a:t>Application </a:t>
            </a:r>
            <a:r>
              <a:rPr lang="en-US" altLang="zh-CN" sz="2400" b="1">
                <a:solidFill>
                  <a:srgbClr val="0567A2"/>
                </a:solidFill>
              </a:rPr>
              <a:t>Cache</a:t>
            </a:r>
            <a:r>
              <a:rPr lang="zh-CN" altLang="zh-CN" sz="2400" b="1">
                <a:solidFill>
                  <a:srgbClr val="0567A2"/>
                </a:solidFill>
              </a:rPr>
              <a:t>的基本</a:t>
            </a:r>
            <a:r>
              <a:rPr lang="zh-CN" altLang="zh-CN" sz="2400" b="1" smtClean="0">
                <a:solidFill>
                  <a:srgbClr val="0567A2"/>
                </a:solidFill>
              </a:rPr>
              <a:t>使用</a:t>
            </a:r>
            <a:endParaRPr lang="zh-CN" altLang="zh-CN" sz="2400" b="1">
              <a:solidFill>
                <a:srgbClr val="0567A2"/>
              </a:solidFill>
            </a:endParaRPr>
          </a:p>
        </p:txBody>
      </p:sp>
      <p:sp>
        <p:nvSpPr>
          <p:cNvPr id="7" name="矩形 6"/>
          <p:cNvSpPr/>
          <p:nvPr/>
        </p:nvSpPr>
        <p:spPr bwMode="auto">
          <a:xfrm>
            <a:off x="506893" y="1985759"/>
            <a:ext cx="8136039" cy="4195966"/>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8" name="矩形 5"/>
          <p:cNvSpPr>
            <a:spLocks noChangeArrowheads="1"/>
          </p:cNvSpPr>
          <p:nvPr/>
        </p:nvSpPr>
        <p:spPr bwMode="auto">
          <a:xfrm>
            <a:off x="527602" y="1993390"/>
            <a:ext cx="8115329" cy="45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en-US" altLang="zh-CN">
                <a:latin typeface="黑体" panose="02010609060101010101" pitchFamily="49" charset="-122"/>
                <a:ea typeface="黑体" panose="02010609060101010101" pitchFamily="49" charset="-122"/>
              </a:rPr>
              <a:t>manifest</a:t>
            </a:r>
            <a:r>
              <a:rPr lang="zh-CN" altLang="zh-CN">
                <a:latin typeface="黑体" panose="02010609060101010101" pitchFamily="49" charset="-122"/>
                <a:ea typeface="黑体" panose="02010609060101010101" pitchFamily="49" charset="-122"/>
              </a:rPr>
              <a:t>的文件结构如下所示</a:t>
            </a:r>
            <a:r>
              <a:rPr lang="zh-CN" altLang="zh-CN" smtClean="0">
                <a:latin typeface="黑体" panose="02010609060101010101" pitchFamily="49" charset="-122"/>
                <a:ea typeface="黑体" panose="02010609060101010101" pitchFamily="49" charset="-122"/>
              </a:rPr>
              <a:t>。</a:t>
            </a:r>
            <a:endParaRPr lang="zh-CN" altLang="zh-CN">
              <a:latin typeface="黑体" panose="02010609060101010101" pitchFamily="49" charset="-122"/>
              <a:ea typeface="黑体" panose="02010609060101010101" pitchFamily="49" charset="-122"/>
            </a:endParaRPr>
          </a:p>
        </p:txBody>
      </p:sp>
      <p:sp>
        <p:nvSpPr>
          <p:cNvPr id="10"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zh-CN" sz="3600" b="1" smtClean="0">
                <a:solidFill>
                  <a:srgbClr val="0567A2"/>
                </a:solidFill>
                <a:latin typeface="微软雅黑" pitchFamily="34" charset="-122"/>
                <a:ea typeface="微软雅黑" pitchFamily="34" charset="-122"/>
              </a:rPr>
              <a:t>移动</a:t>
            </a:r>
            <a:r>
              <a:rPr lang="en-US" altLang="zh-CN" sz="3600" b="1">
                <a:solidFill>
                  <a:srgbClr val="0567A2"/>
                </a:solidFill>
                <a:latin typeface="微软雅黑" pitchFamily="34" charset="-122"/>
                <a:ea typeface="微软雅黑" pitchFamily="34" charset="-122"/>
              </a:rPr>
              <a:t>Web</a:t>
            </a:r>
            <a:r>
              <a:rPr lang="zh-CN" altLang="zh-CN" sz="3600" b="1">
                <a:solidFill>
                  <a:srgbClr val="0567A2"/>
                </a:solidFill>
                <a:latin typeface="微软雅黑" pitchFamily="34" charset="-122"/>
                <a:ea typeface="微软雅黑" pitchFamily="34" charset="-122"/>
              </a:rPr>
              <a:t>离线</a:t>
            </a:r>
            <a:r>
              <a:rPr lang="zh-CN" altLang="zh-CN" sz="3600" b="1" smtClean="0">
                <a:solidFill>
                  <a:srgbClr val="0567A2"/>
                </a:solidFill>
                <a:latin typeface="微软雅黑" pitchFamily="34" charset="-122"/>
                <a:ea typeface="微软雅黑" pitchFamily="34" charset="-122"/>
              </a:rPr>
              <a:t>应用</a:t>
            </a:r>
            <a:endParaRPr lang="zh-CN" altLang="zh-CN" sz="3600" b="1">
              <a:solidFill>
                <a:srgbClr val="0567A2"/>
              </a:solidFill>
              <a:latin typeface="微软雅黑" pitchFamily="34" charset="-122"/>
              <a:ea typeface="微软雅黑" pitchFamily="34" charset="-122"/>
            </a:endParaRPr>
          </a:p>
        </p:txBody>
      </p:sp>
      <p:sp>
        <p:nvSpPr>
          <p:cNvPr id="9" name="矩形 5"/>
          <p:cNvSpPr>
            <a:spLocks noChangeArrowheads="1"/>
          </p:cNvSpPr>
          <p:nvPr/>
        </p:nvSpPr>
        <p:spPr bwMode="auto">
          <a:xfrm>
            <a:off x="560388" y="2498215"/>
            <a:ext cx="4833733" cy="3647152"/>
          </a:xfrm>
          <a:prstGeom prst="rect">
            <a:avLst/>
          </a:prstGeom>
          <a:solidFill>
            <a:schemeClr val="accent5">
              <a:lumMod val="20000"/>
              <a:lumOff val="80000"/>
            </a:schemeClr>
          </a:solidFill>
          <a:ln>
            <a:noFill/>
          </a:ln>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z="1100" b="1" dirty="0" smtClean="0"/>
              <a:t>CACHE </a:t>
            </a:r>
            <a:r>
              <a:rPr lang="en-US" altLang="zh-CN" sz="1100" b="1" dirty="0"/>
              <a:t>MANIFEST</a:t>
            </a:r>
            <a:endParaRPr lang="zh-CN" altLang="zh-CN" sz="1100" b="1" dirty="0"/>
          </a:p>
          <a:p>
            <a:r>
              <a:rPr lang="en-US" altLang="zh-CN" sz="1100" b="1" dirty="0"/>
              <a:t># </a:t>
            </a:r>
            <a:r>
              <a:rPr lang="zh-CN" altLang="zh-CN" sz="1100" b="1" dirty="0"/>
              <a:t>以上折行必需要写</a:t>
            </a:r>
          </a:p>
          <a:p>
            <a:r>
              <a:rPr lang="en-US" altLang="zh-CN" sz="1100" b="1" dirty="0"/>
              <a:t> </a:t>
            </a:r>
            <a:endParaRPr lang="zh-CN" altLang="zh-CN" sz="1100" b="1" dirty="0"/>
          </a:p>
          <a:p>
            <a:r>
              <a:rPr lang="en-US" altLang="zh-CN" sz="1100" b="1" dirty="0"/>
              <a:t>CACHE:</a:t>
            </a:r>
            <a:endParaRPr lang="zh-CN" altLang="zh-CN" sz="1100" b="1" dirty="0"/>
          </a:p>
          <a:p>
            <a:r>
              <a:rPr lang="en-US" altLang="zh-CN" sz="1100" b="1" dirty="0"/>
              <a:t># </a:t>
            </a:r>
            <a:r>
              <a:rPr lang="zh-CN" altLang="zh-CN" sz="1100" b="1" dirty="0"/>
              <a:t>这部分写需要缓存的资源文件列表</a:t>
            </a:r>
          </a:p>
          <a:p>
            <a:r>
              <a:rPr lang="en-US" altLang="zh-CN" sz="1100" b="1" dirty="0"/>
              <a:t># </a:t>
            </a:r>
            <a:r>
              <a:rPr lang="zh-CN" altLang="zh-CN" sz="1100" b="1" dirty="0"/>
              <a:t>可以是相对路径也可以是绝对路径</a:t>
            </a:r>
          </a:p>
          <a:p>
            <a:r>
              <a:rPr lang="en-US" altLang="zh-CN" sz="1100" b="1" dirty="0"/>
              <a:t>index.html</a:t>
            </a:r>
            <a:endParaRPr lang="zh-CN" altLang="zh-CN" sz="1100" b="1" dirty="0"/>
          </a:p>
          <a:p>
            <a:r>
              <a:rPr lang="en-US" altLang="zh-CN" sz="1100" b="1" dirty="0"/>
              <a:t>index.css</a:t>
            </a:r>
            <a:endParaRPr lang="zh-CN" altLang="zh-CN" sz="1100" b="1" dirty="0"/>
          </a:p>
          <a:p>
            <a:r>
              <a:rPr lang="en-US" altLang="zh-CN" sz="1100" b="1" dirty="0"/>
              <a:t>images/pic.png</a:t>
            </a:r>
            <a:endParaRPr lang="zh-CN" altLang="zh-CN" sz="1100" b="1" dirty="0"/>
          </a:p>
          <a:p>
            <a:r>
              <a:rPr lang="en-US" altLang="zh-CN" sz="1100" b="1" dirty="0"/>
              <a:t>js/script.js</a:t>
            </a:r>
            <a:endParaRPr lang="zh-CN" altLang="zh-CN" sz="1100" b="1" dirty="0"/>
          </a:p>
          <a:p>
            <a:r>
              <a:rPr lang="en-US" altLang="zh-CN" sz="1100" b="1" dirty="0"/>
              <a:t>http://www.itheima.com/js/base.js</a:t>
            </a:r>
            <a:endParaRPr lang="zh-CN" altLang="zh-CN" sz="1100" b="1" dirty="0"/>
          </a:p>
          <a:p>
            <a:r>
              <a:rPr lang="en-US" altLang="zh-CN" sz="1100" b="1" dirty="0"/>
              <a:t> </a:t>
            </a:r>
            <a:endParaRPr lang="zh-CN" altLang="zh-CN" sz="1100" b="1" dirty="0"/>
          </a:p>
          <a:p>
            <a:r>
              <a:rPr lang="en-US" altLang="zh-CN" sz="1100" b="1" dirty="0"/>
              <a:t>NETWORK:</a:t>
            </a:r>
            <a:endParaRPr lang="zh-CN" altLang="zh-CN" sz="1100" b="1" dirty="0"/>
          </a:p>
          <a:p>
            <a:r>
              <a:rPr lang="en-US" altLang="zh-CN" sz="1100" b="1" dirty="0"/>
              <a:t># </a:t>
            </a:r>
            <a:r>
              <a:rPr lang="zh-CN" altLang="zh-CN" sz="1100" b="1" dirty="0"/>
              <a:t>可选</a:t>
            </a:r>
          </a:p>
          <a:p>
            <a:r>
              <a:rPr lang="en-US" altLang="zh-CN" sz="1100" b="1" dirty="0"/>
              <a:t># </a:t>
            </a:r>
            <a:r>
              <a:rPr lang="zh-CN" altLang="zh-CN" sz="1100" b="1" dirty="0"/>
              <a:t>这一部分是要绕过缓存直接读取的文件</a:t>
            </a:r>
          </a:p>
          <a:p>
            <a:r>
              <a:rPr lang="en-US" altLang="zh-CN" sz="1100" b="1" dirty="0"/>
              <a:t>login.html</a:t>
            </a:r>
            <a:endParaRPr lang="zh-CN" altLang="zh-CN" sz="1100" b="1" dirty="0"/>
          </a:p>
          <a:p>
            <a:r>
              <a:rPr lang="en-US" altLang="zh-CN" sz="1100" b="1" dirty="0"/>
              <a:t> </a:t>
            </a:r>
            <a:endParaRPr lang="zh-CN" altLang="zh-CN" sz="1100" b="1" dirty="0"/>
          </a:p>
          <a:p>
            <a:r>
              <a:rPr lang="en-US" altLang="zh-CN" sz="1100" b="1" dirty="0"/>
              <a:t>FALLBACK:</a:t>
            </a:r>
            <a:endParaRPr lang="zh-CN" altLang="zh-CN" sz="1100" b="1" dirty="0"/>
          </a:p>
          <a:p>
            <a:r>
              <a:rPr lang="en-US" altLang="zh-CN" sz="1100" b="1" dirty="0"/>
              <a:t># </a:t>
            </a:r>
            <a:r>
              <a:rPr lang="zh-CN" altLang="zh-CN" sz="1100" b="1" dirty="0"/>
              <a:t>可选</a:t>
            </a:r>
          </a:p>
          <a:p>
            <a:r>
              <a:rPr lang="en-US" altLang="zh-CN" sz="1100" b="1" dirty="0"/>
              <a:t># </a:t>
            </a:r>
            <a:r>
              <a:rPr lang="zh-CN" altLang="zh-CN" sz="1100" b="1" dirty="0"/>
              <a:t>这部分写当访问缓存失败后，备用访问的资源</a:t>
            </a:r>
          </a:p>
          <a:p>
            <a:r>
              <a:rPr lang="en-US" altLang="zh-CN" sz="1100" b="1" dirty="0"/>
              <a:t># </a:t>
            </a:r>
            <a:r>
              <a:rPr lang="zh-CN" altLang="zh-CN" sz="1100" b="1" dirty="0"/>
              <a:t>每行两个文件，第一个是访问源，第二个是替换文件</a:t>
            </a:r>
            <a:r>
              <a:rPr lang="en-US" altLang="zh-CN" sz="1100" b="1" dirty="0"/>
              <a:t>*.html /</a:t>
            </a:r>
            <a:r>
              <a:rPr lang="en-US" altLang="zh-CN" sz="1100" b="1" dirty="0" smtClean="0"/>
              <a:t>offline.html</a:t>
            </a:r>
            <a:endParaRPr lang="zh-CN" altLang="zh-CN" sz="1100" b="1" dirty="0"/>
          </a:p>
        </p:txBody>
      </p:sp>
      <p:sp>
        <p:nvSpPr>
          <p:cNvPr id="3" name="圆角矩形标注 2"/>
          <p:cNvSpPr/>
          <p:nvPr/>
        </p:nvSpPr>
        <p:spPr>
          <a:xfrm>
            <a:off x="5429250" y="2543175"/>
            <a:ext cx="3162300" cy="3543300"/>
          </a:xfrm>
          <a:prstGeom prst="wedgeRoundRectCallout">
            <a:avLst>
              <a:gd name="adj1" fmla="val -79946"/>
              <a:gd name="adj2" fmla="val -2176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CACHE MANIFEST</a:t>
            </a:r>
            <a:r>
              <a:rPr lang="zh-CN" altLang="zh-CN" sz="1400" dirty="0">
                <a:solidFill>
                  <a:schemeClr val="tx1"/>
                </a:solidFill>
                <a:latin typeface="宋体" panose="02010600030101010101" pitchFamily="2" charset="-122"/>
                <a:ea typeface="宋体" panose="02010600030101010101" pitchFamily="2" charset="-122"/>
              </a:rPr>
              <a:t>是必须的一项，在其后每一行都标识了一个需要被缓存的文件路径浏览器在首次加载页面时会读取上述文件，并下载和缓存文件中指定的资源，其中“</a:t>
            </a:r>
            <a:r>
              <a:rPr lang="en-US" altLang="zh-CN" sz="1400" dirty="0">
                <a:solidFill>
                  <a:schemeClr val="tx1"/>
                </a:solidFill>
                <a:latin typeface="宋体" panose="02010600030101010101" pitchFamily="2" charset="-122"/>
                <a:ea typeface="宋体" panose="02010600030101010101" pitchFamily="2" charset="-122"/>
              </a:rPr>
              <a:t>CACHE</a:t>
            </a:r>
            <a:r>
              <a:rPr lang="zh-CN" altLang="zh-CN" sz="1400" dirty="0">
                <a:solidFill>
                  <a:schemeClr val="tx1"/>
                </a:solidFill>
                <a:latin typeface="宋体" panose="02010600030101010101" pitchFamily="2" charset="-122"/>
                <a:ea typeface="宋体" panose="02010600030101010101" pitchFamily="2" charset="-122"/>
              </a:rPr>
              <a:t>：”可以省略，“</a:t>
            </a:r>
            <a:r>
              <a:rPr lang="en-US" altLang="zh-CN" sz="1400" dirty="0">
                <a:solidFill>
                  <a:schemeClr val="tx1"/>
                </a:solidFill>
                <a:latin typeface="宋体" panose="02010600030101010101" pitchFamily="2" charset="-122"/>
                <a:ea typeface="宋体" panose="02010600030101010101" pitchFamily="2" charset="-122"/>
              </a:rPr>
              <a:t>NETWORK</a:t>
            </a:r>
            <a:r>
              <a:rPr lang="zh-CN" altLang="zh-CN" sz="1400" dirty="0">
                <a:solidFill>
                  <a:schemeClr val="tx1"/>
                </a:solidFill>
                <a:latin typeface="宋体" panose="02010600030101010101" pitchFamily="2" charset="-122"/>
                <a:ea typeface="宋体" panose="02010600030101010101" pitchFamily="2" charset="-122"/>
              </a:rPr>
              <a:t>：”和“</a:t>
            </a:r>
            <a:r>
              <a:rPr lang="en-US" altLang="zh-CN" sz="1400" dirty="0">
                <a:solidFill>
                  <a:schemeClr val="tx1"/>
                </a:solidFill>
                <a:latin typeface="宋体" panose="02010600030101010101" pitchFamily="2" charset="-122"/>
                <a:ea typeface="宋体" panose="02010600030101010101" pitchFamily="2" charset="-122"/>
              </a:rPr>
              <a:t>FALLBACK</a:t>
            </a:r>
            <a:r>
              <a:rPr lang="zh-CN" altLang="zh-CN" sz="1400" dirty="0">
                <a:solidFill>
                  <a:schemeClr val="tx1"/>
                </a:solidFill>
                <a:latin typeface="宋体" panose="02010600030101010101" pitchFamily="2" charset="-122"/>
                <a:ea typeface="宋体" panose="02010600030101010101" pitchFamily="2" charset="-122"/>
              </a:rPr>
              <a:t>：”为可选项，“</a:t>
            </a:r>
            <a:r>
              <a:rPr lang="en-US" altLang="zh-CN" sz="1400" dirty="0">
                <a:solidFill>
                  <a:schemeClr val="tx1"/>
                </a:solidFill>
                <a:latin typeface="宋体" panose="02010600030101010101" pitchFamily="2" charset="-122"/>
                <a:ea typeface="宋体" panose="02010600030101010101" pitchFamily="2" charset="-122"/>
              </a:rPr>
              <a:t>CACHE</a:t>
            </a:r>
            <a:r>
              <a:rPr lang="zh-CN" altLang="zh-CN" sz="1400" dirty="0">
                <a:solidFill>
                  <a:schemeClr val="tx1"/>
                </a:solidFill>
                <a:latin typeface="宋体" panose="02010600030101010101" pitchFamily="2" charset="-122"/>
                <a:ea typeface="宋体" panose="02010600030101010101" pitchFamily="2" charset="-122"/>
              </a:rPr>
              <a:t>：”与“</a:t>
            </a:r>
            <a:r>
              <a:rPr lang="en-US" altLang="zh-CN" sz="1400" dirty="0">
                <a:solidFill>
                  <a:schemeClr val="tx1"/>
                </a:solidFill>
                <a:latin typeface="宋体" panose="02010600030101010101" pitchFamily="2" charset="-122"/>
                <a:ea typeface="宋体" panose="02010600030101010101" pitchFamily="2" charset="-122"/>
              </a:rPr>
              <a:t>NETWORK</a:t>
            </a:r>
            <a:r>
              <a:rPr lang="zh-CN" altLang="zh-CN" sz="1400" dirty="0">
                <a:solidFill>
                  <a:schemeClr val="tx1"/>
                </a:solidFill>
                <a:latin typeface="宋体" panose="02010600030101010101" pitchFamily="2" charset="-122"/>
                <a:ea typeface="宋体" panose="02010600030101010101" pitchFamily="2" charset="-122"/>
              </a:rPr>
              <a:t>：”，“</a:t>
            </a:r>
            <a:r>
              <a:rPr lang="en-US" altLang="zh-CN" sz="1400" dirty="0">
                <a:solidFill>
                  <a:schemeClr val="tx1"/>
                </a:solidFill>
                <a:latin typeface="宋体" panose="02010600030101010101" pitchFamily="2" charset="-122"/>
                <a:ea typeface="宋体" panose="02010600030101010101" pitchFamily="2" charset="-122"/>
              </a:rPr>
              <a:t>FALLBACK</a:t>
            </a:r>
            <a:r>
              <a:rPr lang="zh-CN" altLang="zh-CN" sz="1400" dirty="0">
                <a:solidFill>
                  <a:schemeClr val="tx1"/>
                </a:solidFill>
                <a:latin typeface="宋体" panose="02010600030101010101" pitchFamily="2" charset="-122"/>
                <a:ea typeface="宋体" panose="02010600030101010101" pitchFamily="2" charset="-122"/>
              </a:rPr>
              <a:t>：”的位置顺序没有关系，如果是隐式声明“</a:t>
            </a:r>
            <a:r>
              <a:rPr lang="en-US" altLang="zh-CN" sz="1400" dirty="0">
                <a:solidFill>
                  <a:schemeClr val="tx1"/>
                </a:solidFill>
                <a:latin typeface="宋体" panose="02010600030101010101" pitchFamily="2" charset="-122"/>
                <a:ea typeface="宋体" panose="02010600030101010101" pitchFamily="2" charset="-122"/>
              </a:rPr>
              <a:t>CACHE</a:t>
            </a:r>
            <a:r>
              <a:rPr lang="zh-CN" altLang="zh-CN" sz="1400" dirty="0">
                <a:solidFill>
                  <a:schemeClr val="tx1"/>
                </a:solidFill>
                <a:latin typeface="宋体" panose="02010600030101010101" pitchFamily="2" charset="-122"/>
                <a:ea typeface="宋体" panose="02010600030101010101" pitchFamily="2" charset="-122"/>
              </a:rPr>
              <a:t>：”需要在最前面，当一个资源被缓存后，该浏览器直接请求这个绝对路径也会访问缓存中的资源。</a:t>
            </a:r>
          </a:p>
        </p:txBody>
      </p:sp>
    </p:spTree>
    <p:custDataLst>
      <p:tags r:id="rId1"/>
    </p:custDataLst>
    <p:extLst>
      <p:ext uri="{BB962C8B-B14F-4D97-AF65-F5344CB8AC3E}">
        <p14:creationId xmlns:p14="http://schemas.microsoft.com/office/powerpoint/2010/main" val="3946269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60388" y="1085460"/>
            <a:ext cx="4367029" cy="583108"/>
          </a:xfrm>
          <a:prstGeom prst="rect">
            <a:avLst/>
          </a:prstGeom>
        </p:spPr>
        <p:txBody>
          <a:bodyPr wrap="none">
            <a:spAutoFit/>
          </a:bodyPr>
          <a:lstStyle/>
          <a:p>
            <a:pPr marL="342900" lvl="2" indent="-342900">
              <a:lnSpc>
                <a:spcPct val="150000"/>
              </a:lnSpc>
              <a:spcBef>
                <a:spcPct val="20000"/>
              </a:spcBef>
              <a:buFontTx/>
              <a:buChar char="•"/>
              <a:defRPr/>
            </a:pPr>
            <a:r>
              <a:rPr lang="en-US" altLang="zh-CN" sz="2400" b="1" smtClean="0">
                <a:solidFill>
                  <a:srgbClr val="0567A2"/>
                </a:solidFill>
              </a:rPr>
              <a:t>Application </a:t>
            </a:r>
            <a:r>
              <a:rPr lang="en-US" altLang="zh-CN" sz="2400" b="1">
                <a:solidFill>
                  <a:srgbClr val="0567A2"/>
                </a:solidFill>
              </a:rPr>
              <a:t>Cache</a:t>
            </a:r>
            <a:r>
              <a:rPr lang="zh-CN" altLang="zh-CN" sz="2400" b="1">
                <a:solidFill>
                  <a:srgbClr val="0567A2"/>
                </a:solidFill>
              </a:rPr>
              <a:t>的基本</a:t>
            </a:r>
            <a:r>
              <a:rPr lang="zh-CN" altLang="zh-CN" sz="2400" b="1" smtClean="0">
                <a:solidFill>
                  <a:srgbClr val="0567A2"/>
                </a:solidFill>
              </a:rPr>
              <a:t>使用</a:t>
            </a:r>
            <a:endParaRPr lang="zh-CN" altLang="zh-CN" sz="2400" b="1">
              <a:solidFill>
                <a:srgbClr val="0567A2"/>
              </a:solidFill>
            </a:endParaRPr>
          </a:p>
        </p:txBody>
      </p:sp>
      <p:sp>
        <p:nvSpPr>
          <p:cNvPr id="7" name="矩形 6"/>
          <p:cNvSpPr/>
          <p:nvPr/>
        </p:nvSpPr>
        <p:spPr bwMode="auto">
          <a:xfrm>
            <a:off x="506893" y="1985759"/>
            <a:ext cx="8136039" cy="4195966"/>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8" name="矩形 5"/>
          <p:cNvSpPr>
            <a:spLocks noChangeArrowheads="1"/>
          </p:cNvSpPr>
          <p:nvPr/>
        </p:nvSpPr>
        <p:spPr bwMode="auto">
          <a:xfrm>
            <a:off x="527602" y="1993390"/>
            <a:ext cx="8115329"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b="1" dirty="0"/>
              <a:t>2.</a:t>
            </a:r>
            <a:r>
              <a:rPr lang="zh-CN" altLang="zh-CN" b="1" dirty="0"/>
              <a:t>如何开启</a:t>
            </a:r>
            <a:r>
              <a:rPr lang="zh-CN" altLang="zh-CN" b="1" dirty="0" smtClean="0"/>
              <a:t>缓存</a:t>
            </a:r>
            <a:endParaRPr lang="en-US" altLang="zh-CN" b="1" dirty="0"/>
          </a:p>
          <a:p>
            <a:endParaRPr lang="en-US" altLang="zh-CN" dirty="0" smtClean="0"/>
          </a:p>
          <a:p>
            <a:pPr>
              <a:lnSpc>
                <a:spcPct val="150000"/>
              </a:lnSpc>
            </a:pPr>
            <a:r>
              <a:rPr lang="zh-CN" altLang="zh-CN" dirty="0" smtClean="0">
                <a:latin typeface="黑体" panose="02010609060101010101" pitchFamily="49" charset="-122"/>
                <a:ea typeface="黑体" panose="02010609060101010101" pitchFamily="49" charset="-122"/>
              </a:rPr>
              <a:t>如果</a:t>
            </a:r>
            <a:r>
              <a:rPr lang="zh-CN" altLang="zh-CN" dirty="0">
                <a:latin typeface="黑体" panose="02010609060101010101" pitchFamily="49" charset="-122"/>
                <a:ea typeface="黑体" panose="02010609060101010101" pitchFamily="49" charset="-122"/>
              </a:rPr>
              <a:t>要在某个页面中使用应用缓存功能，只需要在</a:t>
            </a:r>
            <a:r>
              <a:rPr lang="en-US" altLang="zh-CN" dirty="0">
                <a:latin typeface="黑体" panose="02010609060101010101" pitchFamily="49" charset="-122"/>
                <a:ea typeface="黑体" panose="02010609060101010101" pitchFamily="49" charset="-122"/>
              </a:rPr>
              <a:t>HTML</a:t>
            </a:r>
            <a:r>
              <a:rPr lang="zh-CN" altLang="zh-CN" dirty="0">
                <a:latin typeface="黑体" panose="02010609060101010101" pitchFamily="49" charset="-122"/>
                <a:ea typeface="黑体" panose="02010609060101010101" pitchFamily="49" charset="-122"/>
              </a:rPr>
              <a:t>标签中添加一个</a:t>
            </a:r>
            <a:r>
              <a:rPr lang="en-US" altLang="zh-CN" dirty="0">
                <a:latin typeface="黑体" panose="02010609060101010101" pitchFamily="49" charset="-122"/>
                <a:ea typeface="黑体" panose="02010609060101010101" pitchFamily="49" charset="-122"/>
              </a:rPr>
              <a:t>manifest</a:t>
            </a:r>
            <a:r>
              <a:rPr lang="zh-CN" altLang="zh-CN" dirty="0">
                <a:latin typeface="黑体" panose="02010609060101010101" pitchFamily="49" charset="-122"/>
                <a:ea typeface="黑体" panose="02010609060101010101" pitchFamily="49" charset="-122"/>
              </a:rPr>
              <a:t>属性，并在该属性值中指定</a:t>
            </a:r>
            <a:r>
              <a:rPr lang="en-US" altLang="zh-CN" dirty="0">
                <a:latin typeface="黑体" panose="02010609060101010101" pitchFamily="49" charset="-122"/>
                <a:ea typeface="黑体" panose="02010609060101010101" pitchFamily="49" charset="-122"/>
              </a:rPr>
              <a:t>manifest</a:t>
            </a:r>
            <a:r>
              <a:rPr lang="zh-CN" altLang="zh-CN" dirty="0">
                <a:latin typeface="黑体" panose="02010609060101010101" pitchFamily="49" charset="-122"/>
                <a:ea typeface="黑体" panose="02010609060101010101" pitchFamily="49" charset="-122"/>
              </a:rPr>
              <a:t>文件的路径，示例代码如下所示</a:t>
            </a:r>
            <a:r>
              <a:rPr lang="zh-CN" altLang="zh-CN" dirty="0" smtClean="0">
                <a:latin typeface="黑体" panose="02010609060101010101" pitchFamily="49" charset="-122"/>
                <a:ea typeface="黑体" panose="02010609060101010101" pitchFamily="49" charset="-122"/>
              </a:rPr>
              <a:t>。</a:t>
            </a:r>
            <a:endParaRPr lang="zh-CN" altLang="zh-CN" dirty="0">
              <a:latin typeface="黑体" panose="02010609060101010101" pitchFamily="49" charset="-122"/>
              <a:ea typeface="黑体" panose="02010609060101010101" pitchFamily="49" charset="-122"/>
            </a:endParaRPr>
          </a:p>
        </p:txBody>
      </p:sp>
      <p:sp>
        <p:nvSpPr>
          <p:cNvPr id="10"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zh-CN" sz="3600" b="1" smtClean="0">
                <a:solidFill>
                  <a:srgbClr val="0567A2"/>
                </a:solidFill>
                <a:latin typeface="微软雅黑" pitchFamily="34" charset="-122"/>
                <a:ea typeface="微软雅黑" pitchFamily="34" charset="-122"/>
              </a:rPr>
              <a:t>移动</a:t>
            </a:r>
            <a:r>
              <a:rPr lang="en-US" altLang="zh-CN" sz="3600" b="1">
                <a:solidFill>
                  <a:srgbClr val="0567A2"/>
                </a:solidFill>
                <a:latin typeface="微软雅黑" pitchFamily="34" charset="-122"/>
                <a:ea typeface="微软雅黑" pitchFamily="34" charset="-122"/>
              </a:rPr>
              <a:t>Web</a:t>
            </a:r>
            <a:r>
              <a:rPr lang="zh-CN" altLang="zh-CN" sz="3600" b="1">
                <a:solidFill>
                  <a:srgbClr val="0567A2"/>
                </a:solidFill>
                <a:latin typeface="微软雅黑" pitchFamily="34" charset="-122"/>
                <a:ea typeface="微软雅黑" pitchFamily="34" charset="-122"/>
              </a:rPr>
              <a:t>离线</a:t>
            </a:r>
            <a:r>
              <a:rPr lang="zh-CN" altLang="zh-CN" sz="3600" b="1" smtClean="0">
                <a:solidFill>
                  <a:srgbClr val="0567A2"/>
                </a:solidFill>
                <a:latin typeface="微软雅黑" pitchFamily="34" charset="-122"/>
                <a:ea typeface="微软雅黑" pitchFamily="34" charset="-122"/>
              </a:rPr>
              <a:t>应用</a:t>
            </a:r>
            <a:endParaRPr lang="zh-CN" altLang="zh-CN" sz="3600" b="1">
              <a:solidFill>
                <a:srgbClr val="0567A2"/>
              </a:solidFill>
              <a:latin typeface="微软雅黑" pitchFamily="34" charset="-122"/>
              <a:ea typeface="微软雅黑" pitchFamily="34" charset="-122"/>
            </a:endParaRPr>
          </a:p>
        </p:txBody>
      </p:sp>
      <p:sp>
        <p:nvSpPr>
          <p:cNvPr id="11" name="矩形 5"/>
          <p:cNvSpPr>
            <a:spLocks noChangeArrowheads="1"/>
          </p:cNvSpPr>
          <p:nvPr/>
        </p:nvSpPr>
        <p:spPr bwMode="auto">
          <a:xfrm>
            <a:off x="950913" y="4079365"/>
            <a:ext cx="3792537" cy="1754326"/>
          </a:xfrm>
          <a:prstGeom prst="rect">
            <a:avLst/>
          </a:prstGeom>
          <a:solidFill>
            <a:schemeClr val="accent5">
              <a:lumMod val="20000"/>
              <a:lumOff val="80000"/>
            </a:schemeClr>
          </a:solidFill>
          <a:ln>
            <a:noFill/>
          </a:ln>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dirty="0">
                <a:latin typeface="+mn-lt"/>
                <a:ea typeface="+mn-ea"/>
              </a:rPr>
              <a:t>&lt;!DOCTYPE html&gt;</a:t>
            </a:r>
            <a:endParaRPr lang="zh-CN" altLang="zh-CN" dirty="0">
              <a:latin typeface="+mn-lt"/>
              <a:ea typeface="+mn-ea"/>
            </a:endParaRPr>
          </a:p>
          <a:p>
            <a:r>
              <a:rPr lang="en-US" altLang="zh-CN" dirty="0">
                <a:latin typeface="+mn-lt"/>
                <a:ea typeface="+mn-ea"/>
              </a:rPr>
              <a:t>&lt;html manifest="/demo.appcache"&gt;</a:t>
            </a:r>
            <a:endParaRPr lang="zh-CN" altLang="zh-CN" dirty="0">
              <a:latin typeface="+mn-lt"/>
              <a:ea typeface="+mn-ea"/>
            </a:endParaRPr>
          </a:p>
          <a:p>
            <a:r>
              <a:rPr lang="en-US" altLang="zh-CN" dirty="0">
                <a:latin typeface="+mn-lt"/>
                <a:ea typeface="+mn-ea"/>
              </a:rPr>
              <a:t>…</a:t>
            </a:r>
            <a:endParaRPr lang="zh-CN" altLang="zh-CN" dirty="0">
              <a:latin typeface="+mn-lt"/>
              <a:ea typeface="+mn-ea"/>
            </a:endParaRPr>
          </a:p>
          <a:p>
            <a:r>
              <a:rPr lang="en-US" altLang="zh-CN" dirty="0">
                <a:latin typeface="+mn-lt"/>
                <a:ea typeface="+mn-ea"/>
              </a:rPr>
              <a:t>	   </a:t>
            </a:r>
            <a:r>
              <a:rPr lang="zh-CN" altLang="zh-CN" dirty="0">
                <a:latin typeface="+mn-lt"/>
                <a:ea typeface="+mn-ea"/>
              </a:rPr>
              <a:t>当前页面开启离线缓存</a:t>
            </a:r>
          </a:p>
          <a:p>
            <a:r>
              <a:rPr lang="en-US" altLang="zh-CN" dirty="0">
                <a:latin typeface="+mn-lt"/>
                <a:ea typeface="+mn-ea"/>
              </a:rPr>
              <a:t>…</a:t>
            </a:r>
            <a:endParaRPr lang="zh-CN" altLang="zh-CN" dirty="0">
              <a:latin typeface="+mn-lt"/>
              <a:ea typeface="+mn-ea"/>
            </a:endParaRPr>
          </a:p>
          <a:p>
            <a:r>
              <a:rPr lang="en-US" altLang="zh-CN" dirty="0">
                <a:latin typeface="+mn-lt"/>
                <a:ea typeface="+mn-ea"/>
              </a:rPr>
              <a:t>&lt;/html&gt;</a:t>
            </a:r>
            <a:endParaRPr lang="zh-CN" altLang="zh-CN" dirty="0">
              <a:latin typeface="+mn-lt"/>
              <a:ea typeface="+mn-ea"/>
            </a:endParaRPr>
          </a:p>
        </p:txBody>
      </p:sp>
      <p:sp>
        <p:nvSpPr>
          <p:cNvPr id="12" name="圆角矩形标注 11"/>
          <p:cNvSpPr/>
          <p:nvPr/>
        </p:nvSpPr>
        <p:spPr>
          <a:xfrm>
            <a:off x="5629275" y="3650740"/>
            <a:ext cx="2447925" cy="2464310"/>
          </a:xfrm>
          <a:prstGeom prst="wedgeRoundRectCallout">
            <a:avLst>
              <a:gd name="adj1" fmla="val -104281"/>
              <a:gd name="adj2" fmla="val -653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a:solidFill>
                  <a:schemeClr val="tx1"/>
                </a:solidFill>
              </a:rPr>
              <a:t>demo.appcache</a:t>
            </a:r>
            <a:r>
              <a:rPr lang="zh-CN" altLang="zh-CN">
                <a:solidFill>
                  <a:schemeClr val="tx1"/>
                </a:solidFill>
              </a:rPr>
              <a:t>就是</a:t>
            </a:r>
            <a:r>
              <a:rPr lang="en-US" altLang="zh-CN">
                <a:solidFill>
                  <a:schemeClr val="tx1"/>
                </a:solidFill>
              </a:rPr>
              <a:t>manifest</a:t>
            </a:r>
            <a:r>
              <a:rPr lang="zh-CN" altLang="zh-CN">
                <a:solidFill>
                  <a:schemeClr val="tx1"/>
                </a:solidFill>
              </a:rPr>
              <a:t>文件，在一个站点中的其他页面即使没有设置</a:t>
            </a:r>
            <a:r>
              <a:rPr lang="en-US" altLang="zh-CN">
                <a:solidFill>
                  <a:schemeClr val="tx1"/>
                </a:solidFill>
              </a:rPr>
              <a:t>manifest</a:t>
            </a:r>
            <a:r>
              <a:rPr lang="zh-CN" altLang="zh-CN">
                <a:solidFill>
                  <a:schemeClr val="tx1"/>
                </a:solidFill>
              </a:rPr>
              <a:t>属性，请求的资源如果在缓存中也从缓存中访问</a:t>
            </a:r>
          </a:p>
        </p:txBody>
      </p:sp>
    </p:spTree>
    <p:custDataLst>
      <p:tags r:id="rId1"/>
    </p:custDataLst>
    <p:extLst>
      <p:ext uri="{BB962C8B-B14F-4D97-AF65-F5344CB8AC3E}">
        <p14:creationId xmlns:p14="http://schemas.microsoft.com/office/powerpoint/2010/main" val="2082217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60388" y="1085460"/>
            <a:ext cx="4367029" cy="583108"/>
          </a:xfrm>
          <a:prstGeom prst="rect">
            <a:avLst/>
          </a:prstGeom>
        </p:spPr>
        <p:txBody>
          <a:bodyPr wrap="none">
            <a:spAutoFit/>
          </a:bodyPr>
          <a:lstStyle/>
          <a:p>
            <a:pPr marL="342900" lvl="2" indent="-342900">
              <a:lnSpc>
                <a:spcPct val="150000"/>
              </a:lnSpc>
              <a:spcBef>
                <a:spcPct val="20000"/>
              </a:spcBef>
              <a:buFontTx/>
              <a:buChar char="•"/>
              <a:defRPr/>
            </a:pPr>
            <a:r>
              <a:rPr lang="en-US" altLang="zh-CN" sz="2400" b="1" dirty="0" smtClean="0">
                <a:solidFill>
                  <a:srgbClr val="0567A2"/>
                </a:solidFill>
              </a:rPr>
              <a:t>Application </a:t>
            </a:r>
            <a:r>
              <a:rPr lang="en-US" altLang="zh-CN" sz="2400" b="1" dirty="0">
                <a:solidFill>
                  <a:srgbClr val="0567A2"/>
                </a:solidFill>
              </a:rPr>
              <a:t>Cache</a:t>
            </a:r>
            <a:r>
              <a:rPr lang="zh-CN" altLang="zh-CN" sz="2400" b="1" dirty="0">
                <a:solidFill>
                  <a:srgbClr val="0567A2"/>
                </a:solidFill>
              </a:rPr>
              <a:t>的基本</a:t>
            </a:r>
            <a:r>
              <a:rPr lang="zh-CN" altLang="zh-CN" sz="2400" b="1" dirty="0" smtClean="0">
                <a:solidFill>
                  <a:srgbClr val="0567A2"/>
                </a:solidFill>
              </a:rPr>
              <a:t>使用</a:t>
            </a:r>
            <a:endParaRPr lang="zh-CN" altLang="zh-CN" sz="2400" b="1" dirty="0">
              <a:solidFill>
                <a:srgbClr val="0567A2"/>
              </a:solidFill>
            </a:endParaRPr>
          </a:p>
        </p:txBody>
      </p:sp>
      <p:sp>
        <p:nvSpPr>
          <p:cNvPr id="7" name="矩形 6"/>
          <p:cNvSpPr/>
          <p:nvPr/>
        </p:nvSpPr>
        <p:spPr bwMode="auto">
          <a:xfrm>
            <a:off x="506893" y="1985759"/>
            <a:ext cx="8136039" cy="3291091"/>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8" name="矩形 5"/>
          <p:cNvSpPr>
            <a:spLocks noChangeArrowheads="1"/>
          </p:cNvSpPr>
          <p:nvPr/>
        </p:nvSpPr>
        <p:spPr bwMode="auto">
          <a:xfrm>
            <a:off x="527602" y="1993390"/>
            <a:ext cx="811532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b="1" dirty="0" smtClean="0"/>
              <a:t>3.Application </a:t>
            </a:r>
            <a:r>
              <a:rPr lang="en-US" altLang="zh-CN" b="1" dirty="0"/>
              <a:t>Cache</a:t>
            </a:r>
            <a:r>
              <a:rPr lang="zh-CN" altLang="zh-CN" b="1" dirty="0"/>
              <a:t>基本</a:t>
            </a:r>
            <a:r>
              <a:rPr lang="zh-CN" altLang="zh-CN" b="1" dirty="0" smtClean="0"/>
              <a:t>使用</a:t>
            </a:r>
            <a:endParaRPr lang="en-US" altLang="zh-CN" dirty="0" smtClean="0"/>
          </a:p>
          <a:p>
            <a:pPr>
              <a:lnSpc>
                <a:spcPct val="200000"/>
              </a:lnSpc>
            </a:pPr>
            <a:r>
              <a:rPr lang="zh-CN" altLang="zh-CN" dirty="0">
                <a:latin typeface="黑体" panose="02010609060101010101" pitchFamily="49" charset="-122"/>
                <a:ea typeface="黑体" panose="02010609060101010101" pitchFamily="49" charset="-122"/>
              </a:rPr>
              <a:t>接下来通过一个图片加载的案例来演示</a:t>
            </a:r>
            <a:r>
              <a:rPr lang="en-US" altLang="zh-CN" dirty="0">
                <a:latin typeface="黑体" panose="02010609060101010101" pitchFamily="49" charset="-122"/>
                <a:ea typeface="黑体" panose="02010609060101010101" pitchFamily="49" charset="-122"/>
              </a:rPr>
              <a:t>Application Cache</a:t>
            </a:r>
            <a:r>
              <a:rPr lang="zh-CN" altLang="zh-CN" dirty="0">
                <a:latin typeface="黑体" panose="02010609060101010101" pitchFamily="49" charset="-122"/>
                <a:ea typeface="黑体" panose="02010609060101010101" pitchFamily="49" charset="-122"/>
              </a:rPr>
              <a:t>的基本</a:t>
            </a:r>
            <a:r>
              <a:rPr lang="zh-CN" altLang="zh-CN" dirty="0" smtClean="0">
                <a:latin typeface="黑体" panose="02010609060101010101" pitchFamily="49" charset="-122"/>
                <a:ea typeface="黑体" panose="02010609060101010101" pitchFamily="49" charset="-122"/>
              </a:rPr>
              <a:t>使用</a:t>
            </a:r>
            <a:r>
              <a:rPr lang="zh-CN" altLang="en-US" dirty="0">
                <a:latin typeface="黑体" panose="02010609060101010101" pitchFamily="49" charset="-122"/>
                <a:ea typeface="黑体" panose="02010609060101010101" pitchFamily="49" charset="-122"/>
              </a:rPr>
              <a:t>。</a:t>
            </a:r>
            <a:endParaRPr lang="zh-CN" altLang="zh-CN" dirty="0">
              <a:latin typeface="黑体" panose="02010609060101010101" pitchFamily="49" charset="-122"/>
              <a:ea typeface="黑体" panose="02010609060101010101" pitchFamily="49" charset="-122"/>
            </a:endParaRPr>
          </a:p>
        </p:txBody>
      </p:sp>
      <p:sp>
        <p:nvSpPr>
          <p:cNvPr id="10"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zh-CN" sz="3600" b="1" smtClean="0">
                <a:solidFill>
                  <a:srgbClr val="0567A2"/>
                </a:solidFill>
                <a:latin typeface="微软雅黑" pitchFamily="34" charset="-122"/>
                <a:ea typeface="微软雅黑" pitchFamily="34" charset="-122"/>
              </a:rPr>
              <a:t>移动</a:t>
            </a:r>
            <a:r>
              <a:rPr lang="en-US" altLang="zh-CN" sz="3600" b="1">
                <a:solidFill>
                  <a:srgbClr val="0567A2"/>
                </a:solidFill>
                <a:latin typeface="微软雅黑" pitchFamily="34" charset="-122"/>
                <a:ea typeface="微软雅黑" pitchFamily="34" charset="-122"/>
              </a:rPr>
              <a:t>Web</a:t>
            </a:r>
            <a:r>
              <a:rPr lang="zh-CN" altLang="zh-CN" sz="3600" b="1">
                <a:solidFill>
                  <a:srgbClr val="0567A2"/>
                </a:solidFill>
                <a:latin typeface="微软雅黑" pitchFamily="34" charset="-122"/>
                <a:ea typeface="微软雅黑" pitchFamily="34" charset="-122"/>
              </a:rPr>
              <a:t>离线</a:t>
            </a:r>
            <a:r>
              <a:rPr lang="zh-CN" altLang="zh-CN" sz="3600" b="1" smtClean="0">
                <a:solidFill>
                  <a:srgbClr val="0567A2"/>
                </a:solidFill>
                <a:latin typeface="微软雅黑" pitchFamily="34" charset="-122"/>
                <a:ea typeface="微软雅黑" pitchFamily="34" charset="-122"/>
              </a:rPr>
              <a:t>应用</a:t>
            </a:r>
            <a:endParaRPr lang="zh-CN" altLang="zh-CN" sz="3600" b="1">
              <a:solidFill>
                <a:srgbClr val="0567A2"/>
              </a:solidFill>
              <a:latin typeface="微软雅黑" pitchFamily="34" charset="-122"/>
              <a:ea typeface="微软雅黑" pitchFamily="34" charset="-122"/>
            </a:endParaRPr>
          </a:p>
        </p:txBody>
      </p:sp>
      <p:pic>
        <p:nvPicPr>
          <p:cNvPr id="15363"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0650" y="2900362"/>
            <a:ext cx="548640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圆角矩形 12"/>
          <p:cNvSpPr/>
          <p:nvPr/>
        </p:nvSpPr>
        <p:spPr>
          <a:xfrm>
            <a:off x="506892" y="5557350"/>
            <a:ext cx="8136039" cy="408623"/>
          </a:xfrm>
          <a:prstGeom prst="roundRect">
            <a:avLst/>
          </a:prstGeom>
          <a:solidFill>
            <a:srgbClr val="0567A2"/>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smtClean="0">
                <a:solidFill>
                  <a:schemeClr val="bg1"/>
                </a:solidFill>
                <a:ea typeface="宋体" pitchFamily="2" charset="-122"/>
              </a:rPr>
              <a:t>案例代码（详见教材</a:t>
            </a:r>
            <a:r>
              <a:rPr lang="en-US" altLang="zh-CN" b="1" dirty="0" smtClean="0">
                <a:solidFill>
                  <a:schemeClr val="bg1"/>
                </a:solidFill>
                <a:ea typeface="宋体" pitchFamily="2" charset="-122"/>
              </a:rPr>
              <a:t>demo.appcache&amp;appcache.html</a:t>
            </a:r>
            <a:r>
              <a:rPr lang="zh-CN" altLang="en-US" b="1" dirty="0" smtClean="0">
                <a:solidFill>
                  <a:schemeClr val="bg1"/>
                </a:solidFill>
                <a:ea typeface="宋体" pitchFamily="2" charset="-122"/>
              </a:rPr>
              <a:t>）</a:t>
            </a:r>
            <a:endParaRPr lang="en-US" altLang="zh-CN" b="1" dirty="0">
              <a:solidFill>
                <a:schemeClr val="bg1"/>
              </a:solidFill>
              <a:ea typeface="宋体" pitchFamily="2" charset="-122"/>
            </a:endParaRPr>
          </a:p>
        </p:txBody>
      </p:sp>
    </p:spTree>
    <p:custDataLst>
      <p:tags r:id="rId1"/>
    </p:custDataLst>
    <p:extLst>
      <p:ext uri="{BB962C8B-B14F-4D97-AF65-F5344CB8AC3E}">
        <p14:creationId xmlns:p14="http://schemas.microsoft.com/office/powerpoint/2010/main" val="21383101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nodeType="withEffect">
                                  <p:stCondLst>
                                    <p:cond delay="0"/>
                                  </p:stCondLst>
                                  <p:childTnLst>
                                    <p:set>
                                      <p:cBhvr>
                                        <p:cTn id="9" dur="1" fill="hold">
                                          <p:stCondLst>
                                            <p:cond delay="0"/>
                                          </p:stCondLst>
                                        </p:cTn>
                                        <p:tgtEl>
                                          <p:spTgt spid="15363"/>
                                        </p:tgtEl>
                                        <p:attrNameLst>
                                          <p:attrName>style.visibility</p:attrName>
                                        </p:attrNameLst>
                                      </p:cBhvr>
                                      <p:to>
                                        <p:strVal val="visible"/>
                                      </p:to>
                                    </p:set>
                                    <p:animEffect transition="in" filter="barn(inVertical)">
                                      <p:cBhvr>
                                        <p:cTn id="10" dur="500"/>
                                        <p:tgtEl>
                                          <p:spTgt spid="1536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left)">
                                      <p:cBhvr>
                                        <p:cTn id="1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60388" y="1085460"/>
            <a:ext cx="3336298" cy="583108"/>
          </a:xfrm>
          <a:prstGeom prst="rect">
            <a:avLst/>
          </a:prstGeom>
        </p:spPr>
        <p:txBody>
          <a:bodyPr wrap="none">
            <a:spAutoFit/>
          </a:bodyPr>
          <a:lstStyle/>
          <a:p>
            <a:pPr marL="342900" lvl="2" indent="-342900">
              <a:lnSpc>
                <a:spcPct val="150000"/>
              </a:lnSpc>
              <a:spcBef>
                <a:spcPct val="20000"/>
              </a:spcBef>
              <a:buFontTx/>
              <a:buChar char="•"/>
              <a:defRPr/>
            </a:pPr>
            <a:r>
              <a:rPr lang="en-US" altLang="zh-CN" sz="2400" b="1" smtClean="0">
                <a:solidFill>
                  <a:srgbClr val="0567A2"/>
                </a:solidFill>
              </a:rPr>
              <a:t>applicationCache</a:t>
            </a:r>
            <a:r>
              <a:rPr lang="zh-CN" altLang="zh-CN" sz="2400" b="1" smtClean="0">
                <a:solidFill>
                  <a:srgbClr val="0567A2"/>
                </a:solidFill>
              </a:rPr>
              <a:t>对象</a:t>
            </a:r>
            <a:endParaRPr lang="zh-CN" altLang="zh-CN" sz="2400" b="1">
              <a:solidFill>
                <a:srgbClr val="0567A2"/>
              </a:solidFill>
            </a:endParaRPr>
          </a:p>
        </p:txBody>
      </p:sp>
      <p:sp>
        <p:nvSpPr>
          <p:cNvPr id="7" name="矩形 6"/>
          <p:cNvSpPr/>
          <p:nvPr/>
        </p:nvSpPr>
        <p:spPr bwMode="auto">
          <a:xfrm>
            <a:off x="506893" y="1814309"/>
            <a:ext cx="8136039" cy="4548392"/>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8" name="矩形 5"/>
          <p:cNvSpPr>
            <a:spLocks noChangeArrowheads="1"/>
          </p:cNvSpPr>
          <p:nvPr/>
        </p:nvSpPr>
        <p:spPr bwMode="auto">
          <a:xfrm>
            <a:off x="594278" y="1821940"/>
            <a:ext cx="7787722" cy="77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en-US" altLang="zh-CN" sz="1600" smtClean="0">
                <a:latin typeface="黑体" panose="02010609060101010101" pitchFamily="49" charset="-122"/>
                <a:ea typeface="黑体" panose="02010609060101010101" pitchFamily="49" charset="-122"/>
              </a:rPr>
              <a:t>applicationCache</a:t>
            </a:r>
            <a:r>
              <a:rPr lang="zh-CN" altLang="zh-CN" sz="1600">
                <a:latin typeface="黑体" panose="02010609060101010101" pitchFamily="49" charset="-122"/>
                <a:ea typeface="黑体" panose="02010609060101010101" pitchFamily="49" charset="-122"/>
              </a:rPr>
              <a:t>对象是</a:t>
            </a:r>
            <a:r>
              <a:rPr lang="en-US" altLang="zh-CN" sz="1600">
                <a:latin typeface="黑体" panose="02010609060101010101" pitchFamily="49" charset="-122"/>
                <a:ea typeface="黑体" panose="02010609060101010101" pitchFamily="49" charset="-122"/>
              </a:rPr>
              <a:t>window</a:t>
            </a:r>
            <a:r>
              <a:rPr lang="zh-CN" altLang="zh-CN" sz="1600">
                <a:latin typeface="黑体" panose="02010609060101010101" pitchFamily="49" charset="-122"/>
                <a:ea typeface="黑体" panose="02010609060101010101" pitchFamily="49" charset="-122"/>
              </a:rPr>
              <a:t>对象的直接子对象，该对象的引用为：</a:t>
            </a:r>
            <a:r>
              <a:rPr lang="en-US" altLang="zh-CN" sz="1600">
                <a:latin typeface="黑体" panose="02010609060101010101" pitchFamily="49" charset="-122"/>
                <a:ea typeface="黑体" panose="02010609060101010101" pitchFamily="49" charset="-122"/>
              </a:rPr>
              <a:t>window.applicationCache</a:t>
            </a:r>
            <a:r>
              <a:rPr lang="zh-CN" altLang="zh-CN" sz="1600">
                <a:latin typeface="黑体" panose="02010609060101010101" pitchFamily="49" charset="-122"/>
                <a:ea typeface="黑体" panose="02010609060101010101" pitchFamily="49" charset="-122"/>
              </a:rPr>
              <a:t>，基类为</a:t>
            </a:r>
            <a:r>
              <a:rPr lang="en-US" altLang="zh-CN" sz="1600">
                <a:latin typeface="黑体" panose="02010609060101010101" pitchFamily="49" charset="-122"/>
                <a:ea typeface="黑体" panose="02010609060101010101" pitchFamily="49" charset="-122"/>
              </a:rPr>
              <a:t>DOMApplicationCache</a:t>
            </a:r>
            <a:r>
              <a:rPr lang="zh-CN" altLang="zh-CN" sz="1600" smtClean="0">
                <a:latin typeface="黑体" panose="02010609060101010101" pitchFamily="49" charset="-122"/>
                <a:ea typeface="黑体" panose="02010609060101010101" pitchFamily="49" charset="-122"/>
              </a:rPr>
              <a:t>。常用</a:t>
            </a:r>
            <a:r>
              <a:rPr lang="zh-CN" altLang="zh-CN" sz="1600">
                <a:latin typeface="黑体" panose="02010609060101010101" pitchFamily="49" charset="-122"/>
                <a:ea typeface="黑体" panose="02010609060101010101" pitchFamily="49" charset="-122"/>
              </a:rPr>
              <a:t>事件</a:t>
            </a:r>
            <a:r>
              <a:rPr lang="zh-CN" altLang="zh-CN" sz="1600" smtClean="0">
                <a:latin typeface="黑体" panose="02010609060101010101" pitchFamily="49" charset="-122"/>
                <a:ea typeface="黑体" panose="02010609060101010101" pitchFamily="49" charset="-122"/>
              </a:rPr>
              <a:t>如</a:t>
            </a:r>
            <a:r>
              <a:rPr lang="zh-CN" altLang="en-US" sz="1600">
                <a:latin typeface="黑体" panose="02010609060101010101" pitchFamily="49" charset="-122"/>
                <a:ea typeface="黑体" panose="02010609060101010101" pitchFamily="49" charset="-122"/>
              </a:rPr>
              <a:t>下</a:t>
            </a:r>
            <a:r>
              <a:rPr lang="zh-CN" altLang="zh-CN" sz="1600" smtClean="0">
                <a:latin typeface="黑体" panose="02010609060101010101" pitchFamily="49" charset="-122"/>
                <a:ea typeface="黑体" panose="02010609060101010101" pitchFamily="49" charset="-122"/>
              </a:rPr>
              <a:t>表所</a:t>
            </a:r>
            <a:r>
              <a:rPr lang="zh-CN" altLang="zh-CN" sz="1600">
                <a:latin typeface="黑体" panose="02010609060101010101" pitchFamily="49" charset="-122"/>
                <a:ea typeface="黑体" panose="02010609060101010101" pitchFamily="49" charset="-122"/>
              </a:rPr>
              <a:t>示。</a:t>
            </a:r>
          </a:p>
        </p:txBody>
      </p:sp>
      <p:sp>
        <p:nvSpPr>
          <p:cNvPr id="10"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zh-CN" sz="3600" b="1" smtClean="0">
                <a:solidFill>
                  <a:srgbClr val="0567A2"/>
                </a:solidFill>
                <a:latin typeface="微软雅黑" pitchFamily="34" charset="-122"/>
                <a:ea typeface="微软雅黑" pitchFamily="34" charset="-122"/>
              </a:rPr>
              <a:t>移动</a:t>
            </a:r>
            <a:r>
              <a:rPr lang="en-US" altLang="zh-CN" sz="3600" b="1">
                <a:solidFill>
                  <a:srgbClr val="0567A2"/>
                </a:solidFill>
                <a:latin typeface="微软雅黑" pitchFamily="34" charset="-122"/>
                <a:ea typeface="微软雅黑" pitchFamily="34" charset="-122"/>
              </a:rPr>
              <a:t>Web</a:t>
            </a:r>
            <a:r>
              <a:rPr lang="zh-CN" altLang="zh-CN" sz="3600" b="1">
                <a:solidFill>
                  <a:srgbClr val="0567A2"/>
                </a:solidFill>
                <a:latin typeface="微软雅黑" pitchFamily="34" charset="-122"/>
                <a:ea typeface="微软雅黑" pitchFamily="34" charset="-122"/>
              </a:rPr>
              <a:t>离线</a:t>
            </a:r>
            <a:r>
              <a:rPr lang="zh-CN" altLang="zh-CN" sz="3600" b="1" smtClean="0">
                <a:solidFill>
                  <a:srgbClr val="0567A2"/>
                </a:solidFill>
                <a:latin typeface="微软雅黑" pitchFamily="34" charset="-122"/>
                <a:ea typeface="微软雅黑" pitchFamily="34" charset="-122"/>
              </a:rPr>
              <a:t>应用</a:t>
            </a:r>
            <a:endParaRPr lang="zh-CN" altLang="zh-CN" sz="3600" b="1">
              <a:solidFill>
                <a:srgbClr val="0567A2"/>
              </a:solidFill>
              <a:latin typeface="微软雅黑" pitchFamily="34" charset="-122"/>
              <a:ea typeface="微软雅黑"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647084307"/>
              </p:ext>
            </p:extLst>
          </p:nvPr>
        </p:nvGraphicFramePr>
        <p:xfrm>
          <a:off x="607749" y="2710216"/>
          <a:ext cx="7934325" cy="3510367"/>
        </p:xfrm>
        <a:graphic>
          <a:graphicData uri="http://schemas.openxmlformats.org/drawingml/2006/table">
            <a:tbl>
              <a:tblPr firstRow="1" firstCol="1" bandRow="1"/>
              <a:tblGrid>
                <a:gridCol w="904875"/>
                <a:gridCol w="7029450"/>
              </a:tblGrid>
              <a:tr h="340056">
                <a:tc>
                  <a:txBody>
                    <a:bodyPr/>
                    <a:lstStyle/>
                    <a:p>
                      <a:pPr algn="ctr">
                        <a:lnSpc>
                          <a:spcPct val="150000"/>
                        </a:lnSpc>
                        <a:spcAft>
                          <a:spcPts val="0"/>
                        </a:spcAft>
                      </a:pPr>
                      <a:r>
                        <a:rPr lang="zh-CN" sz="1200" b="1" kern="100" dirty="0">
                          <a:effectLst/>
                          <a:latin typeface="Times New Roman"/>
                          <a:ea typeface="宋体"/>
                        </a:rPr>
                        <a:t>事件</a:t>
                      </a:r>
                      <a:endParaRPr lang="zh-CN" sz="1200" kern="100" dirty="0">
                        <a:effectLst/>
                        <a:latin typeface="Times New Roman"/>
                        <a:ea typeface="宋体"/>
                      </a:endParaRPr>
                    </a:p>
                  </a:txBody>
                  <a:tcPr marL="46483" marR="46483" marT="0" marB="0">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A6CA"/>
                    </a:solidFill>
                  </a:tcPr>
                </a:tc>
                <a:tc>
                  <a:txBody>
                    <a:bodyPr/>
                    <a:lstStyle/>
                    <a:p>
                      <a:pPr marL="266700" indent="-266700" algn="ctr">
                        <a:lnSpc>
                          <a:spcPct val="150000"/>
                        </a:lnSpc>
                        <a:spcAft>
                          <a:spcPts val="0"/>
                        </a:spcAft>
                        <a:tabLst>
                          <a:tab pos="356235" algn="l"/>
                        </a:tabLst>
                      </a:pPr>
                      <a:r>
                        <a:rPr lang="zh-CN" sz="1200" b="1" kern="100" dirty="0">
                          <a:effectLst/>
                          <a:latin typeface="Times New Roman"/>
                          <a:ea typeface="宋体"/>
                        </a:rPr>
                        <a:t>触发条件</a:t>
                      </a:r>
                      <a:endParaRPr lang="zh-CN" sz="1200" kern="100" dirty="0">
                        <a:effectLst/>
                        <a:latin typeface="Times New Roman"/>
                        <a:ea typeface="宋体"/>
                      </a:endParaRPr>
                    </a:p>
                  </a:txBody>
                  <a:tcPr marL="46483" marR="46483" marT="0" marB="0">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A6CA"/>
                    </a:solidFill>
                  </a:tcPr>
                </a:tc>
              </a:tr>
              <a:tr h="333375">
                <a:tc>
                  <a:txBody>
                    <a:bodyPr/>
                    <a:lstStyle/>
                    <a:p>
                      <a:pPr algn="just">
                        <a:lnSpc>
                          <a:spcPct val="150000"/>
                        </a:lnSpc>
                        <a:spcAft>
                          <a:spcPts val="0"/>
                        </a:spcAft>
                      </a:pPr>
                      <a:r>
                        <a:rPr lang="en-US" sz="1200" kern="100">
                          <a:effectLst/>
                          <a:latin typeface="Times New Roman"/>
                          <a:ea typeface="宋体"/>
                        </a:rPr>
                        <a:t>checking</a:t>
                      </a:r>
                      <a:endParaRPr lang="zh-CN" sz="1200" kern="100">
                        <a:effectLst/>
                        <a:latin typeface="Times New Roman"/>
                        <a:ea typeface="宋体"/>
                      </a:endParaRPr>
                    </a:p>
                  </a:txBody>
                  <a:tcPr marL="46483" marR="4648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effectLst/>
                          <a:latin typeface="Times New Roman"/>
                          <a:ea typeface="宋体"/>
                        </a:rPr>
                        <a:t>用户代理检查更新或者在第一次尝试下载</a:t>
                      </a:r>
                      <a:r>
                        <a:rPr lang="en-US" sz="1200" kern="100" dirty="0">
                          <a:effectLst/>
                          <a:latin typeface="Times New Roman"/>
                          <a:ea typeface="宋体"/>
                        </a:rPr>
                        <a:t>manifest</a:t>
                      </a:r>
                      <a:r>
                        <a:rPr lang="zh-CN" sz="1200" kern="100" dirty="0">
                          <a:effectLst/>
                          <a:latin typeface="Times New Roman"/>
                          <a:ea typeface="宋体"/>
                        </a:rPr>
                        <a:t>文件的时候，本事件往往是事件队列中第一个被触发的。</a:t>
                      </a:r>
                    </a:p>
                  </a:txBody>
                  <a:tcPr marL="46483" marR="4648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2801">
                <a:tc>
                  <a:txBody>
                    <a:bodyPr/>
                    <a:lstStyle/>
                    <a:p>
                      <a:pPr algn="just">
                        <a:lnSpc>
                          <a:spcPct val="150000"/>
                        </a:lnSpc>
                        <a:spcAft>
                          <a:spcPts val="0"/>
                        </a:spcAft>
                      </a:pPr>
                      <a:r>
                        <a:rPr lang="en-US" sz="1200" kern="100">
                          <a:effectLst/>
                          <a:latin typeface="Times New Roman"/>
                          <a:ea typeface="宋体"/>
                        </a:rPr>
                        <a:t>noupdate</a:t>
                      </a:r>
                      <a:endParaRPr lang="zh-CN" sz="1200" kern="100">
                        <a:effectLst/>
                        <a:latin typeface="Times New Roman"/>
                        <a:ea typeface="宋体"/>
                      </a:endParaRPr>
                    </a:p>
                  </a:txBody>
                  <a:tcPr marL="46483" marR="4648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dirty="0">
                          <a:effectLst/>
                          <a:latin typeface="Times New Roman"/>
                          <a:ea typeface="宋体"/>
                        </a:rPr>
                        <a:t>检测出</a:t>
                      </a:r>
                      <a:r>
                        <a:rPr lang="en-US" sz="1200" kern="100" dirty="0">
                          <a:effectLst/>
                          <a:latin typeface="Times New Roman"/>
                          <a:ea typeface="宋体"/>
                        </a:rPr>
                        <a:t>manifest</a:t>
                      </a:r>
                      <a:r>
                        <a:rPr lang="zh-CN" sz="1200" kern="100" dirty="0">
                          <a:effectLst/>
                          <a:latin typeface="Times New Roman"/>
                          <a:ea typeface="宋体"/>
                        </a:rPr>
                        <a:t>文件没有更新。</a:t>
                      </a:r>
                    </a:p>
                  </a:txBody>
                  <a:tcPr marL="46483" marR="4648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923">
                <a:tc>
                  <a:txBody>
                    <a:bodyPr/>
                    <a:lstStyle/>
                    <a:p>
                      <a:pPr algn="just">
                        <a:lnSpc>
                          <a:spcPct val="150000"/>
                        </a:lnSpc>
                        <a:spcAft>
                          <a:spcPts val="0"/>
                        </a:spcAft>
                      </a:pPr>
                      <a:r>
                        <a:rPr lang="en-US" sz="1200" kern="100">
                          <a:effectLst/>
                          <a:latin typeface="Times New Roman"/>
                          <a:ea typeface="宋体"/>
                        </a:rPr>
                        <a:t>downloading</a:t>
                      </a:r>
                      <a:endParaRPr lang="zh-CN" sz="1200" kern="100">
                        <a:effectLst/>
                        <a:latin typeface="Times New Roman"/>
                        <a:ea typeface="宋体"/>
                      </a:endParaRPr>
                    </a:p>
                  </a:txBody>
                  <a:tcPr marL="46483" marR="4648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200" kern="100">
                          <a:effectLst/>
                          <a:latin typeface="Times New Roman"/>
                          <a:ea typeface="宋体"/>
                        </a:rPr>
                        <a:t>用户代理发现更新并且正在取资源，或者第一次下载</a:t>
                      </a:r>
                      <a:r>
                        <a:rPr lang="en-US" sz="1200" kern="100">
                          <a:effectLst/>
                          <a:latin typeface="Times New Roman"/>
                          <a:ea typeface="宋体"/>
                        </a:rPr>
                        <a:t>manifest</a:t>
                      </a:r>
                      <a:r>
                        <a:rPr lang="zh-CN" sz="1200" kern="100">
                          <a:effectLst/>
                          <a:latin typeface="Times New Roman"/>
                          <a:ea typeface="宋体"/>
                        </a:rPr>
                        <a:t>文件列表中列举的资源。</a:t>
                      </a:r>
                    </a:p>
                  </a:txBody>
                  <a:tcPr marL="46483" marR="4648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8230">
                <a:tc>
                  <a:txBody>
                    <a:bodyPr/>
                    <a:lstStyle/>
                    <a:p>
                      <a:pPr algn="just">
                        <a:lnSpc>
                          <a:spcPct val="150000"/>
                        </a:lnSpc>
                        <a:spcAft>
                          <a:spcPts val="0"/>
                        </a:spcAft>
                      </a:pPr>
                      <a:r>
                        <a:rPr lang="en-US" sz="1200" kern="100">
                          <a:effectLst/>
                          <a:latin typeface="Times New Roman"/>
                          <a:ea typeface="宋体"/>
                        </a:rPr>
                        <a:t>progress</a:t>
                      </a:r>
                      <a:endParaRPr lang="zh-CN" sz="1200" kern="100">
                        <a:effectLst/>
                        <a:latin typeface="Times New Roman"/>
                        <a:ea typeface="宋体"/>
                      </a:endParaRPr>
                    </a:p>
                  </a:txBody>
                  <a:tcPr marL="46483" marR="4648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a:ea typeface="宋体"/>
                        </a:rPr>
                        <a:t>用户代理正在下载资源</a:t>
                      </a:r>
                      <a:r>
                        <a:rPr lang="en-US" sz="1200" kern="100">
                          <a:effectLst/>
                          <a:latin typeface="Times New Roman"/>
                          <a:ea typeface="宋体"/>
                        </a:rPr>
                        <a:t>manifest</a:t>
                      </a:r>
                      <a:r>
                        <a:rPr lang="zh-CN" sz="1200" kern="100">
                          <a:effectLst/>
                          <a:latin typeface="Times New Roman"/>
                          <a:ea typeface="宋体"/>
                        </a:rPr>
                        <a:t>文件中的需要缓存的资源。</a:t>
                      </a:r>
                    </a:p>
                  </a:txBody>
                  <a:tcPr marL="46483" marR="4648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270">
                <a:tc>
                  <a:txBody>
                    <a:bodyPr/>
                    <a:lstStyle/>
                    <a:p>
                      <a:pPr algn="just">
                        <a:lnSpc>
                          <a:spcPct val="150000"/>
                        </a:lnSpc>
                        <a:spcAft>
                          <a:spcPts val="0"/>
                        </a:spcAft>
                      </a:pPr>
                      <a:r>
                        <a:rPr lang="en-US" sz="1200" kern="100">
                          <a:effectLst/>
                          <a:latin typeface="Times New Roman"/>
                          <a:ea typeface="宋体"/>
                        </a:rPr>
                        <a:t>cached</a:t>
                      </a:r>
                      <a:endParaRPr lang="zh-CN" sz="1200" kern="100">
                        <a:effectLst/>
                        <a:latin typeface="Times New Roman"/>
                        <a:ea typeface="宋体"/>
                      </a:endParaRPr>
                    </a:p>
                  </a:txBody>
                  <a:tcPr marL="46483" marR="4648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a:ea typeface="宋体"/>
                        </a:rPr>
                        <a:t>manifest</a:t>
                      </a:r>
                      <a:r>
                        <a:rPr lang="zh-CN" sz="1200" kern="100" dirty="0">
                          <a:effectLst/>
                          <a:latin typeface="Times New Roman"/>
                          <a:ea typeface="宋体"/>
                        </a:rPr>
                        <a:t>中列举的资源已经下载完成，并且已经缓存。</a:t>
                      </a:r>
                    </a:p>
                  </a:txBody>
                  <a:tcPr marL="46483" marR="4648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1950">
                <a:tc>
                  <a:txBody>
                    <a:bodyPr/>
                    <a:lstStyle/>
                    <a:p>
                      <a:pPr algn="just">
                        <a:lnSpc>
                          <a:spcPct val="150000"/>
                        </a:lnSpc>
                        <a:spcAft>
                          <a:spcPts val="0"/>
                        </a:spcAft>
                      </a:pPr>
                      <a:r>
                        <a:rPr lang="en-US" sz="1200" kern="100">
                          <a:effectLst/>
                          <a:latin typeface="Times New Roman"/>
                          <a:ea typeface="宋体"/>
                        </a:rPr>
                        <a:t>updateready</a:t>
                      </a:r>
                      <a:endParaRPr lang="zh-CN" sz="1200" kern="100">
                        <a:effectLst/>
                        <a:latin typeface="Times New Roman"/>
                        <a:ea typeface="宋体"/>
                      </a:endParaRPr>
                    </a:p>
                  </a:txBody>
                  <a:tcPr marL="46483" marR="4648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a:ea typeface="宋体"/>
                        </a:rPr>
                        <a:t>manifest</a:t>
                      </a:r>
                      <a:r>
                        <a:rPr lang="zh-CN" sz="1200" kern="100">
                          <a:effectLst/>
                          <a:latin typeface="Times New Roman"/>
                          <a:ea typeface="宋体"/>
                        </a:rPr>
                        <a:t>中列举的文件已经重新下载并更新成功，接下来</a:t>
                      </a:r>
                      <a:r>
                        <a:rPr lang="en-US" sz="1200" kern="100">
                          <a:effectLst/>
                          <a:latin typeface="Times New Roman"/>
                          <a:ea typeface="宋体"/>
                        </a:rPr>
                        <a:t>js</a:t>
                      </a:r>
                      <a:r>
                        <a:rPr lang="zh-CN" sz="1200" kern="100">
                          <a:effectLst/>
                          <a:latin typeface="Times New Roman"/>
                          <a:ea typeface="宋体"/>
                        </a:rPr>
                        <a:t>可以使用</a:t>
                      </a:r>
                      <a:r>
                        <a:rPr lang="en-US" sz="1200" kern="100">
                          <a:effectLst/>
                          <a:latin typeface="Times New Roman"/>
                          <a:ea typeface="宋体"/>
                        </a:rPr>
                        <a:t>swapCache()</a:t>
                      </a:r>
                      <a:r>
                        <a:rPr lang="zh-CN" sz="1200" kern="100">
                          <a:effectLst/>
                          <a:latin typeface="Times New Roman"/>
                          <a:ea typeface="宋体"/>
                        </a:rPr>
                        <a:t>方法更新到应用程序中。</a:t>
                      </a:r>
                    </a:p>
                  </a:txBody>
                  <a:tcPr marL="46483" marR="4648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8230">
                <a:tc>
                  <a:txBody>
                    <a:bodyPr/>
                    <a:lstStyle/>
                    <a:p>
                      <a:pPr algn="just">
                        <a:spcAft>
                          <a:spcPts val="0"/>
                        </a:spcAft>
                      </a:pPr>
                      <a:r>
                        <a:rPr lang="en-US" sz="1200" kern="100">
                          <a:effectLst/>
                          <a:latin typeface="Times New Roman"/>
                          <a:ea typeface="宋体"/>
                        </a:rPr>
                        <a:t>obsolete</a:t>
                      </a:r>
                      <a:endParaRPr lang="zh-CN" sz="1200" kern="100">
                        <a:effectLst/>
                        <a:latin typeface="Times New Roman"/>
                        <a:ea typeface="宋体"/>
                      </a:endParaRPr>
                    </a:p>
                  </a:txBody>
                  <a:tcPr marL="46483" marR="4648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a:ea typeface="宋体"/>
                        </a:rPr>
                        <a:t>manifest</a:t>
                      </a:r>
                      <a:r>
                        <a:rPr lang="zh-CN" sz="1200" kern="100" dirty="0">
                          <a:effectLst/>
                          <a:latin typeface="Times New Roman"/>
                          <a:ea typeface="宋体"/>
                        </a:rPr>
                        <a:t>的请求出现</a:t>
                      </a:r>
                      <a:r>
                        <a:rPr lang="en-US" sz="1200" kern="100" dirty="0">
                          <a:effectLst/>
                          <a:latin typeface="Times New Roman"/>
                          <a:ea typeface="宋体"/>
                        </a:rPr>
                        <a:t>404</a:t>
                      </a:r>
                      <a:r>
                        <a:rPr lang="zh-CN" sz="1200" kern="100" dirty="0">
                          <a:effectLst/>
                          <a:latin typeface="Times New Roman"/>
                          <a:ea typeface="宋体"/>
                        </a:rPr>
                        <a:t>或者</a:t>
                      </a:r>
                      <a:r>
                        <a:rPr lang="en-US" sz="1200" kern="100" dirty="0">
                          <a:effectLst/>
                          <a:latin typeface="Times New Roman"/>
                          <a:ea typeface="宋体"/>
                        </a:rPr>
                        <a:t>410</a:t>
                      </a:r>
                      <a:r>
                        <a:rPr lang="zh-CN" sz="1200" kern="100" dirty="0">
                          <a:effectLst/>
                          <a:latin typeface="Times New Roman"/>
                          <a:ea typeface="宋体"/>
                        </a:rPr>
                        <a:t>错误，应用程序缓存被取消。</a:t>
                      </a:r>
                    </a:p>
                  </a:txBody>
                  <a:tcPr marL="46483" marR="4648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2795">
                <a:tc rowSpan="4">
                  <a:txBody>
                    <a:bodyPr/>
                    <a:lstStyle/>
                    <a:p>
                      <a:pPr algn="just">
                        <a:lnSpc>
                          <a:spcPct val="200000"/>
                        </a:lnSpc>
                        <a:spcAft>
                          <a:spcPts val="0"/>
                        </a:spcAft>
                      </a:pPr>
                      <a:r>
                        <a:rPr lang="en-US" sz="1200" kern="100">
                          <a:effectLst/>
                          <a:latin typeface="Times New Roman"/>
                          <a:ea typeface="宋体"/>
                        </a:rPr>
                        <a:t> </a:t>
                      </a:r>
                      <a:endParaRPr lang="zh-CN" sz="1200" kern="100">
                        <a:effectLst/>
                        <a:latin typeface="Times New Roman"/>
                        <a:ea typeface="宋体"/>
                      </a:endParaRPr>
                    </a:p>
                    <a:p>
                      <a:pPr algn="just">
                        <a:lnSpc>
                          <a:spcPct val="150000"/>
                        </a:lnSpc>
                        <a:spcAft>
                          <a:spcPts val="0"/>
                        </a:spcAft>
                      </a:pPr>
                      <a:r>
                        <a:rPr lang="en-US" sz="1200" kern="100">
                          <a:effectLst/>
                          <a:latin typeface="Times New Roman"/>
                          <a:ea typeface="宋体"/>
                        </a:rPr>
                        <a:t>error</a:t>
                      </a:r>
                      <a:endParaRPr lang="zh-CN" sz="1200" kern="100">
                        <a:effectLst/>
                        <a:latin typeface="Times New Roman"/>
                        <a:ea typeface="宋体"/>
                      </a:endParaRPr>
                    </a:p>
                  </a:txBody>
                  <a:tcPr marL="46483" marR="4648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a:ea typeface="宋体"/>
                        </a:rPr>
                        <a:t>manifest</a:t>
                      </a:r>
                      <a:r>
                        <a:rPr lang="zh-CN" sz="1200" kern="100" dirty="0">
                          <a:effectLst/>
                          <a:latin typeface="Times New Roman"/>
                          <a:ea typeface="宋体"/>
                        </a:rPr>
                        <a:t>的请求出现</a:t>
                      </a:r>
                      <a:r>
                        <a:rPr lang="en-US" sz="1200" kern="100" dirty="0">
                          <a:effectLst/>
                          <a:latin typeface="Times New Roman"/>
                          <a:ea typeface="宋体"/>
                        </a:rPr>
                        <a:t>404</a:t>
                      </a:r>
                      <a:r>
                        <a:rPr lang="zh-CN" sz="1200" kern="100" dirty="0">
                          <a:effectLst/>
                          <a:latin typeface="Times New Roman"/>
                          <a:ea typeface="宋体"/>
                        </a:rPr>
                        <a:t>或者</a:t>
                      </a:r>
                      <a:r>
                        <a:rPr lang="en-US" sz="1200" kern="100" dirty="0">
                          <a:effectLst/>
                          <a:latin typeface="Times New Roman"/>
                          <a:ea typeface="宋体"/>
                        </a:rPr>
                        <a:t>410</a:t>
                      </a:r>
                      <a:r>
                        <a:rPr lang="zh-CN" sz="1200" kern="100" dirty="0">
                          <a:effectLst/>
                          <a:latin typeface="Times New Roman"/>
                          <a:ea typeface="宋体"/>
                        </a:rPr>
                        <a:t>错误，更新缓存的请求失败。</a:t>
                      </a:r>
                    </a:p>
                  </a:txBody>
                  <a:tcPr marL="46483" marR="4648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6700">
                <a:tc vMerge="1">
                  <a:txBody>
                    <a:bodyPr/>
                    <a:lstStyle/>
                    <a:p>
                      <a:endParaRPr lang="zh-CN" altLang="en-US"/>
                    </a:p>
                  </a:txBody>
                  <a:tcPr/>
                </a:tc>
                <a:tc>
                  <a:txBody>
                    <a:bodyPr/>
                    <a:lstStyle/>
                    <a:p>
                      <a:pPr algn="just">
                        <a:spcAft>
                          <a:spcPts val="0"/>
                        </a:spcAft>
                      </a:pPr>
                      <a:r>
                        <a:rPr lang="en-US" sz="1200" kern="100">
                          <a:effectLst/>
                          <a:latin typeface="Times New Roman"/>
                          <a:ea typeface="宋体"/>
                        </a:rPr>
                        <a:t>manifest</a:t>
                      </a:r>
                      <a:r>
                        <a:rPr lang="zh-CN" sz="1200" kern="100">
                          <a:effectLst/>
                          <a:latin typeface="Times New Roman"/>
                          <a:ea typeface="宋体"/>
                        </a:rPr>
                        <a:t>文件没有改变，但是页面引用的</a:t>
                      </a:r>
                      <a:r>
                        <a:rPr lang="en-US" sz="1200" kern="100">
                          <a:effectLst/>
                          <a:latin typeface="Times New Roman"/>
                          <a:ea typeface="宋体"/>
                        </a:rPr>
                        <a:t>manifest </a:t>
                      </a:r>
                      <a:r>
                        <a:rPr lang="zh-CN" sz="1200" kern="100">
                          <a:effectLst/>
                          <a:latin typeface="Times New Roman"/>
                          <a:ea typeface="宋体"/>
                        </a:rPr>
                        <a:t>文件没有被正确地下载。</a:t>
                      </a:r>
                    </a:p>
                  </a:txBody>
                  <a:tcPr marL="46483" marR="4648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8230">
                <a:tc vMerge="1">
                  <a:txBody>
                    <a:bodyPr/>
                    <a:lstStyle/>
                    <a:p>
                      <a:endParaRPr lang="zh-CN" altLang="en-US"/>
                    </a:p>
                  </a:txBody>
                  <a:tcPr/>
                </a:tc>
                <a:tc>
                  <a:txBody>
                    <a:bodyPr/>
                    <a:lstStyle/>
                    <a:p>
                      <a:pPr algn="just">
                        <a:spcAft>
                          <a:spcPts val="0"/>
                        </a:spcAft>
                      </a:pPr>
                      <a:r>
                        <a:rPr lang="zh-CN" sz="1200" kern="100">
                          <a:effectLst/>
                          <a:latin typeface="Times New Roman"/>
                          <a:ea typeface="宋体"/>
                        </a:rPr>
                        <a:t>在取</a:t>
                      </a:r>
                      <a:r>
                        <a:rPr lang="en-US" sz="1200" kern="100">
                          <a:effectLst/>
                          <a:latin typeface="Times New Roman"/>
                          <a:ea typeface="宋体"/>
                        </a:rPr>
                        <a:t>manifest</a:t>
                      </a:r>
                      <a:r>
                        <a:rPr lang="zh-CN" sz="1200" kern="100">
                          <a:effectLst/>
                          <a:latin typeface="Times New Roman"/>
                          <a:ea typeface="宋体"/>
                        </a:rPr>
                        <a:t>列举的资源的过程中发生致命的错误。</a:t>
                      </a:r>
                    </a:p>
                  </a:txBody>
                  <a:tcPr marL="46483" marR="4648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2801">
                <a:tc vMerge="1">
                  <a:txBody>
                    <a:bodyPr/>
                    <a:lstStyle/>
                    <a:p>
                      <a:endParaRPr lang="zh-CN" altLang="en-US"/>
                    </a:p>
                  </a:txBody>
                  <a:tcPr/>
                </a:tc>
                <a:tc>
                  <a:txBody>
                    <a:bodyPr/>
                    <a:lstStyle/>
                    <a:p>
                      <a:pPr algn="just">
                        <a:spcAft>
                          <a:spcPts val="0"/>
                        </a:spcAft>
                      </a:pPr>
                      <a:r>
                        <a:rPr lang="zh-CN" sz="1200" kern="100" dirty="0">
                          <a:effectLst/>
                          <a:latin typeface="Times New Roman"/>
                          <a:ea typeface="宋体"/>
                        </a:rPr>
                        <a:t>在更新过程中</a:t>
                      </a:r>
                      <a:r>
                        <a:rPr lang="en-US" sz="1200" kern="100" dirty="0">
                          <a:effectLst/>
                          <a:latin typeface="Times New Roman"/>
                          <a:ea typeface="宋体"/>
                        </a:rPr>
                        <a:t>manifest</a:t>
                      </a:r>
                      <a:r>
                        <a:rPr lang="zh-CN" sz="1200" kern="100" dirty="0">
                          <a:effectLst/>
                          <a:latin typeface="Times New Roman"/>
                          <a:ea typeface="宋体"/>
                        </a:rPr>
                        <a:t>文件发生变化。</a:t>
                      </a:r>
                    </a:p>
                  </a:txBody>
                  <a:tcPr marL="46483" marR="4648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Tree>
    <p:custDataLst>
      <p:tags r:id="rId1"/>
    </p:custDataLst>
    <p:extLst>
      <p:ext uri="{BB962C8B-B14F-4D97-AF65-F5344CB8AC3E}">
        <p14:creationId xmlns:p14="http://schemas.microsoft.com/office/powerpoint/2010/main" val="9306770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2"/>
          <p:cNvSpPr txBox="1">
            <a:spLocks/>
          </p:cNvSpPr>
          <p:nvPr/>
        </p:nvSpPr>
        <p:spPr bwMode="auto">
          <a:xfrm>
            <a:off x="52784" y="1620838"/>
            <a:ext cx="7975600" cy="27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1714500" lvl="3" indent="-342900" eaLnBrk="0" fontAlgn="base" hangingPunct="0">
              <a:lnSpc>
                <a:spcPct val="150000"/>
              </a:lnSpc>
              <a:spcBef>
                <a:spcPct val="20000"/>
              </a:spcBef>
              <a:spcAft>
                <a:spcPct val="0"/>
              </a:spcAft>
              <a:buFont typeface="Wingdings" panose="05000000000000000000" pitchFamily="2" charset="2"/>
              <a:buChar char="n"/>
              <a:defRPr/>
            </a:pPr>
            <a:r>
              <a:rPr lang="zh-CN" altLang="zh-CN" sz="2000" dirty="0" smtClean="0">
                <a:latin typeface="黑体" panose="02010609060101010101" pitchFamily="49" charset="-122"/>
                <a:ea typeface="黑体" panose="02010609060101010101" pitchFamily="49" charset="-122"/>
              </a:rPr>
              <a:t>请</a:t>
            </a:r>
            <a:r>
              <a:rPr lang="zh-CN" altLang="zh-CN" sz="2000" dirty="0">
                <a:latin typeface="黑体" panose="02010609060101010101" pitchFamily="49" charset="-122"/>
                <a:ea typeface="黑体" panose="02010609060101010101" pitchFamily="49" charset="-122"/>
              </a:rPr>
              <a:t>列举移动开发的几种方式。</a:t>
            </a:r>
          </a:p>
          <a:p>
            <a:pPr marL="1714500" lvl="3" indent="-342900" eaLnBrk="0" fontAlgn="base" hangingPunct="0">
              <a:lnSpc>
                <a:spcPct val="150000"/>
              </a:lnSpc>
              <a:spcBef>
                <a:spcPct val="20000"/>
              </a:spcBef>
              <a:spcAft>
                <a:spcPct val="0"/>
              </a:spcAft>
              <a:buFont typeface="Wingdings" panose="05000000000000000000" pitchFamily="2" charset="2"/>
              <a:buChar char="n"/>
              <a:defRPr/>
            </a:pPr>
            <a:r>
              <a:rPr lang="zh-CN" altLang="zh-CN" sz="2000" dirty="0" smtClean="0">
                <a:latin typeface="黑体" panose="02010609060101010101" pitchFamily="49" charset="-122"/>
                <a:ea typeface="黑体" panose="02010609060101010101" pitchFamily="49" charset="-122"/>
              </a:rPr>
              <a:t>请</a:t>
            </a:r>
            <a:r>
              <a:rPr lang="zh-CN" altLang="zh-CN" sz="2000" dirty="0">
                <a:latin typeface="黑体" panose="02010609060101010101" pitchFamily="49" charset="-122"/>
                <a:ea typeface="黑体" panose="02010609060101010101" pitchFamily="49" charset="-122"/>
              </a:rPr>
              <a:t>列举基于</a:t>
            </a:r>
            <a:r>
              <a:rPr lang="en-US" altLang="zh-CN" sz="2000" dirty="0">
                <a:latin typeface="黑体" panose="02010609060101010101" pitchFamily="49" charset="-122"/>
                <a:ea typeface="黑体" panose="02010609060101010101" pitchFamily="49" charset="-122"/>
              </a:rPr>
              <a:t>HTML5</a:t>
            </a:r>
            <a:r>
              <a:rPr lang="zh-CN" altLang="zh-CN" sz="2000" dirty="0">
                <a:latin typeface="黑体" panose="02010609060101010101" pitchFamily="49" charset="-122"/>
                <a:ea typeface="黑体" panose="02010609060101010101" pitchFamily="49" charset="-122"/>
              </a:rPr>
              <a:t>的移动</a:t>
            </a:r>
            <a:r>
              <a:rPr lang="en-US" altLang="zh-CN" sz="2000" dirty="0">
                <a:latin typeface="黑体" panose="02010609060101010101" pitchFamily="49" charset="-122"/>
                <a:ea typeface="黑体" panose="02010609060101010101" pitchFamily="49" charset="-122"/>
              </a:rPr>
              <a:t>Web</a:t>
            </a:r>
            <a:r>
              <a:rPr lang="zh-CN" altLang="zh-CN" sz="2000" dirty="0">
                <a:latin typeface="黑体" panose="02010609060101010101" pitchFamily="49" charset="-122"/>
                <a:ea typeface="黑体" panose="02010609060101010101" pitchFamily="49" charset="-122"/>
              </a:rPr>
              <a:t>开发支持那些新功能。</a:t>
            </a:r>
            <a:endParaRPr lang="en-US" altLang="zh-CN" sz="2000" dirty="0">
              <a:latin typeface="黑体" panose="02010609060101010101" pitchFamily="49" charset="-122"/>
              <a:ea typeface="黑体" panose="02010609060101010101" pitchFamily="49" charset="-122"/>
            </a:endParaRPr>
          </a:p>
          <a:p>
            <a:pPr lvl="1" eaLnBrk="0" fontAlgn="base" hangingPunct="0">
              <a:lnSpc>
                <a:spcPct val="150000"/>
              </a:lnSpc>
              <a:spcBef>
                <a:spcPct val="20000"/>
              </a:spcBef>
              <a:spcAft>
                <a:spcPct val="0"/>
              </a:spcAft>
              <a:buFontTx/>
              <a:buChar char="–"/>
            </a:pPr>
            <a:endParaRPr lang="en-US" altLang="zh-CN" sz="2400" dirty="0">
              <a:solidFill>
                <a:prstClr val="black"/>
              </a:solidFill>
            </a:endParaRPr>
          </a:p>
        </p:txBody>
      </p:sp>
      <p:pic>
        <p:nvPicPr>
          <p:cNvPr id="4" name="Picture 6" descr="E:\设计支持\模板设计\TW.png"/>
          <p:cNvPicPr>
            <a:picLocks noChangeAspect="1" noChangeArrowheads="1"/>
          </p:cNvPicPr>
          <p:nvPr/>
        </p:nvPicPr>
        <p:blipFill>
          <a:blip r:embed="rId3"/>
          <a:srcRect/>
          <a:stretch>
            <a:fillRect/>
          </a:stretch>
        </p:blipFill>
        <p:spPr bwMode="auto">
          <a:xfrm>
            <a:off x="527383" y="1178571"/>
            <a:ext cx="463239" cy="430730"/>
          </a:xfrm>
          <a:prstGeom prst="rect">
            <a:avLst/>
          </a:prstGeom>
          <a:noFill/>
        </p:spPr>
      </p:pic>
      <p:sp>
        <p:nvSpPr>
          <p:cNvPr id="5" name="TextBox 4"/>
          <p:cNvSpPr txBox="1"/>
          <p:nvPr/>
        </p:nvSpPr>
        <p:spPr>
          <a:xfrm>
            <a:off x="785301" y="1180673"/>
            <a:ext cx="700834" cy="400110"/>
          </a:xfrm>
          <a:prstGeom prst="rect">
            <a:avLst/>
          </a:prstGeom>
          <a:noFill/>
          <a:effectLst>
            <a:outerShdw blurRad="25400" dist="12700" dir="5400000" algn="t" rotWithShape="0">
              <a:prstClr val="black">
                <a:alpha val="40000"/>
              </a:prstClr>
            </a:outerShdw>
          </a:effectLst>
        </p:spPr>
        <p:txBody>
          <a:bodyPr wrap="none" rtlCol="0">
            <a:spAutoFit/>
          </a:bodyPr>
          <a:lstStyle/>
          <a:p>
            <a:r>
              <a:rPr lang="zh-CN" altLang="en-US" sz="2000" b="1" dirty="0" smtClean="0">
                <a:solidFill>
                  <a:schemeClr val="tx1"/>
                </a:solidFill>
                <a:latin typeface="黑体" pitchFamily="49" charset="-122"/>
                <a:ea typeface="黑体" pitchFamily="49" charset="-122"/>
              </a:rPr>
              <a:t>提问</a:t>
            </a:r>
            <a:endParaRPr lang="zh-CN" altLang="en-US" sz="2000" b="1" dirty="0">
              <a:solidFill>
                <a:schemeClr val="tx1"/>
              </a:solidFill>
              <a:latin typeface="黑体" pitchFamily="49" charset="-122"/>
              <a:ea typeface="黑体" pitchFamily="49" charset="-122"/>
            </a:endParaRPr>
          </a:p>
        </p:txBody>
      </p:sp>
      <p:sp>
        <p:nvSpPr>
          <p:cNvPr id="2" name="圆角矩形 1"/>
          <p:cNvSpPr/>
          <p:nvPr/>
        </p:nvSpPr>
        <p:spPr>
          <a:xfrm>
            <a:off x="1267878" y="2143403"/>
            <a:ext cx="6104472" cy="1940957"/>
          </a:xfrm>
          <a:prstGeom prst="roundRect">
            <a:avLst/>
          </a:prstGeom>
          <a:solidFill>
            <a:schemeClr val="bg1"/>
          </a:solidFill>
          <a:ln w="19050">
            <a:solidFill>
              <a:schemeClr val="bg2">
                <a:lumMod val="50000"/>
              </a:schemeClr>
            </a:solidFill>
          </a:ln>
        </p:spPr>
        <p:txBody>
          <a:bodyPr wrap="square" rtlCol="0" anchor="ctr">
            <a:spAutoFit/>
          </a:bodyPr>
          <a:lstStyle/>
          <a:p>
            <a:r>
              <a:rPr lang="zh-CN" altLang="zh-CN" dirty="0">
                <a:latin typeface="黑体" panose="02010609060101010101" pitchFamily="49" charset="-122"/>
                <a:ea typeface="黑体" panose="02010609060101010101" pitchFamily="49" charset="-122"/>
              </a:rPr>
              <a:t>当前，针对移动端的开发方式可以分为三种，具体如下。</a:t>
            </a:r>
          </a:p>
          <a:p>
            <a:pPr marL="342900" lvl="0" indent="-342900">
              <a:buFont typeface="+mj-ea"/>
              <a:buAutoNum type="circleNumDbPlain"/>
            </a:pPr>
            <a:r>
              <a:rPr lang="zh-CN" altLang="zh-CN" dirty="0" smtClean="0">
                <a:latin typeface="黑体" panose="02010609060101010101" pitchFamily="49" charset="-122"/>
                <a:ea typeface="黑体" panose="02010609060101010101" pitchFamily="49" charset="-122"/>
              </a:rPr>
              <a:t>移动</a:t>
            </a:r>
            <a:r>
              <a:rPr lang="en-US" altLang="zh-CN" dirty="0">
                <a:latin typeface="黑体" panose="02010609060101010101" pitchFamily="49" charset="-122"/>
                <a:ea typeface="黑体" panose="02010609060101010101" pitchFamily="49" charset="-122"/>
              </a:rPr>
              <a:t>Web</a:t>
            </a:r>
            <a:r>
              <a:rPr lang="zh-CN" altLang="zh-CN" dirty="0">
                <a:latin typeface="黑体" panose="02010609060101010101" pitchFamily="49" charset="-122"/>
                <a:ea typeface="黑体" panose="02010609060101010101" pitchFamily="49" charset="-122"/>
              </a:rPr>
              <a:t>：就是在移动</a:t>
            </a:r>
            <a:r>
              <a:rPr lang="en-US" altLang="zh-CN" dirty="0">
                <a:latin typeface="黑体" panose="02010609060101010101" pitchFamily="49" charset="-122"/>
                <a:ea typeface="黑体" panose="02010609060101010101" pitchFamily="49" charset="-122"/>
              </a:rPr>
              <a:t>Web</a:t>
            </a:r>
            <a:r>
              <a:rPr lang="zh-CN" altLang="zh-CN" dirty="0">
                <a:latin typeface="黑体" panose="02010609060101010101" pitchFamily="49" charset="-122"/>
                <a:ea typeface="黑体" panose="02010609060101010101" pitchFamily="49" charset="-122"/>
              </a:rPr>
              <a:t>浏览器中运行的</a:t>
            </a:r>
            <a:r>
              <a:rPr lang="en-US" altLang="zh-CN" dirty="0">
                <a:latin typeface="黑体" panose="02010609060101010101" pitchFamily="49" charset="-122"/>
                <a:ea typeface="黑体" panose="02010609060101010101" pitchFamily="49" charset="-122"/>
              </a:rPr>
              <a:t>Web</a:t>
            </a:r>
            <a:r>
              <a:rPr lang="zh-CN" altLang="zh-CN" dirty="0">
                <a:latin typeface="黑体" panose="02010609060101010101" pitchFamily="49" charset="-122"/>
                <a:ea typeface="黑体" panose="02010609060101010101" pitchFamily="49" charset="-122"/>
              </a:rPr>
              <a:t>应用。</a:t>
            </a:r>
          </a:p>
          <a:p>
            <a:pPr marL="342900" lvl="0" indent="-342900">
              <a:buFont typeface="+mj-ea"/>
              <a:buAutoNum type="circleNumDbPlain"/>
            </a:pPr>
            <a:r>
              <a:rPr lang="en-US" altLang="zh-CN" dirty="0" smtClean="0">
                <a:latin typeface="黑体" panose="02010609060101010101" pitchFamily="49" charset="-122"/>
                <a:ea typeface="黑体" panose="02010609060101010101" pitchFamily="49" charset="-122"/>
              </a:rPr>
              <a:t>NativeApp</a:t>
            </a:r>
            <a:r>
              <a:rPr lang="zh-CN" altLang="zh-CN" dirty="0">
                <a:latin typeface="黑体" panose="02010609060101010101" pitchFamily="49" charset="-122"/>
                <a:ea typeface="黑体" panose="02010609060101010101" pitchFamily="49" charset="-122"/>
              </a:rPr>
              <a:t>：用</a:t>
            </a:r>
            <a:r>
              <a:rPr lang="en-US" altLang="zh-CN" dirty="0">
                <a:latin typeface="黑体" panose="02010609060101010101" pitchFamily="49" charset="-122"/>
                <a:ea typeface="黑体" panose="02010609060101010101" pitchFamily="49" charset="-122"/>
              </a:rPr>
              <a:t>Android</a:t>
            </a:r>
            <a:r>
              <a:rPr lang="zh-CN" altLang="zh-CN" dirty="0">
                <a:latin typeface="黑体" panose="02010609060101010101" pitchFamily="49" charset="-122"/>
                <a:ea typeface="黑体" panose="02010609060101010101" pitchFamily="49" charset="-122"/>
              </a:rPr>
              <a:t>和</a:t>
            </a:r>
            <a:r>
              <a:rPr lang="en-US" altLang="zh-CN" dirty="0">
                <a:latin typeface="黑体" panose="02010609060101010101" pitchFamily="49" charset="-122"/>
                <a:ea typeface="黑体" panose="02010609060101010101" pitchFamily="49" charset="-122"/>
              </a:rPr>
              <a:t>Object-C</a:t>
            </a:r>
            <a:r>
              <a:rPr lang="zh-CN" altLang="zh-CN" dirty="0">
                <a:latin typeface="黑体" panose="02010609060101010101" pitchFamily="49" charset="-122"/>
                <a:ea typeface="黑体" panose="02010609060101010101" pitchFamily="49" charset="-122"/>
              </a:rPr>
              <a:t>等原生语言开发的移动应用。</a:t>
            </a:r>
          </a:p>
          <a:p>
            <a:pPr marL="342900" indent="-342900">
              <a:buFont typeface="+mj-ea"/>
              <a:buAutoNum type="circleNumDbPlain"/>
            </a:pPr>
            <a:r>
              <a:rPr lang="en-US" altLang="zh-CN" dirty="0" smtClean="0">
                <a:latin typeface="黑体" panose="02010609060101010101" pitchFamily="49" charset="-122"/>
                <a:ea typeface="黑体" panose="02010609060101010101" pitchFamily="49" charset="-122"/>
              </a:rPr>
              <a:t>HybridApp</a:t>
            </a:r>
            <a:r>
              <a:rPr lang="zh-CN" altLang="zh-CN" dirty="0">
                <a:latin typeface="黑体" panose="02010609060101010101" pitchFamily="49" charset="-122"/>
                <a:ea typeface="黑体" panose="02010609060101010101" pitchFamily="49" charset="-122"/>
              </a:rPr>
              <a:t>：将移动</a:t>
            </a:r>
            <a:r>
              <a:rPr lang="en-US" altLang="zh-CN" dirty="0">
                <a:latin typeface="黑体" panose="02010609060101010101" pitchFamily="49" charset="-122"/>
                <a:ea typeface="黑体" panose="02010609060101010101" pitchFamily="49" charset="-122"/>
              </a:rPr>
              <a:t>Web</a:t>
            </a:r>
            <a:r>
              <a:rPr lang="zh-CN" altLang="zh-CN" dirty="0">
                <a:latin typeface="黑体" panose="02010609060101010101" pitchFamily="49" charset="-122"/>
                <a:ea typeface="黑体" panose="02010609060101010101" pitchFamily="49" charset="-122"/>
              </a:rPr>
              <a:t>页面封装在原生外壳中，以</a:t>
            </a:r>
            <a:r>
              <a:rPr lang="en-US" altLang="zh-CN" dirty="0">
                <a:latin typeface="黑体" panose="02010609060101010101" pitchFamily="49" charset="-122"/>
                <a:ea typeface="黑体" panose="02010609060101010101" pitchFamily="49" charset="-122"/>
              </a:rPr>
              <a:t>APP</a:t>
            </a:r>
            <a:r>
              <a:rPr lang="zh-CN" altLang="zh-CN" dirty="0">
                <a:latin typeface="黑体" panose="02010609060101010101" pitchFamily="49" charset="-122"/>
                <a:ea typeface="黑体" panose="02010609060101010101" pitchFamily="49" charset="-122"/>
              </a:rPr>
              <a:t>的形式与用户交互。</a:t>
            </a:r>
          </a:p>
        </p:txBody>
      </p:sp>
      <p:sp>
        <p:nvSpPr>
          <p:cNvPr id="3" name="圆角矩形 2"/>
          <p:cNvSpPr/>
          <p:nvPr/>
        </p:nvSpPr>
        <p:spPr>
          <a:xfrm>
            <a:off x="2305059" y="2818606"/>
            <a:ext cx="2857479" cy="1940957"/>
          </a:xfrm>
          <a:prstGeom prst="roundRect">
            <a:avLst/>
          </a:prstGeom>
          <a:ln w="19050">
            <a:solidFill>
              <a:schemeClr val="bg2">
                <a:lumMod val="50000"/>
              </a:schemeClr>
            </a:solidFill>
          </a:ln>
        </p:spPr>
        <p:txBody>
          <a:bodyPr wrap="square" rtlCol="0" anchor="ctr">
            <a:spAutoFit/>
          </a:bodyPr>
          <a:lstStyle/>
          <a:p>
            <a:pPr marL="342900" lvl="0" indent="-342900">
              <a:buFont typeface="+mj-ea"/>
              <a:buAutoNum type="circleNumDbPlain"/>
            </a:pPr>
            <a:r>
              <a:rPr lang="zh-CN" altLang="zh-CN" smtClean="0">
                <a:latin typeface="黑体" panose="02010609060101010101" pitchFamily="49" charset="-122"/>
                <a:ea typeface="黑体" panose="02010609060101010101" pitchFamily="49" charset="-122"/>
              </a:rPr>
              <a:t>多媒体</a:t>
            </a:r>
            <a:endParaRPr lang="zh-CN" altLang="zh-CN">
              <a:latin typeface="黑体" panose="02010609060101010101" pitchFamily="49" charset="-122"/>
              <a:ea typeface="黑体" panose="02010609060101010101" pitchFamily="49" charset="-122"/>
            </a:endParaRPr>
          </a:p>
          <a:p>
            <a:pPr marL="342900" lvl="0" indent="-342900">
              <a:buFont typeface="+mj-ea"/>
              <a:buAutoNum type="circleNumDbPlain"/>
            </a:pPr>
            <a:r>
              <a:rPr lang="en-US" altLang="zh-CN">
                <a:latin typeface="黑体" panose="02010609060101010101" pitchFamily="49" charset="-122"/>
                <a:ea typeface="黑体" panose="02010609060101010101" pitchFamily="49" charset="-122"/>
              </a:rPr>
              <a:t>Canvas</a:t>
            </a:r>
            <a:endParaRPr lang="zh-CN" altLang="zh-CN">
              <a:latin typeface="黑体" panose="02010609060101010101" pitchFamily="49" charset="-122"/>
              <a:ea typeface="黑体" panose="02010609060101010101" pitchFamily="49" charset="-122"/>
            </a:endParaRPr>
          </a:p>
          <a:p>
            <a:pPr marL="342900" lvl="0" indent="-342900">
              <a:buFont typeface="+mj-ea"/>
              <a:buAutoNum type="circleNumDbPlain"/>
            </a:pPr>
            <a:r>
              <a:rPr lang="zh-CN" altLang="zh-CN">
                <a:latin typeface="黑体" panose="02010609060101010101" pitchFamily="49" charset="-122"/>
                <a:ea typeface="黑体" panose="02010609060101010101" pitchFamily="49" charset="-122"/>
              </a:rPr>
              <a:t>本地存储</a:t>
            </a:r>
          </a:p>
          <a:p>
            <a:pPr marL="342900" lvl="0" indent="-342900">
              <a:buFont typeface="+mj-ea"/>
              <a:buAutoNum type="circleNumDbPlain"/>
            </a:pPr>
            <a:r>
              <a:rPr lang="zh-CN" altLang="zh-CN">
                <a:latin typeface="黑体" panose="02010609060101010101" pitchFamily="49" charset="-122"/>
                <a:ea typeface="黑体" panose="02010609060101010101" pitchFamily="49" charset="-122"/>
              </a:rPr>
              <a:t>离线应用</a:t>
            </a:r>
          </a:p>
          <a:p>
            <a:pPr marL="342900" lvl="0" indent="-342900">
              <a:buFont typeface="+mj-ea"/>
              <a:buAutoNum type="circleNumDbPlain"/>
            </a:pPr>
            <a:r>
              <a:rPr lang="zh-CN" altLang="zh-CN">
                <a:latin typeface="黑体" panose="02010609060101010101" pitchFamily="49" charset="-122"/>
                <a:ea typeface="黑体" panose="02010609060101010101" pitchFamily="49" charset="-122"/>
              </a:rPr>
              <a:t>地理定位</a:t>
            </a:r>
          </a:p>
          <a:p>
            <a:pPr marL="342900" lvl="0" indent="-342900">
              <a:buFont typeface="+mj-ea"/>
              <a:buAutoNum type="circleNumDbPlain"/>
            </a:pPr>
            <a:r>
              <a:rPr lang="zh-CN" altLang="zh-CN">
                <a:latin typeface="黑体" panose="02010609060101010101" pitchFamily="49" charset="-122"/>
                <a:ea typeface="黑体" panose="02010609060101010101" pitchFamily="49" charset="-122"/>
              </a:rPr>
              <a:t>移动</a:t>
            </a:r>
            <a:r>
              <a:rPr lang="en-US" altLang="zh-CN">
                <a:latin typeface="黑体" panose="02010609060101010101" pitchFamily="49" charset="-122"/>
                <a:ea typeface="黑体" panose="02010609060101010101" pitchFamily="49" charset="-122"/>
              </a:rPr>
              <a:t>Web</a:t>
            </a:r>
            <a:r>
              <a:rPr lang="zh-CN" altLang="zh-CN">
                <a:latin typeface="黑体" panose="02010609060101010101" pitchFamily="49" charset="-122"/>
                <a:ea typeface="黑体" panose="02010609060101010101" pitchFamily="49" charset="-122"/>
              </a:rPr>
              <a:t>框架</a:t>
            </a:r>
          </a:p>
        </p:txBody>
      </p:sp>
      <p:sp>
        <p:nvSpPr>
          <p:cNvPr id="8" name="标题 1"/>
          <p:cNvSpPr>
            <a:spLocks noChangeArrowheads="1"/>
          </p:cNvSpPr>
          <p:nvPr/>
        </p:nvSpPr>
        <p:spPr bwMode="auto">
          <a:xfrm>
            <a:off x="1635852" y="182341"/>
            <a:ext cx="7544659" cy="7651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fontAlgn="base">
              <a:spcBef>
                <a:spcPct val="0"/>
              </a:spcBef>
              <a:spcAft>
                <a:spcPct val="0"/>
              </a:spcAft>
            </a:pPr>
            <a:r>
              <a:rPr lang="zh-CN" altLang="en-US" sz="3600" b="1" smtClean="0">
                <a:solidFill>
                  <a:srgbClr val="0567A2"/>
                </a:solidFill>
                <a:latin typeface="微软雅黑" pitchFamily="34" charset="-122"/>
                <a:ea typeface="微软雅黑" pitchFamily="34" charset="-122"/>
                <a:sym typeface="宋体" charset="-122"/>
              </a:rPr>
              <a:t>作业点评</a:t>
            </a:r>
            <a:endParaRPr lang="zh-CN" altLang="en-US" sz="3600" b="1">
              <a:solidFill>
                <a:srgbClr val="0567A2"/>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2592926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2"/>
                                        </p:tgtEl>
                                        <p:attrNameLst>
                                          <p:attrName>style.visibility</p:attrName>
                                        </p:attrNameLst>
                                      </p:cBhvr>
                                      <p:to>
                                        <p:strVal val="hidden"/>
                                      </p:to>
                                    </p:set>
                                  </p:childTnLst>
                                </p:cTn>
                              </p:par>
                            </p:childTnLst>
                          </p:cTn>
                        </p:par>
                        <p:par>
                          <p:cTn id="14" fill="hold">
                            <p:stCondLst>
                              <p:cond delay="0"/>
                            </p:stCondLst>
                            <p:childTnLst>
                              <p:par>
                                <p:cTn id="15" presetID="42"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60388" y="1085460"/>
            <a:ext cx="3336298" cy="583108"/>
          </a:xfrm>
          <a:prstGeom prst="rect">
            <a:avLst/>
          </a:prstGeom>
        </p:spPr>
        <p:txBody>
          <a:bodyPr wrap="none">
            <a:spAutoFit/>
          </a:bodyPr>
          <a:lstStyle/>
          <a:p>
            <a:pPr marL="342900" lvl="2" indent="-342900">
              <a:lnSpc>
                <a:spcPct val="150000"/>
              </a:lnSpc>
              <a:spcBef>
                <a:spcPct val="20000"/>
              </a:spcBef>
              <a:buFontTx/>
              <a:buChar char="•"/>
              <a:defRPr/>
            </a:pPr>
            <a:r>
              <a:rPr lang="en-US" altLang="zh-CN" sz="2400" b="1" smtClean="0">
                <a:solidFill>
                  <a:srgbClr val="0567A2"/>
                </a:solidFill>
              </a:rPr>
              <a:t>applicationCache</a:t>
            </a:r>
            <a:r>
              <a:rPr lang="zh-CN" altLang="zh-CN" sz="2400" b="1" smtClean="0">
                <a:solidFill>
                  <a:srgbClr val="0567A2"/>
                </a:solidFill>
              </a:rPr>
              <a:t>对象</a:t>
            </a:r>
            <a:endParaRPr lang="zh-CN" altLang="zh-CN" sz="2400" b="1">
              <a:solidFill>
                <a:srgbClr val="0567A2"/>
              </a:solidFill>
            </a:endParaRPr>
          </a:p>
        </p:txBody>
      </p:sp>
      <p:sp>
        <p:nvSpPr>
          <p:cNvPr id="7" name="矩形 6"/>
          <p:cNvSpPr/>
          <p:nvPr/>
        </p:nvSpPr>
        <p:spPr bwMode="auto">
          <a:xfrm>
            <a:off x="506892" y="2028825"/>
            <a:ext cx="8136039" cy="4267200"/>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8" name="矩形 5"/>
          <p:cNvSpPr>
            <a:spLocks noChangeArrowheads="1"/>
          </p:cNvSpPr>
          <p:nvPr/>
        </p:nvSpPr>
        <p:spPr bwMode="auto">
          <a:xfrm>
            <a:off x="594278" y="2145790"/>
            <a:ext cx="77877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mtClean="0">
                <a:latin typeface="黑体" panose="02010609060101010101" pitchFamily="49" charset="-122"/>
                <a:ea typeface="黑体" panose="02010609060101010101" pitchFamily="49" charset="-122"/>
              </a:rPr>
              <a:t>application</a:t>
            </a:r>
            <a:r>
              <a:rPr lang="zh-CN" altLang="zh-CN">
                <a:latin typeface="黑体" panose="02010609060101010101" pitchFamily="49" charset="-122"/>
                <a:ea typeface="黑体" panose="02010609060101010101" pitchFamily="49" charset="-122"/>
              </a:rPr>
              <a:t>对象的</a:t>
            </a:r>
            <a:r>
              <a:rPr lang="en-US" altLang="zh-CN">
                <a:latin typeface="黑体" panose="02010609060101010101" pitchFamily="49" charset="-122"/>
                <a:ea typeface="黑体" panose="02010609060101010101" pitchFamily="49" charset="-122"/>
              </a:rPr>
              <a:t>status</a:t>
            </a:r>
            <a:r>
              <a:rPr lang="zh-CN" altLang="zh-CN">
                <a:latin typeface="黑体" panose="02010609060101010101" pitchFamily="49" charset="-122"/>
                <a:ea typeface="黑体" panose="02010609060101010101" pitchFamily="49" charset="-122"/>
              </a:rPr>
              <a:t>属性用于返回缓存的状态，可选值</a:t>
            </a:r>
            <a:r>
              <a:rPr lang="zh-CN" altLang="zh-CN" smtClean="0">
                <a:latin typeface="黑体" panose="02010609060101010101" pitchFamily="49" charset="-122"/>
                <a:ea typeface="黑体" panose="02010609060101010101" pitchFamily="49" charset="-122"/>
              </a:rPr>
              <a:t>如</a:t>
            </a:r>
            <a:r>
              <a:rPr lang="zh-CN" altLang="en-US" smtClean="0">
                <a:latin typeface="黑体" panose="02010609060101010101" pitchFamily="49" charset="-122"/>
                <a:ea typeface="黑体" panose="02010609060101010101" pitchFamily="49" charset="-122"/>
              </a:rPr>
              <a:t>下</a:t>
            </a:r>
            <a:r>
              <a:rPr lang="zh-CN" altLang="zh-CN" smtClean="0">
                <a:latin typeface="黑体" panose="02010609060101010101" pitchFamily="49" charset="-122"/>
                <a:ea typeface="黑体" panose="02010609060101010101" pitchFamily="49" charset="-122"/>
              </a:rPr>
              <a:t>表所</a:t>
            </a:r>
            <a:r>
              <a:rPr lang="zh-CN" altLang="zh-CN">
                <a:latin typeface="黑体" panose="02010609060101010101" pitchFamily="49" charset="-122"/>
                <a:ea typeface="黑体" panose="02010609060101010101" pitchFamily="49" charset="-122"/>
              </a:rPr>
              <a:t>示。</a:t>
            </a:r>
          </a:p>
        </p:txBody>
      </p:sp>
      <p:sp>
        <p:nvSpPr>
          <p:cNvPr id="10"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zh-CN" sz="3600" b="1" smtClean="0">
                <a:solidFill>
                  <a:srgbClr val="0567A2"/>
                </a:solidFill>
                <a:latin typeface="微软雅黑" pitchFamily="34" charset="-122"/>
                <a:ea typeface="微软雅黑" pitchFamily="34" charset="-122"/>
              </a:rPr>
              <a:t>移动</a:t>
            </a:r>
            <a:r>
              <a:rPr lang="en-US" altLang="zh-CN" sz="3600" b="1">
                <a:solidFill>
                  <a:srgbClr val="0567A2"/>
                </a:solidFill>
                <a:latin typeface="微软雅黑" pitchFamily="34" charset="-122"/>
                <a:ea typeface="微软雅黑" pitchFamily="34" charset="-122"/>
              </a:rPr>
              <a:t>Web</a:t>
            </a:r>
            <a:r>
              <a:rPr lang="zh-CN" altLang="zh-CN" sz="3600" b="1">
                <a:solidFill>
                  <a:srgbClr val="0567A2"/>
                </a:solidFill>
                <a:latin typeface="微软雅黑" pitchFamily="34" charset="-122"/>
                <a:ea typeface="微软雅黑" pitchFamily="34" charset="-122"/>
              </a:rPr>
              <a:t>离线</a:t>
            </a:r>
            <a:r>
              <a:rPr lang="zh-CN" altLang="zh-CN" sz="3600" b="1" smtClean="0">
                <a:solidFill>
                  <a:srgbClr val="0567A2"/>
                </a:solidFill>
                <a:latin typeface="微软雅黑" pitchFamily="34" charset="-122"/>
                <a:ea typeface="微软雅黑" pitchFamily="34" charset="-122"/>
              </a:rPr>
              <a:t>应用</a:t>
            </a:r>
            <a:endParaRPr lang="zh-CN" altLang="zh-CN" sz="3600" b="1">
              <a:solidFill>
                <a:srgbClr val="0567A2"/>
              </a:solidFill>
              <a:latin typeface="微软雅黑" pitchFamily="34" charset="-122"/>
              <a:ea typeface="微软雅黑"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929939084"/>
              </p:ext>
            </p:extLst>
          </p:nvPr>
        </p:nvGraphicFramePr>
        <p:xfrm>
          <a:off x="628650" y="2616741"/>
          <a:ext cx="7886700" cy="1710272"/>
        </p:xfrm>
        <a:graphic>
          <a:graphicData uri="http://schemas.openxmlformats.org/drawingml/2006/table">
            <a:tbl>
              <a:tblPr firstRow="1" firstCol="1" lastRow="1" lastCol="1" bandRow="1" bandCol="1"/>
              <a:tblGrid>
                <a:gridCol w="1673558"/>
                <a:gridCol w="3673625"/>
                <a:gridCol w="2539517"/>
              </a:tblGrid>
              <a:tr h="222964">
                <a:tc>
                  <a:txBody>
                    <a:bodyPr/>
                    <a:lstStyle/>
                    <a:p>
                      <a:pPr algn="ctr">
                        <a:spcAft>
                          <a:spcPts val="0"/>
                        </a:spcAft>
                      </a:pPr>
                      <a:r>
                        <a:rPr lang="zh-CN" sz="1200" b="1" kern="100" dirty="0">
                          <a:effectLst/>
                          <a:latin typeface="Times New Roman"/>
                          <a:ea typeface="宋体"/>
                        </a:rPr>
                        <a:t>可选值</a:t>
                      </a:r>
                      <a:endParaRPr lang="zh-CN" sz="1200" kern="100" dirty="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A6CA"/>
                    </a:solidFill>
                  </a:tcPr>
                </a:tc>
                <a:tc>
                  <a:txBody>
                    <a:bodyPr/>
                    <a:lstStyle/>
                    <a:p>
                      <a:pPr marL="266700" indent="-266700" algn="ctr">
                        <a:spcAft>
                          <a:spcPts val="0"/>
                        </a:spcAft>
                        <a:tabLst>
                          <a:tab pos="356235" algn="l"/>
                        </a:tabLst>
                      </a:pPr>
                      <a:r>
                        <a:rPr lang="zh-CN" sz="1200" b="1" kern="100">
                          <a:effectLst/>
                          <a:latin typeface="Times New Roman"/>
                          <a:ea typeface="宋体"/>
                        </a:rPr>
                        <a:t>匹配常量</a:t>
                      </a:r>
                      <a:endParaRPr lang="zh-CN" sz="120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A6CA"/>
                    </a:solidFill>
                  </a:tcPr>
                </a:tc>
                <a:tc>
                  <a:txBody>
                    <a:bodyPr/>
                    <a:lstStyle/>
                    <a:p>
                      <a:pPr marL="266700" indent="-266700" algn="ctr">
                        <a:spcAft>
                          <a:spcPts val="0"/>
                        </a:spcAft>
                        <a:tabLst>
                          <a:tab pos="356235" algn="l"/>
                        </a:tabLst>
                      </a:pPr>
                      <a:r>
                        <a:rPr lang="zh-CN" sz="1200" b="1" kern="100">
                          <a:effectLst/>
                          <a:latin typeface="Times New Roman"/>
                          <a:ea typeface="宋体"/>
                        </a:rPr>
                        <a:t>描述</a:t>
                      </a:r>
                      <a:endParaRPr lang="zh-CN" sz="120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A6CA"/>
                    </a:solidFill>
                  </a:tcPr>
                </a:tc>
              </a:tr>
              <a:tr h="235814">
                <a:tc>
                  <a:txBody>
                    <a:bodyPr/>
                    <a:lstStyle/>
                    <a:p>
                      <a:pPr algn="ctr">
                        <a:lnSpc>
                          <a:spcPct val="115000"/>
                        </a:lnSpc>
                        <a:spcAft>
                          <a:spcPts val="0"/>
                        </a:spcAft>
                      </a:pPr>
                      <a:r>
                        <a:rPr lang="en-US" sz="1200" kern="100">
                          <a:effectLst/>
                          <a:latin typeface="Times New Roman"/>
                          <a:ea typeface="宋体"/>
                        </a:rPr>
                        <a:t>0</a:t>
                      </a:r>
                      <a:endParaRPr lang="zh-CN" sz="12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200" kern="100">
                          <a:effectLst/>
                          <a:latin typeface="Times New Roman"/>
                        </a:rPr>
                        <a:t>appCache.UNCACHED</a:t>
                      </a:r>
                      <a:endParaRPr lang="zh-CN" sz="1200">
                        <a:effectLst/>
                        <a:latin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zh-CN" sz="1200" kern="100" dirty="0">
                          <a:effectLst/>
                          <a:latin typeface="Times New Roman"/>
                          <a:ea typeface="宋体"/>
                        </a:rPr>
                        <a:t>未缓存</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5814">
                <a:tc>
                  <a:txBody>
                    <a:bodyPr/>
                    <a:lstStyle/>
                    <a:p>
                      <a:pPr algn="ctr">
                        <a:lnSpc>
                          <a:spcPct val="115000"/>
                        </a:lnSpc>
                        <a:spcAft>
                          <a:spcPts val="0"/>
                        </a:spcAft>
                      </a:pPr>
                      <a:r>
                        <a:rPr lang="en-US" sz="1200" kern="100">
                          <a:effectLst/>
                          <a:latin typeface="Times New Roman"/>
                          <a:ea typeface="宋体"/>
                        </a:rPr>
                        <a:t>1</a:t>
                      </a:r>
                      <a:endParaRPr lang="zh-CN" sz="12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200" kern="100">
                          <a:effectLst/>
                          <a:latin typeface="Times New Roman"/>
                        </a:rPr>
                        <a:t>appCache.IDLE</a:t>
                      </a:r>
                      <a:endParaRPr lang="zh-CN" sz="1200">
                        <a:effectLst/>
                        <a:latin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zh-CN" sz="1200" kern="100">
                          <a:effectLst/>
                          <a:latin typeface="Times New Roman"/>
                          <a:ea typeface="宋体"/>
                        </a:rPr>
                        <a:t>闲置</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5814">
                <a:tc>
                  <a:txBody>
                    <a:bodyPr/>
                    <a:lstStyle/>
                    <a:p>
                      <a:pPr algn="ctr">
                        <a:lnSpc>
                          <a:spcPct val="115000"/>
                        </a:lnSpc>
                        <a:spcAft>
                          <a:spcPts val="0"/>
                        </a:spcAft>
                      </a:pPr>
                      <a:r>
                        <a:rPr lang="en-US" sz="1200" kern="100">
                          <a:effectLst/>
                          <a:latin typeface="Times New Roman"/>
                          <a:ea typeface="宋体"/>
                        </a:rPr>
                        <a:t>2</a:t>
                      </a:r>
                      <a:endParaRPr lang="zh-CN" sz="12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200" kern="100">
                          <a:effectLst/>
                          <a:latin typeface="Times New Roman"/>
                        </a:rPr>
                        <a:t>appCache.CHECKING</a:t>
                      </a:r>
                      <a:endParaRPr lang="zh-CN" sz="1200">
                        <a:effectLst/>
                        <a:latin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zh-CN" sz="1200" kern="100">
                          <a:effectLst/>
                          <a:latin typeface="Times New Roman"/>
                          <a:ea typeface="宋体"/>
                        </a:rPr>
                        <a:t>检查中</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5814">
                <a:tc>
                  <a:txBody>
                    <a:bodyPr/>
                    <a:lstStyle/>
                    <a:p>
                      <a:pPr algn="ctr">
                        <a:lnSpc>
                          <a:spcPct val="115000"/>
                        </a:lnSpc>
                        <a:spcAft>
                          <a:spcPts val="0"/>
                        </a:spcAft>
                      </a:pPr>
                      <a:r>
                        <a:rPr lang="en-US" sz="1200" kern="100">
                          <a:effectLst/>
                          <a:latin typeface="Times New Roman"/>
                          <a:ea typeface="宋体"/>
                        </a:rPr>
                        <a:t>3</a:t>
                      </a:r>
                      <a:endParaRPr lang="zh-CN" sz="12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200" kern="100">
                          <a:effectLst/>
                          <a:latin typeface="Times New Roman"/>
                        </a:rPr>
                        <a:t>appCache.DOWNLOADING</a:t>
                      </a:r>
                      <a:endParaRPr lang="zh-CN" sz="1200">
                        <a:effectLst/>
                        <a:latin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zh-CN" sz="1200" kern="100">
                          <a:effectLst/>
                          <a:latin typeface="Times New Roman"/>
                          <a:ea typeface="宋体"/>
                        </a:rPr>
                        <a:t>下载中</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5814">
                <a:tc>
                  <a:txBody>
                    <a:bodyPr/>
                    <a:lstStyle/>
                    <a:p>
                      <a:pPr algn="ctr">
                        <a:lnSpc>
                          <a:spcPct val="115000"/>
                        </a:lnSpc>
                        <a:spcAft>
                          <a:spcPts val="0"/>
                        </a:spcAft>
                      </a:pPr>
                      <a:r>
                        <a:rPr lang="en-US" sz="1200" kern="100">
                          <a:effectLst/>
                          <a:latin typeface="Times New Roman"/>
                          <a:ea typeface="宋体"/>
                        </a:rPr>
                        <a:t>4</a:t>
                      </a:r>
                      <a:endParaRPr lang="zh-CN" sz="12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200" kern="100">
                          <a:effectLst/>
                          <a:latin typeface="Times New Roman"/>
                        </a:rPr>
                        <a:t>appCache.UPDATEREADY</a:t>
                      </a:r>
                      <a:endParaRPr lang="zh-CN" sz="1200">
                        <a:effectLst/>
                        <a:latin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zh-CN" sz="1200" kern="100">
                          <a:effectLst/>
                          <a:latin typeface="Times New Roman"/>
                          <a:ea typeface="宋体"/>
                        </a:rPr>
                        <a:t>已更新</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238">
                <a:tc>
                  <a:txBody>
                    <a:bodyPr/>
                    <a:lstStyle/>
                    <a:p>
                      <a:pPr algn="ctr">
                        <a:lnSpc>
                          <a:spcPct val="115000"/>
                        </a:lnSpc>
                        <a:spcAft>
                          <a:spcPts val="0"/>
                        </a:spcAft>
                      </a:pPr>
                      <a:r>
                        <a:rPr lang="en-US" sz="1200" kern="100">
                          <a:effectLst/>
                          <a:latin typeface="Times New Roman"/>
                          <a:ea typeface="宋体"/>
                        </a:rPr>
                        <a:t>5</a:t>
                      </a:r>
                      <a:endParaRPr lang="zh-CN" sz="12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r>
                        <a:rPr lang="en-US" sz="1200" kern="100">
                          <a:effectLst/>
                          <a:latin typeface="Times New Roman"/>
                        </a:rPr>
                        <a:t>appCache.OBSOLETE</a:t>
                      </a:r>
                      <a:endParaRPr lang="zh-CN" sz="1200">
                        <a:effectLst/>
                        <a:latin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zh-CN" sz="1200" kern="100" dirty="0">
                          <a:effectLst/>
                          <a:latin typeface="Times New Roman"/>
                          <a:ea typeface="宋体"/>
                        </a:rPr>
                        <a:t>失效</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
        <p:nvSpPr>
          <p:cNvPr id="9" name="矩形 5"/>
          <p:cNvSpPr>
            <a:spLocks noChangeArrowheads="1"/>
          </p:cNvSpPr>
          <p:nvPr/>
        </p:nvSpPr>
        <p:spPr bwMode="auto">
          <a:xfrm>
            <a:off x="603803" y="4403215"/>
            <a:ext cx="77877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en-US" altLang="zh-CN" smtClean="0">
                <a:latin typeface="黑体" panose="02010609060101010101" pitchFamily="49" charset="-122"/>
                <a:ea typeface="黑体" panose="02010609060101010101" pitchFamily="49" charset="-122"/>
              </a:rPr>
              <a:t>application</a:t>
            </a:r>
            <a:r>
              <a:rPr lang="zh-CN" altLang="zh-CN">
                <a:latin typeface="黑体" panose="02010609060101010101" pitchFamily="49" charset="-122"/>
                <a:ea typeface="黑体" panose="02010609060101010101" pitchFamily="49" charset="-122"/>
              </a:rPr>
              <a:t>对象中还有一些方法，</a:t>
            </a:r>
            <a:r>
              <a:rPr lang="zh-CN" altLang="zh-CN" smtClean="0">
                <a:latin typeface="黑体" panose="02010609060101010101" pitchFamily="49" charset="-122"/>
                <a:ea typeface="黑体" panose="02010609060101010101" pitchFamily="49" charset="-122"/>
              </a:rPr>
              <a:t>如</a:t>
            </a:r>
            <a:r>
              <a:rPr lang="zh-CN" altLang="en-US" smtClean="0">
                <a:latin typeface="黑体" panose="02010609060101010101" pitchFamily="49" charset="-122"/>
                <a:ea typeface="黑体" panose="02010609060101010101" pitchFamily="49" charset="-122"/>
              </a:rPr>
              <a:t>下</a:t>
            </a:r>
            <a:r>
              <a:rPr lang="zh-CN" altLang="zh-CN" smtClean="0">
                <a:latin typeface="黑体" panose="02010609060101010101" pitchFamily="49" charset="-122"/>
                <a:ea typeface="黑体" panose="02010609060101010101" pitchFamily="49" charset="-122"/>
              </a:rPr>
              <a:t>表所</a:t>
            </a:r>
            <a:r>
              <a:rPr lang="zh-CN" altLang="zh-CN">
                <a:latin typeface="黑体" panose="02010609060101010101" pitchFamily="49" charset="-122"/>
                <a:ea typeface="黑体" panose="02010609060101010101" pitchFamily="49" charset="-122"/>
              </a:rPr>
              <a:t>示。</a:t>
            </a:r>
          </a:p>
        </p:txBody>
      </p:sp>
      <p:graphicFrame>
        <p:nvGraphicFramePr>
          <p:cNvPr id="3" name="表格 2"/>
          <p:cNvGraphicFramePr>
            <a:graphicFrameLocks noGrp="1"/>
          </p:cNvGraphicFramePr>
          <p:nvPr>
            <p:extLst>
              <p:ext uri="{D42A27DB-BD31-4B8C-83A1-F6EECF244321}">
                <p14:modId xmlns:p14="http://schemas.microsoft.com/office/powerpoint/2010/main" val="1437149469"/>
              </p:ext>
            </p:extLst>
          </p:nvPr>
        </p:nvGraphicFramePr>
        <p:xfrm>
          <a:off x="647700" y="4929029"/>
          <a:ext cx="7886700" cy="1214596"/>
        </p:xfrm>
        <a:graphic>
          <a:graphicData uri="http://schemas.openxmlformats.org/drawingml/2006/table">
            <a:tbl>
              <a:tblPr firstRow="1" firstCol="1" lastRow="1" lastCol="1" bandRow="1" bandCol="1"/>
              <a:tblGrid>
                <a:gridCol w="2329731"/>
                <a:gridCol w="5556969"/>
              </a:tblGrid>
              <a:tr h="303649">
                <a:tc>
                  <a:txBody>
                    <a:bodyPr/>
                    <a:lstStyle/>
                    <a:p>
                      <a:pPr algn="ctr">
                        <a:spcAft>
                          <a:spcPts val="0"/>
                        </a:spcAft>
                      </a:pPr>
                      <a:r>
                        <a:rPr lang="zh-CN" sz="1200" b="1" kern="100">
                          <a:effectLst/>
                          <a:latin typeface="Times New Roman"/>
                          <a:ea typeface="宋体"/>
                        </a:rPr>
                        <a:t>方法</a:t>
                      </a:r>
                      <a:endParaRPr lang="zh-CN" sz="1200"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A6CA"/>
                    </a:solidFill>
                  </a:tcPr>
                </a:tc>
                <a:tc>
                  <a:txBody>
                    <a:bodyPr/>
                    <a:lstStyle/>
                    <a:p>
                      <a:pPr marL="266700" indent="-266700" algn="ctr">
                        <a:spcAft>
                          <a:spcPts val="0"/>
                        </a:spcAft>
                        <a:tabLst>
                          <a:tab pos="356235" algn="l"/>
                        </a:tabLst>
                      </a:pPr>
                      <a:r>
                        <a:rPr lang="zh-CN" sz="1200" b="1" kern="100">
                          <a:effectLst/>
                          <a:latin typeface="Times New Roman"/>
                          <a:ea typeface="宋体"/>
                        </a:rPr>
                        <a:t>描述</a:t>
                      </a:r>
                      <a:endParaRPr lang="zh-CN" sz="120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A6CA"/>
                    </a:solidFill>
                  </a:tcPr>
                </a:tc>
              </a:tr>
              <a:tr h="303649">
                <a:tc>
                  <a:txBody>
                    <a:bodyPr/>
                    <a:lstStyle/>
                    <a:p>
                      <a:pPr algn="just">
                        <a:spcAft>
                          <a:spcPts val="0"/>
                        </a:spcAft>
                      </a:pPr>
                      <a:r>
                        <a:rPr lang="en-US" sz="1200" kern="100">
                          <a:effectLst/>
                          <a:latin typeface="Times New Roman"/>
                          <a:ea typeface="宋体"/>
                        </a:rPr>
                        <a:t>update()</a:t>
                      </a:r>
                      <a:endParaRPr lang="zh-CN" sz="12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a:ea typeface="宋体"/>
                        </a:rPr>
                        <a:t>发起应用程序缓存下载进程</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649">
                <a:tc>
                  <a:txBody>
                    <a:bodyPr/>
                    <a:lstStyle/>
                    <a:p>
                      <a:pPr algn="just">
                        <a:spcAft>
                          <a:spcPts val="0"/>
                        </a:spcAft>
                      </a:pPr>
                      <a:r>
                        <a:rPr lang="en-US" sz="1200" kern="100">
                          <a:effectLst/>
                          <a:latin typeface="Times New Roman"/>
                          <a:ea typeface="宋体"/>
                        </a:rPr>
                        <a:t>abort()</a:t>
                      </a:r>
                      <a:endParaRPr lang="zh-CN" sz="12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a:ea typeface="宋体"/>
                        </a:rPr>
                        <a:t>取消正在进行的缓存下载</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3649">
                <a:tc>
                  <a:txBody>
                    <a:bodyPr/>
                    <a:lstStyle/>
                    <a:p>
                      <a:pPr algn="just">
                        <a:spcAft>
                          <a:spcPts val="0"/>
                        </a:spcAft>
                      </a:pPr>
                      <a:r>
                        <a:rPr lang="en-US" sz="1200" kern="100">
                          <a:effectLst/>
                          <a:latin typeface="Times New Roman"/>
                          <a:ea typeface="宋体"/>
                        </a:rPr>
                        <a:t>swapcache()</a:t>
                      </a:r>
                      <a:endParaRPr lang="zh-CN" sz="12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a:ea typeface="宋体"/>
                        </a:rPr>
                        <a:t>切换成本地最新的缓存环境</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Tree>
    <p:custDataLst>
      <p:tags r:id="rId1"/>
    </p:custDataLst>
    <p:extLst>
      <p:ext uri="{BB962C8B-B14F-4D97-AF65-F5344CB8AC3E}">
        <p14:creationId xmlns:p14="http://schemas.microsoft.com/office/powerpoint/2010/main" val="25768340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4"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randombar(horizontal)">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折角形 12"/>
          <p:cNvSpPr/>
          <p:nvPr/>
        </p:nvSpPr>
        <p:spPr>
          <a:xfrm>
            <a:off x="647700" y="2794000"/>
            <a:ext cx="3562349" cy="2359025"/>
          </a:xfrm>
          <a:prstGeom prst="foldedCorner">
            <a:avLst/>
          </a:prstGeom>
          <a:solidFill>
            <a:srgbClr val="C5E8FF">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150000"/>
              </a:lnSpc>
              <a:defRPr/>
            </a:pPr>
            <a:r>
              <a:rPr lang="zh-CN" altLang="zh-CN" sz="1600" dirty="0" smtClean="0">
                <a:solidFill>
                  <a:schemeClr val="tx1"/>
                </a:solidFill>
                <a:latin typeface="黑体" panose="02010609060101010101" pitchFamily="49" charset="-122"/>
                <a:ea typeface="黑体" panose="02010609060101010101" pitchFamily="49" charset="-122"/>
              </a:rPr>
              <a:t>浏览器</a:t>
            </a:r>
            <a:r>
              <a:rPr lang="zh-CN" altLang="zh-CN" sz="1600" dirty="0">
                <a:solidFill>
                  <a:schemeClr val="tx1"/>
                </a:solidFill>
                <a:latin typeface="黑体" panose="02010609060101010101" pitchFamily="49" charset="-122"/>
                <a:ea typeface="黑体" panose="02010609060101010101" pitchFamily="49" charset="-122"/>
              </a:rPr>
              <a:t>发现</a:t>
            </a:r>
            <a:r>
              <a:rPr lang="en-US" altLang="zh-CN" sz="1600" dirty="0">
                <a:solidFill>
                  <a:schemeClr val="tx1"/>
                </a:solidFill>
                <a:latin typeface="黑体" panose="02010609060101010101" pitchFamily="49" charset="-122"/>
                <a:ea typeface="黑体" panose="02010609060101010101" pitchFamily="49" charset="-122"/>
              </a:rPr>
              <a:t>manifest</a:t>
            </a:r>
            <a:r>
              <a:rPr lang="zh-CN" altLang="zh-CN" sz="1600" dirty="0">
                <a:solidFill>
                  <a:schemeClr val="tx1"/>
                </a:solidFill>
                <a:latin typeface="黑体" panose="02010609060101010101" pitchFamily="49" charset="-122"/>
                <a:ea typeface="黑体" panose="02010609060101010101" pitchFamily="49" charset="-122"/>
              </a:rPr>
              <a:t>文件本身发生变化，便会根据新的</a:t>
            </a:r>
            <a:r>
              <a:rPr lang="en-US" altLang="zh-CN" sz="1600" dirty="0">
                <a:solidFill>
                  <a:schemeClr val="tx1"/>
                </a:solidFill>
                <a:latin typeface="黑体" panose="02010609060101010101" pitchFamily="49" charset="-122"/>
                <a:ea typeface="黑体" panose="02010609060101010101" pitchFamily="49" charset="-122"/>
              </a:rPr>
              <a:t>manifest</a:t>
            </a:r>
            <a:r>
              <a:rPr lang="zh-CN" altLang="zh-CN" sz="1600" dirty="0">
                <a:solidFill>
                  <a:schemeClr val="tx1"/>
                </a:solidFill>
                <a:latin typeface="黑体" panose="02010609060101010101" pitchFamily="49" charset="-122"/>
                <a:ea typeface="黑体" panose="02010609060101010101" pitchFamily="49" charset="-122"/>
              </a:rPr>
              <a:t>文件去获取新的资源进行缓存。当</a:t>
            </a:r>
            <a:r>
              <a:rPr lang="en-US" altLang="zh-CN" sz="1600" dirty="0">
                <a:solidFill>
                  <a:schemeClr val="tx1"/>
                </a:solidFill>
                <a:latin typeface="黑体" panose="02010609060101010101" pitchFamily="49" charset="-122"/>
                <a:ea typeface="黑体" panose="02010609060101010101" pitchFamily="49" charset="-122"/>
              </a:rPr>
              <a:t>manifest</a:t>
            </a:r>
            <a:r>
              <a:rPr lang="zh-CN" altLang="zh-CN" sz="1600" dirty="0">
                <a:solidFill>
                  <a:schemeClr val="tx1"/>
                </a:solidFill>
                <a:latin typeface="黑体" panose="02010609060101010101" pitchFamily="49" charset="-122"/>
                <a:ea typeface="黑体" panose="02010609060101010101" pitchFamily="49" charset="-122"/>
              </a:rPr>
              <a:t>文件列表并没有变化的时候，我们通常通过修改</a:t>
            </a:r>
            <a:r>
              <a:rPr lang="en-US" altLang="zh-CN" sz="1600" dirty="0">
                <a:solidFill>
                  <a:schemeClr val="tx1"/>
                </a:solidFill>
                <a:latin typeface="黑体" panose="02010609060101010101" pitchFamily="49" charset="-122"/>
                <a:ea typeface="黑体" panose="02010609060101010101" pitchFamily="49" charset="-122"/>
              </a:rPr>
              <a:t>manifest</a:t>
            </a:r>
            <a:r>
              <a:rPr lang="zh-CN" altLang="zh-CN" sz="1600" dirty="0">
                <a:solidFill>
                  <a:schemeClr val="tx1"/>
                </a:solidFill>
                <a:latin typeface="黑体" panose="02010609060101010101" pitchFamily="49" charset="-122"/>
                <a:ea typeface="黑体" panose="02010609060101010101" pitchFamily="49" charset="-122"/>
              </a:rPr>
              <a:t>注释的方式来改变文件，从而实现更新。</a:t>
            </a:r>
            <a:endParaRPr lang="en-US" altLang="zh-CN" sz="1600" dirty="0">
              <a:solidFill>
                <a:schemeClr val="tx1"/>
              </a:solidFill>
              <a:latin typeface="黑体" panose="02010609060101010101" pitchFamily="49" charset="-122"/>
              <a:ea typeface="黑体" panose="02010609060101010101" pitchFamily="49" charset="-122"/>
            </a:endParaRPr>
          </a:p>
          <a:p>
            <a:pPr>
              <a:lnSpc>
                <a:spcPct val="150000"/>
              </a:lnSpc>
              <a:defRPr/>
            </a:pPr>
            <a:endParaRPr lang="zh-CN" altLang="en-US" sz="1600" dirty="0">
              <a:solidFill>
                <a:schemeClr val="tx1"/>
              </a:solidFill>
              <a:latin typeface="黑体" panose="02010609060101010101" pitchFamily="49" charset="-122"/>
              <a:ea typeface="黑体" panose="02010609060101010101" pitchFamily="49" charset="-122"/>
            </a:endParaRPr>
          </a:p>
          <a:p>
            <a:pPr>
              <a:lnSpc>
                <a:spcPct val="150000"/>
              </a:lnSpc>
              <a:defRPr/>
            </a:pPr>
            <a:endParaRPr lang="zh-CN" altLang="en-US" dirty="0">
              <a:solidFill>
                <a:schemeClr val="tx1"/>
              </a:solidFill>
              <a:latin typeface="黑体" panose="02010609060101010101" pitchFamily="49" charset="-122"/>
              <a:ea typeface="黑体" panose="02010609060101010101" pitchFamily="49" charset="-122"/>
            </a:endParaRPr>
          </a:p>
        </p:txBody>
      </p:sp>
      <p:sp>
        <p:nvSpPr>
          <p:cNvPr id="6" name="矩形 5"/>
          <p:cNvSpPr/>
          <p:nvPr/>
        </p:nvSpPr>
        <p:spPr>
          <a:xfrm>
            <a:off x="560388" y="1085460"/>
            <a:ext cx="2387192" cy="583108"/>
          </a:xfrm>
          <a:prstGeom prst="rect">
            <a:avLst/>
          </a:prstGeom>
        </p:spPr>
        <p:txBody>
          <a:bodyPr wrap="none">
            <a:spAutoFit/>
          </a:bodyPr>
          <a:lstStyle/>
          <a:p>
            <a:pPr marL="342900" lvl="2" indent="-342900">
              <a:lnSpc>
                <a:spcPct val="150000"/>
              </a:lnSpc>
              <a:spcBef>
                <a:spcPct val="20000"/>
              </a:spcBef>
              <a:buFontTx/>
              <a:buChar char="•"/>
              <a:defRPr/>
            </a:pPr>
            <a:r>
              <a:rPr lang="zh-CN" altLang="zh-CN" sz="2400" b="1" smtClean="0">
                <a:solidFill>
                  <a:srgbClr val="0567A2"/>
                </a:solidFill>
              </a:rPr>
              <a:t>离线</a:t>
            </a:r>
            <a:r>
              <a:rPr lang="zh-CN" altLang="zh-CN" sz="2400" b="1">
                <a:solidFill>
                  <a:srgbClr val="0567A2"/>
                </a:solidFill>
              </a:rPr>
              <a:t>缓存</a:t>
            </a:r>
            <a:r>
              <a:rPr lang="zh-CN" altLang="zh-CN" sz="2400" b="1" smtClean="0">
                <a:solidFill>
                  <a:srgbClr val="0567A2"/>
                </a:solidFill>
              </a:rPr>
              <a:t>更新</a:t>
            </a:r>
            <a:endParaRPr lang="zh-CN" altLang="zh-CN" sz="2400" b="1">
              <a:solidFill>
                <a:srgbClr val="0567A2"/>
              </a:solidFill>
            </a:endParaRPr>
          </a:p>
        </p:txBody>
      </p:sp>
      <p:sp>
        <p:nvSpPr>
          <p:cNvPr id="10"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zh-CN" sz="3600" b="1" smtClean="0">
                <a:solidFill>
                  <a:srgbClr val="0567A2"/>
                </a:solidFill>
                <a:latin typeface="微软雅黑" pitchFamily="34" charset="-122"/>
                <a:ea typeface="微软雅黑" pitchFamily="34" charset="-122"/>
              </a:rPr>
              <a:t>移动</a:t>
            </a:r>
            <a:r>
              <a:rPr lang="en-US" altLang="zh-CN" sz="3600" b="1">
                <a:solidFill>
                  <a:srgbClr val="0567A2"/>
                </a:solidFill>
                <a:latin typeface="微软雅黑" pitchFamily="34" charset="-122"/>
                <a:ea typeface="微软雅黑" pitchFamily="34" charset="-122"/>
              </a:rPr>
              <a:t>Web</a:t>
            </a:r>
            <a:r>
              <a:rPr lang="zh-CN" altLang="zh-CN" sz="3600" b="1">
                <a:solidFill>
                  <a:srgbClr val="0567A2"/>
                </a:solidFill>
                <a:latin typeface="微软雅黑" pitchFamily="34" charset="-122"/>
                <a:ea typeface="微软雅黑" pitchFamily="34" charset="-122"/>
              </a:rPr>
              <a:t>离线</a:t>
            </a:r>
            <a:r>
              <a:rPr lang="zh-CN" altLang="zh-CN" sz="3600" b="1" smtClean="0">
                <a:solidFill>
                  <a:srgbClr val="0567A2"/>
                </a:solidFill>
                <a:latin typeface="微软雅黑" pitchFamily="34" charset="-122"/>
                <a:ea typeface="微软雅黑" pitchFamily="34" charset="-122"/>
              </a:rPr>
              <a:t>应用</a:t>
            </a:r>
            <a:endParaRPr lang="zh-CN" altLang="zh-CN" sz="3600" b="1">
              <a:solidFill>
                <a:srgbClr val="0567A2"/>
              </a:solidFill>
              <a:latin typeface="微软雅黑" pitchFamily="34" charset="-122"/>
              <a:ea typeface="微软雅黑" pitchFamily="34" charset="-122"/>
            </a:endParaRPr>
          </a:p>
        </p:txBody>
      </p:sp>
      <p:sp>
        <p:nvSpPr>
          <p:cNvPr id="4" name="椭圆形标注 3"/>
          <p:cNvSpPr/>
          <p:nvPr/>
        </p:nvSpPr>
        <p:spPr>
          <a:xfrm>
            <a:off x="1895474" y="4955664"/>
            <a:ext cx="2276475" cy="1616586"/>
          </a:xfrm>
          <a:prstGeom prst="wedgeEllipseCallout">
            <a:avLst>
              <a:gd name="adj1" fmla="val 63108"/>
              <a:gd name="adj2" fmla="val -361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1400" b="1" dirty="0">
                <a:solidFill>
                  <a:schemeClr val="tx1"/>
                </a:solidFill>
              </a:rPr>
              <a:t>用户想要更新缓存，可以通过删除缓存文件的方式来清除缓存。</a:t>
            </a:r>
          </a:p>
        </p:txBody>
      </p:sp>
      <p:sp>
        <p:nvSpPr>
          <p:cNvPr id="9" name="TextBox 8"/>
          <p:cNvSpPr txBox="1">
            <a:spLocks noChangeArrowheads="1"/>
          </p:cNvSpPr>
          <p:nvPr/>
        </p:nvSpPr>
        <p:spPr bwMode="auto">
          <a:xfrm>
            <a:off x="647700" y="2290763"/>
            <a:ext cx="3562349" cy="369332"/>
          </a:xfrm>
          <a:prstGeom prst="rect">
            <a:avLst/>
          </a:prstGeom>
          <a:solidFill>
            <a:schemeClr val="accent1"/>
          </a:solidFill>
          <a:ln>
            <a:noFill/>
          </a:ln>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b="1">
                <a:solidFill>
                  <a:schemeClr val="bg1"/>
                </a:solidFill>
                <a:latin typeface="微软雅黑" pitchFamily="34" charset="-122"/>
                <a:ea typeface="微软雅黑" pitchFamily="34" charset="-122"/>
              </a:rPr>
              <a:t>(1</a:t>
            </a:r>
            <a:r>
              <a:rPr lang="en-US" altLang="zh-CN" b="1" smtClean="0">
                <a:solidFill>
                  <a:schemeClr val="bg1"/>
                </a:solidFill>
                <a:latin typeface="微软雅黑" pitchFamily="34" charset="-122"/>
                <a:ea typeface="微软雅黑" pitchFamily="34" charset="-122"/>
              </a:rPr>
              <a:t>)</a:t>
            </a:r>
            <a:r>
              <a:rPr lang="zh-CN" altLang="en-US" b="1" smtClean="0">
                <a:solidFill>
                  <a:schemeClr val="bg1"/>
                </a:solidFill>
                <a:latin typeface="微软雅黑" pitchFamily="34" charset="-122"/>
                <a:ea typeface="微软雅黑" pitchFamily="34" charset="-122"/>
              </a:rPr>
              <a:t> </a:t>
            </a:r>
            <a:r>
              <a:rPr lang="zh-CN" altLang="zh-CN" b="1" smtClean="0">
                <a:solidFill>
                  <a:schemeClr val="bg1"/>
                </a:solidFill>
                <a:latin typeface="微软雅黑" pitchFamily="34" charset="-122"/>
                <a:ea typeface="微软雅黑" pitchFamily="34" charset="-122"/>
              </a:rPr>
              <a:t>更新</a:t>
            </a:r>
            <a:r>
              <a:rPr lang="en-US" altLang="zh-CN" b="1">
                <a:solidFill>
                  <a:schemeClr val="bg1"/>
                </a:solidFill>
                <a:latin typeface="微软雅黑" pitchFamily="34" charset="-122"/>
                <a:ea typeface="微软雅黑" pitchFamily="34" charset="-122"/>
              </a:rPr>
              <a:t>manifest</a:t>
            </a:r>
            <a:r>
              <a:rPr lang="zh-CN" altLang="zh-CN" b="1" smtClean="0">
                <a:solidFill>
                  <a:schemeClr val="bg1"/>
                </a:solidFill>
                <a:latin typeface="微软雅黑" pitchFamily="34" charset="-122"/>
                <a:ea typeface="微软雅黑" pitchFamily="34" charset="-122"/>
              </a:rPr>
              <a:t>文件</a:t>
            </a:r>
            <a:endParaRPr lang="zh-CN" altLang="zh-CN" b="1">
              <a:solidFill>
                <a:schemeClr val="bg1"/>
              </a:solidFill>
              <a:latin typeface="微软雅黑" pitchFamily="34" charset="-122"/>
              <a:ea typeface="微软雅黑" pitchFamily="34" charset="-122"/>
            </a:endParaRPr>
          </a:p>
        </p:txBody>
      </p:sp>
      <p:sp>
        <p:nvSpPr>
          <p:cNvPr id="12" name="TextBox 11"/>
          <p:cNvSpPr txBox="1">
            <a:spLocks noChangeArrowheads="1"/>
          </p:cNvSpPr>
          <p:nvPr/>
        </p:nvSpPr>
        <p:spPr bwMode="auto">
          <a:xfrm>
            <a:off x="4364037" y="2290763"/>
            <a:ext cx="3970338" cy="369332"/>
          </a:xfrm>
          <a:prstGeom prst="rect">
            <a:avLst/>
          </a:prstGeom>
          <a:solidFill>
            <a:schemeClr val="accent1"/>
          </a:solidFill>
          <a:ln>
            <a:noFill/>
          </a:ln>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b="1">
                <a:solidFill>
                  <a:schemeClr val="bg1"/>
                </a:solidFill>
                <a:latin typeface="微软雅黑" pitchFamily="34" charset="-122"/>
                <a:ea typeface="微软雅黑" pitchFamily="34" charset="-122"/>
              </a:rPr>
              <a:t>(2</a:t>
            </a:r>
            <a:r>
              <a:rPr lang="en-US" altLang="zh-CN" b="1" smtClean="0">
                <a:solidFill>
                  <a:schemeClr val="bg1"/>
                </a:solidFill>
                <a:latin typeface="微软雅黑" pitchFamily="34" charset="-122"/>
                <a:ea typeface="微软雅黑" pitchFamily="34" charset="-122"/>
              </a:rPr>
              <a:t>)</a:t>
            </a:r>
            <a:r>
              <a:rPr lang="zh-CN" altLang="en-US" b="1" smtClean="0">
                <a:solidFill>
                  <a:schemeClr val="bg1"/>
                </a:solidFill>
                <a:latin typeface="微软雅黑" pitchFamily="34" charset="-122"/>
                <a:ea typeface="微软雅黑" pitchFamily="34" charset="-122"/>
              </a:rPr>
              <a:t> </a:t>
            </a:r>
            <a:r>
              <a:rPr lang="zh-CN" altLang="zh-CN" b="1">
                <a:solidFill>
                  <a:schemeClr val="bg1"/>
                </a:solidFill>
                <a:latin typeface="微软雅黑" pitchFamily="34" charset="-122"/>
                <a:ea typeface="微软雅黑" pitchFamily="34" charset="-122"/>
              </a:rPr>
              <a:t>通过</a:t>
            </a:r>
            <a:r>
              <a:rPr lang="en-US" altLang="zh-CN" b="1">
                <a:solidFill>
                  <a:schemeClr val="bg1"/>
                </a:solidFill>
                <a:latin typeface="微软雅黑" pitchFamily="34" charset="-122"/>
                <a:ea typeface="微软雅黑" pitchFamily="34" charset="-122"/>
              </a:rPr>
              <a:t>javascript</a:t>
            </a:r>
            <a:r>
              <a:rPr lang="zh-CN" altLang="zh-CN" b="1">
                <a:solidFill>
                  <a:schemeClr val="bg1"/>
                </a:solidFill>
                <a:latin typeface="微软雅黑" pitchFamily="34" charset="-122"/>
                <a:ea typeface="微软雅黑" pitchFamily="34" charset="-122"/>
              </a:rPr>
              <a:t>操作</a:t>
            </a:r>
          </a:p>
        </p:txBody>
      </p:sp>
      <p:sp>
        <p:nvSpPr>
          <p:cNvPr id="14" name="折角形 13"/>
          <p:cNvSpPr/>
          <p:nvPr/>
        </p:nvSpPr>
        <p:spPr>
          <a:xfrm>
            <a:off x="4383087" y="2794000"/>
            <a:ext cx="3951287" cy="3759200"/>
          </a:xfrm>
          <a:prstGeom prst="foldedCorner">
            <a:avLst/>
          </a:prstGeom>
          <a:solidFill>
            <a:srgbClr val="D1C7FD">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zh-CN" altLang="zh-CN" sz="1600" smtClean="0">
                <a:solidFill>
                  <a:schemeClr val="tx1"/>
                </a:solidFill>
                <a:latin typeface="黑体" panose="02010609060101010101" pitchFamily="49" charset="-122"/>
                <a:ea typeface="黑体" panose="02010609060101010101" pitchFamily="49" charset="-122"/>
              </a:rPr>
              <a:t>浏览器提供了</a:t>
            </a:r>
            <a:r>
              <a:rPr lang="en-US" altLang="zh-CN" sz="1600" smtClean="0">
                <a:solidFill>
                  <a:schemeClr val="tx1"/>
                </a:solidFill>
                <a:latin typeface="黑体" panose="02010609060101010101" pitchFamily="49" charset="-122"/>
                <a:ea typeface="黑体" panose="02010609060101010101" pitchFamily="49" charset="-122"/>
              </a:rPr>
              <a:t>Application Cache</a:t>
            </a:r>
            <a:r>
              <a:rPr lang="zh-CN" altLang="zh-CN" sz="1600" smtClean="0">
                <a:solidFill>
                  <a:schemeClr val="tx1"/>
                </a:solidFill>
                <a:latin typeface="黑体" panose="02010609060101010101" pitchFamily="49" charset="-122"/>
                <a:ea typeface="黑体" panose="02010609060101010101" pitchFamily="49" charset="-122"/>
              </a:rPr>
              <a:t>供</a:t>
            </a:r>
            <a:r>
              <a:rPr lang="en-US" altLang="zh-CN" sz="1600" smtClean="0">
                <a:solidFill>
                  <a:schemeClr val="tx1"/>
                </a:solidFill>
                <a:latin typeface="黑体" panose="02010609060101010101" pitchFamily="49" charset="-122"/>
                <a:ea typeface="黑体" panose="02010609060101010101" pitchFamily="49" charset="-122"/>
              </a:rPr>
              <a:t>javaScript</a:t>
            </a:r>
            <a:r>
              <a:rPr lang="zh-CN" altLang="zh-CN" sz="1600" smtClean="0">
                <a:solidFill>
                  <a:schemeClr val="tx1"/>
                </a:solidFill>
                <a:latin typeface="黑体" panose="02010609060101010101" pitchFamily="49" charset="-122"/>
                <a:ea typeface="黑体" panose="02010609060101010101" pitchFamily="49" charset="-122"/>
              </a:rPr>
              <a:t>代码访问，通过对</a:t>
            </a:r>
            <a:r>
              <a:rPr lang="en-US" altLang="zh-CN" sz="1600" smtClean="0">
                <a:solidFill>
                  <a:schemeClr val="tx1"/>
                </a:solidFill>
                <a:latin typeface="黑体" panose="02010609060101010101" pitchFamily="49" charset="-122"/>
                <a:ea typeface="黑体" panose="02010609060101010101" pitchFamily="49" charset="-122"/>
              </a:rPr>
              <a:t>Application Cache</a:t>
            </a:r>
            <a:r>
              <a:rPr lang="zh-CN" altLang="zh-CN" sz="1600" smtClean="0">
                <a:solidFill>
                  <a:schemeClr val="tx1"/>
                </a:solidFill>
                <a:latin typeface="黑体" panose="02010609060101010101" pitchFamily="49" charset="-122"/>
                <a:ea typeface="黑体" panose="02010609060101010101" pitchFamily="49" charset="-122"/>
              </a:rPr>
              <a:t>对象的操作也能达到更新缓存的目的。</a:t>
            </a:r>
            <a:endParaRPr lang="en-US" altLang="zh-CN" sz="1600" smtClean="0">
              <a:solidFill>
                <a:schemeClr val="tx1"/>
              </a:solidFill>
              <a:latin typeface="黑体" panose="02010609060101010101" pitchFamily="49" charset="-122"/>
              <a:ea typeface="黑体" panose="02010609060101010101" pitchFamily="49" charset="-122"/>
            </a:endParaRPr>
          </a:p>
          <a:p>
            <a:pPr>
              <a:defRPr/>
            </a:pPr>
            <a:endParaRPr lang="en-US" altLang="zh-CN" sz="1600">
              <a:solidFill>
                <a:schemeClr val="tx1"/>
              </a:solidFill>
              <a:latin typeface="黑体" panose="02010609060101010101" pitchFamily="49" charset="-122"/>
              <a:ea typeface="黑体" panose="02010609060101010101" pitchFamily="49" charset="-122"/>
            </a:endParaRPr>
          </a:p>
          <a:p>
            <a:pPr>
              <a:defRPr/>
            </a:pPr>
            <a:r>
              <a:rPr lang="en-US" altLang="zh-CN" sz="1600" smtClean="0">
                <a:solidFill>
                  <a:schemeClr val="tx1"/>
                </a:solidFill>
                <a:latin typeface="黑体" panose="02010609060101010101" pitchFamily="49" charset="-122"/>
                <a:ea typeface="黑体" panose="02010609060101010101" pitchFamily="49" charset="-122"/>
              </a:rPr>
              <a:t>var </a:t>
            </a:r>
            <a:r>
              <a:rPr lang="en-US" altLang="zh-CN" sz="1600">
                <a:solidFill>
                  <a:schemeClr val="tx1"/>
                </a:solidFill>
                <a:latin typeface="黑体" panose="02010609060101010101" pitchFamily="49" charset="-122"/>
                <a:ea typeface="黑体" panose="02010609060101010101" pitchFamily="49" charset="-122"/>
              </a:rPr>
              <a:t>appCache = window.applicationCache;</a:t>
            </a:r>
          </a:p>
          <a:p>
            <a:pPr>
              <a:defRPr/>
            </a:pPr>
            <a:r>
              <a:rPr lang="en-US" altLang="zh-CN" sz="1600">
                <a:solidFill>
                  <a:schemeClr val="tx1"/>
                </a:solidFill>
                <a:latin typeface="黑体" panose="02010609060101010101" pitchFamily="49" charset="-122"/>
                <a:ea typeface="黑体" panose="02010609060101010101" pitchFamily="49" charset="-122"/>
              </a:rPr>
              <a:t>appCache.update(); //</a:t>
            </a:r>
            <a:r>
              <a:rPr lang="zh-CN" altLang="en-US" sz="1600">
                <a:solidFill>
                  <a:schemeClr val="tx1"/>
                </a:solidFill>
                <a:latin typeface="黑体" panose="02010609060101010101" pitchFamily="49" charset="-122"/>
                <a:ea typeface="黑体" panose="02010609060101010101" pitchFamily="49" charset="-122"/>
              </a:rPr>
              <a:t>尝试更新缓存</a:t>
            </a:r>
          </a:p>
          <a:p>
            <a:pPr>
              <a:defRPr/>
            </a:pPr>
            <a:r>
              <a:rPr lang="en-US" altLang="zh-CN" sz="1600">
                <a:solidFill>
                  <a:schemeClr val="tx1"/>
                </a:solidFill>
                <a:latin typeface="黑体" panose="02010609060101010101" pitchFamily="49" charset="-122"/>
                <a:ea typeface="黑体" panose="02010609060101010101" pitchFamily="49" charset="-122"/>
              </a:rPr>
              <a:t>...</a:t>
            </a:r>
          </a:p>
          <a:p>
            <a:pPr>
              <a:defRPr/>
            </a:pPr>
            <a:r>
              <a:rPr lang="en-US" altLang="zh-CN" sz="1600">
                <a:solidFill>
                  <a:schemeClr val="tx1"/>
                </a:solidFill>
                <a:latin typeface="黑体" panose="02010609060101010101" pitchFamily="49" charset="-122"/>
                <a:ea typeface="黑体" panose="02010609060101010101" pitchFamily="49" charset="-122"/>
              </a:rPr>
              <a:t> </a:t>
            </a:r>
          </a:p>
          <a:p>
            <a:pPr>
              <a:defRPr/>
            </a:pPr>
            <a:r>
              <a:rPr lang="en-US" altLang="zh-CN" sz="1600">
                <a:solidFill>
                  <a:schemeClr val="tx1"/>
                </a:solidFill>
                <a:latin typeface="黑体" panose="02010609060101010101" pitchFamily="49" charset="-122"/>
                <a:ea typeface="黑体" panose="02010609060101010101" pitchFamily="49" charset="-122"/>
              </a:rPr>
              <a:t>if (appCache.status == window.applicationCache.UPDATEREADY) {</a:t>
            </a:r>
          </a:p>
          <a:p>
            <a:pPr>
              <a:defRPr/>
            </a:pPr>
            <a:r>
              <a:rPr lang="en-US" altLang="zh-CN" sz="1600">
                <a:solidFill>
                  <a:schemeClr val="tx1"/>
                </a:solidFill>
                <a:latin typeface="黑体" panose="02010609060101010101" pitchFamily="49" charset="-122"/>
                <a:ea typeface="黑体" panose="02010609060101010101" pitchFamily="49" charset="-122"/>
              </a:rPr>
              <a:t>  appCache.swapCache();  //</a:t>
            </a:r>
            <a:r>
              <a:rPr lang="zh-CN" altLang="en-US" sz="1600">
                <a:solidFill>
                  <a:schemeClr val="tx1"/>
                </a:solidFill>
                <a:latin typeface="黑体" panose="02010609060101010101" pitchFamily="49" charset="-122"/>
                <a:ea typeface="黑体" panose="02010609060101010101" pitchFamily="49" charset="-122"/>
              </a:rPr>
              <a:t>更新成功后，切换到新的缓存</a:t>
            </a:r>
          </a:p>
          <a:p>
            <a:pPr>
              <a:defRPr/>
            </a:pPr>
            <a:r>
              <a:rPr lang="en-US" altLang="zh-CN" sz="1600">
                <a:solidFill>
                  <a:schemeClr val="tx1"/>
                </a:solidFill>
                <a:latin typeface="黑体" panose="02010609060101010101" pitchFamily="49" charset="-122"/>
                <a:ea typeface="黑体" panose="02010609060101010101" pitchFamily="49" charset="-122"/>
              </a:rPr>
              <a:t>}</a:t>
            </a:r>
          </a:p>
          <a:p>
            <a:pPr>
              <a:lnSpc>
                <a:spcPct val="150000"/>
              </a:lnSpc>
              <a:defRPr/>
            </a:pPr>
            <a:endParaRPr lang="zh-CN" altLang="zh-CN" sz="1600" smtClean="0">
              <a:solidFill>
                <a:schemeClr val="tx1"/>
              </a:solidFill>
              <a:latin typeface="黑体" panose="02010609060101010101" pitchFamily="49" charset="-122"/>
              <a:ea typeface="黑体" panose="02010609060101010101" pitchFamily="49" charset="-122"/>
            </a:endParaRPr>
          </a:p>
        </p:txBody>
      </p:sp>
      <p:sp>
        <p:nvSpPr>
          <p:cNvPr id="2" name="矩形 1"/>
          <p:cNvSpPr/>
          <p:nvPr/>
        </p:nvSpPr>
        <p:spPr>
          <a:xfrm>
            <a:off x="619125" y="1735928"/>
            <a:ext cx="7772400" cy="369332"/>
          </a:xfrm>
          <a:prstGeom prst="rect">
            <a:avLst/>
          </a:prstGeom>
        </p:spPr>
        <p:txBody>
          <a:bodyPr wrap="square">
            <a:spAutoFit/>
          </a:bodyPr>
          <a:lstStyle/>
          <a:p>
            <a:r>
              <a:rPr lang="zh-CN" altLang="zh-CN">
                <a:latin typeface="黑体" panose="02010609060101010101" pitchFamily="49" charset="-122"/>
                <a:ea typeface="黑体" panose="02010609060101010101" pitchFamily="49" charset="-122"/>
              </a:rPr>
              <a:t>开发人员想要通知用户的浏览器更新</a:t>
            </a:r>
            <a:r>
              <a:rPr lang="en-US" altLang="zh-CN">
                <a:latin typeface="黑体" panose="02010609060101010101" pitchFamily="49" charset="-122"/>
                <a:ea typeface="黑体" panose="02010609060101010101" pitchFamily="49" charset="-122"/>
              </a:rPr>
              <a:t>application cache</a:t>
            </a:r>
            <a:r>
              <a:rPr lang="zh-CN" altLang="zh-CN">
                <a:latin typeface="黑体" panose="02010609060101010101" pitchFamily="49" charset="-122"/>
                <a:ea typeface="黑体" panose="02010609060101010101" pitchFamily="49" charset="-122"/>
              </a:rPr>
              <a:t>的方法有以下两类：</a:t>
            </a:r>
          </a:p>
        </p:txBody>
      </p:sp>
    </p:spTree>
    <p:custDataLst>
      <p:tags r:id="rId1"/>
    </p:custDataLst>
    <p:extLst>
      <p:ext uri="{BB962C8B-B14F-4D97-AF65-F5344CB8AC3E}">
        <p14:creationId xmlns:p14="http://schemas.microsoft.com/office/powerpoint/2010/main" val="34805432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Vertical)">
                                      <p:cBhvr>
                                        <p:cTn id="7" dur="500"/>
                                        <p:tgtEl>
                                          <p:spTgt spid="9"/>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outVertic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up)">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right)">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 grpId="0" animBg="1"/>
      <p:bldP spid="9" grpId="0" animBg="1"/>
      <p:bldP spid="12" grpId="0" animBg="1"/>
      <p:bldP spid="1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268759" y="579437"/>
            <a:ext cx="567055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zh-CN" sz="3200" b="1">
              <a:solidFill>
                <a:srgbClr val="FFFF00"/>
              </a:solidFill>
              <a:latin typeface="微软雅黑" pitchFamily="34" charset="-122"/>
              <a:ea typeface="微软雅黑" pitchFamily="34" charset="-122"/>
            </a:endParaRPr>
          </a:p>
        </p:txBody>
      </p:sp>
      <p:sp>
        <p:nvSpPr>
          <p:cNvPr id="6" name="标题 1"/>
          <p:cNvSpPr>
            <a:spLocks noChangeArrowheads="1"/>
          </p:cNvSpPr>
          <p:nvPr/>
        </p:nvSpPr>
        <p:spPr bwMode="auto">
          <a:xfrm>
            <a:off x="1627464" y="198648"/>
            <a:ext cx="7516536"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4000" b="1" smtClean="0">
                <a:solidFill>
                  <a:srgbClr val="0567A2"/>
                </a:solidFill>
                <a:latin typeface="微软雅黑" pitchFamily="34" charset="-122"/>
                <a:ea typeface="微软雅黑" pitchFamily="34" charset="-122"/>
              </a:rPr>
              <a:t>HTML5</a:t>
            </a:r>
            <a:r>
              <a:rPr lang="zh-CN" altLang="zh-CN" sz="4000" b="1" smtClean="0">
                <a:solidFill>
                  <a:srgbClr val="0567A2"/>
                </a:solidFill>
                <a:latin typeface="微软雅黑" pitchFamily="34" charset="-122"/>
                <a:ea typeface="微软雅黑" pitchFamily="34" charset="-122"/>
              </a:rPr>
              <a:t>画布</a:t>
            </a:r>
          </a:p>
        </p:txBody>
      </p:sp>
      <p:sp>
        <p:nvSpPr>
          <p:cNvPr id="7" name="矩形 6"/>
          <p:cNvSpPr/>
          <p:nvPr/>
        </p:nvSpPr>
        <p:spPr bwMode="auto">
          <a:xfrm>
            <a:off x="2571750" y="2269818"/>
            <a:ext cx="5271244" cy="3140382"/>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8" name="任意多边形 7"/>
          <p:cNvSpPr/>
          <p:nvPr/>
        </p:nvSpPr>
        <p:spPr bwMode="auto">
          <a:xfrm>
            <a:off x="5399832" y="2087141"/>
            <a:ext cx="2198687" cy="301006"/>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567A2"/>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sp>
        <p:nvSpPr>
          <p:cNvPr id="9" name="矩形 75"/>
          <p:cNvSpPr>
            <a:spLocks noChangeArrowheads="1"/>
          </p:cNvSpPr>
          <p:nvPr/>
        </p:nvSpPr>
        <p:spPr bwMode="auto">
          <a:xfrm>
            <a:off x="5399832" y="2053493"/>
            <a:ext cx="2109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dirty="0">
                <a:solidFill>
                  <a:schemeClr val="bg1"/>
                </a:solidFill>
                <a:latin typeface="微软雅黑" pitchFamily="34" charset="-122"/>
                <a:ea typeface="微软雅黑" pitchFamily="34" charset="-122"/>
              </a:rPr>
              <a:t>知识点概述</a:t>
            </a:r>
          </a:p>
        </p:txBody>
      </p:sp>
      <p:sp>
        <p:nvSpPr>
          <p:cNvPr id="10" name="矩形 5"/>
          <p:cNvSpPr>
            <a:spLocks noChangeArrowheads="1"/>
          </p:cNvSpPr>
          <p:nvPr/>
        </p:nvSpPr>
        <p:spPr bwMode="auto">
          <a:xfrm>
            <a:off x="2733674" y="2698328"/>
            <a:ext cx="4990257"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en-US" altLang="zh-CN" sz="2000">
                <a:latin typeface="黑体" panose="02010609060101010101" pitchFamily="49" charset="-122"/>
                <a:ea typeface="黑体" panose="02010609060101010101" pitchFamily="49" charset="-122"/>
              </a:rPr>
              <a:t>canvas</a:t>
            </a:r>
            <a:r>
              <a:rPr lang="zh-CN" altLang="zh-CN" sz="2000">
                <a:latin typeface="黑体" panose="02010609060101010101" pitchFamily="49" charset="-122"/>
                <a:ea typeface="黑体" panose="02010609060101010101" pitchFamily="49" charset="-122"/>
              </a:rPr>
              <a:t>意为画布，现实生活中的画布是用来作画的，</a:t>
            </a:r>
            <a:r>
              <a:rPr lang="en-US" altLang="zh-CN" sz="2000">
                <a:latin typeface="黑体" panose="02010609060101010101" pitchFamily="49" charset="-122"/>
                <a:ea typeface="黑体" panose="02010609060101010101" pitchFamily="49" charset="-122"/>
              </a:rPr>
              <a:t>HTML5</a:t>
            </a:r>
            <a:r>
              <a:rPr lang="zh-CN" altLang="zh-CN" sz="2000">
                <a:latin typeface="黑体" panose="02010609060101010101" pitchFamily="49" charset="-122"/>
                <a:ea typeface="黑体" panose="02010609060101010101" pitchFamily="49" charset="-122"/>
              </a:rPr>
              <a:t>中的</a:t>
            </a:r>
            <a:r>
              <a:rPr lang="en-US" altLang="zh-CN" sz="2000">
                <a:latin typeface="黑体" panose="02010609060101010101" pitchFamily="49" charset="-122"/>
                <a:ea typeface="黑体" panose="02010609060101010101" pitchFamily="49" charset="-122"/>
              </a:rPr>
              <a:t>canvas</a:t>
            </a:r>
            <a:r>
              <a:rPr lang="zh-CN" altLang="zh-CN" sz="2000">
                <a:latin typeface="黑体" panose="02010609060101010101" pitchFamily="49" charset="-122"/>
                <a:ea typeface="黑体" panose="02010609060101010101" pitchFamily="49" charset="-122"/>
              </a:rPr>
              <a:t>与之类似，我们可以称它为“网页中的画布”，有了这个画布便可以轻松的在网页中绘制图形、文字、图片等。</a:t>
            </a:r>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914" y="2821212"/>
            <a:ext cx="1924683" cy="25147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930198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par>
                                <p:cTn id="8" presetID="16" presetClass="entr" presetSubtype="2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ChangeArrowheads="1"/>
          </p:cNvSpPr>
          <p:nvPr/>
        </p:nvSpPr>
        <p:spPr bwMode="auto">
          <a:xfrm>
            <a:off x="1627464" y="198648"/>
            <a:ext cx="7516536"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4000" b="1" smtClean="0">
                <a:solidFill>
                  <a:srgbClr val="0567A2"/>
                </a:solidFill>
                <a:latin typeface="微软雅黑" pitchFamily="34" charset="-122"/>
                <a:ea typeface="微软雅黑" pitchFamily="34" charset="-122"/>
              </a:rPr>
              <a:t>HTML5</a:t>
            </a:r>
            <a:r>
              <a:rPr lang="zh-CN" altLang="zh-CN" sz="4000" b="1" smtClean="0">
                <a:solidFill>
                  <a:srgbClr val="0567A2"/>
                </a:solidFill>
                <a:latin typeface="微软雅黑" pitchFamily="34" charset="-122"/>
                <a:ea typeface="微软雅黑" pitchFamily="34" charset="-122"/>
              </a:rPr>
              <a:t>画布</a:t>
            </a:r>
          </a:p>
        </p:txBody>
      </p:sp>
      <p:sp>
        <p:nvSpPr>
          <p:cNvPr id="7" name="矩形 6"/>
          <p:cNvSpPr/>
          <p:nvPr/>
        </p:nvSpPr>
        <p:spPr>
          <a:xfrm>
            <a:off x="560388" y="1085460"/>
            <a:ext cx="2006255" cy="646331"/>
          </a:xfrm>
          <a:prstGeom prst="rect">
            <a:avLst/>
          </a:prstGeom>
        </p:spPr>
        <p:txBody>
          <a:bodyPr wrap="none">
            <a:spAutoFit/>
          </a:bodyPr>
          <a:lstStyle/>
          <a:p>
            <a:pPr marL="342900" lvl="2" indent="-342900">
              <a:lnSpc>
                <a:spcPct val="150000"/>
              </a:lnSpc>
              <a:spcBef>
                <a:spcPct val="20000"/>
              </a:spcBef>
              <a:buFontTx/>
              <a:buChar char="•"/>
              <a:defRPr/>
            </a:pPr>
            <a:r>
              <a:rPr lang="zh-CN" altLang="zh-CN" sz="2400" b="1" smtClean="0">
                <a:solidFill>
                  <a:srgbClr val="0567A2"/>
                </a:solidFill>
              </a:rPr>
              <a:t>初</a:t>
            </a:r>
            <a:r>
              <a:rPr lang="zh-CN" altLang="zh-CN" sz="2400" b="1">
                <a:solidFill>
                  <a:srgbClr val="0567A2"/>
                </a:solidFill>
              </a:rPr>
              <a:t>识</a:t>
            </a:r>
            <a:r>
              <a:rPr lang="en-US" altLang="zh-CN" sz="2400" b="1" smtClean="0">
                <a:solidFill>
                  <a:srgbClr val="0567A2"/>
                </a:solidFill>
              </a:rPr>
              <a:t>canvas</a:t>
            </a:r>
            <a:endParaRPr lang="zh-CN" altLang="zh-CN" sz="2400" b="1">
              <a:solidFill>
                <a:srgbClr val="0567A2"/>
              </a:solidFill>
            </a:endParaRPr>
          </a:p>
        </p:txBody>
      </p:sp>
      <p:sp>
        <p:nvSpPr>
          <p:cNvPr id="11" name="内容占位符 2"/>
          <p:cNvSpPr>
            <a:spLocks noGrp="1"/>
          </p:cNvSpPr>
          <p:nvPr>
            <p:ph idx="1"/>
          </p:nvPr>
        </p:nvSpPr>
        <p:spPr bwMode="auto">
          <a:xfrm>
            <a:off x="481013" y="2135188"/>
            <a:ext cx="7975600" cy="144812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marL="457200" lvl="1" indent="0">
              <a:lnSpc>
                <a:spcPct val="150000"/>
              </a:lnSpc>
              <a:buNone/>
              <a:defRPr/>
            </a:pPr>
            <a:r>
              <a:rPr lang="en-US" altLang="zh-CN" sz="1800">
                <a:latin typeface="黑体" panose="02010609060101010101" pitchFamily="49" charset="-122"/>
                <a:ea typeface="黑体" panose="02010609060101010101" pitchFamily="49" charset="-122"/>
              </a:rPr>
              <a:t>HTML5</a:t>
            </a:r>
            <a:r>
              <a:rPr lang="zh-CN" altLang="zh-CN" sz="1800">
                <a:latin typeface="黑体" panose="02010609060101010101" pitchFamily="49" charset="-122"/>
                <a:ea typeface="黑体" panose="02010609060101010101" pitchFamily="49" charset="-122"/>
              </a:rPr>
              <a:t>中提供了</a:t>
            </a:r>
            <a:r>
              <a:rPr lang="en-US" altLang="zh-CN" sz="1800">
                <a:latin typeface="黑体" panose="02010609060101010101" pitchFamily="49" charset="-122"/>
                <a:ea typeface="黑体" panose="02010609060101010101" pitchFamily="49" charset="-122"/>
              </a:rPr>
              <a:t>&lt;canvas&gt;</a:t>
            </a:r>
            <a:r>
              <a:rPr lang="zh-CN" altLang="zh-CN" sz="1800">
                <a:latin typeface="黑体" panose="02010609060101010101" pitchFamily="49" charset="-122"/>
                <a:ea typeface="黑体" panose="02010609060101010101" pitchFamily="49" charset="-122"/>
              </a:rPr>
              <a:t>标签，使用</a:t>
            </a:r>
            <a:r>
              <a:rPr lang="en-US" altLang="zh-CN" sz="1800">
                <a:latin typeface="黑体" panose="02010609060101010101" pitchFamily="49" charset="-122"/>
                <a:ea typeface="黑体" panose="02010609060101010101" pitchFamily="49" charset="-122"/>
              </a:rPr>
              <a:t>&lt;canvas&gt;</a:t>
            </a:r>
            <a:r>
              <a:rPr lang="zh-CN" altLang="zh-CN" sz="1800">
                <a:latin typeface="黑体" panose="02010609060101010101" pitchFamily="49" charset="-122"/>
                <a:ea typeface="黑体" panose="02010609060101010101" pitchFamily="49" charset="-122"/>
              </a:rPr>
              <a:t>标签可以在网页中创建一个矩形区域的画布。</a:t>
            </a:r>
          </a:p>
        </p:txBody>
      </p:sp>
      <p:sp>
        <p:nvSpPr>
          <p:cNvPr id="12" name="TextBox 11"/>
          <p:cNvSpPr txBox="1"/>
          <p:nvPr/>
        </p:nvSpPr>
        <p:spPr>
          <a:xfrm>
            <a:off x="1024260" y="3151262"/>
            <a:ext cx="7220148" cy="1152128"/>
          </a:xfrm>
          <a:prstGeom prst="rect">
            <a:avLst/>
          </a:prstGeom>
          <a:solidFill>
            <a:schemeClr val="accent5">
              <a:lumMod val="20000"/>
              <a:lumOff val="80000"/>
            </a:schemeClr>
          </a:solidFill>
          <a:ln w="19050">
            <a:noFill/>
          </a:ln>
        </p:spPr>
        <p:txBody>
          <a:bodyPr>
            <a:noAutofit/>
          </a:bodyPr>
          <a:lstStyle/>
          <a:p>
            <a:pPr indent="457200">
              <a:lnSpc>
                <a:spcPct val="150000"/>
              </a:lnSpc>
            </a:pPr>
            <a:r>
              <a:rPr lang="en-US" altLang="zh-CN" sz="1600" smtClean="0"/>
              <a:t>&lt;</a:t>
            </a:r>
            <a:r>
              <a:rPr lang="en-US" altLang="zh-CN" sz="1600"/>
              <a:t>canvas id="cavsElem" width="400" height="300</a:t>
            </a:r>
            <a:r>
              <a:rPr lang="en-US" altLang="zh-CN" sz="1600" smtClean="0"/>
              <a:t>"&gt;</a:t>
            </a:r>
          </a:p>
          <a:p>
            <a:pPr indent="457200">
              <a:lnSpc>
                <a:spcPct val="150000"/>
              </a:lnSpc>
            </a:pPr>
            <a:r>
              <a:rPr lang="zh-CN" altLang="zh-CN" sz="1600" smtClean="0"/>
              <a:t>您</a:t>
            </a:r>
            <a:r>
              <a:rPr lang="zh-CN" altLang="zh-CN" sz="1600"/>
              <a:t>的浏览器不支持</a:t>
            </a:r>
            <a:r>
              <a:rPr lang="en-US" altLang="zh-CN" sz="1600" smtClean="0"/>
              <a:t>canvas</a:t>
            </a:r>
          </a:p>
          <a:p>
            <a:pPr indent="457200">
              <a:lnSpc>
                <a:spcPct val="150000"/>
              </a:lnSpc>
            </a:pPr>
            <a:r>
              <a:rPr lang="en-US" altLang="zh-CN" sz="1600" smtClean="0"/>
              <a:t>&lt;/</a:t>
            </a:r>
            <a:r>
              <a:rPr lang="en-US" altLang="zh-CN" sz="1600"/>
              <a:t>canvas&gt;</a:t>
            </a:r>
            <a:endParaRPr lang="zh-CN" altLang="zh-CN" sz="1600"/>
          </a:p>
          <a:p>
            <a:pPr indent="457200">
              <a:lnSpc>
                <a:spcPct val="250000"/>
              </a:lnSpc>
            </a:pPr>
            <a:endParaRPr lang="zh-CN" altLang="zh-CN"/>
          </a:p>
        </p:txBody>
      </p:sp>
      <p:grpSp>
        <p:nvGrpSpPr>
          <p:cNvPr id="13" name="组合 12"/>
          <p:cNvGrpSpPr/>
          <p:nvPr/>
        </p:nvGrpSpPr>
        <p:grpSpPr>
          <a:xfrm rot="10800000">
            <a:off x="3923928" y="3619312"/>
            <a:ext cx="202064" cy="324037"/>
            <a:chOff x="4067944" y="3789040"/>
            <a:chExt cx="252028" cy="648072"/>
          </a:xfrm>
        </p:grpSpPr>
        <p:sp>
          <p:nvSpPr>
            <p:cNvPr id="14" name="左中括号 13"/>
            <p:cNvSpPr/>
            <p:nvPr/>
          </p:nvSpPr>
          <p:spPr bwMode="auto">
            <a:xfrm>
              <a:off x="4211960" y="3789040"/>
              <a:ext cx="108012" cy="648072"/>
            </a:xfrm>
            <a:prstGeom prst="leftBracket">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rgbClr val="FF0000"/>
                </a:solidFill>
                <a:effectLst/>
                <a:latin typeface="Arial" pitchFamily="34" charset="0"/>
                <a:ea typeface="宋体" pitchFamily="2" charset="-122"/>
              </a:endParaRPr>
            </a:p>
          </p:txBody>
        </p:sp>
        <p:cxnSp>
          <p:nvCxnSpPr>
            <p:cNvPr id="15" name="直接连接符 14"/>
            <p:cNvCxnSpPr/>
            <p:nvPr/>
          </p:nvCxnSpPr>
          <p:spPr bwMode="auto">
            <a:xfrm>
              <a:off x="4067944" y="4113076"/>
              <a:ext cx="144016"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6" name="矩形 15"/>
          <p:cNvSpPr/>
          <p:nvPr/>
        </p:nvSpPr>
        <p:spPr>
          <a:xfrm>
            <a:off x="4103443" y="3635573"/>
            <a:ext cx="3600400" cy="307777"/>
          </a:xfrm>
          <a:prstGeom prst="rect">
            <a:avLst/>
          </a:prstGeom>
        </p:spPr>
        <p:txBody>
          <a:bodyPr wrap="square">
            <a:spAutoFit/>
          </a:bodyPr>
          <a:lstStyle/>
          <a:p>
            <a:r>
              <a:rPr lang="zh-CN" altLang="en-US" sz="1400" smtClean="0">
                <a:solidFill>
                  <a:srgbClr val="FF0000"/>
                </a:solidFill>
                <a:latin typeface="微软雅黑" panose="020B0503020204020204" pitchFamily="34" charset="-122"/>
                <a:ea typeface="微软雅黑" panose="020B0503020204020204" pitchFamily="34" charset="-122"/>
              </a:rPr>
              <a:t>当浏览器不支持</a:t>
            </a:r>
            <a:r>
              <a:rPr lang="en-US" altLang="zh-CN" sz="1400" smtClean="0">
                <a:solidFill>
                  <a:srgbClr val="FF0000"/>
                </a:solidFill>
                <a:latin typeface="微软雅黑" panose="020B0503020204020204" pitchFamily="34" charset="-122"/>
                <a:ea typeface="微软雅黑" panose="020B0503020204020204" pitchFamily="34" charset="-122"/>
              </a:rPr>
              <a:t>&lt;canvas&gt;</a:t>
            </a:r>
            <a:r>
              <a:rPr lang="zh-CN" altLang="en-US" sz="1400" smtClean="0">
                <a:solidFill>
                  <a:srgbClr val="FF0000"/>
                </a:solidFill>
                <a:latin typeface="微软雅黑" panose="020B0503020204020204" pitchFamily="34" charset="-122"/>
                <a:ea typeface="微软雅黑" panose="020B0503020204020204" pitchFamily="34" charset="-122"/>
              </a:rPr>
              <a:t>标签时显示</a:t>
            </a:r>
            <a:endParaRPr lang="zh-CN" altLang="zh-CN" sz="1400">
              <a:solidFill>
                <a:srgbClr val="FF0000"/>
              </a:solidFill>
              <a:latin typeface="微软雅黑" panose="020B0503020204020204" pitchFamily="34" charset="-122"/>
              <a:ea typeface="微软雅黑" panose="020B0503020204020204" pitchFamily="34" charset="-122"/>
            </a:endParaRPr>
          </a:p>
        </p:txBody>
      </p:sp>
      <p:sp>
        <p:nvSpPr>
          <p:cNvPr id="17" name="内容占位符 2"/>
          <p:cNvSpPr txBox="1">
            <a:spLocks/>
          </p:cNvSpPr>
          <p:nvPr/>
        </p:nvSpPr>
        <p:spPr bwMode="auto">
          <a:xfrm>
            <a:off x="467544" y="4375398"/>
            <a:ext cx="7975600" cy="94406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457200" lvl="1" indent="0" eaLnBrk="1" hangingPunct="1">
              <a:lnSpc>
                <a:spcPct val="150000"/>
              </a:lnSpc>
              <a:spcBef>
                <a:spcPts val="500"/>
              </a:spcBef>
              <a:buNone/>
              <a:defRPr/>
            </a:pPr>
            <a:r>
              <a:rPr lang="zh-CN" altLang="zh-CN" sz="1800">
                <a:latin typeface="黑体" panose="02010609060101010101" pitchFamily="49" charset="-122"/>
                <a:ea typeface="黑体" panose="02010609060101010101" pitchFamily="49" charset="-122"/>
              </a:rPr>
              <a:t>画布本身不具有绘制功能，可以通过脚本语言（一般为</a:t>
            </a:r>
            <a:r>
              <a:rPr lang="en-US" altLang="zh-CN" sz="1800">
                <a:latin typeface="黑体" panose="02010609060101010101" pitchFamily="49" charset="-122"/>
                <a:ea typeface="黑体" panose="02010609060101010101" pitchFamily="49" charset="-122"/>
              </a:rPr>
              <a:t>JavaScript</a:t>
            </a:r>
            <a:r>
              <a:rPr lang="zh-CN" altLang="zh-CN" sz="1800">
                <a:latin typeface="黑体" panose="02010609060101010101" pitchFamily="49" charset="-122"/>
                <a:ea typeface="黑体" panose="02010609060101010101" pitchFamily="49" charset="-122"/>
              </a:rPr>
              <a:t>）操作绘制图形的</a:t>
            </a:r>
            <a:r>
              <a:rPr lang="en-US" altLang="zh-CN" sz="1800">
                <a:latin typeface="黑体" panose="02010609060101010101" pitchFamily="49" charset="-122"/>
                <a:ea typeface="黑体" panose="02010609060101010101" pitchFamily="49" charset="-122"/>
              </a:rPr>
              <a:t>API</a:t>
            </a:r>
            <a:r>
              <a:rPr lang="zh-CN" altLang="zh-CN" sz="1800">
                <a:latin typeface="黑体" panose="02010609060101010101" pitchFamily="49" charset="-122"/>
                <a:ea typeface="黑体" panose="02010609060101010101" pitchFamily="49" charset="-122"/>
              </a:rPr>
              <a:t>进行绘制操作</a:t>
            </a:r>
            <a:r>
              <a:rPr lang="zh-CN" altLang="en-US" sz="1800">
                <a:latin typeface="黑体" panose="02010609060101010101" pitchFamily="49" charset="-122"/>
                <a:ea typeface="黑体" panose="02010609060101010101" pitchFamily="49" charset="-122"/>
              </a:rPr>
              <a:t>。可以使用</a:t>
            </a:r>
            <a:r>
              <a:rPr lang="en-US" altLang="zh-CN" sz="1800">
                <a:latin typeface="黑体" panose="02010609060101010101" pitchFamily="49" charset="-122"/>
                <a:ea typeface="黑体" panose="02010609060101010101" pitchFamily="49" charset="-122"/>
              </a:rPr>
              <a:t>getElementById()</a:t>
            </a:r>
            <a:r>
              <a:rPr lang="zh-CN" altLang="en-US" sz="1800">
                <a:latin typeface="黑体" panose="02010609060101010101" pitchFamily="49" charset="-122"/>
                <a:ea typeface="黑体" panose="02010609060101010101" pitchFamily="49" charset="-122"/>
              </a:rPr>
              <a:t>方法获取画布对象：</a:t>
            </a:r>
          </a:p>
          <a:p>
            <a:pPr lvl="1">
              <a:lnSpc>
                <a:spcPct val="150000"/>
              </a:lnSpc>
              <a:defRPr/>
            </a:pPr>
            <a:endParaRPr lang="zh-CN" altLang="zh-CN" sz="1800" kern="0">
              <a:latin typeface="微软雅黑" panose="020B0503020204020204" pitchFamily="34" charset="-122"/>
              <a:ea typeface="微软雅黑" panose="020B0503020204020204" pitchFamily="34" charset="-122"/>
            </a:endParaRPr>
          </a:p>
        </p:txBody>
      </p:sp>
      <p:sp>
        <p:nvSpPr>
          <p:cNvPr id="18" name="TextBox 17"/>
          <p:cNvSpPr txBox="1"/>
          <p:nvPr/>
        </p:nvSpPr>
        <p:spPr>
          <a:xfrm>
            <a:off x="1024260" y="5815558"/>
            <a:ext cx="7220148" cy="531213"/>
          </a:xfrm>
          <a:prstGeom prst="rect">
            <a:avLst/>
          </a:prstGeom>
          <a:solidFill>
            <a:schemeClr val="accent5">
              <a:lumMod val="20000"/>
              <a:lumOff val="80000"/>
            </a:schemeClr>
          </a:solidFill>
          <a:ln w="19050">
            <a:noFill/>
          </a:ln>
        </p:spPr>
        <p:txBody>
          <a:bodyPr>
            <a:noAutofit/>
          </a:bodyPr>
          <a:lstStyle/>
          <a:p>
            <a:pPr indent="457200">
              <a:lnSpc>
                <a:spcPct val="150000"/>
              </a:lnSpc>
            </a:pPr>
            <a:r>
              <a:rPr lang="en-US" altLang="zh-CN" sz="1600" smtClean="0"/>
              <a:t>var </a:t>
            </a:r>
            <a:r>
              <a:rPr lang="en-US" altLang="zh-CN" sz="1600"/>
              <a:t>canvas = document.getElementById('cavsElem');</a:t>
            </a:r>
            <a:endParaRPr lang="zh-CN" altLang="zh-CN" sz="1600"/>
          </a:p>
          <a:p>
            <a:pPr indent="457200">
              <a:lnSpc>
                <a:spcPct val="250000"/>
              </a:lnSpc>
            </a:pPr>
            <a:endParaRPr lang="zh-CN" altLang="zh-CN"/>
          </a:p>
        </p:txBody>
      </p:sp>
      <p:sp>
        <p:nvSpPr>
          <p:cNvPr id="2" name="矩形 1"/>
          <p:cNvSpPr/>
          <p:nvPr/>
        </p:nvSpPr>
        <p:spPr>
          <a:xfrm>
            <a:off x="1024260" y="1591360"/>
            <a:ext cx="1678665" cy="553998"/>
          </a:xfrm>
          <a:prstGeom prst="rect">
            <a:avLst/>
          </a:prstGeom>
        </p:spPr>
        <p:txBody>
          <a:bodyPr wrap="none">
            <a:spAutoFit/>
          </a:bodyPr>
          <a:lstStyle/>
          <a:p>
            <a:pPr marL="457200" lvl="2" indent="-457200">
              <a:lnSpc>
                <a:spcPct val="150000"/>
              </a:lnSpc>
              <a:spcBef>
                <a:spcPct val="20000"/>
              </a:spcBef>
              <a:buFont typeface="+mj-lt"/>
              <a:buAutoNum type="arabicPeriod"/>
              <a:defRPr/>
            </a:pPr>
            <a:r>
              <a:rPr lang="zh-CN" altLang="en-US" sz="2000" b="1" smtClean="0">
                <a:solidFill>
                  <a:srgbClr val="7030A0"/>
                </a:solidFill>
              </a:rPr>
              <a:t>创建</a:t>
            </a:r>
            <a:r>
              <a:rPr lang="zh-CN" altLang="en-US" sz="2000" b="1">
                <a:solidFill>
                  <a:srgbClr val="7030A0"/>
                </a:solidFill>
              </a:rPr>
              <a:t>画布</a:t>
            </a:r>
            <a:endParaRPr lang="zh-CN" altLang="zh-CN" sz="2000" b="1">
              <a:solidFill>
                <a:srgbClr val="7030A0"/>
              </a:solidFill>
            </a:endParaRPr>
          </a:p>
        </p:txBody>
      </p:sp>
    </p:spTree>
    <p:custDataLst>
      <p:tags r:id="rId1"/>
    </p:custDataLst>
    <p:extLst>
      <p:ext uri="{BB962C8B-B14F-4D97-AF65-F5344CB8AC3E}">
        <p14:creationId xmlns:p14="http://schemas.microsoft.com/office/powerpoint/2010/main" val="1086883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0-#ppt_w/2"/>
                                          </p:val>
                                        </p:tav>
                                        <p:tav tm="100000">
                                          <p:val>
                                            <p:strVal val="#ppt_x"/>
                                          </p:val>
                                        </p:tav>
                                      </p:tavLst>
                                    </p:anim>
                                    <p:anim calcmode="lin" valueType="num">
                                      <p:cBhvr additive="base">
                                        <p:cTn id="37"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1" build="p"/>
      <p:bldP spid="12" grpId="0" animBg="1"/>
      <p:bldP spid="16" grpId="0"/>
      <p:bldP spid="17" grpId="0"/>
      <p:bldP spid="18" grpId="0" animBg="1"/>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261194" y="455612"/>
            <a:ext cx="567055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zh-CN" sz="3200" b="1">
              <a:solidFill>
                <a:srgbClr val="FFFF00"/>
              </a:solidFill>
              <a:latin typeface="微软雅黑" pitchFamily="34" charset="-122"/>
              <a:ea typeface="微软雅黑" pitchFamily="34" charset="-122"/>
            </a:endParaRPr>
          </a:p>
        </p:txBody>
      </p:sp>
      <p:sp>
        <p:nvSpPr>
          <p:cNvPr id="7" name="内容占位符 2"/>
          <p:cNvSpPr>
            <a:spLocks noGrp="1"/>
          </p:cNvSpPr>
          <p:nvPr>
            <p:ph idx="1"/>
          </p:nvPr>
        </p:nvSpPr>
        <p:spPr bwMode="auto">
          <a:xfrm>
            <a:off x="261194" y="2420938"/>
            <a:ext cx="7975600" cy="144812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marL="457200" lvl="1" indent="0">
              <a:lnSpc>
                <a:spcPct val="150000"/>
              </a:lnSpc>
              <a:buNone/>
              <a:defRPr/>
            </a:pPr>
            <a:r>
              <a:rPr lang="zh-CN" altLang="zh-CN" sz="1800" kern="0">
                <a:latin typeface="黑体" panose="02010609060101010101" pitchFamily="49" charset="-122"/>
                <a:ea typeface="黑体" panose="02010609060101010101" pitchFamily="49" charset="-122"/>
              </a:rPr>
              <a:t>有了画布之后，要开始作画需要准备一只画笔，这只画笔就是</a:t>
            </a:r>
            <a:r>
              <a:rPr lang="en-US" altLang="zh-CN" sz="1800" kern="0">
                <a:latin typeface="黑体" panose="02010609060101010101" pitchFamily="49" charset="-122"/>
                <a:ea typeface="黑体" panose="02010609060101010101" pitchFamily="49" charset="-122"/>
              </a:rPr>
              <a:t>context</a:t>
            </a:r>
            <a:r>
              <a:rPr lang="zh-CN" altLang="zh-CN" sz="1800" kern="0">
                <a:latin typeface="黑体" panose="02010609060101010101" pitchFamily="49" charset="-122"/>
                <a:ea typeface="黑体" panose="02010609060101010101" pitchFamily="49" charset="-122"/>
              </a:rPr>
              <a:t>对象，该对象可以使用</a:t>
            </a:r>
            <a:r>
              <a:rPr lang="en-US" altLang="zh-CN" sz="1800" kern="0">
                <a:latin typeface="黑体" panose="02010609060101010101" pitchFamily="49" charset="-122"/>
                <a:ea typeface="黑体" panose="02010609060101010101" pitchFamily="49" charset="-122"/>
              </a:rPr>
              <a:t>JavaScript</a:t>
            </a:r>
            <a:r>
              <a:rPr lang="zh-CN" altLang="zh-CN" sz="1800" kern="0">
                <a:latin typeface="黑体" panose="02010609060101010101" pitchFamily="49" charset="-122"/>
                <a:ea typeface="黑体" panose="02010609060101010101" pitchFamily="49" charset="-122"/>
              </a:rPr>
              <a:t>脚本获得</a:t>
            </a:r>
            <a:r>
              <a:rPr lang="zh-CN" altLang="en-US" sz="1800" kern="0">
                <a:latin typeface="黑体" panose="02010609060101010101" pitchFamily="49" charset="-122"/>
                <a:ea typeface="黑体" panose="02010609060101010101" pitchFamily="49" charset="-122"/>
              </a:rPr>
              <a:t>。</a:t>
            </a:r>
            <a:endParaRPr lang="zh-CN" altLang="zh-CN" sz="1800" kern="0">
              <a:latin typeface="黑体" panose="02010609060101010101" pitchFamily="49" charset="-122"/>
              <a:ea typeface="黑体" panose="02010609060101010101" pitchFamily="49" charset="-122"/>
            </a:endParaRPr>
          </a:p>
        </p:txBody>
      </p:sp>
      <p:sp>
        <p:nvSpPr>
          <p:cNvPr id="9" name="TextBox 8"/>
          <p:cNvSpPr txBox="1"/>
          <p:nvPr/>
        </p:nvSpPr>
        <p:spPr>
          <a:xfrm>
            <a:off x="805185" y="3433405"/>
            <a:ext cx="7220148" cy="504056"/>
          </a:xfrm>
          <a:prstGeom prst="rect">
            <a:avLst/>
          </a:prstGeom>
          <a:solidFill>
            <a:schemeClr val="accent5">
              <a:lumMod val="20000"/>
              <a:lumOff val="80000"/>
            </a:schemeClr>
          </a:solidFill>
          <a:ln w="19050">
            <a:noFill/>
          </a:ln>
        </p:spPr>
        <p:txBody>
          <a:bodyPr>
            <a:noAutofit/>
          </a:bodyPr>
          <a:lstStyle/>
          <a:p>
            <a:pPr indent="457200">
              <a:lnSpc>
                <a:spcPct val="150000"/>
              </a:lnSpc>
            </a:pPr>
            <a:r>
              <a:rPr lang="en-US" altLang="zh-CN" sz="1600" smtClean="0"/>
              <a:t>var </a:t>
            </a:r>
            <a:r>
              <a:rPr lang="en-US" altLang="zh-CN" sz="1600"/>
              <a:t>context = canvas.getContext('2d');</a:t>
            </a:r>
            <a:endParaRPr lang="zh-CN" altLang="zh-CN" sz="1600"/>
          </a:p>
          <a:p>
            <a:pPr indent="457200">
              <a:lnSpc>
                <a:spcPct val="150000"/>
              </a:lnSpc>
            </a:pPr>
            <a:endParaRPr lang="en-US" altLang="zh-CN" sz="1600" smtClean="0"/>
          </a:p>
          <a:p>
            <a:pPr indent="457200">
              <a:lnSpc>
                <a:spcPct val="250000"/>
              </a:lnSpc>
            </a:pPr>
            <a:endParaRPr lang="zh-CN" altLang="zh-CN"/>
          </a:p>
        </p:txBody>
      </p:sp>
      <p:sp>
        <p:nvSpPr>
          <p:cNvPr id="10" name="TextBox 9"/>
          <p:cNvSpPr txBox="1"/>
          <p:nvPr/>
        </p:nvSpPr>
        <p:spPr>
          <a:xfrm>
            <a:off x="899592" y="5793734"/>
            <a:ext cx="3610074" cy="531213"/>
          </a:xfrm>
          <a:prstGeom prst="rect">
            <a:avLst/>
          </a:prstGeom>
          <a:solidFill>
            <a:schemeClr val="accent5">
              <a:lumMod val="20000"/>
              <a:lumOff val="80000"/>
            </a:schemeClr>
          </a:solidFill>
          <a:ln w="19050">
            <a:noFill/>
          </a:ln>
        </p:spPr>
        <p:txBody>
          <a:bodyPr>
            <a:noAutofit/>
          </a:bodyPr>
          <a:lstStyle/>
          <a:p>
            <a:pPr indent="457200">
              <a:lnSpc>
                <a:spcPct val="150000"/>
              </a:lnSpc>
            </a:pPr>
            <a:r>
              <a:rPr lang="en-US" altLang="zh-CN" sz="1600"/>
              <a:t>context.moveTo(x,y</a:t>
            </a:r>
            <a:r>
              <a:rPr lang="en-US" altLang="zh-CN" sz="1600" smtClean="0"/>
              <a:t>);</a:t>
            </a:r>
            <a:endParaRPr lang="zh-CN" altLang="zh-CN" sz="1600"/>
          </a:p>
          <a:p>
            <a:pPr indent="457200">
              <a:lnSpc>
                <a:spcPct val="250000"/>
              </a:lnSpc>
            </a:pPr>
            <a:endParaRPr lang="zh-CN" altLang="zh-CN"/>
          </a:p>
        </p:txBody>
      </p:sp>
      <p:pic>
        <p:nvPicPr>
          <p:cNvPr id="12" name="图片 11"/>
          <p:cNvPicPr/>
          <p:nvPr/>
        </p:nvPicPr>
        <p:blipFill>
          <a:blip r:embed="rId3"/>
          <a:stretch>
            <a:fillRect/>
          </a:stretch>
        </p:blipFill>
        <p:spPr>
          <a:xfrm>
            <a:off x="4611242" y="3990233"/>
            <a:ext cx="3528392" cy="2639514"/>
          </a:xfrm>
          <a:prstGeom prst="rect">
            <a:avLst/>
          </a:prstGeom>
        </p:spPr>
      </p:pic>
      <p:sp>
        <p:nvSpPr>
          <p:cNvPr id="13" name="内容占位符 2"/>
          <p:cNvSpPr txBox="1">
            <a:spLocks/>
          </p:cNvSpPr>
          <p:nvPr/>
        </p:nvSpPr>
        <p:spPr bwMode="auto">
          <a:xfrm>
            <a:off x="261194" y="4748014"/>
            <a:ext cx="4454822" cy="144812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457200" lvl="1" indent="0">
              <a:lnSpc>
                <a:spcPct val="150000"/>
              </a:lnSpc>
              <a:buNone/>
              <a:defRPr/>
            </a:pPr>
            <a:r>
              <a:rPr lang="zh-CN" altLang="en-US" sz="1800" kern="0" smtClean="0">
                <a:latin typeface="黑体" panose="02010609060101010101" pitchFamily="49" charset="-122"/>
                <a:ea typeface="黑体" panose="02010609060101010101" pitchFamily="49" charset="-122"/>
              </a:rPr>
              <a:t>接下来需要设置上下文开始的绘制点，也就是“从哪里开始画”。</a:t>
            </a:r>
            <a:endParaRPr lang="zh-CN" altLang="zh-CN" sz="1800" kern="0">
              <a:latin typeface="黑体" panose="02010609060101010101" pitchFamily="49" charset="-122"/>
              <a:ea typeface="黑体" panose="02010609060101010101" pitchFamily="49" charset="-122"/>
            </a:endParaRPr>
          </a:p>
        </p:txBody>
      </p:sp>
      <p:sp>
        <p:nvSpPr>
          <p:cNvPr id="14" name="矩形 13"/>
          <p:cNvSpPr/>
          <p:nvPr/>
        </p:nvSpPr>
        <p:spPr>
          <a:xfrm>
            <a:off x="757558" y="4145647"/>
            <a:ext cx="1936749" cy="553998"/>
          </a:xfrm>
          <a:prstGeom prst="rect">
            <a:avLst/>
          </a:prstGeom>
        </p:spPr>
        <p:txBody>
          <a:bodyPr wrap="none">
            <a:spAutoFit/>
          </a:bodyPr>
          <a:lstStyle/>
          <a:p>
            <a:pPr marL="457200" lvl="2" indent="-457200">
              <a:lnSpc>
                <a:spcPct val="150000"/>
              </a:lnSpc>
              <a:spcBef>
                <a:spcPct val="20000"/>
              </a:spcBef>
              <a:buFont typeface="+mj-lt"/>
              <a:buAutoNum type="arabicPeriod" startAt="3"/>
              <a:defRPr/>
            </a:pPr>
            <a:r>
              <a:rPr lang="zh-CN" altLang="en-US" sz="2000" b="1" smtClean="0">
                <a:solidFill>
                  <a:srgbClr val="7030A0"/>
                </a:solidFill>
              </a:rPr>
              <a:t>坐标和起点</a:t>
            </a:r>
            <a:endParaRPr lang="zh-CN" altLang="zh-CN" sz="2000" b="1">
              <a:solidFill>
                <a:srgbClr val="7030A0"/>
              </a:solidFill>
            </a:endParaRPr>
          </a:p>
        </p:txBody>
      </p:sp>
      <p:sp>
        <p:nvSpPr>
          <p:cNvPr id="15" name="标题 1"/>
          <p:cNvSpPr>
            <a:spLocks noChangeArrowheads="1"/>
          </p:cNvSpPr>
          <p:nvPr/>
        </p:nvSpPr>
        <p:spPr bwMode="auto">
          <a:xfrm>
            <a:off x="1627464" y="198648"/>
            <a:ext cx="7516536"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4000" b="1" smtClean="0">
                <a:solidFill>
                  <a:srgbClr val="0567A2"/>
                </a:solidFill>
                <a:latin typeface="微软雅黑" pitchFamily="34" charset="-122"/>
                <a:ea typeface="微软雅黑" pitchFamily="34" charset="-122"/>
              </a:rPr>
              <a:t>HTML5</a:t>
            </a:r>
            <a:r>
              <a:rPr lang="zh-CN" altLang="zh-CN" sz="4000" b="1" smtClean="0">
                <a:solidFill>
                  <a:srgbClr val="0567A2"/>
                </a:solidFill>
                <a:latin typeface="微软雅黑" pitchFamily="34" charset="-122"/>
                <a:ea typeface="微软雅黑" pitchFamily="34" charset="-122"/>
              </a:rPr>
              <a:t>画布</a:t>
            </a:r>
          </a:p>
        </p:txBody>
      </p:sp>
      <p:sp>
        <p:nvSpPr>
          <p:cNvPr id="16" name="矩形 15"/>
          <p:cNvSpPr/>
          <p:nvPr/>
        </p:nvSpPr>
        <p:spPr>
          <a:xfrm>
            <a:off x="744580" y="1894026"/>
            <a:ext cx="1678665" cy="553998"/>
          </a:xfrm>
          <a:prstGeom prst="rect">
            <a:avLst/>
          </a:prstGeom>
        </p:spPr>
        <p:txBody>
          <a:bodyPr wrap="none">
            <a:spAutoFit/>
          </a:bodyPr>
          <a:lstStyle/>
          <a:p>
            <a:pPr marL="457200" lvl="2" indent="-457200">
              <a:lnSpc>
                <a:spcPct val="150000"/>
              </a:lnSpc>
              <a:spcBef>
                <a:spcPct val="20000"/>
              </a:spcBef>
              <a:buFont typeface="+mj-lt"/>
              <a:buAutoNum type="arabicPeriod" startAt="2"/>
              <a:defRPr/>
            </a:pPr>
            <a:r>
              <a:rPr lang="zh-CN" altLang="en-US" sz="2000" b="1" smtClean="0">
                <a:solidFill>
                  <a:srgbClr val="7030A0"/>
                </a:solidFill>
              </a:rPr>
              <a:t>准备画笔</a:t>
            </a:r>
            <a:endParaRPr lang="zh-CN" altLang="zh-CN" sz="2000" b="1">
              <a:solidFill>
                <a:srgbClr val="7030A0"/>
              </a:solidFill>
            </a:endParaRPr>
          </a:p>
        </p:txBody>
      </p:sp>
      <p:sp>
        <p:nvSpPr>
          <p:cNvPr id="17" name="矩形 16"/>
          <p:cNvSpPr/>
          <p:nvPr/>
        </p:nvSpPr>
        <p:spPr>
          <a:xfrm>
            <a:off x="560388" y="1085460"/>
            <a:ext cx="2006255" cy="646331"/>
          </a:xfrm>
          <a:prstGeom prst="rect">
            <a:avLst/>
          </a:prstGeom>
        </p:spPr>
        <p:txBody>
          <a:bodyPr wrap="none">
            <a:spAutoFit/>
          </a:bodyPr>
          <a:lstStyle/>
          <a:p>
            <a:pPr marL="342900" lvl="2" indent="-342900">
              <a:lnSpc>
                <a:spcPct val="150000"/>
              </a:lnSpc>
              <a:spcBef>
                <a:spcPct val="20000"/>
              </a:spcBef>
              <a:buFontTx/>
              <a:buChar char="•"/>
              <a:defRPr/>
            </a:pPr>
            <a:r>
              <a:rPr lang="zh-CN" altLang="zh-CN" sz="2400" b="1" smtClean="0">
                <a:solidFill>
                  <a:srgbClr val="0567A2"/>
                </a:solidFill>
              </a:rPr>
              <a:t>初</a:t>
            </a:r>
            <a:r>
              <a:rPr lang="zh-CN" altLang="zh-CN" sz="2400" b="1">
                <a:solidFill>
                  <a:srgbClr val="0567A2"/>
                </a:solidFill>
              </a:rPr>
              <a:t>识</a:t>
            </a:r>
            <a:r>
              <a:rPr lang="en-US" altLang="zh-CN" sz="2400" b="1" smtClean="0">
                <a:solidFill>
                  <a:srgbClr val="0567A2"/>
                </a:solidFill>
              </a:rPr>
              <a:t>canvas</a:t>
            </a:r>
            <a:endParaRPr lang="zh-CN" altLang="zh-CN" sz="2400" b="1">
              <a:solidFill>
                <a:srgbClr val="0567A2"/>
              </a:solidFill>
            </a:endParaRPr>
          </a:p>
        </p:txBody>
      </p:sp>
    </p:spTree>
    <p:custDataLst>
      <p:tags r:id="rId1"/>
    </p:custDataLst>
    <p:extLst>
      <p:ext uri="{BB962C8B-B14F-4D97-AF65-F5344CB8AC3E}">
        <p14:creationId xmlns:p14="http://schemas.microsoft.com/office/powerpoint/2010/main" val="993623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1"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0-#ppt_w/2"/>
                                          </p:val>
                                        </p:tav>
                                        <p:tav tm="100000">
                                          <p:val>
                                            <p:strVal val="#ppt_x"/>
                                          </p:val>
                                        </p:tav>
                                      </p:tavLst>
                                    </p:anim>
                                    <p:anim calcmode="lin" valueType="num">
                                      <p:cBhvr additive="base">
                                        <p:cTn id="30"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1+#ppt_w/2"/>
                                          </p:val>
                                        </p:tav>
                                        <p:tav tm="100000">
                                          <p:val>
                                            <p:strVal val="#ppt_x"/>
                                          </p:val>
                                        </p:tav>
                                      </p:tavLst>
                                    </p:anim>
                                    <p:anim calcmode="lin" valueType="num">
                                      <p:cBhvr additive="base">
                                        <p:cTn id="3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build="p"/>
      <p:bldP spid="9" grpId="1" animBg="1"/>
      <p:bldP spid="10" grpId="0" animBg="1"/>
      <p:bldP spid="13" grpId="0"/>
      <p:bldP spid="14" grpId="0"/>
      <p:bldP spid="1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268759" y="579437"/>
            <a:ext cx="567055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zh-CN" sz="3200" b="1">
              <a:solidFill>
                <a:srgbClr val="FFFF00"/>
              </a:solidFill>
              <a:latin typeface="微软雅黑" pitchFamily="34" charset="-122"/>
              <a:ea typeface="微软雅黑" pitchFamily="34" charset="-122"/>
            </a:endParaRPr>
          </a:p>
        </p:txBody>
      </p:sp>
      <p:sp>
        <p:nvSpPr>
          <p:cNvPr id="7" name="标题 1"/>
          <p:cNvSpPr>
            <a:spLocks noChangeArrowheads="1"/>
          </p:cNvSpPr>
          <p:nvPr/>
        </p:nvSpPr>
        <p:spPr bwMode="auto">
          <a:xfrm>
            <a:off x="1627464" y="198648"/>
            <a:ext cx="7516536"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4000" b="1" smtClean="0">
                <a:solidFill>
                  <a:srgbClr val="0567A2"/>
                </a:solidFill>
                <a:latin typeface="微软雅黑" pitchFamily="34" charset="-122"/>
                <a:ea typeface="微软雅黑" pitchFamily="34" charset="-122"/>
              </a:rPr>
              <a:t>HTML5</a:t>
            </a:r>
            <a:r>
              <a:rPr lang="zh-CN" altLang="zh-CN" sz="4000" b="1" smtClean="0">
                <a:solidFill>
                  <a:srgbClr val="0567A2"/>
                </a:solidFill>
                <a:latin typeface="微软雅黑" pitchFamily="34" charset="-122"/>
                <a:ea typeface="微软雅黑" pitchFamily="34" charset="-122"/>
              </a:rPr>
              <a:t>画布</a:t>
            </a:r>
          </a:p>
        </p:txBody>
      </p:sp>
      <p:sp>
        <p:nvSpPr>
          <p:cNvPr id="8" name="内容占位符 2"/>
          <p:cNvSpPr>
            <a:spLocks noGrp="1"/>
          </p:cNvSpPr>
          <p:nvPr>
            <p:ph idx="1"/>
          </p:nvPr>
        </p:nvSpPr>
        <p:spPr bwMode="auto">
          <a:xfrm>
            <a:off x="528638" y="1980084"/>
            <a:ext cx="7907411" cy="144812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lvl="1" indent="0">
              <a:lnSpc>
                <a:spcPct val="150000"/>
              </a:lnSpc>
              <a:buNone/>
              <a:defRPr/>
            </a:pPr>
            <a:r>
              <a:rPr lang="en-US" altLang="zh-CN" sz="1600">
                <a:latin typeface="黑体" panose="02010609060101010101" pitchFamily="49" charset="-122"/>
                <a:ea typeface="黑体" panose="02010609060101010101" pitchFamily="49" charset="-122"/>
              </a:rPr>
              <a:t>lineTo()</a:t>
            </a:r>
            <a:r>
              <a:rPr lang="zh-CN" altLang="zh-CN" sz="1600">
                <a:latin typeface="黑体" panose="02010609060101010101" pitchFamily="49" charset="-122"/>
                <a:ea typeface="黑体" panose="02010609060101010101" pitchFamily="49" charset="-122"/>
              </a:rPr>
              <a:t>方法用于定义从“</a:t>
            </a:r>
            <a:r>
              <a:rPr lang="en-US" altLang="zh-CN" sz="1600">
                <a:latin typeface="黑体" panose="02010609060101010101" pitchFamily="49" charset="-122"/>
                <a:ea typeface="黑体" panose="02010609060101010101" pitchFamily="49" charset="-122"/>
              </a:rPr>
              <a:t>x,y</a:t>
            </a:r>
            <a:r>
              <a:rPr lang="zh-CN" altLang="zh-CN" sz="1600">
                <a:latin typeface="黑体" panose="02010609060101010101" pitchFamily="49" charset="-122"/>
                <a:ea typeface="黑体" panose="02010609060101010101" pitchFamily="49" charset="-122"/>
              </a:rPr>
              <a:t>”的位置绘制一条直线到起点</a:t>
            </a:r>
            <a:r>
              <a:rPr lang="zh-CN" altLang="zh-CN" sz="1600" smtClean="0">
                <a:latin typeface="黑体" panose="02010609060101010101" pitchFamily="49" charset="-122"/>
                <a:ea typeface="黑体" panose="02010609060101010101" pitchFamily="49" charset="-122"/>
              </a:rPr>
              <a:t>或上</a:t>
            </a:r>
            <a:r>
              <a:rPr lang="zh-CN" altLang="zh-CN" sz="1600">
                <a:latin typeface="黑体" panose="02010609060101010101" pitchFamily="49" charset="-122"/>
                <a:ea typeface="黑体" panose="02010609060101010101" pitchFamily="49" charset="-122"/>
              </a:rPr>
              <a:t>一个线头点</a:t>
            </a:r>
            <a:r>
              <a:rPr lang="zh-CN" altLang="en-US" sz="1600">
                <a:latin typeface="黑体" panose="02010609060101010101" pitchFamily="49" charset="-122"/>
                <a:ea typeface="黑体" panose="02010609060101010101" pitchFamily="49" charset="-122"/>
              </a:rPr>
              <a:t>。</a:t>
            </a:r>
            <a:endParaRPr lang="zh-CN" altLang="zh-CN" sz="1600">
              <a:latin typeface="黑体" panose="02010609060101010101" pitchFamily="49" charset="-122"/>
              <a:ea typeface="黑体" panose="02010609060101010101" pitchFamily="49" charset="-122"/>
            </a:endParaRPr>
          </a:p>
        </p:txBody>
      </p:sp>
      <p:sp>
        <p:nvSpPr>
          <p:cNvPr id="10" name="TextBox 9"/>
          <p:cNvSpPr txBox="1"/>
          <p:nvPr/>
        </p:nvSpPr>
        <p:spPr>
          <a:xfrm>
            <a:off x="1083990" y="2479948"/>
            <a:ext cx="6840760" cy="504056"/>
          </a:xfrm>
          <a:prstGeom prst="rect">
            <a:avLst/>
          </a:prstGeom>
          <a:solidFill>
            <a:schemeClr val="accent5">
              <a:lumMod val="20000"/>
              <a:lumOff val="80000"/>
            </a:schemeClr>
          </a:solidFill>
          <a:ln w="19050">
            <a:noFill/>
          </a:ln>
        </p:spPr>
        <p:txBody>
          <a:bodyPr>
            <a:noAutofit/>
          </a:bodyPr>
          <a:lstStyle/>
          <a:p>
            <a:pPr indent="457200">
              <a:lnSpc>
                <a:spcPct val="150000"/>
              </a:lnSpc>
            </a:pPr>
            <a:r>
              <a:rPr lang="en-US" altLang="zh-CN" sz="1600" smtClean="0"/>
              <a:t>context.lineTo(x,y</a:t>
            </a:r>
            <a:r>
              <a:rPr lang="en-US" altLang="zh-CN" sz="1600"/>
              <a:t>);</a:t>
            </a:r>
            <a:endParaRPr lang="zh-CN" altLang="zh-CN" sz="1600"/>
          </a:p>
          <a:p>
            <a:pPr indent="457200">
              <a:lnSpc>
                <a:spcPct val="150000"/>
              </a:lnSpc>
            </a:pPr>
            <a:endParaRPr lang="zh-CN" altLang="zh-CN" sz="1600" smtClean="0"/>
          </a:p>
          <a:p>
            <a:pPr indent="457200">
              <a:lnSpc>
                <a:spcPct val="150000"/>
              </a:lnSpc>
            </a:pPr>
            <a:endParaRPr lang="en-US" altLang="zh-CN" sz="1600" smtClean="0"/>
          </a:p>
          <a:p>
            <a:pPr indent="457200">
              <a:lnSpc>
                <a:spcPct val="250000"/>
              </a:lnSpc>
            </a:pPr>
            <a:endParaRPr lang="zh-CN" altLang="zh-CN"/>
          </a:p>
        </p:txBody>
      </p:sp>
      <p:sp>
        <p:nvSpPr>
          <p:cNvPr id="11" name="TextBox 10"/>
          <p:cNvSpPr txBox="1"/>
          <p:nvPr/>
        </p:nvSpPr>
        <p:spPr>
          <a:xfrm>
            <a:off x="1055415" y="4184898"/>
            <a:ext cx="6840760" cy="531213"/>
          </a:xfrm>
          <a:prstGeom prst="rect">
            <a:avLst/>
          </a:prstGeom>
          <a:solidFill>
            <a:schemeClr val="accent5">
              <a:lumMod val="20000"/>
              <a:lumOff val="80000"/>
            </a:schemeClr>
          </a:solidFill>
          <a:ln w="19050">
            <a:noFill/>
          </a:ln>
        </p:spPr>
        <p:txBody>
          <a:bodyPr>
            <a:noAutofit/>
          </a:bodyPr>
          <a:lstStyle/>
          <a:p>
            <a:pPr lvl="1">
              <a:lnSpc>
                <a:spcPct val="150000"/>
              </a:lnSpc>
            </a:pPr>
            <a:r>
              <a:rPr lang="en-US" altLang="zh-CN" sz="1600"/>
              <a:t>context.beginPath(); /*</a:t>
            </a:r>
            <a:r>
              <a:rPr lang="zh-CN" altLang="zh-CN" sz="1600"/>
              <a:t>开始</a:t>
            </a:r>
            <a:r>
              <a:rPr lang="zh-CN" altLang="zh-CN" sz="1600" smtClean="0"/>
              <a:t>路径</a:t>
            </a:r>
            <a:r>
              <a:rPr lang="en-US" altLang="zh-CN" sz="1600" smtClean="0"/>
              <a:t>*/   context.closePath(); /*</a:t>
            </a:r>
            <a:r>
              <a:rPr lang="zh-CN" altLang="zh-CN" sz="1600" smtClean="0"/>
              <a:t>闭合路径</a:t>
            </a:r>
            <a:r>
              <a:rPr lang="en-US" altLang="zh-CN" sz="1600" smtClean="0"/>
              <a:t>*/</a:t>
            </a:r>
            <a:endParaRPr lang="zh-CN" altLang="zh-CN" sz="1600" smtClean="0"/>
          </a:p>
          <a:p>
            <a:pPr indent="457200">
              <a:lnSpc>
                <a:spcPct val="150000"/>
              </a:lnSpc>
            </a:pPr>
            <a:endParaRPr lang="zh-CN" altLang="zh-CN" sz="1600" smtClean="0"/>
          </a:p>
          <a:p>
            <a:pPr indent="457200">
              <a:lnSpc>
                <a:spcPct val="250000"/>
              </a:lnSpc>
            </a:pPr>
            <a:endParaRPr lang="zh-CN" altLang="zh-CN"/>
          </a:p>
        </p:txBody>
      </p:sp>
      <p:sp>
        <p:nvSpPr>
          <p:cNvPr id="13" name="内容占位符 2"/>
          <p:cNvSpPr txBox="1">
            <a:spLocks/>
          </p:cNvSpPr>
          <p:nvPr/>
        </p:nvSpPr>
        <p:spPr bwMode="auto">
          <a:xfrm>
            <a:off x="477962" y="3320802"/>
            <a:ext cx="8054478" cy="144812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457200" lvl="1" indent="0">
              <a:lnSpc>
                <a:spcPct val="150000"/>
              </a:lnSpc>
              <a:buNone/>
              <a:defRPr/>
            </a:pPr>
            <a:r>
              <a:rPr lang="zh-CN" altLang="zh-CN" sz="1600" kern="0" dirty="0" smtClean="0">
                <a:latin typeface="黑体" panose="02010609060101010101" pitchFamily="49" charset="-122"/>
                <a:ea typeface="黑体" panose="02010609060101010101" pitchFamily="49" charset="-122"/>
              </a:rPr>
              <a:t>绘制</a:t>
            </a:r>
            <a:r>
              <a:rPr lang="zh-CN" altLang="zh-CN" sz="1600" kern="0" dirty="0">
                <a:latin typeface="黑体" panose="02010609060101010101" pitchFamily="49" charset="-122"/>
                <a:ea typeface="黑体" panose="02010609060101010101" pitchFamily="49" charset="-122"/>
              </a:rPr>
              <a:t>直线确定了起始点和线头点后，便形成了一条绘制路径，如果复杂路径绘制，必须使用路径开始和</a:t>
            </a:r>
            <a:r>
              <a:rPr lang="zh-CN" altLang="zh-CN" sz="1600" kern="0" dirty="0" smtClean="0">
                <a:latin typeface="黑体" panose="02010609060101010101" pitchFamily="49" charset="-122"/>
                <a:ea typeface="黑体" panose="02010609060101010101" pitchFamily="49" charset="-122"/>
              </a:rPr>
              <a:t>结束</a:t>
            </a:r>
            <a:r>
              <a:rPr lang="zh-CN" altLang="en-US" sz="1600" kern="0" dirty="0" smtClean="0">
                <a:latin typeface="黑体" panose="02010609060101010101" pitchFamily="49" charset="-122"/>
                <a:ea typeface="黑体" panose="02010609060101010101" pitchFamily="49" charset="-122"/>
              </a:rPr>
              <a:t>。</a:t>
            </a:r>
            <a:endParaRPr lang="zh-CN" altLang="zh-CN" sz="1600" kern="0" dirty="0">
              <a:latin typeface="黑体" panose="02010609060101010101" pitchFamily="49" charset="-122"/>
              <a:ea typeface="黑体" panose="02010609060101010101" pitchFamily="49" charset="-122"/>
            </a:endParaRPr>
          </a:p>
        </p:txBody>
      </p:sp>
      <p:sp>
        <p:nvSpPr>
          <p:cNvPr id="15" name="内容占位符 2"/>
          <p:cNvSpPr txBox="1">
            <a:spLocks/>
          </p:cNvSpPr>
          <p:nvPr/>
        </p:nvSpPr>
        <p:spPr bwMode="auto">
          <a:xfrm>
            <a:off x="492820" y="5193010"/>
            <a:ext cx="7908230" cy="144812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457200" lvl="1" indent="0">
              <a:lnSpc>
                <a:spcPct val="150000"/>
              </a:lnSpc>
              <a:buNone/>
              <a:defRPr/>
            </a:pPr>
            <a:r>
              <a:rPr lang="zh-CN" altLang="zh-CN" sz="1600" kern="0" smtClean="0">
                <a:latin typeface="黑体" panose="02010609060101010101" pitchFamily="49" charset="-122"/>
                <a:ea typeface="黑体" panose="02010609060101010101" pitchFamily="49" charset="-122"/>
              </a:rPr>
              <a:t>在</a:t>
            </a:r>
            <a:r>
              <a:rPr lang="en-US" altLang="zh-CN" sz="1600" kern="0">
                <a:latin typeface="黑体" panose="02010609060101010101" pitchFamily="49" charset="-122"/>
                <a:ea typeface="黑体" panose="02010609060101010101" pitchFamily="49" charset="-122"/>
              </a:rPr>
              <a:t>canvas</a:t>
            </a:r>
            <a:r>
              <a:rPr lang="zh-CN" altLang="zh-CN" sz="1600" kern="0">
                <a:latin typeface="黑体" panose="02010609060101010101" pitchFamily="49" charset="-122"/>
                <a:ea typeface="黑体" panose="02010609060101010101" pitchFamily="49" charset="-122"/>
              </a:rPr>
              <a:t>图形绘制中，路径只是草稿，真正绘制线必须执行</a:t>
            </a:r>
            <a:r>
              <a:rPr lang="en-US" altLang="zh-CN" sz="1600" kern="0">
                <a:latin typeface="黑体" panose="02010609060101010101" pitchFamily="49" charset="-122"/>
                <a:ea typeface="黑体" panose="02010609060101010101" pitchFamily="49" charset="-122"/>
              </a:rPr>
              <a:t>stroke()</a:t>
            </a:r>
            <a:r>
              <a:rPr lang="zh-CN" altLang="zh-CN" sz="1600" kern="0">
                <a:latin typeface="黑体" panose="02010609060101010101" pitchFamily="49" charset="-122"/>
                <a:ea typeface="黑体" panose="02010609060101010101" pitchFamily="49" charset="-122"/>
              </a:rPr>
              <a:t>方法根据路径进行描</a:t>
            </a:r>
            <a:r>
              <a:rPr lang="zh-CN" altLang="zh-CN" sz="1600" kern="0" smtClean="0">
                <a:latin typeface="黑体" panose="02010609060101010101" pitchFamily="49" charset="-122"/>
                <a:ea typeface="黑体" panose="02010609060101010101" pitchFamily="49" charset="-122"/>
              </a:rPr>
              <a:t>边</a:t>
            </a:r>
            <a:r>
              <a:rPr lang="zh-CN" altLang="en-US" sz="1600" kern="0" smtClean="0">
                <a:latin typeface="黑体" panose="02010609060101010101" pitchFamily="49" charset="-122"/>
                <a:ea typeface="黑体" panose="02010609060101010101" pitchFamily="49" charset="-122"/>
              </a:rPr>
              <a:t>，还可以使用</a:t>
            </a:r>
            <a:r>
              <a:rPr lang="en-US" altLang="zh-CN" sz="1600" kern="0" smtClean="0">
                <a:latin typeface="黑体" panose="02010609060101010101" pitchFamily="49" charset="-122"/>
                <a:ea typeface="黑体" panose="02010609060101010101" pitchFamily="49" charset="-122"/>
              </a:rPr>
              <a:t>fill()</a:t>
            </a:r>
            <a:r>
              <a:rPr lang="zh-CN" altLang="en-US" sz="1600" kern="0" smtClean="0">
                <a:latin typeface="黑体" panose="02010609060101010101" pitchFamily="49" charset="-122"/>
                <a:ea typeface="黑体" panose="02010609060101010101" pitchFamily="49" charset="-122"/>
              </a:rPr>
              <a:t>方法进行图形的填充。</a:t>
            </a:r>
            <a:endParaRPr lang="zh-CN" altLang="zh-CN" sz="1600" kern="0">
              <a:latin typeface="黑体" panose="02010609060101010101" pitchFamily="49" charset="-122"/>
              <a:ea typeface="黑体" panose="02010609060101010101" pitchFamily="49" charset="-122"/>
            </a:endParaRPr>
          </a:p>
        </p:txBody>
      </p:sp>
      <p:sp>
        <p:nvSpPr>
          <p:cNvPr id="16" name="TextBox 15"/>
          <p:cNvSpPr txBox="1"/>
          <p:nvPr/>
        </p:nvSpPr>
        <p:spPr>
          <a:xfrm>
            <a:off x="1083990" y="6028531"/>
            <a:ext cx="6840760" cy="504056"/>
          </a:xfrm>
          <a:prstGeom prst="rect">
            <a:avLst/>
          </a:prstGeom>
          <a:solidFill>
            <a:schemeClr val="accent5">
              <a:lumMod val="20000"/>
              <a:lumOff val="80000"/>
            </a:schemeClr>
          </a:solidFill>
          <a:ln w="19050">
            <a:noFill/>
          </a:ln>
        </p:spPr>
        <p:txBody>
          <a:bodyPr>
            <a:noAutofit/>
          </a:bodyPr>
          <a:lstStyle/>
          <a:p>
            <a:pPr indent="457200">
              <a:lnSpc>
                <a:spcPct val="150000"/>
              </a:lnSpc>
            </a:pPr>
            <a:r>
              <a:rPr lang="en-US" altLang="zh-CN" sz="1600" smtClean="0"/>
              <a:t>context.stroke();//</a:t>
            </a:r>
            <a:r>
              <a:rPr lang="zh-CN" altLang="en-US" sz="1600" smtClean="0"/>
              <a:t>描边      </a:t>
            </a:r>
            <a:r>
              <a:rPr lang="en-US" altLang="zh-CN" sz="1600" smtClean="0"/>
              <a:t>context.fill();//</a:t>
            </a:r>
            <a:r>
              <a:rPr lang="zh-CN" altLang="en-US" sz="1600" smtClean="0"/>
              <a:t>填充</a:t>
            </a:r>
            <a:endParaRPr lang="zh-CN" altLang="zh-CN" sz="1600"/>
          </a:p>
          <a:p>
            <a:pPr indent="457200">
              <a:lnSpc>
                <a:spcPct val="150000"/>
              </a:lnSpc>
            </a:pPr>
            <a:endParaRPr lang="zh-CN" altLang="zh-CN" sz="1600"/>
          </a:p>
          <a:p>
            <a:pPr indent="457200">
              <a:lnSpc>
                <a:spcPct val="150000"/>
              </a:lnSpc>
            </a:pPr>
            <a:endParaRPr lang="zh-CN" altLang="zh-CN" sz="1600" smtClean="0"/>
          </a:p>
          <a:p>
            <a:pPr indent="457200">
              <a:lnSpc>
                <a:spcPct val="150000"/>
              </a:lnSpc>
            </a:pPr>
            <a:endParaRPr lang="en-US" altLang="zh-CN" sz="1600" smtClean="0"/>
          </a:p>
          <a:p>
            <a:pPr indent="457200">
              <a:lnSpc>
                <a:spcPct val="250000"/>
              </a:lnSpc>
            </a:pPr>
            <a:endParaRPr lang="zh-CN" altLang="zh-CN"/>
          </a:p>
        </p:txBody>
      </p:sp>
      <p:sp>
        <p:nvSpPr>
          <p:cNvPr id="17" name="矩形 16"/>
          <p:cNvSpPr/>
          <p:nvPr/>
        </p:nvSpPr>
        <p:spPr>
          <a:xfrm>
            <a:off x="605160" y="1591360"/>
            <a:ext cx="1678665" cy="501291"/>
          </a:xfrm>
          <a:prstGeom prst="rect">
            <a:avLst/>
          </a:prstGeom>
        </p:spPr>
        <p:txBody>
          <a:bodyPr wrap="none">
            <a:spAutoFit/>
          </a:bodyPr>
          <a:lstStyle/>
          <a:p>
            <a:pPr marL="457200" lvl="2" indent="-457200">
              <a:lnSpc>
                <a:spcPct val="150000"/>
              </a:lnSpc>
              <a:spcBef>
                <a:spcPct val="20000"/>
              </a:spcBef>
              <a:buFont typeface="+mj-lt"/>
              <a:buAutoNum type="arabicPeriod" startAt="4"/>
              <a:defRPr/>
            </a:pPr>
            <a:r>
              <a:rPr lang="zh-CN" altLang="en-US" sz="2000" b="1" smtClean="0">
                <a:solidFill>
                  <a:srgbClr val="7030A0"/>
                </a:solidFill>
              </a:rPr>
              <a:t>绘制线条</a:t>
            </a:r>
            <a:endParaRPr lang="zh-CN" altLang="zh-CN" sz="2000" b="1">
              <a:solidFill>
                <a:srgbClr val="7030A0"/>
              </a:solidFill>
            </a:endParaRPr>
          </a:p>
        </p:txBody>
      </p:sp>
      <p:sp>
        <p:nvSpPr>
          <p:cNvPr id="18" name="矩形 17"/>
          <p:cNvSpPr/>
          <p:nvPr/>
        </p:nvSpPr>
        <p:spPr>
          <a:xfrm>
            <a:off x="560388" y="1085460"/>
            <a:ext cx="2006255" cy="646331"/>
          </a:xfrm>
          <a:prstGeom prst="rect">
            <a:avLst/>
          </a:prstGeom>
        </p:spPr>
        <p:txBody>
          <a:bodyPr wrap="none">
            <a:spAutoFit/>
          </a:bodyPr>
          <a:lstStyle/>
          <a:p>
            <a:pPr marL="342900" lvl="2" indent="-342900">
              <a:lnSpc>
                <a:spcPct val="150000"/>
              </a:lnSpc>
              <a:spcBef>
                <a:spcPct val="20000"/>
              </a:spcBef>
              <a:buFontTx/>
              <a:buChar char="•"/>
              <a:defRPr/>
            </a:pPr>
            <a:r>
              <a:rPr lang="zh-CN" altLang="zh-CN" sz="2400" b="1" smtClean="0">
                <a:solidFill>
                  <a:srgbClr val="0567A2"/>
                </a:solidFill>
              </a:rPr>
              <a:t>初</a:t>
            </a:r>
            <a:r>
              <a:rPr lang="zh-CN" altLang="zh-CN" sz="2400" b="1">
                <a:solidFill>
                  <a:srgbClr val="0567A2"/>
                </a:solidFill>
              </a:rPr>
              <a:t>识</a:t>
            </a:r>
            <a:r>
              <a:rPr lang="en-US" altLang="zh-CN" sz="2400" b="1" smtClean="0">
                <a:solidFill>
                  <a:srgbClr val="0567A2"/>
                </a:solidFill>
              </a:rPr>
              <a:t>canvas</a:t>
            </a:r>
            <a:endParaRPr lang="zh-CN" altLang="zh-CN" sz="2400" b="1">
              <a:solidFill>
                <a:srgbClr val="0567A2"/>
              </a:solidFill>
            </a:endParaRPr>
          </a:p>
        </p:txBody>
      </p:sp>
      <p:sp>
        <p:nvSpPr>
          <p:cNvPr id="19" name="矩形 18"/>
          <p:cNvSpPr/>
          <p:nvPr/>
        </p:nvSpPr>
        <p:spPr>
          <a:xfrm>
            <a:off x="724122" y="2929533"/>
            <a:ext cx="1162498" cy="501291"/>
          </a:xfrm>
          <a:prstGeom prst="rect">
            <a:avLst/>
          </a:prstGeom>
        </p:spPr>
        <p:txBody>
          <a:bodyPr wrap="none">
            <a:spAutoFit/>
          </a:bodyPr>
          <a:lstStyle/>
          <a:p>
            <a:pPr marL="457200" lvl="2" indent="-457200">
              <a:lnSpc>
                <a:spcPct val="150000"/>
              </a:lnSpc>
              <a:spcBef>
                <a:spcPct val="20000"/>
              </a:spcBef>
              <a:buFont typeface="+mj-lt"/>
              <a:buAutoNum type="arabicPeriod" startAt="5"/>
              <a:defRPr/>
            </a:pPr>
            <a:r>
              <a:rPr lang="zh-CN" altLang="en-US" sz="2000" b="1" smtClean="0">
                <a:solidFill>
                  <a:srgbClr val="7030A0"/>
                </a:solidFill>
              </a:rPr>
              <a:t>路径</a:t>
            </a:r>
            <a:endParaRPr lang="zh-CN" altLang="zh-CN" sz="2000" b="1">
              <a:solidFill>
                <a:srgbClr val="7030A0"/>
              </a:solidFill>
            </a:endParaRPr>
          </a:p>
        </p:txBody>
      </p:sp>
      <p:sp>
        <p:nvSpPr>
          <p:cNvPr id="20" name="矩形 19"/>
          <p:cNvSpPr/>
          <p:nvPr/>
        </p:nvSpPr>
        <p:spPr>
          <a:xfrm>
            <a:off x="724122" y="4777422"/>
            <a:ext cx="1936749" cy="501291"/>
          </a:xfrm>
          <a:prstGeom prst="rect">
            <a:avLst/>
          </a:prstGeom>
        </p:spPr>
        <p:txBody>
          <a:bodyPr wrap="none">
            <a:spAutoFit/>
          </a:bodyPr>
          <a:lstStyle/>
          <a:p>
            <a:pPr marL="457200" lvl="2" indent="-457200">
              <a:lnSpc>
                <a:spcPct val="150000"/>
              </a:lnSpc>
              <a:spcBef>
                <a:spcPct val="20000"/>
              </a:spcBef>
              <a:buFont typeface="+mj-lt"/>
              <a:buAutoNum type="arabicPeriod" startAt="6"/>
              <a:defRPr/>
            </a:pPr>
            <a:r>
              <a:rPr lang="zh-CN" altLang="en-US" sz="2000" b="1" smtClean="0">
                <a:solidFill>
                  <a:srgbClr val="7030A0"/>
                </a:solidFill>
              </a:rPr>
              <a:t>描边和填充</a:t>
            </a:r>
            <a:endParaRPr lang="zh-CN" altLang="zh-CN" sz="2000" b="1">
              <a:solidFill>
                <a:srgbClr val="7030A0"/>
              </a:solidFill>
            </a:endParaRPr>
          </a:p>
        </p:txBody>
      </p:sp>
    </p:spTree>
    <p:custDataLst>
      <p:tags r:id="rId1"/>
    </p:custDataLst>
    <p:extLst>
      <p:ext uri="{BB962C8B-B14F-4D97-AF65-F5344CB8AC3E}">
        <p14:creationId xmlns:p14="http://schemas.microsoft.com/office/powerpoint/2010/main" val="3499465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0-#ppt_w/2"/>
                                          </p:val>
                                        </p:tav>
                                        <p:tav tm="100000">
                                          <p:val>
                                            <p:strVal val="#ppt_x"/>
                                          </p:val>
                                        </p:tav>
                                      </p:tavLst>
                                    </p:anim>
                                    <p:anim calcmode="lin" valueType="num">
                                      <p:cBhvr additive="base">
                                        <p:cTn id="30"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0-#ppt_w/2"/>
                                          </p:val>
                                        </p:tav>
                                        <p:tav tm="100000">
                                          <p:val>
                                            <p:strVal val="#ppt_x"/>
                                          </p:val>
                                        </p:tav>
                                      </p:tavLst>
                                    </p:anim>
                                    <p:anim calcmode="lin" valueType="num">
                                      <p:cBhvr additive="base">
                                        <p:cTn id="44"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animBg="1"/>
      <p:bldP spid="11" grpId="0" animBg="1"/>
      <p:bldP spid="13" grpId="0"/>
      <p:bldP spid="15" grpId="0"/>
      <p:bldP spid="16" grpId="0" animBg="1"/>
      <p:bldP spid="17" grpId="0"/>
      <p:bldP spid="19" grpId="0"/>
      <p:bldP spid="2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bwMode="auto">
          <a:xfrm>
            <a:off x="975910" y="2136469"/>
            <a:ext cx="7109347" cy="3254681"/>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9" name="圆角矩形 18"/>
          <p:cNvSpPr/>
          <p:nvPr/>
        </p:nvSpPr>
        <p:spPr>
          <a:xfrm>
            <a:off x="975910" y="5645224"/>
            <a:ext cx="7109348" cy="408623"/>
          </a:xfrm>
          <a:prstGeom prst="roundRect">
            <a:avLst/>
          </a:prstGeom>
          <a:solidFill>
            <a:srgbClr val="0567A2"/>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smtClean="0">
                <a:solidFill>
                  <a:schemeClr val="bg1"/>
                </a:solidFill>
                <a:ea typeface="宋体" pitchFamily="2" charset="-122"/>
              </a:rPr>
              <a:t>案例代码（详见教材</a:t>
            </a:r>
            <a:r>
              <a:rPr lang="en-US" altLang="zh-CN" b="1" smtClean="0">
                <a:solidFill>
                  <a:schemeClr val="bg1"/>
                </a:solidFill>
                <a:ea typeface="宋体" pitchFamily="2" charset="-122"/>
              </a:rPr>
              <a:t>demo2-4.html</a:t>
            </a:r>
            <a:r>
              <a:rPr lang="zh-CN" altLang="en-US" b="1" smtClean="0">
                <a:solidFill>
                  <a:schemeClr val="bg1"/>
                </a:solidFill>
                <a:ea typeface="宋体" pitchFamily="2" charset="-122"/>
              </a:rPr>
              <a:t>）</a:t>
            </a:r>
            <a:endParaRPr lang="en-US" altLang="zh-CN" b="1" dirty="0">
              <a:solidFill>
                <a:schemeClr val="bg1"/>
              </a:solidFill>
              <a:ea typeface="宋体" pitchFamily="2" charset="-122"/>
            </a:endParaRPr>
          </a:p>
        </p:txBody>
      </p:sp>
      <p:sp>
        <p:nvSpPr>
          <p:cNvPr id="4" name="标题 1"/>
          <p:cNvSpPr>
            <a:spLocks noChangeArrowheads="1"/>
          </p:cNvSpPr>
          <p:nvPr/>
        </p:nvSpPr>
        <p:spPr bwMode="auto">
          <a:xfrm>
            <a:off x="268759" y="579437"/>
            <a:ext cx="567055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zh-CN" sz="3200" b="1">
              <a:solidFill>
                <a:srgbClr val="FFFF00"/>
              </a:solidFill>
              <a:latin typeface="微软雅黑" pitchFamily="34" charset="-122"/>
              <a:ea typeface="微软雅黑" pitchFamily="34" charset="-122"/>
            </a:endParaRPr>
          </a:p>
        </p:txBody>
      </p:sp>
      <p:sp>
        <p:nvSpPr>
          <p:cNvPr id="6" name="标题 1"/>
          <p:cNvSpPr>
            <a:spLocks noChangeArrowheads="1"/>
          </p:cNvSpPr>
          <p:nvPr/>
        </p:nvSpPr>
        <p:spPr bwMode="auto">
          <a:xfrm>
            <a:off x="1627464" y="198648"/>
            <a:ext cx="7516536"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4000" b="1" smtClean="0">
                <a:solidFill>
                  <a:srgbClr val="0567A2"/>
                </a:solidFill>
                <a:latin typeface="微软雅黑" pitchFamily="34" charset="-122"/>
                <a:ea typeface="微软雅黑" pitchFamily="34" charset="-122"/>
              </a:rPr>
              <a:t>HTML5</a:t>
            </a:r>
            <a:r>
              <a:rPr lang="zh-CN" altLang="zh-CN" sz="4000" b="1" smtClean="0">
                <a:solidFill>
                  <a:srgbClr val="0567A2"/>
                </a:solidFill>
                <a:latin typeface="微软雅黑" pitchFamily="34" charset="-122"/>
                <a:ea typeface="微软雅黑" pitchFamily="34" charset="-122"/>
              </a:rPr>
              <a:t>画布</a:t>
            </a:r>
          </a:p>
        </p:txBody>
      </p:sp>
      <p:pic>
        <p:nvPicPr>
          <p:cNvPr id="11" name="图片 10"/>
          <p:cNvPicPr/>
          <p:nvPr/>
        </p:nvPicPr>
        <p:blipFill>
          <a:blip r:embed="rId3"/>
          <a:stretch>
            <a:fillRect/>
          </a:stretch>
        </p:blipFill>
        <p:spPr>
          <a:xfrm>
            <a:off x="1319793" y="2921496"/>
            <a:ext cx="2604135" cy="1733550"/>
          </a:xfrm>
          <a:prstGeom prst="rect">
            <a:avLst/>
          </a:prstGeom>
        </p:spPr>
      </p:pic>
      <p:sp>
        <p:nvSpPr>
          <p:cNvPr id="12" name="TextBox 11"/>
          <p:cNvSpPr txBox="1"/>
          <p:nvPr/>
        </p:nvSpPr>
        <p:spPr>
          <a:xfrm>
            <a:off x="2324342" y="2280656"/>
            <a:ext cx="595035" cy="338554"/>
          </a:xfrm>
          <a:prstGeom prst="rect">
            <a:avLst/>
          </a:prstGeom>
          <a:noFill/>
        </p:spPr>
        <p:txBody>
          <a:bodyPr wrap="none" rtlCol="0">
            <a:spAutoFit/>
          </a:bodyPr>
          <a:lstStyle/>
          <a:p>
            <a:r>
              <a:rPr lang="zh-CN" altLang="en-US" sz="1600" smtClean="0">
                <a:solidFill>
                  <a:schemeClr val="tx1">
                    <a:lumMod val="65000"/>
                    <a:lumOff val="35000"/>
                  </a:schemeClr>
                </a:solidFill>
                <a:latin typeface="微软雅黑" pitchFamily="34" charset="-122"/>
                <a:ea typeface="微软雅黑" pitchFamily="34" charset="-122"/>
              </a:rPr>
              <a:t>描边</a:t>
            </a:r>
            <a:endParaRPr lang="zh-CN" altLang="en-US" sz="1600">
              <a:solidFill>
                <a:schemeClr val="tx1">
                  <a:lumMod val="65000"/>
                  <a:lumOff val="35000"/>
                </a:schemeClr>
              </a:solidFill>
              <a:latin typeface="微软雅黑" pitchFamily="34" charset="-122"/>
              <a:ea typeface="微软雅黑" pitchFamily="34" charset="-122"/>
            </a:endParaRPr>
          </a:p>
        </p:txBody>
      </p:sp>
      <p:cxnSp>
        <p:nvCxnSpPr>
          <p:cNvPr id="13" name="直接箭头连接符 12"/>
          <p:cNvCxnSpPr>
            <a:stCxn id="12" idx="2"/>
            <a:endCxn id="11" idx="0"/>
          </p:cNvCxnSpPr>
          <p:nvPr/>
        </p:nvCxnSpPr>
        <p:spPr bwMode="auto">
          <a:xfrm>
            <a:off x="2621860" y="2619210"/>
            <a:ext cx="1" cy="302286"/>
          </a:xfrm>
          <a:prstGeom prst="straightConnector1">
            <a:avLst/>
          </a:prstGeom>
          <a:noFill/>
          <a:ln w="28575" cap="flat" cmpd="sng" algn="ctr">
            <a:solidFill>
              <a:schemeClr val="tx1"/>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4" name="图片 13"/>
          <p:cNvPicPr/>
          <p:nvPr/>
        </p:nvPicPr>
        <p:blipFill>
          <a:blip r:embed="rId4"/>
          <a:stretch>
            <a:fillRect/>
          </a:stretch>
        </p:blipFill>
        <p:spPr>
          <a:xfrm>
            <a:off x="4850343" y="2895600"/>
            <a:ext cx="2673985" cy="1790700"/>
          </a:xfrm>
          <a:prstGeom prst="rect">
            <a:avLst/>
          </a:prstGeom>
        </p:spPr>
      </p:pic>
      <p:sp>
        <p:nvSpPr>
          <p:cNvPr id="15" name="TextBox 14"/>
          <p:cNvSpPr txBox="1"/>
          <p:nvPr/>
        </p:nvSpPr>
        <p:spPr>
          <a:xfrm>
            <a:off x="5921375" y="2206774"/>
            <a:ext cx="595035" cy="338554"/>
          </a:xfrm>
          <a:prstGeom prst="rect">
            <a:avLst/>
          </a:prstGeom>
          <a:noFill/>
        </p:spPr>
        <p:txBody>
          <a:bodyPr wrap="none" rtlCol="0">
            <a:spAutoFit/>
          </a:bodyPr>
          <a:lstStyle/>
          <a:p>
            <a:r>
              <a:rPr lang="zh-CN" altLang="en-US" sz="1600" smtClean="0">
                <a:solidFill>
                  <a:schemeClr val="tx1">
                    <a:lumMod val="65000"/>
                    <a:lumOff val="35000"/>
                  </a:schemeClr>
                </a:solidFill>
                <a:latin typeface="微软雅黑" pitchFamily="34" charset="-122"/>
                <a:ea typeface="微软雅黑" pitchFamily="34" charset="-122"/>
              </a:rPr>
              <a:t>填充</a:t>
            </a:r>
            <a:endParaRPr lang="zh-CN" altLang="en-US" sz="1600">
              <a:solidFill>
                <a:schemeClr val="tx1">
                  <a:lumMod val="65000"/>
                  <a:lumOff val="35000"/>
                </a:schemeClr>
              </a:solidFill>
              <a:latin typeface="微软雅黑" pitchFamily="34" charset="-122"/>
              <a:ea typeface="微软雅黑" pitchFamily="34" charset="-122"/>
            </a:endParaRPr>
          </a:p>
        </p:txBody>
      </p:sp>
      <p:cxnSp>
        <p:nvCxnSpPr>
          <p:cNvPr id="16" name="直接箭头连接符 15"/>
          <p:cNvCxnSpPr>
            <a:stCxn id="15" idx="2"/>
          </p:cNvCxnSpPr>
          <p:nvPr/>
        </p:nvCxnSpPr>
        <p:spPr bwMode="auto">
          <a:xfrm>
            <a:off x="6218893" y="2545328"/>
            <a:ext cx="0" cy="309518"/>
          </a:xfrm>
          <a:prstGeom prst="straightConnector1">
            <a:avLst/>
          </a:prstGeom>
          <a:noFill/>
          <a:ln w="28575" cap="flat" cmpd="sng" algn="ctr">
            <a:solidFill>
              <a:schemeClr val="tx1"/>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矩形 16"/>
          <p:cNvSpPr/>
          <p:nvPr/>
        </p:nvSpPr>
        <p:spPr>
          <a:xfrm>
            <a:off x="560388" y="1085460"/>
            <a:ext cx="2719591" cy="646331"/>
          </a:xfrm>
          <a:prstGeom prst="rect">
            <a:avLst/>
          </a:prstGeom>
        </p:spPr>
        <p:txBody>
          <a:bodyPr wrap="none">
            <a:spAutoFit/>
          </a:bodyPr>
          <a:lstStyle/>
          <a:p>
            <a:pPr marL="342900" lvl="2" indent="-342900">
              <a:lnSpc>
                <a:spcPct val="150000"/>
              </a:lnSpc>
              <a:spcBef>
                <a:spcPct val="20000"/>
              </a:spcBef>
              <a:buFontTx/>
              <a:buChar char="•"/>
              <a:defRPr/>
            </a:pPr>
            <a:r>
              <a:rPr lang="zh-CN" altLang="zh-CN" sz="2400" b="1" smtClean="0">
                <a:solidFill>
                  <a:srgbClr val="0567A2"/>
                </a:solidFill>
              </a:rPr>
              <a:t>初</a:t>
            </a:r>
            <a:r>
              <a:rPr lang="zh-CN" altLang="zh-CN" sz="2400" b="1">
                <a:solidFill>
                  <a:srgbClr val="0567A2"/>
                </a:solidFill>
              </a:rPr>
              <a:t>识</a:t>
            </a:r>
            <a:r>
              <a:rPr lang="en-US" altLang="zh-CN" sz="2400" b="1" smtClean="0">
                <a:solidFill>
                  <a:srgbClr val="0567A2"/>
                </a:solidFill>
              </a:rPr>
              <a:t>canvas-</a:t>
            </a:r>
            <a:r>
              <a:rPr lang="zh-CN" altLang="en-US" sz="2400" b="1" smtClean="0">
                <a:solidFill>
                  <a:srgbClr val="0567A2"/>
                </a:solidFill>
              </a:rPr>
              <a:t>案例</a:t>
            </a:r>
            <a:endParaRPr lang="zh-CN" altLang="zh-CN" sz="2400" b="1">
              <a:solidFill>
                <a:srgbClr val="0567A2"/>
              </a:solidFill>
            </a:endParaRPr>
          </a:p>
        </p:txBody>
      </p:sp>
    </p:spTree>
    <p:custDataLst>
      <p:tags r:id="rId1"/>
    </p:custDataLst>
    <p:extLst>
      <p:ext uri="{BB962C8B-B14F-4D97-AF65-F5344CB8AC3E}">
        <p14:creationId xmlns:p14="http://schemas.microsoft.com/office/powerpoint/2010/main" val="1210842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randombar(horizontal)">
                                      <p:cBhvr>
                                        <p:cTn id="7" dur="500"/>
                                        <p:tgtEl>
                                          <p:spTgt spid="18"/>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randombar(horizontal)">
                                      <p:cBhvr>
                                        <p:cTn id="10" dur="500"/>
                                        <p:tgtEl>
                                          <p:spTgt spid="12"/>
                                        </p:tgtEl>
                                      </p:cBhvr>
                                    </p:animEffect>
                                  </p:childTnLst>
                                </p:cTn>
                              </p:par>
                              <p:par>
                                <p:cTn id="11" presetID="14" presetClass="entr" presetSubtype="1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randombar(horizontal)">
                                      <p:cBhvr>
                                        <p:cTn id="13" dur="500"/>
                                        <p:tgtEl>
                                          <p:spTgt spid="13"/>
                                        </p:tgtEl>
                                      </p:cBhvr>
                                    </p:animEffect>
                                  </p:childTnLst>
                                </p:cTn>
                              </p:par>
                              <p:par>
                                <p:cTn id="14" presetID="14" presetClass="entr" presetSubtype="1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randombar(horizontal)">
                                      <p:cBhvr>
                                        <p:cTn id="16" dur="500"/>
                                        <p:tgtEl>
                                          <p:spTgt spid="11"/>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randombar(horizontal)">
                                      <p:cBhvr>
                                        <p:cTn id="19" dur="500"/>
                                        <p:tgtEl>
                                          <p:spTgt spid="15"/>
                                        </p:tgtEl>
                                      </p:cBhvr>
                                    </p:animEffect>
                                  </p:childTnLst>
                                </p:cTn>
                              </p:par>
                              <p:par>
                                <p:cTn id="20" presetID="14" presetClass="entr" presetSubtype="1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randombar(horizontal)">
                                      <p:cBhvr>
                                        <p:cTn id="22" dur="500"/>
                                        <p:tgtEl>
                                          <p:spTgt spid="16"/>
                                        </p:tgtEl>
                                      </p:cBhvr>
                                    </p:animEffect>
                                  </p:childTnLst>
                                </p:cTn>
                              </p:par>
                              <p:par>
                                <p:cTn id="23" presetID="14" presetClass="entr" presetSubtype="1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randombar(horizontal)">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left)">
                                      <p:cBhvr>
                                        <p:cTn id="3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2" grpId="0"/>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268759" y="579437"/>
            <a:ext cx="567055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zh-CN" sz="3200" b="1">
              <a:solidFill>
                <a:srgbClr val="FFFF00"/>
              </a:solidFill>
              <a:latin typeface="微软雅黑" pitchFamily="34" charset="-122"/>
              <a:ea typeface="微软雅黑" pitchFamily="34" charset="-122"/>
            </a:endParaRPr>
          </a:p>
        </p:txBody>
      </p:sp>
      <p:sp>
        <p:nvSpPr>
          <p:cNvPr id="6" name="矩形 5"/>
          <p:cNvSpPr/>
          <p:nvPr/>
        </p:nvSpPr>
        <p:spPr>
          <a:xfrm>
            <a:off x="560388" y="1085460"/>
            <a:ext cx="4240841" cy="583108"/>
          </a:xfrm>
          <a:prstGeom prst="rect">
            <a:avLst/>
          </a:prstGeom>
        </p:spPr>
        <p:txBody>
          <a:bodyPr wrap="none">
            <a:spAutoFit/>
          </a:bodyPr>
          <a:lstStyle/>
          <a:p>
            <a:pPr marL="342900" lvl="2" indent="-342900">
              <a:lnSpc>
                <a:spcPct val="150000"/>
              </a:lnSpc>
              <a:spcBef>
                <a:spcPct val="20000"/>
              </a:spcBef>
              <a:buFontTx/>
              <a:buChar char="•"/>
              <a:defRPr/>
            </a:pPr>
            <a:r>
              <a:rPr lang="en-US" altLang="zh-CN" sz="2400" b="1" smtClean="0">
                <a:solidFill>
                  <a:srgbClr val="0567A2"/>
                </a:solidFill>
              </a:rPr>
              <a:t>canvas </a:t>
            </a:r>
            <a:r>
              <a:rPr lang="zh-CN" altLang="zh-CN" sz="2400" b="1">
                <a:solidFill>
                  <a:srgbClr val="0567A2"/>
                </a:solidFill>
              </a:rPr>
              <a:t>绘制矩形和清除</a:t>
            </a:r>
            <a:r>
              <a:rPr lang="zh-CN" altLang="zh-CN" sz="2400" b="1" smtClean="0">
                <a:solidFill>
                  <a:srgbClr val="0567A2"/>
                </a:solidFill>
              </a:rPr>
              <a:t>矩形</a:t>
            </a:r>
            <a:endParaRPr lang="zh-CN" altLang="zh-CN" sz="2400" b="1">
              <a:solidFill>
                <a:srgbClr val="0567A2"/>
              </a:solidFill>
            </a:endParaRPr>
          </a:p>
        </p:txBody>
      </p:sp>
      <p:sp>
        <p:nvSpPr>
          <p:cNvPr id="8" name="内容占位符 2"/>
          <p:cNvSpPr>
            <a:spLocks noGrp="1"/>
          </p:cNvSpPr>
          <p:nvPr>
            <p:ph idx="1"/>
          </p:nvPr>
        </p:nvSpPr>
        <p:spPr bwMode="auto">
          <a:xfrm>
            <a:off x="433388" y="1620838"/>
            <a:ext cx="4524823" cy="144812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lvl="1" indent="0">
              <a:lnSpc>
                <a:spcPct val="150000"/>
              </a:lnSpc>
              <a:buNone/>
              <a:defRPr/>
            </a:pPr>
            <a:r>
              <a:rPr lang="en-US" altLang="zh-CN" sz="1800" smtClean="0">
                <a:latin typeface="黑体" panose="02010609060101010101" pitchFamily="49" charset="-122"/>
                <a:ea typeface="黑体" panose="02010609060101010101" pitchFamily="49" charset="-122"/>
              </a:rPr>
              <a:t>canvas</a:t>
            </a:r>
            <a:r>
              <a:rPr lang="zh-CN" altLang="en-US" sz="1800">
                <a:latin typeface="黑体" panose="02010609060101010101" pitchFamily="49" charset="-122"/>
                <a:ea typeface="黑体" panose="02010609060101010101" pitchFamily="49" charset="-122"/>
              </a:rPr>
              <a:t>中</a:t>
            </a:r>
            <a:r>
              <a:rPr lang="zh-CN" altLang="zh-CN" sz="1800">
                <a:latin typeface="黑体" panose="02010609060101010101" pitchFamily="49" charset="-122"/>
                <a:ea typeface="黑体" panose="02010609060101010101" pitchFamily="49" charset="-122"/>
              </a:rPr>
              <a:t>分别使用</a:t>
            </a:r>
            <a:r>
              <a:rPr lang="en-US" altLang="zh-CN" sz="1800">
                <a:latin typeface="黑体" panose="02010609060101010101" pitchFamily="49" charset="-122"/>
                <a:ea typeface="黑体" panose="02010609060101010101" pitchFamily="49" charset="-122"/>
              </a:rPr>
              <a:t>strokeRect()</a:t>
            </a:r>
            <a:r>
              <a:rPr lang="zh-CN" altLang="zh-CN" sz="1800">
                <a:latin typeface="黑体" panose="02010609060101010101" pitchFamily="49" charset="-122"/>
                <a:ea typeface="黑体" panose="02010609060101010101" pitchFamily="49" charset="-122"/>
              </a:rPr>
              <a:t>和</a:t>
            </a:r>
            <a:r>
              <a:rPr lang="en-US" altLang="zh-CN" sz="1800">
                <a:latin typeface="黑体" panose="02010609060101010101" pitchFamily="49" charset="-122"/>
                <a:ea typeface="黑体" panose="02010609060101010101" pitchFamily="49" charset="-122"/>
              </a:rPr>
              <a:t>fillRect()</a:t>
            </a:r>
            <a:r>
              <a:rPr lang="zh-CN" altLang="zh-CN" sz="1800">
                <a:latin typeface="黑体" panose="02010609060101010101" pitchFamily="49" charset="-122"/>
                <a:ea typeface="黑体" panose="02010609060101010101" pitchFamily="49" charset="-122"/>
              </a:rPr>
              <a:t>方法来绘制矩形边框和填充</a:t>
            </a:r>
            <a:r>
              <a:rPr lang="zh-CN" altLang="zh-CN" sz="1800" smtClean="0">
                <a:latin typeface="黑体" panose="02010609060101010101" pitchFamily="49" charset="-122"/>
                <a:ea typeface="黑体" panose="02010609060101010101" pitchFamily="49" charset="-122"/>
              </a:rPr>
              <a:t>矩形</a:t>
            </a:r>
            <a:r>
              <a:rPr lang="zh-CN" altLang="en-US" sz="1800" smtClean="0">
                <a:latin typeface="黑体" panose="02010609060101010101" pitchFamily="49" charset="-122"/>
                <a:ea typeface="黑体" panose="02010609060101010101" pitchFamily="49" charset="-122"/>
              </a:rPr>
              <a:t>。</a:t>
            </a:r>
            <a:endParaRPr lang="zh-CN" altLang="zh-CN" sz="1800">
              <a:latin typeface="黑体" panose="02010609060101010101" pitchFamily="49" charset="-122"/>
              <a:ea typeface="黑体" panose="02010609060101010101" pitchFamily="49" charset="-122"/>
            </a:endParaRPr>
          </a:p>
        </p:txBody>
      </p:sp>
      <p:sp>
        <p:nvSpPr>
          <p:cNvPr id="9" name="TextBox 8"/>
          <p:cNvSpPr txBox="1"/>
          <p:nvPr/>
        </p:nvSpPr>
        <p:spPr>
          <a:xfrm>
            <a:off x="957585" y="2996952"/>
            <a:ext cx="3907780" cy="864096"/>
          </a:xfrm>
          <a:prstGeom prst="rect">
            <a:avLst/>
          </a:prstGeom>
          <a:solidFill>
            <a:schemeClr val="accent5">
              <a:lumMod val="20000"/>
              <a:lumOff val="80000"/>
            </a:schemeClr>
          </a:solidFill>
          <a:ln w="19050">
            <a:noFill/>
          </a:ln>
        </p:spPr>
        <p:txBody>
          <a:bodyPr>
            <a:noAutofit/>
          </a:bodyPr>
          <a:lstStyle/>
          <a:p>
            <a:pPr indent="457200">
              <a:lnSpc>
                <a:spcPct val="150000"/>
              </a:lnSpc>
            </a:pPr>
            <a:r>
              <a:rPr lang="en-US" altLang="zh-CN" sz="1600" smtClean="0"/>
              <a:t>context.strokeRect(x,y,width,height);</a:t>
            </a:r>
            <a:endParaRPr lang="zh-CN" altLang="zh-CN" sz="1600" smtClean="0"/>
          </a:p>
          <a:p>
            <a:pPr indent="457200">
              <a:lnSpc>
                <a:spcPct val="150000"/>
              </a:lnSpc>
            </a:pPr>
            <a:r>
              <a:rPr lang="en-US" altLang="zh-CN" sz="1600" smtClean="0"/>
              <a:t>context.fillRect(x,y,width,height</a:t>
            </a:r>
            <a:r>
              <a:rPr lang="en-US" altLang="zh-CN" sz="1600"/>
              <a:t>); </a:t>
            </a:r>
            <a:endParaRPr lang="zh-CN" altLang="zh-CN" sz="1600"/>
          </a:p>
          <a:p>
            <a:pPr indent="457200">
              <a:lnSpc>
                <a:spcPct val="150000"/>
              </a:lnSpc>
            </a:pPr>
            <a:endParaRPr lang="en-US" altLang="zh-CN" sz="1600" smtClean="0"/>
          </a:p>
        </p:txBody>
      </p:sp>
      <p:sp>
        <p:nvSpPr>
          <p:cNvPr id="10" name="内容占位符 2"/>
          <p:cNvSpPr txBox="1">
            <a:spLocks/>
          </p:cNvSpPr>
          <p:nvPr/>
        </p:nvSpPr>
        <p:spPr bwMode="auto">
          <a:xfrm>
            <a:off x="380999" y="3933056"/>
            <a:ext cx="4285481" cy="144812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457200" lvl="1" indent="0">
              <a:lnSpc>
                <a:spcPct val="150000"/>
              </a:lnSpc>
              <a:buNone/>
              <a:defRPr/>
            </a:pPr>
            <a:r>
              <a:rPr lang="zh-CN" altLang="zh-CN" sz="1800" kern="0" smtClean="0">
                <a:latin typeface="黑体" panose="02010609060101010101" pitchFamily="49" charset="-122"/>
                <a:ea typeface="黑体" panose="02010609060101010101" pitchFamily="49" charset="-122"/>
              </a:rPr>
              <a:t>在</a:t>
            </a:r>
            <a:r>
              <a:rPr lang="en-US" altLang="zh-CN" sz="1800" kern="0">
                <a:latin typeface="黑体" panose="02010609060101010101" pitchFamily="49" charset="-122"/>
                <a:ea typeface="黑体" panose="02010609060101010101" pitchFamily="49" charset="-122"/>
              </a:rPr>
              <a:t>canvas</a:t>
            </a:r>
            <a:r>
              <a:rPr lang="zh-CN" altLang="zh-CN" sz="1800" kern="0">
                <a:latin typeface="黑体" panose="02010609060101010101" pitchFamily="49" charset="-122"/>
                <a:ea typeface="黑体" panose="02010609060101010101" pitchFamily="49" charset="-122"/>
              </a:rPr>
              <a:t>中还有一个相当于橡皮擦的方法，使用它可以清除矩形内绘制的</a:t>
            </a:r>
            <a:r>
              <a:rPr lang="zh-CN" altLang="zh-CN" sz="1800" kern="0" smtClean="0">
                <a:latin typeface="黑体" panose="02010609060101010101" pitchFamily="49" charset="-122"/>
                <a:ea typeface="黑体" panose="02010609060101010101" pitchFamily="49" charset="-122"/>
              </a:rPr>
              <a:t>内容</a:t>
            </a:r>
            <a:r>
              <a:rPr lang="zh-CN" altLang="en-US" sz="1800" kern="0" smtClean="0">
                <a:latin typeface="黑体" panose="02010609060101010101" pitchFamily="49" charset="-122"/>
                <a:ea typeface="黑体" panose="02010609060101010101" pitchFamily="49" charset="-122"/>
              </a:rPr>
              <a:t>。</a:t>
            </a:r>
            <a:endParaRPr lang="zh-CN" altLang="zh-CN" sz="1800" kern="0">
              <a:latin typeface="黑体" panose="02010609060101010101" pitchFamily="49" charset="-122"/>
              <a:ea typeface="黑体" panose="02010609060101010101" pitchFamily="49" charset="-122"/>
            </a:endParaRPr>
          </a:p>
        </p:txBody>
      </p:sp>
      <p:sp>
        <p:nvSpPr>
          <p:cNvPr id="11" name="矩形 10"/>
          <p:cNvSpPr/>
          <p:nvPr/>
        </p:nvSpPr>
        <p:spPr>
          <a:xfrm>
            <a:off x="6732240" y="1772816"/>
            <a:ext cx="1296144" cy="648072"/>
          </a:xfrm>
          <a:prstGeom prst="rect">
            <a:avLst/>
          </a:prstGeom>
          <a:ln w="19050">
            <a:solidFill>
              <a:schemeClr val="accent1">
                <a:lumMod val="75000"/>
              </a:schemeClr>
            </a:solidFill>
          </a:ln>
        </p:spPr>
        <p:txBody>
          <a:bodyPr wrap="square" rtlCol="0" anchor="ctr">
            <a:spAutoFit/>
          </a:bodyPr>
          <a:lstStyle/>
          <a:p>
            <a:pPr algn="ctr"/>
            <a:endParaRPr lang="zh-CN" altLang="en-US" dirty="0">
              <a:ea typeface="宋体" pitchFamily="2" charset="-122"/>
            </a:endParaRPr>
          </a:p>
        </p:txBody>
      </p:sp>
      <p:sp>
        <p:nvSpPr>
          <p:cNvPr id="12" name="矩形 11"/>
          <p:cNvSpPr/>
          <p:nvPr/>
        </p:nvSpPr>
        <p:spPr>
          <a:xfrm>
            <a:off x="6732240" y="2924944"/>
            <a:ext cx="1296144" cy="648072"/>
          </a:xfrm>
          <a:prstGeom prst="rect">
            <a:avLst/>
          </a:prstGeom>
          <a:solidFill>
            <a:schemeClr val="accent1">
              <a:lumMod val="75000"/>
            </a:schemeClr>
          </a:solidFill>
          <a:ln w="19050">
            <a:solidFill>
              <a:schemeClr val="accent1">
                <a:lumMod val="75000"/>
              </a:schemeClr>
            </a:solidFill>
          </a:ln>
        </p:spPr>
        <p:txBody>
          <a:bodyPr wrap="square" rtlCol="0" anchor="ctr">
            <a:spAutoFit/>
          </a:bodyPr>
          <a:lstStyle/>
          <a:p>
            <a:pPr algn="ctr"/>
            <a:endParaRPr lang="zh-CN" altLang="en-US" dirty="0">
              <a:ea typeface="宋体" pitchFamily="2" charset="-122"/>
            </a:endParaRPr>
          </a:p>
        </p:txBody>
      </p:sp>
      <p:sp>
        <p:nvSpPr>
          <p:cNvPr id="13" name="TextBox 12"/>
          <p:cNvSpPr txBox="1"/>
          <p:nvPr/>
        </p:nvSpPr>
        <p:spPr>
          <a:xfrm>
            <a:off x="5508104" y="1916832"/>
            <a:ext cx="1005403" cy="338554"/>
          </a:xfrm>
          <a:prstGeom prst="rect">
            <a:avLst/>
          </a:prstGeom>
          <a:noFill/>
        </p:spPr>
        <p:txBody>
          <a:bodyPr wrap="none" rtlCol="0">
            <a:spAutoFit/>
          </a:bodyPr>
          <a:lstStyle/>
          <a:p>
            <a:r>
              <a:rPr lang="zh-CN" altLang="en-US" sz="1600">
                <a:solidFill>
                  <a:schemeClr val="tx1">
                    <a:lumMod val="65000"/>
                    <a:lumOff val="35000"/>
                  </a:schemeClr>
                </a:solidFill>
                <a:latin typeface="微软雅黑" pitchFamily="34" charset="-122"/>
                <a:ea typeface="微软雅黑" pitchFamily="34" charset="-122"/>
              </a:rPr>
              <a:t>矩形边框</a:t>
            </a:r>
          </a:p>
        </p:txBody>
      </p:sp>
      <p:sp>
        <p:nvSpPr>
          <p:cNvPr id="14" name="TextBox 13"/>
          <p:cNvSpPr txBox="1"/>
          <p:nvPr/>
        </p:nvSpPr>
        <p:spPr>
          <a:xfrm>
            <a:off x="5508104" y="3140968"/>
            <a:ext cx="1005403" cy="338554"/>
          </a:xfrm>
          <a:prstGeom prst="rect">
            <a:avLst/>
          </a:prstGeom>
          <a:noFill/>
        </p:spPr>
        <p:txBody>
          <a:bodyPr wrap="none" rtlCol="0">
            <a:spAutoFit/>
          </a:bodyPr>
          <a:lstStyle/>
          <a:p>
            <a:r>
              <a:rPr lang="zh-CN" altLang="en-US" sz="1600">
                <a:solidFill>
                  <a:schemeClr val="tx1">
                    <a:lumMod val="65000"/>
                    <a:lumOff val="35000"/>
                  </a:schemeClr>
                </a:solidFill>
                <a:latin typeface="微软雅黑" pitchFamily="34" charset="-122"/>
                <a:ea typeface="微软雅黑" pitchFamily="34" charset="-122"/>
              </a:rPr>
              <a:t>填充矩形</a:t>
            </a:r>
          </a:p>
        </p:txBody>
      </p:sp>
      <p:cxnSp>
        <p:nvCxnSpPr>
          <p:cNvPr id="15" name="直接箭头连接符 14"/>
          <p:cNvCxnSpPr>
            <a:stCxn id="13" idx="3"/>
          </p:cNvCxnSpPr>
          <p:nvPr/>
        </p:nvCxnSpPr>
        <p:spPr bwMode="auto">
          <a:xfrm>
            <a:off x="6513507" y="2086109"/>
            <a:ext cx="146725" cy="0"/>
          </a:xfrm>
          <a:prstGeom prst="straightConnector1">
            <a:avLst/>
          </a:prstGeom>
          <a:noFill/>
          <a:ln w="28575" cap="flat" cmpd="sng" algn="ctr">
            <a:solidFill>
              <a:schemeClr val="tx1"/>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p:cNvCxnSpPr/>
          <p:nvPr/>
        </p:nvCxnSpPr>
        <p:spPr bwMode="auto">
          <a:xfrm>
            <a:off x="6516216" y="3284984"/>
            <a:ext cx="146725" cy="0"/>
          </a:xfrm>
          <a:prstGeom prst="straightConnector1">
            <a:avLst/>
          </a:prstGeom>
          <a:noFill/>
          <a:ln w="28575" cap="flat" cmpd="sng" algn="ctr">
            <a:solidFill>
              <a:schemeClr val="tx1"/>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Box 16"/>
          <p:cNvSpPr txBox="1"/>
          <p:nvPr/>
        </p:nvSpPr>
        <p:spPr>
          <a:xfrm>
            <a:off x="952252" y="5301208"/>
            <a:ext cx="3979788" cy="530819"/>
          </a:xfrm>
          <a:prstGeom prst="rect">
            <a:avLst/>
          </a:prstGeom>
          <a:solidFill>
            <a:schemeClr val="accent5">
              <a:lumMod val="20000"/>
              <a:lumOff val="80000"/>
            </a:schemeClr>
          </a:solidFill>
          <a:ln w="19050">
            <a:noFill/>
          </a:ln>
        </p:spPr>
        <p:txBody>
          <a:bodyPr>
            <a:noAutofit/>
          </a:bodyPr>
          <a:lstStyle/>
          <a:p>
            <a:pPr indent="457200">
              <a:lnSpc>
                <a:spcPct val="150000"/>
              </a:lnSpc>
            </a:pPr>
            <a:r>
              <a:rPr lang="en-US" altLang="zh-CN" sz="1600" smtClean="0"/>
              <a:t>context.clearRect(x,y,width,height)</a:t>
            </a:r>
            <a:r>
              <a:rPr lang="en-US" altLang="zh-CN" sz="1600"/>
              <a:t>;</a:t>
            </a:r>
            <a:endParaRPr lang="zh-CN" altLang="zh-CN" sz="1600"/>
          </a:p>
          <a:p>
            <a:pPr indent="457200">
              <a:lnSpc>
                <a:spcPct val="150000"/>
              </a:lnSpc>
            </a:pPr>
            <a:endParaRPr lang="en-US" altLang="zh-CN" sz="1600" smtClean="0"/>
          </a:p>
        </p:txBody>
      </p:sp>
      <p:sp>
        <p:nvSpPr>
          <p:cNvPr id="18" name="矩形 17"/>
          <p:cNvSpPr/>
          <p:nvPr/>
        </p:nvSpPr>
        <p:spPr>
          <a:xfrm>
            <a:off x="6696853" y="4285134"/>
            <a:ext cx="1296144" cy="648072"/>
          </a:xfrm>
          <a:prstGeom prst="rect">
            <a:avLst/>
          </a:prstGeom>
          <a:ln w="19050">
            <a:solidFill>
              <a:schemeClr val="accent1">
                <a:lumMod val="75000"/>
              </a:schemeClr>
            </a:solidFill>
          </a:ln>
        </p:spPr>
        <p:txBody>
          <a:bodyPr wrap="square" rtlCol="0" anchor="ctr">
            <a:spAutoFit/>
          </a:bodyPr>
          <a:lstStyle/>
          <a:p>
            <a:pPr algn="ctr"/>
            <a:endParaRPr lang="zh-CN" altLang="en-US" dirty="0">
              <a:ea typeface="宋体" pitchFamily="2" charset="-122"/>
            </a:endParaRPr>
          </a:p>
        </p:txBody>
      </p:sp>
      <p:sp>
        <p:nvSpPr>
          <p:cNvPr id="19" name="矩形 18"/>
          <p:cNvSpPr/>
          <p:nvPr/>
        </p:nvSpPr>
        <p:spPr>
          <a:xfrm>
            <a:off x="6696853" y="5229200"/>
            <a:ext cx="1296144" cy="648072"/>
          </a:xfrm>
          <a:prstGeom prst="rect">
            <a:avLst/>
          </a:prstGeom>
          <a:solidFill>
            <a:schemeClr val="accent1">
              <a:lumMod val="75000"/>
            </a:schemeClr>
          </a:solidFill>
          <a:ln w="19050">
            <a:solidFill>
              <a:schemeClr val="accent1">
                <a:lumMod val="75000"/>
              </a:schemeClr>
            </a:solidFill>
          </a:ln>
        </p:spPr>
        <p:txBody>
          <a:bodyPr wrap="square" rtlCol="0" anchor="ctr">
            <a:spAutoFit/>
          </a:bodyPr>
          <a:lstStyle/>
          <a:p>
            <a:pPr algn="ctr"/>
            <a:endParaRPr lang="zh-CN" altLang="en-US" dirty="0">
              <a:ea typeface="宋体" pitchFamily="2" charset="-122"/>
            </a:endParaRPr>
          </a:p>
        </p:txBody>
      </p:sp>
      <p:sp>
        <p:nvSpPr>
          <p:cNvPr id="20" name="矩形 19"/>
          <p:cNvSpPr/>
          <p:nvPr/>
        </p:nvSpPr>
        <p:spPr>
          <a:xfrm>
            <a:off x="7524327" y="4725144"/>
            <a:ext cx="864097" cy="784588"/>
          </a:xfrm>
          <a:prstGeom prst="rect">
            <a:avLst/>
          </a:prstGeom>
          <a:solidFill>
            <a:schemeClr val="bg1"/>
          </a:solidFill>
          <a:ln w="19050">
            <a:solidFill>
              <a:srgbClr val="ECC6E7"/>
            </a:solidFill>
            <a:prstDash val="dash"/>
          </a:ln>
        </p:spPr>
        <p:txBody>
          <a:bodyPr wrap="square" rtlCol="0" anchor="ctr">
            <a:spAutoFit/>
          </a:bodyPr>
          <a:lstStyle/>
          <a:p>
            <a:pPr algn="ctr"/>
            <a:endParaRPr lang="zh-CN" altLang="en-US" dirty="0">
              <a:ea typeface="宋体" pitchFamily="2" charset="-122"/>
            </a:endParaRPr>
          </a:p>
        </p:txBody>
      </p:sp>
      <p:sp>
        <p:nvSpPr>
          <p:cNvPr id="21" name="TextBox 20"/>
          <p:cNvSpPr txBox="1"/>
          <p:nvPr/>
        </p:nvSpPr>
        <p:spPr>
          <a:xfrm>
            <a:off x="5508103" y="4917736"/>
            <a:ext cx="1005403" cy="338554"/>
          </a:xfrm>
          <a:prstGeom prst="rect">
            <a:avLst/>
          </a:prstGeom>
          <a:noFill/>
        </p:spPr>
        <p:txBody>
          <a:bodyPr wrap="none" rtlCol="0">
            <a:spAutoFit/>
          </a:bodyPr>
          <a:lstStyle/>
          <a:p>
            <a:r>
              <a:rPr lang="zh-CN" altLang="en-US" sz="1600">
                <a:solidFill>
                  <a:schemeClr val="tx1">
                    <a:lumMod val="65000"/>
                    <a:lumOff val="35000"/>
                  </a:schemeClr>
                </a:solidFill>
                <a:latin typeface="微软雅黑" pitchFamily="34" charset="-122"/>
                <a:ea typeface="微软雅黑" pitchFamily="34" charset="-122"/>
              </a:rPr>
              <a:t>清除</a:t>
            </a:r>
            <a:r>
              <a:rPr lang="zh-CN" altLang="en-US" sz="1600" smtClean="0">
                <a:solidFill>
                  <a:schemeClr val="tx1">
                    <a:lumMod val="65000"/>
                    <a:lumOff val="35000"/>
                  </a:schemeClr>
                </a:solidFill>
                <a:latin typeface="微软雅黑" pitchFamily="34" charset="-122"/>
                <a:ea typeface="微软雅黑" pitchFamily="34" charset="-122"/>
              </a:rPr>
              <a:t>矩形</a:t>
            </a:r>
            <a:endParaRPr lang="zh-CN" altLang="en-US" sz="1600">
              <a:solidFill>
                <a:schemeClr val="tx1">
                  <a:lumMod val="65000"/>
                  <a:lumOff val="35000"/>
                </a:schemeClr>
              </a:solidFill>
              <a:latin typeface="微软雅黑" pitchFamily="34" charset="-122"/>
              <a:ea typeface="微软雅黑" pitchFamily="34" charset="-122"/>
            </a:endParaRPr>
          </a:p>
        </p:txBody>
      </p:sp>
      <p:cxnSp>
        <p:nvCxnSpPr>
          <p:cNvPr id="24" name="直接箭头连接符 23"/>
          <p:cNvCxnSpPr/>
          <p:nvPr/>
        </p:nvCxnSpPr>
        <p:spPr bwMode="auto">
          <a:xfrm>
            <a:off x="6516215" y="5061752"/>
            <a:ext cx="146725" cy="0"/>
          </a:xfrm>
          <a:prstGeom prst="straightConnector1">
            <a:avLst/>
          </a:prstGeom>
          <a:noFill/>
          <a:ln w="28575" cap="flat" cmpd="sng" algn="ctr">
            <a:solidFill>
              <a:schemeClr val="tx1"/>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圆角矩形 26"/>
          <p:cNvSpPr/>
          <p:nvPr/>
        </p:nvSpPr>
        <p:spPr>
          <a:xfrm>
            <a:off x="695325" y="6069796"/>
            <a:ext cx="7505700" cy="408623"/>
          </a:xfrm>
          <a:prstGeom prst="roundRect">
            <a:avLst/>
          </a:prstGeom>
          <a:solidFill>
            <a:srgbClr val="0567A2"/>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smtClean="0">
                <a:solidFill>
                  <a:schemeClr val="bg1"/>
                </a:solidFill>
                <a:ea typeface="宋体" pitchFamily="2" charset="-122"/>
              </a:rPr>
              <a:t>案例代码（详见教材</a:t>
            </a:r>
            <a:r>
              <a:rPr lang="en-US" altLang="zh-CN" b="1" smtClean="0">
                <a:solidFill>
                  <a:schemeClr val="bg1"/>
                </a:solidFill>
                <a:ea typeface="宋体" pitchFamily="2" charset="-122"/>
              </a:rPr>
              <a:t>demo2-5.html&amp;demo2-6.html</a:t>
            </a:r>
            <a:r>
              <a:rPr lang="zh-CN" altLang="en-US" b="1" smtClean="0">
                <a:solidFill>
                  <a:schemeClr val="bg1"/>
                </a:solidFill>
                <a:ea typeface="宋体" pitchFamily="2" charset="-122"/>
              </a:rPr>
              <a:t>）</a:t>
            </a:r>
            <a:endParaRPr lang="en-US" altLang="zh-CN" b="1" dirty="0">
              <a:solidFill>
                <a:schemeClr val="bg1"/>
              </a:solidFill>
              <a:ea typeface="宋体" pitchFamily="2" charset="-122"/>
            </a:endParaRPr>
          </a:p>
        </p:txBody>
      </p:sp>
      <p:sp>
        <p:nvSpPr>
          <p:cNvPr id="28" name="标题 1"/>
          <p:cNvSpPr>
            <a:spLocks noChangeArrowheads="1"/>
          </p:cNvSpPr>
          <p:nvPr/>
        </p:nvSpPr>
        <p:spPr bwMode="auto">
          <a:xfrm>
            <a:off x="1627464" y="198648"/>
            <a:ext cx="7516536"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4000" b="1" smtClean="0">
                <a:solidFill>
                  <a:srgbClr val="0567A2"/>
                </a:solidFill>
                <a:latin typeface="微软雅黑" pitchFamily="34" charset="-122"/>
                <a:ea typeface="微软雅黑" pitchFamily="34" charset="-122"/>
              </a:rPr>
              <a:t>HTML5</a:t>
            </a:r>
            <a:r>
              <a:rPr lang="zh-CN" altLang="zh-CN" sz="4000" b="1" smtClean="0">
                <a:solidFill>
                  <a:srgbClr val="0567A2"/>
                </a:solidFill>
                <a:latin typeface="微软雅黑" pitchFamily="34" charset="-122"/>
                <a:ea typeface="微软雅黑" pitchFamily="34" charset="-122"/>
              </a:rPr>
              <a:t>画布</a:t>
            </a:r>
          </a:p>
        </p:txBody>
      </p:sp>
    </p:spTree>
    <p:custDataLst>
      <p:tags r:id="rId1"/>
    </p:custDataLst>
    <p:extLst>
      <p:ext uri="{BB962C8B-B14F-4D97-AF65-F5344CB8AC3E}">
        <p14:creationId xmlns:p14="http://schemas.microsoft.com/office/powerpoint/2010/main" val="1295637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500"/>
                                        <p:tgtEl>
                                          <p:spTgt spid="13"/>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par>
                                <p:cTn id="28" presetID="22" presetClass="entr" presetSubtype="8"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par>
                                <p:cTn id="31" presetID="22" presetClass="entr" presetSubtype="8"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left)">
                                      <p:cBhvr>
                                        <p:cTn id="49" dur="500"/>
                                        <p:tgtEl>
                                          <p:spTgt spid="18"/>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left)">
                                      <p:cBhvr>
                                        <p:cTn id="52" dur="500"/>
                                        <p:tgtEl>
                                          <p:spTgt spid="19"/>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ipe(left)">
                                      <p:cBhvr>
                                        <p:cTn id="55" dur="500"/>
                                        <p:tgtEl>
                                          <p:spTgt spid="20"/>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wipe(left)">
                                      <p:cBhvr>
                                        <p:cTn id="58" dur="500"/>
                                        <p:tgtEl>
                                          <p:spTgt spid="21"/>
                                        </p:tgtEl>
                                      </p:cBhvr>
                                    </p:animEffect>
                                  </p:childTnLst>
                                </p:cTn>
                              </p:par>
                              <p:par>
                                <p:cTn id="59" presetID="22" presetClass="entr" presetSubtype="8"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wipe(left)">
                                      <p:cBhvr>
                                        <p:cTn id="61" dur="500"/>
                                        <p:tgtEl>
                                          <p:spTgt spid="2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wipe(left)">
                                      <p:cBhvr>
                                        <p:cTn id="6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animBg="1"/>
      <p:bldP spid="10" grpId="0"/>
      <p:bldP spid="11" grpId="0" animBg="1"/>
      <p:bldP spid="12" grpId="0" animBg="1"/>
      <p:bldP spid="13" grpId="0"/>
      <p:bldP spid="14" grpId="0"/>
      <p:bldP spid="17" grpId="0" animBg="1"/>
      <p:bldP spid="18" grpId="0" animBg="1"/>
      <p:bldP spid="19" grpId="0" animBg="1"/>
      <p:bldP spid="20" grpId="0" animBg="1"/>
      <p:bldP spid="21" grpId="0"/>
      <p:bldP spid="2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268759" y="579437"/>
            <a:ext cx="567055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zh-CN" sz="3200" b="1">
              <a:solidFill>
                <a:srgbClr val="FFFF00"/>
              </a:solidFill>
              <a:latin typeface="微软雅黑" pitchFamily="34" charset="-122"/>
              <a:ea typeface="微软雅黑" pitchFamily="34" charset="-122"/>
            </a:endParaRPr>
          </a:p>
        </p:txBody>
      </p:sp>
      <p:sp>
        <p:nvSpPr>
          <p:cNvPr id="7" name="标题 1"/>
          <p:cNvSpPr>
            <a:spLocks noChangeArrowheads="1"/>
          </p:cNvSpPr>
          <p:nvPr/>
        </p:nvSpPr>
        <p:spPr bwMode="auto">
          <a:xfrm>
            <a:off x="1627464" y="198648"/>
            <a:ext cx="7516536"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2800" b="1" dirty="0">
                <a:solidFill>
                  <a:srgbClr val="0567A2"/>
                </a:solidFill>
                <a:latin typeface="微软雅黑" pitchFamily="34" charset="-122"/>
                <a:ea typeface="微软雅黑" pitchFamily="34" charset="-122"/>
              </a:rPr>
              <a:t>HTML5</a:t>
            </a:r>
            <a:r>
              <a:rPr lang="zh-CN" altLang="zh-CN" sz="2800" b="1" dirty="0">
                <a:solidFill>
                  <a:srgbClr val="0567A2"/>
                </a:solidFill>
                <a:latin typeface="微软雅黑" pitchFamily="34" charset="-122"/>
                <a:ea typeface="微软雅黑" pitchFamily="34" charset="-122"/>
              </a:rPr>
              <a:t>画布</a:t>
            </a:r>
          </a:p>
        </p:txBody>
      </p:sp>
      <p:sp>
        <p:nvSpPr>
          <p:cNvPr id="8" name="内容占位符 2"/>
          <p:cNvSpPr>
            <a:spLocks noGrp="1"/>
          </p:cNvSpPr>
          <p:nvPr>
            <p:ph idx="1"/>
          </p:nvPr>
        </p:nvSpPr>
        <p:spPr bwMode="auto">
          <a:xfrm>
            <a:off x="481013" y="1620838"/>
            <a:ext cx="7475362" cy="51201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lvl="1" indent="0">
              <a:lnSpc>
                <a:spcPct val="150000"/>
              </a:lnSpc>
              <a:buNone/>
              <a:defRPr/>
            </a:pPr>
            <a:r>
              <a:rPr lang="en-US" altLang="zh-CN" sz="1800" dirty="0">
                <a:latin typeface="黑体" panose="02010609060101010101" pitchFamily="49" charset="-122"/>
                <a:ea typeface="黑体" panose="02010609060101010101" pitchFamily="49" charset="-122"/>
              </a:rPr>
              <a:t>canvas</a:t>
            </a:r>
            <a:r>
              <a:rPr lang="zh-CN" altLang="en-US" sz="1800" dirty="0">
                <a:latin typeface="黑体" panose="02010609060101010101" pitchFamily="49" charset="-122"/>
                <a:ea typeface="黑体" panose="02010609060101010101" pitchFamily="49" charset="-122"/>
              </a:rPr>
              <a:t>中</a:t>
            </a:r>
            <a:r>
              <a:rPr lang="zh-CN" altLang="zh-CN" sz="1800" dirty="0">
                <a:latin typeface="黑体" panose="02010609060101010101" pitchFamily="49" charset="-122"/>
                <a:ea typeface="黑体" panose="02010609060101010101" pitchFamily="49" charset="-122"/>
              </a:rPr>
              <a:t>使用</a:t>
            </a:r>
            <a:r>
              <a:rPr lang="en-US" altLang="zh-CN" sz="1800" dirty="0">
                <a:latin typeface="黑体" panose="02010609060101010101" pitchFamily="49" charset="-122"/>
                <a:ea typeface="黑体" panose="02010609060101010101" pitchFamily="49" charset="-122"/>
              </a:rPr>
              <a:t>arc()</a:t>
            </a:r>
            <a:r>
              <a:rPr lang="zh-CN" altLang="zh-CN" sz="1800" dirty="0">
                <a:latin typeface="黑体" panose="02010609060101010101" pitchFamily="49" charset="-122"/>
                <a:ea typeface="黑体" panose="02010609060101010101" pitchFamily="49" charset="-122"/>
              </a:rPr>
              <a:t>方法来绘制弧形和</a:t>
            </a:r>
            <a:r>
              <a:rPr lang="zh-CN" altLang="zh-CN" sz="1800" dirty="0" smtClean="0">
                <a:latin typeface="黑体" panose="02010609060101010101" pitchFamily="49" charset="-122"/>
                <a:ea typeface="黑体" panose="02010609060101010101" pitchFamily="49" charset="-122"/>
              </a:rPr>
              <a:t>圆形</a:t>
            </a:r>
            <a:r>
              <a:rPr lang="zh-CN" altLang="en-US" sz="1800" dirty="0" smtClean="0">
                <a:latin typeface="黑体" panose="02010609060101010101" pitchFamily="49" charset="-122"/>
                <a:ea typeface="黑体" panose="02010609060101010101" pitchFamily="49" charset="-122"/>
              </a:rPr>
              <a:t>。</a:t>
            </a:r>
            <a:endParaRPr lang="en-US" altLang="zh-CN" sz="1800" dirty="0" smtClean="0">
              <a:latin typeface="黑体" panose="02010609060101010101" pitchFamily="49" charset="-122"/>
              <a:ea typeface="黑体" panose="02010609060101010101" pitchFamily="49" charset="-122"/>
            </a:endParaRPr>
          </a:p>
        </p:txBody>
      </p:sp>
      <p:sp>
        <p:nvSpPr>
          <p:cNvPr id="9" name="矩形 8"/>
          <p:cNvSpPr/>
          <p:nvPr/>
        </p:nvSpPr>
        <p:spPr>
          <a:xfrm>
            <a:off x="560388" y="962025"/>
            <a:ext cx="2625014" cy="583108"/>
          </a:xfrm>
          <a:prstGeom prst="rect">
            <a:avLst/>
          </a:prstGeom>
        </p:spPr>
        <p:txBody>
          <a:bodyPr wrap="none">
            <a:spAutoFit/>
          </a:bodyPr>
          <a:lstStyle/>
          <a:p>
            <a:pPr marL="342900" indent="-342900">
              <a:lnSpc>
                <a:spcPct val="150000"/>
              </a:lnSpc>
              <a:spcBef>
                <a:spcPct val="20000"/>
              </a:spcBef>
              <a:buFontTx/>
              <a:buChar char="•"/>
              <a:defRPr/>
            </a:pPr>
            <a:r>
              <a:rPr lang="en-US" altLang="zh-CN" sz="2400" b="1" smtClean="0">
                <a:solidFill>
                  <a:schemeClr val="accent5">
                    <a:lumMod val="75000"/>
                  </a:schemeClr>
                </a:solidFill>
              </a:rPr>
              <a:t>canvas</a:t>
            </a:r>
            <a:r>
              <a:rPr lang="zh-CN" altLang="zh-CN" sz="2400" b="1" smtClean="0">
                <a:solidFill>
                  <a:schemeClr val="accent5">
                    <a:lumMod val="75000"/>
                  </a:schemeClr>
                </a:solidFill>
              </a:rPr>
              <a:t>绘制圆形</a:t>
            </a:r>
            <a:endParaRPr lang="zh-CN" altLang="zh-CN" sz="2400" b="1">
              <a:solidFill>
                <a:schemeClr val="accent5">
                  <a:lumMod val="75000"/>
                </a:schemeClr>
              </a:solidFill>
            </a:endParaRPr>
          </a:p>
        </p:txBody>
      </p:sp>
      <p:sp>
        <p:nvSpPr>
          <p:cNvPr id="10" name="TextBox 9"/>
          <p:cNvSpPr txBox="1"/>
          <p:nvPr/>
        </p:nvSpPr>
        <p:spPr>
          <a:xfrm>
            <a:off x="1024260" y="2185118"/>
            <a:ext cx="7148140" cy="504056"/>
          </a:xfrm>
          <a:prstGeom prst="rect">
            <a:avLst/>
          </a:prstGeom>
          <a:solidFill>
            <a:schemeClr val="accent5">
              <a:lumMod val="20000"/>
              <a:lumOff val="80000"/>
            </a:schemeClr>
          </a:solidFill>
          <a:ln w="19050">
            <a:noFill/>
          </a:ln>
        </p:spPr>
        <p:txBody>
          <a:bodyPr>
            <a:noAutofit/>
          </a:bodyPr>
          <a:lstStyle/>
          <a:p>
            <a:pPr indent="457200">
              <a:lnSpc>
                <a:spcPct val="150000"/>
              </a:lnSpc>
            </a:pPr>
            <a:r>
              <a:rPr lang="en-US" altLang="zh-CN" sz="1600" smtClean="0"/>
              <a:t>context.arc( x , y , radius , startAngle , endAngle , bAntiClockwise</a:t>
            </a:r>
            <a:r>
              <a:rPr lang="en-US" altLang="zh-CN" sz="1600"/>
              <a:t>);</a:t>
            </a:r>
            <a:endParaRPr lang="zh-CN" altLang="zh-CN" sz="1600"/>
          </a:p>
          <a:p>
            <a:pPr indent="457200">
              <a:lnSpc>
                <a:spcPct val="150000"/>
              </a:lnSpc>
            </a:pPr>
            <a:endParaRPr lang="zh-CN" altLang="zh-CN" sz="1600"/>
          </a:p>
          <a:p>
            <a:pPr indent="457200">
              <a:lnSpc>
                <a:spcPct val="150000"/>
              </a:lnSpc>
            </a:pPr>
            <a:endParaRPr lang="en-US" altLang="zh-CN" sz="1600" smtClean="0"/>
          </a:p>
        </p:txBody>
      </p:sp>
      <p:grpSp>
        <p:nvGrpSpPr>
          <p:cNvPr id="13" name="组合 12"/>
          <p:cNvGrpSpPr/>
          <p:nvPr/>
        </p:nvGrpSpPr>
        <p:grpSpPr>
          <a:xfrm rot="16200000">
            <a:off x="2504053" y="2375708"/>
            <a:ext cx="216024" cy="468057"/>
            <a:chOff x="4067944" y="3789040"/>
            <a:chExt cx="252028" cy="648072"/>
          </a:xfrm>
        </p:grpSpPr>
        <p:sp>
          <p:nvSpPr>
            <p:cNvPr id="14" name="左中括号 13"/>
            <p:cNvSpPr/>
            <p:nvPr/>
          </p:nvSpPr>
          <p:spPr bwMode="auto">
            <a:xfrm>
              <a:off x="4211960" y="3789040"/>
              <a:ext cx="108012" cy="648072"/>
            </a:xfrm>
            <a:prstGeom prst="leftBracket">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rgbClr val="FF0000"/>
                </a:solidFill>
                <a:effectLst/>
                <a:latin typeface="Arial" pitchFamily="34" charset="0"/>
                <a:ea typeface="宋体" pitchFamily="2" charset="-122"/>
              </a:endParaRPr>
            </a:p>
          </p:txBody>
        </p:sp>
        <p:cxnSp>
          <p:nvCxnSpPr>
            <p:cNvPr id="15" name="直接连接符 14"/>
            <p:cNvCxnSpPr/>
            <p:nvPr/>
          </p:nvCxnSpPr>
          <p:spPr bwMode="auto">
            <a:xfrm>
              <a:off x="4067944" y="4113076"/>
              <a:ext cx="144016"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6" name="矩形 15"/>
          <p:cNvSpPr/>
          <p:nvPr/>
        </p:nvSpPr>
        <p:spPr>
          <a:xfrm>
            <a:off x="2233517" y="2717749"/>
            <a:ext cx="756589" cy="307777"/>
          </a:xfrm>
          <a:prstGeom prst="rect">
            <a:avLst/>
          </a:prstGeom>
        </p:spPr>
        <p:txBody>
          <a:bodyPr wrap="square">
            <a:spAutoFit/>
          </a:bodyPr>
          <a:lstStyle/>
          <a:p>
            <a:r>
              <a:rPr lang="zh-CN" altLang="en-US" sz="1400" smtClean="0">
                <a:solidFill>
                  <a:srgbClr val="FF0000"/>
                </a:solidFill>
                <a:latin typeface="微软雅黑" panose="020B0503020204020204" pitchFamily="34" charset="-122"/>
                <a:ea typeface="微软雅黑" panose="020B0503020204020204" pitchFamily="34" charset="-122"/>
              </a:rPr>
              <a:t>中心点</a:t>
            </a:r>
            <a:endParaRPr lang="zh-CN" altLang="zh-CN" sz="1400">
              <a:solidFill>
                <a:srgbClr val="FF0000"/>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rot="16200000">
            <a:off x="3116626" y="2303702"/>
            <a:ext cx="216024" cy="612070"/>
            <a:chOff x="4067944" y="3789040"/>
            <a:chExt cx="252028" cy="648072"/>
          </a:xfrm>
        </p:grpSpPr>
        <p:sp>
          <p:nvSpPr>
            <p:cNvPr id="18" name="左中括号 17"/>
            <p:cNvSpPr/>
            <p:nvPr/>
          </p:nvSpPr>
          <p:spPr bwMode="auto">
            <a:xfrm>
              <a:off x="4211960" y="3789040"/>
              <a:ext cx="108012" cy="648072"/>
            </a:xfrm>
            <a:prstGeom prst="leftBracket">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rgbClr val="FF0000"/>
                </a:solidFill>
                <a:effectLst/>
                <a:latin typeface="Arial" pitchFamily="34" charset="0"/>
                <a:ea typeface="宋体" pitchFamily="2" charset="-122"/>
              </a:endParaRPr>
            </a:p>
          </p:txBody>
        </p:sp>
        <p:cxnSp>
          <p:nvCxnSpPr>
            <p:cNvPr id="19" name="直接连接符 18"/>
            <p:cNvCxnSpPr/>
            <p:nvPr/>
          </p:nvCxnSpPr>
          <p:spPr bwMode="auto">
            <a:xfrm>
              <a:off x="4067944" y="4113076"/>
              <a:ext cx="144016"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0" name="矩形 19"/>
          <p:cNvSpPr/>
          <p:nvPr/>
        </p:nvSpPr>
        <p:spPr>
          <a:xfrm>
            <a:off x="2774082" y="2717749"/>
            <a:ext cx="989378" cy="307777"/>
          </a:xfrm>
          <a:prstGeom prst="rect">
            <a:avLst/>
          </a:prstGeom>
        </p:spPr>
        <p:txBody>
          <a:bodyPr wrap="square">
            <a:spAutoFit/>
          </a:bodyPr>
          <a:lstStyle/>
          <a:p>
            <a:r>
              <a:rPr lang="zh-CN" altLang="en-US" sz="1400" smtClean="0">
                <a:solidFill>
                  <a:srgbClr val="FF0000"/>
                </a:solidFill>
                <a:latin typeface="微软雅黑" panose="020B0503020204020204" pitchFamily="34" charset="-122"/>
                <a:ea typeface="微软雅黑" panose="020B0503020204020204" pitchFamily="34" charset="-122"/>
              </a:rPr>
              <a:t>半径长度</a:t>
            </a:r>
            <a:endParaRPr lang="zh-CN" altLang="zh-CN" sz="1400">
              <a:solidFill>
                <a:srgbClr val="FF0000"/>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rot="16200000">
            <a:off x="4000354" y="2143820"/>
            <a:ext cx="216024" cy="931831"/>
            <a:chOff x="4067944" y="3789040"/>
            <a:chExt cx="252028" cy="648072"/>
          </a:xfrm>
        </p:grpSpPr>
        <p:sp>
          <p:nvSpPr>
            <p:cNvPr id="24" name="左中括号 23"/>
            <p:cNvSpPr/>
            <p:nvPr/>
          </p:nvSpPr>
          <p:spPr bwMode="auto">
            <a:xfrm>
              <a:off x="4211960" y="3789040"/>
              <a:ext cx="108012" cy="648072"/>
            </a:xfrm>
            <a:prstGeom prst="leftBracket">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rgbClr val="FF0000"/>
                </a:solidFill>
                <a:effectLst/>
                <a:latin typeface="Arial" pitchFamily="34" charset="0"/>
                <a:ea typeface="宋体" pitchFamily="2" charset="-122"/>
              </a:endParaRPr>
            </a:p>
          </p:txBody>
        </p:sp>
        <p:cxnSp>
          <p:nvCxnSpPr>
            <p:cNvPr id="25" name="直接连接符 24"/>
            <p:cNvCxnSpPr/>
            <p:nvPr/>
          </p:nvCxnSpPr>
          <p:spPr bwMode="auto">
            <a:xfrm>
              <a:off x="4067944" y="4113076"/>
              <a:ext cx="144016"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6" name="矩形 25"/>
          <p:cNvSpPr/>
          <p:nvPr/>
        </p:nvSpPr>
        <p:spPr>
          <a:xfrm>
            <a:off x="3641947" y="2717749"/>
            <a:ext cx="1004343" cy="307777"/>
          </a:xfrm>
          <a:prstGeom prst="rect">
            <a:avLst/>
          </a:prstGeom>
        </p:spPr>
        <p:txBody>
          <a:bodyPr wrap="square">
            <a:spAutoFit/>
          </a:bodyPr>
          <a:lstStyle/>
          <a:p>
            <a:r>
              <a:rPr lang="zh-CN" altLang="en-US" sz="1400" smtClean="0">
                <a:solidFill>
                  <a:srgbClr val="FF0000"/>
                </a:solidFill>
                <a:latin typeface="微软雅黑" panose="020B0503020204020204" pitchFamily="34" charset="-122"/>
                <a:ea typeface="微软雅黑" panose="020B0503020204020204" pitchFamily="34" charset="-122"/>
              </a:rPr>
              <a:t>开始弧度</a:t>
            </a:r>
            <a:endParaRPr lang="zh-CN" altLang="zh-CN" sz="1400">
              <a:solidFill>
                <a:srgbClr val="FF0000"/>
              </a:solidFill>
              <a:latin typeface="微软雅黑" panose="020B0503020204020204" pitchFamily="34" charset="-122"/>
              <a:ea typeface="微软雅黑" panose="020B0503020204020204" pitchFamily="34" charset="-122"/>
            </a:endParaRPr>
          </a:p>
        </p:txBody>
      </p:sp>
      <p:grpSp>
        <p:nvGrpSpPr>
          <p:cNvPr id="27" name="组合 26"/>
          <p:cNvGrpSpPr/>
          <p:nvPr/>
        </p:nvGrpSpPr>
        <p:grpSpPr>
          <a:xfrm rot="16200000">
            <a:off x="5061698" y="2143821"/>
            <a:ext cx="216024" cy="931831"/>
            <a:chOff x="4067944" y="3789040"/>
            <a:chExt cx="252028" cy="648072"/>
          </a:xfrm>
        </p:grpSpPr>
        <p:sp>
          <p:nvSpPr>
            <p:cNvPr id="28" name="左中括号 27"/>
            <p:cNvSpPr/>
            <p:nvPr/>
          </p:nvSpPr>
          <p:spPr bwMode="auto">
            <a:xfrm>
              <a:off x="4211960" y="3789040"/>
              <a:ext cx="108012" cy="648072"/>
            </a:xfrm>
            <a:prstGeom prst="leftBracket">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rgbClr val="FF0000"/>
                </a:solidFill>
                <a:effectLst/>
                <a:latin typeface="Arial" pitchFamily="34" charset="0"/>
                <a:ea typeface="宋体" pitchFamily="2" charset="-122"/>
              </a:endParaRPr>
            </a:p>
          </p:txBody>
        </p:sp>
        <p:cxnSp>
          <p:nvCxnSpPr>
            <p:cNvPr id="29" name="直接连接符 28"/>
            <p:cNvCxnSpPr/>
            <p:nvPr/>
          </p:nvCxnSpPr>
          <p:spPr bwMode="auto">
            <a:xfrm>
              <a:off x="4067944" y="4113076"/>
              <a:ext cx="144016"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0" name="矩形 29"/>
          <p:cNvSpPr/>
          <p:nvPr/>
        </p:nvSpPr>
        <p:spPr>
          <a:xfrm>
            <a:off x="4703291" y="2717750"/>
            <a:ext cx="1004343" cy="307777"/>
          </a:xfrm>
          <a:prstGeom prst="rect">
            <a:avLst/>
          </a:prstGeom>
        </p:spPr>
        <p:txBody>
          <a:bodyPr wrap="square">
            <a:spAutoFit/>
          </a:bodyPr>
          <a:lstStyle/>
          <a:p>
            <a:r>
              <a:rPr lang="zh-CN" altLang="en-US" sz="1400">
                <a:solidFill>
                  <a:srgbClr val="FF0000"/>
                </a:solidFill>
                <a:latin typeface="微软雅黑" panose="020B0503020204020204" pitchFamily="34" charset="-122"/>
                <a:ea typeface="微软雅黑" panose="020B0503020204020204" pitchFamily="34" charset="-122"/>
              </a:rPr>
              <a:t>结束</a:t>
            </a:r>
            <a:r>
              <a:rPr lang="zh-CN" altLang="en-US" sz="1400" smtClean="0">
                <a:solidFill>
                  <a:srgbClr val="FF0000"/>
                </a:solidFill>
                <a:latin typeface="微软雅黑" panose="020B0503020204020204" pitchFamily="34" charset="-122"/>
                <a:ea typeface="微软雅黑" panose="020B0503020204020204" pitchFamily="34" charset="-122"/>
              </a:rPr>
              <a:t>弧度</a:t>
            </a:r>
            <a:endParaRPr lang="zh-CN" altLang="zh-CN" sz="1400">
              <a:solidFill>
                <a:srgbClr val="FF0000"/>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rot="16200000">
            <a:off x="6174109" y="2054027"/>
            <a:ext cx="216025" cy="1111422"/>
            <a:chOff x="4067944" y="3789040"/>
            <a:chExt cx="252028" cy="648072"/>
          </a:xfrm>
        </p:grpSpPr>
        <p:sp>
          <p:nvSpPr>
            <p:cNvPr id="32" name="左中括号 31"/>
            <p:cNvSpPr/>
            <p:nvPr/>
          </p:nvSpPr>
          <p:spPr bwMode="auto">
            <a:xfrm>
              <a:off x="4211960" y="3789040"/>
              <a:ext cx="108012" cy="648072"/>
            </a:xfrm>
            <a:prstGeom prst="leftBracket">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rgbClr val="FF0000"/>
                </a:solidFill>
                <a:effectLst/>
                <a:latin typeface="Arial" pitchFamily="34" charset="0"/>
                <a:ea typeface="宋体" pitchFamily="2" charset="-122"/>
              </a:endParaRPr>
            </a:p>
          </p:txBody>
        </p:sp>
        <p:cxnSp>
          <p:nvCxnSpPr>
            <p:cNvPr id="33" name="直接连接符 32"/>
            <p:cNvCxnSpPr/>
            <p:nvPr/>
          </p:nvCxnSpPr>
          <p:spPr bwMode="auto">
            <a:xfrm>
              <a:off x="4067944" y="4113076"/>
              <a:ext cx="144016"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4" name="矩形 33"/>
          <p:cNvSpPr/>
          <p:nvPr/>
        </p:nvSpPr>
        <p:spPr>
          <a:xfrm>
            <a:off x="5732065" y="2689175"/>
            <a:ext cx="1552230" cy="307777"/>
          </a:xfrm>
          <a:prstGeom prst="rect">
            <a:avLst/>
          </a:prstGeom>
        </p:spPr>
        <p:txBody>
          <a:bodyPr wrap="square">
            <a:spAutoFit/>
          </a:bodyPr>
          <a:lstStyle/>
          <a:p>
            <a:r>
              <a:rPr lang="zh-CN" altLang="en-US" sz="1400" smtClean="0">
                <a:solidFill>
                  <a:srgbClr val="FF0000"/>
                </a:solidFill>
                <a:latin typeface="微软雅黑" panose="020B0503020204020204" pitchFamily="34" charset="-122"/>
                <a:ea typeface="微软雅黑" panose="020B0503020204020204" pitchFamily="34" charset="-122"/>
              </a:rPr>
              <a:t>是否逆时针</a:t>
            </a:r>
            <a:endParaRPr lang="zh-CN" altLang="zh-CN" sz="1400">
              <a:solidFill>
                <a:srgbClr val="FF0000"/>
              </a:solidFill>
              <a:latin typeface="微软雅黑" panose="020B0503020204020204" pitchFamily="34" charset="-122"/>
              <a:ea typeface="微软雅黑" panose="020B0503020204020204" pitchFamily="34" charset="-122"/>
            </a:endParaRPr>
          </a:p>
        </p:txBody>
      </p:sp>
      <p:pic>
        <p:nvPicPr>
          <p:cNvPr id="3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1312" y="3284984"/>
            <a:ext cx="2114550" cy="2181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6" name="直接箭头连接符 35"/>
          <p:cNvCxnSpPr/>
          <p:nvPr/>
        </p:nvCxnSpPr>
        <p:spPr bwMode="auto">
          <a:xfrm>
            <a:off x="4771383" y="3732502"/>
            <a:ext cx="1368152" cy="0"/>
          </a:xfrm>
          <a:prstGeom prst="straightConnector1">
            <a:avLst/>
          </a:prstGeom>
          <a:noFill/>
          <a:ln w="28575" cap="flat" cmpd="sng" algn="ctr">
            <a:solidFill>
              <a:schemeClr val="tx1"/>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TextBox 36"/>
          <p:cNvSpPr txBox="1"/>
          <p:nvPr/>
        </p:nvSpPr>
        <p:spPr>
          <a:xfrm>
            <a:off x="6300192" y="3547755"/>
            <a:ext cx="1005403" cy="338554"/>
          </a:xfrm>
          <a:prstGeom prst="rect">
            <a:avLst/>
          </a:prstGeom>
          <a:noFill/>
        </p:spPr>
        <p:txBody>
          <a:bodyPr wrap="none" rtlCol="0">
            <a:spAutoFit/>
          </a:bodyPr>
          <a:lstStyle/>
          <a:p>
            <a:r>
              <a:rPr lang="zh-CN" altLang="en-US" sz="1600" smtClean="0">
                <a:solidFill>
                  <a:schemeClr val="tx1">
                    <a:lumMod val="65000"/>
                    <a:lumOff val="35000"/>
                  </a:schemeClr>
                </a:solidFill>
                <a:latin typeface="微软雅黑" pitchFamily="34" charset="-122"/>
                <a:ea typeface="微软雅黑" pitchFamily="34" charset="-122"/>
              </a:rPr>
              <a:t>绘制圆形</a:t>
            </a:r>
            <a:endParaRPr lang="zh-CN" altLang="en-US" sz="1600">
              <a:solidFill>
                <a:schemeClr val="tx1">
                  <a:lumMod val="65000"/>
                  <a:lumOff val="35000"/>
                </a:schemeClr>
              </a:solidFill>
              <a:latin typeface="微软雅黑" pitchFamily="34" charset="-122"/>
              <a:ea typeface="微软雅黑" pitchFamily="34" charset="-122"/>
            </a:endParaRPr>
          </a:p>
        </p:txBody>
      </p:sp>
      <p:cxnSp>
        <p:nvCxnSpPr>
          <p:cNvPr id="38" name="直接箭头连接符 37"/>
          <p:cNvCxnSpPr/>
          <p:nvPr/>
        </p:nvCxnSpPr>
        <p:spPr bwMode="auto">
          <a:xfrm flipV="1">
            <a:off x="4394116" y="5014074"/>
            <a:ext cx="1870324" cy="9455"/>
          </a:xfrm>
          <a:prstGeom prst="straightConnector1">
            <a:avLst/>
          </a:prstGeom>
          <a:noFill/>
          <a:ln w="28575" cap="flat" cmpd="sng" algn="ctr">
            <a:solidFill>
              <a:schemeClr val="tx1"/>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Box 38"/>
          <p:cNvSpPr txBox="1"/>
          <p:nvPr/>
        </p:nvSpPr>
        <p:spPr>
          <a:xfrm>
            <a:off x="6354180" y="4834444"/>
            <a:ext cx="1005403" cy="338554"/>
          </a:xfrm>
          <a:prstGeom prst="rect">
            <a:avLst/>
          </a:prstGeom>
          <a:noFill/>
        </p:spPr>
        <p:txBody>
          <a:bodyPr wrap="none" rtlCol="0">
            <a:spAutoFit/>
          </a:bodyPr>
          <a:lstStyle/>
          <a:p>
            <a:r>
              <a:rPr lang="zh-CN" altLang="en-US" sz="1600" smtClean="0">
                <a:solidFill>
                  <a:schemeClr val="tx1">
                    <a:lumMod val="65000"/>
                    <a:lumOff val="35000"/>
                  </a:schemeClr>
                </a:solidFill>
                <a:latin typeface="微软雅黑" pitchFamily="34" charset="-122"/>
                <a:ea typeface="微软雅黑" pitchFamily="34" charset="-122"/>
              </a:rPr>
              <a:t>绘制弧形</a:t>
            </a:r>
            <a:endParaRPr lang="zh-CN" altLang="en-US" sz="1600">
              <a:solidFill>
                <a:schemeClr val="tx1">
                  <a:lumMod val="65000"/>
                  <a:lumOff val="35000"/>
                </a:schemeClr>
              </a:solidFill>
              <a:latin typeface="微软雅黑" pitchFamily="34" charset="-122"/>
              <a:ea typeface="微软雅黑" pitchFamily="34" charset="-122"/>
            </a:endParaRPr>
          </a:p>
        </p:txBody>
      </p:sp>
      <p:sp>
        <p:nvSpPr>
          <p:cNvPr id="40" name="圆角矩形 39"/>
          <p:cNvSpPr/>
          <p:nvPr/>
        </p:nvSpPr>
        <p:spPr>
          <a:xfrm>
            <a:off x="695325" y="5803096"/>
            <a:ext cx="7505700" cy="408623"/>
          </a:xfrm>
          <a:prstGeom prst="roundRect">
            <a:avLst/>
          </a:prstGeom>
          <a:solidFill>
            <a:srgbClr val="0567A2"/>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smtClean="0">
                <a:solidFill>
                  <a:schemeClr val="bg1"/>
                </a:solidFill>
                <a:ea typeface="宋体" pitchFamily="2" charset="-122"/>
              </a:rPr>
              <a:t>案例代码（详见教材</a:t>
            </a:r>
            <a:r>
              <a:rPr lang="en-US" altLang="zh-CN" b="1" smtClean="0">
                <a:solidFill>
                  <a:schemeClr val="bg1"/>
                </a:solidFill>
                <a:ea typeface="宋体" pitchFamily="2" charset="-122"/>
              </a:rPr>
              <a:t>demo2-7.html</a:t>
            </a:r>
            <a:r>
              <a:rPr lang="zh-CN" altLang="en-US" b="1" smtClean="0">
                <a:solidFill>
                  <a:schemeClr val="bg1"/>
                </a:solidFill>
                <a:ea typeface="宋体" pitchFamily="2" charset="-122"/>
              </a:rPr>
              <a:t>）</a:t>
            </a:r>
            <a:endParaRPr lang="en-US" altLang="zh-CN" b="1" dirty="0">
              <a:solidFill>
                <a:schemeClr val="bg1"/>
              </a:solidFill>
              <a:ea typeface="宋体" pitchFamily="2" charset="-122"/>
            </a:endParaRPr>
          </a:p>
        </p:txBody>
      </p:sp>
    </p:spTree>
    <p:custDataLst>
      <p:tags r:id="rId1"/>
    </p:custDataLst>
    <p:extLst>
      <p:ext uri="{BB962C8B-B14F-4D97-AF65-F5344CB8AC3E}">
        <p14:creationId xmlns:p14="http://schemas.microsoft.com/office/powerpoint/2010/main" val="1156706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down)">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down)">
                                      <p:cBhvr>
                                        <p:cTn id="21" dur="500"/>
                                        <p:tgtEl>
                                          <p:spTgt spid="17"/>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down)">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down)">
                                      <p:cBhvr>
                                        <p:cTn id="29" dur="500"/>
                                        <p:tgtEl>
                                          <p:spTgt spid="26"/>
                                        </p:tgtEl>
                                      </p:cBhvr>
                                    </p:animEffect>
                                  </p:childTnLst>
                                </p:cTn>
                              </p:par>
                              <p:par>
                                <p:cTn id="30" presetID="22" presetClass="entr" presetSubtype="4"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down)">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down)">
                                      <p:cBhvr>
                                        <p:cTn id="37" dur="500"/>
                                        <p:tgtEl>
                                          <p:spTgt spid="27"/>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wipe(down)">
                                      <p:cBhvr>
                                        <p:cTn id="40" dur="500"/>
                                        <p:tgtEl>
                                          <p:spTgt spid="3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wipe(down)">
                                      <p:cBhvr>
                                        <p:cTn id="45" dur="500"/>
                                        <p:tgtEl>
                                          <p:spTgt spid="31"/>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wipe(down)">
                                      <p:cBhvr>
                                        <p:cTn id="48" dur="500"/>
                                        <p:tgtEl>
                                          <p:spTgt spid="34"/>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nodeType="click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randombar(horizontal)">
                                      <p:cBhvr>
                                        <p:cTn id="53" dur="500"/>
                                        <p:tgtEl>
                                          <p:spTgt spid="36"/>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randombar(horizontal)">
                                      <p:cBhvr>
                                        <p:cTn id="56" dur="500"/>
                                        <p:tgtEl>
                                          <p:spTgt spid="37"/>
                                        </p:tgtEl>
                                      </p:cBhvr>
                                    </p:animEffect>
                                  </p:childTnLst>
                                </p:cTn>
                              </p:par>
                              <p:par>
                                <p:cTn id="57" presetID="14" presetClass="entr" presetSubtype="10" fill="hold" nodeType="with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randombar(horizontal)">
                                      <p:cBhvr>
                                        <p:cTn id="59" dur="500"/>
                                        <p:tgtEl>
                                          <p:spTgt spid="38"/>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randombar(horizontal)">
                                      <p:cBhvr>
                                        <p:cTn id="62" dur="500"/>
                                        <p:tgtEl>
                                          <p:spTgt spid="39"/>
                                        </p:tgtEl>
                                      </p:cBhvr>
                                    </p:animEffect>
                                  </p:childTnLst>
                                </p:cTn>
                              </p:par>
                              <p:par>
                                <p:cTn id="63" presetID="14" presetClass="entr" presetSubtype="10" fill="hold" nodeType="withEffect">
                                  <p:stCondLst>
                                    <p:cond delay="0"/>
                                  </p:stCondLst>
                                  <p:childTnLst>
                                    <p:set>
                                      <p:cBhvr>
                                        <p:cTn id="64" dur="1" fill="hold">
                                          <p:stCondLst>
                                            <p:cond delay="0"/>
                                          </p:stCondLst>
                                        </p:cTn>
                                        <p:tgtEl>
                                          <p:spTgt spid="35"/>
                                        </p:tgtEl>
                                        <p:attrNameLst>
                                          <p:attrName>style.visibility</p:attrName>
                                        </p:attrNameLst>
                                      </p:cBhvr>
                                      <p:to>
                                        <p:strVal val="visible"/>
                                      </p:to>
                                    </p:set>
                                    <p:animEffect transition="in" filter="randombar(horizontal)">
                                      <p:cBhvr>
                                        <p:cTn id="65" dur="500"/>
                                        <p:tgtEl>
                                          <p:spTgt spid="35"/>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wipe(left)">
                                      <p:cBhvr>
                                        <p:cTn id="7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p:bldP spid="20" grpId="0"/>
      <p:bldP spid="26" grpId="0"/>
      <p:bldP spid="30" grpId="0"/>
      <p:bldP spid="34" grpId="0"/>
      <p:bldP spid="37" grpId="0"/>
      <p:bldP spid="39" grpId="0"/>
      <p:bldP spid="4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268759" y="579437"/>
            <a:ext cx="567055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zh-CN" sz="3200" b="1">
              <a:solidFill>
                <a:srgbClr val="FFFF00"/>
              </a:solidFill>
              <a:latin typeface="微软雅黑" pitchFamily="34" charset="-122"/>
              <a:ea typeface="微软雅黑" pitchFamily="34" charset="-122"/>
            </a:endParaRPr>
          </a:p>
        </p:txBody>
      </p:sp>
      <p:sp>
        <p:nvSpPr>
          <p:cNvPr id="10" name="标题 1"/>
          <p:cNvSpPr>
            <a:spLocks noChangeArrowheads="1"/>
          </p:cNvSpPr>
          <p:nvPr/>
        </p:nvSpPr>
        <p:spPr bwMode="auto">
          <a:xfrm>
            <a:off x="1627464" y="198648"/>
            <a:ext cx="7516536"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4000" b="1" dirty="0" smtClean="0">
                <a:solidFill>
                  <a:srgbClr val="0567A2"/>
                </a:solidFill>
                <a:latin typeface="微软雅黑" pitchFamily="34" charset="-122"/>
                <a:ea typeface="微软雅黑" pitchFamily="34" charset="-122"/>
              </a:rPr>
              <a:t>HTML5</a:t>
            </a:r>
            <a:r>
              <a:rPr lang="zh-CN" altLang="zh-CN" sz="4000" b="1" dirty="0" smtClean="0">
                <a:solidFill>
                  <a:srgbClr val="0567A2"/>
                </a:solidFill>
                <a:latin typeface="微软雅黑" pitchFamily="34" charset="-122"/>
                <a:ea typeface="微软雅黑" pitchFamily="34" charset="-122"/>
              </a:rPr>
              <a:t>画布</a:t>
            </a:r>
          </a:p>
        </p:txBody>
      </p:sp>
      <p:sp>
        <p:nvSpPr>
          <p:cNvPr id="11" name="内容占位符 2"/>
          <p:cNvSpPr>
            <a:spLocks noGrp="1"/>
          </p:cNvSpPr>
          <p:nvPr>
            <p:ph idx="1"/>
          </p:nvPr>
        </p:nvSpPr>
        <p:spPr bwMode="auto">
          <a:xfrm>
            <a:off x="481013" y="1718595"/>
            <a:ext cx="7475362" cy="51201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457200" lvl="1" indent="0">
              <a:lnSpc>
                <a:spcPct val="150000"/>
              </a:lnSpc>
              <a:buNone/>
              <a:defRPr/>
            </a:pPr>
            <a:r>
              <a:rPr lang="en-US" altLang="zh-CN" sz="2000" smtClean="0">
                <a:latin typeface="黑体" panose="02010609060101010101" pitchFamily="49" charset="-122"/>
                <a:ea typeface="黑体" panose="02010609060101010101" pitchFamily="49" charset="-122"/>
              </a:rPr>
              <a:t>canvas</a:t>
            </a:r>
            <a:r>
              <a:rPr lang="zh-CN" altLang="zh-CN" sz="2000">
                <a:latin typeface="黑体" panose="02010609060101010101" pitchFamily="49" charset="-122"/>
                <a:ea typeface="黑体" panose="02010609060101010101" pitchFamily="49" charset="-122"/>
              </a:rPr>
              <a:t>中的绘制图片其实就是把一幅图放在画布</a:t>
            </a:r>
            <a:r>
              <a:rPr lang="zh-CN" altLang="zh-CN" sz="2000" smtClean="0">
                <a:latin typeface="黑体" panose="02010609060101010101" pitchFamily="49" charset="-122"/>
                <a:ea typeface="黑体" panose="02010609060101010101" pitchFamily="49" charset="-122"/>
              </a:rPr>
              <a:t>上</a:t>
            </a:r>
            <a:r>
              <a:rPr lang="zh-CN" altLang="en-US" sz="2000" smtClean="0">
                <a:latin typeface="黑体" panose="02010609060101010101" pitchFamily="49" charset="-122"/>
                <a:ea typeface="黑体" panose="02010609060101010101" pitchFamily="49" charset="-122"/>
              </a:rPr>
              <a:t>。</a:t>
            </a:r>
            <a:endParaRPr lang="en-US" altLang="zh-CN" sz="2000">
              <a:latin typeface="黑体" panose="02010609060101010101" pitchFamily="49" charset="-122"/>
              <a:ea typeface="黑体" panose="02010609060101010101" pitchFamily="49" charset="-122"/>
            </a:endParaRPr>
          </a:p>
        </p:txBody>
      </p:sp>
      <p:sp>
        <p:nvSpPr>
          <p:cNvPr id="12" name="TextBox 11"/>
          <p:cNvSpPr txBox="1"/>
          <p:nvPr/>
        </p:nvSpPr>
        <p:spPr>
          <a:xfrm>
            <a:off x="1024260" y="2473374"/>
            <a:ext cx="7148140" cy="2179987"/>
          </a:xfrm>
          <a:prstGeom prst="rect">
            <a:avLst/>
          </a:prstGeom>
          <a:solidFill>
            <a:schemeClr val="accent5">
              <a:lumMod val="20000"/>
              <a:lumOff val="80000"/>
            </a:schemeClr>
          </a:solidFill>
          <a:ln w="19050">
            <a:noFill/>
          </a:ln>
        </p:spPr>
        <p:txBody>
          <a:bodyPr>
            <a:noAutofit/>
          </a:bodyPr>
          <a:lstStyle/>
          <a:p>
            <a:r>
              <a:rPr lang="en-US" altLang="zh-CN" sz="1600"/>
              <a:t>//</a:t>
            </a:r>
            <a:r>
              <a:rPr lang="zh-CN" altLang="zh-CN" sz="1600"/>
              <a:t>绘制</a:t>
            </a:r>
            <a:r>
              <a:rPr lang="zh-CN" altLang="zh-CN" sz="1600" smtClean="0"/>
              <a:t>原图</a:t>
            </a:r>
            <a:endParaRPr lang="en-US" altLang="zh-CN" sz="1600" smtClean="0"/>
          </a:p>
          <a:p>
            <a:r>
              <a:rPr lang="en-US" altLang="zh-CN" sz="1600" smtClean="0"/>
              <a:t>context.drawImage(image</a:t>
            </a:r>
            <a:r>
              <a:rPr lang="en-US" altLang="zh-CN" sz="1600"/>
              <a:t>, dx, dy</a:t>
            </a:r>
            <a:r>
              <a:rPr lang="en-US" altLang="zh-CN" sz="1600" smtClean="0"/>
              <a:t>)) </a:t>
            </a:r>
          </a:p>
          <a:p>
            <a:endParaRPr lang="en-US" altLang="zh-CN" sz="1600" smtClean="0"/>
          </a:p>
          <a:p>
            <a:r>
              <a:rPr lang="en-US" altLang="zh-CN" sz="1600" smtClean="0"/>
              <a:t>//</a:t>
            </a:r>
            <a:r>
              <a:rPr lang="zh-CN" altLang="zh-CN" sz="1600"/>
              <a:t>缩放</a:t>
            </a:r>
            <a:r>
              <a:rPr lang="zh-CN" altLang="zh-CN" sz="1600" smtClean="0"/>
              <a:t>绘图</a:t>
            </a:r>
            <a:endParaRPr lang="zh-CN" altLang="zh-CN" sz="1600"/>
          </a:p>
          <a:p>
            <a:r>
              <a:rPr lang="en-US" altLang="zh-CN" sz="1600"/>
              <a:t>context.drawImage(image, dx, dy, dWidth, </a:t>
            </a:r>
            <a:r>
              <a:rPr lang="en-US" altLang="zh-CN" sz="1600" smtClean="0"/>
              <a:t>dHeight </a:t>
            </a:r>
            <a:r>
              <a:rPr lang="en-US" altLang="zh-CN" sz="1600"/>
              <a:t>)</a:t>
            </a:r>
            <a:endParaRPr lang="en-US" altLang="zh-CN" sz="1600" smtClean="0"/>
          </a:p>
          <a:p>
            <a:endParaRPr lang="en-US" altLang="zh-CN" sz="1600" smtClean="0"/>
          </a:p>
          <a:p>
            <a:r>
              <a:rPr lang="en-US" altLang="zh-CN" sz="1600" smtClean="0"/>
              <a:t>//</a:t>
            </a:r>
            <a:r>
              <a:rPr lang="zh-CN" altLang="zh-CN" sz="1600"/>
              <a:t>切片</a:t>
            </a:r>
            <a:r>
              <a:rPr lang="zh-CN" altLang="zh-CN" sz="1600" smtClean="0"/>
              <a:t>绘图</a:t>
            </a:r>
            <a:endParaRPr lang="zh-CN" altLang="zh-CN" sz="1600"/>
          </a:p>
          <a:p>
            <a:r>
              <a:rPr lang="en-US" altLang="zh-CN" sz="1600" smtClean="0"/>
              <a:t>context.drawImage(image ,sx,sy, sWidth,sHeigh ,dx,dy,dWidth,dHeight)</a:t>
            </a:r>
          </a:p>
          <a:p>
            <a:pPr indent="457200">
              <a:lnSpc>
                <a:spcPct val="150000"/>
              </a:lnSpc>
            </a:pPr>
            <a:endParaRPr lang="zh-CN" altLang="zh-CN" sz="1600"/>
          </a:p>
          <a:p>
            <a:pPr indent="457200">
              <a:lnSpc>
                <a:spcPct val="150000"/>
              </a:lnSpc>
            </a:pPr>
            <a:endParaRPr lang="zh-CN" altLang="zh-CN" sz="1600"/>
          </a:p>
          <a:p>
            <a:pPr indent="457200">
              <a:lnSpc>
                <a:spcPct val="150000"/>
              </a:lnSpc>
            </a:pPr>
            <a:endParaRPr lang="en-US" altLang="zh-CN" sz="1600" smtClean="0"/>
          </a:p>
        </p:txBody>
      </p:sp>
      <p:grpSp>
        <p:nvGrpSpPr>
          <p:cNvPr id="13" name="组合 12"/>
          <p:cNvGrpSpPr/>
          <p:nvPr/>
        </p:nvGrpSpPr>
        <p:grpSpPr>
          <a:xfrm rot="16200000">
            <a:off x="2852157" y="2799151"/>
            <a:ext cx="216023" cy="612076"/>
            <a:chOff x="4067944" y="3789040"/>
            <a:chExt cx="252028" cy="648072"/>
          </a:xfrm>
        </p:grpSpPr>
        <p:sp>
          <p:nvSpPr>
            <p:cNvPr id="14" name="左中括号 13"/>
            <p:cNvSpPr/>
            <p:nvPr/>
          </p:nvSpPr>
          <p:spPr bwMode="auto">
            <a:xfrm>
              <a:off x="4211960" y="3789040"/>
              <a:ext cx="108012" cy="648072"/>
            </a:xfrm>
            <a:prstGeom prst="leftBracket">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rgbClr val="FF0000"/>
                </a:solidFill>
                <a:effectLst/>
                <a:latin typeface="Arial" pitchFamily="34" charset="0"/>
                <a:ea typeface="宋体" pitchFamily="2" charset="-122"/>
              </a:endParaRPr>
            </a:p>
          </p:txBody>
        </p:sp>
        <p:cxnSp>
          <p:nvCxnSpPr>
            <p:cNvPr id="15" name="直接连接符 14"/>
            <p:cNvCxnSpPr/>
            <p:nvPr/>
          </p:nvCxnSpPr>
          <p:spPr bwMode="auto">
            <a:xfrm>
              <a:off x="4067944" y="4113076"/>
              <a:ext cx="144016"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6" name="矩形 15"/>
          <p:cNvSpPr/>
          <p:nvPr/>
        </p:nvSpPr>
        <p:spPr>
          <a:xfrm>
            <a:off x="2433092" y="3213201"/>
            <a:ext cx="989382" cy="307777"/>
          </a:xfrm>
          <a:prstGeom prst="rect">
            <a:avLst/>
          </a:prstGeom>
        </p:spPr>
        <p:txBody>
          <a:bodyPr wrap="square">
            <a:spAutoFit/>
          </a:bodyPr>
          <a:lstStyle/>
          <a:p>
            <a:r>
              <a:rPr lang="zh-CN" altLang="en-US" sz="1400" smtClean="0">
                <a:solidFill>
                  <a:srgbClr val="FF0000"/>
                </a:solidFill>
                <a:latin typeface="微软雅黑" panose="020B0503020204020204" pitchFamily="34" charset="-122"/>
                <a:ea typeface="微软雅黑" panose="020B0503020204020204" pitchFamily="34" charset="-122"/>
              </a:rPr>
              <a:t>图片来源</a:t>
            </a:r>
            <a:endParaRPr lang="zh-CN" altLang="zh-CN" sz="1400">
              <a:solidFill>
                <a:srgbClr val="FF0000"/>
              </a:solidFill>
              <a:latin typeface="微软雅黑" panose="020B0503020204020204" pitchFamily="34" charset="-122"/>
              <a:ea typeface="微软雅黑" panose="020B0503020204020204" pitchFamily="34" charset="-122"/>
            </a:endParaRPr>
          </a:p>
        </p:txBody>
      </p:sp>
      <p:grpSp>
        <p:nvGrpSpPr>
          <p:cNvPr id="17" name="组合 16"/>
          <p:cNvGrpSpPr/>
          <p:nvPr/>
        </p:nvGrpSpPr>
        <p:grpSpPr>
          <a:xfrm rot="16200000">
            <a:off x="3518959" y="2799151"/>
            <a:ext cx="216023" cy="612076"/>
            <a:chOff x="4067944" y="3789040"/>
            <a:chExt cx="252028" cy="648072"/>
          </a:xfrm>
        </p:grpSpPr>
        <p:sp>
          <p:nvSpPr>
            <p:cNvPr id="18" name="左中括号 17"/>
            <p:cNvSpPr/>
            <p:nvPr/>
          </p:nvSpPr>
          <p:spPr bwMode="auto">
            <a:xfrm>
              <a:off x="4211960" y="3789040"/>
              <a:ext cx="108012" cy="648072"/>
            </a:xfrm>
            <a:prstGeom prst="leftBracket">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rgbClr val="FF0000"/>
                </a:solidFill>
                <a:effectLst/>
                <a:latin typeface="Arial" pitchFamily="34" charset="0"/>
                <a:ea typeface="宋体" pitchFamily="2" charset="-122"/>
              </a:endParaRPr>
            </a:p>
          </p:txBody>
        </p:sp>
        <p:cxnSp>
          <p:nvCxnSpPr>
            <p:cNvPr id="19" name="直接连接符 18"/>
            <p:cNvCxnSpPr/>
            <p:nvPr/>
          </p:nvCxnSpPr>
          <p:spPr bwMode="auto">
            <a:xfrm>
              <a:off x="4067944" y="4113076"/>
              <a:ext cx="144016"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0" name="矩形 19"/>
          <p:cNvSpPr/>
          <p:nvPr/>
        </p:nvSpPr>
        <p:spPr>
          <a:xfrm>
            <a:off x="3195144" y="3213201"/>
            <a:ext cx="1421430" cy="307777"/>
          </a:xfrm>
          <a:prstGeom prst="rect">
            <a:avLst/>
          </a:prstGeom>
        </p:spPr>
        <p:txBody>
          <a:bodyPr wrap="square">
            <a:spAutoFit/>
          </a:bodyPr>
          <a:lstStyle/>
          <a:p>
            <a:r>
              <a:rPr lang="zh-CN" altLang="en-US" sz="1400">
                <a:solidFill>
                  <a:srgbClr val="FF0000"/>
                </a:solidFill>
                <a:latin typeface="微软雅黑" panose="020B0503020204020204" pitchFamily="34" charset="-122"/>
                <a:ea typeface="微软雅黑" panose="020B0503020204020204" pitchFamily="34" charset="-122"/>
              </a:rPr>
              <a:t>目标</a:t>
            </a:r>
            <a:r>
              <a:rPr lang="zh-CN" altLang="en-US" sz="1400" smtClean="0">
                <a:solidFill>
                  <a:srgbClr val="FF0000"/>
                </a:solidFill>
                <a:latin typeface="微软雅黑" panose="020B0503020204020204" pitchFamily="34" charset="-122"/>
                <a:ea typeface="微软雅黑" panose="020B0503020204020204" pitchFamily="34" charset="-122"/>
              </a:rPr>
              <a:t>中的坐标</a:t>
            </a:r>
            <a:endParaRPr lang="zh-CN" altLang="zh-CN" sz="1400">
              <a:solidFill>
                <a:srgbClr val="FF0000"/>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rot="16200000">
            <a:off x="4509703" y="3105188"/>
            <a:ext cx="216023" cy="1440160"/>
            <a:chOff x="4067944" y="3789040"/>
            <a:chExt cx="252028" cy="648072"/>
          </a:xfrm>
        </p:grpSpPr>
        <p:sp>
          <p:nvSpPr>
            <p:cNvPr id="23" name="左中括号 22"/>
            <p:cNvSpPr/>
            <p:nvPr/>
          </p:nvSpPr>
          <p:spPr bwMode="auto">
            <a:xfrm>
              <a:off x="4211960" y="3789040"/>
              <a:ext cx="108012" cy="648072"/>
            </a:xfrm>
            <a:prstGeom prst="leftBracket">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rgbClr val="FF0000"/>
                </a:solidFill>
                <a:effectLst/>
                <a:latin typeface="Arial" pitchFamily="34" charset="0"/>
                <a:ea typeface="宋体" pitchFamily="2" charset="-122"/>
              </a:endParaRPr>
            </a:p>
          </p:txBody>
        </p:sp>
        <p:cxnSp>
          <p:nvCxnSpPr>
            <p:cNvPr id="24" name="直接连接符 23"/>
            <p:cNvCxnSpPr/>
            <p:nvPr/>
          </p:nvCxnSpPr>
          <p:spPr bwMode="auto">
            <a:xfrm>
              <a:off x="4067944" y="4113076"/>
              <a:ext cx="144016"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5" name="矩形 24"/>
          <p:cNvSpPr/>
          <p:nvPr/>
        </p:nvSpPr>
        <p:spPr>
          <a:xfrm>
            <a:off x="3897132" y="3933281"/>
            <a:ext cx="1552228" cy="307777"/>
          </a:xfrm>
          <a:prstGeom prst="rect">
            <a:avLst/>
          </a:prstGeom>
        </p:spPr>
        <p:txBody>
          <a:bodyPr wrap="square">
            <a:spAutoFit/>
          </a:bodyPr>
          <a:lstStyle/>
          <a:p>
            <a:r>
              <a:rPr lang="zh-CN" altLang="en-US" sz="1400" smtClean="0">
                <a:solidFill>
                  <a:srgbClr val="FF0000"/>
                </a:solidFill>
                <a:latin typeface="微软雅黑" panose="020B0503020204020204" pitchFamily="34" charset="-122"/>
                <a:ea typeface="微软雅黑" panose="020B0503020204020204" pitchFamily="34" charset="-122"/>
              </a:rPr>
              <a:t>目标的宽和高</a:t>
            </a:r>
            <a:endParaRPr lang="zh-CN" altLang="zh-CN" sz="1400">
              <a:solidFill>
                <a:srgbClr val="FF0000"/>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rot="16200000">
            <a:off x="3404359" y="4237585"/>
            <a:ext cx="216023" cy="615528"/>
            <a:chOff x="4067944" y="3789040"/>
            <a:chExt cx="252028" cy="648072"/>
          </a:xfrm>
        </p:grpSpPr>
        <p:sp>
          <p:nvSpPr>
            <p:cNvPr id="27" name="左中括号 26"/>
            <p:cNvSpPr/>
            <p:nvPr/>
          </p:nvSpPr>
          <p:spPr bwMode="auto">
            <a:xfrm>
              <a:off x="4211960" y="3789040"/>
              <a:ext cx="108012" cy="648072"/>
            </a:xfrm>
            <a:prstGeom prst="leftBracket">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rgbClr val="FF0000"/>
                </a:solidFill>
                <a:effectLst/>
                <a:latin typeface="Arial" pitchFamily="34" charset="0"/>
                <a:ea typeface="宋体" pitchFamily="2" charset="-122"/>
              </a:endParaRPr>
            </a:p>
          </p:txBody>
        </p:sp>
        <p:cxnSp>
          <p:nvCxnSpPr>
            <p:cNvPr id="28" name="直接连接符 27"/>
            <p:cNvCxnSpPr/>
            <p:nvPr/>
          </p:nvCxnSpPr>
          <p:spPr bwMode="auto">
            <a:xfrm>
              <a:off x="4067944" y="4113076"/>
              <a:ext cx="144016"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9" name="矩形 28"/>
          <p:cNvSpPr/>
          <p:nvPr/>
        </p:nvSpPr>
        <p:spPr>
          <a:xfrm>
            <a:off x="2710309" y="4665541"/>
            <a:ext cx="1297156" cy="523220"/>
          </a:xfrm>
          <a:prstGeom prst="rect">
            <a:avLst/>
          </a:prstGeom>
        </p:spPr>
        <p:txBody>
          <a:bodyPr wrap="square">
            <a:spAutoFit/>
          </a:bodyPr>
          <a:lstStyle/>
          <a:p>
            <a:r>
              <a:rPr lang="en-US" altLang="zh-CN" sz="1400" smtClean="0">
                <a:solidFill>
                  <a:srgbClr val="FF0000"/>
                </a:solidFill>
                <a:latin typeface="微软雅黑" panose="020B0503020204020204" pitchFamily="34" charset="-122"/>
                <a:ea typeface="微软雅黑" panose="020B0503020204020204" pitchFamily="34" charset="-122"/>
              </a:rPr>
              <a:t>Image</a:t>
            </a:r>
            <a:r>
              <a:rPr lang="zh-CN" altLang="en-US" sz="1400" smtClean="0">
                <a:solidFill>
                  <a:srgbClr val="FF0000"/>
                </a:solidFill>
                <a:latin typeface="微软雅黑" panose="020B0503020204020204" pitchFamily="34" charset="-122"/>
                <a:ea typeface="微软雅黑" panose="020B0503020204020204" pitchFamily="34" charset="-122"/>
              </a:rPr>
              <a:t>在源中的起始坐标</a:t>
            </a:r>
            <a:endParaRPr lang="zh-CN" altLang="zh-CN" sz="1400">
              <a:solidFill>
                <a:srgbClr val="FF0000"/>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rot="16200000">
            <a:off x="4377619" y="3937760"/>
            <a:ext cx="216025" cy="1201437"/>
            <a:chOff x="4067944" y="3789040"/>
            <a:chExt cx="252028" cy="648072"/>
          </a:xfrm>
        </p:grpSpPr>
        <p:sp>
          <p:nvSpPr>
            <p:cNvPr id="31" name="左中括号 30"/>
            <p:cNvSpPr/>
            <p:nvPr/>
          </p:nvSpPr>
          <p:spPr bwMode="auto">
            <a:xfrm>
              <a:off x="4211960" y="3789040"/>
              <a:ext cx="108012" cy="648072"/>
            </a:xfrm>
            <a:prstGeom prst="leftBracket">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rgbClr val="FF0000"/>
                </a:solidFill>
                <a:effectLst/>
                <a:latin typeface="Arial" pitchFamily="34" charset="0"/>
                <a:ea typeface="宋体" pitchFamily="2" charset="-122"/>
              </a:endParaRPr>
            </a:p>
          </p:txBody>
        </p:sp>
        <p:cxnSp>
          <p:nvCxnSpPr>
            <p:cNvPr id="32" name="直接连接符 31"/>
            <p:cNvCxnSpPr/>
            <p:nvPr/>
          </p:nvCxnSpPr>
          <p:spPr bwMode="auto">
            <a:xfrm>
              <a:off x="4067944" y="4113076"/>
              <a:ext cx="144016"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3" name="矩形 32"/>
          <p:cNvSpPr/>
          <p:nvPr/>
        </p:nvSpPr>
        <p:spPr>
          <a:xfrm>
            <a:off x="3884410" y="4675067"/>
            <a:ext cx="1622100" cy="307777"/>
          </a:xfrm>
          <a:prstGeom prst="rect">
            <a:avLst/>
          </a:prstGeom>
        </p:spPr>
        <p:txBody>
          <a:bodyPr wrap="square">
            <a:spAutoFit/>
          </a:bodyPr>
          <a:lstStyle/>
          <a:p>
            <a:r>
              <a:rPr lang="zh-CN" altLang="en-US" sz="1400" smtClean="0">
                <a:solidFill>
                  <a:srgbClr val="FF0000"/>
                </a:solidFill>
                <a:latin typeface="微软雅黑" panose="020B0503020204020204" pitchFamily="34" charset="-122"/>
                <a:ea typeface="微软雅黑" panose="020B0503020204020204" pitchFamily="34" charset="-122"/>
              </a:rPr>
              <a:t>源中图片的宽和高</a:t>
            </a:r>
            <a:endParaRPr lang="zh-CN" altLang="zh-CN" sz="1400">
              <a:solidFill>
                <a:srgbClr val="FF0000"/>
              </a:solidFill>
              <a:latin typeface="微软雅黑" panose="020B0503020204020204" pitchFamily="34" charset="-122"/>
              <a:ea typeface="微软雅黑" panose="020B0503020204020204" pitchFamily="34" charset="-122"/>
            </a:endParaRPr>
          </a:p>
        </p:txBody>
      </p:sp>
      <p:pic>
        <p:nvPicPr>
          <p:cNvPr id="34" name="图片 33"/>
          <p:cNvPicPr/>
          <p:nvPr/>
        </p:nvPicPr>
        <p:blipFill>
          <a:blip r:embed="rId3"/>
          <a:stretch>
            <a:fillRect/>
          </a:stretch>
        </p:blipFill>
        <p:spPr>
          <a:xfrm>
            <a:off x="6248400" y="2473374"/>
            <a:ext cx="1905068" cy="1689343"/>
          </a:xfrm>
          <a:prstGeom prst="rect">
            <a:avLst/>
          </a:prstGeom>
        </p:spPr>
      </p:pic>
      <p:sp>
        <p:nvSpPr>
          <p:cNvPr id="35" name="矩形 34"/>
          <p:cNvSpPr/>
          <p:nvPr/>
        </p:nvSpPr>
        <p:spPr>
          <a:xfrm>
            <a:off x="560388" y="962025"/>
            <a:ext cx="2625014" cy="583108"/>
          </a:xfrm>
          <a:prstGeom prst="rect">
            <a:avLst/>
          </a:prstGeom>
        </p:spPr>
        <p:txBody>
          <a:bodyPr wrap="none">
            <a:spAutoFit/>
          </a:bodyPr>
          <a:lstStyle/>
          <a:p>
            <a:pPr marL="342900" indent="-342900">
              <a:lnSpc>
                <a:spcPct val="150000"/>
              </a:lnSpc>
              <a:spcBef>
                <a:spcPct val="20000"/>
              </a:spcBef>
              <a:buFontTx/>
              <a:buChar char="•"/>
              <a:defRPr/>
            </a:pPr>
            <a:r>
              <a:rPr lang="en-US" altLang="zh-CN" sz="2400" b="1" smtClean="0">
                <a:solidFill>
                  <a:schemeClr val="accent5">
                    <a:lumMod val="75000"/>
                  </a:schemeClr>
                </a:solidFill>
              </a:rPr>
              <a:t>canvas</a:t>
            </a:r>
            <a:r>
              <a:rPr lang="zh-CN" altLang="zh-CN" sz="2400" b="1" smtClean="0">
                <a:solidFill>
                  <a:schemeClr val="accent5">
                    <a:lumMod val="75000"/>
                  </a:schemeClr>
                </a:solidFill>
              </a:rPr>
              <a:t>绘制</a:t>
            </a:r>
            <a:r>
              <a:rPr lang="zh-CN" altLang="en-US" sz="2400" b="1">
                <a:solidFill>
                  <a:schemeClr val="accent5">
                    <a:lumMod val="75000"/>
                  </a:schemeClr>
                </a:solidFill>
              </a:rPr>
              <a:t>图片</a:t>
            </a:r>
            <a:endParaRPr lang="zh-CN" altLang="zh-CN" sz="2400" b="1">
              <a:solidFill>
                <a:schemeClr val="accent5">
                  <a:lumMod val="75000"/>
                </a:schemeClr>
              </a:solidFill>
            </a:endParaRPr>
          </a:p>
        </p:txBody>
      </p:sp>
      <p:sp>
        <p:nvSpPr>
          <p:cNvPr id="36" name="圆角矩形 35"/>
          <p:cNvSpPr/>
          <p:nvPr/>
        </p:nvSpPr>
        <p:spPr>
          <a:xfrm>
            <a:off x="866775" y="5622121"/>
            <a:ext cx="7505700" cy="408623"/>
          </a:xfrm>
          <a:prstGeom prst="roundRect">
            <a:avLst/>
          </a:prstGeom>
          <a:solidFill>
            <a:srgbClr val="0567A2"/>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smtClean="0">
                <a:solidFill>
                  <a:schemeClr val="bg1"/>
                </a:solidFill>
                <a:ea typeface="宋体" pitchFamily="2" charset="-122"/>
              </a:rPr>
              <a:t>案例代码（详见教材</a:t>
            </a:r>
            <a:r>
              <a:rPr lang="en-US" altLang="zh-CN" b="1" smtClean="0">
                <a:solidFill>
                  <a:schemeClr val="bg1"/>
                </a:solidFill>
                <a:ea typeface="宋体" pitchFamily="2" charset="-122"/>
              </a:rPr>
              <a:t>demo2-8.html</a:t>
            </a:r>
            <a:r>
              <a:rPr lang="zh-CN" altLang="en-US" b="1" smtClean="0">
                <a:solidFill>
                  <a:schemeClr val="bg1"/>
                </a:solidFill>
                <a:ea typeface="宋体" pitchFamily="2" charset="-122"/>
              </a:rPr>
              <a:t>）</a:t>
            </a:r>
            <a:endParaRPr lang="en-US" altLang="zh-CN" b="1" dirty="0">
              <a:solidFill>
                <a:schemeClr val="bg1"/>
              </a:solidFill>
              <a:ea typeface="宋体" pitchFamily="2" charset="-122"/>
            </a:endParaRPr>
          </a:p>
        </p:txBody>
      </p:sp>
    </p:spTree>
    <p:custDataLst>
      <p:tags r:id="rId1"/>
    </p:custDataLst>
    <p:extLst>
      <p:ext uri="{BB962C8B-B14F-4D97-AF65-F5344CB8AC3E}">
        <p14:creationId xmlns:p14="http://schemas.microsoft.com/office/powerpoint/2010/main" val="3325456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down)">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down)">
                                      <p:cBhvr>
                                        <p:cTn id="21" dur="500"/>
                                        <p:tgtEl>
                                          <p:spTgt spid="17"/>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down)">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down)">
                                      <p:cBhvr>
                                        <p:cTn id="29" dur="500"/>
                                        <p:tgtEl>
                                          <p:spTgt spid="21"/>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down)">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ipe(down)">
                                      <p:cBhvr>
                                        <p:cTn id="37" dur="500"/>
                                        <p:tgtEl>
                                          <p:spTgt spid="26"/>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down)">
                                      <p:cBhvr>
                                        <p:cTn id="45" dur="500"/>
                                        <p:tgtEl>
                                          <p:spTgt spid="30"/>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wipe(down)">
                                      <p:cBhvr>
                                        <p:cTn id="48" dur="500"/>
                                        <p:tgtEl>
                                          <p:spTgt spid="33"/>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nodeType="clickEffect">
                                  <p:stCondLst>
                                    <p:cond delay="0"/>
                                  </p:stCondLst>
                                  <p:childTnLst>
                                    <p:set>
                                      <p:cBhvr>
                                        <p:cTn id="52" dur="1" fill="hold">
                                          <p:stCondLst>
                                            <p:cond delay="0"/>
                                          </p:stCondLst>
                                        </p:cTn>
                                        <p:tgtEl>
                                          <p:spTgt spid="34"/>
                                        </p:tgtEl>
                                        <p:attrNameLst>
                                          <p:attrName>style.visibility</p:attrName>
                                        </p:attrNameLst>
                                      </p:cBhvr>
                                      <p:to>
                                        <p:strVal val="visible"/>
                                      </p:to>
                                    </p:set>
                                    <p:anim calcmode="lin" valueType="num">
                                      <p:cBhvr>
                                        <p:cTn id="53" dur="500" fill="hold"/>
                                        <p:tgtEl>
                                          <p:spTgt spid="34"/>
                                        </p:tgtEl>
                                        <p:attrNameLst>
                                          <p:attrName>ppt_w</p:attrName>
                                        </p:attrNameLst>
                                      </p:cBhvr>
                                      <p:tavLst>
                                        <p:tav tm="0">
                                          <p:val>
                                            <p:fltVal val="0"/>
                                          </p:val>
                                        </p:tav>
                                        <p:tav tm="100000">
                                          <p:val>
                                            <p:strVal val="#ppt_w"/>
                                          </p:val>
                                        </p:tav>
                                      </p:tavLst>
                                    </p:anim>
                                    <p:anim calcmode="lin" valueType="num">
                                      <p:cBhvr>
                                        <p:cTn id="54" dur="500" fill="hold"/>
                                        <p:tgtEl>
                                          <p:spTgt spid="34"/>
                                        </p:tgtEl>
                                        <p:attrNameLst>
                                          <p:attrName>ppt_h</p:attrName>
                                        </p:attrNameLst>
                                      </p:cBhvr>
                                      <p:tavLst>
                                        <p:tav tm="0">
                                          <p:val>
                                            <p:fltVal val="0"/>
                                          </p:val>
                                        </p:tav>
                                        <p:tav tm="100000">
                                          <p:val>
                                            <p:strVal val="#ppt_h"/>
                                          </p:val>
                                        </p:tav>
                                      </p:tavLst>
                                    </p:anim>
                                    <p:animEffect transition="in" filter="fade">
                                      <p:cBhvr>
                                        <p:cTn id="55" dur="500"/>
                                        <p:tgtEl>
                                          <p:spTgt spid="34"/>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ipe(left)">
                                      <p:cBhvr>
                                        <p:cTn id="6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p:bldP spid="20" grpId="0"/>
      <p:bldP spid="25" grpId="0"/>
      <p:bldP spid="29" grpId="0"/>
      <p:bldP spid="33" grpId="0"/>
      <p:bldP spid="3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3600" b="1" smtClean="0">
                <a:solidFill>
                  <a:srgbClr val="0567A2"/>
                </a:solidFill>
                <a:latin typeface="微软雅黑" pitchFamily="34" charset="-122"/>
                <a:ea typeface="微软雅黑" pitchFamily="34" charset="-122"/>
              </a:rPr>
              <a:t>HTML5</a:t>
            </a:r>
            <a:r>
              <a:rPr lang="zh-CN" altLang="zh-CN" sz="3600" b="1">
                <a:solidFill>
                  <a:srgbClr val="0567A2"/>
                </a:solidFill>
                <a:latin typeface="微软雅黑" pitchFamily="34" charset="-122"/>
                <a:ea typeface="微软雅黑" pitchFamily="34" charset="-122"/>
              </a:rPr>
              <a:t>的网络</a:t>
            </a:r>
            <a:r>
              <a:rPr lang="zh-CN" altLang="zh-CN" sz="3600" b="1" smtClean="0">
                <a:solidFill>
                  <a:srgbClr val="0567A2"/>
                </a:solidFill>
                <a:latin typeface="微软雅黑" pitchFamily="34" charset="-122"/>
                <a:ea typeface="微软雅黑" pitchFamily="34" charset="-122"/>
              </a:rPr>
              <a:t>存储</a:t>
            </a:r>
            <a:endParaRPr lang="zh-CN" altLang="zh-CN" sz="3600" b="1">
              <a:solidFill>
                <a:srgbClr val="0567A2"/>
              </a:solidFill>
              <a:latin typeface="微软雅黑" pitchFamily="34" charset="-122"/>
              <a:ea typeface="微软雅黑" pitchFamily="34" charset="-122"/>
            </a:endParaRPr>
          </a:p>
        </p:txBody>
      </p:sp>
      <p:sp>
        <p:nvSpPr>
          <p:cNvPr id="7" name="矩形 6"/>
          <p:cNvSpPr/>
          <p:nvPr/>
        </p:nvSpPr>
        <p:spPr bwMode="auto">
          <a:xfrm>
            <a:off x="1771650" y="1803092"/>
            <a:ext cx="6248400" cy="4159557"/>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8" name="任意多边形 7"/>
          <p:cNvSpPr/>
          <p:nvPr/>
        </p:nvSpPr>
        <p:spPr bwMode="auto">
          <a:xfrm>
            <a:off x="5399832" y="1620416"/>
            <a:ext cx="2198687" cy="301006"/>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567A2"/>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sp>
        <p:nvSpPr>
          <p:cNvPr id="9" name="矩形 75"/>
          <p:cNvSpPr>
            <a:spLocks noChangeArrowheads="1"/>
          </p:cNvSpPr>
          <p:nvPr/>
        </p:nvSpPr>
        <p:spPr bwMode="auto">
          <a:xfrm>
            <a:off x="5399832" y="1586768"/>
            <a:ext cx="2109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dirty="0">
                <a:solidFill>
                  <a:schemeClr val="bg1"/>
                </a:solidFill>
                <a:latin typeface="微软雅黑" pitchFamily="34" charset="-122"/>
                <a:ea typeface="微软雅黑" pitchFamily="34" charset="-122"/>
              </a:rPr>
              <a:t>知识点概述</a:t>
            </a:r>
          </a:p>
        </p:txBody>
      </p:sp>
      <p:sp>
        <p:nvSpPr>
          <p:cNvPr id="10" name="矩形 5"/>
          <p:cNvSpPr>
            <a:spLocks noChangeArrowheads="1"/>
          </p:cNvSpPr>
          <p:nvPr/>
        </p:nvSpPr>
        <p:spPr bwMode="auto">
          <a:xfrm>
            <a:off x="2000250" y="2031578"/>
            <a:ext cx="5790357"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zh-CN" altLang="zh-CN" sz="2000" dirty="0">
                <a:latin typeface="黑体" panose="02010609060101010101" pitchFamily="49" charset="-122"/>
                <a:ea typeface="黑体" panose="02010609060101010101" pitchFamily="49" charset="-122"/>
              </a:rPr>
              <a:t>随着互联网的快速发展，基于网页的应用越来越普遍，同时也变得越来越复杂，为了满足日益更新的需求，会经常性的在本地设备</a:t>
            </a:r>
            <a:r>
              <a:rPr lang="zh-CN" altLang="zh-CN" sz="2000">
                <a:latin typeface="黑体" panose="02010609060101010101" pitchFamily="49" charset="-122"/>
                <a:ea typeface="黑体" panose="02010609060101010101" pitchFamily="49" charset="-122"/>
              </a:rPr>
              <a:t>上</a:t>
            </a:r>
            <a:r>
              <a:rPr lang="zh-CN" altLang="zh-CN" sz="2000" smtClean="0">
                <a:latin typeface="黑体" panose="02010609060101010101" pitchFamily="49" charset="-122"/>
                <a:ea typeface="黑体" panose="02010609060101010101" pitchFamily="49" charset="-122"/>
              </a:rPr>
              <a:t>存储数据</a:t>
            </a:r>
            <a:r>
              <a:rPr lang="zh-CN" altLang="zh-CN" sz="2000" dirty="0">
                <a:latin typeface="黑体" panose="02010609060101010101" pitchFamily="49" charset="-122"/>
                <a:ea typeface="黑体" panose="02010609060101010101" pitchFamily="49" charset="-122"/>
              </a:rPr>
              <a:t>，例如记录历史活动信息。传统方式使用</a:t>
            </a:r>
            <a:r>
              <a:rPr lang="en-US" altLang="zh-CN" sz="2000" dirty="0">
                <a:latin typeface="黑体" panose="02010609060101010101" pitchFamily="49" charset="-122"/>
                <a:ea typeface="黑体" panose="02010609060101010101" pitchFamily="49" charset="-122"/>
              </a:rPr>
              <a:t>document.cookie</a:t>
            </a:r>
            <a:r>
              <a:rPr lang="zh-CN" altLang="zh-CN" sz="2000" dirty="0">
                <a:latin typeface="黑体" panose="02010609060101010101" pitchFamily="49" charset="-122"/>
                <a:ea typeface="黑体" panose="02010609060101010101" pitchFamily="49" charset="-122"/>
              </a:rPr>
              <a:t>来进行存储，但是由于其存储的空间只有</a:t>
            </a:r>
            <a:r>
              <a:rPr lang="en-US" altLang="zh-CN" sz="2000" dirty="0">
                <a:latin typeface="黑体" panose="02010609060101010101" pitchFamily="49" charset="-122"/>
                <a:ea typeface="黑体" panose="02010609060101010101" pitchFamily="49" charset="-122"/>
              </a:rPr>
              <a:t>4KB</a:t>
            </a:r>
            <a:r>
              <a:rPr lang="zh-CN" altLang="zh-CN" sz="2000" dirty="0">
                <a:latin typeface="黑体" panose="02010609060101010101" pitchFamily="49" charset="-122"/>
                <a:ea typeface="黑体" panose="02010609060101010101" pitchFamily="49" charset="-122"/>
              </a:rPr>
              <a:t>左右，并且需要复杂的操作进行解析，给发开者带来很多不便，为此，</a:t>
            </a:r>
            <a:r>
              <a:rPr lang="en-US" altLang="zh-CN" sz="2000" dirty="0">
                <a:latin typeface="黑体" panose="02010609060101010101" pitchFamily="49" charset="-122"/>
                <a:ea typeface="黑体" panose="02010609060101010101" pitchFamily="49" charset="-122"/>
              </a:rPr>
              <a:t>HTML5</a:t>
            </a:r>
            <a:r>
              <a:rPr lang="zh-CN" altLang="zh-CN" sz="2000" dirty="0">
                <a:latin typeface="黑体" panose="02010609060101010101" pitchFamily="49" charset="-122"/>
                <a:ea typeface="黑体" panose="02010609060101010101" pitchFamily="49" charset="-122"/>
              </a:rPr>
              <a:t>规范提出了网络存储的解决方案</a:t>
            </a:r>
            <a:r>
              <a:rPr lang="zh-CN" altLang="zh-CN" sz="2000" dirty="0" smtClean="0">
                <a:latin typeface="黑体" panose="02010609060101010101" pitchFamily="49" charset="-122"/>
                <a:ea typeface="黑体" panose="02010609060101010101" pitchFamily="49" charset="-122"/>
              </a:rPr>
              <a:t>。</a:t>
            </a:r>
            <a:endParaRPr lang="zh-CN" altLang="zh-CN" sz="2000" dirty="0">
              <a:latin typeface="黑体" panose="02010609060101010101" pitchFamily="49" charset="-122"/>
              <a:ea typeface="黑体" panose="02010609060101010101" pitchFamily="49"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79" y="3299222"/>
            <a:ext cx="1644825" cy="21490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705179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1"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par>
                                <p:cTn id="8" presetID="14" presetClass="entr" presetSubtype="10" fill="hold" grpId="1"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1500"/>
                                        <p:tgtEl>
                                          <p:spTgt spid="10"/>
                                        </p:tgtEl>
                                      </p:cBhvr>
                                    </p:animEffect>
                                  </p:childTnLst>
                                </p:cTn>
                              </p:par>
                              <p:par>
                                <p:cTn id="11" presetID="14" presetClass="entr" presetSubtype="1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1"/>
      <p:bldP spid="10"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268759" y="579437"/>
            <a:ext cx="567055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endParaRPr lang="zh-CN" altLang="zh-CN" sz="3200" b="1">
              <a:solidFill>
                <a:srgbClr val="FFFF00"/>
              </a:solidFill>
              <a:latin typeface="微软雅黑" pitchFamily="34" charset="-122"/>
              <a:ea typeface="微软雅黑" pitchFamily="34" charset="-122"/>
            </a:endParaRPr>
          </a:p>
        </p:txBody>
      </p:sp>
      <p:sp>
        <p:nvSpPr>
          <p:cNvPr id="6" name="内容占位符 2"/>
          <p:cNvSpPr>
            <a:spLocks noGrp="1"/>
          </p:cNvSpPr>
          <p:nvPr>
            <p:ph idx="1"/>
          </p:nvPr>
        </p:nvSpPr>
        <p:spPr bwMode="auto">
          <a:xfrm>
            <a:off x="481013" y="1620838"/>
            <a:ext cx="7475362" cy="87205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pPr marL="457200" lvl="1" indent="0">
              <a:lnSpc>
                <a:spcPct val="150000"/>
              </a:lnSpc>
              <a:buNone/>
              <a:defRPr/>
            </a:pPr>
            <a:r>
              <a:rPr lang="en-US" altLang="zh-CN" sz="1800" dirty="0" smtClean="0">
                <a:latin typeface="黑体" panose="02010609060101010101" pitchFamily="49" charset="-122"/>
                <a:ea typeface="黑体" panose="02010609060101010101" pitchFamily="49" charset="-122"/>
              </a:rPr>
              <a:t>canvas</a:t>
            </a:r>
            <a:r>
              <a:rPr lang="zh-CN" altLang="zh-CN" sz="1800" dirty="0">
                <a:latin typeface="黑体" panose="02010609060101010101" pitchFamily="49" charset="-122"/>
                <a:ea typeface="黑体" panose="02010609060101010101" pitchFamily="49" charset="-122"/>
              </a:rPr>
              <a:t>中提供的有关图形绘制的方法还有很多</a:t>
            </a:r>
            <a:r>
              <a:rPr lang="zh-CN" altLang="zh-CN" sz="1800" dirty="0" smtClean="0">
                <a:latin typeface="黑体" panose="02010609060101010101" pitchFamily="49" charset="-122"/>
                <a:ea typeface="黑体" panose="02010609060101010101" pitchFamily="49" charset="-122"/>
              </a:rPr>
              <a:t>，</a:t>
            </a:r>
            <a:r>
              <a:rPr lang="zh-CN" altLang="en-US" sz="1800" dirty="0">
                <a:latin typeface="黑体" panose="02010609060101010101" pitchFamily="49" charset="-122"/>
                <a:ea typeface="黑体" panose="02010609060101010101" pitchFamily="49" charset="-122"/>
              </a:rPr>
              <a:t>接下来</a:t>
            </a:r>
            <a:r>
              <a:rPr lang="zh-CN" altLang="zh-CN" sz="1800" dirty="0" smtClean="0">
                <a:latin typeface="黑体" panose="02010609060101010101" pitchFamily="49" charset="-122"/>
                <a:ea typeface="黑体" panose="02010609060101010101" pitchFamily="49" charset="-122"/>
              </a:rPr>
              <a:t>介绍</a:t>
            </a:r>
            <a:r>
              <a:rPr lang="zh-CN" altLang="zh-CN" sz="1800" dirty="0">
                <a:latin typeface="黑体" panose="02010609060101010101" pitchFamily="49" charset="-122"/>
                <a:ea typeface="黑体" panose="02010609060101010101" pitchFamily="49" charset="-122"/>
              </a:rPr>
              <a:t>几个本项目涉及到的方法，具体如下。</a:t>
            </a:r>
            <a:endParaRPr lang="en-US" altLang="zh-CN" sz="1800" dirty="0">
              <a:latin typeface="黑体" panose="02010609060101010101" pitchFamily="49" charset="-122"/>
              <a:ea typeface="黑体" panose="02010609060101010101" pitchFamily="49" charset="-122"/>
            </a:endParaRPr>
          </a:p>
        </p:txBody>
      </p:sp>
      <p:grpSp>
        <p:nvGrpSpPr>
          <p:cNvPr id="11" name="组合 10"/>
          <p:cNvGrpSpPr/>
          <p:nvPr/>
        </p:nvGrpSpPr>
        <p:grpSpPr>
          <a:xfrm>
            <a:off x="1713740" y="2371527"/>
            <a:ext cx="6026613" cy="720080"/>
            <a:chOff x="1187624" y="2060848"/>
            <a:chExt cx="6314642" cy="720080"/>
          </a:xfrm>
        </p:grpSpPr>
        <p:sp>
          <p:nvSpPr>
            <p:cNvPr id="12" name="矩形 11"/>
            <p:cNvSpPr/>
            <p:nvPr/>
          </p:nvSpPr>
          <p:spPr>
            <a:xfrm>
              <a:off x="1331639" y="2316007"/>
              <a:ext cx="6170627" cy="464921"/>
            </a:xfrm>
            <a:prstGeom prst="rect">
              <a:avLst/>
            </a:prstGeom>
            <a:solidFill>
              <a:schemeClr val="accent5">
                <a:lumMod val="20000"/>
                <a:lumOff val="80000"/>
              </a:schemeClr>
            </a:solidFill>
            <a:ln w="19050">
              <a:solidFill>
                <a:schemeClr val="accent5">
                  <a:lumMod val="40000"/>
                  <a:lumOff val="60000"/>
                </a:schemeClr>
              </a:solidFill>
            </a:ln>
          </p:spPr>
          <p:txBody>
            <a:bodyPr wrap="square" rtlCol="0" anchor="ctr">
              <a:noAutofit/>
            </a:bodyPr>
            <a:lstStyle/>
            <a:p>
              <a:pPr marL="360000" lvl="0">
                <a:lnSpc>
                  <a:spcPct val="150000"/>
                </a:lnSpc>
              </a:pPr>
              <a:r>
                <a:rPr lang="en-US" altLang="zh-CN" sz="1400">
                  <a:latin typeface="微软雅黑" panose="020B0503020204020204" pitchFamily="34" charset="-122"/>
                  <a:ea typeface="微软雅黑" panose="020B0503020204020204" pitchFamily="34" charset="-122"/>
                </a:rPr>
                <a:t>clip()</a:t>
              </a:r>
              <a:r>
                <a:rPr lang="zh-CN" altLang="zh-CN" sz="1400">
                  <a:latin typeface="微软雅黑" panose="020B0503020204020204" pitchFamily="34" charset="-122"/>
                  <a:ea typeface="微软雅黑" panose="020B0503020204020204" pitchFamily="34" charset="-122"/>
                </a:rPr>
                <a:t>方法用于从原始画布剪切任意形状和尺寸</a:t>
              </a:r>
              <a:r>
                <a:rPr lang="zh-CN" altLang="zh-CN" sz="1400" smtClean="0">
                  <a:latin typeface="微软雅黑" panose="020B0503020204020204" pitchFamily="34" charset="-122"/>
                  <a:ea typeface="微软雅黑" panose="020B0503020204020204" pitchFamily="34" charset="-122"/>
                </a:rPr>
                <a:t>的</a:t>
              </a:r>
              <a:r>
                <a:rPr lang="zh-CN" altLang="en-US" sz="1400" smtClean="0">
                  <a:latin typeface="微软雅黑" panose="020B0503020204020204" pitchFamily="34" charset="-122"/>
                  <a:ea typeface="微软雅黑" panose="020B0503020204020204" pitchFamily="34" charset="-122"/>
                </a:rPr>
                <a:t>区域。</a:t>
              </a:r>
              <a:endParaRPr lang="zh-CN" altLang="en-US" sz="1400" dirty="0">
                <a:latin typeface="微软雅黑" panose="020B0503020204020204" pitchFamily="34" charset="-122"/>
                <a:ea typeface="微软雅黑" panose="020B0503020204020204" pitchFamily="34" charset="-122"/>
              </a:endParaRPr>
            </a:p>
          </p:txBody>
        </p:sp>
        <p:grpSp>
          <p:nvGrpSpPr>
            <p:cNvPr id="13" name="组合 12"/>
            <p:cNvGrpSpPr/>
            <p:nvPr/>
          </p:nvGrpSpPr>
          <p:grpSpPr>
            <a:xfrm>
              <a:off x="1187624" y="2060848"/>
              <a:ext cx="432047" cy="720080"/>
              <a:chOff x="1043606" y="1310796"/>
              <a:chExt cx="973654" cy="1571757"/>
            </a:xfrm>
          </p:grpSpPr>
          <p:sp>
            <p:nvSpPr>
              <p:cNvPr id="14" name="弦形 13"/>
              <p:cNvSpPr/>
              <p:nvPr/>
            </p:nvSpPr>
            <p:spPr>
              <a:xfrm>
                <a:off x="1043606" y="2420888"/>
                <a:ext cx="973654" cy="461665"/>
              </a:xfrm>
              <a:prstGeom prst="chord">
                <a:avLst/>
              </a:prstGeom>
              <a:solidFill>
                <a:schemeClr val="accent5">
                  <a:lumMod val="60000"/>
                  <a:lumOff val="40000"/>
                </a:schemeClr>
              </a:solidFill>
              <a:ln w="19050">
                <a:solidFill>
                  <a:schemeClr val="accent5">
                    <a:lumMod val="60000"/>
                    <a:lumOff val="40000"/>
                  </a:schemeClr>
                </a:solidFill>
              </a:ln>
            </p:spPr>
            <p:txBody>
              <a:bodyPr wrap="square" rtlCol="0" anchor="ctr">
                <a:spAutoFit/>
              </a:bodyPr>
              <a:lstStyle/>
              <a:p>
                <a:pPr algn="ctr"/>
                <a:endParaRPr lang="zh-CN" altLang="en-US" dirty="0">
                  <a:ea typeface="宋体" pitchFamily="2" charset="-122"/>
                </a:endParaRPr>
              </a:p>
            </p:txBody>
          </p:sp>
          <p:sp>
            <p:nvSpPr>
              <p:cNvPr id="15" name="矩形 14"/>
              <p:cNvSpPr/>
              <p:nvPr/>
            </p:nvSpPr>
            <p:spPr>
              <a:xfrm>
                <a:off x="1043606" y="1310796"/>
                <a:ext cx="498856" cy="769440"/>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altLang="zh-CN" sz="4400" b="1" cap="none" spc="0" smtClean="0">
                    <a:ln/>
                    <a:solidFill>
                      <a:schemeClr val="accent3"/>
                    </a:solidFill>
                    <a:effectLst/>
                  </a:rPr>
                  <a:t>1</a:t>
                </a:r>
                <a:endParaRPr lang="zh-CN" altLang="en-US" sz="4400" b="1" cap="none" spc="0">
                  <a:ln/>
                  <a:solidFill>
                    <a:schemeClr val="accent3"/>
                  </a:solidFill>
                  <a:effectLst/>
                </a:endParaRPr>
              </a:p>
            </p:txBody>
          </p:sp>
        </p:grpSp>
      </p:grpSp>
      <p:grpSp>
        <p:nvGrpSpPr>
          <p:cNvPr id="16" name="组合 15"/>
          <p:cNvGrpSpPr/>
          <p:nvPr/>
        </p:nvGrpSpPr>
        <p:grpSpPr>
          <a:xfrm>
            <a:off x="1619673" y="2947591"/>
            <a:ext cx="6120680" cy="769441"/>
            <a:chOff x="1068582" y="2060848"/>
            <a:chExt cx="6441087" cy="769441"/>
          </a:xfrm>
        </p:grpSpPr>
        <p:sp>
          <p:nvSpPr>
            <p:cNvPr id="17" name="矩形 16"/>
            <p:cNvSpPr/>
            <p:nvPr/>
          </p:nvSpPr>
          <p:spPr>
            <a:xfrm>
              <a:off x="1331640" y="2316007"/>
              <a:ext cx="6178029" cy="464921"/>
            </a:xfrm>
            <a:prstGeom prst="rect">
              <a:avLst/>
            </a:prstGeom>
            <a:solidFill>
              <a:schemeClr val="accent5">
                <a:lumMod val="20000"/>
                <a:lumOff val="80000"/>
              </a:schemeClr>
            </a:solidFill>
            <a:ln w="19050">
              <a:solidFill>
                <a:schemeClr val="accent5">
                  <a:lumMod val="40000"/>
                  <a:lumOff val="60000"/>
                </a:schemeClr>
              </a:solidFill>
            </a:ln>
          </p:spPr>
          <p:txBody>
            <a:bodyPr wrap="square" rtlCol="0" anchor="ctr">
              <a:noAutofit/>
            </a:bodyPr>
            <a:lstStyle/>
            <a:p>
              <a:pPr marL="360000">
                <a:lnSpc>
                  <a:spcPct val="150000"/>
                </a:lnSpc>
              </a:pPr>
              <a:r>
                <a:rPr lang="en-US" altLang="zh-CN" sz="1400" dirty="0" smtClean="0">
                  <a:latin typeface="微软雅黑" panose="020B0503020204020204" pitchFamily="34" charset="-122"/>
                  <a:ea typeface="微软雅黑" panose="020B0503020204020204" pitchFamily="34" charset="-122"/>
                </a:rPr>
                <a:t>save()</a:t>
              </a:r>
              <a:r>
                <a:rPr lang="zh-CN" altLang="en-US" sz="1400" dirty="0" smtClean="0">
                  <a:latin typeface="微软雅黑" panose="020B0503020204020204" pitchFamily="34" charset="-122"/>
                  <a:ea typeface="微软雅黑" panose="020B0503020204020204" pitchFamily="34" charset="-122"/>
                </a:rPr>
                <a:t>方法</a:t>
              </a:r>
              <a:r>
                <a:rPr lang="zh-CN" altLang="zh-CN" sz="1400" dirty="0" smtClean="0">
                  <a:latin typeface="微软雅黑" panose="020B0503020204020204" pitchFamily="34" charset="-122"/>
                  <a:ea typeface="微软雅黑" panose="020B0503020204020204" pitchFamily="34" charset="-122"/>
                </a:rPr>
                <a:t>用来</a:t>
              </a:r>
              <a:r>
                <a:rPr lang="zh-CN" altLang="zh-CN" sz="1400" dirty="0">
                  <a:latin typeface="微软雅黑" panose="020B0503020204020204" pitchFamily="34" charset="-122"/>
                  <a:ea typeface="微软雅黑" panose="020B0503020204020204" pitchFamily="34" charset="-122"/>
                </a:rPr>
                <a:t>保存画布的绘制</a:t>
              </a:r>
              <a:r>
                <a:rPr lang="zh-CN" altLang="zh-CN" sz="1400" dirty="0" smtClean="0">
                  <a:latin typeface="微软雅黑" panose="020B0503020204020204" pitchFamily="34" charset="-122"/>
                  <a:ea typeface="微软雅黑" panose="020B0503020204020204" pitchFamily="34" charset="-122"/>
                </a:rPr>
                <a:t>状态</a:t>
              </a:r>
              <a:r>
                <a:rPr lang="zh-CN" altLang="en-US" sz="1400" dirty="0" smtClean="0">
                  <a:latin typeface="微软雅黑" panose="020B0503020204020204" pitchFamily="34" charset="-122"/>
                  <a:ea typeface="微软雅黑" panose="020B0503020204020204" pitchFamily="34" charset="-122"/>
                </a:rPr>
                <a:t>。</a:t>
              </a:r>
              <a:endParaRPr lang="zh-CN" altLang="zh-CN" sz="1400" dirty="0" smtClean="0">
                <a:latin typeface="微软雅黑" panose="020B0503020204020204" pitchFamily="34" charset="-122"/>
                <a:ea typeface="微软雅黑" panose="020B0503020204020204" pitchFamily="34" charset="-122"/>
              </a:endParaRPr>
            </a:p>
          </p:txBody>
        </p:sp>
        <p:grpSp>
          <p:nvGrpSpPr>
            <p:cNvPr id="18" name="组合 17"/>
            <p:cNvGrpSpPr/>
            <p:nvPr/>
          </p:nvGrpSpPr>
          <p:grpSpPr>
            <a:xfrm>
              <a:off x="1068582" y="2060848"/>
              <a:ext cx="551089" cy="769441"/>
              <a:chOff x="775335" y="1310796"/>
              <a:chExt cx="1241925" cy="1679500"/>
            </a:xfrm>
          </p:grpSpPr>
          <p:sp>
            <p:nvSpPr>
              <p:cNvPr id="19" name="弦形 18"/>
              <p:cNvSpPr/>
              <p:nvPr/>
            </p:nvSpPr>
            <p:spPr>
              <a:xfrm>
                <a:off x="1043606" y="2420888"/>
                <a:ext cx="973654" cy="461665"/>
              </a:xfrm>
              <a:prstGeom prst="chord">
                <a:avLst/>
              </a:prstGeom>
              <a:solidFill>
                <a:schemeClr val="accent5">
                  <a:lumMod val="60000"/>
                  <a:lumOff val="40000"/>
                </a:schemeClr>
              </a:solidFill>
              <a:ln w="19050">
                <a:solidFill>
                  <a:schemeClr val="accent5">
                    <a:lumMod val="60000"/>
                    <a:lumOff val="40000"/>
                  </a:schemeClr>
                </a:solidFill>
              </a:ln>
            </p:spPr>
            <p:txBody>
              <a:bodyPr wrap="square" rtlCol="0" anchor="ctr">
                <a:spAutoFit/>
              </a:bodyPr>
              <a:lstStyle/>
              <a:p>
                <a:pPr algn="ctr"/>
                <a:endParaRPr lang="zh-CN" altLang="en-US" dirty="0">
                  <a:ea typeface="宋体" pitchFamily="2" charset="-122"/>
                </a:endParaRPr>
              </a:p>
            </p:txBody>
          </p:sp>
          <p:sp>
            <p:nvSpPr>
              <p:cNvPr id="20" name="矩形 19"/>
              <p:cNvSpPr/>
              <p:nvPr/>
            </p:nvSpPr>
            <p:spPr>
              <a:xfrm>
                <a:off x="775335" y="1310796"/>
                <a:ext cx="1124213" cy="1679500"/>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altLang="zh-CN" sz="4400" b="1">
                    <a:ln/>
                    <a:solidFill>
                      <a:schemeClr val="accent3"/>
                    </a:solidFill>
                  </a:rPr>
                  <a:t>2</a:t>
                </a:r>
                <a:endParaRPr lang="zh-CN" altLang="en-US" sz="4400" b="1" cap="none" spc="0">
                  <a:ln/>
                  <a:solidFill>
                    <a:schemeClr val="accent3"/>
                  </a:solidFill>
                  <a:effectLst/>
                </a:endParaRPr>
              </a:p>
            </p:txBody>
          </p:sp>
        </p:grpSp>
      </p:grpSp>
      <p:grpSp>
        <p:nvGrpSpPr>
          <p:cNvPr id="21" name="组合 20"/>
          <p:cNvGrpSpPr/>
          <p:nvPr/>
        </p:nvGrpSpPr>
        <p:grpSpPr>
          <a:xfrm>
            <a:off x="1599967" y="3523655"/>
            <a:ext cx="6140385" cy="769441"/>
            <a:chOff x="1048877" y="2060848"/>
            <a:chExt cx="7140280" cy="769441"/>
          </a:xfrm>
        </p:grpSpPr>
        <p:sp>
          <p:nvSpPr>
            <p:cNvPr id="23" name="矩形 22"/>
            <p:cNvSpPr/>
            <p:nvPr/>
          </p:nvSpPr>
          <p:spPr>
            <a:xfrm>
              <a:off x="1331640" y="2316007"/>
              <a:ext cx="6857517" cy="464921"/>
            </a:xfrm>
            <a:prstGeom prst="rect">
              <a:avLst/>
            </a:prstGeom>
            <a:solidFill>
              <a:schemeClr val="accent5">
                <a:lumMod val="20000"/>
                <a:lumOff val="80000"/>
              </a:schemeClr>
            </a:solidFill>
            <a:ln w="19050">
              <a:solidFill>
                <a:schemeClr val="accent5">
                  <a:lumMod val="40000"/>
                  <a:lumOff val="60000"/>
                </a:schemeClr>
              </a:solidFill>
            </a:ln>
          </p:spPr>
          <p:txBody>
            <a:bodyPr wrap="square" rtlCol="0" anchor="ctr">
              <a:noAutofit/>
            </a:bodyPr>
            <a:lstStyle/>
            <a:p>
              <a:pPr marL="360000">
                <a:lnSpc>
                  <a:spcPct val="150000"/>
                </a:lnSpc>
              </a:pPr>
              <a:r>
                <a:rPr lang="en-US" altLang="zh-CN" sz="1400" smtClean="0">
                  <a:latin typeface="微软雅黑" panose="020B0503020204020204" pitchFamily="34" charset="-122"/>
                  <a:ea typeface="微软雅黑" panose="020B0503020204020204" pitchFamily="34" charset="-122"/>
                </a:rPr>
                <a:t>restore</a:t>
              </a:r>
              <a:r>
                <a:rPr lang="en-US" altLang="zh-CN" sz="1400">
                  <a:latin typeface="微软雅黑" panose="020B0503020204020204" pitchFamily="34" charset="-122"/>
                  <a:ea typeface="微软雅黑" panose="020B0503020204020204" pitchFamily="34" charset="-122"/>
                </a:rPr>
                <a:t>()</a:t>
              </a:r>
              <a:r>
                <a:rPr lang="zh-CN" altLang="zh-CN" sz="1400">
                  <a:latin typeface="微软雅黑" panose="020B0503020204020204" pitchFamily="34" charset="-122"/>
                  <a:ea typeface="微软雅黑" panose="020B0503020204020204" pitchFamily="34" charset="-122"/>
                </a:rPr>
                <a:t>方法用于移除自上一次调用</a:t>
              </a:r>
              <a:r>
                <a:rPr lang="en-US" altLang="zh-CN" sz="1400">
                  <a:latin typeface="微软雅黑" panose="020B0503020204020204" pitchFamily="34" charset="-122"/>
                  <a:ea typeface="微软雅黑" panose="020B0503020204020204" pitchFamily="34" charset="-122"/>
                </a:rPr>
                <a:t>save()</a:t>
              </a:r>
              <a:r>
                <a:rPr lang="zh-CN" altLang="zh-CN" sz="1400">
                  <a:latin typeface="微软雅黑" panose="020B0503020204020204" pitchFamily="34" charset="-122"/>
                  <a:ea typeface="微软雅黑" panose="020B0503020204020204" pitchFamily="34" charset="-122"/>
                </a:rPr>
                <a:t>方法所添加的任何效果</a:t>
              </a:r>
              <a:r>
                <a:rPr lang="zh-CN" altLang="zh-CN" sz="1400" smtClean="0">
                  <a:latin typeface="微软雅黑" panose="020B0503020204020204" pitchFamily="34" charset="-122"/>
                  <a:ea typeface="微软雅黑" panose="020B0503020204020204" pitchFamily="34" charset="-122"/>
                </a:rPr>
                <a:t>。</a:t>
              </a:r>
              <a:endParaRPr lang="zh-CN" altLang="zh-CN" sz="1400">
                <a:latin typeface="微软雅黑" panose="020B0503020204020204" pitchFamily="34" charset="-122"/>
                <a:ea typeface="微软雅黑" panose="020B0503020204020204" pitchFamily="34" charset="-122"/>
              </a:endParaRPr>
            </a:p>
          </p:txBody>
        </p:sp>
        <p:grpSp>
          <p:nvGrpSpPr>
            <p:cNvPr id="24" name="组合 23"/>
            <p:cNvGrpSpPr/>
            <p:nvPr/>
          </p:nvGrpSpPr>
          <p:grpSpPr>
            <a:xfrm>
              <a:off x="1048877" y="2060848"/>
              <a:ext cx="570794" cy="769441"/>
              <a:chOff x="730928" y="1310796"/>
              <a:chExt cx="1286332" cy="1679500"/>
            </a:xfrm>
          </p:grpSpPr>
          <p:sp>
            <p:nvSpPr>
              <p:cNvPr id="25" name="弦形 24"/>
              <p:cNvSpPr/>
              <p:nvPr/>
            </p:nvSpPr>
            <p:spPr>
              <a:xfrm>
                <a:off x="1043606" y="2420888"/>
                <a:ext cx="973654" cy="461665"/>
              </a:xfrm>
              <a:prstGeom prst="chord">
                <a:avLst/>
              </a:prstGeom>
              <a:solidFill>
                <a:schemeClr val="accent5">
                  <a:lumMod val="60000"/>
                  <a:lumOff val="40000"/>
                </a:schemeClr>
              </a:solidFill>
              <a:ln w="19050">
                <a:solidFill>
                  <a:schemeClr val="accent5">
                    <a:lumMod val="60000"/>
                    <a:lumOff val="40000"/>
                  </a:schemeClr>
                </a:solidFill>
              </a:ln>
            </p:spPr>
            <p:txBody>
              <a:bodyPr wrap="square" rtlCol="0" anchor="ctr">
                <a:spAutoFit/>
              </a:bodyPr>
              <a:lstStyle/>
              <a:p>
                <a:pPr algn="ctr"/>
                <a:endParaRPr lang="zh-CN" altLang="en-US" dirty="0">
                  <a:ea typeface="宋体" pitchFamily="2" charset="-122"/>
                </a:endParaRPr>
              </a:p>
            </p:txBody>
          </p:sp>
          <p:sp>
            <p:nvSpPr>
              <p:cNvPr id="26" name="矩形 25"/>
              <p:cNvSpPr/>
              <p:nvPr/>
            </p:nvSpPr>
            <p:spPr>
              <a:xfrm>
                <a:off x="730928" y="1310796"/>
                <a:ext cx="1124214" cy="1679500"/>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altLang="zh-CN" sz="4400" b="1" smtClean="0">
                    <a:ln/>
                    <a:solidFill>
                      <a:schemeClr val="accent3"/>
                    </a:solidFill>
                  </a:rPr>
                  <a:t>3</a:t>
                </a:r>
                <a:endParaRPr lang="zh-CN" altLang="en-US" sz="4400" b="1" cap="none" spc="0">
                  <a:ln/>
                  <a:solidFill>
                    <a:schemeClr val="accent3"/>
                  </a:solidFill>
                  <a:effectLst/>
                </a:endParaRPr>
              </a:p>
            </p:txBody>
          </p:sp>
        </p:grpSp>
      </p:grpSp>
      <p:sp>
        <p:nvSpPr>
          <p:cNvPr id="27" name="矩形 26"/>
          <p:cNvSpPr/>
          <p:nvPr/>
        </p:nvSpPr>
        <p:spPr>
          <a:xfrm>
            <a:off x="378656" y="4574160"/>
            <a:ext cx="4264418" cy="923330"/>
          </a:xfrm>
          <a:prstGeom prst="rect">
            <a:avLst/>
          </a:prstGeom>
        </p:spPr>
        <p:txBody>
          <a:bodyPr wrap="square">
            <a:spAutoFit/>
          </a:bodyPr>
          <a:lstStyle/>
          <a:p>
            <a:pPr lvl="1" eaLnBrk="0" fontAlgn="base" hangingPunct="0">
              <a:lnSpc>
                <a:spcPct val="150000"/>
              </a:lnSpc>
              <a:spcBef>
                <a:spcPct val="20000"/>
              </a:spcBef>
              <a:spcAft>
                <a:spcPct val="0"/>
              </a:spcAft>
              <a:defRPr/>
            </a:pPr>
            <a:r>
              <a:rPr lang="zh-CN" altLang="en-US" smtClean="0">
                <a:latin typeface="黑体" panose="02010609060101010101" pitchFamily="49" charset="-122"/>
                <a:ea typeface="黑体" panose="02010609060101010101" pitchFamily="49" charset="-122"/>
              </a:rPr>
              <a:t>本项目中应用到了</a:t>
            </a:r>
            <a:r>
              <a:rPr lang="en-US" altLang="zh-CN" smtClean="0">
                <a:latin typeface="黑体" panose="02010609060101010101" pitchFamily="49" charset="-122"/>
                <a:ea typeface="黑体" panose="02010609060101010101" pitchFamily="49" charset="-122"/>
              </a:rPr>
              <a:t>clip</a:t>
            </a:r>
            <a:r>
              <a:rPr lang="en-US" altLang="zh-CN">
                <a:latin typeface="黑体" panose="02010609060101010101" pitchFamily="49" charset="-122"/>
                <a:ea typeface="黑体" panose="02010609060101010101" pitchFamily="49" charset="-122"/>
              </a:rPr>
              <a:t>()</a:t>
            </a:r>
            <a:r>
              <a:rPr lang="zh-CN" altLang="en-US" smtClean="0">
                <a:latin typeface="黑体" panose="02010609060101010101" pitchFamily="49" charset="-122"/>
                <a:ea typeface="黑体" panose="02010609060101010101" pitchFamily="49" charset="-122"/>
              </a:rPr>
              <a:t>方法，</a:t>
            </a:r>
            <a:r>
              <a:rPr lang="en-US" altLang="zh-CN">
                <a:latin typeface="黑体" panose="02010609060101010101" pitchFamily="49" charset="-122"/>
                <a:ea typeface="黑体" panose="02010609060101010101" pitchFamily="49" charset="-122"/>
              </a:rPr>
              <a:t> clip() </a:t>
            </a:r>
            <a:r>
              <a:rPr lang="zh-CN" altLang="en-US" smtClean="0">
                <a:latin typeface="黑体" panose="02010609060101010101" pitchFamily="49" charset="-122"/>
                <a:ea typeface="黑体" panose="02010609060101010101" pitchFamily="49" charset="-122"/>
              </a:rPr>
              <a:t>的使用效果如右图所示。</a:t>
            </a:r>
            <a:endParaRPr lang="zh-CN" altLang="zh-CN">
              <a:latin typeface="黑体" panose="02010609060101010101" pitchFamily="49" charset="-122"/>
              <a:ea typeface="黑体" panose="02010609060101010101" pitchFamily="49" charset="-122"/>
            </a:endParaRPr>
          </a:p>
        </p:txBody>
      </p:sp>
      <p:pic>
        <p:nvPicPr>
          <p:cNvPr id="2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5876" y="4379733"/>
            <a:ext cx="2762250" cy="1302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椭圆形标注 28"/>
          <p:cNvSpPr/>
          <p:nvPr/>
        </p:nvSpPr>
        <p:spPr>
          <a:xfrm>
            <a:off x="6541368" y="4797152"/>
            <a:ext cx="1440160" cy="432792"/>
          </a:xfrm>
          <a:prstGeom prst="wedgeEllipseCallout">
            <a:avLst>
              <a:gd name="adj1" fmla="val -58074"/>
              <a:gd name="adj2" fmla="val -41842"/>
            </a:avLst>
          </a:prstGeom>
          <a:solidFill>
            <a:schemeClr val="bg1"/>
          </a:solidFill>
          <a:ln w="19050">
            <a:solidFill>
              <a:schemeClr val="bg2">
                <a:lumMod val="50000"/>
              </a:schemeClr>
            </a:solidFill>
          </a:ln>
        </p:spPr>
        <p:txBody>
          <a:bodyPr wrap="square" rtlCol="0" anchor="ctr">
            <a:spAutoFit/>
          </a:bodyPr>
          <a:lstStyle/>
          <a:p>
            <a:pPr algn="ctr"/>
            <a:r>
              <a:rPr lang="zh-CN" altLang="en-US" sz="1400" smtClean="0">
                <a:solidFill>
                  <a:srgbClr val="FF0000"/>
                </a:solidFill>
                <a:latin typeface="微软雅黑" panose="020B0503020204020204" pitchFamily="34" charset="-122"/>
                <a:ea typeface="微软雅黑" panose="020B0503020204020204" pitchFamily="34" charset="-122"/>
              </a:rPr>
              <a:t>剪切区域</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
        <p:nvSpPr>
          <p:cNvPr id="30" name="标题 1"/>
          <p:cNvSpPr>
            <a:spLocks noChangeArrowheads="1"/>
          </p:cNvSpPr>
          <p:nvPr/>
        </p:nvSpPr>
        <p:spPr bwMode="auto">
          <a:xfrm>
            <a:off x="1627464" y="198648"/>
            <a:ext cx="7516536"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4000" b="1" smtClean="0">
                <a:solidFill>
                  <a:srgbClr val="0567A2"/>
                </a:solidFill>
                <a:latin typeface="微软雅黑" pitchFamily="34" charset="-122"/>
                <a:ea typeface="微软雅黑" pitchFamily="34" charset="-122"/>
              </a:rPr>
              <a:t>HTML5</a:t>
            </a:r>
            <a:r>
              <a:rPr lang="zh-CN" altLang="zh-CN" sz="4000" b="1" smtClean="0">
                <a:solidFill>
                  <a:srgbClr val="0567A2"/>
                </a:solidFill>
                <a:latin typeface="微软雅黑" pitchFamily="34" charset="-122"/>
                <a:ea typeface="微软雅黑" pitchFamily="34" charset="-122"/>
              </a:rPr>
              <a:t>画布</a:t>
            </a:r>
          </a:p>
        </p:txBody>
      </p:sp>
      <p:sp>
        <p:nvSpPr>
          <p:cNvPr id="31" name="矩形 30"/>
          <p:cNvSpPr/>
          <p:nvPr/>
        </p:nvSpPr>
        <p:spPr>
          <a:xfrm>
            <a:off x="560388" y="962025"/>
            <a:ext cx="2625014" cy="646331"/>
          </a:xfrm>
          <a:prstGeom prst="rect">
            <a:avLst/>
          </a:prstGeom>
        </p:spPr>
        <p:txBody>
          <a:bodyPr wrap="none">
            <a:spAutoFit/>
          </a:bodyPr>
          <a:lstStyle/>
          <a:p>
            <a:pPr marL="342900" indent="-342900">
              <a:lnSpc>
                <a:spcPct val="150000"/>
              </a:lnSpc>
              <a:spcBef>
                <a:spcPct val="20000"/>
              </a:spcBef>
              <a:buFontTx/>
              <a:buChar char="•"/>
              <a:defRPr/>
            </a:pPr>
            <a:r>
              <a:rPr lang="en-US" altLang="zh-CN" sz="2400" b="1" dirty="0" smtClean="0">
                <a:solidFill>
                  <a:schemeClr val="accent5">
                    <a:lumMod val="75000"/>
                  </a:schemeClr>
                </a:solidFill>
              </a:rPr>
              <a:t>canvas</a:t>
            </a:r>
            <a:r>
              <a:rPr lang="zh-CN" altLang="en-US" sz="2400" b="1" dirty="0" smtClean="0">
                <a:solidFill>
                  <a:schemeClr val="accent5">
                    <a:lumMod val="75000"/>
                  </a:schemeClr>
                </a:solidFill>
              </a:rPr>
              <a:t>其他方法</a:t>
            </a:r>
            <a:endParaRPr lang="zh-CN" altLang="zh-CN" sz="2400" b="1" dirty="0">
              <a:solidFill>
                <a:schemeClr val="accent5">
                  <a:lumMod val="75000"/>
                </a:schemeClr>
              </a:solidFill>
            </a:endParaRPr>
          </a:p>
        </p:txBody>
      </p:sp>
      <p:sp>
        <p:nvSpPr>
          <p:cNvPr id="32" name="圆角矩形 31"/>
          <p:cNvSpPr/>
          <p:nvPr/>
        </p:nvSpPr>
        <p:spPr>
          <a:xfrm>
            <a:off x="781050" y="5888821"/>
            <a:ext cx="7505700" cy="408623"/>
          </a:xfrm>
          <a:prstGeom prst="roundRect">
            <a:avLst/>
          </a:prstGeom>
          <a:solidFill>
            <a:srgbClr val="0567A2"/>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smtClean="0">
                <a:solidFill>
                  <a:schemeClr val="bg1"/>
                </a:solidFill>
                <a:ea typeface="宋体" pitchFamily="2" charset="-122"/>
              </a:rPr>
              <a:t>案例代码（详见教材</a:t>
            </a:r>
            <a:r>
              <a:rPr lang="en-US" altLang="zh-CN" b="1" smtClean="0">
                <a:solidFill>
                  <a:schemeClr val="bg1"/>
                </a:solidFill>
                <a:ea typeface="宋体" pitchFamily="2" charset="-122"/>
              </a:rPr>
              <a:t>demo2-9.html</a:t>
            </a:r>
            <a:r>
              <a:rPr lang="zh-CN" altLang="en-US" b="1" smtClean="0">
                <a:solidFill>
                  <a:schemeClr val="bg1"/>
                </a:solidFill>
                <a:ea typeface="宋体" pitchFamily="2" charset="-122"/>
              </a:rPr>
              <a:t>）</a:t>
            </a:r>
            <a:endParaRPr lang="en-US" altLang="zh-CN" b="1" dirty="0">
              <a:solidFill>
                <a:schemeClr val="bg1"/>
              </a:solidFill>
              <a:ea typeface="宋体" pitchFamily="2" charset="-122"/>
            </a:endParaRPr>
          </a:p>
        </p:txBody>
      </p:sp>
    </p:spTree>
    <p:custDataLst>
      <p:tags r:id="rId1"/>
    </p:custDataLst>
    <p:extLst>
      <p:ext uri="{BB962C8B-B14F-4D97-AF65-F5344CB8AC3E}">
        <p14:creationId xmlns:p14="http://schemas.microsoft.com/office/powerpoint/2010/main" val="445170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0-#ppt_w/2"/>
                                          </p:val>
                                        </p:tav>
                                        <p:tav tm="100000">
                                          <p:val>
                                            <p:strVal val="#ppt_x"/>
                                          </p:val>
                                        </p:tav>
                                      </p:tavLst>
                                    </p:anim>
                                    <p:anim calcmode="lin" valueType="num">
                                      <p:cBhvr additive="base">
                                        <p:cTn id="14"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0-#ppt_w/2"/>
                                          </p:val>
                                        </p:tav>
                                        <p:tav tm="100000">
                                          <p:val>
                                            <p:strVal val="#ppt_x"/>
                                          </p:val>
                                        </p:tav>
                                      </p:tavLst>
                                    </p:anim>
                                    <p:anim calcmode="lin" valueType="num">
                                      <p:cBhvr additive="base">
                                        <p:cTn id="20"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down)">
                                      <p:cBhvr>
                                        <p:cTn id="25" dur="500"/>
                                        <p:tgtEl>
                                          <p:spTgt spid="27"/>
                                        </p:tgtEl>
                                      </p:cBhvr>
                                    </p:animEffect>
                                  </p:childTnLst>
                                </p:cTn>
                              </p:par>
                              <p:par>
                                <p:cTn id="26" presetID="22" presetClass="entr" presetSubtype="4" fill="hold"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down)">
                                      <p:cBhvr>
                                        <p:cTn id="28" dur="500"/>
                                        <p:tgtEl>
                                          <p:spTgt spid="2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wipe(down)">
                                      <p:cBhvr>
                                        <p:cTn id="33" dur="5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wipe(left)">
                                      <p:cBhvr>
                                        <p:cTn id="3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animBg="1"/>
      <p:bldP spid="3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meng.zhang\Desktop\未命名-2.png"/>
          <p:cNvPicPr>
            <a:picLocks noChangeAspect="1" noChangeArrowheads="1"/>
          </p:cNvPicPr>
          <p:nvPr/>
        </p:nvPicPr>
        <p:blipFill>
          <a:blip r:embed="rId3"/>
          <a:srcRect/>
          <a:stretch>
            <a:fillRect/>
          </a:stretch>
        </p:blipFill>
        <p:spPr bwMode="auto">
          <a:xfrm>
            <a:off x="807623" y="1538848"/>
            <a:ext cx="380996" cy="380996"/>
          </a:xfrm>
          <a:prstGeom prst="rect">
            <a:avLst/>
          </a:prstGeom>
          <a:noFill/>
        </p:spPr>
      </p:pic>
      <p:sp>
        <p:nvSpPr>
          <p:cNvPr id="5" name="TextBox 4"/>
          <p:cNvSpPr txBox="1"/>
          <p:nvPr/>
        </p:nvSpPr>
        <p:spPr>
          <a:xfrm>
            <a:off x="1021937" y="1529291"/>
            <a:ext cx="1288439" cy="400110"/>
          </a:xfrm>
          <a:prstGeom prst="rect">
            <a:avLst/>
          </a:prstGeom>
          <a:noFill/>
          <a:effectLst>
            <a:outerShdw blurRad="25400" dist="12700" dir="5400000" algn="t" rotWithShape="0">
              <a:prstClr val="black">
                <a:alpha val="40000"/>
              </a:prstClr>
            </a:outerShdw>
          </a:effectLst>
        </p:spPr>
        <p:txBody>
          <a:bodyPr wrap="square" rtlCol="0">
            <a:spAutoFit/>
          </a:bodyPr>
          <a:lstStyle/>
          <a:p>
            <a:r>
              <a:rPr lang="zh-CN" altLang="en-US" sz="2000" b="1">
                <a:latin typeface="黑体" pitchFamily="49" charset="-122"/>
                <a:ea typeface="黑体" pitchFamily="49" charset="-122"/>
              </a:rPr>
              <a:t>作业</a:t>
            </a:r>
            <a:endParaRPr lang="zh-CN" altLang="en-US" sz="2000" b="1" dirty="0">
              <a:solidFill>
                <a:schemeClr val="tx1"/>
              </a:solidFill>
              <a:latin typeface="黑体" pitchFamily="49" charset="-122"/>
              <a:ea typeface="黑体" pitchFamily="49" charset="-122"/>
            </a:endParaRPr>
          </a:p>
        </p:txBody>
      </p:sp>
      <p:sp>
        <p:nvSpPr>
          <p:cNvPr id="6" name="内容占位符 2"/>
          <p:cNvSpPr txBox="1">
            <a:spLocks/>
          </p:cNvSpPr>
          <p:nvPr/>
        </p:nvSpPr>
        <p:spPr bwMode="auto">
          <a:xfrm>
            <a:off x="52784" y="1620838"/>
            <a:ext cx="7975600" cy="27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457200" lvl="1" indent="0" eaLnBrk="0" fontAlgn="base" hangingPunct="0">
              <a:lnSpc>
                <a:spcPct val="150000"/>
              </a:lnSpc>
              <a:spcBef>
                <a:spcPct val="20000"/>
              </a:spcBef>
              <a:spcAft>
                <a:spcPct val="0"/>
              </a:spcAft>
            </a:pPr>
            <a:endParaRPr lang="en-US" altLang="zh-CN" sz="2400" dirty="0" smtClean="0">
              <a:solidFill>
                <a:prstClr val="black"/>
              </a:solidFill>
            </a:endParaRPr>
          </a:p>
          <a:p>
            <a:pPr marL="1714500" lvl="3" indent="-342900" eaLnBrk="0" fontAlgn="base" hangingPunct="0">
              <a:lnSpc>
                <a:spcPct val="150000"/>
              </a:lnSpc>
              <a:spcBef>
                <a:spcPct val="20000"/>
              </a:spcBef>
              <a:spcAft>
                <a:spcPct val="0"/>
              </a:spcAft>
              <a:buFont typeface="Wingdings" panose="05000000000000000000" pitchFamily="2" charset="2"/>
              <a:buChar char="u"/>
              <a:defRPr/>
            </a:pPr>
            <a:r>
              <a:rPr lang="zh-CN" altLang="zh-CN" sz="2000" dirty="0">
                <a:latin typeface="黑体" panose="02010609060101010101" pitchFamily="49" charset="-122"/>
                <a:ea typeface="黑体" panose="02010609060101010101" pitchFamily="49" charset="-122"/>
              </a:rPr>
              <a:t>请</a:t>
            </a:r>
            <a:r>
              <a:rPr lang="zh-CN" altLang="zh-CN" sz="2000" dirty="0" smtClean="0">
                <a:latin typeface="黑体" panose="02010609060101010101" pitchFamily="49" charset="-122"/>
                <a:ea typeface="黑体" panose="02010609060101010101" pitchFamily="49" charset="-122"/>
              </a:rPr>
              <a:t>简述</a:t>
            </a:r>
            <a:r>
              <a:rPr lang="en-US" altLang="zh-CN" sz="2000" dirty="0" smtClean="0">
                <a:latin typeface="黑体" panose="02010609060101010101" pitchFamily="49" charset="-122"/>
                <a:ea typeface="黑体" panose="02010609060101010101" pitchFamily="49" charset="-122"/>
              </a:rPr>
              <a:t>Web </a:t>
            </a:r>
            <a:r>
              <a:rPr lang="en-US" altLang="zh-CN" sz="2000" dirty="0">
                <a:latin typeface="黑体" panose="02010609060101010101" pitchFamily="49" charset="-122"/>
                <a:ea typeface="黑体" panose="02010609060101010101" pitchFamily="49" charset="-122"/>
              </a:rPr>
              <a:t>Storage</a:t>
            </a:r>
            <a:r>
              <a:rPr lang="zh-CN" altLang="zh-CN" sz="2000" dirty="0" smtClean="0">
                <a:latin typeface="黑体" panose="02010609060101010101" pitchFamily="49" charset="-122"/>
                <a:ea typeface="黑体" panose="02010609060101010101" pitchFamily="49" charset="-122"/>
              </a:rPr>
              <a:t>具有</a:t>
            </a:r>
            <a:r>
              <a:rPr lang="zh-CN" altLang="en-US" sz="2000" dirty="0">
                <a:latin typeface="黑体" panose="02010609060101010101" pitchFamily="49" charset="-122"/>
                <a:ea typeface="黑体" panose="02010609060101010101" pitchFamily="49" charset="-122"/>
              </a:rPr>
              <a:t>哪些</a:t>
            </a:r>
            <a:r>
              <a:rPr lang="zh-CN" altLang="zh-CN" sz="2000" dirty="0" smtClean="0">
                <a:latin typeface="黑体" panose="02010609060101010101" pitchFamily="49" charset="-122"/>
                <a:ea typeface="黑体" panose="02010609060101010101" pitchFamily="49" charset="-122"/>
              </a:rPr>
              <a:t>特点</a:t>
            </a:r>
            <a:r>
              <a:rPr lang="zh-CN" altLang="en-US" sz="2000" dirty="0" smtClean="0">
                <a:latin typeface="黑体" panose="02010609060101010101" pitchFamily="49" charset="-122"/>
                <a:ea typeface="黑体" panose="02010609060101010101" pitchFamily="49" charset="-122"/>
              </a:rPr>
              <a:t>。</a:t>
            </a:r>
            <a:endParaRPr lang="en-US" altLang="zh-CN" sz="2000" dirty="0">
              <a:latin typeface="黑体" panose="02010609060101010101" pitchFamily="49" charset="-122"/>
              <a:ea typeface="黑体" panose="02010609060101010101" pitchFamily="49" charset="-122"/>
            </a:endParaRPr>
          </a:p>
          <a:p>
            <a:pPr marL="1714500" lvl="3" indent="-342900" eaLnBrk="0" fontAlgn="base" hangingPunct="0">
              <a:lnSpc>
                <a:spcPct val="150000"/>
              </a:lnSpc>
              <a:spcBef>
                <a:spcPct val="20000"/>
              </a:spcBef>
              <a:spcAft>
                <a:spcPct val="0"/>
              </a:spcAft>
              <a:buFont typeface="Wingdings" panose="05000000000000000000" pitchFamily="2" charset="2"/>
              <a:buChar char="u"/>
              <a:defRPr/>
            </a:pPr>
            <a:r>
              <a:rPr lang="zh-CN" altLang="zh-CN" sz="2000" dirty="0" smtClean="0">
                <a:latin typeface="黑体" panose="02010609060101010101" pitchFamily="49" charset="-122"/>
                <a:ea typeface="黑体" panose="02010609060101010101" pitchFamily="49" charset="-122"/>
              </a:rPr>
              <a:t>请</a:t>
            </a:r>
            <a:r>
              <a:rPr lang="zh-CN" altLang="zh-CN" sz="2000" dirty="0">
                <a:latin typeface="黑体" panose="02010609060101010101" pitchFamily="49" charset="-122"/>
                <a:ea typeface="黑体" panose="02010609060101010101" pitchFamily="49" charset="-122"/>
              </a:rPr>
              <a:t>简述</a:t>
            </a:r>
            <a:r>
              <a:rPr lang="en-US" altLang="zh-CN" sz="2000" dirty="0">
                <a:latin typeface="黑体" panose="02010609060101010101" pitchFamily="49" charset="-122"/>
                <a:ea typeface="黑体" panose="02010609060101010101" pitchFamily="49" charset="-122"/>
              </a:rPr>
              <a:t>manifest </a:t>
            </a:r>
            <a:r>
              <a:rPr lang="zh-CN" altLang="zh-CN" sz="2000" dirty="0">
                <a:latin typeface="黑体" panose="02010609060101010101" pitchFamily="49" charset="-122"/>
                <a:ea typeface="黑体" panose="02010609060101010101" pitchFamily="49" charset="-122"/>
              </a:rPr>
              <a:t>文件可分哪三个部分，并说明每个部分的作用</a:t>
            </a:r>
            <a:r>
              <a:rPr lang="zh-CN" altLang="zh-CN" sz="2000" dirty="0" smtClean="0">
                <a:latin typeface="黑体" panose="02010609060101010101" pitchFamily="49" charset="-122"/>
                <a:ea typeface="黑体" panose="02010609060101010101" pitchFamily="49" charset="-122"/>
              </a:rPr>
              <a:t>。</a:t>
            </a:r>
            <a:endParaRPr lang="zh-CN" altLang="zh-CN" sz="2000" dirty="0">
              <a:latin typeface="黑体" panose="02010609060101010101" pitchFamily="49" charset="-122"/>
              <a:ea typeface="黑体" panose="02010609060101010101" pitchFamily="49" charset="-122"/>
            </a:endParaRPr>
          </a:p>
          <a:p>
            <a:pPr marL="457200" lvl="1" indent="0" eaLnBrk="0" fontAlgn="base" hangingPunct="0">
              <a:lnSpc>
                <a:spcPct val="150000"/>
              </a:lnSpc>
              <a:spcBef>
                <a:spcPct val="20000"/>
              </a:spcBef>
              <a:spcAft>
                <a:spcPct val="0"/>
              </a:spcAft>
            </a:pPr>
            <a:endParaRPr lang="en-US" altLang="zh-CN" sz="2400" dirty="0">
              <a:solidFill>
                <a:prstClr val="black"/>
              </a:solidFill>
            </a:endParaRPr>
          </a:p>
          <a:p>
            <a:pPr lvl="1" eaLnBrk="0" fontAlgn="base" hangingPunct="0">
              <a:lnSpc>
                <a:spcPct val="150000"/>
              </a:lnSpc>
              <a:spcBef>
                <a:spcPct val="20000"/>
              </a:spcBef>
              <a:spcAft>
                <a:spcPct val="0"/>
              </a:spcAft>
              <a:buFontTx/>
              <a:buChar char="–"/>
            </a:pPr>
            <a:endParaRPr lang="en-US" altLang="zh-CN" sz="2400" dirty="0">
              <a:solidFill>
                <a:prstClr val="black"/>
              </a:solidFill>
            </a:endParaRPr>
          </a:p>
        </p:txBody>
      </p:sp>
      <p:sp>
        <p:nvSpPr>
          <p:cNvPr id="8" name="标题 1"/>
          <p:cNvSpPr>
            <a:spLocks noChangeArrowheads="1"/>
          </p:cNvSpPr>
          <p:nvPr/>
        </p:nvSpPr>
        <p:spPr bwMode="auto">
          <a:xfrm>
            <a:off x="1644241" y="190730"/>
            <a:ext cx="7494325"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600" b="1" smtClean="0">
                <a:solidFill>
                  <a:srgbClr val="0567A2"/>
                </a:solidFill>
                <a:latin typeface="微软雅黑" pitchFamily="34" charset="-122"/>
                <a:ea typeface="微软雅黑" pitchFamily="34" charset="-122"/>
                <a:sym typeface="宋体" charset="-122"/>
              </a:rPr>
              <a:t>课后作业</a:t>
            </a:r>
            <a:endParaRPr lang="zh-CN" altLang="en-US" sz="3600" b="1">
              <a:solidFill>
                <a:srgbClr val="0567A2"/>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303335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536123207"/>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647700" y="4467224"/>
            <a:ext cx="1609725" cy="800101"/>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bwMode="auto">
          <a:xfrm>
            <a:off x="516592" y="2074264"/>
            <a:ext cx="8136039" cy="1107085"/>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6" name="矩形 5"/>
          <p:cNvSpPr>
            <a:spLocks noChangeArrowheads="1"/>
          </p:cNvSpPr>
          <p:nvPr/>
        </p:nvSpPr>
        <p:spPr bwMode="auto">
          <a:xfrm>
            <a:off x="622851" y="2200755"/>
            <a:ext cx="7923519" cy="869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en-US" altLang="zh-CN" dirty="0" smtClean="0">
                <a:latin typeface="黑体" panose="02010609060101010101" pitchFamily="49" charset="-122"/>
                <a:ea typeface="黑体" panose="02010609060101010101" pitchFamily="49" charset="-122"/>
              </a:rPr>
              <a:t>HTML5</a:t>
            </a:r>
            <a:r>
              <a:rPr lang="zh-CN" altLang="zh-CN" dirty="0">
                <a:latin typeface="黑体" panose="02010609060101010101" pitchFamily="49" charset="-122"/>
                <a:ea typeface="黑体" panose="02010609060101010101" pitchFamily="49" charset="-122"/>
              </a:rPr>
              <a:t>的本地存储解决方案中定义了两个重要的</a:t>
            </a:r>
            <a:r>
              <a:rPr lang="en-US" altLang="zh-CN" dirty="0">
                <a:latin typeface="黑体" panose="02010609060101010101" pitchFamily="49" charset="-122"/>
                <a:ea typeface="黑体" panose="02010609060101010101" pitchFamily="49" charset="-122"/>
              </a:rPr>
              <a:t>API</a:t>
            </a: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Web Storage</a:t>
            </a:r>
            <a:r>
              <a:rPr lang="zh-CN" altLang="zh-CN" dirty="0">
                <a:latin typeface="黑体" panose="02010609060101010101" pitchFamily="49" charset="-122"/>
                <a:ea typeface="黑体" panose="02010609060101010101" pitchFamily="49" charset="-122"/>
              </a:rPr>
              <a:t>和本地数据库</a:t>
            </a:r>
            <a:r>
              <a:rPr lang="en-US" altLang="zh-CN" dirty="0">
                <a:latin typeface="黑体" panose="02010609060101010101" pitchFamily="49" charset="-122"/>
                <a:ea typeface="黑体" panose="02010609060101010101" pitchFamily="49" charset="-122"/>
              </a:rPr>
              <a:t>Web SQL Database</a:t>
            </a:r>
            <a:r>
              <a:rPr lang="zh-CN" altLang="zh-CN" dirty="0">
                <a:latin typeface="黑体" panose="02010609060101010101" pitchFamily="49" charset="-122"/>
                <a:ea typeface="黑体" panose="02010609060101010101" pitchFamily="49" charset="-122"/>
              </a:rPr>
              <a:t>。本书将重点讲述</a:t>
            </a:r>
            <a:r>
              <a:rPr lang="en-US" altLang="zh-CN" dirty="0">
                <a:latin typeface="黑体" panose="02010609060101010101" pitchFamily="49" charset="-122"/>
                <a:ea typeface="黑体" panose="02010609060101010101" pitchFamily="49" charset="-122"/>
              </a:rPr>
              <a:t>Web Storage</a:t>
            </a:r>
            <a:r>
              <a:rPr lang="zh-CN" altLang="zh-CN" dirty="0">
                <a:latin typeface="黑体" panose="02010609060101010101" pitchFamily="49" charset="-122"/>
                <a:ea typeface="黑体" panose="02010609060101010101" pitchFamily="49" charset="-122"/>
              </a:rPr>
              <a:t>的基本用法</a:t>
            </a:r>
            <a:r>
              <a:rPr lang="zh-CN" altLang="zh-CN" dirty="0" smtClean="0"/>
              <a:t>。</a:t>
            </a:r>
            <a:endParaRPr lang="zh-CN" altLang="zh-CN" dirty="0"/>
          </a:p>
        </p:txBody>
      </p:sp>
      <p:sp>
        <p:nvSpPr>
          <p:cNvPr id="5"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3600" b="1" smtClean="0">
                <a:solidFill>
                  <a:srgbClr val="0567A2"/>
                </a:solidFill>
                <a:latin typeface="微软雅黑" pitchFamily="34" charset="-122"/>
                <a:ea typeface="微软雅黑" pitchFamily="34" charset="-122"/>
              </a:rPr>
              <a:t>HTML5</a:t>
            </a:r>
            <a:r>
              <a:rPr lang="zh-CN" altLang="zh-CN" sz="3600" b="1">
                <a:solidFill>
                  <a:srgbClr val="0567A2"/>
                </a:solidFill>
                <a:latin typeface="微软雅黑" pitchFamily="34" charset="-122"/>
                <a:ea typeface="微软雅黑" pitchFamily="34" charset="-122"/>
              </a:rPr>
              <a:t>的网络</a:t>
            </a:r>
            <a:r>
              <a:rPr lang="zh-CN" altLang="zh-CN" sz="3600" b="1" smtClean="0">
                <a:solidFill>
                  <a:srgbClr val="0567A2"/>
                </a:solidFill>
                <a:latin typeface="微软雅黑" pitchFamily="34" charset="-122"/>
                <a:ea typeface="微软雅黑" pitchFamily="34" charset="-122"/>
              </a:rPr>
              <a:t>存储</a:t>
            </a:r>
            <a:endParaRPr lang="zh-CN" altLang="zh-CN" sz="3600" b="1">
              <a:solidFill>
                <a:srgbClr val="0567A2"/>
              </a:solidFill>
              <a:latin typeface="微软雅黑" pitchFamily="34" charset="-122"/>
              <a:ea typeface="微软雅黑" pitchFamily="34" charset="-122"/>
            </a:endParaRPr>
          </a:p>
        </p:txBody>
      </p:sp>
      <p:sp>
        <p:nvSpPr>
          <p:cNvPr id="6" name="矩形 5"/>
          <p:cNvSpPr/>
          <p:nvPr/>
        </p:nvSpPr>
        <p:spPr>
          <a:xfrm>
            <a:off x="560388" y="1237860"/>
            <a:ext cx="2844048" cy="646331"/>
          </a:xfrm>
          <a:prstGeom prst="rect">
            <a:avLst/>
          </a:prstGeom>
        </p:spPr>
        <p:txBody>
          <a:bodyPr wrap="none">
            <a:spAutoFit/>
          </a:bodyPr>
          <a:lstStyle/>
          <a:p>
            <a:pPr marL="342900" lvl="2" indent="-342900">
              <a:lnSpc>
                <a:spcPct val="150000"/>
              </a:lnSpc>
              <a:spcBef>
                <a:spcPct val="20000"/>
              </a:spcBef>
              <a:buFontTx/>
              <a:buChar char="•"/>
              <a:defRPr/>
            </a:pPr>
            <a:r>
              <a:rPr lang="en-US" altLang="zh-CN" sz="2400" b="1" smtClean="0">
                <a:solidFill>
                  <a:srgbClr val="0567A2"/>
                </a:solidFill>
              </a:rPr>
              <a:t>Web Storage</a:t>
            </a:r>
            <a:r>
              <a:rPr lang="zh-CN" altLang="en-US" sz="2400" b="1" smtClean="0">
                <a:solidFill>
                  <a:srgbClr val="0567A2"/>
                </a:solidFill>
              </a:rPr>
              <a:t>简介</a:t>
            </a:r>
            <a:r>
              <a:rPr lang="zh-CN" altLang="zh-CN" sz="2400" b="1" smtClean="0">
                <a:solidFill>
                  <a:srgbClr val="0567A2"/>
                </a:solidFill>
              </a:rPr>
              <a:t> </a:t>
            </a:r>
            <a:endParaRPr lang="zh-CN" altLang="zh-CN" sz="2400" b="1">
              <a:solidFill>
                <a:srgbClr val="0567A2"/>
              </a:solidFill>
            </a:endParaRPr>
          </a:p>
        </p:txBody>
      </p:sp>
      <p:sp>
        <p:nvSpPr>
          <p:cNvPr id="2" name="矩形 1"/>
          <p:cNvSpPr/>
          <p:nvPr/>
        </p:nvSpPr>
        <p:spPr>
          <a:xfrm>
            <a:off x="596432" y="4572595"/>
            <a:ext cx="1841967" cy="584775"/>
          </a:xfrm>
          <a:prstGeom prst="rect">
            <a:avLst/>
          </a:prstGeom>
        </p:spPr>
        <p:txBody>
          <a:bodyPr wrap="square">
            <a:spAutoFit/>
          </a:bodyPr>
          <a:lstStyle/>
          <a:p>
            <a:r>
              <a:rPr lang="en-US" altLang="zh-CN" sz="1600" dirty="0" smtClean="0">
                <a:latin typeface="黑体" panose="02010609060101010101" pitchFamily="49" charset="-122"/>
                <a:ea typeface="黑体" panose="02010609060101010101" pitchFamily="49" charset="-122"/>
              </a:rPr>
              <a:t>Web </a:t>
            </a:r>
            <a:r>
              <a:rPr lang="en-US" altLang="zh-CN" sz="1600" dirty="0">
                <a:latin typeface="黑体" panose="02010609060101010101" pitchFamily="49" charset="-122"/>
                <a:ea typeface="黑体" panose="02010609060101010101" pitchFamily="49" charset="-122"/>
              </a:rPr>
              <a:t>Storage </a:t>
            </a:r>
            <a:r>
              <a:rPr lang="en-US" altLang="zh-CN" sz="1600" dirty="0" smtClean="0">
                <a:latin typeface="黑体" panose="02010609060101010101" pitchFamily="49" charset="-122"/>
                <a:ea typeface="黑体" panose="02010609060101010101" pitchFamily="49" charset="-122"/>
              </a:rPr>
              <a:t>API</a:t>
            </a:r>
            <a:r>
              <a:rPr lang="zh-CN" altLang="zh-CN" sz="1600" dirty="0" smtClean="0">
                <a:latin typeface="黑体" panose="02010609060101010101" pitchFamily="49" charset="-122"/>
                <a:ea typeface="黑体" panose="02010609060101010101" pitchFamily="49" charset="-122"/>
              </a:rPr>
              <a:t>两</a:t>
            </a:r>
            <a:r>
              <a:rPr lang="zh-CN" altLang="zh-CN" sz="1600" dirty="0">
                <a:latin typeface="黑体" panose="02010609060101010101" pitchFamily="49" charset="-122"/>
                <a:ea typeface="黑体" panose="02010609060101010101" pitchFamily="49" charset="-122"/>
              </a:rPr>
              <a:t>个关键的对象</a:t>
            </a:r>
            <a:endParaRPr lang="zh-CN" altLang="en-US" sz="1600" dirty="0">
              <a:latin typeface="黑体" panose="02010609060101010101" pitchFamily="49" charset="-122"/>
              <a:ea typeface="黑体" panose="02010609060101010101" pitchFamily="49" charset="-122"/>
            </a:endParaRPr>
          </a:p>
        </p:txBody>
      </p:sp>
      <p:sp>
        <p:nvSpPr>
          <p:cNvPr id="7" name="左大括号 6"/>
          <p:cNvSpPr/>
          <p:nvPr/>
        </p:nvSpPr>
        <p:spPr>
          <a:xfrm>
            <a:off x="2562225" y="3782020"/>
            <a:ext cx="238125" cy="2142530"/>
          </a:xfrm>
          <a:prstGeom prst="leftBrac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圆角矩形 7"/>
          <p:cNvSpPr/>
          <p:nvPr/>
        </p:nvSpPr>
        <p:spPr>
          <a:xfrm>
            <a:off x="2981324" y="3790950"/>
            <a:ext cx="2695575" cy="600075"/>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window.localStorage</a:t>
            </a:r>
            <a:r>
              <a:rPr lang="zh-CN" altLang="zh-CN" dirty="0">
                <a:solidFill>
                  <a:schemeClr val="tx1"/>
                </a:solidFill>
              </a:rPr>
              <a:t>对象</a:t>
            </a:r>
            <a:endParaRPr lang="zh-CN" altLang="en-US" dirty="0">
              <a:solidFill>
                <a:schemeClr val="tx1"/>
              </a:solidFill>
            </a:endParaRPr>
          </a:p>
        </p:txBody>
      </p:sp>
      <p:sp>
        <p:nvSpPr>
          <p:cNvPr id="12" name="圆角矩形 11"/>
          <p:cNvSpPr/>
          <p:nvPr/>
        </p:nvSpPr>
        <p:spPr>
          <a:xfrm>
            <a:off x="2981323" y="5286375"/>
            <a:ext cx="3019427" cy="609600"/>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window. sessionStorage</a:t>
            </a:r>
            <a:r>
              <a:rPr lang="zh-CN" altLang="zh-CN" dirty="0" smtClean="0">
                <a:solidFill>
                  <a:schemeClr val="tx1"/>
                </a:solidFill>
              </a:rPr>
              <a:t>对</a:t>
            </a:r>
            <a:r>
              <a:rPr lang="zh-CN" altLang="zh-CN" dirty="0">
                <a:solidFill>
                  <a:schemeClr val="tx1"/>
                </a:solidFill>
              </a:rPr>
              <a:t>象</a:t>
            </a:r>
            <a:endParaRPr lang="zh-CN" altLang="en-US" dirty="0">
              <a:solidFill>
                <a:schemeClr val="tx1"/>
              </a:solidFill>
            </a:endParaRPr>
          </a:p>
        </p:txBody>
      </p:sp>
      <p:cxnSp>
        <p:nvCxnSpPr>
          <p:cNvPr id="10" name="直接箭头连接符 9"/>
          <p:cNvCxnSpPr/>
          <p:nvPr/>
        </p:nvCxnSpPr>
        <p:spPr>
          <a:xfrm>
            <a:off x="5762624" y="4090987"/>
            <a:ext cx="323850" cy="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6096001" y="5572125"/>
            <a:ext cx="323850" cy="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圆角矩形 17"/>
          <p:cNvSpPr/>
          <p:nvPr/>
        </p:nvSpPr>
        <p:spPr>
          <a:xfrm>
            <a:off x="6096001" y="3753445"/>
            <a:ext cx="2432806" cy="600075"/>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a:solidFill>
                  <a:schemeClr val="tx1"/>
                </a:solidFill>
                <a:latin typeface="黑体" panose="02010609060101010101" pitchFamily="49" charset="-122"/>
                <a:ea typeface="黑体" panose="02010609060101010101" pitchFamily="49" charset="-122"/>
              </a:rPr>
              <a:t>本地存储</a:t>
            </a:r>
            <a:endParaRPr lang="zh-CN" altLang="en-US">
              <a:solidFill>
                <a:schemeClr val="tx1"/>
              </a:solidFill>
              <a:latin typeface="黑体" panose="02010609060101010101" pitchFamily="49" charset="-122"/>
              <a:ea typeface="黑体" panose="02010609060101010101" pitchFamily="49" charset="-122"/>
            </a:endParaRPr>
          </a:p>
        </p:txBody>
      </p:sp>
      <p:sp>
        <p:nvSpPr>
          <p:cNvPr id="19" name="圆角矩形 18"/>
          <p:cNvSpPr/>
          <p:nvPr/>
        </p:nvSpPr>
        <p:spPr>
          <a:xfrm>
            <a:off x="6419851" y="5314950"/>
            <a:ext cx="2423282" cy="609600"/>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latin typeface="黑体" panose="02010609060101010101" pitchFamily="49" charset="-122"/>
                <a:ea typeface="黑体" panose="02010609060101010101" pitchFamily="49" charset="-122"/>
              </a:rPr>
              <a:t>区域</a:t>
            </a:r>
            <a:r>
              <a:rPr lang="zh-CN" altLang="zh-CN" smtClean="0">
                <a:solidFill>
                  <a:schemeClr val="tx1"/>
                </a:solidFill>
                <a:latin typeface="黑体" panose="02010609060101010101" pitchFamily="49" charset="-122"/>
                <a:ea typeface="黑体" panose="02010609060101010101" pitchFamily="49" charset="-122"/>
              </a:rPr>
              <a:t>存储</a:t>
            </a:r>
            <a:endParaRPr lang="zh-CN" altLang="en-US">
              <a:solidFill>
                <a:schemeClr val="tx1"/>
              </a:solidFill>
              <a:latin typeface="黑体" panose="02010609060101010101" pitchFamily="49" charset="-122"/>
              <a:ea typeface="黑体" panose="02010609060101010101" pitchFamily="49" charset="-122"/>
            </a:endParaRPr>
          </a:p>
        </p:txBody>
      </p:sp>
    </p:spTree>
    <p:custDataLst>
      <p:tags r:id="rId1"/>
    </p:custDataLst>
    <p:extLst>
      <p:ext uri="{BB962C8B-B14F-4D97-AF65-F5344CB8AC3E}">
        <p14:creationId xmlns:p14="http://schemas.microsoft.com/office/powerpoint/2010/main" val="2704141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par>
                                <p:cTn id="24" presetID="22" presetClass="entr" presetSubtype="8"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left)">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par>
                                <p:cTn id="35" presetID="22" presetClass="entr" presetSubtype="8"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left)">
                                      <p:cBhvr>
                                        <p:cTn id="4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6" grpId="0"/>
      <p:bldP spid="2" grpId="0"/>
      <p:bldP spid="7" grpId="0" animBg="1"/>
      <p:bldP spid="8" grpId="0" animBg="1"/>
      <p:bldP spid="12" grpId="0" animBg="1"/>
      <p:bldP spid="18"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513" y="1561025"/>
            <a:ext cx="8583612" cy="469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3600" b="1" smtClean="0">
                <a:solidFill>
                  <a:srgbClr val="0567A2"/>
                </a:solidFill>
                <a:latin typeface="微软雅黑" pitchFamily="34" charset="-122"/>
                <a:ea typeface="微软雅黑" pitchFamily="34" charset="-122"/>
              </a:rPr>
              <a:t>HTML5</a:t>
            </a:r>
            <a:r>
              <a:rPr lang="zh-CN" altLang="zh-CN" sz="3600" b="1">
                <a:solidFill>
                  <a:srgbClr val="0567A2"/>
                </a:solidFill>
                <a:latin typeface="微软雅黑" pitchFamily="34" charset="-122"/>
                <a:ea typeface="微软雅黑" pitchFamily="34" charset="-122"/>
              </a:rPr>
              <a:t>的网络</a:t>
            </a:r>
            <a:r>
              <a:rPr lang="zh-CN" altLang="zh-CN" sz="3600" b="1" smtClean="0">
                <a:solidFill>
                  <a:srgbClr val="0567A2"/>
                </a:solidFill>
                <a:latin typeface="微软雅黑" pitchFamily="34" charset="-122"/>
                <a:ea typeface="微软雅黑" pitchFamily="34" charset="-122"/>
              </a:rPr>
              <a:t>存储</a:t>
            </a:r>
            <a:endParaRPr lang="zh-CN" altLang="zh-CN" sz="3600" b="1">
              <a:solidFill>
                <a:srgbClr val="0567A2"/>
              </a:solidFill>
              <a:latin typeface="微软雅黑" pitchFamily="34" charset="-122"/>
              <a:ea typeface="微软雅黑" pitchFamily="34" charset="-122"/>
            </a:endParaRPr>
          </a:p>
        </p:txBody>
      </p:sp>
      <p:sp>
        <p:nvSpPr>
          <p:cNvPr id="6" name="矩形 5"/>
          <p:cNvSpPr/>
          <p:nvPr/>
        </p:nvSpPr>
        <p:spPr>
          <a:xfrm>
            <a:off x="560388" y="1190235"/>
            <a:ext cx="2844048" cy="646331"/>
          </a:xfrm>
          <a:prstGeom prst="rect">
            <a:avLst/>
          </a:prstGeom>
        </p:spPr>
        <p:txBody>
          <a:bodyPr wrap="none">
            <a:spAutoFit/>
          </a:bodyPr>
          <a:lstStyle/>
          <a:p>
            <a:pPr marL="342900" lvl="2" indent="-342900">
              <a:lnSpc>
                <a:spcPct val="150000"/>
              </a:lnSpc>
              <a:spcBef>
                <a:spcPct val="20000"/>
              </a:spcBef>
              <a:buFontTx/>
              <a:buChar char="•"/>
              <a:defRPr/>
            </a:pPr>
            <a:r>
              <a:rPr lang="en-US" altLang="zh-CN" sz="2400" b="1" smtClean="0">
                <a:solidFill>
                  <a:srgbClr val="0567A2"/>
                </a:solidFill>
              </a:rPr>
              <a:t>Web Storage</a:t>
            </a:r>
            <a:r>
              <a:rPr lang="zh-CN" altLang="en-US" sz="2400" b="1" smtClean="0">
                <a:solidFill>
                  <a:srgbClr val="0567A2"/>
                </a:solidFill>
              </a:rPr>
              <a:t>简介</a:t>
            </a:r>
            <a:r>
              <a:rPr lang="zh-CN" altLang="zh-CN" sz="2400" b="1" smtClean="0">
                <a:solidFill>
                  <a:srgbClr val="0567A2"/>
                </a:solidFill>
              </a:rPr>
              <a:t> </a:t>
            </a:r>
            <a:endParaRPr lang="zh-CN" altLang="zh-CN" sz="2400" b="1">
              <a:solidFill>
                <a:srgbClr val="0567A2"/>
              </a:solidFill>
            </a:endParaRPr>
          </a:p>
        </p:txBody>
      </p:sp>
      <p:sp>
        <p:nvSpPr>
          <p:cNvPr id="7" name="矩形 5"/>
          <p:cNvSpPr>
            <a:spLocks noChangeArrowheads="1"/>
          </p:cNvSpPr>
          <p:nvPr/>
        </p:nvSpPr>
        <p:spPr bwMode="auto">
          <a:xfrm>
            <a:off x="2122173" y="2132564"/>
            <a:ext cx="4469128" cy="3831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en-US" altLang="zh-CN" dirty="0" smtClean="0">
                <a:latin typeface="黑体" panose="02010609060101010101" pitchFamily="49" charset="-122"/>
                <a:ea typeface="黑体" panose="02010609060101010101" pitchFamily="49" charset="-122"/>
              </a:rPr>
              <a:t>    Web Storage</a:t>
            </a:r>
            <a:r>
              <a:rPr lang="zh-CN" altLang="en-US" dirty="0" smtClean="0">
                <a:latin typeface="黑体" panose="02010609060101010101" pitchFamily="49" charset="-122"/>
                <a:ea typeface="黑体" panose="02010609060101010101" pitchFamily="49" charset="-122"/>
              </a:rPr>
              <a:t>的</a:t>
            </a:r>
            <a:r>
              <a:rPr lang="zh-CN" altLang="zh-CN" dirty="0" smtClean="0">
                <a:latin typeface="黑体" panose="02010609060101010101" pitchFamily="49" charset="-122"/>
                <a:ea typeface="黑体" panose="02010609060101010101" pitchFamily="49" charset="-122"/>
              </a:rPr>
              <a:t>特点：</a:t>
            </a:r>
          </a:p>
          <a:p>
            <a:pPr marL="1085850" lvl="1" indent="-342900">
              <a:lnSpc>
                <a:spcPct val="150000"/>
              </a:lnSpc>
              <a:buFont typeface="+mj-lt"/>
              <a:buAutoNum type="arabicPeriod"/>
            </a:pPr>
            <a:r>
              <a:rPr lang="zh-CN" altLang="zh-CN" dirty="0" smtClean="0">
                <a:latin typeface="黑体" panose="02010609060101010101" pitchFamily="49" charset="-122"/>
                <a:ea typeface="黑体" panose="02010609060101010101" pitchFamily="49" charset="-122"/>
              </a:rPr>
              <a:t>设置数据和读取数据比较方便</a:t>
            </a:r>
          </a:p>
          <a:p>
            <a:pPr marL="1085850" lvl="1" indent="-342900">
              <a:lnSpc>
                <a:spcPct val="150000"/>
              </a:lnSpc>
              <a:buFont typeface="+mj-lt"/>
              <a:buAutoNum type="arabicPeriod"/>
            </a:pPr>
            <a:r>
              <a:rPr lang="zh-CN" altLang="zh-CN" dirty="0" smtClean="0">
                <a:latin typeface="黑体" panose="02010609060101010101" pitchFamily="49" charset="-122"/>
                <a:ea typeface="黑体" panose="02010609060101010101" pitchFamily="49" charset="-122"/>
              </a:rPr>
              <a:t>容量</a:t>
            </a:r>
            <a:r>
              <a:rPr lang="zh-CN" altLang="zh-CN" dirty="0">
                <a:latin typeface="黑体" panose="02010609060101010101" pitchFamily="49" charset="-122"/>
                <a:ea typeface="黑体" panose="02010609060101010101" pitchFamily="49" charset="-122"/>
              </a:rPr>
              <a:t>较大，</a:t>
            </a:r>
            <a:r>
              <a:rPr lang="en-US" altLang="zh-CN" dirty="0">
                <a:latin typeface="黑体" panose="02010609060101010101" pitchFamily="49" charset="-122"/>
                <a:ea typeface="黑体" panose="02010609060101010101" pitchFamily="49" charset="-122"/>
              </a:rPr>
              <a:t>sessionStorage</a:t>
            </a:r>
            <a:r>
              <a:rPr lang="zh-CN" altLang="zh-CN" dirty="0">
                <a:latin typeface="黑体" panose="02010609060101010101" pitchFamily="49" charset="-122"/>
                <a:ea typeface="黑体" panose="02010609060101010101" pitchFamily="49" charset="-122"/>
              </a:rPr>
              <a:t>约</a:t>
            </a:r>
            <a:r>
              <a:rPr lang="en-US" altLang="zh-CN" dirty="0">
                <a:solidFill>
                  <a:schemeClr val="accent2"/>
                </a:solidFill>
                <a:latin typeface="黑体" panose="02010609060101010101" pitchFamily="49" charset="-122"/>
                <a:ea typeface="黑体" panose="02010609060101010101" pitchFamily="49" charset="-122"/>
              </a:rPr>
              <a:t>5M</a:t>
            </a: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localStorage</a:t>
            </a:r>
            <a:r>
              <a:rPr lang="zh-CN" altLang="zh-CN" dirty="0">
                <a:latin typeface="黑体" panose="02010609060101010101" pitchFamily="49" charset="-122"/>
                <a:ea typeface="黑体" panose="02010609060101010101" pitchFamily="49" charset="-122"/>
              </a:rPr>
              <a:t>约</a:t>
            </a:r>
            <a:r>
              <a:rPr lang="en-US" altLang="zh-CN" dirty="0">
                <a:solidFill>
                  <a:schemeClr val="accent2"/>
                </a:solidFill>
                <a:latin typeface="黑体" panose="02010609060101010101" pitchFamily="49" charset="-122"/>
                <a:ea typeface="黑体" panose="02010609060101010101" pitchFamily="49" charset="-122"/>
              </a:rPr>
              <a:t>20M</a:t>
            </a:r>
            <a:endParaRPr lang="zh-CN" altLang="zh-CN" dirty="0">
              <a:solidFill>
                <a:schemeClr val="accent2"/>
              </a:solidFill>
              <a:latin typeface="黑体" panose="02010609060101010101" pitchFamily="49" charset="-122"/>
              <a:ea typeface="黑体" panose="02010609060101010101" pitchFamily="49" charset="-122"/>
            </a:endParaRPr>
          </a:p>
          <a:p>
            <a:pPr marL="1085850" lvl="1" indent="-342900">
              <a:lnSpc>
                <a:spcPct val="150000"/>
              </a:lnSpc>
              <a:buFont typeface="+mj-lt"/>
              <a:buAutoNum type="arabicPeriod"/>
            </a:pPr>
            <a:r>
              <a:rPr lang="zh-CN" altLang="zh-CN" dirty="0">
                <a:latin typeface="黑体" panose="02010609060101010101" pitchFamily="49" charset="-122"/>
                <a:ea typeface="黑体" panose="02010609060101010101" pitchFamily="49" charset="-122"/>
              </a:rPr>
              <a:t>只能存储字符串，如果要存储</a:t>
            </a:r>
            <a:r>
              <a:rPr lang="en-US" altLang="zh-CN" dirty="0">
                <a:latin typeface="黑体" panose="02010609060101010101" pitchFamily="49" charset="-122"/>
                <a:ea typeface="黑体" panose="02010609060101010101" pitchFamily="49" charset="-122"/>
              </a:rPr>
              <a:t>JSON</a:t>
            </a:r>
            <a:r>
              <a:rPr lang="zh-CN" altLang="zh-CN" dirty="0">
                <a:latin typeface="黑体" panose="02010609060101010101" pitchFamily="49" charset="-122"/>
                <a:ea typeface="黑体" panose="02010609060101010101" pitchFamily="49" charset="-122"/>
              </a:rPr>
              <a:t>对象，可以使用</a:t>
            </a:r>
            <a:r>
              <a:rPr lang="en-US" altLang="zh-CN" dirty="0">
                <a:latin typeface="黑体" panose="02010609060101010101" pitchFamily="49" charset="-122"/>
                <a:ea typeface="黑体" panose="02010609060101010101" pitchFamily="49" charset="-122"/>
              </a:rPr>
              <a:t>window.JSON</a:t>
            </a:r>
            <a:r>
              <a:rPr lang="zh-CN" altLang="zh-CN" dirty="0">
                <a:latin typeface="黑体" panose="02010609060101010101" pitchFamily="49" charset="-122"/>
                <a:ea typeface="黑体" panose="02010609060101010101" pitchFamily="49" charset="-122"/>
              </a:rPr>
              <a:t>的</a:t>
            </a:r>
            <a:r>
              <a:rPr lang="en-US" altLang="zh-CN" dirty="0">
                <a:solidFill>
                  <a:schemeClr val="accent2"/>
                </a:solidFill>
                <a:latin typeface="黑体" panose="02010609060101010101" pitchFamily="49" charset="-122"/>
                <a:ea typeface="黑体" panose="02010609060101010101" pitchFamily="49" charset="-122"/>
              </a:rPr>
              <a:t>stringify()</a:t>
            </a:r>
            <a:r>
              <a:rPr lang="zh-CN" altLang="zh-CN" dirty="0">
                <a:latin typeface="黑体" panose="02010609060101010101" pitchFamily="49" charset="-122"/>
                <a:ea typeface="黑体" panose="02010609060101010101" pitchFamily="49" charset="-122"/>
              </a:rPr>
              <a:t>方法和</a:t>
            </a:r>
            <a:r>
              <a:rPr lang="en-US" altLang="zh-CN" dirty="0">
                <a:solidFill>
                  <a:schemeClr val="accent2"/>
                </a:solidFill>
                <a:latin typeface="黑体" panose="02010609060101010101" pitchFamily="49" charset="-122"/>
                <a:ea typeface="黑体" panose="02010609060101010101" pitchFamily="49" charset="-122"/>
              </a:rPr>
              <a:t>parse()</a:t>
            </a:r>
            <a:r>
              <a:rPr lang="zh-CN" altLang="zh-CN" dirty="0">
                <a:latin typeface="黑体" panose="02010609060101010101" pitchFamily="49" charset="-122"/>
                <a:ea typeface="黑体" panose="02010609060101010101" pitchFamily="49" charset="-122"/>
              </a:rPr>
              <a:t>方法进行序列化和反序列化</a:t>
            </a:r>
            <a:r>
              <a:rPr lang="zh-CN" altLang="zh-CN" dirty="0" smtClean="0">
                <a:latin typeface="黑体" panose="02010609060101010101" pitchFamily="49" charset="-122"/>
                <a:ea typeface="黑体" panose="02010609060101010101" pitchFamily="49" charset="-122"/>
              </a:rPr>
              <a:t>。</a:t>
            </a:r>
            <a:endParaRPr lang="zh-CN" altLang="zh-CN" dirty="0">
              <a:latin typeface="黑体" panose="02010609060101010101" pitchFamily="49" charset="-122"/>
              <a:ea typeface="黑体" panose="02010609060101010101" pitchFamily="49" charset="-122"/>
            </a:endParaRPr>
          </a:p>
        </p:txBody>
      </p:sp>
    </p:spTree>
    <p:custDataLst>
      <p:tags r:id="rId1"/>
    </p:custDataLst>
    <p:extLst>
      <p:ext uri="{BB962C8B-B14F-4D97-AF65-F5344CB8AC3E}">
        <p14:creationId xmlns:p14="http://schemas.microsoft.com/office/powerpoint/2010/main" val="1758370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1"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barn(inVertical)">
                                      <p:cBhvr>
                                        <p:cTn id="10"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5"/>
          <p:cNvSpPr>
            <a:spLocks noChangeArrowheads="1"/>
          </p:cNvSpPr>
          <p:nvPr/>
        </p:nvSpPr>
        <p:spPr bwMode="auto">
          <a:xfrm>
            <a:off x="708577" y="2048355"/>
            <a:ext cx="7444824"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zh-CN" altLang="zh-CN">
                <a:latin typeface="黑体" panose="02010609060101010101" pitchFamily="49" charset="-122"/>
                <a:ea typeface="黑体" panose="02010609060101010101" pitchFamily="49" charset="-122"/>
              </a:rPr>
              <a:t>目前主流的</a:t>
            </a:r>
            <a:r>
              <a:rPr lang="en-US" altLang="zh-CN">
                <a:latin typeface="黑体" panose="02010609060101010101" pitchFamily="49" charset="-122"/>
                <a:ea typeface="黑体" panose="02010609060101010101" pitchFamily="49" charset="-122"/>
              </a:rPr>
              <a:t>Web</a:t>
            </a:r>
            <a:r>
              <a:rPr lang="zh-CN" altLang="zh-CN">
                <a:latin typeface="黑体" panose="02010609060101010101" pitchFamily="49" charset="-122"/>
                <a:ea typeface="黑体" panose="02010609060101010101" pitchFamily="49" charset="-122"/>
              </a:rPr>
              <a:t>浏览器都在一定程度上支持</a:t>
            </a:r>
            <a:r>
              <a:rPr lang="en-US" altLang="zh-CN">
                <a:latin typeface="黑体" panose="02010609060101010101" pitchFamily="49" charset="-122"/>
                <a:ea typeface="黑体" panose="02010609060101010101" pitchFamily="49" charset="-122"/>
              </a:rPr>
              <a:t>HTML5</a:t>
            </a:r>
            <a:r>
              <a:rPr lang="zh-CN" altLang="zh-CN">
                <a:latin typeface="黑体" panose="02010609060101010101" pitchFamily="49" charset="-122"/>
                <a:ea typeface="黑体" panose="02010609060101010101" pitchFamily="49" charset="-122"/>
              </a:rPr>
              <a:t>的</a:t>
            </a:r>
            <a:r>
              <a:rPr lang="en-US" altLang="zh-CN">
                <a:latin typeface="黑体" panose="02010609060101010101" pitchFamily="49" charset="-122"/>
                <a:ea typeface="黑体" panose="02010609060101010101" pitchFamily="49" charset="-122"/>
              </a:rPr>
              <a:t>Web </a:t>
            </a:r>
            <a:r>
              <a:rPr lang="en-US" altLang="zh-CN" smtClean="0">
                <a:latin typeface="黑体" panose="02010609060101010101" pitchFamily="49" charset="-122"/>
                <a:ea typeface="黑体" panose="02010609060101010101" pitchFamily="49" charset="-122"/>
              </a:rPr>
              <a:t>Storage</a:t>
            </a:r>
            <a:r>
              <a:rPr lang="zh-CN" altLang="zh-CN" smtClean="0">
                <a:latin typeface="黑体" panose="02010609060101010101" pitchFamily="49" charset="-122"/>
                <a:ea typeface="黑体" panose="02010609060101010101" pitchFamily="49" charset="-122"/>
              </a:rPr>
              <a:t>。</a:t>
            </a:r>
            <a:r>
              <a:rPr lang="en-US" altLang="zh-CN"/>
              <a:t> </a:t>
            </a:r>
            <a:r>
              <a:rPr lang="en-US" altLang="zh-CN" smtClean="0"/>
              <a:t>                                                                                                                                                                                                                                                                                 </a:t>
            </a:r>
            <a:endParaRPr lang="en-US" altLang="zh-CN"/>
          </a:p>
        </p:txBody>
      </p:sp>
      <p:sp>
        <p:nvSpPr>
          <p:cNvPr id="5"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3600" b="1" smtClean="0">
                <a:solidFill>
                  <a:srgbClr val="0567A2"/>
                </a:solidFill>
                <a:latin typeface="微软雅黑" pitchFamily="34" charset="-122"/>
                <a:ea typeface="微软雅黑" pitchFamily="34" charset="-122"/>
              </a:rPr>
              <a:t>HTML5</a:t>
            </a:r>
            <a:r>
              <a:rPr lang="zh-CN" altLang="zh-CN" sz="3600" b="1">
                <a:solidFill>
                  <a:srgbClr val="0567A2"/>
                </a:solidFill>
                <a:latin typeface="微软雅黑" pitchFamily="34" charset="-122"/>
                <a:ea typeface="微软雅黑" pitchFamily="34" charset="-122"/>
              </a:rPr>
              <a:t>的网络</a:t>
            </a:r>
            <a:r>
              <a:rPr lang="zh-CN" altLang="zh-CN" sz="3600" b="1" smtClean="0">
                <a:solidFill>
                  <a:srgbClr val="0567A2"/>
                </a:solidFill>
                <a:latin typeface="微软雅黑" pitchFamily="34" charset="-122"/>
                <a:ea typeface="微软雅黑" pitchFamily="34" charset="-122"/>
              </a:rPr>
              <a:t>存储</a:t>
            </a:r>
            <a:endParaRPr lang="zh-CN" altLang="zh-CN" sz="3600" b="1">
              <a:solidFill>
                <a:srgbClr val="0567A2"/>
              </a:solidFill>
              <a:latin typeface="微软雅黑" pitchFamily="34" charset="-122"/>
              <a:ea typeface="微软雅黑" pitchFamily="34" charset="-122"/>
            </a:endParaRPr>
          </a:p>
        </p:txBody>
      </p:sp>
      <p:sp>
        <p:nvSpPr>
          <p:cNvPr id="6" name="矩形 5"/>
          <p:cNvSpPr/>
          <p:nvPr/>
        </p:nvSpPr>
        <p:spPr>
          <a:xfrm>
            <a:off x="560388" y="1237860"/>
            <a:ext cx="2912977" cy="583108"/>
          </a:xfrm>
          <a:prstGeom prst="rect">
            <a:avLst/>
          </a:prstGeom>
        </p:spPr>
        <p:txBody>
          <a:bodyPr wrap="none">
            <a:spAutoFit/>
          </a:bodyPr>
          <a:lstStyle/>
          <a:p>
            <a:pPr marL="342900" lvl="2" indent="-342900">
              <a:lnSpc>
                <a:spcPct val="150000"/>
              </a:lnSpc>
              <a:spcBef>
                <a:spcPct val="20000"/>
              </a:spcBef>
              <a:buFontTx/>
              <a:buChar char="•"/>
              <a:defRPr/>
            </a:pPr>
            <a:r>
              <a:rPr lang="en-US" altLang="zh-CN" sz="2400" b="1" smtClean="0">
                <a:solidFill>
                  <a:srgbClr val="0567A2"/>
                </a:solidFill>
              </a:rPr>
              <a:t>Web Storage</a:t>
            </a:r>
            <a:r>
              <a:rPr lang="zh-CN" altLang="en-US" sz="2400" b="1" smtClean="0">
                <a:solidFill>
                  <a:srgbClr val="0567A2"/>
                </a:solidFill>
              </a:rPr>
              <a:t>简介</a:t>
            </a:r>
            <a:r>
              <a:rPr lang="zh-CN" altLang="zh-CN" sz="2400" b="1" smtClean="0">
                <a:solidFill>
                  <a:srgbClr val="0567A2"/>
                </a:solidFill>
              </a:rPr>
              <a:t>  </a:t>
            </a:r>
            <a:endParaRPr lang="zh-CN" altLang="zh-CN" sz="2400" b="1">
              <a:solidFill>
                <a:srgbClr val="0567A2"/>
              </a:solidFill>
            </a:endParaRPr>
          </a:p>
        </p:txBody>
      </p:sp>
      <p:graphicFrame>
        <p:nvGraphicFramePr>
          <p:cNvPr id="8" name="表格 7"/>
          <p:cNvGraphicFramePr>
            <a:graphicFrameLocks noGrp="1"/>
          </p:cNvGraphicFramePr>
          <p:nvPr>
            <p:extLst>
              <p:ext uri="{D42A27DB-BD31-4B8C-83A1-F6EECF244321}">
                <p14:modId xmlns:p14="http://schemas.microsoft.com/office/powerpoint/2010/main" val="2525387001"/>
              </p:ext>
            </p:extLst>
          </p:nvPr>
        </p:nvGraphicFramePr>
        <p:xfrm>
          <a:off x="836613" y="3290883"/>
          <a:ext cx="3706812" cy="619125"/>
        </p:xfrm>
        <a:graphic>
          <a:graphicData uri="http://schemas.openxmlformats.org/drawingml/2006/table">
            <a:tbl>
              <a:tblPr/>
              <a:tblGrid>
                <a:gridCol w="926703"/>
                <a:gridCol w="926703"/>
                <a:gridCol w="926703"/>
                <a:gridCol w="926703"/>
              </a:tblGrid>
              <a:tr h="329101">
                <a:tc>
                  <a:txBody>
                    <a:bodyPr/>
                    <a:lstStyle/>
                    <a:p>
                      <a:pPr algn="ctr">
                        <a:spcAft>
                          <a:spcPts val="0"/>
                        </a:spcAft>
                      </a:pPr>
                      <a:r>
                        <a:rPr lang="en-US" sz="1050" b="1" kern="100">
                          <a:effectLst/>
                          <a:latin typeface="Times New Roman"/>
                          <a:ea typeface="宋体"/>
                        </a:rPr>
                        <a:t>IE</a:t>
                      </a:r>
                      <a:endParaRPr lang="zh-CN" sz="1050" kern="100">
                        <a:effectLst/>
                        <a:latin typeface="Times New Roman"/>
                        <a:ea typeface="宋体"/>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A6CA"/>
                    </a:solidFill>
                  </a:tcPr>
                </a:tc>
                <a:tc>
                  <a:txBody>
                    <a:bodyPr/>
                    <a:lstStyle/>
                    <a:p>
                      <a:pPr algn="ctr">
                        <a:spcAft>
                          <a:spcPts val="0"/>
                        </a:spcAft>
                      </a:pPr>
                      <a:r>
                        <a:rPr lang="en-US" sz="1050" b="1" kern="100">
                          <a:effectLst/>
                          <a:latin typeface="Times New Roman"/>
                          <a:ea typeface="宋体"/>
                        </a:rPr>
                        <a:t>Firefox</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A6CA"/>
                    </a:solidFill>
                  </a:tcPr>
                </a:tc>
                <a:tc>
                  <a:txBody>
                    <a:bodyPr/>
                    <a:lstStyle/>
                    <a:p>
                      <a:pPr algn="ctr">
                        <a:spcAft>
                          <a:spcPts val="0"/>
                        </a:spcAft>
                      </a:pPr>
                      <a:r>
                        <a:rPr lang="en-US" sz="1050" b="1" kern="100">
                          <a:effectLst/>
                          <a:latin typeface="Times New Roman"/>
                          <a:ea typeface="宋体"/>
                        </a:rPr>
                        <a:t>Safari</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A6CA"/>
                    </a:solidFill>
                  </a:tcPr>
                </a:tc>
                <a:tc>
                  <a:txBody>
                    <a:bodyPr/>
                    <a:lstStyle/>
                    <a:p>
                      <a:pPr algn="ctr">
                        <a:spcAft>
                          <a:spcPts val="0"/>
                        </a:spcAft>
                      </a:pPr>
                      <a:r>
                        <a:rPr lang="en-US" sz="1050" b="1" kern="100">
                          <a:effectLst/>
                          <a:latin typeface="Times New Roman"/>
                          <a:ea typeface="宋体"/>
                        </a:rPr>
                        <a:t>Opera</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A6CA"/>
                    </a:solidFill>
                  </a:tcPr>
                </a:tc>
              </a:tr>
              <a:tr h="290024">
                <a:tc>
                  <a:txBody>
                    <a:bodyPr/>
                    <a:lstStyle/>
                    <a:p>
                      <a:pPr algn="ctr">
                        <a:spcAft>
                          <a:spcPts val="0"/>
                        </a:spcAft>
                      </a:pPr>
                      <a:r>
                        <a:rPr lang="en-US" sz="1050" kern="100">
                          <a:effectLst/>
                          <a:latin typeface="Times New Roman"/>
                          <a:ea typeface="宋体"/>
                        </a:rPr>
                        <a:t>8+</a:t>
                      </a:r>
                      <a:endParaRPr lang="zh-CN" sz="1050" kern="100">
                        <a:effectLst/>
                        <a:latin typeface="Times New Roman"/>
                        <a:ea typeface="宋体"/>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effectLst/>
                          <a:latin typeface="Times New Roman"/>
                          <a:ea typeface="宋体"/>
                        </a:rPr>
                        <a:t>2.0+</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effectLst/>
                          <a:latin typeface="Times New Roman"/>
                          <a:ea typeface="宋体"/>
                        </a:rPr>
                        <a:t>4.0+</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effectLst/>
                          <a:latin typeface="Times New Roman"/>
                          <a:ea typeface="宋体"/>
                        </a:rPr>
                        <a:t>11.5+</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3934241658"/>
              </p:ext>
            </p:extLst>
          </p:nvPr>
        </p:nvGraphicFramePr>
        <p:xfrm>
          <a:off x="741363" y="4834930"/>
          <a:ext cx="3809999" cy="816134"/>
        </p:xfrm>
        <a:graphic>
          <a:graphicData uri="http://schemas.openxmlformats.org/drawingml/2006/table">
            <a:tbl>
              <a:tblPr/>
              <a:tblGrid>
                <a:gridCol w="951929"/>
                <a:gridCol w="952690"/>
                <a:gridCol w="952690"/>
                <a:gridCol w="952690"/>
              </a:tblGrid>
              <a:tr h="530538">
                <a:tc>
                  <a:txBody>
                    <a:bodyPr/>
                    <a:lstStyle/>
                    <a:p>
                      <a:pPr algn="ctr">
                        <a:spcAft>
                          <a:spcPts val="0"/>
                        </a:spcAft>
                      </a:pPr>
                      <a:r>
                        <a:rPr lang="en-US" sz="1050" b="1" kern="100">
                          <a:effectLst/>
                          <a:latin typeface="Times New Roman"/>
                          <a:ea typeface="宋体"/>
                        </a:rPr>
                        <a:t>iOS Safari</a:t>
                      </a:r>
                      <a:endParaRPr lang="zh-CN" sz="1050" kern="100">
                        <a:effectLst/>
                        <a:latin typeface="Times New Roman"/>
                        <a:ea typeface="宋体"/>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A6CA"/>
                    </a:solidFill>
                  </a:tcPr>
                </a:tc>
                <a:tc>
                  <a:txBody>
                    <a:bodyPr/>
                    <a:lstStyle/>
                    <a:p>
                      <a:pPr algn="ctr">
                        <a:spcAft>
                          <a:spcPts val="0"/>
                        </a:spcAft>
                      </a:pPr>
                      <a:r>
                        <a:rPr lang="en-US" sz="1050" b="1" kern="100">
                          <a:effectLst/>
                          <a:latin typeface="Times New Roman"/>
                          <a:ea typeface="宋体"/>
                        </a:rPr>
                        <a:t>Android Browser</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A6CA"/>
                    </a:solidFill>
                  </a:tcPr>
                </a:tc>
                <a:tc>
                  <a:txBody>
                    <a:bodyPr/>
                    <a:lstStyle/>
                    <a:p>
                      <a:pPr algn="ctr">
                        <a:spcAft>
                          <a:spcPts val="0"/>
                        </a:spcAft>
                      </a:pPr>
                      <a:r>
                        <a:rPr lang="en-US" sz="1050" b="1" kern="100">
                          <a:effectLst/>
                          <a:latin typeface="Times New Roman"/>
                          <a:ea typeface="宋体"/>
                        </a:rPr>
                        <a:t>Opera Mobile</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A6CA"/>
                    </a:solidFill>
                  </a:tcPr>
                </a:tc>
                <a:tc>
                  <a:txBody>
                    <a:bodyPr/>
                    <a:lstStyle/>
                    <a:p>
                      <a:pPr algn="ctr">
                        <a:spcAft>
                          <a:spcPts val="0"/>
                        </a:spcAft>
                      </a:pPr>
                      <a:r>
                        <a:rPr lang="en-US" sz="1050" b="1" kern="100">
                          <a:effectLst/>
                          <a:latin typeface="Times New Roman"/>
                          <a:ea typeface="宋体"/>
                        </a:rPr>
                        <a:t>Opera Mini</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A6CA"/>
                    </a:solidFill>
                  </a:tcPr>
                </a:tc>
              </a:tr>
              <a:tr h="285596">
                <a:tc>
                  <a:txBody>
                    <a:bodyPr/>
                    <a:lstStyle/>
                    <a:p>
                      <a:pPr algn="ctr">
                        <a:spcAft>
                          <a:spcPts val="0"/>
                        </a:spcAft>
                      </a:pPr>
                      <a:r>
                        <a:rPr lang="en-US" sz="1050" kern="100">
                          <a:effectLst/>
                          <a:latin typeface="Times New Roman"/>
                          <a:ea typeface="宋体"/>
                        </a:rPr>
                        <a:t>3.2+</a:t>
                      </a:r>
                      <a:endParaRPr lang="zh-CN" sz="1050" kern="100">
                        <a:effectLst/>
                        <a:latin typeface="Times New Roman"/>
                        <a:ea typeface="宋体"/>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effectLst/>
                          <a:latin typeface="Times New Roman"/>
                          <a:ea typeface="宋体"/>
                        </a:rPr>
                        <a:t>2.1+</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effectLst/>
                          <a:latin typeface="Times New Roman"/>
                          <a:ea typeface="宋体"/>
                        </a:rPr>
                        <a:t>12+</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effectLst/>
                          <a:latin typeface="Times New Roman"/>
                          <a:ea typeface="宋体"/>
                        </a:rPr>
                        <a:t>不支持</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
        <p:nvSpPr>
          <p:cNvPr id="3" name="椭圆形标注 2"/>
          <p:cNvSpPr/>
          <p:nvPr/>
        </p:nvSpPr>
        <p:spPr>
          <a:xfrm>
            <a:off x="5260771" y="2876546"/>
            <a:ext cx="2314576" cy="1371601"/>
          </a:xfrm>
          <a:prstGeom prst="wedgeEllipseCallout">
            <a:avLst>
              <a:gd name="adj1" fmla="val -67371"/>
              <a:gd name="adj2" fmla="val 4845"/>
            </a:avLst>
          </a:prstGeom>
          <a:solidFill>
            <a:schemeClr val="bg2"/>
          </a:solidFill>
          <a:ln>
            <a:solidFill>
              <a:srgbClr val="E2A6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400" b="1" dirty="0" smtClean="0">
                <a:solidFill>
                  <a:schemeClr val="tx1"/>
                </a:solidFill>
              </a:rPr>
              <a:t>可以</a:t>
            </a:r>
            <a:r>
              <a:rPr lang="zh-CN" altLang="zh-CN" sz="1400" b="1" dirty="0">
                <a:solidFill>
                  <a:schemeClr val="tx1"/>
                </a:solidFill>
              </a:rPr>
              <a:t>看出，</a:t>
            </a:r>
            <a:r>
              <a:rPr lang="en-US" altLang="zh-CN" sz="1400" b="1" dirty="0">
                <a:solidFill>
                  <a:schemeClr val="tx1"/>
                </a:solidFill>
              </a:rPr>
              <a:t>IE8</a:t>
            </a:r>
            <a:r>
              <a:rPr lang="zh-CN" altLang="zh-CN" sz="1400" b="1" dirty="0">
                <a:solidFill>
                  <a:schemeClr val="tx1"/>
                </a:solidFill>
              </a:rPr>
              <a:t>版本以上的主流浏览器基本上都支持</a:t>
            </a:r>
            <a:r>
              <a:rPr lang="en-US" altLang="zh-CN" sz="1400" b="1" dirty="0">
                <a:solidFill>
                  <a:schemeClr val="tx1"/>
                </a:solidFill>
              </a:rPr>
              <a:t>Web </a:t>
            </a:r>
            <a:r>
              <a:rPr lang="en-US" altLang="zh-CN" sz="1400" b="1" dirty="0" smtClean="0">
                <a:solidFill>
                  <a:schemeClr val="tx1"/>
                </a:solidFill>
              </a:rPr>
              <a:t>Storage</a:t>
            </a:r>
            <a:r>
              <a:rPr lang="zh-CN" altLang="en-US" sz="1400" b="1" dirty="0" smtClean="0">
                <a:solidFill>
                  <a:schemeClr val="tx1"/>
                </a:solidFill>
              </a:rPr>
              <a:t>。</a:t>
            </a:r>
            <a:endParaRPr lang="zh-CN" altLang="en-US" sz="1400" b="1" dirty="0">
              <a:solidFill>
                <a:schemeClr val="tx1"/>
              </a:solidFill>
            </a:endParaRPr>
          </a:p>
        </p:txBody>
      </p:sp>
      <p:sp>
        <p:nvSpPr>
          <p:cNvPr id="10" name="椭圆形标注 9"/>
          <p:cNvSpPr/>
          <p:nvPr/>
        </p:nvSpPr>
        <p:spPr>
          <a:xfrm>
            <a:off x="5057775" y="4448173"/>
            <a:ext cx="3326668" cy="2076451"/>
          </a:xfrm>
          <a:prstGeom prst="wedgeEllipseCallout">
            <a:avLst>
              <a:gd name="adj1" fmla="val -59121"/>
              <a:gd name="adj2" fmla="val -12096"/>
            </a:avLst>
          </a:prstGeom>
          <a:solidFill>
            <a:schemeClr val="bg2"/>
          </a:solidFill>
          <a:ln>
            <a:solidFill>
              <a:srgbClr val="E2A6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400" b="1" smtClean="0">
                <a:solidFill>
                  <a:schemeClr val="tx1"/>
                </a:solidFill>
              </a:rPr>
              <a:t>可以</a:t>
            </a:r>
            <a:r>
              <a:rPr lang="zh-CN" altLang="zh-CN" sz="1400" b="1">
                <a:solidFill>
                  <a:schemeClr val="tx1"/>
                </a:solidFill>
              </a:rPr>
              <a:t>看出，</a:t>
            </a:r>
            <a:r>
              <a:rPr lang="en-US" altLang="zh-CN" sz="1400" b="1">
                <a:solidFill>
                  <a:schemeClr val="tx1"/>
                </a:solidFill>
              </a:rPr>
              <a:t>iOS</a:t>
            </a:r>
            <a:r>
              <a:rPr lang="zh-CN" altLang="zh-CN" sz="1400" b="1">
                <a:solidFill>
                  <a:schemeClr val="tx1"/>
                </a:solidFill>
              </a:rPr>
              <a:t>平台和</a:t>
            </a:r>
            <a:r>
              <a:rPr lang="en-US" altLang="zh-CN" sz="1400" b="1">
                <a:solidFill>
                  <a:schemeClr val="tx1"/>
                </a:solidFill>
              </a:rPr>
              <a:t>Android</a:t>
            </a:r>
            <a:r>
              <a:rPr lang="zh-CN" altLang="zh-CN" sz="1400" b="1">
                <a:solidFill>
                  <a:schemeClr val="tx1"/>
                </a:solidFill>
              </a:rPr>
              <a:t>平台对</a:t>
            </a:r>
            <a:r>
              <a:rPr lang="en-US" altLang="zh-CN" sz="1400" b="1">
                <a:solidFill>
                  <a:schemeClr val="tx1"/>
                </a:solidFill>
              </a:rPr>
              <a:t>Web Storage</a:t>
            </a:r>
            <a:r>
              <a:rPr lang="zh-CN" altLang="zh-CN" sz="1400" b="1">
                <a:solidFill>
                  <a:schemeClr val="tx1"/>
                </a:solidFill>
              </a:rPr>
              <a:t>都有很好的支持，目前市面上的主流手机和平板电脑都依赖这两个平台，所以在实际开发中，我们基本不需要考虑</a:t>
            </a:r>
            <a:r>
              <a:rPr lang="en-US" altLang="zh-CN" sz="1400" b="1">
                <a:solidFill>
                  <a:schemeClr val="tx1"/>
                </a:solidFill>
              </a:rPr>
              <a:t>Web Storage</a:t>
            </a:r>
            <a:r>
              <a:rPr lang="zh-CN" altLang="zh-CN" sz="1400" b="1">
                <a:solidFill>
                  <a:schemeClr val="tx1"/>
                </a:solidFill>
              </a:rPr>
              <a:t>的浏览器兼容情况</a:t>
            </a:r>
            <a:r>
              <a:rPr lang="zh-CN" altLang="zh-CN" sz="1400" b="1" smtClean="0">
                <a:solidFill>
                  <a:schemeClr val="tx1"/>
                </a:solidFill>
              </a:rPr>
              <a:t>。</a:t>
            </a:r>
            <a:endParaRPr lang="zh-CN" altLang="zh-CN" sz="1400" b="1">
              <a:solidFill>
                <a:schemeClr val="tx1"/>
              </a:solidFill>
            </a:endParaRPr>
          </a:p>
        </p:txBody>
      </p:sp>
      <p:sp>
        <p:nvSpPr>
          <p:cNvPr id="4" name="矩形 3"/>
          <p:cNvSpPr/>
          <p:nvPr/>
        </p:nvSpPr>
        <p:spPr>
          <a:xfrm>
            <a:off x="2016876" y="2833186"/>
            <a:ext cx="1059699" cy="319590"/>
          </a:xfrm>
          <a:prstGeom prst="rect">
            <a:avLst/>
          </a:prstGeom>
          <a:solidFill>
            <a:srgbClr val="E2A6CA"/>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mtClean="0">
                <a:solidFill>
                  <a:schemeClr val="tx1"/>
                </a:solidFill>
              </a:rPr>
              <a:t>PC</a:t>
            </a:r>
            <a:r>
              <a:rPr lang="zh-CN" altLang="en-US" b="1" smtClean="0">
                <a:solidFill>
                  <a:schemeClr val="tx1"/>
                </a:solidFill>
              </a:rPr>
              <a:t>端</a:t>
            </a:r>
            <a:endParaRPr lang="zh-CN" altLang="en-US" b="1">
              <a:solidFill>
                <a:schemeClr val="tx1"/>
              </a:solidFill>
            </a:endParaRPr>
          </a:p>
        </p:txBody>
      </p:sp>
      <p:sp>
        <p:nvSpPr>
          <p:cNvPr id="12" name="矩形 11"/>
          <p:cNvSpPr/>
          <p:nvPr/>
        </p:nvSpPr>
        <p:spPr>
          <a:xfrm>
            <a:off x="2016875" y="4355053"/>
            <a:ext cx="1059699" cy="319590"/>
          </a:xfrm>
          <a:prstGeom prst="rect">
            <a:avLst/>
          </a:prstGeom>
          <a:solidFill>
            <a:srgbClr val="E2A6CA"/>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mtClean="0">
                <a:solidFill>
                  <a:schemeClr val="tx1"/>
                </a:solidFill>
              </a:rPr>
              <a:t>移动端</a:t>
            </a:r>
            <a:endParaRPr lang="zh-CN" altLang="en-US" b="1">
              <a:solidFill>
                <a:schemeClr val="tx1"/>
              </a:solidFill>
            </a:endParaRPr>
          </a:p>
        </p:txBody>
      </p:sp>
      <p:sp>
        <p:nvSpPr>
          <p:cNvPr id="17" name="流程图: 文档 16"/>
          <p:cNvSpPr/>
          <p:nvPr/>
        </p:nvSpPr>
        <p:spPr>
          <a:xfrm>
            <a:off x="1714499" y="2667271"/>
            <a:ext cx="5181601" cy="3695430"/>
          </a:xfrm>
          <a:prstGeom prst="flowChartDocument">
            <a:avLst/>
          </a:prstGeom>
          <a:solidFill>
            <a:srgbClr val="EDD3E1"/>
          </a:solidFill>
          <a:ln>
            <a:solidFill>
              <a:srgbClr val="F1C1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5"/>
          <p:cNvSpPr>
            <a:spLocks noChangeArrowheads="1"/>
          </p:cNvSpPr>
          <p:nvPr/>
        </p:nvSpPr>
        <p:spPr bwMode="auto">
          <a:xfrm>
            <a:off x="2396063" y="3838383"/>
            <a:ext cx="3588884" cy="1938992"/>
          </a:xfrm>
          <a:prstGeom prst="rect">
            <a:avLst/>
          </a:prstGeom>
          <a:solidFill>
            <a:srgbClr val="EDD3E1"/>
          </a:solidFill>
          <a:ln>
            <a:noFill/>
          </a:ln>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en-US" altLang="zh-CN" sz="1600" dirty="0" smtClean="0"/>
              <a:t>if(window.localStorage</a:t>
            </a:r>
            <a:r>
              <a:rPr lang="en-US" altLang="zh-CN" sz="1600" dirty="0"/>
              <a:t>){</a:t>
            </a:r>
            <a:endParaRPr lang="zh-CN" altLang="zh-CN" sz="1600" dirty="0"/>
          </a:p>
          <a:p>
            <a:pPr>
              <a:lnSpc>
                <a:spcPct val="150000"/>
              </a:lnSpc>
            </a:pPr>
            <a:r>
              <a:rPr lang="en-US" altLang="zh-CN" sz="1600" dirty="0"/>
              <a:t>	//</a:t>
            </a:r>
            <a:r>
              <a:rPr lang="zh-CN" altLang="zh-CN" sz="1600" dirty="0"/>
              <a:t>浏览器支持</a:t>
            </a:r>
            <a:r>
              <a:rPr lang="en-US" altLang="zh-CN" sz="1600" dirty="0"/>
              <a:t>localStorage</a:t>
            </a:r>
            <a:endParaRPr lang="zh-CN" altLang="zh-CN" sz="1600" dirty="0"/>
          </a:p>
          <a:p>
            <a:pPr>
              <a:lnSpc>
                <a:spcPct val="150000"/>
              </a:lnSpc>
            </a:pPr>
            <a:r>
              <a:rPr lang="en-US" altLang="zh-CN" sz="1600" dirty="0"/>
              <a:t>}else if(window.sessionStorage){</a:t>
            </a:r>
            <a:endParaRPr lang="zh-CN" altLang="zh-CN" sz="1600" dirty="0"/>
          </a:p>
          <a:p>
            <a:pPr>
              <a:lnSpc>
                <a:spcPct val="150000"/>
              </a:lnSpc>
            </a:pPr>
            <a:r>
              <a:rPr lang="en-US" altLang="zh-CN" sz="1600" dirty="0"/>
              <a:t>	//</a:t>
            </a:r>
            <a:r>
              <a:rPr lang="zh-CN" altLang="zh-CN" sz="1600" dirty="0"/>
              <a:t>浏览器支持</a:t>
            </a:r>
            <a:r>
              <a:rPr lang="en-US" altLang="zh-CN" sz="1600" dirty="0"/>
              <a:t>localStorage</a:t>
            </a:r>
            <a:endParaRPr lang="zh-CN" altLang="zh-CN" sz="1600" dirty="0"/>
          </a:p>
          <a:p>
            <a:pPr>
              <a:lnSpc>
                <a:spcPct val="150000"/>
              </a:lnSpc>
            </a:pPr>
            <a:r>
              <a:rPr lang="en-US" altLang="zh-CN" sz="1600" dirty="0" smtClean="0"/>
              <a:t>}</a:t>
            </a:r>
            <a:endParaRPr lang="zh-CN" altLang="zh-CN" sz="1600" dirty="0"/>
          </a:p>
        </p:txBody>
      </p:sp>
      <p:sp>
        <p:nvSpPr>
          <p:cNvPr id="18" name="TextBox 17"/>
          <p:cNvSpPr txBox="1"/>
          <p:nvPr/>
        </p:nvSpPr>
        <p:spPr>
          <a:xfrm>
            <a:off x="1935436" y="2851180"/>
            <a:ext cx="4693220" cy="830997"/>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如果</a:t>
            </a:r>
            <a:r>
              <a:rPr lang="zh-CN" altLang="zh-CN" sz="1600" dirty="0">
                <a:latin typeface="微软雅黑" panose="020B0503020204020204" pitchFamily="34" charset="-122"/>
                <a:ea typeface="微软雅黑" panose="020B0503020204020204" pitchFamily="34" charset="-122"/>
              </a:rPr>
              <a:t>考虑代码的严谨性，可以使用</a:t>
            </a:r>
            <a:r>
              <a:rPr lang="zh-CN" altLang="en-US" sz="1600" dirty="0">
                <a:latin typeface="微软雅黑" panose="020B0503020204020204" pitchFamily="34" charset="-122"/>
                <a:ea typeface="微软雅黑" panose="020B0503020204020204" pitchFamily="34" charset="-122"/>
              </a:rPr>
              <a:t>右侧</a:t>
            </a:r>
            <a:r>
              <a:rPr lang="zh-CN" altLang="zh-CN" sz="1600" dirty="0">
                <a:latin typeface="微软雅黑" panose="020B0503020204020204" pitchFamily="34" charset="-122"/>
                <a:ea typeface="微软雅黑" panose="020B0503020204020204" pitchFamily="34" charset="-122"/>
              </a:rPr>
              <a:t>语句进行</a:t>
            </a:r>
            <a:r>
              <a:rPr lang="zh-CN" altLang="zh-CN" sz="1600" dirty="0" smtClean="0">
                <a:latin typeface="微软雅黑" panose="020B0503020204020204" pitchFamily="34" charset="-122"/>
                <a:ea typeface="微软雅黑" panose="020B0503020204020204" pitchFamily="34" charset="-122"/>
              </a:rPr>
              <a:t>检查</a:t>
            </a:r>
            <a:r>
              <a:rPr lang="en-US" altLang="zh-CN"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28596222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1"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par>
                                <p:cTn id="13" presetID="16" presetClass="entr" presetSubtype="21"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arn(inVertical)">
                                      <p:cBhvr>
                                        <p:cTn id="25" dur="500"/>
                                        <p:tgtEl>
                                          <p:spTgt spid="12"/>
                                        </p:tgtEl>
                                      </p:cBhvr>
                                    </p:animEffect>
                                  </p:childTnLst>
                                </p:cTn>
                              </p:par>
                              <p:par>
                                <p:cTn id="26" presetID="16" presetClass="entr" presetSubtype="21"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arn(inVertical)">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1" nodeType="clickEffect">
                                  <p:stCondLst>
                                    <p:cond delay="0"/>
                                  </p:stCondLst>
                                  <p:childTnLst>
                                    <p:animEffect transition="out" filter="fade">
                                      <p:cBhvr>
                                        <p:cTn id="37" dur="500"/>
                                        <p:tgtEl>
                                          <p:spTgt spid="4"/>
                                        </p:tgtEl>
                                      </p:cBhvr>
                                    </p:animEffect>
                                    <p:set>
                                      <p:cBhvr>
                                        <p:cTn id="38" dur="1" fill="hold">
                                          <p:stCondLst>
                                            <p:cond delay="499"/>
                                          </p:stCondLst>
                                        </p:cTn>
                                        <p:tgtEl>
                                          <p:spTgt spid="4"/>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8"/>
                                        </p:tgtEl>
                                      </p:cBhvr>
                                    </p:animEffect>
                                    <p:set>
                                      <p:cBhvr>
                                        <p:cTn id="41" dur="1" fill="hold">
                                          <p:stCondLst>
                                            <p:cond delay="499"/>
                                          </p:stCondLst>
                                        </p:cTn>
                                        <p:tgtEl>
                                          <p:spTgt spid="8"/>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3"/>
                                        </p:tgtEl>
                                      </p:cBhvr>
                                    </p:animEffect>
                                    <p:set>
                                      <p:cBhvr>
                                        <p:cTn id="44" dur="1" fill="hold">
                                          <p:stCondLst>
                                            <p:cond delay="499"/>
                                          </p:stCondLst>
                                        </p:cTn>
                                        <p:tgtEl>
                                          <p:spTgt spid="3"/>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12"/>
                                        </p:tgtEl>
                                      </p:cBhvr>
                                    </p:animEffect>
                                    <p:set>
                                      <p:cBhvr>
                                        <p:cTn id="47" dur="1" fill="hold">
                                          <p:stCondLst>
                                            <p:cond delay="499"/>
                                          </p:stCondLst>
                                        </p:cTn>
                                        <p:tgtEl>
                                          <p:spTgt spid="12"/>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9"/>
                                        </p:tgtEl>
                                      </p:cBhvr>
                                    </p:animEffect>
                                    <p:set>
                                      <p:cBhvr>
                                        <p:cTn id="50" dur="1" fill="hold">
                                          <p:stCondLst>
                                            <p:cond delay="499"/>
                                          </p:stCondLst>
                                        </p:cTn>
                                        <p:tgtEl>
                                          <p:spTgt spid="9"/>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10"/>
                                        </p:tgtEl>
                                      </p:cBhvr>
                                    </p:animEffect>
                                    <p:set>
                                      <p:cBhvr>
                                        <p:cTn id="53" dur="1" fill="hold">
                                          <p:stCondLst>
                                            <p:cond delay="499"/>
                                          </p:stCondLst>
                                        </p:cTn>
                                        <p:tgtEl>
                                          <p:spTgt spid="10"/>
                                        </p:tgtEl>
                                        <p:attrNameLst>
                                          <p:attrName>style.visibility</p:attrName>
                                        </p:attrNameLst>
                                      </p:cBhvr>
                                      <p:to>
                                        <p:strVal val="hidden"/>
                                      </p:to>
                                    </p:set>
                                  </p:childTnLst>
                                </p:cTn>
                              </p:par>
                            </p:childTnLst>
                          </p:cTn>
                        </p:par>
                        <p:par>
                          <p:cTn id="54" fill="hold">
                            <p:stCondLst>
                              <p:cond delay="500"/>
                            </p:stCondLst>
                            <p:childTnLst>
                              <p:par>
                                <p:cTn id="55" presetID="2" presetClass="entr" presetSubtype="4" fill="hold" grpId="1" nodeType="after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500" fill="hold"/>
                                        <p:tgtEl>
                                          <p:spTgt spid="13"/>
                                        </p:tgtEl>
                                        <p:attrNameLst>
                                          <p:attrName>ppt_x</p:attrName>
                                        </p:attrNameLst>
                                      </p:cBhvr>
                                      <p:tavLst>
                                        <p:tav tm="0">
                                          <p:val>
                                            <p:strVal val="#ppt_x"/>
                                          </p:val>
                                        </p:tav>
                                        <p:tav tm="100000">
                                          <p:val>
                                            <p:strVal val="#ppt_x"/>
                                          </p:val>
                                        </p:tav>
                                      </p:tavLst>
                                    </p:anim>
                                    <p:anim calcmode="lin" valueType="num">
                                      <p:cBhvr additive="base">
                                        <p:cTn id="58" dur="500" fill="hold"/>
                                        <p:tgtEl>
                                          <p:spTgt spid="1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additive="base">
                                        <p:cTn id="61" dur="500" fill="hold"/>
                                        <p:tgtEl>
                                          <p:spTgt spid="17"/>
                                        </p:tgtEl>
                                        <p:attrNameLst>
                                          <p:attrName>ppt_x</p:attrName>
                                        </p:attrNameLst>
                                      </p:cBhvr>
                                      <p:tavLst>
                                        <p:tav tm="0">
                                          <p:val>
                                            <p:strVal val="#ppt_x"/>
                                          </p:val>
                                        </p:tav>
                                        <p:tav tm="100000">
                                          <p:val>
                                            <p:strVal val="#ppt_x"/>
                                          </p:val>
                                        </p:tav>
                                      </p:tavLst>
                                    </p:anim>
                                    <p:anim calcmode="lin" valueType="num">
                                      <p:cBhvr additive="base">
                                        <p:cTn id="62" dur="500" fill="hold"/>
                                        <p:tgtEl>
                                          <p:spTgt spid="17"/>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additive="base">
                                        <p:cTn id="65" dur="500" fill="hold"/>
                                        <p:tgtEl>
                                          <p:spTgt spid="18"/>
                                        </p:tgtEl>
                                        <p:attrNameLst>
                                          <p:attrName>ppt_x</p:attrName>
                                        </p:attrNameLst>
                                      </p:cBhvr>
                                      <p:tavLst>
                                        <p:tav tm="0">
                                          <p:val>
                                            <p:strVal val="#ppt_x"/>
                                          </p:val>
                                        </p:tav>
                                        <p:tav tm="100000">
                                          <p:val>
                                            <p:strVal val="#ppt_x"/>
                                          </p:val>
                                        </p:tav>
                                      </p:tavLst>
                                    </p:anim>
                                    <p:anim calcmode="lin" valueType="num">
                                      <p:cBhvr additive="base">
                                        <p:cTn id="6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1"/>
      <p:bldP spid="3" grpId="0" animBg="1"/>
      <p:bldP spid="3" grpId="1" animBg="1"/>
      <p:bldP spid="10" grpId="0" animBg="1"/>
      <p:bldP spid="10" grpId="1" animBg="1"/>
      <p:bldP spid="4" grpId="0" animBg="1"/>
      <p:bldP spid="4" grpId="1" animBg="1"/>
      <p:bldP spid="12" grpId="0" animBg="1"/>
      <p:bldP spid="12" grpId="1" animBg="1"/>
      <p:bldP spid="17" grpId="0" animBg="1"/>
      <p:bldP spid="13" grpId="1" animBg="1"/>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5"/>
          <p:cNvSpPr>
            <a:spLocks noChangeArrowheads="1"/>
          </p:cNvSpPr>
          <p:nvPr/>
        </p:nvSpPr>
        <p:spPr bwMode="auto">
          <a:xfrm>
            <a:off x="499028" y="219804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7"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3600" b="1" smtClean="0">
                <a:solidFill>
                  <a:srgbClr val="0567A2"/>
                </a:solidFill>
                <a:latin typeface="微软雅黑" pitchFamily="34" charset="-122"/>
                <a:ea typeface="微软雅黑" pitchFamily="34" charset="-122"/>
              </a:rPr>
              <a:t>HTML5</a:t>
            </a:r>
            <a:r>
              <a:rPr lang="zh-CN" altLang="zh-CN" sz="3600" b="1">
                <a:solidFill>
                  <a:srgbClr val="0567A2"/>
                </a:solidFill>
                <a:latin typeface="微软雅黑" pitchFamily="34" charset="-122"/>
                <a:ea typeface="微软雅黑" pitchFamily="34" charset="-122"/>
              </a:rPr>
              <a:t>的网络</a:t>
            </a:r>
            <a:r>
              <a:rPr lang="zh-CN" altLang="zh-CN" sz="3600" b="1" smtClean="0">
                <a:solidFill>
                  <a:srgbClr val="0567A2"/>
                </a:solidFill>
                <a:latin typeface="微软雅黑" pitchFamily="34" charset="-122"/>
                <a:ea typeface="微软雅黑" pitchFamily="34" charset="-122"/>
              </a:rPr>
              <a:t>存储</a:t>
            </a:r>
            <a:endParaRPr lang="zh-CN" altLang="zh-CN" sz="3600" b="1">
              <a:solidFill>
                <a:srgbClr val="0567A2"/>
              </a:solidFill>
              <a:latin typeface="微软雅黑" pitchFamily="34" charset="-122"/>
              <a:ea typeface="微软雅黑" pitchFamily="34" charset="-122"/>
            </a:endParaRPr>
          </a:p>
        </p:txBody>
      </p:sp>
      <p:sp>
        <p:nvSpPr>
          <p:cNvPr id="11" name="矩形 10"/>
          <p:cNvSpPr/>
          <p:nvPr/>
        </p:nvSpPr>
        <p:spPr>
          <a:xfrm>
            <a:off x="560388" y="1180710"/>
            <a:ext cx="2912977" cy="583108"/>
          </a:xfrm>
          <a:prstGeom prst="rect">
            <a:avLst/>
          </a:prstGeom>
        </p:spPr>
        <p:txBody>
          <a:bodyPr wrap="none">
            <a:spAutoFit/>
          </a:bodyPr>
          <a:lstStyle/>
          <a:p>
            <a:pPr marL="342900" lvl="2" indent="-342900">
              <a:lnSpc>
                <a:spcPct val="150000"/>
              </a:lnSpc>
              <a:spcBef>
                <a:spcPct val="20000"/>
              </a:spcBef>
              <a:buFontTx/>
              <a:buChar char="•"/>
              <a:defRPr/>
            </a:pPr>
            <a:r>
              <a:rPr lang="en-US" altLang="zh-CN" sz="2400" b="1" smtClean="0">
                <a:solidFill>
                  <a:srgbClr val="0567A2"/>
                </a:solidFill>
              </a:rPr>
              <a:t>Web </a:t>
            </a:r>
            <a:r>
              <a:rPr lang="en-US" altLang="zh-CN" sz="2400" b="1">
                <a:solidFill>
                  <a:srgbClr val="0567A2"/>
                </a:solidFill>
              </a:rPr>
              <a:t>Storage</a:t>
            </a:r>
            <a:r>
              <a:rPr lang="zh-CN" altLang="en-US" sz="2400" b="1">
                <a:solidFill>
                  <a:srgbClr val="0567A2"/>
                </a:solidFill>
              </a:rPr>
              <a:t>简介</a:t>
            </a:r>
            <a:r>
              <a:rPr lang="zh-CN" altLang="zh-CN" sz="2400" b="1">
                <a:solidFill>
                  <a:srgbClr val="0567A2"/>
                </a:solidFill>
              </a:rPr>
              <a:t> </a:t>
            </a:r>
            <a:r>
              <a:rPr lang="zh-CN" altLang="zh-CN" sz="2400" b="1" smtClean="0">
                <a:solidFill>
                  <a:srgbClr val="0567A2"/>
                </a:solidFill>
              </a:rPr>
              <a:t> </a:t>
            </a:r>
            <a:endParaRPr lang="zh-CN" altLang="zh-CN" sz="2400" b="1">
              <a:solidFill>
                <a:srgbClr val="0567A2"/>
              </a:solidFill>
            </a:endParaRPr>
          </a:p>
        </p:txBody>
      </p:sp>
      <p:sp>
        <p:nvSpPr>
          <p:cNvPr id="12" name="矩形 5"/>
          <p:cNvSpPr>
            <a:spLocks noChangeArrowheads="1"/>
          </p:cNvSpPr>
          <p:nvPr/>
        </p:nvSpPr>
        <p:spPr bwMode="auto">
          <a:xfrm>
            <a:off x="822877" y="2076930"/>
            <a:ext cx="7444824" cy="45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zh-CN" altLang="en-US" dirty="0" smtClean="0">
                <a:latin typeface="黑体" panose="02010609060101010101" pitchFamily="49" charset="-122"/>
                <a:ea typeface="黑体" panose="02010609060101010101" pitchFamily="49" charset="-122"/>
              </a:rPr>
              <a:t>除了</a:t>
            </a:r>
            <a:r>
              <a:rPr lang="zh-CN" altLang="en-US" dirty="0">
                <a:latin typeface="黑体" panose="02010609060101010101" pitchFamily="49" charset="-122"/>
                <a:ea typeface="黑体" panose="02010609060101010101" pitchFamily="49" charset="-122"/>
              </a:rPr>
              <a:t>在移动平台上具有良好的兼容性，使用</a:t>
            </a:r>
            <a:r>
              <a:rPr lang="en-US" altLang="zh-CN" dirty="0">
                <a:latin typeface="黑体" panose="02010609060101010101" pitchFamily="49" charset="-122"/>
                <a:ea typeface="黑体" panose="02010609060101010101" pitchFamily="49" charset="-122"/>
              </a:rPr>
              <a:t>Web Storage</a:t>
            </a:r>
            <a:r>
              <a:rPr lang="zh-CN" altLang="en-US" dirty="0">
                <a:latin typeface="黑体" panose="02010609060101010101" pitchFamily="49" charset="-122"/>
                <a:ea typeface="黑体" panose="02010609060101010101" pitchFamily="49" charset="-122"/>
              </a:rPr>
              <a:t>还有以下优势</a:t>
            </a:r>
            <a:r>
              <a:rPr lang="zh-CN" altLang="en-US" dirty="0" smtClean="0">
                <a:latin typeface="黑体" panose="02010609060101010101" pitchFamily="49" charset="-122"/>
                <a:ea typeface="黑体" panose="02010609060101010101" pitchFamily="49" charset="-122"/>
              </a:rPr>
              <a:t>：</a:t>
            </a:r>
            <a:r>
              <a:rPr lang="en-US" altLang="zh-CN" dirty="0" smtClean="0"/>
              <a:t>                                                                                                                                                                                                                                                                         </a:t>
            </a:r>
            <a:endParaRPr lang="en-US" altLang="zh-CN" dirty="0"/>
          </a:p>
        </p:txBody>
      </p:sp>
      <p:sp>
        <p:nvSpPr>
          <p:cNvPr id="13" name="TextBox 12"/>
          <p:cNvSpPr txBox="1">
            <a:spLocks noChangeArrowheads="1"/>
          </p:cNvSpPr>
          <p:nvPr/>
        </p:nvSpPr>
        <p:spPr bwMode="auto">
          <a:xfrm>
            <a:off x="1009650" y="2776538"/>
            <a:ext cx="2159000" cy="369332"/>
          </a:xfrm>
          <a:prstGeom prst="rect">
            <a:avLst/>
          </a:prstGeom>
          <a:solidFill>
            <a:schemeClr val="accent1"/>
          </a:solidFill>
          <a:ln>
            <a:noFill/>
          </a:ln>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b="1" dirty="0">
                <a:solidFill>
                  <a:schemeClr val="bg1"/>
                </a:solidFill>
                <a:latin typeface="微软雅黑" pitchFamily="34" charset="-122"/>
                <a:ea typeface="微软雅黑" pitchFamily="34" charset="-122"/>
              </a:rPr>
              <a:t>(1</a:t>
            </a:r>
            <a:r>
              <a:rPr lang="en-US" altLang="zh-CN" b="1" dirty="0" smtClean="0">
                <a:solidFill>
                  <a:schemeClr val="bg1"/>
                </a:solidFill>
                <a:latin typeface="微软雅黑" pitchFamily="34" charset="-122"/>
                <a:ea typeface="微软雅黑" pitchFamily="34" charset="-122"/>
              </a:rPr>
              <a:t>)</a:t>
            </a:r>
            <a:r>
              <a:rPr lang="zh-CN" altLang="en-US" b="1" dirty="0" smtClean="0">
                <a:solidFill>
                  <a:schemeClr val="bg1"/>
                </a:solidFill>
                <a:latin typeface="微软雅黑" pitchFamily="34" charset="-122"/>
                <a:ea typeface="微软雅黑" pitchFamily="34" charset="-122"/>
              </a:rPr>
              <a:t> 减少</a:t>
            </a:r>
            <a:r>
              <a:rPr lang="zh-CN" altLang="en-US" b="1" dirty="0">
                <a:solidFill>
                  <a:schemeClr val="bg1"/>
                </a:solidFill>
                <a:latin typeface="微软雅黑" pitchFamily="34" charset="-122"/>
                <a:ea typeface="微软雅黑" pitchFamily="34" charset="-122"/>
              </a:rPr>
              <a:t>网络流量</a:t>
            </a:r>
          </a:p>
        </p:txBody>
      </p:sp>
      <p:sp>
        <p:nvSpPr>
          <p:cNvPr id="14" name="TextBox 13"/>
          <p:cNvSpPr txBox="1">
            <a:spLocks noChangeArrowheads="1"/>
          </p:cNvSpPr>
          <p:nvPr/>
        </p:nvSpPr>
        <p:spPr bwMode="auto">
          <a:xfrm>
            <a:off x="3440113" y="2776538"/>
            <a:ext cx="2159000" cy="369887"/>
          </a:xfrm>
          <a:prstGeom prst="rect">
            <a:avLst/>
          </a:prstGeom>
          <a:solidFill>
            <a:schemeClr val="accent1"/>
          </a:solidFill>
          <a:ln>
            <a:noFill/>
          </a:ln>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b="1">
                <a:solidFill>
                  <a:schemeClr val="bg1"/>
                </a:solidFill>
                <a:latin typeface="微软雅黑" pitchFamily="34" charset="-122"/>
                <a:ea typeface="微软雅黑" pitchFamily="34" charset="-122"/>
              </a:rPr>
              <a:t>(2</a:t>
            </a:r>
            <a:r>
              <a:rPr lang="en-US" altLang="zh-CN" b="1" smtClean="0">
                <a:solidFill>
                  <a:schemeClr val="bg1"/>
                </a:solidFill>
                <a:latin typeface="微软雅黑" pitchFamily="34" charset="-122"/>
                <a:ea typeface="微软雅黑" pitchFamily="34" charset="-122"/>
              </a:rPr>
              <a:t>)</a:t>
            </a:r>
            <a:r>
              <a:rPr lang="zh-CN" altLang="en-US" b="1">
                <a:solidFill>
                  <a:schemeClr val="bg1"/>
                </a:solidFill>
                <a:latin typeface="微软雅黑" pitchFamily="34" charset="-122"/>
                <a:ea typeface="微软雅黑" pitchFamily="34" charset="-122"/>
              </a:rPr>
              <a:t>快速显示数据</a:t>
            </a:r>
          </a:p>
        </p:txBody>
      </p:sp>
      <p:sp>
        <p:nvSpPr>
          <p:cNvPr id="15" name="TextBox 14"/>
          <p:cNvSpPr txBox="1">
            <a:spLocks noChangeArrowheads="1"/>
          </p:cNvSpPr>
          <p:nvPr/>
        </p:nvSpPr>
        <p:spPr bwMode="auto">
          <a:xfrm>
            <a:off x="5868988" y="2776538"/>
            <a:ext cx="2159000" cy="369332"/>
          </a:xfrm>
          <a:prstGeom prst="rect">
            <a:avLst/>
          </a:prstGeom>
          <a:solidFill>
            <a:schemeClr val="accent1"/>
          </a:solidFill>
          <a:ln>
            <a:noFill/>
          </a:ln>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b="1">
                <a:solidFill>
                  <a:schemeClr val="bg1"/>
                </a:solidFill>
                <a:latin typeface="微软雅黑" pitchFamily="34" charset="-122"/>
                <a:ea typeface="微软雅黑" pitchFamily="34" charset="-122"/>
              </a:rPr>
              <a:t>(3</a:t>
            </a:r>
            <a:r>
              <a:rPr lang="en-US" altLang="zh-CN" b="1" smtClean="0">
                <a:solidFill>
                  <a:schemeClr val="bg1"/>
                </a:solidFill>
                <a:latin typeface="微软雅黑" pitchFamily="34" charset="-122"/>
                <a:ea typeface="微软雅黑" pitchFamily="34" charset="-122"/>
              </a:rPr>
              <a:t>)</a:t>
            </a:r>
            <a:r>
              <a:rPr lang="zh-CN" altLang="en-US" b="1" smtClean="0">
                <a:solidFill>
                  <a:schemeClr val="bg1"/>
                </a:solidFill>
                <a:latin typeface="微软雅黑" pitchFamily="34" charset="-122"/>
                <a:ea typeface="微软雅黑" pitchFamily="34" charset="-122"/>
              </a:rPr>
              <a:t> 临时</a:t>
            </a:r>
            <a:r>
              <a:rPr lang="zh-CN" altLang="en-US" b="1">
                <a:solidFill>
                  <a:schemeClr val="bg1"/>
                </a:solidFill>
                <a:latin typeface="微软雅黑" pitchFamily="34" charset="-122"/>
                <a:ea typeface="微软雅黑" pitchFamily="34" charset="-122"/>
              </a:rPr>
              <a:t>存储</a:t>
            </a:r>
          </a:p>
        </p:txBody>
      </p:sp>
      <p:sp>
        <p:nvSpPr>
          <p:cNvPr id="16" name="折角形 15"/>
          <p:cNvSpPr/>
          <p:nvPr/>
        </p:nvSpPr>
        <p:spPr>
          <a:xfrm>
            <a:off x="1011238" y="3279775"/>
            <a:ext cx="2159000" cy="3006725"/>
          </a:xfrm>
          <a:prstGeom prst="foldedCorner">
            <a:avLst/>
          </a:prstGeom>
          <a:solidFill>
            <a:srgbClr val="C5E8FF">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150000"/>
              </a:lnSpc>
              <a:defRPr/>
            </a:pPr>
            <a:r>
              <a:rPr lang="zh-CN" altLang="en-US" sz="1600" dirty="0" smtClean="0">
                <a:solidFill>
                  <a:schemeClr val="tx1"/>
                </a:solidFill>
                <a:latin typeface="黑体" panose="02010609060101010101" pitchFamily="49" charset="-122"/>
                <a:ea typeface="黑体" panose="02010609060101010101" pitchFamily="49" charset="-122"/>
              </a:rPr>
              <a:t>一旦</a:t>
            </a:r>
            <a:r>
              <a:rPr lang="zh-CN" altLang="en-US" sz="1600" dirty="0">
                <a:solidFill>
                  <a:schemeClr val="tx1"/>
                </a:solidFill>
                <a:latin typeface="黑体" panose="02010609060101010101" pitchFamily="49" charset="-122"/>
                <a:ea typeface="黑体" panose="02010609060101010101" pitchFamily="49" charset="-122"/>
              </a:rPr>
              <a:t>数据保存在本地后，就可以避免再向服务器请求数据，因此减少不必要的数据请求，减少数据在浏览器和服务器间不必要地来回传递。</a:t>
            </a:r>
          </a:p>
          <a:p>
            <a:pPr>
              <a:lnSpc>
                <a:spcPct val="150000"/>
              </a:lnSpc>
              <a:defRPr/>
            </a:pPr>
            <a:endParaRPr lang="zh-CN" altLang="en-US" dirty="0">
              <a:solidFill>
                <a:schemeClr val="tx1"/>
              </a:solidFill>
              <a:latin typeface="黑体" panose="02010609060101010101" pitchFamily="49" charset="-122"/>
              <a:ea typeface="黑体" panose="02010609060101010101" pitchFamily="49" charset="-122"/>
            </a:endParaRPr>
          </a:p>
        </p:txBody>
      </p:sp>
      <p:sp>
        <p:nvSpPr>
          <p:cNvPr id="17" name="折角形 16"/>
          <p:cNvSpPr/>
          <p:nvPr/>
        </p:nvSpPr>
        <p:spPr>
          <a:xfrm>
            <a:off x="3459163" y="3279775"/>
            <a:ext cx="2160587" cy="3006725"/>
          </a:xfrm>
          <a:prstGeom prst="foldedCorner">
            <a:avLst/>
          </a:prstGeom>
          <a:solidFill>
            <a:srgbClr val="D1C7FD">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150000"/>
              </a:lnSpc>
              <a:defRPr/>
            </a:pPr>
            <a:r>
              <a:rPr lang="zh-CN" altLang="en-US" sz="1600" dirty="0" smtClean="0">
                <a:solidFill>
                  <a:schemeClr val="tx1"/>
                </a:solidFill>
                <a:latin typeface="黑体" panose="02010609060101010101" pitchFamily="49" charset="-122"/>
                <a:ea typeface="黑体" panose="02010609060101010101" pitchFamily="49" charset="-122"/>
              </a:rPr>
              <a:t>性能</a:t>
            </a:r>
            <a:r>
              <a:rPr lang="zh-CN" altLang="en-US" sz="1600" dirty="0">
                <a:solidFill>
                  <a:schemeClr val="tx1"/>
                </a:solidFill>
                <a:latin typeface="黑体" panose="02010609060101010101" pitchFamily="49" charset="-122"/>
                <a:ea typeface="黑体" panose="02010609060101010101" pitchFamily="49" charset="-122"/>
              </a:rPr>
              <a:t>好，从本地读数据比通过网络从服务器获得数据快得多，本地数据可以即时获得</a:t>
            </a:r>
            <a:r>
              <a:rPr lang="zh-CN" altLang="en-US" sz="1600" dirty="0" smtClean="0">
                <a:solidFill>
                  <a:schemeClr val="tx1"/>
                </a:solidFill>
                <a:latin typeface="黑体" panose="02010609060101010101" pitchFamily="49" charset="-122"/>
                <a:ea typeface="黑体" panose="02010609060101010101" pitchFamily="49" charset="-122"/>
              </a:rPr>
              <a:t>。加上网页</a:t>
            </a:r>
            <a:r>
              <a:rPr lang="zh-CN" altLang="en-US" sz="1600" dirty="0">
                <a:solidFill>
                  <a:schemeClr val="tx1"/>
                </a:solidFill>
                <a:latin typeface="黑体" panose="02010609060101010101" pitchFamily="49" charset="-122"/>
                <a:ea typeface="黑体" panose="02010609060101010101" pitchFamily="49" charset="-122"/>
              </a:rPr>
              <a:t>本身也可以有缓存</a:t>
            </a:r>
            <a:r>
              <a:rPr lang="zh-CN" altLang="en-US" sz="1600" dirty="0" smtClean="0">
                <a:solidFill>
                  <a:schemeClr val="tx1"/>
                </a:solidFill>
                <a:latin typeface="黑体" panose="02010609060101010101" pitchFamily="49" charset="-122"/>
                <a:ea typeface="黑体" panose="02010609060101010101" pitchFamily="49" charset="-122"/>
              </a:rPr>
              <a:t>，整个</a:t>
            </a:r>
            <a:r>
              <a:rPr lang="zh-CN" altLang="en-US" sz="1600" dirty="0">
                <a:solidFill>
                  <a:schemeClr val="tx1"/>
                </a:solidFill>
                <a:latin typeface="黑体" panose="02010609060101010101" pitchFamily="49" charset="-122"/>
                <a:ea typeface="黑体" panose="02010609060101010101" pitchFamily="49" charset="-122"/>
              </a:rPr>
              <a:t>页面和数据都在本地的话，可以立即显示。</a:t>
            </a:r>
          </a:p>
        </p:txBody>
      </p:sp>
      <p:sp>
        <p:nvSpPr>
          <p:cNvPr id="18" name="折角形 17"/>
          <p:cNvSpPr/>
          <p:nvPr/>
        </p:nvSpPr>
        <p:spPr>
          <a:xfrm>
            <a:off x="5907088" y="3279774"/>
            <a:ext cx="2160587" cy="3006725"/>
          </a:xfrm>
          <a:prstGeom prst="foldedCorner">
            <a:avLst/>
          </a:prstGeom>
          <a:solidFill>
            <a:srgbClr val="CDFFE4">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150000"/>
              </a:lnSpc>
              <a:defRPr/>
            </a:pPr>
            <a:r>
              <a:rPr lang="zh-CN" altLang="en-US" sz="1600" dirty="0" smtClean="0">
                <a:solidFill>
                  <a:schemeClr val="tx1"/>
                </a:solidFill>
                <a:latin typeface="黑体" panose="02010609060101010101" pitchFamily="49" charset="-122"/>
                <a:ea typeface="黑体" panose="02010609060101010101" pitchFamily="49" charset="-122"/>
              </a:rPr>
              <a:t>很多</a:t>
            </a:r>
            <a:r>
              <a:rPr lang="zh-CN" altLang="en-US" sz="1600" dirty="0">
                <a:solidFill>
                  <a:schemeClr val="tx1"/>
                </a:solidFill>
                <a:latin typeface="黑体" panose="02010609060101010101" pitchFamily="49" charset="-122"/>
                <a:ea typeface="黑体" panose="02010609060101010101" pitchFamily="49" charset="-122"/>
              </a:rPr>
              <a:t>时候数据只需要在用户浏览一组页面期间使用，关闭窗口后数据就可以丢弃了，这种情况使用</a:t>
            </a:r>
            <a:r>
              <a:rPr lang="en-US" altLang="zh-CN" sz="1600" dirty="0">
                <a:solidFill>
                  <a:schemeClr val="tx1"/>
                </a:solidFill>
                <a:latin typeface="黑体" panose="02010609060101010101" pitchFamily="49" charset="-122"/>
                <a:ea typeface="黑体" panose="02010609060101010101" pitchFamily="49" charset="-122"/>
              </a:rPr>
              <a:t>sessionStorage</a:t>
            </a:r>
            <a:r>
              <a:rPr lang="zh-CN" altLang="en-US" sz="1600" dirty="0">
                <a:solidFill>
                  <a:schemeClr val="tx1"/>
                </a:solidFill>
                <a:latin typeface="黑体" panose="02010609060101010101" pitchFamily="49" charset="-122"/>
                <a:ea typeface="黑体" panose="02010609060101010101" pitchFamily="49" charset="-122"/>
              </a:rPr>
              <a:t>非常方便。</a:t>
            </a:r>
          </a:p>
          <a:p>
            <a:pPr>
              <a:lnSpc>
                <a:spcPct val="150000"/>
              </a:lnSpc>
              <a:defRPr/>
            </a:pPr>
            <a:endParaRPr lang="zh-CN" altLang="en-US" b="1" dirty="0">
              <a:solidFill>
                <a:srgbClr val="00B0F0"/>
              </a:solidFill>
              <a:latin typeface="黑体" panose="02010609060101010101" pitchFamily="49" charset="-122"/>
              <a:ea typeface="黑体" panose="02010609060101010101" pitchFamily="49" charset="-122"/>
            </a:endParaRPr>
          </a:p>
        </p:txBody>
      </p:sp>
    </p:spTree>
    <p:custDataLst>
      <p:tags r:id="rId1"/>
    </p:custDataLst>
    <p:extLst>
      <p:ext uri="{BB962C8B-B14F-4D97-AF65-F5344CB8AC3E}">
        <p14:creationId xmlns:p14="http://schemas.microsoft.com/office/powerpoint/2010/main" val="1994823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nodePh="1">
                                  <p:stCondLst>
                                    <p:cond delay="0"/>
                                  </p:stCondLst>
                                  <p:endCondLst>
                                    <p:cond evt="begin" delay="0">
                                      <p:tn val="5"/>
                                    </p:cond>
                                  </p:end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outVertical)">
                                      <p:cBhvr>
                                        <p:cTn id="17" dur="500"/>
                                        <p:tgtEl>
                                          <p:spTgt spid="13"/>
                                        </p:tgtEl>
                                      </p:cBhvr>
                                    </p:animEffect>
                                  </p:childTnLst>
                                </p:cTn>
                              </p:par>
                              <p:par>
                                <p:cTn id="18" presetID="16" presetClass="entr" presetSubtype="37"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arn(outVertical)">
                                      <p:cBhvr>
                                        <p:cTn id="20" dur="500"/>
                                        <p:tgtEl>
                                          <p:spTgt spid="14"/>
                                        </p:tgtEl>
                                      </p:cBhvr>
                                    </p:animEffect>
                                  </p:childTnLst>
                                </p:cTn>
                              </p:par>
                              <p:par>
                                <p:cTn id="21" presetID="16" presetClass="entr" presetSubtype="37"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arn(outVertical)">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up)">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up)">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up)">
                                      <p:cBhvr>
                                        <p:cTn id="3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2" grpId="0"/>
      <p:bldP spid="13" grpId="0" animBg="1"/>
      <p:bldP spid="14" grpId="0" animBg="1"/>
      <p:bldP spid="15" grpId="0" animBg="1"/>
      <p:bldP spid="16" grpId="0" animBg="1"/>
      <p:bldP spid="17" grpId="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676275" y="4448175"/>
            <a:ext cx="7924800" cy="1905000"/>
          </a:xfrm>
          <a:prstGeom prst="roundRect">
            <a:avLst/>
          </a:prstGeom>
          <a:solidFill>
            <a:schemeClr val="accent1">
              <a:lumMod val="40000"/>
              <a:lumOff val="60000"/>
            </a:schemeClr>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2791640" y="1800225"/>
            <a:ext cx="5630907" cy="2390775"/>
          </a:xfrm>
          <a:prstGeom prst="roundRect">
            <a:avLst/>
          </a:prstGeom>
          <a:solidFill>
            <a:schemeClr val="accent6">
              <a:lumMod val="20000"/>
              <a:lumOff val="80000"/>
            </a:schemeClr>
          </a:solidFill>
          <a:ln w="28575">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5"/>
          <p:cNvSpPr>
            <a:spLocks noChangeArrowheads="1"/>
          </p:cNvSpPr>
          <p:nvPr/>
        </p:nvSpPr>
        <p:spPr bwMode="auto">
          <a:xfrm>
            <a:off x="499028" y="219804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23" name="矩形 5"/>
          <p:cNvSpPr>
            <a:spLocks noChangeArrowheads="1"/>
          </p:cNvSpPr>
          <p:nvPr/>
        </p:nvSpPr>
        <p:spPr bwMode="auto">
          <a:xfrm>
            <a:off x="3038475" y="1907665"/>
            <a:ext cx="5384072"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en-US" altLang="zh-CN" dirty="0" smtClean="0">
                <a:latin typeface="黑体" panose="02010609060101010101" pitchFamily="49" charset="-122"/>
                <a:ea typeface="黑体" panose="02010609060101010101" pitchFamily="49" charset="-122"/>
              </a:rPr>
              <a:t>localStorage</a:t>
            </a:r>
            <a:r>
              <a:rPr lang="zh-CN" altLang="zh-CN" dirty="0">
                <a:latin typeface="黑体" panose="02010609060101010101" pitchFamily="49" charset="-122"/>
                <a:ea typeface="黑体" panose="02010609060101010101" pitchFamily="49" charset="-122"/>
              </a:rPr>
              <a:t>作为</a:t>
            </a:r>
            <a:r>
              <a:rPr lang="en-US" altLang="zh-CN" dirty="0">
                <a:latin typeface="黑体" panose="02010609060101010101" pitchFamily="49" charset="-122"/>
                <a:ea typeface="黑体" panose="02010609060101010101" pitchFamily="49" charset="-122"/>
              </a:rPr>
              <a:t>HTML5 Web Storage</a:t>
            </a:r>
            <a:r>
              <a:rPr lang="zh-CN" altLang="zh-CN" dirty="0">
                <a:latin typeface="黑体" panose="02010609060101010101" pitchFamily="49" charset="-122"/>
                <a:ea typeface="黑体" panose="02010609060101010101" pitchFamily="49" charset="-122"/>
              </a:rPr>
              <a:t>的</a:t>
            </a:r>
            <a:r>
              <a:rPr lang="en-US" altLang="zh-CN" dirty="0">
                <a:latin typeface="黑体" panose="02010609060101010101" pitchFamily="49" charset="-122"/>
                <a:ea typeface="黑体" panose="02010609060101010101" pitchFamily="49" charset="-122"/>
              </a:rPr>
              <a:t>API</a:t>
            </a:r>
            <a:r>
              <a:rPr lang="zh-CN" altLang="zh-CN" dirty="0">
                <a:latin typeface="黑体" panose="02010609060101010101" pitchFamily="49" charset="-122"/>
                <a:ea typeface="黑体" panose="02010609060101010101" pitchFamily="49" charset="-122"/>
              </a:rPr>
              <a:t>之一，主要的作用是进行本地存储。本地存储是指将数据按照键值对的方式保存在客户端计算机中，直到用户或者脚本主动清除数据，否则该数据会一直存在。也就是说，使用了本地存储的数据将被持久化</a:t>
            </a:r>
            <a:r>
              <a:rPr lang="zh-CN" altLang="zh-CN" dirty="0" smtClean="0">
                <a:latin typeface="黑体" panose="02010609060101010101" pitchFamily="49" charset="-122"/>
                <a:ea typeface="黑体" panose="02010609060101010101" pitchFamily="49" charset="-122"/>
              </a:rPr>
              <a:t>。</a:t>
            </a:r>
          </a:p>
        </p:txBody>
      </p:sp>
      <p:sp>
        <p:nvSpPr>
          <p:cNvPr id="6"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3600" b="1" smtClean="0">
                <a:solidFill>
                  <a:srgbClr val="0567A2"/>
                </a:solidFill>
                <a:latin typeface="微软雅黑" pitchFamily="34" charset="-122"/>
                <a:ea typeface="微软雅黑" pitchFamily="34" charset="-122"/>
              </a:rPr>
              <a:t>HTML5</a:t>
            </a:r>
            <a:r>
              <a:rPr lang="zh-CN" altLang="zh-CN" sz="3600" b="1">
                <a:solidFill>
                  <a:srgbClr val="0567A2"/>
                </a:solidFill>
                <a:latin typeface="微软雅黑" pitchFamily="34" charset="-122"/>
                <a:ea typeface="微软雅黑" pitchFamily="34" charset="-122"/>
              </a:rPr>
              <a:t>的网络</a:t>
            </a:r>
            <a:r>
              <a:rPr lang="zh-CN" altLang="zh-CN" sz="3600" b="1" smtClean="0">
                <a:solidFill>
                  <a:srgbClr val="0567A2"/>
                </a:solidFill>
                <a:latin typeface="微软雅黑" pitchFamily="34" charset="-122"/>
                <a:ea typeface="微软雅黑" pitchFamily="34" charset="-122"/>
              </a:rPr>
              <a:t>存储</a:t>
            </a:r>
            <a:endParaRPr lang="zh-CN" altLang="zh-CN" sz="3600" b="1">
              <a:solidFill>
                <a:srgbClr val="0567A2"/>
              </a:solidFill>
              <a:latin typeface="微软雅黑" pitchFamily="34" charset="-122"/>
              <a:ea typeface="微软雅黑" pitchFamily="34" charset="-122"/>
            </a:endParaRPr>
          </a:p>
        </p:txBody>
      </p:sp>
      <p:sp>
        <p:nvSpPr>
          <p:cNvPr id="7" name="矩形 6"/>
          <p:cNvSpPr/>
          <p:nvPr/>
        </p:nvSpPr>
        <p:spPr>
          <a:xfrm>
            <a:off x="560388" y="1018785"/>
            <a:ext cx="2231252" cy="589072"/>
          </a:xfrm>
          <a:prstGeom prst="rect">
            <a:avLst/>
          </a:prstGeom>
        </p:spPr>
        <p:txBody>
          <a:bodyPr wrap="none">
            <a:spAutoFit/>
          </a:bodyPr>
          <a:lstStyle/>
          <a:p>
            <a:pPr marL="342900" lvl="2" indent="-342900">
              <a:lnSpc>
                <a:spcPct val="150000"/>
              </a:lnSpc>
              <a:spcBef>
                <a:spcPct val="20000"/>
              </a:spcBef>
              <a:buFontTx/>
              <a:buChar char="•"/>
              <a:defRPr/>
            </a:pPr>
            <a:r>
              <a:rPr lang="en-US" altLang="zh-CN" sz="2400" b="1" smtClean="0">
                <a:solidFill>
                  <a:srgbClr val="0567A2"/>
                </a:solidFill>
              </a:rPr>
              <a:t>localStorage</a:t>
            </a:r>
            <a:r>
              <a:rPr lang="zh-CN" altLang="zh-CN" sz="2400" b="1" smtClean="0">
                <a:solidFill>
                  <a:srgbClr val="0567A2"/>
                </a:solidFill>
              </a:rPr>
              <a:t>  </a:t>
            </a:r>
            <a:endParaRPr lang="zh-CN" altLang="zh-CN" sz="2400" b="1">
              <a:solidFill>
                <a:srgbClr val="0567A2"/>
              </a:solidFill>
            </a:endParaRPr>
          </a:p>
        </p:txBody>
      </p:sp>
      <p:sp>
        <p:nvSpPr>
          <p:cNvPr id="3" name="TextBox 2"/>
          <p:cNvSpPr txBox="1"/>
          <p:nvPr/>
        </p:nvSpPr>
        <p:spPr>
          <a:xfrm>
            <a:off x="859697" y="4564023"/>
            <a:ext cx="7562850" cy="1689373"/>
          </a:xfrm>
          <a:prstGeom prst="rect">
            <a:avLst/>
          </a:prstGeom>
          <a:noFill/>
        </p:spPr>
        <p:txBody>
          <a:bodyPr wrap="square" rtlCol="0">
            <a:spAutoFit/>
          </a:bodyPr>
          <a:lstStyle/>
          <a:p>
            <a:pPr>
              <a:lnSpc>
                <a:spcPct val="150000"/>
              </a:lnSpc>
            </a:pPr>
            <a:r>
              <a:rPr lang="en-US" altLang="zh-CN" dirty="0" smtClean="0">
                <a:latin typeface="黑体" panose="02010609060101010101" pitchFamily="49" charset="-122"/>
                <a:ea typeface="黑体" panose="02010609060101010101" pitchFamily="49" charset="-122"/>
              </a:rPr>
              <a:t>localStorage</a:t>
            </a:r>
            <a:r>
              <a:rPr lang="zh-CN" altLang="zh-CN" dirty="0">
                <a:latin typeface="黑体" panose="02010609060101010101" pitchFamily="49" charset="-122"/>
                <a:ea typeface="黑体" panose="02010609060101010101" pitchFamily="49" charset="-122"/>
              </a:rPr>
              <a:t>的优势在于拓展了</a:t>
            </a:r>
            <a:r>
              <a:rPr lang="en-US" altLang="zh-CN" dirty="0">
                <a:latin typeface="黑体" panose="02010609060101010101" pitchFamily="49" charset="-122"/>
                <a:ea typeface="黑体" panose="02010609060101010101" pitchFamily="49" charset="-122"/>
              </a:rPr>
              <a:t>cookie</a:t>
            </a:r>
            <a:r>
              <a:rPr lang="zh-CN" altLang="zh-CN" dirty="0">
                <a:latin typeface="黑体" panose="02010609060101010101" pitchFamily="49" charset="-122"/>
                <a:ea typeface="黑体" panose="02010609060101010101" pitchFamily="49" charset="-122"/>
              </a:rPr>
              <a:t>的</a:t>
            </a:r>
            <a:r>
              <a:rPr lang="en-US" altLang="zh-CN" dirty="0">
                <a:latin typeface="黑体" panose="02010609060101010101" pitchFamily="49" charset="-122"/>
                <a:ea typeface="黑体" panose="02010609060101010101" pitchFamily="49" charset="-122"/>
              </a:rPr>
              <a:t>4KB</a:t>
            </a:r>
            <a:r>
              <a:rPr lang="zh-CN" altLang="zh-CN" dirty="0">
                <a:latin typeface="黑体" panose="02010609060101010101" pitchFamily="49" charset="-122"/>
                <a:ea typeface="黑体" panose="02010609060101010101" pitchFamily="49" charset="-122"/>
              </a:rPr>
              <a:t>限制，并且会可以将第一次请求的数据直接存储到本地，这个相当于一个</a:t>
            </a:r>
            <a:r>
              <a:rPr lang="en-US" altLang="zh-CN" dirty="0">
                <a:latin typeface="黑体" panose="02010609060101010101" pitchFamily="49" charset="-122"/>
                <a:ea typeface="黑体" panose="02010609060101010101" pitchFamily="49" charset="-122"/>
              </a:rPr>
              <a:t>5M</a:t>
            </a:r>
            <a:r>
              <a:rPr lang="zh-CN" altLang="zh-CN" dirty="0">
                <a:latin typeface="黑体" panose="02010609060101010101" pitchFamily="49" charset="-122"/>
                <a:ea typeface="黑体" panose="02010609060101010101" pitchFamily="49" charset="-122"/>
              </a:rPr>
              <a:t>大小的针对于前端页面的数据库。相比于</a:t>
            </a:r>
            <a:r>
              <a:rPr lang="en-US" altLang="zh-CN" dirty="0">
                <a:latin typeface="黑体" panose="02010609060101010101" pitchFamily="49" charset="-122"/>
                <a:ea typeface="黑体" panose="02010609060101010101" pitchFamily="49" charset="-122"/>
              </a:rPr>
              <a:t>cookie</a:t>
            </a: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localStorage</a:t>
            </a:r>
            <a:r>
              <a:rPr lang="zh-CN" altLang="zh-CN" dirty="0">
                <a:latin typeface="黑体" panose="02010609060101010101" pitchFamily="49" charset="-122"/>
                <a:ea typeface="黑体" panose="02010609060101010101" pitchFamily="49" charset="-122"/>
              </a:rPr>
              <a:t>可以节约带宽，但是这个功能需要高版本的浏览器进行支持</a:t>
            </a:r>
            <a:r>
              <a:rPr lang="zh-CN" altLang="zh-CN" dirty="0" smtClean="0">
                <a:latin typeface="黑体" panose="02010609060101010101" pitchFamily="49" charset="-122"/>
                <a:ea typeface="黑体" panose="02010609060101010101" pitchFamily="49" charset="-122"/>
              </a:rPr>
              <a:t>。</a:t>
            </a:r>
            <a:endParaRPr lang="zh-CN" altLang="zh-CN" dirty="0">
              <a:latin typeface="黑体" panose="02010609060101010101" pitchFamily="49" charset="-122"/>
              <a:ea typeface="黑体" panose="02010609060101010101" pitchFamily="49" charset="-122"/>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674" y="1903713"/>
            <a:ext cx="1662679" cy="21724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993855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arn(inVertical)">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1000" fill="hold"/>
                                        <p:tgtEl>
                                          <p:spTgt spid="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23" grpId="0"/>
      <p:bldP spid="3"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6f29644174d622a31eea1eeb779a69e816eeceb7"/>
</p:tagLst>
</file>

<file path=ppt/tags/tag10.xml><?xml version="1.0" encoding="utf-8"?>
<p:tagLst xmlns:a="http://schemas.openxmlformats.org/drawingml/2006/main" xmlns:r="http://schemas.openxmlformats.org/officeDocument/2006/relationships" xmlns:p="http://schemas.openxmlformats.org/presentationml/2006/main">
  <p:tag name="GENSWF_SLIDE_TITLE" val="HTML5的网络存储"/>
  <p:tag name="GENSWF_ADVANCE_TIME" val="0.00"/>
  <p:tag name="ISPRING_SLIDE_INDENT_LEVEL" val="0"/>
  <p:tag name="ISPRING_CUSTOM_TIMING_USED" val="0"/>
</p:tagLst>
</file>

<file path=ppt/tags/tag11.xml><?xml version="1.0" encoding="utf-8"?>
<p:tagLst xmlns:a="http://schemas.openxmlformats.org/drawingml/2006/main" xmlns:r="http://schemas.openxmlformats.org/officeDocument/2006/relationships" xmlns:p="http://schemas.openxmlformats.org/presentationml/2006/main">
  <p:tag name="GENSWF_SLIDE_TITLE" val="HTML5的网络存储"/>
  <p:tag name="GENSWF_ADVANCE_TIME" val="0.00"/>
  <p:tag name="ISPRING_SLIDE_INDENT_LEVEL" val="0"/>
  <p:tag name="ISPRING_CUSTOM_TIMING_USED" val="0"/>
</p:tagLst>
</file>

<file path=ppt/tags/tag12.xml><?xml version="1.0" encoding="utf-8"?>
<p:tagLst xmlns:a="http://schemas.openxmlformats.org/drawingml/2006/main" xmlns:r="http://schemas.openxmlformats.org/officeDocument/2006/relationships" xmlns:p="http://schemas.openxmlformats.org/presentationml/2006/main">
  <p:tag name="GENSWF_SLIDE_TITLE" val="HTML5的网络存储"/>
  <p:tag name="GENSWF_ADVANCE_TIME" val="0.00"/>
  <p:tag name="ISPRING_SLIDE_INDENT_LEVEL" val="0"/>
  <p:tag name="ISPRING_CUSTOM_TIMING_USED" val="0"/>
</p:tagLst>
</file>

<file path=ppt/tags/tag13.xml><?xml version="1.0" encoding="utf-8"?>
<p:tagLst xmlns:a="http://schemas.openxmlformats.org/drawingml/2006/main" xmlns:r="http://schemas.openxmlformats.org/officeDocument/2006/relationships" xmlns:p="http://schemas.openxmlformats.org/presentationml/2006/main">
  <p:tag name="GENSWF_SLIDE_TITLE" val="HTML5的网络存储"/>
  <p:tag name="GENSWF_ADVANCE_TIME" val="0.00"/>
  <p:tag name="ISPRING_SLIDE_INDENT_LEVEL" val="0"/>
  <p:tag name="ISPRING_CUSTOM_TIMING_USED" val="0"/>
</p:tagLst>
</file>

<file path=ppt/tags/tag14.xml><?xml version="1.0" encoding="utf-8"?>
<p:tagLst xmlns:a="http://schemas.openxmlformats.org/drawingml/2006/main" xmlns:r="http://schemas.openxmlformats.org/officeDocument/2006/relationships" xmlns:p="http://schemas.openxmlformats.org/presentationml/2006/main">
  <p:tag name="GENSWF_SLIDE_TITLE" val="HTML5的网络存储"/>
  <p:tag name="GENSWF_ADVANCE_TIME" val="0.00"/>
  <p:tag name="ISPRING_SLIDE_INDENT_LEVEL" val="0"/>
  <p:tag name="ISPRING_CUSTOM_TIMING_USED" val="0"/>
</p:tagLst>
</file>

<file path=ppt/tags/tag15.xml><?xml version="1.0" encoding="utf-8"?>
<p:tagLst xmlns:a="http://schemas.openxmlformats.org/drawingml/2006/main" xmlns:r="http://schemas.openxmlformats.org/officeDocument/2006/relationships" xmlns:p="http://schemas.openxmlformats.org/presentationml/2006/main">
  <p:tag name="GENSWF_SLIDE_TITLE" val="HTML5的网络存储"/>
  <p:tag name="GENSWF_ADVANCE_TIME" val="0.00"/>
  <p:tag name="ISPRING_SLIDE_INDENT_LEVEL" val="0"/>
  <p:tag name="ISPRING_CUSTOM_TIMING_USED" val="0"/>
</p:tagLst>
</file>

<file path=ppt/tags/tag16.xml><?xml version="1.0" encoding="utf-8"?>
<p:tagLst xmlns:a="http://schemas.openxmlformats.org/drawingml/2006/main" xmlns:r="http://schemas.openxmlformats.org/officeDocument/2006/relationships" xmlns:p="http://schemas.openxmlformats.org/presentationml/2006/main">
  <p:tag name="GENSWF_SLIDE_TITLE" val="HTML5的网络存储"/>
  <p:tag name="GENSWF_ADVANCE_TIME" val="0.00"/>
  <p:tag name="ISPRING_SLIDE_INDENT_LEVEL" val="0"/>
  <p:tag name="ISPRING_CUSTOM_TIMING_USED" val="0"/>
</p:tagLst>
</file>

<file path=ppt/tags/tag17.xml><?xml version="1.0" encoding="utf-8"?>
<p:tagLst xmlns:a="http://schemas.openxmlformats.org/drawingml/2006/main" xmlns:r="http://schemas.openxmlformats.org/officeDocument/2006/relationships" xmlns:p="http://schemas.openxmlformats.org/presentationml/2006/main">
  <p:tag name="GENSWF_SLIDE_TITLE" val="HTML5的网络存储"/>
  <p:tag name="GENSWF_ADVANCE_TIME" val="0.00"/>
  <p:tag name="ISPRING_SLIDE_INDENT_LEVEL" val="0"/>
  <p:tag name="ISPRING_CUSTOM_TIMING_USED" val="0"/>
</p:tagLst>
</file>

<file path=ppt/tags/tag18.xml><?xml version="1.0" encoding="utf-8"?>
<p:tagLst xmlns:a="http://schemas.openxmlformats.org/drawingml/2006/main" xmlns:r="http://schemas.openxmlformats.org/officeDocument/2006/relationships" xmlns:p="http://schemas.openxmlformats.org/presentationml/2006/main">
  <p:tag name="GENSWF_SLIDE_TITLE" val="HTML5的网络存储"/>
  <p:tag name="GENSWF_ADVANCE_TIME" val="0.00"/>
  <p:tag name="ISPRING_SLIDE_INDENT_LEVEL" val="0"/>
  <p:tag name="ISPRING_CUSTOM_TIMING_USED" val="0"/>
</p:tagLst>
</file>

<file path=ppt/tags/tag19.xml><?xml version="1.0" encoding="utf-8"?>
<p:tagLst xmlns:a="http://schemas.openxmlformats.org/drawingml/2006/main" xmlns:r="http://schemas.openxmlformats.org/officeDocument/2006/relationships" xmlns:p="http://schemas.openxmlformats.org/presentationml/2006/main">
  <p:tag name="GENSWF_SLIDE_TITLE" val="HTML5的网络存储"/>
  <p:tag name="GENSWF_ADVANCE_TIME" val="0.00"/>
  <p:tag name="ISPRING_SLIDE_INDENT_LEVEL" val="0"/>
  <p:tag name="ISPRING_CUSTOM_TIMING_USED" val="0"/>
</p:tagLst>
</file>

<file path=ppt/tags/tag2.xml><?xml version="1.0" encoding="utf-8"?>
<p:tagLst xmlns:a="http://schemas.openxmlformats.org/drawingml/2006/main" xmlns:r="http://schemas.openxmlformats.org/officeDocument/2006/relationships" xmlns:p="http://schemas.openxmlformats.org/presentationml/2006/main">
  <p:tag name="GENSWF_SLIDE_TITLE" val="第2章 基于HTML5的移动Web应用（上）"/>
  <p:tag name="GENSWF_ADVANCE_TIME" val="0.00"/>
  <p:tag name="ISPRING_SLIDE_INDENT_LEVEL" val="0"/>
  <p:tag name="ISPRING_CUSTOM_TIMING_USED" val="0"/>
</p:tagLst>
</file>

<file path=ppt/tags/tag20.xml><?xml version="1.0" encoding="utf-8"?>
<p:tagLst xmlns:a="http://schemas.openxmlformats.org/drawingml/2006/main" xmlns:r="http://schemas.openxmlformats.org/officeDocument/2006/relationships" xmlns:p="http://schemas.openxmlformats.org/presentationml/2006/main">
  <p:tag name="GENSWF_SLIDE_TITLE" val="移动Web离线应用"/>
  <p:tag name="GENSWF_ADVANCE_TIME" val="0.00"/>
  <p:tag name="ISPRING_SLIDE_INDENT_LEVEL" val="0"/>
  <p:tag name="ISPRING_CUSTOM_TIMING_USED" val="0"/>
</p:tagLst>
</file>

<file path=ppt/tags/tag21.xml><?xml version="1.0" encoding="utf-8"?>
<p:tagLst xmlns:a="http://schemas.openxmlformats.org/drawingml/2006/main" xmlns:r="http://schemas.openxmlformats.org/officeDocument/2006/relationships" xmlns:p="http://schemas.openxmlformats.org/presentationml/2006/main">
  <p:tag name="GENSWF_SLIDE_TITLE" val="移动Web离线应用"/>
  <p:tag name="GENSWF_ADVANCE_TIME" val="0.00"/>
  <p:tag name="ISPRING_SLIDE_INDENT_LEVEL" val="0"/>
  <p:tag name="ISPRING_CUSTOM_TIMING_USED" val="0"/>
</p:tagLst>
</file>

<file path=ppt/tags/tag22.xml><?xml version="1.0" encoding="utf-8"?>
<p:tagLst xmlns:a="http://schemas.openxmlformats.org/drawingml/2006/main" xmlns:r="http://schemas.openxmlformats.org/officeDocument/2006/relationships" xmlns:p="http://schemas.openxmlformats.org/presentationml/2006/main">
  <p:tag name="GENSWF_SLIDE_TITLE" val="移动Web离线应用"/>
  <p:tag name="GENSWF_ADVANCE_TIME" val="0.00"/>
  <p:tag name="ISPRING_SLIDE_INDENT_LEVEL" val="0"/>
  <p:tag name="ISPRING_CUSTOM_TIMING_USED" val="0"/>
</p:tagLst>
</file>

<file path=ppt/tags/tag23.xml><?xml version="1.0" encoding="utf-8"?>
<p:tagLst xmlns:a="http://schemas.openxmlformats.org/drawingml/2006/main" xmlns:r="http://schemas.openxmlformats.org/officeDocument/2006/relationships" xmlns:p="http://schemas.openxmlformats.org/presentationml/2006/main">
  <p:tag name="GENSWF_SLIDE_TITLE" val="移动Web离线应用"/>
  <p:tag name="GENSWF_ADVANCE_TIME" val="0.00"/>
  <p:tag name="ISPRING_SLIDE_INDENT_LEVEL" val="0"/>
  <p:tag name="ISPRING_CUSTOM_TIMING_USED" val="0"/>
</p:tagLst>
</file>

<file path=ppt/tags/tag24.xml><?xml version="1.0" encoding="utf-8"?>
<p:tagLst xmlns:a="http://schemas.openxmlformats.org/drawingml/2006/main" xmlns:r="http://schemas.openxmlformats.org/officeDocument/2006/relationships" xmlns:p="http://schemas.openxmlformats.org/presentationml/2006/main">
  <p:tag name="GENSWF_SLIDE_TITLE" val="移动Web离线应用"/>
  <p:tag name="GENSWF_ADVANCE_TIME" val="0.00"/>
  <p:tag name="ISPRING_SLIDE_INDENT_LEVEL" val="0"/>
  <p:tag name="ISPRING_CUSTOM_TIMING_USED" val="0"/>
</p:tagLst>
</file>

<file path=ppt/tags/tag25.xml><?xml version="1.0" encoding="utf-8"?>
<p:tagLst xmlns:a="http://schemas.openxmlformats.org/drawingml/2006/main" xmlns:r="http://schemas.openxmlformats.org/officeDocument/2006/relationships" xmlns:p="http://schemas.openxmlformats.org/presentationml/2006/main">
  <p:tag name="GENSWF_SLIDE_TITLE" val="移动Web离线应用"/>
  <p:tag name="GENSWF_ADVANCE_TIME" val="0.00"/>
  <p:tag name="ISPRING_SLIDE_INDENT_LEVEL" val="0"/>
  <p:tag name="ISPRING_CUSTOM_TIMING_USED" val="0"/>
</p:tagLst>
</file>

<file path=ppt/tags/tag26.xml><?xml version="1.0" encoding="utf-8"?>
<p:tagLst xmlns:a="http://schemas.openxmlformats.org/drawingml/2006/main" xmlns:r="http://schemas.openxmlformats.org/officeDocument/2006/relationships" xmlns:p="http://schemas.openxmlformats.org/presentationml/2006/main">
  <p:tag name="GENSWF_SLIDE_TITLE" val="移动Web离线应用"/>
  <p:tag name="GENSWF_ADVANCE_TIME" val="0.00"/>
  <p:tag name="ISPRING_SLIDE_INDENT_LEVEL" val="0"/>
  <p:tag name="ISPRING_CUSTOM_TIMING_USED" val="0"/>
</p:tagLst>
</file>

<file path=ppt/tags/tag27.xml><?xml version="1.0" encoding="utf-8"?>
<p:tagLst xmlns:a="http://schemas.openxmlformats.org/drawingml/2006/main" xmlns:r="http://schemas.openxmlformats.org/officeDocument/2006/relationships" xmlns:p="http://schemas.openxmlformats.org/presentationml/2006/main">
  <p:tag name="GENSWF_SLIDE_TITLE" val="移动Web离线应用"/>
  <p:tag name="GENSWF_ADVANCE_TIME" val="0.00"/>
  <p:tag name="ISPRING_SLIDE_INDENT_LEVEL" val="0"/>
  <p:tag name="ISPRING_CUSTOM_TIMING_USED" val="0"/>
</p:tagLst>
</file>

<file path=ppt/tags/tag28.xml><?xml version="1.0" encoding="utf-8"?>
<p:tagLst xmlns:a="http://schemas.openxmlformats.org/drawingml/2006/main" xmlns:r="http://schemas.openxmlformats.org/officeDocument/2006/relationships" xmlns:p="http://schemas.openxmlformats.org/presentationml/2006/main">
  <p:tag name="GENSWF_SLIDE_TITLE" val="移动Web离线应用"/>
  <p:tag name="GENSWF_ADVANCE_TIME" val="0.00"/>
  <p:tag name="ISPRING_SLIDE_INDENT_LEVEL" val="0"/>
  <p:tag name="ISPRING_CUSTOM_TIMING_USED" val="0"/>
</p:tagLst>
</file>

<file path=ppt/tags/tag29.xml><?xml version="1.0" encoding="utf-8"?>
<p:tagLst xmlns:a="http://schemas.openxmlformats.org/drawingml/2006/main" xmlns:r="http://schemas.openxmlformats.org/officeDocument/2006/relationships" xmlns:p="http://schemas.openxmlformats.org/presentationml/2006/main">
  <p:tag name="GENSWF_SLIDE_TITLE" val="移动Web离线应用"/>
  <p:tag name="GENSWF_ADVANCE_TIME" val="0.00"/>
  <p:tag name="ISPRING_SLIDE_INDENT_LEVEL" val="0"/>
  <p:tag name="ISPRING_CUSTOM_TIMING_USED" val="0"/>
</p:tagLst>
</file>

<file path=ppt/tags/tag3.xml><?xml version="1.0" encoding="utf-8"?>
<p:tagLst xmlns:a="http://schemas.openxmlformats.org/drawingml/2006/main" xmlns:r="http://schemas.openxmlformats.org/officeDocument/2006/relationships" xmlns:p="http://schemas.openxmlformats.org/presentationml/2006/main">
  <p:tag name="GENSWF_SLIDE_TITLE" val="作业点评"/>
  <p:tag name="GENSWF_ADVANCE_TIME" val="0.00"/>
  <p:tag name="ISPRING_SLIDE_INDENT_LEVEL" val="0"/>
  <p:tag name="ISPRING_CUSTOM_TIMING_USED" val="0"/>
</p:tagLst>
</file>

<file path=ppt/tags/tag30.xml><?xml version="1.0" encoding="utf-8"?>
<p:tagLst xmlns:a="http://schemas.openxmlformats.org/drawingml/2006/main" xmlns:r="http://schemas.openxmlformats.org/officeDocument/2006/relationships" xmlns:p="http://schemas.openxmlformats.org/presentationml/2006/main">
  <p:tag name="GENSWF_SLIDE_TITLE" val="移动Web离线应用"/>
  <p:tag name="GENSWF_ADVANCE_TIME" val="0.00"/>
  <p:tag name="ISPRING_SLIDE_INDENT_LEVEL" val="0"/>
  <p:tag name="ISPRING_CUSTOM_TIMING_USED" val="0"/>
</p:tagLst>
</file>

<file path=ppt/tags/tag31.xml><?xml version="1.0" encoding="utf-8"?>
<p:tagLst xmlns:a="http://schemas.openxmlformats.org/drawingml/2006/main" xmlns:r="http://schemas.openxmlformats.org/officeDocument/2006/relationships" xmlns:p="http://schemas.openxmlformats.org/presentationml/2006/main">
  <p:tag name="GENSWF_SLIDE_TITLE" val="移动Web离线应用"/>
  <p:tag name="GENSWF_ADVANCE_TIME" val="0.00"/>
  <p:tag name="ISPRING_SLIDE_INDENT_LEVEL" val="0"/>
  <p:tag name="ISPRING_CUSTOM_TIMING_USED" val="0"/>
</p:tagLst>
</file>

<file path=ppt/tags/tag32.xml><?xml version="1.0" encoding="utf-8"?>
<p:tagLst xmlns:a="http://schemas.openxmlformats.org/drawingml/2006/main" xmlns:r="http://schemas.openxmlformats.org/officeDocument/2006/relationships" xmlns:p="http://schemas.openxmlformats.org/presentationml/2006/main">
  <p:tag name="GENSWF_SLIDE_TITLE" val="HTML5画布"/>
  <p:tag name="GENSWF_ADVANCE_TIME" val="0.00"/>
  <p:tag name="ISPRING_SLIDE_INDENT_LEVEL" val="0"/>
  <p:tag name="ISPRING_CUSTOM_TIMING_USED" val="0"/>
</p:tagLst>
</file>

<file path=ppt/tags/tag33.xml><?xml version="1.0" encoding="utf-8"?>
<p:tagLst xmlns:a="http://schemas.openxmlformats.org/drawingml/2006/main" xmlns:r="http://schemas.openxmlformats.org/officeDocument/2006/relationships" xmlns:p="http://schemas.openxmlformats.org/presentationml/2006/main">
  <p:tag name="GENSWF_SLIDE_TITLE" val="HTML5画布"/>
  <p:tag name="GENSWF_ADVANCE_TIME" val="0.00"/>
  <p:tag name="ISPRING_SLIDE_INDENT_LEVEL" val="0"/>
  <p:tag name="ISPRING_CUSTOM_TIMING_USED" val="0"/>
</p:tagLst>
</file>

<file path=ppt/tags/tag34.xml><?xml version="1.0" encoding="utf-8"?>
<p:tagLst xmlns:a="http://schemas.openxmlformats.org/drawingml/2006/main" xmlns:r="http://schemas.openxmlformats.org/officeDocument/2006/relationships" xmlns:p="http://schemas.openxmlformats.org/presentationml/2006/main">
  <p:tag name="GENSWF_SLIDE_TITLE" val="HTML5画布"/>
  <p:tag name="GENSWF_ADVANCE_TIME" val="0.00"/>
  <p:tag name="ISPRING_SLIDE_INDENT_LEVEL" val="0"/>
  <p:tag name="ISPRING_CUSTOM_TIMING_USED" val="0"/>
</p:tagLst>
</file>

<file path=ppt/tags/tag35.xml><?xml version="1.0" encoding="utf-8"?>
<p:tagLst xmlns:a="http://schemas.openxmlformats.org/drawingml/2006/main" xmlns:r="http://schemas.openxmlformats.org/officeDocument/2006/relationships" xmlns:p="http://schemas.openxmlformats.org/presentationml/2006/main">
  <p:tag name="GENSWF_SLIDE_TITLE" val="HTML5画布"/>
  <p:tag name="GENSWF_ADVANCE_TIME" val="0.00"/>
  <p:tag name="ISPRING_SLIDE_INDENT_LEVEL" val="0"/>
  <p:tag name="ISPRING_CUSTOM_TIMING_USED" val="0"/>
</p:tagLst>
</file>

<file path=ppt/tags/tag36.xml><?xml version="1.0" encoding="utf-8"?>
<p:tagLst xmlns:a="http://schemas.openxmlformats.org/drawingml/2006/main" xmlns:r="http://schemas.openxmlformats.org/officeDocument/2006/relationships" xmlns:p="http://schemas.openxmlformats.org/presentationml/2006/main">
  <p:tag name="GENSWF_SLIDE_TITLE" val="HTML5画布"/>
  <p:tag name="GENSWF_ADVANCE_TIME" val="0.00"/>
  <p:tag name="ISPRING_SLIDE_INDENT_LEVEL" val="0"/>
  <p:tag name="ISPRING_CUSTOM_TIMING_USED" val="0"/>
</p:tagLst>
</file>

<file path=ppt/tags/tag37.xml><?xml version="1.0" encoding="utf-8"?>
<p:tagLst xmlns:a="http://schemas.openxmlformats.org/drawingml/2006/main" xmlns:r="http://schemas.openxmlformats.org/officeDocument/2006/relationships" xmlns:p="http://schemas.openxmlformats.org/presentationml/2006/main">
  <p:tag name="GENSWF_SLIDE_TITLE" val="HTML5画布"/>
  <p:tag name="GENSWF_ADVANCE_TIME" val="0.00"/>
  <p:tag name="ISPRING_SLIDE_INDENT_LEVEL" val="0"/>
  <p:tag name="ISPRING_CUSTOM_TIMING_USED" val="0"/>
</p:tagLst>
</file>

<file path=ppt/tags/tag38.xml><?xml version="1.0" encoding="utf-8"?>
<p:tagLst xmlns:a="http://schemas.openxmlformats.org/drawingml/2006/main" xmlns:r="http://schemas.openxmlformats.org/officeDocument/2006/relationships" xmlns:p="http://schemas.openxmlformats.org/presentationml/2006/main">
  <p:tag name="GENSWF_SLIDE_TITLE" val="HTML5画布"/>
  <p:tag name="GENSWF_ADVANCE_TIME" val="0.00"/>
  <p:tag name="ISPRING_SLIDE_INDENT_LEVEL" val="0"/>
  <p:tag name="ISPRING_CUSTOM_TIMING_USED" val="0"/>
</p:tagLst>
</file>

<file path=ppt/tags/tag39.xml><?xml version="1.0" encoding="utf-8"?>
<p:tagLst xmlns:a="http://schemas.openxmlformats.org/drawingml/2006/main" xmlns:r="http://schemas.openxmlformats.org/officeDocument/2006/relationships" xmlns:p="http://schemas.openxmlformats.org/presentationml/2006/main">
  <p:tag name="GENSWF_SLIDE_TITLE" val="HTML5画布"/>
  <p:tag name="GENSWF_ADVANCE_TIME" val="0.00"/>
  <p:tag name="ISPRING_SLIDE_INDENT_LEVEL" val="0"/>
  <p:tag name="ISPRING_CUSTOM_TIMING_USED" val="0"/>
</p:tagLst>
</file>

<file path=ppt/tags/tag4.xml><?xml version="1.0" encoding="utf-8"?>
<p:tagLst xmlns:a="http://schemas.openxmlformats.org/drawingml/2006/main" xmlns:r="http://schemas.openxmlformats.org/officeDocument/2006/relationships" xmlns:p="http://schemas.openxmlformats.org/presentationml/2006/main">
  <p:tag name="GENSWF_SLIDE_TITLE" val="HTML5的网络存储"/>
  <p:tag name="GENSWF_ADVANCE_TIME" val="0.00"/>
  <p:tag name="ISPRING_SLIDE_INDENT_LEVEL" val="0"/>
  <p:tag name="ISPRING_CUSTOM_TIMING_USED" val="0"/>
</p:tagLst>
</file>

<file path=ppt/tags/tag40.xml><?xml version="1.0" encoding="utf-8"?>
<p:tagLst xmlns:a="http://schemas.openxmlformats.org/drawingml/2006/main" xmlns:r="http://schemas.openxmlformats.org/officeDocument/2006/relationships" xmlns:p="http://schemas.openxmlformats.org/presentationml/2006/main">
  <p:tag name="GENSWF_SLIDE_TITLE" val="HTML5画布"/>
  <p:tag name="GENSWF_ADVANCE_TIME" val="0.00"/>
  <p:tag name="ISPRING_SLIDE_INDENT_LEVEL" val="0"/>
  <p:tag name="ISPRING_CUSTOM_TIMING_USED" val="0"/>
</p:tagLst>
</file>

<file path=ppt/tags/tag41.xml><?xml version="1.0" encoding="utf-8"?>
<p:tagLst xmlns:a="http://schemas.openxmlformats.org/drawingml/2006/main" xmlns:r="http://schemas.openxmlformats.org/officeDocument/2006/relationships" xmlns:p="http://schemas.openxmlformats.org/presentationml/2006/main">
  <p:tag name="GENSWF_SLIDE_TITLE" val="作业点评"/>
  <p:tag name="GENSWF_ADVANCE_TIME" val="0.00"/>
  <p:tag name="ISPRING_SLIDE_INDENT_LEVEL" val="0"/>
  <p:tag name="ISPRING_CUSTOM_TIMING_USED" val="0"/>
</p:tagLst>
</file>

<file path=ppt/tags/tag4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谢谢"/>
</p:tagLst>
</file>

<file path=ppt/tags/tag5.xml><?xml version="1.0" encoding="utf-8"?>
<p:tagLst xmlns:a="http://schemas.openxmlformats.org/drawingml/2006/main" xmlns:r="http://schemas.openxmlformats.org/officeDocument/2006/relationships" xmlns:p="http://schemas.openxmlformats.org/presentationml/2006/main">
  <p:tag name="GENSWF_SLIDE_TITLE" val="HTML5的网络存储"/>
  <p:tag name="GENSWF_ADVANCE_TIME" val="0.00"/>
  <p:tag name="ISPRING_SLIDE_INDENT_LEVEL" val="0"/>
  <p:tag name="ISPRING_CUSTOM_TIMING_USED" val="0"/>
</p:tagLst>
</file>

<file path=ppt/tags/tag6.xml><?xml version="1.0" encoding="utf-8"?>
<p:tagLst xmlns:a="http://schemas.openxmlformats.org/drawingml/2006/main" xmlns:r="http://schemas.openxmlformats.org/officeDocument/2006/relationships" xmlns:p="http://schemas.openxmlformats.org/presentationml/2006/main">
  <p:tag name="GENSWF_SLIDE_TITLE" val="HTML5的网络存储"/>
  <p:tag name="GENSWF_ADVANCE_TIME" val="0.00"/>
  <p:tag name="ISPRING_SLIDE_INDENT_LEVEL" val="0"/>
  <p:tag name="ISPRING_CUSTOM_TIMING_USED" val="0"/>
</p:tagLst>
</file>

<file path=ppt/tags/tag7.xml><?xml version="1.0" encoding="utf-8"?>
<p:tagLst xmlns:a="http://schemas.openxmlformats.org/drawingml/2006/main" xmlns:r="http://schemas.openxmlformats.org/officeDocument/2006/relationships" xmlns:p="http://schemas.openxmlformats.org/presentationml/2006/main">
  <p:tag name="GENSWF_SLIDE_TITLE" val="HTML5的网络存储"/>
  <p:tag name="GENSWF_ADVANCE_TIME" val="0.00"/>
  <p:tag name="ISPRING_SLIDE_INDENT_LEVEL" val="0"/>
  <p:tag name="ISPRING_CUSTOM_TIMING_USED" val="0"/>
</p:tagLst>
</file>

<file path=ppt/tags/tag8.xml><?xml version="1.0" encoding="utf-8"?>
<p:tagLst xmlns:a="http://schemas.openxmlformats.org/drawingml/2006/main" xmlns:r="http://schemas.openxmlformats.org/officeDocument/2006/relationships" xmlns:p="http://schemas.openxmlformats.org/presentationml/2006/main">
  <p:tag name="GENSWF_SLIDE_TITLE" val="HTML5的网络存储"/>
  <p:tag name="GENSWF_ADVANCE_TIME" val="0.00"/>
  <p:tag name="ISPRING_SLIDE_INDENT_LEVEL" val="0"/>
  <p:tag name="ISPRING_CUSTOM_TIMING_USED" val="0"/>
</p:tagLst>
</file>

<file path=ppt/tags/tag9.xml><?xml version="1.0" encoding="utf-8"?>
<p:tagLst xmlns:a="http://schemas.openxmlformats.org/drawingml/2006/main" xmlns:r="http://schemas.openxmlformats.org/officeDocument/2006/relationships" xmlns:p="http://schemas.openxmlformats.org/presentationml/2006/main">
  <p:tag name="GENSWF_SLIDE_TITLE" val="HTML5的网络存储"/>
  <p:tag name="GENSWF_ADVANCE_TIME" val="0.00"/>
  <p:tag name="ISPRING_SLIDE_INDENT_LEVEL" val="0"/>
  <p:tag name="ISPRING_CUSTOM_TIMING_USED" val="0"/>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4836</TotalTime>
  <Words>3685</Words>
  <Application>Microsoft Office PowerPoint</Application>
  <PresentationFormat>全屏显示(4:3)</PresentationFormat>
  <Paragraphs>435</Paragraphs>
  <Slides>42</Slides>
  <Notes>2</Notes>
  <HiddenSlides>0</HiddenSlides>
  <MMClips>0</MMClips>
  <ScaleCrop>false</ScaleCrop>
  <HeadingPairs>
    <vt:vector size="4" baseType="variant">
      <vt:variant>
        <vt:lpstr>主题</vt:lpstr>
      </vt:variant>
      <vt:variant>
        <vt:i4>1</vt:i4>
      </vt:variant>
      <vt:variant>
        <vt:lpstr>幻灯片标题</vt:lpstr>
      </vt:variant>
      <vt:variant>
        <vt:i4>42</vt:i4>
      </vt:variant>
    </vt:vector>
  </HeadingPairs>
  <TitlesOfParts>
    <vt:vector size="43" baseType="lpstr">
      <vt:lpstr>Office 主题​​</vt:lpstr>
      <vt:lpstr>PowerPoint 演示文稿</vt:lpstr>
      <vt:lpstr>学习目标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lucius</dc:creator>
  <cp:lastModifiedBy>金鑫</cp:lastModifiedBy>
  <cp:revision>226</cp:revision>
  <dcterms:created xsi:type="dcterms:W3CDTF">2016-08-25T05:15:17Z</dcterms:created>
  <dcterms:modified xsi:type="dcterms:W3CDTF">2018-02-02T10:03:10Z</dcterms:modified>
</cp:coreProperties>
</file>