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320" r:id="rId4"/>
    <p:sldId id="264" r:id="rId5"/>
    <p:sldId id="292" r:id="rId6"/>
    <p:sldId id="306" r:id="rId7"/>
    <p:sldId id="265" r:id="rId8"/>
    <p:sldId id="321" r:id="rId9"/>
    <p:sldId id="293" r:id="rId10"/>
    <p:sldId id="307" r:id="rId11"/>
    <p:sldId id="322" r:id="rId12"/>
    <p:sldId id="323" r:id="rId13"/>
    <p:sldId id="312" r:id="rId14"/>
    <p:sldId id="310" r:id="rId15"/>
    <p:sldId id="294" r:id="rId16"/>
    <p:sldId id="311" r:id="rId17"/>
    <p:sldId id="269" r:id="rId18"/>
    <p:sldId id="329" r:id="rId19"/>
    <p:sldId id="313" r:id="rId20"/>
    <p:sldId id="324" r:id="rId21"/>
    <p:sldId id="271" r:id="rId22"/>
    <p:sldId id="317" r:id="rId23"/>
    <p:sldId id="325" r:id="rId24"/>
    <p:sldId id="326" r:id="rId25"/>
    <p:sldId id="327" r:id="rId26"/>
    <p:sldId id="328" r:id="rId27"/>
    <p:sldId id="291" r:id="rId28"/>
    <p:sldId id="260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EA"/>
    <a:srgbClr val="EB9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-3120" y="-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976033720264"/>
          <c:y val="8.07273500437755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34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91446" y="2909075"/>
            <a:ext cx="70711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移动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端页面布局和常用事件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2900406" y="2814990"/>
            <a:ext cx="2797561" cy="583108"/>
          </a:xfrm>
          <a:prstGeom prst="rect">
            <a:avLst/>
          </a:prstGeom>
          <a:solidFill>
            <a:srgbClr val="F7D9EA"/>
          </a:solidFill>
          <a:ln>
            <a:solidFill>
              <a:srgbClr val="EB9FCA"/>
            </a:solidFill>
          </a:ln>
        </p:spPr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移动端的三种视口</a:t>
            </a:r>
            <a:r>
              <a:rPr lang="zh-CN" altLang="zh-CN" sz="2400" b="1" smtClean="0">
                <a:solidFill>
                  <a:srgbClr val="0567A2"/>
                </a:solidFill>
              </a:rPr>
              <a:t>  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499028" y="1583649"/>
            <a:ext cx="7016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移动端浏览器当中，存在着三种</a:t>
            </a: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视口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如下所示</a:t>
            </a: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04875" y="4038600"/>
            <a:ext cx="18002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可见</a:t>
            </a:r>
            <a:r>
              <a:rPr lang="zh-CN" altLang="zh-CN" smtClean="0"/>
              <a:t>视口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683839" y="4067175"/>
            <a:ext cx="18002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布局视口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zh-CN" altLang="en-US"/>
              <a:t>视窗视口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493714" y="4067175"/>
            <a:ext cx="18002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理想视口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5400000">
            <a:off x="4091758" y="959710"/>
            <a:ext cx="581026" cy="5443405"/>
          </a:xfrm>
          <a:prstGeom prst="leftBrace">
            <a:avLst>
              <a:gd name="adj1" fmla="val 0"/>
              <a:gd name="adj2" fmla="val 48600"/>
            </a:avLst>
          </a:prstGeom>
          <a:ln w="28575">
            <a:solidFill>
              <a:srgbClr val="EB9F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2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/>
      <p:bldP spid="9" grpId="0" animBg="1"/>
      <p:bldP spid="17" grpId="0" animBg="1"/>
      <p:bldP spid="1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87843" y="1838324"/>
            <a:ext cx="8136039" cy="46196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487844" y="1860040"/>
            <a:ext cx="8136038" cy="8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可见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视口是指设备的屏幕宽度（浏览器窗口宽度），布局视口是指网页的宽度，如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图所示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783369"/>
            <a:ext cx="52863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6248400" y="2524125"/>
            <a:ext cx="2375482" cy="3864456"/>
          </a:xfrm>
          <a:prstGeom prst="wedgeEllipseCallout">
            <a:avLst>
              <a:gd name="adj1" fmla="val -71210"/>
              <a:gd name="adj2" fmla="val -5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设备屏幕是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414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像素的宽度，在浏览器中，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414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像素的屏幕宽度能够展示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1200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像素宽度的内容。那么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414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像素就是可见视口的宽度，而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1200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像素就是布局视口的宽度。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23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65138" y="2581273"/>
            <a:ext cx="8136038" cy="3676652"/>
          </a:xfrm>
          <a:prstGeom prst="rect">
            <a:avLst/>
          </a:prstGeom>
          <a:solidFill>
            <a:srgbClr val="F7D9EA">
              <a:alpha val="90000"/>
            </a:srgbClr>
          </a:solidFill>
          <a:ln w="19050">
            <a:solidFill>
              <a:srgbClr val="EB9FCA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487844" y="2745865"/>
            <a:ext cx="79036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移动设备的浏览器都默认设置了一个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&lt;meta&gt;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标签，用来定义虚拟的布局视口，用于解决早期的页面在手机上显示的问题。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基本都将这个视口分辨率设置为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980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像素，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iPad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WinPhone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设置为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像素，所以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端的网页在这些设备上呈现时，元素看上去很小，一般默认可以通过手动缩放网页。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为了让用户能够看清晰设备中的内容，开发者在通常情况下并不使用默认的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viewport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进行展示，而是自定义配置视口的属性，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视口和网页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比例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更加适当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67" y="1032692"/>
            <a:ext cx="2886730" cy="152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79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809749"/>
            <a:ext cx="8136039" cy="436245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2361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898140"/>
            <a:ext cx="811532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viewport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元标签是指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&lt;meta&gt;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标签，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&lt;meta&gt;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标签中用于设置视口的常用属性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如下表所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99896"/>
              </p:ext>
            </p:extLst>
          </p:nvPr>
        </p:nvGraphicFramePr>
        <p:xfrm>
          <a:off x="628650" y="3000376"/>
          <a:ext cx="7886700" cy="285749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1689"/>
                <a:gridCol w="2200389"/>
                <a:gridCol w="4244622"/>
              </a:tblGrid>
              <a:tr h="408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取值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width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正整数 或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 device-width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定义视口的宽度，单位为像素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正整数 或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 device-height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定义视口的高度，单位为像素，一般不用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initial-scale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[0.0-10.0]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定义初始缩放值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minimum-scale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[0.0-10.0]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定义缩小最小比例，它必须小于或等于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maximum-scale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maximum-scale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[0.0-10.0]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定义放大最大比例，它必须大于或等于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minimum-scale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user-scalable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yes/no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定义是否允许用户手动缩放页面，默认值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yes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119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54490" y="1772870"/>
            <a:ext cx="8102717" cy="210380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783840"/>
            <a:ext cx="811532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&lt;meta&gt;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标签配置视口属性的方式如下所示。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125" y="2454561"/>
            <a:ext cx="7753350" cy="1079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/>
              <a:t> &lt;meta name="viewport" content="user-scalable=no, width=device-width,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initial-scale=1.0, maximum-scale=1.0"&gt;</a:t>
            </a:r>
          </a:p>
          <a:p>
            <a:pPr lvl="1"/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441878" y="3943350"/>
            <a:ext cx="8115329" cy="2286000"/>
          </a:xfrm>
          <a:prstGeom prst="wedgeRoundRectCallout">
            <a:avLst>
              <a:gd name="adj1" fmla="val -23298"/>
              <a:gd name="adj2" fmla="val -5625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546653" y="4167902"/>
            <a:ext cx="79139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上述代码中，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user-scalable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用于设置用户是否可以缩放，默认为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width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用于设置视窗视口的宽度，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device-width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表示布局视口和可见视口宽度相同，该属性也可以设置成具体宽度；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initial-scale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用于设置初始缩放比例，取值为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0~10.0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maximum-scale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用于设置最大缩放比例，取值为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0~10.0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。除此之外，还可以通过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height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属性设置布局视口的高度，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minimum-scale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设置最小缩放比例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2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8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487842" y="3514725"/>
            <a:ext cx="8136039" cy="30099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矩形 20"/>
          <p:cNvSpPr/>
          <p:nvPr/>
        </p:nvSpPr>
        <p:spPr bwMode="auto">
          <a:xfrm>
            <a:off x="487843" y="1752599"/>
            <a:ext cx="8136039" cy="1676401"/>
          </a:xfrm>
          <a:prstGeom prst="rect">
            <a:avLst/>
          </a:prstGeom>
          <a:solidFill>
            <a:srgbClr val="F7D9EA">
              <a:alpha val="90000"/>
            </a:srgbClr>
          </a:solidFill>
          <a:ln w="9525">
            <a:solidFill>
              <a:srgbClr val="EB9FCA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764790"/>
            <a:ext cx="8115329" cy="16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默认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情况下，移动设备浏览器的布局宽度为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768-1024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像素。这对于宽度较大的网页来说并不理想。换句话说，布局视口的默认宽度并不是一个理想的宽度，这时理想视口的概念被引进了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需要注意的是，只有专为移动端设计的网站才会使用理想视口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101878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理想视口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9542" y="3753640"/>
            <a:ext cx="7753350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mtClean="0"/>
              <a:t>meta </a:t>
            </a:r>
            <a:r>
              <a:rPr lang="en-US" altLang="zh-CN"/>
              <a:t>name="viewport" content="width=device-width</a:t>
            </a:r>
            <a:r>
              <a:rPr lang="en-US" altLang="zh-CN" smtClean="0"/>
              <a:t>"&gt;</a:t>
            </a: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60388" y="4612765"/>
            <a:ext cx="811532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上述代码中，设置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content="width=device-width"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代表通知浏览器，布局视口的宽度应该与理想视口宽度一致。说明定义理想视口是浏览器的工作，而不是设备或操作系统的工作。因此，同一设备上的不同浏览器拥有不同的理想视口。浏览器的理想视口的大小也取决于它所处的设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9" grpId="1" animBg="1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352674" y="2346019"/>
            <a:ext cx="5490319" cy="292130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 bwMode="auto">
          <a:xfrm>
            <a:off x="5399832" y="2163341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5" name="矩形 75"/>
          <p:cNvSpPr>
            <a:spLocks noChangeArrowheads="1"/>
          </p:cNvSpPr>
          <p:nvPr/>
        </p:nvSpPr>
        <p:spPr bwMode="auto">
          <a:xfrm>
            <a:off x="5399832" y="21296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2743200" y="2622128"/>
            <a:ext cx="4855319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开发的很多事件在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端和浏览器端可公用的，但有些事件是针对移动端的，并且只在移动端产生，如触摸相关的事件。本节将为读者介绍移动端常用的一些事件，以及利用这些事件能够完成的一些效果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796322"/>
            <a:ext cx="1889203" cy="246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58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83093" y="2162176"/>
            <a:ext cx="8008457" cy="1085850"/>
          </a:xfrm>
          <a:prstGeom prst="rect">
            <a:avLst/>
          </a:prstGeom>
          <a:ln w="19050">
            <a:solidFill>
              <a:srgbClr val="EB9FCA"/>
            </a:solidFill>
            <a:prstDash val="dash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099103" y="2212465"/>
            <a:ext cx="71971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移动端常用事件中最典型的就是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事件，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中文译为“接触、触摸”，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事件是许多用于触屏操作事件的总称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23825" y="4137167"/>
            <a:ext cx="9144000" cy="891956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Picture 8" descr="问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3395663"/>
            <a:ext cx="1931987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89125" y="4171950"/>
            <a:ext cx="6540500" cy="88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移动端要使用</a:t>
            </a:r>
            <a:r>
              <a:rPr lang="en-US" altLang="zh-CN" sz="200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 sz="200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en-US" altLang="zh-CN" sz="200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mouse</a:t>
            </a:r>
            <a:r>
              <a:rPr lang="zh-CN" altLang="zh-CN" sz="200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click</a:t>
            </a:r>
            <a:r>
              <a:rPr lang="zh-CN" altLang="zh-CN" sz="200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在手机上能不能触发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83093" y="2571749"/>
            <a:ext cx="8008457" cy="3857626"/>
          </a:xfrm>
          <a:prstGeom prst="rect">
            <a:avLst/>
          </a:prstGeom>
          <a:solidFill>
            <a:srgbClr val="F7D9EA">
              <a:alpha val="90000"/>
            </a:srgbClr>
          </a:solidFill>
          <a:ln w="9525">
            <a:solidFill>
              <a:srgbClr val="EB9FCA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822047" y="2597557"/>
            <a:ext cx="7530547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   首先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，这两类事件在移动端也可以触发，但分别有一些问题，移动端会多点触屏，不适合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mouse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click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事件在手机上有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300ms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延迟（正常现象，不是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）。因此，在移动端绑定事件，最好使用专门为移动端设计的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事件。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  Touch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事件的产生是由于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设备既没有鼠标也没有键盘，所以在为移动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Safari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浏览器开发交互性网页的时候，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端的鼠标和键盘事件是不够用的，在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iPhone 3Gs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发布的时候，其自带的移动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Safari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浏览器就提供了一些与触摸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(touch)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操作相关的新事件。随后，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上的浏览器也实现了相同的事件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67" y="1032692"/>
            <a:ext cx="2886730" cy="152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4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06893" y="1990724"/>
            <a:ext cx="8136039" cy="440315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99067" y="2002915"/>
            <a:ext cx="77533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中为移动端新添加了很多事件，但是由于它们的兼容问题不是很理想，应用实战性不强，所以，在这里我们只介绍目前几乎被所有移动浏览器支持的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种最基本的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事件，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如下表所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示。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40973"/>
              </p:ext>
            </p:extLst>
          </p:nvPr>
        </p:nvGraphicFramePr>
        <p:xfrm>
          <a:off x="809624" y="3362324"/>
          <a:ext cx="7562851" cy="134302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34066"/>
                <a:gridCol w="5328785"/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事件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touchstart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手指触摸屏幕时触发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touchmove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手指在屏幕上滑动时触发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touchend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手指离开屏幕时触发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touchcancel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系统取消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事件的时候触发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699067" y="4784215"/>
            <a:ext cx="7753350" cy="8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上表中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的触摸事件与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端的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onclick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等事件不同，需要通过以下方法进行绑定，具体如下。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9067" y="5707545"/>
            <a:ext cx="7753350" cy="550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mtClean="0"/>
              <a:t>dom.addEventListener</a:t>
            </a:r>
            <a:r>
              <a:rPr lang="en-US" altLang="zh-CN"/>
              <a:t>('</a:t>
            </a:r>
            <a:r>
              <a:rPr lang="zh-CN" altLang="zh-CN"/>
              <a:t>事件名称</a:t>
            </a:r>
            <a:r>
              <a:rPr lang="en-US" altLang="zh-CN"/>
              <a:t>',function(e</a:t>
            </a:r>
            <a:r>
              <a:rPr lang="en-US" altLang="zh-CN" smtClean="0"/>
              <a:t>){});</a:t>
            </a:r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8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 flipV="1">
            <a:off x="390182" y="2436692"/>
            <a:ext cx="2654503" cy="1127535"/>
            <a:chOff x="5261372" y="4352589"/>
            <a:chExt cx="3455564" cy="1195989"/>
          </a:xfrm>
        </p:grpSpPr>
        <p:grpSp>
          <p:nvGrpSpPr>
            <p:cNvPr id="46" name="组合 38"/>
            <p:cNvGrpSpPr>
              <a:grpSpLocks/>
            </p:cNvGrpSpPr>
            <p:nvPr/>
          </p:nvGrpSpPr>
          <p:grpSpPr bwMode="auto">
            <a:xfrm rot="10800000">
              <a:off x="5335416" y="4359378"/>
              <a:ext cx="3063896" cy="903237"/>
              <a:chOff x="892101" y="1968148"/>
              <a:chExt cx="3064215" cy="902884"/>
            </a:xfrm>
          </p:grpSpPr>
          <p:cxnSp>
            <p:nvCxnSpPr>
              <p:cNvPr id="5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878135" cy="89252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70236" y="2860641"/>
                <a:ext cx="2186080" cy="10391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组合 41"/>
            <p:cNvGrpSpPr>
              <a:grpSpLocks/>
            </p:cNvGrpSpPr>
            <p:nvPr/>
          </p:nvGrpSpPr>
          <p:grpSpPr bwMode="auto">
            <a:xfrm flipH="1">
              <a:off x="8114223" y="4994588"/>
              <a:ext cx="602713" cy="553990"/>
              <a:chOff x="1211797" y="3721045"/>
              <a:chExt cx="604420" cy="553298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11797" y="3761407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0800000">
                <a:off x="1282673" y="3721045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51"/>
            <p:cNvSpPr>
              <a:spLocks noChangeArrowheads="1"/>
            </p:cNvSpPr>
            <p:nvPr/>
          </p:nvSpPr>
          <p:spPr bwMode="auto">
            <a:xfrm rot="10800000">
              <a:off x="5261372" y="4352589"/>
              <a:ext cx="2574772" cy="107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什么是流式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布局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54" name="TextBox 5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56" name="TextBox 5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5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58" name="弧形 5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弧形 5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弧形 5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6009" y="5156790"/>
            <a:ext cx="3441283" cy="936506"/>
            <a:chOff x="4067939" y="5029417"/>
            <a:chExt cx="3441283" cy="936506"/>
          </a:xfrm>
        </p:grpSpPr>
        <p:grpSp>
          <p:nvGrpSpPr>
            <p:cNvPr id="62" name="组合 61"/>
            <p:cNvGrpSpPr>
              <a:grpSpLocks/>
            </p:cNvGrpSpPr>
            <p:nvPr/>
          </p:nvGrpSpPr>
          <p:grpSpPr bwMode="auto">
            <a:xfrm>
              <a:off x="4067939" y="5029417"/>
              <a:ext cx="3102530" cy="847895"/>
              <a:chOff x="3944674" y="5163536"/>
              <a:chExt cx="2043449" cy="711304"/>
            </a:xfrm>
          </p:grpSpPr>
          <p:grpSp>
            <p:nvGrpSpPr>
              <p:cNvPr id="6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6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6" name="矩形 4"/>
              <p:cNvSpPr>
                <a:spLocks noChangeArrowheads="1"/>
              </p:cNvSpPr>
              <p:nvPr/>
            </p:nvSpPr>
            <p:spPr bwMode="auto">
              <a:xfrm>
                <a:off x="4157168" y="5296340"/>
                <a:ext cx="1830955" cy="46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熟悉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移动端的三种视口</a:t>
                </a: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 bwMode="auto">
            <a:xfrm flipH="1">
              <a:off x="7020272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1850554" y="1649507"/>
            <a:ext cx="5245036" cy="4035361"/>
            <a:chOff x="1398367" y="1733243"/>
            <a:chExt cx="5245036" cy="4035172"/>
          </a:xfrm>
        </p:grpSpPr>
        <p:graphicFrame>
          <p:nvGraphicFramePr>
            <p:cNvPr id="7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9875449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1" name="TextBox 70"/>
            <p:cNvSpPr txBox="1"/>
            <p:nvPr/>
          </p:nvSpPr>
          <p:spPr bwMode="auto">
            <a:xfrm rot="2959810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72" name="TextBox 71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73" name="TextBox 72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6877" y="2166213"/>
            <a:ext cx="3895683" cy="1741124"/>
            <a:chOff x="5356837" y="1895942"/>
            <a:chExt cx="3895683" cy="1741124"/>
          </a:xfrm>
        </p:grpSpPr>
        <p:grpSp>
          <p:nvGrpSpPr>
            <p:cNvPr id="7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7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78" name="组合 16"/>
              <p:cNvGrpSpPr>
                <a:grpSpLocks/>
              </p:cNvGrpSpPr>
              <p:nvPr/>
            </p:nvGrpSpPr>
            <p:grpSpPr bwMode="auto">
              <a:xfrm flipH="1">
                <a:off x="6009508" y="1797377"/>
                <a:ext cx="2494577" cy="648092"/>
                <a:chOff x="1485887" y="2372823"/>
                <a:chExt cx="2608431" cy="648398"/>
              </a:xfrm>
            </p:grpSpPr>
            <p:cxnSp>
              <p:nvCxnSpPr>
                <p:cNvPr id="8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485887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1835735" y="3021221"/>
                  <a:ext cx="225858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9" name="组合 15"/>
              <p:cNvGrpSpPr>
                <a:grpSpLocks/>
              </p:cNvGrpSpPr>
              <p:nvPr/>
            </p:nvGrpSpPr>
            <p:grpSpPr bwMode="auto">
              <a:xfrm flipH="1">
                <a:off x="8293449" y="1318311"/>
                <a:ext cx="489391" cy="520715"/>
                <a:chOff x="1879005" y="3560413"/>
                <a:chExt cx="511727" cy="520961"/>
              </a:xfrm>
            </p:grpSpPr>
            <p:sp>
              <p:nvSpPr>
                <p:cNvPr id="80" name="椭圆 79"/>
                <p:cNvSpPr/>
                <p:nvPr/>
              </p:nvSpPr>
              <p:spPr bwMode="auto">
                <a:xfrm>
                  <a:off x="1879005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986998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6" name="矩形 51"/>
            <p:cNvSpPr>
              <a:spLocks noChangeArrowheads="1"/>
            </p:cNvSpPr>
            <p:nvPr/>
          </p:nvSpPr>
          <p:spPr bwMode="auto">
            <a:xfrm rot="10800000" flipH="1" flipV="1">
              <a:off x="5356837" y="1895942"/>
              <a:ext cx="3088861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布局视口的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方法、</a:t>
              </a:r>
              <a:r>
                <a: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Touch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、过渡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和动画结束事件的使用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zh-CN" altLang="en-US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33493" y="2002915"/>
            <a:ext cx="8136039" cy="440315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95325" y="2002915"/>
            <a:ext cx="496252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使用触摸移动设备时，有时会出现多个手指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同时触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摸屏幕的情况，称为多点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触摸。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当多点触摸触发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事件时，将会返回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对象的触摸点集合，在绑定事件的语法中，回调函数返回的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e(TouchEvent)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对象中包含了三个用于跟踪触摸的属性，用于返回不同的触摸点集合，如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80" y="2145790"/>
            <a:ext cx="2503538" cy="2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882"/>
              </p:ext>
            </p:extLst>
          </p:nvPr>
        </p:nvGraphicFramePr>
        <p:xfrm>
          <a:off x="782832" y="5051362"/>
          <a:ext cx="7886700" cy="118948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9731"/>
                <a:gridCol w="5556969"/>
              </a:tblGrid>
              <a:tr h="238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</a:tr>
              <a:tr h="2583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表示当前跟踪的触摸操作的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对象的触摸点集合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targetTouches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特定于事件目标的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对象的触摸点集合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changedTouches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表示自上次触摸以来发生了什么改变的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对象的触摸点集合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4979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6893" y="1985759"/>
            <a:ext cx="8136039" cy="419596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27602" y="2012440"/>
            <a:ext cx="81153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触摸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点集合中每个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对象都包含一些常用的用于获取触摸信息的属性，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表所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20046"/>
              </p:ext>
            </p:extLst>
          </p:nvPr>
        </p:nvGraphicFramePr>
        <p:xfrm>
          <a:off x="628650" y="3190874"/>
          <a:ext cx="4343400" cy="283844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83040"/>
                <a:gridCol w="3060360"/>
              </a:tblGrid>
              <a:tr h="3153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clientX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触摸目标在视口中的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clientY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触摸目标在视口中的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identifier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标识触摸的唯一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pageX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触摸目标在页面中的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pageY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触摸目标在页面中的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screenX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触摸目标在屏幕中的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screenY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触摸目标在屏幕中的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target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smtClean="0">
                          <a:effectLst/>
                          <a:latin typeface="Times New Roman"/>
                          <a:ea typeface="宋体"/>
                        </a:rPr>
                        <a:t>触</a:t>
                      </a:r>
                      <a:r>
                        <a:rPr lang="zh-CN" altLang="en-US" sz="1050" kern="100" smtClean="0">
                          <a:effectLst/>
                          <a:latin typeface="Times New Roman"/>
                          <a:ea typeface="宋体"/>
                        </a:rPr>
                        <a:t>摸</a:t>
                      </a:r>
                      <a:r>
                        <a:rPr lang="zh-CN" sz="1050" kern="100" smtClean="0">
                          <a:effectLst/>
                          <a:latin typeface="Times New Roman"/>
                          <a:ea typeface="宋体"/>
                        </a:rPr>
                        <a:t>的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DOM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节点目标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5191125" y="3352801"/>
            <a:ext cx="3261290" cy="2390776"/>
          </a:xfrm>
          <a:prstGeom prst="wedgeRoundRectCallout">
            <a:avLst>
              <a:gd name="adj1" fmla="val -66262"/>
              <a:gd name="adj2" fmla="val 13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虽然这些触摸事件没有在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DOM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规范中定义，但是它们却是以兼容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DOM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的方式实现的，例如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DOM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属性中也可以获取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clientX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clientY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，这里作为了解即可。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8270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事件的</a:t>
            </a:r>
            <a:r>
              <a:rPr lang="zh-CN" altLang="zh-CN" sz="2400" b="1" smtClean="0">
                <a:solidFill>
                  <a:srgbClr val="0567A2"/>
                </a:solidFill>
              </a:rPr>
              <a:t>应用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6894" y="1985760"/>
            <a:ext cx="4150831" cy="136704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997950"/>
            <a:ext cx="4165077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事件有了基本的了解后，接下来通过一个案例来演示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事件的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用法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8792" y="5766900"/>
            <a:ext cx="808465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demo4-2.html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004808"/>
            <a:ext cx="3743324" cy="35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7" y="3528525"/>
            <a:ext cx="416618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83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420628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过渡</a:t>
            </a:r>
            <a:r>
              <a:rPr lang="zh-CN" altLang="en-US" sz="2400" b="1" smtClean="0">
                <a:solidFill>
                  <a:srgbClr val="0567A2"/>
                </a:solidFill>
              </a:rPr>
              <a:t>结束事件</a:t>
            </a:r>
            <a:r>
              <a:rPr lang="en-US" altLang="zh-CN" sz="2400" b="1" smtClean="0">
                <a:solidFill>
                  <a:srgbClr val="0567A2"/>
                </a:solidFill>
              </a:rPr>
              <a:t>-transitionend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2633" y="1852410"/>
            <a:ext cx="8037031" cy="457696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864600"/>
            <a:ext cx="8015537" cy="4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transitionend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事件在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 CSS 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完成过渡效果后触发，可以使用如下方式进行绑定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733" y="2448383"/>
            <a:ext cx="7809467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sz="1600" smtClean="0"/>
              <a:t>//</a:t>
            </a:r>
            <a:r>
              <a:rPr lang="zh-CN" altLang="zh-CN" sz="1600"/>
              <a:t>标准语法</a:t>
            </a:r>
          </a:p>
          <a:p>
            <a:pPr lvl="2"/>
            <a:r>
              <a:rPr lang="en-US" altLang="zh-CN"/>
              <a:t>dom.addEventListener('transitionend', function(e){});</a:t>
            </a:r>
            <a:endParaRPr lang="zh-CN" altLang="zh-CN"/>
          </a:p>
          <a:p>
            <a:pPr lvl="1">
              <a:lnSpc>
                <a:spcPct val="150000"/>
              </a:lnSpc>
            </a:pP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42633" y="3093325"/>
            <a:ext cx="79655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上述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语法为绑定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transitionend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事件的标准语法，目前各大浏览器对该事件的支持情况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表所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56061"/>
              </p:ext>
            </p:extLst>
          </p:nvPr>
        </p:nvGraphicFramePr>
        <p:xfrm>
          <a:off x="648733" y="3987006"/>
          <a:ext cx="7820025" cy="688874"/>
        </p:xfrm>
        <a:graphic>
          <a:graphicData uri="http://schemas.openxmlformats.org/drawingml/2006/table">
            <a:tbl>
              <a:tblPr/>
              <a:tblGrid>
                <a:gridCol w="1564005"/>
                <a:gridCol w="1564005"/>
                <a:gridCol w="1564005"/>
                <a:gridCol w="1564005"/>
                <a:gridCol w="1564005"/>
              </a:tblGrid>
              <a:tr h="404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IE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Firefox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Chrome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Safari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Opera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</a:tr>
              <a:tr h="2848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10.0+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12.1+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42633" y="4769725"/>
            <a:ext cx="7965552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webkit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内核的浏览器如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Safari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，需要使用如下代码进行绑定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' 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webkit-TransitionEnd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中添加了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webkit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前缀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734" y="5686883"/>
            <a:ext cx="7809466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4"/>
            <a:r>
              <a:rPr lang="en-US" altLang="zh-CN" sz="1600" smtClean="0"/>
              <a:t>//</a:t>
            </a:r>
            <a:r>
              <a:rPr lang="en-US" altLang="zh-CN" sz="1600"/>
              <a:t>Safari 3.1 </a:t>
            </a:r>
            <a:r>
              <a:rPr lang="zh-CN" altLang="zh-CN" sz="1600"/>
              <a:t>到</a:t>
            </a:r>
            <a:r>
              <a:rPr lang="en-US" altLang="zh-CN" sz="1600"/>
              <a:t> 6.0 </a:t>
            </a:r>
            <a:r>
              <a:rPr lang="zh-CN" altLang="zh-CN" sz="1600"/>
              <a:t>代码</a:t>
            </a:r>
          </a:p>
          <a:p>
            <a:pPr lvl="2"/>
            <a:r>
              <a:rPr lang="en-US" altLang="zh-CN"/>
              <a:t>dom.addEventListener(' webkitTransitionEnd',function(e){});</a:t>
            </a:r>
            <a:endParaRPr lang="zh-CN" altLang="zh-CN"/>
          </a:p>
          <a:p>
            <a:pPr lvl="2"/>
            <a:endParaRPr lang="zh-CN" altLang="zh-CN"/>
          </a:p>
          <a:p>
            <a:pPr lvl="1">
              <a:lnSpc>
                <a:spcPct val="150000"/>
              </a:lnSpc>
            </a:pP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9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6894" y="1985760"/>
            <a:ext cx="8046556" cy="68124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997950"/>
            <a:ext cx="8060802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接下来通过案例来演示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transitionend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事件的具体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用法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8792" y="5709750"/>
            <a:ext cx="808465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demo4-3.html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85460"/>
            <a:ext cx="420628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过渡</a:t>
            </a:r>
            <a:r>
              <a:rPr lang="zh-CN" altLang="en-US" sz="2400" b="1" smtClean="0">
                <a:solidFill>
                  <a:srgbClr val="0567A2"/>
                </a:solidFill>
              </a:rPr>
              <a:t>结束事件</a:t>
            </a:r>
            <a:r>
              <a:rPr lang="en-US" altLang="zh-CN" sz="2400" b="1" smtClean="0">
                <a:solidFill>
                  <a:srgbClr val="0567A2"/>
                </a:solidFill>
              </a:rPr>
              <a:t>-transitionend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2" y="3474296"/>
            <a:ext cx="254899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53" y="2887706"/>
            <a:ext cx="2678216" cy="264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45" y="2888690"/>
            <a:ext cx="2677555" cy="26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427264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动画结束事件</a:t>
            </a:r>
            <a:r>
              <a:rPr lang="en-US" altLang="zh-CN" sz="2400" b="1">
                <a:solidFill>
                  <a:srgbClr val="0567A2"/>
                </a:solidFill>
              </a:rPr>
              <a:t>-animationend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2633" y="1852410"/>
            <a:ext cx="8037031" cy="449124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59323" y="1864600"/>
            <a:ext cx="8015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transitionend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事件相似，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animationend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事件在 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CSS 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完成动画效果后触发，可以使用如下方式进行绑定。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414" y="2771838"/>
            <a:ext cx="7809467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sz="1600" smtClean="0"/>
              <a:t>//</a:t>
            </a:r>
            <a:r>
              <a:rPr lang="zh-CN" altLang="zh-CN" sz="1600"/>
              <a:t>标准语法</a:t>
            </a:r>
          </a:p>
          <a:p>
            <a:pPr lvl="2"/>
            <a:r>
              <a:rPr lang="en-US" altLang="zh-CN"/>
              <a:t>dom.addEventListener</a:t>
            </a:r>
            <a:r>
              <a:rPr lang="en-US" altLang="zh-CN" smtClean="0"/>
              <a:t>(</a:t>
            </a:r>
            <a:r>
              <a:rPr lang="en-US" altLang="zh-CN"/>
              <a:t>'animationend'</a:t>
            </a:r>
            <a:r>
              <a:rPr lang="en-US" altLang="zh-CN" smtClean="0"/>
              <a:t>', </a:t>
            </a:r>
            <a:r>
              <a:rPr lang="en-US" altLang="zh-CN"/>
              <a:t>function(e){});</a:t>
            </a:r>
            <a:endParaRPr lang="zh-CN" altLang="zh-CN"/>
          </a:p>
          <a:p>
            <a:pPr lvl="1">
              <a:lnSpc>
                <a:spcPct val="150000"/>
              </a:lnSpc>
            </a:pP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78372" y="3430119"/>
            <a:ext cx="7965552" cy="77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上述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语法为绑定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animationend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事件的标准语法，同样对于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webkit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内核的浏览器如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Safari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，需要添加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webkit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前缀，使用如下代码进行绑定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52158" y="4912600"/>
            <a:ext cx="7965552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目前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各大浏览器对该事件的支持情况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表所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734" y="4222807"/>
            <a:ext cx="7809466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sz="1600"/>
              <a:t>//Safari 3.1 </a:t>
            </a:r>
            <a:r>
              <a:rPr lang="zh-CN" altLang="zh-CN" sz="1600"/>
              <a:t>到</a:t>
            </a:r>
            <a:r>
              <a:rPr lang="en-US" altLang="zh-CN" sz="1600"/>
              <a:t> 6.0 </a:t>
            </a:r>
            <a:r>
              <a:rPr lang="zh-CN" altLang="zh-CN" sz="1600"/>
              <a:t>代码</a:t>
            </a:r>
          </a:p>
          <a:p>
            <a:r>
              <a:rPr lang="en-US" altLang="zh-CN" smtClean="0"/>
              <a:t> 	dom.addEventListener</a:t>
            </a:r>
            <a:r>
              <a:rPr lang="en-US" altLang="zh-CN"/>
              <a:t>('webkitAnimationEnd',function(e</a:t>
            </a:r>
            <a:r>
              <a:rPr lang="en-US" altLang="zh-CN" smtClean="0"/>
              <a:t>){});</a:t>
            </a:r>
            <a:endParaRPr lang="zh-CN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14012"/>
              </p:ext>
            </p:extLst>
          </p:nvPr>
        </p:nvGraphicFramePr>
        <p:xfrm>
          <a:off x="692964" y="5425281"/>
          <a:ext cx="7765235" cy="711422"/>
        </p:xfrm>
        <a:graphic>
          <a:graphicData uri="http://schemas.openxmlformats.org/drawingml/2006/table">
            <a:tbl>
              <a:tblPr/>
              <a:tblGrid>
                <a:gridCol w="1553047"/>
                <a:gridCol w="1553047"/>
                <a:gridCol w="1553047"/>
                <a:gridCol w="1553047"/>
                <a:gridCol w="1553047"/>
              </a:tblGrid>
              <a:tr h="423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IE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Firefox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Chrome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Safari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Opera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9EA"/>
                    </a:solidFill>
                  </a:tcPr>
                </a:tc>
              </a:tr>
              <a:tr h="288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10.0+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12.1+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133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6894" y="1985760"/>
            <a:ext cx="8046556" cy="345301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02173" y="1997950"/>
            <a:ext cx="80608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接下来通过案例来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演示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animationend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的具体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用法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8792" y="5709750"/>
            <a:ext cx="808465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demo4-4.html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085460"/>
            <a:ext cx="427264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动画结束事件</a:t>
            </a:r>
            <a:r>
              <a:rPr lang="en-US" altLang="zh-CN" sz="2400" b="1">
                <a:solidFill>
                  <a:srgbClr val="0567A2"/>
                </a:solidFill>
              </a:rPr>
              <a:t>-animationend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9" y="2986553"/>
            <a:ext cx="2407994" cy="190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50" y="2986552"/>
            <a:ext cx="2407993" cy="190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86552"/>
            <a:ext cx="2403609" cy="190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59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6199" y="1619250"/>
            <a:ext cx="906236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请列举移动端有哪的三种视口。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个移动端基本的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Touch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事件，并说明触发条件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72" y="1653342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请简述如何获取当前坐标位置。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请简述选择文件的两种方式。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35741" y="2259488"/>
            <a:ext cx="6541433" cy="28603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dirty="0"/>
              <a:t>“</a:t>
            </a:r>
            <a:r>
              <a:rPr lang="en-US" altLang="zh-CN" dirty="0"/>
              <a:t>navigator. geolocation</a:t>
            </a:r>
            <a:r>
              <a:rPr lang="zh-CN" altLang="zh-CN" dirty="0"/>
              <a:t>”对象可以公开访问地理位置的方法，其中</a:t>
            </a:r>
            <a:r>
              <a:rPr lang="en-US" altLang="zh-CN" dirty="0"/>
              <a:t>navigator</a:t>
            </a:r>
            <a:r>
              <a:rPr lang="zh-CN" altLang="zh-CN" dirty="0"/>
              <a:t>为浏览器内置对象。检测浏览器是否支持定位</a:t>
            </a:r>
            <a:r>
              <a:rPr lang="en-US" altLang="zh-CN" dirty="0"/>
              <a:t>API</a:t>
            </a:r>
            <a:r>
              <a:rPr lang="zh-CN" altLang="zh-CN" dirty="0"/>
              <a:t>，只需要检测</a:t>
            </a:r>
            <a:r>
              <a:rPr lang="en-US" altLang="zh-CN" dirty="0"/>
              <a:t>geolocation</a:t>
            </a:r>
            <a:r>
              <a:rPr lang="zh-CN" altLang="zh-CN" dirty="0"/>
              <a:t>是否存在于</a:t>
            </a:r>
            <a:r>
              <a:rPr lang="en-US" altLang="zh-CN" dirty="0"/>
              <a:t>navigator</a:t>
            </a:r>
            <a:r>
              <a:rPr lang="zh-CN" altLang="zh-CN" dirty="0"/>
              <a:t>中即可。对于移动</a:t>
            </a:r>
            <a:r>
              <a:rPr lang="en-US" altLang="zh-CN" dirty="0"/>
              <a:t>Web</a:t>
            </a:r>
            <a:r>
              <a:rPr lang="zh-CN" altLang="zh-CN" dirty="0"/>
              <a:t>开发者，大多数情况只需要获取用户的当前位置，此时我们可以使用</a:t>
            </a:r>
            <a:r>
              <a:rPr lang="en-US" altLang="zh-CN" dirty="0"/>
              <a:t>getCurrentPosition()</a:t>
            </a:r>
            <a:r>
              <a:rPr lang="zh-CN" altLang="zh-CN" dirty="0"/>
              <a:t>方法来获取当前位置的坐标值。</a:t>
            </a:r>
            <a:r>
              <a:rPr lang="en-US" altLang="zh-CN" dirty="0"/>
              <a:t>getCurrentPosition()</a:t>
            </a:r>
            <a:r>
              <a:rPr lang="zh-CN" altLang="zh-CN" dirty="0"/>
              <a:t>调用时会发起一个异步请求，浏览器会调用系统底层的硬件（如</a:t>
            </a:r>
            <a:r>
              <a:rPr lang="en-US" altLang="zh-CN" dirty="0"/>
              <a:t>GPS</a:t>
            </a:r>
            <a:r>
              <a:rPr lang="zh-CN" altLang="zh-CN" dirty="0"/>
              <a:t>）来更新当前的位置信息，当信息获取到之后会在回调函数中传入</a:t>
            </a:r>
            <a:r>
              <a:rPr lang="en-US" altLang="zh-CN" dirty="0"/>
              <a:t>position</a:t>
            </a:r>
            <a:r>
              <a:rPr lang="zh-CN" altLang="zh-CN" dirty="0"/>
              <a:t>对象。</a:t>
            </a:r>
          </a:p>
          <a:p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635852" y="2943066"/>
            <a:ext cx="4019541" cy="13280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 smtClean="0"/>
              <a:t>(1)</a:t>
            </a:r>
            <a:r>
              <a:rPr lang="zh-CN" altLang="zh-CN" dirty="0" smtClean="0"/>
              <a:t>可</a:t>
            </a:r>
            <a:r>
              <a:rPr lang="zh-CN" altLang="zh-CN" dirty="0"/>
              <a:t>以通过</a:t>
            </a:r>
            <a:r>
              <a:rPr lang="en-US" altLang="zh-CN" dirty="0"/>
              <a:t>file</a:t>
            </a:r>
            <a:r>
              <a:rPr lang="zh-CN" altLang="zh-CN" dirty="0"/>
              <a:t>类型的</a:t>
            </a:r>
            <a:r>
              <a:rPr lang="en-US" altLang="zh-CN" dirty="0"/>
              <a:t>input</a:t>
            </a:r>
            <a:r>
              <a:rPr lang="zh-CN" altLang="zh-CN" dirty="0"/>
              <a:t>元素或者拖放的方式进行选择文件操作。</a:t>
            </a:r>
          </a:p>
          <a:p>
            <a:r>
              <a:rPr lang="en-US" altLang="zh-CN" dirty="0" smtClean="0"/>
              <a:t>(2)</a:t>
            </a:r>
            <a:r>
              <a:rPr lang="zh-CN" altLang="zh-CN" dirty="0" smtClean="0"/>
              <a:t>通</a:t>
            </a:r>
            <a:r>
              <a:rPr lang="zh-CN" altLang="zh-CN" dirty="0"/>
              <a:t>过拖拽来选择文件，需要通过访问</a:t>
            </a:r>
            <a:r>
              <a:rPr lang="en-US" altLang="zh-CN" dirty="0"/>
              <a:t>dataTransfer</a:t>
            </a:r>
            <a:r>
              <a:rPr lang="zh-CN" altLang="zh-CN" dirty="0"/>
              <a:t>的</a:t>
            </a:r>
            <a:r>
              <a:rPr lang="en-US" altLang="zh-CN" dirty="0"/>
              <a:t>files</a:t>
            </a:r>
            <a:r>
              <a:rPr lang="zh-CN" altLang="zh-CN" dirty="0"/>
              <a:t>属性来访问。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9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流式布局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05074" y="2336493"/>
            <a:ext cx="5486401" cy="302608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 bwMode="auto">
          <a:xfrm>
            <a:off x="5399832" y="2153816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9" name="矩形 75"/>
          <p:cNvSpPr>
            <a:spLocks noChangeArrowheads="1"/>
          </p:cNvSpPr>
          <p:nvPr/>
        </p:nvSpPr>
        <p:spPr bwMode="auto">
          <a:xfrm>
            <a:off x="5399832" y="2120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2705100" y="2612603"/>
            <a:ext cx="508550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端进行网页制作时，经常使用固定像素并且内容居中的网页布局，为了适应小屏幕的设备，在移动设备和跨平台（响应式）网页开发的过程中，多数使用流式布局，本小节将对流式布局进行详细的介绍。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8" y="2544886"/>
            <a:ext cx="1889203" cy="246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468967" y="1502765"/>
            <a:ext cx="8136039" cy="403126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603801" y="1534005"/>
            <a:ext cx="7873449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流式布局是一种等比例缩放布局方式，在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代码中使用百分比来设置宽度，也称百分比自适应的布局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流式布局实现方法是将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固定像素宽度换算为百分比宽度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流式布局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1" y="2874555"/>
            <a:ext cx="4115669" cy="259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68967" y="5721424"/>
            <a:ext cx="8136039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demo4-1.html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66226" y="2874555"/>
            <a:ext cx="3714750" cy="2594372"/>
            <a:chOff x="4766226" y="2778873"/>
            <a:chExt cx="3714750" cy="2735670"/>
          </a:xfrm>
        </p:grpSpPr>
        <p:sp>
          <p:nvSpPr>
            <p:cNvPr id="2" name="折角形 1"/>
            <p:cNvSpPr/>
            <p:nvPr/>
          </p:nvSpPr>
          <p:spPr>
            <a:xfrm>
              <a:off x="4766226" y="2778873"/>
              <a:ext cx="3714750" cy="2735670"/>
            </a:xfrm>
            <a:prstGeom prst="foldedCorner">
              <a:avLst/>
            </a:prstGeom>
            <a:solidFill>
              <a:srgbClr val="F7D9EA"/>
            </a:solidFill>
            <a:ln>
              <a:solidFill>
                <a:srgbClr val="F7D9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4775752" y="4488700"/>
              <a:ext cx="370522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7D9EA"/>
              </a:solidFill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zh-CN" sz="1600" b="1"/>
                <a:t>目标元素宽度</a:t>
              </a:r>
              <a:r>
                <a:rPr lang="en-US" altLang="zh-CN" sz="1600" b="1"/>
                <a:t>/</a:t>
              </a:r>
              <a:r>
                <a:rPr lang="zh-CN" altLang="zh-CN" sz="1600" b="1"/>
                <a:t>父盒子</a:t>
              </a:r>
              <a:r>
                <a:rPr lang="zh-CN" altLang="zh-CN" sz="1600" b="1" smtClean="0"/>
                <a:t>宽度</a:t>
              </a:r>
              <a:r>
                <a:rPr lang="en-US" altLang="zh-CN" sz="1600" b="1" smtClean="0"/>
                <a:t>=</a:t>
              </a:r>
              <a:r>
                <a:rPr lang="zh-CN" altLang="zh-CN" sz="1600" b="1" smtClean="0"/>
                <a:t>百分数</a:t>
              </a:r>
              <a:r>
                <a:rPr lang="zh-CN" altLang="zh-CN" sz="1600" b="1"/>
                <a:t>宽度。</a:t>
              </a:r>
            </a:p>
          </p:txBody>
        </p:sp>
        <p:sp>
          <p:nvSpPr>
            <p:cNvPr id="10" name="矩形 5"/>
            <p:cNvSpPr>
              <a:spLocks noChangeArrowheads="1"/>
            </p:cNvSpPr>
            <p:nvPr/>
          </p:nvSpPr>
          <p:spPr bwMode="auto">
            <a:xfrm>
              <a:off x="4766227" y="2807880"/>
              <a:ext cx="3711023" cy="133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mtClean="0">
                  <a:latin typeface="黑体" panose="02010609060101010101" pitchFamily="49" charset="-122"/>
                  <a:ea typeface="黑体" panose="02010609060101010101" pitchFamily="49" charset="-122"/>
                </a:rPr>
                <a:t>流式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布局实现方法是将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CSS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固定像素宽度换算为百分比宽度。换算公式如下所示</a:t>
              </a:r>
              <a:r>
                <a:rPr lang="zh-CN" altLang="en-US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57449" y="2060268"/>
            <a:ext cx="5648325" cy="346423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 bwMode="auto">
          <a:xfrm>
            <a:off x="5571282" y="1877591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矩形 75"/>
          <p:cNvSpPr>
            <a:spLocks noChangeArrowheads="1"/>
          </p:cNvSpPr>
          <p:nvPr/>
        </p:nvSpPr>
        <p:spPr bwMode="auto">
          <a:xfrm>
            <a:off x="5571282" y="184394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2743200" y="2336378"/>
            <a:ext cx="521885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手机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屏幕多种多样，由于不同手机分辨率、屏幕宽高比都有可能不同，同一张图片在不同手机中显示的位置和大小，在视觉上存在差异，我们需要对不同的手机屏幕进行适配，使相同的程序逻辑在不同的屏幕上显示的视觉效果一致，为此视口的概念出现了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796322"/>
            <a:ext cx="1889203" cy="246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96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676275" y="2816839"/>
            <a:ext cx="7804062" cy="2854837"/>
          </a:xfrm>
          <a:prstGeom prst="rect">
            <a:avLst/>
          </a:prstGeom>
          <a:solidFill>
            <a:srgbClr val="F7D9EA">
              <a:alpha val="90000"/>
            </a:srgbClr>
          </a:solidFill>
          <a:ln w="28575">
            <a:solidFill>
              <a:srgbClr val="EB9FCA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1057274" y="2951573"/>
            <a:ext cx="7231923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1800" smtClean="0">
                <a:latin typeface="黑体" panose="02010609060101010101" pitchFamily="49" charset="-122"/>
                <a:ea typeface="黑体" panose="02010609060101010101" pitchFamily="49" charset="-122"/>
              </a:rPr>
              <a:t>视口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viewport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）是移动前端开发中一个非常重要的概念，最早是苹果公司推出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iPhone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的时候发明的，为的使让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iPhone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的小屏幕尽可能完整显示整个网页。不管网页原始的分辨率尺寸多大，都能将其缩小显示在手机浏览器上，这样保证网页在手机上看起来更像在桌面浏览器中的样子。在苹果引入视口的概念后，所有的移动开发者也都认同了这个做法。</a:t>
            </a:r>
            <a:endParaRPr lang="zh-CN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1" name="矩形 10"/>
          <p:cNvSpPr/>
          <p:nvPr/>
        </p:nvSpPr>
        <p:spPr>
          <a:xfrm>
            <a:off x="560388" y="118071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理解视口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76" y="1051742"/>
            <a:ext cx="3177622" cy="168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81050" y="1774312"/>
            <a:ext cx="7467600" cy="4683638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771524" y="1770473"/>
            <a:ext cx="7231923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为了方便读者理解视口到底是什么，接下来举一个例子进行说明。在网页制作过程中，有时我们会使用百分比来声明宽度，代码如下所示。</a:t>
            </a:r>
            <a:endParaRPr lang="zh-CN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993512" y="2954080"/>
            <a:ext cx="3330838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1400"/>
              <a:t>&lt;!DOCTYPE html&gt;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&lt;html&gt;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&lt;head lang="en"&gt;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    &lt;meta charset="UTF-8"&gt;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    &lt;title&gt;demo&lt;/title&gt;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&lt;/head&gt;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&lt;body&gt;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&lt;div style="width: 50%"&gt;&lt;/div&gt;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&lt;/body&gt;</a:t>
            </a:r>
          </a:p>
          <a:p>
            <a:pPr lvl="1">
              <a:lnSpc>
                <a:spcPct val="150000"/>
              </a:lnSpc>
            </a:pPr>
            <a:r>
              <a:rPr lang="en-US" altLang="zh-CN" sz="1400"/>
              <a:t>&lt;/html</a:t>
            </a:r>
            <a:r>
              <a:rPr lang="en-US" altLang="zh-CN" sz="1400" smtClean="0"/>
              <a:t>&gt;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560388" y="10854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理解视口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514850" y="2954081"/>
            <a:ext cx="3543300" cy="3313370"/>
          </a:xfrm>
          <a:prstGeom prst="wedgeRoundRectCallout">
            <a:avLst>
              <a:gd name="adj1" fmla="val -67876"/>
              <a:gd name="adj2" fmla="val 1913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的子元素，设置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style=”width:50%”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就表示该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宽度的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没有显示声明宽度，因此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占用了父包含块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元素宽度的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。同样，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也没显示声明宽度，因此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元素也占父包含块的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。那么，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元素的父包含块是什么呢？答案是视口。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4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2305050"/>
            <a:ext cx="7808432" cy="2886075"/>
          </a:xfrm>
          <a:prstGeom prst="rect">
            <a:avLst/>
          </a:prstGeom>
          <a:solidFill>
            <a:srgbClr val="F7D9EA">
              <a:alpha val="90000"/>
            </a:srgbClr>
          </a:solidFill>
          <a:ln w="19050">
            <a:solidFill>
              <a:srgbClr val="EB9FCA"/>
            </a:solidFill>
            <a:prstDash val="dash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866963" y="2598097"/>
            <a:ext cx="71876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视口在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标准文档中称为初始包含块，这个初始包含块是所有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百分比宽度推算的根源。在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桌面上，如果不对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元素设置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padding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，那么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元素都与浏览器窗口的宽度一致。因此，这时我们可以说，上述代码中的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元素占浏览器宽度的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。但是由于移动设备的屏幕较小，在移动设备上，如果视口的宽度与浏览器窗口的宽度一致，在小的屏幕上呈现过多的内容清晰度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较差。</a:t>
            </a:r>
            <a:endParaRPr lang="zh-CN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018785"/>
            <a:ext cx="18373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理解视口</a:t>
            </a:r>
            <a:r>
              <a:rPr lang="zh-CN" altLang="zh-CN" sz="2400" b="1" smtClean="0">
                <a:solidFill>
                  <a:srgbClr val="0567A2"/>
                </a:solidFill>
              </a:rPr>
              <a:t> 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35" y="1018785"/>
            <a:ext cx="2957486" cy="561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4676775" y="3648075"/>
            <a:ext cx="3639686" cy="2657475"/>
          </a:xfrm>
          <a:prstGeom prst="wedgeEllipseCallout">
            <a:avLst>
              <a:gd name="adj1" fmla="val -60771"/>
              <a:gd name="adj2" fmla="val -47705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例如</a:t>
            </a:r>
            <a:r>
              <a:rPr lang="en-US" altLang="zh-CN" sz="1400" b="1"/>
              <a:t>demo4-1</a:t>
            </a:r>
            <a:r>
              <a:rPr lang="zh-CN" altLang="en-US" sz="1400" b="1"/>
              <a:t>的页面内容如果在</a:t>
            </a:r>
            <a:r>
              <a:rPr lang="en-US" altLang="zh-CN" sz="1400" b="1"/>
              <a:t>iPhone6</a:t>
            </a:r>
            <a:r>
              <a:rPr lang="zh-CN" altLang="en-US" sz="1400" b="1"/>
              <a:t>设备上呈现，效果如图所示。网页的内容显示模糊，这时读者也许想到了是否可以把网页放大，通过移动网页来看清上面的内容，这就需要让视口的宽度大于浏览器窗口的宽度，来达到网页缩放的目的。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ac08e1a1e3e4b8e97d7b1833b31c21ea11ba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4章 移动端页面布局与常用事件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常用事件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流式布局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流式布局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视口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</TotalTime>
  <Words>2496</Words>
  <Application>Microsoft Office PowerPoint</Application>
  <PresentationFormat>全屏显示(4:3)</PresentationFormat>
  <Paragraphs>219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金鑫</cp:lastModifiedBy>
  <cp:revision>212</cp:revision>
  <dcterms:created xsi:type="dcterms:W3CDTF">2016-08-25T05:15:17Z</dcterms:created>
  <dcterms:modified xsi:type="dcterms:W3CDTF">2018-02-05T01:41:16Z</dcterms:modified>
</cp:coreProperties>
</file>