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charts/chart1.xml" ContentType="application/vnd.openxmlformats-officedocument.drawingml.chart+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328" r:id="rId2"/>
    <p:sldId id="329" r:id="rId3"/>
    <p:sldId id="320" r:id="rId4"/>
    <p:sldId id="264" r:id="rId5"/>
    <p:sldId id="292" r:id="rId6"/>
    <p:sldId id="321" r:id="rId7"/>
    <p:sldId id="306" r:id="rId8"/>
    <p:sldId id="265" r:id="rId9"/>
    <p:sldId id="293" r:id="rId10"/>
    <p:sldId id="308" r:id="rId11"/>
    <p:sldId id="309" r:id="rId12"/>
    <p:sldId id="322" r:id="rId13"/>
    <p:sldId id="330" r:id="rId14"/>
    <p:sldId id="331" r:id="rId15"/>
    <p:sldId id="307" r:id="rId16"/>
    <p:sldId id="310" r:id="rId17"/>
    <p:sldId id="332" r:id="rId18"/>
    <p:sldId id="334" r:id="rId19"/>
    <p:sldId id="336" r:id="rId20"/>
    <p:sldId id="335" r:id="rId21"/>
    <p:sldId id="338" r:id="rId22"/>
    <p:sldId id="337" r:id="rId23"/>
    <p:sldId id="339" r:id="rId24"/>
    <p:sldId id="340" r:id="rId25"/>
    <p:sldId id="342" r:id="rId26"/>
    <p:sldId id="343" r:id="rId27"/>
    <p:sldId id="344" r:id="rId28"/>
    <p:sldId id="345" r:id="rId29"/>
    <p:sldId id="291" r:id="rId30"/>
    <p:sldId id="260" r:id="rId31"/>
  </p:sldIdLst>
  <p:sldSz cx="9144000" cy="6858000" type="screen4x3"/>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A6CA"/>
    <a:srgbClr val="F1C1E7"/>
    <a:srgbClr val="EDD3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1" autoAdjust="0"/>
    <p:restoredTop sz="94660"/>
  </p:normalViewPr>
  <p:slideViewPr>
    <p:cSldViewPr snapToGrid="0">
      <p:cViewPr>
        <p:scale>
          <a:sx n="125" d="100"/>
          <a:sy n="125" d="100"/>
        </p:scale>
        <p:origin x="1860" y="756"/>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21259762883621849"/>
          <c:y val="6.8138576695007141E-2"/>
          <c:w val="0.61861102362204723"/>
          <c:h val="0.76592641554868568"/>
        </c:manualLayout>
      </c:layout>
      <c:doughnutChart>
        <c:varyColors val="1"/>
        <c:ser>
          <c:idx val="0"/>
          <c:order val="0"/>
          <c:tx>
            <c:strRef>
              <c:f>Sheet1!$B$1</c:f>
              <c:strCache>
                <c:ptCount val="1"/>
                <c:pt idx="0">
                  <c:v>销售额</c:v>
                </c:pt>
              </c:strCache>
            </c:strRef>
          </c:tx>
          <c:dPt>
            <c:idx val="0"/>
            <c:bubble3D val="0"/>
          </c:dPt>
          <c:dPt>
            <c:idx val="1"/>
            <c:bubble3D val="0"/>
          </c:dPt>
          <c:dPt>
            <c:idx val="2"/>
            <c:bubble3D val="0"/>
          </c:dPt>
          <c:cat>
            <c:strRef>
              <c:f>Sheet1!$A$2:$A$4</c:f>
              <c:strCache>
                <c:ptCount val="3"/>
                <c:pt idx="0">
                  <c:v>掌握知识</c:v>
                </c:pt>
                <c:pt idx="1">
                  <c:v>理解知识</c:v>
                </c:pt>
                <c:pt idx="2">
                  <c:v>了解知识</c:v>
                </c:pt>
              </c:strCache>
            </c:strRef>
          </c:cat>
          <c:val>
            <c:numRef>
              <c:f>Sheet1!$B$2:$B$4</c:f>
              <c:numCache>
                <c:formatCode>General</c:formatCode>
                <c:ptCount val="3"/>
                <c:pt idx="0">
                  <c:v>3.3333333330000001</c:v>
                </c:pt>
                <c:pt idx="1">
                  <c:v>3.3333333330000001</c:v>
                </c:pt>
                <c:pt idx="2">
                  <c:v>3.3333333330000001</c:v>
                </c:pt>
              </c:numCache>
            </c:numRef>
          </c:val>
        </c:ser>
        <c:dLbls>
          <c:showLegendKey val="0"/>
          <c:showVal val="0"/>
          <c:showCatName val="0"/>
          <c:showSerName val="0"/>
          <c:showPercent val="0"/>
          <c:showBubbleSize val="0"/>
          <c:showLeaderLines val="1"/>
        </c:dLbls>
        <c:firstSliceAng val="0"/>
        <c:holeSize val="51"/>
      </c:doughnutChart>
    </c:plotArea>
    <c:plotVisOnly val="1"/>
    <c:dispBlanksAs val="gap"/>
    <c:showDLblsOverMax val="0"/>
  </c:chart>
  <c:txPr>
    <a:bodyPr/>
    <a:lstStyle/>
    <a:p>
      <a:pPr>
        <a:defRPr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51CB6-B1E1-4D18-AC1B-B9F89CB36E05}" type="datetimeFigureOut">
              <a:rPr lang="zh-CN" altLang="en-US" smtClean="0"/>
              <a:t>2018/1/6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4D8174-1906-437C-B9B4-8430A381E279}" type="slidenum">
              <a:rPr lang="zh-CN" altLang="en-US" smtClean="0"/>
              <a:t>‹#›</a:t>
            </a:fld>
            <a:endParaRPr lang="zh-CN" altLang="en-US"/>
          </a:p>
        </p:txBody>
      </p:sp>
    </p:spTree>
    <p:extLst>
      <p:ext uri="{BB962C8B-B14F-4D97-AF65-F5344CB8AC3E}">
        <p14:creationId xmlns:p14="http://schemas.microsoft.com/office/powerpoint/2010/main" val="3351924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p:sp>
      <p:sp>
        <p:nvSpPr>
          <p:cNvPr id="7171" name="备注占位符 2"/>
          <p:cNvSpPr>
            <a:spLocks noGrp="1"/>
          </p:cNvSpPr>
          <p:nvPr>
            <p:ph type="body" idx="1"/>
          </p:nvPr>
        </p:nvSpPr>
        <p:spPr>
          <a:noFill/>
        </p:spPr>
        <p:txBody>
          <a:bodyPr/>
          <a:lstStyle/>
          <a:p>
            <a:endParaRPr lang="zh-CN" altLang="en-US" smtClean="0"/>
          </a:p>
        </p:txBody>
      </p:sp>
      <p:sp>
        <p:nvSpPr>
          <p:cNvPr id="7172" name="灯片编号占位符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None/>
            </a:pPr>
            <a:fld id="{A3DF5170-8A0D-43AE-A108-EB1D46CE06DD}" type="slidenum">
              <a:rPr lang="zh-CN" altLang="en-US"/>
              <a:pPr eaLnBrk="1" hangingPunct="1">
                <a:buFontTx/>
                <a:buNone/>
              </a:pPr>
              <a:t>30</a:t>
            </a:fld>
            <a:endParaRPr lang="en-US" altLang="zh-CN"/>
          </a:p>
        </p:txBody>
      </p:sp>
    </p:spTree>
    <p:extLst>
      <p:ext uri="{BB962C8B-B14F-4D97-AF65-F5344CB8AC3E}">
        <p14:creationId xmlns:p14="http://schemas.microsoft.com/office/powerpoint/2010/main" val="2121676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3955519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20" y="-1"/>
            <a:ext cx="9140780" cy="6858001"/>
          </a:xfrm>
          <a:prstGeom prst="rect">
            <a:avLst/>
          </a:prstGeom>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1549332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AA88397-7984-4816-A3BC-987D45041CB5}" type="datetimeFigureOut">
              <a:rPr lang="zh-CN" altLang="en-US" smtClean="0"/>
              <a:t>2018/1/6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9"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13374590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AA88397-7984-4816-A3BC-987D45041CB5}" type="datetimeFigureOut">
              <a:rPr lang="zh-CN" altLang="en-US" smtClean="0"/>
              <a:t>2018/1/6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11"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7849918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AA88397-7984-4816-A3BC-987D45041CB5}" type="datetimeFigureOut">
              <a:rPr lang="zh-CN" altLang="en-US" smtClean="0"/>
              <a:t>2018/1/6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6"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42512418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AA88397-7984-4816-A3BC-987D45041CB5}" type="datetimeFigureOut">
              <a:rPr lang="zh-CN" altLang="en-US" smtClean="0"/>
              <a:t>2018/1/6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564C423-1280-4737-888E-126E3DA98E05}" type="slidenum">
              <a:rPr lang="zh-CN" altLang="en-US" smtClean="0"/>
              <a:t>‹#›</a:t>
            </a:fld>
            <a:endParaRPr lang="zh-CN" altLang="en-US"/>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159474092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52" y="0"/>
            <a:ext cx="9146352" cy="6858000"/>
          </a:xfrm>
          <a:prstGeom prst="rect">
            <a:avLst/>
          </a:prstGeom>
        </p:spPr>
      </p:pic>
    </p:spTree>
    <p:extLst>
      <p:ext uri="{BB962C8B-B14F-4D97-AF65-F5344CB8AC3E}">
        <p14:creationId xmlns:p14="http://schemas.microsoft.com/office/powerpoint/2010/main" val="31135472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20871A7D-A34B-456E-BE23-ADD4F5CC5958}" type="datetimeFigureOut">
              <a:rPr lang="zh-CN" altLang="en-US" smtClean="0"/>
              <a:t>2018/1/6</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533D1320-B599-403F-97BA-919DE05EE47B}" type="slidenum">
              <a:rPr lang="zh-CN" altLang="en-US" smtClean="0"/>
              <a:t>‹#›</a:t>
            </a:fld>
            <a:endParaRPr lang="zh-CN" altLang="en-US"/>
          </a:p>
        </p:txBody>
      </p:sp>
      <p:sp>
        <p:nvSpPr>
          <p:cNvPr id="7"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260422076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691076" y="221355"/>
            <a:ext cx="7858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p>
        </p:txBody>
      </p:sp>
    </p:spTree>
    <p:extLst>
      <p:ext uri="{BB962C8B-B14F-4D97-AF65-F5344CB8AC3E}">
        <p14:creationId xmlns:p14="http://schemas.microsoft.com/office/powerpoint/2010/main" val="9634143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A88397-7984-4816-A3BC-987D45041CB5}" type="datetimeFigureOut">
              <a:rPr lang="zh-CN" altLang="en-US" smtClean="0"/>
              <a:t>2018/1/6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64C423-1280-4737-888E-126E3DA98E05}" type="slidenum">
              <a:rPr lang="zh-CN" altLang="en-US" smtClean="0"/>
              <a:t>‹#›</a:t>
            </a:fld>
            <a:endParaRPr lang="zh-CN" altLang="en-US"/>
          </a:p>
        </p:txBody>
      </p:sp>
    </p:spTree>
    <p:extLst>
      <p:ext uri="{BB962C8B-B14F-4D97-AF65-F5344CB8AC3E}">
        <p14:creationId xmlns:p14="http://schemas.microsoft.com/office/powerpoint/2010/main" val="201248460"/>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4" r:id="rId3"/>
    <p:sldLayoutId id="2147483665" r:id="rId4"/>
    <p:sldLayoutId id="2147483666" r:id="rId5"/>
    <p:sldLayoutId id="2147483670" r:id="rId6"/>
    <p:sldLayoutId id="2147483673" r:id="rId7"/>
    <p:sldLayoutId id="2147483675" r:id="rId8"/>
    <p:sldLayoutId id="2147483676"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8.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8.xml"/><Relationship Id="rId1" Type="http://schemas.openxmlformats.org/officeDocument/2006/relationships/tags" Target="../tags/tag1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8.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8.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8.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8.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8.xml"/><Relationship Id="rId1" Type="http://schemas.openxmlformats.org/officeDocument/2006/relationships/tags" Target="../tags/tag18.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8.xml"/><Relationship Id="rId1" Type="http://schemas.openxmlformats.org/officeDocument/2006/relationships/tags" Target="../tags/tag2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8.xml"/><Relationship Id="rId1" Type="http://schemas.openxmlformats.org/officeDocument/2006/relationships/tags" Target="../tags/tag2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8.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8.xml"/><Relationship Id="rId1" Type="http://schemas.openxmlformats.org/officeDocument/2006/relationships/tags" Target="../tags/tag24.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8.xml"/><Relationship Id="rId1" Type="http://schemas.openxmlformats.org/officeDocument/2006/relationships/tags" Target="../tags/tag25.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8.xml"/><Relationship Id="rId1" Type="http://schemas.openxmlformats.org/officeDocument/2006/relationships/tags" Target="../tags/tag26.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slideLayout" Target="../slideLayouts/slideLayout8.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8.xml"/><Relationship Id="rId1" Type="http://schemas.openxmlformats.org/officeDocument/2006/relationships/tags" Target="../tags/tag28.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8.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tags" Target="../tags/tag5.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8.xml"/><Relationship Id="rId1" Type="http://schemas.openxmlformats.org/officeDocument/2006/relationships/tags" Target="../tags/tag7.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8.xml"/><Relationship Id="rId1" Type="http://schemas.openxmlformats.org/officeDocument/2006/relationships/tags" Target="../tags/tag9.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328165" y="2739697"/>
            <a:ext cx="6487674" cy="646331"/>
          </a:xfrm>
          <a:prstGeom prst="rect">
            <a:avLst/>
          </a:prstGeom>
          <a:noFill/>
        </p:spPr>
        <p:txBody>
          <a:bodyPr wrap="none" rtlCol="0" anchor="ctr">
            <a:spAutoFit/>
          </a:bodyPr>
          <a:lstStyle/>
          <a:p>
            <a:pPr algn="ctr"/>
            <a:r>
              <a:rPr lang="zh-CN" altLang="en-US" sz="3600" b="1" smtClean="0">
                <a:solidFill>
                  <a:schemeClr val="bg1"/>
                </a:solidFill>
                <a:latin typeface="微软雅黑" pitchFamily="34" charset="-122"/>
                <a:ea typeface="微软雅黑" pitchFamily="34" charset="-122"/>
                <a:sym typeface="微软雅黑" pitchFamily="34" charset="-122"/>
              </a:rPr>
              <a:t>第</a:t>
            </a:r>
            <a:r>
              <a:rPr lang="en-US" altLang="zh-CN" sz="3600" b="1" smtClean="0">
                <a:solidFill>
                  <a:schemeClr val="bg1"/>
                </a:solidFill>
                <a:latin typeface="微软雅黑" pitchFamily="34" charset="-122"/>
                <a:ea typeface="微软雅黑" pitchFamily="34" charset="-122"/>
                <a:sym typeface="微软雅黑" pitchFamily="34" charset="-122"/>
              </a:rPr>
              <a:t>5</a:t>
            </a:r>
            <a:r>
              <a:rPr lang="zh-CN" altLang="en-US" sz="3600" b="1" smtClean="0">
                <a:solidFill>
                  <a:schemeClr val="bg1"/>
                </a:solidFill>
                <a:latin typeface="微软雅黑" pitchFamily="34" charset="-122"/>
                <a:ea typeface="微软雅黑" pitchFamily="34" charset="-122"/>
                <a:sym typeface="微软雅黑" pitchFamily="34" charset="-122"/>
              </a:rPr>
              <a:t>章  综合项目</a:t>
            </a:r>
            <a:r>
              <a:rPr lang="en-US" altLang="zh-CN" sz="3600" b="1" smtClean="0">
                <a:solidFill>
                  <a:schemeClr val="bg1"/>
                </a:solidFill>
                <a:latin typeface="微软雅黑" pitchFamily="34" charset="-122"/>
                <a:ea typeface="微软雅黑" pitchFamily="34" charset="-122"/>
                <a:sym typeface="微软雅黑" pitchFamily="34" charset="-122"/>
              </a:rPr>
              <a:t>-</a:t>
            </a:r>
            <a:r>
              <a:rPr lang="zh-CN" altLang="en-US" sz="3600" b="1" smtClean="0">
                <a:solidFill>
                  <a:schemeClr val="bg1"/>
                </a:solidFill>
                <a:latin typeface="微软雅黑" pitchFamily="34" charset="-122"/>
                <a:ea typeface="微软雅黑" pitchFamily="34" charset="-122"/>
                <a:sym typeface="微软雅黑" pitchFamily="34" charset="-122"/>
              </a:rPr>
              <a:t>黑马掌上商城</a:t>
            </a:r>
            <a:endParaRPr lang="zh-CN" altLang="en-US" sz="3600" b="1" dirty="0">
              <a:solidFill>
                <a:schemeClr val="bg1"/>
              </a:solidFill>
              <a:latin typeface="微软雅黑" pitchFamily="34" charset="-122"/>
              <a:ea typeface="微软雅黑" pitchFamily="34" charset="-122"/>
              <a:sym typeface="微软雅黑" pitchFamily="34"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370" y="5304931"/>
            <a:ext cx="1028044" cy="1285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23474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60388" y="1142610"/>
            <a:ext cx="4184159" cy="646331"/>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任务</a:t>
            </a:r>
            <a:r>
              <a:rPr lang="en-US" altLang="zh-CN" sz="2400" b="1">
                <a:solidFill>
                  <a:srgbClr val="0567A2"/>
                </a:solidFill>
              </a:rPr>
              <a:t>2-</a:t>
            </a:r>
            <a:r>
              <a:rPr lang="zh-CN" altLang="en-US" sz="2400" b="1">
                <a:solidFill>
                  <a:srgbClr val="0567A2"/>
                </a:solidFill>
              </a:rPr>
              <a:t>页面主体和头部搜索</a:t>
            </a:r>
            <a:endParaRPr lang="zh-CN" altLang="zh-CN" sz="2400" b="1">
              <a:solidFill>
                <a:srgbClr val="0567A2"/>
              </a:solidFill>
            </a:endParaRPr>
          </a:p>
        </p:txBody>
      </p:sp>
      <p:sp>
        <p:nvSpPr>
          <p:cNvPr id="12"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商城首页</a:t>
            </a:r>
            <a:endParaRPr lang="zh-CN" altLang="zh-CN" sz="3600" b="1">
              <a:solidFill>
                <a:srgbClr val="0567A2"/>
              </a:solidFill>
              <a:latin typeface="微软雅黑" pitchFamily="34" charset="-122"/>
              <a:ea typeface="微软雅黑" pitchFamily="34" charset="-122"/>
            </a:endParaRPr>
          </a:p>
        </p:txBody>
      </p:sp>
      <p:sp>
        <p:nvSpPr>
          <p:cNvPr id="14" name="TextBox 13"/>
          <p:cNvSpPr txBox="1">
            <a:spLocks noChangeArrowheads="1"/>
          </p:cNvSpPr>
          <p:nvPr/>
        </p:nvSpPr>
        <p:spPr bwMode="auto">
          <a:xfrm>
            <a:off x="620240" y="1938337"/>
            <a:ext cx="7990360" cy="369887"/>
          </a:xfrm>
          <a:prstGeom prst="rect">
            <a:avLst/>
          </a:prstGeom>
          <a:solidFill>
            <a:schemeClr val="accent1"/>
          </a:solidFill>
          <a:ln>
            <a:noFill/>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a:solidFill>
                  <a:schemeClr val="bg1"/>
                </a:solidFill>
                <a:latin typeface="微软雅黑" pitchFamily="34" charset="-122"/>
                <a:ea typeface="微软雅黑" pitchFamily="34" charset="-122"/>
              </a:rPr>
              <a:t>(2</a:t>
            </a:r>
            <a:r>
              <a:rPr lang="en-US" altLang="zh-CN" b="1" smtClean="0">
                <a:solidFill>
                  <a:schemeClr val="bg1"/>
                </a:solidFill>
                <a:latin typeface="微软雅黑" pitchFamily="34" charset="-122"/>
                <a:ea typeface="微软雅黑" pitchFamily="34" charset="-122"/>
              </a:rPr>
              <a:t>)</a:t>
            </a:r>
            <a:r>
              <a:rPr lang="zh-CN" altLang="en-US" b="1" smtClean="0">
                <a:solidFill>
                  <a:schemeClr val="bg1"/>
                </a:solidFill>
                <a:latin typeface="微软雅黑" pitchFamily="34" charset="-122"/>
                <a:ea typeface="微软雅黑" pitchFamily="34" charset="-122"/>
              </a:rPr>
              <a:t>任务分析</a:t>
            </a:r>
            <a:endParaRPr lang="zh-CN" altLang="en-US" b="1">
              <a:solidFill>
                <a:schemeClr val="bg1"/>
              </a:solidFill>
              <a:latin typeface="微软雅黑" pitchFamily="34" charset="-122"/>
              <a:ea typeface="微软雅黑" pitchFamily="34" charset="-122"/>
            </a:endParaRPr>
          </a:p>
        </p:txBody>
      </p:sp>
      <p:sp>
        <p:nvSpPr>
          <p:cNvPr id="15" name="折角形 14"/>
          <p:cNvSpPr/>
          <p:nvPr/>
        </p:nvSpPr>
        <p:spPr>
          <a:xfrm>
            <a:off x="615058" y="2441573"/>
            <a:ext cx="3166368" cy="3928207"/>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en-US" altLang="zh-CN" sz="1200" b="1" dirty="0" smtClean="0">
                <a:solidFill>
                  <a:schemeClr val="tx1">
                    <a:lumMod val="65000"/>
                    <a:lumOff val="35000"/>
                  </a:schemeClr>
                </a:solidFill>
                <a:latin typeface="微软雅黑" pitchFamily="34" charset="-122"/>
                <a:ea typeface="微软雅黑" pitchFamily="34" charset="-122"/>
              </a:rPr>
              <a:t>1.</a:t>
            </a:r>
            <a:r>
              <a:rPr lang="zh-CN" altLang="en-US" sz="1200" b="1" dirty="0" smtClean="0">
                <a:solidFill>
                  <a:schemeClr val="tx1">
                    <a:lumMod val="65000"/>
                    <a:lumOff val="35000"/>
                  </a:schemeClr>
                </a:solidFill>
                <a:latin typeface="微软雅黑" pitchFamily="34" charset="-122"/>
                <a:ea typeface="微软雅黑" pitchFamily="34" charset="-122"/>
              </a:rPr>
              <a:t>页面主体布局</a:t>
            </a:r>
            <a:endParaRPr lang="en-US" altLang="zh-CN" sz="1200" b="1" dirty="0" smtClean="0">
              <a:solidFill>
                <a:schemeClr val="tx1">
                  <a:lumMod val="65000"/>
                  <a:lumOff val="35000"/>
                </a:schemeClr>
              </a:solidFill>
              <a:latin typeface="微软雅黑" pitchFamily="34" charset="-122"/>
              <a:ea typeface="微软雅黑" pitchFamily="34" charset="-122"/>
            </a:endParaRPr>
          </a:p>
          <a:p>
            <a:pPr>
              <a:lnSpc>
                <a:spcPct val="150000"/>
              </a:lnSpc>
              <a:defRPr/>
            </a:pPr>
            <a:r>
              <a:rPr lang="zh-CN" altLang="en-US" sz="1200" dirty="0">
                <a:solidFill>
                  <a:schemeClr val="tx1">
                    <a:lumMod val="65000"/>
                    <a:lumOff val="35000"/>
                  </a:schemeClr>
                </a:solidFill>
                <a:latin typeface="微软雅黑" pitchFamily="34" charset="-122"/>
                <a:ea typeface="微软雅黑" pitchFamily="34" charset="-122"/>
              </a:rPr>
              <a:t>页面主体布局为有固定宽度限制的百分比布局。即有最小宽度和最大宽度的限制，当浏览器宽度大于页面的最大宽度时，网页内容居中显示在浏览器中间。最大宽度设计为</a:t>
            </a:r>
            <a:r>
              <a:rPr lang="en-US" altLang="zh-CN" sz="1200" dirty="0">
                <a:solidFill>
                  <a:schemeClr val="tx1">
                    <a:lumMod val="65000"/>
                    <a:lumOff val="35000"/>
                  </a:schemeClr>
                </a:solidFill>
                <a:latin typeface="微软雅黑" pitchFamily="34" charset="-122"/>
                <a:ea typeface="微软雅黑" pitchFamily="34" charset="-122"/>
              </a:rPr>
              <a:t>640px</a:t>
            </a:r>
            <a:r>
              <a:rPr lang="zh-CN" altLang="en-US" sz="1200" dirty="0">
                <a:solidFill>
                  <a:schemeClr val="tx1">
                    <a:lumMod val="65000"/>
                    <a:lumOff val="35000"/>
                  </a:schemeClr>
                </a:solidFill>
                <a:latin typeface="微软雅黑" pitchFamily="34" charset="-122"/>
                <a:ea typeface="微软雅黑" pitchFamily="34" charset="-122"/>
              </a:rPr>
              <a:t>，是因为在移动端的设计稿中，通常用的都是</a:t>
            </a:r>
            <a:r>
              <a:rPr lang="en-US" altLang="zh-CN" sz="1200" dirty="0">
                <a:solidFill>
                  <a:schemeClr val="tx1">
                    <a:lumMod val="65000"/>
                    <a:lumOff val="35000"/>
                  </a:schemeClr>
                </a:solidFill>
                <a:latin typeface="微软雅黑" pitchFamily="34" charset="-122"/>
                <a:ea typeface="微软雅黑" pitchFamily="34" charset="-122"/>
              </a:rPr>
              <a:t>640px</a:t>
            </a:r>
            <a:r>
              <a:rPr lang="zh-CN" altLang="en-US" sz="1200" dirty="0">
                <a:solidFill>
                  <a:schemeClr val="tx1">
                    <a:lumMod val="65000"/>
                    <a:lumOff val="35000"/>
                  </a:schemeClr>
                </a:solidFill>
                <a:latin typeface="微软雅黑" pitchFamily="34" charset="-122"/>
                <a:ea typeface="微软雅黑" pitchFamily="34" charset="-122"/>
              </a:rPr>
              <a:t>的最大宽度，如果页面超过</a:t>
            </a:r>
            <a:r>
              <a:rPr lang="en-US" altLang="zh-CN" sz="1200" dirty="0">
                <a:solidFill>
                  <a:schemeClr val="tx1">
                    <a:lumMod val="65000"/>
                    <a:lumOff val="35000"/>
                  </a:schemeClr>
                </a:solidFill>
                <a:latin typeface="微软雅黑" pitchFamily="34" charset="-122"/>
                <a:ea typeface="微软雅黑" pitchFamily="34" charset="-122"/>
              </a:rPr>
              <a:t>640px</a:t>
            </a:r>
            <a:r>
              <a:rPr lang="zh-CN" altLang="en-US" sz="1200" dirty="0">
                <a:solidFill>
                  <a:schemeClr val="tx1">
                    <a:lumMod val="65000"/>
                    <a:lumOff val="35000"/>
                  </a:schemeClr>
                </a:solidFill>
                <a:latin typeface="微软雅黑" pitchFamily="34" charset="-122"/>
                <a:ea typeface="微软雅黑" pitchFamily="34" charset="-122"/>
              </a:rPr>
              <a:t>就会容易出现图片被拉伸的失真效果。当屏幕过小时，为了避免一些元素掉到下一行，造成页面混乱，所以要限制最小宽度，当屏幕小于最小宽度时，页面会出现滚动条。主体布局是通过设置一个</a:t>
            </a:r>
            <a:r>
              <a:rPr lang="en-US" altLang="zh-CN" sz="1200" dirty="0">
                <a:solidFill>
                  <a:schemeClr val="tx1">
                    <a:lumMod val="65000"/>
                    <a:lumOff val="35000"/>
                  </a:schemeClr>
                </a:solidFill>
                <a:latin typeface="微软雅黑" pitchFamily="34" charset="-122"/>
                <a:ea typeface="微软雅黑" pitchFamily="34" charset="-122"/>
              </a:rPr>
              <a:t>div</a:t>
            </a:r>
            <a:r>
              <a:rPr lang="zh-CN" altLang="en-US" sz="1200" dirty="0">
                <a:solidFill>
                  <a:schemeClr val="tx1">
                    <a:lumMod val="65000"/>
                    <a:lumOff val="35000"/>
                  </a:schemeClr>
                </a:solidFill>
                <a:latin typeface="微软雅黑" pitchFamily="34" charset="-122"/>
                <a:ea typeface="微软雅黑" pitchFamily="34" charset="-122"/>
              </a:rPr>
              <a:t>并设置它的最大最小宽度来控制页面。布局的结构图如</a:t>
            </a:r>
            <a:r>
              <a:rPr lang="zh-CN" altLang="en-US" sz="1200" dirty="0" smtClean="0">
                <a:solidFill>
                  <a:schemeClr val="tx1">
                    <a:lumMod val="65000"/>
                    <a:lumOff val="35000"/>
                  </a:schemeClr>
                </a:solidFill>
                <a:latin typeface="微软雅黑" pitchFamily="34" charset="-122"/>
                <a:ea typeface="微软雅黑" pitchFamily="34" charset="-122"/>
              </a:rPr>
              <a:t>图所</a:t>
            </a:r>
            <a:r>
              <a:rPr lang="zh-CN" altLang="en-US" sz="1200" dirty="0">
                <a:solidFill>
                  <a:schemeClr val="tx1">
                    <a:lumMod val="65000"/>
                    <a:lumOff val="35000"/>
                  </a:schemeClr>
                </a:solidFill>
                <a:latin typeface="微软雅黑" pitchFamily="34" charset="-122"/>
                <a:ea typeface="微软雅黑" pitchFamily="34" charset="-122"/>
              </a:rPr>
              <a:t>示。</a:t>
            </a:r>
          </a:p>
        </p:txBody>
      </p:sp>
      <p:pic>
        <p:nvPicPr>
          <p:cNvPr id="512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7927" y="2555875"/>
            <a:ext cx="4928398" cy="3655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0168528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out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5122"/>
                                        </p:tgtEl>
                                        <p:attrNameLst>
                                          <p:attrName>style.visibility</p:attrName>
                                        </p:attrNameLst>
                                      </p:cBhvr>
                                      <p:to>
                                        <p:strVal val="visible"/>
                                      </p:to>
                                    </p:set>
                                    <p:anim calcmode="lin" valueType="num">
                                      <p:cBhvr additive="base">
                                        <p:cTn id="16" dur="500" fill="hold"/>
                                        <p:tgtEl>
                                          <p:spTgt spid="5122"/>
                                        </p:tgtEl>
                                        <p:attrNameLst>
                                          <p:attrName>ppt_x</p:attrName>
                                        </p:attrNameLst>
                                      </p:cBhvr>
                                      <p:tavLst>
                                        <p:tav tm="0">
                                          <p:val>
                                            <p:strVal val="1+#ppt_w/2"/>
                                          </p:val>
                                        </p:tav>
                                        <p:tav tm="100000">
                                          <p:val>
                                            <p:strVal val="#ppt_x"/>
                                          </p:val>
                                        </p:tav>
                                      </p:tavLst>
                                    </p:anim>
                                    <p:anim calcmode="lin" valueType="num">
                                      <p:cBhvr additive="base">
                                        <p:cTn id="17" dur="500" fill="hold"/>
                                        <p:tgtEl>
                                          <p:spTgt spid="51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商城首页</a:t>
            </a:r>
            <a:endParaRPr lang="zh-CN" altLang="zh-CN" sz="3600" b="1">
              <a:solidFill>
                <a:srgbClr val="0567A2"/>
              </a:solidFill>
              <a:latin typeface="微软雅黑" pitchFamily="34" charset="-122"/>
              <a:ea typeface="微软雅黑" pitchFamily="34" charset="-122"/>
            </a:endParaRPr>
          </a:p>
        </p:txBody>
      </p:sp>
      <p:sp>
        <p:nvSpPr>
          <p:cNvPr id="21" name="矩形 20"/>
          <p:cNvSpPr/>
          <p:nvPr/>
        </p:nvSpPr>
        <p:spPr>
          <a:xfrm>
            <a:off x="560388" y="1142610"/>
            <a:ext cx="4184159" cy="646331"/>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任务</a:t>
            </a:r>
            <a:r>
              <a:rPr lang="en-US" altLang="zh-CN" sz="2400" b="1">
                <a:solidFill>
                  <a:srgbClr val="0567A2"/>
                </a:solidFill>
              </a:rPr>
              <a:t>2-</a:t>
            </a:r>
            <a:r>
              <a:rPr lang="zh-CN" altLang="en-US" sz="2400" b="1">
                <a:solidFill>
                  <a:srgbClr val="0567A2"/>
                </a:solidFill>
              </a:rPr>
              <a:t>页面主体和头部搜索</a:t>
            </a:r>
            <a:endParaRPr lang="zh-CN" altLang="zh-CN" sz="2400" b="1">
              <a:solidFill>
                <a:srgbClr val="0567A2"/>
              </a:solidFill>
            </a:endParaRPr>
          </a:p>
        </p:txBody>
      </p:sp>
      <p:sp>
        <p:nvSpPr>
          <p:cNvPr id="31" name="折角形 30"/>
          <p:cNvSpPr/>
          <p:nvPr/>
        </p:nvSpPr>
        <p:spPr>
          <a:xfrm>
            <a:off x="615058" y="2136773"/>
            <a:ext cx="7881242" cy="3254377"/>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en-US" altLang="zh-CN" sz="1200" b="1" smtClean="0">
                <a:solidFill>
                  <a:schemeClr val="tx1">
                    <a:lumMod val="65000"/>
                    <a:lumOff val="35000"/>
                  </a:schemeClr>
                </a:solidFill>
                <a:latin typeface="微软雅黑" pitchFamily="34" charset="-122"/>
                <a:ea typeface="微软雅黑" pitchFamily="34" charset="-122"/>
              </a:rPr>
              <a:t>2.</a:t>
            </a:r>
            <a:r>
              <a:rPr lang="zh-CN" altLang="en-US" sz="1200" b="1" smtClean="0">
                <a:solidFill>
                  <a:schemeClr val="tx1">
                    <a:lumMod val="65000"/>
                    <a:lumOff val="35000"/>
                  </a:schemeClr>
                </a:solidFill>
                <a:latin typeface="微软雅黑" pitchFamily="34" charset="-122"/>
                <a:ea typeface="微软雅黑" pitchFamily="34" charset="-122"/>
              </a:rPr>
              <a:t>头部搜索栏</a:t>
            </a:r>
            <a:endParaRPr lang="en-US" altLang="zh-CN" sz="1200" b="1" smtClean="0">
              <a:solidFill>
                <a:schemeClr val="tx1">
                  <a:lumMod val="65000"/>
                  <a:lumOff val="35000"/>
                </a:schemeClr>
              </a:solidFill>
              <a:latin typeface="微软雅黑" pitchFamily="34" charset="-122"/>
              <a:ea typeface="微软雅黑" pitchFamily="34" charset="-122"/>
            </a:endParaRPr>
          </a:p>
          <a:p>
            <a:pPr marL="1600200" lvl="3" indent="-228600">
              <a:lnSpc>
                <a:spcPct val="150000"/>
              </a:lnSpc>
              <a:buFont typeface="+mj-ea"/>
              <a:buAutoNum type="circleNumDbPlain"/>
              <a:defRPr/>
            </a:pPr>
            <a:r>
              <a:rPr lang="zh-CN" altLang="en-US" sz="1200" smtClean="0">
                <a:solidFill>
                  <a:schemeClr val="tx1">
                    <a:lumMod val="65000"/>
                    <a:lumOff val="35000"/>
                  </a:schemeClr>
                </a:solidFill>
                <a:latin typeface="微软雅黑" pitchFamily="34" charset="-122"/>
                <a:ea typeface="微软雅黑" pitchFamily="34" charset="-122"/>
              </a:rPr>
              <a:t>头部</a:t>
            </a:r>
            <a:r>
              <a:rPr lang="zh-CN" altLang="en-US" sz="1200">
                <a:solidFill>
                  <a:schemeClr val="tx1">
                    <a:lumMod val="65000"/>
                    <a:lumOff val="35000"/>
                  </a:schemeClr>
                </a:solidFill>
                <a:latin typeface="微软雅黑" pitchFamily="34" charset="-122"/>
                <a:ea typeface="微软雅黑" pitchFamily="34" charset="-122"/>
              </a:rPr>
              <a:t>搜索栏由三个部分组成</a:t>
            </a:r>
            <a:r>
              <a:rPr lang="en-US" altLang="zh-CN" sz="1200">
                <a:solidFill>
                  <a:schemeClr val="tx1">
                    <a:lumMod val="65000"/>
                    <a:lumOff val="35000"/>
                  </a:schemeClr>
                </a:solidFill>
                <a:latin typeface="微软雅黑" pitchFamily="34" charset="-122"/>
                <a:ea typeface="微软雅黑" pitchFamily="34" charset="-122"/>
              </a:rPr>
              <a:t>logo</a:t>
            </a:r>
            <a:r>
              <a:rPr lang="zh-CN" altLang="en-US" sz="1200">
                <a:solidFill>
                  <a:schemeClr val="tx1">
                    <a:lumMod val="65000"/>
                    <a:lumOff val="35000"/>
                  </a:schemeClr>
                </a:solidFill>
                <a:latin typeface="微软雅黑" pitchFamily="34" charset="-122"/>
                <a:ea typeface="微软雅黑" pitchFamily="34" charset="-122"/>
              </a:rPr>
              <a:t>、搜索</a:t>
            </a:r>
            <a:r>
              <a:rPr lang="en-US" altLang="zh-CN" sz="1200">
                <a:solidFill>
                  <a:schemeClr val="tx1">
                    <a:lumMod val="65000"/>
                    <a:lumOff val="35000"/>
                  </a:schemeClr>
                </a:solidFill>
                <a:latin typeface="微软雅黑" pitchFamily="34" charset="-122"/>
                <a:ea typeface="微软雅黑" pitchFamily="34" charset="-122"/>
              </a:rPr>
              <a:t>form</a:t>
            </a:r>
            <a:r>
              <a:rPr lang="zh-CN" altLang="en-US" sz="1200">
                <a:solidFill>
                  <a:schemeClr val="tx1">
                    <a:lumMod val="65000"/>
                    <a:lumOff val="35000"/>
                  </a:schemeClr>
                </a:solidFill>
                <a:latin typeface="微软雅黑" pitchFamily="34" charset="-122"/>
                <a:ea typeface="微软雅黑" pitchFamily="34" charset="-122"/>
              </a:rPr>
              <a:t>控件和登录链接。</a:t>
            </a:r>
          </a:p>
          <a:p>
            <a:pPr marL="1600200" lvl="3" indent="-228600">
              <a:lnSpc>
                <a:spcPct val="150000"/>
              </a:lnSpc>
              <a:buFont typeface="+mj-ea"/>
              <a:buAutoNum type="circleNumDbPlain"/>
              <a:defRPr/>
            </a:pPr>
            <a:r>
              <a:rPr lang="zh-CN" altLang="en-US" sz="1200" smtClean="0">
                <a:solidFill>
                  <a:schemeClr val="tx1">
                    <a:lumMod val="65000"/>
                    <a:lumOff val="35000"/>
                  </a:schemeClr>
                </a:solidFill>
                <a:latin typeface="微软雅黑" pitchFamily="34" charset="-122"/>
                <a:ea typeface="微软雅黑" pitchFamily="34" charset="-122"/>
              </a:rPr>
              <a:t>固定</a:t>
            </a:r>
            <a:r>
              <a:rPr lang="zh-CN" altLang="en-US" sz="1200">
                <a:solidFill>
                  <a:schemeClr val="tx1">
                    <a:lumMod val="65000"/>
                    <a:lumOff val="35000"/>
                  </a:schemeClr>
                </a:solidFill>
                <a:latin typeface="微软雅黑" pitchFamily="34" charset="-122"/>
                <a:ea typeface="微软雅黑" pitchFamily="34" charset="-122"/>
              </a:rPr>
              <a:t>浮动在顶端。</a:t>
            </a:r>
          </a:p>
          <a:p>
            <a:pPr marL="1600200" lvl="3" indent="-228600">
              <a:lnSpc>
                <a:spcPct val="150000"/>
              </a:lnSpc>
              <a:buFont typeface="+mj-ea"/>
              <a:buAutoNum type="circleNumDbPlain"/>
              <a:defRPr/>
            </a:pPr>
            <a:r>
              <a:rPr lang="zh-CN" altLang="en-US" sz="1200" smtClean="0">
                <a:solidFill>
                  <a:schemeClr val="tx1">
                    <a:lumMod val="65000"/>
                    <a:lumOff val="35000"/>
                  </a:schemeClr>
                </a:solidFill>
                <a:latin typeface="微软雅黑" pitchFamily="34" charset="-122"/>
                <a:ea typeface="微软雅黑" pitchFamily="34" charset="-122"/>
              </a:rPr>
              <a:t>搜索</a:t>
            </a:r>
            <a:r>
              <a:rPr lang="zh-CN" altLang="en-US" sz="1200">
                <a:solidFill>
                  <a:schemeClr val="tx1">
                    <a:lumMod val="65000"/>
                    <a:lumOff val="35000"/>
                  </a:schemeClr>
                </a:solidFill>
                <a:latin typeface="微软雅黑" pitchFamily="34" charset="-122"/>
                <a:ea typeface="微软雅黑" pitchFamily="34" charset="-122"/>
              </a:rPr>
              <a:t>栏的宽度会随着浏览器大小的变化而变化。</a:t>
            </a:r>
          </a:p>
          <a:p>
            <a:pPr marL="1600200" lvl="3" indent="-228600">
              <a:lnSpc>
                <a:spcPct val="150000"/>
              </a:lnSpc>
              <a:buFont typeface="+mj-ea"/>
              <a:buAutoNum type="circleNumDbPlain"/>
              <a:defRPr/>
            </a:pPr>
            <a:r>
              <a:rPr lang="zh-CN" altLang="en-US" sz="1200" smtClean="0">
                <a:solidFill>
                  <a:schemeClr val="tx1">
                    <a:lumMod val="65000"/>
                    <a:lumOff val="35000"/>
                  </a:schemeClr>
                </a:solidFill>
                <a:latin typeface="微软雅黑" pitchFamily="34" charset="-122"/>
                <a:ea typeface="微软雅黑" pitchFamily="34" charset="-122"/>
              </a:rPr>
              <a:t>搜索</a:t>
            </a:r>
            <a:r>
              <a:rPr lang="zh-CN" altLang="en-US" sz="1200">
                <a:solidFill>
                  <a:schemeClr val="tx1">
                    <a:lumMod val="65000"/>
                    <a:lumOff val="35000"/>
                  </a:schemeClr>
                </a:solidFill>
                <a:latin typeface="微软雅黑" pitchFamily="34" charset="-122"/>
                <a:ea typeface="微软雅黑" pitchFamily="34" charset="-122"/>
              </a:rPr>
              <a:t>栏的透明度会在屏幕滑动时发生改变。</a:t>
            </a:r>
          </a:p>
          <a:p>
            <a:pPr marL="1600200" lvl="3" indent="-228600">
              <a:lnSpc>
                <a:spcPct val="150000"/>
              </a:lnSpc>
              <a:buFont typeface="+mj-ea"/>
              <a:buAutoNum type="circleNumDbPlain"/>
              <a:defRPr/>
            </a:pPr>
            <a:r>
              <a:rPr lang="zh-CN" altLang="en-US" sz="1200">
                <a:solidFill>
                  <a:schemeClr val="tx1">
                    <a:lumMod val="65000"/>
                    <a:lumOff val="35000"/>
                  </a:schemeClr>
                </a:solidFill>
                <a:latin typeface="微软雅黑" pitchFamily="34" charset="-122"/>
                <a:ea typeface="微软雅黑" pitchFamily="34" charset="-122"/>
              </a:rPr>
              <a:t>头部搜索栏的结构图如</a:t>
            </a:r>
            <a:r>
              <a:rPr lang="zh-CN" altLang="en-US" sz="1200" smtClean="0">
                <a:solidFill>
                  <a:schemeClr val="tx1">
                    <a:lumMod val="65000"/>
                    <a:lumOff val="35000"/>
                  </a:schemeClr>
                </a:solidFill>
                <a:latin typeface="微软雅黑" pitchFamily="34" charset="-122"/>
                <a:ea typeface="微软雅黑" pitchFamily="34" charset="-122"/>
              </a:rPr>
              <a:t>图所</a:t>
            </a:r>
            <a:r>
              <a:rPr lang="zh-CN" altLang="en-US" sz="1200">
                <a:solidFill>
                  <a:schemeClr val="tx1">
                    <a:lumMod val="65000"/>
                    <a:lumOff val="35000"/>
                  </a:schemeClr>
                </a:solidFill>
                <a:latin typeface="微软雅黑" pitchFamily="34" charset="-122"/>
                <a:ea typeface="微软雅黑" pitchFamily="34" charset="-122"/>
              </a:rPr>
              <a:t>示。</a:t>
            </a:r>
          </a:p>
        </p:txBody>
      </p:sp>
      <p:pic>
        <p:nvPicPr>
          <p:cNvPr id="614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6600" y="4010388"/>
            <a:ext cx="5080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圆角矩形 32"/>
          <p:cNvSpPr/>
          <p:nvPr/>
        </p:nvSpPr>
        <p:spPr>
          <a:xfrm>
            <a:off x="620239" y="5913109"/>
            <a:ext cx="7542686"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a:t>
            </a:r>
            <a:r>
              <a:rPr lang="zh-CN" altLang="en-US" b="1" smtClean="0">
                <a:solidFill>
                  <a:schemeClr val="bg1"/>
                </a:solidFill>
                <a:ea typeface="宋体" pitchFamily="2" charset="-122"/>
              </a:rPr>
              <a:t>任务</a:t>
            </a:r>
            <a:r>
              <a:rPr lang="en-US" altLang="zh-CN" b="1" smtClean="0">
                <a:solidFill>
                  <a:schemeClr val="bg1"/>
                </a:solidFill>
                <a:ea typeface="宋体" pitchFamily="2" charset="-122"/>
              </a:rPr>
              <a:t>2】-【</a:t>
            </a:r>
            <a:r>
              <a:rPr lang="zh-CN" altLang="en-US" b="1" smtClean="0">
                <a:solidFill>
                  <a:schemeClr val="bg1"/>
                </a:solidFill>
                <a:ea typeface="宋体" pitchFamily="2" charset="-122"/>
              </a:rPr>
              <a:t>代码实现</a:t>
            </a:r>
            <a:r>
              <a:rPr lang="en-US" altLang="zh-CN" b="1" smtClean="0">
                <a:solidFill>
                  <a:schemeClr val="bg1"/>
                </a:solidFill>
                <a:ea typeface="宋体" pitchFamily="2" charset="-122"/>
              </a:rPr>
              <a:t>】</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Tree>
    <p:custDataLst>
      <p:tags r:id="rId1"/>
    </p:custDataLst>
    <p:extLst>
      <p:ext uri="{BB962C8B-B14F-4D97-AF65-F5344CB8AC3E}">
        <p14:creationId xmlns:p14="http://schemas.microsoft.com/office/powerpoint/2010/main" val="42164992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par>
                                <p:cTn id="8" presetID="22" presetClass="entr" presetSubtype="1"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wipe(up)">
                                      <p:cBhvr>
                                        <p:cTn id="10" dur="500"/>
                                        <p:tgtEl>
                                          <p:spTgt spid="614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left)">
                                      <p:cBhvr>
                                        <p:cTn id="1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7" name="矩形 6"/>
          <p:cNvSpPr/>
          <p:nvPr/>
        </p:nvSpPr>
        <p:spPr>
          <a:xfrm>
            <a:off x="560388" y="1056885"/>
            <a:ext cx="2327881" cy="646331"/>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任务</a:t>
            </a:r>
            <a:r>
              <a:rPr lang="en-US" altLang="zh-CN" sz="2400" b="1">
                <a:solidFill>
                  <a:srgbClr val="0567A2"/>
                </a:solidFill>
              </a:rPr>
              <a:t>3-</a:t>
            </a:r>
            <a:r>
              <a:rPr lang="zh-CN" altLang="en-US" sz="2400" b="1">
                <a:solidFill>
                  <a:srgbClr val="0567A2"/>
                </a:solidFill>
              </a:rPr>
              <a:t>轮播图</a:t>
            </a:r>
            <a:endParaRPr lang="zh-CN" altLang="zh-CN" sz="2400" b="1">
              <a:solidFill>
                <a:srgbClr val="0567A2"/>
              </a:solidFill>
            </a:endParaRPr>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商城首页</a:t>
            </a:r>
            <a:endParaRPr lang="zh-CN" altLang="zh-CN" sz="3600" b="1">
              <a:solidFill>
                <a:srgbClr val="0567A2"/>
              </a:solidFill>
              <a:latin typeface="微软雅黑" pitchFamily="34" charset="-122"/>
              <a:ea typeface="微软雅黑" pitchFamily="34" charset="-122"/>
            </a:endParaRPr>
          </a:p>
        </p:txBody>
      </p:sp>
      <p:sp>
        <p:nvSpPr>
          <p:cNvPr id="9" name="TextBox 8"/>
          <p:cNvSpPr txBox="1">
            <a:spLocks noChangeArrowheads="1"/>
          </p:cNvSpPr>
          <p:nvPr/>
        </p:nvSpPr>
        <p:spPr bwMode="auto">
          <a:xfrm>
            <a:off x="876300" y="2081213"/>
            <a:ext cx="2328082" cy="369332"/>
          </a:xfrm>
          <a:prstGeom prst="rect">
            <a:avLst/>
          </a:prstGeom>
          <a:solidFill>
            <a:schemeClr val="accent1"/>
          </a:solidFill>
          <a:ln>
            <a:noFill/>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smtClean="0">
                <a:solidFill>
                  <a:schemeClr val="bg1"/>
                </a:solidFill>
                <a:latin typeface="微软雅黑" pitchFamily="34" charset="-122"/>
                <a:ea typeface="微软雅黑" pitchFamily="34" charset="-122"/>
              </a:rPr>
              <a:t>(1)</a:t>
            </a:r>
            <a:r>
              <a:rPr lang="zh-CN" altLang="en-US" b="1" smtClean="0">
                <a:solidFill>
                  <a:schemeClr val="bg1"/>
                </a:solidFill>
                <a:latin typeface="微软雅黑" pitchFamily="34" charset="-122"/>
                <a:ea typeface="微软雅黑" pitchFamily="34" charset="-122"/>
              </a:rPr>
              <a:t> 任务描述</a:t>
            </a:r>
            <a:endParaRPr lang="zh-CN" altLang="en-US" b="1">
              <a:solidFill>
                <a:schemeClr val="bg1"/>
              </a:solidFill>
              <a:latin typeface="微软雅黑" pitchFamily="34" charset="-122"/>
              <a:ea typeface="微软雅黑" pitchFamily="34" charset="-122"/>
            </a:endParaRPr>
          </a:p>
        </p:txBody>
      </p:sp>
      <p:sp>
        <p:nvSpPr>
          <p:cNvPr id="10" name="折角形 9"/>
          <p:cNvSpPr/>
          <p:nvPr/>
        </p:nvSpPr>
        <p:spPr>
          <a:xfrm>
            <a:off x="877888" y="2584450"/>
            <a:ext cx="2328082" cy="1320800"/>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600" smtClean="0">
                <a:solidFill>
                  <a:schemeClr val="tx1">
                    <a:lumMod val="65000"/>
                    <a:lumOff val="35000"/>
                  </a:schemeClr>
                </a:solidFill>
                <a:latin typeface="微软雅黑" pitchFamily="34" charset="-122"/>
                <a:ea typeface="微软雅黑" pitchFamily="34" charset="-122"/>
              </a:rPr>
              <a:t>本</a:t>
            </a:r>
            <a:r>
              <a:rPr lang="zh-CN" altLang="en-US" sz="1600">
                <a:solidFill>
                  <a:schemeClr val="tx1">
                    <a:lumMod val="65000"/>
                    <a:lumOff val="35000"/>
                  </a:schemeClr>
                </a:solidFill>
                <a:latin typeface="微软雅黑" pitchFamily="34" charset="-122"/>
                <a:ea typeface="微软雅黑" pitchFamily="34" charset="-122"/>
              </a:rPr>
              <a:t>任务将带领大家完成移动端轮播图的制作。轮播图效果如</a:t>
            </a:r>
            <a:r>
              <a:rPr lang="zh-CN" altLang="en-US" sz="1600" smtClean="0">
                <a:solidFill>
                  <a:schemeClr val="tx1">
                    <a:lumMod val="65000"/>
                    <a:lumOff val="35000"/>
                  </a:schemeClr>
                </a:solidFill>
                <a:latin typeface="微软雅黑" pitchFamily="34" charset="-122"/>
                <a:ea typeface="微软雅黑" pitchFamily="34" charset="-122"/>
              </a:rPr>
              <a:t>图所</a:t>
            </a:r>
            <a:r>
              <a:rPr lang="zh-CN" altLang="en-US" sz="1600">
                <a:solidFill>
                  <a:schemeClr val="tx1">
                    <a:lumMod val="65000"/>
                    <a:lumOff val="35000"/>
                  </a:schemeClr>
                </a:solidFill>
                <a:latin typeface="微软雅黑" pitchFamily="34" charset="-122"/>
                <a:ea typeface="微软雅黑" pitchFamily="34" charset="-122"/>
              </a:rPr>
              <a:t>示。</a:t>
            </a:r>
          </a:p>
          <a:p>
            <a:pPr>
              <a:lnSpc>
                <a:spcPct val="150000"/>
              </a:lnSpc>
              <a:defRPr/>
            </a:pPr>
            <a:endParaRPr lang="zh-CN" altLang="en-US" dirty="0">
              <a:solidFill>
                <a:schemeClr val="tx1"/>
              </a:solidFill>
              <a:latin typeface="黑体" panose="02010609060101010101" pitchFamily="49" charset="-122"/>
              <a:ea typeface="黑体" panose="02010609060101010101" pitchFamily="49" charset="-122"/>
            </a:endParaRPr>
          </a:p>
        </p:txBody>
      </p:sp>
      <p:pic>
        <p:nvPicPr>
          <p:cNvPr id="717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8869" y="2116340"/>
            <a:ext cx="3753038" cy="178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折角形 11"/>
          <p:cNvSpPr/>
          <p:nvPr/>
        </p:nvSpPr>
        <p:spPr>
          <a:xfrm>
            <a:off x="876300" y="4438651"/>
            <a:ext cx="2328082" cy="1352550"/>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endParaRPr lang="en-US" altLang="zh-CN" sz="1600" smtClean="0">
              <a:solidFill>
                <a:schemeClr val="tx1">
                  <a:lumMod val="65000"/>
                  <a:lumOff val="35000"/>
                </a:schemeClr>
              </a:solidFill>
              <a:latin typeface="微软雅黑" pitchFamily="34" charset="-122"/>
              <a:ea typeface="微软雅黑" pitchFamily="34" charset="-122"/>
            </a:endParaRPr>
          </a:p>
          <a:p>
            <a:pPr>
              <a:lnSpc>
                <a:spcPct val="150000"/>
              </a:lnSpc>
              <a:defRPr/>
            </a:pPr>
            <a:r>
              <a:rPr lang="zh-CN" altLang="en-US" sz="1600" smtClean="0">
                <a:solidFill>
                  <a:schemeClr val="tx1">
                    <a:lumMod val="65000"/>
                    <a:lumOff val="35000"/>
                  </a:schemeClr>
                </a:solidFill>
                <a:latin typeface="微软雅黑" pitchFamily="34" charset="-122"/>
                <a:ea typeface="微软雅黑" pitchFamily="34" charset="-122"/>
              </a:rPr>
              <a:t>轮</a:t>
            </a:r>
            <a:r>
              <a:rPr lang="zh-CN" altLang="en-US" sz="1600">
                <a:solidFill>
                  <a:schemeClr val="tx1">
                    <a:lumMod val="65000"/>
                    <a:lumOff val="35000"/>
                  </a:schemeClr>
                </a:solidFill>
                <a:latin typeface="微软雅黑" pitchFamily="34" charset="-122"/>
                <a:ea typeface="微软雅黑" pitchFamily="34" charset="-122"/>
              </a:rPr>
              <a:t>播图可以做到无缝滑动效果如</a:t>
            </a:r>
            <a:r>
              <a:rPr lang="zh-CN" altLang="en-US" sz="1600" smtClean="0">
                <a:solidFill>
                  <a:schemeClr val="tx1">
                    <a:lumMod val="65000"/>
                    <a:lumOff val="35000"/>
                  </a:schemeClr>
                </a:solidFill>
                <a:latin typeface="微软雅黑" pitchFamily="34" charset="-122"/>
                <a:ea typeface="微软雅黑" pitchFamily="34" charset="-122"/>
              </a:rPr>
              <a:t>图所</a:t>
            </a:r>
            <a:r>
              <a:rPr lang="zh-CN" altLang="en-US" sz="1600">
                <a:solidFill>
                  <a:schemeClr val="tx1">
                    <a:lumMod val="65000"/>
                    <a:lumOff val="35000"/>
                  </a:schemeClr>
                </a:solidFill>
                <a:latin typeface="微软雅黑" pitchFamily="34" charset="-122"/>
                <a:ea typeface="微软雅黑" pitchFamily="34" charset="-122"/>
              </a:rPr>
              <a:t>示。</a:t>
            </a:r>
          </a:p>
          <a:p>
            <a:pPr>
              <a:lnSpc>
                <a:spcPct val="150000"/>
              </a:lnSpc>
              <a:defRPr/>
            </a:pPr>
            <a:endParaRPr lang="zh-CN" altLang="en-US" dirty="0">
              <a:solidFill>
                <a:schemeClr val="tx1"/>
              </a:solidFill>
              <a:latin typeface="黑体" panose="02010609060101010101" pitchFamily="49" charset="-122"/>
              <a:ea typeface="黑体" panose="02010609060101010101" pitchFamily="49" charset="-122"/>
            </a:endParaRPr>
          </a:p>
        </p:txBody>
      </p:sp>
      <p:pic>
        <p:nvPicPr>
          <p:cNvPr id="7171"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869" y="4216566"/>
            <a:ext cx="3753038" cy="1822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1030136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7170"/>
                                        </p:tgtEl>
                                        <p:attrNameLst>
                                          <p:attrName>style.visibility</p:attrName>
                                        </p:attrNameLst>
                                      </p:cBhvr>
                                      <p:to>
                                        <p:strVal val="visible"/>
                                      </p:to>
                                    </p:set>
                                    <p:animEffect transition="in" filter="fade">
                                      <p:cBhvr>
                                        <p:cTn id="16" dur="1000"/>
                                        <p:tgtEl>
                                          <p:spTgt spid="7170"/>
                                        </p:tgtEl>
                                      </p:cBhvr>
                                    </p:animEffect>
                                    <p:anim calcmode="lin" valueType="num">
                                      <p:cBhvr>
                                        <p:cTn id="17" dur="1000" fill="hold"/>
                                        <p:tgtEl>
                                          <p:spTgt spid="7170"/>
                                        </p:tgtEl>
                                        <p:attrNameLst>
                                          <p:attrName>ppt_x</p:attrName>
                                        </p:attrNameLst>
                                      </p:cBhvr>
                                      <p:tavLst>
                                        <p:tav tm="0">
                                          <p:val>
                                            <p:strVal val="#ppt_x"/>
                                          </p:val>
                                        </p:tav>
                                        <p:tav tm="100000">
                                          <p:val>
                                            <p:strVal val="#ppt_x"/>
                                          </p:val>
                                        </p:tav>
                                      </p:tavLst>
                                    </p:anim>
                                    <p:anim calcmode="lin" valueType="num">
                                      <p:cBhvr>
                                        <p:cTn id="18"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up)">
                                      <p:cBhvr>
                                        <p:cTn id="23" dur="500"/>
                                        <p:tgtEl>
                                          <p:spTgt spid="12"/>
                                        </p:tgtEl>
                                      </p:cBhvr>
                                    </p:animEffect>
                                  </p:childTnLst>
                                </p:cTn>
                              </p:par>
                            </p:childTnLst>
                          </p:cTn>
                        </p:par>
                        <p:par>
                          <p:cTn id="24" fill="hold">
                            <p:stCondLst>
                              <p:cond delay="500"/>
                            </p:stCondLst>
                            <p:childTnLst>
                              <p:par>
                                <p:cTn id="25" presetID="42" presetClass="entr" presetSubtype="0" fill="hold" nodeType="afterEffect">
                                  <p:stCondLst>
                                    <p:cond delay="0"/>
                                  </p:stCondLst>
                                  <p:childTnLst>
                                    <p:set>
                                      <p:cBhvr>
                                        <p:cTn id="26" dur="1" fill="hold">
                                          <p:stCondLst>
                                            <p:cond delay="0"/>
                                          </p:stCondLst>
                                        </p:cTn>
                                        <p:tgtEl>
                                          <p:spTgt spid="7171"/>
                                        </p:tgtEl>
                                        <p:attrNameLst>
                                          <p:attrName>style.visibility</p:attrName>
                                        </p:attrNameLst>
                                      </p:cBhvr>
                                      <p:to>
                                        <p:strVal val="visible"/>
                                      </p:to>
                                    </p:set>
                                    <p:animEffect transition="in" filter="fade">
                                      <p:cBhvr>
                                        <p:cTn id="27" dur="1000"/>
                                        <p:tgtEl>
                                          <p:spTgt spid="7171"/>
                                        </p:tgtEl>
                                      </p:cBhvr>
                                    </p:animEffect>
                                    <p:anim calcmode="lin" valueType="num">
                                      <p:cBhvr>
                                        <p:cTn id="28" dur="1000" fill="hold"/>
                                        <p:tgtEl>
                                          <p:spTgt spid="7171"/>
                                        </p:tgtEl>
                                        <p:attrNameLst>
                                          <p:attrName>ppt_x</p:attrName>
                                        </p:attrNameLst>
                                      </p:cBhvr>
                                      <p:tavLst>
                                        <p:tav tm="0">
                                          <p:val>
                                            <p:strVal val="#ppt_x"/>
                                          </p:val>
                                        </p:tav>
                                        <p:tav tm="100000">
                                          <p:val>
                                            <p:strVal val="#ppt_x"/>
                                          </p:val>
                                        </p:tav>
                                      </p:tavLst>
                                    </p:anim>
                                    <p:anim calcmode="lin" valueType="num">
                                      <p:cBhvr>
                                        <p:cTn id="29" dur="1000" fill="hold"/>
                                        <p:tgtEl>
                                          <p:spTgt spid="71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商城首页</a:t>
            </a:r>
            <a:endParaRPr lang="zh-CN" altLang="zh-CN" sz="3600" b="1">
              <a:solidFill>
                <a:srgbClr val="0567A2"/>
              </a:solidFill>
              <a:latin typeface="微软雅黑" pitchFamily="34" charset="-122"/>
              <a:ea typeface="微软雅黑" pitchFamily="34" charset="-122"/>
            </a:endParaRPr>
          </a:p>
        </p:txBody>
      </p:sp>
      <p:sp>
        <p:nvSpPr>
          <p:cNvPr id="23" name="TextBox 22"/>
          <p:cNvSpPr txBox="1">
            <a:spLocks noChangeArrowheads="1"/>
          </p:cNvSpPr>
          <p:nvPr/>
        </p:nvSpPr>
        <p:spPr bwMode="auto">
          <a:xfrm>
            <a:off x="658339" y="2062162"/>
            <a:ext cx="7780811" cy="369887"/>
          </a:xfrm>
          <a:prstGeom prst="rect">
            <a:avLst/>
          </a:prstGeom>
          <a:solidFill>
            <a:schemeClr val="accent1"/>
          </a:solidFill>
          <a:ln>
            <a:noFill/>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a:solidFill>
                  <a:schemeClr val="bg1"/>
                </a:solidFill>
                <a:latin typeface="微软雅黑" pitchFamily="34" charset="-122"/>
                <a:ea typeface="微软雅黑" pitchFamily="34" charset="-122"/>
              </a:rPr>
              <a:t>(2</a:t>
            </a:r>
            <a:r>
              <a:rPr lang="en-US" altLang="zh-CN" b="1" smtClean="0">
                <a:solidFill>
                  <a:schemeClr val="bg1"/>
                </a:solidFill>
                <a:latin typeface="微软雅黑" pitchFamily="34" charset="-122"/>
                <a:ea typeface="微软雅黑" pitchFamily="34" charset="-122"/>
              </a:rPr>
              <a:t>)</a:t>
            </a:r>
            <a:r>
              <a:rPr lang="zh-CN" altLang="en-US" b="1" smtClean="0">
                <a:solidFill>
                  <a:schemeClr val="bg1"/>
                </a:solidFill>
                <a:latin typeface="微软雅黑" pitchFamily="34" charset="-122"/>
                <a:ea typeface="微软雅黑" pitchFamily="34" charset="-122"/>
              </a:rPr>
              <a:t>任务分析</a:t>
            </a:r>
            <a:endParaRPr lang="zh-CN" altLang="en-US" b="1">
              <a:solidFill>
                <a:schemeClr val="bg1"/>
              </a:solidFill>
              <a:latin typeface="微软雅黑" pitchFamily="34" charset="-122"/>
              <a:ea typeface="微软雅黑" pitchFamily="34" charset="-122"/>
            </a:endParaRPr>
          </a:p>
        </p:txBody>
      </p:sp>
      <p:sp>
        <p:nvSpPr>
          <p:cNvPr id="31" name="折角形 30"/>
          <p:cNvSpPr/>
          <p:nvPr/>
        </p:nvSpPr>
        <p:spPr>
          <a:xfrm>
            <a:off x="658339" y="2787648"/>
            <a:ext cx="3776525" cy="2292351"/>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228600" indent="-228600">
              <a:lnSpc>
                <a:spcPct val="150000"/>
              </a:lnSpc>
              <a:buFont typeface="+mj-ea"/>
              <a:buAutoNum type="circleNumDbPlain"/>
              <a:defRPr/>
            </a:pPr>
            <a:r>
              <a:rPr lang="zh-CN" altLang="en-US" sz="1200" smtClean="0">
                <a:solidFill>
                  <a:schemeClr val="tx1">
                    <a:lumMod val="65000"/>
                    <a:lumOff val="35000"/>
                  </a:schemeClr>
                </a:solidFill>
                <a:latin typeface="微软雅黑" pitchFamily="34" charset="-122"/>
                <a:ea typeface="微软雅黑" pitchFamily="34" charset="-122"/>
              </a:rPr>
              <a:t>可</a:t>
            </a:r>
            <a:r>
              <a:rPr lang="zh-CN" altLang="en-US" sz="1200">
                <a:solidFill>
                  <a:schemeClr val="tx1">
                    <a:lumMod val="65000"/>
                    <a:lumOff val="35000"/>
                  </a:schemeClr>
                </a:solidFill>
                <a:latin typeface="微软雅黑" pitchFamily="34" charset="-122"/>
                <a:ea typeface="微软雅黑" pitchFamily="34" charset="-122"/>
              </a:rPr>
              <a:t>触屏左右滑动。</a:t>
            </a:r>
          </a:p>
          <a:p>
            <a:pPr marL="228600" indent="-228600">
              <a:lnSpc>
                <a:spcPct val="150000"/>
              </a:lnSpc>
              <a:buFont typeface="+mj-ea"/>
              <a:buAutoNum type="circleNumDbPlain"/>
              <a:defRPr/>
            </a:pPr>
            <a:r>
              <a:rPr lang="zh-CN" altLang="en-US" sz="1200" smtClean="0">
                <a:solidFill>
                  <a:schemeClr val="tx1">
                    <a:lumMod val="65000"/>
                    <a:lumOff val="35000"/>
                  </a:schemeClr>
                </a:solidFill>
                <a:latin typeface="微软雅黑" pitchFamily="34" charset="-122"/>
                <a:ea typeface="微软雅黑" pitchFamily="34" charset="-122"/>
              </a:rPr>
              <a:t>移动</a:t>
            </a:r>
            <a:r>
              <a:rPr lang="zh-CN" altLang="en-US" sz="1200">
                <a:solidFill>
                  <a:schemeClr val="tx1">
                    <a:lumMod val="65000"/>
                    <a:lumOff val="35000"/>
                  </a:schemeClr>
                </a:solidFill>
                <a:latin typeface="微软雅黑" pitchFamily="34" charset="-122"/>
                <a:ea typeface="微软雅黑" pitchFamily="34" charset="-122"/>
              </a:rPr>
              <a:t>端轮播图需要加一张图片来使轮播无缝衔接。</a:t>
            </a:r>
          </a:p>
          <a:p>
            <a:pPr marL="228600" indent="-228600">
              <a:lnSpc>
                <a:spcPct val="150000"/>
              </a:lnSpc>
              <a:buFont typeface="+mj-ea"/>
              <a:buAutoNum type="circleNumDbPlain"/>
              <a:defRPr/>
            </a:pPr>
            <a:r>
              <a:rPr lang="zh-CN" altLang="en-US" sz="1200" smtClean="0">
                <a:solidFill>
                  <a:schemeClr val="tx1">
                    <a:lumMod val="65000"/>
                    <a:lumOff val="35000"/>
                  </a:schemeClr>
                </a:solidFill>
                <a:latin typeface="微软雅黑" pitchFamily="34" charset="-122"/>
                <a:ea typeface="微软雅黑" pitchFamily="34" charset="-122"/>
              </a:rPr>
              <a:t>让</a:t>
            </a:r>
            <a:r>
              <a:rPr lang="en-US" altLang="zh-CN" sz="1200">
                <a:solidFill>
                  <a:schemeClr val="tx1">
                    <a:lumMod val="65000"/>
                    <a:lumOff val="35000"/>
                  </a:schemeClr>
                </a:solidFill>
                <a:latin typeface="微软雅黑" pitchFamily="34" charset="-122"/>
                <a:ea typeface="微软雅黑" pitchFamily="34" charset="-122"/>
              </a:rPr>
              <a:t>img</a:t>
            </a:r>
            <a:r>
              <a:rPr lang="zh-CN" altLang="en-US" sz="1200">
                <a:solidFill>
                  <a:schemeClr val="tx1">
                    <a:lumMod val="65000"/>
                    <a:lumOff val="35000"/>
                  </a:schemeClr>
                </a:solidFill>
                <a:latin typeface="微软雅黑" pitchFamily="34" charset="-122"/>
                <a:ea typeface="微软雅黑" pitchFamily="34" charset="-122"/>
              </a:rPr>
              <a:t>的宽度等于屏幕的宽度，即随屏幕改变而改变。</a:t>
            </a:r>
          </a:p>
          <a:p>
            <a:pPr marL="228600" indent="-228600">
              <a:lnSpc>
                <a:spcPct val="150000"/>
              </a:lnSpc>
              <a:buFont typeface="+mj-ea"/>
              <a:buAutoNum type="circleNumDbPlain"/>
              <a:defRPr/>
            </a:pPr>
            <a:r>
              <a:rPr lang="zh-CN" altLang="en-US" sz="1200">
                <a:solidFill>
                  <a:schemeClr val="tx1">
                    <a:lumMod val="65000"/>
                    <a:lumOff val="35000"/>
                  </a:schemeClr>
                </a:solidFill>
                <a:latin typeface="微软雅黑" pitchFamily="34" charset="-122"/>
                <a:ea typeface="微软雅黑" pitchFamily="34" charset="-122"/>
              </a:rPr>
              <a:t>轮播图区域分为两个部分，图片和轮播时随之变化的小圆点，这两部分都是使用</a:t>
            </a:r>
            <a:r>
              <a:rPr lang="en-US" altLang="zh-CN" sz="1200">
                <a:solidFill>
                  <a:schemeClr val="tx1">
                    <a:lumMod val="65000"/>
                    <a:lumOff val="35000"/>
                  </a:schemeClr>
                </a:solidFill>
                <a:latin typeface="微软雅黑" pitchFamily="34" charset="-122"/>
                <a:ea typeface="微软雅黑" pitchFamily="34" charset="-122"/>
              </a:rPr>
              <a:t>ul</a:t>
            </a:r>
            <a:r>
              <a:rPr lang="zh-CN" altLang="en-US" sz="1200">
                <a:solidFill>
                  <a:schemeClr val="tx1">
                    <a:lumMod val="65000"/>
                    <a:lumOff val="35000"/>
                  </a:schemeClr>
                </a:solidFill>
                <a:latin typeface="微软雅黑" pitchFamily="34" charset="-122"/>
                <a:ea typeface="微软雅黑" pitchFamily="34" charset="-122"/>
              </a:rPr>
              <a:t>、</a:t>
            </a:r>
            <a:r>
              <a:rPr lang="en-US" altLang="zh-CN" sz="1200">
                <a:solidFill>
                  <a:schemeClr val="tx1">
                    <a:lumMod val="65000"/>
                    <a:lumOff val="35000"/>
                  </a:schemeClr>
                </a:solidFill>
                <a:latin typeface="微软雅黑" pitchFamily="34" charset="-122"/>
                <a:ea typeface="微软雅黑" pitchFamily="34" charset="-122"/>
              </a:rPr>
              <a:t>li</a:t>
            </a:r>
            <a:r>
              <a:rPr lang="zh-CN" altLang="en-US" sz="1200">
                <a:solidFill>
                  <a:schemeClr val="tx1">
                    <a:lumMod val="65000"/>
                    <a:lumOff val="35000"/>
                  </a:schemeClr>
                </a:solidFill>
                <a:latin typeface="微软雅黑" pitchFamily="34" charset="-122"/>
                <a:ea typeface="微软雅黑" pitchFamily="34" charset="-122"/>
              </a:rPr>
              <a:t>来实现的。页面结构，如</a:t>
            </a:r>
            <a:r>
              <a:rPr lang="zh-CN" altLang="en-US" sz="1200" smtClean="0">
                <a:solidFill>
                  <a:schemeClr val="tx1">
                    <a:lumMod val="65000"/>
                    <a:lumOff val="35000"/>
                  </a:schemeClr>
                </a:solidFill>
                <a:latin typeface="微软雅黑" pitchFamily="34" charset="-122"/>
                <a:ea typeface="微软雅黑" pitchFamily="34" charset="-122"/>
              </a:rPr>
              <a:t>图所</a:t>
            </a:r>
            <a:r>
              <a:rPr lang="zh-CN" altLang="en-US" sz="1200">
                <a:solidFill>
                  <a:schemeClr val="tx1">
                    <a:lumMod val="65000"/>
                    <a:lumOff val="35000"/>
                  </a:schemeClr>
                </a:solidFill>
                <a:latin typeface="微软雅黑" pitchFamily="34" charset="-122"/>
                <a:ea typeface="微软雅黑" pitchFamily="34" charset="-122"/>
              </a:rPr>
              <a:t>示。</a:t>
            </a:r>
          </a:p>
        </p:txBody>
      </p:sp>
      <p:sp>
        <p:nvSpPr>
          <p:cNvPr id="33" name="圆角矩形 32"/>
          <p:cNvSpPr/>
          <p:nvPr/>
        </p:nvSpPr>
        <p:spPr>
          <a:xfrm>
            <a:off x="658339" y="5703559"/>
            <a:ext cx="7609361"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a:t>
            </a:r>
            <a:r>
              <a:rPr lang="zh-CN" altLang="en-US" b="1" smtClean="0">
                <a:solidFill>
                  <a:schemeClr val="bg1"/>
                </a:solidFill>
                <a:ea typeface="宋体" pitchFamily="2" charset="-122"/>
              </a:rPr>
              <a:t>任务</a:t>
            </a:r>
            <a:r>
              <a:rPr lang="en-US" altLang="zh-CN" b="1" smtClean="0">
                <a:solidFill>
                  <a:schemeClr val="bg1"/>
                </a:solidFill>
                <a:ea typeface="宋体" pitchFamily="2" charset="-122"/>
              </a:rPr>
              <a:t>3】-【</a:t>
            </a:r>
            <a:r>
              <a:rPr lang="zh-CN" altLang="en-US" b="1" smtClean="0">
                <a:solidFill>
                  <a:schemeClr val="bg1"/>
                </a:solidFill>
                <a:ea typeface="宋体" pitchFamily="2" charset="-122"/>
              </a:rPr>
              <a:t>代码实现</a:t>
            </a:r>
            <a:r>
              <a:rPr lang="en-US" altLang="zh-CN" b="1" smtClean="0">
                <a:solidFill>
                  <a:schemeClr val="bg1"/>
                </a:solidFill>
                <a:ea typeface="宋体" pitchFamily="2" charset="-122"/>
              </a:rPr>
              <a:t>】</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
        <p:nvSpPr>
          <p:cNvPr id="8" name="矩形 7"/>
          <p:cNvSpPr/>
          <p:nvPr/>
        </p:nvSpPr>
        <p:spPr>
          <a:xfrm>
            <a:off x="588963" y="1199760"/>
            <a:ext cx="2327881" cy="646331"/>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任务</a:t>
            </a:r>
            <a:r>
              <a:rPr lang="en-US" altLang="zh-CN" sz="2400" b="1">
                <a:solidFill>
                  <a:srgbClr val="0567A2"/>
                </a:solidFill>
              </a:rPr>
              <a:t>3-</a:t>
            </a:r>
            <a:r>
              <a:rPr lang="zh-CN" altLang="en-US" sz="2400" b="1">
                <a:solidFill>
                  <a:srgbClr val="0567A2"/>
                </a:solidFill>
              </a:rPr>
              <a:t>轮播图</a:t>
            </a:r>
            <a:endParaRPr lang="zh-CN" altLang="zh-CN" sz="2400" b="1">
              <a:solidFill>
                <a:srgbClr val="0567A2"/>
              </a:solidFill>
            </a:endParaRPr>
          </a:p>
        </p:txBody>
      </p:sp>
      <p:pic>
        <p:nvPicPr>
          <p:cNvPr id="819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5487" y="2565399"/>
            <a:ext cx="3998913"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8170235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up)">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8194"/>
                                        </p:tgtEl>
                                        <p:attrNameLst>
                                          <p:attrName>style.visibility</p:attrName>
                                        </p:attrNameLst>
                                      </p:cBhvr>
                                      <p:to>
                                        <p:strVal val="visible"/>
                                      </p:to>
                                    </p:set>
                                    <p:anim calcmode="lin" valueType="num">
                                      <p:cBhvr additive="base">
                                        <p:cTn id="17" dur="500" fill="hold"/>
                                        <p:tgtEl>
                                          <p:spTgt spid="8194"/>
                                        </p:tgtEl>
                                        <p:attrNameLst>
                                          <p:attrName>ppt_x</p:attrName>
                                        </p:attrNameLst>
                                      </p:cBhvr>
                                      <p:tavLst>
                                        <p:tav tm="0">
                                          <p:val>
                                            <p:strVal val="1+#ppt_w/2"/>
                                          </p:val>
                                        </p:tav>
                                        <p:tav tm="100000">
                                          <p:val>
                                            <p:strVal val="#ppt_x"/>
                                          </p:val>
                                        </p:tav>
                                      </p:tavLst>
                                    </p:anim>
                                    <p:anim calcmode="lin" valueType="num">
                                      <p:cBhvr additive="base">
                                        <p:cTn id="18" dur="500" fill="hold"/>
                                        <p:tgtEl>
                                          <p:spTgt spid="8194"/>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1" grpId="0" animBg="1"/>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60388" y="1133085"/>
            <a:ext cx="2327881" cy="583108"/>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任务</a:t>
            </a:r>
            <a:r>
              <a:rPr lang="en-US" altLang="zh-CN" sz="2400" b="1" smtClean="0">
                <a:solidFill>
                  <a:srgbClr val="0567A2"/>
                </a:solidFill>
              </a:rPr>
              <a:t>4-</a:t>
            </a:r>
            <a:r>
              <a:rPr lang="zh-CN" altLang="en-US" sz="2400" b="1" smtClean="0">
                <a:solidFill>
                  <a:srgbClr val="0567A2"/>
                </a:solidFill>
              </a:rPr>
              <a:t>导航栏</a:t>
            </a:r>
            <a:endParaRPr lang="zh-CN" altLang="zh-CN" sz="2400" b="1">
              <a:solidFill>
                <a:srgbClr val="0567A2"/>
              </a:solidFill>
            </a:endParaRPr>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商城首页</a:t>
            </a:r>
            <a:endParaRPr lang="zh-CN" altLang="zh-CN" sz="3600" b="1">
              <a:solidFill>
                <a:srgbClr val="0567A2"/>
              </a:solidFill>
              <a:latin typeface="微软雅黑" pitchFamily="34" charset="-122"/>
              <a:ea typeface="微软雅黑" pitchFamily="34" charset="-122"/>
            </a:endParaRPr>
          </a:p>
        </p:txBody>
      </p:sp>
      <p:sp>
        <p:nvSpPr>
          <p:cNvPr id="9" name="TextBox 8"/>
          <p:cNvSpPr txBox="1">
            <a:spLocks noChangeArrowheads="1"/>
          </p:cNvSpPr>
          <p:nvPr/>
        </p:nvSpPr>
        <p:spPr bwMode="auto">
          <a:xfrm>
            <a:off x="1276350" y="2119313"/>
            <a:ext cx="6324600" cy="369332"/>
          </a:xfrm>
          <a:prstGeom prst="rect">
            <a:avLst/>
          </a:prstGeom>
          <a:solidFill>
            <a:schemeClr val="accent1"/>
          </a:solidFill>
          <a:ln>
            <a:noFill/>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smtClean="0">
                <a:solidFill>
                  <a:schemeClr val="bg1"/>
                </a:solidFill>
                <a:latin typeface="微软雅黑" pitchFamily="34" charset="-122"/>
                <a:ea typeface="微软雅黑" pitchFamily="34" charset="-122"/>
              </a:rPr>
              <a:t>(1)</a:t>
            </a:r>
            <a:r>
              <a:rPr lang="zh-CN" altLang="en-US" b="1" smtClean="0">
                <a:solidFill>
                  <a:schemeClr val="bg1"/>
                </a:solidFill>
                <a:latin typeface="微软雅黑" pitchFamily="34" charset="-122"/>
                <a:ea typeface="微软雅黑" pitchFamily="34" charset="-122"/>
              </a:rPr>
              <a:t> 任务描述</a:t>
            </a:r>
            <a:endParaRPr lang="zh-CN" altLang="en-US" b="1">
              <a:solidFill>
                <a:schemeClr val="bg1"/>
              </a:solidFill>
              <a:latin typeface="微软雅黑" pitchFamily="34" charset="-122"/>
              <a:ea typeface="微软雅黑" pitchFamily="34" charset="-122"/>
            </a:endParaRPr>
          </a:p>
        </p:txBody>
      </p:sp>
      <p:sp>
        <p:nvSpPr>
          <p:cNvPr id="10" name="折角形 9"/>
          <p:cNvSpPr/>
          <p:nvPr/>
        </p:nvSpPr>
        <p:spPr>
          <a:xfrm>
            <a:off x="1277938" y="2622549"/>
            <a:ext cx="6323012" cy="2854325"/>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600">
                <a:solidFill>
                  <a:schemeClr val="tx1">
                    <a:lumMod val="65000"/>
                    <a:lumOff val="35000"/>
                  </a:schemeClr>
                </a:solidFill>
                <a:latin typeface="微软雅黑" pitchFamily="34" charset="-122"/>
                <a:ea typeface="微软雅黑" pitchFamily="34" charset="-122"/>
              </a:rPr>
              <a:t>	导航栏在电商网站中，无论是</a:t>
            </a:r>
            <a:r>
              <a:rPr lang="en-US" altLang="zh-CN" sz="1600">
                <a:solidFill>
                  <a:schemeClr val="tx1">
                    <a:lumMod val="65000"/>
                    <a:lumOff val="35000"/>
                  </a:schemeClr>
                </a:solidFill>
                <a:latin typeface="微软雅黑" pitchFamily="34" charset="-122"/>
                <a:ea typeface="微软雅黑" pitchFamily="34" charset="-122"/>
              </a:rPr>
              <a:t>PC</a:t>
            </a:r>
            <a:r>
              <a:rPr lang="zh-CN" altLang="en-US" sz="1600">
                <a:solidFill>
                  <a:schemeClr val="tx1">
                    <a:lumMod val="65000"/>
                    <a:lumOff val="35000"/>
                  </a:schemeClr>
                </a:solidFill>
                <a:latin typeface="微软雅黑" pitchFamily="34" charset="-122"/>
                <a:ea typeface="微软雅黑" pitchFamily="34" charset="-122"/>
              </a:rPr>
              <a:t>端还是移动端，都是不可缺少的内容。在移动端，为了方便用户点触，一般会设计成独立图标式，本项目导航栏如</a:t>
            </a:r>
            <a:r>
              <a:rPr lang="zh-CN" altLang="en-US" sz="1600" smtClean="0">
                <a:solidFill>
                  <a:schemeClr val="tx1">
                    <a:lumMod val="65000"/>
                    <a:lumOff val="35000"/>
                  </a:schemeClr>
                </a:solidFill>
                <a:latin typeface="微软雅黑" pitchFamily="34" charset="-122"/>
                <a:ea typeface="微软雅黑" pitchFamily="34" charset="-122"/>
              </a:rPr>
              <a:t>图所</a:t>
            </a:r>
            <a:r>
              <a:rPr lang="zh-CN" altLang="en-US" sz="1600">
                <a:solidFill>
                  <a:schemeClr val="tx1">
                    <a:lumMod val="65000"/>
                    <a:lumOff val="35000"/>
                  </a:schemeClr>
                </a:solidFill>
                <a:latin typeface="微软雅黑" pitchFamily="34" charset="-122"/>
                <a:ea typeface="微软雅黑" pitchFamily="34" charset="-122"/>
              </a:rPr>
              <a:t>示。</a:t>
            </a:r>
          </a:p>
          <a:p>
            <a:pPr>
              <a:lnSpc>
                <a:spcPct val="150000"/>
              </a:lnSpc>
              <a:defRPr/>
            </a:pPr>
            <a:endParaRPr lang="zh-CN" altLang="en-US" dirty="0">
              <a:solidFill>
                <a:schemeClr val="tx1"/>
              </a:solidFill>
              <a:latin typeface="黑体" panose="02010609060101010101" pitchFamily="49" charset="-122"/>
              <a:ea typeface="黑体" panose="02010609060101010101" pitchFamily="49" charset="-122"/>
            </a:endParaRPr>
          </a:p>
        </p:txBody>
      </p:sp>
      <p:pic>
        <p:nvPicPr>
          <p:cNvPr id="921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0974" y="3992561"/>
            <a:ext cx="3251201" cy="134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552988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9218"/>
                                        </p:tgtEl>
                                        <p:attrNameLst>
                                          <p:attrName>style.visibility</p:attrName>
                                        </p:attrNameLst>
                                      </p:cBhvr>
                                      <p:to>
                                        <p:strVal val="visible"/>
                                      </p:to>
                                    </p:set>
                                    <p:animEffect transition="in" filter="wipe(up)">
                                      <p:cBhvr>
                                        <p:cTn id="16"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商城首页</a:t>
            </a:r>
            <a:endParaRPr lang="zh-CN" altLang="zh-CN" sz="3600" b="1">
              <a:solidFill>
                <a:srgbClr val="0567A2"/>
              </a:solidFill>
              <a:latin typeface="微软雅黑" pitchFamily="34" charset="-122"/>
              <a:ea typeface="微软雅黑" pitchFamily="34" charset="-122"/>
            </a:endParaRPr>
          </a:p>
        </p:txBody>
      </p:sp>
      <p:sp>
        <p:nvSpPr>
          <p:cNvPr id="9" name="TextBox 8"/>
          <p:cNvSpPr txBox="1">
            <a:spLocks noChangeArrowheads="1"/>
          </p:cNvSpPr>
          <p:nvPr/>
        </p:nvSpPr>
        <p:spPr bwMode="auto">
          <a:xfrm>
            <a:off x="658340" y="2157412"/>
            <a:ext cx="2789710" cy="369887"/>
          </a:xfrm>
          <a:prstGeom prst="rect">
            <a:avLst/>
          </a:prstGeom>
          <a:solidFill>
            <a:schemeClr val="accent1"/>
          </a:solidFill>
          <a:ln>
            <a:noFill/>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a:solidFill>
                  <a:schemeClr val="bg1"/>
                </a:solidFill>
                <a:latin typeface="微软雅黑" pitchFamily="34" charset="-122"/>
                <a:ea typeface="微软雅黑" pitchFamily="34" charset="-122"/>
              </a:rPr>
              <a:t>(2</a:t>
            </a:r>
            <a:r>
              <a:rPr lang="en-US" altLang="zh-CN" b="1" smtClean="0">
                <a:solidFill>
                  <a:schemeClr val="bg1"/>
                </a:solidFill>
                <a:latin typeface="微软雅黑" pitchFamily="34" charset="-122"/>
                <a:ea typeface="微软雅黑" pitchFamily="34" charset="-122"/>
              </a:rPr>
              <a:t>)</a:t>
            </a:r>
            <a:r>
              <a:rPr lang="zh-CN" altLang="en-US" b="1" smtClean="0">
                <a:solidFill>
                  <a:schemeClr val="bg1"/>
                </a:solidFill>
                <a:latin typeface="微软雅黑" pitchFamily="34" charset="-122"/>
                <a:ea typeface="微软雅黑" pitchFamily="34" charset="-122"/>
              </a:rPr>
              <a:t>任务分析</a:t>
            </a:r>
            <a:endParaRPr lang="zh-CN" altLang="en-US" b="1">
              <a:solidFill>
                <a:schemeClr val="bg1"/>
              </a:solidFill>
              <a:latin typeface="微软雅黑" pitchFamily="34" charset="-122"/>
              <a:ea typeface="微软雅黑" pitchFamily="34" charset="-122"/>
            </a:endParaRPr>
          </a:p>
        </p:txBody>
      </p:sp>
      <p:sp>
        <p:nvSpPr>
          <p:cNvPr id="10" name="折角形 9"/>
          <p:cNvSpPr/>
          <p:nvPr/>
        </p:nvSpPr>
        <p:spPr>
          <a:xfrm>
            <a:off x="658339" y="2787649"/>
            <a:ext cx="2789711" cy="2235204"/>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228600" indent="-228600">
              <a:lnSpc>
                <a:spcPct val="150000"/>
              </a:lnSpc>
              <a:buFont typeface="+mj-ea"/>
              <a:buAutoNum type="circleNumDbPlain"/>
              <a:defRPr/>
            </a:pPr>
            <a:r>
              <a:rPr lang="zh-CN" altLang="en-US" sz="1200">
                <a:solidFill>
                  <a:schemeClr val="tx1">
                    <a:lumMod val="65000"/>
                    <a:lumOff val="35000"/>
                  </a:schemeClr>
                </a:solidFill>
                <a:latin typeface="微软雅黑" pitchFamily="34" charset="-122"/>
                <a:ea typeface="微软雅黑" pitchFamily="34" charset="-122"/>
              </a:rPr>
              <a:t>在导航栏中，因为八个图标并不会跟着浏览器的大小而改变大小，改变的是容器的大小，所以我们只需将容器的百分比设置好即可</a:t>
            </a:r>
            <a:r>
              <a:rPr lang="zh-CN" altLang="en-US" sz="1200" smtClean="0">
                <a:solidFill>
                  <a:schemeClr val="tx1">
                    <a:lumMod val="65000"/>
                    <a:lumOff val="35000"/>
                  </a:schemeClr>
                </a:solidFill>
                <a:latin typeface="微软雅黑" pitchFamily="34" charset="-122"/>
                <a:ea typeface="微软雅黑" pitchFamily="34" charset="-122"/>
              </a:rPr>
              <a:t>。</a:t>
            </a:r>
            <a:endParaRPr lang="en-US" altLang="zh-CN" sz="1200" smtClean="0">
              <a:solidFill>
                <a:schemeClr val="tx1">
                  <a:lumMod val="65000"/>
                  <a:lumOff val="35000"/>
                </a:schemeClr>
              </a:solidFill>
              <a:latin typeface="微软雅黑" pitchFamily="34" charset="-122"/>
              <a:ea typeface="微软雅黑" pitchFamily="34" charset="-122"/>
            </a:endParaRPr>
          </a:p>
          <a:p>
            <a:pPr marL="228600" indent="-228600">
              <a:lnSpc>
                <a:spcPct val="150000"/>
              </a:lnSpc>
              <a:buFont typeface="+mj-ea"/>
              <a:buAutoNum type="circleNumDbPlain"/>
              <a:defRPr/>
            </a:pPr>
            <a:r>
              <a:rPr lang="zh-CN" altLang="en-US" sz="1200" smtClean="0">
                <a:solidFill>
                  <a:schemeClr val="tx1">
                    <a:lumMod val="65000"/>
                    <a:lumOff val="35000"/>
                  </a:schemeClr>
                </a:solidFill>
                <a:latin typeface="微软雅黑" pitchFamily="34" charset="-122"/>
                <a:ea typeface="微软雅黑" pitchFamily="34" charset="-122"/>
              </a:rPr>
              <a:t>导航</a:t>
            </a:r>
            <a:r>
              <a:rPr lang="zh-CN" altLang="en-US" sz="1200">
                <a:solidFill>
                  <a:schemeClr val="tx1">
                    <a:lumMod val="65000"/>
                    <a:lumOff val="35000"/>
                  </a:schemeClr>
                </a:solidFill>
                <a:latin typeface="微软雅黑" pitchFamily="34" charset="-122"/>
                <a:ea typeface="微软雅黑" pitchFamily="34" charset="-122"/>
              </a:rPr>
              <a:t>栏的页面结构是由</a:t>
            </a:r>
            <a:r>
              <a:rPr lang="en-US" altLang="zh-CN" sz="1200">
                <a:solidFill>
                  <a:schemeClr val="tx1">
                    <a:lumMod val="65000"/>
                    <a:lumOff val="35000"/>
                  </a:schemeClr>
                </a:solidFill>
                <a:latin typeface="微软雅黑" pitchFamily="34" charset="-122"/>
                <a:ea typeface="微软雅黑" pitchFamily="34" charset="-122"/>
              </a:rPr>
              <a:t>ul</a:t>
            </a:r>
            <a:r>
              <a:rPr lang="zh-CN" altLang="en-US" sz="1200">
                <a:solidFill>
                  <a:schemeClr val="tx1">
                    <a:lumMod val="65000"/>
                    <a:lumOff val="35000"/>
                  </a:schemeClr>
                </a:solidFill>
                <a:latin typeface="微软雅黑" pitchFamily="34" charset="-122"/>
                <a:ea typeface="微软雅黑" pitchFamily="34" charset="-122"/>
              </a:rPr>
              <a:t>、</a:t>
            </a:r>
            <a:r>
              <a:rPr lang="en-US" altLang="zh-CN" sz="1200">
                <a:solidFill>
                  <a:schemeClr val="tx1">
                    <a:lumMod val="65000"/>
                    <a:lumOff val="35000"/>
                  </a:schemeClr>
                </a:solidFill>
                <a:latin typeface="微软雅黑" pitchFamily="34" charset="-122"/>
                <a:ea typeface="微软雅黑" pitchFamily="34" charset="-122"/>
              </a:rPr>
              <a:t>li</a:t>
            </a:r>
            <a:r>
              <a:rPr lang="zh-CN" altLang="en-US" sz="1200">
                <a:solidFill>
                  <a:schemeClr val="tx1">
                    <a:lumMod val="65000"/>
                    <a:lumOff val="35000"/>
                  </a:schemeClr>
                </a:solidFill>
                <a:latin typeface="微软雅黑" pitchFamily="34" charset="-122"/>
                <a:ea typeface="微软雅黑" pitchFamily="34" charset="-122"/>
              </a:rPr>
              <a:t>实现的。其中</a:t>
            </a:r>
            <a:r>
              <a:rPr lang="en-US" altLang="zh-CN" sz="1200">
                <a:solidFill>
                  <a:schemeClr val="tx1">
                    <a:lumMod val="65000"/>
                    <a:lumOff val="35000"/>
                  </a:schemeClr>
                </a:solidFill>
                <a:latin typeface="微软雅黑" pitchFamily="34" charset="-122"/>
                <a:ea typeface="微软雅黑" pitchFamily="34" charset="-122"/>
              </a:rPr>
              <a:t>ul</a:t>
            </a:r>
            <a:r>
              <a:rPr lang="zh-CN" altLang="en-US" sz="1200">
                <a:solidFill>
                  <a:schemeClr val="tx1">
                    <a:lumMod val="65000"/>
                    <a:lumOff val="35000"/>
                  </a:schemeClr>
                </a:solidFill>
                <a:latin typeface="微软雅黑" pitchFamily="34" charset="-122"/>
                <a:ea typeface="微软雅黑" pitchFamily="34" charset="-122"/>
              </a:rPr>
              <a:t>的宽度为</a:t>
            </a:r>
            <a:r>
              <a:rPr lang="en-US" altLang="zh-CN" sz="1200">
                <a:solidFill>
                  <a:schemeClr val="tx1">
                    <a:lumMod val="65000"/>
                    <a:lumOff val="35000"/>
                  </a:schemeClr>
                </a:solidFill>
                <a:latin typeface="微软雅黑" pitchFamily="34" charset="-122"/>
                <a:ea typeface="微软雅黑" pitchFamily="34" charset="-122"/>
              </a:rPr>
              <a:t>100%</a:t>
            </a:r>
            <a:r>
              <a:rPr lang="zh-CN" altLang="en-US" sz="1200">
                <a:solidFill>
                  <a:schemeClr val="tx1">
                    <a:lumMod val="65000"/>
                    <a:lumOff val="35000"/>
                  </a:schemeClr>
                </a:solidFill>
                <a:latin typeface="微软雅黑" pitchFamily="34" charset="-122"/>
                <a:ea typeface="微软雅黑" pitchFamily="34" charset="-122"/>
              </a:rPr>
              <a:t>，每个</a:t>
            </a:r>
            <a:r>
              <a:rPr lang="en-US" altLang="zh-CN" sz="1200">
                <a:solidFill>
                  <a:schemeClr val="tx1">
                    <a:lumMod val="65000"/>
                    <a:lumOff val="35000"/>
                  </a:schemeClr>
                </a:solidFill>
                <a:latin typeface="微软雅黑" pitchFamily="34" charset="-122"/>
                <a:ea typeface="微软雅黑" pitchFamily="34" charset="-122"/>
              </a:rPr>
              <a:t>li</a:t>
            </a:r>
            <a:r>
              <a:rPr lang="zh-CN" altLang="en-US" sz="1200">
                <a:solidFill>
                  <a:schemeClr val="tx1">
                    <a:lumMod val="65000"/>
                    <a:lumOff val="35000"/>
                  </a:schemeClr>
                </a:solidFill>
                <a:latin typeface="微软雅黑" pitchFamily="34" charset="-122"/>
                <a:ea typeface="微软雅黑" pitchFamily="34" charset="-122"/>
              </a:rPr>
              <a:t>的宽度为</a:t>
            </a:r>
            <a:r>
              <a:rPr lang="en-US" altLang="zh-CN" sz="1200">
                <a:solidFill>
                  <a:schemeClr val="tx1">
                    <a:lumMod val="65000"/>
                    <a:lumOff val="35000"/>
                  </a:schemeClr>
                </a:solidFill>
                <a:latin typeface="微软雅黑" pitchFamily="34" charset="-122"/>
                <a:ea typeface="微软雅黑" pitchFamily="34" charset="-122"/>
              </a:rPr>
              <a:t>25%</a:t>
            </a:r>
            <a:r>
              <a:rPr lang="zh-CN" altLang="en-US" sz="1200">
                <a:solidFill>
                  <a:schemeClr val="tx1">
                    <a:lumMod val="65000"/>
                    <a:lumOff val="35000"/>
                  </a:schemeClr>
                </a:solidFill>
                <a:latin typeface="微软雅黑" pitchFamily="34" charset="-122"/>
                <a:ea typeface="微软雅黑" pitchFamily="34" charset="-122"/>
              </a:rPr>
              <a:t>。</a:t>
            </a:r>
          </a:p>
        </p:txBody>
      </p:sp>
      <p:sp>
        <p:nvSpPr>
          <p:cNvPr id="12" name="矩形 11"/>
          <p:cNvSpPr/>
          <p:nvPr/>
        </p:nvSpPr>
        <p:spPr>
          <a:xfrm>
            <a:off x="560388" y="1133085"/>
            <a:ext cx="2327881" cy="583108"/>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任务</a:t>
            </a:r>
            <a:r>
              <a:rPr lang="en-US" altLang="zh-CN" sz="2400" b="1" smtClean="0">
                <a:solidFill>
                  <a:srgbClr val="0567A2"/>
                </a:solidFill>
              </a:rPr>
              <a:t>4-</a:t>
            </a:r>
            <a:r>
              <a:rPr lang="zh-CN" altLang="en-US" sz="2400" b="1" smtClean="0">
                <a:solidFill>
                  <a:srgbClr val="0567A2"/>
                </a:solidFill>
              </a:rPr>
              <a:t>导航栏</a:t>
            </a:r>
            <a:endParaRPr lang="zh-CN" altLang="zh-CN" sz="2400" b="1">
              <a:solidFill>
                <a:srgbClr val="0567A2"/>
              </a:solidFill>
            </a:endParaRPr>
          </a:p>
        </p:txBody>
      </p:sp>
      <p:pic>
        <p:nvPicPr>
          <p:cNvPr id="1024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9974" y="2266278"/>
            <a:ext cx="4963123" cy="275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圆角矩形 13"/>
          <p:cNvSpPr/>
          <p:nvPr/>
        </p:nvSpPr>
        <p:spPr>
          <a:xfrm>
            <a:off x="560388" y="5499246"/>
            <a:ext cx="7754937"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a:t>
            </a:r>
            <a:r>
              <a:rPr lang="zh-CN" altLang="en-US" b="1" smtClean="0">
                <a:solidFill>
                  <a:schemeClr val="bg1"/>
                </a:solidFill>
                <a:ea typeface="宋体" pitchFamily="2" charset="-122"/>
              </a:rPr>
              <a:t>任务</a:t>
            </a:r>
            <a:r>
              <a:rPr lang="en-US" altLang="zh-CN" b="1" smtClean="0">
                <a:solidFill>
                  <a:schemeClr val="bg1"/>
                </a:solidFill>
                <a:ea typeface="宋体" pitchFamily="2" charset="-122"/>
              </a:rPr>
              <a:t>4】-【</a:t>
            </a:r>
            <a:r>
              <a:rPr lang="zh-CN" altLang="en-US" b="1" smtClean="0">
                <a:solidFill>
                  <a:schemeClr val="bg1"/>
                </a:solidFill>
                <a:ea typeface="宋体" pitchFamily="2" charset="-122"/>
              </a:rPr>
              <a:t>代码实现</a:t>
            </a:r>
            <a:r>
              <a:rPr lang="en-US" altLang="zh-CN" b="1" smtClean="0">
                <a:solidFill>
                  <a:schemeClr val="bg1"/>
                </a:solidFill>
                <a:ea typeface="宋体" pitchFamily="2" charset="-122"/>
              </a:rPr>
              <a:t>】</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Tree>
    <p:custDataLst>
      <p:tags r:id="rId1"/>
    </p:custDataLst>
    <p:extLst>
      <p:ext uri="{BB962C8B-B14F-4D97-AF65-F5344CB8AC3E}">
        <p14:creationId xmlns:p14="http://schemas.microsoft.com/office/powerpoint/2010/main" val="21712278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0242"/>
                                        </p:tgtEl>
                                        <p:attrNameLst>
                                          <p:attrName>style.visibility</p:attrName>
                                        </p:attrNameLst>
                                      </p:cBhvr>
                                      <p:to>
                                        <p:strVal val="visible"/>
                                      </p:to>
                                    </p:set>
                                    <p:anim calcmode="lin" valueType="num">
                                      <p:cBhvr additive="base">
                                        <p:cTn id="17" dur="500" fill="hold"/>
                                        <p:tgtEl>
                                          <p:spTgt spid="10242"/>
                                        </p:tgtEl>
                                        <p:attrNameLst>
                                          <p:attrName>ppt_x</p:attrName>
                                        </p:attrNameLst>
                                      </p:cBhvr>
                                      <p:tavLst>
                                        <p:tav tm="0">
                                          <p:val>
                                            <p:strVal val="1+#ppt_w/2"/>
                                          </p:val>
                                        </p:tav>
                                        <p:tav tm="100000">
                                          <p:val>
                                            <p:strVal val="#ppt_x"/>
                                          </p:val>
                                        </p:tav>
                                      </p:tavLst>
                                    </p:anim>
                                    <p:anim calcmode="lin" valueType="num">
                                      <p:cBhvr additive="base">
                                        <p:cTn id="18" dur="500" fill="hold"/>
                                        <p:tgtEl>
                                          <p:spTgt spid="10242"/>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商城首页</a:t>
            </a:r>
            <a:endParaRPr lang="zh-CN" altLang="zh-CN" sz="3600" b="1">
              <a:solidFill>
                <a:srgbClr val="0567A2"/>
              </a:solidFill>
              <a:latin typeface="微软雅黑" pitchFamily="34" charset="-122"/>
              <a:ea typeface="微软雅黑" pitchFamily="34" charset="-122"/>
            </a:endParaRPr>
          </a:p>
        </p:txBody>
      </p:sp>
      <p:sp>
        <p:nvSpPr>
          <p:cNvPr id="21" name="矩形 20"/>
          <p:cNvSpPr/>
          <p:nvPr/>
        </p:nvSpPr>
        <p:spPr>
          <a:xfrm>
            <a:off x="560388" y="1133085"/>
            <a:ext cx="2018501" cy="583108"/>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任务</a:t>
            </a:r>
            <a:r>
              <a:rPr lang="en-US" altLang="zh-CN" sz="2400" b="1" smtClean="0">
                <a:solidFill>
                  <a:srgbClr val="0567A2"/>
                </a:solidFill>
              </a:rPr>
              <a:t>5-</a:t>
            </a:r>
            <a:r>
              <a:rPr lang="zh-CN" altLang="en-US" sz="2400" b="1" smtClean="0">
                <a:solidFill>
                  <a:srgbClr val="0567A2"/>
                </a:solidFill>
              </a:rPr>
              <a:t>商品</a:t>
            </a:r>
            <a:endParaRPr lang="zh-CN" altLang="zh-CN" sz="2400" b="1">
              <a:solidFill>
                <a:srgbClr val="0567A2"/>
              </a:solidFill>
            </a:endParaRPr>
          </a:p>
        </p:txBody>
      </p:sp>
      <p:sp>
        <p:nvSpPr>
          <p:cNvPr id="23" name="TextBox 22"/>
          <p:cNvSpPr txBox="1">
            <a:spLocks noChangeArrowheads="1"/>
          </p:cNvSpPr>
          <p:nvPr/>
        </p:nvSpPr>
        <p:spPr bwMode="auto">
          <a:xfrm>
            <a:off x="1114427" y="2119313"/>
            <a:ext cx="2705098" cy="369332"/>
          </a:xfrm>
          <a:prstGeom prst="rect">
            <a:avLst/>
          </a:prstGeom>
          <a:solidFill>
            <a:schemeClr val="accent1"/>
          </a:solidFill>
          <a:ln>
            <a:noFill/>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smtClean="0">
                <a:solidFill>
                  <a:schemeClr val="bg1"/>
                </a:solidFill>
                <a:latin typeface="微软雅黑" pitchFamily="34" charset="-122"/>
                <a:ea typeface="微软雅黑" pitchFamily="34" charset="-122"/>
              </a:rPr>
              <a:t>(1)</a:t>
            </a:r>
            <a:r>
              <a:rPr lang="zh-CN" altLang="en-US" b="1" smtClean="0">
                <a:solidFill>
                  <a:schemeClr val="bg1"/>
                </a:solidFill>
                <a:latin typeface="微软雅黑" pitchFamily="34" charset="-122"/>
                <a:ea typeface="微软雅黑" pitchFamily="34" charset="-122"/>
              </a:rPr>
              <a:t> 任务描述</a:t>
            </a:r>
            <a:endParaRPr lang="zh-CN" altLang="en-US" b="1">
              <a:solidFill>
                <a:schemeClr val="bg1"/>
              </a:solidFill>
              <a:latin typeface="微软雅黑" pitchFamily="34" charset="-122"/>
              <a:ea typeface="微软雅黑" pitchFamily="34" charset="-122"/>
            </a:endParaRPr>
          </a:p>
        </p:txBody>
      </p:sp>
      <p:sp>
        <p:nvSpPr>
          <p:cNvPr id="26" name="折角形 25"/>
          <p:cNvSpPr/>
          <p:nvPr/>
        </p:nvSpPr>
        <p:spPr>
          <a:xfrm>
            <a:off x="1115973" y="2622549"/>
            <a:ext cx="2703552" cy="2854325"/>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600" smtClean="0">
                <a:solidFill>
                  <a:schemeClr val="tx1">
                    <a:lumMod val="65000"/>
                    <a:lumOff val="35000"/>
                  </a:schemeClr>
                </a:solidFill>
                <a:latin typeface="微软雅黑" pitchFamily="34" charset="-122"/>
                <a:ea typeface="微软雅黑" pitchFamily="34" charset="-122"/>
              </a:rPr>
              <a:t>       本</a:t>
            </a:r>
            <a:r>
              <a:rPr lang="zh-CN" altLang="en-US" sz="1600">
                <a:solidFill>
                  <a:schemeClr val="tx1">
                    <a:lumMod val="65000"/>
                    <a:lumOff val="35000"/>
                  </a:schemeClr>
                </a:solidFill>
                <a:latin typeface="微软雅黑" pitchFamily="34" charset="-122"/>
                <a:ea typeface="微软雅黑" pitchFamily="34" charset="-122"/>
              </a:rPr>
              <a:t>任务内容为整体商品展示模块，包括公共的商品盒子、秒杀区块和商品区块三个部分。在页面中秒杀区块和商品区块的效果如</a:t>
            </a:r>
            <a:r>
              <a:rPr lang="zh-CN" altLang="en-US" sz="1600" smtClean="0">
                <a:solidFill>
                  <a:schemeClr val="tx1">
                    <a:lumMod val="65000"/>
                    <a:lumOff val="35000"/>
                  </a:schemeClr>
                </a:solidFill>
                <a:latin typeface="微软雅黑" pitchFamily="34" charset="-122"/>
                <a:ea typeface="微软雅黑" pitchFamily="34" charset="-122"/>
              </a:rPr>
              <a:t>图所</a:t>
            </a:r>
            <a:r>
              <a:rPr lang="zh-CN" altLang="en-US" sz="1600">
                <a:solidFill>
                  <a:schemeClr val="tx1">
                    <a:lumMod val="65000"/>
                    <a:lumOff val="35000"/>
                  </a:schemeClr>
                </a:solidFill>
                <a:latin typeface="微软雅黑" pitchFamily="34" charset="-122"/>
                <a:ea typeface="微软雅黑" pitchFamily="34" charset="-122"/>
              </a:rPr>
              <a:t>示。</a:t>
            </a:r>
          </a:p>
          <a:p>
            <a:pPr>
              <a:lnSpc>
                <a:spcPct val="150000"/>
              </a:lnSpc>
              <a:defRPr/>
            </a:pPr>
            <a:endParaRPr lang="zh-CN" altLang="en-US" dirty="0">
              <a:solidFill>
                <a:schemeClr val="tx1"/>
              </a:solidFill>
              <a:latin typeface="黑体" panose="02010609060101010101" pitchFamily="49" charset="-122"/>
              <a:ea typeface="黑体" panose="02010609060101010101" pitchFamily="49" charset="-122"/>
            </a:endParaRPr>
          </a:p>
        </p:txBody>
      </p:sp>
      <p:grpSp>
        <p:nvGrpSpPr>
          <p:cNvPr id="3" name="组合 2"/>
          <p:cNvGrpSpPr/>
          <p:nvPr/>
        </p:nvGrpSpPr>
        <p:grpSpPr>
          <a:xfrm>
            <a:off x="3990975" y="2000249"/>
            <a:ext cx="3914775" cy="3859439"/>
            <a:chOff x="3781425" y="2000249"/>
            <a:chExt cx="3914775" cy="3859439"/>
          </a:xfrm>
        </p:grpSpPr>
        <p:pic>
          <p:nvPicPr>
            <p:cNvPr id="1126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1218" y="2000249"/>
              <a:ext cx="3344982" cy="3859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右箭头 1"/>
            <p:cNvSpPr/>
            <p:nvPr/>
          </p:nvSpPr>
          <p:spPr>
            <a:xfrm>
              <a:off x="3781425" y="3343275"/>
              <a:ext cx="4572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21022301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商城首页</a:t>
            </a:r>
            <a:endParaRPr lang="zh-CN" altLang="zh-CN" sz="3600" b="1">
              <a:solidFill>
                <a:srgbClr val="0567A2"/>
              </a:solidFill>
              <a:latin typeface="微软雅黑" pitchFamily="34" charset="-122"/>
              <a:ea typeface="微软雅黑" pitchFamily="34" charset="-122"/>
            </a:endParaRPr>
          </a:p>
        </p:txBody>
      </p:sp>
      <p:sp>
        <p:nvSpPr>
          <p:cNvPr id="23" name="TextBox 22"/>
          <p:cNvSpPr txBox="1">
            <a:spLocks noChangeArrowheads="1"/>
          </p:cNvSpPr>
          <p:nvPr/>
        </p:nvSpPr>
        <p:spPr bwMode="auto">
          <a:xfrm>
            <a:off x="1191740" y="2295525"/>
            <a:ext cx="2655852" cy="369887"/>
          </a:xfrm>
          <a:prstGeom prst="rect">
            <a:avLst/>
          </a:prstGeom>
          <a:solidFill>
            <a:schemeClr val="accent1"/>
          </a:solidFill>
          <a:ln>
            <a:noFill/>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a:solidFill>
                  <a:schemeClr val="bg1"/>
                </a:solidFill>
                <a:latin typeface="微软雅黑" pitchFamily="34" charset="-122"/>
                <a:ea typeface="微软雅黑" pitchFamily="34" charset="-122"/>
              </a:rPr>
              <a:t>(2</a:t>
            </a:r>
            <a:r>
              <a:rPr lang="en-US" altLang="zh-CN" b="1" smtClean="0">
                <a:solidFill>
                  <a:schemeClr val="bg1"/>
                </a:solidFill>
                <a:latin typeface="微软雅黑" pitchFamily="34" charset="-122"/>
                <a:ea typeface="微软雅黑" pitchFamily="34" charset="-122"/>
              </a:rPr>
              <a:t>)</a:t>
            </a:r>
            <a:r>
              <a:rPr lang="zh-CN" altLang="en-US" b="1" smtClean="0">
                <a:solidFill>
                  <a:schemeClr val="bg1"/>
                </a:solidFill>
                <a:latin typeface="微软雅黑" pitchFamily="34" charset="-122"/>
                <a:ea typeface="微软雅黑" pitchFamily="34" charset="-122"/>
              </a:rPr>
              <a:t>任务分析</a:t>
            </a:r>
            <a:endParaRPr lang="zh-CN" altLang="en-US" b="1">
              <a:solidFill>
                <a:schemeClr val="bg1"/>
              </a:solidFill>
              <a:latin typeface="微软雅黑" pitchFamily="34" charset="-122"/>
              <a:ea typeface="微软雅黑" pitchFamily="34" charset="-122"/>
            </a:endParaRPr>
          </a:p>
        </p:txBody>
      </p:sp>
      <p:sp>
        <p:nvSpPr>
          <p:cNvPr id="31" name="折角形 30"/>
          <p:cNvSpPr/>
          <p:nvPr/>
        </p:nvSpPr>
        <p:spPr>
          <a:xfrm>
            <a:off x="1186558" y="2798762"/>
            <a:ext cx="2661542" cy="2882902"/>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endParaRPr lang="en-US" altLang="zh-CN" sz="1200" b="1" smtClean="0">
              <a:solidFill>
                <a:schemeClr val="tx1">
                  <a:lumMod val="65000"/>
                  <a:lumOff val="35000"/>
                </a:schemeClr>
              </a:solidFill>
              <a:latin typeface="微软雅黑" pitchFamily="34" charset="-122"/>
              <a:ea typeface="微软雅黑" pitchFamily="34" charset="-122"/>
            </a:endParaRPr>
          </a:p>
          <a:p>
            <a:pPr>
              <a:lnSpc>
                <a:spcPct val="150000"/>
              </a:lnSpc>
              <a:defRPr/>
            </a:pPr>
            <a:r>
              <a:rPr lang="en-US" altLang="zh-CN" sz="1200" b="1" smtClean="0">
                <a:solidFill>
                  <a:schemeClr val="tx1">
                    <a:lumMod val="65000"/>
                    <a:lumOff val="35000"/>
                  </a:schemeClr>
                </a:solidFill>
                <a:latin typeface="微软雅黑" pitchFamily="34" charset="-122"/>
                <a:ea typeface="微软雅黑" pitchFamily="34" charset="-122"/>
              </a:rPr>
              <a:t>1.</a:t>
            </a:r>
            <a:r>
              <a:rPr lang="zh-CN" altLang="en-US" sz="1200" b="1" smtClean="0">
                <a:solidFill>
                  <a:schemeClr val="tx1">
                    <a:lumMod val="65000"/>
                    <a:lumOff val="35000"/>
                  </a:schemeClr>
                </a:solidFill>
                <a:latin typeface="微软雅黑" pitchFamily="34" charset="-122"/>
                <a:ea typeface="微软雅黑" pitchFamily="34" charset="-122"/>
              </a:rPr>
              <a:t>公共商品盒子</a:t>
            </a:r>
            <a:endParaRPr lang="en-US" altLang="zh-CN" sz="1200" b="1" smtClean="0">
              <a:solidFill>
                <a:schemeClr val="tx1">
                  <a:lumMod val="65000"/>
                  <a:lumOff val="35000"/>
                </a:schemeClr>
              </a:solidFill>
              <a:latin typeface="微软雅黑" pitchFamily="34" charset="-122"/>
              <a:ea typeface="微软雅黑" pitchFamily="34" charset="-122"/>
            </a:endParaRPr>
          </a:p>
          <a:p>
            <a:pPr>
              <a:lnSpc>
                <a:spcPct val="150000"/>
              </a:lnSpc>
              <a:defRPr/>
            </a:pPr>
            <a:r>
              <a:rPr lang="zh-CN" altLang="en-US" sz="1200">
                <a:solidFill>
                  <a:schemeClr val="tx1">
                    <a:lumMod val="65000"/>
                    <a:lumOff val="35000"/>
                  </a:schemeClr>
                </a:solidFill>
                <a:latin typeface="微软雅黑" pitchFamily="34" charset="-122"/>
                <a:ea typeface="微软雅黑" pitchFamily="34" charset="-122"/>
              </a:rPr>
              <a:t>公共商品盒子表示所有商品展示区块的一个公共的框架。有了这个框架，可以展示任意多、各种组合样式的商品展示区域</a:t>
            </a:r>
            <a:r>
              <a:rPr lang="zh-CN" altLang="en-US" sz="1200" smtClean="0">
                <a:solidFill>
                  <a:schemeClr val="tx1">
                    <a:lumMod val="65000"/>
                    <a:lumOff val="35000"/>
                  </a:schemeClr>
                </a:solidFill>
                <a:latin typeface="微软雅黑" pitchFamily="34" charset="-122"/>
                <a:ea typeface="微软雅黑" pitchFamily="34" charset="-122"/>
              </a:rPr>
              <a:t>。每个</a:t>
            </a:r>
            <a:r>
              <a:rPr lang="zh-CN" altLang="en-US" sz="1200">
                <a:solidFill>
                  <a:schemeClr val="tx1">
                    <a:lumMod val="65000"/>
                    <a:lumOff val="35000"/>
                  </a:schemeClr>
                </a:solidFill>
                <a:latin typeface="微软雅黑" pitchFamily="34" charset="-122"/>
                <a:ea typeface="微软雅黑" pitchFamily="34" charset="-122"/>
              </a:rPr>
              <a:t>商品展示区域都有两个部分：头和商品内容。公共商品盒子的结构如</a:t>
            </a:r>
            <a:r>
              <a:rPr lang="zh-CN" altLang="en-US" sz="1200" smtClean="0">
                <a:solidFill>
                  <a:schemeClr val="tx1">
                    <a:lumMod val="65000"/>
                    <a:lumOff val="35000"/>
                  </a:schemeClr>
                </a:solidFill>
                <a:latin typeface="微软雅黑" pitchFamily="34" charset="-122"/>
                <a:ea typeface="微软雅黑" pitchFamily="34" charset="-122"/>
              </a:rPr>
              <a:t>图所</a:t>
            </a:r>
            <a:r>
              <a:rPr lang="zh-CN" altLang="en-US" sz="1200">
                <a:solidFill>
                  <a:schemeClr val="tx1">
                    <a:lumMod val="65000"/>
                    <a:lumOff val="35000"/>
                  </a:schemeClr>
                </a:solidFill>
                <a:latin typeface="微软雅黑" pitchFamily="34" charset="-122"/>
                <a:ea typeface="微软雅黑" pitchFamily="34" charset="-122"/>
              </a:rPr>
              <a:t>示。</a:t>
            </a:r>
          </a:p>
        </p:txBody>
      </p:sp>
      <p:sp>
        <p:nvSpPr>
          <p:cNvPr id="8" name="矩形 7"/>
          <p:cNvSpPr/>
          <p:nvPr/>
        </p:nvSpPr>
        <p:spPr>
          <a:xfrm>
            <a:off x="560388" y="1133085"/>
            <a:ext cx="2018501" cy="583108"/>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任务</a:t>
            </a:r>
            <a:r>
              <a:rPr lang="en-US" altLang="zh-CN" sz="2400" b="1" smtClean="0">
                <a:solidFill>
                  <a:srgbClr val="0567A2"/>
                </a:solidFill>
              </a:rPr>
              <a:t>5-</a:t>
            </a:r>
            <a:r>
              <a:rPr lang="zh-CN" altLang="en-US" sz="2400" b="1" smtClean="0">
                <a:solidFill>
                  <a:srgbClr val="0567A2"/>
                </a:solidFill>
              </a:rPr>
              <a:t>商品</a:t>
            </a:r>
            <a:endParaRPr lang="zh-CN" altLang="zh-CN" sz="2400" b="1">
              <a:solidFill>
                <a:srgbClr val="0567A2"/>
              </a:solidFill>
            </a:endParaRPr>
          </a:p>
        </p:txBody>
      </p:sp>
      <p:pic>
        <p:nvPicPr>
          <p:cNvPr id="1229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2532" y="1524000"/>
            <a:ext cx="3380818" cy="4622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7368845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up)">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2290"/>
                                        </p:tgtEl>
                                        <p:attrNameLst>
                                          <p:attrName>style.visibility</p:attrName>
                                        </p:attrNameLst>
                                      </p:cBhvr>
                                      <p:to>
                                        <p:strVal val="visible"/>
                                      </p:to>
                                    </p:set>
                                    <p:animEffect transition="in" filter="fade">
                                      <p:cBhvr>
                                        <p:cTn id="17" dur="1000"/>
                                        <p:tgtEl>
                                          <p:spTgt spid="12290"/>
                                        </p:tgtEl>
                                      </p:cBhvr>
                                    </p:animEffect>
                                    <p:anim calcmode="lin" valueType="num">
                                      <p:cBhvr>
                                        <p:cTn id="18" dur="1000" fill="hold"/>
                                        <p:tgtEl>
                                          <p:spTgt spid="12290"/>
                                        </p:tgtEl>
                                        <p:attrNameLst>
                                          <p:attrName>ppt_x</p:attrName>
                                        </p:attrNameLst>
                                      </p:cBhvr>
                                      <p:tavLst>
                                        <p:tav tm="0">
                                          <p:val>
                                            <p:strVal val="#ppt_x"/>
                                          </p:val>
                                        </p:tav>
                                        <p:tav tm="100000">
                                          <p:val>
                                            <p:strVal val="#ppt_x"/>
                                          </p:val>
                                        </p:tav>
                                      </p:tavLst>
                                    </p:anim>
                                    <p:anim calcmode="lin" valueType="num">
                                      <p:cBhvr>
                                        <p:cTn id="19" dur="1000" fill="hold"/>
                                        <p:tgtEl>
                                          <p:spTgt spid="122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商城首页</a:t>
            </a:r>
            <a:endParaRPr lang="zh-CN" altLang="zh-CN" sz="3600" b="1">
              <a:solidFill>
                <a:srgbClr val="0567A2"/>
              </a:solidFill>
              <a:latin typeface="微软雅黑" pitchFamily="34" charset="-122"/>
              <a:ea typeface="微软雅黑" pitchFamily="34" charset="-122"/>
            </a:endParaRPr>
          </a:p>
        </p:txBody>
      </p:sp>
      <p:sp>
        <p:nvSpPr>
          <p:cNvPr id="31" name="折角形 30"/>
          <p:cNvSpPr/>
          <p:nvPr/>
        </p:nvSpPr>
        <p:spPr>
          <a:xfrm>
            <a:off x="662684" y="2079625"/>
            <a:ext cx="2423418" cy="1235076"/>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en-US" altLang="zh-CN" sz="1200" b="1" smtClean="0">
                <a:solidFill>
                  <a:schemeClr val="tx1">
                    <a:lumMod val="65000"/>
                    <a:lumOff val="35000"/>
                  </a:schemeClr>
                </a:solidFill>
                <a:latin typeface="微软雅黑" pitchFamily="34" charset="-122"/>
                <a:ea typeface="微软雅黑" pitchFamily="34" charset="-122"/>
              </a:rPr>
              <a:t>2.</a:t>
            </a:r>
            <a:r>
              <a:rPr lang="zh-CN" altLang="en-US" sz="1200" b="1" smtClean="0">
                <a:solidFill>
                  <a:schemeClr val="tx1">
                    <a:lumMod val="65000"/>
                    <a:lumOff val="35000"/>
                  </a:schemeClr>
                </a:solidFill>
                <a:latin typeface="微软雅黑" pitchFamily="34" charset="-122"/>
                <a:ea typeface="微软雅黑" pitchFamily="34" charset="-122"/>
              </a:rPr>
              <a:t> 秒</a:t>
            </a:r>
            <a:r>
              <a:rPr lang="zh-CN" altLang="en-US" sz="1200" b="1">
                <a:solidFill>
                  <a:schemeClr val="tx1">
                    <a:lumMod val="65000"/>
                    <a:lumOff val="35000"/>
                  </a:schemeClr>
                </a:solidFill>
                <a:latin typeface="微软雅黑" pitchFamily="34" charset="-122"/>
                <a:ea typeface="微软雅黑" pitchFamily="34" charset="-122"/>
              </a:rPr>
              <a:t>杀区块</a:t>
            </a:r>
            <a:endParaRPr lang="en-US" altLang="zh-CN" sz="1200" b="1" smtClean="0">
              <a:solidFill>
                <a:schemeClr val="tx1">
                  <a:lumMod val="65000"/>
                  <a:lumOff val="35000"/>
                </a:schemeClr>
              </a:solidFill>
              <a:latin typeface="微软雅黑" pitchFamily="34" charset="-122"/>
              <a:ea typeface="微软雅黑" pitchFamily="34" charset="-122"/>
            </a:endParaRPr>
          </a:p>
          <a:p>
            <a:pPr>
              <a:lnSpc>
                <a:spcPct val="150000"/>
              </a:lnSpc>
              <a:defRPr/>
            </a:pPr>
            <a:r>
              <a:rPr lang="zh-CN" altLang="en-US" sz="1200">
                <a:solidFill>
                  <a:schemeClr val="tx1">
                    <a:lumMod val="65000"/>
                    <a:lumOff val="35000"/>
                  </a:schemeClr>
                </a:solidFill>
                <a:latin typeface="微软雅黑" pitchFamily="34" charset="-122"/>
                <a:ea typeface="微软雅黑" pitchFamily="34" charset="-122"/>
              </a:rPr>
              <a:t>秒杀区块是在公共商品盒子中的一个</a:t>
            </a:r>
            <a:r>
              <a:rPr lang="en-US" altLang="zh-CN" sz="1200">
                <a:solidFill>
                  <a:schemeClr val="tx1">
                    <a:lumMod val="65000"/>
                    <a:lumOff val="35000"/>
                  </a:schemeClr>
                </a:solidFill>
                <a:latin typeface="微软雅黑" pitchFamily="34" charset="-122"/>
                <a:ea typeface="微软雅黑" pitchFamily="34" charset="-122"/>
              </a:rPr>
              <a:t>section</a:t>
            </a:r>
            <a:r>
              <a:rPr lang="zh-CN" altLang="en-US" sz="1200">
                <a:solidFill>
                  <a:schemeClr val="tx1">
                    <a:lumMod val="65000"/>
                    <a:lumOff val="35000"/>
                  </a:schemeClr>
                </a:solidFill>
                <a:latin typeface="微软雅黑" pitchFamily="34" charset="-122"/>
                <a:ea typeface="微软雅黑" pitchFamily="34" charset="-122"/>
              </a:rPr>
              <a:t>。其结构如</a:t>
            </a:r>
            <a:r>
              <a:rPr lang="zh-CN" altLang="en-US" sz="1200" smtClean="0">
                <a:solidFill>
                  <a:schemeClr val="tx1">
                    <a:lumMod val="65000"/>
                    <a:lumOff val="35000"/>
                  </a:schemeClr>
                </a:solidFill>
                <a:latin typeface="微软雅黑" pitchFamily="34" charset="-122"/>
                <a:ea typeface="微软雅黑" pitchFamily="34" charset="-122"/>
              </a:rPr>
              <a:t>图所</a:t>
            </a:r>
            <a:r>
              <a:rPr lang="zh-CN" altLang="en-US" sz="1200">
                <a:solidFill>
                  <a:schemeClr val="tx1">
                    <a:lumMod val="65000"/>
                    <a:lumOff val="35000"/>
                  </a:schemeClr>
                </a:solidFill>
                <a:latin typeface="微软雅黑" pitchFamily="34" charset="-122"/>
                <a:ea typeface="微软雅黑" pitchFamily="34" charset="-122"/>
              </a:rPr>
              <a:t>示。</a:t>
            </a:r>
          </a:p>
        </p:txBody>
      </p:sp>
      <p:sp>
        <p:nvSpPr>
          <p:cNvPr id="33" name="圆角矩形 32"/>
          <p:cNvSpPr/>
          <p:nvPr/>
        </p:nvSpPr>
        <p:spPr>
          <a:xfrm>
            <a:off x="620239" y="5913109"/>
            <a:ext cx="7437908"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a:t>
            </a:r>
            <a:r>
              <a:rPr lang="zh-CN" altLang="en-US" b="1" smtClean="0">
                <a:solidFill>
                  <a:schemeClr val="bg1"/>
                </a:solidFill>
                <a:ea typeface="宋体" pitchFamily="2" charset="-122"/>
              </a:rPr>
              <a:t>任务</a:t>
            </a:r>
            <a:r>
              <a:rPr lang="en-US" altLang="zh-CN" b="1" smtClean="0">
                <a:solidFill>
                  <a:schemeClr val="bg1"/>
                </a:solidFill>
                <a:ea typeface="宋体" pitchFamily="2" charset="-122"/>
              </a:rPr>
              <a:t>5】-【</a:t>
            </a:r>
            <a:r>
              <a:rPr lang="zh-CN" altLang="en-US" b="1" smtClean="0">
                <a:solidFill>
                  <a:schemeClr val="bg1"/>
                </a:solidFill>
                <a:ea typeface="宋体" pitchFamily="2" charset="-122"/>
              </a:rPr>
              <a:t>代码实现</a:t>
            </a:r>
            <a:r>
              <a:rPr lang="en-US" altLang="zh-CN" b="1" smtClean="0">
                <a:solidFill>
                  <a:schemeClr val="bg1"/>
                </a:solidFill>
                <a:ea typeface="宋体" pitchFamily="2" charset="-122"/>
              </a:rPr>
              <a:t>】</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
        <p:nvSpPr>
          <p:cNvPr id="8" name="矩形 7"/>
          <p:cNvSpPr/>
          <p:nvPr/>
        </p:nvSpPr>
        <p:spPr>
          <a:xfrm>
            <a:off x="560388" y="1056885"/>
            <a:ext cx="2018501" cy="583108"/>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任务</a:t>
            </a:r>
            <a:r>
              <a:rPr lang="en-US" altLang="zh-CN" sz="2400" b="1" smtClean="0">
                <a:solidFill>
                  <a:srgbClr val="0567A2"/>
                </a:solidFill>
              </a:rPr>
              <a:t>5-</a:t>
            </a:r>
            <a:r>
              <a:rPr lang="zh-CN" altLang="en-US" sz="2400" b="1" smtClean="0">
                <a:solidFill>
                  <a:srgbClr val="0567A2"/>
                </a:solidFill>
              </a:rPr>
              <a:t>商品</a:t>
            </a:r>
            <a:endParaRPr lang="zh-CN" altLang="zh-CN" sz="2400" b="1">
              <a:solidFill>
                <a:srgbClr val="0567A2"/>
              </a:solidFill>
            </a:endParaRPr>
          </a:p>
        </p:txBody>
      </p:sp>
      <p:sp>
        <p:nvSpPr>
          <p:cNvPr id="9" name="折角形 8"/>
          <p:cNvSpPr/>
          <p:nvPr/>
        </p:nvSpPr>
        <p:spPr>
          <a:xfrm>
            <a:off x="662683" y="4081464"/>
            <a:ext cx="2423418" cy="1235076"/>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en-US" altLang="zh-CN" sz="1200" b="1" smtClean="0">
                <a:solidFill>
                  <a:schemeClr val="tx1">
                    <a:lumMod val="65000"/>
                    <a:lumOff val="35000"/>
                  </a:schemeClr>
                </a:solidFill>
                <a:latin typeface="微软雅黑" pitchFamily="34" charset="-122"/>
                <a:ea typeface="微软雅黑" pitchFamily="34" charset="-122"/>
              </a:rPr>
              <a:t>3.</a:t>
            </a:r>
            <a:r>
              <a:rPr lang="zh-CN" altLang="en-US" sz="1200" b="1" smtClean="0">
                <a:solidFill>
                  <a:schemeClr val="tx1">
                    <a:lumMod val="65000"/>
                    <a:lumOff val="35000"/>
                  </a:schemeClr>
                </a:solidFill>
                <a:latin typeface="微软雅黑" pitchFamily="34" charset="-122"/>
                <a:ea typeface="微软雅黑" pitchFamily="34" charset="-122"/>
              </a:rPr>
              <a:t> 商品区块</a:t>
            </a:r>
            <a:endParaRPr lang="en-US" altLang="zh-CN" sz="1200" b="1" smtClean="0">
              <a:solidFill>
                <a:schemeClr val="tx1">
                  <a:lumMod val="65000"/>
                  <a:lumOff val="35000"/>
                </a:schemeClr>
              </a:solidFill>
              <a:latin typeface="微软雅黑" pitchFamily="34" charset="-122"/>
              <a:ea typeface="微软雅黑" pitchFamily="34" charset="-122"/>
            </a:endParaRPr>
          </a:p>
          <a:p>
            <a:pPr>
              <a:lnSpc>
                <a:spcPct val="150000"/>
              </a:lnSpc>
              <a:defRPr/>
            </a:pPr>
            <a:r>
              <a:rPr lang="zh-CN" altLang="en-US" sz="1200" smtClean="0">
                <a:solidFill>
                  <a:schemeClr val="tx1">
                    <a:lumMod val="65000"/>
                    <a:lumOff val="35000"/>
                  </a:schemeClr>
                </a:solidFill>
                <a:latin typeface="微软雅黑" pitchFamily="34" charset="-122"/>
                <a:ea typeface="微软雅黑" pitchFamily="34" charset="-122"/>
              </a:rPr>
              <a:t>商品区块也是</a:t>
            </a:r>
            <a:r>
              <a:rPr lang="zh-CN" altLang="en-US" sz="1200">
                <a:solidFill>
                  <a:schemeClr val="tx1">
                    <a:lumMod val="65000"/>
                    <a:lumOff val="35000"/>
                  </a:schemeClr>
                </a:solidFill>
                <a:latin typeface="微软雅黑" pitchFamily="34" charset="-122"/>
                <a:ea typeface="微软雅黑" pitchFamily="34" charset="-122"/>
              </a:rPr>
              <a:t>在公共商品盒子中的一个</a:t>
            </a:r>
            <a:r>
              <a:rPr lang="en-US" altLang="zh-CN" sz="1200">
                <a:solidFill>
                  <a:schemeClr val="tx1">
                    <a:lumMod val="65000"/>
                    <a:lumOff val="35000"/>
                  </a:schemeClr>
                </a:solidFill>
                <a:latin typeface="微软雅黑" pitchFamily="34" charset="-122"/>
                <a:ea typeface="微软雅黑" pitchFamily="34" charset="-122"/>
              </a:rPr>
              <a:t>section</a:t>
            </a:r>
            <a:r>
              <a:rPr lang="zh-CN" altLang="en-US" sz="1200">
                <a:solidFill>
                  <a:schemeClr val="tx1">
                    <a:lumMod val="65000"/>
                    <a:lumOff val="35000"/>
                  </a:schemeClr>
                </a:solidFill>
                <a:latin typeface="微软雅黑" pitchFamily="34" charset="-122"/>
                <a:ea typeface="微软雅黑" pitchFamily="34" charset="-122"/>
              </a:rPr>
              <a:t>。其结构如</a:t>
            </a:r>
            <a:r>
              <a:rPr lang="zh-CN" altLang="en-US" sz="1200" smtClean="0">
                <a:solidFill>
                  <a:schemeClr val="tx1">
                    <a:lumMod val="65000"/>
                    <a:lumOff val="35000"/>
                  </a:schemeClr>
                </a:solidFill>
                <a:latin typeface="微软雅黑" pitchFamily="34" charset="-122"/>
                <a:ea typeface="微软雅黑" pitchFamily="34" charset="-122"/>
              </a:rPr>
              <a:t>图所</a:t>
            </a:r>
            <a:r>
              <a:rPr lang="zh-CN" altLang="en-US" sz="1200">
                <a:solidFill>
                  <a:schemeClr val="tx1">
                    <a:lumMod val="65000"/>
                    <a:lumOff val="35000"/>
                  </a:schemeClr>
                </a:solidFill>
                <a:latin typeface="微软雅黑" pitchFamily="34" charset="-122"/>
                <a:ea typeface="微软雅黑" pitchFamily="34" charset="-122"/>
              </a:rPr>
              <a:t>示。</a:t>
            </a:r>
          </a:p>
        </p:txBody>
      </p:sp>
      <p:grpSp>
        <p:nvGrpSpPr>
          <p:cNvPr id="14" name="组合 13"/>
          <p:cNvGrpSpPr/>
          <p:nvPr/>
        </p:nvGrpSpPr>
        <p:grpSpPr>
          <a:xfrm>
            <a:off x="3286125" y="3724273"/>
            <a:ext cx="4772021" cy="2098675"/>
            <a:chOff x="3286125" y="3724273"/>
            <a:chExt cx="4772021" cy="2098675"/>
          </a:xfrm>
        </p:grpSpPr>
        <p:pic>
          <p:nvPicPr>
            <p:cNvPr id="13315"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6689" y="3724273"/>
              <a:ext cx="403145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右箭头 1"/>
            <p:cNvSpPr/>
            <p:nvPr/>
          </p:nvSpPr>
          <p:spPr>
            <a:xfrm>
              <a:off x="3286125" y="4662489"/>
              <a:ext cx="447675" cy="301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3276600" y="1329418"/>
            <a:ext cx="4781547" cy="2433638"/>
            <a:chOff x="3276600" y="1329418"/>
            <a:chExt cx="4781547" cy="2433638"/>
          </a:xfrm>
        </p:grpSpPr>
        <p:pic>
          <p:nvPicPr>
            <p:cNvPr id="13314"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14772" y="1329418"/>
              <a:ext cx="4143375"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右箭头 11"/>
            <p:cNvSpPr/>
            <p:nvPr/>
          </p:nvSpPr>
          <p:spPr>
            <a:xfrm>
              <a:off x="3276600" y="2489200"/>
              <a:ext cx="447675" cy="301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 name="直接连接符 3"/>
          <p:cNvCxnSpPr/>
          <p:nvPr/>
        </p:nvCxnSpPr>
        <p:spPr>
          <a:xfrm flipV="1">
            <a:off x="560388" y="3724273"/>
            <a:ext cx="7602537" cy="2"/>
          </a:xfrm>
          <a:prstGeom prst="line">
            <a:avLst/>
          </a:prstGeom>
          <a:ln w="285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9674224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商品分类页</a:t>
            </a:r>
            <a:endParaRPr lang="zh-CN" altLang="zh-CN" sz="3600" b="1">
              <a:solidFill>
                <a:srgbClr val="0567A2"/>
              </a:solidFill>
              <a:latin typeface="微软雅黑" pitchFamily="34" charset="-122"/>
              <a:ea typeface="微软雅黑" pitchFamily="34" charset="-122"/>
            </a:endParaRPr>
          </a:p>
        </p:txBody>
      </p:sp>
      <p:sp>
        <p:nvSpPr>
          <p:cNvPr id="7" name="矩形 6"/>
          <p:cNvSpPr/>
          <p:nvPr/>
        </p:nvSpPr>
        <p:spPr bwMode="auto">
          <a:xfrm>
            <a:off x="2305050" y="1869766"/>
            <a:ext cx="5962650" cy="3749983"/>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任意多边形 7"/>
          <p:cNvSpPr/>
          <p:nvPr/>
        </p:nvSpPr>
        <p:spPr bwMode="auto">
          <a:xfrm>
            <a:off x="5142657" y="1687091"/>
            <a:ext cx="2198687" cy="301006"/>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9" name="矩形 75"/>
          <p:cNvSpPr>
            <a:spLocks noChangeArrowheads="1"/>
          </p:cNvSpPr>
          <p:nvPr/>
        </p:nvSpPr>
        <p:spPr bwMode="auto">
          <a:xfrm>
            <a:off x="5142657" y="1653443"/>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dirty="0">
                <a:solidFill>
                  <a:schemeClr val="bg1"/>
                </a:solidFill>
                <a:latin typeface="微软雅黑" pitchFamily="34" charset="-122"/>
                <a:ea typeface="微软雅黑" pitchFamily="34" charset="-122"/>
              </a:rPr>
              <a:t>知识点概述</a:t>
            </a:r>
          </a:p>
        </p:txBody>
      </p:sp>
      <p:sp>
        <p:nvSpPr>
          <p:cNvPr id="10" name="矩形 5"/>
          <p:cNvSpPr>
            <a:spLocks noChangeArrowheads="1"/>
          </p:cNvSpPr>
          <p:nvPr/>
        </p:nvSpPr>
        <p:spPr bwMode="auto">
          <a:xfrm>
            <a:off x="2647950" y="2136353"/>
            <a:ext cx="538162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z="2000" smtClean="0">
                <a:latin typeface="黑体" panose="02010609060101010101" pitchFamily="49" charset="-122"/>
                <a:ea typeface="黑体" panose="02010609060101010101" pitchFamily="49" charset="-122"/>
              </a:rPr>
              <a:t>商品</a:t>
            </a:r>
            <a:r>
              <a:rPr lang="zh-CN" altLang="en-US" sz="2000">
                <a:latin typeface="黑体" panose="02010609060101010101" pitchFamily="49" charset="-122"/>
                <a:ea typeface="黑体" panose="02010609060101010101" pitchFamily="49" charset="-122"/>
              </a:rPr>
              <a:t>分类页与首页不同。分类页的布局为全屏页面，不限制最大最小宽度，无滚动条。其中的一部分内容可以做滑动，这种页面就很适合做电商的分类网页。因为这种形式是单页面而且是异步交互的形式。这样的页面需要高宽百分百，里面可滑动的内容溢出隐藏即可。本节将带领读者实现商品分类页。</a:t>
            </a:r>
            <a:endParaRPr lang="zh-CN" altLang="zh-CN" sz="2000">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04" y="2883233"/>
            <a:ext cx="1644825" cy="2149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3230115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noChangeArrowheads="1"/>
          </p:cNvSpPr>
          <p:nvPr>
            <p:ph type="title"/>
          </p:nvPr>
        </p:nvSpPr>
        <p:spPr bwMode="auto">
          <a:xfrm>
            <a:off x="482892" y="226503"/>
            <a:ext cx="4716082" cy="729499"/>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normAutofit/>
          </a:bodyPr>
          <a:lstStyle/>
          <a:p>
            <a:pPr marL="571500" indent="-571500" algn="ctr" fontAlgn="base">
              <a:spcBef>
                <a:spcPct val="0"/>
              </a:spcBef>
              <a:spcAft>
                <a:spcPct val="0"/>
              </a:spcAft>
              <a:buFont typeface="Wingdings" pitchFamily="2" charset="2"/>
              <a:buNone/>
            </a:pPr>
            <a:r>
              <a:rPr lang="zh-CN" altLang="en-US" sz="3600" b="1" smtClean="0">
                <a:solidFill>
                  <a:srgbClr val="0567A2"/>
                </a:solidFill>
                <a:latin typeface="微软雅黑" pitchFamily="34" charset="-122"/>
                <a:ea typeface="微软雅黑" pitchFamily="34" charset="-122"/>
                <a:sym typeface="宋体" charset="-122"/>
              </a:rPr>
              <a:t>学习</a:t>
            </a:r>
            <a:r>
              <a:rPr lang="zh-CN" altLang="en-US" sz="3600" b="1">
                <a:solidFill>
                  <a:srgbClr val="0567A2"/>
                </a:solidFill>
                <a:latin typeface="微软雅黑" pitchFamily="34" charset="-122"/>
                <a:ea typeface="微软雅黑" pitchFamily="34" charset="-122"/>
                <a:sym typeface="宋体" charset="-122"/>
              </a:rPr>
              <a:t>目标</a:t>
            </a:r>
          </a:p>
        </p:txBody>
      </p:sp>
      <p:grpSp>
        <p:nvGrpSpPr>
          <p:cNvPr id="5" name="组合 4"/>
          <p:cNvGrpSpPr>
            <a:grpSpLocks/>
          </p:cNvGrpSpPr>
          <p:nvPr/>
        </p:nvGrpSpPr>
        <p:grpSpPr bwMode="auto">
          <a:xfrm flipH="1" flipV="1">
            <a:off x="323513" y="2488520"/>
            <a:ext cx="3157882" cy="1021469"/>
            <a:chOff x="4692883" y="4616660"/>
            <a:chExt cx="4110853" cy="1083478"/>
          </a:xfrm>
        </p:grpSpPr>
        <p:grpSp>
          <p:nvGrpSpPr>
            <p:cNvPr id="6" name="组合 38"/>
            <p:cNvGrpSpPr>
              <a:grpSpLocks/>
            </p:cNvGrpSpPr>
            <p:nvPr/>
          </p:nvGrpSpPr>
          <p:grpSpPr bwMode="auto">
            <a:xfrm rot="10800000">
              <a:off x="5335416" y="4616660"/>
              <a:ext cx="3063896" cy="645956"/>
              <a:chOff x="892101" y="1968148"/>
              <a:chExt cx="3064215" cy="645704"/>
            </a:xfrm>
          </p:grpSpPr>
          <p:cxnSp>
            <p:nvCxnSpPr>
              <p:cNvPr id="11" name="直接连接符 39"/>
              <p:cNvCxnSpPr>
                <a:cxnSpLocks noChangeShapeType="1"/>
              </p:cNvCxnSpPr>
              <p:nvPr/>
            </p:nvCxnSpPr>
            <p:spPr bwMode="auto">
              <a:xfrm rot="10800000" flipH="1" flipV="1">
                <a:off x="892101" y="1968148"/>
                <a:ext cx="607319" cy="645702"/>
              </a:xfrm>
              <a:prstGeom prst="line">
                <a:avLst/>
              </a:prstGeom>
              <a:noFill/>
              <a:ln w="28575" algn="ctr">
                <a:solidFill>
                  <a:srgbClr val="0567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40"/>
              <p:cNvCxnSpPr>
                <a:cxnSpLocks noChangeShapeType="1"/>
              </p:cNvCxnSpPr>
              <p:nvPr/>
            </p:nvCxnSpPr>
            <p:spPr bwMode="auto">
              <a:xfrm rot="10800000" flipH="1" flipV="1">
                <a:off x="1499420" y="2613850"/>
                <a:ext cx="2456896" cy="2"/>
              </a:xfrm>
              <a:prstGeom prst="line">
                <a:avLst/>
              </a:prstGeom>
              <a:noFill/>
              <a:ln w="28575" algn="ctr">
                <a:solidFill>
                  <a:srgbClr val="0567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组合 41"/>
            <p:cNvGrpSpPr>
              <a:grpSpLocks/>
            </p:cNvGrpSpPr>
            <p:nvPr/>
          </p:nvGrpSpPr>
          <p:grpSpPr bwMode="auto">
            <a:xfrm flipH="1">
              <a:off x="8201023" y="5146148"/>
              <a:ext cx="602713" cy="553990"/>
              <a:chOff x="1124752" y="3872410"/>
              <a:chExt cx="604420" cy="553298"/>
            </a:xfrm>
          </p:grpSpPr>
          <p:sp>
            <p:nvSpPr>
              <p:cNvPr id="9" name="椭圆 8"/>
              <p:cNvSpPr/>
              <p:nvPr/>
            </p:nvSpPr>
            <p:spPr bwMode="auto">
              <a:xfrm>
                <a:off x="1124752" y="3912772"/>
                <a:ext cx="604420" cy="474256"/>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schemeClr val="accent1">
                      <a:lumMod val="75000"/>
                    </a:schemeClr>
                  </a:solidFill>
                </a:endParaRPr>
              </a:p>
            </p:txBody>
          </p:sp>
          <p:sp>
            <p:nvSpPr>
              <p:cNvPr id="10" name="TextBox 9"/>
              <p:cNvSpPr txBox="1"/>
              <p:nvPr/>
            </p:nvSpPr>
            <p:spPr>
              <a:xfrm rot="10800000">
                <a:off x="1195628" y="3872410"/>
                <a:ext cx="334693" cy="553298"/>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schemeClr val="bg1"/>
                    </a:solidFill>
                    <a:latin typeface="Times New Roman" panose="02020603050405020304" pitchFamily="18" charset="0"/>
                    <a:cs typeface="Times New Roman" panose="02020603050405020304" pitchFamily="18" charset="0"/>
                  </a:rPr>
                  <a:t>1</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sp>
          <p:nvSpPr>
            <p:cNvPr id="8" name="矩形 51"/>
            <p:cNvSpPr>
              <a:spLocks noChangeArrowheads="1"/>
            </p:cNvSpPr>
            <p:nvPr/>
          </p:nvSpPr>
          <p:spPr bwMode="auto">
            <a:xfrm rot="10800000">
              <a:off x="4692883" y="4741638"/>
              <a:ext cx="3376288" cy="587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indent="-457200" fontAlgn="base">
                <a:lnSpc>
                  <a:spcPts val="3600"/>
                </a:lnSpc>
                <a:spcBef>
                  <a:spcPct val="0"/>
                </a:spcBef>
                <a:spcAft>
                  <a:spcPct val="0"/>
                </a:spcAft>
              </a:pPr>
              <a:r>
                <a:rPr lang="zh-CN" altLang="en-US" b="1" smtClean="0">
                  <a:solidFill>
                    <a:srgbClr val="0567A2"/>
                  </a:solidFill>
                  <a:latin typeface="微软雅黑" pitchFamily="34" charset="-122"/>
                  <a:ea typeface="微软雅黑" pitchFamily="34" charset="-122"/>
                </a:rPr>
                <a:t>了解</a:t>
              </a:r>
              <a:r>
                <a:rPr lang="zh-CN" altLang="en-US" b="1">
                  <a:solidFill>
                    <a:srgbClr val="0567A2"/>
                  </a:solidFill>
                  <a:latin typeface="微软雅黑" pitchFamily="34" charset="-122"/>
                  <a:ea typeface="微软雅黑" pitchFamily="34" charset="-122"/>
                </a:rPr>
                <a:t>项目的整体结构 </a:t>
              </a:r>
              <a:endParaRPr lang="zh-CN" altLang="zh-CN" b="1" dirty="0">
                <a:solidFill>
                  <a:srgbClr val="0567A2"/>
                </a:solidFill>
                <a:latin typeface="微软雅黑" pitchFamily="34" charset="-122"/>
                <a:ea typeface="微软雅黑" pitchFamily="34" charset="-122"/>
              </a:endParaRPr>
            </a:p>
          </p:txBody>
        </p:sp>
      </p:grpSp>
      <p:grpSp>
        <p:nvGrpSpPr>
          <p:cNvPr id="13" name="组合 12"/>
          <p:cNvGrpSpPr>
            <a:grpSpLocks/>
          </p:cNvGrpSpPr>
          <p:nvPr/>
        </p:nvGrpSpPr>
        <p:grpSpPr bwMode="auto">
          <a:xfrm>
            <a:off x="3406100" y="2376547"/>
            <a:ext cx="2266373" cy="2388093"/>
            <a:chOff x="3018373" y="2450718"/>
            <a:chExt cx="2266373" cy="2387981"/>
          </a:xfrm>
        </p:grpSpPr>
        <p:sp>
          <p:nvSpPr>
            <p:cNvPr id="14" name="TextBox 13"/>
            <p:cNvSpPr txBox="1"/>
            <p:nvPr/>
          </p:nvSpPr>
          <p:spPr bwMode="auto">
            <a:xfrm rot="3056778">
              <a:off x="4578333" y="2893580"/>
              <a:ext cx="1042938" cy="369888"/>
            </a:xfrm>
            <a:prstGeom prst="rect">
              <a:avLst/>
            </a:prstGeom>
            <a:noFill/>
          </p:spPr>
          <p:txBody>
            <a:bodyPr>
              <a:spAutoFit/>
            </a:bodyPr>
            <a:lstStyle/>
            <a:p>
              <a:pPr algn="ctr" eaLnBrk="0" fontAlgn="base" hangingPunct="0">
                <a:spcBef>
                  <a:spcPct val="0"/>
                </a:spcBef>
                <a:spcAft>
                  <a:spcPct val="0"/>
                </a:spcAft>
                <a:defRPr/>
              </a:pPr>
              <a:r>
                <a:rPr lang="zh-CN" altLang="en-US" spc="300" smtClean="0">
                  <a:solidFill>
                    <a:prstClr val="black"/>
                  </a:solidFill>
                  <a:latin typeface="微软雅黑" panose="020B0503020204020204" pitchFamily="34" charset="-122"/>
                  <a:ea typeface="微软雅黑" panose="020B0503020204020204" pitchFamily="34" charset="-122"/>
                </a:rPr>
                <a:t>掌握</a:t>
              </a:r>
              <a:endParaRPr lang="zh-CN" altLang="en-US" spc="300">
                <a:solidFill>
                  <a:prstClr val="black"/>
                </a:solidFill>
                <a:latin typeface="微软雅黑" panose="020B0503020204020204" pitchFamily="34" charset="-122"/>
                <a:ea typeface="微软雅黑" panose="020B0503020204020204" pitchFamily="34" charset="-122"/>
              </a:endParaRPr>
            </a:p>
          </p:txBody>
        </p:sp>
        <p:sp>
          <p:nvSpPr>
            <p:cNvPr id="15" name="TextBox 14"/>
            <p:cNvSpPr txBox="1"/>
            <p:nvPr/>
          </p:nvSpPr>
          <p:spPr bwMode="auto">
            <a:xfrm rot="6997465" flipV="1">
              <a:off x="2682641" y="2786450"/>
              <a:ext cx="1041351" cy="369887"/>
            </a:xfrm>
            <a:prstGeom prst="rect">
              <a:avLst/>
            </a:prstGeom>
            <a:noFill/>
          </p:spPr>
          <p:txBody>
            <a:bodyPr>
              <a:spAutoFit/>
            </a:bodyPr>
            <a:lstStyle/>
            <a:p>
              <a:pPr algn="ctr" eaLnBrk="0" fontAlgn="base" hangingPunct="0">
                <a:spcBef>
                  <a:spcPct val="0"/>
                </a:spcBef>
                <a:spcAft>
                  <a:spcPct val="0"/>
                </a:spcAft>
                <a:defRPr/>
              </a:pPr>
              <a:r>
                <a:rPr lang="zh-CN" altLang="en-US" spc="300">
                  <a:solidFill>
                    <a:prstClr val="black"/>
                  </a:solidFill>
                  <a:latin typeface="微软雅黑" panose="020B0503020204020204" pitchFamily="34" charset="-122"/>
                  <a:ea typeface="微软雅黑" panose="020B0503020204020204" pitchFamily="34" charset="-122"/>
                </a:rPr>
                <a:t>了解</a:t>
              </a:r>
            </a:p>
          </p:txBody>
        </p:sp>
        <p:sp>
          <p:nvSpPr>
            <p:cNvPr id="16" name="TextBox 15"/>
            <p:cNvSpPr txBox="1"/>
            <p:nvPr/>
          </p:nvSpPr>
          <p:spPr bwMode="auto">
            <a:xfrm rot="10800000" flipH="1" flipV="1">
              <a:off x="3676147" y="4470416"/>
              <a:ext cx="1041400" cy="368283"/>
            </a:xfrm>
            <a:prstGeom prst="rect">
              <a:avLst/>
            </a:prstGeom>
            <a:noFill/>
          </p:spPr>
          <p:txBody>
            <a:bodyPr>
              <a:spAutoFit/>
            </a:bodyPr>
            <a:lstStyle/>
            <a:p>
              <a:pPr algn="ctr" eaLnBrk="0" fontAlgn="base" hangingPunct="0">
                <a:spcBef>
                  <a:spcPct val="0"/>
                </a:spcBef>
                <a:spcAft>
                  <a:spcPct val="0"/>
                </a:spcAft>
                <a:defRPr/>
              </a:pPr>
              <a:r>
                <a:rPr lang="zh-CN" altLang="en-US" spc="300">
                  <a:solidFill>
                    <a:prstClr val="black"/>
                  </a:solidFill>
                  <a:latin typeface="微软雅黑" panose="020B0503020204020204" pitchFamily="34" charset="-122"/>
                  <a:ea typeface="微软雅黑" panose="020B0503020204020204" pitchFamily="34" charset="-122"/>
                </a:rPr>
                <a:t>熟悉</a:t>
              </a:r>
            </a:p>
          </p:txBody>
        </p:sp>
      </p:grpSp>
      <p:grpSp>
        <p:nvGrpSpPr>
          <p:cNvPr id="17" name="组合 2"/>
          <p:cNvGrpSpPr>
            <a:grpSpLocks/>
          </p:cNvGrpSpPr>
          <p:nvPr/>
        </p:nvGrpSpPr>
        <p:grpSpPr bwMode="auto">
          <a:xfrm>
            <a:off x="4016747" y="2878138"/>
            <a:ext cx="1203325" cy="1201737"/>
            <a:chOff x="3692088" y="2878838"/>
            <a:chExt cx="1203191" cy="1201737"/>
          </a:xfrm>
        </p:grpSpPr>
        <p:sp>
          <p:nvSpPr>
            <p:cNvPr id="18" name="弧形 17"/>
            <p:cNvSpPr/>
            <p:nvPr/>
          </p:nvSpPr>
          <p:spPr bwMode="auto">
            <a:xfrm rot="5400000">
              <a:off x="3692815" y="2878111"/>
              <a:ext cx="1201737" cy="1203191"/>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19" name="弧形 18"/>
            <p:cNvSpPr/>
            <p:nvPr/>
          </p:nvSpPr>
          <p:spPr bwMode="auto">
            <a:xfrm>
              <a:off x="3795265" y="2996313"/>
              <a:ext cx="990490" cy="992187"/>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20" name="弧形 19"/>
            <p:cNvSpPr/>
            <p:nvPr/>
          </p:nvSpPr>
          <p:spPr bwMode="auto">
            <a:xfrm rot="16200000">
              <a:off x="3891251" y="3136849"/>
              <a:ext cx="822325" cy="753978"/>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grpSp>
      <p:grpSp>
        <p:nvGrpSpPr>
          <p:cNvPr id="29" name="组合 28"/>
          <p:cNvGrpSpPr>
            <a:grpSpLocks/>
          </p:cNvGrpSpPr>
          <p:nvPr/>
        </p:nvGrpSpPr>
        <p:grpSpPr bwMode="auto">
          <a:xfrm>
            <a:off x="1907704" y="1639982"/>
            <a:ext cx="5245036" cy="4035361"/>
            <a:chOff x="1398367" y="1733243"/>
            <a:chExt cx="5245036" cy="4035172"/>
          </a:xfrm>
        </p:grpSpPr>
        <p:graphicFrame>
          <p:nvGraphicFramePr>
            <p:cNvPr id="30" name="图表 2"/>
            <p:cNvGraphicFramePr>
              <a:graphicFrameLocks/>
            </p:cNvGraphicFramePr>
            <p:nvPr>
              <p:extLst>
                <p:ext uri="{D42A27DB-BD31-4B8C-83A1-F6EECF244321}">
                  <p14:modId xmlns:p14="http://schemas.microsoft.com/office/powerpoint/2010/main" val="1301128307"/>
                </p:ext>
              </p:extLst>
            </p:nvPr>
          </p:nvGraphicFramePr>
          <p:xfrm>
            <a:off x="1398367" y="1733243"/>
            <a:ext cx="5245036" cy="4035172"/>
          </p:xfrm>
          <a:graphic>
            <a:graphicData uri="http://schemas.openxmlformats.org/drawingml/2006/chart">
              <c:chart xmlns:c="http://schemas.openxmlformats.org/drawingml/2006/chart" xmlns:r="http://schemas.openxmlformats.org/officeDocument/2006/relationships" r:id="rId2"/>
            </a:graphicData>
          </a:graphic>
        </p:graphicFrame>
        <p:sp>
          <p:nvSpPr>
            <p:cNvPr id="31" name="TextBox 30"/>
            <p:cNvSpPr txBox="1"/>
            <p:nvPr/>
          </p:nvSpPr>
          <p:spPr bwMode="auto">
            <a:xfrm rot="2719682">
              <a:off x="4600346" y="2873183"/>
              <a:ext cx="1042938" cy="369332"/>
            </a:xfrm>
            <a:prstGeom prst="rect">
              <a:avLst/>
            </a:prstGeom>
            <a:noFill/>
          </p:spPr>
          <p:txBody>
            <a:bodyPr>
              <a:spAutoFit/>
            </a:bodyPr>
            <a:lstStyle/>
            <a:p>
              <a:pPr>
                <a:defRPr/>
              </a:pPr>
              <a:r>
                <a:rPr lang="zh-CN" altLang="en-US" spc="300" dirty="0" smtClean="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32" name="TextBox 31"/>
            <p:cNvSpPr txBox="1"/>
            <p:nvPr/>
          </p:nvSpPr>
          <p:spPr bwMode="auto">
            <a:xfrm rot="6997465" flipV="1">
              <a:off x="2748528" y="2675548"/>
              <a:ext cx="1041351" cy="369332"/>
            </a:xfrm>
            <a:prstGeom prst="rect">
              <a:avLst/>
            </a:prstGeom>
            <a:noFill/>
          </p:spPr>
          <p:txBody>
            <a:bodyPr>
              <a:spAutoFit/>
            </a:bodyPr>
            <a:lstStyle/>
            <a:p>
              <a:pPr>
                <a:defRPr/>
              </a:pPr>
              <a:r>
                <a:rPr lang="zh-CN" altLang="en-US" spc="300">
                  <a:latin typeface="微软雅黑" panose="020B0503020204020204" pitchFamily="34" charset="-122"/>
                  <a:ea typeface="微软雅黑" panose="020B0503020204020204" pitchFamily="34" charset="-122"/>
                </a:rPr>
                <a:t>了解</a:t>
              </a:r>
              <a:endParaRPr lang="zh-CN" altLang="en-US" spc="300" dirty="0">
                <a:latin typeface="微软雅黑" panose="020B0503020204020204" pitchFamily="34" charset="-122"/>
                <a:ea typeface="微软雅黑" panose="020B0503020204020204" pitchFamily="34" charset="-122"/>
              </a:endParaRPr>
            </a:p>
          </p:txBody>
        </p:sp>
        <p:sp>
          <p:nvSpPr>
            <p:cNvPr id="33" name="TextBox 32"/>
            <p:cNvSpPr txBox="1"/>
            <p:nvPr/>
          </p:nvSpPr>
          <p:spPr bwMode="auto">
            <a:xfrm rot="10800000" flipH="1" flipV="1">
              <a:off x="3819272" y="4443420"/>
              <a:ext cx="1041400" cy="369315"/>
            </a:xfrm>
            <a:prstGeom prst="rect">
              <a:avLst/>
            </a:prstGeom>
            <a:noFill/>
          </p:spPr>
          <p:txBody>
            <a:bodyPr>
              <a:spAutoFit/>
            </a:bodyPr>
            <a:lstStyle/>
            <a:p>
              <a:pPr>
                <a:defRPr/>
              </a:pPr>
              <a:r>
                <a:rPr lang="zh-CN" altLang="en-US" spc="300" smtClean="0">
                  <a:latin typeface="微软雅黑" panose="020B0503020204020204" pitchFamily="34" charset="-122"/>
                  <a:ea typeface="微软雅黑" panose="020B0503020204020204" pitchFamily="34" charset="-122"/>
                </a:rPr>
                <a:t>熟悉</a:t>
              </a:r>
              <a:endParaRPr lang="zh-CN" altLang="en-US" spc="300" dirty="0">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5959716" y="2420888"/>
            <a:ext cx="3652844" cy="1191174"/>
            <a:chOff x="5599676" y="2445892"/>
            <a:chExt cx="3652844" cy="1191174"/>
          </a:xfrm>
        </p:grpSpPr>
        <p:grpSp>
          <p:nvGrpSpPr>
            <p:cNvPr id="35" name="组合 6"/>
            <p:cNvGrpSpPr>
              <a:grpSpLocks/>
            </p:cNvGrpSpPr>
            <p:nvPr/>
          </p:nvGrpSpPr>
          <p:grpSpPr bwMode="auto">
            <a:xfrm>
              <a:off x="5929883" y="2445892"/>
              <a:ext cx="3322637" cy="1191174"/>
              <a:chOff x="5981922" y="1318311"/>
              <a:chExt cx="3325632" cy="1191212"/>
            </a:xfrm>
          </p:grpSpPr>
          <p:sp>
            <p:nvSpPr>
              <p:cNvPr id="37" name="矩形 5"/>
              <p:cNvSpPr>
                <a:spLocks noChangeArrowheads="1"/>
              </p:cNvSpPr>
              <p:nvPr/>
            </p:nvSpPr>
            <p:spPr bwMode="auto">
              <a:xfrm flipH="1">
                <a:off x="5981922" y="2001676"/>
                <a:ext cx="3325632" cy="50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fontAlgn="base">
                  <a:lnSpc>
                    <a:spcPct val="150000"/>
                  </a:lnSpc>
                  <a:spcBef>
                    <a:spcPct val="0"/>
                  </a:spcBef>
                  <a:spcAft>
                    <a:spcPct val="0"/>
                  </a:spcAft>
                  <a:buFont typeface="Arial" pitchFamily="34" charset="0"/>
                  <a:buNone/>
                  <a:defRPr/>
                </a:pPr>
                <a:endParaRPr lang="en-US" altLang="zh-CN" b="1" dirty="0" smtClean="0">
                  <a:solidFill>
                    <a:srgbClr val="0567A2"/>
                  </a:solidFill>
                  <a:latin typeface="微软雅黑" pitchFamily="34" charset="-122"/>
                  <a:ea typeface="微软雅黑" pitchFamily="34" charset="-122"/>
                  <a:sym typeface="微软雅黑" pitchFamily="34" charset="-122"/>
                </a:endParaRPr>
              </a:p>
            </p:txBody>
          </p:sp>
          <p:grpSp>
            <p:nvGrpSpPr>
              <p:cNvPr id="38" name="组合 16"/>
              <p:cNvGrpSpPr>
                <a:grpSpLocks/>
              </p:cNvGrpSpPr>
              <p:nvPr/>
            </p:nvGrpSpPr>
            <p:grpSpPr bwMode="auto">
              <a:xfrm flipH="1">
                <a:off x="6009507" y="1797377"/>
                <a:ext cx="2361102" cy="648092"/>
                <a:chOff x="1625453" y="2372823"/>
                <a:chExt cx="2468866" cy="648398"/>
              </a:xfrm>
            </p:grpSpPr>
            <p:cxnSp>
              <p:nvCxnSpPr>
                <p:cNvPr id="42" name="直接连接符 7"/>
                <p:cNvCxnSpPr>
                  <a:cxnSpLocks noChangeShapeType="1"/>
                </p:cNvCxnSpPr>
                <p:nvPr/>
              </p:nvCxnSpPr>
              <p:spPr bwMode="auto">
                <a:xfrm>
                  <a:off x="1625453" y="2372823"/>
                  <a:ext cx="376814" cy="648398"/>
                </a:xfrm>
                <a:prstGeom prst="line">
                  <a:avLst/>
                </a:prstGeom>
                <a:noFill/>
                <a:ln w="28575" algn="ctr">
                  <a:solidFill>
                    <a:srgbClr val="0567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10"/>
                <p:cNvCxnSpPr>
                  <a:cxnSpLocks noChangeShapeType="1"/>
                </p:cNvCxnSpPr>
                <p:nvPr/>
              </p:nvCxnSpPr>
              <p:spPr bwMode="auto">
                <a:xfrm>
                  <a:off x="2002267" y="3021221"/>
                  <a:ext cx="2092052" cy="0"/>
                </a:xfrm>
                <a:prstGeom prst="line">
                  <a:avLst/>
                </a:prstGeom>
                <a:noFill/>
                <a:ln w="28575" algn="ctr">
                  <a:solidFill>
                    <a:srgbClr val="0567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9" name="组合 15"/>
              <p:cNvGrpSpPr>
                <a:grpSpLocks/>
              </p:cNvGrpSpPr>
              <p:nvPr/>
            </p:nvGrpSpPr>
            <p:grpSpPr bwMode="auto">
              <a:xfrm flipH="1">
                <a:off x="8169507" y="1318311"/>
                <a:ext cx="489391" cy="520715"/>
                <a:chOff x="2008602" y="3560413"/>
                <a:chExt cx="511727" cy="520961"/>
              </a:xfrm>
            </p:grpSpPr>
            <p:sp>
              <p:nvSpPr>
                <p:cNvPr id="40" name="椭圆 39"/>
                <p:cNvSpPr/>
                <p:nvPr/>
              </p:nvSpPr>
              <p:spPr bwMode="auto">
                <a:xfrm>
                  <a:off x="2008602" y="3576296"/>
                  <a:ext cx="511727" cy="473312"/>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srgbClr val="0567A2"/>
                    </a:solidFill>
                  </a:endParaRPr>
                </a:p>
              </p:txBody>
            </p:sp>
            <p:sp>
              <p:nvSpPr>
                <p:cNvPr id="41" name="TextBox 40"/>
                <p:cNvSpPr txBox="1"/>
                <p:nvPr/>
              </p:nvSpPr>
              <p:spPr>
                <a:xfrm>
                  <a:off x="2116595" y="3560413"/>
                  <a:ext cx="335613" cy="520961"/>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schemeClr val="bg1"/>
                      </a:solidFill>
                      <a:latin typeface="Times New Roman" panose="02020603050405020304" pitchFamily="18" charset="0"/>
                      <a:cs typeface="Times New Roman" panose="02020603050405020304" pitchFamily="18" charset="0"/>
                    </a:rPr>
                    <a:t>3</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sp>
          <p:nvSpPr>
            <p:cNvPr id="36" name="矩形 51"/>
            <p:cNvSpPr>
              <a:spLocks noChangeArrowheads="1"/>
            </p:cNvSpPr>
            <p:nvPr/>
          </p:nvSpPr>
          <p:spPr bwMode="auto">
            <a:xfrm rot="10800000" flipH="1" flipV="1">
              <a:off x="5599676" y="2479200"/>
              <a:ext cx="247414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marL="457200" lvl="0" indent="-457200" fontAlgn="base">
                <a:lnSpc>
                  <a:spcPts val="3600"/>
                </a:lnSpc>
                <a:spcBef>
                  <a:spcPct val="0"/>
                </a:spcBef>
                <a:spcAft>
                  <a:spcPct val="0"/>
                </a:spcAft>
              </a:pPr>
              <a:r>
                <a:rPr lang="en-US" altLang="zh-CN" b="1">
                  <a:solidFill>
                    <a:srgbClr val="0567A2"/>
                  </a:solidFill>
                  <a:latin typeface="微软雅黑" pitchFamily="34" charset="-122"/>
                  <a:ea typeface="微软雅黑" pitchFamily="34" charset="-122"/>
                </a:rPr>
                <a:t>	</a:t>
              </a:r>
              <a:r>
                <a:rPr lang="zh-CN" altLang="en-US" b="1">
                  <a:solidFill>
                    <a:srgbClr val="0567A2"/>
                  </a:solidFill>
                  <a:latin typeface="微软雅黑" pitchFamily="34" charset="-122"/>
                  <a:ea typeface="微软雅黑" pitchFamily="34" charset="-122"/>
                </a:rPr>
                <a:t>掌握项目中使用的重点知识</a:t>
              </a:r>
              <a:endParaRPr lang="zh-CN" altLang="zh-CN" b="1" dirty="0">
                <a:solidFill>
                  <a:srgbClr val="0567A2"/>
                </a:solidFill>
                <a:latin typeface="微软雅黑" pitchFamily="34" charset="-122"/>
                <a:ea typeface="微软雅黑" pitchFamily="34" charset="-122"/>
              </a:endParaRPr>
            </a:p>
          </p:txBody>
        </p:sp>
      </p:grpSp>
      <p:grpSp>
        <p:nvGrpSpPr>
          <p:cNvPr id="50" name="组合 49"/>
          <p:cNvGrpSpPr/>
          <p:nvPr/>
        </p:nvGrpSpPr>
        <p:grpSpPr>
          <a:xfrm>
            <a:off x="4716009" y="5000756"/>
            <a:ext cx="3441283" cy="1092540"/>
            <a:chOff x="4716009" y="5000756"/>
            <a:chExt cx="3441283" cy="1092540"/>
          </a:xfrm>
        </p:grpSpPr>
        <p:grpSp>
          <p:nvGrpSpPr>
            <p:cNvPr id="21" name="组合 20"/>
            <p:cNvGrpSpPr/>
            <p:nvPr/>
          </p:nvGrpSpPr>
          <p:grpSpPr>
            <a:xfrm>
              <a:off x="4716009" y="5000756"/>
              <a:ext cx="3441283" cy="1092540"/>
              <a:chOff x="4067939" y="4873383"/>
              <a:chExt cx="3441283" cy="1092540"/>
            </a:xfrm>
          </p:grpSpPr>
          <p:grpSp>
            <p:nvGrpSpPr>
              <p:cNvPr id="22" name="组合 21"/>
              <p:cNvGrpSpPr>
                <a:grpSpLocks/>
              </p:cNvGrpSpPr>
              <p:nvPr/>
            </p:nvGrpSpPr>
            <p:grpSpPr bwMode="auto">
              <a:xfrm>
                <a:off x="4067939" y="4873383"/>
                <a:ext cx="3102530" cy="1003928"/>
                <a:chOff x="3944674" y="5032639"/>
                <a:chExt cx="2043449" cy="842201"/>
              </a:xfrm>
            </p:grpSpPr>
            <p:grpSp>
              <p:nvGrpSpPr>
                <p:cNvPr id="25" name="组合 38"/>
                <p:cNvGrpSpPr>
                  <a:grpSpLocks/>
                </p:cNvGrpSpPr>
                <p:nvPr/>
              </p:nvGrpSpPr>
              <p:grpSpPr bwMode="auto">
                <a:xfrm rot="16200000" flipV="1">
                  <a:off x="4584997" y="4523213"/>
                  <a:ext cx="711304" cy="1991950"/>
                  <a:chOff x="1747520" y="2337534"/>
                  <a:chExt cx="1009674" cy="912063"/>
                </a:xfrm>
              </p:grpSpPr>
              <p:cxnSp>
                <p:nvCxnSpPr>
                  <p:cNvPr id="27" name="直接连接符 39"/>
                  <p:cNvCxnSpPr>
                    <a:cxnSpLocks noChangeShapeType="1"/>
                  </p:cNvCxnSpPr>
                  <p:nvPr/>
                </p:nvCxnSpPr>
                <p:spPr bwMode="auto">
                  <a:xfrm rot="16200000" flipH="1" flipV="1">
                    <a:off x="1349222" y="2735832"/>
                    <a:ext cx="796597" cy="2"/>
                  </a:xfrm>
                  <a:prstGeom prst="line">
                    <a:avLst/>
                  </a:prstGeom>
                  <a:noFill/>
                  <a:ln w="28575" algn="ctr">
                    <a:solidFill>
                      <a:srgbClr val="0567A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40"/>
                  <p:cNvCxnSpPr>
                    <a:cxnSpLocks noChangeShapeType="1"/>
                  </p:cNvCxnSpPr>
                  <p:nvPr/>
                </p:nvCxnSpPr>
                <p:spPr bwMode="auto">
                  <a:xfrm rot="16200000" flipH="1">
                    <a:off x="2194625" y="2687029"/>
                    <a:ext cx="115465" cy="1009672"/>
                  </a:xfrm>
                  <a:prstGeom prst="line">
                    <a:avLst/>
                  </a:prstGeom>
                  <a:noFill/>
                  <a:ln w="28575" algn="ctr">
                    <a:solidFill>
                      <a:srgbClr val="0567A2"/>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 name="矩形 4"/>
                <p:cNvSpPr>
                  <a:spLocks noChangeArrowheads="1"/>
                </p:cNvSpPr>
                <p:nvPr/>
              </p:nvSpPr>
              <p:spPr bwMode="auto">
                <a:xfrm>
                  <a:off x="4157168" y="5032639"/>
                  <a:ext cx="1830955" cy="414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fontAlgn="base">
                    <a:lnSpc>
                      <a:spcPts val="3600"/>
                    </a:lnSpc>
                    <a:spcBef>
                      <a:spcPct val="0"/>
                    </a:spcBef>
                    <a:spcAft>
                      <a:spcPct val="0"/>
                    </a:spcAft>
                  </a:pPr>
                  <a:endParaRPr lang="zh-CN" altLang="en-US" b="1" dirty="0">
                    <a:solidFill>
                      <a:srgbClr val="0567A2"/>
                    </a:solidFill>
                    <a:latin typeface="微软雅黑" pitchFamily="34" charset="-122"/>
                    <a:ea typeface="微软雅黑" pitchFamily="34" charset="-122"/>
                  </a:endParaRPr>
                </a:p>
              </p:txBody>
            </p:sp>
          </p:grpSp>
          <p:sp>
            <p:nvSpPr>
              <p:cNvPr id="23" name="椭圆 22"/>
              <p:cNvSpPr/>
              <p:nvPr/>
            </p:nvSpPr>
            <p:spPr bwMode="auto">
              <a:xfrm flipH="1">
                <a:off x="7020272" y="5484480"/>
                <a:ext cx="488950" cy="473074"/>
              </a:xfrm>
              <a:prstGeom prst="ellipse">
                <a:avLst/>
              </a:prstGeom>
              <a:solidFill>
                <a:srgbClr val="0567A2"/>
              </a:solidFill>
              <a:ln w="28575" cap="flat" cmpd="sng" algn="ctr">
                <a:solidFill>
                  <a:srgbClr val="0567A2"/>
                </a:solid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fontAlgn="base">
                  <a:spcBef>
                    <a:spcPct val="0"/>
                  </a:spcBef>
                  <a:spcAft>
                    <a:spcPct val="0"/>
                  </a:spcAft>
                  <a:buFont typeface="Arial" pitchFamily="34" charset="0"/>
                  <a:buNone/>
                  <a:defRPr/>
                </a:pPr>
                <a:endParaRPr lang="zh-CN" altLang="en-US">
                  <a:solidFill>
                    <a:prstClr val="black"/>
                  </a:solidFill>
                </a:endParaRPr>
              </a:p>
            </p:txBody>
          </p:sp>
          <p:sp>
            <p:nvSpPr>
              <p:cNvPr id="24" name="TextBox 23"/>
              <p:cNvSpPr txBox="1"/>
              <p:nvPr/>
            </p:nvSpPr>
            <p:spPr bwMode="auto">
              <a:xfrm flipH="1">
                <a:off x="7092280" y="5445224"/>
                <a:ext cx="320675" cy="520699"/>
              </a:xfrm>
              <a:prstGeom prst="rect">
                <a:avLst/>
              </a:prstGeom>
              <a:noFill/>
              <a:effectLst>
                <a:outerShdw blurRad="12700" dist="12700" dir="2700000" algn="tl" rotWithShape="0">
                  <a:prstClr val="black">
                    <a:alpha val="40000"/>
                  </a:prstClr>
                </a:outerShdw>
              </a:effectLst>
            </p:spPr>
            <p:txBody>
              <a:bodyPr>
                <a:spAutoFit/>
              </a:bodyPr>
              <a:lstStyle/>
              <a:p>
                <a:pPr eaLnBrk="0" fontAlgn="base" hangingPunct="0">
                  <a:spcBef>
                    <a:spcPct val="0"/>
                  </a:spcBef>
                  <a:spcAft>
                    <a:spcPct val="0"/>
                  </a:spcAft>
                  <a:defRPr/>
                </a:pPr>
                <a:r>
                  <a:rPr lang="en-US" altLang="zh-CN" sz="2800" b="1" dirty="0">
                    <a:solidFill>
                      <a:prstClr val="white"/>
                    </a:solidFill>
                    <a:latin typeface="Times New Roman" panose="02020603050405020304" pitchFamily="18" charset="0"/>
                    <a:cs typeface="Times New Roman" panose="02020603050405020304" pitchFamily="18" charset="0"/>
                  </a:rPr>
                  <a:t>2</a:t>
                </a:r>
                <a:endParaRPr lang="zh-CN" altLang="en-US" sz="2800" b="1" dirty="0">
                  <a:solidFill>
                    <a:prstClr val="white"/>
                  </a:solidFill>
                  <a:latin typeface="Times New Roman" panose="02020603050405020304" pitchFamily="18" charset="0"/>
                  <a:cs typeface="Times New Roman" panose="02020603050405020304" pitchFamily="18" charset="0"/>
                </a:endParaRPr>
              </a:p>
            </p:txBody>
          </p:sp>
        </p:grpSp>
        <p:sp>
          <p:nvSpPr>
            <p:cNvPr id="3" name="矩形 2"/>
            <p:cNvSpPr/>
            <p:nvPr/>
          </p:nvSpPr>
          <p:spPr>
            <a:xfrm>
              <a:off x="5214799" y="5061138"/>
              <a:ext cx="2359193" cy="923330"/>
            </a:xfrm>
            <a:prstGeom prst="rect">
              <a:avLst/>
            </a:prstGeom>
          </p:spPr>
          <p:txBody>
            <a:bodyPr wrap="square">
              <a:spAutoFit/>
            </a:bodyPr>
            <a:lstStyle/>
            <a:p>
              <a:pPr>
                <a:lnSpc>
                  <a:spcPct val="150000"/>
                </a:lnSpc>
              </a:pPr>
              <a:r>
                <a:rPr lang="zh-CN" altLang="en-US" b="1" smtClean="0">
                  <a:solidFill>
                    <a:srgbClr val="0567A2"/>
                  </a:solidFill>
                  <a:latin typeface="微软雅黑" pitchFamily="34" charset="-122"/>
                  <a:ea typeface="微软雅黑" pitchFamily="34" charset="-122"/>
                </a:rPr>
                <a:t>能够</a:t>
              </a:r>
              <a:r>
                <a:rPr lang="zh-CN" altLang="en-US" b="1">
                  <a:solidFill>
                    <a:srgbClr val="0567A2"/>
                  </a:solidFill>
                  <a:latin typeface="微软雅黑" pitchFamily="34" charset="-122"/>
                  <a:ea typeface="微软雅黑" pitchFamily="34" charset="-122"/>
                </a:rPr>
                <a:t>参考教材完成项目代码</a:t>
              </a:r>
              <a:endParaRPr lang="zh-CN" altLang="en-US" b="1" dirty="0">
                <a:solidFill>
                  <a:srgbClr val="0567A2"/>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17890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000"/>
                                        <p:tgtEl>
                                          <p:spTgt spid="13"/>
                                        </p:tgtEl>
                                      </p:cBhvr>
                                    </p:animEffect>
                                  </p:childTnLst>
                                </p:cTn>
                              </p:par>
                              <p:par>
                                <p:cTn id="8" presetID="21" presetClass="entr" presetSubtype="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2000"/>
                                        <p:tgtEl>
                                          <p:spTgt spid="17"/>
                                        </p:tgtEl>
                                      </p:cBhvr>
                                    </p:animEffect>
                                  </p:childTnLst>
                                </p:cTn>
                              </p:par>
                              <p:par>
                                <p:cTn id="11" presetID="21" presetClass="entr" presetSubtype="1"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heel(1)">
                                      <p:cBhvr>
                                        <p:cTn id="13" dur="20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right)">
                                      <p:cBhvr>
                                        <p:cTn id="18" dur="500"/>
                                        <p:tgtEl>
                                          <p:spTgt spid="5"/>
                                        </p:tgtEl>
                                      </p:cBhvr>
                                    </p:animEffect>
                                  </p:childTnLst>
                                </p:cTn>
                              </p:par>
                            </p:childTnLst>
                          </p:cTn>
                        </p:par>
                        <p:par>
                          <p:cTn id="19" fill="hold">
                            <p:stCondLst>
                              <p:cond delay="500"/>
                            </p:stCondLst>
                            <p:childTnLst>
                              <p:par>
                                <p:cTn id="20" presetID="26" presetClass="emph" presetSubtype="0" fill="hold" nodeType="afterEffect">
                                  <p:stCondLst>
                                    <p:cond delay="0"/>
                                  </p:stCondLst>
                                  <p:childTnLst>
                                    <p:animEffect transition="out" filter="fade">
                                      <p:cBhvr>
                                        <p:cTn id="21" dur="500" tmFilter="0, 0; .2, .5; .8, .5; 1, 0"/>
                                        <p:tgtEl>
                                          <p:spTgt spid="5"/>
                                        </p:tgtEl>
                                      </p:cBhvr>
                                    </p:animEffect>
                                    <p:animScale>
                                      <p:cBhvr>
                                        <p:cTn id="22" dur="250" autoRev="1" fill="hold"/>
                                        <p:tgtEl>
                                          <p:spTgt spid="5"/>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up)">
                                      <p:cBhvr>
                                        <p:cTn id="27" dur="500"/>
                                        <p:tgtEl>
                                          <p:spTgt spid="50"/>
                                        </p:tgtEl>
                                      </p:cBhvr>
                                    </p:animEffect>
                                  </p:childTnLst>
                                </p:cTn>
                              </p:par>
                            </p:childTnLst>
                          </p:cTn>
                        </p:par>
                        <p:par>
                          <p:cTn id="28" fill="hold">
                            <p:stCondLst>
                              <p:cond delay="500"/>
                            </p:stCondLst>
                            <p:childTnLst>
                              <p:par>
                                <p:cTn id="29" presetID="26" presetClass="emph" presetSubtype="0" fill="hold" nodeType="afterEffect">
                                  <p:stCondLst>
                                    <p:cond delay="0"/>
                                  </p:stCondLst>
                                  <p:childTnLst>
                                    <p:animEffect transition="out" filter="fade">
                                      <p:cBhvr>
                                        <p:cTn id="30" dur="500" tmFilter="0, 0; .2, .5; .8, .5; 1, 0"/>
                                        <p:tgtEl>
                                          <p:spTgt spid="50"/>
                                        </p:tgtEl>
                                      </p:cBhvr>
                                    </p:animEffect>
                                    <p:animScale>
                                      <p:cBhvr>
                                        <p:cTn id="31" dur="250" autoRev="1" fill="hold"/>
                                        <p:tgtEl>
                                          <p:spTgt spid="50"/>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left)">
                                      <p:cBhvr>
                                        <p:cTn id="36" dur="500"/>
                                        <p:tgtEl>
                                          <p:spTgt spid="34"/>
                                        </p:tgtEl>
                                      </p:cBhvr>
                                    </p:animEffect>
                                  </p:childTnLst>
                                </p:cTn>
                              </p:par>
                            </p:childTnLst>
                          </p:cTn>
                        </p:par>
                        <p:par>
                          <p:cTn id="37" fill="hold">
                            <p:stCondLst>
                              <p:cond delay="500"/>
                            </p:stCondLst>
                            <p:childTnLst>
                              <p:par>
                                <p:cTn id="38" presetID="26" presetClass="emph" presetSubtype="0" fill="hold" nodeType="afterEffect">
                                  <p:stCondLst>
                                    <p:cond delay="0"/>
                                  </p:stCondLst>
                                  <p:childTnLst>
                                    <p:animEffect transition="out" filter="fade">
                                      <p:cBhvr>
                                        <p:cTn id="39" dur="500" tmFilter="0, 0; .2, .5; .8, .5; 1, 0"/>
                                        <p:tgtEl>
                                          <p:spTgt spid="34"/>
                                        </p:tgtEl>
                                      </p:cBhvr>
                                    </p:animEffect>
                                    <p:animScale>
                                      <p:cBhvr>
                                        <p:cTn id="40" dur="250" autoRev="1" fill="hold"/>
                                        <p:tgtEl>
                                          <p:spTgt spid="3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商品分类页</a:t>
            </a:r>
            <a:endParaRPr lang="zh-CN" altLang="zh-CN" sz="3600" b="1">
              <a:solidFill>
                <a:srgbClr val="0567A2"/>
              </a:solidFill>
              <a:latin typeface="微软雅黑" pitchFamily="34" charset="-122"/>
              <a:ea typeface="微软雅黑" pitchFamily="34" charset="-122"/>
            </a:endParaRPr>
          </a:p>
        </p:txBody>
      </p:sp>
      <p:sp>
        <p:nvSpPr>
          <p:cNvPr id="21" name="矩形 20"/>
          <p:cNvSpPr/>
          <p:nvPr/>
        </p:nvSpPr>
        <p:spPr>
          <a:xfrm>
            <a:off x="560388" y="1133085"/>
            <a:ext cx="2637260" cy="646331"/>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任务</a:t>
            </a:r>
            <a:r>
              <a:rPr lang="en-US" altLang="zh-CN" sz="2400" b="1" smtClean="0">
                <a:solidFill>
                  <a:srgbClr val="0567A2"/>
                </a:solidFill>
              </a:rPr>
              <a:t>6-</a:t>
            </a:r>
            <a:r>
              <a:rPr lang="zh-CN" altLang="en-US" sz="2400" b="1">
                <a:solidFill>
                  <a:srgbClr val="0567A2"/>
                </a:solidFill>
              </a:rPr>
              <a:t>顶部通栏</a:t>
            </a:r>
            <a:endParaRPr lang="zh-CN" altLang="zh-CN" sz="2400" b="1">
              <a:solidFill>
                <a:srgbClr val="0567A2"/>
              </a:solidFill>
            </a:endParaRPr>
          </a:p>
        </p:txBody>
      </p:sp>
      <p:sp>
        <p:nvSpPr>
          <p:cNvPr id="23" name="TextBox 22"/>
          <p:cNvSpPr txBox="1">
            <a:spLocks noChangeArrowheads="1"/>
          </p:cNvSpPr>
          <p:nvPr/>
        </p:nvSpPr>
        <p:spPr bwMode="auto">
          <a:xfrm>
            <a:off x="1114427" y="1920360"/>
            <a:ext cx="2705098" cy="369332"/>
          </a:xfrm>
          <a:prstGeom prst="rect">
            <a:avLst/>
          </a:prstGeom>
          <a:solidFill>
            <a:schemeClr val="accent1"/>
          </a:solidFill>
          <a:ln>
            <a:noFill/>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smtClean="0">
                <a:solidFill>
                  <a:schemeClr val="bg1"/>
                </a:solidFill>
                <a:latin typeface="微软雅黑" pitchFamily="34" charset="-122"/>
                <a:ea typeface="微软雅黑" pitchFamily="34" charset="-122"/>
              </a:rPr>
              <a:t>(1)</a:t>
            </a:r>
            <a:r>
              <a:rPr lang="zh-CN" altLang="en-US" b="1" smtClean="0">
                <a:solidFill>
                  <a:schemeClr val="bg1"/>
                </a:solidFill>
                <a:latin typeface="微软雅黑" pitchFamily="34" charset="-122"/>
                <a:ea typeface="微软雅黑" pitchFamily="34" charset="-122"/>
              </a:rPr>
              <a:t> 任务描述</a:t>
            </a:r>
            <a:endParaRPr lang="zh-CN" altLang="en-US" b="1">
              <a:solidFill>
                <a:schemeClr val="bg1"/>
              </a:solidFill>
              <a:latin typeface="微软雅黑" pitchFamily="34" charset="-122"/>
              <a:ea typeface="微软雅黑" pitchFamily="34" charset="-122"/>
            </a:endParaRPr>
          </a:p>
        </p:txBody>
      </p:sp>
      <p:sp>
        <p:nvSpPr>
          <p:cNvPr id="26" name="折角形 25"/>
          <p:cNvSpPr/>
          <p:nvPr/>
        </p:nvSpPr>
        <p:spPr>
          <a:xfrm>
            <a:off x="1173122" y="4848224"/>
            <a:ext cx="6723103" cy="1400176"/>
          </a:xfrm>
          <a:prstGeom prst="foldedCorner">
            <a:avLst/>
          </a:prstGeom>
          <a:solidFill>
            <a:schemeClr val="accent2">
              <a:lumMod val="60000"/>
              <a:lumOff val="4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600" smtClean="0">
                <a:solidFill>
                  <a:schemeClr val="tx1">
                    <a:lumMod val="65000"/>
                    <a:lumOff val="35000"/>
                  </a:schemeClr>
                </a:solidFill>
                <a:latin typeface="微软雅黑" pitchFamily="34" charset="-122"/>
                <a:ea typeface="微软雅黑" pitchFamily="34" charset="-122"/>
              </a:rPr>
              <a:t>      本</a:t>
            </a:r>
            <a:r>
              <a:rPr lang="zh-CN" altLang="en-US" sz="1600">
                <a:solidFill>
                  <a:schemeClr val="tx1">
                    <a:lumMod val="65000"/>
                    <a:lumOff val="35000"/>
                  </a:schemeClr>
                </a:solidFill>
                <a:latin typeface="微软雅黑" pitchFamily="34" charset="-122"/>
                <a:ea typeface="微软雅黑" pitchFamily="34" charset="-122"/>
              </a:rPr>
              <a:t>任务先带领读者完成顶部通栏的设计，如</a:t>
            </a:r>
            <a:r>
              <a:rPr lang="zh-CN" altLang="en-US" sz="1600" smtClean="0">
                <a:solidFill>
                  <a:schemeClr val="tx1">
                    <a:lumMod val="65000"/>
                    <a:lumOff val="35000"/>
                  </a:schemeClr>
                </a:solidFill>
                <a:latin typeface="微软雅黑" pitchFamily="34" charset="-122"/>
                <a:ea typeface="微软雅黑" pitchFamily="34" charset="-122"/>
              </a:rPr>
              <a:t>图所</a:t>
            </a:r>
            <a:r>
              <a:rPr lang="zh-CN" altLang="en-US" sz="1600">
                <a:solidFill>
                  <a:schemeClr val="tx1">
                    <a:lumMod val="65000"/>
                    <a:lumOff val="35000"/>
                  </a:schemeClr>
                </a:solidFill>
                <a:latin typeface="微软雅黑" pitchFamily="34" charset="-122"/>
                <a:ea typeface="微软雅黑" pitchFamily="34" charset="-122"/>
              </a:rPr>
              <a:t>示。</a:t>
            </a:r>
          </a:p>
          <a:p>
            <a:pPr>
              <a:lnSpc>
                <a:spcPct val="150000"/>
              </a:lnSpc>
              <a:defRPr/>
            </a:pPr>
            <a:endParaRPr lang="zh-CN" altLang="en-US" dirty="0">
              <a:solidFill>
                <a:schemeClr val="tx1"/>
              </a:solidFill>
              <a:latin typeface="黑体" panose="02010609060101010101" pitchFamily="49" charset="-122"/>
              <a:ea typeface="黑体" panose="02010609060101010101" pitchFamily="49" charset="-122"/>
            </a:endParaRPr>
          </a:p>
        </p:txBody>
      </p:sp>
      <p:pic>
        <p:nvPicPr>
          <p:cNvPr id="1433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651" y="5548312"/>
            <a:ext cx="357822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5"/>
          <p:cNvGrpSpPr/>
          <p:nvPr/>
        </p:nvGrpSpPr>
        <p:grpSpPr>
          <a:xfrm>
            <a:off x="1419226" y="2535704"/>
            <a:ext cx="6057898" cy="1617196"/>
            <a:chOff x="1419226" y="2535704"/>
            <a:chExt cx="6057898" cy="1617196"/>
          </a:xfrm>
        </p:grpSpPr>
        <p:sp>
          <p:nvSpPr>
            <p:cNvPr id="4" name="矩形 3"/>
            <p:cNvSpPr/>
            <p:nvPr/>
          </p:nvSpPr>
          <p:spPr>
            <a:xfrm>
              <a:off x="1419226" y="2535704"/>
              <a:ext cx="5876924" cy="369332"/>
            </a:xfrm>
            <a:prstGeom prst="rect">
              <a:avLst/>
            </a:prstGeom>
          </p:spPr>
          <p:txBody>
            <a:bodyPr wrap="square">
              <a:spAutoFit/>
            </a:bodyPr>
            <a:lstStyle/>
            <a:p>
              <a:r>
                <a:rPr lang="zh-CN" altLang="en-US">
                  <a:solidFill>
                    <a:schemeClr val="tx1">
                      <a:lumMod val="65000"/>
                      <a:lumOff val="35000"/>
                    </a:schemeClr>
                  </a:solidFill>
                  <a:latin typeface="微软雅黑" pitchFamily="34" charset="-122"/>
                  <a:ea typeface="微软雅黑" pitchFamily="34" charset="-122"/>
                </a:rPr>
                <a:t>从页面效果可以看出商品分类页面可以分为三个部分</a:t>
              </a:r>
              <a:r>
                <a:rPr lang="zh-CN" altLang="en-US" smtClean="0">
                  <a:solidFill>
                    <a:schemeClr val="tx1">
                      <a:lumMod val="65000"/>
                      <a:lumOff val="35000"/>
                    </a:schemeClr>
                  </a:solidFill>
                  <a:latin typeface="微软雅黑" pitchFamily="34" charset="-122"/>
                  <a:ea typeface="微软雅黑" pitchFamily="34" charset="-122"/>
                </a:rPr>
                <a:t>：</a:t>
              </a:r>
              <a:endParaRPr lang="zh-CN" altLang="en-US"/>
            </a:p>
          </p:txBody>
        </p:sp>
        <p:sp>
          <p:nvSpPr>
            <p:cNvPr id="11" name="左大括号 10"/>
            <p:cNvSpPr/>
            <p:nvPr/>
          </p:nvSpPr>
          <p:spPr bwMode="auto">
            <a:xfrm rot="5400000">
              <a:off x="4206444" y="755985"/>
              <a:ext cx="504056" cy="5059439"/>
            </a:xfrm>
            <a:prstGeom prst="leftBrace">
              <a:avLst>
                <a:gd name="adj1" fmla="val 49906"/>
                <a:gd name="adj2" fmla="val 50000"/>
              </a:avLst>
            </a:prstGeom>
            <a:noFill/>
            <a:ln w="28575" cap="flat" cmpd="sng" algn="ctr">
              <a:solidFill>
                <a:schemeClr val="tx1">
                  <a:lumMod val="75000"/>
                  <a:lumOff val="2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smtClean="0">
                <a:ln>
                  <a:noFill/>
                </a:ln>
                <a:effectLst/>
                <a:latin typeface="Arial" pitchFamily="34" charset="0"/>
                <a:ea typeface="宋体" pitchFamily="2" charset="-122"/>
              </a:endParaRPr>
            </a:p>
          </p:txBody>
        </p:sp>
        <p:sp>
          <p:nvSpPr>
            <p:cNvPr id="5" name="矩形 4"/>
            <p:cNvSpPr/>
            <p:nvPr/>
          </p:nvSpPr>
          <p:spPr>
            <a:xfrm>
              <a:off x="1495425" y="3743325"/>
              <a:ext cx="1304925" cy="40957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微软雅黑" pitchFamily="34" charset="-122"/>
                  <a:ea typeface="微软雅黑" pitchFamily="34" charset="-122"/>
                </a:rPr>
                <a:t>顶部通栏</a:t>
              </a:r>
              <a:endParaRPr lang="zh-CN" altLang="en-US"/>
            </a:p>
          </p:txBody>
        </p:sp>
        <p:sp>
          <p:nvSpPr>
            <p:cNvPr id="13" name="矩形 12"/>
            <p:cNvSpPr/>
            <p:nvPr/>
          </p:nvSpPr>
          <p:spPr>
            <a:xfrm>
              <a:off x="3771900" y="3743325"/>
              <a:ext cx="1304925" cy="40957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微软雅黑" pitchFamily="34" charset="-122"/>
                  <a:ea typeface="微软雅黑" pitchFamily="34" charset="-122"/>
                </a:rPr>
                <a:t>左侧栏</a:t>
              </a:r>
              <a:endParaRPr lang="zh-CN" altLang="en-US"/>
            </a:p>
          </p:txBody>
        </p:sp>
        <p:sp>
          <p:nvSpPr>
            <p:cNvPr id="14" name="矩形 13"/>
            <p:cNvSpPr/>
            <p:nvPr/>
          </p:nvSpPr>
          <p:spPr>
            <a:xfrm>
              <a:off x="6172199" y="3743325"/>
              <a:ext cx="1304925" cy="409575"/>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lumMod val="65000"/>
                      <a:lumOff val="35000"/>
                    </a:schemeClr>
                  </a:solidFill>
                  <a:latin typeface="微软雅黑" pitchFamily="34" charset="-122"/>
                  <a:ea typeface="微软雅黑" pitchFamily="34" charset="-122"/>
                </a:rPr>
                <a:t>右侧栏</a:t>
              </a:r>
              <a:endParaRPr lang="zh-CN" altLang="en-US"/>
            </a:p>
          </p:txBody>
        </p:sp>
      </p:grpSp>
    </p:spTree>
    <p:custDataLst>
      <p:tags r:id="rId1"/>
    </p:custDataLst>
    <p:extLst>
      <p:ext uri="{BB962C8B-B14F-4D97-AF65-F5344CB8AC3E}">
        <p14:creationId xmlns:p14="http://schemas.microsoft.com/office/powerpoint/2010/main" val="3759358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up)">
                                      <p:cBhvr>
                                        <p:cTn id="17" dur="500"/>
                                        <p:tgtEl>
                                          <p:spTgt spid="26"/>
                                        </p:tgtEl>
                                      </p:cBhvr>
                                    </p:animEffect>
                                  </p:childTnLst>
                                </p:cTn>
                              </p:par>
                              <p:par>
                                <p:cTn id="18" presetID="10" presetClass="entr" presetSubtype="0" fill="hold" nodeType="withEffect">
                                  <p:stCondLst>
                                    <p:cond delay="0"/>
                                  </p:stCondLst>
                                  <p:childTnLst>
                                    <p:set>
                                      <p:cBhvr>
                                        <p:cTn id="19" dur="1" fill="hold">
                                          <p:stCondLst>
                                            <p:cond delay="0"/>
                                          </p:stCondLst>
                                        </p:cTn>
                                        <p:tgtEl>
                                          <p:spTgt spid="14338"/>
                                        </p:tgtEl>
                                        <p:attrNameLst>
                                          <p:attrName>style.visibility</p:attrName>
                                        </p:attrNameLst>
                                      </p:cBhvr>
                                      <p:to>
                                        <p:strVal val="visible"/>
                                      </p:to>
                                    </p:set>
                                    <p:animEffect transition="in" filter="fade">
                                      <p:cBhvr>
                                        <p:cTn id="20"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a:spLocks noChangeArrowheads="1"/>
          </p:cNvSpPr>
          <p:nvPr/>
        </p:nvSpPr>
        <p:spPr bwMode="auto">
          <a:xfrm>
            <a:off x="1191739" y="2009775"/>
            <a:ext cx="6761636" cy="369887"/>
          </a:xfrm>
          <a:prstGeom prst="rect">
            <a:avLst/>
          </a:prstGeom>
          <a:solidFill>
            <a:schemeClr val="accent1"/>
          </a:solidFill>
          <a:ln>
            <a:noFill/>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a:solidFill>
                  <a:schemeClr val="bg1"/>
                </a:solidFill>
                <a:latin typeface="微软雅黑" pitchFamily="34" charset="-122"/>
                <a:ea typeface="微软雅黑" pitchFamily="34" charset="-122"/>
              </a:rPr>
              <a:t>(2</a:t>
            </a:r>
            <a:r>
              <a:rPr lang="en-US" altLang="zh-CN" b="1" smtClean="0">
                <a:solidFill>
                  <a:schemeClr val="bg1"/>
                </a:solidFill>
                <a:latin typeface="微软雅黑" pitchFamily="34" charset="-122"/>
                <a:ea typeface="微软雅黑" pitchFamily="34" charset="-122"/>
              </a:rPr>
              <a:t>)</a:t>
            </a:r>
            <a:r>
              <a:rPr lang="zh-CN" altLang="en-US" b="1" smtClean="0">
                <a:solidFill>
                  <a:schemeClr val="bg1"/>
                </a:solidFill>
                <a:latin typeface="微软雅黑" pitchFamily="34" charset="-122"/>
                <a:ea typeface="微软雅黑" pitchFamily="34" charset="-122"/>
              </a:rPr>
              <a:t>任务分析</a:t>
            </a:r>
            <a:endParaRPr lang="zh-CN" altLang="en-US" b="1">
              <a:solidFill>
                <a:schemeClr val="bg1"/>
              </a:solidFill>
              <a:latin typeface="微软雅黑" pitchFamily="34" charset="-122"/>
              <a:ea typeface="微软雅黑" pitchFamily="34" charset="-122"/>
            </a:endParaRPr>
          </a:p>
        </p:txBody>
      </p:sp>
      <p:sp>
        <p:nvSpPr>
          <p:cNvPr id="31" name="折角形 30"/>
          <p:cNvSpPr/>
          <p:nvPr/>
        </p:nvSpPr>
        <p:spPr>
          <a:xfrm>
            <a:off x="1186557" y="2513012"/>
            <a:ext cx="6766818" cy="2908301"/>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200" smtClean="0">
                <a:solidFill>
                  <a:schemeClr val="tx1">
                    <a:lumMod val="65000"/>
                    <a:lumOff val="35000"/>
                  </a:schemeClr>
                </a:solidFill>
                <a:latin typeface="微软雅黑" pitchFamily="34" charset="-122"/>
                <a:ea typeface="微软雅黑" pitchFamily="34" charset="-122"/>
              </a:rPr>
              <a:t>在</a:t>
            </a:r>
            <a:r>
              <a:rPr lang="zh-CN" altLang="en-US" sz="1200">
                <a:solidFill>
                  <a:schemeClr val="tx1">
                    <a:lumMod val="65000"/>
                    <a:lumOff val="35000"/>
                  </a:schemeClr>
                </a:solidFill>
                <a:latin typeface="微软雅黑" pitchFamily="34" charset="-122"/>
                <a:ea typeface="微软雅黑" pitchFamily="34" charset="-122"/>
              </a:rPr>
              <a:t>做顶部通栏时，我们需要思考的问题和注意的地方有：</a:t>
            </a:r>
          </a:p>
          <a:p>
            <a:pPr marL="685800" lvl="1" indent="-228600">
              <a:lnSpc>
                <a:spcPct val="150000"/>
              </a:lnSpc>
              <a:buFont typeface="+mj-ea"/>
              <a:buAutoNum type="circleNumDbPlain"/>
              <a:defRPr/>
            </a:pPr>
            <a:r>
              <a:rPr lang="zh-CN" altLang="en-US" sz="1200" smtClean="0">
                <a:solidFill>
                  <a:schemeClr val="tx1">
                    <a:lumMod val="65000"/>
                    <a:lumOff val="35000"/>
                  </a:schemeClr>
                </a:solidFill>
                <a:latin typeface="微软雅黑" pitchFamily="34" charset="-122"/>
                <a:ea typeface="微软雅黑" pitchFamily="34" charset="-122"/>
              </a:rPr>
              <a:t>按钮</a:t>
            </a:r>
            <a:r>
              <a:rPr lang="zh-CN" altLang="en-US" sz="1200">
                <a:solidFill>
                  <a:schemeClr val="tx1">
                    <a:lumMod val="65000"/>
                    <a:lumOff val="35000"/>
                  </a:schemeClr>
                </a:solidFill>
                <a:latin typeface="微软雅黑" pitchFamily="34" charset="-122"/>
                <a:ea typeface="微软雅黑" pitchFamily="34" charset="-122"/>
              </a:rPr>
              <a:t>设置足够大 有良好的用户触控体验。</a:t>
            </a:r>
          </a:p>
          <a:p>
            <a:pPr marL="685800" lvl="1" indent="-228600">
              <a:lnSpc>
                <a:spcPct val="150000"/>
              </a:lnSpc>
              <a:buFont typeface="+mj-ea"/>
              <a:buAutoNum type="circleNumDbPlain"/>
              <a:defRPr/>
            </a:pPr>
            <a:r>
              <a:rPr lang="zh-CN" altLang="en-US" sz="1200" smtClean="0">
                <a:solidFill>
                  <a:schemeClr val="tx1">
                    <a:lumMod val="65000"/>
                    <a:lumOff val="35000"/>
                  </a:schemeClr>
                </a:solidFill>
                <a:latin typeface="微软雅黑" pitchFamily="34" charset="-122"/>
                <a:ea typeface="微软雅黑" pitchFamily="34" charset="-122"/>
              </a:rPr>
              <a:t>将</a:t>
            </a:r>
            <a:r>
              <a:rPr lang="zh-CN" altLang="en-US" sz="1200">
                <a:solidFill>
                  <a:schemeClr val="tx1">
                    <a:lumMod val="65000"/>
                    <a:lumOff val="35000"/>
                  </a:schemeClr>
                </a:solidFill>
                <a:latin typeface="微软雅黑" pitchFamily="34" charset="-122"/>
                <a:ea typeface="微软雅黑" pitchFamily="34" charset="-122"/>
              </a:rPr>
              <a:t>小图标居中显示在盒子当中。</a:t>
            </a:r>
          </a:p>
          <a:p>
            <a:pPr marL="685800" lvl="1" indent="-228600">
              <a:lnSpc>
                <a:spcPct val="150000"/>
              </a:lnSpc>
              <a:buFont typeface="+mj-ea"/>
              <a:buAutoNum type="circleNumDbPlain"/>
              <a:defRPr/>
            </a:pPr>
            <a:r>
              <a:rPr lang="zh-CN" altLang="en-US" sz="1200" smtClean="0">
                <a:solidFill>
                  <a:schemeClr val="tx1">
                    <a:lumMod val="65000"/>
                    <a:lumOff val="35000"/>
                  </a:schemeClr>
                </a:solidFill>
                <a:latin typeface="微软雅黑" pitchFamily="34" charset="-122"/>
                <a:ea typeface="微软雅黑" pitchFamily="34" charset="-122"/>
              </a:rPr>
              <a:t>怎么</a:t>
            </a:r>
            <a:r>
              <a:rPr lang="zh-CN" altLang="en-US" sz="1200">
                <a:solidFill>
                  <a:schemeClr val="tx1">
                    <a:lumMod val="65000"/>
                    <a:lumOff val="35000"/>
                  </a:schemeClr>
                </a:solidFill>
                <a:latin typeface="微软雅黑" pitchFamily="34" charset="-122"/>
                <a:ea typeface="微软雅黑" pitchFamily="34" charset="-122"/>
              </a:rPr>
              <a:t>将除顶部通栏下剩余的高度分配给分类的左侧栏和右侧栏</a:t>
            </a:r>
            <a:r>
              <a:rPr lang="zh-CN" altLang="en-US" sz="1200" smtClean="0">
                <a:solidFill>
                  <a:schemeClr val="tx1">
                    <a:lumMod val="65000"/>
                    <a:lumOff val="35000"/>
                  </a:schemeClr>
                </a:solidFill>
                <a:latin typeface="微软雅黑" pitchFamily="34" charset="-122"/>
                <a:ea typeface="微软雅黑" pitchFamily="34" charset="-122"/>
              </a:rPr>
              <a:t>。</a:t>
            </a:r>
            <a:endParaRPr lang="zh-CN" altLang="en-US" sz="1200">
              <a:solidFill>
                <a:schemeClr val="tx1">
                  <a:lumMod val="65000"/>
                  <a:lumOff val="35000"/>
                </a:schemeClr>
              </a:solidFill>
              <a:latin typeface="微软雅黑" pitchFamily="34" charset="-122"/>
              <a:ea typeface="微软雅黑" pitchFamily="34" charset="-122"/>
            </a:endParaRPr>
          </a:p>
          <a:p>
            <a:pPr>
              <a:lnSpc>
                <a:spcPct val="150000"/>
              </a:lnSpc>
              <a:defRPr/>
            </a:pPr>
            <a:endParaRPr lang="zh-CN" altLang="en-US" sz="1200">
              <a:solidFill>
                <a:schemeClr val="tx1">
                  <a:lumMod val="65000"/>
                  <a:lumOff val="35000"/>
                </a:schemeClr>
              </a:solidFill>
              <a:latin typeface="微软雅黑" pitchFamily="34" charset="-122"/>
              <a:ea typeface="微软雅黑" pitchFamily="34" charset="-122"/>
            </a:endParaRPr>
          </a:p>
        </p:txBody>
      </p:sp>
      <p:sp>
        <p:nvSpPr>
          <p:cNvPr id="7" name="矩形 6"/>
          <p:cNvSpPr/>
          <p:nvPr/>
        </p:nvSpPr>
        <p:spPr>
          <a:xfrm>
            <a:off x="560388" y="1133085"/>
            <a:ext cx="2637260" cy="646331"/>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任务</a:t>
            </a:r>
            <a:r>
              <a:rPr lang="en-US" altLang="zh-CN" sz="2400" b="1" smtClean="0">
                <a:solidFill>
                  <a:srgbClr val="0567A2"/>
                </a:solidFill>
              </a:rPr>
              <a:t>6-</a:t>
            </a:r>
            <a:r>
              <a:rPr lang="zh-CN" altLang="en-US" sz="2400" b="1">
                <a:solidFill>
                  <a:srgbClr val="0567A2"/>
                </a:solidFill>
              </a:rPr>
              <a:t>顶部通栏</a:t>
            </a:r>
            <a:endParaRPr lang="zh-CN" altLang="zh-CN" sz="2400" b="1">
              <a:solidFill>
                <a:srgbClr val="0567A2"/>
              </a:solidFill>
            </a:endParaRPr>
          </a:p>
        </p:txBody>
      </p:sp>
      <p:sp>
        <p:nvSpPr>
          <p:cNvPr id="9"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商品分类页</a:t>
            </a:r>
            <a:endParaRPr lang="zh-CN" altLang="zh-CN" sz="3600" b="1">
              <a:solidFill>
                <a:srgbClr val="0567A2"/>
              </a:solidFill>
              <a:latin typeface="微软雅黑" pitchFamily="34" charset="-122"/>
              <a:ea typeface="微软雅黑" pitchFamily="34" charset="-122"/>
            </a:endParaRPr>
          </a:p>
        </p:txBody>
      </p:sp>
      <p:pic>
        <p:nvPicPr>
          <p:cNvPr id="1536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356" y="3967162"/>
            <a:ext cx="518477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 9"/>
          <p:cNvSpPr/>
          <p:nvPr/>
        </p:nvSpPr>
        <p:spPr>
          <a:xfrm>
            <a:off x="1186557" y="5764030"/>
            <a:ext cx="6766818"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a:t>
            </a:r>
            <a:r>
              <a:rPr lang="zh-CN" altLang="en-US" b="1" smtClean="0">
                <a:solidFill>
                  <a:schemeClr val="bg1"/>
                </a:solidFill>
                <a:ea typeface="宋体" pitchFamily="2" charset="-122"/>
              </a:rPr>
              <a:t>任务</a:t>
            </a:r>
            <a:r>
              <a:rPr lang="en-US" altLang="zh-CN" b="1" smtClean="0">
                <a:solidFill>
                  <a:schemeClr val="bg1"/>
                </a:solidFill>
                <a:ea typeface="宋体" pitchFamily="2" charset="-122"/>
              </a:rPr>
              <a:t>6】-【</a:t>
            </a:r>
            <a:r>
              <a:rPr lang="zh-CN" altLang="en-US" b="1" smtClean="0">
                <a:solidFill>
                  <a:schemeClr val="bg1"/>
                </a:solidFill>
                <a:ea typeface="宋体" pitchFamily="2" charset="-122"/>
              </a:rPr>
              <a:t>代码实现</a:t>
            </a:r>
            <a:r>
              <a:rPr lang="en-US" altLang="zh-CN" b="1" smtClean="0">
                <a:solidFill>
                  <a:schemeClr val="bg1"/>
                </a:solidFill>
                <a:ea typeface="宋体" pitchFamily="2" charset="-122"/>
              </a:rPr>
              <a:t>】</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Tree>
    <p:custDataLst>
      <p:tags r:id="rId1"/>
    </p:custDataLst>
    <p:extLst>
      <p:ext uri="{BB962C8B-B14F-4D97-AF65-F5344CB8AC3E}">
        <p14:creationId xmlns:p14="http://schemas.microsoft.com/office/powerpoint/2010/main" val="476748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up)">
                                      <p:cBhvr>
                                        <p:cTn id="12" dur="500"/>
                                        <p:tgtEl>
                                          <p:spTgt spid="31"/>
                                        </p:tgtEl>
                                      </p:cBhvr>
                                    </p:animEffect>
                                  </p:childTnLst>
                                </p:cTn>
                              </p:par>
                              <p:par>
                                <p:cTn id="13" presetID="10" presetClass="entr" presetSubtype="0" fill="hold" nodeType="withEffect">
                                  <p:stCondLst>
                                    <p:cond delay="0"/>
                                  </p:stCondLst>
                                  <p:childTnLst>
                                    <p:set>
                                      <p:cBhvr>
                                        <p:cTn id="14" dur="1" fill="hold">
                                          <p:stCondLst>
                                            <p:cond delay="0"/>
                                          </p:stCondLst>
                                        </p:cTn>
                                        <p:tgtEl>
                                          <p:spTgt spid="15362"/>
                                        </p:tgtEl>
                                        <p:attrNameLst>
                                          <p:attrName>style.visibility</p:attrName>
                                        </p:attrNameLst>
                                      </p:cBhvr>
                                      <p:to>
                                        <p:strVal val="visible"/>
                                      </p:to>
                                    </p:set>
                                    <p:animEffect transition="in" filter="fade">
                                      <p:cBhvr>
                                        <p:cTn id="15" dur="500"/>
                                        <p:tgtEl>
                                          <p:spTgt spid="15362"/>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1"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60388" y="1056885"/>
            <a:ext cx="2327881" cy="646331"/>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任务</a:t>
            </a:r>
            <a:r>
              <a:rPr lang="en-US" altLang="zh-CN" sz="2400" b="1">
                <a:solidFill>
                  <a:srgbClr val="0567A2"/>
                </a:solidFill>
              </a:rPr>
              <a:t>7-</a:t>
            </a:r>
            <a:r>
              <a:rPr lang="zh-CN" altLang="en-US" sz="2400" b="1">
                <a:solidFill>
                  <a:srgbClr val="0567A2"/>
                </a:solidFill>
              </a:rPr>
              <a:t>左侧栏</a:t>
            </a:r>
            <a:endParaRPr lang="zh-CN" altLang="zh-CN" sz="2400" b="1">
              <a:solidFill>
                <a:srgbClr val="0567A2"/>
              </a:solidFill>
            </a:endParaRPr>
          </a:p>
        </p:txBody>
      </p:sp>
      <p:sp>
        <p:nvSpPr>
          <p:cNvPr id="15"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商品分类页</a:t>
            </a:r>
            <a:endParaRPr lang="zh-CN" altLang="zh-CN" sz="3600" b="1">
              <a:solidFill>
                <a:srgbClr val="0567A2"/>
              </a:solidFill>
              <a:latin typeface="微软雅黑" pitchFamily="34" charset="-122"/>
              <a:ea typeface="微软雅黑" pitchFamily="34" charset="-122"/>
            </a:endParaRPr>
          </a:p>
        </p:txBody>
      </p:sp>
      <p:sp>
        <p:nvSpPr>
          <p:cNvPr id="16" name="TextBox 15"/>
          <p:cNvSpPr txBox="1">
            <a:spLocks noChangeArrowheads="1"/>
          </p:cNvSpPr>
          <p:nvPr/>
        </p:nvSpPr>
        <p:spPr bwMode="auto">
          <a:xfrm>
            <a:off x="1576790" y="2376488"/>
            <a:ext cx="2384022" cy="369332"/>
          </a:xfrm>
          <a:prstGeom prst="rect">
            <a:avLst/>
          </a:prstGeom>
          <a:solidFill>
            <a:schemeClr val="accent1"/>
          </a:solidFill>
          <a:ln>
            <a:noFill/>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smtClean="0">
                <a:solidFill>
                  <a:schemeClr val="bg1"/>
                </a:solidFill>
                <a:latin typeface="微软雅黑" pitchFamily="34" charset="-122"/>
                <a:ea typeface="微软雅黑" pitchFamily="34" charset="-122"/>
              </a:rPr>
              <a:t>(1)</a:t>
            </a:r>
            <a:r>
              <a:rPr lang="zh-CN" altLang="en-US" b="1" smtClean="0">
                <a:solidFill>
                  <a:schemeClr val="bg1"/>
                </a:solidFill>
                <a:latin typeface="微软雅黑" pitchFamily="34" charset="-122"/>
                <a:ea typeface="微软雅黑" pitchFamily="34" charset="-122"/>
              </a:rPr>
              <a:t> 任务描述</a:t>
            </a:r>
            <a:endParaRPr lang="zh-CN" altLang="en-US" b="1">
              <a:solidFill>
                <a:schemeClr val="bg1"/>
              </a:solidFill>
              <a:latin typeface="微软雅黑" pitchFamily="34" charset="-122"/>
              <a:ea typeface="微软雅黑" pitchFamily="34" charset="-122"/>
            </a:endParaRPr>
          </a:p>
        </p:txBody>
      </p:sp>
      <p:sp>
        <p:nvSpPr>
          <p:cNvPr id="17" name="折角形 16"/>
          <p:cNvSpPr/>
          <p:nvPr/>
        </p:nvSpPr>
        <p:spPr>
          <a:xfrm>
            <a:off x="1576791" y="2879724"/>
            <a:ext cx="2384021" cy="2854325"/>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600" smtClean="0">
                <a:solidFill>
                  <a:schemeClr val="tx1">
                    <a:lumMod val="65000"/>
                    <a:lumOff val="35000"/>
                  </a:schemeClr>
                </a:solidFill>
                <a:latin typeface="微软雅黑" pitchFamily="34" charset="-122"/>
                <a:ea typeface="微软雅黑" pitchFamily="34" charset="-122"/>
              </a:rPr>
              <a:t>        本</a:t>
            </a:r>
            <a:r>
              <a:rPr lang="zh-CN" altLang="en-US" sz="1600">
                <a:solidFill>
                  <a:schemeClr val="tx1">
                    <a:lumMod val="65000"/>
                    <a:lumOff val="35000"/>
                  </a:schemeClr>
                </a:solidFill>
                <a:latin typeface="微软雅黑" pitchFamily="34" charset="-122"/>
                <a:ea typeface="微软雅黑" pitchFamily="34" charset="-122"/>
              </a:rPr>
              <a:t>任务带领大家完成商品分类页的左侧栏，其功能点为：</a:t>
            </a:r>
          </a:p>
          <a:p>
            <a:pPr marL="342900" indent="-342900">
              <a:lnSpc>
                <a:spcPct val="150000"/>
              </a:lnSpc>
              <a:buFont typeface="+mj-ea"/>
              <a:buAutoNum type="circleNumDbPlain"/>
              <a:defRPr/>
            </a:pPr>
            <a:r>
              <a:rPr lang="zh-CN" altLang="en-US" sz="1600">
                <a:solidFill>
                  <a:schemeClr val="tx1">
                    <a:lumMod val="65000"/>
                    <a:lumOff val="35000"/>
                  </a:schemeClr>
                </a:solidFill>
                <a:latin typeface="微软雅黑" pitchFamily="34" charset="-122"/>
                <a:ea typeface="微软雅黑" pitchFamily="34" charset="-122"/>
              </a:rPr>
              <a:t>可以滑动，松手后可以恢复。用定位和过渡可以实现。</a:t>
            </a:r>
          </a:p>
          <a:p>
            <a:pPr marL="342900" indent="-342900">
              <a:lnSpc>
                <a:spcPct val="150000"/>
              </a:lnSpc>
              <a:buFont typeface="+mj-ea"/>
              <a:buAutoNum type="circleNumDbPlain"/>
              <a:defRPr/>
            </a:pPr>
            <a:r>
              <a:rPr lang="zh-CN" altLang="en-US" sz="1600">
                <a:solidFill>
                  <a:schemeClr val="tx1">
                    <a:lumMod val="65000"/>
                    <a:lumOff val="35000"/>
                  </a:schemeClr>
                </a:solidFill>
                <a:latin typeface="微软雅黑" pitchFamily="34" charset="-122"/>
                <a:ea typeface="微软雅黑" pitchFamily="34" charset="-122"/>
              </a:rPr>
              <a:t>选中即改变字体颜色。</a:t>
            </a:r>
          </a:p>
          <a:p>
            <a:pPr>
              <a:lnSpc>
                <a:spcPct val="150000"/>
              </a:lnSpc>
              <a:defRPr/>
            </a:pPr>
            <a:endParaRPr lang="zh-CN" altLang="en-US" sz="1600">
              <a:solidFill>
                <a:schemeClr val="tx1">
                  <a:lumMod val="65000"/>
                  <a:lumOff val="35000"/>
                </a:schemeClr>
              </a:solidFill>
              <a:latin typeface="微软雅黑" pitchFamily="34" charset="-122"/>
              <a:ea typeface="微软雅黑" pitchFamily="34" charset="-122"/>
            </a:endParaRPr>
          </a:p>
          <a:p>
            <a:pPr>
              <a:lnSpc>
                <a:spcPct val="150000"/>
              </a:lnSpc>
              <a:defRPr/>
            </a:pPr>
            <a:endParaRPr lang="zh-CN" altLang="en-US" dirty="0">
              <a:solidFill>
                <a:schemeClr val="tx1"/>
              </a:solidFill>
              <a:latin typeface="黑体" panose="02010609060101010101" pitchFamily="49" charset="-122"/>
              <a:ea typeface="黑体" panose="02010609060101010101" pitchFamily="49" charset="-122"/>
            </a:endParaRPr>
          </a:p>
        </p:txBody>
      </p:sp>
      <p:grpSp>
        <p:nvGrpSpPr>
          <p:cNvPr id="6" name="组合 5"/>
          <p:cNvGrpSpPr/>
          <p:nvPr/>
        </p:nvGrpSpPr>
        <p:grpSpPr>
          <a:xfrm>
            <a:off x="4486275" y="1365150"/>
            <a:ext cx="2051050" cy="4835721"/>
            <a:chOff x="4486275" y="1365150"/>
            <a:chExt cx="2051050" cy="4835721"/>
          </a:xfrm>
        </p:grpSpPr>
        <p:pic>
          <p:nvPicPr>
            <p:cNvPr id="1638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0700" y="1365150"/>
              <a:ext cx="936625" cy="483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右箭头 4"/>
            <p:cNvSpPr/>
            <p:nvPr/>
          </p:nvSpPr>
          <p:spPr>
            <a:xfrm>
              <a:off x="4486275" y="3783010"/>
              <a:ext cx="609600" cy="265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5478147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a:spLocks noChangeArrowheads="1"/>
          </p:cNvSpPr>
          <p:nvPr/>
        </p:nvSpPr>
        <p:spPr bwMode="auto">
          <a:xfrm>
            <a:off x="2163289" y="2505075"/>
            <a:ext cx="2218211" cy="369887"/>
          </a:xfrm>
          <a:prstGeom prst="rect">
            <a:avLst/>
          </a:prstGeom>
          <a:solidFill>
            <a:schemeClr val="accent1"/>
          </a:solidFill>
          <a:ln>
            <a:noFill/>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a:solidFill>
                  <a:schemeClr val="bg1"/>
                </a:solidFill>
                <a:latin typeface="微软雅黑" pitchFamily="34" charset="-122"/>
                <a:ea typeface="微软雅黑" pitchFamily="34" charset="-122"/>
              </a:rPr>
              <a:t>(2</a:t>
            </a:r>
            <a:r>
              <a:rPr lang="en-US" altLang="zh-CN" b="1" smtClean="0">
                <a:solidFill>
                  <a:schemeClr val="bg1"/>
                </a:solidFill>
                <a:latin typeface="微软雅黑" pitchFamily="34" charset="-122"/>
                <a:ea typeface="微软雅黑" pitchFamily="34" charset="-122"/>
              </a:rPr>
              <a:t>)</a:t>
            </a:r>
            <a:r>
              <a:rPr lang="zh-CN" altLang="en-US" b="1" smtClean="0">
                <a:solidFill>
                  <a:schemeClr val="bg1"/>
                </a:solidFill>
                <a:latin typeface="微软雅黑" pitchFamily="34" charset="-122"/>
                <a:ea typeface="微软雅黑" pitchFamily="34" charset="-122"/>
              </a:rPr>
              <a:t>任务分析</a:t>
            </a:r>
            <a:endParaRPr lang="zh-CN" altLang="en-US" b="1">
              <a:solidFill>
                <a:schemeClr val="bg1"/>
              </a:solidFill>
              <a:latin typeface="微软雅黑" pitchFamily="34" charset="-122"/>
              <a:ea typeface="微软雅黑" pitchFamily="34" charset="-122"/>
            </a:endParaRPr>
          </a:p>
        </p:txBody>
      </p:sp>
      <p:sp>
        <p:nvSpPr>
          <p:cNvPr id="31" name="折角形 30"/>
          <p:cNvSpPr/>
          <p:nvPr/>
        </p:nvSpPr>
        <p:spPr>
          <a:xfrm>
            <a:off x="2158108" y="3008312"/>
            <a:ext cx="2223392" cy="1620837"/>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200" smtClean="0">
                <a:solidFill>
                  <a:schemeClr val="tx1">
                    <a:lumMod val="65000"/>
                    <a:lumOff val="35000"/>
                  </a:schemeClr>
                </a:solidFill>
                <a:latin typeface="微软雅黑" pitchFamily="34" charset="-122"/>
                <a:ea typeface="微软雅黑" pitchFamily="34" charset="-122"/>
              </a:rPr>
              <a:t>左侧栏的页面架构如图所示。</a:t>
            </a:r>
            <a:endParaRPr lang="en-US" altLang="zh-CN" sz="1200" smtClean="0">
              <a:solidFill>
                <a:schemeClr val="tx1">
                  <a:lumMod val="65000"/>
                  <a:lumOff val="35000"/>
                </a:schemeClr>
              </a:solidFill>
              <a:latin typeface="微软雅黑" pitchFamily="34" charset="-122"/>
              <a:ea typeface="微软雅黑" pitchFamily="34" charset="-122"/>
            </a:endParaRPr>
          </a:p>
          <a:p>
            <a:pPr>
              <a:lnSpc>
                <a:spcPct val="150000"/>
              </a:lnSpc>
              <a:defRPr/>
            </a:pPr>
            <a:r>
              <a:rPr lang="zh-CN" altLang="en-US" sz="1200" smtClean="0">
                <a:solidFill>
                  <a:schemeClr val="tx1">
                    <a:lumMod val="65000"/>
                    <a:lumOff val="35000"/>
                  </a:schemeClr>
                </a:solidFill>
                <a:latin typeface="微软雅黑" pitchFamily="34" charset="-122"/>
                <a:ea typeface="微软雅黑" pitchFamily="34" charset="-122"/>
              </a:rPr>
              <a:t>可以看出该左侧栏主要由</a:t>
            </a:r>
            <a:r>
              <a:rPr lang="en-US" altLang="zh-CN" sz="1200" smtClean="0">
                <a:solidFill>
                  <a:schemeClr val="tx1">
                    <a:lumMod val="65000"/>
                    <a:lumOff val="35000"/>
                  </a:schemeClr>
                </a:solidFill>
                <a:latin typeface="微软雅黑" pitchFamily="34" charset="-122"/>
                <a:ea typeface="微软雅黑" pitchFamily="34" charset="-122"/>
              </a:rPr>
              <a:t>div.hm_category_left</a:t>
            </a:r>
            <a:r>
              <a:rPr lang="zh-CN" altLang="en-US" sz="1200" smtClean="0">
                <a:solidFill>
                  <a:schemeClr val="tx1">
                    <a:lumMod val="65000"/>
                    <a:lumOff val="35000"/>
                  </a:schemeClr>
                </a:solidFill>
                <a:latin typeface="微软雅黑" pitchFamily="34" charset="-122"/>
                <a:ea typeface="微软雅黑" pitchFamily="34" charset="-122"/>
              </a:rPr>
              <a:t>嵌套</a:t>
            </a:r>
            <a:r>
              <a:rPr lang="en-US" altLang="zh-CN" sz="1200" smtClean="0">
                <a:solidFill>
                  <a:schemeClr val="tx1">
                    <a:lumMod val="65000"/>
                    <a:lumOff val="35000"/>
                  </a:schemeClr>
                </a:solidFill>
                <a:latin typeface="微软雅黑" pitchFamily="34" charset="-122"/>
                <a:ea typeface="微软雅黑" pitchFamily="34" charset="-122"/>
              </a:rPr>
              <a:t>ul</a:t>
            </a:r>
            <a:r>
              <a:rPr lang="zh-CN" altLang="en-US" sz="1200" smtClean="0">
                <a:solidFill>
                  <a:schemeClr val="tx1">
                    <a:lumMod val="65000"/>
                    <a:lumOff val="35000"/>
                  </a:schemeClr>
                </a:solidFill>
                <a:latin typeface="微软雅黑" pitchFamily="34" charset="-122"/>
                <a:ea typeface="微软雅黑" pitchFamily="34" charset="-122"/>
              </a:rPr>
              <a:t>标签构成。</a:t>
            </a:r>
            <a:endParaRPr lang="zh-CN" altLang="en-US" sz="1200">
              <a:solidFill>
                <a:schemeClr val="tx1">
                  <a:lumMod val="65000"/>
                  <a:lumOff val="35000"/>
                </a:schemeClr>
              </a:solidFill>
              <a:latin typeface="微软雅黑" pitchFamily="34" charset="-122"/>
              <a:ea typeface="微软雅黑" pitchFamily="34" charset="-122"/>
            </a:endParaRPr>
          </a:p>
        </p:txBody>
      </p:sp>
      <p:sp>
        <p:nvSpPr>
          <p:cNvPr id="9"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商品分类页</a:t>
            </a:r>
            <a:endParaRPr lang="zh-CN" altLang="zh-CN" sz="3600" b="1">
              <a:solidFill>
                <a:srgbClr val="0567A2"/>
              </a:solidFill>
              <a:latin typeface="微软雅黑" pitchFamily="34" charset="-122"/>
              <a:ea typeface="微软雅黑" pitchFamily="34" charset="-122"/>
            </a:endParaRPr>
          </a:p>
        </p:txBody>
      </p:sp>
      <p:sp>
        <p:nvSpPr>
          <p:cNvPr id="10" name="圆角矩形 9"/>
          <p:cNvSpPr/>
          <p:nvPr/>
        </p:nvSpPr>
        <p:spPr>
          <a:xfrm>
            <a:off x="1186557" y="5764030"/>
            <a:ext cx="6766818"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a:t>
            </a:r>
            <a:r>
              <a:rPr lang="zh-CN" altLang="en-US" b="1" smtClean="0">
                <a:solidFill>
                  <a:schemeClr val="bg1"/>
                </a:solidFill>
                <a:ea typeface="宋体" pitchFamily="2" charset="-122"/>
              </a:rPr>
              <a:t>任务</a:t>
            </a:r>
            <a:r>
              <a:rPr lang="en-US" altLang="zh-CN" b="1" smtClean="0">
                <a:solidFill>
                  <a:schemeClr val="bg1"/>
                </a:solidFill>
                <a:ea typeface="宋体" pitchFamily="2" charset="-122"/>
              </a:rPr>
              <a:t>7】-【</a:t>
            </a:r>
            <a:r>
              <a:rPr lang="zh-CN" altLang="en-US" b="1" smtClean="0">
                <a:solidFill>
                  <a:schemeClr val="bg1"/>
                </a:solidFill>
                <a:ea typeface="宋体" pitchFamily="2" charset="-122"/>
              </a:rPr>
              <a:t>代码实现</a:t>
            </a:r>
            <a:r>
              <a:rPr lang="en-US" altLang="zh-CN" b="1" smtClean="0">
                <a:solidFill>
                  <a:schemeClr val="bg1"/>
                </a:solidFill>
                <a:ea typeface="宋体" pitchFamily="2" charset="-122"/>
              </a:rPr>
              <a:t>】</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pic>
        <p:nvPicPr>
          <p:cNvPr id="1741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2700" y="2042318"/>
            <a:ext cx="2409825" cy="337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560388" y="1056885"/>
            <a:ext cx="2327881" cy="646331"/>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任务</a:t>
            </a:r>
            <a:r>
              <a:rPr lang="en-US" altLang="zh-CN" sz="2400" b="1">
                <a:solidFill>
                  <a:srgbClr val="0567A2"/>
                </a:solidFill>
              </a:rPr>
              <a:t>7-</a:t>
            </a:r>
            <a:r>
              <a:rPr lang="zh-CN" altLang="en-US" sz="2400" b="1">
                <a:solidFill>
                  <a:srgbClr val="0567A2"/>
                </a:solidFill>
              </a:rPr>
              <a:t>左侧栏</a:t>
            </a:r>
            <a:endParaRPr lang="zh-CN" altLang="zh-CN" sz="2400" b="1">
              <a:solidFill>
                <a:srgbClr val="0567A2"/>
              </a:solidFill>
            </a:endParaRPr>
          </a:p>
        </p:txBody>
      </p:sp>
    </p:spTree>
    <p:custDataLst>
      <p:tags r:id="rId1"/>
    </p:custDataLst>
    <p:extLst>
      <p:ext uri="{BB962C8B-B14F-4D97-AF65-F5344CB8AC3E}">
        <p14:creationId xmlns:p14="http://schemas.microsoft.com/office/powerpoint/2010/main" val="12432107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up)">
                                      <p:cBhvr>
                                        <p:cTn id="12" dur="500"/>
                                        <p:tgtEl>
                                          <p:spTgt spid="3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1"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60388" y="1056885"/>
            <a:ext cx="2327881" cy="646331"/>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任务</a:t>
            </a:r>
            <a:r>
              <a:rPr lang="en-US" altLang="zh-CN" sz="2400" b="1">
                <a:solidFill>
                  <a:srgbClr val="0567A2"/>
                </a:solidFill>
              </a:rPr>
              <a:t>8-</a:t>
            </a:r>
            <a:r>
              <a:rPr lang="zh-CN" altLang="en-US" sz="2400" b="1">
                <a:solidFill>
                  <a:srgbClr val="0567A2"/>
                </a:solidFill>
              </a:rPr>
              <a:t>右侧栏</a:t>
            </a:r>
            <a:endParaRPr lang="zh-CN" altLang="zh-CN" sz="2400" b="1">
              <a:solidFill>
                <a:srgbClr val="0567A2"/>
              </a:solidFill>
            </a:endParaRPr>
          </a:p>
        </p:txBody>
      </p:sp>
      <p:sp>
        <p:nvSpPr>
          <p:cNvPr id="15"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商品分类页</a:t>
            </a:r>
            <a:endParaRPr lang="zh-CN" altLang="zh-CN" sz="3600" b="1">
              <a:solidFill>
                <a:srgbClr val="0567A2"/>
              </a:solidFill>
              <a:latin typeface="微软雅黑" pitchFamily="34" charset="-122"/>
              <a:ea typeface="微软雅黑" pitchFamily="34" charset="-122"/>
            </a:endParaRPr>
          </a:p>
        </p:txBody>
      </p:sp>
      <p:sp>
        <p:nvSpPr>
          <p:cNvPr id="16" name="TextBox 15"/>
          <p:cNvSpPr txBox="1">
            <a:spLocks noChangeArrowheads="1"/>
          </p:cNvSpPr>
          <p:nvPr/>
        </p:nvSpPr>
        <p:spPr bwMode="auto">
          <a:xfrm>
            <a:off x="681438" y="1785276"/>
            <a:ext cx="3119037" cy="369332"/>
          </a:xfrm>
          <a:prstGeom prst="rect">
            <a:avLst/>
          </a:prstGeom>
          <a:solidFill>
            <a:schemeClr val="accent1"/>
          </a:solidFill>
          <a:ln>
            <a:noFill/>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smtClean="0">
                <a:solidFill>
                  <a:schemeClr val="bg1"/>
                </a:solidFill>
                <a:latin typeface="微软雅黑" pitchFamily="34" charset="-122"/>
                <a:ea typeface="微软雅黑" pitchFamily="34" charset="-122"/>
              </a:rPr>
              <a:t>(1)</a:t>
            </a:r>
            <a:r>
              <a:rPr lang="zh-CN" altLang="en-US" b="1" smtClean="0">
                <a:solidFill>
                  <a:schemeClr val="bg1"/>
                </a:solidFill>
                <a:latin typeface="微软雅黑" pitchFamily="34" charset="-122"/>
                <a:ea typeface="微软雅黑" pitchFamily="34" charset="-122"/>
              </a:rPr>
              <a:t> 任务描述</a:t>
            </a:r>
            <a:endParaRPr lang="zh-CN" altLang="en-US" b="1">
              <a:solidFill>
                <a:schemeClr val="bg1"/>
              </a:solidFill>
              <a:latin typeface="微软雅黑" pitchFamily="34" charset="-122"/>
              <a:ea typeface="微软雅黑" pitchFamily="34" charset="-122"/>
            </a:endParaRPr>
          </a:p>
        </p:txBody>
      </p:sp>
      <p:pic>
        <p:nvPicPr>
          <p:cNvPr id="1843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188" y="2300871"/>
            <a:ext cx="2557062"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4415017" y="1794801"/>
            <a:ext cx="3681270" cy="369887"/>
          </a:xfrm>
          <a:prstGeom prst="rect">
            <a:avLst/>
          </a:prstGeom>
          <a:solidFill>
            <a:schemeClr val="accent1"/>
          </a:solidFill>
          <a:ln>
            <a:noFill/>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a:solidFill>
                  <a:schemeClr val="bg1"/>
                </a:solidFill>
                <a:latin typeface="微软雅黑" pitchFamily="34" charset="-122"/>
                <a:ea typeface="微软雅黑" pitchFamily="34" charset="-122"/>
              </a:rPr>
              <a:t>(2</a:t>
            </a:r>
            <a:r>
              <a:rPr lang="en-US" altLang="zh-CN" b="1" smtClean="0">
                <a:solidFill>
                  <a:schemeClr val="bg1"/>
                </a:solidFill>
                <a:latin typeface="微软雅黑" pitchFamily="34" charset="-122"/>
                <a:ea typeface="微软雅黑" pitchFamily="34" charset="-122"/>
              </a:rPr>
              <a:t>)</a:t>
            </a:r>
            <a:r>
              <a:rPr lang="zh-CN" altLang="en-US" b="1" smtClean="0">
                <a:solidFill>
                  <a:schemeClr val="bg1"/>
                </a:solidFill>
                <a:latin typeface="微软雅黑" pitchFamily="34" charset="-122"/>
                <a:ea typeface="微软雅黑" pitchFamily="34" charset="-122"/>
              </a:rPr>
              <a:t>任务分析</a:t>
            </a:r>
            <a:endParaRPr lang="zh-CN" altLang="en-US" b="1">
              <a:solidFill>
                <a:schemeClr val="bg1"/>
              </a:solidFill>
              <a:latin typeface="微软雅黑" pitchFamily="34" charset="-122"/>
              <a:ea typeface="微软雅黑" pitchFamily="34" charset="-122"/>
            </a:endParaRPr>
          </a:p>
        </p:txBody>
      </p:sp>
      <p:pic>
        <p:nvPicPr>
          <p:cNvPr id="18435"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5017" y="2262771"/>
            <a:ext cx="3681271" cy="3623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 12"/>
          <p:cNvSpPr/>
          <p:nvPr/>
        </p:nvSpPr>
        <p:spPr>
          <a:xfrm>
            <a:off x="681437" y="5992630"/>
            <a:ext cx="7491013"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a:t>
            </a:r>
            <a:r>
              <a:rPr lang="zh-CN" altLang="en-US" b="1" smtClean="0">
                <a:solidFill>
                  <a:schemeClr val="bg1"/>
                </a:solidFill>
                <a:ea typeface="宋体" pitchFamily="2" charset="-122"/>
              </a:rPr>
              <a:t>任务</a:t>
            </a:r>
            <a:r>
              <a:rPr lang="en-US" altLang="zh-CN" b="1" smtClean="0">
                <a:solidFill>
                  <a:schemeClr val="bg1"/>
                </a:solidFill>
                <a:ea typeface="宋体" pitchFamily="2" charset="-122"/>
              </a:rPr>
              <a:t>8】-【</a:t>
            </a:r>
            <a:r>
              <a:rPr lang="zh-CN" altLang="en-US" b="1" smtClean="0">
                <a:solidFill>
                  <a:schemeClr val="bg1"/>
                </a:solidFill>
                <a:ea typeface="宋体" pitchFamily="2" charset="-122"/>
              </a:rPr>
              <a:t>代码实现</a:t>
            </a:r>
            <a:r>
              <a:rPr lang="en-US" altLang="zh-CN" b="1" smtClean="0">
                <a:solidFill>
                  <a:schemeClr val="bg1"/>
                </a:solidFill>
                <a:ea typeface="宋体" pitchFamily="2" charset="-122"/>
              </a:rPr>
              <a:t>】</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Tree>
    <p:custDataLst>
      <p:tags r:id="rId1"/>
    </p:custDataLst>
    <p:extLst>
      <p:ext uri="{BB962C8B-B14F-4D97-AF65-F5344CB8AC3E}">
        <p14:creationId xmlns:p14="http://schemas.microsoft.com/office/powerpoint/2010/main" val="17478987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par>
                                <p:cTn id="8" presetID="22" presetClass="entr" presetSubtype="1" fill="hold" nodeType="withEffect">
                                  <p:stCondLst>
                                    <p:cond delay="0"/>
                                  </p:stCondLst>
                                  <p:childTnLst>
                                    <p:set>
                                      <p:cBhvr>
                                        <p:cTn id="9" dur="1" fill="hold">
                                          <p:stCondLst>
                                            <p:cond delay="0"/>
                                          </p:stCondLst>
                                        </p:cTn>
                                        <p:tgtEl>
                                          <p:spTgt spid="18434"/>
                                        </p:tgtEl>
                                        <p:attrNameLst>
                                          <p:attrName>style.visibility</p:attrName>
                                        </p:attrNameLst>
                                      </p:cBhvr>
                                      <p:to>
                                        <p:strVal val="visible"/>
                                      </p:to>
                                    </p:set>
                                    <p:animEffect transition="in" filter="wipe(up)">
                                      <p:cBhvr>
                                        <p:cTn id="10" dur="500"/>
                                        <p:tgtEl>
                                          <p:spTgt spid="1843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par>
                                <p:cTn id="16" presetID="22" presetClass="entr" presetSubtype="1" fill="hold" nodeType="withEffect">
                                  <p:stCondLst>
                                    <p:cond delay="0"/>
                                  </p:stCondLst>
                                  <p:childTnLst>
                                    <p:set>
                                      <p:cBhvr>
                                        <p:cTn id="17" dur="1" fill="hold">
                                          <p:stCondLst>
                                            <p:cond delay="0"/>
                                          </p:stCondLst>
                                        </p:cTn>
                                        <p:tgtEl>
                                          <p:spTgt spid="18435"/>
                                        </p:tgtEl>
                                        <p:attrNameLst>
                                          <p:attrName>style.visibility</p:attrName>
                                        </p:attrNameLst>
                                      </p:cBhvr>
                                      <p:to>
                                        <p:strVal val="visible"/>
                                      </p:to>
                                    </p:set>
                                    <p:animEffect transition="in" filter="wipe(up)">
                                      <p:cBhvr>
                                        <p:cTn id="18" dur="500"/>
                                        <p:tgtEl>
                                          <p:spTgt spid="18435"/>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0" grpId="0" animBg="1"/>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60388" y="1056885"/>
            <a:ext cx="2327881" cy="646331"/>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任务</a:t>
            </a:r>
            <a:r>
              <a:rPr lang="en-US" altLang="zh-CN" sz="2400" b="1" smtClean="0">
                <a:solidFill>
                  <a:srgbClr val="0567A2"/>
                </a:solidFill>
              </a:rPr>
              <a:t>9-</a:t>
            </a:r>
            <a:r>
              <a:rPr lang="zh-CN" altLang="en-US" sz="2400" b="1">
                <a:solidFill>
                  <a:srgbClr val="0567A2"/>
                </a:solidFill>
              </a:rPr>
              <a:t>右侧栏</a:t>
            </a:r>
            <a:endParaRPr lang="zh-CN" altLang="zh-CN" sz="2400" b="1">
              <a:solidFill>
                <a:srgbClr val="0567A2"/>
              </a:solidFill>
            </a:endParaRPr>
          </a:p>
        </p:txBody>
      </p:sp>
      <p:sp>
        <p:nvSpPr>
          <p:cNvPr id="15"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购物车页面</a:t>
            </a:r>
            <a:endParaRPr lang="zh-CN" altLang="zh-CN" sz="3600" b="1">
              <a:solidFill>
                <a:srgbClr val="0567A2"/>
              </a:solidFill>
              <a:latin typeface="微软雅黑" pitchFamily="34" charset="-122"/>
              <a:ea typeface="微软雅黑" pitchFamily="34" charset="-122"/>
            </a:endParaRPr>
          </a:p>
        </p:txBody>
      </p:sp>
      <p:sp>
        <p:nvSpPr>
          <p:cNvPr id="16" name="TextBox 15"/>
          <p:cNvSpPr txBox="1">
            <a:spLocks noChangeArrowheads="1"/>
          </p:cNvSpPr>
          <p:nvPr/>
        </p:nvSpPr>
        <p:spPr bwMode="auto">
          <a:xfrm>
            <a:off x="712594" y="1863434"/>
            <a:ext cx="3119037" cy="369332"/>
          </a:xfrm>
          <a:prstGeom prst="rect">
            <a:avLst/>
          </a:prstGeom>
          <a:solidFill>
            <a:schemeClr val="accent1"/>
          </a:solidFill>
          <a:ln>
            <a:noFill/>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smtClean="0">
                <a:solidFill>
                  <a:schemeClr val="bg1"/>
                </a:solidFill>
                <a:latin typeface="微软雅黑" pitchFamily="34" charset="-122"/>
                <a:ea typeface="微软雅黑" pitchFamily="34" charset="-122"/>
              </a:rPr>
              <a:t>(1)</a:t>
            </a:r>
            <a:r>
              <a:rPr lang="zh-CN" altLang="en-US" b="1" smtClean="0">
                <a:solidFill>
                  <a:schemeClr val="bg1"/>
                </a:solidFill>
                <a:latin typeface="微软雅黑" pitchFamily="34" charset="-122"/>
                <a:ea typeface="微软雅黑" pitchFamily="34" charset="-122"/>
              </a:rPr>
              <a:t> 任务描述</a:t>
            </a:r>
            <a:endParaRPr lang="zh-CN" altLang="en-US" b="1">
              <a:solidFill>
                <a:schemeClr val="bg1"/>
              </a:solidFill>
              <a:latin typeface="微软雅黑" pitchFamily="34" charset="-122"/>
              <a:ea typeface="微软雅黑" pitchFamily="34" charset="-122"/>
            </a:endParaRPr>
          </a:p>
        </p:txBody>
      </p:sp>
      <p:sp>
        <p:nvSpPr>
          <p:cNvPr id="11" name="折角形 10"/>
          <p:cNvSpPr/>
          <p:nvPr/>
        </p:nvSpPr>
        <p:spPr>
          <a:xfrm>
            <a:off x="743350" y="2374900"/>
            <a:ext cx="3057524" cy="1465600"/>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200">
                <a:solidFill>
                  <a:schemeClr val="tx1">
                    <a:lumMod val="65000"/>
                    <a:lumOff val="35000"/>
                  </a:schemeClr>
                </a:solidFill>
                <a:latin typeface="微软雅黑" pitchFamily="34" charset="-122"/>
                <a:ea typeface="微软雅黑" pitchFamily="34" charset="-122"/>
              </a:rPr>
              <a:t>购物车页面的特点有两个。</a:t>
            </a:r>
          </a:p>
          <a:p>
            <a:pPr indent="-342900">
              <a:lnSpc>
                <a:spcPct val="150000"/>
              </a:lnSpc>
              <a:buFont typeface="+mj-ea"/>
              <a:buAutoNum type="circleNumDbPlain"/>
              <a:defRPr/>
            </a:pPr>
            <a:r>
              <a:rPr lang="zh-CN" altLang="en-US" sz="1200">
                <a:solidFill>
                  <a:schemeClr val="tx1">
                    <a:lumMod val="65000"/>
                    <a:lumOff val="35000"/>
                  </a:schemeClr>
                </a:solidFill>
                <a:latin typeface="微软雅黑" pitchFamily="34" charset="-122"/>
                <a:ea typeface="微软雅黑" pitchFamily="34" charset="-122"/>
              </a:rPr>
              <a:t>全屏页面，内容并无限制。</a:t>
            </a:r>
          </a:p>
          <a:p>
            <a:pPr indent="-342900">
              <a:lnSpc>
                <a:spcPct val="150000"/>
              </a:lnSpc>
              <a:buFont typeface="+mj-ea"/>
              <a:buAutoNum type="circleNumDbPlain"/>
              <a:defRPr/>
            </a:pPr>
            <a:r>
              <a:rPr lang="zh-CN" altLang="en-US" sz="1200">
                <a:solidFill>
                  <a:schemeClr val="tx1">
                    <a:lumMod val="65000"/>
                    <a:lumOff val="35000"/>
                  </a:schemeClr>
                </a:solidFill>
                <a:latin typeface="微软雅黑" pitchFamily="34" charset="-122"/>
                <a:ea typeface="微软雅黑" pitchFamily="34" charset="-122"/>
              </a:rPr>
              <a:t>宽度自适应，高度自动撑开。</a:t>
            </a:r>
          </a:p>
          <a:p>
            <a:pPr>
              <a:lnSpc>
                <a:spcPct val="150000"/>
              </a:lnSpc>
              <a:defRPr/>
            </a:pPr>
            <a:r>
              <a:rPr lang="zh-CN" altLang="en-US" sz="1200">
                <a:solidFill>
                  <a:schemeClr val="tx1">
                    <a:lumMod val="65000"/>
                    <a:lumOff val="35000"/>
                  </a:schemeClr>
                </a:solidFill>
                <a:latin typeface="微软雅黑" pitchFamily="34" charset="-122"/>
                <a:ea typeface="微软雅黑" pitchFamily="34" charset="-122"/>
              </a:rPr>
              <a:t>购物车页面效果如图所示。</a:t>
            </a:r>
          </a:p>
        </p:txBody>
      </p:sp>
      <p:sp>
        <p:nvSpPr>
          <p:cNvPr id="12" name="TextBox 11"/>
          <p:cNvSpPr txBox="1">
            <a:spLocks noChangeArrowheads="1"/>
          </p:cNvSpPr>
          <p:nvPr/>
        </p:nvSpPr>
        <p:spPr bwMode="auto">
          <a:xfrm>
            <a:off x="712594" y="4337976"/>
            <a:ext cx="3088280" cy="369887"/>
          </a:xfrm>
          <a:prstGeom prst="rect">
            <a:avLst/>
          </a:prstGeom>
          <a:solidFill>
            <a:schemeClr val="accent1"/>
          </a:solidFill>
          <a:ln>
            <a:noFill/>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a:solidFill>
                  <a:schemeClr val="bg1"/>
                </a:solidFill>
                <a:latin typeface="微软雅黑" pitchFamily="34" charset="-122"/>
                <a:ea typeface="微软雅黑" pitchFamily="34" charset="-122"/>
              </a:rPr>
              <a:t>(2</a:t>
            </a:r>
            <a:r>
              <a:rPr lang="en-US" altLang="zh-CN" b="1" smtClean="0">
                <a:solidFill>
                  <a:schemeClr val="bg1"/>
                </a:solidFill>
                <a:latin typeface="微软雅黑" pitchFamily="34" charset="-122"/>
                <a:ea typeface="微软雅黑" pitchFamily="34" charset="-122"/>
              </a:rPr>
              <a:t>)</a:t>
            </a:r>
            <a:r>
              <a:rPr lang="zh-CN" altLang="en-US" b="1" smtClean="0">
                <a:solidFill>
                  <a:schemeClr val="bg1"/>
                </a:solidFill>
                <a:latin typeface="微软雅黑" pitchFamily="34" charset="-122"/>
                <a:ea typeface="微软雅黑" pitchFamily="34" charset="-122"/>
              </a:rPr>
              <a:t>任务分析</a:t>
            </a:r>
            <a:endParaRPr lang="zh-CN" altLang="en-US" b="1">
              <a:solidFill>
                <a:schemeClr val="bg1"/>
              </a:solidFill>
              <a:latin typeface="微软雅黑" pitchFamily="34" charset="-122"/>
              <a:ea typeface="微软雅黑" pitchFamily="34" charset="-122"/>
            </a:endParaRPr>
          </a:p>
        </p:txBody>
      </p:sp>
      <p:sp>
        <p:nvSpPr>
          <p:cNvPr id="14" name="折角形 13"/>
          <p:cNvSpPr/>
          <p:nvPr/>
        </p:nvSpPr>
        <p:spPr>
          <a:xfrm>
            <a:off x="664877" y="4907889"/>
            <a:ext cx="3135997" cy="607086"/>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200">
                <a:solidFill>
                  <a:schemeClr val="tx1">
                    <a:lumMod val="65000"/>
                    <a:lumOff val="35000"/>
                  </a:schemeClr>
                </a:solidFill>
                <a:latin typeface="微软雅黑" pitchFamily="34" charset="-122"/>
                <a:ea typeface="微软雅黑" pitchFamily="34" charset="-122"/>
              </a:rPr>
              <a:t>购物</a:t>
            </a:r>
            <a:r>
              <a:rPr lang="zh-CN" altLang="en-US" sz="1200" smtClean="0">
                <a:solidFill>
                  <a:schemeClr val="tx1">
                    <a:lumMod val="65000"/>
                    <a:lumOff val="35000"/>
                  </a:schemeClr>
                </a:solidFill>
                <a:latin typeface="微软雅黑" pitchFamily="34" charset="-122"/>
                <a:ea typeface="微软雅黑" pitchFamily="34" charset="-122"/>
              </a:rPr>
              <a:t>车的页面结构如图所示</a:t>
            </a:r>
            <a:endParaRPr lang="zh-CN" altLang="en-US" sz="1200">
              <a:solidFill>
                <a:schemeClr val="tx1">
                  <a:lumMod val="65000"/>
                  <a:lumOff val="35000"/>
                </a:schemeClr>
              </a:solidFill>
              <a:latin typeface="微软雅黑" pitchFamily="34" charset="-122"/>
              <a:ea typeface="微软雅黑" pitchFamily="34" charset="-122"/>
            </a:endParaRPr>
          </a:p>
        </p:txBody>
      </p:sp>
      <p:grpSp>
        <p:nvGrpSpPr>
          <p:cNvPr id="3" name="组合 2"/>
          <p:cNvGrpSpPr/>
          <p:nvPr/>
        </p:nvGrpSpPr>
        <p:grpSpPr>
          <a:xfrm>
            <a:off x="4057650" y="1465774"/>
            <a:ext cx="3667125" cy="4733545"/>
            <a:chOff x="4057650" y="1465774"/>
            <a:chExt cx="3667125" cy="4733545"/>
          </a:xfrm>
        </p:grpSpPr>
        <p:pic>
          <p:nvPicPr>
            <p:cNvPr id="1945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8725" y="1465774"/>
              <a:ext cx="2686050" cy="473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右箭头 16"/>
            <p:cNvSpPr/>
            <p:nvPr/>
          </p:nvSpPr>
          <p:spPr>
            <a:xfrm>
              <a:off x="4057650" y="2976771"/>
              <a:ext cx="676275" cy="193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4057650" y="2091279"/>
            <a:ext cx="4861654" cy="3498440"/>
            <a:chOff x="4057650" y="2605629"/>
            <a:chExt cx="4861654" cy="3498440"/>
          </a:xfrm>
        </p:grpSpPr>
        <p:sp>
          <p:nvSpPr>
            <p:cNvPr id="19" name="右箭头 18"/>
            <p:cNvSpPr/>
            <p:nvPr/>
          </p:nvSpPr>
          <p:spPr>
            <a:xfrm>
              <a:off x="4057650" y="5491166"/>
              <a:ext cx="481011" cy="1666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459"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38661" y="2605629"/>
              <a:ext cx="4380643" cy="349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圆角矩形 19"/>
          <p:cNvSpPr/>
          <p:nvPr/>
        </p:nvSpPr>
        <p:spPr>
          <a:xfrm>
            <a:off x="643337" y="6002155"/>
            <a:ext cx="7491013"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a:t>
            </a:r>
            <a:r>
              <a:rPr lang="zh-CN" altLang="en-US" b="1" smtClean="0">
                <a:solidFill>
                  <a:schemeClr val="bg1"/>
                </a:solidFill>
                <a:ea typeface="宋体" pitchFamily="2" charset="-122"/>
              </a:rPr>
              <a:t>任务</a:t>
            </a:r>
            <a:r>
              <a:rPr lang="en-US" altLang="zh-CN" b="1" smtClean="0">
                <a:solidFill>
                  <a:schemeClr val="bg1"/>
                </a:solidFill>
                <a:ea typeface="宋体" pitchFamily="2" charset="-122"/>
              </a:rPr>
              <a:t>9】-【</a:t>
            </a:r>
            <a:r>
              <a:rPr lang="zh-CN" altLang="en-US" b="1" smtClean="0">
                <a:solidFill>
                  <a:schemeClr val="bg1"/>
                </a:solidFill>
                <a:ea typeface="宋体" pitchFamily="2" charset="-122"/>
              </a:rPr>
              <a:t>代码实现</a:t>
            </a:r>
            <a:r>
              <a:rPr lang="en-US" altLang="zh-CN" b="1" smtClean="0">
                <a:solidFill>
                  <a:schemeClr val="bg1"/>
                </a:solidFill>
                <a:ea typeface="宋体" pitchFamily="2" charset="-122"/>
              </a:rPr>
              <a:t>】</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Tree>
    <p:custDataLst>
      <p:tags r:id="rId1"/>
    </p:custDataLst>
    <p:extLst>
      <p:ext uri="{BB962C8B-B14F-4D97-AF65-F5344CB8AC3E}">
        <p14:creationId xmlns:p14="http://schemas.microsoft.com/office/powerpoint/2010/main" val="35701603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outVertical)">
                                      <p:cBhvr>
                                        <p:cTn id="25" dur="500"/>
                                        <p:tgtEl>
                                          <p:spTgt spid="12"/>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P spid="12" grpId="0" animBg="1"/>
      <p:bldP spid="14"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55505" y="1476374"/>
            <a:ext cx="3497654" cy="4348163"/>
            <a:chOff x="4355505" y="1476374"/>
            <a:chExt cx="3497654" cy="4348163"/>
          </a:xfrm>
        </p:grpSpPr>
        <p:sp>
          <p:nvSpPr>
            <p:cNvPr id="17" name="右箭头 16"/>
            <p:cNvSpPr/>
            <p:nvPr/>
          </p:nvSpPr>
          <p:spPr>
            <a:xfrm>
              <a:off x="4355505" y="2618262"/>
              <a:ext cx="504825" cy="193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48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4121" y="1476374"/>
              <a:ext cx="2459038"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矩形 7"/>
          <p:cNvSpPr/>
          <p:nvPr/>
        </p:nvSpPr>
        <p:spPr>
          <a:xfrm>
            <a:off x="560388" y="1056885"/>
            <a:ext cx="3102131" cy="646331"/>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任务</a:t>
            </a:r>
            <a:r>
              <a:rPr lang="en-US" altLang="zh-CN" sz="2400" b="1">
                <a:solidFill>
                  <a:srgbClr val="0567A2"/>
                </a:solidFill>
              </a:rPr>
              <a:t>10-</a:t>
            </a:r>
            <a:r>
              <a:rPr lang="zh-CN" altLang="en-US" sz="2400" b="1">
                <a:solidFill>
                  <a:srgbClr val="0567A2"/>
                </a:solidFill>
              </a:rPr>
              <a:t>弹出框动画</a:t>
            </a:r>
            <a:endParaRPr lang="zh-CN" altLang="zh-CN" sz="2400" b="1">
              <a:solidFill>
                <a:srgbClr val="0567A2"/>
              </a:solidFill>
            </a:endParaRPr>
          </a:p>
        </p:txBody>
      </p:sp>
      <p:sp>
        <p:nvSpPr>
          <p:cNvPr id="15"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购物车页面</a:t>
            </a:r>
            <a:endParaRPr lang="zh-CN" altLang="zh-CN" sz="3600" b="1">
              <a:solidFill>
                <a:srgbClr val="0567A2"/>
              </a:solidFill>
              <a:latin typeface="微软雅黑" pitchFamily="34" charset="-122"/>
              <a:ea typeface="微软雅黑" pitchFamily="34" charset="-122"/>
            </a:endParaRPr>
          </a:p>
        </p:txBody>
      </p:sp>
      <p:sp>
        <p:nvSpPr>
          <p:cNvPr id="16" name="TextBox 15"/>
          <p:cNvSpPr txBox="1">
            <a:spLocks noChangeArrowheads="1"/>
          </p:cNvSpPr>
          <p:nvPr/>
        </p:nvSpPr>
        <p:spPr bwMode="auto">
          <a:xfrm>
            <a:off x="712594" y="1863434"/>
            <a:ext cx="3119037" cy="369332"/>
          </a:xfrm>
          <a:prstGeom prst="rect">
            <a:avLst/>
          </a:prstGeom>
          <a:solidFill>
            <a:schemeClr val="accent1"/>
          </a:solidFill>
          <a:ln>
            <a:noFill/>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smtClean="0">
                <a:solidFill>
                  <a:schemeClr val="bg1"/>
                </a:solidFill>
                <a:latin typeface="微软雅黑" pitchFamily="34" charset="-122"/>
                <a:ea typeface="微软雅黑" pitchFamily="34" charset="-122"/>
              </a:rPr>
              <a:t>(1)</a:t>
            </a:r>
            <a:r>
              <a:rPr lang="zh-CN" altLang="en-US" b="1" smtClean="0">
                <a:solidFill>
                  <a:schemeClr val="bg1"/>
                </a:solidFill>
                <a:latin typeface="微软雅黑" pitchFamily="34" charset="-122"/>
                <a:ea typeface="微软雅黑" pitchFamily="34" charset="-122"/>
              </a:rPr>
              <a:t> 任务描述</a:t>
            </a:r>
            <a:endParaRPr lang="zh-CN" altLang="en-US" b="1">
              <a:solidFill>
                <a:schemeClr val="bg1"/>
              </a:solidFill>
              <a:latin typeface="微软雅黑" pitchFamily="34" charset="-122"/>
              <a:ea typeface="微软雅黑" pitchFamily="34" charset="-122"/>
            </a:endParaRPr>
          </a:p>
        </p:txBody>
      </p:sp>
      <p:sp>
        <p:nvSpPr>
          <p:cNvPr id="11" name="折角形 10"/>
          <p:cNvSpPr/>
          <p:nvPr/>
        </p:nvSpPr>
        <p:spPr>
          <a:xfrm>
            <a:off x="743350" y="2374900"/>
            <a:ext cx="3057524" cy="958850"/>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200" smtClean="0">
                <a:solidFill>
                  <a:schemeClr val="tx1">
                    <a:lumMod val="65000"/>
                    <a:lumOff val="35000"/>
                  </a:schemeClr>
                </a:solidFill>
                <a:latin typeface="微软雅黑" pitchFamily="34" charset="-122"/>
                <a:ea typeface="微软雅黑" pitchFamily="34" charset="-122"/>
              </a:rPr>
              <a:t>弹</a:t>
            </a:r>
            <a:r>
              <a:rPr lang="zh-CN" altLang="en-US" sz="1200">
                <a:solidFill>
                  <a:schemeClr val="tx1">
                    <a:lumMod val="65000"/>
                    <a:lumOff val="35000"/>
                  </a:schemeClr>
                </a:solidFill>
                <a:latin typeface="微软雅黑" pitchFamily="34" charset="-122"/>
                <a:ea typeface="微软雅黑" pitchFamily="34" charset="-122"/>
              </a:rPr>
              <a:t>出框动画的页面效果为：背景半透明、弹出框位于手机屏幕中心偏上，如</a:t>
            </a:r>
            <a:r>
              <a:rPr lang="zh-CN" altLang="en-US" sz="1200" smtClean="0">
                <a:solidFill>
                  <a:schemeClr val="tx1">
                    <a:lumMod val="65000"/>
                    <a:lumOff val="35000"/>
                  </a:schemeClr>
                </a:solidFill>
                <a:latin typeface="微软雅黑" pitchFamily="34" charset="-122"/>
                <a:ea typeface="微软雅黑" pitchFamily="34" charset="-122"/>
              </a:rPr>
              <a:t>图所</a:t>
            </a:r>
            <a:r>
              <a:rPr lang="zh-CN" altLang="en-US" sz="1200">
                <a:solidFill>
                  <a:schemeClr val="tx1">
                    <a:lumMod val="65000"/>
                    <a:lumOff val="35000"/>
                  </a:schemeClr>
                </a:solidFill>
                <a:latin typeface="微软雅黑" pitchFamily="34" charset="-122"/>
                <a:ea typeface="微软雅黑" pitchFamily="34" charset="-122"/>
              </a:rPr>
              <a:t>示。</a:t>
            </a:r>
          </a:p>
        </p:txBody>
      </p:sp>
      <p:sp>
        <p:nvSpPr>
          <p:cNvPr id="12" name="TextBox 11"/>
          <p:cNvSpPr txBox="1">
            <a:spLocks noChangeArrowheads="1"/>
          </p:cNvSpPr>
          <p:nvPr/>
        </p:nvSpPr>
        <p:spPr bwMode="auto">
          <a:xfrm>
            <a:off x="712594" y="4080801"/>
            <a:ext cx="3088280" cy="369887"/>
          </a:xfrm>
          <a:prstGeom prst="rect">
            <a:avLst/>
          </a:prstGeom>
          <a:solidFill>
            <a:schemeClr val="accent1"/>
          </a:solidFill>
          <a:ln>
            <a:noFill/>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a:solidFill>
                  <a:schemeClr val="bg1"/>
                </a:solidFill>
                <a:latin typeface="微软雅黑" pitchFamily="34" charset="-122"/>
                <a:ea typeface="微软雅黑" pitchFamily="34" charset="-122"/>
              </a:rPr>
              <a:t>(2</a:t>
            </a:r>
            <a:r>
              <a:rPr lang="en-US" altLang="zh-CN" b="1" smtClean="0">
                <a:solidFill>
                  <a:schemeClr val="bg1"/>
                </a:solidFill>
                <a:latin typeface="微软雅黑" pitchFamily="34" charset="-122"/>
                <a:ea typeface="微软雅黑" pitchFamily="34" charset="-122"/>
              </a:rPr>
              <a:t>)</a:t>
            </a:r>
            <a:r>
              <a:rPr lang="zh-CN" altLang="en-US" b="1" smtClean="0">
                <a:solidFill>
                  <a:schemeClr val="bg1"/>
                </a:solidFill>
                <a:latin typeface="微软雅黑" pitchFamily="34" charset="-122"/>
                <a:ea typeface="微软雅黑" pitchFamily="34" charset="-122"/>
              </a:rPr>
              <a:t>任务分析</a:t>
            </a:r>
            <a:endParaRPr lang="zh-CN" altLang="en-US" b="1">
              <a:solidFill>
                <a:schemeClr val="bg1"/>
              </a:solidFill>
              <a:latin typeface="微软雅黑" pitchFamily="34" charset="-122"/>
              <a:ea typeface="微软雅黑" pitchFamily="34" charset="-122"/>
            </a:endParaRPr>
          </a:p>
        </p:txBody>
      </p:sp>
      <p:sp>
        <p:nvSpPr>
          <p:cNvPr id="14" name="折角形 13"/>
          <p:cNvSpPr/>
          <p:nvPr/>
        </p:nvSpPr>
        <p:spPr>
          <a:xfrm>
            <a:off x="664877" y="4650714"/>
            <a:ext cx="3135997" cy="607086"/>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200" smtClean="0">
                <a:solidFill>
                  <a:schemeClr val="tx1">
                    <a:lumMod val="65000"/>
                    <a:lumOff val="35000"/>
                  </a:schemeClr>
                </a:solidFill>
                <a:latin typeface="微软雅黑" pitchFamily="34" charset="-122"/>
                <a:ea typeface="微软雅黑" pitchFamily="34" charset="-122"/>
              </a:rPr>
              <a:t>弹出框动画页面结构如图所示</a:t>
            </a:r>
            <a:endParaRPr lang="zh-CN" altLang="en-US" sz="1200">
              <a:solidFill>
                <a:schemeClr val="tx1">
                  <a:lumMod val="65000"/>
                  <a:lumOff val="35000"/>
                </a:schemeClr>
              </a:solidFill>
              <a:latin typeface="微软雅黑" pitchFamily="34" charset="-122"/>
              <a:ea typeface="微软雅黑" pitchFamily="34" charset="-122"/>
            </a:endParaRPr>
          </a:p>
        </p:txBody>
      </p:sp>
      <p:sp>
        <p:nvSpPr>
          <p:cNvPr id="20" name="圆角矩形 19"/>
          <p:cNvSpPr/>
          <p:nvPr/>
        </p:nvSpPr>
        <p:spPr>
          <a:xfrm>
            <a:off x="643337" y="6002155"/>
            <a:ext cx="7491013"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a:t>
            </a:r>
            <a:r>
              <a:rPr lang="zh-CN" altLang="en-US" b="1" smtClean="0">
                <a:solidFill>
                  <a:schemeClr val="bg1"/>
                </a:solidFill>
                <a:ea typeface="宋体" pitchFamily="2" charset="-122"/>
              </a:rPr>
              <a:t>任务</a:t>
            </a:r>
            <a:r>
              <a:rPr lang="en-US" altLang="zh-CN" b="1" smtClean="0">
                <a:solidFill>
                  <a:schemeClr val="bg1"/>
                </a:solidFill>
                <a:ea typeface="宋体" pitchFamily="2" charset="-122"/>
              </a:rPr>
              <a:t>10】-【</a:t>
            </a:r>
            <a:r>
              <a:rPr lang="zh-CN" altLang="en-US" b="1" smtClean="0">
                <a:solidFill>
                  <a:schemeClr val="bg1"/>
                </a:solidFill>
                <a:ea typeface="宋体" pitchFamily="2" charset="-122"/>
              </a:rPr>
              <a:t>代码实现</a:t>
            </a:r>
            <a:r>
              <a:rPr lang="en-US" altLang="zh-CN" b="1" smtClean="0">
                <a:solidFill>
                  <a:schemeClr val="bg1"/>
                </a:solidFill>
                <a:ea typeface="宋体" pitchFamily="2" charset="-122"/>
              </a:rPr>
              <a:t>】</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grpSp>
        <p:nvGrpSpPr>
          <p:cNvPr id="5" name="组合 4"/>
          <p:cNvGrpSpPr/>
          <p:nvPr/>
        </p:nvGrpSpPr>
        <p:grpSpPr>
          <a:xfrm>
            <a:off x="4355504" y="2281449"/>
            <a:ext cx="3427805" cy="3216275"/>
            <a:chOff x="4355504" y="2281449"/>
            <a:chExt cx="3427805" cy="3216275"/>
          </a:xfrm>
        </p:grpSpPr>
        <p:pic>
          <p:nvPicPr>
            <p:cNvPr id="20483"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4121" y="2281449"/>
              <a:ext cx="2389188"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右箭头 20"/>
            <p:cNvSpPr/>
            <p:nvPr/>
          </p:nvSpPr>
          <p:spPr>
            <a:xfrm>
              <a:off x="4355504" y="4554009"/>
              <a:ext cx="504825" cy="193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25276828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Vertical)">
                                      <p:cBhvr>
                                        <p:cTn id="7" dur="500"/>
                                        <p:tgtEl>
                                          <p:spTgt spid="1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2"/>
                                        </p:tgtEl>
                                      </p:cBhvr>
                                    </p:animEffect>
                                    <p:set>
                                      <p:cBhvr>
                                        <p:cTn id="21" dur="1" fill="hold">
                                          <p:stCondLst>
                                            <p:cond delay="499"/>
                                          </p:stCondLst>
                                        </p:cTn>
                                        <p:tgtEl>
                                          <p:spTgt spid="2"/>
                                        </p:tgtEl>
                                        <p:attrNameLst>
                                          <p:attrName>style.visibility</p:attrName>
                                        </p:attrNameLst>
                                      </p:cBhvr>
                                      <p:to>
                                        <p:strVal val="hidden"/>
                                      </p:to>
                                    </p:set>
                                  </p:childTnLst>
                                </p:cTn>
                              </p:par>
                            </p:childTnLst>
                          </p:cTn>
                        </p:par>
                        <p:par>
                          <p:cTn id="22" fill="hold">
                            <p:stCondLst>
                              <p:cond delay="500"/>
                            </p:stCondLst>
                            <p:childTnLst>
                              <p:par>
                                <p:cTn id="23" presetID="16" presetClass="entr" presetSubtype="37"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outVertical)">
                                      <p:cBhvr>
                                        <p:cTn id="25" dur="500"/>
                                        <p:tgtEl>
                                          <p:spTgt spid="12"/>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P spid="12" grpId="0" animBg="1"/>
      <p:bldP spid="14"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14400" y="1672604"/>
            <a:ext cx="7239000" cy="4826000"/>
          </a:xfrm>
          <a:prstGeom prst="rect">
            <a:avLst/>
          </a:prstGeom>
          <a:noFill/>
          <a:ln w="19050">
            <a:solidFill>
              <a:srgbClr val="E2A6C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60388" y="1056885"/>
            <a:ext cx="1950277" cy="646331"/>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dirty="0" smtClean="0">
                <a:solidFill>
                  <a:srgbClr val="0567A2"/>
                </a:solidFill>
              </a:rPr>
              <a:t>Zepto </a:t>
            </a:r>
            <a:r>
              <a:rPr lang="zh-CN" altLang="en-US" sz="2400" b="1" dirty="0">
                <a:solidFill>
                  <a:srgbClr val="0567A2"/>
                </a:solidFill>
              </a:rPr>
              <a:t>模块</a:t>
            </a:r>
            <a:endParaRPr lang="zh-CN" altLang="zh-CN" sz="2400" b="1" dirty="0">
              <a:solidFill>
                <a:srgbClr val="0567A2"/>
              </a:solidFill>
            </a:endParaRPr>
          </a:p>
        </p:txBody>
      </p:sp>
      <p:sp>
        <p:nvSpPr>
          <p:cNvPr id="15"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Zepto.js</a:t>
            </a:r>
            <a:endParaRPr lang="zh-CN" altLang="zh-CN" sz="3600" b="1">
              <a:solidFill>
                <a:srgbClr val="0567A2"/>
              </a:solidFill>
              <a:latin typeface="微软雅黑" pitchFamily="34" charset="-122"/>
              <a:ea typeface="微软雅黑" pitchFamily="34" charset="-122"/>
            </a:endParaRPr>
          </a:p>
        </p:txBody>
      </p:sp>
      <p:pic>
        <p:nvPicPr>
          <p:cNvPr id="22529"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5526" y="1821208"/>
            <a:ext cx="5976568" cy="466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a:xfrm>
            <a:off x="6850380" y="2964180"/>
            <a:ext cx="68580" cy="14478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1733547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22529"/>
                                        </p:tgtEl>
                                        <p:attrNameLst>
                                          <p:attrName>style.visibility</p:attrName>
                                        </p:attrNameLst>
                                      </p:cBhvr>
                                      <p:to>
                                        <p:strVal val="visible"/>
                                      </p:to>
                                    </p:set>
                                    <p:animEffect transition="in" filter="barn(inVertical)">
                                      <p:cBhvr>
                                        <p:cTn id="10" dur="500"/>
                                        <p:tgtEl>
                                          <p:spTgt spid="22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60388" y="1056885"/>
            <a:ext cx="2190728" cy="583108"/>
          </a:xfrm>
          <a:prstGeom prst="rect">
            <a:avLst/>
          </a:prstGeom>
        </p:spPr>
        <p:txBody>
          <a:bodyPr wrap="none">
            <a:spAutoFit/>
          </a:bodyPr>
          <a:lstStyle/>
          <a:p>
            <a:pPr marL="342900" lvl="2" indent="-342900">
              <a:lnSpc>
                <a:spcPct val="150000"/>
              </a:lnSpc>
              <a:spcBef>
                <a:spcPct val="20000"/>
              </a:spcBef>
              <a:buFontTx/>
              <a:buChar char="•"/>
              <a:defRPr/>
            </a:pPr>
            <a:r>
              <a:rPr lang="en-US" altLang="zh-CN" sz="2400" b="1" smtClean="0">
                <a:solidFill>
                  <a:srgbClr val="0567A2"/>
                </a:solidFill>
              </a:rPr>
              <a:t>Zepto</a:t>
            </a:r>
            <a:r>
              <a:rPr lang="zh-CN" altLang="en-US" sz="2400" b="1">
                <a:solidFill>
                  <a:srgbClr val="0567A2"/>
                </a:solidFill>
              </a:rPr>
              <a:t>的使用</a:t>
            </a:r>
            <a:endParaRPr lang="zh-CN" altLang="zh-CN" sz="2400" b="1">
              <a:solidFill>
                <a:srgbClr val="0567A2"/>
              </a:solidFill>
            </a:endParaRPr>
          </a:p>
        </p:txBody>
      </p:sp>
      <p:sp>
        <p:nvSpPr>
          <p:cNvPr id="15"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en-US" altLang="zh-CN" sz="3600" b="1" smtClean="0">
                <a:solidFill>
                  <a:srgbClr val="0567A2"/>
                </a:solidFill>
                <a:latin typeface="微软雅黑" pitchFamily="34" charset="-122"/>
                <a:ea typeface="微软雅黑" pitchFamily="34" charset="-122"/>
              </a:rPr>
              <a:t>Zepto.js</a:t>
            </a:r>
            <a:endParaRPr lang="zh-CN" altLang="zh-CN" sz="3600" b="1">
              <a:solidFill>
                <a:srgbClr val="0567A2"/>
              </a:solidFill>
              <a:latin typeface="微软雅黑" pitchFamily="34" charset="-122"/>
              <a:ea typeface="微软雅黑" pitchFamily="34" charset="-122"/>
            </a:endParaRPr>
          </a:p>
        </p:txBody>
      </p:sp>
      <p:sp>
        <p:nvSpPr>
          <p:cNvPr id="6" name="折角形 5"/>
          <p:cNvSpPr/>
          <p:nvPr/>
        </p:nvSpPr>
        <p:spPr>
          <a:xfrm>
            <a:off x="2654927" y="3054528"/>
            <a:ext cx="5316159" cy="1177836"/>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400" smtClean="0">
                <a:solidFill>
                  <a:schemeClr val="tx1">
                    <a:lumMod val="65000"/>
                    <a:lumOff val="35000"/>
                  </a:schemeClr>
                </a:solidFill>
                <a:latin typeface="微软雅黑" pitchFamily="34" charset="-122"/>
                <a:ea typeface="微软雅黑" pitchFamily="34" charset="-122"/>
              </a:rPr>
              <a:t>接下来</a:t>
            </a:r>
            <a:r>
              <a:rPr lang="zh-CN" altLang="en-US" sz="1400">
                <a:solidFill>
                  <a:schemeClr val="tx1">
                    <a:lumMod val="65000"/>
                    <a:lumOff val="35000"/>
                  </a:schemeClr>
                </a:solidFill>
                <a:latin typeface="微软雅黑" pitchFamily="34" charset="-122"/>
                <a:ea typeface="微软雅黑" pitchFamily="34" charset="-122"/>
              </a:rPr>
              <a:t>我们用</a:t>
            </a:r>
            <a:r>
              <a:rPr lang="en-US" altLang="zh-CN" sz="1400">
                <a:solidFill>
                  <a:schemeClr val="tx1">
                    <a:lumMod val="65000"/>
                    <a:lumOff val="35000"/>
                  </a:schemeClr>
                </a:solidFill>
                <a:latin typeface="微软雅黑" pitchFamily="34" charset="-122"/>
                <a:ea typeface="微软雅黑" pitchFamily="34" charset="-122"/>
              </a:rPr>
              <a:t>Zepto.js</a:t>
            </a:r>
            <a:r>
              <a:rPr lang="zh-CN" altLang="en-US" sz="1400">
                <a:solidFill>
                  <a:schemeClr val="tx1">
                    <a:lumMod val="65000"/>
                    <a:lumOff val="35000"/>
                  </a:schemeClr>
                </a:solidFill>
                <a:latin typeface="微软雅黑" pitchFamily="34" charset="-122"/>
                <a:ea typeface="微软雅黑" pitchFamily="34" charset="-122"/>
              </a:rPr>
              <a:t>来实现商城首页的</a:t>
            </a:r>
            <a:r>
              <a:rPr lang="en-US" altLang="zh-CN" sz="1400">
                <a:solidFill>
                  <a:schemeClr val="tx1">
                    <a:lumMod val="65000"/>
                    <a:lumOff val="35000"/>
                  </a:schemeClr>
                </a:solidFill>
                <a:latin typeface="微软雅黑" pitchFamily="34" charset="-122"/>
                <a:ea typeface="微软雅黑" pitchFamily="34" charset="-122"/>
              </a:rPr>
              <a:t>JavaScript</a:t>
            </a:r>
            <a:r>
              <a:rPr lang="zh-CN" altLang="en-US" sz="1400">
                <a:solidFill>
                  <a:schemeClr val="tx1">
                    <a:lumMod val="65000"/>
                    <a:lumOff val="35000"/>
                  </a:schemeClr>
                </a:solidFill>
                <a:latin typeface="微软雅黑" pitchFamily="34" charset="-122"/>
                <a:ea typeface="微软雅黑" pitchFamily="34" charset="-122"/>
              </a:rPr>
              <a:t>效果。将</a:t>
            </a:r>
            <a:r>
              <a:rPr lang="en-US" altLang="zh-CN" sz="1400">
                <a:solidFill>
                  <a:schemeClr val="tx1">
                    <a:lumMod val="65000"/>
                    <a:lumOff val="35000"/>
                  </a:schemeClr>
                </a:solidFill>
                <a:latin typeface="微软雅黑" pitchFamily="34" charset="-122"/>
                <a:ea typeface="微软雅黑" pitchFamily="34" charset="-122"/>
              </a:rPr>
              <a:t>index.html</a:t>
            </a:r>
            <a:r>
              <a:rPr lang="zh-CN" altLang="en-US" sz="1400">
                <a:solidFill>
                  <a:schemeClr val="tx1">
                    <a:lumMod val="65000"/>
                    <a:lumOff val="35000"/>
                  </a:schemeClr>
                </a:solidFill>
                <a:latin typeface="微软雅黑" pitchFamily="34" charset="-122"/>
                <a:ea typeface="微软雅黑" pitchFamily="34" charset="-122"/>
              </a:rPr>
              <a:t>页面粘贴出一份命名为</a:t>
            </a:r>
            <a:r>
              <a:rPr lang="en-US" altLang="zh-CN" sz="1400">
                <a:solidFill>
                  <a:schemeClr val="tx1">
                    <a:lumMod val="65000"/>
                    <a:lumOff val="35000"/>
                  </a:schemeClr>
                </a:solidFill>
                <a:latin typeface="微软雅黑" pitchFamily="34" charset="-122"/>
                <a:ea typeface="微软雅黑" pitchFamily="34" charset="-122"/>
              </a:rPr>
              <a:t>index_zepto.html</a:t>
            </a:r>
            <a:r>
              <a:rPr lang="zh-CN" altLang="en-US" sz="1400">
                <a:solidFill>
                  <a:schemeClr val="tx1">
                    <a:lumMod val="65000"/>
                    <a:lumOff val="35000"/>
                  </a:schemeClr>
                </a:solidFill>
                <a:latin typeface="微软雅黑" pitchFamily="34" charset="-122"/>
                <a:ea typeface="微软雅黑" pitchFamily="34" charset="-122"/>
              </a:rPr>
              <a:t>。在</a:t>
            </a:r>
            <a:r>
              <a:rPr lang="en-US" altLang="zh-CN" sz="1400">
                <a:solidFill>
                  <a:schemeClr val="tx1">
                    <a:lumMod val="65000"/>
                    <a:lumOff val="35000"/>
                  </a:schemeClr>
                </a:solidFill>
                <a:latin typeface="微软雅黑" pitchFamily="34" charset="-122"/>
                <a:ea typeface="微软雅黑" pitchFamily="34" charset="-122"/>
              </a:rPr>
              <a:t>&lt;body&gt;</a:t>
            </a:r>
            <a:r>
              <a:rPr lang="zh-CN" altLang="en-US" sz="1400">
                <a:solidFill>
                  <a:schemeClr val="tx1">
                    <a:lumMod val="65000"/>
                    <a:lumOff val="35000"/>
                  </a:schemeClr>
                </a:solidFill>
                <a:latin typeface="微软雅黑" pitchFamily="34" charset="-122"/>
                <a:ea typeface="微软雅黑" pitchFamily="34" charset="-122"/>
              </a:rPr>
              <a:t>标签下删除原引入的</a:t>
            </a:r>
            <a:r>
              <a:rPr lang="en-US" altLang="zh-CN" sz="1400">
                <a:solidFill>
                  <a:schemeClr val="tx1">
                    <a:lumMod val="65000"/>
                    <a:lumOff val="35000"/>
                  </a:schemeClr>
                </a:solidFill>
                <a:latin typeface="微软雅黑" pitchFamily="34" charset="-122"/>
                <a:ea typeface="微软雅黑" pitchFamily="34" charset="-122"/>
              </a:rPr>
              <a:t>JavaScript</a:t>
            </a:r>
            <a:r>
              <a:rPr lang="zh-CN" altLang="en-US" sz="1400">
                <a:solidFill>
                  <a:schemeClr val="tx1">
                    <a:lumMod val="65000"/>
                    <a:lumOff val="35000"/>
                  </a:schemeClr>
                </a:solidFill>
                <a:latin typeface="微软雅黑" pitchFamily="34" charset="-122"/>
                <a:ea typeface="微软雅黑" pitchFamily="34" charset="-122"/>
              </a:rPr>
              <a:t>文件，替换为以下代码。</a:t>
            </a:r>
          </a:p>
          <a:p>
            <a:pPr>
              <a:lnSpc>
                <a:spcPct val="150000"/>
              </a:lnSpc>
              <a:defRPr/>
            </a:pPr>
            <a:endParaRPr lang="zh-CN" altLang="en-US" sz="1200">
              <a:solidFill>
                <a:schemeClr val="tx1">
                  <a:lumMod val="65000"/>
                  <a:lumOff val="35000"/>
                </a:schemeClr>
              </a:solidFill>
              <a:latin typeface="微软雅黑" pitchFamily="34" charset="-122"/>
              <a:ea typeface="微软雅黑" pitchFamily="34" charset="-122"/>
            </a:endParaRPr>
          </a:p>
        </p:txBody>
      </p:sp>
      <p:cxnSp>
        <p:nvCxnSpPr>
          <p:cNvPr id="7" name="直接连接符 6"/>
          <p:cNvCxnSpPr/>
          <p:nvPr/>
        </p:nvCxnSpPr>
        <p:spPr>
          <a:xfrm flipV="1">
            <a:off x="732215" y="4743448"/>
            <a:ext cx="7602537" cy="2"/>
          </a:xfrm>
          <a:prstGeom prst="line">
            <a:avLst/>
          </a:prstGeom>
          <a:ln w="28575">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15" y="2087668"/>
            <a:ext cx="1922712" cy="2398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圆角矩形 9"/>
          <p:cNvSpPr/>
          <p:nvPr/>
        </p:nvSpPr>
        <p:spPr>
          <a:xfrm>
            <a:off x="732215" y="5106805"/>
            <a:ext cx="7491013"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a:solidFill>
                  <a:schemeClr val="bg1"/>
                </a:solidFill>
                <a:ea typeface="宋体" pitchFamily="2" charset="-122"/>
              </a:rPr>
              <a:t>index_zepto.html</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Tree>
    <p:custDataLst>
      <p:tags r:id="rId1"/>
    </p:custDataLst>
    <p:extLst>
      <p:ext uri="{BB962C8B-B14F-4D97-AF65-F5344CB8AC3E}">
        <p14:creationId xmlns:p14="http://schemas.microsoft.com/office/powerpoint/2010/main" val="7595334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meng.zhang\Desktop\未命名-2.png"/>
          <p:cNvPicPr>
            <a:picLocks noChangeAspect="1" noChangeArrowheads="1"/>
          </p:cNvPicPr>
          <p:nvPr/>
        </p:nvPicPr>
        <p:blipFill>
          <a:blip r:embed="rId3"/>
          <a:srcRect/>
          <a:stretch>
            <a:fillRect/>
          </a:stretch>
        </p:blipFill>
        <p:spPr bwMode="auto">
          <a:xfrm>
            <a:off x="807623" y="1538848"/>
            <a:ext cx="380996" cy="380996"/>
          </a:xfrm>
          <a:prstGeom prst="rect">
            <a:avLst/>
          </a:prstGeom>
          <a:noFill/>
        </p:spPr>
      </p:pic>
      <p:sp>
        <p:nvSpPr>
          <p:cNvPr id="5" name="TextBox 4"/>
          <p:cNvSpPr txBox="1"/>
          <p:nvPr/>
        </p:nvSpPr>
        <p:spPr>
          <a:xfrm>
            <a:off x="1021937" y="1529291"/>
            <a:ext cx="1288439" cy="400110"/>
          </a:xfrm>
          <a:prstGeom prst="rect">
            <a:avLst/>
          </a:prstGeom>
          <a:noFill/>
          <a:effectLst>
            <a:outerShdw blurRad="25400" dist="12700" dir="5400000" algn="t" rotWithShape="0">
              <a:prstClr val="black">
                <a:alpha val="40000"/>
              </a:prstClr>
            </a:outerShdw>
          </a:effectLst>
        </p:spPr>
        <p:txBody>
          <a:bodyPr wrap="square" rtlCol="0">
            <a:spAutoFit/>
          </a:bodyPr>
          <a:lstStyle/>
          <a:p>
            <a:r>
              <a:rPr lang="zh-CN" altLang="en-US" sz="2000" b="1">
                <a:latin typeface="黑体" pitchFamily="49" charset="-122"/>
                <a:ea typeface="黑体" pitchFamily="49" charset="-122"/>
              </a:rPr>
              <a:t>作业</a:t>
            </a:r>
            <a:endParaRPr lang="zh-CN" altLang="en-US" sz="2000" b="1" dirty="0">
              <a:solidFill>
                <a:schemeClr val="tx1"/>
              </a:solidFill>
              <a:latin typeface="黑体" pitchFamily="49" charset="-122"/>
              <a:ea typeface="黑体" pitchFamily="49" charset="-122"/>
            </a:endParaRPr>
          </a:p>
        </p:txBody>
      </p:sp>
      <p:sp>
        <p:nvSpPr>
          <p:cNvPr id="6" name="内容占位符 2"/>
          <p:cNvSpPr txBox="1">
            <a:spLocks/>
          </p:cNvSpPr>
          <p:nvPr/>
        </p:nvSpPr>
        <p:spPr bwMode="auto">
          <a:xfrm>
            <a:off x="52784" y="1620838"/>
            <a:ext cx="7975600"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457200" lvl="1" indent="0" eaLnBrk="0" fontAlgn="base" hangingPunct="0">
              <a:lnSpc>
                <a:spcPct val="150000"/>
              </a:lnSpc>
              <a:spcBef>
                <a:spcPct val="20000"/>
              </a:spcBef>
              <a:spcAft>
                <a:spcPct val="0"/>
              </a:spcAft>
            </a:pPr>
            <a:endParaRPr lang="en-US" altLang="zh-CN" sz="2400" dirty="0" smtClean="0">
              <a:solidFill>
                <a:prstClr val="black"/>
              </a:solidFill>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en-US" sz="2000" smtClean="0">
                <a:latin typeface="黑体" panose="02010609060101010101" pitchFamily="49" charset="-122"/>
                <a:ea typeface="黑体" panose="02010609060101010101" pitchFamily="49" charset="-122"/>
              </a:rPr>
              <a:t>请</a:t>
            </a:r>
            <a:r>
              <a:rPr lang="zh-CN" altLang="en-US" sz="2000">
                <a:latin typeface="黑体" panose="02010609060101010101" pitchFamily="49" charset="-122"/>
                <a:ea typeface="黑体" panose="02010609060101010101" pitchFamily="49" charset="-122"/>
              </a:rPr>
              <a:t>简述商城首页中商品模块的</a:t>
            </a:r>
            <a:r>
              <a:rPr lang="zh-CN" altLang="en-US" sz="2000" smtClean="0">
                <a:latin typeface="黑体" panose="02010609060101010101" pitchFamily="49" charset="-122"/>
                <a:ea typeface="黑体" panose="02010609060101010101" pitchFamily="49" charset="-122"/>
              </a:rPr>
              <a:t>开发</a:t>
            </a:r>
            <a:r>
              <a:rPr lang="zh-CN" altLang="en-US" sz="2000">
                <a:latin typeface="黑体" panose="02010609060101010101" pitchFamily="49" charset="-122"/>
                <a:ea typeface="黑体" panose="02010609060101010101" pitchFamily="49" charset="-122"/>
              </a:rPr>
              <a:t>顺</a:t>
            </a:r>
            <a:r>
              <a:rPr lang="zh-CN" altLang="en-US" sz="2000" smtClean="0">
                <a:latin typeface="黑体" panose="02010609060101010101" pitchFamily="49" charset="-122"/>
                <a:ea typeface="黑体" panose="02010609060101010101" pitchFamily="49" charset="-122"/>
              </a:rPr>
              <a:t>序</a:t>
            </a:r>
            <a:r>
              <a:rPr lang="zh-CN" altLang="en-US" sz="2000">
                <a:latin typeface="黑体" panose="02010609060101010101" pitchFamily="49" charset="-122"/>
                <a:ea typeface="黑体" panose="02010609060101010101" pitchFamily="49" charset="-122"/>
              </a:rPr>
              <a:t>与思路。</a:t>
            </a:r>
            <a:endParaRPr lang="en-US" altLang="zh-CN" sz="2000" dirty="0">
              <a:latin typeface="黑体" panose="02010609060101010101" pitchFamily="49" charset="-122"/>
              <a:ea typeface="黑体" panose="02010609060101010101" pitchFamily="49" charset="-122"/>
            </a:endParaRPr>
          </a:p>
          <a:p>
            <a:pPr marL="1714500" lvl="3" indent="-342900" eaLnBrk="0" fontAlgn="base" hangingPunct="0">
              <a:lnSpc>
                <a:spcPct val="150000"/>
              </a:lnSpc>
              <a:spcBef>
                <a:spcPct val="20000"/>
              </a:spcBef>
              <a:spcAft>
                <a:spcPct val="0"/>
              </a:spcAft>
              <a:buFont typeface="Wingdings" panose="05000000000000000000" pitchFamily="2" charset="2"/>
              <a:buChar char="u"/>
              <a:defRPr/>
            </a:pPr>
            <a:r>
              <a:rPr lang="zh-CN" altLang="en-US" sz="2000" smtClean="0">
                <a:latin typeface="黑体" panose="02010609060101010101" pitchFamily="49" charset="-122"/>
                <a:ea typeface="黑体" panose="02010609060101010101" pitchFamily="49" charset="-122"/>
              </a:rPr>
              <a:t>请</a:t>
            </a:r>
            <a:r>
              <a:rPr lang="zh-CN" altLang="en-US" sz="2000">
                <a:latin typeface="黑体" panose="02010609060101010101" pitchFamily="49" charset="-122"/>
                <a:ea typeface="黑体" panose="02010609060101010101" pitchFamily="49" charset="-122"/>
              </a:rPr>
              <a:t>列举</a:t>
            </a:r>
            <a:r>
              <a:rPr lang="en-US" altLang="zh-CN" sz="2000">
                <a:latin typeface="黑体" panose="02010609060101010101" pitchFamily="49" charset="-122"/>
                <a:ea typeface="黑体" panose="02010609060101010101" pitchFamily="49" charset="-122"/>
              </a:rPr>
              <a:t>Zepto.js</a:t>
            </a:r>
            <a:r>
              <a:rPr lang="zh-CN" altLang="en-US" sz="2000">
                <a:latin typeface="黑体" panose="02010609060101010101" pitchFamily="49" charset="-122"/>
                <a:ea typeface="黑体" panose="02010609060101010101" pitchFamily="49" charset="-122"/>
              </a:rPr>
              <a:t>的默认模块。</a:t>
            </a:r>
            <a:endParaRPr lang="zh-CN" altLang="zh-CN" sz="2000" dirty="0">
              <a:latin typeface="黑体" panose="02010609060101010101" pitchFamily="49" charset="-122"/>
              <a:ea typeface="黑体" panose="02010609060101010101" pitchFamily="49" charset="-122"/>
            </a:endParaRPr>
          </a:p>
          <a:p>
            <a:pPr marL="457200" lvl="1" indent="0" eaLnBrk="0" fontAlgn="base" hangingPunct="0">
              <a:lnSpc>
                <a:spcPct val="150000"/>
              </a:lnSpc>
              <a:spcBef>
                <a:spcPct val="20000"/>
              </a:spcBef>
              <a:spcAft>
                <a:spcPct val="0"/>
              </a:spcAft>
            </a:pPr>
            <a:endParaRPr lang="en-US" altLang="zh-CN" sz="2400" dirty="0">
              <a:solidFill>
                <a:prstClr val="black"/>
              </a:solidFill>
            </a:endParaRPr>
          </a:p>
          <a:p>
            <a:pPr lvl="1" eaLnBrk="0" fontAlgn="base" hangingPunct="0">
              <a:lnSpc>
                <a:spcPct val="150000"/>
              </a:lnSpc>
              <a:spcBef>
                <a:spcPct val="20000"/>
              </a:spcBef>
              <a:spcAft>
                <a:spcPct val="0"/>
              </a:spcAft>
              <a:buFontTx/>
              <a:buChar char="–"/>
            </a:pPr>
            <a:endParaRPr lang="en-US" altLang="zh-CN" sz="2400" dirty="0">
              <a:solidFill>
                <a:prstClr val="black"/>
              </a:solidFill>
            </a:endParaRPr>
          </a:p>
        </p:txBody>
      </p:sp>
      <p:sp>
        <p:nvSpPr>
          <p:cNvPr id="8" name="标题 1"/>
          <p:cNvSpPr>
            <a:spLocks noChangeArrowheads="1"/>
          </p:cNvSpPr>
          <p:nvPr/>
        </p:nvSpPr>
        <p:spPr bwMode="auto">
          <a:xfrm>
            <a:off x="1644241" y="190730"/>
            <a:ext cx="7494325"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600" b="1" smtClean="0">
                <a:solidFill>
                  <a:srgbClr val="0567A2"/>
                </a:solidFill>
                <a:latin typeface="微软雅黑" pitchFamily="34" charset="-122"/>
                <a:ea typeface="微软雅黑" pitchFamily="34" charset="-122"/>
                <a:sym typeface="宋体" charset="-122"/>
              </a:rPr>
              <a:t>课后作业</a:t>
            </a:r>
            <a:endParaRPr lang="zh-CN" altLang="en-US" sz="3600" b="1">
              <a:solidFill>
                <a:srgbClr val="0567A2"/>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3033356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内容占位符 2"/>
          <p:cNvSpPr txBox="1">
            <a:spLocks/>
          </p:cNvSpPr>
          <p:nvPr/>
        </p:nvSpPr>
        <p:spPr bwMode="auto">
          <a:xfrm>
            <a:off x="52783" y="1620838"/>
            <a:ext cx="8186341"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1714500" lvl="3" indent="-342900" eaLnBrk="0" fontAlgn="base" hangingPunct="0">
              <a:lnSpc>
                <a:spcPct val="150000"/>
              </a:lnSpc>
              <a:spcBef>
                <a:spcPct val="20000"/>
              </a:spcBef>
              <a:spcAft>
                <a:spcPct val="0"/>
              </a:spcAft>
              <a:buFont typeface="Wingdings" panose="05000000000000000000" pitchFamily="2" charset="2"/>
              <a:buChar char="n"/>
              <a:defRPr/>
            </a:pPr>
            <a:r>
              <a:rPr lang="zh-CN" altLang="en-US" sz="2000" smtClean="0">
                <a:latin typeface="黑体" panose="02010609060101010101" pitchFamily="49" charset="-122"/>
                <a:ea typeface="黑体" panose="02010609060101010101" pitchFamily="49" charset="-122"/>
              </a:rPr>
              <a:t>请</a:t>
            </a:r>
            <a:r>
              <a:rPr lang="zh-CN" altLang="en-US" sz="2000">
                <a:latin typeface="黑体" panose="02010609060101010101" pitchFamily="49" charset="-122"/>
                <a:ea typeface="黑体" panose="02010609060101010101" pitchFamily="49" charset="-122"/>
              </a:rPr>
              <a:t>列举移动端有</a:t>
            </a:r>
            <a:r>
              <a:rPr lang="zh-CN" altLang="en-US" sz="2000" smtClean="0">
                <a:latin typeface="黑体" panose="02010609060101010101" pitchFamily="49" charset="-122"/>
                <a:ea typeface="黑体" panose="02010609060101010101" pitchFamily="49" charset="-122"/>
              </a:rPr>
              <a:t>哪三</a:t>
            </a:r>
            <a:r>
              <a:rPr lang="zh-CN" altLang="en-US" sz="2000">
                <a:latin typeface="黑体" panose="02010609060101010101" pitchFamily="49" charset="-122"/>
                <a:ea typeface="黑体" panose="02010609060101010101" pitchFamily="49" charset="-122"/>
              </a:rPr>
              <a:t>种视口。 </a:t>
            </a:r>
            <a:endParaRPr lang="zh-CN" altLang="zh-CN" sz="2000">
              <a:latin typeface="黑体" panose="02010609060101010101" pitchFamily="49" charset="-122"/>
              <a:ea typeface="黑体" panose="02010609060101010101" pitchFamily="49" charset="-122"/>
            </a:endParaRPr>
          </a:p>
          <a:p>
            <a:pPr marL="1714500" lvl="3" indent="-342900" eaLnBrk="0" fontAlgn="base" hangingPunct="0">
              <a:lnSpc>
                <a:spcPct val="150000"/>
              </a:lnSpc>
              <a:spcBef>
                <a:spcPct val="20000"/>
              </a:spcBef>
              <a:spcAft>
                <a:spcPct val="0"/>
              </a:spcAft>
              <a:buFont typeface="Wingdings" panose="05000000000000000000" pitchFamily="2" charset="2"/>
              <a:buChar char="n"/>
              <a:defRPr/>
            </a:pPr>
            <a:r>
              <a:rPr lang="zh-CN" altLang="en-US" sz="2000" dirty="0" smtClean="0">
                <a:latin typeface="黑体" panose="02010609060101010101" pitchFamily="49" charset="-122"/>
                <a:ea typeface="黑体" panose="02010609060101010101" pitchFamily="49" charset="-122"/>
              </a:rPr>
              <a:t>请</a:t>
            </a:r>
            <a:r>
              <a:rPr lang="zh-CN" altLang="en-US" sz="2000" dirty="0">
                <a:latin typeface="黑体" panose="02010609060101010101" pitchFamily="49" charset="-122"/>
                <a:ea typeface="黑体" panose="02010609060101010101" pitchFamily="49" charset="-122"/>
              </a:rPr>
              <a:t>列举</a:t>
            </a: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个移动端基本的</a:t>
            </a:r>
            <a:r>
              <a:rPr lang="en-US" altLang="zh-CN" sz="2000" dirty="0">
                <a:latin typeface="黑体" panose="02010609060101010101" pitchFamily="49" charset="-122"/>
                <a:ea typeface="黑体" panose="02010609060101010101" pitchFamily="49" charset="-122"/>
              </a:rPr>
              <a:t>Touch</a:t>
            </a:r>
            <a:r>
              <a:rPr lang="zh-CN" altLang="en-US" sz="2000" dirty="0">
                <a:latin typeface="黑体" panose="02010609060101010101" pitchFamily="49" charset="-122"/>
                <a:ea typeface="黑体" panose="02010609060101010101" pitchFamily="49" charset="-122"/>
              </a:rPr>
              <a:t>事件，并说明触发条件。</a:t>
            </a:r>
            <a:endParaRPr lang="en-US" altLang="zh-CN" sz="2000" dirty="0">
              <a:latin typeface="黑体" panose="02010609060101010101" pitchFamily="49" charset="-122"/>
              <a:ea typeface="黑体" panose="02010609060101010101" pitchFamily="49" charset="-122"/>
            </a:endParaRPr>
          </a:p>
          <a:p>
            <a:pPr lvl="1" eaLnBrk="0" fontAlgn="base" hangingPunct="0">
              <a:lnSpc>
                <a:spcPct val="150000"/>
              </a:lnSpc>
              <a:spcBef>
                <a:spcPct val="20000"/>
              </a:spcBef>
              <a:spcAft>
                <a:spcPct val="0"/>
              </a:spcAft>
              <a:buFontTx/>
              <a:buChar char="–"/>
            </a:pPr>
            <a:endParaRPr lang="en-US" altLang="zh-CN" sz="2400" dirty="0">
              <a:solidFill>
                <a:prstClr val="black"/>
              </a:solidFill>
            </a:endParaRPr>
          </a:p>
        </p:txBody>
      </p:sp>
      <p:pic>
        <p:nvPicPr>
          <p:cNvPr id="4" name="Picture 6" descr="E:\设计支持\模板设计\TW.png"/>
          <p:cNvPicPr>
            <a:picLocks noChangeAspect="1" noChangeArrowheads="1"/>
          </p:cNvPicPr>
          <p:nvPr/>
        </p:nvPicPr>
        <p:blipFill>
          <a:blip r:embed="rId3"/>
          <a:srcRect/>
          <a:stretch>
            <a:fillRect/>
          </a:stretch>
        </p:blipFill>
        <p:spPr bwMode="auto">
          <a:xfrm>
            <a:off x="527383" y="1178571"/>
            <a:ext cx="463239" cy="430730"/>
          </a:xfrm>
          <a:prstGeom prst="rect">
            <a:avLst/>
          </a:prstGeom>
          <a:noFill/>
        </p:spPr>
      </p:pic>
      <p:sp>
        <p:nvSpPr>
          <p:cNvPr id="5" name="TextBox 4"/>
          <p:cNvSpPr txBox="1"/>
          <p:nvPr/>
        </p:nvSpPr>
        <p:spPr>
          <a:xfrm>
            <a:off x="785301" y="1180673"/>
            <a:ext cx="700834" cy="400110"/>
          </a:xfrm>
          <a:prstGeom prst="rect">
            <a:avLst/>
          </a:prstGeom>
          <a:noFill/>
          <a:effectLst>
            <a:outerShdw blurRad="25400" dist="12700" dir="5400000" algn="t" rotWithShape="0">
              <a:prstClr val="black">
                <a:alpha val="40000"/>
              </a:prstClr>
            </a:outerShdw>
          </a:effectLst>
        </p:spPr>
        <p:txBody>
          <a:bodyPr wrap="none" rtlCol="0">
            <a:spAutoFit/>
          </a:bodyPr>
          <a:lstStyle/>
          <a:p>
            <a:r>
              <a:rPr lang="zh-CN" altLang="en-US" sz="2000" b="1" dirty="0" smtClean="0">
                <a:solidFill>
                  <a:schemeClr val="tx1"/>
                </a:solidFill>
                <a:latin typeface="黑体" pitchFamily="49" charset="-122"/>
                <a:ea typeface="黑体" pitchFamily="49" charset="-122"/>
              </a:rPr>
              <a:t>提问</a:t>
            </a:r>
            <a:endParaRPr lang="zh-CN" altLang="en-US" sz="2000" b="1" dirty="0">
              <a:solidFill>
                <a:schemeClr val="tx1"/>
              </a:solidFill>
              <a:latin typeface="黑体" pitchFamily="49" charset="-122"/>
              <a:ea typeface="黑体" pitchFamily="49" charset="-122"/>
            </a:endParaRPr>
          </a:p>
        </p:txBody>
      </p:sp>
      <p:sp>
        <p:nvSpPr>
          <p:cNvPr id="2" name="圆角矩形 1"/>
          <p:cNvSpPr/>
          <p:nvPr/>
        </p:nvSpPr>
        <p:spPr>
          <a:xfrm>
            <a:off x="1508581" y="2171859"/>
            <a:ext cx="6387644" cy="715089"/>
          </a:xfrm>
          <a:prstGeom prst="roundRect">
            <a:avLst/>
          </a:prstGeom>
          <a:solidFill>
            <a:schemeClr val="bg1"/>
          </a:solidFill>
          <a:ln w="19050">
            <a:solidFill>
              <a:schemeClr val="bg2">
                <a:lumMod val="50000"/>
              </a:schemeClr>
            </a:solidFill>
          </a:ln>
        </p:spPr>
        <p:txBody>
          <a:bodyPr wrap="square" rtlCol="0" anchor="ctr">
            <a:spAutoFit/>
          </a:bodyPr>
          <a:lstStyle/>
          <a:p>
            <a:r>
              <a:rPr lang="zh-CN" altLang="en-US" dirty="0">
                <a:latin typeface="黑体" panose="02010609060101010101" pitchFamily="49" charset="-122"/>
                <a:ea typeface="黑体" panose="02010609060101010101" pitchFamily="49" charset="-122"/>
              </a:rPr>
              <a:t>在移动端浏览器当中，存在着三种视口分别为：可见视口、布局视口（视窗视口）和理想视口。</a:t>
            </a:r>
            <a:endParaRPr lang="zh-CN" altLang="zh-CN" dirty="0">
              <a:latin typeface="黑体" panose="02010609060101010101" pitchFamily="49" charset="-122"/>
              <a:ea typeface="黑体" panose="02010609060101010101" pitchFamily="49" charset="-122"/>
            </a:endParaRPr>
          </a:p>
        </p:txBody>
      </p:sp>
      <p:sp>
        <p:nvSpPr>
          <p:cNvPr id="3" name="圆角矩形 2"/>
          <p:cNvSpPr/>
          <p:nvPr/>
        </p:nvSpPr>
        <p:spPr>
          <a:xfrm>
            <a:off x="1508581" y="2801223"/>
            <a:ext cx="5422294" cy="1328023"/>
          </a:xfrm>
          <a:prstGeom prst="roundRect">
            <a:avLst/>
          </a:prstGeom>
          <a:ln w="19050">
            <a:solidFill>
              <a:schemeClr val="bg2">
                <a:lumMod val="50000"/>
              </a:schemeClr>
            </a:solidFill>
          </a:ln>
        </p:spPr>
        <p:txBody>
          <a:bodyPr wrap="square" rtlCol="0" anchor="ctr">
            <a:spAutoFit/>
          </a:bodyPr>
          <a:lstStyle/>
          <a:p>
            <a:r>
              <a:rPr lang="zh-CN" altLang="zh-CN"/>
              <a:t>（</a:t>
            </a:r>
            <a:r>
              <a:rPr lang="en-US" altLang="zh-CN"/>
              <a:t>1</a:t>
            </a:r>
            <a:r>
              <a:rPr lang="zh-CN" altLang="zh-CN"/>
              <a:t>）</a:t>
            </a:r>
            <a:r>
              <a:rPr lang="en-US" altLang="zh-CN"/>
              <a:t>touchstart	</a:t>
            </a:r>
            <a:r>
              <a:rPr lang="zh-CN" altLang="zh-CN">
                <a:latin typeface="黑体" panose="02010609060101010101" pitchFamily="49" charset="-122"/>
                <a:ea typeface="黑体" panose="02010609060101010101" pitchFamily="49" charset="-122"/>
              </a:rPr>
              <a:t>手指触摸屏幕时触发</a:t>
            </a:r>
          </a:p>
          <a:p>
            <a:r>
              <a:rPr lang="zh-CN" altLang="zh-CN">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2</a:t>
            </a:r>
            <a:r>
              <a:rPr lang="zh-CN" altLang="zh-CN">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touchmove	</a:t>
            </a:r>
            <a:r>
              <a:rPr lang="zh-CN" altLang="zh-CN">
                <a:latin typeface="黑体" panose="02010609060101010101" pitchFamily="49" charset="-122"/>
                <a:ea typeface="黑体" panose="02010609060101010101" pitchFamily="49" charset="-122"/>
              </a:rPr>
              <a:t>手指在屏幕上滑动时触发</a:t>
            </a:r>
          </a:p>
          <a:p>
            <a:r>
              <a:rPr lang="zh-CN" altLang="zh-CN">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3</a:t>
            </a:r>
            <a:r>
              <a:rPr lang="zh-CN" altLang="zh-CN">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touchend	</a:t>
            </a:r>
            <a:r>
              <a:rPr lang="zh-CN" altLang="zh-CN">
                <a:latin typeface="黑体" panose="02010609060101010101" pitchFamily="49" charset="-122"/>
                <a:ea typeface="黑体" panose="02010609060101010101" pitchFamily="49" charset="-122"/>
              </a:rPr>
              <a:t>手指离开屏幕时触发</a:t>
            </a:r>
          </a:p>
          <a:p>
            <a:r>
              <a:rPr lang="zh-CN" altLang="zh-CN">
                <a:latin typeface="黑体" panose="02010609060101010101" pitchFamily="49" charset="-122"/>
                <a:ea typeface="黑体" panose="02010609060101010101" pitchFamily="49" charset="-122"/>
              </a:rPr>
              <a:t>（</a:t>
            </a:r>
            <a:r>
              <a:rPr lang="en-US" altLang="zh-CN">
                <a:latin typeface="黑体" panose="02010609060101010101" pitchFamily="49" charset="-122"/>
                <a:ea typeface="黑体" panose="02010609060101010101" pitchFamily="49" charset="-122"/>
              </a:rPr>
              <a:t>4</a:t>
            </a:r>
            <a:r>
              <a:rPr lang="zh-CN" altLang="zh-CN">
                <a:latin typeface="黑体" panose="02010609060101010101" pitchFamily="49" charset="-122"/>
                <a:ea typeface="黑体" panose="02010609060101010101" pitchFamily="49" charset="-122"/>
              </a:rPr>
              <a:t>）</a:t>
            </a:r>
            <a:r>
              <a:rPr lang="en-US" altLang="zh-CN" smtClean="0">
                <a:latin typeface="黑体" panose="02010609060101010101" pitchFamily="49" charset="-122"/>
                <a:ea typeface="黑体" panose="02010609060101010101" pitchFamily="49" charset="-122"/>
              </a:rPr>
              <a:t>touchcancel </a:t>
            </a:r>
            <a:r>
              <a:rPr lang="zh-CN" altLang="zh-CN" smtClean="0">
                <a:latin typeface="黑体" panose="02010609060101010101" pitchFamily="49" charset="-122"/>
                <a:ea typeface="黑体" panose="02010609060101010101" pitchFamily="49" charset="-122"/>
              </a:rPr>
              <a:t>系统</a:t>
            </a:r>
            <a:r>
              <a:rPr lang="zh-CN" altLang="zh-CN">
                <a:latin typeface="黑体" panose="02010609060101010101" pitchFamily="49" charset="-122"/>
                <a:ea typeface="黑体" panose="02010609060101010101" pitchFamily="49" charset="-122"/>
              </a:rPr>
              <a:t>取消</a:t>
            </a:r>
            <a:r>
              <a:rPr lang="en-US" altLang="zh-CN">
                <a:latin typeface="黑体" panose="02010609060101010101" pitchFamily="49" charset="-122"/>
                <a:ea typeface="黑体" panose="02010609060101010101" pitchFamily="49" charset="-122"/>
              </a:rPr>
              <a:t>touch</a:t>
            </a:r>
            <a:r>
              <a:rPr lang="zh-CN" altLang="zh-CN">
                <a:latin typeface="黑体" panose="02010609060101010101" pitchFamily="49" charset="-122"/>
                <a:ea typeface="黑体" panose="02010609060101010101" pitchFamily="49" charset="-122"/>
              </a:rPr>
              <a:t>事件的时候触发</a:t>
            </a:r>
          </a:p>
        </p:txBody>
      </p:sp>
      <p:sp>
        <p:nvSpPr>
          <p:cNvPr id="8" name="标题 1"/>
          <p:cNvSpPr>
            <a:spLocks noChangeArrowheads="1"/>
          </p:cNvSpPr>
          <p:nvPr/>
        </p:nvSpPr>
        <p:spPr bwMode="auto">
          <a:xfrm>
            <a:off x="1635852" y="182341"/>
            <a:ext cx="7544659" cy="765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fontAlgn="base">
              <a:spcBef>
                <a:spcPct val="0"/>
              </a:spcBef>
              <a:spcAft>
                <a:spcPct val="0"/>
              </a:spcAft>
            </a:pPr>
            <a:r>
              <a:rPr lang="zh-CN" altLang="en-US" sz="3600" b="1" smtClean="0">
                <a:solidFill>
                  <a:srgbClr val="0567A2"/>
                </a:solidFill>
                <a:latin typeface="微软雅黑" pitchFamily="34" charset="-122"/>
                <a:ea typeface="微软雅黑" pitchFamily="34" charset="-122"/>
                <a:sym typeface="宋体" charset="-122"/>
              </a:rPr>
              <a:t>作业点评</a:t>
            </a:r>
            <a:endParaRPr lang="zh-CN" altLang="en-US" sz="3600" b="1">
              <a:solidFill>
                <a:srgbClr val="0567A2"/>
              </a:solidFill>
              <a:latin typeface="微软雅黑" pitchFamily="34" charset="-122"/>
              <a:ea typeface="微软雅黑" pitchFamily="34" charset="-122"/>
              <a:sym typeface="宋体" charset="-122"/>
            </a:endParaRPr>
          </a:p>
        </p:txBody>
      </p:sp>
    </p:spTree>
    <p:custDataLst>
      <p:tags r:id="rId1"/>
    </p:custDataLst>
    <p:extLst>
      <p:ext uri="{BB962C8B-B14F-4D97-AF65-F5344CB8AC3E}">
        <p14:creationId xmlns:p14="http://schemas.microsoft.com/office/powerpoint/2010/main" val="25929265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2"/>
                                        </p:tgtEl>
                                        <p:attrNameLst>
                                          <p:attrName>style.visibility</p:attrName>
                                        </p:attrNameLst>
                                      </p:cBhvr>
                                      <p:to>
                                        <p:strVal val="hidden"/>
                                      </p:to>
                                    </p:set>
                                  </p:childTnLst>
                                </p:cTn>
                              </p:par>
                            </p:childTnLst>
                          </p:cTn>
                        </p:par>
                        <p:par>
                          <p:cTn id="14" fill="hold">
                            <p:stCondLst>
                              <p:cond delay="0"/>
                            </p:stCondLst>
                            <p:childTnLst>
                              <p:par>
                                <p:cTn id="15" presetID="42"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536123207"/>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项目简介</a:t>
            </a:r>
            <a:endParaRPr lang="zh-CN" altLang="zh-CN" sz="3600" b="1">
              <a:solidFill>
                <a:srgbClr val="0567A2"/>
              </a:solidFill>
              <a:latin typeface="微软雅黑" pitchFamily="34" charset="-122"/>
              <a:ea typeface="微软雅黑" pitchFamily="34" charset="-122"/>
            </a:endParaRPr>
          </a:p>
        </p:txBody>
      </p:sp>
      <p:sp>
        <p:nvSpPr>
          <p:cNvPr id="7" name="矩形 6"/>
          <p:cNvSpPr/>
          <p:nvPr/>
        </p:nvSpPr>
        <p:spPr bwMode="auto">
          <a:xfrm>
            <a:off x="2305050" y="2231717"/>
            <a:ext cx="5715000" cy="2959408"/>
          </a:xfrm>
          <a:prstGeom prst="rect">
            <a:avLst/>
          </a:prstGeom>
          <a:ln w="9525">
            <a:solidFill>
              <a:srgbClr val="0567A2"/>
            </a:solidFill>
          </a:ln>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8" name="任意多边形 7"/>
          <p:cNvSpPr/>
          <p:nvPr/>
        </p:nvSpPr>
        <p:spPr bwMode="auto">
          <a:xfrm>
            <a:off x="5142657" y="2049041"/>
            <a:ext cx="2198687" cy="301006"/>
          </a:xfrm>
          <a:custGeom>
            <a:avLst/>
            <a:gdLst>
              <a:gd name="connsiteX0" fmla="*/ 0 w 4267200"/>
              <a:gd name="connsiteY0" fmla="*/ 201820 h 1210897"/>
              <a:gd name="connsiteX1" fmla="*/ 201820 w 4267200"/>
              <a:gd name="connsiteY1" fmla="*/ 0 h 1210897"/>
              <a:gd name="connsiteX2" fmla="*/ 4065380 w 4267200"/>
              <a:gd name="connsiteY2" fmla="*/ 0 h 1210897"/>
              <a:gd name="connsiteX3" fmla="*/ 4267200 w 4267200"/>
              <a:gd name="connsiteY3" fmla="*/ 201820 h 1210897"/>
              <a:gd name="connsiteX4" fmla="*/ 4267200 w 4267200"/>
              <a:gd name="connsiteY4" fmla="*/ 1009077 h 1210897"/>
              <a:gd name="connsiteX5" fmla="*/ 4065380 w 4267200"/>
              <a:gd name="connsiteY5" fmla="*/ 1210897 h 1210897"/>
              <a:gd name="connsiteX6" fmla="*/ 201820 w 4267200"/>
              <a:gd name="connsiteY6" fmla="*/ 1210897 h 1210897"/>
              <a:gd name="connsiteX7" fmla="*/ 0 w 4267200"/>
              <a:gd name="connsiteY7" fmla="*/ 1009077 h 1210897"/>
              <a:gd name="connsiteX8" fmla="*/ 0 w 4267200"/>
              <a:gd name="connsiteY8" fmla="*/ 201820 h 121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7200" h="1210897">
                <a:moveTo>
                  <a:pt x="0" y="201820"/>
                </a:moveTo>
                <a:cubicBezTo>
                  <a:pt x="0" y="90358"/>
                  <a:pt x="90358" y="0"/>
                  <a:pt x="201820" y="0"/>
                </a:cubicBezTo>
                <a:lnTo>
                  <a:pt x="4065380" y="0"/>
                </a:lnTo>
                <a:cubicBezTo>
                  <a:pt x="4176842" y="0"/>
                  <a:pt x="4267200" y="90358"/>
                  <a:pt x="4267200" y="201820"/>
                </a:cubicBezTo>
                <a:lnTo>
                  <a:pt x="4267200" y="1009077"/>
                </a:lnTo>
                <a:cubicBezTo>
                  <a:pt x="4267200" y="1120539"/>
                  <a:pt x="4176842" y="1210897"/>
                  <a:pt x="4065380" y="1210897"/>
                </a:cubicBezTo>
                <a:lnTo>
                  <a:pt x="201820" y="1210897"/>
                </a:lnTo>
                <a:cubicBezTo>
                  <a:pt x="90358" y="1210897"/>
                  <a:pt x="0" y="1120539"/>
                  <a:pt x="0" y="1009077"/>
                </a:cubicBezTo>
                <a:lnTo>
                  <a:pt x="0" y="201820"/>
                </a:lnTo>
                <a:close/>
              </a:path>
            </a:pathLst>
          </a:custGeom>
          <a:solidFill>
            <a:srgbClr val="0567A2"/>
          </a:solidFill>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lIns="220401" tIns="59111" rIns="220401" bIns="59111" spcCol="1270" anchor="ctr"/>
          <a:lstStyle/>
          <a:p>
            <a:pPr defTabSz="2889250">
              <a:lnSpc>
                <a:spcPct val="90000"/>
              </a:lnSpc>
              <a:spcAft>
                <a:spcPct val="35000"/>
              </a:spcAft>
              <a:defRPr/>
            </a:pPr>
            <a:endParaRPr lang="zh-CN" altLang="en-US" sz="6500" dirty="0"/>
          </a:p>
        </p:txBody>
      </p:sp>
      <p:sp>
        <p:nvSpPr>
          <p:cNvPr id="9" name="矩形 75"/>
          <p:cNvSpPr>
            <a:spLocks noChangeArrowheads="1"/>
          </p:cNvSpPr>
          <p:nvPr/>
        </p:nvSpPr>
        <p:spPr bwMode="auto">
          <a:xfrm>
            <a:off x="5142657" y="2015393"/>
            <a:ext cx="2109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dirty="0">
                <a:solidFill>
                  <a:schemeClr val="bg1"/>
                </a:solidFill>
                <a:latin typeface="微软雅黑" pitchFamily="34" charset="-122"/>
                <a:ea typeface="微软雅黑" pitchFamily="34" charset="-122"/>
              </a:rPr>
              <a:t>知识点概述</a:t>
            </a:r>
          </a:p>
        </p:txBody>
      </p:sp>
      <p:sp>
        <p:nvSpPr>
          <p:cNvPr id="10" name="矩形 5"/>
          <p:cNvSpPr>
            <a:spLocks noChangeArrowheads="1"/>
          </p:cNvSpPr>
          <p:nvPr/>
        </p:nvSpPr>
        <p:spPr bwMode="auto">
          <a:xfrm>
            <a:off x="2647950" y="2498303"/>
            <a:ext cx="5142657"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sz="2000" smtClean="0">
                <a:latin typeface="黑体" panose="02010609060101010101" pitchFamily="49" charset="-122"/>
                <a:ea typeface="黑体" panose="02010609060101010101" pitchFamily="49" charset="-122"/>
              </a:rPr>
              <a:t>本</a:t>
            </a:r>
            <a:r>
              <a:rPr lang="zh-CN" altLang="en-US" sz="2000">
                <a:latin typeface="黑体" panose="02010609060101010101" pitchFamily="49" charset="-122"/>
                <a:ea typeface="黑体" panose="02010609060101010101" pitchFamily="49" charset="-122"/>
              </a:rPr>
              <a:t>项目名称为“黑马掌上商城”，是一个移动端的网上商城，移动端常见的几种布局和移动端常用的</a:t>
            </a:r>
            <a:r>
              <a:rPr lang="en-US" altLang="zh-CN" sz="2000">
                <a:latin typeface="黑体" panose="02010609060101010101" pitchFamily="49" charset="-122"/>
                <a:ea typeface="黑体" panose="02010609060101010101" pitchFamily="49" charset="-122"/>
              </a:rPr>
              <a:t>JavaScript</a:t>
            </a:r>
            <a:r>
              <a:rPr lang="zh-CN" altLang="en-US" sz="2000">
                <a:latin typeface="黑体" panose="02010609060101010101" pitchFamily="49" charset="-122"/>
                <a:ea typeface="黑体" panose="02010609060101010101" pitchFamily="49" charset="-122"/>
              </a:rPr>
              <a:t>效果实现，在本项目中均有涉及。首先为读者介绍项目的基本功能、页面结构和项目的目录结构。</a:t>
            </a:r>
            <a:endParaRPr lang="zh-CN" altLang="zh-CN" sz="2000">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04" y="2883233"/>
            <a:ext cx="1644825" cy="2149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17051790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1"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randombar(horizontal)">
                                      <p:cBhvr>
                                        <p:cTn id="10" dur="500"/>
                                        <p:tgtEl>
                                          <p:spTgt spid="10"/>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1"/>
      <p:bldP spid="1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5"/>
          <p:cNvSpPr>
            <a:spLocks noChangeArrowheads="1"/>
          </p:cNvSpPr>
          <p:nvPr/>
        </p:nvSpPr>
        <p:spPr bwMode="auto">
          <a:xfrm>
            <a:off x="622851" y="2029305"/>
            <a:ext cx="792351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en-US">
                <a:latin typeface="黑体" panose="02010609060101010101" pitchFamily="49" charset="-122"/>
                <a:ea typeface="黑体" panose="02010609060101010101" pitchFamily="49" charset="-122"/>
              </a:rPr>
              <a:t>本</a:t>
            </a:r>
            <a:r>
              <a:rPr lang="zh-CN" altLang="en-US" smtClean="0">
                <a:latin typeface="黑体" panose="02010609060101010101" pitchFamily="49" charset="-122"/>
                <a:ea typeface="黑体" panose="02010609060101010101" pitchFamily="49" charset="-122"/>
              </a:rPr>
              <a:t>项目要完成三个页面：</a:t>
            </a:r>
            <a:endParaRPr lang="zh-CN" altLang="zh-CN"/>
          </a:p>
        </p:txBody>
      </p:sp>
      <p:sp>
        <p:nvSpPr>
          <p:cNvPr id="6" name="矩形 5"/>
          <p:cNvSpPr/>
          <p:nvPr/>
        </p:nvSpPr>
        <p:spPr>
          <a:xfrm>
            <a:off x="560388" y="1237860"/>
            <a:ext cx="1768433" cy="646331"/>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项目</a:t>
            </a:r>
            <a:r>
              <a:rPr lang="zh-CN" altLang="en-US" sz="2400" b="1">
                <a:solidFill>
                  <a:srgbClr val="0567A2"/>
                </a:solidFill>
              </a:rPr>
              <a:t>展示</a:t>
            </a:r>
            <a:endParaRPr lang="zh-CN" altLang="zh-CN" sz="2400" b="1">
              <a:solidFill>
                <a:srgbClr val="0567A2"/>
              </a:solidFill>
            </a:endParaRPr>
          </a:p>
        </p:txBody>
      </p:sp>
      <p:sp>
        <p:nvSpPr>
          <p:cNvPr id="27"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项目简介</a:t>
            </a:r>
            <a:endParaRPr lang="zh-CN" altLang="zh-CN" sz="3600" b="1">
              <a:solidFill>
                <a:srgbClr val="0567A2"/>
              </a:solidFill>
              <a:latin typeface="微软雅黑" pitchFamily="34" charset="-122"/>
              <a:ea typeface="微软雅黑" pitchFamily="34" charset="-122"/>
            </a:endParaRPr>
          </a:p>
        </p:txBody>
      </p:sp>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2691605"/>
            <a:ext cx="1997075"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0696" y="2682080"/>
            <a:ext cx="2003425"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6612" y="2709067"/>
            <a:ext cx="2003425"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椭圆形标注 27"/>
          <p:cNvSpPr/>
          <p:nvPr/>
        </p:nvSpPr>
        <p:spPr>
          <a:xfrm>
            <a:off x="1978566" y="2843082"/>
            <a:ext cx="2606044" cy="432792"/>
          </a:xfrm>
          <a:prstGeom prst="wedgeEllipseCallout">
            <a:avLst>
              <a:gd name="adj1" fmla="val -46433"/>
              <a:gd name="adj2" fmla="val 121362"/>
            </a:avLst>
          </a:prstGeom>
          <a:solidFill>
            <a:schemeClr val="bg1"/>
          </a:solidFill>
          <a:ln w="19050">
            <a:solidFill>
              <a:schemeClr val="bg2">
                <a:lumMod val="50000"/>
              </a:schemeClr>
            </a:solidFill>
          </a:ln>
        </p:spPr>
        <p:txBody>
          <a:bodyPr wrap="square" rtlCol="0" anchor="ctr">
            <a:spAutoFit/>
          </a:bodyPr>
          <a:lstStyle/>
          <a:p>
            <a:pPr algn="ctr"/>
            <a:r>
              <a:rPr lang="zh-CN" altLang="en-US" sz="1400" dirty="0" smtClean="0">
                <a:solidFill>
                  <a:srgbClr val="FF0000"/>
                </a:solidFill>
                <a:latin typeface="微软雅黑" panose="020B0503020204020204" pitchFamily="34" charset="-122"/>
                <a:ea typeface="微软雅黑" panose="020B0503020204020204" pitchFamily="34" charset="-122"/>
              </a:rPr>
              <a:t>黑马掌上商城首页</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29" name="椭圆形标注 28"/>
          <p:cNvSpPr/>
          <p:nvPr/>
        </p:nvSpPr>
        <p:spPr>
          <a:xfrm>
            <a:off x="4091099" y="3569314"/>
            <a:ext cx="2606044" cy="432792"/>
          </a:xfrm>
          <a:prstGeom prst="wedgeEllipseCallout">
            <a:avLst>
              <a:gd name="adj1" fmla="val -46433"/>
              <a:gd name="adj2" fmla="val 121362"/>
            </a:avLst>
          </a:prstGeom>
          <a:solidFill>
            <a:schemeClr val="bg1"/>
          </a:solidFill>
          <a:ln w="19050">
            <a:solidFill>
              <a:schemeClr val="bg2">
                <a:lumMod val="50000"/>
              </a:schemeClr>
            </a:solidFill>
          </a:ln>
        </p:spPr>
        <p:txBody>
          <a:bodyPr wrap="square" rtlCol="0" anchor="ctr">
            <a:spAutoFit/>
          </a:bodyPr>
          <a:lstStyle/>
          <a:p>
            <a:pPr algn="ctr"/>
            <a:r>
              <a:rPr lang="zh-CN" altLang="en-US" sz="1400" dirty="0" smtClean="0">
                <a:solidFill>
                  <a:srgbClr val="FF0000"/>
                </a:solidFill>
                <a:latin typeface="微软雅黑" panose="020B0503020204020204" pitchFamily="34" charset="-122"/>
                <a:ea typeface="微软雅黑" panose="020B0503020204020204" pitchFamily="34" charset="-122"/>
              </a:rPr>
              <a:t>商品分类页</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
        <p:nvSpPr>
          <p:cNvPr id="30" name="椭圆形标注 29"/>
          <p:cNvSpPr/>
          <p:nvPr/>
        </p:nvSpPr>
        <p:spPr>
          <a:xfrm>
            <a:off x="6328034" y="4328033"/>
            <a:ext cx="2606044" cy="432792"/>
          </a:xfrm>
          <a:prstGeom prst="wedgeEllipseCallout">
            <a:avLst>
              <a:gd name="adj1" fmla="val -46433"/>
              <a:gd name="adj2" fmla="val 121362"/>
            </a:avLst>
          </a:prstGeom>
          <a:solidFill>
            <a:schemeClr val="bg1"/>
          </a:solidFill>
          <a:ln w="19050">
            <a:solidFill>
              <a:schemeClr val="bg2">
                <a:lumMod val="50000"/>
              </a:schemeClr>
            </a:solidFill>
          </a:ln>
        </p:spPr>
        <p:txBody>
          <a:bodyPr wrap="square" rtlCol="0" anchor="ctr">
            <a:spAutoFit/>
          </a:bodyPr>
          <a:lstStyle/>
          <a:p>
            <a:pPr algn="ctr"/>
            <a:r>
              <a:rPr lang="zh-CN" altLang="en-US" sz="1400" dirty="0" smtClean="0">
                <a:solidFill>
                  <a:srgbClr val="FF0000"/>
                </a:solidFill>
                <a:latin typeface="微软雅黑" panose="020B0503020204020204" pitchFamily="34" charset="-122"/>
                <a:ea typeface="微软雅黑" panose="020B0503020204020204" pitchFamily="34" charset="-122"/>
              </a:rPr>
              <a:t>购物车页面</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7041412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down)">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8"/>
                                        </p:tgtEl>
                                        <p:attrNameLst>
                                          <p:attrName>style.visibility</p:attrName>
                                        </p:attrNameLst>
                                      </p:cBhvr>
                                      <p:to>
                                        <p:strVal val="hidden"/>
                                      </p:to>
                                    </p:set>
                                  </p:childTnLst>
                                </p:cTn>
                              </p:par>
                              <p:par>
                                <p:cTn id="17" presetID="2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down)">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29"/>
                                        </p:tgtEl>
                                        <p:attrNameLst>
                                          <p:attrName>style.visibility</p:attrName>
                                        </p:attrNameLst>
                                      </p:cBhvr>
                                      <p:to>
                                        <p:strVal val="hidden"/>
                                      </p:to>
                                    </p:set>
                                  </p:childTnLst>
                                </p:cTn>
                              </p:par>
                              <p:par>
                                <p:cTn id="24" presetID="22" presetClass="entr" presetSubtype="4"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wipe(down)">
                                      <p:cBhvr>
                                        <p:cTn id="2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8" grpId="0" animBg="1"/>
      <p:bldP spid="28" grpId="1" animBg="1"/>
      <p:bldP spid="29" grpId="0" animBg="1"/>
      <p:bldP spid="29" grpId="1"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388" y="1190235"/>
            <a:ext cx="3315331" cy="646331"/>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项目</a:t>
            </a:r>
            <a:r>
              <a:rPr lang="zh-CN" altLang="en-US" sz="2400" b="1">
                <a:solidFill>
                  <a:srgbClr val="0567A2"/>
                </a:solidFill>
              </a:rPr>
              <a:t>目录和文件结构</a:t>
            </a:r>
            <a:endParaRPr lang="zh-CN" altLang="zh-CN" sz="2400" b="1">
              <a:solidFill>
                <a:srgbClr val="0567A2"/>
              </a:solidFill>
            </a:endParaRPr>
          </a:p>
        </p:txBody>
      </p:sp>
      <p:sp>
        <p:nvSpPr>
          <p:cNvPr id="8"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项目简介</a:t>
            </a:r>
            <a:endParaRPr lang="zh-CN" altLang="zh-CN" sz="3600" b="1">
              <a:solidFill>
                <a:srgbClr val="0567A2"/>
              </a:solidFill>
              <a:latin typeface="微软雅黑" pitchFamily="34" charset="-122"/>
              <a:ea typeface="微软雅黑" pitchFamily="34" charset="-122"/>
            </a:endParaRPr>
          </a:p>
        </p:txBody>
      </p:sp>
      <p:pic>
        <p:nvPicPr>
          <p:cNvPr id="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3458" y="2095498"/>
            <a:ext cx="3245318" cy="424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椭圆形标注 8"/>
          <p:cNvSpPr/>
          <p:nvPr/>
        </p:nvSpPr>
        <p:spPr>
          <a:xfrm>
            <a:off x="4083590" y="1536460"/>
            <a:ext cx="3822159" cy="432792"/>
          </a:xfrm>
          <a:prstGeom prst="wedgeEllipseCallout">
            <a:avLst>
              <a:gd name="adj1" fmla="val -46433"/>
              <a:gd name="adj2" fmla="val 121362"/>
            </a:avLst>
          </a:prstGeom>
          <a:solidFill>
            <a:schemeClr val="bg1"/>
          </a:solidFill>
          <a:ln w="19050">
            <a:solidFill>
              <a:schemeClr val="bg2">
                <a:lumMod val="50000"/>
              </a:schemeClr>
            </a:solidFill>
          </a:ln>
        </p:spPr>
        <p:txBody>
          <a:bodyPr wrap="square" rtlCol="0" anchor="ctr">
            <a:spAutoFit/>
          </a:bodyPr>
          <a:lstStyle/>
          <a:p>
            <a:pPr algn="ctr"/>
            <a:r>
              <a:rPr lang="en-US" altLang="zh-CN" sz="1400" smtClean="0">
                <a:solidFill>
                  <a:srgbClr val="FF0000"/>
                </a:solidFill>
                <a:latin typeface="微软雅黑" panose="020B0503020204020204" pitchFamily="34" charset="-122"/>
                <a:ea typeface="微软雅黑" panose="020B0503020204020204" pitchFamily="34" charset="-122"/>
              </a:rPr>
              <a:t>itheimaM</a:t>
            </a:r>
            <a:r>
              <a:rPr lang="zh-CN" altLang="en-US" sz="1400" smtClean="0">
                <a:solidFill>
                  <a:srgbClr val="FF0000"/>
                </a:solidFill>
                <a:latin typeface="微软雅黑" panose="020B0503020204020204" pitchFamily="34" charset="-122"/>
                <a:ea typeface="微软雅黑" panose="020B0503020204020204" pitchFamily="34" charset="-122"/>
              </a:rPr>
              <a:t>作为</a:t>
            </a:r>
            <a:r>
              <a:rPr lang="zh-CN" altLang="en-US" sz="1400">
                <a:solidFill>
                  <a:srgbClr val="FF0000"/>
                </a:solidFill>
                <a:latin typeface="微软雅黑" panose="020B0503020204020204" pitchFamily="34" charset="-122"/>
                <a:ea typeface="微软雅黑" panose="020B0503020204020204" pitchFamily="34" charset="-122"/>
              </a:rPr>
              <a:t>顶级目录</a:t>
            </a:r>
            <a:r>
              <a:rPr lang="zh-CN" altLang="en-US" sz="1400" smtClean="0">
                <a:solidFill>
                  <a:srgbClr val="FF0000"/>
                </a:solidFill>
                <a:latin typeface="微软雅黑" panose="020B0503020204020204" pitchFamily="34" charset="-122"/>
                <a:ea typeface="微软雅黑" panose="020B0503020204020204" pitchFamily="34" charset="-122"/>
              </a:rPr>
              <a:t>名称</a:t>
            </a:r>
            <a:endParaRPr lang="zh-CN" altLang="en-US" sz="1400">
              <a:solidFill>
                <a:srgbClr val="FF0000"/>
              </a:solidFill>
              <a:latin typeface="微软雅黑" panose="020B0503020204020204" pitchFamily="34" charset="-122"/>
              <a:ea typeface="微软雅黑" panose="020B0503020204020204" pitchFamily="34" charset="-122"/>
            </a:endParaRPr>
          </a:p>
        </p:txBody>
      </p:sp>
      <p:sp>
        <p:nvSpPr>
          <p:cNvPr id="10" name="椭圆形标注 9"/>
          <p:cNvSpPr/>
          <p:nvPr/>
        </p:nvSpPr>
        <p:spPr>
          <a:xfrm>
            <a:off x="3683540" y="1836566"/>
            <a:ext cx="3822159" cy="432792"/>
          </a:xfrm>
          <a:prstGeom prst="wedgeEllipseCallout">
            <a:avLst>
              <a:gd name="adj1" fmla="val -46433"/>
              <a:gd name="adj2" fmla="val 121362"/>
            </a:avLst>
          </a:prstGeom>
          <a:solidFill>
            <a:schemeClr val="bg1"/>
          </a:solidFill>
          <a:ln w="19050">
            <a:solidFill>
              <a:schemeClr val="bg2">
                <a:lumMod val="50000"/>
              </a:schemeClr>
            </a:solidFill>
          </a:ln>
        </p:spPr>
        <p:txBody>
          <a:bodyPr wrap="square" rtlCol="0" anchor="ctr">
            <a:spAutoFit/>
          </a:bodyPr>
          <a:lstStyle/>
          <a:p>
            <a:pPr algn="ctr"/>
            <a:r>
              <a:rPr lang="en-US" altLang="zh-CN" sz="1400">
                <a:solidFill>
                  <a:srgbClr val="FF0000"/>
                </a:solidFill>
                <a:latin typeface="微软雅黑" panose="020B0503020204020204" pitchFamily="34" charset="-122"/>
                <a:ea typeface="微软雅黑" panose="020B0503020204020204" pitchFamily="34" charset="-122"/>
              </a:rPr>
              <a:t>c</a:t>
            </a:r>
            <a:r>
              <a:rPr lang="en-US" altLang="zh-CN" sz="1400" smtClean="0">
                <a:solidFill>
                  <a:srgbClr val="FF0000"/>
                </a:solidFill>
                <a:latin typeface="微软雅黑" panose="020B0503020204020204" pitchFamily="34" charset="-122"/>
                <a:ea typeface="微软雅黑" panose="020B0503020204020204" pitchFamily="34" charset="-122"/>
              </a:rPr>
              <a:t>ss</a:t>
            </a:r>
            <a:r>
              <a:rPr lang="zh-CN" altLang="en-US" sz="1400" smtClean="0">
                <a:solidFill>
                  <a:srgbClr val="FF0000"/>
                </a:solidFill>
                <a:latin typeface="微软雅黑" panose="020B0503020204020204" pitchFamily="34" charset="-122"/>
                <a:ea typeface="微软雅黑" panose="020B0503020204020204" pitchFamily="34" charset="-122"/>
              </a:rPr>
              <a:t>文件目录</a:t>
            </a:r>
            <a:endParaRPr lang="zh-CN" altLang="en-US" sz="1400">
              <a:solidFill>
                <a:srgbClr val="FF0000"/>
              </a:solidFill>
              <a:latin typeface="微软雅黑" panose="020B0503020204020204" pitchFamily="34" charset="-122"/>
              <a:ea typeface="微软雅黑" panose="020B0503020204020204" pitchFamily="34" charset="-122"/>
            </a:endParaRPr>
          </a:p>
        </p:txBody>
      </p:sp>
      <p:sp>
        <p:nvSpPr>
          <p:cNvPr id="11" name="椭圆形标注 10"/>
          <p:cNvSpPr/>
          <p:nvPr/>
        </p:nvSpPr>
        <p:spPr>
          <a:xfrm>
            <a:off x="4169314" y="2105021"/>
            <a:ext cx="3822159" cy="432792"/>
          </a:xfrm>
          <a:prstGeom prst="wedgeEllipseCallout">
            <a:avLst>
              <a:gd name="adj1" fmla="val -46433"/>
              <a:gd name="adj2" fmla="val 121362"/>
            </a:avLst>
          </a:prstGeom>
          <a:solidFill>
            <a:schemeClr val="bg1"/>
          </a:solidFill>
          <a:ln w="19050">
            <a:solidFill>
              <a:schemeClr val="bg2">
                <a:lumMod val="50000"/>
              </a:schemeClr>
            </a:solidFill>
          </a:ln>
        </p:spPr>
        <p:txBody>
          <a:bodyPr wrap="square" rtlCol="0" anchor="ctr">
            <a:spAutoFit/>
          </a:bodyPr>
          <a:lstStyle/>
          <a:p>
            <a:pPr algn="ctr"/>
            <a:r>
              <a:rPr lang="en-US" altLang="zh-CN" sz="1400">
                <a:solidFill>
                  <a:srgbClr val="FF0000"/>
                </a:solidFill>
                <a:latin typeface="微软雅黑" panose="020B0503020204020204" pitchFamily="34" charset="-122"/>
                <a:ea typeface="微软雅黑" panose="020B0503020204020204" pitchFamily="34" charset="-122"/>
              </a:rPr>
              <a:t>i</a:t>
            </a:r>
            <a:r>
              <a:rPr lang="en-US" altLang="zh-CN" sz="1400" smtClean="0">
                <a:solidFill>
                  <a:srgbClr val="FF0000"/>
                </a:solidFill>
                <a:latin typeface="微软雅黑" panose="020B0503020204020204" pitchFamily="34" charset="-122"/>
                <a:ea typeface="微软雅黑" panose="020B0503020204020204" pitchFamily="34" charset="-122"/>
              </a:rPr>
              <a:t>mages</a:t>
            </a:r>
            <a:r>
              <a:rPr lang="zh-CN" altLang="en-US" sz="1400" smtClean="0">
                <a:solidFill>
                  <a:srgbClr val="FF0000"/>
                </a:solidFill>
                <a:latin typeface="微软雅黑" panose="020B0503020204020204" pitchFamily="34" charset="-122"/>
                <a:ea typeface="微软雅黑" panose="020B0503020204020204" pitchFamily="34" charset="-122"/>
              </a:rPr>
              <a:t>为图片文件目录</a:t>
            </a:r>
            <a:endParaRPr lang="zh-CN" altLang="en-US" sz="1400">
              <a:solidFill>
                <a:srgbClr val="FF0000"/>
              </a:solidFill>
              <a:latin typeface="微软雅黑" panose="020B0503020204020204" pitchFamily="34" charset="-122"/>
              <a:ea typeface="微软雅黑" panose="020B0503020204020204" pitchFamily="34" charset="-122"/>
            </a:endParaRPr>
          </a:p>
        </p:txBody>
      </p:sp>
      <p:sp>
        <p:nvSpPr>
          <p:cNvPr id="13" name="椭圆形标注 12"/>
          <p:cNvSpPr/>
          <p:nvPr/>
        </p:nvSpPr>
        <p:spPr>
          <a:xfrm>
            <a:off x="3674015" y="2389014"/>
            <a:ext cx="3822159" cy="432792"/>
          </a:xfrm>
          <a:prstGeom prst="wedgeEllipseCallout">
            <a:avLst>
              <a:gd name="adj1" fmla="val -46433"/>
              <a:gd name="adj2" fmla="val 121362"/>
            </a:avLst>
          </a:prstGeom>
          <a:solidFill>
            <a:schemeClr val="bg1"/>
          </a:solidFill>
          <a:ln w="19050">
            <a:solidFill>
              <a:schemeClr val="bg2">
                <a:lumMod val="50000"/>
              </a:schemeClr>
            </a:solidFill>
          </a:ln>
        </p:spPr>
        <p:txBody>
          <a:bodyPr wrap="square" rtlCol="0" anchor="ctr">
            <a:spAutoFit/>
          </a:bodyPr>
          <a:lstStyle/>
          <a:p>
            <a:pPr algn="ctr"/>
            <a:r>
              <a:rPr lang="en-US" altLang="zh-CN" sz="1400" smtClean="0">
                <a:solidFill>
                  <a:srgbClr val="FF0000"/>
                </a:solidFill>
                <a:latin typeface="微软雅黑" panose="020B0503020204020204" pitchFamily="34" charset="-122"/>
                <a:ea typeface="微软雅黑" panose="020B0503020204020204" pitchFamily="34" charset="-122"/>
              </a:rPr>
              <a:t>js</a:t>
            </a:r>
            <a:r>
              <a:rPr lang="zh-CN" altLang="en-US" sz="1400" smtClean="0">
                <a:solidFill>
                  <a:srgbClr val="FF0000"/>
                </a:solidFill>
                <a:latin typeface="微软雅黑" panose="020B0503020204020204" pitchFamily="34" charset="-122"/>
                <a:ea typeface="微软雅黑" panose="020B0503020204020204" pitchFamily="34" charset="-122"/>
              </a:rPr>
              <a:t>为</a:t>
            </a:r>
            <a:r>
              <a:rPr lang="en-US" altLang="zh-CN" sz="1400" smtClean="0">
                <a:solidFill>
                  <a:srgbClr val="FF0000"/>
                </a:solidFill>
                <a:latin typeface="微软雅黑" panose="020B0503020204020204" pitchFamily="34" charset="-122"/>
                <a:ea typeface="微软雅黑" panose="020B0503020204020204" pitchFamily="34" charset="-122"/>
              </a:rPr>
              <a:t>JavaScript</a:t>
            </a:r>
            <a:r>
              <a:rPr lang="zh-CN" altLang="en-US" sz="1400" smtClean="0">
                <a:solidFill>
                  <a:srgbClr val="FF0000"/>
                </a:solidFill>
                <a:latin typeface="微软雅黑" panose="020B0503020204020204" pitchFamily="34" charset="-122"/>
                <a:ea typeface="微软雅黑" panose="020B0503020204020204" pitchFamily="34" charset="-122"/>
              </a:rPr>
              <a:t>文件目录</a:t>
            </a:r>
            <a:endParaRPr lang="zh-CN" altLang="en-US" sz="1400">
              <a:solidFill>
                <a:srgbClr val="FF0000"/>
              </a:solidFill>
              <a:latin typeface="微软雅黑" panose="020B0503020204020204" pitchFamily="34" charset="-122"/>
              <a:ea typeface="微软雅黑" panose="020B0503020204020204" pitchFamily="34" charset="-122"/>
            </a:endParaRPr>
          </a:p>
        </p:txBody>
      </p:sp>
      <p:sp>
        <p:nvSpPr>
          <p:cNvPr id="14" name="椭圆形标注 13"/>
          <p:cNvSpPr/>
          <p:nvPr/>
        </p:nvSpPr>
        <p:spPr>
          <a:xfrm>
            <a:off x="4336117" y="2741439"/>
            <a:ext cx="4598333" cy="432792"/>
          </a:xfrm>
          <a:prstGeom prst="wedgeEllipseCallout">
            <a:avLst>
              <a:gd name="adj1" fmla="val -48504"/>
              <a:gd name="adj2" fmla="val 110358"/>
            </a:avLst>
          </a:prstGeom>
          <a:solidFill>
            <a:schemeClr val="bg1"/>
          </a:solidFill>
          <a:ln w="19050">
            <a:solidFill>
              <a:schemeClr val="bg2">
                <a:lumMod val="50000"/>
              </a:schemeClr>
            </a:solidFill>
          </a:ln>
        </p:spPr>
        <p:txBody>
          <a:bodyPr wrap="square" rtlCol="0" anchor="ctr">
            <a:spAutoFit/>
          </a:bodyPr>
          <a:lstStyle/>
          <a:p>
            <a:pPr algn="ctr"/>
            <a:r>
              <a:rPr lang="zh-CN" altLang="en-US" sz="1400" smtClean="0">
                <a:solidFill>
                  <a:srgbClr val="FF0000"/>
                </a:solidFill>
                <a:latin typeface="微软雅黑" panose="020B0503020204020204" pitchFamily="34" charset="-122"/>
                <a:ea typeface="微软雅黑" panose="020B0503020204020204" pitchFamily="34" charset="-122"/>
              </a:rPr>
              <a:t>使用</a:t>
            </a:r>
            <a:r>
              <a:rPr lang="en-US" altLang="zh-CN" sz="1400" smtClean="0">
                <a:solidFill>
                  <a:srgbClr val="FF0000"/>
                </a:solidFill>
                <a:latin typeface="微软雅黑" panose="020B0503020204020204" pitchFamily="34" charset="-122"/>
                <a:ea typeface="微软雅黑" panose="020B0503020204020204" pitchFamily="34" charset="-122"/>
              </a:rPr>
              <a:t>zepto</a:t>
            </a:r>
            <a:r>
              <a:rPr lang="zh-CN" altLang="en-US" sz="1400" smtClean="0">
                <a:solidFill>
                  <a:srgbClr val="FF0000"/>
                </a:solidFill>
                <a:latin typeface="微软雅黑" panose="020B0503020204020204" pitchFamily="34" charset="-122"/>
                <a:ea typeface="微软雅黑" panose="020B0503020204020204" pitchFamily="34" charset="-122"/>
              </a:rPr>
              <a:t>封装的</a:t>
            </a:r>
            <a:r>
              <a:rPr lang="en-US" altLang="zh-CN" sz="1400" smtClean="0">
                <a:solidFill>
                  <a:srgbClr val="FF0000"/>
                </a:solidFill>
                <a:latin typeface="微软雅黑" panose="020B0503020204020204" pitchFamily="34" charset="-122"/>
                <a:ea typeface="微软雅黑" panose="020B0503020204020204" pitchFamily="34" charset="-122"/>
              </a:rPr>
              <a:t>JavaScript</a:t>
            </a:r>
            <a:r>
              <a:rPr lang="zh-CN" altLang="en-US" sz="1400" smtClean="0">
                <a:solidFill>
                  <a:srgbClr val="FF0000"/>
                </a:solidFill>
                <a:latin typeface="微软雅黑" panose="020B0503020204020204" pitchFamily="34" charset="-122"/>
                <a:ea typeface="微软雅黑" panose="020B0503020204020204" pitchFamily="34" charset="-122"/>
              </a:rPr>
              <a:t>文件目录</a:t>
            </a:r>
            <a:endParaRPr lang="zh-CN" altLang="en-US" sz="1400">
              <a:solidFill>
                <a:srgbClr val="FF0000"/>
              </a:solidFill>
              <a:latin typeface="微软雅黑" panose="020B0503020204020204" pitchFamily="34" charset="-122"/>
              <a:ea typeface="微软雅黑" panose="020B0503020204020204" pitchFamily="34" charset="-122"/>
            </a:endParaRPr>
          </a:p>
        </p:txBody>
      </p:sp>
      <p:sp>
        <p:nvSpPr>
          <p:cNvPr id="15" name="椭圆形标注 14"/>
          <p:cNvSpPr/>
          <p:nvPr/>
        </p:nvSpPr>
        <p:spPr>
          <a:xfrm>
            <a:off x="4336117" y="3036714"/>
            <a:ext cx="4799494" cy="432792"/>
          </a:xfrm>
          <a:prstGeom prst="wedgeEllipseCallout">
            <a:avLst>
              <a:gd name="adj1" fmla="val -48504"/>
              <a:gd name="adj2" fmla="val 110358"/>
            </a:avLst>
          </a:prstGeom>
          <a:solidFill>
            <a:schemeClr val="bg1"/>
          </a:solidFill>
          <a:ln w="19050">
            <a:solidFill>
              <a:schemeClr val="bg2">
                <a:lumMod val="50000"/>
              </a:schemeClr>
            </a:solidFill>
          </a:ln>
        </p:spPr>
        <p:txBody>
          <a:bodyPr wrap="square" rtlCol="0" anchor="ctr">
            <a:spAutoFit/>
          </a:bodyPr>
          <a:lstStyle/>
          <a:p>
            <a:pPr algn="ctr"/>
            <a:r>
              <a:rPr lang="zh-CN" altLang="en-US" sz="1400" smtClean="0">
                <a:solidFill>
                  <a:srgbClr val="FF0000"/>
                </a:solidFill>
                <a:latin typeface="微软雅黑" panose="020B0503020204020204" pitchFamily="34" charset="-122"/>
                <a:ea typeface="微软雅黑" panose="020B0503020204020204" pitchFamily="34" charset="-122"/>
              </a:rPr>
              <a:t>封装购物车页面</a:t>
            </a:r>
            <a:r>
              <a:rPr lang="en-US" altLang="zh-CN" sz="1400" smtClean="0">
                <a:solidFill>
                  <a:srgbClr val="FF0000"/>
                </a:solidFill>
                <a:latin typeface="微软雅黑" panose="020B0503020204020204" pitchFamily="34" charset="-122"/>
                <a:ea typeface="微软雅黑" panose="020B0503020204020204" pitchFamily="34" charset="-122"/>
              </a:rPr>
              <a:t>JavaScript</a:t>
            </a:r>
            <a:r>
              <a:rPr lang="zh-CN" altLang="en-US" sz="1400" smtClean="0">
                <a:solidFill>
                  <a:srgbClr val="FF0000"/>
                </a:solidFill>
                <a:latin typeface="微软雅黑" panose="020B0503020204020204" pitchFamily="34" charset="-122"/>
                <a:ea typeface="微软雅黑" panose="020B0503020204020204" pitchFamily="34" charset="-122"/>
              </a:rPr>
              <a:t>代码</a:t>
            </a:r>
            <a:endParaRPr lang="zh-CN" altLang="en-US" sz="1400">
              <a:solidFill>
                <a:srgbClr val="FF0000"/>
              </a:solidFill>
              <a:latin typeface="微软雅黑" panose="020B0503020204020204" pitchFamily="34" charset="-122"/>
              <a:ea typeface="微软雅黑" panose="020B0503020204020204" pitchFamily="34" charset="-122"/>
            </a:endParaRPr>
          </a:p>
        </p:txBody>
      </p:sp>
      <p:sp>
        <p:nvSpPr>
          <p:cNvPr id="17" name="椭圆形标注 16"/>
          <p:cNvSpPr/>
          <p:nvPr/>
        </p:nvSpPr>
        <p:spPr>
          <a:xfrm>
            <a:off x="447674" y="3253110"/>
            <a:ext cx="3972814" cy="432792"/>
          </a:xfrm>
          <a:prstGeom prst="wedgeEllipseCallout">
            <a:avLst>
              <a:gd name="adj1" fmla="val 28747"/>
              <a:gd name="adj2" fmla="val 134567"/>
            </a:avLst>
          </a:prstGeom>
          <a:solidFill>
            <a:schemeClr val="bg1"/>
          </a:solidFill>
          <a:ln w="19050">
            <a:solidFill>
              <a:schemeClr val="bg2">
                <a:lumMod val="50000"/>
              </a:schemeClr>
            </a:solidFill>
          </a:ln>
        </p:spPr>
        <p:txBody>
          <a:bodyPr wrap="square" rtlCol="0" anchor="ctr">
            <a:spAutoFit/>
          </a:bodyPr>
          <a:lstStyle/>
          <a:p>
            <a:pPr algn="ctr"/>
            <a:r>
              <a:rPr lang="zh-CN" altLang="en-US" sz="1400" smtClean="0">
                <a:solidFill>
                  <a:srgbClr val="FF0000"/>
                </a:solidFill>
                <a:latin typeface="微软雅黑" panose="020B0503020204020204" pitchFamily="34" charset="-122"/>
                <a:ea typeface="微软雅黑" panose="020B0503020204020204" pitchFamily="34" charset="-122"/>
              </a:rPr>
              <a:t>封装商品分类页面</a:t>
            </a:r>
            <a:r>
              <a:rPr lang="en-US" altLang="zh-CN" sz="1400" smtClean="0">
                <a:solidFill>
                  <a:srgbClr val="FF0000"/>
                </a:solidFill>
                <a:latin typeface="微软雅黑" panose="020B0503020204020204" pitchFamily="34" charset="-122"/>
                <a:ea typeface="微软雅黑" panose="020B0503020204020204" pitchFamily="34" charset="-122"/>
              </a:rPr>
              <a:t>JavaScript</a:t>
            </a:r>
            <a:r>
              <a:rPr lang="zh-CN" altLang="en-US" sz="1400" smtClean="0">
                <a:solidFill>
                  <a:srgbClr val="FF0000"/>
                </a:solidFill>
                <a:latin typeface="微软雅黑" panose="020B0503020204020204" pitchFamily="34" charset="-122"/>
                <a:ea typeface="微软雅黑" panose="020B0503020204020204" pitchFamily="34" charset="-122"/>
              </a:rPr>
              <a:t>代码</a:t>
            </a:r>
            <a:endParaRPr lang="zh-CN" altLang="en-US" sz="1400">
              <a:solidFill>
                <a:srgbClr val="FF0000"/>
              </a:solidFill>
              <a:latin typeface="微软雅黑" panose="020B0503020204020204" pitchFamily="34" charset="-122"/>
              <a:ea typeface="微软雅黑" panose="020B0503020204020204" pitchFamily="34" charset="-122"/>
            </a:endParaRPr>
          </a:p>
        </p:txBody>
      </p:sp>
      <p:sp>
        <p:nvSpPr>
          <p:cNvPr id="18" name="椭圆形标注 17"/>
          <p:cNvSpPr/>
          <p:nvPr/>
        </p:nvSpPr>
        <p:spPr>
          <a:xfrm>
            <a:off x="447674" y="3770410"/>
            <a:ext cx="3392654" cy="432792"/>
          </a:xfrm>
          <a:prstGeom prst="wedgeEllipseCallout">
            <a:avLst>
              <a:gd name="adj1" fmla="val 41620"/>
              <a:gd name="adj2" fmla="val 83948"/>
            </a:avLst>
          </a:prstGeom>
          <a:solidFill>
            <a:schemeClr val="bg1"/>
          </a:solidFill>
          <a:ln w="19050">
            <a:solidFill>
              <a:schemeClr val="bg2">
                <a:lumMod val="50000"/>
              </a:schemeClr>
            </a:solidFill>
          </a:ln>
        </p:spPr>
        <p:txBody>
          <a:bodyPr wrap="square" rtlCol="0" anchor="ctr">
            <a:spAutoFit/>
          </a:bodyPr>
          <a:lstStyle/>
          <a:p>
            <a:pPr algn="ctr"/>
            <a:r>
              <a:rPr lang="zh-CN" altLang="en-US" sz="1400" smtClean="0">
                <a:solidFill>
                  <a:srgbClr val="FF0000"/>
                </a:solidFill>
                <a:latin typeface="微软雅黑" panose="020B0503020204020204" pitchFamily="34" charset="-122"/>
                <a:ea typeface="微软雅黑" panose="020B0503020204020204" pitchFamily="34" charset="-122"/>
              </a:rPr>
              <a:t>封装通用的</a:t>
            </a:r>
            <a:r>
              <a:rPr lang="en-US" altLang="zh-CN" sz="1400" smtClean="0">
                <a:solidFill>
                  <a:srgbClr val="FF0000"/>
                </a:solidFill>
                <a:latin typeface="微软雅黑" panose="020B0503020204020204" pitchFamily="34" charset="-122"/>
                <a:ea typeface="微软雅黑" panose="020B0503020204020204" pitchFamily="34" charset="-122"/>
              </a:rPr>
              <a:t>JavaScript</a:t>
            </a:r>
            <a:r>
              <a:rPr lang="zh-CN" altLang="en-US" sz="1400" smtClean="0">
                <a:solidFill>
                  <a:srgbClr val="FF0000"/>
                </a:solidFill>
                <a:latin typeface="微软雅黑" panose="020B0503020204020204" pitchFamily="34" charset="-122"/>
                <a:ea typeface="微软雅黑" panose="020B0503020204020204" pitchFamily="34" charset="-122"/>
              </a:rPr>
              <a:t>代码</a:t>
            </a:r>
            <a:endParaRPr lang="zh-CN" altLang="en-US" sz="1400">
              <a:solidFill>
                <a:srgbClr val="FF0000"/>
              </a:solidFill>
              <a:latin typeface="微软雅黑" panose="020B0503020204020204" pitchFamily="34" charset="-122"/>
              <a:ea typeface="微软雅黑" panose="020B0503020204020204" pitchFamily="34" charset="-122"/>
            </a:endParaRPr>
          </a:p>
        </p:txBody>
      </p:sp>
      <p:sp>
        <p:nvSpPr>
          <p:cNvPr id="19" name="椭圆形标注 18"/>
          <p:cNvSpPr/>
          <p:nvPr/>
        </p:nvSpPr>
        <p:spPr>
          <a:xfrm>
            <a:off x="613987" y="4110631"/>
            <a:ext cx="3226341" cy="432792"/>
          </a:xfrm>
          <a:prstGeom prst="wedgeEllipseCallout">
            <a:avLst>
              <a:gd name="adj1" fmla="val 40466"/>
              <a:gd name="adj2" fmla="val 72943"/>
            </a:avLst>
          </a:prstGeom>
          <a:solidFill>
            <a:schemeClr val="bg1"/>
          </a:solidFill>
          <a:ln w="19050">
            <a:solidFill>
              <a:schemeClr val="bg2">
                <a:lumMod val="50000"/>
              </a:schemeClr>
            </a:solidFill>
          </a:ln>
        </p:spPr>
        <p:txBody>
          <a:bodyPr wrap="square" rtlCol="0" anchor="ctr">
            <a:spAutoFit/>
          </a:bodyPr>
          <a:lstStyle/>
          <a:p>
            <a:pPr algn="ctr"/>
            <a:r>
              <a:rPr lang="zh-CN" altLang="en-US" sz="1400" smtClean="0">
                <a:solidFill>
                  <a:srgbClr val="FF0000"/>
                </a:solidFill>
                <a:latin typeface="微软雅黑" panose="020B0503020204020204" pitchFamily="34" charset="-122"/>
                <a:ea typeface="微软雅黑" panose="020B0503020204020204" pitchFamily="34" charset="-122"/>
              </a:rPr>
              <a:t>封装首页的</a:t>
            </a:r>
            <a:r>
              <a:rPr lang="en-US" altLang="zh-CN" sz="1400" smtClean="0">
                <a:solidFill>
                  <a:srgbClr val="FF0000"/>
                </a:solidFill>
                <a:latin typeface="微软雅黑" panose="020B0503020204020204" pitchFamily="34" charset="-122"/>
                <a:ea typeface="微软雅黑" panose="020B0503020204020204" pitchFamily="34" charset="-122"/>
              </a:rPr>
              <a:t>JavaScript</a:t>
            </a:r>
            <a:r>
              <a:rPr lang="zh-CN" altLang="en-US" sz="1400" smtClean="0">
                <a:solidFill>
                  <a:srgbClr val="FF0000"/>
                </a:solidFill>
                <a:latin typeface="微软雅黑" panose="020B0503020204020204" pitchFamily="34" charset="-122"/>
                <a:ea typeface="微软雅黑" panose="020B0503020204020204" pitchFamily="34" charset="-122"/>
              </a:rPr>
              <a:t>代码</a:t>
            </a:r>
            <a:endParaRPr lang="zh-CN" altLang="en-US" sz="1400">
              <a:solidFill>
                <a:srgbClr val="FF0000"/>
              </a:solidFill>
              <a:latin typeface="微软雅黑" panose="020B0503020204020204" pitchFamily="34" charset="-122"/>
              <a:ea typeface="微软雅黑" panose="020B0503020204020204" pitchFamily="34" charset="-122"/>
            </a:endParaRPr>
          </a:p>
        </p:txBody>
      </p:sp>
      <p:sp>
        <p:nvSpPr>
          <p:cNvPr id="20" name="椭圆形标注 19"/>
          <p:cNvSpPr/>
          <p:nvPr/>
        </p:nvSpPr>
        <p:spPr>
          <a:xfrm>
            <a:off x="314559" y="4222252"/>
            <a:ext cx="3831387" cy="432792"/>
          </a:xfrm>
          <a:prstGeom prst="wedgeEllipseCallout">
            <a:avLst>
              <a:gd name="adj1" fmla="val 29651"/>
              <a:gd name="adj2" fmla="val 116960"/>
            </a:avLst>
          </a:prstGeom>
          <a:solidFill>
            <a:schemeClr val="bg1"/>
          </a:solidFill>
          <a:ln w="19050">
            <a:solidFill>
              <a:schemeClr val="bg2">
                <a:lumMod val="50000"/>
              </a:schemeClr>
            </a:solidFill>
          </a:ln>
        </p:spPr>
        <p:txBody>
          <a:bodyPr wrap="square" rtlCol="0" anchor="ctr">
            <a:spAutoFit/>
          </a:bodyPr>
          <a:lstStyle/>
          <a:p>
            <a:pPr algn="ctr"/>
            <a:r>
              <a:rPr lang="zh-CN" altLang="en-US" sz="1400" smtClean="0">
                <a:solidFill>
                  <a:srgbClr val="FF0000"/>
                </a:solidFill>
                <a:latin typeface="微软雅黑" panose="020B0503020204020204" pitchFamily="34" charset="-122"/>
                <a:ea typeface="微软雅黑" panose="020B0503020204020204" pitchFamily="34" charset="-122"/>
              </a:rPr>
              <a:t>封装滑动方法的</a:t>
            </a:r>
            <a:r>
              <a:rPr lang="en-US" altLang="zh-CN" sz="1400" smtClean="0">
                <a:solidFill>
                  <a:srgbClr val="FF0000"/>
                </a:solidFill>
                <a:latin typeface="微软雅黑" panose="020B0503020204020204" pitchFamily="34" charset="-122"/>
                <a:ea typeface="微软雅黑" panose="020B0503020204020204" pitchFamily="34" charset="-122"/>
              </a:rPr>
              <a:t>JavaScript</a:t>
            </a:r>
            <a:r>
              <a:rPr lang="zh-CN" altLang="en-US" sz="1400" smtClean="0">
                <a:solidFill>
                  <a:srgbClr val="FF0000"/>
                </a:solidFill>
                <a:latin typeface="微软雅黑" panose="020B0503020204020204" pitchFamily="34" charset="-122"/>
                <a:ea typeface="微软雅黑" panose="020B0503020204020204" pitchFamily="34" charset="-122"/>
              </a:rPr>
              <a:t>代码</a:t>
            </a:r>
            <a:endParaRPr lang="zh-CN" altLang="en-US" sz="1400">
              <a:solidFill>
                <a:srgbClr val="FF0000"/>
              </a:solidFill>
              <a:latin typeface="微软雅黑" panose="020B0503020204020204" pitchFamily="34" charset="-122"/>
              <a:ea typeface="微软雅黑" panose="020B0503020204020204" pitchFamily="34" charset="-122"/>
            </a:endParaRPr>
          </a:p>
        </p:txBody>
      </p:sp>
      <p:sp>
        <p:nvSpPr>
          <p:cNvPr id="21" name="椭圆形标注 20"/>
          <p:cNvSpPr/>
          <p:nvPr/>
        </p:nvSpPr>
        <p:spPr>
          <a:xfrm>
            <a:off x="4458588" y="4578845"/>
            <a:ext cx="3000376" cy="432792"/>
          </a:xfrm>
          <a:prstGeom prst="wedgeEllipseCallout">
            <a:avLst>
              <a:gd name="adj1" fmla="val -49335"/>
              <a:gd name="adj2" fmla="val 110356"/>
            </a:avLst>
          </a:prstGeom>
          <a:solidFill>
            <a:schemeClr val="bg1"/>
          </a:solidFill>
          <a:ln w="19050">
            <a:solidFill>
              <a:schemeClr val="bg2">
                <a:lumMod val="50000"/>
              </a:schemeClr>
            </a:solidFill>
          </a:ln>
        </p:spPr>
        <p:txBody>
          <a:bodyPr wrap="square" rtlCol="0" anchor="ctr">
            <a:spAutoFit/>
          </a:bodyPr>
          <a:lstStyle/>
          <a:p>
            <a:pPr algn="ctr"/>
            <a:r>
              <a:rPr lang="zh-CN" altLang="en-US" sz="1400" smtClean="0">
                <a:solidFill>
                  <a:srgbClr val="FF0000"/>
                </a:solidFill>
                <a:latin typeface="微软雅黑" panose="020B0503020204020204" pitchFamily="34" charset="-122"/>
                <a:ea typeface="微软雅黑" panose="020B0503020204020204" pitchFamily="34" charset="-122"/>
              </a:rPr>
              <a:t>购物车页面</a:t>
            </a:r>
            <a:endParaRPr lang="zh-CN" altLang="en-US" sz="1400">
              <a:solidFill>
                <a:srgbClr val="FF0000"/>
              </a:solidFill>
              <a:latin typeface="微软雅黑" panose="020B0503020204020204" pitchFamily="34" charset="-122"/>
              <a:ea typeface="微软雅黑" panose="020B0503020204020204" pitchFamily="34" charset="-122"/>
            </a:endParaRPr>
          </a:p>
        </p:txBody>
      </p:sp>
      <p:sp>
        <p:nvSpPr>
          <p:cNvPr id="22" name="椭圆形标注 21"/>
          <p:cNvSpPr/>
          <p:nvPr/>
        </p:nvSpPr>
        <p:spPr>
          <a:xfrm>
            <a:off x="4841037" y="4921745"/>
            <a:ext cx="3000376" cy="432792"/>
          </a:xfrm>
          <a:prstGeom prst="wedgeEllipseCallout">
            <a:avLst>
              <a:gd name="adj1" fmla="val -49335"/>
              <a:gd name="adj2" fmla="val 110356"/>
            </a:avLst>
          </a:prstGeom>
          <a:solidFill>
            <a:schemeClr val="bg1"/>
          </a:solidFill>
          <a:ln w="19050">
            <a:solidFill>
              <a:schemeClr val="bg2">
                <a:lumMod val="50000"/>
              </a:schemeClr>
            </a:solidFill>
          </a:ln>
        </p:spPr>
        <p:txBody>
          <a:bodyPr wrap="square" rtlCol="0" anchor="ctr">
            <a:spAutoFit/>
          </a:bodyPr>
          <a:lstStyle/>
          <a:p>
            <a:pPr algn="ctr"/>
            <a:r>
              <a:rPr lang="zh-CN" altLang="en-US" sz="1400" smtClean="0">
                <a:solidFill>
                  <a:srgbClr val="FF0000"/>
                </a:solidFill>
                <a:latin typeface="微软雅黑" panose="020B0503020204020204" pitchFamily="34" charset="-122"/>
                <a:ea typeface="微软雅黑" panose="020B0503020204020204" pitchFamily="34" charset="-122"/>
              </a:rPr>
              <a:t>商品分类页面</a:t>
            </a:r>
            <a:endParaRPr lang="zh-CN" altLang="en-US" sz="1400">
              <a:solidFill>
                <a:srgbClr val="FF0000"/>
              </a:solidFill>
              <a:latin typeface="微软雅黑" panose="020B0503020204020204" pitchFamily="34" charset="-122"/>
              <a:ea typeface="微软雅黑" panose="020B0503020204020204" pitchFamily="34" charset="-122"/>
            </a:endParaRPr>
          </a:p>
        </p:txBody>
      </p:sp>
      <p:sp>
        <p:nvSpPr>
          <p:cNvPr id="23" name="椭圆形标注 22"/>
          <p:cNvSpPr/>
          <p:nvPr/>
        </p:nvSpPr>
        <p:spPr>
          <a:xfrm>
            <a:off x="4495798" y="5207495"/>
            <a:ext cx="2562227" cy="432792"/>
          </a:xfrm>
          <a:prstGeom prst="wedgeEllipseCallout">
            <a:avLst>
              <a:gd name="adj1" fmla="val -49335"/>
              <a:gd name="adj2" fmla="val 110356"/>
            </a:avLst>
          </a:prstGeom>
          <a:solidFill>
            <a:schemeClr val="bg1"/>
          </a:solidFill>
          <a:ln w="19050">
            <a:solidFill>
              <a:schemeClr val="bg2">
                <a:lumMod val="50000"/>
              </a:schemeClr>
            </a:solidFill>
          </a:ln>
        </p:spPr>
        <p:txBody>
          <a:bodyPr wrap="square" rtlCol="0" anchor="ctr">
            <a:spAutoFit/>
          </a:bodyPr>
          <a:lstStyle/>
          <a:p>
            <a:pPr algn="ctr"/>
            <a:r>
              <a:rPr lang="zh-CN" altLang="en-US" sz="1400" smtClean="0">
                <a:solidFill>
                  <a:srgbClr val="FF0000"/>
                </a:solidFill>
                <a:latin typeface="微软雅黑" panose="020B0503020204020204" pitchFamily="34" charset="-122"/>
                <a:ea typeface="微软雅黑" panose="020B0503020204020204" pitchFamily="34" charset="-122"/>
              </a:rPr>
              <a:t>首页</a:t>
            </a:r>
            <a:endParaRPr lang="zh-CN" altLang="en-US" sz="1400">
              <a:solidFill>
                <a:srgbClr val="FF0000"/>
              </a:solidFill>
              <a:latin typeface="微软雅黑" panose="020B0503020204020204" pitchFamily="34" charset="-122"/>
              <a:ea typeface="微软雅黑" panose="020B0503020204020204" pitchFamily="34" charset="-122"/>
            </a:endParaRPr>
          </a:p>
        </p:txBody>
      </p:sp>
      <p:sp>
        <p:nvSpPr>
          <p:cNvPr id="24" name="椭圆形标注 23"/>
          <p:cNvSpPr/>
          <p:nvPr/>
        </p:nvSpPr>
        <p:spPr>
          <a:xfrm>
            <a:off x="4879137" y="5578970"/>
            <a:ext cx="4055313" cy="432792"/>
          </a:xfrm>
          <a:prstGeom prst="wedgeEllipseCallout">
            <a:avLst>
              <a:gd name="adj1" fmla="val -43933"/>
              <a:gd name="adj2" fmla="val 94950"/>
            </a:avLst>
          </a:prstGeom>
          <a:solidFill>
            <a:schemeClr val="bg1"/>
          </a:solidFill>
          <a:ln w="19050">
            <a:solidFill>
              <a:schemeClr val="bg2">
                <a:lumMod val="50000"/>
              </a:schemeClr>
            </a:solidFill>
          </a:ln>
        </p:spPr>
        <p:txBody>
          <a:bodyPr wrap="square" rtlCol="0" anchor="ctr">
            <a:spAutoFit/>
          </a:bodyPr>
          <a:lstStyle/>
          <a:p>
            <a:pPr algn="ctr"/>
            <a:r>
              <a:rPr lang="zh-CN" altLang="en-US" sz="1400" smtClean="0">
                <a:solidFill>
                  <a:srgbClr val="FF0000"/>
                </a:solidFill>
                <a:latin typeface="微软雅黑" panose="020B0503020204020204" pitchFamily="34" charset="-122"/>
                <a:ea typeface="微软雅黑" panose="020B0503020204020204" pitchFamily="34" charset="-122"/>
              </a:rPr>
              <a:t>使用</a:t>
            </a:r>
            <a:r>
              <a:rPr lang="en-US" altLang="zh-CN" sz="1400">
                <a:solidFill>
                  <a:srgbClr val="FF0000"/>
                </a:solidFill>
                <a:latin typeface="微软雅黑" panose="020B0503020204020204" pitchFamily="34" charset="-122"/>
                <a:ea typeface="微软雅黑" panose="020B0503020204020204" pitchFamily="34" charset="-122"/>
              </a:rPr>
              <a:t>zepto.js</a:t>
            </a:r>
            <a:r>
              <a:rPr lang="zh-CN" altLang="en-US" sz="1400">
                <a:solidFill>
                  <a:srgbClr val="FF0000"/>
                </a:solidFill>
                <a:latin typeface="微软雅黑" panose="020B0503020204020204" pitchFamily="34" charset="-122"/>
                <a:ea typeface="微软雅黑" panose="020B0503020204020204" pitchFamily="34" charset="-122"/>
              </a:rPr>
              <a:t>实现功能的首页页面</a:t>
            </a:r>
          </a:p>
        </p:txBody>
      </p:sp>
    </p:spTree>
    <p:custDataLst>
      <p:tags r:id="rId1"/>
    </p:custDataLst>
    <p:extLst>
      <p:ext uri="{BB962C8B-B14F-4D97-AF65-F5344CB8AC3E}">
        <p14:creationId xmlns:p14="http://schemas.microsoft.com/office/powerpoint/2010/main" val="1758370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1"/>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down)">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down)">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wipe(down)">
                                      <p:cBhvr>
                                        <p:cTn id="61" dur="500"/>
                                        <p:tgtEl>
                                          <p:spTgt spid="17"/>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17"/>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down)">
                                      <p:cBhvr>
                                        <p:cTn id="70" dur="5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down)">
                                      <p:cBhvr>
                                        <p:cTn id="79" dur="500"/>
                                        <p:tgtEl>
                                          <p:spTgt spid="19"/>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1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wipe(down)">
                                      <p:cBhvr>
                                        <p:cTn id="88" dur="500"/>
                                        <p:tgtEl>
                                          <p:spTgt spid="20"/>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20"/>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wipe(down)">
                                      <p:cBhvr>
                                        <p:cTn id="97" dur="500"/>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21"/>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wipe(down)">
                                      <p:cBhvr>
                                        <p:cTn id="106" dur="500"/>
                                        <p:tgtEl>
                                          <p:spTgt spid="22"/>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23"/>
                                        </p:tgtEl>
                                        <p:attrNameLst>
                                          <p:attrName>style.visibility</p:attrName>
                                        </p:attrNameLst>
                                      </p:cBhvr>
                                      <p:to>
                                        <p:strVal val="visible"/>
                                      </p:to>
                                    </p:set>
                                    <p:animEffect transition="in" filter="wipe(down)">
                                      <p:cBhvr>
                                        <p:cTn id="115" dur="500"/>
                                        <p:tgtEl>
                                          <p:spTgt spid="23"/>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grpId="1" nodeType="clickEffect">
                                  <p:stCondLst>
                                    <p:cond delay="0"/>
                                  </p:stCondLst>
                                  <p:childTnLst>
                                    <p:set>
                                      <p:cBhvr>
                                        <p:cTn id="119" dur="1" fill="hold">
                                          <p:stCondLst>
                                            <p:cond delay="0"/>
                                          </p:stCondLst>
                                        </p:cTn>
                                        <p:tgtEl>
                                          <p:spTgt spid="23"/>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24"/>
                                        </p:tgtEl>
                                        <p:attrNameLst>
                                          <p:attrName>style.visibility</p:attrName>
                                        </p:attrNameLst>
                                      </p:cBhvr>
                                      <p:to>
                                        <p:strVal val="visible"/>
                                      </p:to>
                                    </p:set>
                                    <p:animEffect transition="in" filter="wipe(down)">
                                      <p:cBhvr>
                                        <p:cTn id="124" dur="500"/>
                                        <p:tgtEl>
                                          <p:spTgt spid="24"/>
                                        </p:tgtEl>
                                      </p:cBhvr>
                                    </p:animEffec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3" grpId="0" animBg="1"/>
      <p:bldP spid="13" grpId="1" animBg="1"/>
      <p:bldP spid="14" grpId="0" animBg="1"/>
      <p:bldP spid="14" grpId="1" animBg="1"/>
      <p:bldP spid="15" grpId="0" animBg="1"/>
      <p:bldP spid="15"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0388" y="1237860"/>
            <a:ext cx="2387192" cy="646331"/>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项目</a:t>
            </a:r>
            <a:r>
              <a:rPr lang="zh-CN" altLang="en-US" sz="2400" b="1">
                <a:solidFill>
                  <a:srgbClr val="0567A2"/>
                </a:solidFill>
              </a:rPr>
              <a:t>开发流程</a:t>
            </a:r>
            <a:endParaRPr lang="zh-CN" altLang="zh-CN" sz="2400" b="1">
              <a:solidFill>
                <a:srgbClr val="0567A2"/>
              </a:solidFill>
            </a:endParaRPr>
          </a:p>
        </p:txBody>
      </p:sp>
      <p:sp>
        <p:nvSpPr>
          <p:cNvPr id="14"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项目简介</a:t>
            </a:r>
            <a:endParaRPr lang="zh-CN" altLang="zh-CN" sz="3600" b="1">
              <a:solidFill>
                <a:srgbClr val="0567A2"/>
              </a:solidFill>
              <a:latin typeface="微软雅黑" pitchFamily="34" charset="-122"/>
              <a:ea typeface="微软雅黑" pitchFamily="34" charset="-122"/>
            </a:endParaRPr>
          </a:p>
        </p:txBody>
      </p:sp>
      <p:sp>
        <p:nvSpPr>
          <p:cNvPr id="15" name="椭圆 14"/>
          <p:cNvSpPr/>
          <p:nvPr/>
        </p:nvSpPr>
        <p:spPr bwMode="auto">
          <a:xfrm rot="574600">
            <a:off x="783207" y="2067666"/>
            <a:ext cx="362543" cy="362530"/>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pPr>
            <a:endParaRPr lang="zh-CN" altLang="en-US" dirty="0">
              <a:solidFill>
                <a:schemeClr val="bg1"/>
              </a:solidFill>
              <a:latin typeface="Arial" charset="0"/>
              <a:ea typeface="宋体" pitchFamily="2" charset="-122"/>
            </a:endParaRPr>
          </a:p>
        </p:txBody>
      </p:sp>
      <p:sp>
        <p:nvSpPr>
          <p:cNvPr id="19" name="TextBox 18"/>
          <p:cNvSpPr txBox="1"/>
          <p:nvPr/>
        </p:nvSpPr>
        <p:spPr>
          <a:xfrm>
            <a:off x="792647" y="2073008"/>
            <a:ext cx="348172" cy="369332"/>
          </a:xfrm>
          <a:prstGeom prst="rect">
            <a:avLst/>
          </a:prstGeom>
          <a:noFill/>
        </p:spPr>
        <p:txBody>
          <a:bodyPr wrap="none" rtlCol="0">
            <a:spAutoFit/>
          </a:bodyPr>
          <a:lstStyle/>
          <a:p>
            <a:r>
              <a:rPr lang="en-US" altLang="zh-CN" b="1" dirty="0" smtClean="0">
                <a:solidFill>
                  <a:schemeClr val="bg1"/>
                </a:solidFill>
                <a:latin typeface="Verdana" panose="020B0604030504040204" pitchFamily="34" charset="0"/>
                <a:ea typeface="Verdana" panose="020B0604030504040204" pitchFamily="34" charset="0"/>
                <a:cs typeface="Verdana" panose="020B0604030504040204" pitchFamily="34" charset="0"/>
              </a:rPr>
              <a:t>1</a:t>
            </a:r>
            <a:endParaRPr lang="zh-CN" altLang="en-US" b="1" dirty="0">
              <a:solidFill>
                <a:schemeClr val="bg1"/>
              </a:solidFill>
              <a:latin typeface="Verdana" panose="020B0604030504040204" pitchFamily="34" charset="0"/>
              <a:cs typeface="Verdana" panose="020B0604030504040204" pitchFamily="34" charset="0"/>
            </a:endParaRPr>
          </a:p>
        </p:txBody>
      </p:sp>
      <p:cxnSp>
        <p:nvCxnSpPr>
          <p:cNvPr id="20" name="直接连接符 19"/>
          <p:cNvCxnSpPr/>
          <p:nvPr/>
        </p:nvCxnSpPr>
        <p:spPr>
          <a:xfrm>
            <a:off x="964478" y="2413034"/>
            <a:ext cx="1102447"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179562" y="2082194"/>
            <a:ext cx="1151277" cy="345094"/>
          </a:xfrm>
          <a:prstGeom prst="rect">
            <a:avLst/>
          </a:prstGeom>
        </p:spPr>
        <p:txBody>
          <a:bodyPr wrap="square">
            <a:spAutoFit/>
          </a:bodyPr>
          <a:lstStyle/>
          <a:p>
            <a:pPr>
              <a:lnSpc>
                <a:spcPct val="130000"/>
              </a:lnSpc>
              <a:spcAft>
                <a:spcPts val="300"/>
              </a:spcAft>
            </a:pPr>
            <a:r>
              <a:rPr lang="zh-CN" altLang="en-US" sz="1400" b="1" smtClean="0">
                <a:solidFill>
                  <a:srgbClr val="0567A2"/>
                </a:solidFill>
                <a:latin typeface="微软雅黑" pitchFamily="34" charset="-122"/>
                <a:ea typeface="微软雅黑" pitchFamily="34" charset="-122"/>
              </a:rPr>
              <a:t>商品首页</a:t>
            </a:r>
            <a:endParaRPr lang="en-US" altLang="zh-CN" sz="1200" dirty="0">
              <a:solidFill>
                <a:srgbClr val="0567A2"/>
              </a:solidFill>
              <a:latin typeface="微软雅黑" pitchFamily="34" charset="-122"/>
              <a:ea typeface="微软雅黑" pitchFamily="34" charset="-122"/>
            </a:endParaRPr>
          </a:p>
        </p:txBody>
      </p:sp>
      <p:sp>
        <p:nvSpPr>
          <p:cNvPr id="24" name="椭圆 23"/>
          <p:cNvSpPr/>
          <p:nvPr/>
        </p:nvSpPr>
        <p:spPr bwMode="auto">
          <a:xfrm rot="574600">
            <a:off x="807062" y="3572616"/>
            <a:ext cx="362543" cy="362530"/>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pPr>
            <a:endParaRPr lang="zh-CN" altLang="en-US" dirty="0">
              <a:solidFill>
                <a:schemeClr val="bg1"/>
              </a:solidFill>
              <a:latin typeface="Arial" charset="0"/>
              <a:ea typeface="宋体" pitchFamily="2" charset="-122"/>
            </a:endParaRPr>
          </a:p>
        </p:txBody>
      </p:sp>
      <p:sp>
        <p:nvSpPr>
          <p:cNvPr id="25" name="TextBox 24"/>
          <p:cNvSpPr txBox="1"/>
          <p:nvPr/>
        </p:nvSpPr>
        <p:spPr>
          <a:xfrm>
            <a:off x="816502" y="3577958"/>
            <a:ext cx="348172" cy="369332"/>
          </a:xfrm>
          <a:prstGeom prst="rect">
            <a:avLst/>
          </a:prstGeom>
          <a:noFill/>
        </p:spPr>
        <p:txBody>
          <a:bodyPr wrap="none" rtlCol="0">
            <a:spAutoFit/>
          </a:bodyPr>
          <a:lstStyle/>
          <a:p>
            <a:r>
              <a:rPr lang="en-US" altLang="zh-CN" b="1" dirty="0">
                <a:solidFill>
                  <a:schemeClr val="bg1"/>
                </a:solidFill>
                <a:latin typeface="Verdana" panose="020B0604030504040204" pitchFamily="34" charset="0"/>
                <a:ea typeface="Verdana" panose="020B0604030504040204" pitchFamily="34" charset="0"/>
                <a:cs typeface="Verdana" panose="020B0604030504040204" pitchFamily="34" charset="0"/>
              </a:rPr>
              <a:t>2</a:t>
            </a:r>
            <a:endParaRPr lang="zh-CN" altLang="en-US" b="1" dirty="0">
              <a:solidFill>
                <a:schemeClr val="bg1"/>
              </a:solidFill>
              <a:latin typeface="Verdana" panose="020B0604030504040204" pitchFamily="34" charset="0"/>
              <a:cs typeface="Verdana" panose="020B0604030504040204" pitchFamily="34" charset="0"/>
            </a:endParaRPr>
          </a:p>
        </p:txBody>
      </p:sp>
      <p:cxnSp>
        <p:nvCxnSpPr>
          <p:cNvPr id="26" name="直接连接符 25"/>
          <p:cNvCxnSpPr/>
          <p:nvPr/>
        </p:nvCxnSpPr>
        <p:spPr>
          <a:xfrm>
            <a:off x="988333" y="3917984"/>
            <a:ext cx="133632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203417" y="3587144"/>
            <a:ext cx="1151277" cy="345094"/>
          </a:xfrm>
          <a:prstGeom prst="rect">
            <a:avLst/>
          </a:prstGeom>
        </p:spPr>
        <p:txBody>
          <a:bodyPr wrap="square">
            <a:spAutoFit/>
          </a:bodyPr>
          <a:lstStyle/>
          <a:p>
            <a:pPr>
              <a:lnSpc>
                <a:spcPct val="130000"/>
              </a:lnSpc>
              <a:spcAft>
                <a:spcPts val="300"/>
              </a:spcAft>
            </a:pPr>
            <a:r>
              <a:rPr lang="zh-CN" altLang="en-US" sz="1400" b="1" smtClean="0">
                <a:solidFill>
                  <a:srgbClr val="0567A2"/>
                </a:solidFill>
                <a:latin typeface="微软雅黑" pitchFamily="34" charset="-122"/>
                <a:ea typeface="微软雅黑" pitchFamily="34" charset="-122"/>
              </a:rPr>
              <a:t>商品分类页</a:t>
            </a:r>
            <a:endParaRPr lang="en-US" altLang="zh-CN" sz="1200" dirty="0">
              <a:solidFill>
                <a:srgbClr val="0567A2"/>
              </a:solidFill>
              <a:latin typeface="微软雅黑" pitchFamily="34" charset="-122"/>
              <a:ea typeface="微软雅黑" pitchFamily="34" charset="-122"/>
            </a:endParaRPr>
          </a:p>
        </p:txBody>
      </p:sp>
      <p:sp>
        <p:nvSpPr>
          <p:cNvPr id="28" name="椭圆 27"/>
          <p:cNvSpPr/>
          <p:nvPr/>
        </p:nvSpPr>
        <p:spPr bwMode="auto">
          <a:xfrm rot="574600">
            <a:off x="777026" y="4972791"/>
            <a:ext cx="362543" cy="362530"/>
          </a:xfrm>
          <a:prstGeom prst="ellipse">
            <a:avLst/>
          </a:prstGeom>
          <a:solidFill>
            <a:srgbClr val="0567A2"/>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itchFamily="34" charset="0"/>
              <a:buNone/>
            </a:pPr>
            <a:endParaRPr lang="zh-CN" altLang="en-US" dirty="0">
              <a:solidFill>
                <a:schemeClr val="bg1"/>
              </a:solidFill>
              <a:latin typeface="Arial" charset="0"/>
              <a:ea typeface="宋体" pitchFamily="2" charset="-122"/>
            </a:endParaRPr>
          </a:p>
        </p:txBody>
      </p:sp>
      <p:sp>
        <p:nvSpPr>
          <p:cNvPr id="29" name="TextBox 28"/>
          <p:cNvSpPr txBox="1"/>
          <p:nvPr/>
        </p:nvSpPr>
        <p:spPr>
          <a:xfrm>
            <a:off x="786466" y="4978133"/>
            <a:ext cx="348172" cy="369332"/>
          </a:xfrm>
          <a:prstGeom prst="rect">
            <a:avLst/>
          </a:prstGeom>
          <a:noFill/>
        </p:spPr>
        <p:txBody>
          <a:bodyPr wrap="none" rtlCol="0">
            <a:spAutoFit/>
          </a:bodyPr>
          <a:lstStyle/>
          <a:p>
            <a:r>
              <a:rPr lang="en-US" altLang="zh-CN" b="1" smtClean="0">
                <a:solidFill>
                  <a:schemeClr val="bg1"/>
                </a:solidFill>
                <a:latin typeface="Verdana" panose="020B0604030504040204" pitchFamily="34" charset="0"/>
                <a:cs typeface="Verdana" panose="020B0604030504040204" pitchFamily="34" charset="0"/>
              </a:rPr>
              <a:t>3</a:t>
            </a:r>
            <a:endParaRPr lang="zh-CN" altLang="en-US" b="1" dirty="0">
              <a:solidFill>
                <a:schemeClr val="bg1"/>
              </a:solidFill>
              <a:latin typeface="Verdana" panose="020B0604030504040204" pitchFamily="34" charset="0"/>
              <a:cs typeface="Verdana" panose="020B0604030504040204" pitchFamily="34" charset="0"/>
            </a:endParaRPr>
          </a:p>
        </p:txBody>
      </p:sp>
      <p:cxnSp>
        <p:nvCxnSpPr>
          <p:cNvPr id="30" name="直接连接符 29"/>
          <p:cNvCxnSpPr/>
          <p:nvPr/>
        </p:nvCxnSpPr>
        <p:spPr>
          <a:xfrm>
            <a:off x="958297" y="5318159"/>
            <a:ext cx="1102447"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173381" y="4987319"/>
            <a:ext cx="1151277" cy="345094"/>
          </a:xfrm>
          <a:prstGeom prst="rect">
            <a:avLst/>
          </a:prstGeom>
        </p:spPr>
        <p:txBody>
          <a:bodyPr wrap="square">
            <a:spAutoFit/>
          </a:bodyPr>
          <a:lstStyle/>
          <a:p>
            <a:pPr>
              <a:lnSpc>
                <a:spcPct val="130000"/>
              </a:lnSpc>
              <a:spcAft>
                <a:spcPts val="300"/>
              </a:spcAft>
            </a:pPr>
            <a:r>
              <a:rPr lang="zh-CN" altLang="en-US" sz="1400" b="1">
                <a:solidFill>
                  <a:srgbClr val="0567A2"/>
                </a:solidFill>
                <a:latin typeface="微软雅黑" pitchFamily="34" charset="-122"/>
                <a:ea typeface="微软雅黑" pitchFamily="34" charset="-122"/>
              </a:rPr>
              <a:t>购物车</a:t>
            </a:r>
            <a:r>
              <a:rPr lang="zh-CN" altLang="en-US" sz="1400" b="1" smtClean="0">
                <a:solidFill>
                  <a:srgbClr val="0567A2"/>
                </a:solidFill>
                <a:latin typeface="微软雅黑" pitchFamily="34" charset="-122"/>
                <a:ea typeface="微软雅黑" pitchFamily="34" charset="-122"/>
              </a:rPr>
              <a:t>页</a:t>
            </a:r>
            <a:endParaRPr lang="en-US" altLang="zh-CN" sz="1200" dirty="0">
              <a:solidFill>
                <a:srgbClr val="0567A2"/>
              </a:solidFill>
              <a:latin typeface="微软雅黑" pitchFamily="34" charset="-122"/>
              <a:ea typeface="微软雅黑" pitchFamily="34" charset="-122"/>
            </a:endParaRPr>
          </a:p>
        </p:txBody>
      </p:sp>
      <p:grpSp>
        <p:nvGrpSpPr>
          <p:cNvPr id="36" name="组合 35"/>
          <p:cNvGrpSpPr/>
          <p:nvPr/>
        </p:nvGrpSpPr>
        <p:grpSpPr>
          <a:xfrm>
            <a:off x="2457450" y="1951009"/>
            <a:ext cx="4483100" cy="3992562"/>
            <a:chOff x="2457450" y="1951009"/>
            <a:chExt cx="4483100" cy="3992562"/>
          </a:xfrm>
        </p:grpSpPr>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3600" y="1951009"/>
              <a:ext cx="3536950" cy="399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右箭头 34"/>
            <p:cNvSpPr/>
            <p:nvPr/>
          </p:nvSpPr>
          <p:spPr>
            <a:xfrm>
              <a:off x="2457450" y="2248931"/>
              <a:ext cx="676275" cy="193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9" name="组合 38"/>
          <p:cNvGrpSpPr/>
          <p:nvPr/>
        </p:nvGrpSpPr>
        <p:grpSpPr>
          <a:xfrm>
            <a:off x="2452685" y="2118103"/>
            <a:ext cx="4445001" cy="3689350"/>
            <a:chOff x="2457449" y="2040034"/>
            <a:chExt cx="4445001" cy="3689350"/>
          </a:xfrm>
        </p:grpSpPr>
        <p:sp>
          <p:nvSpPr>
            <p:cNvPr id="37" name="右箭头 36"/>
            <p:cNvSpPr/>
            <p:nvPr/>
          </p:nvSpPr>
          <p:spPr>
            <a:xfrm>
              <a:off x="2457449" y="3665919"/>
              <a:ext cx="676275" cy="193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5" name="图片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03600" y="2040034"/>
              <a:ext cx="3498850"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 name="组合 39"/>
          <p:cNvGrpSpPr/>
          <p:nvPr/>
        </p:nvGrpSpPr>
        <p:grpSpPr>
          <a:xfrm>
            <a:off x="2405290" y="2040034"/>
            <a:ext cx="4162427" cy="3625850"/>
            <a:chOff x="2457448" y="2027767"/>
            <a:chExt cx="4162427" cy="3625850"/>
          </a:xfrm>
        </p:grpSpPr>
        <p:sp>
          <p:nvSpPr>
            <p:cNvPr id="38" name="右箭头 37"/>
            <p:cNvSpPr/>
            <p:nvPr/>
          </p:nvSpPr>
          <p:spPr>
            <a:xfrm>
              <a:off x="2457448" y="5057351"/>
              <a:ext cx="676275" cy="1934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76" name="图片 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95675" y="2027767"/>
              <a:ext cx="3124200"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extLst>
      <p:ext uri="{BB962C8B-B14F-4D97-AF65-F5344CB8AC3E}">
        <p14:creationId xmlns:p14="http://schemas.microsoft.com/office/powerpoint/2010/main" val="28596222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left)">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left)">
                                      <p:cBhvr>
                                        <p:cTn id="18" dur="500"/>
                                        <p:tgtEl>
                                          <p:spTgt spid="3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36"/>
                                        </p:tgtEl>
                                      </p:cBhvr>
                                    </p:animEffect>
                                    <p:set>
                                      <p:cBhvr>
                                        <p:cTn id="23" dur="1" fill="hold">
                                          <p:stCondLst>
                                            <p:cond delay="499"/>
                                          </p:stCondLst>
                                        </p:cTn>
                                        <p:tgtEl>
                                          <p:spTgt spid="36"/>
                                        </p:tgtEl>
                                        <p:attrNameLst>
                                          <p:attrName>style.visibility</p:attrName>
                                        </p:attrNameLst>
                                      </p:cBhvr>
                                      <p:to>
                                        <p:strVal val="hidden"/>
                                      </p:to>
                                    </p:se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left)">
                                      <p:cBhvr>
                                        <p:cTn id="30" dur="500"/>
                                        <p:tgtEl>
                                          <p:spTgt spid="24"/>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left)">
                                      <p:cBhvr>
                                        <p:cTn id="38" dur="500"/>
                                        <p:tgtEl>
                                          <p:spTgt spid="3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39"/>
                                        </p:tgtEl>
                                      </p:cBhvr>
                                    </p:animEffect>
                                    <p:set>
                                      <p:cBhvr>
                                        <p:cTn id="43" dur="1" fill="hold">
                                          <p:stCondLst>
                                            <p:cond delay="499"/>
                                          </p:stCondLst>
                                        </p:cTn>
                                        <p:tgtEl>
                                          <p:spTgt spid="39"/>
                                        </p:tgtEl>
                                        <p:attrNameLst>
                                          <p:attrName>style.visibility</p:attrName>
                                        </p:attrNameLst>
                                      </p:cBhvr>
                                      <p:to>
                                        <p:strVal val="hidden"/>
                                      </p:to>
                                    </p:se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left)">
                                      <p:cBhvr>
                                        <p:cTn id="53" dur="500"/>
                                        <p:tgtEl>
                                          <p:spTgt spid="3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left)">
                                      <p:cBhvr>
                                        <p:cTn id="5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p:bldP spid="24" grpId="0" animBg="1"/>
      <p:bldP spid="27" grpId="0"/>
      <p:bldP spid="28" grpId="0" animBg="1"/>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商城首页</a:t>
            </a:r>
            <a:endParaRPr lang="zh-CN" altLang="zh-CN" sz="3600" b="1">
              <a:solidFill>
                <a:srgbClr val="0567A2"/>
              </a:solidFill>
              <a:latin typeface="微软雅黑" pitchFamily="34" charset="-122"/>
              <a:ea typeface="微软雅黑" pitchFamily="34" charset="-122"/>
            </a:endParaRPr>
          </a:p>
        </p:txBody>
      </p:sp>
      <p:sp>
        <p:nvSpPr>
          <p:cNvPr id="11" name="矩形 10"/>
          <p:cNvSpPr/>
          <p:nvPr/>
        </p:nvSpPr>
        <p:spPr>
          <a:xfrm>
            <a:off x="560388" y="1180710"/>
            <a:ext cx="2637260" cy="646331"/>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任务</a:t>
            </a:r>
            <a:r>
              <a:rPr lang="en-US" altLang="zh-CN" sz="2400" b="1">
                <a:solidFill>
                  <a:srgbClr val="0567A2"/>
                </a:solidFill>
              </a:rPr>
              <a:t>1-</a:t>
            </a:r>
            <a:r>
              <a:rPr lang="zh-CN" altLang="en-US" sz="2400" b="1">
                <a:solidFill>
                  <a:srgbClr val="0567A2"/>
                </a:solidFill>
              </a:rPr>
              <a:t>项目搭建</a:t>
            </a:r>
            <a:endParaRPr lang="zh-CN" altLang="zh-CN" sz="2400" b="1">
              <a:solidFill>
                <a:srgbClr val="0567A2"/>
              </a:solidFill>
            </a:endParaRPr>
          </a:p>
        </p:txBody>
      </p:sp>
      <p:sp>
        <p:nvSpPr>
          <p:cNvPr id="13" name="TextBox 12"/>
          <p:cNvSpPr txBox="1">
            <a:spLocks noChangeArrowheads="1"/>
          </p:cNvSpPr>
          <p:nvPr/>
        </p:nvSpPr>
        <p:spPr bwMode="auto">
          <a:xfrm>
            <a:off x="742950" y="1985963"/>
            <a:ext cx="2328082" cy="369332"/>
          </a:xfrm>
          <a:prstGeom prst="rect">
            <a:avLst/>
          </a:prstGeom>
          <a:solidFill>
            <a:schemeClr val="accent1"/>
          </a:solidFill>
          <a:ln>
            <a:noFill/>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smtClean="0">
                <a:solidFill>
                  <a:schemeClr val="bg1"/>
                </a:solidFill>
                <a:latin typeface="微软雅黑" pitchFamily="34" charset="-122"/>
                <a:ea typeface="微软雅黑" pitchFamily="34" charset="-122"/>
              </a:rPr>
              <a:t>(1)</a:t>
            </a:r>
            <a:r>
              <a:rPr lang="zh-CN" altLang="en-US" b="1" smtClean="0">
                <a:solidFill>
                  <a:schemeClr val="bg1"/>
                </a:solidFill>
                <a:latin typeface="微软雅黑" pitchFamily="34" charset="-122"/>
                <a:ea typeface="微软雅黑" pitchFamily="34" charset="-122"/>
              </a:rPr>
              <a:t> 任务描述</a:t>
            </a:r>
            <a:endParaRPr lang="zh-CN" altLang="en-US" b="1">
              <a:solidFill>
                <a:schemeClr val="bg1"/>
              </a:solidFill>
              <a:latin typeface="微软雅黑" pitchFamily="34" charset="-122"/>
              <a:ea typeface="微软雅黑" pitchFamily="34" charset="-122"/>
            </a:endParaRPr>
          </a:p>
        </p:txBody>
      </p:sp>
      <p:sp>
        <p:nvSpPr>
          <p:cNvPr id="14" name="TextBox 13"/>
          <p:cNvSpPr txBox="1">
            <a:spLocks noChangeArrowheads="1"/>
          </p:cNvSpPr>
          <p:nvPr/>
        </p:nvSpPr>
        <p:spPr bwMode="auto">
          <a:xfrm>
            <a:off x="3283372" y="1995488"/>
            <a:ext cx="4746203" cy="369887"/>
          </a:xfrm>
          <a:prstGeom prst="rect">
            <a:avLst/>
          </a:prstGeom>
          <a:solidFill>
            <a:schemeClr val="accent1"/>
          </a:solidFill>
          <a:ln>
            <a:noFill/>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a:solidFill>
                  <a:schemeClr val="bg1"/>
                </a:solidFill>
                <a:latin typeface="微软雅黑" pitchFamily="34" charset="-122"/>
                <a:ea typeface="微软雅黑" pitchFamily="34" charset="-122"/>
              </a:rPr>
              <a:t>(2</a:t>
            </a:r>
            <a:r>
              <a:rPr lang="en-US" altLang="zh-CN" b="1" smtClean="0">
                <a:solidFill>
                  <a:schemeClr val="bg1"/>
                </a:solidFill>
                <a:latin typeface="微软雅黑" pitchFamily="34" charset="-122"/>
                <a:ea typeface="微软雅黑" pitchFamily="34" charset="-122"/>
              </a:rPr>
              <a:t>)</a:t>
            </a:r>
            <a:r>
              <a:rPr lang="zh-CN" altLang="en-US" b="1" smtClean="0">
                <a:solidFill>
                  <a:schemeClr val="bg1"/>
                </a:solidFill>
                <a:latin typeface="微软雅黑" pitchFamily="34" charset="-122"/>
                <a:ea typeface="微软雅黑" pitchFamily="34" charset="-122"/>
              </a:rPr>
              <a:t>任务分析</a:t>
            </a:r>
            <a:endParaRPr lang="zh-CN" altLang="en-US" b="1">
              <a:solidFill>
                <a:schemeClr val="bg1"/>
              </a:solidFill>
              <a:latin typeface="微软雅黑" pitchFamily="34" charset="-122"/>
              <a:ea typeface="微软雅黑" pitchFamily="34" charset="-122"/>
            </a:endParaRPr>
          </a:p>
        </p:txBody>
      </p:sp>
      <p:sp>
        <p:nvSpPr>
          <p:cNvPr id="16" name="折角形 15"/>
          <p:cNvSpPr/>
          <p:nvPr/>
        </p:nvSpPr>
        <p:spPr>
          <a:xfrm>
            <a:off x="744538" y="2489200"/>
            <a:ext cx="2328082" cy="1927174"/>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endParaRPr lang="en-US" altLang="zh-CN" sz="1600" dirty="0" smtClean="0">
              <a:solidFill>
                <a:schemeClr val="tx1"/>
              </a:solidFill>
              <a:latin typeface="黑体" panose="02010609060101010101" pitchFamily="49" charset="-122"/>
              <a:ea typeface="黑体" panose="02010609060101010101" pitchFamily="49" charset="-122"/>
            </a:endParaRPr>
          </a:p>
          <a:p>
            <a:pPr>
              <a:lnSpc>
                <a:spcPct val="150000"/>
              </a:lnSpc>
              <a:defRPr/>
            </a:pPr>
            <a:r>
              <a:rPr lang="zh-CN" altLang="en-US" sz="1400" dirty="0">
                <a:solidFill>
                  <a:schemeClr val="tx1">
                    <a:lumMod val="65000"/>
                    <a:lumOff val="35000"/>
                  </a:schemeClr>
                </a:solidFill>
                <a:latin typeface="微软雅黑" pitchFamily="34" charset="-122"/>
                <a:ea typeface="微软雅黑" pitchFamily="34" charset="-122"/>
              </a:rPr>
              <a:t>本任务就是带领读者搭建项目框架并完成项目的公用样式的编写。</a:t>
            </a:r>
          </a:p>
          <a:p>
            <a:pPr>
              <a:lnSpc>
                <a:spcPct val="150000"/>
              </a:lnSpc>
              <a:defRPr/>
            </a:pPr>
            <a:endParaRPr lang="zh-CN" altLang="en-US" dirty="0">
              <a:solidFill>
                <a:schemeClr val="tx1"/>
              </a:solidFill>
              <a:latin typeface="黑体" panose="02010609060101010101" pitchFamily="49" charset="-122"/>
              <a:ea typeface="黑体" panose="02010609060101010101" pitchFamily="49" charset="-122"/>
            </a:endParaRPr>
          </a:p>
        </p:txBody>
      </p:sp>
      <p:sp>
        <p:nvSpPr>
          <p:cNvPr id="17" name="折角形 16"/>
          <p:cNvSpPr/>
          <p:nvPr/>
        </p:nvSpPr>
        <p:spPr>
          <a:xfrm>
            <a:off x="3278190" y="2498725"/>
            <a:ext cx="4751386" cy="2711450"/>
          </a:xfrm>
          <a:prstGeom prst="foldedCorner">
            <a:avLst/>
          </a:prstGeom>
          <a:solidFill>
            <a:srgbClr val="D1C7FD">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200" dirty="0">
                <a:solidFill>
                  <a:schemeClr val="tx1">
                    <a:lumMod val="65000"/>
                    <a:lumOff val="35000"/>
                  </a:schemeClr>
                </a:solidFill>
                <a:latin typeface="微软雅黑" pitchFamily="34" charset="-122"/>
                <a:ea typeface="微软雅黑" pitchFamily="34" charset="-122"/>
              </a:rPr>
              <a:t>本项目使用的是百分比自适应布局，也就是流式布局，同时，需要对移动端的</a:t>
            </a:r>
            <a:r>
              <a:rPr lang="en-US" altLang="zh-CN" sz="1200" dirty="0">
                <a:solidFill>
                  <a:schemeClr val="tx1">
                    <a:lumMod val="65000"/>
                    <a:lumOff val="35000"/>
                  </a:schemeClr>
                </a:solidFill>
                <a:latin typeface="微软雅黑" pitchFamily="34" charset="-122"/>
                <a:ea typeface="微软雅黑" pitchFamily="34" charset="-122"/>
              </a:rPr>
              <a:t>viewport</a:t>
            </a:r>
            <a:r>
              <a:rPr lang="zh-CN" altLang="en-US" sz="1200" dirty="0">
                <a:solidFill>
                  <a:schemeClr val="tx1">
                    <a:lumMod val="65000"/>
                    <a:lumOff val="35000"/>
                  </a:schemeClr>
                </a:solidFill>
                <a:latin typeface="微软雅黑" pitchFamily="34" charset="-122"/>
                <a:ea typeface="微软雅黑" pitchFamily="34" charset="-122"/>
              </a:rPr>
              <a:t>视口进行设置，才能达到适配的目的。</a:t>
            </a:r>
          </a:p>
          <a:p>
            <a:pPr>
              <a:lnSpc>
                <a:spcPct val="150000"/>
              </a:lnSpc>
              <a:defRPr/>
            </a:pPr>
            <a:r>
              <a:rPr lang="zh-CN" altLang="en-US" sz="1200" dirty="0">
                <a:solidFill>
                  <a:schemeClr val="tx1">
                    <a:lumMod val="65000"/>
                    <a:lumOff val="35000"/>
                  </a:schemeClr>
                </a:solidFill>
                <a:latin typeface="微软雅黑" pitchFamily="34" charset="-122"/>
                <a:ea typeface="微软雅黑" pitchFamily="34" charset="-122"/>
              </a:rPr>
              <a:t>要构建一个项目，首先要构建它的目录结构。</a:t>
            </a:r>
          </a:p>
          <a:p>
            <a:pPr marL="342900" indent="-342900">
              <a:lnSpc>
                <a:spcPct val="150000"/>
              </a:lnSpc>
              <a:buFont typeface="+mj-ea"/>
              <a:buAutoNum type="circleNumDbPlain"/>
              <a:defRPr/>
            </a:pPr>
            <a:r>
              <a:rPr lang="zh-CN" altLang="en-US" sz="1200" dirty="0">
                <a:solidFill>
                  <a:schemeClr val="tx1">
                    <a:lumMod val="65000"/>
                    <a:lumOff val="35000"/>
                  </a:schemeClr>
                </a:solidFill>
                <a:latin typeface="微软雅黑" pitchFamily="34" charset="-122"/>
                <a:ea typeface="微软雅黑" pitchFamily="34" charset="-122"/>
              </a:rPr>
              <a:t>新建一个</a:t>
            </a:r>
            <a:r>
              <a:rPr lang="en-US" altLang="zh-CN" sz="1200" dirty="0">
                <a:solidFill>
                  <a:schemeClr val="tx1">
                    <a:lumMod val="65000"/>
                    <a:lumOff val="35000"/>
                  </a:schemeClr>
                </a:solidFill>
                <a:latin typeface="微软雅黑" pitchFamily="34" charset="-122"/>
                <a:ea typeface="微软雅黑" pitchFamily="34" charset="-122"/>
              </a:rPr>
              <a:t>itheimaM</a:t>
            </a:r>
            <a:r>
              <a:rPr lang="zh-CN" altLang="en-US" sz="1200" dirty="0">
                <a:solidFill>
                  <a:schemeClr val="tx1">
                    <a:lumMod val="65000"/>
                    <a:lumOff val="35000"/>
                  </a:schemeClr>
                </a:solidFill>
                <a:latin typeface="微软雅黑" pitchFamily="34" charset="-122"/>
                <a:ea typeface="微软雅黑" pitchFamily="34" charset="-122"/>
              </a:rPr>
              <a:t>文件夹作为项目站点，其中</a:t>
            </a:r>
            <a:r>
              <a:rPr lang="en-US" altLang="zh-CN" sz="1200" dirty="0">
                <a:solidFill>
                  <a:schemeClr val="tx1">
                    <a:lumMod val="65000"/>
                    <a:lumOff val="35000"/>
                  </a:schemeClr>
                </a:solidFill>
                <a:latin typeface="微软雅黑" pitchFamily="34" charset="-122"/>
                <a:ea typeface="微软雅黑" pitchFamily="34" charset="-122"/>
              </a:rPr>
              <a:t>M</a:t>
            </a:r>
            <a:r>
              <a:rPr lang="zh-CN" altLang="en-US" sz="1200" dirty="0">
                <a:solidFill>
                  <a:schemeClr val="tx1">
                    <a:lumMod val="65000"/>
                    <a:lumOff val="35000"/>
                  </a:schemeClr>
                </a:solidFill>
                <a:latin typeface="微软雅黑" pitchFamily="34" charset="-122"/>
                <a:ea typeface="微软雅黑" pitchFamily="34" charset="-122"/>
              </a:rPr>
              <a:t>代表</a:t>
            </a:r>
            <a:r>
              <a:rPr lang="en-US" altLang="zh-CN" sz="1200" dirty="0">
                <a:solidFill>
                  <a:schemeClr val="tx1">
                    <a:lumMod val="65000"/>
                    <a:lumOff val="35000"/>
                  </a:schemeClr>
                </a:solidFill>
                <a:latin typeface="微软雅黑" pitchFamily="34" charset="-122"/>
                <a:ea typeface="微软雅黑" pitchFamily="34" charset="-122"/>
              </a:rPr>
              <a:t>Mobile</a:t>
            </a:r>
            <a:r>
              <a:rPr lang="zh-CN" altLang="en-US" sz="1200" dirty="0">
                <a:solidFill>
                  <a:schemeClr val="tx1">
                    <a:lumMod val="65000"/>
                    <a:lumOff val="35000"/>
                  </a:schemeClr>
                </a:solidFill>
                <a:latin typeface="微软雅黑" pitchFamily="34" charset="-122"/>
                <a:ea typeface="微软雅黑" pitchFamily="34" charset="-122"/>
              </a:rPr>
              <a:t>，即移动站的意思。</a:t>
            </a:r>
          </a:p>
          <a:p>
            <a:pPr marL="342900" indent="-342900">
              <a:lnSpc>
                <a:spcPct val="150000"/>
              </a:lnSpc>
              <a:buFont typeface="+mj-ea"/>
              <a:buAutoNum type="circleNumDbPlain"/>
              <a:defRPr/>
            </a:pPr>
            <a:r>
              <a:rPr lang="zh-CN" altLang="en-US" sz="1200" dirty="0">
                <a:solidFill>
                  <a:schemeClr val="tx1">
                    <a:lumMod val="65000"/>
                    <a:lumOff val="35000"/>
                  </a:schemeClr>
                </a:solidFill>
                <a:latin typeface="微软雅黑" pitchFamily="34" charset="-122"/>
                <a:ea typeface="微软雅黑" pitchFamily="34" charset="-122"/>
              </a:rPr>
              <a:t>在项目站点中新建几个文件分别为</a:t>
            </a:r>
            <a:r>
              <a:rPr lang="en-US" altLang="zh-CN" sz="1200" dirty="0">
                <a:solidFill>
                  <a:schemeClr val="tx1">
                    <a:lumMod val="65000"/>
                    <a:lumOff val="35000"/>
                  </a:schemeClr>
                </a:solidFill>
                <a:latin typeface="微软雅黑" pitchFamily="34" charset="-122"/>
                <a:ea typeface="微软雅黑" pitchFamily="34" charset="-122"/>
              </a:rPr>
              <a:t>css</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js</a:t>
            </a:r>
            <a:r>
              <a:rPr lang="zh-CN" altLang="en-US" sz="1200" dirty="0">
                <a:solidFill>
                  <a:schemeClr val="tx1">
                    <a:lumMod val="65000"/>
                    <a:lumOff val="35000"/>
                  </a:schemeClr>
                </a:solidFill>
                <a:latin typeface="微软雅黑" pitchFamily="34" charset="-122"/>
                <a:ea typeface="微软雅黑" pitchFamily="34" charset="-122"/>
              </a:rPr>
              <a:t>、</a:t>
            </a:r>
            <a:r>
              <a:rPr lang="en-US" altLang="zh-CN" sz="1200" dirty="0">
                <a:solidFill>
                  <a:schemeClr val="tx1">
                    <a:lumMod val="65000"/>
                    <a:lumOff val="35000"/>
                  </a:schemeClr>
                </a:solidFill>
                <a:latin typeface="微软雅黑" pitchFamily="34" charset="-122"/>
                <a:ea typeface="微软雅黑" pitchFamily="34" charset="-122"/>
              </a:rPr>
              <a:t>images</a:t>
            </a:r>
            <a:r>
              <a:rPr lang="zh-CN" altLang="en-US" sz="1200" dirty="0">
                <a:solidFill>
                  <a:schemeClr val="tx1">
                    <a:lumMod val="65000"/>
                    <a:lumOff val="35000"/>
                  </a:schemeClr>
                </a:solidFill>
                <a:latin typeface="微软雅黑" pitchFamily="34" charset="-122"/>
                <a:ea typeface="微软雅黑" pitchFamily="34" charset="-122"/>
              </a:rPr>
              <a:t>。新建</a:t>
            </a:r>
            <a:r>
              <a:rPr lang="en-US" altLang="zh-CN" sz="1200" dirty="0">
                <a:solidFill>
                  <a:schemeClr val="tx1">
                    <a:lumMod val="65000"/>
                    <a:lumOff val="35000"/>
                  </a:schemeClr>
                </a:solidFill>
                <a:latin typeface="微软雅黑" pitchFamily="34" charset="-122"/>
                <a:ea typeface="微软雅黑" pitchFamily="34" charset="-122"/>
              </a:rPr>
              <a:t>HTML</a:t>
            </a:r>
            <a:r>
              <a:rPr lang="zh-CN" altLang="en-US" sz="1200" dirty="0">
                <a:solidFill>
                  <a:schemeClr val="tx1">
                    <a:lumMod val="65000"/>
                    <a:lumOff val="35000"/>
                  </a:schemeClr>
                </a:solidFill>
                <a:latin typeface="微软雅黑" pitchFamily="34" charset="-122"/>
                <a:ea typeface="微软雅黑" pitchFamily="34" charset="-122"/>
              </a:rPr>
              <a:t>文件</a:t>
            </a:r>
            <a:r>
              <a:rPr lang="en-US" altLang="zh-CN" sz="1200" dirty="0">
                <a:solidFill>
                  <a:schemeClr val="tx1">
                    <a:lumMod val="65000"/>
                    <a:lumOff val="35000"/>
                  </a:schemeClr>
                </a:solidFill>
                <a:latin typeface="微软雅黑" pitchFamily="34" charset="-122"/>
                <a:ea typeface="微软雅黑" pitchFamily="34" charset="-122"/>
              </a:rPr>
              <a:t>index.html</a:t>
            </a:r>
            <a:r>
              <a:rPr lang="zh-CN" altLang="en-US" sz="1200" dirty="0">
                <a:solidFill>
                  <a:schemeClr val="tx1">
                    <a:lumMod val="65000"/>
                    <a:lumOff val="35000"/>
                  </a:schemeClr>
                </a:solidFill>
                <a:latin typeface="微软雅黑" pitchFamily="34" charset="-122"/>
                <a:ea typeface="微软雅黑" pitchFamily="34" charset="-122"/>
              </a:rPr>
              <a:t>作为项目首页。</a:t>
            </a:r>
          </a:p>
          <a:p>
            <a:pPr marL="342900" indent="-342900">
              <a:lnSpc>
                <a:spcPct val="150000"/>
              </a:lnSpc>
              <a:buFont typeface="+mj-ea"/>
              <a:buAutoNum type="circleNumDbPlain"/>
              <a:defRPr/>
            </a:pPr>
            <a:r>
              <a:rPr lang="zh-CN" altLang="en-US" sz="1200" dirty="0">
                <a:solidFill>
                  <a:schemeClr val="tx1">
                    <a:lumMod val="65000"/>
                    <a:lumOff val="35000"/>
                  </a:schemeClr>
                </a:solidFill>
                <a:latin typeface="微软雅黑" pitchFamily="34" charset="-122"/>
                <a:ea typeface="微软雅黑" pitchFamily="34" charset="-122"/>
              </a:rPr>
              <a:t>在项目搭建时，还有一项重要的工作就是要设置项目公用样式。</a:t>
            </a:r>
          </a:p>
          <a:p>
            <a:pPr>
              <a:lnSpc>
                <a:spcPct val="150000"/>
              </a:lnSpc>
              <a:defRPr/>
            </a:pP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9" name="圆角矩形 18"/>
          <p:cNvSpPr/>
          <p:nvPr/>
        </p:nvSpPr>
        <p:spPr>
          <a:xfrm>
            <a:off x="742950" y="5655934"/>
            <a:ext cx="7286626" cy="408623"/>
          </a:xfrm>
          <a:prstGeom prst="roundRect">
            <a:avLst/>
          </a:prstGeom>
          <a:solidFill>
            <a:srgbClr val="0567A2"/>
          </a:solidFill>
          <a:ln>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zh-CN" altLang="en-US" b="1" smtClean="0">
                <a:solidFill>
                  <a:schemeClr val="bg1"/>
                </a:solidFill>
                <a:ea typeface="宋体" pitchFamily="2" charset="-122"/>
              </a:rPr>
              <a:t>案例代码（详见教材</a:t>
            </a:r>
            <a:r>
              <a:rPr lang="en-US" altLang="zh-CN" b="1" smtClean="0">
                <a:solidFill>
                  <a:schemeClr val="bg1"/>
                </a:solidFill>
                <a:ea typeface="宋体" pitchFamily="2" charset="-122"/>
              </a:rPr>
              <a:t>【</a:t>
            </a:r>
            <a:r>
              <a:rPr lang="zh-CN" altLang="en-US" b="1" smtClean="0">
                <a:solidFill>
                  <a:schemeClr val="bg1"/>
                </a:solidFill>
                <a:ea typeface="宋体" pitchFamily="2" charset="-122"/>
              </a:rPr>
              <a:t>任务</a:t>
            </a:r>
            <a:r>
              <a:rPr lang="en-US" altLang="zh-CN" b="1" smtClean="0">
                <a:solidFill>
                  <a:schemeClr val="bg1"/>
                </a:solidFill>
                <a:ea typeface="宋体" pitchFamily="2" charset="-122"/>
              </a:rPr>
              <a:t>1】-【</a:t>
            </a:r>
            <a:r>
              <a:rPr lang="zh-CN" altLang="en-US" b="1" smtClean="0">
                <a:solidFill>
                  <a:schemeClr val="bg1"/>
                </a:solidFill>
                <a:ea typeface="宋体" pitchFamily="2" charset="-122"/>
              </a:rPr>
              <a:t>代码实现</a:t>
            </a:r>
            <a:r>
              <a:rPr lang="en-US" altLang="zh-CN" b="1" smtClean="0">
                <a:solidFill>
                  <a:schemeClr val="bg1"/>
                </a:solidFill>
                <a:ea typeface="宋体" pitchFamily="2" charset="-122"/>
              </a:rPr>
              <a:t>】</a:t>
            </a:r>
            <a:r>
              <a:rPr lang="zh-CN" altLang="en-US" b="1" smtClean="0">
                <a:solidFill>
                  <a:schemeClr val="bg1"/>
                </a:solidFill>
                <a:ea typeface="宋体" pitchFamily="2" charset="-122"/>
              </a:rPr>
              <a:t>）</a:t>
            </a:r>
            <a:endParaRPr lang="en-US" altLang="zh-CN" b="1" dirty="0">
              <a:solidFill>
                <a:schemeClr val="bg1"/>
              </a:solidFill>
              <a:ea typeface="宋体" pitchFamily="2" charset="-122"/>
            </a:endParaRPr>
          </a:p>
        </p:txBody>
      </p:sp>
    </p:spTree>
    <p:custDataLst>
      <p:tags r:id="rId1"/>
    </p:custDataLst>
    <p:extLst>
      <p:ext uri="{BB962C8B-B14F-4D97-AF65-F5344CB8AC3E}">
        <p14:creationId xmlns:p14="http://schemas.microsoft.com/office/powerpoint/2010/main" val="19948232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outVertic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P spid="17"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5"/>
          <p:cNvSpPr>
            <a:spLocks noChangeArrowheads="1"/>
          </p:cNvSpPr>
          <p:nvPr/>
        </p:nvSpPr>
        <p:spPr bwMode="auto">
          <a:xfrm>
            <a:off x="499028" y="2198047"/>
            <a:ext cx="7923519"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285750" indent="-285750">
              <a:lnSpc>
                <a:spcPct val="150000"/>
              </a:lnSpc>
              <a:buFont typeface="Wingdings" panose="05000000000000000000" pitchFamily="2" charset="2"/>
              <a:buChar char="Ø"/>
            </a:pPr>
            <a:endParaRPr lang="zh-CN" altLang="zh-CN"/>
          </a:p>
        </p:txBody>
      </p:sp>
      <p:sp>
        <p:nvSpPr>
          <p:cNvPr id="7" name="矩形 6"/>
          <p:cNvSpPr/>
          <p:nvPr/>
        </p:nvSpPr>
        <p:spPr>
          <a:xfrm>
            <a:off x="560388" y="1142610"/>
            <a:ext cx="4184159" cy="646331"/>
          </a:xfrm>
          <a:prstGeom prst="rect">
            <a:avLst/>
          </a:prstGeom>
        </p:spPr>
        <p:txBody>
          <a:bodyPr wrap="none">
            <a:spAutoFit/>
          </a:bodyPr>
          <a:lstStyle/>
          <a:p>
            <a:pPr marL="342900" lvl="2" indent="-342900">
              <a:lnSpc>
                <a:spcPct val="150000"/>
              </a:lnSpc>
              <a:spcBef>
                <a:spcPct val="20000"/>
              </a:spcBef>
              <a:buFontTx/>
              <a:buChar char="•"/>
              <a:defRPr/>
            </a:pPr>
            <a:r>
              <a:rPr lang="zh-CN" altLang="en-US" sz="2400" b="1" smtClean="0">
                <a:solidFill>
                  <a:srgbClr val="0567A2"/>
                </a:solidFill>
              </a:rPr>
              <a:t>任务</a:t>
            </a:r>
            <a:r>
              <a:rPr lang="en-US" altLang="zh-CN" sz="2400" b="1">
                <a:solidFill>
                  <a:srgbClr val="0567A2"/>
                </a:solidFill>
              </a:rPr>
              <a:t>2-</a:t>
            </a:r>
            <a:r>
              <a:rPr lang="zh-CN" altLang="en-US" sz="2400" b="1">
                <a:solidFill>
                  <a:srgbClr val="0567A2"/>
                </a:solidFill>
              </a:rPr>
              <a:t>页面主体和头部搜索</a:t>
            </a:r>
            <a:endParaRPr lang="zh-CN" altLang="zh-CN" sz="2400" b="1">
              <a:solidFill>
                <a:srgbClr val="0567A2"/>
              </a:solidFill>
            </a:endParaRPr>
          </a:p>
        </p:txBody>
      </p:sp>
      <p:sp>
        <p:nvSpPr>
          <p:cNvPr id="21" name="标题 1"/>
          <p:cNvSpPr>
            <a:spLocks noChangeArrowheads="1"/>
          </p:cNvSpPr>
          <p:nvPr/>
        </p:nvSpPr>
        <p:spPr bwMode="auto">
          <a:xfrm>
            <a:off x="1652631" y="243281"/>
            <a:ext cx="7482980" cy="72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lvl="1" indent="-571500"/>
            <a:r>
              <a:rPr lang="zh-CN" altLang="en-US" sz="3600" b="1" smtClean="0">
                <a:solidFill>
                  <a:srgbClr val="0567A2"/>
                </a:solidFill>
                <a:latin typeface="微软雅黑" pitchFamily="34" charset="-122"/>
                <a:ea typeface="微软雅黑" pitchFamily="34" charset="-122"/>
              </a:rPr>
              <a:t>商城首页</a:t>
            </a:r>
            <a:endParaRPr lang="zh-CN" altLang="zh-CN" sz="3600" b="1">
              <a:solidFill>
                <a:srgbClr val="0567A2"/>
              </a:solidFill>
              <a:latin typeface="微软雅黑" pitchFamily="34" charset="-122"/>
              <a:ea typeface="微软雅黑" pitchFamily="34" charset="-122"/>
            </a:endParaRPr>
          </a:p>
        </p:txBody>
      </p:sp>
      <p:sp>
        <p:nvSpPr>
          <p:cNvPr id="24" name="TextBox 23"/>
          <p:cNvSpPr txBox="1">
            <a:spLocks noChangeArrowheads="1"/>
          </p:cNvSpPr>
          <p:nvPr/>
        </p:nvSpPr>
        <p:spPr bwMode="auto">
          <a:xfrm>
            <a:off x="1457325" y="2290763"/>
            <a:ext cx="6267450" cy="369332"/>
          </a:xfrm>
          <a:prstGeom prst="rect">
            <a:avLst/>
          </a:prstGeom>
          <a:solidFill>
            <a:schemeClr val="accent1"/>
          </a:solidFill>
          <a:ln>
            <a:noFill/>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en-US" altLang="zh-CN" b="1" smtClean="0">
                <a:solidFill>
                  <a:schemeClr val="bg1"/>
                </a:solidFill>
                <a:latin typeface="微软雅黑" pitchFamily="34" charset="-122"/>
                <a:ea typeface="微软雅黑" pitchFamily="34" charset="-122"/>
              </a:rPr>
              <a:t>(1)</a:t>
            </a:r>
            <a:r>
              <a:rPr lang="zh-CN" altLang="en-US" b="1" smtClean="0">
                <a:solidFill>
                  <a:schemeClr val="bg1"/>
                </a:solidFill>
                <a:latin typeface="微软雅黑" pitchFamily="34" charset="-122"/>
                <a:ea typeface="微软雅黑" pitchFamily="34" charset="-122"/>
              </a:rPr>
              <a:t> 任务描述</a:t>
            </a:r>
            <a:endParaRPr lang="zh-CN" altLang="en-US" b="1">
              <a:solidFill>
                <a:schemeClr val="bg1"/>
              </a:solidFill>
              <a:latin typeface="微软雅黑" pitchFamily="34" charset="-122"/>
              <a:ea typeface="微软雅黑" pitchFamily="34" charset="-122"/>
            </a:endParaRPr>
          </a:p>
        </p:txBody>
      </p:sp>
      <p:sp>
        <p:nvSpPr>
          <p:cNvPr id="25" name="折角形 24"/>
          <p:cNvSpPr/>
          <p:nvPr/>
        </p:nvSpPr>
        <p:spPr>
          <a:xfrm>
            <a:off x="1458912" y="2794001"/>
            <a:ext cx="6265863" cy="1692274"/>
          </a:xfrm>
          <a:prstGeom prst="foldedCorner">
            <a:avLst/>
          </a:prstGeom>
          <a:solidFill>
            <a:srgbClr val="C5E8F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nSpc>
                <a:spcPct val="150000"/>
              </a:lnSpc>
              <a:defRPr/>
            </a:pPr>
            <a:r>
              <a:rPr lang="zh-CN" altLang="en-US" sz="1400" smtClean="0">
                <a:solidFill>
                  <a:schemeClr val="tx1">
                    <a:lumMod val="65000"/>
                    <a:lumOff val="35000"/>
                  </a:schemeClr>
                </a:solidFill>
                <a:latin typeface="微软雅黑" pitchFamily="34" charset="-122"/>
                <a:ea typeface="微软雅黑" pitchFamily="34" charset="-122"/>
              </a:rPr>
              <a:t>     本</a:t>
            </a:r>
            <a:r>
              <a:rPr lang="zh-CN" altLang="en-US" sz="1400">
                <a:solidFill>
                  <a:schemeClr val="tx1">
                    <a:lumMod val="65000"/>
                    <a:lumOff val="35000"/>
                  </a:schemeClr>
                </a:solidFill>
                <a:latin typeface="微软雅黑" pitchFamily="34" charset="-122"/>
                <a:ea typeface="微软雅黑" pitchFamily="34" charset="-122"/>
              </a:rPr>
              <a:t>任务将完成的部分为页面布局和头部搜索栏。</a:t>
            </a:r>
          </a:p>
          <a:p>
            <a:pPr>
              <a:lnSpc>
                <a:spcPct val="150000"/>
              </a:lnSpc>
              <a:defRPr/>
            </a:pPr>
            <a:r>
              <a:rPr lang="zh-CN" altLang="en-US" sz="1400" smtClean="0">
                <a:solidFill>
                  <a:schemeClr val="tx1">
                    <a:lumMod val="65000"/>
                    <a:lumOff val="35000"/>
                  </a:schemeClr>
                </a:solidFill>
                <a:latin typeface="微软雅黑" pitchFamily="34" charset="-122"/>
                <a:ea typeface="微软雅黑" pitchFamily="34" charset="-122"/>
              </a:rPr>
              <a:t>     黑</a:t>
            </a:r>
            <a:r>
              <a:rPr lang="zh-CN" altLang="en-US" sz="1400">
                <a:solidFill>
                  <a:schemeClr val="tx1">
                    <a:lumMod val="65000"/>
                    <a:lumOff val="35000"/>
                  </a:schemeClr>
                </a:solidFill>
                <a:latin typeface="微软雅黑" pitchFamily="34" charset="-122"/>
                <a:ea typeface="微软雅黑" pitchFamily="34" charset="-122"/>
              </a:rPr>
              <a:t>马掌上商城的首页页面采用电商首页网站广为使用的，固定宽度限制的百分比布局。用这种布局可以控制首页中的图片不被过度拉伸或缩放而造成的用户体验不友好</a:t>
            </a:r>
            <a:r>
              <a:rPr lang="zh-CN" altLang="en-US" sz="1400" smtClean="0">
                <a:solidFill>
                  <a:schemeClr val="tx1">
                    <a:lumMod val="65000"/>
                    <a:lumOff val="35000"/>
                  </a:schemeClr>
                </a:solidFill>
                <a:latin typeface="微软雅黑" pitchFamily="34" charset="-122"/>
                <a:ea typeface="微软雅黑" pitchFamily="34" charset="-122"/>
              </a:rPr>
              <a:t>。头部</a:t>
            </a:r>
            <a:r>
              <a:rPr lang="zh-CN" altLang="en-US" sz="1400">
                <a:solidFill>
                  <a:schemeClr val="tx1">
                    <a:lumMod val="65000"/>
                    <a:lumOff val="35000"/>
                  </a:schemeClr>
                </a:solidFill>
                <a:latin typeface="微软雅黑" pitchFamily="34" charset="-122"/>
                <a:ea typeface="微软雅黑" pitchFamily="34" charset="-122"/>
              </a:rPr>
              <a:t>搜索栏会定位在页面的最顶端，并且透明度会在向下滑动发生变化，如</a:t>
            </a:r>
            <a:r>
              <a:rPr lang="zh-CN" altLang="en-US" sz="1400" smtClean="0">
                <a:solidFill>
                  <a:schemeClr val="tx1">
                    <a:lumMod val="65000"/>
                    <a:lumOff val="35000"/>
                  </a:schemeClr>
                </a:solidFill>
                <a:latin typeface="微软雅黑" pitchFamily="34" charset="-122"/>
                <a:ea typeface="微软雅黑" pitchFamily="34" charset="-122"/>
              </a:rPr>
              <a:t>图所</a:t>
            </a:r>
            <a:r>
              <a:rPr lang="zh-CN" altLang="en-US" sz="1400">
                <a:solidFill>
                  <a:schemeClr val="tx1">
                    <a:lumMod val="65000"/>
                    <a:lumOff val="35000"/>
                  </a:schemeClr>
                </a:solidFill>
                <a:latin typeface="微软雅黑" pitchFamily="34" charset="-122"/>
                <a:ea typeface="微软雅黑" pitchFamily="34" charset="-122"/>
              </a:rPr>
              <a:t>示</a:t>
            </a:r>
            <a:r>
              <a:rPr lang="zh-CN" altLang="en-US" sz="1400" smtClean="0">
                <a:solidFill>
                  <a:schemeClr val="tx1">
                    <a:lumMod val="65000"/>
                    <a:lumOff val="35000"/>
                  </a:schemeClr>
                </a:solidFill>
                <a:latin typeface="微软雅黑" pitchFamily="34" charset="-122"/>
                <a:ea typeface="微软雅黑" pitchFamily="34" charset="-122"/>
              </a:rPr>
              <a:t>。</a:t>
            </a:r>
            <a:endParaRPr lang="zh-CN" altLang="en-US" sz="1400">
              <a:solidFill>
                <a:schemeClr val="tx1">
                  <a:lumMod val="65000"/>
                  <a:lumOff val="35000"/>
                </a:schemeClr>
              </a:solidFill>
              <a:latin typeface="微软雅黑" pitchFamily="34" charset="-122"/>
              <a:ea typeface="微软雅黑" pitchFamily="34" charset="-122"/>
            </a:endParaRPr>
          </a:p>
        </p:txBody>
      </p:sp>
      <p:pic>
        <p:nvPicPr>
          <p:cNvPr id="409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275" y="4972050"/>
            <a:ext cx="35814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8879" y="4962524"/>
            <a:ext cx="3581400" cy="390525"/>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9354" y="4972050"/>
            <a:ext cx="3562350" cy="3905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5"/>
          <p:cNvSpPr>
            <a:spLocks noChangeArrowheads="1"/>
          </p:cNvSpPr>
          <p:nvPr/>
        </p:nvSpPr>
        <p:spPr bwMode="auto">
          <a:xfrm>
            <a:off x="0" y="8286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1676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1993855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out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Effect transition="in" filter="fade">
                                      <p:cBhvr>
                                        <p:cTn id="17" dur="500"/>
                                        <p:tgtEl>
                                          <p:spTgt spid="40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fade">
                                      <p:cBhvr>
                                        <p:cTn id="22" dur="500"/>
                                        <p:tgtEl>
                                          <p:spTgt spid="409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97"/>
                                        </p:tgtEl>
                                        <p:attrNameLst>
                                          <p:attrName>style.visibility</p:attrName>
                                        </p:attrNameLst>
                                      </p:cBhvr>
                                      <p:to>
                                        <p:strVal val="visible"/>
                                      </p:to>
                                    </p:set>
                                    <p:animEffect transition="in" filter="fade">
                                      <p:cBhvr>
                                        <p:cTn id="27" dur="500"/>
                                        <p:tgtEl>
                                          <p:spTgt spid="4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8b7b04f3cfe75054455fb1d9df701e596d5ca"/>
</p:tagLst>
</file>

<file path=ppt/tags/tag10.xml><?xml version="1.0" encoding="utf-8"?>
<p:tagLst xmlns:a="http://schemas.openxmlformats.org/drawingml/2006/main" xmlns:r="http://schemas.openxmlformats.org/officeDocument/2006/relationships" xmlns:p="http://schemas.openxmlformats.org/presentationml/2006/main">
  <p:tag name="GENSWF_SLIDE_TITLE" val="商城首页"/>
  <p:tag name="GENSWF_ADVANCE_TIME" val="0.00"/>
  <p:tag name="ISPRING_SLIDE_INDENT_LEVEL" val="0"/>
  <p:tag name="ISPRING_CUSTOM_TIMING_USED" val="0"/>
</p:tagLst>
</file>

<file path=ppt/tags/tag11.xml><?xml version="1.0" encoding="utf-8"?>
<p:tagLst xmlns:a="http://schemas.openxmlformats.org/drawingml/2006/main" xmlns:r="http://schemas.openxmlformats.org/officeDocument/2006/relationships" xmlns:p="http://schemas.openxmlformats.org/presentationml/2006/main">
  <p:tag name="GENSWF_SLIDE_TITLE" val="商城首页"/>
  <p:tag name="GENSWF_ADVANCE_TIME" val="0.00"/>
  <p:tag name="ISPRING_SLIDE_INDENT_LEVEL" val="0"/>
  <p:tag name="ISPRING_CUSTOM_TIMING_USED" val="0"/>
</p:tagLst>
</file>

<file path=ppt/tags/tag12.xml><?xml version="1.0" encoding="utf-8"?>
<p:tagLst xmlns:a="http://schemas.openxmlformats.org/drawingml/2006/main" xmlns:r="http://schemas.openxmlformats.org/officeDocument/2006/relationships" xmlns:p="http://schemas.openxmlformats.org/presentationml/2006/main">
  <p:tag name="GENSWF_SLIDE_TITLE" val="商城首页"/>
  <p:tag name="GENSWF_ADVANCE_TIME" val="0.00"/>
  <p:tag name="ISPRING_SLIDE_INDENT_LEVEL" val="0"/>
  <p:tag name="ISPRING_CUSTOM_TIMING_USED" val="0"/>
</p:tagLst>
</file>

<file path=ppt/tags/tag13.xml><?xml version="1.0" encoding="utf-8"?>
<p:tagLst xmlns:a="http://schemas.openxmlformats.org/drawingml/2006/main" xmlns:r="http://schemas.openxmlformats.org/officeDocument/2006/relationships" xmlns:p="http://schemas.openxmlformats.org/presentationml/2006/main">
  <p:tag name="GENSWF_SLIDE_TITLE" val="商城首页"/>
  <p:tag name="GENSWF_ADVANCE_TIME" val="0.00"/>
  <p:tag name="ISPRING_SLIDE_INDENT_LEVEL" val="0"/>
  <p:tag name="ISPRING_CUSTOM_TIMING_USED" val="0"/>
</p:tagLst>
</file>

<file path=ppt/tags/tag14.xml><?xml version="1.0" encoding="utf-8"?>
<p:tagLst xmlns:a="http://schemas.openxmlformats.org/drawingml/2006/main" xmlns:r="http://schemas.openxmlformats.org/officeDocument/2006/relationships" xmlns:p="http://schemas.openxmlformats.org/presentationml/2006/main">
  <p:tag name="GENSWF_SLIDE_TITLE" val="商城首页"/>
  <p:tag name="GENSWF_ADVANCE_TIME" val="0.00"/>
  <p:tag name="ISPRING_SLIDE_INDENT_LEVEL" val="0"/>
  <p:tag name="ISPRING_CUSTOM_TIMING_USED" val="0"/>
</p:tagLst>
</file>

<file path=ppt/tags/tag15.xml><?xml version="1.0" encoding="utf-8"?>
<p:tagLst xmlns:a="http://schemas.openxmlformats.org/drawingml/2006/main" xmlns:r="http://schemas.openxmlformats.org/officeDocument/2006/relationships" xmlns:p="http://schemas.openxmlformats.org/presentationml/2006/main">
  <p:tag name="GENSWF_SLIDE_TITLE" val="商城首页"/>
  <p:tag name="GENSWF_ADVANCE_TIME" val="0.00"/>
  <p:tag name="ISPRING_SLIDE_INDENT_LEVEL" val="0"/>
  <p:tag name="ISPRING_CUSTOM_TIMING_USED" val="0"/>
</p:tagLst>
</file>

<file path=ppt/tags/tag16.xml><?xml version="1.0" encoding="utf-8"?>
<p:tagLst xmlns:a="http://schemas.openxmlformats.org/drawingml/2006/main" xmlns:r="http://schemas.openxmlformats.org/officeDocument/2006/relationships" xmlns:p="http://schemas.openxmlformats.org/presentationml/2006/main">
  <p:tag name="GENSWF_SLIDE_TITLE" val="商城首页"/>
  <p:tag name="GENSWF_ADVANCE_TIME" val="0.00"/>
  <p:tag name="ISPRING_SLIDE_INDENT_LEVEL" val="0"/>
  <p:tag name="ISPRING_CUSTOM_TIMING_USED" val="0"/>
</p:tagLst>
</file>

<file path=ppt/tags/tag17.xml><?xml version="1.0" encoding="utf-8"?>
<p:tagLst xmlns:a="http://schemas.openxmlformats.org/drawingml/2006/main" xmlns:r="http://schemas.openxmlformats.org/officeDocument/2006/relationships" xmlns:p="http://schemas.openxmlformats.org/presentationml/2006/main">
  <p:tag name="GENSWF_SLIDE_TITLE" val="商城首页"/>
  <p:tag name="GENSWF_ADVANCE_TIME" val="0.00"/>
  <p:tag name="ISPRING_SLIDE_INDENT_LEVEL" val="0"/>
  <p:tag name="ISPRING_CUSTOM_TIMING_USED" val="0"/>
</p:tagLst>
</file>

<file path=ppt/tags/tag18.xml><?xml version="1.0" encoding="utf-8"?>
<p:tagLst xmlns:a="http://schemas.openxmlformats.org/drawingml/2006/main" xmlns:r="http://schemas.openxmlformats.org/officeDocument/2006/relationships" xmlns:p="http://schemas.openxmlformats.org/presentationml/2006/main">
  <p:tag name="GENSWF_SLIDE_TITLE" val="商城首页"/>
  <p:tag name="GENSWF_ADVANCE_TIME" val="0.00"/>
  <p:tag name="ISPRING_SLIDE_INDENT_LEVEL" val="0"/>
  <p:tag name="ISPRING_CUSTOM_TIMING_USED" val="0"/>
</p:tagLst>
</file>

<file path=ppt/tags/tag19.xml><?xml version="1.0" encoding="utf-8"?>
<p:tagLst xmlns:a="http://schemas.openxmlformats.org/drawingml/2006/main" xmlns:r="http://schemas.openxmlformats.org/officeDocument/2006/relationships" xmlns:p="http://schemas.openxmlformats.org/presentationml/2006/main">
  <p:tag name="GENSWF_SLIDE_TITLE" val="商品分类页"/>
  <p:tag name="GENSWF_ADVANCE_TIME" val="0.00"/>
  <p:tag name="ISPRING_SLIDE_INDENT_LEVEL" val="0"/>
  <p:tag name="ISPRING_CUSTOM_TIMING_USED" val="0"/>
</p:tagLst>
</file>

<file path=ppt/tags/tag2.xml><?xml version="1.0" encoding="utf-8"?>
<p:tagLst xmlns:a="http://schemas.openxmlformats.org/drawingml/2006/main" xmlns:r="http://schemas.openxmlformats.org/officeDocument/2006/relationships" xmlns:p="http://schemas.openxmlformats.org/presentationml/2006/main">
  <p:tag name="GENSWF_SLIDE_TITLE" val="第5章 综合项目-黑马掌上商城"/>
  <p:tag name="GENSWF_ADVANCE_TIME" val="0.00"/>
  <p:tag name="ISPRING_SLIDE_INDENT_LEVEL" val="0"/>
  <p:tag name="ISPRING_CUSTOM_TIMING_USED" val="0"/>
</p:tagLst>
</file>

<file path=ppt/tags/tag20.xml><?xml version="1.0" encoding="utf-8"?>
<p:tagLst xmlns:a="http://schemas.openxmlformats.org/drawingml/2006/main" xmlns:r="http://schemas.openxmlformats.org/officeDocument/2006/relationships" xmlns:p="http://schemas.openxmlformats.org/presentationml/2006/main">
  <p:tag name="GENSWF_SLIDE_TITLE" val="商品分类页"/>
  <p:tag name="GENSWF_ADVANCE_TIME" val="0.00"/>
  <p:tag name="ISPRING_SLIDE_INDENT_LEVEL" val="0"/>
  <p:tag name="ISPRING_CUSTOM_TIMING_USED" val="0"/>
</p:tagLst>
</file>

<file path=ppt/tags/tag21.xml><?xml version="1.0" encoding="utf-8"?>
<p:tagLst xmlns:a="http://schemas.openxmlformats.org/drawingml/2006/main" xmlns:r="http://schemas.openxmlformats.org/officeDocument/2006/relationships" xmlns:p="http://schemas.openxmlformats.org/presentationml/2006/main">
  <p:tag name="GENSWF_SLIDE_TITLE" val="商品分类页"/>
  <p:tag name="GENSWF_ADVANCE_TIME" val="0.00"/>
  <p:tag name="ISPRING_SLIDE_INDENT_LEVEL" val="0"/>
  <p:tag name="ISPRING_CUSTOM_TIMING_USED" val="0"/>
</p:tagLst>
</file>

<file path=ppt/tags/tag22.xml><?xml version="1.0" encoding="utf-8"?>
<p:tagLst xmlns:a="http://schemas.openxmlformats.org/drawingml/2006/main" xmlns:r="http://schemas.openxmlformats.org/officeDocument/2006/relationships" xmlns:p="http://schemas.openxmlformats.org/presentationml/2006/main">
  <p:tag name="GENSWF_SLIDE_TITLE" val="商品分类页"/>
  <p:tag name="GENSWF_ADVANCE_TIME" val="0.00"/>
  <p:tag name="ISPRING_SLIDE_INDENT_LEVEL" val="0"/>
  <p:tag name="ISPRING_CUSTOM_TIMING_USED" val="0"/>
</p:tagLst>
</file>

<file path=ppt/tags/tag23.xml><?xml version="1.0" encoding="utf-8"?>
<p:tagLst xmlns:a="http://schemas.openxmlformats.org/drawingml/2006/main" xmlns:r="http://schemas.openxmlformats.org/officeDocument/2006/relationships" xmlns:p="http://schemas.openxmlformats.org/presentationml/2006/main">
  <p:tag name="GENSWF_SLIDE_TITLE" val="商品分类页"/>
  <p:tag name="GENSWF_ADVANCE_TIME" val="0.00"/>
  <p:tag name="ISPRING_SLIDE_INDENT_LEVEL" val="0"/>
  <p:tag name="ISPRING_CUSTOM_TIMING_USED" val="0"/>
</p:tagLst>
</file>

<file path=ppt/tags/tag24.xml><?xml version="1.0" encoding="utf-8"?>
<p:tagLst xmlns:a="http://schemas.openxmlformats.org/drawingml/2006/main" xmlns:r="http://schemas.openxmlformats.org/officeDocument/2006/relationships" xmlns:p="http://schemas.openxmlformats.org/presentationml/2006/main">
  <p:tag name="GENSWF_SLIDE_TITLE" val="商品分类页"/>
  <p:tag name="GENSWF_ADVANCE_TIME" val="0.00"/>
  <p:tag name="ISPRING_SLIDE_INDENT_LEVEL" val="0"/>
  <p:tag name="ISPRING_CUSTOM_TIMING_USED" val="0"/>
</p:tagLst>
</file>

<file path=ppt/tags/tag25.xml><?xml version="1.0" encoding="utf-8"?>
<p:tagLst xmlns:a="http://schemas.openxmlformats.org/drawingml/2006/main" xmlns:r="http://schemas.openxmlformats.org/officeDocument/2006/relationships" xmlns:p="http://schemas.openxmlformats.org/presentationml/2006/main">
  <p:tag name="GENSWF_SLIDE_TITLE" val="购物车页面"/>
  <p:tag name="GENSWF_ADVANCE_TIME" val="0.00"/>
  <p:tag name="ISPRING_SLIDE_INDENT_LEVEL" val="0"/>
  <p:tag name="ISPRING_CUSTOM_TIMING_USED" val="0"/>
</p:tagLst>
</file>

<file path=ppt/tags/tag26.xml><?xml version="1.0" encoding="utf-8"?>
<p:tagLst xmlns:a="http://schemas.openxmlformats.org/drawingml/2006/main" xmlns:r="http://schemas.openxmlformats.org/officeDocument/2006/relationships" xmlns:p="http://schemas.openxmlformats.org/presentationml/2006/main">
  <p:tag name="GENSWF_SLIDE_TITLE" val="购物车页面"/>
  <p:tag name="GENSWF_ADVANCE_TIME" val="0.00"/>
  <p:tag name="ISPRING_SLIDE_INDENT_LEVEL" val="0"/>
  <p:tag name="ISPRING_CUSTOM_TIMING_USED" val="0"/>
</p:tagLst>
</file>

<file path=ppt/tags/tag27.xml><?xml version="1.0" encoding="utf-8"?>
<p:tagLst xmlns:a="http://schemas.openxmlformats.org/drawingml/2006/main" xmlns:r="http://schemas.openxmlformats.org/officeDocument/2006/relationships" xmlns:p="http://schemas.openxmlformats.org/presentationml/2006/main">
  <p:tag name="GENSWF_SLIDE_TITLE" val="Zepto.js"/>
  <p:tag name="GENSWF_ADVANCE_TIME" val="0.00"/>
  <p:tag name="ISPRING_SLIDE_INDENT_LEVEL" val="0"/>
  <p:tag name="ISPRING_CUSTOM_TIMING_USED" val="0"/>
</p:tagLst>
</file>

<file path=ppt/tags/tag28.xml><?xml version="1.0" encoding="utf-8"?>
<p:tagLst xmlns:a="http://schemas.openxmlformats.org/drawingml/2006/main" xmlns:r="http://schemas.openxmlformats.org/officeDocument/2006/relationships" xmlns:p="http://schemas.openxmlformats.org/presentationml/2006/main">
  <p:tag name="GENSWF_SLIDE_TITLE" val="Zepto.js"/>
  <p:tag name="GENSWF_ADVANCE_TIME" val="0.00"/>
  <p:tag name="ISPRING_SLIDE_INDENT_LEVEL" val="0"/>
  <p:tag name="ISPRING_CUSTOM_TIMING_USED" val="0"/>
</p:tagLst>
</file>

<file path=ppt/tags/tag29.xml><?xml version="1.0" encoding="utf-8"?>
<p:tagLst xmlns:a="http://schemas.openxmlformats.org/drawingml/2006/main" xmlns:r="http://schemas.openxmlformats.org/officeDocument/2006/relationships" xmlns:p="http://schemas.openxmlformats.org/presentationml/2006/main">
  <p:tag name="GENSWF_SLIDE_TITLE" val="课后作业"/>
  <p:tag name="GENSWF_ADVANCE_TIME" val="0.00"/>
  <p:tag name="ISPRING_SLIDE_INDENT_LEVEL" val="0"/>
  <p:tag name="ISPRING_CUSTOM_TIMING_USED" val="0"/>
</p:tagLst>
</file>

<file path=ppt/tags/tag3.xml><?xml version="1.0" encoding="utf-8"?>
<p:tagLst xmlns:a="http://schemas.openxmlformats.org/drawingml/2006/main" xmlns:r="http://schemas.openxmlformats.org/officeDocument/2006/relationships" xmlns:p="http://schemas.openxmlformats.org/presentationml/2006/main">
  <p:tag name="GENSWF_SLIDE_TITLE" val="作业点评"/>
  <p:tag name="GENSWF_ADVANCE_TIME" val="0.00"/>
  <p:tag name="ISPRING_SLIDE_INDENT_LEVEL" val="0"/>
  <p:tag name="ISPRING_CUSTOM_TIMING_USED" val="0"/>
</p:tagLst>
</file>

<file path=ppt/tags/tag30.xml><?xml version="1.0" encoding="utf-8"?>
<p:tagLst xmlns:a="http://schemas.openxmlformats.org/drawingml/2006/main" xmlns:r="http://schemas.openxmlformats.org/officeDocument/2006/relationships" xmlns:p="http://schemas.openxmlformats.org/presentationml/2006/main">
  <p:tag name="GENSWF_ADVANCE_TIME" val="0.00"/>
  <p:tag name="ISPRING_SLIDE_INDENT_LEVEL" val="0"/>
  <p:tag name="ISPRING_CUSTOM_TIMING_USED" val="0"/>
  <p:tag name="GENSWF_SLIDE_TITLE" val="谢谢"/>
</p:tagLst>
</file>

<file path=ppt/tags/tag4.xml><?xml version="1.0" encoding="utf-8"?>
<p:tagLst xmlns:a="http://schemas.openxmlformats.org/drawingml/2006/main" xmlns:r="http://schemas.openxmlformats.org/officeDocument/2006/relationships" xmlns:p="http://schemas.openxmlformats.org/presentationml/2006/main">
  <p:tag name="GENSWF_SLIDE_TITLE" val="项目简介"/>
  <p:tag name="GENSWF_ADVANCE_TIME" val="0.00"/>
  <p:tag name="ISPRING_SLIDE_INDENT_LEVEL" val="0"/>
  <p:tag name="ISPRING_CUSTOM_TIMING_USED" val="0"/>
</p:tagLst>
</file>

<file path=ppt/tags/tag5.xml><?xml version="1.0" encoding="utf-8"?>
<p:tagLst xmlns:a="http://schemas.openxmlformats.org/drawingml/2006/main" xmlns:r="http://schemas.openxmlformats.org/officeDocument/2006/relationships" xmlns:p="http://schemas.openxmlformats.org/presentationml/2006/main">
  <p:tag name="GENSWF_SLIDE_TITLE" val="项目简介"/>
  <p:tag name="GENSWF_ADVANCE_TIME" val="0.00"/>
  <p:tag name="ISPRING_SLIDE_INDENT_LEVEL" val="0"/>
  <p:tag name="ISPRING_CUSTOM_TIMING_USED" val="0"/>
</p:tagLst>
</file>

<file path=ppt/tags/tag6.xml><?xml version="1.0" encoding="utf-8"?>
<p:tagLst xmlns:a="http://schemas.openxmlformats.org/drawingml/2006/main" xmlns:r="http://schemas.openxmlformats.org/officeDocument/2006/relationships" xmlns:p="http://schemas.openxmlformats.org/presentationml/2006/main">
  <p:tag name="GENSWF_SLIDE_TITLE" val="项目简介"/>
  <p:tag name="GENSWF_ADVANCE_TIME" val="0.00"/>
  <p:tag name="ISPRING_SLIDE_INDENT_LEVEL" val="0"/>
  <p:tag name="ISPRING_CUSTOM_TIMING_USED" val="0"/>
</p:tagLst>
</file>

<file path=ppt/tags/tag7.xml><?xml version="1.0" encoding="utf-8"?>
<p:tagLst xmlns:a="http://schemas.openxmlformats.org/drawingml/2006/main" xmlns:r="http://schemas.openxmlformats.org/officeDocument/2006/relationships" xmlns:p="http://schemas.openxmlformats.org/presentationml/2006/main">
  <p:tag name="GENSWF_SLIDE_TITLE" val="项目简介"/>
  <p:tag name="GENSWF_ADVANCE_TIME" val="0.00"/>
  <p:tag name="ISPRING_SLIDE_INDENT_LEVEL" val="0"/>
  <p:tag name="ISPRING_CUSTOM_TIMING_USED" val="0"/>
</p:tagLst>
</file>

<file path=ppt/tags/tag8.xml><?xml version="1.0" encoding="utf-8"?>
<p:tagLst xmlns:a="http://schemas.openxmlformats.org/drawingml/2006/main" xmlns:r="http://schemas.openxmlformats.org/officeDocument/2006/relationships" xmlns:p="http://schemas.openxmlformats.org/presentationml/2006/main">
  <p:tag name="GENSWF_SLIDE_TITLE" val="商城首页"/>
  <p:tag name="GENSWF_ADVANCE_TIME" val="0.00"/>
  <p:tag name="ISPRING_SLIDE_INDENT_LEVEL" val="0"/>
  <p:tag name="ISPRING_CUSTOM_TIMING_USED" val="0"/>
</p:tagLst>
</file>

<file path=ppt/tags/tag9.xml><?xml version="1.0" encoding="utf-8"?>
<p:tagLst xmlns:a="http://schemas.openxmlformats.org/drawingml/2006/main" xmlns:r="http://schemas.openxmlformats.org/officeDocument/2006/relationships" xmlns:p="http://schemas.openxmlformats.org/presentationml/2006/main">
  <p:tag name="GENSWF_SLIDE_TITLE" val="商城首页"/>
  <p:tag name="GENSWF_ADVANCE_TIME" val="0.00"/>
  <p:tag name="ISPRING_SLIDE_INDENT_LEVEL" val="0"/>
  <p:tag name="ISPRING_CUSTOM_TIMING_USED" val="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4992</TotalTime>
  <Words>1799</Words>
  <Application>Microsoft Office PowerPoint</Application>
  <PresentationFormat>全屏显示(4:3)</PresentationFormat>
  <Paragraphs>193</Paragraphs>
  <Slides>30</Slides>
  <Notes>1</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PowerPoint 演示文稿</vt:lpstr>
      <vt:lpstr>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王哲</cp:lastModifiedBy>
  <cp:revision>269</cp:revision>
  <dcterms:created xsi:type="dcterms:W3CDTF">2016-08-25T05:15:17Z</dcterms:created>
  <dcterms:modified xsi:type="dcterms:W3CDTF">2018-01-06T06:54:50Z</dcterms:modified>
</cp:coreProperties>
</file>