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1" r:id="rId3"/>
    <p:sldId id="320" r:id="rId4"/>
    <p:sldId id="264" r:id="rId5"/>
    <p:sldId id="338" r:id="rId6"/>
    <p:sldId id="340" r:id="rId7"/>
    <p:sldId id="339" r:id="rId8"/>
    <p:sldId id="306" r:id="rId9"/>
    <p:sldId id="265" r:id="rId10"/>
    <p:sldId id="293" r:id="rId11"/>
    <p:sldId id="322" r:id="rId12"/>
    <p:sldId id="307" r:id="rId13"/>
    <p:sldId id="341" r:id="rId14"/>
    <p:sldId id="323" r:id="rId15"/>
    <p:sldId id="308" r:id="rId16"/>
    <p:sldId id="309" r:id="rId17"/>
    <p:sldId id="311" r:id="rId18"/>
    <p:sldId id="310" r:id="rId19"/>
    <p:sldId id="342" r:id="rId20"/>
    <p:sldId id="336" r:id="rId21"/>
    <p:sldId id="294" r:id="rId22"/>
    <p:sldId id="324" r:id="rId23"/>
    <p:sldId id="326" r:id="rId24"/>
    <p:sldId id="328" r:id="rId25"/>
    <p:sldId id="329" r:id="rId26"/>
    <p:sldId id="330" r:id="rId27"/>
    <p:sldId id="331" r:id="rId28"/>
    <p:sldId id="332" r:id="rId29"/>
    <p:sldId id="333" r:id="rId30"/>
    <p:sldId id="334" r:id="rId31"/>
    <p:sldId id="337" r:id="rId32"/>
    <p:sldId id="291" r:id="rId33"/>
    <p:sldId id="260" r:id="rId34"/>
  </p:sldIdLst>
  <p:sldSz cx="9144000" cy="6858000" type="screen4x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7E1F4"/>
    <a:srgbClr val="F1CBEC"/>
    <a:srgbClr val="808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950" y="-40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27263454435775"/>
          <c:y val="6.8138637410630698E-2"/>
          <c:w val="0.61861102362204701"/>
          <c:h val="0.76592641554868601"/>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33</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2018/2/5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9634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8.xml"/><Relationship Id="rId1" Type="http://schemas.openxmlformats.org/officeDocument/2006/relationships/tags" Target="../tags/tag1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28.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ags" Target="../tags/tag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46215" y="2601299"/>
            <a:ext cx="5961633" cy="1261884"/>
          </a:xfrm>
          <a:prstGeom prst="rect">
            <a:avLst/>
          </a:prstGeom>
          <a:noFill/>
        </p:spPr>
        <p:txBody>
          <a:bodyPr wrap="none" rtlCol="0" anchor="ctr">
            <a:spAutoFit/>
          </a:bodyPr>
          <a:lstStyle/>
          <a:p>
            <a:pPr lvl="0" algn="ctr"/>
            <a:r>
              <a:rPr lang="zh-CN" altLang="en-US" sz="3600" b="1" smtClean="0">
                <a:solidFill>
                  <a:schemeClr val="bg1"/>
                </a:solidFill>
                <a:latin typeface="微软雅黑" pitchFamily="34" charset="-122"/>
                <a:ea typeface="微软雅黑" pitchFamily="34" charset="-122"/>
                <a:sym typeface="微软雅黑" pitchFamily="34" charset="-122"/>
              </a:rPr>
              <a:t>第</a:t>
            </a:r>
            <a:r>
              <a:rPr lang="en-US" altLang="zh-CN" sz="3600" b="1" smtClean="0">
                <a:solidFill>
                  <a:schemeClr val="bg1"/>
                </a:solidFill>
                <a:latin typeface="微软雅黑" pitchFamily="34" charset="-122"/>
                <a:ea typeface="微软雅黑" pitchFamily="34" charset="-122"/>
                <a:sym typeface="微软雅黑" pitchFamily="34" charset="-122"/>
              </a:rPr>
              <a:t>6</a:t>
            </a:r>
            <a:r>
              <a:rPr lang="zh-CN" altLang="en-US" sz="3600" b="1" smtClean="0">
                <a:solidFill>
                  <a:schemeClr val="bg1"/>
                </a:solidFill>
                <a:latin typeface="微软雅黑" pitchFamily="34" charset="-122"/>
                <a:ea typeface="微软雅黑" pitchFamily="34" charset="-122"/>
                <a:sym typeface="微软雅黑" pitchFamily="34" charset="-122"/>
              </a:rPr>
              <a:t>章  </a:t>
            </a:r>
            <a:r>
              <a:rPr lang="zh-CN" altLang="en-US" sz="3600" b="1">
                <a:solidFill>
                  <a:schemeClr val="bg1"/>
                </a:solidFill>
                <a:latin typeface="微软雅黑" pitchFamily="34" charset="-122"/>
                <a:ea typeface="微软雅黑" pitchFamily="34" charset="-122"/>
                <a:sym typeface="微软雅黑" pitchFamily="34" charset="-122"/>
              </a:rPr>
              <a:t>跨</a:t>
            </a:r>
            <a:r>
              <a:rPr lang="zh-CN" altLang="en-US" sz="3600" b="1" smtClean="0">
                <a:solidFill>
                  <a:schemeClr val="bg1"/>
                </a:solidFill>
                <a:latin typeface="微软雅黑" pitchFamily="34" charset="-122"/>
                <a:ea typeface="微软雅黑" pitchFamily="34" charset="-122"/>
                <a:sym typeface="微软雅黑" pitchFamily="34" charset="-122"/>
              </a:rPr>
              <a:t>平台移动</a:t>
            </a:r>
            <a:r>
              <a:rPr lang="en-US" altLang="zh-CN" sz="3600" b="1" smtClean="0">
                <a:solidFill>
                  <a:schemeClr val="bg1"/>
                </a:solidFill>
                <a:latin typeface="微软雅黑" pitchFamily="34" charset="-122"/>
                <a:ea typeface="微软雅黑" pitchFamily="34" charset="-122"/>
                <a:sym typeface="微软雅黑" pitchFamily="34" charset="-122"/>
              </a:rPr>
              <a:t>Web</a:t>
            </a:r>
            <a:r>
              <a:rPr lang="zh-CN" altLang="en-US" sz="3600" b="1" smtClean="0">
                <a:solidFill>
                  <a:schemeClr val="bg1"/>
                </a:solidFill>
                <a:latin typeface="微软雅黑" pitchFamily="34" charset="-122"/>
                <a:ea typeface="微软雅黑" pitchFamily="34" charset="-122"/>
                <a:sym typeface="微软雅黑" pitchFamily="34" charset="-122"/>
              </a:rPr>
              <a:t>技术</a:t>
            </a:r>
            <a:endParaRPr lang="zh-CN" altLang="zh-CN" sz="3600" b="1">
              <a:solidFill>
                <a:schemeClr val="bg1"/>
              </a:solidFill>
              <a:latin typeface="微软雅黑" pitchFamily="34" charset="-122"/>
              <a:ea typeface="微软雅黑" pitchFamily="34" charset="-122"/>
            </a:endParaRPr>
          </a:p>
          <a:p>
            <a:pPr algn="ctr"/>
            <a:endParaRPr lang="zh-CN" altLang="en-US" sz="40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5450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5"/>
          <p:cNvSpPr>
            <a:spLocks noChangeArrowheads="1"/>
          </p:cNvSpPr>
          <p:nvPr/>
        </p:nvSpPr>
        <p:spPr bwMode="auto">
          <a:xfrm>
            <a:off x="484188" y="2124512"/>
            <a:ext cx="8149672" cy="4154984"/>
          </a:xfrm>
          <a:prstGeom prst="rect">
            <a:avLst/>
          </a:prstGeom>
          <a:solidFill>
            <a:srgbClr val="F7E1F4"/>
          </a:solidFill>
          <a:ln w="19050">
            <a:solidFill>
              <a:srgbClr val="FF6699"/>
            </a:solidFill>
            <a:prstDash val="dash"/>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z="1600" smtClean="0">
                <a:latin typeface="黑体" panose="02010609060101010101" pitchFamily="49" charset="-122"/>
                <a:ea typeface="黑体" panose="02010609060101010101" pitchFamily="49" charset="-122"/>
              </a:rPr>
              <a:t>HTML5+CSS3</a:t>
            </a:r>
            <a:r>
              <a:rPr lang="zh-CN" altLang="en-US" sz="1600">
                <a:latin typeface="黑体" panose="02010609060101010101" pitchFamily="49" charset="-122"/>
                <a:ea typeface="黑体" panose="02010609060101010101" pitchFamily="49" charset="-122"/>
              </a:rPr>
              <a:t>的基本网页设计。</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视口</a:t>
            </a:r>
            <a:r>
              <a:rPr lang="zh-CN" altLang="en-US" sz="1600">
                <a:latin typeface="黑体" panose="02010609060101010101" pitchFamily="49" charset="-122"/>
                <a:ea typeface="黑体" panose="02010609060101010101" pitchFamily="49" charset="-122"/>
              </a:rPr>
              <a:t>：提供可以配置视口的属性。</a:t>
            </a:r>
          </a:p>
          <a:p>
            <a:pPr marL="285750" indent="-285750">
              <a:lnSpc>
                <a:spcPct val="150000"/>
              </a:lnSpc>
              <a:buFont typeface="Wingdings" panose="05000000000000000000" pitchFamily="2" charset="2"/>
              <a:buChar char="Ø"/>
            </a:pPr>
            <a:r>
              <a:rPr lang="en-US" altLang="zh-CN" sz="1600" smtClean="0">
                <a:latin typeface="黑体" panose="02010609060101010101" pitchFamily="49" charset="-122"/>
                <a:ea typeface="黑体" panose="02010609060101010101" pitchFamily="49" charset="-122"/>
              </a:rPr>
              <a:t>CSS3</a:t>
            </a:r>
            <a:r>
              <a:rPr lang="zh-CN" altLang="en-US" sz="1600">
                <a:latin typeface="黑体" panose="02010609060101010101" pitchFamily="49" charset="-122"/>
                <a:ea typeface="黑体" panose="02010609060101010101" pitchFamily="49" charset="-122"/>
              </a:rPr>
              <a:t>媒体查询（</a:t>
            </a:r>
            <a:r>
              <a:rPr lang="en-US" altLang="zh-CN" sz="1600">
                <a:latin typeface="黑体" panose="02010609060101010101" pitchFamily="49" charset="-122"/>
                <a:ea typeface="黑体" panose="02010609060101010101" pitchFamily="49" charset="-122"/>
              </a:rPr>
              <a:t>media queries</a:t>
            </a:r>
            <a:r>
              <a:rPr lang="zh-CN" altLang="en-US" sz="1600">
                <a:latin typeface="黑体" panose="02010609060101010101" pitchFamily="49" charset="-122"/>
                <a:ea typeface="黑体" panose="02010609060101010101" pitchFamily="49" charset="-122"/>
              </a:rPr>
              <a:t>）：识别媒体类型，特征（屏幕宽度，像素比等）。</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流式</a:t>
            </a:r>
            <a:r>
              <a:rPr lang="zh-CN" altLang="en-US" sz="1600">
                <a:latin typeface="黑体" panose="02010609060101010101" pitchFamily="49" charset="-122"/>
                <a:ea typeface="黑体" panose="02010609060101010101" pitchFamily="49" charset="-122"/>
              </a:rPr>
              <a:t>布局（</a:t>
            </a:r>
            <a:r>
              <a:rPr lang="en-US" altLang="zh-CN" sz="1600">
                <a:latin typeface="黑体" panose="02010609060101010101" pitchFamily="49" charset="-122"/>
                <a:ea typeface="黑体" panose="02010609060101010101" pitchFamily="49" charset="-122"/>
              </a:rPr>
              <a:t>fluid layout</a:t>
            </a:r>
            <a:r>
              <a:rPr lang="zh-CN" altLang="en-US" sz="1600">
                <a:latin typeface="黑体" panose="02010609060101010101" pitchFamily="49" charset="-122"/>
                <a:ea typeface="黑体" panose="02010609060101010101" pitchFamily="49" charset="-122"/>
              </a:rPr>
              <a:t>）：可以根据浏览器的宽度和屏幕的大小自动调整效果。</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流式</a:t>
            </a:r>
            <a:r>
              <a:rPr lang="zh-CN" altLang="en-US" sz="1600">
                <a:latin typeface="黑体" panose="02010609060101010101" pitchFamily="49" charset="-122"/>
                <a:ea typeface="黑体" panose="02010609060101010101" pitchFamily="49" charset="-122"/>
              </a:rPr>
              <a:t>图片（</a:t>
            </a:r>
            <a:r>
              <a:rPr lang="en-US" altLang="zh-CN" sz="1600">
                <a:latin typeface="黑体" panose="02010609060101010101" pitchFamily="49" charset="-122"/>
                <a:ea typeface="黑体" panose="02010609060101010101" pitchFamily="49" charset="-122"/>
              </a:rPr>
              <a:t>fluid images</a:t>
            </a:r>
            <a:r>
              <a:rPr lang="zh-CN" altLang="en-US" sz="1600">
                <a:latin typeface="黑体" panose="02010609060101010101" pitchFamily="49" charset="-122"/>
                <a:ea typeface="黑体" panose="02010609060101010101" pitchFamily="49" charset="-122"/>
              </a:rPr>
              <a:t>）：随流式布局进行相应缩放，可以理解为图片的流式布局。</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响应</a:t>
            </a:r>
            <a:r>
              <a:rPr lang="zh-CN" altLang="en-US" sz="1600">
                <a:latin typeface="黑体" panose="02010609060101010101" pitchFamily="49" charset="-122"/>
                <a:ea typeface="黑体" panose="02010609060101010101" pitchFamily="49" charset="-122"/>
              </a:rPr>
              <a:t>式栅格系统（</a:t>
            </a:r>
            <a:r>
              <a:rPr lang="en-US" altLang="zh-CN" sz="1600">
                <a:latin typeface="黑体" panose="02010609060101010101" pitchFamily="49" charset="-122"/>
                <a:ea typeface="黑体" panose="02010609060101010101" pitchFamily="49" charset="-122"/>
              </a:rPr>
              <a:t>Responsesive fluid grid</a:t>
            </a:r>
            <a:r>
              <a:rPr lang="zh-CN" altLang="en-US" sz="1600">
                <a:latin typeface="黑体" panose="02010609060101010101" pitchFamily="49" charset="-122"/>
                <a:ea typeface="黑体" panose="02010609060101010101" pitchFamily="49" charset="-122"/>
              </a:rPr>
              <a:t>）：依赖于媒体查询，根据不同的屏幕大小调整布局。</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弹性</a:t>
            </a:r>
            <a:r>
              <a:rPr lang="zh-CN" altLang="en-US" sz="1600">
                <a:latin typeface="黑体" panose="02010609060101010101" pitchFamily="49" charset="-122"/>
                <a:ea typeface="黑体" panose="02010609060101010101" pitchFamily="49" charset="-122"/>
              </a:rPr>
              <a:t>盒布局：</a:t>
            </a:r>
            <a:r>
              <a:rPr lang="en-US" altLang="zh-CN" sz="1600">
                <a:latin typeface="黑体" panose="02010609060101010101" pitchFamily="49" charset="-122"/>
                <a:ea typeface="黑体" panose="02010609060101010101" pitchFamily="49" charset="-122"/>
              </a:rPr>
              <a:t>CSS3</a:t>
            </a:r>
            <a:r>
              <a:rPr lang="zh-CN" altLang="en-US" sz="1600">
                <a:latin typeface="黑体" panose="02010609060101010101" pitchFamily="49" charset="-122"/>
                <a:ea typeface="黑体" panose="02010609060101010101" pitchFamily="49" charset="-122"/>
              </a:rPr>
              <a:t>的弹性盒布局，一个可以让我们告别浮动，完美实现垂直居中的新特性。</a:t>
            </a:r>
          </a:p>
          <a:p>
            <a:pPr marL="285750" indent="-285750">
              <a:lnSpc>
                <a:spcPct val="150000"/>
              </a:lnSpc>
              <a:buFont typeface="Wingdings" panose="05000000000000000000" pitchFamily="2" charset="2"/>
              <a:buChar char="Ø"/>
            </a:pPr>
            <a:r>
              <a:rPr lang="zh-CN" altLang="en-US" sz="1600" smtClean="0">
                <a:latin typeface="黑体" panose="02010609060101010101" pitchFamily="49" charset="-122"/>
                <a:ea typeface="黑体" panose="02010609060101010101" pitchFamily="49" charset="-122"/>
              </a:rPr>
              <a:t>弹性</a:t>
            </a:r>
            <a:r>
              <a:rPr lang="zh-CN" altLang="en-US" sz="1600">
                <a:latin typeface="黑体" panose="02010609060101010101" pitchFamily="49" charset="-122"/>
                <a:ea typeface="黑体" panose="02010609060101010101" pitchFamily="49" charset="-122"/>
              </a:rPr>
              <a:t>图片：弹性图片指的是不给图片设置固定尺寸，而是通过设置</a:t>
            </a:r>
            <a:r>
              <a:rPr lang="en-US" altLang="zh-CN" sz="1600">
                <a:latin typeface="黑体" panose="02010609060101010101" pitchFamily="49" charset="-122"/>
                <a:ea typeface="黑体" panose="02010609060101010101" pitchFamily="49" charset="-122"/>
              </a:rPr>
              <a:t>img {max-width:100%;}</a:t>
            </a:r>
            <a:r>
              <a:rPr lang="zh-CN" altLang="en-US" sz="1600">
                <a:latin typeface="黑体" panose="02010609060101010101" pitchFamily="49" charset="-122"/>
                <a:ea typeface="黑体" panose="02010609060101010101" pitchFamily="49" charset="-122"/>
              </a:rPr>
              <a:t>，让图片大小自动适应屏幕大小</a:t>
            </a:r>
            <a:r>
              <a:rPr lang="zh-CN" altLang="en-US" sz="1600" smtClean="0">
                <a:latin typeface="黑体" panose="02010609060101010101" pitchFamily="49" charset="-122"/>
                <a:ea typeface="黑体" panose="02010609060101010101" pitchFamily="49" charset="-122"/>
              </a:rPr>
              <a:t>。</a:t>
            </a:r>
            <a:endParaRPr lang="zh-CN" altLang="en-US" sz="1600">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9" name="矩形 8"/>
          <p:cNvSpPr/>
          <p:nvPr/>
        </p:nvSpPr>
        <p:spPr>
          <a:xfrm>
            <a:off x="560388" y="1228335"/>
            <a:ext cx="390388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响应</a:t>
            </a:r>
            <a:r>
              <a:rPr lang="zh-CN" altLang="en-US" sz="2400" b="1">
                <a:solidFill>
                  <a:srgbClr val="0567A2"/>
                </a:solidFill>
              </a:rPr>
              <a:t>式</a:t>
            </a:r>
            <a:r>
              <a:rPr lang="en-US" altLang="zh-CN" sz="2400" b="1">
                <a:solidFill>
                  <a:srgbClr val="0567A2"/>
                </a:solidFill>
              </a:rPr>
              <a:t>Web</a:t>
            </a:r>
            <a:r>
              <a:rPr lang="zh-CN" altLang="en-US" sz="2400" b="1">
                <a:solidFill>
                  <a:srgbClr val="0567A2"/>
                </a:solidFill>
              </a:rPr>
              <a:t>设计相关技术</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199385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98" y="1874666"/>
            <a:ext cx="7176528" cy="4525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矩形 5"/>
          <p:cNvSpPr>
            <a:spLocks noChangeArrowheads="1"/>
          </p:cNvSpPr>
          <p:nvPr/>
        </p:nvSpPr>
        <p:spPr bwMode="auto">
          <a:xfrm>
            <a:off x="2341110" y="2704175"/>
            <a:ext cx="483121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mtClean="0">
                <a:latin typeface="黑体" panose="02010609060101010101" pitchFamily="49" charset="-122"/>
                <a:ea typeface="黑体" panose="02010609060101010101" pitchFamily="49" charset="-122"/>
              </a:rPr>
              <a:t>实现响应式</a:t>
            </a:r>
            <a:r>
              <a:rPr lang="en-US" altLang="zh-CN" smtClean="0">
                <a:latin typeface="黑体" panose="02010609060101010101" pitchFamily="49" charset="-122"/>
                <a:ea typeface="黑体" panose="02010609060101010101" pitchFamily="49" charset="-122"/>
              </a:rPr>
              <a:t>Web</a:t>
            </a:r>
            <a:r>
              <a:rPr lang="zh-CN" altLang="zh-CN" smtClean="0">
                <a:latin typeface="黑体" panose="02010609060101010101" pitchFamily="49" charset="-122"/>
                <a:ea typeface="黑体" panose="02010609060101010101" pitchFamily="49" charset="-122"/>
              </a:rPr>
              <a:t>设计，可以说就是根据显示屏幕的大小的变化控制页面的文档流，那么学习响应式之前，必须有良好的</a:t>
            </a:r>
            <a:r>
              <a:rPr lang="en-US" altLang="zh-CN" smtClean="0">
                <a:latin typeface="黑体" panose="02010609060101010101" pitchFamily="49" charset="-122"/>
                <a:ea typeface="黑体" panose="02010609060101010101" pitchFamily="49" charset="-122"/>
              </a:rPr>
              <a:t>HTML5+CSS3</a:t>
            </a:r>
            <a:r>
              <a:rPr lang="zh-CN" altLang="zh-CN" smtClean="0">
                <a:latin typeface="黑体" panose="02010609060101010101" pitchFamily="49" charset="-122"/>
                <a:ea typeface="黑体" panose="02010609060101010101" pitchFamily="49" charset="-122"/>
              </a:rPr>
              <a:t>的页面开发基础，并且了解视口、流式布局、媒体查询、栅格系统等知识，视口和流式布局的内容在第</a:t>
            </a:r>
            <a:r>
              <a:rPr lang="en-US" altLang="zh-CN" smtClean="0">
                <a:latin typeface="黑体" panose="02010609060101010101" pitchFamily="49" charset="-122"/>
                <a:ea typeface="黑体" panose="02010609060101010101" pitchFamily="49" charset="-122"/>
              </a:rPr>
              <a:t>4</a:t>
            </a:r>
            <a:r>
              <a:rPr lang="zh-CN" altLang="zh-CN" smtClean="0">
                <a:latin typeface="黑体" panose="02010609060101010101" pitchFamily="49" charset="-122"/>
                <a:ea typeface="黑体" panose="02010609060101010101" pitchFamily="49" charset="-122"/>
              </a:rPr>
              <a:t>章曾经讲解过，在本章后面的小节中，将会对媒体查询、栅格系统和弹性盒</a:t>
            </a:r>
            <a:r>
              <a:rPr lang="zh-CN" altLang="en-US" smtClean="0">
                <a:latin typeface="黑体" panose="02010609060101010101" pitchFamily="49" charset="-122"/>
                <a:ea typeface="黑体" panose="02010609060101010101" pitchFamily="49" charset="-122"/>
              </a:rPr>
              <a:t>布局</a:t>
            </a:r>
            <a:r>
              <a:rPr lang="zh-CN" altLang="zh-CN" smtClean="0">
                <a:latin typeface="黑体" panose="02010609060101010101" pitchFamily="49" charset="-122"/>
                <a:ea typeface="黑体" panose="02010609060101010101" pitchFamily="49" charset="-122"/>
              </a:rPr>
              <a:t>进行详细介绍。</a:t>
            </a:r>
            <a:endParaRPr lang="zh-CN" altLang="zh-CN">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9" name="矩形 8"/>
          <p:cNvSpPr/>
          <p:nvPr/>
        </p:nvSpPr>
        <p:spPr>
          <a:xfrm>
            <a:off x="560388" y="1228335"/>
            <a:ext cx="390388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响应</a:t>
            </a:r>
            <a:r>
              <a:rPr lang="zh-CN" altLang="en-US" sz="2400" b="1">
                <a:solidFill>
                  <a:srgbClr val="0567A2"/>
                </a:solidFill>
              </a:rPr>
              <a:t>式</a:t>
            </a:r>
            <a:r>
              <a:rPr lang="en-US" altLang="zh-CN" sz="2400" b="1">
                <a:solidFill>
                  <a:srgbClr val="0567A2"/>
                </a:solidFill>
              </a:rPr>
              <a:t>Web</a:t>
            </a:r>
            <a:r>
              <a:rPr lang="zh-CN" altLang="en-US" sz="2400" b="1">
                <a:solidFill>
                  <a:srgbClr val="0567A2"/>
                </a:solidFill>
              </a:rPr>
              <a:t>设计相关技术</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139961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媒体查询</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bwMode="auto">
          <a:xfrm>
            <a:off x="2476500" y="2241242"/>
            <a:ext cx="5366493" cy="320705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任意多边形 10"/>
          <p:cNvSpPr/>
          <p:nvPr/>
        </p:nvSpPr>
        <p:spPr bwMode="auto">
          <a:xfrm>
            <a:off x="5399832" y="204904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2" name="矩形 75"/>
          <p:cNvSpPr>
            <a:spLocks noChangeArrowheads="1"/>
          </p:cNvSpPr>
          <p:nvPr/>
        </p:nvSpPr>
        <p:spPr bwMode="auto">
          <a:xfrm>
            <a:off x="5399832" y="20058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3" name="矩形 5"/>
          <p:cNvSpPr>
            <a:spLocks noChangeArrowheads="1"/>
          </p:cNvSpPr>
          <p:nvPr/>
        </p:nvSpPr>
        <p:spPr bwMode="auto">
          <a:xfrm>
            <a:off x="2781300" y="2710606"/>
            <a:ext cx="4857749"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smtClean="0">
                <a:latin typeface="黑体" panose="02010609060101010101" pitchFamily="49" charset="-122"/>
                <a:ea typeface="黑体" panose="02010609060101010101" pitchFamily="49" charset="-122"/>
              </a:rPr>
              <a:t>HTML5</a:t>
            </a:r>
            <a:r>
              <a:rPr lang="zh-CN" altLang="en-US" sz="2000">
                <a:latin typeface="黑体" panose="02010609060101010101" pitchFamily="49" charset="-122"/>
                <a:ea typeface="黑体" panose="02010609060101010101" pitchFamily="49" charset="-122"/>
              </a:rPr>
              <a:t>之前，</a:t>
            </a:r>
            <a:r>
              <a:rPr lang="en-US" altLang="zh-CN" sz="2000">
                <a:latin typeface="黑体" panose="02010609060101010101" pitchFamily="49" charset="-122"/>
                <a:ea typeface="黑体" panose="02010609060101010101" pitchFamily="49" charset="-122"/>
              </a:rPr>
              <a:t>HTML4</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CSS2</a:t>
            </a:r>
            <a:r>
              <a:rPr lang="zh-CN" altLang="en-US" sz="2000">
                <a:latin typeface="黑体" panose="02010609060101010101" pitchFamily="49" charset="-122"/>
                <a:ea typeface="黑体" panose="02010609060101010101" pitchFamily="49" charset="-122"/>
              </a:rPr>
              <a:t>可以支持为不同的媒体类型（</a:t>
            </a:r>
            <a:r>
              <a:rPr lang="en-US" altLang="zh-CN" sz="2000">
                <a:latin typeface="黑体" panose="02010609060101010101" pitchFamily="49" charset="-122"/>
                <a:ea typeface="黑体" panose="02010609060101010101" pitchFamily="49" charset="-122"/>
              </a:rPr>
              <a:t>screen</a:t>
            </a:r>
            <a:r>
              <a:rPr lang="zh-CN" altLang="en-US" sz="2000">
                <a:latin typeface="黑体" panose="02010609060101010101" pitchFamily="49" charset="-122"/>
                <a:ea typeface="黑体" panose="02010609060101010101" pitchFamily="49" charset="-122"/>
              </a:rPr>
              <a:t>屏幕和</a:t>
            </a:r>
            <a:r>
              <a:rPr lang="en-US" altLang="zh-CN" sz="2000">
                <a:latin typeface="黑体" panose="02010609060101010101" pitchFamily="49" charset="-122"/>
                <a:ea typeface="黑体" panose="02010609060101010101" pitchFamily="49" charset="-122"/>
              </a:rPr>
              <a:t>print</a:t>
            </a:r>
            <a:r>
              <a:rPr lang="zh-CN" altLang="en-US" sz="2000">
                <a:latin typeface="黑体" panose="02010609060101010101" pitchFamily="49" charset="-122"/>
                <a:ea typeface="黑体" panose="02010609060101010101" pitchFamily="49" charset="-122"/>
              </a:rPr>
              <a:t>打印）设置特定的</a:t>
            </a:r>
            <a:r>
              <a:rPr lang="en-US" altLang="zh-CN" sz="2000">
                <a:latin typeface="黑体" panose="02010609060101010101" pitchFamily="49" charset="-122"/>
                <a:ea typeface="黑体" panose="02010609060101010101" pitchFamily="49" charset="-122"/>
              </a:rPr>
              <a:t>CSS</a:t>
            </a:r>
            <a:r>
              <a:rPr lang="zh-CN" altLang="en-US" sz="2000">
                <a:latin typeface="黑体" panose="02010609060101010101" pitchFamily="49" charset="-122"/>
                <a:ea typeface="黑体" panose="02010609060101010101" pitchFamily="49" charset="-122"/>
              </a:rPr>
              <a:t>样式。在</a:t>
            </a:r>
            <a:r>
              <a:rPr lang="en-US" altLang="zh-CN" sz="2000">
                <a:latin typeface="黑体" panose="02010609060101010101" pitchFamily="49" charset="-122"/>
                <a:ea typeface="黑体" panose="02010609060101010101" pitchFamily="49" charset="-122"/>
              </a:rPr>
              <a:t>CSS3</a:t>
            </a:r>
            <a:r>
              <a:rPr lang="zh-CN" altLang="en-US" sz="2000">
                <a:latin typeface="黑体" panose="02010609060101010101" pitchFamily="49" charset="-122"/>
                <a:ea typeface="黑体" panose="02010609060101010101" pitchFamily="49" charset="-122"/>
              </a:rPr>
              <a:t>规范中，媒体查询可以根据视口宽度、设备方向等差异来改变页面的显示方式</a:t>
            </a:r>
            <a:r>
              <a:rPr lang="zh-CN" altLang="en-US" sz="2000" smtClean="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4" y="2450232"/>
            <a:ext cx="2294611" cy="299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17122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2"/>
                                        </p:tgtEl>
                                      </p:cBhvr>
                                    </p:animEffect>
                                    <p:animScale>
                                      <p:cBhvr>
                                        <p:cTn id="10" dur="250" autoRev="1" fill="hold"/>
                                        <p:tgtEl>
                                          <p:spTgt spid="12"/>
                                        </p:tgtEl>
                                      </p:cBhvr>
                                      <p:by x="105000" y="105000"/>
                                    </p:animScale>
                                  </p:childTnLst>
                                </p:cTn>
                              </p:par>
                              <p:par>
                                <p:cTn id="11" presetID="14"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38201" y="1800226"/>
            <a:ext cx="7372350" cy="240030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737153" y="236949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965753" y="1955290"/>
            <a:ext cx="7759147"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smtClean="0">
                <a:latin typeface="黑体" panose="02010609060101010101" pitchFamily="49" charset="-122"/>
                <a:ea typeface="黑体" panose="02010609060101010101" pitchFamily="49" charset="-122"/>
              </a:rPr>
              <a:t>媒体</a:t>
            </a:r>
            <a:r>
              <a:rPr lang="zh-CN" altLang="en-US" sz="2000">
                <a:latin typeface="黑体" panose="02010609060101010101" pitchFamily="49" charset="-122"/>
                <a:ea typeface="黑体" panose="02010609060101010101" pitchFamily="49" charset="-122"/>
              </a:rPr>
              <a:t>查询由媒体类型和条件表达式组成，示例代码如下所示 </a:t>
            </a:r>
            <a:r>
              <a:rPr lang="zh-CN" altLang="en-US" sz="2000" smtClean="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媒体查询</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a:xfrm>
            <a:off x="1000126" y="2616814"/>
            <a:ext cx="7042061" cy="1288987"/>
          </a:xfrm>
          <a:prstGeom prst="rect">
            <a:avLst/>
          </a:prstGeom>
          <a:solidFill>
            <a:schemeClr val="accent5">
              <a:lumMod val="20000"/>
              <a:lumOff val="80000"/>
            </a:schemeClr>
          </a:solidFill>
          <a:ln w="19050">
            <a:noFill/>
          </a:ln>
        </p:spPr>
        <p:txBody>
          <a:bodyPr>
            <a:noAutofit/>
          </a:bodyPr>
          <a:lstStyle/>
          <a:p>
            <a:pPr lvl="1">
              <a:lnSpc>
                <a:spcPct val="150000"/>
              </a:lnSpc>
            </a:pPr>
            <a:r>
              <a:rPr lang="en-US" altLang="zh-CN"/>
              <a:t> @media screen and (max-width: 960px){</a:t>
            </a:r>
          </a:p>
          <a:p>
            <a:pPr lvl="1">
              <a:lnSpc>
                <a:spcPct val="150000"/>
              </a:lnSpc>
            </a:pPr>
            <a:r>
              <a:rPr lang="en-US" altLang="zh-CN"/>
              <a:t>	/*</a:t>
            </a:r>
            <a:r>
              <a:rPr lang="zh-CN" altLang="en-US"/>
              <a:t>样式设置*</a:t>
            </a:r>
            <a:r>
              <a:rPr lang="en-US" altLang="zh-CN"/>
              <a:t>/</a:t>
            </a:r>
          </a:p>
          <a:p>
            <a:pPr lvl="1">
              <a:lnSpc>
                <a:spcPct val="150000"/>
              </a:lnSpc>
            </a:pPr>
            <a:r>
              <a:rPr lang="en-US" altLang="zh-CN" smtClean="0"/>
              <a:t>}</a:t>
            </a:r>
            <a:endParaRPr lang="en-US" altLang="zh-CN"/>
          </a:p>
        </p:txBody>
      </p:sp>
      <p:sp>
        <p:nvSpPr>
          <p:cNvPr id="2" name="圆角矩形标注 1"/>
          <p:cNvSpPr/>
          <p:nvPr/>
        </p:nvSpPr>
        <p:spPr>
          <a:xfrm>
            <a:off x="838201" y="4625323"/>
            <a:ext cx="7372350" cy="1289702"/>
          </a:xfrm>
          <a:prstGeom prst="wedgeRoundRectCallout">
            <a:avLst>
              <a:gd name="adj1" fmla="val -22124"/>
              <a:gd name="adj2" fmla="val -81523"/>
              <a:gd name="adj3" fmla="val 16667"/>
            </a:avLst>
          </a:prstGeom>
          <a:solidFill>
            <a:srgbClr val="F7E1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5"/>
          <p:cNvSpPr>
            <a:spLocks noChangeArrowheads="1"/>
          </p:cNvSpPr>
          <p:nvPr/>
        </p:nvSpPr>
        <p:spPr bwMode="auto">
          <a:xfrm>
            <a:off x="1114425" y="4797368"/>
            <a:ext cx="67532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a:latin typeface="黑体" panose="02010609060101010101" pitchFamily="49" charset="-122"/>
                <a:ea typeface="黑体" panose="02010609060101010101" pitchFamily="49" charset="-122"/>
              </a:rPr>
              <a:t>上述代码中，</a:t>
            </a:r>
            <a:r>
              <a:rPr lang="en-US" altLang="zh-CN">
                <a:latin typeface="黑体" panose="02010609060101010101" pitchFamily="49" charset="-122"/>
                <a:ea typeface="黑体" panose="02010609060101010101" pitchFamily="49" charset="-122"/>
              </a:rPr>
              <a:t>@media screen</a:t>
            </a:r>
            <a:r>
              <a:rPr lang="zh-CN" altLang="zh-CN">
                <a:latin typeface="黑体" panose="02010609060101010101" pitchFamily="49" charset="-122"/>
                <a:ea typeface="黑体" panose="02010609060101010101" pitchFamily="49" charset="-122"/>
              </a:rPr>
              <a:t>表示媒体类型为</a:t>
            </a:r>
            <a:r>
              <a:rPr lang="en-US" altLang="zh-CN">
                <a:latin typeface="黑体" panose="02010609060101010101" pitchFamily="49" charset="-122"/>
                <a:ea typeface="黑体" panose="02010609060101010101" pitchFamily="49" charset="-122"/>
              </a:rPr>
              <a:t>screen</a:t>
            </a:r>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max-width: 960px</a:t>
            </a:r>
            <a:r>
              <a:rPr lang="zh-CN" altLang="zh-CN">
                <a:latin typeface="黑体" panose="02010609060101010101" pitchFamily="49" charset="-122"/>
                <a:ea typeface="黑体" panose="02010609060101010101" pitchFamily="49" charset="-122"/>
              </a:rPr>
              <a:t>表示屏幕宽度小于等于</a:t>
            </a:r>
            <a:r>
              <a:rPr lang="en-US" altLang="zh-CN">
                <a:latin typeface="黑体" panose="02010609060101010101" pitchFamily="49" charset="-122"/>
                <a:ea typeface="黑体" panose="02010609060101010101" pitchFamily="49" charset="-122"/>
              </a:rPr>
              <a:t>960px</a:t>
            </a:r>
            <a:r>
              <a:rPr lang="zh-CN" altLang="zh-CN">
                <a:latin typeface="黑体" panose="02010609060101010101" pitchFamily="49" charset="-122"/>
                <a:ea typeface="黑体" panose="02010609060101010101" pitchFamily="49" charset="-122"/>
              </a:rPr>
              <a:t>时的样式。</a:t>
            </a:r>
            <a:endParaRPr lang="zh-CN" altLang="en-US">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60940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2"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54519" y="1771650"/>
            <a:ext cx="5084282" cy="352196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3504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708579" y="2060065"/>
            <a:ext cx="4885568"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a:latin typeface="黑体" panose="02010609060101010101" pitchFamily="49" charset="-122"/>
                <a:ea typeface="黑体" panose="02010609060101010101" pitchFamily="49" charset="-122"/>
              </a:rPr>
              <a:t>在实际开发中，通常会将媒体类型省略，示例代码如下所示。</a:t>
            </a: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媒体查询</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a:xfrm>
            <a:off x="708579" y="3165087"/>
            <a:ext cx="4671007" cy="1288987"/>
          </a:xfrm>
          <a:prstGeom prst="rect">
            <a:avLst/>
          </a:prstGeom>
          <a:solidFill>
            <a:schemeClr val="accent5">
              <a:lumMod val="20000"/>
              <a:lumOff val="80000"/>
            </a:schemeClr>
          </a:solidFill>
          <a:ln w="19050">
            <a:noFill/>
          </a:ln>
        </p:spPr>
        <p:txBody>
          <a:bodyPr>
            <a:noAutofit/>
          </a:bodyPr>
          <a:lstStyle/>
          <a:p>
            <a:pPr lvl="2">
              <a:lnSpc>
                <a:spcPct val="150000"/>
              </a:lnSpc>
            </a:pPr>
            <a:r>
              <a:rPr lang="en-US" altLang="zh-CN" smtClean="0"/>
              <a:t>@media (max-width: 960px){</a:t>
            </a:r>
            <a:endParaRPr lang="zh-CN" altLang="zh-CN" smtClean="0"/>
          </a:p>
          <a:p>
            <a:pPr lvl="2">
              <a:lnSpc>
                <a:spcPct val="150000"/>
              </a:lnSpc>
            </a:pPr>
            <a:r>
              <a:rPr lang="en-US" altLang="zh-CN" smtClean="0"/>
              <a:t>	/*</a:t>
            </a:r>
            <a:r>
              <a:rPr lang="zh-CN" altLang="zh-CN" smtClean="0"/>
              <a:t>样式设置</a:t>
            </a:r>
            <a:r>
              <a:rPr lang="en-US" altLang="zh-CN" smtClean="0"/>
              <a:t>*/</a:t>
            </a:r>
            <a:endParaRPr lang="zh-CN" altLang="zh-CN" smtClean="0"/>
          </a:p>
          <a:p>
            <a:pPr lvl="2">
              <a:lnSpc>
                <a:spcPct val="150000"/>
              </a:lnSpc>
            </a:pPr>
            <a:r>
              <a:rPr lang="en-US" altLang="zh-CN" smtClean="0"/>
              <a:t>}</a:t>
            </a:r>
            <a:endParaRPr lang="zh-CN" altLang="zh-CN"/>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731" y="1771650"/>
            <a:ext cx="2808156" cy="352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a:xfrm>
            <a:off x="534056" y="5464249"/>
            <a:ext cx="8019394"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demo6-1.html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1301089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additive="base">
                                        <p:cTn id="21" dur="500" fill="hold"/>
                                        <p:tgtEl>
                                          <p:spTgt spid="2050"/>
                                        </p:tgtEl>
                                        <p:attrNameLst>
                                          <p:attrName>ppt_x</p:attrName>
                                        </p:attrNameLst>
                                      </p:cBhvr>
                                      <p:tavLst>
                                        <p:tav tm="0">
                                          <p:val>
                                            <p:strVal val="1+#ppt_w/2"/>
                                          </p:val>
                                        </p:tav>
                                        <p:tav tm="100000">
                                          <p:val>
                                            <p:strVal val="#ppt_x"/>
                                          </p:val>
                                        </p:tav>
                                      </p:tavLst>
                                    </p:anim>
                                    <p:anim calcmode="lin" valueType="num">
                                      <p:cBhvr additive="base">
                                        <p:cTn id="22" dur="500" fill="hold"/>
                                        <p:tgtEl>
                                          <p:spTgt spid="2050"/>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sp>
        <p:nvSpPr>
          <p:cNvPr id="11" name="矩形 10"/>
          <p:cNvSpPr/>
          <p:nvPr/>
        </p:nvSpPr>
        <p:spPr bwMode="auto">
          <a:xfrm>
            <a:off x="2905125" y="2184092"/>
            <a:ext cx="5362575" cy="385475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11"/>
          <p:cNvSpPr/>
          <p:nvPr/>
        </p:nvSpPr>
        <p:spPr bwMode="auto">
          <a:xfrm>
            <a:off x="5590332" y="200141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590332" y="19677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5" name="矩形 5"/>
          <p:cNvSpPr>
            <a:spLocks noChangeArrowheads="1"/>
          </p:cNvSpPr>
          <p:nvPr/>
        </p:nvSpPr>
        <p:spPr bwMode="auto">
          <a:xfrm>
            <a:off x="3219450" y="2469728"/>
            <a:ext cx="47815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a:latin typeface="黑体" panose="02010609060101010101" pitchFamily="49" charset="-122"/>
                <a:ea typeface="黑体" panose="02010609060101010101" pitchFamily="49" charset="-122"/>
              </a:rPr>
              <a:t>在网页制作中，栅格系统（又称网格系统）就是用固定的格子进行网页布局，是一种清晰、工整的设计风格。栅格系统最早是应用于印刷媒体上，后来被应用于网页布局中，而随着响应式设计的流行，栅格系统开始被赋予了新的意义，即一种响应式设计的实现方式。</a:t>
            </a:r>
            <a:endParaRPr lang="zh-CN" altLang="zh-CN" sz="200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54" y="2527912"/>
            <a:ext cx="2294611" cy="299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01685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38202" y="1771649"/>
            <a:ext cx="7372350" cy="246964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508553"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765728" y="1783840"/>
            <a:ext cx="766634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mtClean="0">
                <a:latin typeface="黑体" panose="02010609060101010101" pitchFamily="49" charset="-122"/>
                <a:ea typeface="黑体" panose="02010609060101010101" pitchFamily="49" charset="-122"/>
              </a:rPr>
              <a:t>  </a:t>
            </a:r>
            <a:r>
              <a:rPr lang="zh-CN" altLang="zh-CN" smtClean="0">
                <a:latin typeface="黑体" panose="02010609060101010101" pitchFamily="49" charset="-122"/>
                <a:ea typeface="黑体" panose="02010609060101010101" pitchFamily="49" charset="-122"/>
              </a:rPr>
              <a:t>下面</a:t>
            </a:r>
            <a:r>
              <a:rPr lang="zh-CN" altLang="zh-CN">
                <a:latin typeface="黑体" panose="02010609060101010101" pitchFamily="49" charset="-122"/>
                <a:ea typeface="黑体" panose="02010609060101010101" pitchFamily="49" charset="-122"/>
              </a:rPr>
              <a:t>通过一幅图，给读者响应式栅格系统的第一印象。如</a:t>
            </a:r>
            <a:r>
              <a:rPr lang="zh-CN" altLang="zh-CN" smtClean="0">
                <a:latin typeface="黑体" panose="02010609060101010101" pitchFamily="49" charset="-122"/>
                <a:ea typeface="黑体" panose="02010609060101010101" pitchFamily="49" charset="-122"/>
              </a:rPr>
              <a:t>图所</a:t>
            </a:r>
            <a:r>
              <a:rPr lang="zh-CN" altLang="zh-CN">
                <a:latin typeface="黑体" panose="02010609060101010101" pitchFamily="49" charset="-122"/>
                <a:ea typeface="黑体" panose="02010609060101010101" pitchFamily="49" charset="-122"/>
              </a:rPr>
              <a:t>示</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pic>
        <p:nvPicPr>
          <p:cNvPr id="3074"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481261"/>
            <a:ext cx="3794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p:nvPr/>
        </p:nvSpPr>
        <p:spPr>
          <a:xfrm>
            <a:off x="838201" y="4625323"/>
            <a:ext cx="7372350" cy="1708802"/>
          </a:xfrm>
          <a:prstGeom prst="wedgeRoundRectCallout">
            <a:avLst>
              <a:gd name="adj1" fmla="val -21349"/>
              <a:gd name="adj2" fmla="val -74277"/>
              <a:gd name="adj3" fmla="val 16667"/>
            </a:avLst>
          </a:prstGeom>
          <a:solidFill>
            <a:srgbClr val="F7E1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5"/>
          <p:cNvSpPr>
            <a:spLocks noChangeArrowheads="1"/>
          </p:cNvSpPr>
          <p:nvPr/>
        </p:nvSpPr>
        <p:spPr bwMode="auto">
          <a:xfrm>
            <a:off x="1114425" y="4797368"/>
            <a:ext cx="6867525" cy="12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在</a:t>
            </a:r>
            <a:r>
              <a:rPr lang="zh-CN" altLang="en-US">
                <a:latin typeface="黑体" panose="02010609060101010101" pitchFamily="49" charset="-122"/>
                <a:ea typeface="黑体" panose="02010609060101010101" pitchFamily="49" charset="-122"/>
              </a:rPr>
              <a:t>上图中可以看出，使用响应式栅格系统进行页面布局时，可以让一个网页在不同大小的屏幕上，呈现处不同的结构，例如在小屏幕设备上，有某些模块将按照不同的方式排列或者被隐藏</a:t>
            </a:r>
            <a:r>
              <a:rPr lang="zh-CN" altLang="en-US" smtClean="0">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421649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0"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75910" y="2153179"/>
            <a:ext cx="4834340" cy="140917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309966" y="2409514"/>
            <a:ext cx="4255605"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lnSpc>
                <a:spcPct val="150000"/>
              </a:lnSpc>
            </a:pPr>
            <a:r>
              <a:rPr lang="zh-CN" altLang="zh-CN">
                <a:latin typeface="黑体" panose="02010609060101010101" pitchFamily="49" charset="-122"/>
                <a:ea typeface="黑体" panose="02010609060101010101" pitchFamily="49" charset="-122"/>
              </a:rPr>
              <a:t>接下来，通过一个案例来演示栅格系统在响应式</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设计中的</a:t>
            </a:r>
            <a:r>
              <a:rPr lang="zh-CN" altLang="zh-CN" smtClean="0">
                <a:latin typeface="黑体" panose="02010609060101010101" pitchFamily="49" charset="-122"/>
                <a:ea typeface="黑体" panose="02010609060101010101" pitchFamily="49" charset="-122"/>
              </a:rPr>
              <a:t>应用。</a:t>
            </a:r>
            <a:endParaRPr lang="zh-CN" altLang="zh-CN">
              <a:latin typeface="黑体" panose="02010609060101010101" pitchFamily="49" charset="-122"/>
              <a:ea typeface="黑体" panose="02010609060101010101" pitchFamily="49" charset="-122"/>
            </a:endParaRPr>
          </a:p>
        </p:txBody>
      </p:sp>
      <p:sp>
        <p:nvSpPr>
          <p:cNvPr id="13" name="圆角矩形 12"/>
          <p:cNvSpPr/>
          <p:nvPr/>
        </p:nvSpPr>
        <p:spPr>
          <a:xfrm>
            <a:off x="794935" y="5711898"/>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demo6-2.html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2"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0" y="1860446"/>
            <a:ext cx="2027358" cy="348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48" y="4143373"/>
            <a:ext cx="489585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7581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ppt_x"/>
                                          </p:val>
                                        </p:tav>
                                        <p:tav tm="100000">
                                          <p:val>
                                            <p:strVal val="#ppt_x"/>
                                          </p:val>
                                        </p:tav>
                                      </p:tavLst>
                                    </p:anim>
                                    <p:anim calcmode="lin" valueType="num">
                                      <p:cBhvr additive="base">
                                        <p:cTn id="18" dur="500" fill="hold"/>
                                        <p:tgtEl>
                                          <p:spTgt spid="4098"/>
                                        </p:tgtEl>
                                        <p:attrNameLst>
                                          <p:attrName>ppt_y</p:attrName>
                                        </p:attrNameLst>
                                      </p:cBhvr>
                                      <p:tavLst>
                                        <p:tav tm="0">
                                          <p:val>
                                            <p:strVal val="1+#ppt_h/2"/>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anim calcmode="lin" valueType="num">
                                      <p:cBhvr additive="base">
                                        <p:cTn id="21" dur="500" fill="hold"/>
                                        <p:tgtEl>
                                          <p:spTgt spid="4099"/>
                                        </p:tgtEl>
                                        <p:attrNameLst>
                                          <p:attrName>ppt_x</p:attrName>
                                        </p:attrNameLst>
                                      </p:cBhvr>
                                      <p:tavLst>
                                        <p:tav tm="0">
                                          <p:val>
                                            <p:strVal val="1+#ppt_w/2"/>
                                          </p:val>
                                        </p:tav>
                                        <p:tav tm="100000">
                                          <p:val>
                                            <p:strVal val="#ppt_x"/>
                                          </p:val>
                                        </p:tav>
                                      </p:tavLst>
                                    </p:anim>
                                    <p:anim calcmode="lin" valueType="num">
                                      <p:cBhvr additive="base">
                                        <p:cTn id="22" dur="500" fill="hold"/>
                                        <p:tgtEl>
                                          <p:spTgt spid="409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1978972"/>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2647951" y="2241242"/>
            <a:ext cx="5619750" cy="362615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bwMode="auto">
          <a:xfrm>
            <a:off x="5637957" y="205856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0" name="矩形 75"/>
          <p:cNvSpPr>
            <a:spLocks noChangeArrowheads="1"/>
          </p:cNvSpPr>
          <p:nvPr/>
        </p:nvSpPr>
        <p:spPr bwMode="auto">
          <a:xfrm>
            <a:off x="5637957" y="202491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2" name="矩形 5"/>
          <p:cNvSpPr>
            <a:spLocks noChangeArrowheads="1"/>
          </p:cNvSpPr>
          <p:nvPr/>
        </p:nvSpPr>
        <p:spPr bwMode="auto">
          <a:xfrm>
            <a:off x="3000375" y="2641178"/>
            <a:ext cx="50673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smtClean="0">
                <a:latin typeface="黑体" panose="02010609060101010101" pitchFamily="49" charset="-122"/>
                <a:ea typeface="黑体" panose="02010609060101010101" pitchFamily="49" charset="-122"/>
              </a:rPr>
              <a:t>说</a:t>
            </a:r>
            <a:r>
              <a:rPr lang="zh-CN" altLang="en-US" sz="2000">
                <a:latin typeface="黑体" panose="02010609060101010101" pitchFamily="49" charset="-122"/>
                <a:ea typeface="黑体" panose="02010609060101010101" pitchFamily="49" charset="-122"/>
              </a:rPr>
              <a:t>到响应式，就不得不提</a:t>
            </a:r>
            <a:r>
              <a:rPr lang="en-US" altLang="zh-CN" sz="2000">
                <a:latin typeface="黑体" panose="02010609060101010101" pitchFamily="49" charset="-122"/>
                <a:ea typeface="黑体" panose="02010609060101010101" pitchFamily="49" charset="-122"/>
              </a:rPr>
              <a:t>CSS3</a:t>
            </a:r>
            <a:r>
              <a:rPr lang="zh-CN" altLang="en-US" sz="2000">
                <a:latin typeface="黑体" panose="02010609060101010101" pitchFamily="49" charset="-122"/>
                <a:ea typeface="黑体" panose="02010609060101010101" pitchFamily="49" charset="-122"/>
              </a:rPr>
              <a:t>中的弹性盒布局（</a:t>
            </a:r>
            <a:r>
              <a:rPr lang="en-US" altLang="zh-CN" sz="2000">
                <a:latin typeface="黑体" panose="02010609060101010101" pitchFamily="49" charset="-122"/>
                <a:ea typeface="黑体" panose="02010609060101010101" pitchFamily="49" charset="-122"/>
              </a:rPr>
              <a:t>Flexible Box</a:t>
            </a:r>
            <a:r>
              <a:rPr lang="zh-CN" altLang="en-US" sz="2000">
                <a:latin typeface="黑体" panose="02010609060101010101" pitchFamily="49" charset="-122"/>
                <a:ea typeface="黑体" panose="02010609060101010101" pitchFamily="49" charset="-122"/>
              </a:rPr>
              <a:t>），它可以轻松的创建响应式网页布局，为盒状（块）模型增加灵活性。弹性盒改进了块模型，既不使用浮动，也不会在弹性盒容器与其内容之间合并外边距，是一种非常灵活的布局方法</a:t>
            </a:r>
            <a:r>
              <a:rPr lang="zh-CN" altLang="en-US" sz="2000" smtClean="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29" y="2527912"/>
            <a:ext cx="2294611" cy="299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10223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7700" y="1990725"/>
            <a:ext cx="4371975" cy="3733800"/>
          </a:xfrm>
          <a:prstGeom prst="rect">
            <a:avLst/>
          </a:prstGeom>
          <a:solidFill>
            <a:srgbClr val="F7E1F4"/>
          </a:solidFill>
          <a:ln w="19050">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bwMode="auto">
          <a:xfrm>
            <a:off x="287820" y="1990725"/>
            <a:ext cx="3988906" cy="373380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5122" name="图片 22" descr="C:\Users\admin\Documents\Tencent Files\1520700273\Image\C2C\%)6B3_]$UPQBEWZBV4(F4Q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65" y="3602039"/>
            <a:ext cx="318293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5"/>
          <p:cNvSpPr>
            <a:spLocks noChangeArrowheads="1"/>
          </p:cNvSpPr>
          <p:nvPr/>
        </p:nvSpPr>
        <p:spPr bwMode="auto">
          <a:xfrm>
            <a:off x="413303" y="2174365"/>
            <a:ext cx="37776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首先</a:t>
            </a:r>
            <a:r>
              <a:rPr lang="zh-CN" altLang="en-US">
                <a:latin typeface="黑体" panose="02010609060101010101" pitchFamily="49" charset="-122"/>
                <a:ea typeface="黑体" panose="02010609060101010101" pitchFamily="49" charset="-122"/>
              </a:rPr>
              <a:t>，看一下弹性盒的结构，如</a:t>
            </a:r>
            <a:r>
              <a:rPr lang="zh-CN" altLang="en-US" smtClean="0">
                <a:latin typeface="黑体" panose="02010609060101010101" pitchFamily="49" charset="-122"/>
                <a:ea typeface="黑体" panose="02010609060101010101" pitchFamily="49" charset="-122"/>
              </a:rPr>
              <a:t>图所</a:t>
            </a:r>
            <a:r>
              <a:rPr lang="zh-CN" altLang="en-US">
                <a:latin typeface="黑体" panose="02010609060101010101" pitchFamily="49" charset="-122"/>
                <a:ea typeface="黑体" panose="02010609060101010101" pitchFamily="49" charset="-122"/>
              </a:rPr>
              <a:t>示</a:t>
            </a:r>
            <a:r>
              <a:rPr lang="zh-CN" altLang="en-US" smtClean="0">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4601040" y="2187011"/>
            <a:ext cx="40852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从左图可以</a:t>
            </a:r>
            <a:r>
              <a:rPr lang="zh-CN" altLang="en-US">
                <a:latin typeface="黑体" panose="02010609060101010101" pitchFamily="49" charset="-122"/>
                <a:ea typeface="黑体" panose="02010609060101010101" pitchFamily="49" charset="-122"/>
              </a:rPr>
              <a:t>看出，弹性盒由容器、子元素和轴构成，并且默认情况下，子元素的排布方向与横轴的方向是一致的。弹性盒模型可以用简单的方式满足很多常见的复杂的布局需求。它的优势在于开发人员只是声明布局应该具有的行为，而不需要给出具体的实现方式。浏览器会负责完成实际的布局。</a:t>
            </a:r>
            <a:endParaRPr lang="zh-CN" altLang="zh-CN">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48743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237772" y="2598627"/>
            <a:ext cx="2714977" cy="1081874"/>
            <a:chOff x="5269450" y="4552580"/>
            <a:chExt cx="3534286" cy="1147558"/>
          </a:xfrm>
        </p:grpSpPr>
        <p:grpSp>
          <p:nvGrpSpPr>
            <p:cNvPr id="6" name="组合 38"/>
            <p:cNvGrpSpPr>
              <a:grpSpLocks/>
            </p:cNvGrpSpPr>
            <p:nvPr/>
          </p:nvGrpSpPr>
          <p:grpSpPr bwMode="auto">
            <a:xfrm rot="10800000">
              <a:off x="5356251" y="4552580"/>
              <a:ext cx="3043061" cy="710033"/>
              <a:chOff x="892101" y="1968148"/>
              <a:chExt cx="3043378" cy="709755"/>
            </a:xfrm>
          </p:grpSpPr>
          <p:cxnSp>
            <p:nvCxnSpPr>
              <p:cNvPr id="11" name="直接连接符 39"/>
              <p:cNvCxnSpPr>
                <a:cxnSpLocks noChangeShapeType="1"/>
              </p:cNvCxnSpPr>
              <p:nvPr/>
            </p:nvCxnSpPr>
            <p:spPr bwMode="auto">
              <a:xfrm rot="10800000" flipH="1" flipV="1">
                <a:off x="892101" y="1968148"/>
                <a:ext cx="352427" cy="709755"/>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244528" y="2659136"/>
                <a:ext cx="2690951" cy="18767"/>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5269450" y="4564002"/>
              <a:ext cx="2733093" cy="101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什么是响应式</a:t>
              </a:r>
              <a:r>
                <a:rPr lang="en-US" altLang="zh-CN" b="1" smtClean="0">
                  <a:solidFill>
                    <a:srgbClr val="0567A2"/>
                  </a:solidFill>
                  <a:latin typeface="微软雅黑" pitchFamily="34" charset="-122"/>
                  <a:ea typeface="微软雅黑" pitchFamily="34" charset="-122"/>
                </a:rPr>
                <a:t>Web</a:t>
              </a:r>
              <a:r>
                <a:rPr lang="zh-CN" altLang="en-US" b="1" smtClean="0">
                  <a:solidFill>
                    <a:srgbClr val="0567A2"/>
                  </a:solidFill>
                  <a:latin typeface="微软雅黑" pitchFamily="34" charset="-122"/>
                  <a:ea typeface="微软雅黑" pitchFamily="34" charset="-122"/>
                </a:rPr>
                <a:t>设计</a:t>
              </a:r>
              <a:endParaRPr lang="zh-CN" altLang="zh-CN" b="1">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402213" y="5148652"/>
            <a:ext cx="3868088" cy="944644"/>
            <a:chOff x="3763406" y="5021279"/>
            <a:chExt cx="3858550" cy="944644"/>
          </a:xfrm>
        </p:grpSpPr>
        <p:grpSp>
          <p:nvGrpSpPr>
            <p:cNvPr id="22" name="组合 21"/>
            <p:cNvGrpSpPr>
              <a:grpSpLocks/>
            </p:cNvGrpSpPr>
            <p:nvPr/>
          </p:nvGrpSpPr>
          <p:grpSpPr bwMode="auto">
            <a:xfrm>
              <a:off x="3763406" y="5021279"/>
              <a:ext cx="3858550" cy="856037"/>
              <a:chOff x="3744078" y="5156708"/>
              <a:chExt cx="2541384" cy="718134"/>
            </a:xfrm>
          </p:grpSpPr>
          <p:grpSp>
            <p:nvGrpSpPr>
              <p:cNvPr id="25" name="组合 38"/>
              <p:cNvGrpSpPr>
                <a:grpSpLocks/>
              </p:cNvGrpSpPr>
              <p:nvPr/>
            </p:nvGrpSpPr>
            <p:grpSpPr bwMode="auto">
              <a:xfrm rot="16200000" flipV="1">
                <a:off x="4342522" y="4558264"/>
                <a:ext cx="718134" cy="1915021"/>
                <a:chOff x="1747521" y="2464605"/>
                <a:chExt cx="1019370" cy="876839"/>
              </a:xfrm>
            </p:grpSpPr>
            <p:cxnSp>
              <p:nvCxnSpPr>
                <p:cNvPr id="27" name="直接连接符 39"/>
                <p:cNvCxnSpPr>
                  <a:cxnSpLocks noChangeShapeType="1"/>
                </p:cNvCxnSpPr>
                <p:nvPr/>
              </p:nvCxnSpPr>
              <p:spPr bwMode="auto">
                <a:xfrm rot="16200000" flipH="1">
                  <a:off x="1370250" y="2841876"/>
                  <a:ext cx="764239" cy="96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204322" y="2778876"/>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4183480" y="5380171"/>
                <a:ext cx="2101982" cy="46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什么是栅格系统</a:t>
                </a: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6602206"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6674214"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770170" y="1656665"/>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1443901401"/>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3478111">
              <a:off x="4797951" y="2932573"/>
              <a:ext cx="1042938" cy="369888"/>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掌握</a:t>
              </a:r>
              <a:endParaRPr lang="zh-CN" altLang="en-US" spc="30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819272" y="4479941"/>
              <a:ext cx="1041400" cy="368283"/>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熟悉</a:t>
              </a:r>
              <a:endParaRPr lang="zh-CN" altLang="en-US" spc="30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754977" y="2563763"/>
            <a:ext cx="3857583" cy="1191174"/>
            <a:chOff x="5394937" y="2445892"/>
            <a:chExt cx="3857583" cy="1191174"/>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394937" y="2488724"/>
              <a:ext cx="28027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en-US" altLang="zh-CN" b="1">
                  <a:solidFill>
                    <a:srgbClr val="0567A2"/>
                  </a:solidFill>
                  <a:latin typeface="微软雅黑" pitchFamily="34" charset="-122"/>
                  <a:ea typeface="微软雅黑" pitchFamily="34" charset="-122"/>
                </a:rPr>
                <a:t>	CSS3</a:t>
              </a:r>
              <a:r>
                <a:rPr lang="zh-CN" altLang="en-US" b="1">
                  <a:solidFill>
                    <a:srgbClr val="0567A2"/>
                  </a:solidFill>
                  <a:latin typeface="微软雅黑" pitchFamily="34" charset="-122"/>
                  <a:ea typeface="微软雅黑" pitchFamily="34" charset="-122"/>
                </a:rPr>
                <a:t>媒体</a:t>
              </a:r>
              <a:r>
                <a:rPr lang="zh-CN" altLang="en-US" b="1" smtClean="0">
                  <a:solidFill>
                    <a:srgbClr val="0567A2"/>
                  </a:solidFill>
                  <a:latin typeface="微软雅黑" pitchFamily="34" charset="-122"/>
                  <a:ea typeface="微软雅黑" pitchFamily="34" charset="-122"/>
                </a:rPr>
                <a:t>查询和弹性盒布局</a:t>
              </a:r>
              <a:r>
                <a:rPr lang="zh-CN" altLang="en-US" b="1">
                  <a:solidFill>
                    <a:srgbClr val="0567A2"/>
                  </a:solidFill>
                  <a:latin typeface="微软雅黑" pitchFamily="34" charset="-122"/>
                  <a:ea typeface="微软雅黑" pitchFamily="34" charset="-122"/>
                </a:rPr>
                <a:t>的使用</a:t>
              </a:r>
              <a:endParaRPr lang="zh-CN" altLang="zh-CN" b="1" dirty="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93672" y="1885947"/>
            <a:ext cx="7135903" cy="170497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632378" y="23123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937178" y="1926715"/>
            <a:ext cx="671139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600"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浏览器对弹性盒布局的支持情况</a:t>
            </a:r>
            <a:r>
              <a:rPr lang="zh-CN" altLang="zh-CN" smtClean="0">
                <a:latin typeface="黑体" panose="02010609060101010101" pitchFamily="49" charset="-122"/>
                <a:ea typeface="黑体" panose="02010609060101010101" pitchFamily="49" charset="-122"/>
              </a:rPr>
              <a:t>，如</a:t>
            </a:r>
            <a:r>
              <a:rPr lang="zh-CN" altLang="en-US" smtClean="0">
                <a:latin typeface="黑体" panose="02010609060101010101" pitchFamily="49" charset="-122"/>
                <a:ea typeface="黑体" panose="02010609060101010101" pitchFamily="49" charset="-122"/>
              </a:rPr>
              <a:t>下</a:t>
            </a:r>
            <a:r>
              <a:rPr lang="zh-CN" altLang="zh-CN" smtClean="0">
                <a:latin typeface="黑体" panose="02010609060101010101" pitchFamily="49" charset="-122"/>
                <a:ea typeface="黑体" panose="02010609060101010101" pitchFamily="49" charset="-122"/>
              </a:rPr>
              <a:t>表所</a:t>
            </a:r>
            <a:r>
              <a:rPr lang="zh-CN" altLang="zh-CN">
                <a:latin typeface="黑体" panose="02010609060101010101" pitchFamily="49" charset="-122"/>
                <a:ea typeface="黑体" panose="02010609060101010101" pitchFamily="49" charset="-122"/>
              </a:rPr>
              <a:t>示</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614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6642" y="2585346"/>
            <a:ext cx="54244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bwMode="auto">
          <a:xfrm>
            <a:off x="914399" y="3826156"/>
            <a:ext cx="4352925" cy="170497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矩形 5"/>
          <p:cNvSpPr>
            <a:spLocks noChangeArrowheads="1"/>
          </p:cNvSpPr>
          <p:nvPr/>
        </p:nvSpPr>
        <p:spPr bwMode="auto">
          <a:xfrm>
            <a:off x="1142286" y="3856462"/>
            <a:ext cx="398657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600" smtClean="0">
                <a:latin typeface="黑体" panose="02010609060101010101" pitchFamily="49" charset="-122"/>
                <a:ea typeface="黑体" panose="02010609060101010101" pitchFamily="49" charset="-122"/>
              </a:rPr>
              <a:t>display</a:t>
            </a:r>
            <a:r>
              <a:rPr lang="zh-CN" altLang="zh-CN" sz="1600">
                <a:latin typeface="黑体" panose="02010609060101010101" pitchFamily="49" charset="-122"/>
                <a:ea typeface="黑体" panose="02010609060101010101" pitchFamily="49" charset="-122"/>
              </a:rPr>
              <a:t>用于指定弹性盒的容器，其值可以为</a:t>
            </a:r>
            <a:r>
              <a:rPr lang="en-US" altLang="zh-CN" sz="1600">
                <a:latin typeface="黑体" panose="02010609060101010101" pitchFamily="49" charset="-122"/>
                <a:ea typeface="黑体" panose="02010609060101010101" pitchFamily="49" charset="-122"/>
              </a:rPr>
              <a:t>flex</a:t>
            </a:r>
            <a:r>
              <a:rPr lang="zh-CN" altLang="zh-CN" sz="1600">
                <a:latin typeface="黑体" panose="02010609060101010101" pitchFamily="49" charset="-122"/>
                <a:ea typeface="黑体" panose="02010609060101010101" pitchFamily="49" charset="-122"/>
              </a:rPr>
              <a:t>；如果为行内元素，值为</a:t>
            </a:r>
            <a:r>
              <a:rPr lang="en-US" altLang="zh-CN" sz="1600">
                <a:latin typeface="黑体" panose="02010609060101010101" pitchFamily="49" charset="-122"/>
                <a:ea typeface="黑体" panose="02010609060101010101" pitchFamily="49" charset="-122"/>
              </a:rPr>
              <a:t>inline-flex</a:t>
            </a:r>
            <a:r>
              <a:rPr lang="zh-CN" altLang="zh-CN" sz="1600" smtClean="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接下来通过一个案例来演示弹性盒控制布局的各个属性的应用。</a:t>
            </a:r>
            <a:endParaRPr lang="zh-CN" altLang="zh-CN" sz="1600">
              <a:latin typeface="黑体" panose="02010609060101010101" pitchFamily="49" charset="-122"/>
              <a:ea typeface="黑体" panose="02010609060101010101" pitchFamily="49" charset="-122"/>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900" y="3790948"/>
            <a:ext cx="2352675" cy="177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16"/>
          <p:cNvSpPr/>
          <p:nvPr/>
        </p:nvSpPr>
        <p:spPr>
          <a:xfrm>
            <a:off x="828675" y="5759524"/>
            <a:ext cx="7324725"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demo6-3.html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8" name="矩形 17"/>
          <p:cNvSpPr/>
          <p:nvPr/>
        </p:nvSpPr>
        <p:spPr>
          <a:xfrm>
            <a:off x="560388" y="1037835"/>
            <a:ext cx="1427827"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display</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195469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1000"/>
                                        <p:tgtEl>
                                          <p:spTgt spid="6146"/>
                                        </p:tgtEl>
                                      </p:cBhvr>
                                    </p:animEffect>
                                    <p:anim calcmode="lin" valueType="num">
                                      <p:cBhvr>
                                        <p:cTn id="23" dur="1000" fill="hold"/>
                                        <p:tgtEl>
                                          <p:spTgt spid="6146"/>
                                        </p:tgtEl>
                                        <p:attrNameLst>
                                          <p:attrName>ppt_x</p:attrName>
                                        </p:attrNameLst>
                                      </p:cBhvr>
                                      <p:tavLst>
                                        <p:tav tm="0">
                                          <p:val>
                                            <p:strVal val="#ppt_x"/>
                                          </p:val>
                                        </p:tav>
                                        <p:tav tm="100000">
                                          <p:val>
                                            <p:strVal val="#ppt_x"/>
                                          </p:val>
                                        </p:tav>
                                      </p:tavLst>
                                    </p:anim>
                                    <p:anim calcmode="lin" valueType="num">
                                      <p:cBhvr>
                                        <p:cTn id="24" dur="1000" fill="hold"/>
                                        <p:tgtEl>
                                          <p:spTgt spid="6146"/>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5"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54342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641903" y="1955290"/>
            <a:ext cx="8058179"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mtClean="0">
                <a:latin typeface="黑体" panose="02010609060101010101" pitchFamily="49" charset="-122"/>
                <a:ea typeface="黑体" panose="02010609060101010101" pitchFamily="49" charset="-122"/>
              </a:rPr>
              <a:t>flex-flow </a:t>
            </a:r>
            <a:r>
              <a:rPr lang="zh-CN" altLang="en-US">
                <a:latin typeface="黑体" panose="02010609060101010101" pitchFamily="49" charset="-122"/>
                <a:ea typeface="黑体" panose="02010609060101010101" pitchFamily="49" charset="-122"/>
              </a:rPr>
              <a:t>是属性 </a:t>
            </a:r>
            <a:r>
              <a:rPr lang="en-US" altLang="zh-CN">
                <a:latin typeface="黑体" panose="02010609060101010101" pitchFamily="49" charset="-122"/>
                <a:ea typeface="黑体" panose="02010609060101010101" pitchFamily="49" charset="-122"/>
              </a:rPr>
              <a:t>flex-direction </a:t>
            </a:r>
            <a:r>
              <a:rPr lang="zh-CN" altLang="en-US">
                <a:latin typeface="黑体" panose="02010609060101010101" pitchFamily="49" charset="-122"/>
                <a:ea typeface="黑体" panose="02010609060101010101" pitchFamily="49" charset="-122"/>
              </a:rPr>
              <a:t>和 </a:t>
            </a:r>
            <a:r>
              <a:rPr lang="en-US" altLang="zh-CN">
                <a:latin typeface="黑体" panose="02010609060101010101" pitchFamily="49" charset="-122"/>
                <a:ea typeface="黑体" panose="02010609060101010101" pitchFamily="49" charset="-122"/>
              </a:rPr>
              <a:t>flex-wrap </a:t>
            </a:r>
            <a:r>
              <a:rPr lang="zh-CN" altLang="en-US">
                <a:latin typeface="黑体" panose="02010609060101010101" pitchFamily="49" charset="-122"/>
                <a:ea typeface="黑体" panose="02010609060101010101" pitchFamily="49" charset="-122"/>
              </a:rPr>
              <a:t>的简写，用于排列弹性子</a:t>
            </a:r>
            <a:r>
              <a:rPr lang="zh-CN" altLang="en-US" smtClean="0">
                <a:latin typeface="黑体" panose="02010609060101010101" pitchFamily="49" charset="-122"/>
                <a:ea typeface="黑体" panose="02010609060101010101" pitchFamily="49" charset="-122"/>
              </a:rPr>
              <a:t>元素。两属性的取值如下表所示。</a:t>
            </a:r>
            <a:endParaRPr lang="zh-CN" altLang="zh-CN">
              <a:latin typeface="黑体" panose="02010609060101010101" pitchFamily="49" charset="-122"/>
              <a:ea typeface="黑体" panose="02010609060101010101" pitchFamily="49" charset="-122"/>
            </a:endParaRPr>
          </a:p>
        </p:txBody>
      </p:sp>
      <p:sp>
        <p:nvSpPr>
          <p:cNvPr id="6" name="矩形 5"/>
          <p:cNvSpPr/>
          <p:nvPr/>
        </p:nvSpPr>
        <p:spPr>
          <a:xfrm>
            <a:off x="560388" y="1037835"/>
            <a:ext cx="165724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flex-flow</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34652463"/>
              </p:ext>
            </p:extLst>
          </p:nvPr>
        </p:nvGraphicFramePr>
        <p:xfrm>
          <a:off x="2820670" y="3105150"/>
          <a:ext cx="5570855" cy="1647825"/>
        </p:xfrm>
        <a:graphic>
          <a:graphicData uri="http://schemas.openxmlformats.org/drawingml/2006/table">
            <a:tbl>
              <a:tblPr firstRow="1" firstCol="1" lastRow="1" lastCol="1" bandRow="1" bandCol="1"/>
              <a:tblGrid>
                <a:gridCol w="1813443"/>
                <a:gridCol w="3757412"/>
              </a:tblGrid>
              <a:tr h="269673">
                <a:tc>
                  <a:txBody>
                    <a:bodyPr/>
                    <a:lstStyle/>
                    <a:p>
                      <a:pPr indent="267970" algn="ctr">
                        <a:lnSpc>
                          <a:spcPct val="15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c>
                  <a:txBody>
                    <a:bodyPr/>
                    <a:lstStyle/>
                    <a:p>
                      <a:pPr marL="0" lvl="0" indent="267970" algn="ctr" defTabSz="914400" rtl="0" eaLnBrk="1" latinLnBrk="0" hangingPunct="1">
                        <a:lnSpc>
                          <a:spcPct val="150000"/>
                        </a:lnSpc>
                        <a:spcAft>
                          <a:spcPts val="0"/>
                        </a:spcAft>
                        <a:buFont typeface="+mj-lt"/>
                        <a:buNone/>
                        <a:tabLst>
                          <a:tab pos="356235" algn="l"/>
                        </a:tabLst>
                      </a:pPr>
                      <a:r>
                        <a:rPr lang="zh-CN" sz="1050" b="1" kern="100">
                          <a:solidFill>
                            <a:schemeClr val="tx1"/>
                          </a:solidFill>
                          <a:effectLst/>
                          <a:latin typeface="Times New Roman"/>
                          <a:ea typeface="宋体"/>
                          <a:cs typeface="+mn-cs"/>
                        </a:rPr>
                        <a:t>描述</a:t>
                      </a: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r>
              <a:tr h="451545">
                <a:tc>
                  <a:txBody>
                    <a:bodyPr/>
                    <a:lstStyle/>
                    <a:p>
                      <a:pPr indent="266700" algn="ctr">
                        <a:lnSpc>
                          <a:spcPct val="150000"/>
                        </a:lnSpc>
                        <a:spcAft>
                          <a:spcPts val="0"/>
                        </a:spcAft>
                      </a:pPr>
                      <a:r>
                        <a:rPr lang="en-US" sz="1050" kern="100" smtClean="0">
                          <a:effectLst/>
                          <a:latin typeface="Times New Roman"/>
                          <a:ea typeface="宋体"/>
                          <a:cs typeface="宋体"/>
                        </a:rPr>
                        <a:t>row</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弹性盒子元素按轴方向顺序排列，默认值。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indent="266700" algn="ctr">
                        <a:lnSpc>
                          <a:spcPct val="150000"/>
                        </a:lnSpc>
                        <a:spcAft>
                          <a:spcPts val="0"/>
                        </a:spcAft>
                      </a:pPr>
                      <a:r>
                        <a:rPr lang="en-US" sz="1050" kern="100">
                          <a:effectLst/>
                          <a:latin typeface="Times New Roman"/>
                          <a:ea typeface="宋体"/>
                          <a:cs typeface="宋体"/>
                        </a:rPr>
                        <a:t>row-reverse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弹性盒子元素按轴方向逆序排列。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indent="266700" algn="ctr">
                        <a:lnSpc>
                          <a:spcPct val="150000"/>
                        </a:lnSpc>
                        <a:spcAft>
                          <a:spcPts val="0"/>
                        </a:spcAft>
                      </a:pPr>
                      <a:r>
                        <a:rPr lang="en-US" sz="1050" kern="100">
                          <a:effectLst/>
                          <a:latin typeface="Times New Roman"/>
                          <a:ea typeface="宋体"/>
                          <a:cs typeface="宋体"/>
                        </a:rPr>
                        <a:t>column</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弹性盒子元素按纵轴方向顺序排列。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marL="0" indent="266700" algn="ctr" defTabSz="914400" rtl="0" eaLnBrk="1" latinLnBrk="0" hangingPunct="1">
                        <a:lnSpc>
                          <a:spcPct val="150000"/>
                        </a:lnSpc>
                        <a:spcAft>
                          <a:spcPts val="0"/>
                        </a:spcAft>
                      </a:pPr>
                      <a:r>
                        <a:rPr lang="en-US" altLang="zh-CN" sz="1050" kern="100" smtClean="0">
                          <a:solidFill>
                            <a:schemeClr val="tx1"/>
                          </a:solidFill>
                          <a:effectLst/>
                          <a:latin typeface="Times New Roman"/>
                          <a:ea typeface="宋体"/>
                          <a:cs typeface="宋体"/>
                        </a:rPr>
                        <a:t>column-reverse</a:t>
                      </a:r>
                      <a:endParaRPr lang="zh-CN" sz="1050" kern="100">
                        <a:solidFill>
                          <a:schemeClr val="tx1"/>
                        </a:solidFill>
                        <a:effectLst/>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弹性盒子元素按纵轴方向逆序排列。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99715088"/>
              </p:ext>
            </p:extLst>
          </p:nvPr>
        </p:nvGraphicFramePr>
        <p:xfrm>
          <a:off x="2790825" y="4924820"/>
          <a:ext cx="5639907" cy="1407847"/>
        </p:xfrm>
        <a:graphic>
          <a:graphicData uri="http://schemas.openxmlformats.org/drawingml/2006/table">
            <a:tbl>
              <a:tblPr firstRow="1" firstCol="1" lastRow="1" lastCol="1" bandRow="1" bandCol="1"/>
              <a:tblGrid>
                <a:gridCol w="1838325"/>
                <a:gridCol w="3801582"/>
              </a:tblGrid>
              <a:tr h="302447">
                <a:tc>
                  <a:txBody>
                    <a:bodyPr/>
                    <a:lstStyle/>
                    <a:p>
                      <a:pPr indent="267970" algn="ctr">
                        <a:lnSpc>
                          <a:spcPct val="15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c>
                  <a:txBody>
                    <a:bodyPr/>
                    <a:lstStyle/>
                    <a:p>
                      <a:pPr indent="267970" algn="ctr">
                        <a:lnSpc>
                          <a:spcPct val="15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r>
              <a:tr h="392680">
                <a:tc>
                  <a:txBody>
                    <a:bodyPr/>
                    <a:lstStyle/>
                    <a:p>
                      <a:pPr indent="266700" algn="l">
                        <a:lnSpc>
                          <a:spcPct val="200000"/>
                        </a:lnSpc>
                        <a:spcAft>
                          <a:spcPts val="0"/>
                        </a:spcAft>
                      </a:pPr>
                      <a:r>
                        <a:rPr lang="en-US" sz="1050" kern="100">
                          <a:effectLst/>
                          <a:latin typeface="Times New Roman"/>
                          <a:ea typeface="宋体"/>
                          <a:cs typeface="宋体"/>
                        </a:rPr>
                        <a:t>nowrap</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effectLst/>
                          <a:latin typeface="Times New Roman"/>
                          <a:ea typeface="宋体"/>
                        </a:rPr>
                        <a:t>flex</a:t>
                      </a:r>
                      <a:r>
                        <a:rPr lang="zh-CN" sz="1050" kern="100">
                          <a:effectLst/>
                          <a:latin typeface="Times New Roman"/>
                          <a:ea typeface="宋体"/>
                        </a:rPr>
                        <a:t>容器为单行，该情况下</a:t>
                      </a:r>
                      <a:r>
                        <a:rPr lang="en-US" sz="1050" kern="100">
                          <a:effectLst/>
                          <a:latin typeface="Times New Roman"/>
                          <a:ea typeface="宋体"/>
                        </a:rPr>
                        <a:t>flex</a:t>
                      </a:r>
                      <a:r>
                        <a:rPr lang="zh-CN" sz="1050" kern="100">
                          <a:effectLst/>
                          <a:latin typeface="Times New Roman"/>
                          <a:ea typeface="宋体"/>
                        </a:rPr>
                        <a:t>子项可能会溢出容器。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680">
                <a:tc>
                  <a:txBody>
                    <a:bodyPr/>
                    <a:lstStyle/>
                    <a:p>
                      <a:pPr indent="266700" algn="l">
                        <a:lnSpc>
                          <a:spcPct val="200000"/>
                        </a:lnSpc>
                        <a:spcAft>
                          <a:spcPts val="0"/>
                        </a:spcAft>
                      </a:pPr>
                      <a:r>
                        <a:rPr lang="en-US" sz="1050" kern="100">
                          <a:effectLst/>
                          <a:latin typeface="Times New Roman"/>
                          <a:ea typeface="宋体"/>
                          <a:cs typeface="宋体"/>
                        </a:rPr>
                        <a:t>wrap</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effectLst/>
                          <a:latin typeface="Times New Roman"/>
                          <a:ea typeface="宋体"/>
                        </a:rPr>
                        <a:t>flex</a:t>
                      </a:r>
                      <a:r>
                        <a:rPr lang="zh-CN" sz="1050" kern="100">
                          <a:effectLst/>
                          <a:latin typeface="Times New Roman"/>
                          <a:ea typeface="宋体"/>
                        </a:rPr>
                        <a:t>容器为多行，</a:t>
                      </a:r>
                      <a:r>
                        <a:rPr lang="en-US" sz="1050" kern="100">
                          <a:effectLst/>
                          <a:latin typeface="Times New Roman"/>
                          <a:ea typeface="宋体"/>
                        </a:rPr>
                        <a:t>flex</a:t>
                      </a:r>
                      <a:r>
                        <a:rPr lang="zh-CN" sz="1050" kern="100">
                          <a:effectLst/>
                          <a:latin typeface="Times New Roman"/>
                          <a:ea typeface="宋体"/>
                        </a:rPr>
                        <a:t>子项溢出的部分会被放置到新行。</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447">
                <a:tc>
                  <a:txBody>
                    <a:bodyPr/>
                    <a:lstStyle/>
                    <a:p>
                      <a:pPr indent="266700" algn="l">
                        <a:lnSpc>
                          <a:spcPct val="200000"/>
                        </a:lnSpc>
                        <a:spcAft>
                          <a:spcPts val="0"/>
                        </a:spcAft>
                      </a:pPr>
                      <a:r>
                        <a:rPr lang="en-US" sz="1050" kern="100">
                          <a:effectLst/>
                          <a:latin typeface="Times New Roman"/>
                          <a:ea typeface="宋体"/>
                          <a:cs typeface="宋体"/>
                        </a:rPr>
                        <a:t>wrap-reverse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反转</a:t>
                      </a:r>
                      <a:r>
                        <a:rPr lang="en-US" sz="1050" kern="100">
                          <a:effectLst/>
                          <a:latin typeface="Times New Roman"/>
                          <a:ea typeface="宋体"/>
                        </a:rPr>
                        <a:t> wrap </a:t>
                      </a:r>
                      <a:r>
                        <a:rPr lang="zh-CN" sz="1050" kern="100">
                          <a:effectLst/>
                          <a:latin typeface="Times New Roman"/>
                          <a:ea typeface="宋体"/>
                        </a:rPr>
                        <a:t>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4" name="圆角矩形 3"/>
          <p:cNvSpPr/>
          <p:nvPr/>
        </p:nvSpPr>
        <p:spPr>
          <a:xfrm>
            <a:off x="847724" y="3571875"/>
            <a:ext cx="1609726" cy="714375"/>
          </a:xfrm>
          <a:prstGeom prst="roundRect">
            <a:avLst/>
          </a:prstGeom>
          <a:solidFill>
            <a:srgbClr val="F1CBE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flex-direction </a:t>
            </a:r>
            <a:endParaRPr lang="zh-CN" altLang="en-US">
              <a:solidFill>
                <a:schemeClr val="tx1"/>
              </a:solidFill>
            </a:endParaRPr>
          </a:p>
        </p:txBody>
      </p:sp>
      <p:sp>
        <p:nvSpPr>
          <p:cNvPr id="11" name="圆角矩形 10"/>
          <p:cNvSpPr/>
          <p:nvPr/>
        </p:nvSpPr>
        <p:spPr>
          <a:xfrm>
            <a:off x="838199" y="5238750"/>
            <a:ext cx="1609726" cy="714375"/>
          </a:xfrm>
          <a:prstGeom prst="roundRect">
            <a:avLst/>
          </a:prstGeom>
          <a:solidFill>
            <a:srgbClr val="F1CBEC"/>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flex-wrap </a:t>
            </a:r>
            <a:endParaRPr lang="zh-CN" altLang="en-US">
              <a:solidFill>
                <a:schemeClr val="tx1"/>
              </a:solidFill>
            </a:endParaRPr>
          </a:p>
        </p:txBody>
      </p:sp>
    </p:spTree>
    <p:custDataLst>
      <p:tags r:id="rId1"/>
    </p:custDataLst>
    <p:extLst>
      <p:ext uri="{BB962C8B-B14F-4D97-AF65-F5344CB8AC3E}">
        <p14:creationId xmlns:p14="http://schemas.microsoft.com/office/powerpoint/2010/main" val="252993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4"/>
                                        </p:tgtEl>
                                      </p:cBhvr>
                                    </p:animEffect>
                                    <p:animScale>
                                      <p:cBhvr>
                                        <p:cTn id="15" dur="250" autoRev="1" fill="hold"/>
                                        <p:tgtEl>
                                          <p:spTgt spid="4"/>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11"/>
                                        </p:tgtEl>
                                      </p:cBhvr>
                                    </p:animEffect>
                                    <p:animScale>
                                      <p:cBhvr>
                                        <p:cTn id="20"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651428" y="1955290"/>
            <a:ext cx="8058179"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例如将</a:t>
            </a:r>
            <a:r>
              <a:rPr lang="en-US" altLang="zh-CN" smtClean="0">
                <a:latin typeface="黑体" panose="02010609060101010101" pitchFamily="49" charset="-122"/>
                <a:ea typeface="黑体" panose="02010609060101010101" pitchFamily="49" charset="-122"/>
              </a:rPr>
              <a:t>demo6-3.html</a:t>
            </a:r>
            <a:r>
              <a:rPr lang="zh-CN" altLang="en-US" smtClean="0">
                <a:latin typeface="黑体" panose="02010609060101010101" pitchFamily="49" charset="-122"/>
                <a:ea typeface="黑体" panose="02010609060101010101" pitchFamily="49" charset="-122"/>
              </a:rPr>
              <a:t>中的</a:t>
            </a:r>
            <a:r>
              <a:rPr lang="en-US" altLang="zh-CN" smtClean="0">
                <a:latin typeface="黑体" panose="02010609060101010101" pitchFamily="49" charset="-122"/>
                <a:ea typeface="黑体" panose="02010609060101010101" pitchFamily="49" charset="-122"/>
              </a:rPr>
              <a:t>flex-flow</a:t>
            </a:r>
            <a:r>
              <a:rPr lang="zh-CN" altLang="en-US">
                <a:latin typeface="黑体" panose="02010609060101010101" pitchFamily="49" charset="-122"/>
                <a:ea typeface="黑体" panose="02010609060101010101" pitchFamily="49" charset="-122"/>
              </a:rPr>
              <a:t>的值改为</a:t>
            </a:r>
            <a:r>
              <a:rPr lang="en-US" altLang="zh-CN" smtClean="0">
                <a:latin typeface="黑体" panose="02010609060101010101" pitchFamily="49" charset="-122"/>
                <a:ea typeface="黑体" panose="02010609060101010101" pitchFamily="49" charset="-122"/>
              </a:rPr>
              <a:t>column-reverse</a:t>
            </a:r>
            <a:r>
              <a:rPr lang="zh-CN" altLang="en-US" smtClean="0">
                <a:latin typeface="黑体" panose="02010609060101010101" pitchFamily="49" charset="-122"/>
                <a:ea typeface="黑体" panose="02010609060101010101" pitchFamily="49" charset="-122"/>
              </a:rPr>
              <a:t>，修改前后页面效果如下所示。</a:t>
            </a:r>
            <a:endParaRPr lang="zh-CN" altLang="zh-CN">
              <a:latin typeface="黑体" panose="02010609060101010101" pitchFamily="49" charset="-122"/>
              <a:ea typeface="黑体" panose="02010609060101010101" pitchFamily="49" charset="-122"/>
            </a:endParaRPr>
          </a:p>
        </p:txBody>
      </p:sp>
      <p:sp>
        <p:nvSpPr>
          <p:cNvPr id="6" name="矩形 5"/>
          <p:cNvSpPr/>
          <p:nvPr/>
        </p:nvSpPr>
        <p:spPr>
          <a:xfrm>
            <a:off x="560388" y="1037835"/>
            <a:ext cx="165724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flex-flow</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437" y="3228975"/>
            <a:ext cx="30368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67200" y="4314825"/>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675" y="3219450"/>
            <a:ext cx="3038400" cy="257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0941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2047876"/>
            <a:ext cx="8136039" cy="392429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33139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75229" y="2079115"/>
            <a:ext cx="7894944"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mtClean="0">
                <a:latin typeface="黑体" panose="02010609060101010101" pitchFamily="49" charset="-122"/>
                <a:ea typeface="黑体" panose="02010609060101010101" pitchFamily="49" charset="-122"/>
              </a:rPr>
              <a:t>justify-content</a:t>
            </a:r>
            <a:r>
              <a:rPr lang="zh-CN" altLang="en-US">
                <a:latin typeface="黑体" panose="02010609060101010101" pitchFamily="49" charset="-122"/>
                <a:ea typeface="黑体" panose="02010609060101010101" pitchFamily="49" charset="-122"/>
              </a:rPr>
              <a:t>属性能够设置子元素如何在当前轴方向的排列，其取值</a:t>
            </a:r>
            <a:r>
              <a:rPr lang="zh-CN" altLang="en-US" smtClean="0">
                <a:latin typeface="黑体" panose="02010609060101010101" pitchFamily="49" charset="-122"/>
                <a:ea typeface="黑体" panose="02010609060101010101" pitchFamily="49" charset="-122"/>
              </a:rPr>
              <a:t>如下表所示</a:t>
            </a:r>
            <a:r>
              <a:rPr lang="zh-CN" altLang="en-US" smtClean="0"/>
              <a:t>。</a:t>
            </a:r>
            <a:endParaRPr lang="zh-CN" altLang="zh-CN"/>
          </a:p>
        </p:txBody>
      </p:sp>
      <p:sp>
        <p:nvSpPr>
          <p:cNvPr id="6" name="矩形 5"/>
          <p:cNvSpPr/>
          <p:nvPr/>
        </p:nvSpPr>
        <p:spPr>
          <a:xfrm>
            <a:off x="560388" y="1123560"/>
            <a:ext cx="2399824"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justify-content</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358542510"/>
              </p:ext>
            </p:extLst>
          </p:nvPr>
        </p:nvGraphicFramePr>
        <p:xfrm>
          <a:off x="589241" y="3124200"/>
          <a:ext cx="7833306" cy="2575059"/>
        </p:xfrm>
        <a:graphic>
          <a:graphicData uri="http://schemas.openxmlformats.org/drawingml/2006/table">
            <a:tbl>
              <a:tblPr firstRow="1" firstCol="1" lastRow="1" lastCol="1" bandRow="1" bandCol="1"/>
              <a:tblGrid>
                <a:gridCol w="1782484"/>
                <a:gridCol w="6050822"/>
              </a:tblGrid>
              <a:tr h="372859">
                <a:tc>
                  <a:txBody>
                    <a:bodyPr/>
                    <a:lstStyle/>
                    <a:p>
                      <a:pPr indent="267970" algn="ctr">
                        <a:lnSpc>
                          <a:spcPct val="20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c>
                  <a:txBody>
                    <a:bodyPr/>
                    <a:lstStyle/>
                    <a:p>
                      <a:pPr indent="267970" algn="ctr">
                        <a:lnSpc>
                          <a:spcPct val="20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r>
              <a:tr h="375796">
                <a:tc>
                  <a:txBody>
                    <a:bodyPr/>
                    <a:lstStyle/>
                    <a:p>
                      <a:pPr indent="266700" algn="ctr">
                        <a:lnSpc>
                          <a:spcPct val="200000"/>
                        </a:lnSpc>
                        <a:spcAft>
                          <a:spcPts val="0"/>
                        </a:spcAft>
                      </a:pPr>
                      <a:r>
                        <a:rPr lang="en-US" sz="1050" kern="100">
                          <a:effectLst/>
                          <a:latin typeface="Times New Roman"/>
                          <a:ea typeface="宋体"/>
                          <a:cs typeface="宋体"/>
                        </a:rPr>
                        <a:t>flex-start</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弹性盒子元素将向行起始位置对齐。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96">
                <a:tc>
                  <a:txBody>
                    <a:bodyPr/>
                    <a:lstStyle/>
                    <a:p>
                      <a:pPr indent="266700" algn="ctr">
                        <a:lnSpc>
                          <a:spcPct val="200000"/>
                        </a:lnSpc>
                        <a:spcAft>
                          <a:spcPts val="0"/>
                        </a:spcAft>
                      </a:pPr>
                      <a:r>
                        <a:rPr lang="en-US" sz="1050" kern="100">
                          <a:effectLst/>
                          <a:latin typeface="Times New Roman"/>
                          <a:ea typeface="宋体"/>
                          <a:cs typeface="宋体"/>
                        </a:rPr>
                        <a:t>flex-end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弹性盒子元素将向行结束位置对齐。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96">
                <a:tc>
                  <a:txBody>
                    <a:bodyPr/>
                    <a:lstStyle/>
                    <a:p>
                      <a:pPr indent="266700" algn="ctr">
                        <a:lnSpc>
                          <a:spcPct val="200000"/>
                        </a:lnSpc>
                        <a:spcAft>
                          <a:spcPts val="0"/>
                        </a:spcAft>
                      </a:pPr>
                      <a:r>
                        <a:rPr lang="en-US" sz="1050" kern="100">
                          <a:effectLst/>
                          <a:latin typeface="Times New Roman"/>
                          <a:ea typeface="宋体"/>
                          <a:cs typeface="宋体"/>
                        </a:rPr>
                        <a:t>center</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弹性盒子元素将向行中间位置对齐。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746">
                <a:tc>
                  <a:txBody>
                    <a:bodyPr/>
                    <a:lstStyle/>
                    <a:p>
                      <a:pPr indent="266700" algn="ctr">
                        <a:lnSpc>
                          <a:spcPct val="200000"/>
                        </a:lnSpc>
                        <a:spcAft>
                          <a:spcPts val="0"/>
                        </a:spcAft>
                      </a:pPr>
                      <a:r>
                        <a:rPr lang="en-US" sz="1050" kern="100">
                          <a:effectLst/>
                          <a:latin typeface="Times New Roman"/>
                          <a:ea typeface="宋体"/>
                          <a:cs typeface="宋体"/>
                        </a:rPr>
                        <a:t>space-between</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50" kern="100">
                          <a:effectLst/>
                          <a:latin typeface="Times New Roman"/>
                          <a:ea typeface="宋体"/>
                        </a:rPr>
                        <a:t>弹性盒子元素会平均分布在行里，第一个元素的边界与行的起始位置边界对齐，最后一个元素的边界与行结束位置的边距对齐。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66">
                <a:tc>
                  <a:txBody>
                    <a:bodyPr/>
                    <a:lstStyle/>
                    <a:p>
                      <a:pPr indent="266700" algn="ctr">
                        <a:lnSpc>
                          <a:spcPct val="250000"/>
                        </a:lnSpc>
                        <a:spcAft>
                          <a:spcPts val="0"/>
                        </a:spcAft>
                      </a:pPr>
                      <a:r>
                        <a:rPr lang="en-US" sz="1050" kern="100">
                          <a:effectLst/>
                          <a:latin typeface="Times New Roman"/>
                          <a:ea typeface="宋体"/>
                          <a:cs typeface="宋体"/>
                        </a:rPr>
                        <a:t>space-around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050" kern="100">
                          <a:effectLst/>
                          <a:latin typeface="Times New Roman"/>
                          <a:ea typeface="宋体"/>
                        </a:rPr>
                        <a:t>弹性盒子元素会平均地分布在行里，两端保留子元素与子元素之间间距大小的一半。</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716251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a:latin typeface="黑体" panose="02010609060101010101" pitchFamily="49" charset="-122"/>
                <a:ea typeface="黑体" panose="02010609060101010101" pitchFamily="49" charset="-122"/>
              </a:rPr>
              <a:t>例如将</a:t>
            </a:r>
            <a:r>
              <a:rPr lang="en-US" altLang="zh-CN">
                <a:latin typeface="黑体" panose="02010609060101010101" pitchFamily="49" charset="-122"/>
                <a:ea typeface="黑体" panose="02010609060101010101" pitchFamily="49" charset="-122"/>
              </a:rPr>
              <a:t>demo6-3.html</a:t>
            </a:r>
            <a:r>
              <a:rPr lang="zh-CN" altLang="en-US">
                <a:latin typeface="黑体" panose="02010609060101010101" pitchFamily="49" charset="-122"/>
                <a:ea typeface="黑体" panose="02010609060101010101" pitchFamily="49" charset="-122"/>
              </a:rPr>
              <a:t>中的</a:t>
            </a:r>
            <a:r>
              <a:rPr lang="zh-CN" altLang="en-US" smtClean="0">
                <a:latin typeface="黑体" panose="02010609060101010101" pitchFamily="49" charset="-122"/>
                <a:ea typeface="黑体" panose="02010609060101010101" pitchFamily="49" charset="-122"/>
              </a:rPr>
              <a:t>将</a:t>
            </a:r>
            <a:r>
              <a:rPr lang="en-US" altLang="zh-CN">
                <a:latin typeface="黑体" panose="02010609060101010101" pitchFamily="49" charset="-122"/>
                <a:ea typeface="黑体" panose="02010609060101010101" pitchFamily="49" charset="-122"/>
              </a:rPr>
              <a:t>justify-content</a:t>
            </a:r>
            <a:r>
              <a:rPr lang="zh-CN" altLang="en-US">
                <a:latin typeface="黑体" panose="02010609060101010101" pitchFamily="49" charset="-122"/>
                <a:ea typeface="黑体" panose="02010609060101010101" pitchFamily="49" charset="-122"/>
              </a:rPr>
              <a:t>的值</a:t>
            </a:r>
            <a:r>
              <a:rPr lang="zh-CN" altLang="en-US" smtClean="0">
                <a:latin typeface="黑体" panose="02010609060101010101" pitchFamily="49" charset="-122"/>
                <a:ea typeface="黑体" panose="02010609060101010101" pitchFamily="49" charset="-122"/>
              </a:rPr>
              <a:t>改为</a:t>
            </a:r>
            <a:r>
              <a:rPr lang="en-US" altLang="zh-CN">
                <a:latin typeface="黑体" panose="02010609060101010101" pitchFamily="49" charset="-122"/>
                <a:ea typeface="黑体" panose="02010609060101010101" pitchFamily="49" charset="-122"/>
              </a:rPr>
              <a:t>space-between</a:t>
            </a:r>
            <a:r>
              <a:rPr lang="zh-CN" altLang="en-US" smtClean="0">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刷新浏览器如</a:t>
            </a:r>
            <a:r>
              <a:rPr lang="zh-CN" altLang="en-US" smtClean="0">
                <a:latin typeface="黑体" panose="02010609060101010101" pitchFamily="49" charset="-122"/>
                <a:ea typeface="黑体" panose="02010609060101010101" pitchFamily="49" charset="-122"/>
              </a:rPr>
              <a:t>图所</a:t>
            </a:r>
            <a:r>
              <a:rPr lang="zh-CN" altLang="en-US">
                <a:latin typeface="黑体" panose="02010609060101010101" pitchFamily="49" charset="-122"/>
                <a:ea typeface="黑体" panose="02010609060101010101" pitchFamily="49" charset="-122"/>
              </a:rPr>
              <a:t>示。</a:t>
            </a:r>
            <a:endParaRPr lang="zh-CN" altLang="zh-CN">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7672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0388" y="1123560"/>
            <a:ext cx="2399824"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justify-content</a:t>
            </a:r>
            <a:endParaRPr lang="zh-CN" altLang="zh-CN" sz="2400" b="1">
              <a:solidFill>
                <a:srgbClr val="0567A2"/>
              </a:solidFill>
            </a:endParaRPr>
          </a:p>
        </p:txBody>
      </p:sp>
      <p:pic>
        <p:nvPicPr>
          <p:cNvPr id="143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011" y="3175576"/>
            <a:ext cx="30368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72629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9503" y="1914527"/>
            <a:ext cx="8136039" cy="421957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670479" y="1955290"/>
            <a:ext cx="7894944"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mtClean="0">
                <a:latin typeface="黑体" panose="02010609060101010101" pitchFamily="49" charset="-122"/>
                <a:ea typeface="黑体" panose="02010609060101010101" pitchFamily="49" charset="-122"/>
              </a:rPr>
              <a:t>align-items</a:t>
            </a:r>
            <a:r>
              <a:rPr lang="zh-CN" altLang="en-US">
                <a:latin typeface="黑体" panose="02010609060101010101" pitchFamily="49" charset="-122"/>
                <a:ea typeface="黑体" panose="02010609060101010101" pitchFamily="49" charset="-122"/>
              </a:rPr>
              <a:t>属性用于设置子元素在垂直于轴的方向上的排列，其取值</a:t>
            </a:r>
            <a:r>
              <a:rPr lang="zh-CN" altLang="en-US" smtClean="0">
                <a:latin typeface="黑体" panose="02010609060101010101" pitchFamily="49" charset="-122"/>
                <a:ea typeface="黑体" panose="02010609060101010101" pitchFamily="49" charset="-122"/>
              </a:rPr>
              <a:t>如下表所</a:t>
            </a:r>
            <a:r>
              <a:rPr lang="zh-CN" altLang="en-US">
                <a:latin typeface="黑体" panose="02010609060101010101" pitchFamily="49" charset="-122"/>
                <a:ea typeface="黑体" panose="02010609060101010101" pitchFamily="49" charset="-122"/>
              </a:rPr>
              <a:t>示。</a:t>
            </a:r>
            <a:endParaRPr lang="zh-CN" altLang="zh-CN">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947393"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align-items</a:t>
            </a:r>
            <a:endParaRPr lang="zh-CN" altLang="zh-CN" sz="2400" b="1">
              <a:solidFill>
                <a:srgbClr val="0567A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14174498"/>
              </p:ext>
            </p:extLst>
          </p:nvPr>
        </p:nvGraphicFramePr>
        <p:xfrm>
          <a:off x="857249" y="3028949"/>
          <a:ext cx="7355747" cy="2833044"/>
        </p:xfrm>
        <a:graphic>
          <a:graphicData uri="http://schemas.openxmlformats.org/drawingml/2006/table">
            <a:tbl>
              <a:tblPr firstRow="1" firstCol="1" lastRow="1" lastCol="1" bandRow="1" bandCol="1"/>
              <a:tblGrid>
                <a:gridCol w="1014586"/>
                <a:gridCol w="6341161"/>
              </a:tblGrid>
              <a:tr h="409576">
                <a:tc>
                  <a:txBody>
                    <a:bodyPr/>
                    <a:lstStyle/>
                    <a:p>
                      <a:pPr indent="267970" algn="ctr">
                        <a:lnSpc>
                          <a:spcPct val="20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c>
                  <a:txBody>
                    <a:bodyPr/>
                    <a:lstStyle/>
                    <a:p>
                      <a:pPr indent="267970" algn="ctr">
                        <a:lnSpc>
                          <a:spcPct val="20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CBEC"/>
                    </a:solidFill>
                  </a:tcPr>
                </a:tc>
              </a:tr>
              <a:tr h="449413">
                <a:tc>
                  <a:txBody>
                    <a:bodyPr/>
                    <a:lstStyle/>
                    <a:p>
                      <a:pPr algn="l">
                        <a:spcAft>
                          <a:spcPts val="0"/>
                        </a:spcAft>
                      </a:pPr>
                      <a:r>
                        <a:rPr lang="en-US" sz="1050" kern="100">
                          <a:effectLst/>
                          <a:latin typeface="Times New Roman"/>
                          <a:ea typeface="宋体"/>
                          <a:cs typeface="宋体"/>
                        </a:rPr>
                        <a:t>flex-start</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弹性盒子元素向垂直于轴的方向上的起始位置对齐。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828">
                <a:tc>
                  <a:txBody>
                    <a:bodyPr/>
                    <a:lstStyle/>
                    <a:p>
                      <a:pPr algn="l">
                        <a:spcAft>
                          <a:spcPts val="0"/>
                        </a:spcAft>
                      </a:pPr>
                      <a:r>
                        <a:rPr lang="en-US" sz="1050" kern="100">
                          <a:effectLst/>
                          <a:latin typeface="Times New Roman"/>
                          <a:ea typeface="宋体"/>
                          <a:cs typeface="宋体"/>
                        </a:rPr>
                        <a:t>flex-end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弹性盒子元素向垂直于轴的方向上的结束位置对齐。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18">
                <a:tc>
                  <a:txBody>
                    <a:bodyPr/>
                    <a:lstStyle/>
                    <a:p>
                      <a:pPr algn="l">
                        <a:spcAft>
                          <a:spcPts val="0"/>
                        </a:spcAft>
                      </a:pPr>
                      <a:r>
                        <a:rPr lang="en-US" sz="1050" kern="100">
                          <a:effectLst/>
                          <a:latin typeface="Times New Roman"/>
                          <a:ea typeface="宋体"/>
                          <a:cs typeface="宋体"/>
                        </a:rPr>
                        <a:t>center</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弹性盒子元素向垂直于轴的方向上的中间位置对齐。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632">
                <a:tc>
                  <a:txBody>
                    <a:bodyPr/>
                    <a:lstStyle/>
                    <a:p>
                      <a:pPr algn="l">
                        <a:lnSpc>
                          <a:spcPct val="200000"/>
                        </a:lnSpc>
                        <a:spcAft>
                          <a:spcPts val="0"/>
                        </a:spcAft>
                      </a:pPr>
                      <a:r>
                        <a:rPr lang="en-US" sz="1050" kern="100">
                          <a:effectLst/>
                          <a:latin typeface="Times New Roman"/>
                          <a:ea typeface="宋体"/>
                          <a:cs typeface="宋体"/>
                        </a:rPr>
                        <a:t>baseline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如果弹性盒子元素的行内轴与侧轴为同一条，则该值与</a:t>
                      </a:r>
                      <a:r>
                        <a:rPr lang="en-US" sz="1050" kern="100">
                          <a:effectLst/>
                          <a:latin typeface="Times New Roman"/>
                          <a:ea typeface="宋体"/>
                          <a:cs typeface="宋体"/>
                        </a:rPr>
                        <a:t>'flex-start'</a:t>
                      </a:r>
                      <a:r>
                        <a:rPr lang="zh-CN" sz="1050" kern="100">
                          <a:effectLst/>
                          <a:latin typeface="Times New Roman"/>
                          <a:ea typeface="宋体"/>
                          <a:cs typeface="宋体"/>
                        </a:rPr>
                        <a:t>等效。其他情况下，该值将参与基线对齐。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677">
                <a:tc>
                  <a:txBody>
                    <a:bodyPr/>
                    <a:lstStyle/>
                    <a:p>
                      <a:pPr algn="l">
                        <a:lnSpc>
                          <a:spcPct val="200000"/>
                        </a:lnSpc>
                        <a:spcAft>
                          <a:spcPts val="0"/>
                        </a:spcAft>
                      </a:pPr>
                      <a:r>
                        <a:rPr lang="en-US" sz="1050" kern="100">
                          <a:effectLst/>
                          <a:latin typeface="Times New Roman"/>
                          <a:ea typeface="宋体"/>
                          <a:cs typeface="宋体"/>
                        </a:rPr>
                        <a:t>stretch</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如果指定侧轴大小的属性值为“</a:t>
                      </a:r>
                      <a:r>
                        <a:rPr lang="en-US" sz="1050" kern="100">
                          <a:effectLst/>
                          <a:latin typeface="Times New Roman"/>
                          <a:ea typeface="宋体"/>
                          <a:cs typeface="宋体"/>
                        </a:rPr>
                        <a:t>auto</a:t>
                      </a:r>
                      <a:r>
                        <a:rPr lang="zh-CN" sz="1050" kern="100">
                          <a:effectLst/>
                          <a:latin typeface="Times New Roman"/>
                          <a:ea typeface="宋体"/>
                          <a:cs typeface="宋体"/>
                        </a:rPr>
                        <a:t>”，则其值会使项目的边距盒的尺寸尽可能接近所在行的尺寸，但同时会遵照“</a:t>
                      </a:r>
                      <a:r>
                        <a:rPr lang="en-US" sz="1050" kern="100">
                          <a:effectLst/>
                          <a:latin typeface="Times New Roman"/>
                          <a:ea typeface="宋体"/>
                          <a:cs typeface="宋体"/>
                        </a:rPr>
                        <a:t>min/max-width/height</a:t>
                      </a:r>
                      <a:r>
                        <a:rPr lang="zh-CN" sz="1050" kern="100">
                          <a:effectLst/>
                          <a:latin typeface="Times New Roman"/>
                          <a:ea typeface="宋体"/>
                          <a:cs typeface="宋体"/>
                        </a:rPr>
                        <a:t>”属性的限制。</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398367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62285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例如将</a:t>
            </a:r>
            <a:r>
              <a:rPr lang="en-US" altLang="zh-CN" smtClean="0">
                <a:latin typeface="黑体" panose="02010609060101010101" pitchFamily="49" charset="-122"/>
                <a:ea typeface="黑体" panose="02010609060101010101" pitchFamily="49" charset="-122"/>
              </a:rPr>
              <a:t>demo6-3.html</a:t>
            </a:r>
            <a:r>
              <a:rPr lang="zh-CN" altLang="en-US" smtClean="0">
                <a:latin typeface="黑体" panose="02010609060101010101" pitchFamily="49" charset="-122"/>
                <a:ea typeface="黑体" panose="02010609060101010101" pitchFamily="49" charset="-122"/>
              </a:rPr>
              <a:t>中的将</a:t>
            </a:r>
            <a:r>
              <a:rPr lang="en-US" altLang="zh-CN" smtClean="0">
                <a:latin typeface="黑体" panose="02010609060101010101" pitchFamily="49" charset="-122"/>
                <a:ea typeface="黑体" panose="02010609060101010101" pitchFamily="49" charset="-122"/>
              </a:rPr>
              <a:t>align-items</a:t>
            </a:r>
            <a:r>
              <a:rPr lang="zh-CN" altLang="en-US" smtClean="0">
                <a:latin typeface="黑体" panose="02010609060101010101" pitchFamily="49" charset="-122"/>
                <a:ea typeface="黑体" panose="02010609060101010101" pitchFamily="49" charset="-122"/>
              </a:rPr>
              <a:t>的值改为</a:t>
            </a:r>
            <a:r>
              <a:rPr lang="en-US" altLang="zh-CN" smtClean="0">
                <a:latin typeface="黑体" panose="02010609060101010101" pitchFamily="49" charset="-122"/>
                <a:ea typeface="黑体" panose="02010609060101010101" pitchFamily="49" charset="-122"/>
              </a:rPr>
              <a:t>flex-end</a:t>
            </a:r>
            <a:r>
              <a:rPr lang="zh-CN" altLang="en-US" smtClean="0">
                <a:latin typeface="黑体" panose="02010609060101010101" pitchFamily="49" charset="-122"/>
                <a:ea typeface="黑体" panose="02010609060101010101" pitchFamily="49" charset="-122"/>
              </a:rPr>
              <a:t>，刷新浏览器如图所示。</a:t>
            </a:r>
            <a:endParaRPr lang="zh-CN" altLang="zh-CN">
              <a:latin typeface="黑体" panose="02010609060101010101" pitchFamily="49" charset="-122"/>
              <a:ea typeface="黑体" panose="02010609060101010101" pitchFamily="49" charset="-122"/>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48150"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0388" y="1123560"/>
            <a:ext cx="1947393"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align-items</a:t>
            </a:r>
            <a:endParaRPr lang="zh-CN" altLang="zh-CN" sz="2400" b="1">
              <a:solidFill>
                <a:srgbClr val="0567A2"/>
              </a:solidFill>
            </a:endParaRPr>
          </a:p>
        </p:txBody>
      </p:sp>
      <p:pic>
        <p:nvPicPr>
          <p:cNvPr id="1638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438" y="3200400"/>
            <a:ext cx="3036887"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8637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230850"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order</a:t>
            </a:r>
            <a:endParaRPr lang="zh-CN" altLang="zh-CN" sz="2400" b="1">
              <a:solidFill>
                <a:srgbClr val="0567A2"/>
              </a:solidFill>
            </a:endParaRPr>
          </a:p>
        </p:txBody>
      </p:sp>
      <p:sp>
        <p:nvSpPr>
          <p:cNvPr id="9" name="矩形 8"/>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638175" y="1955290"/>
            <a:ext cx="79476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a:latin typeface="黑体" panose="02010609060101010101" pitchFamily="49" charset="-122"/>
                <a:ea typeface="黑体" panose="02010609060101010101" pitchFamily="49" charset="-122"/>
              </a:rPr>
              <a:t>order</a:t>
            </a:r>
            <a:r>
              <a:rPr lang="zh-CN" altLang="en-US">
                <a:latin typeface="黑体" panose="02010609060101010101" pitchFamily="49" charset="-122"/>
                <a:ea typeface="黑体" panose="02010609060101010101" pitchFamily="49" charset="-122"/>
              </a:rPr>
              <a:t>属性用于设置子元素出现的顺序。例如将</a:t>
            </a:r>
            <a:r>
              <a:rPr lang="en-US" altLang="zh-CN">
                <a:latin typeface="黑体" panose="02010609060101010101" pitchFamily="49" charset="-122"/>
                <a:ea typeface="黑体" panose="02010609060101010101" pitchFamily="49" charset="-122"/>
              </a:rPr>
              <a:t>ABC</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order</a:t>
            </a:r>
            <a:r>
              <a:rPr lang="zh-CN" altLang="en-US">
                <a:latin typeface="黑体" panose="02010609060101010101" pitchFamily="49" charset="-122"/>
                <a:ea typeface="黑体" panose="02010609060101010101" pitchFamily="49" charset="-122"/>
              </a:rPr>
              <a:t>值分别改为</a:t>
            </a:r>
            <a:r>
              <a:rPr lang="en-US" altLang="zh-CN">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1</a:t>
            </a:r>
            <a:r>
              <a:rPr lang="zh-CN" altLang="en-US" smtClean="0">
                <a:latin typeface="黑体" panose="02010609060101010101" pitchFamily="49" charset="-122"/>
                <a:ea typeface="黑体" panose="02010609060101010101" pitchFamily="49" charset="-122"/>
              </a:rPr>
              <a:t>，如图所</a:t>
            </a:r>
            <a:r>
              <a:rPr lang="zh-CN" altLang="en-US">
                <a:latin typeface="黑体" panose="02010609060101010101" pitchFamily="49" charset="-122"/>
                <a:ea typeface="黑体" panose="02010609060101010101" pitchFamily="49" charset="-122"/>
              </a:rPr>
              <a:t>示。</a:t>
            </a:r>
            <a:endParaRPr lang="zh-CN" altLang="zh-CN">
              <a:latin typeface="黑体" panose="02010609060101010101" pitchFamily="49" charset="-122"/>
              <a:ea typeface="黑体" panose="02010609060101010101" pitchFamily="49" charset="-122"/>
            </a:endParaRPr>
          </a:p>
        </p:txBody>
      </p:sp>
      <p:pic>
        <p:nvPicPr>
          <p:cNvPr id="1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右箭头 13"/>
          <p:cNvSpPr/>
          <p:nvPr/>
        </p:nvSpPr>
        <p:spPr>
          <a:xfrm>
            <a:off x="421957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41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61" y="3190876"/>
            <a:ext cx="30368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20805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431874" y="4653326"/>
            <a:ext cx="4864028" cy="1242650"/>
          </a:xfrm>
          <a:prstGeom prst="roundRect">
            <a:avLst/>
          </a:prstGeom>
          <a:solidFill>
            <a:srgbClr val="F7E1F4"/>
          </a:solidFill>
          <a:ln>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499029" y="1905000"/>
            <a:ext cx="4796872" cy="2219325"/>
          </a:xfrm>
          <a:prstGeom prst="roundRect">
            <a:avLst/>
          </a:prstGeom>
          <a:solidFill>
            <a:srgbClr val="F7E1F4"/>
          </a:solidFill>
          <a:ln>
            <a:solidFill>
              <a:srgbClr val="FF66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99578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a:t>
            </a:r>
            <a:endParaRPr lang="zh-CN" altLang="zh-CN" sz="2400" b="1">
              <a:solidFill>
                <a:srgbClr val="0567A2"/>
              </a:solidFill>
            </a:endParaRPr>
          </a:p>
        </p:txBody>
      </p:sp>
      <p:sp>
        <p:nvSpPr>
          <p:cNvPr id="12" name="矩形 5"/>
          <p:cNvSpPr>
            <a:spLocks noChangeArrowheads="1"/>
          </p:cNvSpPr>
          <p:nvPr/>
        </p:nvSpPr>
        <p:spPr bwMode="auto">
          <a:xfrm>
            <a:off x="622854" y="1993390"/>
            <a:ext cx="4572482"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a:latin typeface="黑体" panose="02010609060101010101" pitchFamily="49" charset="-122"/>
                <a:ea typeface="黑体" panose="02010609060101010101" pitchFamily="49" charset="-122"/>
              </a:rPr>
              <a:t>flex</a:t>
            </a:r>
            <a:r>
              <a:rPr lang="zh-CN" altLang="en-US">
                <a:latin typeface="黑体" panose="02010609060101010101" pitchFamily="49" charset="-122"/>
                <a:ea typeface="黑体" panose="02010609060101010101" pitchFamily="49" charset="-122"/>
              </a:rPr>
              <a:t>属性是</a:t>
            </a:r>
            <a:r>
              <a:rPr lang="en-US" altLang="zh-CN">
                <a:latin typeface="黑体" panose="02010609060101010101" pitchFamily="49" charset="-122"/>
                <a:ea typeface="黑体" panose="02010609060101010101" pitchFamily="49" charset="-122"/>
              </a:rPr>
              <a:t>flex-grow</a:t>
            </a:r>
            <a:r>
              <a:rPr lang="zh-CN" altLang="en-US">
                <a:latin typeface="黑体" panose="02010609060101010101" pitchFamily="49" charset="-122"/>
                <a:ea typeface="黑体" panose="02010609060101010101" pitchFamily="49" charset="-122"/>
              </a:rPr>
              <a:t>（扩展比率）， </a:t>
            </a:r>
            <a:r>
              <a:rPr lang="en-US" altLang="zh-CN">
                <a:latin typeface="黑体" panose="02010609060101010101" pitchFamily="49" charset="-122"/>
                <a:ea typeface="黑体" panose="02010609060101010101" pitchFamily="49" charset="-122"/>
              </a:rPr>
              <a:t>flex-shrink</a:t>
            </a:r>
            <a:r>
              <a:rPr lang="zh-CN" altLang="en-US">
                <a:latin typeface="黑体" panose="02010609060101010101" pitchFamily="49" charset="-122"/>
                <a:ea typeface="黑体" panose="02010609060101010101" pitchFamily="49" charset="-122"/>
              </a:rPr>
              <a:t>（收缩比率）和</a:t>
            </a:r>
            <a:r>
              <a:rPr lang="en-US" altLang="zh-CN">
                <a:latin typeface="黑体" panose="02010609060101010101" pitchFamily="49" charset="-122"/>
                <a:ea typeface="黑体" panose="02010609060101010101" pitchFamily="49" charset="-122"/>
              </a:rPr>
              <a:t>flex-basis</a:t>
            </a:r>
            <a:r>
              <a:rPr lang="zh-CN" altLang="en-US">
                <a:latin typeface="黑体" panose="02010609060101010101" pitchFamily="49" charset="-122"/>
                <a:ea typeface="黑体" panose="02010609060101010101" pitchFamily="49" charset="-122"/>
              </a:rPr>
              <a:t>（宽度，像素值） 的缩写，能够设置子元素的伸缩性。例如，将</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flex-grow</a:t>
            </a:r>
            <a:r>
              <a:rPr lang="zh-CN" altLang="en-US">
                <a:latin typeface="黑体" panose="02010609060101010101" pitchFamily="49" charset="-122"/>
                <a:ea typeface="黑体" panose="02010609060101010101" pitchFamily="49" charset="-122"/>
              </a:rPr>
              <a:t>改为</a:t>
            </a:r>
            <a:r>
              <a:rPr lang="en-US" altLang="zh-CN">
                <a:latin typeface="黑体" panose="02010609060101010101" pitchFamily="49" charset="-122"/>
                <a:ea typeface="黑体" panose="02010609060101010101" pitchFamily="49" charset="-122"/>
              </a:rPr>
              <a:t>2</a:t>
            </a:r>
            <a:r>
              <a:rPr lang="zh-CN" altLang="en-US" smtClean="0">
                <a:latin typeface="黑体" panose="02010609060101010101" pitchFamily="49" charset="-122"/>
                <a:ea typeface="黑体" panose="02010609060101010101" pitchFamily="49" charset="-122"/>
              </a:rPr>
              <a:t>，如图所</a:t>
            </a:r>
            <a:r>
              <a:rPr lang="zh-CN" altLang="en-US">
                <a:latin typeface="黑体" panose="02010609060101010101" pitchFamily="49" charset="-122"/>
                <a:ea typeface="黑体" panose="02010609060101010101" pitchFamily="49" charset="-122"/>
              </a:rPr>
              <a:t>示</a:t>
            </a:r>
            <a:r>
              <a:rPr lang="zh-CN" altLang="en-US"/>
              <a:t>。</a:t>
            </a:r>
            <a:endParaRPr lang="zh-CN" altLang="zh-CN"/>
          </a:p>
        </p:txBody>
      </p:sp>
      <p:pic>
        <p:nvPicPr>
          <p:cNvPr id="184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1956436"/>
            <a:ext cx="2420444" cy="203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5"/>
          <p:cNvSpPr>
            <a:spLocks noChangeArrowheads="1"/>
          </p:cNvSpPr>
          <p:nvPr/>
        </p:nvSpPr>
        <p:spPr bwMode="auto">
          <a:xfrm>
            <a:off x="569913" y="4836305"/>
            <a:ext cx="4625422"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a:latin typeface="黑体" panose="02010609060101010101" pitchFamily="49" charset="-122"/>
                <a:ea typeface="黑体" panose="02010609060101010101" pitchFamily="49" charset="-122"/>
              </a:rPr>
              <a:t>将</a:t>
            </a:r>
            <a:r>
              <a:rPr lang="en-US" altLang="zh-CN">
                <a:latin typeface="黑体" panose="02010609060101010101" pitchFamily="49" charset="-122"/>
                <a:ea typeface="黑体" panose="02010609060101010101" pitchFamily="49" charset="-122"/>
              </a:rPr>
              <a:t>A</a:t>
            </a:r>
            <a:r>
              <a:rPr lang="zh-CN" altLang="zh-CN">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flex-grow</a:t>
            </a:r>
            <a:r>
              <a:rPr lang="zh-CN" altLang="zh-CN">
                <a:latin typeface="黑体" panose="02010609060101010101" pitchFamily="49" charset="-122"/>
                <a:ea typeface="黑体" panose="02010609060101010101" pitchFamily="49" charset="-122"/>
              </a:rPr>
              <a:t>值还原，将</a:t>
            </a:r>
            <a:r>
              <a:rPr lang="en-US" altLang="zh-CN">
                <a:latin typeface="黑体" panose="02010609060101010101" pitchFamily="49" charset="-122"/>
                <a:ea typeface="黑体" panose="02010609060101010101" pitchFamily="49" charset="-122"/>
              </a:rPr>
              <a:t>A</a:t>
            </a:r>
            <a:r>
              <a:rPr lang="zh-CN" altLang="zh-CN">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flex-basis</a:t>
            </a:r>
            <a:r>
              <a:rPr lang="zh-CN" altLang="zh-CN">
                <a:latin typeface="黑体" panose="02010609060101010101" pitchFamily="49" charset="-122"/>
                <a:ea typeface="黑体" panose="02010609060101010101" pitchFamily="49" charset="-122"/>
              </a:rPr>
              <a:t>改为</a:t>
            </a:r>
            <a:r>
              <a:rPr lang="en-US" altLang="zh-CN">
                <a:latin typeface="黑体" panose="02010609060101010101" pitchFamily="49" charset="-122"/>
                <a:ea typeface="黑体" panose="02010609060101010101" pitchFamily="49" charset="-122"/>
              </a:rPr>
              <a:t>30px</a:t>
            </a:r>
            <a:r>
              <a:rPr lang="zh-CN" altLang="en-US" smtClean="0">
                <a:latin typeface="黑体" panose="02010609060101010101" pitchFamily="49" charset="-122"/>
                <a:ea typeface="黑体" panose="02010609060101010101" pitchFamily="49" charset="-122"/>
              </a:rPr>
              <a:t>，如图所</a:t>
            </a:r>
            <a:r>
              <a:rPr lang="zh-CN" altLang="en-US">
                <a:latin typeface="黑体" panose="02010609060101010101" pitchFamily="49" charset="-122"/>
                <a:ea typeface="黑体" panose="02010609060101010101" pitchFamily="49" charset="-122"/>
              </a:rPr>
              <a:t>示</a:t>
            </a:r>
            <a:r>
              <a:rPr lang="zh-CN" altLang="en-US"/>
              <a:t>。</a:t>
            </a:r>
            <a:endParaRPr lang="zh-CN" altLang="zh-CN"/>
          </a:p>
        </p:txBody>
      </p:sp>
      <p:pic>
        <p:nvPicPr>
          <p:cNvPr id="1843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1" y="4211996"/>
            <a:ext cx="2420444" cy="203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a:xfrm>
            <a:off x="5394121" y="2973705"/>
            <a:ext cx="387554"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419419" y="5229265"/>
            <a:ext cx="387554"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385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500"/>
                            </p:stCondLst>
                            <p:childTnLst>
                              <p:par>
                                <p:cTn id="17" presetID="2" presetClass="entr" presetSubtype="2" fill="hold" nodeType="afterEffect">
                                  <p:stCondLst>
                                    <p:cond delay="0"/>
                                  </p:stCondLst>
                                  <p:childTnLst>
                                    <p:set>
                                      <p:cBhvr>
                                        <p:cTn id="18" dur="1" fill="hold">
                                          <p:stCondLst>
                                            <p:cond delay="0"/>
                                          </p:stCondLst>
                                        </p:cTn>
                                        <p:tgtEl>
                                          <p:spTgt spid="18434"/>
                                        </p:tgtEl>
                                        <p:attrNameLst>
                                          <p:attrName>style.visibility</p:attrName>
                                        </p:attrNameLst>
                                      </p:cBhvr>
                                      <p:to>
                                        <p:strVal val="visible"/>
                                      </p:to>
                                    </p:set>
                                    <p:anim calcmode="lin" valueType="num">
                                      <p:cBhvr additive="base">
                                        <p:cTn id="19" dur="500" fill="hold"/>
                                        <p:tgtEl>
                                          <p:spTgt spid="18434"/>
                                        </p:tgtEl>
                                        <p:attrNameLst>
                                          <p:attrName>ppt_x</p:attrName>
                                        </p:attrNameLst>
                                      </p:cBhvr>
                                      <p:tavLst>
                                        <p:tav tm="0">
                                          <p:val>
                                            <p:strVal val="1+#ppt_w/2"/>
                                          </p:val>
                                        </p:tav>
                                        <p:tav tm="100000">
                                          <p:val>
                                            <p:strVal val="#ppt_x"/>
                                          </p:val>
                                        </p:tav>
                                      </p:tavLst>
                                    </p:anim>
                                    <p:anim calcmode="lin" valueType="num">
                                      <p:cBhvr additive="base">
                                        <p:cTn id="20"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18435"/>
                                        </p:tgtEl>
                                        <p:attrNameLst>
                                          <p:attrName>style.visibility</p:attrName>
                                        </p:attrNameLst>
                                      </p:cBhvr>
                                      <p:to>
                                        <p:strVal val="visible"/>
                                      </p:to>
                                    </p:set>
                                    <p:anim calcmode="lin" valueType="num">
                                      <p:cBhvr additive="base">
                                        <p:cTn id="37" dur="500" fill="hold"/>
                                        <p:tgtEl>
                                          <p:spTgt spid="18435"/>
                                        </p:tgtEl>
                                        <p:attrNameLst>
                                          <p:attrName>ppt_x</p:attrName>
                                        </p:attrNameLst>
                                      </p:cBhvr>
                                      <p:tavLst>
                                        <p:tav tm="0">
                                          <p:val>
                                            <p:strVal val="1+#ppt_w/2"/>
                                          </p:val>
                                        </p:tav>
                                        <p:tav tm="100000">
                                          <p:val>
                                            <p:strVal val="#ppt_x"/>
                                          </p:val>
                                        </p:tav>
                                      </p:tavLst>
                                    </p:anim>
                                    <p:anim calcmode="lin" valueType="num">
                                      <p:cBhvr additive="base">
                                        <p:cTn id="3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12"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69148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align-self</a:t>
            </a:r>
            <a:endParaRPr lang="zh-CN" altLang="zh-CN" sz="2400" b="1">
              <a:solidFill>
                <a:srgbClr val="0567A2"/>
              </a:solidFill>
            </a:endParaRPr>
          </a:p>
        </p:txBody>
      </p:sp>
      <p:sp>
        <p:nvSpPr>
          <p:cNvPr id="9" name="矩形 8"/>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731837" y="2179434"/>
            <a:ext cx="3900399"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a:latin typeface="黑体" panose="02010609060101010101" pitchFamily="49" charset="-122"/>
                <a:ea typeface="黑体" panose="02010609060101010101" pitchFamily="49" charset="-122"/>
              </a:rPr>
              <a:t>align-self</a:t>
            </a:r>
            <a:r>
              <a:rPr lang="zh-CN" altLang="en-US">
                <a:latin typeface="黑体" panose="02010609060101010101" pitchFamily="49" charset="-122"/>
                <a:ea typeface="黑体" panose="02010609060101010101" pitchFamily="49" charset="-122"/>
              </a:rPr>
              <a:t>属性能够覆盖容器中的</a:t>
            </a:r>
            <a:r>
              <a:rPr lang="en-US" altLang="zh-CN">
                <a:latin typeface="黑体" panose="02010609060101010101" pitchFamily="49" charset="-122"/>
                <a:ea typeface="黑体" panose="02010609060101010101" pitchFamily="49" charset="-122"/>
              </a:rPr>
              <a:t>align-items</a:t>
            </a:r>
            <a:r>
              <a:rPr lang="zh-CN" altLang="en-US">
                <a:latin typeface="黑体" panose="02010609060101010101" pitchFamily="49" charset="-122"/>
                <a:ea typeface="黑体" panose="02010609060101010101" pitchFamily="49" charset="-122"/>
              </a:rPr>
              <a:t>属性，用于设置单独的子元素如何沿着纵轴排列。其取值有</a:t>
            </a:r>
            <a:r>
              <a:rPr lang="en-US" altLang="zh-CN">
                <a:latin typeface="黑体" panose="02010609060101010101" pitchFamily="49" charset="-122"/>
                <a:ea typeface="黑体" panose="02010609060101010101" pitchFamily="49" charset="-122"/>
              </a:rPr>
              <a:t>auto|flex-start|flex-end|center|baseline|stretch</a:t>
            </a:r>
            <a:r>
              <a:rPr lang="zh-CN" altLang="en-US">
                <a:latin typeface="黑体" panose="02010609060101010101" pitchFamily="49" charset="-122"/>
                <a:ea typeface="黑体" panose="02010609060101010101" pitchFamily="49" charset="-122"/>
              </a:rPr>
              <a:t>，每个值的意义与</a:t>
            </a:r>
            <a:r>
              <a:rPr lang="en-US" altLang="zh-CN">
                <a:latin typeface="黑体" panose="02010609060101010101" pitchFamily="49" charset="-122"/>
                <a:ea typeface="黑体" panose="02010609060101010101" pitchFamily="49" charset="-122"/>
              </a:rPr>
              <a:t>align-items</a:t>
            </a:r>
            <a:r>
              <a:rPr lang="zh-CN" altLang="en-US">
                <a:latin typeface="黑体" panose="02010609060101010101" pitchFamily="49" charset="-122"/>
                <a:ea typeface="黑体" panose="02010609060101010101" pitchFamily="49" charset="-122"/>
              </a:rPr>
              <a:t>属性的取值类似。例如，将</a:t>
            </a:r>
            <a:r>
              <a:rPr lang="en-US" altLang="zh-CN">
                <a:latin typeface="黑体" panose="02010609060101010101" pitchFamily="49" charset="-122"/>
                <a:ea typeface="黑体" panose="02010609060101010101" pitchFamily="49" charset="-122"/>
              </a:rPr>
              <a:t>A</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C</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align-self</a:t>
            </a:r>
            <a:r>
              <a:rPr lang="zh-CN" altLang="en-US">
                <a:latin typeface="黑体" panose="02010609060101010101" pitchFamily="49" charset="-122"/>
                <a:ea typeface="黑体" panose="02010609060101010101" pitchFamily="49" charset="-122"/>
              </a:rPr>
              <a:t>设置为</a:t>
            </a:r>
            <a:r>
              <a:rPr lang="en-US" altLang="zh-CN">
                <a:latin typeface="黑体" panose="02010609060101010101" pitchFamily="49" charset="-122"/>
                <a:ea typeface="黑体" panose="02010609060101010101" pitchFamily="49" charset="-122"/>
              </a:rPr>
              <a:t>center</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B</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align-self</a:t>
            </a:r>
            <a:r>
              <a:rPr lang="zh-CN" altLang="en-US">
                <a:latin typeface="黑体" panose="02010609060101010101" pitchFamily="49" charset="-122"/>
                <a:ea typeface="黑体" panose="02010609060101010101" pitchFamily="49" charset="-122"/>
              </a:rPr>
              <a:t>设置为</a:t>
            </a:r>
            <a:r>
              <a:rPr lang="en-US" altLang="zh-CN">
                <a:latin typeface="黑体" panose="02010609060101010101" pitchFamily="49" charset="-122"/>
                <a:ea typeface="黑体" panose="02010609060101010101" pitchFamily="49" charset="-122"/>
              </a:rPr>
              <a:t>stretch</a:t>
            </a:r>
            <a:r>
              <a:rPr lang="zh-CN" altLang="en-US" smtClean="0">
                <a:latin typeface="黑体" panose="02010609060101010101" pitchFamily="49" charset="-122"/>
                <a:ea typeface="黑体" panose="02010609060101010101" pitchFamily="49" charset="-122"/>
              </a:rPr>
              <a:t>，如</a:t>
            </a:r>
            <a:r>
              <a:rPr lang="zh-CN" altLang="en-US">
                <a:latin typeface="黑体" panose="02010609060101010101" pitchFamily="49" charset="-122"/>
                <a:ea typeface="黑体" panose="02010609060101010101" pitchFamily="49" charset="-122"/>
              </a:rPr>
              <a:t>图所示。</a:t>
            </a:r>
            <a:endParaRPr lang="zh-CN" altLang="zh-CN">
              <a:latin typeface="黑体" panose="02010609060101010101" pitchFamily="49" charset="-122"/>
              <a:ea typeface="黑体" panose="02010609060101010101" pitchFamily="49" charset="-122"/>
            </a:endParaRPr>
          </a:p>
        </p:txBody>
      </p:sp>
      <p:pic>
        <p:nvPicPr>
          <p:cNvPr id="1945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7099" y="2578714"/>
            <a:ext cx="3308452" cy="278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31630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114299" y="1609301"/>
            <a:ext cx="8614429"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smtClean="0">
                <a:latin typeface="黑体" panose="02010609060101010101" pitchFamily="49" charset="-122"/>
                <a:ea typeface="黑体" panose="02010609060101010101" pitchFamily="49" charset="-122"/>
              </a:rPr>
              <a:t>请</a:t>
            </a:r>
            <a:r>
              <a:rPr lang="zh-CN" altLang="en-US" sz="2000" dirty="0">
                <a:latin typeface="黑体" panose="02010609060101010101" pitchFamily="49" charset="-122"/>
                <a:ea typeface="黑体" panose="02010609060101010101" pitchFamily="49" charset="-122"/>
              </a:rPr>
              <a:t>简述商城首页中商品模块的开发顺序与思路。</a:t>
            </a:r>
            <a:endParaRPr lang="en-US" altLang="zh-CN" sz="2000" dirty="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a:latin typeface="黑体" panose="02010609060101010101" pitchFamily="49" charset="-122"/>
                <a:ea typeface="黑体" panose="02010609060101010101" pitchFamily="49" charset="-122"/>
              </a:rPr>
              <a:t>请列举</a:t>
            </a:r>
            <a:r>
              <a:rPr lang="en-US" altLang="zh-CN" sz="2000" dirty="0">
                <a:latin typeface="黑体" panose="02010609060101010101" pitchFamily="49" charset="-122"/>
                <a:ea typeface="黑体" panose="02010609060101010101" pitchFamily="49" charset="-122"/>
              </a:rPr>
              <a:t>Zepto.js</a:t>
            </a:r>
            <a:r>
              <a:rPr lang="zh-CN" altLang="en-US" sz="2000" dirty="0">
                <a:latin typeface="黑体" panose="02010609060101010101" pitchFamily="49" charset="-122"/>
                <a:ea typeface="黑体" panose="02010609060101010101" pitchFamily="49" charset="-122"/>
              </a:rPr>
              <a:t>的默认模块。</a:t>
            </a:r>
            <a:endParaRPr lang="zh-CN" altLang="zh-CN" sz="2000" dirty="0">
              <a:latin typeface="黑体" panose="02010609060101010101" pitchFamily="49" charset="-122"/>
              <a:ea typeface="黑体" panose="02010609060101010101" pitchFamily="49" charset="-122"/>
            </a:endParaRPr>
          </a:p>
          <a:p>
            <a:pPr marL="457200" lvl="1" indent="0" eaLnBrk="0" fontAlgn="base" hangingPunct="0">
              <a:lnSpc>
                <a:spcPct val="150000"/>
              </a:lnSpc>
              <a:spcBef>
                <a:spcPct val="20000"/>
              </a:spcBef>
              <a:spcAft>
                <a:spcPct val="0"/>
              </a:spcAft>
            </a:pPr>
            <a:endParaRPr lang="en-US" altLang="zh-CN" sz="2000" dirty="0">
              <a:latin typeface="黑体" panose="02010609060101010101" pitchFamily="49" charset="-122"/>
              <a:ea typeface="黑体" panose="02010609060101010101" pitchFamily="49" charset="-122"/>
            </a:endParaRPr>
          </a:p>
        </p:txBody>
      </p:sp>
      <p:pic>
        <p:nvPicPr>
          <p:cNvPr id="4" name="Picture 6" descr="E:\设计支持\模板设计\TW.png"/>
          <p:cNvPicPr>
            <a:picLocks noChangeAspect="1" noChangeArrowheads="1"/>
          </p:cNvPicPr>
          <p:nvPr/>
        </p:nvPicPr>
        <p:blipFill>
          <a:blip r:embed="rId3"/>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041259" y="2296291"/>
            <a:ext cx="6760507" cy="1021556"/>
          </a:xfrm>
          <a:prstGeom prst="roundRect">
            <a:avLst/>
          </a:prstGeom>
          <a:solidFill>
            <a:schemeClr val="bg1"/>
          </a:solidFill>
          <a:ln w="19050">
            <a:solidFill>
              <a:schemeClr val="bg2">
                <a:lumMod val="50000"/>
              </a:schemeClr>
            </a:solidFill>
          </a:ln>
        </p:spPr>
        <p:txBody>
          <a:bodyPr wrap="square" rtlCol="0" anchor="ctr">
            <a:spAutoFit/>
          </a:bodyPr>
          <a:lstStyle/>
          <a:p>
            <a:r>
              <a:rPr lang="zh-CN" altLang="zh-CN" dirty="0"/>
              <a:t>整体商品展示模块，包括公共的商品盒子、秒杀区块和商品区块三个部分。</a:t>
            </a:r>
          </a:p>
          <a:p>
            <a:endParaRPr lang="zh-CN" altLang="zh-CN" dirty="0"/>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113519207"/>
              </p:ext>
            </p:extLst>
          </p:nvPr>
        </p:nvGraphicFramePr>
        <p:xfrm>
          <a:off x="1635852" y="2787592"/>
          <a:ext cx="5222148" cy="2057575"/>
        </p:xfrm>
        <a:graphic>
          <a:graphicData uri="http://schemas.openxmlformats.org/drawingml/2006/table">
            <a:tbl>
              <a:tblPr firstRow="1" bandRow="1">
                <a:tableStyleId>{5C22544A-7EE6-4342-B048-85BDC9FD1C3A}</a:tableStyleId>
              </a:tblPr>
              <a:tblGrid>
                <a:gridCol w="790574"/>
                <a:gridCol w="704850"/>
                <a:gridCol w="3726724"/>
              </a:tblGrid>
              <a:tr h="470535">
                <a:tc>
                  <a:txBody>
                    <a:bodyPr/>
                    <a:lstStyle/>
                    <a:p>
                      <a:pPr algn="ctr">
                        <a:spcAft>
                          <a:spcPts val="0"/>
                        </a:spcAft>
                      </a:pPr>
                      <a:r>
                        <a:rPr lang="zh-CN" sz="1050" kern="100" dirty="0">
                          <a:effectLst/>
                        </a:rPr>
                        <a:t>模块</a:t>
                      </a:r>
                      <a:endParaRPr lang="zh-CN" sz="1050" kern="100" dirty="0">
                        <a:effectLst/>
                        <a:latin typeface="Calibri"/>
                        <a:ea typeface="宋体"/>
                        <a:cs typeface="Times New Roman"/>
                      </a:endParaRPr>
                    </a:p>
                  </a:txBody>
                  <a:tcPr marL="68580" marR="68580" marT="0" marB="0" anchor="ctr"/>
                </a:tc>
                <a:tc>
                  <a:txBody>
                    <a:bodyPr/>
                    <a:lstStyle/>
                    <a:p>
                      <a:pPr marL="0" algn="ctr" defTabSz="914400" rtl="0" eaLnBrk="1" latinLnBrk="0" hangingPunct="1">
                        <a:spcAft>
                          <a:spcPts val="0"/>
                        </a:spcAft>
                      </a:pPr>
                      <a:r>
                        <a:rPr lang="zh-CN" sz="1050" b="1" kern="100" dirty="0">
                          <a:solidFill>
                            <a:schemeClr val="lt1"/>
                          </a:solidFill>
                          <a:effectLst/>
                          <a:latin typeface="+mn-lt"/>
                          <a:ea typeface="+mn-ea"/>
                          <a:cs typeface="+mn-cs"/>
                        </a:rPr>
                        <a:t>默</a:t>
                      </a:r>
                      <a:r>
                        <a:rPr lang="zh-CN" sz="1050" b="1" kern="100" dirty="0" smtClean="0">
                          <a:solidFill>
                            <a:schemeClr val="lt1"/>
                          </a:solidFill>
                          <a:effectLst/>
                          <a:latin typeface="+mn-lt"/>
                          <a:ea typeface="+mn-ea"/>
                          <a:cs typeface="+mn-cs"/>
                        </a:rPr>
                        <a:t>认</a:t>
                      </a:r>
                      <a:endParaRPr lang="en-US" altLang="zh-CN" sz="1050" b="1" kern="100" dirty="0" smtClean="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tabLst>
                          <a:tab pos="1457960" algn="l"/>
                          <a:tab pos="1747520" algn="ctr"/>
                        </a:tabLst>
                      </a:pPr>
                      <a:endParaRPr lang="en-US" altLang="zh-CN" sz="1050" b="1" kern="100" dirty="0" smtClean="0">
                        <a:solidFill>
                          <a:schemeClr val="lt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tab pos="1457960" algn="l"/>
                          <a:tab pos="1747520" algn="ctr"/>
                        </a:tabLst>
                        <a:defRPr/>
                      </a:pPr>
                      <a:r>
                        <a:rPr lang="zh-CN" altLang="en-US" sz="1050" b="1" kern="100" dirty="0" smtClean="0">
                          <a:solidFill>
                            <a:schemeClr val="lt1"/>
                          </a:solidFill>
                          <a:effectLst/>
                          <a:latin typeface="+mn-lt"/>
                          <a:ea typeface="+mn-ea"/>
                          <a:cs typeface="+mn-cs"/>
                        </a:rPr>
                        <a:t>说明</a:t>
                      </a:r>
                      <a:endParaRPr lang="en-US" altLang="zh-CN" sz="1050" b="1" kern="100" dirty="0" smtClean="0">
                        <a:solidFill>
                          <a:schemeClr val="lt1"/>
                        </a:solidFill>
                        <a:effectLst/>
                        <a:latin typeface="+mn-lt"/>
                        <a:ea typeface="+mn-ea"/>
                        <a:cs typeface="+mn-cs"/>
                      </a:endParaRPr>
                    </a:p>
                    <a:p>
                      <a:pPr marL="0" algn="ctr" defTabSz="914400" rtl="0" eaLnBrk="1" latinLnBrk="0" hangingPunct="1">
                        <a:spcAft>
                          <a:spcPts val="0"/>
                        </a:spcAft>
                        <a:tabLst>
                          <a:tab pos="1457960" algn="l"/>
                          <a:tab pos="1747520" algn="ctr"/>
                        </a:tabLst>
                      </a:pPr>
                      <a:endParaRPr lang="en-US" altLang="zh-CN" sz="1050" b="1" kern="100" dirty="0" smtClean="0">
                        <a:solidFill>
                          <a:schemeClr val="lt1"/>
                        </a:solidFill>
                        <a:effectLst/>
                        <a:latin typeface="+mn-lt"/>
                        <a:ea typeface="+mn-ea"/>
                        <a:cs typeface="+mn-cs"/>
                      </a:endParaRPr>
                    </a:p>
                  </a:txBody>
                  <a:tcPr marL="68580" marR="68580" marT="0" marB="0"/>
                </a:tc>
              </a:tr>
              <a:tr h="315503">
                <a:tc>
                  <a:txBody>
                    <a:bodyPr/>
                    <a:lstStyle/>
                    <a:p>
                      <a:pPr algn="ctr">
                        <a:spcAft>
                          <a:spcPts val="0"/>
                        </a:spcAft>
                      </a:pPr>
                      <a:r>
                        <a:rPr lang="en-US" sz="1050" kern="100">
                          <a:effectLst/>
                        </a:rPr>
                        <a:t>zepto</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核心模块；包含</a:t>
                      </a:r>
                      <a:r>
                        <a:rPr lang="en-US" sz="1050" kern="100" dirty="0">
                          <a:effectLst/>
                        </a:rPr>
                        <a:t>Zepto</a:t>
                      </a:r>
                      <a:r>
                        <a:rPr lang="zh-CN" sz="1050" kern="100" dirty="0">
                          <a:effectLst/>
                        </a:rPr>
                        <a:t>的核心方法。</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event</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事件模块；通过</a:t>
                      </a:r>
                      <a:r>
                        <a:rPr lang="en-US" sz="1200" kern="100" dirty="0">
                          <a:effectLst/>
                        </a:rPr>
                        <a:t>on()</a:t>
                      </a:r>
                      <a:r>
                        <a:rPr lang="en-US" sz="1050" kern="100" dirty="0">
                          <a:effectLst/>
                        </a:rPr>
                        <a:t>&amp; </a:t>
                      </a:r>
                      <a:r>
                        <a:rPr lang="en-US" sz="1200" kern="100" dirty="0">
                          <a:effectLst/>
                        </a:rPr>
                        <a:t>off()</a:t>
                      </a:r>
                      <a:r>
                        <a:rPr lang="zh-CN" sz="1050" kern="100" dirty="0">
                          <a:effectLst/>
                        </a:rPr>
                        <a:t>处理事件。</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ajax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无刷新异步模块；</a:t>
                      </a:r>
                      <a:r>
                        <a:rPr lang="en-US" sz="1050" kern="100" dirty="0">
                          <a:effectLst/>
                        </a:rPr>
                        <a:t>XMLHttpRequest </a:t>
                      </a:r>
                      <a:r>
                        <a:rPr lang="zh-CN" sz="1050" kern="100" dirty="0">
                          <a:effectLst/>
                        </a:rPr>
                        <a:t>和</a:t>
                      </a:r>
                      <a:r>
                        <a:rPr lang="en-US" sz="1050" kern="100" dirty="0">
                          <a:effectLst/>
                        </a:rPr>
                        <a:t> JSONP </a:t>
                      </a:r>
                      <a:r>
                        <a:rPr lang="zh-CN" sz="1050" kern="100" dirty="0">
                          <a:effectLst/>
                        </a:rPr>
                        <a:t>实用功能。</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form</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表单模块；序列化</a:t>
                      </a:r>
                      <a:r>
                        <a:rPr lang="en-US" sz="1050" kern="100" dirty="0">
                          <a:effectLst/>
                        </a:rPr>
                        <a:t> &amp; </a:t>
                      </a:r>
                      <a:r>
                        <a:rPr lang="zh-CN" sz="1050" kern="100" dirty="0">
                          <a:effectLst/>
                        </a:rPr>
                        <a:t>提交</a:t>
                      </a:r>
                      <a:r>
                        <a:rPr lang="en-US" sz="1050" kern="100" dirty="0">
                          <a:effectLst/>
                        </a:rPr>
                        <a:t>web</a:t>
                      </a:r>
                      <a:r>
                        <a:rPr lang="zh-CN" sz="1050" kern="100" dirty="0">
                          <a:effectLst/>
                        </a:rPr>
                        <a:t>表单。</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ie</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r>
                        <a:rPr lang="zh-CN" sz="1050" kern="100" dirty="0">
                          <a:effectLst/>
                        </a:rPr>
                        <a:t>增加支持桌面的</a:t>
                      </a:r>
                      <a:r>
                        <a:rPr lang="en-US" sz="1050" kern="100" dirty="0">
                          <a:effectLst/>
                        </a:rPr>
                        <a:t>Internet Explorer 10+</a:t>
                      </a:r>
                      <a:r>
                        <a:rPr lang="zh-CN" sz="1050" kern="100" dirty="0">
                          <a:effectLst/>
                        </a:rPr>
                        <a:t>和</a:t>
                      </a:r>
                      <a:r>
                        <a:rPr lang="en-US" sz="1050" kern="100" dirty="0">
                          <a:effectLst/>
                        </a:rPr>
                        <a:t>Windows Phone 8</a:t>
                      </a:r>
                      <a:r>
                        <a:rPr lang="zh-CN" sz="1050" kern="100" dirty="0" smtClean="0">
                          <a:effectLst/>
                        </a:rPr>
                        <a:t>。</a:t>
                      </a:r>
                      <a:endParaRPr lang="zh-CN" sz="1050" kern="100" dirty="0">
                        <a:effectLst/>
                        <a:latin typeface="Calibri"/>
                        <a:cs typeface="宋体"/>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259292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6"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1085851" y="1736215"/>
            <a:ext cx="70008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  </a:t>
            </a:r>
            <a:r>
              <a:rPr lang="zh-CN" altLang="en-US" sz="2000" smtClean="0">
                <a:latin typeface="黑体" panose="02010609060101010101" pitchFamily="49" charset="-122"/>
                <a:ea typeface="黑体" panose="02010609060101010101" pitchFamily="49" charset="-122"/>
              </a:rPr>
              <a:t>需要</a:t>
            </a:r>
            <a:r>
              <a:rPr lang="zh-CN" altLang="en-US" sz="2000">
                <a:latin typeface="黑体" panose="02010609060101010101" pitchFamily="49" charset="-122"/>
                <a:ea typeface="黑体" panose="02010609060101010101" pitchFamily="49" charset="-122"/>
              </a:rPr>
              <a:t>注意的是，在使用弹性盒布局时，以下属性不起作用</a:t>
            </a:r>
            <a:r>
              <a:rPr lang="zh-CN" altLang="en-US" sz="2000" smtClean="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p:txBody>
      </p:sp>
      <p:sp>
        <p:nvSpPr>
          <p:cNvPr id="6" name="矩形 5"/>
          <p:cNvSpPr>
            <a:spLocks noChangeArrowheads="1"/>
          </p:cNvSpPr>
          <p:nvPr/>
        </p:nvSpPr>
        <p:spPr bwMode="auto">
          <a:xfrm>
            <a:off x="609600" y="2803476"/>
            <a:ext cx="75056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485900" lvl="2" indent="-342900">
              <a:lnSpc>
                <a:spcPct val="150000"/>
              </a:lnSpc>
              <a:buFont typeface="+mj-ea"/>
              <a:buAutoNum type="circleNumDbPlain"/>
            </a:pPr>
            <a:r>
              <a:rPr lang="zh-CN" altLang="en-US" smtClean="0">
                <a:latin typeface="黑体" panose="02010609060101010101" pitchFamily="49" charset="-122"/>
                <a:ea typeface="黑体" panose="02010609060101010101" pitchFamily="49" charset="-122"/>
              </a:rPr>
              <a:t>弹性</a:t>
            </a:r>
            <a:r>
              <a:rPr lang="zh-CN" altLang="en-US">
                <a:latin typeface="黑体" panose="02010609060101010101" pitchFamily="49" charset="-122"/>
                <a:ea typeface="黑体" panose="02010609060101010101" pitchFamily="49" charset="-122"/>
              </a:rPr>
              <a:t>容器的每一个子元素变为一个弹性子元素，弹性容器直接包含的文本变为匿名的弹性子元素。</a:t>
            </a:r>
          </a:p>
          <a:p>
            <a:pPr marL="1485900" lvl="2" indent="-342900">
              <a:lnSpc>
                <a:spcPct val="150000"/>
              </a:lnSpc>
              <a:buFont typeface="+mj-ea"/>
              <a:buAutoNum type="circleNumDbPlain"/>
            </a:pPr>
            <a:r>
              <a:rPr lang="zh-CN" altLang="en-US" smtClean="0">
                <a:latin typeface="黑体" panose="02010609060101010101" pitchFamily="49" charset="-122"/>
                <a:ea typeface="黑体" panose="02010609060101010101" pitchFamily="49" charset="-122"/>
              </a:rPr>
              <a:t>多</a:t>
            </a:r>
            <a:r>
              <a:rPr lang="zh-CN" altLang="en-US">
                <a:latin typeface="黑体" panose="02010609060101010101" pitchFamily="49" charset="-122"/>
                <a:ea typeface="黑体" panose="02010609060101010101" pitchFamily="49" charset="-122"/>
              </a:rPr>
              <a:t>列布局中的</a:t>
            </a:r>
            <a:r>
              <a:rPr lang="en-US" altLang="zh-CN">
                <a:latin typeface="黑体" panose="02010609060101010101" pitchFamily="49" charset="-122"/>
                <a:ea typeface="黑体" panose="02010609060101010101" pitchFamily="49" charset="-122"/>
              </a:rPr>
              <a:t>column-*</a:t>
            </a:r>
            <a:r>
              <a:rPr lang="zh-CN" altLang="en-US">
                <a:latin typeface="黑体" panose="02010609060101010101" pitchFamily="49" charset="-122"/>
                <a:ea typeface="黑体" panose="02010609060101010101" pitchFamily="49" charset="-122"/>
              </a:rPr>
              <a:t>属性对弹性子元素无效。</a:t>
            </a:r>
          </a:p>
          <a:p>
            <a:pPr marL="1485900" lvl="2" indent="-342900">
              <a:lnSpc>
                <a:spcPct val="150000"/>
              </a:lnSpc>
              <a:buFont typeface="+mj-ea"/>
              <a:buAutoNum type="circleNumDbPlain"/>
            </a:pPr>
            <a:r>
              <a:rPr lang="en-US" altLang="zh-CN" smtClean="0">
                <a:latin typeface="黑体" panose="02010609060101010101" pitchFamily="49" charset="-122"/>
                <a:ea typeface="黑体" panose="02010609060101010101" pitchFamily="49" charset="-122"/>
              </a:rPr>
              <a:t>float </a:t>
            </a:r>
            <a:r>
              <a:rPr lang="zh-CN" altLang="en-US">
                <a:latin typeface="黑体" panose="02010609060101010101" pitchFamily="49" charset="-122"/>
                <a:ea typeface="黑体" panose="02010609060101010101" pitchFamily="49" charset="-122"/>
              </a:rPr>
              <a:t>和 </a:t>
            </a:r>
            <a:r>
              <a:rPr lang="en-US" altLang="zh-CN">
                <a:latin typeface="黑体" panose="02010609060101010101" pitchFamily="49" charset="-122"/>
                <a:ea typeface="黑体" panose="02010609060101010101" pitchFamily="49" charset="-122"/>
              </a:rPr>
              <a:t>clear </a:t>
            </a:r>
            <a:r>
              <a:rPr lang="zh-CN" altLang="en-US">
                <a:latin typeface="黑体" panose="02010609060101010101" pitchFamily="49" charset="-122"/>
                <a:ea typeface="黑体" panose="02010609060101010101" pitchFamily="49" charset="-122"/>
              </a:rPr>
              <a:t>对弹性子元素无效。使用 </a:t>
            </a:r>
            <a:r>
              <a:rPr lang="en-US" altLang="zh-CN">
                <a:latin typeface="黑体" panose="02010609060101010101" pitchFamily="49" charset="-122"/>
                <a:ea typeface="黑体" panose="02010609060101010101" pitchFamily="49" charset="-122"/>
              </a:rPr>
              <a:t>float </a:t>
            </a:r>
            <a:r>
              <a:rPr lang="zh-CN" altLang="en-US">
                <a:latin typeface="黑体" panose="02010609060101010101" pitchFamily="49" charset="-122"/>
                <a:ea typeface="黑体" panose="02010609060101010101" pitchFamily="49" charset="-122"/>
              </a:rPr>
              <a:t>会导致 </a:t>
            </a:r>
            <a:r>
              <a:rPr lang="en-US" altLang="zh-CN">
                <a:latin typeface="黑体" panose="02010609060101010101" pitchFamily="49" charset="-122"/>
                <a:ea typeface="黑体" panose="02010609060101010101" pitchFamily="49" charset="-122"/>
              </a:rPr>
              <a:t>display </a:t>
            </a:r>
            <a:r>
              <a:rPr lang="zh-CN" altLang="en-US">
                <a:latin typeface="黑体" panose="02010609060101010101" pitchFamily="49" charset="-122"/>
                <a:ea typeface="黑体" panose="02010609060101010101" pitchFamily="49" charset="-122"/>
              </a:rPr>
              <a:t>属性计算为 </a:t>
            </a:r>
            <a:r>
              <a:rPr lang="en-US" altLang="zh-CN">
                <a:latin typeface="黑体" panose="02010609060101010101" pitchFamily="49" charset="-122"/>
                <a:ea typeface="黑体" panose="02010609060101010101" pitchFamily="49" charset="-122"/>
              </a:rPr>
              <a:t>block.</a:t>
            </a:r>
            <a:r>
              <a:rPr lang="zh-CN" altLang="en-US">
                <a:latin typeface="黑体" panose="02010609060101010101" pitchFamily="49" charset="-122"/>
                <a:ea typeface="黑体" panose="02010609060101010101" pitchFamily="49" charset="-122"/>
              </a:rPr>
              <a:t>。</a:t>
            </a:r>
          </a:p>
          <a:p>
            <a:pPr marL="1485900" lvl="2" indent="-342900">
              <a:lnSpc>
                <a:spcPct val="150000"/>
              </a:lnSpc>
              <a:buFont typeface="+mj-ea"/>
              <a:buAutoNum type="circleNumDbPlain"/>
            </a:pPr>
            <a:r>
              <a:rPr lang="en-US" altLang="zh-CN" smtClean="0">
                <a:latin typeface="黑体" panose="02010609060101010101" pitchFamily="49" charset="-122"/>
                <a:ea typeface="黑体" panose="02010609060101010101" pitchFamily="49" charset="-122"/>
              </a:rPr>
              <a:t>vertical-align</a:t>
            </a:r>
            <a:r>
              <a:rPr lang="zh-CN" altLang="en-US">
                <a:latin typeface="黑体" panose="02010609060101010101" pitchFamily="49" charset="-122"/>
                <a:ea typeface="黑体" panose="02010609060101010101" pitchFamily="49" charset="-122"/>
              </a:rPr>
              <a:t>属性对弹性子元素的对齐无效</a:t>
            </a:r>
            <a:r>
              <a:rPr lang="zh-CN" altLang="en-US" smtClean="0">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p:txBody>
      </p:sp>
      <p:sp>
        <p:nvSpPr>
          <p:cNvPr id="2" name="左大括号 1"/>
          <p:cNvSpPr/>
          <p:nvPr/>
        </p:nvSpPr>
        <p:spPr>
          <a:xfrm>
            <a:off x="1357310" y="2654582"/>
            <a:ext cx="214313" cy="2756160"/>
          </a:xfrm>
          <a:prstGeom prst="leftBrace">
            <a:avLst>
              <a:gd name="adj1" fmla="val 8333"/>
              <a:gd name="adj2" fmla="val 49654"/>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七角星 2"/>
          <p:cNvSpPr/>
          <p:nvPr/>
        </p:nvSpPr>
        <p:spPr>
          <a:xfrm>
            <a:off x="752475" y="1736215"/>
            <a:ext cx="586823" cy="461832"/>
          </a:xfrm>
          <a:prstGeom prst="star7">
            <a:avLst/>
          </a:prstGeom>
          <a:solidFill>
            <a:schemeClr val="accent4"/>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64075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6"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41930" y="1504951"/>
            <a:ext cx="5006419" cy="139349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矩形 5"/>
          <p:cNvSpPr>
            <a:spLocks noChangeArrowheads="1"/>
          </p:cNvSpPr>
          <p:nvPr/>
        </p:nvSpPr>
        <p:spPr bwMode="auto">
          <a:xfrm>
            <a:off x="851455" y="1593340"/>
            <a:ext cx="48921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1600" smtClean="0">
                <a:latin typeface="黑体" panose="02010609060101010101" pitchFamily="49" charset="-122"/>
                <a:ea typeface="黑体" panose="02010609060101010101" pitchFamily="49" charset="-122"/>
              </a:rPr>
              <a:t>浏览器对弹性盒布局的支持情况</a:t>
            </a:r>
            <a:r>
              <a:rPr lang="zh-CN" altLang="zh-CN" sz="1600" smtClean="0">
                <a:latin typeface="黑体" panose="02010609060101010101" pitchFamily="49" charset="-122"/>
                <a:ea typeface="黑体" panose="02010609060101010101" pitchFamily="49" charset="-122"/>
              </a:rPr>
              <a:t>，如</a:t>
            </a:r>
            <a:r>
              <a:rPr lang="zh-CN" altLang="en-US" sz="1600" smtClean="0">
                <a:latin typeface="黑体" panose="02010609060101010101" pitchFamily="49" charset="-122"/>
                <a:ea typeface="黑体" panose="02010609060101010101" pitchFamily="49" charset="-122"/>
              </a:rPr>
              <a:t>下</a:t>
            </a:r>
            <a:r>
              <a:rPr lang="zh-CN" altLang="zh-CN" sz="1600" smtClean="0">
                <a:latin typeface="黑体" panose="02010609060101010101" pitchFamily="49" charset="-122"/>
                <a:ea typeface="黑体" panose="02010609060101010101" pitchFamily="49" charset="-122"/>
              </a:rPr>
              <a:t>表所</a:t>
            </a:r>
            <a:r>
              <a:rPr lang="zh-CN" altLang="zh-CN" sz="1600">
                <a:latin typeface="黑体" panose="02010609060101010101" pitchFamily="49" charset="-122"/>
                <a:ea typeface="黑体" panose="02010609060101010101" pitchFamily="49" charset="-122"/>
              </a:rPr>
              <a:t>示</a:t>
            </a:r>
            <a:r>
              <a:rPr lang="zh-CN" altLang="zh-CN" sz="1600" smtClean="0">
                <a:latin typeface="黑体" panose="02010609060101010101" pitchFamily="49" charset="-122"/>
                <a:ea typeface="黑体" panose="02010609060101010101" pitchFamily="49" charset="-122"/>
              </a:rPr>
              <a:t>。</a:t>
            </a:r>
            <a:r>
              <a:rPr lang="zh-CN" altLang="en-US" sz="1600">
                <a:latin typeface="黑体" panose="02010609060101010101" pitchFamily="49" charset="-122"/>
                <a:ea typeface="黑体" panose="02010609060101010101" pitchFamily="49" charset="-122"/>
              </a:rPr>
              <a:t>学习了弹性盒各属性的用法后，接下来通过案例演示如何使用弹性盒做一个非常常见且实用的响应式</a:t>
            </a:r>
            <a:r>
              <a:rPr lang="zh-CN" altLang="en-US" sz="1600" smtClean="0">
                <a:latin typeface="黑体" panose="02010609060101010101" pitchFamily="49" charset="-122"/>
                <a:ea typeface="黑体" panose="02010609060101010101" pitchFamily="49" charset="-122"/>
              </a:rPr>
              <a:t>布局。</a:t>
            </a:r>
            <a:endParaRPr lang="zh-CN" altLang="zh-CN" sz="1600">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7" name="圆角矩形 16"/>
          <p:cNvSpPr/>
          <p:nvPr/>
        </p:nvSpPr>
        <p:spPr>
          <a:xfrm>
            <a:off x="509586" y="6091946"/>
            <a:ext cx="7324725"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demo6-4.html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20482"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934" y="2998310"/>
            <a:ext cx="4233383" cy="301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274" y="1572232"/>
            <a:ext cx="2085975" cy="44530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2741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3"/>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0" y="1529292"/>
            <a:ext cx="7975600" cy="279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latin typeface="黑体" panose="02010609060101010101" pitchFamily="49" charset="-122"/>
                <a:ea typeface="黑体" panose="02010609060101010101" pitchFamily="49" charset="-122"/>
              </a:rPr>
              <a:t>请简述什么是栅格系统。</a:t>
            </a:r>
            <a:r>
              <a:rPr lang="en-US" altLang="zh-CN" sz="200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latin typeface="黑体" panose="02010609060101010101" pitchFamily="49" charset="-122"/>
                <a:ea typeface="黑体" panose="02010609060101010101" pitchFamily="49" charset="-122"/>
              </a:rPr>
              <a:t>请简述什么是媒体查询及媒体查询在网页开发中的作用。 </a:t>
            </a: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03335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2390775" y="2355542"/>
            <a:ext cx="5514976" cy="379760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217286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213921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2705100" y="2643931"/>
            <a:ext cx="4857749"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latin typeface="黑体" panose="02010609060101010101" pitchFamily="49" charset="-122"/>
                <a:ea typeface="黑体" panose="02010609060101010101" pitchFamily="49" charset="-122"/>
              </a:rPr>
              <a:t>目前</a:t>
            </a:r>
            <a:r>
              <a:rPr lang="zh-CN" altLang="zh-CN" sz="2000">
                <a:latin typeface="黑体" panose="02010609060101010101" pitchFamily="49" charset="-122"/>
                <a:ea typeface="黑体" panose="02010609060101010101" pitchFamily="49" charset="-122"/>
              </a:rPr>
              <a:t>越来越多的人使用小屏幕设备上网，针对不同屏幕的设备开发不同的页面成本非常大，这时，响应式</a:t>
            </a:r>
            <a:r>
              <a:rPr lang="en-US" altLang="zh-CN" sz="2000">
                <a:latin typeface="黑体" panose="02010609060101010101" pitchFamily="49" charset="-122"/>
                <a:ea typeface="黑体" panose="02010609060101010101" pitchFamily="49" charset="-122"/>
              </a:rPr>
              <a:t>Web</a:t>
            </a:r>
            <a:r>
              <a:rPr lang="zh-CN" altLang="zh-CN" sz="2000">
                <a:latin typeface="黑体" panose="02010609060101010101" pitchFamily="49" charset="-122"/>
                <a:ea typeface="黑体" panose="02010609060101010101" pitchFamily="49" charset="-122"/>
              </a:rPr>
              <a:t>设计应运而生</a:t>
            </a:r>
            <a:r>
              <a:rPr lang="zh-CN" altLang="zh-CN" sz="2000" smtClean="0">
                <a:latin typeface="黑体" panose="02010609060101010101" pitchFamily="49" charset="-122"/>
                <a:ea typeface="黑体" panose="02010609060101010101" pitchFamily="49" charset="-122"/>
              </a:rPr>
              <a:t>。</a:t>
            </a:r>
            <a:endParaRPr lang="en-US" altLang="zh-CN" sz="2000" smtClean="0">
              <a:latin typeface="黑体" panose="02010609060101010101" pitchFamily="49" charset="-122"/>
              <a:ea typeface="黑体" panose="02010609060101010101" pitchFamily="49" charset="-122"/>
            </a:endParaRPr>
          </a:p>
          <a:p>
            <a:pPr>
              <a:lnSpc>
                <a:spcPct val="150000"/>
              </a:lnSpc>
            </a:pPr>
            <a:r>
              <a:rPr lang="zh-CN" altLang="zh-CN" sz="2000" smtClean="0">
                <a:latin typeface="黑体" panose="02010609060101010101" pitchFamily="49" charset="-122"/>
                <a:ea typeface="黑体" panose="02010609060101010101" pitchFamily="49" charset="-122"/>
              </a:rPr>
              <a:t>响应</a:t>
            </a:r>
            <a:r>
              <a:rPr lang="zh-CN" altLang="zh-CN" sz="2000">
                <a:latin typeface="黑体" panose="02010609060101010101" pitchFamily="49" charset="-122"/>
                <a:ea typeface="黑体" panose="02010609060101010101" pitchFamily="49" charset="-122"/>
              </a:rPr>
              <a:t>式</a:t>
            </a:r>
            <a:r>
              <a:rPr lang="en-US" altLang="zh-CN" sz="2000">
                <a:latin typeface="黑体" panose="02010609060101010101" pitchFamily="49" charset="-122"/>
                <a:ea typeface="黑体" panose="02010609060101010101" pitchFamily="49" charset="-122"/>
              </a:rPr>
              <a:t>Web</a:t>
            </a:r>
            <a:r>
              <a:rPr lang="zh-CN" altLang="zh-CN" sz="2000">
                <a:latin typeface="黑体" panose="02010609060101010101" pitchFamily="49" charset="-122"/>
                <a:ea typeface="黑体" panose="02010609060101010101" pitchFamily="49" charset="-122"/>
              </a:rPr>
              <a:t>设计（</a:t>
            </a:r>
            <a:r>
              <a:rPr lang="en-US" altLang="zh-CN" sz="2000">
                <a:latin typeface="黑体" panose="02010609060101010101" pitchFamily="49" charset="-122"/>
                <a:ea typeface="黑体" panose="02010609060101010101" pitchFamily="49" charset="-122"/>
              </a:rPr>
              <a:t>Responsive Web Design</a:t>
            </a:r>
            <a:r>
              <a:rPr lang="zh-CN" altLang="zh-CN" sz="2000">
                <a:latin typeface="黑体" panose="02010609060101010101" pitchFamily="49" charset="-122"/>
                <a:ea typeface="黑体" panose="02010609060101010101" pitchFamily="49" charset="-122"/>
              </a:rPr>
              <a:t>）是由</a:t>
            </a:r>
            <a:r>
              <a:rPr lang="en-US" altLang="zh-CN" sz="2000">
                <a:latin typeface="黑体" panose="02010609060101010101" pitchFamily="49" charset="-122"/>
                <a:ea typeface="黑体" panose="02010609060101010101" pitchFamily="49" charset="-122"/>
              </a:rPr>
              <a:t>Ethan Marcotte </a:t>
            </a:r>
            <a:r>
              <a:rPr lang="zh-CN" altLang="zh-CN" sz="2000">
                <a:latin typeface="黑体" panose="02010609060101010101" pitchFamily="49" charset="-122"/>
                <a:ea typeface="黑体" panose="02010609060101010101" pitchFamily="49" charset="-122"/>
              </a:rPr>
              <a:t>在</a:t>
            </a:r>
            <a:r>
              <a:rPr lang="en-US" altLang="zh-CN" sz="2000">
                <a:latin typeface="黑体" panose="02010609060101010101" pitchFamily="49" charset="-122"/>
                <a:ea typeface="黑体" panose="02010609060101010101" pitchFamily="49" charset="-122"/>
              </a:rPr>
              <a:t>2010</a:t>
            </a:r>
            <a:r>
              <a:rPr lang="zh-CN" altLang="zh-CN" sz="2000">
                <a:latin typeface="黑体" panose="02010609060101010101" pitchFamily="49" charset="-122"/>
                <a:ea typeface="黑体" panose="02010609060101010101" pitchFamily="49" charset="-122"/>
              </a:rPr>
              <a:t>年提出的，他将媒体查询、栅格布局和弹性图片合并称为响应式</a:t>
            </a:r>
            <a:r>
              <a:rPr lang="en-US" altLang="zh-CN" sz="2000">
                <a:latin typeface="黑体" panose="02010609060101010101" pitchFamily="49" charset="-122"/>
                <a:ea typeface="黑体" panose="02010609060101010101" pitchFamily="49" charset="-122"/>
              </a:rPr>
              <a:t>Web</a:t>
            </a:r>
            <a:r>
              <a:rPr lang="zh-CN" altLang="zh-CN" sz="2000" smtClean="0">
                <a:latin typeface="黑体" panose="02010609060101010101" pitchFamily="49" charset="-122"/>
                <a:ea typeface="黑体" panose="02010609060101010101" pitchFamily="49" charset="-122"/>
              </a:rPr>
              <a:t>设计</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4" y="2450232"/>
            <a:ext cx="2120077" cy="2770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05179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521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560388" y="2791786"/>
            <a:ext cx="8021638" cy="923330"/>
          </a:xfrm>
          <a:prstGeom prst="rect">
            <a:avLst/>
          </a:prstGeom>
          <a:ln w="19050">
            <a:solidFill>
              <a:srgbClr val="0567A2"/>
            </a:solidFill>
            <a:prstDash val="solid"/>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800101" y="2791785"/>
            <a:ext cx="77096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mtClean="0">
                <a:latin typeface="黑体" panose="02010609060101010101" pitchFamily="49" charset="-122"/>
                <a:ea typeface="黑体" panose="02010609060101010101" pitchFamily="49" charset="-122"/>
              </a:rPr>
              <a:t>从</a:t>
            </a:r>
            <a:r>
              <a:rPr lang="zh-CN" altLang="zh-CN">
                <a:latin typeface="黑体" panose="02010609060101010101" pitchFamily="49" charset="-122"/>
                <a:ea typeface="黑体" panose="02010609060101010101" pitchFamily="49" charset="-122"/>
              </a:rPr>
              <a:t>设计理念看，响应式</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设计是一种针对任意设备对网页内容进行完美布局的显示方式，与原始设计方式相比有两点</a:t>
            </a:r>
            <a:r>
              <a:rPr lang="zh-CN" altLang="zh-CN" smtClean="0">
                <a:latin typeface="黑体" panose="02010609060101010101" pitchFamily="49" charset="-122"/>
                <a:ea typeface="黑体" panose="02010609060101010101" pitchFamily="49" charset="-122"/>
              </a:rPr>
              <a:t>突破</a:t>
            </a:r>
            <a:r>
              <a:rPr lang="zh-CN" altLang="en-US" smtClean="0">
                <a:latin typeface="黑体" panose="02010609060101010101" pitchFamily="49" charset="-122"/>
                <a:ea typeface="黑体" panose="02010609060101010101" pitchFamily="49" charset="-122"/>
              </a:rPr>
              <a:t>，如下所示</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066260"/>
            <a:ext cx="1807823" cy="1133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22303" y="1944128"/>
            <a:ext cx="1563248" cy="553998"/>
          </a:xfrm>
          <a:prstGeom prst="rect">
            <a:avLst/>
          </a:prstGeom>
        </p:spPr>
        <p:txBody>
          <a:bodyPr wrap="none">
            <a:spAutoFit/>
          </a:bodyPr>
          <a:lstStyle/>
          <a:p>
            <a:pPr marL="342900" lvl="0" indent="-342900">
              <a:lnSpc>
                <a:spcPct val="150000"/>
              </a:lnSpc>
              <a:buFont typeface="+mj-lt"/>
              <a:buAutoNum type="arabicPeriod"/>
            </a:pPr>
            <a:r>
              <a:rPr lang="zh-CN" altLang="zh-CN" sz="2000" b="1"/>
              <a:t>设计理念</a:t>
            </a:r>
            <a:endParaRPr lang="zh-CN" altLang="zh-CN" sz="2000"/>
          </a:p>
        </p:txBody>
      </p:sp>
      <p:sp>
        <p:nvSpPr>
          <p:cNvPr id="11" name="矩形 10"/>
          <p:cNvSpPr>
            <a:spLocks noChangeArrowheads="1"/>
          </p:cNvSpPr>
          <p:nvPr/>
        </p:nvSpPr>
        <p:spPr bwMode="auto">
          <a:xfrm>
            <a:off x="3581399" y="4940300"/>
            <a:ext cx="4397375" cy="4397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2" name="矩形 11"/>
          <p:cNvSpPr>
            <a:spLocks noChangeArrowheads="1"/>
          </p:cNvSpPr>
          <p:nvPr/>
        </p:nvSpPr>
        <p:spPr bwMode="auto">
          <a:xfrm>
            <a:off x="3581399" y="4494213"/>
            <a:ext cx="4397376" cy="43973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3" name="直接连接符 12"/>
          <p:cNvSpPr/>
          <p:nvPr/>
        </p:nvSpPr>
        <p:spPr>
          <a:xfrm>
            <a:off x="1311275" y="5392738"/>
            <a:ext cx="7078663" cy="0"/>
          </a:xfrm>
          <a:prstGeom prst="line">
            <a:avLst/>
          </a:prstGeom>
          <a:ln w="3175">
            <a:solidFill>
              <a:schemeClr val="accent5">
                <a:lumMod val="20000"/>
                <a:lumOff val="80000"/>
              </a:schemeClr>
            </a:solidFill>
            <a:headEnd type="oval" w="med" len="med"/>
            <a:tailEnd type="oval" w="med" len="med"/>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14" name="直接连接符 13"/>
          <p:cNvSpPr/>
          <p:nvPr/>
        </p:nvSpPr>
        <p:spPr>
          <a:xfrm>
            <a:off x="1311275" y="4943475"/>
            <a:ext cx="7078663" cy="0"/>
          </a:xfrm>
          <a:prstGeom prst="line">
            <a:avLst/>
          </a:prstGeom>
          <a:ln w="3175">
            <a:solidFill>
              <a:schemeClr val="accent5">
                <a:lumMod val="20000"/>
                <a:lumOff val="80000"/>
              </a:schemeClr>
            </a:solidFill>
            <a:headEnd type="oval" w="med" len="med"/>
            <a:tailEnd type="oval" w="med" len="med"/>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sp>
        <p:nvSpPr>
          <p:cNvPr id="15" name="直接连接符 14"/>
          <p:cNvSpPr/>
          <p:nvPr/>
        </p:nvSpPr>
        <p:spPr>
          <a:xfrm>
            <a:off x="1311275" y="4505325"/>
            <a:ext cx="7078663" cy="0"/>
          </a:xfrm>
          <a:prstGeom prst="line">
            <a:avLst/>
          </a:prstGeom>
          <a:ln w="3175">
            <a:solidFill>
              <a:schemeClr val="accent5">
                <a:lumMod val="20000"/>
                <a:lumOff val="80000"/>
              </a:schemeClr>
            </a:solidFill>
            <a:tailEnd type="oval"/>
          </a:ln>
        </p:spPr>
        <p:style>
          <a:lnRef idx="2">
            <a:schemeClr val="accent4">
              <a:hueOff val="0"/>
              <a:satOff val="0"/>
              <a:lumOff val="0"/>
              <a:alphaOff val="0"/>
            </a:schemeClr>
          </a:lnRef>
          <a:fillRef idx="0">
            <a:schemeClr val="accent4">
              <a:hueOff val="0"/>
              <a:satOff val="0"/>
              <a:lumOff val="0"/>
              <a:alphaOff val="0"/>
            </a:schemeClr>
          </a:fillRef>
          <a:effectRef idx="0">
            <a:schemeClr val="accent4">
              <a:hueOff val="0"/>
              <a:satOff val="0"/>
              <a:lumOff val="0"/>
              <a:alphaOff val="0"/>
            </a:schemeClr>
          </a:effectRef>
          <a:fontRef idx="minor">
            <a:schemeClr val="tx1">
              <a:hueOff val="0"/>
              <a:satOff val="0"/>
              <a:lumOff val="0"/>
              <a:alphaOff val="0"/>
            </a:schemeClr>
          </a:fontRef>
        </p:style>
      </p:sp>
      <p:grpSp>
        <p:nvGrpSpPr>
          <p:cNvPr id="16" name="组合 15"/>
          <p:cNvGrpSpPr>
            <a:grpSpLocks/>
          </p:cNvGrpSpPr>
          <p:nvPr/>
        </p:nvGrpSpPr>
        <p:grpSpPr bwMode="auto">
          <a:xfrm>
            <a:off x="628650" y="3981450"/>
            <a:ext cx="2049164" cy="1952625"/>
            <a:chOff x="461885" y="2321618"/>
            <a:chExt cx="2502120" cy="2501900"/>
          </a:xfrm>
          <a:solidFill>
            <a:schemeClr val="accent5">
              <a:lumMod val="60000"/>
              <a:lumOff val="40000"/>
            </a:schemeClr>
          </a:solidFill>
        </p:grpSpPr>
        <p:sp>
          <p:nvSpPr>
            <p:cNvPr id="17" name="椭圆 16"/>
            <p:cNvSpPr/>
            <p:nvPr/>
          </p:nvSpPr>
          <p:spPr>
            <a:xfrm>
              <a:off x="461885" y="2321618"/>
              <a:ext cx="2502120" cy="2501900"/>
            </a:xfrm>
            <a:prstGeom prst="ellipse">
              <a:avLst/>
            </a:prstGeom>
            <a:grp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8" name="椭圆 17"/>
            <p:cNvSpPr/>
            <p:nvPr/>
          </p:nvSpPr>
          <p:spPr bwMode="auto">
            <a:xfrm>
              <a:off x="684269" y="2570359"/>
              <a:ext cx="2101549" cy="2101549"/>
            </a:xfrm>
            <a:prstGeom prst="ellipse">
              <a:avLst/>
            </a:prstGeom>
            <a:grp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grpSp>
      <p:sp>
        <p:nvSpPr>
          <p:cNvPr id="19" name="矩形 18"/>
          <p:cNvSpPr>
            <a:spLocks noChangeArrowheads="1"/>
          </p:cNvSpPr>
          <p:nvPr/>
        </p:nvSpPr>
        <p:spPr bwMode="auto">
          <a:xfrm>
            <a:off x="3432175" y="4572278"/>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b="1" smtClean="0">
                <a:solidFill>
                  <a:schemeClr val="accent5"/>
                </a:solidFill>
                <a:latin typeface="黑体" panose="02010609060101010101" pitchFamily="49" charset="-122"/>
                <a:ea typeface="黑体" panose="02010609060101010101" pitchFamily="49" charset="-122"/>
              </a:rPr>
              <a:t>一</a:t>
            </a:r>
            <a:r>
              <a:rPr lang="zh-CN" altLang="en-US" b="1">
                <a:solidFill>
                  <a:schemeClr val="accent5"/>
                </a:solidFill>
                <a:latin typeface="黑体" panose="02010609060101010101" pitchFamily="49" charset="-122"/>
                <a:ea typeface="黑体" panose="02010609060101010101" pitchFamily="49" charset="-122"/>
              </a:rPr>
              <a:t>个网页设计，多个设备</a:t>
            </a:r>
            <a:r>
              <a:rPr lang="zh-CN" altLang="en-US" b="1" smtClean="0">
                <a:solidFill>
                  <a:schemeClr val="accent5"/>
                </a:solidFill>
                <a:latin typeface="黑体" panose="02010609060101010101" pitchFamily="49" charset="-122"/>
                <a:ea typeface="黑体" panose="02010609060101010101" pitchFamily="49" charset="-122"/>
              </a:rPr>
              <a:t>使用</a:t>
            </a:r>
            <a:endParaRPr lang="zh-CN" altLang="en-US" b="1">
              <a:solidFill>
                <a:schemeClr val="accent5"/>
              </a:solidFill>
              <a:latin typeface="黑体" panose="02010609060101010101" pitchFamily="49" charset="-122"/>
              <a:ea typeface="黑体" panose="02010609060101010101" pitchFamily="49" charset="-122"/>
            </a:endParaRPr>
          </a:p>
        </p:txBody>
      </p:sp>
      <p:sp>
        <p:nvSpPr>
          <p:cNvPr id="20" name="矩形 19"/>
          <p:cNvSpPr>
            <a:spLocks noChangeArrowheads="1"/>
          </p:cNvSpPr>
          <p:nvPr/>
        </p:nvSpPr>
        <p:spPr bwMode="auto">
          <a:xfrm>
            <a:off x="3432175" y="5019953"/>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b="1" smtClean="0">
                <a:solidFill>
                  <a:schemeClr val="accent5"/>
                </a:solidFill>
                <a:latin typeface="黑体" panose="02010609060101010101" pitchFamily="49" charset="-122"/>
                <a:ea typeface="黑体" panose="02010609060101010101" pitchFamily="49" charset="-122"/>
              </a:rPr>
              <a:t>移动优先</a:t>
            </a:r>
            <a:endParaRPr lang="zh-CN" altLang="en-US" b="1">
              <a:solidFill>
                <a:schemeClr val="accent5"/>
              </a:solidFill>
              <a:latin typeface="黑体" panose="02010609060101010101" pitchFamily="49" charset="-122"/>
              <a:ea typeface="黑体" panose="02010609060101010101" pitchFamily="49" charset="-122"/>
            </a:endParaRPr>
          </a:p>
        </p:txBody>
      </p:sp>
      <p:sp>
        <p:nvSpPr>
          <p:cNvPr id="21" name="流程图: 联系 20"/>
          <p:cNvSpPr/>
          <p:nvPr/>
        </p:nvSpPr>
        <p:spPr>
          <a:xfrm>
            <a:off x="1114425" y="4381500"/>
            <a:ext cx="1170618" cy="1181099"/>
          </a:xfrm>
          <a:prstGeom prst="flowChartConnector">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7223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21"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0-#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0-#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0-#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P spid="19" grpId="0"/>
      <p:bldP spid="20"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521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781049" y="2791785"/>
            <a:ext cx="7696201" cy="2504115"/>
          </a:xfrm>
          <a:prstGeom prst="rect">
            <a:avLst/>
          </a:prstGeom>
          <a:ln w="28575">
            <a:solidFill>
              <a:srgbClr val="0567A2"/>
            </a:solidFill>
            <a:prstDash val="dash"/>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234320" y="3218683"/>
            <a:ext cx="71191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mtClean="0">
                <a:latin typeface="黑体" panose="02010609060101010101" pitchFamily="49" charset="-122"/>
                <a:ea typeface="黑体" panose="02010609060101010101" pitchFamily="49" charset="-122"/>
              </a:rPr>
              <a:t>随着</a:t>
            </a:r>
            <a:r>
              <a:rPr lang="zh-CN" altLang="zh-CN">
                <a:latin typeface="黑体" panose="02010609060101010101" pitchFamily="49" charset="-122"/>
                <a:ea typeface="黑体" panose="02010609060101010101" pitchFamily="49" charset="-122"/>
              </a:rPr>
              <a:t>移动产品的日益丰富，出现了各种屏幕尺寸的手机、</a:t>
            </a:r>
            <a:r>
              <a:rPr lang="en-US" altLang="zh-CN">
                <a:latin typeface="黑体" panose="02010609060101010101" pitchFamily="49" charset="-122"/>
                <a:ea typeface="黑体" panose="02010609060101010101" pitchFamily="49" charset="-122"/>
              </a:rPr>
              <a:t>pad</a:t>
            </a:r>
            <a:r>
              <a:rPr lang="zh-CN" altLang="zh-CN">
                <a:latin typeface="黑体" panose="02010609060101010101" pitchFamily="49" charset="-122"/>
                <a:ea typeface="黑体" panose="02010609060101010101" pitchFamily="49" charset="-122"/>
              </a:rPr>
              <a:t>等移动设备，如果针对</a:t>
            </a:r>
            <a:r>
              <a:rPr lang="zh-CN" altLang="zh-CN" smtClean="0">
                <a:latin typeface="黑体" panose="02010609060101010101" pitchFamily="49" charset="-122"/>
                <a:ea typeface="黑体" panose="02010609060101010101" pitchFamily="49" charset="-122"/>
              </a:rPr>
              <a:t>每一</a:t>
            </a:r>
            <a:r>
              <a:rPr lang="zh-CN" altLang="zh-CN">
                <a:latin typeface="黑体" panose="02010609060101010101" pitchFamily="49" charset="-122"/>
                <a:ea typeface="黑体" panose="02010609060101010101" pitchFamily="49" charset="-122"/>
              </a:rPr>
              <a:t>种尺寸的设备都独立开发一个网站，成本会非常高，如果要找一个成本、设计、性能的平衡点，响应式设计是最好的选择。它可以做到一处设计，响应多种屏幕</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2" name="饼形 1"/>
          <p:cNvSpPr/>
          <p:nvPr/>
        </p:nvSpPr>
        <p:spPr>
          <a:xfrm>
            <a:off x="433387" y="2229809"/>
            <a:ext cx="1219244" cy="999165"/>
          </a:xfrm>
          <a:prstGeom prst="pi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5"/>
          <p:cNvSpPr>
            <a:spLocks noChangeArrowheads="1"/>
          </p:cNvSpPr>
          <p:nvPr/>
        </p:nvSpPr>
        <p:spPr bwMode="auto">
          <a:xfrm>
            <a:off x="1060247" y="2221560"/>
            <a:ext cx="4238624"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solidFill>
                  <a:schemeClr val="accent5"/>
                </a:solidFill>
                <a:latin typeface="黑体" panose="02010609060101010101" pitchFamily="49" charset="-122"/>
                <a:ea typeface="黑体" panose="02010609060101010101" pitchFamily="49" charset="-122"/>
              </a:rPr>
              <a:t>（</a:t>
            </a:r>
            <a:r>
              <a:rPr lang="en-US" altLang="zh-CN" sz="2000">
                <a:solidFill>
                  <a:schemeClr val="accent5"/>
                </a:solidFill>
                <a:latin typeface="黑体" panose="02010609060101010101" pitchFamily="49" charset="-122"/>
                <a:ea typeface="黑体" panose="02010609060101010101" pitchFamily="49" charset="-122"/>
              </a:rPr>
              <a:t>1</a:t>
            </a:r>
            <a:r>
              <a:rPr lang="zh-CN" altLang="zh-CN" sz="2000">
                <a:solidFill>
                  <a:schemeClr val="accent5"/>
                </a:solidFill>
                <a:latin typeface="黑体" panose="02010609060101010101" pitchFamily="49" charset="-122"/>
                <a:ea typeface="黑体" panose="02010609060101010101" pitchFamily="49" charset="-122"/>
              </a:rPr>
              <a:t>）一个网页设计，多个设备</a:t>
            </a:r>
            <a:r>
              <a:rPr lang="zh-CN" altLang="zh-CN" sz="2000" smtClean="0">
                <a:solidFill>
                  <a:schemeClr val="accent5"/>
                </a:solidFill>
                <a:latin typeface="黑体" panose="02010609060101010101" pitchFamily="49" charset="-122"/>
                <a:ea typeface="黑体" panose="02010609060101010101" pitchFamily="49" charset="-122"/>
              </a:rPr>
              <a:t>使用</a:t>
            </a:r>
            <a:endParaRPr lang="zh-CN" altLang="zh-CN" sz="2000">
              <a:solidFill>
                <a:schemeClr val="accent5"/>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71300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521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781049" y="2791785"/>
            <a:ext cx="7696201" cy="3189915"/>
          </a:xfrm>
          <a:prstGeom prst="rect">
            <a:avLst/>
          </a:prstGeom>
          <a:ln w="28575">
            <a:solidFill>
              <a:srgbClr val="0567A2"/>
            </a:solidFill>
            <a:prstDash val="dash"/>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234320" y="3218683"/>
            <a:ext cx="7119105" cy="293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mtClean="0">
                <a:latin typeface="黑体" panose="02010609060101010101" pitchFamily="49" charset="-122"/>
                <a:ea typeface="黑体" panose="02010609060101010101" pitchFamily="49" charset="-122"/>
              </a:rPr>
              <a:t>之前</a:t>
            </a:r>
            <a:r>
              <a:rPr lang="zh-CN" altLang="en-US">
                <a:latin typeface="黑体" panose="02010609060101010101" pitchFamily="49" charset="-122"/>
                <a:ea typeface="黑体" panose="02010609060101010101" pitchFamily="49" charset="-122"/>
              </a:rPr>
              <a:t>的网站开发大多数是先开发</a:t>
            </a:r>
            <a:r>
              <a:rPr lang="en-US" altLang="zh-CN">
                <a:latin typeface="黑体" panose="02010609060101010101" pitchFamily="49" charset="-122"/>
                <a:ea typeface="黑体" panose="02010609060101010101" pitchFamily="49" charset="-122"/>
              </a:rPr>
              <a:t>PC</a:t>
            </a:r>
            <a:r>
              <a:rPr lang="zh-CN" altLang="en-US">
                <a:latin typeface="黑体" panose="02010609060101010101" pitchFamily="49" charset="-122"/>
                <a:ea typeface="黑体" panose="02010609060101010101" pitchFamily="49" charset="-122"/>
              </a:rPr>
              <a:t>端，再根据</a:t>
            </a:r>
            <a:r>
              <a:rPr lang="en-US" altLang="zh-CN">
                <a:latin typeface="黑体" panose="02010609060101010101" pitchFamily="49" charset="-122"/>
                <a:ea typeface="黑体" panose="02010609060101010101" pitchFamily="49" charset="-122"/>
              </a:rPr>
              <a:t>PC</a:t>
            </a:r>
            <a:r>
              <a:rPr lang="zh-CN" altLang="en-US">
                <a:latin typeface="黑体" panose="02010609060101010101" pitchFamily="49" charset="-122"/>
                <a:ea typeface="黑体" panose="02010609060101010101" pitchFamily="49" charset="-122"/>
              </a:rPr>
              <a:t>端的网页及功能设计开发移动端。然而，随着互联网行业的发展，使用移动端上网的用户群已经赶超</a:t>
            </a:r>
            <a:r>
              <a:rPr lang="en-US" altLang="zh-CN">
                <a:latin typeface="黑体" panose="02010609060101010101" pitchFamily="49" charset="-122"/>
                <a:ea typeface="黑体" panose="02010609060101010101" pitchFamily="49" charset="-122"/>
              </a:rPr>
              <a:t>PC</a:t>
            </a:r>
            <a:r>
              <a:rPr lang="zh-CN" altLang="en-US">
                <a:latin typeface="黑体" panose="02010609060101010101" pitchFamily="49" charset="-122"/>
                <a:ea typeface="黑体" panose="02010609060101010101" pitchFamily="49" charset="-122"/>
              </a:rPr>
              <a:t>端。由于移动端设备的屏幕小，计算资源低，如果我们先开发移动端，再开发</a:t>
            </a:r>
            <a:r>
              <a:rPr lang="en-US" altLang="zh-CN">
                <a:latin typeface="黑体" panose="02010609060101010101" pitchFamily="49" charset="-122"/>
                <a:ea typeface="黑体" panose="02010609060101010101" pitchFamily="49" charset="-122"/>
              </a:rPr>
              <a:t>PC</a:t>
            </a:r>
            <a:r>
              <a:rPr lang="zh-CN" altLang="en-US">
                <a:latin typeface="黑体" panose="02010609060101010101" pitchFamily="49" charset="-122"/>
                <a:ea typeface="黑体" panose="02010609060101010101" pitchFamily="49" charset="-122"/>
              </a:rPr>
              <a:t>端，可以迫使开发人员在更小、计算资源更低的设备中设计产品功能。这样做，一是可以使你的产品功能更加核心和简洁，二是有助于设计出性能更高的程序。</a:t>
            </a:r>
          </a:p>
          <a:p>
            <a:pPr>
              <a:lnSpc>
                <a:spcPct val="150000"/>
              </a:lnSpc>
            </a:pPr>
            <a:endParaRPr lang="zh-CN" altLang="zh-CN">
              <a:latin typeface="黑体" panose="02010609060101010101" pitchFamily="49" charset="-122"/>
              <a:ea typeface="黑体" panose="02010609060101010101" pitchFamily="49" charset="-122"/>
            </a:endParaRPr>
          </a:p>
        </p:txBody>
      </p:sp>
      <p:sp>
        <p:nvSpPr>
          <p:cNvPr id="2" name="饼形 1"/>
          <p:cNvSpPr/>
          <p:nvPr/>
        </p:nvSpPr>
        <p:spPr>
          <a:xfrm>
            <a:off x="433387" y="2229809"/>
            <a:ext cx="1219244" cy="999165"/>
          </a:xfrm>
          <a:prstGeom prst="pi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5"/>
          <p:cNvSpPr>
            <a:spLocks noChangeArrowheads="1"/>
          </p:cNvSpPr>
          <p:nvPr/>
        </p:nvSpPr>
        <p:spPr bwMode="auto">
          <a:xfrm>
            <a:off x="1060247" y="2221560"/>
            <a:ext cx="4238624"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solidFill>
                  <a:schemeClr val="accent5"/>
                </a:solidFill>
                <a:latin typeface="黑体" panose="02010609060101010101" pitchFamily="49" charset="-122"/>
                <a:ea typeface="黑体" panose="02010609060101010101" pitchFamily="49" charset="-122"/>
              </a:rPr>
              <a:t>（</a:t>
            </a:r>
            <a:r>
              <a:rPr lang="en-US" altLang="zh-CN" sz="2000" smtClean="0">
                <a:solidFill>
                  <a:schemeClr val="accent5"/>
                </a:solidFill>
                <a:latin typeface="黑体" panose="02010609060101010101" pitchFamily="49" charset="-122"/>
                <a:ea typeface="黑体" panose="02010609060101010101" pitchFamily="49" charset="-122"/>
              </a:rPr>
              <a:t>2</a:t>
            </a:r>
            <a:r>
              <a:rPr lang="zh-CN" altLang="zh-CN" sz="2000" smtClean="0">
                <a:solidFill>
                  <a:schemeClr val="accent5"/>
                </a:solidFill>
                <a:latin typeface="黑体" panose="02010609060101010101" pitchFamily="49" charset="-122"/>
                <a:ea typeface="黑体" panose="02010609060101010101" pitchFamily="49" charset="-122"/>
              </a:rPr>
              <a:t>）</a:t>
            </a:r>
            <a:r>
              <a:rPr lang="zh-CN" altLang="en-US" sz="2000" smtClean="0">
                <a:solidFill>
                  <a:schemeClr val="accent5"/>
                </a:solidFill>
                <a:latin typeface="黑体" panose="02010609060101010101" pitchFamily="49" charset="-122"/>
                <a:ea typeface="黑体" panose="02010609060101010101" pitchFamily="49" charset="-122"/>
              </a:rPr>
              <a:t>移动优先</a:t>
            </a:r>
            <a:endParaRPr lang="zh-CN" altLang="en-US" sz="2000">
              <a:solidFill>
                <a:schemeClr val="accent5"/>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74767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781049" y="2791785"/>
            <a:ext cx="7696201" cy="3370890"/>
          </a:xfrm>
          <a:prstGeom prst="rect">
            <a:avLst/>
          </a:prstGeom>
          <a:ln w="28575">
            <a:solidFill>
              <a:srgbClr val="0567A2"/>
            </a:solidFill>
            <a:prstDash val="solid"/>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5"/>
          <p:cNvSpPr>
            <a:spLocks noChangeArrowheads="1"/>
          </p:cNvSpPr>
          <p:nvPr/>
        </p:nvSpPr>
        <p:spPr bwMode="auto">
          <a:xfrm>
            <a:off x="1089576" y="2974157"/>
            <a:ext cx="725059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nSpc>
                <a:spcPct val="150000"/>
              </a:lnSpc>
            </a:pPr>
            <a:r>
              <a:rPr lang="zh-CN" altLang="zh-CN" smtClean="0">
                <a:latin typeface="黑体" panose="02010609060101010101" pitchFamily="49" charset="-122"/>
                <a:ea typeface="黑体" panose="02010609060101010101" pitchFamily="49" charset="-122"/>
              </a:rPr>
              <a:t>用户</a:t>
            </a:r>
            <a:r>
              <a:rPr lang="zh-CN" altLang="zh-CN">
                <a:latin typeface="黑体" panose="02010609060101010101" pitchFamily="49" charset="-122"/>
                <a:ea typeface="黑体" panose="02010609060101010101" pitchFamily="49" charset="-122"/>
              </a:rPr>
              <a:t>体验对于网站的运营是至关重要的，网站若是没有良好的用户体验，那么就算里面的内容再精彩，用户也无心浏览下去。通常网站会在移动浏览器上会缩放，这样虽然可以完整的呈现给我们想要浏览的内容，但鉴于移动设备屏幕大小的限制，过多的内容会使页面看起来杂乱不堪，用户也很难找到自己关注的内容。而响应式</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设计并不是将整个网页缩放给用户，而是经过精心筛选，有选择性的显示页面的内容。</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7" name="矩形 5"/>
          <p:cNvSpPr>
            <a:spLocks noChangeArrowheads="1"/>
          </p:cNvSpPr>
          <p:nvPr/>
        </p:nvSpPr>
        <p:spPr bwMode="auto">
          <a:xfrm>
            <a:off x="1041952" y="2070311"/>
            <a:ext cx="178697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lvl="0" indent="-342900">
              <a:lnSpc>
                <a:spcPct val="150000"/>
              </a:lnSpc>
              <a:buFont typeface="+mj-lt"/>
              <a:buAutoNum type="arabicPeriod" startAt="2"/>
            </a:pPr>
            <a:r>
              <a:rPr lang="zh-CN" altLang="zh-CN" sz="2000" b="1"/>
              <a:t>用户</a:t>
            </a:r>
            <a:r>
              <a:rPr lang="zh-CN" altLang="zh-CN" sz="2000" b="1" smtClean="0"/>
              <a:t>体验</a:t>
            </a:r>
            <a:endParaRPr lang="zh-CN" altLang="zh-CN" sz="200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0850" y="1066260"/>
            <a:ext cx="1807823" cy="1133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60388" y="11521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285962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615570" y="2121847"/>
            <a:ext cx="525565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0" name="内容占位符 2"/>
          <p:cNvSpPr txBox="1">
            <a:spLocks/>
          </p:cNvSpPr>
          <p:nvPr/>
        </p:nvSpPr>
        <p:spPr bwMode="auto">
          <a:xfrm>
            <a:off x="1390650" y="2064396"/>
            <a:ext cx="5667375" cy="4511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50000"/>
              </a:lnSpc>
              <a:spcBef>
                <a:spcPct val="20000"/>
              </a:spcBef>
              <a:buNone/>
              <a:defRPr/>
            </a:pPr>
            <a:r>
              <a:rPr lang="zh-CN" altLang="en-US" sz="1800" smtClean="0">
                <a:latin typeface="黑体" panose="02010609060101010101" pitchFamily="49" charset="-122"/>
                <a:ea typeface="黑体" panose="02010609060101010101" pitchFamily="49" charset="-122"/>
              </a:rPr>
              <a:t>个人信息页面，在</a:t>
            </a:r>
            <a:r>
              <a:rPr lang="en-US" altLang="zh-CN" sz="1800">
                <a:latin typeface="黑体" panose="02010609060101010101" pitchFamily="49" charset="-122"/>
                <a:ea typeface="黑体" panose="02010609060101010101" pitchFamily="49" charset="-122"/>
              </a:rPr>
              <a:t>PC</a:t>
            </a:r>
            <a:r>
              <a:rPr lang="zh-CN" altLang="en-US" sz="1800">
                <a:latin typeface="黑体" panose="02010609060101010101" pitchFamily="49" charset="-122"/>
                <a:ea typeface="黑体" panose="02010609060101010101" pitchFamily="49" charset="-122"/>
              </a:rPr>
              <a:t>端大屏幕的页面</a:t>
            </a:r>
            <a:r>
              <a:rPr lang="zh-CN" altLang="en-US" sz="1800" smtClean="0">
                <a:latin typeface="黑体" panose="02010609060101010101" pitchFamily="49" charset="-122"/>
                <a:ea typeface="黑体" panose="02010609060101010101" pitchFamily="49" charset="-122"/>
              </a:rPr>
              <a:t>效果如下图所</a:t>
            </a:r>
            <a:r>
              <a:rPr lang="zh-CN" altLang="en-US" sz="1800">
                <a:latin typeface="黑体" panose="02010609060101010101" pitchFamily="49" charset="-122"/>
                <a:ea typeface="黑体" panose="02010609060101010101" pitchFamily="49" charset="-122"/>
              </a:rPr>
              <a:t>示</a:t>
            </a:r>
            <a:r>
              <a:rPr lang="zh-CN" altLang="en-US" sz="1800" smtClean="0">
                <a:latin typeface="黑体" panose="02010609060101010101" pitchFamily="49" charset="-122"/>
                <a:ea typeface="黑体" panose="02010609060101010101" pitchFamily="49" charset="-122"/>
              </a:rPr>
              <a:t>。</a:t>
            </a:r>
            <a:endParaRPr lang="zh-CN" altLang="en-US" sz="1800">
              <a:latin typeface="黑体" panose="02010609060101010101" pitchFamily="49" charset="-122"/>
              <a:ea typeface="黑体" panose="02010609060101010101" pitchFamily="49" charset="-122"/>
            </a:endParaRPr>
          </a:p>
        </p:txBody>
      </p:sp>
      <p:sp>
        <p:nvSpPr>
          <p:cNvPr id="12"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13" name="矩形 12"/>
          <p:cNvSpPr/>
          <p:nvPr/>
        </p:nvSpPr>
        <p:spPr>
          <a:xfrm>
            <a:off x="560388" y="12283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pic>
        <p:nvPicPr>
          <p:cNvPr id="1026" name="图片 5" descr="E:\QQ\1340794797\Image\C2C\J%W_JPT3_DW4AAA8%2MC{7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2826032"/>
            <a:ext cx="5808142" cy="28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1229" y="2121846"/>
            <a:ext cx="1773392" cy="409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流程图: 可选过程 1"/>
          <p:cNvSpPr/>
          <p:nvPr/>
        </p:nvSpPr>
        <p:spPr>
          <a:xfrm>
            <a:off x="673908" y="3019424"/>
            <a:ext cx="2962275" cy="2628901"/>
          </a:xfrm>
          <a:prstGeom prst="flowChartAlternateProcess">
            <a:avLst/>
          </a:prstGeom>
          <a:solidFill>
            <a:schemeClr val="accent1">
              <a:lumMod val="60000"/>
              <a:lumOff val="4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spcBef>
                <a:spcPct val="20000"/>
              </a:spcBef>
              <a:defRPr/>
            </a:pPr>
            <a:r>
              <a:rPr lang="zh-CN" altLang="en-US" sz="1600">
                <a:solidFill>
                  <a:schemeClr val="tx1"/>
                </a:solidFill>
                <a:latin typeface="黑体" panose="02010609060101010101" pitchFamily="49" charset="-122"/>
                <a:ea typeface="黑体" panose="02010609060101010101" pitchFamily="49" charset="-122"/>
              </a:rPr>
              <a:t>如果在移动端的小屏幕上，按比列缩小，网页上的文字会看不清，使用响应式</a:t>
            </a:r>
            <a:r>
              <a:rPr lang="en-US" altLang="zh-CN" sz="1600">
                <a:solidFill>
                  <a:schemeClr val="tx1"/>
                </a:solidFill>
                <a:latin typeface="黑体" panose="02010609060101010101" pitchFamily="49" charset="-122"/>
                <a:ea typeface="黑体" panose="02010609060101010101" pitchFamily="49" charset="-122"/>
              </a:rPr>
              <a:t>Web</a:t>
            </a:r>
            <a:r>
              <a:rPr lang="zh-CN" altLang="en-US" sz="1600">
                <a:solidFill>
                  <a:schemeClr val="tx1"/>
                </a:solidFill>
                <a:latin typeface="黑体" panose="02010609060101010101" pitchFamily="49" charset="-122"/>
                <a:ea typeface="黑体" panose="02010609060101010101" pitchFamily="49" charset="-122"/>
              </a:rPr>
              <a:t>开发可以让该界面呈现纵向排列方式，如右图所示。</a:t>
            </a:r>
          </a:p>
        </p:txBody>
      </p:sp>
      <p:sp>
        <p:nvSpPr>
          <p:cNvPr id="3" name="右箭头 2"/>
          <p:cNvSpPr/>
          <p:nvPr/>
        </p:nvSpPr>
        <p:spPr>
          <a:xfrm>
            <a:off x="4229100" y="3933825"/>
            <a:ext cx="803071" cy="64770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9482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hidden"/>
                                      </p:to>
                                    </p:set>
                                  </p:childTnLst>
                                </p:cTn>
                              </p:par>
                            </p:childTnLst>
                          </p:cTn>
                        </p:par>
                        <p:par>
                          <p:cTn id="14" fill="hold">
                            <p:stCondLst>
                              <p:cond delay="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ipe(left)">
                                      <p:cBhvr>
                                        <p:cTn id="2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2" grpId="0" animBg="1"/>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b9914ab4231ebb2532e4f25beb1abcf77ee185"/>
</p:tagLst>
</file>

<file path=ppt/tags/tag10.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媒体查询"/>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媒体查询"/>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媒体查询"/>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栅格系统"/>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栅格系统"/>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栅格系统"/>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6章 跨平台移动Web技术"/>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弹性盒布局"/>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课后作业"/>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谢谢"/>
</p:tagLst>
</file>

<file path=ppt/tags/tag4.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响应式Web设计"/>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3655</TotalTime>
  <Words>2339</Words>
  <Application>Microsoft Office PowerPoint</Application>
  <PresentationFormat>全屏显示(4:3)</PresentationFormat>
  <Paragraphs>199</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金鑫</cp:lastModifiedBy>
  <cp:revision>244</cp:revision>
  <dcterms:created xsi:type="dcterms:W3CDTF">2016-08-25T05:15:17Z</dcterms:created>
  <dcterms:modified xsi:type="dcterms:W3CDTF">2018-02-05T05:29:25Z</dcterms:modified>
</cp:coreProperties>
</file>