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1" r:id="rId3"/>
    <p:sldId id="320" r:id="rId4"/>
    <p:sldId id="264" r:id="rId5"/>
    <p:sldId id="321" r:id="rId6"/>
    <p:sldId id="292" r:id="rId7"/>
    <p:sldId id="306" r:id="rId8"/>
    <p:sldId id="265" r:id="rId9"/>
    <p:sldId id="338" r:id="rId10"/>
    <p:sldId id="293" r:id="rId11"/>
    <p:sldId id="339" r:id="rId12"/>
    <p:sldId id="340" r:id="rId13"/>
    <p:sldId id="322" r:id="rId14"/>
    <p:sldId id="307" r:id="rId15"/>
    <p:sldId id="341" r:id="rId16"/>
    <p:sldId id="323" r:id="rId17"/>
    <p:sldId id="308" r:id="rId18"/>
    <p:sldId id="342" r:id="rId19"/>
    <p:sldId id="343" r:id="rId20"/>
    <p:sldId id="309" r:id="rId21"/>
    <p:sldId id="344" r:id="rId22"/>
    <p:sldId id="345" r:id="rId23"/>
    <p:sldId id="346" r:id="rId24"/>
    <p:sldId id="311" r:id="rId25"/>
    <p:sldId id="310" r:id="rId26"/>
    <p:sldId id="347" r:id="rId27"/>
    <p:sldId id="348" r:id="rId28"/>
    <p:sldId id="349" r:id="rId29"/>
    <p:sldId id="350" r:id="rId30"/>
    <p:sldId id="351" r:id="rId31"/>
    <p:sldId id="291" r:id="rId32"/>
    <p:sldId id="260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44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6345443577509"/>
          <c:y val="6.813863741063067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34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5" Type="http://schemas.openxmlformats.org/officeDocument/2006/relationships/image" Target="../media/image29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5229" y="2601299"/>
            <a:ext cx="8723607" cy="12618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使用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进行移动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</a:t>
            </a:r>
            <a:endParaRPr lang="zh-CN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布局</a:t>
            </a:r>
            <a:r>
              <a:rPr lang="zh-CN" altLang="en-US" sz="2400" b="1" dirty="0">
                <a:solidFill>
                  <a:srgbClr val="0567A2"/>
                </a:solidFill>
              </a:rPr>
              <a:t>容器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63679" y="2351902"/>
            <a:ext cx="5718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container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类用于固定宽度并支持响应式布局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容器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0804" y="3132535"/>
            <a:ext cx="586107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&lt;</a:t>
            </a:r>
            <a:r>
              <a:rPr lang="en-US" altLang="zh-CN" dirty="0"/>
              <a:t>div class="container"&gt;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 smtClean="0"/>
              <a:t>       &lt;/</a:t>
            </a:r>
            <a:r>
              <a:rPr lang="en-US" altLang="zh-CN" dirty="0"/>
              <a:t>div&gt;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663679" y="4353610"/>
            <a:ext cx="5975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.container-fluid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类用于设置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100%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宽度，占据全部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视口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的容器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0804" y="5158085"/>
            <a:ext cx="586107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&lt;</a:t>
            </a:r>
            <a:r>
              <a:rPr lang="en-US" altLang="zh-CN" dirty="0"/>
              <a:t>div class="container-fluid"&gt;</a:t>
            </a:r>
            <a:endParaRPr lang="zh-CN" altLang="zh-CN" dirty="0"/>
          </a:p>
          <a:p>
            <a:r>
              <a:rPr lang="en-US" altLang="zh-CN" dirty="0" smtClean="0"/>
              <a:t>         </a:t>
            </a:r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 smtClean="0"/>
              <a:t>       &lt;/</a:t>
            </a:r>
            <a:r>
              <a:rPr lang="en-US" altLang="zh-CN" dirty="0"/>
              <a:t>div&gt;</a:t>
            </a:r>
            <a:endParaRPr lang="zh-CN" altLang="zh-CN" dirty="0"/>
          </a:p>
        </p:txBody>
      </p:sp>
      <p:sp>
        <p:nvSpPr>
          <p:cNvPr id="10" name="椭圆形标注 9"/>
          <p:cNvSpPr/>
          <p:nvPr/>
        </p:nvSpPr>
        <p:spPr>
          <a:xfrm>
            <a:off x="3667124" y="1168579"/>
            <a:ext cx="2489783" cy="1038701"/>
          </a:xfrm>
          <a:prstGeom prst="wedgeEllipseCallout">
            <a:avLst>
              <a:gd name="adj1" fmla="val 58240"/>
              <a:gd name="adj2" fmla="val -6909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的原因，两种类不能相互嵌套。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 rot="574600">
            <a:off x="1202307" y="2353416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747" y="235875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 rot="574600">
            <a:off x="1106027" y="4396849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467" y="440219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56" y="983344"/>
            <a:ext cx="1920143" cy="101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38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10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布局</a:t>
            </a:r>
            <a:r>
              <a:rPr lang="zh-CN" altLang="en-US" sz="2400" b="1" dirty="0">
                <a:solidFill>
                  <a:srgbClr val="0567A2"/>
                </a:solidFill>
              </a:rPr>
              <a:t>容器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47725" y="5409234"/>
            <a:ext cx="73818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demo7-1.html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16" y="2667000"/>
            <a:ext cx="5471283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33450" y="2019301"/>
            <a:ext cx="7339012" cy="38576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接下来通过案例来演示两种容器的对比效果。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809142"/>
            <a:ext cx="1673475" cy="208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403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栅</a:t>
            </a:r>
            <a:r>
              <a:rPr lang="zh-CN" altLang="en-US" sz="2400" b="1" dirty="0">
                <a:solidFill>
                  <a:srgbClr val="0567A2"/>
                </a:solidFill>
              </a:rPr>
              <a:t>格系统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3449" y="1999677"/>
            <a:ext cx="45529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Bootstrap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栅格系统的工作原理如下所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示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827881" y="2783568"/>
            <a:ext cx="296069" cy="3000821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23950" y="2974004"/>
            <a:ext cx="63837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“行”必须包含在布局容器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.container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.container-fluid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类中，以便为其赋予合适的排列（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aligment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）和内补（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padding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通过“行（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row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）”在水平方向创建一组“列（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）”，并且，只有“列（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）”可以作为“行（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row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）”的直接子元素。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行使用的样式“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.row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”，列使用样式“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col-*-*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”，我们的内容应当放置于“列（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）”内，列大于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时，将另起一行排列。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Bootstrap 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栅格系统为不同屏幕宽度定义了不同的类。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31" y="1178483"/>
            <a:ext cx="1920143" cy="101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286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895350" y="1941556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Bootstrap3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使用了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种栅格选项来形成栅格系统，这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种栅格选项的区别在于适合不同尺寸的屏幕设备，官网上的具体介绍如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所示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栅</a:t>
            </a:r>
            <a:r>
              <a:rPr lang="zh-CN" altLang="en-US" sz="2400" b="1" dirty="0">
                <a:solidFill>
                  <a:srgbClr val="0567A2"/>
                </a:solidFill>
              </a:rPr>
              <a:t>格系统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205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009898"/>
            <a:ext cx="73914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3" y="992146"/>
            <a:ext cx="1920143" cy="101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961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962025" y="5790234"/>
            <a:ext cx="7029451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demo7-2.html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栅</a:t>
            </a:r>
            <a:r>
              <a:rPr lang="zh-CN" altLang="en-US" sz="2400" b="1" dirty="0">
                <a:solidFill>
                  <a:srgbClr val="0567A2"/>
                </a:solidFill>
              </a:rPr>
              <a:t>格系统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6" y="3000375"/>
            <a:ext cx="54864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66" y="4191000"/>
            <a:ext cx="34861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104900" y="2166946"/>
            <a:ext cx="6886576" cy="38576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接下来通过案例来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栅格</a:t>
            </a:r>
            <a:r>
              <a:rPr lang="zh-CN" altLang="en-US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系统在不同尺寸设备上的效果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3946666"/>
            <a:ext cx="1292816" cy="161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122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2833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响应</a:t>
            </a:r>
            <a:r>
              <a:rPr lang="zh-CN" altLang="en-US" sz="2400" b="1" dirty="0">
                <a:solidFill>
                  <a:srgbClr val="0567A2"/>
                </a:solidFill>
              </a:rPr>
              <a:t>式工具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2366" y="1866811"/>
            <a:ext cx="7547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提供了一套辅助工具类，使用这些工具类可以通过媒体查询结合大型、小型和中型设备，实现内容在设备上的显示和隐藏。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74645"/>
              </p:ext>
            </p:extLst>
          </p:nvPr>
        </p:nvGraphicFramePr>
        <p:xfrm>
          <a:off x="834267" y="2923493"/>
          <a:ext cx="7442958" cy="350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644"/>
                <a:gridCol w="1539452"/>
                <a:gridCol w="1415933"/>
                <a:gridCol w="1511297"/>
                <a:gridCol w="1349632"/>
              </a:tblGrid>
              <a:tr h="701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超小屏幕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手机</a:t>
                      </a: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 (&lt;768px) 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小屏幕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平板</a:t>
                      </a: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 (≥768px) 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中等屏幕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桌面</a:t>
                      </a: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 (≥992px) 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大屏幕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桌</a:t>
                      </a: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(≥1200px) 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505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.visible-xs-*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05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.visible-sm-*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05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.visible-md-*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05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.visible-lg-*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05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.hidden-xs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05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.hidden-sm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05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.hidden-md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05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.hidden-lg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隐藏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814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9" y="2350447"/>
            <a:ext cx="7749622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651429" y="2202345"/>
            <a:ext cx="7597222" cy="507831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接下来通过案例演示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式实用工具目前只适用于块级元素和表格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切换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0388" y="5607124"/>
            <a:ext cx="784154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demo7-3.html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22833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响应</a:t>
            </a:r>
            <a:r>
              <a:rPr lang="zh-CN" altLang="en-US" sz="2400" b="1" dirty="0">
                <a:solidFill>
                  <a:srgbClr val="0567A2"/>
                </a:solidFill>
              </a:rPr>
              <a:t>式工具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8" y="3175556"/>
            <a:ext cx="3523923" cy="8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3175556"/>
            <a:ext cx="3477837" cy="8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3" y="4319322"/>
            <a:ext cx="3560018" cy="89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4319322"/>
            <a:ext cx="3477837" cy="89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108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228335"/>
            <a:ext cx="14590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导航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6250" y="2037487"/>
            <a:ext cx="7896225" cy="1338828"/>
          </a:xfrm>
          <a:prstGeom prst="rect">
            <a:avLst/>
          </a:prstGeom>
          <a:ln w="19050">
            <a:solidFill>
              <a:srgbClr val="FFC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    Bootstrap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中为我们提供了默认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样式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导航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条，它在移动设备上可以折叠（并且可开可关），且在视口（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viewport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）宽度增加时逐渐变为水平展开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0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024312"/>
            <a:ext cx="527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17" y="5800724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95725"/>
            <a:ext cx="24574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2276475" y="4471987"/>
            <a:ext cx="0" cy="11858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9017" y="49958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菜单折叠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124325" y="5981699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7662" y="555997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单击汉堡按钮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685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228335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基础导航栏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1246" y="2218962"/>
            <a:ext cx="6362700" cy="1754326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制作基础导航栏主要分为以下步骤：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添加一个容器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navbar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navbar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-default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类，并且添加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role="navigation"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，增加可访问性。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标签添加一个标题使用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navbar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-header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类，内部包含带有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navbar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-brand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 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标签，用于定义品牌图标，如果是文字视觉上会稍大些。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为了向导航栏添加链接，只需要简单地添加带有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navbar-nav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类的无序列表即可。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2899" y="5816674"/>
            <a:ext cx="801939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demo7-4.html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46" y="4324348"/>
            <a:ext cx="5486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00" y="4324348"/>
            <a:ext cx="944425" cy="11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28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1752600"/>
            <a:ext cx="7648575" cy="3886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035" y="1085460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响应式导航栏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9599" y="5755437"/>
            <a:ext cx="764857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demo7-5.html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3735" y="3291780"/>
            <a:ext cx="542627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&lt;button class="</a:t>
            </a:r>
            <a:r>
              <a:rPr lang="en-US" altLang="zh-CN" sz="1400" dirty="0" err="1"/>
              <a:t>navbar</a:t>
            </a:r>
            <a:r>
              <a:rPr lang="en-US" altLang="zh-CN" sz="1400" dirty="0"/>
              <a:t>-toggle" type="button" data-toggle="collapse"&gt;</a:t>
            </a:r>
            <a:endParaRPr lang="zh-CN" altLang="zh-CN" sz="1400" dirty="0"/>
          </a:p>
          <a:p>
            <a:r>
              <a:rPr lang="en-US" altLang="zh-CN" sz="1400" dirty="0"/>
              <a:t> &lt;span class="</a:t>
            </a:r>
            <a:r>
              <a:rPr lang="en-US" altLang="zh-CN" sz="1400" dirty="0" err="1"/>
              <a:t>sr</a:t>
            </a:r>
            <a:r>
              <a:rPr lang="en-US" altLang="zh-CN" sz="1400" dirty="0"/>
              <a:t>-only"&gt;Toggle Navigation&lt;/span&gt;</a:t>
            </a:r>
            <a:endParaRPr lang="zh-CN" altLang="zh-CN" sz="1400" dirty="0"/>
          </a:p>
          <a:p>
            <a:r>
              <a:rPr lang="en-US" altLang="zh-CN" sz="1400" dirty="0"/>
              <a:t> &lt;span class="icon-bar"&gt;&lt;/span&gt;</a:t>
            </a:r>
            <a:endParaRPr lang="zh-CN" altLang="zh-CN" sz="1400" dirty="0"/>
          </a:p>
          <a:p>
            <a:r>
              <a:rPr lang="en-US" altLang="zh-CN" sz="1400" dirty="0"/>
              <a:t> &lt;span class="icon-bar"&gt;&lt;/span&gt;</a:t>
            </a:r>
            <a:endParaRPr lang="zh-CN" altLang="zh-CN" sz="1400" dirty="0"/>
          </a:p>
          <a:p>
            <a:r>
              <a:rPr lang="en-US" altLang="zh-CN" sz="1400" dirty="0"/>
              <a:t> &lt;span class="icon-bar"&gt;&lt;/span&gt;</a:t>
            </a:r>
            <a:endParaRPr lang="zh-CN" altLang="zh-CN" sz="1400" dirty="0"/>
          </a:p>
          <a:p>
            <a:r>
              <a:rPr lang="en-US" altLang="zh-CN" sz="1400" dirty="0"/>
              <a:t>&lt;/button&gt;</a:t>
            </a:r>
            <a:endParaRPr lang="zh-CN" altLang="zh-CN" sz="1400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93" y="4461171"/>
            <a:ext cx="2674513" cy="10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90" y="3546014"/>
            <a:ext cx="1940385" cy="196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971221" y="1932123"/>
            <a:ext cx="6362700" cy="1167692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想要实现菜单折叠的效果，需要实现两个步骤：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菜单的折叠和隐藏，把小屏幕时需要折叠的内容包裹在一个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标签内，并且为这个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.collapse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.navbar-collapse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两个类，最后为这个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添加一个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在小屏幕时，要显示的汉堡按钮的固定写法：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77" y="4676775"/>
            <a:ext cx="665973" cy="84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29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237772" y="2598627"/>
            <a:ext cx="2714977" cy="1081874"/>
            <a:chOff x="5269450" y="4552580"/>
            <a:chExt cx="3534286" cy="1147558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56251" y="4552580"/>
              <a:ext cx="3043061" cy="710033"/>
              <a:chOff x="892101" y="1968148"/>
              <a:chExt cx="3043378" cy="709755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352427" cy="709755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44528" y="2659136"/>
                <a:ext cx="2690951" cy="18767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201023" y="5146148"/>
              <a:ext cx="602713" cy="553990"/>
              <a:chOff x="1124752" y="3872410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1124752" y="3912772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1195628" y="3872410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269450" y="4564002"/>
              <a:ext cx="2733093" cy="101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Bootstrap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的安装和配置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02249" y="5148652"/>
            <a:ext cx="3544261" cy="944644"/>
            <a:chOff x="3763440" y="5021279"/>
            <a:chExt cx="3535516" cy="944644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763440" y="5021279"/>
              <a:ext cx="3535516" cy="856037"/>
              <a:chOff x="3744078" y="5156708"/>
              <a:chExt cx="2328612" cy="718134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342522" y="4558264"/>
                <a:ext cx="718134" cy="1915021"/>
                <a:chOff x="1747521" y="2464605"/>
                <a:chExt cx="1019370" cy="876839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1370250" y="2841876"/>
                  <a:ext cx="764239" cy="96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04322" y="2778876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970708" y="5380171"/>
                <a:ext cx="2101982" cy="414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Bootstrap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的样式工具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602206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674214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770170" y="1656665"/>
            <a:ext cx="5245036" cy="4035361"/>
            <a:chOff x="1398367" y="1733243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3901401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478111">
              <a:off x="4797951" y="2932573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6997465" flipV="1">
              <a:off x="2748528" y="2675548"/>
              <a:ext cx="1041351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819272" y="4479941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54976" y="2563763"/>
            <a:ext cx="3857584" cy="1191174"/>
            <a:chOff x="5394936" y="2445892"/>
            <a:chExt cx="3857584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6009507" y="1797377"/>
                <a:ext cx="2361102" cy="648092"/>
                <a:chOff x="1625453" y="2372823"/>
                <a:chExt cx="2468866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092052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394936" y="2719556"/>
              <a:ext cx="32095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	Bootstrap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的布局工具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083390" y="2291246"/>
            <a:ext cx="682569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Bootstrap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通过一些简单的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HTML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标签和扩展的类即可创建出不同样式的表单，按照布局的不同，主要分为三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8553" y="1369182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表单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85805" y="3541352"/>
            <a:ext cx="2191071" cy="720080"/>
            <a:chOff x="1187624" y="2060848"/>
            <a:chExt cx="2295789" cy="720080"/>
          </a:xfrm>
        </p:grpSpPr>
        <p:sp>
          <p:nvSpPr>
            <p:cNvPr id="8" name="矩形 7"/>
            <p:cNvSpPr/>
            <p:nvPr/>
          </p:nvSpPr>
          <p:spPr>
            <a:xfrm>
              <a:off x="1331640" y="2316007"/>
              <a:ext cx="2151773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360000" lvl="0">
                <a:lnSpc>
                  <a:spcPct val="150000"/>
                </a:lnSpc>
              </a:pP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垂直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表单（默认）。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187624" y="2060848"/>
              <a:ext cx="432047" cy="720080"/>
              <a:chOff x="1043606" y="1310796"/>
              <a:chExt cx="973654" cy="1571757"/>
            </a:xfrm>
          </p:grpSpPr>
          <p:sp>
            <p:nvSpPr>
              <p:cNvPr id="13" name="弦形 12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43606" y="1310796"/>
                <a:ext cx="498856" cy="76944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cap="none" spc="0" smtClean="0">
                    <a:ln/>
                    <a:solidFill>
                      <a:schemeClr val="accent3"/>
                    </a:solidFill>
                    <a:effectLst/>
                  </a:rPr>
                  <a:t>1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3172032" y="4121876"/>
            <a:ext cx="2304844" cy="769441"/>
            <a:chOff x="1068582" y="2060848"/>
            <a:chExt cx="2425499" cy="769441"/>
          </a:xfrm>
        </p:grpSpPr>
        <p:sp>
          <p:nvSpPr>
            <p:cNvPr id="16" name="矩形 15"/>
            <p:cNvSpPr/>
            <p:nvPr/>
          </p:nvSpPr>
          <p:spPr>
            <a:xfrm>
              <a:off x="1331640" y="2316007"/>
              <a:ext cx="2162441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360000">
                <a:lnSpc>
                  <a:spcPct val="150000"/>
                </a:lnSpc>
              </a:pP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联表</a:t>
              </a: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单。</a:t>
              </a:r>
              <a:endPara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068582" y="2060848"/>
              <a:ext cx="551089" cy="769441"/>
              <a:chOff x="775335" y="1310796"/>
              <a:chExt cx="1241925" cy="1679500"/>
            </a:xfrm>
          </p:grpSpPr>
          <p:sp>
            <p:nvSpPr>
              <p:cNvPr id="18" name="弦形 17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75335" y="1310796"/>
                <a:ext cx="1124213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>
                    <a:ln/>
                    <a:solidFill>
                      <a:schemeClr val="accent3"/>
                    </a:solidFill>
                  </a:rPr>
                  <a:t>2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172032" y="4693480"/>
            <a:ext cx="2304845" cy="769441"/>
            <a:chOff x="1048877" y="2060848"/>
            <a:chExt cx="2680164" cy="769441"/>
          </a:xfrm>
        </p:grpSpPr>
        <p:sp>
          <p:nvSpPr>
            <p:cNvPr id="23" name="矩形 22"/>
            <p:cNvSpPr/>
            <p:nvPr/>
          </p:nvSpPr>
          <p:spPr>
            <a:xfrm>
              <a:off x="1331641" y="2316007"/>
              <a:ext cx="2397400" cy="4649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marL="360000">
                <a:lnSpc>
                  <a:spcPct val="150000"/>
                </a:lnSpc>
              </a:pPr>
              <a:r>
                <a:rPr lang="zh-CN" altLang="en-US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水平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zh-CN" sz="14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048877" y="2060848"/>
              <a:ext cx="570794" cy="769441"/>
              <a:chOff x="730928" y="1310796"/>
              <a:chExt cx="1286332" cy="1679500"/>
            </a:xfrm>
          </p:grpSpPr>
          <p:sp>
            <p:nvSpPr>
              <p:cNvPr id="25" name="弦形 24"/>
              <p:cNvSpPr/>
              <p:nvPr/>
            </p:nvSpPr>
            <p:spPr>
              <a:xfrm>
                <a:off x="1043606" y="2420888"/>
                <a:ext cx="973654" cy="461665"/>
              </a:xfrm>
              <a:prstGeom prst="chor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ea typeface="宋体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30928" y="1310796"/>
                <a:ext cx="1124214" cy="16795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flat" dir="t">
                    <a:rot lat="0" lon="0" rev="18900000"/>
                  </a:lightRig>
                </a:scene3d>
                <a:sp3d extrusionH="31750" contourW="6350" prstMaterial="powder">
                  <a:bevelT w="19050" h="19050" prst="angle"/>
                  <a:contourClr>
                    <a:schemeClr val="accent3">
                      <a:tint val="100000"/>
                      <a:shade val="100000"/>
                      <a:satMod val="100000"/>
                      <a:hueMod val="10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4400" b="1" smtClean="0">
                    <a:ln/>
                    <a:solidFill>
                      <a:schemeClr val="accent3"/>
                    </a:solidFill>
                  </a:rPr>
                  <a:t>3</a:t>
                </a:r>
                <a:endParaRPr lang="zh-CN" altLang="en-US" sz="4400" b="1" cap="none" spc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</p:grp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19" y="1047268"/>
            <a:ext cx="1920143" cy="101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649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8553" y="1369182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垂直表</a:t>
            </a:r>
            <a:r>
              <a:rPr lang="zh-CN" altLang="en-US" sz="2400" b="1" dirty="0">
                <a:solidFill>
                  <a:srgbClr val="0567A2"/>
                </a:solidFill>
              </a:rPr>
              <a:t>单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6835" y="5844052"/>
            <a:ext cx="7711522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demo7-6.html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40" y="3853410"/>
            <a:ext cx="4617506" cy="165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361417" y="2247173"/>
            <a:ext cx="6172529" cy="1200329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表单也称为基本表单，使用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制作基本表单主要分为以下步骤：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）向父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&lt;form&gt;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标签添加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role=“form”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）把标签和控件放在一个类名为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form-group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中，获取最佳间距。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）向所有的文本标签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&lt;input&gt;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&lt;textarea&gt;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&lt;select&gt;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.form-control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55" y="4257675"/>
            <a:ext cx="88803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43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508553" y="1712272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508553" y="1369182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内联表</a:t>
            </a:r>
            <a:r>
              <a:rPr lang="zh-CN" altLang="en-US" sz="2400" b="1" dirty="0">
                <a:solidFill>
                  <a:srgbClr val="0567A2"/>
                </a:solidFill>
              </a:rPr>
              <a:t>单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94279" y="5646176"/>
            <a:ext cx="755912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demo7-7.html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79" y="4005262"/>
            <a:ext cx="5130246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5915025" y="1533525"/>
            <a:ext cx="2800349" cy="3857625"/>
          </a:xfrm>
          <a:prstGeom prst="wedgeRoundRectCallout">
            <a:avLst>
              <a:gd name="adj1" fmla="val -96683"/>
              <a:gd name="adj2" fmla="val -25151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内联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表单</a:t>
            </a:r>
            <a:r>
              <a:rPr lang="zh-CN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所有元素是内联的，向左对齐的，标签是并排的，默认情况下，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Bootstrap 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&lt;input&gt;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&lt;select&gt;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textarea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标签有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100% 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宽度。在使用内联表单时，读者需要自己在表单控件上设置一个宽度，可以使用类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-only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隐藏内联表单的某个标签。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769732"/>
            <a:ext cx="1292816" cy="161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86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8553" y="1188207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水平表单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808" y="4484186"/>
            <a:ext cx="760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        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73" y="4078474"/>
            <a:ext cx="4491081" cy="145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1038870" y="5798576"/>
            <a:ext cx="700503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demo7-8.html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795" y="2025204"/>
            <a:ext cx="6600180" cy="1754326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表单与其他表单不仅标记的数量上不同，而且表单的呈现形式也不同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水平布局的表单的步骤具体如下所示：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&lt;form&gt;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标签添加类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.form-horizontal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，改变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.form-group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的行为，并使用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预置的栅格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和控件组水平并排布局。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标签和控件放在一个带有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.form-group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标签添加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.control-label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19" y="4115647"/>
            <a:ext cx="1093256" cy="1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626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553" y="1188207"/>
            <a:ext cx="331533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改变表单控件的样式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56" y="4410075"/>
            <a:ext cx="5486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>
          <a:xfrm>
            <a:off x="666749" y="5750951"/>
            <a:ext cx="728662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demo7-9.html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1756" y="2568129"/>
            <a:ext cx="5466705" cy="1477328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实际开发中有时需要改变表单的默认尺寸和样式，可以通过如下方式来改变表单控件的尺寸和样式：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.input-lg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.input-sm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为控件设置高度。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.col-lg-*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为控件设置宽度。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.form-control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的样式来改变控件的样式。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02" y="3239148"/>
            <a:ext cx="1292816" cy="161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581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553" y="118820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按钮样式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0125" y="1771315"/>
            <a:ext cx="7781925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Bootstrap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提供了一些类来定义按钮的样式，支持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&lt;a&gt;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&lt;button&gt;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&lt;input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29412"/>
              </p:ext>
            </p:extLst>
          </p:nvPr>
        </p:nvGraphicFramePr>
        <p:xfrm>
          <a:off x="1102440" y="2667003"/>
          <a:ext cx="7098585" cy="3714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336"/>
                <a:gridCol w="5143249"/>
              </a:tblGrid>
              <a:tr h="337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为按钮添加基本样式。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.btn-default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默认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标准按钮。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.btn-primary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原始按钮样式（未被操作）。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.btn-success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表示成功的动作。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该样式可用于要弹出信息的按钮。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.btn-warning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表示需要谨慎操作的按钮。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.btn-danger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表示一个危险动作的按钮操作。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.btn-link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让按钮看起来像个链接</a:t>
                      </a:r>
                      <a:r>
                        <a:rPr lang="en-US" sz="1050" kern="100">
                          <a:effectLst/>
                        </a:rPr>
                        <a:t> (</a:t>
                      </a:r>
                      <a:r>
                        <a:rPr lang="zh-CN" sz="1050" kern="100">
                          <a:effectLst/>
                        </a:rPr>
                        <a:t>仍然保留按钮行为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.active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按钮被点击。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.disabled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禁用按钮。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0223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553" y="118820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按钮样式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3686175"/>
            <a:ext cx="5486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800100" y="5426149"/>
            <a:ext cx="732472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demo7-10.html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58" y="2086822"/>
            <a:ext cx="1093256" cy="1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3343275" y="2086822"/>
            <a:ext cx="3676650" cy="1285028"/>
          </a:xfrm>
          <a:prstGeom prst="wedgeRoundRectCallout">
            <a:avLst>
              <a:gd name="adj1" fmla="val -63061"/>
              <a:gd name="adj2" fmla="val 2543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接下来通过一个案例来演示按钮的样式。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39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553" y="118820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按钮大小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95260"/>
              </p:ext>
            </p:extLst>
          </p:nvPr>
        </p:nvGraphicFramePr>
        <p:xfrm>
          <a:off x="938212" y="1905794"/>
          <a:ext cx="7177088" cy="1504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960"/>
                <a:gridCol w="5200128"/>
              </a:tblGrid>
              <a:tr h="300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08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.btn-lg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大按钮。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08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.btn-sm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08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.btn-xs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超小按钮。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08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.btn-block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创建块级的按钮，会横跨父元素的全部宽度。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683924"/>
            <a:ext cx="3886200" cy="279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5082765" y="5395307"/>
            <a:ext cx="3184935" cy="715089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</a:t>
            </a:r>
            <a:endParaRPr lang="en-US" altLang="zh-CN" b="1" smtClean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（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demo7-11.html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52500" y="3581400"/>
            <a:ext cx="7115175" cy="2901905"/>
            <a:chOff x="990600" y="3581400"/>
            <a:chExt cx="7115175" cy="290190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000625" y="3581400"/>
              <a:ext cx="1" cy="2901905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90600" y="3581400"/>
              <a:ext cx="7115175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850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69722" y="1596662"/>
            <a:ext cx="7730714" cy="4927964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实际开发中有时需要改变表单的默认尺寸和样式，可以通过如下方式来改变表单控件的尺寸和样式：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一个完整的标签页分为页头选项卡和内容两部分。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头使用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&lt;ul&gt;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&lt;ul&gt;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中添加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.nav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.nav-tabs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类，会应用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标签页样式；添加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.nav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 nav-pills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类会应用胶囊标签样式。需要几个标签项就添加几个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&lt;li&gt;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&lt;li&gt;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标签中添加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的值直接跟标签页下面的内容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关联，十分重要。</a:t>
            </a: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标签中添加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data-toggle=“tab”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data-toggle=“pill”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+mj-ea"/>
              <a:buAutoNum type="circleNumDbPlain"/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内容部分最外层使用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标签添加类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.tab-content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，然后添加每个标签项对应的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标签，这些标签添加类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.tab-pane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和对应标签项的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值。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+mj-ea"/>
              <a:buAutoNum type="circleNumDbPlain" startAt="5"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+mj-ea"/>
              <a:buAutoNum type="circleNumDbPlain" startAt="5"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553" y="911982"/>
            <a:ext cx="14590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标签页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540" y="3329389"/>
            <a:ext cx="7077077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&lt;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 class="</a:t>
            </a:r>
            <a:r>
              <a:rPr lang="en-US" altLang="zh-CN" sz="1600" dirty="0" err="1"/>
              <a:t>nav</a:t>
            </a:r>
            <a:r>
              <a:rPr lang="en-US" altLang="zh-CN" sz="1600" dirty="0"/>
              <a:t> </a:t>
            </a:r>
            <a:r>
              <a:rPr lang="en-US" altLang="zh-CN" sz="1600" dirty="0" err="1"/>
              <a:t>nav</a:t>
            </a:r>
            <a:r>
              <a:rPr lang="en-US" altLang="zh-CN" sz="1600" dirty="0"/>
              <a:t>-tabs"&gt;</a:t>
            </a:r>
            <a:endParaRPr lang="zh-CN" altLang="zh-CN" sz="1600" dirty="0"/>
          </a:p>
          <a:p>
            <a:r>
              <a:rPr lang="en-US" altLang="zh-CN" sz="1600" dirty="0"/>
              <a:t>   &lt;li&gt;&lt;a </a:t>
            </a:r>
            <a:r>
              <a:rPr lang="en-US" altLang="zh-CN" sz="1600" dirty="0" err="1"/>
              <a:t>href</a:t>
            </a:r>
            <a:r>
              <a:rPr lang="en-US" altLang="zh-CN" sz="1600" dirty="0"/>
              <a:t>="#identifier" data-toggle="tab"&gt;Home&lt;/a&gt;&lt;/li&gt;</a:t>
            </a:r>
            <a:endParaRPr lang="zh-CN" altLang="zh-CN" sz="1600" dirty="0"/>
          </a:p>
          <a:p>
            <a:r>
              <a:rPr lang="en-US" altLang="zh-CN" sz="1600" dirty="0"/>
              <a:t>...</a:t>
            </a:r>
            <a:endParaRPr lang="zh-CN" altLang="zh-CN" sz="1600" dirty="0"/>
          </a:p>
          <a:p>
            <a:r>
              <a:rPr lang="en-US" altLang="zh-CN" sz="1600" dirty="0"/>
              <a:t>&lt;/</a:t>
            </a:r>
            <a:r>
              <a:rPr lang="en-US" altLang="zh-CN" sz="1600" dirty="0" err="1"/>
              <a:t>ul</a:t>
            </a:r>
            <a:r>
              <a:rPr lang="en-US" altLang="zh-CN" sz="1600" dirty="0"/>
              <a:t>&gt;</a:t>
            </a:r>
            <a:endParaRPr lang="zh-CN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945948" y="5037862"/>
            <a:ext cx="712767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&lt;div class="tab-content"&gt;</a:t>
            </a:r>
            <a:endParaRPr lang="zh-CN" altLang="zh-CN" sz="1600" dirty="0"/>
          </a:p>
          <a:p>
            <a:r>
              <a:rPr lang="en-US" altLang="zh-CN" sz="1600" dirty="0"/>
              <a:t>&lt;div class="tab-pane active" id="home"&gt;...&lt;/div&gt;</a:t>
            </a:r>
            <a:endParaRPr lang="zh-CN" altLang="zh-CN" sz="1600" dirty="0"/>
          </a:p>
          <a:p>
            <a:r>
              <a:rPr lang="en-US" altLang="zh-CN" sz="1600" dirty="0"/>
              <a:t>&lt;div class="tab-pane " id="profile"&gt;...&lt;/div&gt;</a:t>
            </a:r>
            <a:endParaRPr lang="zh-CN" altLang="zh-CN" sz="1600" dirty="0"/>
          </a:p>
          <a:p>
            <a:r>
              <a:rPr lang="en-US" altLang="zh-CN" sz="1600" dirty="0"/>
              <a:t>&lt;div class="tab-pane " id="messages"&gt;...&lt;/div&gt;</a:t>
            </a:r>
            <a:endParaRPr lang="zh-CN" altLang="zh-CN" sz="1600" dirty="0"/>
          </a:p>
          <a:p>
            <a:r>
              <a:rPr lang="en-US" altLang="zh-CN" sz="1600" dirty="0"/>
              <a:t>&lt;/div&gt;</a:t>
            </a:r>
            <a:endParaRPr lang="zh-CN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62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553" y="911982"/>
            <a:ext cx="14590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标签页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6146" name="图片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05" y="3743325"/>
            <a:ext cx="2752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3771900"/>
            <a:ext cx="26955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/>
        </p:nvSpPr>
        <p:spPr>
          <a:xfrm>
            <a:off x="914401" y="5608309"/>
            <a:ext cx="719137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demo7-12.html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58" y="2086822"/>
            <a:ext cx="1093256" cy="1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3343275" y="2086822"/>
            <a:ext cx="3676650" cy="1285028"/>
          </a:xfrm>
          <a:prstGeom prst="wedgeRoundRectCallout">
            <a:avLst>
              <a:gd name="adj1" fmla="val -63061"/>
              <a:gd name="adj2" fmla="val 2543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接下来通过一个案例来演示标签页的使用方法。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54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3" y="1620838"/>
            <a:ext cx="8262541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请简述什么是栅格系统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请简述什么是媒体查询及媒体查询在网页开发中的作用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383" y="1178571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180673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35742" y="2196625"/>
            <a:ext cx="6760507" cy="1328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栅格系统（又称网格系统）就是用固定的格子进行网页布局，是一种清晰、工整的设计风格。栅格系统最早是应用于印刷媒体上，后来被应用于网页布局中，而随着响应式设计的流行，栅格系统开始被赋予了新的意义，即一种响应式设计的实现方式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26219" y="2744072"/>
            <a:ext cx="6760506" cy="1328023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媒体查询是向不同设备提供不同样式的一种不错方式，它为每种类型的用户提供了最佳的体验。作为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CSS3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规范的一部分，媒体查询扩展了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media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属性的角色。允许设计人员基于各种不同的设备属性（比如屏幕宽度、方向等）来确定目标样式。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82341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92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553" y="1203536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基本轮播图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553" y="1820279"/>
            <a:ext cx="816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轮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播图的实现主要由三个部分构成：轮播的图片、轮播图片的计数器、轮播图片的控制器。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7218" y="3318522"/>
            <a:ext cx="1858201" cy="1477328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设计轮播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轮播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轮播图片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添加图片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式触发轮播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199"/>
            <a:ext cx="3552825" cy="184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33900"/>
            <a:ext cx="3552825" cy="185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776448" y="5406966"/>
            <a:ext cx="2962443" cy="715089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</a:t>
            </a:r>
            <a:endParaRPr lang="en-US" altLang="zh-CN" b="1" smtClean="0">
              <a:solidFill>
                <a:schemeClr val="bg1"/>
              </a:solidFill>
              <a:ea typeface="宋体" pitchFamily="2" charset="-122"/>
            </a:endParaRPr>
          </a:p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（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demo7-13.html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5" y="3365338"/>
            <a:ext cx="1093256" cy="138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413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包中提供了哪些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简述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Bootstrap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栅格系统的工作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3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67025" y="1936442"/>
            <a:ext cx="5391149" cy="3407083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 bwMode="auto">
          <a:xfrm>
            <a:off x="5266482" y="1753766"/>
            <a:ext cx="2198687" cy="301006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9" name="矩形 75"/>
          <p:cNvSpPr>
            <a:spLocks noChangeArrowheads="1"/>
          </p:cNvSpPr>
          <p:nvPr/>
        </p:nvSpPr>
        <p:spPr bwMode="auto">
          <a:xfrm>
            <a:off x="5266482" y="172011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3409950" y="2250653"/>
            <a:ext cx="445769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     Bootstrap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是由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Twitter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（著名的社交网站）推出的前端开源工具包，它基于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JavaScript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等前端技术，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2011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月在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上发布，一经推出颇受欢迎。在本书编著时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的最新版本是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3.3.7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6" y="2540957"/>
            <a:ext cx="1968529" cy="257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152135"/>
            <a:ext cx="3808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Bootstrap</a:t>
            </a:r>
            <a:r>
              <a:rPr lang="zh-CN" altLang="zh-CN" sz="2400" b="1" smtClean="0">
                <a:solidFill>
                  <a:srgbClr val="0567A2"/>
                </a:solidFill>
              </a:rPr>
              <a:t>简介</a:t>
            </a:r>
            <a:r>
              <a:rPr lang="en-US" altLang="zh-CN" sz="2400" b="1" smtClean="0">
                <a:solidFill>
                  <a:srgbClr val="0567A2"/>
                </a:solidFill>
              </a:rPr>
              <a:t>-</a:t>
            </a:r>
            <a:r>
              <a:rPr lang="zh-CN" altLang="en-US" sz="2400" b="1" smtClean="0">
                <a:solidFill>
                  <a:srgbClr val="0567A2"/>
                </a:solidFill>
              </a:rPr>
              <a:t>包含内容</a:t>
            </a:r>
            <a:r>
              <a:rPr lang="zh-CN" altLang="zh-CN" sz="2400" b="1" smtClean="0">
                <a:solidFill>
                  <a:srgbClr val="0567A2"/>
                </a:solidFill>
              </a:rPr>
              <a:t> 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0215" y="2314575"/>
            <a:ext cx="2655852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基本结构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415033" y="2817812"/>
            <a:ext cx="2661542" cy="1211263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提供了一个带有网格系统、链接样式、背景的基本结构。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01515" y="2324100"/>
            <a:ext cx="2655852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(2)CSS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3196333" y="2827337"/>
            <a:ext cx="2661542" cy="1201738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自带全局的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设置、定义基本的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元素样式、可扩展的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，以及一个先进的栅格系统。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11390" y="2324100"/>
            <a:ext cx="2655852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布局组件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折角形 14"/>
          <p:cNvSpPr/>
          <p:nvPr/>
        </p:nvSpPr>
        <p:spPr>
          <a:xfrm>
            <a:off x="6006208" y="2827337"/>
            <a:ext cx="2661542" cy="1201738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包含了十几个可重用的组件，用于创建图像、下拉菜单、导航、警告框、弹出框等等。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73106" y="4419600"/>
            <a:ext cx="2655852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(4)JavaScript 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折角形 16"/>
          <p:cNvSpPr/>
          <p:nvPr/>
        </p:nvSpPr>
        <p:spPr>
          <a:xfrm>
            <a:off x="1467924" y="4922837"/>
            <a:ext cx="2661542" cy="1201738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包含了十几个自定义的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插件。可以直接包含所有的插件，也可以逐个包含这些插件。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749706" y="4429125"/>
            <a:ext cx="2655852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）定制</a:t>
            </a:r>
            <a:endParaRPr lang="zh-CN" altLang="en-US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折角形 18"/>
          <p:cNvSpPr/>
          <p:nvPr/>
        </p:nvSpPr>
        <p:spPr>
          <a:xfrm>
            <a:off x="4744524" y="4932362"/>
            <a:ext cx="2661542" cy="1201738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人员可以定制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的组件、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变量和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插件来得到一套自定义的版本。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12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171185"/>
            <a:ext cx="271683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Bootstrap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的优势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674687" y="2019780"/>
            <a:ext cx="7783513" cy="424731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设备优先：自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Bootstrap 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起，移动设备优先的样式贯穿于整个库。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浏览器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支持：主流浏览器都支持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，包括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Firefox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chrome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Safari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容易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上手：要学习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，只需读者具备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HTML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CSS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的基础知识。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式设计：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Bootstrap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的响应式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CSS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能够自适应于台式机、平板电脑和手机的屏幕大小。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良好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的代码规范：为开发人员创建接口提供了一个简洁统一的解决方案，减少了测试的工作量。使开发人员站在巨人的肩膀上，不重复造轮子。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包含了功能强大的内置组件。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还提供了基于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的定制。</a:t>
            </a: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56" y="983344"/>
            <a:ext cx="1920143" cy="101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414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60388" y="1228335"/>
            <a:ext cx="24074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Bootstrap</a:t>
            </a:r>
            <a:r>
              <a:rPr lang="zh-CN" altLang="en-US" sz="2400" b="1" dirty="0">
                <a:solidFill>
                  <a:srgbClr val="0567A2"/>
                </a:solidFill>
              </a:rPr>
              <a:t>下载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02499" y="1891784"/>
            <a:ext cx="2577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http://getbootstrap.com/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4201520" y="2261116"/>
            <a:ext cx="379010" cy="30110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14" y="2628900"/>
            <a:ext cx="54959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962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575228" y="21218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13" name="矩形 12"/>
          <p:cNvSpPr/>
          <p:nvPr/>
        </p:nvSpPr>
        <p:spPr>
          <a:xfrm>
            <a:off x="1833751" y="1387848"/>
            <a:ext cx="6672074" cy="507831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下载成功后，解压缩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ZIP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文件，将看到下面的文件和目录结构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121847"/>
            <a:ext cx="5448301" cy="413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27" y="1265572"/>
            <a:ext cx="1310723" cy="171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482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51198"/>
            <a:ext cx="6576635" cy="437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1228335"/>
            <a:ext cx="30262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Bootstrap</a:t>
            </a:r>
            <a:r>
              <a:rPr lang="zh-CN" altLang="en-US" sz="2400" b="1" dirty="0">
                <a:solidFill>
                  <a:srgbClr val="0567A2"/>
                </a:solidFill>
              </a:rPr>
              <a:t>环境配置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48628" y="3751541"/>
            <a:ext cx="39711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文件中使用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Bootstrap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，该文件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必须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jquery.js</a:t>
            </a:r>
          </a:p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bootstrap.min.js </a:t>
            </a:r>
          </a:p>
          <a:p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bootstrap.min.css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04" y="979766"/>
            <a:ext cx="511492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051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f28cf552472a615f2c9625ca9fea7d38a3043f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布局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布局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布局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布局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布局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布局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布局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7章 使用Bootstrap进行移动Web开发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Bootstrap常用样式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初识Bootstrap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初识Bootstrap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初识Bootstrap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初识Bootstrap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初识Bootstrap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初识Bootstrap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5123</TotalTime>
  <Words>2364</Words>
  <Application>Microsoft Office PowerPoint</Application>
  <PresentationFormat>全屏显示(4:3)</PresentationFormat>
  <Paragraphs>286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304</cp:revision>
  <dcterms:created xsi:type="dcterms:W3CDTF">2016-08-25T05:15:17Z</dcterms:created>
  <dcterms:modified xsi:type="dcterms:W3CDTF">2018-01-06T07:00:01Z</dcterms:modified>
</cp:coreProperties>
</file>