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notesMasterIdLst>
    <p:notesMasterId r:id="rId29"/>
  </p:notesMasterIdLst>
  <p:sldIdLst>
    <p:sldId id="256" r:id="rId2"/>
    <p:sldId id="285" r:id="rId3"/>
    <p:sldId id="300" r:id="rId4"/>
    <p:sldId id="294" r:id="rId5"/>
    <p:sldId id="289" r:id="rId6"/>
    <p:sldId id="290" r:id="rId7"/>
    <p:sldId id="291" r:id="rId8"/>
    <p:sldId id="292" r:id="rId9"/>
    <p:sldId id="296" r:id="rId10"/>
    <p:sldId id="299" r:id="rId11"/>
    <p:sldId id="298" r:id="rId12"/>
    <p:sldId id="297" r:id="rId13"/>
    <p:sldId id="295" r:id="rId14"/>
    <p:sldId id="301" r:id="rId15"/>
    <p:sldId id="302" r:id="rId16"/>
    <p:sldId id="258" r:id="rId17"/>
    <p:sldId id="257" r:id="rId18"/>
    <p:sldId id="259" r:id="rId19"/>
    <p:sldId id="261" r:id="rId20"/>
    <p:sldId id="262" r:id="rId21"/>
    <p:sldId id="286" r:id="rId22"/>
    <p:sldId id="287" r:id="rId23"/>
    <p:sldId id="263" r:id="rId24"/>
    <p:sldId id="288" r:id="rId25"/>
    <p:sldId id="266" r:id="rId26"/>
    <p:sldId id="267" r:id="rId27"/>
    <p:sldId id="284" r:id="rId28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9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182923-8CE0-448D-89EC-0D111FF20CF8}" type="datetimeFigureOut">
              <a:rPr lang="es-PE" smtClean="0"/>
              <a:t>30/06/2025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833B55-A761-4796-AD6B-35313576DFC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620494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6/30/2025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02369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6/30/2025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06763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6/30/2025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16009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Background "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4"/>
          <p:cNvSpPr/>
          <p:nvPr/>
        </p:nvSpPr>
        <p:spPr>
          <a:xfrm rot="170920" flipH="1">
            <a:off x="-180358" y="4433687"/>
            <a:ext cx="1687193" cy="3335485"/>
          </a:xfrm>
          <a:custGeom>
            <a:avLst/>
            <a:gdLst/>
            <a:ahLst/>
            <a:cxnLst/>
            <a:rect l="l" t="t" r="r" b="b"/>
            <a:pathLst>
              <a:path w="50614" h="100061" extrusionOk="0">
                <a:moveTo>
                  <a:pt x="50613" y="0"/>
                </a:moveTo>
                <a:cubicBezTo>
                  <a:pt x="45439" y="8272"/>
                  <a:pt x="35236" y="11551"/>
                  <a:pt x="25945" y="14503"/>
                </a:cubicBezTo>
                <a:cubicBezTo>
                  <a:pt x="16653" y="17454"/>
                  <a:pt x="6486" y="21535"/>
                  <a:pt x="2405" y="30353"/>
                </a:cubicBezTo>
                <a:cubicBezTo>
                  <a:pt x="1057" y="33269"/>
                  <a:pt x="474" y="36439"/>
                  <a:pt x="255" y="39645"/>
                </a:cubicBezTo>
                <a:cubicBezTo>
                  <a:pt x="0" y="42925"/>
                  <a:pt x="110" y="46350"/>
                  <a:pt x="1312" y="49447"/>
                </a:cubicBezTo>
                <a:cubicBezTo>
                  <a:pt x="2369" y="52144"/>
                  <a:pt x="4227" y="54476"/>
                  <a:pt x="6231" y="56589"/>
                </a:cubicBezTo>
                <a:cubicBezTo>
                  <a:pt x="9511" y="60014"/>
                  <a:pt x="13300" y="62966"/>
                  <a:pt x="17454" y="65298"/>
                </a:cubicBezTo>
                <a:cubicBezTo>
                  <a:pt x="23722" y="68832"/>
                  <a:pt x="31192" y="71274"/>
                  <a:pt x="35163" y="77250"/>
                </a:cubicBezTo>
                <a:cubicBezTo>
                  <a:pt x="39500" y="83772"/>
                  <a:pt x="38370" y="92372"/>
                  <a:pt x="37058" y="100060"/>
                </a:cubicBezTo>
                <a:lnTo>
                  <a:pt x="50613" y="100060"/>
                </a:lnTo>
                <a:lnTo>
                  <a:pt x="50613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3" name="Google Shape;333;p34"/>
          <p:cNvSpPr/>
          <p:nvPr/>
        </p:nvSpPr>
        <p:spPr>
          <a:xfrm rot="-2367698">
            <a:off x="-1524444" y="-310618"/>
            <a:ext cx="4467677" cy="1934428"/>
          </a:xfrm>
          <a:custGeom>
            <a:avLst/>
            <a:gdLst/>
            <a:ahLst/>
            <a:cxnLst/>
            <a:rect l="l" t="t" r="r" b="b"/>
            <a:pathLst>
              <a:path w="89895" h="38923" extrusionOk="0">
                <a:moveTo>
                  <a:pt x="1" y="0"/>
                </a:moveTo>
                <a:lnTo>
                  <a:pt x="1" y="13847"/>
                </a:lnTo>
                <a:cubicBezTo>
                  <a:pt x="6961" y="20041"/>
                  <a:pt x="11698" y="28604"/>
                  <a:pt x="19350" y="33851"/>
                </a:cubicBezTo>
                <a:cubicBezTo>
                  <a:pt x="24310" y="37202"/>
                  <a:pt x="30307" y="38923"/>
                  <a:pt x="36299" y="38923"/>
                </a:cubicBezTo>
                <a:cubicBezTo>
                  <a:pt x="38713" y="38923"/>
                  <a:pt x="41127" y="38643"/>
                  <a:pt x="43472" y="38078"/>
                </a:cubicBezTo>
                <a:cubicBezTo>
                  <a:pt x="51707" y="35965"/>
                  <a:pt x="58849" y="30827"/>
                  <a:pt x="63404" y="23685"/>
                </a:cubicBezTo>
                <a:cubicBezTo>
                  <a:pt x="65189" y="20952"/>
                  <a:pt x="66574" y="17928"/>
                  <a:pt x="68797" y="15559"/>
                </a:cubicBezTo>
                <a:cubicBezTo>
                  <a:pt x="72071" y="12054"/>
                  <a:pt x="76834" y="10417"/>
                  <a:pt x="81673" y="10417"/>
                </a:cubicBezTo>
                <a:cubicBezTo>
                  <a:pt x="84480" y="10417"/>
                  <a:pt x="87312" y="10968"/>
                  <a:pt x="89894" y="12025"/>
                </a:cubicBezTo>
                <a:lnTo>
                  <a:pt x="8989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4" name="Google Shape;334;p34"/>
          <p:cNvSpPr/>
          <p:nvPr/>
        </p:nvSpPr>
        <p:spPr>
          <a:xfrm rot="690280" flipH="1">
            <a:off x="9002794" y="-218613"/>
            <a:ext cx="4115068" cy="1880277"/>
          </a:xfrm>
          <a:custGeom>
            <a:avLst/>
            <a:gdLst/>
            <a:ahLst/>
            <a:cxnLst/>
            <a:rect l="l" t="t" r="r" b="b"/>
            <a:pathLst>
              <a:path w="89895" h="38923" extrusionOk="0">
                <a:moveTo>
                  <a:pt x="1" y="0"/>
                </a:moveTo>
                <a:lnTo>
                  <a:pt x="1" y="13847"/>
                </a:lnTo>
                <a:cubicBezTo>
                  <a:pt x="6961" y="20041"/>
                  <a:pt x="11698" y="28604"/>
                  <a:pt x="19350" y="33851"/>
                </a:cubicBezTo>
                <a:cubicBezTo>
                  <a:pt x="24310" y="37202"/>
                  <a:pt x="30307" y="38923"/>
                  <a:pt x="36299" y="38923"/>
                </a:cubicBezTo>
                <a:cubicBezTo>
                  <a:pt x="38713" y="38923"/>
                  <a:pt x="41127" y="38643"/>
                  <a:pt x="43472" y="38078"/>
                </a:cubicBezTo>
                <a:cubicBezTo>
                  <a:pt x="51707" y="35965"/>
                  <a:pt x="58849" y="30827"/>
                  <a:pt x="63404" y="23685"/>
                </a:cubicBezTo>
                <a:cubicBezTo>
                  <a:pt x="65189" y="20952"/>
                  <a:pt x="66574" y="17928"/>
                  <a:pt x="68797" y="15559"/>
                </a:cubicBezTo>
                <a:cubicBezTo>
                  <a:pt x="72071" y="12054"/>
                  <a:pt x="76834" y="10417"/>
                  <a:pt x="81673" y="10417"/>
                </a:cubicBezTo>
                <a:cubicBezTo>
                  <a:pt x="84480" y="10417"/>
                  <a:pt x="87312" y="10968"/>
                  <a:pt x="89894" y="12025"/>
                </a:cubicBezTo>
                <a:lnTo>
                  <a:pt x="89894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5" name="Google Shape;335;p34"/>
          <p:cNvSpPr/>
          <p:nvPr/>
        </p:nvSpPr>
        <p:spPr>
          <a:xfrm rot="-5400000">
            <a:off x="9244572" y="3743424"/>
            <a:ext cx="2031267" cy="5006152"/>
          </a:xfrm>
          <a:custGeom>
            <a:avLst/>
            <a:gdLst/>
            <a:ahLst/>
            <a:cxnLst/>
            <a:rect l="l" t="t" r="r" b="b"/>
            <a:pathLst>
              <a:path w="60938" h="94533" extrusionOk="0">
                <a:moveTo>
                  <a:pt x="1" y="1"/>
                </a:moveTo>
                <a:lnTo>
                  <a:pt x="1" y="94533"/>
                </a:lnTo>
                <a:lnTo>
                  <a:pt x="32195" y="94464"/>
                </a:lnTo>
                <a:cubicBezTo>
                  <a:pt x="33081" y="94508"/>
                  <a:pt x="33977" y="94532"/>
                  <a:pt x="34879" y="94532"/>
                </a:cubicBezTo>
                <a:cubicBezTo>
                  <a:pt x="43131" y="94532"/>
                  <a:pt x="51835" y="92561"/>
                  <a:pt x="56734" y="86091"/>
                </a:cubicBezTo>
                <a:cubicBezTo>
                  <a:pt x="59981" y="81785"/>
                  <a:pt x="60938" y="76043"/>
                  <a:pt x="60083" y="70712"/>
                </a:cubicBezTo>
                <a:cubicBezTo>
                  <a:pt x="59263" y="65414"/>
                  <a:pt x="56700" y="60459"/>
                  <a:pt x="53487" y="56153"/>
                </a:cubicBezTo>
                <a:cubicBezTo>
                  <a:pt x="51095" y="52940"/>
                  <a:pt x="48361" y="50035"/>
                  <a:pt x="45285" y="47506"/>
                </a:cubicBezTo>
                <a:cubicBezTo>
                  <a:pt x="40603" y="43542"/>
                  <a:pt x="35100" y="40431"/>
                  <a:pt x="31033" y="35818"/>
                </a:cubicBezTo>
                <a:cubicBezTo>
                  <a:pt x="26829" y="30999"/>
                  <a:pt x="24437" y="24881"/>
                  <a:pt x="24232" y="18490"/>
                </a:cubicBezTo>
                <a:cubicBezTo>
                  <a:pt x="24095" y="13706"/>
                  <a:pt x="25086" y="8340"/>
                  <a:pt x="22113" y="4580"/>
                </a:cubicBezTo>
                <a:cubicBezTo>
                  <a:pt x="19652" y="1436"/>
                  <a:pt x="15346" y="616"/>
                  <a:pt x="1141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6" name="Google Shape;336;p34"/>
          <p:cNvSpPr/>
          <p:nvPr/>
        </p:nvSpPr>
        <p:spPr>
          <a:xfrm rot="10523632">
            <a:off x="10463591" y="4130561"/>
            <a:ext cx="1594821" cy="2973457"/>
          </a:xfrm>
          <a:custGeom>
            <a:avLst/>
            <a:gdLst/>
            <a:ahLst/>
            <a:cxnLst/>
            <a:rect l="l" t="t" r="r" b="b"/>
            <a:pathLst>
              <a:path w="47848" h="89210" extrusionOk="0">
                <a:moveTo>
                  <a:pt x="44126" y="0"/>
                </a:moveTo>
                <a:cubicBezTo>
                  <a:pt x="43994" y="0"/>
                  <a:pt x="43849" y="86"/>
                  <a:pt x="43814" y="257"/>
                </a:cubicBezTo>
                <a:cubicBezTo>
                  <a:pt x="42926" y="8254"/>
                  <a:pt x="45865" y="15944"/>
                  <a:pt x="46788" y="23770"/>
                </a:cubicBezTo>
                <a:cubicBezTo>
                  <a:pt x="47266" y="27427"/>
                  <a:pt x="47095" y="31152"/>
                  <a:pt x="46241" y="34741"/>
                </a:cubicBezTo>
                <a:cubicBezTo>
                  <a:pt x="45387" y="38090"/>
                  <a:pt x="43917" y="41268"/>
                  <a:pt x="41969" y="44071"/>
                </a:cubicBezTo>
                <a:cubicBezTo>
                  <a:pt x="39952" y="46976"/>
                  <a:pt x="37389" y="49471"/>
                  <a:pt x="34450" y="51385"/>
                </a:cubicBezTo>
                <a:cubicBezTo>
                  <a:pt x="31306" y="53469"/>
                  <a:pt x="27786" y="54939"/>
                  <a:pt x="24334" y="56409"/>
                </a:cubicBezTo>
                <a:cubicBezTo>
                  <a:pt x="20882" y="57912"/>
                  <a:pt x="17498" y="59382"/>
                  <a:pt x="14423" y="61501"/>
                </a:cubicBezTo>
                <a:cubicBezTo>
                  <a:pt x="11688" y="63415"/>
                  <a:pt x="9262" y="65705"/>
                  <a:pt x="7246" y="68336"/>
                </a:cubicBezTo>
                <a:cubicBezTo>
                  <a:pt x="3144" y="73565"/>
                  <a:pt x="649" y="79854"/>
                  <a:pt x="103" y="86450"/>
                </a:cubicBezTo>
                <a:cubicBezTo>
                  <a:pt x="34" y="87304"/>
                  <a:pt x="0" y="88124"/>
                  <a:pt x="0" y="88979"/>
                </a:cubicBezTo>
                <a:cubicBezTo>
                  <a:pt x="17" y="89132"/>
                  <a:pt x="137" y="89209"/>
                  <a:pt x="261" y="89209"/>
                </a:cubicBezTo>
                <a:cubicBezTo>
                  <a:pt x="385" y="89209"/>
                  <a:pt x="513" y="89132"/>
                  <a:pt x="547" y="88979"/>
                </a:cubicBezTo>
                <a:cubicBezTo>
                  <a:pt x="581" y="82143"/>
                  <a:pt x="2734" y="75513"/>
                  <a:pt x="6699" y="69977"/>
                </a:cubicBezTo>
                <a:cubicBezTo>
                  <a:pt x="8647" y="67174"/>
                  <a:pt x="11039" y="64679"/>
                  <a:pt x="13773" y="62629"/>
                </a:cubicBezTo>
                <a:cubicBezTo>
                  <a:pt x="16712" y="60441"/>
                  <a:pt x="20062" y="58869"/>
                  <a:pt x="23411" y="57400"/>
                </a:cubicBezTo>
                <a:cubicBezTo>
                  <a:pt x="26863" y="55896"/>
                  <a:pt x="30383" y="54495"/>
                  <a:pt x="33630" y="52547"/>
                </a:cubicBezTo>
                <a:cubicBezTo>
                  <a:pt x="36603" y="50769"/>
                  <a:pt x="39235" y="48445"/>
                  <a:pt x="41388" y="45746"/>
                </a:cubicBezTo>
                <a:cubicBezTo>
                  <a:pt x="45660" y="40311"/>
                  <a:pt x="47847" y="33545"/>
                  <a:pt x="47574" y="26641"/>
                </a:cubicBezTo>
                <a:cubicBezTo>
                  <a:pt x="47232" y="18712"/>
                  <a:pt x="44156" y="11159"/>
                  <a:pt x="44156" y="3196"/>
                </a:cubicBezTo>
                <a:cubicBezTo>
                  <a:pt x="44156" y="2205"/>
                  <a:pt x="44225" y="1214"/>
                  <a:pt x="44361" y="257"/>
                </a:cubicBezTo>
                <a:cubicBezTo>
                  <a:pt x="44378" y="86"/>
                  <a:pt x="44259" y="0"/>
                  <a:pt x="44126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4095034464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6/30/2025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48761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6/30/2025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001675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6/30/2025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385246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6/30/2025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99343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6/30/2025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24386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6/30/2025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39904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6/30/2025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75853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6/30/2025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8908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F45AC6-C491-4585-A584-9CE2AF7D5500}" type="datetime1">
              <a:rPr lang="en-US" smtClean="0"/>
              <a:t>6/30/2025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99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jpg"/><Relationship Id="rId4" Type="http://schemas.openxmlformats.org/officeDocument/2006/relationships/image" Target="../media/image25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jp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5E5473D2-DD46-DFAF-84EC-264D6CE58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oncepto genético abstracto">
            <a:extLst>
              <a:ext uri="{FF2B5EF4-FFF2-40B4-BE49-F238E27FC236}">
                <a16:creationId xmlns:a16="http://schemas.microsoft.com/office/drawing/2014/main" id="{23E08BC8-2D9D-E6E8-327D-B076549B76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440" t="6919" r="-2" b="-2"/>
          <a:stretch/>
        </p:blipFill>
        <p:spPr>
          <a:xfrm>
            <a:off x="0" y="10"/>
            <a:ext cx="4535652" cy="685799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58FBB700-B097-15BB-13E0-F1CDAC6DDB5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7673" y="502315"/>
            <a:ext cx="5052305" cy="1668130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ED12D44A-9448-9ECB-7645-1BE395358E12}"/>
              </a:ext>
            </a:extLst>
          </p:cNvPr>
          <p:cNvSpPr txBox="1">
            <a:spLocks/>
          </p:cNvSpPr>
          <p:nvPr/>
        </p:nvSpPr>
        <p:spPr>
          <a:xfrm>
            <a:off x="4535653" y="2170445"/>
            <a:ext cx="7656347" cy="9424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2800" b="0" dirty="0">
                <a:solidFill>
                  <a:srgbClr val="2D3B45"/>
                </a:solidFill>
                <a:latin typeface="Congenial SemiBold" panose="020F0502020204030204" pitchFamily="2" charset="0"/>
              </a:rPr>
              <a:t>Simulación de latencia en redes TCP/IP en procesos industriales</a:t>
            </a:r>
            <a:endParaRPr lang="es-PE" sz="2800" dirty="0">
              <a:latin typeface="Congenial SemiBold" panose="020F0502020204030204" pitchFamily="2" charset="0"/>
            </a:endParaRPr>
          </a:p>
        </p:txBody>
      </p:sp>
      <p:pic>
        <p:nvPicPr>
          <p:cNvPr id="1026" name="Picture 2" descr="https://www.iplocation.net/assets/images/blog/featured/tcp-ip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6726" y="3590412"/>
            <a:ext cx="693420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84431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9D28DF-32A5-A6D5-3A61-52C6B71C77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93EA35-D462-DCB1-63D3-0149639588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799556"/>
            <a:ext cx="11049000" cy="726215"/>
          </a:xfrm>
        </p:spPr>
        <p:txBody>
          <a:bodyPr>
            <a:normAutofit/>
          </a:bodyPr>
          <a:lstStyle/>
          <a:p>
            <a:r>
              <a:rPr lang="es-ES" sz="4000" dirty="0">
                <a:latin typeface="Congenial SemiBold" panose="02000503040000020004" pitchFamily="2" charset="0"/>
              </a:rPr>
              <a:t>Consecuencias de una Latencia Excesiva</a:t>
            </a:r>
            <a:endParaRPr lang="es-PE" sz="40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33182BD-124D-C186-A236-626514E603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37929" y="2483598"/>
            <a:ext cx="5129571" cy="1890803"/>
          </a:xfrm>
        </p:spPr>
        <p:txBody>
          <a:bodyPr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1800" b="1" dirty="0">
                <a:latin typeface="Congenial SemiBold" panose="02000503040000020004" pitchFamily="2" charset="0"/>
              </a:rPr>
              <a:t>Paradas de línea de producción.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1800" b="1" dirty="0">
                <a:latin typeface="Congenial SemiBold" panose="02000503040000020004" pitchFamily="2" charset="0"/>
              </a:rPr>
              <a:t>Desincronización de procesos críticos.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1800" b="1" dirty="0">
                <a:latin typeface="Congenial SemiBold" panose="02000503040000020004" pitchFamily="2" charset="0"/>
              </a:rPr>
              <a:t>Falsas alarmas en sistemas de seguridad.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1800" b="1" dirty="0">
                <a:latin typeface="Congenial SemiBold" panose="02000503040000020004" pitchFamily="2" charset="0"/>
              </a:rPr>
              <a:t>Pérdida de calidad del producto final.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1800" b="1" dirty="0">
                <a:latin typeface="Congenial SemiBold" panose="02000503040000020004" pitchFamily="2" charset="0"/>
              </a:rPr>
              <a:t>Aumento de costos operativos.</a:t>
            </a:r>
            <a:endParaRPr lang="es-MX" sz="1800" dirty="0">
              <a:latin typeface="Congenial SemiBold" panose="02000503040000020004" pitchFamily="2" charset="0"/>
            </a:endParaRPr>
          </a:p>
        </p:txBody>
      </p:sp>
      <p:pic>
        <p:nvPicPr>
          <p:cNvPr id="4" name="Picture 3" descr="Concepto genético abstracto">
            <a:extLst>
              <a:ext uri="{FF2B5EF4-FFF2-40B4-BE49-F238E27FC236}">
                <a16:creationId xmlns:a16="http://schemas.microsoft.com/office/drawing/2014/main" id="{87F517A1-5E72-5D09-22BF-418DDC60DB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921" r="90625" b="-180"/>
          <a:stretch/>
        </p:blipFill>
        <p:spPr>
          <a:xfrm>
            <a:off x="0" y="0"/>
            <a:ext cx="1143000" cy="687070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892C0BA3-0FF5-883C-8EE2-CF2CC0F10F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7500" y="1769643"/>
            <a:ext cx="4987147" cy="3331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6362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279F3C-1C35-43A6-E3E6-2ACB06DB1C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1A9044-13B8-2675-FAAC-B86D39EF84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76304"/>
            <a:ext cx="11049000" cy="726215"/>
          </a:xfrm>
        </p:spPr>
        <p:txBody>
          <a:bodyPr>
            <a:normAutofit fontScale="90000"/>
          </a:bodyPr>
          <a:lstStyle/>
          <a:p>
            <a:r>
              <a:rPr lang="es-MX" sz="4000" dirty="0">
                <a:latin typeface="Congenial SemiBold" panose="02000503040000020004" pitchFamily="2" charset="0"/>
              </a:rPr>
              <a:t>Estrategias para Minimizar Latencia en Redes Industriales</a:t>
            </a:r>
            <a:endParaRPr lang="es-PE" sz="40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E9400AB-8DF3-FAB7-5842-E16663F643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03965" y="2104101"/>
            <a:ext cx="5690009" cy="3372606"/>
          </a:xfrm>
        </p:spPr>
        <p:txBody>
          <a:bodyPr>
            <a:normAutofit lnSpcReduction="10000"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sz="1800" b="1" dirty="0">
                <a:latin typeface="Congenial SemiBold" panose="02000503040000020004" pitchFamily="2" charset="0"/>
              </a:rPr>
              <a:t>Segmentar redes (</a:t>
            </a:r>
            <a:r>
              <a:rPr lang="es-MX" sz="1800" b="1" dirty="0" err="1">
                <a:latin typeface="Congenial SemiBold" panose="02000503040000020004" pitchFamily="2" charset="0"/>
              </a:rPr>
              <a:t>VLANs</a:t>
            </a:r>
            <a:r>
              <a:rPr lang="es-MX" sz="1800" b="1" dirty="0">
                <a:latin typeface="Congenial SemiBold" panose="02000503040000020004" pitchFamily="2" charset="0"/>
              </a:rPr>
              <a:t> industriales)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sz="1800" b="1" dirty="0">
                <a:latin typeface="Congenial SemiBold" panose="02000503040000020004" pitchFamily="2" charset="0"/>
              </a:rPr>
              <a:t>Utilizar </a:t>
            </a:r>
            <a:r>
              <a:rPr lang="es-MX" sz="1800" b="1" dirty="0" err="1">
                <a:latin typeface="Congenial SemiBold" panose="02000503040000020004" pitchFamily="2" charset="0"/>
              </a:rPr>
              <a:t>QoS</a:t>
            </a:r>
            <a:r>
              <a:rPr lang="es-MX" sz="1800" b="1" dirty="0">
                <a:latin typeface="Congenial SemiBold" panose="02000503040000020004" pitchFamily="2" charset="0"/>
              </a:rPr>
              <a:t> (</a:t>
            </a:r>
            <a:r>
              <a:rPr lang="es-MX" sz="1800" b="1" dirty="0" err="1">
                <a:latin typeface="Congenial SemiBold" panose="02000503040000020004" pitchFamily="2" charset="0"/>
              </a:rPr>
              <a:t>Quality</a:t>
            </a:r>
            <a:r>
              <a:rPr lang="es-MX" sz="1800" b="1" dirty="0">
                <a:latin typeface="Congenial SemiBold" panose="02000503040000020004" pitchFamily="2" charset="0"/>
              </a:rPr>
              <a:t> </a:t>
            </a:r>
            <a:r>
              <a:rPr lang="es-MX" sz="1800" b="1" dirty="0" err="1">
                <a:latin typeface="Congenial SemiBold" panose="02000503040000020004" pitchFamily="2" charset="0"/>
              </a:rPr>
              <a:t>of</a:t>
            </a:r>
            <a:r>
              <a:rPr lang="es-MX" sz="1800" b="1" dirty="0">
                <a:latin typeface="Congenial SemiBold" panose="02000503040000020004" pitchFamily="2" charset="0"/>
              </a:rPr>
              <a:t> </a:t>
            </a:r>
            <a:r>
              <a:rPr lang="es-MX" sz="1800" b="1" dirty="0" err="1">
                <a:latin typeface="Congenial SemiBold" panose="02000503040000020004" pitchFamily="2" charset="0"/>
              </a:rPr>
              <a:t>Service</a:t>
            </a:r>
            <a:r>
              <a:rPr lang="es-MX" sz="1800" b="1" dirty="0">
                <a:latin typeface="Congenial SemiBold" panose="02000503040000020004" pitchFamily="2" charset="0"/>
              </a:rPr>
              <a:t>) para priorizar paquetes críticos.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sz="1800" b="1" dirty="0">
                <a:latin typeface="Congenial SemiBold" panose="02000503040000020004" pitchFamily="2" charset="0"/>
              </a:rPr>
              <a:t>Preferir cables de fibra óptica en enlaces troncales.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sz="1800" b="1" dirty="0">
                <a:latin typeface="Congenial SemiBold" panose="02000503040000020004" pitchFamily="2" charset="0"/>
              </a:rPr>
              <a:t>Minimizar el número de saltos entre origen y destino.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sz="1800" b="1" dirty="0">
                <a:latin typeface="Congenial SemiBold" panose="02000503040000020004" pitchFamily="2" charset="0"/>
              </a:rPr>
              <a:t>Usar protocolos industriales sobre TCP/IP optimizados (Modbus TCP, PROFINET).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sz="1800" b="1" dirty="0">
                <a:latin typeface="Congenial SemiBold" panose="02000503040000020004" pitchFamily="2" charset="0"/>
              </a:rPr>
              <a:t>Supervisar constantemente la red con sistemas de gestión.</a:t>
            </a:r>
            <a:endParaRPr lang="es-MX" sz="1800" dirty="0">
              <a:latin typeface="Congenial SemiBold" panose="02000503040000020004" pitchFamily="2" charset="0"/>
            </a:endParaRPr>
          </a:p>
        </p:txBody>
      </p:sp>
      <p:pic>
        <p:nvPicPr>
          <p:cNvPr id="4" name="Picture 3" descr="Concepto genético abstracto">
            <a:extLst>
              <a:ext uri="{FF2B5EF4-FFF2-40B4-BE49-F238E27FC236}">
                <a16:creationId xmlns:a16="http://schemas.microsoft.com/office/drawing/2014/main" id="{619CC8C1-8808-DDF3-7A88-351C5E3CE8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921" r="90625" b="-180"/>
          <a:stretch/>
        </p:blipFill>
        <p:spPr>
          <a:xfrm>
            <a:off x="0" y="0"/>
            <a:ext cx="1143000" cy="687070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CC78ADB8-0FF1-2541-6BC4-15C30B8223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4939" y="2258859"/>
            <a:ext cx="4302596" cy="2352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2328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F5D567-5D27-1FAD-5D67-D695E92239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4088B7-C7B2-3C4E-0236-31C0F9A22C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065027"/>
            <a:ext cx="11049000" cy="726215"/>
          </a:xfrm>
        </p:spPr>
        <p:txBody>
          <a:bodyPr>
            <a:normAutofit/>
          </a:bodyPr>
          <a:lstStyle/>
          <a:p>
            <a:r>
              <a:rPr lang="es-ES" sz="4000" dirty="0">
                <a:latin typeface="Congenial SemiBold" panose="02000503040000020004" pitchFamily="2" charset="0"/>
              </a:rPr>
              <a:t>Futuro de las Redes Industriales y la Latencia</a:t>
            </a:r>
            <a:endParaRPr lang="es-PE" sz="40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2DA08D5-33CF-325C-F6FC-29A832AFCE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9100" y="2453007"/>
            <a:ext cx="9956800" cy="3564335"/>
          </a:xfrm>
        </p:spPr>
        <p:txBody>
          <a:bodyPr>
            <a:normAutofit/>
          </a:bodyPr>
          <a:lstStyle/>
          <a:p>
            <a:pPr algn="just"/>
            <a:r>
              <a:rPr lang="es-ES" sz="1800" b="1" dirty="0">
                <a:latin typeface="Congenial SemiBold" panose="02000503040000020004" pitchFamily="2" charset="0"/>
              </a:rPr>
              <a:t>Con la llegada de Industria 4.0 y </a:t>
            </a:r>
            <a:r>
              <a:rPr lang="es-ES" sz="1800" b="1" dirty="0" err="1">
                <a:latin typeface="Congenial SemiBold" panose="02000503040000020004" pitchFamily="2" charset="0"/>
              </a:rPr>
              <a:t>IIoT</a:t>
            </a:r>
            <a:r>
              <a:rPr lang="es-ES" sz="1800" b="1" dirty="0">
                <a:latin typeface="Congenial SemiBold" panose="02000503040000020004" pitchFamily="2" charset="0"/>
              </a:rPr>
              <a:t> (Internet Industrial de las Cosas), la gestión de latencia será aún más crítica. Se prevé: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1800" b="1" dirty="0">
                <a:latin typeface="Congenial SemiBold" panose="02000503040000020004" pitchFamily="2" charset="0"/>
              </a:rPr>
              <a:t>Uso extendido de Time-Sensitive </a:t>
            </a:r>
            <a:r>
              <a:rPr lang="es-ES" sz="1800" b="1" dirty="0" err="1">
                <a:latin typeface="Congenial SemiBold" panose="02000503040000020004" pitchFamily="2" charset="0"/>
              </a:rPr>
              <a:t>Networking</a:t>
            </a:r>
            <a:r>
              <a:rPr lang="es-ES" sz="1800" b="1" dirty="0">
                <a:latin typeface="Congenial SemiBold" panose="02000503040000020004" pitchFamily="2" charset="0"/>
              </a:rPr>
              <a:t> (TSN) para garantizar tráfico determinista sobre Ethernet.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1800" b="1" dirty="0">
                <a:latin typeface="Congenial SemiBold" panose="02000503040000020004" pitchFamily="2" charset="0"/>
              </a:rPr>
              <a:t>Redes industriales mixtas 5G + Ethernet.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1800" b="1" dirty="0">
                <a:latin typeface="Congenial SemiBold" panose="02000503040000020004" pitchFamily="2" charset="0"/>
              </a:rPr>
              <a:t>Mayor integración con </a:t>
            </a:r>
            <a:r>
              <a:rPr lang="es-ES" sz="1800" b="1" dirty="0" err="1">
                <a:latin typeface="Congenial SemiBold" panose="02000503040000020004" pitchFamily="2" charset="0"/>
              </a:rPr>
              <a:t>cloud</a:t>
            </a:r>
            <a:r>
              <a:rPr lang="es-ES" sz="1800" b="1" dirty="0">
                <a:latin typeface="Congenial SemiBold" panose="02000503040000020004" pitchFamily="2" charset="0"/>
              </a:rPr>
              <a:t> industrial y </a:t>
            </a:r>
            <a:r>
              <a:rPr lang="es-ES" sz="1800" b="1" dirty="0" err="1">
                <a:latin typeface="Congenial SemiBold" panose="02000503040000020004" pitchFamily="2" charset="0"/>
              </a:rPr>
              <a:t>edge</a:t>
            </a:r>
            <a:r>
              <a:rPr lang="es-ES" sz="1800" b="1" dirty="0">
                <a:latin typeface="Congenial SemiBold" panose="02000503040000020004" pitchFamily="2" charset="0"/>
              </a:rPr>
              <a:t> </a:t>
            </a:r>
            <a:r>
              <a:rPr lang="es-ES" sz="1800" b="1" dirty="0" err="1">
                <a:latin typeface="Congenial SemiBold" panose="02000503040000020004" pitchFamily="2" charset="0"/>
              </a:rPr>
              <a:t>computing</a:t>
            </a:r>
            <a:r>
              <a:rPr lang="es-ES" sz="1800" b="1" dirty="0">
                <a:latin typeface="Congenial SemiBold" panose="02000503040000020004" pitchFamily="2" charset="0"/>
              </a:rPr>
              <a:t>, descentralizando control para reducir latencia en decisiones locales.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1800" b="1" dirty="0">
                <a:latin typeface="Congenial SemiBold" panose="02000503040000020004" pitchFamily="2" charset="0"/>
              </a:rPr>
              <a:t>Adopción de técnicas de SDN (Software </a:t>
            </a:r>
            <a:r>
              <a:rPr lang="es-ES" sz="1800" b="1" dirty="0" err="1">
                <a:latin typeface="Congenial SemiBold" panose="02000503040000020004" pitchFamily="2" charset="0"/>
              </a:rPr>
              <a:t>Defined</a:t>
            </a:r>
            <a:r>
              <a:rPr lang="es-ES" sz="1800" b="1" dirty="0">
                <a:latin typeface="Congenial SemiBold" panose="02000503040000020004" pitchFamily="2" charset="0"/>
              </a:rPr>
              <a:t> </a:t>
            </a:r>
            <a:r>
              <a:rPr lang="es-ES" sz="1800" b="1" dirty="0" err="1">
                <a:latin typeface="Congenial SemiBold" panose="02000503040000020004" pitchFamily="2" charset="0"/>
              </a:rPr>
              <a:t>Networking</a:t>
            </a:r>
            <a:r>
              <a:rPr lang="es-ES" sz="1800" b="1" dirty="0">
                <a:latin typeface="Congenial SemiBold" panose="02000503040000020004" pitchFamily="2" charset="0"/>
              </a:rPr>
              <a:t>) para optimizar dinámicamente rutas y prioridades de tráfico.</a:t>
            </a:r>
            <a:endParaRPr lang="es-MX" sz="1800" dirty="0">
              <a:latin typeface="Congenial SemiBold" panose="02000503040000020004" pitchFamily="2" charset="0"/>
            </a:endParaRPr>
          </a:p>
        </p:txBody>
      </p:sp>
      <p:pic>
        <p:nvPicPr>
          <p:cNvPr id="4" name="Picture 3" descr="Concepto genético abstracto">
            <a:extLst>
              <a:ext uri="{FF2B5EF4-FFF2-40B4-BE49-F238E27FC236}">
                <a16:creationId xmlns:a16="http://schemas.microsoft.com/office/drawing/2014/main" id="{1AC201E6-4300-2DF6-1880-499D082FD2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921" r="90625" b="-180"/>
          <a:stretch/>
        </p:blipFill>
        <p:spPr>
          <a:xfrm>
            <a:off x="0" y="0"/>
            <a:ext cx="1143000" cy="687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1784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FCBA3B-F5E7-9723-7D0D-CA9F96135A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oncepto genético abstracto">
            <a:extLst>
              <a:ext uri="{FF2B5EF4-FFF2-40B4-BE49-F238E27FC236}">
                <a16:creationId xmlns:a16="http://schemas.microsoft.com/office/drawing/2014/main" id="{6BB831BF-04D0-168D-AB93-356435D79E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921" r="90625" b="-180"/>
          <a:stretch/>
        </p:blipFill>
        <p:spPr>
          <a:xfrm>
            <a:off x="0" y="0"/>
            <a:ext cx="1143000" cy="6371303"/>
          </a:xfrm>
          <a:prstGeom prst="rect">
            <a:avLst/>
          </a:prstGeom>
        </p:spPr>
      </p:pic>
      <p:sp>
        <p:nvSpPr>
          <p:cNvPr id="9" name="Título 1">
            <a:extLst>
              <a:ext uri="{FF2B5EF4-FFF2-40B4-BE49-F238E27FC236}">
                <a16:creationId xmlns:a16="http://schemas.microsoft.com/office/drawing/2014/main" id="{267BA65F-6D8E-B4F3-1810-58C10332EC02}"/>
              </a:ext>
            </a:extLst>
          </p:cNvPr>
          <p:cNvSpPr txBox="1">
            <a:spLocks/>
          </p:cNvSpPr>
          <p:nvPr/>
        </p:nvSpPr>
        <p:spPr>
          <a:xfrm>
            <a:off x="1143000" y="291223"/>
            <a:ext cx="11049000" cy="7262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000" dirty="0">
                <a:latin typeface="Congenial SemiBold" panose="02000503040000020004" pitchFamily="2" charset="0"/>
              </a:rPr>
              <a:t>Normativas industriales sobre TCP/IP</a:t>
            </a:r>
            <a:endParaRPr lang="es-PE" sz="4000" dirty="0"/>
          </a:p>
        </p:txBody>
      </p:sp>
      <p:graphicFrame>
        <p:nvGraphicFramePr>
          <p:cNvPr id="15" name="Tabla 14">
            <a:extLst>
              <a:ext uri="{FF2B5EF4-FFF2-40B4-BE49-F238E27FC236}">
                <a16:creationId xmlns:a16="http://schemas.microsoft.com/office/drawing/2014/main" id="{2B148B25-1EFF-94AF-8188-E15D63424D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7316503"/>
              </p:ext>
            </p:extLst>
          </p:nvPr>
        </p:nvGraphicFramePr>
        <p:xfrm>
          <a:off x="1483442" y="1274305"/>
          <a:ext cx="10368116" cy="4840130"/>
        </p:xfrm>
        <a:graphic>
          <a:graphicData uri="http://schemas.openxmlformats.org/drawingml/2006/table">
            <a:tbl>
              <a:tblPr/>
              <a:tblGrid>
                <a:gridCol w="5184058">
                  <a:extLst>
                    <a:ext uri="{9D8B030D-6E8A-4147-A177-3AD203B41FA5}">
                      <a16:colId xmlns:a16="http://schemas.microsoft.com/office/drawing/2014/main" val="3094541438"/>
                    </a:ext>
                  </a:extLst>
                </a:gridCol>
                <a:gridCol w="5184058">
                  <a:extLst>
                    <a:ext uri="{9D8B030D-6E8A-4147-A177-3AD203B41FA5}">
                      <a16:colId xmlns:a16="http://schemas.microsoft.com/office/drawing/2014/main" val="1634244139"/>
                    </a:ext>
                  </a:extLst>
                </a:gridCol>
              </a:tblGrid>
              <a:tr h="311568">
                <a:tc>
                  <a:txBody>
                    <a:bodyPr/>
                    <a:lstStyle/>
                    <a:p>
                      <a:pPr algn="ctr"/>
                      <a:r>
                        <a:rPr lang="es-PE" sz="1400" dirty="0">
                          <a:latin typeface="Congenial Black" panose="020F0502020204030204" pitchFamily="2" charset="0"/>
                        </a:rPr>
                        <a:t> Norma</a:t>
                      </a:r>
                    </a:p>
                  </a:txBody>
                  <a:tcPr marL="70183" marR="70183" marT="35091" marB="350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400" dirty="0">
                          <a:latin typeface="Congenial Black" panose="020F0502020204030204" pitchFamily="2" charset="0"/>
                        </a:rPr>
                        <a:t>Aplicación</a:t>
                      </a:r>
                    </a:p>
                  </a:txBody>
                  <a:tcPr marL="70183" marR="70183" marT="35091" marB="350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1406600"/>
                  </a:ext>
                </a:extLst>
              </a:tr>
              <a:tr h="1014916">
                <a:tc>
                  <a:txBody>
                    <a:bodyPr/>
                    <a:lstStyle/>
                    <a:p>
                      <a:pPr algn="l"/>
                      <a:r>
                        <a:rPr lang="es-PE" sz="1400" b="1">
                          <a:latin typeface="Congenial Black" panose="020F0502020204030204" pitchFamily="2" charset="0"/>
                        </a:rPr>
                        <a:t>IEC 62439</a:t>
                      </a:r>
                      <a:r>
                        <a:rPr lang="es-PE" sz="1400">
                          <a:latin typeface="Congenial Black" panose="020F0502020204030204" pitchFamily="2" charset="0"/>
                        </a:rPr>
                        <a:t> (Redes industriales tolerantes a fallos)</a:t>
                      </a:r>
                    </a:p>
                  </a:txBody>
                  <a:tcPr marL="70183" marR="70183" marT="35091" marB="350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400" dirty="0">
                          <a:latin typeface="Congenial Black" panose="020F0502020204030204" pitchFamily="2" charset="0"/>
                        </a:rPr>
                        <a:t>Plantas eléctricas, refinerías, petroquímicas, donde la pérdida de comunicación puede provocar accidentes o pérdidas millonarias. Se aplica en el diseño de redes redundantes de automatización y control.</a:t>
                      </a:r>
                    </a:p>
                  </a:txBody>
                  <a:tcPr marL="70183" marR="70183" marT="35091" marB="350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4232842"/>
                  </a:ext>
                </a:extLst>
              </a:tr>
              <a:tr h="1249365">
                <a:tc>
                  <a:txBody>
                    <a:bodyPr/>
                    <a:lstStyle/>
                    <a:p>
                      <a:pPr algn="l"/>
                      <a:r>
                        <a:rPr lang="es-PE" sz="1400" b="1" dirty="0">
                          <a:latin typeface="Congenial Black" panose="020F0502020204030204" pitchFamily="2" charset="0"/>
                        </a:rPr>
                        <a:t>IEEE 802.1Q</a:t>
                      </a:r>
                      <a:r>
                        <a:rPr lang="es-PE" sz="1400" dirty="0">
                          <a:latin typeface="Congenial Black" panose="020F0502020204030204" pitchFamily="2" charset="0"/>
                        </a:rPr>
                        <a:t> (VLAN)</a:t>
                      </a:r>
                    </a:p>
                  </a:txBody>
                  <a:tcPr marL="70183" marR="70183" marT="35091" marB="350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400">
                          <a:latin typeface="Congenial Black" panose="020F0502020204030204" pitchFamily="2" charset="0"/>
                        </a:rPr>
                        <a:t>En fábricas, laboratorios y centrales donde se requiere separar tráfico crítico de control (por ejemplo, alarmas y señales de parada de emergencia) del tráfico administrativo o de videovigilancia, para reducir latencia y mejorar seguridad.</a:t>
                      </a:r>
                    </a:p>
                  </a:txBody>
                  <a:tcPr marL="70183" marR="70183" marT="35091" marB="350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0119845"/>
                  </a:ext>
                </a:extLst>
              </a:tr>
              <a:tr h="1249365">
                <a:tc>
                  <a:txBody>
                    <a:bodyPr/>
                    <a:lstStyle/>
                    <a:p>
                      <a:pPr algn="l"/>
                      <a:r>
                        <a:rPr lang="es-ES" sz="1400" b="1">
                          <a:latin typeface="Congenial Black" panose="020F0502020204030204" pitchFamily="2" charset="0"/>
                        </a:rPr>
                        <a:t>IEEE 802.1AS</a:t>
                      </a:r>
                      <a:r>
                        <a:rPr lang="es-ES" sz="1400">
                          <a:latin typeface="Congenial Black" panose="020F0502020204030204" pitchFamily="2" charset="0"/>
                        </a:rPr>
                        <a:t> (Sincronización precisa de tiempo)</a:t>
                      </a:r>
                    </a:p>
                  </a:txBody>
                  <a:tcPr marL="70183" marR="70183" marT="35091" marB="350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400">
                          <a:latin typeface="Congenial Black" panose="020F0502020204030204" pitchFamily="2" charset="0"/>
                        </a:rPr>
                        <a:t>Procesos con control distribuido donde múltiples dispositivos deben actuar coordinadamente en microsegundos, como en líneas de ensamblaje robotizadas, plantas de generación eléctrica o pruebas de laboratorio de alta precisión.</a:t>
                      </a:r>
                    </a:p>
                  </a:txBody>
                  <a:tcPr marL="70183" marR="70183" marT="35091" marB="350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4839396"/>
                  </a:ext>
                </a:extLst>
              </a:tr>
              <a:tr h="1014916">
                <a:tc>
                  <a:txBody>
                    <a:bodyPr/>
                    <a:lstStyle/>
                    <a:p>
                      <a:pPr algn="l"/>
                      <a:r>
                        <a:rPr lang="es-ES" sz="1400" b="1">
                          <a:latin typeface="Congenial Black" panose="020F0502020204030204" pitchFamily="2" charset="0"/>
                        </a:rPr>
                        <a:t>IEC 61784-2</a:t>
                      </a:r>
                      <a:r>
                        <a:rPr lang="es-ES" sz="1400">
                          <a:latin typeface="Congenial Black" panose="020F0502020204030204" pitchFamily="2" charset="0"/>
                        </a:rPr>
                        <a:t> (Perfiles de comunicación industrial Ethernet)</a:t>
                      </a:r>
                    </a:p>
                  </a:txBody>
                  <a:tcPr marL="70183" marR="70183" marT="35091" marB="350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400" dirty="0">
                          <a:latin typeface="Congenial Black" panose="020F0502020204030204" pitchFamily="2" charset="0"/>
                        </a:rPr>
                        <a:t>Regula cómo implementar Ethernet Industrial en sectores automotriz, alimentos y bebidas, minería, petróleo y gas, asegurando interoperabilidad entre </a:t>
                      </a:r>
                      <a:r>
                        <a:rPr lang="es-ES" sz="1400" dirty="0" err="1">
                          <a:latin typeface="Congenial Black" panose="020F0502020204030204" pitchFamily="2" charset="0"/>
                        </a:rPr>
                        <a:t>PLCs</a:t>
                      </a:r>
                      <a:r>
                        <a:rPr lang="es-ES" sz="1400" dirty="0">
                          <a:latin typeface="Congenial Black" panose="020F0502020204030204" pitchFamily="2" charset="0"/>
                        </a:rPr>
                        <a:t>, sensores, </a:t>
                      </a:r>
                      <a:r>
                        <a:rPr lang="es-ES" sz="1400" dirty="0" err="1">
                          <a:latin typeface="Congenial Black" panose="020F0502020204030204" pitchFamily="2" charset="0"/>
                        </a:rPr>
                        <a:t>HMIs</a:t>
                      </a:r>
                      <a:r>
                        <a:rPr lang="es-ES" sz="1400" dirty="0">
                          <a:latin typeface="Congenial Black" panose="020F0502020204030204" pitchFamily="2" charset="0"/>
                        </a:rPr>
                        <a:t> y </a:t>
                      </a:r>
                      <a:r>
                        <a:rPr lang="es-ES" sz="1400" dirty="0" err="1">
                          <a:latin typeface="Congenial Black" panose="020F0502020204030204" pitchFamily="2" charset="0"/>
                        </a:rPr>
                        <a:t>SCADAs</a:t>
                      </a:r>
                      <a:r>
                        <a:rPr lang="es-ES" sz="1400" dirty="0">
                          <a:latin typeface="Congenial Black" panose="020F0502020204030204" pitchFamily="2" charset="0"/>
                        </a:rPr>
                        <a:t>.</a:t>
                      </a:r>
                    </a:p>
                  </a:txBody>
                  <a:tcPr marL="70183" marR="70183" marT="35091" marB="350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80114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25570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1DCCDA-2A96-6C5B-4357-4B0B5EB4BE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oncepto genético abstracto">
            <a:extLst>
              <a:ext uri="{FF2B5EF4-FFF2-40B4-BE49-F238E27FC236}">
                <a16:creationId xmlns:a16="http://schemas.microsoft.com/office/drawing/2014/main" id="{374133B9-8D56-6FBB-EC47-6F46E365D6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921" r="90625" b="-180"/>
          <a:stretch/>
        </p:blipFill>
        <p:spPr>
          <a:xfrm>
            <a:off x="0" y="0"/>
            <a:ext cx="1143000" cy="6371303"/>
          </a:xfrm>
          <a:prstGeom prst="rect">
            <a:avLst/>
          </a:prstGeom>
        </p:spPr>
      </p:pic>
      <p:sp>
        <p:nvSpPr>
          <p:cNvPr id="9" name="Título 1">
            <a:extLst>
              <a:ext uri="{FF2B5EF4-FFF2-40B4-BE49-F238E27FC236}">
                <a16:creationId xmlns:a16="http://schemas.microsoft.com/office/drawing/2014/main" id="{EB4A4A0C-B671-8EE1-04AC-B55465F32CB9}"/>
              </a:ext>
            </a:extLst>
          </p:cNvPr>
          <p:cNvSpPr txBox="1">
            <a:spLocks/>
          </p:cNvSpPr>
          <p:nvPr/>
        </p:nvSpPr>
        <p:spPr>
          <a:xfrm>
            <a:off x="1143000" y="123589"/>
            <a:ext cx="11049000" cy="7262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000" dirty="0">
                <a:latin typeface="Congenial SemiBold" panose="02000503040000020004" pitchFamily="2" charset="0"/>
              </a:rPr>
              <a:t>Protocolos industriales sobre TCP/IP</a:t>
            </a:r>
            <a:endParaRPr lang="es-PE" sz="4000" dirty="0"/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3985E275-563B-09B7-972F-C655955712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1411490"/>
              </p:ext>
            </p:extLst>
          </p:nvPr>
        </p:nvGraphicFramePr>
        <p:xfrm>
          <a:off x="1350996" y="1017438"/>
          <a:ext cx="10633008" cy="5107296"/>
        </p:xfrm>
        <a:graphic>
          <a:graphicData uri="http://schemas.openxmlformats.org/drawingml/2006/table">
            <a:tbl>
              <a:tblPr/>
              <a:tblGrid>
                <a:gridCol w="3544336">
                  <a:extLst>
                    <a:ext uri="{9D8B030D-6E8A-4147-A177-3AD203B41FA5}">
                      <a16:colId xmlns:a16="http://schemas.microsoft.com/office/drawing/2014/main" val="1990646402"/>
                    </a:ext>
                  </a:extLst>
                </a:gridCol>
                <a:gridCol w="3544336">
                  <a:extLst>
                    <a:ext uri="{9D8B030D-6E8A-4147-A177-3AD203B41FA5}">
                      <a16:colId xmlns:a16="http://schemas.microsoft.com/office/drawing/2014/main" val="2462971869"/>
                    </a:ext>
                  </a:extLst>
                </a:gridCol>
                <a:gridCol w="3544336">
                  <a:extLst>
                    <a:ext uri="{9D8B030D-6E8A-4147-A177-3AD203B41FA5}">
                      <a16:colId xmlns:a16="http://schemas.microsoft.com/office/drawing/2014/main" val="4023091097"/>
                    </a:ext>
                  </a:extLst>
                </a:gridCol>
              </a:tblGrid>
              <a:tr h="381414">
                <a:tc>
                  <a:txBody>
                    <a:bodyPr/>
                    <a:lstStyle/>
                    <a:p>
                      <a:pPr algn="ctr"/>
                      <a:r>
                        <a:rPr lang="es-PE" sz="1700" dirty="0">
                          <a:latin typeface="Congenial Black" panose="02000503040000020004" pitchFamily="2" charset="0"/>
                        </a:rPr>
                        <a:t> Protocolo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700" dirty="0">
                          <a:latin typeface="Congenial Black" panose="02000503040000020004" pitchFamily="2" charset="0"/>
                        </a:rPr>
                        <a:t> Dónde se usa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700" dirty="0">
                          <a:latin typeface="Congenial Black" panose="02000503040000020004" pitchFamily="2" charset="0"/>
                        </a:rPr>
                        <a:t>Ejemplos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7315936"/>
                  </a:ext>
                </a:extLst>
              </a:tr>
              <a:tr h="1239595">
                <a:tc>
                  <a:txBody>
                    <a:bodyPr/>
                    <a:lstStyle/>
                    <a:p>
                      <a:pPr algn="l"/>
                      <a:r>
                        <a:rPr lang="es-PE" sz="1700" b="1">
                          <a:latin typeface="Congenial Black" panose="02000503040000020004" pitchFamily="2" charset="0"/>
                        </a:rPr>
                        <a:t>Modbus TCP</a:t>
                      </a:r>
                      <a:endParaRPr lang="es-PE" sz="1700">
                        <a:latin typeface="Congenial Black" panose="02000503040000020004" pitchFamily="2" charset="0"/>
                      </a:endParaRP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700">
                          <a:latin typeface="Congenial Black" panose="02000503040000020004" pitchFamily="2" charset="0"/>
                        </a:rPr>
                        <a:t>Procesos simples o medianos donde se requiere intercambio de datos entre controladores, SCADA y sensores/actuadores.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700" dirty="0">
                          <a:latin typeface="Congenial Black" panose="02000503040000020004" pitchFamily="2" charset="0"/>
                        </a:rPr>
                        <a:t>Plantas de agua potable, sistemas de climatización industrial, líneas de producción pequeñas.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417068"/>
                  </a:ext>
                </a:extLst>
              </a:tr>
              <a:tr h="953535">
                <a:tc>
                  <a:txBody>
                    <a:bodyPr/>
                    <a:lstStyle/>
                    <a:p>
                      <a:pPr algn="l"/>
                      <a:r>
                        <a:rPr lang="es-PE" sz="1700" b="1">
                          <a:latin typeface="Congenial Black" panose="02000503040000020004" pitchFamily="2" charset="0"/>
                        </a:rPr>
                        <a:t>EtherNet/IP</a:t>
                      </a:r>
                      <a:endParaRPr lang="es-PE" sz="1700">
                        <a:latin typeface="Congenial Black" panose="02000503040000020004" pitchFamily="2" charset="0"/>
                      </a:endParaRP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700">
                          <a:latin typeface="Congenial Black" panose="02000503040000020004" pitchFamily="2" charset="0"/>
                        </a:rPr>
                        <a:t>Industrias de alta automatización donde se requiere control en tiempo real y sincronización.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PE" sz="1700">
                          <a:latin typeface="Congenial Black" panose="02000503040000020004" pitchFamily="2" charset="0"/>
                        </a:rPr>
                        <a:t>Automotriz (robots industriales), plantas embotelladoras, ensamblado electrónico.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7225072"/>
                  </a:ext>
                </a:extLst>
              </a:tr>
              <a:tr h="953535">
                <a:tc>
                  <a:txBody>
                    <a:bodyPr/>
                    <a:lstStyle/>
                    <a:p>
                      <a:pPr algn="l"/>
                      <a:r>
                        <a:rPr lang="es-PE" sz="1700" b="1">
                          <a:latin typeface="Congenial Black" panose="02000503040000020004" pitchFamily="2" charset="0"/>
                        </a:rPr>
                        <a:t>PROFINET</a:t>
                      </a:r>
                      <a:endParaRPr lang="es-PE" sz="1700">
                        <a:latin typeface="Congenial Black" panose="02000503040000020004" pitchFamily="2" charset="0"/>
                      </a:endParaRP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700">
                          <a:latin typeface="Congenial Black" panose="02000503040000020004" pitchFamily="2" charset="0"/>
                        </a:rPr>
                        <a:t>Industrias de procesos continuos o discretos con necesidades estrictas de determinismo y seguridad.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700">
                          <a:latin typeface="Congenial Black" panose="02000503040000020004" pitchFamily="2" charset="0"/>
                        </a:rPr>
                        <a:t>Refinerías, farmacéuticas, generación eléctrica, plantas de alimentos.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5502005"/>
                  </a:ext>
                </a:extLst>
              </a:tr>
              <a:tr h="1239595">
                <a:tc>
                  <a:txBody>
                    <a:bodyPr/>
                    <a:lstStyle/>
                    <a:p>
                      <a:pPr algn="l"/>
                      <a:r>
                        <a:rPr lang="es-PE" sz="1700" b="1">
                          <a:latin typeface="Congenial Black" panose="02000503040000020004" pitchFamily="2" charset="0"/>
                        </a:rPr>
                        <a:t>OPC UA sobre Ethernet</a:t>
                      </a:r>
                      <a:endParaRPr lang="es-PE" sz="1700">
                        <a:latin typeface="Congenial Black" panose="02000503040000020004" pitchFamily="2" charset="0"/>
                      </a:endParaRP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700">
                          <a:latin typeface="Congenial Black" panose="02000503040000020004" pitchFamily="2" charset="0"/>
                        </a:rPr>
                        <a:t>Sistemas de monitoreo y supervisión de alto nivel, gestión de datos, integración con bases de datos y ERP/MES.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PE" sz="1700" dirty="0">
                          <a:latin typeface="Congenial Black" panose="02000503040000020004" pitchFamily="2" charset="0"/>
                        </a:rPr>
                        <a:t>Centros de control de energía, industria química, minería, grandes sistemas SCADA.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83357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20025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A893F4-6622-6B6F-F51D-197CA743F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19982"/>
            <a:ext cx="10515600" cy="5018036"/>
          </a:xfrm>
        </p:spPr>
        <p:txBody>
          <a:bodyPr>
            <a:normAutofit/>
          </a:bodyPr>
          <a:lstStyle/>
          <a:p>
            <a:pPr algn="ctr"/>
            <a:r>
              <a:rPr lang="es-ES" sz="6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SIMULACIÓN</a:t>
            </a:r>
            <a:endParaRPr lang="es-PE" sz="66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454219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E64229-BA39-80AF-9D5D-D5B9BE787C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95650" y="578330"/>
            <a:ext cx="6045200" cy="726215"/>
          </a:xfrm>
        </p:spPr>
        <p:txBody>
          <a:bodyPr>
            <a:normAutofit/>
          </a:bodyPr>
          <a:lstStyle/>
          <a:p>
            <a:r>
              <a:rPr lang="es-MX" sz="4000" dirty="0">
                <a:latin typeface="Congenial SemiBold" panose="02000503040000020004" pitchFamily="2" charset="0"/>
              </a:rPr>
              <a:t>Fundamentos teóricos</a:t>
            </a:r>
            <a:endParaRPr lang="es-PE" sz="40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2E8B621-6655-136D-7281-5E9BC36C15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36700" y="1627097"/>
            <a:ext cx="9956800" cy="1890803"/>
          </a:xfrm>
        </p:spPr>
        <p:txBody>
          <a:bodyPr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sz="1800" b="1" dirty="0">
                <a:latin typeface="Congenial SemiBold" panose="02000503040000020004" pitchFamily="2" charset="0"/>
              </a:rPr>
              <a:t>Latencia:</a:t>
            </a:r>
            <a:r>
              <a:rPr lang="es-MX" sz="1800" dirty="0">
                <a:latin typeface="Congenial SemiBold" panose="02000503040000020004" pitchFamily="2" charset="0"/>
              </a:rPr>
              <a:t> Tiempo que tarda un paquete en ir desde el emisor al receptor.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sz="1800" b="1" dirty="0" err="1">
                <a:latin typeface="Congenial SemiBold" panose="02000503040000020004" pitchFamily="2" charset="0"/>
              </a:rPr>
              <a:t>Jitter</a:t>
            </a:r>
            <a:r>
              <a:rPr lang="es-MX" sz="1800" b="1" dirty="0">
                <a:latin typeface="Congenial SemiBold" panose="02000503040000020004" pitchFamily="2" charset="0"/>
              </a:rPr>
              <a:t>:</a:t>
            </a:r>
            <a:r>
              <a:rPr lang="es-MX" sz="1800" dirty="0">
                <a:latin typeface="Congenial SemiBold" panose="02000503040000020004" pitchFamily="2" charset="0"/>
              </a:rPr>
              <a:t> Variabilidad de la latencia entre paquetes consecutivos.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sz="1800" b="1" dirty="0">
                <a:latin typeface="Congenial SemiBold" panose="02000503040000020004" pitchFamily="2" charset="0"/>
              </a:rPr>
              <a:t>Control de procesos: </a:t>
            </a:r>
            <a:r>
              <a:rPr lang="es-MX" sz="1800" dirty="0">
                <a:latin typeface="Congenial SemiBold" panose="02000503040000020004" pitchFamily="2" charset="0"/>
              </a:rPr>
              <a:t>Requiere respuestas en tiempo real; pequeñas demoras afectan la estabilidad.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sz="1800" b="1" dirty="0">
                <a:latin typeface="Congenial SemiBold" panose="02000503040000020004" pitchFamily="2" charset="0"/>
              </a:rPr>
              <a:t>TCP/IP:</a:t>
            </a:r>
            <a:r>
              <a:rPr lang="es-MX" sz="1800" dirty="0">
                <a:latin typeface="Congenial SemiBold" panose="02000503040000020004" pitchFamily="2" charset="0"/>
              </a:rPr>
              <a:t> Protocolo confiable, pero no diseñado para tiempo real estricto.</a:t>
            </a:r>
          </a:p>
        </p:txBody>
      </p:sp>
      <p:pic>
        <p:nvPicPr>
          <p:cNvPr id="4" name="Picture 3" descr="Concepto genético abstracto">
            <a:extLst>
              <a:ext uri="{FF2B5EF4-FFF2-40B4-BE49-F238E27FC236}">
                <a16:creationId xmlns:a16="http://schemas.microsoft.com/office/drawing/2014/main" id="{B5FCA279-ADD1-04C2-37D6-B709E58B78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921" r="90625" b="-180"/>
          <a:stretch/>
        </p:blipFill>
        <p:spPr>
          <a:xfrm>
            <a:off x="0" y="0"/>
            <a:ext cx="1143000" cy="6870700"/>
          </a:xfrm>
          <a:prstGeom prst="rect">
            <a:avLst/>
          </a:prstGeom>
        </p:spPr>
      </p:pic>
      <p:pic>
        <p:nvPicPr>
          <p:cNvPr id="1026" name="Picture 2" descr="statistical-process-control-sp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6700" y="3840452"/>
            <a:ext cx="4443257" cy="2321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what is jitter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5" t="31481" r="1472" b="4179"/>
          <a:stretch/>
        </p:blipFill>
        <p:spPr bwMode="auto">
          <a:xfrm>
            <a:off x="6373657" y="4115352"/>
            <a:ext cx="5219700" cy="1815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97993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4B44654-09D7-97B9-BA92-61466F1467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5321CEC9-0EB1-BAF5-B9CD-8808E57B0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oncepto genético abstracto">
            <a:extLst>
              <a:ext uri="{FF2B5EF4-FFF2-40B4-BE49-F238E27FC236}">
                <a16:creationId xmlns:a16="http://schemas.microsoft.com/office/drawing/2014/main" id="{13222388-F443-F0CE-A328-E7B1A381BA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919" r="-2" b="83296"/>
          <a:stretch/>
        </p:blipFill>
        <p:spPr>
          <a:xfrm>
            <a:off x="2" y="2986"/>
            <a:ext cx="12191998" cy="720914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376EDD74-1ABB-43E7-5412-A7CF701D9DE4}"/>
              </a:ext>
            </a:extLst>
          </p:cNvPr>
          <p:cNvSpPr txBox="1"/>
          <p:nvPr/>
        </p:nvSpPr>
        <p:spPr>
          <a:xfrm>
            <a:off x="555729" y="2313622"/>
            <a:ext cx="492159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MX" dirty="0">
                <a:latin typeface="Congenial SemiBold" panose="02000503040000020004" pitchFamily="2" charset="0"/>
              </a:rPr>
              <a:t>Demostrar el impacto de la latencia y el </a:t>
            </a:r>
            <a:r>
              <a:rPr lang="es-MX" dirty="0" err="1">
                <a:latin typeface="Congenial SemiBold" panose="02000503040000020004" pitchFamily="2" charset="0"/>
              </a:rPr>
              <a:t>jitter</a:t>
            </a:r>
            <a:r>
              <a:rPr lang="es-MX" dirty="0">
                <a:latin typeface="Congenial SemiBold" panose="02000503040000020004" pitchFamily="2" charset="0"/>
              </a:rPr>
              <a:t> en el comportamiento de un sistema de control industrial, usando una red local TCP/IP simulada entre dos dispositivos.</a:t>
            </a:r>
            <a:endParaRPr lang="es-PE" dirty="0">
              <a:latin typeface="Congenial SemiBold" panose="02000503040000020004" pitchFamily="2" charset="0"/>
            </a:endParaRPr>
          </a:p>
        </p:txBody>
      </p:sp>
      <p:pic>
        <p:nvPicPr>
          <p:cNvPr id="6" name="Picture 2" descr="https://automatizacionindustrial360.com/wp-content/uploads/2020/05/en-qu%C3%A9-consiste-la-automatizaci%C3%B3n-industrial-1024x65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2707" y="2240882"/>
            <a:ext cx="4883907" cy="3100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230018A-C1AE-0965-29AC-17667A235F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7588" y="1183455"/>
            <a:ext cx="2857874" cy="667318"/>
          </a:xfrm>
        </p:spPr>
        <p:txBody>
          <a:bodyPr>
            <a:normAutofit/>
          </a:bodyPr>
          <a:lstStyle/>
          <a:p>
            <a:r>
              <a:rPr lang="es-MX" sz="4000" dirty="0">
                <a:latin typeface="Congenial SemiBold" panose="02000503040000020004" pitchFamily="2" charset="0"/>
              </a:rPr>
              <a:t>Objetivo</a:t>
            </a:r>
            <a:endParaRPr lang="es-PE" sz="4000" dirty="0">
              <a:latin typeface="Congenial SemiBold" panose="02000503040000020004" pitchFamily="2" charset="0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6767" y="3863397"/>
            <a:ext cx="4299173" cy="2149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8835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DA1E7B-8947-D959-6A95-05D2A6AF34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46301" y="524063"/>
            <a:ext cx="5880099" cy="743452"/>
          </a:xfrm>
        </p:spPr>
        <p:txBody>
          <a:bodyPr>
            <a:noAutofit/>
          </a:bodyPr>
          <a:lstStyle/>
          <a:p>
            <a:r>
              <a:rPr lang="es-ES" sz="4000" dirty="0">
                <a:latin typeface="Congenial SemiBold" panose="02000503040000020004" pitchFamily="2" charset="0"/>
              </a:rPr>
              <a:t>Materiales utilizados</a:t>
            </a:r>
            <a:endParaRPr lang="es-PE" sz="4000" dirty="0">
              <a:latin typeface="Congenial SemiBold" panose="02000503040000020004" pitchFamily="2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9FEDD31-2F6F-2D11-2A31-5F82ADC5E0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6301" y="1470153"/>
            <a:ext cx="8991599" cy="2270559"/>
          </a:xfrm>
        </p:spPr>
        <p:txBody>
          <a:bodyPr>
            <a:norm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1800" dirty="0">
                <a:latin typeface="Congenial SemiBold" panose="02000503040000020004" pitchFamily="2" charset="0"/>
              </a:rPr>
              <a:t>Dispositivos: Una PC y una Laptop con </a:t>
            </a:r>
            <a:r>
              <a:rPr lang="es-MX" sz="1800" dirty="0" err="1">
                <a:latin typeface="Congenial SemiBold" panose="02000503040000020004" pitchFamily="2" charset="0"/>
              </a:rPr>
              <a:t>Python</a:t>
            </a:r>
            <a:r>
              <a:rPr lang="es-MX" sz="1800" dirty="0">
                <a:latin typeface="Congenial SemiBold" panose="02000503040000020004" pitchFamily="2" charset="0"/>
              </a:rPr>
              <a:t> instalado.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1800" dirty="0">
                <a:latin typeface="Congenial SemiBold" panose="02000503040000020004" pitchFamily="2" charset="0"/>
              </a:rPr>
              <a:t>Conectividad: </a:t>
            </a:r>
            <a:r>
              <a:rPr lang="es-MX" sz="1800" dirty="0" err="1">
                <a:latin typeface="Congenial SemiBold" panose="02000503040000020004" pitchFamily="2" charset="0"/>
              </a:rPr>
              <a:t>Router</a:t>
            </a:r>
            <a:r>
              <a:rPr lang="es-MX" sz="1800" dirty="0">
                <a:latin typeface="Congenial SemiBold" panose="02000503040000020004" pitchFamily="2" charset="0"/>
              </a:rPr>
              <a:t> </a:t>
            </a:r>
            <a:r>
              <a:rPr lang="es-MX" sz="1800" dirty="0" err="1">
                <a:latin typeface="Congenial SemiBold" panose="02000503040000020004" pitchFamily="2" charset="0"/>
              </a:rPr>
              <a:t>Wi</a:t>
            </a:r>
            <a:r>
              <a:rPr lang="es-MX" sz="1800" dirty="0">
                <a:latin typeface="Congenial SemiBold" panose="02000503040000020004" pitchFamily="2" charset="0"/>
              </a:rPr>
              <a:t>-Fi doméstico (sin internet).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1800" dirty="0">
                <a:latin typeface="Congenial SemiBold" panose="02000503040000020004" pitchFamily="2" charset="0"/>
              </a:rPr>
              <a:t>Lenguaje de programación: </a:t>
            </a:r>
            <a:r>
              <a:rPr lang="es-MX" sz="1800" dirty="0" err="1">
                <a:latin typeface="Congenial SemiBold" panose="02000503040000020004" pitchFamily="2" charset="0"/>
              </a:rPr>
              <a:t>Python</a:t>
            </a:r>
            <a:r>
              <a:rPr lang="es-MX" sz="1800" dirty="0">
                <a:latin typeface="Congenial SemiBold" panose="02000503040000020004" pitchFamily="2" charset="0"/>
              </a:rPr>
              <a:t> 3.11 y 3.13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1800" dirty="0">
                <a:latin typeface="Congenial SemiBold" panose="02000503040000020004" pitchFamily="2" charset="0"/>
              </a:rPr>
              <a:t>Entorno de desarrollo: Visual Studio </a:t>
            </a:r>
            <a:r>
              <a:rPr lang="es-MX" sz="1800" dirty="0" err="1">
                <a:latin typeface="Congenial SemiBold" panose="02000503040000020004" pitchFamily="2" charset="0"/>
              </a:rPr>
              <a:t>Code</a:t>
            </a:r>
            <a:endParaRPr lang="es-MX" sz="1800" dirty="0">
              <a:latin typeface="Congenial SemiBold" panose="02000503040000020004" pitchFamily="2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1800" dirty="0">
                <a:latin typeface="Congenial SemiBold" panose="02000503040000020004" pitchFamily="2" charset="0"/>
              </a:rPr>
              <a:t>Librerías utilizadas: socket (comunicación), </a:t>
            </a:r>
            <a:r>
              <a:rPr lang="es-MX" sz="1800" dirty="0" err="1">
                <a:latin typeface="Congenial SemiBold" panose="02000503040000020004" pitchFamily="2" charset="0"/>
              </a:rPr>
              <a:t>tkinter</a:t>
            </a:r>
            <a:r>
              <a:rPr lang="es-MX" sz="1800" dirty="0">
                <a:latin typeface="Congenial SemiBold" panose="02000503040000020004" pitchFamily="2" charset="0"/>
              </a:rPr>
              <a:t> (interfaz), </a:t>
            </a:r>
            <a:r>
              <a:rPr lang="es-MX" sz="1800" dirty="0" err="1">
                <a:latin typeface="Congenial SemiBold" panose="02000503040000020004" pitchFamily="2" charset="0"/>
              </a:rPr>
              <a:t>random</a:t>
            </a:r>
            <a:r>
              <a:rPr lang="es-MX" sz="1800" dirty="0">
                <a:latin typeface="Congenial SemiBold" panose="02000503040000020004" pitchFamily="2" charset="0"/>
              </a:rPr>
              <a:t> y time (simulación de latencia)</a:t>
            </a:r>
          </a:p>
        </p:txBody>
      </p:sp>
      <p:pic>
        <p:nvPicPr>
          <p:cNvPr id="4" name="Picture 3" descr="Concepto genético abstracto">
            <a:extLst>
              <a:ext uri="{FF2B5EF4-FFF2-40B4-BE49-F238E27FC236}">
                <a16:creationId xmlns:a16="http://schemas.microsoft.com/office/drawing/2014/main" id="{57B14A55-D1A9-B88A-3449-8703AE18B3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3127" t="6919" r="-2" b="7237"/>
          <a:stretch/>
        </p:blipFill>
        <p:spPr>
          <a:xfrm>
            <a:off x="10134599" y="10"/>
            <a:ext cx="2057401" cy="6324590"/>
          </a:xfrm>
          <a:prstGeom prst="rect">
            <a:avLst/>
          </a:prstGeom>
        </p:spPr>
      </p:pic>
      <p:pic>
        <p:nvPicPr>
          <p:cNvPr id="2050" name="Picture 2" descr="https://upload.wikimedia.org/wikipedia/commons/thumb/0/0a/Python.svg/250px-Python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3150" y="4076700"/>
            <a:ext cx="1466850" cy="146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upload.wikimedia.org/wikipedia/commons/thumb/9/9a/Visual_Studio_Code_1.35_icon.svg/250px-Visual_Studio_Code_1.35_icon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4637" y="4076700"/>
            <a:ext cx="1451384" cy="1451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58500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67B4F8EF-A3F7-FE11-8A8D-996AF96A4E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59789" y="533401"/>
            <a:ext cx="6351011" cy="762000"/>
          </a:xfrm>
        </p:spPr>
        <p:txBody>
          <a:bodyPr>
            <a:normAutofit/>
          </a:bodyPr>
          <a:lstStyle/>
          <a:p>
            <a:r>
              <a:rPr lang="es-MX" sz="4000" dirty="0">
                <a:latin typeface="Congenial SemiBold" panose="02000503040000020004" pitchFamily="2" charset="0"/>
              </a:rPr>
              <a:t>Procedimiento general</a:t>
            </a:r>
            <a:endParaRPr lang="es-PE" sz="4000" dirty="0">
              <a:latin typeface="Congenial SemiBold" panose="02000503040000020004" pitchFamily="2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26F6DB5-187B-ED3E-55C6-860151EBE1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54300" y="1710107"/>
            <a:ext cx="8496300" cy="1972893"/>
          </a:xfrm>
        </p:spPr>
        <p:txBody>
          <a:bodyPr>
            <a:normAutofit/>
          </a:bodyPr>
          <a:lstStyle/>
          <a:p>
            <a:pPr algn="just"/>
            <a:r>
              <a:rPr lang="es-MX" sz="1800" kern="100" dirty="0">
                <a:latin typeface="Congenial SemiBold" panose="02000503040000020004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Se creó una red local conectando ambas laptops al mismo </a:t>
            </a:r>
            <a:r>
              <a:rPr lang="es-MX" sz="1800" kern="100" dirty="0" err="1">
                <a:latin typeface="Congenial SemiBold" panose="02000503040000020004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router</a:t>
            </a:r>
            <a:r>
              <a:rPr lang="es-MX" sz="1800" kern="100" dirty="0">
                <a:latin typeface="Congenial SemiBold" panose="02000503040000020004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s-MX" sz="1800" kern="100" dirty="0" err="1">
                <a:latin typeface="Congenial SemiBold" panose="02000503040000020004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Wi</a:t>
            </a:r>
            <a:r>
              <a:rPr lang="es-MX" sz="1800" kern="100" dirty="0">
                <a:latin typeface="Congenial SemiBold" panose="02000503040000020004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-Fi, sin necesidad de internet. Se simula un entorno industrial básico en el que un sensor envía datos a un controlador mediante comunicación TCP/IP. El controlador introduce una latencia aleatoria para representar el </a:t>
            </a:r>
            <a:r>
              <a:rPr lang="es-MX" sz="1800" kern="100" dirty="0" err="1">
                <a:latin typeface="Congenial SemiBold" panose="02000503040000020004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jitter</a:t>
            </a:r>
            <a:r>
              <a:rPr lang="es-MX" sz="1800" kern="100" dirty="0">
                <a:latin typeface="Congenial SemiBold" panose="02000503040000020004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, y el sensor mide el tiempo de respuesta para detectar fallas. Esta prueba ilustra cómo una red TCP puede generar errores en sistemas sensibles al tiempo.</a:t>
            </a:r>
          </a:p>
        </p:txBody>
      </p:sp>
      <p:pic>
        <p:nvPicPr>
          <p:cNvPr id="4" name="Picture 3" descr="Concepto genético abstracto">
            <a:extLst>
              <a:ext uri="{FF2B5EF4-FFF2-40B4-BE49-F238E27FC236}">
                <a16:creationId xmlns:a16="http://schemas.microsoft.com/office/drawing/2014/main" id="{255BA231-B7AF-E383-BF33-3E978D4EE6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919" r="84166" b="7065"/>
          <a:stretch/>
        </p:blipFill>
        <p:spPr>
          <a:xfrm>
            <a:off x="0" y="0"/>
            <a:ext cx="1930400" cy="633730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7700" y="3568700"/>
            <a:ext cx="4495800" cy="2527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158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184DC7-3041-AC7A-F176-39DEB122A5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79189" y="879993"/>
            <a:ext cx="2857500" cy="729225"/>
          </a:xfrm>
        </p:spPr>
        <p:txBody>
          <a:bodyPr>
            <a:normAutofit/>
          </a:bodyPr>
          <a:lstStyle/>
          <a:p>
            <a:r>
              <a:rPr lang="es-ES" sz="4000" dirty="0">
                <a:latin typeface="Congenial SemiBold" panose="02000503040000020004" pitchFamily="2" charset="0"/>
              </a:rPr>
              <a:t>GRUPO 2 </a:t>
            </a:r>
            <a:endParaRPr lang="es-PE" sz="4000" dirty="0">
              <a:latin typeface="Congenial SemiBold" panose="02000503040000020004" pitchFamily="2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9221805-B544-5408-C4B4-89B914B096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55778" y="1952118"/>
            <a:ext cx="5704321" cy="3750182"/>
          </a:xfrm>
        </p:spPr>
        <p:txBody>
          <a:bodyPr>
            <a:noAutofit/>
          </a:bodyPr>
          <a:lstStyle/>
          <a:p>
            <a:r>
              <a:rPr lang="es-ES" sz="2000" dirty="0">
                <a:latin typeface="Congenial SemiBold" panose="02000503040000020004" pitchFamily="2" charset="0"/>
              </a:rPr>
              <a:t>INTEGRANTES:</a:t>
            </a:r>
          </a:p>
          <a:p>
            <a:endParaRPr lang="es-ES" sz="2000" dirty="0">
              <a:latin typeface="Congenial SemiBold" panose="02000503040000020004" pitchFamily="2" charset="0"/>
            </a:endParaRPr>
          </a:p>
          <a:p>
            <a:r>
              <a:rPr lang="es-ES" sz="2000" dirty="0">
                <a:latin typeface="Congenial SemiBold" panose="02000503040000020004" pitchFamily="2" charset="0"/>
              </a:rPr>
              <a:t>- Caballero Peching, Carlos Arturo</a:t>
            </a:r>
          </a:p>
          <a:p>
            <a:r>
              <a:rPr lang="es-ES" sz="2000" dirty="0">
                <a:latin typeface="Congenial SemiBold" panose="02000503040000020004" pitchFamily="2" charset="0"/>
              </a:rPr>
              <a:t>- Olivera </a:t>
            </a:r>
            <a:r>
              <a:rPr lang="es-ES" sz="2000" dirty="0" err="1">
                <a:latin typeface="Congenial SemiBold" panose="02000503040000020004" pitchFamily="2" charset="0"/>
              </a:rPr>
              <a:t>Huapaya</a:t>
            </a:r>
            <a:r>
              <a:rPr lang="es-ES" sz="2000" dirty="0">
                <a:latin typeface="Congenial SemiBold" panose="02000503040000020004" pitchFamily="2" charset="0"/>
              </a:rPr>
              <a:t>, Kevin William</a:t>
            </a:r>
          </a:p>
          <a:p>
            <a:r>
              <a:rPr lang="es-ES" sz="2000" dirty="0">
                <a:latin typeface="Congenial SemiBold" panose="02000503040000020004" pitchFamily="2" charset="0"/>
              </a:rPr>
              <a:t>- Rojas Bautista, </a:t>
            </a:r>
            <a:r>
              <a:rPr lang="es-ES" sz="2000" dirty="0" err="1">
                <a:latin typeface="Congenial SemiBold" panose="02000503040000020004" pitchFamily="2" charset="0"/>
              </a:rPr>
              <a:t>Jimy</a:t>
            </a:r>
            <a:r>
              <a:rPr lang="es-ES" sz="2000" dirty="0">
                <a:latin typeface="Congenial SemiBold" panose="02000503040000020004" pitchFamily="2" charset="0"/>
              </a:rPr>
              <a:t> </a:t>
            </a:r>
            <a:r>
              <a:rPr lang="es-ES" sz="2000" dirty="0" err="1">
                <a:latin typeface="Congenial SemiBold" panose="02000503040000020004" pitchFamily="2" charset="0"/>
              </a:rPr>
              <a:t>Juniors</a:t>
            </a:r>
            <a:endParaRPr lang="es-ES" sz="2000" dirty="0">
              <a:latin typeface="Congenial SemiBold" panose="02000503040000020004" pitchFamily="2" charset="0"/>
            </a:endParaRPr>
          </a:p>
          <a:p>
            <a:r>
              <a:rPr lang="es-ES" sz="2000" dirty="0">
                <a:latin typeface="Congenial SemiBold" panose="02000503040000020004" pitchFamily="2" charset="0"/>
              </a:rPr>
              <a:t>- </a:t>
            </a:r>
            <a:r>
              <a:rPr lang="es-ES" sz="2000" dirty="0" err="1">
                <a:latin typeface="Congenial SemiBold" panose="02000503040000020004" pitchFamily="2" charset="0"/>
              </a:rPr>
              <a:t>Torrejon</a:t>
            </a:r>
            <a:r>
              <a:rPr lang="es-ES" sz="2000" dirty="0">
                <a:latin typeface="Congenial SemiBold" panose="02000503040000020004" pitchFamily="2" charset="0"/>
              </a:rPr>
              <a:t> Pacheco, </a:t>
            </a:r>
            <a:r>
              <a:rPr lang="es-ES" sz="2000" dirty="0" err="1">
                <a:latin typeface="Congenial SemiBold" panose="02000503040000020004" pitchFamily="2" charset="0"/>
              </a:rPr>
              <a:t>Ivan</a:t>
            </a:r>
            <a:r>
              <a:rPr lang="es-ES" sz="2000" dirty="0">
                <a:latin typeface="Congenial SemiBold" panose="02000503040000020004" pitchFamily="2" charset="0"/>
              </a:rPr>
              <a:t> </a:t>
            </a:r>
            <a:r>
              <a:rPr lang="es-ES" sz="2000" dirty="0" err="1">
                <a:latin typeface="Congenial SemiBold" panose="02000503040000020004" pitchFamily="2" charset="0"/>
              </a:rPr>
              <a:t>Fernin</a:t>
            </a:r>
            <a:endParaRPr lang="es-ES" sz="2000" dirty="0">
              <a:latin typeface="Congenial SemiBold" panose="02000503040000020004" pitchFamily="2" charset="0"/>
            </a:endParaRPr>
          </a:p>
          <a:p>
            <a:endParaRPr lang="es-ES" sz="2000" dirty="0">
              <a:latin typeface="Congenial SemiBold" panose="02000503040000020004" pitchFamily="2" charset="0"/>
            </a:endParaRPr>
          </a:p>
          <a:p>
            <a:r>
              <a:rPr lang="es-ES" sz="2000" dirty="0">
                <a:latin typeface="Congenial SemiBold" panose="02000503040000020004" pitchFamily="2" charset="0"/>
              </a:rPr>
              <a:t>CURSO: Redes de Computadoras</a:t>
            </a:r>
          </a:p>
          <a:p>
            <a:r>
              <a:rPr lang="es-ES" sz="2000" dirty="0">
                <a:latin typeface="Congenial SemiBold" panose="02000503040000020004" pitchFamily="2" charset="0"/>
              </a:rPr>
              <a:t>DOCENTE: Mg. Edwin Palomino Iriarte</a:t>
            </a:r>
          </a:p>
        </p:txBody>
      </p:sp>
      <p:pic>
        <p:nvPicPr>
          <p:cNvPr id="4" name="Picture 3" descr="Concepto genético abstracto">
            <a:extLst>
              <a:ext uri="{FF2B5EF4-FFF2-40B4-BE49-F238E27FC236}">
                <a16:creationId xmlns:a16="http://schemas.microsoft.com/office/drawing/2014/main" id="{36BFC680-FDAC-F6F0-7643-904F455BDC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919" r="64999" b="7065"/>
          <a:stretch/>
        </p:blipFill>
        <p:spPr>
          <a:xfrm>
            <a:off x="2" y="10"/>
            <a:ext cx="4267198" cy="6337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0111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2ABB03-6E2A-0298-C608-260591E1A3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65450" y="952500"/>
            <a:ext cx="6261100" cy="701490"/>
          </a:xfrm>
        </p:spPr>
        <p:txBody>
          <a:bodyPr>
            <a:noAutofit/>
          </a:bodyPr>
          <a:lstStyle/>
          <a:p>
            <a:r>
              <a:rPr lang="es-MX" sz="4000" dirty="0">
                <a:latin typeface="Congenial SemiBold" panose="02000503040000020004" pitchFamily="2" charset="0"/>
              </a:rPr>
              <a:t>Descripción del código</a:t>
            </a:r>
            <a:endParaRPr lang="es-PE" sz="4000" dirty="0">
              <a:latin typeface="Congenial SemiBold" panose="02000503040000020004" pitchFamily="2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C0F129B-0491-4184-8FE9-985775BE93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7668" y="1869890"/>
            <a:ext cx="9718432" cy="682810"/>
          </a:xfrm>
        </p:spPr>
        <p:txBody>
          <a:bodyPr>
            <a:normAutofit/>
          </a:bodyPr>
          <a:lstStyle/>
          <a:p>
            <a:pPr algn="just"/>
            <a:r>
              <a:rPr lang="es-MX" sz="1800" kern="100" dirty="0">
                <a:latin typeface="Congenial SemiBold" panose="02000503040000020004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Servidor (controlador): Espera conexiones, recibe señales del sensor y responde simulando </a:t>
            </a:r>
            <a:r>
              <a:rPr lang="es-MX" sz="1800" kern="100" dirty="0" err="1">
                <a:latin typeface="Congenial SemiBold" panose="02000503040000020004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jitter</a:t>
            </a:r>
            <a:r>
              <a:rPr lang="es-MX" sz="1800" kern="100" dirty="0">
                <a:latin typeface="Congenial SemiBold" panose="02000503040000020004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 mediante </a:t>
            </a:r>
            <a:r>
              <a:rPr lang="es-MX" sz="1800" kern="100" dirty="0" err="1">
                <a:latin typeface="Congenial SemiBold" panose="02000503040000020004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time.sleep</a:t>
            </a:r>
            <a:r>
              <a:rPr lang="es-MX" sz="1800" kern="100" dirty="0">
                <a:latin typeface="Congenial SemiBold" panose="02000503040000020004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() con un valor aleatorio.</a:t>
            </a:r>
          </a:p>
        </p:txBody>
      </p:sp>
      <p:pic>
        <p:nvPicPr>
          <p:cNvPr id="4" name="Picture 3" descr="Concepto genético abstracto">
            <a:extLst>
              <a:ext uri="{FF2B5EF4-FFF2-40B4-BE49-F238E27FC236}">
                <a16:creationId xmlns:a16="http://schemas.microsoft.com/office/drawing/2014/main" id="{BC55DBF8-4BA9-FF5C-ABAC-3431616B59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919" r="-2" b="83083"/>
          <a:stretch/>
        </p:blipFill>
        <p:spPr>
          <a:xfrm>
            <a:off x="0" y="0"/>
            <a:ext cx="12192000" cy="73660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668" y="2552700"/>
            <a:ext cx="4786742" cy="3426616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8502" y="2552700"/>
            <a:ext cx="5107931" cy="3553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0148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2ABB03-6E2A-0298-C608-260591E1A3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65450" y="952500"/>
            <a:ext cx="6261100" cy="701490"/>
          </a:xfrm>
        </p:spPr>
        <p:txBody>
          <a:bodyPr>
            <a:noAutofit/>
          </a:bodyPr>
          <a:lstStyle/>
          <a:p>
            <a:r>
              <a:rPr lang="es-MX" sz="4000" dirty="0">
                <a:latin typeface="Congenial SemiBold" panose="02000503040000020004" pitchFamily="2" charset="0"/>
              </a:rPr>
              <a:t>Descripción del código</a:t>
            </a:r>
            <a:endParaRPr lang="es-PE" sz="4000" dirty="0">
              <a:latin typeface="Congenial SemiBold" panose="02000503040000020004" pitchFamily="2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C0F129B-0491-4184-8FE9-985775BE93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7668" y="1869890"/>
            <a:ext cx="5959232" cy="911410"/>
          </a:xfrm>
        </p:spPr>
        <p:txBody>
          <a:bodyPr>
            <a:normAutofit/>
          </a:bodyPr>
          <a:lstStyle/>
          <a:p>
            <a:pPr algn="just"/>
            <a:r>
              <a:rPr lang="es-MX" sz="1800" kern="100" dirty="0">
                <a:latin typeface="Congenial SemiBold" panose="02000503040000020004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Cliente (sensor): Envía señales de forma manual (con botón), mide el tiempo de respuesta y registra un error si supera los 80 ms.</a:t>
            </a:r>
          </a:p>
        </p:txBody>
      </p:sp>
      <p:pic>
        <p:nvPicPr>
          <p:cNvPr id="4" name="Picture 3" descr="Concepto genético abstracto">
            <a:extLst>
              <a:ext uri="{FF2B5EF4-FFF2-40B4-BE49-F238E27FC236}">
                <a16:creationId xmlns:a16="http://schemas.microsoft.com/office/drawing/2014/main" id="{BC55DBF8-4BA9-FF5C-ABAC-3431616B59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919" r="-2" b="83083"/>
          <a:stretch/>
        </p:blipFill>
        <p:spPr>
          <a:xfrm>
            <a:off x="0" y="0"/>
            <a:ext cx="12192000" cy="73660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/>
          <a:srcRect b="14523"/>
          <a:stretch/>
        </p:blipFill>
        <p:spPr>
          <a:xfrm>
            <a:off x="1360085" y="3091726"/>
            <a:ext cx="4735915" cy="2930710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5656" y="2032000"/>
            <a:ext cx="4478932" cy="3990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1736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2ABB03-6E2A-0298-C608-260591E1A3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65450" y="952500"/>
            <a:ext cx="6261100" cy="701490"/>
          </a:xfrm>
        </p:spPr>
        <p:txBody>
          <a:bodyPr>
            <a:noAutofit/>
          </a:bodyPr>
          <a:lstStyle/>
          <a:p>
            <a:r>
              <a:rPr lang="es-MX" sz="4000" dirty="0">
                <a:latin typeface="Congenial SemiBold" panose="02000503040000020004" pitchFamily="2" charset="0"/>
              </a:rPr>
              <a:t>Descripción del código</a:t>
            </a:r>
            <a:endParaRPr lang="es-PE" sz="4000" dirty="0">
              <a:latin typeface="Congenial SemiBold" panose="02000503040000020004" pitchFamily="2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C0F129B-0491-4184-8FE9-985775BE93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0168" y="2339916"/>
            <a:ext cx="3838332" cy="1381310"/>
          </a:xfrm>
        </p:spPr>
        <p:txBody>
          <a:bodyPr>
            <a:noAutofit/>
          </a:bodyPr>
          <a:lstStyle/>
          <a:p>
            <a:pPr algn="just"/>
            <a:r>
              <a:rPr lang="es-MX" sz="1800" kern="100" dirty="0">
                <a:latin typeface="Congenial SemiBold" panose="02000503040000020004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Interfaz gráfica: Desarrollada con </a:t>
            </a:r>
            <a:r>
              <a:rPr lang="es-MX" sz="1800" kern="100" dirty="0" err="1">
                <a:latin typeface="Congenial SemiBold" panose="02000503040000020004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tkinter</a:t>
            </a:r>
            <a:r>
              <a:rPr lang="es-MX" sz="1800" kern="100" dirty="0">
                <a:latin typeface="Congenial SemiBold" panose="02000503040000020004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, permite visualizar de forma clara el estado de cada transmisión y los errores acumulados.</a:t>
            </a:r>
          </a:p>
        </p:txBody>
      </p:sp>
      <p:pic>
        <p:nvPicPr>
          <p:cNvPr id="4" name="Picture 3" descr="Concepto genético abstracto">
            <a:extLst>
              <a:ext uri="{FF2B5EF4-FFF2-40B4-BE49-F238E27FC236}">
                <a16:creationId xmlns:a16="http://schemas.microsoft.com/office/drawing/2014/main" id="{BC55DBF8-4BA9-FF5C-ABAC-3431616B59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919" r="-2" b="83083"/>
          <a:stretch/>
        </p:blipFill>
        <p:spPr>
          <a:xfrm>
            <a:off x="0" y="0"/>
            <a:ext cx="12192000" cy="73660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9765" y="1686944"/>
            <a:ext cx="6111472" cy="2136742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4784" y="3886131"/>
            <a:ext cx="4907431" cy="2241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579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B0CAE6-DEB9-AA76-1700-174CB83153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73531" y="546100"/>
            <a:ext cx="3398769" cy="752200"/>
          </a:xfrm>
        </p:spPr>
        <p:txBody>
          <a:bodyPr>
            <a:noAutofit/>
          </a:bodyPr>
          <a:lstStyle/>
          <a:p>
            <a:r>
              <a:rPr lang="es-MX" sz="4000" dirty="0">
                <a:latin typeface="Congenial SemiBold" panose="02000503040000020004" pitchFamily="2" charset="0"/>
              </a:rPr>
              <a:t>Resultados</a:t>
            </a:r>
            <a:endParaRPr lang="es-PE" sz="4000" dirty="0">
              <a:latin typeface="Congenial SemiBold" panose="02000503040000020004" pitchFamily="2" charset="0"/>
            </a:endParaRPr>
          </a:p>
        </p:txBody>
      </p:sp>
      <p:pic>
        <p:nvPicPr>
          <p:cNvPr id="4" name="Picture 3" descr="Concepto genético abstracto">
            <a:extLst>
              <a:ext uri="{FF2B5EF4-FFF2-40B4-BE49-F238E27FC236}">
                <a16:creationId xmlns:a16="http://schemas.microsoft.com/office/drawing/2014/main" id="{5D666330-78A1-C78A-9B93-A4E99E4A38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6252" t="6920" r="-2" b="7064"/>
          <a:stretch/>
        </p:blipFill>
        <p:spPr>
          <a:xfrm>
            <a:off x="10515600" y="-1"/>
            <a:ext cx="1676399" cy="6337301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06" t="11719" r="31854" b="3997"/>
          <a:stretch/>
        </p:blipFill>
        <p:spPr>
          <a:xfrm>
            <a:off x="504990" y="1298300"/>
            <a:ext cx="2197100" cy="237490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77" t="7461" r="30348"/>
          <a:stretch/>
        </p:blipFill>
        <p:spPr>
          <a:xfrm>
            <a:off x="3012591" y="2225400"/>
            <a:ext cx="2819400" cy="2678032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21" t="13686" r="23542"/>
          <a:stretch/>
        </p:blipFill>
        <p:spPr>
          <a:xfrm>
            <a:off x="6142493" y="2859168"/>
            <a:ext cx="4192132" cy="333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0791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B0CAE6-DEB9-AA76-1700-174CB83153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73531" y="546100"/>
            <a:ext cx="3398769" cy="752200"/>
          </a:xfrm>
        </p:spPr>
        <p:txBody>
          <a:bodyPr>
            <a:noAutofit/>
          </a:bodyPr>
          <a:lstStyle/>
          <a:p>
            <a:r>
              <a:rPr lang="es-MX" sz="4000" dirty="0">
                <a:latin typeface="Congenial SemiBold" panose="02000503040000020004" pitchFamily="2" charset="0"/>
              </a:rPr>
              <a:t>Resultados</a:t>
            </a:r>
            <a:endParaRPr lang="es-PE" sz="4000" dirty="0">
              <a:latin typeface="Congenial SemiBold" panose="02000503040000020004" pitchFamily="2" charset="0"/>
            </a:endParaRPr>
          </a:p>
        </p:txBody>
      </p:sp>
      <p:pic>
        <p:nvPicPr>
          <p:cNvPr id="4" name="Picture 3" descr="Concepto genético abstracto">
            <a:extLst>
              <a:ext uri="{FF2B5EF4-FFF2-40B4-BE49-F238E27FC236}">
                <a16:creationId xmlns:a16="http://schemas.microsoft.com/office/drawing/2014/main" id="{5D666330-78A1-C78A-9B93-A4E99E4A38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6252" t="6920" r="-2" b="7064"/>
          <a:stretch/>
        </p:blipFill>
        <p:spPr>
          <a:xfrm>
            <a:off x="10515600" y="-1"/>
            <a:ext cx="1676399" cy="6337301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80" r="31507" b="986"/>
          <a:stretch/>
        </p:blipFill>
        <p:spPr>
          <a:xfrm>
            <a:off x="5829300" y="1892300"/>
            <a:ext cx="3949700" cy="365760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80" r="30918"/>
          <a:stretch/>
        </p:blipFill>
        <p:spPr>
          <a:xfrm>
            <a:off x="1054101" y="1804234"/>
            <a:ext cx="3784600" cy="3833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042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0EFABF-2282-3661-1D49-C7FA7C69ED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48200" y="1539663"/>
            <a:ext cx="2527300" cy="644737"/>
          </a:xfrm>
        </p:spPr>
        <p:txBody>
          <a:bodyPr>
            <a:noAutofit/>
          </a:bodyPr>
          <a:lstStyle/>
          <a:p>
            <a:r>
              <a:rPr lang="es-MX" sz="3600" dirty="0">
                <a:latin typeface="Congenial SemiBold" panose="02000503040000020004" pitchFamily="2" charset="0"/>
              </a:rPr>
              <a:t>Análisis</a:t>
            </a:r>
            <a:endParaRPr lang="es-PE" sz="3600" dirty="0">
              <a:latin typeface="Congenial SemiBold" panose="02000503040000020004" pitchFamily="2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CE44345-3E0F-F536-7B1B-F5C53ADC51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84300" y="2444326"/>
            <a:ext cx="9372600" cy="2930737"/>
          </a:xfrm>
        </p:spPr>
        <p:txBody>
          <a:bodyPr>
            <a:no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800" dirty="0">
                <a:latin typeface="Congenial SemiBold" panose="02000503040000020004" pitchFamily="2" charset="0"/>
              </a:rPr>
              <a:t>En aplicaciones industriales reales, el </a:t>
            </a:r>
            <a:r>
              <a:rPr lang="es-MX" sz="1800" dirty="0" err="1">
                <a:latin typeface="Congenial SemiBold" panose="02000503040000020004" pitchFamily="2" charset="0"/>
              </a:rPr>
              <a:t>jitter</a:t>
            </a:r>
            <a:r>
              <a:rPr lang="es-MX" sz="1800" dirty="0">
                <a:latin typeface="Congenial SemiBold" panose="02000503040000020004" pitchFamily="2" charset="0"/>
              </a:rPr>
              <a:t> puede afectar gravemente la sincronización y la estabilidad de procesos automáticos.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800" dirty="0">
                <a:latin typeface="Congenial SemiBold" panose="02000503040000020004" pitchFamily="2" charset="0"/>
              </a:rPr>
              <a:t>TCP/IP es confiable en cuanto a entrega de datos, pero no es determinista ni diseñado para entornos de tiempo real.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800" dirty="0">
                <a:latin typeface="Congenial SemiBold" panose="02000503040000020004" pitchFamily="2" charset="0"/>
              </a:rPr>
              <a:t>Para sistemas donde el retardo debe ser constante y mínimo, TCP puede resultar inadecuado y generar errores críticos.</a:t>
            </a:r>
          </a:p>
        </p:txBody>
      </p:sp>
      <p:pic>
        <p:nvPicPr>
          <p:cNvPr id="4" name="Picture 3" descr="Concepto genético abstracto">
            <a:extLst>
              <a:ext uri="{FF2B5EF4-FFF2-40B4-BE49-F238E27FC236}">
                <a16:creationId xmlns:a16="http://schemas.microsoft.com/office/drawing/2014/main" id="{CE909151-BF6E-3669-5638-D0CD2F9618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919" r="-2" b="76015"/>
          <a:stretch/>
        </p:blipFill>
        <p:spPr>
          <a:xfrm>
            <a:off x="0" y="0"/>
            <a:ext cx="12192000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6698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1010CF-C604-BD6D-4424-8962A90218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32199" y="495300"/>
            <a:ext cx="3517901" cy="736600"/>
          </a:xfrm>
        </p:spPr>
        <p:txBody>
          <a:bodyPr>
            <a:normAutofit/>
          </a:bodyPr>
          <a:lstStyle/>
          <a:p>
            <a:r>
              <a:rPr lang="es-MX" sz="4000" dirty="0">
                <a:latin typeface="Congenial SemiBold" panose="02000503040000020004" pitchFamily="2" charset="0"/>
              </a:rPr>
              <a:t>Conclusión</a:t>
            </a:r>
            <a:endParaRPr lang="es-PE" sz="40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FE91289-51D1-0AAD-589B-B3E9FC2057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9299" y="1338217"/>
            <a:ext cx="9283700" cy="3182983"/>
          </a:xfrm>
        </p:spPr>
        <p:txBody>
          <a:bodyPr>
            <a:normAutofit/>
          </a:bodyPr>
          <a:lstStyle/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s-MX" sz="1800" dirty="0">
                <a:latin typeface="Congenial SemiBold" panose="02000503040000020004" pitchFamily="2" charset="0"/>
              </a:rPr>
              <a:t>La simulación demostró que latencias variables y elevadas afectan la precisión del control industrial.</a:t>
            </a:r>
          </a:p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s-MX" sz="1800" dirty="0">
                <a:latin typeface="Congenial SemiBold" panose="02000503040000020004" pitchFamily="2" charset="0"/>
              </a:rPr>
              <a:t>TCP/IP puede usarse en monitoreo o configuraciones de alto nivel, pero no es ideal para el control directo de maquinaria.</a:t>
            </a:r>
          </a:p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s-MX" sz="1800" dirty="0">
                <a:latin typeface="Congenial SemiBold" panose="02000503040000020004" pitchFamily="2" charset="0"/>
              </a:rPr>
              <a:t>Se recomienda usar protocolos específicos para tiempo real como </a:t>
            </a:r>
            <a:r>
              <a:rPr lang="es-MX" sz="1800" dirty="0" err="1">
                <a:latin typeface="Congenial SemiBold" panose="02000503040000020004" pitchFamily="2" charset="0"/>
              </a:rPr>
              <a:t>Profinet</a:t>
            </a:r>
            <a:r>
              <a:rPr lang="es-MX" sz="1800" dirty="0">
                <a:latin typeface="Congenial SemiBold" panose="02000503040000020004" pitchFamily="2" charset="0"/>
              </a:rPr>
              <a:t> IRT, </a:t>
            </a:r>
            <a:r>
              <a:rPr lang="es-MX" sz="1800" dirty="0" err="1">
                <a:latin typeface="Congenial SemiBold" panose="02000503040000020004" pitchFamily="2" charset="0"/>
              </a:rPr>
              <a:t>EtherCAT</a:t>
            </a:r>
            <a:r>
              <a:rPr lang="es-MX" sz="1800" dirty="0">
                <a:latin typeface="Congenial SemiBold" panose="02000503040000020004" pitchFamily="2" charset="0"/>
              </a:rPr>
              <a:t> o UDP industrial.</a:t>
            </a:r>
          </a:p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s-MX" sz="1800" dirty="0">
                <a:latin typeface="Congenial SemiBold" panose="02000503040000020004" pitchFamily="2" charset="0"/>
              </a:rPr>
              <a:t>Este tipo de prácticas permite visualizar los riesgos y limitaciones de una red generalista aplicada a procesos industriales.</a:t>
            </a:r>
          </a:p>
        </p:txBody>
      </p:sp>
      <p:pic>
        <p:nvPicPr>
          <p:cNvPr id="4" name="Picture 3" descr="Concepto genético abstracto">
            <a:extLst>
              <a:ext uri="{FF2B5EF4-FFF2-40B4-BE49-F238E27FC236}">
                <a16:creationId xmlns:a16="http://schemas.microsoft.com/office/drawing/2014/main" id="{20D749AD-7AB0-6B75-6F52-4B6A8E8574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3752" t="6920" r="-2" b="7064"/>
          <a:stretch/>
        </p:blipFill>
        <p:spPr>
          <a:xfrm>
            <a:off x="10210800" y="0"/>
            <a:ext cx="1981200" cy="6337300"/>
          </a:xfrm>
          <a:prstGeom prst="rect">
            <a:avLst/>
          </a:prstGeom>
        </p:spPr>
      </p:pic>
      <p:pic>
        <p:nvPicPr>
          <p:cNvPr id="8194" name="Picture 2" descr="https://cc.sj-cdn.net/instructor/kt1ejklh2ngf-microchip-technology/courses/39idtb8vlbute/promo-image.1629211317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82" b="22065"/>
          <a:stretch/>
        </p:blipFill>
        <p:spPr bwMode="auto">
          <a:xfrm>
            <a:off x="3352405" y="4627517"/>
            <a:ext cx="4077487" cy="1254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39270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oncepto genético abstracto">
            <a:extLst>
              <a:ext uri="{FF2B5EF4-FFF2-40B4-BE49-F238E27FC236}">
                <a16:creationId xmlns:a16="http://schemas.microsoft.com/office/drawing/2014/main" id="{CAA537CF-76FD-DFF0-011C-7DC0CC6C45C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6919" r="-2" b="-2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DD0A0CAC-9914-29FE-CACB-26022047B9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71750"/>
            <a:ext cx="12191999" cy="1714500"/>
          </a:xfrm>
        </p:spPr>
        <p:txBody>
          <a:bodyPr>
            <a:normAutofit/>
          </a:bodyPr>
          <a:lstStyle/>
          <a:p>
            <a:r>
              <a:rPr lang="es-ES" sz="9600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GRACIAS</a:t>
            </a:r>
            <a:endParaRPr lang="es-PE" sz="9600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1016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88881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DA4857-658E-FA99-5B3C-79AECE1120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CC97CC-0716-7B05-9BFE-8C197A09D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10486" y="828768"/>
            <a:ext cx="6045200" cy="726215"/>
          </a:xfrm>
        </p:spPr>
        <p:txBody>
          <a:bodyPr>
            <a:normAutofit fontScale="90000"/>
          </a:bodyPr>
          <a:lstStyle/>
          <a:p>
            <a:r>
              <a:rPr lang="es-ES" sz="4000" dirty="0">
                <a:latin typeface="Congenial SemiBold" panose="02000503040000020004" pitchFamily="2" charset="0"/>
              </a:rPr>
              <a:t>Redes TCP/IP en Procesos Industriales</a:t>
            </a:r>
            <a:endParaRPr lang="es-PE" sz="40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393A415-5B2B-EBFB-E2BF-A540C8C525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18186" y="1700839"/>
            <a:ext cx="9829800" cy="1890803"/>
          </a:xfrm>
        </p:spPr>
        <p:txBody>
          <a:bodyPr>
            <a:normAutofit/>
          </a:bodyPr>
          <a:lstStyle/>
          <a:p>
            <a:pPr algn="just"/>
            <a:r>
              <a:rPr lang="es-ES" sz="1800" b="1" dirty="0">
                <a:latin typeface="Congenial SemiBold" panose="02000503040000020004" pitchFamily="2" charset="0"/>
              </a:rPr>
              <a:t>Los entornos industriales utilizan redes de comunicación para el control y monitoreo de procesos productivos, como fábricas, plantas químicas, sistemas eléctricos, o infraestructuras críticas. Aunque tradicionalmente se usaban protocolos propietarios o redes dedicadas, hoy es común integrar Ethernet Industrial y TCP/IP.</a:t>
            </a:r>
            <a:endParaRPr lang="es-MX" sz="1800" dirty="0">
              <a:latin typeface="Congenial SemiBold" panose="02000503040000020004" pitchFamily="2" charset="0"/>
            </a:endParaRPr>
          </a:p>
        </p:txBody>
      </p:sp>
      <p:pic>
        <p:nvPicPr>
          <p:cNvPr id="4" name="Picture 3" descr="Concepto genético abstracto">
            <a:extLst>
              <a:ext uri="{FF2B5EF4-FFF2-40B4-BE49-F238E27FC236}">
                <a16:creationId xmlns:a16="http://schemas.microsoft.com/office/drawing/2014/main" id="{4FDD8C2C-1FB5-30E5-D89F-2BE2AD43CB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921" r="90625" b="-180"/>
          <a:stretch/>
        </p:blipFill>
        <p:spPr>
          <a:xfrm>
            <a:off x="0" y="0"/>
            <a:ext cx="1143000" cy="6870700"/>
          </a:xfrm>
          <a:prstGeom prst="rect">
            <a:avLst/>
          </a:prstGeom>
        </p:spPr>
      </p:pic>
      <p:pic>
        <p:nvPicPr>
          <p:cNvPr id="5122" name="Picture 2" descr="Redes de Comunicación Industrial: todo lo que necesitas saber">
            <a:extLst>
              <a:ext uri="{FF2B5EF4-FFF2-40B4-BE49-F238E27FC236}">
                <a16:creationId xmlns:a16="http://schemas.microsoft.com/office/drawing/2014/main" id="{8F9BA1E9-C5AB-BBD9-FC6D-9DC1959E44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6329" y="3062382"/>
            <a:ext cx="5533514" cy="3070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5033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F34533-02D2-4618-E042-4FCF1891B3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386F2-AAF7-BA7B-AA67-B88E1EB901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430847"/>
            <a:ext cx="11049000" cy="726215"/>
          </a:xfrm>
        </p:spPr>
        <p:txBody>
          <a:bodyPr>
            <a:normAutofit/>
          </a:bodyPr>
          <a:lstStyle/>
          <a:p>
            <a:r>
              <a:rPr lang="es-MX" sz="4000" dirty="0">
                <a:latin typeface="Congenial SemiBold" panose="02000503040000020004" pitchFamily="2" charset="0"/>
              </a:rPr>
              <a:t>Ventajas de usar TCP/IP</a:t>
            </a:r>
            <a:endParaRPr lang="es-PE" sz="40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75A3E36-0A7C-33CD-1F06-9D235302DE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9100" y="1302632"/>
            <a:ext cx="9956800" cy="1890803"/>
          </a:xfrm>
        </p:spPr>
        <p:txBody>
          <a:bodyPr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1800" dirty="0">
                <a:latin typeface="Congenial SemiBold" panose="02000503040000020004" pitchFamily="2" charset="0"/>
              </a:rPr>
              <a:t>Compatibilidad con una gran variedad de dispositivos.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1800" dirty="0">
                <a:latin typeface="Congenial SemiBold" panose="02000503040000020004" pitchFamily="2" charset="0"/>
              </a:rPr>
              <a:t>Integración con sistemas de gestión y supervisión (SCADA, MES, ERP).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1800" dirty="0">
                <a:latin typeface="Congenial SemiBold" panose="02000503040000020004" pitchFamily="2" charset="0"/>
              </a:rPr>
              <a:t>Capacidad de conectar redes industriales con redes corporativas.</a:t>
            </a:r>
            <a:endParaRPr lang="es-MX" sz="1800" dirty="0">
              <a:latin typeface="Congenial SemiBold" panose="02000503040000020004" pitchFamily="2" charset="0"/>
            </a:endParaRPr>
          </a:p>
        </p:txBody>
      </p:sp>
      <p:pic>
        <p:nvPicPr>
          <p:cNvPr id="4" name="Picture 3" descr="Concepto genético abstracto">
            <a:extLst>
              <a:ext uri="{FF2B5EF4-FFF2-40B4-BE49-F238E27FC236}">
                <a16:creationId xmlns:a16="http://schemas.microsoft.com/office/drawing/2014/main" id="{9A58E8C6-C085-09CF-1A06-DB243F81AA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921" r="90625" b="-180"/>
          <a:stretch/>
        </p:blipFill>
        <p:spPr>
          <a:xfrm>
            <a:off x="0" y="0"/>
            <a:ext cx="1143000" cy="687070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157C11D2-D852-AA87-D2E5-D340D59019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0948" y="2560582"/>
            <a:ext cx="4553104" cy="3646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31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9C1429-799A-14D3-B0F4-F6B3B0256D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FA9610-67A6-4243-504A-D0AEF57E59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3712" y="712596"/>
            <a:ext cx="6045200" cy="726215"/>
          </a:xfrm>
        </p:spPr>
        <p:txBody>
          <a:bodyPr>
            <a:normAutofit/>
          </a:bodyPr>
          <a:lstStyle/>
          <a:p>
            <a:r>
              <a:rPr lang="es-MX" sz="4000" dirty="0">
                <a:latin typeface="Congenial SemiBold" panose="02000503040000020004" pitchFamily="2" charset="0"/>
              </a:rPr>
              <a:t>Posibles problemas</a:t>
            </a:r>
            <a:endParaRPr lang="es-PE" sz="40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C00DFAD-578A-FBFB-8EAD-4D050AC1B2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77706" y="2140903"/>
            <a:ext cx="5085326" cy="2576193"/>
          </a:xfrm>
        </p:spPr>
        <p:txBody>
          <a:bodyPr>
            <a:normAutofit lnSpcReduction="10000"/>
          </a:bodyPr>
          <a:lstStyle/>
          <a:p>
            <a:pPr algn="just"/>
            <a:r>
              <a:rPr lang="es-ES" sz="1800" b="1" dirty="0">
                <a:latin typeface="Congenial SemiBold" panose="02000503040000020004" pitchFamily="2" charset="0"/>
              </a:rPr>
              <a:t>TCP/IP fue diseñado para redes informáticas convencionales, no para procesos de tiempo real o entornos donde una latencia excesiva puede provocar fallos graves, como: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1800" b="1" dirty="0">
                <a:latin typeface="Congenial SemiBold" panose="02000503040000020004" pitchFamily="2" charset="0"/>
              </a:rPr>
              <a:t>Desfase en sistemas de control.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1800" b="1" dirty="0">
                <a:latin typeface="Congenial SemiBold" panose="02000503040000020004" pitchFamily="2" charset="0"/>
              </a:rPr>
              <a:t>Alarmas retardadas.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1800" b="1" dirty="0">
                <a:latin typeface="Congenial SemiBold" panose="02000503040000020004" pitchFamily="2" charset="0"/>
              </a:rPr>
              <a:t>Paradas no planificadas.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1800" b="1" dirty="0">
                <a:latin typeface="Congenial SemiBold" panose="02000503040000020004" pitchFamily="2" charset="0"/>
              </a:rPr>
              <a:t>Problemas de seguridad operativa.</a:t>
            </a:r>
            <a:endParaRPr lang="es-MX" sz="1800" dirty="0">
              <a:latin typeface="Congenial SemiBold" panose="02000503040000020004" pitchFamily="2" charset="0"/>
            </a:endParaRPr>
          </a:p>
        </p:txBody>
      </p:sp>
      <p:pic>
        <p:nvPicPr>
          <p:cNvPr id="4" name="Picture 3" descr="Concepto genético abstracto">
            <a:extLst>
              <a:ext uri="{FF2B5EF4-FFF2-40B4-BE49-F238E27FC236}">
                <a16:creationId xmlns:a16="http://schemas.microsoft.com/office/drawing/2014/main" id="{9706EDB1-B458-1FC7-06A6-EF94E7FA8D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921" r="90625" b="-180"/>
          <a:stretch/>
        </p:blipFill>
        <p:spPr>
          <a:xfrm>
            <a:off x="0" y="0"/>
            <a:ext cx="1143000" cy="687070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69170B0E-51B4-DD75-C9DF-19D6801612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8219" y="1438811"/>
            <a:ext cx="4291781" cy="398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690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F0205B-CCCE-D199-84A1-887BC7B916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3629F0-5703-2023-C01D-931ED1445A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684576"/>
            <a:ext cx="11049000" cy="726215"/>
          </a:xfrm>
        </p:spPr>
        <p:txBody>
          <a:bodyPr>
            <a:normAutofit/>
          </a:bodyPr>
          <a:lstStyle/>
          <a:p>
            <a:r>
              <a:rPr lang="es-ES" sz="4000" dirty="0">
                <a:latin typeface="Congenial SemiBold" panose="02000503040000020004" pitchFamily="2" charset="0"/>
              </a:rPr>
              <a:t>¿Por Qué Simular la Latencia?</a:t>
            </a:r>
            <a:endParaRPr lang="es-PE" sz="40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7141791-867A-3B92-EE5A-9D69E7E621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30221" y="1897555"/>
            <a:ext cx="10733959" cy="3062890"/>
          </a:xfrm>
        </p:spPr>
        <p:txBody>
          <a:bodyPr>
            <a:normAutofit/>
          </a:bodyPr>
          <a:lstStyle/>
          <a:p>
            <a:pPr algn="just"/>
            <a:r>
              <a:rPr lang="es-ES" sz="1800" b="1" dirty="0">
                <a:latin typeface="Congenial SemiBold" panose="02000503040000020004" pitchFamily="2" charset="0"/>
              </a:rPr>
              <a:t>La simulación permite predecir y evaluar el comportamiento de la red industrial bajo distintas condiciones, sin necesidad de implementar físicamente todo el sistema.</a:t>
            </a:r>
          </a:p>
          <a:p>
            <a:pPr algn="just"/>
            <a:r>
              <a:rPr lang="es-ES" sz="1800" b="1" dirty="0">
                <a:latin typeface="Congenial SemiBold" panose="02000503040000020004" pitchFamily="2" charset="0"/>
              </a:rPr>
              <a:t>Beneficios:</a:t>
            </a:r>
          </a:p>
          <a:p>
            <a:pPr marL="285750" indent="-285750" algn="just">
              <a:buFontTx/>
              <a:buChar char="-"/>
            </a:pPr>
            <a:r>
              <a:rPr lang="es-ES" sz="1800" b="1" dirty="0">
                <a:latin typeface="Congenial SemiBold" panose="02000503040000020004" pitchFamily="2" charset="0"/>
              </a:rPr>
              <a:t>Analizar cuellos de botella.</a:t>
            </a:r>
          </a:p>
          <a:p>
            <a:pPr marL="285750" indent="-285750" algn="just">
              <a:buFontTx/>
              <a:buChar char="-"/>
            </a:pPr>
            <a:r>
              <a:rPr lang="es-ES" sz="1800" b="1" dirty="0">
                <a:latin typeface="Congenial SemiBold" panose="02000503040000020004" pitchFamily="2" charset="0"/>
              </a:rPr>
              <a:t>Determinar la capacidad máxima de la red.</a:t>
            </a:r>
          </a:p>
          <a:p>
            <a:pPr marL="285750" indent="-285750" algn="just">
              <a:buFontTx/>
              <a:buChar char="-"/>
            </a:pPr>
            <a:r>
              <a:rPr lang="es-ES" sz="1800" b="1" dirty="0">
                <a:latin typeface="Congenial SemiBold" panose="02000503040000020004" pitchFamily="2" charset="0"/>
              </a:rPr>
              <a:t>Evaluar el impacto de fallos o interferencias.</a:t>
            </a:r>
          </a:p>
          <a:p>
            <a:pPr marL="285750" indent="-285750" algn="just">
              <a:buFontTx/>
              <a:buChar char="-"/>
            </a:pPr>
            <a:r>
              <a:rPr lang="es-ES" sz="1800" b="1" dirty="0">
                <a:latin typeface="Congenial SemiBold" panose="02000503040000020004" pitchFamily="2" charset="0"/>
              </a:rPr>
              <a:t>Ajustar configuraciones antes de la implementación real.</a:t>
            </a:r>
          </a:p>
          <a:p>
            <a:pPr marL="285750" indent="-285750" algn="just">
              <a:buFontTx/>
              <a:buChar char="-"/>
            </a:pPr>
            <a:r>
              <a:rPr lang="es-ES" sz="1800" b="1" dirty="0">
                <a:latin typeface="Congenial SemiBold" panose="02000503040000020004" pitchFamily="2" charset="0"/>
              </a:rPr>
              <a:t>Definir estrategias para minimizar latencias.</a:t>
            </a:r>
            <a:endParaRPr lang="es-MX" sz="1800" dirty="0">
              <a:latin typeface="Congenial SemiBold" panose="02000503040000020004" pitchFamily="2" charset="0"/>
            </a:endParaRPr>
          </a:p>
        </p:txBody>
      </p:sp>
      <p:pic>
        <p:nvPicPr>
          <p:cNvPr id="4" name="Picture 3" descr="Concepto genético abstracto">
            <a:extLst>
              <a:ext uri="{FF2B5EF4-FFF2-40B4-BE49-F238E27FC236}">
                <a16:creationId xmlns:a16="http://schemas.microsoft.com/office/drawing/2014/main" id="{DDFBCC02-E3E2-3D08-CBF3-93ADEC6EE6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921" r="90625" b="-180"/>
          <a:stretch/>
        </p:blipFill>
        <p:spPr>
          <a:xfrm>
            <a:off x="0" y="0"/>
            <a:ext cx="1143000" cy="687070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2ED9AB52-7AFE-40E3-F493-DEE2758E03F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0753"/>
          <a:stretch>
            <a:fillRect/>
          </a:stretch>
        </p:blipFill>
        <p:spPr>
          <a:xfrm>
            <a:off x="8030284" y="2986547"/>
            <a:ext cx="3800136" cy="2219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0380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536F1E-E5FC-5C04-E5CE-947B8E9B68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DA69D3-F199-87A1-7BED-E56AB01697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961241"/>
            <a:ext cx="11049000" cy="726215"/>
          </a:xfrm>
        </p:spPr>
        <p:txBody>
          <a:bodyPr>
            <a:normAutofit fontScale="90000"/>
          </a:bodyPr>
          <a:lstStyle/>
          <a:p>
            <a:r>
              <a:rPr lang="es-ES" sz="4000" dirty="0">
                <a:latin typeface="Congenial SemiBold" panose="02000503040000020004" pitchFamily="2" charset="0"/>
              </a:rPr>
              <a:t>Herramientas Comunes para Simulación de Redes Industriales</a:t>
            </a:r>
            <a:endParaRPr lang="es-PE" sz="4000" dirty="0"/>
          </a:p>
        </p:txBody>
      </p:sp>
      <p:pic>
        <p:nvPicPr>
          <p:cNvPr id="4" name="Picture 3" descr="Concepto genético abstracto">
            <a:extLst>
              <a:ext uri="{FF2B5EF4-FFF2-40B4-BE49-F238E27FC236}">
                <a16:creationId xmlns:a16="http://schemas.microsoft.com/office/drawing/2014/main" id="{95248CB7-0CEC-5C57-D13D-B7AA0ED3FD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921" r="90625" b="-180"/>
          <a:stretch/>
        </p:blipFill>
        <p:spPr>
          <a:xfrm>
            <a:off x="0" y="0"/>
            <a:ext cx="1143000" cy="6870700"/>
          </a:xfrm>
          <a:prstGeom prst="rect">
            <a:avLst/>
          </a:prstGeom>
        </p:spPr>
      </p:pic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9ED562C2-5C3D-97EE-D34E-19CF260575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0315434"/>
              </p:ext>
            </p:extLst>
          </p:nvPr>
        </p:nvGraphicFramePr>
        <p:xfrm>
          <a:off x="2035277" y="1967491"/>
          <a:ext cx="9264446" cy="3566160"/>
        </p:xfrm>
        <a:graphic>
          <a:graphicData uri="http://schemas.openxmlformats.org/drawingml/2006/table">
            <a:tbl>
              <a:tblPr/>
              <a:tblGrid>
                <a:gridCol w="4632223">
                  <a:extLst>
                    <a:ext uri="{9D8B030D-6E8A-4147-A177-3AD203B41FA5}">
                      <a16:colId xmlns:a16="http://schemas.microsoft.com/office/drawing/2014/main" val="2939192299"/>
                    </a:ext>
                  </a:extLst>
                </a:gridCol>
                <a:gridCol w="4632223">
                  <a:extLst>
                    <a:ext uri="{9D8B030D-6E8A-4147-A177-3AD203B41FA5}">
                      <a16:colId xmlns:a16="http://schemas.microsoft.com/office/drawing/2014/main" val="2811779929"/>
                    </a:ext>
                  </a:extLst>
                </a:gridCol>
              </a:tblGrid>
              <a:tr h="333686"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Herramienta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Características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323327"/>
                  </a:ext>
                </a:extLst>
              </a:tr>
              <a:tr h="583950">
                <a:tc>
                  <a:txBody>
                    <a:bodyPr/>
                    <a:lstStyle/>
                    <a:p>
                      <a:pPr algn="l"/>
                      <a:r>
                        <a:rPr lang="es-PE" b="1"/>
                        <a:t>Cisco Packet Tracer</a:t>
                      </a:r>
                      <a:endParaRPr lang="es-PE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/>
                        <a:t>Simulador de redes TCP/IP con capacidades básicas de latencia y tráfico.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5082433"/>
                  </a:ext>
                </a:extLst>
              </a:tr>
              <a:tr h="583950">
                <a:tc>
                  <a:txBody>
                    <a:bodyPr/>
                    <a:lstStyle/>
                    <a:p>
                      <a:pPr algn="l"/>
                      <a:r>
                        <a:rPr lang="es-PE" b="1"/>
                        <a:t>NS-3</a:t>
                      </a:r>
                      <a:endParaRPr lang="es-PE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PE"/>
                        <a:t>Simulador avanzado a nivel de paquetes y protocolos, permite programar escenarios.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9656778"/>
                  </a:ext>
                </a:extLst>
              </a:tr>
              <a:tr h="583950">
                <a:tc>
                  <a:txBody>
                    <a:bodyPr/>
                    <a:lstStyle/>
                    <a:p>
                      <a:pPr algn="l"/>
                      <a:r>
                        <a:rPr lang="es-PE" b="1"/>
                        <a:t>OMNeT++</a:t>
                      </a:r>
                      <a:endParaRPr lang="es-PE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/>
                        <a:t>Entorno modular para simulaciones de red, muy usado en entornos académicos.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2074078"/>
                  </a:ext>
                </a:extLst>
              </a:tr>
              <a:tr h="583950">
                <a:tc>
                  <a:txBody>
                    <a:bodyPr/>
                    <a:lstStyle/>
                    <a:p>
                      <a:pPr algn="l"/>
                      <a:r>
                        <a:rPr lang="es-PE" b="1"/>
                        <a:t>OPNET (Riverbed Modeler)</a:t>
                      </a:r>
                      <a:endParaRPr lang="es-PE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/>
                        <a:t>Simulación detallada de rendimiento de redes TCP/IP, incluyendo latencias.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0113162"/>
                  </a:ext>
                </a:extLst>
              </a:tr>
              <a:tr h="583950">
                <a:tc>
                  <a:txBody>
                    <a:bodyPr/>
                    <a:lstStyle/>
                    <a:p>
                      <a:pPr algn="l"/>
                      <a:r>
                        <a:rPr lang="es-PE" b="1"/>
                        <a:t>Factory I/O + OPC Server</a:t>
                      </a:r>
                      <a:endParaRPr lang="es-PE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dirty="0"/>
                        <a:t>Simulación de entornos industriales integrados con redes TCP/IP.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99134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656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BF4DE0-2033-698B-E45C-1A24844223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623F64-D652-F6DB-92D3-C8C6100585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58549"/>
            <a:ext cx="11049000" cy="726215"/>
          </a:xfrm>
        </p:spPr>
        <p:txBody>
          <a:bodyPr>
            <a:normAutofit fontScale="90000"/>
          </a:bodyPr>
          <a:lstStyle/>
          <a:p>
            <a:r>
              <a:rPr lang="es-ES" sz="4000" dirty="0">
                <a:latin typeface="Congenial SemiBold" panose="02000503040000020004" pitchFamily="2" charset="0"/>
              </a:rPr>
              <a:t>Variables que Afectan la Latencia en Redes Industriales</a:t>
            </a:r>
            <a:endParaRPr lang="es-PE" sz="4000" dirty="0"/>
          </a:p>
        </p:txBody>
      </p:sp>
      <p:pic>
        <p:nvPicPr>
          <p:cNvPr id="4" name="Picture 3" descr="Concepto genético abstracto">
            <a:extLst>
              <a:ext uri="{FF2B5EF4-FFF2-40B4-BE49-F238E27FC236}">
                <a16:creationId xmlns:a16="http://schemas.microsoft.com/office/drawing/2014/main" id="{31602F4F-0260-CF32-D265-D5155CCE92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921" r="90625" b="-180"/>
          <a:stretch/>
        </p:blipFill>
        <p:spPr>
          <a:xfrm>
            <a:off x="0" y="0"/>
            <a:ext cx="1143000" cy="6870700"/>
          </a:xfrm>
          <a:prstGeom prst="rect">
            <a:avLst/>
          </a:prstGeom>
        </p:spPr>
      </p:pic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04D5B5E3-17F1-5993-5456-8ABC1683A2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9439969"/>
              </p:ext>
            </p:extLst>
          </p:nvPr>
        </p:nvGraphicFramePr>
        <p:xfrm>
          <a:off x="1409700" y="1882875"/>
          <a:ext cx="10515600" cy="3931920"/>
        </p:xfrm>
        <a:graphic>
          <a:graphicData uri="http://schemas.openxmlformats.org/drawingml/2006/table">
            <a:tbl>
              <a:tblPr/>
              <a:tblGrid>
                <a:gridCol w="5257800">
                  <a:extLst>
                    <a:ext uri="{9D8B030D-6E8A-4147-A177-3AD203B41FA5}">
                      <a16:colId xmlns:a16="http://schemas.microsoft.com/office/drawing/2014/main" val="2805363625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00061449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s-PE" dirty="0"/>
                        <a:t>Variable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PE" dirty="0"/>
                        <a:t>Descripción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9561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s-PE" b="1"/>
                        <a:t>Topología de red</a:t>
                      </a:r>
                      <a:endParaRPr lang="es-PE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/>
                        <a:t>Redes en estrella, bus, anillo, o malla generan diferentes retardos.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53277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s-ES" b="1"/>
                        <a:t>Número de nodos y saltos</a:t>
                      </a:r>
                      <a:endParaRPr lang="es-E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/>
                        <a:t>A mayor cantidad de dispositivos intermedios, mayor procesamiento y latencia.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99550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s-PE" b="1"/>
                        <a:t>Tipo de medio físico</a:t>
                      </a:r>
                      <a:endParaRPr lang="es-PE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/>
                        <a:t>Fibra óptica, cable UTP, inalámbrico, cada uno con diferente velocidad de propagación.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99733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s-PE" b="1"/>
                        <a:t>Tamaño de paquetes</a:t>
                      </a:r>
                      <a:endParaRPr lang="es-PE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/>
                        <a:t>Paquetes grandes tardan más en transmitirse.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63758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s-ES" b="1"/>
                        <a:t>Tasa de congestión de red</a:t>
                      </a:r>
                      <a:endParaRPr lang="es-E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/>
                        <a:t>Redes saturadas provocan colas y retardos adicionales.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24661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s-PE" b="1"/>
                        <a:t>Interferencias electromagnéticas</a:t>
                      </a:r>
                      <a:endParaRPr lang="es-PE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dirty="0"/>
                        <a:t>Común en ambientes industriales, puede degradar la calidad de transmisión.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78317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20831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6B4D98-DD85-6DBA-549A-45A86CB181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D0625C-9355-FB92-2A02-45F9E0EFFD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3612" y="1150374"/>
            <a:ext cx="10781071" cy="726215"/>
          </a:xfrm>
        </p:spPr>
        <p:txBody>
          <a:bodyPr>
            <a:normAutofit fontScale="90000"/>
          </a:bodyPr>
          <a:lstStyle/>
          <a:p>
            <a:r>
              <a:rPr lang="es-ES" sz="4000" dirty="0">
                <a:latin typeface="Congenial SemiBold" panose="02000503040000020004" pitchFamily="2" charset="0"/>
              </a:rPr>
              <a:t>Metodología para Simular Latencia en una Red Industrial TCP/IP</a:t>
            </a:r>
            <a:endParaRPr lang="es-PE" sz="40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B67A391-9543-2D05-BE3C-903C0EE863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65747" y="2276025"/>
            <a:ext cx="9956800" cy="3579084"/>
          </a:xfrm>
        </p:spPr>
        <p:txBody>
          <a:bodyPr>
            <a:normAutofit fontScale="92500" lnSpcReduction="10000"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1800" b="1" dirty="0">
                <a:highlight>
                  <a:srgbClr val="FFFF00"/>
                </a:highlight>
                <a:latin typeface="Congenial SemiBold" panose="02000503040000020004" pitchFamily="2" charset="0"/>
              </a:rPr>
              <a:t>Definir objetivos de simulación.-  </a:t>
            </a:r>
            <a:r>
              <a:rPr lang="es-ES" sz="1800" b="1" dirty="0">
                <a:latin typeface="Congenial SemiBold" panose="02000503040000020004" pitchFamily="2" charset="0"/>
              </a:rPr>
              <a:t>¿Qué se busca medir? (Ej.: retardo máximo aceptable para control de válvulas)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1800" b="1" dirty="0">
                <a:highlight>
                  <a:srgbClr val="FFFF00"/>
                </a:highlight>
                <a:latin typeface="Congenial SemiBold" panose="02000503040000020004" pitchFamily="2" charset="0"/>
              </a:rPr>
              <a:t>Diseñar la topología de red.- </a:t>
            </a:r>
            <a:r>
              <a:rPr lang="es-ES" sz="1800" b="1" dirty="0">
                <a:latin typeface="Congenial SemiBold" panose="02000503040000020004" pitchFamily="2" charset="0"/>
              </a:rPr>
              <a:t>Definir dispositivos, nodos, switches, </a:t>
            </a:r>
            <a:r>
              <a:rPr lang="es-ES" sz="1800" b="1" dirty="0" err="1">
                <a:latin typeface="Congenial SemiBold" panose="02000503040000020004" pitchFamily="2" charset="0"/>
              </a:rPr>
              <a:t>PLCs</a:t>
            </a:r>
            <a:r>
              <a:rPr lang="es-ES" sz="1800" b="1" dirty="0">
                <a:latin typeface="Congenial SemiBold" panose="02000503040000020004" pitchFamily="2" charset="0"/>
              </a:rPr>
              <a:t>, y controladores.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1800" b="1" dirty="0">
                <a:highlight>
                  <a:srgbClr val="FFFF00"/>
                </a:highlight>
                <a:latin typeface="Congenial SemiBold" panose="02000503040000020004" pitchFamily="2" charset="0"/>
              </a:rPr>
              <a:t>Configurar parámetros de red.- </a:t>
            </a:r>
            <a:r>
              <a:rPr lang="es-ES" sz="1800" b="1" dirty="0">
                <a:latin typeface="Congenial SemiBold" panose="02000503040000020004" pitchFamily="2" charset="0"/>
              </a:rPr>
              <a:t>Velocidades de enlace, tamaños de paquetes, tráfico generado.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1800" b="1" dirty="0">
                <a:highlight>
                  <a:srgbClr val="FFFF00"/>
                </a:highlight>
                <a:latin typeface="Congenial SemiBold" panose="02000503040000020004" pitchFamily="2" charset="0"/>
              </a:rPr>
              <a:t>Definir escenarios de prueba.- </a:t>
            </a:r>
            <a:r>
              <a:rPr lang="es-ES" sz="1800" b="1" dirty="0">
                <a:latin typeface="Congenial SemiBold" panose="02000503040000020004" pitchFamily="2" charset="0"/>
              </a:rPr>
              <a:t>Condiciones normales, carga máxima, fallo de enlace, tráfico de broadcast.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1800" b="1" dirty="0">
                <a:highlight>
                  <a:srgbClr val="FFFF00"/>
                </a:highlight>
                <a:latin typeface="Congenial SemiBold" panose="02000503040000020004" pitchFamily="2" charset="0"/>
              </a:rPr>
              <a:t>Ejecutar la simulación.- </a:t>
            </a:r>
            <a:r>
              <a:rPr lang="es-ES" sz="1800" b="1" dirty="0">
                <a:latin typeface="Congenial SemiBold" panose="02000503040000020004" pitchFamily="2" charset="0"/>
              </a:rPr>
              <a:t>Registrar datos de retardo, tasa de pérdida, tiempo de transmisión.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1800" b="1" dirty="0">
                <a:highlight>
                  <a:srgbClr val="FFFF00"/>
                </a:highlight>
                <a:latin typeface="Congenial SemiBold" panose="02000503040000020004" pitchFamily="2" charset="0"/>
              </a:rPr>
              <a:t>Analizar los resultados.- </a:t>
            </a:r>
            <a:r>
              <a:rPr lang="es-ES" sz="1800" b="1" dirty="0">
                <a:latin typeface="Congenial SemiBold" panose="02000503040000020004" pitchFamily="2" charset="0"/>
              </a:rPr>
              <a:t>Verificar que los tiempos de latencia se mantengan dentro de los valores tolerables.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1800" b="1" dirty="0">
                <a:highlight>
                  <a:srgbClr val="FFFF00"/>
                </a:highlight>
                <a:latin typeface="Congenial SemiBold" panose="02000503040000020004" pitchFamily="2" charset="0"/>
              </a:rPr>
              <a:t>Ajustar y optimizar.- </a:t>
            </a:r>
            <a:r>
              <a:rPr lang="es-ES" sz="1800" dirty="0">
                <a:latin typeface="Congenial SemiBold" panose="02000503040000020004" pitchFamily="2" charset="0"/>
              </a:rPr>
              <a:t>Probar cambios de topología, priorización de tráfico, segmentación de red.</a:t>
            </a:r>
            <a:endParaRPr lang="es-MX" sz="1800" dirty="0">
              <a:latin typeface="Congenial SemiBold" panose="02000503040000020004" pitchFamily="2" charset="0"/>
            </a:endParaRPr>
          </a:p>
        </p:txBody>
      </p:sp>
      <p:pic>
        <p:nvPicPr>
          <p:cNvPr id="4" name="Picture 3" descr="Concepto genético abstracto">
            <a:extLst>
              <a:ext uri="{FF2B5EF4-FFF2-40B4-BE49-F238E27FC236}">
                <a16:creationId xmlns:a16="http://schemas.microsoft.com/office/drawing/2014/main" id="{14057123-8038-22F8-BC41-04BF4CA4DD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921" r="90625" b="-180"/>
          <a:stretch/>
        </p:blipFill>
        <p:spPr>
          <a:xfrm>
            <a:off x="0" y="0"/>
            <a:ext cx="1143000" cy="687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775547"/>
      </p:ext>
    </p:extLst>
  </p:cSld>
  <p:clrMapOvr>
    <a:masterClrMapping/>
  </p:clrMapOvr>
</p:sld>
</file>

<file path=ppt/theme/theme1.xml><?xml version="1.0" encoding="utf-8"?>
<a:theme xmlns:a="http://schemas.openxmlformats.org/drawingml/2006/main" name="Tema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1" id="{1E2724CC-7BB9-47B5-9009-BE8D021C891C}" vid="{3C9059EC-D15D-41EA-9FC0-C12AE30A8BC2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Tema1</Template>
  <TotalTime>585</TotalTime>
  <Words>1563</Words>
  <Application>Microsoft Office PowerPoint</Application>
  <PresentationFormat>Panorámica</PresentationFormat>
  <Paragraphs>147</Paragraphs>
  <Slides>27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27</vt:i4>
      </vt:variant>
    </vt:vector>
  </HeadingPairs>
  <TitlesOfParts>
    <vt:vector size="33" baseType="lpstr">
      <vt:lpstr>Arial</vt:lpstr>
      <vt:lpstr>Calibri</vt:lpstr>
      <vt:lpstr>Calibri Light</vt:lpstr>
      <vt:lpstr>Congenial Black</vt:lpstr>
      <vt:lpstr>Congenial SemiBold</vt:lpstr>
      <vt:lpstr>Tema1</vt:lpstr>
      <vt:lpstr>Presentación de PowerPoint</vt:lpstr>
      <vt:lpstr>GRUPO 2 </vt:lpstr>
      <vt:lpstr>Redes TCP/IP en Procesos Industriales</vt:lpstr>
      <vt:lpstr>Ventajas de usar TCP/IP</vt:lpstr>
      <vt:lpstr>Posibles problemas</vt:lpstr>
      <vt:lpstr>¿Por Qué Simular la Latencia?</vt:lpstr>
      <vt:lpstr>Herramientas Comunes para Simulación de Redes Industriales</vt:lpstr>
      <vt:lpstr>Variables que Afectan la Latencia en Redes Industriales</vt:lpstr>
      <vt:lpstr>Metodología para Simular Latencia en una Red Industrial TCP/IP</vt:lpstr>
      <vt:lpstr>Consecuencias de una Latencia Excesiva</vt:lpstr>
      <vt:lpstr>Estrategias para Minimizar Latencia en Redes Industriales</vt:lpstr>
      <vt:lpstr>Futuro de las Redes Industriales y la Latencia</vt:lpstr>
      <vt:lpstr>Presentación de PowerPoint</vt:lpstr>
      <vt:lpstr>Presentación de PowerPoint</vt:lpstr>
      <vt:lpstr>SIMULACIÓN</vt:lpstr>
      <vt:lpstr>Fundamentos teóricos</vt:lpstr>
      <vt:lpstr>Objetivo</vt:lpstr>
      <vt:lpstr>Materiales utilizados</vt:lpstr>
      <vt:lpstr>Procedimiento general</vt:lpstr>
      <vt:lpstr>Descripción del código</vt:lpstr>
      <vt:lpstr>Descripción del código</vt:lpstr>
      <vt:lpstr>Descripción del código</vt:lpstr>
      <vt:lpstr>Resultados</vt:lpstr>
      <vt:lpstr>Resultados</vt:lpstr>
      <vt:lpstr>Análisis</vt:lpstr>
      <vt:lpstr>Conclusión</vt:lpstr>
      <vt:lpstr>GRACIAS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SWITCH</dc:title>
  <dc:creator>Kevin Olivera -------- The Nivek ♥</dc:creator>
  <cp:lastModifiedBy>Kevin Olivera -------- The Nivek ♥</cp:lastModifiedBy>
  <cp:revision>23</cp:revision>
  <dcterms:created xsi:type="dcterms:W3CDTF">2025-04-15T01:35:50Z</dcterms:created>
  <dcterms:modified xsi:type="dcterms:W3CDTF">2025-07-01T03:44:27Z</dcterms:modified>
</cp:coreProperties>
</file>