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4"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118C80-3211-4A3F-8008-BB03002DA01B}" type="datetimeFigureOut">
              <a:rPr lang="en-ZA" smtClean="0"/>
              <a:t>2023/06/12</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940CC-526F-417C-84DD-2881B57602F3}" type="slidenum">
              <a:rPr lang="en-ZA" smtClean="0"/>
              <a:t>‹#›</a:t>
            </a:fld>
            <a:endParaRPr lang="en-ZA"/>
          </a:p>
        </p:txBody>
      </p:sp>
    </p:spTree>
    <p:extLst>
      <p:ext uri="{BB962C8B-B14F-4D97-AF65-F5344CB8AC3E}">
        <p14:creationId xmlns:p14="http://schemas.microsoft.com/office/powerpoint/2010/main" val="1131115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16B940CC-526F-417C-84DD-2881B57602F3}" type="slidenum">
              <a:rPr lang="en-ZA" smtClean="0"/>
              <a:t>1</a:t>
            </a:fld>
            <a:endParaRPr lang="en-ZA"/>
          </a:p>
        </p:txBody>
      </p:sp>
    </p:spTree>
    <p:extLst>
      <p:ext uri="{BB962C8B-B14F-4D97-AF65-F5344CB8AC3E}">
        <p14:creationId xmlns:p14="http://schemas.microsoft.com/office/powerpoint/2010/main" val="288513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76FB06-0092-4F9B-921B-641408A6E849}" type="datetimeFigureOut">
              <a:rPr lang="en-ZA" smtClean="0"/>
              <a:t>2023/06/12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20CC32F3-6D9A-4C18-B461-852055D524A9}" type="slidenum">
              <a:rPr lang="en-ZA" smtClean="0"/>
              <a:t>‹#›</a:t>
            </a:fld>
            <a:endParaRPr lang="en-ZA"/>
          </a:p>
        </p:txBody>
      </p:sp>
    </p:spTree>
    <p:extLst>
      <p:ext uri="{BB962C8B-B14F-4D97-AF65-F5344CB8AC3E}">
        <p14:creationId xmlns:p14="http://schemas.microsoft.com/office/powerpoint/2010/main" val="2261342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76FB06-0092-4F9B-921B-641408A6E849}" type="datetimeFigureOut">
              <a:rPr lang="en-ZA" smtClean="0"/>
              <a:t>2023/06/12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20CC32F3-6D9A-4C18-B461-852055D524A9}" type="slidenum">
              <a:rPr lang="en-ZA" smtClean="0"/>
              <a:t>‹#›</a:t>
            </a:fld>
            <a:endParaRPr lang="en-ZA"/>
          </a:p>
        </p:txBody>
      </p:sp>
    </p:spTree>
    <p:extLst>
      <p:ext uri="{BB962C8B-B14F-4D97-AF65-F5344CB8AC3E}">
        <p14:creationId xmlns:p14="http://schemas.microsoft.com/office/powerpoint/2010/main" val="234246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C76FB06-0092-4F9B-921B-641408A6E849}" type="datetimeFigureOut">
              <a:rPr lang="en-ZA" smtClean="0"/>
              <a:t>2023/06/12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20CC32F3-6D9A-4C18-B461-852055D524A9}" type="slidenum">
              <a:rPr lang="en-ZA" smtClean="0"/>
              <a:t>‹#›</a:t>
            </a:fld>
            <a:endParaRPr lang="en-ZA"/>
          </a:p>
        </p:txBody>
      </p:sp>
    </p:spTree>
    <p:extLst>
      <p:ext uri="{BB962C8B-B14F-4D97-AF65-F5344CB8AC3E}">
        <p14:creationId xmlns:p14="http://schemas.microsoft.com/office/powerpoint/2010/main" val="433196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C76FB06-0092-4F9B-921B-641408A6E849}" type="datetimeFigureOut">
              <a:rPr lang="en-ZA" smtClean="0"/>
              <a:t>2023/06/12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20CC32F3-6D9A-4C18-B461-852055D524A9}" type="slidenum">
              <a:rPr lang="en-ZA" smtClean="0"/>
              <a:t>‹#›</a:t>
            </a:fld>
            <a:endParaRPr lang="en-Z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58152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6FB06-0092-4F9B-921B-641408A6E849}" type="datetimeFigureOut">
              <a:rPr lang="en-ZA" smtClean="0"/>
              <a:t>2023/06/12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20CC32F3-6D9A-4C18-B461-852055D524A9}" type="slidenum">
              <a:rPr lang="en-ZA" smtClean="0"/>
              <a:t>‹#›</a:t>
            </a:fld>
            <a:endParaRPr lang="en-ZA"/>
          </a:p>
        </p:txBody>
      </p:sp>
    </p:spTree>
    <p:extLst>
      <p:ext uri="{BB962C8B-B14F-4D97-AF65-F5344CB8AC3E}">
        <p14:creationId xmlns:p14="http://schemas.microsoft.com/office/powerpoint/2010/main" val="19367527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C76FB06-0092-4F9B-921B-641408A6E849}" type="datetimeFigureOut">
              <a:rPr lang="en-ZA" smtClean="0"/>
              <a:t>2023/06/12</a:t>
            </a:fld>
            <a:endParaRPr lang="en-ZA"/>
          </a:p>
        </p:txBody>
      </p:sp>
      <p:sp>
        <p:nvSpPr>
          <p:cNvPr id="4"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20CC32F3-6D9A-4C18-B461-852055D524A9}" type="slidenum">
              <a:rPr lang="en-ZA" smtClean="0"/>
              <a:t>‹#›</a:t>
            </a:fld>
            <a:endParaRPr lang="en-ZA"/>
          </a:p>
        </p:txBody>
      </p:sp>
    </p:spTree>
    <p:extLst>
      <p:ext uri="{BB962C8B-B14F-4D97-AF65-F5344CB8AC3E}">
        <p14:creationId xmlns:p14="http://schemas.microsoft.com/office/powerpoint/2010/main" val="4325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C76FB06-0092-4F9B-921B-641408A6E849}" type="datetimeFigureOut">
              <a:rPr lang="en-ZA" smtClean="0"/>
              <a:t>2023/06/12</a:t>
            </a:fld>
            <a:endParaRPr lang="en-ZA"/>
          </a:p>
        </p:txBody>
      </p:sp>
      <p:sp>
        <p:nvSpPr>
          <p:cNvPr id="4"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20CC32F3-6D9A-4C18-B461-852055D524A9}" type="slidenum">
              <a:rPr lang="en-ZA" smtClean="0"/>
              <a:t>‹#›</a:t>
            </a:fld>
            <a:endParaRPr lang="en-ZA"/>
          </a:p>
        </p:txBody>
      </p:sp>
    </p:spTree>
    <p:extLst>
      <p:ext uri="{BB962C8B-B14F-4D97-AF65-F5344CB8AC3E}">
        <p14:creationId xmlns:p14="http://schemas.microsoft.com/office/powerpoint/2010/main" val="598907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76FB06-0092-4F9B-921B-641408A6E849}" type="datetimeFigureOut">
              <a:rPr lang="en-ZA" smtClean="0"/>
              <a:t>2023/06/12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20CC32F3-6D9A-4C18-B461-852055D524A9}" type="slidenum">
              <a:rPr lang="en-ZA" smtClean="0"/>
              <a:t>‹#›</a:t>
            </a:fld>
            <a:endParaRPr lang="en-ZA"/>
          </a:p>
        </p:txBody>
      </p:sp>
    </p:spTree>
    <p:extLst>
      <p:ext uri="{BB962C8B-B14F-4D97-AF65-F5344CB8AC3E}">
        <p14:creationId xmlns:p14="http://schemas.microsoft.com/office/powerpoint/2010/main" val="1536568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76FB06-0092-4F9B-921B-641408A6E849}" type="datetimeFigureOut">
              <a:rPr lang="en-ZA" smtClean="0"/>
              <a:t>2023/06/12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20CC32F3-6D9A-4C18-B461-852055D524A9}" type="slidenum">
              <a:rPr lang="en-ZA" smtClean="0"/>
              <a:t>‹#›</a:t>
            </a:fld>
            <a:endParaRPr lang="en-ZA"/>
          </a:p>
        </p:txBody>
      </p:sp>
    </p:spTree>
    <p:extLst>
      <p:ext uri="{BB962C8B-B14F-4D97-AF65-F5344CB8AC3E}">
        <p14:creationId xmlns:p14="http://schemas.microsoft.com/office/powerpoint/2010/main" val="2236095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C76FB06-0092-4F9B-921B-641408A6E849}" type="datetimeFigureOut">
              <a:rPr lang="en-ZA" smtClean="0"/>
              <a:t>2023/06/12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20CC32F3-6D9A-4C18-B461-852055D524A9}" type="slidenum">
              <a:rPr lang="en-ZA" smtClean="0"/>
              <a:t>‹#›</a:t>
            </a:fld>
            <a:endParaRPr lang="en-ZA"/>
          </a:p>
        </p:txBody>
      </p:sp>
    </p:spTree>
    <p:extLst>
      <p:ext uri="{BB962C8B-B14F-4D97-AF65-F5344CB8AC3E}">
        <p14:creationId xmlns:p14="http://schemas.microsoft.com/office/powerpoint/2010/main" val="281063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6FB06-0092-4F9B-921B-641408A6E849}" type="datetimeFigureOut">
              <a:rPr lang="en-ZA" smtClean="0"/>
              <a:t>2023/06/12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20CC32F3-6D9A-4C18-B461-852055D524A9}" type="slidenum">
              <a:rPr lang="en-ZA" smtClean="0"/>
              <a:t>‹#›</a:t>
            </a:fld>
            <a:endParaRPr lang="en-ZA"/>
          </a:p>
        </p:txBody>
      </p:sp>
    </p:spTree>
    <p:extLst>
      <p:ext uri="{BB962C8B-B14F-4D97-AF65-F5344CB8AC3E}">
        <p14:creationId xmlns:p14="http://schemas.microsoft.com/office/powerpoint/2010/main" val="698564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76FB06-0092-4F9B-921B-641408A6E849}" type="datetimeFigureOut">
              <a:rPr lang="en-ZA" smtClean="0"/>
              <a:t>2023/06/12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20CC32F3-6D9A-4C18-B461-852055D524A9}" type="slidenum">
              <a:rPr lang="en-ZA" smtClean="0"/>
              <a:t>‹#›</a:t>
            </a:fld>
            <a:endParaRPr lang="en-ZA"/>
          </a:p>
        </p:txBody>
      </p:sp>
    </p:spTree>
    <p:extLst>
      <p:ext uri="{BB962C8B-B14F-4D97-AF65-F5344CB8AC3E}">
        <p14:creationId xmlns:p14="http://schemas.microsoft.com/office/powerpoint/2010/main" val="3611965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76FB06-0092-4F9B-921B-641408A6E849}" type="datetimeFigureOut">
              <a:rPr lang="en-ZA" smtClean="0"/>
              <a:t>2023/06/12</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20CC32F3-6D9A-4C18-B461-852055D524A9}" type="slidenum">
              <a:rPr lang="en-ZA" smtClean="0"/>
              <a:t>‹#›</a:t>
            </a:fld>
            <a:endParaRPr lang="en-ZA"/>
          </a:p>
        </p:txBody>
      </p:sp>
    </p:spTree>
    <p:extLst>
      <p:ext uri="{BB962C8B-B14F-4D97-AF65-F5344CB8AC3E}">
        <p14:creationId xmlns:p14="http://schemas.microsoft.com/office/powerpoint/2010/main" val="1793606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C76FB06-0092-4F9B-921B-641408A6E849}" type="datetimeFigureOut">
              <a:rPr lang="en-ZA" smtClean="0"/>
              <a:t>2023/06/12</a:t>
            </a:fld>
            <a:endParaRPr lang="en-ZA"/>
          </a:p>
        </p:txBody>
      </p:sp>
      <p:sp>
        <p:nvSpPr>
          <p:cNvPr id="5" name="Footer Placeholder 3"/>
          <p:cNvSpPr>
            <a:spLocks noGrp="1"/>
          </p:cNvSpPr>
          <p:nvPr>
            <p:ph type="ftr" sz="quarter" idx="11"/>
          </p:nvPr>
        </p:nvSpPr>
        <p:spPr/>
        <p:txBody>
          <a:bodyPr/>
          <a:lstStyle/>
          <a:p>
            <a:endParaRPr lang="en-ZA"/>
          </a:p>
        </p:txBody>
      </p:sp>
      <p:sp>
        <p:nvSpPr>
          <p:cNvPr id="6" name="Slide Number Placeholder 4"/>
          <p:cNvSpPr>
            <a:spLocks noGrp="1"/>
          </p:cNvSpPr>
          <p:nvPr>
            <p:ph type="sldNum" sz="quarter" idx="12"/>
          </p:nvPr>
        </p:nvSpPr>
        <p:spPr/>
        <p:txBody>
          <a:bodyPr/>
          <a:lstStyle/>
          <a:p>
            <a:fld id="{20CC32F3-6D9A-4C18-B461-852055D524A9}" type="slidenum">
              <a:rPr lang="en-ZA" smtClean="0"/>
              <a:t>‹#›</a:t>
            </a:fld>
            <a:endParaRPr lang="en-ZA"/>
          </a:p>
        </p:txBody>
      </p:sp>
    </p:spTree>
    <p:extLst>
      <p:ext uri="{BB962C8B-B14F-4D97-AF65-F5344CB8AC3E}">
        <p14:creationId xmlns:p14="http://schemas.microsoft.com/office/powerpoint/2010/main" val="3151832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C76FB06-0092-4F9B-921B-641408A6E849}" type="datetimeFigureOut">
              <a:rPr lang="en-ZA" smtClean="0"/>
              <a:t>2023/06/12</a:t>
            </a:fld>
            <a:endParaRPr lang="en-ZA"/>
          </a:p>
        </p:txBody>
      </p:sp>
      <p:sp>
        <p:nvSpPr>
          <p:cNvPr id="5" name="Footer Placeholder 2"/>
          <p:cNvSpPr>
            <a:spLocks noGrp="1"/>
          </p:cNvSpPr>
          <p:nvPr>
            <p:ph type="ftr" sz="quarter" idx="11"/>
          </p:nvPr>
        </p:nvSpPr>
        <p:spPr/>
        <p:txBody>
          <a:bodyPr/>
          <a:lstStyle/>
          <a:p>
            <a:endParaRPr lang="en-ZA"/>
          </a:p>
        </p:txBody>
      </p:sp>
      <p:sp>
        <p:nvSpPr>
          <p:cNvPr id="6" name="Slide Number Placeholder 3"/>
          <p:cNvSpPr>
            <a:spLocks noGrp="1"/>
          </p:cNvSpPr>
          <p:nvPr>
            <p:ph type="sldNum" sz="quarter" idx="12"/>
          </p:nvPr>
        </p:nvSpPr>
        <p:spPr/>
        <p:txBody>
          <a:bodyPr/>
          <a:lstStyle/>
          <a:p>
            <a:fld id="{20CC32F3-6D9A-4C18-B461-852055D524A9}" type="slidenum">
              <a:rPr lang="en-ZA" smtClean="0"/>
              <a:t>‹#›</a:t>
            </a:fld>
            <a:endParaRPr lang="en-ZA"/>
          </a:p>
        </p:txBody>
      </p:sp>
    </p:spTree>
    <p:extLst>
      <p:ext uri="{BB962C8B-B14F-4D97-AF65-F5344CB8AC3E}">
        <p14:creationId xmlns:p14="http://schemas.microsoft.com/office/powerpoint/2010/main" val="1975191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C76FB06-0092-4F9B-921B-641408A6E849}" type="datetimeFigureOut">
              <a:rPr lang="en-ZA" smtClean="0"/>
              <a:t>2023/06/12</a:t>
            </a:fld>
            <a:endParaRPr lang="en-ZA"/>
          </a:p>
        </p:txBody>
      </p:sp>
      <p:sp>
        <p:nvSpPr>
          <p:cNvPr id="5" name="Footer Placeholder 5"/>
          <p:cNvSpPr>
            <a:spLocks noGrp="1"/>
          </p:cNvSpPr>
          <p:nvPr>
            <p:ph type="ftr" sz="quarter" idx="11"/>
          </p:nvPr>
        </p:nvSpPr>
        <p:spPr/>
        <p:txBody>
          <a:bodyPr/>
          <a:lstStyle/>
          <a:p>
            <a:endParaRPr lang="en-ZA"/>
          </a:p>
        </p:txBody>
      </p:sp>
      <p:sp>
        <p:nvSpPr>
          <p:cNvPr id="6" name="Slide Number Placeholder 6"/>
          <p:cNvSpPr>
            <a:spLocks noGrp="1"/>
          </p:cNvSpPr>
          <p:nvPr>
            <p:ph type="sldNum" sz="quarter" idx="12"/>
          </p:nvPr>
        </p:nvSpPr>
        <p:spPr/>
        <p:txBody>
          <a:bodyPr/>
          <a:lstStyle/>
          <a:p>
            <a:fld id="{20CC32F3-6D9A-4C18-B461-852055D524A9}" type="slidenum">
              <a:rPr lang="en-ZA" smtClean="0"/>
              <a:t>‹#›</a:t>
            </a:fld>
            <a:endParaRPr lang="en-ZA"/>
          </a:p>
        </p:txBody>
      </p:sp>
    </p:spTree>
    <p:extLst>
      <p:ext uri="{BB962C8B-B14F-4D97-AF65-F5344CB8AC3E}">
        <p14:creationId xmlns:p14="http://schemas.microsoft.com/office/powerpoint/2010/main" val="1036089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76FB06-0092-4F9B-921B-641408A6E849}" type="datetimeFigureOut">
              <a:rPr lang="en-ZA" smtClean="0"/>
              <a:t>2023/06/12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20CC32F3-6D9A-4C18-B461-852055D524A9}" type="slidenum">
              <a:rPr lang="en-ZA" smtClean="0"/>
              <a:t>‹#›</a:t>
            </a:fld>
            <a:endParaRPr lang="en-ZA"/>
          </a:p>
        </p:txBody>
      </p:sp>
    </p:spTree>
    <p:extLst>
      <p:ext uri="{BB962C8B-B14F-4D97-AF65-F5344CB8AC3E}">
        <p14:creationId xmlns:p14="http://schemas.microsoft.com/office/powerpoint/2010/main" val="2260160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C76FB06-0092-4F9B-921B-641408A6E849}" type="datetimeFigureOut">
              <a:rPr lang="en-ZA" smtClean="0"/>
              <a:t>2023/06/12</a:t>
            </a:fld>
            <a:endParaRPr lang="en-Z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ZA"/>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0CC32F3-6D9A-4C18-B461-852055D524A9}" type="slidenum">
              <a:rPr lang="en-ZA" smtClean="0"/>
              <a:t>‹#›</a:t>
            </a:fld>
            <a:endParaRPr lang="en-ZA"/>
          </a:p>
        </p:txBody>
      </p:sp>
    </p:spTree>
    <p:extLst>
      <p:ext uri="{BB962C8B-B14F-4D97-AF65-F5344CB8AC3E}">
        <p14:creationId xmlns:p14="http://schemas.microsoft.com/office/powerpoint/2010/main" val="2379496507"/>
      </p:ext>
    </p:extLst>
  </p:cSld>
  <p:clrMap bg1="dk1" tx1="lt1" bg2="dk2" tx2="lt2" accent1="accent1" accent2="accent2" accent3="accent3" accent4="accent4" accent5="accent5" accent6="accent6" hlink="hlink" folHlink="folHlink"/>
  <p:sldLayoutIdLst>
    <p:sldLayoutId id="2147484215" r:id="rId1"/>
    <p:sldLayoutId id="2147484216" r:id="rId2"/>
    <p:sldLayoutId id="2147484217" r:id="rId3"/>
    <p:sldLayoutId id="2147484218" r:id="rId4"/>
    <p:sldLayoutId id="2147484219" r:id="rId5"/>
    <p:sldLayoutId id="2147484220" r:id="rId6"/>
    <p:sldLayoutId id="2147484221" r:id="rId7"/>
    <p:sldLayoutId id="2147484222" r:id="rId8"/>
    <p:sldLayoutId id="2147484223" r:id="rId9"/>
    <p:sldLayoutId id="2147484224" r:id="rId10"/>
    <p:sldLayoutId id="2147484225" r:id="rId11"/>
    <p:sldLayoutId id="2147484226" r:id="rId12"/>
    <p:sldLayoutId id="2147484227" r:id="rId13"/>
    <p:sldLayoutId id="2147484228" r:id="rId14"/>
    <p:sldLayoutId id="2147484229" r:id="rId15"/>
    <p:sldLayoutId id="2147484230" r:id="rId16"/>
    <p:sldLayoutId id="21474842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4.xml"/><Relationship Id="rId4" Type="http://schemas.openxmlformats.org/officeDocument/2006/relationships/image" Target="../media/image1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F53F9-E574-534A-BCB5-1C18A527EFFB}"/>
              </a:ext>
            </a:extLst>
          </p:cNvPr>
          <p:cNvSpPr>
            <a:spLocks noGrp="1"/>
          </p:cNvSpPr>
          <p:nvPr>
            <p:ph type="ctrTitle"/>
          </p:nvPr>
        </p:nvSpPr>
        <p:spPr/>
        <p:txBody>
          <a:bodyPr>
            <a:normAutofit/>
          </a:bodyPr>
          <a:lstStyle/>
          <a:p>
            <a:r>
              <a:rPr lang="en-US" sz="4000" dirty="0"/>
              <a:t>IoT based smart greenhouse &amp;monitoring </a:t>
            </a:r>
            <a:r>
              <a:rPr lang="en-US" sz="4000"/>
              <a:t>with analytics</a:t>
            </a:r>
            <a:br>
              <a:rPr lang="en-US" sz="4000"/>
            </a:br>
            <a:r>
              <a:rPr lang="en-US" sz="4000"/>
              <a:t>dashboard</a:t>
            </a:r>
            <a:endParaRPr lang="en-ZA" sz="4000" dirty="0"/>
          </a:p>
        </p:txBody>
      </p:sp>
      <p:sp>
        <p:nvSpPr>
          <p:cNvPr id="3" name="Subtitle 2">
            <a:extLst>
              <a:ext uri="{FF2B5EF4-FFF2-40B4-BE49-F238E27FC236}">
                <a16:creationId xmlns:a16="http://schemas.microsoft.com/office/drawing/2014/main" id="{F9BC9404-4A18-8B56-7D38-552F9408D380}"/>
              </a:ext>
            </a:extLst>
          </p:cNvPr>
          <p:cNvSpPr>
            <a:spLocks noGrp="1"/>
          </p:cNvSpPr>
          <p:nvPr>
            <p:ph type="subTitle" idx="1"/>
          </p:nvPr>
        </p:nvSpPr>
        <p:spPr>
          <a:xfrm>
            <a:off x="1154955" y="4689986"/>
            <a:ext cx="8825658" cy="948813"/>
          </a:xfrm>
        </p:spPr>
        <p:txBody>
          <a:bodyPr>
            <a:normAutofit fontScale="77500" lnSpcReduction="20000"/>
          </a:bodyPr>
          <a:lstStyle/>
          <a:p>
            <a:r>
              <a:rPr lang="en-ZA" dirty="0"/>
              <a:t>Name: cabangile benga</a:t>
            </a:r>
          </a:p>
          <a:p>
            <a:r>
              <a:rPr lang="en-ZA" dirty="0"/>
              <a:t>Student no: 216536541 </a:t>
            </a:r>
          </a:p>
          <a:p>
            <a:r>
              <a:rPr lang="en-ZA" dirty="0"/>
              <a:t>Subject: PJD301B</a:t>
            </a:r>
          </a:p>
          <a:p>
            <a:endParaRPr lang="en-ZA" dirty="0"/>
          </a:p>
          <a:p>
            <a:endParaRPr lang="en-ZA" dirty="0"/>
          </a:p>
        </p:txBody>
      </p:sp>
    </p:spTree>
    <p:extLst>
      <p:ext uri="{BB962C8B-B14F-4D97-AF65-F5344CB8AC3E}">
        <p14:creationId xmlns:p14="http://schemas.microsoft.com/office/powerpoint/2010/main" val="4010652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73BF7-003D-9B57-8779-450EAF0980CF}"/>
              </a:ext>
            </a:extLst>
          </p:cNvPr>
          <p:cNvSpPr>
            <a:spLocks noGrp="1"/>
          </p:cNvSpPr>
          <p:nvPr>
            <p:ph type="title"/>
          </p:nvPr>
        </p:nvSpPr>
        <p:spPr/>
        <p:txBody>
          <a:bodyPr/>
          <a:lstStyle/>
          <a:p>
            <a:r>
              <a:rPr lang="en-ZA" dirty="0"/>
              <a:t>Introduction</a:t>
            </a:r>
          </a:p>
        </p:txBody>
      </p:sp>
      <p:sp>
        <p:nvSpPr>
          <p:cNvPr id="3" name="Content Placeholder 2">
            <a:extLst>
              <a:ext uri="{FF2B5EF4-FFF2-40B4-BE49-F238E27FC236}">
                <a16:creationId xmlns:a16="http://schemas.microsoft.com/office/drawing/2014/main" id="{1E49E37E-466E-6A1E-3280-058048045162}"/>
              </a:ext>
            </a:extLst>
          </p:cNvPr>
          <p:cNvSpPr>
            <a:spLocks noGrp="1"/>
          </p:cNvSpPr>
          <p:nvPr>
            <p:ph idx="1"/>
          </p:nvPr>
        </p:nvSpPr>
        <p:spPr/>
        <p:txBody>
          <a:bodyPr/>
          <a:lstStyle/>
          <a:p>
            <a:r>
              <a:rPr lang="en-US" dirty="0"/>
              <a:t>Greenhouses are environments that are managed for plant/crop production. </a:t>
            </a:r>
          </a:p>
          <a:p>
            <a:r>
              <a:rPr lang="en-US" dirty="0"/>
              <a:t>Nature plays a vital role in the development of the plants. Thus, it’s quite difficult to control and maintain the correct weather conditions inside the greenhouse without the use of an automated control system that requires no human interaction. </a:t>
            </a:r>
            <a:endParaRPr lang="en-ZA" dirty="0"/>
          </a:p>
        </p:txBody>
      </p:sp>
    </p:spTree>
    <p:extLst>
      <p:ext uri="{BB962C8B-B14F-4D97-AF65-F5344CB8AC3E}">
        <p14:creationId xmlns:p14="http://schemas.microsoft.com/office/powerpoint/2010/main" val="558424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B05FC-84D8-8A75-5A6D-A20B1F1DD7C6}"/>
              </a:ext>
            </a:extLst>
          </p:cNvPr>
          <p:cNvSpPr>
            <a:spLocks noGrp="1"/>
          </p:cNvSpPr>
          <p:nvPr>
            <p:ph type="title"/>
          </p:nvPr>
        </p:nvSpPr>
        <p:spPr/>
        <p:txBody>
          <a:bodyPr/>
          <a:lstStyle/>
          <a:p>
            <a:r>
              <a:rPr lang="en-ZA" dirty="0"/>
              <a:t>Purpose of this project</a:t>
            </a:r>
          </a:p>
        </p:txBody>
      </p:sp>
      <p:sp>
        <p:nvSpPr>
          <p:cNvPr id="3" name="Content Placeholder 2">
            <a:extLst>
              <a:ext uri="{FF2B5EF4-FFF2-40B4-BE49-F238E27FC236}">
                <a16:creationId xmlns:a16="http://schemas.microsoft.com/office/drawing/2014/main" id="{AF951B83-384E-DF07-C4CE-B9D362FA3FAB}"/>
              </a:ext>
            </a:extLst>
          </p:cNvPr>
          <p:cNvSpPr>
            <a:spLocks noGrp="1"/>
          </p:cNvSpPr>
          <p:nvPr>
            <p:ph idx="1"/>
          </p:nvPr>
        </p:nvSpPr>
        <p:spPr/>
        <p:txBody>
          <a:bodyPr/>
          <a:lstStyle/>
          <a:p>
            <a:r>
              <a:rPr lang="en-US" dirty="0"/>
              <a:t>Utilizing IoT technology to build a more intelligent, effective and sustainable growing environment is the goal of an IoT smart greenhouse.</a:t>
            </a:r>
          </a:p>
          <a:p>
            <a:r>
              <a:rPr lang="en-US" dirty="0"/>
              <a:t> It makes it possible to control a crop precisely, make data-driven decisions and manage it remotely, thereby optimizing crop yield while lowering resource use and the impact on the environment.</a:t>
            </a:r>
            <a:endParaRPr lang="en-ZA" dirty="0"/>
          </a:p>
        </p:txBody>
      </p:sp>
    </p:spTree>
    <p:extLst>
      <p:ext uri="{BB962C8B-B14F-4D97-AF65-F5344CB8AC3E}">
        <p14:creationId xmlns:p14="http://schemas.microsoft.com/office/powerpoint/2010/main" val="4215897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7B29B-4706-3418-52C7-3E772E317EC4}"/>
              </a:ext>
            </a:extLst>
          </p:cNvPr>
          <p:cNvSpPr>
            <a:spLocks noGrp="1"/>
          </p:cNvSpPr>
          <p:nvPr>
            <p:ph type="title"/>
          </p:nvPr>
        </p:nvSpPr>
        <p:spPr/>
        <p:txBody>
          <a:bodyPr/>
          <a:lstStyle/>
          <a:p>
            <a:r>
              <a:rPr lang="en-ZA" dirty="0"/>
              <a:t>Capabilities</a:t>
            </a:r>
          </a:p>
        </p:txBody>
      </p:sp>
      <p:sp>
        <p:nvSpPr>
          <p:cNvPr id="3" name="Text Placeholder 2">
            <a:extLst>
              <a:ext uri="{FF2B5EF4-FFF2-40B4-BE49-F238E27FC236}">
                <a16:creationId xmlns:a16="http://schemas.microsoft.com/office/drawing/2014/main" id="{DC44B9E2-CF9A-BD71-2225-A7AAE46667E9}"/>
              </a:ext>
            </a:extLst>
          </p:cNvPr>
          <p:cNvSpPr>
            <a:spLocks noGrp="1"/>
          </p:cNvSpPr>
          <p:nvPr>
            <p:ph type="body" idx="1"/>
          </p:nvPr>
        </p:nvSpPr>
        <p:spPr/>
        <p:txBody>
          <a:bodyPr/>
          <a:lstStyle/>
          <a:p>
            <a:r>
              <a:rPr lang="en-ZA" dirty="0"/>
              <a:t>.</a:t>
            </a:r>
          </a:p>
        </p:txBody>
      </p:sp>
      <p:sp>
        <p:nvSpPr>
          <p:cNvPr id="4" name="Content Placeholder 3">
            <a:extLst>
              <a:ext uri="{FF2B5EF4-FFF2-40B4-BE49-F238E27FC236}">
                <a16:creationId xmlns:a16="http://schemas.microsoft.com/office/drawing/2014/main" id="{B472A108-B1EB-D6E1-BC34-47E5BAFF0815}"/>
              </a:ext>
            </a:extLst>
          </p:cNvPr>
          <p:cNvSpPr>
            <a:spLocks noGrp="1"/>
          </p:cNvSpPr>
          <p:nvPr>
            <p:ph sz="half" idx="2"/>
          </p:nvPr>
        </p:nvSpPr>
        <p:spPr/>
        <p:txBody>
          <a:bodyPr/>
          <a:lstStyle/>
          <a:p>
            <a:r>
              <a:rPr lang="en-ZA" dirty="0"/>
              <a:t>IoT based monitoring</a:t>
            </a:r>
          </a:p>
          <a:p>
            <a:r>
              <a:rPr lang="en-ZA" dirty="0"/>
              <a:t>Control desired weather conditions</a:t>
            </a:r>
          </a:p>
          <a:p>
            <a:r>
              <a:rPr lang="en-ZA" dirty="0"/>
              <a:t>Monitoring through mobile device</a:t>
            </a:r>
          </a:p>
          <a:p>
            <a:r>
              <a:rPr lang="en-ZA" dirty="0"/>
              <a:t>App provide security through login</a:t>
            </a:r>
          </a:p>
          <a:p>
            <a:r>
              <a:rPr lang="en-ZA" dirty="0"/>
              <a:t>Administrator may revoke rights of users</a:t>
            </a:r>
          </a:p>
          <a:p>
            <a:r>
              <a:rPr lang="en-ZA" dirty="0"/>
              <a:t>Uses a cloud database</a:t>
            </a:r>
          </a:p>
          <a:p>
            <a:r>
              <a:rPr lang="en-ZA" dirty="0"/>
              <a:t>Uses https communication(restful API)</a:t>
            </a:r>
          </a:p>
          <a:p>
            <a:pPr marL="0" indent="0">
              <a:buNone/>
            </a:pPr>
            <a:endParaRPr lang="en-ZA" dirty="0"/>
          </a:p>
        </p:txBody>
      </p:sp>
      <p:sp>
        <p:nvSpPr>
          <p:cNvPr id="5" name="Text Placeholder 4">
            <a:extLst>
              <a:ext uri="{FF2B5EF4-FFF2-40B4-BE49-F238E27FC236}">
                <a16:creationId xmlns:a16="http://schemas.microsoft.com/office/drawing/2014/main" id="{3E480D87-9B70-6349-2A9F-D95CFA3667EF}"/>
              </a:ext>
            </a:extLst>
          </p:cNvPr>
          <p:cNvSpPr>
            <a:spLocks noGrp="1"/>
          </p:cNvSpPr>
          <p:nvPr>
            <p:ph type="body" sz="quarter" idx="3"/>
          </p:nvPr>
        </p:nvSpPr>
        <p:spPr/>
        <p:txBody>
          <a:bodyPr/>
          <a:lstStyle/>
          <a:p>
            <a:r>
              <a:rPr lang="en-ZA" dirty="0"/>
              <a:t>.</a:t>
            </a:r>
          </a:p>
        </p:txBody>
      </p:sp>
      <p:pic>
        <p:nvPicPr>
          <p:cNvPr id="14" name="Picture 13" descr="A screenshot of a computer&#10;&#10;Description automatically generated with medium confidence">
            <a:extLst>
              <a:ext uri="{FF2B5EF4-FFF2-40B4-BE49-F238E27FC236}">
                <a16:creationId xmlns:a16="http://schemas.microsoft.com/office/drawing/2014/main" id="{35E461BD-DF33-088F-FD5D-8A93F5E2BD68}"/>
              </a:ext>
            </a:extLst>
          </p:cNvPr>
          <p:cNvPicPr>
            <a:picLocks noChangeAspect="1"/>
          </p:cNvPicPr>
          <p:nvPr/>
        </p:nvPicPr>
        <p:blipFill rotWithShape="1">
          <a:blip r:embed="rId2">
            <a:extLst>
              <a:ext uri="{28A0092B-C50C-407E-A947-70E740481C1C}">
                <a14:useLocalDpi xmlns:a14="http://schemas.microsoft.com/office/drawing/2010/main" val="0"/>
              </a:ext>
            </a:extLst>
          </a:blip>
          <a:srcRect l="2265" b="662"/>
          <a:stretch/>
        </p:blipFill>
        <p:spPr>
          <a:xfrm>
            <a:off x="9862360" y="2533014"/>
            <a:ext cx="1818968" cy="3872268"/>
          </a:xfrm>
          <a:prstGeom prst="rect">
            <a:avLst/>
          </a:prstGeom>
        </p:spPr>
      </p:pic>
      <p:pic>
        <p:nvPicPr>
          <p:cNvPr id="11" name="Content Placeholder 10">
            <a:extLst>
              <a:ext uri="{FF2B5EF4-FFF2-40B4-BE49-F238E27FC236}">
                <a16:creationId xmlns:a16="http://schemas.microsoft.com/office/drawing/2014/main" id="{8E91A374-A7F3-697C-804F-CF0236AFD174}"/>
              </a:ext>
            </a:extLst>
          </p:cNvPr>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r="1857"/>
          <a:stretch/>
        </p:blipFill>
        <p:spPr>
          <a:xfrm>
            <a:off x="6096000" y="2533014"/>
            <a:ext cx="1779639" cy="3872268"/>
          </a:xfrm>
        </p:spPr>
      </p:pic>
      <p:pic>
        <p:nvPicPr>
          <p:cNvPr id="13" name="Picture 12" descr="A screenshot of a login form&#10;&#10;Description automatically generated with medium confidence">
            <a:extLst>
              <a:ext uri="{FF2B5EF4-FFF2-40B4-BE49-F238E27FC236}">
                <a16:creationId xmlns:a16="http://schemas.microsoft.com/office/drawing/2014/main" id="{8468305E-A3D4-D9BA-BCD2-838482506D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4297" y="2533127"/>
            <a:ext cx="1818968" cy="3872155"/>
          </a:xfrm>
          <a:prstGeom prst="rect">
            <a:avLst/>
          </a:prstGeom>
        </p:spPr>
      </p:pic>
    </p:spTree>
    <p:extLst>
      <p:ext uri="{BB962C8B-B14F-4D97-AF65-F5344CB8AC3E}">
        <p14:creationId xmlns:p14="http://schemas.microsoft.com/office/powerpoint/2010/main" val="289944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D2CD3-6694-1374-1859-DB02A1349921}"/>
              </a:ext>
            </a:extLst>
          </p:cNvPr>
          <p:cNvSpPr>
            <a:spLocks noGrp="1"/>
          </p:cNvSpPr>
          <p:nvPr>
            <p:ph type="title"/>
          </p:nvPr>
        </p:nvSpPr>
        <p:spPr/>
        <p:txBody>
          <a:bodyPr/>
          <a:lstStyle/>
          <a:p>
            <a:r>
              <a:rPr lang="en-ZA" dirty="0"/>
              <a:t>Hardware</a:t>
            </a:r>
          </a:p>
        </p:txBody>
      </p:sp>
      <p:sp>
        <p:nvSpPr>
          <p:cNvPr id="4" name="Content Placeholder 3">
            <a:extLst>
              <a:ext uri="{FF2B5EF4-FFF2-40B4-BE49-F238E27FC236}">
                <a16:creationId xmlns:a16="http://schemas.microsoft.com/office/drawing/2014/main" id="{C96345EF-47B1-12EE-E0CC-991EF87E0356}"/>
              </a:ext>
            </a:extLst>
          </p:cNvPr>
          <p:cNvSpPr>
            <a:spLocks noGrp="1"/>
          </p:cNvSpPr>
          <p:nvPr>
            <p:ph sz="half" idx="2"/>
          </p:nvPr>
        </p:nvSpPr>
        <p:spPr/>
        <p:txBody>
          <a:bodyPr/>
          <a:lstStyle/>
          <a:p>
            <a:r>
              <a:rPr lang="en-ZA" dirty="0"/>
              <a:t>DHT11 Sensor: Is both a temperature and humidity sensor</a:t>
            </a:r>
          </a:p>
          <a:p>
            <a:pPr marL="0" indent="0">
              <a:buNone/>
            </a:pPr>
            <a:endParaRPr lang="en-ZA" dirty="0"/>
          </a:p>
        </p:txBody>
      </p:sp>
      <p:pic>
        <p:nvPicPr>
          <p:cNvPr id="14" name="Picture 13" descr="A close-up of a blue and black electronic device&#10;&#10;Description automatically generated with low confidence">
            <a:extLst>
              <a:ext uri="{FF2B5EF4-FFF2-40B4-BE49-F238E27FC236}">
                <a16:creationId xmlns:a16="http://schemas.microsoft.com/office/drawing/2014/main" id="{637C08F7-996E-4908-9136-ACD45A7009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4798" y="3106993"/>
            <a:ext cx="2654402" cy="2310581"/>
          </a:xfrm>
          <a:prstGeom prst="rect">
            <a:avLst/>
          </a:prstGeom>
        </p:spPr>
      </p:pic>
      <p:sp>
        <p:nvSpPr>
          <p:cNvPr id="16" name="Content Placeholder 15">
            <a:extLst>
              <a:ext uri="{FF2B5EF4-FFF2-40B4-BE49-F238E27FC236}">
                <a16:creationId xmlns:a16="http://schemas.microsoft.com/office/drawing/2014/main" id="{4FA16952-477D-4569-C1D2-94B841BC39BA}"/>
              </a:ext>
            </a:extLst>
          </p:cNvPr>
          <p:cNvSpPr>
            <a:spLocks noGrp="1"/>
          </p:cNvSpPr>
          <p:nvPr>
            <p:ph sz="half" idx="1"/>
          </p:nvPr>
        </p:nvSpPr>
        <p:spPr/>
        <p:txBody>
          <a:bodyPr/>
          <a:lstStyle/>
          <a:p>
            <a:r>
              <a:rPr lang="en-ZA" dirty="0"/>
              <a:t>Soil Moisture Sensor: Measures the amount of water in soil.</a:t>
            </a:r>
          </a:p>
          <a:p>
            <a:pPr marL="0" indent="0">
              <a:buNone/>
            </a:pPr>
            <a:endParaRPr lang="en-ZA" dirty="0"/>
          </a:p>
        </p:txBody>
      </p:sp>
      <p:pic>
        <p:nvPicPr>
          <p:cNvPr id="17" name="Content Placeholder 9" descr="A close-up of a sensor&#10;&#10;Description automatically generated with medium confidence">
            <a:extLst>
              <a:ext uri="{FF2B5EF4-FFF2-40B4-BE49-F238E27FC236}">
                <a16:creationId xmlns:a16="http://schemas.microsoft.com/office/drawing/2014/main" id="{56DE2C07-2F45-D14F-CD4B-6D8BC96450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6040" y="3223554"/>
            <a:ext cx="3272101" cy="2115362"/>
          </a:xfrm>
          <a:prstGeom prst="rect">
            <a:avLst/>
          </a:prstGeom>
        </p:spPr>
      </p:pic>
    </p:spTree>
    <p:extLst>
      <p:ext uri="{BB962C8B-B14F-4D97-AF65-F5344CB8AC3E}">
        <p14:creationId xmlns:p14="http://schemas.microsoft.com/office/powerpoint/2010/main" val="300939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4D6E-AD52-C6A2-D2C7-D16FA5DEE4D4}"/>
              </a:ext>
            </a:extLst>
          </p:cNvPr>
          <p:cNvSpPr>
            <a:spLocks noGrp="1"/>
          </p:cNvSpPr>
          <p:nvPr>
            <p:ph type="title"/>
          </p:nvPr>
        </p:nvSpPr>
        <p:spPr/>
        <p:txBody>
          <a:bodyPr/>
          <a:lstStyle/>
          <a:p>
            <a:r>
              <a:rPr lang="en-ZA" dirty="0"/>
              <a:t>Hardware</a:t>
            </a:r>
          </a:p>
        </p:txBody>
      </p:sp>
      <p:sp>
        <p:nvSpPr>
          <p:cNvPr id="3" name="Text Placeholder 2">
            <a:extLst>
              <a:ext uri="{FF2B5EF4-FFF2-40B4-BE49-F238E27FC236}">
                <a16:creationId xmlns:a16="http://schemas.microsoft.com/office/drawing/2014/main" id="{FAB60CD4-E942-E15D-CB7D-BEBA2B6634F6}"/>
              </a:ext>
            </a:extLst>
          </p:cNvPr>
          <p:cNvSpPr>
            <a:spLocks noGrp="1"/>
          </p:cNvSpPr>
          <p:nvPr>
            <p:ph type="body" idx="1"/>
          </p:nvPr>
        </p:nvSpPr>
        <p:spPr/>
        <p:txBody>
          <a:bodyPr/>
          <a:lstStyle/>
          <a:p>
            <a:r>
              <a:rPr lang="en-ZA" dirty="0"/>
              <a:t>Water pump</a:t>
            </a:r>
          </a:p>
        </p:txBody>
      </p:sp>
      <p:sp>
        <p:nvSpPr>
          <p:cNvPr id="4" name="Text Placeholder 3">
            <a:extLst>
              <a:ext uri="{FF2B5EF4-FFF2-40B4-BE49-F238E27FC236}">
                <a16:creationId xmlns:a16="http://schemas.microsoft.com/office/drawing/2014/main" id="{3A45A6D5-AD9B-93C3-93BF-A1049FAC72DF}"/>
              </a:ext>
            </a:extLst>
          </p:cNvPr>
          <p:cNvSpPr>
            <a:spLocks noGrp="1"/>
          </p:cNvSpPr>
          <p:nvPr>
            <p:ph type="body" sz="half" idx="15"/>
          </p:nvPr>
        </p:nvSpPr>
        <p:spPr/>
        <p:txBody>
          <a:bodyPr/>
          <a:lstStyle/>
          <a:p>
            <a:r>
              <a:rPr lang="en-ZA" dirty="0"/>
              <a:t>Activated when moisture is above the threshold</a:t>
            </a:r>
          </a:p>
        </p:txBody>
      </p:sp>
      <p:sp>
        <p:nvSpPr>
          <p:cNvPr id="5" name="Text Placeholder 4">
            <a:extLst>
              <a:ext uri="{FF2B5EF4-FFF2-40B4-BE49-F238E27FC236}">
                <a16:creationId xmlns:a16="http://schemas.microsoft.com/office/drawing/2014/main" id="{85329043-DB3C-9C25-C352-64C95F986172}"/>
              </a:ext>
            </a:extLst>
          </p:cNvPr>
          <p:cNvSpPr>
            <a:spLocks noGrp="1"/>
          </p:cNvSpPr>
          <p:nvPr>
            <p:ph type="body" sz="quarter" idx="3"/>
          </p:nvPr>
        </p:nvSpPr>
        <p:spPr/>
        <p:txBody>
          <a:bodyPr/>
          <a:lstStyle/>
          <a:p>
            <a:r>
              <a:rPr lang="en-ZA" dirty="0"/>
              <a:t>Fan</a:t>
            </a:r>
          </a:p>
        </p:txBody>
      </p:sp>
      <p:sp>
        <p:nvSpPr>
          <p:cNvPr id="6" name="Text Placeholder 5">
            <a:extLst>
              <a:ext uri="{FF2B5EF4-FFF2-40B4-BE49-F238E27FC236}">
                <a16:creationId xmlns:a16="http://schemas.microsoft.com/office/drawing/2014/main" id="{63DD0491-3EE4-AE38-95A8-C7E04E7B05E4}"/>
              </a:ext>
            </a:extLst>
          </p:cNvPr>
          <p:cNvSpPr>
            <a:spLocks noGrp="1"/>
          </p:cNvSpPr>
          <p:nvPr>
            <p:ph type="body" sz="half" idx="16"/>
          </p:nvPr>
        </p:nvSpPr>
        <p:spPr/>
        <p:txBody>
          <a:bodyPr/>
          <a:lstStyle/>
          <a:p>
            <a:r>
              <a:rPr lang="en-ZA" dirty="0"/>
              <a:t>Activated when the temperature is too high</a:t>
            </a:r>
          </a:p>
        </p:txBody>
      </p:sp>
      <p:sp>
        <p:nvSpPr>
          <p:cNvPr id="7" name="Text Placeholder 6">
            <a:extLst>
              <a:ext uri="{FF2B5EF4-FFF2-40B4-BE49-F238E27FC236}">
                <a16:creationId xmlns:a16="http://schemas.microsoft.com/office/drawing/2014/main" id="{56A45208-4CC2-C7D3-7DD8-DFFD11DC5CA4}"/>
              </a:ext>
            </a:extLst>
          </p:cNvPr>
          <p:cNvSpPr>
            <a:spLocks noGrp="1"/>
          </p:cNvSpPr>
          <p:nvPr>
            <p:ph type="body" sz="quarter" idx="13"/>
          </p:nvPr>
        </p:nvSpPr>
        <p:spPr/>
        <p:txBody>
          <a:bodyPr/>
          <a:lstStyle/>
          <a:p>
            <a:r>
              <a:rPr lang="en-ZA" dirty="0"/>
              <a:t>Light bulb</a:t>
            </a:r>
          </a:p>
        </p:txBody>
      </p:sp>
      <p:sp>
        <p:nvSpPr>
          <p:cNvPr id="8" name="Text Placeholder 7">
            <a:extLst>
              <a:ext uri="{FF2B5EF4-FFF2-40B4-BE49-F238E27FC236}">
                <a16:creationId xmlns:a16="http://schemas.microsoft.com/office/drawing/2014/main" id="{AE5B0E40-8A3D-90CD-782D-32B288D18783}"/>
              </a:ext>
            </a:extLst>
          </p:cNvPr>
          <p:cNvSpPr>
            <a:spLocks noGrp="1"/>
          </p:cNvSpPr>
          <p:nvPr>
            <p:ph type="body" sz="half" idx="17"/>
          </p:nvPr>
        </p:nvSpPr>
        <p:spPr/>
        <p:txBody>
          <a:bodyPr/>
          <a:lstStyle/>
          <a:p>
            <a:r>
              <a:rPr lang="en-ZA" dirty="0"/>
              <a:t>Activated when the temperature is too low </a:t>
            </a:r>
          </a:p>
        </p:txBody>
      </p:sp>
      <p:pic>
        <p:nvPicPr>
          <p:cNvPr id="10" name="Picture 9" descr="A picture containing cable&#10;&#10;Description automatically generated">
            <a:extLst>
              <a:ext uri="{FF2B5EF4-FFF2-40B4-BE49-F238E27FC236}">
                <a16:creationId xmlns:a16="http://schemas.microsoft.com/office/drawing/2014/main" id="{105DC044-A1D3-21F4-BCF5-6097823C87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878" y="3336126"/>
            <a:ext cx="2720618" cy="2801691"/>
          </a:xfrm>
          <a:prstGeom prst="rect">
            <a:avLst/>
          </a:prstGeom>
        </p:spPr>
      </p:pic>
      <p:pic>
        <p:nvPicPr>
          <p:cNvPr id="12" name="Picture 11" descr="A small black fan with red wire&#10;&#10;Description automatically generated with low confidence">
            <a:extLst>
              <a:ext uri="{FF2B5EF4-FFF2-40B4-BE49-F238E27FC236}">
                <a16:creationId xmlns:a16="http://schemas.microsoft.com/office/drawing/2014/main" id="{ECE06B3D-0847-CF4D-9133-B87F5ADEA7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4423" y="3336126"/>
            <a:ext cx="2604160" cy="2801691"/>
          </a:xfrm>
          <a:prstGeom prst="rect">
            <a:avLst/>
          </a:prstGeom>
        </p:spPr>
      </p:pic>
      <p:pic>
        <p:nvPicPr>
          <p:cNvPr id="16" name="Picture 15" descr="A picture containing light bulb, compact fluorescent lamp, incandescent light bulb, fluorescent lamp&#10;&#10;Description automatically generated">
            <a:extLst>
              <a:ext uri="{FF2B5EF4-FFF2-40B4-BE49-F238E27FC236}">
                <a16:creationId xmlns:a16="http://schemas.microsoft.com/office/drawing/2014/main" id="{9A60A3F0-65FC-85C9-D317-0E09282A20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2748" y="3336126"/>
            <a:ext cx="2636015" cy="2801691"/>
          </a:xfrm>
          <a:prstGeom prst="rect">
            <a:avLst/>
          </a:prstGeom>
        </p:spPr>
      </p:pic>
    </p:spTree>
    <p:extLst>
      <p:ext uri="{BB962C8B-B14F-4D97-AF65-F5344CB8AC3E}">
        <p14:creationId xmlns:p14="http://schemas.microsoft.com/office/powerpoint/2010/main" val="160289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811A5-9832-0AC2-579C-9342F9ADDA8E}"/>
              </a:ext>
            </a:extLst>
          </p:cNvPr>
          <p:cNvSpPr>
            <a:spLocks noGrp="1"/>
          </p:cNvSpPr>
          <p:nvPr>
            <p:ph type="title"/>
          </p:nvPr>
        </p:nvSpPr>
        <p:spPr/>
        <p:txBody>
          <a:bodyPr/>
          <a:lstStyle/>
          <a:p>
            <a:r>
              <a:rPr lang="en-ZA" dirty="0"/>
              <a:t>Hardware</a:t>
            </a:r>
          </a:p>
        </p:txBody>
      </p:sp>
      <p:sp>
        <p:nvSpPr>
          <p:cNvPr id="3" name="Content Placeholder 2">
            <a:extLst>
              <a:ext uri="{FF2B5EF4-FFF2-40B4-BE49-F238E27FC236}">
                <a16:creationId xmlns:a16="http://schemas.microsoft.com/office/drawing/2014/main" id="{86DA2188-9210-E8A5-4A3E-854D8AEEC4F9}"/>
              </a:ext>
            </a:extLst>
          </p:cNvPr>
          <p:cNvSpPr>
            <a:spLocks noGrp="1"/>
          </p:cNvSpPr>
          <p:nvPr>
            <p:ph type="body" idx="1"/>
          </p:nvPr>
        </p:nvSpPr>
        <p:spPr/>
        <p:txBody>
          <a:bodyPr/>
          <a:lstStyle/>
          <a:p>
            <a:r>
              <a:rPr lang="en-ZA" dirty="0"/>
              <a:t>LCD </a:t>
            </a:r>
          </a:p>
        </p:txBody>
      </p:sp>
      <p:sp>
        <p:nvSpPr>
          <p:cNvPr id="10" name="Text Placeholder 9">
            <a:extLst>
              <a:ext uri="{FF2B5EF4-FFF2-40B4-BE49-F238E27FC236}">
                <a16:creationId xmlns:a16="http://schemas.microsoft.com/office/drawing/2014/main" id="{0176BC60-DCC8-395B-C222-9E4FE3D48DE6}"/>
              </a:ext>
            </a:extLst>
          </p:cNvPr>
          <p:cNvSpPr>
            <a:spLocks noGrp="1"/>
          </p:cNvSpPr>
          <p:nvPr>
            <p:ph type="body" sz="half" idx="15"/>
          </p:nvPr>
        </p:nvSpPr>
        <p:spPr/>
        <p:txBody>
          <a:bodyPr/>
          <a:lstStyle/>
          <a:p>
            <a:r>
              <a:rPr lang="en-ZA" dirty="0"/>
              <a:t>Display the welcome page, temperature and humidity</a:t>
            </a:r>
          </a:p>
          <a:p>
            <a:endParaRPr lang="en-ZA" dirty="0"/>
          </a:p>
        </p:txBody>
      </p:sp>
      <p:sp>
        <p:nvSpPr>
          <p:cNvPr id="4" name="Content Placeholder 3">
            <a:extLst>
              <a:ext uri="{FF2B5EF4-FFF2-40B4-BE49-F238E27FC236}">
                <a16:creationId xmlns:a16="http://schemas.microsoft.com/office/drawing/2014/main" id="{2BEF0913-E133-20C8-897B-48CF30E1C404}"/>
              </a:ext>
            </a:extLst>
          </p:cNvPr>
          <p:cNvSpPr>
            <a:spLocks noGrp="1"/>
          </p:cNvSpPr>
          <p:nvPr>
            <p:ph type="body" sz="quarter" idx="3"/>
          </p:nvPr>
        </p:nvSpPr>
        <p:spPr/>
        <p:txBody>
          <a:bodyPr/>
          <a:lstStyle/>
          <a:p>
            <a:r>
              <a:rPr lang="en-ZA" dirty="0"/>
              <a:t>Relay Module</a:t>
            </a:r>
          </a:p>
        </p:txBody>
      </p:sp>
      <p:sp>
        <p:nvSpPr>
          <p:cNvPr id="11" name="Text Placeholder 10">
            <a:extLst>
              <a:ext uri="{FF2B5EF4-FFF2-40B4-BE49-F238E27FC236}">
                <a16:creationId xmlns:a16="http://schemas.microsoft.com/office/drawing/2014/main" id="{F0A42979-B126-91BD-922D-D572054CE50D}"/>
              </a:ext>
            </a:extLst>
          </p:cNvPr>
          <p:cNvSpPr>
            <a:spLocks noGrp="1"/>
          </p:cNvSpPr>
          <p:nvPr>
            <p:ph type="body" sz="half" idx="16"/>
          </p:nvPr>
        </p:nvSpPr>
        <p:spPr/>
        <p:txBody>
          <a:bodyPr/>
          <a:lstStyle/>
          <a:p>
            <a:r>
              <a:rPr lang="en-ZA" dirty="0"/>
              <a:t>Acts as a switch</a:t>
            </a:r>
          </a:p>
          <a:p>
            <a:endParaRPr lang="en-ZA" dirty="0"/>
          </a:p>
        </p:txBody>
      </p:sp>
      <p:sp>
        <p:nvSpPr>
          <p:cNvPr id="9" name="Text Placeholder 8">
            <a:extLst>
              <a:ext uri="{FF2B5EF4-FFF2-40B4-BE49-F238E27FC236}">
                <a16:creationId xmlns:a16="http://schemas.microsoft.com/office/drawing/2014/main" id="{3147FB37-ED7F-18FD-BBCE-4F5F1400E835}"/>
              </a:ext>
            </a:extLst>
          </p:cNvPr>
          <p:cNvSpPr>
            <a:spLocks noGrp="1"/>
          </p:cNvSpPr>
          <p:nvPr>
            <p:ph type="body" sz="quarter" idx="13"/>
          </p:nvPr>
        </p:nvSpPr>
        <p:spPr/>
        <p:txBody>
          <a:bodyPr/>
          <a:lstStyle/>
          <a:p>
            <a:r>
              <a:rPr lang="en-ZA" dirty="0"/>
              <a:t>ESP8266MOD</a:t>
            </a:r>
          </a:p>
        </p:txBody>
      </p:sp>
      <p:sp>
        <p:nvSpPr>
          <p:cNvPr id="12" name="Text Placeholder 11">
            <a:extLst>
              <a:ext uri="{FF2B5EF4-FFF2-40B4-BE49-F238E27FC236}">
                <a16:creationId xmlns:a16="http://schemas.microsoft.com/office/drawing/2014/main" id="{A42DD9D0-3E6C-94A5-5233-D89059E3F7AD}"/>
              </a:ext>
            </a:extLst>
          </p:cNvPr>
          <p:cNvSpPr>
            <a:spLocks noGrp="1"/>
          </p:cNvSpPr>
          <p:nvPr>
            <p:ph type="body" sz="half" idx="17"/>
          </p:nvPr>
        </p:nvSpPr>
        <p:spPr/>
        <p:txBody>
          <a:bodyPr/>
          <a:lstStyle/>
          <a:p>
            <a:r>
              <a:rPr lang="en-ZA" b="0" i="0" dirty="0">
                <a:effectLst/>
                <a:latin typeface="Century Gothic (Headings)"/>
              </a:rPr>
              <a:t>Wi-Fi-enabled microcontroller module</a:t>
            </a:r>
            <a:endParaRPr lang="en-ZA" dirty="0">
              <a:latin typeface="Century Gothic (Headings)"/>
            </a:endParaRPr>
          </a:p>
          <a:p>
            <a:endParaRPr lang="en-ZA" dirty="0"/>
          </a:p>
        </p:txBody>
      </p:sp>
      <p:pic>
        <p:nvPicPr>
          <p:cNvPr id="6" name="Picture 5">
            <a:extLst>
              <a:ext uri="{FF2B5EF4-FFF2-40B4-BE49-F238E27FC236}">
                <a16:creationId xmlns:a16="http://schemas.microsoft.com/office/drawing/2014/main" id="{A0497040-1975-7DBD-7472-9066E92EA8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4" y="3657602"/>
            <a:ext cx="2838772" cy="2104410"/>
          </a:xfrm>
          <a:prstGeom prst="rect">
            <a:avLst/>
          </a:prstGeom>
        </p:spPr>
      </p:pic>
      <p:pic>
        <p:nvPicPr>
          <p:cNvPr id="8" name="Picture 7" descr="A picture containing electronics, text, circuit component, electronic component&#10;&#10;Description automatically generated">
            <a:extLst>
              <a:ext uri="{FF2B5EF4-FFF2-40B4-BE49-F238E27FC236}">
                <a16:creationId xmlns:a16="http://schemas.microsoft.com/office/drawing/2014/main" id="{E84AF2AE-4207-939C-8E90-B26474DF06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3062" y="3657602"/>
            <a:ext cx="2206882" cy="2104410"/>
          </a:xfrm>
          <a:prstGeom prst="rect">
            <a:avLst/>
          </a:prstGeom>
        </p:spPr>
      </p:pic>
      <p:pic>
        <p:nvPicPr>
          <p:cNvPr id="14" name="Picture 13" descr="A picture containing electronic component, circuit component, electronic engineering, electronics&#10;&#10;Description automatically generated">
            <a:extLst>
              <a:ext uri="{FF2B5EF4-FFF2-40B4-BE49-F238E27FC236}">
                <a16:creationId xmlns:a16="http://schemas.microsoft.com/office/drawing/2014/main" id="{8746CE89-5A73-D014-21E7-4CC3C4BD0C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2016" y="3657601"/>
            <a:ext cx="2768817" cy="2035275"/>
          </a:xfrm>
          <a:prstGeom prst="rect">
            <a:avLst/>
          </a:prstGeom>
        </p:spPr>
      </p:pic>
    </p:spTree>
    <p:extLst>
      <p:ext uri="{BB962C8B-B14F-4D97-AF65-F5344CB8AC3E}">
        <p14:creationId xmlns:p14="http://schemas.microsoft.com/office/powerpoint/2010/main" val="2869834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0D2C56-EF83-375E-935E-3150FC4F9471}"/>
              </a:ext>
            </a:extLst>
          </p:cNvPr>
          <p:cNvSpPr txBox="1"/>
          <p:nvPr/>
        </p:nvSpPr>
        <p:spPr>
          <a:xfrm flipH="1">
            <a:off x="4017950" y="3148158"/>
            <a:ext cx="3651210" cy="923330"/>
          </a:xfrm>
          <a:prstGeom prst="rect">
            <a:avLst/>
          </a:prstGeom>
          <a:noFill/>
        </p:spPr>
        <p:txBody>
          <a:bodyPr wrap="square" rtlCol="0">
            <a:spAutoFit/>
          </a:bodyPr>
          <a:lstStyle/>
          <a:p>
            <a:pPr algn="ctr"/>
            <a:r>
              <a:rPr lang="en-ZA" sz="5400" dirty="0"/>
              <a:t>End</a:t>
            </a:r>
          </a:p>
        </p:txBody>
      </p:sp>
    </p:spTree>
    <p:extLst>
      <p:ext uri="{BB962C8B-B14F-4D97-AF65-F5344CB8AC3E}">
        <p14:creationId xmlns:p14="http://schemas.microsoft.com/office/powerpoint/2010/main" val="20967811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1654</TotalTime>
  <Words>245</Words>
  <Application>Microsoft Office PowerPoint</Application>
  <PresentationFormat>Widescreen</PresentationFormat>
  <Paragraphs>39</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Century Gothic (Headings)</vt:lpstr>
      <vt:lpstr>Wingdings 3</vt:lpstr>
      <vt:lpstr>Ion</vt:lpstr>
      <vt:lpstr>IoT based smart greenhouse &amp;monitoring with analytics dashboard</vt:lpstr>
      <vt:lpstr>Introduction</vt:lpstr>
      <vt:lpstr>Purpose of this project</vt:lpstr>
      <vt:lpstr>Capabilities</vt:lpstr>
      <vt:lpstr>Hardware</vt:lpstr>
      <vt:lpstr>Hardware</vt:lpstr>
      <vt:lpstr>Hardware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smart greenhouse &amp;monitoring with analytics dashboard</dc:title>
  <dc:creator>cabangile97@gmail.com</dc:creator>
  <cp:lastModifiedBy>cabangile97@gmail.com</cp:lastModifiedBy>
  <cp:revision>12</cp:revision>
  <dcterms:created xsi:type="dcterms:W3CDTF">2023-06-11T20:57:04Z</dcterms:created>
  <dcterms:modified xsi:type="dcterms:W3CDTF">2023-06-13T09:16:57Z</dcterms:modified>
</cp:coreProperties>
</file>