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9" r:id="rId4"/>
    <p:sldId id="258" r:id="rId5"/>
    <p:sldId id="262" r:id="rId6"/>
    <p:sldId id="266" r:id="rId7"/>
    <p:sldId id="265" r:id="rId8"/>
    <p:sldId id="264" r:id="rId9"/>
    <p:sldId id="268" r:id="rId10"/>
    <p:sldId id="261"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2"/>
    <p:restoredTop sz="90166"/>
  </p:normalViewPr>
  <p:slideViewPr>
    <p:cSldViewPr snapToGrid="0">
      <p:cViewPr varScale="1">
        <p:scale>
          <a:sx n="96" d="100"/>
          <a:sy n="96"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60E6E-89DE-8B4F-9450-734729B5202A}" type="datetimeFigureOut">
              <a:rPr lang="en-GB" smtClean="0"/>
              <a:t>20/06/2023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AAA5CD-C8A4-B44E-BDE3-045692949976}" type="slidenum">
              <a:rPr lang="en-GB" smtClean="0"/>
              <a:t>‹#›</a:t>
            </a:fld>
            <a:endParaRPr lang="en-GB"/>
          </a:p>
        </p:txBody>
      </p:sp>
    </p:spTree>
    <p:extLst>
      <p:ext uri="{BB962C8B-B14F-4D97-AF65-F5344CB8AC3E}">
        <p14:creationId xmlns:p14="http://schemas.microsoft.com/office/powerpoint/2010/main" val="22690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D1D5DB"/>
                </a:solidFill>
                <a:effectLst/>
                <a:latin typeface="Söhne"/>
              </a:rPr>
              <a:t>Visit Scotland" is the national tourism organization responsible for promoting Scotland as a tourist destination and attracting visitors from around the world. It is a public agency funded by the Scottish Government. </a:t>
            </a:r>
          </a:p>
          <a:p>
            <a:endParaRPr lang="en-GB" b="0" i="0" u="none" strike="noStrike" dirty="0">
              <a:solidFill>
                <a:srgbClr val="D1D5DB"/>
              </a:solidFill>
              <a:effectLst/>
              <a:latin typeface="Söhne"/>
            </a:endParaRPr>
          </a:p>
          <a:p>
            <a:r>
              <a:rPr lang="en-GB" b="0" i="0" u="none" strike="noStrike" dirty="0">
                <a:solidFill>
                  <a:srgbClr val="D1D5DB"/>
                </a:solidFill>
                <a:effectLst/>
                <a:latin typeface="Söhne"/>
              </a:rPr>
              <a:t>Visit Scotland's primary role is to market and showcase Scotland's diverse attractions, landscapes, heritage, culture, and events to potential visitors. They aim to increase tourism revenue and support local businesses and communities across the country. Their activities include advertising campaigns, digital marketing, travel trade engagement, public relations, and partnerships with various stakeholders. </a:t>
            </a:r>
          </a:p>
          <a:p>
            <a:endParaRPr lang="en-GB" b="0" i="0" u="none" strike="noStrike" dirty="0">
              <a:solidFill>
                <a:srgbClr val="D1D5DB"/>
              </a:solidFill>
              <a:effectLst/>
              <a:latin typeface="Söhne"/>
            </a:endParaRPr>
          </a:p>
          <a:p>
            <a:endParaRPr lang="en-GB" b="0" i="0" u="none" strike="noStrike" dirty="0">
              <a:solidFill>
                <a:srgbClr val="D1D5DB"/>
              </a:solidFill>
              <a:effectLst/>
              <a:latin typeface="Söhne"/>
            </a:endParaRPr>
          </a:p>
          <a:p>
            <a:endParaRPr lang="en-GB" dirty="0"/>
          </a:p>
        </p:txBody>
      </p:sp>
      <p:sp>
        <p:nvSpPr>
          <p:cNvPr id="4" name="Slide Number Placeholder 3"/>
          <p:cNvSpPr>
            <a:spLocks noGrp="1"/>
          </p:cNvSpPr>
          <p:nvPr>
            <p:ph type="sldNum" sz="quarter" idx="5"/>
          </p:nvPr>
        </p:nvSpPr>
        <p:spPr/>
        <p:txBody>
          <a:bodyPr/>
          <a:lstStyle/>
          <a:p>
            <a:fld id="{99AAA5CD-C8A4-B44E-BDE3-045692949976}" type="slidenum">
              <a:rPr lang="en-GB" smtClean="0"/>
              <a:t>2</a:t>
            </a:fld>
            <a:endParaRPr lang="en-GB"/>
          </a:p>
        </p:txBody>
      </p:sp>
    </p:spTree>
    <p:extLst>
      <p:ext uri="{BB962C8B-B14F-4D97-AF65-F5344CB8AC3E}">
        <p14:creationId xmlns:p14="http://schemas.microsoft.com/office/powerpoint/2010/main" val="237628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Insights to the data suggest that there is a trend in visitors coming to Scotland for Q3, summer. </a:t>
            </a:r>
          </a:p>
          <a:p>
            <a:endParaRPr lang="en-GB" dirty="0"/>
          </a:p>
          <a:p>
            <a:r>
              <a:rPr lang="en-GB" dirty="0"/>
              <a:t>The most visitors coming to Scotland are from the European region, with America tourists following – more data is needed to confidently identify other </a:t>
            </a:r>
            <a:r>
              <a:rPr lang="en-GB" dirty="0" err="1"/>
              <a:t>countinents</a:t>
            </a:r>
            <a:r>
              <a:rPr lang="en-GB" dirty="0"/>
              <a:t> as well as those two</a:t>
            </a:r>
          </a:p>
          <a:p>
            <a:endParaRPr lang="en-GB" dirty="0"/>
          </a:p>
          <a:p>
            <a:r>
              <a:rPr lang="en-GB" dirty="0"/>
              <a:t>People are most likely to visit Scotland for a holiday, and business travel has been least affected by the Covid pandemic </a:t>
            </a:r>
          </a:p>
          <a:p>
            <a:endParaRPr lang="en-GB" dirty="0"/>
          </a:p>
          <a:p>
            <a:r>
              <a:rPr lang="en-GB" dirty="0"/>
              <a:t>Spending in Scotland is increasing, with annual spending in 2022 nearly £2bn more than pre-pandemic, and tourists from America are spending the most compared to other regions</a:t>
            </a:r>
          </a:p>
          <a:p>
            <a:endParaRPr lang="en-GB" dirty="0"/>
          </a:p>
          <a:p>
            <a:r>
              <a:rPr lang="en-GB" dirty="0"/>
              <a:t>Holidaymakers are spending the most per trip, nearly three times as much as those visiting friends or family </a:t>
            </a:r>
          </a:p>
          <a:p>
            <a:endParaRPr lang="en-GB" dirty="0"/>
          </a:p>
          <a:p>
            <a:endParaRPr lang="en-GB" dirty="0"/>
          </a:p>
          <a:p>
            <a:r>
              <a:rPr lang="en-GB" dirty="0"/>
              <a:t>My recommendations from this study are: </a:t>
            </a:r>
          </a:p>
          <a:p>
            <a:endParaRPr lang="en-GB" dirty="0"/>
          </a:p>
          <a:p>
            <a:r>
              <a:rPr lang="en-GB" dirty="0"/>
              <a:t>Increase targeted marketing to America, as they are the cohort more likely to spend more in Scotland </a:t>
            </a:r>
          </a:p>
          <a:p>
            <a:endParaRPr lang="en-GB" dirty="0"/>
          </a:p>
          <a:p>
            <a:r>
              <a:rPr lang="en-GB" dirty="0"/>
              <a:t>Educate the Visit Scotland partners to understand the findings from this study, and to allow partners to have more insight in to this data </a:t>
            </a:r>
          </a:p>
          <a:p>
            <a:endParaRPr lang="en-GB" dirty="0"/>
          </a:p>
          <a:p>
            <a:r>
              <a:rPr lang="en-GB" dirty="0"/>
              <a:t>For data: </a:t>
            </a:r>
          </a:p>
          <a:p>
            <a:endParaRPr lang="en-GB" dirty="0"/>
          </a:p>
          <a:p>
            <a:r>
              <a:rPr lang="en-GB" dirty="0"/>
              <a:t>Have more granularity of data – the data only showed data for America, Europe, and then rest of world. It would be more insightful to provide more in-depth detail on where tourists are coming from </a:t>
            </a:r>
          </a:p>
          <a:p>
            <a:endParaRPr lang="en-GB" dirty="0"/>
          </a:p>
          <a:p>
            <a:r>
              <a:rPr lang="en-GB" dirty="0"/>
              <a:t>Furthermore, gather more data on where tourists are going to in Scotland to better inform Partners and council boards on the demographic of visitors to tailor their services and marketing </a:t>
            </a:r>
          </a:p>
          <a:p>
            <a:endParaRPr lang="en-GB" dirty="0"/>
          </a:p>
          <a:p>
            <a:r>
              <a:rPr lang="en-GB" dirty="0"/>
              <a:t>Gather more data from online and social media to better inform the strategy, branding and promotion of Visit Scotland</a:t>
            </a:r>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99AAA5CD-C8A4-B44E-BDE3-045692949976}" type="slidenum">
              <a:rPr lang="en-GB" smtClean="0"/>
              <a:t>12</a:t>
            </a:fld>
            <a:endParaRPr lang="en-GB"/>
          </a:p>
        </p:txBody>
      </p:sp>
    </p:spTree>
    <p:extLst>
      <p:ext uri="{BB962C8B-B14F-4D97-AF65-F5344CB8AC3E}">
        <p14:creationId xmlns:p14="http://schemas.microsoft.com/office/powerpoint/2010/main" val="2514708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Ethical Considerations. </a:t>
            </a:r>
            <a:br>
              <a:rPr lang="en-GB" dirty="0"/>
            </a:br>
            <a:endParaRPr lang="en-GB" dirty="0"/>
          </a:p>
        </p:txBody>
      </p:sp>
      <p:sp>
        <p:nvSpPr>
          <p:cNvPr id="4" name="Slide Number Placeholder 3"/>
          <p:cNvSpPr>
            <a:spLocks noGrp="1"/>
          </p:cNvSpPr>
          <p:nvPr>
            <p:ph type="sldNum" sz="quarter" idx="5"/>
          </p:nvPr>
        </p:nvSpPr>
        <p:spPr/>
        <p:txBody>
          <a:bodyPr/>
          <a:lstStyle/>
          <a:p>
            <a:fld id="{99AAA5CD-C8A4-B44E-BDE3-045692949976}" type="slidenum">
              <a:rPr lang="en-GB" smtClean="0"/>
              <a:t>4</a:t>
            </a:fld>
            <a:endParaRPr lang="en-GB"/>
          </a:p>
        </p:txBody>
      </p:sp>
    </p:spTree>
    <p:extLst>
      <p:ext uri="{BB962C8B-B14F-4D97-AF65-F5344CB8AC3E}">
        <p14:creationId xmlns:p14="http://schemas.microsoft.com/office/powerpoint/2010/main" val="2510804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Number of Visits follows a pattern Q3 (Jul/Aug/Sep) peak </a:t>
            </a:r>
          </a:p>
          <a:p>
            <a:pPr marL="171450" indent="-171450">
              <a:buFontTx/>
              <a:buChar char="-"/>
            </a:pPr>
            <a:r>
              <a:rPr lang="en-GB" dirty="0"/>
              <a:t>Pre lockdown numbers remain steady, slight decline in 2019 </a:t>
            </a:r>
          </a:p>
          <a:p>
            <a:pPr marL="171450" indent="-171450">
              <a:buFontTx/>
              <a:buChar char="-"/>
            </a:pPr>
            <a:r>
              <a:rPr lang="en-GB" dirty="0"/>
              <a:t>After 2020 Q1 Lockdown (no data for rest of 2020) </a:t>
            </a:r>
          </a:p>
          <a:p>
            <a:pPr marL="171450" indent="-171450">
              <a:buFontTx/>
              <a:buChar char="-"/>
            </a:pPr>
            <a:r>
              <a:rPr lang="en-GB" dirty="0"/>
              <a:t>Sharp increase in 2022 Q3 (Highest since 2018)</a:t>
            </a:r>
          </a:p>
        </p:txBody>
      </p:sp>
      <p:sp>
        <p:nvSpPr>
          <p:cNvPr id="4" name="Slide Number Placeholder 3"/>
          <p:cNvSpPr>
            <a:spLocks noGrp="1"/>
          </p:cNvSpPr>
          <p:nvPr>
            <p:ph type="sldNum" sz="quarter" idx="5"/>
          </p:nvPr>
        </p:nvSpPr>
        <p:spPr/>
        <p:txBody>
          <a:bodyPr/>
          <a:lstStyle/>
          <a:p>
            <a:fld id="{99AAA5CD-C8A4-B44E-BDE3-045692949976}" type="slidenum">
              <a:rPr lang="en-GB" smtClean="0"/>
              <a:t>5</a:t>
            </a:fld>
            <a:endParaRPr lang="en-GB"/>
          </a:p>
        </p:txBody>
      </p:sp>
    </p:spTree>
    <p:extLst>
      <p:ext uri="{BB962C8B-B14F-4D97-AF65-F5344CB8AC3E}">
        <p14:creationId xmlns:p14="http://schemas.microsoft.com/office/powerpoint/2010/main" val="2744674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Europe remains the biggest source for visitors in Scotland </a:t>
            </a:r>
          </a:p>
          <a:p>
            <a:r>
              <a:rPr lang="en-GB" dirty="0"/>
              <a:t>Post Lockdown North America has overtaken the “Other Countries Demographic” </a:t>
            </a:r>
          </a:p>
          <a:p>
            <a:r>
              <a:rPr lang="en-GB" dirty="0"/>
              <a:t>Top 5 countries UK Visits </a:t>
            </a:r>
          </a:p>
          <a:p>
            <a:r>
              <a:rPr lang="en-GB" dirty="0"/>
              <a:t>1)USA</a:t>
            </a:r>
          </a:p>
          <a:p>
            <a:r>
              <a:rPr lang="en-GB" dirty="0"/>
              <a:t>2)France</a:t>
            </a:r>
          </a:p>
          <a:p>
            <a:r>
              <a:rPr lang="en-GB" dirty="0"/>
              <a:t>3) Republic of Ireland</a:t>
            </a:r>
          </a:p>
          <a:p>
            <a:r>
              <a:rPr lang="en-GB" dirty="0"/>
              <a:t>4) Germany </a:t>
            </a:r>
          </a:p>
          <a:p>
            <a:r>
              <a:rPr lang="en-GB" dirty="0"/>
              <a:t>5) Spain </a:t>
            </a:r>
          </a:p>
          <a:p>
            <a:endParaRPr lang="en-GB" dirty="0"/>
          </a:p>
        </p:txBody>
      </p:sp>
      <p:sp>
        <p:nvSpPr>
          <p:cNvPr id="4" name="Slide Number Placeholder 3"/>
          <p:cNvSpPr>
            <a:spLocks noGrp="1"/>
          </p:cNvSpPr>
          <p:nvPr>
            <p:ph type="sldNum" sz="quarter" idx="5"/>
          </p:nvPr>
        </p:nvSpPr>
        <p:spPr/>
        <p:txBody>
          <a:bodyPr/>
          <a:lstStyle/>
          <a:p>
            <a:fld id="{99AAA5CD-C8A4-B44E-BDE3-045692949976}" type="slidenum">
              <a:rPr lang="en-GB" smtClean="0"/>
              <a:t>6</a:t>
            </a:fld>
            <a:endParaRPr lang="en-GB"/>
          </a:p>
        </p:txBody>
      </p:sp>
    </p:spTree>
    <p:extLst>
      <p:ext uri="{BB962C8B-B14F-4D97-AF65-F5344CB8AC3E}">
        <p14:creationId xmlns:p14="http://schemas.microsoft.com/office/powerpoint/2010/main" val="123693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demographic for Scotland's Tourism is Holiday makers. </a:t>
            </a:r>
          </a:p>
          <a:p>
            <a:r>
              <a:rPr lang="en-GB" dirty="0"/>
              <a:t>Although there is a slight decrease from 2018/2019 Scotland looks on track to return to pre pandemic levels </a:t>
            </a:r>
          </a:p>
          <a:p>
            <a:r>
              <a:rPr lang="en-GB" dirty="0"/>
              <a:t>Interestingly in 2021 the number one reason for people visiting in 2021 was to visit friends and family  </a:t>
            </a:r>
          </a:p>
          <a:p>
            <a:r>
              <a:rPr lang="en-GB" dirty="0" err="1"/>
              <a:t>Buisness</a:t>
            </a:r>
            <a:r>
              <a:rPr lang="en-GB" dirty="0"/>
              <a:t> trips was the least </a:t>
            </a:r>
            <a:r>
              <a:rPr lang="en-GB" dirty="0" err="1"/>
              <a:t>effectected</a:t>
            </a:r>
            <a:r>
              <a:rPr lang="en-GB" dirty="0"/>
              <a:t> by the pandemic </a:t>
            </a:r>
          </a:p>
        </p:txBody>
      </p:sp>
      <p:sp>
        <p:nvSpPr>
          <p:cNvPr id="4" name="Slide Number Placeholder 3"/>
          <p:cNvSpPr>
            <a:spLocks noGrp="1"/>
          </p:cNvSpPr>
          <p:nvPr>
            <p:ph type="sldNum" sz="quarter" idx="5"/>
          </p:nvPr>
        </p:nvSpPr>
        <p:spPr/>
        <p:txBody>
          <a:bodyPr/>
          <a:lstStyle/>
          <a:p>
            <a:fld id="{99AAA5CD-C8A4-B44E-BDE3-045692949976}" type="slidenum">
              <a:rPr lang="en-GB" smtClean="0"/>
              <a:t>7</a:t>
            </a:fld>
            <a:endParaRPr lang="en-GB"/>
          </a:p>
        </p:txBody>
      </p:sp>
    </p:spTree>
    <p:extLst>
      <p:ext uri="{BB962C8B-B14F-4D97-AF65-F5344CB8AC3E}">
        <p14:creationId xmlns:p14="http://schemas.microsoft.com/office/powerpoint/2010/main" val="404260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majority of visitors travel by air </a:t>
            </a:r>
          </a:p>
          <a:p>
            <a:r>
              <a:rPr lang="en-GB" dirty="0"/>
              <a:t>Numbers have not returned to pre pandemic levels</a:t>
            </a:r>
          </a:p>
          <a:p>
            <a:r>
              <a:rPr lang="en-GB" dirty="0"/>
              <a:t>9% increase in number of nights stayed in 2022 compared to 2019 – with visitors staying 29.7m nights in 2022.</a:t>
            </a:r>
          </a:p>
          <a:p>
            <a:endParaRPr lang="en-GB" dirty="0"/>
          </a:p>
        </p:txBody>
      </p:sp>
      <p:sp>
        <p:nvSpPr>
          <p:cNvPr id="4" name="Slide Number Placeholder 3"/>
          <p:cNvSpPr>
            <a:spLocks noGrp="1"/>
          </p:cNvSpPr>
          <p:nvPr>
            <p:ph type="sldNum" sz="quarter" idx="5"/>
          </p:nvPr>
        </p:nvSpPr>
        <p:spPr/>
        <p:txBody>
          <a:bodyPr/>
          <a:lstStyle/>
          <a:p>
            <a:fld id="{99AAA5CD-C8A4-B44E-BDE3-045692949976}" type="slidenum">
              <a:rPr lang="en-GB" smtClean="0"/>
              <a:t>8</a:t>
            </a:fld>
            <a:endParaRPr lang="en-GB"/>
          </a:p>
        </p:txBody>
      </p:sp>
    </p:spTree>
    <p:extLst>
      <p:ext uri="{BB962C8B-B14F-4D97-AF65-F5344CB8AC3E}">
        <p14:creationId xmlns:p14="http://schemas.microsoft.com/office/powerpoint/2010/main" val="179821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a:t>
            </a:r>
            <a:r>
              <a:rPr lang="en-GB" sz="1800" dirty="0">
                <a:effectLst/>
              </a:rPr>
              <a:t>6,668,013,648 (6.66billion </a:t>
            </a:r>
            <a:r>
              <a:rPr lang="en-GB" sz="1800" dirty="0" err="1">
                <a:effectLst/>
              </a:rPr>
              <a:t>aprrox</a:t>
            </a:r>
            <a:r>
              <a:rPr lang="en-GB" sz="1800" dirty="0">
                <a:effectLst/>
              </a:rPr>
              <a:t>)</a:t>
            </a:r>
            <a:br>
              <a:rPr lang="en-GB" dirty="0"/>
            </a:br>
            <a:r>
              <a:rPr lang="en-GB" dirty="0"/>
              <a:t>2019 £</a:t>
            </a:r>
            <a:r>
              <a:rPr lang="en-GB" b="0" i="0" dirty="0">
                <a:solidFill>
                  <a:srgbClr val="FFFFFF"/>
                </a:solidFill>
                <a:effectLst/>
                <a:latin typeface="Lucida Sans" panose="020B0602030504020204" pitchFamily="34" charset="77"/>
              </a:rPr>
              <a:t>6,740,408,088 (6.7 billion_</a:t>
            </a:r>
            <a:endParaRPr lang="en-GB" dirty="0"/>
          </a:p>
          <a:p>
            <a:r>
              <a:rPr lang="en-GB" dirty="0"/>
              <a:t>2020 £</a:t>
            </a:r>
            <a:r>
              <a:rPr lang="en-GB" sz="1800" dirty="0">
                <a:effectLst/>
              </a:rPr>
              <a:t>1,329,873,364</a:t>
            </a:r>
            <a:br>
              <a:rPr lang="en-GB" dirty="0"/>
            </a:br>
            <a:r>
              <a:rPr lang="en-GB" dirty="0"/>
              <a:t>2022 £</a:t>
            </a:r>
            <a:r>
              <a:rPr lang="en-GB" sz="1800" dirty="0">
                <a:effectLst/>
              </a:rPr>
              <a:t>8,387,069,887 (Just under 8.4Bn)</a:t>
            </a:r>
            <a:br>
              <a:rPr lang="en-GB" dirty="0"/>
            </a:br>
            <a:endParaRPr lang="en-GB" dirty="0"/>
          </a:p>
        </p:txBody>
      </p:sp>
      <p:sp>
        <p:nvSpPr>
          <p:cNvPr id="4" name="Slide Number Placeholder 3"/>
          <p:cNvSpPr>
            <a:spLocks noGrp="1"/>
          </p:cNvSpPr>
          <p:nvPr>
            <p:ph type="sldNum" sz="quarter" idx="5"/>
          </p:nvPr>
        </p:nvSpPr>
        <p:spPr/>
        <p:txBody>
          <a:bodyPr/>
          <a:lstStyle/>
          <a:p>
            <a:fld id="{99AAA5CD-C8A4-B44E-BDE3-045692949976}" type="slidenum">
              <a:rPr lang="en-GB" smtClean="0"/>
              <a:t>9</a:t>
            </a:fld>
            <a:endParaRPr lang="en-GB"/>
          </a:p>
        </p:txBody>
      </p:sp>
    </p:spTree>
    <p:extLst>
      <p:ext uri="{BB962C8B-B14F-4D97-AF65-F5344CB8AC3E}">
        <p14:creationId xmlns:p14="http://schemas.microsoft.com/office/powerpoint/2010/main" val="3632663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Until last year visors in Europe spent the most money.</a:t>
            </a:r>
          </a:p>
          <a:p>
            <a:endParaRPr lang="en-GB" dirty="0"/>
          </a:p>
          <a:p>
            <a:r>
              <a:rPr lang="en-GB" dirty="0"/>
              <a:t>In 2021, North America overtook “Other Countries” </a:t>
            </a:r>
          </a:p>
          <a:p>
            <a:endParaRPr lang="en-GB" dirty="0"/>
          </a:p>
          <a:p>
            <a:r>
              <a:rPr lang="en-GB" dirty="0"/>
              <a:t>In 2022 North America became the biggest spenders. Perhaps this is due to the decline of the pound? </a:t>
            </a:r>
          </a:p>
          <a:p>
            <a:endParaRPr lang="en-GB" dirty="0"/>
          </a:p>
          <a:p>
            <a:r>
              <a:rPr lang="en-GB" dirty="0"/>
              <a:t>When compared to the number of victors you can see that the proportion of spending is a lot closer together which suggests that although Europe generates the most money </a:t>
            </a:r>
          </a:p>
        </p:txBody>
      </p:sp>
      <p:sp>
        <p:nvSpPr>
          <p:cNvPr id="4" name="Slide Number Placeholder 3"/>
          <p:cNvSpPr>
            <a:spLocks noGrp="1"/>
          </p:cNvSpPr>
          <p:nvPr>
            <p:ph type="sldNum" sz="quarter" idx="5"/>
          </p:nvPr>
        </p:nvSpPr>
        <p:spPr/>
        <p:txBody>
          <a:bodyPr/>
          <a:lstStyle/>
          <a:p>
            <a:fld id="{99AAA5CD-C8A4-B44E-BDE3-045692949976}" type="slidenum">
              <a:rPr lang="en-GB" smtClean="0"/>
              <a:t>10</a:t>
            </a:fld>
            <a:endParaRPr lang="en-GB"/>
          </a:p>
        </p:txBody>
      </p:sp>
    </p:spTree>
    <p:extLst>
      <p:ext uri="{BB962C8B-B14F-4D97-AF65-F5344CB8AC3E}">
        <p14:creationId xmlns:p14="http://schemas.microsoft.com/office/powerpoint/2010/main" val="37124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Holiday makers spend the most </a:t>
            </a:r>
          </a:p>
        </p:txBody>
      </p:sp>
      <p:sp>
        <p:nvSpPr>
          <p:cNvPr id="4" name="Slide Number Placeholder 3"/>
          <p:cNvSpPr>
            <a:spLocks noGrp="1"/>
          </p:cNvSpPr>
          <p:nvPr>
            <p:ph type="sldNum" sz="quarter" idx="5"/>
          </p:nvPr>
        </p:nvSpPr>
        <p:spPr/>
        <p:txBody>
          <a:bodyPr/>
          <a:lstStyle/>
          <a:p>
            <a:fld id="{99AAA5CD-C8A4-B44E-BDE3-045692949976}" type="slidenum">
              <a:rPr lang="en-GB" smtClean="0"/>
              <a:t>11</a:t>
            </a:fld>
            <a:endParaRPr lang="en-GB"/>
          </a:p>
        </p:txBody>
      </p:sp>
    </p:spTree>
    <p:extLst>
      <p:ext uri="{BB962C8B-B14F-4D97-AF65-F5344CB8AC3E}">
        <p14:creationId xmlns:p14="http://schemas.microsoft.com/office/powerpoint/2010/main" val="3301541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DBA37-94FA-08D2-A159-91C631F39D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3FAFAF5-8AFB-055F-5DB4-903E51F70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4DE630D-414E-3E0C-2625-5487AAEEE242}"/>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5" name="Footer Placeholder 4">
            <a:extLst>
              <a:ext uri="{FF2B5EF4-FFF2-40B4-BE49-F238E27FC236}">
                <a16:creationId xmlns:a16="http://schemas.microsoft.com/office/drawing/2014/main" id="{8B0E60DA-C51F-0485-3A33-AE7151F0CE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E4A139-CDF1-E537-C015-19F35AC71A2B}"/>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282961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0FD3-16E4-ABB6-7001-CB5A7684ACA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1EC3031-7E50-E6AC-88B6-3DBB1B99F3B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CD73EC0-C6D2-010B-81F8-E14FA78CCD1E}"/>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5" name="Footer Placeholder 4">
            <a:extLst>
              <a:ext uri="{FF2B5EF4-FFF2-40B4-BE49-F238E27FC236}">
                <a16:creationId xmlns:a16="http://schemas.microsoft.com/office/drawing/2014/main" id="{99550D1A-44D1-C0E5-3DD2-F277056B73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E9314E-54ED-C24A-6D52-3257620B9018}"/>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489164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1AEA4-D991-BBF9-9F50-211B3D9B47C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9E56A4D-45BD-3BEE-3824-AF3FBF01CFA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E6EF72-B311-32E0-A8EA-1D0923F04520}"/>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5" name="Footer Placeholder 4">
            <a:extLst>
              <a:ext uri="{FF2B5EF4-FFF2-40B4-BE49-F238E27FC236}">
                <a16:creationId xmlns:a16="http://schemas.microsoft.com/office/drawing/2014/main" id="{D9E0A5F7-505A-85EF-2123-39AA1F3B9D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E9CB37-C27C-1880-83B9-C0FC376E8534}"/>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29492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3C82-5F38-59FF-EFD0-65D0CD6CEEC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7BF4F9B-1DFA-38FC-7354-D3CAD4C7A0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83EF769-846D-9869-BF12-72E345676C26}"/>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5" name="Footer Placeholder 4">
            <a:extLst>
              <a:ext uri="{FF2B5EF4-FFF2-40B4-BE49-F238E27FC236}">
                <a16:creationId xmlns:a16="http://schemas.microsoft.com/office/drawing/2014/main" id="{2AF11DC7-2432-0A73-7447-25C4E8E57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28EC73-147C-9BE4-1A9D-BB648673ECD4}"/>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2129962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D85C-FBA5-39A6-A114-D3DCD534B60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98A0E92-E080-CF6C-00E1-E629003AE1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E037497-66FA-43EE-A748-FDA631C66AF8}"/>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5" name="Footer Placeholder 4">
            <a:extLst>
              <a:ext uri="{FF2B5EF4-FFF2-40B4-BE49-F238E27FC236}">
                <a16:creationId xmlns:a16="http://schemas.microsoft.com/office/drawing/2014/main" id="{4945B92B-3385-E7D9-6086-88AF57BB8B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971889-A7C8-E6FE-5201-638D5ACEAC94}"/>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206862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1BC09-D252-8C86-41E0-81B0FF70CB0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4D87C6-F893-1BE6-ED9B-D4523C9236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A78AE52-33F9-5BEC-AF47-CFE3E7E998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9A5853D-996E-0495-E556-7EF547B3DEBC}"/>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6" name="Footer Placeholder 5">
            <a:extLst>
              <a:ext uri="{FF2B5EF4-FFF2-40B4-BE49-F238E27FC236}">
                <a16:creationId xmlns:a16="http://schemas.microsoft.com/office/drawing/2014/main" id="{2AC6AC7C-1B25-4CBD-7CBF-9180614FD0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2296C0-AB31-1ADE-844F-6CA3375B3D76}"/>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300378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840E-55A2-3168-ED9A-9812177556E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BE96EE3-A081-E1FF-F55E-A5091E9E3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45FAF7-D933-C943-8502-9C1100A357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B038A06-C1EA-25C8-AABA-CD5673479F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944271-CDF1-A6CE-FBAA-A3BFEABEBB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7F98FF2-8995-7182-5805-F366272348BB}"/>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8" name="Footer Placeholder 7">
            <a:extLst>
              <a:ext uri="{FF2B5EF4-FFF2-40B4-BE49-F238E27FC236}">
                <a16:creationId xmlns:a16="http://schemas.microsoft.com/office/drawing/2014/main" id="{FC921B46-7CFF-8579-FE22-D3F78D1AA4B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F57521-C4A2-42FD-D41B-1BB3C02D5A00}"/>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59651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908D-8F31-0C4B-C7AE-0CF289D0964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040588C-FCC6-7C03-EB9D-BB17FA523F5E}"/>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4" name="Footer Placeholder 3">
            <a:extLst>
              <a:ext uri="{FF2B5EF4-FFF2-40B4-BE49-F238E27FC236}">
                <a16:creationId xmlns:a16="http://schemas.microsoft.com/office/drawing/2014/main" id="{4C6C88B0-C33B-98FB-586B-E1DD516FE9F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2EF02EC-9B9C-ED0A-319E-BA1BA19CE21B}"/>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525819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DBB060-055C-B71A-54DF-5D66921F95CC}"/>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3" name="Footer Placeholder 2">
            <a:extLst>
              <a:ext uri="{FF2B5EF4-FFF2-40B4-BE49-F238E27FC236}">
                <a16:creationId xmlns:a16="http://schemas.microsoft.com/office/drawing/2014/main" id="{06CA8D9F-9E0D-EC87-2CF8-6974E13E89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B2218E5-439A-54FF-907E-B0AAD04C837F}"/>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136111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8046-A26C-E7F9-BBF9-85D1419CDD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F0A1177-BCB2-A260-4432-3E9FA71A7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9881E0E-8B40-F288-E7EF-20995EC23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42740D0-A7E4-7A17-45A8-8C29AF5E030C}"/>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6" name="Footer Placeholder 5">
            <a:extLst>
              <a:ext uri="{FF2B5EF4-FFF2-40B4-BE49-F238E27FC236}">
                <a16:creationId xmlns:a16="http://schemas.microsoft.com/office/drawing/2014/main" id="{72393024-E380-7CBE-ABAE-5898B0F3FA9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B1DC5A-AB24-FFAD-4CCA-4D7E3EBE10EF}"/>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111823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D8D0-7E62-2592-7AD9-0D67D42028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0B63A2C-1A55-3B47-C7FB-91FC07D01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E3AAAAE-E7CF-809A-3C7C-3E9F7CFBE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924D764-45FF-2915-BB95-72235853B43E}"/>
              </a:ext>
            </a:extLst>
          </p:cNvPr>
          <p:cNvSpPr>
            <a:spLocks noGrp="1"/>
          </p:cNvSpPr>
          <p:nvPr>
            <p:ph type="dt" sz="half" idx="10"/>
          </p:nvPr>
        </p:nvSpPr>
        <p:spPr/>
        <p:txBody>
          <a:bodyPr/>
          <a:lstStyle/>
          <a:p>
            <a:fld id="{14132D7C-822B-A144-8A91-30574C474E59}" type="datetimeFigureOut">
              <a:rPr lang="en-GB" smtClean="0"/>
              <a:t>20/06/2023</a:t>
            </a:fld>
            <a:endParaRPr lang="en-GB"/>
          </a:p>
        </p:txBody>
      </p:sp>
      <p:sp>
        <p:nvSpPr>
          <p:cNvPr id="6" name="Footer Placeholder 5">
            <a:extLst>
              <a:ext uri="{FF2B5EF4-FFF2-40B4-BE49-F238E27FC236}">
                <a16:creationId xmlns:a16="http://schemas.microsoft.com/office/drawing/2014/main" id="{4511B55C-87D5-8443-2580-766F6E464E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1BE457-159D-9FF8-1D6D-FAB7A9A6ECC5}"/>
              </a:ext>
            </a:extLst>
          </p:cNvPr>
          <p:cNvSpPr>
            <a:spLocks noGrp="1"/>
          </p:cNvSpPr>
          <p:nvPr>
            <p:ph type="sldNum" sz="quarter" idx="12"/>
          </p:nvPr>
        </p:nvSpPr>
        <p:spPr/>
        <p:txBody>
          <a:bodyPr/>
          <a:lstStyle/>
          <a:p>
            <a:fld id="{46684739-2AC8-0441-BBA7-634936DD64B3}" type="slidenum">
              <a:rPr lang="en-GB" smtClean="0"/>
              <a:t>‹#›</a:t>
            </a:fld>
            <a:endParaRPr lang="en-GB"/>
          </a:p>
        </p:txBody>
      </p:sp>
    </p:spTree>
    <p:extLst>
      <p:ext uri="{BB962C8B-B14F-4D97-AF65-F5344CB8AC3E}">
        <p14:creationId xmlns:p14="http://schemas.microsoft.com/office/powerpoint/2010/main" val="1493157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407BB-7433-CB14-D37F-F9D8568195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01A759C-20F0-6F87-6E68-7C38ACD331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E9FD226-1351-82DD-9A49-5A440D512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132D7C-822B-A144-8A91-30574C474E59}" type="datetimeFigureOut">
              <a:rPr lang="en-GB" smtClean="0"/>
              <a:t>20/06/2023</a:t>
            </a:fld>
            <a:endParaRPr lang="en-GB"/>
          </a:p>
        </p:txBody>
      </p:sp>
      <p:sp>
        <p:nvSpPr>
          <p:cNvPr id="5" name="Footer Placeholder 4">
            <a:extLst>
              <a:ext uri="{FF2B5EF4-FFF2-40B4-BE49-F238E27FC236}">
                <a16:creationId xmlns:a16="http://schemas.microsoft.com/office/drawing/2014/main" id="{2944405C-AEC3-7EA1-DA1C-6744AF385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63A8972-97DC-3CE7-EE43-7F4E6297D9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84739-2AC8-0441-BBA7-634936DD64B3}" type="slidenum">
              <a:rPr lang="en-GB" smtClean="0"/>
              <a:t>‹#›</a:t>
            </a:fld>
            <a:endParaRPr lang="en-GB"/>
          </a:p>
        </p:txBody>
      </p:sp>
    </p:spTree>
    <p:extLst>
      <p:ext uri="{BB962C8B-B14F-4D97-AF65-F5344CB8AC3E}">
        <p14:creationId xmlns:p14="http://schemas.microsoft.com/office/powerpoint/2010/main" val="70350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5.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5.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3.jpeg"/><Relationship Id="rId9"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275" name="Rectangle 112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Lighthouse">
            <a:extLst>
              <a:ext uri="{FF2B5EF4-FFF2-40B4-BE49-F238E27FC236}">
                <a16:creationId xmlns:a16="http://schemas.microsoft.com/office/drawing/2014/main" id="{1014692A-3B6F-5467-DAF6-03FA86E10674}"/>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888"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1898D87-DD65-70D6-0001-FF0082A75E8D}"/>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The effect of Covid-19 on International Tourism in Scotland</a:t>
            </a:r>
          </a:p>
        </p:txBody>
      </p:sp>
    </p:spTree>
    <p:extLst>
      <p:ext uri="{BB962C8B-B14F-4D97-AF65-F5344CB8AC3E}">
        <p14:creationId xmlns:p14="http://schemas.microsoft.com/office/powerpoint/2010/main" val="607174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E90DF-7C41-778C-AE6A-DB9683708D82}"/>
              </a:ext>
            </a:extLst>
          </p:cNvPr>
          <p:cNvSpPr>
            <a:spLocks noGrp="1"/>
          </p:cNvSpPr>
          <p:nvPr>
            <p:ph type="title"/>
          </p:nvPr>
        </p:nvSpPr>
        <p:spPr>
          <a:xfrm>
            <a:off x="244038" y="5434743"/>
            <a:ext cx="2969425" cy="1328730"/>
          </a:xfrm>
        </p:spPr>
        <p:txBody>
          <a:bodyPr vert="horz" lIns="91440" tIns="45720" rIns="91440" bIns="45720" rtlCol="0" anchor="b">
            <a:normAutofit fontScale="90000"/>
          </a:bodyPr>
          <a:lstStyle/>
          <a:p>
            <a:pPr algn="ctr"/>
            <a:r>
              <a:rPr lang="en-US" sz="5200" kern="1200" dirty="0">
                <a:solidFill>
                  <a:schemeClr val="tx1"/>
                </a:solidFill>
                <a:latin typeface="+mj-lt"/>
                <a:ea typeface="+mj-ea"/>
                <a:cs typeface="+mj-cs"/>
              </a:rPr>
              <a:t>Spending  in Scotland by Region </a:t>
            </a:r>
          </a:p>
        </p:txBody>
      </p:sp>
      <p:pic>
        <p:nvPicPr>
          <p:cNvPr id="25" name="Content Placeholder 24" descr="A picture containing screenshot, diagram, line, plot&#10;&#10;Description automatically generated">
            <a:extLst>
              <a:ext uri="{FF2B5EF4-FFF2-40B4-BE49-F238E27FC236}">
                <a16:creationId xmlns:a16="http://schemas.microsoft.com/office/drawing/2014/main" id="{656D4AB0-8C9B-6F0F-4448-4AF5D8000608}"/>
              </a:ext>
            </a:extLst>
          </p:cNvPr>
          <p:cNvPicPr>
            <a:picLocks noGrp="1" noChangeAspect="1"/>
          </p:cNvPicPr>
          <p:nvPr>
            <p:ph idx="1"/>
          </p:nvPr>
        </p:nvPicPr>
        <p:blipFill>
          <a:blip r:embed="rId3"/>
          <a:stretch>
            <a:fillRect/>
          </a:stretch>
        </p:blipFill>
        <p:spPr>
          <a:xfrm>
            <a:off x="1477020" y="254727"/>
            <a:ext cx="9213850" cy="4632822"/>
          </a:xfrm>
        </p:spPr>
      </p:pic>
      <p:pic>
        <p:nvPicPr>
          <p:cNvPr id="26" name="Picture 10" descr="VisitScotland congratulates Dunfermline on city status - Fife Tourism  Partnership">
            <a:extLst>
              <a:ext uri="{FF2B5EF4-FFF2-40B4-BE49-F238E27FC236}">
                <a16:creationId xmlns:a16="http://schemas.microsoft.com/office/drawing/2014/main" id="{EA57D5D0-4F78-A76C-6E57-7A51F5979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42589DCE-19BE-65D0-940B-6D5B1C1CF4BB}"/>
              </a:ext>
            </a:extLst>
          </p:cNvPr>
          <p:cNvSpPr txBox="1"/>
          <p:nvPr/>
        </p:nvSpPr>
        <p:spPr>
          <a:xfrm>
            <a:off x="3971488" y="5125945"/>
            <a:ext cx="6230982" cy="1477328"/>
          </a:xfrm>
          <a:prstGeom prst="rect">
            <a:avLst/>
          </a:prstGeom>
          <a:noFill/>
        </p:spPr>
        <p:txBody>
          <a:bodyPr wrap="square" rtlCol="0">
            <a:spAutoFit/>
          </a:bodyPr>
          <a:lstStyle/>
          <a:p>
            <a:pPr marL="285750" indent="-285750">
              <a:buSzPct val="175000"/>
              <a:buBlip>
                <a:blip r:embed="rId5"/>
              </a:buBlip>
            </a:pPr>
            <a:r>
              <a:rPr lang="en-GB" dirty="0"/>
              <a:t>Pre-pandemic, European visitors spent most per visit </a:t>
            </a:r>
          </a:p>
          <a:p>
            <a:pPr marL="285750" indent="-285750">
              <a:buSzPct val="175000"/>
              <a:buBlip>
                <a:blip r:embed="rId5"/>
              </a:buBlip>
            </a:pPr>
            <a:endParaRPr lang="en-GB" dirty="0"/>
          </a:p>
          <a:p>
            <a:pPr marL="285750" indent="-285750">
              <a:buSzPct val="175000"/>
              <a:buBlip>
                <a:blip r:embed="rId5"/>
              </a:buBlip>
            </a:pPr>
            <a:r>
              <a:rPr lang="en-GB" dirty="0"/>
              <a:t>Post-pandemic, American tourists spending more </a:t>
            </a:r>
          </a:p>
          <a:p>
            <a:pPr marL="285750" indent="-285750">
              <a:buSzPct val="175000"/>
              <a:buBlip>
                <a:blip r:embed="rId5"/>
              </a:buBlip>
            </a:pPr>
            <a:endParaRPr lang="en-GB" dirty="0"/>
          </a:p>
          <a:p>
            <a:pPr marL="285750" indent="-285750">
              <a:buSzPct val="175000"/>
              <a:buBlip>
                <a:blip r:embed="rId5"/>
              </a:buBlip>
            </a:pPr>
            <a:r>
              <a:rPr lang="en-GB" dirty="0"/>
              <a:t>Decline of the pound could account for this</a:t>
            </a:r>
          </a:p>
        </p:txBody>
      </p:sp>
    </p:spTree>
    <p:extLst>
      <p:ext uri="{BB962C8B-B14F-4D97-AF65-F5344CB8AC3E}">
        <p14:creationId xmlns:p14="http://schemas.microsoft.com/office/powerpoint/2010/main" val="3841671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A89BF-6961-D880-0098-4282B0AA54DB}"/>
              </a:ext>
            </a:extLst>
          </p:cNvPr>
          <p:cNvSpPr>
            <a:spLocks noGrp="1"/>
          </p:cNvSpPr>
          <p:nvPr>
            <p:ph type="title"/>
          </p:nvPr>
        </p:nvSpPr>
        <p:spPr>
          <a:xfrm>
            <a:off x="327121" y="5284241"/>
            <a:ext cx="2664274" cy="1325563"/>
          </a:xfrm>
        </p:spPr>
        <p:txBody>
          <a:bodyPr>
            <a:normAutofit fontScale="90000"/>
          </a:bodyPr>
          <a:lstStyle/>
          <a:p>
            <a:r>
              <a:rPr lang="en-GB" dirty="0"/>
              <a:t>Spending in Scotland by Purpose</a:t>
            </a:r>
          </a:p>
        </p:txBody>
      </p:sp>
      <p:pic>
        <p:nvPicPr>
          <p:cNvPr id="21" name="Content Placeholder 20" descr="A picture containing plot, line, diagram, screenshot&#10;&#10;Description automatically generated">
            <a:extLst>
              <a:ext uri="{FF2B5EF4-FFF2-40B4-BE49-F238E27FC236}">
                <a16:creationId xmlns:a16="http://schemas.microsoft.com/office/drawing/2014/main" id="{F55FACA9-EAC7-42F7-9989-0843DECF8804}"/>
              </a:ext>
            </a:extLst>
          </p:cNvPr>
          <p:cNvPicPr>
            <a:picLocks noGrp="1" noChangeAspect="1"/>
          </p:cNvPicPr>
          <p:nvPr>
            <p:ph idx="1"/>
          </p:nvPr>
        </p:nvPicPr>
        <p:blipFill>
          <a:blip r:embed="rId3"/>
          <a:stretch>
            <a:fillRect/>
          </a:stretch>
        </p:blipFill>
        <p:spPr>
          <a:xfrm>
            <a:off x="1313967" y="172314"/>
            <a:ext cx="9233056" cy="4687069"/>
          </a:xfrm>
        </p:spPr>
      </p:pic>
      <p:pic>
        <p:nvPicPr>
          <p:cNvPr id="22" name="Picture 10" descr="VisitScotland congratulates Dunfermline on city status - Fife Tourism  Partnership">
            <a:extLst>
              <a:ext uri="{FF2B5EF4-FFF2-40B4-BE49-F238E27FC236}">
                <a16:creationId xmlns:a16="http://schemas.microsoft.com/office/drawing/2014/main" id="{F2D58E72-0C5B-FFDE-E40D-465EFEABA6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83E2F81F-4C50-3044-3D3C-D05120374EEC}"/>
              </a:ext>
            </a:extLst>
          </p:cNvPr>
          <p:cNvSpPr txBox="1"/>
          <p:nvPr/>
        </p:nvSpPr>
        <p:spPr>
          <a:xfrm>
            <a:off x="3577049" y="5208358"/>
            <a:ext cx="6277797" cy="1477328"/>
          </a:xfrm>
          <a:prstGeom prst="rect">
            <a:avLst/>
          </a:prstGeom>
          <a:noFill/>
        </p:spPr>
        <p:txBody>
          <a:bodyPr wrap="square" rtlCol="0">
            <a:spAutoFit/>
          </a:bodyPr>
          <a:lstStyle/>
          <a:p>
            <a:pPr marL="285750" indent="-285750">
              <a:buSzPct val="175000"/>
              <a:buBlip>
                <a:blip r:embed="rId5"/>
              </a:buBlip>
            </a:pPr>
            <a:r>
              <a:rPr lang="en-GB" dirty="0"/>
              <a:t>Like the number of visits, holidaymakers generate the most income</a:t>
            </a:r>
          </a:p>
          <a:p>
            <a:pPr marL="285750" indent="-285750">
              <a:buSzPct val="175000"/>
              <a:buBlip>
                <a:blip r:embed="rId5"/>
              </a:buBlip>
            </a:pPr>
            <a:endParaRPr lang="en-GB" dirty="0"/>
          </a:p>
          <a:p>
            <a:pPr marL="285750" indent="-285750">
              <a:buSzPct val="175000"/>
              <a:buBlip>
                <a:blip r:embed="rId5"/>
              </a:buBlip>
            </a:pPr>
            <a:r>
              <a:rPr lang="en-GB" dirty="0"/>
              <a:t>Average international visitor to Scotland spent £972 over a 9.2 day trip </a:t>
            </a:r>
          </a:p>
        </p:txBody>
      </p:sp>
      <p:pic>
        <p:nvPicPr>
          <p:cNvPr id="25" name="Graphic 24" descr="Beach umbrella outline">
            <a:extLst>
              <a:ext uri="{FF2B5EF4-FFF2-40B4-BE49-F238E27FC236}">
                <a16:creationId xmlns:a16="http://schemas.microsoft.com/office/drawing/2014/main" id="{1799F61D-B7F1-86A9-971E-24DB43EE2A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8458" y="4918166"/>
            <a:ext cx="914400" cy="914400"/>
          </a:xfrm>
          <a:prstGeom prst="rect">
            <a:avLst/>
          </a:prstGeom>
        </p:spPr>
      </p:pic>
    </p:spTree>
    <p:extLst>
      <p:ext uri="{BB962C8B-B14F-4D97-AF65-F5344CB8AC3E}">
        <p14:creationId xmlns:p14="http://schemas.microsoft.com/office/powerpoint/2010/main" val="331716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21835-FBF9-78EC-B8DB-E1E0CB2E50AA}"/>
              </a:ext>
            </a:extLst>
          </p:cNvPr>
          <p:cNvSpPr>
            <a:spLocks noGrp="1"/>
          </p:cNvSpPr>
          <p:nvPr>
            <p:ph type="title"/>
          </p:nvPr>
        </p:nvSpPr>
        <p:spPr>
          <a:xfrm>
            <a:off x="125403" y="4883875"/>
            <a:ext cx="4407408" cy="1348505"/>
          </a:xfrm>
        </p:spPr>
        <p:txBody>
          <a:bodyPr vert="horz" lIns="91440" tIns="45720" rIns="91440" bIns="45720" rtlCol="0" anchor="t">
            <a:normAutofit/>
          </a:bodyPr>
          <a:lstStyle/>
          <a:p>
            <a:r>
              <a:rPr lang="en-US" sz="4000" b="1" dirty="0">
                <a:solidFill>
                  <a:schemeClr val="tx2"/>
                </a:solidFill>
              </a:rPr>
              <a:t>Recommendations and Insights </a:t>
            </a:r>
          </a:p>
        </p:txBody>
      </p:sp>
      <p:pic>
        <p:nvPicPr>
          <p:cNvPr id="10242" name="Picture 2" descr="Best Things To Do on The Isle of Skye | 8 Island Activities">
            <a:extLst>
              <a:ext uri="{FF2B5EF4-FFF2-40B4-BE49-F238E27FC236}">
                <a16:creationId xmlns:a16="http://schemas.microsoft.com/office/drawing/2014/main" id="{AF0253D1-F389-B1C9-4FFD-0264B03C35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793" b="18994"/>
          <a:stretch/>
        </p:blipFill>
        <p:spPr bwMode="auto">
          <a:xfrm>
            <a:off x="-1" y="10"/>
            <a:ext cx="12192001" cy="4041515"/>
          </a:xfrm>
          <a:prstGeom prst="rect">
            <a:avLst/>
          </a:prstGeom>
          <a:noFill/>
          <a:extLst>
            <a:ext uri="{909E8E84-426E-40DD-AFC4-6F175D3DCCD1}">
              <a14:hiddenFill xmlns:a14="http://schemas.microsoft.com/office/drawing/2010/main">
                <a:solidFill>
                  <a:srgbClr val="FFFFFF"/>
                </a:solidFill>
              </a14:hiddenFill>
            </a:ext>
          </a:extLst>
        </p:spPr>
      </p:pic>
      <p:grpSp>
        <p:nvGrpSpPr>
          <p:cNvPr id="10249" name="Group 10248">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10250" name="Freeform: Shape 10249">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0251" name="Freeform: Shape 10250">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252" name="Freeform: Shape 10251">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0253" name="Freeform: Shape 10252">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4" name="TextBox 3">
            <a:extLst>
              <a:ext uri="{FF2B5EF4-FFF2-40B4-BE49-F238E27FC236}">
                <a16:creationId xmlns:a16="http://schemas.microsoft.com/office/drawing/2014/main" id="{EBB28F58-E904-2731-621A-248B5F43FA67}"/>
              </a:ext>
            </a:extLst>
          </p:cNvPr>
          <p:cNvSpPr txBox="1"/>
          <p:nvPr/>
        </p:nvSpPr>
        <p:spPr>
          <a:xfrm>
            <a:off x="4185046" y="4530228"/>
            <a:ext cx="3234657" cy="1754326"/>
          </a:xfrm>
          <a:prstGeom prst="rect">
            <a:avLst/>
          </a:prstGeom>
          <a:noFill/>
        </p:spPr>
        <p:txBody>
          <a:bodyPr wrap="square" rtlCol="0">
            <a:spAutoFit/>
          </a:bodyPr>
          <a:lstStyle/>
          <a:p>
            <a:r>
              <a:rPr lang="en-GB" dirty="0"/>
              <a:t>Post Covid Insights: </a:t>
            </a:r>
          </a:p>
          <a:p>
            <a:endParaRPr lang="en-GB" dirty="0"/>
          </a:p>
          <a:p>
            <a:r>
              <a:rPr lang="en-GB" dirty="0"/>
              <a:t>Spending increase</a:t>
            </a:r>
          </a:p>
          <a:p>
            <a:r>
              <a:rPr lang="en-GB" dirty="0"/>
              <a:t>Number of Visitors increase</a:t>
            </a:r>
          </a:p>
          <a:p>
            <a:r>
              <a:rPr lang="en-GB" dirty="0"/>
              <a:t>American tourists are most popular, and spend the most</a:t>
            </a:r>
          </a:p>
        </p:txBody>
      </p:sp>
      <p:sp>
        <p:nvSpPr>
          <p:cNvPr id="5" name="TextBox 4">
            <a:extLst>
              <a:ext uri="{FF2B5EF4-FFF2-40B4-BE49-F238E27FC236}">
                <a16:creationId xmlns:a16="http://schemas.microsoft.com/office/drawing/2014/main" id="{AF4A0AC9-942D-A694-2F73-CC16FDFE5797}"/>
              </a:ext>
            </a:extLst>
          </p:cNvPr>
          <p:cNvSpPr txBox="1"/>
          <p:nvPr/>
        </p:nvSpPr>
        <p:spPr>
          <a:xfrm>
            <a:off x="7563972" y="4591055"/>
            <a:ext cx="4502625" cy="2308324"/>
          </a:xfrm>
          <a:prstGeom prst="rect">
            <a:avLst/>
          </a:prstGeom>
          <a:noFill/>
        </p:spPr>
        <p:txBody>
          <a:bodyPr wrap="square" rtlCol="0">
            <a:spAutoFit/>
          </a:bodyPr>
          <a:lstStyle/>
          <a:p>
            <a:r>
              <a:rPr lang="en-GB" dirty="0"/>
              <a:t>Recommendations:</a:t>
            </a:r>
          </a:p>
          <a:p>
            <a:endParaRPr lang="en-GB" dirty="0"/>
          </a:p>
          <a:p>
            <a:r>
              <a:rPr lang="en-GB" dirty="0"/>
              <a:t>Data to allow for forecasting</a:t>
            </a:r>
          </a:p>
          <a:p>
            <a:endParaRPr lang="en-GB" dirty="0"/>
          </a:p>
          <a:p>
            <a:r>
              <a:rPr lang="en-GB" dirty="0"/>
              <a:t>More marketing targeted to American audience </a:t>
            </a:r>
          </a:p>
          <a:p>
            <a:r>
              <a:rPr lang="en-GB" dirty="0"/>
              <a:t> </a:t>
            </a:r>
          </a:p>
          <a:p>
            <a:endParaRPr lang="en-GB" dirty="0"/>
          </a:p>
        </p:txBody>
      </p:sp>
    </p:spTree>
    <p:extLst>
      <p:ext uri="{BB962C8B-B14F-4D97-AF65-F5344CB8AC3E}">
        <p14:creationId xmlns:p14="http://schemas.microsoft.com/office/powerpoint/2010/main" val="391678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eed the call: Here's why you should visit Scotland this year">
            <a:extLst>
              <a:ext uri="{FF2B5EF4-FFF2-40B4-BE49-F238E27FC236}">
                <a16:creationId xmlns:a16="http://schemas.microsoft.com/office/drawing/2014/main" id="{849D4BBC-94CE-A5C8-10E5-EC98FA80A3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31" r="-1" b="10424"/>
          <a:stretch/>
        </p:blipFill>
        <p:spPr bwMode="auto">
          <a:xfrm>
            <a:off x="-1" y="10"/>
            <a:ext cx="12228129" cy="4666928"/>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1036" name="Freeform: Shape 1035">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1038" name="Freeform: Shape 1037">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1039" name="Freeform: Shape 1038">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CFC2B0B5-13E5-FA80-38FF-2D7B41AE458B}"/>
              </a:ext>
            </a:extLst>
          </p:cNvPr>
          <p:cNvSpPr>
            <a:spLocks noGrp="1"/>
          </p:cNvSpPr>
          <p:nvPr>
            <p:ph idx="1"/>
          </p:nvPr>
        </p:nvSpPr>
        <p:spPr>
          <a:xfrm>
            <a:off x="6235761" y="4600540"/>
            <a:ext cx="5560644" cy="1509935"/>
          </a:xfrm>
        </p:spPr>
        <p:txBody>
          <a:bodyPr anchor="ctr">
            <a:normAutofit fontScale="77500" lnSpcReduction="20000"/>
          </a:bodyPr>
          <a:lstStyle/>
          <a:p>
            <a:r>
              <a:rPr lang="en-GB" sz="1800" dirty="0">
                <a:solidFill>
                  <a:schemeClr val="tx2"/>
                </a:solidFill>
              </a:rPr>
              <a:t>National tourism organisation for Scotland</a:t>
            </a:r>
          </a:p>
          <a:p>
            <a:endParaRPr lang="en-GB" sz="1800" dirty="0">
              <a:solidFill>
                <a:schemeClr val="tx2"/>
              </a:solidFill>
            </a:endParaRPr>
          </a:p>
          <a:p>
            <a:r>
              <a:rPr lang="en-GB" sz="1800" dirty="0">
                <a:solidFill>
                  <a:schemeClr val="tx2"/>
                </a:solidFill>
              </a:rPr>
              <a:t>Works with businesses to increase tourism revenue and provide support</a:t>
            </a:r>
          </a:p>
          <a:p>
            <a:pPr marL="0" indent="0">
              <a:buNone/>
            </a:pPr>
            <a:endParaRPr lang="en-GB" sz="1800" dirty="0">
              <a:solidFill>
                <a:schemeClr val="tx2"/>
              </a:solidFill>
            </a:endParaRPr>
          </a:p>
          <a:p>
            <a:r>
              <a:rPr lang="en-GB" sz="1800" dirty="0">
                <a:solidFill>
                  <a:schemeClr val="tx2"/>
                </a:solidFill>
              </a:rPr>
              <a:t>Informs tourists on getting the most from their trip to Scotland</a:t>
            </a:r>
          </a:p>
        </p:txBody>
      </p:sp>
      <p:pic>
        <p:nvPicPr>
          <p:cNvPr id="1034" name="Picture 10" descr="VisitScotland congratulates Dunfermline on city status - Fife Tourism  Partnership">
            <a:extLst>
              <a:ext uri="{FF2B5EF4-FFF2-40B4-BE49-F238E27FC236}">
                <a16:creationId xmlns:a16="http://schemas.microsoft.com/office/drawing/2014/main" id="{29D9E659-BF95-ED03-FABE-76DCC33E3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71" y="4215337"/>
            <a:ext cx="4902200" cy="166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19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891E-D3BF-01B3-A9BA-8D43A6A5117E}"/>
              </a:ext>
            </a:extLst>
          </p:cNvPr>
          <p:cNvSpPr>
            <a:spLocks noGrp="1"/>
          </p:cNvSpPr>
          <p:nvPr>
            <p:ph type="title"/>
          </p:nvPr>
        </p:nvSpPr>
        <p:spPr>
          <a:xfrm>
            <a:off x="481013" y="3752849"/>
            <a:ext cx="3290887" cy="2452687"/>
          </a:xfrm>
        </p:spPr>
        <p:txBody>
          <a:bodyPr anchor="ctr">
            <a:normAutofit/>
          </a:bodyPr>
          <a:lstStyle/>
          <a:p>
            <a:r>
              <a:rPr lang="en-GB" sz="3600" dirty="0"/>
              <a:t>The Brief</a:t>
            </a:r>
          </a:p>
        </p:txBody>
      </p:sp>
      <p:pic>
        <p:nvPicPr>
          <p:cNvPr id="12290" name="Picture 2" descr="Isle of Skye Scotland. Visitors Guide &amp; Skye Accommodation">
            <a:extLst>
              <a:ext uri="{FF2B5EF4-FFF2-40B4-BE49-F238E27FC236}">
                <a16:creationId xmlns:a16="http://schemas.microsoft.com/office/drawing/2014/main" id="{975C26CA-BA31-F294-41DE-9F7CE1B15A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451" b="2769"/>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5412A1A-081F-8D96-6F03-3DB61B5F9DB9}"/>
              </a:ext>
            </a:extLst>
          </p:cNvPr>
          <p:cNvSpPr>
            <a:spLocks noGrp="1"/>
          </p:cNvSpPr>
          <p:nvPr>
            <p:ph idx="1"/>
          </p:nvPr>
        </p:nvSpPr>
        <p:spPr>
          <a:xfrm>
            <a:off x="4223982" y="3752850"/>
            <a:ext cx="7485413" cy="2452687"/>
          </a:xfrm>
        </p:spPr>
        <p:txBody>
          <a:bodyPr anchor="ctr">
            <a:normAutofit/>
          </a:bodyPr>
          <a:lstStyle/>
          <a:p>
            <a:pPr marL="285750" indent="-285750">
              <a:buSzPct val="175000"/>
              <a:buBlip>
                <a:blip r:embed="rId3"/>
              </a:buBlip>
            </a:pPr>
            <a:r>
              <a:rPr lang="en-GB" sz="1800" dirty="0"/>
              <a:t>How has international tourism in Scotland recovered post covid 19?</a:t>
            </a:r>
          </a:p>
          <a:p>
            <a:pPr marL="0" indent="0">
              <a:buSzPct val="175000"/>
              <a:buNone/>
            </a:pPr>
            <a:endParaRPr lang="en-GB" sz="1800" dirty="0"/>
          </a:p>
          <a:p>
            <a:pPr marL="285750" indent="-285750">
              <a:buSzPct val="175000"/>
              <a:buBlip>
                <a:blip r:embed="rId3"/>
              </a:buBlip>
            </a:pPr>
            <a:r>
              <a:rPr lang="en-GB" sz="1800" dirty="0"/>
              <a:t>KPI’s</a:t>
            </a:r>
          </a:p>
          <a:p>
            <a:pPr marL="0" indent="0">
              <a:buSzPct val="175000"/>
              <a:buNone/>
            </a:pPr>
            <a:r>
              <a:rPr lang="en-GB" sz="1800" dirty="0"/>
              <a:t>- Number of Visitors</a:t>
            </a:r>
          </a:p>
          <a:p>
            <a:pPr marL="285750" indent="-285750">
              <a:buSzPct val="175000"/>
              <a:buBlip>
                <a:blip r:embed="rId3"/>
              </a:buBlip>
            </a:pPr>
            <a:endParaRPr lang="en-GB" sz="1800" dirty="0"/>
          </a:p>
          <a:p>
            <a:pPr marL="0" indent="0">
              <a:buSzPct val="175000"/>
              <a:buNone/>
            </a:pPr>
            <a:r>
              <a:rPr lang="en-GB" sz="1800" dirty="0"/>
              <a:t>- The amount of money generated from international tourism </a:t>
            </a:r>
          </a:p>
        </p:txBody>
      </p:sp>
      <p:pic>
        <p:nvPicPr>
          <p:cNvPr id="5" name="Picture 10" descr="VisitScotland congratulates Dunfermline on city status - Fife Tourism  Partnership">
            <a:extLst>
              <a:ext uri="{FF2B5EF4-FFF2-40B4-BE49-F238E27FC236}">
                <a16:creationId xmlns:a16="http://schemas.microsoft.com/office/drawing/2014/main" id="{6620D128-3C4F-F071-294B-638FA86A1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247774"/>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8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B682-618D-2C43-6E22-FA7567A1D7C3}"/>
              </a:ext>
            </a:extLst>
          </p:cNvPr>
          <p:cNvSpPr>
            <a:spLocks noGrp="1"/>
          </p:cNvSpPr>
          <p:nvPr>
            <p:ph type="title"/>
          </p:nvPr>
        </p:nvSpPr>
        <p:spPr>
          <a:xfrm>
            <a:off x="481013" y="3752849"/>
            <a:ext cx="3290887" cy="2452687"/>
          </a:xfrm>
        </p:spPr>
        <p:txBody>
          <a:bodyPr anchor="ctr">
            <a:normAutofit/>
          </a:bodyPr>
          <a:lstStyle/>
          <a:p>
            <a:r>
              <a:rPr lang="en-GB" sz="3600" dirty="0"/>
              <a:t>About the data</a:t>
            </a:r>
          </a:p>
        </p:txBody>
      </p:sp>
      <p:pic>
        <p:nvPicPr>
          <p:cNvPr id="2050" name="Picture 2" descr="Visit Portree, starting point to explore the Isle of Skye">
            <a:extLst>
              <a:ext uri="{FF2B5EF4-FFF2-40B4-BE49-F238E27FC236}">
                <a16:creationId xmlns:a16="http://schemas.microsoft.com/office/drawing/2014/main" id="{015F34E4-74CB-5B25-26D1-7E575AAD560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05" b="39000"/>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2604C48-09E4-D735-E107-46B4CBA6AFF9}"/>
              </a:ext>
            </a:extLst>
          </p:cNvPr>
          <p:cNvSpPr>
            <a:spLocks noGrp="1"/>
          </p:cNvSpPr>
          <p:nvPr>
            <p:ph idx="1"/>
          </p:nvPr>
        </p:nvSpPr>
        <p:spPr>
          <a:xfrm>
            <a:off x="4223982" y="3752850"/>
            <a:ext cx="7485413" cy="2452687"/>
          </a:xfrm>
        </p:spPr>
        <p:txBody>
          <a:bodyPr anchor="ctr">
            <a:normAutofit/>
          </a:bodyPr>
          <a:lstStyle/>
          <a:p>
            <a:pPr>
              <a:buFontTx/>
              <a:buChar char="-"/>
            </a:pPr>
            <a:r>
              <a:rPr lang="en-GB" sz="1800" dirty="0"/>
              <a:t>Data from ONS (Overseasresidentsvisitstotheuk2018to2022)</a:t>
            </a:r>
          </a:p>
          <a:p>
            <a:pPr marL="0" indent="0">
              <a:buNone/>
            </a:pPr>
            <a:endParaRPr lang="en-GB" sz="1800" dirty="0"/>
          </a:p>
          <a:p>
            <a:pPr>
              <a:buFontTx/>
              <a:buChar char="-"/>
            </a:pPr>
            <a:r>
              <a:rPr lang="en-GB" sz="1800" dirty="0"/>
              <a:t>Ethical considerations</a:t>
            </a:r>
          </a:p>
        </p:txBody>
      </p:sp>
      <p:pic>
        <p:nvPicPr>
          <p:cNvPr id="4" name="Picture 10" descr="VisitScotland congratulates Dunfermline on city status - Fife Tourism  Partnership">
            <a:extLst>
              <a:ext uri="{FF2B5EF4-FFF2-40B4-BE49-F238E27FC236}">
                <a16:creationId xmlns:a16="http://schemas.microsoft.com/office/drawing/2014/main" id="{E56E5CCB-A751-4D4C-0E49-EC3698A05D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247774"/>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5098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F8E0-53A4-74BC-5BAC-8B363E037FE3}"/>
              </a:ext>
            </a:extLst>
          </p:cNvPr>
          <p:cNvSpPr>
            <a:spLocks noGrp="1"/>
          </p:cNvSpPr>
          <p:nvPr>
            <p:ph type="title"/>
          </p:nvPr>
        </p:nvSpPr>
        <p:spPr>
          <a:xfrm>
            <a:off x="692333" y="4911843"/>
            <a:ext cx="4726577" cy="1325563"/>
          </a:xfrm>
        </p:spPr>
        <p:txBody>
          <a:bodyPr/>
          <a:lstStyle/>
          <a:p>
            <a:pPr algn="ctr"/>
            <a:r>
              <a:rPr lang="en-GB" dirty="0"/>
              <a:t>Annual Number of Visits to Scotland</a:t>
            </a:r>
          </a:p>
        </p:txBody>
      </p:sp>
      <p:pic>
        <p:nvPicPr>
          <p:cNvPr id="14" name="Content Placeholder 13" descr="A picture containing diagram, line, plot&#10;&#10;Description automatically generated">
            <a:extLst>
              <a:ext uri="{FF2B5EF4-FFF2-40B4-BE49-F238E27FC236}">
                <a16:creationId xmlns:a16="http://schemas.microsoft.com/office/drawing/2014/main" id="{EB06A9C4-BC83-096D-5A67-3033D8C58E05}"/>
              </a:ext>
            </a:extLst>
          </p:cNvPr>
          <p:cNvPicPr>
            <a:picLocks noGrp="1" noChangeAspect="1"/>
          </p:cNvPicPr>
          <p:nvPr>
            <p:ph idx="1"/>
          </p:nvPr>
        </p:nvPicPr>
        <p:blipFill>
          <a:blip r:embed="rId3"/>
          <a:stretch>
            <a:fillRect/>
          </a:stretch>
        </p:blipFill>
        <p:spPr>
          <a:xfrm>
            <a:off x="1086394" y="105861"/>
            <a:ext cx="9519781" cy="4791581"/>
          </a:xfrm>
        </p:spPr>
      </p:pic>
      <p:sp>
        <p:nvSpPr>
          <p:cNvPr id="15" name="TextBox 14">
            <a:extLst>
              <a:ext uri="{FF2B5EF4-FFF2-40B4-BE49-F238E27FC236}">
                <a16:creationId xmlns:a16="http://schemas.microsoft.com/office/drawing/2014/main" id="{4EBBCFCB-FCE7-B166-336E-FE5599C9BE7C}"/>
              </a:ext>
            </a:extLst>
          </p:cNvPr>
          <p:cNvSpPr txBox="1"/>
          <p:nvPr/>
        </p:nvSpPr>
        <p:spPr>
          <a:xfrm>
            <a:off x="5982787" y="4871220"/>
            <a:ext cx="3566161" cy="1754326"/>
          </a:xfrm>
          <a:prstGeom prst="rect">
            <a:avLst/>
          </a:prstGeom>
          <a:noFill/>
        </p:spPr>
        <p:txBody>
          <a:bodyPr wrap="square" rtlCol="0">
            <a:spAutoFit/>
          </a:bodyPr>
          <a:lstStyle/>
          <a:p>
            <a:pPr marL="285750" indent="-285750">
              <a:buSzPct val="175000"/>
              <a:buBlip>
                <a:blip r:embed="rId4"/>
              </a:buBlip>
            </a:pPr>
            <a:r>
              <a:rPr lang="en-GB" dirty="0"/>
              <a:t>Trend: More visitors in Q3 for summer </a:t>
            </a:r>
          </a:p>
          <a:p>
            <a:pPr marL="285750" indent="-285750">
              <a:buSzPct val="175000"/>
              <a:buBlip>
                <a:blip r:embed="rId4"/>
              </a:buBlip>
            </a:pPr>
            <a:endParaRPr lang="en-GB" dirty="0"/>
          </a:p>
          <a:p>
            <a:pPr marL="285750" indent="-285750">
              <a:buSzPct val="175000"/>
              <a:buBlip>
                <a:blip r:embed="rId4"/>
              </a:buBlip>
            </a:pPr>
            <a:r>
              <a:rPr lang="en-GB" dirty="0"/>
              <a:t>Overall year figures down compared to pre-pandemic levels</a:t>
            </a:r>
          </a:p>
        </p:txBody>
      </p:sp>
      <p:pic>
        <p:nvPicPr>
          <p:cNvPr id="16" name="Picture 10" descr="VisitScotland congratulates Dunfermline on city status - Fife Tourism  Partnership">
            <a:extLst>
              <a:ext uri="{FF2B5EF4-FFF2-40B4-BE49-F238E27FC236}">
                <a16:creationId xmlns:a16="http://schemas.microsoft.com/office/drawing/2014/main" id="{E7270105-21BA-1020-E5CB-0044E93726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pic>
        <p:nvPicPr>
          <p:cNvPr id="18" name="Graphic 17" descr="Partial sun with solid fill">
            <a:extLst>
              <a:ext uri="{FF2B5EF4-FFF2-40B4-BE49-F238E27FC236}">
                <a16:creationId xmlns:a16="http://schemas.microsoft.com/office/drawing/2014/main" id="{33C95E81-FE44-8985-2C94-2F4C3F4EE6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57720" y="4728961"/>
            <a:ext cx="747022" cy="747022"/>
          </a:xfrm>
          <a:prstGeom prst="rect">
            <a:avLst/>
          </a:prstGeom>
        </p:spPr>
      </p:pic>
      <p:pic>
        <p:nvPicPr>
          <p:cNvPr id="20" name="Graphic 19" descr="Arrow Down with solid fill">
            <a:extLst>
              <a:ext uri="{FF2B5EF4-FFF2-40B4-BE49-F238E27FC236}">
                <a16:creationId xmlns:a16="http://schemas.microsoft.com/office/drawing/2014/main" id="{305A7434-C564-3B18-5D2D-306470DFC0B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57720" y="5681013"/>
            <a:ext cx="747022" cy="747022"/>
          </a:xfrm>
          <a:prstGeom prst="rect">
            <a:avLst/>
          </a:prstGeom>
        </p:spPr>
      </p:pic>
    </p:spTree>
    <p:extLst>
      <p:ext uri="{BB962C8B-B14F-4D97-AF65-F5344CB8AC3E}">
        <p14:creationId xmlns:p14="http://schemas.microsoft.com/office/powerpoint/2010/main" val="304261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5DB9-76EF-69A2-54B1-BB03E4B7E4C8}"/>
              </a:ext>
            </a:extLst>
          </p:cNvPr>
          <p:cNvSpPr>
            <a:spLocks noGrp="1"/>
          </p:cNvSpPr>
          <p:nvPr>
            <p:ph type="title"/>
          </p:nvPr>
        </p:nvSpPr>
        <p:spPr>
          <a:xfrm>
            <a:off x="198118" y="4774790"/>
            <a:ext cx="4491447" cy="1325563"/>
          </a:xfrm>
        </p:spPr>
        <p:txBody>
          <a:bodyPr>
            <a:normAutofit fontScale="90000"/>
          </a:bodyPr>
          <a:lstStyle/>
          <a:p>
            <a:pPr algn="ctr"/>
            <a:r>
              <a:rPr lang="en-GB" dirty="0"/>
              <a:t>Annual Number of Visits to Scotland per Region</a:t>
            </a:r>
          </a:p>
        </p:txBody>
      </p:sp>
      <p:pic>
        <p:nvPicPr>
          <p:cNvPr id="24" name="Content Placeholder 23" descr="A picture containing diagram, plot, line&#10;&#10;Description automatically generated">
            <a:extLst>
              <a:ext uri="{FF2B5EF4-FFF2-40B4-BE49-F238E27FC236}">
                <a16:creationId xmlns:a16="http://schemas.microsoft.com/office/drawing/2014/main" id="{2EDB1CFF-6560-916A-433C-E6460810B324}"/>
              </a:ext>
            </a:extLst>
          </p:cNvPr>
          <p:cNvPicPr>
            <a:picLocks noGrp="1"/>
          </p:cNvPicPr>
          <p:nvPr>
            <p:ph idx="1"/>
          </p:nvPr>
        </p:nvPicPr>
        <p:blipFill rotWithShape="1">
          <a:blip r:embed="rId3"/>
          <a:srcRect t="3507" b="7976"/>
          <a:stretch/>
        </p:blipFill>
        <p:spPr>
          <a:xfrm>
            <a:off x="1374678" y="112148"/>
            <a:ext cx="9689562" cy="4285320"/>
          </a:xfrm>
        </p:spPr>
      </p:pic>
      <p:pic>
        <p:nvPicPr>
          <p:cNvPr id="25" name="Picture 10" descr="VisitScotland congratulates Dunfermline on city status - Fife Tourism  Partnership">
            <a:extLst>
              <a:ext uri="{FF2B5EF4-FFF2-40B4-BE49-F238E27FC236}">
                <a16:creationId xmlns:a16="http://schemas.microsoft.com/office/drawing/2014/main" id="{9B05B02E-F576-F9A2-53B4-F12181728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1E3561D2-6F60-FFC4-1276-A85227DB549D}"/>
              </a:ext>
            </a:extLst>
          </p:cNvPr>
          <p:cNvSpPr txBox="1"/>
          <p:nvPr/>
        </p:nvSpPr>
        <p:spPr>
          <a:xfrm>
            <a:off x="5011327" y="4294949"/>
            <a:ext cx="4491447" cy="2308324"/>
          </a:xfrm>
          <a:prstGeom prst="rect">
            <a:avLst/>
          </a:prstGeom>
          <a:noFill/>
        </p:spPr>
        <p:txBody>
          <a:bodyPr wrap="square" rtlCol="0">
            <a:spAutoFit/>
          </a:bodyPr>
          <a:lstStyle/>
          <a:p>
            <a:r>
              <a:rPr lang="en-GB" dirty="0"/>
              <a:t>Most visitors to Scotland are from Europe</a:t>
            </a:r>
          </a:p>
          <a:p>
            <a:endParaRPr lang="en-GB" dirty="0"/>
          </a:p>
          <a:p>
            <a:r>
              <a:rPr lang="en-GB" dirty="0"/>
              <a:t>Top 5 UK Visitors: </a:t>
            </a:r>
          </a:p>
          <a:p>
            <a:pPr marL="342900" indent="-342900">
              <a:buAutoNum type="arabicParenR"/>
            </a:pPr>
            <a:r>
              <a:rPr lang="en-GB" dirty="0"/>
              <a:t>USA</a:t>
            </a:r>
          </a:p>
          <a:p>
            <a:pPr marL="342900" indent="-342900">
              <a:buAutoNum type="arabicParenR"/>
            </a:pPr>
            <a:r>
              <a:rPr lang="en-GB" dirty="0"/>
              <a:t>France</a:t>
            </a:r>
          </a:p>
          <a:p>
            <a:pPr marL="342900" indent="-342900">
              <a:buAutoNum type="arabicParenR"/>
            </a:pPr>
            <a:r>
              <a:rPr lang="en-GB" dirty="0"/>
              <a:t>Republic of Ireland</a:t>
            </a:r>
          </a:p>
          <a:p>
            <a:pPr marL="342900" indent="-342900">
              <a:buAutoNum type="arabicParenR"/>
            </a:pPr>
            <a:r>
              <a:rPr lang="en-GB" dirty="0"/>
              <a:t>Germany</a:t>
            </a:r>
          </a:p>
          <a:p>
            <a:pPr marL="342900" indent="-342900">
              <a:buAutoNum type="arabicParenR"/>
            </a:pPr>
            <a:r>
              <a:rPr lang="en-GB" dirty="0"/>
              <a:t>Spain</a:t>
            </a:r>
          </a:p>
        </p:txBody>
      </p:sp>
      <p:pic>
        <p:nvPicPr>
          <p:cNvPr id="28" name="Graphic 27" descr="Earth globe: Africa and Europe with solid fill">
            <a:extLst>
              <a:ext uri="{FF2B5EF4-FFF2-40B4-BE49-F238E27FC236}">
                <a16:creationId xmlns:a16="http://schemas.microsoft.com/office/drawing/2014/main" id="{3B540AE9-AA72-0347-81E1-6FFAC43B32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10200" y="5706964"/>
            <a:ext cx="738053" cy="738053"/>
          </a:xfrm>
          <a:prstGeom prst="rect">
            <a:avLst/>
          </a:prstGeom>
        </p:spPr>
      </p:pic>
    </p:spTree>
    <p:extLst>
      <p:ext uri="{BB962C8B-B14F-4D97-AF65-F5344CB8AC3E}">
        <p14:creationId xmlns:p14="http://schemas.microsoft.com/office/powerpoint/2010/main" val="338286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C037-ED6B-3D60-7A2F-03F1DF357E32}"/>
              </a:ext>
            </a:extLst>
          </p:cNvPr>
          <p:cNvSpPr>
            <a:spLocks noGrp="1"/>
          </p:cNvSpPr>
          <p:nvPr>
            <p:ph type="title"/>
          </p:nvPr>
        </p:nvSpPr>
        <p:spPr>
          <a:xfrm>
            <a:off x="0" y="5167312"/>
            <a:ext cx="6424749" cy="1325563"/>
          </a:xfrm>
        </p:spPr>
        <p:txBody>
          <a:bodyPr/>
          <a:lstStyle/>
          <a:p>
            <a:pPr algn="ctr"/>
            <a:r>
              <a:rPr lang="en-GB" dirty="0"/>
              <a:t>Number of Visits to Scotland by Purpose</a:t>
            </a:r>
          </a:p>
        </p:txBody>
      </p:sp>
      <p:pic>
        <p:nvPicPr>
          <p:cNvPr id="13" name="Content Placeholder 12" descr="A picture containing plot, diagram, line, screenshot&#10;&#10;Description automatically generated">
            <a:extLst>
              <a:ext uri="{FF2B5EF4-FFF2-40B4-BE49-F238E27FC236}">
                <a16:creationId xmlns:a16="http://schemas.microsoft.com/office/drawing/2014/main" id="{7C8EFCEC-0748-FC16-AEB2-468B677B4A69}"/>
              </a:ext>
            </a:extLst>
          </p:cNvPr>
          <p:cNvPicPr>
            <a:picLocks noGrp="1" noChangeAspect="1"/>
          </p:cNvPicPr>
          <p:nvPr>
            <p:ph idx="1"/>
          </p:nvPr>
        </p:nvPicPr>
        <p:blipFill>
          <a:blip r:embed="rId3"/>
          <a:stretch>
            <a:fillRect/>
          </a:stretch>
        </p:blipFill>
        <p:spPr>
          <a:xfrm>
            <a:off x="1264393" y="21034"/>
            <a:ext cx="9426477" cy="4793396"/>
          </a:xfrm>
        </p:spPr>
      </p:pic>
      <p:sp>
        <p:nvSpPr>
          <p:cNvPr id="14" name="TextBox 13">
            <a:extLst>
              <a:ext uri="{FF2B5EF4-FFF2-40B4-BE49-F238E27FC236}">
                <a16:creationId xmlns:a16="http://schemas.microsoft.com/office/drawing/2014/main" id="{1B7471AD-05F4-557F-042B-106086BE29E7}"/>
              </a:ext>
            </a:extLst>
          </p:cNvPr>
          <p:cNvSpPr txBox="1"/>
          <p:nvPr/>
        </p:nvSpPr>
        <p:spPr>
          <a:xfrm>
            <a:off x="5865223" y="4848947"/>
            <a:ext cx="4825647" cy="2031325"/>
          </a:xfrm>
          <a:prstGeom prst="rect">
            <a:avLst/>
          </a:prstGeom>
          <a:noFill/>
        </p:spPr>
        <p:txBody>
          <a:bodyPr wrap="square" rtlCol="0">
            <a:spAutoFit/>
          </a:bodyPr>
          <a:lstStyle/>
          <a:p>
            <a:pPr marL="285750" indent="-285750">
              <a:buSzPct val="175000"/>
              <a:buBlip>
                <a:blip r:embed="rId4"/>
              </a:buBlip>
            </a:pPr>
            <a:r>
              <a:rPr lang="en-GB" dirty="0"/>
              <a:t>The main reason people visit Scotland is for Holidaying</a:t>
            </a:r>
          </a:p>
          <a:p>
            <a:pPr marL="285750" indent="-285750">
              <a:buSzPct val="175000"/>
              <a:buBlip>
                <a:blip r:embed="rId4"/>
              </a:buBlip>
            </a:pPr>
            <a:endParaRPr lang="en-GB" dirty="0"/>
          </a:p>
          <a:p>
            <a:pPr marL="285750" indent="-285750">
              <a:buSzPct val="175000"/>
              <a:buBlip>
                <a:blip r:embed="rId4"/>
              </a:buBlip>
            </a:pPr>
            <a:r>
              <a:rPr lang="en-GB" dirty="0"/>
              <a:t>Spike in visiting friends and family post-pandemic</a:t>
            </a:r>
          </a:p>
          <a:p>
            <a:pPr marL="285750" indent="-285750">
              <a:buSzPct val="175000"/>
              <a:buBlip>
                <a:blip r:embed="rId4"/>
              </a:buBlip>
            </a:pPr>
            <a:endParaRPr lang="en-GB" dirty="0"/>
          </a:p>
          <a:p>
            <a:pPr marL="285750" indent="-285750">
              <a:buSzPct val="175000"/>
              <a:buBlip>
                <a:blip r:embed="rId4"/>
              </a:buBlip>
            </a:pPr>
            <a:r>
              <a:rPr lang="en-GB" dirty="0"/>
              <a:t>Business least effected </a:t>
            </a:r>
          </a:p>
        </p:txBody>
      </p:sp>
      <p:pic>
        <p:nvPicPr>
          <p:cNvPr id="15" name="Picture 10" descr="VisitScotland congratulates Dunfermline on city status - Fife Tourism  Partnership">
            <a:extLst>
              <a:ext uri="{FF2B5EF4-FFF2-40B4-BE49-F238E27FC236}">
                <a16:creationId xmlns:a16="http://schemas.microsoft.com/office/drawing/2014/main" id="{4575EFD1-1029-AEA0-F26A-CE6173016E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0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0906-30DC-23D1-3CFB-AD4CD6E20B17}"/>
              </a:ext>
            </a:extLst>
          </p:cNvPr>
          <p:cNvSpPr>
            <a:spLocks noGrp="1"/>
          </p:cNvSpPr>
          <p:nvPr>
            <p:ph type="title"/>
          </p:nvPr>
        </p:nvSpPr>
        <p:spPr>
          <a:xfrm>
            <a:off x="640081" y="5143360"/>
            <a:ext cx="3420291" cy="1325563"/>
          </a:xfrm>
        </p:spPr>
        <p:txBody>
          <a:bodyPr/>
          <a:lstStyle/>
          <a:p>
            <a:pPr algn="ctr"/>
            <a:r>
              <a:rPr lang="en-GB" dirty="0"/>
              <a:t>Average Length of Stay</a:t>
            </a:r>
          </a:p>
        </p:txBody>
      </p:sp>
      <p:pic>
        <p:nvPicPr>
          <p:cNvPr id="14" name="Content Placeholder 13" descr="A picture containing line, diagram, plot, text&#10;&#10;Description automatically generated">
            <a:extLst>
              <a:ext uri="{FF2B5EF4-FFF2-40B4-BE49-F238E27FC236}">
                <a16:creationId xmlns:a16="http://schemas.microsoft.com/office/drawing/2014/main" id="{89E2DDD6-105C-CB1E-A117-CE444C6993F8}"/>
              </a:ext>
            </a:extLst>
          </p:cNvPr>
          <p:cNvPicPr>
            <a:picLocks noGrp="1" noChangeAspect="1"/>
          </p:cNvPicPr>
          <p:nvPr>
            <p:ph idx="1"/>
          </p:nvPr>
        </p:nvPicPr>
        <p:blipFill>
          <a:blip r:embed="rId3"/>
          <a:stretch>
            <a:fillRect/>
          </a:stretch>
        </p:blipFill>
        <p:spPr>
          <a:xfrm>
            <a:off x="1044060" y="13062"/>
            <a:ext cx="9980992" cy="5066752"/>
          </a:xfrm>
        </p:spPr>
      </p:pic>
      <p:pic>
        <p:nvPicPr>
          <p:cNvPr id="15" name="Picture 10" descr="VisitScotland congratulates Dunfermline on city status - Fife Tourism  Partnership">
            <a:extLst>
              <a:ext uri="{FF2B5EF4-FFF2-40B4-BE49-F238E27FC236}">
                <a16:creationId xmlns:a16="http://schemas.microsoft.com/office/drawing/2014/main" id="{F7FD774E-598D-16A8-F166-EB9B043D5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7E07DAF7-A946-7C76-533A-D2D51C03C6E2}"/>
              </a:ext>
            </a:extLst>
          </p:cNvPr>
          <p:cNvSpPr txBox="1"/>
          <p:nvPr/>
        </p:nvSpPr>
        <p:spPr>
          <a:xfrm>
            <a:off x="4793289" y="5149096"/>
            <a:ext cx="5147545" cy="1754326"/>
          </a:xfrm>
          <a:prstGeom prst="rect">
            <a:avLst/>
          </a:prstGeom>
          <a:noFill/>
        </p:spPr>
        <p:txBody>
          <a:bodyPr wrap="square" rtlCol="0">
            <a:spAutoFit/>
          </a:bodyPr>
          <a:lstStyle/>
          <a:p>
            <a:pPr marL="285750" indent="-285750">
              <a:buSzPct val="175000"/>
              <a:buBlip>
                <a:blip r:embed="rId5"/>
              </a:buBlip>
            </a:pPr>
            <a:r>
              <a:rPr lang="en-GB" dirty="0"/>
              <a:t>Europeans typically stay under two weeks </a:t>
            </a:r>
          </a:p>
          <a:p>
            <a:pPr marL="285750" indent="-285750">
              <a:buSzPct val="175000"/>
              <a:buBlip>
                <a:blip r:embed="rId5"/>
              </a:buBlip>
            </a:pPr>
            <a:endParaRPr lang="en-GB" dirty="0"/>
          </a:p>
          <a:p>
            <a:pPr marL="285750" indent="-285750">
              <a:buSzPct val="175000"/>
              <a:buBlip>
                <a:blip r:embed="rId5"/>
              </a:buBlip>
            </a:pPr>
            <a:r>
              <a:rPr lang="en-GB" dirty="0"/>
              <a:t>Americans and other countries tend to stay longer</a:t>
            </a:r>
          </a:p>
          <a:p>
            <a:pPr marL="285750" indent="-285750">
              <a:buSzPct val="175000"/>
              <a:buBlip>
                <a:blip r:embed="rId5"/>
              </a:buBlip>
            </a:pPr>
            <a:endParaRPr lang="en-GB" dirty="0"/>
          </a:p>
          <a:p>
            <a:pPr marL="285750" indent="-285750">
              <a:buSzPct val="175000"/>
              <a:buBlip>
                <a:blip r:embed="rId5"/>
              </a:buBlip>
            </a:pPr>
            <a:r>
              <a:rPr lang="en-GB" dirty="0"/>
              <a:t>In 2022, visitors stayed 29.7m nights, up 2m on 2019 </a:t>
            </a:r>
          </a:p>
        </p:txBody>
      </p:sp>
    </p:spTree>
    <p:extLst>
      <p:ext uri="{BB962C8B-B14F-4D97-AF65-F5344CB8AC3E}">
        <p14:creationId xmlns:p14="http://schemas.microsoft.com/office/powerpoint/2010/main" val="4177210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45C9-8623-DF44-74E3-9CBA5FCDCA23}"/>
              </a:ext>
            </a:extLst>
          </p:cNvPr>
          <p:cNvSpPr>
            <a:spLocks noGrp="1"/>
          </p:cNvSpPr>
          <p:nvPr>
            <p:ph type="title"/>
          </p:nvPr>
        </p:nvSpPr>
        <p:spPr>
          <a:xfrm>
            <a:off x="453354" y="5305834"/>
            <a:ext cx="4530634" cy="1325563"/>
          </a:xfrm>
        </p:spPr>
        <p:txBody>
          <a:bodyPr/>
          <a:lstStyle/>
          <a:p>
            <a:pPr algn="ctr"/>
            <a:r>
              <a:rPr lang="en-GB" dirty="0"/>
              <a:t>Annual Spending in Scotland</a:t>
            </a:r>
          </a:p>
        </p:txBody>
      </p:sp>
      <p:pic>
        <p:nvPicPr>
          <p:cNvPr id="5" name="Content Placeholder 4" descr="A picture containing screenshot, purple, diagram, plot&#10;&#10;Description automatically generated">
            <a:extLst>
              <a:ext uri="{FF2B5EF4-FFF2-40B4-BE49-F238E27FC236}">
                <a16:creationId xmlns:a16="http://schemas.microsoft.com/office/drawing/2014/main" id="{B7F35D5F-F42C-2D09-2E1A-8DA961B8FE88}"/>
              </a:ext>
            </a:extLst>
          </p:cNvPr>
          <p:cNvPicPr>
            <a:picLocks noGrp="1" noChangeAspect="1"/>
          </p:cNvPicPr>
          <p:nvPr>
            <p:ph idx="1"/>
          </p:nvPr>
        </p:nvPicPr>
        <p:blipFill>
          <a:blip r:embed="rId3"/>
          <a:stretch>
            <a:fillRect/>
          </a:stretch>
        </p:blipFill>
        <p:spPr>
          <a:xfrm>
            <a:off x="1419089" y="292963"/>
            <a:ext cx="9619024" cy="4866866"/>
          </a:xfrm>
        </p:spPr>
      </p:pic>
      <p:pic>
        <p:nvPicPr>
          <p:cNvPr id="6" name="Picture 10" descr="VisitScotland congratulates Dunfermline on city status - Fife Tourism  Partnership">
            <a:extLst>
              <a:ext uri="{FF2B5EF4-FFF2-40B4-BE49-F238E27FC236}">
                <a16:creationId xmlns:a16="http://schemas.microsoft.com/office/drawing/2014/main" id="{655F2ABA-BCB2-66D9-28D0-F80D331815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0870" y="6348548"/>
            <a:ext cx="1501130" cy="509451"/>
          </a:xfrm>
          <a:prstGeom prst="rect">
            <a:avLst/>
          </a:prstGeom>
          <a:noFill/>
          <a:effectLst>
            <a:glow>
              <a:schemeClr val="accent1"/>
            </a:glo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F78D77-CC4F-2204-643E-75B950DFF43D}"/>
              </a:ext>
            </a:extLst>
          </p:cNvPr>
          <p:cNvSpPr txBox="1"/>
          <p:nvPr/>
        </p:nvSpPr>
        <p:spPr>
          <a:xfrm>
            <a:off x="5359355" y="5518821"/>
            <a:ext cx="3429507" cy="923330"/>
          </a:xfrm>
          <a:prstGeom prst="rect">
            <a:avLst/>
          </a:prstGeom>
          <a:noFill/>
        </p:spPr>
        <p:txBody>
          <a:bodyPr wrap="square" rtlCol="0">
            <a:spAutoFit/>
          </a:bodyPr>
          <a:lstStyle/>
          <a:p>
            <a:pPr marL="285750" indent="-285750">
              <a:buSzPct val="175000"/>
              <a:buBlip>
                <a:blip r:embed="rId5"/>
              </a:buBlip>
            </a:pPr>
            <a:r>
              <a:rPr lang="en-GB" dirty="0"/>
              <a:t>Approx. £6.7bn generated in international tourism in 2019, this rose to £8.3bn in 2022</a:t>
            </a:r>
          </a:p>
        </p:txBody>
      </p:sp>
      <p:pic>
        <p:nvPicPr>
          <p:cNvPr id="9" name="Graphic 8" descr="Money with solid fill">
            <a:extLst>
              <a:ext uri="{FF2B5EF4-FFF2-40B4-BE49-F238E27FC236}">
                <a16:creationId xmlns:a16="http://schemas.microsoft.com/office/drawing/2014/main" id="{D4F6C98C-1994-7090-075B-76B5442AF4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93541" y="5886742"/>
            <a:ext cx="678295" cy="678295"/>
          </a:xfrm>
          <a:prstGeom prst="rect">
            <a:avLst/>
          </a:prstGeom>
        </p:spPr>
      </p:pic>
      <p:pic>
        <p:nvPicPr>
          <p:cNvPr id="11" name="Graphic 10" descr="Pound with solid fill">
            <a:extLst>
              <a:ext uri="{FF2B5EF4-FFF2-40B4-BE49-F238E27FC236}">
                <a16:creationId xmlns:a16="http://schemas.microsoft.com/office/drawing/2014/main" id="{9848469B-C409-9F03-D113-410574FE31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63498" y="5486152"/>
            <a:ext cx="678294" cy="678294"/>
          </a:xfrm>
          <a:prstGeom prst="rect">
            <a:avLst/>
          </a:prstGeom>
        </p:spPr>
      </p:pic>
    </p:spTree>
    <p:extLst>
      <p:ext uri="{BB962C8B-B14F-4D97-AF65-F5344CB8AC3E}">
        <p14:creationId xmlns:p14="http://schemas.microsoft.com/office/powerpoint/2010/main" val="2006076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2815</TotalTime>
  <Words>954</Words>
  <Application>Microsoft Macintosh PowerPoint</Application>
  <PresentationFormat>Widescreen</PresentationFormat>
  <Paragraphs>139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Lucida Sans</vt:lpstr>
      <vt:lpstr>Söhne</vt:lpstr>
      <vt:lpstr>Office Theme</vt:lpstr>
      <vt:lpstr>The effect of Covid-19 on International Tourism in Scotland</vt:lpstr>
      <vt:lpstr>PowerPoint Presentation</vt:lpstr>
      <vt:lpstr>The Brief</vt:lpstr>
      <vt:lpstr>About the data</vt:lpstr>
      <vt:lpstr>Annual Number of Visits to Scotland</vt:lpstr>
      <vt:lpstr>Annual Number of Visits to Scotland per Region</vt:lpstr>
      <vt:lpstr>Number of Visits to Scotland by Purpose</vt:lpstr>
      <vt:lpstr>Average Length of Stay</vt:lpstr>
      <vt:lpstr>Annual Spending in Scotland</vt:lpstr>
      <vt:lpstr>Spending  in Scotland by Region </vt:lpstr>
      <vt:lpstr>Spending in Scotland by Purpose</vt:lpstr>
      <vt:lpstr>Recommendations and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Covid-19 on International Tourism in Scotland</dc:title>
  <dc:creator>Mark MacDonald</dc:creator>
  <cp:lastModifiedBy>Mark MacDonald</cp:lastModifiedBy>
  <cp:revision>2</cp:revision>
  <dcterms:created xsi:type="dcterms:W3CDTF">2023-06-20T09:52:02Z</dcterms:created>
  <dcterms:modified xsi:type="dcterms:W3CDTF">2023-06-22T08:47:15Z</dcterms:modified>
</cp:coreProperties>
</file>