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slides/slide147.xml" ContentType="application/vnd.openxmlformats-officedocument.presentationml.slide+xml"/>
  <Override PartName="/ppt/slides/slide158.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docProps/custom.xml" ContentType="application/vnd.openxmlformats-officedocument.custom-properties+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161"/>
  </p:notesMasterIdLst>
  <p:handoutMasterIdLst>
    <p:handoutMasterId r:id="rId162"/>
  </p:handoutMasterIdLst>
  <p:sldIdLst>
    <p:sldId id="256" r:id="rId2"/>
    <p:sldId id="257" r:id="rId3"/>
    <p:sldId id="375" r:id="rId4"/>
    <p:sldId id="258" r:id="rId5"/>
    <p:sldId id="338" r:id="rId6"/>
    <p:sldId id="360" r:id="rId7"/>
    <p:sldId id="339" r:id="rId8"/>
    <p:sldId id="340" r:id="rId9"/>
    <p:sldId id="333" r:id="rId10"/>
    <p:sldId id="259" r:id="rId11"/>
    <p:sldId id="260" r:id="rId12"/>
    <p:sldId id="393" r:id="rId13"/>
    <p:sldId id="397" r:id="rId14"/>
    <p:sldId id="402" r:id="rId15"/>
    <p:sldId id="394" r:id="rId16"/>
    <p:sldId id="401" r:id="rId17"/>
    <p:sldId id="395" r:id="rId18"/>
    <p:sldId id="396" r:id="rId19"/>
    <p:sldId id="261" r:id="rId20"/>
    <p:sldId id="262" r:id="rId21"/>
    <p:sldId id="263" r:id="rId22"/>
    <p:sldId id="377" r:id="rId23"/>
    <p:sldId id="382" r:id="rId24"/>
    <p:sldId id="354" r:id="rId25"/>
    <p:sldId id="264" r:id="rId26"/>
    <p:sldId id="362" r:id="rId27"/>
    <p:sldId id="356" r:id="rId28"/>
    <p:sldId id="357" r:id="rId29"/>
    <p:sldId id="358" r:id="rId30"/>
    <p:sldId id="359" r:id="rId31"/>
    <p:sldId id="341" r:id="rId32"/>
    <p:sldId id="398" r:id="rId33"/>
    <p:sldId id="265" r:id="rId34"/>
    <p:sldId id="342" r:id="rId35"/>
    <p:sldId id="266" r:id="rId36"/>
    <p:sldId id="267" r:id="rId37"/>
    <p:sldId id="268" r:id="rId38"/>
    <p:sldId id="269" r:id="rId39"/>
    <p:sldId id="348" r:id="rId40"/>
    <p:sldId id="270" r:id="rId41"/>
    <p:sldId id="343" r:id="rId42"/>
    <p:sldId id="271" r:id="rId43"/>
    <p:sldId id="344" r:id="rId44"/>
    <p:sldId id="272" r:id="rId45"/>
    <p:sldId id="335" r:id="rId46"/>
    <p:sldId id="275" r:id="rId47"/>
    <p:sldId id="352" r:id="rId48"/>
    <p:sldId id="372" r:id="rId49"/>
    <p:sldId id="399" r:id="rId50"/>
    <p:sldId id="276" r:id="rId51"/>
    <p:sldId id="350" r:id="rId52"/>
    <p:sldId id="379" r:id="rId53"/>
    <p:sldId id="277" r:id="rId54"/>
    <p:sldId id="373" r:id="rId55"/>
    <p:sldId id="374" r:id="rId56"/>
    <p:sldId id="336" r:id="rId57"/>
    <p:sldId id="380" r:id="rId58"/>
    <p:sldId id="349" r:id="rId59"/>
    <p:sldId id="278" r:id="rId60"/>
    <p:sldId id="383" r:id="rId61"/>
    <p:sldId id="381" r:id="rId62"/>
    <p:sldId id="279" r:id="rId63"/>
    <p:sldId id="283" r:id="rId64"/>
    <p:sldId id="384" r:id="rId65"/>
    <p:sldId id="282" r:id="rId66"/>
    <p:sldId id="403" r:id="rId67"/>
    <p:sldId id="284" r:id="rId68"/>
    <p:sldId id="285" r:id="rId69"/>
    <p:sldId id="536" r:id="rId70"/>
    <p:sldId id="351" r:id="rId71"/>
    <p:sldId id="400" r:id="rId72"/>
    <p:sldId id="286" r:id="rId73"/>
    <p:sldId id="287" r:id="rId74"/>
    <p:sldId id="539" r:id="rId75"/>
    <p:sldId id="345" r:id="rId76"/>
    <p:sldId id="407" r:id="rId77"/>
    <p:sldId id="288" r:id="rId78"/>
    <p:sldId id="289" r:id="rId79"/>
    <p:sldId id="385" r:id="rId80"/>
    <p:sldId id="387" r:id="rId81"/>
    <p:sldId id="347" r:id="rId82"/>
    <p:sldId id="290" r:id="rId83"/>
    <p:sldId id="540" r:id="rId84"/>
    <p:sldId id="538" r:id="rId85"/>
    <p:sldId id="346" r:id="rId86"/>
    <p:sldId id="292" r:id="rId87"/>
    <p:sldId id="291" r:id="rId88"/>
    <p:sldId id="353" r:id="rId89"/>
    <p:sldId id="363" r:id="rId90"/>
    <p:sldId id="364" r:id="rId91"/>
    <p:sldId id="386" r:id="rId92"/>
    <p:sldId id="293" r:id="rId93"/>
    <p:sldId id="294" r:id="rId94"/>
    <p:sldId id="295" r:id="rId95"/>
    <p:sldId id="404" r:id="rId96"/>
    <p:sldId id="405" r:id="rId97"/>
    <p:sldId id="296" r:id="rId98"/>
    <p:sldId id="297" r:id="rId99"/>
    <p:sldId id="410" r:id="rId100"/>
    <p:sldId id="298" r:id="rId101"/>
    <p:sldId id="299" r:id="rId102"/>
    <p:sldId id="406" r:id="rId103"/>
    <p:sldId id="541" r:id="rId104"/>
    <p:sldId id="370" r:id="rId105"/>
    <p:sldId id="544" r:id="rId106"/>
    <p:sldId id="376" r:id="rId107"/>
    <p:sldId id="300" r:id="rId108"/>
    <p:sldId id="371" r:id="rId109"/>
    <p:sldId id="301" r:id="rId110"/>
    <p:sldId id="411" r:id="rId111"/>
    <p:sldId id="302" r:id="rId112"/>
    <p:sldId id="303" r:id="rId113"/>
    <p:sldId id="369" r:id="rId114"/>
    <p:sldId id="304" r:id="rId115"/>
    <p:sldId id="546" r:id="rId116"/>
    <p:sldId id="545" r:id="rId117"/>
    <p:sldId id="547" r:id="rId118"/>
    <p:sldId id="548" r:id="rId119"/>
    <p:sldId id="305" r:id="rId120"/>
    <p:sldId id="306" r:id="rId121"/>
    <p:sldId id="307" r:id="rId122"/>
    <p:sldId id="543" r:id="rId123"/>
    <p:sldId id="408" r:id="rId124"/>
    <p:sldId id="542" r:id="rId125"/>
    <p:sldId id="409" r:id="rId126"/>
    <p:sldId id="378" r:id="rId127"/>
    <p:sldId id="337" r:id="rId128"/>
    <p:sldId id="308" r:id="rId129"/>
    <p:sldId id="309" r:id="rId130"/>
    <p:sldId id="310" r:id="rId131"/>
    <p:sldId id="311" r:id="rId132"/>
    <p:sldId id="312" r:id="rId133"/>
    <p:sldId id="366" r:id="rId134"/>
    <p:sldId id="367" r:id="rId135"/>
    <p:sldId id="313" r:id="rId136"/>
    <p:sldId id="314" r:id="rId137"/>
    <p:sldId id="368" r:id="rId138"/>
    <p:sldId id="412" r:id="rId139"/>
    <p:sldId id="413" r:id="rId140"/>
    <p:sldId id="392" r:id="rId141"/>
    <p:sldId id="388" r:id="rId142"/>
    <p:sldId id="389" r:id="rId143"/>
    <p:sldId id="390" r:id="rId144"/>
    <p:sldId id="391" r:id="rId145"/>
    <p:sldId id="315" r:id="rId146"/>
    <p:sldId id="316" r:id="rId147"/>
    <p:sldId id="317" r:id="rId148"/>
    <p:sldId id="318" r:id="rId149"/>
    <p:sldId id="319" r:id="rId150"/>
    <p:sldId id="320" r:id="rId151"/>
    <p:sldId id="322" r:id="rId152"/>
    <p:sldId id="323" r:id="rId153"/>
    <p:sldId id="324" r:id="rId154"/>
    <p:sldId id="325" r:id="rId155"/>
    <p:sldId id="326" r:id="rId156"/>
    <p:sldId id="327" r:id="rId157"/>
    <p:sldId id="328" r:id="rId158"/>
    <p:sldId id="331" r:id="rId159"/>
    <p:sldId id="332" r:id="rId160"/>
  </p:sldIdLst>
  <p:sldSz cx="9144000" cy="6858000" type="screen4x3"/>
  <p:notesSz cx="6997700" cy="9283700"/>
  <p:custShowLst>
    <p:custShow name="Custom Show 1" id="0">
      <p:sldLst>
        <p:sld r:id="rId5"/>
        <p:sld r:id="rId54"/>
        <p:sld r:id="rId20"/>
        <p:sld r:id="rId22"/>
        <p:sld r:id="rId74"/>
        <p:sld r:id="rId73"/>
        <p:sld r:id="rId34"/>
        <p:sld r:id="rId137"/>
        <p:sld r:id="rId63"/>
        <p:sld r:id="rId63"/>
        <p:sld r:id="rId79"/>
        <p:sld r:id="rId131"/>
        <p:sld r:id="rId136"/>
        <p:sld r:id="rId152"/>
        <p:sld r:id="rId39"/>
        <p:sld r:id="rId98"/>
        <p:sld r:id="rId99"/>
        <p:sld r:id="rId78"/>
        <p:sld r:id="rId132"/>
        <p:sld r:id="rId133"/>
        <p:sld r:id="rId152"/>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charset="0"/>
        <a:ea typeface="+mn-ea"/>
        <a:cs typeface="+mn-cs"/>
      </a:defRPr>
    </a:lvl1pPr>
    <a:lvl2pPr marL="457200" algn="l" rtl="0" eaLnBrk="0" fontAlgn="base" hangingPunct="0">
      <a:spcBef>
        <a:spcPct val="0"/>
      </a:spcBef>
      <a:spcAft>
        <a:spcPct val="0"/>
      </a:spcAft>
      <a:defRPr sz="1600" kern="1200">
        <a:solidFill>
          <a:schemeClr val="tx1"/>
        </a:solidFill>
        <a:latin typeface="Helvetica" charset="0"/>
        <a:ea typeface="+mn-ea"/>
        <a:cs typeface="+mn-cs"/>
      </a:defRPr>
    </a:lvl2pPr>
    <a:lvl3pPr marL="914400" algn="l" rtl="0" eaLnBrk="0" fontAlgn="base" hangingPunct="0">
      <a:spcBef>
        <a:spcPct val="0"/>
      </a:spcBef>
      <a:spcAft>
        <a:spcPct val="0"/>
      </a:spcAft>
      <a:defRPr sz="1600" kern="1200">
        <a:solidFill>
          <a:schemeClr val="tx1"/>
        </a:solidFill>
        <a:latin typeface="Helvetica" charset="0"/>
        <a:ea typeface="+mn-ea"/>
        <a:cs typeface="+mn-cs"/>
      </a:defRPr>
    </a:lvl3pPr>
    <a:lvl4pPr marL="1371600" algn="l" rtl="0" eaLnBrk="0" fontAlgn="base" hangingPunct="0">
      <a:spcBef>
        <a:spcPct val="0"/>
      </a:spcBef>
      <a:spcAft>
        <a:spcPct val="0"/>
      </a:spcAft>
      <a:defRPr sz="1600" kern="1200">
        <a:solidFill>
          <a:schemeClr val="tx1"/>
        </a:solidFill>
        <a:latin typeface="Helvetica" charset="0"/>
        <a:ea typeface="+mn-ea"/>
        <a:cs typeface="+mn-cs"/>
      </a:defRPr>
    </a:lvl4pPr>
    <a:lvl5pPr marL="1828800" algn="l" rtl="0" eaLnBrk="0" fontAlgn="base" hangingPunct="0">
      <a:spcBef>
        <a:spcPct val="0"/>
      </a:spcBef>
      <a:spcAft>
        <a:spcPct val="0"/>
      </a:spcAft>
      <a:defRPr sz="1600" kern="1200">
        <a:solidFill>
          <a:schemeClr val="tx1"/>
        </a:solidFill>
        <a:latin typeface="Helvetica" charset="0"/>
        <a:ea typeface="+mn-ea"/>
        <a:cs typeface="+mn-cs"/>
      </a:defRPr>
    </a:lvl5pPr>
    <a:lvl6pPr marL="2286000" algn="l" defTabSz="914400" rtl="0" eaLnBrk="1" latinLnBrk="0" hangingPunct="1">
      <a:defRPr sz="1600" kern="1200">
        <a:solidFill>
          <a:schemeClr val="tx1"/>
        </a:solidFill>
        <a:latin typeface="Helvetica" charset="0"/>
        <a:ea typeface="+mn-ea"/>
        <a:cs typeface="+mn-cs"/>
      </a:defRPr>
    </a:lvl6pPr>
    <a:lvl7pPr marL="2743200" algn="l" defTabSz="914400" rtl="0" eaLnBrk="1" latinLnBrk="0" hangingPunct="1">
      <a:defRPr sz="1600" kern="1200">
        <a:solidFill>
          <a:schemeClr val="tx1"/>
        </a:solidFill>
        <a:latin typeface="Helvetica" charset="0"/>
        <a:ea typeface="+mn-ea"/>
        <a:cs typeface="+mn-cs"/>
      </a:defRPr>
    </a:lvl7pPr>
    <a:lvl8pPr marL="3200400" algn="l" defTabSz="914400" rtl="0" eaLnBrk="1" latinLnBrk="0" hangingPunct="1">
      <a:defRPr sz="1600" kern="1200">
        <a:solidFill>
          <a:schemeClr val="tx1"/>
        </a:solidFill>
        <a:latin typeface="Helvetica" charset="0"/>
        <a:ea typeface="+mn-ea"/>
        <a:cs typeface="+mn-cs"/>
      </a:defRPr>
    </a:lvl8pPr>
    <a:lvl9pPr marL="3657600" algn="l" defTabSz="914400" rtl="0" eaLnBrk="1" latinLnBrk="0" hangingPunct="1">
      <a:defRPr sz="1600" kern="1200">
        <a:solidFill>
          <a:schemeClr val="tx1"/>
        </a:solidFill>
        <a:latin typeface="Helvetica"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 xmlns:p14="http://schemas.microsoft.com/office/powerpoint/2010/main" val="1"/>
      </p:ext>
    </p:extLst>
  </p:showPr>
  <p:clrMru>
    <a:srgbClr val="0066CC"/>
    <a:srgbClr val="0000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76" autoAdjust="0"/>
    <p:restoredTop sz="94664" autoAdjust="0"/>
  </p:normalViewPr>
  <p:slideViewPr>
    <p:cSldViewPr snapToGrid="0">
      <p:cViewPr varScale="1">
        <p:scale>
          <a:sx n="66" d="100"/>
          <a:sy n="66" d="100"/>
        </p:scale>
        <p:origin x="-1506" y="-114"/>
      </p:cViewPr>
      <p:guideLst>
        <p:guide orient="horz" pos="697"/>
        <p:guide pos="4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3032125" cy="463550"/>
          </a:xfrm>
          <a:prstGeom prst="rect">
            <a:avLst/>
          </a:prstGeom>
          <a:noFill/>
          <a:ln w="9525">
            <a:noFill/>
            <a:miter lim="800000"/>
          </a:ln>
          <a:effectLst/>
        </p:spPr>
        <p:txBody>
          <a:bodyPr vert="horz" wrap="none" lIns="93031" tIns="46516" rIns="93031" bIns="46516" numCol="1" anchor="t" anchorCtr="0" compatLnSpc="1"/>
          <a:lstStyle>
            <a:lvl1pPr defTabSz="930275">
              <a:defRPr sz="1200" smtClean="0"/>
            </a:lvl1pPr>
          </a:lstStyle>
          <a:p>
            <a:pPr>
              <a:defRPr/>
            </a:pPr>
            <a:endParaRPr lang="en-US" altLang="zh-CN"/>
          </a:p>
        </p:txBody>
      </p:sp>
      <p:sp>
        <p:nvSpPr>
          <p:cNvPr id="58371" name="Rectangle 3"/>
          <p:cNvSpPr>
            <a:spLocks noGrp="1" noChangeArrowheads="1"/>
          </p:cNvSpPr>
          <p:nvPr>
            <p:ph type="dt" sz="quarter" idx="1"/>
          </p:nvPr>
        </p:nvSpPr>
        <p:spPr bwMode="auto">
          <a:xfrm>
            <a:off x="3965575" y="0"/>
            <a:ext cx="3032125" cy="463550"/>
          </a:xfrm>
          <a:prstGeom prst="rect">
            <a:avLst/>
          </a:prstGeom>
          <a:noFill/>
          <a:ln w="9525">
            <a:noFill/>
            <a:miter lim="800000"/>
          </a:ln>
          <a:effectLst/>
        </p:spPr>
        <p:txBody>
          <a:bodyPr vert="horz" wrap="none" lIns="93031" tIns="46516" rIns="93031" bIns="46516" numCol="1" anchor="t" anchorCtr="0" compatLnSpc="1"/>
          <a:lstStyle>
            <a:lvl1pPr algn="r" defTabSz="930275">
              <a:defRPr sz="1200" smtClean="0"/>
            </a:lvl1pPr>
          </a:lstStyle>
          <a:p>
            <a:pPr>
              <a:defRPr/>
            </a:pPr>
            <a:endParaRPr lang="en-US" altLang="zh-CN"/>
          </a:p>
        </p:txBody>
      </p:sp>
      <p:sp>
        <p:nvSpPr>
          <p:cNvPr id="58372" name="Rectangle 4"/>
          <p:cNvSpPr>
            <a:spLocks noGrp="1" noChangeArrowheads="1"/>
          </p:cNvSpPr>
          <p:nvPr>
            <p:ph type="ftr" sz="quarter" idx="2"/>
          </p:nvPr>
        </p:nvSpPr>
        <p:spPr bwMode="auto">
          <a:xfrm>
            <a:off x="0" y="8820150"/>
            <a:ext cx="3032125" cy="463550"/>
          </a:xfrm>
          <a:prstGeom prst="rect">
            <a:avLst/>
          </a:prstGeom>
          <a:noFill/>
          <a:ln w="9525">
            <a:noFill/>
            <a:miter lim="800000"/>
          </a:ln>
          <a:effectLst/>
        </p:spPr>
        <p:txBody>
          <a:bodyPr vert="horz" wrap="none" lIns="93031" tIns="46516" rIns="93031" bIns="46516" numCol="1" anchor="b" anchorCtr="0" compatLnSpc="1"/>
          <a:lstStyle>
            <a:lvl1pPr defTabSz="930275">
              <a:defRPr sz="1200" smtClean="0"/>
            </a:lvl1pPr>
          </a:lstStyle>
          <a:p>
            <a:pPr>
              <a:defRPr/>
            </a:pPr>
            <a:endParaRPr lang="en-US" altLang="zh-CN"/>
          </a:p>
        </p:txBody>
      </p:sp>
      <p:sp>
        <p:nvSpPr>
          <p:cNvPr id="58373" name="Rectangle 5"/>
          <p:cNvSpPr>
            <a:spLocks noGrp="1" noChangeArrowheads="1"/>
          </p:cNvSpPr>
          <p:nvPr>
            <p:ph type="sldNum" sz="quarter" idx="3"/>
          </p:nvPr>
        </p:nvSpPr>
        <p:spPr bwMode="auto">
          <a:xfrm>
            <a:off x="3965575" y="8820150"/>
            <a:ext cx="3032125" cy="463550"/>
          </a:xfrm>
          <a:prstGeom prst="rect">
            <a:avLst/>
          </a:prstGeom>
          <a:noFill/>
          <a:ln w="9525">
            <a:noFill/>
            <a:miter lim="800000"/>
          </a:ln>
          <a:effectLst/>
        </p:spPr>
        <p:txBody>
          <a:bodyPr vert="horz" wrap="none" lIns="93031" tIns="46516" rIns="93031" bIns="46516" numCol="1" anchor="b" anchorCtr="0" compatLnSpc="1"/>
          <a:lstStyle>
            <a:lvl1pPr algn="r" defTabSz="930275">
              <a:defRPr sz="1200" smtClean="0"/>
            </a:lvl1pPr>
          </a:lstStyle>
          <a:p>
            <a:pPr>
              <a:defRPr/>
            </a:pPr>
            <a:fld id="{188A137B-C8CC-4A46-B311-C6C5EF6EBAA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3032125" cy="463550"/>
          </a:xfrm>
          <a:prstGeom prst="rect">
            <a:avLst/>
          </a:prstGeom>
          <a:noFill/>
          <a:ln w="9525">
            <a:noFill/>
            <a:miter lim="800000"/>
          </a:ln>
          <a:effectLst/>
        </p:spPr>
        <p:txBody>
          <a:bodyPr vert="horz" wrap="none" lIns="93031" tIns="46516" rIns="93031" bIns="46516" numCol="1" anchor="t" anchorCtr="0" compatLnSpc="1"/>
          <a:lstStyle>
            <a:lvl1pPr defTabSz="930275">
              <a:defRPr sz="1200" smtClean="0"/>
            </a:lvl1pPr>
          </a:lstStyle>
          <a:p>
            <a:pPr>
              <a:defRPr/>
            </a:pPr>
            <a:endParaRPr lang="en-US" altLang="zh-CN"/>
          </a:p>
        </p:txBody>
      </p:sp>
      <p:sp>
        <p:nvSpPr>
          <p:cNvPr id="52227" name="Rectangle 3"/>
          <p:cNvSpPr>
            <a:spLocks noGrp="1" noChangeArrowheads="1"/>
          </p:cNvSpPr>
          <p:nvPr>
            <p:ph type="dt" idx="1"/>
          </p:nvPr>
        </p:nvSpPr>
        <p:spPr bwMode="auto">
          <a:xfrm>
            <a:off x="3965575" y="0"/>
            <a:ext cx="3032125" cy="463550"/>
          </a:xfrm>
          <a:prstGeom prst="rect">
            <a:avLst/>
          </a:prstGeom>
          <a:noFill/>
          <a:ln w="9525">
            <a:noFill/>
            <a:miter lim="800000"/>
          </a:ln>
          <a:effectLst/>
        </p:spPr>
        <p:txBody>
          <a:bodyPr vert="horz" wrap="none" lIns="93031" tIns="46516" rIns="93031" bIns="46516" numCol="1" anchor="t" anchorCtr="0" compatLnSpc="1"/>
          <a:lstStyle>
            <a:lvl1pPr algn="r" defTabSz="930275">
              <a:defRPr sz="1200" smtClean="0"/>
            </a:lvl1pPr>
          </a:lstStyle>
          <a:p>
            <a:pPr>
              <a:defRPr/>
            </a:pPr>
            <a:endParaRPr lang="en-US" altLang="zh-CN"/>
          </a:p>
        </p:txBody>
      </p:sp>
      <p:sp>
        <p:nvSpPr>
          <p:cNvPr id="83972"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ln>
        </p:spPr>
      </p:sp>
      <p:sp>
        <p:nvSpPr>
          <p:cNvPr id="52229" name="Rectangle 5"/>
          <p:cNvSpPr>
            <a:spLocks noGrp="1" noChangeArrowheads="1"/>
          </p:cNvSpPr>
          <p:nvPr>
            <p:ph type="body" sz="quarter" idx="3"/>
          </p:nvPr>
        </p:nvSpPr>
        <p:spPr bwMode="auto">
          <a:xfrm>
            <a:off x="933450" y="4410075"/>
            <a:ext cx="5130800" cy="4176713"/>
          </a:xfrm>
          <a:prstGeom prst="rect">
            <a:avLst/>
          </a:prstGeom>
          <a:noFill/>
          <a:ln w="9525">
            <a:noFill/>
            <a:miter lim="800000"/>
          </a:ln>
          <a:effectLst/>
        </p:spPr>
        <p:txBody>
          <a:bodyPr vert="horz" wrap="none" lIns="93031" tIns="46516" rIns="93031" bIns="46516" numCol="1" anchor="t" anchorCtr="0" compatLnSpc="1"/>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52230" name="Rectangle 6"/>
          <p:cNvSpPr>
            <a:spLocks noGrp="1" noChangeArrowheads="1"/>
          </p:cNvSpPr>
          <p:nvPr>
            <p:ph type="ftr" sz="quarter" idx="4"/>
          </p:nvPr>
        </p:nvSpPr>
        <p:spPr bwMode="auto">
          <a:xfrm>
            <a:off x="0" y="8820150"/>
            <a:ext cx="3032125" cy="463550"/>
          </a:xfrm>
          <a:prstGeom prst="rect">
            <a:avLst/>
          </a:prstGeom>
          <a:noFill/>
          <a:ln w="9525">
            <a:noFill/>
            <a:miter lim="800000"/>
          </a:ln>
          <a:effectLst/>
        </p:spPr>
        <p:txBody>
          <a:bodyPr vert="horz" wrap="none" lIns="93031" tIns="46516" rIns="93031" bIns="46516" numCol="1" anchor="b" anchorCtr="0" compatLnSpc="1"/>
          <a:lstStyle>
            <a:lvl1pPr defTabSz="930275">
              <a:defRPr sz="1200" smtClean="0"/>
            </a:lvl1pPr>
          </a:lstStyle>
          <a:p>
            <a:pPr>
              <a:defRPr/>
            </a:pPr>
            <a:endParaRPr lang="en-US" altLang="zh-CN"/>
          </a:p>
        </p:txBody>
      </p:sp>
      <p:sp>
        <p:nvSpPr>
          <p:cNvPr id="52231" name="Rectangle 7"/>
          <p:cNvSpPr>
            <a:spLocks noGrp="1" noChangeArrowheads="1"/>
          </p:cNvSpPr>
          <p:nvPr>
            <p:ph type="sldNum" sz="quarter" idx="5"/>
          </p:nvPr>
        </p:nvSpPr>
        <p:spPr bwMode="auto">
          <a:xfrm>
            <a:off x="3965575" y="8820150"/>
            <a:ext cx="3032125" cy="463550"/>
          </a:xfrm>
          <a:prstGeom prst="rect">
            <a:avLst/>
          </a:prstGeom>
          <a:noFill/>
          <a:ln w="9525">
            <a:noFill/>
            <a:miter lim="800000"/>
          </a:ln>
          <a:effectLst/>
        </p:spPr>
        <p:txBody>
          <a:bodyPr vert="horz" wrap="none" lIns="93031" tIns="46516" rIns="93031" bIns="46516" numCol="1" anchor="b" anchorCtr="0" compatLnSpc="1"/>
          <a:lstStyle>
            <a:lvl1pPr algn="r" defTabSz="930275">
              <a:defRPr sz="1200" smtClean="0"/>
            </a:lvl1pPr>
          </a:lstStyle>
          <a:p>
            <a:pPr>
              <a:defRPr/>
            </a:pPr>
            <a:fld id="{403D2096-91C8-42A9-AF52-2010ACBCA3E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7B6AC94D-35DE-407D-8A2E-A830E896056D}" type="slidenum">
              <a:rPr lang="en-US" altLang="zh-CN"/>
              <a:pPr/>
              <a:t>1</a:t>
            </a:fld>
            <a:endParaRPr lang="en-US" altLang="zh-CN"/>
          </a:p>
        </p:txBody>
      </p:sp>
      <p:sp>
        <p:nvSpPr>
          <p:cNvPr id="84995" name="Rectangle 2"/>
          <p:cNvSpPr>
            <a:spLocks noGrp="1" noRot="1" noChangeAspect="1" noChangeArrowheads="1" noTextEdit="1"/>
          </p:cNvSpPr>
          <p:nvPr>
            <p:ph type="sldImg"/>
          </p:nvPr>
        </p:nvSpPr>
        <p:spPr>
          <a:xfrm>
            <a:off x="1179513" y="696913"/>
            <a:ext cx="4641850" cy="3481387"/>
          </a:xfrm>
        </p:spPr>
      </p:sp>
      <p:sp>
        <p:nvSpPr>
          <p:cNvPr id="84996"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14E3D802-66A8-4BE9-9CF7-A8254D0332D2}" type="slidenum">
              <a:rPr lang="en-US" altLang="zh-CN"/>
              <a:pPr/>
              <a:t>35</a:t>
            </a:fld>
            <a:endParaRPr lang="en-US" altLang="zh-CN"/>
          </a:p>
        </p:txBody>
      </p:sp>
      <p:sp>
        <p:nvSpPr>
          <p:cNvPr id="94211" name="Rectangle 2"/>
          <p:cNvSpPr>
            <a:spLocks noChangeArrowheads="1"/>
          </p:cNvSpPr>
          <p:nvPr/>
        </p:nvSpPr>
        <p:spPr bwMode="auto">
          <a:xfrm>
            <a:off x="3965575" y="0"/>
            <a:ext cx="3032125" cy="463550"/>
          </a:xfrm>
          <a:prstGeom prst="rect">
            <a:avLst/>
          </a:prstGeom>
          <a:noFill/>
          <a:ln w="12700">
            <a:noFill/>
            <a:miter lim="800000"/>
          </a:ln>
        </p:spPr>
        <p:txBody>
          <a:bodyPr wrap="none" anchor="ctr"/>
          <a:lstStyle/>
          <a:p>
            <a:endParaRPr lang="zh-CN" altLang="en-US"/>
          </a:p>
        </p:txBody>
      </p:sp>
      <p:sp>
        <p:nvSpPr>
          <p:cNvPr id="94212" name="Rectangle 3"/>
          <p:cNvSpPr>
            <a:spLocks noChangeArrowheads="1"/>
          </p:cNvSpPr>
          <p:nvPr/>
        </p:nvSpPr>
        <p:spPr bwMode="auto">
          <a:xfrm>
            <a:off x="3965575" y="8820150"/>
            <a:ext cx="3032125" cy="463550"/>
          </a:xfrm>
          <a:prstGeom prst="rect">
            <a:avLst/>
          </a:prstGeom>
          <a:noFill/>
          <a:ln w="12700">
            <a:noFill/>
            <a:miter lim="800000"/>
          </a:ln>
        </p:spPr>
        <p:txBody>
          <a:bodyPr wrap="none" lIns="92058" tIns="45221" rIns="92058" bIns="45221" anchor="b"/>
          <a:lstStyle/>
          <a:p>
            <a:pPr algn="r" defTabSz="930275"/>
            <a:r>
              <a:rPr lang="en-US" altLang="zh-CN" sz="1300">
                <a:latin typeface="Times New Roman" panose="02020603050405020304" pitchFamily="18" charset="0"/>
              </a:rPr>
              <a:t>3</a:t>
            </a:r>
          </a:p>
        </p:txBody>
      </p:sp>
      <p:sp>
        <p:nvSpPr>
          <p:cNvPr id="94213" name="Rectangle 4"/>
          <p:cNvSpPr>
            <a:spLocks noChangeArrowheads="1"/>
          </p:cNvSpPr>
          <p:nvPr/>
        </p:nvSpPr>
        <p:spPr bwMode="auto">
          <a:xfrm>
            <a:off x="0" y="8820150"/>
            <a:ext cx="3032125" cy="463550"/>
          </a:xfrm>
          <a:prstGeom prst="rect">
            <a:avLst/>
          </a:prstGeom>
          <a:noFill/>
          <a:ln w="12700">
            <a:noFill/>
            <a:miter lim="800000"/>
          </a:ln>
        </p:spPr>
        <p:txBody>
          <a:bodyPr wrap="none" anchor="ctr"/>
          <a:lstStyle/>
          <a:p>
            <a:endParaRPr lang="zh-CN" altLang="en-US"/>
          </a:p>
        </p:txBody>
      </p:sp>
      <p:sp>
        <p:nvSpPr>
          <p:cNvPr id="94214" name="Rectangle 5"/>
          <p:cNvSpPr>
            <a:spLocks noChangeArrowheads="1"/>
          </p:cNvSpPr>
          <p:nvPr/>
        </p:nvSpPr>
        <p:spPr bwMode="auto">
          <a:xfrm>
            <a:off x="0" y="0"/>
            <a:ext cx="3032125" cy="463550"/>
          </a:xfrm>
          <a:prstGeom prst="rect">
            <a:avLst/>
          </a:prstGeom>
          <a:noFill/>
          <a:ln w="12700">
            <a:noFill/>
            <a:miter lim="800000"/>
          </a:ln>
        </p:spPr>
        <p:txBody>
          <a:bodyPr wrap="none" anchor="ctr"/>
          <a:lstStyle/>
          <a:p>
            <a:endParaRPr lang="zh-CN" altLang="en-US"/>
          </a:p>
        </p:txBody>
      </p:sp>
      <p:sp>
        <p:nvSpPr>
          <p:cNvPr id="94215" name="Rectangle 6"/>
          <p:cNvSpPr>
            <a:spLocks noGrp="1" noRot="1" noChangeAspect="1" noChangeArrowheads="1" noTextEdit="1"/>
          </p:cNvSpPr>
          <p:nvPr>
            <p:ph type="sldImg"/>
          </p:nvPr>
        </p:nvSpPr>
        <p:spPr>
          <a:xfrm>
            <a:off x="1187450" y="703263"/>
            <a:ext cx="4622800" cy="3467100"/>
          </a:xfrm>
          <a:ln w="12700" cap="flat"/>
        </p:spPr>
      </p:sp>
      <p:sp>
        <p:nvSpPr>
          <p:cNvPr id="94216" name="Rectangle 7"/>
          <p:cNvSpPr>
            <a:spLocks noGrp="1" noChangeArrowheads="1"/>
          </p:cNvSpPr>
          <p:nvPr>
            <p:ph type="body" idx="1"/>
          </p:nvPr>
        </p:nvSpPr>
        <p:spPr>
          <a:xfrm>
            <a:off x="931863" y="4410075"/>
            <a:ext cx="5133975" cy="4176713"/>
          </a:xfrm>
          <a:noFill/>
        </p:spPr>
        <p:txBody>
          <a:bodyPr lIns="92058" tIns="45221" rIns="92058" bIns="45221" anchor="ctr"/>
          <a:lstStyle/>
          <a:p>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4CC6B516-477F-46D4-98CC-B9F4CFA85834}" type="slidenum">
              <a:rPr lang="en-US" altLang="zh-CN"/>
              <a:pPr/>
              <a:t>36</a:t>
            </a:fld>
            <a:endParaRPr lang="en-US" altLang="zh-CN"/>
          </a:p>
        </p:txBody>
      </p:sp>
      <p:sp>
        <p:nvSpPr>
          <p:cNvPr id="95235" name="Rectangle 2"/>
          <p:cNvSpPr>
            <a:spLocks noChangeArrowheads="1"/>
          </p:cNvSpPr>
          <p:nvPr/>
        </p:nvSpPr>
        <p:spPr bwMode="auto">
          <a:xfrm>
            <a:off x="3965575" y="0"/>
            <a:ext cx="3032125" cy="463550"/>
          </a:xfrm>
          <a:prstGeom prst="rect">
            <a:avLst/>
          </a:prstGeom>
          <a:noFill/>
          <a:ln w="12700">
            <a:noFill/>
            <a:miter lim="800000"/>
          </a:ln>
        </p:spPr>
        <p:txBody>
          <a:bodyPr wrap="none" anchor="ctr"/>
          <a:lstStyle/>
          <a:p>
            <a:endParaRPr lang="zh-CN" altLang="en-US"/>
          </a:p>
        </p:txBody>
      </p:sp>
      <p:sp>
        <p:nvSpPr>
          <p:cNvPr id="95236" name="Rectangle 3"/>
          <p:cNvSpPr>
            <a:spLocks noChangeArrowheads="1"/>
          </p:cNvSpPr>
          <p:nvPr/>
        </p:nvSpPr>
        <p:spPr bwMode="auto">
          <a:xfrm>
            <a:off x="3965575" y="8820150"/>
            <a:ext cx="3032125" cy="463550"/>
          </a:xfrm>
          <a:prstGeom prst="rect">
            <a:avLst/>
          </a:prstGeom>
          <a:noFill/>
          <a:ln w="12700">
            <a:noFill/>
            <a:miter lim="800000"/>
          </a:ln>
        </p:spPr>
        <p:txBody>
          <a:bodyPr wrap="none" lIns="92058" tIns="45221" rIns="92058" bIns="45221" anchor="b"/>
          <a:lstStyle/>
          <a:p>
            <a:pPr algn="r" defTabSz="930275"/>
            <a:r>
              <a:rPr lang="en-US" altLang="zh-CN" sz="1300">
                <a:latin typeface="Times New Roman" panose="02020603050405020304" pitchFamily="18" charset="0"/>
              </a:rPr>
              <a:t>4</a:t>
            </a:r>
          </a:p>
        </p:txBody>
      </p:sp>
      <p:sp>
        <p:nvSpPr>
          <p:cNvPr id="95237" name="Rectangle 4"/>
          <p:cNvSpPr>
            <a:spLocks noChangeArrowheads="1"/>
          </p:cNvSpPr>
          <p:nvPr/>
        </p:nvSpPr>
        <p:spPr bwMode="auto">
          <a:xfrm>
            <a:off x="0" y="8820150"/>
            <a:ext cx="3032125" cy="463550"/>
          </a:xfrm>
          <a:prstGeom prst="rect">
            <a:avLst/>
          </a:prstGeom>
          <a:noFill/>
          <a:ln w="12700">
            <a:noFill/>
            <a:miter lim="800000"/>
          </a:ln>
        </p:spPr>
        <p:txBody>
          <a:bodyPr wrap="none" anchor="ctr"/>
          <a:lstStyle/>
          <a:p>
            <a:endParaRPr lang="zh-CN" altLang="en-US"/>
          </a:p>
        </p:txBody>
      </p:sp>
      <p:sp>
        <p:nvSpPr>
          <p:cNvPr id="95238" name="Rectangle 5"/>
          <p:cNvSpPr>
            <a:spLocks noChangeArrowheads="1"/>
          </p:cNvSpPr>
          <p:nvPr/>
        </p:nvSpPr>
        <p:spPr bwMode="auto">
          <a:xfrm>
            <a:off x="0" y="0"/>
            <a:ext cx="3032125" cy="463550"/>
          </a:xfrm>
          <a:prstGeom prst="rect">
            <a:avLst/>
          </a:prstGeom>
          <a:noFill/>
          <a:ln w="12700">
            <a:noFill/>
            <a:miter lim="800000"/>
          </a:ln>
        </p:spPr>
        <p:txBody>
          <a:bodyPr wrap="none" anchor="ctr"/>
          <a:lstStyle/>
          <a:p>
            <a:endParaRPr lang="zh-CN" altLang="en-US"/>
          </a:p>
        </p:txBody>
      </p:sp>
      <p:sp>
        <p:nvSpPr>
          <p:cNvPr id="95239" name="Rectangle 6"/>
          <p:cNvSpPr>
            <a:spLocks noGrp="1" noRot="1" noChangeAspect="1" noChangeArrowheads="1" noTextEdit="1"/>
          </p:cNvSpPr>
          <p:nvPr>
            <p:ph type="sldImg"/>
          </p:nvPr>
        </p:nvSpPr>
        <p:spPr>
          <a:xfrm>
            <a:off x="1187450" y="703263"/>
            <a:ext cx="4622800" cy="3467100"/>
          </a:xfrm>
          <a:ln w="12700" cap="flat"/>
        </p:spPr>
      </p:sp>
      <p:sp>
        <p:nvSpPr>
          <p:cNvPr id="95240" name="Rectangle 7"/>
          <p:cNvSpPr>
            <a:spLocks noGrp="1" noChangeArrowheads="1"/>
          </p:cNvSpPr>
          <p:nvPr>
            <p:ph type="body" idx="1"/>
          </p:nvPr>
        </p:nvSpPr>
        <p:spPr>
          <a:xfrm>
            <a:off x="931863" y="4410075"/>
            <a:ext cx="5133975" cy="4176713"/>
          </a:xfrm>
          <a:noFill/>
        </p:spPr>
        <p:txBody>
          <a:bodyPr lIns="92058" tIns="45221" rIns="92058" bIns="45221" anchor="ctr"/>
          <a:lstStyle/>
          <a:p>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A6262C63-E817-4794-B87A-1BAF59D045F6}" type="slidenum">
              <a:rPr lang="en-US" altLang="zh-CN"/>
              <a:pPr/>
              <a:t>37</a:t>
            </a:fld>
            <a:endParaRPr lang="en-US" altLang="zh-CN"/>
          </a:p>
        </p:txBody>
      </p:sp>
      <p:sp>
        <p:nvSpPr>
          <p:cNvPr id="96259" name="Rectangle 2"/>
          <p:cNvSpPr>
            <a:spLocks noChangeArrowheads="1"/>
          </p:cNvSpPr>
          <p:nvPr/>
        </p:nvSpPr>
        <p:spPr bwMode="auto">
          <a:xfrm>
            <a:off x="3965575" y="0"/>
            <a:ext cx="3032125" cy="463550"/>
          </a:xfrm>
          <a:prstGeom prst="rect">
            <a:avLst/>
          </a:prstGeom>
          <a:noFill/>
          <a:ln w="12700">
            <a:noFill/>
            <a:miter lim="800000"/>
          </a:ln>
        </p:spPr>
        <p:txBody>
          <a:bodyPr wrap="none" anchor="ctr"/>
          <a:lstStyle/>
          <a:p>
            <a:endParaRPr lang="zh-CN" altLang="en-US"/>
          </a:p>
        </p:txBody>
      </p:sp>
      <p:sp>
        <p:nvSpPr>
          <p:cNvPr id="96260" name="Rectangle 3"/>
          <p:cNvSpPr>
            <a:spLocks noChangeArrowheads="1"/>
          </p:cNvSpPr>
          <p:nvPr/>
        </p:nvSpPr>
        <p:spPr bwMode="auto">
          <a:xfrm>
            <a:off x="3965575" y="8820150"/>
            <a:ext cx="3032125" cy="463550"/>
          </a:xfrm>
          <a:prstGeom prst="rect">
            <a:avLst/>
          </a:prstGeom>
          <a:noFill/>
          <a:ln w="12700">
            <a:noFill/>
            <a:miter lim="800000"/>
          </a:ln>
        </p:spPr>
        <p:txBody>
          <a:bodyPr wrap="none" lIns="92058" tIns="45221" rIns="92058" bIns="45221" anchor="b"/>
          <a:lstStyle/>
          <a:p>
            <a:pPr algn="r" defTabSz="930275"/>
            <a:r>
              <a:rPr lang="en-US" altLang="zh-CN" sz="1300">
                <a:latin typeface="Times New Roman" panose="02020603050405020304" pitchFamily="18" charset="0"/>
              </a:rPr>
              <a:t>5</a:t>
            </a:r>
          </a:p>
        </p:txBody>
      </p:sp>
      <p:sp>
        <p:nvSpPr>
          <p:cNvPr id="96261" name="Rectangle 4"/>
          <p:cNvSpPr>
            <a:spLocks noChangeArrowheads="1"/>
          </p:cNvSpPr>
          <p:nvPr/>
        </p:nvSpPr>
        <p:spPr bwMode="auto">
          <a:xfrm>
            <a:off x="0" y="8820150"/>
            <a:ext cx="3032125" cy="463550"/>
          </a:xfrm>
          <a:prstGeom prst="rect">
            <a:avLst/>
          </a:prstGeom>
          <a:noFill/>
          <a:ln w="12700">
            <a:noFill/>
            <a:miter lim="800000"/>
          </a:ln>
        </p:spPr>
        <p:txBody>
          <a:bodyPr wrap="none" anchor="ctr"/>
          <a:lstStyle/>
          <a:p>
            <a:endParaRPr lang="zh-CN" altLang="en-US"/>
          </a:p>
        </p:txBody>
      </p:sp>
      <p:sp>
        <p:nvSpPr>
          <p:cNvPr id="96262" name="Rectangle 5"/>
          <p:cNvSpPr>
            <a:spLocks noChangeArrowheads="1"/>
          </p:cNvSpPr>
          <p:nvPr/>
        </p:nvSpPr>
        <p:spPr bwMode="auto">
          <a:xfrm>
            <a:off x="0" y="0"/>
            <a:ext cx="3032125" cy="463550"/>
          </a:xfrm>
          <a:prstGeom prst="rect">
            <a:avLst/>
          </a:prstGeom>
          <a:noFill/>
          <a:ln w="12700">
            <a:noFill/>
            <a:miter lim="800000"/>
          </a:ln>
        </p:spPr>
        <p:txBody>
          <a:bodyPr wrap="none" anchor="ctr"/>
          <a:lstStyle/>
          <a:p>
            <a:endParaRPr lang="zh-CN" altLang="en-US"/>
          </a:p>
        </p:txBody>
      </p:sp>
      <p:sp>
        <p:nvSpPr>
          <p:cNvPr id="96263" name="Rectangle 6"/>
          <p:cNvSpPr>
            <a:spLocks noGrp="1" noRot="1" noChangeAspect="1" noChangeArrowheads="1" noTextEdit="1"/>
          </p:cNvSpPr>
          <p:nvPr>
            <p:ph type="sldImg"/>
          </p:nvPr>
        </p:nvSpPr>
        <p:spPr>
          <a:xfrm>
            <a:off x="1187450" y="703263"/>
            <a:ext cx="4622800" cy="3467100"/>
          </a:xfrm>
          <a:ln w="12700" cap="flat"/>
        </p:spPr>
      </p:sp>
      <p:sp>
        <p:nvSpPr>
          <p:cNvPr id="96264" name="Rectangle 7"/>
          <p:cNvSpPr>
            <a:spLocks noGrp="1" noChangeArrowheads="1"/>
          </p:cNvSpPr>
          <p:nvPr>
            <p:ph type="body" idx="1"/>
          </p:nvPr>
        </p:nvSpPr>
        <p:spPr>
          <a:xfrm>
            <a:off x="931863" y="4410075"/>
            <a:ext cx="5133975" cy="4176713"/>
          </a:xfrm>
          <a:noFill/>
        </p:spPr>
        <p:txBody>
          <a:bodyPr lIns="92058" tIns="45221" rIns="92058" bIns="45221" anchor="ctr"/>
          <a:lstStyle/>
          <a:p>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CA955D0D-1D39-4099-BDEF-43A7834EB89A}" type="slidenum">
              <a:rPr lang="en-US" altLang="zh-CN"/>
              <a:pPr/>
              <a:t>38</a:t>
            </a:fld>
            <a:endParaRPr lang="en-US" altLang="zh-CN"/>
          </a:p>
        </p:txBody>
      </p:sp>
      <p:sp>
        <p:nvSpPr>
          <p:cNvPr id="97283" name="Rectangle 2"/>
          <p:cNvSpPr>
            <a:spLocks noChangeArrowheads="1"/>
          </p:cNvSpPr>
          <p:nvPr/>
        </p:nvSpPr>
        <p:spPr bwMode="auto">
          <a:xfrm>
            <a:off x="3965575" y="0"/>
            <a:ext cx="3032125" cy="463550"/>
          </a:xfrm>
          <a:prstGeom prst="rect">
            <a:avLst/>
          </a:prstGeom>
          <a:noFill/>
          <a:ln w="12700">
            <a:noFill/>
            <a:miter lim="800000"/>
          </a:ln>
        </p:spPr>
        <p:txBody>
          <a:bodyPr wrap="none" anchor="ctr"/>
          <a:lstStyle/>
          <a:p>
            <a:endParaRPr lang="zh-CN" altLang="en-US"/>
          </a:p>
        </p:txBody>
      </p:sp>
      <p:sp>
        <p:nvSpPr>
          <p:cNvPr id="97284" name="Rectangle 3"/>
          <p:cNvSpPr>
            <a:spLocks noChangeArrowheads="1"/>
          </p:cNvSpPr>
          <p:nvPr/>
        </p:nvSpPr>
        <p:spPr bwMode="auto">
          <a:xfrm>
            <a:off x="3965575" y="8820150"/>
            <a:ext cx="3032125" cy="463550"/>
          </a:xfrm>
          <a:prstGeom prst="rect">
            <a:avLst/>
          </a:prstGeom>
          <a:noFill/>
          <a:ln w="12700">
            <a:noFill/>
            <a:miter lim="800000"/>
          </a:ln>
        </p:spPr>
        <p:txBody>
          <a:bodyPr wrap="none" lIns="92058" tIns="45221" rIns="92058" bIns="45221" anchor="b"/>
          <a:lstStyle/>
          <a:p>
            <a:pPr algn="r" defTabSz="930275"/>
            <a:r>
              <a:rPr lang="en-US" altLang="zh-CN" sz="1300">
                <a:latin typeface="Times New Roman" panose="02020603050405020304" pitchFamily="18" charset="0"/>
              </a:rPr>
              <a:t>6</a:t>
            </a:r>
          </a:p>
        </p:txBody>
      </p:sp>
      <p:sp>
        <p:nvSpPr>
          <p:cNvPr id="97285" name="Rectangle 4"/>
          <p:cNvSpPr>
            <a:spLocks noChangeArrowheads="1"/>
          </p:cNvSpPr>
          <p:nvPr/>
        </p:nvSpPr>
        <p:spPr bwMode="auto">
          <a:xfrm>
            <a:off x="0" y="8820150"/>
            <a:ext cx="3032125" cy="463550"/>
          </a:xfrm>
          <a:prstGeom prst="rect">
            <a:avLst/>
          </a:prstGeom>
          <a:noFill/>
          <a:ln w="12700">
            <a:noFill/>
            <a:miter lim="800000"/>
          </a:ln>
        </p:spPr>
        <p:txBody>
          <a:bodyPr wrap="none" anchor="ctr"/>
          <a:lstStyle/>
          <a:p>
            <a:endParaRPr lang="zh-CN" altLang="en-US"/>
          </a:p>
        </p:txBody>
      </p:sp>
      <p:sp>
        <p:nvSpPr>
          <p:cNvPr id="97286" name="Rectangle 5"/>
          <p:cNvSpPr>
            <a:spLocks noChangeArrowheads="1"/>
          </p:cNvSpPr>
          <p:nvPr/>
        </p:nvSpPr>
        <p:spPr bwMode="auto">
          <a:xfrm>
            <a:off x="0" y="0"/>
            <a:ext cx="3032125" cy="463550"/>
          </a:xfrm>
          <a:prstGeom prst="rect">
            <a:avLst/>
          </a:prstGeom>
          <a:noFill/>
          <a:ln w="12700">
            <a:noFill/>
            <a:miter lim="800000"/>
          </a:ln>
        </p:spPr>
        <p:txBody>
          <a:bodyPr wrap="none" anchor="ctr"/>
          <a:lstStyle/>
          <a:p>
            <a:endParaRPr lang="zh-CN" altLang="en-US"/>
          </a:p>
        </p:txBody>
      </p:sp>
      <p:sp>
        <p:nvSpPr>
          <p:cNvPr id="97287" name="Rectangle 6"/>
          <p:cNvSpPr>
            <a:spLocks noGrp="1" noRot="1" noChangeAspect="1" noChangeArrowheads="1" noTextEdit="1"/>
          </p:cNvSpPr>
          <p:nvPr>
            <p:ph type="sldImg"/>
          </p:nvPr>
        </p:nvSpPr>
        <p:spPr>
          <a:xfrm>
            <a:off x="1187450" y="703263"/>
            <a:ext cx="4622800" cy="3467100"/>
          </a:xfrm>
          <a:ln w="12700" cap="flat"/>
        </p:spPr>
      </p:sp>
      <p:sp>
        <p:nvSpPr>
          <p:cNvPr id="97288" name="Rectangle 7"/>
          <p:cNvSpPr>
            <a:spLocks noGrp="1" noChangeArrowheads="1"/>
          </p:cNvSpPr>
          <p:nvPr>
            <p:ph type="body" idx="1"/>
          </p:nvPr>
        </p:nvSpPr>
        <p:spPr>
          <a:xfrm>
            <a:off x="931863" y="4410075"/>
            <a:ext cx="5133975" cy="4176713"/>
          </a:xfrm>
          <a:noFill/>
        </p:spPr>
        <p:txBody>
          <a:bodyPr lIns="92058" tIns="45221" rIns="92058" bIns="45221" anchor="ctr"/>
          <a:lstStyle/>
          <a:p>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76ECE3E6-5417-4E76-8EB0-47C60D6DB56F}" type="slidenum">
              <a:rPr lang="en-US" altLang="zh-CN"/>
              <a:pPr/>
              <a:t>40</a:t>
            </a:fld>
            <a:endParaRPr lang="en-US" altLang="zh-CN"/>
          </a:p>
        </p:txBody>
      </p:sp>
      <p:sp>
        <p:nvSpPr>
          <p:cNvPr id="98307" name="Rectangle 2"/>
          <p:cNvSpPr>
            <a:spLocks noChangeArrowheads="1"/>
          </p:cNvSpPr>
          <p:nvPr/>
        </p:nvSpPr>
        <p:spPr bwMode="auto">
          <a:xfrm>
            <a:off x="3965575" y="0"/>
            <a:ext cx="3032125" cy="463550"/>
          </a:xfrm>
          <a:prstGeom prst="rect">
            <a:avLst/>
          </a:prstGeom>
          <a:noFill/>
          <a:ln w="12700">
            <a:noFill/>
            <a:miter lim="800000"/>
          </a:ln>
        </p:spPr>
        <p:txBody>
          <a:bodyPr wrap="none" anchor="ctr"/>
          <a:lstStyle/>
          <a:p>
            <a:endParaRPr lang="zh-CN" altLang="en-US"/>
          </a:p>
        </p:txBody>
      </p:sp>
      <p:sp>
        <p:nvSpPr>
          <p:cNvPr id="98308" name="Rectangle 3"/>
          <p:cNvSpPr>
            <a:spLocks noChangeArrowheads="1"/>
          </p:cNvSpPr>
          <p:nvPr/>
        </p:nvSpPr>
        <p:spPr bwMode="auto">
          <a:xfrm>
            <a:off x="3965575" y="8820150"/>
            <a:ext cx="3032125" cy="463550"/>
          </a:xfrm>
          <a:prstGeom prst="rect">
            <a:avLst/>
          </a:prstGeom>
          <a:noFill/>
          <a:ln w="12700">
            <a:noFill/>
            <a:miter lim="800000"/>
          </a:ln>
        </p:spPr>
        <p:txBody>
          <a:bodyPr wrap="none" lIns="92058" tIns="45221" rIns="92058" bIns="45221" anchor="b"/>
          <a:lstStyle/>
          <a:p>
            <a:pPr algn="r" defTabSz="930275"/>
            <a:r>
              <a:rPr lang="en-US" altLang="zh-CN" sz="1300">
                <a:latin typeface="Times New Roman" panose="02020603050405020304" pitchFamily="18" charset="0"/>
              </a:rPr>
              <a:t>8</a:t>
            </a:r>
          </a:p>
        </p:txBody>
      </p:sp>
      <p:sp>
        <p:nvSpPr>
          <p:cNvPr id="98309" name="Rectangle 4"/>
          <p:cNvSpPr>
            <a:spLocks noChangeArrowheads="1"/>
          </p:cNvSpPr>
          <p:nvPr/>
        </p:nvSpPr>
        <p:spPr bwMode="auto">
          <a:xfrm>
            <a:off x="0" y="8820150"/>
            <a:ext cx="3032125" cy="463550"/>
          </a:xfrm>
          <a:prstGeom prst="rect">
            <a:avLst/>
          </a:prstGeom>
          <a:noFill/>
          <a:ln w="12700">
            <a:noFill/>
            <a:miter lim="800000"/>
          </a:ln>
        </p:spPr>
        <p:txBody>
          <a:bodyPr wrap="none" anchor="ctr"/>
          <a:lstStyle/>
          <a:p>
            <a:endParaRPr lang="zh-CN" altLang="en-US"/>
          </a:p>
        </p:txBody>
      </p:sp>
      <p:sp>
        <p:nvSpPr>
          <p:cNvPr id="98310" name="Rectangle 5"/>
          <p:cNvSpPr>
            <a:spLocks noChangeArrowheads="1"/>
          </p:cNvSpPr>
          <p:nvPr/>
        </p:nvSpPr>
        <p:spPr bwMode="auto">
          <a:xfrm>
            <a:off x="0" y="0"/>
            <a:ext cx="3032125" cy="463550"/>
          </a:xfrm>
          <a:prstGeom prst="rect">
            <a:avLst/>
          </a:prstGeom>
          <a:noFill/>
          <a:ln w="12700">
            <a:noFill/>
            <a:miter lim="800000"/>
          </a:ln>
        </p:spPr>
        <p:txBody>
          <a:bodyPr wrap="none" anchor="ctr"/>
          <a:lstStyle/>
          <a:p>
            <a:endParaRPr lang="zh-CN" altLang="en-US"/>
          </a:p>
        </p:txBody>
      </p:sp>
      <p:sp>
        <p:nvSpPr>
          <p:cNvPr id="98311" name="Rectangle 6"/>
          <p:cNvSpPr>
            <a:spLocks noGrp="1" noRot="1" noChangeAspect="1" noChangeArrowheads="1" noTextEdit="1"/>
          </p:cNvSpPr>
          <p:nvPr>
            <p:ph type="sldImg"/>
          </p:nvPr>
        </p:nvSpPr>
        <p:spPr>
          <a:xfrm>
            <a:off x="1187450" y="703263"/>
            <a:ext cx="4622800" cy="3467100"/>
          </a:xfrm>
          <a:ln w="12700" cap="flat"/>
        </p:spPr>
      </p:sp>
      <p:sp>
        <p:nvSpPr>
          <p:cNvPr id="98312" name="Rectangle 7"/>
          <p:cNvSpPr>
            <a:spLocks noGrp="1" noChangeArrowheads="1"/>
          </p:cNvSpPr>
          <p:nvPr>
            <p:ph type="body" idx="1"/>
          </p:nvPr>
        </p:nvSpPr>
        <p:spPr>
          <a:xfrm>
            <a:off x="931863" y="4410075"/>
            <a:ext cx="5133975" cy="4176713"/>
          </a:xfrm>
          <a:noFill/>
        </p:spPr>
        <p:txBody>
          <a:bodyPr lIns="92058" tIns="45221" rIns="92058" bIns="45221" anchor="ctr"/>
          <a:lstStyle/>
          <a:p>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245575BA-2122-4B02-8D80-927171D842F2}" type="slidenum">
              <a:rPr lang="en-US" altLang="zh-CN"/>
              <a:pPr/>
              <a:t>45</a:t>
            </a:fld>
            <a:endParaRPr lang="en-US" altLang="zh-CN"/>
          </a:p>
        </p:txBody>
      </p:sp>
      <p:sp>
        <p:nvSpPr>
          <p:cNvPr id="99331" name="Rectangle 2"/>
          <p:cNvSpPr>
            <a:spLocks noGrp="1" noRot="1" noChangeAspect="1" noChangeArrowheads="1" noTextEdit="1"/>
          </p:cNvSpPr>
          <p:nvPr>
            <p:ph type="sldImg"/>
          </p:nvPr>
        </p:nvSpPr>
        <p:spPr/>
      </p:sp>
      <p:sp>
        <p:nvSpPr>
          <p:cNvPr id="99332"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E00C7A06-9FAA-4320-90DC-161178BDD4BE}" type="slidenum">
              <a:rPr lang="en-US" altLang="zh-CN"/>
              <a:pPr/>
              <a:t>50</a:t>
            </a:fld>
            <a:endParaRPr lang="en-US" altLang="zh-CN"/>
          </a:p>
        </p:txBody>
      </p:sp>
      <p:sp>
        <p:nvSpPr>
          <p:cNvPr id="100355" name="Rectangle 2"/>
          <p:cNvSpPr>
            <a:spLocks noChangeArrowheads="1"/>
          </p:cNvSpPr>
          <p:nvPr/>
        </p:nvSpPr>
        <p:spPr bwMode="auto">
          <a:xfrm>
            <a:off x="3965575" y="0"/>
            <a:ext cx="3032125" cy="463550"/>
          </a:xfrm>
          <a:prstGeom prst="rect">
            <a:avLst/>
          </a:prstGeom>
          <a:noFill/>
          <a:ln w="12700">
            <a:noFill/>
            <a:miter lim="800000"/>
          </a:ln>
        </p:spPr>
        <p:txBody>
          <a:bodyPr wrap="none" anchor="ctr"/>
          <a:lstStyle/>
          <a:p>
            <a:endParaRPr lang="zh-CN" altLang="en-US"/>
          </a:p>
        </p:txBody>
      </p:sp>
      <p:sp>
        <p:nvSpPr>
          <p:cNvPr id="100356" name="Rectangle 3"/>
          <p:cNvSpPr>
            <a:spLocks noChangeArrowheads="1"/>
          </p:cNvSpPr>
          <p:nvPr/>
        </p:nvSpPr>
        <p:spPr bwMode="auto">
          <a:xfrm>
            <a:off x="3965575" y="8820150"/>
            <a:ext cx="3032125" cy="463550"/>
          </a:xfrm>
          <a:prstGeom prst="rect">
            <a:avLst/>
          </a:prstGeom>
          <a:noFill/>
          <a:ln w="12700">
            <a:noFill/>
            <a:miter lim="800000"/>
          </a:ln>
        </p:spPr>
        <p:txBody>
          <a:bodyPr wrap="none" lIns="92058" tIns="45221" rIns="92058" bIns="45221" anchor="b"/>
          <a:lstStyle/>
          <a:p>
            <a:pPr algn="r" defTabSz="930275"/>
            <a:r>
              <a:rPr lang="en-US" altLang="zh-CN" sz="1300">
                <a:latin typeface="Times New Roman" panose="02020603050405020304" pitchFamily="18" charset="0"/>
              </a:rPr>
              <a:t>9</a:t>
            </a:r>
          </a:p>
        </p:txBody>
      </p:sp>
      <p:sp>
        <p:nvSpPr>
          <p:cNvPr id="100357" name="Rectangle 4"/>
          <p:cNvSpPr>
            <a:spLocks noChangeArrowheads="1"/>
          </p:cNvSpPr>
          <p:nvPr/>
        </p:nvSpPr>
        <p:spPr bwMode="auto">
          <a:xfrm>
            <a:off x="0" y="8820150"/>
            <a:ext cx="3032125" cy="463550"/>
          </a:xfrm>
          <a:prstGeom prst="rect">
            <a:avLst/>
          </a:prstGeom>
          <a:noFill/>
          <a:ln w="12700">
            <a:noFill/>
            <a:miter lim="800000"/>
          </a:ln>
        </p:spPr>
        <p:txBody>
          <a:bodyPr wrap="none" anchor="ctr"/>
          <a:lstStyle/>
          <a:p>
            <a:endParaRPr lang="zh-CN" altLang="en-US"/>
          </a:p>
        </p:txBody>
      </p:sp>
      <p:sp>
        <p:nvSpPr>
          <p:cNvPr id="100358" name="Rectangle 5"/>
          <p:cNvSpPr>
            <a:spLocks noChangeArrowheads="1"/>
          </p:cNvSpPr>
          <p:nvPr/>
        </p:nvSpPr>
        <p:spPr bwMode="auto">
          <a:xfrm>
            <a:off x="0" y="0"/>
            <a:ext cx="3032125" cy="463550"/>
          </a:xfrm>
          <a:prstGeom prst="rect">
            <a:avLst/>
          </a:prstGeom>
          <a:noFill/>
          <a:ln w="12700">
            <a:noFill/>
            <a:miter lim="800000"/>
          </a:ln>
        </p:spPr>
        <p:txBody>
          <a:bodyPr wrap="none" anchor="ctr"/>
          <a:lstStyle/>
          <a:p>
            <a:endParaRPr lang="zh-CN" altLang="en-US"/>
          </a:p>
        </p:txBody>
      </p:sp>
      <p:sp>
        <p:nvSpPr>
          <p:cNvPr id="100359" name="Rectangle 6"/>
          <p:cNvSpPr>
            <a:spLocks noGrp="1" noRot="1" noChangeAspect="1" noChangeArrowheads="1" noTextEdit="1"/>
          </p:cNvSpPr>
          <p:nvPr>
            <p:ph type="sldImg"/>
          </p:nvPr>
        </p:nvSpPr>
        <p:spPr>
          <a:xfrm>
            <a:off x="1187450" y="703263"/>
            <a:ext cx="4622800" cy="3467100"/>
          </a:xfrm>
          <a:ln w="12700" cap="flat"/>
        </p:spPr>
      </p:sp>
      <p:sp>
        <p:nvSpPr>
          <p:cNvPr id="100360" name="Rectangle 7"/>
          <p:cNvSpPr>
            <a:spLocks noGrp="1" noChangeArrowheads="1"/>
          </p:cNvSpPr>
          <p:nvPr>
            <p:ph type="body" idx="1"/>
          </p:nvPr>
        </p:nvSpPr>
        <p:spPr>
          <a:xfrm>
            <a:off x="931863" y="4410075"/>
            <a:ext cx="5133975" cy="4176713"/>
          </a:xfrm>
          <a:noFill/>
        </p:spPr>
        <p:txBody>
          <a:bodyPr lIns="92058" tIns="45221" rIns="92058" bIns="45221" anchor="ctr"/>
          <a:lstStyle/>
          <a:p>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53F2D234-1509-4A38-AD6C-F48FAE7D35B3}" type="slidenum">
              <a:rPr lang="en-US" altLang="zh-CN"/>
              <a:pPr/>
              <a:t>53</a:t>
            </a:fld>
            <a:endParaRPr lang="en-US" altLang="zh-CN"/>
          </a:p>
        </p:txBody>
      </p:sp>
      <p:sp>
        <p:nvSpPr>
          <p:cNvPr id="101379" name="Rectangle 2"/>
          <p:cNvSpPr>
            <a:spLocks noGrp="1" noRot="1" noChangeAspect="1" noChangeArrowheads="1" noTextEdit="1"/>
          </p:cNvSpPr>
          <p:nvPr>
            <p:ph type="sldImg"/>
          </p:nvPr>
        </p:nvSpPr>
        <p:spPr>
          <a:xfrm>
            <a:off x="1187450" y="703263"/>
            <a:ext cx="4622800" cy="3467100"/>
          </a:xfrm>
        </p:spPr>
      </p:sp>
      <p:sp>
        <p:nvSpPr>
          <p:cNvPr id="101380"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C5838E88-A07B-49B3-AD80-D6212E8F2DDA}" type="slidenum">
              <a:rPr lang="en-US" altLang="zh-CN"/>
              <a:pPr/>
              <a:t>56</a:t>
            </a:fld>
            <a:endParaRPr lang="en-US" altLang="zh-CN"/>
          </a:p>
        </p:txBody>
      </p:sp>
      <p:sp>
        <p:nvSpPr>
          <p:cNvPr id="102403" name="Rectangle 2"/>
          <p:cNvSpPr>
            <a:spLocks noGrp="1" noRot="1" noChangeAspect="1" noChangeArrowheads="1" noTextEdit="1"/>
          </p:cNvSpPr>
          <p:nvPr>
            <p:ph type="sldImg"/>
          </p:nvPr>
        </p:nvSpPr>
        <p:spPr>
          <a:xfrm>
            <a:off x="1187450" y="703263"/>
            <a:ext cx="4622800" cy="3467100"/>
          </a:xfrm>
        </p:spPr>
      </p:sp>
      <p:sp>
        <p:nvSpPr>
          <p:cNvPr id="102404"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CCBE910B-8467-4B1A-867D-56EC1950D73D}" type="slidenum">
              <a:rPr lang="en-US" altLang="zh-CN"/>
              <a:pPr/>
              <a:t>59</a:t>
            </a:fld>
            <a:endParaRPr lang="en-US" altLang="zh-CN"/>
          </a:p>
        </p:txBody>
      </p:sp>
      <p:sp>
        <p:nvSpPr>
          <p:cNvPr id="103427" name="Rectangle 2"/>
          <p:cNvSpPr>
            <a:spLocks noGrp="1" noRot="1" noChangeAspect="1" noChangeArrowheads="1" noTextEdit="1"/>
          </p:cNvSpPr>
          <p:nvPr>
            <p:ph type="sldImg"/>
          </p:nvPr>
        </p:nvSpPr>
        <p:spPr>
          <a:xfrm>
            <a:off x="1187450" y="703263"/>
            <a:ext cx="4622800" cy="3467100"/>
          </a:xfrm>
        </p:spPr>
      </p:sp>
      <p:sp>
        <p:nvSpPr>
          <p:cNvPr id="103428"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84978890-A287-4CDB-AEFF-8318BF7B9E5E}" type="slidenum">
              <a:rPr lang="en-US" altLang="zh-CN"/>
              <a:pPr/>
              <a:t>2</a:t>
            </a:fld>
            <a:endParaRPr lang="en-US" altLang="zh-CN"/>
          </a:p>
        </p:txBody>
      </p:sp>
      <p:sp>
        <p:nvSpPr>
          <p:cNvPr id="86019" name="Rectangle 2"/>
          <p:cNvSpPr>
            <a:spLocks noChangeArrowheads="1"/>
          </p:cNvSpPr>
          <p:nvPr/>
        </p:nvSpPr>
        <p:spPr bwMode="auto">
          <a:xfrm>
            <a:off x="3965575" y="0"/>
            <a:ext cx="3032125" cy="463550"/>
          </a:xfrm>
          <a:prstGeom prst="rect">
            <a:avLst/>
          </a:prstGeom>
          <a:noFill/>
          <a:ln w="12700">
            <a:noFill/>
            <a:miter lim="800000"/>
          </a:ln>
        </p:spPr>
        <p:txBody>
          <a:bodyPr wrap="none" anchor="ctr"/>
          <a:lstStyle/>
          <a:p>
            <a:endParaRPr lang="zh-CN" altLang="en-US"/>
          </a:p>
        </p:txBody>
      </p:sp>
      <p:sp>
        <p:nvSpPr>
          <p:cNvPr id="86020" name="Rectangle 3"/>
          <p:cNvSpPr>
            <a:spLocks noChangeArrowheads="1"/>
          </p:cNvSpPr>
          <p:nvPr/>
        </p:nvSpPr>
        <p:spPr bwMode="auto">
          <a:xfrm>
            <a:off x="3965575" y="8820150"/>
            <a:ext cx="3032125" cy="463550"/>
          </a:xfrm>
          <a:prstGeom prst="rect">
            <a:avLst/>
          </a:prstGeom>
          <a:noFill/>
          <a:ln w="12700">
            <a:noFill/>
            <a:miter lim="800000"/>
          </a:ln>
        </p:spPr>
        <p:txBody>
          <a:bodyPr wrap="none" lIns="92058" tIns="45221" rIns="92058" bIns="45221" anchor="b"/>
          <a:lstStyle/>
          <a:p>
            <a:pPr algn="r" defTabSz="930275"/>
            <a:r>
              <a:rPr lang="en-US" altLang="zh-CN" sz="1300">
                <a:latin typeface="Times New Roman" panose="02020603050405020304" pitchFamily="18" charset="0"/>
              </a:rPr>
              <a:t>1</a:t>
            </a:r>
          </a:p>
        </p:txBody>
      </p:sp>
      <p:sp>
        <p:nvSpPr>
          <p:cNvPr id="86021" name="Rectangle 4"/>
          <p:cNvSpPr>
            <a:spLocks noChangeArrowheads="1"/>
          </p:cNvSpPr>
          <p:nvPr/>
        </p:nvSpPr>
        <p:spPr bwMode="auto">
          <a:xfrm>
            <a:off x="0" y="8820150"/>
            <a:ext cx="3032125" cy="463550"/>
          </a:xfrm>
          <a:prstGeom prst="rect">
            <a:avLst/>
          </a:prstGeom>
          <a:noFill/>
          <a:ln w="12700">
            <a:noFill/>
            <a:miter lim="800000"/>
          </a:ln>
        </p:spPr>
        <p:txBody>
          <a:bodyPr wrap="none" anchor="ctr"/>
          <a:lstStyle/>
          <a:p>
            <a:endParaRPr lang="zh-CN" altLang="en-US"/>
          </a:p>
        </p:txBody>
      </p:sp>
      <p:sp>
        <p:nvSpPr>
          <p:cNvPr id="86022" name="Rectangle 5"/>
          <p:cNvSpPr>
            <a:spLocks noChangeArrowheads="1"/>
          </p:cNvSpPr>
          <p:nvPr/>
        </p:nvSpPr>
        <p:spPr bwMode="auto">
          <a:xfrm>
            <a:off x="0" y="0"/>
            <a:ext cx="3032125" cy="463550"/>
          </a:xfrm>
          <a:prstGeom prst="rect">
            <a:avLst/>
          </a:prstGeom>
          <a:noFill/>
          <a:ln w="12700">
            <a:noFill/>
            <a:miter lim="800000"/>
          </a:ln>
        </p:spPr>
        <p:txBody>
          <a:bodyPr wrap="none" anchor="ctr"/>
          <a:lstStyle/>
          <a:p>
            <a:endParaRPr lang="zh-CN" altLang="en-US"/>
          </a:p>
        </p:txBody>
      </p:sp>
      <p:sp>
        <p:nvSpPr>
          <p:cNvPr id="86023" name="Rectangle 6"/>
          <p:cNvSpPr>
            <a:spLocks noGrp="1" noRot="1" noChangeAspect="1" noChangeArrowheads="1" noTextEdit="1"/>
          </p:cNvSpPr>
          <p:nvPr>
            <p:ph type="sldImg"/>
          </p:nvPr>
        </p:nvSpPr>
        <p:spPr>
          <a:xfrm>
            <a:off x="1187450" y="703263"/>
            <a:ext cx="4622800" cy="3467100"/>
          </a:xfrm>
          <a:ln w="12700" cap="flat"/>
        </p:spPr>
      </p:sp>
      <p:sp>
        <p:nvSpPr>
          <p:cNvPr id="86024" name="Rectangle 7"/>
          <p:cNvSpPr>
            <a:spLocks noGrp="1" noChangeArrowheads="1"/>
          </p:cNvSpPr>
          <p:nvPr>
            <p:ph type="body" idx="1"/>
          </p:nvPr>
        </p:nvSpPr>
        <p:spPr>
          <a:xfrm>
            <a:off x="931863" y="4410075"/>
            <a:ext cx="5133975" cy="4176713"/>
          </a:xfrm>
          <a:noFill/>
        </p:spPr>
        <p:txBody>
          <a:bodyPr lIns="92058" tIns="45221" rIns="92058" bIns="45221" anchor="ctr"/>
          <a:lstStyle/>
          <a:p>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7A970FAC-2D10-40F5-BA68-878B071F4FD4}" type="slidenum">
              <a:rPr lang="en-US" altLang="zh-CN"/>
              <a:pPr/>
              <a:t>62</a:t>
            </a:fld>
            <a:endParaRPr lang="en-US" altLang="zh-CN"/>
          </a:p>
        </p:txBody>
      </p:sp>
      <p:sp>
        <p:nvSpPr>
          <p:cNvPr id="104451" name="Rectangle 2"/>
          <p:cNvSpPr>
            <a:spLocks noChangeArrowheads="1"/>
          </p:cNvSpPr>
          <p:nvPr/>
        </p:nvSpPr>
        <p:spPr bwMode="auto">
          <a:xfrm>
            <a:off x="3965575" y="0"/>
            <a:ext cx="3032125" cy="463550"/>
          </a:xfrm>
          <a:prstGeom prst="rect">
            <a:avLst/>
          </a:prstGeom>
          <a:noFill/>
          <a:ln w="12700">
            <a:noFill/>
            <a:miter lim="800000"/>
          </a:ln>
        </p:spPr>
        <p:txBody>
          <a:bodyPr wrap="none" anchor="ctr"/>
          <a:lstStyle/>
          <a:p>
            <a:endParaRPr lang="zh-CN" altLang="en-US"/>
          </a:p>
        </p:txBody>
      </p:sp>
      <p:sp>
        <p:nvSpPr>
          <p:cNvPr id="104452" name="Rectangle 3"/>
          <p:cNvSpPr>
            <a:spLocks noChangeArrowheads="1"/>
          </p:cNvSpPr>
          <p:nvPr/>
        </p:nvSpPr>
        <p:spPr bwMode="auto">
          <a:xfrm>
            <a:off x="3965575" y="8820150"/>
            <a:ext cx="3032125" cy="463550"/>
          </a:xfrm>
          <a:prstGeom prst="rect">
            <a:avLst/>
          </a:prstGeom>
          <a:noFill/>
          <a:ln w="12700">
            <a:noFill/>
            <a:miter lim="800000"/>
          </a:ln>
        </p:spPr>
        <p:txBody>
          <a:bodyPr wrap="none" lIns="92058" tIns="45221" rIns="92058" bIns="45221" anchor="b"/>
          <a:lstStyle/>
          <a:p>
            <a:pPr algn="r" defTabSz="930275"/>
            <a:r>
              <a:rPr lang="en-US" altLang="zh-CN" sz="1300">
                <a:latin typeface="Times New Roman" panose="02020603050405020304" pitchFamily="18" charset="0"/>
              </a:rPr>
              <a:t>7</a:t>
            </a:r>
          </a:p>
        </p:txBody>
      </p:sp>
      <p:sp>
        <p:nvSpPr>
          <p:cNvPr id="104453" name="Rectangle 4"/>
          <p:cNvSpPr>
            <a:spLocks noChangeArrowheads="1"/>
          </p:cNvSpPr>
          <p:nvPr/>
        </p:nvSpPr>
        <p:spPr bwMode="auto">
          <a:xfrm>
            <a:off x="0" y="8820150"/>
            <a:ext cx="3032125" cy="463550"/>
          </a:xfrm>
          <a:prstGeom prst="rect">
            <a:avLst/>
          </a:prstGeom>
          <a:noFill/>
          <a:ln w="12700">
            <a:noFill/>
            <a:miter lim="800000"/>
          </a:ln>
        </p:spPr>
        <p:txBody>
          <a:bodyPr wrap="none" anchor="ctr"/>
          <a:lstStyle/>
          <a:p>
            <a:endParaRPr lang="zh-CN" altLang="en-US"/>
          </a:p>
        </p:txBody>
      </p:sp>
      <p:sp>
        <p:nvSpPr>
          <p:cNvPr id="104454" name="Rectangle 5"/>
          <p:cNvSpPr>
            <a:spLocks noChangeArrowheads="1"/>
          </p:cNvSpPr>
          <p:nvPr/>
        </p:nvSpPr>
        <p:spPr bwMode="auto">
          <a:xfrm>
            <a:off x="0" y="0"/>
            <a:ext cx="3032125" cy="463550"/>
          </a:xfrm>
          <a:prstGeom prst="rect">
            <a:avLst/>
          </a:prstGeom>
          <a:noFill/>
          <a:ln w="12700">
            <a:noFill/>
            <a:miter lim="800000"/>
          </a:ln>
        </p:spPr>
        <p:txBody>
          <a:bodyPr wrap="none" anchor="ctr"/>
          <a:lstStyle/>
          <a:p>
            <a:endParaRPr lang="zh-CN" altLang="en-US"/>
          </a:p>
        </p:txBody>
      </p:sp>
      <p:sp>
        <p:nvSpPr>
          <p:cNvPr id="104455" name="Rectangle 6"/>
          <p:cNvSpPr>
            <a:spLocks noGrp="1" noRot="1" noChangeAspect="1" noChangeArrowheads="1" noTextEdit="1"/>
          </p:cNvSpPr>
          <p:nvPr>
            <p:ph type="sldImg"/>
          </p:nvPr>
        </p:nvSpPr>
        <p:spPr>
          <a:xfrm>
            <a:off x="1187450" y="703263"/>
            <a:ext cx="4622800" cy="3467100"/>
          </a:xfrm>
          <a:ln w="12700" cap="flat"/>
        </p:spPr>
      </p:sp>
      <p:sp>
        <p:nvSpPr>
          <p:cNvPr id="104456" name="Rectangle 7"/>
          <p:cNvSpPr>
            <a:spLocks noGrp="1" noChangeArrowheads="1"/>
          </p:cNvSpPr>
          <p:nvPr>
            <p:ph type="body" idx="1"/>
          </p:nvPr>
        </p:nvSpPr>
        <p:spPr>
          <a:xfrm>
            <a:off x="931863" y="4410075"/>
            <a:ext cx="5133975" cy="4176713"/>
          </a:xfrm>
          <a:noFill/>
        </p:spPr>
        <p:txBody>
          <a:bodyPr lIns="92058" tIns="45221" rIns="92058" bIns="45221" anchor="ctr"/>
          <a:lstStyle/>
          <a:p>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13B8FF5F-EF16-4B18-BE28-A37DA6C70E9E}" type="slidenum">
              <a:rPr lang="en-US" altLang="zh-CN"/>
              <a:pPr/>
              <a:t>63</a:t>
            </a:fld>
            <a:endParaRPr lang="en-US" altLang="zh-CN"/>
          </a:p>
        </p:txBody>
      </p:sp>
      <p:sp>
        <p:nvSpPr>
          <p:cNvPr id="108547" name="Rectangle 2"/>
          <p:cNvSpPr>
            <a:spLocks noGrp="1" noRot="1" noChangeAspect="1" noChangeArrowheads="1" noTextEdit="1"/>
          </p:cNvSpPr>
          <p:nvPr>
            <p:ph type="sldImg"/>
          </p:nvPr>
        </p:nvSpPr>
        <p:spPr>
          <a:xfrm>
            <a:off x="1187450" y="703263"/>
            <a:ext cx="4622800" cy="3467100"/>
          </a:xfrm>
        </p:spPr>
      </p:sp>
      <p:sp>
        <p:nvSpPr>
          <p:cNvPr id="108548"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D135A8E8-2041-4215-9DDE-B698499474C0}" type="slidenum">
              <a:rPr lang="en-US" altLang="zh-CN"/>
              <a:pPr/>
              <a:t>65</a:t>
            </a:fld>
            <a:endParaRPr lang="en-US" altLang="zh-CN"/>
          </a:p>
        </p:txBody>
      </p:sp>
      <p:sp>
        <p:nvSpPr>
          <p:cNvPr id="107523" name="Rectangle 2"/>
          <p:cNvSpPr>
            <a:spLocks noGrp="1" noRot="1" noChangeAspect="1" noChangeArrowheads="1" noTextEdit="1"/>
          </p:cNvSpPr>
          <p:nvPr>
            <p:ph type="sldImg"/>
          </p:nvPr>
        </p:nvSpPr>
        <p:spPr>
          <a:xfrm>
            <a:off x="1187450" y="703263"/>
            <a:ext cx="4622800" cy="3467100"/>
          </a:xfrm>
        </p:spPr>
      </p:sp>
      <p:sp>
        <p:nvSpPr>
          <p:cNvPr id="107524"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30098C07-432F-4D77-90CA-F4814231E896}" type="slidenum">
              <a:rPr lang="en-US" altLang="zh-CN"/>
              <a:pPr/>
              <a:t>67</a:t>
            </a:fld>
            <a:endParaRPr lang="en-US" altLang="zh-CN"/>
          </a:p>
        </p:txBody>
      </p:sp>
      <p:sp>
        <p:nvSpPr>
          <p:cNvPr id="109571" name="Rectangle 2"/>
          <p:cNvSpPr>
            <a:spLocks noGrp="1" noRot="1" noChangeAspect="1" noChangeArrowheads="1" noTextEdit="1"/>
          </p:cNvSpPr>
          <p:nvPr>
            <p:ph type="sldImg"/>
          </p:nvPr>
        </p:nvSpPr>
        <p:spPr>
          <a:xfrm>
            <a:off x="1187450" y="703263"/>
            <a:ext cx="4622800" cy="3467100"/>
          </a:xfrm>
        </p:spPr>
      </p:sp>
      <p:sp>
        <p:nvSpPr>
          <p:cNvPr id="109572"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556F98E2-CE06-40C7-B2D1-D9CAC16D81B2}" type="slidenum">
              <a:rPr lang="en-US" altLang="zh-CN"/>
              <a:pPr/>
              <a:t>68</a:t>
            </a:fld>
            <a:endParaRPr lang="en-US" altLang="zh-CN"/>
          </a:p>
        </p:txBody>
      </p:sp>
      <p:sp>
        <p:nvSpPr>
          <p:cNvPr id="110595" name="Rectangle 2"/>
          <p:cNvSpPr>
            <a:spLocks noGrp="1" noRot="1" noChangeAspect="1" noChangeArrowheads="1" noTextEdit="1"/>
          </p:cNvSpPr>
          <p:nvPr>
            <p:ph type="sldImg"/>
          </p:nvPr>
        </p:nvSpPr>
        <p:spPr>
          <a:xfrm>
            <a:off x="1187450" y="703263"/>
            <a:ext cx="4622800" cy="3467100"/>
          </a:xfrm>
        </p:spPr>
      </p:sp>
      <p:sp>
        <p:nvSpPr>
          <p:cNvPr id="110596"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782D40ED-5563-40A4-A889-A541721DBAAE}" type="slidenum">
              <a:rPr lang="en-US" altLang="zh-CN"/>
              <a:pPr/>
              <a:t>72</a:t>
            </a:fld>
            <a:endParaRPr lang="en-US" altLang="zh-CN"/>
          </a:p>
        </p:txBody>
      </p:sp>
      <p:sp>
        <p:nvSpPr>
          <p:cNvPr id="111619" name="Rectangle 2"/>
          <p:cNvSpPr>
            <a:spLocks noGrp="1" noRot="1" noChangeAspect="1" noChangeArrowheads="1" noTextEdit="1"/>
          </p:cNvSpPr>
          <p:nvPr>
            <p:ph type="sldImg"/>
          </p:nvPr>
        </p:nvSpPr>
        <p:spPr>
          <a:xfrm>
            <a:off x="1187450" y="703263"/>
            <a:ext cx="4622800" cy="3467100"/>
          </a:xfrm>
        </p:spPr>
      </p:sp>
      <p:sp>
        <p:nvSpPr>
          <p:cNvPr id="111620"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1E5439C2-915F-498F-B2FE-497B73572675}" type="slidenum">
              <a:rPr lang="en-US" altLang="zh-CN"/>
              <a:pPr/>
              <a:t>73</a:t>
            </a:fld>
            <a:endParaRPr lang="en-US" altLang="zh-CN"/>
          </a:p>
        </p:txBody>
      </p:sp>
      <p:sp>
        <p:nvSpPr>
          <p:cNvPr id="112643" name="Rectangle 2"/>
          <p:cNvSpPr>
            <a:spLocks noGrp="1" noRot="1" noChangeAspect="1" noChangeArrowheads="1" noTextEdit="1"/>
          </p:cNvSpPr>
          <p:nvPr>
            <p:ph type="sldImg"/>
          </p:nvPr>
        </p:nvSpPr>
        <p:spPr>
          <a:xfrm>
            <a:off x="1187450" y="703263"/>
            <a:ext cx="4622800" cy="3467100"/>
          </a:xfrm>
        </p:spPr>
      </p:sp>
      <p:sp>
        <p:nvSpPr>
          <p:cNvPr id="112644"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E6BA4E2E-269C-49CB-B0EE-9EF5F18D358A}" type="slidenum">
              <a:rPr lang="en-US" altLang="zh-CN"/>
              <a:pPr/>
              <a:t>77</a:t>
            </a:fld>
            <a:endParaRPr lang="en-US" altLang="zh-CN"/>
          </a:p>
        </p:txBody>
      </p:sp>
      <p:sp>
        <p:nvSpPr>
          <p:cNvPr id="113667" name="Rectangle 2"/>
          <p:cNvSpPr>
            <a:spLocks noGrp="1" noRot="1" noChangeAspect="1" noChangeArrowheads="1" noTextEdit="1"/>
          </p:cNvSpPr>
          <p:nvPr>
            <p:ph type="sldImg"/>
          </p:nvPr>
        </p:nvSpPr>
        <p:spPr>
          <a:xfrm>
            <a:off x="1187450" y="703263"/>
            <a:ext cx="4622800" cy="3467100"/>
          </a:xfrm>
        </p:spPr>
      </p:sp>
      <p:sp>
        <p:nvSpPr>
          <p:cNvPr id="113668"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CEAF4200-9316-4C7A-8EF7-2C4B608B60E7}" type="slidenum">
              <a:rPr lang="en-US" altLang="zh-CN"/>
              <a:pPr/>
              <a:t>82</a:t>
            </a:fld>
            <a:endParaRPr lang="en-US" altLang="zh-CN"/>
          </a:p>
        </p:txBody>
      </p:sp>
      <p:sp>
        <p:nvSpPr>
          <p:cNvPr id="114691" name="Rectangle 2"/>
          <p:cNvSpPr>
            <a:spLocks noGrp="1" noRot="1" noChangeAspect="1" noChangeArrowheads="1" noTextEdit="1"/>
          </p:cNvSpPr>
          <p:nvPr>
            <p:ph type="sldImg"/>
          </p:nvPr>
        </p:nvSpPr>
        <p:spPr>
          <a:xfrm>
            <a:off x="1187450" y="703263"/>
            <a:ext cx="4622800" cy="3467100"/>
          </a:xfrm>
        </p:spPr>
      </p:sp>
      <p:sp>
        <p:nvSpPr>
          <p:cNvPr id="114692"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96D0759B-9D72-46A8-A6C2-EA36F6531959}" type="slidenum">
              <a:rPr lang="en-US" altLang="zh-CN"/>
              <a:pPr/>
              <a:t>86</a:t>
            </a:fld>
            <a:endParaRPr lang="en-US" altLang="zh-CN"/>
          </a:p>
        </p:txBody>
      </p:sp>
      <p:sp>
        <p:nvSpPr>
          <p:cNvPr id="116739" name="Rectangle 2"/>
          <p:cNvSpPr>
            <a:spLocks noGrp="1" noRot="1" noChangeAspect="1" noChangeArrowheads="1" noTextEdit="1"/>
          </p:cNvSpPr>
          <p:nvPr>
            <p:ph type="sldImg"/>
          </p:nvPr>
        </p:nvSpPr>
        <p:spPr>
          <a:xfrm>
            <a:off x="1187450" y="703263"/>
            <a:ext cx="4622800" cy="3467100"/>
          </a:xfrm>
        </p:spPr>
      </p:sp>
      <p:sp>
        <p:nvSpPr>
          <p:cNvPr id="116740"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3024DD9E-ADCC-463D-858B-C56BA6DDCA0C}" type="slidenum">
              <a:rPr lang="en-US" altLang="zh-CN"/>
              <a:pPr/>
              <a:t>4</a:t>
            </a:fld>
            <a:endParaRPr lang="en-US" altLang="zh-CN"/>
          </a:p>
        </p:txBody>
      </p:sp>
      <p:sp>
        <p:nvSpPr>
          <p:cNvPr id="87043" name="Rectangle 2"/>
          <p:cNvSpPr>
            <a:spLocks noGrp="1" noRot="1" noChangeAspect="1" noChangeArrowheads="1" noTextEdit="1"/>
          </p:cNvSpPr>
          <p:nvPr>
            <p:ph type="sldImg"/>
          </p:nvPr>
        </p:nvSpPr>
        <p:spPr>
          <a:xfrm>
            <a:off x="1187450" y="703263"/>
            <a:ext cx="4622800" cy="3467100"/>
          </a:xfrm>
        </p:spPr>
      </p:sp>
      <p:sp>
        <p:nvSpPr>
          <p:cNvPr id="87044"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56048532-75EF-4A41-8942-ABC5D54BB54F}" type="slidenum">
              <a:rPr lang="en-US" altLang="zh-CN"/>
              <a:pPr/>
              <a:t>87</a:t>
            </a:fld>
            <a:endParaRPr lang="en-US" altLang="zh-CN"/>
          </a:p>
        </p:txBody>
      </p:sp>
      <p:sp>
        <p:nvSpPr>
          <p:cNvPr id="115715" name="Rectangle 2"/>
          <p:cNvSpPr>
            <a:spLocks noGrp="1" noRot="1" noChangeAspect="1" noChangeArrowheads="1" noTextEdit="1"/>
          </p:cNvSpPr>
          <p:nvPr>
            <p:ph type="sldImg"/>
          </p:nvPr>
        </p:nvSpPr>
        <p:spPr>
          <a:xfrm>
            <a:off x="1187450" y="703263"/>
            <a:ext cx="4622800" cy="3467100"/>
          </a:xfrm>
        </p:spPr>
      </p:sp>
      <p:sp>
        <p:nvSpPr>
          <p:cNvPr id="115716"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B8E3B08F-AA66-4A1C-8760-8D024062FC8E}" type="slidenum">
              <a:rPr lang="en-US" altLang="zh-CN"/>
              <a:pPr/>
              <a:t>92</a:t>
            </a:fld>
            <a:endParaRPr lang="en-US" altLang="zh-CN"/>
          </a:p>
        </p:txBody>
      </p:sp>
      <p:sp>
        <p:nvSpPr>
          <p:cNvPr id="117763" name="Rectangle 2"/>
          <p:cNvSpPr>
            <a:spLocks noGrp="1" noRot="1" noChangeAspect="1" noChangeArrowheads="1" noTextEdit="1"/>
          </p:cNvSpPr>
          <p:nvPr>
            <p:ph type="sldImg"/>
          </p:nvPr>
        </p:nvSpPr>
        <p:spPr>
          <a:xfrm>
            <a:off x="1187450" y="703263"/>
            <a:ext cx="4622800" cy="3467100"/>
          </a:xfrm>
        </p:spPr>
      </p:sp>
      <p:sp>
        <p:nvSpPr>
          <p:cNvPr id="117764"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70A992C1-05A4-4B8A-B0D3-240939EE41DF}" type="slidenum">
              <a:rPr lang="en-US" altLang="zh-CN"/>
              <a:pPr/>
              <a:t>93</a:t>
            </a:fld>
            <a:endParaRPr lang="en-US" altLang="zh-CN"/>
          </a:p>
        </p:txBody>
      </p:sp>
      <p:sp>
        <p:nvSpPr>
          <p:cNvPr id="118787" name="Rectangle 2"/>
          <p:cNvSpPr>
            <a:spLocks noGrp="1" noRot="1" noChangeAspect="1" noChangeArrowheads="1" noTextEdit="1"/>
          </p:cNvSpPr>
          <p:nvPr>
            <p:ph type="sldImg"/>
          </p:nvPr>
        </p:nvSpPr>
        <p:spPr>
          <a:xfrm>
            <a:off x="1187450" y="703263"/>
            <a:ext cx="4622800" cy="3467100"/>
          </a:xfrm>
        </p:spPr>
      </p:sp>
      <p:sp>
        <p:nvSpPr>
          <p:cNvPr id="118788"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FAD1DFFE-9693-4116-B613-338D79AF69AA}" type="slidenum">
              <a:rPr lang="en-US" altLang="zh-CN"/>
              <a:pPr/>
              <a:t>94</a:t>
            </a:fld>
            <a:endParaRPr lang="en-US" altLang="zh-CN"/>
          </a:p>
        </p:txBody>
      </p:sp>
      <p:sp>
        <p:nvSpPr>
          <p:cNvPr id="119811" name="Rectangle 2"/>
          <p:cNvSpPr>
            <a:spLocks noGrp="1" noRot="1" noChangeAspect="1" noChangeArrowheads="1" noTextEdit="1"/>
          </p:cNvSpPr>
          <p:nvPr>
            <p:ph type="sldImg"/>
          </p:nvPr>
        </p:nvSpPr>
        <p:spPr>
          <a:xfrm>
            <a:off x="1187450" y="703263"/>
            <a:ext cx="4622800" cy="3467100"/>
          </a:xfrm>
        </p:spPr>
      </p:sp>
      <p:sp>
        <p:nvSpPr>
          <p:cNvPr id="119812"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9C204ABB-2F02-4D3C-A710-DD14527906BB}" type="slidenum">
              <a:rPr lang="en-US" altLang="zh-CN"/>
              <a:pPr/>
              <a:t>97</a:t>
            </a:fld>
            <a:endParaRPr lang="en-US" altLang="zh-CN"/>
          </a:p>
        </p:txBody>
      </p:sp>
      <p:sp>
        <p:nvSpPr>
          <p:cNvPr id="120835" name="Rectangle 2"/>
          <p:cNvSpPr>
            <a:spLocks noGrp="1" noRot="1" noChangeAspect="1" noChangeArrowheads="1" noTextEdit="1"/>
          </p:cNvSpPr>
          <p:nvPr>
            <p:ph type="sldImg"/>
          </p:nvPr>
        </p:nvSpPr>
        <p:spPr>
          <a:xfrm>
            <a:off x="1187450" y="703263"/>
            <a:ext cx="4622800" cy="3467100"/>
          </a:xfrm>
        </p:spPr>
      </p:sp>
      <p:sp>
        <p:nvSpPr>
          <p:cNvPr id="120836"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A9498AA3-2F4A-47F8-B5A9-1A5C554693DE}" type="slidenum">
              <a:rPr lang="en-US" altLang="zh-CN"/>
              <a:pPr/>
              <a:t>98</a:t>
            </a:fld>
            <a:endParaRPr lang="en-US" altLang="zh-CN"/>
          </a:p>
        </p:txBody>
      </p:sp>
      <p:sp>
        <p:nvSpPr>
          <p:cNvPr id="121859" name="Rectangle 2"/>
          <p:cNvSpPr>
            <a:spLocks noGrp="1" noRot="1" noChangeAspect="1" noChangeArrowheads="1" noTextEdit="1"/>
          </p:cNvSpPr>
          <p:nvPr>
            <p:ph type="sldImg"/>
          </p:nvPr>
        </p:nvSpPr>
        <p:spPr>
          <a:xfrm>
            <a:off x="1187450" y="703263"/>
            <a:ext cx="4622800" cy="3467100"/>
          </a:xfrm>
        </p:spPr>
      </p:sp>
      <p:sp>
        <p:nvSpPr>
          <p:cNvPr id="121860"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6499D0BC-5D0C-4817-B6C4-ED1F35B19B89}" type="slidenum">
              <a:rPr lang="en-US" altLang="zh-CN"/>
              <a:pPr/>
              <a:t>100</a:t>
            </a:fld>
            <a:endParaRPr lang="en-US" altLang="zh-CN"/>
          </a:p>
        </p:txBody>
      </p:sp>
      <p:sp>
        <p:nvSpPr>
          <p:cNvPr id="122883" name="Rectangle 2"/>
          <p:cNvSpPr>
            <a:spLocks noGrp="1" noRot="1" noChangeAspect="1" noChangeArrowheads="1" noTextEdit="1"/>
          </p:cNvSpPr>
          <p:nvPr>
            <p:ph type="sldImg"/>
          </p:nvPr>
        </p:nvSpPr>
        <p:spPr>
          <a:xfrm>
            <a:off x="1187450" y="703263"/>
            <a:ext cx="4622800" cy="3467100"/>
          </a:xfrm>
        </p:spPr>
      </p:sp>
      <p:sp>
        <p:nvSpPr>
          <p:cNvPr id="122884"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23155F93-FA09-49ED-87EE-25CDD8C17E5C}" type="slidenum">
              <a:rPr lang="en-US" altLang="zh-CN"/>
              <a:pPr/>
              <a:t>101</a:t>
            </a:fld>
            <a:endParaRPr lang="en-US" altLang="zh-CN"/>
          </a:p>
        </p:txBody>
      </p:sp>
      <p:sp>
        <p:nvSpPr>
          <p:cNvPr id="123907" name="Rectangle 2"/>
          <p:cNvSpPr>
            <a:spLocks noGrp="1" noRot="1" noChangeAspect="1" noChangeArrowheads="1" noTextEdit="1"/>
          </p:cNvSpPr>
          <p:nvPr>
            <p:ph type="sldImg"/>
          </p:nvPr>
        </p:nvSpPr>
        <p:spPr>
          <a:xfrm>
            <a:off x="1187450" y="703263"/>
            <a:ext cx="4622800" cy="3467100"/>
          </a:xfrm>
        </p:spPr>
      </p:sp>
      <p:sp>
        <p:nvSpPr>
          <p:cNvPr id="123908"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1D52293C-C116-4D51-8527-92700C77A9D0}" type="slidenum">
              <a:rPr lang="en-US" altLang="zh-CN"/>
              <a:pPr/>
              <a:t>109</a:t>
            </a:fld>
            <a:endParaRPr lang="en-US" altLang="zh-CN"/>
          </a:p>
        </p:txBody>
      </p:sp>
      <p:sp>
        <p:nvSpPr>
          <p:cNvPr id="124931" name="Rectangle 2"/>
          <p:cNvSpPr>
            <a:spLocks noGrp="1" noRot="1" noChangeAspect="1" noChangeArrowheads="1" noTextEdit="1"/>
          </p:cNvSpPr>
          <p:nvPr>
            <p:ph type="sldImg"/>
          </p:nvPr>
        </p:nvSpPr>
        <p:spPr>
          <a:xfrm>
            <a:off x="1187450" y="703263"/>
            <a:ext cx="4622800" cy="3467100"/>
          </a:xfrm>
        </p:spPr>
      </p:sp>
      <p:sp>
        <p:nvSpPr>
          <p:cNvPr id="124932"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9799C275-3AEC-4997-80AA-E06FD2E7EAF1}" type="slidenum">
              <a:rPr lang="en-US" altLang="zh-CN"/>
              <a:pPr/>
              <a:t>111</a:t>
            </a:fld>
            <a:endParaRPr lang="en-US" altLang="zh-CN"/>
          </a:p>
        </p:txBody>
      </p:sp>
      <p:sp>
        <p:nvSpPr>
          <p:cNvPr id="125955" name="Rectangle 2"/>
          <p:cNvSpPr>
            <a:spLocks noGrp="1" noRot="1" noChangeAspect="1" noChangeArrowheads="1" noTextEdit="1"/>
          </p:cNvSpPr>
          <p:nvPr>
            <p:ph type="sldImg"/>
          </p:nvPr>
        </p:nvSpPr>
        <p:spPr>
          <a:xfrm>
            <a:off x="1187450" y="703263"/>
            <a:ext cx="4622800" cy="3467100"/>
          </a:xfrm>
        </p:spPr>
      </p:sp>
      <p:sp>
        <p:nvSpPr>
          <p:cNvPr id="125956"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4AE4EDEA-D4F4-4C52-B49B-477072F70180}" type="slidenum">
              <a:rPr lang="en-US" altLang="zh-CN"/>
              <a:pPr/>
              <a:t>9</a:t>
            </a:fld>
            <a:endParaRPr lang="en-US" altLang="zh-CN"/>
          </a:p>
        </p:txBody>
      </p:sp>
      <p:sp>
        <p:nvSpPr>
          <p:cNvPr id="88067" name="Rectangle 2"/>
          <p:cNvSpPr>
            <a:spLocks noGrp="1" noRot="1" noChangeAspect="1" noChangeArrowheads="1" noTextEdit="1"/>
          </p:cNvSpPr>
          <p:nvPr>
            <p:ph type="sldImg"/>
          </p:nvPr>
        </p:nvSpPr>
        <p:spPr>
          <a:xfrm>
            <a:off x="1187450" y="703263"/>
            <a:ext cx="4622800" cy="3467100"/>
          </a:xfrm>
        </p:spPr>
      </p:sp>
      <p:sp>
        <p:nvSpPr>
          <p:cNvPr id="88068"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21BC0F63-0646-4A4B-96A9-F81CB20118A2}" type="slidenum">
              <a:rPr lang="en-US" altLang="zh-CN"/>
              <a:pPr/>
              <a:t>112</a:t>
            </a:fld>
            <a:endParaRPr lang="en-US" altLang="zh-CN"/>
          </a:p>
        </p:txBody>
      </p:sp>
      <p:sp>
        <p:nvSpPr>
          <p:cNvPr id="126979" name="Rectangle 2"/>
          <p:cNvSpPr>
            <a:spLocks noGrp="1" noRot="1" noChangeAspect="1" noChangeArrowheads="1" noTextEdit="1"/>
          </p:cNvSpPr>
          <p:nvPr>
            <p:ph type="sldImg"/>
          </p:nvPr>
        </p:nvSpPr>
        <p:spPr>
          <a:xfrm>
            <a:off x="1187450" y="703263"/>
            <a:ext cx="4622800" cy="3467100"/>
          </a:xfrm>
        </p:spPr>
      </p:sp>
      <p:sp>
        <p:nvSpPr>
          <p:cNvPr id="126980"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669935B1-F2E6-4D91-BAA2-ABAE2C6951EB}" type="slidenum">
              <a:rPr lang="en-US" altLang="zh-CN"/>
              <a:pPr/>
              <a:t>119</a:t>
            </a:fld>
            <a:endParaRPr lang="en-US" altLang="zh-CN"/>
          </a:p>
        </p:txBody>
      </p:sp>
      <p:sp>
        <p:nvSpPr>
          <p:cNvPr id="128003" name="Rectangle 2"/>
          <p:cNvSpPr>
            <a:spLocks noGrp="1" noRot="1" noChangeAspect="1" noChangeArrowheads="1" noTextEdit="1"/>
          </p:cNvSpPr>
          <p:nvPr>
            <p:ph type="sldImg"/>
          </p:nvPr>
        </p:nvSpPr>
        <p:spPr>
          <a:xfrm>
            <a:off x="1187450" y="703263"/>
            <a:ext cx="4622800" cy="3467100"/>
          </a:xfrm>
        </p:spPr>
      </p:sp>
      <p:sp>
        <p:nvSpPr>
          <p:cNvPr id="128004"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8D1ABA1D-0D3B-4854-BE73-72AB182B0476}" type="slidenum">
              <a:rPr lang="en-US" altLang="zh-CN"/>
              <a:pPr/>
              <a:t>120</a:t>
            </a:fld>
            <a:endParaRPr lang="en-US" altLang="zh-CN"/>
          </a:p>
        </p:txBody>
      </p:sp>
      <p:sp>
        <p:nvSpPr>
          <p:cNvPr id="129027" name="Rectangle 2"/>
          <p:cNvSpPr>
            <a:spLocks noGrp="1" noRot="1" noChangeAspect="1" noChangeArrowheads="1" noTextEdit="1"/>
          </p:cNvSpPr>
          <p:nvPr>
            <p:ph type="sldImg"/>
          </p:nvPr>
        </p:nvSpPr>
        <p:spPr>
          <a:xfrm>
            <a:off x="1187450" y="703263"/>
            <a:ext cx="4622800" cy="3467100"/>
          </a:xfrm>
        </p:spPr>
      </p:sp>
      <p:sp>
        <p:nvSpPr>
          <p:cNvPr id="129028"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06D7A5FD-7392-415B-99E1-DBD1D2D1436B}" type="slidenum">
              <a:rPr lang="en-US" altLang="zh-CN"/>
              <a:pPr/>
              <a:t>128</a:t>
            </a:fld>
            <a:endParaRPr lang="en-US" altLang="zh-CN"/>
          </a:p>
        </p:txBody>
      </p:sp>
      <p:sp>
        <p:nvSpPr>
          <p:cNvPr id="130051" name="Rectangle 2"/>
          <p:cNvSpPr>
            <a:spLocks noGrp="1" noRot="1" noChangeAspect="1" noChangeArrowheads="1" noTextEdit="1"/>
          </p:cNvSpPr>
          <p:nvPr>
            <p:ph type="sldImg"/>
          </p:nvPr>
        </p:nvSpPr>
        <p:spPr>
          <a:xfrm>
            <a:off x="1187450" y="703263"/>
            <a:ext cx="4622800" cy="3467100"/>
          </a:xfrm>
        </p:spPr>
      </p:sp>
      <p:sp>
        <p:nvSpPr>
          <p:cNvPr id="130052"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4B647AB6-DFD2-41C0-8D2D-A5D9C5589D54}" type="slidenum">
              <a:rPr lang="en-US" altLang="zh-CN"/>
              <a:pPr/>
              <a:t>129</a:t>
            </a:fld>
            <a:endParaRPr lang="en-US" altLang="zh-CN"/>
          </a:p>
        </p:txBody>
      </p:sp>
      <p:sp>
        <p:nvSpPr>
          <p:cNvPr id="131075" name="Rectangle 2"/>
          <p:cNvSpPr>
            <a:spLocks noGrp="1" noRot="1" noChangeAspect="1" noChangeArrowheads="1" noTextEdit="1"/>
          </p:cNvSpPr>
          <p:nvPr>
            <p:ph type="sldImg"/>
          </p:nvPr>
        </p:nvSpPr>
        <p:spPr>
          <a:xfrm>
            <a:off x="1187450" y="703263"/>
            <a:ext cx="4622800" cy="3467100"/>
          </a:xfrm>
        </p:spPr>
      </p:sp>
      <p:sp>
        <p:nvSpPr>
          <p:cNvPr id="131076"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12DB7CB4-DAF6-4E82-9774-186E236D2DB1}" type="slidenum">
              <a:rPr lang="en-US" altLang="zh-CN"/>
              <a:pPr/>
              <a:t>130</a:t>
            </a:fld>
            <a:endParaRPr lang="en-US" altLang="zh-CN"/>
          </a:p>
        </p:txBody>
      </p:sp>
      <p:sp>
        <p:nvSpPr>
          <p:cNvPr id="132099" name="Rectangle 2"/>
          <p:cNvSpPr>
            <a:spLocks noGrp="1" noRot="1" noChangeAspect="1" noChangeArrowheads="1" noTextEdit="1"/>
          </p:cNvSpPr>
          <p:nvPr>
            <p:ph type="sldImg"/>
          </p:nvPr>
        </p:nvSpPr>
        <p:spPr>
          <a:xfrm>
            <a:off x="1187450" y="703263"/>
            <a:ext cx="4622800" cy="3467100"/>
          </a:xfrm>
        </p:spPr>
      </p:sp>
      <p:sp>
        <p:nvSpPr>
          <p:cNvPr id="132100"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9872DE17-D83C-4BCD-A887-C70ABABA340A}" type="slidenum">
              <a:rPr lang="en-US" altLang="zh-CN"/>
              <a:pPr/>
              <a:t>131</a:t>
            </a:fld>
            <a:endParaRPr lang="en-US" altLang="zh-CN"/>
          </a:p>
        </p:txBody>
      </p:sp>
      <p:sp>
        <p:nvSpPr>
          <p:cNvPr id="133123" name="Rectangle 2"/>
          <p:cNvSpPr>
            <a:spLocks noGrp="1" noRot="1" noChangeAspect="1" noChangeArrowheads="1" noTextEdit="1"/>
          </p:cNvSpPr>
          <p:nvPr>
            <p:ph type="sldImg"/>
          </p:nvPr>
        </p:nvSpPr>
        <p:spPr>
          <a:xfrm>
            <a:off x="1187450" y="703263"/>
            <a:ext cx="4622800" cy="3467100"/>
          </a:xfrm>
        </p:spPr>
      </p:sp>
      <p:sp>
        <p:nvSpPr>
          <p:cNvPr id="133124"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2DA8C428-3632-45C1-B25A-4DE6253F14E3}" type="slidenum">
              <a:rPr lang="en-US" altLang="zh-CN"/>
              <a:pPr/>
              <a:t>132</a:t>
            </a:fld>
            <a:endParaRPr lang="en-US" altLang="zh-CN"/>
          </a:p>
        </p:txBody>
      </p:sp>
      <p:sp>
        <p:nvSpPr>
          <p:cNvPr id="134147" name="Rectangle 2"/>
          <p:cNvSpPr>
            <a:spLocks noGrp="1" noRot="1" noChangeAspect="1" noChangeArrowheads="1" noTextEdit="1"/>
          </p:cNvSpPr>
          <p:nvPr>
            <p:ph type="sldImg"/>
          </p:nvPr>
        </p:nvSpPr>
        <p:spPr>
          <a:xfrm>
            <a:off x="1187450" y="703263"/>
            <a:ext cx="4622800" cy="3467100"/>
          </a:xfrm>
        </p:spPr>
      </p:sp>
      <p:sp>
        <p:nvSpPr>
          <p:cNvPr id="134148"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F2AE64B7-8760-4002-846D-80EDE1228F6E}" type="slidenum">
              <a:rPr lang="en-US" altLang="zh-CN"/>
              <a:pPr/>
              <a:t>135</a:t>
            </a:fld>
            <a:endParaRPr lang="en-US" altLang="zh-CN"/>
          </a:p>
        </p:txBody>
      </p:sp>
      <p:sp>
        <p:nvSpPr>
          <p:cNvPr id="135171" name="Rectangle 2"/>
          <p:cNvSpPr>
            <a:spLocks noGrp="1" noRot="1" noChangeAspect="1" noChangeArrowheads="1" noTextEdit="1"/>
          </p:cNvSpPr>
          <p:nvPr>
            <p:ph type="sldImg"/>
          </p:nvPr>
        </p:nvSpPr>
        <p:spPr>
          <a:xfrm>
            <a:off x="1187450" y="703263"/>
            <a:ext cx="4622800" cy="3467100"/>
          </a:xfrm>
        </p:spPr>
      </p:sp>
      <p:sp>
        <p:nvSpPr>
          <p:cNvPr id="135172"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F8B8B337-31D3-4FF0-806B-D171DE89F699}" type="slidenum">
              <a:rPr lang="en-US" altLang="zh-CN"/>
              <a:pPr/>
              <a:t>145</a:t>
            </a:fld>
            <a:endParaRPr lang="en-US" altLang="zh-CN"/>
          </a:p>
        </p:txBody>
      </p:sp>
      <p:sp>
        <p:nvSpPr>
          <p:cNvPr id="136195" name="Rectangle 2"/>
          <p:cNvSpPr>
            <a:spLocks noGrp="1" noRot="1" noChangeAspect="1" noChangeArrowheads="1" noTextEdit="1"/>
          </p:cNvSpPr>
          <p:nvPr>
            <p:ph type="sldImg"/>
          </p:nvPr>
        </p:nvSpPr>
        <p:spPr>
          <a:xfrm>
            <a:off x="1187450" y="703263"/>
            <a:ext cx="4622800" cy="3467100"/>
          </a:xfrm>
        </p:spPr>
      </p:sp>
      <p:sp>
        <p:nvSpPr>
          <p:cNvPr id="136196"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4EC95FD2-548D-477C-826D-3B60C471BFBD}" type="slidenum">
              <a:rPr lang="en-US" altLang="zh-CN"/>
              <a:pPr/>
              <a:t>10</a:t>
            </a:fld>
            <a:endParaRPr lang="en-US" altLang="zh-CN"/>
          </a:p>
        </p:txBody>
      </p:sp>
      <p:sp>
        <p:nvSpPr>
          <p:cNvPr id="89091" name="Rectangle 2"/>
          <p:cNvSpPr>
            <a:spLocks noGrp="1" noRot="1" noChangeAspect="1" noChangeArrowheads="1" noTextEdit="1"/>
          </p:cNvSpPr>
          <p:nvPr>
            <p:ph type="sldImg"/>
          </p:nvPr>
        </p:nvSpPr>
        <p:spPr>
          <a:xfrm>
            <a:off x="1187450" y="703263"/>
            <a:ext cx="4622800" cy="3467100"/>
          </a:xfrm>
        </p:spPr>
      </p:sp>
      <p:sp>
        <p:nvSpPr>
          <p:cNvPr id="89092"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4EC3F8A9-1E1F-4B5D-AC21-F4641AAA5AAA}" type="slidenum">
              <a:rPr lang="en-US" altLang="zh-CN"/>
              <a:pPr/>
              <a:t>146</a:t>
            </a:fld>
            <a:endParaRPr lang="en-US" altLang="zh-CN"/>
          </a:p>
        </p:txBody>
      </p:sp>
      <p:sp>
        <p:nvSpPr>
          <p:cNvPr id="137219" name="Rectangle 2"/>
          <p:cNvSpPr>
            <a:spLocks noGrp="1" noRot="1" noChangeAspect="1" noChangeArrowheads="1" noTextEdit="1"/>
          </p:cNvSpPr>
          <p:nvPr>
            <p:ph type="sldImg"/>
          </p:nvPr>
        </p:nvSpPr>
        <p:spPr/>
      </p:sp>
      <p:sp>
        <p:nvSpPr>
          <p:cNvPr id="137220"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4859D985-F8F2-42C5-A2CA-EE86D33A007B}" type="slidenum">
              <a:rPr lang="en-US" altLang="zh-CN"/>
              <a:pPr/>
              <a:t>147</a:t>
            </a:fld>
            <a:endParaRPr lang="en-US" altLang="zh-CN"/>
          </a:p>
        </p:txBody>
      </p:sp>
      <p:sp>
        <p:nvSpPr>
          <p:cNvPr id="138243" name="Rectangle 2"/>
          <p:cNvSpPr>
            <a:spLocks noGrp="1" noRot="1" noChangeAspect="1" noChangeArrowheads="1" noTextEdit="1"/>
          </p:cNvSpPr>
          <p:nvPr>
            <p:ph type="sldImg"/>
          </p:nvPr>
        </p:nvSpPr>
        <p:spPr>
          <a:xfrm>
            <a:off x="1187450" y="703263"/>
            <a:ext cx="4622800" cy="3467100"/>
          </a:xfrm>
        </p:spPr>
      </p:sp>
      <p:sp>
        <p:nvSpPr>
          <p:cNvPr id="138244"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A2E66782-B872-47DC-AFD6-E619C196361A}" type="slidenum">
              <a:rPr lang="en-US" altLang="zh-CN"/>
              <a:pPr/>
              <a:t>148</a:t>
            </a:fld>
            <a:endParaRPr lang="en-US" altLang="zh-CN"/>
          </a:p>
        </p:txBody>
      </p:sp>
      <p:sp>
        <p:nvSpPr>
          <p:cNvPr id="139267" name="Rectangle 2"/>
          <p:cNvSpPr>
            <a:spLocks noGrp="1" noRot="1" noChangeAspect="1" noChangeArrowheads="1" noTextEdit="1"/>
          </p:cNvSpPr>
          <p:nvPr>
            <p:ph type="sldImg"/>
          </p:nvPr>
        </p:nvSpPr>
        <p:spPr>
          <a:xfrm>
            <a:off x="1187450" y="703263"/>
            <a:ext cx="4622800" cy="3467100"/>
          </a:xfrm>
        </p:spPr>
      </p:sp>
      <p:sp>
        <p:nvSpPr>
          <p:cNvPr id="139268"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4251FDF3-41A4-4D04-BF98-09B29806C78C}" type="slidenum">
              <a:rPr lang="en-US" altLang="zh-CN"/>
              <a:pPr/>
              <a:t>149</a:t>
            </a:fld>
            <a:endParaRPr lang="en-US" altLang="zh-CN"/>
          </a:p>
        </p:txBody>
      </p:sp>
      <p:sp>
        <p:nvSpPr>
          <p:cNvPr id="140291" name="Rectangle 2"/>
          <p:cNvSpPr>
            <a:spLocks noGrp="1" noRot="1" noChangeAspect="1" noChangeArrowheads="1" noTextEdit="1"/>
          </p:cNvSpPr>
          <p:nvPr>
            <p:ph type="sldImg"/>
          </p:nvPr>
        </p:nvSpPr>
        <p:spPr>
          <a:xfrm>
            <a:off x="1187450" y="703263"/>
            <a:ext cx="4622800" cy="3467100"/>
          </a:xfrm>
        </p:spPr>
      </p:sp>
      <p:sp>
        <p:nvSpPr>
          <p:cNvPr id="140292"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6AC4A030-5463-436C-8579-25E3282F85D3}" type="slidenum">
              <a:rPr lang="en-US" altLang="zh-CN"/>
              <a:pPr/>
              <a:t>150</a:t>
            </a:fld>
            <a:endParaRPr lang="en-US" altLang="zh-CN"/>
          </a:p>
        </p:txBody>
      </p:sp>
      <p:sp>
        <p:nvSpPr>
          <p:cNvPr id="141315" name="Rectangle 2"/>
          <p:cNvSpPr>
            <a:spLocks noGrp="1" noRot="1" noChangeAspect="1" noChangeArrowheads="1" noTextEdit="1"/>
          </p:cNvSpPr>
          <p:nvPr>
            <p:ph type="sldImg"/>
          </p:nvPr>
        </p:nvSpPr>
        <p:spPr>
          <a:xfrm>
            <a:off x="1187450" y="703263"/>
            <a:ext cx="4622800" cy="3467100"/>
          </a:xfrm>
        </p:spPr>
      </p:sp>
      <p:sp>
        <p:nvSpPr>
          <p:cNvPr id="141316"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2878DA18-CC2E-406C-86B2-A60EAB7700F8}" type="slidenum">
              <a:rPr lang="en-US" altLang="zh-CN"/>
              <a:pPr/>
              <a:t>151</a:t>
            </a:fld>
            <a:endParaRPr lang="en-US" altLang="zh-CN"/>
          </a:p>
        </p:txBody>
      </p:sp>
      <p:sp>
        <p:nvSpPr>
          <p:cNvPr id="142339" name="Rectangle 2"/>
          <p:cNvSpPr>
            <a:spLocks noGrp="1" noRot="1" noChangeAspect="1" noChangeArrowheads="1" noTextEdit="1"/>
          </p:cNvSpPr>
          <p:nvPr>
            <p:ph type="sldImg"/>
          </p:nvPr>
        </p:nvSpPr>
        <p:spPr>
          <a:xfrm>
            <a:off x="1187450" y="703263"/>
            <a:ext cx="4622800" cy="3467100"/>
          </a:xfrm>
        </p:spPr>
      </p:sp>
      <p:sp>
        <p:nvSpPr>
          <p:cNvPr id="142340"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A1DFCE4C-F620-4F38-B07E-262A68154136}" type="slidenum">
              <a:rPr lang="en-US" altLang="zh-CN"/>
              <a:pPr/>
              <a:t>152</a:t>
            </a:fld>
            <a:endParaRPr lang="en-US" altLang="zh-CN"/>
          </a:p>
        </p:txBody>
      </p:sp>
      <p:sp>
        <p:nvSpPr>
          <p:cNvPr id="143363" name="Rectangle 2"/>
          <p:cNvSpPr>
            <a:spLocks noGrp="1" noRot="1" noChangeAspect="1" noChangeArrowheads="1" noTextEdit="1"/>
          </p:cNvSpPr>
          <p:nvPr>
            <p:ph type="sldImg"/>
          </p:nvPr>
        </p:nvSpPr>
        <p:spPr>
          <a:xfrm>
            <a:off x="1187450" y="703263"/>
            <a:ext cx="4622800" cy="3467100"/>
          </a:xfrm>
        </p:spPr>
      </p:sp>
      <p:sp>
        <p:nvSpPr>
          <p:cNvPr id="143364"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07517D37-1651-4013-BA7A-13789C187180}" type="slidenum">
              <a:rPr lang="en-US" altLang="zh-CN"/>
              <a:pPr/>
              <a:t>153</a:t>
            </a:fld>
            <a:endParaRPr lang="en-US" altLang="zh-CN"/>
          </a:p>
        </p:txBody>
      </p:sp>
      <p:sp>
        <p:nvSpPr>
          <p:cNvPr id="144387" name="Rectangle 2"/>
          <p:cNvSpPr>
            <a:spLocks noGrp="1" noRot="1" noChangeAspect="1" noChangeArrowheads="1" noTextEdit="1"/>
          </p:cNvSpPr>
          <p:nvPr>
            <p:ph type="sldImg"/>
          </p:nvPr>
        </p:nvSpPr>
        <p:spPr>
          <a:xfrm>
            <a:off x="1187450" y="703263"/>
            <a:ext cx="4622800" cy="3467100"/>
          </a:xfrm>
        </p:spPr>
      </p:sp>
      <p:sp>
        <p:nvSpPr>
          <p:cNvPr id="144388"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A5F8DD8F-B687-4EA1-AD80-274B56B950AF}" type="slidenum">
              <a:rPr lang="en-US" altLang="zh-CN"/>
              <a:pPr/>
              <a:t>154</a:t>
            </a:fld>
            <a:endParaRPr lang="en-US" altLang="zh-CN"/>
          </a:p>
        </p:txBody>
      </p:sp>
      <p:sp>
        <p:nvSpPr>
          <p:cNvPr id="145411" name="Rectangle 2"/>
          <p:cNvSpPr>
            <a:spLocks noGrp="1" noRot="1" noChangeAspect="1" noChangeArrowheads="1" noTextEdit="1"/>
          </p:cNvSpPr>
          <p:nvPr>
            <p:ph type="sldImg"/>
          </p:nvPr>
        </p:nvSpPr>
        <p:spPr>
          <a:xfrm>
            <a:off x="1187450" y="703263"/>
            <a:ext cx="4622800" cy="3467100"/>
          </a:xfrm>
        </p:spPr>
      </p:sp>
      <p:sp>
        <p:nvSpPr>
          <p:cNvPr id="145412"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7C96B715-6539-409D-83F2-AA101530E8B3}" type="slidenum">
              <a:rPr lang="en-US" altLang="zh-CN"/>
              <a:pPr/>
              <a:t>155</a:t>
            </a:fld>
            <a:endParaRPr lang="en-US" altLang="zh-CN"/>
          </a:p>
        </p:txBody>
      </p:sp>
      <p:sp>
        <p:nvSpPr>
          <p:cNvPr id="146435" name="Rectangle 2"/>
          <p:cNvSpPr>
            <a:spLocks noGrp="1" noRot="1" noChangeAspect="1" noChangeArrowheads="1" noTextEdit="1"/>
          </p:cNvSpPr>
          <p:nvPr>
            <p:ph type="sldImg"/>
          </p:nvPr>
        </p:nvSpPr>
        <p:spPr>
          <a:xfrm>
            <a:off x="1187450" y="703263"/>
            <a:ext cx="4622800" cy="3467100"/>
          </a:xfrm>
        </p:spPr>
      </p:sp>
      <p:sp>
        <p:nvSpPr>
          <p:cNvPr id="146436"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C112BDB8-6520-45BB-80B3-42BA49588308}" type="slidenum">
              <a:rPr lang="en-US" altLang="zh-CN"/>
              <a:pPr/>
              <a:t>11</a:t>
            </a:fld>
            <a:endParaRPr lang="en-US" altLang="zh-CN"/>
          </a:p>
        </p:txBody>
      </p:sp>
      <p:sp>
        <p:nvSpPr>
          <p:cNvPr id="90115" name="Rectangle 2"/>
          <p:cNvSpPr>
            <a:spLocks noGrp="1" noRot="1" noChangeAspect="1" noChangeArrowheads="1" noTextEdit="1"/>
          </p:cNvSpPr>
          <p:nvPr>
            <p:ph type="sldImg"/>
          </p:nvPr>
        </p:nvSpPr>
        <p:spPr>
          <a:xfrm>
            <a:off x="1187450" y="703263"/>
            <a:ext cx="4622800" cy="3467100"/>
          </a:xfrm>
        </p:spPr>
      </p:sp>
      <p:sp>
        <p:nvSpPr>
          <p:cNvPr id="90116"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D60E8C00-1EC6-4653-BCC0-03E65F8C1471}" type="slidenum">
              <a:rPr lang="en-US" altLang="zh-CN"/>
              <a:pPr/>
              <a:t>156</a:t>
            </a:fld>
            <a:endParaRPr lang="en-US" altLang="zh-CN"/>
          </a:p>
        </p:txBody>
      </p:sp>
      <p:sp>
        <p:nvSpPr>
          <p:cNvPr id="147459" name="Rectangle 2"/>
          <p:cNvSpPr>
            <a:spLocks noGrp="1" noRot="1" noChangeAspect="1" noChangeArrowheads="1" noTextEdit="1"/>
          </p:cNvSpPr>
          <p:nvPr>
            <p:ph type="sldImg"/>
          </p:nvPr>
        </p:nvSpPr>
        <p:spPr>
          <a:xfrm>
            <a:off x="1187450" y="703263"/>
            <a:ext cx="4622800" cy="3467100"/>
          </a:xfrm>
        </p:spPr>
      </p:sp>
      <p:sp>
        <p:nvSpPr>
          <p:cNvPr id="147460"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9E7BFFDD-016F-4809-8BB0-C60818BCBD38}" type="slidenum">
              <a:rPr lang="en-US" altLang="zh-CN"/>
              <a:pPr/>
              <a:t>157</a:t>
            </a:fld>
            <a:endParaRPr lang="en-US" altLang="zh-CN"/>
          </a:p>
        </p:txBody>
      </p:sp>
      <p:sp>
        <p:nvSpPr>
          <p:cNvPr id="148483" name="Rectangle 2"/>
          <p:cNvSpPr>
            <a:spLocks noGrp="1" noRot="1" noChangeAspect="1" noChangeArrowheads="1" noTextEdit="1"/>
          </p:cNvSpPr>
          <p:nvPr>
            <p:ph type="sldImg"/>
          </p:nvPr>
        </p:nvSpPr>
        <p:spPr>
          <a:xfrm>
            <a:off x="1187450" y="703263"/>
            <a:ext cx="4622800" cy="3467100"/>
          </a:xfrm>
        </p:spPr>
      </p:sp>
      <p:sp>
        <p:nvSpPr>
          <p:cNvPr id="148484"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C9AC1486-86C5-4951-B9EF-D53716691733}" type="slidenum">
              <a:rPr lang="en-US" altLang="zh-CN"/>
              <a:pPr/>
              <a:t>158</a:t>
            </a:fld>
            <a:endParaRPr lang="en-US" altLang="zh-CN"/>
          </a:p>
        </p:txBody>
      </p:sp>
      <p:sp>
        <p:nvSpPr>
          <p:cNvPr id="149507" name="Rectangle 2"/>
          <p:cNvSpPr>
            <a:spLocks noGrp="1" noRot="1" noChangeAspect="1" noChangeArrowheads="1" noTextEdit="1"/>
          </p:cNvSpPr>
          <p:nvPr>
            <p:ph type="sldImg"/>
          </p:nvPr>
        </p:nvSpPr>
        <p:spPr>
          <a:xfrm>
            <a:off x="1187450" y="703263"/>
            <a:ext cx="4622800" cy="3467100"/>
          </a:xfrm>
        </p:spPr>
      </p:sp>
      <p:sp>
        <p:nvSpPr>
          <p:cNvPr id="149508"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63868B88-3AC8-4665-A5B1-1BDB8933F082}" type="slidenum">
              <a:rPr lang="en-US" altLang="zh-CN"/>
              <a:pPr/>
              <a:t>159</a:t>
            </a:fld>
            <a:endParaRPr lang="en-US" altLang="zh-CN"/>
          </a:p>
        </p:txBody>
      </p:sp>
      <p:sp>
        <p:nvSpPr>
          <p:cNvPr id="150531" name="Rectangle 2"/>
          <p:cNvSpPr>
            <a:spLocks noGrp="1" noRot="1" noChangeAspect="1" noChangeArrowheads="1" noTextEdit="1"/>
          </p:cNvSpPr>
          <p:nvPr>
            <p:ph type="sldImg"/>
          </p:nvPr>
        </p:nvSpPr>
        <p:spPr>
          <a:xfrm>
            <a:off x="1187450" y="703263"/>
            <a:ext cx="4622800" cy="3467100"/>
          </a:xfrm>
        </p:spPr>
      </p:sp>
      <p:sp>
        <p:nvSpPr>
          <p:cNvPr id="150532"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2D2EF52E-8EA6-4A14-9BEA-99660BEBFFF8}" type="slidenum">
              <a:rPr lang="en-US" altLang="zh-CN"/>
              <a:pPr/>
              <a:t>19</a:t>
            </a:fld>
            <a:endParaRPr lang="en-US" altLang="zh-CN"/>
          </a:p>
        </p:txBody>
      </p:sp>
      <p:sp>
        <p:nvSpPr>
          <p:cNvPr id="91139" name="Rectangle 2"/>
          <p:cNvSpPr>
            <a:spLocks noGrp="1" noRot="1" noChangeAspect="1" noChangeArrowheads="1" noTextEdit="1"/>
          </p:cNvSpPr>
          <p:nvPr>
            <p:ph type="sldImg"/>
          </p:nvPr>
        </p:nvSpPr>
        <p:spPr>
          <a:xfrm>
            <a:off x="1187450" y="703263"/>
            <a:ext cx="4622800" cy="3467100"/>
          </a:xfrm>
        </p:spPr>
      </p:sp>
      <p:sp>
        <p:nvSpPr>
          <p:cNvPr id="91140"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E0A7B74B-8CD6-4EBF-936A-6E55F3BC64A3}" type="slidenum">
              <a:rPr lang="en-US" altLang="zh-CN"/>
              <a:pPr/>
              <a:t>25</a:t>
            </a:fld>
            <a:endParaRPr lang="en-US" altLang="zh-CN"/>
          </a:p>
        </p:txBody>
      </p:sp>
      <p:sp>
        <p:nvSpPr>
          <p:cNvPr id="92163" name="Rectangle 2"/>
          <p:cNvSpPr>
            <a:spLocks noGrp="1" noRot="1" noChangeAspect="1" noChangeArrowheads="1" noTextEdit="1"/>
          </p:cNvSpPr>
          <p:nvPr>
            <p:ph type="sldImg"/>
          </p:nvPr>
        </p:nvSpPr>
        <p:spPr>
          <a:xfrm>
            <a:off x="1187450" y="703263"/>
            <a:ext cx="4622800" cy="3467100"/>
          </a:xfrm>
        </p:spPr>
      </p:sp>
      <p:sp>
        <p:nvSpPr>
          <p:cNvPr id="92164" name="Rectangle 3"/>
          <p:cNvSpPr>
            <a:spLocks noGrp="1" noChangeArrowheads="1"/>
          </p:cNvSpPr>
          <p:nvPr>
            <p:ph type="body" idx="1"/>
          </p:nvPr>
        </p:nvSpPr>
        <p:spPr>
          <a:xfrm>
            <a:off x="931863" y="4410075"/>
            <a:ext cx="5133975" cy="4176713"/>
          </a:xfrm>
          <a:noFill/>
        </p:spPr>
        <p:txBody>
          <a:bodyPr/>
          <a:lstStyle/>
          <a:p>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CB21426A-9433-4B99-88FA-9B014A2966BE}" type="slidenum">
              <a:rPr lang="en-US" altLang="zh-CN"/>
              <a:pPr/>
              <a:t>33</a:t>
            </a:fld>
            <a:endParaRPr lang="en-US" altLang="zh-CN"/>
          </a:p>
        </p:txBody>
      </p:sp>
      <p:sp>
        <p:nvSpPr>
          <p:cNvPr id="93187" name="Rectangle 2"/>
          <p:cNvSpPr>
            <a:spLocks noChangeArrowheads="1"/>
          </p:cNvSpPr>
          <p:nvPr/>
        </p:nvSpPr>
        <p:spPr bwMode="auto">
          <a:xfrm>
            <a:off x="3965575" y="0"/>
            <a:ext cx="3032125" cy="463550"/>
          </a:xfrm>
          <a:prstGeom prst="rect">
            <a:avLst/>
          </a:prstGeom>
          <a:noFill/>
          <a:ln w="12700">
            <a:noFill/>
            <a:miter lim="800000"/>
          </a:ln>
        </p:spPr>
        <p:txBody>
          <a:bodyPr wrap="none" anchor="ctr"/>
          <a:lstStyle/>
          <a:p>
            <a:endParaRPr lang="zh-CN" altLang="en-US"/>
          </a:p>
        </p:txBody>
      </p:sp>
      <p:sp>
        <p:nvSpPr>
          <p:cNvPr id="93188" name="Rectangle 3"/>
          <p:cNvSpPr>
            <a:spLocks noChangeArrowheads="1"/>
          </p:cNvSpPr>
          <p:nvPr/>
        </p:nvSpPr>
        <p:spPr bwMode="auto">
          <a:xfrm>
            <a:off x="3965575" y="8820150"/>
            <a:ext cx="3032125" cy="463550"/>
          </a:xfrm>
          <a:prstGeom prst="rect">
            <a:avLst/>
          </a:prstGeom>
          <a:noFill/>
          <a:ln w="12700">
            <a:noFill/>
            <a:miter lim="800000"/>
          </a:ln>
        </p:spPr>
        <p:txBody>
          <a:bodyPr wrap="none" lIns="92058" tIns="45221" rIns="92058" bIns="45221" anchor="b"/>
          <a:lstStyle/>
          <a:p>
            <a:pPr algn="r" defTabSz="930275"/>
            <a:r>
              <a:rPr lang="en-US" altLang="zh-CN" sz="1300">
                <a:latin typeface="Times New Roman" panose="02020603050405020304" pitchFamily="18" charset="0"/>
              </a:rPr>
              <a:t>2</a:t>
            </a:r>
          </a:p>
        </p:txBody>
      </p:sp>
      <p:sp>
        <p:nvSpPr>
          <p:cNvPr id="93189" name="Rectangle 4"/>
          <p:cNvSpPr>
            <a:spLocks noChangeArrowheads="1"/>
          </p:cNvSpPr>
          <p:nvPr/>
        </p:nvSpPr>
        <p:spPr bwMode="auto">
          <a:xfrm>
            <a:off x="0" y="8820150"/>
            <a:ext cx="3032125" cy="463550"/>
          </a:xfrm>
          <a:prstGeom prst="rect">
            <a:avLst/>
          </a:prstGeom>
          <a:noFill/>
          <a:ln w="12700">
            <a:noFill/>
            <a:miter lim="800000"/>
          </a:ln>
        </p:spPr>
        <p:txBody>
          <a:bodyPr wrap="none" anchor="ctr"/>
          <a:lstStyle/>
          <a:p>
            <a:endParaRPr lang="zh-CN" altLang="en-US"/>
          </a:p>
        </p:txBody>
      </p:sp>
      <p:sp>
        <p:nvSpPr>
          <p:cNvPr id="93190" name="Rectangle 5"/>
          <p:cNvSpPr>
            <a:spLocks noChangeArrowheads="1"/>
          </p:cNvSpPr>
          <p:nvPr/>
        </p:nvSpPr>
        <p:spPr bwMode="auto">
          <a:xfrm>
            <a:off x="0" y="0"/>
            <a:ext cx="3032125" cy="463550"/>
          </a:xfrm>
          <a:prstGeom prst="rect">
            <a:avLst/>
          </a:prstGeom>
          <a:noFill/>
          <a:ln w="12700">
            <a:noFill/>
            <a:miter lim="800000"/>
          </a:ln>
        </p:spPr>
        <p:txBody>
          <a:bodyPr wrap="none" anchor="ctr"/>
          <a:lstStyle/>
          <a:p>
            <a:endParaRPr lang="zh-CN" altLang="en-US"/>
          </a:p>
        </p:txBody>
      </p:sp>
      <p:sp>
        <p:nvSpPr>
          <p:cNvPr id="93191" name="Rectangle 6"/>
          <p:cNvSpPr>
            <a:spLocks noGrp="1" noRot="1" noChangeAspect="1" noChangeArrowheads="1" noTextEdit="1"/>
          </p:cNvSpPr>
          <p:nvPr>
            <p:ph type="sldImg"/>
          </p:nvPr>
        </p:nvSpPr>
        <p:spPr>
          <a:xfrm>
            <a:off x="1187450" y="703263"/>
            <a:ext cx="4622800" cy="3467100"/>
          </a:xfrm>
          <a:ln w="12700" cap="flat"/>
        </p:spPr>
      </p:sp>
      <p:sp>
        <p:nvSpPr>
          <p:cNvPr id="93192" name="Rectangle 7"/>
          <p:cNvSpPr>
            <a:spLocks noGrp="1" noChangeArrowheads="1"/>
          </p:cNvSpPr>
          <p:nvPr>
            <p:ph type="body" idx="1"/>
          </p:nvPr>
        </p:nvSpPr>
        <p:spPr>
          <a:xfrm>
            <a:off x="931863" y="4410075"/>
            <a:ext cx="5133975" cy="4176713"/>
          </a:xfrm>
          <a:noFill/>
        </p:spPr>
        <p:txBody>
          <a:bodyPr lIns="92058" tIns="45221" rIns="92058" bIns="45221" anchor="ctr"/>
          <a:lstStyle/>
          <a:p>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2.jpeg"/><Relationship Id="rId4" Type="http://schemas.openxmlformats.org/officeDocument/2006/relationships/hyperlink" Target="http://www.db-book.com/"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aphicFrame>
        <p:nvGraphicFramePr>
          <p:cNvPr id="4" name="Rectangle 6"/>
          <p:cNvGraphicFramePr>
            <a:graphicFrameLocks/>
          </p:cNvGraphicFramePr>
          <p:nvPr/>
        </p:nvGraphicFramePr>
        <p:xfrm>
          <a:off x="1524000" y="1397000"/>
          <a:ext cx="6096000" cy="4064000"/>
        </p:xfrm>
        <a:graphic>
          <a:graphicData uri="http://schemas.openxmlformats.org/presentationml/2006/ole">
            <p:oleObj spid="_x0000_s1025" name="Clip" r:id="rId3" imgW="0" imgH="0" progId="">
              <p:embed/>
            </p:oleObj>
          </a:graphicData>
        </a:graphic>
      </p:graphicFrame>
      <p:sp>
        <p:nvSpPr>
          <p:cNvPr id="5" name="Text Box 7"/>
          <p:cNvSpPr txBox="1">
            <a:spLocks noChangeArrowheads="1"/>
          </p:cNvSpPr>
          <p:nvPr/>
        </p:nvSpPr>
        <p:spPr bwMode="auto">
          <a:xfrm>
            <a:off x="2674938" y="5726113"/>
            <a:ext cx="3694112" cy="793750"/>
          </a:xfrm>
          <a:prstGeom prst="rect">
            <a:avLst/>
          </a:prstGeom>
          <a:noFill/>
          <a:ln w="9525">
            <a:noFill/>
            <a:miter lim="800000"/>
          </a:ln>
          <a:effectLst/>
        </p:spPr>
        <p:txBody>
          <a:bodyPr wrap="none">
            <a:spAutoFit/>
          </a:bodyPr>
          <a:lstStyle/>
          <a:p>
            <a:pPr algn="ctr">
              <a:spcBef>
                <a:spcPct val="50000"/>
              </a:spcBef>
              <a:defRPr/>
            </a:pPr>
            <a:r>
              <a:rPr lang="en-US" altLang="zh-CN" b="1">
                <a:solidFill>
                  <a:srgbClr val="CC3300"/>
                </a:solidFill>
                <a:ea typeface="宋体" panose="02010600030101010101" pitchFamily="2" charset="-122"/>
              </a:rPr>
              <a:t>Database System Concepts, 6</a:t>
            </a:r>
            <a:r>
              <a:rPr lang="en-US" altLang="zh-CN" b="1" baseline="30000">
                <a:solidFill>
                  <a:srgbClr val="CC3300"/>
                </a:solidFill>
                <a:ea typeface="宋体" panose="02010600030101010101" pitchFamily="2" charset="-122"/>
              </a:rPr>
              <a:t>th</a:t>
            </a:r>
            <a:r>
              <a:rPr lang="en-US" altLang="zh-CN" b="1">
                <a:solidFill>
                  <a:srgbClr val="CC3300"/>
                </a:solidFill>
                <a:ea typeface="宋体" panose="02010600030101010101" pitchFamily="2" charset="-122"/>
              </a:rPr>
              <a:t> Ed</a:t>
            </a:r>
            <a:r>
              <a:rPr lang="en-US" altLang="zh-CN">
                <a:solidFill>
                  <a:srgbClr val="CC3300"/>
                </a:solidFill>
                <a:ea typeface="宋体" panose="02010600030101010101" pitchFamily="2" charset="-122"/>
              </a:rPr>
              <a:t>.</a:t>
            </a:r>
          </a:p>
          <a:p>
            <a:pPr algn="ctr">
              <a:spcBef>
                <a:spcPct val="50000"/>
              </a:spcBef>
              <a:defRPr/>
            </a:pPr>
            <a:r>
              <a:rPr lang="en-US" altLang="zh-CN" sz="1200" b="1">
                <a:solidFill>
                  <a:srgbClr val="CC3300"/>
                </a:solidFill>
                <a:ea typeface="宋体" panose="02010600030101010101" pitchFamily="2" charset="-122"/>
              </a:rPr>
              <a:t>©Silberschatz, Korth and Sudarshan</a:t>
            </a:r>
            <a:br>
              <a:rPr lang="en-US" altLang="zh-CN" sz="1200" b="1">
                <a:solidFill>
                  <a:srgbClr val="CC3300"/>
                </a:solidFill>
                <a:ea typeface="宋体" panose="02010600030101010101" pitchFamily="2" charset="-122"/>
              </a:rPr>
            </a:br>
            <a:r>
              <a:rPr lang="en-US" altLang="zh-CN" sz="1200" b="1">
                <a:solidFill>
                  <a:srgbClr val="CC3300"/>
                </a:solidFill>
                <a:ea typeface="宋体" panose="02010600030101010101" pitchFamily="2" charset="-122"/>
              </a:rPr>
              <a:t>See </a:t>
            </a:r>
            <a:r>
              <a:rPr lang="en-US" altLang="zh-CN" sz="1200" b="1">
                <a:solidFill>
                  <a:srgbClr val="CC3300"/>
                </a:solidFill>
                <a:ea typeface="宋体" panose="02010600030101010101" pitchFamily="2" charset="-122"/>
                <a:hlinkClick r:id="rId4"/>
              </a:rPr>
              <a:t>www.db-book.com</a:t>
            </a:r>
            <a:r>
              <a:rPr lang="en-US" altLang="zh-CN" sz="1200" b="1">
                <a:solidFill>
                  <a:srgbClr val="CC3300"/>
                </a:solidFill>
                <a:ea typeface="宋体" panose="02010600030101010101" pitchFamily="2" charset="-122"/>
              </a:rPr>
              <a:t> for conditions on re-use </a:t>
            </a:r>
          </a:p>
        </p:txBody>
      </p:sp>
      <p:pic>
        <p:nvPicPr>
          <p:cNvPr id="6" name="Picture 8" descr="Cover-6Ed"/>
          <p:cNvPicPr>
            <a:picLocks noChangeAspect="1" noChangeArrowheads="1"/>
          </p:cNvPicPr>
          <p:nvPr/>
        </p:nvPicPr>
        <p:blipFill>
          <a:blip r:embed="rId5"/>
          <a:srcRect/>
          <a:stretch>
            <a:fillRect/>
          </a:stretch>
        </p:blipFill>
        <p:spPr bwMode="auto">
          <a:xfrm>
            <a:off x="0" y="0"/>
            <a:ext cx="1392238" cy="1700213"/>
          </a:xfrm>
          <a:prstGeom prst="rect">
            <a:avLst/>
          </a:prstGeom>
          <a:noFill/>
          <a:ln w="9525">
            <a:noFill/>
            <a:miter lim="800000"/>
            <a:headEnd/>
            <a:tailEnd/>
          </a:ln>
        </p:spPr>
      </p:pic>
      <p:sp>
        <p:nvSpPr>
          <p:cNvPr id="523266" name="Rectangle 2"/>
          <p:cNvSpPr>
            <a:spLocks noGrp="1" noChangeArrowheads="1"/>
          </p:cNvSpPr>
          <p:nvPr>
            <p:ph type="ctrTitle"/>
          </p:nvPr>
        </p:nvSpPr>
        <p:spPr>
          <a:xfrm>
            <a:off x="685800" y="2286000"/>
            <a:ext cx="7772400" cy="1143000"/>
          </a:xfrm>
        </p:spPr>
        <p:txBody>
          <a:bodyPr/>
          <a:lstStyle>
            <a:lvl1pPr>
              <a:defRPr>
                <a:solidFill>
                  <a:srgbClr val="CC3300"/>
                </a:solidFill>
              </a:defRPr>
            </a:lvl1pPr>
          </a:lstStyle>
          <a:p>
            <a:r>
              <a:rPr lang="en-US" altLang="zh-CN"/>
              <a:t>Click to edit Master title style</a:t>
            </a:r>
          </a:p>
        </p:txBody>
      </p:sp>
      <p:sp>
        <p:nvSpPr>
          <p:cNvPr id="523267" name="Rectangle 3"/>
          <p:cNvSpPr>
            <a:spLocks noGrp="1" noChangeArrowheads="1"/>
          </p:cNvSpPr>
          <p:nvPr>
            <p:ph type="subTitle" idx="1"/>
          </p:nvPr>
        </p:nvSpPr>
        <p:spPr>
          <a:xfrm>
            <a:off x="1371600" y="3886200"/>
            <a:ext cx="6400800" cy="1752600"/>
          </a:xfrm>
        </p:spPr>
        <p:txBody>
          <a:bodyPr/>
          <a:lstStyle>
            <a:lvl1pPr marL="0" indent="0" algn="ctr">
              <a:buFont typeface="Monotype Sorts" charset="2"/>
              <a:buNone/>
              <a:defRPr/>
            </a:lvl1pPr>
          </a:lstStyle>
          <a:p>
            <a:r>
              <a:rPr lang="en-US" altLang="zh-CN"/>
              <a:t>Click to edit Master subtitle style</a:t>
            </a:r>
          </a:p>
        </p:txBody>
      </p:sp>
      <p:sp>
        <p:nvSpPr>
          <p:cNvPr id="7" name="Rectangle 4"/>
          <p:cNvSpPr>
            <a:spLocks noGrp="1" noChangeArrowheads="1"/>
          </p:cNvSpPr>
          <p:nvPr>
            <p:ph type="ftr" sz="quarter" idx="10"/>
          </p:nvPr>
        </p:nvSpPr>
        <p:spPr bwMode="auto">
          <a:xfrm>
            <a:off x="2862263" y="5780088"/>
            <a:ext cx="3448050" cy="457200"/>
          </a:xfrm>
          <a:prstGeom prst="rect">
            <a:avLst/>
          </a:prstGeom>
          <a:ln>
            <a:miter lim="800000"/>
          </a:ln>
        </p:spPr>
        <p:txBody>
          <a:bodyPr vert="horz" wrap="square" lIns="91440" tIns="45720" rIns="91440" bIns="45720" numCol="1" anchor="t" anchorCtr="0" compatLnSpc="1"/>
          <a:lstStyle>
            <a:lvl1pPr algn="ctr">
              <a:spcBef>
                <a:spcPct val="50000"/>
              </a:spcBef>
              <a:defRPr smtClean="0">
                <a:solidFill>
                  <a:srgbClr val="578963"/>
                </a:solidFill>
                <a:latin typeface="Times New Roman" panose="02020603050405020304" pitchFamily="18" charset="0"/>
                <a:ea typeface="宋体" panose="02010600030101010101" pitchFamily="2" charset="-122"/>
              </a:defRPr>
            </a:lvl1pPr>
          </a:lstStyle>
          <a:p>
            <a:pPr>
              <a:defRPr/>
            </a:pPr>
            <a:endParaRPr lang="en-US" altLang="zh-CN"/>
          </a:p>
        </p:txBody>
      </p:sp>
      <p:sp>
        <p:nvSpPr>
          <p:cNvPr id="8" name="Rectangle 5"/>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pPr>
              <a:defRPr/>
            </a:pPr>
            <a:fld id="{81CF810C-5803-4B52-94A6-C3CD452F28DE}"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sldNum" sz="quarter" idx="10"/>
          </p:nvPr>
        </p:nvSpPr>
        <p:spPr/>
        <p:txBody>
          <a:bodyPr/>
          <a:lstStyle>
            <a:lvl1pPr>
              <a:defRPr/>
            </a:lvl1pPr>
          </a:lstStyle>
          <a:p>
            <a:pPr>
              <a:defRPr/>
            </a:pPr>
            <a:fld id="{AF9BF2E5-1E50-4643-89FB-83DED2A890F9}"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6250" y="117475"/>
            <a:ext cx="2019300" cy="58801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68350" y="117475"/>
            <a:ext cx="5905500" cy="58801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sldNum" sz="quarter" idx="10"/>
          </p:nvPr>
        </p:nvSpPr>
        <p:spPr/>
        <p:txBody>
          <a:bodyPr/>
          <a:lstStyle>
            <a:lvl1pPr>
              <a:defRPr/>
            </a:lvl1pPr>
          </a:lstStyle>
          <a:p>
            <a:pPr>
              <a:defRPr/>
            </a:pPr>
            <a:fld id="{A78FBFB6-9EC6-466B-98DC-BB1DDE1191A6}"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sldNum" sz="quarter" idx="10"/>
          </p:nvPr>
        </p:nvSpPr>
        <p:spPr/>
        <p:txBody>
          <a:bodyPr/>
          <a:lstStyle>
            <a:lvl1pPr>
              <a:defRPr/>
            </a:lvl1pPr>
          </a:lstStyle>
          <a:p>
            <a:pPr>
              <a:defRPr/>
            </a:pPr>
            <a:fld id="{659F8DD5-770D-4E38-9DB7-7BFEC5CB780F}"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3"/>
          <p:cNvSpPr>
            <a:spLocks noGrp="1" noChangeArrowheads="1"/>
          </p:cNvSpPr>
          <p:nvPr>
            <p:ph type="sldNum" sz="quarter" idx="10"/>
          </p:nvPr>
        </p:nvSpPr>
        <p:spPr/>
        <p:txBody>
          <a:bodyPr/>
          <a:lstStyle>
            <a:lvl1pPr>
              <a:defRPr/>
            </a:lvl1pPr>
          </a:lstStyle>
          <a:p>
            <a:pPr>
              <a:defRPr/>
            </a:pPr>
            <a:fld id="{B3D1255B-64E8-4C2F-AD6B-082A9364B0FF}"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
          <p:cNvSpPr>
            <a:spLocks noGrp="1" noChangeArrowheads="1"/>
          </p:cNvSpPr>
          <p:nvPr>
            <p:ph type="sldNum" sz="quarter" idx="10"/>
          </p:nvPr>
        </p:nvSpPr>
        <p:spPr/>
        <p:txBody>
          <a:bodyPr/>
          <a:lstStyle>
            <a:lvl1pPr>
              <a:defRPr/>
            </a:lvl1pPr>
          </a:lstStyle>
          <a:p>
            <a:pPr>
              <a:defRPr/>
            </a:pPr>
            <a:fld id="{DB102CFC-C67D-46A3-9D00-D48DA834479A}"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
          <p:cNvSpPr>
            <a:spLocks noGrp="1" noChangeArrowheads="1"/>
          </p:cNvSpPr>
          <p:nvPr>
            <p:ph type="sldNum" sz="quarter" idx="10"/>
          </p:nvPr>
        </p:nvSpPr>
        <p:spPr/>
        <p:txBody>
          <a:bodyPr/>
          <a:lstStyle>
            <a:lvl1pPr>
              <a:defRPr/>
            </a:lvl1pPr>
          </a:lstStyle>
          <a:p>
            <a:pPr>
              <a:defRPr/>
            </a:pPr>
            <a:fld id="{348BC5ED-02C9-4BB1-9E19-AD64018ABB29}"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3"/>
          <p:cNvSpPr>
            <a:spLocks noGrp="1" noChangeArrowheads="1"/>
          </p:cNvSpPr>
          <p:nvPr>
            <p:ph type="sldNum" sz="quarter" idx="10"/>
          </p:nvPr>
        </p:nvSpPr>
        <p:spPr/>
        <p:txBody>
          <a:bodyPr/>
          <a:lstStyle>
            <a:lvl1pPr>
              <a:defRPr/>
            </a:lvl1pPr>
          </a:lstStyle>
          <a:p>
            <a:pPr>
              <a:defRPr/>
            </a:pPr>
            <a:fld id="{BA0F1ECE-332E-4F5B-9421-2E0620130C7B}"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p:txBody>
          <a:bodyPr/>
          <a:lstStyle>
            <a:lvl1pPr>
              <a:defRPr/>
            </a:lvl1pPr>
          </a:lstStyle>
          <a:p>
            <a:pPr>
              <a:defRPr/>
            </a:pPr>
            <a:fld id="{4063B51E-3AA7-423C-B8B3-142491DCFB44}"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sldNum" sz="quarter" idx="10"/>
          </p:nvPr>
        </p:nvSpPr>
        <p:spPr/>
        <p:txBody>
          <a:bodyPr/>
          <a:lstStyle>
            <a:lvl1pPr>
              <a:defRPr/>
            </a:lvl1pPr>
          </a:lstStyle>
          <a:p>
            <a:pPr>
              <a:defRPr/>
            </a:pPr>
            <a:fld id="{FA76870B-BAEE-4890-9130-0A3DAB1A955A}"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sldNum" sz="quarter" idx="10"/>
          </p:nvPr>
        </p:nvSpPr>
        <p:spPr/>
        <p:txBody>
          <a:bodyPr/>
          <a:lstStyle>
            <a:lvl1pPr>
              <a:defRPr/>
            </a:lvl1pPr>
          </a:lstStyle>
          <a:p>
            <a:pPr>
              <a:defRPr/>
            </a:pPr>
            <a:fld id="{4DF92EFE-238D-4044-9F7D-06D065C27E8F}"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bwMode="auto">
          <a:xfrm>
            <a:off x="814388" y="1093788"/>
            <a:ext cx="7661275" cy="4903787"/>
          </a:xfrm>
          <a:prstGeom prst="rect">
            <a:avLst/>
          </a:prstGeom>
          <a:noFill/>
          <a:ln w="9525">
            <a:noFill/>
            <a:miter lim="800000"/>
          </a:ln>
        </p:spPr>
        <p:txBody>
          <a:bodyPr vert="horz" wrap="square" lIns="91440" tIns="45720" rIns="91440" bIns="45720" numCol="1" anchor="t" anchorCtr="0" compatLnSpc="1"/>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522243" name="Rectangle 3"/>
          <p:cNvSpPr>
            <a:spLocks noGrp="1" noChangeArrowheads="1"/>
          </p:cNvSpPr>
          <p:nvPr>
            <p:ph type="sldNum" sz="quarter" idx="4"/>
          </p:nvPr>
        </p:nvSpPr>
        <p:spPr bwMode="auto">
          <a:xfrm>
            <a:off x="6553200" y="6400800"/>
            <a:ext cx="1905000" cy="457200"/>
          </a:xfrm>
          <a:prstGeom prst="rect">
            <a:avLst/>
          </a:prstGeom>
          <a:noFill/>
          <a:ln w="9525">
            <a:noFill/>
            <a:miter lim="800000"/>
          </a:ln>
        </p:spPr>
        <p:txBody>
          <a:bodyPr vert="horz" wrap="square" lIns="91440" tIns="45720" rIns="91440" bIns="45720" numCol="1" anchor="t" anchorCtr="0" compatLnSpc="1"/>
          <a:lstStyle>
            <a:lvl1pPr algn="r">
              <a:spcBef>
                <a:spcPct val="50000"/>
              </a:spcBef>
              <a:defRPr sz="1400" smtClean="0">
                <a:solidFill>
                  <a:schemeClr val="bg2"/>
                </a:solidFill>
                <a:latin typeface="Times New Roman" panose="02020603050405020304" pitchFamily="18" charset="0"/>
                <a:ea typeface="宋体" panose="02010600030101010101" pitchFamily="2" charset="-122"/>
              </a:defRPr>
            </a:lvl1pPr>
          </a:lstStyle>
          <a:p>
            <a:pPr>
              <a:defRPr/>
            </a:pPr>
            <a:fld id="{7207133D-E387-4B32-99F6-316C53A75C92}" type="slidenum">
              <a:rPr lang="en-US" altLang="zh-CN"/>
              <a:pPr>
                <a:defRPr/>
              </a:pPr>
              <a:t>‹#›</a:t>
            </a:fld>
            <a:endParaRPr lang="en-US" altLang="zh-CN"/>
          </a:p>
        </p:txBody>
      </p:sp>
      <p:sp>
        <p:nvSpPr>
          <p:cNvPr id="522244" name="Text Box 4"/>
          <p:cNvSpPr txBox="1">
            <a:spLocks noChangeArrowheads="1"/>
          </p:cNvSpPr>
          <p:nvPr/>
        </p:nvSpPr>
        <p:spPr bwMode="auto">
          <a:xfrm>
            <a:off x="6762750" y="6613525"/>
            <a:ext cx="2381250" cy="244475"/>
          </a:xfrm>
          <a:prstGeom prst="rect">
            <a:avLst/>
          </a:prstGeom>
          <a:noFill/>
          <a:ln w="9525">
            <a:noFill/>
            <a:miter lim="800000"/>
          </a:ln>
          <a:effectLst/>
        </p:spPr>
        <p:txBody>
          <a:bodyPr wrap="none">
            <a:spAutoFit/>
          </a:bodyPr>
          <a:lstStyle/>
          <a:p>
            <a:pPr algn="ctr">
              <a:spcBef>
                <a:spcPct val="50000"/>
              </a:spcBef>
              <a:defRPr/>
            </a:pPr>
            <a:r>
              <a:rPr lang="en-US" altLang="zh-CN" sz="1000" b="1">
                <a:solidFill>
                  <a:schemeClr val="tx2"/>
                </a:solidFill>
                <a:ea typeface="宋体" panose="02010600030101010101" pitchFamily="2" charset="-122"/>
              </a:rPr>
              <a:t>©Silberschatz, Korth and Sudarshan</a:t>
            </a:r>
          </a:p>
        </p:txBody>
      </p:sp>
      <p:sp>
        <p:nvSpPr>
          <p:cNvPr id="522245" name="Text Box 5"/>
          <p:cNvSpPr txBox="1">
            <a:spLocks noChangeArrowheads="1"/>
          </p:cNvSpPr>
          <p:nvPr/>
        </p:nvSpPr>
        <p:spPr bwMode="auto">
          <a:xfrm>
            <a:off x="4481513" y="6613525"/>
            <a:ext cx="444500" cy="244475"/>
          </a:xfrm>
          <a:prstGeom prst="rect">
            <a:avLst/>
          </a:prstGeom>
          <a:noFill/>
          <a:ln w="9525">
            <a:noFill/>
            <a:miter lim="800000"/>
          </a:ln>
          <a:effectLst/>
        </p:spPr>
        <p:txBody>
          <a:bodyPr wrap="none">
            <a:spAutoFit/>
          </a:bodyPr>
          <a:lstStyle/>
          <a:p>
            <a:pPr algn="ctr">
              <a:spcBef>
                <a:spcPct val="50000"/>
              </a:spcBef>
              <a:defRPr/>
            </a:pPr>
            <a:r>
              <a:rPr lang="en-US" altLang="zh-CN" sz="1000" b="1">
                <a:solidFill>
                  <a:schemeClr val="tx2"/>
                </a:solidFill>
                <a:ea typeface="宋体" panose="02010600030101010101" pitchFamily="2" charset="-122"/>
              </a:rPr>
              <a:t>3.</a:t>
            </a:r>
            <a:fld id="{E79F5493-38F5-48A2-9B6A-69B8D011ADE3}" type="slidenum">
              <a:rPr lang="en-US" altLang="zh-CN" sz="1000" b="1">
                <a:solidFill>
                  <a:schemeClr val="tx2"/>
                </a:solidFill>
                <a:ea typeface="宋体" panose="02010600030101010101" pitchFamily="2" charset="-122"/>
              </a:rPr>
              <a:pPr algn="ctr">
                <a:spcBef>
                  <a:spcPct val="50000"/>
                </a:spcBef>
                <a:defRPr/>
              </a:pPr>
              <a:t>‹#›</a:t>
            </a:fld>
            <a:endParaRPr lang="en-US" altLang="zh-CN" sz="1000" b="1">
              <a:solidFill>
                <a:schemeClr val="tx2"/>
              </a:solidFill>
              <a:ea typeface="宋体" panose="02010600030101010101" pitchFamily="2" charset="-122"/>
            </a:endParaRPr>
          </a:p>
        </p:txBody>
      </p:sp>
      <p:sp>
        <p:nvSpPr>
          <p:cNvPr id="522246" name="Rectangle 6"/>
          <p:cNvSpPr>
            <a:spLocks noGrp="1" noChangeArrowheads="1"/>
          </p:cNvSpPr>
          <p:nvPr>
            <p:ph type="title"/>
          </p:nvPr>
        </p:nvSpPr>
        <p:spPr bwMode="auto">
          <a:xfrm>
            <a:off x="768350" y="117475"/>
            <a:ext cx="8077200" cy="609600"/>
          </a:xfrm>
          <a:prstGeom prst="rect">
            <a:avLst/>
          </a:prstGeom>
          <a:noFill/>
          <a:ln w="9525">
            <a:noFill/>
            <a:miter lim="800000"/>
          </a:ln>
        </p:spPr>
        <p:txBody>
          <a:bodyPr vert="horz" wrap="square" lIns="91440" tIns="45720" rIns="91440" bIns="45720" numCol="1" anchor="b" anchorCtr="0" compatLnSpc="1"/>
          <a:lstStyle/>
          <a:p>
            <a:pPr lvl="0"/>
            <a:r>
              <a:rPr lang="en-US" altLang="zh-CN" smtClean="0"/>
              <a:t>Click to edit Master title style</a:t>
            </a:r>
          </a:p>
        </p:txBody>
      </p:sp>
      <p:sp>
        <p:nvSpPr>
          <p:cNvPr id="522247" name="Text Box 7"/>
          <p:cNvSpPr txBox="1">
            <a:spLocks noChangeArrowheads="1"/>
          </p:cNvSpPr>
          <p:nvPr/>
        </p:nvSpPr>
        <p:spPr bwMode="auto">
          <a:xfrm>
            <a:off x="0" y="6613525"/>
            <a:ext cx="2571750" cy="244475"/>
          </a:xfrm>
          <a:prstGeom prst="rect">
            <a:avLst/>
          </a:prstGeom>
          <a:noFill/>
          <a:ln w="9525">
            <a:noFill/>
            <a:miter lim="800000"/>
          </a:ln>
          <a:effectLst/>
        </p:spPr>
        <p:txBody>
          <a:bodyPr wrap="none">
            <a:spAutoFit/>
          </a:bodyPr>
          <a:lstStyle/>
          <a:p>
            <a:pPr>
              <a:spcBef>
                <a:spcPct val="50000"/>
              </a:spcBef>
              <a:defRPr/>
            </a:pPr>
            <a:r>
              <a:rPr lang="en-US" altLang="zh-CN" sz="1000" b="1">
                <a:solidFill>
                  <a:schemeClr val="tx2"/>
                </a:solidFill>
                <a:ea typeface="宋体" panose="02010600030101010101" pitchFamily="2" charset="-122"/>
              </a:rPr>
              <a:t>Database System Concepts - 6</a:t>
            </a:r>
            <a:r>
              <a:rPr lang="en-US" altLang="zh-CN" sz="1000" b="1" baseline="30000">
                <a:solidFill>
                  <a:schemeClr val="tx2"/>
                </a:solidFill>
                <a:ea typeface="宋体" panose="02010600030101010101" pitchFamily="2" charset="-122"/>
              </a:rPr>
              <a:t>th</a:t>
            </a:r>
            <a:r>
              <a:rPr lang="en-US" altLang="zh-CN" sz="1000" b="1">
                <a:solidFill>
                  <a:schemeClr val="tx2"/>
                </a:solidFill>
                <a:ea typeface="宋体" panose="02010600030101010101" pitchFamily="2" charset="-122"/>
              </a:rPr>
              <a:t> Edition</a:t>
            </a:r>
          </a:p>
        </p:txBody>
      </p:sp>
      <p:sp>
        <p:nvSpPr>
          <p:cNvPr id="522248" name="Freeform 8"/>
          <p:cNvSpPr/>
          <p:nvPr/>
        </p:nvSpPr>
        <p:spPr bwMode="auto">
          <a:xfrm>
            <a:off x="8916988" y="5445125"/>
            <a:ext cx="227012" cy="47625"/>
          </a:xfrm>
          <a:custGeom>
            <a:avLst/>
            <a:gdLst/>
            <a:ahLst/>
            <a:cxnLst>
              <a:cxn ang="0">
                <a:pos x="0" y="59"/>
              </a:cxn>
              <a:cxn ang="0">
                <a:pos x="2" y="48"/>
              </a:cxn>
              <a:cxn ang="0">
                <a:pos x="9" y="34"/>
              </a:cxn>
              <a:cxn ang="0">
                <a:pos x="17" y="25"/>
              </a:cxn>
              <a:cxn ang="0">
                <a:pos x="30" y="17"/>
              </a:cxn>
              <a:cxn ang="0">
                <a:pos x="45" y="10"/>
              </a:cxn>
              <a:cxn ang="0">
                <a:pos x="57" y="6"/>
              </a:cxn>
              <a:cxn ang="0">
                <a:pos x="70" y="2"/>
              </a:cxn>
              <a:cxn ang="0">
                <a:pos x="85" y="0"/>
              </a:cxn>
              <a:cxn ang="0">
                <a:pos x="100" y="0"/>
              </a:cxn>
              <a:cxn ang="0">
                <a:pos x="118" y="0"/>
              </a:cxn>
              <a:cxn ang="0">
                <a:pos x="137" y="0"/>
              </a:cxn>
              <a:cxn ang="0">
                <a:pos x="154" y="2"/>
              </a:cxn>
              <a:cxn ang="0">
                <a:pos x="173" y="6"/>
              </a:cxn>
              <a:cxn ang="0">
                <a:pos x="192" y="8"/>
              </a:cxn>
              <a:cxn ang="0">
                <a:pos x="209" y="12"/>
              </a:cxn>
              <a:cxn ang="0">
                <a:pos x="224" y="15"/>
              </a:cxn>
              <a:cxn ang="0">
                <a:pos x="239" y="19"/>
              </a:cxn>
              <a:cxn ang="0">
                <a:pos x="254" y="23"/>
              </a:cxn>
              <a:cxn ang="0">
                <a:pos x="266" y="25"/>
              </a:cxn>
              <a:cxn ang="0">
                <a:pos x="273" y="27"/>
              </a:cxn>
              <a:cxn ang="0">
                <a:pos x="283" y="31"/>
              </a:cxn>
              <a:cxn ang="0">
                <a:pos x="279" y="44"/>
              </a:cxn>
              <a:cxn ang="0">
                <a:pos x="273" y="42"/>
              </a:cxn>
              <a:cxn ang="0">
                <a:pos x="260" y="40"/>
              </a:cxn>
              <a:cxn ang="0">
                <a:pos x="241" y="36"/>
              </a:cxn>
              <a:cxn ang="0">
                <a:pos x="230" y="34"/>
              </a:cxn>
              <a:cxn ang="0">
                <a:pos x="218" y="32"/>
              </a:cxn>
              <a:cxn ang="0">
                <a:pos x="207" y="31"/>
              </a:cxn>
              <a:cxn ang="0">
                <a:pos x="196" y="29"/>
              </a:cxn>
              <a:cxn ang="0">
                <a:pos x="182" y="27"/>
              </a:cxn>
              <a:cxn ang="0">
                <a:pos x="173" y="25"/>
              </a:cxn>
              <a:cxn ang="0">
                <a:pos x="163" y="23"/>
              </a:cxn>
              <a:cxn ang="0">
                <a:pos x="154" y="21"/>
              </a:cxn>
              <a:cxn ang="0">
                <a:pos x="142" y="19"/>
              </a:cxn>
              <a:cxn ang="0">
                <a:pos x="110" y="15"/>
              </a:cxn>
              <a:cxn ang="0">
                <a:pos x="83" y="21"/>
              </a:cxn>
              <a:cxn ang="0">
                <a:pos x="59" y="29"/>
              </a:cxn>
              <a:cxn ang="0">
                <a:pos x="53" y="31"/>
              </a:cxn>
              <a:cxn ang="0">
                <a:pos x="43" y="34"/>
              </a:cxn>
              <a:cxn ang="0">
                <a:pos x="32" y="38"/>
              </a:cxn>
              <a:cxn ang="0">
                <a:pos x="23" y="44"/>
              </a:cxn>
              <a:cxn ang="0">
                <a:pos x="7" y="55"/>
              </a:cxn>
              <a:cxn ang="0">
                <a:pos x="2" y="61"/>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lnTo>
                  <a:pt x="2" y="61"/>
                </a:lnTo>
                <a:close/>
              </a:path>
            </a:pathLst>
          </a:custGeom>
          <a:solidFill>
            <a:srgbClr val="FFFFFF"/>
          </a:solidFill>
          <a:ln w="9525">
            <a:noFill/>
            <a:round/>
          </a:ln>
        </p:spPr>
        <p:txBody>
          <a:bodyPr/>
          <a:lstStyle/>
          <a:p>
            <a:endParaRPr lang="zh-CN" altLang="en-US">
              <a:ea typeface="宋体" panose="02010600030101010101" pitchFamily="2" charset="-122"/>
            </a:endParaRPr>
          </a:p>
        </p:txBody>
      </p:sp>
      <p:pic>
        <p:nvPicPr>
          <p:cNvPr id="4105" name="Picture 9" descr="Cover-6Ed"/>
          <p:cNvPicPr>
            <a:picLocks noChangeAspect="1" noChangeArrowheads="1"/>
          </p:cNvPicPr>
          <p:nvPr/>
        </p:nvPicPr>
        <p:blipFill>
          <a:blip r:embed="rId13"/>
          <a:srcRect/>
          <a:stretch>
            <a:fillRect/>
          </a:stretch>
        </p:blipFill>
        <p:spPr bwMode="auto">
          <a:xfrm>
            <a:off x="-3175" y="0"/>
            <a:ext cx="668338" cy="8159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9pPr>
    </p:titleStyle>
    <p:bodyStyle>
      <a:lvl1pPr marL="342900" indent="-342900" algn="l" rtl="0" eaLnBrk="0" fontAlgn="base" hangingPunct="0">
        <a:spcBef>
          <a:spcPct val="35000"/>
        </a:spcBef>
        <a:spcAft>
          <a:spcPct val="0"/>
        </a:spcAft>
        <a:buClr>
          <a:schemeClr val="tx2"/>
        </a:buClr>
        <a:buSzPct val="90000"/>
        <a:buFont typeface="Monotype Sorts" charset="2"/>
        <a:buChar char="n"/>
        <a:defRPr kumimoji="1" sz="3200">
          <a:solidFill>
            <a:schemeClr val="tx1"/>
          </a:solidFill>
          <a:latin typeface="+mn-lt"/>
          <a:ea typeface="+mn-ea"/>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sz="2800">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sz="2400">
          <a:solidFill>
            <a:schemeClr val="tx1"/>
          </a:solidFill>
          <a:latin typeface="+mn-lt"/>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2000">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sz="2000">
          <a:solidFill>
            <a:schemeClr val="tx1"/>
          </a:solidFill>
          <a:latin typeface="+mn-lt"/>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ctrTitle"/>
          </p:nvPr>
        </p:nvSpPr>
        <p:spPr/>
        <p:txBody>
          <a:bodyPr/>
          <a:lstStyle/>
          <a:p>
            <a:pPr>
              <a:defRPr/>
            </a:pPr>
            <a:r>
              <a:rPr lang="en-US" altLang="zh-CN" dirty="0" smtClean="0">
                <a:ea typeface="宋体" panose="02010600030101010101" pitchFamily="2" charset="-122"/>
              </a:rPr>
              <a:t>Chapter 3: Introduction to SQL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a:xfrm>
            <a:off x="768350" y="404078"/>
            <a:ext cx="8077200" cy="609600"/>
          </a:xfrm>
        </p:spPr>
        <p:txBody>
          <a:bodyPr/>
          <a:lstStyle/>
          <a:p>
            <a:pPr>
              <a:defRPr/>
            </a:pPr>
            <a:r>
              <a:rPr lang="en-US" altLang="zh-CN" dirty="0" smtClean="0">
                <a:ea typeface="宋体" panose="02010600030101010101" pitchFamily="2" charset="-122"/>
              </a:rPr>
              <a:t>3.2.1 Basic Types</a:t>
            </a:r>
          </a:p>
        </p:txBody>
      </p:sp>
      <p:sp>
        <p:nvSpPr>
          <p:cNvPr id="9219" name="Rectangle 3"/>
          <p:cNvSpPr>
            <a:spLocks noGrp="1" noChangeArrowheads="1"/>
          </p:cNvSpPr>
          <p:nvPr>
            <p:ph type="body" idx="1"/>
          </p:nvPr>
        </p:nvSpPr>
        <p:spPr>
          <a:xfrm>
            <a:off x="527050" y="1106488"/>
            <a:ext cx="8221663" cy="4876800"/>
          </a:xfrm>
        </p:spPr>
        <p:txBody>
          <a:bodyPr/>
          <a:lstStyle/>
          <a:p>
            <a:pPr>
              <a:lnSpc>
                <a:spcPct val="90000"/>
              </a:lnSpc>
            </a:pPr>
            <a:r>
              <a:rPr lang="en-US" altLang="zh-CN" sz="2000" b="1" smtClean="0">
                <a:solidFill>
                  <a:srgbClr val="000099"/>
                </a:solidFill>
                <a:ea typeface="宋体" panose="02010600030101010101" pitchFamily="2" charset="-122"/>
              </a:rPr>
              <a:t>char(n).</a:t>
            </a:r>
            <a:r>
              <a:rPr lang="en-US" altLang="zh-CN" sz="2000" smtClean="0">
                <a:ea typeface="宋体" panose="02010600030101010101" pitchFamily="2" charset="-122"/>
              </a:rPr>
              <a:t>  Fixed length character string, with user-specified length </a:t>
            </a:r>
            <a:r>
              <a:rPr lang="en-US" altLang="zh-CN" sz="2000" i="1" smtClean="0">
                <a:ea typeface="宋体" panose="02010600030101010101" pitchFamily="2" charset="-122"/>
              </a:rPr>
              <a:t>n.</a:t>
            </a:r>
            <a:endParaRPr lang="en-US" altLang="zh-CN" sz="1800" smtClean="0">
              <a:ea typeface="宋体" panose="02010600030101010101" pitchFamily="2" charset="-122"/>
            </a:endParaRPr>
          </a:p>
          <a:p>
            <a:pPr>
              <a:lnSpc>
                <a:spcPct val="90000"/>
              </a:lnSpc>
            </a:pPr>
            <a:r>
              <a:rPr lang="en-US" altLang="zh-CN" sz="2000" b="1" smtClean="0">
                <a:solidFill>
                  <a:srgbClr val="000099"/>
                </a:solidFill>
                <a:ea typeface="宋体" panose="02010600030101010101" pitchFamily="2" charset="-122"/>
              </a:rPr>
              <a:t>varchar(n).</a:t>
            </a:r>
            <a:r>
              <a:rPr lang="en-US" altLang="zh-CN" sz="2000" b="1" smtClean="0">
                <a:ea typeface="宋体" panose="02010600030101010101" pitchFamily="2" charset="-122"/>
              </a:rPr>
              <a:t> </a:t>
            </a:r>
            <a:r>
              <a:rPr lang="en-US" altLang="zh-CN" sz="2000" smtClean="0">
                <a:ea typeface="宋体" panose="02010600030101010101" pitchFamily="2" charset="-122"/>
              </a:rPr>
              <a:t> Variable length character strings, with user-specified maximum length </a:t>
            </a:r>
            <a:r>
              <a:rPr lang="en-US" altLang="zh-CN" sz="2000" i="1" smtClean="0">
                <a:ea typeface="宋体" panose="02010600030101010101" pitchFamily="2" charset="-122"/>
              </a:rPr>
              <a:t>n.</a:t>
            </a:r>
            <a:endParaRPr lang="en-US" altLang="zh-CN" sz="1800" i="1" smtClean="0">
              <a:ea typeface="宋体" panose="02010600030101010101" pitchFamily="2" charset="-122"/>
            </a:endParaRPr>
          </a:p>
          <a:p>
            <a:pPr>
              <a:lnSpc>
                <a:spcPct val="90000"/>
              </a:lnSpc>
            </a:pPr>
            <a:r>
              <a:rPr lang="en-US" altLang="zh-CN" sz="2000" b="1" smtClean="0">
                <a:solidFill>
                  <a:srgbClr val="000099"/>
                </a:solidFill>
                <a:ea typeface="宋体" panose="02010600030101010101" pitchFamily="2" charset="-122"/>
              </a:rPr>
              <a:t>int.</a:t>
            </a:r>
            <a:r>
              <a:rPr lang="en-US" altLang="zh-CN" sz="2000" b="1" smtClean="0">
                <a:ea typeface="宋体" panose="02010600030101010101" pitchFamily="2" charset="-122"/>
              </a:rPr>
              <a:t>  </a:t>
            </a:r>
            <a:r>
              <a:rPr lang="en-US" altLang="zh-CN" sz="2000" smtClean="0">
                <a:ea typeface="宋体" panose="02010600030101010101" pitchFamily="2" charset="-122"/>
              </a:rPr>
              <a:t>Integer (a finite subset of the integers that is machine-dependent).</a:t>
            </a:r>
            <a:endParaRPr lang="en-US" altLang="zh-CN" sz="1800" smtClean="0">
              <a:ea typeface="宋体" panose="02010600030101010101" pitchFamily="2" charset="-122"/>
            </a:endParaRPr>
          </a:p>
          <a:p>
            <a:pPr>
              <a:lnSpc>
                <a:spcPct val="90000"/>
              </a:lnSpc>
            </a:pPr>
            <a:r>
              <a:rPr lang="en-US" altLang="zh-CN" sz="2000" b="1" smtClean="0">
                <a:solidFill>
                  <a:srgbClr val="000099"/>
                </a:solidFill>
                <a:ea typeface="宋体" panose="02010600030101010101" pitchFamily="2" charset="-122"/>
              </a:rPr>
              <a:t>smallint.</a:t>
            </a:r>
            <a:r>
              <a:rPr lang="en-US" altLang="zh-CN" sz="2000" smtClean="0">
                <a:ea typeface="宋体" panose="02010600030101010101" pitchFamily="2" charset="-122"/>
              </a:rPr>
              <a:t>  Small integer (a machine-dependent subset of the integer domain type).</a:t>
            </a:r>
            <a:endParaRPr lang="en-US" altLang="zh-CN" sz="1800" smtClean="0">
              <a:ea typeface="宋体" panose="02010600030101010101" pitchFamily="2" charset="-122"/>
            </a:endParaRPr>
          </a:p>
          <a:p>
            <a:pPr>
              <a:lnSpc>
                <a:spcPct val="90000"/>
              </a:lnSpc>
            </a:pPr>
            <a:r>
              <a:rPr lang="en-US" altLang="zh-CN" sz="2000" b="1" smtClean="0">
                <a:solidFill>
                  <a:srgbClr val="000099"/>
                </a:solidFill>
                <a:ea typeface="宋体" panose="02010600030101010101" pitchFamily="2" charset="-122"/>
              </a:rPr>
              <a:t>numeric(p,d).</a:t>
            </a:r>
            <a:r>
              <a:rPr lang="en-US" altLang="zh-CN" sz="2000" smtClean="0">
                <a:ea typeface="宋体" panose="02010600030101010101" pitchFamily="2" charset="-122"/>
              </a:rPr>
              <a:t>  Fixed point number, with user-specified precision of </a:t>
            </a:r>
            <a:r>
              <a:rPr lang="en-US" altLang="zh-CN" sz="2000" i="1" smtClean="0">
                <a:ea typeface="宋体" panose="02010600030101010101" pitchFamily="2" charset="-122"/>
              </a:rPr>
              <a:t>p</a:t>
            </a:r>
            <a:r>
              <a:rPr lang="en-US" altLang="zh-CN" sz="2000" smtClean="0">
                <a:ea typeface="宋体" panose="02010600030101010101" pitchFamily="2" charset="-122"/>
              </a:rPr>
              <a:t> digits, with </a:t>
            </a:r>
            <a:r>
              <a:rPr lang="en-US" altLang="zh-CN" sz="2000" i="1" smtClean="0">
                <a:ea typeface="宋体" panose="02010600030101010101" pitchFamily="2" charset="-122"/>
              </a:rPr>
              <a:t>n</a:t>
            </a:r>
            <a:r>
              <a:rPr lang="en-US" altLang="zh-CN" sz="2000" smtClean="0">
                <a:ea typeface="宋体" panose="02010600030101010101" pitchFamily="2" charset="-122"/>
              </a:rPr>
              <a:t> digits to the right of decimal point.</a:t>
            </a:r>
            <a:r>
              <a:rPr lang="en-US" altLang="zh-CN" sz="1800" smtClean="0">
                <a:ea typeface="宋体" panose="02010600030101010101" pitchFamily="2" charset="-122"/>
              </a:rPr>
              <a:t> </a:t>
            </a:r>
          </a:p>
          <a:p>
            <a:pPr>
              <a:lnSpc>
                <a:spcPct val="90000"/>
              </a:lnSpc>
            </a:pPr>
            <a:r>
              <a:rPr lang="en-US" altLang="zh-CN" sz="2000" b="1" smtClean="0">
                <a:solidFill>
                  <a:srgbClr val="000099"/>
                </a:solidFill>
                <a:ea typeface="宋体" panose="02010600030101010101" pitchFamily="2" charset="-122"/>
              </a:rPr>
              <a:t>real, double precision.</a:t>
            </a:r>
            <a:r>
              <a:rPr lang="en-US" altLang="zh-CN" sz="2000" smtClean="0">
                <a:ea typeface="宋体" panose="02010600030101010101" pitchFamily="2" charset="-122"/>
              </a:rPr>
              <a:t>  Floating point and double-precision floating point numbers, with machine-dependent precision.</a:t>
            </a:r>
            <a:endParaRPr lang="en-US" altLang="zh-CN" sz="1800" smtClean="0">
              <a:ea typeface="宋体" panose="02010600030101010101" pitchFamily="2" charset="-122"/>
            </a:endParaRPr>
          </a:p>
          <a:p>
            <a:pPr>
              <a:lnSpc>
                <a:spcPct val="90000"/>
              </a:lnSpc>
            </a:pPr>
            <a:r>
              <a:rPr lang="en-US" altLang="zh-CN" sz="2000" b="1" smtClean="0">
                <a:solidFill>
                  <a:srgbClr val="000099"/>
                </a:solidFill>
                <a:ea typeface="宋体" panose="02010600030101010101" pitchFamily="2" charset="-122"/>
              </a:rPr>
              <a:t>float(n).</a:t>
            </a:r>
            <a:r>
              <a:rPr lang="en-US" altLang="zh-CN" sz="2000" smtClean="0">
                <a:ea typeface="宋体" panose="02010600030101010101" pitchFamily="2" charset="-122"/>
              </a:rPr>
              <a:t>  Floating point number, with user-specified precision of at least </a:t>
            </a:r>
            <a:r>
              <a:rPr lang="en-US" altLang="zh-CN" sz="2000" i="1" smtClean="0">
                <a:ea typeface="宋体" panose="02010600030101010101" pitchFamily="2" charset="-122"/>
              </a:rPr>
              <a:t>n</a:t>
            </a:r>
            <a:r>
              <a:rPr lang="en-US" altLang="zh-CN" sz="2000" smtClean="0">
                <a:ea typeface="宋体" panose="02010600030101010101" pitchFamily="2" charset="-122"/>
              </a:rPr>
              <a:t> digits.</a:t>
            </a:r>
            <a:endParaRPr lang="en-US" altLang="zh-CN" sz="1800" smtClean="0">
              <a:ea typeface="宋体" panose="02010600030101010101" pitchFamily="2" charset="-122"/>
            </a:endParaRPr>
          </a:p>
          <a:p>
            <a:pPr>
              <a:lnSpc>
                <a:spcPct val="90000"/>
              </a:lnSpc>
            </a:pPr>
            <a:r>
              <a:rPr lang="en-US" altLang="zh-CN" sz="2000" smtClean="0">
                <a:ea typeface="宋体" panose="02010600030101010101" pitchFamily="2" charset="-122"/>
              </a:rPr>
              <a:t>More are covered in Chapter 4.</a:t>
            </a:r>
            <a:endParaRPr lang="en-US" altLang="zh-CN" sz="1800" smtClean="0">
              <a:ea typeface="宋体" panose="02010600030101010101" pitchFamily="2" charset="-122"/>
            </a:endParaRPr>
          </a:p>
          <a:p>
            <a:pPr>
              <a:lnSpc>
                <a:spcPct val="90000"/>
              </a:lnSpc>
              <a:buFont typeface="Monotype Sorts" charset="2"/>
              <a:buNone/>
            </a:pPr>
            <a:endParaRPr lang="en-US" altLang="zh-CN" sz="1800" smtClean="0">
              <a:ea typeface="宋体" panose="02010600030101010101" pitchFamily="2" charset="-122"/>
            </a:endParaRPr>
          </a:p>
          <a:p>
            <a:pPr>
              <a:lnSpc>
                <a:spcPct val="90000"/>
              </a:lnSpc>
              <a:buFont typeface="Monotype Sorts" charset="2"/>
              <a:buNone/>
            </a:pPr>
            <a:endParaRPr lang="en-US" altLang="zh-CN" sz="1800" b="1"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pPr>
              <a:defRPr/>
            </a:pPr>
            <a:r>
              <a:rPr lang="en-US" altLang="zh-CN" smtClean="0">
                <a:ea typeface="宋体" panose="02010600030101010101" pitchFamily="2" charset="-122"/>
              </a:rPr>
              <a:t>Definition of all Clause</a:t>
            </a:r>
          </a:p>
        </p:txBody>
      </p:sp>
      <p:sp>
        <p:nvSpPr>
          <p:cNvPr id="50179" name="Rectangle 3"/>
          <p:cNvSpPr>
            <a:spLocks noGrp="1" noChangeArrowheads="1"/>
          </p:cNvSpPr>
          <p:nvPr>
            <p:ph type="body" idx="1"/>
          </p:nvPr>
        </p:nvSpPr>
        <p:spPr>
          <a:xfrm>
            <a:off x="823913" y="1122363"/>
            <a:ext cx="6638925" cy="382587"/>
          </a:xfrm>
          <a:noFill/>
        </p:spPr>
        <p:txBody>
          <a:bodyPr lIns="90488" tIns="44450" rIns="90488" bIns="44450"/>
          <a:lstStyle/>
          <a:p>
            <a:r>
              <a:rPr lang="en-US" altLang="zh-CN" sz="1800" smtClean="0">
                <a:ea typeface="宋体" panose="02010600030101010101" pitchFamily="2" charset="-122"/>
              </a:rPr>
              <a:t>F &lt;comp&gt; </a:t>
            </a:r>
            <a:r>
              <a:rPr lang="en-US" altLang="zh-CN" sz="1800" b="1" smtClean="0">
                <a:ea typeface="宋体" panose="02010600030101010101" pitchFamily="2" charset="-122"/>
              </a:rPr>
              <a:t>all </a:t>
            </a:r>
            <a:r>
              <a:rPr lang="en-US" altLang="zh-CN" sz="1800" i="1" smtClean="0">
                <a:ea typeface="宋体" panose="02010600030101010101" pitchFamily="2" charset="-122"/>
              </a:rPr>
              <a:t>r </a:t>
            </a:r>
            <a:r>
              <a:rPr lang="en-US" altLang="zh-CN" sz="1800" smtClean="0">
                <a:ea typeface="宋体" panose="02010600030101010101" pitchFamily="2" charset="-122"/>
                <a:sym typeface="Symbol" panose="05050102010706020507" pitchFamily="18" charset="2"/>
              </a:rPr>
              <a:t></a:t>
            </a:r>
            <a:r>
              <a:rPr lang="en-US" altLang="zh-CN" sz="1800" i="1" smtClean="0">
                <a:ea typeface="宋体" panose="02010600030101010101" pitchFamily="2" charset="-122"/>
                <a:sym typeface="Symbol" panose="05050102010706020507" pitchFamily="18" charset="2"/>
              </a:rPr>
              <a:t>t </a:t>
            </a:r>
            <a:r>
              <a:rPr lang="en-US" altLang="zh-CN" sz="1800" smtClean="0">
                <a:ea typeface="宋体" panose="02010600030101010101" pitchFamily="2" charset="-122"/>
                <a:sym typeface="Symbol" panose="05050102010706020507" pitchFamily="18" charset="2"/>
              </a:rPr>
              <a:t></a:t>
            </a:r>
            <a:r>
              <a:rPr lang="en-US" altLang="zh-CN" sz="1800" i="1" smtClean="0">
                <a:ea typeface="宋体" panose="02010600030101010101" pitchFamily="2" charset="-122"/>
                <a:sym typeface="Symbol" panose="05050102010706020507" pitchFamily="18" charset="2"/>
              </a:rPr>
              <a:t>r</a:t>
            </a:r>
            <a:r>
              <a:rPr lang="en-US" altLang="zh-CN" sz="1800" smtClean="0">
                <a:ea typeface="宋体" panose="02010600030101010101" pitchFamily="2" charset="-122"/>
                <a:sym typeface="Symbol" panose="05050102010706020507" pitchFamily="18" charset="2"/>
              </a:rPr>
              <a:t> (F &lt;comp&gt; </a:t>
            </a:r>
            <a:r>
              <a:rPr lang="en-US" altLang="zh-CN" sz="1800" i="1" smtClean="0">
                <a:ea typeface="宋体" panose="02010600030101010101" pitchFamily="2" charset="-122"/>
                <a:sym typeface="Symbol" panose="05050102010706020507" pitchFamily="18" charset="2"/>
              </a:rPr>
              <a:t>t)</a:t>
            </a:r>
            <a:endParaRPr lang="en-US" altLang="zh-CN" sz="1800" smtClean="0">
              <a:ea typeface="宋体" panose="02010600030101010101" pitchFamily="2" charset="-122"/>
            </a:endParaRPr>
          </a:p>
        </p:txBody>
      </p:sp>
      <p:grpSp>
        <p:nvGrpSpPr>
          <p:cNvPr id="50180" name="Group 4"/>
          <p:cNvGrpSpPr/>
          <p:nvPr/>
        </p:nvGrpSpPr>
        <p:grpSpPr bwMode="auto">
          <a:xfrm>
            <a:off x="2619375" y="1752600"/>
            <a:ext cx="457200" cy="1066800"/>
            <a:chOff x="2448" y="1296"/>
            <a:chExt cx="288" cy="960"/>
          </a:xfrm>
        </p:grpSpPr>
        <p:sp>
          <p:nvSpPr>
            <p:cNvPr id="50197" name="Rectangle 5"/>
            <p:cNvSpPr>
              <a:spLocks noChangeArrowheads="1"/>
            </p:cNvSpPr>
            <p:nvPr/>
          </p:nvSpPr>
          <p:spPr bwMode="auto">
            <a:xfrm>
              <a:off x="2448" y="1296"/>
              <a:ext cx="288" cy="336"/>
            </a:xfrm>
            <a:prstGeom prst="rect">
              <a:avLst/>
            </a:prstGeom>
            <a:solidFill>
              <a:schemeClr val="bg1"/>
            </a:solidFill>
            <a:ln w="12700">
              <a:solidFill>
                <a:schemeClr val="tx1"/>
              </a:solidFill>
              <a:miter lim="800000"/>
            </a:ln>
          </p:spPr>
          <p:txBody>
            <a:bodyPr wrap="none" anchor="ctr"/>
            <a:lstStyle/>
            <a:p>
              <a:pPr algn="ctr"/>
              <a:r>
                <a:rPr lang="en-US" altLang="zh-CN" sz="2400">
                  <a:latin typeface="Times New Roman" panose="02020603050405020304" pitchFamily="18" charset="0"/>
                  <a:ea typeface="宋体" panose="02010600030101010101" pitchFamily="2" charset="-122"/>
                </a:rPr>
                <a:t>0</a:t>
              </a:r>
            </a:p>
          </p:txBody>
        </p:sp>
        <p:sp>
          <p:nvSpPr>
            <p:cNvPr id="50198" name="Rectangle 6"/>
            <p:cNvSpPr>
              <a:spLocks noChangeArrowheads="1"/>
            </p:cNvSpPr>
            <p:nvPr/>
          </p:nvSpPr>
          <p:spPr bwMode="auto">
            <a:xfrm>
              <a:off x="2448" y="1584"/>
              <a:ext cx="288" cy="336"/>
            </a:xfrm>
            <a:prstGeom prst="rect">
              <a:avLst/>
            </a:prstGeom>
            <a:solidFill>
              <a:schemeClr val="bg1"/>
            </a:solidFill>
            <a:ln w="12700">
              <a:solidFill>
                <a:schemeClr val="tx1"/>
              </a:solidFill>
              <a:miter lim="800000"/>
            </a:ln>
          </p:spPr>
          <p:txBody>
            <a:bodyPr wrap="none" anchor="ctr"/>
            <a:lstStyle/>
            <a:p>
              <a:pPr algn="ctr"/>
              <a:r>
                <a:rPr lang="en-US" altLang="zh-CN" sz="2400">
                  <a:latin typeface="Times New Roman" panose="02020603050405020304" pitchFamily="18" charset="0"/>
                  <a:ea typeface="宋体" panose="02010600030101010101" pitchFamily="2" charset="-122"/>
                </a:rPr>
                <a:t>5</a:t>
              </a:r>
            </a:p>
          </p:txBody>
        </p:sp>
        <p:sp>
          <p:nvSpPr>
            <p:cNvPr id="50199" name="Rectangle 7"/>
            <p:cNvSpPr>
              <a:spLocks noChangeArrowheads="1"/>
            </p:cNvSpPr>
            <p:nvPr/>
          </p:nvSpPr>
          <p:spPr bwMode="auto">
            <a:xfrm>
              <a:off x="2448" y="1920"/>
              <a:ext cx="288" cy="336"/>
            </a:xfrm>
            <a:prstGeom prst="rect">
              <a:avLst/>
            </a:prstGeom>
            <a:solidFill>
              <a:schemeClr val="bg1"/>
            </a:solidFill>
            <a:ln w="12700">
              <a:solidFill>
                <a:schemeClr val="tx1"/>
              </a:solidFill>
              <a:miter lim="800000"/>
            </a:ln>
          </p:spPr>
          <p:txBody>
            <a:bodyPr wrap="none" anchor="ctr"/>
            <a:lstStyle/>
            <a:p>
              <a:pPr algn="ctr"/>
              <a:r>
                <a:rPr lang="en-US" altLang="zh-CN" sz="2400">
                  <a:latin typeface="Times New Roman" panose="02020603050405020304" pitchFamily="18" charset="0"/>
                  <a:ea typeface="宋体" panose="02010600030101010101" pitchFamily="2" charset="-122"/>
                </a:rPr>
                <a:t>6</a:t>
              </a:r>
            </a:p>
          </p:txBody>
        </p:sp>
      </p:grpSp>
      <p:sp>
        <p:nvSpPr>
          <p:cNvPr id="50181" name="Text Box 8"/>
          <p:cNvSpPr txBox="1">
            <a:spLocks noChangeArrowheads="1"/>
          </p:cNvSpPr>
          <p:nvPr/>
        </p:nvSpPr>
        <p:spPr bwMode="auto">
          <a:xfrm>
            <a:off x="1593850" y="2057400"/>
            <a:ext cx="1219200" cy="366713"/>
          </a:xfrm>
          <a:prstGeom prst="rect">
            <a:avLst/>
          </a:prstGeom>
          <a:noFill/>
          <a:ln w="12700">
            <a:noFill/>
            <a:miter lim="800000"/>
          </a:ln>
        </p:spPr>
        <p:txBody>
          <a:bodyPr>
            <a:spAutoFit/>
          </a:bodyPr>
          <a:lstStyle/>
          <a:p>
            <a:pPr>
              <a:spcBef>
                <a:spcPct val="50000"/>
              </a:spcBef>
            </a:pPr>
            <a:r>
              <a:rPr lang="en-US" altLang="zh-CN" sz="1800">
                <a:ea typeface="宋体" panose="02010600030101010101" pitchFamily="2" charset="-122"/>
              </a:rPr>
              <a:t>(5 &lt; </a:t>
            </a:r>
            <a:r>
              <a:rPr lang="en-US" altLang="zh-CN" sz="1800" b="1">
                <a:ea typeface="宋体" panose="02010600030101010101" pitchFamily="2" charset="-122"/>
              </a:rPr>
              <a:t>all</a:t>
            </a:r>
            <a:endParaRPr lang="en-US" altLang="zh-CN" sz="1800">
              <a:ea typeface="宋体" panose="02010600030101010101" pitchFamily="2" charset="-122"/>
            </a:endParaRPr>
          </a:p>
        </p:txBody>
      </p:sp>
      <p:sp>
        <p:nvSpPr>
          <p:cNvPr id="50182" name="Text Box 9"/>
          <p:cNvSpPr txBox="1">
            <a:spLocks noChangeArrowheads="1"/>
          </p:cNvSpPr>
          <p:nvPr/>
        </p:nvSpPr>
        <p:spPr bwMode="auto">
          <a:xfrm>
            <a:off x="3152775" y="2057400"/>
            <a:ext cx="1219200" cy="366713"/>
          </a:xfrm>
          <a:prstGeom prst="rect">
            <a:avLst/>
          </a:prstGeom>
          <a:noFill/>
          <a:ln w="12700">
            <a:noFill/>
            <a:miter lim="800000"/>
          </a:ln>
        </p:spPr>
        <p:txBody>
          <a:bodyPr>
            <a:spAutoFit/>
          </a:bodyPr>
          <a:lstStyle/>
          <a:p>
            <a:pPr>
              <a:spcBef>
                <a:spcPct val="50000"/>
              </a:spcBef>
            </a:pPr>
            <a:r>
              <a:rPr lang="en-US" altLang="zh-CN" sz="1800">
                <a:ea typeface="宋体" panose="02010600030101010101" pitchFamily="2" charset="-122"/>
              </a:rPr>
              <a:t>) = false</a:t>
            </a:r>
          </a:p>
        </p:txBody>
      </p:sp>
      <p:sp>
        <p:nvSpPr>
          <p:cNvPr id="50183" name="Rectangle 10"/>
          <p:cNvSpPr>
            <a:spLocks noChangeArrowheads="1"/>
          </p:cNvSpPr>
          <p:nvPr/>
        </p:nvSpPr>
        <p:spPr bwMode="auto">
          <a:xfrm>
            <a:off x="2619375" y="2971800"/>
            <a:ext cx="457200" cy="381000"/>
          </a:xfrm>
          <a:prstGeom prst="rect">
            <a:avLst/>
          </a:prstGeom>
          <a:solidFill>
            <a:schemeClr val="bg1"/>
          </a:solidFill>
          <a:ln w="12700">
            <a:solidFill>
              <a:schemeClr val="tx1"/>
            </a:solidFill>
            <a:miter lim="800000"/>
          </a:ln>
        </p:spPr>
        <p:txBody>
          <a:bodyPr wrap="none" anchor="ctr"/>
          <a:lstStyle/>
          <a:p>
            <a:pPr algn="ctr"/>
            <a:r>
              <a:rPr lang="en-US" altLang="zh-CN" sz="2400">
                <a:latin typeface="Times New Roman" panose="02020603050405020304" pitchFamily="18" charset="0"/>
                <a:ea typeface="宋体" panose="02010600030101010101" pitchFamily="2" charset="-122"/>
              </a:rPr>
              <a:t>6</a:t>
            </a:r>
          </a:p>
        </p:txBody>
      </p:sp>
      <p:sp>
        <p:nvSpPr>
          <p:cNvPr id="50184" name="Rectangle 11"/>
          <p:cNvSpPr>
            <a:spLocks noChangeArrowheads="1"/>
          </p:cNvSpPr>
          <p:nvPr/>
        </p:nvSpPr>
        <p:spPr bwMode="auto">
          <a:xfrm>
            <a:off x="2619375" y="3276600"/>
            <a:ext cx="457200" cy="296863"/>
          </a:xfrm>
          <a:prstGeom prst="rect">
            <a:avLst/>
          </a:prstGeom>
          <a:solidFill>
            <a:schemeClr val="bg1"/>
          </a:solidFill>
          <a:ln w="12700">
            <a:solidFill>
              <a:schemeClr val="tx1"/>
            </a:solidFill>
            <a:miter lim="800000"/>
          </a:ln>
        </p:spPr>
        <p:txBody>
          <a:bodyPr wrap="none" anchor="ctr"/>
          <a:lstStyle/>
          <a:p>
            <a:pPr algn="ctr"/>
            <a:r>
              <a:rPr lang="en-US" altLang="zh-CN" sz="2400">
                <a:latin typeface="Times New Roman" panose="02020603050405020304" pitchFamily="18" charset="0"/>
                <a:ea typeface="宋体" panose="02010600030101010101" pitchFamily="2" charset="-122"/>
              </a:rPr>
              <a:t>10</a:t>
            </a:r>
          </a:p>
        </p:txBody>
      </p:sp>
      <p:sp>
        <p:nvSpPr>
          <p:cNvPr id="50185" name="Rectangle 12"/>
          <p:cNvSpPr>
            <a:spLocks noChangeArrowheads="1"/>
          </p:cNvSpPr>
          <p:nvPr/>
        </p:nvSpPr>
        <p:spPr bwMode="auto">
          <a:xfrm>
            <a:off x="2619375" y="3730625"/>
            <a:ext cx="457200" cy="307975"/>
          </a:xfrm>
          <a:prstGeom prst="rect">
            <a:avLst/>
          </a:prstGeom>
          <a:solidFill>
            <a:schemeClr val="bg1"/>
          </a:solidFill>
          <a:ln w="12700">
            <a:solidFill>
              <a:schemeClr val="tx1"/>
            </a:solidFill>
            <a:miter lim="800000"/>
          </a:ln>
        </p:spPr>
        <p:txBody>
          <a:bodyPr wrap="none" anchor="ctr"/>
          <a:lstStyle/>
          <a:p>
            <a:pPr algn="ctr"/>
            <a:r>
              <a:rPr lang="en-US" altLang="zh-CN" sz="2400">
                <a:latin typeface="Times New Roman" panose="02020603050405020304" pitchFamily="18" charset="0"/>
                <a:ea typeface="宋体" panose="02010600030101010101" pitchFamily="2" charset="-122"/>
              </a:rPr>
              <a:t>4</a:t>
            </a:r>
          </a:p>
        </p:txBody>
      </p:sp>
      <p:sp>
        <p:nvSpPr>
          <p:cNvPr id="50186" name="Text Box 13"/>
          <p:cNvSpPr txBox="1">
            <a:spLocks noChangeArrowheads="1"/>
          </p:cNvSpPr>
          <p:nvPr/>
        </p:nvSpPr>
        <p:spPr bwMode="auto">
          <a:xfrm>
            <a:off x="3152775" y="3216275"/>
            <a:ext cx="1219200" cy="366713"/>
          </a:xfrm>
          <a:prstGeom prst="rect">
            <a:avLst/>
          </a:prstGeom>
          <a:noFill/>
          <a:ln w="12700">
            <a:noFill/>
            <a:miter lim="800000"/>
          </a:ln>
        </p:spPr>
        <p:txBody>
          <a:bodyPr>
            <a:spAutoFit/>
          </a:bodyPr>
          <a:lstStyle/>
          <a:p>
            <a:pPr>
              <a:spcBef>
                <a:spcPct val="50000"/>
              </a:spcBef>
            </a:pPr>
            <a:r>
              <a:rPr lang="en-US" altLang="zh-CN" sz="1800">
                <a:ea typeface="宋体" panose="02010600030101010101" pitchFamily="2" charset="-122"/>
              </a:rPr>
              <a:t>) = true</a:t>
            </a:r>
          </a:p>
        </p:txBody>
      </p:sp>
      <p:sp>
        <p:nvSpPr>
          <p:cNvPr id="50187" name="Rectangle 14"/>
          <p:cNvSpPr>
            <a:spLocks noChangeArrowheads="1"/>
          </p:cNvSpPr>
          <p:nvPr/>
        </p:nvSpPr>
        <p:spPr bwMode="auto">
          <a:xfrm>
            <a:off x="2619375" y="4035425"/>
            <a:ext cx="457200" cy="307975"/>
          </a:xfrm>
          <a:prstGeom prst="rect">
            <a:avLst/>
          </a:prstGeom>
          <a:solidFill>
            <a:schemeClr val="bg1"/>
          </a:solidFill>
          <a:ln w="12700">
            <a:solidFill>
              <a:schemeClr val="tx1"/>
            </a:solidFill>
            <a:miter lim="800000"/>
          </a:ln>
        </p:spPr>
        <p:txBody>
          <a:bodyPr wrap="none" anchor="ctr"/>
          <a:lstStyle/>
          <a:p>
            <a:pPr algn="ctr"/>
            <a:r>
              <a:rPr lang="en-US" altLang="zh-CN" sz="2400">
                <a:latin typeface="Times New Roman" panose="02020603050405020304" pitchFamily="18" charset="0"/>
                <a:ea typeface="宋体" panose="02010600030101010101" pitchFamily="2" charset="-122"/>
              </a:rPr>
              <a:t>5</a:t>
            </a:r>
          </a:p>
        </p:txBody>
      </p:sp>
      <p:sp>
        <p:nvSpPr>
          <p:cNvPr id="50188" name="Rectangle 15"/>
          <p:cNvSpPr>
            <a:spLocks noChangeArrowheads="1"/>
          </p:cNvSpPr>
          <p:nvPr/>
        </p:nvSpPr>
        <p:spPr bwMode="auto">
          <a:xfrm>
            <a:off x="2619375" y="4572000"/>
            <a:ext cx="457200" cy="307975"/>
          </a:xfrm>
          <a:prstGeom prst="rect">
            <a:avLst/>
          </a:prstGeom>
          <a:solidFill>
            <a:schemeClr val="bg1"/>
          </a:solidFill>
          <a:ln w="12700">
            <a:solidFill>
              <a:schemeClr val="tx1"/>
            </a:solidFill>
            <a:miter lim="800000"/>
          </a:ln>
        </p:spPr>
        <p:txBody>
          <a:bodyPr wrap="none" anchor="ctr"/>
          <a:lstStyle/>
          <a:p>
            <a:pPr algn="ctr"/>
            <a:r>
              <a:rPr lang="en-US" altLang="zh-CN" sz="2400">
                <a:latin typeface="Times New Roman" panose="02020603050405020304" pitchFamily="18" charset="0"/>
                <a:ea typeface="宋体" panose="02010600030101010101" pitchFamily="2" charset="-122"/>
              </a:rPr>
              <a:t>4</a:t>
            </a:r>
          </a:p>
        </p:txBody>
      </p:sp>
      <p:sp>
        <p:nvSpPr>
          <p:cNvPr id="50189" name="Rectangle 16"/>
          <p:cNvSpPr>
            <a:spLocks noChangeArrowheads="1"/>
          </p:cNvSpPr>
          <p:nvPr/>
        </p:nvSpPr>
        <p:spPr bwMode="auto">
          <a:xfrm>
            <a:off x="2619375" y="4876800"/>
            <a:ext cx="457200" cy="309563"/>
          </a:xfrm>
          <a:prstGeom prst="rect">
            <a:avLst/>
          </a:prstGeom>
          <a:solidFill>
            <a:schemeClr val="bg1"/>
          </a:solidFill>
          <a:ln w="12700">
            <a:solidFill>
              <a:schemeClr val="tx1"/>
            </a:solidFill>
            <a:miter lim="800000"/>
          </a:ln>
        </p:spPr>
        <p:txBody>
          <a:bodyPr wrap="none" anchor="ctr"/>
          <a:lstStyle/>
          <a:p>
            <a:pPr algn="ctr"/>
            <a:r>
              <a:rPr lang="en-US" altLang="zh-CN" sz="2400">
                <a:latin typeface="Times New Roman" panose="02020603050405020304" pitchFamily="18" charset="0"/>
                <a:ea typeface="宋体" panose="02010600030101010101" pitchFamily="2" charset="-122"/>
              </a:rPr>
              <a:t>6</a:t>
            </a:r>
          </a:p>
        </p:txBody>
      </p:sp>
      <p:sp>
        <p:nvSpPr>
          <p:cNvPr id="50190" name="Text Box 17"/>
          <p:cNvSpPr txBox="1">
            <a:spLocks noChangeArrowheads="1"/>
          </p:cNvSpPr>
          <p:nvPr/>
        </p:nvSpPr>
        <p:spPr bwMode="auto">
          <a:xfrm>
            <a:off x="1704975" y="4800600"/>
            <a:ext cx="1676400" cy="457200"/>
          </a:xfrm>
          <a:prstGeom prst="rect">
            <a:avLst/>
          </a:prstGeom>
          <a:noFill/>
          <a:ln w="12700">
            <a:noFill/>
            <a:miter lim="800000"/>
          </a:ln>
        </p:spPr>
        <p:txBody>
          <a:bodyPr>
            <a:spAutoFit/>
          </a:bodyPr>
          <a:lstStyle/>
          <a:p>
            <a:pPr>
              <a:spcBef>
                <a:spcPct val="50000"/>
              </a:spcBef>
            </a:pPr>
            <a:r>
              <a:rPr lang="en-US" altLang="zh-CN" sz="1800">
                <a:ea typeface="宋体" panose="02010600030101010101" pitchFamily="2" charset="-122"/>
              </a:rPr>
              <a:t>(5 </a:t>
            </a: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en-US" altLang="zh-CN" sz="1800">
                <a:ea typeface="宋体" panose="02010600030101010101" pitchFamily="2" charset="-122"/>
              </a:rPr>
              <a:t> </a:t>
            </a:r>
            <a:r>
              <a:rPr lang="en-US" altLang="zh-CN" sz="1800" b="1">
                <a:ea typeface="宋体" panose="02010600030101010101" pitchFamily="2" charset="-122"/>
              </a:rPr>
              <a:t>all</a:t>
            </a:r>
          </a:p>
        </p:txBody>
      </p:sp>
      <p:sp>
        <p:nvSpPr>
          <p:cNvPr id="50191" name="Text Box 18"/>
          <p:cNvSpPr txBox="1">
            <a:spLocks noChangeArrowheads="1"/>
          </p:cNvSpPr>
          <p:nvPr/>
        </p:nvSpPr>
        <p:spPr bwMode="auto">
          <a:xfrm>
            <a:off x="3163888" y="4786313"/>
            <a:ext cx="4572000" cy="457200"/>
          </a:xfrm>
          <a:prstGeom prst="rect">
            <a:avLst/>
          </a:prstGeom>
          <a:noFill/>
          <a:ln w="12700">
            <a:noFill/>
            <a:miter lim="800000"/>
          </a:ln>
        </p:spPr>
        <p:txBody>
          <a:bodyPr>
            <a:spAutoFit/>
          </a:bodyPr>
          <a:lstStyle/>
          <a:p>
            <a:pPr>
              <a:spcBef>
                <a:spcPct val="50000"/>
              </a:spcBef>
            </a:pPr>
            <a:r>
              <a:rPr lang="en-US" altLang="zh-CN" sz="1800">
                <a:ea typeface="宋体" panose="02010600030101010101" pitchFamily="2" charset="-122"/>
              </a:rPr>
              <a:t>) = true (since 5 </a:t>
            </a:r>
            <a:r>
              <a:rPr lang="en-US" altLang="zh-CN" sz="2400">
                <a:latin typeface="Times New Roman" panose="02020603050405020304" pitchFamily="18" charset="0"/>
                <a:ea typeface="宋体" panose="02010600030101010101" pitchFamily="2" charset="-122"/>
                <a:sym typeface="Symbol" panose="05050102010706020507" pitchFamily="18" charset="2"/>
              </a:rPr>
              <a:t> </a:t>
            </a:r>
            <a:r>
              <a:rPr lang="en-US" altLang="zh-CN" sz="1800">
                <a:ea typeface="宋体" panose="02010600030101010101" pitchFamily="2" charset="-122"/>
                <a:sym typeface="Symbol" panose="05050102010706020507" pitchFamily="18" charset="2"/>
              </a:rPr>
              <a:t>4 and 5 </a:t>
            </a: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en-US" altLang="zh-CN" sz="1800">
                <a:ea typeface="宋体" panose="02010600030101010101" pitchFamily="2" charset="-122"/>
                <a:sym typeface="Symbol" panose="05050102010706020507" pitchFamily="18" charset="2"/>
              </a:rPr>
              <a:t> 6)</a:t>
            </a:r>
            <a:endParaRPr lang="en-US" altLang="zh-CN" sz="2400">
              <a:latin typeface="Times New Roman" panose="02020603050405020304" pitchFamily="18" charset="0"/>
              <a:ea typeface="宋体" panose="02010600030101010101" pitchFamily="2" charset="-122"/>
              <a:sym typeface="Symbol" panose="05050102010706020507" pitchFamily="18" charset="2"/>
            </a:endParaRPr>
          </a:p>
        </p:txBody>
      </p:sp>
      <p:sp>
        <p:nvSpPr>
          <p:cNvPr id="50192" name="Text Box 19"/>
          <p:cNvSpPr txBox="1">
            <a:spLocks noChangeArrowheads="1"/>
          </p:cNvSpPr>
          <p:nvPr/>
        </p:nvSpPr>
        <p:spPr bwMode="auto">
          <a:xfrm>
            <a:off x="1651000" y="3228975"/>
            <a:ext cx="1219200" cy="366713"/>
          </a:xfrm>
          <a:prstGeom prst="rect">
            <a:avLst/>
          </a:prstGeom>
          <a:noFill/>
          <a:ln w="12700">
            <a:noFill/>
            <a:miter lim="800000"/>
          </a:ln>
        </p:spPr>
        <p:txBody>
          <a:bodyPr>
            <a:spAutoFit/>
          </a:bodyPr>
          <a:lstStyle/>
          <a:p>
            <a:pPr>
              <a:spcBef>
                <a:spcPct val="50000"/>
              </a:spcBef>
            </a:pPr>
            <a:r>
              <a:rPr lang="en-US" altLang="zh-CN" sz="1800">
                <a:ea typeface="宋体" panose="02010600030101010101" pitchFamily="2" charset="-122"/>
              </a:rPr>
              <a:t>(5 &lt; </a:t>
            </a:r>
            <a:r>
              <a:rPr lang="en-US" altLang="zh-CN" sz="1800" b="1">
                <a:ea typeface="宋体" panose="02010600030101010101" pitchFamily="2" charset="-122"/>
              </a:rPr>
              <a:t>all</a:t>
            </a:r>
            <a:endParaRPr lang="en-US" altLang="zh-CN" sz="1800">
              <a:ea typeface="宋体" panose="02010600030101010101" pitchFamily="2" charset="-122"/>
            </a:endParaRPr>
          </a:p>
        </p:txBody>
      </p:sp>
      <p:sp>
        <p:nvSpPr>
          <p:cNvPr id="50193" name="Text Box 20"/>
          <p:cNvSpPr txBox="1">
            <a:spLocks noChangeArrowheads="1"/>
          </p:cNvSpPr>
          <p:nvPr/>
        </p:nvSpPr>
        <p:spPr bwMode="auto">
          <a:xfrm>
            <a:off x="3152775" y="3959225"/>
            <a:ext cx="1219200" cy="366713"/>
          </a:xfrm>
          <a:prstGeom prst="rect">
            <a:avLst/>
          </a:prstGeom>
          <a:noFill/>
          <a:ln w="12700">
            <a:noFill/>
            <a:miter lim="800000"/>
          </a:ln>
        </p:spPr>
        <p:txBody>
          <a:bodyPr>
            <a:spAutoFit/>
          </a:bodyPr>
          <a:lstStyle/>
          <a:p>
            <a:pPr>
              <a:spcBef>
                <a:spcPct val="50000"/>
              </a:spcBef>
            </a:pPr>
            <a:r>
              <a:rPr lang="en-US" altLang="zh-CN" sz="1800">
                <a:ea typeface="宋体" panose="02010600030101010101" pitchFamily="2" charset="-122"/>
              </a:rPr>
              <a:t>) = false</a:t>
            </a:r>
          </a:p>
        </p:txBody>
      </p:sp>
      <p:sp>
        <p:nvSpPr>
          <p:cNvPr id="50194" name="Text Box 21"/>
          <p:cNvSpPr txBox="1">
            <a:spLocks noChangeArrowheads="1"/>
          </p:cNvSpPr>
          <p:nvPr/>
        </p:nvSpPr>
        <p:spPr bwMode="auto">
          <a:xfrm>
            <a:off x="1704975" y="3962400"/>
            <a:ext cx="1219200" cy="366713"/>
          </a:xfrm>
          <a:prstGeom prst="rect">
            <a:avLst/>
          </a:prstGeom>
          <a:noFill/>
          <a:ln w="12700">
            <a:noFill/>
            <a:miter lim="800000"/>
          </a:ln>
        </p:spPr>
        <p:txBody>
          <a:bodyPr>
            <a:spAutoFit/>
          </a:bodyPr>
          <a:lstStyle/>
          <a:p>
            <a:pPr>
              <a:spcBef>
                <a:spcPct val="50000"/>
              </a:spcBef>
            </a:pPr>
            <a:r>
              <a:rPr lang="en-US" altLang="zh-CN" sz="1800">
                <a:ea typeface="宋体" panose="02010600030101010101" pitchFamily="2" charset="-122"/>
              </a:rPr>
              <a:t>(5 = </a:t>
            </a:r>
            <a:r>
              <a:rPr lang="en-US" altLang="zh-CN" sz="1800" b="1">
                <a:ea typeface="宋体" panose="02010600030101010101" pitchFamily="2" charset="-122"/>
              </a:rPr>
              <a:t>all</a:t>
            </a:r>
            <a:endParaRPr lang="en-US" altLang="zh-CN" sz="1800">
              <a:ea typeface="宋体" panose="02010600030101010101" pitchFamily="2" charset="-122"/>
            </a:endParaRPr>
          </a:p>
        </p:txBody>
      </p:sp>
      <p:sp>
        <p:nvSpPr>
          <p:cNvPr id="50195" name="Rectangle 22"/>
          <p:cNvSpPr>
            <a:spLocks noChangeArrowheads="1"/>
          </p:cNvSpPr>
          <p:nvPr/>
        </p:nvSpPr>
        <p:spPr bwMode="auto">
          <a:xfrm>
            <a:off x="1238250" y="5257800"/>
            <a:ext cx="6800850" cy="714375"/>
          </a:xfrm>
          <a:prstGeom prst="rect">
            <a:avLst/>
          </a:prstGeom>
          <a:noFill/>
          <a:ln w="12700">
            <a:noFill/>
            <a:miter lim="800000"/>
          </a:ln>
        </p:spPr>
        <p:txBody>
          <a:bodyPr lIns="90488" tIns="44450" rIns="90488" bIns="44450"/>
          <a:lstStyle/>
          <a:p>
            <a:r>
              <a:rPr lang="en-US" altLang="zh-CN" sz="1800">
                <a:latin typeface="Arial" panose="020B0604020202020204" pitchFamily="34" charset="0"/>
                <a:ea typeface="宋体" panose="02010600030101010101" pitchFamily="2" charset="-122"/>
              </a:rPr>
              <a:t>(</a:t>
            </a:r>
            <a:r>
              <a:rPr lang="en-US" altLang="zh-CN" sz="1800">
                <a:latin typeface="Arial" panose="020B0604020202020204" pitchFamily="34" charset="0"/>
                <a:ea typeface="宋体" panose="02010600030101010101" pitchFamily="2" charset="-122"/>
                <a:sym typeface="Symbol" panose="05050102010706020507" pitchFamily="18" charset="2"/>
              </a:rPr>
              <a:t></a:t>
            </a:r>
            <a:r>
              <a:rPr lang="en-US" altLang="zh-CN" sz="1800">
                <a:latin typeface="Arial" panose="020B0604020202020204" pitchFamily="34" charset="0"/>
                <a:ea typeface="宋体" panose="02010600030101010101" pitchFamily="2" charset="-122"/>
              </a:rPr>
              <a:t> </a:t>
            </a:r>
            <a:r>
              <a:rPr lang="en-US" altLang="zh-CN" sz="1800" b="1">
                <a:latin typeface="Arial" panose="020B0604020202020204" pitchFamily="34" charset="0"/>
                <a:ea typeface="宋体" panose="02010600030101010101" pitchFamily="2" charset="-122"/>
              </a:rPr>
              <a:t>all</a:t>
            </a:r>
            <a:r>
              <a:rPr lang="en-US" altLang="zh-CN" sz="1800">
                <a:latin typeface="Arial" panose="020B0604020202020204" pitchFamily="34" charset="0"/>
                <a:ea typeface="宋体" panose="02010600030101010101" pitchFamily="2" charset="-122"/>
              </a:rPr>
              <a:t>) </a:t>
            </a:r>
            <a:r>
              <a:rPr lang="en-US" altLang="zh-CN" sz="1800">
                <a:latin typeface="Arial" panose="020B0604020202020204" pitchFamily="34" charset="0"/>
                <a:ea typeface="宋体" panose="02010600030101010101" pitchFamily="2" charset="-122"/>
                <a:sym typeface="Symbol" panose="05050102010706020507" pitchFamily="18" charset="2"/>
              </a:rPr>
              <a:t> </a:t>
            </a:r>
            <a:r>
              <a:rPr lang="en-US" altLang="zh-CN" sz="1800" b="1">
                <a:latin typeface="Arial" panose="020B0604020202020204" pitchFamily="34" charset="0"/>
                <a:ea typeface="宋体" panose="02010600030101010101" pitchFamily="2" charset="-122"/>
                <a:sym typeface="Symbol" panose="05050102010706020507" pitchFamily="18" charset="2"/>
              </a:rPr>
              <a:t>not in</a:t>
            </a:r>
          </a:p>
          <a:p>
            <a:r>
              <a:rPr lang="en-US" altLang="zh-CN" sz="1800">
                <a:latin typeface="Arial" panose="020B0604020202020204" pitchFamily="34" charset="0"/>
                <a:ea typeface="宋体" panose="02010600030101010101" pitchFamily="2" charset="-122"/>
                <a:sym typeface="Symbol" panose="05050102010706020507" pitchFamily="18" charset="2"/>
              </a:rPr>
              <a:t>However, (= </a:t>
            </a:r>
            <a:r>
              <a:rPr lang="en-US" altLang="zh-CN" sz="1800" b="1">
                <a:latin typeface="Arial" panose="020B0604020202020204" pitchFamily="34" charset="0"/>
                <a:ea typeface="宋体" panose="02010600030101010101" pitchFamily="2" charset="-122"/>
                <a:sym typeface="Symbol" panose="05050102010706020507" pitchFamily="18" charset="2"/>
              </a:rPr>
              <a:t>all</a:t>
            </a:r>
            <a:r>
              <a:rPr lang="en-US" altLang="zh-CN" sz="1800">
                <a:latin typeface="Arial" panose="020B0604020202020204" pitchFamily="34" charset="0"/>
                <a:ea typeface="宋体" panose="02010600030101010101" pitchFamily="2" charset="-122"/>
                <a:sym typeface="Symbol" panose="05050102010706020507" pitchFamily="18" charset="2"/>
              </a:rPr>
              <a:t>)  </a:t>
            </a:r>
            <a:r>
              <a:rPr lang="en-US" altLang="zh-CN" sz="1800" b="1">
                <a:latin typeface="Arial" panose="020B0604020202020204" pitchFamily="34" charset="0"/>
                <a:ea typeface="宋体" panose="02010600030101010101" pitchFamily="2" charset="-122"/>
                <a:sym typeface="Symbol" panose="05050102010706020507" pitchFamily="18" charset="2"/>
              </a:rPr>
              <a:t>in</a:t>
            </a:r>
          </a:p>
        </p:txBody>
      </p:sp>
      <p:sp>
        <p:nvSpPr>
          <p:cNvPr id="50196" name="Line 23"/>
          <p:cNvSpPr>
            <a:spLocks noChangeShapeType="1"/>
          </p:cNvSpPr>
          <p:nvPr/>
        </p:nvSpPr>
        <p:spPr bwMode="auto">
          <a:xfrm flipH="1">
            <a:off x="3016250" y="5603875"/>
            <a:ext cx="109538" cy="228600"/>
          </a:xfrm>
          <a:prstGeom prst="line">
            <a:avLst/>
          </a:prstGeom>
          <a:noFill/>
          <a:ln w="12700">
            <a:solidFill>
              <a:schemeClr val="tx1"/>
            </a:solidFill>
            <a:rou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pPr>
              <a:defRPr/>
            </a:pPr>
            <a:r>
              <a:rPr lang="en-US" altLang="zh-CN" dirty="0" smtClean="0">
                <a:ea typeface="宋体" panose="02010600030101010101" pitchFamily="2" charset="-122"/>
              </a:rPr>
              <a:t>Test for Empty Relations</a:t>
            </a:r>
          </a:p>
        </p:txBody>
      </p:sp>
      <p:sp>
        <p:nvSpPr>
          <p:cNvPr id="51203" name="Rectangle 3"/>
          <p:cNvSpPr>
            <a:spLocks noGrp="1" noChangeArrowheads="1"/>
          </p:cNvSpPr>
          <p:nvPr>
            <p:ph type="body" idx="1"/>
          </p:nvPr>
        </p:nvSpPr>
        <p:spPr>
          <a:xfrm>
            <a:off x="739775" y="1106488"/>
            <a:ext cx="7848600" cy="4876800"/>
          </a:xfrm>
        </p:spPr>
        <p:txBody>
          <a:bodyPr/>
          <a:lstStyle/>
          <a:p>
            <a:r>
              <a:rPr lang="en-US" altLang="zh-CN" sz="2400" dirty="0" smtClean="0">
                <a:latin typeface="Times New Roman" panose="02020603050405020304" pitchFamily="18" charset="0"/>
              </a:rPr>
              <a:t>SQL uses </a:t>
            </a:r>
            <a:r>
              <a:rPr lang="en-US" altLang="zh-CN" sz="2400" b="1" dirty="0" smtClean="0">
                <a:latin typeface="Times New Roman" panose="02020603050405020304" pitchFamily="18" charset="0"/>
              </a:rPr>
              <a:t>exists</a:t>
            </a:r>
            <a:r>
              <a:rPr lang="en-US" altLang="zh-CN" sz="2400" dirty="0" smtClean="0">
                <a:latin typeface="Times New Roman" panose="02020603050405020304" pitchFamily="18" charset="0"/>
              </a:rPr>
              <a:t>, </a:t>
            </a:r>
            <a:r>
              <a:rPr lang="en-US" altLang="zh-CN" sz="2400" b="1" dirty="0" smtClean="0">
                <a:latin typeface="Times New Roman" panose="02020603050405020304" pitchFamily="18" charset="0"/>
                <a:sym typeface="Symbol" panose="05050102010706020507" pitchFamily="18" charset="2"/>
              </a:rPr>
              <a:t>not exists </a:t>
            </a:r>
            <a:r>
              <a:rPr lang="en-US" altLang="zh-CN" sz="2400" dirty="0" smtClean="0">
                <a:latin typeface="Times New Roman" panose="02020603050405020304" pitchFamily="18" charset="0"/>
                <a:sym typeface="Symbol" panose="05050102010706020507" pitchFamily="18" charset="2"/>
              </a:rPr>
              <a:t>and</a:t>
            </a:r>
            <a:r>
              <a:rPr lang="en-US" altLang="zh-CN" sz="2400" b="1" dirty="0" smtClean="0">
                <a:latin typeface="Times New Roman" panose="02020603050405020304" pitchFamily="18" charset="0"/>
                <a:sym typeface="Symbol" panose="05050102010706020507" pitchFamily="18" charset="2"/>
              </a:rPr>
              <a:t> </a:t>
            </a:r>
            <a:r>
              <a:rPr lang="en-US" altLang="zh-CN" sz="2400" b="1" i="1" dirty="0" smtClean="0">
                <a:latin typeface="Times New Roman" panose="02020603050405020304" pitchFamily="18" charset="0"/>
              </a:rPr>
              <a:t>except</a:t>
            </a:r>
            <a:r>
              <a:rPr lang="en-US" altLang="zh-CN" sz="2400" b="1" dirty="0" smtClean="0">
                <a:latin typeface="Times New Roman" panose="02020603050405020304" pitchFamily="18" charset="0"/>
                <a:sym typeface="Symbol" panose="05050102010706020507" pitchFamily="18" charset="2"/>
              </a:rPr>
              <a:t> </a:t>
            </a:r>
            <a:r>
              <a:rPr lang="en-US" altLang="zh-CN" sz="2400" dirty="0" smtClean="0">
                <a:latin typeface="Times New Roman" panose="02020603050405020304" pitchFamily="18" charset="0"/>
              </a:rPr>
              <a:t>constructs to test whether or not a </a:t>
            </a:r>
            <a:r>
              <a:rPr lang="en-US" altLang="zh-CN" sz="2400" i="1" dirty="0" err="1" smtClean="0">
                <a:latin typeface="Times New Roman" panose="02020603050405020304" pitchFamily="18" charset="0"/>
              </a:rPr>
              <a:t>subquery</a:t>
            </a:r>
            <a:r>
              <a:rPr lang="en-US" altLang="zh-CN" sz="2400" i="1" dirty="0" smtClean="0">
                <a:latin typeface="Times New Roman" panose="02020603050405020304" pitchFamily="18" charset="0"/>
              </a:rPr>
              <a:t> </a:t>
            </a:r>
            <a:r>
              <a:rPr lang="en-US" altLang="zh-CN" sz="2400" dirty="0" smtClean="0">
                <a:latin typeface="Times New Roman" panose="02020603050405020304" pitchFamily="18" charset="0"/>
              </a:rPr>
              <a:t>(, which is a set of </a:t>
            </a:r>
            <a:r>
              <a:rPr lang="en-US" altLang="zh-CN" sz="2400" dirty="0" err="1" smtClean="0">
                <a:latin typeface="Times New Roman" panose="02020603050405020304" pitchFamily="18" charset="0"/>
              </a:rPr>
              <a:t>tuples</a:t>
            </a:r>
            <a:r>
              <a:rPr lang="en-US" altLang="zh-CN" sz="2400" dirty="0" smtClean="0">
                <a:latin typeface="Times New Roman" panose="02020603050405020304" pitchFamily="18" charset="0"/>
              </a:rPr>
              <a:t>)</a:t>
            </a:r>
            <a:r>
              <a:rPr lang="en-US" altLang="zh-CN" sz="2400" i="1" dirty="0" smtClean="0">
                <a:latin typeface="Times New Roman" panose="02020603050405020304" pitchFamily="18" charset="0"/>
              </a:rPr>
              <a:t> </a:t>
            </a:r>
            <a:r>
              <a:rPr lang="en-US" altLang="zh-CN" sz="2400" dirty="0" smtClean="0">
                <a:latin typeface="Times New Roman" panose="02020603050405020304" pitchFamily="18" charset="0"/>
              </a:rPr>
              <a:t>is nonempty or not respectively, </a:t>
            </a:r>
            <a:endParaRPr lang="en-US" altLang="zh-CN" sz="2400" dirty="0" smtClean="0">
              <a:ea typeface="宋体" panose="02010600030101010101" pitchFamily="2" charset="-122"/>
            </a:endParaRPr>
          </a:p>
          <a:p>
            <a:r>
              <a:rPr lang="en-US" altLang="zh-CN" sz="2400" dirty="0" smtClean="0">
                <a:ea typeface="宋体" panose="02010600030101010101" pitchFamily="2" charset="-122"/>
              </a:rPr>
              <a:t>The </a:t>
            </a:r>
            <a:r>
              <a:rPr lang="en-US" altLang="zh-CN" sz="2400" b="1" dirty="0" smtClean="0">
                <a:ea typeface="宋体" panose="02010600030101010101" pitchFamily="2" charset="-122"/>
              </a:rPr>
              <a:t>exists</a:t>
            </a:r>
            <a:r>
              <a:rPr lang="en-US" altLang="zh-CN" sz="2400" dirty="0" smtClean="0">
                <a:ea typeface="宋体" panose="02010600030101010101" pitchFamily="2" charset="-122"/>
              </a:rPr>
              <a:t> construct returns the value </a:t>
            </a:r>
            <a:r>
              <a:rPr lang="en-US" altLang="zh-CN" sz="2400" b="1" dirty="0" smtClean="0">
                <a:ea typeface="宋体" panose="02010600030101010101" pitchFamily="2" charset="-122"/>
              </a:rPr>
              <a:t>true</a:t>
            </a:r>
            <a:r>
              <a:rPr lang="en-US" altLang="zh-CN" sz="2400" dirty="0" smtClean="0">
                <a:ea typeface="宋体" panose="02010600030101010101" pitchFamily="2" charset="-122"/>
              </a:rPr>
              <a:t> if the argument </a:t>
            </a:r>
            <a:r>
              <a:rPr lang="en-US" altLang="zh-CN" sz="2400" dirty="0" err="1" smtClean="0">
                <a:ea typeface="宋体" panose="02010600030101010101" pitchFamily="2" charset="-122"/>
              </a:rPr>
              <a:t>subquery</a:t>
            </a:r>
            <a:r>
              <a:rPr lang="en-US" altLang="zh-CN" sz="2400" dirty="0" smtClean="0">
                <a:ea typeface="宋体" panose="02010600030101010101" pitchFamily="2" charset="-122"/>
              </a:rPr>
              <a:t> is nonempty.</a:t>
            </a:r>
          </a:p>
          <a:p>
            <a:r>
              <a:rPr lang="en-US" altLang="zh-CN" sz="2400" b="1" dirty="0" smtClean="0">
                <a:ea typeface="宋体" panose="02010600030101010101" pitchFamily="2" charset="-122"/>
              </a:rPr>
              <a:t>exists </a:t>
            </a:r>
            <a:r>
              <a:rPr lang="en-US" altLang="zh-CN" sz="2400" i="1" dirty="0" smtClean="0">
                <a:ea typeface="宋体" panose="02010600030101010101" pitchFamily="2" charset="-122"/>
              </a:rPr>
              <a:t> r </a:t>
            </a:r>
            <a:r>
              <a:rPr lang="en-US" altLang="zh-CN" sz="2400" dirty="0" smtClean="0">
                <a:ea typeface="宋体" panose="02010600030101010101" pitchFamily="2" charset="-122"/>
                <a:sym typeface="Symbol" panose="05050102010706020507" pitchFamily="18" charset="2"/>
              </a:rPr>
              <a:t> </a:t>
            </a:r>
            <a:r>
              <a:rPr lang="en-US" altLang="zh-CN" sz="2400" i="1" dirty="0" smtClean="0">
                <a:ea typeface="宋体" panose="02010600030101010101" pitchFamily="2" charset="-122"/>
                <a:sym typeface="Symbol" panose="05050102010706020507" pitchFamily="18" charset="2"/>
              </a:rPr>
              <a:t>r </a:t>
            </a:r>
            <a:r>
              <a:rPr lang="en-US" altLang="zh-CN" sz="2400" dirty="0" smtClean="0">
                <a:ea typeface="宋体" panose="02010600030101010101" pitchFamily="2" charset="-122"/>
                <a:sym typeface="Symbol" panose="05050102010706020507" pitchFamily="18" charset="2"/>
              </a:rPr>
              <a:t> </a:t>
            </a:r>
            <a:r>
              <a:rPr lang="en-US" altLang="zh-CN" sz="2400" i="1" dirty="0" smtClean="0">
                <a:ea typeface="宋体" panose="02010600030101010101" pitchFamily="2" charset="-122"/>
              </a:rPr>
              <a:t>Ø</a:t>
            </a:r>
            <a:endParaRPr lang="en-US" altLang="zh-CN" sz="2400" dirty="0" smtClean="0">
              <a:ea typeface="宋体" panose="02010600030101010101" pitchFamily="2" charset="-122"/>
              <a:sym typeface="Symbol" panose="05050102010706020507" pitchFamily="18" charset="2"/>
            </a:endParaRPr>
          </a:p>
          <a:p>
            <a:r>
              <a:rPr lang="en-US" altLang="zh-CN" sz="2400" b="1" dirty="0" smtClean="0">
                <a:ea typeface="宋体" panose="02010600030101010101" pitchFamily="2" charset="-122"/>
                <a:sym typeface="Symbol" panose="05050102010706020507" pitchFamily="18" charset="2"/>
              </a:rPr>
              <a:t>not exists </a:t>
            </a:r>
            <a:r>
              <a:rPr lang="en-US" altLang="zh-CN" sz="2400" i="1" dirty="0" smtClean="0">
                <a:ea typeface="宋体" panose="02010600030101010101" pitchFamily="2" charset="-122"/>
              </a:rPr>
              <a:t>r </a:t>
            </a:r>
            <a:r>
              <a:rPr lang="en-US" altLang="zh-CN" sz="2400" dirty="0" smtClean="0">
                <a:ea typeface="宋体" panose="02010600030101010101" pitchFamily="2" charset="-122"/>
                <a:sym typeface="Symbol" panose="05050102010706020507" pitchFamily="18" charset="2"/>
              </a:rPr>
              <a:t> </a:t>
            </a:r>
            <a:r>
              <a:rPr lang="en-US" altLang="zh-CN" sz="2400" i="1" dirty="0" smtClean="0">
                <a:ea typeface="宋体" panose="02010600030101010101" pitchFamily="2" charset="-122"/>
                <a:sym typeface="Symbol" panose="05050102010706020507" pitchFamily="18" charset="2"/>
              </a:rPr>
              <a:t>r </a:t>
            </a:r>
            <a:r>
              <a:rPr lang="en-US" altLang="zh-CN" sz="2400" dirty="0" smtClean="0">
                <a:ea typeface="宋体" panose="02010600030101010101" pitchFamily="2" charset="-122"/>
                <a:sym typeface="Symbol" panose="05050102010706020507" pitchFamily="18" charset="2"/>
              </a:rPr>
              <a:t>= </a:t>
            </a:r>
            <a:r>
              <a:rPr lang="en-US" altLang="zh-CN" sz="2400" i="1" dirty="0" smtClean="0">
                <a:ea typeface="宋体" panose="02010600030101010101" pitchFamily="2" charset="-122"/>
              </a:rPr>
              <a:t>Ø</a:t>
            </a:r>
          </a:p>
          <a:p>
            <a:r>
              <a:rPr lang="en-US" altLang="zh-CN" sz="2400" b="1" i="1" dirty="0" smtClean="0">
                <a:latin typeface="Times New Roman" panose="02020603050405020304" pitchFamily="18" charset="0"/>
              </a:rPr>
              <a:t>except</a:t>
            </a:r>
            <a:r>
              <a:rPr lang="en-US" altLang="zh-CN" sz="2400" dirty="0" smtClean="0">
                <a:latin typeface="Times New Roman" panose="02020603050405020304" pitchFamily="18" charset="0"/>
              </a:rPr>
              <a:t>: </a:t>
            </a:r>
            <a:r>
              <a:rPr lang="en-US" altLang="zh-CN" sz="2400" i="1" dirty="0" smtClean="0">
                <a:latin typeface="Times New Roman" panose="02020603050405020304" pitchFamily="18" charset="0"/>
              </a:rPr>
              <a:t>X – Y</a:t>
            </a:r>
          </a:p>
          <a:p>
            <a:pPr marL="342900" lvl="1" indent="-342900">
              <a:buClr>
                <a:schemeClr val="tx2"/>
              </a:buClr>
              <a:buSzPct val="90000"/>
              <a:buFont typeface="Monotype Sorts" charset="2"/>
              <a:buChar char="n"/>
            </a:pPr>
            <a:r>
              <a:rPr lang="en-US" altLang="zh-CN" sz="2400" i="1" dirty="0" smtClean="0">
                <a:latin typeface="Times New Roman" panose="02020603050405020304" pitchFamily="18" charset="0"/>
              </a:rPr>
              <a:t>X – Y = Ø   </a:t>
            </a:r>
            <a:r>
              <a:rPr lang="en-US" altLang="zh-CN" sz="2400" dirty="0" smtClean="0">
                <a:latin typeface="Times New Roman" panose="02020603050405020304" pitchFamily="18" charset="0"/>
                <a:sym typeface="Symbol" panose="05050102010706020507" pitchFamily="18" charset="2"/>
              </a:rPr>
              <a:t>   </a:t>
            </a:r>
            <a:r>
              <a:rPr lang="en-US" altLang="zh-CN" sz="2400" i="1" dirty="0" smtClean="0">
                <a:latin typeface="Times New Roman" panose="02020603050405020304" pitchFamily="18" charset="0"/>
                <a:sym typeface="Symbol" panose="05050102010706020507" pitchFamily="18" charset="2"/>
              </a:rPr>
              <a:t>X</a:t>
            </a:r>
            <a:r>
              <a:rPr lang="en-US" altLang="zh-CN" sz="2400" dirty="0" smtClean="0">
                <a:latin typeface="Times New Roman" panose="02020603050405020304" pitchFamily="18" charset="0"/>
                <a:sym typeface="Symbol" panose="05050102010706020507" pitchFamily="18" charset="2"/>
              </a:rPr>
              <a:t> </a:t>
            </a:r>
            <a:r>
              <a:rPr lang="en-US" altLang="zh-CN" sz="2400" i="1" dirty="0" smtClean="0">
                <a:latin typeface="Times New Roman" panose="02020603050405020304" pitchFamily="18" charset="0"/>
                <a:sym typeface="Symbol" panose="05050102010706020507" pitchFamily="18" charset="2"/>
              </a:rPr>
              <a:t>Y</a:t>
            </a:r>
          </a:p>
          <a:p>
            <a:r>
              <a:rPr lang="zh-CN" altLang="en-US" sz="2400" dirty="0" smtClean="0">
                <a:solidFill>
                  <a:srgbClr val="FF0000"/>
                </a:solidFill>
                <a:latin typeface="Times New Roman" panose="02020603050405020304" pitchFamily="18" charset="0"/>
                <a:sym typeface="Symbol" panose="05050102010706020507" pitchFamily="18" charset="2"/>
              </a:rPr>
              <a:t>集合包含，</a:t>
            </a:r>
            <a:r>
              <a:rPr lang="en-US" altLang="zh-CN" sz="2400" i="1" dirty="0" smtClean="0">
                <a:solidFill>
                  <a:srgbClr val="FF0000"/>
                </a:solidFill>
                <a:latin typeface="Times New Roman" panose="02020603050405020304" pitchFamily="18" charset="0"/>
                <a:sym typeface="Symbol" panose="05050102010706020507" pitchFamily="18" charset="2"/>
              </a:rPr>
              <a:t>X</a:t>
            </a:r>
            <a:r>
              <a:rPr lang="en-US" altLang="zh-CN" sz="2400" dirty="0" smtClean="0">
                <a:solidFill>
                  <a:srgbClr val="FF0000"/>
                </a:solidFill>
                <a:latin typeface="Times New Roman" panose="02020603050405020304" pitchFamily="18" charset="0"/>
                <a:sym typeface="Symbol" panose="05050102010706020507" pitchFamily="18" charset="2"/>
              </a:rPr>
              <a:t> </a:t>
            </a:r>
            <a:r>
              <a:rPr lang="en-US" altLang="zh-CN" sz="2400" i="1" dirty="0" smtClean="0">
                <a:solidFill>
                  <a:srgbClr val="FF0000"/>
                </a:solidFill>
                <a:latin typeface="Times New Roman" panose="02020603050405020304" pitchFamily="18" charset="0"/>
                <a:sym typeface="Symbol" panose="05050102010706020507" pitchFamily="18" charset="2"/>
              </a:rPr>
              <a:t>Y</a:t>
            </a:r>
            <a:r>
              <a:rPr lang="en-US" altLang="zh-CN" sz="2400" i="1" dirty="0" smtClean="0">
                <a:solidFill>
                  <a:srgbClr val="FF0000"/>
                </a:solidFill>
                <a:latin typeface="Times New Roman" panose="02020603050405020304" pitchFamily="18" charset="0"/>
              </a:rPr>
              <a:t>  </a:t>
            </a:r>
            <a:r>
              <a:rPr lang="en-US" altLang="zh-CN" sz="2400" dirty="0" smtClean="0">
                <a:solidFill>
                  <a:srgbClr val="FF0000"/>
                </a:solidFill>
                <a:latin typeface="Times New Roman" panose="02020603050405020304" pitchFamily="18" charset="0"/>
                <a:sym typeface="Symbol" panose="05050102010706020507" pitchFamily="18" charset="2"/>
              </a:rPr>
              <a:t> </a:t>
            </a:r>
            <a:r>
              <a:rPr lang="en-US" altLang="zh-CN" sz="2400" b="1" dirty="0" smtClean="0">
                <a:solidFill>
                  <a:srgbClr val="FF0000"/>
                </a:solidFill>
                <a:latin typeface="Times New Roman" panose="02020603050405020304" pitchFamily="18" charset="0"/>
                <a:sym typeface="Symbol" panose="05050102010706020507" pitchFamily="18" charset="2"/>
              </a:rPr>
              <a:t>(</a:t>
            </a:r>
            <a:r>
              <a:rPr lang="en-US" altLang="zh-CN" sz="2400" dirty="0" smtClean="0">
                <a:solidFill>
                  <a:srgbClr val="FF0000"/>
                </a:solidFill>
                <a:latin typeface="Times New Roman" panose="02020603050405020304" pitchFamily="18" charset="0"/>
                <a:sym typeface="Symbol" panose="05050102010706020507" pitchFamily="18" charset="2"/>
              </a:rPr>
              <a:t> </a:t>
            </a:r>
            <a:r>
              <a:rPr lang="en-US" altLang="zh-CN" sz="2400" i="1" dirty="0" smtClean="0">
                <a:solidFill>
                  <a:srgbClr val="FF0000"/>
                </a:solidFill>
                <a:latin typeface="Times New Roman" panose="02020603050405020304" pitchFamily="18" charset="0"/>
              </a:rPr>
              <a:t>X – Y </a:t>
            </a:r>
            <a:r>
              <a:rPr lang="en-US" altLang="zh-CN" sz="2400" b="1" dirty="0" smtClean="0">
                <a:solidFill>
                  <a:srgbClr val="FF0000"/>
                </a:solidFill>
                <a:latin typeface="Times New Roman" panose="02020603050405020304" pitchFamily="18" charset="0"/>
                <a:sym typeface="Symbol" panose="05050102010706020507" pitchFamily="18" charset="2"/>
              </a:rPr>
              <a:t>)</a:t>
            </a:r>
            <a:r>
              <a:rPr lang="en-US" altLang="zh-CN" sz="2400" i="1" dirty="0" smtClean="0">
                <a:solidFill>
                  <a:srgbClr val="FF0000"/>
                </a:solidFill>
                <a:latin typeface="Times New Roman" panose="02020603050405020304" pitchFamily="18" charset="0"/>
              </a:rPr>
              <a:t> = Ø </a:t>
            </a:r>
            <a:r>
              <a:rPr lang="en-US" altLang="zh-CN" sz="2400" dirty="0" smtClean="0">
                <a:solidFill>
                  <a:srgbClr val="FF0000"/>
                </a:solidFill>
                <a:latin typeface="Times New Roman" panose="02020603050405020304" pitchFamily="18" charset="0"/>
                <a:sym typeface="Symbol" panose="05050102010706020507" pitchFamily="18" charset="2"/>
              </a:rPr>
              <a:t></a:t>
            </a:r>
            <a:r>
              <a:rPr lang="en-US" altLang="zh-CN" sz="2400" i="1" dirty="0" smtClean="0">
                <a:solidFill>
                  <a:srgbClr val="FF0000"/>
                </a:solidFill>
                <a:latin typeface="Times New Roman" panose="02020603050405020304" pitchFamily="18" charset="0"/>
              </a:rPr>
              <a:t> </a:t>
            </a:r>
            <a:r>
              <a:rPr lang="en-US" altLang="zh-CN" sz="2400" b="1" dirty="0" smtClean="0">
                <a:solidFill>
                  <a:srgbClr val="FF0000"/>
                </a:solidFill>
                <a:latin typeface="Times New Roman" panose="02020603050405020304" pitchFamily="18" charset="0"/>
                <a:sym typeface="Symbol" panose="05050102010706020507" pitchFamily="18" charset="2"/>
              </a:rPr>
              <a:t>not exists ( </a:t>
            </a:r>
            <a:r>
              <a:rPr lang="en-US" altLang="zh-CN" sz="2400" i="1" dirty="0" smtClean="0">
                <a:solidFill>
                  <a:srgbClr val="FF0000"/>
                </a:solidFill>
                <a:latin typeface="Times New Roman" panose="02020603050405020304" pitchFamily="18" charset="0"/>
              </a:rPr>
              <a:t>X  except Y </a:t>
            </a:r>
            <a:r>
              <a:rPr lang="en-US" altLang="zh-CN" sz="2400" b="1" dirty="0" smtClean="0">
                <a:solidFill>
                  <a:srgbClr val="FF0000"/>
                </a:solidFill>
                <a:latin typeface="Times New Roman" panose="02020603050405020304" pitchFamily="18" charset="0"/>
                <a:sym typeface="Symbol" panose="05050102010706020507" pitchFamily="18" charset="2"/>
              </a:rPr>
              <a:t>)</a:t>
            </a:r>
          </a:p>
          <a:p>
            <a:endParaRPr lang="en-US" altLang="zh-CN" sz="1800" i="1"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宋体" panose="02010600030101010101" pitchFamily="2" charset="-122"/>
              </a:rPr>
              <a:t>Exists and Not Exists </a:t>
            </a:r>
            <a:endParaRPr lang="zh-CN" altLang="en-US" dirty="0"/>
          </a:p>
        </p:txBody>
      </p:sp>
      <p:sp>
        <p:nvSpPr>
          <p:cNvPr id="4" name="Rectangle 3"/>
          <p:cNvSpPr>
            <a:spLocks noChangeArrowheads="1"/>
          </p:cNvSpPr>
          <p:nvPr/>
        </p:nvSpPr>
        <p:spPr bwMode="auto">
          <a:xfrm>
            <a:off x="634701" y="883920"/>
            <a:ext cx="8261873" cy="5592184"/>
          </a:xfrm>
          <a:prstGeom prst="rect">
            <a:avLst/>
          </a:prstGeom>
          <a:noFill/>
          <a:ln w="9525">
            <a:noFill/>
            <a:miter lim="800000"/>
          </a:ln>
          <a:effectLst/>
        </p:spPr>
        <p:txBody>
          <a:bodyPr lIns="92075" tIns="46038" rIns="92075" bIns="46038"/>
          <a:lstStyle/>
          <a:p>
            <a:pPr marL="342900" indent="-342900" algn="just" eaLnBrk="0" hangingPunct="0">
              <a:lnSpc>
                <a:spcPct val="90000"/>
              </a:lnSpc>
              <a:spcBef>
                <a:spcPct val="10000"/>
              </a:spcBef>
              <a:buClr>
                <a:schemeClr val="accent1"/>
              </a:buClr>
              <a:buSzPct val="80000"/>
              <a:buFont typeface="Wingdings" panose="05000000000000000000" pitchFamily="2" charset="2"/>
              <a:buChar char="n"/>
            </a:pPr>
            <a:r>
              <a:rPr kumimoji="0" lang="en-US" altLang="zh-CN" sz="2400" dirty="0"/>
              <a:t>Format: [ NOT ]  EXISTS (</a:t>
            </a:r>
            <a:r>
              <a:rPr kumimoji="0" lang="en-US" altLang="zh-CN" sz="2400" i="1" dirty="0" err="1"/>
              <a:t>subquery</a:t>
            </a:r>
            <a:r>
              <a:rPr kumimoji="0" lang="en-US" altLang="zh-CN" sz="2400" dirty="0"/>
              <a:t>) </a:t>
            </a:r>
          </a:p>
          <a:p>
            <a:pPr marL="342900" indent="-342900" algn="just" eaLnBrk="0" hangingPunct="0">
              <a:lnSpc>
                <a:spcPct val="90000"/>
              </a:lnSpc>
              <a:spcBef>
                <a:spcPct val="10000"/>
              </a:spcBef>
              <a:buClr>
                <a:schemeClr val="accent1"/>
              </a:buClr>
              <a:buSzPct val="80000"/>
              <a:buFont typeface="Wingdings" panose="05000000000000000000" pitchFamily="2" charset="2"/>
              <a:buChar char="n"/>
            </a:pPr>
            <a:r>
              <a:rPr kumimoji="0" lang="en-US" altLang="zh-CN" sz="2400" dirty="0"/>
              <a:t>Result:   true or false. </a:t>
            </a:r>
          </a:p>
          <a:p>
            <a:pPr marL="342900" indent="-342900" algn="just" eaLnBrk="0" hangingPunct="0">
              <a:lnSpc>
                <a:spcPct val="90000"/>
              </a:lnSpc>
              <a:spcBef>
                <a:spcPct val="10000"/>
              </a:spcBef>
              <a:buClr>
                <a:schemeClr val="accent1"/>
              </a:buClr>
              <a:buSzPct val="80000"/>
              <a:buFont typeface="Wingdings" panose="05000000000000000000" pitchFamily="2" charset="2"/>
              <a:buChar char="n"/>
            </a:pPr>
            <a:r>
              <a:rPr kumimoji="0" lang="en-US" altLang="zh-CN" sz="2400" dirty="0"/>
              <a:t>Meaning:</a:t>
            </a:r>
          </a:p>
          <a:p>
            <a:pPr marL="342900" indent="-342900" algn="just" eaLnBrk="0" hangingPunct="0">
              <a:lnSpc>
                <a:spcPct val="90000"/>
              </a:lnSpc>
              <a:spcBef>
                <a:spcPct val="10000"/>
              </a:spcBef>
              <a:buClr>
                <a:srgbClr val="FF0000"/>
              </a:buClr>
              <a:buSzPct val="80000"/>
              <a:buFont typeface="Wingdings" panose="05000000000000000000" pitchFamily="2" charset="2"/>
              <a:buChar char="n"/>
            </a:pPr>
            <a:r>
              <a:rPr kumimoji="0" lang="en-US" altLang="zh-CN" sz="2400" dirty="0"/>
              <a:t>EXISTS (</a:t>
            </a:r>
            <a:r>
              <a:rPr kumimoji="0" lang="en-US" altLang="zh-CN" sz="2400" i="1" dirty="0" err="1"/>
              <a:t>subquery</a:t>
            </a:r>
            <a:r>
              <a:rPr kumimoji="0" lang="en-US" altLang="zh-CN" sz="2400" dirty="0"/>
              <a:t>): </a:t>
            </a:r>
          </a:p>
          <a:p>
            <a:pPr marL="742950" lvl="1" indent="-285750" algn="just" eaLnBrk="0" hangingPunct="0">
              <a:lnSpc>
                <a:spcPct val="90000"/>
              </a:lnSpc>
              <a:spcBef>
                <a:spcPct val="10000"/>
              </a:spcBef>
              <a:buClr>
                <a:schemeClr val="accent1"/>
              </a:buClr>
              <a:buSzPct val="80000"/>
              <a:buFont typeface="Wingdings" panose="05000000000000000000" pitchFamily="2" charset="2"/>
              <a:buChar char="Ø"/>
            </a:pPr>
            <a:r>
              <a:rPr kumimoji="0" lang="en-US" altLang="zh-CN" sz="2400" dirty="0"/>
              <a:t>True if </a:t>
            </a:r>
            <a:r>
              <a:rPr kumimoji="0" lang="en-US" altLang="zh-CN" sz="2400" i="1" dirty="0" err="1"/>
              <a:t>subquery</a:t>
            </a:r>
            <a:r>
              <a:rPr kumimoji="0" lang="en-US" altLang="zh-CN" sz="2400" dirty="0"/>
              <a:t> returns a non-empty result table.</a:t>
            </a:r>
          </a:p>
          <a:p>
            <a:pPr marL="742950" lvl="1" indent="-285750" algn="just" eaLnBrk="0" hangingPunct="0">
              <a:lnSpc>
                <a:spcPct val="90000"/>
              </a:lnSpc>
              <a:spcBef>
                <a:spcPct val="10000"/>
              </a:spcBef>
              <a:buClr>
                <a:schemeClr val="accent1"/>
              </a:buClr>
              <a:buSzPct val="80000"/>
              <a:buFont typeface="Wingdings" panose="05000000000000000000" pitchFamily="2" charset="2"/>
              <a:buChar char="Ø"/>
            </a:pPr>
            <a:r>
              <a:rPr kumimoji="0" lang="en-US" altLang="zh-CN" sz="2400" dirty="0"/>
              <a:t>False if </a:t>
            </a:r>
            <a:r>
              <a:rPr kumimoji="0" lang="en-US" altLang="zh-CN" sz="2400" i="1" dirty="0" err="1"/>
              <a:t>subquery</a:t>
            </a:r>
            <a:r>
              <a:rPr kumimoji="0" lang="en-US" altLang="zh-CN" sz="2400" dirty="0"/>
              <a:t> returns an empty result table.</a:t>
            </a:r>
          </a:p>
          <a:p>
            <a:pPr marL="342900" indent="-342900" algn="just" eaLnBrk="0" hangingPunct="0">
              <a:lnSpc>
                <a:spcPct val="90000"/>
              </a:lnSpc>
              <a:spcBef>
                <a:spcPct val="10000"/>
              </a:spcBef>
              <a:buClr>
                <a:srgbClr val="FF0000"/>
              </a:buClr>
              <a:buSzPct val="80000"/>
              <a:buFont typeface="Wingdings" panose="05000000000000000000" pitchFamily="2" charset="2"/>
              <a:buChar char="n"/>
            </a:pPr>
            <a:r>
              <a:rPr kumimoji="0" lang="en-US" altLang="zh-CN" sz="2400" dirty="0"/>
              <a:t>NOT EXISTS (</a:t>
            </a:r>
            <a:r>
              <a:rPr kumimoji="0" lang="en-US" altLang="zh-CN" sz="2400" i="1" dirty="0" err="1"/>
              <a:t>subquery</a:t>
            </a:r>
            <a:r>
              <a:rPr kumimoji="0" lang="en-US" altLang="zh-CN" sz="2400" dirty="0"/>
              <a:t>): the opposite of EXISTS</a:t>
            </a:r>
          </a:p>
          <a:p>
            <a:pPr marL="742950" lvl="1" indent="-285750" algn="just" eaLnBrk="0" hangingPunct="0">
              <a:lnSpc>
                <a:spcPct val="90000"/>
              </a:lnSpc>
              <a:spcBef>
                <a:spcPct val="10000"/>
              </a:spcBef>
              <a:buClr>
                <a:schemeClr val="accent1"/>
              </a:buClr>
              <a:buSzPct val="80000"/>
              <a:buFont typeface="Wingdings" panose="05000000000000000000" pitchFamily="2" charset="2"/>
              <a:buChar char="Ø"/>
            </a:pPr>
            <a:r>
              <a:rPr kumimoji="0" lang="en-US" altLang="zh-CN" sz="2400" dirty="0"/>
              <a:t>True if </a:t>
            </a:r>
            <a:r>
              <a:rPr kumimoji="0" lang="en-US" altLang="zh-CN" sz="2400" i="1" dirty="0" err="1"/>
              <a:t>subquery</a:t>
            </a:r>
            <a:r>
              <a:rPr kumimoji="0" lang="en-US" altLang="zh-CN" sz="2400" dirty="0"/>
              <a:t> returns an empty result table.</a:t>
            </a:r>
          </a:p>
          <a:p>
            <a:pPr marL="742950" lvl="1" indent="-285750" algn="just" eaLnBrk="0" hangingPunct="0">
              <a:lnSpc>
                <a:spcPct val="90000"/>
              </a:lnSpc>
              <a:spcBef>
                <a:spcPct val="10000"/>
              </a:spcBef>
              <a:buClr>
                <a:schemeClr val="accent1"/>
              </a:buClr>
              <a:buSzPct val="80000"/>
              <a:buFont typeface="Wingdings" panose="05000000000000000000" pitchFamily="2" charset="2"/>
              <a:buChar char="Ø"/>
            </a:pPr>
            <a:r>
              <a:rPr kumimoji="0" lang="en-US" altLang="zh-CN" sz="2400" dirty="0"/>
              <a:t>False if </a:t>
            </a:r>
            <a:r>
              <a:rPr kumimoji="0" lang="en-US" altLang="zh-CN" sz="2400" i="1" dirty="0" err="1"/>
              <a:t>subquery</a:t>
            </a:r>
            <a:r>
              <a:rPr kumimoji="0" lang="en-US" altLang="zh-CN" sz="2400" dirty="0"/>
              <a:t> returns a non-empty result table.</a:t>
            </a:r>
          </a:p>
          <a:p>
            <a:pPr marL="342900" indent="-342900" algn="just" eaLnBrk="0" hangingPunct="0">
              <a:lnSpc>
                <a:spcPct val="90000"/>
              </a:lnSpc>
              <a:spcBef>
                <a:spcPct val="10000"/>
              </a:spcBef>
              <a:buClr>
                <a:schemeClr val="accent1"/>
              </a:buClr>
              <a:buSzPct val="80000"/>
              <a:buFont typeface="Wingdings" panose="05000000000000000000" pitchFamily="2" charset="2"/>
              <a:buChar char="n"/>
            </a:pPr>
            <a:r>
              <a:rPr kumimoji="0" lang="en-US" altLang="zh-CN" sz="2400" dirty="0"/>
              <a:t>Property:</a:t>
            </a:r>
          </a:p>
          <a:p>
            <a:pPr marL="342900" indent="-342900" algn="just" eaLnBrk="0" hangingPunct="0">
              <a:lnSpc>
                <a:spcPct val="90000"/>
              </a:lnSpc>
              <a:spcBef>
                <a:spcPct val="10000"/>
              </a:spcBef>
              <a:buClr>
                <a:srgbClr val="FF0000"/>
              </a:buClr>
              <a:buSzPct val="75000"/>
              <a:buFont typeface="Wingdings" panose="05000000000000000000" pitchFamily="2" charset="2"/>
              <a:buChar char="n"/>
            </a:pPr>
            <a:r>
              <a:rPr kumimoji="0" lang="en-US" altLang="zh-CN" sz="2400" dirty="0"/>
              <a:t>As [NOT] EXISTS check only for existence or non-existence of rows in </a:t>
            </a:r>
            <a:r>
              <a:rPr kumimoji="0" lang="en-US" altLang="zh-CN" sz="2400" i="1" dirty="0" err="1"/>
              <a:t>subquery</a:t>
            </a:r>
            <a:r>
              <a:rPr kumimoji="0" lang="en-US" altLang="zh-CN" sz="2400" dirty="0"/>
              <a:t> result table, </a:t>
            </a:r>
          </a:p>
          <a:p>
            <a:pPr marL="342900" indent="-342900" algn="just" eaLnBrk="0" hangingPunct="0">
              <a:lnSpc>
                <a:spcPct val="90000"/>
              </a:lnSpc>
              <a:spcBef>
                <a:spcPct val="10000"/>
              </a:spcBef>
              <a:buClr>
                <a:srgbClr val="FF0000"/>
              </a:buClr>
              <a:buSzPct val="75000"/>
              <a:buFont typeface="Wingdings" panose="05000000000000000000" pitchFamily="2" charset="2"/>
              <a:buNone/>
            </a:pPr>
            <a:r>
              <a:rPr kumimoji="0" lang="en-US" altLang="zh-CN" sz="2400" dirty="0"/>
              <a:t>    </a:t>
            </a:r>
            <a:r>
              <a:rPr kumimoji="0" lang="en-US" altLang="zh-CN" sz="2400" i="1" dirty="0" err="1"/>
              <a:t>subquery</a:t>
            </a:r>
            <a:r>
              <a:rPr kumimoji="0" lang="en-US" altLang="zh-CN" sz="2400" dirty="0"/>
              <a:t> can contain any number of columns. </a:t>
            </a:r>
          </a:p>
          <a:p>
            <a:pPr marL="342900" indent="-342900" algn="just" eaLnBrk="0" hangingPunct="0">
              <a:lnSpc>
                <a:spcPct val="90000"/>
              </a:lnSpc>
              <a:spcBef>
                <a:spcPct val="10000"/>
              </a:spcBef>
              <a:buClr>
                <a:srgbClr val="FF0000"/>
              </a:buClr>
              <a:buSzPct val="75000"/>
              <a:buFont typeface="Wingdings" panose="05000000000000000000" pitchFamily="2" charset="2"/>
              <a:buChar char="n"/>
            </a:pPr>
            <a:r>
              <a:rPr kumimoji="0" lang="en-US" altLang="zh-CN" sz="2400" dirty="0"/>
              <a:t>Commonly, </a:t>
            </a:r>
            <a:r>
              <a:rPr kumimoji="0" lang="en-US" altLang="zh-CN" sz="2400" dirty="0" err="1"/>
              <a:t>subqueries</a:t>
            </a:r>
            <a:r>
              <a:rPr kumimoji="0" lang="en-US" altLang="zh-CN" sz="2400" dirty="0"/>
              <a:t> following [NOT] EXISTS is of form:   ( SELECT *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linds(horizontal)">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blinds(horizontal)">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blinds(horizontal)">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blinds(horizontal)">
                                      <p:cBhvr>
                                        <p:cTn id="52" dur="5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blinds(horizontal)">
                                      <p:cBhvr>
                                        <p:cTn id="57" dur="500"/>
                                        <p:tgtEl>
                                          <p:spTgt spid="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
                                            <p:txEl>
                                              <p:pRg st="11" end="11"/>
                                            </p:txEl>
                                          </p:spTgt>
                                        </p:tgtEl>
                                        <p:attrNameLst>
                                          <p:attrName>style.visibility</p:attrName>
                                        </p:attrNameLst>
                                      </p:cBhvr>
                                      <p:to>
                                        <p:strVal val="visible"/>
                                      </p:to>
                                    </p:set>
                                    <p:animEffect transition="in" filter="blinds(horizontal)">
                                      <p:cBhvr>
                                        <p:cTn id="62" dur="500"/>
                                        <p:tgtEl>
                                          <p:spTgt spid="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animEffect transition="in" filter="blinds(horizontal)">
                                      <p:cBhvr>
                                        <p:cTn id="67"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宋体" panose="02010600030101010101" pitchFamily="2" charset="-122"/>
              </a:rPr>
              <a:t>Exists and Not Exists </a:t>
            </a:r>
            <a:endParaRPr lang="zh-CN" altLang="en-US" dirty="0"/>
          </a:p>
        </p:txBody>
      </p:sp>
      <p:sp>
        <p:nvSpPr>
          <p:cNvPr id="3" name="内容占位符 2"/>
          <p:cNvSpPr>
            <a:spLocks noGrp="1"/>
          </p:cNvSpPr>
          <p:nvPr>
            <p:ph idx="1"/>
          </p:nvPr>
        </p:nvSpPr>
        <p:spPr>
          <a:xfrm>
            <a:off x="290286" y="963159"/>
            <a:ext cx="8621485" cy="5510212"/>
          </a:xfrm>
        </p:spPr>
        <p:txBody>
          <a:bodyPr/>
          <a:lstStyle/>
          <a:p>
            <a:r>
              <a:rPr kumimoji="0" lang="en-US" altLang="zh-CN" i="1" dirty="0" smtClean="0"/>
              <a:t>Find all </a:t>
            </a:r>
            <a:r>
              <a:rPr kumimoji="0" lang="en-US" altLang="zh-CN" i="1" dirty="0" smtClean="0">
                <a:solidFill>
                  <a:srgbClr val="FF0000"/>
                </a:solidFill>
              </a:rPr>
              <a:t>students</a:t>
            </a:r>
            <a:r>
              <a:rPr kumimoji="0" lang="en-US" altLang="zh-CN" i="1" dirty="0" smtClean="0"/>
              <a:t> who </a:t>
            </a:r>
            <a:r>
              <a:rPr kumimoji="0" lang="en-US" altLang="zh-CN" i="1" dirty="0" smtClean="0">
                <a:solidFill>
                  <a:srgbClr val="0000FF"/>
                </a:solidFill>
              </a:rPr>
              <a:t>do not</a:t>
            </a:r>
            <a:r>
              <a:rPr kumimoji="0" lang="en-US" altLang="zh-CN" i="1" dirty="0" smtClean="0"/>
              <a:t> take course ‘CS-101’</a:t>
            </a:r>
          </a:p>
          <a:p>
            <a:pPr>
              <a:buNone/>
            </a:pPr>
            <a:r>
              <a:rPr kumimoji="0" lang="en-US" altLang="zh-CN" i="1" dirty="0" smtClean="0"/>
              <a:t>  1.</a:t>
            </a:r>
            <a:r>
              <a:rPr kumimoji="0" lang="en-US" altLang="zh-CN" b="1" i="1" dirty="0" smtClean="0"/>
              <a:t>select</a:t>
            </a:r>
            <a:r>
              <a:rPr kumimoji="0" lang="en-US" altLang="zh-CN" i="1" dirty="0" smtClean="0"/>
              <a:t> * </a:t>
            </a:r>
            <a:r>
              <a:rPr kumimoji="0" lang="en-US" altLang="zh-CN" b="1" i="1" dirty="0" smtClean="0"/>
              <a:t>from</a:t>
            </a:r>
            <a:r>
              <a:rPr kumimoji="0" lang="en-US" altLang="zh-CN" i="1" dirty="0" smtClean="0"/>
              <a:t> student </a:t>
            </a:r>
            <a:r>
              <a:rPr kumimoji="0" lang="en-US" altLang="zh-CN" b="1" i="1" dirty="0" smtClean="0"/>
              <a:t>where</a:t>
            </a:r>
            <a:r>
              <a:rPr kumimoji="0" lang="en-US" altLang="zh-CN" i="1" dirty="0" smtClean="0"/>
              <a:t> ID </a:t>
            </a:r>
            <a:r>
              <a:rPr kumimoji="0" lang="en-US" altLang="zh-CN" b="1" i="1" dirty="0" smtClean="0"/>
              <a:t>not in </a:t>
            </a:r>
            <a:r>
              <a:rPr kumimoji="0" lang="en-US" altLang="zh-CN" i="1" dirty="0" smtClean="0"/>
              <a:t>(</a:t>
            </a:r>
            <a:r>
              <a:rPr kumimoji="0" lang="en-US" altLang="zh-CN" b="1" i="1" dirty="0" smtClean="0"/>
              <a:t>select</a:t>
            </a:r>
            <a:r>
              <a:rPr kumimoji="0" lang="en-US" altLang="zh-CN" i="1" dirty="0" smtClean="0"/>
              <a:t> ID </a:t>
            </a:r>
            <a:r>
              <a:rPr kumimoji="0" lang="en-US" altLang="zh-CN" b="1" i="1" dirty="0" smtClean="0"/>
              <a:t>from</a:t>
            </a:r>
            <a:r>
              <a:rPr kumimoji="0" lang="en-US" altLang="zh-CN" i="1" dirty="0" smtClean="0"/>
              <a:t> takes </a:t>
            </a:r>
            <a:r>
              <a:rPr kumimoji="0" lang="en-US" altLang="zh-CN" b="1" i="1" dirty="0" smtClean="0"/>
              <a:t>where</a:t>
            </a:r>
            <a:r>
              <a:rPr kumimoji="0" lang="en-US" altLang="zh-CN" i="1" dirty="0" smtClean="0"/>
              <a:t> </a:t>
            </a:r>
            <a:r>
              <a:rPr kumimoji="0" lang="en-US" altLang="zh-CN" i="1" dirty="0" err="1" smtClean="0"/>
              <a:t>course_id</a:t>
            </a:r>
            <a:r>
              <a:rPr kumimoji="0" lang="en-US" altLang="zh-CN" i="1" dirty="0" smtClean="0"/>
              <a:t>='CS-101');</a:t>
            </a:r>
          </a:p>
          <a:p>
            <a:pPr>
              <a:buNone/>
            </a:pPr>
            <a:r>
              <a:rPr kumimoji="0" lang="en-US" altLang="zh-CN" i="1" dirty="0" smtClean="0"/>
              <a:t>   2.</a:t>
            </a:r>
            <a:r>
              <a:rPr kumimoji="0" lang="en-US" altLang="zh-CN" b="1" i="1" dirty="0" smtClean="0"/>
              <a:t>select</a:t>
            </a:r>
            <a:r>
              <a:rPr kumimoji="0" lang="en-US" altLang="zh-CN" i="1" dirty="0" smtClean="0"/>
              <a:t> * </a:t>
            </a:r>
            <a:r>
              <a:rPr kumimoji="0" lang="en-US" altLang="zh-CN" b="1" i="1" dirty="0" smtClean="0"/>
              <a:t>from </a:t>
            </a:r>
            <a:r>
              <a:rPr kumimoji="0" lang="en-US" altLang="zh-CN" i="1" dirty="0" smtClean="0"/>
              <a:t>student S </a:t>
            </a:r>
            <a:r>
              <a:rPr kumimoji="0" lang="en-US" altLang="zh-CN" b="1" i="1" dirty="0" smtClean="0"/>
              <a:t>where not exists </a:t>
            </a:r>
            <a:r>
              <a:rPr kumimoji="0" lang="en-US" altLang="zh-CN" i="1" dirty="0" smtClean="0"/>
              <a:t>(</a:t>
            </a:r>
            <a:r>
              <a:rPr kumimoji="0" lang="en-US" altLang="zh-CN" b="1" i="1" dirty="0" smtClean="0"/>
              <a:t>select</a:t>
            </a:r>
            <a:r>
              <a:rPr kumimoji="0" lang="en-US" altLang="zh-CN" i="1" dirty="0" smtClean="0"/>
              <a:t> * </a:t>
            </a:r>
            <a:r>
              <a:rPr kumimoji="0" lang="en-US" altLang="zh-CN" b="1" i="1" dirty="0" smtClean="0"/>
              <a:t>from </a:t>
            </a:r>
            <a:r>
              <a:rPr kumimoji="0" lang="en-US" altLang="zh-CN" i="1" dirty="0" smtClean="0"/>
              <a:t>takes T </a:t>
            </a:r>
            <a:r>
              <a:rPr kumimoji="0" lang="en-US" altLang="zh-CN" b="1" i="1" dirty="0" smtClean="0"/>
              <a:t>where</a:t>
            </a:r>
            <a:r>
              <a:rPr kumimoji="0" lang="en-US" altLang="zh-CN" i="1" dirty="0" smtClean="0"/>
              <a:t> S.ID=T.ID and </a:t>
            </a:r>
            <a:r>
              <a:rPr kumimoji="0" lang="en-US" altLang="zh-CN" i="1" dirty="0" err="1" smtClean="0"/>
              <a:t>T.course_id</a:t>
            </a:r>
            <a:r>
              <a:rPr kumimoji="0" lang="en-US" altLang="zh-CN" i="1" dirty="0" smtClean="0"/>
              <a:t>='CS-101');</a:t>
            </a:r>
          </a:p>
          <a:p>
            <a:pPr>
              <a:buNone/>
            </a:pPr>
            <a:r>
              <a:rPr kumimoji="0" lang="en-US" altLang="zh-CN" i="1" dirty="0" smtClean="0">
                <a:solidFill>
                  <a:schemeClr val="tx2"/>
                </a:solidFill>
              </a:rPr>
              <a:t>    select id from takes where </a:t>
            </a:r>
            <a:r>
              <a:rPr kumimoji="0" lang="en-US" altLang="zh-CN" i="1" dirty="0" err="1" smtClean="0">
                <a:solidFill>
                  <a:schemeClr val="tx2"/>
                </a:solidFill>
              </a:rPr>
              <a:t>course_id</a:t>
            </a:r>
            <a:r>
              <a:rPr kumimoji="0" lang="en-US" altLang="zh-CN" i="1" dirty="0" smtClean="0">
                <a:solidFill>
                  <a:schemeClr val="tx2"/>
                </a:solidFill>
              </a:rPr>
              <a:t>&lt;&gt;'CS-101'; X</a:t>
            </a:r>
            <a:endParaRPr lang="zh-CN" altLang="en-US" dirty="0">
              <a:solidFill>
                <a:schemeClr val="tx2"/>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68313" y="115889"/>
            <a:ext cx="7837487" cy="508056"/>
          </a:xfrm>
        </p:spPr>
        <p:txBody>
          <a:bodyPr/>
          <a:lstStyle/>
          <a:p>
            <a:r>
              <a:rPr lang="en-US" altLang="zh-CN" dirty="0" smtClean="0">
                <a:ea typeface="宋体" panose="02010600030101010101" pitchFamily="2" charset="-122"/>
              </a:rPr>
              <a:t>Correlated </a:t>
            </a:r>
            <a:r>
              <a:rPr lang="en-US" altLang="zh-CN" dirty="0" err="1" smtClean="0">
                <a:ea typeface="宋体" panose="02010600030101010101" pitchFamily="2" charset="-122"/>
              </a:rPr>
              <a:t>Subquery</a:t>
            </a:r>
            <a:endParaRPr lang="zh-CN" altLang="en-US" dirty="0" smtClean="0">
              <a:ea typeface="宋体" panose="02010600030101010101" pitchFamily="2" charset="-122"/>
            </a:endParaRPr>
          </a:p>
        </p:txBody>
      </p:sp>
      <p:sp>
        <p:nvSpPr>
          <p:cNvPr id="5" name="内容占位符 2"/>
          <p:cNvSpPr>
            <a:spLocks noGrp="1"/>
          </p:cNvSpPr>
          <p:nvPr>
            <p:ph idx="1"/>
          </p:nvPr>
        </p:nvSpPr>
        <p:spPr>
          <a:xfrm>
            <a:off x="204396" y="686377"/>
            <a:ext cx="8721890" cy="5757965"/>
          </a:xfrm>
        </p:spPr>
        <p:txBody>
          <a:bodyPr/>
          <a:lstStyle/>
          <a:p>
            <a:pPr>
              <a:defRPr/>
            </a:pPr>
            <a:r>
              <a:rPr lang="en-US" altLang="zh-CN" sz="2400" dirty="0" smtClean="0"/>
              <a:t>A </a:t>
            </a:r>
            <a:r>
              <a:rPr lang="en-US" altLang="zh-CN" sz="2400" dirty="0" err="1" smtClean="0"/>
              <a:t>subquery</a:t>
            </a:r>
            <a:r>
              <a:rPr lang="en-US" altLang="zh-CN" sz="2400" dirty="0" smtClean="0"/>
              <a:t> that uses a correlation name from an </a:t>
            </a:r>
            <a:r>
              <a:rPr lang="en-US" altLang="zh-CN" sz="2400" b="1" dirty="0" smtClean="0"/>
              <a:t>outer query </a:t>
            </a:r>
            <a:r>
              <a:rPr lang="en-US" altLang="zh-CN" sz="2400" dirty="0" smtClean="0"/>
              <a:t>is called a </a:t>
            </a:r>
            <a:r>
              <a:rPr lang="en-US" altLang="zh-CN" sz="2400" b="1" dirty="0" smtClean="0">
                <a:solidFill>
                  <a:srgbClr val="0070C0"/>
                </a:solidFill>
              </a:rPr>
              <a:t>correlated </a:t>
            </a:r>
            <a:r>
              <a:rPr lang="en-US" altLang="zh-CN" sz="2400" b="1" dirty="0" err="1" smtClean="0">
                <a:solidFill>
                  <a:srgbClr val="0070C0"/>
                </a:solidFill>
              </a:rPr>
              <a:t>subquery</a:t>
            </a:r>
            <a:r>
              <a:rPr lang="zh-CN" altLang="en-US" sz="2400" b="1" dirty="0" smtClean="0">
                <a:solidFill>
                  <a:srgbClr val="0070C0"/>
                </a:solidFill>
              </a:rPr>
              <a:t>（内层查询的关系名用到了外层查询的关系名）</a:t>
            </a:r>
            <a:endParaRPr lang="en-US" altLang="zh-CN" sz="2400" b="1" dirty="0" smtClean="0">
              <a:solidFill>
                <a:srgbClr val="0070C0"/>
              </a:solidFill>
            </a:endParaRPr>
          </a:p>
          <a:p>
            <a:pPr>
              <a:defRPr/>
            </a:pPr>
            <a:r>
              <a:rPr lang="en-US" altLang="zh-TW" sz="2400" dirty="0" smtClean="0"/>
              <a:t>The result of the </a:t>
            </a:r>
            <a:r>
              <a:rPr lang="en-US" altLang="zh-TW" sz="2400" dirty="0" err="1" smtClean="0"/>
              <a:t>subquery</a:t>
            </a:r>
            <a:r>
              <a:rPr lang="en-US" altLang="zh-TW" sz="2400" dirty="0" smtClean="0"/>
              <a:t> is NOT constant</a:t>
            </a:r>
          </a:p>
          <a:p>
            <a:pPr>
              <a:defRPr/>
            </a:pPr>
            <a:r>
              <a:rPr lang="en-US" altLang="zh-TW" sz="2400" dirty="0" smtClean="0"/>
              <a:t>Varies as the record pointer moves in the table of the parent query</a:t>
            </a:r>
          </a:p>
          <a:p>
            <a:pPr>
              <a:defRPr/>
            </a:pPr>
            <a:r>
              <a:rPr lang="en-US" altLang="zh-CN" sz="2400" dirty="0" smtClean="0"/>
              <a:t>Observe and explain the following query:</a:t>
            </a:r>
          </a:p>
          <a:p>
            <a:pPr>
              <a:buNone/>
              <a:defRPr/>
            </a:pPr>
            <a:r>
              <a:rPr lang="en-US" altLang="zh-CN" sz="2400" dirty="0" smtClean="0"/>
              <a:t>    Find the students who takes more than 2 </a:t>
            </a:r>
            <a:r>
              <a:rPr lang="en-US" altLang="zh-CN" sz="2400" dirty="0" err="1" smtClean="0"/>
              <a:t>couses</a:t>
            </a:r>
            <a:r>
              <a:rPr lang="en-US" altLang="zh-CN" sz="2400" dirty="0" smtClean="0"/>
              <a:t>;</a:t>
            </a:r>
            <a:br>
              <a:rPr lang="en-US" altLang="zh-CN" sz="2400" dirty="0" smtClean="0"/>
            </a:br>
            <a:r>
              <a:rPr lang="en-US" altLang="zh-CN" sz="2000" b="1" dirty="0" smtClean="0"/>
              <a:t> SELECT </a:t>
            </a:r>
            <a:r>
              <a:rPr lang="en-US" altLang="zh-CN" sz="2000" dirty="0" smtClean="0"/>
              <a:t>column1, column2, ...</a:t>
            </a:r>
          </a:p>
          <a:p>
            <a:pPr>
              <a:buNone/>
              <a:defRPr/>
            </a:pPr>
            <a:r>
              <a:rPr lang="en-US" altLang="zh-CN" sz="2000" b="1" dirty="0" smtClean="0"/>
              <a:t> </a:t>
            </a:r>
            <a:r>
              <a:rPr lang="en-US" altLang="zh-CN" sz="2000" b="1" dirty="0" smtClean="0"/>
              <a:t>    FROM   </a:t>
            </a:r>
            <a:r>
              <a:rPr lang="en-US" altLang="zh-CN" sz="2000" dirty="0" smtClean="0"/>
              <a:t>table1</a:t>
            </a:r>
            <a:r>
              <a:rPr lang="en-US" altLang="zh-CN" sz="2000" dirty="0" smtClean="0">
                <a:solidFill>
                  <a:srgbClr val="FF0000"/>
                </a:solidFill>
              </a:rPr>
              <a:t> outer</a:t>
            </a:r>
            <a:endParaRPr lang="en-US" altLang="zh-CN" sz="2000" dirty="0" smtClean="0">
              <a:solidFill>
                <a:srgbClr val="FF0000"/>
              </a:solidFill>
            </a:endParaRPr>
          </a:p>
          <a:p>
            <a:pPr>
              <a:buNone/>
              <a:defRPr/>
            </a:pPr>
            <a:r>
              <a:rPr lang="en-US" altLang="zh-CN" sz="2000" b="1" dirty="0" smtClean="0"/>
              <a:t> </a:t>
            </a:r>
            <a:r>
              <a:rPr lang="en-US" altLang="zh-CN" sz="2000" b="1" dirty="0" smtClean="0"/>
              <a:t>    WHERE  </a:t>
            </a:r>
            <a:r>
              <a:rPr lang="en-US" altLang="zh-CN" sz="2000" b="1" dirty="0" smtClean="0"/>
              <a:t>column1 operator </a:t>
            </a:r>
          </a:p>
          <a:p>
            <a:pPr>
              <a:buNone/>
              <a:defRPr/>
            </a:pPr>
            <a:r>
              <a:rPr lang="en-US" altLang="zh-CN" sz="2000" b="1" dirty="0" smtClean="0"/>
              <a:t>     (</a:t>
            </a:r>
            <a:r>
              <a:rPr lang="en-US" altLang="zh-CN" sz="2000" b="1" dirty="0" smtClean="0"/>
              <a:t>SELECT  colum1, column2</a:t>
            </a:r>
          </a:p>
          <a:p>
            <a:pPr>
              <a:buNone/>
              <a:defRPr/>
            </a:pPr>
            <a:r>
              <a:rPr lang="en-US" altLang="zh-CN" sz="2000" b="1" dirty="0" smtClean="0"/>
              <a:t>                       FROM    </a:t>
            </a:r>
            <a:r>
              <a:rPr lang="en-US" altLang="zh-CN" sz="2000" dirty="0" smtClean="0"/>
              <a:t>table2</a:t>
            </a:r>
          </a:p>
          <a:p>
            <a:pPr>
              <a:buNone/>
              <a:defRPr/>
            </a:pPr>
            <a:r>
              <a:rPr lang="en-US" altLang="zh-CN" sz="2000" b="1" dirty="0" smtClean="0"/>
              <a:t>                       WHERE   </a:t>
            </a:r>
            <a:r>
              <a:rPr lang="en-US" altLang="zh-CN" sz="2000" dirty="0" smtClean="0"/>
              <a:t>expr1 = </a:t>
            </a:r>
            <a:r>
              <a:rPr lang="en-US" altLang="zh-CN" sz="2000" dirty="0" smtClean="0">
                <a:solidFill>
                  <a:srgbClr val="FF0000"/>
                </a:solidFill>
              </a:rPr>
              <a:t>outer</a:t>
            </a:r>
            <a:r>
              <a:rPr lang="en-US" altLang="zh-CN" sz="2000" dirty="0" smtClean="0"/>
              <a:t>.expr2</a:t>
            </a:r>
            <a:r>
              <a:rPr lang="en-US" altLang="zh-CN" sz="2000" dirty="0" smtClean="0"/>
              <a:t>)</a:t>
            </a:r>
            <a:r>
              <a:rPr lang="en-US" altLang="zh-CN" sz="2000" b="1" dirty="0" smtClean="0"/>
              <a:t>;</a:t>
            </a:r>
            <a:endParaRPr lang="zh-CN" altLang="en-US" sz="2000" dirty="0"/>
          </a:p>
        </p:txBody>
      </p:sp>
      <p:cxnSp>
        <p:nvCxnSpPr>
          <p:cNvPr id="7" name="直接箭头连接符 6"/>
          <p:cNvCxnSpPr/>
          <p:nvPr/>
        </p:nvCxnSpPr>
        <p:spPr bwMode="auto">
          <a:xfrm>
            <a:off x="2612571" y="4876800"/>
            <a:ext cx="1538515" cy="139337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68313" y="115889"/>
            <a:ext cx="7837487" cy="508056"/>
          </a:xfrm>
        </p:spPr>
        <p:txBody>
          <a:bodyPr/>
          <a:lstStyle/>
          <a:p>
            <a:r>
              <a:rPr lang="en-US" altLang="zh-CN" dirty="0" smtClean="0">
                <a:ea typeface="宋体" panose="02010600030101010101" pitchFamily="2" charset="-122"/>
              </a:rPr>
              <a:t>Correlated </a:t>
            </a:r>
            <a:r>
              <a:rPr lang="en-US" altLang="zh-CN" dirty="0" err="1" smtClean="0">
                <a:ea typeface="宋体" panose="02010600030101010101" pitchFamily="2" charset="-122"/>
              </a:rPr>
              <a:t>Subquery</a:t>
            </a:r>
            <a:endParaRPr lang="zh-CN" altLang="en-US" dirty="0" smtClean="0">
              <a:ea typeface="宋体" panose="02010600030101010101" pitchFamily="2" charset="-122"/>
            </a:endParaRPr>
          </a:p>
        </p:txBody>
      </p:sp>
      <p:sp>
        <p:nvSpPr>
          <p:cNvPr id="5" name="内容占位符 2"/>
          <p:cNvSpPr>
            <a:spLocks noGrp="1"/>
          </p:cNvSpPr>
          <p:nvPr>
            <p:ph idx="1"/>
          </p:nvPr>
        </p:nvSpPr>
        <p:spPr>
          <a:xfrm>
            <a:off x="204396" y="686377"/>
            <a:ext cx="8591261" cy="5757965"/>
          </a:xfrm>
        </p:spPr>
        <p:txBody>
          <a:bodyPr/>
          <a:lstStyle/>
          <a:p>
            <a:pPr>
              <a:defRPr/>
            </a:pPr>
            <a:r>
              <a:rPr lang="en-US" altLang="zh-CN" dirty="0" smtClean="0"/>
              <a:t>Find </a:t>
            </a:r>
            <a:r>
              <a:rPr lang="en-US" altLang="zh-CN" dirty="0" smtClean="0"/>
              <a:t>the students who takes more than 2 </a:t>
            </a:r>
            <a:r>
              <a:rPr lang="en-US" altLang="zh-CN" dirty="0" err="1" smtClean="0"/>
              <a:t>couses</a:t>
            </a:r>
            <a:r>
              <a:rPr lang="en-US" altLang="zh-CN" dirty="0" smtClean="0"/>
              <a:t>;</a:t>
            </a:r>
          </a:p>
          <a:p>
            <a:pPr>
              <a:buNone/>
              <a:defRPr/>
            </a:pPr>
            <a:r>
              <a:rPr lang="en-US" altLang="zh-CN" sz="2400" dirty="0" smtClean="0"/>
              <a:t/>
            </a:r>
            <a:br>
              <a:rPr lang="en-US" altLang="zh-CN" sz="2400" dirty="0" smtClean="0"/>
            </a:br>
            <a:r>
              <a:rPr lang="en-US" altLang="zh-CN" b="1" dirty="0" smtClean="0"/>
              <a:t>select</a:t>
            </a:r>
            <a:r>
              <a:rPr lang="en-US" altLang="zh-CN" dirty="0" smtClean="0"/>
              <a:t> </a:t>
            </a:r>
            <a:r>
              <a:rPr lang="en-US" altLang="zh-CN" dirty="0" err="1" smtClean="0"/>
              <a:t>ID,name</a:t>
            </a:r>
            <a:r>
              <a:rPr lang="en-US" altLang="zh-CN" dirty="0" smtClean="0"/>
              <a:t/>
            </a:r>
            <a:br>
              <a:rPr lang="en-US" altLang="zh-CN" dirty="0" smtClean="0"/>
            </a:br>
            <a:r>
              <a:rPr lang="en-US" altLang="zh-CN" b="1" dirty="0" smtClean="0"/>
              <a:t>from</a:t>
            </a:r>
            <a:r>
              <a:rPr lang="en-US" altLang="zh-CN" dirty="0" smtClean="0"/>
              <a:t> student</a:t>
            </a:r>
            <a:br>
              <a:rPr lang="en-US" altLang="zh-CN" dirty="0" smtClean="0"/>
            </a:br>
            <a:r>
              <a:rPr lang="en-US" altLang="zh-CN" b="1" dirty="0" smtClean="0"/>
              <a:t>where</a:t>
            </a:r>
            <a:r>
              <a:rPr lang="en-US" altLang="zh-CN" dirty="0" smtClean="0"/>
              <a:t> </a:t>
            </a:r>
            <a:r>
              <a:rPr lang="en-US" altLang="zh-CN" dirty="0" smtClean="0"/>
              <a:t>(</a:t>
            </a:r>
          </a:p>
          <a:p>
            <a:pPr>
              <a:buNone/>
              <a:defRPr/>
            </a:pPr>
            <a:r>
              <a:rPr lang="en-US" altLang="zh-CN" b="1" dirty="0" smtClean="0">
                <a:solidFill>
                  <a:srgbClr val="0066CC"/>
                </a:solidFill>
              </a:rPr>
              <a:t> </a:t>
            </a:r>
            <a:r>
              <a:rPr lang="en-US" altLang="zh-CN" b="1" dirty="0" smtClean="0">
                <a:solidFill>
                  <a:srgbClr val="0066CC"/>
                </a:solidFill>
              </a:rPr>
              <a:t>        </a:t>
            </a:r>
            <a:r>
              <a:rPr lang="en-US" altLang="zh-CN" b="1" dirty="0" smtClean="0">
                <a:solidFill>
                  <a:srgbClr val="0066CC"/>
                </a:solidFill>
              </a:rPr>
              <a:t>select</a:t>
            </a:r>
            <a:r>
              <a:rPr lang="en-US" altLang="zh-CN" dirty="0" smtClean="0">
                <a:solidFill>
                  <a:srgbClr val="0066CC"/>
                </a:solidFill>
              </a:rPr>
              <a:t> </a:t>
            </a:r>
            <a:r>
              <a:rPr lang="en-US" altLang="zh-CN" dirty="0" smtClean="0">
                <a:solidFill>
                  <a:srgbClr val="0066CC"/>
                </a:solidFill>
              </a:rPr>
              <a:t>COUNT(*)</a:t>
            </a:r>
            <a:br>
              <a:rPr lang="en-US" altLang="zh-CN" dirty="0" smtClean="0">
                <a:solidFill>
                  <a:srgbClr val="0066CC"/>
                </a:solidFill>
              </a:rPr>
            </a:br>
            <a:r>
              <a:rPr lang="en-US" altLang="zh-CN" dirty="0" smtClean="0">
                <a:solidFill>
                  <a:srgbClr val="0066CC"/>
                </a:solidFill>
              </a:rPr>
              <a:t>      </a:t>
            </a:r>
            <a:r>
              <a:rPr lang="en-US" altLang="zh-CN" b="1" dirty="0" smtClean="0">
                <a:solidFill>
                  <a:srgbClr val="0066CC"/>
                </a:solidFill>
              </a:rPr>
              <a:t>from</a:t>
            </a:r>
            <a:r>
              <a:rPr lang="en-US" altLang="zh-CN" dirty="0" smtClean="0">
                <a:solidFill>
                  <a:srgbClr val="0066CC"/>
                </a:solidFill>
              </a:rPr>
              <a:t> </a:t>
            </a:r>
            <a:r>
              <a:rPr lang="en-US" altLang="zh-CN" dirty="0" smtClean="0">
                <a:solidFill>
                  <a:srgbClr val="0066CC"/>
                </a:solidFill>
              </a:rPr>
              <a:t>takes</a:t>
            </a:r>
            <a:br>
              <a:rPr lang="en-US" altLang="zh-CN" dirty="0" smtClean="0">
                <a:solidFill>
                  <a:srgbClr val="0066CC"/>
                </a:solidFill>
              </a:rPr>
            </a:br>
            <a:r>
              <a:rPr lang="en-US" altLang="zh-CN" dirty="0" smtClean="0">
                <a:solidFill>
                  <a:srgbClr val="0066CC"/>
                </a:solidFill>
              </a:rPr>
              <a:t>     	 </a:t>
            </a:r>
            <a:r>
              <a:rPr lang="en-US" altLang="zh-CN" b="1" dirty="0" smtClean="0">
                <a:solidFill>
                  <a:srgbClr val="0066CC"/>
                </a:solidFill>
              </a:rPr>
              <a:t>where</a:t>
            </a:r>
            <a:r>
              <a:rPr lang="en-US" altLang="zh-CN" dirty="0" smtClean="0">
                <a:solidFill>
                  <a:srgbClr val="0066CC"/>
                </a:solidFill>
              </a:rPr>
              <a:t> takes.ID=</a:t>
            </a:r>
            <a:r>
              <a:rPr lang="en-US" altLang="zh-CN" dirty="0" smtClean="0">
                <a:solidFill>
                  <a:srgbClr val="C00000"/>
                </a:solidFill>
              </a:rPr>
              <a:t>student</a:t>
            </a:r>
            <a:r>
              <a:rPr lang="en-US" altLang="zh-CN" dirty="0" smtClean="0">
                <a:solidFill>
                  <a:srgbClr val="0066CC"/>
                </a:solidFill>
              </a:rPr>
              <a:t>.ID</a:t>
            </a:r>
            <a:br>
              <a:rPr lang="en-US" altLang="zh-CN" dirty="0" smtClean="0">
                <a:solidFill>
                  <a:srgbClr val="0066CC"/>
                </a:solidFill>
              </a:rPr>
            </a:br>
            <a:r>
              <a:rPr lang="en-US" altLang="zh-CN" dirty="0" smtClean="0">
                <a:solidFill>
                  <a:srgbClr val="0066CC"/>
                </a:solidFill>
              </a:rPr>
              <a:t>	  </a:t>
            </a:r>
            <a:r>
              <a:rPr lang="en-US" altLang="zh-CN" b="1" dirty="0" smtClean="0">
                <a:solidFill>
                  <a:srgbClr val="0066CC"/>
                </a:solidFill>
              </a:rPr>
              <a:t>group </a:t>
            </a:r>
            <a:r>
              <a:rPr lang="en-US" altLang="zh-CN" b="1" dirty="0" smtClean="0">
                <a:solidFill>
                  <a:srgbClr val="0066CC"/>
                </a:solidFill>
              </a:rPr>
              <a:t>by </a:t>
            </a:r>
            <a:r>
              <a:rPr lang="en-US" altLang="zh-CN" dirty="0" smtClean="0">
                <a:solidFill>
                  <a:srgbClr val="0066CC"/>
                </a:solidFill>
              </a:rPr>
              <a:t>takes.ID</a:t>
            </a:r>
            <a:r>
              <a:rPr lang="en-US" altLang="zh-CN" dirty="0" smtClean="0"/>
              <a:t>)&gt;2;(</a:t>
            </a:r>
            <a:r>
              <a:rPr lang="zh-CN" altLang="en-US" dirty="0" smtClean="0"/>
              <a:t>分析其执行过程</a:t>
            </a:r>
            <a:r>
              <a:rPr lang="en-US" altLang="zh-CN" dirty="0" smtClean="0"/>
              <a:t>)</a:t>
            </a:r>
            <a:endParaRPr lang="zh-CN" altLang="en-US" dirty="0"/>
          </a:p>
        </p:txBody>
      </p:sp>
      <p:cxnSp>
        <p:nvCxnSpPr>
          <p:cNvPr id="6" name="直接箭头连接符 5"/>
          <p:cNvCxnSpPr/>
          <p:nvPr/>
        </p:nvCxnSpPr>
        <p:spPr bwMode="auto">
          <a:xfrm>
            <a:off x="2508584" y="3081465"/>
            <a:ext cx="2252102" cy="166470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239435" y="313425"/>
            <a:ext cx="6597650" cy="647700"/>
          </a:xfrm>
        </p:spPr>
        <p:txBody>
          <a:bodyPr/>
          <a:lstStyle/>
          <a:p>
            <a:r>
              <a:rPr lang="en-US" altLang="zh-CN" dirty="0" smtClean="0">
                <a:ea typeface="宋体" panose="02010600030101010101" pitchFamily="2" charset="-122"/>
              </a:rPr>
              <a:t>Correlated </a:t>
            </a:r>
            <a:r>
              <a:rPr lang="en-US" altLang="zh-CN" dirty="0" err="1" smtClean="0">
                <a:ea typeface="宋体" panose="02010600030101010101" pitchFamily="2" charset="-122"/>
              </a:rPr>
              <a:t>Subquery</a:t>
            </a:r>
            <a:endParaRPr lang="zh-CN" altLang="en-US" dirty="0" smtClean="0"/>
          </a:p>
        </p:txBody>
      </p:sp>
      <p:sp>
        <p:nvSpPr>
          <p:cNvPr id="7" name="Freeform 2"/>
          <p:cNvSpPr>
            <a:spLocks/>
          </p:cNvSpPr>
          <p:nvPr/>
        </p:nvSpPr>
        <p:spPr bwMode="auto">
          <a:xfrm>
            <a:off x="1779588" y="3217863"/>
            <a:ext cx="755650" cy="2330450"/>
          </a:xfrm>
          <a:custGeom>
            <a:avLst/>
            <a:gdLst/>
            <a:ahLst/>
            <a:cxnLst>
              <a:cxn ang="0">
                <a:pos x="475" y="1467"/>
              </a:cxn>
              <a:cxn ang="0">
                <a:pos x="0" y="1467"/>
              </a:cxn>
              <a:cxn ang="0">
                <a:pos x="0" y="0"/>
              </a:cxn>
              <a:cxn ang="0">
                <a:pos x="433" y="0"/>
              </a:cxn>
            </a:cxnLst>
            <a:rect l="0" t="0" r="r" b="b"/>
            <a:pathLst>
              <a:path w="476" h="1468">
                <a:moveTo>
                  <a:pt x="475" y="1467"/>
                </a:moveTo>
                <a:lnTo>
                  <a:pt x="0" y="1467"/>
                </a:lnTo>
                <a:lnTo>
                  <a:pt x="0" y="0"/>
                </a:lnTo>
                <a:lnTo>
                  <a:pt x="433" y="0"/>
                </a:lnTo>
              </a:path>
            </a:pathLst>
          </a:custGeom>
          <a:noFill/>
          <a:ln w="25400" cap="rnd" cmpd="sng">
            <a:solidFill>
              <a:schemeClr val="tx1"/>
            </a:solidFill>
            <a:prstDash val="solid"/>
            <a:round/>
            <a:headEnd type="none" w="sm" len="sm"/>
            <a:tailEnd type="stealth" w="med" len="lg"/>
          </a:ln>
          <a:effectLst/>
        </p:spPr>
        <p:txBody>
          <a:bodyPr/>
          <a:lstStyle/>
          <a:p>
            <a:endParaRPr lang="zh-CN" altLang="en-US"/>
          </a:p>
        </p:txBody>
      </p:sp>
      <p:sp>
        <p:nvSpPr>
          <p:cNvPr id="8"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a:endParaRPr lang="zh-CN" altLang="zh-CN">
              <a:solidFill>
                <a:schemeClr val="tx1"/>
              </a:solidFill>
              <a:latin typeface="Arial" pitchFamily="34" charset="0"/>
            </a:endParaRPr>
          </a:p>
        </p:txBody>
      </p:sp>
      <p:sp>
        <p:nvSpPr>
          <p:cNvPr id="10" name="Rectangle 5"/>
          <p:cNvSpPr txBox="1">
            <a:spLocks noChangeArrowheads="1"/>
          </p:cNvSpPr>
          <p:nvPr/>
        </p:nvSpPr>
        <p:spPr bwMode="auto">
          <a:xfrm>
            <a:off x="391886" y="1233942"/>
            <a:ext cx="8752114" cy="1378629"/>
          </a:xfrm>
          <a:prstGeom prst="rect">
            <a:avLst/>
          </a:prstGeom>
          <a:noFill/>
          <a:ln w="9525">
            <a:noFill/>
            <a:miter lim="800000"/>
          </a:ln>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0"/>
              </a:spcBef>
              <a:spcAft>
                <a:spcPct val="0"/>
              </a:spcAft>
              <a:buClr>
                <a:schemeClr val="tx2"/>
              </a:buClr>
              <a:buSzPct val="90000"/>
              <a:buFont typeface="Wingdings" pitchFamily="2" charset="2"/>
              <a:buChar char="n"/>
              <a:tabLst/>
              <a:defRPr/>
            </a:pPr>
            <a:r>
              <a:rPr kumimoji="1" lang="en-US" altLang="zh-CN" sz="2800" b="0" i="0" u="none" strike="noStrike" kern="0" cap="none" spc="0" normalizeH="0" baseline="0" noProof="0" dirty="0" smtClean="0">
                <a:ln>
                  <a:noFill/>
                </a:ln>
                <a:solidFill>
                  <a:schemeClr val="tx1"/>
                </a:solidFill>
                <a:effectLst/>
                <a:uLnTx/>
                <a:uFillTx/>
                <a:latin typeface="+mn-lt"/>
                <a:ea typeface="宋体" pitchFamily="2" charset="-122"/>
                <a:cs typeface="+mn-cs"/>
              </a:rPr>
              <a:t>Correlated </a:t>
            </a:r>
            <a:r>
              <a:rPr kumimoji="1" lang="en-US" altLang="zh-CN" sz="2800" b="0" i="0" u="none" strike="noStrike" kern="0" cap="none" spc="0" normalizeH="0" baseline="0" noProof="0" dirty="0" err="1" smtClean="0">
                <a:ln>
                  <a:noFill/>
                </a:ln>
                <a:solidFill>
                  <a:schemeClr val="tx1"/>
                </a:solidFill>
                <a:effectLst/>
                <a:uLnTx/>
                <a:uFillTx/>
                <a:latin typeface="+mn-lt"/>
                <a:ea typeface="宋体" pitchFamily="2" charset="-122"/>
                <a:cs typeface="+mn-cs"/>
              </a:rPr>
              <a:t>subqueries</a:t>
            </a:r>
            <a:r>
              <a:rPr kumimoji="1" lang="en-US" altLang="zh-CN" sz="2800" b="0" i="0" u="none" strike="noStrike" kern="0" cap="none" spc="0" normalizeH="0" baseline="0" noProof="0" dirty="0" smtClean="0">
                <a:ln>
                  <a:noFill/>
                </a:ln>
                <a:solidFill>
                  <a:schemeClr val="tx1"/>
                </a:solidFill>
                <a:effectLst/>
                <a:uLnTx/>
                <a:uFillTx/>
                <a:latin typeface="+mn-lt"/>
                <a:ea typeface="宋体" pitchFamily="2" charset="-122"/>
                <a:cs typeface="+mn-cs"/>
              </a:rPr>
              <a:t> are used for row-by-row</a:t>
            </a:r>
          </a:p>
          <a:p>
            <a:pPr marL="342900" marR="0" lvl="0" indent="-342900" algn="l" defTabSz="914400" rtl="0" eaLnBrk="0" fontAlgn="base" latinLnBrk="0" hangingPunct="0">
              <a:lnSpc>
                <a:spcPct val="100000"/>
              </a:lnSpc>
              <a:spcBef>
                <a:spcPct val="0"/>
              </a:spcBef>
              <a:spcAft>
                <a:spcPct val="0"/>
              </a:spcAft>
              <a:buClr>
                <a:schemeClr val="tx2"/>
              </a:buClr>
              <a:buSzPct val="90000"/>
              <a:buFont typeface="Wingdings" pitchFamily="2" charset="2"/>
              <a:buChar char="n"/>
              <a:tabLst/>
              <a:defRPr/>
            </a:pPr>
            <a:r>
              <a:rPr kumimoji="1" lang="en-US" altLang="zh-CN" sz="2800" b="0" i="0" u="none" strike="noStrike" kern="0" cap="none" spc="0" normalizeH="0" baseline="0" noProof="0" dirty="0" smtClean="0">
                <a:ln>
                  <a:noFill/>
                </a:ln>
                <a:solidFill>
                  <a:schemeClr val="tx1"/>
                </a:solidFill>
                <a:effectLst/>
                <a:uLnTx/>
                <a:uFillTx/>
                <a:latin typeface="+mn-lt"/>
                <a:ea typeface="宋体" pitchFamily="2" charset="-122"/>
                <a:cs typeface="+mn-cs"/>
              </a:rPr>
              <a:t>processing. Each </a:t>
            </a:r>
            <a:r>
              <a:rPr kumimoji="1" lang="en-US" altLang="zh-CN" sz="2800" b="0" i="0" u="none" strike="noStrike" kern="0" cap="none" spc="0" normalizeH="0" baseline="0" noProof="0" dirty="0" err="1" smtClean="0">
                <a:ln>
                  <a:noFill/>
                </a:ln>
                <a:solidFill>
                  <a:schemeClr val="tx1"/>
                </a:solidFill>
                <a:effectLst/>
                <a:uLnTx/>
                <a:uFillTx/>
                <a:latin typeface="+mn-lt"/>
                <a:ea typeface="宋体" pitchFamily="2" charset="-122"/>
                <a:cs typeface="+mn-cs"/>
              </a:rPr>
              <a:t>subquery</a:t>
            </a:r>
            <a:r>
              <a:rPr kumimoji="1" lang="en-US" altLang="zh-CN" sz="2800" b="0" i="0" u="none" strike="noStrike" kern="0" cap="none" spc="0" normalizeH="0" baseline="0" noProof="0" dirty="0" smtClean="0">
                <a:ln>
                  <a:noFill/>
                </a:ln>
                <a:solidFill>
                  <a:schemeClr val="tx1"/>
                </a:solidFill>
                <a:effectLst/>
                <a:uLnTx/>
                <a:uFillTx/>
                <a:latin typeface="+mn-lt"/>
                <a:ea typeface="宋体" pitchFamily="2" charset="-122"/>
                <a:cs typeface="+mn-cs"/>
              </a:rPr>
              <a:t> is executed once </a:t>
            </a:r>
            <a:r>
              <a:rPr kumimoji="1" lang="en-US" altLang="zh-CN" sz="2800" b="0" i="0" u="none" strike="noStrike" kern="0" cap="none" spc="0" normalizeH="0" baseline="0" noProof="0" dirty="0" err="1" smtClean="0">
                <a:ln>
                  <a:noFill/>
                </a:ln>
                <a:solidFill>
                  <a:schemeClr val="tx1"/>
                </a:solidFill>
                <a:effectLst/>
                <a:uLnTx/>
                <a:uFillTx/>
                <a:latin typeface="+mn-lt"/>
                <a:ea typeface="宋体" pitchFamily="2" charset="-122"/>
                <a:cs typeface="+mn-cs"/>
              </a:rPr>
              <a:t>forevery</a:t>
            </a:r>
            <a:r>
              <a:rPr kumimoji="1" lang="en-US" altLang="zh-CN" sz="2800" b="0" i="0" u="none" strike="noStrike" kern="0" cap="none" spc="0" normalizeH="0" baseline="0" noProof="0" dirty="0" smtClean="0">
                <a:ln>
                  <a:noFill/>
                </a:ln>
                <a:solidFill>
                  <a:schemeClr val="tx1"/>
                </a:solidFill>
                <a:effectLst/>
                <a:uLnTx/>
                <a:uFillTx/>
                <a:latin typeface="+mn-lt"/>
                <a:ea typeface="宋体" pitchFamily="2" charset="-122"/>
                <a:cs typeface="+mn-cs"/>
              </a:rPr>
              <a:t> row of the outer query.</a:t>
            </a:r>
            <a:endParaRPr kumimoji="1" lang="en-US" altLang="zh-CN" sz="2800" b="0" i="0" u="none" strike="noStrike" kern="0" cap="none" spc="0" normalizeH="0" baseline="0" noProof="0" dirty="0">
              <a:ln>
                <a:noFill/>
              </a:ln>
              <a:solidFill>
                <a:schemeClr val="tx1"/>
              </a:solidFill>
              <a:effectLst/>
              <a:uLnTx/>
              <a:uFillTx/>
              <a:latin typeface="+mn-lt"/>
              <a:ea typeface="宋体" pitchFamily="2" charset="-122"/>
              <a:cs typeface="+mn-cs"/>
            </a:endParaRPr>
          </a:p>
        </p:txBody>
      </p:sp>
      <p:sp>
        <p:nvSpPr>
          <p:cNvPr id="11" name="Rectangle 6"/>
          <p:cNvSpPr>
            <a:spLocks noChangeArrowheads="1"/>
          </p:cNvSpPr>
          <p:nvPr/>
        </p:nvSpPr>
        <p:spPr bwMode="blackWhite">
          <a:xfrm>
            <a:off x="2514600" y="3987800"/>
            <a:ext cx="4267200" cy="660400"/>
          </a:xfrm>
          <a:prstGeom prst="rect">
            <a:avLst/>
          </a:prstGeom>
          <a:solidFill>
            <a:schemeClr val="accent1"/>
          </a:solidFill>
          <a:ln w="25400">
            <a:solidFill>
              <a:schemeClr val="bg2"/>
            </a:solidFill>
            <a:miter lim="800000"/>
            <a:headEnd/>
            <a:tailEnd/>
          </a:ln>
          <a:effectLst/>
        </p:spPr>
        <p:txBody>
          <a:bodyPr wrap="none" lIns="90488" tIns="44450" rIns="90488" bIns="44450" anchor="ctr"/>
          <a:lstStyle/>
          <a:p>
            <a:pPr>
              <a:spcBef>
                <a:spcPct val="50000"/>
              </a:spcBef>
            </a:pPr>
            <a:endParaRPr lang="zh-CN" altLang="zh-CN">
              <a:solidFill>
                <a:schemeClr val="tx1"/>
              </a:solidFill>
              <a:latin typeface="Arial" pitchFamily="34" charset="0"/>
            </a:endParaRPr>
          </a:p>
        </p:txBody>
      </p:sp>
      <p:sp>
        <p:nvSpPr>
          <p:cNvPr id="12" name="Rectangle 7"/>
          <p:cNvSpPr>
            <a:spLocks noChangeArrowheads="1"/>
          </p:cNvSpPr>
          <p:nvPr/>
        </p:nvSpPr>
        <p:spPr bwMode="blackWhite">
          <a:xfrm>
            <a:off x="2501900" y="5067300"/>
            <a:ext cx="4267200" cy="952500"/>
          </a:xfrm>
          <a:prstGeom prst="rect">
            <a:avLst/>
          </a:prstGeom>
          <a:solidFill>
            <a:schemeClr val="accent1"/>
          </a:solidFill>
          <a:ln w="25400">
            <a:solidFill>
              <a:schemeClr val="bg2"/>
            </a:solidFill>
            <a:miter lim="800000"/>
            <a:headEnd/>
            <a:tailEnd/>
          </a:ln>
          <a:effectLst/>
        </p:spPr>
        <p:txBody>
          <a:bodyPr wrap="none" lIns="90488" tIns="44450" rIns="90488" bIns="44450" anchor="ctr"/>
          <a:lstStyle/>
          <a:p>
            <a:pPr>
              <a:spcBef>
                <a:spcPct val="50000"/>
              </a:spcBef>
            </a:pPr>
            <a:endParaRPr lang="zh-CN" altLang="zh-CN">
              <a:solidFill>
                <a:schemeClr val="tx1"/>
              </a:solidFill>
              <a:latin typeface="Arial" pitchFamily="34" charset="0"/>
            </a:endParaRPr>
          </a:p>
        </p:txBody>
      </p:sp>
      <p:sp>
        <p:nvSpPr>
          <p:cNvPr id="13" name="Rectangle 8"/>
          <p:cNvSpPr>
            <a:spLocks noChangeArrowheads="1"/>
          </p:cNvSpPr>
          <p:nvPr/>
        </p:nvSpPr>
        <p:spPr bwMode="blackWhite">
          <a:xfrm>
            <a:off x="2514600" y="2868613"/>
            <a:ext cx="4267200" cy="688975"/>
          </a:xfrm>
          <a:prstGeom prst="rect">
            <a:avLst/>
          </a:prstGeom>
          <a:solidFill>
            <a:schemeClr val="accent1"/>
          </a:solidFill>
          <a:ln w="25400">
            <a:solidFill>
              <a:schemeClr val="bg2"/>
            </a:solidFill>
            <a:miter lim="800000"/>
            <a:headEnd/>
            <a:tailEnd/>
          </a:ln>
          <a:effectLst/>
        </p:spPr>
        <p:txBody>
          <a:bodyPr wrap="none" lIns="90488" tIns="44450" rIns="90488" bIns="44450" anchor="ctr"/>
          <a:lstStyle/>
          <a:p>
            <a:pPr>
              <a:spcBef>
                <a:spcPct val="50000"/>
              </a:spcBef>
            </a:pPr>
            <a:endParaRPr lang="zh-CN" altLang="zh-CN">
              <a:solidFill>
                <a:schemeClr val="tx1"/>
              </a:solidFill>
              <a:latin typeface="Arial" pitchFamily="34" charset="0"/>
            </a:endParaRPr>
          </a:p>
        </p:txBody>
      </p:sp>
      <p:sp>
        <p:nvSpPr>
          <p:cNvPr id="14" name="Rectangle 9"/>
          <p:cNvSpPr>
            <a:spLocks noChangeArrowheads="1"/>
          </p:cNvSpPr>
          <p:nvPr/>
        </p:nvSpPr>
        <p:spPr bwMode="auto">
          <a:xfrm>
            <a:off x="2527300" y="2900363"/>
            <a:ext cx="4254500" cy="641350"/>
          </a:xfrm>
          <a:prstGeom prst="rect">
            <a:avLst/>
          </a:prstGeom>
          <a:noFill/>
          <a:ln w="9525">
            <a:noFill/>
            <a:miter lim="800000"/>
            <a:headEnd/>
            <a:tailEnd/>
          </a:ln>
          <a:effectLst/>
        </p:spPr>
        <p:txBody>
          <a:bodyPr lIns="92075" tIns="46038" rIns="92075" bIns="46038">
            <a:spAutoFit/>
          </a:bodyPr>
          <a:lstStyle/>
          <a:p>
            <a:pPr algn="ctr"/>
            <a:r>
              <a:rPr lang="en-US" altLang="zh-CN" sz="1800" b="1">
                <a:solidFill>
                  <a:srgbClr val="003366"/>
                </a:solidFill>
                <a:latin typeface="Arial" pitchFamily="34" charset="0"/>
                <a:ea typeface="宋体" pitchFamily="2" charset="-122"/>
              </a:rPr>
              <a:t>GET</a:t>
            </a:r>
          </a:p>
          <a:p>
            <a:pPr algn="ctr"/>
            <a:r>
              <a:rPr lang="en-US" altLang="zh-CN" sz="1800" b="1">
                <a:solidFill>
                  <a:srgbClr val="003366"/>
                </a:solidFill>
                <a:latin typeface="Arial" pitchFamily="34" charset="0"/>
                <a:ea typeface="宋体" pitchFamily="2" charset="-122"/>
              </a:rPr>
              <a:t>candidate row from outer query</a:t>
            </a:r>
          </a:p>
        </p:txBody>
      </p:sp>
      <p:sp>
        <p:nvSpPr>
          <p:cNvPr id="15" name="Rectangle 10"/>
          <p:cNvSpPr>
            <a:spLocks noChangeArrowheads="1"/>
          </p:cNvSpPr>
          <p:nvPr/>
        </p:nvSpPr>
        <p:spPr bwMode="auto">
          <a:xfrm>
            <a:off x="2462213" y="4005263"/>
            <a:ext cx="4351337" cy="641350"/>
          </a:xfrm>
          <a:prstGeom prst="rect">
            <a:avLst/>
          </a:prstGeom>
          <a:noFill/>
          <a:ln w="9525">
            <a:noFill/>
            <a:miter lim="800000"/>
            <a:headEnd/>
            <a:tailEnd/>
          </a:ln>
          <a:effectLst/>
        </p:spPr>
        <p:txBody>
          <a:bodyPr wrap="none" lIns="92075" tIns="46038" rIns="92075" bIns="46038">
            <a:spAutoFit/>
          </a:bodyPr>
          <a:lstStyle/>
          <a:p>
            <a:pPr algn="ctr"/>
            <a:r>
              <a:rPr lang="en-US" altLang="zh-CN" sz="1800" b="1">
                <a:solidFill>
                  <a:srgbClr val="003366"/>
                </a:solidFill>
                <a:latin typeface="Arial" pitchFamily="34" charset="0"/>
                <a:ea typeface="宋体" pitchFamily="2" charset="-122"/>
              </a:rPr>
              <a:t>EXECUTE</a:t>
            </a:r>
          </a:p>
          <a:p>
            <a:pPr algn="ctr"/>
            <a:r>
              <a:rPr lang="en-US" altLang="zh-CN" sz="1800" b="1">
                <a:solidFill>
                  <a:srgbClr val="003366"/>
                </a:solidFill>
                <a:latin typeface="Arial" pitchFamily="34" charset="0"/>
                <a:ea typeface="宋体" pitchFamily="2" charset="-122"/>
              </a:rPr>
              <a:t>inner query using candidate row value</a:t>
            </a:r>
          </a:p>
        </p:txBody>
      </p:sp>
      <p:sp>
        <p:nvSpPr>
          <p:cNvPr id="16" name="Rectangle 11"/>
          <p:cNvSpPr>
            <a:spLocks noChangeArrowheads="1"/>
          </p:cNvSpPr>
          <p:nvPr/>
        </p:nvSpPr>
        <p:spPr bwMode="auto">
          <a:xfrm>
            <a:off x="2438400" y="5092700"/>
            <a:ext cx="4267200" cy="915988"/>
          </a:xfrm>
          <a:prstGeom prst="rect">
            <a:avLst/>
          </a:prstGeom>
          <a:noFill/>
          <a:ln w="9525">
            <a:noFill/>
            <a:miter lim="800000"/>
            <a:headEnd/>
            <a:tailEnd/>
          </a:ln>
          <a:effectLst/>
        </p:spPr>
        <p:txBody>
          <a:bodyPr lIns="92075" tIns="46038" rIns="92075" bIns="46038">
            <a:spAutoFit/>
          </a:bodyPr>
          <a:lstStyle/>
          <a:p>
            <a:pPr algn="ctr"/>
            <a:r>
              <a:rPr lang="en-US" altLang="zh-CN" sz="1800" b="1">
                <a:solidFill>
                  <a:srgbClr val="003366"/>
                </a:solidFill>
                <a:latin typeface="Arial" pitchFamily="34" charset="0"/>
                <a:ea typeface="宋体" pitchFamily="2" charset="-122"/>
              </a:rPr>
              <a:t>USE</a:t>
            </a:r>
          </a:p>
          <a:p>
            <a:pPr algn="ctr"/>
            <a:r>
              <a:rPr lang="en-US" altLang="zh-CN" sz="1800" b="1">
                <a:solidFill>
                  <a:srgbClr val="003366"/>
                </a:solidFill>
                <a:latin typeface="Arial" pitchFamily="34" charset="0"/>
                <a:ea typeface="宋体" pitchFamily="2" charset="-122"/>
              </a:rPr>
              <a:t>values from inner query to qualify or disqualify candidate row</a:t>
            </a:r>
          </a:p>
        </p:txBody>
      </p:sp>
      <p:sp>
        <p:nvSpPr>
          <p:cNvPr id="17" name="Line 12"/>
          <p:cNvSpPr>
            <a:spLocks noChangeShapeType="1"/>
          </p:cNvSpPr>
          <p:nvPr/>
        </p:nvSpPr>
        <p:spPr bwMode="auto">
          <a:xfrm flipV="1">
            <a:off x="4597400" y="3563938"/>
            <a:ext cx="0" cy="419100"/>
          </a:xfrm>
          <a:prstGeom prst="line">
            <a:avLst/>
          </a:prstGeom>
          <a:noFill/>
          <a:ln w="25400">
            <a:solidFill>
              <a:schemeClr val="tx1"/>
            </a:solidFill>
            <a:round/>
            <a:headEnd type="stealth" w="med" len="lg"/>
            <a:tailEnd type="none" w="sm" len="sm"/>
          </a:ln>
          <a:effectLst/>
        </p:spPr>
        <p:txBody>
          <a:bodyPr/>
          <a:lstStyle/>
          <a:p>
            <a:endParaRPr lang="zh-CN" altLang="en-US"/>
          </a:p>
        </p:txBody>
      </p:sp>
      <p:sp>
        <p:nvSpPr>
          <p:cNvPr id="18" name="Line 13"/>
          <p:cNvSpPr>
            <a:spLocks noChangeShapeType="1"/>
          </p:cNvSpPr>
          <p:nvPr/>
        </p:nvSpPr>
        <p:spPr bwMode="auto">
          <a:xfrm flipV="1">
            <a:off x="4584700" y="4640263"/>
            <a:ext cx="0" cy="419100"/>
          </a:xfrm>
          <a:prstGeom prst="line">
            <a:avLst/>
          </a:prstGeom>
          <a:noFill/>
          <a:ln w="25400">
            <a:solidFill>
              <a:schemeClr val="tx1"/>
            </a:solidFill>
            <a:round/>
            <a:headEnd type="stealth" w="med" len="lg"/>
            <a:tailEnd type="none" w="sm" len="sm"/>
          </a:ln>
          <a:effectLst/>
        </p:spPr>
        <p:txBody>
          <a:bodyPr/>
          <a:lstStyle/>
          <a:p>
            <a:endParaRPr lang="zh-CN"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a:lstStyle/>
          <a:p>
            <a:pPr>
              <a:defRPr/>
            </a:pPr>
            <a:r>
              <a:rPr lang="en-US" altLang="zh-CN" smtClean="0">
                <a:ea typeface="宋体" panose="02010600030101010101" pitchFamily="2" charset="-122"/>
              </a:rPr>
              <a:t>Correlation Variables</a:t>
            </a:r>
          </a:p>
        </p:txBody>
      </p:sp>
      <p:sp>
        <p:nvSpPr>
          <p:cNvPr id="52227" name="Rectangle 3"/>
          <p:cNvSpPr>
            <a:spLocks noGrp="1" noChangeArrowheads="1"/>
          </p:cNvSpPr>
          <p:nvPr>
            <p:ph type="body" idx="1"/>
          </p:nvPr>
        </p:nvSpPr>
        <p:spPr>
          <a:xfrm>
            <a:off x="40944" y="834481"/>
            <a:ext cx="9143999" cy="5443489"/>
          </a:xfrm>
        </p:spPr>
        <p:txBody>
          <a:bodyPr/>
          <a:lstStyle/>
          <a:p>
            <a:r>
              <a:rPr lang="en-US" altLang="zh-CN" sz="2400" dirty="0" smtClean="0">
                <a:ea typeface="宋体" panose="02010600030101010101" pitchFamily="2" charset="-122"/>
              </a:rPr>
              <a:t>Yet another way of specifying the query “Find all courses taught in both the Fall 2009 semester and in the Spring 2010 semester”</a:t>
            </a:r>
          </a:p>
          <a:p>
            <a:pPr>
              <a:buFont typeface="Monotype Sorts" charset="2"/>
              <a:buNone/>
            </a:pPr>
            <a:r>
              <a:rPr lang="en-US" altLang="zh-CN" sz="2400" b="1" dirty="0" smtClean="0">
                <a:ea typeface="宋体" panose="02010600030101010101" pitchFamily="2" charset="-122"/>
              </a:rPr>
              <a:t>	   select </a:t>
            </a:r>
            <a:r>
              <a:rPr lang="en-US" altLang="zh-CN" sz="2400" i="1" dirty="0" err="1" smtClean="0">
                <a:ea typeface="宋体" panose="02010600030101010101" pitchFamily="2" charset="-122"/>
              </a:rPr>
              <a:t>course_id</a:t>
            </a:r>
            <a:r>
              <a:rPr lang="en-US" altLang="zh-CN" sz="2400" i="1" dirty="0" smtClean="0">
                <a:ea typeface="宋体" panose="02010600030101010101" pitchFamily="2" charset="-122"/>
              </a:rPr>
              <a:t/>
            </a:r>
            <a:br>
              <a:rPr lang="en-US" altLang="zh-CN" sz="2400" i="1" dirty="0" smtClean="0">
                <a:ea typeface="宋体" panose="02010600030101010101" pitchFamily="2" charset="-122"/>
              </a:rPr>
            </a:br>
            <a:r>
              <a:rPr lang="en-US" altLang="zh-CN" sz="2400" i="1" dirty="0" smtClean="0">
                <a:ea typeface="宋体" panose="02010600030101010101" pitchFamily="2" charset="-122"/>
              </a:rPr>
              <a:t>   </a:t>
            </a:r>
            <a:r>
              <a:rPr lang="en-US" altLang="zh-CN" sz="2400" b="1" dirty="0" smtClean="0">
                <a:ea typeface="宋体" panose="02010600030101010101" pitchFamily="2" charset="-122"/>
              </a:rPr>
              <a:t>from </a:t>
            </a:r>
            <a:r>
              <a:rPr lang="en-US" altLang="zh-CN" sz="2400" i="1" dirty="0" smtClean="0">
                <a:ea typeface="宋体" panose="02010600030101010101" pitchFamily="2" charset="-122"/>
              </a:rPr>
              <a:t>section </a:t>
            </a:r>
            <a:r>
              <a:rPr lang="en-US" altLang="zh-CN" sz="2400" b="1" dirty="0" smtClean="0">
                <a:ea typeface="宋体" panose="02010600030101010101" pitchFamily="2" charset="-122"/>
              </a:rPr>
              <a:t>as </a:t>
            </a:r>
            <a:r>
              <a:rPr lang="en-US" altLang="zh-CN" sz="2400" i="1" dirty="0" smtClean="0">
                <a:ea typeface="宋体" panose="02010600030101010101" pitchFamily="2" charset="-122"/>
              </a:rPr>
              <a:t>S</a:t>
            </a:r>
            <a:br>
              <a:rPr lang="en-US" altLang="zh-CN" sz="2400" i="1" dirty="0" smtClean="0">
                <a:ea typeface="宋体" panose="02010600030101010101" pitchFamily="2" charset="-122"/>
              </a:rPr>
            </a:br>
            <a:r>
              <a:rPr lang="en-US" altLang="zh-CN" sz="2400" i="1" dirty="0" smtClean="0">
                <a:ea typeface="宋体" panose="02010600030101010101" pitchFamily="2" charset="-122"/>
              </a:rPr>
              <a:t>   </a:t>
            </a:r>
            <a:r>
              <a:rPr lang="en-US" altLang="zh-CN" sz="2400" b="1" dirty="0" smtClean="0">
                <a:ea typeface="宋体" panose="02010600030101010101" pitchFamily="2" charset="-122"/>
              </a:rPr>
              <a:t>where </a:t>
            </a:r>
            <a:r>
              <a:rPr lang="en-US" altLang="zh-CN" sz="2400" i="1" dirty="0" smtClean="0">
                <a:ea typeface="宋体" panose="02010600030101010101" pitchFamily="2" charset="-122"/>
              </a:rPr>
              <a:t>semester </a:t>
            </a:r>
            <a:r>
              <a:rPr lang="en-US" altLang="zh-CN" sz="2400" dirty="0" smtClean="0">
                <a:ea typeface="宋体" panose="02010600030101010101" pitchFamily="2" charset="-122"/>
              </a:rPr>
              <a:t>= ’Fall’ </a:t>
            </a:r>
            <a:r>
              <a:rPr lang="en-US" altLang="zh-CN" sz="2400" b="1" dirty="0" smtClean="0">
                <a:ea typeface="宋体" panose="02010600030101010101" pitchFamily="2" charset="-122"/>
              </a:rPr>
              <a:t>and </a:t>
            </a:r>
            <a:r>
              <a:rPr lang="en-US" altLang="zh-CN" sz="2400" i="1" dirty="0" smtClean="0">
                <a:ea typeface="宋体" panose="02010600030101010101" pitchFamily="2" charset="-122"/>
              </a:rPr>
              <a:t>year</a:t>
            </a:r>
            <a:r>
              <a:rPr lang="en-US" altLang="zh-CN" sz="2400" dirty="0" smtClean="0">
                <a:ea typeface="宋体" panose="02010600030101010101" pitchFamily="2" charset="-122"/>
              </a:rPr>
              <a:t>= 2009 </a:t>
            </a:r>
            <a:r>
              <a:rPr lang="en-US" altLang="zh-CN" sz="2400" b="1" dirty="0" smtClean="0">
                <a:ea typeface="宋体" panose="02010600030101010101" pitchFamily="2" charset="-122"/>
              </a:rPr>
              <a:t>and </a:t>
            </a:r>
            <a:br>
              <a:rPr lang="en-US" altLang="zh-CN" sz="2400" b="1" dirty="0" smtClean="0">
                <a:ea typeface="宋体" panose="02010600030101010101" pitchFamily="2" charset="-122"/>
              </a:rPr>
            </a:br>
            <a:r>
              <a:rPr lang="en-US" altLang="zh-CN" sz="2400" b="1" dirty="0" smtClean="0">
                <a:ea typeface="宋体" panose="02010600030101010101" pitchFamily="2" charset="-122"/>
              </a:rPr>
              <a:t>               exists (</a:t>
            </a:r>
            <a:r>
              <a:rPr lang="zh-CN" altLang="en-US" sz="2400" b="1" dirty="0" smtClean="0">
                <a:ea typeface="宋体" panose="02010600030101010101" pitchFamily="2" charset="-122"/>
              </a:rPr>
              <a:t>仅测试查询结果是否存在，不返回结果</a:t>
            </a:r>
            <a:r>
              <a:rPr lang="en-US" altLang="zh-CN" sz="2400" b="1" dirty="0" smtClean="0">
                <a:ea typeface="宋体" panose="02010600030101010101" pitchFamily="2" charset="-122"/>
              </a:rPr>
              <a:t>)</a:t>
            </a:r>
          </a:p>
          <a:p>
            <a:pPr>
              <a:buFont typeface="Monotype Sorts" charset="2"/>
              <a:buNone/>
            </a:pPr>
            <a:r>
              <a:rPr lang="en-US" altLang="zh-CN" sz="2400" b="1" dirty="0" smtClean="0">
                <a:ea typeface="宋体" panose="02010600030101010101" pitchFamily="2" charset="-122"/>
              </a:rPr>
              <a:t>              </a:t>
            </a:r>
            <a:r>
              <a:rPr lang="en-US" altLang="zh-CN" sz="2400" dirty="0" smtClean="0">
                <a:ea typeface="宋体" panose="02010600030101010101" pitchFamily="2" charset="-122"/>
              </a:rPr>
              <a:t>( </a:t>
            </a:r>
            <a:r>
              <a:rPr lang="en-US" altLang="zh-CN" sz="2400" b="1" dirty="0" smtClean="0">
                <a:solidFill>
                  <a:schemeClr val="tx2"/>
                </a:solidFill>
                <a:ea typeface="宋体" panose="02010600030101010101" pitchFamily="2" charset="-122"/>
              </a:rPr>
              <a:t>select </a:t>
            </a:r>
            <a:r>
              <a:rPr lang="en-US" altLang="zh-CN" sz="2400" dirty="0" smtClean="0">
                <a:solidFill>
                  <a:schemeClr val="tx2"/>
                </a:solidFill>
                <a:ea typeface="宋体" panose="02010600030101010101" pitchFamily="2" charset="-122"/>
              </a:rPr>
              <a:t>*</a:t>
            </a:r>
            <a:br>
              <a:rPr lang="en-US" altLang="zh-CN" sz="2400" dirty="0" smtClean="0">
                <a:solidFill>
                  <a:schemeClr val="tx2"/>
                </a:solidFill>
                <a:ea typeface="宋体" panose="02010600030101010101" pitchFamily="2" charset="-122"/>
              </a:rPr>
            </a:br>
            <a:r>
              <a:rPr lang="en-US" altLang="zh-CN" sz="2400" dirty="0" smtClean="0">
                <a:solidFill>
                  <a:schemeClr val="tx2"/>
                </a:solidFill>
                <a:ea typeface="宋体" panose="02010600030101010101" pitchFamily="2" charset="-122"/>
              </a:rPr>
              <a:t>           </a:t>
            </a:r>
            <a:r>
              <a:rPr lang="en-US" altLang="zh-CN" sz="2400" b="1" dirty="0" smtClean="0">
                <a:solidFill>
                  <a:schemeClr val="tx2"/>
                </a:solidFill>
                <a:ea typeface="宋体" panose="02010600030101010101" pitchFamily="2" charset="-122"/>
              </a:rPr>
              <a:t>from </a:t>
            </a:r>
            <a:r>
              <a:rPr lang="en-US" altLang="zh-CN" sz="2400" i="1" dirty="0" smtClean="0">
                <a:solidFill>
                  <a:schemeClr val="tx2"/>
                </a:solidFill>
                <a:ea typeface="宋体" panose="02010600030101010101" pitchFamily="2" charset="-122"/>
              </a:rPr>
              <a:t>section </a:t>
            </a:r>
            <a:r>
              <a:rPr lang="en-US" altLang="zh-CN" sz="2400" b="1" dirty="0" smtClean="0">
                <a:solidFill>
                  <a:schemeClr val="tx2"/>
                </a:solidFill>
                <a:ea typeface="宋体" panose="02010600030101010101" pitchFamily="2" charset="-122"/>
              </a:rPr>
              <a:t>as </a:t>
            </a:r>
            <a:r>
              <a:rPr lang="en-US" altLang="zh-CN" sz="2400" i="1" dirty="0" smtClean="0">
                <a:solidFill>
                  <a:schemeClr val="tx2"/>
                </a:solidFill>
                <a:ea typeface="宋体" panose="02010600030101010101" pitchFamily="2" charset="-122"/>
              </a:rPr>
              <a:t>T</a:t>
            </a:r>
            <a:br>
              <a:rPr lang="en-US" altLang="zh-CN" sz="2400" i="1" dirty="0" smtClean="0">
                <a:solidFill>
                  <a:schemeClr val="tx2"/>
                </a:solidFill>
                <a:ea typeface="宋体" panose="02010600030101010101" pitchFamily="2" charset="-122"/>
              </a:rPr>
            </a:br>
            <a:r>
              <a:rPr lang="en-US" altLang="zh-CN" sz="2400" i="1" dirty="0" smtClean="0">
                <a:solidFill>
                  <a:schemeClr val="tx2"/>
                </a:solidFill>
                <a:ea typeface="宋体" panose="02010600030101010101" pitchFamily="2" charset="-122"/>
              </a:rPr>
              <a:t>           </a:t>
            </a:r>
            <a:r>
              <a:rPr lang="en-US" altLang="zh-CN" sz="2400" b="1" dirty="0" smtClean="0">
                <a:solidFill>
                  <a:schemeClr val="tx2"/>
                </a:solidFill>
                <a:ea typeface="宋体" panose="02010600030101010101" pitchFamily="2" charset="-122"/>
              </a:rPr>
              <a:t>where </a:t>
            </a:r>
            <a:r>
              <a:rPr lang="en-US" altLang="zh-CN" sz="2400" i="1" dirty="0" smtClean="0">
                <a:solidFill>
                  <a:schemeClr val="tx2"/>
                </a:solidFill>
                <a:ea typeface="宋体" panose="02010600030101010101" pitchFamily="2" charset="-122"/>
              </a:rPr>
              <a:t>semester </a:t>
            </a:r>
            <a:r>
              <a:rPr lang="en-US" altLang="zh-CN" sz="2400" dirty="0" smtClean="0">
                <a:solidFill>
                  <a:schemeClr val="tx2"/>
                </a:solidFill>
                <a:ea typeface="宋体" panose="02010600030101010101" pitchFamily="2" charset="-122"/>
              </a:rPr>
              <a:t>= ’Spring’ </a:t>
            </a:r>
            <a:r>
              <a:rPr lang="en-US" altLang="zh-CN" sz="2400" b="1" dirty="0" smtClean="0">
                <a:solidFill>
                  <a:schemeClr val="tx2"/>
                </a:solidFill>
                <a:ea typeface="宋体" panose="02010600030101010101" pitchFamily="2" charset="-122"/>
              </a:rPr>
              <a:t>and </a:t>
            </a:r>
            <a:r>
              <a:rPr lang="en-US" altLang="zh-CN" sz="2400" i="1" dirty="0" smtClean="0">
                <a:solidFill>
                  <a:schemeClr val="tx2"/>
                </a:solidFill>
                <a:ea typeface="宋体" panose="02010600030101010101" pitchFamily="2" charset="-122"/>
              </a:rPr>
              <a:t>year</a:t>
            </a:r>
            <a:r>
              <a:rPr lang="en-US" altLang="zh-CN" sz="2400" dirty="0" smtClean="0">
                <a:solidFill>
                  <a:schemeClr val="tx2"/>
                </a:solidFill>
                <a:ea typeface="宋体" panose="02010600030101010101" pitchFamily="2" charset="-122"/>
              </a:rPr>
              <a:t>= 2010 </a:t>
            </a:r>
            <a:br>
              <a:rPr lang="en-US" altLang="zh-CN" sz="2400" dirty="0" smtClean="0">
                <a:solidFill>
                  <a:schemeClr val="tx2"/>
                </a:solidFill>
                <a:ea typeface="宋体" panose="02010600030101010101" pitchFamily="2" charset="-122"/>
              </a:rPr>
            </a:br>
            <a:r>
              <a:rPr lang="en-US" altLang="zh-CN" sz="2400" dirty="0" smtClean="0">
                <a:solidFill>
                  <a:schemeClr val="tx2"/>
                </a:solidFill>
                <a:ea typeface="宋体" panose="02010600030101010101" pitchFamily="2" charset="-122"/>
              </a:rPr>
              <a:t>           </a:t>
            </a:r>
            <a:r>
              <a:rPr lang="en-US" altLang="zh-CN" sz="2400" b="1" dirty="0" smtClean="0">
                <a:solidFill>
                  <a:schemeClr val="tx2"/>
                </a:solidFill>
                <a:ea typeface="宋体" panose="02010600030101010101" pitchFamily="2" charset="-122"/>
              </a:rPr>
              <a:t>and </a:t>
            </a:r>
            <a:r>
              <a:rPr lang="en-US" altLang="zh-CN" sz="2400" b="1" i="1" dirty="0" err="1" smtClean="0">
                <a:solidFill>
                  <a:srgbClr val="0070C0"/>
                </a:solidFill>
                <a:ea typeface="宋体" panose="02010600030101010101" pitchFamily="2" charset="-122"/>
              </a:rPr>
              <a:t>S</a:t>
            </a:r>
            <a:r>
              <a:rPr lang="en-US" altLang="zh-CN" sz="2400" dirty="0" err="1" smtClean="0">
                <a:solidFill>
                  <a:schemeClr val="tx2"/>
                </a:solidFill>
                <a:ea typeface="宋体" panose="02010600030101010101" pitchFamily="2" charset="-122"/>
              </a:rPr>
              <a:t>.</a:t>
            </a:r>
            <a:r>
              <a:rPr lang="en-US" altLang="zh-CN" sz="2400" i="1" dirty="0" err="1" smtClean="0">
                <a:solidFill>
                  <a:schemeClr val="tx2"/>
                </a:solidFill>
                <a:ea typeface="宋体" panose="02010600030101010101" pitchFamily="2" charset="-122"/>
              </a:rPr>
              <a:t>course_id</a:t>
            </a:r>
            <a:r>
              <a:rPr lang="en-US" altLang="zh-CN" sz="2400" dirty="0" smtClean="0">
                <a:solidFill>
                  <a:schemeClr val="tx2"/>
                </a:solidFill>
                <a:ea typeface="宋体" panose="02010600030101010101" pitchFamily="2" charset="-122"/>
              </a:rPr>
              <a:t>= </a:t>
            </a:r>
            <a:r>
              <a:rPr lang="en-US" altLang="zh-CN" sz="2400" i="1" dirty="0" err="1" smtClean="0">
                <a:solidFill>
                  <a:schemeClr val="tx2"/>
                </a:solidFill>
                <a:ea typeface="宋体" panose="02010600030101010101" pitchFamily="2" charset="-122"/>
              </a:rPr>
              <a:t>T</a:t>
            </a:r>
            <a:r>
              <a:rPr lang="en-US" altLang="zh-CN" sz="2400" dirty="0" err="1" smtClean="0">
                <a:solidFill>
                  <a:schemeClr val="tx2"/>
                </a:solidFill>
                <a:ea typeface="宋体" panose="02010600030101010101" pitchFamily="2" charset="-122"/>
              </a:rPr>
              <a:t>.</a:t>
            </a:r>
            <a:r>
              <a:rPr lang="en-US" altLang="zh-CN" sz="2400" i="1" dirty="0" err="1" smtClean="0">
                <a:solidFill>
                  <a:schemeClr val="tx2"/>
                </a:solidFill>
                <a:ea typeface="宋体" panose="02010600030101010101" pitchFamily="2" charset="-122"/>
              </a:rPr>
              <a:t>course_id</a:t>
            </a:r>
            <a:r>
              <a:rPr lang="en-US" altLang="zh-CN" sz="2400" dirty="0" smtClean="0">
                <a:ea typeface="宋体" panose="02010600030101010101" pitchFamily="2" charset="-122"/>
              </a:rPr>
              <a:t>);</a:t>
            </a:r>
          </a:p>
          <a:p>
            <a:r>
              <a:rPr lang="en-US" altLang="zh-CN" sz="2400" b="1" dirty="0" smtClean="0">
                <a:solidFill>
                  <a:srgbClr val="000099"/>
                </a:solidFill>
                <a:ea typeface="宋体" panose="02010600030101010101" pitchFamily="2" charset="-122"/>
              </a:rPr>
              <a:t>Correlated </a:t>
            </a:r>
            <a:r>
              <a:rPr lang="en-US" altLang="zh-CN" sz="2400" b="1" dirty="0" err="1" smtClean="0">
                <a:solidFill>
                  <a:srgbClr val="000099"/>
                </a:solidFill>
                <a:ea typeface="宋体" panose="02010600030101010101" pitchFamily="2" charset="-122"/>
              </a:rPr>
              <a:t>subquery</a:t>
            </a:r>
            <a:endParaRPr lang="en-US" altLang="zh-CN" sz="2400" b="1" dirty="0" smtClean="0">
              <a:solidFill>
                <a:srgbClr val="000099"/>
              </a:solidFill>
              <a:ea typeface="宋体" panose="02010600030101010101" pitchFamily="2" charset="-122"/>
            </a:endParaRPr>
          </a:p>
          <a:p>
            <a:r>
              <a:rPr lang="en-US" altLang="zh-CN" sz="2400" b="1" dirty="0" smtClean="0">
                <a:solidFill>
                  <a:srgbClr val="000099"/>
                </a:solidFill>
                <a:ea typeface="宋体" panose="02010600030101010101" pitchFamily="2" charset="-122"/>
              </a:rPr>
              <a:t>Correlation name</a:t>
            </a:r>
            <a:r>
              <a:rPr lang="en-US" altLang="zh-CN" sz="2400" dirty="0" smtClean="0">
                <a:ea typeface="宋体" panose="02010600030101010101" pitchFamily="2" charset="-122"/>
              </a:rPr>
              <a:t> or </a:t>
            </a:r>
            <a:r>
              <a:rPr lang="en-US" altLang="zh-CN" sz="2400" b="1" dirty="0" smtClean="0">
                <a:solidFill>
                  <a:srgbClr val="000099"/>
                </a:solidFill>
                <a:ea typeface="宋体" panose="02010600030101010101" pitchFamily="2" charset="-122"/>
              </a:rPr>
              <a:t>correlation variable</a:t>
            </a:r>
          </a:p>
          <a:p>
            <a:endParaRPr lang="en-US" altLang="zh-CN" sz="1800" dirty="0" smtClean="0">
              <a:ea typeface="宋体" panose="02010600030101010101" pitchFamily="2" charset="-122"/>
            </a:endParaRPr>
          </a:p>
        </p:txBody>
      </p:sp>
      <p:cxnSp>
        <p:nvCxnSpPr>
          <p:cNvPr id="5" name="直接箭头连接符 4"/>
          <p:cNvCxnSpPr/>
          <p:nvPr/>
        </p:nvCxnSpPr>
        <p:spPr bwMode="auto">
          <a:xfrm rot="5400000">
            <a:off x="1581374" y="3399417"/>
            <a:ext cx="2086984" cy="774550"/>
          </a:xfrm>
          <a:prstGeom prst="straightConnector1">
            <a:avLst/>
          </a:prstGeom>
          <a:solidFill>
            <a:schemeClr val="accent1"/>
          </a:solidFill>
          <a:ln w="9525" cap="flat" cmpd="sng" algn="ctr">
            <a:solidFill>
              <a:schemeClr val="bg1">
                <a:lumMod val="50000"/>
              </a:schemeClr>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68313" y="115888"/>
            <a:ext cx="7837487" cy="682625"/>
          </a:xfrm>
        </p:spPr>
        <p:txBody>
          <a:bodyPr/>
          <a:lstStyle/>
          <a:p>
            <a:r>
              <a:rPr lang="en-US" altLang="zh-CN" dirty="0" smtClean="0">
                <a:ea typeface="宋体" panose="02010600030101010101" pitchFamily="2" charset="-122"/>
              </a:rPr>
              <a:t>Correlated </a:t>
            </a:r>
            <a:r>
              <a:rPr lang="en-US" altLang="zh-CN" dirty="0" err="1" smtClean="0">
                <a:ea typeface="宋体" panose="02010600030101010101" pitchFamily="2" charset="-122"/>
              </a:rPr>
              <a:t>Subquery</a:t>
            </a:r>
            <a:endParaRPr lang="zh-CN" altLang="en-US" dirty="0" smtClean="0">
              <a:ea typeface="宋体" panose="02010600030101010101" pitchFamily="2" charset="-122"/>
            </a:endParaRPr>
          </a:p>
        </p:txBody>
      </p:sp>
      <p:sp>
        <p:nvSpPr>
          <p:cNvPr id="5" name="内容占位符 2"/>
          <p:cNvSpPr>
            <a:spLocks noGrp="1"/>
          </p:cNvSpPr>
          <p:nvPr>
            <p:ph idx="1"/>
          </p:nvPr>
        </p:nvSpPr>
        <p:spPr>
          <a:xfrm>
            <a:off x="296184" y="1053260"/>
            <a:ext cx="8654172" cy="5056187"/>
          </a:xfrm>
        </p:spPr>
        <p:txBody>
          <a:bodyPr/>
          <a:lstStyle/>
          <a:p>
            <a:r>
              <a:rPr lang="en-US" altLang="zh-CN" sz="2400" dirty="0" smtClean="0"/>
              <a:t>In queries that contain </a:t>
            </a:r>
            <a:r>
              <a:rPr lang="en-US" altLang="zh-CN" sz="2400" dirty="0" err="1" smtClean="0"/>
              <a:t>subqueries</a:t>
            </a:r>
            <a:r>
              <a:rPr lang="en-US" altLang="zh-CN" sz="2400" dirty="0" smtClean="0"/>
              <a:t>, a </a:t>
            </a:r>
            <a:r>
              <a:rPr lang="en-US" altLang="zh-CN" sz="2400" b="1" dirty="0" smtClean="0"/>
              <a:t>scoping rule </a:t>
            </a:r>
            <a:r>
              <a:rPr lang="en-US" altLang="zh-CN" sz="2400" dirty="0" smtClean="0"/>
              <a:t>applies for correlation names.</a:t>
            </a:r>
          </a:p>
          <a:p>
            <a:pPr lvl="1"/>
            <a:r>
              <a:rPr lang="en-US" altLang="zh-CN" sz="2400" dirty="0" smtClean="0"/>
              <a:t>In a </a:t>
            </a:r>
            <a:r>
              <a:rPr lang="en-US" altLang="zh-CN" sz="2400" dirty="0" err="1" smtClean="0"/>
              <a:t>subquery</a:t>
            </a:r>
            <a:r>
              <a:rPr lang="en-US" altLang="zh-CN" sz="2400" dirty="0" smtClean="0"/>
              <a:t>, according to the rule, it is legal to use only correlation names </a:t>
            </a:r>
            <a:r>
              <a:rPr lang="en-US" altLang="zh-CN" sz="2400" dirty="0" err="1" smtClean="0"/>
              <a:t>deﬁned</a:t>
            </a:r>
            <a:r>
              <a:rPr lang="en-US" altLang="zh-CN" sz="2400" dirty="0" smtClean="0"/>
              <a:t> in the </a:t>
            </a:r>
            <a:r>
              <a:rPr lang="en-US" altLang="zh-CN" sz="2400" dirty="0" err="1" smtClean="0"/>
              <a:t>subquery</a:t>
            </a:r>
            <a:r>
              <a:rPr lang="en-US" altLang="zh-CN" sz="2400" dirty="0" smtClean="0"/>
              <a:t> itself or in any query that contains the </a:t>
            </a:r>
            <a:r>
              <a:rPr lang="en-US" altLang="zh-CN" sz="2400" dirty="0" err="1" smtClean="0"/>
              <a:t>subquery</a:t>
            </a:r>
            <a:r>
              <a:rPr lang="en-US" altLang="zh-CN" sz="2400" dirty="0" smtClean="0"/>
              <a:t>.</a:t>
            </a:r>
          </a:p>
          <a:p>
            <a:pPr lvl="1"/>
            <a:endParaRPr lang="en-US" altLang="zh-CN" sz="2400" dirty="0" smtClean="0"/>
          </a:p>
          <a:p>
            <a:r>
              <a:rPr lang="en-US" altLang="zh-CN" sz="2400" dirty="0" smtClean="0"/>
              <a:t>If a correlation name is </a:t>
            </a:r>
            <a:r>
              <a:rPr lang="en-US" altLang="zh-CN" sz="2400" dirty="0" err="1" smtClean="0"/>
              <a:t>deﬁned</a:t>
            </a:r>
            <a:r>
              <a:rPr lang="en-US" altLang="zh-CN" sz="2400" dirty="0" smtClean="0"/>
              <a:t> both locally in a </a:t>
            </a:r>
            <a:r>
              <a:rPr lang="en-US" altLang="zh-CN" sz="2400" dirty="0" err="1" smtClean="0"/>
              <a:t>subquery</a:t>
            </a:r>
            <a:r>
              <a:rPr lang="en-US" altLang="zh-CN" sz="2400" dirty="0" smtClean="0"/>
              <a:t> and globally in a containing query, the local </a:t>
            </a:r>
            <a:r>
              <a:rPr lang="en-US" altLang="zh-CN" sz="2400" dirty="0" err="1" smtClean="0"/>
              <a:t>deﬁnition</a:t>
            </a:r>
            <a:r>
              <a:rPr lang="en-US" altLang="zh-CN" sz="2400" dirty="0" smtClean="0"/>
              <a:t> applies. </a:t>
            </a:r>
            <a:endParaRPr lang="zh-CN" altLang="en-US" sz="2400" dirty="0" smtClean="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pPr>
              <a:defRPr/>
            </a:pPr>
            <a:r>
              <a:rPr lang="en-US" altLang="zh-CN" dirty="0" smtClean="0">
                <a:ea typeface="宋体" panose="02010600030101010101" pitchFamily="2" charset="-122"/>
              </a:rPr>
              <a:t>Not Exists</a:t>
            </a:r>
          </a:p>
        </p:txBody>
      </p:sp>
      <p:sp>
        <p:nvSpPr>
          <p:cNvPr id="53251" name="Rectangle 3"/>
          <p:cNvSpPr>
            <a:spLocks noGrp="1" noChangeArrowheads="1"/>
          </p:cNvSpPr>
          <p:nvPr>
            <p:ph type="body" idx="1"/>
          </p:nvPr>
        </p:nvSpPr>
        <p:spPr>
          <a:xfrm>
            <a:off x="731104" y="756943"/>
            <a:ext cx="8014863" cy="2018530"/>
          </a:xfrm>
        </p:spPr>
        <p:txBody>
          <a:bodyPr/>
          <a:lstStyle/>
          <a:p>
            <a:pPr>
              <a:tabLst>
                <a:tab pos="461645" algn="l"/>
                <a:tab pos="1026795" algn="l"/>
                <a:tab pos="1547495" algn="l"/>
              </a:tabLst>
            </a:pPr>
            <a:r>
              <a:rPr lang="en-US" altLang="zh-CN" sz="2400" i="1" dirty="0" smtClean="0">
                <a:ea typeface="宋体" panose="02010600030101010101" pitchFamily="2" charset="-122"/>
              </a:rPr>
              <a:t>Find all students who have taken all courses offered in the Biology department.</a:t>
            </a:r>
          </a:p>
          <a:p>
            <a:pPr lvl="1">
              <a:buFont typeface="Wingdings" panose="05000000000000000000" pitchFamily="2" charset="2"/>
              <a:buChar char="l"/>
              <a:tabLst>
                <a:tab pos="461645" algn="l"/>
                <a:tab pos="1026795" algn="l"/>
                <a:tab pos="1547495" algn="l"/>
              </a:tabLst>
            </a:pPr>
            <a:r>
              <a:rPr lang="en-US" altLang="zh-CN" sz="2000" i="1" dirty="0" smtClean="0">
                <a:ea typeface="宋体" panose="02010600030101010101" pitchFamily="2" charset="-122"/>
              </a:rPr>
              <a:t>all courses offered in the Biology department.(X)</a:t>
            </a:r>
          </a:p>
          <a:p>
            <a:pPr lvl="1">
              <a:buFont typeface="Wingdings" panose="05000000000000000000" pitchFamily="2" charset="2"/>
              <a:buChar char="l"/>
              <a:tabLst>
                <a:tab pos="461645" algn="l"/>
                <a:tab pos="1026795" algn="l"/>
                <a:tab pos="1547495" algn="l"/>
              </a:tabLst>
            </a:pPr>
            <a:r>
              <a:rPr lang="en-US" altLang="zh-CN" sz="2000" i="1" dirty="0" smtClean="0">
                <a:ea typeface="宋体" panose="02010600030101010101" pitchFamily="2" charset="-122"/>
              </a:rPr>
              <a:t>The student have taken all course;(Y  for every student) </a:t>
            </a:r>
          </a:p>
          <a:p>
            <a:pPr lvl="1">
              <a:buFont typeface="Wingdings" panose="05000000000000000000" pitchFamily="2" charset="2"/>
              <a:buChar char="l"/>
              <a:tabLst>
                <a:tab pos="461645" algn="l"/>
                <a:tab pos="1026795" algn="l"/>
                <a:tab pos="1547495" algn="l"/>
              </a:tabLst>
            </a:pPr>
            <a:r>
              <a:rPr lang="en-US" altLang="zh-CN" sz="2000" i="1" dirty="0" smtClean="0">
                <a:ea typeface="宋体" panose="02010600030101010101" pitchFamily="2" charset="-122"/>
              </a:rPr>
              <a:t>X  in Y  = true </a:t>
            </a:r>
            <a:r>
              <a:rPr lang="en-US" altLang="zh-CN" sz="2000" dirty="0" smtClean="0">
                <a:ea typeface="宋体" panose="02010600030101010101" pitchFamily="2" charset="-122"/>
                <a:sym typeface="Symbol" panose="05050102010706020507" pitchFamily="18" charset="2"/>
              </a:rPr>
              <a:t> </a:t>
            </a:r>
            <a:r>
              <a:rPr lang="en-US" altLang="zh-CN" sz="2000" i="1" dirty="0" smtClean="0">
                <a:ea typeface="宋体" panose="02010600030101010101" pitchFamily="2" charset="-122"/>
              </a:rPr>
              <a:t>X – Y = Ø </a:t>
            </a:r>
            <a:r>
              <a:rPr lang="en-US" altLang="zh-CN" sz="2000" dirty="0" smtClean="0">
                <a:ea typeface="宋体" panose="02010600030101010101" pitchFamily="2" charset="-122"/>
                <a:sym typeface="Symbol" panose="05050102010706020507" pitchFamily="18" charset="2"/>
              </a:rPr>
              <a:t>  </a:t>
            </a:r>
            <a:r>
              <a:rPr lang="en-US" altLang="zh-CN" sz="2000" i="1" dirty="0" smtClean="0">
                <a:ea typeface="宋体" panose="02010600030101010101" pitchFamily="2" charset="-122"/>
                <a:sym typeface="Symbol" panose="05050102010706020507" pitchFamily="18" charset="2"/>
              </a:rPr>
              <a:t>X</a:t>
            </a:r>
            <a:r>
              <a:rPr lang="en-US" altLang="zh-CN" sz="2000" dirty="0" smtClean="0">
                <a:ea typeface="宋体" panose="02010600030101010101" pitchFamily="2" charset="-122"/>
                <a:sym typeface="Symbol" panose="05050102010706020507" pitchFamily="18" charset="2"/>
              </a:rPr>
              <a:t> </a:t>
            </a:r>
            <a:r>
              <a:rPr lang="en-US" altLang="zh-CN" sz="2000" i="1" dirty="0" smtClean="0">
                <a:ea typeface="宋体" panose="02010600030101010101" pitchFamily="2" charset="-122"/>
                <a:sym typeface="Symbol" panose="05050102010706020507" pitchFamily="18" charset="2"/>
              </a:rPr>
              <a:t>Y </a:t>
            </a:r>
            <a:r>
              <a:rPr lang="en-US" altLang="zh-CN" sz="2000" dirty="0" smtClean="0">
                <a:ea typeface="宋体" panose="02010600030101010101" pitchFamily="2" charset="-122"/>
                <a:sym typeface="Symbol" panose="05050102010706020507" pitchFamily="18" charset="2"/>
              </a:rPr>
              <a:t>not exists(X - Y)</a:t>
            </a:r>
            <a:endParaRPr lang="en-US" altLang="zh-CN" sz="2400" i="1" dirty="0" smtClean="0">
              <a:ea typeface="宋体" panose="02010600030101010101" pitchFamily="2" charset="-122"/>
            </a:endParaRPr>
          </a:p>
          <a:p>
            <a:pPr>
              <a:tabLst>
                <a:tab pos="461645" algn="l"/>
                <a:tab pos="1026795" algn="l"/>
                <a:tab pos="1547495" algn="l"/>
              </a:tabLst>
            </a:pPr>
            <a:endParaRPr lang="en-US" altLang="zh-CN" sz="2400" i="1" dirty="0" smtClean="0">
              <a:ea typeface="宋体" panose="02010600030101010101" pitchFamily="2" charset="-122"/>
            </a:endParaRPr>
          </a:p>
        </p:txBody>
      </p:sp>
      <p:sp>
        <p:nvSpPr>
          <p:cNvPr id="454660" name="Text Box 4"/>
          <p:cNvSpPr txBox="1">
            <a:spLocks noChangeArrowheads="1"/>
          </p:cNvSpPr>
          <p:nvPr/>
        </p:nvSpPr>
        <p:spPr bwMode="auto">
          <a:xfrm>
            <a:off x="818866" y="2772504"/>
            <a:ext cx="7629098" cy="2862322"/>
          </a:xfrm>
          <a:prstGeom prst="rect">
            <a:avLst/>
          </a:prstGeom>
          <a:noFill/>
          <a:ln w="9525">
            <a:noFill/>
            <a:miter lim="800000"/>
          </a:ln>
        </p:spPr>
        <p:txBody>
          <a:bodyPr wrap="square">
            <a:spAutoFit/>
          </a:bodyPr>
          <a:lstStyle/>
          <a:p>
            <a:r>
              <a:rPr kumimoji="1" lang="en-US" altLang="zh-CN" sz="2000" b="1" dirty="0" smtClean="0">
                <a:ea typeface="宋体" panose="02010600030101010101" pitchFamily="2" charset="-122"/>
              </a:rPr>
              <a:t>select distinct </a:t>
            </a:r>
            <a:r>
              <a:rPr kumimoji="1" lang="en-US" altLang="zh-CN" sz="2000" i="1" dirty="0" smtClean="0">
                <a:ea typeface="宋体" panose="02010600030101010101" pitchFamily="2" charset="-122"/>
              </a:rPr>
              <a:t>S</a:t>
            </a:r>
            <a:r>
              <a:rPr kumimoji="1" lang="en-US" altLang="zh-CN" sz="2000" dirty="0" smtClean="0">
                <a:ea typeface="宋体" panose="02010600030101010101" pitchFamily="2" charset="-122"/>
              </a:rPr>
              <a:t>.</a:t>
            </a:r>
            <a:r>
              <a:rPr kumimoji="1" lang="en-US" altLang="zh-CN" sz="2000" i="1" dirty="0" smtClean="0">
                <a:ea typeface="宋体" panose="02010600030101010101" pitchFamily="2" charset="-122"/>
              </a:rPr>
              <a:t>ID</a:t>
            </a:r>
            <a:r>
              <a:rPr kumimoji="1" lang="en-US" altLang="zh-CN" sz="2000" dirty="0" smtClean="0">
                <a:ea typeface="宋体" panose="02010600030101010101" pitchFamily="2" charset="-122"/>
              </a:rPr>
              <a:t>, </a:t>
            </a:r>
            <a:r>
              <a:rPr kumimoji="1" lang="en-US" altLang="zh-CN" sz="2000" i="1" dirty="0" smtClean="0">
                <a:ea typeface="宋体" panose="02010600030101010101" pitchFamily="2" charset="-122"/>
              </a:rPr>
              <a:t>S</a:t>
            </a:r>
            <a:r>
              <a:rPr kumimoji="1" lang="en-US" altLang="zh-CN" sz="2000" dirty="0" smtClean="0">
                <a:ea typeface="宋体" panose="02010600030101010101" pitchFamily="2" charset="-122"/>
              </a:rPr>
              <a:t>.</a:t>
            </a:r>
            <a:r>
              <a:rPr kumimoji="1" lang="en-US" altLang="zh-CN" sz="2000" i="1" dirty="0" smtClean="0">
                <a:ea typeface="宋体" panose="02010600030101010101" pitchFamily="2" charset="-122"/>
              </a:rPr>
              <a:t>name</a:t>
            </a:r>
            <a:endParaRPr kumimoji="1" lang="en-US" altLang="zh-CN" i="1" dirty="0" smtClean="0">
              <a:ea typeface="宋体" panose="02010600030101010101" pitchFamily="2" charset="-122"/>
            </a:endParaRPr>
          </a:p>
          <a:p>
            <a:r>
              <a:rPr kumimoji="1" lang="en-US" altLang="zh-CN" sz="2000" b="1" dirty="0" smtClean="0">
                <a:ea typeface="宋体" panose="02010600030101010101" pitchFamily="2" charset="-122"/>
              </a:rPr>
              <a:t>from </a:t>
            </a:r>
            <a:r>
              <a:rPr kumimoji="1" lang="en-US" altLang="zh-CN" sz="2000" i="1" dirty="0">
                <a:ea typeface="宋体" panose="02010600030101010101" pitchFamily="2" charset="-122"/>
              </a:rPr>
              <a:t>student </a:t>
            </a:r>
            <a:r>
              <a:rPr kumimoji="1" lang="en-US" altLang="zh-CN" sz="2000" b="1" dirty="0">
                <a:ea typeface="宋体" panose="02010600030101010101" pitchFamily="2" charset="-122"/>
              </a:rPr>
              <a:t>as </a:t>
            </a:r>
            <a:r>
              <a:rPr kumimoji="1" lang="en-US" altLang="zh-CN" sz="2000" i="1" dirty="0">
                <a:ea typeface="宋体" panose="02010600030101010101" pitchFamily="2" charset="-122"/>
              </a:rPr>
              <a:t>S</a:t>
            </a:r>
            <a:endParaRPr kumimoji="1" lang="en-US" altLang="zh-CN" i="1" dirty="0">
              <a:ea typeface="宋体" panose="02010600030101010101" pitchFamily="2" charset="-122"/>
            </a:endParaRPr>
          </a:p>
          <a:p>
            <a:r>
              <a:rPr kumimoji="1" lang="en-US" altLang="zh-CN" sz="2000" b="1" dirty="0">
                <a:ea typeface="宋体" panose="02010600030101010101" pitchFamily="2" charset="-122"/>
              </a:rPr>
              <a:t>where not exists </a:t>
            </a:r>
            <a:r>
              <a:rPr kumimoji="1" lang="en-US" altLang="zh-CN" sz="2000" dirty="0" smtClean="0">
                <a:solidFill>
                  <a:schemeClr val="tx2"/>
                </a:solidFill>
                <a:ea typeface="宋体" panose="02010600030101010101" pitchFamily="2" charset="-122"/>
              </a:rPr>
              <a:t>( </a:t>
            </a:r>
            <a:r>
              <a:rPr kumimoji="1" lang="en-US" altLang="zh-CN" sz="2000" dirty="0">
                <a:solidFill>
                  <a:schemeClr val="tx2"/>
                </a:solidFill>
                <a:ea typeface="宋体" panose="02010600030101010101" pitchFamily="2" charset="-122"/>
              </a:rPr>
              <a:t>(</a:t>
            </a:r>
            <a:r>
              <a:rPr kumimoji="1" lang="en-US" altLang="zh-CN" sz="2000" b="1" dirty="0">
                <a:solidFill>
                  <a:schemeClr val="tx2"/>
                </a:solidFill>
                <a:ea typeface="宋体" panose="02010600030101010101" pitchFamily="2" charset="-122"/>
              </a:rPr>
              <a:t>select </a:t>
            </a:r>
            <a:r>
              <a:rPr kumimoji="1" lang="en-US" altLang="zh-CN" sz="2000" i="1" dirty="0" err="1">
                <a:solidFill>
                  <a:schemeClr val="tx2"/>
                </a:solidFill>
                <a:ea typeface="宋体" panose="02010600030101010101" pitchFamily="2" charset="-122"/>
              </a:rPr>
              <a:t>course_id</a:t>
            </a:r>
            <a:endParaRPr kumimoji="1" lang="en-US" altLang="zh-CN" i="1" dirty="0">
              <a:solidFill>
                <a:schemeClr val="tx2"/>
              </a:solidFill>
              <a:ea typeface="宋体" panose="02010600030101010101" pitchFamily="2" charset="-122"/>
            </a:endParaRPr>
          </a:p>
          <a:p>
            <a:r>
              <a:rPr kumimoji="1" lang="en-US" altLang="zh-CN" b="1" dirty="0">
                <a:solidFill>
                  <a:schemeClr val="tx2"/>
                </a:solidFill>
                <a:ea typeface="宋体" panose="02010600030101010101" pitchFamily="2" charset="-122"/>
              </a:rPr>
              <a:t>                                 </a:t>
            </a:r>
            <a:r>
              <a:rPr kumimoji="1" lang="en-US" altLang="zh-CN" sz="2000" b="1" dirty="0">
                <a:solidFill>
                  <a:schemeClr val="tx2"/>
                </a:solidFill>
                <a:ea typeface="宋体" panose="02010600030101010101" pitchFamily="2" charset="-122"/>
              </a:rPr>
              <a:t>from </a:t>
            </a:r>
            <a:r>
              <a:rPr kumimoji="1" lang="en-US" altLang="zh-CN" sz="2000" i="1" dirty="0">
                <a:solidFill>
                  <a:schemeClr val="tx2"/>
                </a:solidFill>
                <a:ea typeface="宋体" panose="02010600030101010101" pitchFamily="2" charset="-122"/>
              </a:rPr>
              <a:t>course</a:t>
            </a:r>
            <a:endParaRPr kumimoji="1" lang="en-US" altLang="zh-CN" i="1" dirty="0">
              <a:solidFill>
                <a:schemeClr val="tx2"/>
              </a:solidFill>
              <a:ea typeface="宋体" panose="02010600030101010101" pitchFamily="2" charset="-122"/>
            </a:endParaRPr>
          </a:p>
          <a:p>
            <a:r>
              <a:rPr kumimoji="1" lang="en-US" altLang="zh-CN" b="1" dirty="0">
                <a:solidFill>
                  <a:schemeClr val="tx2"/>
                </a:solidFill>
                <a:ea typeface="宋体" panose="02010600030101010101" pitchFamily="2" charset="-122"/>
              </a:rPr>
              <a:t>                                 </a:t>
            </a:r>
            <a:r>
              <a:rPr kumimoji="1" lang="en-US" altLang="zh-CN" sz="2000" b="1" dirty="0">
                <a:solidFill>
                  <a:schemeClr val="tx2"/>
                </a:solidFill>
                <a:ea typeface="宋体" panose="02010600030101010101" pitchFamily="2" charset="-122"/>
              </a:rPr>
              <a:t>where </a:t>
            </a:r>
            <a:r>
              <a:rPr kumimoji="1" lang="en-US" altLang="zh-CN" sz="2000" i="1" dirty="0" err="1">
                <a:solidFill>
                  <a:schemeClr val="tx2"/>
                </a:solidFill>
                <a:ea typeface="宋体" panose="02010600030101010101" pitchFamily="2" charset="-122"/>
              </a:rPr>
              <a:t>dept_name</a:t>
            </a:r>
            <a:r>
              <a:rPr kumimoji="1" lang="en-US" altLang="zh-CN" sz="2000" i="1" dirty="0">
                <a:solidFill>
                  <a:schemeClr val="tx2"/>
                </a:solidFill>
                <a:ea typeface="宋体" panose="02010600030101010101" pitchFamily="2" charset="-122"/>
              </a:rPr>
              <a:t> </a:t>
            </a:r>
            <a:r>
              <a:rPr kumimoji="1" lang="en-US" altLang="zh-CN" sz="2000" dirty="0">
                <a:solidFill>
                  <a:schemeClr val="tx2"/>
                </a:solidFill>
                <a:ea typeface="宋体" panose="02010600030101010101" pitchFamily="2" charset="-122"/>
              </a:rPr>
              <a:t>= ’Biology’)</a:t>
            </a:r>
            <a:endParaRPr kumimoji="1" lang="en-US" altLang="zh-CN" dirty="0">
              <a:solidFill>
                <a:schemeClr val="tx2"/>
              </a:solidFill>
              <a:ea typeface="宋体" panose="02010600030101010101" pitchFamily="2" charset="-122"/>
            </a:endParaRPr>
          </a:p>
          <a:p>
            <a:r>
              <a:rPr kumimoji="1" lang="en-US" altLang="zh-CN" b="1" dirty="0">
                <a:solidFill>
                  <a:schemeClr val="tx2"/>
                </a:solidFill>
                <a:ea typeface="宋体" panose="02010600030101010101" pitchFamily="2" charset="-122"/>
              </a:rPr>
              <a:t>                               </a:t>
            </a:r>
            <a:r>
              <a:rPr kumimoji="1" lang="en-US" altLang="zh-CN" sz="2000" b="1" dirty="0">
                <a:solidFill>
                  <a:schemeClr val="tx2"/>
                </a:solidFill>
                <a:ea typeface="宋体" panose="02010600030101010101" pitchFamily="2" charset="-122"/>
              </a:rPr>
              <a:t>except</a:t>
            </a:r>
            <a:endParaRPr kumimoji="1" lang="en-US" altLang="zh-CN" b="1" dirty="0">
              <a:solidFill>
                <a:schemeClr val="tx2"/>
              </a:solidFill>
              <a:ea typeface="宋体" panose="02010600030101010101" pitchFamily="2" charset="-122"/>
            </a:endParaRPr>
          </a:p>
          <a:p>
            <a:r>
              <a:rPr kumimoji="1" lang="en-US" altLang="zh-CN" dirty="0">
                <a:solidFill>
                  <a:schemeClr val="tx2"/>
                </a:solidFill>
                <a:ea typeface="宋体" panose="02010600030101010101" pitchFamily="2" charset="-122"/>
              </a:rPr>
              <a:t>                                 </a:t>
            </a:r>
            <a:r>
              <a:rPr kumimoji="1" lang="en-US" altLang="zh-CN" sz="2000" dirty="0">
                <a:solidFill>
                  <a:schemeClr val="tx2"/>
                </a:solidFill>
                <a:ea typeface="宋体" panose="02010600030101010101" pitchFamily="2" charset="-122"/>
              </a:rPr>
              <a:t>(</a:t>
            </a:r>
            <a:r>
              <a:rPr kumimoji="1" lang="en-US" altLang="zh-CN" sz="2000" b="1" dirty="0">
                <a:solidFill>
                  <a:schemeClr val="tx2"/>
                </a:solidFill>
                <a:ea typeface="宋体" panose="02010600030101010101" pitchFamily="2" charset="-122"/>
              </a:rPr>
              <a:t>select </a:t>
            </a:r>
            <a:r>
              <a:rPr kumimoji="1" lang="en-US" altLang="zh-CN" sz="2000" i="1" dirty="0" err="1">
                <a:solidFill>
                  <a:schemeClr val="tx2"/>
                </a:solidFill>
                <a:ea typeface="宋体" panose="02010600030101010101" pitchFamily="2" charset="-122"/>
              </a:rPr>
              <a:t>T</a:t>
            </a:r>
            <a:r>
              <a:rPr kumimoji="1" lang="en-US" altLang="zh-CN" sz="2000" dirty="0" err="1">
                <a:solidFill>
                  <a:schemeClr val="tx2"/>
                </a:solidFill>
                <a:ea typeface="宋体" panose="02010600030101010101" pitchFamily="2" charset="-122"/>
              </a:rPr>
              <a:t>.</a:t>
            </a:r>
            <a:r>
              <a:rPr kumimoji="1" lang="en-US" altLang="zh-CN" sz="2000" i="1" dirty="0" err="1">
                <a:solidFill>
                  <a:schemeClr val="tx2"/>
                </a:solidFill>
                <a:ea typeface="宋体" panose="02010600030101010101" pitchFamily="2" charset="-122"/>
              </a:rPr>
              <a:t>course_id</a:t>
            </a:r>
            <a:endParaRPr kumimoji="1" lang="en-US" altLang="zh-CN" i="1" dirty="0">
              <a:solidFill>
                <a:schemeClr val="tx2"/>
              </a:solidFill>
              <a:ea typeface="宋体" panose="02010600030101010101" pitchFamily="2" charset="-122"/>
            </a:endParaRPr>
          </a:p>
          <a:p>
            <a:r>
              <a:rPr kumimoji="1" lang="en-US" altLang="zh-CN" b="1" dirty="0">
                <a:solidFill>
                  <a:schemeClr val="tx2"/>
                </a:solidFill>
                <a:ea typeface="宋体" panose="02010600030101010101" pitchFamily="2" charset="-122"/>
              </a:rPr>
              <a:t>                                   </a:t>
            </a:r>
            <a:r>
              <a:rPr kumimoji="1" lang="en-US" altLang="zh-CN" sz="2000" b="1" dirty="0">
                <a:solidFill>
                  <a:schemeClr val="tx2"/>
                </a:solidFill>
                <a:ea typeface="宋体" panose="02010600030101010101" pitchFamily="2" charset="-122"/>
              </a:rPr>
              <a:t>from </a:t>
            </a:r>
            <a:r>
              <a:rPr kumimoji="1" lang="en-US" altLang="zh-CN" sz="2000" i="1" dirty="0">
                <a:solidFill>
                  <a:schemeClr val="tx2"/>
                </a:solidFill>
                <a:ea typeface="宋体" panose="02010600030101010101" pitchFamily="2" charset="-122"/>
              </a:rPr>
              <a:t>takes </a:t>
            </a:r>
            <a:r>
              <a:rPr kumimoji="1" lang="en-US" altLang="zh-CN" sz="2000" b="1" dirty="0">
                <a:solidFill>
                  <a:schemeClr val="tx2"/>
                </a:solidFill>
                <a:ea typeface="宋体" panose="02010600030101010101" pitchFamily="2" charset="-122"/>
              </a:rPr>
              <a:t>as </a:t>
            </a:r>
            <a:r>
              <a:rPr kumimoji="1" lang="en-US" altLang="zh-CN" sz="2000" i="1" dirty="0">
                <a:solidFill>
                  <a:schemeClr val="tx2"/>
                </a:solidFill>
                <a:ea typeface="宋体" panose="02010600030101010101" pitchFamily="2" charset="-122"/>
              </a:rPr>
              <a:t>T</a:t>
            </a:r>
            <a:endParaRPr kumimoji="1" lang="en-US" altLang="zh-CN" i="1" dirty="0">
              <a:solidFill>
                <a:schemeClr val="tx2"/>
              </a:solidFill>
              <a:ea typeface="宋体" panose="02010600030101010101" pitchFamily="2" charset="-122"/>
            </a:endParaRPr>
          </a:p>
          <a:p>
            <a:r>
              <a:rPr kumimoji="1" lang="en-US" altLang="zh-CN" b="1" dirty="0">
                <a:solidFill>
                  <a:schemeClr val="tx2"/>
                </a:solidFill>
                <a:ea typeface="宋体" panose="02010600030101010101" pitchFamily="2" charset="-122"/>
              </a:rPr>
              <a:t>                                   </a:t>
            </a:r>
            <a:r>
              <a:rPr kumimoji="1" lang="en-US" altLang="zh-CN" sz="2000" b="1" dirty="0">
                <a:solidFill>
                  <a:schemeClr val="tx2"/>
                </a:solidFill>
                <a:ea typeface="宋体" panose="02010600030101010101" pitchFamily="2" charset="-122"/>
              </a:rPr>
              <a:t>where </a:t>
            </a:r>
            <a:r>
              <a:rPr kumimoji="1" lang="en-US" altLang="zh-CN" sz="2000" i="1" dirty="0">
                <a:solidFill>
                  <a:schemeClr val="tx2"/>
                </a:solidFill>
                <a:ea typeface="宋体" panose="02010600030101010101" pitchFamily="2" charset="-122"/>
              </a:rPr>
              <a:t>S</a:t>
            </a:r>
            <a:r>
              <a:rPr kumimoji="1" lang="en-US" altLang="zh-CN" sz="2000" dirty="0">
                <a:solidFill>
                  <a:schemeClr val="tx2"/>
                </a:solidFill>
                <a:ea typeface="宋体" panose="02010600030101010101" pitchFamily="2" charset="-122"/>
              </a:rPr>
              <a:t>.</a:t>
            </a:r>
            <a:r>
              <a:rPr kumimoji="1" lang="en-US" altLang="zh-CN" sz="2000" i="1" dirty="0">
                <a:solidFill>
                  <a:schemeClr val="tx2"/>
                </a:solidFill>
                <a:ea typeface="宋体" panose="02010600030101010101" pitchFamily="2" charset="-122"/>
              </a:rPr>
              <a:t>ID </a:t>
            </a:r>
            <a:r>
              <a:rPr kumimoji="1" lang="en-US" altLang="zh-CN" sz="2000" dirty="0">
                <a:solidFill>
                  <a:schemeClr val="tx2"/>
                </a:solidFill>
                <a:ea typeface="宋体" panose="02010600030101010101" pitchFamily="2" charset="-122"/>
              </a:rPr>
              <a:t>= </a:t>
            </a:r>
            <a:r>
              <a:rPr kumimoji="1" lang="en-US" altLang="zh-CN" sz="2000" i="1" dirty="0">
                <a:solidFill>
                  <a:schemeClr val="tx2"/>
                </a:solidFill>
                <a:ea typeface="宋体" panose="02010600030101010101" pitchFamily="2" charset="-122"/>
              </a:rPr>
              <a:t>T</a:t>
            </a:r>
            <a:r>
              <a:rPr kumimoji="1" lang="en-US" altLang="zh-CN" sz="2000" dirty="0">
                <a:solidFill>
                  <a:schemeClr val="tx2"/>
                </a:solidFill>
                <a:ea typeface="宋体" panose="02010600030101010101" pitchFamily="2" charset="-122"/>
              </a:rPr>
              <a:t>.</a:t>
            </a:r>
            <a:r>
              <a:rPr kumimoji="1" lang="en-US" altLang="zh-CN" sz="2000" i="1" dirty="0">
                <a:solidFill>
                  <a:schemeClr val="tx2"/>
                </a:solidFill>
                <a:ea typeface="宋体" panose="02010600030101010101" pitchFamily="2" charset="-122"/>
              </a:rPr>
              <a:t>ID</a:t>
            </a:r>
            <a:r>
              <a:rPr kumimoji="1" lang="en-US" altLang="zh-CN" sz="2000" dirty="0">
                <a:solidFill>
                  <a:schemeClr val="tx2"/>
                </a:solidFill>
                <a:ea typeface="宋体" panose="02010600030101010101" pitchFamily="2" charset="-122"/>
              </a:rPr>
              <a:t>));</a:t>
            </a:r>
            <a:endParaRPr kumimoji="1" lang="en-US" altLang="zh-CN" dirty="0">
              <a:solidFill>
                <a:schemeClr val="tx2"/>
              </a:solidFill>
              <a:ea typeface="宋体" panose="02010600030101010101" pitchFamily="2" charset="-122"/>
            </a:endParaRPr>
          </a:p>
        </p:txBody>
      </p:sp>
      <p:sp>
        <p:nvSpPr>
          <p:cNvPr id="53253" name="Text Box 5"/>
          <p:cNvSpPr txBox="1">
            <a:spLocks noChangeArrowheads="1"/>
          </p:cNvSpPr>
          <p:nvPr/>
        </p:nvSpPr>
        <p:spPr bwMode="auto">
          <a:xfrm>
            <a:off x="918827" y="5615492"/>
            <a:ext cx="7520392" cy="815608"/>
          </a:xfrm>
          <a:prstGeom prst="rect">
            <a:avLst/>
          </a:prstGeom>
          <a:noFill/>
          <a:ln w="9525">
            <a:noFill/>
            <a:miter lim="800000"/>
          </a:ln>
        </p:spPr>
        <p:txBody>
          <a:bodyPr wrap="square">
            <a:spAutoFit/>
          </a:bodyPr>
          <a:lstStyle/>
          <a:p>
            <a:pPr>
              <a:spcBef>
                <a:spcPct val="35000"/>
              </a:spcBef>
              <a:buClr>
                <a:srgbClr val="000099"/>
              </a:buClr>
              <a:buSzPct val="90000"/>
              <a:buFont typeface="Monotype Sorts" charset="2"/>
              <a:buChar char="n"/>
            </a:pPr>
            <a:r>
              <a:rPr kumimoji="1" lang="en-US" altLang="zh-CN" sz="1800" dirty="0">
                <a:ea typeface="宋体" panose="02010600030101010101" pitchFamily="2" charset="-122"/>
              </a:rPr>
              <a:t>   </a:t>
            </a:r>
            <a:r>
              <a:rPr kumimoji="1" lang="en-US" altLang="zh-CN" sz="2000" dirty="0">
                <a:ea typeface="宋体" panose="02010600030101010101" pitchFamily="2" charset="-122"/>
              </a:rPr>
              <a:t>Note that </a:t>
            </a:r>
            <a:r>
              <a:rPr kumimoji="1" lang="en-US" altLang="zh-CN" sz="2000" i="1" dirty="0">
                <a:ea typeface="宋体" panose="02010600030101010101" pitchFamily="2" charset="-122"/>
              </a:rPr>
              <a:t>X – Y = Ø   </a:t>
            </a:r>
            <a:r>
              <a:rPr kumimoji="1" lang="en-US" altLang="zh-CN" sz="2000" dirty="0">
                <a:ea typeface="宋体" panose="02010600030101010101" pitchFamily="2" charset="-122"/>
                <a:sym typeface="Symbol" panose="05050102010706020507" pitchFamily="18" charset="2"/>
              </a:rPr>
              <a:t>   </a:t>
            </a:r>
            <a:r>
              <a:rPr kumimoji="1" lang="en-US" altLang="zh-CN" sz="2000" i="1" dirty="0">
                <a:ea typeface="宋体" panose="02010600030101010101" pitchFamily="2" charset="-122"/>
                <a:sym typeface="Symbol" panose="05050102010706020507" pitchFamily="18" charset="2"/>
              </a:rPr>
              <a:t>X</a:t>
            </a:r>
            <a:r>
              <a:rPr kumimoji="1" lang="en-US" altLang="zh-CN" sz="2000" dirty="0">
                <a:ea typeface="宋体" panose="02010600030101010101" pitchFamily="2" charset="-122"/>
                <a:sym typeface="Symbol" panose="05050102010706020507" pitchFamily="18" charset="2"/>
              </a:rPr>
              <a:t> </a:t>
            </a:r>
            <a:r>
              <a:rPr kumimoji="1" lang="en-US" altLang="zh-CN" sz="2000" i="1" dirty="0" smtClean="0">
                <a:ea typeface="宋体" panose="02010600030101010101" pitchFamily="2" charset="-122"/>
                <a:sym typeface="Symbol" panose="05050102010706020507" pitchFamily="18" charset="2"/>
              </a:rPr>
              <a:t>Y</a:t>
            </a:r>
            <a:r>
              <a:rPr kumimoji="1" lang="zh-CN" altLang="en-US" sz="2000" i="1" dirty="0" smtClean="0">
                <a:ea typeface="宋体" panose="02010600030101010101" pitchFamily="2" charset="-122"/>
                <a:sym typeface="Symbol" panose="05050102010706020507" pitchFamily="18" charset="2"/>
              </a:rPr>
              <a:t>（</a:t>
            </a:r>
            <a:r>
              <a:rPr kumimoji="1" lang="en-US" altLang="zh-CN" sz="2000" i="1" dirty="0" smtClean="0">
                <a:ea typeface="宋体" panose="02010600030101010101" pitchFamily="2" charset="-122"/>
                <a:sym typeface="Symbol" panose="05050102010706020507" pitchFamily="18" charset="2"/>
              </a:rPr>
              <a:t>X</a:t>
            </a:r>
            <a:r>
              <a:rPr kumimoji="1" lang="zh-CN" altLang="en-US" sz="2000" i="1" dirty="0" smtClean="0">
                <a:ea typeface="宋体" panose="02010600030101010101" pitchFamily="2" charset="-122"/>
                <a:sym typeface="Symbol" panose="05050102010706020507" pitchFamily="18" charset="2"/>
              </a:rPr>
              <a:t>中的所有元素全部在</a:t>
            </a:r>
            <a:r>
              <a:rPr kumimoji="1" lang="en-US" altLang="zh-CN" sz="2000" i="1" dirty="0" smtClean="0">
                <a:ea typeface="宋体" panose="02010600030101010101" pitchFamily="2" charset="-122"/>
                <a:sym typeface="Symbol" panose="05050102010706020507" pitchFamily="18" charset="2"/>
              </a:rPr>
              <a:t>Y</a:t>
            </a:r>
            <a:r>
              <a:rPr kumimoji="1" lang="zh-CN" altLang="en-US" sz="2000" i="1" dirty="0" smtClean="0">
                <a:ea typeface="宋体" panose="02010600030101010101" pitchFamily="2" charset="-122"/>
                <a:sym typeface="Symbol" panose="05050102010706020507" pitchFamily="18" charset="2"/>
              </a:rPr>
              <a:t>中）</a:t>
            </a:r>
            <a:endParaRPr kumimoji="1" lang="en-US" altLang="zh-CN" sz="1800" i="1" dirty="0">
              <a:ea typeface="宋体" panose="02010600030101010101" pitchFamily="2" charset="-122"/>
              <a:sym typeface="Symbol" panose="05050102010706020507" pitchFamily="18" charset="2"/>
            </a:endParaRPr>
          </a:p>
          <a:p>
            <a:pPr>
              <a:spcBef>
                <a:spcPct val="35000"/>
              </a:spcBef>
              <a:buClr>
                <a:srgbClr val="000099"/>
              </a:buClr>
              <a:buSzPct val="90000"/>
              <a:buFont typeface="Monotype Sorts" charset="2"/>
              <a:buChar char="n"/>
            </a:pPr>
            <a:r>
              <a:rPr kumimoji="1" lang="en-US" altLang="zh-CN" sz="1800" i="1" dirty="0">
                <a:solidFill>
                  <a:srgbClr val="FF0000"/>
                </a:solidFill>
                <a:ea typeface="宋体" panose="02010600030101010101" pitchFamily="2" charset="-122"/>
                <a:sym typeface="Symbol" panose="05050102010706020507" pitchFamily="18" charset="2"/>
              </a:rPr>
              <a:t>   </a:t>
            </a:r>
            <a:r>
              <a:rPr kumimoji="1" lang="en-US" altLang="zh-CN" sz="2000" i="1" dirty="0">
                <a:solidFill>
                  <a:srgbClr val="FF0000"/>
                </a:solidFill>
                <a:ea typeface="宋体" panose="02010600030101010101" pitchFamily="2" charset="-122"/>
                <a:sym typeface="Symbol" panose="05050102010706020507" pitchFamily="18" charset="2"/>
              </a:rPr>
              <a:t>Note: </a:t>
            </a:r>
            <a:r>
              <a:rPr kumimoji="1" lang="en-US" altLang="zh-CN" sz="2000" dirty="0">
                <a:solidFill>
                  <a:srgbClr val="FF0000"/>
                </a:solidFill>
                <a:ea typeface="宋体" panose="02010600030101010101" pitchFamily="2" charset="-122"/>
                <a:sym typeface="Symbol" panose="05050102010706020507" pitchFamily="18" charset="2"/>
              </a:rPr>
              <a:t>Cannot write this query using</a:t>
            </a:r>
            <a:r>
              <a:rPr kumimoji="1" lang="en-US" altLang="zh-CN" sz="2000" i="1" dirty="0">
                <a:solidFill>
                  <a:srgbClr val="FF0000"/>
                </a:solidFill>
                <a:ea typeface="宋体" panose="02010600030101010101" pitchFamily="2" charset="-122"/>
                <a:sym typeface="Symbol" panose="05050102010706020507" pitchFamily="18" charset="2"/>
              </a:rPr>
              <a:t> </a:t>
            </a:r>
            <a:r>
              <a:rPr kumimoji="1" lang="en-US" altLang="zh-CN" sz="2000" dirty="0">
                <a:solidFill>
                  <a:srgbClr val="FF0000"/>
                </a:solidFill>
                <a:ea typeface="宋体" panose="02010600030101010101" pitchFamily="2" charset="-122"/>
                <a:sym typeface="Symbol" panose="05050102010706020507" pitchFamily="18" charset="2"/>
              </a:rPr>
              <a:t>=</a:t>
            </a:r>
            <a:r>
              <a:rPr kumimoji="1" lang="en-US" altLang="zh-CN" sz="2000" b="1" dirty="0">
                <a:solidFill>
                  <a:srgbClr val="FF0000"/>
                </a:solidFill>
                <a:ea typeface="宋体" panose="02010600030101010101" pitchFamily="2" charset="-122"/>
                <a:sym typeface="Symbol" panose="05050102010706020507" pitchFamily="18" charset="2"/>
              </a:rPr>
              <a:t> all</a:t>
            </a:r>
            <a:r>
              <a:rPr kumimoji="1" lang="en-US" altLang="zh-CN" sz="2000" i="1" dirty="0">
                <a:solidFill>
                  <a:srgbClr val="FF0000"/>
                </a:solidFill>
                <a:ea typeface="宋体" panose="02010600030101010101" pitchFamily="2" charset="-122"/>
                <a:sym typeface="Symbol" panose="05050102010706020507" pitchFamily="18" charset="2"/>
              </a:rPr>
              <a:t> </a:t>
            </a:r>
            <a:r>
              <a:rPr kumimoji="1" lang="en-US" altLang="zh-CN" sz="2000" dirty="0">
                <a:solidFill>
                  <a:srgbClr val="FF0000"/>
                </a:solidFill>
                <a:ea typeface="宋体" panose="02010600030101010101" pitchFamily="2" charset="-122"/>
                <a:sym typeface="Symbol" panose="05050102010706020507" pitchFamily="18" charset="2"/>
              </a:rPr>
              <a:t>and its variants</a:t>
            </a:r>
            <a:endParaRPr lang="en-US" altLang="zh-CN" sz="2400" dirty="0">
              <a:solidFill>
                <a:srgbClr val="FF0000"/>
              </a:solidFill>
              <a:latin typeface="Times New Roman" panose="02020603050405020304" pitchFamily="18" charset="0"/>
              <a:ea typeface="宋体" panose="02010600030101010101" pitchFamily="2" charset="-122"/>
            </a:endParaRPr>
          </a:p>
        </p:txBody>
      </p:sp>
      <p:sp>
        <p:nvSpPr>
          <p:cNvPr id="6" name="圆角矩形标注 5"/>
          <p:cNvSpPr/>
          <p:nvPr/>
        </p:nvSpPr>
        <p:spPr bwMode="auto">
          <a:xfrm>
            <a:off x="5368066" y="2850775"/>
            <a:ext cx="2226833" cy="731521"/>
          </a:xfrm>
          <a:prstGeom prst="wedgeRoundRectCallout">
            <a:avLst>
              <a:gd name="adj1" fmla="val -49787"/>
              <a:gd name="adj2" fmla="val 93448"/>
              <a:gd name="adj3" fmla="val 16667"/>
            </a:avLst>
          </a:prstGeom>
          <a:solidFill>
            <a:srgbClr val="FFFFCC"/>
          </a:solidFill>
          <a:ln w="38100" algn="ctr">
            <a:solidFill>
              <a:srgbClr val="33CC33"/>
            </a:solidFill>
            <a:miter lim="800000"/>
          </a:ln>
          <a:effectLst/>
        </p:spPr>
        <p:txBody>
          <a:bodyPr rtlCol="0" anchor="ctr"/>
          <a:lstStyle/>
          <a:p>
            <a:pPr algn="ctr"/>
            <a:r>
              <a:rPr lang="en-US" altLang="zh-CN" sz="2000" b="1" dirty="0" smtClean="0">
                <a:solidFill>
                  <a:srgbClr val="CC00FF"/>
                </a:solidFill>
              </a:rPr>
              <a:t>Biology</a:t>
            </a:r>
            <a:r>
              <a:rPr lang="zh-CN" altLang="en-US" sz="2000" b="1" dirty="0" smtClean="0">
                <a:solidFill>
                  <a:srgbClr val="CC00FF"/>
                </a:solidFill>
              </a:rPr>
              <a:t>开设的所有课程</a:t>
            </a:r>
            <a:r>
              <a:rPr lang="en-US" altLang="zh-CN" sz="2000" b="1" dirty="0" smtClean="0">
                <a:solidFill>
                  <a:srgbClr val="CC00FF"/>
                </a:solidFill>
              </a:rPr>
              <a:t>(X)</a:t>
            </a:r>
            <a:endParaRPr lang="zh-CN" altLang="en-US" sz="2000" b="1" dirty="0">
              <a:solidFill>
                <a:srgbClr val="CC00FF"/>
              </a:solidFill>
            </a:endParaRPr>
          </a:p>
        </p:txBody>
      </p:sp>
      <p:sp>
        <p:nvSpPr>
          <p:cNvPr id="7" name="圆角矩形标注 6"/>
          <p:cNvSpPr/>
          <p:nvPr/>
        </p:nvSpPr>
        <p:spPr bwMode="auto">
          <a:xfrm>
            <a:off x="5380618" y="4347881"/>
            <a:ext cx="2128220" cy="731521"/>
          </a:xfrm>
          <a:prstGeom prst="wedgeRoundRectCallout">
            <a:avLst>
              <a:gd name="adj1" fmla="val -59897"/>
              <a:gd name="adj2" fmla="val 78742"/>
              <a:gd name="adj3" fmla="val 16667"/>
            </a:avLst>
          </a:prstGeom>
          <a:solidFill>
            <a:srgbClr val="FFFFCC"/>
          </a:solidFill>
          <a:ln w="38100" algn="ctr">
            <a:solidFill>
              <a:srgbClr val="33CC33"/>
            </a:solidFill>
            <a:miter lim="800000"/>
          </a:ln>
          <a:effectLst/>
        </p:spPr>
        <p:txBody>
          <a:bodyPr rtlCol="0" anchor="ctr"/>
          <a:lstStyle/>
          <a:p>
            <a:pPr algn="ctr"/>
            <a:r>
              <a:rPr lang="zh-CN" altLang="en-US" sz="2000" b="1" dirty="0" smtClean="0">
                <a:solidFill>
                  <a:srgbClr val="CC00FF"/>
                </a:solidFill>
              </a:rPr>
              <a:t>某个学生选取的所有课程</a:t>
            </a:r>
            <a:r>
              <a:rPr lang="en-US" altLang="zh-CN" sz="2000" b="1" dirty="0" smtClean="0">
                <a:solidFill>
                  <a:srgbClr val="CC00FF"/>
                </a:solidFill>
              </a:rPr>
              <a:t>(Y)</a:t>
            </a:r>
            <a:endParaRPr lang="zh-CN" altLang="en-US" sz="2000" b="1" dirty="0">
              <a:solidFill>
                <a:srgbClr val="CC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46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6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a:xfrm>
            <a:off x="754702" y="472317"/>
            <a:ext cx="8077200" cy="609600"/>
          </a:xfrm>
        </p:spPr>
        <p:txBody>
          <a:bodyPr/>
          <a:lstStyle/>
          <a:p>
            <a:pPr>
              <a:defRPr/>
            </a:pPr>
            <a:r>
              <a:rPr lang="en-US" altLang="zh-CN" dirty="0" smtClean="0">
                <a:ea typeface="宋体" panose="02010600030101010101" pitchFamily="2" charset="-122"/>
              </a:rPr>
              <a:t>3.2.2   Basic Schema Definition</a:t>
            </a:r>
          </a:p>
        </p:txBody>
      </p:sp>
      <p:sp>
        <p:nvSpPr>
          <p:cNvPr id="10243" name="Rectangle 3"/>
          <p:cNvSpPr>
            <a:spLocks noGrp="1" noChangeArrowheads="1"/>
          </p:cNvSpPr>
          <p:nvPr>
            <p:ph type="body" idx="1"/>
          </p:nvPr>
        </p:nvSpPr>
        <p:spPr>
          <a:xfrm>
            <a:off x="473075" y="1127125"/>
            <a:ext cx="8229600" cy="5227638"/>
          </a:xfrm>
        </p:spPr>
        <p:txBody>
          <a:bodyPr/>
          <a:lstStyle/>
          <a:p>
            <a:pPr>
              <a:lnSpc>
                <a:spcPct val="90000"/>
              </a:lnSpc>
              <a:tabLst>
                <a:tab pos="1489075" algn="l"/>
                <a:tab pos="1949450" algn="l"/>
                <a:tab pos="3036570" algn="l"/>
              </a:tabLst>
            </a:pPr>
            <a:r>
              <a:rPr kumimoji="0" lang="en-US" altLang="zh-CN" sz="2000" dirty="0" smtClean="0">
                <a:ea typeface="宋体" panose="02010600030101010101" pitchFamily="2" charset="-122"/>
              </a:rPr>
              <a:t>An SQL relation is defined using the</a:t>
            </a:r>
            <a:r>
              <a:rPr lang="en-US" altLang="zh-CN" sz="2000" dirty="0" smtClean="0">
                <a:ea typeface="宋体" panose="02010600030101010101" pitchFamily="2" charset="-122"/>
              </a:rPr>
              <a:t> </a:t>
            </a:r>
            <a:r>
              <a:rPr lang="en-US" altLang="zh-CN" sz="2000" b="1" dirty="0" smtClean="0">
                <a:solidFill>
                  <a:srgbClr val="000099"/>
                </a:solidFill>
                <a:ea typeface="宋体" panose="02010600030101010101" pitchFamily="2" charset="-122"/>
              </a:rPr>
              <a:t>create table</a:t>
            </a:r>
            <a:r>
              <a:rPr lang="en-US" altLang="zh-CN" sz="2000" b="1" dirty="0" smtClean="0">
                <a:ea typeface="宋体" panose="02010600030101010101" pitchFamily="2" charset="-122"/>
              </a:rPr>
              <a:t> </a:t>
            </a:r>
            <a:r>
              <a:rPr kumimoji="0" lang="en-US" altLang="zh-CN" sz="2000" dirty="0" smtClean="0">
                <a:ea typeface="宋体" panose="02010600030101010101" pitchFamily="2" charset="-122"/>
              </a:rPr>
              <a:t>command</a:t>
            </a:r>
            <a:r>
              <a:rPr lang="en-US" altLang="zh-CN" sz="2000" dirty="0" smtClean="0">
                <a:ea typeface="宋体" panose="02010600030101010101" pitchFamily="2" charset="-122"/>
              </a:rPr>
              <a:t>:</a:t>
            </a:r>
            <a:endParaRPr lang="en-US" altLang="zh-CN" sz="1800" dirty="0" smtClean="0">
              <a:ea typeface="宋体" panose="02010600030101010101" pitchFamily="2" charset="-122"/>
            </a:endParaRPr>
          </a:p>
          <a:p>
            <a:pPr>
              <a:lnSpc>
                <a:spcPct val="90000"/>
              </a:lnSpc>
              <a:buFont typeface="Monotype Sorts" charset="2"/>
              <a:buNone/>
              <a:tabLst>
                <a:tab pos="1489075" algn="l"/>
                <a:tab pos="1949450" algn="l"/>
                <a:tab pos="3036570" algn="l"/>
              </a:tabLst>
            </a:pPr>
            <a:r>
              <a:rPr lang="en-US" altLang="zh-CN" sz="1800" dirty="0" smtClean="0">
                <a:ea typeface="宋体" panose="02010600030101010101" pitchFamily="2" charset="-122"/>
              </a:rPr>
              <a:t>		</a:t>
            </a:r>
            <a:r>
              <a:rPr lang="en-US" altLang="zh-CN" sz="2000" b="1" dirty="0" smtClean="0">
                <a:ea typeface="宋体" panose="02010600030101010101" pitchFamily="2" charset="-122"/>
              </a:rPr>
              <a:t>create table </a:t>
            </a:r>
            <a:r>
              <a:rPr lang="en-US" altLang="zh-CN" sz="2000" i="1" dirty="0" smtClean="0">
                <a:ea typeface="宋体" panose="02010600030101010101" pitchFamily="2" charset="-122"/>
              </a:rPr>
              <a:t>r </a:t>
            </a:r>
            <a:r>
              <a:rPr lang="en-US" altLang="zh-CN" sz="2000" dirty="0" smtClean="0">
                <a:ea typeface="宋体" panose="02010600030101010101" pitchFamily="2" charset="-122"/>
              </a:rPr>
              <a:t>(</a:t>
            </a:r>
            <a:r>
              <a:rPr lang="en-US" altLang="zh-CN" sz="2000" i="1" dirty="0" smtClean="0">
                <a:ea typeface="宋体" panose="02010600030101010101" pitchFamily="2" charset="-122"/>
              </a:rPr>
              <a:t>A</a:t>
            </a:r>
            <a:r>
              <a:rPr lang="en-US" altLang="zh-CN" sz="2000" baseline="-25000" dirty="0" smtClean="0">
                <a:ea typeface="宋体" panose="02010600030101010101" pitchFamily="2" charset="-122"/>
              </a:rPr>
              <a:t>1</a:t>
            </a:r>
            <a:r>
              <a:rPr lang="en-US" altLang="zh-CN" sz="2000" dirty="0" smtClean="0">
                <a:ea typeface="宋体" panose="02010600030101010101" pitchFamily="2" charset="-122"/>
              </a:rPr>
              <a:t> </a:t>
            </a:r>
            <a:r>
              <a:rPr lang="en-US" altLang="zh-CN" sz="2000" i="1" dirty="0" smtClean="0">
                <a:ea typeface="宋体" panose="02010600030101010101" pitchFamily="2" charset="-122"/>
              </a:rPr>
              <a:t>D</a:t>
            </a:r>
            <a:r>
              <a:rPr lang="en-US" altLang="zh-CN" sz="2000" baseline="-25000" dirty="0" smtClean="0">
                <a:ea typeface="宋体" panose="02010600030101010101" pitchFamily="2" charset="-122"/>
              </a:rPr>
              <a:t>1</a:t>
            </a:r>
            <a:r>
              <a:rPr lang="en-US" altLang="zh-CN" sz="2000" dirty="0" smtClean="0">
                <a:ea typeface="宋体" panose="02010600030101010101" pitchFamily="2" charset="-122"/>
              </a:rPr>
              <a:t>, </a:t>
            </a:r>
            <a:r>
              <a:rPr lang="en-US" altLang="zh-CN" sz="2000" i="1" dirty="0" smtClean="0">
                <a:ea typeface="宋体" panose="02010600030101010101" pitchFamily="2" charset="-122"/>
              </a:rPr>
              <a:t>A</a:t>
            </a:r>
            <a:r>
              <a:rPr lang="en-US" altLang="zh-CN" sz="2000" baseline="-25000" dirty="0" smtClean="0">
                <a:ea typeface="宋体" panose="02010600030101010101" pitchFamily="2" charset="-122"/>
              </a:rPr>
              <a:t>2</a:t>
            </a:r>
            <a:r>
              <a:rPr lang="en-US" altLang="zh-CN" sz="2000" dirty="0" smtClean="0">
                <a:ea typeface="宋体" panose="02010600030101010101" pitchFamily="2" charset="-122"/>
              </a:rPr>
              <a:t> </a:t>
            </a:r>
            <a:r>
              <a:rPr lang="en-US" altLang="zh-CN" sz="2000" i="1" dirty="0" smtClean="0">
                <a:ea typeface="宋体" panose="02010600030101010101" pitchFamily="2" charset="-122"/>
              </a:rPr>
              <a:t>D</a:t>
            </a:r>
            <a:r>
              <a:rPr lang="en-US" altLang="zh-CN" sz="2000" baseline="-25000" dirty="0" smtClean="0">
                <a:ea typeface="宋体" panose="02010600030101010101" pitchFamily="2" charset="-122"/>
              </a:rPr>
              <a:t>2</a:t>
            </a:r>
            <a:r>
              <a:rPr lang="en-US" altLang="zh-CN" sz="2000" dirty="0" smtClean="0">
                <a:ea typeface="宋体" panose="02010600030101010101" pitchFamily="2" charset="-122"/>
              </a:rPr>
              <a:t>, ..., </a:t>
            </a:r>
            <a:r>
              <a:rPr lang="en-US" altLang="zh-CN" sz="2000" i="1" dirty="0" smtClean="0">
                <a:ea typeface="宋体" panose="02010600030101010101" pitchFamily="2" charset="-122"/>
              </a:rPr>
              <a:t>A</a:t>
            </a:r>
            <a:r>
              <a:rPr lang="en-US" altLang="zh-CN" sz="2000" i="1" baseline="-25000" dirty="0" smtClean="0">
                <a:ea typeface="宋体" panose="02010600030101010101" pitchFamily="2" charset="-122"/>
              </a:rPr>
              <a:t>n</a:t>
            </a:r>
            <a:r>
              <a:rPr lang="en-US" altLang="zh-CN" sz="2000" i="1" dirty="0" smtClean="0">
                <a:ea typeface="宋体" panose="02010600030101010101" pitchFamily="2" charset="-122"/>
              </a:rPr>
              <a:t> </a:t>
            </a:r>
            <a:r>
              <a:rPr lang="en-US" altLang="zh-CN" sz="2000" i="1" dirty="0" err="1" smtClean="0">
                <a:ea typeface="宋体" panose="02010600030101010101" pitchFamily="2" charset="-122"/>
              </a:rPr>
              <a:t>D</a:t>
            </a:r>
            <a:r>
              <a:rPr lang="en-US" altLang="zh-CN" sz="2000" i="1" baseline="-25000" dirty="0" err="1" smtClean="0">
                <a:ea typeface="宋体" panose="02010600030101010101" pitchFamily="2" charset="-122"/>
              </a:rPr>
              <a:t>n</a:t>
            </a:r>
            <a:r>
              <a:rPr lang="en-US" altLang="zh-CN" sz="2000" i="1" dirty="0" smtClean="0">
                <a:ea typeface="宋体" panose="02010600030101010101" pitchFamily="2" charset="-122"/>
              </a:rPr>
              <a:t>,</a:t>
            </a:r>
            <a:br>
              <a:rPr lang="en-US" altLang="zh-CN" sz="2000" i="1" dirty="0" smtClean="0">
                <a:ea typeface="宋体" panose="02010600030101010101" pitchFamily="2" charset="-122"/>
              </a:rPr>
            </a:br>
            <a:r>
              <a:rPr lang="en-US" altLang="zh-CN" sz="2000" i="1" dirty="0" smtClean="0">
                <a:ea typeface="宋体" panose="02010600030101010101" pitchFamily="2" charset="-122"/>
              </a:rPr>
              <a:t>			</a:t>
            </a:r>
            <a:r>
              <a:rPr lang="en-US" altLang="zh-CN" sz="2000" dirty="0" smtClean="0">
                <a:ea typeface="宋体" panose="02010600030101010101" pitchFamily="2" charset="-122"/>
              </a:rPr>
              <a:t>(integrity-constraint</a:t>
            </a:r>
            <a:r>
              <a:rPr lang="en-US" altLang="zh-CN" sz="2000" baseline="-25000" dirty="0" smtClean="0">
                <a:ea typeface="宋体" panose="02010600030101010101" pitchFamily="2" charset="-122"/>
              </a:rPr>
              <a:t>1</a:t>
            </a:r>
            <a:r>
              <a:rPr lang="en-US" altLang="zh-CN" sz="2000" dirty="0" smtClean="0">
                <a:ea typeface="宋体" panose="02010600030101010101" pitchFamily="2" charset="-122"/>
              </a:rPr>
              <a:t>),</a:t>
            </a:r>
            <a:br>
              <a:rPr lang="en-US" altLang="zh-CN" sz="2000" dirty="0" smtClean="0">
                <a:ea typeface="宋体" panose="02010600030101010101" pitchFamily="2" charset="-122"/>
              </a:rPr>
            </a:br>
            <a:r>
              <a:rPr lang="en-US" altLang="zh-CN" sz="2000" dirty="0" smtClean="0">
                <a:ea typeface="宋体" panose="02010600030101010101" pitchFamily="2" charset="-122"/>
              </a:rPr>
              <a:t>			...,</a:t>
            </a:r>
            <a:br>
              <a:rPr lang="en-US" altLang="zh-CN" sz="2000" dirty="0" smtClean="0">
                <a:ea typeface="宋体" panose="02010600030101010101" pitchFamily="2" charset="-122"/>
              </a:rPr>
            </a:br>
            <a:r>
              <a:rPr lang="en-US" altLang="zh-CN" sz="2000" dirty="0" smtClean="0">
                <a:ea typeface="宋体" panose="02010600030101010101" pitchFamily="2" charset="-122"/>
              </a:rPr>
              <a:t>			(integrity-</a:t>
            </a:r>
            <a:r>
              <a:rPr lang="en-US" altLang="zh-CN" sz="2000" dirty="0" err="1" smtClean="0">
                <a:ea typeface="宋体" panose="02010600030101010101" pitchFamily="2" charset="-122"/>
              </a:rPr>
              <a:t>constraint</a:t>
            </a:r>
            <a:r>
              <a:rPr lang="en-US" altLang="zh-CN" sz="2000" baseline="-25000" dirty="0" err="1" smtClean="0">
                <a:ea typeface="宋体" panose="02010600030101010101" pitchFamily="2" charset="-122"/>
              </a:rPr>
              <a:t>k</a:t>
            </a:r>
            <a:r>
              <a:rPr lang="en-US" altLang="zh-CN" sz="2000" dirty="0" smtClean="0">
                <a:ea typeface="宋体" panose="02010600030101010101" pitchFamily="2" charset="-122"/>
              </a:rPr>
              <a:t>))</a:t>
            </a:r>
            <a:endParaRPr lang="en-US" altLang="zh-CN" sz="1800" dirty="0" smtClean="0">
              <a:ea typeface="宋体" panose="02010600030101010101" pitchFamily="2" charset="-122"/>
            </a:endParaRPr>
          </a:p>
          <a:p>
            <a:pPr lvl="1">
              <a:lnSpc>
                <a:spcPct val="90000"/>
              </a:lnSpc>
              <a:tabLst>
                <a:tab pos="1489075" algn="l"/>
                <a:tab pos="1949450" algn="l"/>
                <a:tab pos="3036570" algn="l"/>
              </a:tabLst>
            </a:pPr>
            <a:r>
              <a:rPr lang="en-US" altLang="zh-CN" sz="2000" i="1" dirty="0" smtClean="0">
                <a:ea typeface="宋体" panose="02010600030101010101" pitchFamily="2" charset="-122"/>
              </a:rPr>
              <a:t>r</a:t>
            </a:r>
            <a:r>
              <a:rPr lang="en-US" altLang="zh-CN" sz="2000" dirty="0" smtClean="0">
                <a:ea typeface="宋体" panose="02010600030101010101" pitchFamily="2" charset="-122"/>
              </a:rPr>
              <a:t> is the name of the relation</a:t>
            </a:r>
            <a:endParaRPr lang="en-US" altLang="zh-CN" sz="1800" dirty="0" smtClean="0">
              <a:ea typeface="宋体" panose="02010600030101010101" pitchFamily="2" charset="-122"/>
            </a:endParaRPr>
          </a:p>
          <a:p>
            <a:pPr lvl="1">
              <a:lnSpc>
                <a:spcPct val="90000"/>
              </a:lnSpc>
              <a:tabLst>
                <a:tab pos="1489075" algn="l"/>
                <a:tab pos="1949450" algn="l"/>
                <a:tab pos="3036570" algn="l"/>
              </a:tabLst>
            </a:pPr>
            <a:r>
              <a:rPr lang="en-US" altLang="zh-CN" sz="2000" dirty="0" smtClean="0">
                <a:ea typeface="宋体" panose="02010600030101010101" pitchFamily="2" charset="-122"/>
              </a:rPr>
              <a:t>each </a:t>
            </a:r>
            <a:r>
              <a:rPr lang="en-US" altLang="zh-CN" sz="2000" i="1" dirty="0" smtClean="0">
                <a:ea typeface="宋体" panose="02010600030101010101" pitchFamily="2" charset="-122"/>
              </a:rPr>
              <a:t>A</a:t>
            </a:r>
            <a:r>
              <a:rPr lang="en-US" altLang="zh-CN" sz="2000" i="1" baseline="-25000" dirty="0" smtClean="0">
                <a:ea typeface="宋体" panose="02010600030101010101" pitchFamily="2" charset="-122"/>
              </a:rPr>
              <a:t>i</a:t>
            </a:r>
            <a:r>
              <a:rPr lang="en-US" altLang="zh-CN" sz="2000" dirty="0" smtClean="0">
                <a:ea typeface="宋体" panose="02010600030101010101" pitchFamily="2" charset="-122"/>
              </a:rPr>
              <a:t> is an attribute name in the schema of relation </a:t>
            </a:r>
            <a:r>
              <a:rPr lang="en-US" altLang="zh-CN" sz="2000" i="1" dirty="0" smtClean="0">
                <a:ea typeface="宋体" panose="02010600030101010101" pitchFamily="2" charset="-122"/>
              </a:rPr>
              <a:t>r</a:t>
            </a:r>
            <a:endParaRPr lang="en-US" altLang="zh-CN" sz="1800" i="1" dirty="0" smtClean="0">
              <a:ea typeface="宋体" panose="02010600030101010101" pitchFamily="2" charset="-122"/>
            </a:endParaRPr>
          </a:p>
          <a:p>
            <a:pPr lvl="1">
              <a:lnSpc>
                <a:spcPct val="90000"/>
              </a:lnSpc>
              <a:tabLst>
                <a:tab pos="1489075" algn="l"/>
                <a:tab pos="1949450" algn="l"/>
                <a:tab pos="3036570" algn="l"/>
              </a:tabLst>
            </a:pPr>
            <a:r>
              <a:rPr lang="en-US" altLang="zh-CN" sz="2000" i="1" dirty="0" smtClean="0">
                <a:ea typeface="宋体" panose="02010600030101010101" pitchFamily="2" charset="-122"/>
              </a:rPr>
              <a:t>D</a:t>
            </a:r>
            <a:r>
              <a:rPr lang="en-US" altLang="zh-CN" sz="2000" i="1" baseline="-25000" dirty="0" smtClean="0">
                <a:ea typeface="宋体" panose="02010600030101010101" pitchFamily="2" charset="-122"/>
              </a:rPr>
              <a:t>i</a:t>
            </a:r>
            <a:r>
              <a:rPr lang="en-US" altLang="zh-CN" sz="2000" dirty="0" smtClean="0">
                <a:ea typeface="宋体" panose="02010600030101010101" pitchFamily="2" charset="-122"/>
              </a:rPr>
              <a:t> is the data type of values in the domain of attribute </a:t>
            </a:r>
            <a:r>
              <a:rPr lang="en-US" altLang="zh-CN" sz="2000" i="1" dirty="0" smtClean="0">
                <a:ea typeface="宋体" panose="02010600030101010101" pitchFamily="2" charset="-122"/>
              </a:rPr>
              <a:t>A</a:t>
            </a:r>
            <a:r>
              <a:rPr lang="en-US" altLang="zh-CN" sz="2000" i="1" baseline="-25000" dirty="0" smtClean="0">
                <a:ea typeface="宋体" panose="02010600030101010101" pitchFamily="2" charset="-122"/>
              </a:rPr>
              <a:t>i</a:t>
            </a:r>
            <a:endParaRPr lang="en-US" altLang="zh-CN" sz="1800" dirty="0" smtClean="0">
              <a:ea typeface="宋体" panose="02010600030101010101" pitchFamily="2" charset="-122"/>
            </a:endParaRPr>
          </a:p>
          <a:p>
            <a:pPr>
              <a:lnSpc>
                <a:spcPct val="90000"/>
              </a:lnSpc>
              <a:tabLst>
                <a:tab pos="1489075" algn="l"/>
                <a:tab pos="1949450" algn="l"/>
                <a:tab pos="3036570" algn="l"/>
              </a:tabLst>
            </a:pPr>
            <a:r>
              <a:rPr kumimoji="0" lang="en-US" altLang="zh-CN" sz="2000" dirty="0" smtClean="0">
                <a:ea typeface="宋体" panose="02010600030101010101" pitchFamily="2" charset="-122"/>
              </a:rPr>
              <a:t>Example</a:t>
            </a:r>
            <a:r>
              <a:rPr lang="en-US" altLang="zh-CN" sz="2000" dirty="0" smtClean="0">
                <a:ea typeface="宋体" panose="02010600030101010101" pitchFamily="2" charset="-122"/>
              </a:rPr>
              <a:t>:</a:t>
            </a:r>
            <a:endParaRPr lang="en-US" altLang="zh-CN" sz="1800" dirty="0" smtClean="0">
              <a:ea typeface="宋体" panose="02010600030101010101" pitchFamily="2" charset="-122"/>
            </a:endParaRPr>
          </a:p>
          <a:p>
            <a:pPr>
              <a:lnSpc>
                <a:spcPct val="90000"/>
              </a:lnSpc>
              <a:buFont typeface="Monotype Sorts" charset="2"/>
              <a:buNone/>
              <a:tabLst>
                <a:tab pos="1489075" algn="l"/>
                <a:tab pos="1949450" algn="l"/>
                <a:tab pos="3036570" algn="l"/>
              </a:tabLst>
            </a:pPr>
            <a:r>
              <a:rPr lang="en-US" altLang="zh-CN" sz="1800" dirty="0" smtClean="0">
                <a:ea typeface="宋体" panose="02010600030101010101" pitchFamily="2" charset="-122"/>
              </a:rPr>
              <a:t>		 </a:t>
            </a:r>
            <a:r>
              <a:rPr lang="en-US" altLang="zh-CN" sz="2000" b="1" dirty="0" smtClean="0">
                <a:ea typeface="宋体" panose="02010600030101010101" pitchFamily="2" charset="-122"/>
              </a:rPr>
              <a:t>create table</a:t>
            </a:r>
            <a:r>
              <a:rPr lang="en-US" altLang="zh-CN" sz="2000" dirty="0" smtClean="0">
                <a:ea typeface="宋体" panose="02010600030101010101" pitchFamily="2" charset="-122"/>
              </a:rPr>
              <a:t> </a:t>
            </a:r>
            <a:r>
              <a:rPr lang="en-US" altLang="zh-CN" sz="2000" i="1" dirty="0" smtClean="0">
                <a:ea typeface="宋体" panose="02010600030101010101" pitchFamily="2" charset="-122"/>
              </a:rPr>
              <a:t>instructor</a:t>
            </a:r>
            <a:r>
              <a:rPr lang="en-US" altLang="zh-CN" sz="2000" dirty="0" smtClean="0">
                <a:ea typeface="宋体" panose="02010600030101010101" pitchFamily="2" charset="-122"/>
              </a:rPr>
              <a:t> (</a:t>
            </a:r>
            <a:br>
              <a:rPr lang="en-US" altLang="zh-CN" sz="2000" dirty="0" smtClean="0">
                <a:ea typeface="宋体" panose="02010600030101010101" pitchFamily="2" charset="-122"/>
              </a:rPr>
            </a:br>
            <a:r>
              <a:rPr lang="en-US" altLang="zh-CN" sz="2000" dirty="0" smtClean="0">
                <a:ea typeface="宋体" panose="02010600030101010101" pitchFamily="2" charset="-122"/>
              </a:rPr>
              <a:t>                             </a:t>
            </a:r>
            <a:r>
              <a:rPr lang="en-US" altLang="zh-CN" sz="2000" i="1" dirty="0" smtClean="0">
                <a:ea typeface="宋体" panose="02010600030101010101" pitchFamily="2" charset="-122"/>
              </a:rPr>
              <a:t>ID</a:t>
            </a:r>
            <a:r>
              <a:rPr lang="en-US" altLang="zh-CN" sz="2000" dirty="0" smtClean="0">
                <a:ea typeface="宋体" panose="02010600030101010101" pitchFamily="2" charset="-122"/>
              </a:rPr>
              <a:t>                </a:t>
            </a:r>
            <a:r>
              <a:rPr lang="en-US" altLang="zh-CN" sz="2000" b="1" dirty="0" smtClean="0">
                <a:ea typeface="宋体" panose="02010600030101010101" pitchFamily="2" charset="-122"/>
              </a:rPr>
              <a:t>char</a:t>
            </a:r>
            <a:r>
              <a:rPr lang="en-US" altLang="zh-CN" sz="2000" dirty="0" smtClean="0">
                <a:ea typeface="宋体" panose="02010600030101010101" pitchFamily="2" charset="-122"/>
              </a:rPr>
              <a:t>(5),</a:t>
            </a:r>
            <a:br>
              <a:rPr lang="en-US" altLang="zh-CN" sz="2000" dirty="0" smtClean="0">
                <a:ea typeface="宋体" panose="02010600030101010101" pitchFamily="2" charset="-122"/>
              </a:rPr>
            </a:br>
            <a:r>
              <a:rPr lang="en-US" altLang="zh-CN" sz="2000" dirty="0" smtClean="0">
                <a:ea typeface="宋体" panose="02010600030101010101" pitchFamily="2" charset="-122"/>
              </a:rPr>
              <a:t>                             </a:t>
            </a:r>
            <a:r>
              <a:rPr lang="en-US" altLang="zh-CN" sz="2000" i="1" dirty="0" smtClean="0">
                <a:ea typeface="宋体" panose="02010600030101010101" pitchFamily="2" charset="-122"/>
              </a:rPr>
              <a:t>name           </a:t>
            </a:r>
            <a:r>
              <a:rPr lang="en-US" altLang="zh-CN" sz="2000" b="1" dirty="0" err="1" smtClean="0">
                <a:ea typeface="宋体" panose="02010600030101010101" pitchFamily="2" charset="-122"/>
              </a:rPr>
              <a:t>varchar</a:t>
            </a:r>
            <a:r>
              <a:rPr lang="en-US" altLang="zh-CN" sz="2000" dirty="0" smtClean="0">
                <a:ea typeface="宋体" panose="02010600030101010101" pitchFamily="2" charset="-122"/>
              </a:rPr>
              <a:t>(20) </a:t>
            </a:r>
            <a:r>
              <a:rPr lang="en-US" altLang="zh-CN" sz="2000" b="1" dirty="0" smtClean="0">
                <a:ea typeface="宋体" panose="02010600030101010101" pitchFamily="2" charset="-122"/>
              </a:rPr>
              <a:t>not null,</a:t>
            </a:r>
            <a:r>
              <a:rPr lang="en-US" altLang="zh-CN" sz="2000" b="1" i="1" dirty="0" smtClean="0">
                <a:ea typeface="宋体" panose="02010600030101010101" pitchFamily="2" charset="-122"/>
              </a:rPr>
              <a:t/>
            </a:r>
            <a:br>
              <a:rPr lang="en-US" altLang="zh-CN" sz="2000" b="1" i="1" dirty="0" smtClean="0">
                <a:ea typeface="宋体" panose="02010600030101010101" pitchFamily="2" charset="-122"/>
              </a:rPr>
            </a:br>
            <a:r>
              <a:rPr lang="en-US" altLang="zh-CN" sz="2000" b="1" i="1" dirty="0" smtClean="0">
                <a:ea typeface="宋体" panose="02010600030101010101" pitchFamily="2" charset="-122"/>
              </a:rPr>
              <a:t>                             </a:t>
            </a:r>
            <a:r>
              <a:rPr lang="en-US" altLang="zh-CN" sz="2000" i="1" dirty="0" err="1" smtClean="0">
                <a:ea typeface="宋体" panose="02010600030101010101" pitchFamily="2" charset="-122"/>
              </a:rPr>
              <a:t>dept_name</a:t>
            </a:r>
            <a:r>
              <a:rPr lang="en-US" altLang="zh-CN" sz="2000" i="1" dirty="0" smtClean="0">
                <a:ea typeface="宋体" panose="02010600030101010101" pitchFamily="2" charset="-122"/>
              </a:rPr>
              <a:t>  </a:t>
            </a:r>
            <a:r>
              <a:rPr lang="en-US" altLang="zh-CN" sz="2000" b="1" dirty="0" err="1" smtClean="0">
                <a:ea typeface="宋体" panose="02010600030101010101" pitchFamily="2" charset="-122"/>
              </a:rPr>
              <a:t>varchar</a:t>
            </a:r>
            <a:r>
              <a:rPr lang="en-US" altLang="zh-CN" sz="2000" dirty="0" smtClean="0">
                <a:ea typeface="宋体" panose="02010600030101010101" pitchFamily="2" charset="-122"/>
              </a:rPr>
              <a:t>(20),</a:t>
            </a:r>
            <a:br>
              <a:rPr lang="en-US" altLang="zh-CN" sz="2000" dirty="0" smtClean="0">
                <a:ea typeface="宋体" panose="02010600030101010101" pitchFamily="2" charset="-122"/>
              </a:rPr>
            </a:br>
            <a:r>
              <a:rPr lang="en-US" altLang="zh-CN" sz="2000" dirty="0" smtClean="0">
                <a:ea typeface="宋体" panose="02010600030101010101" pitchFamily="2" charset="-122"/>
              </a:rPr>
              <a:t>                             </a:t>
            </a:r>
            <a:r>
              <a:rPr lang="en-US" altLang="zh-CN" sz="2000" i="1" dirty="0" smtClean="0">
                <a:ea typeface="宋体" panose="02010600030101010101" pitchFamily="2" charset="-122"/>
              </a:rPr>
              <a:t>salary</a:t>
            </a:r>
            <a:r>
              <a:rPr lang="en-US" altLang="zh-CN" sz="2000" dirty="0" smtClean="0">
                <a:ea typeface="宋体" panose="02010600030101010101" pitchFamily="2" charset="-122"/>
              </a:rPr>
              <a:t>           </a:t>
            </a:r>
            <a:r>
              <a:rPr lang="en-US" altLang="zh-CN" sz="2000" b="1" dirty="0" smtClean="0">
                <a:ea typeface="宋体" panose="02010600030101010101" pitchFamily="2" charset="-122"/>
              </a:rPr>
              <a:t>numeric</a:t>
            </a:r>
            <a:r>
              <a:rPr lang="en-US" altLang="zh-CN" sz="2000" dirty="0" smtClean="0">
                <a:ea typeface="宋体" panose="02010600030101010101" pitchFamily="2" charset="-122"/>
              </a:rPr>
              <a:t>(8,2))</a:t>
            </a:r>
            <a:endParaRPr lang="en-US" altLang="zh-CN" sz="1800" dirty="0" smtClean="0">
              <a:ea typeface="宋体" panose="02010600030101010101" pitchFamily="2" charset="-122"/>
            </a:endParaRPr>
          </a:p>
          <a:p>
            <a:pPr>
              <a:lnSpc>
                <a:spcPct val="90000"/>
              </a:lnSpc>
              <a:tabLst>
                <a:tab pos="1489075" algn="l"/>
                <a:tab pos="1949450" algn="l"/>
                <a:tab pos="3036570" algn="l"/>
              </a:tabLst>
            </a:pPr>
            <a:r>
              <a:rPr lang="en-US" altLang="zh-CN" sz="2000" b="1" dirty="0" smtClean="0">
                <a:ea typeface="宋体" panose="02010600030101010101" pitchFamily="2" charset="-122"/>
              </a:rPr>
              <a:t>insert into </a:t>
            </a:r>
            <a:r>
              <a:rPr lang="en-US" altLang="zh-CN" sz="2000" i="1" dirty="0" smtClean="0">
                <a:ea typeface="宋体" panose="02010600030101010101" pitchFamily="2" charset="-122"/>
              </a:rPr>
              <a:t>instructor  </a:t>
            </a:r>
            <a:r>
              <a:rPr lang="en-US" altLang="zh-CN" sz="2000" b="1" dirty="0" smtClean="0">
                <a:ea typeface="宋体" panose="02010600030101010101" pitchFamily="2" charset="-122"/>
              </a:rPr>
              <a:t>values </a:t>
            </a:r>
            <a:r>
              <a:rPr lang="en-US" altLang="zh-CN" sz="2000" dirty="0" smtClean="0">
                <a:ea typeface="宋体" panose="02010600030101010101" pitchFamily="2" charset="-122"/>
              </a:rPr>
              <a:t>(‘10211’, ’Smith’, ’Biology’, 66000);</a:t>
            </a:r>
            <a:endParaRPr lang="en-US" altLang="zh-CN" sz="1800" dirty="0" smtClean="0">
              <a:ea typeface="宋体" panose="02010600030101010101" pitchFamily="2" charset="-122"/>
            </a:endParaRPr>
          </a:p>
          <a:p>
            <a:pPr>
              <a:lnSpc>
                <a:spcPct val="90000"/>
              </a:lnSpc>
              <a:tabLst>
                <a:tab pos="1489075" algn="l"/>
                <a:tab pos="1949450" algn="l"/>
                <a:tab pos="3036570" algn="l"/>
              </a:tabLst>
            </a:pPr>
            <a:r>
              <a:rPr lang="en-US" altLang="zh-CN" sz="2000" b="1" dirty="0" smtClean="0">
                <a:ea typeface="宋体" panose="02010600030101010101" pitchFamily="2" charset="-122"/>
              </a:rPr>
              <a:t>insert into </a:t>
            </a:r>
            <a:r>
              <a:rPr lang="en-US" altLang="zh-CN" sz="2000" i="1" dirty="0" smtClean="0">
                <a:ea typeface="宋体" panose="02010600030101010101" pitchFamily="2" charset="-122"/>
              </a:rPr>
              <a:t>instructor  </a:t>
            </a:r>
            <a:r>
              <a:rPr lang="en-US" altLang="zh-CN" sz="2000" b="1" dirty="0" smtClean="0">
                <a:ea typeface="宋体" panose="02010600030101010101" pitchFamily="2" charset="-122"/>
              </a:rPr>
              <a:t>values </a:t>
            </a:r>
            <a:r>
              <a:rPr lang="en-US" altLang="zh-CN" sz="2000" dirty="0" smtClean="0">
                <a:ea typeface="宋体" panose="02010600030101010101" pitchFamily="2" charset="-122"/>
              </a:rPr>
              <a:t>(‘10211’, null, ’Biology’, 66000);</a:t>
            </a:r>
            <a:endParaRPr lang="en-US" altLang="zh-CN" sz="1800" dirty="0" smtClean="0">
              <a:ea typeface="宋体" panose="02010600030101010101" pitchFamily="2" charset="-122"/>
            </a:endParaRPr>
          </a:p>
          <a:p>
            <a:pPr>
              <a:lnSpc>
                <a:spcPct val="90000"/>
              </a:lnSpc>
              <a:buFont typeface="Monotype Sorts" charset="2"/>
              <a:buNone/>
              <a:tabLst>
                <a:tab pos="1489075" algn="l"/>
                <a:tab pos="1949450" algn="l"/>
                <a:tab pos="3036570" algn="l"/>
              </a:tabLst>
            </a:pPr>
            <a:endParaRPr lang="en-US" altLang="zh-CN" sz="1800" dirty="0" smtClean="0">
              <a:ea typeface="宋体" panose="02010600030101010101" pitchFamily="2" charset="-122"/>
            </a:endParaRPr>
          </a:p>
          <a:p>
            <a:pPr>
              <a:lnSpc>
                <a:spcPct val="90000"/>
              </a:lnSpc>
              <a:tabLst>
                <a:tab pos="1489075" algn="l"/>
                <a:tab pos="1949450" algn="l"/>
                <a:tab pos="3036570" algn="l"/>
              </a:tabLst>
            </a:pPr>
            <a:endParaRPr lang="en-US" altLang="zh-CN" sz="18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宋体" panose="02010600030101010101" pitchFamily="2" charset="-122"/>
              </a:rPr>
              <a:t>Not Exists</a:t>
            </a:r>
            <a:endParaRPr lang="zh-CN" altLang="en-US" dirty="0"/>
          </a:p>
        </p:txBody>
      </p:sp>
      <p:sp>
        <p:nvSpPr>
          <p:cNvPr id="4" name="Text Box 4"/>
          <p:cNvSpPr txBox="1">
            <a:spLocks noGrp="1" noChangeArrowheads="1"/>
          </p:cNvSpPr>
          <p:nvPr>
            <p:ph idx="1"/>
          </p:nvPr>
        </p:nvSpPr>
        <p:spPr bwMode="auto">
          <a:xfrm>
            <a:off x="814388" y="934131"/>
            <a:ext cx="7661275" cy="5447645"/>
          </a:xfrm>
          <a:prstGeom prst="rect">
            <a:avLst/>
          </a:prstGeom>
          <a:noFill/>
          <a:ln w="9525">
            <a:noFill/>
            <a:miter lim="800000"/>
          </a:ln>
        </p:spPr>
        <p:txBody>
          <a:bodyPr wrap="square">
            <a:spAutoFit/>
          </a:bodyPr>
          <a:lstStyle/>
          <a:p>
            <a:pPr>
              <a:buNone/>
            </a:pPr>
            <a:r>
              <a:rPr kumimoji="1" lang="en-US" altLang="zh-CN" sz="2400" b="1" dirty="0">
                <a:ea typeface="宋体" panose="02010600030101010101" pitchFamily="2" charset="-122"/>
              </a:rPr>
              <a:t>select distinct </a:t>
            </a:r>
            <a:r>
              <a:rPr kumimoji="1" lang="en-US" altLang="zh-CN" sz="2400" i="1" dirty="0">
                <a:ea typeface="宋体" panose="02010600030101010101" pitchFamily="2" charset="-122"/>
              </a:rPr>
              <a:t>S</a:t>
            </a:r>
            <a:r>
              <a:rPr kumimoji="1" lang="en-US" altLang="zh-CN" sz="2400" dirty="0">
                <a:ea typeface="宋体" panose="02010600030101010101" pitchFamily="2" charset="-122"/>
              </a:rPr>
              <a:t>.</a:t>
            </a:r>
            <a:r>
              <a:rPr kumimoji="1" lang="en-US" altLang="zh-CN" sz="2400" i="1" dirty="0">
                <a:ea typeface="宋体" panose="02010600030101010101" pitchFamily="2" charset="-122"/>
              </a:rPr>
              <a:t>ID</a:t>
            </a:r>
            <a:r>
              <a:rPr kumimoji="1" lang="en-US" altLang="zh-CN" sz="2400" dirty="0">
                <a:ea typeface="宋体" panose="02010600030101010101" pitchFamily="2" charset="-122"/>
              </a:rPr>
              <a:t>, </a:t>
            </a:r>
            <a:r>
              <a:rPr kumimoji="1" lang="en-US" altLang="zh-CN" sz="2400" i="1" dirty="0">
                <a:ea typeface="宋体" panose="02010600030101010101" pitchFamily="2" charset="-122"/>
              </a:rPr>
              <a:t>S</a:t>
            </a:r>
            <a:r>
              <a:rPr kumimoji="1" lang="en-US" altLang="zh-CN" sz="2400" dirty="0">
                <a:ea typeface="宋体" panose="02010600030101010101" pitchFamily="2" charset="-122"/>
              </a:rPr>
              <a:t>.</a:t>
            </a:r>
            <a:r>
              <a:rPr kumimoji="1" lang="en-US" altLang="zh-CN" sz="2400" i="1" dirty="0">
                <a:ea typeface="宋体" panose="02010600030101010101" pitchFamily="2" charset="-122"/>
              </a:rPr>
              <a:t>name</a:t>
            </a:r>
          </a:p>
          <a:p>
            <a:pPr>
              <a:buNone/>
            </a:pPr>
            <a:r>
              <a:rPr kumimoji="1" lang="en-US" altLang="zh-CN" sz="2400" b="1" dirty="0">
                <a:ea typeface="宋体" panose="02010600030101010101" pitchFamily="2" charset="-122"/>
              </a:rPr>
              <a:t>from </a:t>
            </a:r>
            <a:r>
              <a:rPr kumimoji="1" lang="en-US" altLang="zh-CN" sz="2400" i="1" dirty="0">
                <a:ea typeface="宋体" panose="02010600030101010101" pitchFamily="2" charset="-122"/>
              </a:rPr>
              <a:t>student </a:t>
            </a:r>
            <a:r>
              <a:rPr kumimoji="1" lang="en-US" altLang="zh-CN" sz="2400" b="1" dirty="0">
                <a:ea typeface="宋体" panose="02010600030101010101" pitchFamily="2" charset="-122"/>
              </a:rPr>
              <a:t>as </a:t>
            </a:r>
            <a:r>
              <a:rPr kumimoji="1" lang="en-US" altLang="zh-CN" sz="2400" i="1" dirty="0">
                <a:ea typeface="宋体" panose="02010600030101010101" pitchFamily="2" charset="-122"/>
              </a:rPr>
              <a:t>S</a:t>
            </a:r>
          </a:p>
          <a:p>
            <a:pPr>
              <a:buNone/>
            </a:pPr>
            <a:r>
              <a:rPr kumimoji="1" lang="en-US" altLang="zh-CN" sz="2400" b="1" dirty="0">
                <a:ea typeface="宋体" panose="02010600030101010101" pitchFamily="2" charset="-122"/>
              </a:rPr>
              <a:t>where not exists </a:t>
            </a:r>
            <a:endParaRPr kumimoji="1" lang="en-US" altLang="zh-CN" sz="2400" b="1" dirty="0" smtClean="0">
              <a:ea typeface="宋体" panose="02010600030101010101" pitchFamily="2" charset="-122"/>
            </a:endParaRPr>
          </a:p>
          <a:p>
            <a:pPr>
              <a:buNone/>
            </a:pPr>
            <a:r>
              <a:rPr kumimoji="1" lang="en-US" altLang="zh-CN" sz="2400" dirty="0" smtClean="0">
                <a:solidFill>
                  <a:schemeClr val="tx2"/>
                </a:solidFill>
                <a:ea typeface="宋体" panose="02010600030101010101" pitchFamily="2" charset="-122"/>
              </a:rPr>
              <a:t>( </a:t>
            </a:r>
            <a:r>
              <a:rPr kumimoji="1" lang="en-US" altLang="zh-CN" sz="2400" dirty="0">
                <a:solidFill>
                  <a:schemeClr val="tx2"/>
                </a:solidFill>
                <a:ea typeface="宋体" panose="02010600030101010101" pitchFamily="2" charset="-122"/>
              </a:rPr>
              <a:t>(</a:t>
            </a:r>
            <a:r>
              <a:rPr kumimoji="1" lang="en-US" altLang="zh-CN" sz="2400" b="1" dirty="0">
                <a:solidFill>
                  <a:schemeClr val="tx2"/>
                </a:solidFill>
                <a:ea typeface="宋体" panose="02010600030101010101" pitchFamily="2" charset="-122"/>
              </a:rPr>
              <a:t>select </a:t>
            </a:r>
            <a:r>
              <a:rPr kumimoji="1" lang="en-US" altLang="zh-CN" sz="2400" i="1" dirty="0" err="1" smtClean="0">
                <a:solidFill>
                  <a:schemeClr val="tx2"/>
                </a:solidFill>
                <a:ea typeface="宋体" panose="02010600030101010101" pitchFamily="2" charset="-122"/>
              </a:rPr>
              <a:t>course_id</a:t>
            </a:r>
            <a:r>
              <a:rPr lang="en-US" altLang="zh-CN" sz="2400" i="1" dirty="0" smtClean="0">
                <a:solidFill>
                  <a:schemeClr val="tx2"/>
                </a:solidFill>
                <a:ea typeface="宋体" panose="02010600030101010101" pitchFamily="2" charset="-122"/>
              </a:rPr>
              <a:t>  </a:t>
            </a:r>
            <a:endParaRPr kumimoji="1" lang="en-US" altLang="zh-CN" sz="2400" i="1" dirty="0">
              <a:solidFill>
                <a:schemeClr val="tx2"/>
              </a:solidFill>
              <a:ea typeface="宋体" panose="02010600030101010101" pitchFamily="2" charset="-122"/>
            </a:endParaRPr>
          </a:p>
          <a:p>
            <a:pPr>
              <a:buNone/>
            </a:pPr>
            <a:r>
              <a:rPr kumimoji="1" lang="en-US" altLang="zh-CN" sz="2400" b="1" dirty="0">
                <a:solidFill>
                  <a:schemeClr val="tx2"/>
                </a:solidFill>
                <a:ea typeface="宋体" panose="02010600030101010101" pitchFamily="2" charset="-122"/>
              </a:rPr>
              <a:t>    </a:t>
            </a:r>
            <a:r>
              <a:rPr kumimoji="1" lang="en-US" altLang="zh-CN" sz="2400" b="1" dirty="0" smtClean="0">
                <a:solidFill>
                  <a:schemeClr val="tx2"/>
                </a:solidFill>
                <a:ea typeface="宋体" panose="02010600030101010101" pitchFamily="2" charset="-122"/>
              </a:rPr>
              <a:t> </a:t>
            </a:r>
            <a:r>
              <a:rPr kumimoji="1" lang="en-US" altLang="zh-CN" sz="2400" b="1" dirty="0">
                <a:solidFill>
                  <a:schemeClr val="tx2"/>
                </a:solidFill>
                <a:ea typeface="宋体" panose="02010600030101010101" pitchFamily="2" charset="-122"/>
              </a:rPr>
              <a:t>from </a:t>
            </a:r>
            <a:r>
              <a:rPr kumimoji="1" lang="en-US" altLang="zh-CN" sz="2400" i="1" dirty="0" smtClean="0">
                <a:solidFill>
                  <a:schemeClr val="tx2"/>
                </a:solidFill>
                <a:ea typeface="宋体" panose="02010600030101010101" pitchFamily="2" charset="-122"/>
              </a:rPr>
              <a:t>course  C </a:t>
            </a:r>
            <a:r>
              <a:rPr kumimoji="1" lang="en-US" altLang="zh-CN" sz="2400" b="1" dirty="0" smtClean="0">
                <a:solidFill>
                  <a:schemeClr val="tx2"/>
                </a:solidFill>
                <a:ea typeface="宋体" panose="02010600030101010101" pitchFamily="2" charset="-122"/>
              </a:rPr>
              <a:t>  </a:t>
            </a:r>
            <a:r>
              <a:rPr kumimoji="1" lang="en-US" altLang="zh-CN" sz="2400" b="1" dirty="0">
                <a:solidFill>
                  <a:schemeClr val="tx2"/>
                </a:solidFill>
                <a:ea typeface="宋体" panose="02010600030101010101" pitchFamily="2" charset="-122"/>
              </a:rPr>
              <a:t>where </a:t>
            </a:r>
            <a:r>
              <a:rPr kumimoji="1" lang="en-US" altLang="zh-CN" sz="2400" i="1" dirty="0" err="1">
                <a:solidFill>
                  <a:schemeClr val="tx2"/>
                </a:solidFill>
                <a:ea typeface="宋体" panose="02010600030101010101" pitchFamily="2" charset="-122"/>
              </a:rPr>
              <a:t>dept_name</a:t>
            </a:r>
            <a:r>
              <a:rPr kumimoji="1" lang="en-US" altLang="zh-CN" sz="2400" i="1" dirty="0">
                <a:solidFill>
                  <a:schemeClr val="tx2"/>
                </a:solidFill>
                <a:ea typeface="宋体" panose="02010600030101010101" pitchFamily="2" charset="-122"/>
              </a:rPr>
              <a:t> </a:t>
            </a:r>
            <a:r>
              <a:rPr kumimoji="1" lang="en-US" altLang="zh-CN" sz="2400" dirty="0">
                <a:solidFill>
                  <a:schemeClr val="tx2"/>
                </a:solidFill>
                <a:ea typeface="宋体" panose="02010600030101010101" pitchFamily="2" charset="-122"/>
              </a:rPr>
              <a:t>= ’Biology</a:t>
            </a:r>
            <a:r>
              <a:rPr kumimoji="1" lang="en-US" altLang="zh-CN" sz="2400" dirty="0" smtClean="0">
                <a:solidFill>
                  <a:schemeClr val="tx2"/>
                </a:solidFill>
                <a:ea typeface="宋体" panose="02010600030101010101" pitchFamily="2" charset="-122"/>
              </a:rPr>
              <a:t>’ </a:t>
            </a:r>
          </a:p>
          <a:p>
            <a:pPr>
              <a:buNone/>
            </a:pPr>
            <a:r>
              <a:rPr lang="en-US" altLang="zh-CN" sz="2400" dirty="0" smtClean="0">
                <a:solidFill>
                  <a:schemeClr val="tx2"/>
                </a:solidFill>
                <a:ea typeface="宋体" panose="02010600030101010101" pitchFamily="2" charset="-122"/>
              </a:rPr>
              <a:t>     </a:t>
            </a:r>
            <a:r>
              <a:rPr kumimoji="1" lang="en-US" altLang="zh-CN" sz="2400" dirty="0" smtClean="0">
                <a:solidFill>
                  <a:schemeClr val="tx2"/>
                </a:solidFill>
                <a:ea typeface="宋体" panose="02010600030101010101" pitchFamily="2" charset="-122"/>
              </a:rPr>
              <a:t>and </a:t>
            </a:r>
            <a:r>
              <a:rPr kumimoji="1" lang="en-US" altLang="zh-CN" sz="2400" b="1" dirty="0" smtClean="0">
                <a:solidFill>
                  <a:schemeClr val="tx2"/>
                </a:solidFill>
                <a:ea typeface="宋体" panose="02010600030101010101" pitchFamily="2" charset="-122"/>
              </a:rPr>
              <a:t> not exists</a:t>
            </a:r>
            <a:endParaRPr kumimoji="1" lang="en-US" altLang="zh-CN" sz="2400" b="1" dirty="0">
              <a:solidFill>
                <a:schemeClr val="tx2"/>
              </a:solidFill>
              <a:ea typeface="宋体" panose="02010600030101010101" pitchFamily="2" charset="-122"/>
            </a:endParaRPr>
          </a:p>
          <a:p>
            <a:pPr>
              <a:buNone/>
            </a:pPr>
            <a:r>
              <a:rPr kumimoji="1" lang="en-US" altLang="zh-CN" sz="2400" dirty="0">
                <a:solidFill>
                  <a:schemeClr val="tx2"/>
                </a:solidFill>
                <a:ea typeface="宋体" panose="02010600030101010101" pitchFamily="2" charset="-122"/>
              </a:rPr>
              <a:t>      </a:t>
            </a:r>
            <a:r>
              <a:rPr kumimoji="1" lang="en-US" altLang="zh-CN" sz="2400" dirty="0" smtClean="0">
                <a:solidFill>
                  <a:schemeClr val="tx2"/>
                </a:solidFill>
                <a:ea typeface="宋体" panose="02010600030101010101" pitchFamily="2" charset="-122"/>
              </a:rPr>
              <a:t>      (</a:t>
            </a:r>
            <a:r>
              <a:rPr kumimoji="1" lang="en-US" altLang="zh-CN" sz="2400" b="1" dirty="0">
                <a:solidFill>
                  <a:schemeClr val="tx2"/>
                </a:solidFill>
                <a:ea typeface="宋体" panose="02010600030101010101" pitchFamily="2" charset="-122"/>
              </a:rPr>
              <a:t>select </a:t>
            </a:r>
            <a:r>
              <a:rPr kumimoji="1" lang="en-US" altLang="zh-CN" sz="2400" i="1" dirty="0" err="1">
                <a:solidFill>
                  <a:schemeClr val="tx2"/>
                </a:solidFill>
                <a:ea typeface="宋体" panose="02010600030101010101" pitchFamily="2" charset="-122"/>
              </a:rPr>
              <a:t>T</a:t>
            </a:r>
            <a:r>
              <a:rPr kumimoji="1" lang="en-US" altLang="zh-CN" sz="2400" dirty="0" err="1">
                <a:solidFill>
                  <a:schemeClr val="tx2"/>
                </a:solidFill>
                <a:ea typeface="宋体" panose="02010600030101010101" pitchFamily="2" charset="-122"/>
              </a:rPr>
              <a:t>.</a:t>
            </a:r>
            <a:r>
              <a:rPr kumimoji="1" lang="en-US" altLang="zh-CN" sz="2400" i="1" dirty="0" err="1">
                <a:solidFill>
                  <a:schemeClr val="tx2"/>
                </a:solidFill>
                <a:ea typeface="宋体" panose="02010600030101010101" pitchFamily="2" charset="-122"/>
              </a:rPr>
              <a:t>course_id</a:t>
            </a:r>
            <a:endParaRPr kumimoji="1" lang="en-US" altLang="zh-CN" sz="2400" i="1" dirty="0">
              <a:solidFill>
                <a:schemeClr val="tx2"/>
              </a:solidFill>
              <a:ea typeface="宋体" panose="02010600030101010101" pitchFamily="2" charset="-122"/>
            </a:endParaRPr>
          </a:p>
          <a:p>
            <a:pPr>
              <a:buNone/>
            </a:pPr>
            <a:r>
              <a:rPr kumimoji="1" lang="en-US" altLang="zh-CN" sz="2400" b="1" dirty="0">
                <a:solidFill>
                  <a:schemeClr val="tx2"/>
                </a:solidFill>
                <a:ea typeface="宋体" panose="02010600030101010101" pitchFamily="2" charset="-122"/>
              </a:rPr>
              <a:t>              </a:t>
            </a:r>
            <a:r>
              <a:rPr kumimoji="1" lang="en-US" altLang="zh-CN" sz="2400" b="1" dirty="0" smtClean="0">
                <a:solidFill>
                  <a:schemeClr val="tx2"/>
                </a:solidFill>
                <a:ea typeface="宋体" panose="02010600030101010101" pitchFamily="2" charset="-122"/>
              </a:rPr>
              <a:t>from </a:t>
            </a:r>
            <a:r>
              <a:rPr kumimoji="1" lang="en-US" altLang="zh-CN" sz="2400" i="1" dirty="0">
                <a:solidFill>
                  <a:schemeClr val="tx2"/>
                </a:solidFill>
                <a:ea typeface="宋体" panose="02010600030101010101" pitchFamily="2" charset="-122"/>
              </a:rPr>
              <a:t>takes </a:t>
            </a:r>
            <a:r>
              <a:rPr kumimoji="1" lang="en-US" altLang="zh-CN" sz="2400" b="1" dirty="0">
                <a:solidFill>
                  <a:schemeClr val="tx2"/>
                </a:solidFill>
                <a:ea typeface="宋体" panose="02010600030101010101" pitchFamily="2" charset="-122"/>
              </a:rPr>
              <a:t>as </a:t>
            </a:r>
            <a:r>
              <a:rPr kumimoji="1" lang="en-US" altLang="zh-CN" sz="2400" i="1" dirty="0">
                <a:solidFill>
                  <a:schemeClr val="tx2"/>
                </a:solidFill>
                <a:ea typeface="宋体" panose="02010600030101010101" pitchFamily="2" charset="-122"/>
              </a:rPr>
              <a:t>T</a:t>
            </a:r>
          </a:p>
          <a:p>
            <a:pPr>
              <a:buNone/>
            </a:pPr>
            <a:r>
              <a:rPr kumimoji="1" lang="en-US" altLang="zh-CN" sz="2400" b="1" dirty="0">
                <a:solidFill>
                  <a:schemeClr val="tx2"/>
                </a:solidFill>
                <a:ea typeface="宋体" panose="02010600030101010101" pitchFamily="2" charset="-122"/>
              </a:rPr>
              <a:t>              </a:t>
            </a:r>
            <a:r>
              <a:rPr kumimoji="1" lang="en-US" altLang="zh-CN" sz="2400" b="1" dirty="0" smtClean="0">
                <a:solidFill>
                  <a:schemeClr val="tx2"/>
                </a:solidFill>
                <a:ea typeface="宋体" panose="02010600030101010101" pitchFamily="2" charset="-122"/>
              </a:rPr>
              <a:t>where </a:t>
            </a:r>
            <a:r>
              <a:rPr kumimoji="1" lang="en-US" altLang="zh-CN" sz="2400" i="1" dirty="0">
                <a:solidFill>
                  <a:schemeClr val="tx2"/>
                </a:solidFill>
                <a:ea typeface="宋体" panose="02010600030101010101" pitchFamily="2" charset="-122"/>
              </a:rPr>
              <a:t>S</a:t>
            </a:r>
            <a:r>
              <a:rPr kumimoji="1" lang="en-US" altLang="zh-CN" sz="2400" dirty="0">
                <a:solidFill>
                  <a:schemeClr val="tx2"/>
                </a:solidFill>
                <a:ea typeface="宋体" panose="02010600030101010101" pitchFamily="2" charset="-122"/>
              </a:rPr>
              <a:t>.</a:t>
            </a:r>
            <a:r>
              <a:rPr kumimoji="1" lang="en-US" altLang="zh-CN" sz="2400" i="1" dirty="0">
                <a:solidFill>
                  <a:schemeClr val="tx2"/>
                </a:solidFill>
                <a:ea typeface="宋体" panose="02010600030101010101" pitchFamily="2" charset="-122"/>
              </a:rPr>
              <a:t>ID </a:t>
            </a:r>
            <a:r>
              <a:rPr kumimoji="1" lang="en-US" altLang="zh-CN" sz="2400" dirty="0">
                <a:solidFill>
                  <a:schemeClr val="tx2"/>
                </a:solidFill>
                <a:ea typeface="宋体" panose="02010600030101010101" pitchFamily="2" charset="-122"/>
              </a:rPr>
              <a:t>= </a:t>
            </a:r>
            <a:r>
              <a:rPr kumimoji="1" lang="en-US" altLang="zh-CN" sz="2400" i="1" dirty="0" smtClean="0">
                <a:solidFill>
                  <a:schemeClr val="tx2"/>
                </a:solidFill>
                <a:ea typeface="宋体" panose="02010600030101010101" pitchFamily="2" charset="-122"/>
              </a:rPr>
              <a:t>T</a:t>
            </a:r>
            <a:r>
              <a:rPr kumimoji="1" lang="en-US" altLang="zh-CN" sz="2400" dirty="0" smtClean="0">
                <a:solidFill>
                  <a:schemeClr val="tx2"/>
                </a:solidFill>
                <a:ea typeface="宋体" panose="02010600030101010101" pitchFamily="2" charset="-122"/>
              </a:rPr>
              <a:t>.</a:t>
            </a:r>
            <a:r>
              <a:rPr kumimoji="1" lang="en-US" altLang="zh-CN" sz="2400" i="1" dirty="0" smtClean="0">
                <a:solidFill>
                  <a:schemeClr val="tx2"/>
                </a:solidFill>
                <a:ea typeface="宋体" panose="02010600030101010101" pitchFamily="2" charset="-122"/>
              </a:rPr>
              <a:t>ID  and </a:t>
            </a:r>
          </a:p>
          <a:p>
            <a:pPr>
              <a:buNone/>
            </a:pPr>
            <a:r>
              <a:rPr kumimoji="1" lang="en-US" altLang="zh-CN" sz="2400" i="1" dirty="0" smtClean="0">
                <a:solidFill>
                  <a:schemeClr val="tx2"/>
                </a:solidFill>
                <a:ea typeface="宋体" panose="02010600030101010101" pitchFamily="2" charset="-122"/>
              </a:rPr>
              <a:t>                 </a:t>
            </a:r>
            <a:r>
              <a:rPr kumimoji="1" lang="en-US" altLang="zh-CN" sz="2400" i="1" dirty="0" err="1" smtClean="0">
                <a:solidFill>
                  <a:schemeClr val="tx2"/>
                </a:solidFill>
                <a:ea typeface="宋体" panose="02010600030101010101" pitchFamily="2" charset="-122"/>
              </a:rPr>
              <a:t>C.course_id</a:t>
            </a:r>
            <a:r>
              <a:rPr kumimoji="1" lang="en-US" altLang="zh-CN" sz="2400" i="1" dirty="0" smtClean="0">
                <a:solidFill>
                  <a:schemeClr val="tx2"/>
                </a:solidFill>
                <a:ea typeface="宋体" panose="02010600030101010101" pitchFamily="2" charset="-122"/>
              </a:rPr>
              <a:t>=</a:t>
            </a:r>
            <a:r>
              <a:rPr kumimoji="1" lang="en-US" altLang="zh-CN" sz="2400" i="1" dirty="0" err="1" smtClean="0">
                <a:solidFill>
                  <a:schemeClr val="tx2"/>
                </a:solidFill>
                <a:ea typeface="宋体" panose="02010600030101010101" pitchFamily="2" charset="-122"/>
              </a:rPr>
              <a:t>T.course_id</a:t>
            </a:r>
            <a:r>
              <a:rPr kumimoji="1" lang="en-US" altLang="zh-CN" sz="2400" i="1" dirty="0" smtClean="0">
                <a:solidFill>
                  <a:schemeClr val="tx2"/>
                </a:solidFill>
                <a:ea typeface="宋体" panose="02010600030101010101" pitchFamily="2" charset="-122"/>
              </a:rPr>
              <a:t> </a:t>
            </a:r>
            <a:r>
              <a:rPr kumimoji="1" lang="en-US" altLang="zh-CN" sz="2400" dirty="0" smtClean="0">
                <a:solidFill>
                  <a:schemeClr val="tx2"/>
                </a:solidFill>
                <a:ea typeface="宋体" panose="02010600030101010101" pitchFamily="2" charset="-122"/>
              </a:rPr>
              <a:t>));</a:t>
            </a:r>
          </a:p>
          <a:p>
            <a:pPr>
              <a:buNone/>
            </a:pPr>
            <a:r>
              <a:rPr lang="en-US" altLang="zh-CN" sz="2400" dirty="0" smtClean="0">
                <a:solidFill>
                  <a:schemeClr val="tx2"/>
                </a:solidFill>
                <a:ea typeface="宋体" panose="02010600030101010101" pitchFamily="2" charset="-122"/>
              </a:rPr>
              <a:t>Note:</a:t>
            </a:r>
            <a:r>
              <a:rPr lang="zh-CN" altLang="en-US" sz="2400" dirty="0" smtClean="0">
                <a:solidFill>
                  <a:schemeClr val="tx2"/>
                </a:solidFill>
                <a:ea typeface="宋体" panose="02010600030101010101" pitchFamily="2" charset="-122"/>
              </a:rPr>
              <a:t>用程序循环控制结构的思维方法理解这一过程。</a:t>
            </a:r>
            <a:endParaRPr kumimoji="1" lang="en-US" altLang="zh-CN" sz="2400" dirty="0">
              <a:solidFill>
                <a:schemeClr val="tx2"/>
              </a:solidFill>
              <a:ea typeface="宋体" panose="02010600030101010101" pitchFamily="2" charset="-122"/>
            </a:endParaRPr>
          </a:p>
        </p:txBody>
      </p:sp>
      <p:sp>
        <p:nvSpPr>
          <p:cNvPr id="5" name="圆角矩形标注 4"/>
          <p:cNvSpPr/>
          <p:nvPr/>
        </p:nvSpPr>
        <p:spPr bwMode="auto">
          <a:xfrm>
            <a:off x="4005941" y="1799772"/>
            <a:ext cx="3875316" cy="612648"/>
          </a:xfrm>
          <a:prstGeom prst="wedgeRoundRectCallout">
            <a:avLst>
              <a:gd name="adj1" fmla="val -35494"/>
              <a:gd name="adj2" fmla="val 114621"/>
              <a:gd name="adj3" fmla="val 16667"/>
            </a:avLst>
          </a:prstGeom>
          <a:solidFill>
            <a:srgbClr val="FFFFCC"/>
          </a:solidFill>
          <a:ln w="38100" algn="ctr">
            <a:solidFill>
              <a:srgbClr val="33CC33"/>
            </a:solidFill>
            <a:miter lim="800000"/>
          </a:ln>
          <a:effectLst/>
        </p:spPr>
        <p:txBody>
          <a:bodyPr rtlCol="0" anchor="ctr"/>
          <a:lstStyle/>
          <a:p>
            <a:pPr algn="ctr"/>
            <a:r>
              <a:rPr lang="zh-CN" altLang="en-US" sz="2000" b="1" dirty="0" smtClean="0">
                <a:solidFill>
                  <a:srgbClr val="0066CC"/>
                </a:solidFill>
              </a:rPr>
              <a:t>对</a:t>
            </a:r>
            <a:r>
              <a:rPr lang="en-US" altLang="zh-CN" sz="2000" b="1" dirty="0" smtClean="0">
                <a:solidFill>
                  <a:srgbClr val="0066CC"/>
                </a:solidFill>
              </a:rPr>
              <a:t>’Biology’</a:t>
            </a:r>
            <a:r>
              <a:rPr lang="zh-CN" altLang="en-US" sz="2000" b="1" dirty="0" smtClean="0">
                <a:solidFill>
                  <a:srgbClr val="0066CC"/>
                </a:solidFill>
              </a:rPr>
              <a:t>开设的每一门课程</a:t>
            </a:r>
            <a:endParaRPr lang="zh-CN" altLang="en-US" sz="2000" b="1" dirty="0">
              <a:solidFill>
                <a:srgbClr val="0066CC"/>
              </a:solidFill>
            </a:endParaRPr>
          </a:p>
        </p:txBody>
      </p:sp>
      <p:sp>
        <p:nvSpPr>
          <p:cNvPr id="6" name="圆角矩形标注 5"/>
          <p:cNvSpPr/>
          <p:nvPr/>
        </p:nvSpPr>
        <p:spPr bwMode="auto">
          <a:xfrm>
            <a:off x="4709884" y="3541486"/>
            <a:ext cx="4245429" cy="1055333"/>
          </a:xfrm>
          <a:prstGeom prst="wedgeRoundRectCallout">
            <a:avLst>
              <a:gd name="adj1" fmla="val -35119"/>
              <a:gd name="adj2" fmla="val 119359"/>
              <a:gd name="adj3" fmla="val 16667"/>
            </a:avLst>
          </a:prstGeom>
          <a:solidFill>
            <a:srgbClr val="FFFFCC"/>
          </a:solidFill>
          <a:ln w="38100" algn="ctr">
            <a:solidFill>
              <a:srgbClr val="33CC33"/>
            </a:solidFill>
            <a:miter lim="800000"/>
          </a:ln>
          <a:effectLst/>
        </p:spPr>
        <p:txBody>
          <a:bodyPr rtlCol="0" anchor="ctr"/>
          <a:lstStyle/>
          <a:p>
            <a:pPr algn="ctr"/>
            <a:r>
              <a:rPr lang="zh-CN" altLang="en-US" sz="2000" b="1" dirty="0" smtClean="0">
                <a:solidFill>
                  <a:srgbClr val="0066CC"/>
                </a:solidFill>
              </a:rPr>
              <a:t>测试该学生是否选了这门课</a:t>
            </a:r>
            <a:endParaRPr lang="en-US" altLang="zh-CN" sz="2000" b="1" dirty="0" smtClean="0">
              <a:solidFill>
                <a:srgbClr val="0066CC"/>
              </a:solidFill>
            </a:endParaRPr>
          </a:p>
          <a:p>
            <a:pPr algn="ctr"/>
            <a:r>
              <a:rPr lang="zh-CN" altLang="en-US" sz="2000" b="1" dirty="0" smtClean="0">
                <a:solidFill>
                  <a:srgbClr val="0066CC"/>
                </a:solidFill>
              </a:rPr>
              <a:t>如果没有选，该学生就不符合条件</a:t>
            </a:r>
            <a:endParaRPr lang="zh-CN" altLang="en-US" sz="2000" b="1" dirty="0">
              <a:solidFill>
                <a:srgbClr val="0066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a:xfrm>
            <a:off x="813323" y="450589"/>
            <a:ext cx="8077200" cy="609600"/>
          </a:xfrm>
        </p:spPr>
        <p:txBody>
          <a:bodyPr/>
          <a:lstStyle/>
          <a:p>
            <a:pPr>
              <a:defRPr/>
            </a:pPr>
            <a:r>
              <a:rPr lang="en-US" altLang="zh-CN" dirty="0" smtClean="0">
                <a:ea typeface="宋体" panose="02010600030101010101" pitchFamily="2" charset="-122"/>
              </a:rPr>
              <a:t>Test for Absence of Duplicate </a:t>
            </a:r>
            <a:r>
              <a:rPr lang="en-US" altLang="zh-CN" dirty="0" err="1" smtClean="0">
                <a:ea typeface="宋体" panose="02010600030101010101" pitchFamily="2" charset="-122"/>
              </a:rPr>
              <a:t>Tuples</a:t>
            </a:r>
            <a:endParaRPr lang="en-US" altLang="zh-CN" dirty="0" smtClean="0">
              <a:ea typeface="宋体" panose="02010600030101010101" pitchFamily="2" charset="-122"/>
            </a:endParaRPr>
          </a:p>
        </p:txBody>
      </p:sp>
      <p:sp>
        <p:nvSpPr>
          <p:cNvPr id="54275" name="Rectangle 3"/>
          <p:cNvSpPr>
            <a:spLocks noGrp="1" noChangeArrowheads="1"/>
          </p:cNvSpPr>
          <p:nvPr>
            <p:ph type="body" idx="1"/>
          </p:nvPr>
        </p:nvSpPr>
        <p:spPr>
          <a:xfrm>
            <a:off x="533885" y="1349186"/>
            <a:ext cx="8227977" cy="4367212"/>
          </a:xfrm>
        </p:spPr>
        <p:txBody>
          <a:bodyPr/>
          <a:lstStyle/>
          <a:p>
            <a:pPr>
              <a:tabLst>
                <a:tab pos="803275" algn="l"/>
                <a:tab pos="1547495" algn="l"/>
              </a:tabLst>
            </a:pPr>
            <a:r>
              <a:rPr lang="en-US" altLang="zh-CN" sz="2400" dirty="0" smtClean="0">
                <a:ea typeface="宋体" panose="02010600030101010101" pitchFamily="2" charset="-122"/>
              </a:rPr>
              <a:t>The </a:t>
            </a:r>
            <a:r>
              <a:rPr lang="en-US" altLang="zh-CN" sz="2400" b="1" dirty="0" smtClean="0">
                <a:solidFill>
                  <a:srgbClr val="000099"/>
                </a:solidFill>
                <a:ea typeface="宋体" panose="02010600030101010101" pitchFamily="2" charset="-122"/>
              </a:rPr>
              <a:t>unique</a:t>
            </a:r>
            <a:r>
              <a:rPr lang="en-US" altLang="zh-CN" sz="2400" dirty="0" smtClean="0">
                <a:ea typeface="宋体" panose="02010600030101010101" pitchFamily="2" charset="-122"/>
              </a:rPr>
              <a:t> construct tests whether a </a:t>
            </a:r>
            <a:r>
              <a:rPr lang="en-US" altLang="zh-CN" sz="2400" dirty="0" err="1" smtClean="0">
                <a:ea typeface="宋体" panose="02010600030101010101" pitchFamily="2" charset="-122"/>
              </a:rPr>
              <a:t>subquery</a:t>
            </a:r>
            <a:r>
              <a:rPr lang="en-US" altLang="zh-CN" sz="2400" dirty="0" smtClean="0">
                <a:ea typeface="宋体" panose="02010600030101010101" pitchFamily="2" charset="-122"/>
              </a:rPr>
              <a:t> has any duplicate </a:t>
            </a:r>
            <a:r>
              <a:rPr lang="en-US" altLang="zh-CN" sz="2400" dirty="0" err="1" smtClean="0">
                <a:ea typeface="宋体" panose="02010600030101010101" pitchFamily="2" charset="-122"/>
              </a:rPr>
              <a:t>tuples</a:t>
            </a:r>
            <a:r>
              <a:rPr lang="en-US" altLang="zh-CN" sz="2400" dirty="0" smtClean="0">
                <a:ea typeface="宋体" panose="02010600030101010101" pitchFamily="2" charset="-122"/>
              </a:rPr>
              <a:t> in its result.</a:t>
            </a:r>
          </a:p>
          <a:p>
            <a:pPr lvl="1">
              <a:tabLst>
                <a:tab pos="803275" algn="l"/>
                <a:tab pos="1547495" algn="l"/>
              </a:tabLst>
            </a:pPr>
            <a:r>
              <a:rPr lang="en-US" altLang="zh-CN" sz="2400" dirty="0" smtClean="0">
                <a:ea typeface="宋体" panose="02010600030101010101" pitchFamily="2" charset="-122"/>
              </a:rPr>
              <a:t>(Evaluates to “true” on an empty set)</a:t>
            </a:r>
          </a:p>
          <a:p>
            <a:pPr>
              <a:tabLst>
                <a:tab pos="803275" algn="l"/>
                <a:tab pos="1547495" algn="l"/>
              </a:tabLst>
            </a:pPr>
            <a:r>
              <a:rPr lang="en-US" altLang="zh-CN" sz="2400" dirty="0" smtClean="0">
                <a:ea typeface="宋体" panose="02010600030101010101" pitchFamily="2" charset="-122"/>
              </a:rPr>
              <a:t>Find all courses that were offered at most once in 2009</a:t>
            </a:r>
          </a:p>
          <a:p>
            <a:pPr lvl="1">
              <a:buFont typeface="Monotype Sorts" charset="2"/>
              <a:buNone/>
              <a:tabLst>
                <a:tab pos="803275" algn="l"/>
                <a:tab pos="1547495" algn="l"/>
              </a:tabLst>
            </a:pPr>
            <a:r>
              <a:rPr lang="en-US" altLang="zh-CN" sz="2400" b="1" dirty="0" smtClean="0">
                <a:ea typeface="宋体" panose="02010600030101010101" pitchFamily="2" charset="-122"/>
              </a:rPr>
              <a:t>    select </a:t>
            </a:r>
            <a:r>
              <a:rPr lang="en-US" altLang="zh-CN" sz="2400" i="1" dirty="0" err="1" smtClean="0">
                <a:ea typeface="宋体" panose="02010600030101010101" pitchFamily="2" charset="-122"/>
              </a:rPr>
              <a:t>T</a:t>
            </a:r>
            <a:r>
              <a:rPr lang="en-US" altLang="zh-CN" sz="2400" dirty="0" err="1" smtClean="0">
                <a:ea typeface="宋体" panose="02010600030101010101" pitchFamily="2" charset="-122"/>
              </a:rPr>
              <a:t>.</a:t>
            </a:r>
            <a:r>
              <a:rPr lang="en-US" altLang="zh-CN" sz="2400" i="1" dirty="0" err="1" smtClean="0">
                <a:ea typeface="宋体" panose="02010600030101010101" pitchFamily="2" charset="-122"/>
              </a:rPr>
              <a:t>course_id</a:t>
            </a:r>
            <a:r>
              <a:rPr lang="en-US" altLang="zh-CN" sz="2400" i="1" dirty="0" smtClean="0">
                <a:ea typeface="宋体" panose="02010600030101010101" pitchFamily="2" charset="-122"/>
              </a:rPr>
              <a:t/>
            </a:r>
            <a:br>
              <a:rPr lang="en-US" altLang="zh-CN" sz="2400" i="1" dirty="0" smtClean="0">
                <a:ea typeface="宋体" panose="02010600030101010101" pitchFamily="2" charset="-122"/>
              </a:rPr>
            </a:br>
            <a:r>
              <a:rPr lang="en-US" altLang="zh-CN" sz="2400" b="1" dirty="0" smtClean="0">
                <a:ea typeface="宋体" panose="02010600030101010101" pitchFamily="2" charset="-122"/>
              </a:rPr>
              <a:t>from </a:t>
            </a:r>
            <a:r>
              <a:rPr lang="en-US" altLang="zh-CN" sz="2400" i="1" dirty="0" smtClean="0">
                <a:ea typeface="宋体" panose="02010600030101010101" pitchFamily="2" charset="-122"/>
              </a:rPr>
              <a:t>course </a:t>
            </a:r>
            <a:r>
              <a:rPr lang="en-US" altLang="zh-CN" sz="2400" b="1" dirty="0" smtClean="0">
                <a:ea typeface="宋体" panose="02010600030101010101" pitchFamily="2" charset="-122"/>
              </a:rPr>
              <a:t>as </a:t>
            </a:r>
            <a:r>
              <a:rPr lang="en-US" altLang="zh-CN" sz="2400" i="1" dirty="0" smtClean="0">
                <a:ea typeface="宋体" panose="02010600030101010101" pitchFamily="2" charset="-122"/>
              </a:rPr>
              <a:t>T</a:t>
            </a:r>
            <a:br>
              <a:rPr lang="en-US" altLang="zh-CN" sz="2400" i="1" dirty="0" smtClean="0">
                <a:ea typeface="宋体" panose="02010600030101010101" pitchFamily="2" charset="-122"/>
              </a:rPr>
            </a:br>
            <a:r>
              <a:rPr lang="en-US" altLang="zh-CN" sz="2400" b="1" dirty="0" smtClean="0">
                <a:ea typeface="宋体" panose="02010600030101010101" pitchFamily="2" charset="-122"/>
              </a:rPr>
              <a:t>where unique </a:t>
            </a:r>
            <a:r>
              <a:rPr lang="en-US" altLang="zh-CN" sz="2400" dirty="0" smtClean="0">
                <a:ea typeface="宋体" panose="02010600030101010101" pitchFamily="2" charset="-122"/>
              </a:rPr>
              <a:t>(</a:t>
            </a:r>
            <a:r>
              <a:rPr lang="en-US" altLang="zh-CN" sz="2400" b="1" dirty="0" smtClean="0">
                <a:ea typeface="宋体" panose="02010600030101010101" pitchFamily="2" charset="-122"/>
              </a:rPr>
              <a:t>select </a:t>
            </a:r>
            <a:r>
              <a:rPr lang="en-US" altLang="zh-CN" sz="2400" i="1" dirty="0" err="1" smtClean="0">
                <a:ea typeface="宋体" panose="02010600030101010101" pitchFamily="2" charset="-122"/>
              </a:rPr>
              <a:t>R</a:t>
            </a:r>
            <a:r>
              <a:rPr lang="en-US" altLang="zh-CN" sz="2400" dirty="0" err="1" smtClean="0">
                <a:ea typeface="宋体" panose="02010600030101010101" pitchFamily="2" charset="-122"/>
              </a:rPr>
              <a:t>.</a:t>
            </a:r>
            <a:r>
              <a:rPr lang="en-US" altLang="zh-CN" sz="2400" i="1" dirty="0" err="1" smtClean="0">
                <a:ea typeface="宋体" panose="02010600030101010101" pitchFamily="2" charset="-122"/>
              </a:rPr>
              <a:t>course_id</a:t>
            </a:r>
            <a:r>
              <a:rPr lang="en-US" altLang="zh-CN" sz="2400" i="1" dirty="0" smtClean="0">
                <a:ea typeface="宋体" panose="02010600030101010101" pitchFamily="2" charset="-122"/>
              </a:rPr>
              <a:t/>
            </a:r>
            <a:br>
              <a:rPr lang="en-US" altLang="zh-CN" sz="2400" i="1" dirty="0" smtClean="0">
                <a:ea typeface="宋体" panose="02010600030101010101" pitchFamily="2" charset="-122"/>
              </a:rPr>
            </a:br>
            <a:r>
              <a:rPr lang="en-US" altLang="zh-CN" sz="2400" i="1" dirty="0" smtClean="0">
                <a:ea typeface="宋体" panose="02010600030101010101" pitchFamily="2" charset="-122"/>
              </a:rPr>
              <a:t>                         </a:t>
            </a:r>
            <a:r>
              <a:rPr lang="en-US" altLang="zh-CN" sz="2400" b="1" dirty="0" smtClean="0">
                <a:ea typeface="宋体" panose="02010600030101010101" pitchFamily="2" charset="-122"/>
              </a:rPr>
              <a:t>from </a:t>
            </a:r>
            <a:r>
              <a:rPr lang="en-US" altLang="zh-CN" sz="2400" i="1" dirty="0" smtClean="0">
                <a:ea typeface="宋体" panose="02010600030101010101" pitchFamily="2" charset="-122"/>
              </a:rPr>
              <a:t>section </a:t>
            </a:r>
            <a:r>
              <a:rPr lang="en-US" altLang="zh-CN" sz="2400" b="1" dirty="0" smtClean="0">
                <a:ea typeface="宋体" panose="02010600030101010101" pitchFamily="2" charset="-122"/>
              </a:rPr>
              <a:t>as </a:t>
            </a:r>
            <a:r>
              <a:rPr lang="en-US" altLang="zh-CN" sz="2400" i="1" dirty="0" smtClean="0">
                <a:ea typeface="宋体" panose="02010600030101010101" pitchFamily="2" charset="-122"/>
              </a:rPr>
              <a:t>R</a:t>
            </a:r>
            <a:br>
              <a:rPr lang="en-US" altLang="zh-CN" sz="2400" i="1" dirty="0" smtClean="0">
                <a:ea typeface="宋体" panose="02010600030101010101" pitchFamily="2" charset="-122"/>
              </a:rPr>
            </a:br>
            <a:r>
              <a:rPr lang="en-US" altLang="zh-CN" sz="2400" i="1" dirty="0" smtClean="0">
                <a:ea typeface="宋体" panose="02010600030101010101" pitchFamily="2" charset="-122"/>
              </a:rPr>
              <a:t>                         </a:t>
            </a:r>
            <a:r>
              <a:rPr lang="en-US" altLang="zh-CN" sz="2400" b="1" dirty="0" smtClean="0">
                <a:ea typeface="宋体" panose="02010600030101010101" pitchFamily="2" charset="-122"/>
              </a:rPr>
              <a:t>where </a:t>
            </a:r>
            <a:r>
              <a:rPr lang="en-US" altLang="zh-CN" sz="2400" i="1" dirty="0" err="1" smtClean="0">
                <a:ea typeface="宋体" panose="02010600030101010101" pitchFamily="2" charset="-122"/>
              </a:rPr>
              <a:t>T</a:t>
            </a:r>
            <a:r>
              <a:rPr lang="en-US" altLang="zh-CN" sz="2400" dirty="0" err="1" smtClean="0">
                <a:ea typeface="宋体" panose="02010600030101010101" pitchFamily="2" charset="-122"/>
              </a:rPr>
              <a:t>.</a:t>
            </a:r>
            <a:r>
              <a:rPr lang="en-US" altLang="zh-CN" sz="2400" i="1" dirty="0" err="1" smtClean="0">
                <a:ea typeface="宋体" panose="02010600030101010101" pitchFamily="2" charset="-122"/>
              </a:rPr>
              <a:t>course_id</a:t>
            </a:r>
            <a:r>
              <a:rPr lang="en-US" altLang="zh-CN" sz="2400" dirty="0" smtClean="0">
                <a:ea typeface="宋体" panose="02010600030101010101" pitchFamily="2" charset="-122"/>
              </a:rPr>
              <a:t>= </a:t>
            </a:r>
            <a:r>
              <a:rPr lang="en-US" altLang="zh-CN" sz="2400" i="1" dirty="0" err="1" smtClean="0">
                <a:ea typeface="宋体" panose="02010600030101010101" pitchFamily="2" charset="-122"/>
              </a:rPr>
              <a:t>R</a:t>
            </a:r>
            <a:r>
              <a:rPr lang="en-US" altLang="zh-CN" sz="2400" dirty="0" err="1" smtClean="0">
                <a:ea typeface="宋体" panose="02010600030101010101" pitchFamily="2" charset="-122"/>
              </a:rPr>
              <a:t>.</a:t>
            </a:r>
            <a:r>
              <a:rPr lang="en-US" altLang="zh-CN" sz="2400" i="1" dirty="0" err="1" smtClean="0">
                <a:ea typeface="宋体" panose="02010600030101010101" pitchFamily="2" charset="-122"/>
              </a:rPr>
              <a:t>course_id</a:t>
            </a:r>
            <a:r>
              <a:rPr lang="en-US" altLang="zh-CN" sz="2400" i="1" dirty="0" smtClean="0">
                <a:ea typeface="宋体" panose="02010600030101010101" pitchFamily="2" charset="-122"/>
              </a:rPr>
              <a:t> </a:t>
            </a:r>
            <a:br>
              <a:rPr lang="en-US" altLang="zh-CN" sz="2400" i="1" dirty="0" smtClean="0">
                <a:ea typeface="宋体" panose="02010600030101010101" pitchFamily="2" charset="-122"/>
              </a:rPr>
            </a:br>
            <a:r>
              <a:rPr lang="en-US" altLang="zh-CN" sz="2400" i="1" dirty="0" smtClean="0">
                <a:ea typeface="宋体" panose="02010600030101010101" pitchFamily="2" charset="-122"/>
              </a:rPr>
              <a:t>                                      </a:t>
            </a:r>
            <a:r>
              <a:rPr lang="en-US" altLang="zh-CN" sz="2400" b="1" dirty="0" smtClean="0">
                <a:ea typeface="宋体" panose="02010600030101010101" pitchFamily="2" charset="-122"/>
              </a:rPr>
              <a:t>and </a:t>
            </a:r>
            <a:r>
              <a:rPr lang="en-US" altLang="zh-CN" sz="2400" i="1" dirty="0" err="1" smtClean="0">
                <a:ea typeface="宋体" panose="02010600030101010101" pitchFamily="2" charset="-122"/>
              </a:rPr>
              <a:t>R</a:t>
            </a:r>
            <a:r>
              <a:rPr lang="en-US" altLang="zh-CN" sz="2400" dirty="0" err="1" smtClean="0">
                <a:ea typeface="宋体" panose="02010600030101010101" pitchFamily="2" charset="-122"/>
              </a:rPr>
              <a:t>.</a:t>
            </a:r>
            <a:r>
              <a:rPr lang="en-US" altLang="zh-CN" sz="2400" i="1" dirty="0" err="1" smtClean="0">
                <a:ea typeface="宋体" panose="02010600030101010101" pitchFamily="2" charset="-122"/>
              </a:rPr>
              <a:t>year</a:t>
            </a:r>
            <a:r>
              <a:rPr lang="en-US" altLang="zh-CN" sz="2400" i="1" dirty="0" smtClean="0">
                <a:ea typeface="宋体" panose="02010600030101010101" pitchFamily="2" charset="-122"/>
              </a:rPr>
              <a:t> </a:t>
            </a:r>
            <a:r>
              <a:rPr lang="en-US" altLang="zh-CN" sz="2400" dirty="0" smtClean="0">
                <a:ea typeface="宋体" panose="02010600030101010101" pitchFamily="2" charset="-122"/>
              </a:rPr>
              <a:t>= 2009);</a:t>
            </a:r>
          </a:p>
          <a:p>
            <a:r>
              <a:rPr lang="en-US" altLang="zh-CN" sz="2800" i="1" dirty="0" smtClean="0"/>
              <a:t>note: not supported by Oracle </a:t>
            </a:r>
          </a:p>
          <a:p>
            <a:pPr lvl="1">
              <a:buFont typeface="Monotype Sorts" charset="2"/>
              <a:buNone/>
              <a:tabLst>
                <a:tab pos="803275" algn="l"/>
                <a:tab pos="1547495" algn="l"/>
              </a:tabLst>
            </a:pPr>
            <a:endParaRPr lang="en-US" altLang="zh-CN" sz="24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a:xfrm>
            <a:off x="639259" y="450962"/>
            <a:ext cx="8077200" cy="609600"/>
          </a:xfrm>
        </p:spPr>
        <p:txBody>
          <a:bodyPr/>
          <a:lstStyle/>
          <a:p>
            <a:pPr>
              <a:defRPr/>
            </a:pPr>
            <a:r>
              <a:rPr lang="en-US" altLang="zh-CN" dirty="0" err="1" smtClean="0">
                <a:ea typeface="宋体" panose="02010600030101010101" pitchFamily="2" charset="-122"/>
              </a:rPr>
              <a:t>Subqueries</a:t>
            </a:r>
            <a:r>
              <a:rPr lang="en-US" altLang="zh-CN" dirty="0" smtClean="0">
                <a:ea typeface="宋体" panose="02010600030101010101" pitchFamily="2" charset="-122"/>
              </a:rPr>
              <a:t> in the From Clause</a:t>
            </a:r>
          </a:p>
        </p:txBody>
      </p:sp>
      <p:sp>
        <p:nvSpPr>
          <p:cNvPr id="55299" name="Rectangle 3"/>
          <p:cNvSpPr>
            <a:spLocks noGrp="1" noChangeArrowheads="1"/>
          </p:cNvSpPr>
          <p:nvPr>
            <p:ph type="body" idx="1"/>
          </p:nvPr>
        </p:nvSpPr>
        <p:spPr>
          <a:xfrm>
            <a:off x="415571" y="1272597"/>
            <a:ext cx="8489950" cy="4876800"/>
          </a:xfrm>
        </p:spPr>
        <p:txBody>
          <a:bodyPr/>
          <a:lstStyle/>
          <a:p>
            <a:pPr>
              <a:tabLst>
                <a:tab pos="1146175" algn="l"/>
                <a:tab pos="1607820" algn="l"/>
                <a:tab pos="1711325" algn="l"/>
              </a:tabLst>
            </a:pPr>
            <a:r>
              <a:rPr lang="en-US" altLang="zh-CN" sz="2400" dirty="0" smtClean="0">
                <a:ea typeface="宋体" panose="02010600030101010101" pitchFamily="2" charset="-122"/>
              </a:rPr>
              <a:t>SQL allows a </a:t>
            </a:r>
            <a:r>
              <a:rPr lang="en-US" altLang="zh-CN" sz="2400" dirty="0" err="1" smtClean="0">
                <a:ea typeface="宋体" panose="02010600030101010101" pitchFamily="2" charset="-122"/>
              </a:rPr>
              <a:t>subquery</a:t>
            </a:r>
            <a:r>
              <a:rPr lang="en-US" altLang="zh-CN" sz="2400" dirty="0" smtClean="0">
                <a:ea typeface="宋体" panose="02010600030101010101" pitchFamily="2" charset="-122"/>
              </a:rPr>
              <a:t> expression to be used in the </a:t>
            </a:r>
            <a:r>
              <a:rPr lang="en-US" altLang="zh-CN" sz="2400" b="1" dirty="0" smtClean="0">
                <a:ea typeface="宋体" panose="02010600030101010101" pitchFamily="2" charset="-122"/>
              </a:rPr>
              <a:t>from </a:t>
            </a:r>
            <a:r>
              <a:rPr lang="en-US" altLang="zh-CN" sz="2400" dirty="0" smtClean="0">
                <a:ea typeface="宋体" panose="02010600030101010101" pitchFamily="2" charset="-122"/>
              </a:rPr>
              <a:t>clause</a:t>
            </a:r>
          </a:p>
          <a:p>
            <a:pPr>
              <a:tabLst>
                <a:tab pos="1146175" algn="l"/>
                <a:tab pos="1607820" algn="l"/>
                <a:tab pos="1711325" algn="l"/>
              </a:tabLst>
            </a:pPr>
            <a:endParaRPr lang="en-US" altLang="zh-CN" sz="2400" dirty="0" smtClean="0">
              <a:ea typeface="宋体" panose="02010600030101010101" pitchFamily="2" charset="-122"/>
            </a:endParaRPr>
          </a:p>
          <a:p>
            <a:pPr>
              <a:tabLst>
                <a:tab pos="1146175" algn="l"/>
                <a:tab pos="1607820" algn="l"/>
                <a:tab pos="1711325" algn="l"/>
              </a:tabLst>
            </a:pPr>
            <a:endParaRPr lang="en-US" altLang="zh-CN" sz="2400" dirty="0" smtClean="0">
              <a:ea typeface="宋体" panose="02010600030101010101" pitchFamily="2" charset="-122"/>
            </a:endParaRPr>
          </a:p>
          <a:p>
            <a:pPr>
              <a:tabLst>
                <a:tab pos="1146175" algn="l"/>
                <a:tab pos="1607820" algn="l"/>
                <a:tab pos="1711325" algn="l"/>
              </a:tabLst>
            </a:pPr>
            <a:r>
              <a:rPr lang="en-US" altLang="zh-CN" sz="2400" b="1" dirty="0" smtClean="0">
                <a:solidFill>
                  <a:srgbClr val="0070C0"/>
                </a:solidFill>
              </a:rPr>
              <a:t>The key concept applied here is that any </a:t>
            </a:r>
            <a:r>
              <a:rPr lang="en-US" altLang="zh-CN" sz="2400" b="1" dirty="0" smtClean="0">
                <a:solidFill>
                  <a:srgbClr val="FF0000"/>
                </a:solidFill>
              </a:rPr>
              <a:t>select-from-where expression returns a relation</a:t>
            </a:r>
            <a:r>
              <a:rPr lang="en-US" altLang="zh-CN" sz="2400" b="1" dirty="0" smtClean="0">
                <a:solidFill>
                  <a:srgbClr val="0070C0"/>
                </a:solidFill>
              </a:rPr>
              <a:t> as a result and, therefore, </a:t>
            </a:r>
            <a:r>
              <a:rPr lang="en-US" altLang="zh-CN" sz="2400" b="1" dirty="0" smtClean="0">
                <a:solidFill>
                  <a:srgbClr val="FF0000"/>
                </a:solidFill>
              </a:rPr>
              <a:t>can be inserted into </a:t>
            </a:r>
            <a:r>
              <a:rPr lang="en-US" altLang="zh-CN" sz="2400" b="1" dirty="0" smtClean="0">
                <a:solidFill>
                  <a:srgbClr val="0070C0"/>
                </a:solidFill>
              </a:rPr>
              <a:t>another select-from-where anywhere that </a:t>
            </a:r>
            <a:r>
              <a:rPr lang="en-US" altLang="zh-CN" sz="2400" b="1" dirty="0" smtClean="0">
                <a:solidFill>
                  <a:srgbClr val="FF0000"/>
                </a:solidFill>
              </a:rPr>
              <a:t>a relation can appear</a:t>
            </a:r>
            <a:r>
              <a:rPr lang="en-US" altLang="zh-CN" sz="2400" b="1" dirty="0" smtClean="0">
                <a:solidFill>
                  <a:srgbClr val="0070C0"/>
                </a:solidFill>
              </a:rPr>
              <a:t>.</a:t>
            </a:r>
            <a:endParaRPr lang="zh-CN" altLang="en-US" sz="2400" b="1" dirty="0" smtClean="0">
              <a:solidFill>
                <a:srgbClr val="0070C0"/>
              </a:solidFill>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68350" y="117475"/>
            <a:ext cx="8077200" cy="609600"/>
          </a:xfrm>
        </p:spPr>
        <p:txBody>
          <a:bodyPr/>
          <a:lstStyle/>
          <a:p>
            <a:pPr>
              <a:defRPr/>
            </a:pPr>
            <a:r>
              <a:rPr lang="en-US" altLang="zh-CN" dirty="0" err="1" smtClean="0">
                <a:ea typeface="宋体" panose="02010600030101010101" pitchFamily="2" charset="-122"/>
              </a:rPr>
              <a:t>Subqueries</a:t>
            </a:r>
            <a:r>
              <a:rPr lang="en-US" altLang="zh-CN" dirty="0" smtClean="0">
                <a:ea typeface="宋体" panose="02010600030101010101" pitchFamily="2" charset="-122"/>
              </a:rPr>
              <a:t> in the From Clause</a:t>
            </a:r>
          </a:p>
        </p:txBody>
      </p:sp>
      <p:sp>
        <p:nvSpPr>
          <p:cNvPr id="5" name="Rectangle 3"/>
          <p:cNvSpPr txBox="1">
            <a:spLocks noChangeArrowheads="1"/>
          </p:cNvSpPr>
          <p:nvPr/>
        </p:nvSpPr>
        <p:spPr bwMode="auto">
          <a:xfrm>
            <a:off x="361270" y="796699"/>
            <a:ext cx="8492444" cy="5778272"/>
          </a:xfrm>
          <a:prstGeom prst="rect">
            <a:avLst/>
          </a:prstGeom>
          <a:noFill/>
          <a:ln w="9525">
            <a:noFill/>
            <a:miter lim="800000"/>
          </a:ln>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tabLst>
                <a:tab pos="1146175" algn="l"/>
                <a:tab pos="1607820" algn="l"/>
                <a:tab pos="1711325" algn="l"/>
              </a:tabLst>
              <a:defRPr/>
            </a:pP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Find the average instructors’ salaries of those departments where the average salary is greater than $42,000. </a:t>
            </a:r>
            <a:endParaRPr kumimoji="1" lang="en-US" altLang="zh-CN" sz="2000" kern="0" dirty="0" smtClean="0">
              <a:latin typeface="+mn-lt"/>
              <a:ea typeface="宋体" panose="02010600030101010101" pitchFamily="2" charset="-122"/>
            </a:endParaRPr>
          </a:p>
          <a:p>
            <a:pPr marL="342900" marR="0" lvl="0" indent="-342900" algn="l" defTabSz="914400" rtl="0" eaLnBrk="0" fontAlgn="base" latinLnBrk="0" hangingPunct="0">
              <a:lnSpc>
                <a:spcPct val="100000"/>
              </a:lnSpc>
              <a:spcBef>
                <a:spcPct val="35000"/>
              </a:spcBef>
              <a:spcAft>
                <a:spcPct val="0"/>
              </a:spcAft>
              <a:buClr>
                <a:schemeClr val="tx2"/>
              </a:buClr>
              <a:buSzPct val="90000"/>
              <a:tabLst>
                <a:tab pos="1146175" algn="l"/>
                <a:tab pos="1607820" algn="l"/>
                <a:tab pos="1711325" algn="l"/>
              </a:tabLst>
              <a:defRPr/>
            </a:pPr>
            <a:r>
              <a:rPr kumimoji="1" lang="en-US" altLang="zh-CN" sz="1800" kern="0" dirty="0" smtClean="0">
                <a:latin typeface="+mn-lt"/>
                <a:ea typeface="宋体" panose="02010600030101010101" pitchFamily="2" charset="-122"/>
              </a:rPr>
              <a:t>       &gt; </a:t>
            </a:r>
            <a:r>
              <a:rPr kumimoji="1" lang="en-US" altLang="zh-CN" sz="2000" b="1" kern="0" dirty="0" smtClean="0">
                <a:latin typeface="+mn-lt"/>
                <a:ea typeface="宋体" panose="02010600030101010101" pitchFamily="2" charset="-122"/>
              </a:rPr>
              <a:t>select</a:t>
            </a:r>
            <a:r>
              <a:rPr kumimoji="1" lang="en-US" altLang="zh-CN" sz="2000" kern="0" dirty="0" smtClean="0">
                <a:latin typeface="+mn-lt"/>
                <a:ea typeface="宋体" panose="02010600030101010101" pitchFamily="2" charset="-122"/>
              </a:rPr>
              <a:t> </a:t>
            </a:r>
            <a:r>
              <a:rPr kumimoji="1" lang="en-US" altLang="zh-CN" sz="2000" kern="0" dirty="0" err="1" smtClean="0">
                <a:latin typeface="+mn-lt"/>
                <a:ea typeface="宋体" panose="02010600030101010101" pitchFamily="2" charset="-122"/>
              </a:rPr>
              <a:t>dept_name,avg</a:t>
            </a:r>
            <a:r>
              <a:rPr kumimoji="1" lang="en-US" altLang="zh-CN" sz="2000" kern="0" dirty="0" smtClean="0">
                <a:latin typeface="+mn-lt"/>
                <a:ea typeface="宋体" panose="02010600030101010101" pitchFamily="2" charset="-122"/>
              </a:rPr>
              <a:t>(salary) </a:t>
            </a:r>
            <a:r>
              <a:rPr kumimoji="1" lang="en-US" altLang="zh-CN" sz="2000" b="1" kern="0" dirty="0" smtClean="0">
                <a:latin typeface="+mn-lt"/>
                <a:ea typeface="宋体" panose="02010600030101010101" pitchFamily="2" charset="-122"/>
              </a:rPr>
              <a:t>from</a:t>
            </a:r>
            <a:r>
              <a:rPr kumimoji="1" lang="en-US" altLang="zh-CN" sz="2000" kern="0" dirty="0" smtClean="0">
                <a:latin typeface="+mn-lt"/>
                <a:ea typeface="宋体" panose="02010600030101010101" pitchFamily="2" charset="-122"/>
              </a:rPr>
              <a:t> </a:t>
            </a:r>
            <a:r>
              <a:rPr kumimoji="1" lang="en-US" altLang="zh-CN" sz="2000" kern="0" dirty="0" smtClean="0">
                <a:latin typeface="+mn-lt"/>
                <a:ea typeface="宋体" panose="02010600030101010101" pitchFamily="2" charset="-122"/>
              </a:rPr>
              <a:t>instructor </a:t>
            </a:r>
            <a:r>
              <a:rPr kumimoji="1" lang="en-US" altLang="zh-CN" sz="2000" b="1" kern="0" dirty="0" smtClean="0">
                <a:latin typeface="+mn-lt"/>
                <a:ea typeface="宋体" panose="02010600030101010101" pitchFamily="2" charset="-122"/>
              </a:rPr>
              <a:t>group by </a:t>
            </a:r>
            <a:r>
              <a:rPr kumimoji="1" lang="en-US" altLang="zh-CN" sz="2000" kern="0" dirty="0" err="1" smtClean="0">
                <a:latin typeface="+mn-lt"/>
                <a:ea typeface="宋体" panose="02010600030101010101" pitchFamily="2" charset="-122"/>
              </a:rPr>
              <a:t>dept_name</a:t>
            </a:r>
            <a:r>
              <a:rPr kumimoji="1" lang="en-US" altLang="zh-CN" sz="2000" kern="0" dirty="0" smtClean="0">
                <a:latin typeface="+mn-lt"/>
                <a:ea typeface="宋体" panose="02010600030101010101" pitchFamily="2" charset="-122"/>
              </a:rPr>
              <a:t> </a:t>
            </a:r>
            <a:r>
              <a:rPr kumimoji="1" lang="en-US" altLang="zh-CN" sz="2000" kern="0" dirty="0" smtClean="0">
                <a:latin typeface="+mn-lt"/>
                <a:ea typeface="宋体" panose="02010600030101010101" pitchFamily="2" charset="-122"/>
              </a:rPr>
              <a:t>      </a:t>
            </a:r>
            <a:r>
              <a:rPr kumimoji="1" lang="en-US" altLang="zh-CN" sz="2000" b="1" kern="0" dirty="0" smtClean="0">
                <a:latin typeface="+mn-lt"/>
                <a:ea typeface="宋体" panose="02010600030101010101" pitchFamily="2" charset="-122"/>
              </a:rPr>
              <a:t>having </a:t>
            </a:r>
            <a:r>
              <a:rPr kumimoji="1" lang="en-US" altLang="zh-CN" sz="2000" b="1" kern="0" dirty="0" err="1" smtClean="0">
                <a:latin typeface="+mn-lt"/>
                <a:ea typeface="宋体" panose="02010600030101010101" pitchFamily="2" charset="-122"/>
              </a:rPr>
              <a:t>avg</a:t>
            </a:r>
            <a:r>
              <a:rPr kumimoji="1" lang="en-US" altLang="zh-CN" sz="2000" kern="0" dirty="0" smtClean="0">
                <a:latin typeface="+mn-lt"/>
                <a:ea typeface="宋体" panose="02010600030101010101" pitchFamily="2" charset="-122"/>
              </a:rPr>
              <a:t>(salary)&gt;42000;</a:t>
            </a:r>
            <a:endPar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2"/>
              <a:buNone/>
              <a:tabLst>
                <a:tab pos="1146175" algn="l"/>
                <a:tab pos="1607820" algn="l"/>
                <a:tab pos="1711325" algn="l"/>
              </a:tabLst>
              <a:defRPr/>
            </a:pPr>
            <a:r>
              <a:rPr kumimoji="1" lang="en-US" altLang="zh-CN" sz="1800" b="1" i="0" u="none" strike="noStrike" kern="0" cap="none" spc="0" normalizeH="0" baseline="0" noProof="0" dirty="0" smtClean="0">
                <a:ln>
                  <a:noFill/>
                </a:ln>
                <a:solidFill>
                  <a:schemeClr val="tx1"/>
                </a:solidFill>
                <a:effectLst/>
                <a:uLnTx/>
                <a:uFillTx/>
                <a:latin typeface="+mn-lt"/>
                <a:ea typeface="宋体" panose="02010600030101010101" pitchFamily="2" charset="-122"/>
              </a:rPr>
              <a:t>    </a:t>
            </a:r>
            <a:r>
              <a:rPr kumimoji="1"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select </a:t>
            </a:r>
            <a:r>
              <a:rPr kumimoji="1" lang="en-US" altLang="zh-CN" sz="2000" b="0" i="1" u="none" strike="noStrike" kern="0" cap="none" spc="0" normalizeH="0" baseline="0" noProof="0" dirty="0" err="1" smtClean="0">
                <a:ln>
                  <a:noFill/>
                </a:ln>
                <a:solidFill>
                  <a:schemeClr val="tx1"/>
                </a:solidFill>
                <a:effectLst/>
                <a:uLnTx/>
                <a:uFillTx/>
                <a:latin typeface="+mn-lt"/>
                <a:ea typeface="宋体" panose="02010600030101010101" pitchFamily="2" charset="-122"/>
              </a:rPr>
              <a:t>dept_name</a:t>
            </a: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rPr>
              <a:t>, </a:t>
            </a:r>
            <a:r>
              <a:rPr kumimoji="1" lang="en-US" altLang="zh-CN" sz="2000" b="0" i="1" u="none" strike="noStrike" kern="0" cap="none" spc="0" normalizeH="0" baseline="0" noProof="0" dirty="0" err="1" smtClean="0">
                <a:ln>
                  <a:noFill/>
                </a:ln>
                <a:solidFill>
                  <a:schemeClr val="tx1"/>
                </a:solidFill>
                <a:effectLst/>
                <a:uLnTx/>
                <a:uFillTx/>
                <a:latin typeface="+mn-lt"/>
                <a:ea typeface="宋体" panose="02010600030101010101" pitchFamily="2" charset="-122"/>
              </a:rPr>
              <a:t>avg_salary</a:t>
            </a:r>
            <a:r>
              <a:rPr kumimoji="1" lang="en-US" altLang="zh-CN" sz="2000" b="0" i="1" u="none" strike="noStrike" kern="0" cap="none" spc="0" normalizeH="0" baseline="0" noProof="0" dirty="0" smtClean="0">
                <a:ln>
                  <a:noFill/>
                </a:ln>
                <a:solidFill>
                  <a:schemeClr val="tx1"/>
                </a:solidFill>
                <a:effectLst/>
                <a:uLnTx/>
                <a:uFillTx/>
                <a:latin typeface="+mn-lt"/>
                <a:ea typeface="宋体" panose="02010600030101010101" pitchFamily="2" charset="-122"/>
              </a:rPr>
              <a:t/>
            </a:r>
            <a:br>
              <a:rPr kumimoji="1" lang="en-US" altLang="zh-CN" sz="2000" b="0" i="1" u="none" strike="noStrike" kern="0" cap="none" spc="0" normalizeH="0" baseline="0" noProof="0" dirty="0" smtClean="0">
                <a:ln>
                  <a:noFill/>
                </a:ln>
                <a:solidFill>
                  <a:schemeClr val="tx1"/>
                </a:solidFill>
                <a:effectLst/>
                <a:uLnTx/>
                <a:uFillTx/>
                <a:latin typeface="+mn-lt"/>
                <a:ea typeface="宋体" panose="02010600030101010101" pitchFamily="2" charset="-122"/>
              </a:rPr>
            </a:br>
            <a:r>
              <a:rPr kumimoji="1"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from </a:t>
            </a: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rPr>
              <a:t>(</a:t>
            </a:r>
            <a:r>
              <a:rPr kumimoji="1" lang="en-US" altLang="zh-CN" sz="2000" b="1" i="0" u="none" strike="noStrike" kern="0" cap="none" spc="0" normalizeH="0" baseline="0" noProof="0" dirty="0" smtClean="0">
                <a:ln>
                  <a:noFill/>
                </a:ln>
                <a:solidFill>
                  <a:srgbClr val="FF0000"/>
                </a:solidFill>
                <a:effectLst/>
                <a:uLnTx/>
                <a:uFillTx/>
                <a:latin typeface="+mn-lt"/>
                <a:ea typeface="宋体" panose="02010600030101010101" pitchFamily="2" charset="-122"/>
              </a:rPr>
              <a:t>select </a:t>
            </a:r>
            <a:r>
              <a:rPr kumimoji="1" lang="en-US" altLang="zh-CN" sz="2000" b="0" i="1" u="none" strike="noStrike" kern="0" cap="none" spc="0" normalizeH="0" baseline="0" noProof="0" dirty="0" err="1" smtClean="0">
                <a:ln>
                  <a:noFill/>
                </a:ln>
                <a:solidFill>
                  <a:srgbClr val="FF0000"/>
                </a:solidFill>
                <a:effectLst/>
                <a:uLnTx/>
                <a:uFillTx/>
                <a:latin typeface="+mn-lt"/>
                <a:ea typeface="宋体" panose="02010600030101010101" pitchFamily="2" charset="-122"/>
              </a:rPr>
              <a:t>dept_name</a:t>
            </a:r>
            <a:r>
              <a:rPr kumimoji="1" lang="en-US" altLang="zh-CN" sz="2000" b="0" i="0" u="none" strike="noStrike" kern="0" cap="none" spc="0" normalizeH="0" baseline="0" noProof="0" dirty="0" smtClean="0">
                <a:ln>
                  <a:noFill/>
                </a:ln>
                <a:solidFill>
                  <a:srgbClr val="FF0000"/>
                </a:solidFill>
                <a:effectLst/>
                <a:uLnTx/>
                <a:uFillTx/>
                <a:latin typeface="+mn-lt"/>
                <a:ea typeface="宋体" panose="02010600030101010101" pitchFamily="2" charset="-122"/>
              </a:rPr>
              <a:t>, </a:t>
            </a:r>
            <a:r>
              <a:rPr kumimoji="1" lang="en-US" altLang="zh-CN" sz="2000" b="1" i="0" u="none" strike="noStrike" kern="0" cap="none" spc="0" normalizeH="0" baseline="0" noProof="0" dirty="0" err="1" smtClean="0">
                <a:ln>
                  <a:noFill/>
                </a:ln>
                <a:solidFill>
                  <a:srgbClr val="FF0000"/>
                </a:solidFill>
                <a:effectLst/>
                <a:uLnTx/>
                <a:uFillTx/>
                <a:latin typeface="+mn-lt"/>
                <a:ea typeface="宋体" panose="02010600030101010101" pitchFamily="2" charset="-122"/>
              </a:rPr>
              <a:t>avg</a:t>
            </a:r>
            <a:r>
              <a:rPr kumimoji="1" lang="en-US" altLang="zh-CN" sz="2000" b="1" i="0" u="none" strike="noStrike" kern="0" cap="none" spc="0" normalizeH="0" baseline="0" noProof="0" dirty="0" smtClean="0">
                <a:ln>
                  <a:noFill/>
                </a:ln>
                <a:solidFill>
                  <a:srgbClr val="FF0000"/>
                </a:solidFill>
                <a:effectLst/>
                <a:uLnTx/>
                <a:uFillTx/>
                <a:latin typeface="+mn-lt"/>
                <a:ea typeface="宋体" panose="02010600030101010101" pitchFamily="2" charset="-122"/>
              </a:rPr>
              <a:t> </a:t>
            </a:r>
            <a:r>
              <a:rPr kumimoji="1" lang="en-US" altLang="zh-CN" sz="2000" b="0" i="0" u="none" strike="noStrike" kern="0" cap="none" spc="0" normalizeH="0" baseline="0" noProof="0" dirty="0" smtClean="0">
                <a:ln>
                  <a:noFill/>
                </a:ln>
                <a:solidFill>
                  <a:srgbClr val="FF0000"/>
                </a:solidFill>
                <a:effectLst/>
                <a:uLnTx/>
                <a:uFillTx/>
                <a:latin typeface="+mn-lt"/>
                <a:ea typeface="宋体" panose="02010600030101010101" pitchFamily="2" charset="-122"/>
              </a:rPr>
              <a:t>(</a:t>
            </a:r>
            <a:r>
              <a:rPr kumimoji="1" lang="en-US" altLang="zh-CN" sz="2000" b="0" i="1" u="none" strike="noStrike" kern="0" cap="none" spc="0" normalizeH="0" baseline="0" noProof="0" dirty="0" smtClean="0">
                <a:ln>
                  <a:noFill/>
                </a:ln>
                <a:solidFill>
                  <a:srgbClr val="FF0000"/>
                </a:solidFill>
                <a:effectLst/>
                <a:uLnTx/>
                <a:uFillTx/>
                <a:latin typeface="+mn-lt"/>
                <a:ea typeface="宋体" panose="02010600030101010101" pitchFamily="2" charset="-122"/>
              </a:rPr>
              <a:t>salary</a:t>
            </a:r>
            <a:r>
              <a:rPr kumimoji="1" lang="en-US" altLang="zh-CN" sz="2000" b="0" i="0" u="none" strike="noStrike" kern="0" cap="none" spc="0" normalizeH="0" baseline="0" noProof="0" dirty="0" smtClean="0">
                <a:ln>
                  <a:noFill/>
                </a:ln>
                <a:solidFill>
                  <a:srgbClr val="FF0000"/>
                </a:solidFill>
                <a:effectLst/>
                <a:uLnTx/>
                <a:uFillTx/>
                <a:latin typeface="+mn-lt"/>
                <a:ea typeface="宋体" panose="02010600030101010101" pitchFamily="2" charset="-122"/>
              </a:rPr>
              <a:t>) </a:t>
            </a:r>
            <a:r>
              <a:rPr kumimoji="1" lang="en-US" altLang="zh-CN" sz="2000" b="1" i="0" u="none" strike="noStrike" kern="0" cap="none" spc="0" normalizeH="0" baseline="0" noProof="0" dirty="0" smtClean="0">
                <a:ln>
                  <a:noFill/>
                </a:ln>
                <a:solidFill>
                  <a:srgbClr val="FF0000"/>
                </a:solidFill>
                <a:effectLst/>
                <a:uLnTx/>
                <a:uFillTx/>
                <a:latin typeface="+mn-lt"/>
                <a:ea typeface="宋体" panose="02010600030101010101" pitchFamily="2" charset="-122"/>
              </a:rPr>
              <a:t>as </a:t>
            </a:r>
            <a:r>
              <a:rPr kumimoji="1" lang="en-US" altLang="zh-CN" sz="2000" b="0" i="1" u="none" strike="noStrike" kern="0" cap="none" spc="0" normalizeH="0" baseline="0" noProof="0" dirty="0" err="1" smtClean="0">
                <a:ln>
                  <a:noFill/>
                </a:ln>
                <a:solidFill>
                  <a:srgbClr val="FF0000"/>
                </a:solidFill>
                <a:effectLst/>
                <a:uLnTx/>
                <a:uFillTx/>
                <a:latin typeface="+mn-lt"/>
                <a:ea typeface="宋体" panose="02010600030101010101" pitchFamily="2" charset="-122"/>
              </a:rPr>
              <a:t>avg_salary</a:t>
            </a:r>
            <a:r>
              <a:rPr kumimoji="1" lang="en-US" altLang="zh-CN" sz="2000" b="0" i="1" u="none" strike="noStrike" kern="0" cap="none" spc="0" normalizeH="0" baseline="0" noProof="0" dirty="0" smtClean="0">
                <a:ln>
                  <a:noFill/>
                </a:ln>
                <a:solidFill>
                  <a:srgbClr val="FF0000"/>
                </a:solidFill>
                <a:effectLst/>
                <a:uLnTx/>
                <a:uFillTx/>
                <a:latin typeface="+mn-lt"/>
                <a:ea typeface="宋体" panose="02010600030101010101" pitchFamily="2" charset="-122"/>
              </a:rPr>
              <a:t/>
            </a:r>
            <a:br>
              <a:rPr kumimoji="1" lang="en-US" altLang="zh-CN" sz="2000" b="0" i="1" u="none" strike="noStrike" kern="0" cap="none" spc="0" normalizeH="0" baseline="0" noProof="0" dirty="0" smtClean="0">
                <a:ln>
                  <a:noFill/>
                </a:ln>
                <a:solidFill>
                  <a:srgbClr val="FF0000"/>
                </a:solidFill>
                <a:effectLst/>
                <a:uLnTx/>
                <a:uFillTx/>
                <a:latin typeface="+mn-lt"/>
                <a:ea typeface="宋体" panose="02010600030101010101" pitchFamily="2" charset="-122"/>
              </a:rPr>
            </a:br>
            <a:r>
              <a:rPr kumimoji="1" lang="en-US" altLang="zh-CN" sz="2000" b="0" i="1" u="none" strike="noStrike" kern="0" cap="none" spc="0" normalizeH="0" baseline="0" noProof="0" dirty="0" smtClean="0">
                <a:ln>
                  <a:noFill/>
                </a:ln>
                <a:solidFill>
                  <a:srgbClr val="FF0000"/>
                </a:solidFill>
                <a:effectLst/>
                <a:uLnTx/>
                <a:uFillTx/>
                <a:latin typeface="+mn-lt"/>
                <a:ea typeface="宋体" panose="02010600030101010101" pitchFamily="2" charset="-122"/>
              </a:rPr>
              <a:t>           </a:t>
            </a:r>
            <a:r>
              <a:rPr kumimoji="1" lang="en-US" altLang="zh-CN" sz="2000" b="1" i="0" u="none" strike="noStrike" kern="0" cap="none" spc="0" normalizeH="0" baseline="0" noProof="0" dirty="0" smtClean="0">
                <a:ln>
                  <a:noFill/>
                </a:ln>
                <a:solidFill>
                  <a:srgbClr val="FF0000"/>
                </a:solidFill>
                <a:effectLst/>
                <a:uLnTx/>
                <a:uFillTx/>
                <a:latin typeface="+mn-lt"/>
                <a:ea typeface="宋体" panose="02010600030101010101" pitchFamily="2" charset="-122"/>
              </a:rPr>
              <a:t>from </a:t>
            </a:r>
            <a:r>
              <a:rPr kumimoji="1" lang="en-US" altLang="zh-CN" sz="2000" b="0" i="1" u="none" strike="noStrike" kern="0" cap="none" spc="0" normalizeH="0" baseline="0" noProof="0" dirty="0" smtClean="0">
                <a:ln>
                  <a:noFill/>
                </a:ln>
                <a:solidFill>
                  <a:srgbClr val="FF0000"/>
                </a:solidFill>
                <a:effectLst/>
                <a:uLnTx/>
                <a:uFillTx/>
                <a:latin typeface="+mn-lt"/>
                <a:ea typeface="宋体" panose="02010600030101010101" pitchFamily="2" charset="-122"/>
              </a:rPr>
              <a:t>instructor</a:t>
            </a:r>
            <a:br>
              <a:rPr kumimoji="1" lang="en-US" altLang="zh-CN" sz="2000" b="0" i="1" u="none" strike="noStrike" kern="0" cap="none" spc="0" normalizeH="0" baseline="0" noProof="0" dirty="0" smtClean="0">
                <a:ln>
                  <a:noFill/>
                </a:ln>
                <a:solidFill>
                  <a:srgbClr val="FF0000"/>
                </a:solidFill>
                <a:effectLst/>
                <a:uLnTx/>
                <a:uFillTx/>
                <a:latin typeface="+mn-lt"/>
                <a:ea typeface="宋体" panose="02010600030101010101" pitchFamily="2" charset="-122"/>
              </a:rPr>
            </a:br>
            <a:r>
              <a:rPr kumimoji="1" lang="en-US" altLang="zh-CN" sz="2000" b="0" i="1" u="none" strike="noStrike" kern="0" cap="none" spc="0" normalizeH="0" baseline="0" noProof="0" dirty="0" smtClean="0">
                <a:ln>
                  <a:noFill/>
                </a:ln>
                <a:solidFill>
                  <a:srgbClr val="FF0000"/>
                </a:solidFill>
                <a:effectLst/>
                <a:uLnTx/>
                <a:uFillTx/>
                <a:latin typeface="+mn-lt"/>
                <a:ea typeface="宋体" panose="02010600030101010101" pitchFamily="2" charset="-122"/>
              </a:rPr>
              <a:t>           </a:t>
            </a:r>
            <a:r>
              <a:rPr kumimoji="1" lang="en-US" altLang="zh-CN" sz="2000" b="1" i="0" u="none" strike="noStrike" kern="0" cap="none" spc="0" normalizeH="0" baseline="0" noProof="0" dirty="0" smtClean="0">
                <a:ln>
                  <a:noFill/>
                </a:ln>
                <a:solidFill>
                  <a:srgbClr val="FF0000"/>
                </a:solidFill>
                <a:effectLst/>
                <a:uLnTx/>
                <a:uFillTx/>
                <a:latin typeface="+mn-lt"/>
                <a:ea typeface="宋体" panose="02010600030101010101" pitchFamily="2" charset="-122"/>
              </a:rPr>
              <a:t>group by </a:t>
            </a:r>
            <a:r>
              <a:rPr kumimoji="1" lang="en-US" altLang="zh-CN" sz="2000" b="0" i="1" u="none" strike="noStrike" kern="0" cap="none" spc="0" normalizeH="0" baseline="0" noProof="0" dirty="0" err="1" smtClean="0">
                <a:ln>
                  <a:noFill/>
                </a:ln>
                <a:solidFill>
                  <a:srgbClr val="FF0000"/>
                </a:solidFill>
                <a:effectLst/>
                <a:uLnTx/>
                <a:uFillTx/>
                <a:latin typeface="+mn-lt"/>
                <a:ea typeface="宋体" panose="02010600030101010101" pitchFamily="2" charset="-122"/>
              </a:rPr>
              <a:t>dept_name</a:t>
            </a: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rPr>
              <a:t>)  temp</a:t>
            </a: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rPr>
              <a:t/>
            </a:r>
            <a:b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rPr>
            </a:br>
            <a:r>
              <a:rPr kumimoji="1"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where </a:t>
            </a:r>
            <a:r>
              <a:rPr kumimoji="1" lang="en-US" altLang="zh-CN" sz="2000" b="1" kern="0" dirty="0" smtClean="0">
                <a:latin typeface="+mn-lt"/>
                <a:ea typeface="宋体" panose="02010600030101010101" pitchFamily="2" charset="-122"/>
              </a:rPr>
              <a:t>temp</a:t>
            </a:r>
            <a:r>
              <a:rPr kumimoji="1"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a:t>
            </a:r>
            <a:r>
              <a:rPr kumimoji="1" lang="en-US" altLang="zh-CN" sz="2000" b="0" i="1" u="none" strike="noStrike" kern="0" cap="none" spc="0" normalizeH="0" baseline="0" noProof="0" dirty="0" err="1" smtClean="0">
                <a:ln>
                  <a:noFill/>
                </a:ln>
                <a:solidFill>
                  <a:schemeClr val="tx1"/>
                </a:solidFill>
                <a:effectLst/>
                <a:uLnTx/>
                <a:uFillTx/>
                <a:latin typeface="+mn-lt"/>
                <a:ea typeface="宋体" panose="02010600030101010101" pitchFamily="2" charset="-122"/>
              </a:rPr>
              <a:t>avg_salary</a:t>
            </a:r>
            <a:r>
              <a:rPr kumimoji="1" lang="en-US" altLang="zh-CN" sz="2000" b="0" i="1" u="none" strike="noStrike" kern="0" cap="none" spc="0" normalizeH="0" baseline="0" noProof="0" dirty="0" smtClean="0">
                <a:ln>
                  <a:noFill/>
                </a:ln>
                <a:solidFill>
                  <a:schemeClr val="tx1"/>
                </a:solidFill>
                <a:effectLst/>
                <a:uLnTx/>
                <a:uFillTx/>
                <a:latin typeface="+mn-lt"/>
                <a:ea typeface="宋体" panose="02010600030101010101" pitchFamily="2" charset="-122"/>
              </a:rPr>
              <a:t> </a:t>
            </a: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rPr>
              <a:t>&gt; 42000; </a:t>
            </a: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rPr>
              <a:t>(</a:t>
            </a:r>
            <a:r>
              <a:rPr kumimoji="1" lang="en-US" altLang="zh-CN" sz="2000" kern="0" dirty="0" smtClean="0">
                <a:latin typeface="+mn-lt"/>
                <a:ea typeface="宋体" panose="02010600030101010101" pitchFamily="2" charset="-122"/>
              </a:rPr>
              <a:t>MYSQL </a:t>
            </a:r>
            <a:r>
              <a:rPr kumimoji="1" lang="zh-CN" altLang="en-US" sz="2000" b="0" i="0" u="none" strike="noStrike" kern="0" cap="none" spc="0" normalizeH="0" baseline="0" noProof="0" dirty="0" smtClean="0">
                <a:ln>
                  <a:noFill/>
                </a:ln>
                <a:solidFill>
                  <a:schemeClr val="tx1"/>
                </a:solidFill>
                <a:effectLst/>
                <a:uLnTx/>
                <a:uFillTx/>
                <a:latin typeface="+mn-lt"/>
                <a:ea typeface="宋体" panose="02010600030101010101" pitchFamily="2" charset="-122"/>
              </a:rPr>
              <a:t>支持</a:t>
            </a: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rPr>
              <a:t>)</a:t>
            </a:r>
            <a:endParaRPr kumimoji="1"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tabLst>
                <a:tab pos="1146175" algn="l"/>
                <a:tab pos="1607820" algn="l"/>
                <a:tab pos="1711325" algn="l"/>
              </a:tabLst>
              <a:defRPr/>
            </a:pP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Note that we do not need to use the </a:t>
            </a:r>
            <a:r>
              <a:rPr kumimoji="1"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having </a:t>
            </a: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clause</a:t>
            </a:r>
            <a:endParaRPr kumimoji="1"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tabLst>
                <a:tab pos="1146175" algn="l"/>
                <a:tab pos="1607820" algn="l"/>
                <a:tab pos="1711325" algn="l"/>
              </a:tabLst>
              <a:defRPr/>
            </a:pP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Another way to write above query</a:t>
            </a:r>
            <a:endParaRPr kumimoji="1"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742950" lvl="1" indent="-285750">
              <a:spcBef>
                <a:spcPct val="35000"/>
              </a:spcBef>
              <a:buClr>
                <a:schemeClr val="folHlink"/>
              </a:buClr>
              <a:buSzPct val="80000"/>
              <a:tabLst>
                <a:tab pos="1146175" algn="l"/>
                <a:tab pos="1607820" algn="l"/>
                <a:tab pos="1711325" algn="l"/>
              </a:tabLst>
              <a:defRPr/>
            </a:pPr>
            <a:r>
              <a:rPr kumimoji="1" lang="en-US" altLang="zh-CN" sz="1800" b="1" i="0" u="none" strike="noStrike" kern="0" cap="none" spc="0" normalizeH="0" baseline="0" noProof="0" dirty="0" smtClean="0">
                <a:ln>
                  <a:noFill/>
                </a:ln>
                <a:solidFill>
                  <a:schemeClr val="tx1"/>
                </a:solidFill>
                <a:effectLst/>
                <a:uLnTx/>
                <a:uFillTx/>
                <a:latin typeface="+mn-lt"/>
                <a:ea typeface="宋体" panose="02010600030101010101" pitchFamily="2" charset="-122"/>
              </a:rPr>
              <a:t>    </a:t>
            </a:r>
            <a:r>
              <a:rPr kumimoji="1"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select </a:t>
            </a:r>
            <a:r>
              <a:rPr kumimoji="1" lang="en-US" altLang="zh-CN" sz="2000" b="0" i="1" u="none" strike="noStrike" kern="0" cap="none" spc="0" normalizeH="0" baseline="0" noProof="0" dirty="0" err="1" smtClean="0">
                <a:ln>
                  <a:noFill/>
                </a:ln>
                <a:solidFill>
                  <a:schemeClr val="tx1"/>
                </a:solidFill>
                <a:effectLst/>
                <a:uLnTx/>
                <a:uFillTx/>
                <a:latin typeface="+mn-lt"/>
                <a:ea typeface="宋体" panose="02010600030101010101" pitchFamily="2" charset="-122"/>
              </a:rPr>
              <a:t>dept_name</a:t>
            </a: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rPr>
              <a:t>, </a:t>
            </a:r>
            <a:r>
              <a:rPr kumimoji="1" lang="en-US" altLang="zh-CN" sz="2000" b="0" i="1" u="none" strike="noStrike" kern="0" cap="none" spc="0" normalizeH="0" baseline="0" noProof="0" dirty="0" err="1" smtClean="0">
                <a:ln>
                  <a:noFill/>
                </a:ln>
                <a:solidFill>
                  <a:schemeClr val="tx1"/>
                </a:solidFill>
                <a:effectLst/>
                <a:uLnTx/>
                <a:uFillTx/>
                <a:latin typeface="+mn-lt"/>
                <a:ea typeface="宋体" panose="02010600030101010101" pitchFamily="2" charset="-122"/>
              </a:rPr>
              <a:t>avg_salary</a:t>
            </a:r>
            <a:r>
              <a:rPr kumimoji="1" lang="en-US" altLang="zh-CN" sz="2000" b="0" i="1" u="none" strike="noStrike" kern="0" cap="none" spc="0" normalizeH="0" baseline="0" noProof="0" dirty="0" smtClean="0">
                <a:ln>
                  <a:noFill/>
                </a:ln>
                <a:solidFill>
                  <a:schemeClr val="tx1"/>
                </a:solidFill>
                <a:effectLst/>
                <a:uLnTx/>
                <a:uFillTx/>
                <a:latin typeface="+mn-lt"/>
                <a:ea typeface="宋体" panose="02010600030101010101" pitchFamily="2" charset="-122"/>
              </a:rPr>
              <a:t/>
            </a:r>
            <a:br>
              <a:rPr kumimoji="1" lang="en-US" altLang="zh-CN" sz="2000" b="0" i="1" u="none" strike="noStrike" kern="0" cap="none" spc="0" normalizeH="0" baseline="0" noProof="0" dirty="0" smtClean="0">
                <a:ln>
                  <a:noFill/>
                </a:ln>
                <a:solidFill>
                  <a:schemeClr val="tx1"/>
                </a:solidFill>
                <a:effectLst/>
                <a:uLnTx/>
                <a:uFillTx/>
                <a:latin typeface="+mn-lt"/>
                <a:ea typeface="宋体" panose="02010600030101010101" pitchFamily="2" charset="-122"/>
              </a:rPr>
            </a:br>
            <a:r>
              <a:rPr kumimoji="1"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from </a:t>
            </a: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rPr>
              <a:t>(</a:t>
            </a:r>
            <a:r>
              <a:rPr kumimoji="1" lang="en-US" altLang="zh-CN" sz="2000" b="1" i="0" u="none" strike="noStrike" kern="0" cap="none" spc="0" normalizeH="0" baseline="0" noProof="0" dirty="0" smtClean="0">
                <a:ln>
                  <a:noFill/>
                </a:ln>
                <a:solidFill>
                  <a:srgbClr val="FF0000"/>
                </a:solidFill>
                <a:effectLst/>
                <a:uLnTx/>
                <a:uFillTx/>
                <a:latin typeface="+mn-lt"/>
                <a:ea typeface="宋体" panose="02010600030101010101" pitchFamily="2" charset="-122"/>
              </a:rPr>
              <a:t>select </a:t>
            </a:r>
            <a:r>
              <a:rPr kumimoji="1" lang="en-US" altLang="zh-CN" sz="2000" b="0" i="1" u="none" strike="noStrike" kern="0" cap="none" spc="0" normalizeH="0" baseline="0" noProof="0" dirty="0" err="1" smtClean="0">
                <a:ln>
                  <a:noFill/>
                </a:ln>
                <a:solidFill>
                  <a:srgbClr val="FF0000"/>
                </a:solidFill>
                <a:effectLst/>
                <a:uLnTx/>
                <a:uFillTx/>
                <a:latin typeface="+mn-lt"/>
                <a:ea typeface="宋体" panose="02010600030101010101" pitchFamily="2" charset="-122"/>
              </a:rPr>
              <a:t>dept_name</a:t>
            </a:r>
            <a:r>
              <a:rPr kumimoji="1" lang="en-US" altLang="zh-CN" sz="2000" b="0" i="0" u="none" strike="noStrike" kern="0" cap="none" spc="0" normalizeH="0" baseline="0" noProof="0" dirty="0" smtClean="0">
                <a:ln>
                  <a:noFill/>
                </a:ln>
                <a:solidFill>
                  <a:srgbClr val="FF0000"/>
                </a:solidFill>
                <a:effectLst/>
                <a:uLnTx/>
                <a:uFillTx/>
                <a:latin typeface="+mn-lt"/>
                <a:ea typeface="宋体" panose="02010600030101010101" pitchFamily="2" charset="-122"/>
              </a:rPr>
              <a:t>, </a:t>
            </a:r>
            <a:r>
              <a:rPr kumimoji="1" lang="en-US" altLang="zh-CN" sz="2000" b="1" i="0" u="none" strike="noStrike" kern="0" cap="none" spc="0" normalizeH="0" baseline="0" noProof="0" dirty="0" err="1" smtClean="0">
                <a:ln>
                  <a:noFill/>
                </a:ln>
                <a:solidFill>
                  <a:srgbClr val="FF0000"/>
                </a:solidFill>
                <a:effectLst/>
                <a:uLnTx/>
                <a:uFillTx/>
                <a:latin typeface="+mn-lt"/>
                <a:ea typeface="宋体" panose="02010600030101010101" pitchFamily="2" charset="-122"/>
              </a:rPr>
              <a:t>avg</a:t>
            </a:r>
            <a:r>
              <a:rPr kumimoji="1" lang="en-US" altLang="zh-CN" sz="2000" b="1" i="0" u="none" strike="noStrike" kern="0" cap="none" spc="0" normalizeH="0" baseline="0" noProof="0" dirty="0" smtClean="0">
                <a:ln>
                  <a:noFill/>
                </a:ln>
                <a:solidFill>
                  <a:srgbClr val="FF0000"/>
                </a:solidFill>
                <a:effectLst/>
                <a:uLnTx/>
                <a:uFillTx/>
                <a:latin typeface="+mn-lt"/>
                <a:ea typeface="宋体" panose="02010600030101010101" pitchFamily="2" charset="-122"/>
              </a:rPr>
              <a:t> </a:t>
            </a:r>
            <a:r>
              <a:rPr kumimoji="1" lang="en-US" altLang="zh-CN" sz="2000" b="0" i="0" u="none" strike="noStrike" kern="0" cap="none" spc="0" normalizeH="0" baseline="0" noProof="0" dirty="0" smtClean="0">
                <a:ln>
                  <a:noFill/>
                </a:ln>
                <a:solidFill>
                  <a:srgbClr val="FF0000"/>
                </a:solidFill>
                <a:effectLst/>
                <a:uLnTx/>
                <a:uFillTx/>
                <a:latin typeface="+mn-lt"/>
                <a:ea typeface="宋体" panose="02010600030101010101" pitchFamily="2" charset="-122"/>
              </a:rPr>
              <a:t>(</a:t>
            </a:r>
            <a:r>
              <a:rPr kumimoji="1" lang="en-US" altLang="zh-CN" sz="2000" b="0" i="1" u="none" strike="noStrike" kern="0" cap="none" spc="0" normalizeH="0" baseline="0" noProof="0" dirty="0" smtClean="0">
                <a:ln>
                  <a:noFill/>
                </a:ln>
                <a:solidFill>
                  <a:srgbClr val="FF0000"/>
                </a:solidFill>
                <a:effectLst/>
                <a:uLnTx/>
                <a:uFillTx/>
                <a:latin typeface="+mn-lt"/>
                <a:ea typeface="宋体" panose="02010600030101010101" pitchFamily="2" charset="-122"/>
              </a:rPr>
              <a:t>salary</a:t>
            </a:r>
            <a:r>
              <a:rPr kumimoji="1" lang="en-US" altLang="zh-CN" sz="2000" b="0" i="0" u="none" strike="noStrike" kern="0" cap="none" spc="0" normalizeH="0" baseline="0" noProof="0" dirty="0" smtClean="0">
                <a:ln>
                  <a:noFill/>
                </a:ln>
                <a:solidFill>
                  <a:srgbClr val="FF0000"/>
                </a:solidFill>
                <a:effectLst/>
                <a:uLnTx/>
                <a:uFillTx/>
                <a:latin typeface="+mn-lt"/>
                <a:ea typeface="宋体" panose="02010600030101010101" pitchFamily="2" charset="-122"/>
              </a:rPr>
              <a:t>) </a:t>
            </a:r>
            <a:r>
              <a:rPr kumimoji="1" lang="en-US" altLang="zh-CN" sz="2000" b="0" i="1" u="none" strike="noStrike" kern="0" cap="none" spc="0" normalizeH="0" baseline="0" noProof="0" dirty="0" smtClean="0">
                <a:ln>
                  <a:noFill/>
                </a:ln>
                <a:solidFill>
                  <a:srgbClr val="FF0000"/>
                </a:solidFill>
                <a:effectLst/>
                <a:uLnTx/>
                <a:uFillTx/>
                <a:latin typeface="+mn-lt"/>
                <a:ea typeface="宋体" panose="02010600030101010101" pitchFamily="2" charset="-122"/>
              </a:rPr>
              <a:t/>
            </a:r>
            <a:br>
              <a:rPr kumimoji="1" lang="en-US" altLang="zh-CN" sz="2000" b="0" i="1" u="none" strike="noStrike" kern="0" cap="none" spc="0" normalizeH="0" baseline="0" noProof="0" dirty="0" smtClean="0">
                <a:ln>
                  <a:noFill/>
                </a:ln>
                <a:solidFill>
                  <a:srgbClr val="FF0000"/>
                </a:solidFill>
                <a:effectLst/>
                <a:uLnTx/>
                <a:uFillTx/>
                <a:latin typeface="+mn-lt"/>
                <a:ea typeface="宋体" panose="02010600030101010101" pitchFamily="2" charset="-122"/>
              </a:rPr>
            </a:br>
            <a:r>
              <a:rPr kumimoji="1" lang="en-US" altLang="zh-CN" sz="2000" b="0" i="1" u="none" strike="noStrike" kern="0" cap="none" spc="0" normalizeH="0" baseline="0" noProof="0" dirty="0" smtClean="0">
                <a:ln>
                  <a:noFill/>
                </a:ln>
                <a:solidFill>
                  <a:srgbClr val="FF0000"/>
                </a:solidFill>
                <a:effectLst/>
                <a:uLnTx/>
                <a:uFillTx/>
                <a:latin typeface="+mn-lt"/>
                <a:ea typeface="宋体" panose="02010600030101010101" pitchFamily="2" charset="-122"/>
              </a:rPr>
              <a:t>           </a:t>
            </a:r>
            <a:r>
              <a:rPr kumimoji="1" lang="en-US" altLang="zh-CN" sz="2000" b="1" i="0" u="none" strike="noStrike" kern="0" cap="none" spc="0" normalizeH="0" baseline="0" noProof="0" dirty="0" smtClean="0">
                <a:ln>
                  <a:noFill/>
                </a:ln>
                <a:solidFill>
                  <a:srgbClr val="FF0000"/>
                </a:solidFill>
                <a:effectLst/>
                <a:uLnTx/>
                <a:uFillTx/>
                <a:latin typeface="+mn-lt"/>
                <a:ea typeface="宋体" panose="02010600030101010101" pitchFamily="2" charset="-122"/>
              </a:rPr>
              <a:t>from </a:t>
            </a:r>
            <a:r>
              <a:rPr kumimoji="1" lang="en-US" altLang="zh-CN" sz="2000" b="0" i="1" u="none" strike="noStrike" kern="0" cap="none" spc="0" normalizeH="0" baseline="0" noProof="0" dirty="0" smtClean="0">
                <a:ln>
                  <a:noFill/>
                </a:ln>
                <a:solidFill>
                  <a:srgbClr val="FF0000"/>
                </a:solidFill>
                <a:effectLst/>
                <a:uLnTx/>
                <a:uFillTx/>
                <a:latin typeface="+mn-lt"/>
                <a:ea typeface="宋体" panose="02010600030101010101" pitchFamily="2" charset="-122"/>
              </a:rPr>
              <a:t>instructor</a:t>
            </a:r>
            <a:br>
              <a:rPr kumimoji="1" lang="en-US" altLang="zh-CN" sz="2000" b="0" i="1" u="none" strike="noStrike" kern="0" cap="none" spc="0" normalizeH="0" baseline="0" noProof="0" dirty="0" smtClean="0">
                <a:ln>
                  <a:noFill/>
                </a:ln>
                <a:solidFill>
                  <a:srgbClr val="FF0000"/>
                </a:solidFill>
                <a:effectLst/>
                <a:uLnTx/>
                <a:uFillTx/>
                <a:latin typeface="+mn-lt"/>
                <a:ea typeface="宋体" panose="02010600030101010101" pitchFamily="2" charset="-122"/>
              </a:rPr>
            </a:br>
            <a:r>
              <a:rPr kumimoji="1" lang="en-US" altLang="zh-CN" sz="2000" b="0" i="1" u="none" strike="noStrike" kern="0" cap="none" spc="0" normalizeH="0" baseline="0" noProof="0" dirty="0" smtClean="0">
                <a:ln>
                  <a:noFill/>
                </a:ln>
                <a:solidFill>
                  <a:srgbClr val="FF0000"/>
                </a:solidFill>
                <a:effectLst/>
                <a:uLnTx/>
                <a:uFillTx/>
                <a:latin typeface="+mn-lt"/>
                <a:ea typeface="宋体" panose="02010600030101010101" pitchFamily="2" charset="-122"/>
              </a:rPr>
              <a:t>           </a:t>
            </a:r>
            <a:r>
              <a:rPr kumimoji="1" lang="en-US" altLang="zh-CN" sz="2000" b="1" i="0" u="none" strike="noStrike" kern="0" cap="none" spc="0" normalizeH="0" baseline="0" noProof="0" dirty="0" smtClean="0">
                <a:ln>
                  <a:noFill/>
                </a:ln>
                <a:solidFill>
                  <a:srgbClr val="FF0000"/>
                </a:solidFill>
                <a:effectLst/>
                <a:uLnTx/>
                <a:uFillTx/>
                <a:latin typeface="+mn-lt"/>
                <a:ea typeface="宋体" panose="02010600030101010101" pitchFamily="2" charset="-122"/>
              </a:rPr>
              <a:t>group by </a:t>
            </a:r>
            <a:r>
              <a:rPr kumimoji="1" lang="en-US" altLang="zh-CN" sz="2000" b="0" i="1" u="none" strike="noStrike" kern="0" cap="none" spc="0" normalizeH="0" baseline="0" noProof="0" dirty="0" err="1" smtClean="0">
                <a:ln>
                  <a:noFill/>
                </a:ln>
                <a:solidFill>
                  <a:srgbClr val="FF0000"/>
                </a:solidFill>
                <a:effectLst/>
                <a:uLnTx/>
                <a:uFillTx/>
                <a:latin typeface="+mn-lt"/>
                <a:ea typeface="宋体" panose="02010600030101010101" pitchFamily="2" charset="-122"/>
              </a:rPr>
              <a:t>dept_name</a:t>
            </a:r>
            <a:r>
              <a:rPr kumimoji="1" lang="en-US" altLang="zh-CN" sz="2000" b="0" i="0" u="none" strike="noStrike" kern="0" cap="none" spc="0" normalizeH="0" baseline="0" noProof="0" dirty="0" smtClean="0">
                <a:ln>
                  <a:noFill/>
                </a:ln>
                <a:solidFill>
                  <a:srgbClr val="FF0000"/>
                </a:solidFill>
                <a:effectLst/>
                <a:uLnTx/>
                <a:uFillTx/>
                <a:latin typeface="+mn-lt"/>
                <a:ea typeface="宋体" panose="02010600030101010101" pitchFamily="2" charset="-122"/>
              </a:rPr>
              <a:t>)</a:t>
            </a:r>
            <a:r>
              <a:rPr kumimoji="1" lang="en-US" altLang="zh-CN" sz="1800" b="0" i="0" u="none" strike="noStrike" kern="0" cap="none" spc="0" normalizeH="0" baseline="0" noProof="0" dirty="0" smtClean="0">
                <a:ln>
                  <a:noFill/>
                </a:ln>
                <a:solidFill>
                  <a:srgbClr val="FF0000"/>
                </a:solidFill>
                <a:effectLst/>
                <a:uLnTx/>
                <a:uFillTx/>
                <a:latin typeface="+mn-lt"/>
                <a:ea typeface="宋体" panose="02010600030101010101" pitchFamily="2" charset="-122"/>
              </a:rPr>
              <a:t> </a:t>
            </a:r>
            <a:r>
              <a:rPr kumimoji="1" lang="en-US" altLang="zh-CN" sz="2000" b="1" i="0" u="none" strike="noStrike" kern="0" cap="none" spc="0" normalizeH="0" baseline="0" noProof="0" dirty="0" smtClean="0">
                <a:ln>
                  <a:noFill/>
                </a:ln>
                <a:solidFill>
                  <a:srgbClr val="FF0000"/>
                </a:solidFill>
                <a:effectLst/>
                <a:uLnTx/>
                <a:uFillTx/>
                <a:latin typeface="+mn-lt"/>
                <a:ea typeface="宋体" panose="02010600030101010101" pitchFamily="2" charset="-122"/>
              </a:rPr>
              <a:t/>
            </a:r>
            <a:br>
              <a:rPr kumimoji="1" lang="en-US" altLang="zh-CN" sz="2000" b="1" i="0" u="none" strike="noStrike" kern="0" cap="none" spc="0" normalizeH="0" baseline="0" noProof="0" dirty="0" smtClean="0">
                <a:ln>
                  <a:noFill/>
                </a:ln>
                <a:solidFill>
                  <a:srgbClr val="FF0000"/>
                </a:solidFill>
                <a:effectLst/>
                <a:uLnTx/>
                <a:uFillTx/>
                <a:latin typeface="+mn-lt"/>
                <a:ea typeface="宋体" panose="02010600030101010101" pitchFamily="2" charset="-122"/>
              </a:rPr>
            </a:br>
            <a:r>
              <a:rPr kumimoji="1" lang="en-US" altLang="zh-CN" sz="2000" b="1" i="0" u="none" strike="noStrike" kern="0" cap="none" spc="0" normalizeH="0" baseline="0" noProof="0" dirty="0" smtClean="0">
                <a:ln>
                  <a:noFill/>
                </a:ln>
                <a:solidFill>
                  <a:srgbClr val="FF0000"/>
                </a:solidFill>
                <a:effectLst/>
                <a:uLnTx/>
                <a:uFillTx/>
                <a:latin typeface="+mn-lt"/>
                <a:ea typeface="宋体" panose="02010600030101010101" pitchFamily="2" charset="-122"/>
              </a:rPr>
              <a:t>           as </a:t>
            </a:r>
            <a:r>
              <a:rPr kumimoji="1" lang="en-US" altLang="zh-CN" sz="2000" b="0" i="1" u="none" strike="noStrike" kern="0" cap="none" spc="0" normalizeH="0" baseline="0" noProof="0" dirty="0" err="1" smtClean="0">
                <a:ln>
                  <a:noFill/>
                </a:ln>
                <a:solidFill>
                  <a:srgbClr val="FF0000"/>
                </a:solidFill>
                <a:effectLst/>
                <a:uLnTx/>
                <a:uFillTx/>
                <a:latin typeface="+mn-lt"/>
                <a:ea typeface="宋体" panose="02010600030101010101" pitchFamily="2" charset="-122"/>
              </a:rPr>
              <a:t>dept_avg</a:t>
            </a:r>
            <a:r>
              <a:rPr kumimoji="1" lang="en-US" altLang="zh-CN" sz="2000" b="0" i="1" u="none" strike="noStrike" kern="0" cap="none" spc="0" normalizeH="0" baseline="0" noProof="0" dirty="0" smtClean="0">
                <a:ln>
                  <a:noFill/>
                </a:ln>
                <a:solidFill>
                  <a:srgbClr val="FF0000"/>
                </a:solidFill>
                <a:effectLst/>
                <a:uLnTx/>
                <a:uFillTx/>
                <a:latin typeface="+mn-lt"/>
                <a:ea typeface="宋体" panose="02010600030101010101" pitchFamily="2" charset="-122"/>
              </a:rPr>
              <a:t> </a:t>
            </a:r>
            <a:r>
              <a:rPr kumimoji="1" lang="en-US" altLang="zh-CN" sz="2000" b="0" i="0" u="none" strike="noStrike" kern="0" cap="none" spc="0" normalizeH="0" baseline="0" noProof="0" dirty="0" smtClean="0">
                <a:ln>
                  <a:noFill/>
                </a:ln>
                <a:solidFill>
                  <a:srgbClr val="FF0000"/>
                </a:solidFill>
                <a:effectLst/>
                <a:uLnTx/>
                <a:uFillTx/>
                <a:latin typeface="+mn-lt"/>
                <a:ea typeface="宋体" panose="02010600030101010101" pitchFamily="2" charset="-122"/>
              </a:rPr>
              <a:t>(</a:t>
            </a:r>
            <a:r>
              <a:rPr kumimoji="1" lang="en-US" altLang="zh-CN" sz="2000" b="0" i="1" u="none" strike="noStrike" kern="0" cap="none" spc="0" normalizeH="0" baseline="0" noProof="0" dirty="0" err="1" smtClean="0">
                <a:ln>
                  <a:noFill/>
                </a:ln>
                <a:solidFill>
                  <a:srgbClr val="FF0000"/>
                </a:solidFill>
                <a:effectLst/>
                <a:uLnTx/>
                <a:uFillTx/>
                <a:latin typeface="+mn-lt"/>
                <a:ea typeface="宋体" panose="02010600030101010101" pitchFamily="2" charset="-122"/>
              </a:rPr>
              <a:t>dept_name</a:t>
            </a:r>
            <a:r>
              <a:rPr kumimoji="1" lang="en-US" altLang="zh-CN" sz="2000" b="0" i="0" u="none" strike="noStrike" kern="0" cap="none" spc="0" normalizeH="0" baseline="0" noProof="0" dirty="0" smtClean="0">
                <a:ln>
                  <a:noFill/>
                </a:ln>
                <a:solidFill>
                  <a:srgbClr val="FF0000"/>
                </a:solidFill>
                <a:effectLst/>
                <a:uLnTx/>
                <a:uFillTx/>
                <a:latin typeface="+mn-lt"/>
                <a:ea typeface="宋体" panose="02010600030101010101" pitchFamily="2" charset="-122"/>
              </a:rPr>
              <a:t>,</a:t>
            </a:r>
            <a:r>
              <a:rPr kumimoji="1" lang="en-US" altLang="zh-CN" sz="1800" b="0" i="0" u="none" strike="noStrike" kern="0" cap="none" spc="0" normalizeH="0" baseline="0" noProof="0" dirty="0" smtClean="0">
                <a:ln>
                  <a:noFill/>
                </a:ln>
                <a:solidFill>
                  <a:srgbClr val="FF0000"/>
                </a:solidFill>
                <a:effectLst/>
                <a:uLnTx/>
                <a:uFillTx/>
                <a:latin typeface="+mn-lt"/>
                <a:ea typeface="宋体" panose="02010600030101010101" pitchFamily="2" charset="-122"/>
              </a:rPr>
              <a:t> </a:t>
            </a:r>
            <a:r>
              <a:rPr kumimoji="1" lang="en-US" altLang="zh-CN" sz="2000" b="0" i="0" u="none" strike="noStrike" kern="0" cap="none" spc="0" normalizeH="0" baseline="0" noProof="0" dirty="0" smtClean="0">
                <a:ln>
                  <a:noFill/>
                </a:ln>
                <a:solidFill>
                  <a:srgbClr val="FF0000"/>
                </a:solidFill>
                <a:effectLst/>
                <a:uLnTx/>
                <a:uFillTx/>
                <a:latin typeface="+mn-lt"/>
                <a:ea typeface="宋体" panose="02010600030101010101" pitchFamily="2" charset="-122"/>
              </a:rPr>
              <a:t> </a:t>
            </a:r>
            <a:r>
              <a:rPr kumimoji="1" lang="en-US" altLang="zh-CN" sz="2000" b="0" i="1" u="none" strike="noStrike" kern="0" cap="none" spc="0" normalizeH="0" baseline="0" noProof="0" dirty="0" err="1" smtClean="0">
                <a:ln>
                  <a:noFill/>
                </a:ln>
                <a:solidFill>
                  <a:srgbClr val="FF0000"/>
                </a:solidFill>
                <a:effectLst/>
                <a:uLnTx/>
                <a:uFillTx/>
                <a:latin typeface="+mn-lt"/>
                <a:ea typeface="宋体" panose="02010600030101010101" pitchFamily="2" charset="-122"/>
              </a:rPr>
              <a:t>avg_salary</a:t>
            </a:r>
            <a:r>
              <a:rPr kumimoji="1" lang="en-US" altLang="zh-CN" sz="2000" b="0" i="0" u="none" strike="noStrike" kern="0" cap="none" spc="0" normalizeH="0" baseline="0" noProof="0" dirty="0" smtClean="0">
                <a:ln>
                  <a:noFill/>
                </a:ln>
                <a:solidFill>
                  <a:srgbClr val="FF0000"/>
                </a:solidFill>
                <a:effectLst/>
                <a:uLnTx/>
                <a:uFillTx/>
                <a:latin typeface="+mn-lt"/>
                <a:ea typeface="宋体" panose="02010600030101010101" pitchFamily="2" charset="-122"/>
              </a:rPr>
              <a:t>)</a:t>
            </a: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rPr>
              <a:t/>
            </a:r>
            <a:b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rPr>
            </a:br>
            <a:r>
              <a:rPr kumimoji="1"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rPr>
              <a:t> </a:t>
            </a:r>
            <a:r>
              <a:rPr kumimoji="1"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where </a:t>
            </a:r>
            <a:r>
              <a:rPr kumimoji="1" lang="en-US" altLang="zh-CN" sz="2000" b="0" i="1" u="none" strike="noStrike" kern="0" cap="none" spc="0" normalizeH="0" baseline="0" noProof="0" dirty="0" err="1" smtClean="0">
                <a:ln>
                  <a:noFill/>
                </a:ln>
                <a:solidFill>
                  <a:schemeClr val="tx1"/>
                </a:solidFill>
                <a:effectLst/>
                <a:uLnTx/>
                <a:uFillTx/>
                <a:latin typeface="+mn-lt"/>
                <a:ea typeface="宋体" panose="02010600030101010101" pitchFamily="2" charset="-122"/>
              </a:rPr>
              <a:t>avg_salary</a:t>
            </a:r>
            <a:r>
              <a:rPr kumimoji="1" lang="en-US" altLang="zh-CN" sz="2000" b="0" i="1" u="none" strike="noStrike" kern="0" cap="none" spc="0" normalizeH="0" baseline="0" noProof="0" dirty="0" smtClean="0">
                <a:ln>
                  <a:noFill/>
                </a:ln>
                <a:solidFill>
                  <a:schemeClr val="tx1"/>
                </a:solidFill>
                <a:effectLst/>
                <a:uLnTx/>
                <a:uFillTx/>
                <a:latin typeface="+mn-lt"/>
                <a:ea typeface="宋体" panose="02010600030101010101" pitchFamily="2" charset="-122"/>
              </a:rPr>
              <a:t> </a:t>
            </a: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rPr>
              <a:t>&gt; 42000;</a:t>
            </a:r>
            <a:r>
              <a:rPr kumimoji="1"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rPr>
              <a:t> </a:t>
            </a:r>
            <a:r>
              <a:rPr kumimoji="1" lang="en-US" altLang="zh-CN" sz="1800" kern="0" dirty="0" smtClean="0">
                <a:ea typeface="宋体" panose="02010600030101010101" pitchFamily="2" charset="-122"/>
              </a:rPr>
              <a:t>(SQL Server</a:t>
            </a:r>
            <a:r>
              <a:rPr kumimoji="1" lang="zh-CN" altLang="en-US" sz="1800" kern="0" dirty="0" smtClean="0">
                <a:ea typeface="宋体" panose="02010600030101010101" pitchFamily="2" charset="-122"/>
              </a:rPr>
              <a:t>支持</a:t>
            </a:r>
            <a:r>
              <a:rPr kumimoji="1" lang="en-US" altLang="zh-CN" sz="1800" kern="0" dirty="0" smtClean="0">
                <a:ea typeface="宋体" panose="02010600030101010101" pitchFamily="2" charset="-122"/>
              </a:rPr>
              <a:t>)</a:t>
            </a:r>
            <a:endPar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p:txBody>
      </p:sp>
      <p:pic>
        <p:nvPicPr>
          <p:cNvPr id="165891" name="Picture 3"/>
          <p:cNvPicPr>
            <a:picLocks noChangeAspect="1" noChangeArrowheads="1"/>
          </p:cNvPicPr>
          <p:nvPr/>
        </p:nvPicPr>
        <p:blipFill>
          <a:blip r:embed="rId2"/>
          <a:srcRect/>
          <a:stretch>
            <a:fillRect/>
          </a:stretch>
        </p:blipFill>
        <p:spPr bwMode="auto">
          <a:xfrm>
            <a:off x="6538742" y="3976907"/>
            <a:ext cx="2343999" cy="2678357"/>
          </a:xfrm>
          <a:prstGeom prst="rect">
            <a:avLst/>
          </a:prstGeom>
          <a:noFill/>
          <a:ln w="9525">
            <a:noFill/>
            <a:miter lim="800000"/>
            <a:headEnd/>
            <a:tailEnd/>
          </a:ln>
          <a:effectLst/>
        </p:spPr>
      </p:pic>
      <p:cxnSp>
        <p:nvCxnSpPr>
          <p:cNvPr id="7" name="直接箭头连接符 6"/>
          <p:cNvCxnSpPr/>
          <p:nvPr/>
        </p:nvCxnSpPr>
        <p:spPr bwMode="auto">
          <a:xfrm rot="10800000" flipV="1">
            <a:off x="4797912" y="4378361"/>
            <a:ext cx="1731981" cy="64545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defRPr/>
            </a:pPr>
            <a:r>
              <a:rPr lang="en-US" altLang="zh-CN" dirty="0" err="1" smtClean="0">
                <a:ea typeface="宋体" panose="02010600030101010101" pitchFamily="2" charset="-122"/>
              </a:rPr>
              <a:t>Subqueries</a:t>
            </a:r>
            <a:r>
              <a:rPr lang="en-US" altLang="zh-CN" dirty="0" smtClean="0">
                <a:ea typeface="宋体" panose="02010600030101010101" pitchFamily="2" charset="-122"/>
              </a:rPr>
              <a:t> in the From Clause (Cont.)</a:t>
            </a:r>
            <a:endParaRPr lang="en-US" altLang="zh-CN" dirty="0" smtClean="0">
              <a:ea typeface="宋体" panose="02010600030101010101" pitchFamily="2" charset="-122"/>
            </a:endParaRPr>
          </a:p>
        </p:txBody>
      </p:sp>
      <p:sp>
        <p:nvSpPr>
          <p:cNvPr id="56323" name="Rectangle 3"/>
          <p:cNvSpPr>
            <a:spLocks noGrp="1" noChangeArrowheads="1"/>
          </p:cNvSpPr>
          <p:nvPr>
            <p:ph type="body" idx="1"/>
          </p:nvPr>
        </p:nvSpPr>
        <p:spPr>
          <a:xfrm>
            <a:off x="354842" y="998253"/>
            <a:ext cx="8570794" cy="5197830"/>
          </a:xfrm>
        </p:spPr>
        <p:txBody>
          <a:bodyPr/>
          <a:lstStyle/>
          <a:p>
            <a:r>
              <a:rPr lang="en-US" altLang="zh-CN" sz="2400" dirty="0" smtClean="0">
                <a:ea typeface="宋体" panose="02010600030101010101" pitchFamily="2" charset="-122"/>
              </a:rPr>
              <a:t>And yet another way to write it: </a:t>
            </a:r>
            <a:r>
              <a:rPr lang="en-US" altLang="zh-CN" sz="2400" b="1" dirty="0" smtClean="0">
                <a:solidFill>
                  <a:srgbClr val="000099"/>
                </a:solidFill>
                <a:ea typeface="宋体" panose="02010600030101010101" pitchFamily="2" charset="-122"/>
              </a:rPr>
              <a:t>lateral</a:t>
            </a:r>
            <a:r>
              <a:rPr lang="en-US" altLang="zh-CN" sz="2400" dirty="0" smtClean="0">
                <a:ea typeface="宋体" panose="02010600030101010101" pitchFamily="2" charset="-122"/>
              </a:rPr>
              <a:t> clause</a:t>
            </a:r>
          </a:p>
          <a:p>
            <a:pPr lvl="1">
              <a:buFont typeface="Monotype Sorts" charset="2"/>
              <a:buNone/>
            </a:pPr>
            <a:r>
              <a:rPr lang="en-US" altLang="zh-CN" sz="2400" b="1" dirty="0" smtClean="0">
                <a:ea typeface="宋体" panose="02010600030101010101" pitchFamily="2" charset="-122"/>
              </a:rPr>
              <a:t>   </a:t>
            </a:r>
            <a:r>
              <a:rPr lang="en-US" altLang="zh-CN" sz="2400" b="1" dirty="0" smtClean="0">
                <a:ea typeface="宋体" panose="02010600030101010101" pitchFamily="2" charset="-122"/>
              </a:rPr>
              <a:t>select </a:t>
            </a:r>
            <a:r>
              <a:rPr lang="en-US" altLang="zh-CN" sz="2400" i="1" dirty="0" smtClean="0">
                <a:ea typeface="宋体" panose="02010600030101010101" pitchFamily="2" charset="-122"/>
              </a:rPr>
              <a:t>name</a:t>
            </a:r>
            <a:r>
              <a:rPr lang="en-US" altLang="zh-CN" sz="2400" dirty="0" smtClean="0">
                <a:ea typeface="宋体" panose="02010600030101010101" pitchFamily="2" charset="-122"/>
              </a:rPr>
              <a:t>, </a:t>
            </a:r>
            <a:r>
              <a:rPr lang="en-US" altLang="zh-CN" sz="2400" i="1" dirty="0" smtClean="0">
                <a:ea typeface="宋体" panose="02010600030101010101" pitchFamily="2" charset="-122"/>
              </a:rPr>
              <a:t>salary</a:t>
            </a:r>
            <a:r>
              <a:rPr lang="en-US" altLang="zh-CN" sz="2400" dirty="0" smtClean="0">
                <a:ea typeface="宋体" panose="02010600030101010101" pitchFamily="2" charset="-122"/>
              </a:rPr>
              <a:t>, </a:t>
            </a:r>
            <a:r>
              <a:rPr lang="en-US" altLang="zh-CN" sz="2400" i="1" dirty="0" err="1" smtClean="0">
                <a:solidFill>
                  <a:srgbClr val="FF0000"/>
                </a:solidFill>
                <a:ea typeface="宋体" panose="02010600030101010101" pitchFamily="2" charset="-122"/>
              </a:rPr>
              <a:t>avg_salary</a:t>
            </a:r>
            <a:r>
              <a:rPr lang="en-US" altLang="zh-CN" sz="2400" i="1" dirty="0" smtClean="0">
                <a:ea typeface="宋体" panose="02010600030101010101" pitchFamily="2" charset="-122"/>
              </a:rPr>
              <a:t/>
            </a:r>
            <a:br>
              <a:rPr lang="en-US" altLang="zh-CN" sz="2400" i="1" dirty="0" smtClean="0">
                <a:ea typeface="宋体" panose="02010600030101010101" pitchFamily="2" charset="-122"/>
              </a:rPr>
            </a:br>
            <a:r>
              <a:rPr lang="en-US" altLang="zh-CN" sz="2400" b="1" dirty="0" smtClean="0">
                <a:ea typeface="宋体" panose="02010600030101010101" pitchFamily="2" charset="-122"/>
              </a:rPr>
              <a:t>from </a:t>
            </a:r>
            <a:r>
              <a:rPr lang="en-US" altLang="zh-CN" sz="2400" i="1" dirty="0" smtClean="0">
                <a:ea typeface="宋体" panose="02010600030101010101" pitchFamily="2" charset="-122"/>
              </a:rPr>
              <a:t>instructor I1</a:t>
            </a:r>
            <a:r>
              <a:rPr lang="en-US" altLang="zh-CN" sz="2400" dirty="0" smtClean="0">
                <a:ea typeface="宋体" panose="02010600030101010101" pitchFamily="2" charset="-122"/>
              </a:rPr>
              <a:t>, </a:t>
            </a:r>
            <a:br>
              <a:rPr lang="en-US" altLang="zh-CN" sz="2400" dirty="0" smtClean="0">
                <a:ea typeface="宋体" panose="02010600030101010101" pitchFamily="2" charset="-122"/>
              </a:rPr>
            </a:br>
            <a:r>
              <a:rPr lang="en-US" altLang="zh-CN" sz="2400" dirty="0" smtClean="0">
                <a:ea typeface="宋体" panose="02010600030101010101" pitchFamily="2" charset="-122"/>
              </a:rPr>
              <a:t>                </a:t>
            </a:r>
            <a:r>
              <a:rPr lang="en-US" altLang="zh-CN" sz="2400" b="1" dirty="0" smtClean="0">
                <a:ea typeface="宋体" panose="02010600030101010101" pitchFamily="2" charset="-122"/>
              </a:rPr>
              <a:t>lateral </a:t>
            </a:r>
            <a:r>
              <a:rPr lang="en-US" altLang="zh-CN" sz="2400" dirty="0" smtClean="0">
                <a:ea typeface="宋体" panose="02010600030101010101" pitchFamily="2" charset="-122"/>
              </a:rPr>
              <a:t>(</a:t>
            </a:r>
            <a:r>
              <a:rPr lang="en-US" altLang="zh-CN" sz="2400" b="1" dirty="0" smtClean="0">
                <a:ea typeface="宋体" panose="02010600030101010101" pitchFamily="2" charset="-122"/>
              </a:rPr>
              <a:t>select </a:t>
            </a:r>
            <a:r>
              <a:rPr lang="en-US" altLang="zh-CN" sz="2400" b="1" dirty="0" err="1" smtClean="0">
                <a:ea typeface="宋体" panose="02010600030101010101" pitchFamily="2" charset="-122"/>
              </a:rPr>
              <a:t>avg</a:t>
            </a:r>
            <a:r>
              <a:rPr lang="en-US" altLang="zh-CN" sz="2400" dirty="0" smtClean="0">
                <a:ea typeface="宋体" panose="02010600030101010101" pitchFamily="2" charset="-122"/>
              </a:rPr>
              <a:t>(</a:t>
            </a:r>
            <a:r>
              <a:rPr lang="en-US" altLang="zh-CN" sz="2400" i="1" dirty="0" smtClean="0">
                <a:ea typeface="宋体" panose="02010600030101010101" pitchFamily="2" charset="-122"/>
              </a:rPr>
              <a:t>salary</a:t>
            </a:r>
            <a:r>
              <a:rPr lang="en-US" altLang="zh-CN" sz="2400" dirty="0" smtClean="0">
                <a:ea typeface="宋体" panose="02010600030101010101" pitchFamily="2" charset="-122"/>
              </a:rPr>
              <a:t>) as </a:t>
            </a:r>
            <a:r>
              <a:rPr lang="en-US" altLang="zh-CN" sz="2400" i="1" dirty="0" err="1" smtClean="0">
                <a:ea typeface="宋体" panose="02010600030101010101" pitchFamily="2" charset="-122"/>
              </a:rPr>
              <a:t>avg_salary</a:t>
            </a:r>
            <a:r>
              <a:rPr lang="en-US" altLang="zh-CN" sz="2400" i="1" dirty="0" smtClean="0">
                <a:ea typeface="宋体" panose="02010600030101010101" pitchFamily="2" charset="-122"/>
              </a:rPr>
              <a:t/>
            </a:r>
            <a:br>
              <a:rPr lang="en-US" altLang="zh-CN" sz="2400" i="1" dirty="0" smtClean="0">
                <a:ea typeface="宋体" panose="02010600030101010101" pitchFamily="2" charset="-122"/>
              </a:rPr>
            </a:br>
            <a:r>
              <a:rPr lang="en-US" altLang="zh-CN" sz="2400" i="1" dirty="0" smtClean="0">
                <a:ea typeface="宋体" panose="02010600030101010101" pitchFamily="2" charset="-122"/>
              </a:rPr>
              <a:t>                             </a:t>
            </a:r>
            <a:r>
              <a:rPr lang="en-US" altLang="zh-CN" sz="2400" b="1" dirty="0" smtClean="0">
                <a:ea typeface="宋体" panose="02010600030101010101" pitchFamily="2" charset="-122"/>
              </a:rPr>
              <a:t>from </a:t>
            </a:r>
            <a:r>
              <a:rPr lang="en-US" altLang="zh-CN" sz="2400" i="1" dirty="0" smtClean="0">
                <a:ea typeface="宋体" panose="02010600030101010101" pitchFamily="2" charset="-122"/>
              </a:rPr>
              <a:t>instructor I2</a:t>
            </a:r>
            <a:br>
              <a:rPr lang="en-US" altLang="zh-CN" sz="2400" i="1" dirty="0" smtClean="0">
                <a:ea typeface="宋体" panose="02010600030101010101" pitchFamily="2" charset="-122"/>
              </a:rPr>
            </a:br>
            <a:r>
              <a:rPr lang="en-US" altLang="zh-CN" sz="2400" i="1" dirty="0" smtClean="0">
                <a:ea typeface="宋体" panose="02010600030101010101" pitchFamily="2" charset="-122"/>
              </a:rPr>
              <a:t>                             </a:t>
            </a:r>
            <a:r>
              <a:rPr lang="en-US" altLang="zh-CN" sz="2400" b="1" dirty="0" smtClean="0">
                <a:ea typeface="宋体" panose="02010600030101010101" pitchFamily="2" charset="-122"/>
              </a:rPr>
              <a:t>where </a:t>
            </a:r>
            <a:r>
              <a:rPr lang="en-US" altLang="zh-CN" sz="2400" i="1" dirty="0" smtClean="0">
                <a:ea typeface="宋体" panose="02010600030101010101" pitchFamily="2" charset="-122"/>
              </a:rPr>
              <a:t>I2</a:t>
            </a:r>
            <a:r>
              <a:rPr lang="en-US" altLang="zh-CN" sz="2400" dirty="0" smtClean="0">
                <a:ea typeface="宋体" panose="02010600030101010101" pitchFamily="2" charset="-122"/>
              </a:rPr>
              <a:t>.</a:t>
            </a:r>
            <a:r>
              <a:rPr lang="en-US" altLang="zh-CN" sz="2400" i="1" dirty="0" smtClean="0">
                <a:ea typeface="宋体" panose="02010600030101010101" pitchFamily="2" charset="-122"/>
              </a:rPr>
              <a:t>dept_name</a:t>
            </a:r>
            <a:r>
              <a:rPr lang="en-US" altLang="zh-CN" sz="2400" dirty="0" smtClean="0">
                <a:ea typeface="宋体" panose="02010600030101010101" pitchFamily="2" charset="-122"/>
              </a:rPr>
              <a:t>= </a:t>
            </a:r>
            <a:r>
              <a:rPr lang="en-US" altLang="zh-CN" sz="2400" i="1" dirty="0" smtClean="0">
                <a:ea typeface="宋体" panose="02010600030101010101" pitchFamily="2" charset="-122"/>
              </a:rPr>
              <a:t>I1</a:t>
            </a:r>
            <a:r>
              <a:rPr lang="en-US" altLang="zh-CN" sz="2400" dirty="0" smtClean="0">
                <a:ea typeface="宋体" panose="02010600030101010101" pitchFamily="2" charset="-122"/>
              </a:rPr>
              <a:t>.</a:t>
            </a:r>
            <a:r>
              <a:rPr lang="en-US" altLang="zh-CN" sz="2400" i="1" dirty="0" smtClean="0">
                <a:ea typeface="宋体" panose="02010600030101010101" pitchFamily="2" charset="-122"/>
              </a:rPr>
              <a:t>dept_name</a:t>
            </a:r>
            <a:r>
              <a:rPr lang="en-US" altLang="zh-CN" sz="2400" dirty="0" smtClean="0">
                <a:ea typeface="宋体" panose="02010600030101010101" pitchFamily="2" charset="-122"/>
              </a:rPr>
              <a:t>);</a:t>
            </a:r>
          </a:p>
          <a:p>
            <a:r>
              <a:rPr lang="en-US" altLang="zh-CN" sz="2400" dirty="0" smtClean="0">
                <a:ea typeface="宋体" panose="02010600030101010101" pitchFamily="2" charset="-122"/>
              </a:rPr>
              <a:t>Lateral clause permits later part of the </a:t>
            </a:r>
            <a:r>
              <a:rPr lang="en-US" altLang="zh-CN" sz="2400" b="1" dirty="0" smtClean="0">
                <a:ea typeface="宋体" panose="02010600030101010101" pitchFamily="2" charset="-122"/>
              </a:rPr>
              <a:t>from</a:t>
            </a:r>
            <a:r>
              <a:rPr lang="en-US" altLang="zh-CN" sz="2400" dirty="0" smtClean="0">
                <a:ea typeface="宋体" panose="02010600030101010101" pitchFamily="2" charset="-122"/>
              </a:rPr>
              <a:t> clause (after the lateral keyword) to access correlation variables from the earlier part.</a:t>
            </a:r>
          </a:p>
          <a:p>
            <a:r>
              <a:rPr lang="en-US" altLang="zh-CN" sz="2400" dirty="0" smtClean="0">
                <a:ea typeface="宋体" panose="02010600030101010101" pitchFamily="2" charset="-122"/>
              </a:rPr>
              <a:t>Note: lateral is part of the SQL standard, but is not supported on many database systems; some databases such as SQL Server offer alternative syntax</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ea typeface="宋体" panose="02010600030101010101" pitchFamily="2" charset="-122"/>
              </a:rPr>
              <a:t>Subqueries</a:t>
            </a:r>
            <a:r>
              <a:rPr lang="en-US" altLang="zh-CN" dirty="0" smtClean="0">
                <a:ea typeface="宋体" panose="02010600030101010101" pitchFamily="2" charset="-122"/>
              </a:rPr>
              <a:t> in the From Clause</a:t>
            </a:r>
            <a:endParaRPr lang="zh-CN" altLang="en-US" dirty="0"/>
          </a:p>
        </p:txBody>
      </p:sp>
      <p:sp>
        <p:nvSpPr>
          <p:cNvPr id="3" name="内容占位符 2"/>
          <p:cNvSpPr>
            <a:spLocks noGrp="1"/>
          </p:cNvSpPr>
          <p:nvPr>
            <p:ph idx="1"/>
          </p:nvPr>
        </p:nvSpPr>
        <p:spPr>
          <a:xfrm>
            <a:off x="217714" y="1093788"/>
            <a:ext cx="8737600" cy="1983241"/>
          </a:xfrm>
        </p:spPr>
        <p:txBody>
          <a:bodyPr/>
          <a:lstStyle/>
          <a:p>
            <a:r>
              <a:rPr lang="en-US" altLang="zh-CN" dirty="0" smtClean="0"/>
              <a:t>SELECT </a:t>
            </a:r>
            <a:r>
              <a:rPr lang="en-US" altLang="zh-CN" dirty="0" err="1" smtClean="0"/>
              <a:t>ID,name,dept_name</a:t>
            </a:r>
            <a:r>
              <a:rPr lang="en-US" altLang="zh-CN" dirty="0" smtClean="0"/>
              <a:t>,</a:t>
            </a:r>
          </a:p>
          <a:p>
            <a:pPr>
              <a:buNone/>
            </a:pPr>
            <a:r>
              <a:rPr lang="en-US" altLang="zh-CN" dirty="0" smtClean="0"/>
              <a:t>( </a:t>
            </a:r>
            <a:r>
              <a:rPr lang="en-US" altLang="zh-CN" dirty="0" smtClean="0"/>
              <a:t> </a:t>
            </a:r>
            <a:r>
              <a:rPr lang="en-US" altLang="zh-CN" dirty="0" smtClean="0"/>
              <a:t>SELECT count(*) FROM </a:t>
            </a:r>
            <a:r>
              <a:rPr lang="en-US" altLang="zh-CN" dirty="0" smtClean="0"/>
              <a:t>instructor) </a:t>
            </a:r>
            <a:endParaRPr lang="en-US" altLang="zh-CN" dirty="0" smtClean="0"/>
          </a:p>
          <a:p>
            <a:pPr>
              <a:buNone/>
            </a:pPr>
            <a:r>
              <a:rPr lang="en-US" altLang="zh-CN" dirty="0" smtClean="0"/>
              <a:t>FROM instructor;</a:t>
            </a:r>
          </a:p>
          <a:p>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606878" y="3165930"/>
            <a:ext cx="8043635" cy="3279929"/>
          </a:xfrm>
          <a:prstGeom prst="rect">
            <a:avLst/>
          </a:prstGeom>
          <a:noFill/>
          <a:ln w="9525">
            <a:noFill/>
            <a:miter lim="800000"/>
            <a:headEnd/>
            <a:tailEnd/>
          </a:ln>
          <a:effectLst/>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778" y="248103"/>
            <a:ext cx="8077200" cy="609600"/>
          </a:xfrm>
        </p:spPr>
        <p:txBody>
          <a:bodyPr/>
          <a:lstStyle/>
          <a:p>
            <a:r>
              <a:rPr lang="en-US" altLang="zh-CN" dirty="0" err="1" smtClean="0">
                <a:ea typeface="宋体" panose="02010600030101010101" pitchFamily="2" charset="-122"/>
              </a:rPr>
              <a:t>Subqueries</a:t>
            </a:r>
            <a:r>
              <a:rPr lang="en-US" altLang="zh-CN" dirty="0" smtClean="0">
                <a:ea typeface="宋体" panose="02010600030101010101" pitchFamily="2" charset="-122"/>
              </a:rPr>
              <a:t> in the From Clause</a:t>
            </a:r>
            <a:endParaRPr lang="zh-CN" altLang="en-US" dirty="0"/>
          </a:p>
        </p:txBody>
      </p:sp>
      <p:pic>
        <p:nvPicPr>
          <p:cNvPr id="3075" name="Picture 3"/>
          <p:cNvPicPr>
            <a:picLocks noGrp="1" noChangeAspect="1" noChangeArrowheads="1"/>
          </p:cNvPicPr>
          <p:nvPr>
            <p:ph idx="1"/>
          </p:nvPr>
        </p:nvPicPr>
        <p:blipFill>
          <a:blip r:embed="rId2"/>
          <a:srcRect/>
          <a:stretch>
            <a:fillRect/>
          </a:stretch>
        </p:blipFill>
        <p:spPr bwMode="auto">
          <a:xfrm>
            <a:off x="754743" y="2264229"/>
            <a:ext cx="7823200" cy="4165601"/>
          </a:xfrm>
          <a:prstGeom prst="rect">
            <a:avLst/>
          </a:prstGeom>
          <a:noFill/>
          <a:ln w="9525">
            <a:noFill/>
            <a:miter lim="800000"/>
            <a:headEnd/>
            <a:tailEnd/>
          </a:ln>
          <a:effectLst/>
        </p:spPr>
      </p:pic>
      <p:sp>
        <p:nvSpPr>
          <p:cNvPr id="6" name="矩形 5"/>
          <p:cNvSpPr/>
          <p:nvPr/>
        </p:nvSpPr>
        <p:spPr>
          <a:xfrm>
            <a:off x="246743" y="1045031"/>
            <a:ext cx="8897257" cy="954107"/>
          </a:xfrm>
          <a:prstGeom prst="rect">
            <a:avLst/>
          </a:prstGeom>
        </p:spPr>
        <p:txBody>
          <a:bodyPr wrap="square">
            <a:spAutoFit/>
          </a:bodyPr>
          <a:lstStyle/>
          <a:p>
            <a:r>
              <a:rPr lang="en-US" altLang="zh-CN" sz="2800" b="1" dirty="0" smtClean="0"/>
              <a:t>select</a:t>
            </a:r>
            <a:r>
              <a:rPr lang="en-US" altLang="zh-CN" sz="2800" dirty="0" smtClean="0"/>
              <a:t> </a:t>
            </a:r>
            <a:r>
              <a:rPr lang="en-US" altLang="zh-CN" sz="2800" dirty="0" err="1" smtClean="0"/>
              <a:t>name,salary,avg</a:t>
            </a:r>
            <a:r>
              <a:rPr lang="en-US" altLang="zh-CN" sz="2800" dirty="0" smtClean="0"/>
              <a:t>(salary) </a:t>
            </a:r>
            <a:r>
              <a:rPr lang="en-US" altLang="zh-CN" sz="2800" b="1" dirty="0" smtClean="0"/>
              <a:t>over</a:t>
            </a:r>
            <a:r>
              <a:rPr lang="en-US" altLang="zh-CN" sz="2800" dirty="0" smtClean="0"/>
              <a:t>(PARTITION by </a:t>
            </a:r>
            <a:r>
              <a:rPr lang="en-US" altLang="zh-CN" sz="2800" dirty="0" err="1" smtClean="0"/>
              <a:t>dept_name</a:t>
            </a:r>
            <a:r>
              <a:rPr lang="en-US" altLang="zh-CN" sz="2800" dirty="0" smtClean="0"/>
              <a:t>) as </a:t>
            </a:r>
            <a:r>
              <a:rPr lang="en-US" altLang="zh-CN" sz="2800" dirty="0" err="1" smtClean="0"/>
              <a:t>avgs</a:t>
            </a:r>
            <a:r>
              <a:rPr lang="en-US" altLang="zh-CN" sz="2800" dirty="0" smtClean="0"/>
              <a:t>  </a:t>
            </a:r>
            <a:r>
              <a:rPr lang="en-US" altLang="zh-CN" sz="2800" b="1" dirty="0" smtClean="0"/>
              <a:t>from</a:t>
            </a:r>
            <a:r>
              <a:rPr lang="en-US" altLang="zh-CN" sz="2800" dirty="0" smtClean="0"/>
              <a:t> instructor </a:t>
            </a:r>
            <a:r>
              <a:rPr lang="en-US" altLang="zh-CN" sz="2800" dirty="0" smtClean="0"/>
              <a:t>(SQL Server</a:t>
            </a:r>
            <a:r>
              <a:rPr lang="zh-CN" altLang="en-US" sz="2800" dirty="0" smtClean="0"/>
              <a:t>）</a:t>
            </a:r>
            <a:endParaRPr lang="zh-CN" altLang="en-US" sz="2800"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24807" y="0"/>
            <a:ext cx="8077200" cy="609600"/>
          </a:xfrm>
        </p:spPr>
        <p:txBody>
          <a:bodyPr/>
          <a:lstStyle/>
          <a:p>
            <a:r>
              <a:rPr lang="en-US" altLang="zh-CN" dirty="0" err="1" smtClean="0">
                <a:ea typeface="宋体" panose="02010600030101010101" pitchFamily="2" charset="-122"/>
              </a:rPr>
              <a:t>Subqueries</a:t>
            </a:r>
            <a:r>
              <a:rPr lang="en-US" altLang="zh-CN" dirty="0" smtClean="0">
                <a:ea typeface="宋体" panose="02010600030101010101" pitchFamily="2" charset="-122"/>
              </a:rPr>
              <a:t> in the From Clause</a:t>
            </a:r>
            <a:endParaRPr lang="zh-CN" altLang="en-US" dirty="0"/>
          </a:p>
        </p:txBody>
      </p:sp>
      <p:sp>
        <p:nvSpPr>
          <p:cNvPr id="6" name="矩形 5"/>
          <p:cNvSpPr/>
          <p:nvPr/>
        </p:nvSpPr>
        <p:spPr>
          <a:xfrm>
            <a:off x="174171" y="624117"/>
            <a:ext cx="8723086" cy="2246769"/>
          </a:xfrm>
          <a:prstGeom prst="rect">
            <a:avLst/>
          </a:prstGeom>
        </p:spPr>
        <p:txBody>
          <a:bodyPr wrap="square">
            <a:spAutoFit/>
          </a:bodyPr>
          <a:lstStyle/>
          <a:p>
            <a:r>
              <a:rPr lang="en-US" altLang="zh-CN" sz="2800" b="1" dirty="0" smtClean="0"/>
              <a:t>select </a:t>
            </a:r>
            <a:r>
              <a:rPr lang="en-US" altLang="zh-CN" sz="2800" dirty="0" err="1" smtClean="0"/>
              <a:t>name,salary,dept_name,avgsalary</a:t>
            </a:r>
            <a:r>
              <a:rPr lang="en-US" altLang="zh-CN" sz="2800" dirty="0" smtClean="0"/>
              <a:t> </a:t>
            </a:r>
            <a:r>
              <a:rPr lang="en-US" altLang="zh-CN" sz="2800" b="1" dirty="0" smtClean="0"/>
              <a:t>from</a:t>
            </a:r>
            <a:r>
              <a:rPr lang="en-US" altLang="zh-CN" sz="2800" dirty="0" smtClean="0"/>
              <a:t> </a:t>
            </a:r>
            <a:r>
              <a:rPr lang="en-US" altLang="zh-CN" sz="2800" dirty="0" smtClean="0"/>
              <a:t>(</a:t>
            </a:r>
          </a:p>
          <a:p>
            <a:r>
              <a:rPr lang="en-US" altLang="zh-CN" sz="2800" dirty="0" smtClean="0"/>
              <a:t>(</a:t>
            </a:r>
            <a:r>
              <a:rPr lang="en-US" altLang="zh-CN" sz="2800" b="1" dirty="0" smtClean="0"/>
              <a:t>select</a:t>
            </a:r>
            <a:r>
              <a:rPr lang="en-US" altLang="zh-CN" sz="2800" dirty="0" smtClean="0"/>
              <a:t> </a:t>
            </a:r>
            <a:r>
              <a:rPr lang="en-US" altLang="zh-CN" sz="2800" dirty="0" err="1" smtClean="0"/>
              <a:t>id,name,salary,dept_name</a:t>
            </a:r>
            <a:r>
              <a:rPr lang="en-US" altLang="zh-CN" sz="2800" b="1" dirty="0" smtClean="0"/>
              <a:t> from </a:t>
            </a:r>
            <a:r>
              <a:rPr lang="en-US" altLang="zh-CN" sz="2800" dirty="0" smtClean="0"/>
              <a:t>instructor) a </a:t>
            </a:r>
            <a:r>
              <a:rPr lang="en-US" altLang="zh-CN" sz="2800" b="1" dirty="0" smtClean="0"/>
              <a:t>natural join </a:t>
            </a:r>
            <a:r>
              <a:rPr lang="en-US" altLang="zh-CN" sz="2800" dirty="0" smtClean="0"/>
              <a:t>(</a:t>
            </a:r>
            <a:r>
              <a:rPr lang="en-US" altLang="zh-CN" sz="2800" b="1" dirty="0" smtClean="0"/>
              <a:t> select </a:t>
            </a:r>
            <a:r>
              <a:rPr lang="en-US" altLang="zh-CN" sz="2800" dirty="0" err="1" smtClean="0"/>
              <a:t>dept_name,avg</a:t>
            </a:r>
            <a:r>
              <a:rPr lang="en-US" altLang="zh-CN" sz="2800" dirty="0" smtClean="0"/>
              <a:t>(salary) </a:t>
            </a:r>
            <a:r>
              <a:rPr lang="en-US" altLang="zh-CN" sz="2800" b="1" dirty="0" smtClean="0"/>
              <a:t>as</a:t>
            </a:r>
            <a:r>
              <a:rPr lang="en-US" altLang="zh-CN" sz="2800" dirty="0" smtClean="0"/>
              <a:t> </a:t>
            </a:r>
            <a:r>
              <a:rPr lang="en-US" altLang="zh-CN" sz="2800" dirty="0" err="1" smtClean="0"/>
              <a:t>avgsalary</a:t>
            </a:r>
            <a:r>
              <a:rPr lang="en-US" altLang="zh-CN" sz="2800" dirty="0" smtClean="0"/>
              <a:t> </a:t>
            </a:r>
            <a:r>
              <a:rPr lang="en-US" altLang="zh-CN" sz="2800" b="1" dirty="0" smtClean="0"/>
              <a:t>from</a:t>
            </a:r>
            <a:r>
              <a:rPr lang="en-US" altLang="zh-CN" sz="2800" dirty="0" smtClean="0"/>
              <a:t> instructor </a:t>
            </a:r>
            <a:r>
              <a:rPr lang="en-US" altLang="zh-CN" sz="2800" b="1" dirty="0" smtClean="0"/>
              <a:t>group by </a:t>
            </a:r>
            <a:r>
              <a:rPr lang="en-US" altLang="zh-CN" sz="2800" dirty="0" err="1" smtClean="0"/>
              <a:t>dept_name</a:t>
            </a:r>
            <a:r>
              <a:rPr lang="en-US" altLang="zh-CN" sz="2800" dirty="0" smtClean="0"/>
              <a:t>) b </a:t>
            </a:r>
            <a:r>
              <a:rPr lang="en-US" altLang="zh-CN" sz="2800" b="1" dirty="0" smtClean="0"/>
              <a:t>);  </a:t>
            </a:r>
            <a:r>
              <a:rPr lang="zh-CN" altLang="en-US" sz="2800" b="1" dirty="0" smtClean="0"/>
              <a:t>（</a:t>
            </a:r>
            <a:r>
              <a:rPr lang="en-US" altLang="zh-CN" sz="2800" b="1" dirty="0" smtClean="0"/>
              <a:t>MYSQL</a:t>
            </a:r>
            <a:r>
              <a:rPr lang="zh-CN" altLang="en-US" sz="2800" b="1" dirty="0" smtClean="0"/>
              <a:t>）</a:t>
            </a:r>
            <a:endParaRPr lang="en-US" altLang="zh-CN" sz="2800" b="1" dirty="0" smtClean="0"/>
          </a:p>
        </p:txBody>
      </p:sp>
      <p:pic>
        <p:nvPicPr>
          <p:cNvPr id="5122" name="Picture 2"/>
          <p:cNvPicPr>
            <a:picLocks noChangeAspect="1" noChangeArrowheads="1"/>
          </p:cNvPicPr>
          <p:nvPr/>
        </p:nvPicPr>
        <p:blipFill>
          <a:blip r:embed="rId2"/>
          <a:srcRect/>
          <a:stretch>
            <a:fillRect/>
          </a:stretch>
        </p:blipFill>
        <p:spPr bwMode="auto">
          <a:xfrm>
            <a:off x="477158" y="4921245"/>
            <a:ext cx="8144329" cy="14859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309335" y="2815771"/>
            <a:ext cx="4117522" cy="1976097"/>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4781095" y="2821663"/>
            <a:ext cx="3912962" cy="2040619"/>
          </a:xfrm>
          <a:prstGeom prst="rect">
            <a:avLst/>
          </a:prstGeom>
          <a:noFill/>
          <a:ln w="9525">
            <a:noFill/>
            <a:miter lim="800000"/>
            <a:headEnd/>
            <a:tailEnd/>
          </a:ln>
          <a:effectLst/>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66749" y="0"/>
            <a:ext cx="8077200" cy="609600"/>
          </a:xfrm>
        </p:spPr>
        <p:txBody>
          <a:bodyPr/>
          <a:lstStyle/>
          <a:p>
            <a:r>
              <a:rPr lang="en-US" altLang="zh-CN" dirty="0" smtClean="0"/>
              <a:t>Window </a:t>
            </a:r>
            <a:r>
              <a:rPr lang="en-US" altLang="zh-CN" dirty="0" err="1" smtClean="0"/>
              <a:t>Fuctions</a:t>
            </a:r>
            <a:endParaRPr lang="zh-CN" altLang="en-US" dirty="0"/>
          </a:p>
        </p:txBody>
      </p:sp>
      <p:sp>
        <p:nvSpPr>
          <p:cNvPr id="6" name="矩形 5"/>
          <p:cNvSpPr/>
          <p:nvPr/>
        </p:nvSpPr>
        <p:spPr>
          <a:xfrm>
            <a:off x="1" y="667660"/>
            <a:ext cx="9143999" cy="1938992"/>
          </a:xfrm>
          <a:prstGeom prst="rect">
            <a:avLst/>
          </a:prstGeom>
        </p:spPr>
        <p:txBody>
          <a:bodyPr wrap="square">
            <a:spAutoFit/>
          </a:bodyPr>
          <a:lstStyle/>
          <a:p>
            <a:r>
              <a:rPr lang="en-US" altLang="zh-CN" sz="2000" b="1" dirty="0" smtClean="0"/>
              <a:t>select</a:t>
            </a:r>
            <a:r>
              <a:rPr lang="en-US" altLang="zh-CN" sz="2000" dirty="0" smtClean="0"/>
              <a:t>  Name, Salary,  </a:t>
            </a:r>
            <a:r>
              <a:rPr lang="en-US" altLang="zh-CN" sz="2000" dirty="0" err="1" smtClean="0"/>
              <a:t>dept_name</a:t>
            </a:r>
            <a:r>
              <a:rPr lang="en-US" altLang="zh-CN" sz="2000" dirty="0" smtClean="0"/>
              <a:t>,</a:t>
            </a:r>
          </a:p>
          <a:p>
            <a:r>
              <a:rPr lang="en-US" altLang="zh-CN" sz="2000" dirty="0" err="1" smtClean="0"/>
              <a:t>row_number</a:t>
            </a:r>
            <a:r>
              <a:rPr lang="en-US" altLang="zh-CN" sz="2000" dirty="0" smtClean="0"/>
              <a:t>() </a:t>
            </a:r>
            <a:r>
              <a:rPr lang="en-US" altLang="zh-CN" sz="2000" b="1" dirty="0" smtClean="0"/>
              <a:t>over(partition  by </a:t>
            </a:r>
            <a:r>
              <a:rPr lang="en-US" altLang="zh-CN" sz="2000" b="1" dirty="0" err="1" smtClean="0"/>
              <a:t>dept_name</a:t>
            </a:r>
            <a:r>
              <a:rPr lang="en-US" altLang="zh-CN" sz="2000" b="1" dirty="0" smtClean="0"/>
              <a:t> order by salary) </a:t>
            </a:r>
            <a:r>
              <a:rPr lang="en-US" altLang="zh-CN" sz="2000" dirty="0" smtClean="0"/>
              <a:t>as </a:t>
            </a:r>
            <a:r>
              <a:rPr lang="en-US" altLang="zh-CN" sz="2000" dirty="0" err="1" smtClean="0"/>
              <a:t>rownumber</a:t>
            </a:r>
            <a:r>
              <a:rPr lang="en-US" altLang="zh-CN" sz="2000" dirty="0" smtClean="0"/>
              <a:t>,</a:t>
            </a:r>
          </a:p>
          <a:p>
            <a:r>
              <a:rPr lang="en-US" altLang="zh-CN" sz="2000" dirty="0" smtClean="0"/>
              <a:t>rank() </a:t>
            </a:r>
            <a:r>
              <a:rPr lang="en-US" altLang="zh-CN" sz="2000" b="1" dirty="0" smtClean="0"/>
              <a:t>over(partition  by </a:t>
            </a:r>
            <a:r>
              <a:rPr lang="en-US" altLang="zh-CN" sz="2000" b="1" dirty="0" err="1" smtClean="0"/>
              <a:t>dept_name</a:t>
            </a:r>
            <a:r>
              <a:rPr lang="en-US" altLang="zh-CN" sz="2000" b="1" dirty="0" smtClean="0"/>
              <a:t> order by salary</a:t>
            </a:r>
            <a:r>
              <a:rPr lang="en-US" altLang="zh-CN" sz="2000" dirty="0" smtClean="0"/>
              <a:t>) as rank,  </a:t>
            </a:r>
          </a:p>
          <a:p>
            <a:r>
              <a:rPr lang="en-US" altLang="zh-CN" sz="2000" dirty="0" err="1" smtClean="0"/>
              <a:t>dense_rank</a:t>
            </a:r>
            <a:r>
              <a:rPr lang="en-US" altLang="zh-CN" sz="2000" dirty="0" smtClean="0"/>
              <a:t>() </a:t>
            </a:r>
            <a:r>
              <a:rPr lang="en-US" altLang="zh-CN" sz="2000" b="1" dirty="0" smtClean="0"/>
              <a:t>over(partition by </a:t>
            </a:r>
            <a:r>
              <a:rPr lang="en-US" altLang="zh-CN" sz="2000" b="1" dirty="0" err="1" smtClean="0"/>
              <a:t>dept_name</a:t>
            </a:r>
            <a:r>
              <a:rPr lang="en-US" altLang="zh-CN" sz="2000" b="1" dirty="0" smtClean="0"/>
              <a:t> order by salary</a:t>
            </a:r>
            <a:r>
              <a:rPr lang="en-US" altLang="zh-CN" sz="2000" dirty="0" smtClean="0"/>
              <a:t>) as </a:t>
            </a:r>
            <a:r>
              <a:rPr lang="en-US" altLang="zh-CN" sz="2000" dirty="0" err="1" smtClean="0"/>
              <a:t>dense_rank</a:t>
            </a:r>
            <a:r>
              <a:rPr lang="en-US" altLang="zh-CN" sz="2000" dirty="0" smtClean="0"/>
              <a:t>   </a:t>
            </a:r>
          </a:p>
          <a:p>
            <a:r>
              <a:rPr lang="en-US" altLang="zh-CN" sz="2000" b="1" dirty="0" smtClean="0"/>
              <a:t>from</a:t>
            </a:r>
            <a:r>
              <a:rPr lang="en-US" altLang="zh-CN" sz="2000" dirty="0" smtClean="0"/>
              <a:t>  instructor</a:t>
            </a:r>
          </a:p>
          <a:p>
            <a:r>
              <a:rPr lang="en-US" altLang="zh-CN" sz="2000" b="1" dirty="0" smtClean="0"/>
              <a:t>order by </a:t>
            </a:r>
            <a:r>
              <a:rPr lang="en-US" altLang="zh-CN" sz="2000" dirty="0" err="1" smtClean="0"/>
              <a:t>dept_name,salary</a:t>
            </a:r>
            <a:endParaRPr lang="en-US" altLang="zh-CN" sz="2000" dirty="0" smtClean="0"/>
          </a:p>
        </p:txBody>
      </p:sp>
      <p:pic>
        <p:nvPicPr>
          <p:cNvPr id="6146" name="Picture 2"/>
          <p:cNvPicPr>
            <a:picLocks noChangeAspect="1" noChangeArrowheads="1"/>
          </p:cNvPicPr>
          <p:nvPr/>
        </p:nvPicPr>
        <p:blipFill>
          <a:blip r:embed="rId2"/>
          <a:srcRect/>
          <a:stretch>
            <a:fillRect/>
          </a:stretch>
        </p:blipFill>
        <p:spPr bwMode="auto">
          <a:xfrm>
            <a:off x="291420" y="2854098"/>
            <a:ext cx="8533266" cy="3566118"/>
          </a:xfrm>
          <a:prstGeom prst="rect">
            <a:avLst/>
          </a:prstGeom>
          <a:noFill/>
          <a:ln w="9525">
            <a:noFill/>
            <a:miter lim="800000"/>
            <a:headEnd/>
            <a:tailEnd/>
          </a:ln>
          <a:effectLst/>
        </p:spPr>
      </p:pic>
      <p:sp>
        <p:nvSpPr>
          <p:cNvPr id="9" name="矩形 8"/>
          <p:cNvSpPr/>
          <p:nvPr/>
        </p:nvSpPr>
        <p:spPr bwMode="auto">
          <a:xfrm>
            <a:off x="275771" y="3556000"/>
            <a:ext cx="8650515" cy="972457"/>
          </a:xfrm>
          <a:prstGeom prst="rect">
            <a:avLst/>
          </a:prstGeom>
          <a:noFill/>
          <a:ln w="38100" algn="ctr">
            <a:solidFill>
              <a:schemeClr val="tx2"/>
            </a:solidFill>
            <a:miter lim="800000"/>
          </a:ln>
        </p:spPr>
        <p:txBody>
          <a:bodyPr rtlCol="0" anchor="ctr"/>
          <a:lstStyle/>
          <a:p>
            <a:pPr algn="ctr"/>
            <a:endParaRPr lang="zh-CN" altLang="en-US" sz="2000" b="1" dirty="0">
              <a:solidFill>
                <a:srgbClr val="CC00FF"/>
              </a:solidFill>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a:xfrm>
            <a:off x="531682" y="450962"/>
            <a:ext cx="8077200" cy="609600"/>
          </a:xfrm>
        </p:spPr>
        <p:txBody>
          <a:bodyPr/>
          <a:lstStyle/>
          <a:p>
            <a:pPr>
              <a:defRPr/>
            </a:pPr>
            <a:r>
              <a:rPr lang="en-US" altLang="zh-CN" dirty="0" smtClean="0">
                <a:ea typeface="宋体" panose="02010600030101010101" pitchFamily="2" charset="-122"/>
              </a:rPr>
              <a:t>With Clause</a:t>
            </a:r>
          </a:p>
        </p:txBody>
      </p:sp>
      <p:sp>
        <p:nvSpPr>
          <p:cNvPr id="57347" name="Rectangle 3"/>
          <p:cNvSpPr>
            <a:spLocks noGrp="1" noChangeArrowheads="1"/>
          </p:cNvSpPr>
          <p:nvPr>
            <p:ph type="body" idx="1"/>
          </p:nvPr>
        </p:nvSpPr>
        <p:spPr>
          <a:xfrm>
            <a:off x="739775" y="1106488"/>
            <a:ext cx="7661275" cy="4903787"/>
          </a:xfrm>
        </p:spPr>
        <p:txBody>
          <a:bodyPr/>
          <a:lstStyle/>
          <a:p>
            <a:r>
              <a:rPr lang="en-US" altLang="zh-CN" sz="2000" dirty="0" smtClean="0">
                <a:ea typeface="宋体" panose="02010600030101010101" pitchFamily="2" charset="-122"/>
              </a:rPr>
              <a:t>The </a:t>
            </a:r>
            <a:r>
              <a:rPr lang="en-US" altLang="zh-CN" sz="2000" b="1" dirty="0" smtClean="0">
                <a:solidFill>
                  <a:srgbClr val="000099"/>
                </a:solidFill>
                <a:ea typeface="宋体" panose="02010600030101010101" pitchFamily="2" charset="-122"/>
              </a:rPr>
              <a:t>with</a:t>
            </a:r>
            <a:r>
              <a:rPr lang="en-US" altLang="zh-CN" sz="2000" dirty="0" smtClean="0">
                <a:ea typeface="宋体" panose="02010600030101010101" pitchFamily="2" charset="-122"/>
              </a:rPr>
              <a:t> clause provides a way of defining a temporary view whose definition is available only to the query in which the </a:t>
            </a:r>
            <a:r>
              <a:rPr lang="en-US" altLang="zh-CN" sz="2000" b="1" dirty="0" smtClean="0">
                <a:ea typeface="宋体" panose="02010600030101010101" pitchFamily="2" charset="-122"/>
              </a:rPr>
              <a:t>with</a:t>
            </a:r>
            <a:r>
              <a:rPr lang="en-US" altLang="zh-CN" sz="2000" b="1" dirty="0" smtClean="0">
                <a:solidFill>
                  <a:schemeClr val="tx2"/>
                </a:solidFill>
                <a:ea typeface="宋体" panose="02010600030101010101" pitchFamily="2" charset="-122"/>
              </a:rPr>
              <a:t> </a:t>
            </a:r>
            <a:r>
              <a:rPr lang="en-US" altLang="zh-CN" sz="2000" dirty="0" smtClean="0">
                <a:ea typeface="宋体" panose="02010600030101010101" pitchFamily="2" charset="-122"/>
              </a:rPr>
              <a:t>clause occurs. (With</a:t>
            </a:r>
            <a:r>
              <a:rPr lang="zh-CN" altLang="en-US" sz="2000" dirty="0" smtClean="0">
                <a:ea typeface="宋体" panose="02010600030101010101" pitchFamily="2" charset="-122"/>
              </a:rPr>
              <a:t>子句提供了定义临时视图的方法，该定义只对包含</a:t>
            </a:r>
            <a:r>
              <a:rPr lang="en-US" altLang="zh-CN" sz="2000" dirty="0" smtClean="0">
                <a:ea typeface="宋体" panose="02010600030101010101" pitchFamily="2" charset="-122"/>
              </a:rPr>
              <a:t>with</a:t>
            </a:r>
            <a:r>
              <a:rPr lang="zh-CN" altLang="en-US" sz="2000" dirty="0" smtClean="0">
                <a:ea typeface="宋体" panose="02010600030101010101" pitchFamily="2" charset="-122"/>
              </a:rPr>
              <a:t>子句的查询有效</a:t>
            </a:r>
            <a:r>
              <a:rPr lang="en-US" altLang="zh-CN" sz="2000" dirty="0" smtClean="0">
                <a:ea typeface="宋体" panose="02010600030101010101" pitchFamily="2" charset="-122"/>
              </a:rPr>
              <a:t>)</a:t>
            </a:r>
          </a:p>
          <a:p>
            <a:r>
              <a:rPr lang="en-US" altLang="zh-CN" sz="2000" dirty="0" smtClean="0">
                <a:ea typeface="宋体" panose="02010600030101010101" pitchFamily="2" charset="-122"/>
              </a:rPr>
              <a:t>Find all departments with the maximum budget </a:t>
            </a:r>
            <a:br>
              <a:rPr lang="en-US" altLang="zh-CN" sz="2000" dirty="0" smtClean="0">
                <a:ea typeface="宋体" panose="02010600030101010101" pitchFamily="2" charset="-122"/>
              </a:rPr>
            </a:br>
            <a:r>
              <a:rPr lang="en-US" altLang="zh-CN" sz="2000" b="1" dirty="0" smtClean="0">
                <a:ea typeface="宋体" panose="02010600030101010101" pitchFamily="2" charset="-122"/>
              </a:rPr>
              <a:t>     with </a:t>
            </a:r>
            <a:r>
              <a:rPr lang="en-US" altLang="zh-CN" sz="2000" i="1" dirty="0" err="1" smtClean="0">
                <a:ea typeface="宋体" panose="02010600030101010101" pitchFamily="2" charset="-122"/>
              </a:rPr>
              <a:t>max_budget</a:t>
            </a:r>
            <a:r>
              <a:rPr lang="en-US" altLang="zh-CN" sz="2000" i="1" dirty="0" smtClean="0">
                <a:ea typeface="宋体" panose="02010600030101010101" pitchFamily="2" charset="-122"/>
              </a:rPr>
              <a:t> </a:t>
            </a:r>
            <a:r>
              <a:rPr lang="en-US" altLang="zh-CN" sz="2000" dirty="0" smtClean="0">
                <a:ea typeface="宋体" panose="02010600030101010101" pitchFamily="2" charset="-122"/>
              </a:rPr>
              <a:t>(</a:t>
            </a:r>
            <a:r>
              <a:rPr lang="en-US" altLang="zh-CN" sz="2000" i="1" dirty="0" smtClean="0">
                <a:ea typeface="宋体" panose="02010600030101010101" pitchFamily="2" charset="-122"/>
              </a:rPr>
              <a:t>value</a:t>
            </a:r>
            <a:r>
              <a:rPr lang="en-US" altLang="zh-CN" sz="2000" dirty="0" smtClean="0">
                <a:ea typeface="宋体" panose="02010600030101010101" pitchFamily="2" charset="-122"/>
              </a:rPr>
              <a:t>) </a:t>
            </a:r>
            <a:r>
              <a:rPr lang="en-US" altLang="zh-CN" sz="2000" b="1" dirty="0" smtClean="0">
                <a:ea typeface="宋体" panose="02010600030101010101" pitchFamily="2" charset="-122"/>
              </a:rPr>
              <a:t>as </a:t>
            </a:r>
            <a:br>
              <a:rPr lang="en-US" altLang="zh-CN" sz="2000" b="1" dirty="0" smtClean="0">
                <a:ea typeface="宋体" panose="02010600030101010101" pitchFamily="2" charset="-122"/>
              </a:rPr>
            </a:br>
            <a:r>
              <a:rPr lang="en-US" altLang="zh-CN" sz="2000" b="1" dirty="0" smtClean="0">
                <a:ea typeface="宋体" panose="02010600030101010101" pitchFamily="2" charset="-122"/>
              </a:rPr>
              <a:t>         </a:t>
            </a:r>
            <a:r>
              <a:rPr lang="en-US" altLang="zh-CN" sz="2000" dirty="0" smtClean="0">
                <a:ea typeface="宋体" panose="02010600030101010101" pitchFamily="2" charset="-122"/>
              </a:rPr>
              <a:t>(</a:t>
            </a:r>
            <a:r>
              <a:rPr lang="en-US" altLang="zh-CN" sz="2000" b="1" dirty="0" smtClean="0">
                <a:ea typeface="宋体" panose="02010600030101010101" pitchFamily="2" charset="-122"/>
              </a:rPr>
              <a:t>select max</a:t>
            </a:r>
            <a:r>
              <a:rPr lang="en-US" altLang="zh-CN" sz="2000" dirty="0" smtClean="0">
                <a:ea typeface="宋体" panose="02010600030101010101" pitchFamily="2" charset="-122"/>
              </a:rPr>
              <a:t>(</a:t>
            </a:r>
            <a:r>
              <a:rPr lang="en-US" altLang="zh-CN" sz="2000" i="1" dirty="0" smtClean="0">
                <a:ea typeface="宋体" panose="02010600030101010101" pitchFamily="2" charset="-122"/>
              </a:rPr>
              <a:t>budget</a:t>
            </a:r>
            <a:r>
              <a:rPr lang="en-US" altLang="zh-CN" sz="2000" dirty="0" smtClean="0">
                <a:ea typeface="宋体" panose="02010600030101010101" pitchFamily="2" charset="-122"/>
              </a:rPr>
              <a:t>)</a:t>
            </a:r>
            <a:br>
              <a:rPr lang="en-US" altLang="zh-CN" sz="2000" dirty="0" smtClean="0">
                <a:ea typeface="宋体" panose="02010600030101010101" pitchFamily="2" charset="-122"/>
              </a:rPr>
            </a:br>
            <a:r>
              <a:rPr lang="en-US" altLang="zh-CN" sz="2000" dirty="0" smtClean="0">
                <a:ea typeface="宋体" panose="02010600030101010101" pitchFamily="2" charset="-122"/>
              </a:rPr>
              <a:t>           </a:t>
            </a:r>
            <a:r>
              <a:rPr lang="en-US" altLang="zh-CN" sz="2000" b="1" dirty="0" smtClean="0">
                <a:ea typeface="宋体" panose="02010600030101010101" pitchFamily="2" charset="-122"/>
              </a:rPr>
              <a:t>from </a:t>
            </a:r>
            <a:r>
              <a:rPr lang="en-US" altLang="zh-CN" sz="2000" i="1" dirty="0" smtClean="0">
                <a:ea typeface="宋体" panose="02010600030101010101" pitchFamily="2" charset="-122"/>
              </a:rPr>
              <a:t>department</a:t>
            </a:r>
            <a:r>
              <a:rPr lang="en-US" altLang="zh-CN" sz="2000" dirty="0" smtClean="0">
                <a:ea typeface="宋体" panose="02010600030101010101" pitchFamily="2" charset="-122"/>
              </a:rPr>
              <a:t>)</a:t>
            </a:r>
            <a:br>
              <a:rPr lang="en-US" altLang="zh-CN" sz="2000" dirty="0" smtClean="0">
                <a:ea typeface="宋体" panose="02010600030101010101" pitchFamily="2" charset="-122"/>
              </a:rPr>
            </a:br>
            <a:r>
              <a:rPr lang="en-US" altLang="zh-CN" sz="2000" dirty="0" smtClean="0">
                <a:ea typeface="宋体" panose="02010600030101010101" pitchFamily="2" charset="-122"/>
              </a:rPr>
              <a:t>     </a:t>
            </a:r>
            <a:r>
              <a:rPr lang="en-US" altLang="zh-CN" sz="2000" b="1" dirty="0" smtClean="0">
                <a:ea typeface="宋体" panose="02010600030101010101" pitchFamily="2" charset="-122"/>
              </a:rPr>
              <a:t>select </a:t>
            </a:r>
            <a:r>
              <a:rPr lang="en-US" altLang="zh-CN" sz="2000" i="1" dirty="0" smtClean="0">
                <a:ea typeface="宋体" panose="02010600030101010101" pitchFamily="2" charset="-122"/>
              </a:rPr>
              <a:t>budget</a:t>
            </a:r>
            <a:br>
              <a:rPr lang="en-US" altLang="zh-CN" sz="2000" i="1" dirty="0" smtClean="0">
                <a:ea typeface="宋体" panose="02010600030101010101" pitchFamily="2" charset="-122"/>
              </a:rPr>
            </a:br>
            <a:r>
              <a:rPr lang="en-US" altLang="zh-CN" sz="2000" i="1" dirty="0" smtClean="0">
                <a:ea typeface="宋体" panose="02010600030101010101" pitchFamily="2" charset="-122"/>
              </a:rPr>
              <a:t>     </a:t>
            </a:r>
            <a:r>
              <a:rPr lang="en-US" altLang="zh-CN" sz="2000" b="1" dirty="0" smtClean="0">
                <a:ea typeface="宋体" panose="02010600030101010101" pitchFamily="2" charset="-122"/>
              </a:rPr>
              <a:t>from </a:t>
            </a:r>
            <a:r>
              <a:rPr lang="en-US" altLang="zh-CN" sz="2000" i="1" dirty="0" smtClean="0">
                <a:ea typeface="宋体" panose="02010600030101010101" pitchFamily="2" charset="-122"/>
              </a:rPr>
              <a:t>department</a:t>
            </a:r>
            <a:r>
              <a:rPr lang="en-US" altLang="zh-CN" sz="2000" dirty="0" smtClean="0">
                <a:ea typeface="宋体" panose="02010600030101010101" pitchFamily="2" charset="-122"/>
              </a:rPr>
              <a:t>, </a:t>
            </a:r>
            <a:r>
              <a:rPr lang="en-US" altLang="zh-CN" sz="2000" i="1" dirty="0" err="1" smtClean="0">
                <a:ea typeface="宋体" panose="02010600030101010101" pitchFamily="2" charset="-122"/>
              </a:rPr>
              <a:t>max_budget</a:t>
            </a:r>
            <a:r>
              <a:rPr lang="en-US" altLang="zh-CN" sz="2000" i="1" dirty="0" smtClean="0">
                <a:ea typeface="宋体" panose="02010600030101010101" pitchFamily="2" charset="-122"/>
              </a:rPr>
              <a:t/>
            </a:r>
            <a:br>
              <a:rPr lang="en-US" altLang="zh-CN" sz="2000" i="1" dirty="0" smtClean="0">
                <a:ea typeface="宋体" panose="02010600030101010101" pitchFamily="2" charset="-122"/>
              </a:rPr>
            </a:br>
            <a:r>
              <a:rPr lang="en-US" altLang="zh-CN" sz="2000" i="1" dirty="0" smtClean="0">
                <a:ea typeface="宋体" panose="02010600030101010101" pitchFamily="2" charset="-122"/>
              </a:rPr>
              <a:t>     </a:t>
            </a:r>
            <a:r>
              <a:rPr lang="en-US" altLang="zh-CN" sz="2000" b="1" dirty="0" smtClean="0">
                <a:ea typeface="宋体" panose="02010600030101010101" pitchFamily="2" charset="-122"/>
              </a:rPr>
              <a:t>where </a:t>
            </a:r>
            <a:r>
              <a:rPr lang="en-US" altLang="zh-CN" sz="2000" i="1" dirty="0" err="1" smtClean="0">
                <a:ea typeface="宋体" panose="02010600030101010101" pitchFamily="2" charset="-122"/>
              </a:rPr>
              <a:t>department</a:t>
            </a:r>
            <a:r>
              <a:rPr lang="en-US" altLang="zh-CN" sz="2000" dirty="0" err="1" smtClean="0">
                <a:ea typeface="宋体" panose="02010600030101010101" pitchFamily="2" charset="-122"/>
              </a:rPr>
              <a:t>.</a:t>
            </a:r>
            <a:r>
              <a:rPr lang="en-US" altLang="zh-CN" sz="2000" i="1" dirty="0" err="1" smtClean="0">
                <a:ea typeface="宋体" panose="02010600030101010101" pitchFamily="2" charset="-122"/>
              </a:rPr>
              <a:t>budget</a:t>
            </a:r>
            <a:r>
              <a:rPr lang="en-US" altLang="zh-CN" sz="2000" i="1" dirty="0" smtClean="0">
                <a:ea typeface="宋体" panose="02010600030101010101" pitchFamily="2" charset="-122"/>
              </a:rPr>
              <a:t> </a:t>
            </a:r>
            <a:r>
              <a:rPr lang="en-US" altLang="zh-CN" sz="2000" dirty="0" smtClean="0">
                <a:ea typeface="宋体" panose="02010600030101010101" pitchFamily="2" charset="-122"/>
              </a:rPr>
              <a:t>= </a:t>
            </a:r>
            <a:r>
              <a:rPr lang="en-US" altLang="zh-CN" sz="2000" i="1" dirty="0" err="1" smtClean="0">
                <a:ea typeface="宋体" panose="02010600030101010101" pitchFamily="2" charset="-122"/>
              </a:rPr>
              <a:t>max_budget.value</a:t>
            </a:r>
            <a:r>
              <a:rPr lang="en-US" altLang="zh-CN" sz="2000" dirty="0" smtClean="0">
                <a:ea typeface="宋体" panose="02010600030101010101" pitchFamily="2" charset="-122"/>
              </a:rPr>
              <a:t>;</a:t>
            </a:r>
          </a:p>
          <a:p>
            <a:r>
              <a:rPr lang="en-US" altLang="zh-CN" sz="2000" dirty="0" smtClean="0">
                <a:ea typeface="宋体" panose="02010600030101010101" pitchFamily="2" charset="-122"/>
              </a:rPr>
              <a:t>With clause is very useful for writing complex queries</a:t>
            </a:r>
          </a:p>
          <a:p>
            <a:r>
              <a:rPr lang="en-US" altLang="zh-CN" sz="2000" dirty="0" smtClean="0">
                <a:ea typeface="宋体" panose="02010600030101010101" pitchFamily="2" charset="-122"/>
              </a:rPr>
              <a:t>Supported by most database systems, with minor syntax variations</a:t>
            </a:r>
          </a:p>
          <a:p>
            <a:pPr>
              <a:buNone/>
            </a:pPr>
            <a:endParaRPr lang="en-US" altLang="zh-CN" sz="18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819248" y="214133"/>
            <a:ext cx="8077200" cy="609600"/>
          </a:xfrm>
        </p:spPr>
        <p:txBody>
          <a:bodyPr/>
          <a:lstStyle/>
          <a:p>
            <a:pPr>
              <a:defRPr/>
            </a:pPr>
            <a:r>
              <a:rPr lang="en-US" altLang="zh-CN" dirty="0" smtClean="0">
                <a:ea typeface="宋体" panose="02010600030101010101" pitchFamily="2" charset="-122"/>
              </a:rPr>
              <a:t>Integrity Constraints in Create Table</a:t>
            </a:r>
          </a:p>
        </p:txBody>
      </p:sp>
      <p:sp>
        <p:nvSpPr>
          <p:cNvPr id="5" name="Rectangle 3"/>
          <p:cNvSpPr txBox="1">
            <a:spLocks noChangeArrowheads="1"/>
          </p:cNvSpPr>
          <p:nvPr/>
        </p:nvSpPr>
        <p:spPr bwMode="auto">
          <a:xfrm>
            <a:off x="473075" y="1127125"/>
            <a:ext cx="8229600" cy="5227638"/>
          </a:xfrm>
          <a:prstGeom prst="rect">
            <a:avLst/>
          </a:prstGeom>
          <a:noFill/>
          <a:ln w="9525">
            <a:noFill/>
            <a:miter lim="800000"/>
          </a:ln>
        </p:spPr>
        <p:txBody>
          <a:bodyPr vert="horz" wrap="square" lIns="91440" tIns="45720" rIns="91440" bIns="45720" numCol="1" anchor="t" anchorCtr="0" compatLnSpc="1"/>
          <a:lstStyle/>
          <a:p>
            <a:pPr marL="342900" lvl="0" indent="-342900">
              <a:lnSpc>
                <a:spcPct val="90000"/>
              </a:lnSpc>
              <a:spcBef>
                <a:spcPct val="35000"/>
              </a:spcBef>
              <a:buClr>
                <a:schemeClr val="tx2"/>
              </a:buClr>
              <a:buSzPct val="90000"/>
              <a:buFont typeface="Monotype Sorts" charset="2"/>
              <a:buChar char="n"/>
              <a:tabLst>
                <a:tab pos="1489075" algn="l"/>
                <a:tab pos="1949450" algn="l"/>
                <a:tab pos="3036570" algn="l"/>
              </a:tabLst>
            </a:pPr>
            <a:r>
              <a:rPr lang="zh-CN" altLang="en-US" sz="2800" b="1" dirty="0" smtClean="0">
                <a:latin typeface="+mj-lt"/>
              </a:rPr>
              <a:t>用途：避免数据出现不一致性</a:t>
            </a:r>
            <a:endParaRPr lang="en-US" altLang="zh-CN" sz="2800" b="1" dirty="0" smtClean="0">
              <a:latin typeface="+mj-lt"/>
            </a:endParaRPr>
          </a:p>
          <a:p>
            <a:pPr marL="342900" lvl="0" indent="-342900">
              <a:lnSpc>
                <a:spcPct val="90000"/>
              </a:lnSpc>
              <a:spcBef>
                <a:spcPct val="35000"/>
              </a:spcBef>
              <a:buClr>
                <a:schemeClr val="tx2"/>
              </a:buClr>
              <a:buSzPct val="90000"/>
              <a:tabLst>
                <a:tab pos="1489075" algn="l"/>
                <a:tab pos="1949450" algn="l"/>
                <a:tab pos="3036570" algn="l"/>
              </a:tabLst>
            </a:pPr>
            <a:endParaRPr lang="en-US" altLang="zh-CN" sz="2400" dirty="0" smtClean="0">
              <a:latin typeface="+mj-lt"/>
            </a:endParaRPr>
          </a:p>
          <a:p>
            <a:r>
              <a:rPr lang="en-US" altLang="zh-CN" sz="2800" dirty="0" smtClean="0">
                <a:latin typeface="+mj-lt"/>
              </a:rPr>
              <a:t>   Consider five types of integrity   constraints:</a:t>
            </a:r>
          </a:p>
          <a:p>
            <a:endParaRPr lang="en-US" altLang="zh-CN" sz="2800" dirty="0" smtClean="0">
              <a:latin typeface="+mj-lt"/>
            </a:endParaRPr>
          </a:p>
          <a:p>
            <a:pPr marL="342900" lvl="0" indent="-342900">
              <a:lnSpc>
                <a:spcPct val="90000"/>
              </a:lnSpc>
              <a:spcBef>
                <a:spcPct val="35000"/>
              </a:spcBef>
              <a:buClr>
                <a:schemeClr val="tx2"/>
              </a:buClr>
              <a:buSzPct val="90000"/>
              <a:buFont typeface="Monotype Sorts" charset="2"/>
              <a:buChar char="n"/>
              <a:tabLst>
                <a:tab pos="1489075" algn="l"/>
                <a:tab pos="1949450" algn="l"/>
                <a:tab pos="3036570" algn="l"/>
              </a:tabLst>
            </a:pPr>
            <a:r>
              <a:rPr lang="en-US" altLang="zh-CN" sz="2800" dirty="0" smtClean="0">
                <a:latin typeface="+mj-lt"/>
              </a:rPr>
              <a:t>required data </a:t>
            </a:r>
            <a:r>
              <a:rPr lang="zh-CN" altLang="en-US" sz="2800" dirty="0" smtClean="0">
                <a:latin typeface="+mj-lt"/>
              </a:rPr>
              <a:t>要求有的数据</a:t>
            </a:r>
            <a:r>
              <a:rPr lang="en-US" altLang="zh-CN" sz="2800" dirty="0" smtClean="0">
                <a:latin typeface="+mj-lt"/>
              </a:rPr>
              <a:t>(not null)</a:t>
            </a:r>
          </a:p>
          <a:p>
            <a:pPr marL="342900" lvl="0" indent="-342900">
              <a:lnSpc>
                <a:spcPct val="90000"/>
              </a:lnSpc>
              <a:spcBef>
                <a:spcPct val="35000"/>
              </a:spcBef>
              <a:buClr>
                <a:schemeClr val="tx2"/>
              </a:buClr>
              <a:buSzPct val="90000"/>
              <a:buFont typeface="Monotype Sorts" charset="2"/>
              <a:buChar char="n"/>
              <a:tabLst>
                <a:tab pos="1489075" algn="l"/>
                <a:tab pos="1949450" algn="l"/>
                <a:tab pos="3036570" algn="l"/>
              </a:tabLst>
            </a:pPr>
            <a:r>
              <a:rPr kumimoji="1" lang="en-US" altLang="zh-CN" sz="2800" kern="0" dirty="0" smtClean="0">
                <a:latin typeface="+mj-lt"/>
                <a:ea typeface="宋体" panose="02010600030101010101" pitchFamily="2" charset="-122"/>
              </a:rPr>
              <a:t>domain constraints </a:t>
            </a:r>
            <a:r>
              <a:rPr kumimoji="1" lang="zh-CN" altLang="en-US" sz="2800" kern="0" dirty="0" smtClean="0">
                <a:latin typeface="+mj-lt"/>
                <a:ea typeface="宋体" panose="02010600030101010101" pitchFamily="2" charset="-122"/>
              </a:rPr>
              <a:t>域约束</a:t>
            </a:r>
            <a:endParaRPr kumimoji="1" lang="en-US" altLang="zh-CN" sz="2800" kern="0" dirty="0" smtClean="0">
              <a:latin typeface="+mj-lt"/>
              <a:ea typeface="宋体" panose="02010600030101010101" pitchFamily="2" charset="-122"/>
            </a:endParaRPr>
          </a:p>
          <a:p>
            <a:pPr marL="342900" lvl="0" indent="-342900">
              <a:lnSpc>
                <a:spcPct val="90000"/>
              </a:lnSpc>
              <a:spcBef>
                <a:spcPct val="35000"/>
              </a:spcBef>
              <a:buClr>
                <a:schemeClr val="tx2"/>
              </a:buClr>
              <a:buSzPct val="90000"/>
              <a:buFont typeface="Monotype Sorts" charset="2"/>
              <a:buChar char="n"/>
              <a:tabLst>
                <a:tab pos="1489075" algn="l"/>
                <a:tab pos="1949450" algn="l"/>
                <a:tab pos="3036570" algn="l"/>
              </a:tabLst>
            </a:pPr>
            <a:r>
              <a:rPr kumimoji="1" lang="en-US" altLang="zh-CN" sz="2800" kern="0" dirty="0" smtClean="0">
                <a:latin typeface="+mj-lt"/>
                <a:ea typeface="宋体" panose="02010600030101010101" pitchFamily="2" charset="-122"/>
              </a:rPr>
              <a:t>entity integrity </a:t>
            </a:r>
            <a:r>
              <a:rPr kumimoji="1" lang="zh-CN" altLang="en-US" sz="2800" kern="0" dirty="0" smtClean="0">
                <a:latin typeface="+mj-lt"/>
                <a:ea typeface="宋体" panose="02010600030101010101" pitchFamily="2" charset="-122"/>
              </a:rPr>
              <a:t>实体完整性</a:t>
            </a:r>
            <a:endParaRPr kumimoji="1" lang="en-US" altLang="zh-CN" sz="2800" kern="0" dirty="0" smtClean="0">
              <a:latin typeface="+mj-lt"/>
              <a:ea typeface="宋体" panose="02010600030101010101" pitchFamily="2" charset="-122"/>
            </a:endParaRPr>
          </a:p>
          <a:p>
            <a:pPr marL="342900" lvl="0" indent="-342900">
              <a:lnSpc>
                <a:spcPct val="90000"/>
              </a:lnSpc>
              <a:spcBef>
                <a:spcPct val="35000"/>
              </a:spcBef>
              <a:buClr>
                <a:schemeClr val="tx2"/>
              </a:buClr>
              <a:buSzPct val="90000"/>
              <a:buFont typeface="Monotype Sorts" charset="2"/>
              <a:buChar char="n"/>
              <a:tabLst>
                <a:tab pos="1489075" algn="l"/>
                <a:tab pos="1949450" algn="l"/>
                <a:tab pos="3036570" algn="l"/>
              </a:tabLst>
            </a:pPr>
            <a:r>
              <a:rPr lang="en-US" altLang="zh-CN" sz="2800" dirty="0" smtClean="0">
                <a:latin typeface="+mj-lt"/>
              </a:rPr>
              <a:t>referential integrity </a:t>
            </a:r>
            <a:r>
              <a:rPr lang="zh-CN" altLang="en-US" sz="2800" dirty="0" smtClean="0">
                <a:latin typeface="+mj-lt"/>
              </a:rPr>
              <a:t>引用完整性</a:t>
            </a:r>
            <a:endParaRPr lang="en-US" altLang="zh-CN" sz="2800" dirty="0" smtClean="0">
              <a:latin typeface="+mj-lt"/>
            </a:endParaRPr>
          </a:p>
          <a:p>
            <a:pPr marL="342900" lvl="0" indent="-342900">
              <a:lnSpc>
                <a:spcPct val="90000"/>
              </a:lnSpc>
              <a:spcBef>
                <a:spcPct val="35000"/>
              </a:spcBef>
              <a:buClr>
                <a:schemeClr val="tx2"/>
              </a:buClr>
              <a:buSzPct val="90000"/>
              <a:buFont typeface="Monotype Sorts" charset="2"/>
              <a:buChar char="n"/>
              <a:tabLst>
                <a:tab pos="1489075" algn="l"/>
                <a:tab pos="1949450" algn="l"/>
                <a:tab pos="3036570" algn="l"/>
              </a:tabLst>
            </a:pPr>
            <a:r>
              <a:rPr lang="en-US" altLang="zh-CN" sz="2800" dirty="0" smtClean="0">
                <a:latin typeface="+mj-lt"/>
              </a:rPr>
              <a:t>general constraints </a:t>
            </a:r>
            <a:r>
              <a:rPr lang="zh-CN" altLang="en-US" sz="2800" dirty="0" smtClean="0">
                <a:latin typeface="+mj-lt"/>
              </a:rPr>
              <a:t>企业约束</a:t>
            </a:r>
            <a:endParaRPr kumimoji="1" lang="en-US" altLang="zh-CN" sz="2800" i="0" u="none" strike="noStrike" kern="0" cap="none" spc="0" normalizeH="0" baseline="0" noProof="0" dirty="0" smtClean="0">
              <a:ln>
                <a:noFill/>
              </a:ln>
              <a:solidFill>
                <a:schemeClr val="tx1"/>
              </a:solidFill>
              <a:effectLst/>
              <a:uLnTx/>
              <a:uFillTx/>
              <a:latin typeface="+mj-lt"/>
              <a:ea typeface="宋体" panose="02010600030101010101" pitchFamily="2" charset="-122"/>
              <a:cs typeface="+mn-cs"/>
            </a:endParaRPr>
          </a:p>
          <a:p>
            <a:pPr marL="342900" marR="0" lvl="0" indent="-342900" algn="l" defTabSz="914400" rtl="0" eaLnBrk="0" fontAlgn="base" latinLnBrk="0" hangingPunct="0">
              <a:lnSpc>
                <a:spcPct val="90000"/>
              </a:lnSpc>
              <a:spcBef>
                <a:spcPct val="35000"/>
              </a:spcBef>
              <a:spcAft>
                <a:spcPct val="0"/>
              </a:spcAft>
              <a:buClr>
                <a:schemeClr val="tx2"/>
              </a:buClr>
              <a:buSzPct val="90000"/>
              <a:buFont typeface="Monotype Sorts" charset="2"/>
              <a:buChar char="n"/>
              <a:tabLst>
                <a:tab pos="1489075" algn="l"/>
                <a:tab pos="1949450" algn="l"/>
                <a:tab pos="3036570" algn="l"/>
              </a:tabLst>
              <a:defRPr/>
            </a:pPr>
            <a:endParaRPr kumimoji="1" lang="en-US" altLang="zh-CN" sz="2800" i="0" u="none" strike="noStrike" kern="0" cap="none" spc="0" normalizeH="0" baseline="0" noProof="0" dirty="0" smtClean="0">
              <a:ln>
                <a:noFill/>
              </a:ln>
              <a:solidFill>
                <a:schemeClr val="tx1"/>
              </a:solidFill>
              <a:effectLst/>
              <a:uLnTx/>
              <a:uFillTx/>
              <a:latin typeface="+mj-lt"/>
              <a:ea typeface="宋体" panose="02010600030101010101" pitchFamily="2" charset="-122"/>
              <a:cs typeface="+mn-cs"/>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pPr>
              <a:defRPr/>
            </a:pPr>
            <a:r>
              <a:rPr lang="en-US" altLang="zh-CN" smtClean="0">
                <a:ea typeface="宋体" panose="02010600030101010101" pitchFamily="2" charset="-122"/>
              </a:rPr>
              <a:t>Complex Queries using With Clause</a:t>
            </a:r>
          </a:p>
        </p:txBody>
      </p:sp>
      <p:sp>
        <p:nvSpPr>
          <p:cNvPr id="58371" name="Rectangle 3"/>
          <p:cNvSpPr>
            <a:spLocks noGrp="1" noChangeArrowheads="1"/>
          </p:cNvSpPr>
          <p:nvPr>
            <p:ph type="body" idx="1"/>
          </p:nvPr>
        </p:nvSpPr>
        <p:spPr>
          <a:xfrm>
            <a:off x="814388" y="1147763"/>
            <a:ext cx="7921625" cy="1920875"/>
          </a:xfrm>
        </p:spPr>
        <p:txBody>
          <a:bodyPr/>
          <a:lstStyle/>
          <a:p>
            <a:r>
              <a:rPr lang="en-US" altLang="zh-CN" sz="2000" dirty="0" smtClean="0">
                <a:ea typeface="宋体" panose="02010600030101010101" pitchFamily="2" charset="-122"/>
              </a:rPr>
              <a:t>With clause is very useful for writing complex queries</a:t>
            </a:r>
          </a:p>
          <a:p>
            <a:r>
              <a:rPr lang="en-US" altLang="zh-CN" sz="2000" dirty="0" smtClean="0">
                <a:ea typeface="宋体" panose="02010600030101010101" pitchFamily="2" charset="-122"/>
              </a:rPr>
              <a:t>Supported by most database systems, with minor syntax variations</a:t>
            </a:r>
          </a:p>
          <a:p>
            <a:r>
              <a:rPr lang="en-US" altLang="zh-CN" sz="2000" dirty="0" smtClean="0">
                <a:ea typeface="宋体" panose="02010600030101010101" pitchFamily="2" charset="-122"/>
              </a:rPr>
              <a:t>Find all departments where the total salary is greater than the average of the total salary at all departments</a:t>
            </a:r>
          </a:p>
        </p:txBody>
      </p:sp>
      <p:sp>
        <p:nvSpPr>
          <p:cNvPr id="463876" name="Text Box 4"/>
          <p:cNvSpPr txBox="1">
            <a:spLocks noChangeArrowheads="1"/>
          </p:cNvSpPr>
          <p:nvPr/>
        </p:nvSpPr>
        <p:spPr bwMode="auto">
          <a:xfrm>
            <a:off x="1055688" y="3063875"/>
            <a:ext cx="7659687" cy="3140075"/>
          </a:xfrm>
          <a:prstGeom prst="rect">
            <a:avLst/>
          </a:prstGeom>
          <a:noFill/>
          <a:ln w="9525">
            <a:noFill/>
            <a:miter lim="800000"/>
          </a:ln>
        </p:spPr>
        <p:txBody>
          <a:bodyPr>
            <a:spAutoFit/>
          </a:bodyPr>
          <a:lstStyle/>
          <a:p>
            <a:r>
              <a:rPr lang="en-US" altLang="zh-CN" sz="2000" b="1" dirty="0">
                <a:ea typeface="宋体" panose="02010600030101010101" pitchFamily="2" charset="-122"/>
              </a:rPr>
              <a:t>with </a:t>
            </a:r>
            <a:r>
              <a:rPr lang="en-US" altLang="zh-CN" sz="2000" i="1" dirty="0">
                <a:solidFill>
                  <a:schemeClr val="tx2"/>
                </a:solidFill>
                <a:ea typeface="宋体" panose="02010600030101010101" pitchFamily="2" charset="-122"/>
              </a:rPr>
              <a:t>dept _total </a:t>
            </a:r>
            <a:r>
              <a:rPr lang="en-US" altLang="zh-CN" sz="2000" dirty="0">
                <a:solidFill>
                  <a:schemeClr val="tx2"/>
                </a:solidFill>
                <a:ea typeface="宋体" panose="02010600030101010101" pitchFamily="2" charset="-122"/>
              </a:rPr>
              <a:t>(</a:t>
            </a:r>
            <a:r>
              <a:rPr lang="en-US" altLang="zh-CN" sz="2000" i="1" dirty="0" err="1">
                <a:solidFill>
                  <a:schemeClr val="tx2"/>
                </a:solidFill>
                <a:ea typeface="宋体" panose="02010600030101010101" pitchFamily="2" charset="-122"/>
              </a:rPr>
              <a:t>dept_name</a:t>
            </a:r>
            <a:r>
              <a:rPr lang="en-US" altLang="zh-CN" sz="2000" dirty="0">
                <a:solidFill>
                  <a:schemeClr val="tx2"/>
                </a:solidFill>
                <a:ea typeface="宋体" panose="02010600030101010101" pitchFamily="2" charset="-122"/>
              </a:rPr>
              <a:t>, </a:t>
            </a:r>
            <a:r>
              <a:rPr lang="en-US" altLang="zh-CN" sz="2000" i="1" dirty="0">
                <a:solidFill>
                  <a:schemeClr val="tx2"/>
                </a:solidFill>
                <a:ea typeface="宋体" panose="02010600030101010101" pitchFamily="2" charset="-122"/>
              </a:rPr>
              <a:t>value</a:t>
            </a:r>
            <a:r>
              <a:rPr lang="en-US" altLang="zh-CN" sz="2000" dirty="0">
                <a:solidFill>
                  <a:schemeClr val="tx2"/>
                </a:solidFill>
                <a:ea typeface="宋体" panose="02010600030101010101" pitchFamily="2" charset="-122"/>
              </a:rPr>
              <a:t>) </a:t>
            </a:r>
            <a:r>
              <a:rPr lang="en-US" altLang="zh-CN" sz="2000" b="1" dirty="0">
                <a:solidFill>
                  <a:schemeClr val="tx2"/>
                </a:solidFill>
                <a:ea typeface="宋体" panose="02010600030101010101" pitchFamily="2" charset="-122"/>
              </a:rPr>
              <a:t>as</a:t>
            </a:r>
          </a:p>
          <a:p>
            <a:r>
              <a:rPr lang="en-US" altLang="zh-CN" sz="2000" dirty="0">
                <a:solidFill>
                  <a:schemeClr val="tx2"/>
                </a:solidFill>
                <a:ea typeface="宋体" panose="02010600030101010101" pitchFamily="2" charset="-122"/>
              </a:rPr>
              <a:t>        (</a:t>
            </a:r>
            <a:r>
              <a:rPr lang="en-US" altLang="zh-CN" sz="2000" b="1" dirty="0">
                <a:solidFill>
                  <a:schemeClr val="tx2"/>
                </a:solidFill>
                <a:ea typeface="宋体" panose="02010600030101010101" pitchFamily="2" charset="-122"/>
              </a:rPr>
              <a:t>select </a:t>
            </a:r>
            <a:r>
              <a:rPr lang="en-US" altLang="zh-CN" sz="2000" i="1" dirty="0" err="1">
                <a:solidFill>
                  <a:schemeClr val="tx2"/>
                </a:solidFill>
                <a:ea typeface="宋体" panose="02010600030101010101" pitchFamily="2" charset="-122"/>
              </a:rPr>
              <a:t>dept_name</a:t>
            </a:r>
            <a:r>
              <a:rPr lang="en-US" altLang="zh-CN" sz="2000" dirty="0">
                <a:solidFill>
                  <a:schemeClr val="tx2"/>
                </a:solidFill>
                <a:ea typeface="宋体" panose="02010600030101010101" pitchFamily="2" charset="-122"/>
              </a:rPr>
              <a:t>, </a:t>
            </a:r>
            <a:r>
              <a:rPr lang="en-US" altLang="zh-CN" sz="2000" b="1" dirty="0">
                <a:solidFill>
                  <a:schemeClr val="tx2"/>
                </a:solidFill>
                <a:ea typeface="宋体" panose="02010600030101010101" pitchFamily="2" charset="-122"/>
              </a:rPr>
              <a:t>sum</a:t>
            </a:r>
            <a:r>
              <a:rPr lang="en-US" altLang="zh-CN" sz="2000" dirty="0">
                <a:solidFill>
                  <a:schemeClr val="tx2"/>
                </a:solidFill>
                <a:ea typeface="宋体" panose="02010600030101010101" pitchFamily="2" charset="-122"/>
              </a:rPr>
              <a:t>(</a:t>
            </a:r>
            <a:r>
              <a:rPr lang="en-US" altLang="zh-CN" sz="2000" i="1" dirty="0">
                <a:solidFill>
                  <a:schemeClr val="tx2"/>
                </a:solidFill>
                <a:ea typeface="宋体" panose="02010600030101010101" pitchFamily="2" charset="-122"/>
              </a:rPr>
              <a:t>salary</a:t>
            </a:r>
            <a:r>
              <a:rPr lang="en-US" altLang="zh-CN" sz="2000" dirty="0">
                <a:solidFill>
                  <a:schemeClr val="tx2"/>
                </a:solidFill>
                <a:ea typeface="宋体" panose="02010600030101010101" pitchFamily="2" charset="-122"/>
              </a:rPr>
              <a:t>)</a:t>
            </a:r>
          </a:p>
          <a:p>
            <a:r>
              <a:rPr lang="en-US" altLang="zh-CN" sz="2000" b="1" dirty="0">
                <a:solidFill>
                  <a:schemeClr val="tx2"/>
                </a:solidFill>
                <a:ea typeface="宋体" panose="02010600030101010101" pitchFamily="2" charset="-122"/>
              </a:rPr>
              <a:t>         from </a:t>
            </a:r>
            <a:r>
              <a:rPr lang="en-US" altLang="zh-CN" sz="2000" i="1" dirty="0">
                <a:solidFill>
                  <a:schemeClr val="tx2"/>
                </a:solidFill>
                <a:ea typeface="宋体" panose="02010600030101010101" pitchFamily="2" charset="-122"/>
              </a:rPr>
              <a:t>instructor</a:t>
            </a:r>
          </a:p>
          <a:p>
            <a:r>
              <a:rPr lang="en-US" altLang="zh-CN" sz="2000" b="1" dirty="0">
                <a:solidFill>
                  <a:schemeClr val="tx2"/>
                </a:solidFill>
                <a:ea typeface="宋体" panose="02010600030101010101" pitchFamily="2" charset="-122"/>
              </a:rPr>
              <a:t>         group by </a:t>
            </a:r>
            <a:r>
              <a:rPr lang="en-US" altLang="zh-CN" sz="2000" i="1" dirty="0" err="1">
                <a:solidFill>
                  <a:schemeClr val="tx2"/>
                </a:solidFill>
                <a:ea typeface="宋体" panose="02010600030101010101" pitchFamily="2" charset="-122"/>
              </a:rPr>
              <a:t>dept_name</a:t>
            </a:r>
            <a:r>
              <a:rPr lang="en-US" altLang="zh-CN" sz="2000" dirty="0">
                <a:solidFill>
                  <a:schemeClr val="tx2"/>
                </a:solidFill>
                <a:ea typeface="宋体" panose="02010600030101010101" pitchFamily="2" charset="-122"/>
              </a:rPr>
              <a:t>),</a:t>
            </a:r>
          </a:p>
          <a:p>
            <a:r>
              <a:rPr lang="en-US" altLang="zh-CN" sz="2000" i="1" dirty="0" err="1">
                <a:solidFill>
                  <a:srgbClr val="0066CC"/>
                </a:solidFill>
                <a:ea typeface="宋体" panose="02010600030101010101" pitchFamily="2" charset="-122"/>
              </a:rPr>
              <a:t>dept_total_avg</a:t>
            </a:r>
            <a:r>
              <a:rPr lang="en-US" altLang="zh-CN" sz="2000" dirty="0">
                <a:solidFill>
                  <a:srgbClr val="0066CC"/>
                </a:solidFill>
                <a:ea typeface="宋体" panose="02010600030101010101" pitchFamily="2" charset="-122"/>
              </a:rPr>
              <a:t>(</a:t>
            </a:r>
            <a:r>
              <a:rPr lang="en-US" altLang="zh-CN" sz="2000" i="1" dirty="0">
                <a:solidFill>
                  <a:srgbClr val="0066CC"/>
                </a:solidFill>
                <a:ea typeface="宋体" panose="02010600030101010101" pitchFamily="2" charset="-122"/>
              </a:rPr>
              <a:t>value</a:t>
            </a:r>
            <a:r>
              <a:rPr lang="en-US" altLang="zh-CN" sz="2000" dirty="0">
                <a:solidFill>
                  <a:srgbClr val="0066CC"/>
                </a:solidFill>
                <a:ea typeface="宋体" panose="02010600030101010101" pitchFamily="2" charset="-122"/>
              </a:rPr>
              <a:t>) </a:t>
            </a:r>
            <a:r>
              <a:rPr lang="en-US" altLang="zh-CN" sz="2000" b="1" dirty="0">
                <a:solidFill>
                  <a:srgbClr val="0066CC"/>
                </a:solidFill>
                <a:ea typeface="宋体" panose="02010600030101010101" pitchFamily="2" charset="-122"/>
              </a:rPr>
              <a:t>as</a:t>
            </a:r>
          </a:p>
          <a:p>
            <a:r>
              <a:rPr lang="en-US" altLang="zh-CN" sz="2000" dirty="0">
                <a:solidFill>
                  <a:srgbClr val="0066CC"/>
                </a:solidFill>
                <a:ea typeface="宋体" panose="02010600030101010101" pitchFamily="2" charset="-122"/>
              </a:rPr>
              <a:t>       (</a:t>
            </a:r>
            <a:r>
              <a:rPr lang="en-US" altLang="zh-CN" sz="2000" b="1" dirty="0">
                <a:solidFill>
                  <a:srgbClr val="0066CC"/>
                </a:solidFill>
                <a:ea typeface="宋体" panose="02010600030101010101" pitchFamily="2" charset="-122"/>
              </a:rPr>
              <a:t>select </a:t>
            </a:r>
            <a:r>
              <a:rPr lang="en-US" altLang="zh-CN" sz="2000" b="1" dirty="0" err="1">
                <a:solidFill>
                  <a:srgbClr val="0066CC"/>
                </a:solidFill>
                <a:ea typeface="宋体" panose="02010600030101010101" pitchFamily="2" charset="-122"/>
              </a:rPr>
              <a:t>avg</a:t>
            </a:r>
            <a:r>
              <a:rPr lang="en-US" altLang="zh-CN" sz="2000" dirty="0">
                <a:solidFill>
                  <a:srgbClr val="0066CC"/>
                </a:solidFill>
                <a:ea typeface="宋体" panose="02010600030101010101" pitchFamily="2" charset="-122"/>
              </a:rPr>
              <a:t>(</a:t>
            </a:r>
            <a:r>
              <a:rPr lang="en-US" altLang="zh-CN" sz="2000" i="1" dirty="0">
                <a:solidFill>
                  <a:srgbClr val="0066CC"/>
                </a:solidFill>
                <a:ea typeface="宋体" panose="02010600030101010101" pitchFamily="2" charset="-122"/>
              </a:rPr>
              <a:t>value</a:t>
            </a:r>
            <a:r>
              <a:rPr lang="en-US" altLang="zh-CN" sz="2000" dirty="0">
                <a:solidFill>
                  <a:srgbClr val="0066CC"/>
                </a:solidFill>
                <a:ea typeface="宋体" panose="02010600030101010101" pitchFamily="2" charset="-122"/>
              </a:rPr>
              <a:t>)</a:t>
            </a:r>
          </a:p>
          <a:p>
            <a:r>
              <a:rPr lang="en-US" altLang="zh-CN" sz="2000" b="1" dirty="0">
                <a:solidFill>
                  <a:srgbClr val="0066CC"/>
                </a:solidFill>
                <a:ea typeface="宋体" panose="02010600030101010101" pitchFamily="2" charset="-122"/>
              </a:rPr>
              <a:t>       from </a:t>
            </a:r>
            <a:r>
              <a:rPr lang="en-US" altLang="zh-CN" sz="2000" i="1" dirty="0" err="1">
                <a:solidFill>
                  <a:srgbClr val="0066CC"/>
                </a:solidFill>
                <a:ea typeface="宋体" panose="02010600030101010101" pitchFamily="2" charset="-122"/>
              </a:rPr>
              <a:t>dept_total</a:t>
            </a:r>
            <a:r>
              <a:rPr lang="en-US" altLang="zh-CN" sz="2000" dirty="0">
                <a:solidFill>
                  <a:srgbClr val="0066CC"/>
                </a:solidFill>
                <a:ea typeface="宋体" panose="02010600030101010101" pitchFamily="2" charset="-122"/>
              </a:rPr>
              <a:t>)</a:t>
            </a:r>
          </a:p>
          <a:p>
            <a:r>
              <a:rPr lang="en-US" altLang="zh-CN" sz="2000" b="1" dirty="0">
                <a:ea typeface="宋体" panose="02010600030101010101" pitchFamily="2" charset="-122"/>
              </a:rPr>
              <a:t>select </a:t>
            </a:r>
            <a:r>
              <a:rPr lang="en-US" altLang="zh-CN" sz="2000" i="1" dirty="0" err="1">
                <a:ea typeface="宋体" panose="02010600030101010101" pitchFamily="2" charset="-122"/>
              </a:rPr>
              <a:t>dept_name</a:t>
            </a:r>
            <a:endParaRPr lang="en-US" altLang="zh-CN" sz="2000" i="1" dirty="0">
              <a:ea typeface="宋体" panose="02010600030101010101" pitchFamily="2" charset="-122"/>
            </a:endParaRPr>
          </a:p>
          <a:p>
            <a:r>
              <a:rPr lang="en-US" altLang="zh-CN" sz="2000" b="1" dirty="0">
                <a:ea typeface="宋体" panose="02010600030101010101" pitchFamily="2" charset="-122"/>
              </a:rPr>
              <a:t>from </a:t>
            </a:r>
            <a:r>
              <a:rPr lang="en-US" altLang="zh-CN" sz="2000" i="1" dirty="0" err="1">
                <a:solidFill>
                  <a:schemeClr val="tx2"/>
                </a:solidFill>
                <a:ea typeface="宋体" panose="02010600030101010101" pitchFamily="2" charset="-122"/>
              </a:rPr>
              <a:t>dept_total</a:t>
            </a:r>
            <a:r>
              <a:rPr lang="en-US" altLang="zh-CN" sz="2000" dirty="0">
                <a:ea typeface="宋体" panose="02010600030101010101" pitchFamily="2" charset="-122"/>
              </a:rPr>
              <a:t>, </a:t>
            </a:r>
            <a:r>
              <a:rPr lang="en-US" altLang="zh-CN" sz="2000" i="1" dirty="0" err="1">
                <a:solidFill>
                  <a:srgbClr val="0066CC"/>
                </a:solidFill>
                <a:ea typeface="宋体" panose="02010600030101010101" pitchFamily="2" charset="-122"/>
              </a:rPr>
              <a:t>dept_total_avg</a:t>
            </a:r>
            <a:endParaRPr lang="en-US" altLang="zh-CN" sz="2000" i="1" dirty="0">
              <a:solidFill>
                <a:srgbClr val="0066CC"/>
              </a:solidFill>
              <a:ea typeface="宋体" panose="02010600030101010101" pitchFamily="2" charset="-122"/>
            </a:endParaRPr>
          </a:p>
          <a:p>
            <a:r>
              <a:rPr lang="en-US" altLang="zh-CN" sz="2000" b="1" dirty="0">
                <a:ea typeface="宋体" panose="02010600030101010101" pitchFamily="2" charset="-122"/>
              </a:rPr>
              <a:t>where </a:t>
            </a:r>
            <a:r>
              <a:rPr lang="en-US" altLang="zh-CN" sz="2000" i="1" dirty="0" err="1">
                <a:ea typeface="宋体" panose="02010600030101010101" pitchFamily="2" charset="-122"/>
              </a:rPr>
              <a:t>dept_total.value</a:t>
            </a:r>
            <a:r>
              <a:rPr lang="en-US" altLang="zh-CN" sz="2000" i="1" dirty="0">
                <a:ea typeface="宋体" panose="02010600030101010101" pitchFamily="2" charset="-122"/>
              </a:rPr>
              <a:t> </a:t>
            </a:r>
            <a:r>
              <a:rPr lang="en-US" altLang="zh-CN" sz="2000" dirty="0">
                <a:ea typeface="宋体" panose="02010600030101010101" pitchFamily="2" charset="-122"/>
              </a:rPr>
              <a:t>&gt;= </a:t>
            </a:r>
            <a:r>
              <a:rPr lang="en-US" altLang="zh-CN" sz="2000" i="1" dirty="0" err="1">
                <a:ea typeface="宋体" panose="02010600030101010101" pitchFamily="2" charset="-122"/>
              </a:rPr>
              <a:t>dept_total_avg.value</a:t>
            </a:r>
            <a:r>
              <a:rPr lang="en-US" altLang="zh-CN" sz="2000" dirty="0">
                <a:ea typeface="宋体" panose="02010600030101010101" pitchFamily="2" charset="-122"/>
              </a:rPr>
              <a:t>;</a:t>
            </a:r>
          </a:p>
        </p:txBody>
      </p:sp>
      <p:sp>
        <p:nvSpPr>
          <p:cNvPr id="5" name="圆角矩形标注 4"/>
          <p:cNvSpPr/>
          <p:nvPr/>
        </p:nvSpPr>
        <p:spPr bwMode="auto">
          <a:xfrm>
            <a:off x="5979885" y="2801257"/>
            <a:ext cx="2017486" cy="638628"/>
          </a:xfrm>
          <a:prstGeom prst="wedgeRoundRectCallout">
            <a:avLst>
              <a:gd name="adj1" fmla="val -78122"/>
              <a:gd name="adj2" fmla="val 39772"/>
              <a:gd name="adj3" fmla="val 16667"/>
            </a:avLst>
          </a:prstGeom>
          <a:solidFill>
            <a:srgbClr val="FFFFCC"/>
          </a:solidFill>
          <a:ln w="38100" algn="ctr">
            <a:solidFill>
              <a:srgbClr val="33CC33"/>
            </a:solidFill>
            <a:miter lim="800000"/>
          </a:ln>
          <a:effectLst/>
        </p:spPr>
        <p:txBody>
          <a:bodyPr rtlCol="0" anchor="ctr"/>
          <a:lstStyle/>
          <a:p>
            <a:pPr algn="ctr"/>
            <a:r>
              <a:rPr lang="zh-CN" altLang="en-US" sz="2000" b="1" dirty="0" smtClean="0">
                <a:solidFill>
                  <a:srgbClr val="CC00FF"/>
                </a:solidFill>
              </a:rPr>
              <a:t>分部门总工资</a:t>
            </a:r>
            <a:endParaRPr lang="zh-CN" altLang="en-US" sz="2000" b="1" dirty="0">
              <a:solidFill>
                <a:srgbClr val="CC00FF"/>
              </a:solidFill>
            </a:endParaRPr>
          </a:p>
        </p:txBody>
      </p:sp>
      <p:sp>
        <p:nvSpPr>
          <p:cNvPr id="6" name="圆角矩形标注 5"/>
          <p:cNvSpPr/>
          <p:nvPr/>
        </p:nvSpPr>
        <p:spPr bwMode="auto">
          <a:xfrm>
            <a:off x="5058227" y="4216400"/>
            <a:ext cx="2329543" cy="638628"/>
          </a:xfrm>
          <a:prstGeom prst="wedgeRoundRectCallout">
            <a:avLst>
              <a:gd name="adj1" fmla="val -78122"/>
              <a:gd name="adj2" fmla="val 39772"/>
              <a:gd name="adj3" fmla="val 16667"/>
            </a:avLst>
          </a:prstGeom>
          <a:solidFill>
            <a:srgbClr val="FFFFCC"/>
          </a:solidFill>
          <a:ln w="38100" algn="ctr">
            <a:solidFill>
              <a:srgbClr val="33CC33"/>
            </a:solidFill>
            <a:miter lim="800000"/>
          </a:ln>
          <a:effectLst/>
        </p:spPr>
        <p:txBody>
          <a:bodyPr rtlCol="0" anchor="ctr"/>
          <a:lstStyle/>
          <a:p>
            <a:pPr algn="ctr"/>
            <a:r>
              <a:rPr lang="zh-CN" altLang="en-US" sz="2000" b="1" dirty="0" smtClean="0">
                <a:solidFill>
                  <a:srgbClr val="CC00FF"/>
                </a:solidFill>
              </a:rPr>
              <a:t>分部门平均工资</a:t>
            </a:r>
            <a:endParaRPr lang="zh-CN" altLang="en-US" sz="2000" b="1" dirty="0">
              <a:solidFill>
                <a:srgbClr val="CC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38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6" grpId="0"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pPr>
              <a:defRPr/>
            </a:pPr>
            <a:r>
              <a:rPr lang="en-US" altLang="zh-CN" smtClean="0">
                <a:ea typeface="宋体" panose="02010600030101010101" pitchFamily="2" charset="-122"/>
              </a:rPr>
              <a:t>Scalar Subquery</a:t>
            </a:r>
          </a:p>
        </p:txBody>
      </p:sp>
      <p:sp>
        <p:nvSpPr>
          <p:cNvPr id="59395" name="Rectangle 3"/>
          <p:cNvSpPr>
            <a:spLocks noGrp="1" noChangeArrowheads="1"/>
          </p:cNvSpPr>
          <p:nvPr>
            <p:ph type="body" idx="1"/>
          </p:nvPr>
        </p:nvSpPr>
        <p:spPr>
          <a:xfrm>
            <a:off x="449943" y="928915"/>
            <a:ext cx="8694057" cy="5181599"/>
          </a:xfrm>
        </p:spPr>
        <p:txBody>
          <a:bodyPr/>
          <a:lstStyle/>
          <a:p>
            <a:r>
              <a:rPr lang="en-US" altLang="zh-CN" sz="2000" dirty="0" smtClean="0">
                <a:ea typeface="宋体" panose="02010600030101010101" pitchFamily="2" charset="-122"/>
              </a:rPr>
              <a:t>Scalar </a:t>
            </a:r>
            <a:r>
              <a:rPr lang="en-US" altLang="zh-CN" sz="2000" dirty="0" err="1" smtClean="0">
                <a:ea typeface="宋体" panose="02010600030101010101" pitchFamily="2" charset="-122"/>
              </a:rPr>
              <a:t>subquery</a:t>
            </a:r>
            <a:r>
              <a:rPr lang="en-US" altLang="zh-CN" sz="2000" dirty="0" smtClean="0">
                <a:ea typeface="宋体" panose="02010600030101010101" pitchFamily="2" charset="-122"/>
              </a:rPr>
              <a:t> is one which is used where  a single </a:t>
            </a:r>
            <a:r>
              <a:rPr lang="en-US" altLang="zh-CN" sz="2000" dirty="0" err="1" smtClean="0">
                <a:ea typeface="宋体" panose="02010600030101010101" pitchFamily="2" charset="-122"/>
              </a:rPr>
              <a:t>attibute</a:t>
            </a:r>
            <a:r>
              <a:rPr lang="en-US" altLang="zh-CN" sz="2000" dirty="0" smtClean="0">
                <a:ea typeface="宋体" panose="02010600030101010101" pitchFamily="2" charset="-122"/>
              </a:rPr>
              <a:t> with a single value is expected</a:t>
            </a:r>
            <a:r>
              <a:rPr lang="en-US" altLang="zh-CN" sz="2000" dirty="0" smtClean="0">
                <a:ea typeface="宋体" panose="02010600030101010101" pitchFamily="2" charset="-122"/>
              </a:rPr>
              <a:t>.</a:t>
            </a:r>
          </a:p>
          <a:p>
            <a:r>
              <a:rPr lang="en-US" altLang="zh-CN" sz="2000" dirty="0" smtClean="0">
                <a:ea typeface="宋体" pitchFamily="2" charset="-122"/>
              </a:rPr>
              <a:t>A scalar </a:t>
            </a:r>
            <a:r>
              <a:rPr lang="en-US" altLang="zh-CN" sz="2000" dirty="0" err="1" smtClean="0">
                <a:ea typeface="宋体" pitchFamily="2" charset="-122"/>
              </a:rPr>
              <a:t>subquery</a:t>
            </a:r>
            <a:r>
              <a:rPr lang="en-US" altLang="zh-CN" sz="2000" dirty="0" smtClean="0">
                <a:ea typeface="宋体" pitchFamily="2" charset="-122"/>
              </a:rPr>
              <a:t> expression is a </a:t>
            </a:r>
            <a:r>
              <a:rPr lang="en-US" altLang="zh-CN" sz="2000" dirty="0" err="1" smtClean="0">
                <a:ea typeface="宋体" pitchFamily="2" charset="-122"/>
              </a:rPr>
              <a:t>subquery</a:t>
            </a:r>
            <a:r>
              <a:rPr lang="en-US" altLang="zh-CN" sz="2000" dirty="0" smtClean="0">
                <a:ea typeface="宋体" pitchFamily="2" charset="-122"/>
              </a:rPr>
              <a:t> </a:t>
            </a:r>
            <a:r>
              <a:rPr lang="en-US" altLang="zh-CN" sz="2000" dirty="0" smtClean="0">
                <a:ea typeface="宋体" pitchFamily="2" charset="-122"/>
              </a:rPr>
              <a:t>that  returns </a:t>
            </a:r>
            <a:r>
              <a:rPr lang="en-US" altLang="zh-CN" sz="2000" dirty="0" smtClean="0">
                <a:ea typeface="宋体" pitchFamily="2" charset="-122"/>
              </a:rPr>
              <a:t>exactly one column value from one row</a:t>
            </a:r>
            <a:r>
              <a:rPr lang="en-US" altLang="zh-CN" sz="2000" dirty="0" smtClean="0">
                <a:ea typeface="宋体" pitchFamily="2" charset="-122"/>
              </a:rPr>
              <a:t>.</a:t>
            </a:r>
            <a:endParaRPr lang="en-US" altLang="zh-CN" sz="2000" dirty="0" smtClean="0">
              <a:ea typeface="宋体" panose="02010600030101010101" pitchFamily="2" charset="-122"/>
            </a:endParaRPr>
          </a:p>
          <a:p>
            <a:r>
              <a:rPr lang="en-US" altLang="zh-CN" sz="2000" dirty="0" smtClean="0">
                <a:ea typeface="宋体" panose="02010600030101010101" pitchFamily="2" charset="-122"/>
              </a:rPr>
              <a:t>E.g.   </a:t>
            </a:r>
            <a:r>
              <a:rPr lang="en-US" altLang="zh-CN" sz="2000" b="1" dirty="0" smtClean="0">
                <a:ea typeface="宋体" panose="02010600030101010101" pitchFamily="2" charset="-122"/>
              </a:rPr>
              <a:t>select </a:t>
            </a:r>
            <a:r>
              <a:rPr lang="en-US" altLang="zh-CN" sz="2000" i="1" dirty="0" err="1" smtClean="0">
                <a:ea typeface="宋体" panose="02010600030101010101" pitchFamily="2" charset="-122"/>
              </a:rPr>
              <a:t>dept_name</a:t>
            </a:r>
            <a:r>
              <a:rPr lang="en-US" altLang="zh-CN" sz="2000" dirty="0" smtClean="0">
                <a:ea typeface="宋体" panose="02010600030101010101" pitchFamily="2" charset="-122"/>
              </a:rPr>
              <a:t>, </a:t>
            </a:r>
            <a:br>
              <a:rPr lang="en-US" altLang="zh-CN" sz="2000" dirty="0" smtClean="0">
                <a:ea typeface="宋体" panose="02010600030101010101" pitchFamily="2" charset="-122"/>
              </a:rPr>
            </a:br>
            <a:r>
              <a:rPr lang="en-US" altLang="zh-CN" sz="2000" dirty="0" smtClean="0">
                <a:ea typeface="宋体" panose="02010600030101010101" pitchFamily="2" charset="-122"/>
              </a:rPr>
              <a:t>             (</a:t>
            </a:r>
            <a:r>
              <a:rPr lang="en-US" altLang="zh-CN" sz="2000" b="1" dirty="0" smtClean="0">
                <a:ea typeface="宋体" panose="02010600030101010101" pitchFamily="2" charset="-122"/>
              </a:rPr>
              <a:t>select count</a:t>
            </a:r>
            <a:r>
              <a:rPr lang="en-US" altLang="zh-CN" sz="2000" dirty="0" smtClean="0">
                <a:ea typeface="宋体" panose="02010600030101010101" pitchFamily="2" charset="-122"/>
              </a:rPr>
              <a:t>(*) </a:t>
            </a:r>
            <a:br>
              <a:rPr lang="en-US" altLang="zh-CN" sz="2000" dirty="0" smtClean="0">
                <a:ea typeface="宋体" panose="02010600030101010101" pitchFamily="2" charset="-122"/>
              </a:rPr>
            </a:br>
            <a:r>
              <a:rPr lang="en-US" altLang="zh-CN" sz="2000" dirty="0" smtClean="0">
                <a:ea typeface="宋体" panose="02010600030101010101" pitchFamily="2" charset="-122"/>
              </a:rPr>
              <a:t>                 </a:t>
            </a:r>
            <a:r>
              <a:rPr lang="en-US" altLang="zh-CN" sz="2000" b="1" dirty="0" smtClean="0">
                <a:ea typeface="宋体" panose="02010600030101010101" pitchFamily="2" charset="-122"/>
              </a:rPr>
              <a:t>from </a:t>
            </a:r>
            <a:r>
              <a:rPr lang="en-US" altLang="zh-CN" sz="2000" i="1" dirty="0" smtClean="0">
                <a:ea typeface="宋体" panose="02010600030101010101" pitchFamily="2" charset="-122"/>
              </a:rPr>
              <a:t>instructor </a:t>
            </a:r>
            <a:br>
              <a:rPr lang="en-US" altLang="zh-CN" sz="2000" i="1" dirty="0" smtClean="0">
                <a:ea typeface="宋体" panose="02010600030101010101" pitchFamily="2" charset="-122"/>
              </a:rPr>
            </a:br>
            <a:r>
              <a:rPr lang="en-US" altLang="zh-CN" sz="2000" i="1" dirty="0" smtClean="0">
                <a:ea typeface="宋体" panose="02010600030101010101" pitchFamily="2" charset="-122"/>
              </a:rPr>
              <a:t>                </a:t>
            </a:r>
            <a:r>
              <a:rPr lang="en-US" altLang="zh-CN" sz="2000" b="1" dirty="0" smtClean="0">
                <a:ea typeface="宋体" panose="02010600030101010101" pitchFamily="2" charset="-122"/>
              </a:rPr>
              <a:t>where </a:t>
            </a:r>
            <a:r>
              <a:rPr lang="en-US" altLang="zh-CN" sz="2000" i="1" dirty="0" err="1" smtClean="0">
                <a:ea typeface="宋体" panose="02010600030101010101" pitchFamily="2" charset="-122"/>
              </a:rPr>
              <a:t>department</a:t>
            </a:r>
            <a:r>
              <a:rPr lang="en-US" altLang="zh-CN" sz="2000" dirty="0" err="1" smtClean="0">
                <a:ea typeface="宋体" panose="02010600030101010101" pitchFamily="2" charset="-122"/>
              </a:rPr>
              <a:t>.</a:t>
            </a:r>
            <a:r>
              <a:rPr lang="en-US" altLang="zh-CN" sz="2000" i="1" dirty="0" err="1" smtClean="0">
                <a:ea typeface="宋体" panose="02010600030101010101" pitchFamily="2" charset="-122"/>
              </a:rPr>
              <a:t>dept_name</a:t>
            </a:r>
            <a:r>
              <a:rPr lang="en-US" altLang="zh-CN" sz="2000" i="1" dirty="0" smtClean="0">
                <a:ea typeface="宋体" panose="02010600030101010101" pitchFamily="2" charset="-122"/>
              </a:rPr>
              <a:t> </a:t>
            </a:r>
            <a:r>
              <a:rPr lang="en-US" altLang="zh-CN" sz="2000" dirty="0" smtClean="0">
                <a:ea typeface="宋体" panose="02010600030101010101" pitchFamily="2" charset="-122"/>
              </a:rPr>
              <a:t>= </a:t>
            </a:r>
            <a:r>
              <a:rPr lang="en-US" altLang="zh-CN" sz="2000" i="1" dirty="0" err="1" smtClean="0">
                <a:ea typeface="宋体" panose="02010600030101010101" pitchFamily="2" charset="-122"/>
              </a:rPr>
              <a:t>instructor</a:t>
            </a:r>
            <a:r>
              <a:rPr lang="en-US" altLang="zh-CN" sz="2000" dirty="0" err="1" smtClean="0">
                <a:ea typeface="宋体" panose="02010600030101010101" pitchFamily="2" charset="-122"/>
              </a:rPr>
              <a:t>.</a:t>
            </a:r>
            <a:r>
              <a:rPr lang="en-US" altLang="zh-CN" sz="2000" i="1" dirty="0" err="1" smtClean="0">
                <a:ea typeface="宋体" panose="02010600030101010101" pitchFamily="2" charset="-122"/>
              </a:rPr>
              <a:t>dept_name</a:t>
            </a:r>
            <a:r>
              <a:rPr lang="en-US" altLang="zh-CN" sz="2000" dirty="0" smtClean="0">
                <a:ea typeface="宋体" panose="02010600030101010101" pitchFamily="2" charset="-122"/>
              </a:rPr>
              <a:t>)</a:t>
            </a:r>
            <a:br>
              <a:rPr lang="en-US" altLang="zh-CN" sz="2000" dirty="0" smtClean="0">
                <a:ea typeface="宋体" panose="02010600030101010101" pitchFamily="2" charset="-122"/>
              </a:rPr>
            </a:br>
            <a:r>
              <a:rPr lang="en-US" altLang="zh-CN" sz="2000" dirty="0" smtClean="0">
                <a:ea typeface="宋体" panose="02010600030101010101" pitchFamily="2" charset="-122"/>
              </a:rPr>
              <a:t>             </a:t>
            </a:r>
            <a:r>
              <a:rPr lang="en-US" altLang="zh-CN" sz="2000" b="1" dirty="0" smtClean="0">
                <a:ea typeface="宋体" panose="02010600030101010101" pitchFamily="2" charset="-122"/>
              </a:rPr>
              <a:t>as </a:t>
            </a:r>
            <a:r>
              <a:rPr lang="en-US" altLang="zh-CN" sz="2000" i="1" dirty="0" err="1" smtClean="0">
                <a:ea typeface="宋体" panose="02010600030101010101" pitchFamily="2" charset="-122"/>
              </a:rPr>
              <a:t>num_instructors</a:t>
            </a:r>
            <a:r>
              <a:rPr lang="en-US" altLang="zh-CN" sz="2000" i="1" dirty="0" smtClean="0">
                <a:ea typeface="宋体" panose="02010600030101010101" pitchFamily="2" charset="-122"/>
              </a:rPr>
              <a:t/>
            </a:r>
            <a:br>
              <a:rPr lang="en-US" altLang="zh-CN" sz="2000" i="1" dirty="0" smtClean="0">
                <a:ea typeface="宋体" panose="02010600030101010101" pitchFamily="2" charset="-122"/>
              </a:rPr>
            </a:br>
            <a:r>
              <a:rPr lang="en-US" altLang="zh-CN" sz="2000" i="1" dirty="0" smtClean="0">
                <a:ea typeface="宋体" panose="02010600030101010101" pitchFamily="2" charset="-122"/>
              </a:rPr>
              <a:t>         </a:t>
            </a:r>
            <a:r>
              <a:rPr lang="en-US" altLang="zh-CN" sz="2000" b="1" dirty="0" smtClean="0">
                <a:ea typeface="宋体" panose="02010600030101010101" pitchFamily="2" charset="-122"/>
              </a:rPr>
              <a:t>from </a:t>
            </a:r>
            <a:r>
              <a:rPr lang="en-US" altLang="zh-CN" sz="2000" i="1" dirty="0" smtClean="0">
                <a:ea typeface="宋体" panose="02010600030101010101" pitchFamily="2" charset="-122"/>
              </a:rPr>
              <a:t>department</a:t>
            </a:r>
            <a:r>
              <a:rPr lang="en-US" altLang="zh-CN" sz="2000" dirty="0" smtClean="0">
                <a:ea typeface="宋体" panose="02010600030101010101" pitchFamily="2" charset="-122"/>
              </a:rPr>
              <a:t>;</a:t>
            </a:r>
          </a:p>
          <a:p>
            <a:r>
              <a:rPr lang="en-US" altLang="zh-CN" sz="2000" dirty="0" smtClean="0">
                <a:ea typeface="宋体" panose="02010600030101010101" pitchFamily="2" charset="-122"/>
              </a:rPr>
              <a:t>E.g.  </a:t>
            </a:r>
            <a:r>
              <a:rPr lang="en-US" altLang="zh-CN" sz="2000" b="1" dirty="0" smtClean="0">
                <a:ea typeface="宋体" panose="02010600030101010101" pitchFamily="2" charset="-122"/>
              </a:rPr>
              <a:t>select </a:t>
            </a:r>
            <a:r>
              <a:rPr lang="en-US" altLang="zh-CN" sz="2000" i="1" dirty="0" smtClean="0">
                <a:ea typeface="宋体" panose="02010600030101010101" pitchFamily="2" charset="-122"/>
              </a:rPr>
              <a:t>name</a:t>
            </a:r>
            <a:br>
              <a:rPr lang="en-US" altLang="zh-CN" sz="2000" i="1" dirty="0" smtClean="0">
                <a:ea typeface="宋体" panose="02010600030101010101" pitchFamily="2" charset="-122"/>
              </a:rPr>
            </a:br>
            <a:r>
              <a:rPr lang="en-US" altLang="zh-CN" sz="2000" i="1" dirty="0" smtClean="0">
                <a:ea typeface="宋体" panose="02010600030101010101" pitchFamily="2" charset="-122"/>
              </a:rPr>
              <a:t>        </a:t>
            </a:r>
            <a:r>
              <a:rPr lang="en-US" altLang="zh-CN" sz="2000" b="1" dirty="0" smtClean="0">
                <a:ea typeface="宋体" panose="02010600030101010101" pitchFamily="2" charset="-122"/>
              </a:rPr>
              <a:t>from </a:t>
            </a:r>
            <a:r>
              <a:rPr lang="en-US" altLang="zh-CN" sz="2000" i="1" dirty="0" smtClean="0">
                <a:ea typeface="宋体" panose="02010600030101010101" pitchFamily="2" charset="-122"/>
              </a:rPr>
              <a:t>instructor</a:t>
            </a:r>
            <a:br>
              <a:rPr lang="en-US" altLang="zh-CN" sz="2000" i="1" dirty="0" smtClean="0">
                <a:ea typeface="宋体" panose="02010600030101010101" pitchFamily="2" charset="-122"/>
              </a:rPr>
            </a:br>
            <a:r>
              <a:rPr lang="en-US" altLang="zh-CN" sz="2000" i="1" dirty="0" smtClean="0">
                <a:ea typeface="宋体" panose="02010600030101010101" pitchFamily="2" charset="-122"/>
              </a:rPr>
              <a:t>        </a:t>
            </a:r>
            <a:r>
              <a:rPr lang="en-US" altLang="zh-CN" sz="2000" b="1" dirty="0" smtClean="0">
                <a:ea typeface="宋体" panose="02010600030101010101" pitchFamily="2" charset="-122"/>
              </a:rPr>
              <a:t>where</a:t>
            </a:r>
            <a:r>
              <a:rPr lang="en-US" altLang="zh-CN" sz="2000" i="1" dirty="0" smtClean="0">
                <a:ea typeface="宋体" panose="02010600030101010101" pitchFamily="2" charset="-122"/>
              </a:rPr>
              <a:t>  salary * 10 &gt; </a:t>
            </a:r>
            <a:r>
              <a:rPr lang="en-US" altLang="zh-CN" sz="2000" dirty="0" smtClean="0">
                <a:ea typeface="宋体" panose="02010600030101010101" pitchFamily="2" charset="-122"/>
              </a:rPr>
              <a:t/>
            </a:r>
            <a:br>
              <a:rPr lang="en-US" altLang="zh-CN" sz="2000" dirty="0" smtClean="0">
                <a:ea typeface="宋体" panose="02010600030101010101" pitchFamily="2" charset="-122"/>
              </a:rPr>
            </a:br>
            <a:r>
              <a:rPr lang="en-US" altLang="zh-CN" sz="2000" dirty="0" smtClean="0">
                <a:ea typeface="宋体" panose="02010600030101010101" pitchFamily="2" charset="-122"/>
              </a:rPr>
              <a:t>             (</a:t>
            </a:r>
            <a:r>
              <a:rPr lang="en-US" altLang="zh-CN" sz="2000" b="1" dirty="0" smtClean="0">
                <a:ea typeface="宋体" panose="02010600030101010101" pitchFamily="2" charset="-122"/>
              </a:rPr>
              <a:t>select </a:t>
            </a:r>
            <a:r>
              <a:rPr lang="en-US" altLang="zh-CN" sz="2000" i="1" dirty="0" smtClean="0">
                <a:ea typeface="宋体" panose="02010600030101010101" pitchFamily="2" charset="-122"/>
              </a:rPr>
              <a:t>budget</a:t>
            </a:r>
            <a:r>
              <a:rPr lang="en-US" altLang="zh-CN" sz="2000" dirty="0" smtClean="0">
                <a:ea typeface="宋体" panose="02010600030101010101" pitchFamily="2" charset="-122"/>
              </a:rPr>
              <a:t>  </a:t>
            </a:r>
            <a:r>
              <a:rPr lang="en-US" altLang="zh-CN" sz="2000" b="1" dirty="0" smtClean="0">
                <a:ea typeface="宋体" panose="02010600030101010101" pitchFamily="2" charset="-122"/>
              </a:rPr>
              <a:t>from </a:t>
            </a:r>
            <a:r>
              <a:rPr lang="en-US" altLang="zh-CN" sz="2000" i="1" dirty="0" smtClean="0">
                <a:ea typeface="宋体" panose="02010600030101010101" pitchFamily="2" charset="-122"/>
              </a:rPr>
              <a:t>department </a:t>
            </a:r>
            <a:br>
              <a:rPr lang="en-US" altLang="zh-CN" sz="2000" i="1" dirty="0" smtClean="0">
                <a:ea typeface="宋体" panose="02010600030101010101" pitchFamily="2" charset="-122"/>
              </a:rPr>
            </a:br>
            <a:r>
              <a:rPr lang="en-US" altLang="zh-CN" sz="2000" i="1" dirty="0" smtClean="0">
                <a:ea typeface="宋体" panose="02010600030101010101" pitchFamily="2" charset="-122"/>
              </a:rPr>
              <a:t>                </a:t>
            </a:r>
            <a:r>
              <a:rPr lang="en-US" altLang="zh-CN" sz="2000" b="1" dirty="0" smtClean="0">
                <a:ea typeface="宋体" panose="02010600030101010101" pitchFamily="2" charset="-122"/>
              </a:rPr>
              <a:t>where </a:t>
            </a:r>
            <a:r>
              <a:rPr lang="en-US" altLang="zh-CN" sz="2000" i="1" dirty="0" err="1" smtClean="0">
                <a:ea typeface="宋体" panose="02010600030101010101" pitchFamily="2" charset="-122"/>
              </a:rPr>
              <a:t>department</a:t>
            </a:r>
            <a:r>
              <a:rPr lang="en-US" altLang="zh-CN" sz="2000" dirty="0" err="1" smtClean="0">
                <a:ea typeface="宋体" panose="02010600030101010101" pitchFamily="2" charset="-122"/>
              </a:rPr>
              <a:t>.</a:t>
            </a:r>
            <a:r>
              <a:rPr lang="en-US" altLang="zh-CN" sz="2000" i="1" dirty="0" err="1" smtClean="0">
                <a:ea typeface="宋体" panose="02010600030101010101" pitchFamily="2" charset="-122"/>
              </a:rPr>
              <a:t>dept_name</a:t>
            </a:r>
            <a:r>
              <a:rPr lang="en-US" altLang="zh-CN" sz="2000" i="1" dirty="0" smtClean="0">
                <a:ea typeface="宋体" panose="02010600030101010101" pitchFamily="2" charset="-122"/>
              </a:rPr>
              <a:t> </a:t>
            </a:r>
            <a:r>
              <a:rPr lang="en-US" altLang="zh-CN" sz="2000" dirty="0" smtClean="0">
                <a:ea typeface="宋体" panose="02010600030101010101" pitchFamily="2" charset="-122"/>
              </a:rPr>
              <a:t>= </a:t>
            </a:r>
            <a:r>
              <a:rPr lang="en-US" altLang="zh-CN" sz="2000" i="1" dirty="0" err="1" smtClean="0">
                <a:ea typeface="宋体" panose="02010600030101010101" pitchFamily="2" charset="-122"/>
              </a:rPr>
              <a:t>instructor</a:t>
            </a:r>
            <a:r>
              <a:rPr lang="en-US" altLang="zh-CN" sz="2000" dirty="0" err="1" smtClean="0">
                <a:ea typeface="宋体" panose="02010600030101010101" pitchFamily="2" charset="-122"/>
              </a:rPr>
              <a:t>.</a:t>
            </a:r>
            <a:r>
              <a:rPr lang="en-US" altLang="zh-CN" sz="2000" i="1" dirty="0" err="1" smtClean="0">
                <a:ea typeface="宋体" panose="02010600030101010101" pitchFamily="2" charset="-122"/>
              </a:rPr>
              <a:t>dept_name</a:t>
            </a:r>
            <a:r>
              <a:rPr lang="en-US" altLang="zh-CN" sz="2000" dirty="0" smtClean="0">
                <a:ea typeface="宋体" panose="02010600030101010101" pitchFamily="2" charset="-122"/>
              </a:rPr>
              <a:t>)       </a:t>
            </a:r>
            <a:endParaRPr lang="en-US" altLang="zh-CN" sz="2000" i="1" dirty="0" smtClean="0">
              <a:ea typeface="宋体" panose="02010600030101010101" pitchFamily="2" charset="-122"/>
            </a:endParaRPr>
          </a:p>
          <a:p>
            <a:endParaRPr lang="en-US" altLang="zh-CN" sz="1800" dirty="0" smtClean="0">
              <a:ea typeface="宋体" panose="02010600030101010101" pitchFamily="2" charset="-122"/>
            </a:endParaRPr>
          </a:p>
        </p:txBody>
      </p:sp>
      <p:sp>
        <p:nvSpPr>
          <p:cNvPr id="4" name="圆角矩形标注 3"/>
          <p:cNvSpPr/>
          <p:nvPr/>
        </p:nvSpPr>
        <p:spPr bwMode="auto">
          <a:xfrm>
            <a:off x="4692724" y="2324847"/>
            <a:ext cx="1301676" cy="612648"/>
          </a:xfrm>
          <a:prstGeom prst="wedgeRoundRectCallout">
            <a:avLst>
              <a:gd name="adj1" fmla="val -68185"/>
              <a:gd name="adj2" fmla="val 74095"/>
              <a:gd name="adj3" fmla="val 16667"/>
            </a:avLst>
          </a:prstGeom>
          <a:solidFill>
            <a:srgbClr val="FFFFCC"/>
          </a:solidFill>
          <a:ln w="38100" algn="ctr">
            <a:solidFill>
              <a:srgbClr val="33CC33"/>
            </a:solidFill>
            <a:miter lim="800000"/>
          </a:ln>
          <a:effectLst/>
        </p:spPr>
        <p:txBody>
          <a:bodyPr rtlCol="0" anchor="ctr"/>
          <a:lstStyle/>
          <a:p>
            <a:pPr algn="ctr"/>
            <a:r>
              <a:rPr lang="en-US" altLang="zh-CN" sz="2000" b="1" dirty="0" smtClean="0">
                <a:solidFill>
                  <a:srgbClr val="CC00FF"/>
                </a:solidFill>
              </a:rPr>
              <a:t>Single value</a:t>
            </a:r>
            <a:endParaRPr lang="zh-CN" altLang="en-US" sz="2000" b="1" dirty="0">
              <a:solidFill>
                <a:srgbClr val="CC00FF"/>
              </a:solidFill>
            </a:endParaRPr>
          </a:p>
        </p:txBody>
      </p:sp>
      <p:sp>
        <p:nvSpPr>
          <p:cNvPr id="5" name="圆角矩形标注 4"/>
          <p:cNvSpPr/>
          <p:nvPr/>
        </p:nvSpPr>
        <p:spPr bwMode="auto">
          <a:xfrm>
            <a:off x="4747964" y="4360860"/>
            <a:ext cx="1301676" cy="612648"/>
          </a:xfrm>
          <a:prstGeom prst="wedgeRoundRectCallout">
            <a:avLst>
              <a:gd name="adj1" fmla="val -103866"/>
              <a:gd name="adj2" fmla="val 83571"/>
              <a:gd name="adj3" fmla="val 16667"/>
            </a:avLst>
          </a:prstGeom>
          <a:solidFill>
            <a:srgbClr val="FFFFCC"/>
          </a:solidFill>
          <a:ln w="38100" algn="ctr">
            <a:solidFill>
              <a:srgbClr val="33CC33"/>
            </a:solidFill>
            <a:miter lim="800000"/>
          </a:ln>
          <a:effectLst/>
        </p:spPr>
        <p:txBody>
          <a:bodyPr rtlCol="0" anchor="ctr"/>
          <a:lstStyle/>
          <a:p>
            <a:pPr algn="ctr"/>
            <a:r>
              <a:rPr lang="en-US" altLang="zh-CN" sz="2000" b="1" dirty="0" smtClean="0">
                <a:solidFill>
                  <a:srgbClr val="CC00FF"/>
                </a:solidFill>
              </a:rPr>
              <a:t>Single value</a:t>
            </a:r>
            <a:endParaRPr lang="zh-CN" altLang="en-US" sz="2000" b="1" dirty="0">
              <a:solidFill>
                <a:srgbClr val="CC00FF"/>
              </a:solidFill>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68350" y="117475"/>
            <a:ext cx="8077200" cy="609600"/>
          </a:xfrm>
        </p:spPr>
        <p:txBody>
          <a:bodyPr/>
          <a:lstStyle/>
          <a:p>
            <a:pPr>
              <a:defRPr/>
            </a:pPr>
            <a:r>
              <a:rPr lang="en-US" altLang="zh-CN" smtClean="0">
                <a:ea typeface="宋体" panose="02010600030101010101" pitchFamily="2" charset="-122"/>
              </a:rPr>
              <a:t>Scalar Subquery</a:t>
            </a:r>
          </a:p>
        </p:txBody>
      </p:sp>
      <p:sp>
        <p:nvSpPr>
          <p:cNvPr id="5" name="Rectangle 3"/>
          <p:cNvSpPr txBox="1">
            <a:spLocks noChangeArrowheads="1"/>
          </p:cNvSpPr>
          <p:nvPr/>
        </p:nvSpPr>
        <p:spPr bwMode="auto">
          <a:xfrm>
            <a:off x="580571" y="943429"/>
            <a:ext cx="8345715" cy="5355771"/>
          </a:xfrm>
          <a:prstGeom prst="rect">
            <a:avLst/>
          </a:prstGeom>
          <a:noFill/>
          <a:ln w="9525">
            <a:noFill/>
            <a:miter lim="800000"/>
          </a:ln>
        </p:spPr>
        <p:txBody>
          <a:bodyPr vert="horz" wrap="square" lIns="91440" tIns="45720" rIns="91440" bIns="45720" numCol="1" anchor="t" anchorCtr="0" compatLnSpc="1"/>
          <a:lstStyle/>
          <a:p>
            <a:pPr marL="342900" lvl="0" indent="-342900">
              <a:spcBef>
                <a:spcPct val="35000"/>
              </a:spcBef>
              <a:buClr>
                <a:schemeClr val="tx2"/>
              </a:buClr>
              <a:buSzPct val="90000"/>
              <a:buFont typeface="Monotype Sorts" charset="2"/>
              <a:buChar char="n"/>
              <a:defRPr/>
            </a:pPr>
            <a:r>
              <a:rPr kumimoji="1" lang="en-US" altLang="zh-CN" sz="2400" kern="0" dirty="0" smtClean="0">
                <a:ea typeface="宋体" panose="02010600030101010101" pitchFamily="2" charset="-122"/>
              </a:rPr>
              <a:t>Runtime error if </a:t>
            </a:r>
            <a:r>
              <a:rPr kumimoji="1" lang="en-US" altLang="zh-CN" sz="2400" kern="0" dirty="0" err="1" smtClean="0">
                <a:ea typeface="宋体" panose="02010600030101010101" pitchFamily="2" charset="-122"/>
              </a:rPr>
              <a:t>subquery</a:t>
            </a:r>
            <a:r>
              <a:rPr kumimoji="1" lang="en-US" altLang="zh-CN" sz="2400" kern="0" dirty="0" smtClean="0">
                <a:ea typeface="宋体" panose="02010600030101010101" pitchFamily="2" charset="-122"/>
              </a:rPr>
              <a:t> returns more than one result </a:t>
            </a:r>
            <a:r>
              <a:rPr kumimoji="1" lang="en-US" altLang="zh-CN" sz="2400" kern="0" dirty="0" err="1" smtClean="0">
                <a:ea typeface="宋体" panose="02010600030101010101" pitchFamily="2" charset="-122"/>
              </a:rPr>
              <a:t>tuple</a:t>
            </a:r>
            <a:endParaRPr kumimoji="1" lang="en-US" altLang="zh-CN" sz="2400" kern="0" dirty="0" smtClean="0">
              <a:ea typeface="宋体" panose="02010600030101010101" pitchFamily="2" charset="-122"/>
            </a:endParaRPr>
          </a:p>
          <a:p>
            <a:pPr marL="342900" lvl="0" indent="-342900">
              <a:spcBef>
                <a:spcPct val="35000"/>
              </a:spcBef>
              <a:buClr>
                <a:schemeClr val="tx2"/>
              </a:buClr>
              <a:buSzPct val="90000"/>
              <a:defRPr/>
            </a:pPr>
            <a:r>
              <a:rPr kumimoji="1" lang="en-US" altLang="zh-CN" sz="2000" kern="0" dirty="0" smtClean="0"/>
              <a:t>     (</a:t>
            </a:r>
            <a:r>
              <a:rPr kumimoji="1" lang="zh-CN" altLang="en-US" sz="2000" kern="0" dirty="0" smtClean="0"/>
              <a:t>如果执行后结果不止一个元组，则产生一个运行时错误</a:t>
            </a:r>
            <a:r>
              <a:rPr kumimoji="1" lang="en-US" altLang="zh-CN" sz="2000" kern="0" dirty="0" smtClean="0"/>
              <a:t>)</a:t>
            </a:r>
          </a:p>
          <a:p>
            <a:pPr marL="342900" marR="0" lvl="0" indent="-342900" algn="l" defTabSz="914400" rtl="0" eaLnBrk="0" fontAlgn="base" latinLnBrk="0" hangingPunct="0">
              <a:lnSpc>
                <a:spcPct val="100000"/>
              </a:lnSpc>
              <a:spcBef>
                <a:spcPct val="35000"/>
              </a:spcBef>
              <a:spcAft>
                <a:spcPct val="0"/>
              </a:spcAft>
              <a:buClr>
                <a:schemeClr val="tx2"/>
              </a:buClr>
              <a:buSzPct val="90000"/>
              <a:tabLst/>
              <a:defRPr/>
            </a:pPr>
            <a:endPar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tabLst/>
              <a:defRPr/>
            </a:pP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E.g.   </a:t>
            </a:r>
            <a:r>
              <a:rPr kumimoji="1"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select </a:t>
            </a:r>
            <a:r>
              <a:rPr kumimoji="1" lang="en-US" altLang="zh-CN" sz="2400" i="1" u="none" strike="noStrike" kern="0" cap="none" spc="0" normalizeH="0" baseline="0" noProof="0" dirty="0" err="1" smtClean="0">
                <a:ln>
                  <a:noFill/>
                </a:ln>
                <a:solidFill>
                  <a:schemeClr val="tx1"/>
                </a:solidFill>
                <a:effectLst/>
                <a:uLnTx/>
                <a:uFillTx/>
                <a:latin typeface="+mn-lt"/>
                <a:ea typeface="宋体" panose="02010600030101010101" pitchFamily="2" charset="-122"/>
                <a:cs typeface="+mn-cs"/>
              </a:rPr>
              <a:t>id,name</a:t>
            </a:r>
            <a:r>
              <a:rPr kumimoji="1" lang="en-US" altLang="zh-CN" sz="2400" b="1" i="1" u="none" strike="noStrike" kern="0" cap="none" spc="0" normalizeH="0" noProof="0" dirty="0" smtClean="0">
                <a:ln>
                  <a:noFill/>
                </a:ln>
                <a:solidFill>
                  <a:schemeClr val="tx1"/>
                </a:solidFill>
                <a:effectLst/>
                <a:uLnTx/>
                <a:uFillTx/>
                <a:latin typeface="+mn-lt"/>
                <a:ea typeface="宋体" panose="02010600030101010101" pitchFamily="2" charset="-122"/>
                <a:cs typeface="+mn-cs"/>
              </a:rPr>
              <a:t> </a:t>
            </a:r>
          </a:p>
          <a:p>
            <a:pPr marL="342900" marR="0" lvl="0" indent="-342900" algn="l" defTabSz="914400" rtl="0" eaLnBrk="0" fontAlgn="base" latinLnBrk="0" hangingPunct="0">
              <a:lnSpc>
                <a:spcPct val="100000"/>
              </a:lnSpc>
              <a:spcBef>
                <a:spcPct val="35000"/>
              </a:spcBef>
              <a:spcAft>
                <a:spcPct val="0"/>
              </a:spcAft>
              <a:buClr>
                <a:schemeClr val="tx2"/>
              </a:buClr>
              <a:buSzPct val="90000"/>
              <a:tabLst/>
              <a:defRPr/>
            </a:pPr>
            <a:r>
              <a:rPr kumimoji="1"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1"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from </a:t>
            </a:r>
            <a:r>
              <a:rPr kumimoji="1" lang="en-US" altLang="zh-CN" sz="2400" b="0" i="1"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instructor </a:t>
            </a:r>
            <a:br>
              <a:rPr kumimoji="1" lang="en-US" altLang="zh-CN" sz="2400" b="0" i="1"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br>
            <a:r>
              <a:rPr kumimoji="1" lang="en-US" altLang="zh-CN" sz="2400" b="0" i="1"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1"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where  </a:t>
            </a:r>
            <a:r>
              <a:rPr kumimoji="1" lang="en-US" altLang="zh-CN" sz="240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salary</a:t>
            </a:r>
            <a:r>
              <a:rPr kumimoji="1"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t>
            </a:r>
          </a:p>
          <a:p>
            <a:pPr marL="342900" marR="0" lvl="0" indent="-342900" algn="l" defTabSz="914400" rtl="0" eaLnBrk="0" fontAlgn="base" latinLnBrk="0" hangingPunct="0">
              <a:lnSpc>
                <a:spcPct val="100000"/>
              </a:lnSpc>
              <a:spcBef>
                <a:spcPct val="35000"/>
              </a:spcBef>
              <a:spcAft>
                <a:spcPct val="0"/>
              </a:spcAft>
              <a:buClr>
                <a:schemeClr val="tx2"/>
              </a:buClr>
              <a:buSzPct val="90000"/>
              <a:tabLst/>
              <a:defRPr/>
            </a:pPr>
            <a:r>
              <a:rPr kumimoji="1" lang="en-US" altLang="zh-CN" sz="2400" b="1" kern="0" dirty="0" smtClean="0">
                <a:latin typeface="+mn-lt"/>
                <a:ea typeface="宋体" panose="02010600030101010101" pitchFamily="2" charset="-122"/>
              </a:rPr>
              <a:t> </a:t>
            </a:r>
            <a:r>
              <a:rPr kumimoji="1" lang="en-US" altLang="zh-CN" sz="2400" b="1" kern="0" dirty="0" smtClean="0">
                <a:latin typeface="+mn-lt"/>
                <a:ea typeface="宋体" panose="02010600030101010101" pitchFamily="2" charset="-122"/>
              </a:rPr>
              <a:t>                 </a:t>
            </a:r>
            <a:r>
              <a:rPr kumimoji="1"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select  max(</a:t>
            </a:r>
            <a:r>
              <a:rPr kumimoji="1" lang="en-US" altLang="zh-CN" sz="240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salary</a:t>
            </a:r>
            <a:r>
              <a:rPr kumimoji="1"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1"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a:r>
            <a:br>
              <a:rPr kumimoji="1"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br>
            <a:r>
              <a:rPr kumimoji="1"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1"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from </a:t>
            </a:r>
            <a:r>
              <a:rPr kumimoji="1" lang="en-US" altLang="zh-CN" sz="2400" b="0" i="1"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instructor</a:t>
            </a:r>
          </a:p>
          <a:p>
            <a:pPr marL="342900" marR="0" lvl="0" indent="-342900" algn="l" defTabSz="914400" rtl="0" eaLnBrk="0" fontAlgn="base" latinLnBrk="0" hangingPunct="0">
              <a:lnSpc>
                <a:spcPct val="100000"/>
              </a:lnSpc>
              <a:spcBef>
                <a:spcPct val="35000"/>
              </a:spcBef>
              <a:spcAft>
                <a:spcPct val="0"/>
              </a:spcAft>
              <a:buClr>
                <a:schemeClr val="tx2"/>
              </a:buClr>
              <a:buSzPct val="90000"/>
              <a:tabLst/>
              <a:defRPr/>
            </a:pPr>
            <a:r>
              <a:rPr kumimoji="1" lang="en-US" altLang="zh-CN" sz="2400" i="1" kern="0" dirty="0" smtClean="0">
                <a:latin typeface="+mn-lt"/>
                <a:ea typeface="宋体" panose="02010600030101010101" pitchFamily="2" charset="-122"/>
              </a:rPr>
              <a:t> </a:t>
            </a:r>
            <a:r>
              <a:rPr kumimoji="1" lang="en-US" altLang="zh-CN" sz="2400" i="1" kern="0" dirty="0" smtClean="0">
                <a:latin typeface="+mn-lt"/>
                <a:ea typeface="宋体" panose="02010600030101010101" pitchFamily="2" charset="-122"/>
              </a:rPr>
              <a:t>                 </a:t>
            </a:r>
            <a:r>
              <a:rPr kumimoji="1" lang="en-US" altLang="zh-CN" sz="2400" b="1" i="1" kern="0" dirty="0" smtClean="0">
                <a:latin typeface="+mn-lt"/>
                <a:ea typeface="宋体" panose="02010600030101010101" pitchFamily="2" charset="-122"/>
              </a:rPr>
              <a:t>group by </a:t>
            </a:r>
            <a:r>
              <a:rPr kumimoji="1" lang="en-US" altLang="zh-CN" sz="2400" i="1" kern="0" dirty="0" err="1" smtClean="0">
                <a:latin typeface="+mn-lt"/>
                <a:ea typeface="宋体" panose="02010600030101010101" pitchFamily="2" charset="-122"/>
              </a:rPr>
              <a:t>dept_name</a:t>
            </a:r>
            <a:r>
              <a:rPr kumimoji="1" lang="en-US" altLang="zh-CN" sz="2400" i="1" kern="0" dirty="0" smtClean="0">
                <a:latin typeface="+mn-lt"/>
                <a:ea typeface="宋体" panose="02010600030101010101" pitchFamily="2" charset="-122"/>
              </a:rPr>
              <a:t>)</a:t>
            </a:r>
            <a:endParaRPr kumimoji="1"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tabLst/>
              <a:defRPr/>
            </a:pPr>
            <a:endParaRPr kumimoji="1"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p:txBody>
      </p:sp>
      <p:sp>
        <p:nvSpPr>
          <p:cNvPr id="7" name="圆角矩形标注 6"/>
          <p:cNvSpPr/>
          <p:nvPr/>
        </p:nvSpPr>
        <p:spPr bwMode="auto">
          <a:xfrm>
            <a:off x="5415619" y="2604631"/>
            <a:ext cx="1623809" cy="612648"/>
          </a:xfrm>
          <a:prstGeom prst="wedgeRoundRectCallout">
            <a:avLst>
              <a:gd name="adj1" fmla="val -79732"/>
              <a:gd name="adj2" fmla="val 109631"/>
              <a:gd name="adj3" fmla="val 16667"/>
            </a:avLst>
          </a:prstGeom>
          <a:solidFill>
            <a:srgbClr val="FFFFCC"/>
          </a:solidFill>
          <a:ln w="38100" algn="ctr">
            <a:solidFill>
              <a:srgbClr val="33CC33"/>
            </a:solidFill>
            <a:miter lim="800000"/>
          </a:ln>
          <a:effectLst/>
        </p:spPr>
        <p:txBody>
          <a:bodyPr rtlCol="0" anchor="ctr"/>
          <a:lstStyle/>
          <a:p>
            <a:pPr algn="ctr"/>
            <a:r>
              <a:rPr lang="en-US" altLang="zh-CN" sz="2000" b="1" dirty="0" smtClean="0">
                <a:solidFill>
                  <a:srgbClr val="CC00FF"/>
                </a:solidFill>
              </a:rPr>
              <a:t>multi </a:t>
            </a:r>
            <a:r>
              <a:rPr lang="en-US" altLang="zh-CN" sz="2000" b="1" dirty="0" smtClean="0">
                <a:solidFill>
                  <a:srgbClr val="CC00FF"/>
                </a:solidFill>
              </a:rPr>
              <a:t>value</a:t>
            </a:r>
            <a:endParaRPr lang="zh-CN" altLang="en-US" sz="2000" b="1" dirty="0">
              <a:solidFill>
                <a:srgbClr val="CC00FF"/>
              </a:solidFill>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Some New Features of SQL</a:t>
            </a:r>
            <a:endParaRPr lang="zh-CN" altLang="en-US" dirty="0"/>
          </a:p>
        </p:txBody>
      </p:sp>
      <p:sp>
        <p:nvSpPr>
          <p:cNvPr id="3" name="内容占位符 2"/>
          <p:cNvSpPr>
            <a:spLocks noGrp="1"/>
          </p:cNvSpPr>
          <p:nvPr>
            <p:ph idx="1"/>
          </p:nvPr>
        </p:nvSpPr>
        <p:spPr>
          <a:xfrm>
            <a:off x="398034" y="846361"/>
            <a:ext cx="8563086" cy="5694287"/>
          </a:xfrm>
        </p:spPr>
        <p:txBody>
          <a:bodyPr/>
          <a:lstStyle/>
          <a:p>
            <a:pPr>
              <a:buFont typeface="Wingdings" panose="05000000000000000000" pitchFamily="2" charset="2"/>
              <a:buChar char="n"/>
            </a:pPr>
            <a:r>
              <a:rPr lang="en-US" altLang="zh-CN" sz="2800" dirty="0" smtClean="0"/>
              <a:t>CASE  Expression</a:t>
            </a:r>
          </a:p>
          <a:p>
            <a:pPr>
              <a:buNone/>
            </a:pPr>
            <a:r>
              <a:rPr lang="en-US" altLang="zh-CN" sz="2800" dirty="0" smtClean="0">
                <a:latin typeface="宋体" panose="02010600030101010101" pitchFamily="2" charset="-122"/>
                <a:ea typeface="宋体" panose="02010600030101010101" pitchFamily="2" charset="-122"/>
              </a:rPr>
              <a:t>     Officers (name, status, rank, title)</a:t>
            </a:r>
          </a:p>
          <a:p>
            <a:pPr>
              <a:buNone/>
            </a:pPr>
            <a:r>
              <a:rPr lang="en-US" altLang="zh-CN" sz="2800" dirty="0" smtClean="0">
                <a:latin typeface="宋体" panose="02010600030101010101" pitchFamily="2" charset="-122"/>
                <a:ea typeface="宋体" panose="02010600030101010101" pitchFamily="2" charset="-122"/>
              </a:rPr>
              <a:t>     </a:t>
            </a:r>
            <a:r>
              <a:rPr lang="en-US" altLang="zh-CN" sz="2800" b="1" dirty="0" smtClean="0">
                <a:latin typeface="宋体" panose="02010600030101010101" pitchFamily="2" charset="-122"/>
                <a:ea typeface="宋体" panose="02010600030101010101" pitchFamily="2" charset="-122"/>
              </a:rPr>
              <a:t>SELECT</a:t>
            </a:r>
            <a:r>
              <a:rPr lang="en-US" altLang="zh-CN" sz="2800" dirty="0" smtClean="0">
                <a:latin typeface="宋体" panose="02010600030101010101" pitchFamily="2" charset="-122"/>
                <a:ea typeface="宋体" panose="02010600030101010101" pitchFamily="2" charset="-122"/>
              </a:rPr>
              <a:t> name, </a:t>
            </a:r>
            <a:r>
              <a:rPr lang="en-US" altLang="zh-CN" sz="2800" b="1" dirty="0" smtClean="0">
                <a:latin typeface="宋体" panose="02010600030101010101" pitchFamily="2" charset="-122"/>
                <a:ea typeface="宋体" panose="02010600030101010101" pitchFamily="2" charset="-122"/>
              </a:rPr>
              <a:t>CASE</a:t>
            </a:r>
            <a:r>
              <a:rPr lang="en-US" altLang="zh-CN" sz="2800" dirty="0" smtClean="0">
                <a:latin typeface="宋体" panose="02010600030101010101" pitchFamily="2" charset="-122"/>
                <a:ea typeface="宋体" panose="02010600030101010101" pitchFamily="2" charset="-122"/>
              </a:rPr>
              <a:t> status</a:t>
            </a:r>
          </a:p>
          <a:p>
            <a:pPr>
              <a:buNone/>
            </a:pPr>
            <a:r>
              <a:rPr lang="en-US" altLang="zh-CN" sz="2800" dirty="0" smtClean="0">
                <a:latin typeface="宋体" panose="02010600030101010101" pitchFamily="2" charset="-122"/>
                <a:ea typeface="宋体" panose="02010600030101010101" pitchFamily="2" charset="-122"/>
              </a:rPr>
              <a:t>       </a:t>
            </a:r>
            <a:r>
              <a:rPr lang="en-US" altLang="zh-CN" sz="2800" b="1" dirty="0" smtClean="0">
                <a:latin typeface="宋体" panose="02010600030101010101" pitchFamily="2" charset="-122"/>
                <a:ea typeface="宋体" panose="02010600030101010101" pitchFamily="2" charset="-122"/>
              </a:rPr>
              <a:t> WHEN </a:t>
            </a:r>
            <a:r>
              <a:rPr lang="en-US" altLang="zh-CN" sz="2800" dirty="0" smtClean="0">
                <a:latin typeface="宋体" panose="02010600030101010101" pitchFamily="2" charset="-122"/>
                <a:ea typeface="宋体" panose="02010600030101010101" pitchFamily="2" charset="-122"/>
              </a:rPr>
              <a:t>1 THEN ‘Active Duty’</a:t>
            </a:r>
          </a:p>
          <a:p>
            <a:pPr>
              <a:buNone/>
            </a:pPr>
            <a:r>
              <a:rPr lang="en-US" altLang="zh-CN" sz="2800" dirty="0" smtClean="0">
                <a:latin typeface="宋体" panose="02010600030101010101" pitchFamily="2" charset="-122"/>
                <a:ea typeface="宋体" panose="02010600030101010101" pitchFamily="2" charset="-122"/>
              </a:rPr>
              <a:t>        </a:t>
            </a:r>
            <a:r>
              <a:rPr lang="en-US" altLang="zh-CN" sz="2800" b="1" dirty="0" smtClean="0">
                <a:latin typeface="宋体" panose="02010600030101010101" pitchFamily="2" charset="-122"/>
                <a:ea typeface="宋体" panose="02010600030101010101" pitchFamily="2" charset="-122"/>
              </a:rPr>
              <a:t>WHEN </a:t>
            </a:r>
            <a:r>
              <a:rPr lang="en-US" altLang="zh-CN" sz="2800" dirty="0" smtClean="0">
                <a:latin typeface="宋体" panose="02010600030101010101" pitchFamily="2" charset="-122"/>
                <a:ea typeface="宋体" panose="02010600030101010101" pitchFamily="2" charset="-122"/>
              </a:rPr>
              <a:t>2 THEN ‘Reserve’</a:t>
            </a:r>
          </a:p>
          <a:p>
            <a:pPr>
              <a:buNone/>
            </a:pPr>
            <a:r>
              <a:rPr lang="en-US" altLang="zh-CN" sz="2800" dirty="0" smtClean="0">
                <a:latin typeface="宋体" panose="02010600030101010101" pitchFamily="2" charset="-122"/>
                <a:ea typeface="宋体" panose="02010600030101010101" pitchFamily="2" charset="-122"/>
              </a:rPr>
              <a:t>        </a:t>
            </a:r>
            <a:r>
              <a:rPr lang="en-US" altLang="zh-CN" sz="2800" b="1" dirty="0" smtClean="0">
                <a:latin typeface="宋体" panose="02010600030101010101" pitchFamily="2" charset="-122"/>
                <a:ea typeface="宋体" panose="02010600030101010101" pitchFamily="2" charset="-122"/>
              </a:rPr>
              <a:t>WHEN</a:t>
            </a:r>
            <a:r>
              <a:rPr lang="en-US" altLang="zh-CN" sz="2800" dirty="0" smtClean="0">
                <a:latin typeface="宋体" panose="02010600030101010101" pitchFamily="2" charset="-122"/>
                <a:ea typeface="宋体" panose="02010600030101010101" pitchFamily="2" charset="-122"/>
              </a:rPr>
              <a:t> 3 THEN ‘Special Assignment’</a:t>
            </a:r>
          </a:p>
          <a:p>
            <a:pPr>
              <a:buNone/>
            </a:pPr>
            <a:r>
              <a:rPr lang="en-US" altLang="zh-CN" sz="2800" dirty="0" smtClean="0">
                <a:latin typeface="宋体" panose="02010600030101010101" pitchFamily="2" charset="-122"/>
                <a:ea typeface="宋体" panose="02010600030101010101" pitchFamily="2" charset="-122"/>
              </a:rPr>
              <a:t>        </a:t>
            </a:r>
            <a:r>
              <a:rPr lang="en-US" altLang="zh-CN" sz="2800" b="1" dirty="0" smtClean="0">
                <a:latin typeface="宋体" panose="02010600030101010101" pitchFamily="2" charset="-122"/>
                <a:ea typeface="宋体" panose="02010600030101010101" pitchFamily="2" charset="-122"/>
              </a:rPr>
              <a:t>WHEN</a:t>
            </a:r>
            <a:r>
              <a:rPr lang="en-US" altLang="zh-CN" sz="2800" dirty="0" smtClean="0">
                <a:latin typeface="宋体" panose="02010600030101010101" pitchFamily="2" charset="-122"/>
                <a:ea typeface="宋体" panose="02010600030101010101" pitchFamily="2" charset="-122"/>
              </a:rPr>
              <a:t> 4 THEN ‘Retired’</a:t>
            </a:r>
          </a:p>
          <a:p>
            <a:pPr>
              <a:buNone/>
            </a:pPr>
            <a:r>
              <a:rPr lang="en-US" altLang="zh-CN" sz="2800" dirty="0" smtClean="0">
                <a:latin typeface="宋体" panose="02010600030101010101" pitchFamily="2" charset="-122"/>
                <a:ea typeface="宋体" panose="02010600030101010101" pitchFamily="2" charset="-122"/>
              </a:rPr>
              <a:t>        </a:t>
            </a:r>
            <a:r>
              <a:rPr lang="en-US" altLang="zh-CN" sz="2800" b="1" dirty="0" smtClean="0">
                <a:latin typeface="宋体" panose="02010600030101010101" pitchFamily="2" charset="-122"/>
                <a:ea typeface="宋体" panose="02010600030101010101" pitchFamily="2" charset="-122"/>
              </a:rPr>
              <a:t> ELSE </a:t>
            </a:r>
            <a:r>
              <a:rPr lang="en-US" altLang="zh-CN" sz="2800" dirty="0" smtClean="0">
                <a:latin typeface="宋体" panose="02010600030101010101" pitchFamily="2" charset="-122"/>
                <a:ea typeface="宋体" panose="02010600030101010101" pitchFamily="2" charset="-122"/>
              </a:rPr>
              <a:t>‘Unknown’</a:t>
            </a:r>
          </a:p>
          <a:p>
            <a:pPr>
              <a:buNone/>
            </a:pPr>
            <a:r>
              <a:rPr lang="en-US" altLang="zh-CN" sz="2800" dirty="0" smtClean="0">
                <a:latin typeface="宋体" panose="02010600030101010101" pitchFamily="2" charset="-122"/>
                <a:ea typeface="宋体" panose="02010600030101010101" pitchFamily="2" charset="-122"/>
              </a:rPr>
              <a:t>      </a:t>
            </a:r>
            <a:r>
              <a:rPr lang="en-US" altLang="zh-CN" sz="2800" b="1" dirty="0" smtClean="0">
                <a:latin typeface="宋体" panose="02010600030101010101" pitchFamily="2" charset="-122"/>
                <a:ea typeface="宋体" panose="02010600030101010101" pitchFamily="2" charset="-122"/>
              </a:rPr>
              <a:t> END </a:t>
            </a:r>
            <a:r>
              <a:rPr lang="en-US" altLang="zh-CN" sz="2800" dirty="0" smtClean="0">
                <a:latin typeface="宋体" panose="02010600030101010101" pitchFamily="2" charset="-122"/>
                <a:ea typeface="宋体" panose="02010600030101010101" pitchFamily="2" charset="-122"/>
              </a:rPr>
              <a:t>AS status</a:t>
            </a:r>
          </a:p>
          <a:p>
            <a:pPr>
              <a:buNone/>
            </a:pPr>
            <a:r>
              <a:rPr lang="en-US" altLang="zh-CN" sz="2800" dirty="0" smtClean="0">
                <a:latin typeface="宋体" panose="02010600030101010101" pitchFamily="2" charset="-122"/>
                <a:ea typeface="宋体" panose="02010600030101010101" pitchFamily="2" charset="-122"/>
              </a:rPr>
              <a:t>    </a:t>
            </a:r>
            <a:r>
              <a:rPr lang="en-US" altLang="zh-CN" sz="2800" b="1" dirty="0" smtClean="0">
                <a:latin typeface="宋体" panose="02010600030101010101" pitchFamily="2" charset="-122"/>
                <a:ea typeface="宋体" panose="02010600030101010101" pitchFamily="2" charset="-122"/>
              </a:rPr>
              <a:t> FROM </a:t>
            </a:r>
            <a:r>
              <a:rPr lang="en-US" altLang="zh-CN" sz="2800" dirty="0" smtClean="0">
                <a:latin typeface="宋体" panose="02010600030101010101" pitchFamily="2" charset="-122"/>
                <a:ea typeface="宋体" panose="02010600030101010101" pitchFamily="2" charset="-122"/>
              </a:rPr>
              <a:t>Officers ;</a:t>
            </a:r>
            <a:endParaRPr lang="zh-CN" altLang="en-US" sz="2800" dirty="0">
              <a:latin typeface="宋体" panose="02010600030101010101" pitchFamily="2" charset="-122"/>
              <a:ea typeface="宋体" panose="02010600030101010101" pitchFamily="2" charset="-122"/>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68350" y="117475"/>
            <a:ext cx="8077200" cy="609600"/>
          </a:xfrm>
        </p:spPr>
        <p:txBody>
          <a:bodyPr/>
          <a:lstStyle/>
          <a:p>
            <a:r>
              <a:rPr lang="en-US" altLang="zh-CN" dirty="0" smtClean="0"/>
              <a:t>Some New Features of SQL</a:t>
            </a:r>
            <a:endParaRPr lang="zh-CN" altLang="en-US" dirty="0"/>
          </a:p>
        </p:txBody>
      </p:sp>
      <p:sp>
        <p:nvSpPr>
          <p:cNvPr id="5" name="内容占位符 2"/>
          <p:cNvSpPr>
            <a:spLocks noGrp="1"/>
          </p:cNvSpPr>
          <p:nvPr>
            <p:ph idx="1"/>
          </p:nvPr>
        </p:nvSpPr>
        <p:spPr>
          <a:xfrm>
            <a:off x="398034" y="846361"/>
            <a:ext cx="8563086" cy="5694287"/>
          </a:xfrm>
        </p:spPr>
        <p:txBody>
          <a:bodyPr/>
          <a:lstStyle/>
          <a:p>
            <a:pPr>
              <a:buFont typeface="Wingdings" panose="05000000000000000000" pitchFamily="2" charset="2"/>
              <a:buChar char="n"/>
            </a:pPr>
            <a:r>
              <a:rPr lang="en-US" altLang="zh-CN" sz="2800" dirty="0" smtClean="0"/>
              <a:t>select  top  num </a:t>
            </a:r>
            <a:r>
              <a:rPr lang="en-US" altLang="zh-CN" sz="2800" dirty="0" err="1" smtClean="0"/>
              <a:t>tuples</a:t>
            </a:r>
            <a:r>
              <a:rPr lang="en-US" altLang="zh-CN" sz="2800" dirty="0" smtClean="0"/>
              <a:t> </a:t>
            </a:r>
          </a:p>
          <a:p>
            <a:pPr>
              <a:buNone/>
            </a:pPr>
            <a:r>
              <a:rPr lang="en-US" altLang="zh-CN" sz="2800" b="1" dirty="0" smtClean="0"/>
              <a:t>    select </a:t>
            </a:r>
            <a:r>
              <a:rPr lang="en-US" altLang="zh-CN" sz="2800" dirty="0" smtClean="0"/>
              <a:t> </a:t>
            </a:r>
            <a:r>
              <a:rPr lang="en-US" altLang="zh-CN" sz="2800" b="1" dirty="0" smtClean="0"/>
              <a:t>top</a:t>
            </a:r>
            <a:r>
              <a:rPr lang="en-US" altLang="zh-CN" sz="2800" dirty="0" smtClean="0"/>
              <a:t> num  * </a:t>
            </a:r>
            <a:r>
              <a:rPr lang="en-US" altLang="zh-CN" sz="2800" b="1" dirty="0" smtClean="0"/>
              <a:t>from</a:t>
            </a:r>
            <a:r>
              <a:rPr lang="en-US" altLang="zh-CN" sz="2800" dirty="0" smtClean="0"/>
              <a:t> table;(</a:t>
            </a:r>
            <a:r>
              <a:rPr lang="en-US" altLang="zh-CN" sz="2800" dirty="0" err="1" smtClean="0"/>
              <a:t>Sql</a:t>
            </a:r>
            <a:r>
              <a:rPr lang="en-US" altLang="zh-CN" sz="2800" dirty="0" smtClean="0"/>
              <a:t> Server)</a:t>
            </a:r>
          </a:p>
          <a:p>
            <a:pPr>
              <a:buNone/>
            </a:pPr>
            <a:r>
              <a:rPr lang="en-US" altLang="zh-CN" sz="2800" dirty="0" smtClean="0"/>
              <a:t>    </a:t>
            </a:r>
            <a:r>
              <a:rPr lang="en-US" altLang="zh-CN" sz="2800" b="1" dirty="0" smtClean="0"/>
              <a:t>select </a:t>
            </a:r>
            <a:r>
              <a:rPr lang="en-US" altLang="zh-CN" sz="2800" dirty="0" smtClean="0"/>
              <a:t> * </a:t>
            </a:r>
            <a:r>
              <a:rPr lang="en-US" altLang="zh-CN" sz="2800" b="1" dirty="0" smtClean="0"/>
              <a:t>from</a:t>
            </a:r>
            <a:r>
              <a:rPr lang="en-US" altLang="zh-CN" sz="2800" dirty="0" smtClean="0"/>
              <a:t> table </a:t>
            </a:r>
            <a:r>
              <a:rPr lang="en-US" altLang="zh-CN" sz="2800" b="1" dirty="0" smtClean="0"/>
              <a:t>limit</a:t>
            </a:r>
            <a:r>
              <a:rPr lang="en-US" altLang="zh-CN" sz="2800" dirty="0" smtClean="0"/>
              <a:t> num;(</a:t>
            </a:r>
            <a:r>
              <a:rPr lang="en-US" altLang="zh-CN" sz="2800" dirty="0" err="1" smtClean="0"/>
              <a:t>mysql</a:t>
            </a:r>
            <a:r>
              <a:rPr lang="en-US" altLang="zh-CN" sz="2800" dirty="0" smtClean="0"/>
              <a:t>)</a:t>
            </a:r>
          </a:p>
          <a:p>
            <a:pPr>
              <a:buNone/>
            </a:pPr>
            <a:endParaRPr lang="en-US" altLang="zh-CN" sz="2800" dirty="0" smtClean="0"/>
          </a:p>
          <a:p>
            <a:pPr>
              <a:buNone/>
            </a:pPr>
            <a:r>
              <a:rPr lang="en-US" altLang="zh-CN" sz="2800" dirty="0" smtClean="0">
                <a:latin typeface="宋体" panose="02010600030101010101" pitchFamily="2" charset="-122"/>
                <a:ea typeface="宋体" panose="02010600030101010101" pitchFamily="2" charset="-122"/>
              </a:rPr>
              <a:t>  </a:t>
            </a:r>
            <a:r>
              <a:rPr lang="en-US" altLang="zh-CN" sz="2800" b="1" dirty="0" smtClean="0">
                <a:latin typeface="宋体" panose="02010600030101010101" pitchFamily="2" charset="-122"/>
                <a:ea typeface="宋体" panose="02010600030101010101" pitchFamily="2" charset="-122"/>
              </a:rPr>
              <a:t>select</a:t>
            </a:r>
            <a:r>
              <a:rPr lang="en-US" altLang="zh-CN" sz="2800" dirty="0" smtClean="0">
                <a:latin typeface="宋体" panose="02010600030101010101" pitchFamily="2" charset="-122"/>
                <a:ea typeface="宋体" panose="02010600030101010101" pitchFamily="2" charset="-122"/>
              </a:rPr>
              <a:t> </a:t>
            </a:r>
            <a:r>
              <a:rPr lang="en-US" altLang="zh-CN" sz="2800" b="1" dirty="0" smtClean="0">
                <a:latin typeface="宋体" panose="02010600030101010101" pitchFamily="2" charset="-122"/>
                <a:ea typeface="宋体" panose="02010600030101010101" pitchFamily="2" charset="-122"/>
              </a:rPr>
              <a:t>top</a:t>
            </a:r>
            <a:r>
              <a:rPr lang="en-US" altLang="zh-CN" sz="2800" dirty="0" smtClean="0">
                <a:latin typeface="宋体" panose="02010600030101010101" pitchFamily="2" charset="-122"/>
                <a:ea typeface="宋体" panose="02010600030101010101" pitchFamily="2" charset="-122"/>
              </a:rPr>
              <a:t> 2 </a:t>
            </a:r>
            <a:r>
              <a:rPr lang="en-US" altLang="zh-CN" sz="2800" b="1" dirty="0" smtClean="0">
                <a:latin typeface="宋体" panose="02010600030101010101" pitchFamily="2" charset="-122"/>
                <a:ea typeface="宋体" panose="02010600030101010101" pitchFamily="2" charset="-122"/>
              </a:rPr>
              <a:t>from </a:t>
            </a:r>
            <a:r>
              <a:rPr lang="en-US" altLang="zh-CN" sz="2800" dirty="0" smtClean="0">
                <a:latin typeface="宋体" panose="02010600030101010101" pitchFamily="2" charset="-122"/>
                <a:ea typeface="宋体" panose="02010600030101010101" pitchFamily="2" charset="-122"/>
              </a:rPr>
              <a:t>instructor </a:t>
            </a:r>
            <a:r>
              <a:rPr lang="en-US" altLang="zh-CN" sz="2800" b="1" dirty="0" smtClean="0">
                <a:latin typeface="宋体" panose="02010600030101010101" pitchFamily="2" charset="-122"/>
                <a:ea typeface="宋体" panose="02010600030101010101" pitchFamily="2" charset="-122"/>
              </a:rPr>
              <a:t>order by   </a:t>
            </a:r>
            <a:r>
              <a:rPr lang="en-US" altLang="zh-CN" sz="2800" dirty="0" err="1" smtClean="0">
                <a:latin typeface="宋体" panose="02010600030101010101" pitchFamily="2" charset="-122"/>
                <a:ea typeface="宋体" panose="02010600030101010101" pitchFamily="2" charset="-122"/>
              </a:rPr>
              <a:t>dept_name</a:t>
            </a:r>
            <a:r>
              <a:rPr lang="en-US" altLang="zh-CN" sz="2800" dirty="0" smtClean="0">
                <a:latin typeface="宋体" panose="02010600030101010101" pitchFamily="2" charset="-122"/>
                <a:ea typeface="宋体" panose="02010600030101010101" pitchFamily="2" charset="-122"/>
              </a:rPr>
              <a:t>;</a:t>
            </a:r>
          </a:p>
          <a:p>
            <a:pPr>
              <a:buNone/>
            </a:pPr>
            <a:endParaRPr lang="en-US" altLang="zh-CN" sz="2800" dirty="0" smtClean="0">
              <a:latin typeface="宋体" panose="02010600030101010101" pitchFamily="2" charset="-122"/>
              <a:ea typeface="宋体" panose="02010600030101010101" pitchFamily="2" charset="-122"/>
            </a:endParaRPr>
          </a:p>
          <a:p>
            <a:pPr>
              <a:buNone/>
            </a:pPr>
            <a:r>
              <a:rPr lang="en-US" altLang="zh-CN" sz="2800" dirty="0" smtClean="0">
                <a:latin typeface="宋体" panose="02010600030101010101" pitchFamily="2" charset="-122"/>
                <a:ea typeface="宋体" panose="02010600030101010101" pitchFamily="2" charset="-122"/>
              </a:rPr>
              <a:t>  </a:t>
            </a:r>
            <a:r>
              <a:rPr lang="en-US" altLang="zh-CN" sz="2800" b="1" dirty="0" smtClean="0">
                <a:latin typeface="宋体" panose="02010600030101010101" pitchFamily="2" charset="-122"/>
                <a:ea typeface="宋体" panose="02010600030101010101" pitchFamily="2" charset="-122"/>
              </a:rPr>
              <a:t>select</a:t>
            </a:r>
            <a:r>
              <a:rPr lang="en-US" altLang="zh-CN" sz="2800" dirty="0" smtClean="0">
                <a:latin typeface="宋体" panose="02010600030101010101" pitchFamily="2" charset="-122"/>
                <a:ea typeface="宋体" panose="02010600030101010101" pitchFamily="2" charset="-122"/>
              </a:rPr>
              <a:t>  * </a:t>
            </a:r>
            <a:r>
              <a:rPr lang="en-US" altLang="zh-CN" sz="2800" b="1" dirty="0" smtClean="0">
                <a:latin typeface="宋体" panose="02010600030101010101" pitchFamily="2" charset="-122"/>
                <a:ea typeface="宋体" panose="02010600030101010101" pitchFamily="2" charset="-122"/>
              </a:rPr>
              <a:t>from</a:t>
            </a:r>
            <a:r>
              <a:rPr lang="en-US" altLang="zh-CN" sz="2800" dirty="0" smtClean="0">
                <a:latin typeface="宋体" panose="02010600030101010101" pitchFamily="2" charset="-122"/>
                <a:ea typeface="宋体" panose="02010600030101010101" pitchFamily="2" charset="-122"/>
              </a:rPr>
              <a:t> instructor </a:t>
            </a:r>
            <a:r>
              <a:rPr lang="en-US" altLang="zh-CN" sz="2800" b="1" dirty="0" smtClean="0">
                <a:latin typeface="宋体" panose="02010600030101010101" pitchFamily="2" charset="-122"/>
                <a:ea typeface="宋体" panose="02010600030101010101" pitchFamily="2" charset="-122"/>
              </a:rPr>
              <a:t>order by</a:t>
            </a:r>
            <a:r>
              <a:rPr lang="en-US" altLang="zh-CN" sz="2800" dirty="0" smtClean="0">
                <a:latin typeface="宋体" panose="02010600030101010101" pitchFamily="2" charset="-122"/>
                <a:ea typeface="宋体" panose="02010600030101010101" pitchFamily="2" charset="-122"/>
              </a:rPr>
              <a:t> </a:t>
            </a:r>
            <a:r>
              <a:rPr lang="en-US" altLang="zh-CN" sz="2800" dirty="0" err="1" smtClean="0">
                <a:latin typeface="宋体" panose="02010600030101010101" pitchFamily="2" charset="-122"/>
                <a:ea typeface="宋体" panose="02010600030101010101" pitchFamily="2" charset="-122"/>
              </a:rPr>
              <a:t>dept_name</a:t>
            </a:r>
            <a:r>
              <a:rPr lang="en-US" altLang="zh-CN" sz="2800" dirty="0" smtClean="0">
                <a:latin typeface="宋体" panose="02010600030101010101" pitchFamily="2" charset="-122"/>
                <a:ea typeface="宋体" panose="02010600030101010101" pitchFamily="2" charset="-122"/>
              </a:rPr>
              <a:t> </a:t>
            </a:r>
            <a:r>
              <a:rPr lang="en-US" altLang="zh-CN" sz="2800" b="1" dirty="0" smtClean="0">
                <a:latin typeface="宋体" panose="02010600030101010101" pitchFamily="2" charset="-122"/>
                <a:ea typeface="宋体" panose="02010600030101010101" pitchFamily="2" charset="-122"/>
              </a:rPr>
              <a:t>LIMIT</a:t>
            </a:r>
            <a:r>
              <a:rPr lang="en-US" altLang="zh-CN" sz="2800" dirty="0" smtClean="0">
                <a:latin typeface="宋体" panose="02010600030101010101" pitchFamily="2" charset="-122"/>
                <a:ea typeface="宋体" panose="02010600030101010101" pitchFamily="2" charset="-122"/>
              </a:rPr>
              <a:t> 2;(</a:t>
            </a:r>
            <a:r>
              <a:rPr lang="en-US" altLang="zh-CN" sz="2800" dirty="0" err="1" smtClean="0">
                <a:latin typeface="宋体" panose="02010600030101010101" pitchFamily="2" charset="-122"/>
                <a:ea typeface="宋体" panose="02010600030101010101" pitchFamily="2" charset="-122"/>
              </a:rPr>
              <a:t>MySQL</a:t>
            </a:r>
            <a:r>
              <a:rPr lang="zh-CN" altLang="en-US" sz="2800" dirty="0" smtClean="0">
                <a:latin typeface="宋体" panose="02010600030101010101" pitchFamily="2" charset="-122"/>
                <a:ea typeface="宋体" panose="02010600030101010101" pitchFamily="2" charset="-122"/>
              </a:rPr>
              <a:t>）</a:t>
            </a:r>
            <a:endParaRPr lang="zh-CN" altLang="en-US" sz="2800" dirty="0">
              <a:latin typeface="宋体" panose="02010600030101010101" pitchFamily="2" charset="-122"/>
              <a:ea typeface="宋体" panose="02010600030101010101" pitchFamily="2" charset="-122"/>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68350" y="117475"/>
            <a:ext cx="8077200" cy="609600"/>
          </a:xfrm>
        </p:spPr>
        <p:txBody>
          <a:bodyPr/>
          <a:lstStyle/>
          <a:p>
            <a:r>
              <a:rPr lang="en-US" altLang="zh-CN" dirty="0" smtClean="0"/>
              <a:t>Some New Features of SQL</a:t>
            </a:r>
            <a:endParaRPr lang="zh-CN" altLang="en-US" dirty="0"/>
          </a:p>
        </p:txBody>
      </p:sp>
      <p:sp>
        <p:nvSpPr>
          <p:cNvPr id="5" name="内容占位符 2"/>
          <p:cNvSpPr>
            <a:spLocks noGrp="1"/>
          </p:cNvSpPr>
          <p:nvPr>
            <p:ph idx="1"/>
          </p:nvPr>
        </p:nvSpPr>
        <p:spPr>
          <a:xfrm>
            <a:off x="398034" y="846361"/>
            <a:ext cx="8563086" cy="5694287"/>
          </a:xfrm>
        </p:spPr>
        <p:txBody>
          <a:bodyPr/>
          <a:lstStyle/>
          <a:p>
            <a:pPr>
              <a:buFont typeface="Wingdings" panose="05000000000000000000" pitchFamily="2" charset="2"/>
              <a:buChar char="n"/>
            </a:pPr>
            <a:r>
              <a:rPr lang="en-US" altLang="zh-CN" sz="2800" dirty="0" smtClean="0"/>
              <a:t>CAST Expression</a:t>
            </a:r>
          </a:p>
          <a:p>
            <a:pPr lvl="1">
              <a:buFont typeface="Wingdings" panose="05000000000000000000" pitchFamily="2" charset="2"/>
              <a:buChar char="l"/>
            </a:pPr>
            <a:r>
              <a:rPr lang="en-US" altLang="zh-CN" sz="2400" dirty="0" smtClean="0"/>
              <a:t>Change the expression to the target data type</a:t>
            </a:r>
          </a:p>
          <a:p>
            <a:pPr lvl="1">
              <a:buFont typeface="Wingdings" panose="05000000000000000000" pitchFamily="2" charset="2"/>
              <a:buChar char="l"/>
            </a:pPr>
            <a:r>
              <a:rPr lang="en-US" altLang="zh-CN" sz="2800" dirty="0" smtClean="0"/>
              <a:t>Use:  </a:t>
            </a:r>
            <a:r>
              <a:rPr lang="en-US" sz="2800" dirty="0" smtClean="0"/>
              <a:t>CAST (expression AS </a:t>
            </a:r>
            <a:r>
              <a:rPr lang="en-US" sz="2800" dirty="0" err="1" smtClean="0"/>
              <a:t>data_type</a:t>
            </a:r>
            <a:r>
              <a:rPr lang="en-US" sz="2800" dirty="0" smtClean="0"/>
              <a:t>)</a:t>
            </a:r>
            <a:endParaRPr lang="en-US" altLang="zh-CN" sz="2800" dirty="0" smtClean="0"/>
          </a:p>
          <a:p>
            <a:r>
              <a:rPr lang="en-US" altLang="zh-CN" sz="2800" dirty="0" smtClean="0"/>
              <a:t>  </a:t>
            </a:r>
            <a:r>
              <a:rPr lang="en-US" sz="2800" dirty="0" smtClean="0"/>
              <a:t>CAST('12' </a:t>
            </a:r>
            <a:r>
              <a:rPr lang="en-US" sz="2800" b="1" dirty="0" smtClean="0"/>
              <a:t>AS</a:t>
            </a:r>
            <a:r>
              <a:rPr lang="en-US" sz="2800" dirty="0" smtClean="0"/>
              <a:t> </a:t>
            </a:r>
            <a:r>
              <a:rPr lang="en-US" sz="2800" b="1" dirty="0" err="1" smtClean="0"/>
              <a:t>int</a:t>
            </a:r>
            <a:r>
              <a:rPr lang="en-US" sz="2800" b="1" dirty="0" smtClean="0"/>
              <a:t>)</a:t>
            </a:r>
          </a:p>
          <a:p>
            <a:r>
              <a:rPr lang="en-US" altLang="zh-CN" sz="2800" dirty="0" smtClean="0"/>
              <a:t> </a:t>
            </a:r>
            <a:r>
              <a:rPr lang="en-US" sz="2800" dirty="0" smtClean="0"/>
              <a:t> CAST(salary </a:t>
            </a:r>
            <a:r>
              <a:rPr lang="en-US" sz="2800" b="1" dirty="0" smtClean="0"/>
              <a:t>AS</a:t>
            </a:r>
            <a:r>
              <a:rPr lang="en-US" sz="2800" dirty="0" smtClean="0"/>
              <a:t> </a:t>
            </a:r>
            <a:r>
              <a:rPr lang="en-US" sz="2800" b="1" dirty="0" err="1" smtClean="0"/>
              <a:t>varchar</a:t>
            </a:r>
            <a:r>
              <a:rPr lang="en-US" sz="2800" b="1" smtClean="0"/>
              <a:t>(10))</a:t>
            </a:r>
            <a:endParaRPr lang="zh-CN" altLang="en-US" sz="2800" dirty="0">
              <a:latin typeface="宋体" panose="02010600030101010101" pitchFamily="2" charset="-122"/>
              <a:ea typeface="宋体" panose="02010600030101010101" pitchFamily="2" charset="-122"/>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305800" y="6477000"/>
            <a:ext cx="609600" cy="304800"/>
          </a:xfrm>
        </p:spPr>
        <p:txBody>
          <a:bodyPr/>
          <a:lstStyle/>
          <a:p>
            <a:pPr lvl="1"/>
            <a:fld id="{806704C8-87BF-4122-B77D-C27CD7109639}" type="slidenum">
              <a:rPr lang="zh-CN" altLang="en-US"/>
              <a:pPr lvl="1"/>
              <a:t>126</a:t>
            </a:fld>
            <a:endParaRPr lang="en-US" altLang="zh-CN" sz="1000">
              <a:solidFill>
                <a:schemeClr val="tx1"/>
              </a:solidFill>
            </a:endParaRPr>
          </a:p>
        </p:txBody>
      </p:sp>
      <p:sp>
        <p:nvSpPr>
          <p:cNvPr id="5" name="Rectangle 2"/>
          <p:cNvSpPr txBox="1">
            <a:spLocks noChangeArrowheads="1"/>
          </p:cNvSpPr>
          <p:nvPr/>
        </p:nvSpPr>
        <p:spPr bwMode="auto">
          <a:xfrm>
            <a:off x="236668" y="975678"/>
            <a:ext cx="8702938" cy="5516562"/>
          </a:xfrm>
          <a:prstGeom prst="rect">
            <a:avLst/>
          </a:prstGeom>
          <a:noFill/>
          <a:ln w="9525">
            <a:noFill/>
            <a:miter lim="800000"/>
          </a:ln>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defRPr/>
            </a:pPr>
            <a:r>
              <a:rPr kumimoji="1" lang="zh-CN" altLang="en-US" sz="2400" b="0" i="0" u="none" strike="noStrike" kern="0" cap="none" spc="0" normalizeH="0" baseline="0" noProof="0" dirty="0" smtClean="0">
                <a:ln>
                  <a:noFill/>
                </a:ln>
                <a:solidFill>
                  <a:schemeClr val="tx1"/>
                </a:solidFill>
                <a:effectLst/>
                <a:uLnTx/>
                <a:uFillTx/>
                <a:latin typeface="+mn-lt"/>
                <a:ea typeface="+mn-ea"/>
                <a:cs typeface="+mn-cs"/>
              </a:rPr>
              <a:t> </a:t>
            </a:r>
            <a:r>
              <a:rPr kumimoji="1" lang="en-US" altLang="zh-CN" sz="2400" b="0" i="0" u="none" strike="noStrike" kern="0" cap="none" spc="0" normalizeH="0" baseline="0" noProof="0" dirty="0" smtClean="0">
                <a:ln>
                  <a:noFill/>
                </a:ln>
                <a:solidFill>
                  <a:schemeClr val="tx1"/>
                </a:solidFill>
                <a:effectLst/>
                <a:uLnTx/>
                <a:uFillTx/>
                <a:latin typeface="+mn-lt"/>
                <a:ea typeface="+mn-ea"/>
                <a:cs typeface="+mn-cs"/>
              </a:rPr>
              <a:t>A Complete Description of SQL Select—conceptual order</a:t>
            </a:r>
          </a:p>
          <a:p>
            <a:pPr marL="742950" marR="0" lvl="1" indent="-285750" algn="l" defTabSz="914400" rtl="0" eaLnBrk="0" fontAlgn="base" latinLnBrk="0" hangingPunct="0">
              <a:lnSpc>
                <a:spcPct val="100000"/>
              </a:lnSpc>
              <a:spcBef>
                <a:spcPct val="35000"/>
              </a:spcBef>
              <a:spcAft>
                <a:spcPct val="0"/>
              </a:spcAft>
              <a:buClr>
                <a:schemeClr val="accent2"/>
              </a:buClr>
              <a:buSzPct val="80000"/>
              <a:buFont typeface="Monotype Sorts" charset="2"/>
              <a:buChar char="l"/>
              <a:defRPr/>
            </a:pPr>
            <a:r>
              <a:rPr kumimoji="1" lang="en-US" altLang="zh-CN" sz="2000" b="0" i="0" u="none" strike="noStrike" kern="0" cap="none" spc="0" normalizeH="0" baseline="0" noProof="0" dirty="0" smtClean="0">
                <a:ln>
                  <a:noFill/>
                </a:ln>
                <a:solidFill>
                  <a:schemeClr val="tx1"/>
                </a:solidFill>
                <a:effectLst/>
                <a:uLnTx/>
                <a:uFillTx/>
                <a:latin typeface="+mn-lt"/>
              </a:rPr>
              <a:t>Firstly, the relational product of all tables in the FROM clause is formed.</a:t>
            </a:r>
          </a:p>
          <a:p>
            <a:pPr marL="742950" marR="0" lvl="1" indent="-285750" algn="l" defTabSz="914400" rtl="0" eaLnBrk="0" fontAlgn="base" latinLnBrk="0" hangingPunct="0">
              <a:lnSpc>
                <a:spcPct val="100000"/>
              </a:lnSpc>
              <a:spcBef>
                <a:spcPct val="35000"/>
              </a:spcBef>
              <a:spcAft>
                <a:spcPct val="0"/>
              </a:spcAft>
              <a:buClr>
                <a:schemeClr val="accent2"/>
              </a:buClr>
              <a:buSzPct val="80000"/>
              <a:buFont typeface="Monotype Sorts" charset="2"/>
              <a:buChar char="l"/>
              <a:defRPr/>
            </a:pPr>
            <a:r>
              <a:rPr kumimoji="1" lang="en-US" altLang="zh-CN" sz="2000" b="0" i="0" u="none" strike="noStrike" kern="0" cap="none" spc="0" normalizeH="0" baseline="0" noProof="0" dirty="0" smtClean="0">
                <a:ln>
                  <a:noFill/>
                </a:ln>
                <a:solidFill>
                  <a:schemeClr val="tx1"/>
                </a:solidFill>
                <a:effectLst/>
                <a:uLnTx/>
                <a:uFillTx/>
                <a:latin typeface="+mn-lt"/>
              </a:rPr>
              <a:t>From this, rows not satisfying the WHERE condition are eliminated.</a:t>
            </a:r>
          </a:p>
          <a:p>
            <a:pPr marL="742950" marR="0" lvl="1" indent="-285750" algn="l" defTabSz="914400" rtl="0" eaLnBrk="0" fontAlgn="base" latinLnBrk="0" hangingPunct="0">
              <a:lnSpc>
                <a:spcPct val="100000"/>
              </a:lnSpc>
              <a:spcBef>
                <a:spcPct val="35000"/>
              </a:spcBef>
              <a:spcAft>
                <a:spcPct val="0"/>
              </a:spcAft>
              <a:buClr>
                <a:schemeClr val="accent2"/>
              </a:buClr>
              <a:buSzPct val="80000"/>
              <a:buFont typeface="Monotype Sorts" charset="2"/>
              <a:buChar char="l"/>
              <a:defRPr/>
            </a:pPr>
            <a:r>
              <a:rPr kumimoji="1" lang="en-US" altLang="zh-CN" sz="2000" b="0" i="0" u="none" strike="noStrike" kern="0" cap="none" spc="0" normalizeH="0" baseline="0" noProof="0" dirty="0" smtClean="0">
                <a:ln>
                  <a:noFill/>
                </a:ln>
                <a:solidFill>
                  <a:schemeClr val="tx1"/>
                </a:solidFill>
                <a:effectLst/>
                <a:uLnTx/>
                <a:uFillTx/>
                <a:latin typeface="+mn-lt"/>
              </a:rPr>
              <a:t>The remaining rows are grouped in accordance with the GROUP BY clause.</a:t>
            </a:r>
          </a:p>
          <a:p>
            <a:pPr marL="742950" marR="0" lvl="1" indent="-285750" algn="l" defTabSz="914400" rtl="0" eaLnBrk="0" fontAlgn="base" latinLnBrk="0" hangingPunct="0">
              <a:lnSpc>
                <a:spcPct val="100000"/>
              </a:lnSpc>
              <a:spcBef>
                <a:spcPct val="35000"/>
              </a:spcBef>
              <a:spcAft>
                <a:spcPct val="0"/>
              </a:spcAft>
              <a:buClr>
                <a:schemeClr val="accent2"/>
              </a:buClr>
              <a:buSzPct val="80000"/>
              <a:buFont typeface="Monotype Sorts" charset="2"/>
              <a:buChar char="l"/>
              <a:defRPr/>
            </a:pPr>
            <a:r>
              <a:rPr kumimoji="1" lang="en-US" altLang="zh-CN" sz="2000" b="0" i="0" u="none" strike="noStrike" kern="0" cap="none" spc="0" normalizeH="0" baseline="0" noProof="0" dirty="0" smtClean="0">
                <a:ln>
                  <a:noFill/>
                </a:ln>
                <a:solidFill>
                  <a:schemeClr val="tx1"/>
                </a:solidFill>
                <a:effectLst/>
                <a:uLnTx/>
                <a:uFillTx/>
                <a:latin typeface="+mn-lt"/>
              </a:rPr>
              <a:t>Groups not satisfying the HAVING clause are then eliminated.</a:t>
            </a:r>
          </a:p>
          <a:p>
            <a:pPr marL="742950" marR="0" lvl="1" indent="-285750" algn="l" defTabSz="914400" rtl="0" eaLnBrk="0" fontAlgn="base" latinLnBrk="0" hangingPunct="0">
              <a:lnSpc>
                <a:spcPct val="100000"/>
              </a:lnSpc>
              <a:spcBef>
                <a:spcPct val="35000"/>
              </a:spcBef>
              <a:spcAft>
                <a:spcPct val="0"/>
              </a:spcAft>
              <a:buClr>
                <a:schemeClr val="accent2"/>
              </a:buClr>
              <a:buSzPct val="80000"/>
              <a:buFont typeface="Monotype Sorts" charset="2"/>
              <a:buChar char="l"/>
              <a:defRPr/>
            </a:pPr>
            <a:r>
              <a:rPr kumimoji="1" lang="en-US" altLang="zh-CN" sz="2000" b="0" i="0" u="none" strike="noStrike" kern="0" cap="none" spc="0" normalizeH="0" baseline="0" noProof="0" dirty="0" smtClean="0">
                <a:ln>
                  <a:noFill/>
                </a:ln>
                <a:solidFill>
                  <a:schemeClr val="tx1"/>
                </a:solidFill>
                <a:effectLst/>
                <a:uLnTx/>
                <a:uFillTx/>
                <a:latin typeface="+mn-lt"/>
              </a:rPr>
              <a:t>The expressions of the SELECT clause select list are evaluated.</a:t>
            </a:r>
          </a:p>
          <a:p>
            <a:pPr marL="742950" marR="0" lvl="1" indent="-285750" algn="l" defTabSz="914400" rtl="0" eaLnBrk="0" fontAlgn="base" latinLnBrk="0" hangingPunct="0">
              <a:lnSpc>
                <a:spcPct val="100000"/>
              </a:lnSpc>
              <a:spcBef>
                <a:spcPct val="35000"/>
              </a:spcBef>
              <a:spcAft>
                <a:spcPct val="0"/>
              </a:spcAft>
              <a:buClr>
                <a:schemeClr val="accent2"/>
              </a:buClr>
              <a:buSzPct val="80000"/>
              <a:buFont typeface="Monotype Sorts" charset="2"/>
              <a:buChar char="l"/>
              <a:defRPr/>
            </a:pPr>
            <a:r>
              <a:rPr kumimoji="1" lang="en-US" altLang="zh-CN" sz="2000" b="0" i="0" u="none" strike="noStrike" kern="0" cap="none" spc="0" normalizeH="0" baseline="0" noProof="0" dirty="0" smtClean="0">
                <a:ln>
                  <a:noFill/>
                </a:ln>
                <a:solidFill>
                  <a:schemeClr val="tx1"/>
                </a:solidFill>
                <a:effectLst/>
                <a:uLnTx/>
                <a:uFillTx/>
                <a:latin typeface="+mn-lt"/>
              </a:rPr>
              <a:t>If the keyword DISTINCT is present, duplicate rows are now eliminated.</a:t>
            </a:r>
          </a:p>
          <a:p>
            <a:pPr marL="742950" marR="0" lvl="1" indent="-285750" algn="l" defTabSz="914400" rtl="0" eaLnBrk="0" fontAlgn="base" latinLnBrk="0" hangingPunct="0">
              <a:lnSpc>
                <a:spcPct val="100000"/>
              </a:lnSpc>
              <a:spcBef>
                <a:spcPct val="35000"/>
              </a:spcBef>
              <a:spcAft>
                <a:spcPct val="0"/>
              </a:spcAft>
              <a:buClr>
                <a:schemeClr val="accent2"/>
              </a:buClr>
              <a:buSzPct val="80000"/>
              <a:buFont typeface="Monotype Sorts" charset="2"/>
              <a:buChar char="l"/>
              <a:defRPr/>
            </a:pPr>
            <a:r>
              <a:rPr kumimoji="1" lang="en-US" altLang="zh-CN" sz="2000" b="0" i="0" u="none" strike="noStrike" kern="0" cap="none" spc="0" normalizeH="0" baseline="0" noProof="0" dirty="0" smtClean="0">
                <a:ln>
                  <a:noFill/>
                </a:ln>
                <a:solidFill>
                  <a:schemeClr val="tx1"/>
                </a:solidFill>
                <a:effectLst/>
                <a:uLnTx/>
                <a:uFillTx/>
                <a:latin typeface="+mn-lt"/>
              </a:rPr>
              <a:t>Evaluate UNION, INTERSECT, and EXCEPT for </a:t>
            </a:r>
            <a:r>
              <a:rPr kumimoji="1" lang="en-US" altLang="zh-CN" sz="2000" b="0" i="0" u="none" strike="noStrike" kern="0" cap="none" spc="0" normalizeH="0" baseline="0" noProof="0" dirty="0" err="1" smtClean="0">
                <a:ln>
                  <a:noFill/>
                </a:ln>
                <a:solidFill>
                  <a:schemeClr val="tx1"/>
                </a:solidFill>
                <a:effectLst/>
                <a:uLnTx/>
                <a:uFillTx/>
                <a:latin typeface="+mn-lt"/>
              </a:rPr>
              <a:t>Subqueries</a:t>
            </a:r>
            <a:r>
              <a:rPr kumimoji="1" lang="en-US" altLang="zh-CN" sz="2000" b="0" i="0" u="none" strike="noStrike" kern="0" cap="none" spc="0" normalizeH="0" baseline="0" noProof="0" dirty="0" smtClean="0">
                <a:ln>
                  <a:noFill/>
                </a:ln>
                <a:solidFill>
                  <a:schemeClr val="tx1"/>
                </a:solidFill>
                <a:effectLst/>
                <a:uLnTx/>
                <a:uFillTx/>
                <a:latin typeface="+mn-lt"/>
              </a:rPr>
              <a:t> up to this point.</a:t>
            </a:r>
          </a:p>
          <a:p>
            <a:pPr marL="742950" marR="0" lvl="1" indent="-285750" algn="l" defTabSz="914400" rtl="0" eaLnBrk="0" fontAlgn="base" latinLnBrk="0" hangingPunct="0">
              <a:lnSpc>
                <a:spcPct val="100000"/>
              </a:lnSpc>
              <a:spcBef>
                <a:spcPct val="35000"/>
              </a:spcBef>
              <a:spcAft>
                <a:spcPct val="0"/>
              </a:spcAft>
              <a:buClr>
                <a:schemeClr val="accent2"/>
              </a:buClr>
              <a:buSzPct val="80000"/>
              <a:buFont typeface="Monotype Sorts" charset="2"/>
              <a:buChar char="l"/>
              <a:defRPr/>
            </a:pPr>
            <a:r>
              <a:rPr kumimoji="1" lang="en-US" altLang="zh-CN" sz="2000" b="0" i="0" u="none" strike="noStrike" kern="0" cap="none" spc="0" normalizeH="0" baseline="0" noProof="0" dirty="0" smtClean="0">
                <a:ln>
                  <a:noFill/>
                </a:ln>
                <a:solidFill>
                  <a:schemeClr val="tx1"/>
                </a:solidFill>
                <a:effectLst/>
                <a:uLnTx/>
                <a:uFillTx/>
                <a:latin typeface="+mn-lt"/>
              </a:rPr>
              <a:t>Finally, the set of all selected rows is sorted if an ORDER BY is present.</a:t>
            </a:r>
            <a:endParaRPr kumimoji="1" lang="en-US" altLang="zh-CN" sz="2000" b="0" i="0" u="none" strike="noStrike" kern="0" cap="none" spc="0" normalizeH="0" baseline="0" noProof="0" dirty="0">
              <a:ln>
                <a:noFill/>
              </a:ln>
              <a:solidFill>
                <a:schemeClr val="tx1"/>
              </a:solidFill>
              <a:effectLst/>
              <a:uLnTx/>
              <a:uFillTx/>
              <a:latin typeface="+mn-lt"/>
              <a:cs typeface="Arial" panose="020B0604020202020204" pitchFamily="34" charset="0"/>
            </a:endParaRPr>
          </a:p>
        </p:txBody>
      </p:sp>
      <p:sp>
        <p:nvSpPr>
          <p:cNvPr id="6" name="Rectangle 3"/>
          <p:cNvSpPr>
            <a:spLocks noGrp="1" noChangeArrowheads="1"/>
          </p:cNvSpPr>
          <p:nvPr>
            <p:ph type="title"/>
          </p:nvPr>
        </p:nvSpPr>
        <p:spPr>
          <a:xfrm>
            <a:off x="1150938" y="188914"/>
            <a:ext cx="7535862" cy="521092"/>
          </a:xfrm>
          <a:noFill/>
        </p:spPr>
        <p:txBody>
          <a:bodyPr/>
          <a:lstStyle/>
          <a:p>
            <a:r>
              <a:rPr lang="en-US" altLang="zh-CN" dirty="0" smtClean="0"/>
              <a:t>Query Summary</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up)">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up)">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up)">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up)">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up)">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up)">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wipe(up)">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wipe(up)">
                                      <p:cBhvr>
                                        <p:cTn id="4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a:xfrm>
            <a:off x="686463" y="199362"/>
            <a:ext cx="8077200" cy="609600"/>
          </a:xfrm>
        </p:spPr>
        <p:txBody>
          <a:bodyPr/>
          <a:lstStyle/>
          <a:p>
            <a:pPr>
              <a:defRPr/>
            </a:pPr>
            <a:r>
              <a:rPr lang="en-US" altLang="zh-CN" dirty="0" smtClean="0">
                <a:ea typeface="宋体" panose="02010600030101010101" pitchFamily="2" charset="-122"/>
              </a:rPr>
              <a:t>Modification of the Database</a:t>
            </a:r>
          </a:p>
        </p:txBody>
      </p:sp>
      <p:sp>
        <p:nvSpPr>
          <p:cNvPr id="60419" name="Rectangle 3"/>
          <p:cNvSpPr>
            <a:spLocks noGrp="1" noChangeArrowheads="1"/>
          </p:cNvSpPr>
          <p:nvPr>
            <p:ph type="body" idx="1"/>
          </p:nvPr>
        </p:nvSpPr>
        <p:spPr>
          <a:xfrm>
            <a:off x="705206" y="1421334"/>
            <a:ext cx="7688167" cy="3792111"/>
          </a:xfrm>
        </p:spPr>
        <p:txBody>
          <a:bodyPr/>
          <a:lstStyle/>
          <a:p>
            <a:r>
              <a:rPr lang="en-US" altLang="zh-CN" sz="2800" dirty="0" smtClean="0">
                <a:ea typeface="宋体" panose="02010600030101010101" pitchFamily="2" charset="-122"/>
              </a:rPr>
              <a:t>Deletion of </a:t>
            </a:r>
            <a:r>
              <a:rPr lang="en-US" altLang="zh-CN" sz="2800" dirty="0" err="1" smtClean="0">
                <a:ea typeface="宋体" panose="02010600030101010101" pitchFamily="2" charset="-122"/>
              </a:rPr>
              <a:t>tuples</a:t>
            </a:r>
            <a:r>
              <a:rPr lang="en-US" altLang="zh-CN" sz="2800" dirty="0" smtClean="0">
                <a:ea typeface="宋体" panose="02010600030101010101" pitchFamily="2" charset="-122"/>
              </a:rPr>
              <a:t> from a given relation</a:t>
            </a:r>
          </a:p>
          <a:p>
            <a:r>
              <a:rPr lang="en-US" altLang="zh-CN" sz="2800" dirty="0" smtClean="0">
                <a:ea typeface="宋体" panose="02010600030101010101" pitchFamily="2" charset="-122"/>
              </a:rPr>
              <a:t>Insertion of new </a:t>
            </a:r>
            <a:r>
              <a:rPr lang="en-US" altLang="zh-CN" sz="2800" dirty="0" err="1" smtClean="0">
                <a:ea typeface="宋体" panose="02010600030101010101" pitchFamily="2" charset="-122"/>
              </a:rPr>
              <a:t>tuples</a:t>
            </a:r>
            <a:r>
              <a:rPr lang="en-US" altLang="zh-CN" sz="2800" dirty="0" smtClean="0">
                <a:ea typeface="宋体" panose="02010600030101010101" pitchFamily="2" charset="-122"/>
              </a:rPr>
              <a:t> into a given relation</a:t>
            </a:r>
          </a:p>
          <a:p>
            <a:r>
              <a:rPr lang="en-US" altLang="zh-CN" sz="2800" dirty="0" smtClean="0">
                <a:ea typeface="宋体" panose="02010600030101010101" pitchFamily="2" charset="-122"/>
              </a:rPr>
              <a:t>Updating values in some </a:t>
            </a:r>
            <a:r>
              <a:rPr lang="en-US" altLang="zh-CN" sz="2800" dirty="0" err="1" smtClean="0">
                <a:ea typeface="宋体" panose="02010600030101010101" pitchFamily="2" charset="-122"/>
              </a:rPr>
              <a:t>tuples</a:t>
            </a:r>
            <a:r>
              <a:rPr lang="en-US" altLang="zh-CN" sz="2800" dirty="0" smtClean="0">
                <a:ea typeface="宋体" panose="02010600030101010101" pitchFamily="2" charset="-122"/>
              </a:rPr>
              <a:t> in a given relation</a:t>
            </a:r>
            <a:endParaRPr lang="zh-CN" altLang="en-US" sz="2800" dirty="0" smtClean="0"/>
          </a:p>
          <a:p>
            <a:endParaRPr lang="zh-CN" altLang="en-US" sz="2400" dirty="0" smtClean="0"/>
          </a:p>
          <a:p>
            <a:r>
              <a:rPr lang="en-US" altLang="zh-CN" sz="2400" dirty="0" err="1" smtClean="0"/>
              <a:t>Subquery</a:t>
            </a:r>
            <a:r>
              <a:rPr lang="en-US" altLang="zh-CN" sz="2400" dirty="0" smtClean="0"/>
              <a:t> can be used in modification of the database </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a:xfrm>
            <a:off x="866608" y="366825"/>
            <a:ext cx="8077200" cy="609600"/>
          </a:xfrm>
        </p:spPr>
        <p:txBody>
          <a:bodyPr/>
          <a:lstStyle/>
          <a:p>
            <a:pPr>
              <a:defRPr/>
            </a:pPr>
            <a:r>
              <a:rPr lang="en-US" altLang="zh-CN" dirty="0" smtClean="0">
                <a:ea typeface="宋体" panose="02010600030101010101" pitchFamily="2" charset="-122"/>
              </a:rPr>
              <a:t>Modification of the Database – Deletion</a:t>
            </a:r>
          </a:p>
        </p:txBody>
      </p:sp>
      <p:sp>
        <p:nvSpPr>
          <p:cNvPr id="61443" name="Rectangle 3"/>
          <p:cNvSpPr>
            <a:spLocks noGrp="1" noChangeArrowheads="1"/>
          </p:cNvSpPr>
          <p:nvPr>
            <p:ph type="body" idx="1"/>
          </p:nvPr>
        </p:nvSpPr>
        <p:spPr>
          <a:xfrm>
            <a:off x="391886" y="1106488"/>
            <a:ext cx="8563428" cy="5175250"/>
          </a:xfrm>
        </p:spPr>
        <p:txBody>
          <a:bodyPr/>
          <a:lstStyle/>
          <a:p>
            <a:pPr>
              <a:tabLst>
                <a:tab pos="1652270" algn="l"/>
                <a:tab pos="2633345" algn="l"/>
              </a:tabLst>
            </a:pPr>
            <a:r>
              <a:rPr lang="en-US" altLang="zh-CN" sz="2400" dirty="0" smtClean="0">
                <a:ea typeface="宋体" panose="02010600030101010101" pitchFamily="2" charset="-122"/>
              </a:rPr>
              <a:t>Delete all instructors</a:t>
            </a:r>
          </a:p>
          <a:p>
            <a:pPr>
              <a:buFont typeface="Monotype Sorts" charset="2"/>
              <a:buNone/>
              <a:tabLst>
                <a:tab pos="1652270" algn="l"/>
                <a:tab pos="2633345" algn="l"/>
              </a:tabLst>
            </a:pPr>
            <a:r>
              <a:rPr lang="en-US" altLang="zh-CN" sz="2400" dirty="0" smtClean="0">
                <a:ea typeface="宋体" panose="02010600030101010101" pitchFamily="2" charset="-122"/>
              </a:rPr>
              <a:t>		</a:t>
            </a:r>
            <a:r>
              <a:rPr lang="en-US" altLang="zh-CN" sz="2400" b="1" dirty="0" smtClean="0">
                <a:ea typeface="宋体" panose="02010600030101010101" pitchFamily="2" charset="-122"/>
              </a:rPr>
              <a:t>delete from </a:t>
            </a:r>
            <a:r>
              <a:rPr lang="en-US" altLang="zh-CN" sz="2400" i="1" dirty="0" smtClean="0">
                <a:ea typeface="宋体" panose="02010600030101010101" pitchFamily="2" charset="-122"/>
              </a:rPr>
              <a:t>instructor</a:t>
            </a:r>
            <a:r>
              <a:rPr lang="en-US" altLang="zh-CN" sz="2400" dirty="0" smtClean="0">
                <a:latin typeface="Century Gothic" pitchFamily="34" charset="0"/>
                <a:ea typeface="宋体" panose="02010600030101010101" pitchFamily="2" charset="-122"/>
              </a:rPr>
              <a:t> </a:t>
            </a:r>
          </a:p>
          <a:p>
            <a:pPr>
              <a:tabLst>
                <a:tab pos="1652270" algn="l"/>
                <a:tab pos="2633345" algn="l"/>
              </a:tabLst>
            </a:pPr>
            <a:r>
              <a:rPr lang="en-US" altLang="zh-CN" sz="2400" dirty="0" smtClean="0">
                <a:ea typeface="宋体" panose="02010600030101010101" pitchFamily="2" charset="-122"/>
              </a:rPr>
              <a:t>Delete all instructors from the Finance department</a:t>
            </a:r>
            <a:br>
              <a:rPr lang="en-US" altLang="zh-CN" sz="2400" dirty="0" smtClean="0">
                <a:ea typeface="宋体" panose="02010600030101010101" pitchFamily="2" charset="-122"/>
              </a:rPr>
            </a:br>
            <a:r>
              <a:rPr lang="en-US" altLang="zh-CN" sz="2400" dirty="0" smtClean="0">
                <a:ea typeface="宋体" panose="02010600030101010101" pitchFamily="2" charset="-122"/>
              </a:rPr>
              <a:t>                     </a:t>
            </a:r>
            <a:r>
              <a:rPr lang="en-US" altLang="zh-CN" sz="2400" b="1" dirty="0" smtClean="0">
                <a:ea typeface="宋体" panose="02010600030101010101" pitchFamily="2" charset="-122"/>
              </a:rPr>
              <a:t>delete from </a:t>
            </a:r>
            <a:r>
              <a:rPr lang="en-US" altLang="zh-CN" sz="2400" i="1" dirty="0" smtClean="0">
                <a:ea typeface="宋体" panose="02010600030101010101" pitchFamily="2" charset="-122"/>
              </a:rPr>
              <a:t>instructor</a:t>
            </a:r>
            <a:br>
              <a:rPr lang="en-US" altLang="zh-CN" sz="2400" i="1" dirty="0" smtClean="0">
                <a:ea typeface="宋体" panose="02010600030101010101" pitchFamily="2" charset="-122"/>
              </a:rPr>
            </a:br>
            <a:r>
              <a:rPr lang="en-US" altLang="zh-CN" sz="2400" i="1" dirty="0" smtClean="0">
                <a:ea typeface="宋体" panose="02010600030101010101" pitchFamily="2" charset="-122"/>
              </a:rPr>
              <a:t>                     </a:t>
            </a:r>
            <a:r>
              <a:rPr lang="en-US" altLang="zh-CN" sz="2400" b="1" dirty="0" smtClean="0">
                <a:ea typeface="宋体" panose="02010600030101010101" pitchFamily="2" charset="-122"/>
              </a:rPr>
              <a:t>where </a:t>
            </a:r>
            <a:r>
              <a:rPr lang="en-US" altLang="zh-CN" sz="2400" i="1" dirty="0" err="1" smtClean="0">
                <a:ea typeface="宋体" panose="02010600030101010101" pitchFamily="2" charset="-122"/>
              </a:rPr>
              <a:t>dept_name</a:t>
            </a:r>
            <a:r>
              <a:rPr lang="en-US" altLang="zh-CN" sz="2400" dirty="0" smtClean="0">
                <a:ea typeface="宋体" panose="02010600030101010101" pitchFamily="2" charset="-122"/>
              </a:rPr>
              <a:t>= ’Finance’;</a:t>
            </a:r>
          </a:p>
          <a:p>
            <a:pPr>
              <a:tabLst>
                <a:tab pos="1652270" algn="l"/>
                <a:tab pos="2633345" algn="l"/>
              </a:tabLst>
            </a:pPr>
            <a:r>
              <a:rPr lang="en-US" altLang="zh-CN" sz="2400" dirty="0" smtClean="0">
                <a:ea typeface="宋体" panose="02010600030101010101" pitchFamily="2" charset="-122"/>
              </a:rPr>
              <a:t>Delete all </a:t>
            </a:r>
            <a:r>
              <a:rPr lang="en-US" altLang="zh-CN" sz="2400" dirty="0" err="1" smtClean="0">
                <a:ea typeface="宋体" panose="02010600030101010101" pitchFamily="2" charset="-122"/>
              </a:rPr>
              <a:t>tuples</a:t>
            </a:r>
            <a:r>
              <a:rPr lang="en-US" altLang="zh-CN" sz="2400" dirty="0" smtClean="0">
                <a:ea typeface="宋体" panose="02010600030101010101" pitchFamily="2" charset="-122"/>
              </a:rPr>
              <a:t> in the </a:t>
            </a:r>
            <a:r>
              <a:rPr lang="en-US" altLang="zh-CN" sz="2400" i="1" dirty="0" smtClean="0">
                <a:ea typeface="宋体" panose="02010600030101010101" pitchFamily="2" charset="-122"/>
              </a:rPr>
              <a:t>instructor </a:t>
            </a:r>
            <a:r>
              <a:rPr lang="en-US" altLang="zh-CN" sz="2400" dirty="0" smtClean="0">
                <a:ea typeface="宋体" panose="02010600030101010101" pitchFamily="2" charset="-122"/>
              </a:rPr>
              <a:t>relation for those instructors associated with a department located in the Watson building.</a:t>
            </a:r>
          </a:p>
          <a:p>
            <a:pPr>
              <a:buFont typeface="Monotype Sorts" charset="2"/>
              <a:buNone/>
              <a:tabLst>
                <a:tab pos="1652270" algn="l"/>
                <a:tab pos="2633345" algn="l"/>
              </a:tabLst>
            </a:pPr>
            <a:r>
              <a:rPr lang="en-US" altLang="zh-CN" sz="2400" b="1" dirty="0" smtClean="0">
                <a:ea typeface="宋体" panose="02010600030101010101" pitchFamily="2" charset="-122"/>
              </a:rPr>
              <a:t>	     delete from </a:t>
            </a:r>
            <a:r>
              <a:rPr lang="en-US" altLang="zh-CN" sz="2400" i="1" dirty="0" smtClean="0">
                <a:ea typeface="宋体" panose="02010600030101010101" pitchFamily="2" charset="-122"/>
              </a:rPr>
              <a:t>instructor</a:t>
            </a:r>
            <a:br>
              <a:rPr lang="en-US" altLang="zh-CN" sz="2400" i="1" dirty="0" smtClean="0">
                <a:ea typeface="宋体" panose="02010600030101010101" pitchFamily="2" charset="-122"/>
              </a:rPr>
            </a:br>
            <a:r>
              <a:rPr lang="en-US" altLang="zh-CN" sz="2400" i="1" dirty="0" smtClean="0">
                <a:ea typeface="宋体" panose="02010600030101010101" pitchFamily="2" charset="-122"/>
              </a:rPr>
              <a:t>     </a:t>
            </a:r>
            <a:r>
              <a:rPr lang="en-US" altLang="zh-CN" sz="2400" b="1" dirty="0" smtClean="0">
                <a:ea typeface="宋体" panose="02010600030101010101" pitchFamily="2" charset="-122"/>
              </a:rPr>
              <a:t>where </a:t>
            </a:r>
            <a:r>
              <a:rPr lang="en-US" altLang="zh-CN" sz="2400" i="1" dirty="0" err="1" smtClean="0">
                <a:ea typeface="宋体" panose="02010600030101010101" pitchFamily="2" charset="-122"/>
              </a:rPr>
              <a:t>dept_name</a:t>
            </a:r>
            <a:r>
              <a:rPr lang="en-US" altLang="zh-CN" sz="2400" i="1" dirty="0" smtClean="0">
                <a:ea typeface="宋体" panose="02010600030101010101" pitchFamily="2" charset="-122"/>
              </a:rPr>
              <a:t> </a:t>
            </a:r>
            <a:r>
              <a:rPr lang="en-US" altLang="zh-CN" sz="2400" b="1" dirty="0" smtClean="0">
                <a:ea typeface="宋体" panose="02010600030101010101" pitchFamily="2" charset="-122"/>
              </a:rPr>
              <a:t>in </a:t>
            </a:r>
            <a:r>
              <a:rPr lang="en-US" altLang="zh-CN" sz="2400" dirty="0" smtClean="0">
                <a:ea typeface="宋体" panose="02010600030101010101" pitchFamily="2" charset="-122"/>
              </a:rPr>
              <a:t>(</a:t>
            </a:r>
            <a:r>
              <a:rPr lang="en-US" altLang="zh-CN" sz="2400" b="1" dirty="0" smtClean="0">
                <a:ea typeface="宋体" panose="02010600030101010101" pitchFamily="2" charset="-122"/>
              </a:rPr>
              <a:t>select </a:t>
            </a:r>
            <a:r>
              <a:rPr lang="en-US" altLang="zh-CN" sz="2400" i="1" dirty="0" err="1" smtClean="0">
                <a:ea typeface="宋体" panose="02010600030101010101" pitchFamily="2" charset="-122"/>
              </a:rPr>
              <a:t>dept_name</a:t>
            </a:r>
            <a:r>
              <a:rPr lang="en-US" altLang="zh-CN" sz="2400" i="1" dirty="0" smtClean="0">
                <a:ea typeface="宋体" panose="02010600030101010101" pitchFamily="2" charset="-122"/>
              </a:rPr>
              <a:t/>
            </a:r>
            <a:br>
              <a:rPr lang="en-US" altLang="zh-CN" sz="2400" i="1" dirty="0" smtClean="0">
                <a:ea typeface="宋体" panose="02010600030101010101" pitchFamily="2" charset="-122"/>
              </a:rPr>
            </a:br>
            <a:r>
              <a:rPr lang="en-US" altLang="zh-CN" sz="2400" i="1" dirty="0" smtClean="0">
                <a:ea typeface="宋体" panose="02010600030101010101" pitchFamily="2" charset="-122"/>
              </a:rPr>
              <a:t>                 </a:t>
            </a:r>
            <a:r>
              <a:rPr lang="en-US" altLang="zh-CN" sz="2400" b="1" dirty="0" smtClean="0">
                <a:ea typeface="宋体" panose="02010600030101010101" pitchFamily="2" charset="-122"/>
              </a:rPr>
              <a:t>from </a:t>
            </a:r>
            <a:r>
              <a:rPr lang="en-US" altLang="zh-CN" sz="2400" i="1" dirty="0" smtClean="0">
                <a:ea typeface="宋体" panose="02010600030101010101" pitchFamily="2" charset="-122"/>
              </a:rPr>
              <a:t>department                                                                                                                                        </a:t>
            </a:r>
            <a:r>
              <a:rPr lang="zh-CN" altLang="en-US" sz="2400" i="1" dirty="0" smtClean="0">
                <a:ea typeface="宋体" panose="02010600030101010101" pitchFamily="2" charset="-122"/>
              </a:rPr>
              <a:t>            。              </a:t>
            </a:r>
            <a:r>
              <a:rPr lang="en-US" altLang="zh-CN" sz="2400" b="1" dirty="0" smtClean="0">
                <a:ea typeface="宋体" panose="02010600030101010101" pitchFamily="2" charset="-122"/>
              </a:rPr>
              <a:t>where </a:t>
            </a:r>
            <a:r>
              <a:rPr lang="en-US" altLang="zh-CN" sz="2400" i="1" dirty="0" smtClean="0">
                <a:ea typeface="宋体" panose="02010600030101010101" pitchFamily="2" charset="-122"/>
              </a:rPr>
              <a:t>building </a:t>
            </a:r>
            <a:r>
              <a:rPr lang="en-US" altLang="zh-CN" sz="2400" dirty="0" smtClean="0">
                <a:ea typeface="宋体" panose="02010600030101010101" pitchFamily="2" charset="-122"/>
              </a:rPr>
              <a:t>= ’Watson’);</a:t>
            </a:r>
          </a:p>
          <a:p>
            <a:pPr>
              <a:tabLst>
                <a:tab pos="1652270" algn="l"/>
                <a:tab pos="2633345" algn="l"/>
              </a:tabLst>
            </a:pPr>
            <a:endParaRPr lang="en-US" altLang="zh-CN" sz="18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pPr>
              <a:defRPr/>
            </a:pPr>
            <a:r>
              <a:rPr lang="en-US" altLang="zh-CN" smtClean="0">
                <a:ea typeface="宋体" panose="02010600030101010101" pitchFamily="2" charset="-122"/>
              </a:rPr>
              <a:t>Deletion (Cont.)</a:t>
            </a:r>
          </a:p>
        </p:txBody>
      </p:sp>
      <p:sp>
        <p:nvSpPr>
          <p:cNvPr id="62467" name="Rectangle 3"/>
          <p:cNvSpPr>
            <a:spLocks noGrp="1" noChangeArrowheads="1"/>
          </p:cNvSpPr>
          <p:nvPr>
            <p:ph type="body" idx="1"/>
          </p:nvPr>
        </p:nvSpPr>
        <p:spPr>
          <a:xfrm>
            <a:off x="576263" y="1079500"/>
            <a:ext cx="8212895" cy="913073"/>
          </a:xfrm>
        </p:spPr>
        <p:txBody>
          <a:bodyPr/>
          <a:lstStyle/>
          <a:p>
            <a:pPr>
              <a:tabLst>
                <a:tab pos="1369695" algn="l"/>
                <a:tab pos="3140075" algn="l"/>
              </a:tabLst>
            </a:pPr>
            <a:r>
              <a:rPr lang="en-US" altLang="zh-CN" sz="2400" i="1" dirty="0" smtClean="0">
                <a:ea typeface="宋体" panose="02010600030101010101" pitchFamily="2" charset="-122"/>
              </a:rPr>
              <a:t>Delete all instructors whose salary is less than the average salary of instructors</a:t>
            </a:r>
          </a:p>
        </p:txBody>
      </p:sp>
      <p:sp>
        <p:nvSpPr>
          <p:cNvPr id="468996" name="Text Box 4"/>
          <p:cNvSpPr txBox="1">
            <a:spLocks noChangeArrowheads="1"/>
          </p:cNvSpPr>
          <p:nvPr/>
        </p:nvSpPr>
        <p:spPr bwMode="auto">
          <a:xfrm>
            <a:off x="934398" y="1937982"/>
            <a:ext cx="7415213" cy="830997"/>
          </a:xfrm>
          <a:prstGeom prst="rect">
            <a:avLst/>
          </a:prstGeom>
          <a:noFill/>
          <a:ln w="9525">
            <a:noFill/>
            <a:miter lim="800000"/>
          </a:ln>
        </p:spPr>
        <p:txBody>
          <a:bodyPr wrap="square">
            <a:spAutoFit/>
          </a:bodyPr>
          <a:lstStyle/>
          <a:p>
            <a:r>
              <a:rPr kumimoji="1" lang="en-US" altLang="zh-CN" sz="2400" b="1" dirty="0">
                <a:ea typeface="宋体" panose="02010600030101010101" pitchFamily="2" charset="-122"/>
              </a:rPr>
              <a:t>delete from </a:t>
            </a:r>
            <a:r>
              <a:rPr kumimoji="1" lang="en-US" altLang="zh-CN" sz="2400" i="1" dirty="0">
                <a:ea typeface="宋体" panose="02010600030101010101" pitchFamily="2" charset="-122"/>
              </a:rPr>
              <a:t>instructor</a:t>
            </a:r>
          </a:p>
          <a:p>
            <a:r>
              <a:rPr kumimoji="1" lang="en-US" altLang="zh-CN" sz="2400" b="1" dirty="0">
                <a:ea typeface="宋体" panose="02010600030101010101" pitchFamily="2" charset="-122"/>
              </a:rPr>
              <a:t>where </a:t>
            </a:r>
            <a:r>
              <a:rPr kumimoji="1" lang="en-US" altLang="zh-CN" sz="2400" i="1" dirty="0">
                <a:ea typeface="宋体" panose="02010600030101010101" pitchFamily="2" charset="-122"/>
              </a:rPr>
              <a:t>salary</a:t>
            </a:r>
            <a:r>
              <a:rPr kumimoji="1" lang="en-US" altLang="zh-CN" sz="2400" dirty="0">
                <a:ea typeface="宋体" panose="02010600030101010101" pitchFamily="2" charset="-122"/>
              </a:rPr>
              <a:t>&lt; (</a:t>
            </a:r>
            <a:r>
              <a:rPr kumimoji="1" lang="en-US" altLang="zh-CN" sz="2400" b="1" dirty="0">
                <a:ea typeface="宋体" panose="02010600030101010101" pitchFamily="2" charset="-122"/>
              </a:rPr>
              <a:t>select </a:t>
            </a:r>
            <a:r>
              <a:rPr kumimoji="1" lang="en-US" altLang="zh-CN" sz="2400" b="1" dirty="0" err="1">
                <a:ea typeface="宋体" panose="02010600030101010101" pitchFamily="2" charset="-122"/>
              </a:rPr>
              <a:t>avg</a:t>
            </a:r>
            <a:r>
              <a:rPr kumimoji="1" lang="en-US" altLang="zh-CN" sz="2400" b="1" dirty="0">
                <a:ea typeface="宋体" panose="02010600030101010101" pitchFamily="2" charset="-122"/>
              </a:rPr>
              <a:t> </a:t>
            </a:r>
            <a:r>
              <a:rPr kumimoji="1" lang="en-US" altLang="zh-CN" sz="2400" dirty="0">
                <a:ea typeface="宋体" panose="02010600030101010101" pitchFamily="2" charset="-122"/>
              </a:rPr>
              <a:t>(</a:t>
            </a:r>
            <a:r>
              <a:rPr kumimoji="1" lang="en-US" altLang="zh-CN" sz="2400" i="1" dirty="0">
                <a:ea typeface="宋体" panose="02010600030101010101" pitchFamily="2" charset="-122"/>
              </a:rPr>
              <a:t>salary</a:t>
            </a:r>
            <a:r>
              <a:rPr kumimoji="1" lang="en-US" altLang="zh-CN" sz="2400" dirty="0">
                <a:ea typeface="宋体" panose="02010600030101010101" pitchFamily="2" charset="-122"/>
              </a:rPr>
              <a:t>) </a:t>
            </a:r>
            <a:r>
              <a:rPr kumimoji="1" lang="en-US" altLang="zh-CN" sz="2400" b="1" dirty="0">
                <a:ea typeface="宋体" panose="02010600030101010101" pitchFamily="2" charset="-122"/>
              </a:rPr>
              <a:t>from </a:t>
            </a:r>
            <a:r>
              <a:rPr kumimoji="1" lang="en-US" altLang="zh-CN" sz="2400" i="1" dirty="0">
                <a:ea typeface="宋体" panose="02010600030101010101" pitchFamily="2" charset="-122"/>
              </a:rPr>
              <a:t>instructor</a:t>
            </a:r>
            <a:r>
              <a:rPr kumimoji="1" lang="en-US" altLang="zh-CN" sz="2000" dirty="0">
                <a:ea typeface="宋体" panose="02010600030101010101" pitchFamily="2" charset="-122"/>
              </a:rPr>
              <a:t>);</a:t>
            </a:r>
          </a:p>
        </p:txBody>
      </p:sp>
      <p:sp>
        <p:nvSpPr>
          <p:cNvPr id="468997" name="Text Box 5"/>
          <p:cNvSpPr txBox="1">
            <a:spLocks noChangeArrowheads="1"/>
          </p:cNvSpPr>
          <p:nvPr/>
        </p:nvSpPr>
        <p:spPr bwMode="auto">
          <a:xfrm>
            <a:off x="286603" y="2901354"/>
            <a:ext cx="8683225" cy="3065455"/>
          </a:xfrm>
          <a:prstGeom prst="rect">
            <a:avLst/>
          </a:prstGeom>
          <a:noFill/>
          <a:ln w="9525">
            <a:noFill/>
            <a:miter lim="800000"/>
          </a:ln>
        </p:spPr>
        <p:txBody>
          <a:bodyPr wrap="square">
            <a:spAutoFit/>
          </a:bodyPr>
          <a:lstStyle/>
          <a:p>
            <a:pPr marL="793750" lvl="1" indent="-336550">
              <a:spcBef>
                <a:spcPct val="35000"/>
              </a:spcBef>
              <a:buClr>
                <a:schemeClr val="bg2"/>
              </a:buClr>
              <a:buSzPct val="80000"/>
              <a:buFont typeface="Monotype Sorts" charset="2"/>
              <a:buChar char="l"/>
            </a:pPr>
            <a:r>
              <a:rPr kumimoji="1" lang="en-US" altLang="zh-CN" sz="2400" dirty="0">
                <a:ea typeface="宋体" panose="02010600030101010101" pitchFamily="2" charset="-122"/>
              </a:rPr>
              <a:t>Problem:  as we delete </a:t>
            </a:r>
            <a:r>
              <a:rPr kumimoji="1" lang="en-US" altLang="zh-CN" sz="2400" dirty="0" err="1">
                <a:ea typeface="宋体" panose="02010600030101010101" pitchFamily="2" charset="-122"/>
              </a:rPr>
              <a:t>tuples</a:t>
            </a:r>
            <a:r>
              <a:rPr kumimoji="1" lang="en-US" altLang="zh-CN" sz="2400" dirty="0">
                <a:ea typeface="宋体" panose="02010600030101010101" pitchFamily="2" charset="-122"/>
              </a:rPr>
              <a:t> from deposit, the average salary </a:t>
            </a:r>
            <a:r>
              <a:rPr kumimoji="1" lang="en-US" altLang="zh-CN" sz="2400" dirty="0" smtClean="0">
                <a:ea typeface="宋体" panose="02010600030101010101" pitchFamily="2" charset="-122"/>
              </a:rPr>
              <a:t>changes(</a:t>
            </a:r>
            <a:r>
              <a:rPr kumimoji="1" lang="zh-CN" altLang="en-US" sz="2400" dirty="0" smtClean="0">
                <a:ea typeface="宋体" panose="02010600030101010101" pitchFamily="2" charset="-122"/>
              </a:rPr>
              <a:t>理解其执行的过程</a:t>
            </a:r>
            <a:r>
              <a:rPr kumimoji="1" lang="en-US" altLang="zh-CN" sz="2400" dirty="0" smtClean="0">
                <a:ea typeface="宋体" panose="02010600030101010101" pitchFamily="2" charset="-122"/>
              </a:rPr>
              <a:t>)</a:t>
            </a:r>
            <a:endParaRPr kumimoji="1" lang="en-US" altLang="zh-CN" sz="2400" dirty="0">
              <a:ea typeface="宋体" panose="02010600030101010101" pitchFamily="2" charset="-122"/>
            </a:endParaRPr>
          </a:p>
          <a:p>
            <a:pPr marL="793750" lvl="1" indent="-336550">
              <a:spcBef>
                <a:spcPct val="35000"/>
              </a:spcBef>
              <a:buClr>
                <a:schemeClr val="bg2"/>
              </a:buClr>
              <a:buSzPct val="80000"/>
              <a:buFont typeface="Monotype Sorts" charset="2"/>
              <a:buChar char="l"/>
            </a:pPr>
            <a:r>
              <a:rPr kumimoji="1" lang="en-US" altLang="zh-CN" sz="2400" dirty="0">
                <a:ea typeface="宋体" panose="02010600030101010101" pitchFamily="2" charset="-122"/>
              </a:rPr>
              <a:t>Solution used in SQL:</a:t>
            </a:r>
          </a:p>
          <a:p>
            <a:pPr marL="793750" lvl="1" indent="-336550">
              <a:spcBef>
                <a:spcPct val="35000"/>
              </a:spcBef>
              <a:buClr>
                <a:srgbClr val="CC6600"/>
              </a:buClr>
              <a:buSzPct val="105000"/>
              <a:buFont typeface="Monotype Sorts" charset="2"/>
              <a:buNone/>
            </a:pPr>
            <a:r>
              <a:rPr kumimoji="1" lang="en-US" altLang="zh-CN" sz="2400" dirty="0">
                <a:ea typeface="宋体" panose="02010600030101010101" pitchFamily="2" charset="-122"/>
              </a:rPr>
              <a:t>       1.   First, compute </a:t>
            </a:r>
            <a:r>
              <a:rPr kumimoji="1" lang="en-US" altLang="zh-CN" sz="2400" b="1" dirty="0" err="1">
                <a:ea typeface="宋体" panose="02010600030101010101" pitchFamily="2" charset="-122"/>
              </a:rPr>
              <a:t>avg</a:t>
            </a:r>
            <a:r>
              <a:rPr kumimoji="1" lang="en-US" altLang="zh-CN" sz="2400" dirty="0">
                <a:ea typeface="宋体" panose="02010600030101010101" pitchFamily="2" charset="-122"/>
              </a:rPr>
              <a:t> salary and find all </a:t>
            </a:r>
            <a:r>
              <a:rPr kumimoji="1" lang="en-US" altLang="zh-CN" sz="2400" dirty="0" err="1">
                <a:ea typeface="宋体" panose="02010600030101010101" pitchFamily="2" charset="-122"/>
              </a:rPr>
              <a:t>tuples</a:t>
            </a:r>
            <a:r>
              <a:rPr kumimoji="1" lang="en-US" altLang="zh-CN" sz="2400" dirty="0">
                <a:ea typeface="宋体" panose="02010600030101010101" pitchFamily="2" charset="-122"/>
              </a:rPr>
              <a:t> to delete</a:t>
            </a:r>
          </a:p>
          <a:p>
            <a:pPr marL="793750" lvl="1" indent="-336550">
              <a:spcBef>
                <a:spcPct val="35000"/>
              </a:spcBef>
              <a:buClr>
                <a:srgbClr val="CC6600"/>
              </a:buClr>
              <a:buSzPct val="105000"/>
              <a:buFont typeface="Monotype Sorts" charset="2"/>
              <a:buNone/>
            </a:pPr>
            <a:r>
              <a:rPr kumimoji="1" lang="en-US" altLang="zh-CN" sz="2400" dirty="0">
                <a:ea typeface="宋体" panose="02010600030101010101" pitchFamily="2" charset="-122"/>
              </a:rPr>
              <a:t>       2.   Next, delete all </a:t>
            </a:r>
            <a:r>
              <a:rPr kumimoji="1" lang="en-US" altLang="zh-CN" sz="2400" dirty="0" err="1">
                <a:ea typeface="宋体" panose="02010600030101010101" pitchFamily="2" charset="-122"/>
              </a:rPr>
              <a:t>tuples</a:t>
            </a:r>
            <a:r>
              <a:rPr kumimoji="1" lang="en-US" altLang="zh-CN" sz="2400" dirty="0">
                <a:ea typeface="宋体" panose="02010600030101010101" pitchFamily="2" charset="-122"/>
              </a:rPr>
              <a:t> found above (without </a:t>
            </a:r>
            <a:r>
              <a:rPr kumimoji="1" lang="en-US" altLang="zh-CN" sz="2400" dirty="0" err="1">
                <a:ea typeface="宋体" panose="02010600030101010101" pitchFamily="2" charset="-122"/>
              </a:rPr>
              <a:t>recomputing</a:t>
            </a:r>
            <a:r>
              <a:rPr kumimoji="1" lang="en-US" altLang="zh-CN" sz="2400" dirty="0">
                <a:ea typeface="宋体" panose="02010600030101010101" pitchFamily="2" charset="-122"/>
              </a:rPr>
              <a:t> </a:t>
            </a:r>
            <a:r>
              <a:rPr kumimoji="1" lang="en-US" altLang="zh-CN" sz="2400" b="1" dirty="0" err="1">
                <a:ea typeface="宋体" panose="02010600030101010101" pitchFamily="2" charset="-122"/>
              </a:rPr>
              <a:t>avg</a:t>
            </a:r>
            <a:r>
              <a:rPr kumimoji="1" lang="en-US" altLang="zh-CN" sz="2400" dirty="0">
                <a:ea typeface="宋体" panose="02010600030101010101" pitchFamily="2" charset="-122"/>
              </a:rPr>
              <a:t> </a:t>
            </a:r>
            <a:r>
              <a:rPr kumimoji="1" lang="en-US" altLang="zh-CN" sz="2400" dirty="0" smtClean="0">
                <a:ea typeface="宋体" panose="02010600030101010101" pitchFamily="2" charset="-122"/>
              </a:rPr>
              <a:t>or  </a:t>
            </a:r>
            <a:r>
              <a:rPr kumimoji="1" lang="en-US" altLang="zh-CN" sz="2400" dirty="0" smtClean="0">
                <a:ea typeface="宋体" panose="02010600030101010101" pitchFamily="2" charset="-122"/>
              </a:rPr>
              <a:t>retesting </a:t>
            </a:r>
            <a:r>
              <a:rPr kumimoji="1" lang="en-US" altLang="zh-CN" sz="2400" dirty="0">
                <a:ea typeface="宋体" panose="02010600030101010101" pitchFamily="2" charset="-122"/>
              </a:rPr>
              <a:t>the </a:t>
            </a:r>
            <a:r>
              <a:rPr kumimoji="1" lang="en-US" altLang="zh-CN" sz="2400" dirty="0" err="1">
                <a:ea typeface="宋体" panose="02010600030101010101" pitchFamily="2" charset="-122"/>
              </a:rPr>
              <a:t>tuples</a:t>
            </a:r>
            <a:r>
              <a:rPr kumimoji="1" lang="en-US" altLang="zh-CN" sz="2400" dirty="0">
                <a:ea typeface="宋体" panose="02010600030101010101" pitchFamily="2" charset="-122"/>
              </a:rPr>
              <a:t>)</a:t>
            </a:r>
            <a:endParaRPr lang="en-US" altLang="zh-CN" sz="24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89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689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6" grpId="0" autoUpdateAnimBg="0"/>
      <p:bldP spid="468997"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81265" y="229906"/>
            <a:ext cx="8077200" cy="609600"/>
          </a:xfrm>
        </p:spPr>
        <p:txBody>
          <a:bodyPr/>
          <a:lstStyle/>
          <a:p>
            <a:pPr>
              <a:defRPr/>
            </a:pPr>
            <a:r>
              <a:rPr lang="en-US" altLang="zh-CN" dirty="0" smtClean="0"/>
              <a:t>Domain Constraints </a:t>
            </a:r>
            <a:r>
              <a:rPr lang="zh-CN" altLang="en-US" dirty="0" smtClean="0"/>
              <a:t>域约束</a:t>
            </a:r>
            <a:endParaRPr lang="en-US" altLang="zh-CN" dirty="0" smtClean="0">
              <a:ea typeface="宋体" panose="02010600030101010101" pitchFamily="2" charset="-122"/>
            </a:endParaRPr>
          </a:p>
        </p:txBody>
      </p:sp>
      <p:sp>
        <p:nvSpPr>
          <p:cNvPr id="5" name="Rectangle 3"/>
          <p:cNvSpPr txBox="1">
            <a:spLocks noChangeArrowheads="1"/>
          </p:cNvSpPr>
          <p:nvPr/>
        </p:nvSpPr>
        <p:spPr bwMode="auto">
          <a:xfrm>
            <a:off x="527050" y="1106488"/>
            <a:ext cx="8221663" cy="4876800"/>
          </a:xfrm>
          <a:prstGeom prst="rect">
            <a:avLst/>
          </a:prstGeom>
          <a:noFill/>
          <a:ln w="9525">
            <a:noFill/>
            <a:miter lim="800000"/>
          </a:ln>
        </p:spPr>
        <p:txBody>
          <a:bodyPr vert="horz" wrap="square" lIns="91440" tIns="45720" rIns="91440" bIns="45720" numCol="1" anchor="t" anchorCtr="0" compatLnSpc="1"/>
          <a:lstStyle/>
          <a:p>
            <a:pPr marL="342900" lvl="0" indent="-342900">
              <a:lnSpc>
                <a:spcPct val="90000"/>
              </a:lnSpc>
              <a:spcBef>
                <a:spcPct val="35000"/>
              </a:spcBef>
              <a:buClr>
                <a:schemeClr val="tx2"/>
              </a:buClr>
              <a:buSzPct val="90000"/>
              <a:buFont typeface="Monotype Sorts" charset="2"/>
              <a:buChar char="n"/>
            </a:pPr>
            <a:r>
              <a:rPr kumimoji="1" lang="en-US" altLang="zh-CN" sz="2400" b="1" kern="0" dirty="0" smtClean="0">
                <a:latin typeface="+mn-lt"/>
                <a:ea typeface="宋体" panose="02010600030101010101" pitchFamily="2" charset="-122"/>
              </a:rPr>
              <a:t>CHECK</a:t>
            </a:r>
            <a:r>
              <a:rPr kumimoji="1" lang="zh-CN" altLang="en-US" sz="2400" b="1" kern="0" dirty="0" smtClean="0">
                <a:latin typeface="+mn-lt"/>
                <a:ea typeface="宋体" panose="02010600030101010101" pitchFamily="2" charset="-122"/>
              </a:rPr>
              <a:t>子句直接定义：</a:t>
            </a:r>
            <a:r>
              <a:rPr kumimoji="1" lang="en-US" altLang="zh-CN" sz="2400" b="1" kern="0" dirty="0" smtClean="0">
                <a:latin typeface="+mn-lt"/>
                <a:ea typeface="宋体" panose="02010600030101010101" pitchFamily="2" charset="-122"/>
              </a:rPr>
              <a:t>CHECK (</a:t>
            </a:r>
            <a:r>
              <a:rPr kumimoji="1" lang="en-US" altLang="zh-CN" sz="2400" b="1" kern="0" dirty="0" err="1" smtClean="0">
                <a:latin typeface="+mn-lt"/>
                <a:ea typeface="宋体" panose="02010600030101010101" pitchFamily="2" charset="-122"/>
              </a:rPr>
              <a:t>searchConditon</a:t>
            </a:r>
            <a:r>
              <a:rPr kumimoji="1" lang="en-US" altLang="zh-CN" sz="2400" b="1" kern="0" dirty="0" smtClean="0">
                <a:latin typeface="+mn-lt"/>
                <a:ea typeface="宋体" panose="02010600030101010101" pitchFamily="2" charset="-122"/>
              </a:rPr>
              <a:t>)</a:t>
            </a:r>
          </a:p>
          <a:p>
            <a:pPr marL="342900" lvl="0" indent="-342900">
              <a:lnSpc>
                <a:spcPct val="90000"/>
              </a:lnSpc>
              <a:spcBef>
                <a:spcPct val="35000"/>
              </a:spcBef>
              <a:buClr>
                <a:schemeClr val="tx2"/>
              </a:buClr>
              <a:buSzPct val="90000"/>
            </a:pPr>
            <a:endParaRPr kumimoji="1" lang="en-US" altLang="zh-CN" sz="2000" kern="0" dirty="0" smtClean="0">
              <a:latin typeface="+mn-lt"/>
              <a:ea typeface="宋体" panose="02010600030101010101" pitchFamily="2" charset="-122"/>
            </a:endParaRPr>
          </a:p>
          <a:p>
            <a:pPr marL="342900" indent="-342900">
              <a:lnSpc>
                <a:spcPct val="90000"/>
              </a:lnSpc>
              <a:spcBef>
                <a:spcPct val="35000"/>
              </a:spcBef>
              <a:buClr>
                <a:schemeClr val="tx2"/>
              </a:buClr>
              <a:buSzPct val="90000"/>
            </a:pPr>
            <a:r>
              <a:rPr kumimoji="1"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a:t>
            </a:r>
            <a:r>
              <a:rPr lang="en-US" sz="2400" dirty="0" err="1" smtClean="0"/>
              <a:t>start_hr</a:t>
            </a:r>
            <a:r>
              <a:rPr lang="en-US" sz="2400" dirty="0" smtClean="0"/>
              <a:t> numeric(2) check (</a:t>
            </a:r>
            <a:r>
              <a:rPr lang="en-US" sz="2400" dirty="0" err="1" smtClean="0"/>
              <a:t>start_hr</a:t>
            </a:r>
            <a:r>
              <a:rPr lang="en-US" sz="2400" dirty="0" smtClean="0"/>
              <a:t> &gt;= 0 and </a:t>
            </a:r>
          </a:p>
          <a:p>
            <a:pPr marL="342900" indent="-342900">
              <a:lnSpc>
                <a:spcPct val="90000"/>
              </a:lnSpc>
              <a:spcBef>
                <a:spcPct val="35000"/>
              </a:spcBef>
              <a:buClr>
                <a:schemeClr val="tx2"/>
              </a:buClr>
              <a:buSzPct val="90000"/>
            </a:pPr>
            <a:r>
              <a:rPr lang="en-US" sz="2400" dirty="0" smtClean="0"/>
              <a:t>      </a:t>
            </a:r>
            <a:r>
              <a:rPr lang="en-US" sz="2400" dirty="0" err="1" smtClean="0"/>
              <a:t>start_hr</a:t>
            </a:r>
            <a:r>
              <a:rPr lang="en-US" sz="2400" dirty="0" smtClean="0"/>
              <a:t> &lt; 24)   (</a:t>
            </a:r>
            <a:r>
              <a:rPr lang="en-US" sz="2400" dirty="0" err="1" smtClean="0"/>
              <a:t>time_solt</a:t>
            </a:r>
            <a:r>
              <a:rPr lang="en-US" sz="2400" dirty="0" smtClean="0"/>
              <a:t>)</a:t>
            </a:r>
          </a:p>
          <a:p>
            <a:pPr marL="342900" indent="-342900">
              <a:lnSpc>
                <a:spcPct val="90000"/>
              </a:lnSpc>
              <a:spcBef>
                <a:spcPct val="35000"/>
              </a:spcBef>
              <a:buClr>
                <a:schemeClr val="tx2"/>
              </a:buClr>
              <a:buSzPct val="90000"/>
            </a:pPr>
            <a:endParaRPr lang="zh-CN" altLang="en-US" sz="2000" dirty="0" smtClean="0"/>
          </a:p>
          <a:p>
            <a:pPr marL="342900" lvl="0" indent="-342900">
              <a:lnSpc>
                <a:spcPct val="90000"/>
              </a:lnSpc>
              <a:spcBef>
                <a:spcPct val="35000"/>
              </a:spcBef>
              <a:buClr>
                <a:schemeClr val="tx2"/>
              </a:buClr>
              <a:buSzPct val="90000"/>
              <a:buFont typeface="Monotype Sorts" charset="2"/>
              <a:buChar char="n"/>
            </a:pPr>
            <a:r>
              <a:rPr lang="en-US" altLang="zh-CN" sz="2000" b="1" dirty="0" smtClean="0"/>
              <a:t>CREATE DOMAIN </a:t>
            </a:r>
            <a:r>
              <a:rPr lang="en-US" altLang="zh-CN" sz="2000" b="1" dirty="0" err="1" smtClean="0"/>
              <a:t>DomainName</a:t>
            </a:r>
            <a:r>
              <a:rPr lang="en-US" altLang="zh-CN" sz="2000" b="1" dirty="0" smtClean="0"/>
              <a:t> [AS] </a:t>
            </a:r>
            <a:r>
              <a:rPr lang="en-US" altLang="zh-CN" sz="2000" b="1" dirty="0" err="1" smtClean="0"/>
              <a:t>dataType</a:t>
            </a:r>
            <a:r>
              <a:rPr lang="en-US" altLang="zh-CN" sz="2000" b="1" dirty="0" smtClean="0"/>
              <a:t>  :</a:t>
            </a:r>
          </a:p>
          <a:p>
            <a:pPr marL="342900" lvl="0" indent="-342900">
              <a:lnSpc>
                <a:spcPct val="90000"/>
              </a:lnSpc>
              <a:spcBef>
                <a:spcPct val="35000"/>
              </a:spcBef>
              <a:buClr>
                <a:schemeClr val="tx2"/>
              </a:buClr>
              <a:buSzPct val="90000"/>
            </a:pPr>
            <a:r>
              <a:rPr kumimoji="1" lang="zh-CN" altLang="en-US" sz="2000" b="1" kern="0" dirty="0" smtClean="0">
                <a:latin typeface="+mn-lt"/>
                <a:ea typeface="宋体" panose="02010600030101010101" pitchFamily="2" charset="-122"/>
              </a:rPr>
              <a:t>      </a:t>
            </a:r>
            <a:r>
              <a:rPr kumimoji="1" lang="en-US" altLang="zh-CN" sz="2000" kern="0" dirty="0" smtClean="0">
                <a:latin typeface="+mn-lt"/>
                <a:ea typeface="宋体" panose="02010600030101010101" pitchFamily="2" charset="-122"/>
              </a:rPr>
              <a:t>CREATE DOMAIN </a:t>
            </a:r>
            <a:r>
              <a:rPr kumimoji="1" lang="en-US" altLang="zh-CN" sz="2000" kern="0" dirty="0" err="1" smtClean="0">
                <a:latin typeface="+mn-lt"/>
                <a:ea typeface="宋体" panose="02010600030101010101" pitchFamily="2" charset="-122"/>
              </a:rPr>
              <a:t>sexType</a:t>
            </a:r>
            <a:r>
              <a:rPr kumimoji="1" lang="en-US" altLang="zh-CN" sz="2000" kern="0" dirty="0" smtClean="0">
                <a:latin typeface="+mn-lt"/>
                <a:ea typeface="宋体" panose="02010600030101010101" pitchFamily="2" charset="-122"/>
              </a:rPr>
              <a:t>  as CHAR</a:t>
            </a:r>
          </a:p>
          <a:p>
            <a:pPr marL="342900" lvl="0" indent="-342900">
              <a:lnSpc>
                <a:spcPct val="90000"/>
              </a:lnSpc>
              <a:spcBef>
                <a:spcPct val="35000"/>
              </a:spcBef>
              <a:buClr>
                <a:schemeClr val="tx2"/>
              </a:buClr>
              <a:buSzPct val="90000"/>
            </a:pPr>
            <a:r>
              <a:rPr kumimoji="1" lang="en-US" altLang="zh-CN" sz="2000" kern="0" dirty="0" smtClean="0">
                <a:latin typeface="+mn-lt"/>
                <a:ea typeface="宋体" panose="02010600030101010101" pitchFamily="2" charset="-122"/>
              </a:rPr>
              <a:t>      DEFAULT ’M’</a:t>
            </a:r>
          </a:p>
          <a:p>
            <a:pPr marL="342900" lvl="0" indent="-342900">
              <a:lnSpc>
                <a:spcPct val="90000"/>
              </a:lnSpc>
              <a:spcBef>
                <a:spcPct val="35000"/>
              </a:spcBef>
              <a:buClr>
                <a:schemeClr val="tx2"/>
              </a:buClr>
              <a:buSzPct val="90000"/>
            </a:pPr>
            <a:r>
              <a:rPr kumimoji="1" lang="en-US" altLang="zh-CN" sz="2000" kern="0" dirty="0" smtClean="0">
                <a:latin typeface="+mn-lt"/>
                <a:ea typeface="宋体" panose="02010600030101010101" pitchFamily="2" charset="-122"/>
              </a:rPr>
              <a:t>      CHECK (VALUE IN (‘M’, ‘F’));</a:t>
            </a:r>
          </a:p>
          <a:p>
            <a:pPr marL="342900" lvl="0" indent="-342900">
              <a:lnSpc>
                <a:spcPct val="90000"/>
              </a:lnSpc>
              <a:spcBef>
                <a:spcPct val="35000"/>
              </a:spcBef>
              <a:buClr>
                <a:schemeClr val="tx2"/>
              </a:buClr>
              <a:buSzPct val="90000"/>
            </a:pPr>
            <a:r>
              <a:rPr kumimoji="1" lang="en-US" altLang="zh-CN" sz="2000" kern="0" dirty="0" smtClean="0">
                <a:latin typeface="+mn-lt"/>
                <a:ea typeface="宋体" panose="02010600030101010101" pitchFamily="2" charset="-122"/>
              </a:rPr>
              <a:t>      Sex  </a:t>
            </a:r>
            <a:r>
              <a:rPr kumimoji="1" lang="en-US" altLang="zh-CN" sz="2000" kern="0" dirty="0" err="1" smtClean="0">
                <a:latin typeface="+mn-lt"/>
                <a:ea typeface="宋体" panose="02010600030101010101" pitchFamily="2" charset="-122"/>
              </a:rPr>
              <a:t>SexType</a:t>
            </a:r>
            <a:r>
              <a:rPr kumimoji="1" lang="en-US" altLang="zh-CN" sz="2000" kern="0" dirty="0" smtClean="0">
                <a:latin typeface="+mn-lt"/>
                <a:ea typeface="宋体" panose="02010600030101010101" pitchFamily="2" charset="-122"/>
              </a:rPr>
              <a:t> NOT NULL</a:t>
            </a:r>
            <a:endParaRPr kumimoji="1" lang="en-US" altLang="zh-CN" sz="200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a:xfrm>
            <a:off x="969963" y="177800"/>
            <a:ext cx="8077200" cy="457200"/>
          </a:xfrm>
        </p:spPr>
        <p:txBody>
          <a:bodyPr/>
          <a:lstStyle/>
          <a:p>
            <a:pPr>
              <a:defRPr/>
            </a:pPr>
            <a:r>
              <a:rPr lang="en-US" altLang="zh-CN" smtClean="0">
                <a:ea typeface="宋体" panose="02010600030101010101" pitchFamily="2" charset="-122"/>
              </a:rPr>
              <a:t>Modification of the Database – Insertion</a:t>
            </a:r>
          </a:p>
        </p:txBody>
      </p:sp>
      <p:sp>
        <p:nvSpPr>
          <p:cNvPr id="63491" name="Rectangle 3"/>
          <p:cNvSpPr>
            <a:spLocks noGrp="1" noChangeArrowheads="1"/>
          </p:cNvSpPr>
          <p:nvPr>
            <p:ph type="body" idx="1"/>
          </p:nvPr>
        </p:nvSpPr>
        <p:spPr>
          <a:xfrm>
            <a:off x="286602" y="860829"/>
            <a:ext cx="8679977" cy="5621858"/>
          </a:xfrm>
        </p:spPr>
        <p:txBody>
          <a:bodyPr/>
          <a:lstStyle/>
          <a:p>
            <a:pPr>
              <a:tabLst>
                <a:tab pos="1204595" algn="l"/>
                <a:tab pos="1890395" algn="l"/>
              </a:tabLst>
            </a:pPr>
            <a:r>
              <a:rPr lang="en-US" altLang="zh-CN" sz="2400" dirty="0" smtClean="0">
                <a:ea typeface="宋体" panose="02010600030101010101" pitchFamily="2" charset="-122"/>
              </a:rPr>
              <a:t>Add a new </a:t>
            </a:r>
            <a:r>
              <a:rPr lang="en-US" altLang="zh-CN" sz="2400" dirty="0" err="1" smtClean="0">
                <a:ea typeface="宋体" panose="02010600030101010101" pitchFamily="2" charset="-122"/>
              </a:rPr>
              <a:t>tuple</a:t>
            </a:r>
            <a:r>
              <a:rPr lang="en-US" altLang="zh-CN" sz="2400" dirty="0" smtClean="0">
                <a:ea typeface="宋体" panose="02010600030101010101" pitchFamily="2" charset="-122"/>
              </a:rPr>
              <a:t> to </a:t>
            </a:r>
            <a:r>
              <a:rPr lang="en-US" altLang="zh-CN" sz="2400" i="1" dirty="0" smtClean="0">
                <a:ea typeface="宋体" panose="02010600030101010101" pitchFamily="2" charset="-122"/>
              </a:rPr>
              <a:t>course</a:t>
            </a:r>
          </a:p>
          <a:p>
            <a:pPr>
              <a:buFont typeface="Monotype Sorts" charset="2"/>
              <a:buNone/>
              <a:tabLst>
                <a:tab pos="1204595" algn="l"/>
                <a:tab pos="1890395" algn="l"/>
              </a:tabLst>
            </a:pPr>
            <a:r>
              <a:rPr lang="en-US" altLang="zh-CN" sz="2400" b="1" dirty="0" smtClean="0">
                <a:ea typeface="宋体" panose="02010600030101010101" pitchFamily="2" charset="-122"/>
              </a:rPr>
              <a:t>	      insert into </a:t>
            </a:r>
            <a:r>
              <a:rPr lang="en-US" altLang="zh-CN" sz="2400" i="1" dirty="0" smtClean="0">
                <a:ea typeface="宋体" panose="02010600030101010101" pitchFamily="2" charset="-122"/>
              </a:rPr>
              <a:t>course</a:t>
            </a:r>
            <a:br>
              <a:rPr lang="en-US" altLang="zh-CN" sz="2400" i="1" dirty="0" smtClean="0">
                <a:ea typeface="宋体" panose="02010600030101010101" pitchFamily="2" charset="-122"/>
              </a:rPr>
            </a:br>
            <a:r>
              <a:rPr lang="en-US" altLang="zh-CN" sz="2400" i="1" dirty="0" smtClean="0">
                <a:ea typeface="宋体" panose="02010600030101010101" pitchFamily="2" charset="-122"/>
              </a:rPr>
              <a:t>      </a:t>
            </a:r>
            <a:r>
              <a:rPr lang="en-US" altLang="zh-CN" sz="2400" b="1" dirty="0" smtClean="0">
                <a:ea typeface="宋体" panose="02010600030101010101" pitchFamily="2" charset="-122"/>
              </a:rPr>
              <a:t>values </a:t>
            </a:r>
            <a:r>
              <a:rPr lang="en-US" altLang="zh-CN" sz="2400" dirty="0" smtClean="0">
                <a:ea typeface="宋体" panose="02010600030101010101" pitchFamily="2" charset="-122"/>
              </a:rPr>
              <a:t>(’CS-437’, ’Database Systems’, ’Comp. Sci.’, 4);</a:t>
            </a:r>
          </a:p>
          <a:p>
            <a:pPr>
              <a:buFont typeface="Monotype Sorts" charset="2"/>
              <a:buNone/>
              <a:tabLst>
                <a:tab pos="1204595" algn="l"/>
                <a:tab pos="1890395" algn="l"/>
              </a:tabLst>
            </a:pPr>
            <a:endParaRPr lang="en-US" altLang="zh-CN" sz="2400" dirty="0" smtClean="0">
              <a:ea typeface="宋体" panose="02010600030101010101" pitchFamily="2" charset="-122"/>
            </a:endParaRPr>
          </a:p>
          <a:p>
            <a:pPr>
              <a:tabLst>
                <a:tab pos="1204595" algn="l"/>
                <a:tab pos="1890395" algn="l"/>
              </a:tabLst>
            </a:pPr>
            <a:r>
              <a:rPr lang="en-US" altLang="zh-CN" sz="2400" dirty="0" smtClean="0">
                <a:ea typeface="宋体" panose="02010600030101010101" pitchFamily="2" charset="-122"/>
              </a:rPr>
              <a:t>or equivalently</a:t>
            </a:r>
            <a:br>
              <a:rPr lang="en-US" altLang="zh-CN" sz="2400" dirty="0" smtClean="0">
                <a:ea typeface="宋体" panose="02010600030101010101" pitchFamily="2" charset="-122"/>
              </a:rPr>
            </a:br>
            <a:r>
              <a:rPr lang="en-US" altLang="zh-CN" sz="2400" dirty="0" smtClean="0">
                <a:ea typeface="宋体" panose="02010600030101010101" pitchFamily="2" charset="-122"/>
              </a:rPr>
              <a:t>      </a:t>
            </a:r>
            <a:r>
              <a:rPr lang="en-US" altLang="zh-CN" sz="2400" b="1" dirty="0" smtClean="0">
                <a:ea typeface="宋体" panose="02010600030101010101" pitchFamily="2" charset="-122"/>
              </a:rPr>
              <a:t>insert into </a:t>
            </a:r>
            <a:r>
              <a:rPr lang="en-US" altLang="zh-CN" sz="2400" i="1" dirty="0" smtClean="0">
                <a:ea typeface="宋体" panose="02010600030101010101" pitchFamily="2" charset="-122"/>
              </a:rPr>
              <a:t>course </a:t>
            </a:r>
            <a:r>
              <a:rPr lang="en-US" altLang="zh-CN" sz="2400" dirty="0" smtClean="0">
                <a:ea typeface="宋体" panose="02010600030101010101" pitchFamily="2" charset="-122"/>
              </a:rPr>
              <a:t>(</a:t>
            </a:r>
            <a:r>
              <a:rPr lang="en-US" altLang="zh-CN" sz="2400" i="1" dirty="0" err="1" smtClean="0">
                <a:ea typeface="宋体" panose="02010600030101010101" pitchFamily="2" charset="-122"/>
              </a:rPr>
              <a:t>course_id</a:t>
            </a:r>
            <a:r>
              <a:rPr lang="en-US" altLang="zh-CN" sz="2400" dirty="0" smtClean="0">
                <a:ea typeface="宋体" panose="02010600030101010101" pitchFamily="2" charset="-122"/>
              </a:rPr>
              <a:t>, </a:t>
            </a:r>
            <a:r>
              <a:rPr lang="en-US" altLang="zh-CN" sz="2400" i="1" dirty="0" smtClean="0">
                <a:ea typeface="宋体" panose="02010600030101010101" pitchFamily="2" charset="-122"/>
              </a:rPr>
              <a:t>title</a:t>
            </a:r>
            <a:r>
              <a:rPr lang="en-US" altLang="zh-CN" sz="2400" dirty="0" smtClean="0">
                <a:ea typeface="宋体" panose="02010600030101010101" pitchFamily="2" charset="-122"/>
              </a:rPr>
              <a:t>, </a:t>
            </a:r>
            <a:r>
              <a:rPr lang="en-US" altLang="zh-CN" sz="2400" i="1" dirty="0" err="1" smtClean="0">
                <a:ea typeface="宋体" panose="02010600030101010101" pitchFamily="2" charset="-122"/>
              </a:rPr>
              <a:t>dept_name</a:t>
            </a:r>
            <a:r>
              <a:rPr lang="en-US" altLang="zh-CN" sz="2400" dirty="0" smtClean="0">
                <a:ea typeface="宋体" panose="02010600030101010101" pitchFamily="2" charset="-122"/>
              </a:rPr>
              <a:t>, </a:t>
            </a:r>
            <a:r>
              <a:rPr lang="en-US" altLang="zh-CN" sz="2400" i="1" dirty="0" smtClean="0">
                <a:ea typeface="宋体" panose="02010600030101010101" pitchFamily="2" charset="-122"/>
              </a:rPr>
              <a:t>credits</a:t>
            </a:r>
            <a:r>
              <a:rPr lang="en-US" altLang="zh-CN" sz="2400" dirty="0" smtClean="0">
                <a:ea typeface="宋体" panose="02010600030101010101" pitchFamily="2" charset="-122"/>
              </a:rPr>
              <a:t>)</a:t>
            </a:r>
            <a:br>
              <a:rPr lang="en-US" altLang="zh-CN" sz="2400" dirty="0" smtClean="0">
                <a:ea typeface="宋体" panose="02010600030101010101" pitchFamily="2" charset="-122"/>
              </a:rPr>
            </a:br>
            <a:r>
              <a:rPr lang="en-US" altLang="zh-CN" sz="2400" dirty="0" smtClean="0">
                <a:ea typeface="宋体" panose="02010600030101010101" pitchFamily="2" charset="-122"/>
              </a:rPr>
              <a:t>      </a:t>
            </a:r>
            <a:r>
              <a:rPr lang="en-US" altLang="zh-CN" sz="2400" b="1" dirty="0" smtClean="0">
                <a:ea typeface="宋体" panose="02010600030101010101" pitchFamily="2" charset="-122"/>
              </a:rPr>
              <a:t>values </a:t>
            </a:r>
            <a:r>
              <a:rPr lang="en-US" altLang="zh-CN" sz="2400" dirty="0" smtClean="0">
                <a:ea typeface="宋体" panose="02010600030101010101" pitchFamily="2" charset="-122"/>
              </a:rPr>
              <a:t>(’CS-437’, ’Database Systems’, ’Comp. Sci.’, 4);</a:t>
            </a:r>
          </a:p>
          <a:p>
            <a:pPr>
              <a:buFont typeface="Monotype Sorts" charset="2"/>
              <a:buNone/>
              <a:tabLst>
                <a:tab pos="1204595" algn="l"/>
                <a:tab pos="1890395" algn="l"/>
              </a:tabLst>
            </a:pPr>
            <a:endParaRPr lang="en-US" altLang="zh-CN" sz="2400" dirty="0" smtClean="0">
              <a:ea typeface="宋体" panose="02010600030101010101" pitchFamily="2" charset="-122"/>
            </a:endParaRPr>
          </a:p>
          <a:p>
            <a:pPr>
              <a:tabLst>
                <a:tab pos="1204595" algn="l"/>
                <a:tab pos="1890395" algn="l"/>
              </a:tabLst>
            </a:pPr>
            <a:r>
              <a:rPr lang="en-US" altLang="zh-CN" sz="2400" dirty="0" smtClean="0">
                <a:ea typeface="宋体" panose="02010600030101010101" pitchFamily="2" charset="-122"/>
              </a:rPr>
              <a:t>Add a new </a:t>
            </a:r>
            <a:r>
              <a:rPr lang="en-US" altLang="zh-CN" sz="2400" dirty="0" err="1" smtClean="0">
                <a:ea typeface="宋体" panose="02010600030101010101" pitchFamily="2" charset="-122"/>
              </a:rPr>
              <a:t>tuple</a:t>
            </a:r>
            <a:r>
              <a:rPr lang="en-US" altLang="zh-CN" sz="2400" dirty="0" smtClean="0">
                <a:ea typeface="宋体" panose="02010600030101010101" pitchFamily="2" charset="-122"/>
              </a:rPr>
              <a:t> to </a:t>
            </a:r>
            <a:r>
              <a:rPr lang="en-US" altLang="zh-CN" sz="2400" i="1" dirty="0" smtClean="0">
                <a:ea typeface="宋体" panose="02010600030101010101" pitchFamily="2" charset="-122"/>
              </a:rPr>
              <a:t>student </a:t>
            </a:r>
            <a:r>
              <a:rPr lang="en-US" altLang="zh-CN" sz="2400" dirty="0" smtClean="0">
                <a:ea typeface="宋体" panose="02010600030101010101" pitchFamily="2" charset="-122"/>
              </a:rPr>
              <a:t>with </a:t>
            </a:r>
            <a:r>
              <a:rPr lang="en-US" altLang="zh-CN" sz="2400" i="1" dirty="0" err="1" smtClean="0">
                <a:ea typeface="宋体" panose="02010600030101010101" pitchFamily="2" charset="-122"/>
              </a:rPr>
              <a:t>tot_creds</a:t>
            </a:r>
            <a:r>
              <a:rPr lang="en-US" altLang="zh-CN" sz="2400" i="1" dirty="0" smtClean="0">
                <a:ea typeface="宋体" panose="02010600030101010101" pitchFamily="2" charset="-122"/>
              </a:rPr>
              <a:t> </a:t>
            </a:r>
            <a:r>
              <a:rPr lang="en-US" altLang="zh-CN" sz="2400" dirty="0" smtClean="0">
                <a:ea typeface="宋体" panose="02010600030101010101" pitchFamily="2" charset="-122"/>
              </a:rPr>
              <a:t>set to null</a:t>
            </a:r>
          </a:p>
          <a:p>
            <a:pPr>
              <a:buFont typeface="Monotype Sorts" charset="2"/>
              <a:buNone/>
              <a:tabLst>
                <a:tab pos="1204595" algn="l"/>
                <a:tab pos="1890395" algn="l"/>
              </a:tabLst>
            </a:pPr>
            <a:r>
              <a:rPr lang="en-US" altLang="zh-CN" sz="2400" b="1" dirty="0" smtClean="0">
                <a:ea typeface="宋体" panose="02010600030101010101" pitchFamily="2" charset="-122"/>
              </a:rPr>
              <a:t>	      insert into </a:t>
            </a:r>
            <a:r>
              <a:rPr lang="en-US" altLang="zh-CN" sz="2400" i="1" dirty="0" smtClean="0">
                <a:ea typeface="宋体" panose="02010600030101010101" pitchFamily="2" charset="-122"/>
              </a:rPr>
              <a:t>student</a:t>
            </a:r>
            <a:br>
              <a:rPr lang="en-US" altLang="zh-CN" sz="2400" i="1" dirty="0" smtClean="0">
                <a:ea typeface="宋体" panose="02010600030101010101" pitchFamily="2" charset="-122"/>
              </a:rPr>
            </a:br>
            <a:r>
              <a:rPr lang="en-US" altLang="zh-CN" sz="2400" i="1" dirty="0" smtClean="0">
                <a:ea typeface="宋体" panose="02010600030101010101" pitchFamily="2" charset="-122"/>
              </a:rPr>
              <a:t>      </a:t>
            </a:r>
            <a:r>
              <a:rPr lang="en-US" altLang="zh-CN" sz="2400" b="1" dirty="0" smtClean="0">
                <a:ea typeface="宋体" panose="02010600030101010101" pitchFamily="2" charset="-122"/>
              </a:rPr>
              <a:t>values </a:t>
            </a:r>
            <a:r>
              <a:rPr lang="en-US" altLang="zh-CN" sz="2400" dirty="0" smtClean="0">
                <a:ea typeface="宋体" panose="02010600030101010101" pitchFamily="2" charset="-122"/>
              </a:rPr>
              <a:t>(’3003’, ’Green’, ’Finance’, </a:t>
            </a:r>
            <a:r>
              <a:rPr lang="en-US" altLang="zh-CN" sz="2400" i="1" dirty="0" smtClean="0">
                <a:ea typeface="宋体" panose="02010600030101010101" pitchFamily="2" charset="-122"/>
              </a:rPr>
              <a:t>null</a:t>
            </a:r>
            <a:r>
              <a:rPr lang="en-US" altLang="zh-CN" sz="2400" dirty="0" smtClean="0">
                <a:ea typeface="宋体" panose="02010600030101010101" pitchFamily="2" charset="-122"/>
              </a:rPr>
              <a:t>);</a:t>
            </a:r>
          </a:p>
          <a:p>
            <a:pPr>
              <a:buFont typeface="Monotype Sorts" charset="2"/>
              <a:buNone/>
              <a:tabLst>
                <a:tab pos="1204595" algn="l"/>
                <a:tab pos="1890395" algn="l"/>
              </a:tabLst>
            </a:pPr>
            <a:endParaRPr lang="en-US" altLang="zh-CN" sz="24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a:xfrm>
            <a:off x="889000" y="203200"/>
            <a:ext cx="8058150" cy="457200"/>
          </a:xfrm>
        </p:spPr>
        <p:txBody>
          <a:bodyPr/>
          <a:lstStyle/>
          <a:p>
            <a:pPr>
              <a:defRPr/>
            </a:pPr>
            <a:r>
              <a:rPr lang="en-US" altLang="zh-CN" smtClean="0">
                <a:ea typeface="宋体" panose="02010600030101010101" pitchFamily="2" charset="-122"/>
              </a:rPr>
              <a:t>Insertion (Cont.)</a:t>
            </a:r>
          </a:p>
        </p:txBody>
      </p:sp>
      <p:sp>
        <p:nvSpPr>
          <p:cNvPr id="64515" name="Rectangle 3"/>
          <p:cNvSpPr>
            <a:spLocks noGrp="1" noChangeArrowheads="1"/>
          </p:cNvSpPr>
          <p:nvPr>
            <p:ph type="body" idx="1"/>
          </p:nvPr>
        </p:nvSpPr>
        <p:spPr>
          <a:xfrm>
            <a:off x="653714" y="805274"/>
            <a:ext cx="8115300" cy="5270500"/>
          </a:xfrm>
        </p:spPr>
        <p:txBody>
          <a:bodyPr/>
          <a:lstStyle/>
          <a:p>
            <a:pPr>
              <a:tabLst>
                <a:tab pos="908050" algn="l"/>
              </a:tabLst>
            </a:pPr>
            <a:r>
              <a:rPr lang="en-US" altLang="zh-CN" sz="2400" dirty="0" smtClean="0">
                <a:ea typeface="宋体" panose="02010600030101010101" pitchFamily="2" charset="-122"/>
              </a:rPr>
              <a:t>Add all instructors to the </a:t>
            </a:r>
            <a:r>
              <a:rPr lang="en-US" altLang="zh-CN" sz="2400" i="1" dirty="0" smtClean="0">
                <a:ea typeface="宋体" panose="02010600030101010101" pitchFamily="2" charset="-122"/>
              </a:rPr>
              <a:t>student</a:t>
            </a:r>
            <a:r>
              <a:rPr lang="en-US" altLang="zh-CN" sz="2400" dirty="0" smtClean="0">
                <a:ea typeface="宋体" panose="02010600030101010101" pitchFamily="2" charset="-122"/>
              </a:rPr>
              <a:t> relation with </a:t>
            </a:r>
            <a:r>
              <a:rPr lang="en-US" altLang="zh-CN" sz="2400" dirty="0" err="1" smtClean="0">
                <a:ea typeface="宋体" panose="02010600030101010101" pitchFamily="2" charset="-122"/>
              </a:rPr>
              <a:t>tot_creds</a:t>
            </a:r>
            <a:r>
              <a:rPr lang="en-US" altLang="zh-CN" sz="2400" dirty="0" smtClean="0">
                <a:ea typeface="宋体" panose="02010600030101010101" pitchFamily="2" charset="-122"/>
              </a:rPr>
              <a:t> set to 0</a:t>
            </a:r>
          </a:p>
          <a:p>
            <a:pPr>
              <a:buFont typeface="Monotype Sorts" charset="2"/>
              <a:buNone/>
              <a:tabLst>
                <a:tab pos="908050" algn="l"/>
              </a:tabLst>
            </a:pPr>
            <a:r>
              <a:rPr lang="en-US" altLang="zh-CN" sz="2400" dirty="0" smtClean="0">
                <a:ea typeface="宋体" panose="02010600030101010101" pitchFamily="2" charset="-122"/>
              </a:rPr>
              <a:t>	    </a:t>
            </a:r>
            <a:r>
              <a:rPr lang="en-US" altLang="zh-CN" sz="2400" b="1" dirty="0" smtClean="0">
                <a:ea typeface="宋体" panose="02010600030101010101" pitchFamily="2" charset="-122"/>
              </a:rPr>
              <a:t>insert into </a:t>
            </a:r>
            <a:r>
              <a:rPr lang="en-US" altLang="zh-CN" sz="2400" i="1" dirty="0" smtClean="0">
                <a:ea typeface="宋体" panose="02010600030101010101" pitchFamily="2" charset="-122"/>
              </a:rPr>
              <a:t>student</a:t>
            </a:r>
            <a:br>
              <a:rPr lang="en-US" altLang="zh-CN" sz="2400" i="1" dirty="0" smtClean="0">
                <a:ea typeface="宋体" panose="02010600030101010101" pitchFamily="2" charset="-122"/>
              </a:rPr>
            </a:br>
            <a:r>
              <a:rPr lang="en-US" altLang="zh-CN" sz="2400" i="1" dirty="0" smtClean="0">
                <a:ea typeface="宋体" panose="02010600030101010101" pitchFamily="2" charset="-122"/>
              </a:rPr>
              <a:t>	</a:t>
            </a:r>
            <a:r>
              <a:rPr lang="en-US" altLang="zh-CN" sz="2400" b="1" dirty="0" smtClean="0">
                <a:ea typeface="宋体" panose="02010600030101010101" pitchFamily="2" charset="-122"/>
              </a:rPr>
              <a:t>select </a:t>
            </a:r>
            <a:r>
              <a:rPr lang="en-US" altLang="zh-CN" sz="2400" i="1" dirty="0" smtClean="0">
                <a:ea typeface="宋体" panose="02010600030101010101" pitchFamily="2" charset="-122"/>
              </a:rPr>
              <a:t>ID, name, </a:t>
            </a:r>
            <a:r>
              <a:rPr lang="en-US" altLang="zh-CN" sz="2400" i="1" dirty="0" err="1" smtClean="0">
                <a:ea typeface="宋体" panose="02010600030101010101" pitchFamily="2" charset="-122"/>
              </a:rPr>
              <a:t>dept_name</a:t>
            </a:r>
            <a:r>
              <a:rPr lang="en-US" altLang="zh-CN" sz="2400" i="1" dirty="0" smtClean="0">
                <a:ea typeface="宋体" panose="02010600030101010101" pitchFamily="2" charset="-122"/>
              </a:rPr>
              <a:t>, 0</a:t>
            </a:r>
            <a:br>
              <a:rPr lang="en-US" altLang="zh-CN" sz="2400" i="1" dirty="0" smtClean="0">
                <a:ea typeface="宋体" panose="02010600030101010101" pitchFamily="2" charset="-122"/>
              </a:rPr>
            </a:br>
            <a:r>
              <a:rPr lang="en-US" altLang="zh-CN" sz="2400" i="1" dirty="0" smtClean="0">
                <a:ea typeface="宋体" panose="02010600030101010101" pitchFamily="2" charset="-122"/>
              </a:rPr>
              <a:t>         </a:t>
            </a:r>
            <a:r>
              <a:rPr lang="en-US" altLang="zh-CN" sz="2400" b="1" dirty="0" smtClean="0">
                <a:ea typeface="宋体" panose="02010600030101010101" pitchFamily="2" charset="-122"/>
              </a:rPr>
              <a:t>from </a:t>
            </a:r>
            <a:r>
              <a:rPr lang="en-US" altLang="zh-CN" sz="2400" i="1" dirty="0" smtClean="0">
                <a:ea typeface="宋体" panose="02010600030101010101" pitchFamily="2" charset="-122"/>
              </a:rPr>
              <a:t>  instructor</a:t>
            </a:r>
          </a:p>
          <a:p>
            <a:pPr>
              <a:buFont typeface="Monotype Sorts" charset="2"/>
              <a:buNone/>
              <a:tabLst>
                <a:tab pos="908050" algn="l"/>
              </a:tabLst>
            </a:pPr>
            <a:endParaRPr lang="en-US" altLang="zh-CN" sz="2400" i="1" dirty="0" smtClean="0">
              <a:ea typeface="宋体" panose="02010600030101010101" pitchFamily="2" charset="-122"/>
            </a:endParaRPr>
          </a:p>
          <a:p>
            <a:pPr>
              <a:tabLst>
                <a:tab pos="908050" algn="l"/>
              </a:tabLst>
            </a:pPr>
            <a:r>
              <a:rPr lang="en-US" altLang="zh-CN" sz="2400" dirty="0" smtClean="0">
                <a:ea typeface="宋体" panose="02010600030101010101" pitchFamily="2" charset="-122"/>
              </a:rPr>
              <a:t>The </a:t>
            </a:r>
            <a:r>
              <a:rPr lang="en-US" altLang="zh-CN" sz="2400" b="1" dirty="0" smtClean="0">
                <a:ea typeface="宋体" panose="02010600030101010101" pitchFamily="2" charset="-122"/>
              </a:rPr>
              <a:t>select from where</a:t>
            </a:r>
            <a:r>
              <a:rPr lang="en-US" altLang="zh-CN" sz="2400" dirty="0" smtClean="0">
                <a:ea typeface="宋体" panose="02010600030101010101" pitchFamily="2" charset="-122"/>
              </a:rPr>
              <a:t> statement is evaluated fully before any of its results are inserted into the relation (otherwise queries like</a:t>
            </a:r>
            <a:br>
              <a:rPr lang="en-US" altLang="zh-CN" sz="2400" dirty="0" smtClean="0">
                <a:ea typeface="宋体" panose="02010600030101010101" pitchFamily="2" charset="-122"/>
              </a:rPr>
            </a:br>
            <a:r>
              <a:rPr lang="en-US" altLang="zh-CN" sz="2400" dirty="0" smtClean="0">
                <a:ea typeface="宋体" panose="02010600030101010101" pitchFamily="2" charset="-122"/>
              </a:rPr>
              <a:t>	</a:t>
            </a:r>
            <a:r>
              <a:rPr lang="en-US" altLang="zh-CN" sz="2400" b="1" dirty="0" smtClean="0">
                <a:ea typeface="宋体" panose="02010600030101010101" pitchFamily="2" charset="-122"/>
              </a:rPr>
              <a:t>insert into</a:t>
            </a:r>
            <a:r>
              <a:rPr lang="en-US" altLang="zh-CN" sz="2400" dirty="0" smtClean="0">
                <a:ea typeface="宋体" panose="02010600030101010101" pitchFamily="2" charset="-122"/>
              </a:rPr>
              <a:t> </a:t>
            </a:r>
            <a:r>
              <a:rPr lang="en-US" altLang="zh-CN" sz="2400" i="1" dirty="0" smtClean="0">
                <a:ea typeface="宋体" panose="02010600030101010101" pitchFamily="2" charset="-122"/>
              </a:rPr>
              <a:t>table</a:t>
            </a:r>
            <a:r>
              <a:rPr lang="en-US" altLang="zh-CN" sz="2400" dirty="0" smtClean="0">
                <a:ea typeface="宋体" panose="02010600030101010101" pitchFamily="2" charset="-122"/>
              </a:rPr>
              <a:t>1 </a:t>
            </a:r>
            <a:r>
              <a:rPr lang="en-US" altLang="zh-CN" sz="2400" b="1" dirty="0" smtClean="0">
                <a:ea typeface="宋体" panose="02010600030101010101" pitchFamily="2" charset="-122"/>
              </a:rPr>
              <a:t>select</a:t>
            </a:r>
            <a:r>
              <a:rPr lang="en-US" altLang="zh-CN" sz="2400" dirty="0" smtClean="0">
                <a:ea typeface="宋体" panose="02010600030101010101" pitchFamily="2" charset="-122"/>
              </a:rPr>
              <a:t> * </a:t>
            </a:r>
            <a:r>
              <a:rPr lang="en-US" altLang="zh-CN" sz="2400" b="1" dirty="0" smtClean="0">
                <a:ea typeface="宋体" panose="02010600030101010101" pitchFamily="2" charset="-122"/>
              </a:rPr>
              <a:t>from</a:t>
            </a:r>
            <a:r>
              <a:rPr lang="en-US" altLang="zh-CN" sz="2400" dirty="0" smtClean="0">
                <a:ea typeface="宋体" panose="02010600030101010101" pitchFamily="2" charset="-122"/>
              </a:rPr>
              <a:t> </a:t>
            </a:r>
            <a:r>
              <a:rPr lang="en-US" altLang="zh-CN" sz="2400" i="1" dirty="0" smtClean="0">
                <a:ea typeface="宋体" panose="02010600030101010101" pitchFamily="2" charset="-122"/>
              </a:rPr>
              <a:t>table</a:t>
            </a:r>
            <a:r>
              <a:rPr lang="en-US" altLang="zh-CN" sz="2400" dirty="0" smtClean="0">
                <a:ea typeface="宋体" panose="02010600030101010101" pitchFamily="2" charset="-122"/>
              </a:rPr>
              <a:t>1;</a:t>
            </a:r>
            <a:br>
              <a:rPr lang="en-US" altLang="zh-CN" sz="2400" dirty="0" smtClean="0">
                <a:ea typeface="宋体" panose="02010600030101010101" pitchFamily="2" charset="-122"/>
              </a:rPr>
            </a:br>
            <a:r>
              <a:rPr lang="en-US" altLang="zh-CN" sz="2400" dirty="0" smtClean="0">
                <a:ea typeface="宋体" panose="02010600030101010101" pitchFamily="2" charset="-122"/>
              </a:rPr>
              <a:t>would cause problems, if </a:t>
            </a:r>
            <a:r>
              <a:rPr lang="en-US" altLang="zh-CN" sz="2400" i="1" dirty="0" smtClean="0">
                <a:ea typeface="宋体" panose="02010600030101010101" pitchFamily="2" charset="-122"/>
              </a:rPr>
              <a:t>table1</a:t>
            </a:r>
            <a:r>
              <a:rPr lang="en-US" altLang="zh-CN" sz="2400" dirty="0" smtClean="0">
                <a:ea typeface="宋体" panose="02010600030101010101" pitchFamily="2" charset="-122"/>
              </a:rPr>
              <a:t> did not have any primary key defined. </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a:xfrm>
            <a:off x="708941" y="317799"/>
            <a:ext cx="8077200" cy="609600"/>
          </a:xfrm>
        </p:spPr>
        <p:txBody>
          <a:bodyPr/>
          <a:lstStyle/>
          <a:p>
            <a:pPr>
              <a:defRPr/>
            </a:pPr>
            <a:r>
              <a:rPr lang="en-US" altLang="zh-CN" dirty="0" smtClean="0">
                <a:ea typeface="宋体" panose="02010600030101010101" pitchFamily="2" charset="-122"/>
              </a:rPr>
              <a:t>Modification of the Database – Updates</a:t>
            </a:r>
          </a:p>
        </p:txBody>
      </p:sp>
      <p:sp>
        <p:nvSpPr>
          <p:cNvPr id="65539" name="Rectangle 3"/>
          <p:cNvSpPr>
            <a:spLocks noGrp="1" noChangeArrowheads="1"/>
          </p:cNvSpPr>
          <p:nvPr>
            <p:ph type="body" idx="1"/>
          </p:nvPr>
        </p:nvSpPr>
        <p:spPr>
          <a:xfrm>
            <a:off x="504967" y="1106488"/>
            <a:ext cx="8366078" cy="4876800"/>
          </a:xfrm>
        </p:spPr>
        <p:txBody>
          <a:bodyPr/>
          <a:lstStyle/>
          <a:p>
            <a:pPr>
              <a:tabLst>
                <a:tab pos="2336800" algn="l"/>
              </a:tabLst>
            </a:pPr>
            <a:r>
              <a:rPr lang="en-US" altLang="zh-CN" sz="2400" dirty="0" smtClean="0">
                <a:ea typeface="宋体" panose="02010600030101010101" pitchFamily="2" charset="-122"/>
              </a:rPr>
              <a:t>Increase salaries of instructors whose salary is over $100,000 by 3%, and all others receive a 5% raise</a:t>
            </a:r>
          </a:p>
          <a:p>
            <a:pPr lvl="1">
              <a:tabLst>
                <a:tab pos="2336800" algn="l"/>
              </a:tabLst>
            </a:pPr>
            <a:r>
              <a:rPr lang="en-US" altLang="zh-CN" sz="2400" dirty="0" smtClean="0">
                <a:ea typeface="宋体" panose="02010600030101010101" pitchFamily="2" charset="-122"/>
              </a:rPr>
              <a:t>Write two </a:t>
            </a:r>
            <a:r>
              <a:rPr lang="en-US" altLang="zh-CN" sz="2400" b="1" dirty="0" smtClean="0">
                <a:ea typeface="宋体" panose="02010600030101010101" pitchFamily="2" charset="-122"/>
              </a:rPr>
              <a:t>update </a:t>
            </a:r>
            <a:r>
              <a:rPr lang="en-US" altLang="zh-CN" sz="2400" dirty="0" smtClean="0">
                <a:ea typeface="宋体" panose="02010600030101010101" pitchFamily="2" charset="-122"/>
              </a:rPr>
              <a:t>statements:</a:t>
            </a:r>
          </a:p>
          <a:p>
            <a:pPr lvl="1">
              <a:buFont typeface="Monotype Sorts" charset="2"/>
              <a:buNone/>
              <a:tabLst>
                <a:tab pos="2336800" algn="l"/>
              </a:tabLst>
            </a:pPr>
            <a:r>
              <a:rPr lang="en-US" altLang="zh-CN" sz="2400" dirty="0" smtClean="0">
                <a:ea typeface="宋体" panose="02010600030101010101" pitchFamily="2" charset="-122"/>
              </a:rPr>
              <a:t>	           </a:t>
            </a:r>
            <a:r>
              <a:rPr lang="en-US" altLang="zh-CN" sz="2400" b="1" dirty="0" smtClean="0">
                <a:ea typeface="宋体" panose="02010600030101010101" pitchFamily="2" charset="-122"/>
                <a:sym typeface="Symbol" panose="05050102010706020507" pitchFamily="18" charset="2"/>
              </a:rPr>
              <a:t>update </a:t>
            </a:r>
            <a:r>
              <a:rPr lang="en-US" altLang="zh-CN" sz="2400" i="1" dirty="0" smtClean="0">
                <a:ea typeface="宋体" panose="02010600030101010101" pitchFamily="2" charset="-122"/>
                <a:sym typeface="Symbol" panose="05050102010706020507" pitchFamily="18" charset="2"/>
              </a:rPr>
              <a:t>instructor</a:t>
            </a:r>
            <a:br>
              <a:rPr lang="en-US" altLang="zh-CN" sz="2400" i="1" dirty="0" smtClean="0">
                <a:ea typeface="宋体" panose="02010600030101010101" pitchFamily="2" charset="-122"/>
                <a:sym typeface="Symbol" panose="05050102010706020507" pitchFamily="18" charset="2"/>
              </a:rPr>
            </a:br>
            <a:r>
              <a:rPr lang="en-US" altLang="zh-CN" sz="2400" i="1" dirty="0" smtClean="0">
                <a:ea typeface="宋体" panose="02010600030101010101" pitchFamily="2" charset="-122"/>
                <a:sym typeface="Symbol" panose="05050102010706020507" pitchFamily="18" charset="2"/>
              </a:rPr>
              <a:t>               </a:t>
            </a:r>
            <a:r>
              <a:rPr lang="en-US" altLang="zh-CN" sz="2400" b="1" dirty="0" smtClean="0">
                <a:ea typeface="宋体" panose="02010600030101010101" pitchFamily="2" charset="-122"/>
                <a:sym typeface="Symbol" panose="05050102010706020507" pitchFamily="18" charset="2"/>
              </a:rPr>
              <a:t>set </a:t>
            </a:r>
            <a:r>
              <a:rPr lang="en-US" altLang="zh-CN" sz="2400" i="1" dirty="0" smtClean="0">
                <a:ea typeface="宋体" panose="02010600030101010101" pitchFamily="2" charset="-122"/>
                <a:sym typeface="Symbol" panose="05050102010706020507" pitchFamily="18" charset="2"/>
              </a:rPr>
              <a:t>salary </a:t>
            </a:r>
            <a:r>
              <a:rPr lang="en-US" altLang="zh-CN" sz="2400" dirty="0" smtClean="0">
                <a:ea typeface="宋体" panose="02010600030101010101" pitchFamily="2" charset="-122"/>
                <a:sym typeface="Symbol" panose="05050102010706020507" pitchFamily="18" charset="2"/>
              </a:rPr>
              <a:t>= </a:t>
            </a:r>
            <a:r>
              <a:rPr lang="en-US" altLang="zh-CN" sz="2400" i="1" dirty="0" smtClean="0">
                <a:ea typeface="宋体" panose="02010600030101010101" pitchFamily="2" charset="-122"/>
                <a:sym typeface="Symbol" panose="05050102010706020507" pitchFamily="18" charset="2"/>
              </a:rPr>
              <a:t>salary </a:t>
            </a:r>
            <a:r>
              <a:rPr lang="en-US" altLang="zh-CN" sz="2400" dirty="0" smtClean="0">
                <a:ea typeface="宋体" panose="02010600030101010101" pitchFamily="2" charset="-122"/>
                <a:sym typeface="Symbol" panose="05050102010706020507" pitchFamily="18" charset="2"/>
              </a:rPr>
              <a:t>* 1.03</a:t>
            </a:r>
            <a:br>
              <a:rPr lang="en-US" altLang="zh-CN" sz="2400" dirty="0" smtClean="0">
                <a:ea typeface="宋体" panose="02010600030101010101" pitchFamily="2" charset="-122"/>
                <a:sym typeface="Symbol" panose="05050102010706020507" pitchFamily="18" charset="2"/>
              </a:rPr>
            </a:br>
            <a:r>
              <a:rPr lang="en-US" altLang="zh-CN" sz="2400" dirty="0" smtClean="0">
                <a:ea typeface="宋体" panose="02010600030101010101" pitchFamily="2" charset="-122"/>
                <a:sym typeface="Symbol" panose="05050102010706020507" pitchFamily="18" charset="2"/>
              </a:rPr>
              <a:t>               </a:t>
            </a:r>
            <a:r>
              <a:rPr lang="en-US" altLang="zh-CN" sz="2400" b="1" dirty="0" smtClean="0">
                <a:ea typeface="宋体" panose="02010600030101010101" pitchFamily="2" charset="-122"/>
                <a:sym typeface="Symbol" panose="05050102010706020507" pitchFamily="18" charset="2"/>
              </a:rPr>
              <a:t>where </a:t>
            </a:r>
            <a:r>
              <a:rPr lang="en-US" altLang="zh-CN" sz="2400" i="1" dirty="0" smtClean="0">
                <a:ea typeface="宋体" panose="02010600030101010101" pitchFamily="2" charset="-122"/>
                <a:sym typeface="Symbol" panose="05050102010706020507" pitchFamily="18" charset="2"/>
              </a:rPr>
              <a:t>salary </a:t>
            </a:r>
            <a:r>
              <a:rPr lang="en-US" altLang="zh-CN" sz="2400" dirty="0" smtClean="0">
                <a:ea typeface="宋体" panose="02010600030101010101" pitchFamily="2" charset="-122"/>
                <a:sym typeface="Symbol" panose="05050102010706020507" pitchFamily="18" charset="2"/>
              </a:rPr>
              <a:t>&gt; 100000;</a:t>
            </a:r>
            <a:br>
              <a:rPr lang="en-US" altLang="zh-CN" sz="2400" dirty="0" smtClean="0">
                <a:ea typeface="宋体" panose="02010600030101010101" pitchFamily="2" charset="-122"/>
                <a:sym typeface="Symbol" panose="05050102010706020507" pitchFamily="18" charset="2"/>
              </a:rPr>
            </a:br>
            <a:r>
              <a:rPr lang="en-US" altLang="zh-CN" sz="2400" dirty="0" smtClean="0">
                <a:ea typeface="宋体" panose="02010600030101010101" pitchFamily="2" charset="-122"/>
                <a:sym typeface="Symbol" panose="05050102010706020507" pitchFamily="18" charset="2"/>
              </a:rPr>
              <a:t>           </a:t>
            </a:r>
            <a:r>
              <a:rPr lang="en-US" altLang="zh-CN" sz="2400" b="1" dirty="0" smtClean="0">
                <a:ea typeface="宋体" panose="02010600030101010101" pitchFamily="2" charset="-122"/>
                <a:sym typeface="Symbol" panose="05050102010706020507" pitchFamily="18" charset="2"/>
              </a:rPr>
              <a:t>update </a:t>
            </a:r>
            <a:r>
              <a:rPr lang="en-US" altLang="zh-CN" sz="2400" i="1" dirty="0" smtClean="0">
                <a:ea typeface="宋体" panose="02010600030101010101" pitchFamily="2" charset="-122"/>
                <a:sym typeface="Symbol" panose="05050102010706020507" pitchFamily="18" charset="2"/>
              </a:rPr>
              <a:t>instructor</a:t>
            </a:r>
            <a:br>
              <a:rPr lang="en-US" altLang="zh-CN" sz="2400" i="1" dirty="0" smtClean="0">
                <a:ea typeface="宋体" panose="02010600030101010101" pitchFamily="2" charset="-122"/>
                <a:sym typeface="Symbol" panose="05050102010706020507" pitchFamily="18" charset="2"/>
              </a:rPr>
            </a:br>
            <a:r>
              <a:rPr lang="en-US" altLang="zh-CN" sz="2400" i="1" dirty="0" smtClean="0">
                <a:ea typeface="宋体" panose="02010600030101010101" pitchFamily="2" charset="-122"/>
                <a:sym typeface="Symbol" panose="05050102010706020507" pitchFamily="18" charset="2"/>
              </a:rPr>
              <a:t>                </a:t>
            </a:r>
            <a:r>
              <a:rPr lang="en-US" altLang="zh-CN" sz="2400" b="1" dirty="0" smtClean="0">
                <a:ea typeface="宋体" panose="02010600030101010101" pitchFamily="2" charset="-122"/>
                <a:sym typeface="Symbol" panose="05050102010706020507" pitchFamily="18" charset="2"/>
              </a:rPr>
              <a:t>set </a:t>
            </a:r>
            <a:r>
              <a:rPr lang="en-US" altLang="zh-CN" sz="2400" i="1" dirty="0" smtClean="0">
                <a:ea typeface="宋体" panose="02010600030101010101" pitchFamily="2" charset="-122"/>
                <a:sym typeface="Symbol" panose="05050102010706020507" pitchFamily="18" charset="2"/>
              </a:rPr>
              <a:t>salary </a:t>
            </a:r>
            <a:r>
              <a:rPr lang="en-US" altLang="zh-CN" sz="2400" dirty="0" smtClean="0">
                <a:ea typeface="宋体" panose="02010600030101010101" pitchFamily="2" charset="-122"/>
                <a:sym typeface="Symbol" panose="05050102010706020507" pitchFamily="18" charset="2"/>
              </a:rPr>
              <a:t>= </a:t>
            </a:r>
            <a:r>
              <a:rPr lang="en-US" altLang="zh-CN" sz="2400" i="1" dirty="0" smtClean="0">
                <a:ea typeface="宋体" panose="02010600030101010101" pitchFamily="2" charset="-122"/>
                <a:sym typeface="Symbol" panose="05050102010706020507" pitchFamily="18" charset="2"/>
              </a:rPr>
              <a:t>salary </a:t>
            </a:r>
            <a:r>
              <a:rPr lang="en-US" altLang="zh-CN" sz="2400" dirty="0" smtClean="0">
                <a:ea typeface="宋体" panose="02010600030101010101" pitchFamily="2" charset="-122"/>
                <a:sym typeface="Symbol" panose="05050102010706020507" pitchFamily="18" charset="2"/>
              </a:rPr>
              <a:t>* 1.05</a:t>
            </a:r>
            <a:br>
              <a:rPr lang="en-US" altLang="zh-CN" sz="2400" dirty="0" smtClean="0">
                <a:ea typeface="宋体" panose="02010600030101010101" pitchFamily="2" charset="-122"/>
                <a:sym typeface="Symbol" panose="05050102010706020507" pitchFamily="18" charset="2"/>
              </a:rPr>
            </a:br>
            <a:r>
              <a:rPr lang="en-US" altLang="zh-CN" sz="2400" dirty="0" smtClean="0">
                <a:ea typeface="宋体" panose="02010600030101010101" pitchFamily="2" charset="-122"/>
                <a:sym typeface="Symbol" panose="05050102010706020507" pitchFamily="18" charset="2"/>
              </a:rPr>
              <a:t>                </a:t>
            </a:r>
            <a:r>
              <a:rPr lang="en-US" altLang="zh-CN" sz="2400" b="1" dirty="0" smtClean="0">
                <a:ea typeface="宋体" panose="02010600030101010101" pitchFamily="2" charset="-122"/>
                <a:sym typeface="Symbol" panose="05050102010706020507" pitchFamily="18" charset="2"/>
              </a:rPr>
              <a:t>where </a:t>
            </a:r>
            <a:r>
              <a:rPr lang="en-US" altLang="zh-CN" sz="2400" i="1" dirty="0" smtClean="0">
                <a:ea typeface="宋体" panose="02010600030101010101" pitchFamily="2" charset="-122"/>
                <a:sym typeface="Symbol" panose="05050102010706020507" pitchFamily="18" charset="2"/>
              </a:rPr>
              <a:t>salary </a:t>
            </a:r>
            <a:r>
              <a:rPr lang="en-US" altLang="zh-CN" sz="2400" dirty="0" smtClean="0">
                <a:ea typeface="宋体" panose="02010600030101010101" pitchFamily="2" charset="-122"/>
                <a:sym typeface="Symbol" panose="05050102010706020507" pitchFamily="18" charset="2"/>
              </a:rPr>
              <a:t>&lt;= 100000;</a:t>
            </a:r>
          </a:p>
          <a:p>
            <a:pPr lvl="1">
              <a:tabLst>
                <a:tab pos="2336800" algn="l"/>
              </a:tabLst>
            </a:pPr>
            <a:r>
              <a:rPr lang="en-US" altLang="zh-CN" sz="2400" dirty="0" smtClean="0">
                <a:ea typeface="宋体" panose="02010600030101010101" pitchFamily="2" charset="-122"/>
                <a:sym typeface="Symbol" panose="05050102010706020507" pitchFamily="18" charset="2"/>
              </a:rPr>
              <a:t>The order is important</a:t>
            </a:r>
          </a:p>
          <a:p>
            <a:pPr lvl="1">
              <a:tabLst>
                <a:tab pos="2336800" algn="l"/>
              </a:tabLst>
            </a:pPr>
            <a:r>
              <a:rPr lang="en-US" altLang="zh-CN" sz="2400" dirty="0" smtClean="0">
                <a:ea typeface="宋体" panose="02010600030101010101" pitchFamily="2" charset="-122"/>
                <a:sym typeface="Symbol" panose="05050102010706020507" pitchFamily="18" charset="2"/>
              </a:rPr>
              <a:t>Can be done better using the </a:t>
            </a:r>
            <a:r>
              <a:rPr lang="en-US" altLang="zh-CN" sz="2400" b="1" dirty="0" smtClean="0">
                <a:ea typeface="宋体" panose="02010600030101010101" pitchFamily="2" charset="-122"/>
                <a:sym typeface="Symbol" panose="05050102010706020507" pitchFamily="18" charset="2"/>
              </a:rPr>
              <a:t>case </a:t>
            </a:r>
            <a:r>
              <a:rPr lang="en-US" altLang="zh-CN" sz="2400" dirty="0" smtClean="0">
                <a:ea typeface="宋体" panose="02010600030101010101" pitchFamily="2" charset="-122"/>
                <a:sym typeface="Symbol" panose="05050102010706020507" pitchFamily="18" charset="2"/>
              </a:rPr>
              <a:t>statement (next slide)</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26496" y="212707"/>
            <a:ext cx="7837487" cy="682625"/>
          </a:xfrm>
        </p:spPr>
        <p:txBody>
          <a:bodyPr/>
          <a:lstStyle/>
          <a:p>
            <a:r>
              <a:rPr lang="en-US" altLang="zh-CN" dirty="0" smtClean="0">
                <a:ea typeface="宋体" panose="02010600030101010101" pitchFamily="2" charset="-122"/>
              </a:rPr>
              <a:t>Updates</a:t>
            </a:r>
            <a:endParaRPr lang="zh-CN" altLang="en-US" dirty="0" smtClean="0">
              <a:ea typeface="宋体" panose="02010600030101010101" pitchFamily="2" charset="-122"/>
            </a:endParaRPr>
          </a:p>
        </p:txBody>
      </p:sp>
      <p:sp>
        <p:nvSpPr>
          <p:cNvPr id="5" name="内容占位符 2"/>
          <p:cNvSpPr>
            <a:spLocks noGrp="1"/>
          </p:cNvSpPr>
          <p:nvPr>
            <p:ph idx="1"/>
          </p:nvPr>
        </p:nvSpPr>
        <p:spPr>
          <a:xfrm>
            <a:off x="468313" y="1171595"/>
            <a:ext cx="8675687" cy="4992538"/>
          </a:xfrm>
        </p:spPr>
        <p:txBody>
          <a:bodyPr>
            <a:normAutofit fontScale="85000" lnSpcReduction="20000"/>
          </a:bodyPr>
          <a:lstStyle/>
          <a:p>
            <a:pPr>
              <a:defRPr/>
            </a:pPr>
            <a:r>
              <a:rPr lang="en-US" altLang="zh-CN" dirty="0" smtClean="0"/>
              <a:t>Can you figure out the statement?</a:t>
            </a:r>
            <a:br>
              <a:rPr lang="en-US" altLang="zh-CN" dirty="0" smtClean="0"/>
            </a:br>
            <a:r>
              <a:rPr lang="en-US" altLang="zh-CN" dirty="0" smtClean="0"/>
              <a:t>“all instructors with salary over $100,000 receive a 3 percent raise, whereas all others receive a 5 percent raise.”</a:t>
            </a:r>
          </a:p>
          <a:p>
            <a:pPr>
              <a:defRPr/>
            </a:pPr>
            <a:endParaRPr lang="en-US" altLang="zh-CN" dirty="0"/>
          </a:p>
          <a:p>
            <a:pPr>
              <a:defRPr/>
            </a:pPr>
            <a:r>
              <a:rPr lang="en-US" altLang="zh-CN" dirty="0" smtClean="0"/>
              <a:t>Does the following statements works?</a:t>
            </a:r>
            <a:br>
              <a:rPr lang="en-US" altLang="zh-CN" dirty="0" smtClean="0"/>
            </a:br>
            <a:r>
              <a:rPr lang="en-US" altLang="zh-CN" dirty="0" smtClean="0"/>
              <a:t>Write two update statements:</a:t>
            </a:r>
            <a:br>
              <a:rPr lang="en-US" altLang="zh-CN" dirty="0" smtClean="0"/>
            </a:br>
            <a:r>
              <a:rPr lang="en-US" altLang="zh-CN" dirty="0" smtClean="0"/>
              <a:t>	 </a:t>
            </a:r>
            <a:r>
              <a:rPr lang="en-US" altLang="zh-CN" b="1" dirty="0" smtClean="0"/>
              <a:t>update</a:t>
            </a:r>
            <a:r>
              <a:rPr lang="en-US" altLang="zh-CN" dirty="0" smtClean="0"/>
              <a:t> instructor</a:t>
            </a:r>
            <a:br>
              <a:rPr lang="en-US" altLang="zh-CN" dirty="0" smtClean="0"/>
            </a:br>
            <a:r>
              <a:rPr lang="en-US" altLang="zh-CN" dirty="0" smtClean="0"/>
              <a:t>                </a:t>
            </a:r>
            <a:r>
              <a:rPr lang="en-US" altLang="zh-CN" b="1" dirty="0" smtClean="0"/>
              <a:t>set</a:t>
            </a:r>
            <a:r>
              <a:rPr lang="en-US" altLang="zh-CN" dirty="0" smtClean="0"/>
              <a:t> salary = salary * 1.05</a:t>
            </a:r>
            <a:br>
              <a:rPr lang="en-US" altLang="zh-CN" dirty="0" smtClean="0"/>
            </a:br>
            <a:r>
              <a:rPr lang="en-US" altLang="zh-CN" dirty="0" smtClean="0"/>
              <a:t>                </a:t>
            </a:r>
            <a:r>
              <a:rPr lang="en-US" altLang="zh-CN" b="1" dirty="0" smtClean="0"/>
              <a:t>where</a:t>
            </a:r>
            <a:r>
              <a:rPr lang="en-US" altLang="zh-CN" dirty="0" smtClean="0"/>
              <a:t> salary &lt;= 100000;</a:t>
            </a:r>
            <a:br>
              <a:rPr lang="en-US" altLang="zh-CN" dirty="0" smtClean="0"/>
            </a:br>
            <a:r>
              <a:rPr lang="en-US" altLang="zh-CN" dirty="0" smtClean="0"/>
              <a:t>       </a:t>
            </a:r>
            <a:r>
              <a:rPr lang="en-US" altLang="zh-CN" b="1" dirty="0" smtClean="0"/>
              <a:t>update</a:t>
            </a:r>
            <a:r>
              <a:rPr lang="en-US" altLang="zh-CN" dirty="0" smtClean="0"/>
              <a:t> instructor</a:t>
            </a:r>
            <a:br>
              <a:rPr lang="en-US" altLang="zh-CN" dirty="0" smtClean="0"/>
            </a:br>
            <a:r>
              <a:rPr lang="en-US" altLang="zh-CN" dirty="0" smtClean="0"/>
              <a:t>               </a:t>
            </a:r>
            <a:r>
              <a:rPr lang="en-US" altLang="zh-CN" b="1" dirty="0" smtClean="0"/>
              <a:t>set</a:t>
            </a:r>
            <a:r>
              <a:rPr lang="en-US" altLang="zh-CN" dirty="0" smtClean="0"/>
              <a:t> salary = salary * 1.03</a:t>
            </a:r>
            <a:br>
              <a:rPr lang="en-US" altLang="zh-CN" dirty="0" smtClean="0"/>
            </a:br>
            <a:r>
              <a:rPr lang="en-US" altLang="zh-CN" dirty="0" smtClean="0"/>
              <a:t>               </a:t>
            </a:r>
            <a:r>
              <a:rPr lang="en-US" altLang="zh-CN" b="1" dirty="0" smtClean="0"/>
              <a:t>where</a:t>
            </a:r>
            <a:r>
              <a:rPr lang="en-US" altLang="zh-CN" dirty="0" smtClean="0"/>
              <a:t> salary &gt; 100000;</a:t>
            </a:r>
          </a:p>
          <a:p>
            <a:pPr>
              <a:defRPr/>
            </a:pP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68313" y="115888"/>
            <a:ext cx="7837487" cy="682625"/>
          </a:xfrm>
        </p:spPr>
        <p:txBody>
          <a:bodyPr/>
          <a:lstStyle/>
          <a:p>
            <a:r>
              <a:rPr lang="en-US" altLang="zh-CN" smtClean="0">
                <a:ea typeface="宋体" panose="02010600030101010101" pitchFamily="2" charset="-122"/>
              </a:rPr>
              <a:t>Updates</a:t>
            </a:r>
            <a:endParaRPr lang="zh-CN" altLang="en-US" smtClean="0">
              <a:ea typeface="宋体" panose="02010600030101010101" pitchFamily="2" charset="-122"/>
            </a:endParaRPr>
          </a:p>
        </p:txBody>
      </p:sp>
      <p:sp>
        <p:nvSpPr>
          <p:cNvPr id="5" name="内容占位符 2"/>
          <p:cNvSpPr>
            <a:spLocks noGrp="1"/>
          </p:cNvSpPr>
          <p:nvPr>
            <p:ph idx="1"/>
          </p:nvPr>
        </p:nvSpPr>
        <p:spPr>
          <a:xfrm>
            <a:off x="468313" y="1268413"/>
            <a:ext cx="8546595" cy="4874203"/>
          </a:xfrm>
        </p:spPr>
        <p:txBody>
          <a:bodyPr/>
          <a:lstStyle/>
          <a:p>
            <a:pPr>
              <a:defRPr/>
            </a:pPr>
            <a:r>
              <a:rPr lang="en-US" altLang="zh-CN" sz="2800" dirty="0" smtClean="0"/>
              <a:t> update instructor</a:t>
            </a:r>
            <a:br>
              <a:rPr lang="en-US" altLang="zh-CN" sz="2800" dirty="0" smtClean="0"/>
            </a:br>
            <a:r>
              <a:rPr lang="en-US" altLang="zh-CN" sz="2800" dirty="0" smtClean="0"/>
              <a:t>             set salary = salary * 1.03</a:t>
            </a:r>
            <a:br>
              <a:rPr lang="en-US" altLang="zh-CN" sz="2800" dirty="0" smtClean="0"/>
            </a:br>
            <a:r>
              <a:rPr lang="en-US" altLang="zh-CN" sz="2800" dirty="0" smtClean="0"/>
              <a:t>             where salary &gt; 100000;</a:t>
            </a:r>
            <a:br>
              <a:rPr lang="en-US" altLang="zh-CN" sz="2800" dirty="0" smtClean="0"/>
            </a:br>
            <a:r>
              <a:rPr lang="en-US" altLang="zh-CN" sz="2800" dirty="0" smtClean="0"/>
              <a:t> update instructor</a:t>
            </a:r>
            <a:br>
              <a:rPr lang="en-US" altLang="zh-CN" sz="2800" dirty="0" smtClean="0"/>
            </a:br>
            <a:r>
              <a:rPr lang="en-US" altLang="zh-CN" sz="2800" dirty="0" smtClean="0"/>
              <a:t>                set salary = salary * 1.05</a:t>
            </a:r>
            <a:br>
              <a:rPr lang="en-US" altLang="zh-CN" sz="2800" dirty="0" smtClean="0"/>
            </a:br>
            <a:r>
              <a:rPr lang="en-US" altLang="zh-CN" sz="2800" dirty="0" smtClean="0"/>
              <a:t>                where salary &lt;= 100000;</a:t>
            </a:r>
          </a:p>
          <a:p>
            <a:pPr>
              <a:defRPr/>
            </a:pPr>
            <a:endParaRPr lang="en-US" altLang="zh-CN" sz="2800" dirty="0" smtClean="0"/>
          </a:p>
          <a:p>
            <a:pPr>
              <a:defRPr/>
            </a:pPr>
            <a:r>
              <a:rPr lang="en-US" altLang="zh-CN" sz="2800" b="1" dirty="0" smtClean="0">
                <a:solidFill>
                  <a:srgbClr val="0070C0"/>
                </a:solidFill>
                <a:effectLst>
                  <a:outerShdw blurRad="38100" dist="38100" dir="2700000" algn="tl">
                    <a:srgbClr val="000000">
                      <a:alpha val="43137"/>
                    </a:srgbClr>
                  </a:outerShdw>
                </a:effectLst>
              </a:rPr>
              <a:t>The order is important!!!</a:t>
            </a:r>
          </a:p>
          <a:p>
            <a:pPr>
              <a:defRPr/>
            </a:pPr>
            <a:r>
              <a:rPr lang="en-US" altLang="zh-CN" sz="2800" b="1" dirty="0" smtClean="0">
                <a:solidFill>
                  <a:srgbClr val="0070C0"/>
                </a:solidFill>
                <a:effectLst>
                  <a:outerShdw blurRad="38100" dist="38100" dir="2700000" algn="tl">
                    <a:srgbClr val="000000">
                      <a:alpha val="43137"/>
                    </a:srgbClr>
                  </a:outerShdw>
                </a:effectLst>
              </a:rPr>
              <a:t>Can be done better using the case statement</a:t>
            </a:r>
          </a:p>
          <a:p>
            <a:pPr>
              <a:defRPr/>
            </a:pPr>
            <a:endParaRPr lang="zh-CN" altLang="en-US" dirty="0"/>
          </a:p>
        </p:txBody>
      </p:sp>
      <p:sp>
        <p:nvSpPr>
          <p:cNvPr id="6" name="日期占位符 3"/>
          <p:cNvSpPr txBox="1"/>
          <p:nvPr/>
        </p:nvSpPr>
        <p:spPr bwMode="auto">
          <a:xfrm>
            <a:off x="327025" y="6477000"/>
            <a:ext cx="3092450" cy="381000"/>
          </a:xfrm>
          <a:prstGeom prst="rect">
            <a:avLst/>
          </a:prstGeom>
          <a:noFill/>
          <a:ln w="9525">
            <a:noFill/>
            <a:miter lim="800000"/>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r" defTabSz="914400" rtl="0" eaLnBrk="0" fontAlgn="base" latinLnBrk="0" hangingPunct="0">
              <a:lnSpc>
                <a:spcPct val="100000"/>
              </a:lnSpc>
              <a:spcBef>
                <a:spcPct val="50000"/>
              </a:spcBef>
              <a:spcAft>
                <a:spcPct val="0"/>
              </a:spcAft>
              <a:buClrTx/>
              <a:buSzTx/>
              <a:buFontTx/>
              <a:buNone/>
              <a:defRPr/>
            </a:pPr>
            <a:r>
              <a:rPr kumimoji="0" lang="en-US" altLang="ko-KR" sz="1400" b="0" i="0" u="none" strike="noStrike" kern="1200" cap="none" spc="0" normalizeH="0" baseline="0" noProof="0" smtClean="0">
                <a:ln>
                  <a:noFill/>
                </a:ln>
                <a:solidFill>
                  <a:schemeClr val="bg2"/>
                </a:solidFill>
                <a:effectLst/>
                <a:uLnTx/>
                <a:uFillTx/>
                <a:latin typeface="Times New Roman" panose="02020603050405020304" pitchFamily="18" charset="0"/>
                <a:ea typeface="宋体" panose="02010600030101010101" pitchFamily="2" charset="-122"/>
                <a:cs typeface="+mn-cs"/>
              </a:rPr>
              <a:t>SSDUT-Software School of DUT</a:t>
            </a:r>
            <a:endParaRPr kumimoji="0" lang="en-US" altLang="ko-KR" sz="1400" b="0" i="0" u="none" strike="noStrike" kern="1200" cap="none" spc="0" normalizeH="0" baseline="0" noProof="0">
              <a:ln>
                <a:noFill/>
              </a:ln>
              <a:solidFill>
                <a:schemeClr val="bg2"/>
              </a:solidFill>
              <a:effectLst/>
              <a:uLnTx/>
              <a:uFillTx/>
              <a:latin typeface="Times New Roman" panose="02020603050405020304" pitchFamily="18" charset="0"/>
              <a:ea typeface="Gulim" pitchFamily="34" charset="-127"/>
              <a:cs typeface="+mn-cs"/>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a:xfrm>
            <a:off x="873163" y="382512"/>
            <a:ext cx="8077200" cy="609601"/>
          </a:xfrm>
        </p:spPr>
        <p:txBody>
          <a:bodyPr/>
          <a:lstStyle/>
          <a:p>
            <a:pPr>
              <a:defRPr/>
            </a:pPr>
            <a:r>
              <a:rPr lang="en-US" altLang="zh-CN" dirty="0" smtClean="0">
                <a:ea typeface="宋体" panose="02010600030101010101" pitchFamily="2" charset="-122"/>
              </a:rPr>
              <a:t>Case Statement for Conditional Updates</a:t>
            </a:r>
          </a:p>
        </p:txBody>
      </p:sp>
      <p:sp>
        <p:nvSpPr>
          <p:cNvPr id="66563" name="Rectangle 3"/>
          <p:cNvSpPr>
            <a:spLocks noGrp="1" noChangeArrowheads="1"/>
          </p:cNvSpPr>
          <p:nvPr>
            <p:ph type="body" idx="1"/>
          </p:nvPr>
        </p:nvSpPr>
        <p:spPr>
          <a:xfrm>
            <a:off x="814388" y="1093788"/>
            <a:ext cx="7966075" cy="4903787"/>
          </a:xfrm>
        </p:spPr>
        <p:txBody>
          <a:bodyPr/>
          <a:lstStyle/>
          <a:p>
            <a:r>
              <a:rPr lang="en-US" altLang="zh-CN" sz="2400" dirty="0" smtClean="0">
                <a:ea typeface="宋体" panose="02010600030101010101" pitchFamily="2" charset="-122"/>
              </a:rPr>
              <a:t>Same query as before but with case statement</a:t>
            </a:r>
          </a:p>
          <a:p>
            <a:r>
              <a:rPr lang="en-US" altLang="zh-CN" sz="2400" dirty="0" smtClean="0"/>
              <a:t>“all instructors with salary over $100,000 receive a 3 percent raise, whereas all others receive a 5 percent raise.”</a:t>
            </a:r>
          </a:p>
          <a:p>
            <a:endParaRPr lang="en-US" altLang="zh-CN" sz="2400" dirty="0" smtClean="0">
              <a:ea typeface="宋体" panose="02010600030101010101" pitchFamily="2" charset="-122"/>
            </a:endParaRPr>
          </a:p>
          <a:p>
            <a:pPr>
              <a:buFont typeface="Monotype Sorts" charset="2"/>
              <a:buNone/>
            </a:pPr>
            <a:r>
              <a:rPr lang="en-US" altLang="zh-CN" sz="2400" dirty="0" smtClean="0">
                <a:ea typeface="宋体" panose="02010600030101010101" pitchFamily="2" charset="-122"/>
              </a:rPr>
              <a:t>		 </a:t>
            </a:r>
            <a:r>
              <a:rPr lang="en-US" altLang="zh-CN" sz="2400" b="1" dirty="0" smtClean="0">
                <a:ea typeface="宋体" panose="02010600030101010101" pitchFamily="2" charset="-122"/>
              </a:rPr>
              <a:t>update </a:t>
            </a:r>
            <a:r>
              <a:rPr lang="en-US" altLang="zh-CN" sz="2400" i="1" dirty="0" smtClean="0">
                <a:ea typeface="宋体" panose="02010600030101010101" pitchFamily="2" charset="-122"/>
              </a:rPr>
              <a:t>instructor</a:t>
            </a:r>
            <a:br>
              <a:rPr lang="en-US" altLang="zh-CN" sz="2400" i="1" dirty="0" smtClean="0">
                <a:ea typeface="宋体" panose="02010600030101010101" pitchFamily="2" charset="-122"/>
              </a:rPr>
            </a:br>
            <a:r>
              <a:rPr lang="en-US" altLang="zh-CN" sz="2400" i="1" dirty="0" smtClean="0">
                <a:ea typeface="宋体" panose="02010600030101010101" pitchFamily="2" charset="-122"/>
              </a:rPr>
              <a:t>               </a:t>
            </a:r>
            <a:r>
              <a:rPr lang="en-US" altLang="zh-CN" sz="2400" b="1" dirty="0" smtClean="0">
                <a:ea typeface="宋体" panose="02010600030101010101" pitchFamily="2" charset="-122"/>
              </a:rPr>
              <a:t>set </a:t>
            </a:r>
            <a:r>
              <a:rPr lang="en-US" altLang="zh-CN" sz="2400" i="1" dirty="0" smtClean="0">
                <a:ea typeface="宋体" panose="02010600030101010101" pitchFamily="2" charset="-122"/>
              </a:rPr>
              <a:t>salary </a:t>
            </a:r>
            <a:r>
              <a:rPr lang="en-US" altLang="zh-CN" sz="2400" dirty="0" smtClean="0">
                <a:ea typeface="宋体" panose="02010600030101010101" pitchFamily="2" charset="-122"/>
              </a:rPr>
              <a:t>= </a:t>
            </a:r>
            <a:r>
              <a:rPr lang="en-US" altLang="zh-CN" sz="2400" b="1" dirty="0" smtClean="0">
                <a:ea typeface="宋体" panose="02010600030101010101" pitchFamily="2" charset="-122"/>
              </a:rPr>
              <a:t>case</a:t>
            </a:r>
            <a:br>
              <a:rPr lang="en-US" altLang="zh-CN" sz="2400" b="1" dirty="0" smtClean="0">
                <a:ea typeface="宋体" panose="02010600030101010101" pitchFamily="2" charset="-122"/>
              </a:rPr>
            </a:br>
            <a:r>
              <a:rPr lang="en-US" altLang="zh-CN" sz="2400" b="1" dirty="0" smtClean="0">
                <a:ea typeface="宋体" panose="02010600030101010101" pitchFamily="2" charset="-122"/>
              </a:rPr>
              <a:t>               when </a:t>
            </a:r>
            <a:r>
              <a:rPr lang="en-US" altLang="zh-CN" sz="2400" i="1" dirty="0" smtClean="0">
                <a:ea typeface="宋体" panose="02010600030101010101" pitchFamily="2" charset="-122"/>
              </a:rPr>
              <a:t>salary </a:t>
            </a:r>
            <a:r>
              <a:rPr lang="en-US" altLang="zh-CN" sz="2400" dirty="0" smtClean="0">
                <a:ea typeface="宋体" panose="02010600030101010101" pitchFamily="2" charset="-122"/>
              </a:rPr>
              <a:t>&lt;= 100000 </a:t>
            </a:r>
            <a:r>
              <a:rPr lang="en-US" altLang="zh-CN" sz="2400" b="1" dirty="0" smtClean="0">
                <a:ea typeface="宋体" panose="02010600030101010101" pitchFamily="2" charset="-122"/>
              </a:rPr>
              <a:t>then </a:t>
            </a:r>
            <a:r>
              <a:rPr lang="en-US" altLang="zh-CN" sz="2400" i="1" dirty="0" smtClean="0">
                <a:ea typeface="宋体" panose="02010600030101010101" pitchFamily="2" charset="-122"/>
              </a:rPr>
              <a:t>salary </a:t>
            </a:r>
            <a:r>
              <a:rPr lang="en-US" altLang="zh-CN" sz="2400" dirty="0" smtClean="0">
                <a:ea typeface="宋体" panose="02010600030101010101" pitchFamily="2" charset="-122"/>
              </a:rPr>
              <a:t>* 1.05</a:t>
            </a:r>
            <a:br>
              <a:rPr lang="en-US" altLang="zh-CN" sz="2400" dirty="0" smtClean="0">
                <a:ea typeface="宋体" panose="02010600030101010101" pitchFamily="2" charset="-122"/>
              </a:rPr>
            </a:br>
            <a:r>
              <a:rPr lang="en-US" altLang="zh-CN" sz="2400" dirty="0" smtClean="0">
                <a:ea typeface="宋体" panose="02010600030101010101" pitchFamily="2" charset="-122"/>
              </a:rPr>
              <a:t>               </a:t>
            </a:r>
            <a:r>
              <a:rPr lang="en-US" altLang="zh-CN" sz="2400" b="1" dirty="0" smtClean="0">
                <a:ea typeface="宋体" panose="02010600030101010101" pitchFamily="2" charset="-122"/>
              </a:rPr>
              <a:t>else </a:t>
            </a:r>
            <a:r>
              <a:rPr lang="en-US" altLang="zh-CN" sz="2400" i="1" dirty="0" smtClean="0">
                <a:ea typeface="宋体" panose="02010600030101010101" pitchFamily="2" charset="-122"/>
              </a:rPr>
              <a:t>salary </a:t>
            </a:r>
            <a:r>
              <a:rPr lang="en-US" altLang="zh-CN" sz="2400" dirty="0" smtClean="0">
                <a:ea typeface="宋体" panose="02010600030101010101" pitchFamily="2" charset="-122"/>
              </a:rPr>
              <a:t>* 1.03</a:t>
            </a:r>
            <a:br>
              <a:rPr lang="en-US" altLang="zh-CN" sz="2400" dirty="0" smtClean="0">
                <a:ea typeface="宋体" panose="02010600030101010101" pitchFamily="2" charset="-122"/>
              </a:rPr>
            </a:br>
            <a:r>
              <a:rPr lang="en-US" altLang="zh-CN" sz="2400" dirty="0" smtClean="0">
                <a:ea typeface="宋体" panose="02010600030101010101" pitchFamily="2" charset="-122"/>
              </a:rPr>
              <a:t>               </a:t>
            </a:r>
            <a:r>
              <a:rPr lang="en-US" altLang="zh-CN" sz="2400" b="1" dirty="0" smtClean="0">
                <a:ea typeface="宋体" panose="02010600030101010101" pitchFamily="2" charset="-122"/>
              </a:rPr>
              <a:t>end</a:t>
            </a:r>
            <a:endParaRPr lang="en-US" altLang="zh-CN" sz="2400" dirty="0" smtClean="0">
              <a:ea typeface="宋体" panose="02010600030101010101" pitchFamily="2" charset="-122"/>
            </a:endParaRPr>
          </a:p>
          <a:p>
            <a:pPr>
              <a:buFont typeface="Monotype Sorts" charset="2"/>
              <a:buNone/>
            </a:pPr>
            <a:endParaRPr lang="en-US" altLang="zh-CN" sz="24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pPr>
              <a:defRPr/>
            </a:pPr>
            <a:r>
              <a:rPr lang="en-US" altLang="zh-CN" dirty="0" smtClean="0">
                <a:ea typeface="宋体" panose="02010600030101010101" pitchFamily="2" charset="-122"/>
              </a:rPr>
              <a:t>Updates with Scalar </a:t>
            </a:r>
            <a:r>
              <a:rPr lang="en-US" altLang="zh-CN" dirty="0" err="1" smtClean="0">
                <a:ea typeface="宋体" panose="02010600030101010101" pitchFamily="2" charset="-122"/>
              </a:rPr>
              <a:t>Subqueries</a:t>
            </a:r>
            <a:endParaRPr lang="en-US" altLang="zh-CN" dirty="0" smtClean="0">
              <a:ea typeface="宋体" panose="02010600030101010101" pitchFamily="2" charset="-122"/>
            </a:endParaRPr>
          </a:p>
        </p:txBody>
      </p:sp>
      <p:sp>
        <p:nvSpPr>
          <p:cNvPr id="67587" name="Rectangle 3"/>
          <p:cNvSpPr>
            <a:spLocks noGrp="1" noChangeArrowheads="1"/>
          </p:cNvSpPr>
          <p:nvPr>
            <p:ph type="body" idx="1"/>
          </p:nvPr>
        </p:nvSpPr>
        <p:spPr>
          <a:xfrm>
            <a:off x="814388" y="1093788"/>
            <a:ext cx="8020050" cy="4903787"/>
          </a:xfrm>
        </p:spPr>
        <p:txBody>
          <a:bodyPr/>
          <a:lstStyle/>
          <a:p>
            <a:r>
              <a:rPr lang="en-US" altLang="zh-CN" sz="2000" dirty="0" err="1" smtClean="0">
                <a:ea typeface="宋体" panose="02010600030101010101" pitchFamily="2" charset="-122"/>
              </a:rPr>
              <a:t>Recompute</a:t>
            </a:r>
            <a:r>
              <a:rPr lang="en-US" altLang="zh-CN" sz="2000" dirty="0" smtClean="0">
                <a:ea typeface="宋体" panose="02010600030101010101" pitchFamily="2" charset="-122"/>
              </a:rPr>
              <a:t> and update </a:t>
            </a:r>
            <a:r>
              <a:rPr lang="en-US" altLang="zh-CN" sz="2000" dirty="0" err="1" smtClean="0">
                <a:ea typeface="宋体" panose="02010600030101010101" pitchFamily="2" charset="-122"/>
              </a:rPr>
              <a:t>tot_creds</a:t>
            </a:r>
            <a:r>
              <a:rPr lang="en-US" altLang="zh-CN" sz="2000" dirty="0" smtClean="0">
                <a:ea typeface="宋体" panose="02010600030101010101" pitchFamily="2" charset="-122"/>
              </a:rPr>
              <a:t> value for all students</a:t>
            </a:r>
            <a:endParaRPr lang="en-US" altLang="zh-CN" sz="1800" dirty="0" smtClean="0">
              <a:ea typeface="宋体" panose="02010600030101010101" pitchFamily="2" charset="-122"/>
            </a:endParaRPr>
          </a:p>
          <a:p>
            <a:pPr>
              <a:buFont typeface="Monotype Sorts" charset="2"/>
              <a:buNone/>
            </a:pPr>
            <a:r>
              <a:rPr lang="en-US" altLang="zh-CN" sz="1800" b="1" dirty="0" smtClean="0">
                <a:ea typeface="宋体" panose="02010600030101010101" pitchFamily="2" charset="-122"/>
              </a:rPr>
              <a:t>       </a:t>
            </a:r>
            <a:r>
              <a:rPr lang="en-US" altLang="zh-CN" sz="2000" b="1" dirty="0" smtClean="0">
                <a:ea typeface="宋体" panose="02010600030101010101" pitchFamily="2" charset="-122"/>
              </a:rPr>
              <a:t>update </a:t>
            </a:r>
            <a:r>
              <a:rPr lang="en-US" altLang="zh-CN" sz="2000" i="1" dirty="0" smtClean="0">
                <a:ea typeface="宋体" panose="02010600030101010101" pitchFamily="2" charset="-122"/>
              </a:rPr>
              <a:t>student S </a:t>
            </a:r>
            <a:br>
              <a:rPr lang="en-US" altLang="zh-CN" sz="2000" i="1" dirty="0" smtClean="0">
                <a:ea typeface="宋体" panose="02010600030101010101" pitchFamily="2" charset="-122"/>
              </a:rPr>
            </a:br>
            <a:r>
              <a:rPr lang="en-US" altLang="zh-CN" sz="2000" i="1" dirty="0" smtClean="0">
                <a:ea typeface="宋体" panose="02010600030101010101" pitchFamily="2" charset="-122"/>
              </a:rPr>
              <a:t>     </a:t>
            </a:r>
            <a:r>
              <a:rPr lang="en-US" altLang="zh-CN" sz="2000" b="1" dirty="0" smtClean="0">
                <a:ea typeface="宋体" panose="02010600030101010101" pitchFamily="2" charset="-122"/>
              </a:rPr>
              <a:t>set </a:t>
            </a:r>
            <a:r>
              <a:rPr lang="en-US" altLang="zh-CN" sz="2000" i="1" dirty="0" err="1" smtClean="0">
                <a:ea typeface="宋体" panose="02010600030101010101" pitchFamily="2" charset="-122"/>
              </a:rPr>
              <a:t>tot_cred</a:t>
            </a:r>
            <a:r>
              <a:rPr lang="en-US" altLang="zh-CN" sz="2000" i="1" dirty="0" smtClean="0">
                <a:ea typeface="宋体" panose="02010600030101010101" pitchFamily="2" charset="-122"/>
              </a:rPr>
              <a:t> </a:t>
            </a:r>
            <a:r>
              <a:rPr lang="en-US" altLang="zh-CN" sz="2000" dirty="0" smtClean="0">
                <a:ea typeface="宋体" panose="02010600030101010101" pitchFamily="2" charset="-122"/>
              </a:rPr>
              <a:t>= ( </a:t>
            </a:r>
            <a:r>
              <a:rPr lang="en-US" altLang="zh-CN" sz="2000" b="1" dirty="0" smtClean="0">
                <a:ea typeface="宋体" panose="02010600030101010101" pitchFamily="2" charset="-122"/>
              </a:rPr>
              <a:t>select sum</a:t>
            </a:r>
            <a:r>
              <a:rPr lang="en-US" altLang="zh-CN" sz="2000" dirty="0" smtClean="0">
                <a:ea typeface="宋体" panose="02010600030101010101" pitchFamily="2" charset="-122"/>
              </a:rPr>
              <a:t>(</a:t>
            </a:r>
            <a:r>
              <a:rPr lang="en-US" altLang="zh-CN" sz="2000" i="1" dirty="0" smtClean="0">
                <a:ea typeface="宋体" panose="02010600030101010101" pitchFamily="2" charset="-122"/>
              </a:rPr>
              <a:t>credits</a:t>
            </a:r>
            <a:r>
              <a:rPr lang="en-US" altLang="zh-CN" sz="2000" dirty="0" smtClean="0">
                <a:ea typeface="宋体" panose="02010600030101010101" pitchFamily="2" charset="-122"/>
              </a:rPr>
              <a:t>)</a:t>
            </a:r>
            <a:br>
              <a:rPr lang="en-US" altLang="zh-CN" sz="2000" dirty="0" smtClean="0">
                <a:ea typeface="宋体" panose="02010600030101010101" pitchFamily="2" charset="-122"/>
              </a:rPr>
            </a:br>
            <a:r>
              <a:rPr lang="en-US" altLang="zh-CN" sz="2000" dirty="0" smtClean="0">
                <a:ea typeface="宋体" panose="02010600030101010101" pitchFamily="2" charset="-122"/>
              </a:rPr>
              <a:t>                              </a:t>
            </a:r>
            <a:r>
              <a:rPr lang="en-US" altLang="zh-CN" sz="2000" b="1" dirty="0" smtClean="0">
                <a:ea typeface="宋体" panose="02010600030101010101" pitchFamily="2" charset="-122"/>
              </a:rPr>
              <a:t>from </a:t>
            </a:r>
            <a:r>
              <a:rPr lang="en-US" altLang="zh-CN" sz="2000" i="1" dirty="0" smtClean="0">
                <a:ea typeface="宋体" panose="02010600030101010101" pitchFamily="2" charset="-122"/>
              </a:rPr>
              <a:t>takes </a:t>
            </a:r>
            <a:r>
              <a:rPr lang="en-US" altLang="zh-CN" sz="2000" b="1" dirty="0" smtClean="0">
                <a:ea typeface="宋体" panose="02010600030101010101" pitchFamily="2" charset="-122"/>
              </a:rPr>
              <a:t>natural join </a:t>
            </a:r>
            <a:r>
              <a:rPr lang="en-US" altLang="zh-CN" sz="2000" i="1" dirty="0" smtClean="0">
                <a:ea typeface="宋体" panose="02010600030101010101" pitchFamily="2" charset="-122"/>
              </a:rPr>
              <a:t>course</a:t>
            </a:r>
            <a:br>
              <a:rPr lang="en-US" altLang="zh-CN" sz="2000" i="1" dirty="0" smtClean="0">
                <a:ea typeface="宋体" panose="02010600030101010101" pitchFamily="2" charset="-122"/>
              </a:rPr>
            </a:br>
            <a:r>
              <a:rPr lang="en-US" altLang="zh-CN" sz="2000" i="1" dirty="0" smtClean="0">
                <a:ea typeface="宋体" panose="02010600030101010101" pitchFamily="2" charset="-122"/>
              </a:rPr>
              <a:t>                             </a:t>
            </a:r>
            <a:r>
              <a:rPr lang="en-US" altLang="zh-CN" sz="2000" b="1" dirty="0" smtClean="0">
                <a:ea typeface="宋体" panose="02010600030101010101" pitchFamily="2" charset="-122"/>
              </a:rPr>
              <a:t>where </a:t>
            </a:r>
            <a:r>
              <a:rPr lang="en-US" altLang="zh-CN" sz="2000" i="1" dirty="0" smtClean="0">
                <a:ea typeface="宋体" panose="02010600030101010101" pitchFamily="2" charset="-122"/>
              </a:rPr>
              <a:t>S</a:t>
            </a:r>
            <a:r>
              <a:rPr lang="en-US" altLang="zh-CN" sz="2000" dirty="0" smtClean="0">
                <a:ea typeface="宋体" panose="02010600030101010101" pitchFamily="2" charset="-122"/>
              </a:rPr>
              <a:t>.</a:t>
            </a:r>
            <a:r>
              <a:rPr lang="en-US" altLang="zh-CN" sz="2000" i="1" dirty="0" smtClean="0">
                <a:ea typeface="宋体" panose="02010600030101010101" pitchFamily="2" charset="-122"/>
              </a:rPr>
              <a:t>ID</a:t>
            </a:r>
            <a:r>
              <a:rPr lang="en-US" altLang="zh-CN" sz="2000" dirty="0" smtClean="0">
                <a:ea typeface="宋体" panose="02010600030101010101" pitchFamily="2" charset="-122"/>
              </a:rPr>
              <a:t>= </a:t>
            </a:r>
            <a:r>
              <a:rPr lang="en-US" altLang="zh-CN" sz="2000" i="1" dirty="0" smtClean="0">
                <a:ea typeface="宋体" panose="02010600030101010101" pitchFamily="2" charset="-122"/>
              </a:rPr>
              <a:t>takes</a:t>
            </a:r>
            <a:r>
              <a:rPr lang="en-US" altLang="zh-CN" sz="2000" dirty="0" smtClean="0">
                <a:ea typeface="宋体" panose="02010600030101010101" pitchFamily="2" charset="-122"/>
              </a:rPr>
              <a:t>.</a:t>
            </a:r>
            <a:r>
              <a:rPr lang="en-US" altLang="zh-CN" sz="2000" i="1" dirty="0" smtClean="0">
                <a:ea typeface="宋体" panose="02010600030101010101" pitchFamily="2" charset="-122"/>
              </a:rPr>
              <a:t>ID </a:t>
            </a:r>
            <a:r>
              <a:rPr lang="en-US" altLang="zh-CN" sz="2000" b="1" dirty="0" smtClean="0">
                <a:ea typeface="宋体" panose="02010600030101010101" pitchFamily="2" charset="-122"/>
              </a:rPr>
              <a:t>and </a:t>
            </a:r>
            <a:br>
              <a:rPr lang="en-US" altLang="zh-CN" sz="2000" b="1" dirty="0" smtClean="0">
                <a:ea typeface="宋体" panose="02010600030101010101" pitchFamily="2" charset="-122"/>
              </a:rPr>
            </a:br>
            <a:r>
              <a:rPr lang="en-US" altLang="zh-CN" sz="2000" b="1" dirty="0" smtClean="0">
                <a:ea typeface="宋体" panose="02010600030101010101" pitchFamily="2" charset="-122"/>
              </a:rPr>
              <a:t>                                         </a:t>
            </a:r>
            <a:r>
              <a:rPr lang="en-US" altLang="zh-CN" sz="2000" i="1" dirty="0" err="1" smtClean="0">
                <a:ea typeface="宋体" panose="02010600030101010101" pitchFamily="2" charset="-122"/>
              </a:rPr>
              <a:t>takes</a:t>
            </a:r>
            <a:r>
              <a:rPr lang="en-US" altLang="zh-CN" sz="2000" dirty="0" err="1" smtClean="0">
                <a:ea typeface="宋体" panose="02010600030101010101" pitchFamily="2" charset="-122"/>
              </a:rPr>
              <a:t>.</a:t>
            </a:r>
            <a:r>
              <a:rPr lang="en-US" altLang="zh-CN" sz="2000" i="1" dirty="0" err="1" smtClean="0">
                <a:ea typeface="宋体" panose="02010600030101010101" pitchFamily="2" charset="-122"/>
              </a:rPr>
              <a:t>grade</a:t>
            </a:r>
            <a:r>
              <a:rPr lang="en-US" altLang="zh-CN" sz="2000" i="1" dirty="0" smtClean="0">
                <a:ea typeface="宋体" panose="02010600030101010101" pitchFamily="2" charset="-122"/>
              </a:rPr>
              <a:t> </a:t>
            </a:r>
            <a:r>
              <a:rPr lang="en-US" altLang="zh-CN" sz="2000" dirty="0" smtClean="0">
                <a:ea typeface="宋体" panose="02010600030101010101" pitchFamily="2" charset="-122"/>
              </a:rPr>
              <a:t>&lt;&gt; ’F’ </a:t>
            </a:r>
            <a:r>
              <a:rPr lang="en-US" altLang="zh-CN" sz="2000" b="1" dirty="0" smtClean="0">
                <a:ea typeface="宋体" panose="02010600030101010101" pitchFamily="2" charset="-122"/>
              </a:rPr>
              <a:t>and</a:t>
            </a:r>
            <a:br>
              <a:rPr lang="en-US" altLang="zh-CN" sz="2000" b="1" dirty="0" smtClean="0">
                <a:ea typeface="宋体" panose="02010600030101010101" pitchFamily="2" charset="-122"/>
              </a:rPr>
            </a:br>
            <a:r>
              <a:rPr lang="en-US" altLang="zh-CN" sz="2000" b="1" dirty="0" smtClean="0">
                <a:ea typeface="宋体" panose="02010600030101010101" pitchFamily="2" charset="-122"/>
              </a:rPr>
              <a:t>                                         </a:t>
            </a:r>
            <a:r>
              <a:rPr lang="en-US" altLang="zh-CN" sz="2000" i="1" dirty="0" err="1" smtClean="0">
                <a:ea typeface="宋体" panose="02010600030101010101" pitchFamily="2" charset="-122"/>
              </a:rPr>
              <a:t>takes</a:t>
            </a:r>
            <a:r>
              <a:rPr lang="en-US" altLang="zh-CN" sz="2000" dirty="0" err="1" smtClean="0">
                <a:ea typeface="宋体" panose="02010600030101010101" pitchFamily="2" charset="-122"/>
              </a:rPr>
              <a:t>.</a:t>
            </a:r>
            <a:r>
              <a:rPr lang="en-US" altLang="zh-CN" sz="2000" i="1" dirty="0" err="1" smtClean="0">
                <a:ea typeface="宋体" panose="02010600030101010101" pitchFamily="2" charset="-122"/>
              </a:rPr>
              <a:t>grade</a:t>
            </a:r>
            <a:r>
              <a:rPr lang="en-US" altLang="zh-CN" sz="2000" i="1" dirty="0" smtClean="0">
                <a:ea typeface="宋体" panose="02010600030101010101" pitchFamily="2" charset="-122"/>
              </a:rPr>
              <a:t> </a:t>
            </a:r>
            <a:r>
              <a:rPr lang="en-US" altLang="zh-CN" sz="2000" b="1" dirty="0" smtClean="0">
                <a:ea typeface="宋体" panose="02010600030101010101" pitchFamily="2" charset="-122"/>
              </a:rPr>
              <a:t>is not null</a:t>
            </a:r>
            <a:r>
              <a:rPr lang="en-US" altLang="zh-CN" sz="2000" dirty="0" smtClean="0">
                <a:ea typeface="宋体" panose="02010600030101010101" pitchFamily="2" charset="-122"/>
              </a:rPr>
              <a:t>);</a:t>
            </a:r>
            <a:endParaRPr lang="en-US" altLang="zh-CN" sz="1800" dirty="0" smtClean="0">
              <a:ea typeface="宋体" panose="02010600030101010101" pitchFamily="2" charset="-122"/>
            </a:endParaRPr>
          </a:p>
          <a:p>
            <a:r>
              <a:rPr lang="en-US" altLang="zh-CN" sz="2000" dirty="0" smtClean="0">
                <a:ea typeface="宋体" panose="02010600030101010101" pitchFamily="2" charset="-122"/>
              </a:rPr>
              <a:t>Sets </a:t>
            </a:r>
            <a:r>
              <a:rPr lang="en-US" altLang="zh-CN" sz="2000" i="1" dirty="0" err="1" smtClean="0">
                <a:ea typeface="宋体" panose="02010600030101010101" pitchFamily="2" charset="-122"/>
              </a:rPr>
              <a:t>tot_creds</a:t>
            </a:r>
            <a:r>
              <a:rPr lang="en-US" altLang="zh-CN" sz="2000" dirty="0" smtClean="0">
                <a:ea typeface="宋体" panose="02010600030101010101" pitchFamily="2" charset="-122"/>
              </a:rPr>
              <a:t> to null for students who have not taken any course</a:t>
            </a:r>
            <a:endParaRPr lang="en-US" altLang="zh-CN" sz="1800" dirty="0" smtClean="0">
              <a:ea typeface="宋体" panose="02010600030101010101" pitchFamily="2" charset="-122"/>
            </a:endParaRPr>
          </a:p>
          <a:p>
            <a:r>
              <a:rPr lang="en-US" altLang="zh-CN" sz="2000" dirty="0" smtClean="0">
                <a:ea typeface="宋体" panose="02010600030101010101" pitchFamily="2" charset="-122"/>
              </a:rPr>
              <a:t>Instead of </a:t>
            </a:r>
            <a:r>
              <a:rPr lang="en-US" altLang="zh-CN" sz="2000" b="1" dirty="0" smtClean="0">
                <a:ea typeface="宋体" panose="02010600030101010101" pitchFamily="2" charset="-122"/>
              </a:rPr>
              <a:t>sum</a:t>
            </a:r>
            <a:r>
              <a:rPr lang="en-US" altLang="zh-CN" sz="2000" dirty="0" smtClean="0">
                <a:ea typeface="宋体" panose="02010600030101010101" pitchFamily="2" charset="-122"/>
              </a:rPr>
              <a:t>(</a:t>
            </a:r>
            <a:r>
              <a:rPr lang="en-US" altLang="zh-CN" sz="2000" i="1" dirty="0" smtClean="0">
                <a:ea typeface="宋体" panose="02010600030101010101" pitchFamily="2" charset="-122"/>
              </a:rPr>
              <a:t>credits</a:t>
            </a:r>
            <a:r>
              <a:rPr lang="en-US" altLang="zh-CN" sz="2000" dirty="0" smtClean="0">
                <a:ea typeface="宋体" panose="02010600030101010101" pitchFamily="2" charset="-122"/>
              </a:rPr>
              <a:t>), use:</a:t>
            </a:r>
            <a:endParaRPr lang="en-US" altLang="zh-CN" sz="1800" dirty="0" smtClean="0">
              <a:ea typeface="宋体" panose="02010600030101010101" pitchFamily="2" charset="-122"/>
            </a:endParaRPr>
          </a:p>
          <a:p>
            <a:pPr>
              <a:buFont typeface="Monotype Sorts" charset="2"/>
              <a:buNone/>
            </a:pPr>
            <a:r>
              <a:rPr lang="en-US" altLang="zh-CN" sz="1800" b="1" dirty="0" smtClean="0">
                <a:ea typeface="宋体" panose="02010600030101010101" pitchFamily="2" charset="-122"/>
              </a:rPr>
              <a:t>                  </a:t>
            </a:r>
            <a:r>
              <a:rPr lang="en-US" altLang="zh-CN" sz="2000" b="1" dirty="0" smtClean="0">
                <a:ea typeface="宋体" panose="02010600030101010101" pitchFamily="2" charset="-122"/>
              </a:rPr>
              <a:t>case </a:t>
            </a:r>
            <a:br>
              <a:rPr lang="en-US" altLang="zh-CN" sz="2000" b="1" dirty="0" smtClean="0">
                <a:ea typeface="宋体" panose="02010600030101010101" pitchFamily="2" charset="-122"/>
              </a:rPr>
            </a:br>
            <a:r>
              <a:rPr lang="en-US" altLang="zh-CN" sz="2000" b="1" dirty="0" smtClean="0">
                <a:ea typeface="宋体" panose="02010600030101010101" pitchFamily="2" charset="-122"/>
              </a:rPr>
              <a:t>                 when sum</a:t>
            </a:r>
            <a:r>
              <a:rPr lang="en-US" altLang="zh-CN" sz="2000" dirty="0" smtClean="0">
                <a:ea typeface="宋体" panose="02010600030101010101" pitchFamily="2" charset="-122"/>
              </a:rPr>
              <a:t>(</a:t>
            </a:r>
            <a:r>
              <a:rPr lang="en-US" altLang="zh-CN" sz="2000" i="1" dirty="0" smtClean="0">
                <a:ea typeface="宋体" panose="02010600030101010101" pitchFamily="2" charset="-122"/>
              </a:rPr>
              <a:t>credits</a:t>
            </a:r>
            <a:r>
              <a:rPr lang="en-US" altLang="zh-CN" sz="2000" dirty="0" smtClean="0">
                <a:ea typeface="宋体" panose="02010600030101010101" pitchFamily="2" charset="-122"/>
              </a:rPr>
              <a:t>) </a:t>
            </a:r>
            <a:r>
              <a:rPr lang="en-US" altLang="zh-CN" sz="2000" b="1" dirty="0" smtClean="0">
                <a:ea typeface="宋体" panose="02010600030101010101" pitchFamily="2" charset="-122"/>
              </a:rPr>
              <a:t>is not null then sum</a:t>
            </a:r>
            <a:r>
              <a:rPr lang="en-US" altLang="zh-CN" sz="2000" dirty="0" smtClean="0">
                <a:ea typeface="宋体" panose="02010600030101010101" pitchFamily="2" charset="-122"/>
              </a:rPr>
              <a:t>(</a:t>
            </a:r>
            <a:r>
              <a:rPr lang="en-US" altLang="zh-CN" sz="2000" i="1" dirty="0" smtClean="0">
                <a:ea typeface="宋体" panose="02010600030101010101" pitchFamily="2" charset="-122"/>
              </a:rPr>
              <a:t>credits</a:t>
            </a:r>
            <a:r>
              <a:rPr lang="en-US" altLang="zh-CN" sz="2000" dirty="0" smtClean="0">
                <a:ea typeface="宋体" panose="02010600030101010101" pitchFamily="2" charset="-122"/>
              </a:rPr>
              <a:t>)</a:t>
            </a:r>
            <a:br>
              <a:rPr lang="en-US" altLang="zh-CN" sz="2000" dirty="0" smtClean="0">
                <a:ea typeface="宋体" panose="02010600030101010101" pitchFamily="2" charset="-122"/>
              </a:rPr>
            </a:br>
            <a:r>
              <a:rPr lang="en-US" altLang="zh-CN" sz="2000" dirty="0" smtClean="0">
                <a:ea typeface="宋体" panose="02010600030101010101" pitchFamily="2" charset="-122"/>
              </a:rPr>
              <a:t>                 </a:t>
            </a:r>
            <a:r>
              <a:rPr lang="en-US" altLang="zh-CN" sz="2000" b="1" dirty="0" smtClean="0">
                <a:ea typeface="宋体" panose="02010600030101010101" pitchFamily="2" charset="-122"/>
              </a:rPr>
              <a:t>else </a:t>
            </a:r>
            <a:r>
              <a:rPr lang="en-US" altLang="zh-CN" sz="2000" dirty="0" smtClean="0">
                <a:ea typeface="宋体" panose="02010600030101010101" pitchFamily="2" charset="-122"/>
              </a:rPr>
              <a:t>0</a:t>
            </a:r>
            <a:br>
              <a:rPr lang="en-US" altLang="zh-CN" sz="2000" dirty="0" smtClean="0">
                <a:ea typeface="宋体" panose="02010600030101010101" pitchFamily="2" charset="-122"/>
              </a:rPr>
            </a:br>
            <a:r>
              <a:rPr lang="en-US" altLang="zh-CN" sz="2000" dirty="0" smtClean="0">
                <a:ea typeface="宋体" panose="02010600030101010101" pitchFamily="2" charset="-122"/>
              </a:rPr>
              <a:t>             </a:t>
            </a:r>
            <a:r>
              <a:rPr lang="en-US" altLang="zh-CN" sz="2000" b="1" dirty="0" smtClean="0">
                <a:ea typeface="宋体" panose="02010600030101010101" pitchFamily="2" charset="-122"/>
              </a:rPr>
              <a:t>end</a:t>
            </a:r>
          </a:p>
          <a:p>
            <a:pPr>
              <a:buNone/>
            </a:pPr>
            <a:r>
              <a:rPr lang="en-US" altLang="zh-CN" sz="2000" b="1" dirty="0" smtClean="0">
                <a:ea typeface="宋体" panose="02010600030101010101" pitchFamily="2" charset="-122"/>
              </a:rPr>
              <a:t>    SQL server: </a:t>
            </a:r>
            <a:r>
              <a:rPr lang="en-US" altLang="zh-CN" sz="2000" b="1" dirty="0" err="1" smtClean="0">
                <a:ea typeface="宋体" panose="02010600030101010101" pitchFamily="2" charset="-122"/>
              </a:rPr>
              <a:t>isnull</a:t>
            </a:r>
            <a:r>
              <a:rPr lang="en-US" altLang="zh-CN" sz="2000" b="1" dirty="0" smtClean="0">
                <a:ea typeface="宋体" panose="02010600030101010101" pitchFamily="2" charset="-122"/>
              </a:rPr>
              <a:t>(sum</a:t>
            </a:r>
            <a:r>
              <a:rPr lang="en-US" altLang="zh-CN" sz="2000" dirty="0" smtClean="0">
                <a:ea typeface="宋体" panose="02010600030101010101" pitchFamily="2" charset="-122"/>
              </a:rPr>
              <a:t>(</a:t>
            </a:r>
            <a:r>
              <a:rPr lang="en-US" altLang="zh-CN" sz="2000" i="1" dirty="0" smtClean="0">
                <a:ea typeface="宋体" panose="02010600030101010101" pitchFamily="2" charset="-122"/>
              </a:rPr>
              <a:t>credits</a:t>
            </a:r>
            <a:r>
              <a:rPr lang="en-US" altLang="zh-CN" sz="2000" dirty="0" smtClean="0">
                <a:ea typeface="宋体" panose="02010600030101010101" pitchFamily="2" charset="-122"/>
              </a:rPr>
              <a:t>),0)</a:t>
            </a:r>
          </a:p>
          <a:p>
            <a:pPr>
              <a:buFont typeface="Monotype Sorts" charset="2"/>
              <a:buNone/>
            </a:pPr>
            <a:endParaRPr lang="en-US" altLang="zh-CN" sz="1800" dirty="0" smtClean="0">
              <a:ea typeface="宋体" panose="02010600030101010101" pitchFamily="2" charset="-122"/>
            </a:endParaRPr>
          </a:p>
          <a:p>
            <a:endParaRPr lang="en-US" altLang="zh-CN" sz="18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68313" y="115888"/>
            <a:ext cx="7837487" cy="682625"/>
          </a:xfrm>
        </p:spPr>
        <p:txBody>
          <a:bodyPr/>
          <a:lstStyle/>
          <a:p>
            <a:r>
              <a:rPr lang="en-US" altLang="zh-CN" smtClean="0">
                <a:ea typeface="宋体" panose="02010600030101010101" pitchFamily="2" charset="-122"/>
              </a:rPr>
              <a:t>Updates</a:t>
            </a:r>
            <a:endParaRPr lang="zh-CN" altLang="en-US" smtClean="0">
              <a:ea typeface="宋体" panose="02010600030101010101" pitchFamily="2" charset="-122"/>
            </a:endParaRPr>
          </a:p>
        </p:txBody>
      </p:sp>
      <p:sp>
        <p:nvSpPr>
          <p:cNvPr id="5" name="内容占位符 2"/>
          <p:cNvSpPr>
            <a:spLocks noGrp="1"/>
          </p:cNvSpPr>
          <p:nvPr>
            <p:ph idx="1"/>
          </p:nvPr>
        </p:nvSpPr>
        <p:spPr>
          <a:xfrm>
            <a:off x="468313" y="1125538"/>
            <a:ext cx="8218487" cy="5588000"/>
          </a:xfrm>
        </p:spPr>
        <p:txBody>
          <a:bodyPr>
            <a:normAutofit fontScale="70000" lnSpcReduction="20000"/>
          </a:bodyPr>
          <a:lstStyle/>
          <a:p>
            <a:pPr>
              <a:defRPr/>
            </a:pPr>
            <a:r>
              <a:rPr lang="en-US" altLang="zh-CN" dirty="0" err="1"/>
              <a:t>Recompute</a:t>
            </a:r>
            <a:r>
              <a:rPr lang="en-US" altLang="zh-CN" dirty="0"/>
              <a:t> and update </a:t>
            </a:r>
            <a:r>
              <a:rPr lang="en-US" altLang="zh-CN" dirty="0" err="1"/>
              <a:t>tot_creds</a:t>
            </a:r>
            <a:r>
              <a:rPr lang="en-US" altLang="zh-CN" dirty="0"/>
              <a:t> value for all students</a:t>
            </a:r>
            <a:endParaRPr lang="en-US" altLang="zh-CN" sz="2400" dirty="0"/>
          </a:p>
          <a:p>
            <a:pPr>
              <a:buFont typeface="Monotype Sorts"/>
              <a:buNone/>
              <a:defRPr/>
            </a:pPr>
            <a:r>
              <a:rPr lang="en-US" altLang="zh-CN" sz="2400" b="1" dirty="0"/>
              <a:t>       </a:t>
            </a:r>
            <a:r>
              <a:rPr lang="en-US" altLang="zh-CN" b="1" dirty="0"/>
              <a:t>update </a:t>
            </a:r>
            <a:r>
              <a:rPr lang="en-US" altLang="zh-CN" i="1" dirty="0"/>
              <a:t>student S </a:t>
            </a:r>
            <a:br>
              <a:rPr lang="en-US" altLang="zh-CN" i="1" dirty="0"/>
            </a:br>
            <a:r>
              <a:rPr lang="en-US" altLang="zh-CN" i="1" dirty="0"/>
              <a:t>     </a:t>
            </a:r>
            <a:r>
              <a:rPr lang="en-US" altLang="zh-CN" b="1" dirty="0"/>
              <a:t>set </a:t>
            </a:r>
            <a:r>
              <a:rPr lang="en-US" altLang="zh-CN" i="1" dirty="0" err="1"/>
              <a:t>tot_cred</a:t>
            </a:r>
            <a:r>
              <a:rPr lang="en-US" altLang="zh-CN" i="1" dirty="0"/>
              <a:t> </a:t>
            </a:r>
            <a:r>
              <a:rPr lang="en-US" altLang="zh-CN" dirty="0"/>
              <a:t>= ( </a:t>
            </a:r>
            <a:r>
              <a:rPr lang="en-US" altLang="zh-CN" b="1" dirty="0"/>
              <a:t>select sum</a:t>
            </a:r>
            <a:r>
              <a:rPr lang="en-US" altLang="zh-CN" dirty="0"/>
              <a:t>(</a:t>
            </a:r>
            <a:r>
              <a:rPr lang="en-US" altLang="zh-CN" i="1" dirty="0"/>
              <a:t>credits</a:t>
            </a:r>
            <a:r>
              <a:rPr lang="en-US" altLang="zh-CN" dirty="0"/>
              <a:t>)</a:t>
            </a:r>
            <a:br>
              <a:rPr lang="en-US" altLang="zh-CN" dirty="0"/>
            </a:br>
            <a:r>
              <a:rPr lang="en-US" altLang="zh-CN" dirty="0"/>
              <a:t>                              </a:t>
            </a:r>
            <a:r>
              <a:rPr lang="en-US" altLang="zh-CN" b="1" dirty="0"/>
              <a:t>from </a:t>
            </a:r>
            <a:r>
              <a:rPr lang="en-US" altLang="zh-CN" i="1" dirty="0"/>
              <a:t>takes </a:t>
            </a:r>
            <a:r>
              <a:rPr lang="en-US" altLang="zh-CN" b="1" dirty="0"/>
              <a:t>natural join </a:t>
            </a:r>
            <a:r>
              <a:rPr lang="en-US" altLang="zh-CN" i="1" dirty="0"/>
              <a:t>course</a:t>
            </a:r>
            <a:br>
              <a:rPr lang="en-US" altLang="zh-CN" i="1" dirty="0"/>
            </a:br>
            <a:r>
              <a:rPr lang="en-US" altLang="zh-CN" i="1" dirty="0"/>
              <a:t>                             </a:t>
            </a:r>
            <a:r>
              <a:rPr lang="en-US" altLang="zh-CN" b="1" dirty="0"/>
              <a:t>where </a:t>
            </a:r>
            <a:r>
              <a:rPr lang="en-US" altLang="zh-CN" i="1" dirty="0"/>
              <a:t>S</a:t>
            </a:r>
            <a:r>
              <a:rPr lang="en-US" altLang="zh-CN" dirty="0"/>
              <a:t>.</a:t>
            </a:r>
            <a:r>
              <a:rPr lang="en-US" altLang="zh-CN" i="1" dirty="0"/>
              <a:t>ID</a:t>
            </a:r>
            <a:r>
              <a:rPr lang="en-US" altLang="zh-CN" dirty="0"/>
              <a:t>= </a:t>
            </a:r>
            <a:r>
              <a:rPr lang="en-US" altLang="zh-CN" i="1" dirty="0"/>
              <a:t>takes</a:t>
            </a:r>
            <a:r>
              <a:rPr lang="en-US" altLang="zh-CN" dirty="0"/>
              <a:t>.</a:t>
            </a:r>
            <a:r>
              <a:rPr lang="en-US" altLang="zh-CN" i="1" dirty="0"/>
              <a:t>ID </a:t>
            </a:r>
            <a:r>
              <a:rPr lang="en-US" altLang="zh-CN" b="1" dirty="0"/>
              <a:t>and </a:t>
            </a:r>
            <a:br>
              <a:rPr lang="en-US" altLang="zh-CN" b="1" dirty="0"/>
            </a:br>
            <a:r>
              <a:rPr lang="en-US" altLang="zh-CN" b="1" dirty="0"/>
              <a:t>                                         </a:t>
            </a:r>
            <a:r>
              <a:rPr lang="en-US" altLang="zh-CN" i="1" dirty="0" err="1"/>
              <a:t>takes</a:t>
            </a:r>
            <a:r>
              <a:rPr lang="en-US" altLang="zh-CN" dirty="0" err="1"/>
              <a:t>.</a:t>
            </a:r>
            <a:r>
              <a:rPr lang="en-US" altLang="zh-CN" i="1" dirty="0" err="1"/>
              <a:t>grade</a:t>
            </a:r>
            <a:r>
              <a:rPr lang="en-US" altLang="zh-CN" i="1" dirty="0"/>
              <a:t> </a:t>
            </a:r>
            <a:r>
              <a:rPr lang="en-US" altLang="zh-CN" dirty="0"/>
              <a:t>&lt;&gt; ’F’ </a:t>
            </a:r>
            <a:r>
              <a:rPr lang="en-US" altLang="zh-CN" b="1" dirty="0"/>
              <a:t>and</a:t>
            </a:r>
            <a:br>
              <a:rPr lang="en-US" altLang="zh-CN" b="1" dirty="0"/>
            </a:br>
            <a:r>
              <a:rPr lang="en-US" altLang="zh-CN" b="1" dirty="0"/>
              <a:t>                                         </a:t>
            </a:r>
            <a:r>
              <a:rPr lang="en-US" altLang="zh-CN" i="1" dirty="0" err="1"/>
              <a:t>takes</a:t>
            </a:r>
            <a:r>
              <a:rPr lang="en-US" altLang="zh-CN" dirty="0" err="1"/>
              <a:t>.</a:t>
            </a:r>
            <a:r>
              <a:rPr lang="en-US" altLang="zh-CN" i="1" dirty="0" err="1"/>
              <a:t>grade</a:t>
            </a:r>
            <a:r>
              <a:rPr lang="en-US" altLang="zh-CN" i="1" dirty="0"/>
              <a:t> </a:t>
            </a:r>
            <a:r>
              <a:rPr lang="en-US" altLang="zh-CN" b="1" dirty="0"/>
              <a:t>is not null</a:t>
            </a:r>
            <a:r>
              <a:rPr lang="en-US" altLang="zh-CN" dirty="0"/>
              <a:t>);</a:t>
            </a:r>
            <a:endParaRPr lang="en-US" altLang="zh-CN" sz="2400" dirty="0"/>
          </a:p>
          <a:p>
            <a:pPr>
              <a:defRPr/>
            </a:pPr>
            <a:r>
              <a:rPr lang="en-US" altLang="zh-CN" dirty="0"/>
              <a:t>Sets </a:t>
            </a:r>
            <a:r>
              <a:rPr lang="en-US" altLang="zh-CN" i="1" dirty="0" err="1"/>
              <a:t>tot_creds</a:t>
            </a:r>
            <a:r>
              <a:rPr lang="en-US" altLang="zh-CN" dirty="0"/>
              <a:t> to null for students who have not taken any course</a:t>
            </a:r>
            <a:endParaRPr lang="en-US" altLang="zh-CN" sz="2400" dirty="0"/>
          </a:p>
          <a:p>
            <a:pPr>
              <a:defRPr/>
            </a:pPr>
            <a:r>
              <a:rPr lang="en-US" altLang="zh-CN" dirty="0"/>
              <a:t>Instead of </a:t>
            </a:r>
            <a:r>
              <a:rPr lang="en-US" altLang="zh-CN" b="1" dirty="0"/>
              <a:t>sum</a:t>
            </a:r>
            <a:r>
              <a:rPr lang="en-US" altLang="zh-CN" dirty="0"/>
              <a:t>(</a:t>
            </a:r>
            <a:r>
              <a:rPr lang="en-US" altLang="zh-CN" i="1" dirty="0"/>
              <a:t>credits</a:t>
            </a:r>
            <a:r>
              <a:rPr lang="en-US" altLang="zh-CN" dirty="0"/>
              <a:t>), use:</a:t>
            </a:r>
            <a:endParaRPr lang="en-US" altLang="zh-CN" sz="2400" dirty="0"/>
          </a:p>
          <a:p>
            <a:pPr>
              <a:buFont typeface="Monotype Sorts"/>
              <a:buNone/>
              <a:defRPr/>
            </a:pPr>
            <a:r>
              <a:rPr lang="en-US" altLang="zh-CN" sz="2400" b="1" dirty="0"/>
              <a:t>                  </a:t>
            </a:r>
            <a:r>
              <a:rPr lang="en-US" altLang="zh-CN" b="1" dirty="0"/>
              <a:t>case </a:t>
            </a:r>
            <a:br>
              <a:rPr lang="en-US" altLang="zh-CN" b="1" dirty="0"/>
            </a:br>
            <a:r>
              <a:rPr lang="en-US" altLang="zh-CN" b="1" dirty="0"/>
              <a:t>                 when sum</a:t>
            </a:r>
            <a:r>
              <a:rPr lang="en-US" altLang="zh-CN" dirty="0"/>
              <a:t>(</a:t>
            </a:r>
            <a:r>
              <a:rPr lang="en-US" altLang="zh-CN" i="1" dirty="0"/>
              <a:t>credits</a:t>
            </a:r>
            <a:r>
              <a:rPr lang="en-US" altLang="zh-CN" dirty="0"/>
              <a:t>) </a:t>
            </a:r>
            <a:r>
              <a:rPr lang="en-US" altLang="zh-CN" b="1" dirty="0"/>
              <a:t>is not null </a:t>
            </a:r>
            <a:endParaRPr lang="en-US" altLang="zh-CN" b="1" dirty="0" smtClean="0"/>
          </a:p>
          <a:p>
            <a:pPr>
              <a:buFont typeface="Monotype Sorts"/>
              <a:buNone/>
              <a:defRPr/>
            </a:pPr>
            <a:r>
              <a:rPr lang="en-US" altLang="zh-CN" b="1" dirty="0"/>
              <a:t>	</a:t>
            </a:r>
            <a:r>
              <a:rPr lang="en-US" altLang="zh-CN" b="1" dirty="0" smtClean="0"/>
              <a:t>			then sum</a:t>
            </a:r>
            <a:r>
              <a:rPr lang="en-US" altLang="zh-CN" dirty="0" smtClean="0"/>
              <a:t>(</a:t>
            </a:r>
            <a:r>
              <a:rPr lang="en-US" altLang="zh-CN" i="1" dirty="0" smtClean="0"/>
              <a:t>credits</a:t>
            </a:r>
            <a:r>
              <a:rPr lang="en-US" altLang="zh-CN" dirty="0"/>
              <a:t>)</a:t>
            </a:r>
            <a:br>
              <a:rPr lang="en-US" altLang="zh-CN" dirty="0"/>
            </a:br>
            <a:r>
              <a:rPr lang="en-US" altLang="zh-CN" dirty="0"/>
              <a:t>                 </a:t>
            </a:r>
            <a:r>
              <a:rPr lang="en-US" altLang="zh-CN" b="1" dirty="0"/>
              <a:t>else </a:t>
            </a:r>
            <a:r>
              <a:rPr lang="en-US" altLang="zh-CN" dirty="0"/>
              <a:t>0</a:t>
            </a:r>
            <a:br>
              <a:rPr lang="en-US" altLang="zh-CN" dirty="0"/>
            </a:br>
            <a:r>
              <a:rPr lang="en-US" altLang="zh-CN" dirty="0"/>
              <a:t>             </a:t>
            </a:r>
            <a:r>
              <a:rPr lang="en-US" altLang="zh-CN" b="1" dirty="0" smtClean="0"/>
              <a:t>end</a:t>
            </a:r>
          </a:p>
          <a:p>
            <a:pPr>
              <a:buFont typeface="Monotype Sorts"/>
              <a:buNone/>
              <a:defRPr/>
            </a:pPr>
            <a:r>
              <a:rPr lang="en-US" altLang="zh-CN" b="1" dirty="0" smtClean="0"/>
              <a:t>        </a:t>
            </a:r>
            <a:r>
              <a:rPr lang="en-US" altLang="zh-CN" sz="2400" b="1" dirty="0" smtClean="0"/>
              <a:t>   SQL Server</a:t>
            </a:r>
            <a:r>
              <a:rPr lang="en-US" altLang="zh-CN" sz="2400" b="1" smtClean="0"/>
              <a:t>:   </a:t>
            </a:r>
            <a:r>
              <a:rPr lang="en-US" altLang="zh-CN" sz="2900" b="1" smtClean="0"/>
              <a:t> </a:t>
            </a:r>
            <a:r>
              <a:rPr lang="en-US" altLang="zh-CN" sz="2900" b="1" dirty="0" err="1" smtClean="0"/>
              <a:t>isnull</a:t>
            </a:r>
            <a:r>
              <a:rPr lang="en-US" altLang="zh-CN" sz="2900" b="1" dirty="0" smtClean="0"/>
              <a:t>(sum</a:t>
            </a:r>
            <a:r>
              <a:rPr lang="en-US" altLang="zh-CN" sz="2900" dirty="0" smtClean="0"/>
              <a:t>(</a:t>
            </a:r>
            <a:r>
              <a:rPr lang="en-US" altLang="zh-CN" sz="2900" i="1" dirty="0" smtClean="0"/>
              <a:t>credits</a:t>
            </a:r>
            <a:r>
              <a:rPr lang="en-US" altLang="zh-CN" sz="2900" dirty="0" smtClean="0"/>
              <a:t>),0)</a:t>
            </a:r>
            <a:endParaRPr lang="en-US" altLang="zh-CN" sz="29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fade">
                                      <p:cBhvr>
                                        <p:cTn id="24"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宋体" panose="02010600030101010101" pitchFamily="2" charset="-122"/>
              </a:rPr>
              <a:t>Scalar </a:t>
            </a:r>
            <a:r>
              <a:rPr lang="en-US" altLang="zh-CN" dirty="0" err="1" smtClean="0">
                <a:ea typeface="宋体" panose="02010600030101010101" pitchFamily="2" charset="-122"/>
              </a:rPr>
              <a:t>Subqueries</a:t>
            </a:r>
            <a:endParaRPr lang="zh-CN" altLang="en-US" dirty="0"/>
          </a:p>
        </p:txBody>
      </p:sp>
      <p:sp>
        <p:nvSpPr>
          <p:cNvPr id="3" name="内容占位符 2"/>
          <p:cNvSpPr>
            <a:spLocks noGrp="1"/>
          </p:cNvSpPr>
          <p:nvPr>
            <p:ph idx="1"/>
          </p:nvPr>
        </p:nvSpPr>
        <p:spPr>
          <a:xfrm>
            <a:off x="291874" y="1006702"/>
            <a:ext cx="8648926" cy="5292498"/>
          </a:xfrm>
        </p:spPr>
        <p:txBody>
          <a:bodyPr/>
          <a:lstStyle/>
          <a:p>
            <a:r>
              <a:rPr lang="en-US" altLang="zh-CN" sz="2800" dirty="0" smtClean="0"/>
              <a:t>A Scalar </a:t>
            </a:r>
            <a:r>
              <a:rPr lang="en-US" altLang="zh-CN" sz="2800" dirty="0" err="1" smtClean="0"/>
              <a:t>subquery</a:t>
            </a:r>
            <a:r>
              <a:rPr lang="en-US" altLang="zh-CN" sz="2800" dirty="0" smtClean="0"/>
              <a:t> is any expression that produces a single value(single </a:t>
            </a:r>
            <a:r>
              <a:rPr lang="en-US" altLang="zh-CN" sz="2800" dirty="0" err="1" smtClean="0"/>
              <a:t>tuple</a:t>
            </a:r>
            <a:r>
              <a:rPr lang="en-US" altLang="zh-CN" sz="2800" dirty="0" smtClean="0"/>
              <a:t> /single column);</a:t>
            </a:r>
          </a:p>
          <a:p>
            <a:r>
              <a:rPr lang="en-US" altLang="zh-CN" sz="2800" dirty="0" smtClean="0"/>
              <a:t>Examples:</a:t>
            </a:r>
          </a:p>
          <a:p>
            <a:pPr lvl="1">
              <a:buFont typeface="Wingdings" panose="05000000000000000000" pitchFamily="2" charset="2"/>
              <a:buChar char="l"/>
            </a:pPr>
            <a:r>
              <a:rPr lang="en-US" altLang="zh-CN" dirty="0" smtClean="0"/>
              <a:t> select max(salary) from instructor;</a:t>
            </a:r>
          </a:p>
          <a:p>
            <a:pPr lvl="1">
              <a:buFont typeface="Wingdings" panose="05000000000000000000" pitchFamily="2" charset="2"/>
              <a:buChar char="l"/>
            </a:pPr>
            <a:r>
              <a:rPr lang="en-US" altLang="zh-CN" dirty="0" smtClean="0"/>
              <a:t> select count(*) from instructor;</a:t>
            </a:r>
          </a:p>
          <a:p>
            <a:pPr>
              <a:buFont typeface="Wingdings" panose="05000000000000000000" pitchFamily="2" charset="2"/>
              <a:buChar char="n"/>
            </a:pPr>
            <a:r>
              <a:rPr lang="en-US" altLang="zh-CN" sz="2800" dirty="0" smtClean="0"/>
              <a:t>Scalar </a:t>
            </a:r>
            <a:r>
              <a:rPr lang="en-US" altLang="zh-CN" sz="2800" dirty="0" err="1" smtClean="0"/>
              <a:t>subqueries</a:t>
            </a:r>
            <a:r>
              <a:rPr lang="en-US" altLang="zh-CN" sz="2800" dirty="0" smtClean="0"/>
              <a:t> can be used as if they were “constants”;</a:t>
            </a:r>
          </a:p>
          <a:p>
            <a:pPr lvl="1">
              <a:buFont typeface="Wingdings" panose="05000000000000000000" pitchFamily="2" charset="2"/>
              <a:buChar char="l"/>
            </a:pPr>
            <a:r>
              <a:rPr lang="en-US" altLang="zh-CN" dirty="0" smtClean="0"/>
              <a:t>In expressions in the where clause;</a:t>
            </a:r>
          </a:p>
          <a:p>
            <a:pPr lvl="1">
              <a:buFont typeface="Wingdings" panose="05000000000000000000" pitchFamily="2" charset="2"/>
              <a:buChar char="l"/>
            </a:pPr>
            <a:r>
              <a:rPr lang="en-US" altLang="zh-CN" dirty="0" smtClean="0"/>
              <a:t>To output values in the select clause;</a:t>
            </a:r>
          </a:p>
          <a:p>
            <a:pPr>
              <a:buNone/>
            </a:pPr>
            <a:endParaRPr lang="zh-CN" alt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68350" y="117475"/>
            <a:ext cx="8077200" cy="609600"/>
          </a:xfrm>
        </p:spPr>
        <p:txBody>
          <a:bodyPr/>
          <a:lstStyle/>
          <a:p>
            <a:r>
              <a:rPr lang="en-US" altLang="zh-CN" dirty="0" smtClean="0">
                <a:ea typeface="宋体" panose="02010600030101010101" pitchFamily="2" charset="-122"/>
              </a:rPr>
              <a:t>Scalar </a:t>
            </a:r>
            <a:r>
              <a:rPr lang="en-US" altLang="zh-CN" dirty="0" err="1" smtClean="0">
                <a:ea typeface="宋体" panose="02010600030101010101" pitchFamily="2" charset="-122"/>
              </a:rPr>
              <a:t>Subqueries</a:t>
            </a:r>
            <a:endParaRPr lang="zh-CN" altLang="en-US" dirty="0"/>
          </a:p>
        </p:txBody>
      </p:sp>
      <p:sp>
        <p:nvSpPr>
          <p:cNvPr id="5" name="内容占位符 2"/>
          <p:cNvSpPr>
            <a:spLocks noGrp="1"/>
          </p:cNvSpPr>
          <p:nvPr>
            <p:ph idx="1"/>
          </p:nvPr>
        </p:nvSpPr>
        <p:spPr>
          <a:xfrm>
            <a:off x="291874" y="1006702"/>
            <a:ext cx="8648926" cy="5292498"/>
          </a:xfrm>
        </p:spPr>
        <p:txBody>
          <a:bodyPr/>
          <a:lstStyle/>
          <a:p>
            <a:r>
              <a:rPr lang="en-US" altLang="zh-CN" sz="2800" dirty="0" smtClean="0"/>
              <a:t>Find the instructor  whose salary  is   higher than average salary : </a:t>
            </a:r>
          </a:p>
          <a:p>
            <a:pPr>
              <a:buNone/>
            </a:pPr>
            <a:r>
              <a:rPr lang="en-US" altLang="zh-CN" dirty="0" smtClean="0"/>
              <a:t>   </a:t>
            </a:r>
            <a:r>
              <a:rPr lang="en-US" altLang="zh-CN" sz="2000" dirty="0" smtClean="0"/>
              <a:t>SELECT *  FROM instructor AS </a:t>
            </a:r>
            <a:r>
              <a:rPr lang="en-US" altLang="zh-CN" sz="2000" dirty="0" err="1" smtClean="0"/>
              <a:t>i</a:t>
            </a:r>
            <a:r>
              <a:rPr lang="en-US" altLang="zh-CN" sz="2000" dirty="0" smtClean="0"/>
              <a:t> WHERE  salary   &gt; (SELECT </a:t>
            </a:r>
            <a:r>
              <a:rPr lang="en-US" altLang="zh-CN" sz="2000" dirty="0" err="1" smtClean="0"/>
              <a:t>avg</a:t>
            </a:r>
            <a:r>
              <a:rPr lang="en-US" altLang="zh-CN" sz="2000" dirty="0" smtClean="0"/>
              <a:t>(salary) FORM instructor WHERE </a:t>
            </a:r>
            <a:r>
              <a:rPr lang="en-US" altLang="zh-CN" sz="2000" dirty="0" err="1" smtClean="0"/>
              <a:t>dept_name</a:t>
            </a:r>
            <a:r>
              <a:rPr lang="en-US" altLang="zh-CN" sz="2000" dirty="0" smtClean="0"/>
              <a:t>=</a:t>
            </a:r>
            <a:r>
              <a:rPr lang="en-US" altLang="zh-CN" sz="2000" dirty="0" err="1" smtClean="0"/>
              <a:t>i.dept_name</a:t>
            </a:r>
            <a:r>
              <a:rPr lang="en-US" altLang="zh-CN" sz="2000" dirty="0" smtClean="0"/>
              <a:t>) </a:t>
            </a:r>
          </a:p>
          <a:p>
            <a:r>
              <a:rPr lang="en-US" altLang="zh-CN" sz="2800" i="1" dirty="0" smtClean="0"/>
              <a:t>List the </a:t>
            </a:r>
            <a:r>
              <a:rPr lang="en-US" altLang="zh-CN" sz="2800" i="1" dirty="0" err="1" smtClean="0"/>
              <a:t>deptno</a:t>
            </a:r>
            <a:r>
              <a:rPr lang="en-US" altLang="zh-CN" sz="2800" i="1" dirty="0" smtClean="0"/>
              <a:t>, </a:t>
            </a:r>
            <a:r>
              <a:rPr lang="en-US" altLang="zh-CN" sz="2800" i="1" dirty="0" err="1" smtClean="0"/>
              <a:t>deptname</a:t>
            </a:r>
            <a:r>
              <a:rPr lang="en-US" altLang="zh-CN" sz="2800" i="1" dirty="0" smtClean="0"/>
              <a:t>, and the max salary of </a:t>
            </a:r>
            <a:r>
              <a:rPr lang="en-US" altLang="zh-CN" sz="2800" i="1" dirty="0" err="1" smtClean="0"/>
              <a:t>alldepartments</a:t>
            </a:r>
            <a:r>
              <a:rPr lang="en-US" altLang="zh-CN" sz="2800" i="1" dirty="0" smtClean="0"/>
              <a:t> located in New York :</a:t>
            </a:r>
          </a:p>
          <a:p>
            <a:pPr>
              <a:buNone/>
            </a:pPr>
            <a:r>
              <a:rPr lang="en-US" altLang="zh-CN" sz="2800" dirty="0" smtClean="0"/>
              <a:t>   </a:t>
            </a:r>
            <a:r>
              <a:rPr lang="en-US" altLang="zh-CN" sz="2400" dirty="0" smtClean="0"/>
              <a:t>SELECT </a:t>
            </a:r>
            <a:r>
              <a:rPr lang="en-US" altLang="zh-CN" sz="2400" dirty="0" err="1" smtClean="0"/>
              <a:t>d.deptno</a:t>
            </a:r>
            <a:r>
              <a:rPr lang="en-US" altLang="zh-CN" sz="2400" dirty="0" smtClean="0"/>
              <a:t>, </a:t>
            </a:r>
            <a:r>
              <a:rPr lang="en-US" altLang="zh-CN" sz="2400" dirty="0" err="1" smtClean="0"/>
              <a:t>d.deptname</a:t>
            </a:r>
            <a:r>
              <a:rPr lang="en-US" altLang="zh-CN" sz="2400" dirty="0" smtClean="0"/>
              <a:t>, (SELECT MAX (salary)  FROM </a:t>
            </a:r>
            <a:r>
              <a:rPr lang="en-US" altLang="zh-CN" sz="2400" dirty="0" err="1" smtClean="0"/>
              <a:t>emp</a:t>
            </a:r>
            <a:r>
              <a:rPr lang="en-US" altLang="zh-CN" sz="2400" dirty="0" smtClean="0"/>
              <a:t> WHERE </a:t>
            </a:r>
            <a:r>
              <a:rPr lang="en-US" altLang="zh-CN" sz="2400" dirty="0" err="1" smtClean="0"/>
              <a:t>deptno</a:t>
            </a:r>
            <a:r>
              <a:rPr lang="en-US" altLang="zh-CN" sz="2400" dirty="0" smtClean="0"/>
              <a:t>=</a:t>
            </a:r>
            <a:r>
              <a:rPr lang="en-US" altLang="zh-CN" sz="2400" dirty="0" err="1" smtClean="0"/>
              <a:t>d.deptno</a:t>
            </a:r>
            <a:r>
              <a:rPr lang="en-US" altLang="zh-CN" sz="2400" dirty="0" smtClean="0"/>
              <a:t>) AS </a:t>
            </a:r>
            <a:r>
              <a:rPr lang="en-US" altLang="zh-CN" sz="2400" dirty="0" err="1" smtClean="0"/>
              <a:t>maxpay</a:t>
            </a:r>
            <a:r>
              <a:rPr lang="en-US" altLang="zh-CN" sz="2400" dirty="0" smtClean="0"/>
              <a:t>  FROM dept AS d  WHERE </a:t>
            </a:r>
            <a:r>
              <a:rPr lang="en-US" altLang="zh-CN" sz="2400" dirty="0" err="1" smtClean="0"/>
              <a:t>d.location</a:t>
            </a:r>
            <a:r>
              <a:rPr lang="en-US" altLang="zh-CN" sz="2400" dirty="0" smtClean="0"/>
              <a:t> = ‘New York’ ;</a:t>
            </a:r>
            <a:endParaRPr lang="zh-CN" alt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64457" y="246742"/>
            <a:ext cx="8679543" cy="1005115"/>
          </a:xfrm>
        </p:spPr>
        <p:txBody>
          <a:bodyPr/>
          <a:lstStyle/>
          <a:p>
            <a:pPr eaLnBrk="1" hangingPunct="1"/>
            <a:r>
              <a:rPr lang="en-US" altLang="zh-CN" dirty="0" smtClean="0"/>
              <a:t>Domain Constraints </a:t>
            </a:r>
            <a:br>
              <a:rPr lang="en-US" altLang="zh-CN" dirty="0" smtClean="0"/>
            </a:br>
            <a:r>
              <a:rPr lang="en-US" altLang="zh-CN" sz="2800" b="1" dirty="0" err="1" smtClean="0"/>
              <a:t>Tuple</a:t>
            </a:r>
            <a:r>
              <a:rPr lang="en-US" altLang="zh-CN" sz="2800" b="1" dirty="0" smtClean="0"/>
              <a:t>-Based CHECK Constraints</a:t>
            </a:r>
            <a:r>
              <a:rPr lang="en-US" altLang="zh-CN" sz="2800" dirty="0" smtClean="0"/>
              <a:t> </a:t>
            </a:r>
          </a:p>
        </p:txBody>
      </p:sp>
      <p:sp>
        <p:nvSpPr>
          <p:cNvPr id="6" name="AutoShape 4"/>
          <p:cNvSpPr>
            <a:spLocks noChangeArrowheads="1"/>
          </p:cNvSpPr>
          <p:nvPr/>
        </p:nvSpPr>
        <p:spPr bwMode="auto">
          <a:xfrm rot="5400000">
            <a:off x="4579144" y="1050131"/>
            <a:ext cx="98425" cy="87313"/>
          </a:xfrm>
          <a:prstGeom prst="triangle">
            <a:avLst>
              <a:gd name="adj" fmla="val 49995"/>
            </a:avLst>
          </a:prstGeom>
          <a:solidFill>
            <a:srgbClr val="00FF00"/>
          </a:solidFill>
          <a:ln w="12700">
            <a:solidFill>
              <a:srgbClr val="037C03"/>
            </a:solidFill>
            <a:miter lim="800000"/>
          </a:ln>
        </p:spPr>
        <p:txBody>
          <a:bodyPr wrap="none" anchor="ctr"/>
          <a:lstStyle/>
          <a:p>
            <a:endParaRPr lang="zh-CN" altLang="en-US"/>
          </a:p>
        </p:txBody>
      </p:sp>
      <p:sp>
        <p:nvSpPr>
          <p:cNvPr id="7" name="Rectangle 5"/>
          <p:cNvSpPr txBox="1">
            <a:spLocks noChangeArrowheads="1"/>
          </p:cNvSpPr>
          <p:nvPr/>
        </p:nvSpPr>
        <p:spPr bwMode="auto">
          <a:xfrm>
            <a:off x="280307" y="1388155"/>
            <a:ext cx="8675007" cy="5215844"/>
          </a:xfrm>
          <a:prstGeom prst="rect">
            <a:avLst/>
          </a:prstGeom>
          <a:noFill/>
          <a:ln w="9525">
            <a:noFill/>
            <a:miter lim="800000"/>
          </a:ln>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35000"/>
              </a:spcBef>
              <a:spcAft>
                <a:spcPct val="0"/>
              </a:spcAft>
              <a:buClr>
                <a:schemeClr val="tx2"/>
              </a:buClr>
              <a:buSzPct val="90000"/>
              <a:buFont typeface="Monotype Sorts" charset="2"/>
              <a:buChar char="n"/>
              <a:defRPr/>
            </a:pPr>
            <a:r>
              <a:rPr kumimoji="1" lang="en-US" altLang="zh-CN" sz="2400" i="0" u="none" strike="noStrike" kern="0" cap="none" spc="0" normalizeH="0" baseline="0" noProof="0" dirty="0" smtClean="0">
                <a:ln>
                  <a:noFill/>
                </a:ln>
                <a:effectLst/>
                <a:uLnTx/>
                <a:uFillTx/>
                <a:latin typeface="+mn-lt"/>
                <a:ea typeface="+mn-ea"/>
                <a:cs typeface="+mn-cs"/>
              </a:rPr>
              <a:t>Example: For each order form, require </a:t>
            </a:r>
            <a:r>
              <a:rPr kumimoji="1" lang="en-US" altLang="zh-CN" sz="2400" i="0" u="none" strike="noStrike" kern="0" cap="none" spc="0" normalizeH="0" baseline="0" noProof="0" dirty="0" err="1" smtClean="0">
                <a:ln>
                  <a:noFill/>
                </a:ln>
                <a:effectLst/>
                <a:uLnTx/>
                <a:uFillTx/>
                <a:latin typeface="+mn-lt"/>
                <a:ea typeface="+mn-ea"/>
                <a:cs typeface="+mn-cs"/>
              </a:rPr>
              <a:t>auditdate</a:t>
            </a:r>
            <a:r>
              <a:rPr kumimoji="1" lang="en-US" altLang="zh-CN" sz="2400" i="0" u="none" strike="noStrike" kern="0" cap="none" spc="0" normalizeH="0" baseline="0" noProof="0" dirty="0" smtClean="0">
                <a:ln>
                  <a:noFill/>
                </a:ln>
                <a:effectLst/>
                <a:uLnTx/>
                <a:uFillTx/>
                <a:latin typeface="+mn-lt"/>
                <a:ea typeface="+mn-ea"/>
                <a:cs typeface="+mn-cs"/>
              </a:rPr>
              <a:t>(</a:t>
            </a:r>
            <a:r>
              <a:rPr kumimoji="1" lang="zh-CN" altLang="en-US" sz="2400" i="0" u="none" strike="noStrike" kern="0" cap="none" spc="0" normalizeH="0" baseline="0" noProof="0" dirty="0" smtClean="0">
                <a:ln>
                  <a:noFill/>
                </a:ln>
                <a:effectLst/>
                <a:uLnTx/>
                <a:uFillTx/>
                <a:latin typeface="+mn-lt"/>
                <a:ea typeface="+mn-ea"/>
                <a:cs typeface="+mn-cs"/>
              </a:rPr>
              <a:t>审核日期</a:t>
            </a:r>
            <a:r>
              <a:rPr kumimoji="1" lang="en-US" altLang="zh-CN" sz="2400" i="0" u="none" strike="noStrike" kern="0" cap="none" spc="0" normalizeH="0" baseline="0" noProof="0" dirty="0" smtClean="0">
                <a:ln>
                  <a:noFill/>
                </a:ln>
                <a:effectLst/>
                <a:uLnTx/>
                <a:uFillTx/>
                <a:latin typeface="+mn-lt"/>
                <a:ea typeface="+mn-ea"/>
                <a:cs typeface="+mn-cs"/>
              </a:rPr>
              <a:t>) not earlier than </a:t>
            </a:r>
            <a:r>
              <a:rPr kumimoji="1" lang="en-US" altLang="zh-CN" sz="2400" i="0" u="none" strike="noStrike" kern="0" cap="none" spc="0" normalizeH="0" baseline="0" noProof="0" dirty="0" err="1" smtClean="0">
                <a:ln>
                  <a:noFill/>
                </a:ln>
                <a:effectLst/>
                <a:uLnTx/>
                <a:uFillTx/>
                <a:latin typeface="+mn-lt"/>
                <a:ea typeface="+mn-ea"/>
                <a:cs typeface="+mn-cs"/>
              </a:rPr>
              <a:t>signdate</a:t>
            </a:r>
            <a:r>
              <a:rPr kumimoji="1" lang="en-US" altLang="zh-CN" sz="2400" i="0" u="none" strike="noStrike" kern="0" cap="none" spc="0" normalizeH="0" baseline="0" noProof="0" dirty="0" smtClean="0">
                <a:ln>
                  <a:noFill/>
                </a:ln>
                <a:effectLst/>
                <a:uLnTx/>
                <a:uFillTx/>
                <a:latin typeface="+mn-lt"/>
                <a:ea typeface="+mn-ea"/>
                <a:cs typeface="+mn-cs"/>
              </a:rPr>
              <a:t> in </a:t>
            </a:r>
            <a:r>
              <a:rPr kumimoji="1" lang="en-US" altLang="zh-CN" sz="2400" i="0" u="none" strike="noStrike" kern="0" cap="none" spc="0" normalizeH="0" baseline="0" noProof="0" dirty="0" err="1" smtClean="0">
                <a:ln>
                  <a:noFill/>
                </a:ln>
                <a:effectLst/>
                <a:uLnTx/>
                <a:uFillTx/>
                <a:latin typeface="+mn-lt"/>
                <a:ea typeface="+mn-ea"/>
                <a:cs typeface="+mn-cs"/>
              </a:rPr>
              <a:t>salesorder</a:t>
            </a:r>
            <a:r>
              <a:rPr kumimoji="1" lang="en-US" altLang="zh-CN" sz="2400" i="0" u="none" strike="noStrike" kern="0" cap="none" spc="0" normalizeH="0" baseline="0" noProof="0" dirty="0" smtClean="0">
                <a:ln>
                  <a:noFill/>
                </a:ln>
                <a:effectLst/>
                <a:uLnTx/>
                <a:uFillTx/>
                <a:latin typeface="+mn-lt"/>
                <a:ea typeface="+mn-ea"/>
                <a:cs typeface="+mn-cs"/>
              </a:rPr>
              <a:t>(</a:t>
            </a:r>
            <a:r>
              <a:rPr kumimoji="1" lang="en-US" altLang="zh-CN" sz="2400" i="0" u="sng" strike="noStrike" kern="0" cap="none" spc="0" normalizeH="0" baseline="0" noProof="0" dirty="0" err="1" smtClean="0">
                <a:ln>
                  <a:noFill/>
                </a:ln>
                <a:effectLst/>
                <a:uLnTx/>
                <a:uFillTx/>
                <a:latin typeface="+mn-lt"/>
                <a:ea typeface="+mn-ea"/>
                <a:cs typeface="+mn-cs"/>
              </a:rPr>
              <a:t>orderno</a:t>
            </a:r>
            <a:r>
              <a:rPr kumimoji="1" lang="en-US" altLang="zh-CN" sz="2400" i="0" u="none" strike="noStrike" kern="0" cap="none" spc="0" normalizeH="0" baseline="0" noProof="0" dirty="0" smtClean="0">
                <a:ln>
                  <a:noFill/>
                </a:ln>
                <a:effectLst/>
                <a:uLnTx/>
                <a:uFillTx/>
                <a:latin typeface="+mn-lt"/>
                <a:ea typeface="+mn-ea"/>
                <a:cs typeface="+mn-cs"/>
              </a:rPr>
              <a:t>, </a:t>
            </a:r>
            <a:r>
              <a:rPr kumimoji="1" lang="en-US" altLang="zh-CN" sz="2400" i="0" u="none" strike="noStrike" kern="0" cap="none" spc="0" normalizeH="0" baseline="0" noProof="0" dirty="0" err="1" smtClean="0">
                <a:ln>
                  <a:noFill/>
                </a:ln>
                <a:effectLst/>
                <a:uLnTx/>
                <a:uFillTx/>
                <a:latin typeface="+mn-lt"/>
                <a:ea typeface="+mn-ea"/>
                <a:cs typeface="+mn-cs"/>
              </a:rPr>
              <a:t>signdate</a:t>
            </a:r>
            <a:r>
              <a:rPr kumimoji="1" lang="en-US" altLang="zh-CN" sz="2400" i="0" u="none" strike="noStrike" kern="0" cap="none" spc="0" normalizeH="0" baseline="0" noProof="0" dirty="0" smtClean="0">
                <a:ln>
                  <a:noFill/>
                </a:ln>
                <a:effectLst/>
                <a:uLnTx/>
                <a:uFillTx/>
                <a:latin typeface="+mn-lt"/>
                <a:ea typeface="+mn-ea"/>
                <a:cs typeface="+mn-cs"/>
              </a:rPr>
              <a:t>, </a:t>
            </a:r>
            <a:r>
              <a:rPr kumimoji="1" lang="en-US" altLang="zh-CN" sz="2400" i="0" u="none" strike="noStrike" kern="0" cap="none" spc="0" normalizeH="0" baseline="0" noProof="0" dirty="0" err="1" smtClean="0">
                <a:ln>
                  <a:noFill/>
                </a:ln>
                <a:solidFill>
                  <a:schemeClr val="tx2"/>
                </a:solidFill>
                <a:effectLst/>
                <a:uLnTx/>
                <a:uFillTx/>
                <a:latin typeface="+mn-lt"/>
                <a:ea typeface="+mn-ea"/>
                <a:cs typeface="+mn-cs"/>
              </a:rPr>
              <a:t>auditdate</a:t>
            </a:r>
            <a:r>
              <a:rPr kumimoji="1" lang="en-US" altLang="zh-CN" sz="2400" i="0" u="none" strike="noStrike" kern="0" cap="none" spc="0" normalizeH="0" baseline="0" noProof="0" dirty="0" smtClean="0">
                <a:ln>
                  <a:noFill/>
                </a:ln>
                <a:effectLst/>
                <a:uLnTx/>
                <a:uFillTx/>
                <a:latin typeface="+mn-lt"/>
                <a:ea typeface="+mn-ea"/>
                <a:cs typeface="+mn-cs"/>
              </a:rPr>
              <a:t>, </a:t>
            </a:r>
            <a:r>
              <a:rPr kumimoji="1" lang="en-US" altLang="zh-CN" sz="2400" i="0" u="none" strike="noStrike" kern="0" cap="none" spc="0" normalizeH="0" baseline="0" noProof="0" dirty="0" err="1" smtClean="0">
                <a:ln>
                  <a:noFill/>
                </a:ln>
                <a:effectLst/>
                <a:uLnTx/>
                <a:uFillTx/>
                <a:latin typeface="+mn-lt"/>
                <a:ea typeface="+mn-ea"/>
                <a:cs typeface="+mn-cs"/>
              </a:rPr>
              <a:t>empid</a:t>
            </a:r>
            <a:r>
              <a:rPr kumimoji="1" lang="en-US" altLang="zh-CN" sz="2400" i="0" u="none" strike="noStrike" kern="0" cap="none" spc="0" normalizeH="0" baseline="0" noProof="0" dirty="0" smtClean="0">
                <a:ln>
                  <a:noFill/>
                </a:ln>
                <a:effectLst/>
                <a:uLnTx/>
                <a:uFillTx/>
                <a:latin typeface="+mn-lt"/>
                <a:ea typeface="+mn-ea"/>
                <a:cs typeface="+mn-cs"/>
              </a:rPr>
              <a:t>, </a:t>
            </a:r>
            <a:r>
              <a:rPr kumimoji="1" lang="en-US" altLang="zh-CN" sz="2400" i="0" u="none" strike="noStrike" kern="0" cap="none" spc="0" normalizeH="0" baseline="0" noProof="0" dirty="0" err="1" smtClean="0">
                <a:ln>
                  <a:noFill/>
                </a:ln>
                <a:effectLst/>
                <a:uLnTx/>
                <a:uFillTx/>
                <a:latin typeface="+mn-lt"/>
                <a:ea typeface="+mn-ea"/>
                <a:cs typeface="+mn-cs"/>
              </a:rPr>
              <a:t>cusid</a:t>
            </a:r>
            <a:r>
              <a:rPr kumimoji="1" lang="en-US" altLang="zh-CN" sz="2400" i="0" u="none" strike="noStrike" kern="0" cap="none" spc="0" normalizeH="0" baseline="0" noProof="0" dirty="0" smtClean="0">
                <a:ln>
                  <a:noFill/>
                </a:ln>
                <a:effectLst/>
                <a:uLnTx/>
                <a:uFillTx/>
                <a:latin typeface="+mn-lt"/>
                <a:ea typeface="+mn-ea"/>
                <a:cs typeface="+mn-cs"/>
              </a:rPr>
              <a:t>).</a:t>
            </a:r>
          </a:p>
          <a:p>
            <a:pPr marL="342900" marR="0" lvl="0" indent="-342900" algn="just" defTabSz="914400" rtl="0" eaLnBrk="1" fontAlgn="base" latinLnBrk="0" hangingPunct="1">
              <a:lnSpc>
                <a:spcPct val="90000"/>
              </a:lnSpc>
              <a:spcBef>
                <a:spcPct val="30000"/>
              </a:spcBef>
              <a:spcAft>
                <a:spcPct val="0"/>
              </a:spcAft>
              <a:buClr>
                <a:schemeClr val="tx2"/>
              </a:buClr>
              <a:buSzPct val="90000"/>
              <a:buFont typeface="Wingdings" panose="05000000000000000000" pitchFamily="2" charset="2"/>
              <a:buNone/>
              <a:defRPr/>
            </a:pPr>
            <a:r>
              <a:rPr kumimoji="1" lang="en-US" altLang="zh-CN" sz="2400" i="0" u="none" strike="noStrike" kern="0" cap="none" spc="0" normalizeH="0" baseline="0" noProof="0" dirty="0" smtClean="0">
                <a:ln>
                  <a:noFill/>
                </a:ln>
                <a:effectLst/>
                <a:uLnTx/>
                <a:uFillTx/>
                <a:latin typeface="+mn-lt"/>
                <a:ea typeface="+mn-ea"/>
                <a:cs typeface="+mn-cs"/>
              </a:rPr>
              <a:t>    CREATE TABLE   </a:t>
            </a:r>
            <a:r>
              <a:rPr kumimoji="1" lang="en-US" altLang="zh-CN" sz="2400" i="0" u="none" strike="noStrike" kern="0" cap="none" spc="0" normalizeH="0" baseline="0" noProof="0" dirty="0" err="1" smtClean="0">
                <a:ln>
                  <a:noFill/>
                </a:ln>
                <a:effectLst/>
                <a:uLnTx/>
                <a:uFillTx/>
                <a:latin typeface="+mn-lt"/>
                <a:ea typeface="+mn-ea"/>
                <a:cs typeface="+mn-cs"/>
              </a:rPr>
              <a:t>salesorder</a:t>
            </a:r>
            <a:endParaRPr kumimoji="1" lang="en-US" altLang="zh-CN" sz="2400" i="0" u="none" strike="noStrike" kern="0" cap="none" spc="0" normalizeH="0" baseline="0" noProof="0" dirty="0" smtClean="0">
              <a:ln>
                <a:noFill/>
              </a:ln>
              <a:effectLst/>
              <a:uLnTx/>
              <a:uFillTx/>
              <a:latin typeface="+mn-lt"/>
              <a:ea typeface="+mn-ea"/>
              <a:cs typeface="+mn-cs"/>
            </a:endParaRPr>
          </a:p>
          <a:p>
            <a:pPr marL="342900" marR="0" lvl="0" indent="-342900" algn="just" defTabSz="914400" rtl="0" eaLnBrk="1" fontAlgn="base" latinLnBrk="0" hangingPunct="1">
              <a:lnSpc>
                <a:spcPct val="90000"/>
              </a:lnSpc>
              <a:spcBef>
                <a:spcPct val="35000"/>
              </a:spcBef>
              <a:spcAft>
                <a:spcPct val="0"/>
              </a:spcAft>
              <a:buClr>
                <a:schemeClr val="tx2"/>
              </a:buClr>
              <a:buSzPct val="90000"/>
              <a:buFont typeface="Wingdings" panose="05000000000000000000" pitchFamily="2" charset="2"/>
              <a:buNone/>
              <a:defRPr/>
            </a:pPr>
            <a:r>
              <a:rPr kumimoji="1" lang="en-US" altLang="zh-CN" sz="2400" i="0" u="none" strike="noStrike" kern="0" cap="none" spc="0" normalizeH="0" baseline="0" noProof="0" dirty="0" smtClean="0">
                <a:ln>
                  <a:noFill/>
                </a:ln>
                <a:effectLst/>
                <a:uLnTx/>
                <a:uFillTx/>
                <a:latin typeface="+mn-lt"/>
                <a:ea typeface="+mn-ea"/>
                <a:cs typeface="+mn-cs"/>
              </a:rPr>
              <a:t>    (</a:t>
            </a:r>
          </a:p>
          <a:p>
            <a:pPr marL="742950" marR="0" lvl="1" indent="-285750" algn="l" defTabSz="914400" rtl="0" eaLnBrk="1" fontAlgn="base" latinLnBrk="0" hangingPunct="1">
              <a:lnSpc>
                <a:spcPct val="90000"/>
              </a:lnSpc>
              <a:spcBef>
                <a:spcPct val="35000"/>
              </a:spcBef>
              <a:spcAft>
                <a:spcPct val="0"/>
              </a:spcAft>
              <a:buClr>
                <a:schemeClr val="folHlink"/>
              </a:buClr>
              <a:buSzPct val="80000"/>
              <a:buFontTx/>
              <a:buNone/>
              <a:defRPr/>
            </a:pPr>
            <a:r>
              <a:rPr kumimoji="1" lang="en-US" altLang="zh-CN" sz="2400" i="0" u="none" strike="noStrike" kern="0" cap="none" spc="0" normalizeH="0" baseline="0" noProof="0" dirty="0" smtClean="0">
                <a:ln>
                  <a:noFill/>
                </a:ln>
                <a:effectLst/>
                <a:uLnTx/>
                <a:uFillTx/>
                <a:latin typeface="+mn-lt"/>
              </a:rPr>
              <a:t>   </a:t>
            </a:r>
            <a:r>
              <a:rPr kumimoji="1" lang="en-US" altLang="zh-CN" sz="2400" i="0" u="none" strike="noStrike" kern="0" cap="none" spc="0" normalizeH="0" baseline="0" noProof="0" dirty="0" err="1" smtClean="0">
                <a:ln>
                  <a:noFill/>
                </a:ln>
                <a:effectLst/>
                <a:uLnTx/>
                <a:uFillTx/>
                <a:latin typeface="+mn-lt"/>
              </a:rPr>
              <a:t>orderno</a:t>
            </a:r>
            <a:r>
              <a:rPr kumimoji="1" lang="en-US" altLang="zh-CN" sz="2400" i="0" u="none" strike="noStrike" kern="0" cap="none" spc="0" normalizeH="0" baseline="0" noProof="0" dirty="0" smtClean="0">
                <a:ln>
                  <a:noFill/>
                </a:ln>
                <a:effectLst/>
                <a:uLnTx/>
                <a:uFillTx/>
                <a:latin typeface="+mn-lt"/>
              </a:rPr>
              <a:t>     </a:t>
            </a:r>
            <a:r>
              <a:rPr kumimoji="1" lang="en-US" altLang="zh-CN" sz="2400" i="0" u="none" strike="noStrike" kern="0" cap="none" spc="0" normalizeH="0" baseline="0" noProof="0" dirty="0" err="1" smtClean="0">
                <a:ln>
                  <a:noFill/>
                </a:ln>
                <a:effectLst/>
                <a:uLnTx/>
                <a:uFillTx/>
                <a:latin typeface="+mn-lt"/>
              </a:rPr>
              <a:t>int</a:t>
            </a:r>
            <a:r>
              <a:rPr kumimoji="1" lang="en-US" altLang="zh-CN" sz="2400" i="0" u="none" strike="noStrike" kern="0" cap="none" spc="0" normalizeH="0" baseline="0" noProof="0" dirty="0" smtClean="0">
                <a:ln>
                  <a:noFill/>
                </a:ln>
                <a:effectLst/>
                <a:uLnTx/>
                <a:uFillTx/>
                <a:latin typeface="+mn-lt"/>
              </a:rPr>
              <a:t>   PRIMARY KEY,</a:t>
            </a:r>
          </a:p>
          <a:p>
            <a:pPr marL="742950" marR="0" lvl="1" indent="-285750" algn="l" defTabSz="914400" rtl="0" eaLnBrk="1" fontAlgn="base" latinLnBrk="0" hangingPunct="1">
              <a:lnSpc>
                <a:spcPct val="90000"/>
              </a:lnSpc>
              <a:spcBef>
                <a:spcPct val="35000"/>
              </a:spcBef>
              <a:spcAft>
                <a:spcPct val="0"/>
              </a:spcAft>
              <a:buClr>
                <a:schemeClr val="folHlink"/>
              </a:buClr>
              <a:buSzPct val="80000"/>
              <a:buFontTx/>
              <a:buNone/>
              <a:defRPr/>
            </a:pPr>
            <a:r>
              <a:rPr kumimoji="1" lang="en-US" altLang="zh-CN" sz="2400" i="0" u="none" strike="noStrike" kern="0" cap="none" spc="0" normalizeH="0" baseline="0" noProof="0" dirty="0" smtClean="0">
                <a:ln>
                  <a:noFill/>
                </a:ln>
                <a:effectLst/>
                <a:uLnTx/>
                <a:uFillTx/>
                <a:latin typeface="+mn-lt"/>
              </a:rPr>
              <a:t>   </a:t>
            </a:r>
            <a:r>
              <a:rPr kumimoji="1" lang="en-US" altLang="zh-CN" sz="2400" i="0" u="none" strike="noStrike" kern="0" cap="none" spc="0" normalizeH="0" baseline="0" noProof="0" dirty="0" err="1" smtClean="0">
                <a:ln>
                  <a:noFill/>
                </a:ln>
                <a:effectLst/>
                <a:uLnTx/>
                <a:uFillTx/>
                <a:latin typeface="+mn-lt"/>
              </a:rPr>
              <a:t>signdate</a:t>
            </a:r>
            <a:r>
              <a:rPr kumimoji="1" lang="en-US" altLang="zh-CN" sz="2400" i="0" u="none" strike="noStrike" kern="0" cap="none" spc="0" normalizeH="0" baseline="0" noProof="0" dirty="0" smtClean="0">
                <a:ln>
                  <a:noFill/>
                </a:ln>
                <a:effectLst/>
                <a:uLnTx/>
                <a:uFillTx/>
                <a:latin typeface="+mn-lt"/>
              </a:rPr>
              <a:t>    </a:t>
            </a:r>
            <a:r>
              <a:rPr kumimoji="1" lang="en-US" altLang="zh-CN" sz="2400" i="0" u="none" strike="noStrike" kern="0" cap="none" spc="0" normalizeH="0" baseline="0" noProof="0" dirty="0" err="1" smtClean="0">
                <a:ln>
                  <a:noFill/>
                </a:ln>
                <a:effectLst/>
                <a:uLnTx/>
                <a:uFillTx/>
                <a:latin typeface="+mn-lt"/>
              </a:rPr>
              <a:t>datetime</a:t>
            </a:r>
            <a:r>
              <a:rPr kumimoji="1" lang="en-US" altLang="zh-CN" sz="2400" i="0" u="none" strike="noStrike" kern="0" cap="none" spc="0" normalizeH="0" baseline="0" noProof="0" dirty="0" smtClean="0">
                <a:ln>
                  <a:noFill/>
                </a:ln>
                <a:effectLst/>
                <a:uLnTx/>
                <a:uFillTx/>
                <a:latin typeface="+mn-lt"/>
              </a:rPr>
              <a:t>  NOT NULL  DEFAULT </a:t>
            </a:r>
            <a:r>
              <a:rPr kumimoji="1" lang="en-US" altLang="zh-CN" sz="2400" i="0" u="none" strike="noStrike" kern="0" cap="none" spc="0" normalizeH="0" baseline="0" noProof="0" dirty="0" err="1" smtClean="0">
                <a:ln>
                  <a:noFill/>
                </a:ln>
                <a:effectLst/>
                <a:uLnTx/>
                <a:uFillTx/>
                <a:latin typeface="+mn-lt"/>
              </a:rPr>
              <a:t>getdate</a:t>
            </a:r>
            <a:r>
              <a:rPr kumimoji="1" lang="en-US" altLang="zh-CN" sz="2400" i="0" u="none" strike="noStrike" kern="0" cap="none" spc="0" normalizeH="0" baseline="0" noProof="0" dirty="0" smtClean="0">
                <a:ln>
                  <a:noFill/>
                </a:ln>
                <a:effectLst/>
                <a:uLnTx/>
                <a:uFillTx/>
                <a:latin typeface="+mn-lt"/>
              </a:rPr>
              <a:t>(),</a:t>
            </a:r>
          </a:p>
          <a:p>
            <a:pPr marL="742950" marR="0" lvl="1" indent="-285750" algn="l" defTabSz="914400" rtl="0" eaLnBrk="1" fontAlgn="base" latinLnBrk="0" hangingPunct="1">
              <a:lnSpc>
                <a:spcPct val="90000"/>
              </a:lnSpc>
              <a:spcBef>
                <a:spcPct val="35000"/>
              </a:spcBef>
              <a:spcAft>
                <a:spcPct val="0"/>
              </a:spcAft>
              <a:buClr>
                <a:schemeClr val="folHlink"/>
              </a:buClr>
              <a:buSzPct val="80000"/>
              <a:buFontTx/>
              <a:buNone/>
              <a:defRPr/>
            </a:pPr>
            <a:r>
              <a:rPr kumimoji="1" lang="en-US" altLang="zh-CN" sz="2400" i="0" u="none" strike="noStrike" kern="0" cap="none" spc="0" normalizeH="0" baseline="0" noProof="0" dirty="0" smtClean="0">
                <a:ln>
                  <a:noFill/>
                </a:ln>
                <a:effectLst/>
                <a:uLnTx/>
                <a:uFillTx/>
                <a:latin typeface="+mn-lt"/>
              </a:rPr>
              <a:t>   </a:t>
            </a:r>
            <a:r>
              <a:rPr kumimoji="1" lang="en-US" altLang="zh-CN" sz="2400" i="0" u="none" strike="noStrike" kern="0" cap="none" spc="0" normalizeH="0" baseline="0" noProof="0" dirty="0" err="1" smtClean="0">
                <a:ln>
                  <a:noFill/>
                </a:ln>
                <a:effectLst/>
                <a:uLnTx/>
                <a:uFillTx/>
                <a:latin typeface="+mn-lt"/>
              </a:rPr>
              <a:t>auditdate</a:t>
            </a:r>
            <a:r>
              <a:rPr kumimoji="1" lang="en-US" altLang="zh-CN" sz="2400" i="0" u="none" strike="noStrike" kern="0" cap="none" spc="0" normalizeH="0" baseline="0" noProof="0" dirty="0" smtClean="0">
                <a:ln>
                  <a:noFill/>
                </a:ln>
                <a:effectLst/>
                <a:uLnTx/>
                <a:uFillTx/>
                <a:latin typeface="+mn-lt"/>
              </a:rPr>
              <a:t>  </a:t>
            </a:r>
            <a:r>
              <a:rPr kumimoji="1" lang="en-US" altLang="zh-CN" sz="2400" i="0" u="none" strike="noStrike" kern="0" cap="none" spc="0" normalizeH="0" baseline="0" noProof="0" dirty="0" err="1" smtClean="0">
                <a:ln>
                  <a:noFill/>
                </a:ln>
                <a:effectLst/>
                <a:uLnTx/>
                <a:uFillTx/>
                <a:latin typeface="+mn-lt"/>
              </a:rPr>
              <a:t>datetime</a:t>
            </a:r>
            <a:r>
              <a:rPr kumimoji="1" lang="en-US" altLang="zh-CN" sz="2400" i="0" u="none" strike="noStrike" kern="0" cap="none" spc="0" normalizeH="0" baseline="0" noProof="0" dirty="0" smtClean="0">
                <a:ln>
                  <a:noFill/>
                </a:ln>
                <a:effectLst/>
                <a:uLnTx/>
                <a:uFillTx/>
                <a:latin typeface="+mn-lt"/>
              </a:rPr>
              <a:t>,</a:t>
            </a:r>
          </a:p>
          <a:p>
            <a:pPr marL="742950" marR="0" lvl="1" indent="-285750" algn="l" defTabSz="914400" rtl="0" eaLnBrk="1" fontAlgn="base" latinLnBrk="0" hangingPunct="1">
              <a:lnSpc>
                <a:spcPct val="90000"/>
              </a:lnSpc>
              <a:spcBef>
                <a:spcPct val="35000"/>
              </a:spcBef>
              <a:spcAft>
                <a:spcPct val="0"/>
              </a:spcAft>
              <a:buClr>
                <a:schemeClr val="folHlink"/>
              </a:buClr>
              <a:buSzPct val="80000"/>
              <a:buFontTx/>
              <a:buNone/>
              <a:defRPr/>
            </a:pPr>
            <a:r>
              <a:rPr kumimoji="1" lang="en-US" altLang="zh-CN" sz="2400" i="0" u="none" strike="noStrike" kern="0" cap="none" spc="0" normalizeH="0" baseline="0" noProof="0" dirty="0" smtClean="0">
                <a:ln>
                  <a:noFill/>
                </a:ln>
                <a:effectLst/>
                <a:uLnTx/>
                <a:uFillTx/>
                <a:latin typeface="+mn-lt"/>
              </a:rPr>
              <a:t>   </a:t>
            </a:r>
            <a:r>
              <a:rPr kumimoji="1" lang="en-US" altLang="zh-CN" sz="2400" i="0" u="none" strike="noStrike" kern="0" cap="none" spc="0" normalizeH="0" baseline="0" noProof="0" dirty="0" err="1" smtClean="0">
                <a:ln>
                  <a:noFill/>
                </a:ln>
                <a:effectLst/>
                <a:uLnTx/>
                <a:uFillTx/>
                <a:latin typeface="+mn-lt"/>
              </a:rPr>
              <a:t>empid</a:t>
            </a:r>
            <a:r>
              <a:rPr kumimoji="1" lang="en-US" altLang="zh-CN" sz="2400" i="0" u="none" strike="noStrike" kern="0" cap="none" spc="0" normalizeH="0" baseline="0" noProof="0" dirty="0" smtClean="0">
                <a:ln>
                  <a:noFill/>
                </a:ln>
                <a:effectLst/>
                <a:uLnTx/>
                <a:uFillTx/>
                <a:latin typeface="+mn-lt"/>
              </a:rPr>
              <a:t>       char(5)  NOT NULL,</a:t>
            </a:r>
          </a:p>
          <a:p>
            <a:pPr marL="742950" marR="0" lvl="1" indent="-285750" algn="l" defTabSz="914400" rtl="0" eaLnBrk="1" fontAlgn="base" latinLnBrk="0" hangingPunct="1">
              <a:lnSpc>
                <a:spcPct val="90000"/>
              </a:lnSpc>
              <a:spcBef>
                <a:spcPct val="35000"/>
              </a:spcBef>
              <a:spcAft>
                <a:spcPct val="0"/>
              </a:spcAft>
              <a:buClr>
                <a:schemeClr val="folHlink"/>
              </a:buClr>
              <a:buSzPct val="80000"/>
              <a:buFontTx/>
              <a:buNone/>
              <a:defRPr/>
            </a:pPr>
            <a:r>
              <a:rPr kumimoji="1" lang="en-US" altLang="zh-CN" sz="2400" i="0" u="none" strike="noStrike" kern="0" cap="none" spc="0" normalizeH="0" baseline="0" noProof="0" dirty="0" smtClean="0">
                <a:ln>
                  <a:noFill/>
                </a:ln>
                <a:effectLst/>
                <a:uLnTx/>
                <a:uFillTx/>
                <a:latin typeface="+mn-lt"/>
              </a:rPr>
              <a:t>   </a:t>
            </a:r>
            <a:r>
              <a:rPr kumimoji="1" lang="en-US" altLang="zh-CN" sz="2400" i="0" u="none" strike="noStrike" kern="0" cap="none" spc="0" normalizeH="0" baseline="0" noProof="0" dirty="0" err="1" smtClean="0">
                <a:ln>
                  <a:noFill/>
                </a:ln>
                <a:effectLst/>
                <a:uLnTx/>
                <a:uFillTx/>
                <a:latin typeface="+mn-lt"/>
              </a:rPr>
              <a:t>custid</a:t>
            </a:r>
            <a:r>
              <a:rPr kumimoji="1" lang="en-US" altLang="zh-CN" sz="2400" i="0" u="none" strike="noStrike" kern="0" cap="none" spc="0" normalizeH="0" baseline="0" noProof="0" dirty="0" smtClean="0">
                <a:ln>
                  <a:noFill/>
                </a:ln>
                <a:effectLst/>
                <a:uLnTx/>
                <a:uFillTx/>
                <a:latin typeface="+mn-lt"/>
              </a:rPr>
              <a:t>       char(4)  NOT NULL,</a:t>
            </a:r>
          </a:p>
          <a:p>
            <a:pPr marL="742950" marR="0" lvl="1" indent="-285750" algn="l" defTabSz="914400" rtl="0" eaLnBrk="1" fontAlgn="base" latinLnBrk="0" hangingPunct="1">
              <a:lnSpc>
                <a:spcPct val="90000"/>
              </a:lnSpc>
              <a:spcBef>
                <a:spcPct val="35000"/>
              </a:spcBef>
              <a:spcAft>
                <a:spcPct val="0"/>
              </a:spcAft>
              <a:buClr>
                <a:schemeClr val="folHlink"/>
              </a:buClr>
              <a:buSzPct val="80000"/>
              <a:buFontTx/>
              <a:buNone/>
              <a:defRPr/>
            </a:pPr>
            <a:r>
              <a:rPr kumimoji="1" lang="en-US" altLang="zh-CN" sz="2400" i="0" u="none" strike="noStrike" kern="0" cap="none" spc="0" normalizeH="0" baseline="0" noProof="0" dirty="0" smtClean="0">
                <a:ln>
                  <a:noFill/>
                </a:ln>
                <a:solidFill>
                  <a:schemeClr val="tx2"/>
                </a:solidFill>
                <a:effectLst/>
                <a:uLnTx/>
                <a:uFillTx/>
                <a:latin typeface="+mn-lt"/>
              </a:rPr>
              <a:t>  CHECK (</a:t>
            </a:r>
            <a:r>
              <a:rPr kumimoji="1" lang="en-US" altLang="zh-CN" sz="2400" i="0" u="none" strike="noStrike" kern="0" cap="none" spc="0" normalizeH="0" baseline="0" noProof="0" dirty="0" err="1" smtClean="0">
                <a:ln>
                  <a:noFill/>
                </a:ln>
                <a:solidFill>
                  <a:schemeClr val="tx2"/>
                </a:solidFill>
                <a:effectLst/>
                <a:uLnTx/>
                <a:uFillTx/>
                <a:latin typeface="+mn-lt"/>
              </a:rPr>
              <a:t>auditdate</a:t>
            </a:r>
            <a:r>
              <a:rPr kumimoji="1" lang="en-US" altLang="zh-CN" sz="2400" i="0" u="none" strike="noStrike" kern="0" cap="none" spc="0" normalizeH="0" baseline="0" noProof="0" dirty="0" smtClean="0">
                <a:ln>
                  <a:noFill/>
                </a:ln>
                <a:solidFill>
                  <a:schemeClr val="tx2"/>
                </a:solidFill>
                <a:effectLst/>
                <a:uLnTx/>
                <a:uFillTx/>
                <a:latin typeface="+mn-lt"/>
              </a:rPr>
              <a:t> &gt;= </a:t>
            </a:r>
            <a:r>
              <a:rPr kumimoji="1" lang="en-US" altLang="zh-CN" sz="2400" i="0" u="none" strike="noStrike" kern="0" cap="none" spc="0" normalizeH="0" baseline="0" noProof="0" dirty="0" err="1" smtClean="0">
                <a:ln>
                  <a:noFill/>
                </a:ln>
                <a:solidFill>
                  <a:schemeClr val="tx2"/>
                </a:solidFill>
                <a:effectLst/>
                <a:uLnTx/>
                <a:uFillTx/>
                <a:latin typeface="+mn-lt"/>
              </a:rPr>
              <a:t>signdate</a:t>
            </a:r>
            <a:r>
              <a:rPr kumimoji="1" lang="en-US" altLang="zh-CN" sz="2400" i="0" u="none" strike="noStrike" kern="0" cap="none" spc="0" normalizeH="0" baseline="0" noProof="0" dirty="0" smtClean="0">
                <a:ln>
                  <a:noFill/>
                </a:ln>
                <a:solidFill>
                  <a:schemeClr val="tx2"/>
                </a:solidFill>
                <a:effectLst/>
                <a:uLnTx/>
                <a:uFillTx/>
                <a:latin typeface="+mn-lt"/>
              </a:rPr>
              <a:t>)</a:t>
            </a:r>
          </a:p>
          <a:p>
            <a:pPr marL="742950" marR="0" lvl="1" indent="-285750" algn="l" defTabSz="914400" rtl="0" eaLnBrk="1" fontAlgn="base" latinLnBrk="0" hangingPunct="1">
              <a:lnSpc>
                <a:spcPct val="90000"/>
              </a:lnSpc>
              <a:spcBef>
                <a:spcPct val="35000"/>
              </a:spcBef>
              <a:spcAft>
                <a:spcPct val="0"/>
              </a:spcAft>
              <a:buClr>
                <a:schemeClr val="folHlink"/>
              </a:buClr>
              <a:buSzPct val="80000"/>
              <a:buFontTx/>
              <a:buNone/>
              <a:defRPr/>
            </a:pPr>
            <a:r>
              <a:rPr kumimoji="1" lang="en-US" altLang="zh-CN" sz="2400" i="0" u="none" strike="noStrike" kern="0" cap="none" spc="0" normalizeH="0" baseline="0" noProof="0" dirty="0" smtClean="0">
                <a:ln>
                  <a:noFill/>
                </a:ln>
                <a:effectLst/>
                <a:uLnTx/>
                <a:uFillTx/>
                <a:latin typeface="+mn-lt"/>
              </a:rPr>
              <a:t>) ;</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762000" y="1447800"/>
            <a:ext cx="7848600" cy="1752600"/>
          </a:xfrm>
          <a:prstGeom prst="rect">
            <a:avLst/>
          </a:prstGeom>
          <a:noFill/>
          <a:ln w="9525">
            <a:noFill/>
            <a:miter lim="800000"/>
          </a:ln>
          <a:effectLst/>
        </p:spPr>
        <p:txBody>
          <a:bodyPr lIns="92075" tIns="46038" rIns="92075" bIns="46038"/>
          <a:lstStyle/>
          <a:p>
            <a:pPr marL="342900" indent="-342900" algn="just" eaLnBrk="0" hangingPunct="0">
              <a:lnSpc>
                <a:spcPct val="90000"/>
              </a:lnSpc>
              <a:spcBef>
                <a:spcPct val="10000"/>
              </a:spcBef>
              <a:buClr>
                <a:schemeClr val="tx1"/>
              </a:buClr>
            </a:pPr>
            <a:r>
              <a:rPr kumimoji="0" lang="en-US" altLang="zh-CN" sz="2200">
                <a:solidFill>
                  <a:srgbClr val="0000FF"/>
                </a:solidFill>
              </a:rPr>
              <a:t>SELECT</a:t>
            </a:r>
            <a:r>
              <a:rPr kumimoji="0" lang="en-US" altLang="zh-CN" sz="2200"/>
              <a:t> [</a:t>
            </a:r>
            <a:r>
              <a:rPr kumimoji="0" lang="en-US" altLang="zh-CN" sz="2200">
                <a:solidFill>
                  <a:srgbClr val="0000FF"/>
                </a:solidFill>
              </a:rPr>
              <a:t>DISTINCT</a:t>
            </a:r>
            <a:r>
              <a:rPr kumimoji="0" lang="en-US" altLang="zh-CN" sz="2200"/>
              <a:t> | </a:t>
            </a:r>
            <a:r>
              <a:rPr kumimoji="0" lang="en-US" altLang="zh-CN" sz="2200">
                <a:solidFill>
                  <a:srgbClr val="0000FF"/>
                </a:solidFill>
              </a:rPr>
              <a:t>ALL</a:t>
            </a:r>
            <a:r>
              <a:rPr kumimoji="0" lang="en-US" altLang="zh-CN" sz="2200"/>
              <a:t>] {* | [colExp [</a:t>
            </a:r>
            <a:r>
              <a:rPr kumimoji="0" lang="en-US" altLang="zh-CN" sz="2200">
                <a:solidFill>
                  <a:srgbClr val="0000FF"/>
                </a:solidFill>
              </a:rPr>
              <a:t>AS</a:t>
            </a:r>
            <a:r>
              <a:rPr kumimoji="0" lang="en-US" altLang="zh-CN" sz="2200"/>
              <a:t> newName]] [,...] }</a:t>
            </a:r>
          </a:p>
          <a:p>
            <a:pPr marL="342900" indent="-342900" algn="just" eaLnBrk="0" hangingPunct="0">
              <a:lnSpc>
                <a:spcPct val="90000"/>
              </a:lnSpc>
              <a:spcBef>
                <a:spcPct val="10000"/>
              </a:spcBef>
              <a:buClr>
                <a:schemeClr val="tx1"/>
              </a:buClr>
            </a:pPr>
            <a:r>
              <a:rPr kumimoji="0" lang="en-US" altLang="zh-CN" sz="2200">
                <a:solidFill>
                  <a:srgbClr val="0000FF"/>
                </a:solidFill>
              </a:rPr>
              <a:t>FROM</a:t>
            </a:r>
            <a:r>
              <a:rPr kumimoji="0" lang="en-US" altLang="zh-CN" sz="2200"/>
              <a:t>	TableName [alias] [, ...]</a:t>
            </a:r>
          </a:p>
          <a:p>
            <a:pPr marL="342900" indent="-342900" algn="just" eaLnBrk="0" hangingPunct="0">
              <a:lnSpc>
                <a:spcPct val="90000"/>
              </a:lnSpc>
              <a:spcBef>
                <a:spcPct val="10000"/>
              </a:spcBef>
              <a:buClr>
                <a:schemeClr val="tx1"/>
              </a:buClr>
            </a:pPr>
            <a:r>
              <a:rPr kumimoji="0" lang="en-US" altLang="zh-CN" sz="2200"/>
              <a:t>[</a:t>
            </a:r>
            <a:r>
              <a:rPr kumimoji="0" lang="en-US" altLang="zh-CN" sz="2200">
                <a:solidFill>
                  <a:srgbClr val="0000FF"/>
                </a:solidFill>
              </a:rPr>
              <a:t>WHERE</a:t>
            </a:r>
            <a:r>
              <a:rPr kumimoji="0" lang="en-US" altLang="zh-CN" sz="2200"/>
              <a:t>	condition1]</a:t>
            </a:r>
          </a:p>
          <a:p>
            <a:pPr marL="342900" indent="-342900" algn="just" eaLnBrk="0" hangingPunct="0">
              <a:lnSpc>
                <a:spcPct val="90000"/>
              </a:lnSpc>
              <a:spcBef>
                <a:spcPct val="10000"/>
              </a:spcBef>
              <a:buClr>
                <a:schemeClr val="tx1"/>
              </a:buClr>
            </a:pPr>
            <a:r>
              <a:rPr kumimoji="0" lang="en-US" altLang="zh-CN" sz="2200"/>
              <a:t>[</a:t>
            </a:r>
            <a:r>
              <a:rPr kumimoji="0" lang="en-US" altLang="zh-CN" sz="2200">
                <a:solidFill>
                  <a:srgbClr val="0000FF"/>
                </a:solidFill>
              </a:rPr>
              <a:t>GROUP BY</a:t>
            </a:r>
            <a:r>
              <a:rPr kumimoji="0" lang="en-US" altLang="zh-CN" sz="2200"/>
              <a:t>	colList1]  [</a:t>
            </a:r>
            <a:r>
              <a:rPr kumimoji="0" lang="en-US" altLang="zh-CN" sz="2200">
                <a:solidFill>
                  <a:srgbClr val="0000FF"/>
                </a:solidFill>
              </a:rPr>
              <a:t>HAVING</a:t>
            </a:r>
            <a:r>
              <a:rPr kumimoji="0" lang="en-US" altLang="zh-CN" sz="2200"/>
              <a:t>  condition2]</a:t>
            </a:r>
          </a:p>
          <a:p>
            <a:pPr marL="342900" indent="-342900" algn="just" eaLnBrk="0" hangingPunct="0">
              <a:lnSpc>
                <a:spcPct val="90000"/>
              </a:lnSpc>
              <a:spcBef>
                <a:spcPct val="10000"/>
              </a:spcBef>
              <a:buClr>
                <a:schemeClr val="tx1"/>
              </a:buClr>
            </a:pPr>
            <a:r>
              <a:rPr kumimoji="0" lang="en-US" altLang="zh-CN" sz="2200"/>
              <a:t>[</a:t>
            </a:r>
            <a:r>
              <a:rPr kumimoji="0" lang="en-US" altLang="zh-CN" sz="2200">
                <a:solidFill>
                  <a:srgbClr val="0000FF"/>
                </a:solidFill>
              </a:rPr>
              <a:t>ORDER BY</a:t>
            </a:r>
            <a:r>
              <a:rPr kumimoji="0" lang="en-US" altLang="zh-CN" sz="2200"/>
              <a:t>	colList2]</a:t>
            </a:r>
          </a:p>
        </p:txBody>
      </p:sp>
      <p:sp>
        <p:nvSpPr>
          <p:cNvPr id="5" name="Rectangle 5"/>
          <p:cNvSpPr>
            <a:spLocks noChangeArrowheads="1"/>
          </p:cNvSpPr>
          <p:nvPr/>
        </p:nvSpPr>
        <p:spPr bwMode="auto">
          <a:xfrm>
            <a:off x="1246188" y="4800600"/>
            <a:ext cx="6081712" cy="762000"/>
          </a:xfrm>
          <a:prstGeom prst="rect">
            <a:avLst/>
          </a:prstGeom>
          <a:noFill/>
          <a:ln w="9525">
            <a:noFill/>
            <a:miter lim="800000"/>
          </a:ln>
          <a:effectLst/>
        </p:spPr>
        <p:txBody>
          <a:bodyPr wrap="none">
            <a:spAutoFit/>
          </a:bodyPr>
          <a:lstStyle/>
          <a:p>
            <a:pPr algn="ctr" eaLnBrk="0" hangingPunct="0"/>
            <a:r>
              <a:rPr kumimoji="0" lang="en-US" altLang="zh-CN" sz="4400">
                <a:solidFill>
                  <a:srgbClr val="0000CC"/>
                </a:solidFill>
                <a:latin typeface="宋体" panose="02010600030101010101" pitchFamily="2" charset="-122"/>
              </a:rPr>
              <a:t>Π</a:t>
            </a:r>
            <a:r>
              <a:rPr kumimoji="0" lang="en-US" altLang="zh-CN" sz="4400" i="1" baseline="-30000">
                <a:solidFill>
                  <a:srgbClr val="FF0000"/>
                </a:solidFill>
                <a:cs typeface="Times New Roman" panose="02020603050405020304" pitchFamily="18" charset="0"/>
              </a:rPr>
              <a:t>                </a:t>
            </a:r>
            <a:r>
              <a:rPr kumimoji="0" lang="en-US" altLang="zh-CN" sz="4400">
                <a:solidFill>
                  <a:srgbClr val="F618D1"/>
                </a:solidFill>
                <a:cs typeface="Times New Roman" panose="02020603050405020304" pitchFamily="18" charset="0"/>
              </a:rPr>
              <a:t>(</a:t>
            </a:r>
            <a:r>
              <a:rPr kumimoji="0" lang="en-US" altLang="zh-CN" sz="4400">
                <a:cs typeface="Times New Roman" panose="02020603050405020304" pitchFamily="18" charset="0"/>
              </a:rPr>
              <a:t>                         </a:t>
            </a:r>
            <a:r>
              <a:rPr kumimoji="0" lang="en-US" altLang="zh-CN" sz="4400">
                <a:solidFill>
                  <a:srgbClr val="F618D1"/>
                </a:solidFill>
                <a:cs typeface="Times New Roman" panose="02020603050405020304" pitchFamily="18" charset="0"/>
              </a:rPr>
              <a:t>)</a:t>
            </a:r>
          </a:p>
        </p:txBody>
      </p:sp>
      <p:sp>
        <p:nvSpPr>
          <p:cNvPr id="6" name="Rectangle 6"/>
          <p:cNvSpPr>
            <a:spLocks noChangeArrowheads="1"/>
          </p:cNvSpPr>
          <p:nvPr/>
        </p:nvSpPr>
        <p:spPr bwMode="auto">
          <a:xfrm>
            <a:off x="3314700" y="4800600"/>
            <a:ext cx="3794125" cy="762000"/>
          </a:xfrm>
          <a:prstGeom prst="rect">
            <a:avLst/>
          </a:prstGeom>
          <a:noFill/>
          <a:ln w="9525">
            <a:noFill/>
            <a:miter lim="800000"/>
          </a:ln>
          <a:effectLst/>
        </p:spPr>
        <p:txBody>
          <a:bodyPr wrap="none">
            <a:spAutoFit/>
          </a:bodyPr>
          <a:lstStyle/>
          <a:p>
            <a:pPr algn="ctr" eaLnBrk="0" hangingPunct="0"/>
            <a:r>
              <a:rPr kumimoji="0" lang="en-US" altLang="zh-CN" sz="4400">
                <a:solidFill>
                  <a:srgbClr val="0000FF"/>
                </a:solidFill>
                <a:latin typeface="Arial" panose="020B0604020202020204" pitchFamily="34" charset="0"/>
                <a:cs typeface="Times New Roman" panose="02020603050405020304" pitchFamily="18" charset="0"/>
              </a:rPr>
              <a:t>σ</a:t>
            </a:r>
            <a:r>
              <a:rPr kumimoji="0" lang="en-US" altLang="zh-CN" sz="4400" baseline="-30000">
                <a:solidFill>
                  <a:srgbClr val="FF0000"/>
                </a:solidFill>
                <a:latin typeface="Arial" panose="020B0604020202020204" pitchFamily="34" charset="0"/>
                <a:cs typeface="Times New Roman" panose="02020603050405020304" pitchFamily="18" charset="0"/>
              </a:rPr>
              <a:t>   </a:t>
            </a:r>
            <a:r>
              <a:rPr kumimoji="0" lang="en-US" altLang="zh-CN" sz="4400">
                <a:cs typeface="Times New Roman" panose="02020603050405020304" pitchFamily="18" charset="0"/>
              </a:rPr>
              <a:t>(                 )</a:t>
            </a:r>
          </a:p>
        </p:txBody>
      </p:sp>
      <p:sp>
        <p:nvSpPr>
          <p:cNvPr id="7" name="Rectangle 7"/>
          <p:cNvSpPr>
            <a:spLocks noChangeArrowheads="1"/>
          </p:cNvSpPr>
          <p:nvPr/>
        </p:nvSpPr>
        <p:spPr bwMode="auto">
          <a:xfrm>
            <a:off x="1531938" y="3124200"/>
            <a:ext cx="4552950" cy="427038"/>
          </a:xfrm>
          <a:prstGeom prst="rect">
            <a:avLst/>
          </a:prstGeom>
          <a:noFill/>
          <a:ln w="9525">
            <a:noFill/>
            <a:miter lim="800000"/>
          </a:ln>
          <a:effectLst/>
        </p:spPr>
        <p:txBody>
          <a:bodyPr>
            <a:spAutoFit/>
          </a:bodyPr>
          <a:lstStyle/>
          <a:p>
            <a:pPr eaLnBrk="0" hangingPunct="0"/>
            <a:r>
              <a:rPr kumimoji="0" lang="zh-CN" altLang="en-US" sz="2200"/>
              <a:t>根据</a:t>
            </a:r>
            <a:r>
              <a:rPr kumimoji="0" lang="en-US" altLang="zh-CN" sz="2200"/>
              <a:t>WHERE</a:t>
            </a:r>
            <a:r>
              <a:rPr kumimoji="0" lang="zh-CN" altLang="en-US" sz="2200"/>
              <a:t>子句的条件表达式，</a:t>
            </a:r>
          </a:p>
        </p:txBody>
      </p:sp>
      <p:sp>
        <p:nvSpPr>
          <p:cNvPr id="8" name="Rectangle 8"/>
          <p:cNvSpPr>
            <a:spLocks noChangeArrowheads="1"/>
          </p:cNvSpPr>
          <p:nvPr/>
        </p:nvSpPr>
        <p:spPr bwMode="auto">
          <a:xfrm>
            <a:off x="1531938" y="3535363"/>
            <a:ext cx="5992812" cy="427037"/>
          </a:xfrm>
          <a:prstGeom prst="rect">
            <a:avLst/>
          </a:prstGeom>
          <a:noFill/>
          <a:ln w="9525">
            <a:noFill/>
            <a:miter lim="800000"/>
          </a:ln>
          <a:effectLst/>
        </p:spPr>
        <p:txBody>
          <a:bodyPr>
            <a:spAutoFit/>
          </a:bodyPr>
          <a:lstStyle/>
          <a:p>
            <a:pPr eaLnBrk="0" hangingPunct="0"/>
            <a:r>
              <a:rPr kumimoji="0" lang="zh-CN" altLang="en-US" sz="2200"/>
              <a:t>从</a:t>
            </a:r>
            <a:r>
              <a:rPr kumimoji="0" lang="en-US" altLang="zh-CN" sz="2200"/>
              <a:t>FROM</a:t>
            </a:r>
            <a:r>
              <a:rPr kumimoji="0" lang="zh-CN" altLang="en-US" sz="2200"/>
              <a:t>子句的基本表或视图的笛卡儿积中，</a:t>
            </a:r>
          </a:p>
        </p:txBody>
      </p:sp>
      <p:sp>
        <p:nvSpPr>
          <p:cNvPr id="9" name="Rectangle 9"/>
          <p:cNvSpPr>
            <a:spLocks noChangeArrowheads="1"/>
          </p:cNvSpPr>
          <p:nvPr/>
        </p:nvSpPr>
        <p:spPr bwMode="auto">
          <a:xfrm>
            <a:off x="1524000" y="3916363"/>
            <a:ext cx="3192463" cy="427037"/>
          </a:xfrm>
          <a:prstGeom prst="rect">
            <a:avLst/>
          </a:prstGeom>
          <a:noFill/>
          <a:ln w="9525">
            <a:noFill/>
            <a:miter lim="800000"/>
          </a:ln>
          <a:effectLst/>
        </p:spPr>
        <p:txBody>
          <a:bodyPr>
            <a:spAutoFit/>
          </a:bodyPr>
          <a:lstStyle/>
          <a:p>
            <a:pPr algn="ctr" eaLnBrk="0" hangingPunct="0"/>
            <a:r>
              <a:rPr kumimoji="0" lang="zh-CN" altLang="en-US" sz="2200"/>
              <a:t>找出满足条件的元组，</a:t>
            </a:r>
          </a:p>
        </p:txBody>
      </p:sp>
      <p:sp>
        <p:nvSpPr>
          <p:cNvPr id="10" name="Rectangle 10"/>
          <p:cNvSpPr>
            <a:spLocks noChangeArrowheads="1"/>
          </p:cNvSpPr>
          <p:nvPr/>
        </p:nvSpPr>
        <p:spPr bwMode="auto">
          <a:xfrm>
            <a:off x="4306888" y="3916363"/>
            <a:ext cx="4513262" cy="427037"/>
          </a:xfrm>
          <a:prstGeom prst="rect">
            <a:avLst/>
          </a:prstGeom>
          <a:noFill/>
          <a:ln w="9525">
            <a:noFill/>
            <a:miter lim="800000"/>
          </a:ln>
          <a:effectLst/>
        </p:spPr>
        <p:txBody>
          <a:bodyPr>
            <a:spAutoFit/>
          </a:bodyPr>
          <a:lstStyle/>
          <a:p>
            <a:pPr algn="ctr" eaLnBrk="0" hangingPunct="0"/>
            <a:r>
              <a:rPr kumimoji="0" lang="zh-CN" altLang="en-US" sz="2200"/>
              <a:t>按</a:t>
            </a:r>
            <a:r>
              <a:rPr kumimoji="0" lang="en-US" altLang="zh-CN" sz="2200"/>
              <a:t>SELECT</a:t>
            </a:r>
            <a:r>
              <a:rPr kumimoji="0" lang="zh-CN" altLang="en-US" sz="2200"/>
              <a:t>子句的目标列表达式，</a:t>
            </a:r>
          </a:p>
        </p:txBody>
      </p:sp>
      <p:sp>
        <p:nvSpPr>
          <p:cNvPr id="11" name="Rectangle 11"/>
          <p:cNvSpPr>
            <a:spLocks noChangeArrowheads="1"/>
          </p:cNvSpPr>
          <p:nvPr/>
        </p:nvSpPr>
        <p:spPr bwMode="auto">
          <a:xfrm>
            <a:off x="1531938" y="4373563"/>
            <a:ext cx="1816100" cy="427037"/>
          </a:xfrm>
          <a:prstGeom prst="rect">
            <a:avLst/>
          </a:prstGeom>
          <a:noFill/>
          <a:ln w="9525">
            <a:noFill/>
            <a:miter lim="800000"/>
          </a:ln>
          <a:effectLst/>
        </p:spPr>
        <p:txBody>
          <a:bodyPr>
            <a:spAutoFit/>
          </a:bodyPr>
          <a:lstStyle/>
          <a:p>
            <a:pPr eaLnBrk="0" hangingPunct="0"/>
            <a:r>
              <a:rPr kumimoji="0" lang="zh-CN" altLang="en-US" sz="2200"/>
              <a:t>进行投影，</a:t>
            </a:r>
          </a:p>
        </p:txBody>
      </p:sp>
      <p:sp>
        <p:nvSpPr>
          <p:cNvPr id="12" name="Rectangle 12"/>
          <p:cNvSpPr>
            <a:spLocks noChangeArrowheads="1"/>
          </p:cNvSpPr>
          <p:nvPr/>
        </p:nvSpPr>
        <p:spPr bwMode="auto">
          <a:xfrm>
            <a:off x="2903538" y="4373563"/>
            <a:ext cx="2173287" cy="427037"/>
          </a:xfrm>
          <a:prstGeom prst="rect">
            <a:avLst/>
          </a:prstGeom>
          <a:noFill/>
          <a:ln w="9525">
            <a:noFill/>
            <a:miter lim="800000"/>
          </a:ln>
          <a:effectLst/>
        </p:spPr>
        <p:txBody>
          <a:bodyPr>
            <a:spAutoFit/>
          </a:bodyPr>
          <a:lstStyle/>
          <a:p>
            <a:pPr eaLnBrk="0" hangingPunct="0"/>
            <a:r>
              <a:rPr kumimoji="0" lang="zh-CN" altLang="en-US" sz="2200"/>
              <a:t>形成结果表。</a:t>
            </a:r>
          </a:p>
        </p:txBody>
      </p:sp>
      <p:sp>
        <p:nvSpPr>
          <p:cNvPr id="13" name="Rectangle 13"/>
          <p:cNvSpPr>
            <a:spLocks noChangeArrowheads="1"/>
          </p:cNvSpPr>
          <p:nvPr/>
        </p:nvSpPr>
        <p:spPr bwMode="auto">
          <a:xfrm>
            <a:off x="3746500" y="4953000"/>
            <a:ext cx="430213" cy="533400"/>
          </a:xfrm>
          <a:prstGeom prst="rect">
            <a:avLst/>
          </a:prstGeom>
          <a:noFill/>
          <a:ln w="9525">
            <a:noFill/>
            <a:miter lim="800000"/>
          </a:ln>
          <a:effectLst/>
        </p:spPr>
        <p:txBody>
          <a:bodyPr wrap="none">
            <a:spAutoFit/>
          </a:bodyPr>
          <a:lstStyle/>
          <a:p>
            <a:pPr algn="ctr" eaLnBrk="0" hangingPunct="0"/>
            <a:r>
              <a:rPr kumimoji="0" lang="en-US" altLang="zh-CN" sz="4400" i="1" baseline="-30000">
                <a:solidFill>
                  <a:srgbClr val="FF0000"/>
                </a:solidFill>
                <a:cs typeface="Times New Roman" panose="02020603050405020304" pitchFamily="18" charset="0"/>
              </a:rPr>
              <a:t>F</a:t>
            </a:r>
          </a:p>
        </p:txBody>
      </p:sp>
      <p:sp>
        <p:nvSpPr>
          <p:cNvPr id="14" name="Rectangle 14"/>
          <p:cNvSpPr>
            <a:spLocks noChangeArrowheads="1"/>
          </p:cNvSpPr>
          <p:nvPr/>
        </p:nvSpPr>
        <p:spPr bwMode="auto">
          <a:xfrm>
            <a:off x="4279900" y="4800600"/>
            <a:ext cx="401638" cy="762000"/>
          </a:xfrm>
          <a:prstGeom prst="rect">
            <a:avLst/>
          </a:prstGeom>
          <a:noFill/>
          <a:ln w="9525">
            <a:noFill/>
            <a:miter lim="800000"/>
          </a:ln>
          <a:effectLst/>
        </p:spPr>
        <p:txBody>
          <a:bodyPr wrap="none">
            <a:spAutoFit/>
          </a:bodyPr>
          <a:lstStyle/>
          <a:p>
            <a:pPr algn="ctr" eaLnBrk="0" hangingPunct="0"/>
            <a:r>
              <a:rPr kumimoji="0" lang="en-US" altLang="zh-CN" sz="4400" i="1">
                <a:solidFill>
                  <a:srgbClr val="0000FF"/>
                </a:solidFill>
                <a:cs typeface="Times New Roman" panose="02020603050405020304" pitchFamily="18" charset="0"/>
              </a:rPr>
              <a:t>r</a:t>
            </a:r>
            <a:endParaRPr kumimoji="0" lang="en-US" altLang="zh-CN" sz="4400" baseline="-25000">
              <a:solidFill>
                <a:srgbClr val="0000FF"/>
              </a:solidFill>
              <a:cs typeface="Times New Roman" panose="02020603050405020304" pitchFamily="18" charset="0"/>
            </a:endParaRPr>
          </a:p>
        </p:txBody>
      </p:sp>
      <p:grpSp>
        <p:nvGrpSpPr>
          <p:cNvPr id="15" name="Group 15"/>
          <p:cNvGrpSpPr/>
          <p:nvPr/>
        </p:nvGrpSpPr>
        <p:grpSpPr bwMode="auto">
          <a:xfrm>
            <a:off x="4541838" y="4800600"/>
            <a:ext cx="2368550" cy="838200"/>
            <a:chOff x="2861" y="3024"/>
            <a:chExt cx="1492" cy="528"/>
          </a:xfrm>
        </p:grpSpPr>
        <p:sp>
          <p:nvSpPr>
            <p:cNvPr id="16" name="Rectangle 16"/>
            <p:cNvSpPr>
              <a:spLocks noChangeArrowheads="1"/>
            </p:cNvSpPr>
            <p:nvPr/>
          </p:nvSpPr>
          <p:spPr bwMode="auto">
            <a:xfrm>
              <a:off x="2861" y="3072"/>
              <a:ext cx="468" cy="480"/>
            </a:xfrm>
            <a:prstGeom prst="rect">
              <a:avLst/>
            </a:prstGeom>
            <a:noFill/>
            <a:ln w="9525">
              <a:noFill/>
              <a:miter lim="800000"/>
            </a:ln>
            <a:effectLst/>
          </p:spPr>
          <p:txBody>
            <a:bodyPr wrap="none">
              <a:spAutoFit/>
            </a:bodyPr>
            <a:lstStyle/>
            <a:p>
              <a:pPr algn="ctr" eaLnBrk="0" hangingPunct="0"/>
              <a:r>
                <a:rPr kumimoji="0" lang="zh-CN" altLang="en-US" sz="4400">
                  <a:cs typeface="Times New Roman" panose="02020603050405020304" pitchFamily="18" charset="0"/>
                </a:rPr>
                <a:t>×</a:t>
              </a:r>
            </a:p>
          </p:txBody>
        </p:sp>
        <p:sp>
          <p:nvSpPr>
            <p:cNvPr id="17" name="Rectangle 17"/>
            <p:cNvSpPr>
              <a:spLocks noChangeArrowheads="1"/>
            </p:cNvSpPr>
            <p:nvPr/>
          </p:nvSpPr>
          <p:spPr bwMode="auto">
            <a:xfrm>
              <a:off x="3320" y="3024"/>
              <a:ext cx="253" cy="480"/>
            </a:xfrm>
            <a:prstGeom prst="rect">
              <a:avLst/>
            </a:prstGeom>
            <a:noFill/>
            <a:ln w="9525">
              <a:noFill/>
              <a:miter lim="800000"/>
            </a:ln>
            <a:effectLst/>
          </p:spPr>
          <p:txBody>
            <a:bodyPr wrap="none">
              <a:spAutoFit/>
            </a:bodyPr>
            <a:lstStyle/>
            <a:p>
              <a:pPr algn="ctr" eaLnBrk="0" hangingPunct="0"/>
              <a:r>
                <a:rPr kumimoji="0" lang="en-US" altLang="zh-CN" sz="4400" i="1">
                  <a:solidFill>
                    <a:srgbClr val="0000FF"/>
                  </a:solidFill>
                  <a:cs typeface="Times New Roman" panose="02020603050405020304" pitchFamily="18" charset="0"/>
                </a:rPr>
                <a:t>s</a:t>
              </a:r>
              <a:endParaRPr kumimoji="0" lang="en-US" altLang="zh-CN" sz="4400" baseline="-25000">
                <a:solidFill>
                  <a:srgbClr val="0000FF"/>
                </a:solidFill>
                <a:cs typeface="Times New Roman" panose="02020603050405020304" pitchFamily="18" charset="0"/>
              </a:endParaRPr>
            </a:p>
          </p:txBody>
        </p:sp>
        <p:sp>
          <p:nvSpPr>
            <p:cNvPr id="18" name="Rectangle 18"/>
            <p:cNvSpPr>
              <a:spLocks noChangeArrowheads="1"/>
            </p:cNvSpPr>
            <p:nvPr/>
          </p:nvSpPr>
          <p:spPr bwMode="auto">
            <a:xfrm>
              <a:off x="3533" y="3072"/>
              <a:ext cx="820" cy="480"/>
            </a:xfrm>
            <a:prstGeom prst="rect">
              <a:avLst/>
            </a:prstGeom>
            <a:noFill/>
            <a:ln w="9525">
              <a:noFill/>
              <a:miter lim="800000"/>
            </a:ln>
            <a:effectLst/>
          </p:spPr>
          <p:txBody>
            <a:bodyPr wrap="none">
              <a:spAutoFit/>
            </a:bodyPr>
            <a:lstStyle/>
            <a:p>
              <a:pPr algn="ctr" eaLnBrk="0" hangingPunct="0"/>
              <a:r>
                <a:rPr kumimoji="0" lang="zh-CN" altLang="en-US" sz="4400">
                  <a:cs typeface="Times New Roman" panose="02020603050405020304" pitchFamily="18" charset="0"/>
                </a:rPr>
                <a:t>×</a:t>
              </a:r>
              <a:r>
                <a:rPr kumimoji="0" lang="zh-CN" altLang="en-US" sz="4400"/>
                <a:t>…</a:t>
              </a:r>
              <a:endParaRPr kumimoji="0" lang="zh-CN" altLang="en-US" sz="4400">
                <a:cs typeface="Times New Roman" panose="02020603050405020304" pitchFamily="18" charset="0"/>
              </a:endParaRPr>
            </a:p>
          </p:txBody>
        </p:sp>
      </p:grpSp>
      <p:sp>
        <p:nvSpPr>
          <p:cNvPr id="19" name="Rectangle 19"/>
          <p:cNvSpPr>
            <a:spLocks noChangeArrowheads="1"/>
          </p:cNvSpPr>
          <p:nvPr/>
        </p:nvSpPr>
        <p:spPr bwMode="auto">
          <a:xfrm>
            <a:off x="1720850" y="4953000"/>
            <a:ext cx="1689100" cy="533400"/>
          </a:xfrm>
          <a:prstGeom prst="rect">
            <a:avLst/>
          </a:prstGeom>
          <a:noFill/>
          <a:ln w="9525">
            <a:noFill/>
            <a:miter lim="800000"/>
          </a:ln>
          <a:effectLst/>
        </p:spPr>
        <p:txBody>
          <a:bodyPr wrap="none">
            <a:spAutoFit/>
          </a:bodyPr>
          <a:lstStyle/>
          <a:p>
            <a:pPr algn="ctr" eaLnBrk="0" hangingPunct="0"/>
            <a:r>
              <a:rPr kumimoji="0" lang="en-US" altLang="zh-CN" sz="4400" i="1" baseline="-30000">
                <a:solidFill>
                  <a:srgbClr val="FF0000"/>
                </a:solidFill>
                <a:cs typeface="Times New Roman" panose="02020603050405020304" pitchFamily="18" charset="0"/>
              </a:rPr>
              <a:t>X</a:t>
            </a:r>
            <a:r>
              <a:rPr kumimoji="0" lang="en-US" altLang="zh-CN" sz="4400" baseline="-40000">
                <a:solidFill>
                  <a:srgbClr val="FF0000"/>
                </a:solidFill>
                <a:cs typeface="Times New Roman" panose="02020603050405020304" pitchFamily="18" charset="0"/>
              </a:rPr>
              <a:t>1</a:t>
            </a:r>
            <a:r>
              <a:rPr kumimoji="0" lang="en-US" altLang="zh-CN" sz="4400" baseline="-25000">
                <a:solidFill>
                  <a:srgbClr val="FF0000"/>
                </a:solidFill>
                <a:cs typeface="Times New Roman" panose="02020603050405020304" pitchFamily="18" charset="0"/>
              </a:rPr>
              <a:t>,</a:t>
            </a:r>
            <a:r>
              <a:rPr kumimoji="0" lang="en-US" altLang="zh-CN" sz="4400" i="1" baseline="-25000">
                <a:solidFill>
                  <a:srgbClr val="FF0000"/>
                </a:solidFill>
              </a:rPr>
              <a:t> </a:t>
            </a:r>
            <a:r>
              <a:rPr kumimoji="0" lang="en-US" altLang="zh-CN" sz="4400" i="1" baseline="-30000">
                <a:solidFill>
                  <a:srgbClr val="FF0000"/>
                </a:solidFill>
              </a:rPr>
              <a:t>X</a:t>
            </a:r>
            <a:r>
              <a:rPr kumimoji="0" lang="en-US" altLang="zh-CN" sz="4400" baseline="-40000">
                <a:solidFill>
                  <a:srgbClr val="FF0000"/>
                </a:solidFill>
              </a:rPr>
              <a:t>2</a:t>
            </a:r>
            <a:r>
              <a:rPr kumimoji="0" lang="en-US" altLang="zh-CN" sz="4400" baseline="-30000">
                <a:solidFill>
                  <a:srgbClr val="FF0000"/>
                </a:solidFill>
              </a:rPr>
              <a:t>,</a:t>
            </a:r>
            <a:r>
              <a:rPr kumimoji="0" lang="en-US" altLang="zh-CN" sz="4400" baseline="-25000">
                <a:solidFill>
                  <a:srgbClr val="FF0000"/>
                </a:solidFill>
              </a:rPr>
              <a:t>…</a:t>
            </a:r>
          </a:p>
        </p:txBody>
      </p:sp>
      <p:graphicFrame>
        <p:nvGraphicFramePr>
          <p:cNvPr id="20" name="Group 20"/>
          <p:cNvGraphicFramePr>
            <a:graphicFrameLocks noGrp="1"/>
          </p:cNvGraphicFramePr>
          <p:nvPr/>
        </p:nvGraphicFramePr>
        <p:xfrm>
          <a:off x="2984500" y="5715000"/>
          <a:ext cx="3048000" cy="914400"/>
        </p:xfrm>
        <a:graphic>
          <a:graphicData uri="http://schemas.openxmlformats.org/drawingml/2006/table">
            <a:tbl>
              <a:tblPr/>
              <a:tblGrid>
                <a:gridCol w="990600"/>
                <a:gridCol w="838200"/>
                <a:gridCol w="1219200"/>
              </a:tblGrid>
              <a:tr h="1809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8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X</a:t>
                      </a:r>
                      <a:r>
                        <a:rPr kumimoji="1" lang="en-US" altLang="zh-CN" sz="2800" b="1" i="0" u="none" strike="noStrike" cap="none" normalizeH="0" baseline="-25000" smtClean="0">
                          <a:ln>
                            <a:noFill/>
                          </a:ln>
                          <a:solidFill>
                            <a:srgbClr val="FF0000"/>
                          </a:solidFill>
                          <a:effectLst/>
                          <a:latin typeface="Times New Roman" panose="02020603050405020304" pitchFamily="18" charset="0"/>
                          <a:ea typeface="宋体" panose="02010600030101010101" pitchFamily="2" charset="-122"/>
                        </a:rPr>
                        <a:t>1</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8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X</a:t>
                      </a:r>
                      <a:r>
                        <a:rPr kumimoji="1" lang="en-US" altLang="zh-CN" sz="2800" b="1" i="0" u="none" strike="noStrike" cap="none" normalizeH="0" baseline="-25000" smtClean="0">
                          <a:ln>
                            <a:noFill/>
                          </a:ln>
                          <a:solidFill>
                            <a:srgbClr val="FF0000"/>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2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968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 name="Rectangle 37"/>
          <p:cNvSpPr>
            <a:spLocks noChangeArrowheads="1"/>
          </p:cNvSpPr>
          <p:nvPr/>
        </p:nvSpPr>
        <p:spPr bwMode="auto">
          <a:xfrm>
            <a:off x="762000" y="3124200"/>
            <a:ext cx="857250" cy="762000"/>
          </a:xfrm>
          <a:prstGeom prst="rect">
            <a:avLst/>
          </a:prstGeom>
          <a:noFill/>
          <a:ln w="9525">
            <a:noFill/>
            <a:miter lim="800000"/>
          </a:ln>
          <a:effectLst/>
        </p:spPr>
        <p:txBody>
          <a:bodyPr>
            <a:spAutoFit/>
          </a:bodyPr>
          <a:lstStyle/>
          <a:p>
            <a:r>
              <a:rPr kumimoji="0" lang="zh-CN" altLang="en-US" sz="2200">
                <a:solidFill>
                  <a:srgbClr val="FF0000"/>
                </a:solidFill>
              </a:rPr>
              <a:t>执行</a:t>
            </a:r>
          </a:p>
          <a:p>
            <a:r>
              <a:rPr kumimoji="0" lang="zh-CN" altLang="en-US" sz="2200">
                <a:solidFill>
                  <a:srgbClr val="FF0000"/>
                </a:solidFill>
              </a:rPr>
              <a:t>过程</a:t>
            </a:r>
          </a:p>
        </p:txBody>
      </p:sp>
      <p:grpSp>
        <p:nvGrpSpPr>
          <p:cNvPr id="22" name="Group 38"/>
          <p:cNvGrpSpPr/>
          <p:nvPr/>
        </p:nvGrpSpPr>
        <p:grpSpPr bwMode="auto">
          <a:xfrm>
            <a:off x="2590800" y="2133600"/>
            <a:ext cx="1422400" cy="3048000"/>
            <a:chOff x="1632" y="1344"/>
            <a:chExt cx="896" cy="1920"/>
          </a:xfrm>
        </p:grpSpPr>
        <p:sp>
          <p:nvSpPr>
            <p:cNvPr id="23" name="Oval 39"/>
            <p:cNvSpPr>
              <a:spLocks noChangeArrowheads="1"/>
            </p:cNvSpPr>
            <p:nvPr/>
          </p:nvSpPr>
          <p:spPr bwMode="auto">
            <a:xfrm>
              <a:off x="1632" y="1344"/>
              <a:ext cx="896" cy="223"/>
            </a:xfrm>
            <a:prstGeom prst="ellipse">
              <a:avLst/>
            </a:prstGeom>
            <a:noFill/>
            <a:ln w="28575">
              <a:solidFill>
                <a:srgbClr val="FF0000"/>
              </a:solidFill>
              <a:round/>
            </a:ln>
            <a:effectLst/>
          </p:spPr>
          <p:txBody>
            <a:bodyPr wrap="none" anchor="ctr"/>
            <a:lstStyle/>
            <a:p>
              <a:endParaRPr lang="zh-CN" altLang="en-US"/>
            </a:p>
          </p:txBody>
        </p:sp>
        <p:sp>
          <p:nvSpPr>
            <p:cNvPr id="24" name="Line 40"/>
            <p:cNvSpPr>
              <a:spLocks noChangeShapeType="1"/>
            </p:cNvSpPr>
            <p:nvPr/>
          </p:nvSpPr>
          <p:spPr bwMode="auto">
            <a:xfrm>
              <a:off x="2080" y="1567"/>
              <a:ext cx="416" cy="1697"/>
            </a:xfrm>
            <a:prstGeom prst="line">
              <a:avLst/>
            </a:prstGeom>
            <a:noFill/>
            <a:ln w="28575">
              <a:solidFill>
                <a:srgbClr val="FF0000"/>
              </a:solidFill>
              <a:round/>
              <a:tailEnd type="triangle" w="med" len="med"/>
            </a:ln>
            <a:effectLst/>
          </p:spPr>
          <p:txBody>
            <a:bodyPr/>
            <a:lstStyle/>
            <a:p>
              <a:endParaRPr lang="zh-CN" altLang="en-US"/>
            </a:p>
          </p:txBody>
        </p:sp>
      </p:grpSp>
      <p:grpSp>
        <p:nvGrpSpPr>
          <p:cNvPr id="25" name="Group 41"/>
          <p:cNvGrpSpPr/>
          <p:nvPr/>
        </p:nvGrpSpPr>
        <p:grpSpPr bwMode="auto">
          <a:xfrm>
            <a:off x="1752600" y="1828800"/>
            <a:ext cx="2743200" cy="3200400"/>
            <a:chOff x="1152" y="1104"/>
            <a:chExt cx="1728" cy="2112"/>
          </a:xfrm>
        </p:grpSpPr>
        <p:sp>
          <p:nvSpPr>
            <p:cNvPr id="26" name="Oval 42"/>
            <p:cNvSpPr>
              <a:spLocks noChangeArrowheads="1"/>
            </p:cNvSpPr>
            <p:nvPr/>
          </p:nvSpPr>
          <p:spPr bwMode="auto">
            <a:xfrm>
              <a:off x="1152" y="1104"/>
              <a:ext cx="1344" cy="240"/>
            </a:xfrm>
            <a:prstGeom prst="ellipse">
              <a:avLst/>
            </a:prstGeom>
            <a:noFill/>
            <a:ln w="28575">
              <a:solidFill>
                <a:srgbClr val="FF0000"/>
              </a:solidFill>
              <a:round/>
            </a:ln>
            <a:effectLst/>
          </p:spPr>
          <p:txBody>
            <a:bodyPr wrap="none" anchor="ctr"/>
            <a:lstStyle/>
            <a:p>
              <a:endParaRPr lang="zh-CN" altLang="en-US"/>
            </a:p>
          </p:txBody>
        </p:sp>
        <p:sp>
          <p:nvSpPr>
            <p:cNvPr id="27" name="Line 43"/>
            <p:cNvSpPr>
              <a:spLocks noChangeShapeType="1"/>
            </p:cNvSpPr>
            <p:nvPr/>
          </p:nvSpPr>
          <p:spPr bwMode="auto">
            <a:xfrm>
              <a:off x="1872" y="1344"/>
              <a:ext cx="1008" cy="1872"/>
            </a:xfrm>
            <a:prstGeom prst="line">
              <a:avLst/>
            </a:prstGeom>
            <a:noFill/>
            <a:ln w="28575">
              <a:solidFill>
                <a:srgbClr val="FF0000"/>
              </a:solidFill>
              <a:round/>
              <a:tailEnd type="triangle" w="med" len="med"/>
            </a:ln>
            <a:effectLst/>
          </p:spPr>
          <p:txBody>
            <a:bodyPr/>
            <a:lstStyle/>
            <a:p>
              <a:endParaRPr lang="zh-CN" altLang="en-US"/>
            </a:p>
          </p:txBody>
        </p:sp>
      </p:grpSp>
      <p:grpSp>
        <p:nvGrpSpPr>
          <p:cNvPr id="28" name="Group 44"/>
          <p:cNvGrpSpPr/>
          <p:nvPr/>
        </p:nvGrpSpPr>
        <p:grpSpPr bwMode="auto">
          <a:xfrm>
            <a:off x="3962400" y="1828800"/>
            <a:ext cx="1524000" cy="3200400"/>
            <a:chOff x="2496" y="1152"/>
            <a:chExt cx="960" cy="2016"/>
          </a:xfrm>
        </p:grpSpPr>
        <p:sp>
          <p:nvSpPr>
            <p:cNvPr id="29" name="Oval 45"/>
            <p:cNvSpPr>
              <a:spLocks noChangeArrowheads="1"/>
            </p:cNvSpPr>
            <p:nvPr/>
          </p:nvSpPr>
          <p:spPr bwMode="auto">
            <a:xfrm>
              <a:off x="2496" y="1152"/>
              <a:ext cx="480" cy="229"/>
            </a:xfrm>
            <a:prstGeom prst="ellipse">
              <a:avLst/>
            </a:prstGeom>
            <a:noFill/>
            <a:ln w="28575">
              <a:solidFill>
                <a:srgbClr val="FF0000"/>
              </a:solidFill>
              <a:round/>
            </a:ln>
            <a:effectLst/>
          </p:spPr>
          <p:txBody>
            <a:bodyPr wrap="none" anchor="ctr"/>
            <a:lstStyle/>
            <a:p>
              <a:endParaRPr lang="zh-CN" altLang="en-US"/>
            </a:p>
          </p:txBody>
        </p:sp>
        <p:sp>
          <p:nvSpPr>
            <p:cNvPr id="30" name="Line 46"/>
            <p:cNvSpPr>
              <a:spLocks noChangeShapeType="1"/>
            </p:cNvSpPr>
            <p:nvPr/>
          </p:nvSpPr>
          <p:spPr bwMode="auto">
            <a:xfrm>
              <a:off x="2753" y="1381"/>
              <a:ext cx="703" cy="1787"/>
            </a:xfrm>
            <a:prstGeom prst="line">
              <a:avLst/>
            </a:prstGeom>
            <a:noFill/>
            <a:ln w="28575">
              <a:solidFill>
                <a:srgbClr val="FF0000"/>
              </a:solidFill>
              <a:round/>
              <a:tailEnd type="triangle" w="med" len="med"/>
            </a:ln>
            <a:effectLst/>
          </p:spPr>
          <p:txBody>
            <a:bodyPr/>
            <a:lstStyle/>
            <a:p>
              <a:endParaRPr lang="zh-CN" altLang="en-US"/>
            </a:p>
          </p:txBody>
        </p:sp>
      </p:grpSp>
      <p:grpSp>
        <p:nvGrpSpPr>
          <p:cNvPr id="31" name="Group 47"/>
          <p:cNvGrpSpPr/>
          <p:nvPr/>
        </p:nvGrpSpPr>
        <p:grpSpPr bwMode="auto">
          <a:xfrm>
            <a:off x="2286000" y="1447800"/>
            <a:ext cx="6248400" cy="3810000"/>
            <a:chOff x="1440" y="912"/>
            <a:chExt cx="3936" cy="2400"/>
          </a:xfrm>
        </p:grpSpPr>
        <p:sp>
          <p:nvSpPr>
            <p:cNvPr id="32" name="Oval 48"/>
            <p:cNvSpPr>
              <a:spLocks noChangeArrowheads="1"/>
            </p:cNvSpPr>
            <p:nvPr/>
          </p:nvSpPr>
          <p:spPr bwMode="auto">
            <a:xfrm>
              <a:off x="2736" y="912"/>
              <a:ext cx="2640" cy="288"/>
            </a:xfrm>
            <a:prstGeom prst="ellipse">
              <a:avLst/>
            </a:prstGeom>
            <a:noFill/>
            <a:ln w="28575">
              <a:solidFill>
                <a:srgbClr val="FF0000"/>
              </a:solidFill>
              <a:round/>
            </a:ln>
            <a:effectLst/>
          </p:spPr>
          <p:txBody>
            <a:bodyPr wrap="none" anchor="ctr"/>
            <a:lstStyle/>
            <a:p>
              <a:endParaRPr lang="zh-CN" altLang="en-US"/>
            </a:p>
          </p:txBody>
        </p:sp>
        <p:sp>
          <p:nvSpPr>
            <p:cNvPr id="33" name="Line 49"/>
            <p:cNvSpPr>
              <a:spLocks noChangeShapeType="1"/>
            </p:cNvSpPr>
            <p:nvPr/>
          </p:nvSpPr>
          <p:spPr bwMode="auto">
            <a:xfrm flipH="1">
              <a:off x="1440" y="1200"/>
              <a:ext cx="2688" cy="2112"/>
            </a:xfrm>
            <a:prstGeom prst="line">
              <a:avLst/>
            </a:prstGeom>
            <a:noFill/>
            <a:ln w="28575">
              <a:solidFill>
                <a:srgbClr val="FF0000"/>
              </a:solidFill>
              <a:round/>
              <a:tailEnd type="triangle" w="med" len="med"/>
            </a:ln>
            <a:effectLst/>
          </p:spPr>
          <p:txBody>
            <a:bodyPr/>
            <a:lstStyle/>
            <a:p>
              <a:endParaRPr lang="zh-CN" altLang="en-US"/>
            </a:p>
          </p:txBody>
        </p:sp>
      </p:grpSp>
      <p:sp>
        <p:nvSpPr>
          <p:cNvPr id="34" name="Rectangle 2"/>
          <p:cNvSpPr txBox="1">
            <a:spLocks noChangeArrowheads="1"/>
          </p:cNvSpPr>
          <p:nvPr/>
        </p:nvSpPr>
        <p:spPr bwMode="auto">
          <a:xfrm>
            <a:off x="914400" y="304800"/>
            <a:ext cx="7848600" cy="609600"/>
          </a:xfrm>
          <a:prstGeom prst="rect">
            <a:avLst/>
          </a:prstGeom>
          <a:solidFill>
            <a:schemeClr val="bg1"/>
          </a:solidFill>
          <a:ln w="9525">
            <a:solidFill>
              <a:schemeClr val="tx1"/>
            </a:solidFill>
            <a:miter lim="800000"/>
          </a:ln>
          <a:effectLst>
            <a:outerShdw dist="143684" dir="2700000" algn="ctr" rotWithShape="0">
              <a:schemeClr val="tx1"/>
            </a:outerShdw>
          </a:effectLst>
        </p:spPr>
        <p:txBody>
          <a:bodyPr/>
          <a:lstStyle/>
          <a:p>
            <a:pPr algn="ctr"/>
            <a:r>
              <a:rPr kumimoji="0" lang="zh-CN" altLang="en-US" sz="3200">
                <a:solidFill>
                  <a:schemeClr val="tx2"/>
                </a:solidFill>
              </a:rPr>
              <a:t>附录： </a:t>
            </a:r>
            <a:r>
              <a:rPr kumimoji="0" lang="en-US" altLang="zh-CN" sz="3200">
                <a:solidFill>
                  <a:schemeClr val="tx2"/>
                </a:solidFill>
              </a:rPr>
              <a:t>Select </a:t>
            </a:r>
            <a:r>
              <a:rPr kumimoji="0" lang="zh-CN" altLang="en-US" sz="3200">
                <a:solidFill>
                  <a:schemeClr val="tx2"/>
                </a:solidFill>
              </a:rPr>
              <a:t>语句的执行过程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ppt_x</p:attrName>
                                        </p:attrNameLst>
                                      </p:cBhvr>
                                      <p:tavLst>
                                        <p:tav tm="0">
                                          <p:val>
                                            <p:strVal val="#ppt_x"/>
                                          </p:val>
                                        </p:tav>
                                        <p:tav tm="100000">
                                          <p:val>
                                            <p:strVal val="#ppt_x"/>
                                          </p:val>
                                        </p:tav>
                                      </p:tavLst>
                                    </p:anim>
                                    <p:anim calcmode="lin" valueType="num">
                                      <p:cBhvr>
                                        <p:cTn id="18" dur="500" fill="hold"/>
                                        <p:tgtEl>
                                          <p:spTgt spid="22"/>
                                        </p:tgtEl>
                                        <p:attrNameLst>
                                          <p:attrName>ppt_y</p:attrName>
                                        </p:attrNameLst>
                                      </p:cBhvr>
                                      <p:tavLst>
                                        <p:tav tm="0">
                                          <p:val>
                                            <p:strVal val="#ppt_y-#ppt_h/2"/>
                                          </p:val>
                                        </p:tav>
                                        <p:tav tm="100000">
                                          <p:val>
                                            <p:strVal val="#ppt_y"/>
                                          </p:val>
                                        </p:tav>
                                      </p:tavLst>
                                    </p:anim>
                                    <p:anim calcmode="lin" valueType="num">
                                      <p:cBhvr>
                                        <p:cTn id="19" dur="500" fill="hold"/>
                                        <p:tgtEl>
                                          <p:spTgt spid="22"/>
                                        </p:tgtEl>
                                        <p:attrNameLst>
                                          <p:attrName>ppt_w</p:attrName>
                                        </p:attrNameLst>
                                      </p:cBhvr>
                                      <p:tavLst>
                                        <p:tav tm="0">
                                          <p:val>
                                            <p:strVal val="#ppt_w"/>
                                          </p:val>
                                        </p:tav>
                                        <p:tav tm="100000">
                                          <p:val>
                                            <p:strVal val="#ppt_w"/>
                                          </p:val>
                                        </p:tav>
                                      </p:tavLst>
                                    </p:anim>
                                    <p:anim calcmode="lin" valueType="num">
                                      <p:cBhvr>
                                        <p:cTn id="20" dur="500" fill="hold"/>
                                        <p:tgtEl>
                                          <p:spTgt spid="22"/>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linds(horizontal)">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7" presetClass="entr" presetSubtype="1"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p:cTn id="35" dur="500" fill="hold"/>
                                        <p:tgtEl>
                                          <p:spTgt spid="25"/>
                                        </p:tgtEl>
                                        <p:attrNameLst>
                                          <p:attrName>ppt_x</p:attrName>
                                        </p:attrNameLst>
                                      </p:cBhvr>
                                      <p:tavLst>
                                        <p:tav tm="0">
                                          <p:val>
                                            <p:strVal val="#ppt_x"/>
                                          </p:val>
                                        </p:tav>
                                        <p:tav tm="100000">
                                          <p:val>
                                            <p:strVal val="#ppt_x"/>
                                          </p:val>
                                        </p:tav>
                                      </p:tavLst>
                                    </p:anim>
                                    <p:anim calcmode="lin" valueType="num">
                                      <p:cBhvr>
                                        <p:cTn id="36" dur="500" fill="hold"/>
                                        <p:tgtEl>
                                          <p:spTgt spid="25"/>
                                        </p:tgtEl>
                                        <p:attrNameLst>
                                          <p:attrName>ppt_y</p:attrName>
                                        </p:attrNameLst>
                                      </p:cBhvr>
                                      <p:tavLst>
                                        <p:tav tm="0">
                                          <p:val>
                                            <p:strVal val="#ppt_y-#ppt_h/2"/>
                                          </p:val>
                                        </p:tav>
                                        <p:tav tm="100000">
                                          <p:val>
                                            <p:strVal val="#ppt_y"/>
                                          </p:val>
                                        </p:tav>
                                      </p:tavLst>
                                    </p:anim>
                                    <p:anim calcmode="lin" valueType="num">
                                      <p:cBhvr>
                                        <p:cTn id="37" dur="500" fill="hold"/>
                                        <p:tgtEl>
                                          <p:spTgt spid="25"/>
                                        </p:tgtEl>
                                        <p:attrNameLst>
                                          <p:attrName>ppt_w</p:attrName>
                                        </p:attrNameLst>
                                      </p:cBhvr>
                                      <p:tavLst>
                                        <p:tav tm="0">
                                          <p:val>
                                            <p:strVal val="#ppt_w"/>
                                          </p:val>
                                        </p:tav>
                                        <p:tav tm="100000">
                                          <p:val>
                                            <p:strVal val="#ppt_w"/>
                                          </p:val>
                                        </p:tav>
                                      </p:tavLst>
                                    </p:anim>
                                    <p:anim calcmode="lin" valueType="num">
                                      <p:cBhvr>
                                        <p:cTn id="38" dur="500" fill="hold"/>
                                        <p:tgtEl>
                                          <p:spTgt spid="25"/>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blinds(horizontal)">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17" presetClass="entr" presetSubtype="1" fill="hold" nodeType="click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p:cTn id="48" dur="500" fill="hold"/>
                                        <p:tgtEl>
                                          <p:spTgt spid="28"/>
                                        </p:tgtEl>
                                        <p:attrNameLst>
                                          <p:attrName>ppt_x</p:attrName>
                                        </p:attrNameLst>
                                      </p:cBhvr>
                                      <p:tavLst>
                                        <p:tav tm="0">
                                          <p:val>
                                            <p:strVal val="#ppt_x"/>
                                          </p:val>
                                        </p:tav>
                                        <p:tav tm="100000">
                                          <p:val>
                                            <p:strVal val="#ppt_x"/>
                                          </p:val>
                                        </p:tav>
                                      </p:tavLst>
                                    </p:anim>
                                    <p:anim calcmode="lin" valueType="num">
                                      <p:cBhvr>
                                        <p:cTn id="49" dur="500" fill="hold"/>
                                        <p:tgtEl>
                                          <p:spTgt spid="28"/>
                                        </p:tgtEl>
                                        <p:attrNameLst>
                                          <p:attrName>ppt_y</p:attrName>
                                        </p:attrNameLst>
                                      </p:cBhvr>
                                      <p:tavLst>
                                        <p:tav tm="0">
                                          <p:val>
                                            <p:strVal val="#ppt_y-#ppt_h/2"/>
                                          </p:val>
                                        </p:tav>
                                        <p:tav tm="100000">
                                          <p:val>
                                            <p:strVal val="#ppt_y"/>
                                          </p:val>
                                        </p:tav>
                                      </p:tavLst>
                                    </p:anim>
                                    <p:anim calcmode="lin" valueType="num">
                                      <p:cBhvr>
                                        <p:cTn id="50" dur="500" fill="hold"/>
                                        <p:tgtEl>
                                          <p:spTgt spid="28"/>
                                        </p:tgtEl>
                                        <p:attrNameLst>
                                          <p:attrName>ppt_w</p:attrName>
                                        </p:attrNameLst>
                                      </p:cBhvr>
                                      <p:tavLst>
                                        <p:tav tm="0">
                                          <p:val>
                                            <p:strVal val="#ppt_w"/>
                                          </p:val>
                                        </p:tav>
                                        <p:tav tm="100000">
                                          <p:val>
                                            <p:strVal val="#ppt_w"/>
                                          </p:val>
                                        </p:tav>
                                      </p:tavLst>
                                    </p:anim>
                                    <p:anim calcmode="lin" valueType="num">
                                      <p:cBhvr>
                                        <p:cTn id="51" dur="500" fill="hold"/>
                                        <p:tgtEl>
                                          <p:spTgt spid="28"/>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blinds(horizontal)">
                                      <p:cBhvr>
                                        <p:cTn id="56" dur="500"/>
                                        <p:tgtEl>
                                          <p:spTgt spid="15"/>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blinds(horizontal)">
                                      <p:cBhvr>
                                        <p:cTn id="61" dur="500"/>
                                        <p:tgtEl>
                                          <p:spTgt spid="9"/>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6"/>
                                        </p:tgtEl>
                                        <p:attrNameLst>
                                          <p:attrName>style.visibility</p:attrName>
                                        </p:attrNameLst>
                                      </p:cBhvr>
                                      <p:to>
                                        <p:strVal val="visible"/>
                                      </p:to>
                                    </p:set>
                                    <p:animEffect transition="in" filter="blinds(horizontal)">
                                      <p:cBhvr>
                                        <p:cTn id="66" dur="500"/>
                                        <p:tgtEl>
                                          <p:spTgt spid="6"/>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blinds(horizontal)">
                                      <p:cBhvr>
                                        <p:cTn id="71" dur="500"/>
                                        <p:tgtEl>
                                          <p:spTgt spid="10"/>
                                        </p:tgtEl>
                                      </p:cBhvr>
                                    </p:animEffect>
                                  </p:childTnLst>
                                </p:cTn>
                              </p:par>
                            </p:childTnLst>
                          </p:cTn>
                        </p:par>
                      </p:childTnLst>
                    </p:cTn>
                  </p:par>
                  <p:par>
                    <p:cTn id="72" fill="hold">
                      <p:stCondLst>
                        <p:cond delay="indefinite"/>
                      </p:stCondLst>
                      <p:childTnLst>
                        <p:par>
                          <p:cTn id="73" fill="hold">
                            <p:stCondLst>
                              <p:cond delay="0"/>
                            </p:stCondLst>
                            <p:childTnLst>
                              <p:par>
                                <p:cTn id="74" presetID="17" presetClass="entr" presetSubtype="1" fill="hold" nodeType="clickEffect">
                                  <p:stCondLst>
                                    <p:cond delay="0"/>
                                  </p:stCondLst>
                                  <p:childTnLst>
                                    <p:set>
                                      <p:cBhvr>
                                        <p:cTn id="75" dur="1" fill="hold">
                                          <p:stCondLst>
                                            <p:cond delay="0"/>
                                          </p:stCondLst>
                                        </p:cTn>
                                        <p:tgtEl>
                                          <p:spTgt spid="31"/>
                                        </p:tgtEl>
                                        <p:attrNameLst>
                                          <p:attrName>style.visibility</p:attrName>
                                        </p:attrNameLst>
                                      </p:cBhvr>
                                      <p:to>
                                        <p:strVal val="visible"/>
                                      </p:to>
                                    </p:set>
                                    <p:anim calcmode="lin" valueType="num">
                                      <p:cBhvr>
                                        <p:cTn id="76" dur="500" fill="hold"/>
                                        <p:tgtEl>
                                          <p:spTgt spid="31"/>
                                        </p:tgtEl>
                                        <p:attrNameLst>
                                          <p:attrName>ppt_x</p:attrName>
                                        </p:attrNameLst>
                                      </p:cBhvr>
                                      <p:tavLst>
                                        <p:tav tm="0">
                                          <p:val>
                                            <p:strVal val="#ppt_x"/>
                                          </p:val>
                                        </p:tav>
                                        <p:tav tm="100000">
                                          <p:val>
                                            <p:strVal val="#ppt_x"/>
                                          </p:val>
                                        </p:tav>
                                      </p:tavLst>
                                    </p:anim>
                                    <p:anim calcmode="lin" valueType="num">
                                      <p:cBhvr>
                                        <p:cTn id="77" dur="500" fill="hold"/>
                                        <p:tgtEl>
                                          <p:spTgt spid="31"/>
                                        </p:tgtEl>
                                        <p:attrNameLst>
                                          <p:attrName>ppt_y</p:attrName>
                                        </p:attrNameLst>
                                      </p:cBhvr>
                                      <p:tavLst>
                                        <p:tav tm="0">
                                          <p:val>
                                            <p:strVal val="#ppt_y-#ppt_h/2"/>
                                          </p:val>
                                        </p:tav>
                                        <p:tav tm="100000">
                                          <p:val>
                                            <p:strVal val="#ppt_y"/>
                                          </p:val>
                                        </p:tav>
                                      </p:tavLst>
                                    </p:anim>
                                    <p:anim calcmode="lin" valueType="num">
                                      <p:cBhvr>
                                        <p:cTn id="78" dur="500" fill="hold"/>
                                        <p:tgtEl>
                                          <p:spTgt spid="31"/>
                                        </p:tgtEl>
                                        <p:attrNameLst>
                                          <p:attrName>ppt_w</p:attrName>
                                        </p:attrNameLst>
                                      </p:cBhvr>
                                      <p:tavLst>
                                        <p:tav tm="0">
                                          <p:val>
                                            <p:strVal val="#ppt_w"/>
                                          </p:val>
                                        </p:tav>
                                        <p:tav tm="100000">
                                          <p:val>
                                            <p:strVal val="#ppt_w"/>
                                          </p:val>
                                        </p:tav>
                                      </p:tavLst>
                                    </p:anim>
                                    <p:anim calcmode="lin" valueType="num">
                                      <p:cBhvr>
                                        <p:cTn id="79" dur="500" fill="hold"/>
                                        <p:tgtEl>
                                          <p:spTgt spid="31"/>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blinds(horizontal)">
                                      <p:cBhvr>
                                        <p:cTn id="84" dur="500"/>
                                        <p:tgtEl>
                                          <p:spTgt spid="19"/>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11"/>
                                        </p:tgtEl>
                                        <p:attrNameLst>
                                          <p:attrName>style.visibility</p:attrName>
                                        </p:attrNameLst>
                                      </p:cBhvr>
                                      <p:to>
                                        <p:strVal val="visible"/>
                                      </p:to>
                                    </p:set>
                                    <p:animEffect transition="in" filter="blinds(horizontal)">
                                      <p:cBhvr>
                                        <p:cTn id="89" dur="500"/>
                                        <p:tgtEl>
                                          <p:spTgt spid="11"/>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5"/>
                                        </p:tgtEl>
                                        <p:attrNameLst>
                                          <p:attrName>style.visibility</p:attrName>
                                        </p:attrNameLst>
                                      </p:cBhvr>
                                      <p:to>
                                        <p:strVal val="visible"/>
                                      </p:to>
                                    </p:set>
                                    <p:animEffect transition="in" filter="blinds(horizontal)">
                                      <p:cBhvr>
                                        <p:cTn id="94" dur="500"/>
                                        <p:tgtEl>
                                          <p:spTgt spid="5"/>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grpId="0" nodeType="clickEffect">
                                  <p:stCondLst>
                                    <p:cond delay="0"/>
                                  </p:stCondLst>
                                  <p:childTnLst>
                                    <p:set>
                                      <p:cBhvr>
                                        <p:cTn id="98" dur="1" fill="hold">
                                          <p:stCondLst>
                                            <p:cond delay="0"/>
                                          </p:stCondLst>
                                        </p:cTn>
                                        <p:tgtEl>
                                          <p:spTgt spid="12"/>
                                        </p:tgtEl>
                                        <p:attrNameLst>
                                          <p:attrName>style.visibility</p:attrName>
                                        </p:attrNameLst>
                                      </p:cBhvr>
                                      <p:to>
                                        <p:strVal val="visible"/>
                                      </p:to>
                                    </p:set>
                                    <p:animEffect transition="in" filter="blinds(horizontal)">
                                      <p:cBhvr>
                                        <p:cTn id="99" dur="500"/>
                                        <p:tgtEl>
                                          <p:spTgt spid="12"/>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nodeType="clickEffect">
                                  <p:stCondLst>
                                    <p:cond delay="0"/>
                                  </p:stCondLst>
                                  <p:childTnLst>
                                    <p:set>
                                      <p:cBhvr>
                                        <p:cTn id="103" dur="1" fill="hold">
                                          <p:stCondLst>
                                            <p:cond delay="0"/>
                                          </p:stCondLst>
                                        </p:cTn>
                                        <p:tgtEl>
                                          <p:spTgt spid="20"/>
                                        </p:tgtEl>
                                        <p:attrNameLst>
                                          <p:attrName>style.visibility</p:attrName>
                                        </p:attrNameLst>
                                      </p:cBhvr>
                                      <p:to>
                                        <p:strVal val="visible"/>
                                      </p:to>
                                    </p:set>
                                    <p:animEffect transition="in" filter="blinds(horizontal)">
                                      <p:cBhvr>
                                        <p:cTn id="10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autoUpdateAnimBg="0"/>
      <p:bldP spid="8" grpId="0" autoUpdateAnimBg="0"/>
      <p:bldP spid="9" grpId="0" autoUpdateAnimBg="0"/>
      <p:bldP spid="10" grpId="0" autoUpdateAnimBg="0"/>
      <p:bldP spid="11" grpId="0" autoUpdateAnimBg="0"/>
      <p:bldP spid="12" grpId="0" autoUpdateAnimBg="0"/>
      <p:bldP spid="13" grpId="0" autoUpdateAnimBg="0"/>
      <p:bldP spid="14" grpId="0" autoUpdateAnimBg="0"/>
      <p:bldP spid="19" grpId="0" autoUpdateAnimBg="0"/>
      <p:bldP spid="21" grpId="0" autoUpdateAnimBg="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14400" y="304800"/>
            <a:ext cx="7848600" cy="609600"/>
          </a:xfrm>
          <a:prstGeom prst="rect">
            <a:avLst/>
          </a:prstGeom>
          <a:solidFill>
            <a:schemeClr val="bg1"/>
          </a:solidFill>
          <a:ln w="9525">
            <a:solidFill>
              <a:schemeClr val="tx1"/>
            </a:solidFill>
            <a:miter lim="800000"/>
          </a:ln>
          <a:effectLst>
            <a:outerShdw dist="143684" dir="2700000" algn="ctr" rotWithShape="0">
              <a:schemeClr val="tx1"/>
            </a:outerShdw>
          </a:effectLst>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附录： </a:t>
            </a:r>
            <a:r>
              <a:rPr kumimoji="0" lang="en-US" altLang="zh-CN" sz="32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Select </a:t>
            </a:r>
            <a:r>
              <a:rPr kumimoji="0" lang="zh-CN" altLang="en-US" sz="32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语句的执行过程</a:t>
            </a:r>
          </a:p>
        </p:txBody>
      </p:sp>
      <p:sp>
        <p:nvSpPr>
          <p:cNvPr id="5" name="Rectangle 4"/>
          <p:cNvSpPr>
            <a:spLocks noChangeArrowheads="1"/>
          </p:cNvSpPr>
          <p:nvPr/>
        </p:nvSpPr>
        <p:spPr bwMode="auto">
          <a:xfrm>
            <a:off x="762000" y="1447800"/>
            <a:ext cx="7848600" cy="1752600"/>
          </a:xfrm>
          <a:prstGeom prst="rect">
            <a:avLst/>
          </a:prstGeom>
          <a:noFill/>
          <a:ln w="9525">
            <a:noFill/>
            <a:miter lim="800000"/>
          </a:ln>
          <a:effectLst/>
        </p:spPr>
        <p:txBody>
          <a:bodyPr lIns="92075" tIns="46038" rIns="92075" bIns="46038"/>
          <a:lstStyle/>
          <a:p>
            <a:pPr marL="342900" indent="-342900" algn="just" eaLnBrk="0" hangingPunct="0">
              <a:lnSpc>
                <a:spcPct val="90000"/>
              </a:lnSpc>
              <a:spcBef>
                <a:spcPct val="10000"/>
              </a:spcBef>
              <a:buClr>
                <a:schemeClr val="tx1"/>
              </a:buClr>
            </a:pPr>
            <a:r>
              <a:rPr kumimoji="0" lang="en-US" altLang="zh-CN" sz="2200" dirty="0">
                <a:solidFill>
                  <a:srgbClr val="0000FF"/>
                </a:solidFill>
              </a:rPr>
              <a:t>SELECT</a:t>
            </a:r>
            <a:r>
              <a:rPr kumimoji="0" lang="en-US" altLang="zh-CN" sz="2200" dirty="0"/>
              <a:t> [</a:t>
            </a:r>
            <a:r>
              <a:rPr kumimoji="0" lang="en-US" altLang="zh-CN" sz="2200" dirty="0">
                <a:solidFill>
                  <a:srgbClr val="0000FF"/>
                </a:solidFill>
              </a:rPr>
              <a:t>DISTINCT</a:t>
            </a:r>
            <a:r>
              <a:rPr kumimoji="0" lang="en-US" altLang="zh-CN" sz="2200" dirty="0"/>
              <a:t> | </a:t>
            </a:r>
            <a:r>
              <a:rPr kumimoji="0" lang="en-US" altLang="zh-CN" sz="2200" dirty="0">
                <a:solidFill>
                  <a:srgbClr val="0000FF"/>
                </a:solidFill>
              </a:rPr>
              <a:t>ALL</a:t>
            </a:r>
            <a:r>
              <a:rPr kumimoji="0" lang="en-US" altLang="zh-CN" sz="2200" dirty="0"/>
              <a:t>] {* | [</a:t>
            </a:r>
            <a:r>
              <a:rPr kumimoji="0" lang="en-US" altLang="zh-CN" sz="2200" dirty="0" err="1"/>
              <a:t>colExp</a:t>
            </a:r>
            <a:r>
              <a:rPr kumimoji="0" lang="en-US" altLang="zh-CN" sz="2200" dirty="0"/>
              <a:t> [</a:t>
            </a:r>
            <a:r>
              <a:rPr kumimoji="0" lang="en-US" altLang="zh-CN" sz="2200" dirty="0">
                <a:solidFill>
                  <a:srgbClr val="0000FF"/>
                </a:solidFill>
              </a:rPr>
              <a:t>AS</a:t>
            </a:r>
            <a:r>
              <a:rPr kumimoji="0" lang="en-US" altLang="zh-CN" sz="2200" dirty="0"/>
              <a:t> </a:t>
            </a:r>
            <a:r>
              <a:rPr kumimoji="0" lang="en-US" altLang="zh-CN" sz="2200" dirty="0" err="1"/>
              <a:t>newName</a:t>
            </a:r>
            <a:r>
              <a:rPr kumimoji="0" lang="en-US" altLang="zh-CN" sz="2200" dirty="0"/>
              <a:t>]] [,...] }</a:t>
            </a:r>
          </a:p>
          <a:p>
            <a:pPr marL="342900" indent="-342900" algn="just" eaLnBrk="0" hangingPunct="0">
              <a:lnSpc>
                <a:spcPct val="90000"/>
              </a:lnSpc>
              <a:spcBef>
                <a:spcPct val="10000"/>
              </a:spcBef>
              <a:buClr>
                <a:schemeClr val="tx1"/>
              </a:buClr>
            </a:pPr>
            <a:r>
              <a:rPr kumimoji="0" lang="en-US" altLang="zh-CN" sz="2200" dirty="0">
                <a:solidFill>
                  <a:srgbClr val="0000FF"/>
                </a:solidFill>
              </a:rPr>
              <a:t>FROM</a:t>
            </a:r>
            <a:r>
              <a:rPr kumimoji="0" lang="en-US" altLang="zh-CN" sz="2200" dirty="0"/>
              <a:t>	</a:t>
            </a:r>
            <a:r>
              <a:rPr kumimoji="0" lang="en-US" altLang="zh-CN" sz="2200" dirty="0" err="1"/>
              <a:t>TableName</a:t>
            </a:r>
            <a:r>
              <a:rPr kumimoji="0" lang="en-US" altLang="zh-CN" sz="2200" dirty="0"/>
              <a:t> [alias] [, ...]</a:t>
            </a:r>
          </a:p>
          <a:p>
            <a:pPr marL="342900" indent="-342900" algn="just" eaLnBrk="0" hangingPunct="0">
              <a:lnSpc>
                <a:spcPct val="90000"/>
              </a:lnSpc>
              <a:spcBef>
                <a:spcPct val="10000"/>
              </a:spcBef>
              <a:buClr>
                <a:schemeClr val="tx1"/>
              </a:buClr>
            </a:pPr>
            <a:r>
              <a:rPr kumimoji="0" lang="en-US" altLang="zh-CN" sz="2200" dirty="0"/>
              <a:t>[</a:t>
            </a:r>
            <a:r>
              <a:rPr kumimoji="0" lang="en-US" altLang="zh-CN" sz="2200" dirty="0">
                <a:solidFill>
                  <a:srgbClr val="0000FF"/>
                </a:solidFill>
              </a:rPr>
              <a:t>WHERE</a:t>
            </a:r>
            <a:r>
              <a:rPr kumimoji="0" lang="en-US" altLang="zh-CN" sz="2200" dirty="0"/>
              <a:t>	condition1]</a:t>
            </a:r>
          </a:p>
          <a:p>
            <a:pPr marL="342900" indent="-342900" algn="just" eaLnBrk="0" hangingPunct="0">
              <a:lnSpc>
                <a:spcPct val="90000"/>
              </a:lnSpc>
              <a:spcBef>
                <a:spcPct val="10000"/>
              </a:spcBef>
              <a:buClr>
                <a:schemeClr val="tx1"/>
              </a:buClr>
            </a:pPr>
            <a:r>
              <a:rPr kumimoji="0" lang="en-US" altLang="zh-CN" sz="2200" dirty="0"/>
              <a:t>[</a:t>
            </a:r>
            <a:r>
              <a:rPr kumimoji="0" lang="en-US" altLang="zh-CN" sz="2200" dirty="0">
                <a:solidFill>
                  <a:srgbClr val="0000FF"/>
                </a:solidFill>
              </a:rPr>
              <a:t>GROUP BY</a:t>
            </a:r>
            <a:r>
              <a:rPr kumimoji="0" lang="en-US" altLang="zh-CN" sz="2200" dirty="0"/>
              <a:t>	colList1]  [</a:t>
            </a:r>
            <a:r>
              <a:rPr kumimoji="0" lang="en-US" altLang="zh-CN" sz="2200" dirty="0">
                <a:solidFill>
                  <a:srgbClr val="0000FF"/>
                </a:solidFill>
              </a:rPr>
              <a:t>HAVING</a:t>
            </a:r>
            <a:r>
              <a:rPr kumimoji="0" lang="en-US" altLang="zh-CN" sz="2200" dirty="0"/>
              <a:t>  condition2]</a:t>
            </a:r>
          </a:p>
          <a:p>
            <a:pPr marL="342900" indent="-342900" algn="just" eaLnBrk="0" hangingPunct="0">
              <a:lnSpc>
                <a:spcPct val="90000"/>
              </a:lnSpc>
              <a:spcBef>
                <a:spcPct val="10000"/>
              </a:spcBef>
              <a:buClr>
                <a:schemeClr val="tx1"/>
              </a:buClr>
            </a:pPr>
            <a:r>
              <a:rPr kumimoji="0" lang="en-US" altLang="zh-CN" sz="2200" dirty="0"/>
              <a:t>[</a:t>
            </a:r>
            <a:r>
              <a:rPr kumimoji="0" lang="en-US" altLang="zh-CN" sz="2200" dirty="0">
                <a:solidFill>
                  <a:srgbClr val="0000FF"/>
                </a:solidFill>
              </a:rPr>
              <a:t>ORDER BY</a:t>
            </a:r>
            <a:r>
              <a:rPr kumimoji="0" lang="en-US" altLang="zh-CN" sz="2200" dirty="0"/>
              <a:t>	colList2]</a:t>
            </a:r>
          </a:p>
        </p:txBody>
      </p:sp>
      <p:sp>
        <p:nvSpPr>
          <p:cNvPr id="6" name="Rectangle 7"/>
          <p:cNvSpPr>
            <a:spLocks noChangeArrowheads="1"/>
          </p:cNvSpPr>
          <p:nvPr/>
        </p:nvSpPr>
        <p:spPr bwMode="auto">
          <a:xfrm>
            <a:off x="1511300" y="3152775"/>
            <a:ext cx="4068763" cy="427038"/>
          </a:xfrm>
          <a:prstGeom prst="rect">
            <a:avLst/>
          </a:prstGeom>
          <a:noFill/>
          <a:ln w="9525">
            <a:noFill/>
            <a:miter lim="800000"/>
          </a:ln>
          <a:effectLst/>
        </p:spPr>
        <p:txBody>
          <a:bodyPr>
            <a:spAutoFit/>
          </a:bodyPr>
          <a:lstStyle/>
          <a:p>
            <a:pPr eaLnBrk="0" hangingPunct="0"/>
            <a:r>
              <a:rPr kumimoji="0" lang="zh-CN" altLang="en-US" sz="2200"/>
              <a:t>如果有</a:t>
            </a:r>
            <a:r>
              <a:rPr kumimoji="0" lang="en-US" altLang="zh-CN" sz="2200">
                <a:solidFill>
                  <a:srgbClr val="0000FF"/>
                </a:solidFill>
              </a:rPr>
              <a:t>GROUP BY</a:t>
            </a:r>
            <a:r>
              <a:rPr kumimoji="0" lang="zh-CN" altLang="en-US" sz="2200"/>
              <a:t>子句，则：</a:t>
            </a:r>
          </a:p>
        </p:txBody>
      </p:sp>
      <p:sp>
        <p:nvSpPr>
          <p:cNvPr id="7" name="Rectangle 8"/>
          <p:cNvSpPr>
            <a:spLocks noChangeArrowheads="1"/>
          </p:cNvSpPr>
          <p:nvPr/>
        </p:nvSpPr>
        <p:spPr bwMode="auto">
          <a:xfrm>
            <a:off x="1498600" y="4572000"/>
            <a:ext cx="6386513" cy="762000"/>
          </a:xfrm>
          <a:prstGeom prst="rect">
            <a:avLst/>
          </a:prstGeom>
          <a:noFill/>
          <a:ln w="9525">
            <a:noFill/>
            <a:miter lim="800000"/>
          </a:ln>
          <a:effectLst/>
        </p:spPr>
        <p:txBody>
          <a:bodyPr>
            <a:spAutoFit/>
          </a:bodyPr>
          <a:lstStyle/>
          <a:p>
            <a:pPr eaLnBrk="0" hangingPunct="0">
              <a:buFont typeface="Wingdings" panose="05000000000000000000" pitchFamily="2" charset="2"/>
              <a:buChar char="§"/>
            </a:pPr>
            <a:r>
              <a:rPr kumimoji="0" lang="zh-CN" altLang="en-US" sz="2200" dirty="0"/>
              <a:t>  最后将这条“记录”投影到目标列，产生结果表的</a:t>
            </a:r>
            <a:r>
              <a:rPr kumimoji="0" lang="zh-CN" altLang="en-US" sz="2200" dirty="0">
                <a:solidFill>
                  <a:srgbClr val="0000CC"/>
                </a:solidFill>
              </a:rPr>
              <a:t>一条记录</a:t>
            </a:r>
            <a:r>
              <a:rPr kumimoji="0" lang="zh-CN" altLang="en-US" sz="2200" dirty="0" smtClean="0">
                <a:solidFill>
                  <a:srgbClr val="0000CC"/>
                </a:solidFill>
              </a:rPr>
              <a:t>。</a:t>
            </a:r>
            <a:endParaRPr kumimoji="0" lang="zh-CN" altLang="en-US" sz="2200" dirty="0"/>
          </a:p>
        </p:txBody>
      </p:sp>
      <p:sp>
        <p:nvSpPr>
          <p:cNvPr id="8" name="Rectangle 9"/>
          <p:cNvSpPr>
            <a:spLocks noChangeArrowheads="1"/>
          </p:cNvSpPr>
          <p:nvPr/>
        </p:nvSpPr>
        <p:spPr bwMode="auto">
          <a:xfrm>
            <a:off x="1498600" y="4191000"/>
            <a:ext cx="7394575" cy="427038"/>
          </a:xfrm>
          <a:prstGeom prst="rect">
            <a:avLst/>
          </a:prstGeom>
          <a:noFill/>
          <a:ln w="9525">
            <a:noFill/>
            <a:miter lim="800000"/>
          </a:ln>
          <a:effectLst/>
        </p:spPr>
        <p:txBody>
          <a:bodyPr>
            <a:spAutoFit/>
          </a:bodyPr>
          <a:lstStyle/>
          <a:p>
            <a:pPr eaLnBrk="0" hangingPunct="0">
              <a:buFont typeface="Wingdings" panose="05000000000000000000" pitchFamily="2" charset="2"/>
              <a:buChar char="§"/>
            </a:pPr>
            <a:r>
              <a:rPr kumimoji="0" lang="zh-CN" altLang="en-US" sz="2200" dirty="0"/>
              <a:t>  然后将</a:t>
            </a:r>
            <a:r>
              <a:rPr kumimoji="0" lang="zh-CN" altLang="en-US" sz="2200" dirty="0">
                <a:solidFill>
                  <a:srgbClr val="0000CC"/>
                </a:solidFill>
              </a:rPr>
              <a:t>(聚)集函数</a:t>
            </a:r>
            <a:r>
              <a:rPr kumimoji="0" lang="zh-CN" altLang="en-US" sz="2200" dirty="0"/>
              <a:t>作用到组，得到一条“记录”</a:t>
            </a:r>
            <a:r>
              <a:rPr kumimoji="0" lang="zh-CN" altLang="en-US" sz="2200" dirty="0" smtClean="0"/>
              <a:t>，</a:t>
            </a:r>
            <a:endParaRPr kumimoji="0" lang="zh-CN" altLang="en-US" sz="2200" dirty="0"/>
          </a:p>
        </p:txBody>
      </p:sp>
      <p:sp>
        <p:nvSpPr>
          <p:cNvPr id="9" name="Rectangle 10"/>
          <p:cNvSpPr>
            <a:spLocks noChangeArrowheads="1"/>
          </p:cNvSpPr>
          <p:nvPr/>
        </p:nvSpPr>
        <p:spPr bwMode="auto">
          <a:xfrm>
            <a:off x="1498600" y="3475038"/>
            <a:ext cx="6961188" cy="792162"/>
          </a:xfrm>
          <a:prstGeom prst="rect">
            <a:avLst/>
          </a:prstGeom>
          <a:noFill/>
          <a:ln w="9525">
            <a:noFill/>
            <a:miter lim="800000"/>
          </a:ln>
          <a:effectLst/>
        </p:spPr>
        <p:txBody>
          <a:bodyPr>
            <a:spAutoFit/>
          </a:bodyPr>
          <a:lstStyle/>
          <a:p>
            <a:pPr eaLnBrk="0" hangingPunct="0">
              <a:spcBef>
                <a:spcPct val="50000"/>
              </a:spcBef>
              <a:buFont typeface="Wingdings" panose="05000000000000000000" pitchFamily="2" charset="2"/>
              <a:buChar char="§"/>
            </a:pPr>
            <a:r>
              <a:rPr kumimoji="0" lang="zh-CN" altLang="en-US" sz="2200" dirty="0"/>
              <a:t>  先将选择结果</a:t>
            </a:r>
            <a:r>
              <a:rPr kumimoji="0" lang="en-US" altLang="zh-CN" dirty="0" err="1">
                <a:solidFill>
                  <a:srgbClr val="0000FF"/>
                </a:solidFill>
                <a:latin typeface="Arial" panose="020B0604020202020204" pitchFamily="34" charset="0"/>
                <a:cs typeface="Times New Roman" panose="02020603050405020304" pitchFamily="18" charset="0"/>
              </a:rPr>
              <a:t>σ</a:t>
            </a:r>
            <a:r>
              <a:rPr kumimoji="0" lang="en-US" altLang="zh-CN" i="1" baseline="-30000" dirty="0" err="1">
                <a:solidFill>
                  <a:srgbClr val="FF0000"/>
                </a:solidFill>
                <a:cs typeface="Times New Roman" panose="02020603050405020304" pitchFamily="18" charset="0"/>
              </a:rPr>
              <a:t>F</a:t>
            </a:r>
            <a:r>
              <a:rPr kumimoji="0" lang="en-US" altLang="zh-CN" dirty="0">
                <a:cs typeface="Times New Roman" panose="02020603050405020304" pitchFamily="18" charset="0"/>
              </a:rPr>
              <a:t>(</a:t>
            </a:r>
            <a:r>
              <a:rPr kumimoji="0" lang="en-US" altLang="zh-CN" i="1" dirty="0">
                <a:solidFill>
                  <a:srgbClr val="0000FF"/>
                </a:solidFill>
                <a:cs typeface="Times New Roman" panose="02020603050405020304" pitchFamily="18" charset="0"/>
              </a:rPr>
              <a:t>r</a:t>
            </a:r>
            <a:r>
              <a:rPr kumimoji="0" lang="en-US" altLang="zh-CN" dirty="0">
                <a:cs typeface="Times New Roman" panose="02020603050405020304" pitchFamily="18" charset="0"/>
              </a:rPr>
              <a:t>×</a:t>
            </a:r>
            <a:r>
              <a:rPr kumimoji="0" lang="en-US" altLang="zh-CN" i="1" dirty="0">
                <a:cs typeface="Times New Roman" panose="02020603050405020304" pitchFamily="18" charset="0"/>
              </a:rPr>
              <a:t> </a:t>
            </a:r>
            <a:r>
              <a:rPr kumimoji="0" lang="en-US" altLang="zh-CN" i="1" dirty="0">
                <a:solidFill>
                  <a:srgbClr val="0000FF"/>
                </a:solidFill>
                <a:cs typeface="Times New Roman" panose="02020603050405020304" pitchFamily="18" charset="0"/>
              </a:rPr>
              <a:t>s</a:t>
            </a:r>
            <a:r>
              <a:rPr kumimoji="0" lang="en-US" altLang="zh-CN" dirty="0">
                <a:cs typeface="Times New Roman" panose="02020603050405020304" pitchFamily="18" charset="0"/>
              </a:rPr>
              <a:t>×</a:t>
            </a:r>
            <a:r>
              <a:rPr kumimoji="0" lang="en-US" altLang="zh-CN" dirty="0"/>
              <a:t>…</a:t>
            </a:r>
            <a:r>
              <a:rPr kumimoji="0" lang="en-US" altLang="zh-CN" dirty="0">
                <a:cs typeface="Times New Roman" panose="02020603050405020304" pitchFamily="18" charset="0"/>
              </a:rPr>
              <a:t>)</a:t>
            </a:r>
            <a:r>
              <a:rPr kumimoji="0" lang="en-US" altLang="zh-CN" dirty="0"/>
              <a:t>，</a:t>
            </a:r>
            <a:r>
              <a:rPr kumimoji="0" lang="zh-CN" altLang="en-US" sz="2200" dirty="0"/>
              <a:t>按</a:t>
            </a:r>
            <a:r>
              <a:rPr kumimoji="0" lang="zh-CN" altLang="en-US" sz="2200" dirty="0">
                <a:solidFill>
                  <a:srgbClr val="0000FF"/>
                </a:solidFill>
              </a:rPr>
              <a:t>&lt;</a:t>
            </a:r>
            <a:r>
              <a:rPr kumimoji="0" lang="en-US" altLang="zh-CN" sz="2200" dirty="0">
                <a:solidFill>
                  <a:srgbClr val="0000FF"/>
                </a:solidFill>
              </a:rPr>
              <a:t>colList1</a:t>
            </a:r>
            <a:r>
              <a:rPr kumimoji="0" lang="zh-CN" altLang="en-US" sz="2200" dirty="0">
                <a:solidFill>
                  <a:srgbClr val="0000FF"/>
                </a:solidFill>
              </a:rPr>
              <a:t>&gt;</a:t>
            </a:r>
            <a:r>
              <a:rPr kumimoji="0" lang="zh-CN" altLang="en-US" sz="2200" dirty="0"/>
              <a:t>的值分组(值</a:t>
            </a:r>
            <a:r>
              <a:rPr kumimoji="0" lang="zh-CN" altLang="en-US" sz="2200" dirty="0">
                <a:solidFill>
                  <a:srgbClr val="000000"/>
                </a:solidFill>
              </a:rPr>
              <a:t>相等的</a:t>
            </a:r>
            <a:r>
              <a:rPr kumimoji="0" lang="zh-CN" altLang="en-US" sz="2200" dirty="0"/>
              <a:t>元组分为一组</a:t>
            </a:r>
            <a:r>
              <a:rPr kumimoji="0" lang="zh-CN" altLang="en-US" sz="2200" dirty="0" smtClean="0"/>
              <a:t>)</a:t>
            </a:r>
            <a:endParaRPr kumimoji="0" lang="zh-CN" altLang="en-US" sz="2200" dirty="0"/>
          </a:p>
        </p:txBody>
      </p:sp>
      <p:sp>
        <p:nvSpPr>
          <p:cNvPr id="10" name="Rectangle 11"/>
          <p:cNvSpPr>
            <a:spLocks noChangeArrowheads="1"/>
          </p:cNvSpPr>
          <p:nvPr/>
        </p:nvSpPr>
        <p:spPr bwMode="auto">
          <a:xfrm>
            <a:off x="838200" y="5791200"/>
            <a:ext cx="8126413" cy="762000"/>
          </a:xfrm>
          <a:prstGeom prst="rect">
            <a:avLst/>
          </a:prstGeom>
          <a:noFill/>
          <a:ln w="9525">
            <a:noFill/>
            <a:miter lim="800000"/>
          </a:ln>
          <a:effectLst/>
        </p:spPr>
        <p:txBody>
          <a:bodyPr>
            <a:spAutoFit/>
          </a:bodyPr>
          <a:lstStyle/>
          <a:p>
            <a:pPr>
              <a:spcBef>
                <a:spcPct val="50000"/>
              </a:spcBef>
            </a:pPr>
            <a:r>
              <a:rPr kumimoji="0" lang="zh-CN" altLang="en-US" sz="2200"/>
              <a:t>如果有</a:t>
            </a:r>
            <a:r>
              <a:rPr kumimoji="0" lang="en-US" altLang="zh-CN" sz="2200">
                <a:solidFill>
                  <a:srgbClr val="0000FF"/>
                </a:solidFill>
              </a:rPr>
              <a:t>ORDER BY</a:t>
            </a:r>
            <a:r>
              <a:rPr kumimoji="0" lang="en-US" altLang="zh-CN" sz="2200"/>
              <a:t>，</a:t>
            </a:r>
            <a:r>
              <a:rPr kumimoji="0" lang="zh-CN" altLang="en-US" sz="2200"/>
              <a:t>则结果表还要按</a:t>
            </a:r>
            <a:r>
              <a:rPr kumimoji="0" lang="zh-CN" altLang="en-US" sz="2200">
                <a:solidFill>
                  <a:srgbClr val="0000FF"/>
                </a:solidFill>
              </a:rPr>
              <a:t>&lt;</a:t>
            </a:r>
            <a:r>
              <a:rPr kumimoji="0" lang="en-US" altLang="zh-CN" sz="2200">
                <a:solidFill>
                  <a:srgbClr val="0000FF"/>
                </a:solidFill>
              </a:rPr>
              <a:t>colList2</a:t>
            </a:r>
            <a:r>
              <a:rPr kumimoji="0" lang="zh-CN" altLang="en-US" sz="2200">
                <a:solidFill>
                  <a:srgbClr val="0000FF"/>
                </a:solidFill>
              </a:rPr>
              <a:t>&gt;</a:t>
            </a:r>
            <a:r>
              <a:rPr kumimoji="0" lang="zh-CN" altLang="en-US" sz="2200"/>
              <a:t>的值升序或降序排列。</a:t>
            </a:r>
          </a:p>
        </p:txBody>
      </p:sp>
      <p:sp>
        <p:nvSpPr>
          <p:cNvPr id="11" name="Rectangle 12"/>
          <p:cNvSpPr>
            <a:spLocks noChangeArrowheads="1"/>
          </p:cNvSpPr>
          <p:nvPr/>
        </p:nvSpPr>
        <p:spPr bwMode="auto">
          <a:xfrm>
            <a:off x="846138" y="5410200"/>
            <a:ext cx="8118475" cy="427038"/>
          </a:xfrm>
          <a:prstGeom prst="rect">
            <a:avLst/>
          </a:prstGeom>
          <a:noFill/>
          <a:ln w="9525">
            <a:noFill/>
            <a:miter lim="800000"/>
          </a:ln>
          <a:effectLst/>
        </p:spPr>
        <p:txBody>
          <a:bodyPr>
            <a:spAutoFit/>
          </a:bodyPr>
          <a:lstStyle/>
          <a:p>
            <a:pPr eaLnBrk="0" hangingPunct="0"/>
            <a:r>
              <a:rPr kumimoji="0" lang="zh-CN" altLang="en-US" sz="2200"/>
              <a:t>如果</a:t>
            </a:r>
            <a:r>
              <a:rPr kumimoji="0" lang="en-US" altLang="zh-CN" sz="2200">
                <a:solidFill>
                  <a:srgbClr val="0000FF"/>
                </a:solidFill>
              </a:rPr>
              <a:t>GROUP BY</a:t>
            </a:r>
            <a:r>
              <a:rPr kumimoji="0" lang="zh-CN" altLang="en-US" sz="2200"/>
              <a:t>带</a:t>
            </a:r>
            <a:r>
              <a:rPr kumimoji="0" lang="en-US" altLang="zh-CN" sz="2200">
                <a:solidFill>
                  <a:srgbClr val="0000FF"/>
                </a:solidFill>
              </a:rPr>
              <a:t>HAVING</a:t>
            </a:r>
            <a:r>
              <a:rPr kumimoji="0" lang="en-US" altLang="zh-CN" sz="2200"/>
              <a:t>，</a:t>
            </a:r>
            <a:r>
              <a:rPr kumimoji="0" lang="zh-CN" altLang="en-US" sz="2200"/>
              <a:t>则只输出满足</a:t>
            </a:r>
            <a:r>
              <a:rPr kumimoji="0" lang="en-US" altLang="zh-CN" sz="2200">
                <a:solidFill>
                  <a:srgbClr val="0000FF"/>
                </a:solidFill>
              </a:rPr>
              <a:t>HAVING</a:t>
            </a:r>
            <a:r>
              <a:rPr kumimoji="0" lang="zh-CN" altLang="en-US" sz="2200"/>
              <a:t>条件的组</a:t>
            </a:r>
          </a:p>
        </p:txBody>
      </p:sp>
      <p:sp>
        <p:nvSpPr>
          <p:cNvPr id="12" name="Rectangle 13"/>
          <p:cNvSpPr>
            <a:spLocks noChangeArrowheads="1"/>
          </p:cNvSpPr>
          <p:nvPr/>
        </p:nvSpPr>
        <p:spPr bwMode="auto">
          <a:xfrm>
            <a:off x="762000" y="3124200"/>
            <a:ext cx="857250" cy="762000"/>
          </a:xfrm>
          <a:prstGeom prst="rect">
            <a:avLst/>
          </a:prstGeom>
          <a:noFill/>
          <a:ln w="9525">
            <a:noFill/>
            <a:miter lim="800000"/>
          </a:ln>
          <a:effectLst/>
        </p:spPr>
        <p:txBody>
          <a:bodyPr>
            <a:spAutoFit/>
          </a:bodyPr>
          <a:lstStyle/>
          <a:p>
            <a:r>
              <a:rPr kumimoji="0" lang="zh-CN" altLang="en-US" sz="2200">
                <a:solidFill>
                  <a:srgbClr val="FF0000"/>
                </a:solidFill>
              </a:rPr>
              <a:t>执行</a:t>
            </a:r>
          </a:p>
          <a:p>
            <a:r>
              <a:rPr kumimoji="0" lang="zh-CN" altLang="en-US" sz="2200">
                <a:solidFill>
                  <a:srgbClr val="FF0000"/>
                </a:solidFill>
              </a:rPr>
              <a:t>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8" grpId="0" autoUpdateAnimBg="0"/>
      <p:bldP spid="9" grpId="0" autoUpdateAnimBg="0"/>
      <p:bldP spid="10" grpId="0" autoUpdateAnimBg="0"/>
      <p:bldP spid="11" grpId="0" autoUpdateAnimBg="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990600" y="5638800"/>
            <a:ext cx="7086600" cy="792163"/>
          </a:xfrm>
          <a:prstGeom prst="rect">
            <a:avLst/>
          </a:prstGeom>
          <a:noFill/>
          <a:ln w="9525">
            <a:noFill/>
            <a:miter lim="800000"/>
          </a:ln>
          <a:effectLst/>
        </p:spPr>
        <p:txBody>
          <a:bodyPr>
            <a:spAutoFit/>
          </a:bodyPr>
          <a:lstStyle/>
          <a:p>
            <a:pPr eaLnBrk="0" hangingPunct="0">
              <a:spcBef>
                <a:spcPct val="50000"/>
              </a:spcBef>
              <a:buFont typeface="Wingdings" panose="05000000000000000000" pitchFamily="2" charset="2"/>
              <a:buChar char="§"/>
            </a:pPr>
            <a:r>
              <a:rPr kumimoji="0" lang="zh-CN" altLang="en-US" sz="2200"/>
              <a:t>将选择结果</a:t>
            </a:r>
            <a:r>
              <a:rPr kumimoji="0" lang="en-US" altLang="zh-CN">
                <a:solidFill>
                  <a:srgbClr val="0000FF"/>
                </a:solidFill>
                <a:latin typeface="Arial" panose="020B0604020202020204" pitchFamily="34" charset="0"/>
                <a:cs typeface="Times New Roman" panose="02020603050405020304" pitchFamily="18" charset="0"/>
              </a:rPr>
              <a:t>σ</a:t>
            </a:r>
            <a:r>
              <a:rPr kumimoji="0" lang="en-US" altLang="zh-CN" i="1" baseline="-30000">
                <a:solidFill>
                  <a:srgbClr val="FF0000"/>
                </a:solidFill>
                <a:cs typeface="Times New Roman" panose="02020603050405020304" pitchFamily="18" charset="0"/>
              </a:rPr>
              <a:t>F</a:t>
            </a:r>
            <a:r>
              <a:rPr kumimoji="0" lang="en-US" altLang="zh-CN">
                <a:cs typeface="Times New Roman" panose="02020603050405020304" pitchFamily="18" charset="0"/>
              </a:rPr>
              <a:t>(</a:t>
            </a:r>
            <a:r>
              <a:rPr kumimoji="0" lang="en-US" altLang="zh-CN" i="1">
                <a:solidFill>
                  <a:srgbClr val="0000FF"/>
                </a:solidFill>
                <a:cs typeface="Times New Roman" panose="02020603050405020304" pitchFamily="18" charset="0"/>
              </a:rPr>
              <a:t>r</a:t>
            </a:r>
            <a:r>
              <a:rPr kumimoji="0" lang="en-US" altLang="zh-CN" i="1">
                <a:cs typeface="Times New Roman" panose="02020603050405020304" pitchFamily="18" charset="0"/>
              </a:rPr>
              <a:t>× </a:t>
            </a:r>
            <a:r>
              <a:rPr kumimoji="0" lang="en-US" altLang="zh-CN" i="1">
                <a:solidFill>
                  <a:srgbClr val="0000FF"/>
                </a:solidFill>
                <a:cs typeface="Times New Roman" panose="02020603050405020304" pitchFamily="18" charset="0"/>
              </a:rPr>
              <a:t>s</a:t>
            </a:r>
            <a:r>
              <a:rPr kumimoji="0" lang="en-US" altLang="zh-CN" i="1">
                <a:cs typeface="Times New Roman" panose="02020603050405020304" pitchFamily="18" charset="0"/>
              </a:rPr>
              <a:t>×</a:t>
            </a:r>
            <a:r>
              <a:rPr kumimoji="0" lang="en-US" altLang="zh-CN" i="1"/>
              <a:t>…</a:t>
            </a:r>
            <a:r>
              <a:rPr kumimoji="0" lang="en-US" altLang="zh-CN">
                <a:cs typeface="Times New Roman" panose="02020603050405020304" pitchFamily="18" charset="0"/>
              </a:rPr>
              <a:t>)</a:t>
            </a:r>
            <a:r>
              <a:rPr kumimoji="0" lang="en-US" altLang="zh-CN"/>
              <a:t>，</a:t>
            </a:r>
            <a:r>
              <a:rPr kumimoji="0" lang="zh-CN" altLang="en-US" sz="2200"/>
              <a:t>按</a:t>
            </a:r>
            <a:r>
              <a:rPr kumimoji="0" lang="zh-CN" altLang="en-US" sz="2200">
                <a:solidFill>
                  <a:srgbClr val="0000FF"/>
                </a:solidFill>
              </a:rPr>
              <a:t>&lt;列名列表1&gt;</a:t>
            </a:r>
            <a:r>
              <a:rPr kumimoji="0" lang="zh-CN" altLang="en-US" sz="2200"/>
              <a:t>的值分组(值</a:t>
            </a:r>
            <a:r>
              <a:rPr kumimoji="0" lang="zh-CN" altLang="en-US" sz="2200">
                <a:solidFill>
                  <a:srgbClr val="000000"/>
                </a:solidFill>
              </a:rPr>
              <a:t>相等的</a:t>
            </a:r>
            <a:r>
              <a:rPr kumimoji="0" lang="zh-CN" altLang="en-US" sz="2200"/>
              <a:t>元组分为一组)</a:t>
            </a:r>
          </a:p>
        </p:txBody>
      </p:sp>
      <p:graphicFrame>
        <p:nvGraphicFramePr>
          <p:cNvPr id="5" name="Group 4"/>
          <p:cNvGraphicFramePr>
            <a:graphicFrameLocks noGrp="1"/>
          </p:cNvGraphicFramePr>
          <p:nvPr/>
        </p:nvGraphicFramePr>
        <p:xfrm>
          <a:off x="914400" y="3265488"/>
          <a:ext cx="3048000" cy="2225673"/>
        </p:xfrm>
        <a:graphic>
          <a:graphicData uri="http://schemas.openxmlformats.org/drawingml/2006/table">
            <a:tbl>
              <a:tblPr/>
              <a:tblGrid>
                <a:gridCol w="609600"/>
                <a:gridCol w="609600"/>
                <a:gridCol w="533400"/>
                <a:gridCol w="685800"/>
                <a:gridCol w="609600"/>
              </a:tblGrid>
              <a:tr h="39635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2000" b="1" i="1"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rPr>
                        <a:t>…</a:t>
                      </a:r>
                      <a:endParaRPr kumimoji="1" lang="zh-CN" altLang="en-US" sz="2000" b="1" i="0" u="none" strike="noStrike" cap="none" normalizeH="0" baseline="-25000" smtClean="0">
                        <a:ln>
                          <a:noFill/>
                        </a:ln>
                        <a:solidFill>
                          <a:srgbClr val="FF0000"/>
                        </a:solidFill>
                        <a:effectLst/>
                        <a:latin typeface="Times New Roman" panose="02020603050405020304" pitchFamily="18" charset="0"/>
                        <a:ea typeface="宋体" panose="02010600030101010101" pitchFamily="2" charset="-122"/>
                      </a:endParaRPr>
                    </a:p>
                  </a:txBody>
                  <a:tcPr marT="45733" marB="45733"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000" b="1" i="1"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rPr>
                        <a:t>r.</a:t>
                      </a:r>
                      <a:r>
                        <a:rPr kumimoji="1" lang="en-US" altLang="zh-CN"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5000" smtClean="0">
                          <a:ln>
                            <a:noFill/>
                          </a:ln>
                          <a:solidFill>
                            <a:srgbClr val="FF0000"/>
                          </a:solidFill>
                          <a:effectLst/>
                          <a:latin typeface="Times New Roman" panose="02020603050405020304" pitchFamily="18" charset="0"/>
                          <a:ea typeface="宋体" panose="02010600030101010101" pitchFamily="2" charset="-122"/>
                        </a:rPr>
                        <a:t>i</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20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000" b="1" i="1"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rPr>
                        <a:t>s.</a:t>
                      </a:r>
                      <a:r>
                        <a:rPr kumimoji="1" lang="en-US" altLang="zh-CN"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5000" smtClean="0">
                          <a:ln>
                            <a:noFill/>
                          </a:ln>
                          <a:solidFill>
                            <a:srgbClr val="FF0000"/>
                          </a:solidFill>
                          <a:effectLst/>
                          <a:latin typeface="Times New Roman" panose="02020603050405020304" pitchFamily="18" charset="0"/>
                          <a:ea typeface="宋体" panose="02010600030101010101" pitchFamily="2" charset="-122"/>
                        </a:rPr>
                        <a:t>j</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20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6586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6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1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ai</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1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bj</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6586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6586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1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ai</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1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bj</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6586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Rectangle 50"/>
          <p:cNvSpPr>
            <a:spLocks noChangeArrowheads="1"/>
          </p:cNvSpPr>
          <p:nvPr/>
        </p:nvSpPr>
        <p:spPr bwMode="auto">
          <a:xfrm>
            <a:off x="660400" y="2743200"/>
            <a:ext cx="2055813" cy="457200"/>
          </a:xfrm>
          <a:prstGeom prst="rect">
            <a:avLst/>
          </a:prstGeom>
          <a:noFill/>
          <a:ln w="9525">
            <a:noFill/>
            <a:miter lim="800000"/>
          </a:ln>
          <a:effectLst/>
        </p:spPr>
        <p:txBody>
          <a:bodyPr wrap="none">
            <a:spAutoFit/>
          </a:bodyPr>
          <a:lstStyle/>
          <a:p>
            <a:pPr algn="ctr" eaLnBrk="0" hangingPunct="0"/>
            <a:r>
              <a:rPr kumimoji="0" lang="en-US" altLang="zh-CN">
                <a:solidFill>
                  <a:srgbClr val="0000FF"/>
                </a:solidFill>
                <a:latin typeface="Arial" panose="020B0604020202020204" pitchFamily="34" charset="0"/>
                <a:cs typeface="Times New Roman" panose="02020603050405020304" pitchFamily="18" charset="0"/>
              </a:rPr>
              <a:t>σ</a:t>
            </a:r>
            <a:r>
              <a:rPr kumimoji="0" lang="en-US" altLang="zh-CN" i="1" baseline="-30000">
                <a:solidFill>
                  <a:srgbClr val="FF0000"/>
                </a:solidFill>
                <a:cs typeface="Times New Roman" panose="02020603050405020304" pitchFamily="18" charset="0"/>
              </a:rPr>
              <a:t>F</a:t>
            </a:r>
            <a:r>
              <a:rPr kumimoji="0" lang="en-US" altLang="zh-CN">
                <a:cs typeface="Times New Roman" panose="02020603050405020304" pitchFamily="18" charset="0"/>
              </a:rPr>
              <a:t>(</a:t>
            </a:r>
            <a:r>
              <a:rPr kumimoji="0" lang="en-US" altLang="zh-CN" i="1">
                <a:solidFill>
                  <a:srgbClr val="0000FF"/>
                </a:solidFill>
                <a:cs typeface="Times New Roman" panose="02020603050405020304" pitchFamily="18" charset="0"/>
              </a:rPr>
              <a:t>r</a:t>
            </a:r>
            <a:r>
              <a:rPr kumimoji="0" lang="en-US" altLang="zh-CN" i="1">
                <a:cs typeface="Times New Roman" panose="02020603050405020304" pitchFamily="18" charset="0"/>
              </a:rPr>
              <a:t>× </a:t>
            </a:r>
            <a:r>
              <a:rPr kumimoji="0" lang="en-US" altLang="zh-CN" i="1">
                <a:solidFill>
                  <a:srgbClr val="0000FF"/>
                </a:solidFill>
                <a:cs typeface="Times New Roman" panose="02020603050405020304" pitchFamily="18" charset="0"/>
              </a:rPr>
              <a:t>s</a:t>
            </a:r>
            <a:r>
              <a:rPr kumimoji="0" lang="en-US" altLang="zh-CN" i="1">
                <a:cs typeface="Times New Roman" panose="02020603050405020304" pitchFamily="18" charset="0"/>
              </a:rPr>
              <a:t>×</a:t>
            </a:r>
            <a:r>
              <a:rPr kumimoji="0" lang="en-US" altLang="zh-CN" i="1"/>
              <a:t>…</a:t>
            </a:r>
            <a:r>
              <a:rPr kumimoji="0" lang="en-US" altLang="zh-CN">
                <a:cs typeface="Times New Roman" panose="02020603050405020304" pitchFamily="18" charset="0"/>
              </a:rPr>
              <a:t>)</a:t>
            </a:r>
          </a:p>
        </p:txBody>
      </p:sp>
      <p:grpSp>
        <p:nvGrpSpPr>
          <p:cNvPr id="8" name="Group 52"/>
          <p:cNvGrpSpPr/>
          <p:nvPr/>
        </p:nvGrpSpPr>
        <p:grpSpPr bwMode="auto">
          <a:xfrm>
            <a:off x="1524000" y="1143000"/>
            <a:ext cx="4572000" cy="2590800"/>
            <a:chOff x="912" y="720"/>
            <a:chExt cx="2880" cy="1632"/>
          </a:xfrm>
        </p:grpSpPr>
        <p:sp>
          <p:nvSpPr>
            <p:cNvPr id="9" name="Oval 53"/>
            <p:cNvSpPr>
              <a:spLocks noChangeArrowheads="1"/>
            </p:cNvSpPr>
            <p:nvPr/>
          </p:nvSpPr>
          <p:spPr bwMode="auto">
            <a:xfrm>
              <a:off x="1440" y="720"/>
              <a:ext cx="1056" cy="240"/>
            </a:xfrm>
            <a:prstGeom prst="ellipse">
              <a:avLst/>
            </a:prstGeom>
            <a:noFill/>
            <a:ln w="28575">
              <a:solidFill>
                <a:srgbClr val="FF0000"/>
              </a:solidFill>
              <a:round/>
            </a:ln>
            <a:effectLst/>
          </p:spPr>
          <p:txBody>
            <a:bodyPr wrap="none" anchor="ctr"/>
            <a:lstStyle/>
            <a:p>
              <a:endParaRPr lang="zh-CN" altLang="en-US"/>
            </a:p>
          </p:txBody>
        </p:sp>
        <p:sp>
          <p:nvSpPr>
            <p:cNvPr id="10" name="Oval 54"/>
            <p:cNvSpPr>
              <a:spLocks noChangeArrowheads="1"/>
            </p:cNvSpPr>
            <p:nvPr/>
          </p:nvSpPr>
          <p:spPr bwMode="auto">
            <a:xfrm>
              <a:off x="912" y="2016"/>
              <a:ext cx="1200" cy="336"/>
            </a:xfrm>
            <a:prstGeom prst="ellipse">
              <a:avLst/>
            </a:prstGeom>
            <a:noFill/>
            <a:ln w="28575">
              <a:solidFill>
                <a:srgbClr val="FF0000"/>
              </a:solidFill>
              <a:round/>
            </a:ln>
            <a:effectLst/>
          </p:spPr>
          <p:txBody>
            <a:bodyPr wrap="none" anchor="ctr"/>
            <a:lstStyle/>
            <a:p>
              <a:endParaRPr lang="zh-CN" altLang="en-US"/>
            </a:p>
          </p:txBody>
        </p:sp>
        <p:sp>
          <p:nvSpPr>
            <p:cNvPr id="11" name="Line 55"/>
            <p:cNvSpPr>
              <a:spLocks noChangeShapeType="1"/>
            </p:cNvSpPr>
            <p:nvPr/>
          </p:nvSpPr>
          <p:spPr bwMode="auto">
            <a:xfrm flipH="1">
              <a:off x="1536" y="960"/>
              <a:ext cx="384" cy="1056"/>
            </a:xfrm>
            <a:prstGeom prst="line">
              <a:avLst/>
            </a:prstGeom>
            <a:noFill/>
            <a:ln w="28575">
              <a:solidFill>
                <a:srgbClr val="FF0000"/>
              </a:solidFill>
              <a:round/>
              <a:tailEnd type="triangle" w="med" len="med"/>
            </a:ln>
            <a:effectLst/>
          </p:spPr>
          <p:txBody>
            <a:bodyPr/>
            <a:lstStyle/>
            <a:p>
              <a:endParaRPr lang="zh-CN" altLang="en-US"/>
            </a:p>
          </p:txBody>
        </p:sp>
        <p:sp>
          <p:nvSpPr>
            <p:cNvPr id="12" name="Rectangle 56"/>
            <p:cNvSpPr>
              <a:spLocks noChangeArrowheads="1"/>
            </p:cNvSpPr>
            <p:nvPr/>
          </p:nvSpPr>
          <p:spPr bwMode="auto">
            <a:xfrm>
              <a:off x="1776" y="1392"/>
              <a:ext cx="2016" cy="288"/>
            </a:xfrm>
            <a:prstGeom prst="rect">
              <a:avLst/>
            </a:prstGeom>
            <a:noFill/>
            <a:ln w="9525">
              <a:noFill/>
              <a:miter lim="800000"/>
            </a:ln>
            <a:effectLst/>
          </p:spPr>
          <p:txBody>
            <a:bodyPr>
              <a:spAutoFit/>
            </a:bodyPr>
            <a:lstStyle/>
            <a:p>
              <a:pPr eaLnBrk="0" hangingPunct="0"/>
              <a:r>
                <a:rPr kumimoji="0" lang="zh-CN" altLang="en-US"/>
                <a:t>是</a:t>
              </a:r>
              <a:r>
                <a:rPr kumimoji="0" lang="en-US" altLang="zh-CN" i="1">
                  <a:solidFill>
                    <a:srgbClr val="0000FF"/>
                  </a:solidFill>
                </a:rPr>
                <a:t>r</a:t>
              </a:r>
              <a:r>
                <a:rPr kumimoji="0" lang="en-US" altLang="zh-CN">
                  <a:solidFill>
                    <a:srgbClr val="0000FF"/>
                  </a:solidFill>
                </a:rPr>
                <a:t>.</a:t>
              </a:r>
              <a:r>
                <a:rPr kumimoji="0" lang="en-US" altLang="zh-CN" i="1">
                  <a:solidFill>
                    <a:srgbClr val="0000FF"/>
                  </a:solidFill>
                </a:rPr>
                <a:t>U</a:t>
              </a:r>
              <a:r>
                <a:rPr kumimoji="0" lang="en-US" altLang="zh-CN"/>
                <a:t>∪</a:t>
              </a:r>
              <a:r>
                <a:rPr kumimoji="0" lang="en-US" altLang="zh-CN" i="1">
                  <a:solidFill>
                    <a:srgbClr val="0000FF"/>
                  </a:solidFill>
                </a:rPr>
                <a:t>s</a:t>
              </a:r>
              <a:r>
                <a:rPr kumimoji="0" lang="en-US" altLang="zh-CN">
                  <a:solidFill>
                    <a:srgbClr val="0000FF"/>
                  </a:solidFill>
                </a:rPr>
                <a:t>.</a:t>
              </a:r>
              <a:r>
                <a:rPr kumimoji="0" lang="en-US" altLang="zh-CN" i="1">
                  <a:solidFill>
                    <a:srgbClr val="0000FF"/>
                  </a:solidFill>
                </a:rPr>
                <a:t>U</a:t>
              </a:r>
              <a:r>
                <a:rPr kumimoji="0" lang="en-US" altLang="zh-CN"/>
                <a:t>∪…</a:t>
              </a:r>
              <a:r>
                <a:rPr kumimoji="0" lang="zh-CN" altLang="en-US"/>
                <a:t>的子集</a:t>
              </a:r>
            </a:p>
          </p:txBody>
        </p:sp>
      </p:grpSp>
      <p:grpSp>
        <p:nvGrpSpPr>
          <p:cNvPr id="13" name="Group 57"/>
          <p:cNvGrpSpPr/>
          <p:nvPr/>
        </p:nvGrpSpPr>
        <p:grpSpPr bwMode="auto">
          <a:xfrm>
            <a:off x="4038600" y="4038600"/>
            <a:ext cx="1254125" cy="1066800"/>
            <a:chOff x="2496" y="2256"/>
            <a:chExt cx="790" cy="672"/>
          </a:xfrm>
        </p:grpSpPr>
        <p:sp>
          <p:nvSpPr>
            <p:cNvPr id="14" name="AutoShape 58"/>
            <p:cNvSpPr/>
            <p:nvPr/>
          </p:nvSpPr>
          <p:spPr bwMode="auto">
            <a:xfrm>
              <a:off x="2496" y="2256"/>
              <a:ext cx="144" cy="672"/>
            </a:xfrm>
            <a:prstGeom prst="rightBrace">
              <a:avLst>
                <a:gd name="adj1" fmla="val 38889"/>
                <a:gd name="adj2" fmla="val 50000"/>
              </a:avLst>
            </a:prstGeom>
            <a:noFill/>
            <a:ln w="9525">
              <a:solidFill>
                <a:srgbClr val="0000FF"/>
              </a:solidFill>
              <a:round/>
            </a:ln>
            <a:effectLst/>
          </p:spPr>
          <p:txBody>
            <a:bodyPr wrap="none" anchor="ctr"/>
            <a:lstStyle/>
            <a:p>
              <a:endParaRPr lang="zh-CN" altLang="en-US"/>
            </a:p>
          </p:txBody>
        </p:sp>
        <p:sp>
          <p:nvSpPr>
            <p:cNvPr id="15" name="Rectangle 59"/>
            <p:cNvSpPr>
              <a:spLocks noChangeArrowheads="1"/>
            </p:cNvSpPr>
            <p:nvPr/>
          </p:nvSpPr>
          <p:spPr bwMode="auto">
            <a:xfrm>
              <a:off x="2639" y="2448"/>
              <a:ext cx="647" cy="269"/>
            </a:xfrm>
            <a:prstGeom prst="rect">
              <a:avLst/>
            </a:prstGeom>
            <a:noFill/>
            <a:ln w="9525">
              <a:noFill/>
              <a:miter lim="800000"/>
            </a:ln>
            <a:effectLst/>
          </p:spPr>
          <p:txBody>
            <a:bodyPr wrap="none">
              <a:spAutoFit/>
            </a:bodyPr>
            <a:lstStyle/>
            <a:p>
              <a:pPr algn="ctr" eaLnBrk="0" hangingPunct="0"/>
              <a:r>
                <a:rPr kumimoji="0" lang="zh-CN" altLang="en-US" sz="2200">
                  <a:solidFill>
                    <a:srgbClr val="0000FF"/>
                  </a:solidFill>
                </a:rPr>
                <a:t>一个组</a:t>
              </a:r>
            </a:p>
          </p:txBody>
        </p:sp>
      </p:grpSp>
      <p:sp>
        <p:nvSpPr>
          <p:cNvPr id="16" name="Rectangle 60"/>
          <p:cNvSpPr>
            <a:spLocks noChangeArrowheads="1"/>
          </p:cNvSpPr>
          <p:nvPr/>
        </p:nvSpPr>
        <p:spPr bwMode="auto">
          <a:xfrm>
            <a:off x="762000" y="76200"/>
            <a:ext cx="7848600" cy="1752600"/>
          </a:xfrm>
          <a:prstGeom prst="rect">
            <a:avLst/>
          </a:prstGeom>
          <a:noFill/>
          <a:ln w="9525">
            <a:noFill/>
            <a:miter lim="800000"/>
          </a:ln>
          <a:effectLst/>
        </p:spPr>
        <p:txBody>
          <a:bodyPr lIns="92075" tIns="46038" rIns="92075" bIns="46038"/>
          <a:lstStyle/>
          <a:p>
            <a:pPr marL="342900" indent="-342900" algn="just" eaLnBrk="0" hangingPunct="0">
              <a:lnSpc>
                <a:spcPct val="90000"/>
              </a:lnSpc>
              <a:spcBef>
                <a:spcPct val="10000"/>
              </a:spcBef>
              <a:buClr>
                <a:schemeClr val="tx1"/>
              </a:buClr>
            </a:pPr>
            <a:r>
              <a:rPr kumimoji="0" lang="en-US" altLang="zh-CN" sz="2200">
                <a:solidFill>
                  <a:srgbClr val="0000FF"/>
                </a:solidFill>
              </a:rPr>
              <a:t>SELECT</a:t>
            </a:r>
            <a:r>
              <a:rPr kumimoji="0" lang="en-US" altLang="zh-CN" sz="2200"/>
              <a:t> [</a:t>
            </a:r>
            <a:r>
              <a:rPr kumimoji="0" lang="en-US" altLang="zh-CN" sz="2200">
                <a:solidFill>
                  <a:srgbClr val="0000FF"/>
                </a:solidFill>
              </a:rPr>
              <a:t>DISTINCT</a:t>
            </a:r>
            <a:r>
              <a:rPr kumimoji="0" lang="en-US" altLang="zh-CN" sz="2200"/>
              <a:t> | </a:t>
            </a:r>
            <a:r>
              <a:rPr kumimoji="0" lang="en-US" altLang="zh-CN" sz="2200">
                <a:solidFill>
                  <a:srgbClr val="0000FF"/>
                </a:solidFill>
              </a:rPr>
              <a:t>ALL</a:t>
            </a:r>
            <a:r>
              <a:rPr kumimoji="0" lang="en-US" altLang="zh-CN" sz="2200"/>
              <a:t>] {* | [colExp [</a:t>
            </a:r>
            <a:r>
              <a:rPr kumimoji="0" lang="en-US" altLang="zh-CN" sz="2200">
                <a:solidFill>
                  <a:srgbClr val="0000FF"/>
                </a:solidFill>
              </a:rPr>
              <a:t>AS</a:t>
            </a:r>
            <a:r>
              <a:rPr kumimoji="0" lang="en-US" altLang="zh-CN" sz="2200"/>
              <a:t> newName]] [,...] }</a:t>
            </a:r>
          </a:p>
          <a:p>
            <a:pPr marL="342900" indent="-342900" algn="just" eaLnBrk="0" hangingPunct="0">
              <a:lnSpc>
                <a:spcPct val="90000"/>
              </a:lnSpc>
              <a:spcBef>
                <a:spcPct val="10000"/>
              </a:spcBef>
              <a:buClr>
                <a:schemeClr val="tx1"/>
              </a:buClr>
            </a:pPr>
            <a:r>
              <a:rPr kumimoji="0" lang="en-US" altLang="zh-CN" sz="2200">
                <a:solidFill>
                  <a:srgbClr val="0000FF"/>
                </a:solidFill>
              </a:rPr>
              <a:t>FROM</a:t>
            </a:r>
            <a:r>
              <a:rPr kumimoji="0" lang="en-US" altLang="zh-CN" sz="2200"/>
              <a:t>	TableName [alias] [, ...]</a:t>
            </a:r>
          </a:p>
          <a:p>
            <a:pPr marL="342900" indent="-342900" algn="just" eaLnBrk="0" hangingPunct="0">
              <a:lnSpc>
                <a:spcPct val="90000"/>
              </a:lnSpc>
              <a:spcBef>
                <a:spcPct val="10000"/>
              </a:spcBef>
              <a:buClr>
                <a:schemeClr val="tx1"/>
              </a:buClr>
            </a:pPr>
            <a:r>
              <a:rPr kumimoji="0" lang="en-US" altLang="zh-CN" sz="2200"/>
              <a:t>[</a:t>
            </a:r>
            <a:r>
              <a:rPr kumimoji="0" lang="en-US" altLang="zh-CN" sz="2200">
                <a:solidFill>
                  <a:srgbClr val="0000FF"/>
                </a:solidFill>
              </a:rPr>
              <a:t>WHERE</a:t>
            </a:r>
            <a:r>
              <a:rPr kumimoji="0" lang="en-US" altLang="zh-CN" sz="2200"/>
              <a:t>	condition1]</a:t>
            </a:r>
          </a:p>
          <a:p>
            <a:pPr marL="342900" indent="-342900" algn="just" eaLnBrk="0" hangingPunct="0">
              <a:lnSpc>
                <a:spcPct val="90000"/>
              </a:lnSpc>
              <a:spcBef>
                <a:spcPct val="10000"/>
              </a:spcBef>
              <a:buClr>
                <a:schemeClr val="tx1"/>
              </a:buClr>
            </a:pPr>
            <a:r>
              <a:rPr kumimoji="0" lang="en-US" altLang="zh-CN" sz="2200"/>
              <a:t>[</a:t>
            </a:r>
            <a:r>
              <a:rPr kumimoji="0" lang="en-US" altLang="zh-CN" sz="2200">
                <a:solidFill>
                  <a:srgbClr val="0000FF"/>
                </a:solidFill>
              </a:rPr>
              <a:t>GROUP BY</a:t>
            </a:r>
            <a:r>
              <a:rPr kumimoji="0" lang="en-US" altLang="zh-CN" sz="2200"/>
              <a:t>	colList1]  [</a:t>
            </a:r>
            <a:r>
              <a:rPr kumimoji="0" lang="en-US" altLang="zh-CN" sz="2200">
                <a:solidFill>
                  <a:srgbClr val="0000FF"/>
                </a:solidFill>
              </a:rPr>
              <a:t>HAVING</a:t>
            </a:r>
            <a:r>
              <a:rPr kumimoji="0" lang="en-US" altLang="zh-CN" sz="2200"/>
              <a:t>  condition2]</a:t>
            </a:r>
          </a:p>
          <a:p>
            <a:pPr marL="342900" indent="-342900" algn="just" eaLnBrk="0" hangingPunct="0">
              <a:lnSpc>
                <a:spcPct val="90000"/>
              </a:lnSpc>
              <a:spcBef>
                <a:spcPct val="10000"/>
              </a:spcBef>
              <a:buClr>
                <a:schemeClr val="tx1"/>
              </a:buClr>
            </a:pPr>
            <a:r>
              <a:rPr kumimoji="0" lang="en-US" altLang="zh-CN" sz="2200"/>
              <a:t>[</a:t>
            </a:r>
            <a:r>
              <a:rPr kumimoji="0" lang="en-US" altLang="zh-CN" sz="2200">
                <a:solidFill>
                  <a:srgbClr val="0000FF"/>
                </a:solidFill>
              </a:rPr>
              <a:t>ORDER BY</a:t>
            </a:r>
            <a:r>
              <a:rPr kumimoji="0" lang="en-US" altLang="zh-CN" sz="2200"/>
              <a:t>	colList2]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1+#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3"/>
          <p:cNvGraphicFramePr>
            <a:graphicFrameLocks noGrp="1"/>
          </p:cNvGraphicFramePr>
          <p:nvPr/>
        </p:nvGraphicFramePr>
        <p:xfrm>
          <a:off x="800100" y="3265488"/>
          <a:ext cx="3048000" cy="2225673"/>
        </p:xfrm>
        <a:graphic>
          <a:graphicData uri="http://schemas.openxmlformats.org/drawingml/2006/table">
            <a:tbl>
              <a:tblPr/>
              <a:tblGrid>
                <a:gridCol w="609600"/>
                <a:gridCol w="609600"/>
                <a:gridCol w="533400"/>
                <a:gridCol w="685800"/>
                <a:gridCol w="609600"/>
              </a:tblGrid>
              <a:tr h="39635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2000" b="1" i="1"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rPr>
                        <a:t>…</a:t>
                      </a:r>
                      <a:endParaRPr kumimoji="1" lang="zh-CN" altLang="en-US" sz="2000" b="1" i="0" u="none" strike="noStrike" cap="none" normalizeH="0" baseline="-25000" smtClean="0">
                        <a:ln>
                          <a:noFill/>
                        </a:ln>
                        <a:solidFill>
                          <a:srgbClr val="FF0000"/>
                        </a:solidFill>
                        <a:effectLst/>
                        <a:latin typeface="Times New Roman" panose="02020603050405020304" pitchFamily="18" charset="0"/>
                        <a:ea typeface="宋体" panose="02010600030101010101" pitchFamily="2" charset="-122"/>
                      </a:endParaRPr>
                    </a:p>
                  </a:txBody>
                  <a:tcPr marT="45733" marB="45733"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000" b="1" i="1"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rPr>
                        <a:t>r.</a:t>
                      </a:r>
                      <a:r>
                        <a:rPr kumimoji="1" lang="en-US" altLang="zh-CN"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5000" smtClean="0">
                          <a:ln>
                            <a:noFill/>
                          </a:ln>
                          <a:solidFill>
                            <a:srgbClr val="FF0000"/>
                          </a:solidFill>
                          <a:effectLst/>
                          <a:latin typeface="Times New Roman" panose="02020603050405020304" pitchFamily="18" charset="0"/>
                          <a:ea typeface="宋体" panose="02010600030101010101" pitchFamily="2" charset="-122"/>
                        </a:rPr>
                        <a:t>i</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20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000" b="1" i="1"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rPr>
                        <a:t>s.</a:t>
                      </a:r>
                      <a:r>
                        <a:rPr kumimoji="1" lang="en-US" altLang="zh-CN"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5000" smtClean="0">
                          <a:ln>
                            <a:noFill/>
                          </a:ln>
                          <a:solidFill>
                            <a:srgbClr val="FF0000"/>
                          </a:solidFill>
                          <a:effectLst/>
                          <a:latin typeface="Times New Roman" panose="02020603050405020304" pitchFamily="18" charset="0"/>
                          <a:ea typeface="宋体" panose="02010600030101010101" pitchFamily="2" charset="-122"/>
                        </a:rPr>
                        <a:t>j</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20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6586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6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1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ai</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1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bj</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6586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6586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1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ai</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1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bj</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6586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49"/>
          <p:cNvSpPr>
            <a:spLocks noChangeArrowheads="1"/>
          </p:cNvSpPr>
          <p:nvPr/>
        </p:nvSpPr>
        <p:spPr bwMode="auto">
          <a:xfrm>
            <a:off x="546100" y="2743200"/>
            <a:ext cx="2055813" cy="457200"/>
          </a:xfrm>
          <a:prstGeom prst="rect">
            <a:avLst/>
          </a:prstGeom>
          <a:noFill/>
          <a:ln w="9525">
            <a:noFill/>
            <a:miter lim="800000"/>
          </a:ln>
          <a:effectLst/>
        </p:spPr>
        <p:txBody>
          <a:bodyPr wrap="none">
            <a:spAutoFit/>
          </a:bodyPr>
          <a:lstStyle/>
          <a:p>
            <a:pPr algn="ctr" eaLnBrk="0" hangingPunct="0"/>
            <a:r>
              <a:rPr kumimoji="0" lang="en-US" altLang="zh-CN">
                <a:solidFill>
                  <a:srgbClr val="0000FF"/>
                </a:solidFill>
                <a:latin typeface="Arial" panose="020B0604020202020204" pitchFamily="34" charset="0"/>
                <a:cs typeface="Times New Roman" panose="02020603050405020304" pitchFamily="18" charset="0"/>
              </a:rPr>
              <a:t>σ</a:t>
            </a:r>
            <a:r>
              <a:rPr kumimoji="0" lang="en-US" altLang="zh-CN" i="1" baseline="-30000">
                <a:solidFill>
                  <a:srgbClr val="FF0000"/>
                </a:solidFill>
                <a:cs typeface="Times New Roman" panose="02020603050405020304" pitchFamily="18" charset="0"/>
              </a:rPr>
              <a:t>F</a:t>
            </a:r>
            <a:r>
              <a:rPr kumimoji="0" lang="en-US" altLang="zh-CN">
                <a:cs typeface="Times New Roman" panose="02020603050405020304" pitchFamily="18" charset="0"/>
              </a:rPr>
              <a:t>(</a:t>
            </a:r>
            <a:r>
              <a:rPr kumimoji="0" lang="en-US" altLang="zh-CN" i="1">
                <a:solidFill>
                  <a:srgbClr val="0000FF"/>
                </a:solidFill>
                <a:cs typeface="Times New Roman" panose="02020603050405020304" pitchFamily="18" charset="0"/>
              </a:rPr>
              <a:t>r</a:t>
            </a:r>
            <a:r>
              <a:rPr kumimoji="0" lang="en-US" altLang="zh-CN" i="1">
                <a:cs typeface="Times New Roman" panose="02020603050405020304" pitchFamily="18" charset="0"/>
              </a:rPr>
              <a:t>× </a:t>
            </a:r>
            <a:r>
              <a:rPr kumimoji="0" lang="en-US" altLang="zh-CN" i="1">
                <a:solidFill>
                  <a:srgbClr val="0000FF"/>
                </a:solidFill>
                <a:cs typeface="Times New Roman" panose="02020603050405020304" pitchFamily="18" charset="0"/>
              </a:rPr>
              <a:t>s</a:t>
            </a:r>
            <a:r>
              <a:rPr kumimoji="0" lang="en-US" altLang="zh-CN" i="1">
                <a:cs typeface="Times New Roman" panose="02020603050405020304" pitchFamily="18" charset="0"/>
              </a:rPr>
              <a:t>×</a:t>
            </a:r>
            <a:r>
              <a:rPr kumimoji="0" lang="en-US" altLang="zh-CN" i="1"/>
              <a:t>…</a:t>
            </a:r>
            <a:r>
              <a:rPr kumimoji="0" lang="en-US" altLang="zh-CN">
                <a:cs typeface="Times New Roman" panose="02020603050405020304" pitchFamily="18" charset="0"/>
              </a:rPr>
              <a:t>)</a:t>
            </a:r>
          </a:p>
        </p:txBody>
      </p:sp>
      <p:sp>
        <p:nvSpPr>
          <p:cNvPr id="6" name="Rectangle 50"/>
          <p:cNvSpPr>
            <a:spLocks noChangeArrowheads="1"/>
          </p:cNvSpPr>
          <p:nvPr/>
        </p:nvSpPr>
        <p:spPr bwMode="auto">
          <a:xfrm>
            <a:off x="7734300" y="5715000"/>
            <a:ext cx="746125" cy="427038"/>
          </a:xfrm>
          <a:prstGeom prst="rect">
            <a:avLst/>
          </a:prstGeom>
          <a:noFill/>
          <a:ln w="9525">
            <a:noFill/>
            <a:miter lim="800000"/>
          </a:ln>
          <a:effectLst/>
        </p:spPr>
        <p:txBody>
          <a:bodyPr wrap="none">
            <a:spAutoFit/>
          </a:bodyPr>
          <a:lstStyle/>
          <a:p>
            <a:pPr algn="ctr" eaLnBrk="0" hangingPunct="0"/>
            <a:r>
              <a:rPr kumimoji="0" lang="zh-CN" altLang="en-US" sz="2200" dirty="0">
                <a:hlinkClick r:id="" action="ppaction://noaction"/>
              </a:rPr>
              <a:t>返回</a:t>
            </a:r>
            <a:endParaRPr kumimoji="0" lang="zh-CN" altLang="en-US" sz="2200" dirty="0"/>
          </a:p>
        </p:txBody>
      </p:sp>
      <p:sp>
        <p:nvSpPr>
          <p:cNvPr id="7" name="Rectangle 51"/>
          <p:cNvSpPr>
            <a:spLocks noChangeArrowheads="1"/>
          </p:cNvSpPr>
          <p:nvPr/>
        </p:nvSpPr>
        <p:spPr bwMode="auto">
          <a:xfrm>
            <a:off x="769938" y="5715000"/>
            <a:ext cx="6961187" cy="427038"/>
          </a:xfrm>
          <a:prstGeom prst="rect">
            <a:avLst/>
          </a:prstGeom>
          <a:noFill/>
          <a:ln w="9525">
            <a:noFill/>
            <a:miter lim="800000"/>
          </a:ln>
          <a:effectLst/>
        </p:spPr>
        <p:txBody>
          <a:bodyPr wrap="none">
            <a:spAutoFit/>
          </a:bodyPr>
          <a:lstStyle/>
          <a:p>
            <a:pPr algn="ctr" eaLnBrk="0" hangingPunct="0">
              <a:buFont typeface="Wingdings" panose="05000000000000000000" pitchFamily="2" charset="2"/>
              <a:buChar char="§"/>
            </a:pPr>
            <a:r>
              <a:rPr kumimoji="0" lang="zh-CN" altLang="en-US" sz="2200"/>
              <a:t>将</a:t>
            </a:r>
            <a:r>
              <a:rPr kumimoji="0" lang="zh-CN" altLang="en-US" sz="2200">
                <a:solidFill>
                  <a:srgbClr val="0000CC"/>
                </a:solidFill>
              </a:rPr>
              <a:t>(聚)集函数</a:t>
            </a:r>
            <a:r>
              <a:rPr kumimoji="0" lang="zh-CN" altLang="en-US" sz="2200"/>
              <a:t>作用到每个组的某些列，得到一条“记录”</a:t>
            </a:r>
          </a:p>
        </p:txBody>
      </p:sp>
      <p:grpSp>
        <p:nvGrpSpPr>
          <p:cNvPr id="8" name="Group 52"/>
          <p:cNvGrpSpPr/>
          <p:nvPr/>
        </p:nvGrpSpPr>
        <p:grpSpPr bwMode="auto">
          <a:xfrm>
            <a:off x="3924300" y="3581400"/>
            <a:ext cx="1752600" cy="1524000"/>
            <a:chOff x="2496" y="2256"/>
            <a:chExt cx="1104" cy="960"/>
          </a:xfrm>
        </p:grpSpPr>
        <p:sp>
          <p:nvSpPr>
            <p:cNvPr id="9" name="AutoShape 53"/>
            <p:cNvSpPr/>
            <p:nvPr/>
          </p:nvSpPr>
          <p:spPr bwMode="auto">
            <a:xfrm>
              <a:off x="2496" y="2544"/>
              <a:ext cx="144" cy="672"/>
            </a:xfrm>
            <a:prstGeom prst="rightBrace">
              <a:avLst>
                <a:gd name="adj1" fmla="val 38889"/>
                <a:gd name="adj2" fmla="val 50000"/>
              </a:avLst>
            </a:prstGeom>
            <a:noFill/>
            <a:ln w="9525">
              <a:solidFill>
                <a:srgbClr val="0000FF"/>
              </a:solidFill>
              <a:round/>
            </a:ln>
            <a:effectLst/>
          </p:spPr>
          <p:txBody>
            <a:bodyPr wrap="none" anchor="ctr"/>
            <a:lstStyle/>
            <a:p>
              <a:endParaRPr lang="zh-CN" altLang="en-US"/>
            </a:p>
          </p:txBody>
        </p:sp>
        <p:sp>
          <p:nvSpPr>
            <p:cNvPr id="10" name="Rectangle 54"/>
            <p:cNvSpPr>
              <a:spLocks noChangeArrowheads="1"/>
            </p:cNvSpPr>
            <p:nvPr/>
          </p:nvSpPr>
          <p:spPr bwMode="auto">
            <a:xfrm>
              <a:off x="2592" y="2256"/>
              <a:ext cx="1008" cy="577"/>
            </a:xfrm>
            <a:prstGeom prst="rect">
              <a:avLst/>
            </a:prstGeom>
            <a:noFill/>
            <a:ln w="9525">
              <a:noFill/>
              <a:miter lim="800000"/>
            </a:ln>
            <a:effectLst/>
          </p:spPr>
          <p:txBody>
            <a:bodyPr>
              <a:spAutoFit/>
            </a:bodyPr>
            <a:lstStyle/>
            <a:p>
              <a:pPr eaLnBrk="0" hangingPunct="0"/>
              <a:r>
                <a:rPr kumimoji="0" lang="zh-CN" altLang="en-US" sz="1800"/>
                <a:t>作用</a:t>
              </a:r>
              <a:r>
                <a:rPr kumimoji="0" lang="zh-CN" altLang="en-US" sz="1800">
                  <a:solidFill>
                    <a:srgbClr val="0000FF"/>
                  </a:solidFill>
                </a:rPr>
                <a:t>集函数</a:t>
              </a:r>
              <a:r>
                <a:rPr kumimoji="0" lang="zh-CN" altLang="en-US" sz="1800"/>
                <a:t>（</a:t>
              </a:r>
              <a:r>
                <a:rPr kumimoji="0" lang="en-US" altLang="zh-CN" sz="1800">
                  <a:solidFill>
                    <a:srgbClr val="FF0000"/>
                  </a:solidFill>
                </a:rPr>
                <a:t>Count</a:t>
              </a:r>
              <a:r>
                <a:rPr kumimoji="0" lang="en-US" altLang="zh-CN" sz="1800">
                  <a:solidFill>
                    <a:srgbClr val="0000FF"/>
                  </a:solidFill>
                </a:rPr>
                <a:t>、</a:t>
              </a:r>
              <a:r>
                <a:rPr kumimoji="0" lang="en-US" altLang="zh-CN" sz="1800">
                  <a:solidFill>
                    <a:srgbClr val="FF0000"/>
                  </a:solidFill>
                </a:rPr>
                <a:t>Sum</a:t>
              </a:r>
              <a:r>
                <a:rPr kumimoji="0" lang="en-US" altLang="zh-CN" sz="1800">
                  <a:solidFill>
                    <a:srgbClr val="0000FF"/>
                  </a:solidFill>
                </a:rPr>
                <a:t>、</a:t>
              </a:r>
              <a:r>
                <a:rPr kumimoji="0" lang="en-US" altLang="zh-CN" sz="1800">
                  <a:solidFill>
                    <a:srgbClr val="FF0000"/>
                  </a:solidFill>
                </a:rPr>
                <a:t>Avg</a:t>
              </a:r>
              <a:r>
                <a:rPr kumimoji="0" lang="zh-CN" altLang="en-US" sz="1800"/>
                <a:t>等）</a:t>
              </a:r>
            </a:p>
          </p:txBody>
        </p:sp>
        <p:sp>
          <p:nvSpPr>
            <p:cNvPr id="11" name="Line 55"/>
            <p:cNvSpPr>
              <a:spLocks noChangeShapeType="1"/>
            </p:cNvSpPr>
            <p:nvPr/>
          </p:nvSpPr>
          <p:spPr bwMode="auto">
            <a:xfrm>
              <a:off x="2640" y="2880"/>
              <a:ext cx="912" cy="0"/>
            </a:xfrm>
            <a:prstGeom prst="line">
              <a:avLst/>
            </a:prstGeom>
            <a:noFill/>
            <a:ln w="9525">
              <a:solidFill>
                <a:schemeClr val="tx1"/>
              </a:solidFill>
              <a:round/>
              <a:tailEnd type="triangle" w="med" len="med"/>
            </a:ln>
            <a:effectLst/>
          </p:spPr>
          <p:txBody>
            <a:bodyPr/>
            <a:lstStyle/>
            <a:p>
              <a:endParaRPr lang="zh-CN" altLang="en-US"/>
            </a:p>
          </p:txBody>
        </p:sp>
      </p:grpSp>
      <p:graphicFrame>
        <p:nvGraphicFramePr>
          <p:cNvPr id="12" name="Group 56"/>
          <p:cNvGraphicFramePr>
            <a:graphicFrameLocks noGrp="1"/>
          </p:cNvGraphicFramePr>
          <p:nvPr/>
        </p:nvGraphicFramePr>
        <p:xfrm>
          <a:off x="5600700" y="3276600"/>
          <a:ext cx="3048000" cy="2225673"/>
        </p:xfrm>
        <a:graphic>
          <a:graphicData uri="http://schemas.openxmlformats.org/drawingml/2006/table">
            <a:tbl>
              <a:tblPr/>
              <a:tblGrid>
                <a:gridCol w="609600"/>
                <a:gridCol w="609600"/>
                <a:gridCol w="533400"/>
                <a:gridCol w="685800"/>
                <a:gridCol w="609600"/>
              </a:tblGrid>
              <a:tr h="39635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2000" b="1" i="1"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rPr>
                        <a:t>…</a:t>
                      </a:r>
                      <a:endParaRPr kumimoji="1" lang="zh-CN" altLang="en-US" sz="2000" b="1" i="0" u="none" strike="noStrike" cap="none" normalizeH="0" baseline="-25000" smtClean="0">
                        <a:ln>
                          <a:noFill/>
                        </a:ln>
                        <a:solidFill>
                          <a:srgbClr val="FF0000"/>
                        </a:solidFill>
                        <a:effectLst/>
                        <a:latin typeface="Times New Roman" panose="02020603050405020304" pitchFamily="18" charset="0"/>
                        <a:ea typeface="宋体" panose="02010600030101010101" pitchFamily="2" charset="-122"/>
                      </a:endParaRPr>
                    </a:p>
                  </a:txBody>
                  <a:tcPr marT="45733" marB="45733"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000" b="1" i="1"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rPr>
                        <a:t>r.</a:t>
                      </a:r>
                      <a:r>
                        <a:rPr kumimoji="1" lang="en-US" altLang="zh-CN"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5000" smtClean="0">
                          <a:ln>
                            <a:noFill/>
                          </a:ln>
                          <a:solidFill>
                            <a:srgbClr val="FF0000"/>
                          </a:solidFill>
                          <a:effectLst/>
                          <a:latin typeface="Times New Roman" panose="02020603050405020304" pitchFamily="18" charset="0"/>
                          <a:ea typeface="宋体" panose="02010600030101010101" pitchFamily="2" charset="-122"/>
                        </a:rPr>
                        <a:t>i</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20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000" b="1" i="1"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rPr>
                        <a:t>s.</a:t>
                      </a:r>
                      <a:r>
                        <a:rPr kumimoji="1" lang="en-US" altLang="zh-CN"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5000" smtClean="0">
                          <a:ln>
                            <a:noFill/>
                          </a:ln>
                          <a:solidFill>
                            <a:srgbClr val="FF0000"/>
                          </a:solidFill>
                          <a:effectLst/>
                          <a:latin typeface="Times New Roman" panose="02020603050405020304" pitchFamily="18" charset="0"/>
                          <a:ea typeface="宋体" panose="02010600030101010101" pitchFamily="2" charset="-122"/>
                        </a:rPr>
                        <a:t>j</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20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6586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64">
                <a:tc rowSpan="3">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3" marB="4573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rowSpan="3">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1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ai</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rowSpan="3">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en-US" sz="1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rowSpan="3">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1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bj</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65864">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65864">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6586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3" name="Group 94"/>
          <p:cNvGrpSpPr/>
          <p:nvPr/>
        </p:nvGrpSpPr>
        <p:grpSpPr bwMode="auto">
          <a:xfrm>
            <a:off x="7581900" y="1644650"/>
            <a:ext cx="1333500" cy="1631950"/>
            <a:chOff x="4800" y="1036"/>
            <a:chExt cx="840" cy="1028"/>
          </a:xfrm>
        </p:grpSpPr>
        <p:sp>
          <p:nvSpPr>
            <p:cNvPr id="14" name="Line 95"/>
            <p:cNvSpPr>
              <a:spLocks noChangeShapeType="1"/>
            </p:cNvSpPr>
            <p:nvPr/>
          </p:nvSpPr>
          <p:spPr bwMode="auto">
            <a:xfrm>
              <a:off x="5280" y="1440"/>
              <a:ext cx="0" cy="624"/>
            </a:xfrm>
            <a:prstGeom prst="line">
              <a:avLst/>
            </a:prstGeom>
            <a:noFill/>
            <a:ln w="9525">
              <a:solidFill>
                <a:schemeClr val="tx1"/>
              </a:solidFill>
              <a:round/>
              <a:tailEnd type="triangle" w="med" len="med"/>
            </a:ln>
            <a:effectLst/>
          </p:spPr>
          <p:txBody>
            <a:bodyPr/>
            <a:lstStyle/>
            <a:p>
              <a:endParaRPr lang="zh-CN" altLang="en-US"/>
            </a:p>
          </p:txBody>
        </p:sp>
        <p:sp>
          <p:nvSpPr>
            <p:cNvPr id="15" name="Rectangle 96"/>
            <p:cNvSpPr>
              <a:spLocks noChangeArrowheads="1"/>
            </p:cNvSpPr>
            <p:nvPr/>
          </p:nvSpPr>
          <p:spPr bwMode="auto">
            <a:xfrm>
              <a:off x="4800" y="1036"/>
              <a:ext cx="840" cy="404"/>
            </a:xfrm>
            <a:prstGeom prst="rect">
              <a:avLst/>
            </a:prstGeom>
            <a:noFill/>
            <a:ln w="9525">
              <a:noFill/>
              <a:miter lim="800000"/>
            </a:ln>
            <a:effectLst/>
          </p:spPr>
          <p:txBody>
            <a:bodyPr>
              <a:spAutoFit/>
            </a:bodyPr>
            <a:lstStyle/>
            <a:p>
              <a:pPr algn="ctr" eaLnBrk="0" hangingPunct="0"/>
              <a:r>
                <a:rPr kumimoji="0" lang="zh-CN" altLang="en-US" sz="1800"/>
                <a:t>未作用</a:t>
              </a:r>
              <a:r>
                <a:rPr kumimoji="0" lang="zh-CN" altLang="en-US" sz="1800">
                  <a:solidFill>
                    <a:srgbClr val="0000FF"/>
                  </a:solidFill>
                </a:rPr>
                <a:t>集函数</a:t>
              </a:r>
              <a:r>
                <a:rPr kumimoji="0" lang="zh-CN" altLang="en-US" sz="1800"/>
                <a:t>的列</a:t>
              </a:r>
            </a:p>
          </p:txBody>
        </p:sp>
      </p:grpSp>
      <p:grpSp>
        <p:nvGrpSpPr>
          <p:cNvPr id="16" name="Group 97"/>
          <p:cNvGrpSpPr/>
          <p:nvPr/>
        </p:nvGrpSpPr>
        <p:grpSpPr bwMode="auto">
          <a:xfrm>
            <a:off x="5372100" y="2057400"/>
            <a:ext cx="1028700" cy="1219200"/>
            <a:chOff x="3408" y="1296"/>
            <a:chExt cx="648" cy="768"/>
          </a:xfrm>
        </p:grpSpPr>
        <p:sp>
          <p:nvSpPr>
            <p:cNvPr id="17" name="Rectangle 98"/>
            <p:cNvSpPr>
              <a:spLocks noChangeArrowheads="1"/>
            </p:cNvSpPr>
            <p:nvPr/>
          </p:nvSpPr>
          <p:spPr bwMode="auto">
            <a:xfrm>
              <a:off x="3508" y="1680"/>
              <a:ext cx="396" cy="231"/>
            </a:xfrm>
            <a:prstGeom prst="rect">
              <a:avLst/>
            </a:prstGeom>
            <a:noFill/>
            <a:ln w="9525">
              <a:noFill/>
              <a:miter lim="800000"/>
            </a:ln>
            <a:effectLst/>
          </p:spPr>
          <p:txBody>
            <a:bodyPr wrap="none">
              <a:spAutoFit/>
            </a:bodyPr>
            <a:lstStyle/>
            <a:p>
              <a:pPr algn="ctr" eaLnBrk="0" hangingPunct="0"/>
              <a:r>
                <a:rPr kumimoji="0" lang="en-US" altLang="zh-CN" sz="1800">
                  <a:solidFill>
                    <a:srgbClr val="FF0000"/>
                  </a:solidFill>
                </a:rPr>
                <a:t>Sum</a:t>
              </a:r>
            </a:p>
          </p:txBody>
        </p:sp>
        <p:sp>
          <p:nvSpPr>
            <p:cNvPr id="18" name="Line 99"/>
            <p:cNvSpPr>
              <a:spLocks noChangeShapeType="1"/>
            </p:cNvSpPr>
            <p:nvPr/>
          </p:nvSpPr>
          <p:spPr bwMode="auto">
            <a:xfrm>
              <a:off x="3696" y="1872"/>
              <a:ext cx="0" cy="192"/>
            </a:xfrm>
            <a:prstGeom prst="line">
              <a:avLst/>
            </a:prstGeom>
            <a:noFill/>
            <a:ln w="9525">
              <a:solidFill>
                <a:schemeClr val="tx1"/>
              </a:solidFill>
              <a:round/>
              <a:tailEnd type="triangle" w="med" len="med"/>
            </a:ln>
            <a:effectLst/>
          </p:spPr>
          <p:txBody>
            <a:bodyPr/>
            <a:lstStyle/>
            <a:p>
              <a:endParaRPr lang="zh-CN" altLang="en-US"/>
            </a:p>
          </p:txBody>
        </p:sp>
        <p:sp>
          <p:nvSpPr>
            <p:cNvPr id="19" name="Rectangle 100"/>
            <p:cNvSpPr>
              <a:spLocks noChangeArrowheads="1"/>
            </p:cNvSpPr>
            <p:nvPr/>
          </p:nvSpPr>
          <p:spPr bwMode="auto">
            <a:xfrm>
              <a:off x="3408" y="1296"/>
              <a:ext cx="648" cy="404"/>
            </a:xfrm>
            <a:prstGeom prst="rect">
              <a:avLst/>
            </a:prstGeom>
            <a:noFill/>
            <a:ln w="9525">
              <a:noFill/>
              <a:miter lim="800000"/>
            </a:ln>
            <a:effectLst/>
          </p:spPr>
          <p:txBody>
            <a:bodyPr>
              <a:spAutoFit/>
            </a:bodyPr>
            <a:lstStyle/>
            <a:p>
              <a:pPr algn="ctr" eaLnBrk="0" hangingPunct="0"/>
              <a:r>
                <a:rPr kumimoji="0" lang="zh-CN" altLang="en-US" sz="1800">
                  <a:solidFill>
                    <a:srgbClr val="0000FF"/>
                  </a:solidFill>
                </a:rPr>
                <a:t>集函数</a:t>
              </a:r>
              <a:r>
                <a:rPr kumimoji="0" lang="zh-CN" altLang="en-US" sz="1800"/>
                <a:t>中的列</a:t>
              </a:r>
            </a:p>
          </p:txBody>
        </p:sp>
      </p:grpSp>
      <p:grpSp>
        <p:nvGrpSpPr>
          <p:cNvPr id="20" name="Group 101"/>
          <p:cNvGrpSpPr/>
          <p:nvPr/>
        </p:nvGrpSpPr>
        <p:grpSpPr bwMode="auto">
          <a:xfrm>
            <a:off x="6438900" y="2057400"/>
            <a:ext cx="1219200" cy="1219200"/>
            <a:chOff x="4080" y="1296"/>
            <a:chExt cx="768" cy="768"/>
          </a:xfrm>
        </p:grpSpPr>
        <p:sp>
          <p:nvSpPr>
            <p:cNvPr id="21" name="Line 102"/>
            <p:cNvSpPr>
              <a:spLocks noChangeShapeType="1"/>
            </p:cNvSpPr>
            <p:nvPr/>
          </p:nvSpPr>
          <p:spPr bwMode="auto">
            <a:xfrm flipH="1">
              <a:off x="4128" y="1680"/>
              <a:ext cx="288" cy="384"/>
            </a:xfrm>
            <a:prstGeom prst="line">
              <a:avLst/>
            </a:prstGeom>
            <a:noFill/>
            <a:ln w="9525">
              <a:solidFill>
                <a:schemeClr val="tx1"/>
              </a:solidFill>
              <a:round/>
              <a:tailEnd type="triangle" w="med" len="med"/>
            </a:ln>
            <a:effectLst/>
          </p:spPr>
          <p:txBody>
            <a:bodyPr/>
            <a:lstStyle/>
            <a:p>
              <a:endParaRPr lang="zh-CN" altLang="en-US"/>
            </a:p>
          </p:txBody>
        </p:sp>
        <p:sp>
          <p:nvSpPr>
            <p:cNvPr id="22" name="Line 103"/>
            <p:cNvSpPr>
              <a:spLocks noChangeShapeType="1"/>
            </p:cNvSpPr>
            <p:nvPr/>
          </p:nvSpPr>
          <p:spPr bwMode="auto">
            <a:xfrm>
              <a:off x="4608" y="1680"/>
              <a:ext cx="240" cy="384"/>
            </a:xfrm>
            <a:prstGeom prst="line">
              <a:avLst/>
            </a:prstGeom>
            <a:noFill/>
            <a:ln w="9525">
              <a:solidFill>
                <a:schemeClr val="tx1"/>
              </a:solidFill>
              <a:round/>
              <a:tailEnd type="triangle" w="med" len="med"/>
            </a:ln>
            <a:effectLst/>
          </p:spPr>
          <p:txBody>
            <a:bodyPr/>
            <a:lstStyle/>
            <a:p>
              <a:endParaRPr lang="zh-CN" altLang="en-US"/>
            </a:p>
          </p:txBody>
        </p:sp>
        <p:sp>
          <p:nvSpPr>
            <p:cNvPr id="23" name="Rectangle 104"/>
            <p:cNvSpPr>
              <a:spLocks noChangeArrowheads="1"/>
            </p:cNvSpPr>
            <p:nvPr/>
          </p:nvSpPr>
          <p:spPr bwMode="auto">
            <a:xfrm>
              <a:off x="4080" y="1296"/>
              <a:ext cx="768" cy="404"/>
            </a:xfrm>
            <a:prstGeom prst="rect">
              <a:avLst/>
            </a:prstGeom>
            <a:noFill/>
            <a:ln w="9525">
              <a:noFill/>
              <a:miter lim="800000"/>
            </a:ln>
            <a:effectLst/>
          </p:spPr>
          <p:txBody>
            <a:bodyPr>
              <a:spAutoFit/>
            </a:bodyPr>
            <a:lstStyle/>
            <a:p>
              <a:pPr algn="ctr" eaLnBrk="0" hangingPunct="0"/>
              <a:r>
                <a:rPr kumimoji="0" lang="en-US" altLang="zh-CN" sz="1800">
                  <a:solidFill>
                    <a:srgbClr val="0000FF"/>
                  </a:solidFill>
                </a:rPr>
                <a:t>Group By</a:t>
              </a:r>
              <a:r>
                <a:rPr kumimoji="0" lang="zh-CN" altLang="en-US" sz="1800"/>
                <a:t>中的列</a:t>
              </a:r>
            </a:p>
          </p:txBody>
        </p:sp>
      </p:grpSp>
      <p:sp>
        <p:nvSpPr>
          <p:cNvPr id="24" name="Rectangle 105"/>
          <p:cNvSpPr>
            <a:spLocks noChangeArrowheads="1"/>
          </p:cNvSpPr>
          <p:nvPr/>
        </p:nvSpPr>
        <p:spPr bwMode="auto">
          <a:xfrm>
            <a:off x="762000" y="76200"/>
            <a:ext cx="7848600" cy="1752600"/>
          </a:xfrm>
          <a:prstGeom prst="rect">
            <a:avLst/>
          </a:prstGeom>
          <a:noFill/>
          <a:ln w="9525">
            <a:noFill/>
            <a:miter lim="800000"/>
          </a:ln>
          <a:effectLst/>
        </p:spPr>
        <p:txBody>
          <a:bodyPr lIns="92075" tIns="46038" rIns="92075" bIns="46038"/>
          <a:lstStyle/>
          <a:p>
            <a:pPr marL="342900" indent="-342900" algn="just" eaLnBrk="0" hangingPunct="0">
              <a:lnSpc>
                <a:spcPct val="90000"/>
              </a:lnSpc>
              <a:spcBef>
                <a:spcPct val="10000"/>
              </a:spcBef>
              <a:buClr>
                <a:schemeClr val="tx1"/>
              </a:buClr>
            </a:pPr>
            <a:r>
              <a:rPr kumimoji="0" lang="en-US" altLang="zh-CN" sz="2200">
                <a:solidFill>
                  <a:srgbClr val="0000FF"/>
                </a:solidFill>
              </a:rPr>
              <a:t>SELECT</a:t>
            </a:r>
            <a:r>
              <a:rPr kumimoji="0" lang="en-US" altLang="zh-CN" sz="2200"/>
              <a:t> [</a:t>
            </a:r>
            <a:r>
              <a:rPr kumimoji="0" lang="en-US" altLang="zh-CN" sz="2200">
                <a:solidFill>
                  <a:srgbClr val="0000FF"/>
                </a:solidFill>
              </a:rPr>
              <a:t>DISTINCT</a:t>
            </a:r>
            <a:r>
              <a:rPr kumimoji="0" lang="en-US" altLang="zh-CN" sz="2200"/>
              <a:t> | </a:t>
            </a:r>
            <a:r>
              <a:rPr kumimoji="0" lang="en-US" altLang="zh-CN" sz="2200">
                <a:solidFill>
                  <a:srgbClr val="0000FF"/>
                </a:solidFill>
              </a:rPr>
              <a:t>ALL</a:t>
            </a:r>
            <a:r>
              <a:rPr kumimoji="0" lang="en-US" altLang="zh-CN" sz="2200"/>
              <a:t>] {* | [colExp [</a:t>
            </a:r>
            <a:r>
              <a:rPr kumimoji="0" lang="en-US" altLang="zh-CN" sz="2200">
                <a:solidFill>
                  <a:srgbClr val="0000FF"/>
                </a:solidFill>
              </a:rPr>
              <a:t>AS</a:t>
            </a:r>
            <a:r>
              <a:rPr kumimoji="0" lang="en-US" altLang="zh-CN" sz="2200"/>
              <a:t> newName]] [,...] }</a:t>
            </a:r>
          </a:p>
          <a:p>
            <a:pPr marL="342900" indent="-342900" algn="just" eaLnBrk="0" hangingPunct="0">
              <a:lnSpc>
                <a:spcPct val="90000"/>
              </a:lnSpc>
              <a:spcBef>
                <a:spcPct val="10000"/>
              </a:spcBef>
              <a:buClr>
                <a:schemeClr val="tx1"/>
              </a:buClr>
            </a:pPr>
            <a:r>
              <a:rPr kumimoji="0" lang="en-US" altLang="zh-CN" sz="2200">
                <a:solidFill>
                  <a:srgbClr val="0000FF"/>
                </a:solidFill>
              </a:rPr>
              <a:t>FROM</a:t>
            </a:r>
            <a:r>
              <a:rPr kumimoji="0" lang="en-US" altLang="zh-CN" sz="2200"/>
              <a:t>	TableName [alias] [, ...]</a:t>
            </a:r>
          </a:p>
          <a:p>
            <a:pPr marL="342900" indent="-342900" algn="just" eaLnBrk="0" hangingPunct="0">
              <a:lnSpc>
                <a:spcPct val="90000"/>
              </a:lnSpc>
              <a:spcBef>
                <a:spcPct val="10000"/>
              </a:spcBef>
              <a:buClr>
                <a:schemeClr val="tx1"/>
              </a:buClr>
            </a:pPr>
            <a:r>
              <a:rPr kumimoji="0" lang="en-US" altLang="zh-CN" sz="2200"/>
              <a:t>[</a:t>
            </a:r>
            <a:r>
              <a:rPr kumimoji="0" lang="en-US" altLang="zh-CN" sz="2200">
                <a:solidFill>
                  <a:srgbClr val="0000FF"/>
                </a:solidFill>
              </a:rPr>
              <a:t>WHERE</a:t>
            </a:r>
            <a:r>
              <a:rPr kumimoji="0" lang="en-US" altLang="zh-CN" sz="2200"/>
              <a:t>	condition1]</a:t>
            </a:r>
          </a:p>
          <a:p>
            <a:pPr marL="342900" indent="-342900" algn="just" eaLnBrk="0" hangingPunct="0">
              <a:lnSpc>
                <a:spcPct val="90000"/>
              </a:lnSpc>
              <a:spcBef>
                <a:spcPct val="10000"/>
              </a:spcBef>
              <a:buClr>
                <a:schemeClr val="tx1"/>
              </a:buClr>
            </a:pPr>
            <a:r>
              <a:rPr kumimoji="0" lang="en-US" altLang="zh-CN" sz="2200"/>
              <a:t>[</a:t>
            </a:r>
            <a:r>
              <a:rPr kumimoji="0" lang="en-US" altLang="zh-CN" sz="2200">
                <a:solidFill>
                  <a:srgbClr val="0000FF"/>
                </a:solidFill>
              </a:rPr>
              <a:t>GROUP BY</a:t>
            </a:r>
            <a:r>
              <a:rPr kumimoji="0" lang="en-US" altLang="zh-CN" sz="2200"/>
              <a:t>	colList1]  [</a:t>
            </a:r>
            <a:r>
              <a:rPr kumimoji="0" lang="en-US" altLang="zh-CN" sz="2200">
                <a:solidFill>
                  <a:srgbClr val="0000FF"/>
                </a:solidFill>
              </a:rPr>
              <a:t>HAVING</a:t>
            </a:r>
            <a:r>
              <a:rPr kumimoji="0" lang="en-US" altLang="zh-CN" sz="2200"/>
              <a:t>  condition2]</a:t>
            </a:r>
          </a:p>
          <a:p>
            <a:pPr marL="342900" indent="-342900" algn="just" eaLnBrk="0" hangingPunct="0">
              <a:lnSpc>
                <a:spcPct val="90000"/>
              </a:lnSpc>
              <a:spcBef>
                <a:spcPct val="10000"/>
              </a:spcBef>
              <a:buClr>
                <a:schemeClr val="tx1"/>
              </a:buClr>
            </a:pPr>
            <a:r>
              <a:rPr kumimoji="0" lang="en-US" altLang="zh-CN" sz="2200"/>
              <a:t>[</a:t>
            </a:r>
            <a:r>
              <a:rPr kumimoji="0" lang="en-US" altLang="zh-CN" sz="2200">
                <a:solidFill>
                  <a:srgbClr val="0000FF"/>
                </a:solidFill>
              </a:rPr>
              <a:t>ORDER BY</a:t>
            </a:r>
            <a:r>
              <a:rPr kumimoji="0" lang="en-US" altLang="zh-CN" sz="2200"/>
              <a:t>	colList2]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ppt_w/2"/>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ppt_w</p:attrName>
                                        </p:attrNameLst>
                                      </p:cBhvr>
                                      <p:tavLst>
                                        <p:tav tm="0">
                                          <p:val>
                                            <p:fltVal val="0"/>
                                          </p:val>
                                        </p:tav>
                                        <p:tav tm="100000">
                                          <p:val>
                                            <p:strVal val="#ppt_w"/>
                                          </p:val>
                                        </p:tav>
                                      </p:tavLst>
                                    </p:anim>
                                    <p:anim calcmode="lin" valueType="num">
                                      <p:cBhvr>
                                        <p:cTn id="10"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p:cTn id="20" dur="500" fill="hold"/>
                                        <p:tgtEl>
                                          <p:spTgt spid="20"/>
                                        </p:tgtEl>
                                        <p:attrNameLst>
                                          <p:attrName>ppt_x</p:attrName>
                                        </p:attrNameLst>
                                      </p:cBhvr>
                                      <p:tavLst>
                                        <p:tav tm="0">
                                          <p:val>
                                            <p:strVal val="#ppt_x"/>
                                          </p:val>
                                        </p:tav>
                                        <p:tav tm="100000">
                                          <p:val>
                                            <p:strVal val="#ppt_x"/>
                                          </p:val>
                                        </p:tav>
                                      </p:tavLst>
                                    </p:anim>
                                    <p:anim calcmode="lin" valueType="num">
                                      <p:cBhvr>
                                        <p:cTn id="21" dur="500" fill="hold"/>
                                        <p:tgtEl>
                                          <p:spTgt spid="20"/>
                                        </p:tgtEl>
                                        <p:attrNameLst>
                                          <p:attrName>ppt_y</p:attrName>
                                        </p:attrNameLst>
                                      </p:cBhvr>
                                      <p:tavLst>
                                        <p:tav tm="0">
                                          <p:val>
                                            <p:strVal val="#ppt_y-#ppt_h/2"/>
                                          </p:val>
                                        </p:tav>
                                        <p:tav tm="100000">
                                          <p:val>
                                            <p:strVal val="#ppt_y"/>
                                          </p:val>
                                        </p:tav>
                                      </p:tavLst>
                                    </p:anim>
                                    <p:anim calcmode="lin" valueType="num">
                                      <p:cBhvr>
                                        <p:cTn id="22" dur="500" fill="hold"/>
                                        <p:tgtEl>
                                          <p:spTgt spid="20"/>
                                        </p:tgtEl>
                                        <p:attrNameLst>
                                          <p:attrName>ppt_w</p:attrName>
                                        </p:attrNameLst>
                                      </p:cBhvr>
                                      <p:tavLst>
                                        <p:tav tm="0">
                                          <p:val>
                                            <p:strVal val="#ppt_w"/>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1"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ppt_x</p:attrName>
                                        </p:attrNameLst>
                                      </p:cBhvr>
                                      <p:tavLst>
                                        <p:tav tm="0">
                                          <p:val>
                                            <p:strVal val="#ppt_x"/>
                                          </p:val>
                                        </p:tav>
                                        <p:tav tm="100000">
                                          <p:val>
                                            <p:strVal val="#ppt_x"/>
                                          </p:val>
                                        </p:tav>
                                      </p:tavLst>
                                    </p:anim>
                                    <p:anim calcmode="lin" valueType="num">
                                      <p:cBhvr>
                                        <p:cTn id="29" dur="500" fill="hold"/>
                                        <p:tgtEl>
                                          <p:spTgt spid="16"/>
                                        </p:tgtEl>
                                        <p:attrNameLst>
                                          <p:attrName>ppt_y</p:attrName>
                                        </p:attrNameLst>
                                      </p:cBhvr>
                                      <p:tavLst>
                                        <p:tav tm="0">
                                          <p:val>
                                            <p:strVal val="#ppt_y-#ppt_h/2"/>
                                          </p:val>
                                        </p:tav>
                                        <p:tav tm="100000">
                                          <p:val>
                                            <p:strVal val="#ppt_y"/>
                                          </p:val>
                                        </p:tav>
                                      </p:tavLst>
                                    </p:anim>
                                    <p:anim calcmode="lin" valueType="num">
                                      <p:cBhvr>
                                        <p:cTn id="30" dur="500" fill="hold"/>
                                        <p:tgtEl>
                                          <p:spTgt spid="16"/>
                                        </p:tgtEl>
                                        <p:attrNameLst>
                                          <p:attrName>ppt_w</p:attrName>
                                        </p:attrNameLst>
                                      </p:cBhvr>
                                      <p:tavLst>
                                        <p:tav tm="0">
                                          <p:val>
                                            <p:strVal val="#ppt_w"/>
                                          </p:val>
                                        </p:tav>
                                        <p:tav tm="100000">
                                          <p:val>
                                            <p:strVal val="#ppt_w"/>
                                          </p:val>
                                        </p:tav>
                                      </p:tavLst>
                                    </p:anim>
                                    <p:anim calcmode="lin" valueType="num">
                                      <p:cBhvr>
                                        <p:cTn id="31" dur="500" fill="hold"/>
                                        <p:tgtEl>
                                          <p:spTgt spid="16"/>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1"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ppt_x</p:attrName>
                                        </p:attrNameLst>
                                      </p:cBhvr>
                                      <p:tavLst>
                                        <p:tav tm="0">
                                          <p:val>
                                            <p:strVal val="#ppt_x"/>
                                          </p:val>
                                        </p:tav>
                                        <p:tav tm="100000">
                                          <p:val>
                                            <p:strVal val="#ppt_x"/>
                                          </p:val>
                                        </p:tav>
                                      </p:tavLst>
                                    </p:anim>
                                    <p:anim calcmode="lin" valueType="num">
                                      <p:cBhvr>
                                        <p:cTn id="37" dur="500" fill="hold"/>
                                        <p:tgtEl>
                                          <p:spTgt spid="13"/>
                                        </p:tgtEl>
                                        <p:attrNameLst>
                                          <p:attrName>ppt_y</p:attrName>
                                        </p:attrNameLst>
                                      </p:cBhvr>
                                      <p:tavLst>
                                        <p:tav tm="0">
                                          <p:val>
                                            <p:strVal val="#ppt_y-#ppt_h/2"/>
                                          </p:val>
                                        </p:tav>
                                        <p:tav tm="100000">
                                          <p:val>
                                            <p:strVal val="#ppt_y"/>
                                          </p:val>
                                        </p:tav>
                                      </p:tavLst>
                                    </p:anim>
                                    <p:anim calcmode="lin" valueType="num">
                                      <p:cBhvr>
                                        <p:cTn id="38" dur="500" fill="hold"/>
                                        <p:tgtEl>
                                          <p:spTgt spid="13"/>
                                        </p:tgtEl>
                                        <p:attrNameLst>
                                          <p:attrName>ppt_w</p:attrName>
                                        </p:attrNameLst>
                                      </p:cBhvr>
                                      <p:tavLst>
                                        <p:tav tm="0">
                                          <p:val>
                                            <p:strVal val="#ppt_w"/>
                                          </p:val>
                                        </p:tav>
                                        <p:tav tm="100000">
                                          <p:val>
                                            <p:strVal val="#ppt_w"/>
                                          </p:val>
                                        </p:tav>
                                      </p:tavLst>
                                    </p:anim>
                                    <p:anim calcmode="lin" valueType="num">
                                      <p:cBhvr>
                                        <p:cTn id="39"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blinds(horizontal)">
                                      <p:cBhvr>
                                        <p:cTn id="4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7858125" y="5949950"/>
            <a:ext cx="746125" cy="427038"/>
          </a:xfrm>
          <a:prstGeom prst="rect">
            <a:avLst/>
          </a:prstGeom>
          <a:noFill/>
          <a:ln w="9525">
            <a:noFill/>
            <a:miter lim="800000"/>
          </a:ln>
          <a:effectLst/>
        </p:spPr>
        <p:txBody>
          <a:bodyPr wrap="none">
            <a:spAutoFit/>
          </a:bodyPr>
          <a:lstStyle/>
          <a:p>
            <a:pPr algn="ctr" eaLnBrk="0" hangingPunct="0"/>
            <a:r>
              <a:rPr kumimoji="0" lang="zh-CN" altLang="en-US" sz="2200">
                <a:hlinkClick r:id="" action="ppaction://noaction"/>
              </a:rPr>
              <a:t>返回</a:t>
            </a:r>
            <a:endParaRPr kumimoji="0" lang="zh-CN" altLang="en-US" sz="2200"/>
          </a:p>
        </p:txBody>
      </p:sp>
      <p:sp>
        <p:nvSpPr>
          <p:cNvPr id="5" name="Rectangle 4"/>
          <p:cNvSpPr>
            <a:spLocks noChangeArrowheads="1"/>
          </p:cNvSpPr>
          <p:nvPr/>
        </p:nvSpPr>
        <p:spPr bwMode="auto">
          <a:xfrm>
            <a:off x="838200" y="5973763"/>
            <a:ext cx="6773863" cy="427037"/>
          </a:xfrm>
          <a:prstGeom prst="rect">
            <a:avLst/>
          </a:prstGeom>
          <a:noFill/>
          <a:ln w="9525">
            <a:noFill/>
            <a:miter lim="800000"/>
          </a:ln>
          <a:effectLst/>
        </p:spPr>
        <p:txBody>
          <a:bodyPr wrap="none">
            <a:spAutoFit/>
          </a:bodyPr>
          <a:lstStyle/>
          <a:p>
            <a:pPr eaLnBrk="0" hangingPunct="0">
              <a:buFont typeface="Wingdings" panose="05000000000000000000" pitchFamily="2" charset="2"/>
              <a:buChar char="§"/>
            </a:pPr>
            <a:r>
              <a:rPr kumimoji="0" lang="zh-CN" altLang="en-US" sz="2200"/>
              <a:t>将这条“记录”投影到目标列，产生结果表的</a:t>
            </a:r>
            <a:r>
              <a:rPr kumimoji="0" lang="zh-CN" altLang="en-US" sz="2200">
                <a:solidFill>
                  <a:srgbClr val="0000CC"/>
                </a:solidFill>
              </a:rPr>
              <a:t>一条记录</a:t>
            </a:r>
            <a:endParaRPr kumimoji="0" lang="zh-CN" altLang="en-US" sz="2200"/>
          </a:p>
        </p:txBody>
      </p:sp>
      <p:graphicFrame>
        <p:nvGraphicFramePr>
          <p:cNvPr id="6" name="Group 5"/>
          <p:cNvGraphicFramePr>
            <a:graphicFrameLocks noGrp="1"/>
          </p:cNvGraphicFramePr>
          <p:nvPr/>
        </p:nvGraphicFramePr>
        <p:xfrm>
          <a:off x="908050" y="3689350"/>
          <a:ext cx="3048000" cy="2225673"/>
        </p:xfrm>
        <a:graphic>
          <a:graphicData uri="http://schemas.openxmlformats.org/drawingml/2006/table">
            <a:tbl>
              <a:tblPr/>
              <a:tblGrid>
                <a:gridCol w="609600"/>
                <a:gridCol w="609600"/>
                <a:gridCol w="533400"/>
                <a:gridCol w="685800"/>
                <a:gridCol w="609600"/>
              </a:tblGrid>
              <a:tr h="39635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2000" b="1" i="1"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rPr>
                        <a:t>…</a:t>
                      </a:r>
                      <a:endParaRPr kumimoji="1" lang="zh-CN" altLang="en-US" sz="2000" b="1" i="0" u="none" strike="noStrike" cap="none" normalizeH="0" baseline="-25000" smtClean="0">
                        <a:ln>
                          <a:noFill/>
                        </a:ln>
                        <a:solidFill>
                          <a:srgbClr val="FF0000"/>
                        </a:solidFill>
                        <a:effectLst/>
                        <a:latin typeface="Times New Roman" panose="02020603050405020304" pitchFamily="18" charset="0"/>
                        <a:ea typeface="宋体" panose="02010600030101010101" pitchFamily="2" charset="-122"/>
                      </a:endParaRPr>
                    </a:p>
                  </a:txBody>
                  <a:tcPr marT="45733" marB="45733"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000" b="1" i="1"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rPr>
                        <a:t>r.</a:t>
                      </a:r>
                      <a:r>
                        <a:rPr kumimoji="1" lang="en-US" altLang="zh-CN"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5000" smtClean="0">
                          <a:ln>
                            <a:noFill/>
                          </a:ln>
                          <a:solidFill>
                            <a:srgbClr val="FF0000"/>
                          </a:solidFill>
                          <a:effectLst/>
                          <a:latin typeface="Times New Roman" panose="02020603050405020304" pitchFamily="18" charset="0"/>
                          <a:ea typeface="宋体" panose="02010600030101010101" pitchFamily="2" charset="-122"/>
                        </a:rPr>
                        <a:t>i</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20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000" b="1" i="1"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rPr>
                        <a:t>s.</a:t>
                      </a:r>
                      <a:r>
                        <a:rPr kumimoji="1" lang="en-US" altLang="zh-CN"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a:t>
                      </a:r>
                      <a:r>
                        <a:rPr kumimoji="1" lang="en-US" altLang="zh-CN" sz="2000" b="1" i="1" u="none" strike="noStrike" cap="none" normalizeH="0" baseline="-25000" smtClean="0">
                          <a:ln>
                            <a:noFill/>
                          </a:ln>
                          <a:solidFill>
                            <a:srgbClr val="FF0000"/>
                          </a:solidFill>
                          <a:effectLst/>
                          <a:latin typeface="Times New Roman" panose="02020603050405020304" pitchFamily="18" charset="0"/>
                          <a:ea typeface="宋体" panose="02010600030101010101" pitchFamily="2" charset="-122"/>
                        </a:rPr>
                        <a:t>j</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20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6586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64">
                <a:tc rowSpan="3">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3" marB="4573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rowSpan="3">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1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ai</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rowSpan="3">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en-US" sz="1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rowSpan="3">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1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bj</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65864">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65864">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6586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33" marB="4573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43"/>
          <p:cNvSpPr>
            <a:spLocks noChangeArrowheads="1"/>
          </p:cNvSpPr>
          <p:nvPr/>
        </p:nvSpPr>
        <p:spPr bwMode="auto">
          <a:xfrm>
            <a:off x="838200" y="3079750"/>
            <a:ext cx="628650" cy="366713"/>
          </a:xfrm>
          <a:prstGeom prst="rect">
            <a:avLst/>
          </a:prstGeom>
          <a:noFill/>
          <a:ln w="9525">
            <a:noFill/>
            <a:miter lim="800000"/>
          </a:ln>
          <a:effectLst/>
        </p:spPr>
        <p:txBody>
          <a:bodyPr wrap="none">
            <a:spAutoFit/>
          </a:bodyPr>
          <a:lstStyle/>
          <a:p>
            <a:pPr algn="ctr" eaLnBrk="0" hangingPunct="0"/>
            <a:r>
              <a:rPr kumimoji="0" lang="en-US" altLang="zh-CN" sz="1800">
                <a:solidFill>
                  <a:srgbClr val="FF0000"/>
                </a:solidFill>
              </a:rPr>
              <a:t>Sum</a:t>
            </a:r>
          </a:p>
        </p:txBody>
      </p:sp>
      <p:sp>
        <p:nvSpPr>
          <p:cNvPr id="8" name="Line 44"/>
          <p:cNvSpPr>
            <a:spLocks noChangeShapeType="1"/>
          </p:cNvSpPr>
          <p:nvPr/>
        </p:nvSpPr>
        <p:spPr bwMode="auto">
          <a:xfrm>
            <a:off x="1136650" y="3384550"/>
            <a:ext cx="0" cy="304800"/>
          </a:xfrm>
          <a:prstGeom prst="line">
            <a:avLst/>
          </a:prstGeom>
          <a:noFill/>
          <a:ln w="9525">
            <a:solidFill>
              <a:schemeClr val="tx1"/>
            </a:solidFill>
            <a:round/>
            <a:tailEnd type="triangle" w="med" len="med"/>
          </a:ln>
          <a:effectLst/>
        </p:spPr>
        <p:txBody>
          <a:bodyPr/>
          <a:lstStyle/>
          <a:p>
            <a:endParaRPr lang="zh-CN" altLang="en-US"/>
          </a:p>
        </p:txBody>
      </p:sp>
      <p:sp>
        <p:nvSpPr>
          <p:cNvPr id="9" name="Line 45"/>
          <p:cNvSpPr>
            <a:spLocks noChangeShapeType="1"/>
          </p:cNvSpPr>
          <p:nvPr/>
        </p:nvSpPr>
        <p:spPr bwMode="auto">
          <a:xfrm>
            <a:off x="3651250" y="2698750"/>
            <a:ext cx="0" cy="990600"/>
          </a:xfrm>
          <a:prstGeom prst="line">
            <a:avLst/>
          </a:prstGeom>
          <a:noFill/>
          <a:ln w="9525">
            <a:solidFill>
              <a:schemeClr val="tx1"/>
            </a:solidFill>
            <a:round/>
            <a:tailEnd type="triangle" w="med" len="med"/>
          </a:ln>
          <a:effectLst/>
        </p:spPr>
        <p:txBody>
          <a:bodyPr/>
          <a:lstStyle/>
          <a:p>
            <a:endParaRPr lang="zh-CN" altLang="en-US"/>
          </a:p>
        </p:txBody>
      </p:sp>
      <p:sp>
        <p:nvSpPr>
          <p:cNvPr id="10" name="Rectangle 46"/>
          <p:cNvSpPr>
            <a:spLocks noChangeArrowheads="1"/>
          </p:cNvSpPr>
          <p:nvPr/>
        </p:nvSpPr>
        <p:spPr bwMode="auto">
          <a:xfrm>
            <a:off x="2889250" y="2057400"/>
            <a:ext cx="1333500" cy="641350"/>
          </a:xfrm>
          <a:prstGeom prst="rect">
            <a:avLst/>
          </a:prstGeom>
          <a:noFill/>
          <a:ln w="9525">
            <a:noFill/>
            <a:miter lim="800000"/>
          </a:ln>
          <a:effectLst/>
        </p:spPr>
        <p:txBody>
          <a:bodyPr>
            <a:spAutoFit/>
          </a:bodyPr>
          <a:lstStyle/>
          <a:p>
            <a:pPr algn="ctr" eaLnBrk="0" hangingPunct="0"/>
            <a:r>
              <a:rPr kumimoji="0" lang="zh-CN" altLang="en-US" sz="1800"/>
              <a:t>未作用</a:t>
            </a:r>
            <a:r>
              <a:rPr kumimoji="0" lang="zh-CN" altLang="en-US" sz="1800">
                <a:solidFill>
                  <a:srgbClr val="0000FF"/>
                </a:solidFill>
              </a:rPr>
              <a:t>集函数</a:t>
            </a:r>
            <a:r>
              <a:rPr kumimoji="0" lang="zh-CN" altLang="en-US" sz="1800"/>
              <a:t>的列</a:t>
            </a:r>
          </a:p>
        </p:txBody>
      </p:sp>
      <p:sp>
        <p:nvSpPr>
          <p:cNvPr id="11" name="Line 47"/>
          <p:cNvSpPr>
            <a:spLocks noChangeShapeType="1"/>
          </p:cNvSpPr>
          <p:nvPr/>
        </p:nvSpPr>
        <p:spPr bwMode="auto">
          <a:xfrm flipH="1">
            <a:off x="1822450" y="3079750"/>
            <a:ext cx="457200" cy="609600"/>
          </a:xfrm>
          <a:prstGeom prst="line">
            <a:avLst/>
          </a:prstGeom>
          <a:noFill/>
          <a:ln w="9525">
            <a:solidFill>
              <a:schemeClr val="tx1"/>
            </a:solidFill>
            <a:round/>
            <a:tailEnd type="triangle" w="med" len="med"/>
          </a:ln>
          <a:effectLst/>
        </p:spPr>
        <p:txBody>
          <a:bodyPr/>
          <a:lstStyle/>
          <a:p>
            <a:endParaRPr lang="zh-CN" altLang="en-US"/>
          </a:p>
        </p:txBody>
      </p:sp>
      <p:sp>
        <p:nvSpPr>
          <p:cNvPr id="12" name="Line 48"/>
          <p:cNvSpPr>
            <a:spLocks noChangeShapeType="1"/>
          </p:cNvSpPr>
          <p:nvPr/>
        </p:nvSpPr>
        <p:spPr bwMode="auto">
          <a:xfrm>
            <a:off x="2584450" y="3079750"/>
            <a:ext cx="381000" cy="609600"/>
          </a:xfrm>
          <a:prstGeom prst="line">
            <a:avLst/>
          </a:prstGeom>
          <a:noFill/>
          <a:ln w="9525">
            <a:solidFill>
              <a:schemeClr val="tx1"/>
            </a:solidFill>
            <a:round/>
            <a:tailEnd type="triangle" w="med" len="med"/>
          </a:ln>
          <a:effectLst/>
        </p:spPr>
        <p:txBody>
          <a:bodyPr/>
          <a:lstStyle/>
          <a:p>
            <a:endParaRPr lang="zh-CN" altLang="en-US"/>
          </a:p>
        </p:txBody>
      </p:sp>
      <p:sp>
        <p:nvSpPr>
          <p:cNvPr id="13" name="Rectangle 49"/>
          <p:cNvSpPr>
            <a:spLocks noChangeArrowheads="1"/>
          </p:cNvSpPr>
          <p:nvPr/>
        </p:nvSpPr>
        <p:spPr bwMode="auto">
          <a:xfrm>
            <a:off x="1746250" y="2470150"/>
            <a:ext cx="1219200" cy="641350"/>
          </a:xfrm>
          <a:prstGeom prst="rect">
            <a:avLst/>
          </a:prstGeom>
          <a:noFill/>
          <a:ln w="9525">
            <a:noFill/>
            <a:miter lim="800000"/>
          </a:ln>
          <a:effectLst/>
        </p:spPr>
        <p:txBody>
          <a:bodyPr>
            <a:spAutoFit/>
          </a:bodyPr>
          <a:lstStyle/>
          <a:p>
            <a:pPr algn="ctr" eaLnBrk="0" hangingPunct="0"/>
            <a:r>
              <a:rPr kumimoji="0" lang="en-US" altLang="zh-CN" sz="1800">
                <a:solidFill>
                  <a:srgbClr val="0000FF"/>
                </a:solidFill>
              </a:rPr>
              <a:t>Group By</a:t>
            </a:r>
            <a:r>
              <a:rPr kumimoji="0" lang="zh-CN" altLang="en-US" sz="1800"/>
              <a:t>中的列</a:t>
            </a:r>
          </a:p>
        </p:txBody>
      </p:sp>
      <p:graphicFrame>
        <p:nvGraphicFramePr>
          <p:cNvPr id="14" name="Group 50"/>
          <p:cNvGraphicFramePr>
            <a:graphicFrameLocks noGrp="1"/>
          </p:cNvGraphicFramePr>
          <p:nvPr/>
        </p:nvGraphicFramePr>
        <p:xfrm>
          <a:off x="5791200" y="4114800"/>
          <a:ext cx="1752600" cy="1510073"/>
        </p:xfrm>
        <a:graphic>
          <a:graphicData uri="http://schemas.openxmlformats.org/drawingml/2006/table">
            <a:tbl>
              <a:tblPr/>
              <a:tblGrid>
                <a:gridCol w="609600"/>
                <a:gridCol w="609600"/>
                <a:gridCol w="533400"/>
              </a:tblGrid>
              <a:tr h="39607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X</a:t>
                      </a:r>
                      <a:r>
                        <a:rPr kumimoji="1" lang="en-US" altLang="zh-CN" sz="2000" b="1" i="0" u="none" strike="noStrike" cap="none" normalizeH="0" baseline="-25000" smtClean="0">
                          <a:ln>
                            <a:noFill/>
                          </a:ln>
                          <a:solidFill>
                            <a:srgbClr val="FF0000"/>
                          </a:solidFill>
                          <a:effectLst/>
                          <a:latin typeface="Times New Roman" panose="02020603050405020304" pitchFamily="18" charset="0"/>
                          <a:ea typeface="宋体" panose="02010600030101010101" pitchFamily="2" charset="-122"/>
                        </a:rPr>
                        <a:t>1</a:t>
                      </a:r>
                    </a:p>
                  </a:txBody>
                  <a:tcPr marT="45701" marB="45701"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X</a:t>
                      </a:r>
                      <a:r>
                        <a:rPr kumimoji="1" lang="en-US" altLang="zh-CN" sz="2000" b="1" i="0" u="none" strike="noStrike" cap="none" normalizeH="0" baseline="-25000" smtClean="0">
                          <a:ln>
                            <a:noFill/>
                          </a:ln>
                          <a:solidFill>
                            <a:srgbClr val="FF0000"/>
                          </a:solidFill>
                          <a:effectLst/>
                          <a:latin typeface="Times New Roman" panose="02020603050405020304" pitchFamily="18" charset="0"/>
                          <a:ea typeface="宋体" panose="02010600030101010101" pitchFamily="2" charset="-122"/>
                        </a:rPr>
                        <a:t>2</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2000" b="1"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t>
                      </a:r>
                    </a:p>
                  </a:txBody>
                  <a:tcPr marT="45701" marB="45701"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65606">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01" marB="4570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01" marB="4570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242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01" marB="4570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1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ai</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t>
                      </a:r>
                    </a:p>
                  </a:txBody>
                  <a:tcPr marT="45701" marB="4570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65606">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01" marB="4570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01" marB="4570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5" name="Group 74"/>
          <p:cNvGrpSpPr/>
          <p:nvPr/>
        </p:nvGrpSpPr>
        <p:grpSpPr bwMode="auto">
          <a:xfrm>
            <a:off x="4038600" y="3609975"/>
            <a:ext cx="2701925" cy="1905000"/>
            <a:chOff x="2544" y="2304"/>
            <a:chExt cx="1702" cy="1200"/>
          </a:xfrm>
        </p:grpSpPr>
        <p:grpSp>
          <p:nvGrpSpPr>
            <p:cNvPr id="16" name="Group 75"/>
            <p:cNvGrpSpPr/>
            <p:nvPr/>
          </p:nvGrpSpPr>
          <p:grpSpPr bwMode="auto">
            <a:xfrm>
              <a:off x="2544" y="2832"/>
              <a:ext cx="1056" cy="672"/>
              <a:chOff x="2544" y="2832"/>
              <a:chExt cx="1056" cy="672"/>
            </a:xfrm>
          </p:grpSpPr>
          <p:sp>
            <p:nvSpPr>
              <p:cNvPr id="18" name="AutoShape 76"/>
              <p:cNvSpPr/>
              <p:nvPr/>
            </p:nvSpPr>
            <p:spPr bwMode="auto">
              <a:xfrm>
                <a:off x="2544" y="2832"/>
                <a:ext cx="144" cy="672"/>
              </a:xfrm>
              <a:prstGeom prst="rightBrace">
                <a:avLst>
                  <a:gd name="adj1" fmla="val 38889"/>
                  <a:gd name="adj2" fmla="val 50000"/>
                </a:avLst>
              </a:prstGeom>
              <a:noFill/>
              <a:ln w="9525">
                <a:solidFill>
                  <a:srgbClr val="0000FF"/>
                </a:solidFill>
                <a:round/>
              </a:ln>
              <a:effectLst/>
            </p:spPr>
            <p:txBody>
              <a:bodyPr wrap="none" anchor="ctr"/>
              <a:lstStyle/>
              <a:p>
                <a:endParaRPr lang="zh-CN" altLang="en-US"/>
              </a:p>
            </p:txBody>
          </p:sp>
          <p:sp>
            <p:nvSpPr>
              <p:cNvPr id="19" name="Line 77"/>
              <p:cNvSpPr>
                <a:spLocks noChangeShapeType="1"/>
              </p:cNvSpPr>
              <p:nvPr/>
            </p:nvSpPr>
            <p:spPr bwMode="auto">
              <a:xfrm>
                <a:off x="2688" y="3168"/>
                <a:ext cx="912" cy="0"/>
              </a:xfrm>
              <a:prstGeom prst="line">
                <a:avLst/>
              </a:prstGeom>
              <a:noFill/>
              <a:ln w="9525">
                <a:solidFill>
                  <a:schemeClr val="tx1"/>
                </a:solidFill>
                <a:round/>
                <a:tailEnd type="triangle" w="med" len="med"/>
              </a:ln>
              <a:effectLst/>
            </p:spPr>
            <p:txBody>
              <a:bodyPr/>
              <a:lstStyle/>
              <a:p>
                <a:endParaRPr lang="zh-CN" altLang="en-US"/>
              </a:p>
            </p:txBody>
          </p:sp>
        </p:grpSp>
        <p:sp>
          <p:nvSpPr>
            <p:cNvPr id="17" name="Rectangle 78"/>
            <p:cNvSpPr>
              <a:spLocks noChangeArrowheads="1"/>
            </p:cNvSpPr>
            <p:nvPr/>
          </p:nvSpPr>
          <p:spPr bwMode="auto">
            <a:xfrm>
              <a:off x="3599" y="2304"/>
              <a:ext cx="647" cy="269"/>
            </a:xfrm>
            <a:prstGeom prst="rect">
              <a:avLst/>
            </a:prstGeom>
            <a:noFill/>
            <a:ln w="9525">
              <a:noFill/>
              <a:miter lim="800000"/>
            </a:ln>
            <a:effectLst/>
          </p:spPr>
          <p:txBody>
            <a:bodyPr wrap="none">
              <a:spAutoFit/>
            </a:bodyPr>
            <a:lstStyle/>
            <a:p>
              <a:pPr algn="ctr" eaLnBrk="0" hangingPunct="0"/>
              <a:r>
                <a:rPr kumimoji="0" lang="zh-CN" altLang="en-US" sz="2200">
                  <a:solidFill>
                    <a:srgbClr val="0000FF"/>
                  </a:solidFill>
                </a:rPr>
                <a:t>结果表</a:t>
              </a:r>
            </a:p>
          </p:txBody>
        </p:sp>
      </p:grpSp>
      <p:sp>
        <p:nvSpPr>
          <p:cNvPr id="20" name="Rectangle 79"/>
          <p:cNvSpPr>
            <a:spLocks noChangeArrowheads="1"/>
          </p:cNvSpPr>
          <p:nvPr/>
        </p:nvSpPr>
        <p:spPr bwMode="auto">
          <a:xfrm>
            <a:off x="4114800" y="2590800"/>
            <a:ext cx="4191000" cy="1096963"/>
          </a:xfrm>
          <a:prstGeom prst="rect">
            <a:avLst/>
          </a:prstGeom>
          <a:noFill/>
          <a:ln w="9525">
            <a:noFill/>
            <a:miter lim="800000"/>
          </a:ln>
          <a:effectLst/>
        </p:spPr>
        <p:txBody>
          <a:bodyPr>
            <a:spAutoFit/>
          </a:bodyPr>
          <a:lstStyle/>
          <a:p>
            <a:pPr eaLnBrk="0" hangingPunct="0"/>
            <a:r>
              <a:rPr kumimoji="0" lang="zh-CN" altLang="en-US" sz="2200"/>
              <a:t>要求</a:t>
            </a:r>
            <a:r>
              <a:rPr kumimoji="0" lang="zh-CN" altLang="en-US" sz="2200">
                <a:solidFill>
                  <a:srgbClr val="0000CC"/>
                </a:solidFill>
              </a:rPr>
              <a:t>目标列</a:t>
            </a:r>
            <a:r>
              <a:rPr kumimoji="0" lang="zh-CN" altLang="en-US" sz="2200"/>
              <a:t>(即</a:t>
            </a:r>
            <a:r>
              <a:rPr kumimoji="0" lang="en-US" altLang="zh-CN" sz="2200" i="1">
                <a:solidFill>
                  <a:srgbClr val="FF0000"/>
                </a:solidFill>
              </a:rPr>
              <a:t>X</a:t>
            </a:r>
            <a:r>
              <a:rPr kumimoji="0" lang="en-US" altLang="zh-CN" sz="2200" baseline="-25000">
                <a:solidFill>
                  <a:srgbClr val="FF0000"/>
                </a:solidFill>
              </a:rPr>
              <a:t>1</a:t>
            </a:r>
            <a:r>
              <a:rPr kumimoji="0" lang="en-US" altLang="zh-CN" sz="2200"/>
              <a:t>,</a:t>
            </a:r>
            <a:r>
              <a:rPr kumimoji="0" lang="en-US" altLang="zh-CN" sz="2200" i="1">
                <a:solidFill>
                  <a:srgbClr val="FF0000"/>
                </a:solidFill>
              </a:rPr>
              <a:t>X</a:t>
            </a:r>
            <a:r>
              <a:rPr kumimoji="0" lang="en-US" altLang="zh-CN" sz="2200" baseline="-25000">
                <a:solidFill>
                  <a:srgbClr val="FF0000"/>
                </a:solidFill>
              </a:rPr>
              <a:t>2</a:t>
            </a:r>
            <a:r>
              <a:rPr kumimoji="0" lang="en-US" altLang="zh-CN" sz="2200"/>
              <a:t>,…)</a:t>
            </a:r>
            <a:r>
              <a:rPr kumimoji="0" lang="zh-CN" altLang="en-US" sz="2200"/>
              <a:t>要么在</a:t>
            </a:r>
            <a:r>
              <a:rPr kumimoji="0" lang="en-US" altLang="zh-CN" sz="2200">
                <a:solidFill>
                  <a:srgbClr val="0000FF"/>
                </a:solidFill>
              </a:rPr>
              <a:t>Group By</a:t>
            </a:r>
            <a:r>
              <a:rPr kumimoji="0" lang="zh-CN" altLang="en-US" sz="2200"/>
              <a:t>中，要么在</a:t>
            </a:r>
            <a:r>
              <a:rPr kumimoji="0" lang="zh-CN" altLang="en-US" sz="2200">
                <a:solidFill>
                  <a:srgbClr val="0000CC"/>
                </a:solidFill>
              </a:rPr>
              <a:t>集函数</a:t>
            </a:r>
            <a:r>
              <a:rPr kumimoji="0" lang="zh-CN" altLang="en-US" sz="2200"/>
              <a:t>中，否则结果表将违反</a:t>
            </a:r>
            <a:r>
              <a:rPr kumimoji="0" lang="zh-CN" altLang="en-US" sz="2200">
                <a:solidFill>
                  <a:srgbClr val="FF0000"/>
                </a:solidFill>
              </a:rPr>
              <a:t>1</a:t>
            </a:r>
            <a:r>
              <a:rPr kumimoji="0" lang="en-US" altLang="zh-CN" sz="2200">
                <a:solidFill>
                  <a:srgbClr val="FF0000"/>
                </a:solidFill>
              </a:rPr>
              <a:t>NF</a:t>
            </a:r>
            <a:r>
              <a:rPr kumimoji="0" lang="en-US" altLang="zh-CN" sz="2200"/>
              <a:t>。</a:t>
            </a:r>
          </a:p>
        </p:txBody>
      </p:sp>
      <p:sp>
        <p:nvSpPr>
          <p:cNvPr id="21" name="Rectangle 80"/>
          <p:cNvSpPr>
            <a:spLocks noChangeArrowheads="1"/>
          </p:cNvSpPr>
          <p:nvPr/>
        </p:nvSpPr>
        <p:spPr bwMode="auto">
          <a:xfrm>
            <a:off x="685800" y="2514600"/>
            <a:ext cx="1028700" cy="641350"/>
          </a:xfrm>
          <a:prstGeom prst="rect">
            <a:avLst/>
          </a:prstGeom>
          <a:noFill/>
          <a:ln w="9525">
            <a:noFill/>
            <a:miter lim="800000"/>
          </a:ln>
          <a:effectLst/>
        </p:spPr>
        <p:txBody>
          <a:bodyPr>
            <a:spAutoFit/>
          </a:bodyPr>
          <a:lstStyle/>
          <a:p>
            <a:pPr algn="ctr" eaLnBrk="0" hangingPunct="0"/>
            <a:r>
              <a:rPr kumimoji="0" lang="zh-CN" altLang="en-US" sz="1800">
                <a:solidFill>
                  <a:srgbClr val="0000FF"/>
                </a:solidFill>
              </a:rPr>
              <a:t>集函数</a:t>
            </a:r>
            <a:r>
              <a:rPr kumimoji="0" lang="zh-CN" altLang="en-US" sz="1800"/>
              <a:t>中的列</a:t>
            </a:r>
          </a:p>
        </p:txBody>
      </p:sp>
      <p:sp>
        <p:nvSpPr>
          <p:cNvPr id="22" name="Rectangle 81"/>
          <p:cNvSpPr>
            <a:spLocks noChangeArrowheads="1"/>
          </p:cNvSpPr>
          <p:nvPr/>
        </p:nvSpPr>
        <p:spPr bwMode="auto">
          <a:xfrm>
            <a:off x="762000" y="76200"/>
            <a:ext cx="7848600" cy="1752600"/>
          </a:xfrm>
          <a:prstGeom prst="rect">
            <a:avLst/>
          </a:prstGeom>
          <a:noFill/>
          <a:ln w="9525">
            <a:noFill/>
            <a:miter lim="800000"/>
          </a:ln>
          <a:effectLst/>
        </p:spPr>
        <p:txBody>
          <a:bodyPr lIns="92075" tIns="46038" rIns="92075" bIns="46038"/>
          <a:lstStyle/>
          <a:p>
            <a:pPr marL="342900" indent="-342900" algn="just" eaLnBrk="0" hangingPunct="0">
              <a:lnSpc>
                <a:spcPct val="90000"/>
              </a:lnSpc>
              <a:spcBef>
                <a:spcPct val="10000"/>
              </a:spcBef>
              <a:buClr>
                <a:schemeClr val="tx1"/>
              </a:buClr>
            </a:pPr>
            <a:r>
              <a:rPr kumimoji="0" lang="en-US" altLang="zh-CN" sz="2200">
                <a:solidFill>
                  <a:srgbClr val="0000FF"/>
                </a:solidFill>
              </a:rPr>
              <a:t>SELECT</a:t>
            </a:r>
            <a:r>
              <a:rPr kumimoji="0" lang="en-US" altLang="zh-CN" sz="2200"/>
              <a:t> [</a:t>
            </a:r>
            <a:r>
              <a:rPr kumimoji="0" lang="en-US" altLang="zh-CN" sz="2200">
                <a:solidFill>
                  <a:srgbClr val="0000FF"/>
                </a:solidFill>
              </a:rPr>
              <a:t>DISTINCT</a:t>
            </a:r>
            <a:r>
              <a:rPr kumimoji="0" lang="en-US" altLang="zh-CN" sz="2200"/>
              <a:t> | </a:t>
            </a:r>
            <a:r>
              <a:rPr kumimoji="0" lang="en-US" altLang="zh-CN" sz="2200">
                <a:solidFill>
                  <a:srgbClr val="0000FF"/>
                </a:solidFill>
              </a:rPr>
              <a:t>ALL</a:t>
            </a:r>
            <a:r>
              <a:rPr kumimoji="0" lang="en-US" altLang="zh-CN" sz="2200"/>
              <a:t>] {* | [colExp [</a:t>
            </a:r>
            <a:r>
              <a:rPr kumimoji="0" lang="en-US" altLang="zh-CN" sz="2200">
                <a:solidFill>
                  <a:srgbClr val="0000FF"/>
                </a:solidFill>
              </a:rPr>
              <a:t>AS</a:t>
            </a:r>
            <a:r>
              <a:rPr kumimoji="0" lang="en-US" altLang="zh-CN" sz="2200"/>
              <a:t> newName]] [,...] }</a:t>
            </a:r>
          </a:p>
          <a:p>
            <a:pPr marL="342900" indent="-342900" algn="just" eaLnBrk="0" hangingPunct="0">
              <a:lnSpc>
                <a:spcPct val="90000"/>
              </a:lnSpc>
              <a:spcBef>
                <a:spcPct val="10000"/>
              </a:spcBef>
              <a:buClr>
                <a:schemeClr val="tx1"/>
              </a:buClr>
            </a:pPr>
            <a:r>
              <a:rPr kumimoji="0" lang="en-US" altLang="zh-CN" sz="2200">
                <a:solidFill>
                  <a:srgbClr val="0000FF"/>
                </a:solidFill>
              </a:rPr>
              <a:t>FROM</a:t>
            </a:r>
            <a:r>
              <a:rPr kumimoji="0" lang="en-US" altLang="zh-CN" sz="2200"/>
              <a:t>	TableName [alias] [, ...]</a:t>
            </a:r>
          </a:p>
          <a:p>
            <a:pPr marL="342900" indent="-342900" algn="just" eaLnBrk="0" hangingPunct="0">
              <a:lnSpc>
                <a:spcPct val="90000"/>
              </a:lnSpc>
              <a:spcBef>
                <a:spcPct val="10000"/>
              </a:spcBef>
              <a:buClr>
                <a:schemeClr val="tx1"/>
              </a:buClr>
            </a:pPr>
            <a:r>
              <a:rPr kumimoji="0" lang="en-US" altLang="zh-CN" sz="2200"/>
              <a:t>[</a:t>
            </a:r>
            <a:r>
              <a:rPr kumimoji="0" lang="en-US" altLang="zh-CN" sz="2200">
                <a:solidFill>
                  <a:srgbClr val="0000FF"/>
                </a:solidFill>
              </a:rPr>
              <a:t>WHERE</a:t>
            </a:r>
            <a:r>
              <a:rPr kumimoji="0" lang="en-US" altLang="zh-CN" sz="2200"/>
              <a:t>	condition1]</a:t>
            </a:r>
          </a:p>
          <a:p>
            <a:pPr marL="342900" indent="-342900" algn="just" eaLnBrk="0" hangingPunct="0">
              <a:lnSpc>
                <a:spcPct val="90000"/>
              </a:lnSpc>
              <a:spcBef>
                <a:spcPct val="10000"/>
              </a:spcBef>
              <a:buClr>
                <a:schemeClr val="tx1"/>
              </a:buClr>
            </a:pPr>
            <a:r>
              <a:rPr kumimoji="0" lang="en-US" altLang="zh-CN" sz="2200"/>
              <a:t>[</a:t>
            </a:r>
            <a:r>
              <a:rPr kumimoji="0" lang="en-US" altLang="zh-CN" sz="2200">
                <a:solidFill>
                  <a:srgbClr val="0000FF"/>
                </a:solidFill>
              </a:rPr>
              <a:t>GROUP BY</a:t>
            </a:r>
            <a:r>
              <a:rPr kumimoji="0" lang="en-US" altLang="zh-CN" sz="2200"/>
              <a:t>	colList1]  [</a:t>
            </a:r>
            <a:r>
              <a:rPr kumimoji="0" lang="en-US" altLang="zh-CN" sz="2200">
                <a:solidFill>
                  <a:srgbClr val="0000FF"/>
                </a:solidFill>
              </a:rPr>
              <a:t>HAVING</a:t>
            </a:r>
            <a:r>
              <a:rPr kumimoji="0" lang="en-US" altLang="zh-CN" sz="2200"/>
              <a:t>  condition2]</a:t>
            </a:r>
          </a:p>
          <a:p>
            <a:pPr marL="342900" indent="-342900" algn="just" eaLnBrk="0" hangingPunct="0">
              <a:lnSpc>
                <a:spcPct val="90000"/>
              </a:lnSpc>
              <a:spcBef>
                <a:spcPct val="10000"/>
              </a:spcBef>
              <a:buClr>
                <a:schemeClr val="tx1"/>
              </a:buClr>
            </a:pPr>
            <a:r>
              <a:rPr kumimoji="0" lang="en-US" altLang="zh-CN" sz="2200"/>
              <a:t>[</a:t>
            </a:r>
            <a:r>
              <a:rPr kumimoji="0" lang="en-US" altLang="zh-CN" sz="2200">
                <a:solidFill>
                  <a:srgbClr val="0000FF"/>
                </a:solidFill>
              </a:rPr>
              <a:t>ORDER BY</a:t>
            </a:r>
            <a:r>
              <a:rPr kumimoji="0" lang="en-US" altLang="zh-CN" sz="2200"/>
              <a:t>	colList2]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linds(horizontal)">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20" grpId="0" autoUpdateAnimBg="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ctrTitle"/>
          </p:nvPr>
        </p:nvSpPr>
        <p:spPr/>
        <p:txBody>
          <a:bodyPr/>
          <a:lstStyle/>
          <a:p>
            <a:pPr>
              <a:defRPr/>
            </a:pPr>
            <a:r>
              <a:rPr lang="en-US" altLang="zh-CN" smtClean="0">
                <a:ea typeface="宋体" panose="02010600030101010101" pitchFamily="2" charset="-122"/>
              </a:rPr>
              <a:t>End of Chapter 3</a:t>
            </a: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pPr>
              <a:defRPr/>
            </a:pPr>
            <a:r>
              <a:rPr lang="en-US" altLang="zh-CN" smtClean="0">
                <a:ea typeface="宋体" panose="02010600030101010101" pitchFamily="2" charset="-122"/>
              </a:rPr>
              <a:t>Advanced SQL Features**</a:t>
            </a:r>
          </a:p>
        </p:txBody>
      </p:sp>
      <p:sp>
        <p:nvSpPr>
          <p:cNvPr id="69635" name="Rectangle 3"/>
          <p:cNvSpPr>
            <a:spLocks noGrp="1" noChangeArrowheads="1"/>
          </p:cNvSpPr>
          <p:nvPr>
            <p:ph type="body" idx="1"/>
          </p:nvPr>
        </p:nvSpPr>
        <p:spPr>
          <a:xfrm>
            <a:off x="814388" y="1093788"/>
            <a:ext cx="8032750" cy="4903787"/>
          </a:xfrm>
        </p:spPr>
        <p:txBody>
          <a:bodyPr/>
          <a:lstStyle/>
          <a:p>
            <a:pPr>
              <a:lnSpc>
                <a:spcPct val="90000"/>
              </a:lnSpc>
            </a:pPr>
            <a:r>
              <a:rPr lang="en-US" altLang="zh-CN" sz="1800" smtClean="0">
                <a:ea typeface="宋体" panose="02010600030101010101" pitchFamily="2" charset="-122"/>
              </a:rPr>
              <a:t>Create a table with the same schema as an existing table:</a:t>
            </a:r>
          </a:p>
          <a:p>
            <a:pPr>
              <a:lnSpc>
                <a:spcPct val="90000"/>
              </a:lnSpc>
              <a:buFont typeface="Monotype Sorts" charset="2"/>
              <a:buNone/>
            </a:pPr>
            <a:r>
              <a:rPr lang="en-US" altLang="zh-CN" sz="1800" smtClean="0">
                <a:ea typeface="宋体" panose="02010600030101010101" pitchFamily="2" charset="-122"/>
              </a:rPr>
              <a:t>	</a:t>
            </a:r>
            <a:r>
              <a:rPr lang="en-US" altLang="zh-CN" sz="1800" b="1" smtClean="0">
                <a:ea typeface="宋体" panose="02010600030101010101" pitchFamily="2" charset="-122"/>
              </a:rPr>
              <a:t>create table</a:t>
            </a:r>
            <a:r>
              <a:rPr lang="en-US" altLang="zh-CN" sz="1800" smtClean="0">
                <a:ea typeface="宋体" panose="02010600030101010101" pitchFamily="2" charset="-122"/>
              </a:rPr>
              <a:t> </a:t>
            </a:r>
            <a:r>
              <a:rPr lang="en-US" altLang="zh-CN" sz="1800" i="1" smtClean="0">
                <a:ea typeface="宋体" panose="02010600030101010101" pitchFamily="2" charset="-122"/>
              </a:rPr>
              <a:t>temp_account</a:t>
            </a:r>
            <a:r>
              <a:rPr lang="en-US" altLang="zh-CN" sz="1800" smtClean="0">
                <a:ea typeface="宋体" panose="02010600030101010101" pitchFamily="2" charset="-122"/>
              </a:rPr>
              <a:t> </a:t>
            </a:r>
            <a:r>
              <a:rPr lang="en-US" altLang="zh-CN" sz="1800" b="1" smtClean="0">
                <a:ea typeface="宋体" panose="02010600030101010101" pitchFamily="2" charset="-122"/>
              </a:rPr>
              <a:t>like</a:t>
            </a:r>
            <a:r>
              <a:rPr lang="en-US" altLang="zh-CN" sz="1800" smtClean="0">
                <a:ea typeface="宋体" panose="02010600030101010101" pitchFamily="2" charset="-122"/>
              </a:rPr>
              <a:t> </a:t>
            </a:r>
            <a:r>
              <a:rPr lang="en-US" altLang="zh-CN" sz="1800" i="1" smtClean="0">
                <a:ea typeface="宋体" panose="02010600030101010101" pitchFamily="2" charset="-122"/>
              </a:rPr>
              <a:t>account</a:t>
            </a: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pPr>
              <a:defRPr/>
            </a:pPr>
            <a:r>
              <a:rPr lang="en-US" altLang="zh-CN" smtClean="0">
                <a:ea typeface="宋体" panose="02010600030101010101" pitchFamily="2" charset="-122"/>
              </a:rPr>
              <a:t>Figure 3.02</a:t>
            </a:r>
          </a:p>
        </p:txBody>
      </p:sp>
      <p:pic>
        <p:nvPicPr>
          <p:cNvPr id="70659" name="Picture 3" descr="3"/>
          <p:cNvPicPr>
            <a:picLocks noChangeAspect="1" noChangeArrowheads="1"/>
          </p:cNvPicPr>
          <p:nvPr/>
        </p:nvPicPr>
        <p:blipFill>
          <a:blip r:embed="rId3"/>
          <a:srcRect/>
          <a:stretch>
            <a:fillRect/>
          </a:stretch>
        </p:blipFill>
        <p:spPr bwMode="auto">
          <a:xfrm>
            <a:off x="4025900" y="1939925"/>
            <a:ext cx="1092200" cy="2976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pPr>
              <a:defRPr/>
            </a:pPr>
            <a:r>
              <a:rPr lang="en-US" altLang="zh-CN" smtClean="0">
                <a:ea typeface="宋体" panose="02010600030101010101" pitchFamily="2" charset="-122"/>
              </a:rPr>
              <a:t>Figure 3.03</a:t>
            </a:r>
          </a:p>
        </p:txBody>
      </p:sp>
      <p:pic>
        <p:nvPicPr>
          <p:cNvPr id="71683" name="Picture 3" descr="3"/>
          <p:cNvPicPr>
            <a:picLocks noChangeAspect="1" noChangeArrowheads="1"/>
          </p:cNvPicPr>
          <p:nvPr/>
        </p:nvPicPr>
        <p:blipFill>
          <a:blip r:embed="rId3"/>
          <a:srcRect/>
          <a:stretch>
            <a:fillRect/>
          </a:stretch>
        </p:blipFill>
        <p:spPr bwMode="auto">
          <a:xfrm>
            <a:off x="4017963" y="1947863"/>
            <a:ext cx="1106487" cy="2962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defRPr/>
            </a:pPr>
            <a:r>
              <a:rPr lang="en-US" altLang="zh-CN" smtClean="0">
                <a:ea typeface="宋体" panose="02010600030101010101" pitchFamily="2" charset="-122"/>
              </a:rPr>
              <a:t>Figure 3.04</a:t>
            </a:r>
          </a:p>
        </p:txBody>
      </p:sp>
      <p:pic>
        <p:nvPicPr>
          <p:cNvPr id="72707" name="Picture 3" descr="3"/>
          <p:cNvPicPr>
            <a:picLocks noChangeAspect="1" noChangeArrowheads="1"/>
          </p:cNvPicPr>
          <p:nvPr/>
        </p:nvPicPr>
        <p:blipFill>
          <a:blip r:embed="rId3"/>
          <a:srcRect/>
          <a:stretch>
            <a:fillRect/>
          </a:stretch>
        </p:blipFill>
        <p:spPr bwMode="auto">
          <a:xfrm>
            <a:off x="4157663" y="3014663"/>
            <a:ext cx="827087" cy="827087"/>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68350" y="186364"/>
            <a:ext cx="8077200" cy="609600"/>
          </a:xfrm>
        </p:spPr>
        <p:txBody>
          <a:bodyPr/>
          <a:lstStyle/>
          <a:p>
            <a:pPr>
              <a:defRPr/>
            </a:pPr>
            <a:r>
              <a:rPr lang="en-US" altLang="zh-CN" dirty="0" smtClean="0"/>
              <a:t>Entity Integrity </a:t>
            </a:r>
            <a:r>
              <a:rPr lang="zh-CN" altLang="en-US" dirty="0" smtClean="0"/>
              <a:t>实体完整性</a:t>
            </a:r>
            <a:endParaRPr lang="en-US" altLang="zh-CN" dirty="0" smtClean="0">
              <a:ea typeface="宋体" panose="02010600030101010101" pitchFamily="2" charset="-122"/>
            </a:endParaRPr>
          </a:p>
        </p:txBody>
      </p:sp>
      <p:sp>
        <p:nvSpPr>
          <p:cNvPr id="5" name="Rectangle 3"/>
          <p:cNvSpPr txBox="1">
            <a:spLocks noChangeArrowheads="1"/>
          </p:cNvSpPr>
          <p:nvPr/>
        </p:nvSpPr>
        <p:spPr bwMode="auto">
          <a:xfrm>
            <a:off x="362857" y="961345"/>
            <a:ext cx="8476343" cy="5482998"/>
          </a:xfrm>
          <a:prstGeom prst="rect">
            <a:avLst/>
          </a:prstGeom>
          <a:noFill/>
          <a:ln w="9525">
            <a:noFill/>
            <a:miter lim="800000"/>
          </a:ln>
        </p:spPr>
        <p:txBody>
          <a:bodyPr vert="horz" wrap="square" lIns="91440" tIns="45720" rIns="91440" bIns="45720" numCol="1" anchor="t" anchorCtr="0" compatLnSpc="1"/>
          <a:lstStyle/>
          <a:p>
            <a:pPr marL="342900" lvl="0" indent="-342900">
              <a:lnSpc>
                <a:spcPct val="90000"/>
              </a:lnSpc>
              <a:spcBef>
                <a:spcPct val="35000"/>
              </a:spcBef>
              <a:buClr>
                <a:schemeClr val="tx2"/>
              </a:buClr>
              <a:buSzPct val="90000"/>
              <a:buFont typeface="Monotype Sorts" charset="2"/>
              <a:buChar char="n"/>
            </a:pPr>
            <a:r>
              <a:rPr kumimoji="1" lang="en-US" altLang="zh-CN" sz="2800" kern="0" dirty="0" smtClean="0">
                <a:latin typeface="+mn-lt"/>
                <a:ea typeface="宋体" panose="02010600030101010101" pitchFamily="2" charset="-122"/>
              </a:rPr>
              <a:t>Primary key of a table must contain a </a:t>
            </a:r>
            <a:r>
              <a:rPr kumimoji="1" lang="en-US" altLang="zh-CN" sz="2800" kern="0" dirty="0" err="1" smtClean="0">
                <a:latin typeface="+mn-lt"/>
                <a:ea typeface="宋体" panose="02010600030101010101" pitchFamily="2" charset="-122"/>
              </a:rPr>
              <a:t>unique,non</a:t>
            </a:r>
            <a:r>
              <a:rPr kumimoji="1" lang="en-US" altLang="zh-CN" sz="2800" kern="0" dirty="0" smtClean="0">
                <a:latin typeface="+mn-lt"/>
                <a:ea typeface="宋体" panose="02010600030101010101" pitchFamily="2" charset="-122"/>
              </a:rPr>
              <a:t>-null value for each row</a:t>
            </a:r>
            <a:r>
              <a:rPr kumimoji="1" lang="en-US" altLang="zh-CN" sz="2800" b="0" i="1"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t>
            </a:r>
          </a:p>
          <a:p>
            <a:pPr marL="342900" lvl="0" indent="-342900">
              <a:lnSpc>
                <a:spcPct val="90000"/>
              </a:lnSpc>
              <a:spcBef>
                <a:spcPct val="35000"/>
              </a:spcBef>
              <a:buClr>
                <a:schemeClr val="tx2"/>
              </a:buClr>
              <a:buSzPct val="90000"/>
              <a:buFont typeface="Monotype Sorts" charset="2"/>
              <a:buChar char="n"/>
            </a:pPr>
            <a:r>
              <a:rPr lang="zh-CN" altLang="en-US" sz="2800" dirty="0" smtClean="0"/>
              <a:t>定义主关键字的方法</a:t>
            </a:r>
            <a:r>
              <a:rPr lang="en-US" altLang="zh-CN" sz="2800" dirty="0" smtClean="0"/>
              <a:t>:</a:t>
            </a:r>
            <a:endParaRPr kumimoji="1" lang="en-US" altLang="zh-CN" sz="2800" b="0" i="1"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r>
              <a:rPr lang="zh-CN" altLang="en-US" sz="2800" dirty="0" smtClean="0"/>
              <a:t>         定义单主关键字</a:t>
            </a:r>
            <a:r>
              <a:rPr lang="en-US" altLang="zh-CN" sz="2800" dirty="0" smtClean="0"/>
              <a:t>: </a:t>
            </a:r>
            <a:r>
              <a:rPr lang="en-US" sz="2800" dirty="0" smtClean="0"/>
              <a:t>primary key (</a:t>
            </a:r>
            <a:r>
              <a:rPr lang="en-US" sz="2800" dirty="0" err="1" smtClean="0"/>
              <a:t>dept_name</a:t>
            </a:r>
            <a:r>
              <a:rPr lang="en-US" sz="2800" dirty="0" smtClean="0"/>
              <a:t>)</a:t>
            </a:r>
            <a:endParaRPr lang="zh-CN" altLang="en-US" sz="2800" dirty="0" smtClean="0"/>
          </a:p>
          <a:p>
            <a:pPr marL="342900" indent="-342900">
              <a:lnSpc>
                <a:spcPct val="90000"/>
              </a:lnSpc>
              <a:spcBef>
                <a:spcPct val="35000"/>
              </a:spcBef>
              <a:buClr>
                <a:schemeClr val="tx2"/>
              </a:buClr>
              <a:buSzPct val="90000"/>
            </a:pPr>
            <a:r>
              <a:rPr lang="zh-CN" altLang="en-US" sz="2800" dirty="0" smtClean="0"/>
              <a:t>         定义组合关键字</a:t>
            </a:r>
            <a:r>
              <a:rPr lang="en-US" altLang="zh-CN" sz="2800" dirty="0" smtClean="0"/>
              <a:t>: </a:t>
            </a:r>
            <a:r>
              <a:rPr lang="en-US" sz="2800" dirty="0" smtClean="0"/>
              <a:t>primary key (</a:t>
            </a:r>
            <a:r>
              <a:rPr lang="en-US" sz="2800" dirty="0" err="1" smtClean="0"/>
              <a:t>time_slot_id</a:t>
            </a:r>
            <a:r>
              <a:rPr lang="en-US" sz="2800" dirty="0" smtClean="0"/>
              <a:t>, day, </a:t>
            </a:r>
            <a:r>
              <a:rPr lang="en-US" sz="2800" dirty="0" err="1" smtClean="0"/>
              <a:t>start_hr</a:t>
            </a:r>
            <a:r>
              <a:rPr lang="en-US" sz="2800" dirty="0" smtClean="0"/>
              <a:t>, </a:t>
            </a:r>
            <a:r>
              <a:rPr lang="en-US" sz="2800" dirty="0" err="1" smtClean="0"/>
              <a:t>start_min</a:t>
            </a:r>
            <a:r>
              <a:rPr lang="en-US" sz="2800" dirty="0" smtClean="0"/>
              <a:t>)</a:t>
            </a:r>
            <a:endParaRPr lang="zh-CN" altLang="en-US" sz="2800" dirty="0" smtClean="0"/>
          </a:p>
          <a:p>
            <a:pPr marL="342900" lvl="0" indent="-342900">
              <a:lnSpc>
                <a:spcPct val="90000"/>
              </a:lnSpc>
              <a:spcBef>
                <a:spcPct val="35000"/>
              </a:spcBef>
              <a:buClr>
                <a:schemeClr val="tx2"/>
              </a:buClr>
              <a:buSzPct val="90000"/>
              <a:buFont typeface="Monotype Sorts" charset="2"/>
              <a:buChar char="n"/>
            </a:pPr>
            <a:r>
              <a:rPr kumimoji="1" lang="en-US" altLang="zh-CN" sz="2800" kern="0" dirty="0" smtClean="0">
                <a:latin typeface="+mn-lt"/>
                <a:ea typeface="宋体" panose="02010600030101010101" pitchFamily="2" charset="-122"/>
              </a:rPr>
              <a:t>Can still ensure uniqueness for alternate </a:t>
            </a:r>
            <a:r>
              <a:rPr kumimoji="1" lang="en-US" altLang="zh-CN" sz="2800" kern="0" dirty="0" err="1" smtClean="0">
                <a:latin typeface="+mn-lt"/>
                <a:ea typeface="宋体" panose="02010600030101010101" pitchFamily="2" charset="-122"/>
              </a:rPr>
              <a:t>keysusing</a:t>
            </a:r>
            <a:r>
              <a:rPr kumimoji="1" lang="en-US" altLang="zh-CN" sz="2800" kern="0" dirty="0" smtClean="0">
                <a:latin typeface="+mn-lt"/>
                <a:ea typeface="宋体" panose="02010600030101010101" pitchFamily="2" charset="-122"/>
              </a:rPr>
              <a:t> UNIQUE: </a:t>
            </a:r>
            <a:r>
              <a:rPr kumimoji="1" lang="zh-CN" altLang="en-US" sz="2800" kern="0" dirty="0" smtClean="0">
                <a:latin typeface="+mn-lt"/>
                <a:ea typeface="宋体" panose="02010600030101010101" pitchFamily="2" charset="-122"/>
              </a:rPr>
              <a:t>还可以保证关键字唯一性</a:t>
            </a:r>
            <a:r>
              <a:rPr kumimoji="1" lang="en-US" altLang="zh-CN" sz="2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t>
            </a:r>
          </a:p>
          <a:p>
            <a:r>
              <a:rPr lang="en-US" sz="2800" dirty="0" smtClean="0"/>
              <a:t>	 building		</a:t>
            </a:r>
            <a:r>
              <a:rPr lang="en-US" sz="2800" dirty="0" err="1" smtClean="0"/>
              <a:t>varchar</a:t>
            </a:r>
            <a:r>
              <a:rPr lang="en-US" sz="2800" dirty="0" smtClean="0"/>
              <a:t>(15),</a:t>
            </a:r>
            <a:endParaRPr lang="zh-CN" altLang="en-US" sz="2800" dirty="0" smtClean="0"/>
          </a:p>
          <a:p>
            <a:r>
              <a:rPr lang="en-US" sz="2800" dirty="0" smtClean="0"/>
              <a:t>	 </a:t>
            </a:r>
            <a:r>
              <a:rPr lang="en-US" sz="2800" dirty="0" err="1" smtClean="0"/>
              <a:t>room_number</a:t>
            </a:r>
            <a:r>
              <a:rPr lang="en-US" sz="2800" dirty="0" smtClean="0"/>
              <a:t>     </a:t>
            </a:r>
            <a:r>
              <a:rPr lang="en-US" sz="2800" dirty="0" err="1" smtClean="0"/>
              <a:t>varchar</a:t>
            </a:r>
            <a:r>
              <a:rPr lang="en-US" sz="2800" dirty="0" smtClean="0"/>
              <a:t>(7),</a:t>
            </a:r>
            <a:endParaRPr lang="zh-CN" altLang="en-US" sz="2800" dirty="0" smtClean="0"/>
          </a:p>
          <a:p>
            <a:pPr marL="342900" lvl="0" indent="-342900">
              <a:lnSpc>
                <a:spcPct val="90000"/>
              </a:lnSpc>
              <a:spcBef>
                <a:spcPct val="35000"/>
              </a:spcBef>
              <a:buClr>
                <a:schemeClr val="tx2"/>
              </a:buClr>
              <a:buSzPct val="90000"/>
            </a:pPr>
            <a:r>
              <a:rPr lang="en-US" altLang="zh-CN" sz="2800" b="1" dirty="0" smtClean="0"/>
              <a:t>            UNIQUE (building, </a:t>
            </a:r>
            <a:r>
              <a:rPr lang="en-US" altLang="zh-CN" sz="2800" b="1" dirty="0" err="1" smtClean="0"/>
              <a:t>room_number</a:t>
            </a:r>
            <a:r>
              <a:rPr lang="en-US" altLang="zh-CN" sz="2800" b="1" dirty="0" smtClean="0"/>
              <a:t>)</a:t>
            </a:r>
          </a:p>
          <a:p>
            <a:pPr>
              <a:lnSpc>
                <a:spcPts val="3100"/>
              </a:lnSpc>
            </a:pPr>
            <a:r>
              <a:rPr lang="zh-CN" altLang="en-US" sz="2800" dirty="0" smtClean="0">
                <a:ea typeface="宋体" panose="02010600030101010101" pitchFamily="2" charset="-122"/>
              </a:rPr>
              <a:t> </a:t>
            </a:r>
            <a:endParaRPr kumimoji="1" lang="en-US" altLang="zh-CN" sz="2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342900" marR="0" lvl="0" indent="-342900" algn="l" defTabSz="914400" rtl="0" eaLnBrk="0" fontAlgn="base" latinLnBrk="0" hangingPunct="0">
              <a:lnSpc>
                <a:spcPct val="90000"/>
              </a:lnSpc>
              <a:spcBef>
                <a:spcPct val="35000"/>
              </a:spcBef>
              <a:spcAft>
                <a:spcPct val="0"/>
              </a:spcAft>
              <a:buClr>
                <a:schemeClr val="tx2"/>
              </a:buClr>
              <a:buSzPct val="90000"/>
              <a:buFont typeface="Monotype Sorts" charset="2"/>
              <a:buNone/>
              <a:defRPr/>
            </a:pPr>
            <a:endParaRPr kumimoji="1" lang="en-US" altLang="zh-CN" sz="18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pPr>
              <a:defRPr/>
            </a:pPr>
            <a:r>
              <a:rPr lang="en-US" altLang="zh-CN" smtClean="0">
                <a:ea typeface="宋体" panose="02010600030101010101" pitchFamily="2" charset="-122"/>
              </a:rPr>
              <a:t>Figure 3.05</a:t>
            </a:r>
          </a:p>
        </p:txBody>
      </p:sp>
      <p:pic>
        <p:nvPicPr>
          <p:cNvPr id="73731" name="Picture 3" descr="3"/>
          <p:cNvPicPr>
            <a:picLocks noChangeAspect="1" noChangeArrowheads="1"/>
          </p:cNvPicPr>
          <p:nvPr/>
        </p:nvPicPr>
        <p:blipFill>
          <a:blip r:embed="rId3"/>
          <a:srcRect/>
          <a:stretch>
            <a:fillRect/>
          </a:stretch>
        </p:blipFill>
        <p:spPr bwMode="auto">
          <a:xfrm>
            <a:off x="3025775" y="1947863"/>
            <a:ext cx="3090863" cy="2962275"/>
          </a:xfrm>
          <a:prstGeom prst="rect">
            <a:avLst/>
          </a:prstGeom>
          <a:noFill/>
          <a:ln w="9525">
            <a:noFill/>
            <a:miter lim="800000"/>
            <a:headEnd/>
            <a:tailEnd/>
          </a:ln>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pPr>
              <a:defRPr/>
            </a:pPr>
            <a:r>
              <a:rPr lang="en-US" altLang="zh-CN" smtClean="0">
                <a:ea typeface="宋体" panose="02010600030101010101" pitchFamily="2" charset="-122"/>
              </a:rPr>
              <a:t>Figure 3.07</a:t>
            </a:r>
          </a:p>
        </p:txBody>
      </p:sp>
      <p:pic>
        <p:nvPicPr>
          <p:cNvPr id="74755" name="Picture 3" descr="3"/>
          <p:cNvPicPr>
            <a:picLocks noChangeAspect="1" noChangeArrowheads="1"/>
          </p:cNvPicPr>
          <p:nvPr/>
        </p:nvPicPr>
        <p:blipFill>
          <a:blip r:embed="rId3"/>
          <a:srcRect/>
          <a:stretch>
            <a:fillRect/>
          </a:stretch>
        </p:blipFill>
        <p:spPr bwMode="auto">
          <a:xfrm>
            <a:off x="3605213" y="1682750"/>
            <a:ext cx="1933575" cy="3492500"/>
          </a:xfrm>
          <a:prstGeom prst="rect">
            <a:avLst/>
          </a:prstGeom>
          <a:noFill/>
          <a:ln w="9525">
            <a:noFill/>
            <a:miter lim="800000"/>
            <a:headEnd/>
            <a:tailEnd/>
          </a:ln>
        </p:spPr>
      </p:pic>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pPr>
              <a:defRPr/>
            </a:pPr>
            <a:r>
              <a:rPr lang="en-US" altLang="zh-CN" smtClean="0">
                <a:ea typeface="宋体" panose="02010600030101010101" pitchFamily="2" charset="-122"/>
              </a:rPr>
              <a:t>Figure 3.08</a:t>
            </a:r>
          </a:p>
        </p:txBody>
      </p:sp>
      <p:pic>
        <p:nvPicPr>
          <p:cNvPr id="75779" name="Picture 3" descr="3"/>
          <p:cNvPicPr>
            <a:picLocks noChangeAspect="1" noChangeArrowheads="1"/>
          </p:cNvPicPr>
          <p:nvPr/>
        </p:nvPicPr>
        <p:blipFill>
          <a:blip r:embed="rId3"/>
          <a:srcRect/>
          <a:stretch>
            <a:fillRect/>
          </a:stretch>
        </p:blipFill>
        <p:spPr bwMode="auto">
          <a:xfrm>
            <a:off x="1628775" y="1597025"/>
            <a:ext cx="5884863" cy="3662363"/>
          </a:xfrm>
          <a:prstGeom prst="rect">
            <a:avLst/>
          </a:prstGeom>
          <a:noFill/>
          <a:ln w="9525">
            <a:noFill/>
            <a:miter lim="800000"/>
            <a:headEnd/>
            <a:tailEnd/>
          </a:ln>
        </p:spPr>
      </p:pic>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pPr>
              <a:defRPr/>
            </a:pPr>
            <a:r>
              <a:rPr lang="en-US" altLang="zh-CN" smtClean="0">
                <a:ea typeface="宋体" panose="02010600030101010101" pitchFamily="2" charset="-122"/>
              </a:rPr>
              <a:t>Figure 3.09</a:t>
            </a:r>
          </a:p>
        </p:txBody>
      </p:sp>
      <p:pic>
        <p:nvPicPr>
          <p:cNvPr id="76803" name="Picture 3" descr="3"/>
          <p:cNvPicPr>
            <a:picLocks noChangeAspect="1" noChangeArrowheads="1"/>
          </p:cNvPicPr>
          <p:nvPr/>
        </p:nvPicPr>
        <p:blipFill>
          <a:blip r:embed="rId3"/>
          <a:srcRect/>
          <a:stretch>
            <a:fillRect/>
          </a:stretch>
        </p:blipFill>
        <p:spPr bwMode="auto">
          <a:xfrm>
            <a:off x="4111625" y="2900363"/>
            <a:ext cx="919163" cy="1055687"/>
          </a:xfrm>
          <a:prstGeom prst="rect">
            <a:avLst/>
          </a:prstGeom>
          <a:noFill/>
          <a:ln w="9525">
            <a:noFill/>
            <a:miter lim="800000"/>
            <a:headEnd/>
            <a:tailEnd/>
          </a:ln>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lstStyle/>
          <a:p>
            <a:pPr>
              <a:defRPr/>
            </a:pPr>
            <a:r>
              <a:rPr lang="en-US" altLang="zh-CN" smtClean="0">
                <a:ea typeface="宋体" panose="02010600030101010101" pitchFamily="2" charset="-122"/>
              </a:rPr>
              <a:t>Figure 3.10</a:t>
            </a:r>
          </a:p>
        </p:txBody>
      </p:sp>
      <p:pic>
        <p:nvPicPr>
          <p:cNvPr id="77827" name="Picture 3" descr="3"/>
          <p:cNvPicPr>
            <a:picLocks noChangeAspect="1" noChangeArrowheads="1"/>
          </p:cNvPicPr>
          <p:nvPr/>
        </p:nvPicPr>
        <p:blipFill>
          <a:blip r:embed="rId3"/>
          <a:srcRect/>
          <a:stretch>
            <a:fillRect/>
          </a:stretch>
        </p:blipFill>
        <p:spPr bwMode="auto">
          <a:xfrm>
            <a:off x="4125913" y="2500313"/>
            <a:ext cx="892175" cy="1855787"/>
          </a:xfrm>
          <a:prstGeom prst="rect">
            <a:avLst/>
          </a:prstGeom>
          <a:noFill/>
          <a:ln w="9525">
            <a:noFill/>
            <a:miter lim="800000"/>
            <a:headEnd/>
            <a:tailEnd/>
          </a:ln>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pPr>
              <a:defRPr/>
            </a:pPr>
            <a:r>
              <a:rPr lang="en-US" altLang="zh-CN" smtClean="0">
                <a:ea typeface="宋体" panose="02010600030101010101" pitchFamily="2" charset="-122"/>
              </a:rPr>
              <a:t>Figure 3.11</a:t>
            </a:r>
          </a:p>
        </p:txBody>
      </p:sp>
      <p:pic>
        <p:nvPicPr>
          <p:cNvPr id="78851" name="Picture 3" descr="3"/>
          <p:cNvPicPr>
            <a:picLocks noChangeAspect="1" noChangeArrowheads="1"/>
          </p:cNvPicPr>
          <p:nvPr/>
        </p:nvPicPr>
        <p:blipFill>
          <a:blip r:embed="rId3"/>
          <a:srcRect/>
          <a:stretch>
            <a:fillRect/>
          </a:stretch>
        </p:blipFill>
        <p:spPr bwMode="auto">
          <a:xfrm>
            <a:off x="4100513" y="2392363"/>
            <a:ext cx="941387" cy="2071687"/>
          </a:xfrm>
          <a:prstGeom prst="rect">
            <a:avLst/>
          </a:prstGeom>
          <a:noFill/>
          <a:ln w="9525">
            <a:noFill/>
            <a:miter lim="800000"/>
            <a:headEnd/>
            <a:tailEnd/>
          </a:ln>
        </p:spPr>
      </p:pic>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pPr>
              <a:defRPr/>
            </a:pPr>
            <a:r>
              <a:rPr lang="en-US" altLang="zh-CN" smtClean="0">
                <a:ea typeface="宋体" panose="02010600030101010101" pitchFamily="2" charset="-122"/>
              </a:rPr>
              <a:t>Figure 3.12</a:t>
            </a:r>
          </a:p>
        </p:txBody>
      </p:sp>
      <p:pic>
        <p:nvPicPr>
          <p:cNvPr id="79875" name="Picture 3" descr="3"/>
          <p:cNvPicPr>
            <a:picLocks noChangeAspect="1" noChangeArrowheads="1"/>
          </p:cNvPicPr>
          <p:nvPr/>
        </p:nvPicPr>
        <p:blipFill>
          <a:blip r:embed="rId3"/>
          <a:srcRect/>
          <a:stretch>
            <a:fillRect/>
          </a:stretch>
        </p:blipFill>
        <p:spPr bwMode="auto">
          <a:xfrm>
            <a:off x="4132263" y="3135313"/>
            <a:ext cx="877887" cy="585787"/>
          </a:xfrm>
          <a:prstGeom prst="rect">
            <a:avLst/>
          </a:prstGeom>
          <a:noFill/>
          <a:ln w="9525">
            <a:noFill/>
            <a:miter lim="800000"/>
            <a:headEnd/>
            <a:tailEnd/>
          </a:ln>
        </p:spPr>
      </p:pic>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pPr>
              <a:defRPr/>
            </a:pPr>
            <a:r>
              <a:rPr lang="en-US" altLang="zh-CN" smtClean="0">
                <a:ea typeface="宋体" panose="02010600030101010101" pitchFamily="2" charset="-122"/>
              </a:rPr>
              <a:t>Figure 3.13</a:t>
            </a:r>
          </a:p>
        </p:txBody>
      </p:sp>
      <p:pic>
        <p:nvPicPr>
          <p:cNvPr id="80899" name="Picture 3" descr="3"/>
          <p:cNvPicPr>
            <a:picLocks noChangeAspect="1" noChangeArrowheads="1"/>
          </p:cNvPicPr>
          <p:nvPr/>
        </p:nvPicPr>
        <p:blipFill>
          <a:blip r:embed="rId3"/>
          <a:srcRect/>
          <a:stretch>
            <a:fillRect/>
          </a:stretch>
        </p:blipFill>
        <p:spPr bwMode="auto">
          <a:xfrm>
            <a:off x="4132263" y="2989263"/>
            <a:ext cx="877887" cy="877887"/>
          </a:xfrm>
          <a:prstGeom prst="rect">
            <a:avLst/>
          </a:prstGeom>
          <a:noFill/>
          <a:ln w="9525">
            <a:noFill/>
            <a:miter lim="800000"/>
            <a:headEnd/>
            <a:tailEnd/>
          </a:ln>
        </p:spPr>
      </p:pic>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pPr>
              <a:defRPr/>
            </a:pPr>
            <a:r>
              <a:rPr lang="en-US" altLang="zh-CN" smtClean="0">
                <a:ea typeface="宋体" panose="02010600030101010101" pitchFamily="2" charset="-122"/>
              </a:rPr>
              <a:t>Figure 3.16</a:t>
            </a:r>
          </a:p>
        </p:txBody>
      </p:sp>
      <p:pic>
        <p:nvPicPr>
          <p:cNvPr id="81923" name="Picture 3" descr="3"/>
          <p:cNvPicPr>
            <a:picLocks noChangeAspect="1" noChangeArrowheads="1"/>
          </p:cNvPicPr>
          <p:nvPr/>
        </p:nvPicPr>
        <p:blipFill>
          <a:blip r:embed="rId3"/>
          <a:srcRect/>
          <a:stretch>
            <a:fillRect/>
          </a:stretch>
        </p:blipFill>
        <p:spPr bwMode="auto">
          <a:xfrm>
            <a:off x="3757613" y="2828925"/>
            <a:ext cx="1627187" cy="1198563"/>
          </a:xfrm>
          <a:prstGeom prst="rect">
            <a:avLst/>
          </a:prstGeom>
          <a:noFill/>
          <a:ln w="9525">
            <a:noFill/>
            <a:miter lim="800000"/>
            <a:headEnd/>
            <a:tailEnd/>
          </a:ln>
        </p:spPr>
      </p:pic>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pPr>
              <a:defRPr/>
            </a:pPr>
            <a:r>
              <a:rPr lang="en-US" altLang="zh-CN" smtClean="0">
                <a:ea typeface="宋体" panose="02010600030101010101" pitchFamily="2" charset="-122"/>
              </a:rPr>
              <a:t>Figure 3.17</a:t>
            </a:r>
          </a:p>
        </p:txBody>
      </p:sp>
      <p:pic>
        <p:nvPicPr>
          <p:cNvPr id="82947" name="Picture 3" descr="3"/>
          <p:cNvPicPr>
            <a:picLocks noChangeAspect="1" noChangeArrowheads="1"/>
          </p:cNvPicPr>
          <p:nvPr/>
        </p:nvPicPr>
        <p:blipFill>
          <a:blip r:embed="rId3"/>
          <a:srcRect/>
          <a:stretch>
            <a:fillRect/>
          </a:stretch>
        </p:blipFill>
        <p:spPr bwMode="auto">
          <a:xfrm>
            <a:off x="3675063" y="2722563"/>
            <a:ext cx="1792287" cy="141287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Entity Integrity </a:t>
            </a:r>
            <a:r>
              <a:rPr lang="zh-CN" altLang="en-US" dirty="0" smtClean="0"/>
              <a:t>实体完整性</a:t>
            </a:r>
            <a:endParaRPr lang="zh-CN" altLang="en-US" dirty="0"/>
          </a:p>
        </p:txBody>
      </p:sp>
      <p:sp>
        <p:nvSpPr>
          <p:cNvPr id="4" name="Rectangle 5"/>
          <p:cNvSpPr txBox="1">
            <a:spLocks noChangeArrowheads="1"/>
          </p:cNvSpPr>
          <p:nvPr/>
        </p:nvSpPr>
        <p:spPr bwMode="auto">
          <a:xfrm>
            <a:off x="217717" y="1045029"/>
            <a:ext cx="8839199" cy="5450568"/>
          </a:xfrm>
          <a:prstGeom prst="rect">
            <a:avLst/>
          </a:prstGeom>
          <a:noFill/>
          <a:ln w="9525">
            <a:noFill/>
            <a:miter lim="800000"/>
          </a:ln>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35000"/>
              </a:spcBef>
              <a:spcAft>
                <a:spcPct val="0"/>
              </a:spcAft>
              <a:buClr>
                <a:schemeClr val="tx2"/>
              </a:buClr>
              <a:buSzPct val="90000"/>
              <a:buFont typeface="Monotype Sorts" charset="2"/>
              <a:buChar char="n"/>
              <a:defRPr/>
            </a:pPr>
            <a:r>
              <a:rPr kumimoji="1" lang="en-US" altLang="zh-CN" sz="2800" i="0" u="none" strike="noStrike" kern="0" cap="none" spc="0" normalizeH="0" baseline="0" noProof="0" dirty="0" smtClean="0">
                <a:ln>
                  <a:noFill/>
                </a:ln>
                <a:effectLst/>
                <a:uLnTx/>
                <a:uFillTx/>
                <a:latin typeface="+mn-lt"/>
                <a:ea typeface="+mn-ea"/>
                <a:cs typeface="+mn-cs"/>
              </a:rPr>
              <a:t>The distinguish and relationship between Primary Key and Unique.</a:t>
            </a:r>
          </a:p>
          <a:p>
            <a:pPr marL="742950" marR="0" lvl="1" indent="-285750" algn="l" defTabSz="914400" rtl="0" eaLnBrk="1" fontAlgn="base" latinLnBrk="0" hangingPunct="1">
              <a:lnSpc>
                <a:spcPct val="100000"/>
              </a:lnSpc>
              <a:spcBef>
                <a:spcPct val="40000"/>
              </a:spcBef>
              <a:spcAft>
                <a:spcPct val="0"/>
              </a:spcAft>
              <a:buClr>
                <a:schemeClr val="folHlink"/>
              </a:buClr>
              <a:buSzPct val="80000"/>
              <a:buFont typeface="Monotype Sorts" charset="2"/>
              <a:buChar char="l"/>
              <a:defRPr/>
            </a:pPr>
            <a:r>
              <a:rPr kumimoji="1" lang="en-US" altLang="zh-CN" sz="2400" i="0" u="none" strike="noStrike" kern="0" cap="none" spc="0" normalizeH="0" baseline="0" noProof="0" dirty="0" smtClean="0">
                <a:ln>
                  <a:noFill/>
                </a:ln>
                <a:effectLst/>
                <a:uLnTx/>
                <a:uFillTx/>
                <a:latin typeface="+mn-lt"/>
              </a:rPr>
              <a:t>Any two </a:t>
            </a:r>
            <a:r>
              <a:rPr kumimoji="1" lang="en-US" altLang="zh-CN" sz="2400" i="0" u="none" strike="noStrike" kern="0" cap="none" spc="0" normalizeH="0" baseline="0" noProof="0" dirty="0" err="1" smtClean="0">
                <a:ln>
                  <a:noFill/>
                </a:ln>
                <a:effectLst/>
                <a:uLnTx/>
                <a:uFillTx/>
                <a:latin typeface="+mn-lt"/>
              </a:rPr>
              <a:t>tuples</a:t>
            </a:r>
            <a:r>
              <a:rPr kumimoji="1" lang="en-US" altLang="zh-CN" sz="2400" i="0" u="none" strike="noStrike" kern="0" cap="none" spc="0" normalizeH="0" baseline="0" noProof="0" dirty="0" smtClean="0">
                <a:ln>
                  <a:noFill/>
                </a:ln>
                <a:effectLst/>
                <a:uLnTx/>
                <a:uFillTx/>
                <a:latin typeface="+mn-lt"/>
              </a:rPr>
              <a:t> in the relation cannot agree on all of the attributes of </a:t>
            </a:r>
            <a:r>
              <a:rPr kumimoji="1" lang="en-US" altLang="zh-CN" sz="2400" i="1" u="none" strike="noStrike" kern="0" cap="none" spc="0" normalizeH="0" baseline="0" noProof="0" dirty="0" smtClean="0">
                <a:ln>
                  <a:noFill/>
                </a:ln>
                <a:effectLst/>
                <a:uLnTx/>
                <a:uFillTx/>
                <a:latin typeface="+mn-lt"/>
              </a:rPr>
              <a:t>Primary Key</a:t>
            </a:r>
            <a:r>
              <a:rPr kumimoji="1" lang="en-US" altLang="zh-CN" sz="2400" i="0" u="none" strike="noStrike" kern="0" cap="none" spc="0" normalizeH="0" baseline="0" noProof="0" dirty="0" smtClean="0">
                <a:ln>
                  <a:noFill/>
                </a:ln>
                <a:effectLst/>
                <a:uLnTx/>
                <a:uFillTx/>
                <a:latin typeface="+mn-lt"/>
              </a:rPr>
              <a:t> or</a:t>
            </a:r>
            <a:r>
              <a:rPr kumimoji="1" lang="en-US" altLang="zh-CN" sz="2400" i="1" u="none" strike="noStrike" kern="0" cap="none" spc="0" normalizeH="0" baseline="0" noProof="0" dirty="0" smtClean="0">
                <a:ln>
                  <a:noFill/>
                </a:ln>
                <a:effectLst/>
                <a:uLnTx/>
                <a:uFillTx/>
                <a:latin typeface="+mn-lt"/>
              </a:rPr>
              <a:t> Unique </a:t>
            </a:r>
            <a:r>
              <a:rPr kumimoji="1" lang="en-US" altLang="zh-CN" sz="2400" i="0" u="none" strike="noStrike" kern="0" cap="none" spc="0" normalizeH="0" baseline="0" noProof="0" dirty="0" smtClean="0">
                <a:ln>
                  <a:noFill/>
                </a:ln>
                <a:effectLst/>
                <a:uLnTx/>
                <a:uFillTx/>
                <a:latin typeface="+mn-lt"/>
              </a:rPr>
              <a:t>attributes set.</a:t>
            </a:r>
          </a:p>
          <a:p>
            <a:pPr marL="742950" marR="0" lvl="1" indent="-285750" algn="l" defTabSz="914400" rtl="0" eaLnBrk="1" fontAlgn="base" latinLnBrk="0" hangingPunct="1">
              <a:lnSpc>
                <a:spcPct val="100000"/>
              </a:lnSpc>
              <a:spcBef>
                <a:spcPct val="40000"/>
              </a:spcBef>
              <a:spcAft>
                <a:spcPct val="0"/>
              </a:spcAft>
              <a:buClr>
                <a:schemeClr val="folHlink"/>
              </a:buClr>
              <a:buSzPct val="80000"/>
              <a:buFont typeface="Monotype Sorts" charset="2"/>
              <a:buChar char="l"/>
              <a:defRPr/>
            </a:pPr>
            <a:r>
              <a:rPr kumimoji="1" lang="en-US" altLang="zh-CN" sz="2400" i="0" u="none" strike="noStrike" kern="0" cap="none" spc="0" normalizeH="0" baseline="0" noProof="0" dirty="0" smtClean="0">
                <a:ln>
                  <a:noFill/>
                </a:ln>
                <a:effectLst/>
                <a:uLnTx/>
                <a:uFillTx/>
                <a:latin typeface="+mn-lt"/>
              </a:rPr>
              <a:t>Any attempt to violate the rule is </a:t>
            </a:r>
            <a:r>
              <a:rPr kumimoji="1" lang="en-US" altLang="zh-CN" sz="2400" i="0" u="none" strike="noStrike" kern="0" cap="none" spc="0" normalizeH="0" baseline="0" noProof="0" dirty="0" smtClean="0">
                <a:ln>
                  <a:noFill/>
                </a:ln>
                <a:solidFill>
                  <a:srgbClr val="FF0000"/>
                </a:solidFill>
                <a:effectLst/>
                <a:uLnTx/>
                <a:uFillTx/>
                <a:latin typeface="+mn-lt"/>
              </a:rPr>
              <a:t>rejected </a:t>
            </a:r>
            <a:r>
              <a:rPr kumimoji="1" lang="en-US" altLang="zh-CN" sz="2400" i="0" u="none" strike="noStrike" kern="0" cap="none" spc="0" normalizeH="0" baseline="0" noProof="0" dirty="0" smtClean="0">
                <a:ln>
                  <a:noFill/>
                </a:ln>
                <a:effectLst/>
                <a:uLnTx/>
                <a:uFillTx/>
                <a:latin typeface="+mn-lt"/>
              </a:rPr>
              <a:t>by the system.</a:t>
            </a:r>
          </a:p>
          <a:p>
            <a:pPr marL="742950" marR="0" lvl="1" indent="-285750" algn="l" defTabSz="914400" rtl="0" eaLnBrk="1" fontAlgn="base" latinLnBrk="0" hangingPunct="1">
              <a:lnSpc>
                <a:spcPct val="100000"/>
              </a:lnSpc>
              <a:spcBef>
                <a:spcPct val="40000"/>
              </a:spcBef>
              <a:spcAft>
                <a:spcPct val="0"/>
              </a:spcAft>
              <a:buClr>
                <a:schemeClr val="folHlink"/>
              </a:buClr>
              <a:buSzPct val="80000"/>
              <a:buFont typeface="Monotype Sorts" charset="2"/>
              <a:buChar char="l"/>
              <a:defRPr/>
            </a:pPr>
            <a:r>
              <a:rPr kumimoji="1" lang="en-US" altLang="zh-CN" sz="2400" i="0" u="none" strike="noStrike" kern="0" cap="none" spc="0" normalizeH="0" baseline="0" noProof="0" dirty="0" smtClean="0">
                <a:ln>
                  <a:noFill/>
                </a:ln>
                <a:effectLst/>
                <a:uLnTx/>
                <a:uFillTx/>
                <a:latin typeface="+mn-lt"/>
              </a:rPr>
              <a:t>A table has and only has one </a:t>
            </a:r>
            <a:r>
              <a:rPr kumimoji="1" lang="en-US" altLang="zh-CN" sz="2400" i="1" u="none" strike="noStrike" kern="0" cap="none" spc="0" normalizeH="0" baseline="0" noProof="0" dirty="0" smtClean="0">
                <a:ln>
                  <a:noFill/>
                </a:ln>
                <a:effectLst/>
                <a:uLnTx/>
                <a:uFillTx/>
                <a:latin typeface="+mn-lt"/>
              </a:rPr>
              <a:t>Primary Key</a:t>
            </a:r>
            <a:r>
              <a:rPr kumimoji="1" lang="en-US" altLang="zh-CN" sz="2400" i="0" u="none" strike="noStrike" kern="0" cap="none" spc="0" normalizeH="0" baseline="0" noProof="0" dirty="0" smtClean="0">
                <a:ln>
                  <a:noFill/>
                </a:ln>
                <a:effectLst/>
                <a:uLnTx/>
                <a:uFillTx/>
                <a:latin typeface="+mn-lt"/>
              </a:rPr>
              <a:t>, while it may has any number of </a:t>
            </a:r>
            <a:r>
              <a:rPr kumimoji="1" lang="en-US" altLang="zh-CN" sz="2400" i="1" u="none" strike="noStrike" kern="0" cap="none" spc="0" normalizeH="0" baseline="0" noProof="0" dirty="0" smtClean="0">
                <a:ln>
                  <a:noFill/>
                </a:ln>
                <a:effectLst/>
                <a:uLnTx/>
                <a:uFillTx/>
                <a:latin typeface="+mn-lt"/>
              </a:rPr>
              <a:t>Unique</a:t>
            </a:r>
            <a:r>
              <a:rPr kumimoji="1" lang="en-US" altLang="zh-CN" sz="2400" i="0" u="none" strike="noStrike" kern="0" cap="none" spc="0" normalizeH="0" baseline="0" noProof="0" dirty="0" smtClean="0">
                <a:ln>
                  <a:noFill/>
                </a:ln>
                <a:effectLst/>
                <a:uLnTx/>
                <a:uFillTx/>
                <a:latin typeface="+mn-lt"/>
              </a:rPr>
              <a:t> declarations.</a:t>
            </a:r>
          </a:p>
          <a:p>
            <a:pPr marL="742950" marR="0" lvl="1" indent="-285750" algn="l" defTabSz="914400" rtl="0" eaLnBrk="1" fontAlgn="base" latinLnBrk="0" hangingPunct="1">
              <a:lnSpc>
                <a:spcPct val="100000"/>
              </a:lnSpc>
              <a:spcBef>
                <a:spcPct val="40000"/>
              </a:spcBef>
              <a:spcAft>
                <a:spcPct val="0"/>
              </a:spcAft>
              <a:buClr>
                <a:schemeClr val="folHlink"/>
              </a:buClr>
              <a:buSzPct val="80000"/>
              <a:buFont typeface="Monotype Sorts" charset="2"/>
              <a:buChar char="l"/>
              <a:defRPr/>
            </a:pPr>
            <a:r>
              <a:rPr kumimoji="1" lang="en-US" altLang="zh-CN" sz="2400" i="0" u="none" strike="noStrike" kern="0" cap="none" spc="0" normalizeH="0" baseline="0" noProof="0" dirty="0" smtClean="0">
                <a:ln>
                  <a:noFill/>
                </a:ln>
                <a:effectLst/>
                <a:uLnTx/>
                <a:uFillTx/>
                <a:latin typeface="+mn-lt"/>
              </a:rPr>
              <a:t>An </a:t>
            </a:r>
            <a:r>
              <a:rPr kumimoji="1" lang="en-US" altLang="zh-CN" sz="2400" i="1" u="none" strike="noStrike" kern="0" cap="none" spc="0" normalizeH="0" baseline="0" noProof="0" dirty="0" smtClean="0">
                <a:ln>
                  <a:noFill/>
                </a:ln>
                <a:effectLst/>
                <a:uLnTx/>
                <a:uFillTx/>
                <a:latin typeface="+mn-lt"/>
              </a:rPr>
              <a:t>Unique </a:t>
            </a:r>
            <a:r>
              <a:rPr kumimoji="1" lang="en-US" altLang="zh-CN" sz="2400" i="0" u="none" strike="noStrike" kern="0" cap="none" spc="0" normalizeH="0" baseline="0" noProof="0" dirty="0" smtClean="0">
                <a:ln>
                  <a:noFill/>
                </a:ln>
                <a:effectLst/>
                <a:uLnTx/>
                <a:uFillTx/>
                <a:latin typeface="+mn-lt"/>
              </a:rPr>
              <a:t>attribute can be</a:t>
            </a:r>
            <a:r>
              <a:rPr kumimoji="1" lang="en-US" altLang="zh-CN" sz="2400" i="1" u="none" strike="noStrike" kern="0" cap="none" spc="0" normalizeH="0" baseline="0" noProof="0" dirty="0" smtClean="0">
                <a:ln>
                  <a:noFill/>
                </a:ln>
                <a:effectLst/>
                <a:uLnTx/>
                <a:uFillTx/>
                <a:latin typeface="+mn-lt"/>
              </a:rPr>
              <a:t> NULL</a:t>
            </a:r>
            <a:r>
              <a:rPr kumimoji="1" lang="en-US" altLang="zh-CN" sz="2400" i="0" u="none" strike="noStrike" kern="0" cap="none" spc="0" normalizeH="0" baseline="0" noProof="0" dirty="0" smtClean="0">
                <a:ln>
                  <a:noFill/>
                </a:ln>
                <a:effectLst/>
                <a:uLnTx/>
                <a:uFillTx/>
                <a:latin typeface="+mn-lt"/>
              </a:rPr>
              <a:t>.</a:t>
            </a:r>
          </a:p>
          <a:p>
            <a:pPr marL="742950" marR="0" lvl="1" indent="-285750" algn="l" defTabSz="914400" rtl="0" eaLnBrk="1" fontAlgn="base" latinLnBrk="0" hangingPunct="1">
              <a:lnSpc>
                <a:spcPct val="100000"/>
              </a:lnSpc>
              <a:spcBef>
                <a:spcPct val="40000"/>
              </a:spcBef>
              <a:spcAft>
                <a:spcPct val="0"/>
              </a:spcAft>
              <a:buClr>
                <a:schemeClr val="folHlink"/>
              </a:buClr>
              <a:buSzPct val="80000"/>
              <a:buFont typeface="Monotype Sorts" charset="2"/>
              <a:buChar char="l"/>
              <a:defRPr/>
            </a:pPr>
            <a:r>
              <a:rPr kumimoji="1" lang="en-US" altLang="zh-CN" sz="2400" i="0" u="none" strike="noStrike" kern="0" cap="none" spc="0" normalizeH="0" baseline="0" noProof="0" dirty="0" smtClean="0">
                <a:ln>
                  <a:noFill/>
                </a:ln>
                <a:effectLst/>
                <a:uLnTx/>
                <a:uFillTx/>
                <a:latin typeface="+mn-lt"/>
              </a:rPr>
              <a:t>Attributes in </a:t>
            </a:r>
            <a:r>
              <a:rPr kumimoji="1" lang="en-US" altLang="zh-CN" sz="2400" i="1" u="none" strike="noStrike" kern="0" cap="none" spc="0" normalizeH="0" baseline="0" noProof="0" dirty="0" smtClean="0">
                <a:ln>
                  <a:noFill/>
                </a:ln>
                <a:effectLst/>
                <a:uLnTx/>
                <a:uFillTx/>
                <a:latin typeface="+mn-lt"/>
              </a:rPr>
              <a:t>Primary Key</a:t>
            </a:r>
            <a:r>
              <a:rPr kumimoji="1" lang="en-US" altLang="zh-CN" sz="2400" i="0" u="none" strike="noStrike" kern="0" cap="none" spc="0" normalizeH="0" baseline="0" noProof="0" dirty="0" smtClean="0">
                <a:ln>
                  <a:noFill/>
                </a:ln>
                <a:effectLst/>
                <a:uLnTx/>
                <a:uFillTx/>
                <a:latin typeface="+mn-lt"/>
              </a:rPr>
              <a:t> are not allowed to have </a:t>
            </a:r>
            <a:r>
              <a:rPr kumimoji="1" lang="en-US" altLang="zh-CN" sz="2400" i="1" u="none" strike="noStrike" kern="0" cap="none" spc="0" normalizeH="0" baseline="0" noProof="0" dirty="0" smtClean="0">
                <a:ln>
                  <a:noFill/>
                </a:ln>
                <a:effectLst/>
                <a:uLnTx/>
                <a:uFillTx/>
                <a:latin typeface="+mn-lt"/>
              </a:rPr>
              <a:t>NULL</a:t>
            </a:r>
            <a:r>
              <a:rPr kumimoji="1" lang="en-US" altLang="zh-CN" sz="2400" i="0" u="none" strike="noStrike" kern="0" cap="none" spc="0" normalizeH="0" baseline="0" noProof="0" dirty="0" smtClean="0">
                <a:ln>
                  <a:noFill/>
                </a:ln>
                <a:effectLst/>
                <a:uLnTx/>
                <a:uFillTx/>
                <a:latin typeface="+mn-lt"/>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down)">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down)">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down)">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wipe(down)">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68350" y="404078"/>
            <a:ext cx="8077200" cy="609600"/>
          </a:xfrm>
        </p:spPr>
        <p:txBody>
          <a:bodyPr/>
          <a:lstStyle/>
          <a:p>
            <a:pPr>
              <a:defRPr/>
            </a:pPr>
            <a:r>
              <a:rPr lang="en-US" altLang="zh-CN" dirty="0" smtClean="0"/>
              <a:t>Referential Integrity </a:t>
            </a:r>
            <a:r>
              <a:rPr lang="zh-CN" altLang="en-US" dirty="0" smtClean="0"/>
              <a:t>引用完整性</a:t>
            </a:r>
            <a:endParaRPr lang="en-US" altLang="zh-CN" dirty="0" smtClean="0">
              <a:ea typeface="宋体" panose="02010600030101010101" pitchFamily="2" charset="-122"/>
            </a:endParaRPr>
          </a:p>
        </p:txBody>
      </p:sp>
      <p:sp>
        <p:nvSpPr>
          <p:cNvPr id="5" name="Rectangle 3"/>
          <p:cNvSpPr txBox="1">
            <a:spLocks noChangeArrowheads="1"/>
          </p:cNvSpPr>
          <p:nvPr/>
        </p:nvSpPr>
        <p:spPr bwMode="auto">
          <a:xfrm>
            <a:off x="527050" y="1106488"/>
            <a:ext cx="8221663" cy="4876800"/>
          </a:xfrm>
          <a:prstGeom prst="rect">
            <a:avLst/>
          </a:prstGeom>
          <a:noFill/>
          <a:ln w="9525">
            <a:noFill/>
            <a:miter lim="800000"/>
          </a:ln>
        </p:spPr>
        <p:txBody>
          <a:bodyPr vert="horz" wrap="square" lIns="91440" tIns="45720" rIns="91440" bIns="45720" numCol="1" anchor="t" anchorCtr="0" compatLnSpc="1"/>
          <a:lstStyle/>
          <a:p>
            <a:pPr marL="342900" lvl="0" indent="-342900">
              <a:lnSpc>
                <a:spcPct val="90000"/>
              </a:lnSpc>
              <a:spcBef>
                <a:spcPct val="35000"/>
              </a:spcBef>
              <a:buClr>
                <a:schemeClr val="tx2"/>
              </a:buClr>
              <a:buSzPct val="90000"/>
              <a:buFont typeface="Monotype Sorts" charset="2"/>
              <a:buChar char="n"/>
            </a:pPr>
            <a:r>
              <a:rPr kumimoji="1" lang="en-US" altLang="zh-CN" sz="2000" kern="0" dirty="0" smtClean="0">
                <a:latin typeface="+mn-lt"/>
                <a:ea typeface="宋体" panose="02010600030101010101" pitchFamily="2" charset="-122"/>
              </a:rPr>
              <a:t>FK is column or set of columns that links each row in child table containing foreign FK to row of parent table containing matching PK</a:t>
            </a:r>
            <a:r>
              <a:rPr kumimoji="1" lang="en-US" altLang="zh-CN" sz="2000" b="0" i="1"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t>
            </a:r>
            <a:endParaRPr kumimoji="1"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342900" lvl="0" indent="-342900">
              <a:lnSpc>
                <a:spcPct val="90000"/>
              </a:lnSpc>
              <a:spcBef>
                <a:spcPct val="35000"/>
              </a:spcBef>
              <a:buClr>
                <a:schemeClr val="tx2"/>
              </a:buClr>
              <a:buSzPct val="90000"/>
              <a:buFont typeface="Monotype Sorts" charset="2"/>
              <a:buChar char="n"/>
            </a:pPr>
            <a:r>
              <a:rPr lang="en-US" altLang="zh-CN" sz="2000" dirty="0" smtClean="0"/>
              <a:t>Referential integrity means that, if FK contains a value, that value must refer to existing row in parent table.</a:t>
            </a:r>
          </a:p>
          <a:p>
            <a:pPr marL="342900" lvl="0" indent="-342900">
              <a:lnSpc>
                <a:spcPct val="90000"/>
              </a:lnSpc>
              <a:spcBef>
                <a:spcPct val="35000"/>
              </a:spcBef>
              <a:buClr>
                <a:schemeClr val="tx2"/>
              </a:buClr>
              <a:buSzPct val="90000"/>
              <a:buFont typeface="Monotype Sorts" charset="2"/>
              <a:buChar char="n"/>
            </a:pPr>
            <a:r>
              <a:rPr lang="en-US" altLang="zh-CN" sz="2000" dirty="0" smtClean="0"/>
              <a:t>Any INSERT/UPDATE attempting to create FK value in child table without matching CK value in parent is rejected. </a:t>
            </a:r>
            <a:r>
              <a:rPr lang="zh-CN" altLang="en-US" sz="2000" dirty="0" smtClean="0"/>
              <a:t>在子表创建和主表候选关键字不匹配的外部关键字：拒绝操作</a:t>
            </a:r>
            <a:endParaRPr lang="en-US" altLang="zh-CN" sz="2000" dirty="0" smtClean="0"/>
          </a:p>
          <a:p>
            <a:pPr marL="342900" lvl="0" indent="-342900">
              <a:lnSpc>
                <a:spcPct val="90000"/>
              </a:lnSpc>
              <a:spcBef>
                <a:spcPct val="35000"/>
              </a:spcBef>
              <a:buClr>
                <a:schemeClr val="tx2"/>
              </a:buClr>
              <a:buSzPct val="90000"/>
              <a:buFont typeface="Monotype Sorts" charset="2"/>
              <a:buChar char="n"/>
            </a:pPr>
            <a:r>
              <a:rPr lang="zh-CN" altLang="en-US" sz="2000" dirty="0" smtClean="0"/>
              <a:t>删除中的问题：</a:t>
            </a:r>
            <a:r>
              <a:rPr lang="en-US" altLang="zh-CN" sz="2000" dirty="0" smtClean="0"/>
              <a:t>Action taken attempting to update/delete a CK value in parent table with matching rows in child is dependent on referential action specified using ON UPDATE and ON DELETE </a:t>
            </a:r>
            <a:r>
              <a:rPr lang="en-US" altLang="zh-CN" sz="2000" dirty="0" err="1" smtClean="0"/>
              <a:t>subclauses</a:t>
            </a:r>
            <a:r>
              <a:rPr lang="en-US" altLang="zh-CN" sz="2000" dirty="0" smtClean="0"/>
              <a:t>:</a:t>
            </a:r>
            <a:r>
              <a:rPr lang="zh-CN" altLang="en-US" sz="2000" dirty="0" smtClean="0"/>
              <a:t>在父表中更新或删除和子表有匹配行的候选关键字，有四种操作方式：</a:t>
            </a:r>
            <a:endParaRPr lang="en-US" altLang="zh-CN" sz="2000" dirty="0" smtClean="0"/>
          </a:p>
          <a:p>
            <a:pPr marL="342900" lvl="0" indent="-342900">
              <a:lnSpc>
                <a:spcPct val="90000"/>
              </a:lnSpc>
              <a:spcBef>
                <a:spcPct val="35000"/>
              </a:spcBef>
              <a:buClr>
                <a:schemeClr val="tx2"/>
              </a:buClr>
              <a:buSzPct val="90000"/>
            </a:pPr>
            <a:r>
              <a:rPr lang="en-US" altLang="zh-CN" sz="2000" dirty="0" smtClean="0"/>
              <a:t>        a</a:t>
            </a:r>
            <a:r>
              <a:rPr lang="zh-CN" altLang="en-US" sz="2000" dirty="0" smtClean="0"/>
              <a:t>）</a:t>
            </a:r>
            <a:r>
              <a:rPr lang="en-US" altLang="zh-CN" sz="2000" dirty="0" smtClean="0"/>
              <a:t>CASCADE            b</a:t>
            </a:r>
            <a:r>
              <a:rPr lang="zh-CN" altLang="en-US" sz="2000" dirty="0" smtClean="0"/>
              <a:t>）</a:t>
            </a:r>
            <a:r>
              <a:rPr lang="en-US" altLang="zh-CN" sz="2000" dirty="0" smtClean="0"/>
              <a:t>SET NULL</a:t>
            </a:r>
          </a:p>
          <a:p>
            <a:pPr marL="342900" lvl="0" indent="-342900">
              <a:lnSpc>
                <a:spcPct val="90000"/>
              </a:lnSpc>
              <a:spcBef>
                <a:spcPct val="35000"/>
              </a:spcBef>
              <a:buClr>
                <a:schemeClr val="tx2"/>
              </a:buClr>
              <a:buSzPct val="90000"/>
            </a:pPr>
            <a:r>
              <a:rPr kumimoji="1" lang="en-US" altLang="zh-CN" sz="2000" kern="0" dirty="0" smtClean="0">
                <a:latin typeface="+mn-lt"/>
                <a:ea typeface="宋体" panose="02010600030101010101" pitchFamily="2" charset="-122"/>
              </a:rPr>
              <a:t>        c</a:t>
            </a:r>
            <a:r>
              <a:rPr kumimoji="1" lang="zh-CN" altLang="en-US" sz="2000" kern="0" dirty="0" smtClean="0">
                <a:latin typeface="+mn-lt"/>
                <a:ea typeface="宋体" panose="02010600030101010101" pitchFamily="2" charset="-122"/>
              </a:rPr>
              <a:t>）</a:t>
            </a:r>
            <a:r>
              <a:rPr kumimoji="1" lang="en-US" altLang="zh-CN" sz="2000" kern="0" dirty="0" smtClean="0">
                <a:latin typeface="+mn-lt"/>
                <a:ea typeface="宋体" panose="02010600030101010101" pitchFamily="2" charset="-122"/>
              </a:rPr>
              <a:t>SET DEFAULT     d</a:t>
            </a:r>
            <a:r>
              <a:rPr kumimoji="1" lang="zh-CN" altLang="en-US" sz="2000" kern="0" dirty="0" smtClean="0">
                <a:latin typeface="+mn-lt"/>
                <a:ea typeface="宋体" panose="02010600030101010101" pitchFamily="2" charset="-122"/>
              </a:rPr>
              <a:t>）</a:t>
            </a:r>
            <a:r>
              <a:rPr kumimoji="1" lang="en-US" altLang="zh-CN" sz="2000" kern="0" dirty="0" smtClean="0">
                <a:latin typeface="+mn-lt"/>
                <a:ea typeface="宋体" panose="02010600030101010101" pitchFamily="2" charset="-122"/>
              </a:rPr>
              <a:t>NO ACTION</a:t>
            </a:r>
          </a:p>
          <a:p>
            <a:pPr marL="342900" marR="0" lvl="0" indent="-342900" algn="l" defTabSz="914400" rtl="0" eaLnBrk="0" fontAlgn="base" latinLnBrk="0" hangingPunct="0">
              <a:lnSpc>
                <a:spcPct val="90000"/>
              </a:lnSpc>
              <a:spcBef>
                <a:spcPct val="35000"/>
              </a:spcBef>
              <a:spcAft>
                <a:spcPct val="0"/>
              </a:spcAft>
              <a:buClr>
                <a:schemeClr val="tx2"/>
              </a:buClr>
              <a:buSzPct val="90000"/>
              <a:buFont typeface="Monotype Sorts" charset="2"/>
              <a:buNone/>
              <a:defRPr/>
            </a:pPr>
            <a:endParaRPr kumimoji="1"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342900" marR="0" lvl="0" indent="-342900" algn="l" defTabSz="914400" rtl="0" eaLnBrk="0" fontAlgn="base" latinLnBrk="0" hangingPunct="0">
              <a:lnSpc>
                <a:spcPct val="90000"/>
              </a:lnSpc>
              <a:spcBef>
                <a:spcPct val="35000"/>
              </a:spcBef>
              <a:spcAft>
                <a:spcPct val="0"/>
              </a:spcAft>
              <a:buClr>
                <a:schemeClr val="tx2"/>
              </a:buClr>
              <a:buSzPct val="90000"/>
              <a:buFont typeface="Monotype Sorts" charset="2"/>
              <a:buNone/>
              <a:defRPr/>
            </a:pPr>
            <a:endParaRPr kumimoji="1" lang="en-US" altLang="zh-CN" sz="18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9321" y="215392"/>
            <a:ext cx="8077200" cy="609600"/>
          </a:xfrm>
        </p:spPr>
        <p:txBody>
          <a:bodyPr/>
          <a:lstStyle/>
          <a:p>
            <a:pPr>
              <a:defRPr/>
            </a:pPr>
            <a:r>
              <a:rPr lang="en-US" altLang="zh-CN" dirty="0" smtClean="0"/>
              <a:t>Referential Integrity </a:t>
            </a:r>
            <a:r>
              <a:rPr lang="zh-CN" altLang="en-US" dirty="0" smtClean="0"/>
              <a:t>引用完整性</a:t>
            </a:r>
            <a:endParaRPr lang="en-US" altLang="zh-CN" dirty="0" smtClean="0">
              <a:ea typeface="宋体" panose="02010600030101010101" pitchFamily="2" charset="-122"/>
            </a:endParaRPr>
          </a:p>
        </p:txBody>
      </p:sp>
      <p:sp>
        <p:nvSpPr>
          <p:cNvPr id="5" name="Rectangle 3"/>
          <p:cNvSpPr txBox="1">
            <a:spLocks noChangeArrowheads="1"/>
          </p:cNvSpPr>
          <p:nvPr/>
        </p:nvSpPr>
        <p:spPr bwMode="auto">
          <a:xfrm>
            <a:off x="419548" y="1095731"/>
            <a:ext cx="8458257" cy="4876800"/>
          </a:xfrm>
          <a:prstGeom prst="rect">
            <a:avLst/>
          </a:prstGeom>
          <a:noFill/>
          <a:ln w="9525">
            <a:noFill/>
            <a:miter lim="800000"/>
          </a:ln>
        </p:spPr>
        <p:txBody>
          <a:bodyPr vert="horz" wrap="square" lIns="91440" tIns="45720" rIns="91440" bIns="45720" numCol="1" anchor="t" anchorCtr="0" compatLnSpc="1"/>
          <a:lstStyle/>
          <a:p>
            <a:pPr marL="342900" lvl="0" indent="-342900">
              <a:lnSpc>
                <a:spcPct val="90000"/>
              </a:lnSpc>
              <a:spcBef>
                <a:spcPct val="35000"/>
              </a:spcBef>
              <a:buClr>
                <a:schemeClr val="tx2"/>
              </a:buClr>
              <a:buSzPct val="90000"/>
              <a:buFont typeface="Monotype Sorts" charset="2"/>
              <a:buChar char="n"/>
            </a:pPr>
            <a:r>
              <a:rPr kumimoji="1" lang="en-US" altLang="zh-CN" sz="2000" kern="0" dirty="0" smtClean="0">
                <a:latin typeface="+mn-lt"/>
                <a:ea typeface="宋体" panose="02010600030101010101" pitchFamily="2" charset="-122"/>
              </a:rPr>
              <a:t>CASCADE: Delete row from parent and Delete matching rows in child, and so on in cascading manner.</a:t>
            </a:r>
            <a:endParaRPr kumimoji="1" lang="en-US" altLang="zh-CN" sz="2000" i="1" kern="0" dirty="0" smtClean="0">
              <a:latin typeface="+mn-lt"/>
              <a:ea typeface="宋体" panose="02010600030101010101" pitchFamily="2" charset="-122"/>
            </a:endParaRPr>
          </a:p>
          <a:p>
            <a:pPr marL="342900" lvl="0" indent="-342900">
              <a:lnSpc>
                <a:spcPct val="90000"/>
              </a:lnSpc>
              <a:spcBef>
                <a:spcPct val="35000"/>
              </a:spcBef>
              <a:buClr>
                <a:schemeClr val="tx2"/>
              </a:buClr>
              <a:buSzPct val="90000"/>
            </a:pPr>
            <a:r>
              <a:rPr lang="en-US" sz="1800" dirty="0" smtClean="0"/>
              <a:t>       foreign key (</a:t>
            </a:r>
            <a:r>
              <a:rPr lang="en-US" sz="1800" dirty="0" err="1" smtClean="0"/>
              <a:t>course_id</a:t>
            </a:r>
            <a:r>
              <a:rPr lang="en-US" sz="1800" dirty="0" smtClean="0"/>
              <a:t>) references course on delete cascade(section)</a:t>
            </a:r>
          </a:p>
          <a:p>
            <a:pPr marL="342900" lvl="0" indent="-342900">
              <a:lnSpc>
                <a:spcPct val="90000"/>
              </a:lnSpc>
              <a:spcBef>
                <a:spcPct val="35000"/>
              </a:spcBef>
              <a:buClr>
                <a:schemeClr val="tx2"/>
              </a:buClr>
              <a:buSzPct val="90000"/>
            </a:pPr>
            <a:endParaRPr lang="zh-CN" altLang="en-US" sz="1800" dirty="0" smtClean="0"/>
          </a:p>
          <a:p>
            <a:pPr marL="342900" lvl="0" indent="-342900">
              <a:lnSpc>
                <a:spcPct val="90000"/>
              </a:lnSpc>
              <a:spcBef>
                <a:spcPct val="35000"/>
              </a:spcBef>
              <a:buClr>
                <a:schemeClr val="tx2"/>
              </a:buClr>
              <a:buSzPct val="90000"/>
              <a:buFont typeface="Monotype Sorts" charset="2"/>
              <a:buChar char="n"/>
            </a:pPr>
            <a:r>
              <a:rPr lang="en-US" altLang="zh-CN" sz="2000" dirty="0" smtClean="0"/>
              <a:t>SET NULL: Delete row from parent and set FK column(s) in child to NULL. Invalidate if FK columns are NOT NULL.</a:t>
            </a:r>
          </a:p>
          <a:p>
            <a:pPr marL="342900" lvl="0" indent="-342900">
              <a:lnSpc>
                <a:spcPct val="90000"/>
              </a:lnSpc>
              <a:spcBef>
                <a:spcPct val="35000"/>
              </a:spcBef>
              <a:buClr>
                <a:schemeClr val="tx2"/>
              </a:buClr>
              <a:buSzPct val="90000"/>
            </a:pPr>
            <a:r>
              <a:rPr lang="en-US" sz="1800" dirty="0" smtClean="0"/>
              <a:t>     foreign key (</a:t>
            </a:r>
            <a:r>
              <a:rPr lang="en-US" sz="1800" dirty="0" err="1" smtClean="0"/>
              <a:t>dept_name</a:t>
            </a:r>
            <a:r>
              <a:rPr lang="en-US" sz="1800" dirty="0" smtClean="0"/>
              <a:t>) references department  on delete set null(course)</a:t>
            </a:r>
          </a:p>
          <a:p>
            <a:pPr marL="342900" lvl="0" indent="-342900">
              <a:lnSpc>
                <a:spcPct val="90000"/>
              </a:lnSpc>
              <a:spcBef>
                <a:spcPct val="35000"/>
              </a:spcBef>
              <a:buClr>
                <a:schemeClr val="tx2"/>
              </a:buClr>
              <a:buSzPct val="90000"/>
            </a:pPr>
            <a:endParaRPr lang="zh-CN" altLang="en-US" sz="1800" dirty="0" smtClean="0"/>
          </a:p>
          <a:p>
            <a:pPr marL="342900" lvl="0" indent="-342900">
              <a:lnSpc>
                <a:spcPct val="90000"/>
              </a:lnSpc>
              <a:spcBef>
                <a:spcPct val="35000"/>
              </a:spcBef>
              <a:buClr>
                <a:schemeClr val="tx2"/>
              </a:buClr>
              <a:buSzPct val="90000"/>
              <a:buFont typeface="Monotype Sorts" charset="2"/>
              <a:buChar char="n"/>
            </a:pPr>
            <a:r>
              <a:rPr lang="en-US" altLang="zh-CN" sz="2000" dirty="0" smtClean="0"/>
              <a:t>SET DEFAULT: Delete row from parent and set each component of FK in child to specified default. Only valid if DEFAULT specified for FK columns.</a:t>
            </a:r>
          </a:p>
          <a:p>
            <a:pPr marL="342900" lvl="0" indent="-342900">
              <a:lnSpc>
                <a:spcPct val="90000"/>
              </a:lnSpc>
              <a:spcBef>
                <a:spcPct val="35000"/>
              </a:spcBef>
              <a:buClr>
                <a:schemeClr val="tx2"/>
              </a:buClr>
              <a:buSzPct val="90000"/>
              <a:buFont typeface="Monotype Sorts" charset="2"/>
              <a:buChar char="n"/>
            </a:pPr>
            <a:endParaRPr lang="en-US" altLang="zh-CN" sz="2000" dirty="0" smtClean="0"/>
          </a:p>
          <a:p>
            <a:pPr marL="342900" lvl="0" indent="-342900">
              <a:lnSpc>
                <a:spcPct val="90000"/>
              </a:lnSpc>
              <a:spcBef>
                <a:spcPct val="35000"/>
              </a:spcBef>
              <a:buClr>
                <a:schemeClr val="tx2"/>
              </a:buClr>
              <a:buSzPct val="90000"/>
              <a:buFont typeface="Monotype Sorts" charset="2"/>
              <a:buChar char="n"/>
            </a:pPr>
            <a:r>
              <a:rPr lang="en-US" altLang="zh-CN" sz="2000" dirty="0" smtClean="0"/>
              <a:t>NO ACTION: Reject delete from </a:t>
            </a:r>
            <a:r>
              <a:rPr lang="en-US" altLang="zh-CN" sz="2000" dirty="0" err="1" smtClean="0"/>
              <a:t>parent.Default</a:t>
            </a:r>
            <a:r>
              <a:rPr lang="en-US" altLang="zh-CN" sz="2000" dirty="0" smtClean="0"/>
              <a:t>.</a:t>
            </a:r>
          </a:p>
          <a:p>
            <a:pPr marL="342900" marR="0" lvl="0" indent="-342900" algn="l" defTabSz="914400" rtl="0" eaLnBrk="0" fontAlgn="base" latinLnBrk="0" hangingPunct="0">
              <a:lnSpc>
                <a:spcPct val="90000"/>
              </a:lnSpc>
              <a:spcBef>
                <a:spcPct val="35000"/>
              </a:spcBef>
              <a:spcAft>
                <a:spcPct val="0"/>
              </a:spcAft>
              <a:buClr>
                <a:schemeClr val="tx2"/>
              </a:buClr>
              <a:buSzPct val="90000"/>
              <a:buFont typeface="Monotype Sorts" charset="2"/>
              <a:buNone/>
              <a:defRPr/>
            </a:pPr>
            <a:endParaRPr kumimoji="1" lang="en-US" altLang="zh-CN" sz="18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xfrm>
            <a:off x="874666" y="405310"/>
            <a:ext cx="8077200" cy="609600"/>
          </a:xfrm>
        </p:spPr>
        <p:txBody>
          <a:bodyPr/>
          <a:lstStyle/>
          <a:p>
            <a:pPr>
              <a:defRPr/>
            </a:pPr>
            <a:r>
              <a:rPr lang="en-US" altLang="zh-CN" dirty="0" smtClean="0">
                <a:ea typeface="宋体" panose="02010600030101010101" pitchFamily="2" charset="-122"/>
              </a:rPr>
              <a:t>Integrity Constraints in Create Table</a:t>
            </a:r>
          </a:p>
        </p:txBody>
      </p:sp>
      <p:sp>
        <p:nvSpPr>
          <p:cNvPr id="11267" name="Rectangle 3"/>
          <p:cNvSpPr>
            <a:spLocks noGrp="1" noChangeArrowheads="1"/>
          </p:cNvSpPr>
          <p:nvPr>
            <p:ph type="body" idx="1"/>
          </p:nvPr>
        </p:nvSpPr>
        <p:spPr>
          <a:xfrm>
            <a:off x="823913" y="1098550"/>
            <a:ext cx="6638925" cy="1254125"/>
          </a:xfrm>
        </p:spPr>
        <p:txBody>
          <a:bodyPr/>
          <a:lstStyle/>
          <a:p>
            <a:r>
              <a:rPr lang="en-US" altLang="zh-CN" sz="2000" b="1" dirty="0" smtClean="0">
                <a:ea typeface="宋体" panose="02010600030101010101" pitchFamily="2" charset="-122"/>
              </a:rPr>
              <a:t>not null(</a:t>
            </a:r>
            <a:r>
              <a:rPr lang="en-US" altLang="zh-CN" sz="2000" dirty="0" smtClean="0"/>
              <a:t>required data)</a:t>
            </a:r>
            <a:endParaRPr lang="en-US" altLang="zh-CN" sz="2000" b="1" dirty="0" smtClean="0">
              <a:ea typeface="宋体" panose="02010600030101010101" pitchFamily="2" charset="-122"/>
            </a:endParaRPr>
          </a:p>
          <a:p>
            <a:r>
              <a:rPr lang="en-US" altLang="zh-CN" sz="2000" b="1" dirty="0" smtClean="0">
                <a:ea typeface="宋体" panose="02010600030101010101" pitchFamily="2" charset="-122"/>
              </a:rPr>
              <a:t>primary key</a:t>
            </a:r>
            <a:r>
              <a:rPr lang="en-US" altLang="zh-CN" sz="2000" dirty="0" smtClean="0">
                <a:ea typeface="宋体" panose="02010600030101010101" pitchFamily="2" charset="-122"/>
              </a:rPr>
              <a:t> (</a:t>
            </a:r>
            <a:r>
              <a:rPr lang="en-US" altLang="zh-CN" sz="2000" i="1" dirty="0" smtClean="0">
                <a:ea typeface="宋体" panose="02010600030101010101" pitchFamily="2" charset="-122"/>
              </a:rPr>
              <a:t>A</a:t>
            </a:r>
            <a:r>
              <a:rPr lang="en-US" altLang="zh-CN" sz="2000" baseline="-25000" dirty="0" smtClean="0">
                <a:ea typeface="宋体" panose="02010600030101010101" pitchFamily="2" charset="-122"/>
              </a:rPr>
              <a:t>1</a:t>
            </a:r>
            <a:r>
              <a:rPr lang="en-US" altLang="zh-CN" sz="2000" dirty="0" smtClean="0">
                <a:ea typeface="宋体" panose="02010600030101010101" pitchFamily="2" charset="-122"/>
              </a:rPr>
              <a:t>, ..., </a:t>
            </a:r>
            <a:r>
              <a:rPr lang="en-US" altLang="zh-CN" sz="2000" i="1" dirty="0" smtClean="0">
                <a:ea typeface="宋体" panose="02010600030101010101" pitchFamily="2" charset="-122"/>
              </a:rPr>
              <a:t>A</a:t>
            </a:r>
            <a:r>
              <a:rPr lang="en-US" altLang="zh-CN" sz="2000" i="1" baseline="-25000" dirty="0" smtClean="0">
                <a:ea typeface="宋体" panose="02010600030101010101" pitchFamily="2" charset="-122"/>
              </a:rPr>
              <a:t>n </a:t>
            </a:r>
            <a:r>
              <a:rPr lang="en-US" altLang="zh-CN" sz="2000" dirty="0" smtClean="0">
                <a:ea typeface="宋体" panose="02010600030101010101" pitchFamily="2" charset="-122"/>
              </a:rPr>
              <a:t>)</a:t>
            </a:r>
            <a:endParaRPr lang="en-US" altLang="zh-CN" sz="1800" dirty="0" smtClean="0">
              <a:ea typeface="宋体" panose="02010600030101010101" pitchFamily="2" charset="-122"/>
            </a:endParaRPr>
          </a:p>
          <a:p>
            <a:r>
              <a:rPr lang="en-US" altLang="zh-CN" sz="2000" b="1" dirty="0" smtClean="0">
                <a:ea typeface="宋体" panose="02010600030101010101" pitchFamily="2" charset="-122"/>
              </a:rPr>
              <a:t>foreign key </a:t>
            </a:r>
            <a:r>
              <a:rPr lang="en-US" altLang="zh-CN" sz="2000" dirty="0" smtClean="0">
                <a:ea typeface="宋体" panose="02010600030101010101" pitchFamily="2" charset="-122"/>
              </a:rPr>
              <a:t>(</a:t>
            </a:r>
            <a:r>
              <a:rPr lang="en-US" altLang="zh-CN" sz="2000" i="1" dirty="0" smtClean="0">
                <a:ea typeface="宋体" panose="02010600030101010101" pitchFamily="2" charset="-122"/>
              </a:rPr>
              <a:t>A</a:t>
            </a:r>
            <a:r>
              <a:rPr lang="en-US" altLang="zh-CN" sz="2000" baseline="-25000" dirty="0" smtClean="0">
                <a:ea typeface="宋体" panose="02010600030101010101" pitchFamily="2" charset="-122"/>
              </a:rPr>
              <a:t>m</a:t>
            </a:r>
            <a:r>
              <a:rPr lang="en-US" altLang="zh-CN" sz="2000" dirty="0" smtClean="0">
                <a:ea typeface="宋体" panose="02010600030101010101" pitchFamily="2" charset="-122"/>
              </a:rPr>
              <a:t>, ..., </a:t>
            </a:r>
            <a:r>
              <a:rPr lang="en-US" altLang="zh-CN" sz="2000" i="1" dirty="0" smtClean="0">
                <a:ea typeface="宋体" panose="02010600030101010101" pitchFamily="2" charset="-122"/>
              </a:rPr>
              <a:t>A</a:t>
            </a:r>
            <a:r>
              <a:rPr lang="en-US" altLang="zh-CN" sz="2000" i="1" baseline="-25000" dirty="0" smtClean="0">
                <a:ea typeface="宋体" panose="02010600030101010101" pitchFamily="2" charset="-122"/>
              </a:rPr>
              <a:t>n </a:t>
            </a:r>
            <a:r>
              <a:rPr lang="en-US" altLang="zh-CN" sz="2000" dirty="0" smtClean="0">
                <a:ea typeface="宋体" panose="02010600030101010101" pitchFamily="2" charset="-122"/>
              </a:rPr>
              <a:t>) </a:t>
            </a:r>
            <a:r>
              <a:rPr lang="en-US" altLang="zh-CN" sz="2000" b="1" dirty="0" smtClean="0">
                <a:ea typeface="宋体" panose="02010600030101010101" pitchFamily="2" charset="-122"/>
              </a:rPr>
              <a:t>references </a:t>
            </a:r>
            <a:r>
              <a:rPr lang="en-US" altLang="zh-CN" sz="2000" i="1" dirty="0" smtClean="0">
                <a:ea typeface="宋体" panose="02010600030101010101" pitchFamily="2" charset="-122"/>
              </a:rPr>
              <a:t>r</a:t>
            </a:r>
            <a:endParaRPr lang="en-US" altLang="zh-CN" sz="1800" dirty="0" smtClean="0">
              <a:ea typeface="宋体" panose="02010600030101010101" pitchFamily="2" charset="-122"/>
            </a:endParaRPr>
          </a:p>
        </p:txBody>
      </p:sp>
      <p:sp>
        <p:nvSpPr>
          <p:cNvPr id="11268" name="Rectangle 4"/>
          <p:cNvSpPr>
            <a:spLocks noChangeArrowheads="1"/>
          </p:cNvSpPr>
          <p:nvPr/>
        </p:nvSpPr>
        <p:spPr bwMode="auto">
          <a:xfrm>
            <a:off x="771525" y="2395538"/>
            <a:ext cx="8372475" cy="3479800"/>
          </a:xfrm>
          <a:prstGeom prst="rect">
            <a:avLst/>
          </a:prstGeom>
          <a:noFill/>
          <a:ln w="12700">
            <a:noFill/>
            <a:miter lim="800000"/>
          </a:ln>
        </p:spPr>
        <p:txBody>
          <a:bodyPr lIns="90488" tIns="44450" rIns="90488" bIns="44450"/>
          <a:lstStyle/>
          <a:p>
            <a:pPr>
              <a:tabLst>
                <a:tab pos="1428750" algn="l"/>
                <a:tab pos="1711325" algn="l"/>
                <a:tab pos="3319145" algn="l"/>
              </a:tabLst>
            </a:pPr>
            <a:r>
              <a:rPr lang="en-US" altLang="zh-CN" sz="2000">
                <a:ea typeface="宋体" panose="02010600030101010101" pitchFamily="2" charset="-122"/>
              </a:rPr>
              <a:t>Example:  Declare</a:t>
            </a:r>
            <a:r>
              <a:rPr lang="en-US" altLang="zh-CN" sz="1800">
                <a:ea typeface="宋体" panose="02010600030101010101" pitchFamily="2" charset="-122"/>
              </a:rPr>
              <a:t> </a:t>
            </a:r>
            <a:r>
              <a:rPr lang="en-US" altLang="zh-CN" sz="2000" i="1">
                <a:ea typeface="宋体" panose="02010600030101010101" pitchFamily="2" charset="-122"/>
              </a:rPr>
              <a:t>dept_name</a:t>
            </a:r>
            <a:r>
              <a:rPr lang="en-US" altLang="zh-CN" sz="1800">
                <a:ea typeface="宋体" panose="02010600030101010101" pitchFamily="2" charset="-122"/>
              </a:rPr>
              <a:t> </a:t>
            </a:r>
            <a:r>
              <a:rPr lang="en-US" altLang="zh-CN" sz="2000">
                <a:ea typeface="宋体" panose="02010600030101010101" pitchFamily="2" charset="-122"/>
              </a:rPr>
              <a:t>as the primary key for</a:t>
            </a:r>
            <a:r>
              <a:rPr lang="en-US" altLang="zh-CN" sz="1800">
                <a:ea typeface="宋体" panose="02010600030101010101" pitchFamily="2" charset="-122"/>
              </a:rPr>
              <a:t> </a:t>
            </a:r>
            <a:r>
              <a:rPr lang="en-US" altLang="zh-CN" sz="2000" i="1">
                <a:ea typeface="宋体" panose="02010600030101010101" pitchFamily="2" charset="-122"/>
              </a:rPr>
              <a:t>department</a:t>
            </a:r>
            <a:endParaRPr lang="en-US" altLang="zh-CN" sz="1800" i="1">
              <a:ea typeface="宋体" panose="02010600030101010101" pitchFamily="2" charset="-122"/>
            </a:endParaRPr>
          </a:p>
          <a:p>
            <a:pPr>
              <a:tabLst>
                <a:tab pos="1428750" algn="l"/>
                <a:tab pos="1711325" algn="l"/>
                <a:tab pos="3319145" algn="l"/>
              </a:tabLst>
            </a:pPr>
            <a:r>
              <a:rPr lang="en-US" altLang="zh-CN" sz="2000">
                <a:ea typeface="宋体" panose="02010600030101010101" pitchFamily="2" charset="-122"/>
              </a:rPr>
              <a:t>.</a:t>
            </a:r>
            <a:endParaRPr lang="en-US" altLang="zh-CN" sz="1800" b="1">
              <a:ea typeface="宋体" panose="02010600030101010101" pitchFamily="2" charset="-122"/>
            </a:endParaRPr>
          </a:p>
          <a:p>
            <a:pPr>
              <a:tabLst>
                <a:tab pos="1428750" algn="l"/>
                <a:tab pos="1711325" algn="l"/>
                <a:tab pos="3319145" algn="l"/>
              </a:tabLst>
            </a:pPr>
            <a:r>
              <a:rPr lang="en-US" altLang="zh-CN" sz="1800">
                <a:ea typeface="宋体" panose="02010600030101010101" pitchFamily="2" charset="-122"/>
              </a:rPr>
              <a:t>	</a:t>
            </a:r>
            <a:r>
              <a:rPr kumimoji="1" lang="en-US" altLang="zh-CN" sz="1800" b="1">
                <a:ea typeface="宋体" panose="02010600030101010101" pitchFamily="2" charset="-122"/>
              </a:rPr>
              <a:t>create table</a:t>
            </a:r>
            <a:r>
              <a:rPr kumimoji="1" lang="en-US" altLang="zh-CN" sz="1800">
                <a:ea typeface="宋体" panose="02010600030101010101" pitchFamily="2" charset="-122"/>
              </a:rPr>
              <a:t> </a:t>
            </a:r>
            <a:r>
              <a:rPr kumimoji="1" lang="en-US" altLang="zh-CN" sz="1800" i="1">
                <a:ea typeface="宋体" panose="02010600030101010101" pitchFamily="2" charset="-122"/>
              </a:rPr>
              <a:t>instructor</a:t>
            </a:r>
            <a:r>
              <a:rPr kumimoji="1" lang="en-US" altLang="zh-CN" sz="1800">
                <a:ea typeface="宋体" panose="02010600030101010101" pitchFamily="2" charset="-122"/>
              </a:rPr>
              <a:t> (</a:t>
            </a:r>
            <a:br>
              <a:rPr kumimoji="1" lang="en-US" altLang="zh-CN" sz="1800">
                <a:ea typeface="宋体" panose="02010600030101010101" pitchFamily="2" charset="-122"/>
              </a:rPr>
            </a:br>
            <a:r>
              <a:rPr kumimoji="1" lang="en-US" altLang="zh-CN" sz="1800">
                <a:ea typeface="宋体" panose="02010600030101010101" pitchFamily="2" charset="-122"/>
              </a:rPr>
              <a:t>                             </a:t>
            </a:r>
            <a:r>
              <a:rPr kumimoji="1" lang="en-US" altLang="zh-CN" sz="1800" i="1">
                <a:ea typeface="宋体" panose="02010600030101010101" pitchFamily="2" charset="-122"/>
              </a:rPr>
              <a:t>ID</a:t>
            </a:r>
            <a:r>
              <a:rPr kumimoji="1" lang="en-US" altLang="zh-CN" sz="1800">
                <a:ea typeface="宋体" panose="02010600030101010101" pitchFamily="2" charset="-122"/>
              </a:rPr>
              <a:t>                </a:t>
            </a:r>
            <a:r>
              <a:rPr kumimoji="1" lang="en-US" altLang="zh-CN" sz="1800" b="1">
                <a:ea typeface="宋体" panose="02010600030101010101" pitchFamily="2" charset="-122"/>
              </a:rPr>
              <a:t>char</a:t>
            </a:r>
            <a:r>
              <a:rPr kumimoji="1" lang="en-US" altLang="zh-CN" sz="1800">
                <a:ea typeface="宋体" panose="02010600030101010101" pitchFamily="2" charset="-122"/>
              </a:rPr>
              <a:t>(5),</a:t>
            </a:r>
            <a:br>
              <a:rPr kumimoji="1" lang="en-US" altLang="zh-CN" sz="1800">
                <a:ea typeface="宋体" panose="02010600030101010101" pitchFamily="2" charset="-122"/>
              </a:rPr>
            </a:br>
            <a:r>
              <a:rPr kumimoji="1" lang="en-US" altLang="zh-CN" sz="1800">
                <a:ea typeface="宋体" panose="02010600030101010101" pitchFamily="2" charset="-122"/>
              </a:rPr>
              <a:t>                             </a:t>
            </a:r>
            <a:r>
              <a:rPr kumimoji="1" lang="en-US" altLang="zh-CN" sz="1800" i="1">
                <a:ea typeface="宋体" panose="02010600030101010101" pitchFamily="2" charset="-122"/>
              </a:rPr>
              <a:t>name           </a:t>
            </a:r>
            <a:r>
              <a:rPr kumimoji="1" lang="en-US" altLang="zh-CN" sz="1800" b="1">
                <a:ea typeface="宋体" panose="02010600030101010101" pitchFamily="2" charset="-122"/>
              </a:rPr>
              <a:t>varchar</a:t>
            </a:r>
            <a:r>
              <a:rPr kumimoji="1" lang="en-US" altLang="zh-CN" sz="1800">
                <a:ea typeface="宋体" panose="02010600030101010101" pitchFamily="2" charset="-122"/>
              </a:rPr>
              <a:t>(20) </a:t>
            </a:r>
            <a:r>
              <a:rPr kumimoji="1" lang="en-US" altLang="zh-CN" sz="1800" b="1">
                <a:ea typeface="宋体" panose="02010600030101010101" pitchFamily="2" charset="-122"/>
              </a:rPr>
              <a:t>not null,</a:t>
            </a:r>
            <a:r>
              <a:rPr kumimoji="1" lang="en-US" altLang="zh-CN" sz="1800" b="1" i="1">
                <a:ea typeface="宋体" panose="02010600030101010101" pitchFamily="2" charset="-122"/>
              </a:rPr>
              <a:t/>
            </a:r>
            <a:br>
              <a:rPr kumimoji="1" lang="en-US" altLang="zh-CN" sz="1800" b="1" i="1">
                <a:ea typeface="宋体" panose="02010600030101010101" pitchFamily="2" charset="-122"/>
              </a:rPr>
            </a:br>
            <a:r>
              <a:rPr kumimoji="1" lang="en-US" altLang="zh-CN" sz="1800" b="1" i="1">
                <a:ea typeface="宋体" panose="02010600030101010101" pitchFamily="2" charset="-122"/>
              </a:rPr>
              <a:t>                             </a:t>
            </a:r>
            <a:r>
              <a:rPr kumimoji="1" lang="en-US" altLang="zh-CN" sz="1800" i="1">
                <a:ea typeface="宋体" panose="02010600030101010101" pitchFamily="2" charset="-122"/>
              </a:rPr>
              <a:t>dept_name  </a:t>
            </a:r>
            <a:r>
              <a:rPr kumimoji="1" lang="en-US" altLang="zh-CN" sz="1800" b="1">
                <a:ea typeface="宋体" panose="02010600030101010101" pitchFamily="2" charset="-122"/>
              </a:rPr>
              <a:t>varchar</a:t>
            </a:r>
            <a:r>
              <a:rPr kumimoji="1" lang="en-US" altLang="zh-CN" sz="1800">
                <a:ea typeface="宋体" panose="02010600030101010101" pitchFamily="2" charset="-122"/>
              </a:rPr>
              <a:t>(20),</a:t>
            </a:r>
            <a:br>
              <a:rPr kumimoji="1" lang="en-US" altLang="zh-CN" sz="1800">
                <a:ea typeface="宋体" panose="02010600030101010101" pitchFamily="2" charset="-122"/>
              </a:rPr>
            </a:br>
            <a:r>
              <a:rPr kumimoji="1" lang="en-US" altLang="zh-CN" sz="1800">
                <a:ea typeface="宋体" panose="02010600030101010101" pitchFamily="2" charset="-122"/>
              </a:rPr>
              <a:t>                             </a:t>
            </a:r>
            <a:r>
              <a:rPr kumimoji="1" lang="en-US" altLang="zh-CN" sz="1800" i="1">
                <a:ea typeface="宋体" panose="02010600030101010101" pitchFamily="2" charset="-122"/>
              </a:rPr>
              <a:t>salary</a:t>
            </a:r>
            <a:r>
              <a:rPr kumimoji="1" lang="en-US" altLang="zh-CN" sz="1800">
                <a:ea typeface="宋体" panose="02010600030101010101" pitchFamily="2" charset="-122"/>
              </a:rPr>
              <a:t>           </a:t>
            </a:r>
            <a:r>
              <a:rPr kumimoji="1" lang="en-US" altLang="zh-CN" sz="1800" b="1">
                <a:ea typeface="宋体" panose="02010600030101010101" pitchFamily="2" charset="-122"/>
              </a:rPr>
              <a:t>numeric</a:t>
            </a:r>
            <a:r>
              <a:rPr kumimoji="1" lang="en-US" altLang="zh-CN" sz="1800">
                <a:ea typeface="宋体" panose="02010600030101010101" pitchFamily="2" charset="-122"/>
              </a:rPr>
              <a:t>(8,2),</a:t>
            </a:r>
            <a:br>
              <a:rPr kumimoji="1" lang="en-US" altLang="zh-CN" sz="1800">
                <a:ea typeface="宋体" panose="02010600030101010101" pitchFamily="2" charset="-122"/>
              </a:rPr>
            </a:br>
            <a:r>
              <a:rPr kumimoji="1" lang="en-US" altLang="zh-CN" sz="1800">
                <a:ea typeface="宋体" panose="02010600030101010101" pitchFamily="2" charset="-122"/>
              </a:rPr>
              <a:t>                             </a:t>
            </a:r>
            <a:r>
              <a:rPr lang="en-US" altLang="zh-CN" sz="2000" b="1">
                <a:ea typeface="宋体" panose="02010600030101010101" pitchFamily="2" charset="-122"/>
              </a:rPr>
              <a:t>primary key </a:t>
            </a:r>
            <a:r>
              <a:rPr kumimoji="1" lang="en-US" altLang="zh-CN" sz="2000">
                <a:ea typeface="宋体" panose="02010600030101010101" pitchFamily="2" charset="-122"/>
              </a:rPr>
              <a:t>(</a:t>
            </a:r>
            <a:r>
              <a:rPr lang="en-US" altLang="zh-CN" sz="2000" i="1">
                <a:ea typeface="宋体" panose="02010600030101010101" pitchFamily="2" charset="-122"/>
              </a:rPr>
              <a:t>ID</a:t>
            </a:r>
            <a:r>
              <a:rPr kumimoji="1" lang="en-US" altLang="zh-CN" sz="2000">
                <a:ea typeface="宋体" panose="02010600030101010101" pitchFamily="2" charset="-122"/>
              </a:rPr>
              <a:t>),</a:t>
            </a:r>
            <a:br>
              <a:rPr kumimoji="1" lang="en-US" altLang="zh-CN" sz="2000">
                <a:ea typeface="宋体" panose="02010600030101010101" pitchFamily="2" charset="-122"/>
              </a:rPr>
            </a:br>
            <a:r>
              <a:rPr kumimoji="1" lang="en-US" altLang="zh-CN" sz="2000">
                <a:ea typeface="宋体" panose="02010600030101010101" pitchFamily="2" charset="-122"/>
              </a:rPr>
              <a:t>                          </a:t>
            </a:r>
            <a:r>
              <a:rPr kumimoji="1" lang="en-US" altLang="zh-CN" sz="2000" b="1">
                <a:ea typeface="宋体" panose="02010600030101010101" pitchFamily="2" charset="-122"/>
              </a:rPr>
              <a:t>foreign key </a:t>
            </a:r>
            <a:r>
              <a:rPr kumimoji="1" lang="en-US" altLang="zh-CN" sz="2000" i="1">
                <a:ea typeface="宋体" panose="02010600030101010101" pitchFamily="2" charset="-122"/>
              </a:rPr>
              <a:t>(dept_name</a:t>
            </a:r>
            <a:r>
              <a:rPr kumimoji="1" lang="en-US" altLang="zh-CN" sz="2000">
                <a:ea typeface="宋体" panose="02010600030101010101" pitchFamily="2" charset="-122"/>
              </a:rPr>
              <a:t>) </a:t>
            </a:r>
            <a:r>
              <a:rPr kumimoji="1" lang="en-US" altLang="zh-CN" sz="2000" b="1">
                <a:ea typeface="宋体" panose="02010600030101010101" pitchFamily="2" charset="-122"/>
              </a:rPr>
              <a:t>references </a:t>
            </a:r>
            <a:r>
              <a:rPr kumimoji="1" lang="en-US" altLang="zh-CN" sz="2000" i="1">
                <a:ea typeface="宋体" panose="02010600030101010101" pitchFamily="2" charset="-122"/>
              </a:rPr>
              <a:t>department</a:t>
            </a:r>
            <a:r>
              <a:rPr lang="en-US" altLang="zh-CN" sz="2000" i="1">
                <a:ea typeface="宋体" panose="02010600030101010101" pitchFamily="2" charset="-122"/>
              </a:rPr>
              <a:t>)</a:t>
            </a:r>
            <a:endParaRPr lang="en-US" altLang="zh-CN" sz="1800" i="1">
              <a:ea typeface="宋体" panose="02010600030101010101" pitchFamily="2" charset="-122"/>
            </a:endParaRPr>
          </a:p>
        </p:txBody>
      </p:sp>
      <p:sp>
        <p:nvSpPr>
          <p:cNvPr id="11269" name="Rectangle 5"/>
          <p:cNvSpPr>
            <a:spLocks noChangeArrowheads="1"/>
          </p:cNvSpPr>
          <p:nvPr/>
        </p:nvSpPr>
        <p:spPr bwMode="auto">
          <a:xfrm>
            <a:off x="604838" y="5229225"/>
            <a:ext cx="8174037" cy="685800"/>
          </a:xfrm>
          <a:prstGeom prst="rect">
            <a:avLst/>
          </a:prstGeom>
          <a:noFill/>
          <a:ln w="9525">
            <a:noFill/>
            <a:miter lim="800000"/>
          </a:ln>
        </p:spPr>
        <p:txBody>
          <a:bodyPr/>
          <a:lstStyle/>
          <a:p>
            <a:pPr marL="342900" indent="-342900">
              <a:spcBef>
                <a:spcPct val="35000"/>
              </a:spcBef>
              <a:buClr>
                <a:schemeClr val="tx2"/>
              </a:buClr>
              <a:buFont typeface="Monotype Sorts" charset="2"/>
              <a:buNone/>
            </a:pPr>
            <a:r>
              <a:rPr kumimoji="1" lang="en-US" altLang="zh-CN" sz="2000" b="1" dirty="0">
                <a:ea typeface="宋体" panose="02010600030101010101" pitchFamily="2" charset="-122"/>
              </a:rPr>
              <a:t>primary key </a:t>
            </a:r>
            <a:r>
              <a:rPr kumimoji="1" lang="en-US" altLang="zh-CN" sz="2000" dirty="0">
                <a:ea typeface="宋体" panose="02010600030101010101" pitchFamily="2" charset="-122"/>
              </a:rPr>
              <a:t>declaration on an attribute automatically ensures</a:t>
            </a:r>
            <a:r>
              <a:rPr kumimoji="1" lang="en-US" altLang="zh-CN" sz="1800" b="1" dirty="0">
                <a:ea typeface="宋体" panose="02010600030101010101" pitchFamily="2" charset="-122"/>
              </a:rPr>
              <a:t> </a:t>
            </a:r>
            <a:r>
              <a:rPr kumimoji="1" lang="en-US" altLang="zh-CN" sz="2000" b="1" dirty="0">
                <a:ea typeface="宋体" panose="02010600030101010101" pitchFamily="2" charset="-122"/>
              </a:rPr>
              <a:t>not </a:t>
            </a:r>
            <a:r>
              <a:rPr kumimoji="1" lang="en-US" altLang="zh-CN" sz="2000" b="1" dirty="0" smtClean="0">
                <a:ea typeface="宋体" panose="02010600030101010101" pitchFamily="2" charset="-122"/>
              </a:rPr>
              <a:t>null</a:t>
            </a:r>
          </a:p>
          <a:p>
            <a:pPr marL="342900" indent="-342900">
              <a:spcBef>
                <a:spcPct val="35000"/>
              </a:spcBef>
              <a:buClr>
                <a:schemeClr val="tx2"/>
              </a:buClr>
              <a:buFont typeface="Monotype Sorts" charset="2"/>
              <a:buNone/>
            </a:pPr>
            <a:r>
              <a:rPr lang="en-US" altLang="zh-CN" sz="1800" dirty="0" smtClean="0"/>
              <a:t>Every Relation Table  Can only have one PRIMARY KEY clause .</a:t>
            </a:r>
            <a:endParaRPr kumimoji="1" lang="en-US" altLang="zh-CN" sz="18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lIns="90488" tIns="44450" rIns="90488" bIns="44450" anchor="ctr"/>
          <a:lstStyle/>
          <a:p>
            <a:pPr>
              <a:defRPr/>
            </a:pPr>
            <a:r>
              <a:rPr lang="en-US" altLang="zh-CN" dirty="0" smtClean="0">
                <a:ea typeface="宋体" panose="02010600030101010101" pitchFamily="2" charset="-122"/>
              </a:rPr>
              <a:t>Chapter 3:  Introduction to SQL</a:t>
            </a:r>
          </a:p>
        </p:txBody>
      </p:sp>
      <p:sp>
        <p:nvSpPr>
          <p:cNvPr id="6147" name="Rectangle 3"/>
          <p:cNvSpPr>
            <a:spLocks noGrp="1" noChangeArrowheads="1"/>
          </p:cNvSpPr>
          <p:nvPr>
            <p:ph type="body" idx="1"/>
          </p:nvPr>
        </p:nvSpPr>
        <p:spPr>
          <a:xfrm>
            <a:off x="809625" y="1104900"/>
            <a:ext cx="7413625" cy="4732338"/>
          </a:xfrm>
          <a:noFill/>
        </p:spPr>
        <p:txBody>
          <a:bodyPr lIns="90488" tIns="44450" rIns="90488" bIns="44450"/>
          <a:lstStyle/>
          <a:p>
            <a:r>
              <a:rPr lang="en-US" altLang="zh-CN" sz="2400" dirty="0" smtClean="0">
                <a:ea typeface="宋体" panose="02010600030101010101" pitchFamily="2" charset="-122"/>
              </a:rPr>
              <a:t>Overview of the SQL Query Language</a:t>
            </a:r>
          </a:p>
          <a:p>
            <a:r>
              <a:rPr lang="en-US" altLang="zh-CN" sz="2400" dirty="0" smtClean="0">
                <a:ea typeface="宋体" panose="02010600030101010101" pitchFamily="2" charset="-122"/>
              </a:rPr>
              <a:t>Data Definition</a:t>
            </a:r>
          </a:p>
          <a:p>
            <a:r>
              <a:rPr lang="en-US" altLang="zh-CN" sz="2400" dirty="0" smtClean="0">
                <a:ea typeface="宋体" panose="02010600030101010101" pitchFamily="2" charset="-122"/>
              </a:rPr>
              <a:t>Basic Query Structure</a:t>
            </a:r>
          </a:p>
          <a:p>
            <a:r>
              <a:rPr lang="en-US" altLang="zh-CN" sz="2400" dirty="0" smtClean="0">
                <a:ea typeface="宋体" panose="02010600030101010101" pitchFamily="2" charset="-122"/>
              </a:rPr>
              <a:t>Additional Basic Operations</a:t>
            </a:r>
          </a:p>
          <a:p>
            <a:r>
              <a:rPr lang="en-US" altLang="zh-CN" sz="2400" dirty="0" smtClean="0">
                <a:ea typeface="宋体" panose="02010600030101010101" pitchFamily="2" charset="-122"/>
              </a:rPr>
              <a:t>Set Operations</a:t>
            </a:r>
          </a:p>
          <a:p>
            <a:r>
              <a:rPr lang="en-US" altLang="zh-CN" sz="2400" dirty="0" smtClean="0">
                <a:ea typeface="宋体" panose="02010600030101010101" pitchFamily="2" charset="-122"/>
              </a:rPr>
              <a:t>Null Values</a:t>
            </a:r>
          </a:p>
          <a:p>
            <a:r>
              <a:rPr lang="en-US" altLang="zh-CN" sz="2400" dirty="0" smtClean="0">
                <a:ea typeface="宋体" panose="02010600030101010101" pitchFamily="2" charset="-122"/>
              </a:rPr>
              <a:t>Aggregate Functions</a:t>
            </a:r>
          </a:p>
          <a:p>
            <a:r>
              <a:rPr lang="en-US" altLang="zh-CN" sz="2400" dirty="0" smtClean="0">
                <a:ea typeface="宋体" panose="02010600030101010101" pitchFamily="2" charset="-122"/>
              </a:rPr>
              <a:t>Nested </a:t>
            </a:r>
            <a:r>
              <a:rPr lang="en-US" altLang="zh-CN" sz="2400" dirty="0" err="1" smtClean="0">
                <a:ea typeface="宋体" panose="02010600030101010101" pitchFamily="2" charset="-122"/>
              </a:rPr>
              <a:t>Subqueries</a:t>
            </a:r>
            <a:endParaRPr lang="en-US" altLang="zh-CN" sz="2400" dirty="0" smtClean="0">
              <a:ea typeface="宋体" panose="02010600030101010101" pitchFamily="2" charset="-122"/>
            </a:endParaRPr>
          </a:p>
          <a:p>
            <a:r>
              <a:rPr lang="en-US" altLang="zh-CN" sz="2400" dirty="0" smtClean="0">
                <a:ea typeface="宋体" panose="02010600030101010101" pitchFamily="2" charset="-122"/>
              </a:rPr>
              <a:t>Modification of the Database </a:t>
            </a: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pPr>
              <a:defRPr/>
            </a:pPr>
            <a:r>
              <a:rPr lang="en-US" altLang="zh-CN" smtClean="0">
                <a:ea typeface="宋体" panose="02010600030101010101" pitchFamily="2" charset="-122"/>
              </a:rPr>
              <a:t>And a Few More Relation Definitions</a:t>
            </a:r>
          </a:p>
        </p:txBody>
      </p:sp>
      <p:sp>
        <p:nvSpPr>
          <p:cNvPr id="12291" name="AutoShape 3"/>
          <p:cNvSpPr>
            <a:spLocks noGrp="1" noChangeAspect="1" noChangeArrowheads="1"/>
          </p:cNvSpPr>
          <p:nvPr>
            <p:ph type="body" idx="1"/>
          </p:nvPr>
        </p:nvSpPr>
        <p:spPr>
          <a:xfrm>
            <a:off x="476250" y="823913"/>
            <a:ext cx="8350250" cy="5767387"/>
          </a:xfrm>
        </p:spPr>
        <p:txBody>
          <a:bodyPr/>
          <a:lstStyle/>
          <a:p>
            <a:pPr>
              <a:lnSpc>
                <a:spcPct val="90000"/>
              </a:lnSpc>
            </a:pPr>
            <a:r>
              <a:rPr lang="en-US" altLang="zh-CN" sz="1800" b="1" dirty="0" smtClean="0">
                <a:ea typeface="宋体" panose="02010600030101010101" pitchFamily="2" charset="-122"/>
              </a:rPr>
              <a:t>create table</a:t>
            </a:r>
            <a:r>
              <a:rPr lang="en-US" altLang="zh-CN" sz="1800" dirty="0" smtClean="0">
                <a:ea typeface="宋体" panose="02010600030101010101" pitchFamily="2" charset="-122"/>
              </a:rPr>
              <a:t> </a:t>
            </a:r>
            <a:r>
              <a:rPr lang="en-US" altLang="zh-CN" sz="1800" i="1" dirty="0" smtClean="0">
                <a:ea typeface="宋体" panose="02010600030101010101" pitchFamily="2" charset="-122"/>
              </a:rPr>
              <a:t>student</a:t>
            </a:r>
            <a:r>
              <a:rPr lang="en-US" altLang="zh-CN" sz="1800" dirty="0" smtClean="0">
                <a:ea typeface="宋体" panose="02010600030101010101" pitchFamily="2" charset="-122"/>
              </a:rPr>
              <a:t> (</a:t>
            </a:r>
            <a:br>
              <a:rPr lang="en-US" altLang="zh-CN" sz="1800" dirty="0" smtClean="0">
                <a:ea typeface="宋体" panose="02010600030101010101" pitchFamily="2" charset="-122"/>
              </a:rPr>
            </a:br>
            <a:r>
              <a:rPr lang="en-US" altLang="zh-CN" sz="1800" dirty="0" smtClean="0">
                <a:ea typeface="宋体" panose="02010600030101010101" pitchFamily="2" charset="-122"/>
              </a:rPr>
              <a:t>        </a:t>
            </a:r>
            <a:r>
              <a:rPr lang="en-US" altLang="zh-CN" sz="1800" i="1" dirty="0" smtClean="0">
                <a:ea typeface="宋体" panose="02010600030101010101" pitchFamily="2" charset="-122"/>
              </a:rPr>
              <a:t>ID</a:t>
            </a:r>
            <a:r>
              <a:rPr lang="en-US" altLang="zh-CN" sz="1800" dirty="0" smtClean="0">
                <a:ea typeface="宋体" panose="02010600030101010101" pitchFamily="2" charset="-122"/>
              </a:rPr>
              <a:t>                    </a:t>
            </a:r>
            <a:r>
              <a:rPr lang="en-US" altLang="zh-CN" sz="1800" b="1" dirty="0" err="1" smtClean="0">
                <a:ea typeface="宋体" panose="02010600030101010101" pitchFamily="2" charset="-122"/>
              </a:rPr>
              <a:t>varchar</a:t>
            </a:r>
            <a:r>
              <a:rPr lang="en-US" altLang="zh-CN" sz="1800" dirty="0" smtClean="0">
                <a:ea typeface="宋体" panose="02010600030101010101" pitchFamily="2" charset="-122"/>
              </a:rPr>
              <a:t>(5),</a:t>
            </a:r>
            <a:br>
              <a:rPr lang="en-US" altLang="zh-CN" sz="1800" dirty="0" smtClean="0">
                <a:ea typeface="宋体" panose="02010600030101010101" pitchFamily="2" charset="-122"/>
              </a:rPr>
            </a:br>
            <a:r>
              <a:rPr lang="en-US" altLang="zh-CN" sz="1800" dirty="0" smtClean="0">
                <a:ea typeface="宋体" panose="02010600030101010101" pitchFamily="2" charset="-122"/>
              </a:rPr>
              <a:t>        </a:t>
            </a:r>
            <a:r>
              <a:rPr lang="en-US" altLang="zh-CN" sz="1800" i="1" dirty="0" smtClean="0">
                <a:ea typeface="宋体" panose="02010600030101010101" pitchFamily="2" charset="-122"/>
              </a:rPr>
              <a:t>name</a:t>
            </a:r>
            <a:r>
              <a:rPr lang="en-US" altLang="zh-CN" sz="1800" dirty="0" smtClean="0">
                <a:ea typeface="宋体" panose="02010600030101010101" pitchFamily="2" charset="-122"/>
              </a:rPr>
              <a:t>               </a:t>
            </a:r>
            <a:r>
              <a:rPr lang="en-US" altLang="zh-CN" sz="1800" b="1" dirty="0" err="1" smtClean="0">
                <a:ea typeface="宋体" panose="02010600030101010101" pitchFamily="2" charset="-122"/>
              </a:rPr>
              <a:t>varchar</a:t>
            </a:r>
            <a:r>
              <a:rPr lang="en-US" altLang="zh-CN" sz="1800" dirty="0" smtClean="0">
                <a:ea typeface="宋体" panose="02010600030101010101" pitchFamily="2" charset="-122"/>
              </a:rPr>
              <a:t>(20) not null,</a:t>
            </a:r>
            <a:br>
              <a:rPr lang="en-US" altLang="zh-CN" sz="1800" dirty="0" smtClean="0">
                <a:ea typeface="宋体" panose="02010600030101010101" pitchFamily="2" charset="-122"/>
              </a:rPr>
            </a:br>
            <a:r>
              <a:rPr lang="en-US" altLang="zh-CN" sz="1800" dirty="0" smtClean="0">
                <a:ea typeface="宋体" panose="02010600030101010101" pitchFamily="2" charset="-122"/>
              </a:rPr>
              <a:t>        </a:t>
            </a:r>
            <a:r>
              <a:rPr lang="en-US" altLang="zh-CN" sz="1800" i="1" dirty="0" err="1" smtClean="0">
                <a:ea typeface="宋体" panose="02010600030101010101" pitchFamily="2" charset="-122"/>
              </a:rPr>
              <a:t>dept_name</a:t>
            </a:r>
            <a:r>
              <a:rPr lang="en-US" altLang="zh-CN" sz="1800" dirty="0" smtClean="0">
                <a:ea typeface="宋体" panose="02010600030101010101" pitchFamily="2" charset="-122"/>
              </a:rPr>
              <a:t>      </a:t>
            </a:r>
            <a:r>
              <a:rPr lang="en-US" altLang="zh-CN" sz="1800" b="1" dirty="0" err="1" smtClean="0">
                <a:ea typeface="宋体" panose="02010600030101010101" pitchFamily="2" charset="-122"/>
              </a:rPr>
              <a:t>varchar</a:t>
            </a:r>
            <a:r>
              <a:rPr lang="en-US" altLang="zh-CN" sz="1800" dirty="0" smtClean="0">
                <a:ea typeface="宋体" panose="02010600030101010101" pitchFamily="2" charset="-122"/>
              </a:rPr>
              <a:t>(20),</a:t>
            </a:r>
            <a:br>
              <a:rPr lang="en-US" altLang="zh-CN" sz="1800" dirty="0" smtClean="0">
                <a:ea typeface="宋体" panose="02010600030101010101" pitchFamily="2" charset="-122"/>
              </a:rPr>
            </a:br>
            <a:r>
              <a:rPr lang="en-US" altLang="zh-CN" sz="1800" dirty="0" smtClean="0">
                <a:ea typeface="宋体" panose="02010600030101010101" pitchFamily="2" charset="-122"/>
              </a:rPr>
              <a:t>        </a:t>
            </a:r>
            <a:r>
              <a:rPr lang="en-US" altLang="zh-CN" sz="1800" i="1" dirty="0" err="1" smtClean="0">
                <a:ea typeface="宋体" panose="02010600030101010101" pitchFamily="2" charset="-122"/>
              </a:rPr>
              <a:t>tot_cred</a:t>
            </a:r>
            <a:r>
              <a:rPr lang="en-US" altLang="zh-CN" sz="1800" dirty="0" smtClean="0">
                <a:ea typeface="宋体" panose="02010600030101010101" pitchFamily="2" charset="-122"/>
              </a:rPr>
              <a:t>           </a:t>
            </a:r>
            <a:r>
              <a:rPr lang="en-US" altLang="zh-CN" sz="1800" b="1" dirty="0" smtClean="0">
                <a:ea typeface="宋体" panose="02010600030101010101" pitchFamily="2" charset="-122"/>
              </a:rPr>
              <a:t>numeric</a:t>
            </a:r>
            <a:r>
              <a:rPr lang="en-US" altLang="zh-CN" sz="1800" dirty="0" smtClean="0">
                <a:ea typeface="宋体" panose="02010600030101010101" pitchFamily="2" charset="-122"/>
              </a:rPr>
              <a:t>(3,0),</a:t>
            </a:r>
            <a:br>
              <a:rPr lang="en-US" altLang="zh-CN" sz="1800" dirty="0" smtClean="0">
                <a:ea typeface="宋体" panose="02010600030101010101" pitchFamily="2" charset="-122"/>
              </a:rPr>
            </a:br>
            <a:r>
              <a:rPr lang="en-US" altLang="zh-CN" sz="1800" dirty="0" smtClean="0">
                <a:ea typeface="宋体" panose="02010600030101010101" pitchFamily="2" charset="-122"/>
              </a:rPr>
              <a:t>        </a:t>
            </a:r>
            <a:r>
              <a:rPr lang="en-US" altLang="zh-CN" sz="1800" b="1" dirty="0" smtClean="0">
                <a:ea typeface="宋体" panose="02010600030101010101" pitchFamily="2" charset="-122"/>
              </a:rPr>
              <a:t>primary key</a:t>
            </a:r>
            <a:r>
              <a:rPr lang="en-US" altLang="zh-CN" sz="1800" dirty="0" smtClean="0">
                <a:ea typeface="宋体" panose="02010600030101010101" pitchFamily="2" charset="-122"/>
              </a:rPr>
              <a:t> (</a:t>
            </a:r>
            <a:r>
              <a:rPr lang="en-US" altLang="zh-CN" sz="1800" i="1" dirty="0" smtClean="0">
                <a:ea typeface="宋体" panose="02010600030101010101" pitchFamily="2" charset="-122"/>
              </a:rPr>
              <a:t>ID</a:t>
            </a:r>
            <a:r>
              <a:rPr lang="en-US" altLang="zh-CN" sz="1800" dirty="0" smtClean="0">
                <a:ea typeface="宋体" panose="02010600030101010101" pitchFamily="2" charset="-122"/>
              </a:rPr>
              <a:t>),</a:t>
            </a:r>
            <a:br>
              <a:rPr lang="en-US" altLang="zh-CN" sz="1800" dirty="0" smtClean="0">
                <a:ea typeface="宋体" panose="02010600030101010101" pitchFamily="2" charset="-122"/>
              </a:rPr>
            </a:br>
            <a:r>
              <a:rPr lang="en-US" altLang="zh-CN" sz="1800" dirty="0" smtClean="0">
                <a:ea typeface="宋体" panose="02010600030101010101" pitchFamily="2" charset="-122"/>
              </a:rPr>
              <a:t>        </a:t>
            </a:r>
            <a:r>
              <a:rPr lang="en-US" altLang="zh-CN" sz="1800" b="1" dirty="0" smtClean="0">
                <a:ea typeface="宋体" panose="02010600030101010101" pitchFamily="2" charset="-122"/>
              </a:rPr>
              <a:t>foreign key </a:t>
            </a:r>
            <a:r>
              <a:rPr lang="en-US" altLang="zh-CN" sz="1800" i="1" dirty="0" smtClean="0">
                <a:ea typeface="宋体" panose="02010600030101010101" pitchFamily="2" charset="-122"/>
              </a:rPr>
              <a:t>(</a:t>
            </a:r>
            <a:r>
              <a:rPr lang="en-US" altLang="zh-CN" sz="1800" i="1" dirty="0" err="1" smtClean="0">
                <a:ea typeface="宋体" panose="02010600030101010101" pitchFamily="2" charset="-122"/>
              </a:rPr>
              <a:t>dept_name</a:t>
            </a:r>
            <a:r>
              <a:rPr lang="en-US" altLang="zh-CN" sz="1800" dirty="0" smtClean="0">
                <a:ea typeface="宋体" panose="02010600030101010101" pitchFamily="2" charset="-122"/>
              </a:rPr>
              <a:t>) </a:t>
            </a:r>
            <a:r>
              <a:rPr lang="en-US" altLang="zh-CN" sz="1800" b="1" dirty="0" smtClean="0">
                <a:ea typeface="宋体" panose="02010600030101010101" pitchFamily="2" charset="-122"/>
              </a:rPr>
              <a:t>references </a:t>
            </a:r>
            <a:r>
              <a:rPr lang="en-US" altLang="zh-CN" sz="1800" i="1" dirty="0" smtClean="0">
                <a:ea typeface="宋体" panose="02010600030101010101" pitchFamily="2" charset="-122"/>
              </a:rPr>
              <a:t>department</a:t>
            </a:r>
            <a:r>
              <a:rPr kumimoji="0" lang="en-US" altLang="zh-CN" sz="1800" i="1" dirty="0" smtClean="0">
                <a:ea typeface="宋体" panose="02010600030101010101" pitchFamily="2" charset="-122"/>
              </a:rPr>
              <a:t>) </a:t>
            </a:r>
            <a:r>
              <a:rPr lang="en-US" altLang="zh-CN" sz="1800" dirty="0" smtClean="0">
                <a:ea typeface="宋体" panose="02010600030101010101" pitchFamily="2" charset="-122"/>
              </a:rPr>
              <a:t>);</a:t>
            </a:r>
          </a:p>
          <a:p>
            <a:pPr>
              <a:lnSpc>
                <a:spcPct val="90000"/>
              </a:lnSpc>
            </a:pPr>
            <a:r>
              <a:rPr lang="en-US" altLang="zh-CN" sz="1800" b="1" dirty="0" smtClean="0">
                <a:ea typeface="宋体" panose="02010600030101010101" pitchFamily="2" charset="-122"/>
              </a:rPr>
              <a:t>create table</a:t>
            </a:r>
            <a:r>
              <a:rPr lang="en-US" altLang="zh-CN" sz="1800" dirty="0" smtClean="0">
                <a:ea typeface="宋体" panose="02010600030101010101" pitchFamily="2" charset="-122"/>
              </a:rPr>
              <a:t> </a:t>
            </a:r>
            <a:r>
              <a:rPr lang="en-US" altLang="zh-CN" sz="1800" i="1" dirty="0" smtClean="0">
                <a:ea typeface="宋体" panose="02010600030101010101" pitchFamily="2" charset="-122"/>
              </a:rPr>
              <a:t>takes</a:t>
            </a:r>
            <a:r>
              <a:rPr lang="en-US" altLang="zh-CN" sz="1800" dirty="0" smtClean="0">
                <a:ea typeface="宋体" panose="02010600030101010101" pitchFamily="2" charset="-122"/>
              </a:rPr>
              <a:t> (</a:t>
            </a:r>
            <a:br>
              <a:rPr lang="en-US" altLang="zh-CN" sz="1800" dirty="0" smtClean="0">
                <a:ea typeface="宋体" panose="02010600030101010101" pitchFamily="2" charset="-122"/>
              </a:rPr>
            </a:br>
            <a:r>
              <a:rPr lang="en-US" altLang="zh-CN" sz="1800" dirty="0" smtClean="0">
                <a:ea typeface="宋体" panose="02010600030101010101" pitchFamily="2" charset="-122"/>
              </a:rPr>
              <a:t>        </a:t>
            </a:r>
            <a:r>
              <a:rPr lang="en-US" altLang="zh-CN" sz="1800" i="1" dirty="0" smtClean="0">
                <a:ea typeface="宋体" panose="02010600030101010101" pitchFamily="2" charset="-122"/>
              </a:rPr>
              <a:t>ID</a:t>
            </a:r>
            <a:r>
              <a:rPr lang="en-US" altLang="zh-CN" sz="1800" dirty="0" smtClean="0">
                <a:ea typeface="宋体" panose="02010600030101010101" pitchFamily="2" charset="-122"/>
              </a:rPr>
              <a:t>                   </a:t>
            </a:r>
            <a:r>
              <a:rPr lang="en-US" altLang="zh-CN" sz="1800" b="1" dirty="0" err="1" smtClean="0">
                <a:ea typeface="宋体" panose="02010600030101010101" pitchFamily="2" charset="-122"/>
              </a:rPr>
              <a:t>varchar</a:t>
            </a:r>
            <a:r>
              <a:rPr lang="en-US" altLang="zh-CN" sz="1800" dirty="0" smtClean="0">
                <a:ea typeface="宋体" panose="02010600030101010101" pitchFamily="2" charset="-122"/>
              </a:rPr>
              <a:t>(5),</a:t>
            </a:r>
            <a:br>
              <a:rPr lang="en-US" altLang="zh-CN" sz="1800" dirty="0" smtClean="0">
                <a:ea typeface="宋体" panose="02010600030101010101" pitchFamily="2" charset="-122"/>
              </a:rPr>
            </a:br>
            <a:r>
              <a:rPr lang="en-US" altLang="zh-CN" sz="1800" dirty="0" smtClean="0">
                <a:ea typeface="宋体" panose="02010600030101010101" pitchFamily="2" charset="-122"/>
              </a:rPr>
              <a:t>        </a:t>
            </a:r>
            <a:r>
              <a:rPr lang="en-US" altLang="zh-CN" sz="1800" i="1" dirty="0" err="1" smtClean="0">
                <a:ea typeface="宋体" panose="02010600030101010101" pitchFamily="2" charset="-122"/>
              </a:rPr>
              <a:t>course_id</a:t>
            </a:r>
            <a:r>
              <a:rPr lang="en-US" altLang="zh-CN" sz="1800" dirty="0" smtClean="0">
                <a:ea typeface="宋体" panose="02010600030101010101" pitchFamily="2" charset="-122"/>
              </a:rPr>
              <a:t>       </a:t>
            </a:r>
            <a:r>
              <a:rPr lang="en-US" altLang="zh-CN" sz="1800" b="1" dirty="0" err="1" smtClean="0">
                <a:ea typeface="宋体" panose="02010600030101010101" pitchFamily="2" charset="-122"/>
              </a:rPr>
              <a:t>varchar</a:t>
            </a:r>
            <a:r>
              <a:rPr lang="en-US" altLang="zh-CN" sz="1800" dirty="0" smtClean="0">
                <a:ea typeface="宋体" panose="02010600030101010101" pitchFamily="2" charset="-122"/>
              </a:rPr>
              <a:t>(8),</a:t>
            </a:r>
            <a:br>
              <a:rPr lang="en-US" altLang="zh-CN" sz="1800" dirty="0" smtClean="0">
                <a:ea typeface="宋体" panose="02010600030101010101" pitchFamily="2" charset="-122"/>
              </a:rPr>
            </a:br>
            <a:r>
              <a:rPr lang="en-US" altLang="zh-CN" sz="1800" dirty="0" smtClean="0">
                <a:ea typeface="宋体" panose="02010600030101010101" pitchFamily="2" charset="-122"/>
              </a:rPr>
              <a:t>        </a:t>
            </a:r>
            <a:r>
              <a:rPr lang="en-US" altLang="zh-CN" sz="1800" i="1" dirty="0" err="1" smtClean="0">
                <a:ea typeface="宋体" panose="02010600030101010101" pitchFamily="2" charset="-122"/>
              </a:rPr>
              <a:t>sec_id</a:t>
            </a:r>
            <a:r>
              <a:rPr lang="en-US" altLang="zh-CN" sz="1800" dirty="0" smtClean="0">
                <a:ea typeface="宋体" panose="02010600030101010101" pitchFamily="2" charset="-122"/>
              </a:rPr>
              <a:t>            </a:t>
            </a:r>
            <a:r>
              <a:rPr lang="en-US" altLang="zh-CN" sz="1800" b="1" dirty="0" err="1" smtClean="0">
                <a:ea typeface="宋体" panose="02010600030101010101" pitchFamily="2" charset="-122"/>
              </a:rPr>
              <a:t>varchar</a:t>
            </a:r>
            <a:r>
              <a:rPr lang="en-US" altLang="zh-CN" sz="1800" dirty="0" smtClean="0">
                <a:ea typeface="宋体" panose="02010600030101010101" pitchFamily="2" charset="-122"/>
              </a:rPr>
              <a:t>(8),</a:t>
            </a:r>
            <a:br>
              <a:rPr lang="en-US" altLang="zh-CN" sz="1800" dirty="0" smtClean="0">
                <a:ea typeface="宋体" panose="02010600030101010101" pitchFamily="2" charset="-122"/>
              </a:rPr>
            </a:br>
            <a:r>
              <a:rPr lang="en-US" altLang="zh-CN" sz="1800" dirty="0" smtClean="0">
                <a:ea typeface="宋体" panose="02010600030101010101" pitchFamily="2" charset="-122"/>
              </a:rPr>
              <a:t>        </a:t>
            </a:r>
            <a:r>
              <a:rPr lang="en-US" altLang="zh-CN" sz="1800" i="1" dirty="0" smtClean="0">
                <a:ea typeface="宋体" panose="02010600030101010101" pitchFamily="2" charset="-122"/>
              </a:rPr>
              <a:t>semester</a:t>
            </a:r>
            <a:r>
              <a:rPr lang="en-US" altLang="zh-CN" sz="1800" dirty="0" smtClean="0">
                <a:ea typeface="宋体" panose="02010600030101010101" pitchFamily="2" charset="-122"/>
              </a:rPr>
              <a:t>        </a:t>
            </a:r>
            <a:r>
              <a:rPr lang="en-US" altLang="zh-CN" sz="1800" b="1" dirty="0" err="1" smtClean="0">
                <a:ea typeface="宋体" panose="02010600030101010101" pitchFamily="2" charset="-122"/>
              </a:rPr>
              <a:t>varchar</a:t>
            </a:r>
            <a:r>
              <a:rPr lang="en-US" altLang="zh-CN" sz="1800" dirty="0" smtClean="0">
                <a:ea typeface="宋体" panose="02010600030101010101" pitchFamily="2" charset="-122"/>
              </a:rPr>
              <a:t>(6),</a:t>
            </a:r>
            <a:br>
              <a:rPr lang="en-US" altLang="zh-CN" sz="1800" dirty="0" smtClean="0">
                <a:ea typeface="宋体" panose="02010600030101010101" pitchFamily="2" charset="-122"/>
              </a:rPr>
            </a:br>
            <a:r>
              <a:rPr lang="en-US" altLang="zh-CN" sz="1800" dirty="0" smtClean="0">
                <a:ea typeface="宋体" panose="02010600030101010101" pitchFamily="2" charset="-122"/>
              </a:rPr>
              <a:t>        </a:t>
            </a:r>
            <a:r>
              <a:rPr lang="en-US" altLang="zh-CN" sz="1800" i="1" dirty="0" smtClean="0">
                <a:ea typeface="宋体" panose="02010600030101010101" pitchFamily="2" charset="-122"/>
              </a:rPr>
              <a:t>year</a:t>
            </a:r>
            <a:r>
              <a:rPr lang="en-US" altLang="zh-CN" sz="1800" dirty="0" smtClean="0">
                <a:ea typeface="宋体" panose="02010600030101010101" pitchFamily="2" charset="-122"/>
              </a:rPr>
              <a:t>                </a:t>
            </a:r>
            <a:r>
              <a:rPr lang="en-US" altLang="zh-CN" sz="1800" b="1" dirty="0" smtClean="0">
                <a:ea typeface="宋体" panose="02010600030101010101" pitchFamily="2" charset="-122"/>
              </a:rPr>
              <a:t>numeric</a:t>
            </a:r>
            <a:r>
              <a:rPr lang="en-US" altLang="zh-CN" sz="1800" dirty="0" smtClean="0">
                <a:ea typeface="宋体" panose="02010600030101010101" pitchFamily="2" charset="-122"/>
              </a:rPr>
              <a:t>(4,0),</a:t>
            </a:r>
            <a:br>
              <a:rPr lang="en-US" altLang="zh-CN" sz="1800" dirty="0" smtClean="0">
                <a:ea typeface="宋体" panose="02010600030101010101" pitchFamily="2" charset="-122"/>
              </a:rPr>
            </a:br>
            <a:r>
              <a:rPr lang="en-US" altLang="zh-CN" sz="1800" dirty="0" smtClean="0">
                <a:ea typeface="宋体" panose="02010600030101010101" pitchFamily="2" charset="-122"/>
              </a:rPr>
              <a:t>        </a:t>
            </a:r>
            <a:r>
              <a:rPr lang="en-US" altLang="zh-CN" sz="1800" i="1" dirty="0" smtClean="0">
                <a:ea typeface="宋体" panose="02010600030101010101" pitchFamily="2" charset="-122"/>
              </a:rPr>
              <a:t>grade</a:t>
            </a:r>
            <a:r>
              <a:rPr lang="en-US" altLang="zh-CN" sz="1800" dirty="0" smtClean="0">
                <a:ea typeface="宋体" panose="02010600030101010101" pitchFamily="2" charset="-122"/>
              </a:rPr>
              <a:t>              </a:t>
            </a:r>
            <a:r>
              <a:rPr lang="en-US" altLang="zh-CN" sz="1800" b="1" dirty="0" err="1" smtClean="0">
                <a:ea typeface="宋体" panose="02010600030101010101" pitchFamily="2" charset="-122"/>
              </a:rPr>
              <a:t>varchar</a:t>
            </a:r>
            <a:r>
              <a:rPr lang="en-US" altLang="zh-CN" sz="1800" dirty="0" smtClean="0">
                <a:ea typeface="宋体" panose="02010600030101010101" pitchFamily="2" charset="-122"/>
              </a:rPr>
              <a:t>(2),</a:t>
            </a:r>
            <a:br>
              <a:rPr lang="en-US" altLang="zh-CN" sz="1800" dirty="0" smtClean="0">
                <a:ea typeface="宋体" panose="02010600030101010101" pitchFamily="2" charset="-122"/>
              </a:rPr>
            </a:br>
            <a:r>
              <a:rPr lang="en-US" altLang="zh-CN" sz="1800" dirty="0" smtClean="0">
                <a:ea typeface="宋体" panose="02010600030101010101" pitchFamily="2" charset="-122"/>
              </a:rPr>
              <a:t>        </a:t>
            </a:r>
            <a:r>
              <a:rPr lang="en-US" altLang="zh-CN" sz="1800" b="1" dirty="0" smtClean="0">
                <a:ea typeface="宋体" panose="02010600030101010101" pitchFamily="2" charset="-122"/>
              </a:rPr>
              <a:t>primary key </a:t>
            </a:r>
            <a:r>
              <a:rPr lang="en-US" altLang="zh-CN" sz="1800" i="1" dirty="0" smtClean="0">
                <a:ea typeface="宋体" panose="02010600030101010101" pitchFamily="2" charset="-122"/>
              </a:rPr>
              <a:t>(ID, </a:t>
            </a:r>
            <a:r>
              <a:rPr lang="en-US" altLang="zh-CN" sz="1800" i="1" dirty="0" err="1" smtClean="0">
                <a:ea typeface="宋体" panose="02010600030101010101" pitchFamily="2" charset="-122"/>
              </a:rPr>
              <a:t>course_id</a:t>
            </a:r>
            <a:r>
              <a:rPr lang="en-US" altLang="zh-CN" sz="1800" i="1" dirty="0" smtClean="0">
                <a:ea typeface="宋体" panose="02010600030101010101" pitchFamily="2" charset="-122"/>
              </a:rPr>
              <a:t>, </a:t>
            </a:r>
            <a:r>
              <a:rPr lang="en-US" altLang="zh-CN" sz="1800" i="1" dirty="0" err="1" smtClean="0">
                <a:ea typeface="宋体" panose="02010600030101010101" pitchFamily="2" charset="-122"/>
              </a:rPr>
              <a:t>sec_id</a:t>
            </a:r>
            <a:r>
              <a:rPr lang="en-US" altLang="zh-CN" sz="1800" i="1" dirty="0" smtClean="0">
                <a:ea typeface="宋体" panose="02010600030101010101" pitchFamily="2" charset="-122"/>
              </a:rPr>
              <a:t>, semester, year),</a:t>
            </a:r>
            <a:r>
              <a:rPr lang="en-US" altLang="zh-CN" sz="1800" b="1" dirty="0" smtClean="0">
                <a:ea typeface="宋体" panose="02010600030101010101" pitchFamily="2" charset="-122"/>
              </a:rPr>
              <a:t/>
            </a:r>
            <a:br>
              <a:rPr lang="en-US" altLang="zh-CN" sz="1800" b="1" dirty="0" smtClean="0">
                <a:ea typeface="宋体" panose="02010600030101010101" pitchFamily="2" charset="-122"/>
              </a:rPr>
            </a:br>
            <a:r>
              <a:rPr lang="en-US" altLang="zh-CN" sz="1800" dirty="0" smtClean="0">
                <a:ea typeface="宋体" panose="02010600030101010101" pitchFamily="2" charset="-122"/>
              </a:rPr>
              <a:t>        </a:t>
            </a:r>
            <a:r>
              <a:rPr lang="en-US" altLang="zh-CN" sz="1800" b="1" dirty="0" smtClean="0">
                <a:ea typeface="宋体" panose="02010600030101010101" pitchFamily="2" charset="-122"/>
              </a:rPr>
              <a:t>foreign key </a:t>
            </a:r>
            <a:r>
              <a:rPr lang="en-US" altLang="zh-CN" sz="1800" dirty="0" smtClean="0">
                <a:ea typeface="宋体" panose="02010600030101010101" pitchFamily="2" charset="-122"/>
              </a:rPr>
              <a:t>(</a:t>
            </a:r>
            <a:r>
              <a:rPr lang="en-US" altLang="zh-CN" sz="1800" i="1" dirty="0" smtClean="0">
                <a:ea typeface="宋体" panose="02010600030101010101" pitchFamily="2" charset="-122"/>
              </a:rPr>
              <a:t>ID</a:t>
            </a:r>
            <a:r>
              <a:rPr lang="en-US" altLang="zh-CN" sz="1800" dirty="0" smtClean="0">
                <a:ea typeface="宋体" panose="02010600030101010101" pitchFamily="2" charset="-122"/>
              </a:rPr>
              <a:t>) </a:t>
            </a:r>
            <a:r>
              <a:rPr lang="en-US" altLang="zh-CN" sz="1800" b="1" dirty="0" smtClean="0">
                <a:ea typeface="宋体" panose="02010600030101010101" pitchFamily="2" charset="-122"/>
              </a:rPr>
              <a:t>references </a:t>
            </a:r>
            <a:r>
              <a:rPr lang="en-US" altLang="zh-CN" sz="1800" b="1" i="1" dirty="0" smtClean="0">
                <a:ea typeface="宋体" panose="02010600030101010101" pitchFamily="2" charset="-122"/>
              </a:rPr>
              <a:t> </a:t>
            </a:r>
            <a:r>
              <a:rPr lang="en-US" altLang="zh-CN" sz="1800" i="1" dirty="0" smtClean="0">
                <a:ea typeface="宋体" panose="02010600030101010101" pitchFamily="2" charset="-122"/>
              </a:rPr>
              <a:t>student,</a:t>
            </a:r>
            <a:r>
              <a:rPr lang="en-US" altLang="zh-CN" sz="1800" dirty="0" smtClean="0">
                <a:ea typeface="宋体" panose="02010600030101010101" pitchFamily="2" charset="-122"/>
              </a:rPr>
              <a:t/>
            </a:r>
            <a:br>
              <a:rPr lang="en-US" altLang="zh-CN" sz="1800" dirty="0" smtClean="0">
                <a:ea typeface="宋体" panose="02010600030101010101" pitchFamily="2" charset="-122"/>
              </a:rPr>
            </a:br>
            <a:r>
              <a:rPr lang="en-US" altLang="zh-CN" sz="1800" dirty="0" smtClean="0">
                <a:ea typeface="宋体" panose="02010600030101010101" pitchFamily="2" charset="-122"/>
              </a:rPr>
              <a:t>        </a:t>
            </a:r>
            <a:r>
              <a:rPr lang="en-US" altLang="zh-CN" sz="1800" b="1" dirty="0" smtClean="0">
                <a:ea typeface="宋体" panose="02010600030101010101" pitchFamily="2" charset="-122"/>
              </a:rPr>
              <a:t>foreign key </a:t>
            </a:r>
            <a:r>
              <a:rPr lang="en-US" altLang="zh-CN" sz="1800" dirty="0" smtClean="0">
                <a:ea typeface="宋体" panose="02010600030101010101" pitchFamily="2" charset="-122"/>
              </a:rPr>
              <a:t>(</a:t>
            </a:r>
            <a:r>
              <a:rPr lang="en-US" altLang="zh-CN" sz="1800" i="1" dirty="0" err="1" smtClean="0">
                <a:ea typeface="宋体" panose="02010600030101010101" pitchFamily="2" charset="-122"/>
              </a:rPr>
              <a:t>course_id</a:t>
            </a:r>
            <a:r>
              <a:rPr lang="en-US" altLang="zh-CN" sz="1800" i="1" dirty="0" smtClean="0">
                <a:ea typeface="宋体" panose="02010600030101010101" pitchFamily="2" charset="-122"/>
              </a:rPr>
              <a:t>, </a:t>
            </a:r>
            <a:r>
              <a:rPr lang="en-US" altLang="zh-CN" sz="1800" i="1" dirty="0" err="1" smtClean="0">
                <a:ea typeface="宋体" panose="02010600030101010101" pitchFamily="2" charset="-122"/>
              </a:rPr>
              <a:t>sec_id</a:t>
            </a:r>
            <a:r>
              <a:rPr lang="en-US" altLang="zh-CN" sz="1800" i="1" dirty="0" smtClean="0">
                <a:ea typeface="宋体" panose="02010600030101010101" pitchFamily="2" charset="-122"/>
              </a:rPr>
              <a:t>, semester, year</a:t>
            </a:r>
            <a:r>
              <a:rPr lang="en-US" altLang="zh-CN" sz="1800" dirty="0" smtClean="0">
                <a:ea typeface="宋体" panose="02010600030101010101" pitchFamily="2" charset="-122"/>
              </a:rPr>
              <a:t>) </a:t>
            </a:r>
            <a:r>
              <a:rPr lang="en-US" altLang="zh-CN" sz="1800" b="1" dirty="0" smtClean="0">
                <a:ea typeface="宋体" panose="02010600030101010101" pitchFamily="2" charset="-122"/>
              </a:rPr>
              <a:t>references </a:t>
            </a:r>
            <a:r>
              <a:rPr lang="en-US" altLang="zh-CN" sz="1800" i="1" dirty="0" smtClean="0">
                <a:ea typeface="宋体" panose="02010600030101010101" pitchFamily="2" charset="-122"/>
              </a:rPr>
              <a:t>section</a:t>
            </a:r>
            <a:r>
              <a:rPr lang="en-US" altLang="zh-CN" sz="1800" dirty="0" smtClean="0">
                <a:ea typeface="宋体" panose="02010600030101010101" pitchFamily="2" charset="-122"/>
              </a:rPr>
              <a:t> );</a:t>
            </a:r>
          </a:p>
          <a:p>
            <a:pPr lvl="1">
              <a:lnSpc>
                <a:spcPct val="90000"/>
              </a:lnSpc>
            </a:pPr>
            <a:r>
              <a:rPr lang="en-US" altLang="zh-CN" sz="1800" dirty="0" smtClean="0">
                <a:ea typeface="宋体" panose="02010600030101010101" pitchFamily="2" charset="-122"/>
              </a:rPr>
              <a:t>Note: </a:t>
            </a:r>
            <a:r>
              <a:rPr lang="en-US" altLang="zh-CN" sz="1800" i="1" dirty="0" err="1" smtClean="0">
                <a:ea typeface="宋体" panose="02010600030101010101" pitchFamily="2" charset="-122"/>
              </a:rPr>
              <a:t>sec_id</a:t>
            </a:r>
            <a:r>
              <a:rPr lang="en-US" altLang="zh-CN" sz="1800" dirty="0" smtClean="0">
                <a:ea typeface="宋体" panose="02010600030101010101" pitchFamily="2" charset="-122"/>
              </a:rPr>
              <a:t> can be dropped from primary key above, to ensure a student cannot be registered for two sections of the same course in the same semester</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pPr>
              <a:defRPr/>
            </a:pPr>
            <a:r>
              <a:rPr lang="en-US" altLang="zh-CN" smtClean="0">
                <a:ea typeface="宋体" panose="02010600030101010101" pitchFamily="2" charset="-122"/>
              </a:rPr>
              <a:t>And more still</a:t>
            </a:r>
          </a:p>
        </p:txBody>
      </p:sp>
      <p:sp>
        <p:nvSpPr>
          <p:cNvPr id="13315" name="Rectangle 3"/>
          <p:cNvSpPr>
            <a:spLocks noGrp="1" noChangeArrowheads="1"/>
          </p:cNvSpPr>
          <p:nvPr>
            <p:ph type="body" idx="1"/>
          </p:nvPr>
        </p:nvSpPr>
        <p:spPr>
          <a:xfrm>
            <a:off x="898170" y="894402"/>
            <a:ext cx="7661275" cy="4903788"/>
          </a:xfrm>
        </p:spPr>
        <p:txBody>
          <a:bodyPr/>
          <a:lstStyle/>
          <a:p>
            <a:r>
              <a:rPr lang="en-US" altLang="zh-CN" sz="2800" b="1" dirty="0" smtClean="0">
                <a:ea typeface="宋体" panose="02010600030101010101" pitchFamily="2" charset="-122"/>
              </a:rPr>
              <a:t>create table</a:t>
            </a:r>
            <a:r>
              <a:rPr lang="en-US" altLang="zh-CN" sz="2800" dirty="0" smtClean="0">
                <a:ea typeface="宋体" panose="02010600030101010101" pitchFamily="2" charset="-122"/>
              </a:rPr>
              <a:t> </a:t>
            </a:r>
            <a:r>
              <a:rPr lang="en-US" altLang="zh-CN" sz="2800" i="1" dirty="0" smtClean="0">
                <a:ea typeface="宋体" panose="02010600030101010101" pitchFamily="2" charset="-122"/>
              </a:rPr>
              <a:t>course</a:t>
            </a:r>
            <a:r>
              <a:rPr lang="en-US" altLang="zh-CN" sz="2800" dirty="0" smtClean="0">
                <a:ea typeface="宋体" panose="02010600030101010101" pitchFamily="2" charset="-122"/>
              </a:rPr>
              <a:t> (</a:t>
            </a:r>
            <a:br>
              <a:rPr lang="en-US" altLang="zh-CN" sz="2800" dirty="0" smtClean="0">
                <a:ea typeface="宋体" panose="02010600030101010101" pitchFamily="2" charset="-122"/>
              </a:rPr>
            </a:br>
            <a:r>
              <a:rPr lang="en-US" altLang="zh-CN" sz="2800" dirty="0" smtClean="0">
                <a:ea typeface="宋体" panose="02010600030101010101" pitchFamily="2" charset="-122"/>
              </a:rPr>
              <a:t>        </a:t>
            </a:r>
            <a:r>
              <a:rPr lang="en-US" altLang="zh-CN" sz="2800" i="1" dirty="0" err="1" smtClean="0">
                <a:ea typeface="宋体" panose="02010600030101010101" pitchFamily="2" charset="-122"/>
              </a:rPr>
              <a:t>course_id</a:t>
            </a:r>
            <a:r>
              <a:rPr lang="en-US" altLang="zh-CN" sz="2800" dirty="0" smtClean="0">
                <a:ea typeface="宋体" panose="02010600030101010101" pitchFamily="2" charset="-122"/>
              </a:rPr>
              <a:t>        </a:t>
            </a:r>
            <a:r>
              <a:rPr lang="en-US" altLang="zh-CN" sz="2800" b="1" dirty="0" err="1" smtClean="0">
                <a:ea typeface="宋体" panose="02010600030101010101" pitchFamily="2" charset="-122"/>
              </a:rPr>
              <a:t>varchar</a:t>
            </a:r>
            <a:r>
              <a:rPr lang="en-US" altLang="zh-CN" sz="2800" dirty="0" smtClean="0">
                <a:ea typeface="宋体" panose="02010600030101010101" pitchFamily="2" charset="-122"/>
              </a:rPr>
              <a:t>(8) </a:t>
            </a:r>
            <a:r>
              <a:rPr lang="en-US" altLang="zh-CN" sz="2800" b="1" dirty="0" smtClean="0">
                <a:ea typeface="宋体" panose="02010600030101010101" pitchFamily="2" charset="-122"/>
              </a:rPr>
              <a:t>primary key</a:t>
            </a:r>
            <a:r>
              <a:rPr lang="en-US" altLang="zh-CN" sz="2800" dirty="0" smtClean="0">
                <a:ea typeface="宋体" panose="02010600030101010101" pitchFamily="2" charset="-122"/>
              </a:rPr>
              <a:t>,</a:t>
            </a:r>
            <a:br>
              <a:rPr lang="en-US" altLang="zh-CN" sz="2800" dirty="0" smtClean="0">
                <a:ea typeface="宋体" panose="02010600030101010101" pitchFamily="2" charset="-122"/>
              </a:rPr>
            </a:br>
            <a:r>
              <a:rPr lang="en-US" altLang="zh-CN" sz="2800" dirty="0" smtClean="0">
                <a:ea typeface="宋体" panose="02010600030101010101" pitchFamily="2" charset="-122"/>
              </a:rPr>
              <a:t>        </a:t>
            </a:r>
            <a:r>
              <a:rPr lang="en-US" altLang="zh-CN" sz="2800" i="1" dirty="0" smtClean="0">
                <a:ea typeface="宋体" panose="02010600030101010101" pitchFamily="2" charset="-122"/>
              </a:rPr>
              <a:t>title</a:t>
            </a:r>
            <a:r>
              <a:rPr lang="en-US" altLang="zh-CN" sz="2800" dirty="0" smtClean="0">
                <a:ea typeface="宋体" panose="02010600030101010101" pitchFamily="2" charset="-122"/>
              </a:rPr>
              <a:t>                  </a:t>
            </a:r>
            <a:r>
              <a:rPr lang="en-US" altLang="zh-CN" sz="2800" b="1" dirty="0" err="1" smtClean="0">
                <a:ea typeface="宋体" panose="02010600030101010101" pitchFamily="2" charset="-122"/>
              </a:rPr>
              <a:t>varchar</a:t>
            </a:r>
            <a:r>
              <a:rPr lang="en-US" altLang="zh-CN" sz="2800" b="1" dirty="0" smtClean="0">
                <a:ea typeface="宋体" panose="02010600030101010101" pitchFamily="2" charset="-122"/>
              </a:rPr>
              <a:t>(</a:t>
            </a:r>
            <a:r>
              <a:rPr lang="en-US" altLang="zh-CN" sz="2800" dirty="0" smtClean="0">
                <a:ea typeface="宋体" panose="02010600030101010101" pitchFamily="2" charset="-122"/>
              </a:rPr>
              <a:t>50),</a:t>
            </a:r>
            <a:br>
              <a:rPr lang="en-US" altLang="zh-CN" sz="2800" dirty="0" smtClean="0">
                <a:ea typeface="宋体" panose="02010600030101010101" pitchFamily="2" charset="-122"/>
              </a:rPr>
            </a:br>
            <a:r>
              <a:rPr lang="en-US" altLang="zh-CN" sz="2800" dirty="0" smtClean="0">
                <a:ea typeface="宋体" panose="02010600030101010101" pitchFamily="2" charset="-122"/>
              </a:rPr>
              <a:t>        </a:t>
            </a:r>
            <a:r>
              <a:rPr lang="en-US" altLang="zh-CN" sz="2800" i="1" dirty="0" err="1" smtClean="0">
                <a:ea typeface="宋体" panose="02010600030101010101" pitchFamily="2" charset="-122"/>
              </a:rPr>
              <a:t>dept_name</a:t>
            </a:r>
            <a:r>
              <a:rPr lang="en-US" altLang="zh-CN" sz="2800" dirty="0" smtClean="0">
                <a:ea typeface="宋体" panose="02010600030101010101" pitchFamily="2" charset="-122"/>
              </a:rPr>
              <a:t>      </a:t>
            </a:r>
            <a:r>
              <a:rPr lang="en-US" altLang="zh-CN" sz="2800" b="1" dirty="0" err="1" smtClean="0">
                <a:ea typeface="宋体" panose="02010600030101010101" pitchFamily="2" charset="-122"/>
              </a:rPr>
              <a:t>varchar</a:t>
            </a:r>
            <a:r>
              <a:rPr lang="en-US" altLang="zh-CN" sz="2800" dirty="0" smtClean="0">
                <a:ea typeface="宋体" panose="02010600030101010101" pitchFamily="2" charset="-122"/>
              </a:rPr>
              <a:t>(20),</a:t>
            </a:r>
            <a:br>
              <a:rPr lang="en-US" altLang="zh-CN" sz="2800" dirty="0" smtClean="0">
                <a:ea typeface="宋体" panose="02010600030101010101" pitchFamily="2" charset="-122"/>
              </a:rPr>
            </a:br>
            <a:r>
              <a:rPr lang="en-US" altLang="zh-CN" sz="2800" dirty="0" smtClean="0">
                <a:ea typeface="宋体" panose="02010600030101010101" pitchFamily="2" charset="-122"/>
              </a:rPr>
              <a:t>        </a:t>
            </a:r>
            <a:r>
              <a:rPr lang="en-US" altLang="zh-CN" sz="2800" i="1" dirty="0" smtClean="0">
                <a:ea typeface="宋体" panose="02010600030101010101" pitchFamily="2" charset="-122"/>
              </a:rPr>
              <a:t>credits</a:t>
            </a:r>
            <a:r>
              <a:rPr lang="en-US" altLang="zh-CN" sz="2800" dirty="0" smtClean="0">
                <a:ea typeface="宋体" panose="02010600030101010101" pitchFamily="2" charset="-122"/>
              </a:rPr>
              <a:t>             </a:t>
            </a:r>
            <a:r>
              <a:rPr lang="en-US" altLang="zh-CN" sz="2800" b="1" dirty="0" smtClean="0">
                <a:ea typeface="宋体" panose="02010600030101010101" pitchFamily="2" charset="-122"/>
              </a:rPr>
              <a:t>numeric</a:t>
            </a:r>
            <a:r>
              <a:rPr lang="en-US" altLang="zh-CN" sz="2800" dirty="0" smtClean="0">
                <a:ea typeface="宋体" panose="02010600030101010101" pitchFamily="2" charset="-122"/>
              </a:rPr>
              <a:t>(2,0),</a:t>
            </a:r>
            <a:br>
              <a:rPr lang="en-US" altLang="zh-CN" sz="2800" dirty="0" smtClean="0">
                <a:ea typeface="宋体" panose="02010600030101010101" pitchFamily="2" charset="-122"/>
              </a:rPr>
            </a:br>
            <a:r>
              <a:rPr lang="en-US" altLang="zh-CN" sz="2800" dirty="0" smtClean="0">
                <a:ea typeface="宋体" panose="02010600030101010101" pitchFamily="2" charset="-122"/>
              </a:rPr>
              <a:t>        </a:t>
            </a:r>
            <a:r>
              <a:rPr lang="en-US" altLang="zh-CN" sz="2800" b="1" dirty="0" smtClean="0">
                <a:ea typeface="宋体" panose="02010600030101010101" pitchFamily="2" charset="-122"/>
              </a:rPr>
              <a:t>foreign key </a:t>
            </a:r>
            <a:r>
              <a:rPr lang="en-US" altLang="zh-CN" sz="2800" i="1" dirty="0" smtClean="0">
                <a:ea typeface="宋体" panose="02010600030101010101" pitchFamily="2" charset="-122"/>
              </a:rPr>
              <a:t>(</a:t>
            </a:r>
            <a:r>
              <a:rPr lang="en-US" altLang="zh-CN" sz="2800" i="1" dirty="0" err="1" smtClean="0">
                <a:ea typeface="宋体" panose="02010600030101010101" pitchFamily="2" charset="-122"/>
              </a:rPr>
              <a:t>dept_name</a:t>
            </a:r>
            <a:r>
              <a:rPr lang="en-US" altLang="zh-CN" sz="2800" dirty="0" smtClean="0">
                <a:ea typeface="宋体" panose="02010600030101010101" pitchFamily="2" charset="-122"/>
              </a:rPr>
              <a:t>) </a:t>
            </a:r>
            <a:r>
              <a:rPr lang="en-US" altLang="zh-CN" sz="2800" b="1" dirty="0" smtClean="0">
                <a:ea typeface="宋体" panose="02010600030101010101" pitchFamily="2" charset="-122"/>
              </a:rPr>
              <a:t>references </a:t>
            </a:r>
            <a:r>
              <a:rPr lang="en-US" altLang="zh-CN" sz="2800" i="1" dirty="0" smtClean="0">
                <a:ea typeface="宋体" panose="02010600030101010101" pitchFamily="2" charset="-122"/>
              </a:rPr>
              <a:t>department</a:t>
            </a:r>
            <a:r>
              <a:rPr kumimoji="0" lang="en-US" altLang="zh-CN" sz="2800" i="1" dirty="0" smtClean="0">
                <a:ea typeface="宋体" panose="02010600030101010101" pitchFamily="2" charset="-122"/>
              </a:rPr>
              <a:t>) </a:t>
            </a:r>
            <a:r>
              <a:rPr lang="en-US" altLang="zh-CN" sz="2800" dirty="0" smtClean="0">
                <a:ea typeface="宋体" panose="02010600030101010101" pitchFamily="2" charset="-122"/>
              </a:rPr>
              <a:t>);</a:t>
            </a:r>
          </a:p>
          <a:p>
            <a:pPr lvl="1"/>
            <a:r>
              <a:rPr lang="en-US" altLang="zh-CN" dirty="0" smtClean="0">
                <a:ea typeface="宋体" panose="02010600030101010101" pitchFamily="2" charset="-122"/>
              </a:rPr>
              <a:t>Primary key declaration can be combined with attribute declaration as shown above</a:t>
            </a:r>
          </a:p>
          <a:p>
            <a:endParaRPr lang="en-US" altLang="zh-CN" sz="2000" dirty="0" smtClean="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305800" y="6477000"/>
            <a:ext cx="609600" cy="304800"/>
          </a:xfrm>
        </p:spPr>
        <p:txBody>
          <a:bodyPr/>
          <a:lstStyle/>
          <a:p>
            <a:pPr lvl="1"/>
            <a:fld id="{B1C8DEC6-34E6-4F36-9CF9-A4FC424EDEEC}" type="slidenum">
              <a:rPr lang="zh-CN" altLang="en-US"/>
              <a:pPr lvl="1"/>
              <a:t>22</a:t>
            </a:fld>
            <a:endParaRPr lang="en-US" altLang="zh-CN" sz="1000">
              <a:solidFill>
                <a:schemeClr val="tx1"/>
              </a:solidFill>
            </a:endParaRPr>
          </a:p>
        </p:txBody>
      </p:sp>
      <p:sp>
        <p:nvSpPr>
          <p:cNvPr id="5" name="Rectangle 2"/>
          <p:cNvSpPr>
            <a:spLocks noGrp="1" noChangeArrowheads="1"/>
          </p:cNvSpPr>
          <p:nvPr>
            <p:ph type="title"/>
          </p:nvPr>
        </p:nvSpPr>
        <p:spPr>
          <a:xfrm>
            <a:off x="1075635" y="204395"/>
            <a:ext cx="7535862" cy="516536"/>
          </a:xfrm>
        </p:spPr>
        <p:txBody>
          <a:bodyPr/>
          <a:lstStyle/>
          <a:p>
            <a:r>
              <a:rPr lang="en-US" altLang="zh-CN" dirty="0" smtClean="0"/>
              <a:t>3.2.2 </a:t>
            </a:r>
            <a:r>
              <a:rPr lang="en-US" altLang="zh-CN" dirty="0">
                <a:effectLst/>
              </a:rPr>
              <a:t>Creating Tables</a:t>
            </a:r>
            <a:endParaRPr lang="zh-CN" altLang="en-US" dirty="0">
              <a:effectLst/>
            </a:endParaRPr>
          </a:p>
        </p:txBody>
      </p:sp>
      <p:sp>
        <p:nvSpPr>
          <p:cNvPr id="6" name="Rectangle 3"/>
          <p:cNvSpPr txBox="1">
            <a:spLocks noChangeArrowheads="1"/>
          </p:cNvSpPr>
          <p:nvPr/>
        </p:nvSpPr>
        <p:spPr bwMode="auto">
          <a:xfrm>
            <a:off x="359485" y="1589611"/>
            <a:ext cx="8458200" cy="4776787"/>
          </a:xfrm>
          <a:prstGeom prst="rect">
            <a:avLst/>
          </a:prstGeom>
          <a:noFill/>
          <a:ln w="9525">
            <a:noFill/>
            <a:miter lim="800000"/>
          </a:ln>
        </p:spPr>
        <p:txBody>
          <a:bodyPr vert="horz" wrap="square" lIns="91440" tIns="45720" rIns="91440" bIns="45720" numCol="1" anchor="t" anchorCtr="0" compatLnSpc="1"/>
          <a:lstStyle/>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2"/>
              <a:buChar char="l"/>
              <a:defRPr/>
            </a:pPr>
            <a:r>
              <a:rPr kumimoji="1" lang="en-US" altLang="zh-CN" sz="2400" b="0" i="0" u="none" strike="noStrike" kern="0" cap="none" spc="0" normalizeH="0" baseline="0" noProof="0" dirty="0" smtClean="0">
                <a:ln>
                  <a:noFill/>
                </a:ln>
                <a:solidFill>
                  <a:schemeClr val="tx1"/>
                </a:solidFill>
                <a:effectLst/>
                <a:uLnTx/>
                <a:uFillTx/>
                <a:latin typeface="+mn-lt"/>
              </a:rPr>
              <a:t>After create table statement executed, the </a:t>
            </a:r>
            <a:r>
              <a:rPr kumimoji="1" lang="en-US" altLang="zh-CN" sz="2400" b="0" i="0" u="none" strike="noStrike" kern="0" cap="none" spc="0" normalizeH="0" baseline="0" noProof="0" dirty="0" err="1" smtClean="0">
                <a:ln>
                  <a:noFill/>
                </a:ln>
                <a:solidFill>
                  <a:schemeClr val="tx1"/>
                </a:solidFill>
                <a:effectLst/>
                <a:uLnTx/>
                <a:uFillTx/>
                <a:latin typeface="+mn-lt"/>
              </a:rPr>
              <a:t>defination</a:t>
            </a:r>
            <a:r>
              <a:rPr kumimoji="1" lang="en-US" altLang="zh-CN" sz="2400" b="0" i="0" u="none" strike="noStrike" kern="0" cap="none" spc="0" normalizeH="0" baseline="0" noProof="0" dirty="0" smtClean="0">
                <a:ln>
                  <a:noFill/>
                </a:ln>
                <a:solidFill>
                  <a:schemeClr val="tx1"/>
                </a:solidFill>
                <a:effectLst/>
                <a:uLnTx/>
                <a:uFillTx/>
                <a:latin typeface="+mn-lt"/>
              </a:rPr>
              <a:t> will been stored in Data Dictionary as </a:t>
            </a:r>
            <a:r>
              <a:rPr kumimoji="1" lang="en-US" altLang="zh-CN" sz="2400" b="0" i="0" u="none" strike="noStrike" kern="0" cap="none" spc="0" normalizeH="0" baseline="0" noProof="0" dirty="0" smtClean="0">
                <a:ln>
                  <a:noFill/>
                </a:ln>
                <a:solidFill>
                  <a:srgbClr val="FF3300"/>
                </a:solidFill>
                <a:effectLst/>
                <a:uLnTx/>
                <a:uFillTx/>
                <a:latin typeface="+mn-lt"/>
              </a:rPr>
              <a:t>metadata.</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2"/>
              <a:buChar char="l"/>
              <a:defRPr/>
            </a:pPr>
            <a:r>
              <a:rPr kumimoji="1" lang="en-US" altLang="zh-CN" sz="2400" b="0" i="0" u="none" strike="noStrike" kern="0" cap="none" spc="0" normalizeH="0" baseline="0" noProof="0" dirty="0" smtClean="0">
                <a:ln>
                  <a:noFill/>
                </a:ln>
                <a:solidFill>
                  <a:schemeClr val="tx1"/>
                </a:solidFill>
                <a:effectLst/>
                <a:uLnTx/>
                <a:uFillTx/>
                <a:latin typeface="+mn-lt"/>
              </a:rPr>
              <a:t>A foreign key specification is accepted only if it references an existing table. </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2"/>
              <a:buChar char="l"/>
              <a:defRPr/>
            </a:pPr>
            <a:r>
              <a:rPr kumimoji="1" lang="en-US" altLang="zh-CN" sz="2400" b="0" i="0" u="none" strike="noStrike" kern="0" cap="none" spc="0" normalizeH="0" baseline="0" noProof="0" dirty="0" smtClean="0">
                <a:ln>
                  <a:noFill/>
                </a:ln>
                <a:solidFill>
                  <a:schemeClr val="tx1"/>
                </a:solidFill>
                <a:effectLst/>
                <a:uLnTx/>
                <a:uFillTx/>
                <a:latin typeface="+mn-lt"/>
              </a:rPr>
              <a:t>There are more </a:t>
            </a:r>
            <a:r>
              <a:rPr kumimoji="1" lang="en-US" altLang="zh-CN" sz="2400" b="0" i="0" u="none" strike="noStrike" kern="0" cap="none" spc="0" normalizeH="0" baseline="0" noProof="0" dirty="0" err="1" smtClean="0">
                <a:ln>
                  <a:noFill/>
                </a:ln>
                <a:solidFill>
                  <a:schemeClr val="tx1"/>
                </a:solidFill>
                <a:effectLst/>
                <a:uLnTx/>
                <a:uFillTx/>
                <a:latin typeface="+mn-lt"/>
              </a:rPr>
              <a:t>complexed</a:t>
            </a:r>
            <a:r>
              <a:rPr kumimoji="1" lang="en-US" altLang="zh-CN" sz="2400" b="0" i="0" u="none" strike="noStrike" kern="0" cap="none" spc="0" normalizeH="0" baseline="0" noProof="0" dirty="0" smtClean="0">
                <a:ln>
                  <a:noFill/>
                </a:ln>
                <a:solidFill>
                  <a:schemeClr val="tx1"/>
                </a:solidFill>
                <a:effectLst/>
                <a:uLnTx/>
                <a:uFillTx/>
                <a:latin typeface="+mn-lt"/>
              </a:rPr>
              <a:t> integrity </a:t>
            </a:r>
            <a:r>
              <a:rPr kumimoji="1" lang="en-US" altLang="zh-CN" sz="2400" b="0" i="0" u="none" strike="noStrike" kern="0" cap="none" spc="0" normalizeH="0" baseline="0" noProof="0" dirty="0" err="1" smtClean="0">
                <a:ln>
                  <a:noFill/>
                </a:ln>
                <a:solidFill>
                  <a:schemeClr val="tx1"/>
                </a:solidFill>
                <a:effectLst/>
                <a:uLnTx/>
                <a:uFillTx/>
                <a:latin typeface="+mn-lt"/>
              </a:rPr>
              <a:t>Constrants</a:t>
            </a:r>
            <a:r>
              <a:rPr kumimoji="1" lang="en-US" altLang="zh-CN" sz="2400" b="0" i="0" u="none" strike="noStrike" kern="0" cap="none" spc="0" normalizeH="0" baseline="0" noProof="0" dirty="0" smtClean="0">
                <a:ln>
                  <a:noFill/>
                </a:ln>
                <a:solidFill>
                  <a:schemeClr val="tx1"/>
                </a:solidFill>
                <a:effectLst/>
                <a:uLnTx/>
                <a:uFillTx/>
                <a:latin typeface="+mn-lt"/>
              </a:rPr>
              <a:t> will be introduced later.</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2"/>
              <a:buChar char="l"/>
              <a:defRPr/>
            </a:pPr>
            <a:r>
              <a:rPr kumimoji="1" lang="en-US" altLang="zh-CN" sz="2400" b="0" i="0" u="none" strike="noStrike" kern="0" cap="none" spc="0" normalizeH="0" baseline="0" noProof="0" dirty="0" smtClean="0">
                <a:ln>
                  <a:noFill/>
                </a:ln>
                <a:solidFill>
                  <a:schemeClr val="tx1"/>
                </a:solidFill>
                <a:effectLst/>
                <a:uLnTx/>
                <a:uFillTx/>
                <a:latin typeface="+mn-lt"/>
              </a:rPr>
              <a:t>Only after tables been created, data can be entered into the table in database.</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2"/>
              <a:buChar char="l"/>
              <a:defRPr/>
            </a:pPr>
            <a:r>
              <a:rPr kumimoji="1" lang="en-US" altLang="zh-CN" sz="2400" b="0" i="0" u="none" strike="noStrike" kern="0" cap="none" spc="0" normalizeH="0" baseline="0" noProof="0" dirty="0" smtClean="0">
                <a:ln>
                  <a:noFill/>
                </a:ln>
                <a:solidFill>
                  <a:schemeClr val="tx1"/>
                </a:solidFill>
                <a:effectLst/>
                <a:uLnTx/>
                <a:uFillTx/>
                <a:latin typeface="+mn-lt"/>
              </a:rPr>
              <a:t>Integrity </a:t>
            </a:r>
            <a:r>
              <a:rPr kumimoji="1" lang="en-US" altLang="zh-CN" sz="2400" b="0" i="0" u="none" strike="noStrike" kern="0" cap="none" spc="0" normalizeH="0" baseline="0" noProof="0" dirty="0" err="1" smtClean="0">
                <a:ln>
                  <a:noFill/>
                </a:ln>
                <a:solidFill>
                  <a:schemeClr val="tx1"/>
                </a:solidFill>
                <a:effectLst/>
                <a:uLnTx/>
                <a:uFillTx/>
                <a:latin typeface="+mn-lt"/>
              </a:rPr>
              <a:t>Constrants</a:t>
            </a:r>
            <a:r>
              <a:rPr kumimoji="1" lang="en-US" altLang="zh-CN" sz="2400" b="0" i="0" u="none" strike="noStrike" kern="0" cap="none" spc="0" normalizeH="0" baseline="0" noProof="0" dirty="0" smtClean="0">
                <a:ln>
                  <a:noFill/>
                </a:ln>
                <a:solidFill>
                  <a:schemeClr val="tx1"/>
                </a:solidFill>
                <a:effectLst/>
                <a:uLnTx/>
                <a:uFillTx/>
                <a:latin typeface="+mn-lt"/>
              </a:rPr>
              <a:t> are important part of table to avoid invalid data into database.</a:t>
            </a:r>
            <a:endParaRPr kumimoji="1" lang="en-US" altLang="zh-CN" sz="2400" b="0" i="0" u="none" strike="noStrike" kern="0" cap="none" spc="0" normalizeH="0" baseline="0" noProof="0" dirty="0">
              <a:ln>
                <a:noFill/>
              </a:ln>
              <a:solidFill>
                <a:schemeClr val="tx1"/>
              </a:solidFill>
              <a:effectLst/>
              <a:uLnTx/>
              <a:uFillTx/>
              <a:latin typeface="+mn-lt"/>
            </a:endParaRPr>
          </a:p>
        </p:txBody>
      </p:sp>
      <p:sp>
        <p:nvSpPr>
          <p:cNvPr id="7" name="Rectangle 4"/>
          <p:cNvSpPr>
            <a:spLocks noChangeArrowheads="1"/>
          </p:cNvSpPr>
          <p:nvPr/>
        </p:nvSpPr>
        <p:spPr bwMode="auto">
          <a:xfrm>
            <a:off x="380999" y="984605"/>
            <a:ext cx="8458200" cy="576262"/>
          </a:xfrm>
          <a:prstGeom prst="rect">
            <a:avLst/>
          </a:prstGeom>
          <a:noFill/>
          <a:ln w="9525">
            <a:noFill/>
            <a:miter lim="800000"/>
          </a:ln>
          <a:effectLst/>
        </p:spPr>
        <p:txBody>
          <a:bodyPr/>
          <a:lstStyle/>
          <a:p>
            <a:pPr marL="533400" indent="-533400">
              <a:lnSpc>
                <a:spcPct val="110000"/>
              </a:lnSpc>
              <a:spcBef>
                <a:spcPct val="20000"/>
              </a:spcBef>
              <a:buClr>
                <a:schemeClr val="tx2"/>
              </a:buClr>
              <a:buSzPct val="95000"/>
              <a:buFont typeface="Wingdings" panose="05000000000000000000" pitchFamily="2" charset="2"/>
              <a:buChar char="n"/>
            </a:pPr>
            <a:r>
              <a:rPr kumimoji="0" lang="en-US" altLang="zh-CN" sz="2800" b="1" dirty="0"/>
              <a:t>More about create tables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subTnLst>
                                    <p:animClr>
                                      <p:cBhvr override="childStyle">
                                        <p:cTn dur="1" fill="hold" display="0" masterRel="nextClick" afterEffect="1"/>
                                        <p:tgtEl>
                                          <p:spTgt spid="6">
                                            <p:txEl>
                                              <p:pRg st="0" end="0"/>
                                            </p:txEl>
                                          </p:spTgt>
                                        </p:tgtEl>
                                        <p:attrNameLst>
                                          <p:attrName>ppt_c</p:attrName>
                                        </p:attrNameLst>
                                      </p:cBhvr>
                                      <p:to>
                                        <a:srgbClr val="E1FFE1"/>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up)">
                                      <p:cBhvr>
                                        <p:cTn id="12" dur="500"/>
                                        <p:tgtEl>
                                          <p:spTgt spid="6">
                                            <p:txEl>
                                              <p:pRg st="1" end="1"/>
                                            </p:txEl>
                                          </p:spTgt>
                                        </p:tgtEl>
                                      </p:cBhvr>
                                    </p:animEffect>
                                  </p:childTnLst>
                                  <p:subTnLst>
                                    <p:animClr>
                                      <p:cBhvr override="childStyle">
                                        <p:cTn dur="1" fill="hold" display="0" masterRel="nextClick" afterEffect="1"/>
                                        <p:tgtEl>
                                          <p:spTgt spid="6">
                                            <p:txEl>
                                              <p:pRg st="1" end="1"/>
                                            </p:txEl>
                                          </p:spTgt>
                                        </p:tgtEl>
                                        <p:attrNameLst>
                                          <p:attrName>ppt_c</p:attrName>
                                        </p:attrNameLst>
                                      </p:cBhvr>
                                      <p:to>
                                        <a:srgbClr val="E1FFE1"/>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up)">
                                      <p:cBhvr>
                                        <p:cTn id="17" dur="500"/>
                                        <p:tgtEl>
                                          <p:spTgt spid="6">
                                            <p:txEl>
                                              <p:pRg st="2" end="2"/>
                                            </p:txEl>
                                          </p:spTgt>
                                        </p:tgtEl>
                                      </p:cBhvr>
                                    </p:animEffect>
                                  </p:childTnLst>
                                  <p:subTnLst>
                                    <p:animClr>
                                      <p:cBhvr override="childStyle">
                                        <p:cTn dur="1" fill="hold" display="0" masterRel="nextClick" afterEffect="1"/>
                                        <p:tgtEl>
                                          <p:spTgt spid="6">
                                            <p:txEl>
                                              <p:pRg st="2" end="2"/>
                                            </p:txEl>
                                          </p:spTgt>
                                        </p:tgtEl>
                                        <p:attrNameLst>
                                          <p:attrName>ppt_c</p:attrName>
                                        </p:attrNameLst>
                                      </p:cBhvr>
                                      <p:to>
                                        <a:srgbClr val="E1FFE1"/>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up)">
                                      <p:cBhvr>
                                        <p:cTn id="22" dur="500"/>
                                        <p:tgtEl>
                                          <p:spTgt spid="6">
                                            <p:txEl>
                                              <p:pRg st="3" end="3"/>
                                            </p:txEl>
                                          </p:spTgt>
                                        </p:tgtEl>
                                      </p:cBhvr>
                                    </p:animEffect>
                                  </p:childTnLst>
                                  <p:subTnLst>
                                    <p:animClr>
                                      <p:cBhvr override="childStyle">
                                        <p:cTn dur="1" fill="hold" display="0" masterRel="nextClick" afterEffect="1"/>
                                        <p:tgtEl>
                                          <p:spTgt spid="6">
                                            <p:txEl>
                                              <p:pRg st="3" end="3"/>
                                            </p:txEl>
                                          </p:spTgt>
                                        </p:tgtEl>
                                        <p:attrNameLst>
                                          <p:attrName>ppt_c</p:attrName>
                                        </p:attrNameLst>
                                      </p:cBhvr>
                                      <p:to>
                                        <a:srgbClr val="E1FFE1"/>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up)">
                                      <p:cBhvr>
                                        <p:cTn id="27" dur="500"/>
                                        <p:tgtEl>
                                          <p:spTgt spid="6">
                                            <p:txEl>
                                              <p:pRg st="4" end="4"/>
                                            </p:txEl>
                                          </p:spTgt>
                                        </p:tgtEl>
                                      </p:cBhvr>
                                    </p:animEffect>
                                  </p:childTnLst>
                                  <p:subTnLst>
                                    <p:animClr>
                                      <p:cBhvr override="childStyle">
                                        <p:cTn dur="1" fill="hold" display="0" masterRel="nextClick" afterEffect="1"/>
                                        <p:tgtEl>
                                          <p:spTgt spid="6">
                                            <p:txEl>
                                              <p:pRg st="4" end="4"/>
                                            </p:txEl>
                                          </p:spTgt>
                                        </p:tgtEl>
                                        <p:attrNameLst>
                                          <p:attrName>ppt_c</p:attrName>
                                        </p:attrNameLst>
                                      </p:cBhvr>
                                      <p:to>
                                        <a:srgbClr val="E1FFE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参考材料：电商订单主键订单号</a:t>
            </a:r>
            <a:endParaRPr lang="zh-CN" altLang="en-US" dirty="0"/>
          </a:p>
        </p:txBody>
      </p:sp>
      <p:sp>
        <p:nvSpPr>
          <p:cNvPr id="3" name="内容占位符 2"/>
          <p:cNvSpPr>
            <a:spLocks noGrp="1"/>
          </p:cNvSpPr>
          <p:nvPr>
            <p:ph idx="1"/>
          </p:nvPr>
        </p:nvSpPr>
        <p:spPr>
          <a:xfrm>
            <a:off x="900449" y="867877"/>
            <a:ext cx="7684153" cy="5188678"/>
          </a:xfrm>
        </p:spPr>
        <p:txBody>
          <a:bodyPr/>
          <a:lstStyle/>
          <a:p>
            <a:pPr>
              <a:buNone/>
            </a:pPr>
            <a:r>
              <a:rPr lang="zh-CN" altLang="en-US" sz="2000" dirty="0" smtClean="0"/>
              <a:t>从用户体验和数据库优化的角度来看</a:t>
            </a:r>
            <a:endParaRPr lang="en-US" altLang="zh-CN" sz="2000" dirty="0" smtClean="0"/>
          </a:p>
          <a:p>
            <a:pPr>
              <a:buNone/>
            </a:pPr>
            <a:r>
              <a:rPr lang="en-US" altLang="zh-CN" sz="2000" dirty="0" smtClean="0"/>
              <a:t>1.</a:t>
            </a:r>
            <a:r>
              <a:rPr lang="zh-CN" altLang="en-US" sz="2000" dirty="0" smtClean="0"/>
              <a:t>利用数据库主键值产生一个自增长的订单号（订单号即数据表的主键）</a:t>
            </a:r>
            <a:endParaRPr lang="en-US" altLang="zh-CN" sz="2000" dirty="0" smtClean="0"/>
          </a:p>
          <a:p>
            <a:pPr>
              <a:buNone/>
            </a:pPr>
            <a:r>
              <a:rPr lang="en-US" altLang="zh-CN" sz="2000" dirty="0" smtClean="0"/>
              <a:t>2.</a:t>
            </a:r>
            <a:r>
              <a:rPr lang="zh-CN" altLang="en-US" sz="2000" dirty="0" smtClean="0"/>
              <a:t>日期</a:t>
            </a:r>
            <a:r>
              <a:rPr lang="en-US" altLang="zh-CN" sz="2000" dirty="0" smtClean="0"/>
              <a:t>+</a:t>
            </a:r>
            <a:r>
              <a:rPr lang="zh-CN" altLang="en-US" sz="2000" dirty="0" smtClean="0"/>
              <a:t>自增长数字的订单号（比如：</a:t>
            </a:r>
            <a:r>
              <a:rPr lang="en-US" altLang="zh-CN" sz="2000" dirty="0" smtClean="0"/>
              <a:t>2012040110235662</a:t>
            </a:r>
            <a:r>
              <a:rPr lang="zh-CN" altLang="en-US" sz="2000" dirty="0" smtClean="0"/>
              <a:t>）</a:t>
            </a:r>
            <a:endParaRPr lang="en-US" altLang="zh-CN" sz="2000" dirty="0" smtClean="0"/>
          </a:p>
          <a:p>
            <a:pPr>
              <a:buNone/>
            </a:pPr>
            <a:r>
              <a:rPr lang="en-US" altLang="zh-CN" sz="2000" dirty="0" smtClean="0"/>
              <a:t>3.</a:t>
            </a:r>
            <a:r>
              <a:rPr lang="zh-CN" altLang="en-US" sz="2000" dirty="0" smtClean="0"/>
              <a:t>产生随机的订单号</a:t>
            </a:r>
            <a:r>
              <a:rPr lang="en-US" altLang="zh-CN" sz="2000" dirty="0" smtClean="0"/>
              <a:t>(65865325365966)</a:t>
            </a:r>
          </a:p>
          <a:p>
            <a:pPr>
              <a:buNone/>
            </a:pPr>
            <a:r>
              <a:rPr lang="en-US" altLang="zh-CN" sz="2000" dirty="0" smtClean="0"/>
              <a:t>4.</a:t>
            </a:r>
            <a:r>
              <a:rPr lang="zh-CN" altLang="en-US" sz="2000" dirty="0" smtClean="0"/>
              <a:t>字母</a:t>
            </a:r>
            <a:r>
              <a:rPr lang="en-US" altLang="zh-CN" sz="2000" dirty="0" smtClean="0"/>
              <a:t>+</a:t>
            </a:r>
            <a:r>
              <a:rPr lang="zh-CN" altLang="en-US" sz="2000" dirty="0" smtClean="0"/>
              <a:t>数字字符串式，字母有包含特别意义，</a:t>
            </a:r>
            <a:r>
              <a:rPr lang="en-US" altLang="zh-CN" sz="2000" dirty="0" smtClean="0"/>
              <a:t>C023566525.</a:t>
            </a:r>
            <a:r>
              <a:rPr lang="zh-CN" altLang="en-US" sz="2000" dirty="0" smtClean="0"/>
              <a:t>订单号无重复性；</a:t>
            </a:r>
            <a:endParaRPr lang="en-US" altLang="zh-CN" sz="2000" dirty="0" smtClean="0"/>
          </a:p>
          <a:p>
            <a:pPr>
              <a:buNone/>
            </a:pPr>
            <a:r>
              <a:rPr lang="en-US" altLang="zh-CN" sz="2000" dirty="0" smtClean="0"/>
              <a:t>6.</a:t>
            </a:r>
            <a:r>
              <a:rPr lang="zh-CN" altLang="en-US" sz="2000" dirty="0" smtClean="0"/>
              <a:t>如果方便客服的话，最好是“日期</a:t>
            </a:r>
            <a:r>
              <a:rPr lang="en-US" altLang="zh-CN" sz="2000" dirty="0" smtClean="0"/>
              <a:t>+</a:t>
            </a:r>
            <a:r>
              <a:rPr lang="zh-CN" altLang="en-US" sz="2000" dirty="0" smtClean="0"/>
              <a:t>自增数”样式的订单号，客服一看便知道订单是否在退货保障期限内</a:t>
            </a:r>
            <a:endParaRPr lang="en-US" altLang="zh-CN" sz="2000" dirty="0" smtClean="0"/>
          </a:p>
          <a:p>
            <a:pPr>
              <a:buNone/>
            </a:pPr>
            <a:r>
              <a:rPr lang="en-US" altLang="zh-CN" sz="2000" dirty="0" smtClean="0"/>
              <a:t>7.</a:t>
            </a:r>
            <a:r>
              <a:rPr lang="zh-CN" altLang="en-US" sz="2000" dirty="0" smtClean="0"/>
              <a:t>订单号长度尽量保持短（</a:t>
            </a:r>
            <a:r>
              <a:rPr lang="en-US" altLang="zh-CN" sz="2000" dirty="0" smtClean="0"/>
              <a:t>10</a:t>
            </a:r>
            <a:r>
              <a:rPr lang="zh-CN" altLang="en-US" sz="2000" dirty="0" smtClean="0"/>
              <a:t>位以内），方便用户，尤其电话投诉时，长的号码报错几率高，影响客服效率；</a:t>
            </a:r>
            <a:endParaRPr lang="en-US" altLang="zh-CN" sz="2000" dirty="0" smtClean="0"/>
          </a:p>
          <a:p>
            <a:pPr>
              <a:buNone/>
            </a:pPr>
            <a:r>
              <a:rPr lang="en-US" altLang="zh-CN" sz="2000" dirty="0" smtClean="0"/>
              <a:t>8.</a:t>
            </a:r>
            <a:r>
              <a:rPr lang="zh-CN" altLang="en-US" sz="2000" dirty="0" smtClean="0"/>
              <a:t>订单号尽量保持数字型</a:t>
            </a:r>
            <a:r>
              <a:rPr lang="en-US" altLang="zh-CN" sz="2000" dirty="0" smtClean="0"/>
              <a:t>(</a:t>
            </a:r>
            <a:r>
              <a:rPr lang="zh-CN" altLang="en-US" sz="2000" dirty="0" smtClean="0"/>
              <a:t>纯整数</a:t>
            </a:r>
            <a:r>
              <a:rPr lang="en-US" altLang="zh-CN" sz="2000" dirty="0" smtClean="0"/>
              <a:t>)</a:t>
            </a:r>
            <a:r>
              <a:rPr lang="zh-CN" altLang="en-US" sz="2000" dirty="0" smtClean="0"/>
              <a:t>，在数据库订单索引查询中，长整数字型的数据索引与检索效率，远远高于文本型，因此尽量避免“字母</a:t>
            </a:r>
            <a:r>
              <a:rPr lang="en-US" altLang="zh-CN" sz="2000" dirty="0" smtClean="0"/>
              <a:t>+</a:t>
            </a:r>
            <a:r>
              <a:rPr lang="zh-CN" altLang="en-US" sz="2000" dirty="0" smtClean="0"/>
              <a:t>数字字符串式”！</a:t>
            </a:r>
          </a:p>
          <a:p>
            <a:pPr>
              <a:buNone/>
            </a:pPr>
            <a:endParaRPr lang="zh-CN" alt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93047" y="246567"/>
            <a:ext cx="8077200" cy="609600"/>
          </a:xfrm>
        </p:spPr>
        <p:txBody>
          <a:bodyPr/>
          <a:lstStyle/>
          <a:p>
            <a:pPr>
              <a:defRPr/>
            </a:pPr>
            <a:r>
              <a:rPr lang="en-US" altLang="zh-CN" dirty="0" smtClean="0">
                <a:ea typeface="宋体" panose="02010600030101010101" pitchFamily="2" charset="-122"/>
              </a:rPr>
              <a:t>Drop    Table </a:t>
            </a:r>
          </a:p>
        </p:txBody>
      </p:sp>
      <p:sp>
        <p:nvSpPr>
          <p:cNvPr id="5" name="Rectangle 3"/>
          <p:cNvSpPr txBox="1">
            <a:spLocks noChangeArrowheads="1"/>
          </p:cNvSpPr>
          <p:nvPr/>
        </p:nvSpPr>
        <p:spPr bwMode="auto">
          <a:xfrm>
            <a:off x="473336" y="1106488"/>
            <a:ext cx="8315661" cy="5014613"/>
          </a:xfrm>
          <a:prstGeom prst="rect">
            <a:avLst/>
          </a:prstGeom>
          <a:noFill/>
          <a:ln w="9525">
            <a:noFill/>
            <a:miter lim="800000"/>
          </a:ln>
        </p:spPr>
        <p:txBody>
          <a:bodyPr vert="horz" wrap="square" lIns="91440" tIns="45720" rIns="91440" bIns="45720" numCol="1" anchor="t" anchorCtr="0" compatLnSpc="1"/>
          <a:lstStyle/>
          <a:p>
            <a:pPr marL="342900" lvl="0" indent="-342900">
              <a:lnSpc>
                <a:spcPct val="90000"/>
              </a:lnSpc>
              <a:spcBef>
                <a:spcPct val="35000"/>
              </a:spcBef>
              <a:buClr>
                <a:schemeClr val="tx2"/>
              </a:buClr>
              <a:buSzPct val="90000"/>
              <a:buFont typeface="Monotype Sorts" charset="2"/>
              <a:buChar char="n"/>
              <a:tabLst>
                <a:tab pos="2232025" algn="l"/>
              </a:tabLst>
              <a:defRPr/>
            </a:pPr>
            <a:r>
              <a:rPr kumimoji="1" lang="en-US" altLang="zh-CN" sz="2800" b="1" i="0" u="none" strike="noStrike" kern="0" cap="none" spc="0" normalizeH="0" baseline="0" noProof="0" dirty="0" smtClean="0">
                <a:ln>
                  <a:noFill/>
                </a:ln>
                <a:solidFill>
                  <a:srgbClr val="000099"/>
                </a:solidFill>
                <a:effectLst/>
                <a:uLnTx/>
                <a:uFillTx/>
                <a:latin typeface="+mn-lt"/>
                <a:ea typeface="宋体" panose="02010600030101010101" pitchFamily="2" charset="-122"/>
                <a:cs typeface="+mn-cs"/>
              </a:rPr>
              <a:t>drop table </a:t>
            </a:r>
            <a:r>
              <a:rPr kumimoji="1" lang="en-US" altLang="zh-CN" sz="2800" i="1" kern="0" dirty="0" err="1" smtClean="0">
                <a:latin typeface="+mn-lt"/>
                <a:ea typeface="宋体" panose="02010600030101010101" pitchFamily="2" charset="-122"/>
              </a:rPr>
              <a:t>tablename</a:t>
            </a:r>
            <a:r>
              <a:rPr kumimoji="1" lang="en-US" altLang="zh-CN" sz="2800" i="1" kern="0" dirty="0" smtClean="0">
                <a:latin typeface="+mn-lt"/>
                <a:ea typeface="宋体" panose="02010600030101010101" pitchFamily="2" charset="-122"/>
              </a:rPr>
              <a:t> </a:t>
            </a:r>
            <a:r>
              <a:rPr lang="en-US" altLang="zh-CN" sz="2800" dirty="0" smtClean="0">
                <a:ea typeface="宋体" panose="02010600030101010101" pitchFamily="2" charset="-122"/>
              </a:rPr>
              <a:t>[ RESTRICT | CASCADE ]</a:t>
            </a:r>
          </a:p>
          <a:p>
            <a:pPr marL="342900" lvl="0" indent="-342900">
              <a:lnSpc>
                <a:spcPct val="90000"/>
              </a:lnSpc>
              <a:spcBef>
                <a:spcPct val="35000"/>
              </a:spcBef>
              <a:buClr>
                <a:schemeClr val="tx2"/>
              </a:buClr>
              <a:buSzPct val="90000"/>
              <a:buFont typeface="Monotype Sorts" charset="2"/>
              <a:buChar char="n"/>
              <a:tabLst>
                <a:tab pos="2232025" algn="l"/>
              </a:tabLst>
              <a:defRPr/>
            </a:pPr>
            <a:endParaRPr kumimoji="1" lang="en-US" altLang="zh-CN" sz="2400" b="1" i="0" u="none" strike="noStrike" kern="0" cap="none" spc="0" normalizeH="0" baseline="0" noProof="0" dirty="0" smtClean="0">
              <a:ln>
                <a:noFill/>
              </a:ln>
              <a:solidFill>
                <a:srgbClr val="000099"/>
              </a:solidFill>
              <a:effectLst/>
              <a:uLnTx/>
              <a:uFillTx/>
              <a:latin typeface="+mn-lt"/>
              <a:ea typeface="宋体" panose="02010600030101010101" pitchFamily="2" charset="-122"/>
              <a:cs typeface="+mn-cs"/>
            </a:endParaRPr>
          </a:p>
          <a:p>
            <a:pPr marL="742950" lvl="1" indent="-285750">
              <a:lnSpc>
                <a:spcPct val="90000"/>
              </a:lnSpc>
              <a:spcBef>
                <a:spcPct val="35000"/>
              </a:spcBef>
              <a:buClr>
                <a:schemeClr val="folHlink"/>
              </a:buClr>
              <a:buSzPct val="80000"/>
              <a:buFont typeface="Monotype Sorts" charset="2"/>
              <a:buChar char="l"/>
              <a:tabLst>
                <a:tab pos="2232025" algn="l"/>
              </a:tabLst>
              <a:defRPr/>
            </a:pPr>
            <a:r>
              <a:rPr lang="en-US" altLang="zh-CN" sz="2400" dirty="0" smtClean="0">
                <a:ea typeface="宋体" panose="02010600030101010101" pitchFamily="2" charset="-122"/>
              </a:rPr>
              <a:t>With the CASCADE option, the table and all references to it are removed.(</a:t>
            </a:r>
            <a:r>
              <a:rPr lang="zh-CN" altLang="en-US" sz="2400" dirty="0" smtClean="0">
                <a:solidFill>
                  <a:srgbClr val="CC0000"/>
                </a:solidFill>
                <a:latin typeface="Arial Unicode MS" pitchFamily="34" charset="-122"/>
                <a:ea typeface="宋体" panose="02010600030101010101" pitchFamily="2" charset="-122"/>
              </a:rPr>
              <a:t>级联 </a:t>
            </a:r>
            <a:r>
              <a:rPr lang="en-US" altLang="zh-CN" sz="2400" dirty="0" smtClean="0">
                <a:solidFill>
                  <a:srgbClr val="CC0000"/>
                </a:solidFill>
                <a:latin typeface="Arial Unicode MS" pitchFamily="34" charset="-122"/>
                <a:ea typeface="宋体" panose="02010600030101010101" pitchFamily="2" charset="-122"/>
              </a:rPr>
              <a:t>,</a:t>
            </a:r>
            <a:r>
              <a:rPr lang="zh-CN" altLang="en-US" sz="2400" dirty="0" smtClean="0">
                <a:solidFill>
                  <a:srgbClr val="CC0000"/>
                </a:solidFill>
                <a:latin typeface="Arial Unicode MS" pitchFamily="34" charset="-122"/>
                <a:ea typeface="宋体" panose="02010600030101010101" pitchFamily="2" charset="-122"/>
              </a:rPr>
              <a:t>有对象</a:t>
            </a:r>
            <a:r>
              <a:rPr lang="en-US" altLang="zh-CN" sz="2400" dirty="0" smtClean="0">
                <a:solidFill>
                  <a:srgbClr val="CC0000"/>
                </a:solidFill>
                <a:latin typeface="Arial Unicode MS" pitchFamily="34" charset="-122"/>
                <a:ea typeface="宋体" panose="02010600030101010101" pitchFamily="2" charset="-122"/>
              </a:rPr>
              <a:t>,</a:t>
            </a:r>
            <a:r>
              <a:rPr lang="zh-CN" altLang="en-US" sz="2400" dirty="0" smtClean="0">
                <a:solidFill>
                  <a:srgbClr val="CC0000"/>
                </a:solidFill>
                <a:latin typeface="Arial Unicode MS" pitchFamily="34" charset="-122"/>
                <a:ea typeface="宋体" panose="02010600030101010101" pitchFamily="2" charset="-122"/>
              </a:rPr>
              <a:t>一起删</a:t>
            </a:r>
            <a:r>
              <a:rPr lang="en-US" altLang="zh-CN" sz="2400" dirty="0" smtClean="0">
                <a:solidFill>
                  <a:srgbClr val="CC0000"/>
                </a:solidFill>
                <a:latin typeface="Arial Unicode MS" pitchFamily="34" charset="-122"/>
                <a:ea typeface="宋体" panose="02010600030101010101" pitchFamily="2" charset="-122"/>
              </a:rPr>
              <a:t>)</a:t>
            </a:r>
            <a:endParaRPr kumimoji="1" lang="en-US" altLang="zh-CN" sz="2400" kern="0" dirty="0" smtClean="0">
              <a:latin typeface="+mn-lt"/>
              <a:ea typeface="宋体" panose="02010600030101010101" pitchFamily="2" charset="-122"/>
            </a:endParaRPr>
          </a:p>
          <a:p>
            <a:pPr marL="742950" lvl="1" indent="-285750">
              <a:lnSpc>
                <a:spcPct val="90000"/>
              </a:lnSpc>
              <a:spcBef>
                <a:spcPct val="35000"/>
              </a:spcBef>
              <a:buClr>
                <a:schemeClr val="folHlink"/>
              </a:buClr>
              <a:buSzPct val="80000"/>
              <a:buFont typeface="Monotype Sorts" charset="2"/>
              <a:buChar char="l"/>
              <a:tabLst>
                <a:tab pos="2232025" algn="l"/>
              </a:tabLst>
              <a:defRPr/>
            </a:pPr>
            <a:r>
              <a:rPr lang="en-US" altLang="zh-CN" sz="2400" dirty="0" smtClean="0">
                <a:ea typeface="宋体" panose="02010600030101010101" pitchFamily="2" charset="-122"/>
              </a:rPr>
              <a:t>With the RESTRICT option, the table is removed if it is not referenced.  </a:t>
            </a:r>
            <a:r>
              <a:rPr lang="zh-CN" altLang="en-US" sz="2400" dirty="0" smtClean="0">
                <a:ea typeface="宋体" panose="02010600030101010101" pitchFamily="2" charset="-122"/>
              </a:rPr>
              <a:t>默认</a:t>
            </a:r>
            <a:r>
              <a:rPr lang="en-US" altLang="zh-CN" sz="2400" dirty="0" smtClean="0">
                <a:ea typeface="宋体" panose="02010600030101010101" pitchFamily="2" charset="-122"/>
              </a:rPr>
              <a:t>(</a:t>
            </a:r>
            <a:r>
              <a:rPr lang="zh-CN" altLang="en-US" sz="2400" dirty="0" smtClean="0">
                <a:solidFill>
                  <a:srgbClr val="CC0000"/>
                </a:solidFill>
                <a:latin typeface="Arial Unicode MS" pitchFamily="34" charset="-122"/>
                <a:ea typeface="宋体" panose="02010600030101010101" pitchFamily="2" charset="-122"/>
              </a:rPr>
              <a:t>受限    有对象，不能删</a:t>
            </a:r>
            <a:r>
              <a:rPr lang="en-US" altLang="zh-CN" sz="2400" dirty="0" smtClean="0">
                <a:solidFill>
                  <a:srgbClr val="CC0000"/>
                </a:solidFill>
                <a:latin typeface="Arial Unicode MS" pitchFamily="34" charset="-122"/>
                <a:ea typeface="宋体" panose="02010600030101010101" pitchFamily="2" charset="-122"/>
              </a:rPr>
              <a:t>)</a:t>
            </a:r>
            <a:endParaRPr lang="en-US" altLang="zh-CN" sz="2400" dirty="0" smtClean="0">
              <a:ea typeface="宋体" panose="02010600030101010101" pitchFamily="2" charset="-122"/>
            </a:endParaRPr>
          </a:p>
          <a:p>
            <a:pPr marL="742950" lvl="1" indent="-285750">
              <a:lnSpc>
                <a:spcPct val="90000"/>
              </a:lnSpc>
              <a:spcBef>
                <a:spcPct val="35000"/>
              </a:spcBef>
              <a:buClr>
                <a:schemeClr val="folHlink"/>
              </a:buClr>
              <a:buSzPct val="80000"/>
              <a:buFont typeface="Monotype Sorts" charset="2"/>
              <a:buChar char="l"/>
              <a:tabLst>
                <a:tab pos="2232025" algn="l"/>
              </a:tabLst>
              <a:defRPr/>
            </a:pPr>
            <a:endParaRPr kumimoji="1"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a:p>
            <a:pPr marL="342900" marR="0" lvl="0" indent="-342900" algn="l" defTabSz="914400" rtl="0" eaLnBrk="0" fontAlgn="base" latinLnBrk="0" hangingPunct="0">
              <a:lnSpc>
                <a:spcPct val="90000"/>
              </a:lnSpc>
              <a:spcBef>
                <a:spcPct val="35000"/>
              </a:spcBef>
              <a:spcAft>
                <a:spcPct val="0"/>
              </a:spcAft>
              <a:buClr>
                <a:schemeClr val="tx2"/>
              </a:buClr>
              <a:buSzPct val="90000"/>
              <a:buFont typeface="Monotype Sorts" charset="2"/>
              <a:buChar char="n"/>
              <a:tabLst>
                <a:tab pos="2232025" algn="l"/>
              </a:tabLst>
              <a:defRPr/>
            </a:pPr>
            <a:r>
              <a:rPr kumimoji="1" lang="en-US" altLang="zh-CN" sz="2400" b="1" kern="0" dirty="0" smtClean="0">
                <a:solidFill>
                  <a:srgbClr val="000099"/>
                </a:solidFill>
                <a:latin typeface="+mn-lt"/>
                <a:ea typeface="宋体" panose="02010600030101010101" pitchFamily="2" charset="-122"/>
              </a:rPr>
              <a:t>example</a:t>
            </a:r>
            <a:endParaRPr kumimoji="1" lang="en-US" altLang="zh-CN" sz="2400" b="0" i="1"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742950" marR="0" lvl="1" indent="-285750" algn="l" defTabSz="914400" rtl="0" eaLnBrk="0" fontAlgn="base" latinLnBrk="0" hangingPunct="0">
              <a:lnSpc>
                <a:spcPct val="90000"/>
              </a:lnSpc>
              <a:spcBef>
                <a:spcPct val="35000"/>
              </a:spcBef>
              <a:spcAft>
                <a:spcPct val="0"/>
              </a:spcAft>
              <a:buClr>
                <a:schemeClr val="folHlink"/>
              </a:buClr>
              <a:buSzPct val="80000"/>
              <a:buFont typeface="Monotype Sorts" charset="2"/>
              <a:buChar char="l"/>
              <a:tabLst>
                <a:tab pos="2232025" algn="l"/>
              </a:tabLst>
              <a:defRPr/>
            </a:pPr>
            <a:r>
              <a:rPr kumimoji="1"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rPr>
              <a:t>Drop</a:t>
            </a:r>
            <a:r>
              <a:rPr kumimoji="1" lang="en-US" altLang="zh-CN" sz="2400" b="0" i="0" u="none" strike="noStrike" kern="0" cap="none" spc="0" normalizeH="0" noProof="0" dirty="0" smtClean="0">
                <a:ln>
                  <a:noFill/>
                </a:ln>
                <a:solidFill>
                  <a:schemeClr val="tx1"/>
                </a:solidFill>
                <a:effectLst/>
                <a:uLnTx/>
                <a:uFillTx/>
                <a:latin typeface="+mn-lt"/>
                <a:ea typeface="宋体" panose="02010600030101010101" pitchFamily="2" charset="-122"/>
              </a:rPr>
              <a:t> table student cascade;</a:t>
            </a:r>
          </a:p>
          <a:p>
            <a:pPr marL="742950" lvl="1" indent="-285750">
              <a:lnSpc>
                <a:spcPct val="90000"/>
              </a:lnSpc>
              <a:spcBef>
                <a:spcPct val="35000"/>
              </a:spcBef>
              <a:buClr>
                <a:schemeClr val="folHlink"/>
              </a:buClr>
              <a:buSzPct val="80000"/>
              <a:buFont typeface="Monotype Sorts" charset="2"/>
              <a:buChar char="l"/>
              <a:tabLst>
                <a:tab pos="2232025" algn="l"/>
              </a:tabLst>
              <a:defRPr/>
            </a:pPr>
            <a:r>
              <a:rPr kumimoji="1" lang="en-US" altLang="zh-CN" sz="2400" kern="0" dirty="0" smtClean="0">
                <a:ea typeface="宋体" panose="02010600030101010101" pitchFamily="2" charset="-122"/>
              </a:rPr>
              <a:t>Drop table student restrict;</a:t>
            </a:r>
            <a:endParaRPr kumimoji="1" lang="en-US" altLang="zh-CN" sz="2400" b="0" i="0" u="none" strike="noStrike" kern="0" cap="none" spc="0" normalizeH="0" noProof="0" dirty="0" smtClean="0">
              <a:ln>
                <a:noFill/>
              </a:ln>
              <a:solidFill>
                <a:schemeClr val="tx1"/>
              </a:solidFill>
              <a:effectLst/>
              <a:uLnTx/>
              <a:uFillTx/>
              <a:latin typeface="+mn-lt"/>
              <a:ea typeface="宋体" panose="02010600030101010101" pitchFamily="2" charset="-122"/>
            </a:endParaRPr>
          </a:p>
          <a:p>
            <a:pPr marL="742950" marR="0" lvl="1" indent="-285750" algn="l" defTabSz="914400" rtl="0" eaLnBrk="0" fontAlgn="base" latinLnBrk="0" hangingPunct="0">
              <a:lnSpc>
                <a:spcPct val="90000"/>
              </a:lnSpc>
              <a:spcBef>
                <a:spcPct val="35000"/>
              </a:spcBef>
              <a:spcAft>
                <a:spcPct val="0"/>
              </a:spcAft>
              <a:buClr>
                <a:schemeClr val="folHlink"/>
              </a:buClr>
              <a:buSzPct val="80000"/>
              <a:buFont typeface="Monotype Sorts" charset="2"/>
              <a:buChar char="l"/>
              <a:tabLst>
                <a:tab pos="2232025" algn="l"/>
              </a:tabLst>
              <a:defRPr/>
            </a:pPr>
            <a:endPar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a:xfrm>
            <a:off x="811381" y="418689"/>
            <a:ext cx="8077200" cy="609600"/>
          </a:xfrm>
        </p:spPr>
        <p:txBody>
          <a:bodyPr/>
          <a:lstStyle/>
          <a:p>
            <a:pPr>
              <a:defRPr/>
            </a:pPr>
            <a:r>
              <a:rPr lang="en-US" altLang="zh-CN" dirty="0" smtClean="0">
                <a:ea typeface="宋体" panose="02010600030101010101" pitchFamily="2" charset="-122"/>
              </a:rPr>
              <a:t>Alter Table Constructs</a:t>
            </a:r>
          </a:p>
        </p:txBody>
      </p:sp>
      <p:sp>
        <p:nvSpPr>
          <p:cNvPr id="14339" name="Rectangle 3"/>
          <p:cNvSpPr>
            <a:spLocks noGrp="1" noChangeArrowheads="1"/>
          </p:cNvSpPr>
          <p:nvPr>
            <p:ph type="body" idx="1"/>
          </p:nvPr>
        </p:nvSpPr>
        <p:spPr>
          <a:xfrm>
            <a:off x="226060" y="1106805"/>
            <a:ext cx="8540115" cy="5159375"/>
          </a:xfrm>
        </p:spPr>
        <p:txBody>
          <a:bodyPr/>
          <a:lstStyle/>
          <a:p>
            <a:pPr>
              <a:lnSpc>
                <a:spcPct val="90000"/>
              </a:lnSpc>
              <a:tabLst>
                <a:tab pos="2232025" algn="l"/>
              </a:tabLst>
            </a:pPr>
            <a:r>
              <a:rPr lang="en-US" altLang="zh-CN" sz="2800" b="1" dirty="0" smtClean="0">
                <a:solidFill>
                  <a:srgbClr val="000099"/>
                </a:solidFill>
                <a:ea typeface="宋体" panose="02010600030101010101" pitchFamily="2" charset="-122"/>
              </a:rPr>
              <a:t>Alter Table</a:t>
            </a:r>
            <a:r>
              <a:rPr lang="zh-CN" altLang="en-US" sz="2800" b="1" dirty="0" smtClean="0">
                <a:solidFill>
                  <a:srgbClr val="000099"/>
                </a:solidFill>
                <a:ea typeface="宋体" panose="02010600030101010101" pitchFamily="2" charset="-122"/>
              </a:rPr>
              <a:t>：</a:t>
            </a:r>
            <a:r>
              <a:rPr lang="en-US" altLang="zh-CN" sz="2400" dirty="0">
                <a:ea typeface="宋体" panose="02010600030101010101" pitchFamily="2" charset="-122"/>
                <a:sym typeface="+mn-ea"/>
              </a:rPr>
              <a:t> is used to add attributes or constraints to an existing relation.</a:t>
            </a:r>
          </a:p>
          <a:p>
            <a:pPr lvl="1" eaLnBrk="1" hangingPunct="1">
              <a:lnSpc>
                <a:spcPct val="100000"/>
              </a:lnSpc>
              <a:spcBef>
                <a:spcPct val="10000"/>
              </a:spcBef>
            </a:pPr>
            <a:r>
              <a:rPr lang="en-US" altLang="zh-CN" sz="2400" dirty="0">
                <a:sym typeface="+mn-ea"/>
              </a:rPr>
              <a:t>Syntax: </a:t>
            </a:r>
            <a:endParaRPr lang="en-US" altLang="zh-CN" sz="2400" b="0" dirty="0"/>
          </a:p>
          <a:p>
            <a:pPr lvl="2" eaLnBrk="1" hangingPunct="1">
              <a:lnSpc>
                <a:spcPct val="100000"/>
              </a:lnSpc>
              <a:spcBef>
                <a:spcPct val="10000"/>
              </a:spcBef>
              <a:buNone/>
            </a:pPr>
            <a:r>
              <a:rPr lang="en-US" altLang="zh-CN" sz="2400" dirty="0">
                <a:sym typeface="+mn-ea"/>
              </a:rPr>
              <a:t>ALTER TABLE  &lt; </a:t>
            </a:r>
            <a:r>
              <a:rPr lang="en-US" altLang="zh-CN" sz="2400" i="1" dirty="0">
                <a:sym typeface="+mn-ea"/>
              </a:rPr>
              <a:t>table_name</a:t>
            </a:r>
            <a:r>
              <a:rPr lang="en-US" altLang="zh-CN" sz="2400" dirty="0">
                <a:sym typeface="+mn-ea"/>
              </a:rPr>
              <a:t> &gt; ADD|DROP|ALTER …;</a:t>
            </a:r>
            <a:endParaRPr lang="en-US" altLang="zh-CN" sz="1800" b="0" dirty="0">
              <a:ea typeface="宋体" panose="02010600030101010101" pitchFamily="2" charset="-122"/>
            </a:endParaRPr>
          </a:p>
          <a:p>
            <a:pPr>
              <a:spcBef>
                <a:spcPct val="0"/>
              </a:spcBef>
              <a:buClrTx/>
              <a:buFontTx/>
              <a:buNone/>
            </a:pPr>
            <a:r>
              <a:rPr lang="en-US" altLang="zh-CN" sz="2000" dirty="0" smtClean="0">
                <a:solidFill>
                  <a:srgbClr val="CC0000"/>
                </a:solidFill>
                <a:ea typeface="宋体" panose="02010600030101010101" pitchFamily="2" charset="-122"/>
              </a:rPr>
              <a:t>      ALTER TABLE</a:t>
            </a:r>
            <a:r>
              <a:rPr lang="en-US" altLang="zh-CN" sz="2000" dirty="0" smtClean="0">
                <a:ea typeface="宋体" panose="02010600030101010101" pitchFamily="2" charset="-122"/>
              </a:rPr>
              <a:t> </a:t>
            </a:r>
            <a:r>
              <a:rPr lang="en-US" altLang="zh-CN" sz="2000" dirty="0" err="1" smtClean="0">
                <a:ea typeface="宋体" panose="02010600030101010101" pitchFamily="2" charset="-122"/>
              </a:rPr>
              <a:t>tableName</a:t>
            </a:r>
            <a:r>
              <a:rPr lang="en-US" altLang="zh-CN" sz="2000" dirty="0" smtClean="0">
                <a:ea typeface="宋体" panose="02010600030101010101" pitchFamily="2" charset="-122"/>
              </a:rPr>
              <a:t> </a:t>
            </a:r>
          </a:p>
          <a:p>
            <a:pPr>
              <a:spcBef>
                <a:spcPct val="0"/>
              </a:spcBef>
              <a:buClrTx/>
              <a:buFontTx/>
              <a:buNone/>
            </a:pPr>
            <a:r>
              <a:rPr lang="en-US" altLang="zh-CN" sz="2000" dirty="0" smtClean="0">
                <a:ea typeface="宋体" panose="02010600030101010101" pitchFamily="2" charset="-122"/>
              </a:rPr>
              <a:t>          [ADD [COLUMN] </a:t>
            </a:r>
            <a:r>
              <a:rPr lang="en-US" altLang="zh-CN" sz="2000" dirty="0" err="1" smtClean="0">
                <a:ea typeface="宋体" panose="02010600030101010101" pitchFamily="2" charset="-122"/>
              </a:rPr>
              <a:t>columnName</a:t>
            </a:r>
            <a:r>
              <a:rPr lang="en-US" altLang="zh-CN" sz="2000" dirty="0" smtClean="0">
                <a:ea typeface="宋体" panose="02010600030101010101" pitchFamily="2" charset="-122"/>
              </a:rPr>
              <a:t> </a:t>
            </a:r>
            <a:r>
              <a:rPr lang="en-US" altLang="zh-CN" sz="2000" dirty="0" err="1" smtClean="0">
                <a:ea typeface="宋体" panose="02010600030101010101" pitchFamily="2" charset="-122"/>
              </a:rPr>
              <a:t>dataType</a:t>
            </a:r>
            <a:r>
              <a:rPr lang="en-US" altLang="zh-CN" sz="2000" dirty="0" smtClean="0">
                <a:ea typeface="宋体" panose="02010600030101010101" pitchFamily="2" charset="-122"/>
              </a:rPr>
              <a:t> [NOT NULL]          </a:t>
            </a:r>
          </a:p>
          <a:p>
            <a:pPr>
              <a:spcBef>
                <a:spcPct val="0"/>
              </a:spcBef>
              <a:buClrTx/>
              <a:buFontTx/>
              <a:buNone/>
            </a:pPr>
            <a:r>
              <a:rPr lang="en-US" altLang="zh-CN" sz="2000" dirty="0" smtClean="0">
                <a:ea typeface="宋体" panose="02010600030101010101" pitchFamily="2" charset="-122"/>
              </a:rPr>
              <a:t>          [UNIQUE]</a:t>
            </a:r>
          </a:p>
          <a:p>
            <a:pPr>
              <a:spcBef>
                <a:spcPct val="0"/>
              </a:spcBef>
              <a:buClrTx/>
              <a:buFontTx/>
              <a:buNone/>
            </a:pPr>
            <a:r>
              <a:rPr lang="en-US" altLang="zh-CN" sz="2000" dirty="0" smtClean="0">
                <a:ea typeface="宋体" panose="02010600030101010101" pitchFamily="2" charset="-122"/>
              </a:rPr>
              <a:t>          [DEFAULT </a:t>
            </a:r>
            <a:r>
              <a:rPr lang="en-US" altLang="zh-CN" sz="2000" dirty="0" err="1" smtClean="0">
                <a:ea typeface="宋体" panose="02010600030101010101" pitchFamily="2" charset="-122"/>
              </a:rPr>
              <a:t>defaultOption</a:t>
            </a:r>
            <a:r>
              <a:rPr lang="en-US" altLang="zh-CN" sz="2000" dirty="0" smtClean="0">
                <a:ea typeface="宋体" panose="02010600030101010101" pitchFamily="2" charset="-122"/>
              </a:rPr>
              <a:t>] [CHECK (</a:t>
            </a:r>
            <a:r>
              <a:rPr lang="en-US" altLang="zh-CN" sz="2000" dirty="0" err="1" smtClean="0">
                <a:ea typeface="宋体" panose="02010600030101010101" pitchFamily="2" charset="-122"/>
              </a:rPr>
              <a:t>searchCondition</a:t>
            </a:r>
            <a:r>
              <a:rPr lang="en-US" altLang="zh-CN" sz="2000" dirty="0" smtClean="0">
                <a:ea typeface="宋体" panose="02010600030101010101" pitchFamily="2" charset="-122"/>
              </a:rPr>
              <a:t>)]]</a:t>
            </a:r>
          </a:p>
          <a:p>
            <a:pPr>
              <a:spcBef>
                <a:spcPct val="0"/>
              </a:spcBef>
              <a:buClrTx/>
              <a:buFontTx/>
              <a:buNone/>
            </a:pPr>
            <a:r>
              <a:rPr lang="en-US" altLang="zh-CN" sz="2000" dirty="0" smtClean="0">
                <a:ea typeface="宋体" panose="02010600030101010101" pitchFamily="2" charset="-122"/>
              </a:rPr>
              <a:t>          [DROP [COLUMN] </a:t>
            </a:r>
            <a:r>
              <a:rPr lang="en-US" altLang="zh-CN" sz="2000" dirty="0" err="1" smtClean="0">
                <a:ea typeface="宋体" panose="02010600030101010101" pitchFamily="2" charset="-122"/>
              </a:rPr>
              <a:t>columnName</a:t>
            </a:r>
            <a:r>
              <a:rPr lang="en-US" altLang="zh-CN" sz="2000" dirty="0" smtClean="0">
                <a:ea typeface="宋体" panose="02010600030101010101" pitchFamily="2" charset="-122"/>
              </a:rPr>
              <a:t> [ RESTRICT | CASCADE ]]</a:t>
            </a:r>
          </a:p>
          <a:p>
            <a:pPr>
              <a:spcBef>
                <a:spcPct val="0"/>
              </a:spcBef>
              <a:buClrTx/>
              <a:buFontTx/>
              <a:buNone/>
            </a:pPr>
            <a:r>
              <a:rPr lang="en-US" altLang="zh-CN" sz="2000" dirty="0" smtClean="0">
                <a:ea typeface="宋体" panose="02010600030101010101" pitchFamily="2" charset="-122"/>
              </a:rPr>
              <a:t>          [ADD [CONSTRAINT    </a:t>
            </a:r>
          </a:p>
          <a:p>
            <a:pPr>
              <a:spcBef>
                <a:spcPct val="0"/>
              </a:spcBef>
              <a:buClrTx/>
              <a:buFontTx/>
              <a:buNone/>
            </a:pPr>
            <a:r>
              <a:rPr lang="en-US" altLang="zh-CN" sz="2000" dirty="0" smtClean="0">
                <a:ea typeface="宋体" panose="02010600030101010101" pitchFamily="2" charset="-122"/>
              </a:rPr>
              <a:t>          [</a:t>
            </a:r>
            <a:r>
              <a:rPr lang="en-US" altLang="zh-CN" sz="2000" dirty="0" err="1" smtClean="0">
                <a:ea typeface="宋体" panose="02010600030101010101" pitchFamily="2" charset="-122"/>
              </a:rPr>
              <a:t>constraintName</a:t>
            </a:r>
            <a:r>
              <a:rPr lang="en-US" altLang="zh-CN" sz="2000" dirty="0" smtClean="0">
                <a:ea typeface="宋体" panose="02010600030101010101" pitchFamily="2" charset="-122"/>
              </a:rPr>
              <a:t>]]</a:t>
            </a:r>
            <a:r>
              <a:rPr lang="en-US" altLang="zh-CN" sz="2000" dirty="0" err="1" smtClean="0">
                <a:ea typeface="宋体" panose="02010600030101010101" pitchFamily="2" charset="-122"/>
              </a:rPr>
              <a:t>tableConstraintDefinition</a:t>
            </a:r>
            <a:r>
              <a:rPr lang="en-US" altLang="zh-CN" sz="2000" dirty="0" smtClean="0">
                <a:ea typeface="宋体" panose="02010600030101010101" pitchFamily="2" charset="-122"/>
              </a:rPr>
              <a:t>]</a:t>
            </a:r>
          </a:p>
          <a:p>
            <a:pPr>
              <a:spcBef>
                <a:spcPct val="0"/>
              </a:spcBef>
              <a:buClrTx/>
              <a:buFontTx/>
              <a:buNone/>
            </a:pPr>
            <a:r>
              <a:rPr lang="en-US" altLang="zh-CN" sz="2000" dirty="0" smtClean="0">
                <a:ea typeface="宋体" panose="02010600030101010101" pitchFamily="2" charset="-122"/>
              </a:rPr>
              <a:t>          [DROP CONSTRAINT </a:t>
            </a:r>
            <a:r>
              <a:rPr lang="en-US" altLang="zh-CN" sz="2000" dirty="0" err="1" smtClean="0">
                <a:ea typeface="宋体" panose="02010600030101010101" pitchFamily="2" charset="-122"/>
              </a:rPr>
              <a:t>constraintName</a:t>
            </a:r>
            <a:r>
              <a:rPr lang="en-US" altLang="zh-CN" sz="2000" dirty="0" smtClean="0">
                <a:ea typeface="宋体" panose="02010600030101010101" pitchFamily="2" charset="-122"/>
              </a:rPr>
              <a:t> [ RESTRICT | CASCADE ]]</a:t>
            </a:r>
          </a:p>
          <a:p>
            <a:pPr>
              <a:spcBef>
                <a:spcPct val="0"/>
              </a:spcBef>
              <a:buClrTx/>
              <a:buFontTx/>
              <a:buNone/>
            </a:pPr>
            <a:r>
              <a:rPr lang="en-US" altLang="zh-CN" sz="2000" dirty="0" smtClean="0">
                <a:ea typeface="宋体" panose="02010600030101010101" pitchFamily="2" charset="-122"/>
              </a:rPr>
              <a:t>         [ALTER [COLUMN] SET DEFAULT </a:t>
            </a:r>
            <a:r>
              <a:rPr lang="en-US" altLang="zh-CN" sz="2000" dirty="0" err="1" smtClean="0">
                <a:ea typeface="宋体" panose="02010600030101010101" pitchFamily="2" charset="-122"/>
              </a:rPr>
              <a:t>defaultOption</a:t>
            </a:r>
            <a:r>
              <a:rPr lang="en-US" altLang="zh-CN" sz="2000" dirty="0" smtClean="0">
                <a:ea typeface="宋体" panose="02010600030101010101" pitchFamily="2" charset="-122"/>
              </a:rPr>
              <a:t>]</a:t>
            </a:r>
          </a:p>
          <a:p>
            <a:pPr>
              <a:spcBef>
                <a:spcPct val="0"/>
              </a:spcBef>
              <a:buClrTx/>
              <a:buFontTx/>
              <a:buNone/>
            </a:pPr>
            <a:r>
              <a:rPr lang="en-US" altLang="zh-CN" sz="2000" dirty="0" smtClean="0">
                <a:ea typeface="宋体" panose="02010600030101010101" pitchFamily="2" charset="-122"/>
              </a:rPr>
              <a:t>         [ALTER [COLUMN] DROP DEFAULT]</a:t>
            </a: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811381" y="418689"/>
            <a:ext cx="8077200" cy="609600"/>
          </a:xfrm>
        </p:spPr>
        <p:txBody>
          <a:bodyPr/>
          <a:lstStyle/>
          <a:p>
            <a:pPr>
              <a:defRPr/>
            </a:pPr>
            <a:r>
              <a:rPr lang="en-US" altLang="zh-CN" dirty="0" smtClean="0">
                <a:ea typeface="宋体" panose="02010600030101010101" pitchFamily="2" charset="-122"/>
              </a:rPr>
              <a:t>Alter Table Constructs</a:t>
            </a:r>
          </a:p>
        </p:txBody>
      </p:sp>
      <p:sp>
        <p:nvSpPr>
          <p:cNvPr id="5" name="Rectangle 3"/>
          <p:cNvSpPr txBox="1">
            <a:spLocks noChangeArrowheads="1"/>
          </p:cNvSpPr>
          <p:nvPr/>
        </p:nvSpPr>
        <p:spPr bwMode="auto">
          <a:xfrm>
            <a:off x="739775" y="1106488"/>
            <a:ext cx="7385050" cy="5159375"/>
          </a:xfrm>
          <a:prstGeom prst="rect">
            <a:avLst/>
          </a:prstGeom>
          <a:noFill/>
          <a:ln w="9525">
            <a:noFill/>
            <a:miter lim="800000"/>
          </a:ln>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35000"/>
              </a:spcBef>
              <a:spcAft>
                <a:spcPct val="0"/>
              </a:spcAft>
              <a:buClr>
                <a:schemeClr val="tx2"/>
              </a:buClr>
              <a:buSzPct val="90000"/>
              <a:buFont typeface="Monotype Sorts" charset="2"/>
              <a:buChar char="n"/>
              <a:tabLst>
                <a:tab pos="2232025" algn="l"/>
              </a:tabLst>
              <a:defRPr/>
            </a:pPr>
            <a:r>
              <a:rPr kumimoji="1" lang="en-US" altLang="zh-CN" sz="2400" b="1" i="0" u="none" strike="noStrike" kern="0" cap="none" spc="0" normalizeH="0" baseline="0" noProof="0" dirty="0" smtClean="0">
                <a:ln>
                  <a:noFill/>
                </a:ln>
                <a:solidFill>
                  <a:srgbClr val="000099"/>
                </a:solidFill>
                <a:effectLst/>
                <a:uLnTx/>
                <a:uFillTx/>
                <a:latin typeface="+mn-lt"/>
                <a:ea typeface="宋体" panose="02010600030101010101" pitchFamily="2" charset="-122"/>
                <a:cs typeface="+mn-cs"/>
              </a:rPr>
              <a:t>alter table</a:t>
            </a:r>
            <a:r>
              <a:rPr kumimoji="1"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a:t>
            </a:r>
          </a:p>
          <a:p>
            <a:pPr marL="742950" marR="0" lvl="1" indent="-285750" algn="l" defTabSz="914400" rtl="0" eaLnBrk="0" fontAlgn="base" latinLnBrk="0" hangingPunct="0">
              <a:lnSpc>
                <a:spcPct val="90000"/>
              </a:lnSpc>
              <a:spcBef>
                <a:spcPct val="35000"/>
              </a:spcBef>
              <a:spcAft>
                <a:spcPct val="0"/>
              </a:spcAft>
              <a:buClr>
                <a:schemeClr val="folHlink"/>
              </a:buClr>
              <a:buSzPct val="80000"/>
              <a:buFont typeface="Monotype Sorts" charset="2"/>
              <a:buChar char="l"/>
              <a:tabLst>
                <a:tab pos="2232025" algn="l"/>
              </a:tabLst>
              <a:defRPr/>
            </a:pPr>
            <a:r>
              <a:rPr kumimoji="1"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rPr>
              <a:t>alter table </a:t>
            </a:r>
            <a:r>
              <a:rPr kumimoji="1" lang="en-US" altLang="zh-CN" sz="2400" b="0" i="1" u="none" strike="noStrike" kern="0" cap="none" spc="0" normalizeH="0" baseline="0" noProof="0" dirty="0" smtClean="0">
                <a:ln>
                  <a:noFill/>
                </a:ln>
                <a:solidFill>
                  <a:schemeClr val="tx1"/>
                </a:solidFill>
                <a:effectLst/>
                <a:uLnTx/>
                <a:uFillTx/>
                <a:latin typeface="+mn-lt"/>
                <a:ea typeface="宋体" panose="02010600030101010101" pitchFamily="2" charset="-122"/>
              </a:rPr>
              <a:t>r </a:t>
            </a:r>
            <a:r>
              <a:rPr kumimoji="1"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rPr>
              <a:t>add </a:t>
            </a:r>
            <a:r>
              <a:rPr kumimoji="1" lang="en-US" altLang="zh-CN" sz="2400" b="0" i="1" u="none" strike="noStrike" kern="0" cap="none" spc="0" normalizeH="0" baseline="0" noProof="0" dirty="0" smtClean="0">
                <a:ln>
                  <a:noFill/>
                </a:ln>
                <a:solidFill>
                  <a:schemeClr val="tx1"/>
                </a:solidFill>
                <a:effectLst/>
                <a:uLnTx/>
                <a:uFillTx/>
                <a:latin typeface="+mn-lt"/>
                <a:ea typeface="宋体" panose="02010600030101010101" pitchFamily="2" charset="-122"/>
              </a:rPr>
              <a:t>A D</a:t>
            </a:r>
          </a:p>
          <a:p>
            <a:pPr marL="1085850" marR="0" lvl="2" indent="-228600" algn="l" defTabSz="914400" rtl="0" eaLnBrk="0" fontAlgn="base" latinLnBrk="0" hangingPunct="0">
              <a:lnSpc>
                <a:spcPct val="90000"/>
              </a:lnSpc>
              <a:spcBef>
                <a:spcPct val="35000"/>
              </a:spcBef>
              <a:spcAft>
                <a:spcPct val="0"/>
              </a:spcAft>
              <a:buClr>
                <a:srgbClr val="33CC33"/>
              </a:buClr>
              <a:buSzPct val="75000"/>
              <a:buFont typeface="Webdings" panose="05030102010509060703" pitchFamily="18" charset="2"/>
              <a:buChar char="4"/>
              <a:tabLst>
                <a:tab pos="2232025" algn="l"/>
              </a:tabLst>
              <a:defRPr/>
            </a:pPr>
            <a:r>
              <a:rPr kumimoji="1" lang="en-US" altLang="zh-CN" sz="2400" b="0" i="1" u="none" strike="noStrike" kern="0" cap="none" spc="0" normalizeH="0" baseline="0" noProof="0" dirty="0" smtClean="0">
                <a:ln>
                  <a:noFill/>
                </a:ln>
                <a:solidFill>
                  <a:schemeClr val="tx1"/>
                </a:solidFill>
                <a:effectLst/>
                <a:uLnTx/>
                <a:uFillTx/>
                <a:latin typeface="+mn-lt"/>
                <a:ea typeface="宋体" panose="02010600030101010101" pitchFamily="2" charset="-122"/>
              </a:rPr>
              <a:t> </a:t>
            </a:r>
            <a:r>
              <a:rPr kumimoji="1"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rPr>
              <a:t>where </a:t>
            </a:r>
            <a:r>
              <a:rPr kumimoji="1" lang="en-US" altLang="zh-CN" sz="2400" b="0" i="1" u="none" strike="noStrike" kern="0" cap="none" spc="0" normalizeH="0" baseline="0" noProof="0" dirty="0" smtClean="0">
                <a:ln>
                  <a:noFill/>
                </a:ln>
                <a:solidFill>
                  <a:schemeClr val="tx1"/>
                </a:solidFill>
                <a:effectLst/>
                <a:uLnTx/>
                <a:uFillTx/>
                <a:latin typeface="+mn-lt"/>
                <a:ea typeface="宋体" panose="02010600030101010101" pitchFamily="2" charset="-122"/>
              </a:rPr>
              <a:t>A</a:t>
            </a:r>
            <a:r>
              <a:rPr kumimoji="1"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rPr>
              <a:t> is the name of the attribute to be added to relation </a:t>
            </a:r>
            <a:r>
              <a:rPr kumimoji="1" lang="en-US" altLang="zh-CN" sz="2400" b="0" i="1" u="none" strike="noStrike" kern="0" cap="none" spc="0" normalizeH="0" baseline="0" noProof="0" dirty="0" smtClean="0">
                <a:ln>
                  <a:noFill/>
                </a:ln>
                <a:solidFill>
                  <a:schemeClr val="tx1"/>
                </a:solidFill>
                <a:effectLst/>
                <a:uLnTx/>
                <a:uFillTx/>
                <a:latin typeface="+mn-lt"/>
                <a:ea typeface="宋体" panose="02010600030101010101" pitchFamily="2" charset="-122"/>
              </a:rPr>
              <a:t>r </a:t>
            </a:r>
            <a:r>
              <a:rPr kumimoji="1"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rPr>
              <a:t> and </a:t>
            </a:r>
            <a:r>
              <a:rPr kumimoji="1" lang="en-US" altLang="zh-CN" sz="2400" b="0" i="1" u="none" strike="noStrike" kern="0" cap="none" spc="0" normalizeH="0" baseline="0" noProof="0" dirty="0" smtClean="0">
                <a:ln>
                  <a:noFill/>
                </a:ln>
                <a:solidFill>
                  <a:schemeClr val="tx1"/>
                </a:solidFill>
                <a:effectLst/>
                <a:uLnTx/>
                <a:uFillTx/>
                <a:latin typeface="+mn-lt"/>
                <a:ea typeface="宋体" panose="02010600030101010101" pitchFamily="2" charset="-122"/>
              </a:rPr>
              <a:t>D</a:t>
            </a:r>
            <a:r>
              <a:rPr kumimoji="1"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rPr>
              <a:t> is the domain of </a:t>
            </a:r>
            <a:r>
              <a:rPr kumimoji="1" lang="en-US" altLang="zh-CN" sz="2400" b="0" i="1" u="none" strike="noStrike" kern="0" cap="none" spc="0" normalizeH="0" baseline="0" noProof="0" dirty="0" smtClean="0">
                <a:ln>
                  <a:noFill/>
                </a:ln>
                <a:solidFill>
                  <a:schemeClr val="tx1"/>
                </a:solidFill>
                <a:effectLst/>
                <a:uLnTx/>
                <a:uFillTx/>
                <a:latin typeface="+mn-lt"/>
                <a:ea typeface="宋体" panose="02010600030101010101" pitchFamily="2" charset="-122"/>
              </a:rPr>
              <a:t>A.</a:t>
            </a:r>
            <a:endParaRPr kumimoji="1"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a:p>
            <a:pPr marL="1085850" marR="0" lvl="2" indent="-228600" algn="l" defTabSz="914400" rtl="0" eaLnBrk="0" fontAlgn="base" latinLnBrk="0" hangingPunct="0">
              <a:lnSpc>
                <a:spcPct val="90000"/>
              </a:lnSpc>
              <a:spcBef>
                <a:spcPct val="35000"/>
              </a:spcBef>
              <a:spcAft>
                <a:spcPct val="0"/>
              </a:spcAft>
              <a:buClr>
                <a:srgbClr val="33CC33"/>
              </a:buClr>
              <a:buSzPct val="75000"/>
              <a:buFont typeface="Webdings" panose="05030102010509060703" pitchFamily="18" charset="2"/>
              <a:buChar char="4"/>
              <a:tabLst>
                <a:tab pos="2232025" algn="l"/>
              </a:tabLst>
              <a:defRPr/>
            </a:pPr>
            <a:r>
              <a:rPr kumimoji="1"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rPr>
              <a:t>All </a:t>
            </a:r>
            <a:r>
              <a:rPr kumimoji="1" lang="en-US" altLang="zh-CN" sz="2400" b="0" i="0" u="none" strike="noStrike" kern="0" cap="none" spc="0" normalizeH="0" baseline="0" noProof="0" dirty="0" err="1" smtClean="0">
                <a:ln>
                  <a:noFill/>
                </a:ln>
                <a:solidFill>
                  <a:schemeClr val="tx1"/>
                </a:solidFill>
                <a:effectLst/>
                <a:uLnTx/>
                <a:uFillTx/>
                <a:latin typeface="+mn-lt"/>
                <a:ea typeface="宋体" panose="02010600030101010101" pitchFamily="2" charset="-122"/>
              </a:rPr>
              <a:t>tuples</a:t>
            </a:r>
            <a:r>
              <a:rPr kumimoji="1"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rPr>
              <a:t> in the relation are assigned </a:t>
            </a:r>
            <a:r>
              <a:rPr kumimoji="1" lang="en-US" altLang="zh-CN" sz="2400" b="0" i="1" u="none" strike="noStrike" kern="0" cap="none" spc="0" normalizeH="0" baseline="0" noProof="0" dirty="0" smtClean="0">
                <a:ln>
                  <a:noFill/>
                </a:ln>
                <a:solidFill>
                  <a:schemeClr val="tx1"/>
                </a:solidFill>
                <a:effectLst/>
                <a:uLnTx/>
                <a:uFillTx/>
                <a:latin typeface="+mn-lt"/>
                <a:ea typeface="宋体" panose="02010600030101010101" pitchFamily="2" charset="-122"/>
              </a:rPr>
              <a:t>null</a:t>
            </a:r>
            <a:r>
              <a:rPr kumimoji="1"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rPr>
              <a:t> as the value for the new attribute.  </a:t>
            </a:r>
          </a:p>
          <a:p>
            <a:pPr marL="742950" marR="0" lvl="1" indent="-285750" algn="l" defTabSz="914400" rtl="0" eaLnBrk="0" fontAlgn="base" latinLnBrk="0" hangingPunct="0">
              <a:lnSpc>
                <a:spcPct val="110000"/>
              </a:lnSpc>
              <a:spcBef>
                <a:spcPct val="35000"/>
              </a:spcBef>
              <a:spcAft>
                <a:spcPct val="0"/>
              </a:spcAft>
              <a:buClr>
                <a:schemeClr val="folHlink"/>
              </a:buClr>
              <a:buSzPct val="80000"/>
              <a:buFont typeface="Monotype Sorts" charset="2"/>
              <a:buChar char="l"/>
              <a:tabLst>
                <a:tab pos="2232025" algn="l"/>
              </a:tabLst>
              <a:defRPr/>
            </a:pPr>
            <a:r>
              <a:rPr kumimoji="1"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rPr>
              <a:t>alter table </a:t>
            </a:r>
            <a:r>
              <a:rPr kumimoji="1" lang="en-US" altLang="zh-CN" sz="2400" b="0" i="1" u="none" strike="noStrike" kern="0" cap="none" spc="0" normalizeH="0" baseline="0" noProof="0" dirty="0" smtClean="0">
                <a:ln>
                  <a:noFill/>
                </a:ln>
                <a:solidFill>
                  <a:schemeClr val="tx1"/>
                </a:solidFill>
                <a:effectLst/>
                <a:uLnTx/>
                <a:uFillTx/>
                <a:latin typeface="+mn-lt"/>
                <a:ea typeface="宋体" panose="02010600030101010101" pitchFamily="2" charset="-122"/>
              </a:rPr>
              <a:t>r</a:t>
            </a:r>
            <a:r>
              <a:rPr kumimoji="1"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rPr>
              <a:t> drop</a:t>
            </a:r>
            <a:r>
              <a:rPr kumimoji="1" lang="en-US" altLang="zh-CN" sz="2400" b="0" i="1" u="none" strike="noStrike" kern="0" cap="none" spc="0" normalizeH="0" baseline="0" noProof="0" dirty="0" smtClean="0">
                <a:ln>
                  <a:noFill/>
                </a:ln>
                <a:solidFill>
                  <a:schemeClr val="tx1"/>
                </a:solidFill>
                <a:effectLst/>
                <a:uLnTx/>
                <a:uFillTx/>
                <a:latin typeface="+mn-lt"/>
                <a:ea typeface="宋体" panose="02010600030101010101" pitchFamily="2" charset="-122"/>
              </a:rPr>
              <a:t> A     </a:t>
            </a:r>
          </a:p>
          <a:p>
            <a:pPr marL="1085850" marR="0" lvl="2" indent="-228600" algn="l" defTabSz="914400" rtl="0" eaLnBrk="0" fontAlgn="base" latinLnBrk="0" hangingPunct="0">
              <a:lnSpc>
                <a:spcPct val="110000"/>
              </a:lnSpc>
              <a:spcBef>
                <a:spcPct val="35000"/>
              </a:spcBef>
              <a:spcAft>
                <a:spcPct val="0"/>
              </a:spcAft>
              <a:buClr>
                <a:srgbClr val="33CC33"/>
              </a:buClr>
              <a:buSzPct val="75000"/>
              <a:buFont typeface="Webdings" panose="05030102010509060703" pitchFamily="18" charset="2"/>
              <a:buChar char="4"/>
              <a:tabLst>
                <a:tab pos="2232025" algn="l"/>
              </a:tabLst>
              <a:defRPr/>
            </a:pPr>
            <a:r>
              <a:rPr kumimoji="1"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rPr>
              <a:t>where </a:t>
            </a:r>
            <a:r>
              <a:rPr kumimoji="1" lang="en-US" altLang="zh-CN" sz="2400" b="0" i="1" u="none" strike="noStrike" kern="0" cap="none" spc="0" normalizeH="0" baseline="0" noProof="0" dirty="0" smtClean="0">
                <a:ln>
                  <a:noFill/>
                </a:ln>
                <a:solidFill>
                  <a:schemeClr val="tx1"/>
                </a:solidFill>
                <a:effectLst/>
                <a:uLnTx/>
                <a:uFillTx/>
                <a:latin typeface="+mn-lt"/>
                <a:ea typeface="宋体" panose="02010600030101010101" pitchFamily="2" charset="-122"/>
              </a:rPr>
              <a:t>A</a:t>
            </a:r>
            <a:r>
              <a:rPr kumimoji="1"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rPr>
              <a:t> is the name of an attribute of relation</a:t>
            </a:r>
            <a:r>
              <a:rPr kumimoji="1" lang="en-US" altLang="zh-CN" sz="2400" b="0" i="1" u="none" strike="noStrike" kern="0" cap="none" spc="0" normalizeH="0" baseline="0" noProof="0" dirty="0" smtClean="0">
                <a:ln>
                  <a:noFill/>
                </a:ln>
                <a:solidFill>
                  <a:schemeClr val="tx1"/>
                </a:solidFill>
                <a:effectLst/>
                <a:uLnTx/>
                <a:uFillTx/>
                <a:latin typeface="+mn-lt"/>
                <a:ea typeface="宋体" panose="02010600030101010101" pitchFamily="2" charset="-122"/>
              </a:rPr>
              <a:t> r</a:t>
            </a:r>
          </a:p>
          <a:p>
            <a:pPr marL="1085850" marR="0" lvl="2" indent="-228600" algn="l" defTabSz="914400" rtl="0" eaLnBrk="0" fontAlgn="base" latinLnBrk="0" hangingPunct="0">
              <a:lnSpc>
                <a:spcPct val="90000"/>
              </a:lnSpc>
              <a:spcBef>
                <a:spcPct val="35000"/>
              </a:spcBef>
              <a:spcAft>
                <a:spcPct val="0"/>
              </a:spcAft>
              <a:buClr>
                <a:srgbClr val="33CC33"/>
              </a:buClr>
              <a:buSzPct val="75000"/>
              <a:buFont typeface="Webdings" panose="05030102010509060703" pitchFamily="18" charset="2"/>
              <a:buChar char="4"/>
              <a:tabLst>
                <a:tab pos="2232025" algn="l"/>
              </a:tabLst>
              <a:defRPr/>
            </a:pPr>
            <a:r>
              <a:rPr kumimoji="1"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rPr>
              <a:t>Dropping of attributes not supported by many databases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547813" y="260350"/>
            <a:ext cx="6416675" cy="406624"/>
          </a:xfrm>
        </p:spPr>
        <p:txBody>
          <a:bodyPr/>
          <a:lstStyle/>
          <a:p>
            <a:r>
              <a:rPr lang="en-US" altLang="zh-CN" dirty="0">
                <a:ea typeface="宋体" panose="02010600030101010101" pitchFamily="2" charset="-122"/>
              </a:rPr>
              <a:t>Modifying a Table Schema 2</a:t>
            </a:r>
          </a:p>
        </p:txBody>
      </p:sp>
      <p:sp>
        <p:nvSpPr>
          <p:cNvPr id="7" name="Rectangle 3"/>
          <p:cNvSpPr txBox="1">
            <a:spLocks noChangeArrowheads="1"/>
          </p:cNvSpPr>
          <p:nvPr/>
        </p:nvSpPr>
        <p:spPr bwMode="auto">
          <a:xfrm>
            <a:off x="392654" y="782616"/>
            <a:ext cx="8482405" cy="5989320"/>
          </a:xfrm>
          <a:prstGeom prst="rect">
            <a:avLst/>
          </a:prstGeom>
          <a:noFill/>
          <a:ln w="9525">
            <a:noFill/>
            <a:miter lim="800000"/>
          </a:ln>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35000"/>
              </a:spcBef>
              <a:spcAft>
                <a:spcPct val="0"/>
              </a:spcAft>
              <a:buClr>
                <a:schemeClr val="tx2"/>
              </a:buClr>
              <a:buSzPct val="90000"/>
              <a:buFont typeface="Monotype Sorts" charset="2"/>
              <a:buChar char="n"/>
              <a:defRPr/>
            </a:pPr>
            <a:r>
              <a:rPr kumimoji="1" lang="en-US" altLang="zh-CN" sz="28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cs typeface="+mn-cs"/>
              </a:rPr>
              <a:t>ALTER TABLE </a:t>
            </a:r>
            <a:r>
              <a:rPr kumimoji="1" lang="en-US" altLang="zh-CN" sz="2800" b="0" i="0" u="none" strike="noStrike" kern="0" cap="none" spc="0" normalizeH="0" baseline="0" noProof="0" dirty="0" err="1" smtClean="0">
                <a:ln>
                  <a:noFill/>
                </a:ln>
                <a:solidFill>
                  <a:schemeClr val="tx1"/>
                </a:solidFill>
                <a:effectLst/>
                <a:uLnTx/>
                <a:uFillTx/>
                <a:latin typeface="Arial Unicode MS" pitchFamily="34" charset="-122"/>
                <a:ea typeface="宋体" panose="02010600030101010101" pitchFamily="2" charset="-122"/>
                <a:cs typeface="+mn-cs"/>
              </a:rPr>
              <a:t>table</a:t>
            </a:r>
            <a:r>
              <a:rPr kumimoji="1" lang="en-US" altLang="zh-CN" sz="28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cs typeface="+mn-cs"/>
              </a:rPr>
              <a:t>-name </a:t>
            </a:r>
            <a:r>
              <a:rPr kumimoji="1" lang="en-US" altLang="zh-CN" sz="2800" b="0" i="0" u="none" strike="noStrike" kern="0" cap="none" spc="0" normalizeH="0" baseline="0" noProof="0" dirty="0" smtClean="0">
                <a:ln>
                  <a:noFill/>
                </a:ln>
                <a:solidFill>
                  <a:srgbClr val="CC0000"/>
                </a:solidFill>
                <a:effectLst/>
                <a:uLnTx/>
                <a:uFillTx/>
                <a:latin typeface="Arial Unicode MS" pitchFamily="34" charset="-122"/>
                <a:ea typeface="宋体" panose="02010600030101010101" pitchFamily="2" charset="-122"/>
                <a:cs typeface="+mn-cs"/>
              </a:rPr>
              <a:t>ALTER   </a:t>
            </a:r>
          </a:p>
          <a:p>
            <a:pPr marL="742950" marR="0" lvl="1" indent="-285750" algn="l" defTabSz="914400" rtl="0" eaLnBrk="0" fontAlgn="base" latinLnBrk="0" hangingPunct="0">
              <a:lnSpc>
                <a:spcPct val="90000"/>
              </a:lnSpc>
              <a:spcBef>
                <a:spcPct val="35000"/>
              </a:spcBef>
              <a:spcAft>
                <a:spcPct val="0"/>
              </a:spcAft>
              <a:buClr>
                <a:schemeClr val="folHlink"/>
              </a:buClr>
              <a:buSzPct val="80000"/>
              <a:buFont typeface="Monotype Sorts" charset="2"/>
              <a:buChar char="l"/>
              <a:defRPr/>
            </a:pPr>
            <a:r>
              <a:rPr kumimoji="1" lang="zh-CN" altLang="en-US" sz="2000" b="1" i="0" u="none" strike="noStrike" kern="0" cap="none" spc="0" normalizeH="0" baseline="0" noProof="0" dirty="0" smtClean="0">
                <a:ln>
                  <a:noFill/>
                </a:ln>
                <a:solidFill>
                  <a:schemeClr val="tx2"/>
                </a:solidFill>
                <a:effectLst/>
                <a:uLnTx/>
                <a:uFillTx/>
                <a:latin typeface="Arial Unicode MS" pitchFamily="34" charset="-122"/>
                <a:ea typeface="宋体" panose="02010600030101010101" pitchFamily="2" charset="-122"/>
              </a:rPr>
              <a:t>修改字段数据类型</a:t>
            </a:r>
          </a:p>
          <a:p>
            <a:pPr marL="1085850" marR="0" lvl="2" indent="-228600" algn="l" defTabSz="914400" rtl="0" eaLnBrk="0" fontAlgn="base" latinLnBrk="0" hangingPunct="0">
              <a:lnSpc>
                <a:spcPct val="90000"/>
              </a:lnSpc>
              <a:spcBef>
                <a:spcPct val="35000"/>
              </a:spcBef>
              <a:spcAft>
                <a:spcPct val="0"/>
              </a:spcAft>
              <a:buClr>
                <a:srgbClr val="33CC33"/>
              </a:buClr>
              <a:buSzPct val="75000"/>
              <a:buFont typeface="Webdings" panose="05030102010509060703" pitchFamily="18" charset="2"/>
              <a:buChar char="4"/>
              <a:defRPr/>
            </a:pPr>
            <a:r>
              <a:rPr kumimoji="1" lang="en-US" altLang="zh-CN" sz="2000" b="0" i="0" u="none" strike="noStrike" kern="0" cap="none" spc="0" normalizeH="0" baseline="0" noProof="0" dirty="0" smtClean="0">
                <a:ln>
                  <a:noFill/>
                </a:ln>
                <a:effectLst/>
                <a:uLnTx/>
                <a:uFillTx/>
                <a:latin typeface="Arial Unicode MS" pitchFamily="34" charset="-122"/>
                <a:ea typeface="宋体" panose="02010600030101010101" pitchFamily="2" charset="-122"/>
              </a:rPr>
              <a:t>ALTER TABLE LIBRARIAN </a:t>
            </a:r>
          </a:p>
          <a:p>
            <a:pPr marL="1085850" marR="0" lvl="2" indent="-228600" algn="l" defTabSz="914400" rtl="0" eaLnBrk="0" fontAlgn="base" latinLnBrk="0" hangingPunct="0">
              <a:lnSpc>
                <a:spcPct val="90000"/>
              </a:lnSpc>
              <a:spcBef>
                <a:spcPct val="35000"/>
              </a:spcBef>
              <a:spcAft>
                <a:spcPct val="0"/>
              </a:spcAft>
              <a:buClr>
                <a:srgbClr val="33CC33"/>
              </a:buClr>
              <a:buSzPct val="75000"/>
              <a:buFontTx/>
              <a:buNone/>
              <a:defRPr/>
            </a:pPr>
            <a:r>
              <a:rPr kumimoji="1" lang="en-US" altLang="zh-CN" sz="2000" b="0" i="0" u="none" strike="noStrike" kern="0" cap="none" spc="0" normalizeH="0" baseline="0" noProof="0" dirty="0" smtClean="0">
                <a:ln>
                  <a:noFill/>
                </a:ln>
                <a:effectLst/>
                <a:uLnTx/>
                <a:uFillTx/>
                <a:latin typeface="Arial Unicode MS" pitchFamily="34" charset="-122"/>
                <a:ea typeface="宋体" panose="02010600030101010101" pitchFamily="2" charset="-122"/>
              </a:rPr>
              <a:t>		ALTER Salary NUMBER(6,2); </a:t>
            </a:r>
          </a:p>
          <a:p>
            <a:pPr marL="1085850" marR="0" lvl="2" indent="-228600" algn="l" defTabSz="914400" rtl="0" eaLnBrk="0" fontAlgn="base" latinLnBrk="0" hangingPunct="0">
              <a:lnSpc>
                <a:spcPct val="90000"/>
              </a:lnSpc>
              <a:spcBef>
                <a:spcPct val="35000"/>
              </a:spcBef>
              <a:spcAft>
                <a:spcPct val="0"/>
              </a:spcAft>
              <a:buClr>
                <a:srgbClr val="33CC33"/>
              </a:buClr>
              <a:buSzPct val="75000"/>
              <a:buFont typeface="Webdings" panose="05030102010509060703" pitchFamily="18" charset="2"/>
              <a:buChar char="4"/>
              <a:defRPr/>
            </a:pPr>
            <a:r>
              <a:rPr kumimoji="1" lang="en-US" altLang="zh-CN" sz="2000" b="0" i="0" u="none" strike="noStrike" kern="0" cap="none" spc="0" normalizeH="0" baseline="0" noProof="0" dirty="0" smtClean="0">
                <a:ln>
                  <a:noFill/>
                </a:ln>
                <a:effectLst/>
                <a:uLnTx/>
                <a:uFillTx/>
                <a:latin typeface="Arial Unicode MS" pitchFamily="34" charset="-122"/>
                <a:ea typeface="宋体" panose="02010600030101010101" pitchFamily="2" charset="-122"/>
              </a:rPr>
              <a:t>ALTER TABLE LIBRARIAN </a:t>
            </a:r>
          </a:p>
          <a:p>
            <a:pPr marL="1085850" marR="0" lvl="2" indent="-228600" algn="l" defTabSz="914400" rtl="0" eaLnBrk="0" fontAlgn="base" latinLnBrk="0" hangingPunct="0">
              <a:lnSpc>
                <a:spcPct val="90000"/>
              </a:lnSpc>
              <a:spcBef>
                <a:spcPct val="35000"/>
              </a:spcBef>
              <a:spcAft>
                <a:spcPct val="0"/>
              </a:spcAft>
              <a:buClr>
                <a:srgbClr val="33CC33"/>
              </a:buClr>
              <a:buSzPct val="75000"/>
              <a:buFontTx/>
              <a:buNone/>
              <a:defRPr/>
            </a:pPr>
            <a:r>
              <a:rPr kumimoji="1" lang="en-US" altLang="zh-CN" sz="2000" b="0" i="0" u="none" strike="noStrike" kern="0" cap="none" spc="0" normalizeH="0" baseline="0" noProof="0" dirty="0" smtClean="0">
                <a:ln>
                  <a:noFill/>
                </a:ln>
                <a:effectLst/>
                <a:uLnTx/>
                <a:uFillTx/>
                <a:latin typeface="Arial Unicode MS" pitchFamily="34" charset="-122"/>
                <a:ea typeface="宋体" panose="02010600030101010101" pitchFamily="2" charset="-122"/>
              </a:rPr>
              <a:t>		ALTER COLUMN Salary TYPE NUMBER(6,2);   --</a:t>
            </a:r>
            <a:r>
              <a:rPr kumimoji="1" lang="en-US" altLang="zh-CN" sz="2000" b="0" i="0" u="none" strike="noStrike" kern="0" cap="none" spc="0" normalizeH="0" baseline="0" noProof="0" dirty="0" err="1" smtClean="0">
                <a:ln>
                  <a:noFill/>
                </a:ln>
                <a:effectLst/>
                <a:uLnTx/>
                <a:uFillTx/>
                <a:latin typeface="Arial Unicode MS" pitchFamily="34" charset="-122"/>
                <a:ea typeface="宋体" panose="02010600030101010101" pitchFamily="2" charset="-122"/>
              </a:rPr>
              <a:t>postgreSQL</a:t>
            </a:r>
            <a:endParaRPr kumimoji="1" lang="en-US" altLang="zh-CN" sz="2000" b="0" i="0" u="none" strike="noStrike" kern="0" cap="none" spc="0" normalizeH="0" baseline="0" noProof="0" dirty="0" smtClean="0">
              <a:ln>
                <a:noFill/>
              </a:ln>
              <a:effectLst/>
              <a:uLnTx/>
              <a:uFillTx/>
              <a:latin typeface="Arial Unicode MS" pitchFamily="34" charset="-122"/>
              <a:ea typeface="宋体" panose="02010600030101010101" pitchFamily="2" charset="-122"/>
            </a:endParaRPr>
          </a:p>
          <a:p>
            <a:pPr marL="742950" marR="0" lvl="1" indent="-285750" algn="l" defTabSz="914400" rtl="0" eaLnBrk="0" fontAlgn="base" latinLnBrk="0" hangingPunct="0">
              <a:lnSpc>
                <a:spcPct val="90000"/>
              </a:lnSpc>
              <a:spcBef>
                <a:spcPct val="35000"/>
              </a:spcBef>
              <a:spcAft>
                <a:spcPct val="0"/>
              </a:spcAft>
              <a:buClr>
                <a:schemeClr val="folHlink"/>
              </a:buClr>
              <a:buSzPct val="80000"/>
              <a:buFont typeface="Monotype Sorts" charset="2"/>
              <a:buChar char="l"/>
              <a:defRPr/>
            </a:pPr>
            <a:r>
              <a:rPr kumimoji="1" lang="zh-CN" altLang="en-US" sz="2000" b="1" i="0" u="none" strike="noStrike" kern="0" cap="none" spc="0" normalizeH="0" baseline="0" noProof="0" dirty="0" smtClean="0">
                <a:ln>
                  <a:noFill/>
                </a:ln>
                <a:solidFill>
                  <a:srgbClr val="CC0000"/>
                </a:solidFill>
                <a:effectLst/>
                <a:uLnTx/>
                <a:uFillTx/>
                <a:latin typeface="Arial Unicode MS" pitchFamily="34" charset="-122"/>
                <a:ea typeface="宋体" panose="02010600030101010101" pitchFamily="2" charset="-122"/>
              </a:rPr>
              <a:t>改变字段的缺省值</a:t>
            </a:r>
            <a:r>
              <a:rPr kumimoji="1" lang="zh-CN" altLang="en-US" sz="2000" b="1"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rPr>
              <a:t> </a:t>
            </a:r>
          </a:p>
          <a:p>
            <a:pPr marL="1085850" marR="0" lvl="2" indent="-228600" algn="l" defTabSz="914400" rtl="0" eaLnBrk="0" fontAlgn="base" latinLnBrk="0" hangingPunct="0">
              <a:lnSpc>
                <a:spcPct val="90000"/>
              </a:lnSpc>
              <a:spcBef>
                <a:spcPct val="35000"/>
              </a:spcBef>
              <a:spcAft>
                <a:spcPct val="0"/>
              </a:spcAft>
              <a:buClr>
                <a:srgbClr val="33CC33"/>
              </a:buClr>
              <a:buSzPct val="75000"/>
              <a:buFont typeface="Webdings" panose="05030102010509060703" pitchFamily="18" charset="2"/>
              <a:buChar char="4"/>
              <a:defRPr/>
            </a:pPr>
            <a:r>
              <a:rPr kumimoji="1" lang="en-US" altLang="zh-CN" sz="20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rPr>
              <a:t>ALTER TABLE DEPENDENT </a:t>
            </a:r>
          </a:p>
          <a:p>
            <a:pPr marL="1085850" marR="0" lvl="2" indent="-228600" algn="l" defTabSz="914400" rtl="0" eaLnBrk="0" fontAlgn="base" latinLnBrk="0" hangingPunct="0">
              <a:lnSpc>
                <a:spcPct val="90000"/>
              </a:lnSpc>
              <a:spcBef>
                <a:spcPct val="35000"/>
              </a:spcBef>
              <a:spcAft>
                <a:spcPct val="0"/>
              </a:spcAft>
              <a:buClr>
                <a:srgbClr val="33CC33"/>
              </a:buClr>
              <a:buSzPct val="75000"/>
              <a:buFontTx/>
              <a:buNone/>
              <a:defRPr/>
            </a:pPr>
            <a:r>
              <a:rPr kumimoji="1" lang="en-US" altLang="zh-CN" sz="20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rPr>
              <a:t>		</a:t>
            </a:r>
            <a:r>
              <a:rPr kumimoji="1" lang="en-US" altLang="zh-CN" sz="2000" b="0" i="0" u="none" strike="noStrike" kern="0" cap="none" spc="0" normalizeH="0" baseline="0" noProof="0" dirty="0" smtClean="0">
                <a:ln>
                  <a:noFill/>
                </a:ln>
                <a:solidFill>
                  <a:srgbClr val="CC0000"/>
                </a:solidFill>
                <a:effectLst/>
                <a:uLnTx/>
                <a:uFillTx/>
                <a:latin typeface="Arial Unicode MS" pitchFamily="34" charset="-122"/>
                <a:ea typeface="宋体" panose="02010600030101010101" pitchFamily="2" charset="-122"/>
              </a:rPr>
              <a:t>ALTER COLUMN</a:t>
            </a:r>
            <a:r>
              <a:rPr kumimoji="1" lang="en-US" altLang="zh-CN" sz="20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rPr>
              <a:t> kinship DROP DEFAULT;</a:t>
            </a:r>
          </a:p>
          <a:p>
            <a:pPr marL="1085850" marR="0" lvl="2" indent="-228600" algn="l" defTabSz="914400" rtl="0" eaLnBrk="0" fontAlgn="base" latinLnBrk="0" hangingPunct="0">
              <a:lnSpc>
                <a:spcPct val="90000"/>
              </a:lnSpc>
              <a:spcBef>
                <a:spcPct val="35000"/>
              </a:spcBef>
              <a:spcAft>
                <a:spcPct val="0"/>
              </a:spcAft>
              <a:buClr>
                <a:srgbClr val="33CC33"/>
              </a:buClr>
              <a:buSzPct val="75000"/>
              <a:buFont typeface="Webdings" panose="05030102010509060703" pitchFamily="18" charset="2"/>
              <a:buChar char="4"/>
              <a:defRPr/>
            </a:pPr>
            <a:r>
              <a:rPr kumimoji="1" lang="en-US" altLang="zh-CN" sz="20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rPr>
              <a:t>ALTER TABLE BOOK </a:t>
            </a:r>
            <a:r>
              <a:rPr kumimoji="1" lang="en-US" altLang="zh-CN" sz="2000" b="0" i="0" u="none" strike="noStrike" kern="0" cap="none" spc="0" normalizeH="0" baseline="0" noProof="0" dirty="0" smtClean="0">
                <a:ln>
                  <a:noFill/>
                </a:ln>
                <a:solidFill>
                  <a:srgbClr val="CC0000"/>
                </a:solidFill>
                <a:effectLst/>
                <a:uLnTx/>
                <a:uFillTx/>
                <a:latin typeface="Arial Unicode MS" pitchFamily="34" charset="-122"/>
                <a:ea typeface="宋体" panose="02010600030101010101" pitchFamily="2" charset="-122"/>
              </a:rPr>
              <a:t>ALTER COLUMN</a:t>
            </a:r>
            <a:r>
              <a:rPr kumimoji="1" lang="en-US" altLang="zh-CN" sz="20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rPr>
              <a:t> </a:t>
            </a:r>
            <a:r>
              <a:rPr kumimoji="1" lang="en-US" altLang="zh-CN" sz="2000" b="0" i="0" u="none" strike="noStrike" kern="0" cap="none" spc="0" normalizeH="0" baseline="0" noProof="0" dirty="0" err="1" smtClean="0">
                <a:ln>
                  <a:noFill/>
                </a:ln>
                <a:solidFill>
                  <a:schemeClr val="tx1"/>
                </a:solidFill>
                <a:effectLst/>
                <a:uLnTx/>
                <a:uFillTx/>
                <a:latin typeface="Arial Unicode MS" pitchFamily="34" charset="-122"/>
                <a:ea typeface="宋体" panose="02010600030101010101" pitchFamily="2" charset="-122"/>
              </a:rPr>
              <a:t>BorrowerMemNo</a:t>
            </a:r>
            <a:endParaRPr kumimoji="1" lang="en-US" altLang="zh-CN" sz="20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endParaRPr>
          </a:p>
          <a:p>
            <a:pPr marL="1085850" marR="0" lvl="2" indent="-228600" algn="l" defTabSz="914400" rtl="0" eaLnBrk="0" fontAlgn="base" latinLnBrk="0" hangingPunct="0">
              <a:lnSpc>
                <a:spcPct val="90000"/>
              </a:lnSpc>
              <a:spcBef>
                <a:spcPct val="35000"/>
              </a:spcBef>
              <a:spcAft>
                <a:spcPct val="0"/>
              </a:spcAft>
              <a:buClr>
                <a:srgbClr val="33CC33"/>
              </a:buClr>
              <a:buSzPct val="75000"/>
              <a:buFontTx/>
              <a:buNone/>
              <a:defRPr/>
            </a:pPr>
            <a:r>
              <a:rPr kumimoji="1" lang="en-US" altLang="zh-CN" sz="20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rPr>
              <a:t>	 	SET DEFAULT NULL; </a:t>
            </a:r>
          </a:p>
          <a:p>
            <a:pPr marL="742950" marR="0" lvl="1" indent="-285750" algn="l" defTabSz="914400" rtl="0" eaLnBrk="0" fontAlgn="base" latinLnBrk="0" hangingPunct="0">
              <a:lnSpc>
                <a:spcPct val="90000"/>
              </a:lnSpc>
              <a:spcBef>
                <a:spcPct val="35000"/>
              </a:spcBef>
              <a:spcAft>
                <a:spcPct val="0"/>
              </a:spcAft>
              <a:buClr>
                <a:schemeClr val="folHlink"/>
              </a:buClr>
              <a:buSzPct val="80000"/>
              <a:buFont typeface="Monotype Sorts" charset="2"/>
              <a:buChar char="l"/>
              <a:defRPr/>
            </a:pPr>
            <a:r>
              <a:rPr kumimoji="1" lang="zh-CN" altLang="en-US" sz="2000" b="1" i="0" u="none" strike="noStrike" kern="0" cap="none" spc="0" normalizeH="0" baseline="0" noProof="0" dirty="0" smtClean="0">
                <a:ln>
                  <a:noFill/>
                </a:ln>
                <a:solidFill>
                  <a:srgbClr val="FF0000"/>
                </a:solidFill>
                <a:effectLst/>
                <a:uLnTx/>
                <a:uFillTx/>
                <a:latin typeface="Arial Unicode MS" pitchFamily="34" charset="-122"/>
                <a:ea typeface="宋体" panose="02010600030101010101" pitchFamily="2" charset="-122"/>
              </a:rPr>
              <a:t>增加一个不能写成表约束的非空约束</a:t>
            </a:r>
          </a:p>
          <a:p>
            <a:pPr marL="1085850" marR="0" lvl="2" indent="-228600" algn="l" defTabSz="914400" rtl="0" eaLnBrk="0" fontAlgn="base" latinLnBrk="0" hangingPunct="0">
              <a:lnSpc>
                <a:spcPct val="90000"/>
              </a:lnSpc>
              <a:spcBef>
                <a:spcPct val="35000"/>
              </a:spcBef>
              <a:spcAft>
                <a:spcPct val="0"/>
              </a:spcAft>
              <a:buClr>
                <a:srgbClr val="33CC33"/>
              </a:buClr>
              <a:buSzPct val="75000"/>
              <a:buFont typeface="Webdings" panose="05030102010509060703" pitchFamily="18" charset="2"/>
              <a:buChar char="4"/>
              <a:defRPr/>
            </a:pPr>
            <a:r>
              <a:rPr kumimoji="1" lang="en-US" altLang="zh-CN" sz="20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rPr>
              <a:t>ALTER TABLE products ALTER COLUMN </a:t>
            </a:r>
            <a:r>
              <a:rPr kumimoji="1" lang="en-US" altLang="zh-CN" sz="2000" b="0" i="0" u="none" strike="noStrike" kern="0" cap="none" spc="0" normalizeH="0" baseline="0" noProof="0" dirty="0" err="1" smtClean="0">
                <a:ln>
                  <a:noFill/>
                </a:ln>
                <a:solidFill>
                  <a:schemeClr val="tx1"/>
                </a:solidFill>
                <a:effectLst/>
                <a:uLnTx/>
                <a:uFillTx/>
                <a:latin typeface="Arial Unicode MS" pitchFamily="34" charset="-122"/>
                <a:ea typeface="宋体" panose="02010600030101010101" pitchFamily="2" charset="-122"/>
              </a:rPr>
              <a:t>product_no</a:t>
            </a:r>
            <a:r>
              <a:rPr kumimoji="1" lang="en-US" altLang="zh-CN" sz="20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rPr>
              <a:t> SET NOT NULL;</a:t>
            </a:r>
            <a:endParaRPr kumimoji="1" lang="en-US" altLang="zh-CN" sz="2000" b="0" i="0" u="none" strike="noStrike" kern="0" cap="none" spc="0" normalizeH="0" baseline="0" noProof="0" dirty="0">
              <a:ln>
                <a:noFill/>
              </a:ln>
              <a:solidFill>
                <a:schemeClr val="tx1"/>
              </a:solidFill>
              <a:effectLst/>
              <a:uLnTx/>
              <a:uFillTx/>
              <a:latin typeface="Arial Unicode MS" pitchFamily="34" charset="-122"/>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txBox="1"/>
          <p:nvPr/>
        </p:nvSpPr>
        <p:spPr>
          <a:xfrm>
            <a:off x="3124200" y="6245225"/>
            <a:ext cx="2895600" cy="47625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smtClean="0">
                <a:ln>
                  <a:noFill/>
                </a:ln>
                <a:solidFill>
                  <a:schemeClr val="tx1"/>
                </a:solidFill>
                <a:effectLst/>
                <a:uLnTx/>
                <a:uFillTx/>
                <a:latin typeface="Helvetica" charset="0"/>
                <a:ea typeface="+mn-ea"/>
                <a:cs typeface="+mn-cs"/>
              </a:rPr>
              <a:t>Tianqing Zhang  SCU</a:t>
            </a:r>
            <a:endParaRPr kumimoji="0" lang="en-US" altLang="zh-CN" sz="1600" b="0" i="0" u="none" strike="noStrike" kern="1200" cap="none" spc="0" normalizeH="0" baseline="0" noProof="0">
              <a:ln>
                <a:noFill/>
              </a:ln>
              <a:solidFill>
                <a:schemeClr val="tx1"/>
              </a:solidFill>
              <a:effectLst/>
              <a:uLnTx/>
              <a:uFillTx/>
              <a:latin typeface="Helvetica" charset="0"/>
              <a:ea typeface="+mn-ea"/>
              <a:cs typeface="+mn-cs"/>
            </a:endParaRPr>
          </a:p>
        </p:txBody>
      </p:sp>
      <p:sp>
        <p:nvSpPr>
          <p:cNvPr id="5" name="灯片编号占位符 5"/>
          <p:cNvSpPr>
            <a:spLocks noGrp="1"/>
          </p:cNvSpPr>
          <p:nvPr>
            <p:ph type="sldNum" sz="quarter" idx="4294967295"/>
          </p:nvPr>
        </p:nvSpPr>
        <p:spPr>
          <a:xfrm>
            <a:off x="6553200" y="6245225"/>
            <a:ext cx="2133600" cy="476250"/>
          </a:xfrm>
          <a:prstGeom prst="rect">
            <a:avLst/>
          </a:prstGeom>
        </p:spPr>
        <p:txBody>
          <a:bodyPr/>
          <a:lstStyle/>
          <a:p>
            <a:fld id="{17DEEAEA-09D9-4DB8-8B80-A519545701C6}" type="slidenum">
              <a:rPr lang="en-US" altLang="zh-CN"/>
              <a:pPr/>
              <a:t>28</a:t>
            </a:fld>
            <a:endParaRPr lang="en-US" altLang="zh-CN"/>
          </a:p>
        </p:txBody>
      </p:sp>
      <p:sp>
        <p:nvSpPr>
          <p:cNvPr id="6" name="Rectangle 2"/>
          <p:cNvSpPr>
            <a:spLocks noGrp="1" noChangeArrowheads="1"/>
          </p:cNvSpPr>
          <p:nvPr>
            <p:ph type="title"/>
          </p:nvPr>
        </p:nvSpPr>
        <p:spPr>
          <a:xfrm>
            <a:off x="1483267" y="142016"/>
            <a:ext cx="6416675" cy="514200"/>
          </a:xfrm>
        </p:spPr>
        <p:txBody>
          <a:bodyPr/>
          <a:lstStyle/>
          <a:p>
            <a:r>
              <a:rPr lang="en-US" altLang="zh-CN" dirty="0">
                <a:ea typeface="宋体" panose="02010600030101010101" pitchFamily="2" charset="-122"/>
              </a:rPr>
              <a:t>Modifying a Table Schema 3</a:t>
            </a:r>
          </a:p>
        </p:txBody>
      </p:sp>
      <p:sp>
        <p:nvSpPr>
          <p:cNvPr id="7" name="Rectangle 3"/>
          <p:cNvSpPr txBox="1">
            <a:spLocks noChangeArrowheads="1"/>
          </p:cNvSpPr>
          <p:nvPr/>
        </p:nvSpPr>
        <p:spPr bwMode="auto">
          <a:xfrm>
            <a:off x="457200" y="922469"/>
            <a:ext cx="8514678" cy="5779545"/>
          </a:xfrm>
          <a:prstGeom prst="rect">
            <a:avLst/>
          </a:prstGeom>
          <a:noFill/>
          <a:ln w="9525">
            <a:noFill/>
            <a:miter lim="800000"/>
          </a:ln>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defRPr/>
            </a:pPr>
            <a:r>
              <a:rPr kumimoji="1" lang="en-US" altLang="zh-CN" sz="20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cs typeface="+mn-cs"/>
              </a:rPr>
              <a:t>ALTER TABLE </a:t>
            </a:r>
            <a:r>
              <a:rPr kumimoji="1" lang="en-US" altLang="zh-CN" sz="2000" b="0" i="0" u="none" strike="noStrike" kern="0" cap="none" spc="0" normalizeH="0" baseline="0" noProof="0" dirty="0" err="1" smtClean="0">
                <a:ln>
                  <a:noFill/>
                </a:ln>
                <a:solidFill>
                  <a:schemeClr val="tx1"/>
                </a:solidFill>
                <a:effectLst/>
                <a:uLnTx/>
                <a:uFillTx/>
                <a:latin typeface="Arial Unicode MS" pitchFamily="34" charset="-122"/>
                <a:ea typeface="宋体" panose="02010600030101010101" pitchFamily="2" charset="-122"/>
                <a:cs typeface="+mn-cs"/>
              </a:rPr>
              <a:t>table</a:t>
            </a:r>
            <a:r>
              <a:rPr kumimoji="1" lang="en-US" altLang="zh-CN" sz="20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cs typeface="+mn-cs"/>
              </a:rPr>
              <a:t>-name </a:t>
            </a:r>
            <a:r>
              <a:rPr kumimoji="1" lang="en-US" altLang="zh-CN" sz="2000" b="0" i="0" u="none" strike="noStrike" kern="0" cap="none" spc="0" normalizeH="0" baseline="0" noProof="0" dirty="0" smtClean="0">
                <a:ln>
                  <a:noFill/>
                </a:ln>
                <a:solidFill>
                  <a:srgbClr val="CC0000"/>
                </a:solidFill>
                <a:effectLst/>
                <a:uLnTx/>
                <a:uFillTx/>
                <a:latin typeface="Arial Unicode MS" pitchFamily="34" charset="-122"/>
                <a:ea typeface="宋体" panose="02010600030101010101" pitchFamily="2" charset="-122"/>
                <a:cs typeface="+mn-cs"/>
              </a:rPr>
              <a:t>ADD</a:t>
            </a:r>
            <a:r>
              <a:rPr kumimoji="1" lang="en-US" altLang="zh-CN" sz="20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cs typeface="+mn-cs"/>
              </a:rPr>
              <a:t> </a:t>
            </a:r>
            <a:endPar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2"/>
              <a:buChar char="l"/>
              <a:defRPr/>
            </a:pPr>
            <a:r>
              <a:rPr kumimoji="1" lang="zh-CN" altLang="en-US" sz="2000" b="0" i="0" u="none" strike="noStrike" kern="0" cap="none" spc="0" normalizeH="0" baseline="0" noProof="0" dirty="0" smtClean="0">
                <a:ln>
                  <a:noFill/>
                </a:ln>
                <a:solidFill>
                  <a:srgbClr val="FF0000"/>
                </a:solidFill>
                <a:effectLst/>
                <a:uLnTx/>
                <a:uFillTx/>
                <a:latin typeface="+mn-lt"/>
                <a:ea typeface="宋体" panose="02010600030101010101" pitchFamily="2" charset="-122"/>
              </a:rPr>
              <a:t>增加字段</a:t>
            </a:r>
          </a:p>
          <a:p>
            <a:pPr marL="1085850" marR="0" lvl="2" indent="-228600" algn="l" defTabSz="914400" rtl="0" eaLnBrk="0" fontAlgn="base" latinLnBrk="0" hangingPunct="0">
              <a:lnSpc>
                <a:spcPct val="100000"/>
              </a:lnSpc>
              <a:spcBef>
                <a:spcPct val="35000"/>
              </a:spcBef>
              <a:spcAft>
                <a:spcPct val="0"/>
              </a:spcAft>
              <a:buClr>
                <a:srgbClr val="33CC33"/>
              </a:buClr>
              <a:buSzPct val="75000"/>
              <a:buFont typeface="Webdings" panose="05030102010509060703" pitchFamily="18" charset="2"/>
              <a:buChar char="4"/>
              <a:defRPr/>
            </a:pPr>
            <a:r>
              <a:rPr kumimoji="1" lang="en-US" altLang="zh-CN" sz="20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rPr>
              <a:t>ALTER TABLE products </a:t>
            </a:r>
            <a:r>
              <a:rPr kumimoji="1" lang="en-US" altLang="zh-CN" sz="2000" b="0" i="0" u="none" strike="noStrike" kern="0" cap="none" spc="0" normalizeH="0" baseline="0" noProof="0" dirty="0" smtClean="0">
                <a:ln>
                  <a:noFill/>
                </a:ln>
                <a:solidFill>
                  <a:srgbClr val="CC0000"/>
                </a:solidFill>
                <a:effectLst/>
                <a:uLnTx/>
                <a:uFillTx/>
                <a:latin typeface="Arial Unicode MS" pitchFamily="34" charset="-122"/>
                <a:ea typeface="宋体" panose="02010600030101010101" pitchFamily="2" charset="-122"/>
              </a:rPr>
              <a:t>ADD COLUMN</a:t>
            </a:r>
            <a:r>
              <a:rPr kumimoji="1" lang="en-US" altLang="zh-CN" sz="20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rPr>
              <a:t> description text ;</a:t>
            </a: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rPr>
              <a:t> </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2"/>
              <a:buChar char="l"/>
              <a:defRPr/>
            </a:pPr>
            <a:r>
              <a:rPr kumimoji="1" lang="zh-CN" altLang="en-US" sz="2000" b="0" i="0" u="none" strike="noStrike" kern="0" cap="none" spc="0" normalizeH="0" baseline="0" noProof="0" dirty="0" smtClean="0">
                <a:ln>
                  <a:noFill/>
                </a:ln>
                <a:solidFill>
                  <a:srgbClr val="FF0000"/>
                </a:solidFill>
                <a:effectLst/>
                <a:uLnTx/>
                <a:uFillTx/>
                <a:latin typeface="+mn-lt"/>
                <a:ea typeface="宋体" panose="02010600030101010101" pitchFamily="2" charset="-122"/>
              </a:rPr>
              <a:t>增加约束 </a:t>
            </a:r>
          </a:p>
          <a:p>
            <a:pPr marL="1085850" marR="0" lvl="2" indent="-228600" algn="l" defTabSz="914400" rtl="0" eaLnBrk="0" fontAlgn="base" latinLnBrk="0" hangingPunct="0">
              <a:lnSpc>
                <a:spcPct val="100000"/>
              </a:lnSpc>
              <a:spcBef>
                <a:spcPct val="35000"/>
              </a:spcBef>
              <a:spcAft>
                <a:spcPct val="0"/>
              </a:spcAft>
              <a:buClr>
                <a:srgbClr val="33CC33"/>
              </a:buClr>
              <a:buSzPct val="75000"/>
              <a:buFont typeface="Webdings" panose="05030102010509060703" pitchFamily="18" charset="2"/>
              <a:buChar char="4"/>
              <a:defRPr/>
            </a:pPr>
            <a:r>
              <a:rPr kumimoji="1" lang="en-US" altLang="zh-CN" sz="20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rPr>
              <a:t>ALTER TABLE products </a:t>
            </a:r>
            <a:r>
              <a:rPr kumimoji="1" lang="en-US" altLang="zh-CN" sz="2000" b="0" i="0" u="none" strike="noStrike" kern="0" cap="none" spc="0" normalizeH="0" baseline="0" noProof="0" dirty="0" smtClean="0">
                <a:ln>
                  <a:noFill/>
                </a:ln>
                <a:solidFill>
                  <a:srgbClr val="CC0000"/>
                </a:solidFill>
                <a:effectLst/>
                <a:uLnTx/>
                <a:uFillTx/>
                <a:latin typeface="Arial Unicode MS" pitchFamily="34" charset="-122"/>
                <a:ea typeface="宋体" panose="02010600030101010101" pitchFamily="2" charset="-122"/>
              </a:rPr>
              <a:t>ADD CHECK</a:t>
            </a:r>
            <a:r>
              <a:rPr kumimoji="1" lang="en-US" altLang="zh-CN" sz="20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rPr>
              <a:t> (name &lt;&gt; '');</a:t>
            </a: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rPr>
              <a:t> </a:t>
            </a:r>
          </a:p>
          <a:p>
            <a:pPr marL="1085850" marR="0" lvl="2" indent="-228600" algn="l" defTabSz="914400" rtl="0" eaLnBrk="0" fontAlgn="base" latinLnBrk="0" hangingPunct="0">
              <a:lnSpc>
                <a:spcPct val="100000"/>
              </a:lnSpc>
              <a:spcBef>
                <a:spcPct val="35000"/>
              </a:spcBef>
              <a:spcAft>
                <a:spcPct val="0"/>
              </a:spcAft>
              <a:buClr>
                <a:srgbClr val="33CC33"/>
              </a:buClr>
              <a:buSzPct val="75000"/>
              <a:buFont typeface="Webdings" panose="05030102010509060703" pitchFamily="18" charset="2"/>
              <a:buChar char="4"/>
              <a:defRPr/>
            </a:pPr>
            <a:r>
              <a:rPr kumimoji="1" lang="en-US" altLang="zh-CN" sz="20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rPr>
              <a:t>ALTER TABLE products </a:t>
            </a:r>
          </a:p>
          <a:p>
            <a:pPr marL="1085850" marR="0" lvl="2" indent="-228600" algn="l" defTabSz="914400" rtl="0" eaLnBrk="0" fontAlgn="base" latinLnBrk="0" hangingPunct="0">
              <a:lnSpc>
                <a:spcPct val="100000"/>
              </a:lnSpc>
              <a:spcBef>
                <a:spcPct val="35000"/>
              </a:spcBef>
              <a:spcAft>
                <a:spcPct val="0"/>
              </a:spcAft>
              <a:buClr>
                <a:srgbClr val="33CC33"/>
              </a:buClr>
              <a:buSzPct val="75000"/>
              <a:buFontTx/>
              <a:buNone/>
              <a:defRPr/>
            </a:pPr>
            <a:r>
              <a:rPr kumimoji="1" lang="en-US" altLang="zh-CN" sz="20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rPr>
              <a:t>		</a:t>
            </a:r>
            <a:r>
              <a:rPr kumimoji="1" lang="en-US" altLang="zh-CN" sz="2000" b="0" i="0" u="none" strike="noStrike" kern="0" cap="none" spc="0" normalizeH="0" baseline="0" noProof="0" dirty="0" smtClean="0">
                <a:ln>
                  <a:noFill/>
                </a:ln>
                <a:solidFill>
                  <a:srgbClr val="CC0000"/>
                </a:solidFill>
                <a:effectLst/>
                <a:uLnTx/>
                <a:uFillTx/>
                <a:latin typeface="Arial Unicode MS" pitchFamily="34" charset="-122"/>
                <a:ea typeface="宋体" panose="02010600030101010101" pitchFamily="2" charset="-122"/>
              </a:rPr>
              <a:t>ADD CONSTRAINT</a:t>
            </a:r>
            <a:r>
              <a:rPr kumimoji="1" lang="en-US" altLang="zh-CN" sz="20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rPr>
              <a:t> </a:t>
            </a:r>
            <a:r>
              <a:rPr kumimoji="1" lang="en-US" altLang="zh-CN" sz="2000" b="0" i="0" u="none" strike="noStrike" kern="0" cap="none" spc="0" normalizeH="0" baseline="0" noProof="0" dirty="0" err="1" smtClean="0">
                <a:ln>
                  <a:noFill/>
                </a:ln>
                <a:solidFill>
                  <a:schemeClr val="tx1"/>
                </a:solidFill>
                <a:effectLst/>
                <a:uLnTx/>
                <a:uFillTx/>
                <a:latin typeface="Arial Unicode MS" pitchFamily="34" charset="-122"/>
                <a:ea typeface="宋体" panose="02010600030101010101" pitchFamily="2" charset="-122"/>
              </a:rPr>
              <a:t>some_name</a:t>
            </a:r>
            <a:r>
              <a:rPr kumimoji="1" lang="en-US" altLang="zh-CN" sz="20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rPr>
              <a:t> UNIQUE (</a:t>
            </a:r>
            <a:r>
              <a:rPr kumimoji="1" lang="en-US" altLang="zh-CN" sz="2000" b="0" i="0" u="none" strike="noStrike" kern="0" cap="none" spc="0" normalizeH="0" baseline="0" noProof="0" dirty="0" err="1" smtClean="0">
                <a:ln>
                  <a:noFill/>
                </a:ln>
                <a:solidFill>
                  <a:schemeClr val="tx1"/>
                </a:solidFill>
                <a:effectLst/>
                <a:uLnTx/>
                <a:uFillTx/>
                <a:latin typeface="Arial Unicode MS" pitchFamily="34" charset="-122"/>
                <a:ea typeface="宋体" panose="02010600030101010101" pitchFamily="2" charset="-122"/>
              </a:rPr>
              <a:t>product_no</a:t>
            </a:r>
            <a:r>
              <a:rPr kumimoji="1" lang="en-US" altLang="zh-CN" sz="20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rPr>
              <a:t>); </a:t>
            </a:r>
          </a:p>
          <a:p>
            <a:pPr marL="1085850" marR="0" lvl="2" indent="-228600" algn="l" defTabSz="914400" rtl="0" eaLnBrk="0" fontAlgn="base" latinLnBrk="0" hangingPunct="0">
              <a:lnSpc>
                <a:spcPct val="100000"/>
              </a:lnSpc>
              <a:spcBef>
                <a:spcPct val="35000"/>
              </a:spcBef>
              <a:spcAft>
                <a:spcPct val="0"/>
              </a:spcAft>
              <a:buClr>
                <a:srgbClr val="33CC33"/>
              </a:buClr>
              <a:buSzPct val="75000"/>
              <a:buFont typeface="Webdings" panose="05030102010509060703" pitchFamily="18" charset="2"/>
              <a:buChar char="4"/>
              <a:defRPr/>
            </a:pPr>
            <a:r>
              <a:rPr kumimoji="1" lang="en-US" altLang="zh-CN" sz="20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rPr>
              <a:t>ALTER TABLE products </a:t>
            </a:r>
            <a:r>
              <a:rPr kumimoji="1" lang="en-US" altLang="zh-CN" sz="2000" b="0" i="0" u="none" strike="noStrike" kern="0" cap="none" spc="0" normalizeH="0" baseline="0" noProof="0" dirty="0" smtClean="0">
                <a:ln>
                  <a:noFill/>
                </a:ln>
                <a:solidFill>
                  <a:srgbClr val="CC0000"/>
                </a:solidFill>
                <a:effectLst/>
                <a:uLnTx/>
                <a:uFillTx/>
                <a:latin typeface="Arial Unicode MS" pitchFamily="34" charset="-122"/>
                <a:ea typeface="宋体" panose="02010600030101010101" pitchFamily="2" charset="-122"/>
              </a:rPr>
              <a:t>ADD FOREIGN KEY</a:t>
            </a:r>
            <a:r>
              <a:rPr kumimoji="1" lang="en-US" altLang="zh-CN" sz="20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rPr>
              <a:t> 	(</a:t>
            </a:r>
            <a:r>
              <a:rPr kumimoji="1" lang="en-US" altLang="zh-CN" sz="2000" b="0" i="0" u="none" strike="noStrike" kern="0" cap="none" spc="0" normalizeH="0" baseline="0" noProof="0" dirty="0" err="1" smtClean="0">
                <a:ln>
                  <a:noFill/>
                </a:ln>
                <a:solidFill>
                  <a:schemeClr val="tx1"/>
                </a:solidFill>
                <a:effectLst/>
                <a:uLnTx/>
                <a:uFillTx/>
                <a:latin typeface="Arial Unicode MS" pitchFamily="34" charset="-122"/>
                <a:ea typeface="宋体" panose="02010600030101010101" pitchFamily="2" charset="-122"/>
              </a:rPr>
              <a:t>product_group_id</a:t>
            </a:r>
            <a:r>
              <a:rPr kumimoji="1" lang="en-US" altLang="zh-CN" sz="20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rPr>
              <a:t>) REFERENCES </a:t>
            </a:r>
            <a:r>
              <a:rPr kumimoji="1" lang="en-US" altLang="zh-CN" sz="2000" b="0" i="0" u="none" strike="noStrike" kern="0" cap="none" spc="0" normalizeH="0" baseline="0" noProof="0" dirty="0" err="1" smtClean="0">
                <a:ln>
                  <a:noFill/>
                </a:ln>
                <a:solidFill>
                  <a:schemeClr val="tx1"/>
                </a:solidFill>
                <a:effectLst/>
                <a:uLnTx/>
                <a:uFillTx/>
                <a:latin typeface="Arial Unicode MS" pitchFamily="34" charset="-122"/>
                <a:ea typeface="宋体" panose="02010600030101010101" pitchFamily="2" charset="-122"/>
              </a:rPr>
              <a:t>product_groups</a:t>
            </a:r>
            <a:r>
              <a:rPr kumimoji="1" lang="en-US" altLang="zh-CN" sz="20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rPr>
              <a:t>;</a:t>
            </a:r>
            <a:endParaRPr kumimoji="1" lang="en-US" altLang="zh-CN" sz="2000" b="0" i="0" u="none" strike="noStrike" kern="0" cap="none" spc="0" normalizeH="0" baseline="0" noProof="0" dirty="0">
              <a:ln>
                <a:noFill/>
              </a:ln>
              <a:solidFill>
                <a:schemeClr val="tx1"/>
              </a:solidFill>
              <a:effectLst/>
              <a:uLnTx/>
              <a:uFillTx/>
              <a:latin typeface="Arial Unicode MS" pitchFamily="34" charset="-122"/>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235841" y="408791"/>
            <a:ext cx="6416675" cy="618042"/>
          </a:xfrm>
        </p:spPr>
        <p:txBody>
          <a:bodyPr/>
          <a:lstStyle/>
          <a:p>
            <a:r>
              <a:rPr lang="en-US" altLang="zh-CN" dirty="0">
                <a:ea typeface="宋体" panose="02010600030101010101" pitchFamily="2" charset="-122"/>
              </a:rPr>
              <a:t>Modifying a Table Schema 4</a:t>
            </a:r>
          </a:p>
        </p:txBody>
      </p:sp>
      <p:sp>
        <p:nvSpPr>
          <p:cNvPr id="7" name="Rectangle 3"/>
          <p:cNvSpPr txBox="1">
            <a:spLocks noChangeArrowheads="1"/>
          </p:cNvSpPr>
          <p:nvPr/>
        </p:nvSpPr>
        <p:spPr bwMode="auto">
          <a:xfrm>
            <a:off x="381896" y="1083833"/>
            <a:ext cx="8229600" cy="4525963"/>
          </a:xfrm>
          <a:prstGeom prst="rect">
            <a:avLst/>
          </a:prstGeom>
          <a:noFill/>
          <a:ln w="9525">
            <a:noFill/>
            <a:miter lim="800000"/>
          </a:ln>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defRPr/>
            </a:pPr>
            <a:r>
              <a:rPr kumimoji="1" lang="en-US" altLang="zh-CN" sz="20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cs typeface="+mn-cs"/>
              </a:rPr>
              <a:t>ALTER TABLE </a:t>
            </a:r>
            <a:r>
              <a:rPr kumimoji="1" lang="en-US" altLang="zh-CN" sz="2000" b="0" i="0" u="none" strike="noStrike" kern="0" cap="none" spc="0" normalizeH="0" baseline="0" noProof="0" dirty="0" err="1" smtClean="0">
                <a:ln>
                  <a:noFill/>
                </a:ln>
                <a:solidFill>
                  <a:schemeClr val="tx1"/>
                </a:solidFill>
                <a:effectLst/>
                <a:uLnTx/>
                <a:uFillTx/>
                <a:latin typeface="Arial Unicode MS" pitchFamily="34" charset="-122"/>
                <a:ea typeface="宋体" panose="02010600030101010101" pitchFamily="2" charset="-122"/>
                <a:cs typeface="+mn-cs"/>
              </a:rPr>
              <a:t>table</a:t>
            </a:r>
            <a:r>
              <a:rPr kumimoji="1" lang="en-US" altLang="zh-CN" sz="20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cs typeface="+mn-cs"/>
              </a:rPr>
              <a:t>-name </a:t>
            </a:r>
            <a:r>
              <a:rPr kumimoji="1" lang="en-US" altLang="zh-CN" sz="2000" b="0" i="0" u="none" strike="noStrike" kern="0" cap="none" spc="0" normalizeH="0" baseline="0" noProof="0" dirty="0" smtClean="0">
                <a:ln>
                  <a:noFill/>
                </a:ln>
                <a:solidFill>
                  <a:srgbClr val="CC0000"/>
                </a:solidFill>
                <a:effectLst/>
                <a:uLnTx/>
                <a:uFillTx/>
                <a:latin typeface="Arial Unicode MS" pitchFamily="34" charset="-122"/>
                <a:ea typeface="宋体" panose="02010600030101010101" pitchFamily="2" charset="-122"/>
                <a:cs typeface="+mn-cs"/>
              </a:rPr>
              <a:t>ADD</a:t>
            </a:r>
            <a:r>
              <a:rPr kumimoji="1" lang="en-US" altLang="zh-CN" sz="20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cs typeface="+mn-cs"/>
              </a:rPr>
              <a:t> </a:t>
            </a:r>
            <a:endPar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2"/>
              <a:buChar char="l"/>
              <a:defRPr/>
            </a:pPr>
            <a:r>
              <a:rPr kumimoji="1" lang="zh-CN" altLang="en-US" sz="2000" b="0" i="0" u="none" strike="noStrike" kern="0" cap="none" spc="0" normalizeH="0" baseline="0" noProof="0" dirty="0" smtClean="0">
                <a:ln>
                  <a:noFill/>
                </a:ln>
                <a:solidFill>
                  <a:schemeClr val="tx1"/>
                </a:solidFill>
                <a:effectLst/>
                <a:uLnTx/>
                <a:uFillTx/>
                <a:latin typeface="+mn-lt"/>
                <a:ea typeface="宋体" panose="02010600030101010101" pitchFamily="2" charset="-122"/>
              </a:rPr>
              <a:t>增加字段</a:t>
            </a:r>
          </a:p>
          <a:p>
            <a:pPr marL="1085850" marR="0" lvl="2" indent="-228600" algn="l" defTabSz="914400" rtl="0" eaLnBrk="0" fontAlgn="base" latinLnBrk="0" hangingPunct="0">
              <a:lnSpc>
                <a:spcPct val="100000"/>
              </a:lnSpc>
              <a:spcBef>
                <a:spcPct val="35000"/>
              </a:spcBef>
              <a:spcAft>
                <a:spcPct val="0"/>
              </a:spcAft>
              <a:buClr>
                <a:srgbClr val="33CC33"/>
              </a:buClr>
              <a:buSzPct val="75000"/>
              <a:buFont typeface="Webdings" panose="05030102010509060703" pitchFamily="18" charset="2"/>
              <a:buChar char="4"/>
              <a:defRPr/>
            </a:pPr>
            <a:r>
              <a:rPr kumimoji="1" lang="en-US" altLang="zh-CN" sz="20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rPr>
              <a:t>ALTER TABLE products </a:t>
            </a:r>
            <a:r>
              <a:rPr kumimoji="1" lang="en-US" altLang="zh-CN" sz="2000" b="0" i="0" u="none" strike="noStrike" kern="0" cap="none" spc="0" normalizeH="0" baseline="0" noProof="0" dirty="0" smtClean="0">
                <a:ln>
                  <a:noFill/>
                </a:ln>
                <a:solidFill>
                  <a:srgbClr val="CC0000"/>
                </a:solidFill>
                <a:effectLst/>
                <a:uLnTx/>
                <a:uFillTx/>
                <a:latin typeface="Arial Unicode MS" pitchFamily="34" charset="-122"/>
                <a:ea typeface="宋体" panose="02010600030101010101" pitchFamily="2" charset="-122"/>
              </a:rPr>
              <a:t>ADD COLUMN</a:t>
            </a:r>
            <a:r>
              <a:rPr kumimoji="1" lang="en-US" altLang="zh-CN" sz="20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rPr>
              <a:t> description text ;</a:t>
            </a: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rPr>
              <a:t> </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2"/>
              <a:buChar char="l"/>
              <a:defRPr/>
            </a:pPr>
            <a:r>
              <a:rPr kumimoji="1" lang="zh-CN" altLang="en-US" sz="2000" b="0" i="0" u="none" strike="noStrike" kern="0" cap="none" spc="0" normalizeH="0" baseline="0" noProof="0" dirty="0" smtClean="0">
                <a:ln>
                  <a:noFill/>
                </a:ln>
                <a:solidFill>
                  <a:schemeClr val="tx1"/>
                </a:solidFill>
                <a:effectLst/>
                <a:uLnTx/>
                <a:uFillTx/>
                <a:latin typeface="+mn-lt"/>
                <a:ea typeface="宋体" panose="02010600030101010101" pitchFamily="2" charset="-122"/>
              </a:rPr>
              <a:t>增加约束 </a:t>
            </a:r>
          </a:p>
          <a:p>
            <a:pPr marL="1085850" marR="0" lvl="2" indent="-228600" algn="l" defTabSz="914400" rtl="0" eaLnBrk="0" fontAlgn="base" latinLnBrk="0" hangingPunct="0">
              <a:lnSpc>
                <a:spcPct val="100000"/>
              </a:lnSpc>
              <a:spcBef>
                <a:spcPct val="35000"/>
              </a:spcBef>
              <a:spcAft>
                <a:spcPct val="0"/>
              </a:spcAft>
              <a:buClr>
                <a:srgbClr val="33CC33"/>
              </a:buClr>
              <a:buSzPct val="75000"/>
              <a:buFont typeface="Webdings" panose="05030102010509060703" pitchFamily="18" charset="2"/>
              <a:buChar char="4"/>
              <a:defRPr/>
            </a:pPr>
            <a:r>
              <a:rPr kumimoji="1" lang="en-US" altLang="zh-CN" sz="20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rPr>
              <a:t>ALTER TABLE products </a:t>
            </a:r>
            <a:r>
              <a:rPr kumimoji="1" lang="en-US" altLang="zh-CN" sz="2000" b="0" i="0" u="none" strike="noStrike" kern="0" cap="none" spc="0" normalizeH="0" baseline="0" noProof="0" dirty="0" smtClean="0">
                <a:ln>
                  <a:noFill/>
                </a:ln>
                <a:solidFill>
                  <a:srgbClr val="CC0000"/>
                </a:solidFill>
                <a:effectLst/>
                <a:uLnTx/>
                <a:uFillTx/>
                <a:latin typeface="Arial Unicode MS" pitchFamily="34" charset="-122"/>
                <a:ea typeface="宋体" panose="02010600030101010101" pitchFamily="2" charset="-122"/>
              </a:rPr>
              <a:t>ADD CHECK</a:t>
            </a:r>
            <a:r>
              <a:rPr kumimoji="1" lang="en-US" altLang="zh-CN" sz="20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rPr>
              <a:t> (name &lt;&gt; '');</a:t>
            </a: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rPr>
              <a:t> </a:t>
            </a:r>
          </a:p>
          <a:p>
            <a:pPr marL="1085850" marR="0" lvl="2" indent="-228600" algn="l" defTabSz="914400" rtl="0" eaLnBrk="0" fontAlgn="base" latinLnBrk="0" hangingPunct="0">
              <a:lnSpc>
                <a:spcPct val="100000"/>
              </a:lnSpc>
              <a:spcBef>
                <a:spcPct val="35000"/>
              </a:spcBef>
              <a:spcAft>
                <a:spcPct val="0"/>
              </a:spcAft>
              <a:buClr>
                <a:srgbClr val="33CC33"/>
              </a:buClr>
              <a:buSzPct val="75000"/>
              <a:buFont typeface="Webdings" panose="05030102010509060703" pitchFamily="18" charset="2"/>
              <a:buChar char="4"/>
              <a:defRPr/>
            </a:pPr>
            <a:r>
              <a:rPr kumimoji="1" lang="en-US" altLang="zh-CN" sz="20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rPr>
              <a:t>ALTER TABLE products </a:t>
            </a:r>
          </a:p>
          <a:p>
            <a:pPr marL="1085850" marR="0" lvl="2" indent="-228600" algn="l" defTabSz="914400" rtl="0" eaLnBrk="0" fontAlgn="base" latinLnBrk="0" hangingPunct="0">
              <a:lnSpc>
                <a:spcPct val="100000"/>
              </a:lnSpc>
              <a:spcBef>
                <a:spcPct val="35000"/>
              </a:spcBef>
              <a:spcAft>
                <a:spcPct val="0"/>
              </a:spcAft>
              <a:buClr>
                <a:srgbClr val="33CC33"/>
              </a:buClr>
              <a:buSzPct val="75000"/>
              <a:buFontTx/>
              <a:buNone/>
              <a:defRPr/>
            </a:pPr>
            <a:r>
              <a:rPr kumimoji="1" lang="en-US" altLang="zh-CN" sz="20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rPr>
              <a:t>		</a:t>
            </a:r>
            <a:r>
              <a:rPr kumimoji="1" lang="en-US" altLang="zh-CN" sz="2000" b="0" i="0" u="none" strike="noStrike" kern="0" cap="none" spc="0" normalizeH="0" baseline="0" noProof="0" dirty="0" smtClean="0">
                <a:ln>
                  <a:noFill/>
                </a:ln>
                <a:solidFill>
                  <a:srgbClr val="CC0000"/>
                </a:solidFill>
                <a:effectLst/>
                <a:uLnTx/>
                <a:uFillTx/>
                <a:latin typeface="Arial Unicode MS" pitchFamily="34" charset="-122"/>
                <a:ea typeface="宋体" panose="02010600030101010101" pitchFamily="2" charset="-122"/>
              </a:rPr>
              <a:t>ADD CONSTRAINT</a:t>
            </a:r>
            <a:r>
              <a:rPr kumimoji="1" lang="en-US" altLang="zh-CN" sz="20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rPr>
              <a:t> </a:t>
            </a:r>
            <a:r>
              <a:rPr kumimoji="1" lang="en-US" altLang="zh-CN" sz="2000" b="0" i="0" u="none" strike="noStrike" kern="0" cap="none" spc="0" normalizeH="0" baseline="0" noProof="0" dirty="0" err="1" smtClean="0">
                <a:ln>
                  <a:noFill/>
                </a:ln>
                <a:solidFill>
                  <a:schemeClr val="tx1"/>
                </a:solidFill>
                <a:effectLst/>
                <a:uLnTx/>
                <a:uFillTx/>
                <a:latin typeface="Arial Unicode MS" pitchFamily="34" charset="-122"/>
                <a:ea typeface="宋体" panose="02010600030101010101" pitchFamily="2" charset="-122"/>
              </a:rPr>
              <a:t>some_name</a:t>
            </a:r>
            <a:r>
              <a:rPr kumimoji="1" lang="en-US" altLang="zh-CN" sz="20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rPr>
              <a:t> UNIQUE (</a:t>
            </a:r>
            <a:r>
              <a:rPr kumimoji="1" lang="en-US" altLang="zh-CN" sz="2000" b="0" i="0" u="none" strike="noStrike" kern="0" cap="none" spc="0" normalizeH="0" baseline="0" noProof="0" dirty="0" err="1" smtClean="0">
                <a:ln>
                  <a:noFill/>
                </a:ln>
                <a:solidFill>
                  <a:schemeClr val="tx1"/>
                </a:solidFill>
                <a:effectLst/>
                <a:uLnTx/>
                <a:uFillTx/>
                <a:latin typeface="Arial Unicode MS" pitchFamily="34" charset="-122"/>
                <a:ea typeface="宋体" panose="02010600030101010101" pitchFamily="2" charset="-122"/>
              </a:rPr>
              <a:t>product_no</a:t>
            </a:r>
            <a:r>
              <a:rPr kumimoji="1" lang="en-US" altLang="zh-CN" sz="20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rPr>
              <a:t>); </a:t>
            </a:r>
          </a:p>
          <a:p>
            <a:pPr marL="1085850" marR="0" lvl="2" indent="-228600" algn="l" defTabSz="914400" rtl="0" eaLnBrk="0" fontAlgn="base" latinLnBrk="0" hangingPunct="0">
              <a:lnSpc>
                <a:spcPct val="100000"/>
              </a:lnSpc>
              <a:spcBef>
                <a:spcPct val="35000"/>
              </a:spcBef>
              <a:spcAft>
                <a:spcPct val="0"/>
              </a:spcAft>
              <a:buClr>
                <a:srgbClr val="33CC33"/>
              </a:buClr>
              <a:buSzPct val="75000"/>
              <a:buFont typeface="Webdings" panose="05030102010509060703" pitchFamily="18" charset="2"/>
              <a:buChar char="4"/>
              <a:defRPr/>
            </a:pPr>
            <a:r>
              <a:rPr kumimoji="1" lang="en-US" altLang="zh-CN" sz="20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rPr>
              <a:t>ALTER TABLE products </a:t>
            </a:r>
            <a:r>
              <a:rPr kumimoji="1" lang="en-US" altLang="zh-CN" sz="2000" b="0" i="0" u="none" strike="noStrike" kern="0" cap="none" spc="0" normalizeH="0" baseline="0" noProof="0" dirty="0" smtClean="0">
                <a:ln>
                  <a:noFill/>
                </a:ln>
                <a:solidFill>
                  <a:srgbClr val="CC0000"/>
                </a:solidFill>
                <a:effectLst/>
                <a:uLnTx/>
                <a:uFillTx/>
                <a:latin typeface="Arial Unicode MS" pitchFamily="34" charset="-122"/>
                <a:ea typeface="宋体" panose="02010600030101010101" pitchFamily="2" charset="-122"/>
              </a:rPr>
              <a:t>ADD FOREIGN KEY</a:t>
            </a:r>
            <a:r>
              <a:rPr kumimoji="1" lang="en-US" altLang="zh-CN" sz="20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rPr>
              <a:t> 	(</a:t>
            </a:r>
            <a:r>
              <a:rPr kumimoji="1" lang="en-US" altLang="zh-CN" sz="2000" b="0" i="0" u="none" strike="noStrike" kern="0" cap="none" spc="0" normalizeH="0" baseline="0" noProof="0" dirty="0" err="1" smtClean="0">
                <a:ln>
                  <a:noFill/>
                </a:ln>
                <a:solidFill>
                  <a:schemeClr val="tx1"/>
                </a:solidFill>
                <a:effectLst/>
                <a:uLnTx/>
                <a:uFillTx/>
                <a:latin typeface="Arial Unicode MS" pitchFamily="34" charset="-122"/>
                <a:ea typeface="宋体" panose="02010600030101010101" pitchFamily="2" charset="-122"/>
              </a:rPr>
              <a:t>product_group_id</a:t>
            </a:r>
            <a:r>
              <a:rPr kumimoji="1" lang="en-US" altLang="zh-CN" sz="20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rPr>
              <a:t>) REFERENCES </a:t>
            </a:r>
            <a:r>
              <a:rPr kumimoji="1" lang="en-US" altLang="zh-CN" sz="2000" b="0" i="0" u="none" strike="noStrike" kern="0" cap="none" spc="0" normalizeH="0" baseline="0" noProof="0" dirty="0" err="1" smtClean="0">
                <a:ln>
                  <a:noFill/>
                </a:ln>
                <a:solidFill>
                  <a:schemeClr val="tx1"/>
                </a:solidFill>
                <a:effectLst/>
                <a:uLnTx/>
                <a:uFillTx/>
                <a:latin typeface="Arial Unicode MS" pitchFamily="34" charset="-122"/>
                <a:ea typeface="宋体" panose="02010600030101010101" pitchFamily="2" charset="-122"/>
              </a:rPr>
              <a:t>product_groups</a:t>
            </a:r>
            <a:r>
              <a:rPr kumimoji="1" lang="en-US" altLang="zh-CN" sz="20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rPr>
              <a:t>;</a:t>
            </a:r>
          </a:p>
          <a:p>
            <a:pPr marL="1428750" marR="0" lvl="3" indent="-228600" algn="l" defTabSz="914400" rtl="0" eaLnBrk="0" fontAlgn="base" latinLnBrk="0" hangingPunct="0">
              <a:lnSpc>
                <a:spcPct val="100000"/>
              </a:lnSpc>
              <a:spcBef>
                <a:spcPct val="35000"/>
              </a:spcBef>
              <a:spcAft>
                <a:spcPct val="0"/>
              </a:spcAft>
              <a:buClr>
                <a:schemeClr val="hlink"/>
              </a:buClr>
              <a:buSzTx/>
              <a:buFont typeface="Times New Roman" panose="02020603050405020304" pitchFamily="18" charset="0"/>
              <a:buChar char="–"/>
              <a:defRPr/>
            </a:pPr>
            <a:r>
              <a:rPr kumimoji="1" lang="zh-CN" altLang="en-US" sz="2000" b="0" i="0" u="none" strike="noStrike" kern="0" cap="none" spc="0" normalizeH="0" baseline="0" noProof="0" dirty="0" smtClean="0">
                <a:ln>
                  <a:noFill/>
                </a:ln>
                <a:solidFill>
                  <a:srgbClr val="CC0000"/>
                </a:solidFill>
                <a:effectLst/>
                <a:uLnTx/>
                <a:uFillTx/>
                <a:latin typeface="Arial Unicode MS" pitchFamily="34" charset="-122"/>
                <a:ea typeface="宋体" panose="02010600030101010101" pitchFamily="2" charset="-122"/>
              </a:rPr>
              <a:t>解决两表相互引用问题</a:t>
            </a:r>
            <a:r>
              <a:rPr kumimoji="1" lang="en-US" altLang="zh-CN" sz="2000" b="0" i="0" u="none" strike="noStrike" kern="0" cap="none" spc="0" normalizeH="0" baseline="0" noProof="0" dirty="0" smtClean="0">
                <a:ln>
                  <a:noFill/>
                </a:ln>
                <a:solidFill>
                  <a:srgbClr val="CC0000"/>
                </a:solidFill>
                <a:effectLst/>
                <a:uLnTx/>
                <a:uFillTx/>
                <a:latin typeface="Arial Unicode MS" pitchFamily="34" charset="-122"/>
                <a:ea typeface="宋体" panose="02010600030101010101" pitchFamily="2" charset="-122"/>
              </a:rPr>
              <a:t>!</a:t>
            </a:r>
          </a:p>
          <a:p>
            <a:pPr marL="1085850" marR="0" lvl="2" indent="-228600" algn="l" defTabSz="914400" rtl="0" eaLnBrk="0" fontAlgn="base" latinLnBrk="0" hangingPunct="0">
              <a:lnSpc>
                <a:spcPct val="100000"/>
              </a:lnSpc>
              <a:spcBef>
                <a:spcPct val="35000"/>
              </a:spcBef>
              <a:spcAft>
                <a:spcPct val="0"/>
              </a:spcAft>
              <a:buClr>
                <a:srgbClr val="33CC33"/>
              </a:buClr>
              <a:buSzPct val="75000"/>
              <a:buFont typeface="Webdings" panose="05030102010509060703" pitchFamily="18" charset="2"/>
              <a:buChar char="4"/>
              <a:defRPr/>
            </a:pPr>
            <a:endParaRPr kumimoji="1" lang="en-US" altLang="zh-CN" sz="2400" b="0" i="0" u="none" strike="noStrike" kern="0" cap="none" spc="0" normalizeH="0" baseline="0" noProof="0" dirty="0">
              <a:ln>
                <a:noFill/>
              </a:ln>
              <a:solidFill>
                <a:schemeClr val="tx1"/>
              </a:solidFill>
              <a:effectLst/>
              <a:uLnTx/>
              <a:uFillTx/>
              <a:latin typeface="Arial Unicode MS" pitchFamily="34" charset="-122"/>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4"/>
          <p:cNvSpPr>
            <a:spLocks noGrp="1"/>
          </p:cNvSpPr>
          <p:nvPr>
            <p:ph type="title"/>
          </p:nvPr>
        </p:nvSpPr>
        <p:spPr>
          <a:xfrm>
            <a:off x="468313" y="252366"/>
            <a:ext cx="8675687" cy="743921"/>
          </a:xfrm>
        </p:spPr>
        <p:txBody>
          <a:bodyPr/>
          <a:lstStyle/>
          <a:p>
            <a:pPr eaLnBrk="1" hangingPunct="1"/>
            <a:r>
              <a:rPr lang="en-US" altLang="zh-CN" dirty="0" smtClean="0"/>
              <a:t>3.1 Overview of the SQL Query Language</a:t>
            </a:r>
            <a:endParaRPr lang="zh-CN" altLang="en-US" dirty="0" smtClean="0">
              <a:ea typeface="宋体" panose="02010600030101010101" pitchFamily="2" charset="-122"/>
            </a:endParaRPr>
          </a:p>
        </p:txBody>
      </p:sp>
      <p:pic>
        <p:nvPicPr>
          <p:cNvPr id="6" name="Picture 3"/>
          <p:cNvPicPr>
            <a:picLocks noChangeAspect="1" noChangeArrowheads="1"/>
          </p:cNvPicPr>
          <p:nvPr/>
        </p:nvPicPr>
        <p:blipFill>
          <a:blip r:embed="rId2"/>
          <a:srcRect/>
          <a:stretch>
            <a:fillRect/>
          </a:stretch>
        </p:blipFill>
        <p:spPr bwMode="auto">
          <a:xfrm>
            <a:off x="218363" y="1500377"/>
            <a:ext cx="8666329" cy="3492500"/>
          </a:xfrm>
          <a:prstGeom prst="rect">
            <a:avLst/>
          </a:prstGeom>
          <a:noFill/>
          <a:ln w="9525">
            <a:noFill/>
            <a:miter lim="800000"/>
            <a:headEnd/>
            <a:tailEnd/>
          </a:ln>
          <a:effectLst/>
        </p:spPr>
      </p:pic>
      <p:sp>
        <p:nvSpPr>
          <p:cNvPr id="7" name="TextBox 1"/>
          <p:cNvSpPr txBox="1">
            <a:spLocks noChangeArrowheads="1"/>
          </p:cNvSpPr>
          <p:nvPr/>
        </p:nvSpPr>
        <p:spPr bwMode="auto">
          <a:xfrm>
            <a:off x="1089452" y="5102060"/>
            <a:ext cx="6880841" cy="461665"/>
          </a:xfrm>
          <a:prstGeom prst="rect">
            <a:avLst/>
          </a:prstGeom>
          <a:noFill/>
          <a:ln w="9525">
            <a:noFill/>
            <a:miter lim="800000"/>
          </a:ln>
        </p:spPr>
        <p:txBody>
          <a:bodyPr wrap="square">
            <a:spAutoFit/>
          </a:bodyPr>
          <a:lstStyle/>
          <a:p>
            <a:r>
              <a:rPr lang="en-US" altLang="zh-CN" sz="2400" dirty="0"/>
              <a:t>The newest SQL standard is SQL/2008</a:t>
            </a:r>
            <a:endParaRPr lang="zh-CN" alt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504782" y="301214"/>
            <a:ext cx="6416675" cy="618042"/>
          </a:xfrm>
        </p:spPr>
        <p:txBody>
          <a:bodyPr/>
          <a:lstStyle/>
          <a:p>
            <a:r>
              <a:rPr lang="en-US" altLang="zh-CN" dirty="0">
                <a:ea typeface="宋体" panose="02010600030101010101" pitchFamily="2" charset="-122"/>
              </a:rPr>
              <a:t>Modifying a Table Schema 5</a:t>
            </a:r>
          </a:p>
        </p:txBody>
      </p:sp>
      <p:sp>
        <p:nvSpPr>
          <p:cNvPr id="7" name="Rectangle 3"/>
          <p:cNvSpPr txBox="1">
            <a:spLocks noChangeArrowheads="1"/>
          </p:cNvSpPr>
          <p:nvPr/>
        </p:nvSpPr>
        <p:spPr bwMode="auto">
          <a:xfrm>
            <a:off x="457199" y="1030045"/>
            <a:ext cx="8417859" cy="5510604"/>
          </a:xfrm>
          <a:prstGeom prst="rect">
            <a:avLst/>
          </a:prstGeom>
          <a:noFill/>
          <a:ln w="9525">
            <a:noFill/>
            <a:miter lim="800000"/>
          </a:ln>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defRPr/>
            </a:pPr>
            <a:r>
              <a:rPr kumimoji="1" lang="en-US" altLang="zh-CN" sz="24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cs typeface="+mn-cs"/>
              </a:rPr>
              <a:t>ALTER TABLE </a:t>
            </a:r>
            <a:r>
              <a:rPr kumimoji="1" lang="en-US" altLang="zh-CN" sz="2400" b="0" i="0" u="none" strike="noStrike" kern="0" cap="none" spc="0" normalizeH="0" baseline="0" noProof="0" dirty="0" err="1" smtClean="0">
                <a:ln>
                  <a:noFill/>
                </a:ln>
                <a:solidFill>
                  <a:schemeClr val="tx1"/>
                </a:solidFill>
                <a:effectLst/>
                <a:uLnTx/>
                <a:uFillTx/>
                <a:latin typeface="Arial Unicode MS" pitchFamily="34" charset="-122"/>
                <a:ea typeface="宋体" panose="02010600030101010101" pitchFamily="2" charset="-122"/>
                <a:cs typeface="+mn-cs"/>
              </a:rPr>
              <a:t>table</a:t>
            </a:r>
            <a:r>
              <a:rPr kumimoji="1" lang="en-US" altLang="zh-CN" sz="24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cs typeface="+mn-cs"/>
              </a:rPr>
              <a:t>-name </a:t>
            </a:r>
            <a:r>
              <a:rPr kumimoji="1" lang="en-US" altLang="zh-CN" sz="2400" b="0" i="0" u="none" strike="noStrike" kern="0" cap="none" spc="0" normalizeH="0" baseline="0" noProof="0" dirty="0" smtClean="0">
                <a:ln>
                  <a:noFill/>
                </a:ln>
                <a:solidFill>
                  <a:srgbClr val="CC0000"/>
                </a:solidFill>
                <a:effectLst/>
                <a:uLnTx/>
                <a:uFillTx/>
                <a:latin typeface="Arial Unicode MS" pitchFamily="34" charset="-122"/>
                <a:ea typeface="宋体" panose="02010600030101010101" pitchFamily="2" charset="-122"/>
                <a:cs typeface="+mn-cs"/>
              </a:rPr>
              <a:t>DROP</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2"/>
              <a:buChar char="l"/>
              <a:defRPr/>
            </a:pPr>
            <a:r>
              <a:rPr kumimoji="1" lang="zh-CN" altLang="en-US" sz="2400" b="0" i="0" u="none" strike="noStrike" kern="0" cap="none" spc="0" normalizeH="0" baseline="0" noProof="0" dirty="0" smtClean="0">
                <a:ln>
                  <a:noFill/>
                </a:ln>
                <a:solidFill>
                  <a:srgbClr val="FF0000"/>
                </a:solidFill>
                <a:effectLst/>
                <a:uLnTx/>
                <a:uFillTx/>
                <a:latin typeface="+mn-lt"/>
                <a:ea typeface="宋体" panose="02010600030101010101" pitchFamily="2" charset="-122"/>
              </a:rPr>
              <a:t>删除字段</a:t>
            </a:r>
          </a:p>
          <a:p>
            <a:pPr marL="1085850" marR="0" lvl="2" indent="-228600" algn="l" defTabSz="914400" rtl="0" eaLnBrk="0" fontAlgn="base" latinLnBrk="0" hangingPunct="0">
              <a:lnSpc>
                <a:spcPct val="100000"/>
              </a:lnSpc>
              <a:spcBef>
                <a:spcPct val="35000"/>
              </a:spcBef>
              <a:spcAft>
                <a:spcPct val="0"/>
              </a:spcAft>
              <a:buClr>
                <a:srgbClr val="33CC33"/>
              </a:buClr>
              <a:buSzPct val="75000"/>
              <a:buFont typeface="Webdings" panose="05030102010509060703" pitchFamily="18" charset="2"/>
              <a:buChar char="4"/>
              <a:defRPr/>
            </a:pPr>
            <a:r>
              <a:rPr kumimoji="1" lang="en-US" altLang="zh-CN" sz="24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rPr>
              <a:t>ALTER TABLE products </a:t>
            </a:r>
            <a:r>
              <a:rPr kumimoji="1" lang="en-US" altLang="zh-CN" sz="2400" b="0" i="0" u="none" strike="noStrike" kern="0" cap="none" spc="0" normalizeH="0" baseline="0" noProof="0" dirty="0" smtClean="0">
                <a:ln>
                  <a:noFill/>
                </a:ln>
                <a:solidFill>
                  <a:srgbClr val="CC0000"/>
                </a:solidFill>
                <a:effectLst/>
                <a:uLnTx/>
                <a:uFillTx/>
                <a:latin typeface="Arial Unicode MS" pitchFamily="34" charset="-122"/>
                <a:ea typeface="宋体" panose="02010600030101010101" pitchFamily="2" charset="-122"/>
              </a:rPr>
              <a:t>DROP COLUMN</a:t>
            </a:r>
            <a:r>
              <a:rPr kumimoji="1" lang="en-US" altLang="zh-CN" sz="24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rPr>
              <a:t> description RESTRICT; --</a:t>
            </a:r>
            <a:r>
              <a:rPr kumimoji="1" lang="zh-CN" altLang="en-US" sz="24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rPr>
              <a:t>默认受限删除</a:t>
            </a:r>
          </a:p>
          <a:p>
            <a:pPr marL="1085850" marR="0" lvl="2" indent="-228600" algn="l" defTabSz="914400" rtl="0" eaLnBrk="0" fontAlgn="base" latinLnBrk="0" hangingPunct="0">
              <a:lnSpc>
                <a:spcPct val="100000"/>
              </a:lnSpc>
              <a:spcBef>
                <a:spcPct val="35000"/>
              </a:spcBef>
              <a:spcAft>
                <a:spcPct val="0"/>
              </a:spcAft>
              <a:buClr>
                <a:srgbClr val="33CC33"/>
              </a:buClr>
              <a:buSzPct val="75000"/>
              <a:buFont typeface="Webdings" panose="05030102010509060703" pitchFamily="18" charset="2"/>
              <a:buChar char="4"/>
              <a:defRPr/>
            </a:pPr>
            <a:r>
              <a:rPr kumimoji="1" lang="en-US" altLang="zh-CN" sz="24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rPr>
              <a:t>ALTER TABLE products </a:t>
            </a:r>
            <a:r>
              <a:rPr kumimoji="1" lang="en-US" altLang="zh-CN" sz="2400" b="0" i="0" u="none" strike="noStrike" kern="0" cap="none" spc="0" normalizeH="0" baseline="0" noProof="0" dirty="0" smtClean="0">
                <a:ln>
                  <a:noFill/>
                </a:ln>
                <a:solidFill>
                  <a:srgbClr val="CC0000"/>
                </a:solidFill>
                <a:effectLst/>
                <a:uLnTx/>
                <a:uFillTx/>
                <a:latin typeface="Arial Unicode MS" pitchFamily="34" charset="-122"/>
                <a:ea typeface="宋体" panose="02010600030101010101" pitchFamily="2" charset="-122"/>
              </a:rPr>
              <a:t>DROP COLUMN</a:t>
            </a:r>
            <a:r>
              <a:rPr kumimoji="1" lang="en-US" altLang="zh-CN" sz="24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rPr>
              <a:t> description CASCADE;   --CASCADE </a:t>
            </a:r>
            <a:r>
              <a:rPr kumimoji="1" lang="zh-CN" altLang="en-US" sz="24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rPr>
              <a:t>授权删除任何依赖该字段的东西</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2"/>
              <a:buChar char="l"/>
              <a:defRPr/>
            </a:pPr>
            <a:r>
              <a:rPr kumimoji="1" lang="zh-CN" altLang="en-US" sz="2400" b="0" i="0" u="none" strike="noStrike" kern="0" cap="none" spc="0" normalizeH="0" baseline="0" noProof="0" dirty="0" smtClean="0">
                <a:ln>
                  <a:noFill/>
                </a:ln>
                <a:solidFill>
                  <a:srgbClr val="FF0000"/>
                </a:solidFill>
                <a:effectLst/>
                <a:uLnTx/>
                <a:uFillTx/>
                <a:latin typeface="Arial Unicode MS" pitchFamily="34" charset="-122"/>
                <a:ea typeface="宋体" panose="02010600030101010101" pitchFamily="2" charset="-122"/>
              </a:rPr>
              <a:t>删除约束 </a:t>
            </a:r>
          </a:p>
          <a:p>
            <a:pPr marL="1085850" marR="0" lvl="2" indent="-228600" algn="l" defTabSz="914400" rtl="0" eaLnBrk="0" fontAlgn="base" latinLnBrk="0" hangingPunct="0">
              <a:lnSpc>
                <a:spcPct val="100000"/>
              </a:lnSpc>
              <a:spcBef>
                <a:spcPct val="35000"/>
              </a:spcBef>
              <a:spcAft>
                <a:spcPct val="0"/>
              </a:spcAft>
              <a:buClr>
                <a:srgbClr val="33CC33"/>
              </a:buClr>
              <a:buSzPct val="75000"/>
              <a:buFont typeface="Webdings" panose="05030102010509060703" pitchFamily="18" charset="2"/>
              <a:buChar char="4"/>
              <a:defRPr/>
            </a:pPr>
            <a:r>
              <a:rPr kumimoji="1" lang="en-US" altLang="zh-CN" sz="24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rPr>
              <a:t>ALTER TABLE products </a:t>
            </a:r>
            <a:r>
              <a:rPr kumimoji="1" lang="en-US" altLang="zh-CN" sz="2400" b="0" i="0" u="none" strike="noStrike" kern="0" cap="none" spc="0" normalizeH="0" baseline="0" noProof="0" dirty="0" smtClean="0">
                <a:ln>
                  <a:noFill/>
                </a:ln>
                <a:solidFill>
                  <a:srgbClr val="CC0000"/>
                </a:solidFill>
                <a:effectLst/>
                <a:uLnTx/>
                <a:uFillTx/>
                <a:latin typeface="Arial Unicode MS" pitchFamily="34" charset="-122"/>
                <a:ea typeface="宋体" panose="02010600030101010101" pitchFamily="2" charset="-122"/>
              </a:rPr>
              <a:t>DROP CONSTRAINT</a:t>
            </a:r>
            <a:r>
              <a:rPr kumimoji="1" lang="en-US" altLang="zh-CN" sz="24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rPr>
              <a:t> </a:t>
            </a:r>
            <a:r>
              <a:rPr kumimoji="1" lang="en-US" altLang="zh-CN" sz="2400" b="0" i="0" u="none" strike="noStrike" kern="0" cap="none" spc="0" normalizeH="0" baseline="0" noProof="0" dirty="0" err="1" smtClean="0">
                <a:ln>
                  <a:noFill/>
                </a:ln>
                <a:solidFill>
                  <a:schemeClr val="tx1"/>
                </a:solidFill>
                <a:effectLst/>
                <a:uLnTx/>
                <a:uFillTx/>
                <a:latin typeface="Arial Unicode MS" pitchFamily="34" charset="-122"/>
                <a:ea typeface="宋体" panose="02010600030101010101" pitchFamily="2" charset="-122"/>
              </a:rPr>
              <a:t>constraint_name</a:t>
            </a:r>
            <a:r>
              <a:rPr kumimoji="1" lang="en-US" altLang="zh-CN" sz="24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rPr>
              <a:t>; </a:t>
            </a:r>
          </a:p>
          <a:p>
            <a:pPr marL="1085850" marR="0" lvl="2" indent="-228600" algn="l" defTabSz="914400" rtl="0" eaLnBrk="0" fontAlgn="base" latinLnBrk="0" hangingPunct="0">
              <a:lnSpc>
                <a:spcPct val="100000"/>
              </a:lnSpc>
              <a:spcBef>
                <a:spcPct val="35000"/>
              </a:spcBef>
              <a:spcAft>
                <a:spcPct val="0"/>
              </a:spcAft>
              <a:buClr>
                <a:srgbClr val="33CC33"/>
              </a:buClr>
              <a:buSzPct val="75000"/>
              <a:buFont typeface="Webdings" panose="05030102010509060703" pitchFamily="18" charset="2"/>
              <a:buChar char="4"/>
              <a:defRPr/>
            </a:pPr>
            <a:r>
              <a:rPr kumimoji="1" lang="en-US" altLang="zh-CN" sz="24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rPr>
              <a:t>ALTER TABLE products ALTER COLUMN </a:t>
            </a:r>
            <a:r>
              <a:rPr kumimoji="1" lang="en-US" altLang="zh-CN" sz="2400" b="0" i="0" u="none" strike="noStrike" kern="0" cap="none" spc="0" normalizeH="0" baseline="0" noProof="0" dirty="0" err="1" smtClean="0">
                <a:ln>
                  <a:noFill/>
                </a:ln>
                <a:solidFill>
                  <a:schemeClr val="tx1"/>
                </a:solidFill>
                <a:effectLst/>
                <a:uLnTx/>
                <a:uFillTx/>
                <a:latin typeface="Arial Unicode MS" pitchFamily="34" charset="-122"/>
                <a:ea typeface="宋体" panose="02010600030101010101" pitchFamily="2" charset="-122"/>
              </a:rPr>
              <a:t>product_no</a:t>
            </a:r>
            <a:r>
              <a:rPr kumimoji="1" lang="en-US" altLang="zh-CN" sz="2400" b="0" i="0" u="none" strike="noStrike" kern="0" cap="none" spc="0" normalizeH="0" baseline="0" noProof="0" dirty="0" smtClean="0">
                <a:ln>
                  <a:noFill/>
                </a:ln>
                <a:solidFill>
                  <a:schemeClr val="tx1"/>
                </a:solidFill>
                <a:effectLst/>
                <a:uLnTx/>
                <a:uFillTx/>
                <a:latin typeface="Arial Unicode MS" pitchFamily="34" charset="-122"/>
                <a:ea typeface="宋体" panose="02010600030101010101" pitchFamily="2" charset="-122"/>
              </a:rPr>
              <a:t> DROP NOT NULL;</a:t>
            </a:r>
            <a:endParaRPr kumimoji="1" lang="en-US" altLang="zh-CN" sz="2400" b="0" i="0" u="none" strike="noStrike" kern="0" cap="none" spc="0" normalizeH="0" baseline="0" noProof="0" dirty="0">
              <a:ln>
                <a:noFill/>
              </a:ln>
              <a:solidFill>
                <a:schemeClr val="tx1"/>
              </a:solidFill>
              <a:effectLst/>
              <a:uLnTx/>
              <a:uFillTx/>
              <a:latin typeface="+mn-lt"/>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994609" y="181538"/>
            <a:ext cx="7793038" cy="705134"/>
          </a:xfrm>
        </p:spPr>
        <p:txBody>
          <a:bodyPr/>
          <a:lstStyle/>
          <a:p>
            <a:r>
              <a:rPr lang="en-US" altLang="zh-CN" sz="3600" dirty="0">
                <a:latin typeface="Times New Roman" panose="02020603050405020304" pitchFamily="18" charset="0"/>
              </a:rPr>
              <a:t>3.2.2 Schema Definition (cont.)</a:t>
            </a:r>
            <a:endParaRPr lang="zh-CN" altLang="en-US" sz="3600" dirty="0">
              <a:latin typeface="Times New Roman" panose="02020603050405020304" pitchFamily="18" charset="0"/>
            </a:endParaRPr>
          </a:p>
        </p:txBody>
      </p:sp>
      <p:sp>
        <p:nvSpPr>
          <p:cNvPr id="8" name="Rectangle 3"/>
          <p:cNvSpPr txBox="1">
            <a:spLocks noChangeArrowheads="1"/>
          </p:cNvSpPr>
          <p:nvPr/>
        </p:nvSpPr>
        <p:spPr bwMode="auto">
          <a:xfrm>
            <a:off x="130630" y="948032"/>
            <a:ext cx="8926286" cy="5554368"/>
          </a:xfrm>
          <a:prstGeom prst="rect">
            <a:avLst/>
          </a:prstGeom>
          <a:noFill/>
          <a:ln w="9525">
            <a:noFill/>
            <a:miter lim="800000"/>
          </a:ln>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defRPr/>
            </a:pPr>
            <a:r>
              <a:rPr kumimoji="1" lang="en-US" altLang="zh-CN" sz="3200" b="0" i="0" u="none" strike="noStrike" kern="0" cap="none" spc="0" normalizeH="0" baseline="0" noProof="0" dirty="0" smtClean="0">
                <a:ln>
                  <a:noFill/>
                </a:ln>
                <a:solidFill>
                  <a:schemeClr val="tx1"/>
                </a:solidFill>
                <a:effectLst/>
                <a:uLnTx/>
                <a:uFillTx/>
                <a:latin typeface="+mn-lt"/>
                <a:ea typeface="+mn-ea"/>
                <a:cs typeface="+mn-cs"/>
              </a:rPr>
              <a:t>Q&amp;A</a:t>
            </a:r>
            <a:r>
              <a:rPr kumimoji="1" lang="en-US" altLang="zh-CN" sz="3200" b="1" i="1"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 </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2"/>
              <a:buChar char="l"/>
              <a:defRPr/>
            </a:pPr>
            <a:r>
              <a:rPr kumimoji="1" lang="en-US" altLang="zh-CN" sz="2800" b="0" i="0" u="none" strike="noStrike" kern="0" cap="none" spc="0" normalizeH="0" baseline="0" noProof="0" dirty="0" smtClean="0">
                <a:ln>
                  <a:noFill/>
                </a:ln>
                <a:solidFill>
                  <a:schemeClr val="tx1"/>
                </a:solidFill>
                <a:effectLst/>
                <a:uLnTx/>
                <a:uFillTx/>
                <a:latin typeface="+mn-lt"/>
              </a:rPr>
              <a:t>can a table be defined without its primary key?(Yes)</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2"/>
              <a:buChar char="l"/>
              <a:defRPr/>
            </a:pPr>
            <a:r>
              <a:rPr kumimoji="1" lang="en-US" altLang="zh-CN" sz="2800" b="0" i="0" u="none" strike="noStrike" kern="0" cap="none" spc="0" normalizeH="0" baseline="0" noProof="0" dirty="0" smtClean="0">
                <a:ln>
                  <a:noFill/>
                </a:ln>
                <a:solidFill>
                  <a:schemeClr val="tx1"/>
                </a:solidFill>
                <a:effectLst/>
                <a:uLnTx/>
                <a:uFillTx/>
                <a:latin typeface="+mn-lt"/>
              </a:rPr>
              <a:t>how to define a candidate key in </a:t>
            </a:r>
            <a:r>
              <a:rPr kumimoji="1" lang="en-US" altLang="zh-CN" sz="2800" b="0" i="1" u="none" strike="noStrike" kern="0" cap="none" spc="0" normalizeH="0" baseline="0" noProof="0" dirty="0" smtClean="0">
                <a:ln>
                  <a:noFill/>
                </a:ln>
                <a:solidFill>
                  <a:schemeClr val="tx1"/>
                </a:solidFill>
                <a:effectLst/>
                <a:uLnTx/>
                <a:uFillTx/>
                <a:latin typeface="+mn-lt"/>
              </a:rPr>
              <a:t>r</a:t>
            </a:r>
            <a:r>
              <a:rPr kumimoji="1" lang="en-US" altLang="zh-CN" sz="2800" b="0" i="0" u="none" strike="noStrike" kern="0" cap="none" spc="0" normalizeH="0" baseline="0" noProof="0" dirty="0" smtClean="0">
                <a:ln>
                  <a:noFill/>
                </a:ln>
                <a:solidFill>
                  <a:schemeClr val="tx1"/>
                </a:solidFill>
                <a:effectLst/>
                <a:uLnTx/>
                <a:uFillTx/>
                <a:latin typeface="+mn-lt"/>
              </a:rPr>
              <a:t>?</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2"/>
              <a:buChar char="l"/>
              <a:defRPr/>
            </a:pPr>
            <a:r>
              <a:rPr kumimoji="1" lang="en-US" altLang="zh-CN" sz="2800" b="0" i="0" u="none" strike="noStrike" kern="0" cap="none" spc="0" normalizeH="0" baseline="0" noProof="0" dirty="0" smtClean="0">
                <a:ln>
                  <a:noFill/>
                </a:ln>
                <a:solidFill>
                  <a:schemeClr val="tx1"/>
                </a:solidFill>
                <a:effectLst/>
                <a:uLnTx/>
                <a:uFillTx/>
                <a:latin typeface="+mn-lt"/>
              </a:rPr>
              <a:t>for a table</a:t>
            </a:r>
            <a:r>
              <a:rPr kumimoji="1" lang="en-US" altLang="zh-CN" sz="2800" b="0" i="1" u="none" strike="noStrike" kern="0" cap="none" spc="0" normalizeH="0" baseline="0" noProof="0" dirty="0" smtClean="0">
                <a:ln>
                  <a:noFill/>
                </a:ln>
                <a:solidFill>
                  <a:schemeClr val="tx1"/>
                </a:solidFill>
                <a:effectLst/>
                <a:uLnTx/>
                <a:uFillTx/>
                <a:latin typeface="+mn-lt"/>
              </a:rPr>
              <a:t> r</a:t>
            </a:r>
            <a:r>
              <a:rPr kumimoji="1" lang="en-US" altLang="zh-CN" sz="2800" b="0" i="0" u="none" strike="noStrike" kern="0" cap="none" spc="0" normalizeH="0" baseline="0" noProof="0" dirty="0" smtClean="0">
                <a:ln>
                  <a:noFill/>
                </a:ln>
                <a:solidFill>
                  <a:schemeClr val="tx1"/>
                </a:solidFill>
                <a:effectLst/>
                <a:uLnTx/>
                <a:uFillTx/>
                <a:latin typeface="+mn-lt"/>
              </a:rPr>
              <a:t>, can we define more than one primary keys for it ? </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2"/>
              <a:buChar char="l"/>
              <a:defRPr/>
            </a:pPr>
            <a:r>
              <a:rPr kumimoji="1" lang="en-US" altLang="zh-CN" sz="2800" b="0" i="0" u="none" strike="noStrike" kern="0" cap="none" spc="0" normalizeH="0" baseline="0" noProof="0" dirty="0" smtClean="0">
                <a:ln>
                  <a:noFill/>
                </a:ln>
                <a:solidFill>
                  <a:schemeClr val="tx1"/>
                </a:solidFill>
                <a:effectLst/>
                <a:uLnTx/>
                <a:uFillTx/>
                <a:latin typeface="+mn-lt"/>
              </a:rPr>
              <a:t>for two tables </a:t>
            </a:r>
            <a:r>
              <a:rPr kumimoji="1" lang="en-US" altLang="zh-CN" sz="2800" b="0" i="1" u="none" strike="noStrike" kern="0" cap="none" spc="0" normalizeH="0" baseline="0" noProof="0" dirty="0" smtClean="0">
                <a:ln>
                  <a:noFill/>
                </a:ln>
                <a:solidFill>
                  <a:schemeClr val="tx1"/>
                </a:solidFill>
                <a:effectLst/>
                <a:uLnTx/>
                <a:uFillTx/>
                <a:latin typeface="+mn-lt"/>
              </a:rPr>
              <a:t>r</a:t>
            </a:r>
            <a:r>
              <a:rPr kumimoji="1" lang="en-US" altLang="zh-CN" sz="2800" b="0" i="0" u="none" strike="noStrike" kern="0" cap="none" spc="0" normalizeH="0" baseline="-25000" noProof="0" dirty="0" smtClean="0">
                <a:ln>
                  <a:noFill/>
                </a:ln>
                <a:solidFill>
                  <a:schemeClr val="tx1"/>
                </a:solidFill>
                <a:effectLst/>
                <a:uLnTx/>
                <a:uFillTx/>
                <a:latin typeface="+mn-lt"/>
              </a:rPr>
              <a:t>1</a:t>
            </a:r>
            <a:r>
              <a:rPr kumimoji="1" lang="en-US" altLang="zh-CN" sz="2800" b="0" i="0" u="none" strike="noStrike" kern="0" cap="none" spc="0" normalizeH="0" baseline="0" noProof="0" dirty="0" smtClean="0">
                <a:ln>
                  <a:noFill/>
                </a:ln>
                <a:solidFill>
                  <a:schemeClr val="tx1"/>
                </a:solidFill>
                <a:effectLst/>
                <a:uLnTx/>
                <a:uFillTx/>
                <a:latin typeface="+mn-lt"/>
              </a:rPr>
              <a:t> and </a:t>
            </a:r>
            <a:r>
              <a:rPr kumimoji="1" lang="en-US" altLang="zh-CN" sz="2800" b="0" i="1" u="none" strike="noStrike" kern="0" cap="none" spc="0" normalizeH="0" baseline="0" noProof="0" dirty="0" smtClean="0">
                <a:ln>
                  <a:noFill/>
                </a:ln>
                <a:solidFill>
                  <a:schemeClr val="tx1"/>
                </a:solidFill>
                <a:effectLst/>
                <a:uLnTx/>
                <a:uFillTx/>
                <a:latin typeface="+mn-lt"/>
              </a:rPr>
              <a:t>r</a:t>
            </a:r>
            <a:r>
              <a:rPr kumimoji="1" lang="en-US" altLang="zh-CN" sz="2800" b="0" i="0" u="none" strike="noStrike" kern="0" cap="none" spc="0" normalizeH="0" baseline="-25000" noProof="0" dirty="0" smtClean="0">
                <a:ln>
                  <a:noFill/>
                </a:ln>
                <a:solidFill>
                  <a:schemeClr val="tx1"/>
                </a:solidFill>
                <a:effectLst/>
                <a:uLnTx/>
                <a:uFillTx/>
                <a:latin typeface="+mn-lt"/>
              </a:rPr>
              <a:t>2</a:t>
            </a:r>
            <a:r>
              <a:rPr kumimoji="1" lang="en-US" altLang="zh-CN" sz="2800" b="0" i="0" u="none" strike="noStrike" kern="0" cap="none" spc="0" normalizeH="0" baseline="0" noProof="0" dirty="0" smtClean="0">
                <a:ln>
                  <a:noFill/>
                </a:ln>
                <a:solidFill>
                  <a:schemeClr val="tx1"/>
                </a:solidFill>
                <a:effectLst/>
                <a:uLnTx/>
                <a:uFillTx/>
                <a:latin typeface="+mn-lt"/>
              </a:rPr>
              <a:t>, </a:t>
            </a:r>
            <a:r>
              <a:rPr kumimoji="1" lang="en-US" altLang="zh-CN" sz="2800" b="0" i="1" u="none" strike="noStrike" kern="0" cap="none" spc="0" normalizeH="0" baseline="0" noProof="0" dirty="0" smtClean="0">
                <a:ln>
                  <a:noFill/>
                </a:ln>
                <a:solidFill>
                  <a:schemeClr val="tx1"/>
                </a:solidFill>
                <a:effectLst/>
                <a:uLnTx/>
                <a:uFillTx/>
                <a:latin typeface="+mn-lt"/>
              </a:rPr>
              <a:t>r</a:t>
            </a:r>
            <a:r>
              <a:rPr kumimoji="1" lang="en-US" altLang="zh-CN" sz="2800" b="0" i="0" u="none" strike="noStrike" kern="0" cap="none" spc="0" normalizeH="0" baseline="-25000" noProof="0" dirty="0" smtClean="0">
                <a:ln>
                  <a:noFill/>
                </a:ln>
                <a:solidFill>
                  <a:schemeClr val="tx1"/>
                </a:solidFill>
                <a:effectLst/>
                <a:uLnTx/>
                <a:uFillTx/>
                <a:latin typeface="+mn-lt"/>
              </a:rPr>
              <a:t>1</a:t>
            </a:r>
            <a:r>
              <a:rPr kumimoji="1" lang="en-US" altLang="zh-CN" sz="2800" b="0" i="0" u="none" strike="noStrike" kern="0" cap="none" spc="0" normalizeH="0" baseline="0" noProof="0" dirty="0" smtClean="0">
                <a:ln>
                  <a:noFill/>
                </a:ln>
                <a:solidFill>
                  <a:schemeClr val="tx1"/>
                </a:solidFill>
                <a:effectLst/>
                <a:uLnTx/>
                <a:uFillTx/>
                <a:latin typeface="+mn-lt"/>
              </a:rPr>
              <a:t> is defined with a primary key while </a:t>
            </a:r>
            <a:r>
              <a:rPr kumimoji="1" lang="en-US" altLang="zh-CN" sz="2800" b="0" i="1" u="none" strike="noStrike" kern="0" cap="none" spc="0" normalizeH="0" baseline="0" noProof="0" dirty="0" smtClean="0">
                <a:ln>
                  <a:noFill/>
                </a:ln>
                <a:solidFill>
                  <a:schemeClr val="tx1"/>
                </a:solidFill>
                <a:effectLst/>
                <a:uLnTx/>
                <a:uFillTx/>
                <a:latin typeface="+mn-lt"/>
              </a:rPr>
              <a:t>r</a:t>
            </a:r>
            <a:r>
              <a:rPr kumimoji="1" lang="en-US" altLang="zh-CN" sz="2800" b="0" i="0" u="none" strike="noStrike" kern="0" cap="none" spc="0" normalizeH="0" baseline="-25000" noProof="0" dirty="0" smtClean="0">
                <a:ln>
                  <a:noFill/>
                </a:ln>
                <a:solidFill>
                  <a:schemeClr val="tx1"/>
                </a:solidFill>
                <a:effectLst/>
                <a:uLnTx/>
                <a:uFillTx/>
                <a:latin typeface="+mn-lt"/>
              </a:rPr>
              <a:t>2</a:t>
            </a:r>
            <a:r>
              <a:rPr kumimoji="1" lang="en-US" altLang="zh-CN" sz="2800" b="0" i="0" u="none" strike="noStrike" kern="0" cap="none" spc="0" normalizeH="0" baseline="0" noProof="0" dirty="0" smtClean="0">
                <a:ln>
                  <a:noFill/>
                </a:ln>
                <a:solidFill>
                  <a:schemeClr val="tx1"/>
                </a:solidFill>
                <a:effectLst/>
                <a:uLnTx/>
                <a:uFillTx/>
                <a:latin typeface="+mn-lt"/>
              </a:rPr>
              <a:t> without its primary key,  can we insert into </a:t>
            </a:r>
            <a:r>
              <a:rPr kumimoji="1" lang="en-US" altLang="zh-CN" sz="2800" b="0" i="1" u="none" strike="noStrike" kern="0" cap="none" spc="0" normalizeH="0" baseline="0" noProof="0" dirty="0" smtClean="0">
                <a:ln>
                  <a:noFill/>
                </a:ln>
                <a:solidFill>
                  <a:schemeClr val="tx1"/>
                </a:solidFill>
                <a:effectLst/>
                <a:uLnTx/>
                <a:uFillTx/>
                <a:latin typeface="+mn-lt"/>
              </a:rPr>
              <a:t>r</a:t>
            </a:r>
            <a:r>
              <a:rPr kumimoji="1" lang="en-US" altLang="zh-CN" sz="2800" b="0" i="0" u="none" strike="noStrike" kern="0" cap="none" spc="0" normalizeH="0" baseline="-25000" noProof="0" dirty="0" smtClean="0">
                <a:ln>
                  <a:noFill/>
                </a:ln>
                <a:solidFill>
                  <a:schemeClr val="tx1"/>
                </a:solidFill>
                <a:effectLst/>
                <a:uLnTx/>
                <a:uFillTx/>
                <a:latin typeface="+mn-lt"/>
              </a:rPr>
              <a:t>1</a:t>
            </a:r>
            <a:r>
              <a:rPr kumimoji="1" lang="en-US" altLang="zh-CN" sz="2800" b="0" i="0" u="none" strike="noStrike" kern="0" cap="none" spc="0" normalizeH="0" baseline="0" noProof="0" dirty="0" smtClean="0">
                <a:ln>
                  <a:noFill/>
                </a:ln>
                <a:solidFill>
                  <a:schemeClr val="tx1"/>
                </a:solidFill>
                <a:effectLst/>
                <a:uLnTx/>
                <a:uFillTx/>
                <a:latin typeface="+mn-lt"/>
              </a:rPr>
              <a:t> or </a:t>
            </a:r>
            <a:r>
              <a:rPr kumimoji="1" lang="en-US" altLang="zh-CN" sz="2800" b="0" i="1" u="none" strike="noStrike" kern="0" cap="none" spc="0" normalizeH="0" baseline="0" noProof="0" dirty="0" smtClean="0">
                <a:ln>
                  <a:noFill/>
                </a:ln>
                <a:solidFill>
                  <a:schemeClr val="tx1"/>
                </a:solidFill>
                <a:effectLst/>
                <a:uLnTx/>
                <a:uFillTx/>
                <a:latin typeface="+mn-lt"/>
              </a:rPr>
              <a:t>r</a:t>
            </a:r>
            <a:r>
              <a:rPr kumimoji="1" lang="en-US" altLang="zh-CN" sz="2800" b="0" i="0" u="none" strike="noStrike" kern="0" cap="none" spc="0" normalizeH="0" baseline="-25000" noProof="0" dirty="0" smtClean="0">
                <a:ln>
                  <a:noFill/>
                </a:ln>
                <a:solidFill>
                  <a:schemeClr val="tx1"/>
                </a:solidFill>
                <a:effectLst/>
                <a:uLnTx/>
                <a:uFillTx/>
                <a:latin typeface="+mn-lt"/>
              </a:rPr>
              <a:t>2</a:t>
            </a:r>
            <a:r>
              <a:rPr kumimoji="1" lang="en-US" altLang="zh-CN" sz="2800" b="0" i="0" u="none" strike="noStrike" kern="0" cap="none" spc="0" normalizeH="0" baseline="0" noProof="0" dirty="0" smtClean="0">
                <a:ln>
                  <a:noFill/>
                </a:ln>
                <a:solidFill>
                  <a:schemeClr val="tx1"/>
                </a:solidFill>
                <a:effectLst/>
                <a:uLnTx/>
                <a:uFillTx/>
                <a:latin typeface="+mn-lt"/>
              </a:rPr>
              <a:t> two completely identical </a:t>
            </a:r>
            <a:r>
              <a:rPr kumimoji="1" lang="en-US" altLang="zh-CN" sz="2800" b="0" i="0" u="none" strike="noStrike" kern="0" cap="none" spc="0" normalizeH="0" baseline="0" noProof="0" dirty="0" err="1" smtClean="0">
                <a:ln>
                  <a:noFill/>
                </a:ln>
                <a:solidFill>
                  <a:schemeClr val="tx1"/>
                </a:solidFill>
                <a:effectLst/>
                <a:uLnTx/>
                <a:uFillTx/>
                <a:latin typeface="+mn-lt"/>
              </a:rPr>
              <a:t>tuples</a:t>
            </a:r>
            <a:r>
              <a:rPr kumimoji="1" lang="en-US" altLang="zh-CN" sz="2800" b="0" i="0" u="none" strike="noStrike" kern="0" cap="none" spc="0" normalizeH="0" baseline="0" noProof="0" dirty="0" smtClean="0">
                <a:ln>
                  <a:noFill/>
                </a:ln>
                <a:solidFill>
                  <a:schemeClr val="tx1"/>
                </a:solidFill>
                <a:effectLst/>
                <a:uLnTx/>
                <a:uFillTx/>
                <a:latin typeface="+mn-lt"/>
              </a:rPr>
              <a:t>?</a:t>
            </a:r>
          </a:p>
          <a:p>
            <a:pPr marL="742950" lvl="1" indent="-285750">
              <a:spcBef>
                <a:spcPct val="35000"/>
              </a:spcBef>
              <a:buClr>
                <a:schemeClr val="folHlink"/>
              </a:buClr>
              <a:buSzPct val="80000"/>
              <a:buFont typeface="Monotype Sorts" charset="2"/>
              <a:buChar char="l"/>
              <a:defRPr/>
            </a:pPr>
            <a:r>
              <a:rPr lang="en-US" altLang="zh-CN" sz="2800" dirty="0" smtClean="0">
                <a:latin typeface="+mn-lt"/>
              </a:rPr>
              <a:t>Can we declare a table to reference itself?</a:t>
            </a:r>
          </a:p>
          <a:p>
            <a:pPr marL="742950" lvl="1" indent="-285750">
              <a:spcBef>
                <a:spcPct val="35000"/>
              </a:spcBef>
              <a:buClr>
                <a:schemeClr val="folHlink"/>
              </a:buClr>
              <a:buSzPct val="80000"/>
              <a:defRPr/>
            </a:pPr>
            <a:r>
              <a:rPr lang="en-US" altLang="zh-CN" sz="2800" dirty="0" smtClean="0">
                <a:latin typeface="+mn-lt"/>
              </a:rPr>
              <a:t>    </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2"/>
              <a:buChar char="l"/>
              <a:defRPr/>
            </a:pPr>
            <a:endParaRPr kumimoji="1" lang="en-US" altLang="zh-CN" sz="2800" b="0" i="0" u="none" strike="noStrike" kern="0" cap="none" spc="0" normalizeH="0" baseline="0" noProof="0" dirty="0" smtClean="0">
              <a:ln>
                <a:noFill/>
              </a:ln>
              <a:solidFill>
                <a:schemeClr val="tx1"/>
              </a:solidFill>
              <a:effectLst/>
              <a:uLnTx/>
              <a:uFillTx/>
              <a:latin typeface="Times New Roman" panose="02020603050405020304" pitchFamily="18" charset="0"/>
            </a:endParaRP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2"/>
              <a:buChar char="l"/>
              <a:defRPr/>
            </a:pPr>
            <a:endParaRPr kumimoji="1" lang="en-US" altLang="zh-CN" sz="2800" b="0" i="0" u="none" strike="noStrike" kern="0" cap="none" spc="0" normalizeH="0" baseline="0" noProof="0" dirty="0" smtClean="0">
              <a:ln>
                <a:noFill/>
              </a:ln>
              <a:solidFill>
                <a:schemeClr val="tx1"/>
              </a:solidFill>
              <a:effectLst/>
              <a:uLnTx/>
              <a:uFillTx/>
              <a:latin typeface="Times New Roman" panose="02020603050405020304" pitchFamily="18" charset="0"/>
            </a:endParaRP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Wingdings" panose="05000000000000000000" pitchFamily="2" charset="2"/>
              <a:buNone/>
              <a:defRPr/>
            </a:pPr>
            <a:endParaRPr kumimoji="1" lang="en-US" altLang="zh-CN" sz="2800" b="0" i="0" u="none" strike="noStrike" kern="0" cap="none" spc="0" normalizeH="0" baseline="0" noProof="0" dirty="0">
              <a:ln>
                <a:noFill/>
              </a:ln>
              <a:solidFill>
                <a:schemeClr val="tx1"/>
              </a:solidFill>
              <a:effectLst/>
              <a:uLnTx/>
              <a:uFillTx/>
              <a:latin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4"/>
          <p:cNvSpPr>
            <a:spLocks noGrp="1"/>
          </p:cNvSpPr>
          <p:nvPr>
            <p:ph type="title"/>
          </p:nvPr>
        </p:nvSpPr>
        <p:spPr>
          <a:xfrm>
            <a:off x="642485" y="0"/>
            <a:ext cx="7837487" cy="682625"/>
          </a:xfrm>
        </p:spPr>
        <p:txBody>
          <a:bodyPr/>
          <a:lstStyle/>
          <a:p>
            <a:r>
              <a:rPr lang="en-US" altLang="zh-CN" dirty="0" smtClean="0">
                <a:ea typeface="宋体" panose="02010600030101010101" pitchFamily="2" charset="-122"/>
              </a:rPr>
              <a:t>SQL Data Query</a:t>
            </a:r>
            <a:endParaRPr lang="zh-CN" altLang="en-US" dirty="0" smtClean="0">
              <a:ea typeface="宋体" panose="02010600030101010101" pitchFamily="2" charset="-122"/>
            </a:endParaRPr>
          </a:p>
        </p:txBody>
      </p:sp>
      <p:sp>
        <p:nvSpPr>
          <p:cNvPr id="5" name="内容占位符 5"/>
          <p:cNvSpPr>
            <a:spLocks noGrp="1"/>
          </p:cNvSpPr>
          <p:nvPr>
            <p:ph idx="1"/>
          </p:nvPr>
        </p:nvSpPr>
        <p:spPr>
          <a:xfrm>
            <a:off x="217714" y="1123270"/>
            <a:ext cx="8679543" cy="5056187"/>
          </a:xfrm>
        </p:spPr>
        <p:txBody>
          <a:bodyPr/>
          <a:lstStyle/>
          <a:p>
            <a:r>
              <a:rPr lang="en-US" altLang="zh-CN" sz="2800" dirty="0" smtClean="0"/>
              <a:t>The SQL data-manipulation language (DML) provides the ability to query information, and insert, delete and update </a:t>
            </a:r>
            <a:r>
              <a:rPr lang="en-US" altLang="zh-CN" sz="2800" dirty="0" err="1" smtClean="0"/>
              <a:t>tuples</a:t>
            </a:r>
            <a:endParaRPr lang="en-US" altLang="zh-CN" sz="2800" dirty="0" smtClean="0"/>
          </a:p>
          <a:p>
            <a:r>
              <a:rPr lang="en-US" altLang="zh-CN" sz="2800" dirty="0" smtClean="0"/>
              <a:t>“Query” (</a:t>
            </a:r>
            <a:r>
              <a:rPr lang="zh-CN" altLang="en-US" sz="2800" dirty="0" smtClean="0"/>
              <a:t>查询</a:t>
            </a:r>
            <a:r>
              <a:rPr lang="en-US" altLang="zh-CN" sz="2800" dirty="0" smtClean="0"/>
              <a:t>) could be generalized definition</a:t>
            </a:r>
          </a:p>
          <a:p>
            <a:pPr lvl="1"/>
            <a:r>
              <a:rPr lang="en-US" altLang="zh-CN" dirty="0" smtClean="0"/>
              <a:t>Define (</a:t>
            </a:r>
            <a:r>
              <a:rPr lang="zh-CN" altLang="en-US" dirty="0" smtClean="0"/>
              <a:t>定义</a:t>
            </a:r>
            <a:r>
              <a:rPr lang="en-US" altLang="zh-CN" dirty="0" smtClean="0"/>
              <a:t>) , </a:t>
            </a:r>
            <a:r>
              <a:rPr lang="en-US" altLang="zh-CN" b="1" dirty="0" smtClean="0"/>
              <a:t>retrieve (</a:t>
            </a:r>
            <a:r>
              <a:rPr lang="zh-CN" altLang="en-US" b="1" dirty="0" smtClean="0"/>
              <a:t>检索</a:t>
            </a:r>
            <a:r>
              <a:rPr lang="en-US" altLang="zh-CN" b="1" dirty="0" smtClean="0"/>
              <a:t>)</a:t>
            </a:r>
            <a:r>
              <a:rPr lang="en-US" altLang="zh-CN" dirty="0" smtClean="0"/>
              <a:t>, modify (</a:t>
            </a:r>
            <a:r>
              <a:rPr lang="zh-CN" altLang="en-US" dirty="0" smtClean="0"/>
              <a:t>修改</a:t>
            </a:r>
            <a:r>
              <a:rPr lang="en-US" altLang="zh-CN" dirty="0" smtClean="0"/>
              <a:t>), control (</a:t>
            </a:r>
            <a:r>
              <a:rPr lang="zh-CN" altLang="en-US" dirty="0" smtClean="0"/>
              <a:t>控制</a:t>
            </a:r>
            <a:r>
              <a:rPr lang="en-US" altLang="zh-CN" dirty="0" smtClean="0"/>
              <a:t>) etc. on DB</a:t>
            </a:r>
          </a:p>
          <a:p>
            <a:pPr lvl="1"/>
            <a:r>
              <a:rPr lang="en-US" altLang="zh-CN" dirty="0" err="1" smtClean="0"/>
              <a:t>Define</a:t>
            </a:r>
            <a:r>
              <a:rPr lang="en-US" altLang="zh-CN" dirty="0" err="1" smtClean="0">
                <a:sym typeface="Wingdings" panose="05000000000000000000" pitchFamily="2" charset="2"/>
              </a:rPr>
              <a:t>DDL</a:t>
            </a:r>
            <a:r>
              <a:rPr lang="en-US" altLang="zh-CN" dirty="0" smtClean="0">
                <a:sym typeface="Wingdings" panose="05000000000000000000" pitchFamily="2" charset="2"/>
              </a:rPr>
              <a:t>(create, alter, drop)</a:t>
            </a:r>
          </a:p>
          <a:p>
            <a:pPr lvl="1"/>
            <a:r>
              <a:rPr lang="en-US" altLang="zh-CN" dirty="0" err="1" smtClean="0">
                <a:sym typeface="Wingdings" panose="05000000000000000000" pitchFamily="2" charset="2"/>
              </a:rPr>
              <a:t>ModifyDML</a:t>
            </a:r>
            <a:r>
              <a:rPr lang="en-US" altLang="zh-CN" dirty="0" smtClean="0">
                <a:sym typeface="Wingdings" panose="05000000000000000000" pitchFamily="2" charset="2"/>
              </a:rPr>
              <a:t>(insert, update, delete)</a:t>
            </a:r>
          </a:p>
          <a:p>
            <a:pPr lvl="1"/>
            <a:r>
              <a:rPr lang="en-US" altLang="zh-CN" b="1" dirty="0" err="1" smtClean="0">
                <a:sym typeface="Wingdings" panose="05000000000000000000" pitchFamily="2" charset="2"/>
              </a:rPr>
              <a:t>RetrieveDML</a:t>
            </a:r>
            <a:r>
              <a:rPr lang="en-US" altLang="zh-CN" b="1" dirty="0" smtClean="0">
                <a:sym typeface="Wingdings" panose="05000000000000000000" pitchFamily="2" charset="2"/>
              </a:rPr>
              <a:t>(select)</a:t>
            </a:r>
          </a:p>
          <a:p>
            <a:pPr lvl="1"/>
            <a:r>
              <a:rPr lang="en-US" altLang="zh-CN" dirty="0" err="1" smtClean="0">
                <a:sym typeface="Wingdings" panose="05000000000000000000" pitchFamily="2" charset="2"/>
              </a:rPr>
              <a:t>ControlDCL</a:t>
            </a:r>
            <a:r>
              <a:rPr lang="en-US" altLang="zh-CN" dirty="0" smtClean="0">
                <a:sym typeface="Wingdings" panose="05000000000000000000" pitchFamily="2" charset="2"/>
              </a:rPr>
              <a:t>(</a:t>
            </a:r>
            <a:r>
              <a:rPr lang="en-US" altLang="zh-CN" dirty="0" err="1" smtClean="0">
                <a:sym typeface="Wingdings" panose="05000000000000000000" pitchFamily="2" charset="2"/>
              </a:rPr>
              <a:t>grant,revoke</a:t>
            </a:r>
            <a:r>
              <a:rPr lang="en-US" altLang="zh-CN" dirty="0" smtClean="0">
                <a:sym typeface="Wingdings" panose="05000000000000000000" pitchFamily="2" charset="2"/>
              </a:rPr>
              <a:t>)</a:t>
            </a:r>
            <a:endParaRPr lang="en-US" altLang="zh-CN" dirty="0" smtClean="0"/>
          </a:p>
          <a:p>
            <a:endParaRPr lang="zh-CN" altLang="en-US" sz="2400"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lIns="90488" tIns="44450" rIns="90488" bIns="44450" anchor="ctr"/>
          <a:lstStyle/>
          <a:p>
            <a:pPr>
              <a:defRPr/>
            </a:pPr>
            <a:r>
              <a:rPr lang="en-US" altLang="zh-CN" smtClean="0">
                <a:ea typeface="宋体" panose="02010600030101010101" pitchFamily="2" charset="-122"/>
              </a:rPr>
              <a:t>Basic Query Structure </a:t>
            </a:r>
          </a:p>
        </p:txBody>
      </p:sp>
      <p:sp>
        <p:nvSpPr>
          <p:cNvPr id="15363" name="Rectangle 3"/>
          <p:cNvSpPr>
            <a:spLocks noGrp="1" noChangeArrowheads="1"/>
          </p:cNvSpPr>
          <p:nvPr>
            <p:ph type="body" idx="1"/>
          </p:nvPr>
        </p:nvSpPr>
        <p:spPr>
          <a:xfrm>
            <a:off x="739775" y="1106488"/>
            <a:ext cx="7640638" cy="4881562"/>
          </a:xfrm>
          <a:noFill/>
        </p:spPr>
        <p:txBody>
          <a:bodyPr lIns="90488" tIns="44450" rIns="90488" bIns="44450"/>
          <a:lstStyle/>
          <a:p>
            <a:pPr>
              <a:tabLst>
                <a:tab pos="2055495" algn="l"/>
              </a:tabLst>
            </a:pPr>
            <a:r>
              <a:rPr lang="en-US" altLang="zh-CN" sz="2000" dirty="0" smtClean="0">
                <a:ea typeface="宋体" panose="02010600030101010101" pitchFamily="2" charset="-122"/>
              </a:rPr>
              <a:t>The SQL </a:t>
            </a:r>
            <a:r>
              <a:rPr lang="en-US" altLang="zh-CN" sz="2000" b="1" dirty="0" smtClean="0">
                <a:solidFill>
                  <a:srgbClr val="000099"/>
                </a:solidFill>
                <a:ea typeface="宋体" panose="02010600030101010101" pitchFamily="2" charset="-122"/>
              </a:rPr>
              <a:t>data-manipulation language (DML)</a:t>
            </a:r>
            <a:r>
              <a:rPr lang="en-US" altLang="zh-CN" sz="2000" dirty="0" smtClean="0">
                <a:ea typeface="宋体" panose="02010600030101010101" pitchFamily="2" charset="-122"/>
              </a:rPr>
              <a:t> provides the ability to query information, and insert, delete and update </a:t>
            </a:r>
            <a:r>
              <a:rPr lang="en-US" altLang="zh-CN" sz="2000" dirty="0" err="1" smtClean="0">
                <a:ea typeface="宋体" panose="02010600030101010101" pitchFamily="2" charset="-122"/>
              </a:rPr>
              <a:t>tuples</a:t>
            </a:r>
            <a:endParaRPr lang="en-US" altLang="zh-CN" sz="2000" dirty="0" smtClean="0">
              <a:ea typeface="宋体" panose="02010600030101010101" pitchFamily="2" charset="-122"/>
            </a:endParaRPr>
          </a:p>
          <a:p>
            <a:r>
              <a:rPr lang="en-US" altLang="zh-CN" sz="2000" dirty="0" smtClean="0">
                <a:ea typeface="宋体" panose="02010600030101010101" pitchFamily="2" charset="-122"/>
              </a:rPr>
              <a:t>A typical SQL query has the form:</a:t>
            </a:r>
            <a:br>
              <a:rPr lang="en-US" altLang="zh-CN" sz="2000" dirty="0" smtClean="0">
                <a:ea typeface="宋体" panose="02010600030101010101" pitchFamily="2" charset="-122"/>
              </a:rPr>
            </a:br>
            <a:r>
              <a:rPr lang="en-US" altLang="zh-CN" sz="2000" dirty="0" smtClean="0">
                <a:ea typeface="宋体" panose="02010600030101010101" pitchFamily="2" charset="-122"/>
              </a:rPr>
              <a:t/>
            </a:r>
            <a:br>
              <a:rPr lang="en-US" altLang="zh-CN" sz="2000" dirty="0" smtClean="0">
                <a:ea typeface="宋体" panose="02010600030101010101" pitchFamily="2" charset="-122"/>
              </a:rPr>
            </a:br>
            <a:r>
              <a:rPr lang="en-US" altLang="zh-CN" sz="2000" b="1" dirty="0" smtClean="0">
                <a:ea typeface="宋体" panose="02010600030101010101" pitchFamily="2" charset="-122"/>
              </a:rPr>
              <a:t>select </a:t>
            </a:r>
            <a:r>
              <a:rPr lang="en-US" altLang="zh-CN" sz="2000" i="1" dirty="0" smtClean="0">
                <a:ea typeface="宋体" panose="02010600030101010101" pitchFamily="2" charset="-122"/>
              </a:rPr>
              <a:t>A</a:t>
            </a:r>
            <a:r>
              <a:rPr lang="en-US" altLang="zh-CN" sz="2000" baseline="-25000" dirty="0" smtClean="0">
                <a:ea typeface="宋体" panose="02010600030101010101" pitchFamily="2" charset="-122"/>
              </a:rPr>
              <a:t>1</a:t>
            </a:r>
            <a:r>
              <a:rPr lang="en-US" altLang="zh-CN" sz="2000" dirty="0" smtClean="0">
                <a:ea typeface="宋体" panose="02010600030101010101" pitchFamily="2" charset="-122"/>
              </a:rPr>
              <a:t>, </a:t>
            </a:r>
            <a:r>
              <a:rPr lang="en-US" altLang="zh-CN" sz="2000" i="1" dirty="0" smtClean="0">
                <a:ea typeface="宋体" panose="02010600030101010101" pitchFamily="2" charset="-122"/>
              </a:rPr>
              <a:t>A</a:t>
            </a:r>
            <a:r>
              <a:rPr lang="en-US" altLang="zh-CN" sz="2000" baseline="-25000" dirty="0" smtClean="0">
                <a:ea typeface="宋体" panose="02010600030101010101" pitchFamily="2" charset="-122"/>
              </a:rPr>
              <a:t>2</a:t>
            </a:r>
            <a:r>
              <a:rPr lang="en-US" altLang="zh-CN" sz="2000" dirty="0" smtClean="0">
                <a:ea typeface="宋体" panose="02010600030101010101" pitchFamily="2" charset="-122"/>
              </a:rPr>
              <a:t>, ..., </a:t>
            </a:r>
            <a:r>
              <a:rPr lang="en-US" altLang="zh-CN" sz="2000" i="1" dirty="0" smtClean="0">
                <a:ea typeface="宋体" panose="02010600030101010101" pitchFamily="2" charset="-122"/>
              </a:rPr>
              <a:t>A</a:t>
            </a:r>
            <a:r>
              <a:rPr lang="en-US" altLang="zh-CN" sz="2000" i="1" baseline="-25000" dirty="0" smtClean="0">
                <a:ea typeface="宋体" panose="02010600030101010101" pitchFamily="2" charset="-122"/>
              </a:rPr>
              <a:t>n</a:t>
            </a:r>
            <a:r>
              <a:rPr lang="zh-CN" altLang="en-US" sz="2000" i="1" baseline="-25000" dirty="0" smtClean="0">
                <a:ea typeface="宋体" panose="02010600030101010101" pitchFamily="2" charset="-122"/>
              </a:rPr>
              <a:t> </a:t>
            </a:r>
            <a:r>
              <a:rPr lang="zh-CN" altLang="en-US" sz="2000" i="1" dirty="0" smtClean="0">
                <a:ea typeface="宋体" panose="02010600030101010101" pitchFamily="2" charset="-122"/>
              </a:rPr>
              <a:t> </a:t>
            </a:r>
            <a:endParaRPr lang="en-US" altLang="zh-CN" sz="2000" i="1" dirty="0" smtClean="0">
              <a:ea typeface="宋体" panose="02010600030101010101" pitchFamily="2" charset="-122"/>
            </a:endParaRPr>
          </a:p>
          <a:p>
            <a:pPr>
              <a:buNone/>
            </a:pPr>
            <a:r>
              <a:rPr lang="en-US" altLang="zh-CN" sz="2000" b="1" i="1" dirty="0" smtClean="0">
                <a:ea typeface="宋体" panose="02010600030101010101" pitchFamily="2" charset="-122"/>
              </a:rPr>
              <a:t>      </a:t>
            </a:r>
            <a:r>
              <a:rPr lang="en-US" altLang="zh-CN" sz="2000" b="1" dirty="0" smtClean="0">
                <a:ea typeface="宋体" panose="02010600030101010101" pitchFamily="2" charset="-122"/>
              </a:rPr>
              <a:t>from</a:t>
            </a:r>
            <a:r>
              <a:rPr lang="en-US" altLang="zh-CN" sz="2000" dirty="0" smtClean="0">
                <a:ea typeface="宋体" panose="02010600030101010101" pitchFamily="2" charset="-122"/>
              </a:rPr>
              <a:t> </a:t>
            </a:r>
            <a:r>
              <a:rPr lang="en-US" altLang="zh-CN" sz="2000" i="1" dirty="0" smtClean="0">
                <a:ea typeface="宋体" panose="02010600030101010101" pitchFamily="2" charset="-122"/>
              </a:rPr>
              <a:t>r</a:t>
            </a:r>
            <a:r>
              <a:rPr lang="en-US" altLang="zh-CN" sz="2000" baseline="-25000" dirty="0" smtClean="0">
                <a:ea typeface="宋体" panose="02010600030101010101" pitchFamily="2" charset="-122"/>
              </a:rPr>
              <a:t>1</a:t>
            </a:r>
            <a:r>
              <a:rPr lang="en-US" altLang="zh-CN" sz="2000" dirty="0" smtClean="0">
                <a:ea typeface="宋体" panose="02010600030101010101" pitchFamily="2" charset="-122"/>
              </a:rPr>
              <a:t>, </a:t>
            </a:r>
            <a:r>
              <a:rPr lang="en-US" altLang="zh-CN" sz="2000" i="1" dirty="0" smtClean="0">
                <a:ea typeface="宋体" panose="02010600030101010101" pitchFamily="2" charset="-122"/>
              </a:rPr>
              <a:t>r</a:t>
            </a:r>
            <a:r>
              <a:rPr lang="en-US" altLang="zh-CN" sz="2000" baseline="-25000" dirty="0" smtClean="0">
                <a:ea typeface="宋体" panose="02010600030101010101" pitchFamily="2" charset="-122"/>
              </a:rPr>
              <a:t>2</a:t>
            </a:r>
            <a:r>
              <a:rPr lang="en-US" altLang="zh-CN" sz="2000" dirty="0" smtClean="0">
                <a:ea typeface="宋体" panose="02010600030101010101" pitchFamily="2" charset="-122"/>
              </a:rPr>
              <a:t>, ..., </a:t>
            </a:r>
            <a:r>
              <a:rPr lang="en-US" altLang="zh-CN" sz="2000" i="1" dirty="0" err="1" smtClean="0">
                <a:ea typeface="宋体" panose="02010600030101010101" pitchFamily="2" charset="-122"/>
              </a:rPr>
              <a:t>r</a:t>
            </a:r>
            <a:r>
              <a:rPr lang="en-US" altLang="zh-CN" sz="2000" i="1" baseline="-25000" dirty="0" err="1" smtClean="0">
                <a:ea typeface="宋体" panose="02010600030101010101" pitchFamily="2" charset="-122"/>
              </a:rPr>
              <a:t>m</a:t>
            </a:r>
            <a:r>
              <a:rPr lang="en-US" altLang="zh-CN" sz="2000" dirty="0" smtClean="0">
                <a:ea typeface="宋体" panose="02010600030101010101" pitchFamily="2" charset="-122"/>
              </a:rPr>
              <a:t/>
            </a:r>
            <a:br>
              <a:rPr lang="en-US" altLang="zh-CN" sz="2000" dirty="0" smtClean="0">
                <a:ea typeface="宋体" panose="02010600030101010101" pitchFamily="2" charset="-122"/>
              </a:rPr>
            </a:br>
            <a:r>
              <a:rPr lang="en-US" altLang="zh-CN" sz="2000" b="1" dirty="0" smtClean="0">
                <a:ea typeface="宋体" panose="02010600030101010101" pitchFamily="2" charset="-122"/>
              </a:rPr>
              <a:t>where </a:t>
            </a:r>
            <a:r>
              <a:rPr lang="en-US" altLang="zh-CN" sz="2000" i="1" dirty="0" smtClean="0">
                <a:ea typeface="宋体" panose="02010600030101010101" pitchFamily="2" charset="-122"/>
              </a:rPr>
              <a:t>P</a:t>
            </a:r>
            <a:r>
              <a:rPr lang="en-US" altLang="zh-CN" sz="1800" i="1" dirty="0" smtClean="0">
                <a:ea typeface="宋体" panose="02010600030101010101" pitchFamily="2" charset="-122"/>
              </a:rPr>
              <a:t/>
            </a:r>
            <a:br>
              <a:rPr lang="en-US" altLang="zh-CN" sz="1800" i="1" dirty="0" smtClean="0">
                <a:ea typeface="宋体" panose="02010600030101010101" pitchFamily="2" charset="-122"/>
              </a:rPr>
            </a:br>
            <a:endParaRPr lang="en-US" altLang="zh-CN" sz="1800" dirty="0" smtClean="0">
              <a:ea typeface="宋体" panose="02010600030101010101" pitchFamily="2" charset="-122"/>
            </a:endParaRPr>
          </a:p>
          <a:p>
            <a:pPr lvl="1">
              <a:buSzPct val="90000"/>
              <a:tabLst>
                <a:tab pos="2055495" algn="l"/>
              </a:tabLst>
            </a:pPr>
            <a:r>
              <a:rPr lang="en-US" altLang="zh-CN" sz="2000" i="1" dirty="0" smtClean="0">
                <a:ea typeface="宋体" panose="02010600030101010101" pitchFamily="2" charset="-122"/>
              </a:rPr>
              <a:t>A</a:t>
            </a:r>
            <a:r>
              <a:rPr lang="en-US" altLang="zh-CN" sz="2000" i="1" baseline="-25000" dirty="0" smtClean="0">
                <a:ea typeface="宋体" panose="02010600030101010101" pitchFamily="2" charset="-122"/>
              </a:rPr>
              <a:t>i </a:t>
            </a:r>
            <a:r>
              <a:rPr lang="en-US" altLang="zh-CN" sz="2000" dirty="0" smtClean="0">
                <a:ea typeface="宋体" panose="02010600030101010101" pitchFamily="2" charset="-122"/>
              </a:rPr>
              <a:t>represents an attribute</a:t>
            </a:r>
            <a:endParaRPr lang="en-US" altLang="zh-CN" sz="1800" dirty="0" smtClean="0">
              <a:ea typeface="宋体" panose="02010600030101010101" pitchFamily="2" charset="-122"/>
            </a:endParaRPr>
          </a:p>
          <a:p>
            <a:pPr lvl="1">
              <a:buSzPct val="90000"/>
              <a:tabLst>
                <a:tab pos="2055495" algn="l"/>
              </a:tabLst>
            </a:pPr>
            <a:r>
              <a:rPr lang="en-US" altLang="zh-CN" sz="2000" i="1" dirty="0" err="1" smtClean="0">
                <a:ea typeface="宋体" panose="02010600030101010101" pitchFamily="2" charset="-122"/>
              </a:rPr>
              <a:t>R</a:t>
            </a:r>
            <a:r>
              <a:rPr lang="en-US" altLang="zh-CN" sz="2000" i="1" baseline="-25000" dirty="0" err="1" smtClean="0">
                <a:ea typeface="宋体" panose="02010600030101010101" pitchFamily="2" charset="-122"/>
              </a:rPr>
              <a:t>i</a:t>
            </a:r>
            <a:r>
              <a:rPr lang="en-US" altLang="zh-CN" sz="2000" i="1" baseline="-25000" dirty="0" smtClean="0">
                <a:ea typeface="宋体" panose="02010600030101010101" pitchFamily="2" charset="-122"/>
              </a:rPr>
              <a:t> </a:t>
            </a:r>
            <a:r>
              <a:rPr lang="en-US" altLang="zh-CN" sz="2000" dirty="0" smtClean="0">
                <a:ea typeface="宋体" panose="02010600030101010101" pitchFamily="2" charset="-122"/>
              </a:rPr>
              <a:t>represents a relation</a:t>
            </a:r>
            <a:endParaRPr lang="en-US" altLang="zh-CN" sz="1800" dirty="0" smtClean="0">
              <a:ea typeface="宋体" panose="02010600030101010101" pitchFamily="2" charset="-122"/>
            </a:endParaRPr>
          </a:p>
          <a:p>
            <a:pPr lvl="1">
              <a:buSzPct val="90000"/>
              <a:tabLst>
                <a:tab pos="2055495" algn="l"/>
              </a:tabLst>
            </a:pPr>
            <a:r>
              <a:rPr lang="en-US" altLang="zh-CN" sz="2000" i="1" dirty="0" smtClean="0">
                <a:ea typeface="宋体" panose="02010600030101010101" pitchFamily="2" charset="-122"/>
              </a:rPr>
              <a:t>P</a:t>
            </a:r>
            <a:r>
              <a:rPr lang="en-US" altLang="zh-CN" sz="2000" dirty="0" smtClean="0">
                <a:ea typeface="宋体" panose="02010600030101010101" pitchFamily="2" charset="-122"/>
              </a:rPr>
              <a:t> is a predicate.</a:t>
            </a:r>
            <a:endParaRPr lang="en-US" altLang="zh-CN" sz="1800" dirty="0" smtClean="0">
              <a:ea typeface="宋体" panose="02010600030101010101" pitchFamily="2" charset="-122"/>
            </a:endParaRPr>
          </a:p>
          <a:p>
            <a:pPr>
              <a:tabLst>
                <a:tab pos="2055495" algn="l"/>
              </a:tabLst>
            </a:pPr>
            <a:r>
              <a:rPr lang="en-US" altLang="zh-CN" sz="2000" dirty="0" smtClean="0">
                <a:ea typeface="宋体" panose="02010600030101010101" pitchFamily="2" charset="-122"/>
              </a:rPr>
              <a:t>The result of an SQL query is a relation.</a:t>
            </a:r>
            <a:endParaRPr lang="en-US" altLang="zh-CN" sz="1800" dirty="0" smtClean="0">
              <a:ea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990599" y="247426"/>
            <a:ext cx="7325061" cy="839096"/>
          </a:xfrm>
        </p:spPr>
        <p:txBody>
          <a:bodyPr/>
          <a:lstStyle/>
          <a:p>
            <a:r>
              <a:rPr lang="en-US" altLang="zh-CN" sz="2800" dirty="0">
                <a:latin typeface="Times New Roman" panose="02020603050405020304" pitchFamily="18" charset="0"/>
              </a:rPr>
              <a:t>§3.3 Basic </a:t>
            </a:r>
            <a:r>
              <a:rPr lang="en-US" altLang="zh-CN" sz="2800" dirty="0" smtClean="0">
                <a:latin typeface="Times New Roman" panose="02020603050405020304" pitchFamily="18" charset="0"/>
              </a:rPr>
              <a:t>structure of SQL Queries</a:t>
            </a:r>
            <a:r>
              <a:rPr lang="en-US" altLang="zh-CN" sz="2800" dirty="0">
                <a:latin typeface="Times New Roman" panose="02020603050405020304" pitchFamily="18" charset="0"/>
              </a:rPr>
              <a:t/>
            </a:r>
            <a:br>
              <a:rPr lang="en-US" altLang="zh-CN" sz="2800" dirty="0">
                <a:latin typeface="Times New Roman" panose="02020603050405020304" pitchFamily="18" charset="0"/>
              </a:rPr>
            </a:br>
            <a:r>
              <a:rPr lang="en-US" altLang="zh-CN" sz="2800" dirty="0">
                <a:latin typeface="Times New Roman" panose="02020603050405020304" pitchFamily="18" charset="0"/>
              </a:rPr>
              <a:t>— </a:t>
            </a:r>
            <a:r>
              <a:rPr lang="en-US" altLang="zh-CN" sz="2800" i="1" dirty="0">
                <a:latin typeface="Times New Roman" panose="02020603050405020304" pitchFamily="18" charset="0"/>
              </a:rPr>
              <a:t>Select</a:t>
            </a:r>
            <a:r>
              <a:rPr lang="en-US" altLang="zh-CN" sz="2800" dirty="0">
                <a:latin typeface="Times New Roman" panose="02020603050405020304" pitchFamily="18" charset="0"/>
              </a:rPr>
              <a:t> clause for data query</a:t>
            </a:r>
            <a:endParaRPr lang="zh-CN" altLang="en-US" sz="2800" dirty="0">
              <a:latin typeface="Times New Roman" panose="02020603050405020304" pitchFamily="18" charset="0"/>
            </a:endParaRPr>
          </a:p>
        </p:txBody>
      </p:sp>
      <p:sp>
        <p:nvSpPr>
          <p:cNvPr id="8" name="Rectangle 3"/>
          <p:cNvSpPr txBox="1">
            <a:spLocks noChangeArrowheads="1"/>
          </p:cNvSpPr>
          <p:nvPr/>
        </p:nvSpPr>
        <p:spPr bwMode="auto">
          <a:xfrm>
            <a:off x="361666" y="1110019"/>
            <a:ext cx="8304663" cy="4963235"/>
          </a:xfrm>
          <a:prstGeom prst="rect">
            <a:avLst/>
          </a:prstGeom>
          <a:noFill/>
          <a:ln w="9525">
            <a:noFill/>
            <a:miter lim="800000"/>
          </a:ln>
        </p:spPr>
        <p:txBody>
          <a:bodyPr vert="horz" wrap="square" lIns="91440" tIns="45720" rIns="91440" bIns="45720" numCol="1" anchor="t" anchorCtr="0" compatLnSpc="1"/>
          <a:lstStyle/>
          <a:p>
            <a:pPr marL="186055" marR="0" lvl="0" indent="-186055" algn="l" defTabSz="914400" rtl="0" eaLnBrk="0" fontAlgn="base" latinLnBrk="0" hangingPunct="0">
              <a:lnSpc>
                <a:spcPct val="95000"/>
              </a:lnSpc>
              <a:spcBef>
                <a:spcPct val="35000"/>
              </a:spcBef>
              <a:spcAft>
                <a:spcPct val="0"/>
              </a:spcAft>
              <a:buClr>
                <a:schemeClr val="tx2"/>
              </a:buClr>
              <a:buSzPct val="90000"/>
              <a:buFont typeface="Monotype Sorts" charset="2"/>
              <a:buChar char="n"/>
              <a:defRPr/>
            </a:pPr>
            <a:r>
              <a:rPr kumimoji="1" lang="en-US" altLang="zh-CN" sz="32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 A typical SQL query has the form</a:t>
            </a:r>
            <a:br>
              <a:rPr kumimoji="1" lang="en-US" altLang="zh-CN" sz="32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br>
            <a:r>
              <a:rPr kumimoji="1" lang="en-US" altLang="zh-CN" sz="32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	</a:t>
            </a:r>
            <a:r>
              <a:rPr kumimoji="1" lang="en-US" altLang="zh-CN" sz="32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select  </a:t>
            </a:r>
            <a:r>
              <a:rPr kumimoji="1" lang="en-US" altLang="zh-CN" sz="3200" b="0" i="1"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A</a:t>
            </a:r>
            <a:r>
              <a:rPr kumimoji="1" lang="en-US" altLang="zh-CN" sz="3200" b="0" i="0" u="none" strike="noStrike" kern="0" cap="none" spc="0" normalizeH="0" baseline="-25000" noProof="0" dirty="0" smtClean="0">
                <a:ln>
                  <a:noFill/>
                </a:ln>
                <a:solidFill>
                  <a:schemeClr val="tx1"/>
                </a:solidFill>
                <a:effectLst/>
                <a:uLnTx/>
                <a:uFillTx/>
                <a:latin typeface="Times New Roman" panose="02020603050405020304" pitchFamily="18" charset="0"/>
                <a:ea typeface="+mn-ea"/>
                <a:cs typeface="+mn-cs"/>
              </a:rPr>
              <a:t>1</a:t>
            </a:r>
            <a:r>
              <a:rPr kumimoji="1" lang="en-US" altLang="zh-CN" sz="32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 </a:t>
            </a:r>
            <a:r>
              <a:rPr kumimoji="1" lang="en-US" altLang="zh-CN" sz="3200" b="0" i="1"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A</a:t>
            </a:r>
            <a:r>
              <a:rPr kumimoji="1" lang="en-US" altLang="zh-CN" sz="3200" b="0" i="0" u="none" strike="noStrike" kern="0" cap="none" spc="0" normalizeH="0" baseline="-25000" noProof="0" dirty="0" smtClean="0">
                <a:ln>
                  <a:noFill/>
                </a:ln>
                <a:solidFill>
                  <a:schemeClr val="tx1"/>
                </a:solidFill>
                <a:effectLst/>
                <a:uLnTx/>
                <a:uFillTx/>
                <a:latin typeface="Times New Roman" panose="02020603050405020304" pitchFamily="18" charset="0"/>
                <a:ea typeface="+mn-ea"/>
                <a:cs typeface="+mn-cs"/>
              </a:rPr>
              <a:t>2</a:t>
            </a:r>
            <a:r>
              <a:rPr kumimoji="1" lang="en-US" altLang="zh-CN" sz="32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 ..., </a:t>
            </a:r>
            <a:r>
              <a:rPr kumimoji="1" lang="en-US" altLang="zh-CN" sz="3200" b="0" i="1"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A</a:t>
            </a:r>
            <a:r>
              <a:rPr kumimoji="1" lang="en-US" altLang="zh-CN" sz="3200" b="0" i="1" u="none" strike="noStrike" kern="0" cap="none" spc="0" normalizeH="0" baseline="-25000" noProof="0" dirty="0" smtClean="0">
                <a:ln>
                  <a:noFill/>
                </a:ln>
                <a:solidFill>
                  <a:schemeClr val="tx1"/>
                </a:solidFill>
                <a:effectLst/>
                <a:uLnTx/>
                <a:uFillTx/>
                <a:latin typeface="Times New Roman" panose="02020603050405020304" pitchFamily="18" charset="0"/>
                <a:ea typeface="+mn-ea"/>
                <a:cs typeface="+mn-cs"/>
              </a:rPr>
              <a:t>n</a:t>
            </a:r>
            <a:r>
              <a:rPr kumimoji="1" lang="en-US" altLang="zh-CN" sz="32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
            </a:r>
            <a:br>
              <a:rPr kumimoji="1" lang="en-US" altLang="zh-CN" sz="32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br>
            <a:r>
              <a:rPr kumimoji="1" lang="en-US" altLang="zh-CN" sz="32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	</a:t>
            </a:r>
            <a:r>
              <a:rPr kumimoji="1" lang="en-US" altLang="zh-CN" sz="32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from</a:t>
            </a:r>
            <a:r>
              <a:rPr kumimoji="1" lang="en-US" altLang="zh-CN" sz="32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  </a:t>
            </a:r>
            <a:r>
              <a:rPr kumimoji="1" lang="en-US" altLang="zh-CN" sz="3200" b="0" i="1"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r</a:t>
            </a:r>
            <a:r>
              <a:rPr kumimoji="1" lang="en-US" altLang="zh-CN" sz="3200" b="0" i="0" u="none" strike="noStrike" kern="0" cap="none" spc="0" normalizeH="0" baseline="-25000" noProof="0" dirty="0" smtClean="0">
                <a:ln>
                  <a:noFill/>
                </a:ln>
                <a:solidFill>
                  <a:schemeClr val="tx1"/>
                </a:solidFill>
                <a:effectLst/>
                <a:uLnTx/>
                <a:uFillTx/>
                <a:latin typeface="Times New Roman" panose="02020603050405020304" pitchFamily="18" charset="0"/>
                <a:ea typeface="+mn-ea"/>
                <a:cs typeface="+mn-cs"/>
              </a:rPr>
              <a:t>1</a:t>
            </a:r>
            <a:r>
              <a:rPr kumimoji="1" lang="en-US" altLang="zh-CN" sz="32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 </a:t>
            </a:r>
            <a:r>
              <a:rPr kumimoji="1" lang="en-US" altLang="zh-CN" sz="3200" b="0" i="1"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r</a:t>
            </a:r>
            <a:r>
              <a:rPr kumimoji="1" lang="en-US" altLang="zh-CN" sz="3200" b="0" i="0" u="none" strike="noStrike" kern="0" cap="none" spc="0" normalizeH="0" baseline="-25000" noProof="0" dirty="0" smtClean="0">
                <a:ln>
                  <a:noFill/>
                </a:ln>
                <a:solidFill>
                  <a:schemeClr val="tx1"/>
                </a:solidFill>
                <a:effectLst/>
                <a:uLnTx/>
                <a:uFillTx/>
                <a:latin typeface="Times New Roman" panose="02020603050405020304" pitchFamily="18" charset="0"/>
                <a:ea typeface="+mn-ea"/>
                <a:cs typeface="+mn-cs"/>
              </a:rPr>
              <a:t>2</a:t>
            </a:r>
            <a:r>
              <a:rPr kumimoji="1" lang="en-US" altLang="zh-CN" sz="32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 ..., </a:t>
            </a:r>
            <a:r>
              <a:rPr kumimoji="1" lang="en-US" altLang="zh-CN" sz="3200" b="0" i="1" u="none" strike="noStrike" kern="0" cap="none" spc="0" normalizeH="0" baseline="0" noProof="0" dirty="0" err="1" smtClean="0">
                <a:ln>
                  <a:noFill/>
                </a:ln>
                <a:solidFill>
                  <a:schemeClr val="tx1"/>
                </a:solidFill>
                <a:effectLst/>
                <a:uLnTx/>
                <a:uFillTx/>
                <a:latin typeface="Times New Roman" panose="02020603050405020304" pitchFamily="18" charset="0"/>
                <a:ea typeface="+mn-ea"/>
                <a:cs typeface="+mn-cs"/>
              </a:rPr>
              <a:t>r</a:t>
            </a:r>
            <a:r>
              <a:rPr kumimoji="1" lang="en-US" altLang="zh-CN" sz="3200" b="0" i="1" u="none" strike="noStrike" kern="0" cap="none" spc="0" normalizeH="0" baseline="-25000" noProof="0" dirty="0" err="1" smtClean="0">
                <a:ln>
                  <a:noFill/>
                </a:ln>
                <a:solidFill>
                  <a:schemeClr val="tx1"/>
                </a:solidFill>
                <a:effectLst/>
                <a:uLnTx/>
                <a:uFillTx/>
                <a:latin typeface="Times New Roman" panose="02020603050405020304" pitchFamily="18" charset="0"/>
                <a:ea typeface="+mn-ea"/>
                <a:cs typeface="+mn-cs"/>
              </a:rPr>
              <a:t>m</a:t>
            </a:r>
            <a:r>
              <a:rPr kumimoji="1" lang="en-US" altLang="zh-CN" sz="32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
            </a:r>
            <a:br>
              <a:rPr kumimoji="1" lang="en-US" altLang="zh-CN" sz="32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br>
            <a:r>
              <a:rPr kumimoji="1" lang="en-US" altLang="zh-CN" sz="32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	</a:t>
            </a:r>
            <a:r>
              <a:rPr kumimoji="1" lang="en-US" altLang="zh-CN" sz="32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where </a:t>
            </a:r>
            <a:r>
              <a:rPr kumimoji="1" lang="en-US" altLang="zh-CN" sz="3200" b="0" i="1"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P</a:t>
            </a:r>
            <a:endParaRPr kumimoji="1" lang="en-US" altLang="zh-CN" sz="32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endParaRPr>
          </a:p>
          <a:p>
            <a:pPr marL="662305" marR="0" lvl="1" indent="-279400" algn="l" defTabSz="914400" rtl="0" eaLnBrk="0" fontAlgn="base" latinLnBrk="0" hangingPunct="0">
              <a:lnSpc>
                <a:spcPct val="95000"/>
              </a:lnSpc>
              <a:spcBef>
                <a:spcPct val="35000"/>
              </a:spcBef>
              <a:spcAft>
                <a:spcPct val="0"/>
              </a:spcAft>
              <a:buClr>
                <a:schemeClr val="folHlink"/>
              </a:buClr>
              <a:buSzPct val="80000"/>
              <a:buFont typeface="Monotype Sorts" charset="2"/>
              <a:buChar char="l"/>
              <a:defRPr/>
            </a:pPr>
            <a:r>
              <a:rPr kumimoji="1" lang="en-US" altLang="zh-CN" sz="2800" b="0" i="1" u="none" strike="noStrike" kern="0" cap="none" spc="0" normalizeH="0" baseline="0" noProof="0" dirty="0" err="1" smtClean="0">
                <a:ln>
                  <a:noFill/>
                </a:ln>
                <a:solidFill>
                  <a:schemeClr val="tx1"/>
                </a:solidFill>
                <a:effectLst/>
                <a:uLnTx/>
                <a:uFillTx/>
                <a:latin typeface="Times New Roman" panose="02020603050405020304" pitchFamily="18" charset="0"/>
              </a:rPr>
              <a:t>A</a:t>
            </a:r>
            <a:r>
              <a:rPr kumimoji="1" lang="en-US" altLang="zh-CN" sz="2800" b="0" i="1" u="none" strike="noStrike" kern="0" cap="none" spc="0" normalizeH="0" baseline="-25000" noProof="0" dirty="0" err="1" smtClean="0">
                <a:ln>
                  <a:noFill/>
                </a:ln>
                <a:solidFill>
                  <a:schemeClr val="tx1"/>
                </a:solidFill>
                <a:effectLst/>
                <a:uLnTx/>
                <a:uFillTx/>
                <a:latin typeface="Times New Roman" panose="02020603050405020304" pitchFamily="18" charset="0"/>
              </a:rPr>
              <a:t>i</a:t>
            </a:r>
            <a:r>
              <a:rPr kumimoji="1" lang="en-US" altLang="zh-CN" sz="2800" b="0" i="1" u="none" strike="noStrike" kern="0" cap="none" spc="0" normalizeH="0" baseline="0" noProof="0" dirty="0" err="1" smtClean="0">
                <a:ln>
                  <a:noFill/>
                </a:ln>
                <a:solidFill>
                  <a:schemeClr val="tx1"/>
                </a:solidFill>
                <a:effectLst/>
                <a:uLnTx/>
                <a:uFillTx/>
                <a:latin typeface="Times New Roman" panose="02020603050405020304" pitchFamily="18" charset="0"/>
              </a:rPr>
              <a:t>s</a:t>
            </a:r>
            <a:r>
              <a:rPr kumimoji="1" lang="en-US" altLang="zh-CN" sz="2800" b="0" i="1" u="none" strike="noStrike" kern="0" cap="none" spc="0" normalizeH="0" baseline="0" noProof="0" dirty="0" smtClean="0">
                <a:ln>
                  <a:noFill/>
                </a:ln>
                <a:solidFill>
                  <a:schemeClr val="tx1"/>
                </a:solidFill>
                <a:effectLst/>
                <a:uLnTx/>
                <a:uFillTx/>
                <a:latin typeface="Times New Roman" panose="02020603050405020304" pitchFamily="18" charset="0"/>
              </a:rPr>
              <a:t> </a:t>
            </a:r>
            <a:r>
              <a:rPr kumimoji="1" lang="en-US" altLang="zh-CN" sz="2800" b="0" i="0" u="none" strike="noStrike" kern="0" cap="none" spc="0" normalizeH="0" baseline="0" noProof="0" dirty="0" smtClean="0">
                <a:ln>
                  <a:noFill/>
                </a:ln>
                <a:solidFill>
                  <a:schemeClr val="tx1"/>
                </a:solidFill>
                <a:effectLst/>
                <a:uLnTx/>
                <a:uFillTx/>
                <a:latin typeface="Times New Roman" panose="02020603050405020304" pitchFamily="18" charset="0"/>
              </a:rPr>
              <a:t>represent attributes</a:t>
            </a:r>
          </a:p>
          <a:p>
            <a:pPr marL="662305" marR="0" lvl="1" indent="-279400" algn="l" defTabSz="914400" rtl="0" eaLnBrk="0" fontAlgn="base" latinLnBrk="0" hangingPunct="0">
              <a:lnSpc>
                <a:spcPct val="95000"/>
              </a:lnSpc>
              <a:spcBef>
                <a:spcPct val="35000"/>
              </a:spcBef>
              <a:spcAft>
                <a:spcPct val="0"/>
              </a:spcAft>
              <a:buClr>
                <a:schemeClr val="folHlink"/>
              </a:buClr>
              <a:buSzPct val="80000"/>
              <a:buFont typeface="Monotype Sorts" charset="2"/>
              <a:buChar char="l"/>
              <a:defRPr/>
            </a:pPr>
            <a:r>
              <a:rPr kumimoji="1" lang="en-US" altLang="zh-CN" sz="2800" b="0" i="1" u="none" strike="noStrike" kern="0" cap="none" spc="0" normalizeH="0" baseline="0" noProof="0" dirty="0" err="1" smtClean="0">
                <a:ln>
                  <a:noFill/>
                </a:ln>
                <a:solidFill>
                  <a:schemeClr val="tx1"/>
                </a:solidFill>
                <a:effectLst/>
                <a:uLnTx/>
                <a:uFillTx/>
                <a:latin typeface="Times New Roman" panose="02020603050405020304" pitchFamily="18" charset="0"/>
              </a:rPr>
              <a:t>r</a:t>
            </a:r>
            <a:r>
              <a:rPr kumimoji="1" lang="en-US" altLang="zh-CN" sz="2800" b="0" i="1" u="none" strike="noStrike" kern="0" cap="none" spc="0" normalizeH="0" baseline="-25000" noProof="0" dirty="0" err="1" smtClean="0">
                <a:ln>
                  <a:noFill/>
                </a:ln>
                <a:solidFill>
                  <a:schemeClr val="tx1"/>
                </a:solidFill>
                <a:effectLst/>
                <a:uLnTx/>
                <a:uFillTx/>
                <a:latin typeface="Times New Roman" panose="02020603050405020304" pitchFamily="18" charset="0"/>
              </a:rPr>
              <a:t>i</a:t>
            </a:r>
            <a:r>
              <a:rPr kumimoji="1" lang="en-US" altLang="zh-CN" sz="2800" b="0" i="1" u="none" strike="noStrike" kern="0" cap="none" spc="0" normalizeH="0" baseline="0" noProof="0" dirty="0" err="1" smtClean="0">
                <a:ln>
                  <a:noFill/>
                </a:ln>
                <a:solidFill>
                  <a:schemeClr val="tx1"/>
                </a:solidFill>
                <a:effectLst/>
                <a:uLnTx/>
                <a:uFillTx/>
                <a:latin typeface="Times New Roman" panose="02020603050405020304" pitchFamily="18" charset="0"/>
              </a:rPr>
              <a:t>s</a:t>
            </a:r>
            <a:r>
              <a:rPr kumimoji="1" lang="en-US" altLang="zh-CN" sz="2800" b="0" i="1" u="none" strike="noStrike" kern="0" cap="none" spc="0" normalizeH="0" baseline="0" noProof="0" dirty="0" smtClean="0">
                <a:ln>
                  <a:noFill/>
                </a:ln>
                <a:solidFill>
                  <a:schemeClr val="tx1"/>
                </a:solidFill>
                <a:effectLst/>
                <a:uLnTx/>
                <a:uFillTx/>
                <a:latin typeface="Times New Roman" panose="02020603050405020304" pitchFamily="18" charset="0"/>
              </a:rPr>
              <a:t> </a:t>
            </a:r>
            <a:r>
              <a:rPr kumimoji="1" lang="en-US" altLang="zh-CN" sz="2800" b="0" i="0" u="none" strike="noStrike" kern="0" cap="none" spc="0" normalizeH="0" baseline="0" noProof="0" dirty="0" smtClean="0">
                <a:ln>
                  <a:noFill/>
                </a:ln>
                <a:solidFill>
                  <a:schemeClr val="tx1"/>
                </a:solidFill>
                <a:effectLst/>
                <a:uLnTx/>
                <a:uFillTx/>
                <a:latin typeface="Times New Roman" panose="02020603050405020304" pitchFamily="18" charset="0"/>
              </a:rPr>
              <a:t>represent relations</a:t>
            </a:r>
          </a:p>
          <a:p>
            <a:pPr marL="662305" marR="0" lvl="1" indent="-279400" algn="l" defTabSz="914400" rtl="0" eaLnBrk="0" fontAlgn="base" latinLnBrk="0" hangingPunct="0">
              <a:lnSpc>
                <a:spcPct val="95000"/>
              </a:lnSpc>
              <a:spcBef>
                <a:spcPct val="35000"/>
              </a:spcBef>
              <a:spcAft>
                <a:spcPct val="0"/>
              </a:spcAft>
              <a:buClr>
                <a:schemeClr val="folHlink"/>
              </a:buClr>
              <a:buSzPct val="80000"/>
              <a:buFont typeface="Monotype Sorts" charset="2"/>
              <a:buChar char="l"/>
              <a:defRPr/>
            </a:pPr>
            <a:r>
              <a:rPr kumimoji="1" lang="en-US" altLang="zh-CN" sz="2800" b="0" i="1" u="none" strike="noStrike" kern="0" cap="none" spc="0" normalizeH="0" baseline="0" noProof="0" dirty="0" smtClean="0">
                <a:ln>
                  <a:noFill/>
                </a:ln>
                <a:solidFill>
                  <a:schemeClr val="tx1"/>
                </a:solidFill>
                <a:effectLst/>
                <a:uLnTx/>
                <a:uFillTx/>
                <a:latin typeface="Times New Roman" panose="02020603050405020304" pitchFamily="18" charset="0"/>
              </a:rPr>
              <a:t>P</a:t>
            </a:r>
            <a:r>
              <a:rPr kumimoji="1" lang="en-US" altLang="zh-CN" sz="2800" b="0" i="0" u="none" strike="noStrike" kern="0" cap="none" spc="0" normalizeH="0" baseline="0" noProof="0" dirty="0" smtClean="0">
                <a:ln>
                  <a:noFill/>
                </a:ln>
                <a:solidFill>
                  <a:schemeClr val="tx1"/>
                </a:solidFill>
                <a:effectLst/>
                <a:uLnTx/>
                <a:uFillTx/>
                <a:latin typeface="Times New Roman" panose="02020603050405020304" pitchFamily="18" charset="0"/>
              </a:rPr>
              <a:t> is a predicate</a:t>
            </a:r>
          </a:p>
          <a:p>
            <a:pPr marL="186055" marR="0" lvl="0" indent="-186055" algn="l" defTabSz="914400" rtl="0" eaLnBrk="0" fontAlgn="base" latinLnBrk="0" hangingPunct="0">
              <a:lnSpc>
                <a:spcPct val="95000"/>
              </a:lnSpc>
              <a:spcBef>
                <a:spcPct val="35000"/>
              </a:spcBef>
              <a:spcAft>
                <a:spcPct val="0"/>
              </a:spcAft>
              <a:buClr>
                <a:schemeClr val="tx2"/>
              </a:buClr>
              <a:buSzPct val="105000"/>
              <a:buFont typeface="Wingdings" panose="05000000000000000000" pitchFamily="2" charset="2"/>
              <a:buChar char="§"/>
              <a:defRPr/>
            </a:pPr>
            <a:r>
              <a:rPr kumimoji="1" lang="en-US" altLang="zh-CN" sz="20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This query is equivalent to the relational algebra expression</a:t>
            </a:r>
          </a:p>
          <a:p>
            <a:pPr marL="186055" marR="0" lvl="0" indent="-186055" algn="l" defTabSz="914400" rtl="0" eaLnBrk="0" fontAlgn="base" latinLnBrk="0" hangingPunct="0">
              <a:lnSpc>
                <a:spcPct val="95000"/>
              </a:lnSpc>
              <a:spcBef>
                <a:spcPct val="35000"/>
              </a:spcBef>
              <a:spcAft>
                <a:spcPct val="0"/>
              </a:spcAft>
              <a:buClr>
                <a:schemeClr val="tx2"/>
              </a:buClr>
              <a:buSzPct val="90000"/>
              <a:buFont typeface="Monotype Sorts" charset="2"/>
              <a:buNone/>
              <a:defRPr/>
            </a:pPr>
            <a:r>
              <a:rPr kumimoji="1" lang="en-US" altLang="zh-CN" sz="20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		</a:t>
            </a:r>
            <a:r>
              <a:rPr kumimoji="1" lang="en-US" altLang="zh-CN" sz="2000" b="0" i="0" u="none" strike="noStrike" kern="0" cap="none" spc="0" normalizeH="0" baseline="0" noProof="0" dirty="0" smtClean="0">
                <a:ln>
                  <a:noFill/>
                </a:ln>
                <a:solidFill>
                  <a:schemeClr val="tx1"/>
                </a:solidFill>
                <a:effectLst/>
                <a:uLnTx/>
                <a:uFillTx/>
                <a:latin typeface="Symbol" panose="05050102010706020507" pitchFamily="18" charset="2"/>
                <a:ea typeface="+mn-ea"/>
                <a:cs typeface="+mn-cs"/>
              </a:rPr>
              <a:t> </a:t>
            </a:r>
            <a:r>
              <a:rPr kumimoji="1" lang="en-US" altLang="zh-CN" sz="2000" b="0" i="1" u="none" strike="noStrike" kern="0" cap="none" spc="0" normalizeH="0" baseline="-25000" noProof="0" dirty="0" smtClean="0">
                <a:ln>
                  <a:noFill/>
                </a:ln>
                <a:solidFill>
                  <a:schemeClr val="tx1"/>
                </a:solidFill>
                <a:effectLst/>
                <a:uLnTx/>
                <a:uFillTx/>
                <a:latin typeface="Helvetica" charset="0"/>
                <a:ea typeface="+mn-ea"/>
                <a:cs typeface="+mn-cs"/>
              </a:rPr>
              <a:t>A</a:t>
            </a:r>
            <a:r>
              <a:rPr kumimoji="1" lang="en-US" altLang="zh-CN" sz="2000" b="0" i="0" u="none" strike="noStrike" kern="0" cap="none" spc="0" normalizeH="0" baseline="-25000" noProof="0" dirty="0" smtClean="0">
                <a:ln>
                  <a:noFill/>
                </a:ln>
                <a:solidFill>
                  <a:schemeClr val="tx1"/>
                </a:solidFill>
                <a:effectLst/>
                <a:uLnTx/>
                <a:uFillTx/>
                <a:latin typeface="Helvetica" charset="0"/>
                <a:ea typeface="+mn-ea"/>
                <a:cs typeface="+mn-cs"/>
              </a:rPr>
              <a:t>1</a:t>
            </a:r>
            <a:r>
              <a:rPr kumimoji="1" lang="en-US" altLang="zh-CN" sz="2000" b="0" i="1" u="none" strike="noStrike" kern="0" cap="none" spc="0" normalizeH="0" baseline="-25000" noProof="0" dirty="0" smtClean="0">
                <a:ln>
                  <a:noFill/>
                </a:ln>
                <a:solidFill>
                  <a:schemeClr val="tx1"/>
                </a:solidFill>
                <a:effectLst/>
                <a:uLnTx/>
                <a:uFillTx/>
                <a:latin typeface="Helvetica" charset="0"/>
                <a:ea typeface="+mn-ea"/>
                <a:cs typeface="+mn-cs"/>
              </a:rPr>
              <a:t>, A2, ..., An</a:t>
            </a:r>
            <a:r>
              <a:rPr kumimoji="1" lang="en-US" altLang="zh-CN" sz="2000" b="0" i="0" u="none" strike="noStrike" kern="0" cap="none" spc="0" normalizeH="0" baseline="0" noProof="0" dirty="0" smtClean="0">
                <a:ln>
                  <a:noFill/>
                </a:ln>
                <a:solidFill>
                  <a:schemeClr val="tx1"/>
                </a:solidFill>
                <a:effectLst/>
                <a:uLnTx/>
                <a:uFillTx/>
                <a:latin typeface="Helvetica" charset="0"/>
                <a:ea typeface="+mn-ea"/>
                <a:cs typeface="+mn-cs"/>
              </a:rPr>
              <a:t>(</a:t>
            </a:r>
            <a:r>
              <a:rPr kumimoji="1" lang="en-US" altLang="zh-CN" sz="2000" b="0" i="0" u="none" strike="noStrike" kern="0" cap="none" spc="0" normalizeH="0" baseline="0" noProof="0" dirty="0" smtClean="0">
                <a:ln>
                  <a:noFill/>
                </a:ln>
                <a:solidFill>
                  <a:schemeClr val="tx1"/>
                </a:solidFill>
                <a:effectLst/>
                <a:uLnTx/>
                <a:uFillTx/>
                <a:latin typeface="Symbol" panose="05050102010706020507" pitchFamily="18" charset="2"/>
                <a:ea typeface="+mn-ea"/>
                <a:cs typeface="+mn-cs"/>
              </a:rPr>
              <a:t></a:t>
            </a:r>
            <a:r>
              <a:rPr kumimoji="1" lang="en-US" altLang="zh-CN" sz="2000" b="0" i="1" u="none" strike="noStrike" kern="0" cap="none" spc="0" normalizeH="0" baseline="-25000" noProof="0" dirty="0" smtClean="0">
                <a:ln>
                  <a:noFill/>
                </a:ln>
                <a:solidFill>
                  <a:schemeClr val="tx1"/>
                </a:solidFill>
                <a:effectLst/>
                <a:uLnTx/>
                <a:uFillTx/>
                <a:latin typeface="Helvetica" charset="0"/>
                <a:ea typeface="+mn-ea"/>
                <a:cs typeface="+mn-cs"/>
              </a:rPr>
              <a:t>P </a:t>
            </a:r>
            <a:r>
              <a:rPr kumimoji="1" lang="en-US" altLang="zh-CN" sz="2000" b="0" i="1" u="none" strike="noStrike" kern="0" cap="none" spc="0" normalizeH="0" baseline="0" noProof="0" dirty="0" smtClean="0">
                <a:ln>
                  <a:noFill/>
                </a:ln>
                <a:solidFill>
                  <a:schemeClr val="tx1"/>
                </a:solidFill>
                <a:effectLst/>
                <a:uLnTx/>
                <a:uFillTx/>
                <a:latin typeface="Helvetica" charset="0"/>
                <a:ea typeface="+mn-ea"/>
                <a:cs typeface="+mn-cs"/>
              </a:rPr>
              <a:t>(r</a:t>
            </a:r>
            <a:r>
              <a:rPr kumimoji="1" lang="en-US" altLang="zh-CN" sz="2000" b="0" i="0" u="none" strike="noStrike" kern="0" cap="none" spc="0" normalizeH="0" baseline="-25000" noProof="0" dirty="0" smtClean="0">
                <a:ln>
                  <a:noFill/>
                </a:ln>
                <a:solidFill>
                  <a:schemeClr val="tx1"/>
                </a:solidFill>
                <a:effectLst/>
                <a:uLnTx/>
                <a:uFillTx/>
                <a:latin typeface="Helvetica" charset="0"/>
                <a:ea typeface="+mn-ea"/>
                <a:cs typeface="+mn-cs"/>
              </a:rPr>
              <a:t>1 </a:t>
            </a:r>
            <a:r>
              <a:rPr kumimoji="1" lang="en-US" altLang="zh-CN" sz="2000" b="0" i="0" u="none" strike="noStrike" kern="0" cap="none" spc="0" normalizeH="0" baseline="0" noProof="0" dirty="0" smtClean="0">
                <a:ln>
                  <a:noFill/>
                </a:ln>
                <a:solidFill>
                  <a:schemeClr val="tx1"/>
                </a:solidFill>
                <a:effectLst/>
                <a:uLnTx/>
                <a:uFillTx/>
                <a:latin typeface="Helvetica" charset="0"/>
                <a:ea typeface="+mn-ea"/>
                <a:cs typeface="+mn-cs"/>
              </a:rPr>
              <a:t>  x </a:t>
            </a:r>
            <a:r>
              <a:rPr kumimoji="1" lang="en-US" altLang="zh-CN" sz="2000" b="0" i="1" u="none" strike="noStrike" kern="0" cap="none" spc="0" normalizeH="0" baseline="0" noProof="0" dirty="0" smtClean="0">
                <a:ln>
                  <a:noFill/>
                </a:ln>
                <a:solidFill>
                  <a:schemeClr val="tx1"/>
                </a:solidFill>
                <a:effectLst/>
                <a:uLnTx/>
                <a:uFillTx/>
                <a:latin typeface="Helvetica" charset="0"/>
                <a:ea typeface="+mn-ea"/>
                <a:cs typeface="+mn-cs"/>
              </a:rPr>
              <a:t>r</a:t>
            </a:r>
            <a:r>
              <a:rPr kumimoji="1" lang="en-US" altLang="zh-CN" sz="2000" b="0" i="0" u="none" strike="noStrike" kern="0" cap="none" spc="0" normalizeH="0" baseline="-25000" noProof="0" dirty="0" smtClean="0">
                <a:ln>
                  <a:noFill/>
                </a:ln>
                <a:solidFill>
                  <a:schemeClr val="tx1"/>
                </a:solidFill>
                <a:effectLst/>
                <a:uLnTx/>
                <a:uFillTx/>
                <a:latin typeface="Helvetica" charset="0"/>
                <a:ea typeface="+mn-ea"/>
                <a:cs typeface="+mn-cs"/>
              </a:rPr>
              <a:t>2    </a:t>
            </a:r>
            <a:r>
              <a:rPr kumimoji="1" lang="en-US" altLang="zh-CN" sz="2000" b="0" i="0" u="none" strike="noStrike" kern="0" cap="none" spc="0" normalizeH="0" baseline="0" noProof="0" dirty="0" smtClean="0">
                <a:ln>
                  <a:noFill/>
                </a:ln>
                <a:solidFill>
                  <a:schemeClr val="tx1"/>
                </a:solidFill>
                <a:effectLst/>
                <a:uLnTx/>
                <a:uFillTx/>
                <a:latin typeface="Helvetica" charset="0"/>
                <a:ea typeface="+mn-ea"/>
                <a:cs typeface="+mn-cs"/>
              </a:rPr>
              <a:t>x  ...  x  </a:t>
            </a:r>
            <a:r>
              <a:rPr kumimoji="1" lang="en-US" altLang="zh-CN" sz="2000" b="0" i="1" u="none" strike="noStrike" kern="0" cap="none" spc="0" normalizeH="0" baseline="0" noProof="0" dirty="0" err="1" smtClean="0">
                <a:ln>
                  <a:noFill/>
                </a:ln>
                <a:solidFill>
                  <a:schemeClr val="tx1"/>
                </a:solidFill>
                <a:effectLst/>
                <a:uLnTx/>
                <a:uFillTx/>
                <a:latin typeface="Helvetica" charset="0"/>
                <a:ea typeface="+mn-ea"/>
                <a:cs typeface="+mn-cs"/>
              </a:rPr>
              <a:t>r</a:t>
            </a:r>
            <a:r>
              <a:rPr kumimoji="1" lang="en-US" altLang="zh-CN" sz="2000" b="0" i="1" u="none" strike="noStrike" kern="0" cap="none" spc="0" normalizeH="0" baseline="-25000" noProof="0" dirty="0" err="1" smtClean="0">
                <a:ln>
                  <a:noFill/>
                </a:ln>
                <a:solidFill>
                  <a:schemeClr val="tx1"/>
                </a:solidFill>
                <a:effectLst/>
                <a:uLnTx/>
                <a:uFillTx/>
                <a:latin typeface="Helvetica" charset="0"/>
                <a:ea typeface="+mn-ea"/>
                <a:cs typeface="+mn-cs"/>
              </a:rPr>
              <a:t>m</a:t>
            </a:r>
            <a:r>
              <a:rPr kumimoji="1" lang="en-US" altLang="zh-CN" sz="2000" b="0" i="0" u="none" strike="noStrike" kern="0" cap="none" spc="0" normalizeH="0" baseline="0" noProof="0" dirty="0" smtClean="0">
                <a:ln>
                  <a:noFill/>
                </a:ln>
                <a:solidFill>
                  <a:schemeClr val="tx1"/>
                </a:solidFill>
                <a:effectLst/>
                <a:uLnTx/>
                <a:uFillTx/>
                <a:latin typeface="Helvetica" charset="0"/>
                <a:ea typeface="+mn-ea"/>
                <a:cs typeface="+mn-cs"/>
              </a:rPr>
              <a:t>))</a:t>
            </a:r>
            <a:endParaRPr kumimoji="1" lang="en-US" altLang="zh-CN" sz="20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endParaRPr>
          </a:p>
          <a:p>
            <a:pPr marL="662305" marR="0" lvl="1" indent="-279400" algn="l" defTabSz="914400" rtl="0" eaLnBrk="0" fontAlgn="base" latinLnBrk="0" hangingPunct="0">
              <a:lnSpc>
                <a:spcPct val="95000"/>
              </a:lnSpc>
              <a:spcBef>
                <a:spcPct val="35000"/>
              </a:spcBef>
              <a:spcAft>
                <a:spcPct val="0"/>
              </a:spcAft>
              <a:buClr>
                <a:schemeClr val="folHlink"/>
              </a:buClr>
              <a:buSzPct val="80000"/>
              <a:buFont typeface="Monotype Sorts" charset="2"/>
              <a:buChar char="l"/>
              <a:defRPr/>
            </a:pPr>
            <a:r>
              <a:rPr kumimoji="1" lang="en-US" altLang="zh-CN" sz="2000" b="0" i="0" u="none" strike="noStrike" kern="0" cap="none" spc="0" normalizeH="0" baseline="0" noProof="0" dirty="0" smtClean="0">
                <a:ln>
                  <a:noFill/>
                </a:ln>
                <a:solidFill>
                  <a:schemeClr val="tx1"/>
                </a:solidFill>
                <a:effectLst/>
                <a:uLnTx/>
                <a:uFillTx/>
                <a:latin typeface="Times New Roman" panose="02020603050405020304" pitchFamily="18" charset="0"/>
              </a:rPr>
              <a:t>the result of an SQL query is a relation</a:t>
            </a:r>
          </a:p>
          <a:p>
            <a:pPr marL="186055" marR="0" lvl="0" indent="-186055" algn="l" defTabSz="914400" rtl="0" eaLnBrk="0" fontAlgn="base" latinLnBrk="0" hangingPunct="0">
              <a:lnSpc>
                <a:spcPct val="95000"/>
              </a:lnSpc>
              <a:spcBef>
                <a:spcPct val="35000"/>
              </a:spcBef>
              <a:spcAft>
                <a:spcPct val="0"/>
              </a:spcAft>
              <a:buClr>
                <a:schemeClr val="tx2"/>
              </a:buClr>
              <a:buSzPct val="105000"/>
              <a:buFont typeface="Wingdings" panose="05000000000000000000" pitchFamily="2" charset="2"/>
              <a:buChar char="§"/>
              <a:defRPr/>
            </a:pPr>
            <a:endParaRPr kumimoji="1" lang="zh-CN" altLang="en-US" sz="2000" b="0"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endParaRPr>
          </a:p>
        </p:txBody>
      </p:sp>
      <p:graphicFrame>
        <p:nvGraphicFramePr>
          <p:cNvPr id="10" name="Group 60"/>
          <p:cNvGraphicFramePr>
            <a:graphicFrameLocks noGrp="1"/>
          </p:cNvGraphicFramePr>
          <p:nvPr/>
        </p:nvGraphicFramePr>
        <p:xfrm>
          <a:off x="5334000" y="1752600"/>
          <a:ext cx="3352800" cy="2194560"/>
        </p:xfrm>
        <a:graphic>
          <a:graphicData uri="http://schemas.openxmlformats.org/drawingml/2006/table">
            <a:tbl>
              <a:tblPr/>
              <a:tblGrid>
                <a:gridCol w="671513"/>
                <a:gridCol w="668337"/>
                <a:gridCol w="673100"/>
                <a:gridCol w="668338"/>
                <a:gridCol w="671512"/>
              </a:tblGrid>
              <a:tr h="2936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1800" b="0" i="0" u="none" strike="noStrike" cap="none" normalizeH="0" baseline="-2500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1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a:t>
                      </a:r>
                      <a:endParaRPr kumimoji="1" lang="zh-CN" altLang="en-US" sz="1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dirty="0" smtClean="0">
                          <a:ln>
                            <a:noFill/>
                          </a:ln>
                          <a:solidFill>
                            <a:schemeClr val="tx1"/>
                          </a:solidFill>
                          <a:effectLst/>
                          <a:latin typeface="Times New Roman" panose="02020603050405020304"/>
                          <a:ea typeface="宋体" panose="02010600030101010101" pitchFamily="2" charset="-122"/>
                        </a:rPr>
                        <a:t>…</a:t>
                      </a:r>
                      <a:endParaRPr kumimoji="1" lang="zh-CN" altLang="en-US" sz="1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imes New Roman" panose="02020603050405020304"/>
                          <a:ea typeface="宋体" panose="02010600030101010101" pitchFamily="2" charset="-122"/>
                        </a:rPr>
                        <a:t>…</a:t>
                      </a:r>
                      <a:endPar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1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n</a:t>
                      </a:r>
                      <a:endParaRPr kumimoji="1" lang="zh-CN" altLang="en-US" sz="1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936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03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936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936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1" name="Text Box 59"/>
          <p:cNvSpPr txBox="1">
            <a:spLocks noChangeArrowheads="1"/>
          </p:cNvSpPr>
          <p:nvPr/>
        </p:nvSpPr>
        <p:spPr bwMode="auto">
          <a:xfrm>
            <a:off x="6248400" y="1219200"/>
            <a:ext cx="1679575" cy="457200"/>
          </a:xfrm>
          <a:prstGeom prst="rect">
            <a:avLst/>
          </a:prstGeom>
          <a:noFill/>
          <a:ln w="9525">
            <a:noFill/>
            <a:miter lim="800000"/>
          </a:ln>
          <a:effectLst/>
        </p:spPr>
        <p:txBody>
          <a:bodyPr wrap="none">
            <a:spAutoFit/>
          </a:bodyPr>
          <a:lstStyle/>
          <a:p>
            <a:r>
              <a:rPr lang="zh-CN" altLang="en-US"/>
              <a:t> </a:t>
            </a:r>
            <a:r>
              <a:rPr lang="en-US" altLang="zh-CN" sz="2000">
                <a:latin typeface="Times New Roman" panose="02020603050405020304" pitchFamily="18" charset="0"/>
              </a:rPr>
              <a:t>query result : </a:t>
            </a:r>
          </a:p>
        </p:txBody>
      </p:sp>
      <p:sp>
        <p:nvSpPr>
          <p:cNvPr id="12" name="Text Box 61"/>
          <p:cNvSpPr txBox="1">
            <a:spLocks noChangeArrowheads="1"/>
          </p:cNvSpPr>
          <p:nvPr/>
        </p:nvSpPr>
        <p:spPr bwMode="auto">
          <a:xfrm>
            <a:off x="4953000" y="2057400"/>
            <a:ext cx="336550" cy="396875"/>
          </a:xfrm>
          <a:prstGeom prst="rect">
            <a:avLst/>
          </a:prstGeom>
          <a:noFill/>
          <a:ln w="9525">
            <a:noFill/>
            <a:miter lim="800000"/>
          </a:ln>
          <a:effectLst/>
        </p:spPr>
        <p:txBody>
          <a:bodyPr wrap="none">
            <a:spAutoFit/>
          </a:bodyPr>
          <a:lstStyle/>
          <a:p>
            <a:r>
              <a:rPr lang="en-US" altLang="zh-CN" sz="2000">
                <a:latin typeface="Times New Roman" panose="02020603050405020304" pitchFamily="18" charset="0"/>
              </a:rPr>
              <a:t>t</a:t>
            </a:r>
            <a:r>
              <a:rPr lang="en-US" altLang="zh-CN" sz="2000" baseline="-25000">
                <a:latin typeface="Times New Roman" panose="02020603050405020304" pitchFamily="18" charset="0"/>
              </a:rPr>
              <a:t>1</a:t>
            </a:r>
          </a:p>
        </p:txBody>
      </p:sp>
      <p:sp>
        <p:nvSpPr>
          <p:cNvPr id="13" name="Text Box 62"/>
          <p:cNvSpPr txBox="1">
            <a:spLocks noChangeArrowheads="1"/>
          </p:cNvSpPr>
          <p:nvPr/>
        </p:nvSpPr>
        <p:spPr bwMode="auto">
          <a:xfrm>
            <a:off x="4953000" y="2438400"/>
            <a:ext cx="336550" cy="396875"/>
          </a:xfrm>
          <a:prstGeom prst="rect">
            <a:avLst/>
          </a:prstGeom>
          <a:noFill/>
          <a:ln w="9525">
            <a:noFill/>
            <a:miter lim="800000"/>
          </a:ln>
          <a:effectLst/>
        </p:spPr>
        <p:txBody>
          <a:bodyPr>
            <a:spAutoFit/>
          </a:bodyPr>
          <a:lstStyle/>
          <a:p>
            <a:r>
              <a:rPr lang="en-US" altLang="zh-CN" sz="2000">
                <a:latin typeface="Times New Roman" panose="02020603050405020304" pitchFamily="18" charset="0"/>
              </a:rPr>
              <a:t>t</a:t>
            </a:r>
            <a:r>
              <a:rPr lang="en-US" altLang="zh-CN" sz="2000" baseline="-25000">
                <a:latin typeface="Times New Roman" panose="02020603050405020304" pitchFamily="18" charset="0"/>
              </a:rPr>
              <a:t>2</a:t>
            </a:r>
          </a:p>
        </p:txBody>
      </p:sp>
      <p:sp>
        <p:nvSpPr>
          <p:cNvPr id="14" name="Text Box 63"/>
          <p:cNvSpPr txBox="1">
            <a:spLocks noChangeArrowheads="1"/>
          </p:cNvSpPr>
          <p:nvPr/>
        </p:nvSpPr>
        <p:spPr bwMode="auto">
          <a:xfrm>
            <a:off x="4953000" y="3505200"/>
            <a:ext cx="336550" cy="396875"/>
          </a:xfrm>
          <a:prstGeom prst="rect">
            <a:avLst/>
          </a:prstGeom>
          <a:noFill/>
          <a:ln w="9525">
            <a:noFill/>
            <a:miter lim="800000"/>
          </a:ln>
          <a:effectLst/>
        </p:spPr>
        <p:txBody>
          <a:bodyPr wrap="none">
            <a:spAutoFit/>
          </a:bodyPr>
          <a:lstStyle/>
          <a:p>
            <a:r>
              <a:rPr lang="en-US" altLang="zh-CN" sz="2000">
                <a:latin typeface="Times New Roman" panose="02020603050405020304" pitchFamily="18" charset="0"/>
              </a:rPr>
              <a:t>t</a:t>
            </a:r>
            <a:r>
              <a:rPr lang="en-US" altLang="zh-CN" sz="2000" baseline="-25000">
                <a:latin typeface="Times New Roman" panose="02020603050405020304" pitchFamily="18" charset="0"/>
              </a:rPr>
              <a:t>k</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754703" y="335840"/>
            <a:ext cx="8077200" cy="609600"/>
          </a:xfrm>
        </p:spPr>
        <p:txBody>
          <a:bodyPr lIns="90488" tIns="44450" rIns="90488" bIns="44450" anchor="ctr"/>
          <a:lstStyle/>
          <a:p>
            <a:pPr>
              <a:defRPr/>
            </a:pPr>
            <a:r>
              <a:rPr lang="en-US" altLang="zh-CN" sz="2800" dirty="0" smtClean="0">
                <a:ea typeface="宋体" panose="02010600030101010101" pitchFamily="2" charset="-122"/>
              </a:rPr>
              <a:t>3.3.1 Queries on a Single Relation</a:t>
            </a:r>
          </a:p>
        </p:txBody>
      </p:sp>
      <p:sp>
        <p:nvSpPr>
          <p:cNvPr id="16387" name="Rectangle 3"/>
          <p:cNvSpPr>
            <a:spLocks noGrp="1" noChangeArrowheads="1"/>
          </p:cNvSpPr>
          <p:nvPr>
            <p:ph type="body" idx="1"/>
          </p:nvPr>
        </p:nvSpPr>
        <p:spPr>
          <a:xfrm>
            <a:off x="576001" y="1038250"/>
            <a:ext cx="8066088" cy="5165725"/>
          </a:xfrm>
          <a:noFill/>
        </p:spPr>
        <p:txBody>
          <a:bodyPr lIns="90488" tIns="44450" rIns="90488" bIns="44450"/>
          <a:lstStyle/>
          <a:p>
            <a:pPr>
              <a:tabLst>
                <a:tab pos="2055495" algn="l"/>
              </a:tabLst>
            </a:pPr>
            <a:r>
              <a:rPr lang="en-US" altLang="zh-CN" sz="2400" dirty="0" smtClean="0">
                <a:ea typeface="宋体" panose="02010600030101010101" pitchFamily="2" charset="-122"/>
              </a:rPr>
              <a:t>The </a:t>
            </a:r>
            <a:r>
              <a:rPr lang="en-US" altLang="zh-CN" sz="2400" b="1" dirty="0" smtClean="0">
                <a:ea typeface="宋体" panose="02010600030101010101" pitchFamily="2" charset="-122"/>
              </a:rPr>
              <a:t>select</a:t>
            </a:r>
            <a:r>
              <a:rPr lang="en-US" altLang="zh-CN" sz="2400" dirty="0" smtClean="0">
                <a:ea typeface="宋体" panose="02010600030101010101" pitchFamily="2" charset="-122"/>
              </a:rPr>
              <a:t> clause list the attributes desired in the result of a query</a:t>
            </a:r>
          </a:p>
          <a:p>
            <a:pPr lvl="1">
              <a:tabLst>
                <a:tab pos="2055495" algn="l"/>
              </a:tabLst>
            </a:pPr>
            <a:r>
              <a:rPr lang="en-US" altLang="zh-CN" sz="2400" dirty="0" smtClean="0">
                <a:ea typeface="宋体" panose="02010600030101010101" pitchFamily="2" charset="-122"/>
              </a:rPr>
              <a:t>corresponds to the projection operation of the relational algebra</a:t>
            </a:r>
          </a:p>
          <a:p>
            <a:pPr>
              <a:lnSpc>
                <a:spcPct val="110000"/>
              </a:lnSpc>
              <a:tabLst>
                <a:tab pos="2055495" algn="l"/>
              </a:tabLst>
            </a:pPr>
            <a:r>
              <a:rPr lang="en-US" altLang="zh-CN" sz="2400" dirty="0" smtClean="0">
                <a:ea typeface="宋体" panose="02010600030101010101" pitchFamily="2" charset="-122"/>
              </a:rPr>
              <a:t>Example: find the names of all instructors:</a:t>
            </a:r>
            <a:br>
              <a:rPr lang="en-US" altLang="zh-CN" sz="2400" dirty="0" smtClean="0">
                <a:ea typeface="宋体" panose="02010600030101010101" pitchFamily="2" charset="-122"/>
              </a:rPr>
            </a:br>
            <a:r>
              <a:rPr lang="en-US" altLang="zh-CN" sz="2400" dirty="0" smtClean="0">
                <a:ea typeface="宋体" panose="02010600030101010101" pitchFamily="2" charset="-122"/>
              </a:rPr>
              <a:t>		</a:t>
            </a:r>
            <a:r>
              <a:rPr lang="en-US" altLang="zh-CN" sz="2400" b="1" dirty="0" smtClean="0">
                <a:ea typeface="宋体" panose="02010600030101010101" pitchFamily="2" charset="-122"/>
              </a:rPr>
              <a:t>select </a:t>
            </a:r>
            <a:r>
              <a:rPr lang="en-US" altLang="zh-CN" sz="2400" i="1" dirty="0" smtClean="0">
                <a:ea typeface="宋体" panose="02010600030101010101" pitchFamily="2" charset="-122"/>
              </a:rPr>
              <a:t>name</a:t>
            </a:r>
            <a:r>
              <a:rPr lang="en-US" altLang="zh-CN" sz="2400" dirty="0" smtClean="0">
                <a:ea typeface="宋体" panose="02010600030101010101" pitchFamily="2" charset="-122"/>
              </a:rPr>
              <a:t/>
            </a:r>
            <a:br>
              <a:rPr lang="en-US" altLang="zh-CN" sz="2400" dirty="0" smtClean="0">
                <a:ea typeface="宋体" panose="02010600030101010101" pitchFamily="2" charset="-122"/>
              </a:rPr>
            </a:br>
            <a:r>
              <a:rPr lang="en-US" altLang="zh-CN" sz="2400" dirty="0" smtClean="0">
                <a:ea typeface="宋体" panose="02010600030101010101" pitchFamily="2" charset="-122"/>
              </a:rPr>
              <a:t>		</a:t>
            </a:r>
            <a:r>
              <a:rPr lang="en-US" altLang="zh-CN" sz="2400" b="1" dirty="0" smtClean="0">
                <a:ea typeface="宋体" panose="02010600030101010101" pitchFamily="2" charset="-122"/>
              </a:rPr>
              <a:t>from </a:t>
            </a:r>
            <a:r>
              <a:rPr lang="en-US" altLang="zh-CN" sz="2400" i="1" dirty="0" smtClean="0">
                <a:ea typeface="宋体" panose="02010600030101010101" pitchFamily="2" charset="-122"/>
              </a:rPr>
              <a:t>instructor</a:t>
            </a:r>
          </a:p>
          <a:p>
            <a:pPr>
              <a:tabLst>
                <a:tab pos="2055495" algn="l"/>
              </a:tabLst>
            </a:pPr>
            <a:r>
              <a:rPr lang="en-US" altLang="zh-CN" sz="2400" dirty="0" smtClean="0">
                <a:ea typeface="宋体" panose="02010600030101010101" pitchFamily="2" charset="-122"/>
              </a:rPr>
              <a:t>NOTE:  SQL names are case insensitive (i.e., you may use upper- or lower-case letters.)  </a:t>
            </a:r>
          </a:p>
          <a:p>
            <a:pPr lvl="1">
              <a:tabLst>
                <a:tab pos="2055495" algn="l"/>
              </a:tabLst>
            </a:pPr>
            <a:r>
              <a:rPr lang="en-US" altLang="zh-CN" sz="2400" dirty="0" smtClean="0">
                <a:ea typeface="宋体" panose="02010600030101010101" pitchFamily="2" charset="-122"/>
              </a:rPr>
              <a:t>E.g.   </a:t>
            </a:r>
            <a:r>
              <a:rPr lang="en-US" altLang="zh-CN" sz="2400" i="1" dirty="0" smtClean="0">
                <a:ea typeface="宋体" panose="02010600030101010101" pitchFamily="2" charset="-122"/>
              </a:rPr>
              <a:t>Name</a:t>
            </a:r>
            <a:r>
              <a:rPr lang="en-US" altLang="zh-CN" sz="2400" dirty="0" smtClean="0">
                <a:ea typeface="宋体" panose="02010600030101010101" pitchFamily="2" charset="-122"/>
              </a:rPr>
              <a:t> ≡ </a:t>
            </a:r>
            <a:r>
              <a:rPr lang="en-US" altLang="zh-CN" sz="2400" i="1" dirty="0" smtClean="0">
                <a:ea typeface="宋体" panose="02010600030101010101" pitchFamily="2" charset="-122"/>
              </a:rPr>
              <a:t>NAME</a:t>
            </a:r>
            <a:r>
              <a:rPr lang="en-US" altLang="zh-CN" sz="2400" dirty="0" smtClean="0">
                <a:ea typeface="宋体" panose="02010600030101010101" pitchFamily="2" charset="-122"/>
              </a:rPr>
              <a:t> ≡ </a:t>
            </a:r>
            <a:r>
              <a:rPr lang="en-US" altLang="zh-CN" sz="2400" i="1" dirty="0" smtClean="0">
                <a:ea typeface="宋体" panose="02010600030101010101" pitchFamily="2" charset="-122"/>
              </a:rPr>
              <a:t>name</a:t>
            </a:r>
          </a:p>
          <a:p>
            <a:pPr lvl="1">
              <a:tabLst>
                <a:tab pos="2055495" algn="l"/>
              </a:tabLst>
            </a:pPr>
            <a:r>
              <a:rPr lang="en-US" altLang="zh-CN" sz="2400" dirty="0" smtClean="0">
                <a:ea typeface="宋体" panose="02010600030101010101" pitchFamily="2" charset="-122"/>
              </a:rPr>
              <a:t>Some people use upper case wherever we use bold font.</a:t>
            </a:r>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a:xfrm>
            <a:off x="768350" y="431374"/>
            <a:ext cx="8077200" cy="483026"/>
          </a:xfrm>
        </p:spPr>
        <p:txBody>
          <a:bodyPr lIns="90488" tIns="44450" rIns="90488" bIns="44450" anchor="ctr"/>
          <a:lstStyle/>
          <a:p>
            <a:pPr>
              <a:defRPr/>
            </a:pPr>
            <a:r>
              <a:rPr lang="en-US" altLang="zh-CN" sz="2800" dirty="0" smtClean="0">
                <a:ea typeface="宋体" panose="02010600030101010101" pitchFamily="2" charset="-122"/>
              </a:rPr>
              <a:t>3.3.1 Queries on a Single Relation(Cont.)</a:t>
            </a:r>
          </a:p>
        </p:txBody>
      </p:sp>
      <p:sp>
        <p:nvSpPr>
          <p:cNvPr id="17411" name="Rectangle 3"/>
          <p:cNvSpPr>
            <a:spLocks noGrp="1" noChangeArrowheads="1"/>
          </p:cNvSpPr>
          <p:nvPr>
            <p:ph type="body" idx="1"/>
          </p:nvPr>
        </p:nvSpPr>
        <p:spPr>
          <a:xfrm>
            <a:off x="739775" y="1106487"/>
            <a:ext cx="8022088" cy="5253369"/>
          </a:xfrm>
          <a:noFill/>
        </p:spPr>
        <p:txBody>
          <a:bodyPr lIns="90488" tIns="44450" rIns="90488" bIns="44450"/>
          <a:lstStyle/>
          <a:p>
            <a:pPr>
              <a:tabLst>
                <a:tab pos="2055495" algn="l"/>
              </a:tabLst>
            </a:pPr>
            <a:r>
              <a:rPr lang="en-US" altLang="zh-CN" sz="2400" dirty="0" smtClean="0">
                <a:ea typeface="宋体" panose="02010600030101010101" pitchFamily="2" charset="-122"/>
              </a:rPr>
              <a:t>SQL allows duplicates in relations as well as in query results.</a:t>
            </a:r>
          </a:p>
          <a:p>
            <a:pPr>
              <a:tabLst>
                <a:tab pos="2055495" algn="l"/>
              </a:tabLst>
            </a:pPr>
            <a:r>
              <a:rPr lang="en-US" altLang="zh-CN" sz="2400" dirty="0" smtClean="0">
                <a:ea typeface="宋体" panose="02010600030101010101" pitchFamily="2" charset="-122"/>
              </a:rPr>
              <a:t>To force the elimination of duplicates, insert the keyword </a:t>
            </a:r>
            <a:r>
              <a:rPr lang="en-US" altLang="zh-CN" sz="2400" b="1" dirty="0" smtClean="0">
                <a:solidFill>
                  <a:srgbClr val="000099"/>
                </a:solidFill>
                <a:ea typeface="宋体" panose="02010600030101010101" pitchFamily="2" charset="-122"/>
              </a:rPr>
              <a:t>distinct</a:t>
            </a:r>
            <a:r>
              <a:rPr lang="en-US" altLang="zh-CN" sz="2400" b="1" dirty="0" smtClean="0">
                <a:solidFill>
                  <a:schemeClr val="tx2"/>
                </a:solidFill>
                <a:ea typeface="宋体" panose="02010600030101010101" pitchFamily="2" charset="-122"/>
              </a:rPr>
              <a:t> </a:t>
            </a:r>
            <a:r>
              <a:rPr lang="en-US" altLang="zh-CN" sz="2400" dirty="0" smtClean="0">
                <a:ea typeface="宋体" panose="02010600030101010101" pitchFamily="2" charset="-122"/>
              </a:rPr>
              <a:t> after select</a:t>
            </a:r>
            <a:r>
              <a:rPr lang="en-US" altLang="zh-CN" sz="2400" b="1" dirty="0" smtClean="0">
                <a:ea typeface="宋体" panose="02010600030101010101" pitchFamily="2" charset="-122"/>
              </a:rPr>
              <a:t>.</a:t>
            </a:r>
          </a:p>
          <a:p>
            <a:pPr>
              <a:tabLst>
                <a:tab pos="2055495" algn="l"/>
              </a:tabLst>
            </a:pPr>
            <a:r>
              <a:rPr lang="en-US" altLang="zh-CN" sz="2400" dirty="0" smtClean="0">
                <a:ea typeface="宋体" panose="02010600030101010101" pitchFamily="2" charset="-122"/>
              </a:rPr>
              <a:t>Find the names of all departments with instructor, and remove duplicates</a:t>
            </a:r>
          </a:p>
          <a:p>
            <a:pPr>
              <a:buFont typeface="Monotype Sorts" charset="2"/>
              <a:buNone/>
              <a:tabLst>
                <a:tab pos="2055495" algn="l"/>
              </a:tabLst>
            </a:pPr>
            <a:r>
              <a:rPr lang="en-US" altLang="zh-CN" sz="2400" dirty="0" smtClean="0">
                <a:ea typeface="宋体" panose="02010600030101010101" pitchFamily="2" charset="-122"/>
              </a:rPr>
              <a:t>		</a:t>
            </a:r>
            <a:r>
              <a:rPr lang="en-US" altLang="zh-CN" sz="2400" b="1" dirty="0" smtClean="0">
                <a:ea typeface="宋体" panose="02010600030101010101" pitchFamily="2" charset="-122"/>
              </a:rPr>
              <a:t>select distinct </a:t>
            </a:r>
            <a:r>
              <a:rPr lang="en-US" altLang="zh-CN" sz="2400" i="1" dirty="0" err="1" smtClean="0">
                <a:ea typeface="宋体" panose="02010600030101010101" pitchFamily="2" charset="-122"/>
              </a:rPr>
              <a:t>dept_name</a:t>
            </a:r>
            <a:r>
              <a:rPr lang="en-US" altLang="zh-CN" sz="2400" dirty="0" smtClean="0">
                <a:ea typeface="宋体" panose="02010600030101010101" pitchFamily="2" charset="-122"/>
              </a:rPr>
              <a:t/>
            </a:r>
            <a:br>
              <a:rPr lang="en-US" altLang="zh-CN" sz="2400" dirty="0" smtClean="0">
                <a:ea typeface="宋体" panose="02010600030101010101" pitchFamily="2" charset="-122"/>
              </a:rPr>
            </a:br>
            <a:r>
              <a:rPr lang="en-US" altLang="zh-CN" sz="2400" dirty="0" smtClean="0">
                <a:ea typeface="宋体" panose="02010600030101010101" pitchFamily="2" charset="-122"/>
              </a:rPr>
              <a:t>	</a:t>
            </a:r>
            <a:r>
              <a:rPr lang="en-US" altLang="zh-CN" sz="2400" b="1" dirty="0" smtClean="0">
                <a:ea typeface="宋体" panose="02010600030101010101" pitchFamily="2" charset="-122"/>
              </a:rPr>
              <a:t>from </a:t>
            </a:r>
            <a:r>
              <a:rPr lang="en-US" altLang="zh-CN" sz="2400" i="1" dirty="0" smtClean="0">
                <a:ea typeface="宋体" panose="02010600030101010101" pitchFamily="2" charset="-122"/>
              </a:rPr>
              <a:t>instructor</a:t>
            </a:r>
          </a:p>
          <a:p>
            <a:pPr>
              <a:tabLst>
                <a:tab pos="2055495" algn="l"/>
              </a:tabLst>
            </a:pPr>
            <a:r>
              <a:rPr lang="en-US" altLang="zh-CN" sz="2400" dirty="0" smtClean="0">
                <a:ea typeface="宋体" panose="02010600030101010101" pitchFamily="2" charset="-122"/>
              </a:rPr>
              <a:t>The keyword </a:t>
            </a:r>
            <a:r>
              <a:rPr lang="en-US" altLang="zh-CN" sz="2400" b="1" dirty="0" smtClean="0">
                <a:ea typeface="宋体" panose="02010600030101010101" pitchFamily="2" charset="-122"/>
              </a:rPr>
              <a:t>all </a:t>
            </a:r>
            <a:r>
              <a:rPr lang="en-US" altLang="zh-CN" sz="2400" dirty="0" smtClean="0">
                <a:ea typeface="宋体" panose="02010600030101010101" pitchFamily="2" charset="-122"/>
              </a:rPr>
              <a:t>specifies that duplicates not be removed.</a:t>
            </a:r>
          </a:p>
          <a:p>
            <a:pPr>
              <a:buNone/>
              <a:tabLst>
                <a:tab pos="2055495" algn="l"/>
              </a:tabLst>
            </a:pPr>
            <a:r>
              <a:rPr lang="en-US" altLang="zh-CN" sz="2400" dirty="0" smtClean="0">
                <a:ea typeface="宋体" panose="02010600030101010101" pitchFamily="2" charset="-122"/>
              </a:rPr>
              <a:t>		</a:t>
            </a:r>
            <a:r>
              <a:rPr lang="en-US" altLang="zh-CN" sz="2400" b="1" dirty="0" smtClean="0">
                <a:ea typeface="宋体" panose="02010600030101010101" pitchFamily="2" charset="-122"/>
              </a:rPr>
              <a:t>select all</a:t>
            </a:r>
            <a:r>
              <a:rPr lang="en-US" altLang="zh-CN" sz="2400" dirty="0" smtClean="0">
                <a:ea typeface="宋体" panose="02010600030101010101" pitchFamily="2" charset="-122"/>
              </a:rPr>
              <a:t> </a:t>
            </a:r>
            <a:r>
              <a:rPr lang="en-US" altLang="zh-CN" sz="2400" i="1" dirty="0" err="1" smtClean="0">
                <a:ea typeface="宋体" panose="02010600030101010101" pitchFamily="2" charset="-122"/>
              </a:rPr>
              <a:t>dept_name</a:t>
            </a:r>
            <a:r>
              <a:rPr lang="en-US" altLang="zh-CN" sz="2400" i="1" dirty="0" smtClean="0">
                <a:ea typeface="宋体" panose="02010600030101010101" pitchFamily="2" charset="-122"/>
              </a:rPr>
              <a:t/>
            </a:r>
            <a:br>
              <a:rPr lang="en-US" altLang="zh-CN" sz="2400" i="1" dirty="0" smtClean="0">
                <a:ea typeface="宋体" panose="02010600030101010101" pitchFamily="2" charset="-122"/>
              </a:rPr>
            </a:br>
            <a:r>
              <a:rPr lang="en-US" altLang="zh-CN" sz="2400" i="1" dirty="0" smtClean="0">
                <a:ea typeface="宋体" panose="02010600030101010101" pitchFamily="2" charset="-122"/>
              </a:rPr>
              <a:t>	</a:t>
            </a:r>
            <a:r>
              <a:rPr lang="en-US" altLang="zh-CN" sz="2400" b="1" dirty="0" smtClean="0">
                <a:ea typeface="宋体" panose="02010600030101010101" pitchFamily="2" charset="-122"/>
              </a:rPr>
              <a:t>from </a:t>
            </a:r>
            <a:r>
              <a:rPr lang="en-US" altLang="zh-CN" sz="2400" i="1" dirty="0" smtClean="0">
                <a:ea typeface="宋体" panose="02010600030101010101" pitchFamily="2" charset="-122"/>
              </a:rPr>
              <a:t>instructor</a:t>
            </a:r>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a:xfrm>
            <a:off x="768350" y="485965"/>
            <a:ext cx="8077200" cy="609600"/>
          </a:xfrm>
        </p:spPr>
        <p:txBody>
          <a:bodyPr lIns="90488" tIns="44450" rIns="90488" bIns="44450" anchor="ctr"/>
          <a:lstStyle/>
          <a:p>
            <a:pPr>
              <a:defRPr/>
            </a:pPr>
            <a:r>
              <a:rPr lang="en-US" altLang="zh-CN" dirty="0" smtClean="0">
                <a:ea typeface="宋体" panose="02010600030101010101" pitchFamily="2" charset="-122"/>
              </a:rPr>
              <a:t>3.3.1 Queries on a Single Relation(Cont.)</a:t>
            </a:r>
          </a:p>
        </p:txBody>
      </p:sp>
      <p:sp>
        <p:nvSpPr>
          <p:cNvPr id="18435" name="Rectangle 3"/>
          <p:cNvSpPr>
            <a:spLocks noGrp="1" noChangeArrowheads="1"/>
          </p:cNvSpPr>
          <p:nvPr>
            <p:ph type="body" idx="1"/>
          </p:nvPr>
        </p:nvSpPr>
        <p:spPr>
          <a:xfrm>
            <a:off x="532263" y="1106488"/>
            <a:ext cx="8352430" cy="5089596"/>
          </a:xfrm>
          <a:noFill/>
        </p:spPr>
        <p:txBody>
          <a:bodyPr lIns="90488" tIns="44450" rIns="90488" bIns="44450"/>
          <a:lstStyle/>
          <a:p>
            <a:pPr>
              <a:tabLst>
                <a:tab pos="2055495" algn="l"/>
              </a:tabLst>
            </a:pPr>
            <a:r>
              <a:rPr lang="en-US" altLang="zh-CN" sz="2400" dirty="0" smtClean="0">
                <a:ea typeface="宋体" panose="02010600030101010101" pitchFamily="2" charset="-122"/>
              </a:rPr>
              <a:t>An asterisk in the select clause denotes “all attributes”</a:t>
            </a:r>
          </a:p>
          <a:p>
            <a:pPr>
              <a:buFont typeface="Monotype Sorts" charset="2"/>
              <a:buNone/>
              <a:tabLst>
                <a:tab pos="2055495" algn="l"/>
              </a:tabLst>
            </a:pPr>
            <a:r>
              <a:rPr lang="en-US" altLang="zh-CN" sz="2400" b="1" dirty="0" smtClean="0">
                <a:ea typeface="宋体" panose="02010600030101010101" pitchFamily="2" charset="-122"/>
              </a:rPr>
              <a:t>			select </a:t>
            </a:r>
            <a:r>
              <a:rPr lang="en-US" altLang="zh-CN" sz="2400" dirty="0" smtClean="0">
                <a:ea typeface="宋体" panose="02010600030101010101" pitchFamily="2" charset="-122"/>
              </a:rPr>
              <a:t>*</a:t>
            </a:r>
            <a:br>
              <a:rPr lang="en-US" altLang="zh-CN" sz="2400" dirty="0" smtClean="0">
                <a:ea typeface="宋体" panose="02010600030101010101" pitchFamily="2" charset="-122"/>
              </a:rPr>
            </a:br>
            <a:r>
              <a:rPr lang="en-US" altLang="zh-CN" sz="2400" dirty="0" smtClean="0">
                <a:ea typeface="宋体" panose="02010600030101010101" pitchFamily="2" charset="-122"/>
              </a:rPr>
              <a:t>		</a:t>
            </a:r>
            <a:r>
              <a:rPr lang="en-US" altLang="zh-CN" sz="2400" b="1" dirty="0" smtClean="0">
                <a:ea typeface="宋体" panose="02010600030101010101" pitchFamily="2" charset="-122"/>
              </a:rPr>
              <a:t>from </a:t>
            </a:r>
            <a:r>
              <a:rPr lang="en-US" altLang="zh-CN" sz="2400" i="1" dirty="0" smtClean="0">
                <a:ea typeface="宋体" panose="02010600030101010101" pitchFamily="2" charset="-122"/>
              </a:rPr>
              <a:t>instructor</a:t>
            </a:r>
          </a:p>
          <a:p>
            <a:pPr>
              <a:tabLst>
                <a:tab pos="2055495" algn="l"/>
              </a:tabLst>
            </a:pPr>
            <a:r>
              <a:rPr lang="en-US" altLang="zh-CN" sz="2400" dirty="0" smtClean="0">
                <a:ea typeface="宋体" panose="02010600030101010101" pitchFamily="2" charset="-122"/>
              </a:rPr>
              <a:t>The </a:t>
            </a:r>
            <a:r>
              <a:rPr lang="en-US" altLang="zh-CN" sz="2400" b="1" dirty="0" smtClean="0">
                <a:solidFill>
                  <a:srgbClr val="000099"/>
                </a:solidFill>
                <a:ea typeface="宋体" panose="02010600030101010101" pitchFamily="2" charset="-122"/>
              </a:rPr>
              <a:t>select</a:t>
            </a:r>
            <a:r>
              <a:rPr lang="en-US" altLang="zh-CN" sz="2400" dirty="0" smtClean="0">
                <a:ea typeface="宋体" panose="02010600030101010101" pitchFamily="2" charset="-122"/>
              </a:rPr>
              <a:t> clause can contain arithmetic expressions involving the operation, +, –, </a:t>
            </a:r>
            <a:r>
              <a:rPr lang="en-US" altLang="zh-CN" sz="2400" dirty="0" smtClean="0">
                <a:latin typeface="Symbol" panose="05050102010706020507" pitchFamily="18" charset="2"/>
                <a:ea typeface="宋体" panose="02010600030101010101" pitchFamily="2" charset="-122"/>
              </a:rPr>
              <a:t></a:t>
            </a:r>
            <a:r>
              <a:rPr lang="en-US" altLang="zh-CN" sz="2400" dirty="0" smtClean="0">
                <a:ea typeface="宋体" panose="02010600030101010101" pitchFamily="2" charset="-122"/>
              </a:rPr>
              <a:t>, and /, and operating on constants or attributes of  </a:t>
            </a:r>
            <a:r>
              <a:rPr lang="en-US" altLang="zh-CN" sz="2400" dirty="0" err="1" smtClean="0">
                <a:ea typeface="宋体" panose="02010600030101010101" pitchFamily="2" charset="-122"/>
              </a:rPr>
              <a:t>tuples</a:t>
            </a:r>
            <a:r>
              <a:rPr lang="en-US" altLang="zh-CN" sz="2400" dirty="0" smtClean="0">
                <a:ea typeface="宋体" panose="02010600030101010101" pitchFamily="2" charset="-122"/>
              </a:rPr>
              <a:t>.</a:t>
            </a:r>
          </a:p>
          <a:p>
            <a:pPr>
              <a:tabLst>
                <a:tab pos="2055495" algn="l"/>
              </a:tabLst>
            </a:pPr>
            <a:r>
              <a:rPr lang="en-US" altLang="zh-CN" sz="2400" dirty="0" smtClean="0">
                <a:ea typeface="宋体" panose="02010600030101010101" pitchFamily="2" charset="-122"/>
              </a:rPr>
              <a:t>The query: </a:t>
            </a:r>
          </a:p>
          <a:p>
            <a:pPr>
              <a:buNone/>
              <a:tabLst>
                <a:tab pos="2055495" algn="l"/>
              </a:tabLst>
            </a:pPr>
            <a:r>
              <a:rPr lang="en-US" altLang="zh-CN" sz="2400" b="1" dirty="0" smtClean="0">
                <a:ea typeface="宋体" panose="02010600030101010101" pitchFamily="2" charset="-122"/>
              </a:rPr>
              <a:t>	                  select</a:t>
            </a:r>
            <a:r>
              <a:rPr lang="en-US" altLang="zh-CN" sz="2400" dirty="0" smtClean="0">
                <a:ea typeface="宋体" panose="02010600030101010101" pitchFamily="2" charset="-122"/>
              </a:rPr>
              <a:t> </a:t>
            </a:r>
            <a:r>
              <a:rPr lang="en-US" altLang="zh-CN" sz="2400" dirty="0" smtClean="0"/>
              <a:t>'</a:t>
            </a:r>
            <a:r>
              <a:rPr lang="en-US" altLang="zh-CN" sz="2400" dirty="0" err="1" smtClean="0"/>
              <a:t>No:'+ID+'Name:'+name</a:t>
            </a:r>
            <a:r>
              <a:rPr lang="en-US" altLang="zh-CN" sz="2400" i="1" dirty="0" smtClean="0">
                <a:ea typeface="宋体" panose="02010600030101010101" pitchFamily="2" charset="-122"/>
              </a:rPr>
              <a:t>, salary/12</a:t>
            </a:r>
            <a:r>
              <a:rPr lang="en-US" altLang="zh-CN" sz="2400" dirty="0" smtClean="0">
                <a:ea typeface="宋体" panose="02010600030101010101" pitchFamily="2" charset="-122"/>
              </a:rPr>
              <a:t/>
            </a:r>
            <a:br>
              <a:rPr lang="en-US" altLang="zh-CN" sz="2400" dirty="0" smtClean="0">
                <a:ea typeface="宋体" panose="02010600030101010101" pitchFamily="2" charset="-122"/>
              </a:rPr>
            </a:br>
            <a:r>
              <a:rPr lang="en-US" altLang="zh-CN" sz="2400" dirty="0" smtClean="0">
                <a:ea typeface="宋体" panose="02010600030101010101" pitchFamily="2" charset="-122"/>
              </a:rPr>
              <a:t>                  </a:t>
            </a:r>
            <a:r>
              <a:rPr lang="en-US" altLang="zh-CN" sz="2400" b="1" dirty="0" smtClean="0">
                <a:ea typeface="宋体" panose="02010600030101010101" pitchFamily="2" charset="-122"/>
              </a:rPr>
              <a:t>from </a:t>
            </a:r>
            <a:r>
              <a:rPr lang="en-US" altLang="zh-CN" sz="2400" i="1" dirty="0" smtClean="0">
                <a:ea typeface="宋体" panose="02010600030101010101" pitchFamily="2" charset="-122"/>
              </a:rPr>
              <a:t>instructor</a:t>
            </a:r>
          </a:p>
          <a:p>
            <a:pPr>
              <a:defRPr/>
            </a:pPr>
            <a:r>
              <a:rPr lang="en-US" altLang="zh-CN" sz="2400" dirty="0" smtClean="0"/>
              <a:t>Note: it does not result in any change to the instructor relation.</a:t>
            </a:r>
            <a:endParaRPr lang="zh-CN" altLang="en-US" sz="2400" dirty="0" smtClean="0"/>
          </a:p>
          <a:p>
            <a:pPr>
              <a:buFont typeface="Monotype Sorts" charset="2"/>
              <a:buNone/>
              <a:tabLst>
                <a:tab pos="2055495" algn="l"/>
              </a:tabLst>
            </a:pPr>
            <a:endParaRPr lang="en-US" altLang="zh-CN" sz="2400" dirty="0" smtClean="0">
              <a:ea typeface="宋体" panose="02010600030101010101" pitchFamily="2" charset="-122"/>
            </a:endParaRP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a:xfrm>
            <a:off x="502459" y="404560"/>
            <a:ext cx="8077200" cy="609600"/>
          </a:xfrm>
        </p:spPr>
        <p:txBody>
          <a:bodyPr lIns="90488" tIns="44450" rIns="90488" bIns="44450" anchor="ctr"/>
          <a:lstStyle/>
          <a:p>
            <a:pPr>
              <a:defRPr/>
            </a:pPr>
            <a:r>
              <a:rPr lang="en-US" altLang="zh-CN" sz="2800" dirty="0" smtClean="0">
                <a:ea typeface="宋体" panose="02010600030101010101" pitchFamily="2" charset="-122"/>
              </a:rPr>
              <a:t>3.3.1 Queries on a Single Relation(Cont.)</a:t>
            </a:r>
          </a:p>
        </p:txBody>
      </p:sp>
      <p:sp>
        <p:nvSpPr>
          <p:cNvPr id="19459" name="Rectangle 3"/>
          <p:cNvSpPr>
            <a:spLocks noGrp="1" noChangeArrowheads="1"/>
          </p:cNvSpPr>
          <p:nvPr>
            <p:ph type="body" idx="1"/>
          </p:nvPr>
        </p:nvSpPr>
        <p:spPr>
          <a:xfrm>
            <a:off x="180216" y="1010953"/>
            <a:ext cx="8649885" cy="5348904"/>
          </a:xfrm>
          <a:noFill/>
        </p:spPr>
        <p:txBody>
          <a:bodyPr lIns="90488" tIns="44450" rIns="90488" bIns="44450"/>
          <a:lstStyle/>
          <a:p>
            <a:pPr>
              <a:tabLst>
                <a:tab pos="1311275" algn="l"/>
              </a:tabLst>
            </a:pPr>
            <a:r>
              <a:rPr lang="en-US" altLang="zh-CN" sz="2400" dirty="0" smtClean="0">
                <a:ea typeface="宋体" panose="02010600030101010101" pitchFamily="2" charset="-122"/>
              </a:rPr>
              <a:t>The </a:t>
            </a:r>
            <a:r>
              <a:rPr lang="en-US" altLang="zh-CN" sz="2400" b="1" dirty="0" smtClean="0">
                <a:solidFill>
                  <a:srgbClr val="000099"/>
                </a:solidFill>
                <a:ea typeface="宋体" panose="02010600030101010101" pitchFamily="2" charset="-122"/>
              </a:rPr>
              <a:t>where</a:t>
            </a:r>
            <a:r>
              <a:rPr lang="en-US" altLang="zh-CN" sz="2400" b="1" dirty="0" smtClean="0">
                <a:ea typeface="宋体" panose="02010600030101010101" pitchFamily="2" charset="-122"/>
              </a:rPr>
              <a:t> </a:t>
            </a:r>
            <a:r>
              <a:rPr lang="en-US" altLang="zh-CN" sz="2400" dirty="0" smtClean="0">
                <a:ea typeface="宋体" panose="02010600030101010101" pitchFamily="2" charset="-122"/>
              </a:rPr>
              <a:t>clause specifies conditions that the result must satisfy</a:t>
            </a:r>
          </a:p>
          <a:p>
            <a:pPr lvl="1">
              <a:tabLst>
                <a:tab pos="1311275" algn="l"/>
              </a:tabLst>
            </a:pPr>
            <a:r>
              <a:rPr lang="en-US" altLang="zh-CN" sz="2400" dirty="0" smtClean="0">
                <a:ea typeface="宋体" panose="02010600030101010101" pitchFamily="2" charset="-122"/>
              </a:rPr>
              <a:t>Corresponds to the selection predicate of the relational algebra</a:t>
            </a:r>
            <a:r>
              <a:rPr lang="en-US" altLang="zh-CN" sz="2400" i="1" dirty="0" smtClean="0">
                <a:latin typeface="Times New Roman" panose="02020603050405020304" pitchFamily="18" charset="0"/>
                <a:sym typeface="Symbol" panose="05050102010706020507" pitchFamily="18" charset="2"/>
              </a:rPr>
              <a:t> </a:t>
            </a:r>
            <a:r>
              <a:rPr lang="en-US" altLang="zh-CN" sz="2400" i="1" baseline="-25000" dirty="0" smtClean="0">
                <a:latin typeface="Times New Roman" panose="02020603050405020304" pitchFamily="18" charset="0"/>
                <a:sym typeface="Symbol" panose="05050102010706020507" pitchFamily="18" charset="2"/>
              </a:rPr>
              <a:t>p</a:t>
            </a:r>
            <a:r>
              <a:rPr lang="en-US" altLang="zh-CN" sz="2400" dirty="0" smtClean="0">
                <a:ea typeface="宋体" panose="02010600030101010101" pitchFamily="2" charset="-122"/>
              </a:rPr>
              <a:t>.  </a:t>
            </a:r>
          </a:p>
          <a:p>
            <a:pPr>
              <a:tabLst>
                <a:tab pos="1311275" algn="l"/>
              </a:tabLst>
            </a:pPr>
            <a:r>
              <a:rPr lang="en-US" altLang="zh-CN" sz="2400" dirty="0" smtClean="0">
                <a:ea typeface="宋体" panose="02010600030101010101" pitchFamily="2" charset="-122"/>
              </a:rPr>
              <a:t>To find all instructors in Comp. Sci. dept with salary &gt; 80000</a:t>
            </a:r>
            <a:r>
              <a:rPr lang="en-US" altLang="zh-CN" sz="2400" b="1" dirty="0" smtClean="0">
                <a:ea typeface="宋体" panose="02010600030101010101" pitchFamily="2" charset="-122"/>
              </a:rPr>
              <a:t>	select </a:t>
            </a:r>
            <a:r>
              <a:rPr lang="en-US" altLang="zh-CN" sz="2400" i="1" dirty="0" smtClean="0">
                <a:ea typeface="宋体" panose="02010600030101010101" pitchFamily="2" charset="-122"/>
              </a:rPr>
              <a:t>name</a:t>
            </a:r>
            <a:br>
              <a:rPr lang="en-US" altLang="zh-CN" sz="2400" i="1" dirty="0" smtClean="0">
                <a:ea typeface="宋体" panose="02010600030101010101" pitchFamily="2" charset="-122"/>
              </a:rPr>
            </a:br>
            <a:r>
              <a:rPr lang="en-US" altLang="zh-CN" sz="2400" i="1" dirty="0" smtClean="0">
                <a:ea typeface="宋体" panose="02010600030101010101" pitchFamily="2" charset="-122"/>
              </a:rPr>
              <a:t>	</a:t>
            </a:r>
            <a:r>
              <a:rPr lang="en-US" altLang="zh-CN" sz="2400" b="1" dirty="0" smtClean="0">
                <a:ea typeface="宋体" panose="02010600030101010101" pitchFamily="2" charset="-122"/>
              </a:rPr>
              <a:t>from </a:t>
            </a:r>
            <a:r>
              <a:rPr lang="en-US" altLang="zh-CN" sz="2400" i="1" dirty="0" smtClean="0">
                <a:ea typeface="宋体" panose="02010600030101010101" pitchFamily="2" charset="-122"/>
              </a:rPr>
              <a:t>instructor</a:t>
            </a:r>
            <a:br>
              <a:rPr lang="en-US" altLang="zh-CN" sz="2400" i="1" dirty="0" smtClean="0">
                <a:ea typeface="宋体" panose="02010600030101010101" pitchFamily="2" charset="-122"/>
              </a:rPr>
            </a:br>
            <a:r>
              <a:rPr lang="en-US" altLang="zh-CN" sz="2400" i="1" dirty="0" smtClean="0">
                <a:ea typeface="宋体" panose="02010600030101010101" pitchFamily="2" charset="-122"/>
              </a:rPr>
              <a:t>	</a:t>
            </a:r>
            <a:r>
              <a:rPr lang="en-US" altLang="zh-CN" sz="2400" b="1" dirty="0" smtClean="0">
                <a:ea typeface="宋体" panose="02010600030101010101" pitchFamily="2" charset="-122"/>
              </a:rPr>
              <a:t>where </a:t>
            </a:r>
            <a:r>
              <a:rPr lang="en-US" altLang="zh-CN" sz="2400" i="1" dirty="0" err="1" smtClean="0">
                <a:ea typeface="宋体" panose="02010600030101010101" pitchFamily="2" charset="-122"/>
              </a:rPr>
              <a:t>dept_name</a:t>
            </a:r>
            <a:r>
              <a:rPr lang="en-US" altLang="zh-CN" sz="2400" i="1" dirty="0" smtClean="0">
                <a:ea typeface="宋体" panose="02010600030101010101" pitchFamily="2" charset="-122"/>
              </a:rPr>
              <a:t> =</a:t>
            </a:r>
            <a:r>
              <a:rPr lang="en-US" altLang="zh-CN" sz="2400" dirty="0" smtClean="0">
                <a:ea typeface="宋体" panose="02010600030101010101" pitchFamily="2" charset="-122"/>
              </a:rPr>
              <a:t> </a:t>
            </a:r>
            <a:r>
              <a:rPr lang="en-US" altLang="zh-CN" sz="2400" i="1" dirty="0" smtClean="0">
                <a:ea typeface="宋体" panose="02010600030101010101" pitchFamily="2" charset="-122"/>
              </a:rPr>
              <a:t>‘</a:t>
            </a:r>
            <a:r>
              <a:rPr lang="en-US" altLang="zh-CN" sz="2400" dirty="0" smtClean="0">
                <a:ea typeface="宋体" panose="02010600030101010101" pitchFamily="2" charset="-122"/>
              </a:rPr>
              <a:t>Comp. Sci.'</a:t>
            </a:r>
            <a:r>
              <a:rPr lang="en-US" altLang="zh-CN" sz="2400" i="1" dirty="0" smtClean="0">
                <a:ea typeface="宋体" panose="02010600030101010101" pitchFamily="2" charset="-122"/>
              </a:rPr>
              <a:t>  </a:t>
            </a:r>
            <a:r>
              <a:rPr lang="en-US" altLang="zh-CN" sz="2400" b="1" dirty="0" smtClean="0">
                <a:ea typeface="宋体" panose="02010600030101010101" pitchFamily="2" charset="-122"/>
              </a:rPr>
              <a:t>and </a:t>
            </a:r>
            <a:r>
              <a:rPr lang="en-US" altLang="zh-CN" sz="2400" i="1" dirty="0" smtClean="0">
                <a:ea typeface="宋体" panose="02010600030101010101" pitchFamily="2" charset="-122"/>
              </a:rPr>
              <a:t>salary </a:t>
            </a:r>
            <a:r>
              <a:rPr lang="en-US" altLang="zh-CN" sz="2400" dirty="0" smtClean="0">
                <a:ea typeface="宋体" panose="02010600030101010101" pitchFamily="2" charset="-122"/>
              </a:rPr>
              <a:t>&gt; 80000</a:t>
            </a:r>
          </a:p>
          <a:p>
            <a:pPr>
              <a:tabLst>
                <a:tab pos="1311275" algn="l"/>
              </a:tabLst>
            </a:pPr>
            <a:r>
              <a:rPr lang="en-US" altLang="zh-CN" sz="2400" dirty="0" smtClean="0">
                <a:ea typeface="宋体" panose="02010600030101010101" pitchFamily="2" charset="-122"/>
              </a:rPr>
              <a:t>Comparison results can be combined using the logical connectives </a:t>
            </a:r>
            <a:r>
              <a:rPr lang="en-US" altLang="zh-CN" sz="2400" b="1" dirty="0" smtClean="0">
                <a:ea typeface="宋体" panose="02010600030101010101" pitchFamily="2" charset="-122"/>
              </a:rPr>
              <a:t>and, or, </a:t>
            </a:r>
            <a:r>
              <a:rPr lang="en-US" altLang="zh-CN" sz="2400" dirty="0" smtClean="0">
                <a:ea typeface="宋体" panose="02010600030101010101" pitchFamily="2" charset="-122"/>
              </a:rPr>
              <a:t>and </a:t>
            </a:r>
            <a:r>
              <a:rPr lang="en-US" altLang="zh-CN" sz="2400" b="1" dirty="0" smtClean="0">
                <a:ea typeface="宋体" panose="02010600030101010101" pitchFamily="2" charset="-122"/>
              </a:rPr>
              <a:t>not.</a:t>
            </a:r>
            <a:r>
              <a:rPr lang="en-US" altLang="zh-CN" sz="2400" dirty="0" smtClean="0">
                <a:ea typeface="宋体" panose="02010600030101010101" pitchFamily="2" charset="-122"/>
              </a:rPr>
              <a:t> </a:t>
            </a:r>
          </a:p>
          <a:p>
            <a:pPr>
              <a:tabLst>
                <a:tab pos="1311275" algn="l"/>
              </a:tabLst>
            </a:pPr>
            <a:r>
              <a:rPr lang="en-US" altLang="zh-CN" sz="2400" dirty="0" smtClean="0">
                <a:ea typeface="宋体" panose="02010600030101010101" pitchFamily="2" charset="-122"/>
              </a:rPr>
              <a:t>Comparisons can be applied to results of arithmetic expressions.</a:t>
            </a:r>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00111" y="226657"/>
            <a:ext cx="8077200" cy="609600"/>
          </a:xfrm>
        </p:spPr>
        <p:txBody>
          <a:bodyPr lIns="90488" tIns="44450" rIns="90488" bIns="44450" anchor="ctr"/>
          <a:lstStyle/>
          <a:p>
            <a:pPr>
              <a:defRPr/>
            </a:pPr>
            <a:r>
              <a:rPr lang="en-US" altLang="zh-CN" sz="2800" dirty="0" smtClean="0">
                <a:ea typeface="宋体" panose="02010600030101010101" pitchFamily="2" charset="-122"/>
              </a:rPr>
              <a:t>3.3.2 Queries on Multiple Relations</a:t>
            </a:r>
          </a:p>
        </p:txBody>
      </p:sp>
      <p:sp>
        <p:nvSpPr>
          <p:cNvPr id="5" name="Rectangle 3"/>
          <p:cNvSpPr txBox="1">
            <a:spLocks noChangeArrowheads="1"/>
          </p:cNvSpPr>
          <p:nvPr/>
        </p:nvSpPr>
        <p:spPr bwMode="auto">
          <a:xfrm>
            <a:off x="617538" y="1106488"/>
            <a:ext cx="8226211" cy="5024437"/>
          </a:xfrm>
          <a:prstGeom prst="rect">
            <a:avLst/>
          </a:prstGeom>
          <a:noFill/>
          <a:ln w="9525">
            <a:noFill/>
            <a:miter lim="800000"/>
          </a:ln>
        </p:spPr>
        <p:txBody>
          <a:bodyPr vert="horz" wrap="square" lIns="90488" tIns="44450" rIns="90488" bIns="44450" numCol="1" anchor="t" anchorCtr="0" compatLnSpc="1"/>
          <a:lstStyle/>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tabLst>
                <a:tab pos="635000" algn="l"/>
                <a:tab pos="2403475" algn="l"/>
              </a:tabLst>
              <a:defRPr/>
            </a:pPr>
            <a:r>
              <a:rPr kumimoji="1"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The </a:t>
            </a:r>
            <a:r>
              <a:rPr kumimoji="1" lang="en-US" altLang="zh-CN" sz="2400" b="1" i="0" u="none" strike="noStrike" kern="0" cap="none" spc="0" normalizeH="0" baseline="0" noProof="0" dirty="0" smtClean="0">
                <a:ln>
                  <a:noFill/>
                </a:ln>
                <a:solidFill>
                  <a:srgbClr val="000099"/>
                </a:solidFill>
                <a:effectLst/>
                <a:uLnTx/>
                <a:uFillTx/>
                <a:latin typeface="+mn-lt"/>
                <a:ea typeface="宋体" panose="02010600030101010101" pitchFamily="2" charset="-122"/>
                <a:cs typeface="+mn-cs"/>
              </a:rPr>
              <a:t>from</a:t>
            </a:r>
            <a:r>
              <a:rPr kumimoji="1"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1"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clause lists the relations involved in the query</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2"/>
              <a:buChar char="l"/>
              <a:tabLst>
                <a:tab pos="635000" algn="l"/>
                <a:tab pos="2403475" algn="l"/>
              </a:tabLst>
              <a:defRPr/>
            </a:pPr>
            <a:r>
              <a:rPr kumimoji="1"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rPr>
              <a:t>Corresponds to the Cartesian product operation of the relational algebra.</a:t>
            </a:r>
          </a:p>
          <a:p>
            <a:pPr marL="342900" marR="0" lvl="0" indent="-342900" algn="l" defTabSz="914400" rtl="0" eaLnBrk="0" fontAlgn="base" latinLnBrk="0" hangingPunct="0">
              <a:lnSpc>
                <a:spcPct val="100000"/>
              </a:lnSpc>
              <a:spcBef>
                <a:spcPct val="35000"/>
              </a:spcBef>
              <a:spcAft>
                <a:spcPct val="0"/>
              </a:spcAft>
              <a:buClr>
                <a:schemeClr val="tx2"/>
              </a:buClr>
              <a:buSzPct val="90000"/>
              <a:tabLst>
                <a:tab pos="635000" algn="l"/>
                <a:tab pos="2403475" algn="l"/>
              </a:tabLst>
              <a:defRPr/>
            </a:pPr>
            <a:r>
              <a:rPr kumimoji="1" lang="en-US" altLang="zh-CN" sz="2400" b="1" kern="0" dirty="0" smtClean="0">
                <a:latin typeface="+mn-lt"/>
                <a:ea typeface="宋体" panose="02010600030101010101" pitchFamily="2" charset="-122"/>
              </a:rPr>
              <a:t>          select </a:t>
            </a:r>
            <a:r>
              <a:rPr kumimoji="1" lang="en-US" altLang="zh-CN" sz="2400" kern="0" dirty="0" smtClean="0">
                <a:latin typeface="+mn-lt"/>
                <a:ea typeface="宋体" panose="02010600030101010101" pitchFamily="2" charset="-122"/>
              </a:rPr>
              <a:t>name, </a:t>
            </a:r>
            <a:r>
              <a:rPr kumimoji="1" lang="en-US" altLang="zh-CN" sz="2400" kern="0" dirty="0" err="1" smtClean="0">
                <a:latin typeface="+mn-lt"/>
                <a:ea typeface="宋体" panose="02010600030101010101" pitchFamily="2" charset="-122"/>
              </a:rPr>
              <a:t>instructor.dept_name</a:t>
            </a:r>
            <a:r>
              <a:rPr kumimoji="1" lang="en-US" altLang="zh-CN" sz="2400" kern="0" dirty="0" smtClean="0">
                <a:latin typeface="+mn-lt"/>
                <a:ea typeface="宋体" panose="02010600030101010101" pitchFamily="2" charset="-122"/>
              </a:rPr>
              <a:t>, building</a:t>
            </a:r>
          </a:p>
          <a:p>
            <a:pPr marL="342900" lvl="0" indent="-342900">
              <a:spcBef>
                <a:spcPct val="35000"/>
              </a:spcBef>
              <a:buClr>
                <a:schemeClr val="tx2"/>
              </a:buClr>
              <a:buSzPct val="90000"/>
              <a:tabLst>
                <a:tab pos="635000" algn="l"/>
                <a:tab pos="2403475" algn="l"/>
              </a:tabLst>
            </a:pPr>
            <a:r>
              <a:rPr kumimoji="1" lang="en-US" altLang="zh-CN" sz="2400" b="1" kern="0" dirty="0" smtClean="0">
                <a:latin typeface="+mn-lt"/>
                <a:ea typeface="宋体" panose="02010600030101010101" pitchFamily="2" charset="-122"/>
              </a:rPr>
              <a:t>          from </a:t>
            </a:r>
            <a:r>
              <a:rPr kumimoji="1" lang="en-US" altLang="zh-CN" sz="2400" kern="0" dirty="0" smtClean="0">
                <a:latin typeface="+mn-lt"/>
                <a:ea typeface="宋体" panose="02010600030101010101" pitchFamily="2" charset="-122"/>
              </a:rPr>
              <a:t>instructor, department</a:t>
            </a:r>
          </a:p>
          <a:p>
            <a:pPr marL="342900" lvl="0" indent="-342900">
              <a:spcBef>
                <a:spcPct val="35000"/>
              </a:spcBef>
              <a:buClr>
                <a:schemeClr val="tx2"/>
              </a:buClr>
              <a:buSzPct val="90000"/>
              <a:tabLst>
                <a:tab pos="635000" algn="l"/>
                <a:tab pos="2403475" algn="l"/>
              </a:tabLst>
            </a:pPr>
            <a:r>
              <a:rPr kumimoji="1" lang="en-US" altLang="zh-CN" sz="2400" b="1" kern="0" dirty="0" smtClean="0">
                <a:latin typeface="+mn-lt"/>
                <a:ea typeface="宋体" panose="02010600030101010101" pitchFamily="2" charset="-122"/>
              </a:rPr>
              <a:t>          where</a:t>
            </a:r>
          </a:p>
          <a:p>
            <a:pPr marL="342900" lvl="0" indent="-342900">
              <a:spcBef>
                <a:spcPct val="35000"/>
              </a:spcBef>
              <a:buClr>
                <a:schemeClr val="tx2"/>
              </a:buClr>
              <a:buSzPct val="90000"/>
              <a:tabLst>
                <a:tab pos="635000" algn="l"/>
                <a:tab pos="2403475" algn="l"/>
              </a:tabLst>
            </a:pPr>
            <a:r>
              <a:rPr kumimoji="1" lang="en-US" altLang="zh-CN" sz="2400" b="1" kern="0" dirty="0" smtClean="0">
                <a:latin typeface="+mn-lt"/>
                <a:ea typeface="宋体" panose="02010600030101010101" pitchFamily="2" charset="-122"/>
              </a:rPr>
              <a:t>                 </a:t>
            </a:r>
            <a:r>
              <a:rPr kumimoji="1" lang="en-US" altLang="zh-CN" sz="2400" kern="0" dirty="0" err="1" smtClean="0">
                <a:latin typeface="+mn-lt"/>
                <a:ea typeface="宋体" panose="02010600030101010101" pitchFamily="2" charset="-122"/>
              </a:rPr>
              <a:t>instructor.dept_name</a:t>
            </a:r>
            <a:r>
              <a:rPr kumimoji="1" lang="en-US" altLang="zh-CN" sz="2400" kern="0" dirty="0" smtClean="0">
                <a:latin typeface="+mn-lt"/>
                <a:ea typeface="宋体" panose="02010600030101010101" pitchFamily="2" charset="-122"/>
              </a:rPr>
              <a:t>= </a:t>
            </a:r>
            <a:r>
              <a:rPr kumimoji="1" lang="en-US" altLang="zh-CN" sz="2400" kern="0" dirty="0" err="1" smtClean="0">
                <a:latin typeface="+mn-lt"/>
                <a:ea typeface="宋体" panose="02010600030101010101" pitchFamily="2" charset="-122"/>
              </a:rPr>
              <a:t>department.dept_name</a:t>
            </a:r>
            <a:r>
              <a:rPr kumimoji="1" lang="en-US" altLang="zh-CN" sz="2400" kern="0" dirty="0" smtClean="0">
                <a:latin typeface="+mn-lt"/>
                <a:ea typeface="宋体" panose="02010600030101010101" pitchFamily="2" charset="-122"/>
              </a:rPr>
              <a:t>;</a:t>
            </a:r>
          </a:p>
          <a:p>
            <a:pPr marL="342900" indent="-342900">
              <a:spcBef>
                <a:spcPct val="35000"/>
              </a:spcBef>
              <a:buClr>
                <a:schemeClr val="tx2"/>
              </a:buClr>
              <a:buSzPct val="90000"/>
              <a:tabLst>
                <a:tab pos="635000" algn="l"/>
                <a:tab pos="2403475" algn="l"/>
              </a:tabLst>
            </a:pPr>
            <a:r>
              <a:rPr kumimoji="1" lang="en-US" altLang="zh-CN" sz="2400" kern="0" dirty="0" smtClean="0">
                <a:ea typeface="宋体" panose="02010600030101010101" pitchFamily="2" charset="-122"/>
              </a:rPr>
              <a:t>     Corresponds to the Cartesian product operation of the relational algebra.</a:t>
            </a:r>
          </a:p>
          <a:p>
            <a:pPr marL="342900" lvl="0" indent="-342900">
              <a:spcBef>
                <a:spcPct val="35000"/>
              </a:spcBef>
              <a:buClr>
                <a:schemeClr val="tx2"/>
              </a:buClr>
              <a:buSzPct val="90000"/>
              <a:tabLst>
                <a:tab pos="635000" algn="l"/>
                <a:tab pos="2403475" algn="l"/>
              </a:tabLst>
            </a:pPr>
            <a:endParaRPr kumimoji="1" lang="en-US" altLang="zh-CN" sz="2400" kern="0" dirty="0" smtClean="0">
              <a:latin typeface="+mn-lt"/>
              <a:ea typeface="宋体" panose="02010600030101010101" pitchFamily="2" charset="-122"/>
            </a:endParaRPr>
          </a:p>
          <a:p>
            <a:pPr marL="342900" lvl="0" indent="-342900">
              <a:spcBef>
                <a:spcPct val="35000"/>
              </a:spcBef>
              <a:buClr>
                <a:schemeClr val="tx2"/>
              </a:buClr>
              <a:buSzPct val="90000"/>
              <a:tabLst>
                <a:tab pos="635000" algn="l"/>
                <a:tab pos="2403475" algn="l"/>
              </a:tabLst>
            </a:pPr>
            <a:endParaRPr kumimoji="1" lang="en-US" altLang="zh-CN" sz="2400" kern="0" dirty="0" smtClean="0">
              <a:latin typeface="+mn-lt"/>
              <a:ea typeface="宋体" panose="02010600030101010101" pitchFamily="2" charset="-122"/>
            </a:endParaRPr>
          </a:p>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charset="2"/>
              <a:buNone/>
              <a:tabLst>
                <a:tab pos="635000" algn="l"/>
                <a:tab pos="2403475" algn="l"/>
              </a:tabLst>
              <a:defRPr/>
            </a:pPr>
            <a:r>
              <a:rPr kumimoji="1" lang="en-US" altLang="zh-CN" sz="1800" b="0" i="1"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a:xfrm>
            <a:off x="604577" y="172067"/>
            <a:ext cx="8077200" cy="609600"/>
          </a:xfrm>
        </p:spPr>
        <p:txBody>
          <a:bodyPr/>
          <a:lstStyle/>
          <a:p>
            <a:pPr>
              <a:defRPr/>
            </a:pPr>
            <a:r>
              <a:rPr lang="en-US" altLang="zh-CN" sz="2800" dirty="0" smtClean="0"/>
              <a:t>3.1 Overview of the SQL Query Language</a:t>
            </a:r>
            <a:endParaRPr lang="en-US" altLang="zh-CN" sz="2800" dirty="0" smtClean="0">
              <a:ea typeface="宋体" panose="02010600030101010101" pitchFamily="2" charset="-122"/>
            </a:endParaRPr>
          </a:p>
        </p:txBody>
      </p:sp>
      <p:sp>
        <p:nvSpPr>
          <p:cNvPr id="7171" name="Rectangle 3"/>
          <p:cNvSpPr>
            <a:spLocks noGrp="1" noChangeArrowheads="1"/>
          </p:cNvSpPr>
          <p:nvPr>
            <p:ph type="body" idx="1"/>
          </p:nvPr>
        </p:nvSpPr>
        <p:spPr>
          <a:xfrm>
            <a:off x="191070" y="982639"/>
            <a:ext cx="8775510" cy="5595582"/>
          </a:xfrm>
        </p:spPr>
        <p:txBody>
          <a:bodyPr/>
          <a:lstStyle/>
          <a:p>
            <a:pPr>
              <a:buNone/>
            </a:pPr>
            <a:r>
              <a:rPr lang="en-US" altLang="zh-CN" sz="2800" b="1" dirty="0" smtClean="0">
                <a:ea typeface="宋体" panose="02010600030101010101" pitchFamily="2" charset="-122"/>
              </a:rPr>
              <a:t>History</a:t>
            </a:r>
          </a:p>
          <a:p>
            <a:r>
              <a:rPr lang="en-US" altLang="zh-CN" sz="2400" dirty="0" smtClean="0">
                <a:ea typeface="宋体" panose="02010600030101010101" pitchFamily="2" charset="-122"/>
              </a:rPr>
              <a:t>IBM Sequel language developed as part of System R project at the IBM San Jose Research Laboratory</a:t>
            </a:r>
          </a:p>
          <a:p>
            <a:r>
              <a:rPr lang="en-US" altLang="zh-CN" sz="2400" dirty="0" smtClean="0">
                <a:ea typeface="宋体" panose="02010600030101010101" pitchFamily="2" charset="-122"/>
              </a:rPr>
              <a:t>Renamed Structured Query Language (SQL)</a:t>
            </a:r>
          </a:p>
          <a:p>
            <a:r>
              <a:rPr lang="en-US" altLang="zh-CN" sz="2400" dirty="0" smtClean="0">
                <a:ea typeface="宋体" panose="02010600030101010101" pitchFamily="2" charset="-122"/>
              </a:rPr>
              <a:t>ANSI and ISO standard SQL:</a:t>
            </a:r>
          </a:p>
          <a:p>
            <a:pPr lvl="1"/>
            <a:r>
              <a:rPr lang="en-US" altLang="zh-CN" sz="2400" dirty="0" smtClean="0">
                <a:ea typeface="宋体" panose="02010600030101010101" pitchFamily="2" charset="-122"/>
              </a:rPr>
              <a:t>SQL-86, SQL-89, SQL-92 </a:t>
            </a:r>
          </a:p>
          <a:p>
            <a:pPr lvl="1"/>
            <a:r>
              <a:rPr lang="en-US" altLang="zh-CN" sz="2400" dirty="0" smtClean="0">
                <a:ea typeface="宋体" panose="02010600030101010101" pitchFamily="2" charset="-122"/>
              </a:rPr>
              <a:t>SQL:1999, SQL:2003, SQL:2008</a:t>
            </a:r>
          </a:p>
          <a:p>
            <a:r>
              <a:rPr lang="en-US" altLang="zh-CN" sz="2400" dirty="0" smtClean="0">
                <a:ea typeface="宋体" panose="02010600030101010101" pitchFamily="2" charset="-122"/>
              </a:rPr>
              <a:t>Commercial systems offer most, if not all, SQL-92 features, plus varying feature sets from later standards and special proprietary features.  </a:t>
            </a:r>
          </a:p>
          <a:p>
            <a:pPr lvl="1"/>
            <a:r>
              <a:rPr lang="en-US" altLang="zh-CN" sz="2400" dirty="0" smtClean="0">
                <a:solidFill>
                  <a:schemeClr val="tx2"/>
                </a:solidFill>
                <a:ea typeface="宋体" panose="02010600030101010101" pitchFamily="2" charset="-122"/>
              </a:rPr>
              <a:t>Not all examples here may work on your particular sy</a:t>
            </a:r>
            <a:r>
              <a:rPr lang="en-US" altLang="zh-CN" sz="2000" dirty="0" smtClean="0">
                <a:solidFill>
                  <a:schemeClr val="tx2"/>
                </a:solidFill>
                <a:ea typeface="宋体" panose="02010600030101010101" pitchFamily="2" charset="-122"/>
              </a:rPr>
              <a:t>stem.</a:t>
            </a:r>
            <a:endParaRPr lang="en-US" altLang="zh-CN" sz="18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a:xfrm>
            <a:off x="645520" y="485965"/>
            <a:ext cx="8077200" cy="609600"/>
          </a:xfrm>
        </p:spPr>
        <p:txBody>
          <a:bodyPr lIns="90488" tIns="44450" rIns="90488" bIns="44450" anchor="ctr"/>
          <a:lstStyle/>
          <a:p>
            <a:pPr>
              <a:defRPr/>
            </a:pPr>
            <a:r>
              <a:rPr lang="en-US" altLang="zh-CN" sz="2800" dirty="0" smtClean="0">
                <a:ea typeface="宋体" panose="02010600030101010101" pitchFamily="2" charset="-122"/>
              </a:rPr>
              <a:t>3.3.2 Queries on Multiple Relations</a:t>
            </a:r>
          </a:p>
        </p:txBody>
      </p:sp>
      <p:sp>
        <p:nvSpPr>
          <p:cNvPr id="20483" name="Rectangle 3"/>
          <p:cNvSpPr>
            <a:spLocks noGrp="1" noChangeArrowheads="1"/>
          </p:cNvSpPr>
          <p:nvPr>
            <p:ph type="body" idx="1"/>
          </p:nvPr>
        </p:nvSpPr>
        <p:spPr>
          <a:xfrm>
            <a:off x="617538" y="1106488"/>
            <a:ext cx="7970837" cy="5024437"/>
          </a:xfrm>
          <a:noFill/>
        </p:spPr>
        <p:txBody>
          <a:bodyPr lIns="90488" tIns="44450" rIns="90488" bIns="44450"/>
          <a:lstStyle/>
          <a:p>
            <a:pPr>
              <a:tabLst>
                <a:tab pos="635000" algn="l"/>
                <a:tab pos="2403475" algn="l"/>
              </a:tabLst>
            </a:pPr>
            <a:r>
              <a:rPr lang="en-US" altLang="zh-CN" sz="2400" dirty="0" smtClean="0">
                <a:ea typeface="宋体" panose="02010600030101010101" pitchFamily="2" charset="-122"/>
              </a:rPr>
              <a:t>The </a:t>
            </a:r>
            <a:r>
              <a:rPr lang="en-US" altLang="zh-CN" sz="2400" b="1" dirty="0" smtClean="0">
                <a:solidFill>
                  <a:srgbClr val="000099"/>
                </a:solidFill>
                <a:ea typeface="宋体" panose="02010600030101010101" pitchFamily="2" charset="-122"/>
              </a:rPr>
              <a:t>from</a:t>
            </a:r>
            <a:r>
              <a:rPr lang="en-US" altLang="zh-CN" sz="2400" b="1" dirty="0" smtClean="0">
                <a:ea typeface="宋体" panose="02010600030101010101" pitchFamily="2" charset="-122"/>
              </a:rPr>
              <a:t> </a:t>
            </a:r>
            <a:r>
              <a:rPr lang="en-US" altLang="zh-CN" sz="2400" dirty="0" smtClean="0">
                <a:ea typeface="宋体" panose="02010600030101010101" pitchFamily="2" charset="-122"/>
              </a:rPr>
              <a:t>clause lists the relations involved in the query</a:t>
            </a:r>
          </a:p>
          <a:p>
            <a:pPr lvl="1">
              <a:tabLst>
                <a:tab pos="635000" algn="l"/>
                <a:tab pos="2403475" algn="l"/>
              </a:tabLst>
            </a:pPr>
            <a:r>
              <a:rPr lang="en-US" altLang="zh-CN" sz="2400" dirty="0" smtClean="0">
                <a:ea typeface="宋体" panose="02010600030101010101" pitchFamily="2" charset="-122"/>
              </a:rPr>
              <a:t>Corresponds to the Cartesian product operation of the relational algebra.</a:t>
            </a:r>
          </a:p>
          <a:p>
            <a:pPr>
              <a:tabLst>
                <a:tab pos="635000" algn="l"/>
                <a:tab pos="2403475" algn="l"/>
              </a:tabLst>
            </a:pPr>
            <a:r>
              <a:rPr lang="en-US" altLang="zh-CN" sz="2400" dirty="0" smtClean="0">
                <a:ea typeface="宋体" panose="02010600030101010101" pitchFamily="2" charset="-122"/>
              </a:rPr>
              <a:t>Find the Cartesian product </a:t>
            </a:r>
            <a:r>
              <a:rPr lang="en-US" altLang="zh-CN" sz="2400" i="1" dirty="0" smtClean="0">
                <a:ea typeface="宋体" panose="02010600030101010101" pitchFamily="2" charset="-122"/>
              </a:rPr>
              <a:t>instructor X teaches</a:t>
            </a:r>
            <a:endParaRPr lang="en-US" altLang="zh-CN" sz="2400" dirty="0" smtClean="0">
              <a:ea typeface="宋体" panose="02010600030101010101" pitchFamily="2" charset="-122"/>
            </a:endParaRPr>
          </a:p>
          <a:p>
            <a:pPr lvl="0">
              <a:buNone/>
              <a:tabLst>
                <a:tab pos="635000" algn="l"/>
                <a:tab pos="2403475" algn="l"/>
              </a:tabLst>
            </a:pPr>
            <a:r>
              <a:rPr lang="en-US" altLang="zh-CN" sz="2400" b="1" dirty="0" smtClean="0">
                <a:ea typeface="宋体" panose="02010600030101010101" pitchFamily="2" charset="-122"/>
              </a:rPr>
              <a:t>   		                     select </a:t>
            </a:r>
            <a:r>
              <a:rPr lang="en-US" altLang="zh-CN" sz="2400" dirty="0" smtClean="0">
                <a:latin typeface="Symbol" panose="05050102010706020507" pitchFamily="18" charset="2"/>
                <a:ea typeface="宋体" panose="02010600030101010101" pitchFamily="2" charset="-122"/>
              </a:rPr>
              <a:t></a:t>
            </a:r>
            <a:r>
              <a:rPr lang="en-US" altLang="zh-CN" sz="2400" dirty="0" smtClean="0">
                <a:ea typeface="宋体" panose="02010600030101010101" pitchFamily="2" charset="-122"/>
              </a:rPr>
              <a:t/>
            </a:r>
            <a:br>
              <a:rPr lang="en-US" altLang="zh-CN" sz="2400" dirty="0" smtClean="0">
                <a:ea typeface="宋体" panose="02010600030101010101" pitchFamily="2" charset="-122"/>
              </a:rPr>
            </a:br>
            <a:r>
              <a:rPr lang="en-US" altLang="zh-CN" sz="2400" dirty="0" smtClean="0">
                <a:ea typeface="宋体" panose="02010600030101010101" pitchFamily="2" charset="-122"/>
              </a:rPr>
              <a:t>		</a:t>
            </a:r>
            <a:r>
              <a:rPr lang="en-US" altLang="zh-CN" sz="2400" b="1" dirty="0" smtClean="0">
                <a:ea typeface="宋体" panose="02010600030101010101" pitchFamily="2" charset="-122"/>
              </a:rPr>
              <a:t>from </a:t>
            </a:r>
            <a:r>
              <a:rPr lang="en-US" altLang="zh-CN" sz="2400" dirty="0" smtClean="0">
                <a:ea typeface="宋体" panose="02010600030101010101" pitchFamily="2" charset="-122"/>
              </a:rPr>
              <a:t>instructor, department</a:t>
            </a:r>
          </a:p>
          <a:p>
            <a:pPr lvl="1">
              <a:tabLst>
                <a:tab pos="635000" algn="l"/>
                <a:tab pos="2403475" algn="l"/>
              </a:tabLst>
            </a:pPr>
            <a:r>
              <a:rPr lang="en-US" altLang="zh-CN" sz="2400" dirty="0" smtClean="0">
                <a:ea typeface="宋体" panose="02010600030101010101" pitchFamily="2" charset="-122"/>
              </a:rPr>
              <a:t>generates every possible instructor – department pair, with all attributes from both relations</a:t>
            </a:r>
          </a:p>
          <a:p>
            <a:pPr>
              <a:tabLst>
                <a:tab pos="635000" algn="l"/>
                <a:tab pos="2403475" algn="l"/>
              </a:tabLst>
            </a:pPr>
            <a:r>
              <a:rPr lang="en-US" altLang="zh-CN" sz="2400" dirty="0" smtClean="0">
                <a:ea typeface="宋体" panose="02010600030101010101" pitchFamily="2" charset="-122"/>
              </a:rPr>
              <a:t>Cartesian product not very useful directly, but useful combined with where-clause condition (selection operation in relational algebra)</a:t>
            </a:r>
          </a:p>
          <a:p>
            <a:pPr>
              <a:buFont typeface="Monotype Sorts" charset="2"/>
              <a:buNone/>
              <a:tabLst>
                <a:tab pos="635000" algn="l"/>
                <a:tab pos="2403475" algn="l"/>
              </a:tabLst>
            </a:pPr>
            <a:r>
              <a:rPr lang="en-US" altLang="zh-CN" sz="1800" i="1" dirty="0" smtClean="0">
                <a:ea typeface="宋体" panose="02010600030101010101" pitchFamily="2" charset="-122"/>
              </a:rPr>
              <a:t>	</a:t>
            </a:r>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408295" y="1021307"/>
            <a:ext cx="8544635" cy="5543265"/>
          </a:xfrm>
          <a:prstGeom prst="rect">
            <a:avLst/>
          </a:prstGeom>
          <a:noFill/>
          <a:ln w="9525">
            <a:noFill/>
            <a:miter lim="800000"/>
          </a:ln>
        </p:spPr>
        <p:txBody>
          <a:bodyPr vert="horz" wrap="square" lIns="90488" tIns="44450" rIns="90488" bIns="44450" numCol="1" anchor="t" anchorCtr="0" compatLnSpc="1"/>
          <a:lstStyle/>
          <a:p>
            <a:pPr marL="290830" marR="0" lvl="0" indent="-290830" algn="l" defTabSz="914400" rtl="0" eaLnBrk="0" fontAlgn="base" latinLnBrk="0" hangingPunct="0">
              <a:lnSpc>
                <a:spcPct val="100000"/>
              </a:lnSpc>
              <a:spcBef>
                <a:spcPct val="35000"/>
              </a:spcBef>
              <a:spcAft>
                <a:spcPct val="0"/>
              </a:spcAft>
              <a:buClr>
                <a:schemeClr val="tx2"/>
              </a:buClr>
              <a:buSzPct val="90000"/>
              <a:buFont typeface="Monotype Sorts" charset="2"/>
              <a:buChar char="n"/>
              <a:tabLst>
                <a:tab pos="1311275" algn="l"/>
              </a:tabLst>
              <a:defRPr/>
            </a:pPr>
            <a:r>
              <a:rPr kumimoji="1"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The </a:t>
            </a:r>
            <a:r>
              <a:rPr kumimoji="1" lang="en-US" altLang="zh-CN" sz="2400" b="1" i="1"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from</a:t>
            </a: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 </a:t>
            </a:r>
            <a:r>
              <a:rPr kumimoji="1"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clause lists the relations involved in the query</a:t>
            </a:r>
          </a:p>
          <a:p>
            <a:pPr marL="76708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2"/>
              <a:buChar char="l"/>
              <a:tabLst>
                <a:tab pos="1311275" algn="l"/>
              </a:tabLst>
              <a:defRPr/>
            </a:pPr>
            <a:r>
              <a:rPr kumimoji="1"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rPr>
              <a:t>corresponding </a:t>
            </a:r>
            <a:r>
              <a:rPr kumimoji="1" lang="en-US" altLang="zh-CN" sz="2400" b="0" i="0" u="none" strike="noStrike" kern="0" cap="none" spc="0" normalizeH="0" baseline="0" noProof="0" dirty="0" smtClean="0">
                <a:ln>
                  <a:noFill/>
                </a:ln>
                <a:solidFill>
                  <a:srgbClr val="FF0000"/>
                </a:solidFill>
                <a:effectLst/>
                <a:uLnTx/>
                <a:uFillTx/>
                <a:latin typeface="Times New Roman" panose="02020603050405020304" pitchFamily="18" charset="0"/>
              </a:rPr>
              <a:t>to</a:t>
            </a:r>
            <a:r>
              <a:rPr kumimoji="1" lang="en-US" altLang="zh-CN" sz="2400" b="0" i="1" u="none" strike="noStrike" kern="0" cap="none" spc="0" normalizeH="0" baseline="0" noProof="0" dirty="0" smtClean="0">
                <a:ln>
                  <a:noFill/>
                </a:ln>
                <a:solidFill>
                  <a:srgbClr val="FF0000"/>
                </a:solidFill>
                <a:effectLst/>
                <a:uLnTx/>
                <a:uFillTx/>
                <a:latin typeface="Times New Roman" panose="02020603050405020304" pitchFamily="18" charset="0"/>
              </a:rPr>
              <a:t> the Cartesian product operation of the relational algebra</a:t>
            </a:r>
          </a:p>
          <a:p>
            <a:pPr lvl="0">
              <a:tabLst>
                <a:tab pos="635000" algn="l"/>
                <a:tab pos="2403475" algn="l"/>
              </a:tabLst>
            </a:pPr>
            <a:r>
              <a:rPr kumimoji="1"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      E.g. !!!find </a:t>
            </a:r>
            <a:r>
              <a:rPr kumimoji="1" lang="en-US" altLang="zh-CN" sz="2400" b="0" i="0" u="none" strike="noStrike" kern="0" cap="none" spc="0" normalizeH="0" baseline="0" noProof="0" dirty="0" smtClean="0">
                <a:ln>
                  <a:noFill/>
                </a:ln>
                <a:solidFill>
                  <a:srgbClr val="FF0000"/>
                </a:solidFill>
                <a:effectLst/>
                <a:uLnTx/>
                <a:uFillTx/>
                <a:latin typeface="Times New Roman" panose="02020603050405020304" pitchFamily="18" charset="0"/>
                <a:ea typeface="+mn-ea"/>
                <a:cs typeface="+mn-cs"/>
              </a:rPr>
              <a:t>the Cartesian product </a:t>
            </a:r>
            <a:r>
              <a:rPr lang="en-US" altLang="zh-CN" sz="2400" b="1" dirty="0" smtClean="0">
                <a:ea typeface="宋体" panose="02010600030101010101" pitchFamily="2" charset="-122"/>
              </a:rPr>
              <a:t> </a:t>
            </a:r>
            <a:r>
              <a:rPr lang="en-US" altLang="zh-CN" sz="2400" i="1" dirty="0" smtClean="0">
                <a:ea typeface="宋体" panose="02010600030101010101" pitchFamily="2" charset="-122"/>
              </a:rPr>
              <a:t>instructor </a:t>
            </a:r>
            <a:r>
              <a:rPr lang="en-US" altLang="zh-CN" sz="2000" i="1" dirty="0" smtClean="0">
                <a:ea typeface="宋体" panose="02010600030101010101" pitchFamily="2" charset="-122"/>
              </a:rPr>
              <a:t>X </a:t>
            </a:r>
            <a:r>
              <a:rPr kumimoji="1" lang="en-US" altLang="zh-CN" sz="2400" kern="0" dirty="0" smtClean="0">
                <a:ea typeface="宋体" panose="02010600030101010101" pitchFamily="2" charset="-122"/>
              </a:rPr>
              <a:t>department</a:t>
            </a:r>
          </a:p>
          <a:p>
            <a:pPr lvl="0">
              <a:tabLst>
                <a:tab pos="635000" algn="l"/>
                <a:tab pos="2403475" algn="l"/>
              </a:tabLst>
            </a:pPr>
            <a:r>
              <a:rPr kumimoji="1"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	 	</a:t>
            </a: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select *</a:t>
            </a:r>
            <a:r>
              <a:rPr kumimoji="1"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a:t>
            </a:r>
            <a:br>
              <a:rPr kumimoji="1"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br>
            <a:r>
              <a:rPr kumimoji="1"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		</a:t>
            </a: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from </a:t>
            </a:r>
            <a:r>
              <a:rPr lang="en-US" altLang="zh-CN" sz="2400" b="1" dirty="0" smtClean="0">
                <a:ea typeface="宋体" panose="02010600030101010101" pitchFamily="2" charset="-122"/>
              </a:rPr>
              <a:t> </a:t>
            </a:r>
            <a:r>
              <a:rPr lang="en-US" altLang="zh-CN" sz="2400" i="1" dirty="0" smtClean="0">
                <a:ea typeface="宋体" panose="02010600030101010101" pitchFamily="2" charset="-122"/>
              </a:rPr>
              <a:t>instructor, </a:t>
            </a:r>
            <a:r>
              <a:rPr kumimoji="1" lang="en-US" altLang="zh-CN" sz="2400" kern="0" dirty="0" smtClean="0">
                <a:ea typeface="宋体" panose="02010600030101010101" pitchFamily="2" charset="-122"/>
              </a:rPr>
              <a:t>department</a:t>
            </a:r>
          </a:p>
          <a:p>
            <a:pPr lvl="0">
              <a:tabLst>
                <a:tab pos="635000" algn="l"/>
                <a:tab pos="2403475" algn="l"/>
              </a:tabLst>
            </a:pPr>
            <a:r>
              <a:rPr lang="en-US" altLang="zh-CN" sz="2400" dirty="0" smtClean="0"/>
              <a:t> generates every possible </a:t>
            </a:r>
            <a:r>
              <a:rPr lang="en-US" altLang="zh-CN" sz="2400" i="1" dirty="0" smtClean="0">
                <a:ea typeface="宋体" panose="02010600030101010101" pitchFamily="2" charset="-122"/>
              </a:rPr>
              <a:t>instructor-</a:t>
            </a:r>
            <a:r>
              <a:rPr kumimoji="1" lang="en-US" altLang="zh-CN" sz="2400" kern="0" dirty="0" smtClean="0">
                <a:ea typeface="宋体" panose="02010600030101010101" pitchFamily="2" charset="-122"/>
              </a:rPr>
              <a:t>department  </a:t>
            </a:r>
            <a:r>
              <a:rPr lang="en-US" altLang="zh-CN" sz="2400" dirty="0" smtClean="0"/>
              <a:t>pair, with all attributes from both relations</a:t>
            </a:r>
            <a:endParaRPr kumimoji="1" lang="en-US" altLang="zh-CN" sz="2400" kern="0" dirty="0" smtClean="0">
              <a:ea typeface="宋体" panose="02010600030101010101" pitchFamily="2" charset="-122"/>
            </a:endParaRPr>
          </a:p>
          <a:p>
            <a:pPr marL="290830" marR="0" lvl="0" indent="-290830" algn="l" defTabSz="914400" rtl="0" eaLnBrk="0" fontAlgn="base" latinLnBrk="0" hangingPunct="0">
              <a:lnSpc>
                <a:spcPct val="100000"/>
              </a:lnSpc>
              <a:spcBef>
                <a:spcPct val="35000"/>
              </a:spcBef>
              <a:spcAft>
                <a:spcPct val="0"/>
              </a:spcAft>
              <a:buClr>
                <a:schemeClr val="tx2"/>
              </a:buClr>
              <a:buSzPct val="90000"/>
              <a:buFont typeface="Monotype Sorts" charset="2"/>
              <a:buChar char="n"/>
              <a:tabLst>
                <a:tab pos="1311275" algn="l"/>
              </a:tabLst>
              <a:defRPr/>
            </a:pPr>
            <a:r>
              <a:rPr kumimoji="1"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As a simple representation of “</a:t>
            </a:r>
            <a:r>
              <a:rPr kumimoji="1" lang="en-US" altLang="zh-CN" sz="2400" b="0" i="1"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natural join</a:t>
            </a:r>
            <a:r>
              <a:rPr kumimoji="1"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a:t>
            </a:r>
            <a:endParaRPr kumimoji="0" lang="zh-CN" altLang="en-US" sz="24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endParaRPr>
          </a:p>
          <a:p>
            <a:pPr marL="76708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2"/>
              <a:buChar char="l"/>
              <a:tabLst>
                <a:tab pos="1311275" algn="l"/>
              </a:tabLst>
              <a:defRPr/>
            </a:pPr>
            <a:r>
              <a:rPr kumimoji="1"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rPr>
              <a:t>!!!e.g.                             corresponds to           </a:t>
            </a:r>
          </a:p>
          <a:p>
            <a:pPr marL="342900" lvl="0" indent="-342900">
              <a:spcBef>
                <a:spcPct val="35000"/>
              </a:spcBef>
              <a:buClr>
                <a:schemeClr val="tx2"/>
              </a:buClr>
              <a:buSzPct val="90000"/>
              <a:tabLst>
                <a:tab pos="635000" algn="l"/>
                <a:tab pos="2403475" algn="l"/>
              </a:tabLst>
              <a:defRPr/>
            </a:pPr>
            <a:r>
              <a:rPr kumimoji="1" lang="en-US" altLang="zh-CN" sz="2000" b="1" kern="0" dirty="0" smtClean="0">
                <a:ea typeface="宋体" panose="02010600030101010101" pitchFamily="2" charset="-122"/>
              </a:rPr>
              <a:t>          select </a:t>
            </a:r>
            <a:r>
              <a:rPr kumimoji="1" lang="en-US" altLang="zh-CN" sz="2000" kern="0" dirty="0" smtClean="0">
                <a:ea typeface="宋体" panose="02010600030101010101" pitchFamily="2" charset="-122"/>
              </a:rPr>
              <a:t>name, </a:t>
            </a:r>
            <a:r>
              <a:rPr kumimoji="1" lang="en-US" altLang="zh-CN" sz="2000" kern="0" dirty="0" err="1" smtClean="0">
                <a:ea typeface="宋体" panose="02010600030101010101" pitchFamily="2" charset="-122"/>
              </a:rPr>
              <a:t>instructor.dept_name</a:t>
            </a:r>
            <a:r>
              <a:rPr kumimoji="1" lang="en-US" altLang="zh-CN" sz="2000" kern="0" dirty="0" smtClean="0">
                <a:ea typeface="宋体" panose="02010600030101010101" pitchFamily="2" charset="-122"/>
              </a:rPr>
              <a:t>, building</a:t>
            </a:r>
          </a:p>
          <a:p>
            <a:pPr marL="342900" lvl="0" indent="-342900">
              <a:spcBef>
                <a:spcPct val="35000"/>
              </a:spcBef>
              <a:buClr>
                <a:schemeClr val="tx2"/>
              </a:buClr>
              <a:buSzPct val="90000"/>
              <a:tabLst>
                <a:tab pos="635000" algn="l"/>
                <a:tab pos="2403475" algn="l"/>
              </a:tabLst>
            </a:pPr>
            <a:r>
              <a:rPr kumimoji="1" lang="en-US" altLang="zh-CN" sz="2000" b="1" kern="0" dirty="0" smtClean="0">
                <a:ea typeface="宋体" panose="02010600030101010101" pitchFamily="2" charset="-122"/>
              </a:rPr>
              <a:t>          from </a:t>
            </a:r>
            <a:r>
              <a:rPr kumimoji="1" lang="en-US" altLang="zh-CN" sz="2000" kern="0" dirty="0" smtClean="0">
                <a:ea typeface="宋体" panose="02010600030101010101" pitchFamily="2" charset="-122"/>
              </a:rPr>
              <a:t>instructor, department</a:t>
            </a:r>
          </a:p>
          <a:p>
            <a:pPr marL="342900" lvl="0" indent="-342900">
              <a:spcBef>
                <a:spcPct val="35000"/>
              </a:spcBef>
              <a:buClr>
                <a:schemeClr val="tx2"/>
              </a:buClr>
              <a:buSzPct val="90000"/>
              <a:tabLst>
                <a:tab pos="635000" algn="l"/>
                <a:tab pos="2403475" algn="l"/>
              </a:tabLst>
            </a:pPr>
            <a:r>
              <a:rPr kumimoji="1" lang="en-US" altLang="zh-CN" sz="2000" b="1" kern="0" dirty="0" smtClean="0">
                <a:ea typeface="宋体" panose="02010600030101010101" pitchFamily="2" charset="-122"/>
              </a:rPr>
              <a:t>          where </a:t>
            </a:r>
            <a:r>
              <a:rPr kumimoji="1" lang="en-US" altLang="zh-CN" sz="2000" kern="0" dirty="0" err="1" smtClean="0">
                <a:ea typeface="宋体" panose="02010600030101010101" pitchFamily="2" charset="-122"/>
              </a:rPr>
              <a:t>instructor.dept_name</a:t>
            </a:r>
            <a:r>
              <a:rPr kumimoji="1" lang="en-US" altLang="zh-CN" sz="2000" kern="0" dirty="0" smtClean="0">
                <a:ea typeface="宋体" panose="02010600030101010101" pitchFamily="2" charset="-122"/>
              </a:rPr>
              <a:t>= </a:t>
            </a:r>
            <a:r>
              <a:rPr kumimoji="1" lang="en-US" altLang="zh-CN" sz="2000" kern="0" dirty="0" err="1" smtClean="0">
                <a:ea typeface="宋体" panose="02010600030101010101" pitchFamily="2" charset="-122"/>
              </a:rPr>
              <a:t>department.dept_name</a:t>
            </a:r>
            <a:r>
              <a:rPr kumimoji="1" lang="en-US" altLang="zh-CN" sz="2000" kern="0" dirty="0" smtClean="0">
                <a:ea typeface="宋体" panose="02010600030101010101" pitchFamily="2" charset="-122"/>
              </a:rPr>
              <a:t>;</a:t>
            </a:r>
          </a:p>
          <a:p>
            <a:pPr marL="342900" lvl="0" indent="-342900">
              <a:spcBef>
                <a:spcPct val="35000"/>
              </a:spcBef>
              <a:buClr>
                <a:schemeClr val="tx2"/>
              </a:buClr>
              <a:buSzPct val="90000"/>
              <a:tabLst>
                <a:tab pos="635000" algn="l"/>
                <a:tab pos="2403475" algn="l"/>
              </a:tabLst>
              <a:defRPr/>
            </a:pPr>
            <a:r>
              <a:rPr kumimoji="1" lang="en-US" altLang="zh-CN" sz="1800" i="1" kern="0" dirty="0" smtClean="0">
                <a:ea typeface="宋体" panose="02010600030101010101" pitchFamily="2" charset="-122"/>
              </a:rPr>
              <a:t>	</a:t>
            </a:r>
            <a:endParaRPr kumimoji="1" lang="en-US" altLang="zh-CN" sz="2800" b="0" i="1" u="sng" strike="noStrike" kern="0" cap="none" spc="0" normalizeH="0" baseline="0" noProof="0" dirty="0">
              <a:ln>
                <a:noFill/>
              </a:ln>
              <a:solidFill>
                <a:schemeClr val="folHlink"/>
              </a:solidFill>
              <a:effectLst/>
              <a:uLnTx/>
              <a:uFillTx/>
              <a:latin typeface="Times New Roman" panose="02020603050405020304" pitchFamily="18" charset="0"/>
            </a:endParaRPr>
          </a:p>
        </p:txBody>
      </p:sp>
      <p:sp>
        <p:nvSpPr>
          <p:cNvPr id="8" name="Rectangle 6"/>
          <p:cNvSpPr>
            <a:spLocks noGrp="1" noChangeArrowheads="1"/>
          </p:cNvSpPr>
          <p:nvPr>
            <p:ph type="title"/>
          </p:nvPr>
        </p:nvSpPr>
        <p:spPr>
          <a:xfrm>
            <a:off x="1008743" y="341997"/>
            <a:ext cx="7565101" cy="574343"/>
          </a:xfrm>
          <a:noFill/>
        </p:spPr>
        <p:txBody>
          <a:bodyPr/>
          <a:lstStyle/>
          <a:p>
            <a:r>
              <a:rPr lang="en-US" altLang="zh-CN" sz="2800" dirty="0" smtClean="0">
                <a:ea typeface="宋体" panose="02010600030101010101" pitchFamily="2" charset="-122"/>
              </a:rPr>
              <a:t>3.3.2 Queries on Multiple Relations</a:t>
            </a:r>
            <a:endParaRPr lang="zh-CN" altLang="en-US" sz="2800" dirty="0">
              <a:latin typeface="Times New Roman" panose="02020603050405020304" pitchFamily="18" charset="0"/>
            </a:endParaRPr>
          </a:p>
        </p:txBody>
      </p:sp>
      <p:grpSp>
        <p:nvGrpSpPr>
          <p:cNvPr id="9" name="Group 7"/>
          <p:cNvGrpSpPr/>
          <p:nvPr/>
        </p:nvGrpSpPr>
        <p:grpSpPr bwMode="auto">
          <a:xfrm>
            <a:off x="1920108" y="4816725"/>
            <a:ext cx="2921165" cy="553962"/>
            <a:chOff x="1196" y="2462"/>
            <a:chExt cx="1594" cy="1778"/>
          </a:xfrm>
        </p:grpSpPr>
        <p:sp>
          <p:nvSpPr>
            <p:cNvPr id="10" name="AutoShape 8"/>
            <p:cNvSpPr>
              <a:spLocks noChangeArrowheads="1"/>
            </p:cNvSpPr>
            <p:nvPr/>
          </p:nvSpPr>
          <p:spPr bwMode="auto">
            <a:xfrm rot="16200000" flipV="1">
              <a:off x="1485" y="2906"/>
              <a:ext cx="510" cy="137"/>
            </a:xfrm>
            <a:prstGeom prst="flowChartCollate">
              <a:avLst/>
            </a:prstGeom>
            <a:noFill/>
            <a:ln w="9525">
              <a:solidFill>
                <a:schemeClr val="tx1"/>
              </a:solidFill>
              <a:miter lim="800000"/>
            </a:ln>
            <a:effectLst/>
          </p:spPr>
          <p:txBody>
            <a:bodyPr wrap="none" anchor="ctr"/>
            <a:lstStyle/>
            <a:p>
              <a:endParaRPr lang="zh-CN" altLang="en-US"/>
            </a:p>
          </p:txBody>
        </p:sp>
        <p:sp>
          <p:nvSpPr>
            <p:cNvPr id="11" name="Text Box 9"/>
            <p:cNvSpPr txBox="1">
              <a:spLocks noChangeArrowheads="1"/>
            </p:cNvSpPr>
            <p:nvPr/>
          </p:nvSpPr>
          <p:spPr bwMode="auto">
            <a:xfrm>
              <a:off x="1196" y="2462"/>
              <a:ext cx="1594" cy="1778"/>
            </a:xfrm>
            <a:prstGeom prst="rect">
              <a:avLst/>
            </a:prstGeom>
            <a:noFill/>
            <a:ln w="9525">
              <a:noFill/>
              <a:miter lim="800000"/>
            </a:ln>
            <a:effectLst/>
          </p:spPr>
          <p:txBody>
            <a:bodyPr wrap="square">
              <a:spAutoFit/>
            </a:bodyPr>
            <a:lstStyle/>
            <a:p>
              <a:r>
                <a:rPr lang="en-US" altLang="zh-CN" sz="1400" i="1" dirty="0" smtClean="0">
                  <a:ea typeface="宋体" panose="02010600030101010101" pitchFamily="2" charset="-122"/>
                </a:rPr>
                <a:t>instructor       department</a:t>
              </a:r>
            </a:p>
            <a:p>
              <a:r>
                <a:rPr lang="en-US" altLang="zh-CN" i="1" dirty="0" smtClean="0">
                  <a:solidFill>
                    <a:schemeClr val="folHlink"/>
                  </a:solidFill>
                  <a:latin typeface="Times New Roman" panose="02020603050405020304" pitchFamily="18" charset="0"/>
                </a:rPr>
                <a:t>  </a:t>
              </a:r>
              <a:endParaRPr lang="zh-CN" altLang="en-US" i="1" dirty="0">
                <a:latin typeface="Times New Roman" panose="02020603050405020304" pitchFamily="18" charset="0"/>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a:defRPr/>
            </a:pPr>
            <a:r>
              <a:rPr lang="en-US" altLang="zh-CN" smtClean="0">
                <a:ea typeface="宋体" panose="02010600030101010101" pitchFamily="2" charset="-122"/>
              </a:rPr>
              <a:t>Cartesian Product: </a:t>
            </a:r>
            <a:r>
              <a:rPr lang="en-US" altLang="zh-CN" i="1" smtClean="0">
                <a:ea typeface="宋体" panose="02010600030101010101" pitchFamily="2" charset="-122"/>
              </a:rPr>
              <a:t>instructor X teaches</a:t>
            </a:r>
          </a:p>
        </p:txBody>
      </p:sp>
      <p:sp>
        <p:nvSpPr>
          <p:cNvPr id="21507" name="Rectangle 3"/>
          <p:cNvSpPr>
            <a:spLocks noGrp="1" noChangeArrowheads="1"/>
          </p:cNvSpPr>
          <p:nvPr>
            <p:ph type="body" idx="1"/>
          </p:nvPr>
        </p:nvSpPr>
        <p:spPr/>
        <p:txBody>
          <a:bodyPr/>
          <a:lstStyle/>
          <a:p>
            <a:endParaRPr lang="zh-CN" altLang="zh-CN" sz="1800" smtClean="0">
              <a:ea typeface="宋体" panose="02010600030101010101" pitchFamily="2" charset="-122"/>
            </a:endParaRPr>
          </a:p>
        </p:txBody>
      </p:sp>
      <p:pic>
        <p:nvPicPr>
          <p:cNvPr id="21508" name="Picture 4" descr="2"/>
          <p:cNvPicPr>
            <a:picLocks noChangeAspect="1" noChangeArrowheads="1"/>
          </p:cNvPicPr>
          <p:nvPr/>
        </p:nvPicPr>
        <p:blipFill>
          <a:blip r:embed="rId2"/>
          <a:srcRect b="56506"/>
          <a:stretch>
            <a:fillRect/>
          </a:stretch>
        </p:blipFill>
        <p:spPr bwMode="auto">
          <a:xfrm>
            <a:off x="4721225" y="1049338"/>
            <a:ext cx="3890963" cy="1565275"/>
          </a:xfrm>
          <a:prstGeom prst="rect">
            <a:avLst/>
          </a:prstGeom>
          <a:noFill/>
          <a:ln w="9525">
            <a:noFill/>
            <a:miter lim="800000"/>
            <a:headEnd/>
            <a:tailEnd/>
          </a:ln>
        </p:spPr>
      </p:pic>
      <p:sp>
        <p:nvSpPr>
          <p:cNvPr id="21509" name="Text Box 6"/>
          <p:cNvSpPr txBox="1">
            <a:spLocks noChangeArrowheads="1"/>
          </p:cNvSpPr>
          <p:nvPr/>
        </p:nvSpPr>
        <p:spPr bwMode="auto">
          <a:xfrm>
            <a:off x="2043113" y="671513"/>
            <a:ext cx="1227137" cy="396875"/>
          </a:xfrm>
          <a:prstGeom prst="rect">
            <a:avLst/>
          </a:prstGeom>
          <a:noFill/>
          <a:ln w="9525">
            <a:noFill/>
            <a:miter lim="800000"/>
          </a:ln>
        </p:spPr>
        <p:txBody>
          <a:bodyPr wrap="none">
            <a:spAutoFit/>
          </a:bodyPr>
          <a:lstStyle/>
          <a:p>
            <a:r>
              <a:rPr lang="en-US" altLang="zh-CN" sz="2000" i="1">
                <a:ea typeface="宋体" panose="02010600030101010101" pitchFamily="2" charset="-122"/>
              </a:rPr>
              <a:t>instructor</a:t>
            </a:r>
          </a:p>
        </p:txBody>
      </p:sp>
      <p:sp>
        <p:nvSpPr>
          <p:cNvPr id="21510" name="Text Box 7"/>
          <p:cNvSpPr txBox="1">
            <a:spLocks noChangeArrowheads="1"/>
          </p:cNvSpPr>
          <p:nvPr/>
        </p:nvSpPr>
        <p:spPr bwMode="auto">
          <a:xfrm>
            <a:off x="6383338" y="714375"/>
            <a:ext cx="1073150" cy="396875"/>
          </a:xfrm>
          <a:prstGeom prst="rect">
            <a:avLst/>
          </a:prstGeom>
          <a:noFill/>
          <a:ln w="9525">
            <a:noFill/>
            <a:miter lim="800000"/>
          </a:ln>
        </p:spPr>
        <p:txBody>
          <a:bodyPr wrap="none">
            <a:spAutoFit/>
          </a:bodyPr>
          <a:lstStyle/>
          <a:p>
            <a:r>
              <a:rPr lang="en-US" altLang="zh-CN" sz="2000" i="1">
                <a:ea typeface="宋体" panose="02010600030101010101" pitchFamily="2" charset="-122"/>
              </a:rPr>
              <a:t>teaches</a:t>
            </a:r>
          </a:p>
        </p:txBody>
      </p:sp>
      <p:pic>
        <p:nvPicPr>
          <p:cNvPr id="21511" name="Picture 8" descr="2"/>
          <p:cNvPicPr>
            <a:picLocks noChangeAspect="1" noChangeArrowheads="1"/>
          </p:cNvPicPr>
          <p:nvPr/>
        </p:nvPicPr>
        <p:blipFill>
          <a:blip r:embed="rId3"/>
          <a:srcRect b="50357"/>
          <a:stretch>
            <a:fillRect/>
          </a:stretch>
        </p:blipFill>
        <p:spPr bwMode="auto">
          <a:xfrm>
            <a:off x="530225" y="1047750"/>
            <a:ext cx="3883025" cy="1447800"/>
          </a:xfrm>
          <a:prstGeom prst="rect">
            <a:avLst/>
          </a:prstGeom>
          <a:noFill/>
          <a:ln w="9525">
            <a:noFill/>
            <a:miter lim="800000"/>
            <a:headEnd/>
            <a:tailEnd/>
          </a:ln>
        </p:spPr>
      </p:pic>
      <p:pic>
        <p:nvPicPr>
          <p:cNvPr id="21512" name="Picture 9"/>
          <p:cNvPicPr>
            <a:picLocks noChangeAspect="1" noChangeArrowheads="1"/>
          </p:cNvPicPr>
          <p:nvPr/>
        </p:nvPicPr>
        <p:blipFill>
          <a:blip r:embed="rId4"/>
          <a:srcRect/>
          <a:stretch>
            <a:fillRect/>
          </a:stretch>
        </p:blipFill>
        <p:spPr bwMode="auto">
          <a:xfrm>
            <a:off x="854075" y="2689226"/>
            <a:ext cx="7381875" cy="35609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08295" y="902973"/>
            <a:ext cx="8544635" cy="5543265"/>
          </a:xfrm>
          <a:prstGeom prst="rect">
            <a:avLst/>
          </a:prstGeom>
          <a:noFill/>
          <a:ln w="9525">
            <a:noFill/>
            <a:miter lim="800000"/>
          </a:ln>
        </p:spPr>
        <p:txBody>
          <a:bodyPr vert="horz" wrap="square" lIns="90488" tIns="44450" rIns="90488" bIns="44450" numCol="1" anchor="t" anchorCtr="0" compatLnSpc="1"/>
          <a:lstStyle/>
          <a:p>
            <a:r>
              <a:rPr lang="en-US" altLang="zh-CN" sz="2000" dirty="0" smtClean="0"/>
              <a:t>Natural join matches </a:t>
            </a:r>
            <a:r>
              <a:rPr lang="en-US" altLang="zh-CN" sz="2000" dirty="0" err="1" smtClean="0"/>
              <a:t>tuples</a:t>
            </a:r>
            <a:r>
              <a:rPr lang="en-US" altLang="zh-CN" sz="2000" dirty="0" smtClean="0"/>
              <a:t> with the same values for all common attributes, and retains only one copy of each common column </a:t>
            </a:r>
            <a:r>
              <a:rPr lang="zh-CN" altLang="en-US" sz="2000" dirty="0" smtClean="0"/>
              <a:t>自然连接仅考虑哪些在两个关系模式中都出现的属性上取值相同的元素对，每一个相同属性列仅留一个拷贝。 </a:t>
            </a:r>
          </a:p>
          <a:p>
            <a:r>
              <a:rPr lang="en-US" altLang="zh-CN" sz="2000" dirty="0" smtClean="0"/>
              <a:t></a:t>
            </a:r>
            <a:r>
              <a:rPr lang="en-US" altLang="zh-CN" sz="2000" b="1" dirty="0" smtClean="0"/>
              <a:t>select </a:t>
            </a:r>
            <a:r>
              <a:rPr lang="en-US" altLang="zh-CN" sz="2000" b="1" i="1" dirty="0" smtClean="0"/>
              <a:t>* from instructor natural join teaches;</a:t>
            </a:r>
            <a:r>
              <a:rPr lang="en-US" altLang="zh-CN" sz="2400" b="1" i="1" dirty="0" smtClean="0"/>
              <a:t> </a:t>
            </a:r>
          </a:p>
        </p:txBody>
      </p:sp>
      <p:sp>
        <p:nvSpPr>
          <p:cNvPr id="5" name="Rectangle 6"/>
          <p:cNvSpPr>
            <a:spLocks noGrp="1" noChangeArrowheads="1"/>
          </p:cNvSpPr>
          <p:nvPr>
            <p:ph type="title"/>
          </p:nvPr>
        </p:nvSpPr>
        <p:spPr>
          <a:xfrm>
            <a:off x="1127078" y="320481"/>
            <a:ext cx="6858000" cy="574343"/>
          </a:xfrm>
          <a:noFill/>
        </p:spPr>
        <p:txBody>
          <a:bodyPr/>
          <a:lstStyle/>
          <a:p>
            <a:r>
              <a:rPr lang="en-US" altLang="zh-CN" sz="2800" dirty="0">
                <a:latin typeface="Times New Roman" panose="02020603050405020304" pitchFamily="18" charset="0"/>
              </a:rPr>
              <a:t>3.3.3 The </a:t>
            </a:r>
            <a:r>
              <a:rPr lang="en-US" altLang="zh-CN" sz="2800" i="1" dirty="0" smtClean="0">
                <a:latin typeface="Times New Roman" panose="02020603050405020304" pitchFamily="18" charset="0"/>
              </a:rPr>
              <a:t>Natural Join(</a:t>
            </a:r>
            <a:r>
              <a:rPr lang="zh-CN" altLang="en-US" sz="2800" i="1" dirty="0" smtClean="0">
                <a:latin typeface="Times New Roman" panose="02020603050405020304" pitchFamily="18" charset="0"/>
              </a:rPr>
              <a:t>自然连接）</a:t>
            </a:r>
            <a:endParaRPr lang="zh-CN" altLang="en-US" sz="2800" dirty="0">
              <a:latin typeface="Times New Roman" panose="02020603050405020304" pitchFamily="18" charset="0"/>
            </a:endParaRPr>
          </a:p>
        </p:txBody>
      </p:sp>
      <p:pic>
        <p:nvPicPr>
          <p:cNvPr id="185345" name="Picture 1"/>
          <p:cNvPicPr>
            <a:picLocks noChangeAspect="1" noChangeArrowheads="1"/>
          </p:cNvPicPr>
          <p:nvPr/>
        </p:nvPicPr>
        <p:blipFill>
          <a:blip r:embed="rId2"/>
          <a:srcRect/>
          <a:stretch>
            <a:fillRect/>
          </a:stretch>
        </p:blipFill>
        <p:spPr bwMode="auto">
          <a:xfrm>
            <a:off x="473337" y="2517289"/>
            <a:ext cx="8014447" cy="3614570"/>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11"/>
          <p:cNvGrpSpPr/>
          <p:nvPr/>
        </p:nvGrpSpPr>
        <p:grpSpPr bwMode="auto">
          <a:xfrm>
            <a:off x="1343025" y="4516438"/>
            <a:ext cx="6288088" cy="2163762"/>
            <a:chOff x="1102" y="3005"/>
            <a:chExt cx="3281" cy="1171"/>
          </a:xfrm>
        </p:grpSpPr>
        <p:pic>
          <p:nvPicPr>
            <p:cNvPr id="22533" name="Picture 3" descr="allFigures.pdf"/>
            <p:cNvPicPr preferRelativeResize="0">
              <a:picLocks noChangeAspect="1"/>
            </p:cNvPicPr>
            <p:nvPr/>
          </p:nvPicPr>
          <p:blipFill>
            <a:blip r:embed="rId2"/>
            <a:srcRect l="3632" t="24237" r="40164" b="45265"/>
            <a:stretch>
              <a:fillRect/>
            </a:stretch>
          </p:blipFill>
          <p:spPr bwMode="auto">
            <a:xfrm>
              <a:off x="1102" y="3030"/>
              <a:ext cx="3276" cy="1066"/>
            </a:xfrm>
            <a:prstGeom prst="rect">
              <a:avLst/>
            </a:prstGeom>
            <a:solidFill>
              <a:schemeClr val="accent1"/>
            </a:solidFill>
            <a:ln w="9525">
              <a:noFill/>
              <a:miter lim="800000"/>
              <a:headEnd/>
              <a:tailEnd/>
            </a:ln>
          </p:spPr>
        </p:pic>
        <p:pic>
          <p:nvPicPr>
            <p:cNvPr id="22534" name="Picture 3" descr="allFigures.pdf"/>
            <p:cNvPicPr preferRelativeResize="0">
              <a:picLocks noChangeAspect="1"/>
            </p:cNvPicPr>
            <p:nvPr/>
          </p:nvPicPr>
          <p:blipFill>
            <a:blip r:embed="rId2"/>
            <a:srcRect l="3688" t="24071" r="40073" b="45082"/>
            <a:stretch>
              <a:fillRect/>
            </a:stretch>
          </p:blipFill>
          <p:spPr bwMode="auto">
            <a:xfrm>
              <a:off x="1105" y="3024"/>
              <a:ext cx="3278" cy="1078"/>
            </a:xfrm>
            <a:prstGeom prst="rect">
              <a:avLst/>
            </a:prstGeom>
            <a:solidFill>
              <a:schemeClr val="accent1"/>
            </a:solidFill>
            <a:ln w="9525">
              <a:noFill/>
              <a:miter lim="800000"/>
              <a:headEnd/>
              <a:tailEnd/>
            </a:ln>
          </p:spPr>
        </p:pic>
        <p:sp>
          <p:nvSpPr>
            <p:cNvPr id="22535" name="Rectangle 7"/>
            <p:cNvSpPr>
              <a:spLocks noChangeArrowheads="1"/>
            </p:cNvSpPr>
            <p:nvPr/>
          </p:nvSpPr>
          <p:spPr bwMode="auto">
            <a:xfrm>
              <a:off x="2266" y="3005"/>
              <a:ext cx="931" cy="144"/>
            </a:xfrm>
            <a:prstGeom prst="rect">
              <a:avLst/>
            </a:prstGeom>
            <a:solidFill>
              <a:schemeClr val="accent1"/>
            </a:solidFill>
            <a:ln w="9525">
              <a:noFill/>
              <a:miter lim="800000"/>
            </a:ln>
          </p:spPr>
          <p:txBody>
            <a:bodyPr wrap="none" anchor="ctr"/>
            <a:lstStyle/>
            <a:p>
              <a:endParaRPr lang="zh-CN" altLang="en-US">
                <a:ea typeface="宋体" panose="02010600030101010101" pitchFamily="2" charset="-122"/>
              </a:endParaRPr>
            </a:p>
          </p:txBody>
        </p:sp>
        <p:sp>
          <p:nvSpPr>
            <p:cNvPr id="22536" name="Rectangle 8"/>
            <p:cNvSpPr>
              <a:spLocks noChangeArrowheads="1"/>
            </p:cNvSpPr>
            <p:nvPr/>
          </p:nvSpPr>
          <p:spPr bwMode="auto">
            <a:xfrm>
              <a:off x="1843" y="3322"/>
              <a:ext cx="1911" cy="854"/>
            </a:xfrm>
            <a:prstGeom prst="rect">
              <a:avLst/>
            </a:prstGeom>
            <a:solidFill>
              <a:schemeClr val="accent1"/>
            </a:solidFill>
            <a:ln w="9525">
              <a:noFill/>
              <a:miter lim="800000"/>
            </a:ln>
          </p:spPr>
          <p:txBody>
            <a:bodyPr wrap="none" anchor="ctr"/>
            <a:lstStyle/>
            <a:p>
              <a:endParaRPr lang="zh-CN" altLang="en-US">
                <a:ea typeface="宋体" panose="02010600030101010101" pitchFamily="2" charset="-122"/>
              </a:endParaRPr>
            </a:p>
          </p:txBody>
        </p:sp>
        <p:sp>
          <p:nvSpPr>
            <p:cNvPr id="22537" name="Rectangle 10"/>
            <p:cNvSpPr>
              <a:spLocks noChangeArrowheads="1"/>
            </p:cNvSpPr>
            <p:nvPr/>
          </p:nvSpPr>
          <p:spPr bwMode="auto">
            <a:xfrm>
              <a:off x="1842" y="3322"/>
              <a:ext cx="1912" cy="854"/>
            </a:xfrm>
            <a:prstGeom prst="rect">
              <a:avLst/>
            </a:prstGeom>
            <a:solidFill>
              <a:schemeClr val="accent1"/>
            </a:solidFill>
            <a:ln w="9525">
              <a:noFill/>
              <a:miter lim="800000"/>
            </a:ln>
          </p:spPr>
          <p:txBody>
            <a:bodyPr wrap="none" anchor="ctr"/>
            <a:lstStyle/>
            <a:p>
              <a:endParaRPr lang="zh-CN" altLang="en-US">
                <a:ea typeface="宋体" panose="02010600030101010101" pitchFamily="2" charset="-122"/>
              </a:endParaRPr>
            </a:p>
          </p:txBody>
        </p:sp>
      </p:grpSp>
      <p:sp>
        <p:nvSpPr>
          <p:cNvPr id="401410" name="Rectangle 2"/>
          <p:cNvSpPr>
            <a:spLocks noGrp="1" noChangeArrowheads="1"/>
          </p:cNvSpPr>
          <p:nvPr>
            <p:ph type="title"/>
          </p:nvPr>
        </p:nvSpPr>
        <p:spPr/>
        <p:txBody>
          <a:bodyPr/>
          <a:lstStyle/>
          <a:p>
            <a:pPr>
              <a:defRPr/>
            </a:pPr>
            <a:r>
              <a:rPr lang="en-US" altLang="zh-CN" dirty="0" smtClean="0">
                <a:ea typeface="宋体" panose="02010600030101010101" pitchFamily="2" charset="-122"/>
              </a:rPr>
              <a:t>3.3.3 The Natural Joins</a:t>
            </a:r>
          </a:p>
        </p:txBody>
      </p:sp>
      <p:sp>
        <p:nvSpPr>
          <p:cNvPr id="22532" name="Rectangle 3"/>
          <p:cNvSpPr>
            <a:spLocks noGrp="1" noChangeArrowheads="1"/>
          </p:cNvSpPr>
          <p:nvPr>
            <p:ph type="body" idx="1"/>
          </p:nvPr>
        </p:nvSpPr>
        <p:spPr>
          <a:xfrm>
            <a:off x="814388" y="987425"/>
            <a:ext cx="7996237" cy="4979988"/>
          </a:xfrm>
        </p:spPr>
        <p:txBody>
          <a:bodyPr/>
          <a:lstStyle/>
          <a:p>
            <a:r>
              <a:rPr lang="en-US" altLang="zh-CN" sz="2000" dirty="0" smtClean="0">
                <a:ea typeface="宋体" panose="02010600030101010101" pitchFamily="2" charset="-122"/>
              </a:rPr>
              <a:t>For all instructors who have taught some course, find their names and the course ID of the courses they taught.</a:t>
            </a:r>
            <a:endParaRPr kumimoji="0" lang="en-US" altLang="zh-CN" sz="1800" dirty="0" smtClean="0">
              <a:ea typeface="宋体" panose="02010600030101010101" pitchFamily="2" charset="-122"/>
            </a:endParaRPr>
          </a:p>
          <a:p>
            <a:pPr>
              <a:buFont typeface="Monotype Sorts" charset="2"/>
              <a:buNone/>
            </a:pPr>
            <a:r>
              <a:rPr lang="en-US" altLang="zh-CN" sz="1800" b="1" dirty="0" smtClean="0">
                <a:ea typeface="宋体" panose="02010600030101010101" pitchFamily="2" charset="-122"/>
              </a:rPr>
              <a:t>		 </a:t>
            </a:r>
            <a:r>
              <a:rPr lang="en-US" altLang="zh-CN" sz="2000" b="1" dirty="0" smtClean="0">
                <a:ea typeface="宋体" panose="02010600030101010101" pitchFamily="2" charset="-122"/>
              </a:rPr>
              <a:t>select </a:t>
            </a:r>
            <a:r>
              <a:rPr lang="en-US" altLang="zh-CN" sz="2000" i="1" dirty="0" smtClean="0">
                <a:ea typeface="宋体" panose="02010600030101010101" pitchFamily="2" charset="-122"/>
              </a:rPr>
              <a:t>name, </a:t>
            </a:r>
            <a:r>
              <a:rPr lang="en-US" altLang="zh-CN" sz="2000" i="1" dirty="0" err="1" smtClean="0">
                <a:ea typeface="宋体" panose="02010600030101010101" pitchFamily="2" charset="-122"/>
              </a:rPr>
              <a:t>course_id</a:t>
            </a:r>
            <a:r>
              <a:rPr lang="en-US" altLang="zh-CN" sz="2000" i="1" dirty="0" smtClean="0">
                <a:ea typeface="宋体" panose="02010600030101010101" pitchFamily="2" charset="-122"/>
              </a:rPr>
              <a:t/>
            </a:r>
            <a:br>
              <a:rPr lang="en-US" altLang="zh-CN" sz="2000" i="1" dirty="0" smtClean="0">
                <a:ea typeface="宋体" panose="02010600030101010101" pitchFamily="2" charset="-122"/>
              </a:rPr>
            </a:br>
            <a:r>
              <a:rPr lang="en-US" altLang="zh-CN" sz="2000" i="1" dirty="0" smtClean="0">
                <a:ea typeface="宋体" panose="02010600030101010101" pitchFamily="2" charset="-122"/>
              </a:rPr>
              <a:t>          </a:t>
            </a:r>
            <a:r>
              <a:rPr lang="en-US" altLang="zh-CN" sz="2000" b="1" dirty="0" smtClean="0">
                <a:ea typeface="宋体" panose="02010600030101010101" pitchFamily="2" charset="-122"/>
              </a:rPr>
              <a:t>from </a:t>
            </a:r>
            <a:r>
              <a:rPr lang="en-US" altLang="zh-CN" sz="2000" i="1" dirty="0" smtClean="0">
                <a:ea typeface="宋体" panose="02010600030101010101" pitchFamily="2" charset="-122"/>
              </a:rPr>
              <a:t>instructor, teaches</a:t>
            </a:r>
            <a:br>
              <a:rPr lang="en-US" altLang="zh-CN" sz="2000" i="1" dirty="0" smtClean="0">
                <a:ea typeface="宋体" panose="02010600030101010101" pitchFamily="2" charset="-122"/>
              </a:rPr>
            </a:br>
            <a:r>
              <a:rPr lang="en-US" altLang="zh-CN" sz="2000" i="1" dirty="0" smtClean="0">
                <a:ea typeface="宋体" panose="02010600030101010101" pitchFamily="2" charset="-122"/>
              </a:rPr>
              <a:t>          </a:t>
            </a:r>
            <a:r>
              <a:rPr lang="en-US" altLang="zh-CN" sz="2000" b="1" dirty="0" smtClean="0">
                <a:ea typeface="宋体" panose="02010600030101010101" pitchFamily="2" charset="-122"/>
              </a:rPr>
              <a:t>where  </a:t>
            </a:r>
            <a:r>
              <a:rPr lang="en-US" altLang="zh-CN" sz="2000" b="1" i="1" dirty="0" smtClean="0">
                <a:ea typeface="宋体" panose="02010600030101010101" pitchFamily="2" charset="-122"/>
              </a:rPr>
              <a:t> </a:t>
            </a:r>
            <a:r>
              <a:rPr lang="en-US" altLang="zh-CN" sz="2000" i="1" dirty="0" smtClean="0">
                <a:ea typeface="宋体" panose="02010600030101010101" pitchFamily="2" charset="-122"/>
              </a:rPr>
              <a:t>instructor.ID = teaches.ID</a:t>
            </a:r>
            <a:endParaRPr lang="en-US" altLang="zh-CN" sz="1800" i="1" dirty="0" smtClean="0">
              <a:ea typeface="宋体" panose="02010600030101010101" pitchFamily="2" charset="-122"/>
            </a:endParaRPr>
          </a:p>
          <a:p>
            <a:r>
              <a:rPr lang="en-US" altLang="zh-CN" sz="2000" dirty="0" smtClean="0">
                <a:ea typeface="宋体" panose="02010600030101010101" pitchFamily="2" charset="-122"/>
              </a:rPr>
              <a:t>Find the course ID, semester, year and </a:t>
            </a:r>
            <a:r>
              <a:rPr lang="en-US" altLang="zh-CN" sz="2000" dirty="0" smtClean="0">
                <a:solidFill>
                  <a:srgbClr val="FF0000"/>
                </a:solidFill>
                <a:ea typeface="宋体" panose="02010600030101010101" pitchFamily="2" charset="-122"/>
              </a:rPr>
              <a:t>title</a:t>
            </a:r>
            <a:r>
              <a:rPr lang="en-US" altLang="zh-CN" sz="2000" dirty="0" smtClean="0">
                <a:ea typeface="宋体" panose="02010600030101010101" pitchFamily="2" charset="-122"/>
              </a:rPr>
              <a:t> of each course offered by the Comp. Sci. department</a:t>
            </a:r>
            <a:endParaRPr lang="en-US" altLang="zh-CN" sz="1800" dirty="0" smtClean="0">
              <a:ea typeface="宋体" panose="02010600030101010101" pitchFamily="2" charset="-122"/>
            </a:endParaRPr>
          </a:p>
          <a:p>
            <a:pPr>
              <a:buFont typeface="Monotype Sorts" charset="2"/>
              <a:buNone/>
            </a:pPr>
            <a:r>
              <a:rPr lang="en-US" altLang="zh-CN" sz="1800" b="1" dirty="0" smtClean="0">
                <a:ea typeface="宋体" panose="02010600030101010101" pitchFamily="2" charset="-122"/>
              </a:rPr>
              <a:t>		</a:t>
            </a:r>
            <a:r>
              <a:rPr lang="en-US" altLang="zh-CN" sz="2000" b="1" dirty="0" smtClean="0">
                <a:ea typeface="宋体" panose="02010600030101010101" pitchFamily="2" charset="-122"/>
              </a:rPr>
              <a:t>select </a:t>
            </a:r>
            <a:r>
              <a:rPr lang="en-US" altLang="zh-CN" sz="2000" i="1" dirty="0" err="1" smtClean="0">
                <a:ea typeface="宋体" panose="02010600030101010101" pitchFamily="2" charset="-122"/>
              </a:rPr>
              <a:t>section.course_id</a:t>
            </a:r>
            <a:r>
              <a:rPr lang="en-US" altLang="zh-CN" sz="2000" i="1" dirty="0" smtClean="0">
                <a:ea typeface="宋体" panose="02010600030101010101" pitchFamily="2" charset="-122"/>
              </a:rPr>
              <a:t>, semester, year, title</a:t>
            </a:r>
            <a:br>
              <a:rPr lang="en-US" altLang="zh-CN" sz="2000" i="1" dirty="0" smtClean="0">
                <a:ea typeface="宋体" panose="02010600030101010101" pitchFamily="2" charset="-122"/>
              </a:rPr>
            </a:br>
            <a:r>
              <a:rPr lang="en-US" altLang="zh-CN" sz="2000" i="1" dirty="0" smtClean="0">
                <a:ea typeface="宋体" panose="02010600030101010101" pitchFamily="2" charset="-122"/>
              </a:rPr>
              <a:t>          </a:t>
            </a:r>
            <a:r>
              <a:rPr lang="en-US" altLang="zh-CN" sz="2000" b="1" dirty="0" smtClean="0">
                <a:ea typeface="宋体" panose="02010600030101010101" pitchFamily="2" charset="-122"/>
              </a:rPr>
              <a:t>from </a:t>
            </a:r>
            <a:r>
              <a:rPr lang="en-US" altLang="zh-CN" sz="2000" i="1" dirty="0" smtClean="0">
                <a:ea typeface="宋体" panose="02010600030101010101" pitchFamily="2" charset="-122"/>
              </a:rPr>
              <a:t>section, course</a:t>
            </a:r>
            <a:br>
              <a:rPr lang="en-US" altLang="zh-CN" sz="2000" i="1" dirty="0" smtClean="0">
                <a:ea typeface="宋体" panose="02010600030101010101" pitchFamily="2" charset="-122"/>
              </a:rPr>
            </a:br>
            <a:r>
              <a:rPr lang="en-US" altLang="zh-CN" sz="2000" i="1" dirty="0" smtClean="0">
                <a:ea typeface="宋体" panose="02010600030101010101" pitchFamily="2" charset="-122"/>
              </a:rPr>
              <a:t>          </a:t>
            </a:r>
            <a:r>
              <a:rPr lang="en-US" altLang="zh-CN" sz="2000" b="1" dirty="0" smtClean="0">
                <a:ea typeface="宋体" panose="02010600030101010101" pitchFamily="2" charset="-122"/>
              </a:rPr>
              <a:t>where  </a:t>
            </a:r>
            <a:r>
              <a:rPr lang="en-US" altLang="zh-CN" sz="2000" b="1" i="1" dirty="0" smtClean="0">
                <a:ea typeface="宋体" panose="02010600030101010101" pitchFamily="2" charset="-122"/>
              </a:rPr>
              <a:t> </a:t>
            </a:r>
            <a:r>
              <a:rPr lang="en-US" altLang="zh-CN" sz="2000" i="1" dirty="0" err="1" smtClean="0">
                <a:ea typeface="宋体" panose="02010600030101010101" pitchFamily="2" charset="-122"/>
              </a:rPr>
              <a:t>section.course_id</a:t>
            </a:r>
            <a:r>
              <a:rPr lang="en-US" altLang="zh-CN" sz="2000" i="1" dirty="0" smtClean="0">
                <a:ea typeface="宋体" panose="02010600030101010101" pitchFamily="2" charset="-122"/>
              </a:rPr>
              <a:t> = </a:t>
            </a:r>
            <a:r>
              <a:rPr lang="en-US" altLang="zh-CN" sz="2000" i="1" dirty="0" err="1" smtClean="0">
                <a:ea typeface="宋体" panose="02010600030101010101" pitchFamily="2" charset="-122"/>
              </a:rPr>
              <a:t>course.course_id</a:t>
            </a:r>
            <a:r>
              <a:rPr lang="en-US" altLang="zh-CN" sz="2000" i="1" dirty="0" smtClean="0">
                <a:ea typeface="宋体" panose="02010600030101010101" pitchFamily="2" charset="-122"/>
              </a:rPr>
              <a:t>  </a:t>
            </a:r>
            <a:r>
              <a:rPr lang="en-US" altLang="zh-CN" sz="2000" b="1" dirty="0" smtClean="0">
                <a:ea typeface="宋体" panose="02010600030101010101" pitchFamily="2" charset="-122"/>
              </a:rPr>
              <a:t>and</a:t>
            </a:r>
            <a:br>
              <a:rPr lang="en-US" altLang="zh-CN" sz="2000" b="1" dirty="0" smtClean="0">
                <a:ea typeface="宋体" panose="02010600030101010101" pitchFamily="2" charset="-122"/>
              </a:rPr>
            </a:br>
            <a:r>
              <a:rPr lang="en-US" altLang="zh-CN" sz="2000" b="1" dirty="0" smtClean="0">
                <a:ea typeface="宋体" panose="02010600030101010101" pitchFamily="2" charset="-122"/>
              </a:rPr>
              <a:t>                         </a:t>
            </a:r>
            <a:r>
              <a:rPr lang="en-US" altLang="zh-CN" sz="2000" i="1" dirty="0" err="1" smtClean="0">
                <a:ea typeface="宋体" panose="02010600030101010101" pitchFamily="2" charset="-122"/>
              </a:rPr>
              <a:t>dept_name</a:t>
            </a:r>
            <a:r>
              <a:rPr lang="en-US" altLang="zh-CN" sz="2000" i="1" dirty="0" smtClean="0">
                <a:ea typeface="宋体" panose="02010600030101010101" pitchFamily="2" charset="-122"/>
              </a:rPr>
              <a:t> =</a:t>
            </a:r>
            <a:r>
              <a:rPr lang="en-US" altLang="zh-CN" sz="2000" dirty="0" smtClean="0">
                <a:ea typeface="宋体" panose="02010600030101010101" pitchFamily="2" charset="-122"/>
              </a:rPr>
              <a:t> ‘Comp. Sci.'</a:t>
            </a:r>
            <a:r>
              <a:rPr lang="en-US" altLang="zh-CN" sz="1800" dirty="0" smtClean="0">
                <a:ea typeface="宋体" panose="02010600030101010101" pitchFamily="2" charset="-122"/>
              </a:rPr>
              <a:t>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a:xfrm>
            <a:off x="822139" y="53790"/>
            <a:ext cx="8077200" cy="609600"/>
          </a:xfrm>
        </p:spPr>
        <p:txBody>
          <a:bodyPr/>
          <a:lstStyle/>
          <a:p>
            <a:pPr>
              <a:defRPr/>
            </a:pPr>
            <a:r>
              <a:rPr lang="en-US" altLang="zh-CN" dirty="0" smtClean="0">
                <a:ea typeface="宋体" panose="02010600030101010101" pitchFamily="2" charset="-122"/>
              </a:rPr>
              <a:t>Natural Join Example</a:t>
            </a:r>
          </a:p>
        </p:txBody>
      </p:sp>
      <p:sp>
        <p:nvSpPr>
          <p:cNvPr id="25603" name="Rectangle 3"/>
          <p:cNvSpPr>
            <a:spLocks noGrp="1" noChangeArrowheads="1"/>
          </p:cNvSpPr>
          <p:nvPr>
            <p:ph type="body" idx="1"/>
          </p:nvPr>
        </p:nvSpPr>
        <p:spPr>
          <a:xfrm>
            <a:off x="86065" y="885134"/>
            <a:ext cx="8896574" cy="5246726"/>
          </a:xfrm>
        </p:spPr>
        <p:txBody>
          <a:bodyPr/>
          <a:lstStyle/>
          <a:p>
            <a:r>
              <a:rPr lang="en-US" altLang="zh-CN" sz="2800" dirty="0" smtClean="0">
                <a:ea typeface="宋体" panose="02010600030101010101" pitchFamily="2" charset="-122"/>
              </a:rPr>
              <a:t>List the names of instructors along with the course ID of the courses that they taught.</a:t>
            </a:r>
          </a:p>
          <a:p>
            <a:pPr lvl="1"/>
            <a:r>
              <a:rPr lang="en-US" altLang="zh-CN" b="1" dirty="0" smtClean="0">
                <a:ea typeface="宋体" panose="02010600030101010101" pitchFamily="2" charset="-122"/>
              </a:rPr>
              <a:t>select </a:t>
            </a:r>
            <a:r>
              <a:rPr lang="en-US" altLang="zh-CN" i="1" dirty="0" smtClean="0">
                <a:ea typeface="宋体" panose="02010600030101010101" pitchFamily="2" charset="-122"/>
              </a:rPr>
              <a:t>name</a:t>
            </a:r>
            <a:r>
              <a:rPr lang="en-US" altLang="zh-CN" dirty="0" smtClean="0">
                <a:ea typeface="宋体" panose="02010600030101010101" pitchFamily="2" charset="-122"/>
              </a:rPr>
              <a:t>, </a:t>
            </a:r>
            <a:r>
              <a:rPr lang="en-US" altLang="zh-CN" i="1" dirty="0" err="1" smtClean="0">
                <a:ea typeface="宋体" panose="02010600030101010101" pitchFamily="2" charset="-122"/>
              </a:rPr>
              <a:t>course_id</a:t>
            </a:r>
            <a:r>
              <a:rPr lang="en-US" altLang="zh-CN" i="1" dirty="0" smtClean="0">
                <a:ea typeface="宋体" panose="02010600030101010101" pitchFamily="2" charset="-122"/>
              </a:rPr>
              <a:t/>
            </a:r>
            <a:br>
              <a:rPr lang="en-US" altLang="zh-CN" i="1" dirty="0" smtClean="0">
                <a:ea typeface="宋体" panose="02010600030101010101" pitchFamily="2" charset="-122"/>
              </a:rPr>
            </a:br>
            <a:r>
              <a:rPr lang="en-US" altLang="zh-CN" b="1" dirty="0" smtClean="0">
                <a:ea typeface="宋体" panose="02010600030101010101" pitchFamily="2" charset="-122"/>
              </a:rPr>
              <a:t>from </a:t>
            </a:r>
            <a:r>
              <a:rPr lang="en-US" altLang="zh-CN" i="1" dirty="0" smtClean="0">
                <a:ea typeface="宋体" panose="02010600030101010101" pitchFamily="2" charset="-122"/>
              </a:rPr>
              <a:t>instructor, teaches</a:t>
            </a:r>
            <a:br>
              <a:rPr lang="en-US" altLang="zh-CN" i="1" dirty="0" smtClean="0">
                <a:ea typeface="宋体" panose="02010600030101010101" pitchFamily="2" charset="-122"/>
              </a:rPr>
            </a:br>
            <a:r>
              <a:rPr lang="en-US" altLang="zh-CN" b="1" dirty="0" smtClean="0">
                <a:ea typeface="宋体" panose="02010600030101010101" pitchFamily="2" charset="-122"/>
              </a:rPr>
              <a:t>where </a:t>
            </a:r>
            <a:r>
              <a:rPr lang="en-US" altLang="zh-CN" i="1" dirty="0" smtClean="0">
                <a:ea typeface="宋体" panose="02010600030101010101" pitchFamily="2" charset="-122"/>
              </a:rPr>
              <a:t>instructor.ID </a:t>
            </a:r>
            <a:r>
              <a:rPr lang="en-US" altLang="zh-CN" dirty="0" smtClean="0">
                <a:ea typeface="宋体" panose="02010600030101010101" pitchFamily="2" charset="-122"/>
              </a:rPr>
              <a:t>= </a:t>
            </a:r>
            <a:r>
              <a:rPr lang="en-US" altLang="zh-CN" i="1" dirty="0" smtClean="0">
                <a:ea typeface="宋体" panose="02010600030101010101" pitchFamily="2" charset="-122"/>
              </a:rPr>
              <a:t>teaches.ID</a:t>
            </a:r>
            <a:r>
              <a:rPr lang="en-US" altLang="zh-CN" dirty="0" smtClean="0">
                <a:ea typeface="宋体" panose="02010600030101010101" pitchFamily="2" charset="-122"/>
              </a:rPr>
              <a:t>;</a:t>
            </a:r>
          </a:p>
          <a:p>
            <a:pPr lvl="1"/>
            <a:r>
              <a:rPr lang="en-US" altLang="zh-CN" b="1" dirty="0" smtClean="0">
                <a:ea typeface="宋体" panose="02010600030101010101" pitchFamily="2" charset="-122"/>
              </a:rPr>
              <a:t>select </a:t>
            </a:r>
            <a:r>
              <a:rPr lang="en-US" altLang="zh-CN" i="1" dirty="0" smtClean="0">
                <a:ea typeface="宋体" panose="02010600030101010101" pitchFamily="2" charset="-122"/>
              </a:rPr>
              <a:t>name</a:t>
            </a:r>
            <a:r>
              <a:rPr lang="en-US" altLang="zh-CN" dirty="0" smtClean="0">
                <a:ea typeface="宋体" panose="02010600030101010101" pitchFamily="2" charset="-122"/>
              </a:rPr>
              <a:t>,</a:t>
            </a:r>
            <a:r>
              <a:rPr lang="en-US" altLang="zh-CN" i="1" dirty="0" smtClean="0">
                <a:ea typeface="宋体" panose="02010600030101010101" pitchFamily="2" charset="-122"/>
              </a:rPr>
              <a:t> </a:t>
            </a:r>
            <a:r>
              <a:rPr lang="en-US" altLang="zh-CN" i="1" dirty="0" err="1" smtClean="0">
                <a:ea typeface="宋体" panose="02010600030101010101" pitchFamily="2" charset="-122"/>
              </a:rPr>
              <a:t>course_id</a:t>
            </a:r>
            <a:r>
              <a:rPr lang="en-US" altLang="zh-CN" i="1" dirty="0" smtClean="0">
                <a:ea typeface="宋体" panose="02010600030101010101" pitchFamily="2" charset="-122"/>
              </a:rPr>
              <a:t/>
            </a:r>
            <a:br>
              <a:rPr lang="en-US" altLang="zh-CN" i="1" dirty="0" smtClean="0">
                <a:ea typeface="宋体" panose="02010600030101010101" pitchFamily="2" charset="-122"/>
              </a:rPr>
            </a:br>
            <a:r>
              <a:rPr lang="en-US" altLang="zh-CN" b="1" dirty="0" smtClean="0">
                <a:ea typeface="宋体" panose="02010600030101010101" pitchFamily="2" charset="-122"/>
              </a:rPr>
              <a:t>from </a:t>
            </a:r>
            <a:r>
              <a:rPr lang="en-US" altLang="zh-CN" i="1" dirty="0" smtClean="0">
                <a:ea typeface="宋体" panose="02010600030101010101" pitchFamily="2" charset="-122"/>
              </a:rPr>
              <a:t>instructor </a:t>
            </a:r>
            <a:r>
              <a:rPr lang="en-US" altLang="zh-CN" b="1" dirty="0" smtClean="0">
                <a:solidFill>
                  <a:schemeClr val="tx2"/>
                </a:solidFill>
                <a:ea typeface="宋体" panose="02010600030101010101" pitchFamily="2" charset="-122"/>
              </a:rPr>
              <a:t>natural join </a:t>
            </a:r>
            <a:r>
              <a:rPr lang="en-US" altLang="zh-CN" i="1" dirty="0" smtClean="0">
                <a:ea typeface="宋体" panose="02010600030101010101" pitchFamily="2" charset="-122"/>
              </a:rPr>
              <a:t>teaches</a:t>
            </a:r>
            <a:r>
              <a:rPr lang="en-US" altLang="zh-CN" dirty="0" smtClean="0">
                <a:ea typeface="宋体" panose="02010600030101010101" pitchFamily="2" charset="-122"/>
              </a:rPr>
              <a:t>;(</a:t>
            </a:r>
            <a:r>
              <a:rPr lang="en-US" altLang="zh-CN" dirty="0" err="1" smtClean="0">
                <a:ea typeface="宋体" panose="02010600030101010101" pitchFamily="2" charset="-122"/>
              </a:rPr>
              <a:t>MySQL</a:t>
            </a:r>
            <a:r>
              <a:rPr lang="en-US" altLang="zh-CN" dirty="0" smtClean="0">
                <a:ea typeface="宋体" panose="02010600030101010101" pitchFamily="2" charset="-122"/>
              </a:rPr>
              <a:t>)</a:t>
            </a:r>
          </a:p>
          <a:p>
            <a:pPr lvl="1"/>
            <a:r>
              <a:rPr lang="en-US" altLang="zh-CN" dirty="0" smtClean="0"/>
              <a:t>Danger in natural join: be ware of unrelated attributes with same name which get equated incorrectly.</a:t>
            </a:r>
            <a:endParaRPr lang="en-US" altLang="zh-CN" dirty="0" smtClean="0">
              <a:ea typeface="宋体" panose="02010600030101010101" pitchFamily="2" charset="-122"/>
            </a:endParaRPr>
          </a:p>
          <a:p>
            <a:pPr lvl="1"/>
            <a:endParaRPr lang="en-US" altLang="zh-CN" dirty="0" smtClean="0">
              <a:ea typeface="宋体" panose="02010600030101010101" pitchFamily="2" charset="-122"/>
            </a:endParaRPr>
          </a:p>
          <a:p>
            <a:pPr>
              <a:buFont typeface="Monotype Sorts" charset="2"/>
              <a:buNone/>
            </a:pPr>
            <a:endParaRPr lang="en-US" altLang="zh-CN" sz="18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703804" y="182021"/>
            <a:ext cx="8077200" cy="609600"/>
          </a:xfrm>
        </p:spPr>
        <p:txBody>
          <a:bodyPr/>
          <a:lstStyle/>
          <a:p>
            <a:pPr>
              <a:defRPr/>
            </a:pPr>
            <a:r>
              <a:rPr lang="en-US" altLang="zh-CN" dirty="0" smtClean="0">
                <a:ea typeface="宋体" panose="02010600030101010101" pitchFamily="2" charset="-122"/>
              </a:rPr>
              <a:t>Natural Join (Cont.)</a:t>
            </a:r>
          </a:p>
        </p:txBody>
      </p:sp>
      <p:sp>
        <p:nvSpPr>
          <p:cNvPr id="26627" name="Rectangle 3"/>
          <p:cNvSpPr>
            <a:spLocks noGrp="1" noChangeArrowheads="1"/>
          </p:cNvSpPr>
          <p:nvPr>
            <p:ph type="body" idx="1"/>
          </p:nvPr>
        </p:nvSpPr>
        <p:spPr>
          <a:xfrm>
            <a:off x="363664" y="636556"/>
            <a:ext cx="8659038" cy="6221444"/>
          </a:xfrm>
        </p:spPr>
        <p:txBody>
          <a:bodyPr/>
          <a:lstStyle/>
          <a:p>
            <a:r>
              <a:rPr lang="en-US" altLang="zh-CN" sz="1800" dirty="0" smtClean="0">
                <a:ea typeface="宋体" panose="02010600030101010101" pitchFamily="2" charset="-122"/>
              </a:rPr>
              <a:t>Danger in natural join: beware of unrelated attributes with same name which get equated incorrectly</a:t>
            </a:r>
            <a:endParaRPr lang="en-US" altLang="zh-CN" sz="1600" dirty="0" smtClean="0">
              <a:ea typeface="宋体" panose="02010600030101010101" pitchFamily="2" charset="-122"/>
            </a:endParaRPr>
          </a:p>
          <a:p>
            <a:r>
              <a:rPr lang="en-US" altLang="zh-CN" sz="1800" dirty="0" smtClean="0">
                <a:ea typeface="宋体" panose="02010600030101010101" pitchFamily="2" charset="-122"/>
              </a:rPr>
              <a:t>List the names of instructors along with the </a:t>
            </a:r>
            <a:r>
              <a:rPr lang="en-US" altLang="zh-CN" sz="1800" dirty="0" err="1" smtClean="0">
                <a:ea typeface="宋体" panose="02010600030101010101" pitchFamily="2" charset="-122"/>
              </a:rPr>
              <a:t>the</a:t>
            </a:r>
            <a:r>
              <a:rPr lang="en-US" altLang="zh-CN" sz="1800" dirty="0" smtClean="0">
                <a:ea typeface="宋体" panose="02010600030101010101" pitchFamily="2" charset="-122"/>
              </a:rPr>
              <a:t> titles of courses that they teach</a:t>
            </a:r>
            <a:r>
              <a:rPr lang="en-US" altLang="zh-CN" sz="1600" dirty="0" smtClean="0">
                <a:ea typeface="宋体" panose="02010600030101010101" pitchFamily="2" charset="-122"/>
              </a:rPr>
              <a:t> </a:t>
            </a:r>
          </a:p>
          <a:p>
            <a:pPr lvl="1"/>
            <a:r>
              <a:rPr lang="en-US" altLang="zh-CN" sz="1800" dirty="0" smtClean="0">
                <a:ea typeface="宋体" panose="02010600030101010101" pitchFamily="2" charset="-122"/>
              </a:rPr>
              <a:t>Incorrect version (makes</a:t>
            </a:r>
            <a:r>
              <a:rPr lang="en-US" altLang="zh-CN" sz="1600" dirty="0" smtClean="0">
                <a:ea typeface="宋体" panose="02010600030101010101" pitchFamily="2" charset="-122"/>
              </a:rPr>
              <a:t> </a:t>
            </a:r>
            <a:r>
              <a:rPr lang="en-US" altLang="zh-CN" sz="1800" dirty="0" err="1" smtClean="0">
                <a:ea typeface="宋体" panose="02010600030101010101" pitchFamily="2" charset="-122"/>
              </a:rPr>
              <a:t>course.dept_name</a:t>
            </a:r>
            <a:r>
              <a:rPr lang="en-US" altLang="zh-CN" sz="1600" dirty="0" smtClean="0">
                <a:ea typeface="宋体" panose="02010600030101010101" pitchFamily="2" charset="-122"/>
              </a:rPr>
              <a:t> </a:t>
            </a:r>
            <a:r>
              <a:rPr lang="en-US" altLang="zh-CN" sz="1800" dirty="0" smtClean="0">
                <a:ea typeface="宋体" panose="02010600030101010101" pitchFamily="2" charset="-122"/>
              </a:rPr>
              <a:t>= </a:t>
            </a:r>
            <a:r>
              <a:rPr lang="en-US" altLang="zh-CN" sz="1800" dirty="0" err="1" smtClean="0">
                <a:ea typeface="宋体" panose="02010600030101010101" pitchFamily="2" charset="-122"/>
              </a:rPr>
              <a:t>instructor.dept_name</a:t>
            </a:r>
            <a:r>
              <a:rPr lang="en-US" altLang="zh-CN" sz="1800" dirty="0" smtClean="0">
                <a:ea typeface="宋体" panose="02010600030101010101" pitchFamily="2" charset="-122"/>
              </a:rPr>
              <a:t>)</a:t>
            </a:r>
            <a:endParaRPr lang="en-US" altLang="zh-CN" sz="1600" dirty="0" smtClean="0">
              <a:ea typeface="宋体" panose="02010600030101010101" pitchFamily="2" charset="-122"/>
            </a:endParaRPr>
          </a:p>
          <a:p>
            <a:pPr lvl="2"/>
            <a:r>
              <a:rPr lang="en-US" altLang="zh-CN" sz="1800" b="1" dirty="0" smtClean="0">
                <a:ea typeface="宋体" panose="02010600030101010101" pitchFamily="2" charset="-122"/>
              </a:rPr>
              <a:t>select </a:t>
            </a:r>
            <a:r>
              <a:rPr lang="en-US" altLang="zh-CN" sz="1800" i="1" dirty="0" smtClean="0">
                <a:ea typeface="宋体" panose="02010600030101010101" pitchFamily="2" charset="-122"/>
              </a:rPr>
              <a:t>name</a:t>
            </a:r>
            <a:r>
              <a:rPr lang="en-US" altLang="zh-CN" sz="1800" dirty="0" smtClean="0">
                <a:ea typeface="宋体" panose="02010600030101010101" pitchFamily="2" charset="-122"/>
              </a:rPr>
              <a:t>, </a:t>
            </a:r>
            <a:r>
              <a:rPr lang="en-US" altLang="zh-CN" sz="1800" i="1" dirty="0" smtClean="0">
                <a:ea typeface="宋体" panose="02010600030101010101" pitchFamily="2" charset="-122"/>
              </a:rPr>
              <a:t>title</a:t>
            </a:r>
            <a:br>
              <a:rPr lang="en-US" altLang="zh-CN" sz="1800" i="1" dirty="0" smtClean="0">
                <a:ea typeface="宋体" panose="02010600030101010101" pitchFamily="2" charset="-122"/>
              </a:rPr>
            </a:br>
            <a:r>
              <a:rPr lang="en-US" altLang="zh-CN" sz="1800" b="1" dirty="0" smtClean="0">
                <a:ea typeface="宋体" panose="02010600030101010101" pitchFamily="2" charset="-122"/>
              </a:rPr>
              <a:t>from </a:t>
            </a:r>
            <a:r>
              <a:rPr lang="en-US" altLang="zh-CN" sz="1800" i="1" dirty="0" smtClean="0">
                <a:ea typeface="宋体" panose="02010600030101010101" pitchFamily="2" charset="-122"/>
              </a:rPr>
              <a:t>instructor </a:t>
            </a:r>
            <a:r>
              <a:rPr lang="en-US" altLang="zh-CN" sz="1800" b="1" dirty="0" smtClean="0">
                <a:ea typeface="宋体" panose="02010600030101010101" pitchFamily="2" charset="-122"/>
              </a:rPr>
              <a:t>natural join </a:t>
            </a:r>
            <a:r>
              <a:rPr lang="en-US" altLang="zh-CN" sz="1800" i="1" dirty="0" smtClean="0">
                <a:ea typeface="宋体" panose="02010600030101010101" pitchFamily="2" charset="-122"/>
              </a:rPr>
              <a:t>teaches </a:t>
            </a:r>
            <a:r>
              <a:rPr lang="en-US" altLang="zh-CN" sz="1800" b="1" dirty="0" smtClean="0">
                <a:ea typeface="宋体" panose="02010600030101010101" pitchFamily="2" charset="-122"/>
              </a:rPr>
              <a:t>natural join </a:t>
            </a:r>
            <a:r>
              <a:rPr lang="en-US" altLang="zh-CN" sz="1800" i="1" dirty="0" smtClean="0">
                <a:ea typeface="宋体" panose="02010600030101010101" pitchFamily="2" charset="-122"/>
              </a:rPr>
              <a:t>course</a:t>
            </a:r>
            <a:r>
              <a:rPr lang="en-US" altLang="zh-CN" sz="1800" dirty="0" smtClean="0">
                <a:ea typeface="宋体" panose="02010600030101010101" pitchFamily="2" charset="-122"/>
              </a:rPr>
              <a:t>;</a:t>
            </a:r>
          </a:p>
          <a:p>
            <a:pPr lvl="2">
              <a:buNone/>
            </a:pPr>
            <a:r>
              <a:rPr lang="en-US" altLang="zh-CN" sz="1600" dirty="0" smtClean="0">
                <a:ea typeface="宋体" panose="02010600030101010101" pitchFamily="2" charset="-122"/>
              </a:rPr>
              <a:t>(if a instructor teach a course that not set by the department which the instructor belong to ,the </a:t>
            </a:r>
            <a:r>
              <a:rPr lang="en-US" altLang="zh-CN" sz="1600" dirty="0" err="1" smtClean="0">
                <a:ea typeface="宋体" panose="02010600030101010101" pitchFamily="2" charset="-122"/>
              </a:rPr>
              <a:t>tuple</a:t>
            </a:r>
            <a:r>
              <a:rPr lang="en-US" altLang="zh-CN" sz="1600" dirty="0" smtClean="0">
                <a:ea typeface="宋体" panose="02010600030101010101" pitchFamily="2" charset="-122"/>
              </a:rPr>
              <a:t> not be found </a:t>
            </a:r>
          </a:p>
          <a:p>
            <a:pPr lvl="2">
              <a:buNone/>
            </a:pPr>
            <a:r>
              <a:rPr lang="en-US" altLang="zh-CN" sz="1600" dirty="0" smtClean="0">
                <a:ea typeface="宋体" panose="02010600030101010101" pitchFamily="2" charset="-122"/>
              </a:rPr>
              <a:t>update course set </a:t>
            </a:r>
            <a:r>
              <a:rPr lang="en-US" altLang="zh-CN" sz="1600" dirty="0" err="1" smtClean="0">
                <a:ea typeface="宋体" panose="02010600030101010101" pitchFamily="2" charset="-122"/>
              </a:rPr>
              <a:t>dept_name</a:t>
            </a:r>
            <a:r>
              <a:rPr lang="en-US" altLang="zh-CN" sz="1600" dirty="0" smtClean="0">
                <a:ea typeface="宋体" panose="02010600030101010101" pitchFamily="2" charset="-122"/>
              </a:rPr>
              <a:t>='Physics' where </a:t>
            </a:r>
            <a:r>
              <a:rPr lang="en-US" altLang="zh-CN" sz="1600" dirty="0" err="1" smtClean="0">
                <a:ea typeface="宋体" panose="02010600030101010101" pitchFamily="2" charset="-122"/>
              </a:rPr>
              <a:t>course_id</a:t>
            </a:r>
            <a:r>
              <a:rPr lang="en-US" altLang="zh-CN" sz="1600" dirty="0" smtClean="0">
                <a:ea typeface="宋体" panose="02010600030101010101" pitchFamily="2" charset="-122"/>
              </a:rPr>
              <a:t>='CS-101'; );</a:t>
            </a:r>
          </a:p>
          <a:p>
            <a:pPr lvl="1"/>
            <a:r>
              <a:rPr lang="en-US" altLang="zh-CN" sz="1800" dirty="0" smtClean="0">
                <a:ea typeface="宋体" panose="02010600030101010101" pitchFamily="2" charset="-122"/>
              </a:rPr>
              <a:t>Correct version</a:t>
            </a:r>
            <a:endParaRPr lang="en-US" altLang="zh-CN" sz="1600" dirty="0" smtClean="0">
              <a:ea typeface="宋体" panose="02010600030101010101" pitchFamily="2" charset="-122"/>
            </a:endParaRPr>
          </a:p>
          <a:p>
            <a:pPr lvl="2"/>
            <a:r>
              <a:rPr lang="en-US" altLang="zh-CN" sz="1800" b="1" dirty="0" smtClean="0">
                <a:ea typeface="宋体" panose="02010600030101010101" pitchFamily="2" charset="-122"/>
              </a:rPr>
              <a:t>select </a:t>
            </a:r>
            <a:r>
              <a:rPr lang="en-US" altLang="zh-CN" sz="1800" i="1" dirty="0" smtClean="0">
                <a:ea typeface="宋体" panose="02010600030101010101" pitchFamily="2" charset="-122"/>
              </a:rPr>
              <a:t>name</a:t>
            </a:r>
            <a:r>
              <a:rPr lang="en-US" altLang="zh-CN" sz="1800" dirty="0" smtClean="0">
                <a:ea typeface="宋体" panose="02010600030101010101" pitchFamily="2" charset="-122"/>
              </a:rPr>
              <a:t>, </a:t>
            </a:r>
            <a:r>
              <a:rPr lang="en-US" altLang="zh-CN" sz="1800" i="1" dirty="0" smtClean="0">
                <a:ea typeface="宋体" panose="02010600030101010101" pitchFamily="2" charset="-122"/>
              </a:rPr>
              <a:t>title</a:t>
            </a:r>
            <a:br>
              <a:rPr lang="en-US" altLang="zh-CN" sz="1800" i="1" dirty="0" smtClean="0">
                <a:ea typeface="宋体" panose="02010600030101010101" pitchFamily="2" charset="-122"/>
              </a:rPr>
            </a:br>
            <a:r>
              <a:rPr lang="en-US" altLang="zh-CN" sz="1800" b="1" dirty="0" smtClean="0">
                <a:ea typeface="宋体" panose="02010600030101010101" pitchFamily="2" charset="-122"/>
              </a:rPr>
              <a:t>from </a:t>
            </a:r>
            <a:r>
              <a:rPr lang="en-US" altLang="zh-CN" sz="1800" i="1" dirty="0" smtClean="0">
                <a:ea typeface="宋体" panose="02010600030101010101" pitchFamily="2" charset="-122"/>
              </a:rPr>
              <a:t>instructor </a:t>
            </a:r>
            <a:r>
              <a:rPr lang="en-US" altLang="zh-CN" sz="1800" b="1" dirty="0" smtClean="0">
                <a:ea typeface="宋体" panose="02010600030101010101" pitchFamily="2" charset="-122"/>
              </a:rPr>
              <a:t>natural join </a:t>
            </a:r>
            <a:r>
              <a:rPr lang="en-US" altLang="zh-CN" sz="1800" i="1" dirty="0" smtClean="0">
                <a:ea typeface="宋体" panose="02010600030101010101" pitchFamily="2" charset="-122"/>
              </a:rPr>
              <a:t>teaches</a:t>
            </a:r>
            <a:r>
              <a:rPr lang="en-US" altLang="zh-CN" sz="1800" dirty="0" smtClean="0">
                <a:ea typeface="宋体" panose="02010600030101010101" pitchFamily="2" charset="-122"/>
              </a:rPr>
              <a:t>, </a:t>
            </a:r>
            <a:r>
              <a:rPr lang="en-US" altLang="zh-CN" sz="1800" i="1" dirty="0" smtClean="0">
                <a:ea typeface="宋体" panose="02010600030101010101" pitchFamily="2" charset="-122"/>
              </a:rPr>
              <a:t>course</a:t>
            </a:r>
            <a:br>
              <a:rPr lang="en-US" altLang="zh-CN" sz="1800" i="1" dirty="0" smtClean="0">
                <a:ea typeface="宋体" panose="02010600030101010101" pitchFamily="2" charset="-122"/>
              </a:rPr>
            </a:br>
            <a:r>
              <a:rPr lang="en-US" altLang="zh-CN" sz="1800" b="1" dirty="0" smtClean="0">
                <a:ea typeface="宋体" panose="02010600030101010101" pitchFamily="2" charset="-122"/>
              </a:rPr>
              <a:t>where </a:t>
            </a:r>
            <a:r>
              <a:rPr lang="en-US" altLang="zh-CN" sz="1800" i="1" dirty="0" err="1" smtClean="0">
                <a:ea typeface="宋体" panose="02010600030101010101" pitchFamily="2" charset="-122"/>
              </a:rPr>
              <a:t>teaches</a:t>
            </a:r>
            <a:r>
              <a:rPr lang="en-US" altLang="zh-CN" sz="1800" dirty="0" err="1" smtClean="0">
                <a:ea typeface="宋体" panose="02010600030101010101" pitchFamily="2" charset="-122"/>
              </a:rPr>
              <a:t>.</a:t>
            </a:r>
            <a:r>
              <a:rPr lang="en-US" altLang="zh-CN" sz="1800" i="1" dirty="0" err="1" smtClean="0">
                <a:ea typeface="宋体" panose="02010600030101010101" pitchFamily="2" charset="-122"/>
              </a:rPr>
              <a:t>course_id</a:t>
            </a:r>
            <a:r>
              <a:rPr lang="en-US" altLang="zh-CN" sz="1800" i="1" dirty="0" smtClean="0">
                <a:ea typeface="宋体" panose="02010600030101010101" pitchFamily="2" charset="-122"/>
              </a:rPr>
              <a:t> </a:t>
            </a:r>
            <a:r>
              <a:rPr lang="en-US" altLang="zh-CN" sz="1800" dirty="0" smtClean="0">
                <a:ea typeface="宋体" panose="02010600030101010101" pitchFamily="2" charset="-122"/>
              </a:rPr>
              <a:t>= </a:t>
            </a:r>
            <a:r>
              <a:rPr lang="en-US" altLang="zh-CN" sz="1800" i="1" dirty="0" err="1" smtClean="0">
                <a:ea typeface="宋体" panose="02010600030101010101" pitchFamily="2" charset="-122"/>
              </a:rPr>
              <a:t>course</a:t>
            </a:r>
            <a:r>
              <a:rPr lang="en-US" altLang="zh-CN" sz="1800" dirty="0" err="1" smtClean="0">
                <a:ea typeface="宋体" panose="02010600030101010101" pitchFamily="2" charset="-122"/>
              </a:rPr>
              <a:t>.</a:t>
            </a:r>
            <a:r>
              <a:rPr lang="en-US" altLang="zh-CN" sz="1800" i="1" dirty="0" err="1" smtClean="0">
                <a:ea typeface="宋体" panose="02010600030101010101" pitchFamily="2" charset="-122"/>
              </a:rPr>
              <a:t>course_id</a:t>
            </a:r>
            <a:r>
              <a:rPr lang="en-US" altLang="zh-CN" sz="1800" dirty="0" smtClean="0">
                <a:ea typeface="宋体" panose="02010600030101010101" pitchFamily="2" charset="-122"/>
              </a:rPr>
              <a:t>;</a:t>
            </a:r>
            <a:endParaRPr lang="en-US" altLang="zh-CN" sz="1600" dirty="0" smtClean="0">
              <a:ea typeface="宋体" panose="02010600030101010101" pitchFamily="2" charset="-122"/>
            </a:endParaRPr>
          </a:p>
          <a:p>
            <a:pPr lvl="1"/>
            <a:r>
              <a:rPr lang="en-US" altLang="zh-CN" sz="1800" dirty="0" smtClean="0">
                <a:ea typeface="宋体" panose="02010600030101010101" pitchFamily="2" charset="-122"/>
              </a:rPr>
              <a:t>Another correct version</a:t>
            </a:r>
            <a:endParaRPr lang="en-US" altLang="zh-CN" sz="1600" dirty="0" smtClean="0">
              <a:ea typeface="宋体" panose="02010600030101010101" pitchFamily="2" charset="-122"/>
            </a:endParaRPr>
          </a:p>
          <a:p>
            <a:pPr lvl="2"/>
            <a:r>
              <a:rPr lang="en-US" altLang="zh-CN" sz="1800" b="1" dirty="0" smtClean="0">
                <a:ea typeface="宋体" panose="02010600030101010101" pitchFamily="2" charset="-122"/>
              </a:rPr>
              <a:t>select </a:t>
            </a:r>
            <a:r>
              <a:rPr lang="en-US" altLang="zh-CN" sz="1800" i="1" dirty="0" smtClean="0">
                <a:ea typeface="宋体" panose="02010600030101010101" pitchFamily="2" charset="-122"/>
              </a:rPr>
              <a:t>name</a:t>
            </a:r>
            <a:r>
              <a:rPr lang="en-US" altLang="zh-CN" sz="1800" dirty="0" smtClean="0">
                <a:ea typeface="宋体" panose="02010600030101010101" pitchFamily="2" charset="-122"/>
              </a:rPr>
              <a:t>, </a:t>
            </a:r>
            <a:r>
              <a:rPr lang="en-US" altLang="zh-CN" sz="1800" i="1" dirty="0" smtClean="0">
                <a:ea typeface="宋体" panose="02010600030101010101" pitchFamily="2" charset="-122"/>
              </a:rPr>
              <a:t>title     </a:t>
            </a:r>
            <a:r>
              <a:rPr lang="en-US" altLang="zh-CN" sz="1800" b="1" dirty="0" smtClean="0">
                <a:ea typeface="宋体" panose="02010600030101010101" pitchFamily="2" charset="-122"/>
              </a:rPr>
              <a:t>from </a:t>
            </a:r>
            <a:r>
              <a:rPr lang="en-US" altLang="zh-CN" sz="1800" dirty="0" smtClean="0">
                <a:ea typeface="宋体" panose="02010600030101010101" pitchFamily="2" charset="-122"/>
              </a:rPr>
              <a:t>(</a:t>
            </a:r>
            <a:r>
              <a:rPr lang="en-US" altLang="zh-CN" sz="1800" i="1" dirty="0" smtClean="0">
                <a:ea typeface="宋体" panose="02010600030101010101" pitchFamily="2" charset="-122"/>
              </a:rPr>
              <a:t>instructor </a:t>
            </a:r>
            <a:r>
              <a:rPr lang="en-US" altLang="zh-CN" sz="1800" b="1" dirty="0" smtClean="0">
                <a:ea typeface="宋体" panose="02010600030101010101" pitchFamily="2" charset="-122"/>
              </a:rPr>
              <a:t>natural join </a:t>
            </a:r>
            <a:r>
              <a:rPr lang="en-US" altLang="zh-CN" sz="1800" i="1" dirty="0" smtClean="0">
                <a:ea typeface="宋体" panose="02010600030101010101" pitchFamily="2" charset="-122"/>
              </a:rPr>
              <a:t>teaches</a:t>
            </a:r>
            <a:r>
              <a:rPr lang="en-US" altLang="zh-CN" sz="1800" dirty="0" smtClean="0">
                <a:ea typeface="宋体" panose="02010600030101010101" pitchFamily="2" charset="-122"/>
              </a:rPr>
              <a:t>)</a:t>
            </a:r>
            <a:r>
              <a:rPr lang="en-US" altLang="zh-CN" sz="1800" b="1" dirty="0" smtClean="0">
                <a:ea typeface="宋体" panose="02010600030101010101" pitchFamily="2" charset="-122"/>
              </a:rPr>
              <a:t/>
            </a:r>
            <a:br>
              <a:rPr lang="en-US" altLang="zh-CN" sz="1800" b="1" dirty="0" smtClean="0">
                <a:ea typeface="宋体" panose="02010600030101010101" pitchFamily="2" charset="-122"/>
              </a:rPr>
            </a:br>
            <a:r>
              <a:rPr lang="en-US" altLang="zh-CN" sz="1800" b="1" dirty="0" smtClean="0">
                <a:ea typeface="宋体" panose="02010600030101010101" pitchFamily="2" charset="-122"/>
              </a:rPr>
              <a:t>                                 join </a:t>
            </a:r>
            <a:r>
              <a:rPr lang="en-US" altLang="zh-CN" sz="1800" i="1" dirty="0" smtClean="0">
                <a:ea typeface="宋体" panose="02010600030101010101" pitchFamily="2" charset="-122"/>
              </a:rPr>
              <a:t>course </a:t>
            </a:r>
            <a:r>
              <a:rPr lang="en-US" altLang="zh-CN" sz="1800" b="1" dirty="0" smtClean="0">
                <a:ea typeface="宋体" panose="02010600030101010101" pitchFamily="2" charset="-122"/>
              </a:rPr>
              <a:t>using</a:t>
            </a:r>
            <a:r>
              <a:rPr lang="en-US" altLang="zh-CN" sz="1800" dirty="0" smtClean="0">
                <a:ea typeface="宋体" panose="02010600030101010101" pitchFamily="2" charset="-122"/>
              </a:rPr>
              <a:t>(</a:t>
            </a:r>
            <a:r>
              <a:rPr lang="en-US" altLang="zh-CN" sz="1800" i="1" dirty="0" err="1" smtClean="0">
                <a:ea typeface="宋体" panose="02010600030101010101" pitchFamily="2" charset="-122"/>
              </a:rPr>
              <a:t>course_id</a:t>
            </a:r>
            <a:r>
              <a:rPr lang="en-US" altLang="zh-CN" sz="1800" dirty="0" smtClean="0">
                <a:ea typeface="宋体" panose="02010600030101010101" pitchFamily="2" charset="-122"/>
              </a:rPr>
              <a:t>);</a:t>
            </a:r>
          </a:p>
          <a:p>
            <a:pPr lvl="2">
              <a:buNone/>
            </a:pPr>
            <a:r>
              <a:rPr lang="en-US" altLang="zh-CN" sz="2000" dirty="0" smtClean="0">
                <a:solidFill>
                  <a:schemeClr val="tx2"/>
                </a:solidFill>
              </a:rPr>
              <a:t>Note: MS SQL Server doesn’t support keyword “natural join”</a:t>
            </a:r>
            <a:r>
              <a:rPr lang="en-US" altLang="zh-CN" sz="1600" dirty="0" smtClean="0"/>
              <a:t>.</a:t>
            </a:r>
          </a:p>
          <a:p>
            <a:pPr lvl="2">
              <a:buNone/>
            </a:pPr>
            <a:r>
              <a:rPr lang="en-US" altLang="zh-CN" sz="1600" dirty="0" smtClean="0">
                <a:ea typeface="宋体" panose="02010600030101010101" pitchFamily="2" charset="-122"/>
              </a:rPr>
              <a:t>(</a:t>
            </a:r>
            <a:r>
              <a:rPr lang="en-US" altLang="zh-CN" sz="1600" i="1" dirty="0" smtClean="0">
                <a:ea typeface="宋体" panose="02010600030101010101" pitchFamily="2" charset="-122"/>
              </a:rPr>
              <a:t>instructor  </a:t>
            </a:r>
            <a:r>
              <a:rPr lang="en-US" altLang="zh-CN" sz="1600" dirty="0" smtClean="0">
                <a:ea typeface="宋体" panose="02010600030101010101" pitchFamily="2" charset="-122"/>
              </a:rPr>
              <a:t>inner join teaches on  </a:t>
            </a:r>
            <a:r>
              <a:rPr lang="en-US" altLang="zh-CN" sz="1600" i="1" dirty="0" smtClean="0">
                <a:ea typeface="宋体" panose="02010600030101010101" pitchFamily="2" charset="-122"/>
              </a:rPr>
              <a:t>instructo.id =teaches.id inner join course on </a:t>
            </a:r>
            <a:r>
              <a:rPr lang="en-US" altLang="zh-CN" sz="1600" i="1" dirty="0" err="1" smtClean="0">
                <a:ea typeface="宋体" panose="02010600030101010101" pitchFamily="2" charset="-122"/>
              </a:rPr>
              <a:t>teaches.course_id</a:t>
            </a:r>
            <a:r>
              <a:rPr lang="en-US" altLang="zh-CN" sz="1600" i="1" dirty="0" smtClean="0">
                <a:ea typeface="宋体" panose="02010600030101010101" pitchFamily="2" charset="-122"/>
              </a:rPr>
              <a:t>=</a:t>
            </a:r>
            <a:r>
              <a:rPr lang="en-US" altLang="zh-CN" sz="1600" i="1" dirty="0" err="1" smtClean="0">
                <a:ea typeface="宋体" panose="02010600030101010101" pitchFamily="2" charset="-122"/>
              </a:rPr>
              <a:t>course.course_id</a:t>
            </a:r>
            <a:r>
              <a:rPr lang="en-US" altLang="zh-CN" sz="1600" i="1" dirty="0" smtClean="0">
                <a:ea typeface="宋体" panose="02010600030101010101" pitchFamily="2" charset="-122"/>
              </a:rPr>
              <a:t>);</a:t>
            </a:r>
            <a:endParaRPr lang="en-US" altLang="zh-CN" sz="1600" dirty="0" smtClean="0">
              <a:ea typeface="宋体" panose="02010600030101010101" pitchFamily="2" charset="-122"/>
            </a:endParaRPr>
          </a:p>
          <a:p>
            <a:endParaRPr lang="en-US" altLang="zh-CN" sz="16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60774" y="397174"/>
            <a:ext cx="8077200" cy="609600"/>
          </a:xfrm>
        </p:spPr>
        <p:txBody>
          <a:bodyPr/>
          <a:lstStyle/>
          <a:p>
            <a:r>
              <a:rPr lang="zh-CN" altLang="en-US" sz="2800" dirty="0" smtClean="0"/>
              <a:t/>
            </a:r>
            <a:br>
              <a:rPr lang="zh-CN" altLang="en-US" sz="2800" dirty="0" smtClean="0"/>
            </a:br>
            <a:r>
              <a:rPr lang="en-US" altLang="zh-CN" sz="2800" dirty="0" smtClean="0"/>
              <a:t>Understanding the Operational Order </a:t>
            </a:r>
            <a:endParaRPr lang="en-US" altLang="zh-CN" sz="2800" dirty="0" smtClean="0">
              <a:ea typeface="宋体" panose="02010600030101010101" pitchFamily="2" charset="-122"/>
            </a:endParaRPr>
          </a:p>
        </p:txBody>
      </p:sp>
      <p:sp>
        <p:nvSpPr>
          <p:cNvPr id="5" name="Rectangle 3"/>
          <p:cNvSpPr txBox="1">
            <a:spLocks noChangeArrowheads="1"/>
          </p:cNvSpPr>
          <p:nvPr/>
        </p:nvSpPr>
        <p:spPr bwMode="auto">
          <a:xfrm>
            <a:off x="357188" y="1093788"/>
            <a:ext cx="8396287" cy="5132387"/>
          </a:xfrm>
          <a:prstGeom prst="rect">
            <a:avLst/>
          </a:prstGeom>
          <a:noFill/>
          <a:ln w="9525">
            <a:noFill/>
            <a:miter lim="800000"/>
          </a:ln>
        </p:spPr>
        <p:txBody>
          <a:bodyPr vert="horz" wrap="square" lIns="91440" tIns="45720" rIns="91440" bIns="45720" numCol="1" anchor="t" anchorCtr="0" compatLnSpc="1"/>
          <a:lstStyle/>
          <a:p>
            <a:pPr marL="342900" lvl="0" indent="-342900">
              <a:spcBef>
                <a:spcPct val="35000"/>
              </a:spcBef>
              <a:buClr>
                <a:schemeClr val="tx2"/>
              </a:buClr>
              <a:buSzPct val="90000"/>
              <a:buFont typeface="Monotype Sorts" charset="2"/>
              <a:buChar char="n"/>
            </a:pPr>
            <a:r>
              <a:rPr kumimoji="1" lang="en-US" altLang="zh-CN" sz="2800" kern="0" dirty="0" smtClean="0">
                <a:latin typeface="+mn-lt"/>
                <a:ea typeface="宋体" panose="02010600030101010101" pitchFamily="2" charset="-122"/>
              </a:rPr>
              <a:t>Although the clauses must be written in the order select, from, where, the easiest way to understand the operations specified by the query is to consider the clauses in operational order: </a:t>
            </a:r>
          </a:p>
          <a:p>
            <a:pPr marL="342900" lvl="0" indent="-342900">
              <a:spcBef>
                <a:spcPct val="35000"/>
              </a:spcBef>
              <a:buClr>
                <a:schemeClr val="tx2"/>
              </a:buClr>
              <a:buSzPct val="90000"/>
            </a:pPr>
            <a:r>
              <a:rPr kumimoji="1" lang="en-US" altLang="zh-CN" sz="2800" kern="0" dirty="0" smtClean="0">
                <a:latin typeface="+mn-lt"/>
                <a:ea typeface="宋体" panose="02010600030101010101" pitchFamily="2" charset="-122"/>
              </a:rPr>
              <a:t>      first from, </a:t>
            </a:r>
          </a:p>
          <a:p>
            <a:pPr marL="342900" lvl="0" indent="-342900">
              <a:spcBef>
                <a:spcPct val="35000"/>
              </a:spcBef>
              <a:buClr>
                <a:schemeClr val="tx2"/>
              </a:buClr>
              <a:buSzPct val="90000"/>
            </a:pPr>
            <a:r>
              <a:rPr kumimoji="1" lang="en-US" altLang="zh-CN" sz="2800" kern="0" dirty="0" smtClean="0">
                <a:latin typeface="+mn-lt"/>
                <a:ea typeface="宋体" panose="02010600030101010101" pitchFamily="2" charset="-122"/>
              </a:rPr>
              <a:t>      then where, </a:t>
            </a:r>
          </a:p>
          <a:p>
            <a:pPr marL="342900" lvl="0" indent="-342900">
              <a:spcBef>
                <a:spcPct val="35000"/>
              </a:spcBef>
              <a:buClr>
                <a:schemeClr val="tx2"/>
              </a:buClr>
              <a:buSzPct val="90000"/>
            </a:pPr>
            <a:r>
              <a:rPr kumimoji="1" lang="en-US" altLang="zh-CN" sz="2800" kern="0" dirty="0" smtClean="0">
                <a:latin typeface="+mn-lt"/>
                <a:ea typeface="宋体" panose="02010600030101010101" pitchFamily="2" charset="-122"/>
              </a:rPr>
              <a:t>      and then select.</a:t>
            </a:r>
          </a:p>
          <a:p>
            <a:pPr marL="342900" lvl="0" indent="-342900">
              <a:spcBef>
                <a:spcPct val="35000"/>
              </a:spcBef>
              <a:buClr>
                <a:schemeClr val="tx2"/>
              </a:buClr>
              <a:buSzPct val="90000"/>
            </a:pPr>
            <a:endParaRPr kumimoji="1" lang="en-US" altLang="zh-CN" sz="16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68313" y="115888"/>
            <a:ext cx="7837487" cy="682625"/>
          </a:xfrm>
        </p:spPr>
        <p:txBody>
          <a:bodyPr/>
          <a:lstStyle/>
          <a:p>
            <a:r>
              <a:rPr lang="en-US" altLang="zh-CN" dirty="0" smtClean="0">
                <a:ea typeface="宋体" panose="02010600030101010101" pitchFamily="2" charset="-122"/>
              </a:rPr>
              <a:t>Meaning of an SQL Query</a:t>
            </a:r>
            <a:endParaRPr lang="zh-CN" altLang="en-US" dirty="0" smtClean="0">
              <a:ea typeface="宋体" panose="02010600030101010101" pitchFamily="2" charset="-122"/>
            </a:endParaRPr>
          </a:p>
        </p:txBody>
      </p:sp>
      <p:sp>
        <p:nvSpPr>
          <p:cNvPr id="5" name="内容占位符 2"/>
          <p:cNvSpPr>
            <a:spLocks noGrp="1"/>
          </p:cNvSpPr>
          <p:nvPr>
            <p:ph idx="1"/>
          </p:nvPr>
        </p:nvSpPr>
        <p:spPr>
          <a:xfrm>
            <a:off x="275771" y="1268413"/>
            <a:ext cx="8621486" cy="5056187"/>
          </a:xfrm>
        </p:spPr>
        <p:txBody>
          <a:bodyPr>
            <a:normAutofit lnSpcReduction="10000"/>
          </a:bodyPr>
          <a:lstStyle/>
          <a:p>
            <a:pPr>
              <a:defRPr/>
            </a:pPr>
            <a:r>
              <a:rPr lang="en-US" altLang="zh-CN" dirty="0" smtClean="0"/>
              <a:t>In general, the meaning of an SQL query can be understood as follows:</a:t>
            </a:r>
          </a:p>
          <a:p>
            <a:pPr marL="0" indent="0">
              <a:buFont typeface="Wingdings" panose="05000000000000000000" pitchFamily="2" charset="2"/>
              <a:buNone/>
              <a:defRPr/>
            </a:pPr>
            <a:r>
              <a:rPr lang="en-US" altLang="zh-CN" dirty="0" smtClean="0"/>
              <a:t>  1. Generate a </a:t>
            </a:r>
            <a:r>
              <a:rPr lang="en-US" altLang="zh-CN" b="1" dirty="0" smtClean="0"/>
              <a:t>Cartesian product</a:t>
            </a:r>
            <a:r>
              <a:rPr lang="en-US" altLang="zh-CN" sz="2200" dirty="0" smtClean="0"/>
              <a:t>(</a:t>
            </a:r>
            <a:r>
              <a:rPr lang="zh-CN" altLang="en-US" sz="2200" dirty="0" smtClean="0"/>
              <a:t>笛卡尔积</a:t>
            </a:r>
            <a:r>
              <a:rPr lang="en-US" altLang="zh-CN" sz="2200" dirty="0" smtClean="0"/>
              <a:t>)</a:t>
            </a:r>
            <a:r>
              <a:rPr lang="en-US" altLang="zh-CN" dirty="0" smtClean="0"/>
              <a:t> of the 	relations listed in the </a:t>
            </a:r>
            <a:r>
              <a:rPr lang="en-US" altLang="zh-CN" b="1" dirty="0" smtClean="0"/>
              <a:t>from clause</a:t>
            </a:r>
          </a:p>
          <a:p>
            <a:pPr marL="0" indent="0">
              <a:buFont typeface="Wingdings" panose="05000000000000000000" pitchFamily="2" charset="2"/>
              <a:buNone/>
              <a:defRPr/>
            </a:pPr>
            <a:r>
              <a:rPr lang="en-US" altLang="zh-CN" dirty="0"/>
              <a:t> </a:t>
            </a:r>
            <a:r>
              <a:rPr lang="en-US" altLang="zh-CN" dirty="0" smtClean="0"/>
              <a:t>   2. Apply the </a:t>
            </a:r>
            <a:r>
              <a:rPr lang="en-US" altLang="zh-CN" b="1" dirty="0" smtClean="0"/>
              <a:t>predicates</a:t>
            </a:r>
            <a:r>
              <a:rPr lang="en-US" altLang="zh-CN" sz="2200" dirty="0" smtClean="0"/>
              <a:t>(</a:t>
            </a:r>
            <a:r>
              <a:rPr lang="zh-CN" altLang="en-US" sz="2200" dirty="0" smtClean="0"/>
              <a:t>谓词</a:t>
            </a:r>
            <a:r>
              <a:rPr lang="en-US" altLang="zh-CN" sz="2200" dirty="0" smtClean="0"/>
              <a:t>) </a:t>
            </a:r>
            <a:r>
              <a:rPr lang="en-US" altLang="zh-CN" dirty="0" smtClean="0"/>
              <a:t>speciﬁed in the 	</a:t>
            </a:r>
            <a:r>
              <a:rPr lang="en-US" altLang="zh-CN" b="1" dirty="0" smtClean="0"/>
              <a:t>where clause </a:t>
            </a:r>
            <a:r>
              <a:rPr lang="en-US" altLang="zh-CN" dirty="0" smtClean="0"/>
              <a:t>on the result of Step 1.</a:t>
            </a:r>
          </a:p>
          <a:p>
            <a:pPr marL="0" indent="0">
              <a:buFont typeface="Wingdings" panose="05000000000000000000" pitchFamily="2" charset="2"/>
              <a:buNone/>
              <a:defRPr/>
            </a:pPr>
            <a:r>
              <a:rPr lang="en-US" altLang="zh-CN" dirty="0" smtClean="0"/>
              <a:t>    3. For each tuple in the result of Step 2, 	output the attributes (or results of 	expressions) speciﬁed in the </a:t>
            </a:r>
            <a:r>
              <a:rPr lang="en-US" altLang="zh-CN" b="1" dirty="0" smtClean="0"/>
              <a:t>select clause</a:t>
            </a:r>
            <a:r>
              <a:rPr lang="en-US" altLang="zh-CN" dirty="0" smtClean="0"/>
              <a:t>.</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宋体" panose="02010600030101010101" pitchFamily="2" charset="-122"/>
              </a:rPr>
              <a:t>Meaning of an SQL Query</a:t>
            </a:r>
            <a:endParaRPr lang="zh-CN" altLang="en-US" dirty="0"/>
          </a:p>
        </p:txBody>
      </p:sp>
      <p:sp>
        <p:nvSpPr>
          <p:cNvPr id="4" name="Rectangle 5"/>
          <p:cNvSpPr txBox="1">
            <a:spLocks noChangeArrowheads="1"/>
          </p:cNvSpPr>
          <p:nvPr/>
        </p:nvSpPr>
        <p:spPr bwMode="auto">
          <a:xfrm>
            <a:off x="275772" y="978581"/>
            <a:ext cx="8606972" cy="5146448"/>
          </a:xfrm>
          <a:prstGeom prst="rect">
            <a:avLst/>
          </a:prstGeom>
          <a:noFill/>
          <a:ln w="9525">
            <a:noFill/>
            <a:miter lim="800000"/>
          </a:ln>
        </p:spPr>
        <p:txBody>
          <a:bodyPr vert="horz" wrap="square" lIns="91440" tIns="45720" rIns="91440" bIns="45720" numCol="1" anchor="t" anchorCtr="0" compatLnSpc="1"/>
          <a:lstStyle/>
          <a:p>
            <a:pPr marL="609600" marR="0" lvl="0" indent="-609600" algn="l" defTabSz="914400" rtl="0" eaLnBrk="0" fontAlgn="base" latinLnBrk="0" hangingPunct="0">
              <a:lnSpc>
                <a:spcPct val="100000"/>
              </a:lnSpc>
              <a:spcBef>
                <a:spcPct val="35000"/>
              </a:spcBef>
              <a:spcAft>
                <a:spcPct val="0"/>
              </a:spcAft>
              <a:buClr>
                <a:schemeClr val="tx2"/>
              </a:buClr>
              <a:buSzPct val="9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    </a:t>
            </a:r>
            <a:r>
              <a:rPr kumimoji="1" lang="zh-CN" altLang="zh-CN" sz="2800" b="1" i="0" u="none" strike="noStrike" kern="0" cap="none" spc="0" normalizeH="0" baseline="0" noProof="0" dirty="0" smtClean="0">
                <a:ln>
                  <a:noFill/>
                </a:ln>
                <a:solidFill>
                  <a:schemeClr val="tx1"/>
                </a:solidFill>
                <a:effectLst/>
                <a:uLnTx/>
                <a:uFillTx/>
                <a:latin typeface="+mn-lt"/>
                <a:ea typeface="+mn-ea"/>
                <a:cs typeface="+mn-cs"/>
              </a:rPr>
              <a:t>Select  *</a:t>
            </a:r>
          </a:p>
          <a:p>
            <a:pPr marL="609600" marR="0" lvl="0" indent="-609600" algn="l" defTabSz="914400" rtl="0" eaLnBrk="0" fontAlgn="base" latinLnBrk="0" hangingPunct="0">
              <a:lnSpc>
                <a:spcPct val="100000"/>
              </a:lnSpc>
              <a:spcBef>
                <a:spcPct val="35000"/>
              </a:spcBef>
              <a:spcAft>
                <a:spcPct val="0"/>
              </a:spcAft>
              <a:buClr>
                <a:schemeClr val="tx2"/>
              </a:buClr>
              <a:buSzPct val="9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    </a:t>
            </a:r>
            <a:r>
              <a:rPr kumimoji="1" lang="zh-CN" altLang="zh-CN" sz="2800" b="1" i="0" u="none" strike="noStrike" kern="0" cap="none" spc="0" normalizeH="0" baseline="0" noProof="0" dirty="0" smtClean="0">
                <a:ln>
                  <a:noFill/>
                </a:ln>
                <a:solidFill>
                  <a:schemeClr val="tx1"/>
                </a:solidFill>
                <a:effectLst/>
                <a:uLnTx/>
                <a:uFillTx/>
                <a:latin typeface="+mn-lt"/>
                <a:ea typeface="+mn-ea"/>
                <a:cs typeface="+mn-cs"/>
              </a:rPr>
              <a:t>From  R, </a:t>
            </a: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S</a:t>
            </a:r>
            <a:endParaRPr kumimoji="1" lang="zh-CN" altLang="zh-CN" sz="2800" b="1" i="0" u="none" strike="noStrike" kern="0" cap="none" spc="0" normalizeH="0" baseline="0" noProof="0" dirty="0" smtClean="0">
              <a:ln>
                <a:noFill/>
              </a:ln>
              <a:solidFill>
                <a:schemeClr val="tx1"/>
              </a:solidFill>
              <a:effectLst/>
              <a:uLnTx/>
              <a:uFillTx/>
              <a:latin typeface="+mn-lt"/>
              <a:ea typeface="+mn-ea"/>
              <a:cs typeface="+mn-cs"/>
            </a:endParaRPr>
          </a:p>
          <a:p>
            <a:pPr marL="609600" marR="0" lvl="0" indent="-609600" algn="l" defTabSz="914400" rtl="0" eaLnBrk="0" fontAlgn="base" latinLnBrk="0" hangingPunct="0">
              <a:lnSpc>
                <a:spcPct val="100000"/>
              </a:lnSpc>
              <a:spcBef>
                <a:spcPct val="35000"/>
              </a:spcBef>
              <a:spcAft>
                <a:spcPct val="0"/>
              </a:spcAft>
              <a:buClr>
                <a:schemeClr val="tx2"/>
              </a:buClr>
              <a:buSzPct val="9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    </a:t>
            </a:r>
            <a:r>
              <a:rPr kumimoji="1" lang="zh-CN" altLang="zh-CN" sz="2800" b="1" i="0" u="none" strike="noStrike" kern="0" cap="none" spc="0" normalizeH="0" baseline="0" noProof="0" dirty="0" smtClean="0">
                <a:ln>
                  <a:noFill/>
                </a:ln>
                <a:solidFill>
                  <a:schemeClr val="tx1"/>
                </a:solidFill>
                <a:effectLst/>
                <a:uLnTx/>
                <a:uFillTx/>
                <a:latin typeface="+mn-lt"/>
                <a:ea typeface="+mn-ea"/>
                <a:cs typeface="+mn-cs"/>
              </a:rPr>
              <a:t>Where  R.A</a:t>
            </a: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 </a:t>
            </a:r>
            <a:r>
              <a:rPr kumimoji="1" lang="zh-CN" altLang="zh-CN" sz="2800" b="1" i="0" u="none" strike="noStrike" kern="0" cap="none" spc="0" normalizeH="0" baseline="0" noProof="0" dirty="0" smtClean="0">
                <a:ln>
                  <a:noFill/>
                </a:ln>
                <a:solidFill>
                  <a:schemeClr val="tx1"/>
                </a:solidFill>
                <a:effectLst/>
                <a:uLnTx/>
                <a:uFillTx/>
                <a:latin typeface="+mn-lt"/>
                <a:ea typeface="+mn-ea"/>
                <a:cs typeface="+mn-cs"/>
              </a:rPr>
              <a:t>=</a:t>
            </a: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 S</a:t>
            </a:r>
            <a:r>
              <a:rPr kumimoji="1" lang="zh-CN" altLang="zh-CN" sz="2800" b="1" i="0" u="none" strike="noStrike" kern="0" cap="none" spc="0" normalizeH="0" baseline="0" noProof="0" dirty="0" smtClean="0">
                <a:ln>
                  <a:noFill/>
                </a:ln>
                <a:solidFill>
                  <a:schemeClr val="tx1"/>
                </a:solidFill>
                <a:effectLst/>
                <a:uLnTx/>
                <a:uFillTx/>
                <a:latin typeface="+mn-lt"/>
                <a:ea typeface="+mn-ea"/>
                <a:cs typeface="+mn-cs"/>
              </a:rPr>
              <a:t>.B;</a:t>
            </a:r>
          </a:p>
          <a:p>
            <a:pPr marL="609600" marR="0" lvl="0" indent="-609600" algn="l" defTabSz="914400" rtl="0" eaLnBrk="0" fontAlgn="base" latinLnBrk="0" hangingPunct="0">
              <a:lnSpc>
                <a:spcPct val="100000"/>
              </a:lnSpc>
              <a:spcBef>
                <a:spcPct val="35000"/>
              </a:spcBef>
              <a:spcAft>
                <a:spcPct val="0"/>
              </a:spcAft>
              <a:buClr>
                <a:schemeClr val="tx2"/>
              </a:buClr>
              <a:buSzPct val="90000"/>
              <a:buFont typeface="Wingdings" panose="05000000000000000000" pitchFamily="2" charset="2"/>
              <a:buNone/>
              <a:defRPr/>
            </a:pPr>
            <a:r>
              <a:rPr kumimoji="1" lang="zh-CN" altLang="zh-CN" sz="2800" b="1" i="0" u="none" strike="noStrike" kern="0" cap="none" spc="0" normalizeH="0" baseline="0" noProof="0" dirty="0" smtClean="0">
                <a:ln>
                  <a:noFill/>
                </a:ln>
                <a:solidFill>
                  <a:schemeClr val="tx2"/>
                </a:solidFill>
                <a:effectLst/>
                <a:uLnTx/>
                <a:uFillTx/>
                <a:latin typeface="+mn-lt"/>
                <a:ea typeface="+mn-ea"/>
                <a:cs typeface="+mn-cs"/>
              </a:rPr>
              <a:t>is equivalent to</a:t>
            </a:r>
            <a:r>
              <a:rPr kumimoji="1" lang="en-US" altLang="zh-CN" sz="2800" b="1" i="0" u="none" strike="noStrike" kern="0" cap="none" spc="0" normalizeH="0" baseline="0" noProof="0" dirty="0" smtClean="0">
                <a:ln>
                  <a:noFill/>
                </a:ln>
                <a:solidFill>
                  <a:schemeClr val="tx2"/>
                </a:solidFill>
                <a:effectLst/>
                <a:uLnTx/>
                <a:uFillTx/>
                <a:latin typeface="+mn-lt"/>
                <a:ea typeface="+mn-ea"/>
                <a:cs typeface="+mn-cs"/>
              </a:rPr>
              <a:t>:</a:t>
            </a:r>
            <a:endParaRPr kumimoji="1" lang="zh-CN" altLang="zh-CN" sz="2800" b="1" i="0" u="none" strike="noStrike" kern="0" cap="none" spc="0" normalizeH="0" baseline="0" noProof="0" dirty="0" smtClean="0">
              <a:ln>
                <a:noFill/>
              </a:ln>
              <a:solidFill>
                <a:schemeClr val="tx2"/>
              </a:solidFill>
              <a:effectLst/>
              <a:uLnTx/>
              <a:uFillTx/>
              <a:latin typeface="+mn-lt"/>
              <a:ea typeface="+mn-ea"/>
              <a:cs typeface="+mn-cs"/>
            </a:endParaRPr>
          </a:p>
          <a:p>
            <a:pPr marL="609600" marR="0" lvl="0" indent="-609600" algn="l" defTabSz="914400" rtl="0" eaLnBrk="0" fontAlgn="base" latinLnBrk="0" hangingPunct="0">
              <a:lnSpc>
                <a:spcPct val="100000"/>
              </a:lnSpc>
              <a:spcBef>
                <a:spcPct val="35000"/>
              </a:spcBef>
              <a:spcAft>
                <a:spcPct val="0"/>
              </a:spcAft>
              <a:buClr>
                <a:schemeClr val="tx2"/>
              </a:buClr>
              <a:buSzPct val="9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    </a:t>
            </a:r>
            <a:r>
              <a:rPr kumimoji="1" lang="zh-CN" altLang="zh-CN" sz="2800" b="1" i="0" u="none" strike="noStrike" kern="0" cap="none" spc="0" normalizeH="0" baseline="0" noProof="0" dirty="0" smtClean="0">
                <a:ln>
                  <a:noFill/>
                </a:ln>
                <a:solidFill>
                  <a:schemeClr val="tx1"/>
                </a:solidFill>
                <a:effectLst/>
                <a:uLnTx/>
                <a:uFillTx/>
                <a:latin typeface="+mn-lt"/>
                <a:ea typeface="+mn-ea"/>
                <a:cs typeface="+mn-cs"/>
              </a:rPr>
              <a:t>FOR  R</a:t>
            </a: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 </a:t>
            </a:r>
            <a:r>
              <a:rPr kumimoji="1" lang="zh-CN" altLang="zh-CN" sz="2800" b="1" i="0" u="none" strike="noStrike" kern="0" cap="none" spc="0" normalizeH="0" baseline="0" noProof="0" dirty="0" smtClean="0">
                <a:ln>
                  <a:noFill/>
                </a:ln>
                <a:solidFill>
                  <a:schemeClr val="tx1"/>
                </a:solidFill>
                <a:effectLst/>
                <a:uLnTx/>
                <a:uFillTx/>
                <a:latin typeface="+mn-lt"/>
                <a:ea typeface="+mn-ea"/>
                <a:cs typeface="+mn-cs"/>
              </a:rPr>
              <a:t>=</a:t>
            </a: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 r</a:t>
            </a:r>
            <a:r>
              <a:rPr kumimoji="1" lang="zh-CN" altLang="zh-CN" sz="2800" b="1" i="0" u="none" strike="noStrike" kern="0" cap="none" spc="0" normalizeH="0" baseline="-10000" noProof="0" dirty="0" smtClean="0">
                <a:ln>
                  <a:noFill/>
                </a:ln>
                <a:solidFill>
                  <a:schemeClr val="tx1"/>
                </a:solidFill>
                <a:effectLst/>
                <a:uLnTx/>
                <a:uFillTx/>
                <a:latin typeface="+mn-lt"/>
                <a:ea typeface="+mn-ea"/>
                <a:cs typeface="+mn-cs"/>
              </a:rPr>
              <a:t>1</a:t>
            </a:r>
            <a:r>
              <a:rPr kumimoji="1" lang="zh-CN" altLang="zh-CN" sz="2800" b="1" i="0" u="none" strike="noStrike" kern="0" cap="none" spc="0" normalizeH="0" baseline="0" noProof="0" dirty="0" smtClean="0">
                <a:ln>
                  <a:noFill/>
                </a:ln>
                <a:solidFill>
                  <a:schemeClr val="tx1"/>
                </a:solidFill>
                <a:effectLst/>
                <a:uLnTx/>
                <a:uFillTx/>
                <a:latin typeface="+mn-lt"/>
                <a:ea typeface="+mn-ea"/>
                <a:cs typeface="+mn-cs"/>
              </a:rPr>
              <a:t>  TO  </a:t>
            </a: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r</a:t>
            </a:r>
            <a:r>
              <a:rPr kumimoji="1" lang="zh-CN" altLang="zh-CN" sz="2800" b="1" i="0" u="none" strike="noStrike" kern="0" cap="none" spc="0" normalizeH="0" baseline="-10000" noProof="0" dirty="0" smtClean="0">
                <a:ln>
                  <a:noFill/>
                </a:ln>
                <a:solidFill>
                  <a:schemeClr val="tx1"/>
                </a:solidFill>
                <a:effectLst/>
                <a:uLnTx/>
                <a:uFillTx/>
                <a:latin typeface="+mn-lt"/>
                <a:ea typeface="+mn-ea"/>
                <a:cs typeface="+mn-cs"/>
              </a:rPr>
              <a:t>n</a:t>
            </a:r>
          </a:p>
          <a:p>
            <a:pPr marL="609600" marR="0" lvl="0" indent="-609600" algn="l" defTabSz="914400" rtl="0" eaLnBrk="0" fontAlgn="base" latinLnBrk="0" hangingPunct="0">
              <a:lnSpc>
                <a:spcPct val="100000"/>
              </a:lnSpc>
              <a:spcBef>
                <a:spcPct val="35000"/>
              </a:spcBef>
              <a:spcAft>
                <a:spcPct val="0"/>
              </a:spcAft>
              <a:buClr>
                <a:schemeClr val="tx2"/>
              </a:buClr>
              <a:buSzPct val="90000"/>
              <a:buFont typeface="Wingdings" panose="05000000000000000000" pitchFamily="2" charset="2"/>
              <a:buNone/>
              <a:defRPr/>
            </a:pPr>
            <a:r>
              <a:rPr kumimoji="1" lang="zh-CN" altLang="zh-CN" sz="2800" b="1" i="0" u="none" strike="noStrike" kern="0" cap="none" spc="0" normalizeH="0" baseline="0" noProof="0" dirty="0" smtClean="0">
                <a:ln>
                  <a:noFill/>
                </a:ln>
                <a:solidFill>
                  <a:schemeClr val="tx1"/>
                </a:solidFill>
                <a:effectLst/>
                <a:uLnTx/>
                <a:uFillTx/>
                <a:latin typeface="+mn-lt"/>
                <a:ea typeface="+mn-ea"/>
                <a:cs typeface="+mn-cs"/>
              </a:rPr>
              <a:t> </a:t>
            </a: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     </a:t>
            </a:r>
            <a:r>
              <a:rPr kumimoji="1" lang="zh-CN" altLang="zh-CN" sz="2800" b="1" i="0" u="none" strike="noStrike" kern="0" cap="none" spc="0" normalizeH="0" baseline="0" noProof="0" dirty="0" smtClean="0">
                <a:ln>
                  <a:noFill/>
                </a:ln>
                <a:solidFill>
                  <a:schemeClr val="tx1"/>
                </a:solidFill>
                <a:effectLst/>
                <a:uLnTx/>
                <a:uFillTx/>
                <a:latin typeface="+mn-lt"/>
                <a:ea typeface="+mn-ea"/>
                <a:cs typeface="+mn-cs"/>
              </a:rPr>
              <a:t>FOR  </a:t>
            </a: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S </a:t>
            </a:r>
            <a:r>
              <a:rPr kumimoji="1" lang="zh-CN" altLang="zh-CN" sz="2800" b="1" i="0" u="none" strike="noStrike" kern="0" cap="none" spc="0" normalizeH="0" baseline="0" noProof="0" dirty="0" smtClean="0">
                <a:ln>
                  <a:noFill/>
                </a:ln>
                <a:solidFill>
                  <a:schemeClr val="tx1"/>
                </a:solidFill>
                <a:effectLst/>
                <a:uLnTx/>
                <a:uFillTx/>
                <a:latin typeface="+mn-lt"/>
                <a:ea typeface="+mn-ea"/>
                <a:cs typeface="+mn-cs"/>
              </a:rPr>
              <a:t>=</a:t>
            </a: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 </a:t>
            </a:r>
            <a:r>
              <a:rPr kumimoji="1" lang="zh-CN" altLang="zh-CN" sz="2800" b="1" i="0" u="none" strike="noStrike" kern="0" cap="none" spc="0" normalizeH="0" baseline="0" noProof="0" dirty="0" smtClean="0">
                <a:ln>
                  <a:noFill/>
                </a:ln>
                <a:solidFill>
                  <a:schemeClr val="tx1"/>
                </a:solidFill>
                <a:effectLst/>
                <a:uLnTx/>
                <a:uFillTx/>
                <a:latin typeface="+mn-lt"/>
                <a:ea typeface="+mn-ea"/>
                <a:cs typeface="+mn-cs"/>
              </a:rPr>
              <a:t>s</a:t>
            </a:r>
            <a:r>
              <a:rPr kumimoji="1" lang="zh-CN" altLang="zh-CN" sz="2800" b="1" i="0" u="none" strike="noStrike" kern="0" cap="none" spc="0" normalizeH="0" baseline="-10000" noProof="0" dirty="0" smtClean="0">
                <a:ln>
                  <a:noFill/>
                </a:ln>
                <a:solidFill>
                  <a:schemeClr val="tx1"/>
                </a:solidFill>
                <a:effectLst/>
                <a:uLnTx/>
                <a:uFillTx/>
                <a:latin typeface="+mn-lt"/>
                <a:ea typeface="+mn-ea"/>
                <a:cs typeface="+mn-cs"/>
              </a:rPr>
              <a:t>1</a:t>
            </a:r>
            <a:r>
              <a:rPr kumimoji="1" lang="zh-CN" altLang="zh-CN" sz="2800" b="1" i="0" u="none" strike="noStrike" kern="0" cap="none" spc="0" normalizeH="0" baseline="0" noProof="0" dirty="0" smtClean="0">
                <a:ln>
                  <a:noFill/>
                </a:ln>
                <a:solidFill>
                  <a:schemeClr val="tx1"/>
                </a:solidFill>
                <a:effectLst/>
                <a:uLnTx/>
                <a:uFillTx/>
                <a:latin typeface="+mn-lt"/>
                <a:ea typeface="+mn-ea"/>
                <a:cs typeface="+mn-cs"/>
              </a:rPr>
              <a:t>  TO  s</a:t>
            </a:r>
            <a:r>
              <a:rPr kumimoji="1" lang="zh-CN" altLang="zh-CN" sz="2800" b="1" i="0" u="none" strike="noStrike" kern="0" cap="none" spc="0" normalizeH="0" baseline="-10000" noProof="0" dirty="0" smtClean="0">
                <a:ln>
                  <a:noFill/>
                </a:ln>
                <a:solidFill>
                  <a:schemeClr val="tx1"/>
                </a:solidFill>
                <a:effectLst/>
                <a:uLnTx/>
                <a:uFillTx/>
                <a:latin typeface="+mn-lt"/>
                <a:ea typeface="+mn-ea"/>
                <a:cs typeface="+mn-cs"/>
              </a:rPr>
              <a:t>m</a:t>
            </a:r>
          </a:p>
          <a:p>
            <a:pPr marL="609600" marR="0" lvl="0" indent="-609600" algn="l" defTabSz="914400" rtl="0" eaLnBrk="0" fontAlgn="base" latinLnBrk="0" hangingPunct="0">
              <a:lnSpc>
                <a:spcPct val="100000"/>
              </a:lnSpc>
              <a:spcBef>
                <a:spcPct val="35000"/>
              </a:spcBef>
              <a:spcAft>
                <a:spcPct val="0"/>
              </a:spcAft>
              <a:buClr>
                <a:schemeClr val="tx2"/>
              </a:buClr>
              <a:buSzPct val="9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         </a:t>
            </a:r>
            <a:r>
              <a:rPr kumimoji="1" lang="zh-CN" altLang="zh-CN" sz="2800" b="1" i="0" u="none" strike="noStrike" kern="0" cap="none" spc="0" normalizeH="0" baseline="0" noProof="0" dirty="0" smtClean="0">
                <a:ln>
                  <a:noFill/>
                </a:ln>
                <a:solidFill>
                  <a:schemeClr val="tx1"/>
                </a:solidFill>
                <a:effectLst/>
                <a:uLnTx/>
                <a:uFillTx/>
                <a:latin typeface="+mn-lt"/>
                <a:ea typeface="+mn-ea"/>
                <a:cs typeface="+mn-cs"/>
              </a:rPr>
              <a:t>IF  R.A</a:t>
            </a: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 </a:t>
            </a:r>
            <a:r>
              <a:rPr kumimoji="1" lang="zh-CN" altLang="zh-CN" sz="2800" b="1" i="0" u="none" strike="noStrike" kern="0" cap="none" spc="0" normalizeH="0" baseline="0" noProof="0" dirty="0" smtClean="0">
                <a:ln>
                  <a:noFill/>
                </a:ln>
                <a:solidFill>
                  <a:schemeClr val="tx1"/>
                </a:solidFill>
                <a:effectLst/>
                <a:uLnTx/>
                <a:uFillTx/>
                <a:latin typeface="+mn-lt"/>
                <a:ea typeface="+mn-ea"/>
                <a:cs typeface="+mn-cs"/>
              </a:rPr>
              <a:t>=</a:t>
            </a: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 S</a:t>
            </a:r>
            <a:r>
              <a:rPr kumimoji="1" lang="zh-CN" altLang="zh-CN" sz="2800" b="1" i="0" u="none" strike="noStrike" kern="0" cap="none" spc="0" normalizeH="0" baseline="0" noProof="0" dirty="0" smtClean="0">
                <a:ln>
                  <a:noFill/>
                </a:ln>
                <a:solidFill>
                  <a:schemeClr val="tx1"/>
                </a:solidFill>
                <a:effectLst/>
                <a:uLnTx/>
                <a:uFillTx/>
                <a:latin typeface="+mn-lt"/>
                <a:ea typeface="+mn-ea"/>
                <a:cs typeface="+mn-cs"/>
              </a:rPr>
              <a:t>.B</a:t>
            </a:r>
          </a:p>
          <a:p>
            <a:pPr marL="609600" marR="0" lvl="0" indent="-609600" algn="l" defTabSz="914400" rtl="0" eaLnBrk="0" fontAlgn="base" latinLnBrk="0" hangingPunct="0">
              <a:lnSpc>
                <a:spcPct val="100000"/>
              </a:lnSpc>
              <a:spcBef>
                <a:spcPct val="35000"/>
              </a:spcBef>
              <a:spcAft>
                <a:spcPct val="0"/>
              </a:spcAft>
              <a:buClr>
                <a:schemeClr val="tx2"/>
              </a:buClr>
              <a:buSzPct val="9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         </a:t>
            </a:r>
            <a:r>
              <a:rPr kumimoji="1" lang="zh-CN" altLang="zh-CN" sz="2800" b="1" i="0" u="none" strike="noStrike" kern="0" cap="none" spc="0" normalizeH="0" baseline="0" noProof="0" dirty="0" smtClean="0">
                <a:ln>
                  <a:noFill/>
                </a:ln>
                <a:solidFill>
                  <a:schemeClr val="tx1"/>
                </a:solidFill>
                <a:effectLst/>
                <a:uLnTx/>
                <a:uFillTx/>
                <a:latin typeface="+mn-lt"/>
                <a:ea typeface="+mn-ea"/>
                <a:cs typeface="+mn-cs"/>
              </a:rPr>
              <a:t>THEN  evaluate the attributes of the select </a:t>
            </a:r>
            <a:endParaRPr kumimoji="1"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609600" marR="0" lvl="0" indent="-609600" algn="l" defTabSz="914400" rtl="0" eaLnBrk="0" fontAlgn="base" latinLnBrk="0" hangingPunct="0">
              <a:lnSpc>
                <a:spcPct val="100000"/>
              </a:lnSpc>
              <a:spcBef>
                <a:spcPct val="35000"/>
              </a:spcBef>
              <a:spcAft>
                <a:spcPct val="0"/>
              </a:spcAft>
              <a:buClr>
                <a:schemeClr val="tx2"/>
              </a:buClr>
              <a:buSzPct val="90000"/>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             </a:t>
            </a:r>
            <a:r>
              <a:rPr kumimoji="1" lang="zh-CN" altLang="zh-CN" sz="2800" b="1" i="0" u="none" strike="noStrike" kern="0" cap="none" spc="0" normalizeH="0" baseline="0" noProof="0" dirty="0" smtClean="0">
                <a:ln>
                  <a:noFill/>
                </a:ln>
                <a:solidFill>
                  <a:schemeClr val="tx1"/>
                </a:solidFill>
                <a:effectLst/>
                <a:uLnTx/>
                <a:uFillTx/>
                <a:latin typeface="+mn-lt"/>
                <a:ea typeface="+mn-ea"/>
                <a:cs typeface="+mn-cs"/>
              </a:rPr>
              <a:t>clause and produce the tuples of results</a:t>
            </a:r>
            <a:endParaRPr kumimoji="1" lang="en-US" altLang="zh-CN" sz="28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380999" y="1257798"/>
            <a:ext cx="8382000" cy="4401205"/>
          </a:xfrm>
          <a:prstGeom prst="rect">
            <a:avLst/>
          </a:prstGeom>
          <a:noFill/>
          <a:ln w="9525">
            <a:noFill/>
            <a:miter lim="800000"/>
          </a:ln>
          <a:effectLst/>
        </p:spPr>
        <p:txBody>
          <a:bodyPr>
            <a:spAutoFit/>
          </a:bodyPr>
          <a:lstStyle/>
          <a:p>
            <a:pPr marL="290830" indent="-290830">
              <a:buClr>
                <a:schemeClr val="folHlink"/>
              </a:buClr>
              <a:buSzPct val="60000"/>
              <a:buFont typeface="Wingdings" panose="05000000000000000000" pitchFamily="2" charset="2"/>
              <a:buChar char="n"/>
            </a:pPr>
            <a:r>
              <a:rPr kumimoji="0" lang="en-US" altLang="zh-CN" sz="2800" dirty="0">
                <a:latin typeface="Times New Roman" panose="02020603050405020304" pitchFamily="18" charset="0"/>
              </a:rPr>
              <a:t>SQL</a:t>
            </a:r>
            <a:endParaRPr lang="en-US" altLang="zh-CN" sz="2800" dirty="0">
              <a:latin typeface="Times New Roman" panose="02020603050405020304" pitchFamily="18" charset="0"/>
            </a:endParaRPr>
          </a:p>
          <a:p>
            <a:pPr marL="662305" lvl="1" indent="-180975">
              <a:spcBef>
                <a:spcPct val="20000"/>
              </a:spcBef>
              <a:buClr>
                <a:schemeClr val="hlink"/>
              </a:buClr>
              <a:buSzPct val="55000"/>
              <a:buFont typeface="Wingdings" panose="05000000000000000000" pitchFamily="2" charset="2"/>
              <a:buChar char="n"/>
            </a:pPr>
            <a:r>
              <a:rPr kumimoji="0" lang="en-US" altLang="zh-CN" sz="2800" b="1" dirty="0">
                <a:latin typeface="Times New Roman" panose="02020603050405020304" pitchFamily="18" charset="0"/>
              </a:rPr>
              <a:t>S</a:t>
            </a:r>
            <a:r>
              <a:rPr kumimoji="0" lang="en-US" altLang="zh-CN" sz="2800" dirty="0">
                <a:latin typeface="Times New Roman" panose="02020603050405020304" pitchFamily="18" charset="0"/>
              </a:rPr>
              <a:t>tructured </a:t>
            </a:r>
            <a:r>
              <a:rPr kumimoji="0" lang="en-US" altLang="zh-CN" sz="2800" b="1" dirty="0">
                <a:latin typeface="Times New Roman" panose="02020603050405020304" pitchFamily="18" charset="0"/>
              </a:rPr>
              <a:t>Q</a:t>
            </a:r>
            <a:r>
              <a:rPr kumimoji="0" lang="en-US" altLang="zh-CN" sz="2800" dirty="0">
                <a:latin typeface="Times New Roman" panose="02020603050405020304" pitchFamily="18" charset="0"/>
              </a:rPr>
              <a:t>uery </a:t>
            </a:r>
            <a:r>
              <a:rPr kumimoji="0" lang="en-US" altLang="zh-CN" sz="2800" b="1" dirty="0">
                <a:latin typeface="Times New Roman" panose="02020603050405020304" pitchFamily="18" charset="0"/>
              </a:rPr>
              <a:t>L</a:t>
            </a:r>
            <a:r>
              <a:rPr kumimoji="0" lang="en-US" altLang="zh-CN" sz="2800" dirty="0">
                <a:latin typeface="Times New Roman" panose="02020603050405020304" pitchFamily="18" charset="0"/>
              </a:rPr>
              <a:t>anguage</a:t>
            </a:r>
          </a:p>
          <a:p>
            <a:pPr marL="662305" lvl="1" indent="-180975">
              <a:spcBef>
                <a:spcPct val="20000"/>
              </a:spcBef>
              <a:buClr>
                <a:schemeClr val="hlink"/>
              </a:buClr>
              <a:buSzPct val="55000"/>
              <a:buFont typeface="Wingdings" panose="05000000000000000000" pitchFamily="2" charset="2"/>
              <a:buChar char="n"/>
            </a:pPr>
            <a:r>
              <a:rPr kumimoji="0" lang="en-US" altLang="zh-CN" sz="2800" dirty="0">
                <a:latin typeface="Times New Roman" panose="02020603050405020304" pitchFamily="18" charset="0"/>
              </a:rPr>
              <a:t>on the basis of the </a:t>
            </a:r>
            <a:r>
              <a:rPr kumimoji="0" lang="en-US" altLang="zh-CN" sz="2800" i="1" dirty="0">
                <a:solidFill>
                  <a:srgbClr val="FF0000"/>
                </a:solidFill>
                <a:latin typeface="Times New Roman" panose="02020603050405020304" pitchFamily="18" charset="0"/>
              </a:rPr>
              <a:t>relational algebra</a:t>
            </a:r>
            <a:r>
              <a:rPr kumimoji="0" lang="en-US" altLang="zh-CN" sz="2800" dirty="0">
                <a:solidFill>
                  <a:srgbClr val="FF0000"/>
                </a:solidFill>
                <a:latin typeface="Times New Roman" panose="02020603050405020304" pitchFamily="18" charset="0"/>
              </a:rPr>
              <a:t>  </a:t>
            </a:r>
            <a:r>
              <a:rPr kumimoji="0" lang="en-US" altLang="zh-CN" sz="2800" dirty="0">
                <a:latin typeface="Times New Roman" panose="02020603050405020304" pitchFamily="18" charset="0"/>
              </a:rPr>
              <a:t>and the </a:t>
            </a:r>
            <a:r>
              <a:rPr kumimoji="0" lang="en-US" altLang="zh-CN" sz="2800" i="1" dirty="0" err="1">
                <a:solidFill>
                  <a:srgbClr val="FF0000"/>
                </a:solidFill>
                <a:latin typeface="Times New Roman" panose="02020603050405020304" pitchFamily="18" charset="0"/>
              </a:rPr>
              <a:t>tuple</a:t>
            </a:r>
            <a:r>
              <a:rPr kumimoji="0" lang="en-US" altLang="zh-CN" sz="2800" dirty="0">
                <a:solidFill>
                  <a:srgbClr val="FF0000"/>
                </a:solidFill>
                <a:latin typeface="Times New Roman" panose="02020603050405020304" pitchFamily="18" charset="0"/>
              </a:rPr>
              <a:t> </a:t>
            </a:r>
            <a:r>
              <a:rPr kumimoji="0" lang="en-US" altLang="zh-CN" sz="2800" i="1" dirty="0">
                <a:solidFill>
                  <a:srgbClr val="FF0000"/>
                </a:solidFill>
                <a:latin typeface="Times New Roman" panose="02020603050405020304" pitchFamily="18" charset="0"/>
              </a:rPr>
              <a:t>relational</a:t>
            </a:r>
            <a:r>
              <a:rPr kumimoji="0" lang="en-US" altLang="zh-CN" sz="2800" dirty="0">
                <a:solidFill>
                  <a:srgbClr val="FF0000"/>
                </a:solidFill>
                <a:latin typeface="Times New Roman" panose="02020603050405020304" pitchFamily="18" charset="0"/>
              </a:rPr>
              <a:t> </a:t>
            </a:r>
            <a:r>
              <a:rPr kumimoji="0" lang="en-US" altLang="zh-CN" sz="2800" i="1" dirty="0">
                <a:solidFill>
                  <a:srgbClr val="FF0000"/>
                </a:solidFill>
                <a:latin typeface="Times New Roman" panose="02020603050405020304" pitchFamily="18" charset="0"/>
              </a:rPr>
              <a:t>calculus</a:t>
            </a:r>
            <a:endParaRPr lang="en-US" altLang="zh-CN" sz="2800" dirty="0">
              <a:solidFill>
                <a:srgbClr val="FF0000"/>
              </a:solidFill>
              <a:latin typeface="Times New Roman" panose="02020603050405020304" pitchFamily="18" charset="0"/>
            </a:endParaRPr>
          </a:p>
          <a:p>
            <a:pPr marL="662305" lvl="1" indent="-180975">
              <a:spcBef>
                <a:spcPct val="20000"/>
              </a:spcBef>
              <a:buClr>
                <a:schemeClr val="hlink"/>
              </a:buClr>
              <a:buSzPct val="55000"/>
              <a:buFont typeface="Wingdings" panose="05000000000000000000" pitchFamily="2" charset="2"/>
              <a:buChar char="n"/>
            </a:pPr>
            <a:r>
              <a:rPr kumimoji="0" lang="en-US" altLang="zh-CN" sz="2800" dirty="0">
                <a:latin typeface="Times New Roman" panose="02020603050405020304" pitchFamily="18" charset="0"/>
              </a:rPr>
              <a:t>first implemented in</a:t>
            </a:r>
            <a:r>
              <a:rPr kumimoji="0" lang="en-US" altLang="zh-CN" sz="2800" i="1" dirty="0">
                <a:latin typeface="Times New Roman" panose="02020603050405020304" pitchFamily="18" charset="0"/>
              </a:rPr>
              <a:t> </a:t>
            </a:r>
            <a:r>
              <a:rPr kumimoji="0" lang="en-US" altLang="zh-CN" sz="2800" i="1" dirty="0">
                <a:solidFill>
                  <a:srgbClr val="FF0000"/>
                </a:solidFill>
                <a:latin typeface="Times New Roman" panose="02020603050405020304" pitchFamily="18" charset="0"/>
              </a:rPr>
              <a:t>System R </a:t>
            </a:r>
            <a:r>
              <a:rPr kumimoji="0" lang="en-US" altLang="zh-CN" sz="2800" dirty="0">
                <a:latin typeface="Times New Roman" panose="02020603050405020304" pitchFamily="18" charset="0"/>
              </a:rPr>
              <a:t>by IBM in 1970s</a:t>
            </a:r>
            <a:endParaRPr kumimoji="0" lang="en-US" altLang="zh-CN" sz="2800" dirty="0">
              <a:solidFill>
                <a:schemeClr val="folHlink"/>
              </a:solidFill>
              <a:latin typeface="Times New Roman" panose="02020603050405020304" pitchFamily="18" charset="0"/>
            </a:endParaRPr>
          </a:p>
          <a:p>
            <a:pPr marL="662305" lvl="1" indent="-180975">
              <a:spcBef>
                <a:spcPct val="20000"/>
              </a:spcBef>
              <a:buClr>
                <a:schemeClr val="hlink"/>
              </a:buClr>
              <a:buSzPct val="55000"/>
              <a:buFont typeface="Wingdings" panose="05000000000000000000" pitchFamily="2" charset="2"/>
              <a:buChar char="n"/>
            </a:pPr>
            <a:r>
              <a:rPr kumimoji="0" lang="en-US" altLang="zh-CN" sz="2800" dirty="0">
                <a:latin typeface="Times New Roman" panose="02020603050405020304" pitchFamily="18" charset="0"/>
              </a:rPr>
              <a:t>standardized by </a:t>
            </a:r>
            <a:r>
              <a:rPr kumimoji="0" lang="en-US" altLang="zh-CN" sz="2800" b="1" i="1" dirty="0">
                <a:latin typeface="Times New Roman" panose="02020603050405020304" pitchFamily="18" charset="0"/>
              </a:rPr>
              <a:t>ANSI</a:t>
            </a:r>
            <a:r>
              <a:rPr kumimoji="0" lang="en-US" altLang="zh-CN" sz="2800" dirty="0">
                <a:latin typeface="Times New Roman" panose="02020603050405020304" pitchFamily="18" charset="0"/>
              </a:rPr>
              <a:t> and </a:t>
            </a:r>
            <a:r>
              <a:rPr kumimoji="0" lang="en-US" altLang="zh-CN" sz="2800" b="1" i="1" dirty="0">
                <a:latin typeface="Times New Roman" panose="02020603050405020304" pitchFamily="18" charset="0"/>
              </a:rPr>
              <a:t>ISO</a:t>
            </a:r>
            <a:r>
              <a:rPr kumimoji="0" lang="en-US" altLang="zh-CN" sz="2800" dirty="0">
                <a:latin typeface="Times New Roman" panose="02020603050405020304" pitchFamily="18" charset="0"/>
              </a:rPr>
              <a:t>, SQL-86, SQL-89, SQL- 92, SQL-99, OO-SQL, the most recent version is SQL-2003?</a:t>
            </a:r>
          </a:p>
          <a:p>
            <a:pPr marL="662305" lvl="1" indent="-180975">
              <a:spcBef>
                <a:spcPct val="20000"/>
              </a:spcBef>
              <a:buClr>
                <a:schemeClr val="hlink"/>
              </a:buClr>
              <a:buSzPct val="55000"/>
              <a:buFont typeface="Wingdings" panose="05000000000000000000" pitchFamily="2" charset="2"/>
              <a:buChar char="n"/>
            </a:pPr>
            <a:r>
              <a:rPr kumimoji="0" lang="en-US" altLang="zh-CN" sz="2800" dirty="0">
                <a:latin typeface="Times New Roman" panose="02020603050405020304" pitchFamily="18" charset="0"/>
              </a:rPr>
              <a:t>widely used for commercial DBS</a:t>
            </a:r>
          </a:p>
        </p:txBody>
      </p:sp>
      <p:sp>
        <p:nvSpPr>
          <p:cNvPr id="9" name="Rectangle 2"/>
          <p:cNvSpPr>
            <a:spLocks noGrp="1" noChangeArrowheads="1"/>
          </p:cNvSpPr>
          <p:nvPr>
            <p:ph type="title"/>
          </p:nvPr>
        </p:nvSpPr>
        <p:spPr>
          <a:xfrm>
            <a:off x="317974" y="581499"/>
            <a:ext cx="8077200" cy="609600"/>
          </a:xfrm>
        </p:spPr>
        <p:txBody>
          <a:bodyPr/>
          <a:lstStyle/>
          <a:p>
            <a:pPr>
              <a:defRPr/>
            </a:pPr>
            <a:r>
              <a:rPr lang="en-US" altLang="zh-CN" sz="2800" dirty="0" smtClean="0"/>
              <a:t>3.1 Overview of the SQL Query Language</a:t>
            </a:r>
            <a:endParaRPr lang="en-US" altLang="zh-CN" sz="2800" dirty="0" smtClean="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a:xfrm>
            <a:off x="732384" y="129092"/>
            <a:ext cx="8077200" cy="968188"/>
          </a:xfrm>
        </p:spPr>
        <p:txBody>
          <a:bodyPr lIns="90488" tIns="44450" rIns="90488" bIns="44450" anchor="ctr"/>
          <a:lstStyle/>
          <a:p>
            <a:pPr>
              <a:defRPr/>
            </a:pPr>
            <a:r>
              <a:rPr lang="en-US" altLang="zh-CN" sz="2800" dirty="0" smtClean="0">
                <a:ea typeface="宋体" panose="02010600030101010101" pitchFamily="2" charset="-122"/>
              </a:rPr>
              <a:t>3.4 </a:t>
            </a:r>
            <a:r>
              <a:rPr lang="en-US" altLang="zh-CN" sz="2800" dirty="0" smtClean="0"/>
              <a:t>Additional Basic Operations</a:t>
            </a:r>
            <a:r>
              <a:rPr lang="en-US" altLang="zh-CN" dirty="0" smtClean="0"/>
              <a:t/>
            </a:r>
            <a:br>
              <a:rPr lang="en-US" altLang="zh-CN" dirty="0" smtClean="0"/>
            </a:br>
            <a:r>
              <a:rPr lang="en-US" altLang="zh-CN" sz="2400" dirty="0" smtClean="0"/>
              <a:t>3.4.1</a:t>
            </a:r>
            <a:r>
              <a:rPr lang="en-US" altLang="zh-CN" sz="2400" dirty="0" smtClean="0">
                <a:ea typeface="宋体" panose="02010600030101010101" pitchFamily="2" charset="-122"/>
              </a:rPr>
              <a:t>The Rename Operation</a:t>
            </a:r>
          </a:p>
        </p:txBody>
      </p:sp>
      <p:sp>
        <p:nvSpPr>
          <p:cNvPr id="27651" name="Rectangle 3"/>
          <p:cNvSpPr>
            <a:spLocks noGrp="1" noChangeArrowheads="1"/>
          </p:cNvSpPr>
          <p:nvPr>
            <p:ph type="body" idx="1"/>
          </p:nvPr>
        </p:nvSpPr>
        <p:spPr>
          <a:xfrm>
            <a:off x="244929" y="1009669"/>
            <a:ext cx="8724900" cy="5666902"/>
          </a:xfrm>
          <a:noFill/>
        </p:spPr>
        <p:txBody>
          <a:bodyPr lIns="90488" tIns="44450" rIns="90488" bIns="44450"/>
          <a:lstStyle/>
          <a:p>
            <a:pPr>
              <a:tabLst>
                <a:tab pos="2055495" algn="l"/>
              </a:tabLst>
            </a:pPr>
            <a:r>
              <a:rPr lang="en-US" altLang="zh-CN" sz="2000" dirty="0" smtClean="0">
                <a:ea typeface="宋体" panose="02010600030101010101" pitchFamily="2" charset="-122"/>
              </a:rPr>
              <a:t>The SQL allows renaming relations and attributes using the </a:t>
            </a:r>
            <a:r>
              <a:rPr lang="en-US" altLang="zh-CN" sz="2000" b="1" dirty="0" smtClean="0">
                <a:ea typeface="宋体" panose="02010600030101010101" pitchFamily="2" charset="-122"/>
              </a:rPr>
              <a:t>as </a:t>
            </a:r>
            <a:r>
              <a:rPr lang="en-US" altLang="zh-CN" sz="2000" dirty="0" smtClean="0">
                <a:ea typeface="宋体" panose="02010600030101010101" pitchFamily="2" charset="-122"/>
              </a:rPr>
              <a:t>clause:</a:t>
            </a:r>
            <a:endParaRPr lang="en-US" altLang="zh-CN" sz="1800" dirty="0" smtClean="0">
              <a:ea typeface="宋体" panose="02010600030101010101" pitchFamily="2" charset="-122"/>
            </a:endParaRPr>
          </a:p>
          <a:p>
            <a:pPr>
              <a:buFont typeface="Monotype Sorts" charset="2"/>
              <a:buNone/>
              <a:tabLst>
                <a:tab pos="2055495" algn="l"/>
              </a:tabLst>
            </a:pPr>
            <a:r>
              <a:rPr lang="en-US" altLang="zh-CN" sz="1800" i="1" dirty="0" smtClean="0">
                <a:ea typeface="宋体" panose="02010600030101010101" pitchFamily="2" charset="-122"/>
              </a:rPr>
              <a:t>		</a:t>
            </a:r>
            <a:r>
              <a:rPr lang="en-US" altLang="zh-CN" sz="2000" i="1" dirty="0" smtClean="0">
                <a:ea typeface="宋体" panose="02010600030101010101" pitchFamily="2" charset="-122"/>
              </a:rPr>
              <a:t>old-name </a:t>
            </a:r>
            <a:r>
              <a:rPr lang="en-US" altLang="zh-CN" sz="2000" b="1" dirty="0" smtClean="0">
                <a:ea typeface="宋体" panose="02010600030101010101" pitchFamily="2" charset="-122"/>
              </a:rPr>
              <a:t>as</a:t>
            </a:r>
            <a:r>
              <a:rPr lang="en-US" altLang="zh-CN" sz="2000" i="1" dirty="0" smtClean="0">
                <a:ea typeface="宋体" panose="02010600030101010101" pitchFamily="2" charset="-122"/>
              </a:rPr>
              <a:t> new-name</a:t>
            </a:r>
            <a:endParaRPr lang="en-US" altLang="zh-CN" sz="1800" i="1" dirty="0" smtClean="0">
              <a:ea typeface="宋体" panose="02010600030101010101" pitchFamily="2" charset="-122"/>
            </a:endParaRPr>
          </a:p>
          <a:p>
            <a:pPr>
              <a:tabLst>
                <a:tab pos="2055495" algn="l"/>
              </a:tabLst>
            </a:pPr>
            <a:r>
              <a:rPr lang="en-US" altLang="zh-CN" sz="2000" dirty="0" smtClean="0">
                <a:ea typeface="宋体" panose="02010600030101010101" pitchFamily="2" charset="-122"/>
              </a:rPr>
              <a:t>E.g.</a:t>
            </a:r>
            <a:r>
              <a:rPr lang="en-US" altLang="zh-CN" sz="1800" dirty="0" smtClean="0">
                <a:ea typeface="宋体" panose="02010600030101010101" pitchFamily="2" charset="-122"/>
              </a:rPr>
              <a:t> </a:t>
            </a:r>
          </a:p>
          <a:p>
            <a:pPr lvl="1">
              <a:tabLst>
                <a:tab pos="2055495" algn="l"/>
              </a:tabLst>
            </a:pPr>
            <a:r>
              <a:rPr lang="en-US" altLang="zh-CN" sz="2000" b="1" dirty="0" smtClean="0">
                <a:ea typeface="宋体" panose="02010600030101010101" pitchFamily="2" charset="-122"/>
              </a:rPr>
              <a:t>select </a:t>
            </a:r>
            <a:r>
              <a:rPr lang="en-US" altLang="zh-CN" sz="2000" i="1" dirty="0" smtClean="0">
                <a:ea typeface="宋体" panose="02010600030101010101" pitchFamily="2" charset="-122"/>
              </a:rPr>
              <a:t>ID, name, salary/12 </a:t>
            </a:r>
            <a:r>
              <a:rPr lang="en-US" altLang="zh-CN" sz="2000" b="1" dirty="0" smtClean="0">
                <a:ea typeface="宋体" panose="02010600030101010101" pitchFamily="2" charset="-122"/>
              </a:rPr>
              <a:t>as </a:t>
            </a:r>
            <a:r>
              <a:rPr lang="en-US" altLang="zh-CN" sz="2000" i="1" dirty="0" err="1" smtClean="0">
                <a:ea typeface="宋体" panose="02010600030101010101" pitchFamily="2" charset="-122"/>
              </a:rPr>
              <a:t>monthly_salary</a:t>
            </a:r>
            <a:r>
              <a:rPr lang="en-US" altLang="zh-CN" sz="2000" i="1" dirty="0" smtClean="0">
                <a:ea typeface="宋体" panose="02010600030101010101" pitchFamily="2" charset="-122"/>
              </a:rPr>
              <a:t/>
            </a:r>
            <a:br>
              <a:rPr lang="en-US" altLang="zh-CN" sz="2000" i="1" dirty="0" smtClean="0">
                <a:ea typeface="宋体" panose="02010600030101010101" pitchFamily="2" charset="-122"/>
              </a:rPr>
            </a:br>
            <a:r>
              <a:rPr lang="en-US" altLang="zh-CN" sz="2000" b="1" dirty="0" smtClean="0">
                <a:ea typeface="宋体" panose="02010600030101010101" pitchFamily="2" charset="-122"/>
              </a:rPr>
              <a:t>from </a:t>
            </a:r>
            <a:r>
              <a:rPr lang="en-US" altLang="zh-CN" sz="2000" i="1" dirty="0" smtClean="0">
                <a:ea typeface="宋体" panose="02010600030101010101" pitchFamily="2" charset="-122"/>
              </a:rPr>
              <a:t>instructor</a:t>
            </a:r>
            <a:r>
              <a:rPr lang="en-US" altLang="zh-CN" sz="1800" dirty="0" smtClean="0">
                <a:ea typeface="宋体" panose="02010600030101010101" pitchFamily="2" charset="-122"/>
              </a:rPr>
              <a:t/>
            </a:r>
            <a:br>
              <a:rPr lang="en-US" altLang="zh-CN" sz="1800" dirty="0" smtClean="0">
                <a:ea typeface="宋体" panose="02010600030101010101" pitchFamily="2" charset="-122"/>
              </a:rPr>
            </a:br>
            <a:r>
              <a:rPr lang="en-US" altLang="zh-CN" sz="2000" dirty="0" smtClean="0">
                <a:ea typeface="宋体" panose="02010600030101010101" pitchFamily="2" charset="-122"/>
              </a:rPr>
              <a:t>Find the names of all instructors who have a higher salary than </a:t>
            </a:r>
            <a:br>
              <a:rPr lang="en-US" altLang="zh-CN" sz="2000" dirty="0" smtClean="0">
                <a:ea typeface="宋体" panose="02010600030101010101" pitchFamily="2" charset="-122"/>
              </a:rPr>
            </a:br>
            <a:r>
              <a:rPr lang="en-US" altLang="zh-CN" sz="2000" dirty="0" smtClean="0">
                <a:ea typeface="宋体" panose="02010600030101010101" pitchFamily="2" charset="-122"/>
              </a:rPr>
              <a:t>      some instructor in ‘Comp. </a:t>
            </a:r>
            <a:r>
              <a:rPr lang="en-US" altLang="zh-CN" sz="2000" dirty="0" err="1" smtClean="0">
                <a:ea typeface="宋体" panose="02010600030101010101" pitchFamily="2" charset="-122"/>
              </a:rPr>
              <a:t>Sci</a:t>
            </a:r>
            <a:r>
              <a:rPr lang="en-US" altLang="zh-CN" sz="2000" dirty="0" smtClean="0">
                <a:ea typeface="宋体" panose="02010600030101010101" pitchFamily="2" charset="-122"/>
              </a:rPr>
              <a:t>’.</a:t>
            </a:r>
            <a:endParaRPr lang="en-US" altLang="zh-CN" sz="1800" dirty="0" smtClean="0">
              <a:ea typeface="宋体" panose="02010600030101010101" pitchFamily="2" charset="-122"/>
            </a:endParaRPr>
          </a:p>
          <a:p>
            <a:pPr lvl="1">
              <a:tabLst>
                <a:tab pos="2055495" algn="l"/>
              </a:tabLst>
            </a:pPr>
            <a:r>
              <a:rPr lang="en-US" altLang="zh-CN" sz="2000" b="1" dirty="0" smtClean="0">
                <a:ea typeface="宋体" panose="02010600030101010101" pitchFamily="2" charset="-122"/>
              </a:rPr>
              <a:t>select distinct </a:t>
            </a:r>
            <a:r>
              <a:rPr lang="en-US" altLang="zh-CN" sz="2000" i="1" dirty="0" smtClean="0">
                <a:ea typeface="宋体" panose="02010600030101010101" pitchFamily="2" charset="-122"/>
              </a:rPr>
              <a:t>T. name</a:t>
            </a:r>
            <a:br>
              <a:rPr lang="en-US" altLang="zh-CN" sz="2000" i="1" dirty="0" smtClean="0">
                <a:ea typeface="宋体" panose="02010600030101010101" pitchFamily="2" charset="-122"/>
              </a:rPr>
            </a:br>
            <a:r>
              <a:rPr lang="en-US" altLang="zh-CN" sz="2000" b="1" dirty="0" smtClean="0">
                <a:ea typeface="宋体" panose="02010600030101010101" pitchFamily="2" charset="-122"/>
              </a:rPr>
              <a:t>from </a:t>
            </a:r>
            <a:r>
              <a:rPr lang="en-US" altLang="zh-CN" sz="2000" i="1" dirty="0" smtClean="0">
                <a:ea typeface="宋体" panose="02010600030101010101" pitchFamily="2" charset="-122"/>
              </a:rPr>
              <a:t>instructor </a:t>
            </a:r>
            <a:r>
              <a:rPr lang="en-US" altLang="zh-CN" sz="2000" b="1" dirty="0" smtClean="0">
                <a:ea typeface="宋体" panose="02010600030101010101" pitchFamily="2" charset="-122"/>
              </a:rPr>
              <a:t>as </a:t>
            </a:r>
            <a:r>
              <a:rPr lang="en-US" altLang="zh-CN" sz="2000" i="1" dirty="0" smtClean="0">
                <a:ea typeface="宋体" panose="02010600030101010101" pitchFamily="2" charset="-122"/>
              </a:rPr>
              <a:t>T, instructor </a:t>
            </a:r>
            <a:r>
              <a:rPr lang="en-US" altLang="zh-CN" sz="2000" b="1" dirty="0" smtClean="0">
                <a:ea typeface="宋体" panose="02010600030101010101" pitchFamily="2" charset="-122"/>
              </a:rPr>
              <a:t>as </a:t>
            </a:r>
            <a:r>
              <a:rPr lang="en-US" altLang="zh-CN" sz="2000" i="1" dirty="0" smtClean="0">
                <a:ea typeface="宋体" panose="02010600030101010101" pitchFamily="2" charset="-122"/>
              </a:rPr>
              <a:t>S</a:t>
            </a:r>
            <a:br>
              <a:rPr lang="en-US" altLang="zh-CN" sz="2000" i="1" dirty="0" smtClean="0">
                <a:ea typeface="宋体" panose="02010600030101010101" pitchFamily="2" charset="-122"/>
              </a:rPr>
            </a:br>
            <a:r>
              <a:rPr lang="en-US" altLang="zh-CN" sz="2000" b="1" dirty="0" smtClean="0">
                <a:ea typeface="宋体" panose="02010600030101010101" pitchFamily="2" charset="-122"/>
              </a:rPr>
              <a:t>where </a:t>
            </a:r>
            <a:r>
              <a:rPr lang="en-US" altLang="zh-CN" sz="2000" i="1" dirty="0" err="1" smtClean="0">
                <a:ea typeface="宋体" panose="02010600030101010101" pitchFamily="2" charset="-122"/>
              </a:rPr>
              <a:t>T.salary</a:t>
            </a:r>
            <a:r>
              <a:rPr lang="en-US" altLang="zh-CN" sz="2000" i="1" dirty="0" smtClean="0">
                <a:ea typeface="宋体" panose="02010600030101010101" pitchFamily="2" charset="-122"/>
              </a:rPr>
              <a:t> &gt; </a:t>
            </a:r>
            <a:r>
              <a:rPr lang="en-US" altLang="zh-CN" sz="2000" i="1" dirty="0" err="1" smtClean="0">
                <a:ea typeface="宋体" panose="02010600030101010101" pitchFamily="2" charset="-122"/>
              </a:rPr>
              <a:t>S.salary</a:t>
            </a:r>
            <a:r>
              <a:rPr lang="en-US" altLang="zh-CN" sz="2000" i="1" dirty="0" smtClean="0">
                <a:ea typeface="宋体" panose="02010600030101010101" pitchFamily="2" charset="-122"/>
              </a:rPr>
              <a:t> </a:t>
            </a:r>
            <a:r>
              <a:rPr lang="en-US" altLang="zh-CN" sz="2000" b="1" dirty="0" smtClean="0">
                <a:ea typeface="宋体" panose="02010600030101010101" pitchFamily="2" charset="-122"/>
              </a:rPr>
              <a:t>and </a:t>
            </a:r>
            <a:r>
              <a:rPr lang="en-US" altLang="zh-CN" sz="2000" i="1" dirty="0" err="1" smtClean="0">
                <a:ea typeface="宋体" panose="02010600030101010101" pitchFamily="2" charset="-122"/>
              </a:rPr>
              <a:t>S.dept_name</a:t>
            </a:r>
            <a:r>
              <a:rPr lang="en-US" altLang="zh-CN" sz="2000" i="1" dirty="0" smtClean="0">
                <a:ea typeface="宋体" panose="02010600030101010101" pitchFamily="2" charset="-122"/>
              </a:rPr>
              <a:t> = ‘Comp. Sci.’</a:t>
            </a:r>
          </a:p>
          <a:p>
            <a:pPr lvl="1">
              <a:tabLst>
                <a:tab pos="2055495" algn="l"/>
              </a:tabLst>
            </a:pPr>
            <a:r>
              <a:rPr kumimoji="0" lang="zh-CN" altLang="en-US" sz="2000" b="1" dirty="0" smtClean="0">
                <a:solidFill>
                  <a:srgbClr val="FF0000"/>
                </a:solidFill>
                <a:latin typeface="Times New Roman" panose="02020603050405020304" pitchFamily="18" charset="0"/>
              </a:rPr>
              <a:t>/*利用</a:t>
            </a:r>
            <a:r>
              <a:rPr kumimoji="0" lang="en-US" altLang="zh-CN" sz="2000" b="1" dirty="0" smtClean="0">
                <a:solidFill>
                  <a:srgbClr val="FF0000"/>
                </a:solidFill>
                <a:latin typeface="Times New Roman" panose="02020603050405020304" pitchFamily="18" charset="0"/>
              </a:rPr>
              <a:t>T</a:t>
            </a:r>
            <a:r>
              <a:rPr kumimoji="0" lang="zh-CN" altLang="en-US" sz="2000" b="1" dirty="0" smtClean="0">
                <a:solidFill>
                  <a:srgbClr val="FF0000"/>
                </a:solidFill>
                <a:latin typeface="Times New Roman" panose="02020603050405020304" pitchFamily="18" charset="0"/>
              </a:rPr>
              <a:t>和</a:t>
            </a:r>
            <a:r>
              <a:rPr kumimoji="0" lang="en-US" altLang="zh-CN" sz="2000" b="1" dirty="0" smtClean="0">
                <a:solidFill>
                  <a:srgbClr val="FF0000"/>
                </a:solidFill>
                <a:latin typeface="Times New Roman" panose="02020603050405020304" pitchFamily="18" charset="0"/>
              </a:rPr>
              <a:t>S</a:t>
            </a:r>
            <a:r>
              <a:rPr kumimoji="0" lang="zh-CN" altLang="en-US" sz="2000" b="1" dirty="0" smtClean="0">
                <a:solidFill>
                  <a:srgbClr val="FF0000"/>
                </a:solidFill>
                <a:latin typeface="Times New Roman" panose="02020603050405020304" pitchFamily="18" charset="0"/>
              </a:rPr>
              <a:t>区分不同的</a:t>
            </a:r>
            <a:r>
              <a:rPr kumimoji="0" lang="en-US" altLang="zh-CN" sz="2000" b="1" dirty="0" smtClean="0">
                <a:solidFill>
                  <a:srgbClr val="FF0000"/>
                </a:solidFill>
                <a:latin typeface="Times New Roman" panose="02020603050405020304" pitchFamily="18" charset="0"/>
              </a:rPr>
              <a:t>instructor!, </a:t>
            </a:r>
            <a:r>
              <a:rPr kumimoji="0" lang="zh-CN" altLang="en-US" sz="2000" b="1" dirty="0" smtClean="0">
                <a:solidFill>
                  <a:srgbClr val="FF0000"/>
                </a:solidFill>
                <a:latin typeface="Times New Roman" panose="02020603050405020304" pitchFamily="18" charset="0"/>
              </a:rPr>
              <a:t>实现了对同一属性的不同值的比较</a:t>
            </a:r>
            <a:endParaRPr lang="en-US" altLang="zh-CN" sz="2000" b="1" dirty="0" smtClean="0">
              <a:solidFill>
                <a:srgbClr val="FF0000"/>
              </a:solidFill>
              <a:ea typeface="宋体" panose="02010600030101010101" pitchFamily="2" charset="-122"/>
            </a:endParaRPr>
          </a:p>
          <a:p>
            <a:pPr>
              <a:tabLst>
                <a:tab pos="2055495" algn="l"/>
              </a:tabLst>
            </a:pPr>
            <a:r>
              <a:rPr lang="en-US" altLang="zh-CN" sz="2000" dirty="0" smtClean="0">
                <a:ea typeface="宋体" panose="02010600030101010101" pitchFamily="2" charset="-122"/>
              </a:rPr>
              <a:t>Keyword </a:t>
            </a:r>
            <a:r>
              <a:rPr lang="en-US" altLang="zh-CN" sz="2000" b="1" dirty="0" smtClean="0">
                <a:ea typeface="宋体" panose="02010600030101010101" pitchFamily="2" charset="-122"/>
              </a:rPr>
              <a:t>as</a:t>
            </a:r>
            <a:r>
              <a:rPr lang="en-US" altLang="zh-CN" sz="2000" dirty="0" smtClean="0">
                <a:ea typeface="宋体" panose="02010600030101010101" pitchFamily="2" charset="-122"/>
              </a:rPr>
              <a:t> is optional and may be omitted</a:t>
            </a:r>
            <a:br>
              <a:rPr lang="en-US" altLang="zh-CN" sz="2000" dirty="0" smtClean="0">
                <a:ea typeface="宋体" panose="02010600030101010101" pitchFamily="2" charset="-122"/>
              </a:rPr>
            </a:br>
            <a:r>
              <a:rPr lang="en-US" altLang="zh-CN" sz="2000" dirty="0" smtClean="0">
                <a:ea typeface="宋体" panose="02010600030101010101" pitchFamily="2" charset="-122"/>
              </a:rPr>
              <a:t>              </a:t>
            </a:r>
            <a:r>
              <a:rPr lang="en-US" altLang="zh-CN" sz="2000" i="1" dirty="0" smtClean="0">
                <a:ea typeface="宋体" panose="02010600030101010101" pitchFamily="2" charset="-122"/>
              </a:rPr>
              <a:t>instructor </a:t>
            </a:r>
            <a:r>
              <a:rPr lang="en-US" altLang="zh-CN" sz="2000" b="1" dirty="0" smtClean="0">
                <a:ea typeface="宋体" panose="02010600030101010101" pitchFamily="2" charset="-122"/>
              </a:rPr>
              <a:t>as </a:t>
            </a:r>
            <a:r>
              <a:rPr lang="en-US" altLang="zh-CN" sz="2000" i="1" dirty="0" smtClean="0">
                <a:ea typeface="宋体" panose="02010600030101010101" pitchFamily="2" charset="-122"/>
              </a:rPr>
              <a:t>T ≡ instructor</a:t>
            </a:r>
            <a:r>
              <a:rPr lang="en-US" altLang="zh-CN" sz="2000" b="1" dirty="0" smtClean="0">
                <a:ea typeface="宋体" panose="02010600030101010101" pitchFamily="2" charset="-122"/>
              </a:rPr>
              <a:t> </a:t>
            </a:r>
            <a:r>
              <a:rPr lang="en-US" altLang="zh-CN" sz="2000" i="1" dirty="0" smtClean="0">
                <a:ea typeface="宋体" panose="02010600030101010101" pitchFamily="2" charset="-122"/>
              </a:rPr>
              <a:t>T</a:t>
            </a:r>
          </a:p>
          <a:p>
            <a:pPr lvl="1">
              <a:tabLst>
                <a:tab pos="2055495" algn="l"/>
              </a:tabLst>
            </a:pPr>
            <a:r>
              <a:rPr lang="en-US" altLang="zh-CN" sz="1800" dirty="0" smtClean="0">
                <a:ea typeface="宋体" panose="02010600030101010101" pitchFamily="2" charset="-122"/>
              </a:rPr>
              <a:t>Keyword </a:t>
            </a:r>
            <a:r>
              <a:rPr lang="en-US" altLang="zh-CN" sz="1800" b="1" dirty="0" smtClean="0">
                <a:ea typeface="宋体" panose="02010600030101010101" pitchFamily="2" charset="-122"/>
              </a:rPr>
              <a:t>as </a:t>
            </a:r>
            <a:r>
              <a:rPr lang="en-US" altLang="zh-CN" sz="1800" dirty="0" smtClean="0">
                <a:ea typeface="宋体" panose="02010600030101010101" pitchFamily="2" charset="-122"/>
              </a:rPr>
              <a:t> must be omitted in Oracle</a:t>
            </a:r>
          </a:p>
        </p:txBody>
      </p: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a:xfrm>
            <a:off x="695455" y="163773"/>
            <a:ext cx="8077200" cy="608849"/>
          </a:xfrm>
        </p:spPr>
        <p:txBody>
          <a:bodyPr lIns="90488" tIns="44450" rIns="90488" bIns="44450" anchor="ctr"/>
          <a:lstStyle/>
          <a:p>
            <a:pPr>
              <a:defRPr/>
            </a:pPr>
            <a:r>
              <a:rPr lang="en-US" altLang="zh-CN" sz="2800" dirty="0" smtClean="0"/>
              <a:t>3.4.1  </a:t>
            </a:r>
            <a:r>
              <a:rPr lang="en-US" altLang="zh-CN" sz="2800" dirty="0" smtClean="0">
                <a:ea typeface="宋体" panose="02010600030101010101" pitchFamily="2" charset="-122"/>
              </a:rPr>
              <a:t>The Rename Operation(self-join</a:t>
            </a:r>
            <a:r>
              <a:rPr lang="en-US" altLang="zh-CN" sz="2400" dirty="0" smtClean="0">
                <a:ea typeface="宋体" panose="02010600030101010101" pitchFamily="2" charset="-122"/>
              </a:rPr>
              <a:t>)</a:t>
            </a:r>
          </a:p>
        </p:txBody>
      </p:sp>
      <p:sp>
        <p:nvSpPr>
          <p:cNvPr id="13" name="Rectangle 3"/>
          <p:cNvSpPr txBox="1">
            <a:spLocks noChangeArrowheads="1"/>
          </p:cNvSpPr>
          <p:nvPr/>
        </p:nvSpPr>
        <p:spPr bwMode="auto">
          <a:xfrm>
            <a:off x="333038" y="1064525"/>
            <a:ext cx="8412929" cy="5002787"/>
          </a:xfrm>
          <a:prstGeom prst="rect">
            <a:avLst/>
          </a:prstGeom>
          <a:noFill/>
          <a:ln w="9525">
            <a:noFill/>
            <a:miter lim="800000"/>
          </a:ln>
        </p:spPr>
        <p:txBody>
          <a:bodyPr vert="horz" wrap="square" lIns="90488" tIns="44450" rIns="90488" bIns="44450" numCol="1" anchor="t" anchorCtr="0" compatLnSpc="1"/>
          <a:lstStyle/>
          <a:p>
            <a:pPr marL="342900" lvl="0" indent="-342900">
              <a:spcBef>
                <a:spcPct val="35000"/>
              </a:spcBef>
              <a:buClr>
                <a:schemeClr val="tx2"/>
              </a:buClr>
              <a:buSzPct val="90000"/>
              <a:buFont typeface="Monotype Sorts" charset="2"/>
              <a:buChar char="n"/>
              <a:tabLst>
                <a:tab pos="2055495" algn="l"/>
              </a:tabLst>
            </a:pPr>
            <a:r>
              <a:rPr lang="en-US" altLang="zh-CN" sz="2400" dirty="0" smtClean="0">
                <a:latin typeface="Times New Roman" panose="02020603050405020304" pitchFamily="18" charset="0"/>
              </a:rPr>
              <a:t>A self-join is joining a table to itself.</a:t>
            </a:r>
          </a:p>
          <a:p>
            <a:pPr marL="342900" lvl="0" indent="-342900">
              <a:spcBef>
                <a:spcPct val="35000"/>
              </a:spcBef>
              <a:buClr>
                <a:schemeClr val="tx2"/>
              </a:buClr>
              <a:buSzPct val="90000"/>
              <a:buFont typeface="Monotype Sorts" charset="2"/>
              <a:buChar char="n"/>
              <a:tabLst>
                <a:tab pos="2055495" algn="l"/>
              </a:tabLst>
            </a:pPr>
            <a:r>
              <a:rPr lang="en-US" altLang="zh-CN" sz="2400" dirty="0" err="1" smtClean="0">
                <a:latin typeface="Times New Roman" panose="02020603050405020304" pitchFamily="18" charset="0"/>
              </a:rPr>
              <a:t>Tuple</a:t>
            </a:r>
            <a:r>
              <a:rPr lang="en-US" altLang="zh-CN" sz="2400" dirty="0" smtClean="0">
                <a:latin typeface="Times New Roman" panose="02020603050405020304" pitchFamily="18" charset="0"/>
              </a:rPr>
              <a:t> variables are defined in the </a:t>
            </a:r>
            <a:r>
              <a:rPr lang="en-US" altLang="zh-CN" sz="2400" b="1" i="1" dirty="0" smtClean="0">
                <a:latin typeface="Times New Roman" panose="02020603050405020304" pitchFamily="18" charset="0"/>
              </a:rPr>
              <a:t>from</a:t>
            </a:r>
            <a:r>
              <a:rPr lang="en-US" altLang="zh-CN" sz="2400" dirty="0" smtClean="0">
                <a:latin typeface="Times New Roman" panose="02020603050405020304" pitchFamily="18" charset="0"/>
              </a:rPr>
              <a:t> clause via the use of the </a:t>
            </a:r>
            <a:r>
              <a:rPr lang="en-US" altLang="zh-CN" sz="2400" b="1" dirty="0" smtClean="0">
                <a:latin typeface="Times New Roman" panose="02020603050405020304" pitchFamily="18" charset="0"/>
              </a:rPr>
              <a:t>as </a:t>
            </a:r>
            <a:r>
              <a:rPr lang="en-US" altLang="zh-CN" sz="2400" dirty="0" smtClean="0">
                <a:latin typeface="Times New Roman" panose="02020603050405020304" pitchFamily="18" charset="0"/>
              </a:rPr>
              <a:t>clause</a:t>
            </a:r>
          </a:p>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tabLst>
                <a:tab pos="2055495" algn="l"/>
              </a:tabLst>
              <a:defRPr/>
            </a:pP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Find the names of all instructors who have a higher salary than </a:t>
            </a:r>
            <a:b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b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some instructor in ‘Comp. </a:t>
            </a:r>
            <a:r>
              <a:rPr kumimoji="1" lang="en-US" altLang="zh-CN" sz="2000" b="0" i="0" u="none" strike="noStrike" kern="0" cap="none" spc="0" normalizeH="0" baseline="0" noProof="0" dirty="0" err="1" smtClean="0">
                <a:ln>
                  <a:noFill/>
                </a:ln>
                <a:solidFill>
                  <a:schemeClr val="tx1"/>
                </a:solidFill>
                <a:effectLst/>
                <a:uLnTx/>
                <a:uFillTx/>
                <a:latin typeface="+mn-lt"/>
                <a:ea typeface="宋体" panose="02010600030101010101" pitchFamily="2" charset="-122"/>
                <a:cs typeface="+mn-cs"/>
              </a:rPr>
              <a:t>Sci</a:t>
            </a: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t>
            </a:r>
          </a:p>
          <a:p>
            <a:pPr marL="742950" marR="0" lvl="1" indent="-285750" algn="l" defTabSz="914400" rtl="0" eaLnBrk="0" fontAlgn="base" latinLnBrk="0" hangingPunct="0">
              <a:lnSpc>
                <a:spcPct val="100000"/>
              </a:lnSpc>
              <a:spcBef>
                <a:spcPct val="35000"/>
              </a:spcBef>
              <a:spcAft>
                <a:spcPct val="0"/>
              </a:spcAft>
              <a:buClr>
                <a:schemeClr val="folHlink"/>
              </a:buClr>
              <a:buSzPct val="80000"/>
              <a:tabLst>
                <a:tab pos="2055495" algn="l"/>
              </a:tabLst>
              <a:defRPr/>
            </a:pPr>
            <a:r>
              <a:rPr kumimoji="1"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    select distinct </a:t>
            </a:r>
            <a:r>
              <a:rPr kumimoji="1" lang="en-US" altLang="zh-CN" sz="2000" b="0" i="1" u="none" strike="noStrike" kern="0" cap="none" spc="0" normalizeH="0" baseline="0" noProof="0" dirty="0" smtClean="0">
                <a:ln>
                  <a:noFill/>
                </a:ln>
                <a:solidFill>
                  <a:schemeClr val="tx1"/>
                </a:solidFill>
                <a:effectLst/>
                <a:uLnTx/>
                <a:uFillTx/>
                <a:latin typeface="+mn-lt"/>
                <a:ea typeface="宋体" panose="02010600030101010101" pitchFamily="2" charset="-122"/>
              </a:rPr>
              <a:t>T. name</a:t>
            </a:r>
            <a:br>
              <a:rPr kumimoji="1" lang="en-US" altLang="zh-CN" sz="2000" b="0" i="1" u="none" strike="noStrike" kern="0" cap="none" spc="0" normalizeH="0" baseline="0" noProof="0" dirty="0" smtClean="0">
                <a:ln>
                  <a:noFill/>
                </a:ln>
                <a:solidFill>
                  <a:schemeClr val="tx1"/>
                </a:solidFill>
                <a:effectLst/>
                <a:uLnTx/>
                <a:uFillTx/>
                <a:latin typeface="+mn-lt"/>
                <a:ea typeface="宋体" panose="02010600030101010101" pitchFamily="2" charset="-122"/>
              </a:rPr>
            </a:br>
            <a:r>
              <a:rPr kumimoji="1"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from </a:t>
            </a:r>
            <a:r>
              <a:rPr kumimoji="1" lang="en-US" altLang="zh-CN" sz="2000" b="0" i="1" u="none" strike="noStrike" kern="0" cap="none" spc="0" normalizeH="0" baseline="0" noProof="0" dirty="0" smtClean="0">
                <a:ln>
                  <a:noFill/>
                </a:ln>
                <a:solidFill>
                  <a:srgbClr val="FF0000"/>
                </a:solidFill>
                <a:effectLst/>
                <a:uLnTx/>
                <a:uFillTx/>
                <a:latin typeface="+mn-lt"/>
                <a:ea typeface="宋体" panose="02010600030101010101" pitchFamily="2" charset="-122"/>
              </a:rPr>
              <a:t>instructor </a:t>
            </a:r>
            <a:r>
              <a:rPr kumimoji="1" lang="en-US" altLang="zh-CN" sz="2000" b="1" i="0" u="none" strike="noStrike" kern="0" cap="none" spc="0" normalizeH="0" baseline="0" noProof="0" dirty="0" smtClean="0">
                <a:ln>
                  <a:noFill/>
                </a:ln>
                <a:solidFill>
                  <a:srgbClr val="FF0000"/>
                </a:solidFill>
                <a:effectLst/>
                <a:uLnTx/>
                <a:uFillTx/>
                <a:latin typeface="+mn-lt"/>
                <a:ea typeface="宋体" panose="02010600030101010101" pitchFamily="2" charset="-122"/>
              </a:rPr>
              <a:t>as </a:t>
            </a:r>
            <a:r>
              <a:rPr kumimoji="1" lang="en-US" altLang="zh-CN" sz="2000" b="0" i="1" u="none" strike="noStrike" kern="0" cap="none" spc="0" normalizeH="0" baseline="0" noProof="0" dirty="0" smtClean="0">
                <a:ln>
                  <a:noFill/>
                </a:ln>
                <a:solidFill>
                  <a:srgbClr val="FF0000"/>
                </a:solidFill>
                <a:effectLst/>
                <a:uLnTx/>
                <a:uFillTx/>
                <a:latin typeface="+mn-lt"/>
                <a:ea typeface="宋体" panose="02010600030101010101" pitchFamily="2" charset="-122"/>
              </a:rPr>
              <a:t>T, instructor </a:t>
            </a:r>
            <a:r>
              <a:rPr kumimoji="1" lang="en-US" altLang="zh-CN" sz="2000" b="1" i="0" u="none" strike="noStrike" kern="0" cap="none" spc="0" normalizeH="0" baseline="0" noProof="0" dirty="0" smtClean="0">
                <a:ln>
                  <a:noFill/>
                </a:ln>
                <a:solidFill>
                  <a:srgbClr val="FF0000"/>
                </a:solidFill>
                <a:effectLst/>
                <a:uLnTx/>
                <a:uFillTx/>
                <a:latin typeface="+mn-lt"/>
                <a:ea typeface="宋体" panose="02010600030101010101" pitchFamily="2" charset="-122"/>
              </a:rPr>
              <a:t>as </a:t>
            </a:r>
            <a:r>
              <a:rPr kumimoji="1" lang="en-US" altLang="zh-CN" sz="2000" b="0" i="1" u="none" strike="noStrike" kern="0" cap="none" spc="0" normalizeH="0" baseline="0" noProof="0" dirty="0" smtClean="0">
                <a:ln>
                  <a:noFill/>
                </a:ln>
                <a:solidFill>
                  <a:srgbClr val="FF0000"/>
                </a:solidFill>
                <a:effectLst/>
                <a:uLnTx/>
                <a:uFillTx/>
                <a:latin typeface="+mn-lt"/>
                <a:ea typeface="宋体" panose="02010600030101010101" pitchFamily="2" charset="-122"/>
              </a:rPr>
              <a:t>S</a:t>
            </a:r>
            <a:r>
              <a:rPr kumimoji="1" lang="en-US" altLang="zh-CN" sz="2000" b="0" i="1" u="none" strike="noStrike" kern="0" cap="none" spc="0" normalizeH="0" baseline="0" noProof="0" dirty="0" smtClean="0">
                <a:ln>
                  <a:noFill/>
                </a:ln>
                <a:solidFill>
                  <a:schemeClr val="tx1"/>
                </a:solidFill>
                <a:effectLst/>
                <a:uLnTx/>
                <a:uFillTx/>
                <a:latin typeface="+mn-lt"/>
                <a:ea typeface="宋体" panose="02010600030101010101" pitchFamily="2" charset="-122"/>
              </a:rPr>
              <a:t/>
            </a:r>
            <a:br>
              <a:rPr kumimoji="1" lang="en-US" altLang="zh-CN" sz="2000" b="0" i="1" u="none" strike="noStrike" kern="0" cap="none" spc="0" normalizeH="0" baseline="0" noProof="0" dirty="0" smtClean="0">
                <a:ln>
                  <a:noFill/>
                </a:ln>
                <a:solidFill>
                  <a:schemeClr val="tx1"/>
                </a:solidFill>
                <a:effectLst/>
                <a:uLnTx/>
                <a:uFillTx/>
                <a:latin typeface="+mn-lt"/>
                <a:ea typeface="宋体" panose="02010600030101010101" pitchFamily="2" charset="-122"/>
              </a:rPr>
            </a:br>
            <a:r>
              <a:rPr kumimoji="1"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where </a:t>
            </a:r>
            <a:r>
              <a:rPr kumimoji="1" lang="en-US" altLang="zh-CN" sz="2000" b="0" i="1" u="none" strike="noStrike" kern="0" cap="none" spc="0" normalizeH="0" baseline="0" noProof="0" dirty="0" err="1" smtClean="0">
                <a:ln>
                  <a:noFill/>
                </a:ln>
                <a:solidFill>
                  <a:schemeClr val="tx1"/>
                </a:solidFill>
                <a:effectLst/>
                <a:uLnTx/>
                <a:uFillTx/>
                <a:latin typeface="+mn-lt"/>
                <a:ea typeface="宋体" panose="02010600030101010101" pitchFamily="2" charset="-122"/>
              </a:rPr>
              <a:t>T.salary</a:t>
            </a:r>
            <a:r>
              <a:rPr kumimoji="1" lang="en-US" altLang="zh-CN" sz="2000" b="0" i="1" u="none" strike="noStrike" kern="0" cap="none" spc="0" normalizeH="0" baseline="0" noProof="0" dirty="0" smtClean="0">
                <a:ln>
                  <a:noFill/>
                </a:ln>
                <a:solidFill>
                  <a:schemeClr val="tx1"/>
                </a:solidFill>
                <a:effectLst/>
                <a:uLnTx/>
                <a:uFillTx/>
                <a:latin typeface="+mn-lt"/>
                <a:ea typeface="宋体" panose="02010600030101010101" pitchFamily="2" charset="-122"/>
              </a:rPr>
              <a:t> &gt; </a:t>
            </a:r>
            <a:r>
              <a:rPr kumimoji="1" lang="en-US" altLang="zh-CN" sz="2000" b="0" i="1" u="none" strike="noStrike" kern="0" cap="none" spc="0" normalizeH="0" baseline="0" noProof="0" dirty="0" err="1" smtClean="0">
                <a:ln>
                  <a:noFill/>
                </a:ln>
                <a:solidFill>
                  <a:schemeClr val="tx1"/>
                </a:solidFill>
                <a:effectLst/>
                <a:uLnTx/>
                <a:uFillTx/>
                <a:latin typeface="+mn-lt"/>
                <a:ea typeface="宋体" panose="02010600030101010101" pitchFamily="2" charset="-122"/>
              </a:rPr>
              <a:t>S.salary</a:t>
            </a:r>
            <a:r>
              <a:rPr kumimoji="1" lang="en-US" altLang="zh-CN" sz="2000" b="0" i="1" u="none" strike="noStrike" kern="0" cap="none" spc="0" normalizeH="0" baseline="0" noProof="0" dirty="0" smtClean="0">
                <a:ln>
                  <a:noFill/>
                </a:ln>
                <a:solidFill>
                  <a:schemeClr val="tx1"/>
                </a:solidFill>
                <a:effectLst/>
                <a:uLnTx/>
                <a:uFillTx/>
                <a:latin typeface="+mn-lt"/>
                <a:ea typeface="宋体" panose="02010600030101010101" pitchFamily="2" charset="-122"/>
              </a:rPr>
              <a:t> </a:t>
            </a:r>
            <a:r>
              <a:rPr kumimoji="1"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and </a:t>
            </a:r>
            <a:r>
              <a:rPr kumimoji="1" lang="en-US" altLang="zh-CN" sz="2000" b="0" i="1" u="none" strike="noStrike" kern="0" cap="none" spc="0" normalizeH="0" baseline="0" noProof="0" dirty="0" err="1" smtClean="0">
                <a:ln>
                  <a:noFill/>
                </a:ln>
                <a:solidFill>
                  <a:schemeClr val="tx1"/>
                </a:solidFill>
                <a:effectLst/>
                <a:uLnTx/>
                <a:uFillTx/>
                <a:latin typeface="+mn-lt"/>
                <a:ea typeface="宋体" panose="02010600030101010101" pitchFamily="2" charset="-122"/>
              </a:rPr>
              <a:t>S.dept_name</a:t>
            </a:r>
            <a:r>
              <a:rPr kumimoji="1" lang="en-US" altLang="zh-CN" sz="2000" b="0" i="1" u="none" strike="noStrike" kern="0" cap="none" spc="0" normalizeH="0" baseline="0" noProof="0" dirty="0" smtClean="0">
                <a:ln>
                  <a:noFill/>
                </a:ln>
                <a:solidFill>
                  <a:schemeClr val="tx1"/>
                </a:solidFill>
                <a:effectLst/>
                <a:uLnTx/>
                <a:uFillTx/>
                <a:latin typeface="+mn-lt"/>
                <a:ea typeface="宋体" panose="02010600030101010101" pitchFamily="2" charset="-122"/>
              </a:rPr>
              <a:t> = ‘Comp. Sci.’</a:t>
            </a:r>
          </a:p>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tabLst>
                <a:tab pos="2055495" algn="l"/>
              </a:tabLst>
              <a:defRPr/>
            </a:pP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Keyword </a:t>
            </a:r>
            <a:r>
              <a:rPr kumimoji="1"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as</a:t>
            </a: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is optional and may be omitted</a:t>
            </a:r>
            <a:b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b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1" lang="en-US" altLang="zh-CN" sz="2000" b="0" i="1"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instructor </a:t>
            </a:r>
            <a:r>
              <a:rPr kumimoji="1"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as </a:t>
            </a:r>
            <a:r>
              <a:rPr kumimoji="1" lang="en-US" altLang="zh-CN" sz="2000" b="0" i="1"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T ≡ instructor</a:t>
            </a:r>
            <a:r>
              <a:rPr kumimoji="1"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1" lang="en-US" altLang="zh-CN" sz="2000" b="0" i="1"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T</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2"/>
              <a:buChar char="l"/>
              <a:tabLst>
                <a:tab pos="2055495" algn="l"/>
              </a:tabLst>
              <a:defRPr/>
            </a:pP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rPr>
              <a:t>Keyword </a:t>
            </a:r>
            <a:r>
              <a:rPr kumimoji="1"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as </a:t>
            </a: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rPr>
              <a:t> must be omitted in Oracle</a:t>
            </a:r>
          </a:p>
          <a:p>
            <a:pPr marL="742950" lvl="1" indent="-285750">
              <a:spcBef>
                <a:spcPct val="35000"/>
              </a:spcBef>
              <a:buClr>
                <a:schemeClr val="folHlink"/>
              </a:buClr>
              <a:buSzPct val="80000"/>
              <a:buFont typeface="Monotype Sorts" charset="2"/>
              <a:buChar char="l"/>
              <a:tabLst>
                <a:tab pos="2055495" algn="l"/>
              </a:tabLst>
              <a:defRPr/>
            </a:pPr>
            <a:r>
              <a:rPr kumimoji="1" lang="en-US" altLang="zh-CN" sz="2000" kern="0" dirty="0" smtClean="0">
                <a:latin typeface="+mn-lt"/>
                <a:ea typeface="宋体" panose="02010600030101010101" pitchFamily="2" charset="-122"/>
              </a:rPr>
              <a:t>The key of self-join is the relation renaming operation</a:t>
            </a:r>
            <a:endPar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867" name="Picture 3"/>
          <p:cNvPicPr>
            <a:picLocks noChangeAspect="1" noChangeArrowheads="1"/>
          </p:cNvPicPr>
          <p:nvPr/>
        </p:nvPicPr>
        <p:blipFill>
          <a:blip r:embed="rId2"/>
          <a:srcRect/>
          <a:stretch>
            <a:fillRect/>
          </a:stretch>
        </p:blipFill>
        <p:spPr bwMode="auto">
          <a:xfrm>
            <a:off x="559398" y="1368237"/>
            <a:ext cx="7734748" cy="3773918"/>
          </a:xfrm>
          <a:prstGeom prst="rect">
            <a:avLst/>
          </a:prstGeom>
          <a:noFill/>
          <a:ln w="9525">
            <a:noFill/>
            <a:miter lim="800000"/>
            <a:headEnd/>
            <a:tailEnd/>
          </a:ln>
          <a:effectLst/>
        </p:spPr>
      </p:pic>
      <p:sp>
        <p:nvSpPr>
          <p:cNvPr id="7" name="矩形标注 6"/>
          <p:cNvSpPr/>
          <p:nvPr/>
        </p:nvSpPr>
        <p:spPr bwMode="auto">
          <a:xfrm>
            <a:off x="1506069" y="494850"/>
            <a:ext cx="2183803" cy="634701"/>
          </a:xfrm>
          <a:prstGeom prst="wedgeRectCallout">
            <a:avLst>
              <a:gd name="adj1" fmla="val -975"/>
              <a:gd name="adj2" fmla="val 79449"/>
            </a:avLst>
          </a:prstGeom>
          <a:solidFill>
            <a:srgbClr val="FFFFCC"/>
          </a:solidFill>
          <a:ln w="38100" algn="ctr">
            <a:solidFill>
              <a:srgbClr val="33CC33"/>
            </a:solidFill>
            <a:miter lim="800000"/>
          </a:ln>
          <a:effectLst/>
        </p:spPr>
        <p:txBody>
          <a:bodyPr rtlCol="0" anchor="ctr"/>
          <a:lstStyle/>
          <a:p>
            <a:pPr algn="ctr"/>
            <a:r>
              <a:rPr kumimoji="1" lang="en-US" altLang="zh-CN" sz="2000" i="1" kern="0" dirty="0" smtClean="0">
                <a:solidFill>
                  <a:srgbClr val="FF0000"/>
                </a:solidFill>
                <a:ea typeface="宋体" panose="02010600030101010101" pitchFamily="2" charset="-122"/>
              </a:rPr>
              <a:t>instructor </a:t>
            </a:r>
            <a:r>
              <a:rPr kumimoji="1" lang="en-US" altLang="zh-CN" sz="2000" b="1" kern="0" dirty="0" smtClean="0">
                <a:solidFill>
                  <a:srgbClr val="FF0000"/>
                </a:solidFill>
                <a:ea typeface="宋体" panose="02010600030101010101" pitchFamily="2" charset="-122"/>
              </a:rPr>
              <a:t>as </a:t>
            </a:r>
            <a:r>
              <a:rPr kumimoji="1" lang="en-US" altLang="zh-CN" sz="2000" i="1" kern="0" dirty="0" smtClean="0">
                <a:solidFill>
                  <a:srgbClr val="FF0000"/>
                </a:solidFill>
                <a:ea typeface="宋体" panose="02010600030101010101" pitchFamily="2" charset="-122"/>
              </a:rPr>
              <a:t>T</a:t>
            </a:r>
            <a:endParaRPr lang="zh-CN" altLang="en-US" sz="2000" b="1" dirty="0">
              <a:solidFill>
                <a:srgbClr val="CC00FF"/>
              </a:solidFill>
            </a:endParaRPr>
          </a:p>
        </p:txBody>
      </p:sp>
      <p:sp>
        <p:nvSpPr>
          <p:cNvPr id="9" name="矩形标注 8"/>
          <p:cNvSpPr/>
          <p:nvPr/>
        </p:nvSpPr>
        <p:spPr bwMode="auto">
          <a:xfrm>
            <a:off x="5176220" y="475128"/>
            <a:ext cx="2063675" cy="634701"/>
          </a:xfrm>
          <a:prstGeom prst="wedgeRectCallout">
            <a:avLst>
              <a:gd name="adj1" fmla="val -27561"/>
              <a:gd name="adj2" fmla="val 93008"/>
            </a:avLst>
          </a:prstGeom>
          <a:solidFill>
            <a:srgbClr val="FFFFCC"/>
          </a:solidFill>
          <a:ln w="38100" algn="ctr">
            <a:solidFill>
              <a:srgbClr val="33CC33"/>
            </a:solidFill>
            <a:miter lim="800000"/>
          </a:ln>
          <a:effectLst/>
        </p:spPr>
        <p:txBody>
          <a:bodyPr rtlCol="0" anchor="ctr"/>
          <a:lstStyle/>
          <a:p>
            <a:pPr algn="ctr"/>
            <a:r>
              <a:rPr kumimoji="1" lang="en-US" altLang="zh-CN" sz="2000" i="1" kern="0" dirty="0" smtClean="0">
                <a:solidFill>
                  <a:srgbClr val="FF0000"/>
                </a:solidFill>
                <a:ea typeface="宋体" panose="02010600030101010101" pitchFamily="2" charset="-122"/>
              </a:rPr>
              <a:t>instructor </a:t>
            </a:r>
            <a:r>
              <a:rPr kumimoji="1" lang="en-US" altLang="zh-CN" sz="2000" b="1" kern="0" dirty="0" smtClean="0">
                <a:solidFill>
                  <a:srgbClr val="FF0000"/>
                </a:solidFill>
                <a:ea typeface="宋体" panose="02010600030101010101" pitchFamily="2" charset="-122"/>
              </a:rPr>
              <a:t>as </a:t>
            </a:r>
            <a:r>
              <a:rPr kumimoji="1" lang="en-US" altLang="zh-CN" sz="2000" b="1" i="1" kern="0" dirty="0" smtClean="0">
                <a:solidFill>
                  <a:srgbClr val="FF0000"/>
                </a:solidFill>
                <a:ea typeface="宋体" panose="02010600030101010101" pitchFamily="2" charset="-122"/>
              </a:rPr>
              <a:t>S</a:t>
            </a:r>
            <a:endParaRPr lang="zh-CN" altLang="en-US" sz="2000" b="1" dirty="0">
              <a:solidFill>
                <a:srgbClr val="CC00FF"/>
              </a:solidFill>
            </a:endParaRPr>
          </a:p>
        </p:txBody>
      </p:sp>
      <p:sp>
        <p:nvSpPr>
          <p:cNvPr id="10" name="矩形标注 9"/>
          <p:cNvSpPr/>
          <p:nvPr/>
        </p:nvSpPr>
        <p:spPr bwMode="auto">
          <a:xfrm>
            <a:off x="3680906" y="5617282"/>
            <a:ext cx="3440656" cy="634701"/>
          </a:xfrm>
          <a:prstGeom prst="wedgeRectCallout">
            <a:avLst>
              <a:gd name="adj1" fmla="val -15152"/>
              <a:gd name="adj2" fmla="val -49365"/>
            </a:avLst>
          </a:prstGeom>
          <a:solidFill>
            <a:srgbClr val="FFFFCC"/>
          </a:solidFill>
          <a:ln w="38100" algn="ctr">
            <a:solidFill>
              <a:srgbClr val="33CC33"/>
            </a:solidFill>
            <a:miter lim="800000"/>
          </a:ln>
          <a:effectLst/>
        </p:spPr>
        <p:txBody>
          <a:bodyPr rtlCol="0" anchor="ctr"/>
          <a:lstStyle/>
          <a:p>
            <a:pPr algn="ctr"/>
            <a:r>
              <a:rPr kumimoji="1" lang="zh-CN" altLang="en-US" sz="2000" i="1" kern="0" dirty="0" smtClean="0">
                <a:ea typeface="宋体" panose="02010600030101010101" pitchFamily="2" charset="-122"/>
              </a:rPr>
              <a:t>连接条件</a:t>
            </a:r>
            <a:r>
              <a:rPr kumimoji="1" lang="en-US" altLang="zh-CN" sz="2000" i="1" kern="0" dirty="0" err="1" smtClean="0">
                <a:ea typeface="宋体" panose="02010600030101010101" pitchFamily="2" charset="-122"/>
              </a:rPr>
              <a:t>T.salary</a:t>
            </a:r>
            <a:r>
              <a:rPr kumimoji="1" lang="en-US" altLang="zh-CN" sz="2000" i="1" kern="0" dirty="0" smtClean="0">
                <a:ea typeface="宋体" panose="02010600030101010101" pitchFamily="2" charset="-122"/>
              </a:rPr>
              <a:t> &gt; </a:t>
            </a:r>
            <a:r>
              <a:rPr kumimoji="1" lang="en-US" altLang="zh-CN" sz="2000" i="1" kern="0" dirty="0" err="1" smtClean="0">
                <a:ea typeface="宋体" panose="02010600030101010101" pitchFamily="2" charset="-122"/>
              </a:rPr>
              <a:t>S.salary</a:t>
            </a:r>
            <a:endParaRPr lang="zh-CN" altLang="en-US" sz="2000" b="1" dirty="0">
              <a:solidFill>
                <a:srgbClr val="CC00FF"/>
              </a:solidFill>
            </a:endParaRPr>
          </a:p>
        </p:txBody>
      </p:sp>
      <p:cxnSp>
        <p:nvCxnSpPr>
          <p:cNvPr id="12" name="直接连接符 11"/>
          <p:cNvCxnSpPr/>
          <p:nvPr/>
        </p:nvCxnSpPr>
        <p:spPr bwMode="auto">
          <a:xfrm rot="10800000">
            <a:off x="3991087" y="5163672"/>
            <a:ext cx="441064" cy="4303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直接连接符 13"/>
          <p:cNvCxnSpPr/>
          <p:nvPr/>
        </p:nvCxnSpPr>
        <p:spPr bwMode="auto">
          <a:xfrm flipV="1">
            <a:off x="6551407" y="5077609"/>
            <a:ext cx="828339" cy="527125"/>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a:xfrm>
            <a:off x="660774" y="235809"/>
            <a:ext cx="7579584" cy="560257"/>
          </a:xfrm>
        </p:spPr>
        <p:txBody>
          <a:bodyPr/>
          <a:lstStyle/>
          <a:p>
            <a:pPr>
              <a:defRPr/>
            </a:pPr>
            <a:r>
              <a:rPr lang="en-US" altLang="zh-CN" sz="2800" dirty="0" smtClean="0">
                <a:ea typeface="宋体" panose="02010600030101010101" pitchFamily="2" charset="-122"/>
              </a:rPr>
              <a:t>3.4.2 String Operations</a:t>
            </a:r>
          </a:p>
        </p:txBody>
      </p:sp>
      <p:sp>
        <p:nvSpPr>
          <p:cNvPr id="28675" name="Rectangle 3"/>
          <p:cNvSpPr>
            <a:spLocks noGrp="1" noChangeArrowheads="1"/>
          </p:cNvSpPr>
          <p:nvPr>
            <p:ph type="body" idx="1"/>
          </p:nvPr>
        </p:nvSpPr>
        <p:spPr>
          <a:xfrm>
            <a:off x="602429" y="1065194"/>
            <a:ext cx="7992931" cy="5181600"/>
          </a:xfrm>
        </p:spPr>
        <p:txBody>
          <a:bodyPr/>
          <a:lstStyle/>
          <a:p>
            <a:pPr>
              <a:tabLst>
                <a:tab pos="1889125" algn="l"/>
                <a:tab pos="2403475" algn="l"/>
              </a:tabLst>
            </a:pPr>
            <a:r>
              <a:rPr lang="en-US" altLang="zh-CN" sz="2000" dirty="0" smtClean="0">
                <a:ea typeface="宋体" panose="02010600030101010101" pitchFamily="2" charset="-122"/>
              </a:rPr>
              <a:t>SQL includes a string-matching operator for comparisons on character strings.  The operator “like” uses patterns that are described using two special characters:</a:t>
            </a:r>
            <a:endParaRPr lang="en-US" altLang="zh-CN" sz="1800" dirty="0" smtClean="0">
              <a:ea typeface="宋体" panose="02010600030101010101" pitchFamily="2" charset="-122"/>
            </a:endParaRPr>
          </a:p>
          <a:p>
            <a:pPr lvl="1">
              <a:tabLst>
                <a:tab pos="1889125" algn="l"/>
                <a:tab pos="2403475" algn="l"/>
              </a:tabLst>
            </a:pPr>
            <a:r>
              <a:rPr lang="en-US" altLang="zh-CN" sz="1800" dirty="0" smtClean="0">
                <a:ea typeface="宋体" panose="02010600030101010101" pitchFamily="2" charset="-122"/>
              </a:rPr>
              <a:t>percent (%).  The % character matches any substring.</a:t>
            </a:r>
            <a:endParaRPr lang="en-US" altLang="zh-CN" sz="1600" dirty="0" smtClean="0">
              <a:ea typeface="宋体" panose="02010600030101010101" pitchFamily="2" charset="-122"/>
            </a:endParaRPr>
          </a:p>
          <a:p>
            <a:pPr lvl="1">
              <a:tabLst>
                <a:tab pos="1889125" algn="l"/>
                <a:tab pos="2403475" algn="l"/>
              </a:tabLst>
            </a:pPr>
            <a:r>
              <a:rPr lang="en-US" altLang="zh-CN" sz="1800" dirty="0" smtClean="0">
                <a:ea typeface="宋体" panose="02010600030101010101" pitchFamily="2" charset="-122"/>
              </a:rPr>
              <a:t>underscore (_).  The _ character matches any character.</a:t>
            </a:r>
          </a:p>
          <a:p>
            <a:pPr lvl="1">
              <a:tabLst>
                <a:tab pos="1889125" algn="l"/>
                <a:tab pos="2403475" algn="l"/>
              </a:tabLst>
            </a:pPr>
            <a:endParaRPr lang="en-US" altLang="zh-CN" sz="1600" dirty="0" smtClean="0">
              <a:ea typeface="宋体" panose="02010600030101010101" pitchFamily="2" charset="-122"/>
            </a:endParaRPr>
          </a:p>
          <a:p>
            <a:pPr>
              <a:tabLst>
                <a:tab pos="1889125" algn="l"/>
                <a:tab pos="2403475" algn="l"/>
              </a:tabLst>
            </a:pPr>
            <a:r>
              <a:rPr lang="en-US" altLang="zh-CN" sz="2000" dirty="0" smtClean="0">
                <a:ea typeface="宋体" panose="02010600030101010101" pitchFamily="2" charset="-122"/>
              </a:rPr>
              <a:t>Find the names of all instructors whose name includes the substring “</a:t>
            </a:r>
            <a:r>
              <a:rPr lang="en-US" altLang="zh-CN" sz="2000" dirty="0" err="1" smtClean="0">
                <a:ea typeface="宋体" panose="02010600030101010101" pitchFamily="2" charset="-122"/>
              </a:rPr>
              <a:t>dar</a:t>
            </a:r>
            <a:r>
              <a:rPr lang="en-US" altLang="zh-CN" sz="2000" dirty="0" smtClean="0">
                <a:ea typeface="宋体" panose="02010600030101010101" pitchFamily="2" charset="-122"/>
              </a:rPr>
              <a:t>”.</a:t>
            </a:r>
            <a:br>
              <a:rPr lang="en-US" altLang="zh-CN" sz="2000" dirty="0" smtClean="0">
                <a:ea typeface="宋体" panose="02010600030101010101" pitchFamily="2" charset="-122"/>
              </a:rPr>
            </a:br>
            <a:r>
              <a:rPr lang="en-US" altLang="zh-CN" sz="1800" b="1" dirty="0" smtClean="0">
                <a:ea typeface="宋体" panose="02010600030101010101" pitchFamily="2" charset="-122"/>
              </a:rPr>
              <a:t>	</a:t>
            </a:r>
            <a:r>
              <a:rPr lang="en-US" altLang="zh-CN" sz="2000" b="1" dirty="0" smtClean="0">
                <a:ea typeface="宋体" panose="02010600030101010101" pitchFamily="2" charset="-122"/>
              </a:rPr>
              <a:t>select </a:t>
            </a:r>
            <a:r>
              <a:rPr lang="en-US" altLang="zh-CN" sz="2000" i="1" dirty="0" smtClean="0">
                <a:ea typeface="宋体" panose="02010600030101010101" pitchFamily="2" charset="-122"/>
              </a:rPr>
              <a:t>name  </a:t>
            </a:r>
            <a:br>
              <a:rPr lang="en-US" altLang="zh-CN" sz="2000" i="1" dirty="0" smtClean="0">
                <a:ea typeface="宋体" panose="02010600030101010101" pitchFamily="2" charset="-122"/>
              </a:rPr>
            </a:br>
            <a:r>
              <a:rPr lang="en-US" altLang="zh-CN" sz="2000" i="1" dirty="0" smtClean="0">
                <a:ea typeface="宋体" panose="02010600030101010101" pitchFamily="2" charset="-122"/>
              </a:rPr>
              <a:t>	</a:t>
            </a:r>
            <a:r>
              <a:rPr lang="en-US" altLang="zh-CN" sz="2000" b="1" dirty="0" smtClean="0">
                <a:ea typeface="宋体" panose="02010600030101010101" pitchFamily="2" charset="-122"/>
              </a:rPr>
              <a:t>from </a:t>
            </a:r>
            <a:r>
              <a:rPr lang="en-US" altLang="zh-CN" sz="2000" i="1" dirty="0" smtClean="0">
                <a:ea typeface="宋体" panose="02010600030101010101" pitchFamily="2" charset="-122"/>
              </a:rPr>
              <a:t>instructor</a:t>
            </a:r>
            <a:br>
              <a:rPr lang="en-US" altLang="zh-CN" sz="2000" i="1" dirty="0" smtClean="0">
                <a:ea typeface="宋体" panose="02010600030101010101" pitchFamily="2" charset="-122"/>
              </a:rPr>
            </a:br>
            <a:r>
              <a:rPr lang="en-US" altLang="zh-CN" sz="2000" i="1" dirty="0" smtClean="0">
                <a:ea typeface="宋体" panose="02010600030101010101" pitchFamily="2" charset="-122"/>
              </a:rPr>
              <a:t>	</a:t>
            </a:r>
            <a:r>
              <a:rPr lang="en-US" altLang="zh-CN" sz="2000" b="1" dirty="0" smtClean="0">
                <a:ea typeface="宋体" panose="02010600030101010101" pitchFamily="2" charset="-122"/>
              </a:rPr>
              <a:t>where</a:t>
            </a:r>
            <a:r>
              <a:rPr lang="en-US" altLang="zh-CN" sz="2000" b="1" i="1" dirty="0" smtClean="0">
                <a:ea typeface="宋体" panose="02010600030101010101" pitchFamily="2" charset="-122"/>
              </a:rPr>
              <a:t> </a:t>
            </a:r>
            <a:r>
              <a:rPr lang="en-US" altLang="zh-CN" sz="2000" i="1" dirty="0" smtClean="0">
                <a:ea typeface="宋体" panose="02010600030101010101" pitchFamily="2" charset="-122"/>
              </a:rPr>
              <a:t>name </a:t>
            </a:r>
            <a:r>
              <a:rPr lang="en-US" altLang="zh-CN" sz="2000" b="1" dirty="0" smtClean="0">
                <a:ea typeface="宋体" panose="02010600030101010101" pitchFamily="2" charset="-122"/>
              </a:rPr>
              <a:t>like </a:t>
            </a:r>
            <a:r>
              <a:rPr lang="en-US" altLang="zh-CN" sz="2000" b="1" dirty="0" smtClean="0">
                <a:latin typeface="Century Gothic" pitchFamily="34" charset="0"/>
                <a:ea typeface="宋体" panose="02010600030101010101" pitchFamily="2" charset="-122"/>
              </a:rPr>
              <a:t>'</a:t>
            </a:r>
            <a:r>
              <a:rPr lang="en-US" altLang="zh-CN" sz="2000" dirty="0" smtClean="0">
                <a:ea typeface="宋体" panose="02010600030101010101" pitchFamily="2" charset="-122"/>
              </a:rPr>
              <a:t>%</a:t>
            </a:r>
            <a:r>
              <a:rPr lang="en-US" altLang="zh-CN" sz="2000" dirty="0" err="1" smtClean="0">
                <a:ea typeface="宋体" panose="02010600030101010101" pitchFamily="2" charset="-122"/>
              </a:rPr>
              <a:t>dar</a:t>
            </a:r>
            <a:r>
              <a:rPr lang="en-US" altLang="zh-CN" sz="2000" dirty="0" smtClean="0">
                <a:ea typeface="宋体" panose="02010600030101010101" pitchFamily="2" charset="-122"/>
              </a:rPr>
              <a:t>%</a:t>
            </a:r>
            <a:r>
              <a:rPr lang="en-US" altLang="zh-CN" sz="2000" dirty="0" smtClean="0">
                <a:latin typeface="Century Gothic" pitchFamily="34" charset="0"/>
                <a:ea typeface="宋体" panose="02010600030101010101" pitchFamily="2" charset="-122"/>
              </a:rPr>
              <a:t>' </a:t>
            </a:r>
          </a:p>
          <a:p>
            <a:pPr>
              <a:tabLst>
                <a:tab pos="1889125" algn="l"/>
                <a:tab pos="2403475" algn="l"/>
              </a:tabLst>
            </a:pPr>
            <a:r>
              <a:rPr lang="en-US" altLang="zh-CN" sz="2000" dirty="0" smtClean="0">
                <a:ea typeface="宋体" panose="02010600030101010101" pitchFamily="2" charset="-122"/>
              </a:rPr>
              <a:t>Match the string “100 %”   </a:t>
            </a:r>
            <a:r>
              <a:rPr lang="en-US" altLang="zh-CN" sz="1600" dirty="0" smtClean="0">
                <a:ea typeface="宋体" panose="02010600030101010101" pitchFamily="2" charset="-122"/>
              </a:rPr>
              <a:t>             </a:t>
            </a:r>
            <a:r>
              <a:rPr lang="en-US" altLang="zh-CN" sz="2000" b="1" dirty="0" smtClean="0">
                <a:ea typeface="宋体" panose="02010600030101010101" pitchFamily="2" charset="-122"/>
              </a:rPr>
              <a:t>like </a:t>
            </a:r>
            <a:r>
              <a:rPr lang="en-US" altLang="zh-CN" sz="2000" b="1" dirty="0" smtClean="0">
                <a:latin typeface="Century Gothic" pitchFamily="34" charset="0"/>
                <a:ea typeface="宋体" panose="02010600030101010101" pitchFamily="2" charset="-122"/>
              </a:rPr>
              <a:t>‘</a:t>
            </a:r>
            <a:r>
              <a:rPr lang="en-US" altLang="zh-CN" sz="2000" dirty="0" smtClean="0">
                <a:ea typeface="宋体" panose="02010600030101010101" pitchFamily="2" charset="-122"/>
              </a:rPr>
              <a:t>100 \%</a:t>
            </a:r>
            <a:r>
              <a:rPr lang="en-US" altLang="zh-CN" sz="2000" dirty="0" smtClean="0">
                <a:latin typeface="Century Gothic" pitchFamily="34" charset="0"/>
                <a:ea typeface="宋体" panose="02010600030101010101" pitchFamily="2" charset="-122"/>
              </a:rPr>
              <a:t>' </a:t>
            </a:r>
            <a:r>
              <a:rPr lang="en-US" altLang="zh-CN" sz="2000" dirty="0" smtClean="0">
                <a:ea typeface="宋体" panose="02010600030101010101" pitchFamily="2" charset="-122"/>
              </a:rPr>
              <a:t> </a:t>
            </a:r>
            <a:r>
              <a:rPr lang="en-US" altLang="zh-CN" sz="2000" b="1" dirty="0" smtClean="0">
                <a:ea typeface="宋体" panose="02010600030101010101" pitchFamily="2" charset="-122"/>
              </a:rPr>
              <a:t>escape  </a:t>
            </a:r>
            <a:r>
              <a:rPr lang="en-US" altLang="zh-CN" sz="2000" b="1" dirty="0" smtClean="0">
                <a:latin typeface="Century Gothic" pitchFamily="34" charset="0"/>
                <a:ea typeface="宋体" panose="02010600030101010101" pitchFamily="2" charset="-122"/>
              </a:rPr>
              <a:t>'</a:t>
            </a:r>
            <a:r>
              <a:rPr lang="en-US" altLang="zh-CN" sz="2000" dirty="0" smtClean="0">
                <a:ea typeface="宋体" panose="02010600030101010101" pitchFamily="2" charset="-122"/>
              </a:rPr>
              <a:t>\</a:t>
            </a:r>
            <a:r>
              <a:rPr lang="en-US" altLang="zh-CN" sz="2000" b="1" dirty="0" smtClean="0">
                <a:latin typeface="Century Gothic" pitchFamily="34" charset="0"/>
                <a:ea typeface="宋体" panose="02010600030101010101" pitchFamily="2" charset="-122"/>
              </a:rPr>
              <a:t>'</a:t>
            </a:r>
            <a:endParaRPr lang="en-US" altLang="zh-CN" sz="2000" dirty="0" smtClean="0">
              <a:ea typeface="宋体" panose="02010600030101010101" pitchFamily="2" charset="-122"/>
            </a:endParaRPr>
          </a:p>
          <a:p>
            <a:pPr>
              <a:tabLst>
                <a:tab pos="1889125" algn="l"/>
                <a:tab pos="2403475" algn="l"/>
              </a:tabLst>
            </a:pPr>
            <a:r>
              <a:rPr lang="en-US" altLang="zh-CN" sz="2000" dirty="0" smtClean="0">
                <a:ea typeface="宋体" panose="02010600030101010101" pitchFamily="2" charset="-122"/>
              </a:rPr>
              <a:t>Contain the string “100%”   </a:t>
            </a:r>
            <a:r>
              <a:rPr lang="en-US" altLang="zh-CN" sz="1600" dirty="0" smtClean="0">
                <a:ea typeface="宋体" panose="02010600030101010101" pitchFamily="2" charset="-122"/>
              </a:rPr>
              <a:t>             </a:t>
            </a:r>
            <a:r>
              <a:rPr lang="en-US" altLang="zh-CN" sz="2000" b="1" dirty="0" smtClean="0">
                <a:ea typeface="宋体" panose="02010600030101010101" pitchFamily="2" charset="-122"/>
              </a:rPr>
              <a:t>like ‘</a:t>
            </a:r>
            <a:r>
              <a:rPr lang="en-US" altLang="zh-CN" sz="2000" dirty="0" smtClean="0">
                <a:ea typeface="宋体" panose="02010600030101010101" pitchFamily="2" charset="-122"/>
              </a:rPr>
              <a:t>%100 &amp;%%</a:t>
            </a:r>
            <a:r>
              <a:rPr lang="en-US" altLang="zh-CN" sz="2000" dirty="0" smtClean="0">
                <a:latin typeface="Century Gothic" pitchFamily="34" charset="0"/>
                <a:ea typeface="宋体" panose="02010600030101010101" pitchFamily="2" charset="-122"/>
              </a:rPr>
              <a:t>' </a:t>
            </a:r>
            <a:r>
              <a:rPr lang="en-US" altLang="zh-CN" sz="2000" dirty="0" smtClean="0">
                <a:ea typeface="宋体" panose="02010600030101010101" pitchFamily="2" charset="-122"/>
              </a:rPr>
              <a:t> </a:t>
            </a:r>
            <a:r>
              <a:rPr lang="en-US" altLang="zh-CN" sz="2000" b="1" dirty="0" smtClean="0">
                <a:ea typeface="宋体" panose="02010600030101010101" pitchFamily="2" charset="-122"/>
              </a:rPr>
              <a:t>escape  </a:t>
            </a:r>
            <a:r>
              <a:rPr lang="en-US" altLang="zh-CN" sz="2000" b="1" dirty="0" smtClean="0">
                <a:latin typeface="Century Gothic" pitchFamily="34" charset="0"/>
                <a:ea typeface="宋体" panose="02010600030101010101" pitchFamily="2" charset="-122"/>
              </a:rPr>
              <a:t>‘</a:t>
            </a:r>
            <a:r>
              <a:rPr lang="en-US" altLang="zh-CN" sz="2000" dirty="0" smtClean="0">
                <a:latin typeface="Century Gothic" pitchFamily="34" charset="0"/>
                <a:ea typeface="宋体" panose="02010600030101010101" pitchFamily="2" charset="-122"/>
              </a:rPr>
              <a:t>&amp;</a:t>
            </a:r>
            <a:r>
              <a:rPr lang="en-US" altLang="zh-CN" sz="2000" b="1" dirty="0" smtClean="0">
                <a:latin typeface="Century Gothic" pitchFamily="34" charset="0"/>
                <a:ea typeface="宋体" panose="02010600030101010101" pitchFamily="2" charset="-122"/>
              </a:rPr>
              <a:t>‘</a:t>
            </a:r>
          </a:p>
          <a:p>
            <a:pPr>
              <a:buNone/>
              <a:tabLst>
                <a:tab pos="1889125" algn="l"/>
                <a:tab pos="2403475" algn="l"/>
              </a:tabLst>
            </a:pPr>
            <a:r>
              <a:rPr lang="en-US" altLang="zh-CN" sz="2000" b="1" dirty="0" smtClean="0">
                <a:latin typeface="Century Gothic" pitchFamily="34" charset="0"/>
                <a:ea typeface="宋体" panose="02010600030101010101" pitchFamily="2" charset="-122"/>
              </a:rPr>
              <a:t>    Note :  </a:t>
            </a:r>
            <a:r>
              <a:rPr lang="en-US" altLang="zh-CN" sz="2000" dirty="0" err="1" smtClean="0">
                <a:latin typeface="Century Gothic" pitchFamily="34" charset="0"/>
                <a:ea typeface="宋体" panose="02010600030101010101" pitchFamily="2" charset="-122"/>
              </a:rPr>
              <a:t>mysql</a:t>
            </a:r>
            <a:r>
              <a:rPr lang="en-US" altLang="zh-CN" sz="2000" dirty="0" smtClean="0">
                <a:latin typeface="Century Gothic" pitchFamily="34" charset="0"/>
                <a:ea typeface="宋体" panose="02010600030101010101" pitchFamily="2" charset="-122"/>
              </a:rPr>
              <a:t> : not use escape</a:t>
            </a:r>
            <a:endParaRPr lang="en-US" altLang="zh-CN" sz="2000" dirty="0" smtClean="0">
              <a:ea typeface="宋体" panose="02010600030101010101" pitchFamily="2" charset="-122"/>
            </a:endParaRPr>
          </a:p>
          <a:p>
            <a:pPr>
              <a:buNone/>
              <a:tabLst>
                <a:tab pos="1889125" algn="l"/>
                <a:tab pos="2403475" algn="l"/>
              </a:tabLst>
            </a:pPr>
            <a:endParaRPr lang="en-US" altLang="zh-CN" sz="20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60774" y="235809"/>
            <a:ext cx="7579584" cy="560257"/>
          </a:xfrm>
        </p:spPr>
        <p:txBody>
          <a:bodyPr/>
          <a:lstStyle/>
          <a:p>
            <a:pPr>
              <a:defRPr/>
            </a:pPr>
            <a:r>
              <a:rPr lang="en-US" altLang="zh-CN" sz="2800" dirty="0" smtClean="0">
                <a:ea typeface="宋体" panose="02010600030101010101" pitchFamily="2" charset="-122"/>
              </a:rPr>
              <a:t>3.4.2 String Operations</a:t>
            </a:r>
          </a:p>
        </p:txBody>
      </p:sp>
      <p:sp>
        <p:nvSpPr>
          <p:cNvPr id="5" name="Rectangle 3"/>
          <p:cNvSpPr txBox="1">
            <a:spLocks noChangeArrowheads="1"/>
          </p:cNvSpPr>
          <p:nvPr/>
        </p:nvSpPr>
        <p:spPr bwMode="auto">
          <a:xfrm>
            <a:off x="591671" y="968189"/>
            <a:ext cx="8122023" cy="4937760"/>
          </a:xfrm>
          <a:prstGeom prst="rect">
            <a:avLst/>
          </a:prstGeom>
          <a:noFill/>
          <a:ln w="9525">
            <a:noFill/>
            <a:miter lim="800000"/>
          </a:ln>
        </p:spPr>
        <p:txBody>
          <a:bodyPr vert="horz" wrap="square" lIns="91440" tIns="45720" rIns="91440" bIns="45720" numCol="1" anchor="t" anchorCtr="0" compatLnSpc="1"/>
          <a:lstStyle/>
          <a:p>
            <a:pPr marL="342900" indent="-342900">
              <a:spcBef>
                <a:spcPct val="35000"/>
              </a:spcBef>
              <a:buClr>
                <a:schemeClr val="tx2"/>
              </a:buClr>
              <a:buSzPct val="90000"/>
              <a:buFont typeface="Monotype Sorts" charset="2"/>
              <a:buChar char="n"/>
              <a:tabLst>
                <a:tab pos="1889125" algn="l"/>
                <a:tab pos="2403475" algn="l"/>
              </a:tabLst>
            </a:pPr>
            <a:r>
              <a:rPr lang="en-US" altLang="zh-CN" sz="2400" dirty="0" smtClean="0"/>
              <a:t>SQL </a:t>
            </a:r>
            <a:r>
              <a:rPr lang="en-US" altLang="zh-CN" sz="2400" dirty="0" err="1" smtClean="0"/>
              <a:t>speciﬁes</a:t>
            </a:r>
            <a:r>
              <a:rPr lang="en-US" altLang="zh-CN" sz="2400" dirty="0" smtClean="0"/>
              <a:t> strings by enclosing them in </a:t>
            </a:r>
            <a:r>
              <a:rPr lang="en-US" altLang="zh-CN" sz="2400" b="1" dirty="0" smtClean="0"/>
              <a:t>single quotes</a:t>
            </a:r>
            <a:r>
              <a:rPr lang="en-US" altLang="zh-CN" sz="2400" dirty="0" smtClean="0"/>
              <a:t>(</a:t>
            </a:r>
            <a:r>
              <a:rPr lang="zh-CN" altLang="en-US" sz="2400" dirty="0" smtClean="0"/>
              <a:t>单引号</a:t>
            </a:r>
            <a:r>
              <a:rPr lang="en-US" altLang="zh-CN" sz="2400" dirty="0" smtClean="0"/>
              <a:t>), for example, ’Computer’.</a:t>
            </a:r>
          </a:p>
          <a:p>
            <a:pPr marL="342900" indent="-342900">
              <a:spcBef>
                <a:spcPct val="35000"/>
              </a:spcBef>
              <a:buClr>
                <a:schemeClr val="tx2"/>
              </a:buClr>
              <a:buSzPct val="90000"/>
              <a:buFont typeface="Monotype Sorts" charset="2"/>
              <a:buChar char="n"/>
              <a:tabLst>
                <a:tab pos="1889125" algn="l"/>
                <a:tab pos="2403475" algn="l"/>
              </a:tabLst>
            </a:pPr>
            <a:r>
              <a:rPr lang="en-US" altLang="zh-CN" sz="2400" dirty="0" smtClean="0"/>
              <a:t>A single quote character that is part of a string can be </a:t>
            </a:r>
            <a:r>
              <a:rPr lang="en-US" altLang="zh-CN" sz="2400" dirty="0" err="1" smtClean="0"/>
              <a:t>speciﬁed</a:t>
            </a:r>
            <a:r>
              <a:rPr lang="en-US" altLang="zh-CN" sz="2400" dirty="0" smtClean="0"/>
              <a:t> by using two single quote characters; for example, the string “</a:t>
            </a:r>
            <a:r>
              <a:rPr lang="en-US" altLang="zh-CN" sz="2400" b="1" dirty="0" smtClean="0"/>
              <a:t>It’s right</a:t>
            </a:r>
            <a:r>
              <a:rPr lang="en-US" altLang="zh-CN" sz="2400" dirty="0" smtClean="0"/>
              <a:t>” can be </a:t>
            </a:r>
            <a:r>
              <a:rPr lang="en-US" altLang="zh-CN" sz="2400" dirty="0" err="1" smtClean="0"/>
              <a:t>speciﬁed</a:t>
            </a:r>
            <a:r>
              <a:rPr lang="en-US" altLang="zh-CN" sz="2400" dirty="0" smtClean="0"/>
              <a:t> by “</a:t>
            </a:r>
            <a:r>
              <a:rPr lang="en-US" altLang="zh-CN" sz="2400" b="1" dirty="0" err="1" smtClean="0"/>
              <a:t>It”s</a:t>
            </a:r>
            <a:r>
              <a:rPr lang="en-US" altLang="zh-CN" sz="2400" b="1" dirty="0" smtClean="0"/>
              <a:t> right</a:t>
            </a:r>
            <a:r>
              <a:rPr lang="en-US" altLang="zh-CN" sz="2400" dirty="0" smtClean="0"/>
              <a:t>”</a:t>
            </a:r>
          </a:p>
          <a:p>
            <a:pPr marL="342900" indent="-342900">
              <a:spcBef>
                <a:spcPct val="35000"/>
              </a:spcBef>
              <a:buClr>
                <a:schemeClr val="tx2"/>
              </a:buClr>
              <a:buSzPct val="90000"/>
              <a:buFont typeface="Monotype Sorts" charset="2"/>
              <a:buChar char="n"/>
              <a:tabLst>
                <a:tab pos="1889125" algn="l"/>
                <a:tab pos="2403475" algn="l"/>
              </a:tabLst>
            </a:pPr>
            <a:r>
              <a:rPr lang="en-US" altLang="zh-CN" sz="2400" b="1" dirty="0" smtClean="0"/>
              <a:t>The SQL standard </a:t>
            </a:r>
            <a:r>
              <a:rPr lang="en-US" altLang="zh-CN" sz="2400" dirty="0" err="1" smtClean="0"/>
              <a:t>speciﬁes</a:t>
            </a:r>
            <a:r>
              <a:rPr lang="en-US" altLang="zh-CN" sz="2400" dirty="0" smtClean="0"/>
              <a:t> that the equality operation on strings is </a:t>
            </a:r>
            <a:r>
              <a:rPr lang="en-US" altLang="zh-CN" sz="2400" b="1" dirty="0" smtClean="0"/>
              <a:t>case sensitive</a:t>
            </a:r>
          </a:p>
          <a:p>
            <a:pPr marL="342900" indent="-342900">
              <a:spcBef>
                <a:spcPct val="35000"/>
              </a:spcBef>
              <a:buClr>
                <a:schemeClr val="tx2"/>
              </a:buClr>
              <a:buSzPct val="90000"/>
              <a:buFont typeface="Monotype Sorts" charset="2"/>
              <a:buChar char="n"/>
              <a:tabLst>
                <a:tab pos="1889125" algn="l"/>
                <a:tab pos="2403475" algn="l"/>
              </a:tabLst>
            </a:pPr>
            <a:r>
              <a:rPr lang="en-US" altLang="zh-CN" sz="2400" dirty="0" smtClean="0"/>
              <a:t>SQL also permits a variety of functions on character strings, such as concatenating (using “||”), converting strings to uppercase (using </a:t>
            </a:r>
            <a:r>
              <a:rPr lang="en-US" altLang="zh-CN" sz="2400" b="1" dirty="0" smtClean="0"/>
              <a:t>upper(s)</a:t>
            </a:r>
            <a:r>
              <a:rPr lang="en-US" altLang="zh-CN" sz="2400" dirty="0" smtClean="0"/>
              <a:t>) and lowercase (using the function </a:t>
            </a:r>
            <a:r>
              <a:rPr lang="en-US" altLang="zh-CN" sz="2400" b="1" dirty="0" smtClean="0"/>
              <a:t>lower(s)</a:t>
            </a:r>
            <a:r>
              <a:rPr lang="en-US" altLang="zh-CN" sz="2400" dirty="0" smtClean="0"/>
              <a:t>) and so on.</a:t>
            </a:r>
            <a:endParaRPr lang="zh-CN" altLang="en-US" sz="2400" dirty="0" smtClean="0"/>
          </a:p>
          <a:p>
            <a:pPr marL="342900" marR="0" lvl="0" indent="-342900" algn="l" defTabSz="914400" rtl="0" eaLnBrk="0" fontAlgn="base" latinLnBrk="0" hangingPunct="0">
              <a:lnSpc>
                <a:spcPct val="100000"/>
              </a:lnSpc>
              <a:spcBef>
                <a:spcPct val="35000"/>
              </a:spcBef>
              <a:spcAft>
                <a:spcPct val="0"/>
              </a:spcAft>
              <a:buClr>
                <a:schemeClr val="tx2"/>
              </a:buClr>
              <a:buSzPct val="90000"/>
              <a:tabLst>
                <a:tab pos="1889125" algn="l"/>
                <a:tab pos="2403475" algn="l"/>
              </a:tabLst>
              <a:defRPr/>
            </a:pPr>
            <a:endParaRPr kumimoji="1" lang="en-US" altLang="zh-CN" sz="2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charset="2"/>
              <a:buNone/>
              <a:tabLst>
                <a:tab pos="1889125" algn="l"/>
                <a:tab pos="2403475" algn="l"/>
              </a:tabLst>
              <a:defRPr/>
            </a:pPr>
            <a:endPar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79108" y="483235"/>
            <a:ext cx="8077200" cy="609600"/>
          </a:xfrm>
        </p:spPr>
        <p:txBody>
          <a:bodyPr/>
          <a:lstStyle/>
          <a:p>
            <a:pPr>
              <a:defRPr/>
            </a:pPr>
            <a:r>
              <a:rPr lang="en-US" altLang="zh-CN" sz="2800" dirty="0" smtClean="0">
                <a:ea typeface="宋体" panose="02010600030101010101" pitchFamily="2" charset="-122"/>
              </a:rPr>
              <a:t>3.4.2  String Operations (Cont.)</a:t>
            </a:r>
          </a:p>
        </p:txBody>
      </p:sp>
      <p:sp>
        <p:nvSpPr>
          <p:cNvPr id="5" name="Rectangle 3"/>
          <p:cNvSpPr txBox="1">
            <a:spLocks noChangeArrowheads="1"/>
          </p:cNvSpPr>
          <p:nvPr/>
        </p:nvSpPr>
        <p:spPr bwMode="auto">
          <a:xfrm>
            <a:off x="177800" y="1101090"/>
            <a:ext cx="8678545" cy="4725035"/>
          </a:xfrm>
          <a:prstGeom prst="rect">
            <a:avLst/>
          </a:prstGeom>
          <a:noFill/>
          <a:ln w="9525">
            <a:noFill/>
            <a:miter lim="800000"/>
          </a:ln>
        </p:spPr>
        <p:txBody>
          <a:bodyPr vert="horz" wrap="square" lIns="91440" tIns="45720" rIns="91440" bIns="45720" numCol="1" anchor="t" anchorCtr="0" compatLnSpc="1"/>
          <a:lstStyle/>
          <a:p>
            <a:pPr marL="342900" lvl="0" indent="-342900">
              <a:spcBef>
                <a:spcPct val="35000"/>
              </a:spcBef>
              <a:buClr>
                <a:schemeClr val="tx2"/>
              </a:buClr>
              <a:buSzPct val="90000"/>
              <a:buFont typeface="Monotype Sorts" charset="2"/>
              <a:buChar char="n"/>
              <a:tabLst>
                <a:tab pos="1889125" algn="l"/>
                <a:tab pos="2403475" algn="l"/>
              </a:tabLst>
            </a:pPr>
            <a:r>
              <a:rPr lang="en-US" altLang="zh-CN" sz="2400" dirty="0" smtClean="0"/>
              <a:t>SQL includes a string-matching operator for comparisons on character strings.  The operator “like” uses patterns(</a:t>
            </a:r>
            <a:r>
              <a:rPr lang="zh-CN" altLang="en-US" sz="2400" dirty="0" smtClean="0"/>
              <a:t>模式</a:t>
            </a:r>
            <a:r>
              <a:rPr lang="en-US" altLang="zh-CN" sz="2400" dirty="0" smtClean="0"/>
              <a:t>) that are described using two special characters </a:t>
            </a:r>
            <a:r>
              <a:rPr kumimoji="1"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rPr>
              <a:t>.</a:t>
            </a:r>
          </a:p>
          <a:p>
            <a:pPr lvl="1">
              <a:buFont typeface="Wingdings" panose="05000000000000000000" pitchFamily="2" charset="2"/>
              <a:buChar char="l"/>
            </a:pPr>
            <a:endParaRPr lang="en-US" altLang="zh-CN" sz="2400" dirty="0" smtClean="0"/>
          </a:p>
          <a:p>
            <a:pPr lvl="1">
              <a:buFont typeface="Wingdings" panose="05000000000000000000" pitchFamily="2" charset="2"/>
              <a:buChar char="l"/>
            </a:pPr>
            <a:r>
              <a:rPr lang="en-US" altLang="zh-CN" sz="2400" dirty="0" smtClean="0"/>
              <a:t>percent (%).  The % character matches any </a:t>
            </a:r>
            <a:r>
              <a:rPr lang="en-US" altLang="zh-CN" sz="2400" b="1" dirty="0" smtClean="0"/>
              <a:t>substring</a:t>
            </a:r>
            <a:r>
              <a:rPr lang="en-US" altLang="zh-CN" sz="2400" dirty="0" smtClean="0"/>
              <a:t>.</a:t>
            </a:r>
          </a:p>
          <a:p>
            <a:pPr lvl="1" indent="0">
              <a:buFont typeface="Wingdings" panose="05000000000000000000" pitchFamily="2" charset="2"/>
              <a:buNone/>
            </a:pPr>
            <a:r>
              <a:rPr lang="en-US" altLang="zh-CN" sz="2400" dirty="0" smtClean="0"/>
              <a:t>                         /sequence of zero or more characters;</a:t>
            </a:r>
          </a:p>
          <a:p>
            <a:pPr lvl="1"/>
            <a:endParaRPr lang="en-US" altLang="zh-CN" sz="2400" dirty="0" smtClean="0"/>
          </a:p>
          <a:p>
            <a:pPr lvl="1">
              <a:buFont typeface="Wingdings" panose="05000000000000000000" pitchFamily="2" charset="2"/>
              <a:buChar char="l"/>
            </a:pPr>
            <a:r>
              <a:rPr lang="en-US" altLang="zh-CN" sz="2400" dirty="0" smtClean="0"/>
              <a:t>underscore (_).  The _ character matches any </a:t>
            </a:r>
            <a:r>
              <a:rPr lang="en-US" altLang="zh-CN" sz="2400" b="1" dirty="0" smtClean="0"/>
              <a:t>character</a:t>
            </a:r>
            <a:r>
              <a:rPr lang="en-US" altLang="zh-CN" sz="2400" dirty="0" smtClean="0"/>
              <a:t>.</a:t>
            </a:r>
          </a:p>
          <a:p>
            <a:pPr lvl="1" indent="0">
              <a:buFont typeface="Wingdings" panose="05000000000000000000" pitchFamily="2" charset="2"/>
              <a:buNone/>
            </a:pPr>
            <a:r>
              <a:rPr lang="en-US" altLang="zh-CN" sz="2400" dirty="0" smtClean="0"/>
              <a:t>                          any single character.</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2"/>
              <a:buNone/>
              <a:tabLst>
                <a:tab pos="1889125" algn="l"/>
                <a:tab pos="2403475" algn="l"/>
              </a:tabLst>
              <a:defRPr/>
            </a:pPr>
            <a:endParaRPr kumimoji="1"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a:xfrm>
            <a:off x="792756" y="210280"/>
            <a:ext cx="8077200" cy="609600"/>
          </a:xfrm>
        </p:spPr>
        <p:txBody>
          <a:bodyPr/>
          <a:lstStyle/>
          <a:p>
            <a:pPr>
              <a:defRPr/>
            </a:pPr>
            <a:r>
              <a:rPr lang="en-US" altLang="zh-CN" sz="2800" dirty="0" smtClean="0">
                <a:ea typeface="宋体" panose="02010600030101010101" pitchFamily="2" charset="-122"/>
              </a:rPr>
              <a:t>3.4.2  String Operations (Cont.)</a:t>
            </a:r>
          </a:p>
        </p:txBody>
      </p:sp>
      <p:sp>
        <p:nvSpPr>
          <p:cNvPr id="29699" name="Rectangle 3"/>
          <p:cNvSpPr>
            <a:spLocks noGrp="1" noChangeArrowheads="1"/>
          </p:cNvSpPr>
          <p:nvPr>
            <p:ph type="body" idx="1"/>
          </p:nvPr>
        </p:nvSpPr>
        <p:spPr>
          <a:xfrm>
            <a:off x="739775" y="1106488"/>
            <a:ext cx="7848600" cy="5181600"/>
          </a:xfrm>
        </p:spPr>
        <p:txBody>
          <a:bodyPr/>
          <a:lstStyle/>
          <a:p>
            <a:pPr>
              <a:tabLst>
                <a:tab pos="1889125" algn="l"/>
                <a:tab pos="2403475" algn="l"/>
              </a:tabLst>
            </a:pPr>
            <a:r>
              <a:rPr lang="en-US" altLang="zh-CN" sz="2000" dirty="0" smtClean="0">
                <a:ea typeface="宋体" panose="02010600030101010101" pitchFamily="2" charset="-122"/>
              </a:rPr>
              <a:t>Pattern matching examples:</a:t>
            </a:r>
          </a:p>
          <a:p>
            <a:pPr lvl="1">
              <a:tabLst>
                <a:tab pos="1889125" algn="l"/>
                <a:tab pos="2403475" algn="l"/>
              </a:tabLst>
            </a:pPr>
            <a:r>
              <a:rPr lang="en-US" altLang="zh-CN" sz="2000" dirty="0" smtClean="0">
                <a:ea typeface="宋体" panose="02010600030101010101" pitchFamily="2" charset="-122"/>
              </a:rPr>
              <a:t>‘Intro%’ matches any string beginning with “Intro”.</a:t>
            </a:r>
          </a:p>
          <a:p>
            <a:pPr lvl="1">
              <a:tabLst>
                <a:tab pos="1889125" algn="l"/>
                <a:tab pos="2403475" algn="l"/>
              </a:tabLst>
            </a:pPr>
            <a:r>
              <a:rPr lang="en-US" altLang="zh-CN" sz="2000" dirty="0" smtClean="0">
                <a:ea typeface="宋体" panose="02010600030101010101" pitchFamily="2" charset="-122"/>
              </a:rPr>
              <a:t>‘%Comp%’ matches any string containing “Comp” as a substring.</a:t>
            </a:r>
          </a:p>
          <a:p>
            <a:pPr lvl="1">
              <a:tabLst>
                <a:tab pos="1889125" algn="l"/>
                <a:tab pos="2403475" algn="l"/>
              </a:tabLst>
            </a:pPr>
            <a:r>
              <a:rPr lang="en-US" altLang="zh-CN" sz="2000" dirty="0" smtClean="0">
                <a:ea typeface="宋体" panose="02010600030101010101" pitchFamily="2" charset="-122"/>
              </a:rPr>
              <a:t>‘_ _ _’ matches any string of exactly three characters.</a:t>
            </a:r>
          </a:p>
          <a:p>
            <a:pPr lvl="1">
              <a:tabLst>
                <a:tab pos="1889125" algn="l"/>
                <a:tab pos="2403475" algn="l"/>
              </a:tabLst>
            </a:pPr>
            <a:r>
              <a:rPr lang="en-US" altLang="zh-CN" sz="2000" dirty="0" smtClean="0">
                <a:ea typeface="宋体" panose="02010600030101010101" pitchFamily="2" charset="-122"/>
              </a:rPr>
              <a:t>‘_ _ _ %’ matches any string of at least three characters.</a:t>
            </a:r>
          </a:p>
          <a:p>
            <a:pPr lvl="1">
              <a:buFont typeface="Monotype Sorts" charset="2"/>
              <a:buNone/>
              <a:tabLst>
                <a:tab pos="1889125" algn="l"/>
                <a:tab pos="2403475" algn="l"/>
              </a:tabLst>
            </a:pPr>
            <a:endParaRPr lang="en-US" altLang="zh-CN" sz="2000" dirty="0" smtClean="0">
              <a:ea typeface="宋体" panose="02010600030101010101" pitchFamily="2" charset="-122"/>
            </a:endParaRPr>
          </a:p>
          <a:p>
            <a:pPr>
              <a:tabLst>
                <a:tab pos="1889125" algn="l"/>
                <a:tab pos="2403475" algn="l"/>
              </a:tabLst>
            </a:pPr>
            <a:r>
              <a:rPr lang="en-US" altLang="zh-CN" sz="2000" dirty="0" smtClean="0">
                <a:ea typeface="宋体" panose="02010600030101010101" pitchFamily="2" charset="-122"/>
              </a:rPr>
              <a:t>SQL supports a variety of string operations such as</a:t>
            </a:r>
          </a:p>
          <a:p>
            <a:pPr lvl="1">
              <a:tabLst>
                <a:tab pos="1889125" algn="l"/>
                <a:tab pos="2403475" algn="l"/>
              </a:tabLst>
            </a:pPr>
            <a:r>
              <a:rPr lang="en-US" altLang="zh-CN" sz="2000" dirty="0" smtClean="0">
                <a:ea typeface="宋体" panose="02010600030101010101" pitchFamily="2" charset="-122"/>
              </a:rPr>
              <a:t>concatenation (using “||”)</a:t>
            </a:r>
          </a:p>
          <a:p>
            <a:pPr lvl="1">
              <a:tabLst>
                <a:tab pos="1889125" algn="l"/>
                <a:tab pos="2403475" algn="l"/>
              </a:tabLst>
            </a:pPr>
            <a:r>
              <a:rPr lang="en-US" altLang="zh-CN" sz="2000" dirty="0" smtClean="0">
                <a:ea typeface="宋体" panose="02010600030101010101" pitchFamily="2" charset="-122"/>
              </a:rPr>
              <a:t>converting from upper to lower case (and vice versa)</a:t>
            </a:r>
          </a:p>
          <a:p>
            <a:pPr lvl="1">
              <a:tabLst>
                <a:tab pos="1889125" algn="l"/>
                <a:tab pos="2403475" algn="l"/>
              </a:tabLst>
            </a:pPr>
            <a:r>
              <a:rPr lang="en-US" altLang="zh-CN" sz="2000" dirty="0" smtClean="0">
                <a:ea typeface="宋体" panose="02010600030101010101" pitchFamily="2" charset="-122"/>
              </a:rPr>
              <a:t>finding string length, extracting substrings, etc.</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92756" y="210280"/>
            <a:ext cx="8077200" cy="609600"/>
          </a:xfrm>
        </p:spPr>
        <p:txBody>
          <a:bodyPr/>
          <a:lstStyle/>
          <a:p>
            <a:pPr>
              <a:defRPr/>
            </a:pPr>
            <a:r>
              <a:rPr lang="en-US" altLang="zh-CN" sz="2800" dirty="0" smtClean="0">
                <a:ea typeface="宋体" panose="02010600030101010101" pitchFamily="2" charset="-122"/>
              </a:rPr>
              <a:t>3.4.2  String Operations (Cont.)</a:t>
            </a:r>
          </a:p>
        </p:txBody>
      </p:sp>
      <p:sp>
        <p:nvSpPr>
          <p:cNvPr id="5" name="Rectangle 3"/>
          <p:cNvSpPr txBox="1">
            <a:spLocks noChangeArrowheads="1"/>
          </p:cNvSpPr>
          <p:nvPr/>
        </p:nvSpPr>
        <p:spPr bwMode="auto">
          <a:xfrm>
            <a:off x="441064" y="1106488"/>
            <a:ext cx="8702936" cy="5181600"/>
          </a:xfrm>
          <a:prstGeom prst="rect">
            <a:avLst/>
          </a:prstGeom>
          <a:noFill/>
          <a:ln w="9525">
            <a:noFill/>
            <a:miter lim="800000"/>
          </a:ln>
        </p:spPr>
        <p:txBody>
          <a:bodyPr vert="horz" wrap="square" lIns="91440" tIns="45720" rIns="91440" bIns="45720" numCol="1" anchor="t" anchorCtr="0" compatLnSpc="1"/>
          <a:lstStyle/>
          <a:p>
            <a:pPr marL="342900" lvl="0" indent="-342900">
              <a:spcBef>
                <a:spcPct val="35000"/>
              </a:spcBef>
              <a:buClr>
                <a:schemeClr val="tx2"/>
              </a:buClr>
              <a:buSzPct val="90000"/>
              <a:buFont typeface="Monotype Sorts" charset="2"/>
              <a:buChar char="n"/>
              <a:tabLst>
                <a:tab pos="1889125" algn="l"/>
                <a:tab pos="2403475" algn="l"/>
              </a:tabLst>
            </a:pPr>
            <a:r>
              <a:rPr lang="en-US" altLang="zh-CN" sz="2000" dirty="0" smtClean="0"/>
              <a:t>New since SQL:2003: regular expression string matching</a:t>
            </a:r>
            <a:endPar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742950" lvl="1" indent="-285750">
              <a:spcBef>
                <a:spcPct val="35000"/>
              </a:spcBef>
              <a:buClr>
                <a:schemeClr val="folHlink"/>
              </a:buClr>
              <a:buSzPct val="80000"/>
              <a:buFont typeface="Monotype Sorts" charset="2"/>
              <a:buChar char="l"/>
              <a:tabLst>
                <a:tab pos="1889125" algn="l"/>
                <a:tab pos="2403475" algn="l"/>
              </a:tabLst>
            </a:pPr>
            <a:r>
              <a:rPr lang="en-US" altLang="zh-CN" sz="2000" dirty="0" smtClean="0"/>
              <a:t>typically implemented as set of SQL functions, e.g. </a:t>
            </a:r>
            <a:r>
              <a:rPr lang="en-US" altLang="zh-CN" sz="2000" b="1" dirty="0" err="1" smtClean="0"/>
              <a:t>regexp_like</a:t>
            </a:r>
            <a:r>
              <a:rPr lang="en-US" altLang="zh-CN" sz="2000" b="1" dirty="0" smtClean="0"/>
              <a:t>(…)</a:t>
            </a:r>
            <a:endPar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a:p>
            <a:pPr marL="342900" lvl="0" indent="-342900">
              <a:spcBef>
                <a:spcPct val="35000"/>
              </a:spcBef>
              <a:buClr>
                <a:schemeClr val="tx2"/>
              </a:buClr>
              <a:buSzPct val="90000"/>
              <a:buFont typeface="Monotype Sorts" charset="2"/>
              <a:buChar char="n"/>
              <a:tabLst>
                <a:tab pos="1889125" algn="l"/>
                <a:tab pos="2403475" algn="l"/>
              </a:tabLst>
            </a:pPr>
            <a:r>
              <a:rPr lang="en-US" altLang="zh-CN" sz="2000" dirty="0" smtClean="0"/>
              <a:t>What are regular expressions? </a:t>
            </a:r>
            <a:endPar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742950" lvl="1" indent="-285750">
              <a:spcBef>
                <a:spcPct val="35000"/>
              </a:spcBef>
              <a:buClr>
                <a:schemeClr val="folHlink"/>
              </a:buClr>
              <a:buSzPct val="80000"/>
              <a:buFont typeface="Monotype Sorts" charset="2"/>
              <a:buChar char="l"/>
              <a:tabLst>
                <a:tab pos="1889125" algn="l"/>
                <a:tab pos="2403475" algn="l"/>
              </a:tabLst>
            </a:pPr>
            <a:r>
              <a:rPr lang="en-US" altLang="zh-CN" sz="2000" dirty="0" smtClean="0"/>
              <a:t>Pattern consisting of </a:t>
            </a:r>
            <a:r>
              <a:rPr lang="en-US" altLang="zh-CN" sz="2000" i="1" dirty="0" smtClean="0"/>
              <a:t>character literals and/or </a:t>
            </a:r>
            <a:r>
              <a:rPr lang="en-US" altLang="zh-CN" sz="2000" i="1" dirty="0" err="1" smtClean="0"/>
              <a:t>metacharacters</a:t>
            </a:r>
            <a:endPar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a:p>
            <a:pPr marL="742950" lvl="1" indent="-285750">
              <a:spcBef>
                <a:spcPct val="35000"/>
              </a:spcBef>
              <a:buClr>
                <a:schemeClr val="folHlink"/>
              </a:buClr>
              <a:buSzPct val="80000"/>
              <a:buFont typeface="Monotype Sorts" charset="2"/>
              <a:buChar char="l"/>
              <a:tabLst>
                <a:tab pos="1889125" algn="l"/>
                <a:tab pos="2403475" algn="l"/>
              </a:tabLst>
            </a:pPr>
            <a:r>
              <a:rPr lang="en-US" altLang="zh-CN" sz="2000" i="1" dirty="0" err="1" smtClean="0"/>
              <a:t>metacharacters</a:t>
            </a:r>
            <a:r>
              <a:rPr lang="en-US" altLang="zh-CN" sz="2000" i="1" dirty="0" smtClean="0"/>
              <a:t> specify how to process a regular expression</a:t>
            </a:r>
            <a:endPar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a:p>
            <a:pPr>
              <a:lnSpc>
                <a:spcPct val="90000"/>
              </a:lnSpc>
            </a:pPr>
            <a:r>
              <a:rPr lang="en-US" altLang="zh-CN" sz="2000" dirty="0" smtClean="0"/>
              <a:t>      eg  </a:t>
            </a:r>
          </a:p>
          <a:p>
            <a:pPr>
              <a:lnSpc>
                <a:spcPct val="90000"/>
              </a:lnSpc>
            </a:pPr>
            <a:r>
              <a:rPr lang="en-US" altLang="zh-CN" sz="2000" dirty="0" smtClean="0"/>
              <a:t>         1</a:t>
            </a:r>
            <a:r>
              <a:rPr lang="zh-CN" altLang="en-US" sz="2000" dirty="0" smtClean="0">
                <a:ea typeface="宋体" panose="02010600030101010101" pitchFamily="2" charset="-122"/>
              </a:rPr>
              <a:t>、</a:t>
            </a:r>
            <a:r>
              <a:rPr lang="en-US" sz="2000" dirty="0">
                <a:sym typeface="+mn-ea"/>
              </a:rPr>
              <a:t>phone number (</a:t>
            </a:r>
            <a:r>
              <a:rPr lang="en-US" altLang="zh-CN" sz="2000" dirty="0">
                <a:sym typeface="Wingdings" panose="05000000000000000000" pitchFamily="2" charset="2"/>
              </a:rPr>
              <a:t> 13*********or </a:t>
            </a:r>
            <a:r>
              <a:rPr lang="en-US" altLang="zh-CN" sz="2000">
                <a:sym typeface="Wingdings" panose="05000000000000000000" pitchFamily="2" charset="2"/>
              </a:rPr>
              <a:t>15**********)</a:t>
            </a:r>
            <a:endParaRPr lang="en-US" altLang="zh-CN" sz="2000"/>
          </a:p>
          <a:p>
            <a:pPr>
              <a:lnSpc>
                <a:spcPct val="90000"/>
              </a:lnSpc>
              <a:buNone/>
            </a:pPr>
            <a:r>
              <a:rPr lang="zh-CN" altLang="zh-CN" sz="2000" dirty="0">
                <a:sym typeface="+mn-ea"/>
              </a:rPr>
              <a:t>               / ^1(3|5)[0-9]{9}$/;</a:t>
            </a:r>
            <a:endParaRPr lang="en-US" altLang="zh-CN" sz="2000"/>
          </a:p>
          <a:p>
            <a:pPr>
              <a:lnSpc>
                <a:spcPct val="90000"/>
              </a:lnSpc>
              <a:buNone/>
            </a:pPr>
            <a:endParaRPr lang="en-US" altLang="zh-CN" sz="2000"/>
          </a:p>
          <a:p>
            <a:pPr>
              <a:lnSpc>
                <a:spcPct val="90000"/>
              </a:lnSpc>
              <a:buNone/>
            </a:pPr>
            <a:r>
              <a:rPr lang="en-US" altLang="zh-CN" sz="2000" dirty="0">
                <a:sym typeface="+mn-ea"/>
              </a:rPr>
              <a:t>            2</a:t>
            </a:r>
            <a:r>
              <a:rPr lang="zh-CN" altLang="en-US" sz="2000" dirty="0">
                <a:sym typeface="+mn-ea"/>
              </a:rPr>
              <a:t>、</a:t>
            </a:r>
            <a:r>
              <a:rPr lang="en-US" altLang="zh-CN" sz="2000" dirty="0">
                <a:sym typeface="+mn-ea"/>
              </a:rPr>
              <a:t>Email Address</a:t>
            </a:r>
            <a:r>
              <a:rPr lang="zh-CN" altLang="en-US" sz="2000" dirty="0">
                <a:sym typeface="+mn-ea"/>
              </a:rPr>
              <a:t>（字符数字组合</a:t>
            </a:r>
            <a:r>
              <a:rPr lang="en-US" altLang="zh-CN" sz="2000" dirty="0">
                <a:sym typeface="+mn-ea"/>
              </a:rPr>
              <a:t>@</a:t>
            </a:r>
            <a:r>
              <a:rPr lang="zh-CN" altLang="en-US" sz="2000" dirty="0">
                <a:sym typeface="+mn-ea"/>
              </a:rPr>
              <a:t>字符数字组合</a:t>
            </a:r>
            <a:r>
              <a:rPr lang="en-US" altLang="zh-CN" sz="2000" dirty="0">
                <a:sym typeface="+mn-ea"/>
              </a:rPr>
              <a:t>.</a:t>
            </a:r>
            <a:r>
              <a:rPr lang="zh-CN" altLang="en-US" sz="2000" dirty="0">
                <a:sym typeface="+mn-ea"/>
              </a:rPr>
              <a:t>字符数字组合）</a:t>
            </a:r>
            <a:endParaRPr lang="zh-CN" altLang="en-US" sz="2000" dirty="0"/>
          </a:p>
          <a:p>
            <a:pPr>
              <a:lnSpc>
                <a:spcPct val="90000"/>
              </a:lnSpc>
              <a:buNone/>
            </a:pPr>
            <a:r>
              <a:rPr lang="en-US" altLang="zh-CN" sz="2000">
                <a:sym typeface="+mn-ea"/>
              </a:rPr>
              <a:t>              /^([a-zA-Z0-9])+@([a-zA-Z0-9])+\.([a-zA-Z0-9])+$/;</a:t>
            </a:r>
            <a:endParaRPr lang="en-US" altLang="zh-CN" sz="2000"/>
          </a:p>
          <a:p>
            <a:pPr marL="742950" lvl="1" indent="-285750">
              <a:spcBef>
                <a:spcPct val="35000"/>
              </a:spcBef>
              <a:buClr>
                <a:schemeClr val="folHlink"/>
              </a:buClr>
              <a:buSzPct val="80000"/>
              <a:tabLst>
                <a:tab pos="1889125" algn="l"/>
                <a:tab pos="2403475" algn="l"/>
              </a:tabLst>
            </a:pPr>
            <a:r>
              <a:rPr lang="en-US" altLang="zh-CN" sz="1800" b="1" dirty="0" smtClean="0">
                <a:ea typeface="宋体" panose="02010600030101010101" pitchFamily="2" charset="-122"/>
              </a:rPr>
              <a:t>	                </a:t>
            </a:r>
            <a:r>
              <a:rPr lang="en-US" altLang="zh-CN" sz="2000" b="1" dirty="0" smtClean="0">
                <a:ea typeface="宋体" panose="02010600030101010101" pitchFamily="2" charset="-122"/>
              </a:rPr>
              <a:t>select </a:t>
            </a:r>
            <a:r>
              <a:rPr lang="en-US" altLang="zh-CN" sz="2000" i="1" dirty="0" smtClean="0">
                <a:ea typeface="宋体" panose="02010600030101010101" pitchFamily="2" charset="-122"/>
              </a:rPr>
              <a:t>name  </a:t>
            </a:r>
            <a:br>
              <a:rPr lang="en-US" altLang="zh-CN" sz="2000" i="1" dirty="0" smtClean="0">
                <a:ea typeface="宋体" panose="02010600030101010101" pitchFamily="2" charset="-122"/>
              </a:rPr>
            </a:br>
            <a:r>
              <a:rPr lang="en-US" altLang="zh-CN" sz="2000" i="1" dirty="0" smtClean="0">
                <a:ea typeface="宋体" panose="02010600030101010101" pitchFamily="2" charset="-122"/>
              </a:rPr>
              <a:t>	</a:t>
            </a:r>
            <a:r>
              <a:rPr lang="en-US" altLang="zh-CN" sz="2000" b="1" dirty="0" smtClean="0">
                <a:ea typeface="宋体" panose="02010600030101010101" pitchFamily="2" charset="-122"/>
              </a:rPr>
              <a:t>from </a:t>
            </a:r>
            <a:r>
              <a:rPr lang="en-US" altLang="zh-CN" sz="2000" i="1" dirty="0" smtClean="0">
                <a:ea typeface="宋体" panose="02010600030101010101" pitchFamily="2" charset="-122"/>
              </a:rPr>
              <a:t>instructor</a:t>
            </a:r>
            <a:br>
              <a:rPr lang="en-US" altLang="zh-CN" sz="2000" i="1" dirty="0" smtClean="0">
                <a:ea typeface="宋体" panose="02010600030101010101" pitchFamily="2" charset="-122"/>
              </a:rPr>
            </a:br>
            <a:r>
              <a:rPr lang="en-US" altLang="zh-CN" sz="2000" i="1" dirty="0" smtClean="0">
                <a:ea typeface="宋体" panose="02010600030101010101" pitchFamily="2" charset="-122"/>
              </a:rPr>
              <a:t>	</a:t>
            </a:r>
            <a:r>
              <a:rPr lang="en-US" altLang="zh-CN" sz="2000" b="1" dirty="0" smtClean="0">
                <a:ea typeface="宋体" panose="02010600030101010101" pitchFamily="2" charset="-122"/>
              </a:rPr>
              <a:t>where  </a:t>
            </a:r>
            <a:r>
              <a:rPr lang="en-US" altLang="zh-CN" sz="2000" i="1" dirty="0" err="1" smtClean="0">
                <a:ea typeface="宋体" panose="02010600030101010101" pitchFamily="2" charset="-122"/>
              </a:rPr>
              <a:t>r</a:t>
            </a:r>
            <a:r>
              <a:rPr lang="en-US" altLang="zh-CN" sz="2000" dirty="0" err="1" smtClean="0"/>
              <a:t>egexp_like</a:t>
            </a:r>
            <a:r>
              <a:rPr lang="en-US" altLang="zh-CN" sz="2000" dirty="0" smtClean="0"/>
              <a:t>(email</a:t>
            </a:r>
            <a:r>
              <a:rPr lang="en-US" altLang="zh-CN" sz="2000" i="1" dirty="0" err="1" smtClean="0"/>
              <a:t>,‘</a:t>
            </a:r>
            <a:r>
              <a:rPr lang="en-US" altLang="zh-CN" sz="2000">
                <a:sym typeface="+mn-ea"/>
              </a:rPr>
              <a:t>/^([a-zA-Z0-9])+@([a-zA-Z0-9])+\.([a-zA-Z0-9])+$/</a:t>
            </a:r>
            <a:r>
              <a:rPr lang="en-US" altLang="zh-CN" sz="2000" i="1" dirty="0" smtClean="0"/>
              <a:t>’) </a:t>
            </a:r>
            <a:endParaRPr lang="en-US" altLang="zh-CN" sz="2000" dirty="0" smtClean="0"/>
          </a:p>
          <a:p>
            <a:pPr marL="742950" lvl="1" indent="-285750">
              <a:spcBef>
                <a:spcPct val="35000"/>
              </a:spcBef>
              <a:buClr>
                <a:schemeClr val="folHlink"/>
              </a:buClr>
              <a:buSzPct val="80000"/>
              <a:tabLst>
                <a:tab pos="1889125" algn="l"/>
                <a:tab pos="2403475" algn="l"/>
              </a:tabLst>
            </a:pPr>
            <a:endPar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79108" y="483235"/>
            <a:ext cx="8077200" cy="609600"/>
          </a:xfrm>
        </p:spPr>
        <p:txBody>
          <a:bodyPr/>
          <a:lstStyle/>
          <a:p>
            <a:pPr>
              <a:defRPr/>
            </a:pPr>
            <a:r>
              <a:rPr lang="en-US" altLang="zh-CN" sz="2800" dirty="0" smtClean="0">
                <a:ea typeface="宋体" panose="02010600030101010101" pitchFamily="2" charset="-122"/>
              </a:rPr>
              <a:t>3.4.3  </a:t>
            </a:r>
            <a:r>
              <a:rPr lang="en-US" altLang="zh-CN" sz="2800" dirty="0" smtClean="0"/>
              <a:t>Attribute Specification in Select Clause</a:t>
            </a:r>
            <a:endParaRPr lang="en-US" altLang="zh-CN" sz="2800" dirty="0" smtClean="0">
              <a:ea typeface="宋体" panose="02010600030101010101" pitchFamily="2" charset="-122"/>
            </a:endParaRPr>
          </a:p>
        </p:txBody>
      </p:sp>
      <p:sp>
        <p:nvSpPr>
          <p:cNvPr id="5" name="Rectangle 3"/>
          <p:cNvSpPr txBox="1">
            <a:spLocks noChangeArrowheads="1"/>
          </p:cNvSpPr>
          <p:nvPr/>
        </p:nvSpPr>
        <p:spPr bwMode="auto">
          <a:xfrm>
            <a:off x="739775" y="1106488"/>
            <a:ext cx="7848600" cy="5181600"/>
          </a:xfrm>
          <a:prstGeom prst="rect">
            <a:avLst/>
          </a:prstGeom>
          <a:noFill/>
          <a:ln w="9525">
            <a:noFill/>
            <a:miter lim="800000"/>
          </a:ln>
        </p:spPr>
        <p:txBody>
          <a:bodyPr vert="horz" wrap="square" lIns="91440" tIns="45720" rIns="91440" bIns="45720" numCol="1" anchor="t" anchorCtr="0" compatLnSpc="1"/>
          <a:lstStyle/>
          <a:p>
            <a:pPr marL="342900" lvl="0" indent="-342900">
              <a:spcBef>
                <a:spcPct val="35000"/>
              </a:spcBef>
              <a:buClr>
                <a:schemeClr val="tx2"/>
              </a:buClr>
              <a:buSzPct val="90000"/>
              <a:buFont typeface="Monotype Sorts" charset="2"/>
              <a:buChar char="n"/>
              <a:tabLst>
                <a:tab pos="1889125" algn="l"/>
                <a:tab pos="2403475" algn="l"/>
              </a:tabLst>
            </a:pPr>
            <a:r>
              <a:rPr kumimoji="1" lang="en-US" altLang="zh-CN" sz="2400" kern="0" dirty="0" smtClean="0">
                <a:latin typeface="+mn-lt"/>
                <a:ea typeface="宋体" panose="02010600030101010101" pitchFamily="2" charset="-122"/>
              </a:rPr>
              <a:t>The asterisk symbol “ * ” can be used in the select clause to denote “all attributes.”</a:t>
            </a:r>
          </a:p>
          <a:p>
            <a:pPr marL="342900" lvl="0" indent="-342900">
              <a:spcBef>
                <a:spcPct val="35000"/>
              </a:spcBef>
              <a:buClr>
                <a:schemeClr val="tx2"/>
              </a:buClr>
              <a:buSzPct val="90000"/>
              <a:tabLst>
                <a:tab pos="1889125" algn="l"/>
                <a:tab pos="2403475" algn="l"/>
              </a:tabLst>
            </a:pPr>
            <a:endParaRPr kumimoji="1" lang="en-US" altLang="zh-CN" sz="2400" kern="0" dirty="0" smtClean="0">
              <a:latin typeface="+mn-lt"/>
              <a:ea typeface="宋体" panose="02010600030101010101" pitchFamily="2" charset="-122"/>
            </a:endParaRPr>
          </a:p>
          <a:p>
            <a:pPr marL="342900" lvl="0" indent="-342900">
              <a:spcBef>
                <a:spcPct val="35000"/>
              </a:spcBef>
              <a:buClr>
                <a:schemeClr val="tx2"/>
              </a:buClr>
              <a:buSzPct val="90000"/>
              <a:tabLst>
                <a:tab pos="1889125" algn="l"/>
                <a:tab pos="2403475" algn="l"/>
              </a:tabLst>
            </a:pPr>
            <a:r>
              <a:rPr kumimoji="1" lang="en-US" altLang="zh-CN" sz="2400" b="1" kern="0" dirty="0" smtClean="0">
                <a:latin typeface="+mn-lt"/>
                <a:ea typeface="宋体" panose="02010600030101010101" pitchFamily="2" charset="-122"/>
              </a:rPr>
              <a:t>           select </a:t>
            </a:r>
            <a:r>
              <a:rPr kumimoji="1" lang="en-US" altLang="zh-CN" sz="2400" kern="0" dirty="0" smtClean="0">
                <a:latin typeface="+mn-lt"/>
                <a:ea typeface="宋体" panose="02010600030101010101" pitchFamily="2" charset="-122"/>
              </a:rPr>
              <a:t>instructor.*</a:t>
            </a:r>
          </a:p>
          <a:p>
            <a:pPr marL="342900" lvl="0" indent="-342900">
              <a:spcBef>
                <a:spcPct val="35000"/>
              </a:spcBef>
              <a:buClr>
                <a:schemeClr val="tx2"/>
              </a:buClr>
              <a:buSzPct val="90000"/>
              <a:tabLst>
                <a:tab pos="1889125" algn="l"/>
                <a:tab pos="2403475" algn="l"/>
              </a:tabLst>
            </a:pPr>
            <a:r>
              <a:rPr kumimoji="1" lang="en-US" altLang="zh-CN" sz="2400" kern="0" dirty="0" smtClean="0">
                <a:latin typeface="+mn-lt"/>
                <a:ea typeface="宋体" panose="02010600030101010101" pitchFamily="2" charset="-122"/>
              </a:rPr>
              <a:t>           </a:t>
            </a:r>
            <a:r>
              <a:rPr kumimoji="1" lang="en-US" altLang="zh-CN" sz="2400" b="1" kern="0" dirty="0" smtClean="0">
                <a:latin typeface="+mn-lt"/>
                <a:ea typeface="宋体" panose="02010600030101010101" pitchFamily="2" charset="-122"/>
              </a:rPr>
              <a:t>from </a:t>
            </a:r>
            <a:r>
              <a:rPr kumimoji="1" lang="en-US" altLang="zh-CN" sz="2400" kern="0" dirty="0" smtClean="0">
                <a:latin typeface="+mn-lt"/>
                <a:ea typeface="宋体" panose="02010600030101010101" pitchFamily="2" charset="-122"/>
              </a:rPr>
              <a:t>instructor, teaches</a:t>
            </a:r>
          </a:p>
          <a:p>
            <a:pPr marL="342900" lvl="0" indent="-342900">
              <a:spcBef>
                <a:spcPct val="35000"/>
              </a:spcBef>
              <a:buClr>
                <a:schemeClr val="tx2"/>
              </a:buClr>
              <a:buSzPct val="90000"/>
              <a:tabLst>
                <a:tab pos="1889125" algn="l"/>
                <a:tab pos="2403475" algn="l"/>
              </a:tabLst>
            </a:pPr>
            <a:r>
              <a:rPr kumimoji="1" lang="en-US" altLang="zh-CN" sz="2400" kern="0" dirty="0" smtClean="0">
                <a:latin typeface="+mn-lt"/>
                <a:ea typeface="宋体" panose="02010600030101010101" pitchFamily="2" charset="-122"/>
              </a:rPr>
              <a:t>           </a:t>
            </a:r>
            <a:r>
              <a:rPr kumimoji="1" lang="en-US" altLang="zh-CN" sz="2400" b="1" kern="0" dirty="0" smtClean="0">
                <a:latin typeface="+mn-lt"/>
                <a:ea typeface="宋体" panose="02010600030101010101" pitchFamily="2" charset="-122"/>
              </a:rPr>
              <a:t>where</a:t>
            </a:r>
            <a:r>
              <a:rPr kumimoji="1" lang="en-US" altLang="zh-CN" sz="2400" kern="0" dirty="0" smtClean="0">
                <a:latin typeface="+mn-lt"/>
                <a:ea typeface="宋体" panose="02010600030101010101" pitchFamily="2" charset="-122"/>
              </a:rPr>
              <a:t> instructor.ID= teaches.ID;</a:t>
            </a:r>
            <a:endParaRPr kumimoji="1"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a:xfrm>
            <a:off x="693046" y="407932"/>
            <a:ext cx="8077200" cy="609600"/>
          </a:xfrm>
        </p:spPr>
        <p:txBody>
          <a:bodyPr/>
          <a:lstStyle/>
          <a:p>
            <a:pPr>
              <a:defRPr/>
            </a:pPr>
            <a:r>
              <a:rPr lang="en-US" altLang="zh-CN" sz="2800" dirty="0" smtClean="0">
                <a:ea typeface="宋体" panose="02010600030101010101" pitchFamily="2" charset="-122"/>
              </a:rPr>
              <a:t>3.4.4 Ordering the Display of </a:t>
            </a:r>
            <a:r>
              <a:rPr lang="en-US" altLang="zh-CN" sz="2800" dirty="0" err="1" smtClean="0">
                <a:ea typeface="宋体" panose="02010600030101010101" pitchFamily="2" charset="-122"/>
              </a:rPr>
              <a:t>Tuples</a:t>
            </a:r>
            <a:endParaRPr lang="en-US" altLang="zh-CN" sz="2800" dirty="0" smtClean="0">
              <a:ea typeface="宋体" panose="02010600030101010101" pitchFamily="2" charset="-122"/>
            </a:endParaRPr>
          </a:p>
        </p:txBody>
      </p:sp>
      <p:sp>
        <p:nvSpPr>
          <p:cNvPr id="30723" name="Rectangle 3"/>
          <p:cNvSpPr>
            <a:spLocks noGrp="1" noChangeArrowheads="1"/>
          </p:cNvSpPr>
          <p:nvPr>
            <p:ph type="body" idx="1"/>
          </p:nvPr>
        </p:nvSpPr>
        <p:spPr>
          <a:xfrm>
            <a:off x="814388" y="1108075"/>
            <a:ext cx="7759457" cy="5002269"/>
          </a:xfrm>
        </p:spPr>
        <p:txBody>
          <a:bodyPr/>
          <a:lstStyle/>
          <a:p>
            <a:pPr eaLnBrk="1" hangingPunct="1">
              <a:lnSpc>
                <a:spcPct val="90000"/>
              </a:lnSpc>
            </a:pPr>
            <a:r>
              <a:rPr kumimoji="0" lang="en-US" altLang="zh-CN" sz="2000" dirty="0" smtClean="0"/>
              <a:t>The </a:t>
            </a:r>
            <a:r>
              <a:rPr kumimoji="0" lang="en-US" altLang="zh-CN" sz="2000" b="1" i="1" dirty="0" smtClean="0"/>
              <a:t>order by</a:t>
            </a:r>
            <a:r>
              <a:rPr kumimoji="0" lang="en-US" altLang="zh-CN" sz="2000" dirty="0" smtClean="0"/>
              <a:t> clause causes the </a:t>
            </a:r>
            <a:r>
              <a:rPr kumimoji="0" lang="en-US" altLang="zh-CN" sz="2000" dirty="0" err="1" smtClean="0"/>
              <a:t>tuples</a:t>
            </a:r>
            <a:r>
              <a:rPr kumimoji="0" lang="en-US" altLang="zh-CN" sz="2000" dirty="0" smtClean="0"/>
              <a:t> in the result of query to appear in sorted order, i.e. </a:t>
            </a:r>
            <a:r>
              <a:rPr kumimoji="0" lang="en-US" altLang="zh-CN" sz="2000" i="1" dirty="0" smtClean="0"/>
              <a:t>ascending</a:t>
            </a:r>
            <a:r>
              <a:rPr kumimoji="0" lang="en-US" altLang="zh-CN" sz="2000" dirty="0" smtClean="0"/>
              <a:t> order or </a:t>
            </a:r>
            <a:r>
              <a:rPr kumimoji="0" lang="en-US" altLang="zh-CN" sz="2000" i="1" dirty="0" smtClean="0"/>
              <a:t>descending</a:t>
            </a:r>
            <a:r>
              <a:rPr kumimoji="0" lang="en-US" altLang="zh-CN" sz="2000" dirty="0" smtClean="0"/>
              <a:t> order, denoted by keywords </a:t>
            </a:r>
            <a:r>
              <a:rPr kumimoji="0" lang="en-US" altLang="zh-CN" sz="2000" b="1" i="1" dirty="0" err="1" smtClean="0"/>
              <a:t>asc</a:t>
            </a:r>
            <a:r>
              <a:rPr kumimoji="0" lang="en-US" altLang="zh-CN" sz="2000" dirty="0" smtClean="0"/>
              <a:t> or </a:t>
            </a:r>
            <a:r>
              <a:rPr kumimoji="0" lang="en-US" altLang="zh-CN" sz="2000" b="1" i="1" dirty="0" err="1" smtClean="0"/>
              <a:t>desc</a:t>
            </a:r>
            <a:r>
              <a:rPr kumimoji="0" lang="en-US" altLang="zh-CN" sz="2000" dirty="0" smtClean="0"/>
              <a:t> respectively</a:t>
            </a:r>
            <a:endParaRPr lang="en-US" altLang="zh-CN" sz="2000" dirty="0" smtClean="0"/>
          </a:p>
          <a:p>
            <a:pPr lvl="1" eaLnBrk="1" hangingPunct="1">
              <a:lnSpc>
                <a:spcPct val="90000"/>
              </a:lnSpc>
            </a:pPr>
            <a:r>
              <a:rPr lang="en-US" altLang="zh-CN" sz="2000" i="1" dirty="0" smtClean="0">
                <a:solidFill>
                  <a:srgbClr val="FF0000"/>
                </a:solidFill>
              </a:rPr>
              <a:t>ascending</a:t>
            </a:r>
            <a:r>
              <a:rPr lang="en-US" altLang="zh-CN" sz="2000" dirty="0" smtClean="0">
                <a:solidFill>
                  <a:schemeClr val="folHlink"/>
                </a:solidFill>
              </a:rPr>
              <a:t> </a:t>
            </a:r>
            <a:r>
              <a:rPr lang="en-US" altLang="zh-CN" sz="2000" dirty="0" smtClean="0"/>
              <a:t>order is the default</a:t>
            </a:r>
          </a:p>
          <a:p>
            <a:pPr>
              <a:tabLst>
                <a:tab pos="906145" algn="l"/>
              </a:tabLst>
            </a:pPr>
            <a:r>
              <a:rPr lang="en-US" altLang="zh-CN" sz="2000" dirty="0" smtClean="0">
                <a:ea typeface="宋体" panose="02010600030101010101" pitchFamily="2" charset="-122"/>
              </a:rPr>
              <a:t>List in alphabetic order the names of all instructors </a:t>
            </a:r>
            <a:br>
              <a:rPr lang="en-US" altLang="zh-CN" sz="2000" dirty="0" smtClean="0">
                <a:ea typeface="宋体" panose="02010600030101010101" pitchFamily="2" charset="-122"/>
              </a:rPr>
            </a:br>
            <a:r>
              <a:rPr lang="en-US" altLang="zh-CN" sz="2000" dirty="0" smtClean="0">
                <a:ea typeface="宋体" panose="02010600030101010101" pitchFamily="2" charset="-122"/>
              </a:rPr>
              <a:t>         </a:t>
            </a:r>
            <a:r>
              <a:rPr lang="en-US" altLang="zh-CN" sz="2000" b="1" dirty="0" smtClean="0">
                <a:ea typeface="宋体" panose="02010600030101010101" pitchFamily="2" charset="-122"/>
              </a:rPr>
              <a:t>select distinct </a:t>
            </a:r>
            <a:r>
              <a:rPr lang="en-US" altLang="zh-CN" sz="2000" i="1" dirty="0" smtClean="0">
                <a:ea typeface="宋体" panose="02010600030101010101" pitchFamily="2" charset="-122"/>
              </a:rPr>
              <a:t>name</a:t>
            </a:r>
            <a:br>
              <a:rPr lang="en-US" altLang="zh-CN" sz="2000" i="1" dirty="0" smtClean="0">
                <a:ea typeface="宋体" panose="02010600030101010101" pitchFamily="2" charset="-122"/>
              </a:rPr>
            </a:br>
            <a:r>
              <a:rPr lang="en-US" altLang="zh-CN" sz="2000" i="1" dirty="0" smtClean="0">
                <a:ea typeface="宋体" panose="02010600030101010101" pitchFamily="2" charset="-122"/>
              </a:rPr>
              <a:t>	</a:t>
            </a:r>
            <a:r>
              <a:rPr lang="en-US" altLang="zh-CN" sz="2000" b="1" dirty="0" smtClean="0">
                <a:ea typeface="宋体" panose="02010600030101010101" pitchFamily="2" charset="-122"/>
              </a:rPr>
              <a:t>from    </a:t>
            </a:r>
            <a:r>
              <a:rPr lang="en-US" altLang="zh-CN" sz="2000" i="1" dirty="0" smtClean="0">
                <a:ea typeface="宋体" panose="02010600030101010101" pitchFamily="2" charset="-122"/>
              </a:rPr>
              <a:t>instructor</a:t>
            </a:r>
            <a:br>
              <a:rPr lang="en-US" altLang="zh-CN" sz="2000" i="1" dirty="0" smtClean="0">
                <a:ea typeface="宋体" panose="02010600030101010101" pitchFamily="2" charset="-122"/>
              </a:rPr>
            </a:br>
            <a:r>
              <a:rPr lang="en-US" altLang="zh-CN" sz="2000" i="1" dirty="0" smtClean="0">
                <a:ea typeface="宋体" panose="02010600030101010101" pitchFamily="2" charset="-122"/>
              </a:rPr>
              <a:t>	</a:t>
            </a:r>
            <a:r>
              <a:rPr lang="en-US" altLang="zh-CN" sz="2000" dirty="0" smtClean="0">
                <a:ea typeface="宋体" panose="02010600030101010101" pitchFamily="2" charset="-122"/>
              </a:rPr>
              <a:t>	</a:t>
            </a:r>
            <a:r>
              <a:rPr lang="en-US" altLang="zh-CN" sz="2000" b="1" dirty="0" smtClean="0">
                <a:ea typeface="宋体" panose="02010600030101010101" pitchFamily="2" charset="-122"/>
              </a:rPr>
              <a:t>order by </a:t>
            </a:r>
            <a:r>
              <a:rPr lang="en-US" altLang="zh-CN" sz="2000" i="1" dirty="0" smtClean="0">
                <a:ea typeface="宋体" panose="02010600030101010101" pitchFamily="2" charset="-122"/>
              </a:rPr>
              <a:t>name</a:t>
            </a:r>
            <a:endParaRPr lang="en-US" altLang="zh-CN" sz="2000" dirty="0" smtClean="0">
              <a:ea typeface="宋体" panose="02010600030101010101" pitchFamily="2" charset="-122"/>
            </a:endParaRPr>
          </a:p>
          <a:p>
            <a:pPr>
              <a:tabLst>
                <a:tab pos="906145" algn="l"/>
              </a:tabLst>
            </a:pPr>
            <a:r>
              <a:rPr lang="en-US" altLang="zh-CN" sz="2000" dirty="0" smtClean="0">
                <a:ea typeface="宋体" panose="02010600030101010101" pitchFamily="2" charset="-122"/>
              </a:rPr>
              <a:t>We may specify </a:t>
            </a:r>
            <a:r>
              <a:rPr lang="en-US" altLang="zh-CN" sz="2000" b="1" dirty="0" err="1" smtClean="0">
                <a:solidFill>
                  <a:srgbClr val="000099"/>
                </a:solidFill>
                <a:ea typeface="宋体" panose="02010600030101010101" pitchFamily="2" charset="-122"/>
              </a:rPr>
              <a:t>desc</a:t>
            </a:r>
            <a:r>
              <a:rPr lang="en-US" altLang="zh-CN" sz="2000" dirty="0" smtClean="0">
                <a:ea typeface="宋体" panose="02010600030101010101" pitchFamily="2" charset="-122"/>
              </a:rPr>
              <a:t> for descending order or </a:t>
            </a:r>
            <a:r>
              <a:rPr lang="en-US" altLang="zh-CN" sz="2000" b="1" dirty="0" err="1" smtClean="0">
                <a:solidFill>
                  <a:srgbClr val="000099"/>
                </a:solidFill>
                <a:ea typeface="宋体" panose="02010600030101010101" pitchFamily="2" charset="-122"/>
              </a:rPr>
              <a:t>asc</a:t>
            </a:r>
            <a:r>
              <a:rPr lang="en-US" altLang="zh-CN" sz="2000" dirty="0" smtClean="0">
                <a:ea typeface="宋体" panose="02010600030101010101" pitchFamily="2" charset="-122"/>
              </a:rPr>
              <a:t> for ascending order, for each attribute; ascending order is the default.</a:t>
            </a:r>
          </a:p>
          <a:p>
            <a:pPr lvl="1">
              <a:tabLst>
                <a:tab pos="906145" algn="l"/>
              </a:tabLst>
            </a:pPr>
            <a:r>
              <a:rPr lang="en-US" altLang="zh-CN" sz="2000" dirty="0" smtClean="0">
                <a:ea typeface="宋体" panose="02010600030101010101" pitchFamily="2" charset="-122"/>
              </a:rPr>
              <a:t>Example:  </a:t>
            </a:r>
            <a:r>
              <a:rPr lang="en-US" altLang="zh-CN" sz="2000" b="1" dirty="0" smtClean="0">
                <a:ea typeface="宋体" panose="02010600030101010101" pitchFamily="2" charset="-122"/>
              </a:rPr>
              <a:t>order by</a:t>
            </a:r>
            <a:r>
              <a:rPr lang="en-US" altLang="zh-CN" sz="2000" dirty="0" smtClean="0">
                <a:ea typeface="宋体" panose="02010600030101010101" pitchFamily="2" charset="-122"/>
              </a:rPr>
              <a:t> </a:t>
            </a:r>
            <a:r>
              <a:rPr lang="en-US" altLang="zh-CN" sz="2000" i="1" dirty="0" smtClean="0">
                <a:ea typeface="宋体" panose="02010600030101010101" pitchFamily="2" charset="-122"/>
              </a:rPr>
              <a:t>name</a:t>
            </a:r>
            <a:r>
              <a:rPr lang="en-US" altLang="zh-CN" sz="2000" dirty="0" smtClean="0">
                <a:ea typeface="宋体" panose="02010600030101010101" pitchFamily="2" charset="-122"/>
              </a:rPr>
              <a:t> </a:t>
            </a:r>
            <a:r>
              <a:rPr lang="en-US" altLang="zh-CN" sz="2000" b="1" dirty="0" err="1" smtClean="0">
                <a:ea typeface="宋体" panose="02010600030101010101" pitchFamily="2" charset="-122"/>
              </a:rPr>
              <a:t>desc</a:t>
            </a:r>
            <a:endParaRPr lang="en-US" altLang="zh-CN" sz="2000" b="1" dirty="0" smtClean="0">
              <a:ea typeface="宋体" panose="02010600030101010101" pitchFamily="2" charset="-122"/>
            </a:endParaRPr>
          </a:p>
          <a:p>
            <a:pPr>
              <a:tabLst>
                <a:tab pos="906145" algn="l"/>
              </a:tabLst>
            </a:pPr>
            <a:r>
              <a:rPr lang="en-US" altLang="zh-CN" sz="2000" dirty="0" smtClean="0">
                <a:ea typeface="宋体" panose="02010600030101010101" pitchFamily="2" charset="-122"/>
              </a:rPr>
              <a:t>Can sort on multiple attributes</a:t>
            </a:r>
          </a:p>
          <a:p>
            <a:pPr lvl="1">
              <a:tabLst>
                <a:tab pos="906145" algn="l"/>
              </a:tabLst>
            </a:pPr>
            <a:r>
              <a:rPr lang="en-US" altLang="zh-CN" sz="2000" dirty="0" smtClean="0">
                <a:ea typeface="宋体" panose="02010600030101010101" pitchFamily="2" charset="-122"/>
              </a:rPr>
              <a:t>Example: </a:t>
            </a:r>
            <a:r>
              <a:rPr lang="en-US" altLang="zh-CN" sz="2000" b="1" dirty="0" smtClean="0">
                <a:ea typeface="宋体" panose="02010600030101010101" pitchFamily="2" charset="-122"/>
              </a:rPr>
              <a:t>order by </a:t>
            </a:r>
            <a:r>
              <a:rPr lang="en-US" altLang="zh-CN" sz="2000" dirty="0" smtClean="0">
                <a:ea typeface="宋体" panose="02010600030101010101" pitchFamily="2" charset="-122"/>
              </a:rPr>
              <a:t> </a:t>
            </a:r>
            <a:r>
              <a:rPr lang="en-US" altLang="zh-CN" sz="2000" i="1" dirty="0" err="1" smtClean="0">
                <a:ea typeface="宋体" panose="02010600030101010101" pitchFamily="2" charset="-122"/>
              </a:rPr>
              <a:t>dept_name</a:t>
            </a:r>
            <a:r>
              <a:rPr lang="en-US" altLang="zh-CN" sz="2000" i="1" dirty="0" smtClean="0">
                <a:ea typeface="宋体" panose="02010600030101010101" pitchFamily="2" charset="-122"/>
              </a:rPr>
              <a:t>, name</a:t>
            </a:r>
            <a:endParaRPr lang="en-US" altLang="zh-CN" sz="2000" dirty="0" smtClean="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71763" y="420134"/>
            <a:ext cx="8077200" cy="609600"/>
          </a:xfrm>
        </p:spPr>
        <p:txBody>
          <a:bodyPr/>
          <a:lstStyle/>
          <a:p>
            <a:pPr>
              <a:defRPr/>
            </a:pPr>
            <a:r>
              <a:rPr lang="en-US" altLang="zh-CN" sz="2800" dirty="0" smtClean="0"/>
              <a:t>3.1 Overview of the SQL Query Language</a:t>
            </a:r>
            <a:endParaRPr lang="en-US" altLang="zh-CN" sz="2800" dirty="0" smtClean="0">
              <a:ea typeface="宋体" panose="02010600030101010101" pitchFamily="2" charset="-122"/>
            </a:endParaRPr>
          </a:p>
        </p:txBody>
      </p:sp>
      <p:sp>
        <p:nvSpPr>
          <p:cNvPr id="7" name="Rectangle 3"/>
          <p:cNvSpPr txBox="1">
            <a:spLocks noChangeArrowheads="1"/>
          </p:cNvSpPr>
          <p:nvPr/>
        </p:nvSpPr>
        <p:spPr bwMode="auto">
          <a:xfrm>
            <a:off x="664263" y="1269242"/>
            <a:ext cx="7729110" cy="4667533"/>
          </a:xfrm>
          <a:prstGeom prst="rect">
            <a:avLst/>
          </a:prstGeom>
          <a:noFill/>
          <a:ln w="9525">
            <a:noFill/>
            <a:miter lim="800000"/>
          </a:ln>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charset="2"/>
              <a:buNone/>
              <a:defRPr/>
            </a:pPr>
            <a:r>
              <a:rPr kumimoji="1" lang="en-US" altLang="zh-CN" sz="28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SQL</a:t>
            </a:r>
            <a:r>
              <a:rPr kumimoji="1" lang="zh-CN" altLang="en-US" sz="28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特点</a:t>
            </a:r>
            <a:endParaRPr kumimoji="1" lang="en-US" altLang="zh-CN" sz="28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defRPr/>
            </a:pPr>
            <a:r>
              <a:rPr kumimoji="1" lang="zh-CN" altLang="en-US"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综合统一</a:t>
            </a:r>
            <a:endPar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342900" lvl="0" indent="-342900">
              <a:spcBef>
                <a:spcPct val="35000"/>
              </a:spcBef>
              <a:buClr>
                <a:schemeClr val="tx2"/>
              </a:buClr>
              <a:buSzPct val="90000"/>
            </a:pPr>
            <a:r>
              <a:rPr kumimoji="1" lang="en-US" altLang="zh-CN" sz="2000" kern="0" dirty="0" smtClean="0">
                <a:latin typeface="+mn-lt"/>
                <a:ea typeface="宋体" panose="02010600030101010101" pitchFamily="2" charset="-122"/>
              </a:rPr>
              <a:t>     SQL</a:t>
            </a:r>
            <a:r>
              <a:rPr kumimoji="1" lang="zh-CN" altLang="en-US" sz="2000" kern="0" dirty="0" smtClean="0">
                <a:latin typeface="+mn-lt"/>
                <a:ea typeface="宋体" panose="02010600030101010101" pitchFamily="2" charset="-122"/>
              </a:rPr>
              <a:t>语言集数据查询（</a:t>
            </a:r>
            <a:r>
              <a:rPr kumimoji="1" lang="en-US" altLang="zh-CN" sz="2000" kern="0" dirty="0" smtClean="0">
                <a:latin typeface="+mn-lt"/>
                <a:ea typeface="宋体" panose="02010600030101010101" pitchFamily="2" charset="-122"/>
              </a:rPr>
              <a:t>data query</a:t>
            </a:r>
            <a:r>
              <a:rPr kumimoji="1" lang="zh-CN" altLang="en-US" sz="2000" kern="0" dirty="0" smtClean="0">
                <a:latin typeface="+mn-lt"/>
                <a:ea typeface="宋体" panose="02010600030101010101" pitchFamily="2" charset="-122"/>
              </a:rPr>
              <a:t>）、数据操纵（</a:t>
            </a:r>
            <a:r>
              <a:rPr kumimoji="1" lang="en-US" altLang="zh-CN" sz="2000" kern="0" dirty="0" smtClean="0">
                <a:latin typeface="+mn-lt"/>
                <a:ea typeface="宋体" panose="02010600030101010101" pitchFamily="2" charset="-122"/>
              </a:rPr>
              <a:t>data manipulation</a:t>
            </a:r>
            <a:r>
              <a:rPr kumimoji="1" lang="zh-CN" altLang="en-US" sz="2000" kern="0" dirty="0" smtClean="0">
                <a:latin typeface="+mn-lt"/>
                <a:ea typeface="宋体" panose="02010600030101010101" pitchFamily="2" charset="-122"/>
              </a:rPr>
              <a:t>）、数据定义（</a:t>
            </a:r>
            <a:r>
              <a:rPr kumimoji="1" lang="en-US" altLang="zh-CN" sz="2000" kern="0" dirty="0" smtClean="0">
                <a:latin typeface="+mn-lt"/>
                <a:ea typeface="宋体" panose="02010600030101010101" pitchFamily="2" charset="-122"/>
              </a:rPr>
              <a:t>data definition</a:t>
            </a:r>
            <a:r>
              <a:rPr kumimoji="1" lang="zh-CN" altLang="en-US" sz="2000" kern="0" dirty="0" smtClean="0">
                <a:latin typeface="+mn-lt"/>
                <a:ea typeface="宋体" panose="02010600030101010101" pitchFamily="2" charset="-122"/>
              </a:rPr>
              <a:t>）和数据控制（</a:t>
            </a:r>
            <a:r>
              <a:rPr kumimoji="1" lang="en-US" altLang="zh-CN" sz="2000" kern="0" dirty="0" smtClean="0">
                <a:latin typeface="+mn-lt"/>
                <a:ea typeface="宋体" panose="02010600030101010101" pitchFamily="2" charset="-122"/>
              </a:rPr>
              <a:t>data control</a:t>
            </a:r>
            <a:r>
              <a:rPr kumimoji="1" lang="zh-CN" altLang="en-US" sz="2000" kern="0" dirty="0" smtClean="0">
                <a:latin typeface="+mn-lt"/>
                <a:ea typeface="宋体" panose="02010600030101010101" pitchFamily="2" charset="-122"/>
              </a:rPr>
              <a:t>）功能于一体，充分体现了关系数据语言的特点和优点</a:t>
            </a:r>
            <a:endParaRPr kumimoji="1"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defRPr/>
            </a:pPr>
            <a:r>
              <a:rPr kumimoji="1" lang="zh-CN" altLang="en-US"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高度非过程化</a:t>
            </a:r>
            <a:endParaRPr kumimoji="1" lang="en-US" altLang="zh-CN" sz="1800" kern="0" dirty="0" smtClean="0">
              <a:latin typeface="+mn-lt"/>
              <a:ea typeface="宋体" panose="02010600030101010101" pitchFamily="2" charset="-122"/>
            </a:endParaRPr>
          </a:p>
          <a:p>
            <a:pPr marL="342900" marR="0" lvl="0" indent="-342900" algn="l" defTabSz="914400" rtl="0" eaLnBrk="0" fontAlgn="base" latinLnBrk="0" hangingPunct="0">
              <a:lnSpc>
                <a:spcPct val="100000"/>
              </a:lnSpc>
              <a:spcBef>
                <a:spcPct val="35000"/>
              </a:spcBef>
              <a:spcAft>
                <a:spcPct val="0"/>
              </a:spcAft>
              <a:buClr>
                <a:schemeClr val="tx2"/>
              </a:buClr>
              <a:buSzPct val="90000"/>
              <a:defRPr/>
            </a:pPr>
            <a:r>
              <a:rPr kumimoji="1" lang="en-US" altLang="zh-CN" sz="1800" kern="0" dirty="0" smtClean="0">
                <a:latin typeface="+mn-lt"/>
                <a:ea typeface="宋体" panose="02010600030101010101" pitchFamily="2" charset="-122"/>
              </a:rPr>
              <a:t>      </a:t>
            </a:r>
            <a:r>
              <a:rPr kumimoji="1" lang="en-US" altLang="zh-CN" sz="2000" kern="0" dirty="0" smtClean="0">
                <a:latin typeface="+mn-lt"/>
                <a:ea typeface="宋体" panose="02010600030101010101" pitchFamily="2" charset="-122"/>
              </a:rPr>
              <a:t>SQL:</a:t>
            </a:r>
            <a:r>
              <a:rPr kumimoji="1" lang="zh-CN" altLang="en-US" sz="2000" kern="0" dirty="0" smtClean="0">
                <a:latin typeface="+mn-lt"/>
                <a:ea typeface="宋体" panose="02010600030101010101" pitchFamily="2" charset="-122"/>
              </a:rPr>
              <a:t>做什么（</a:t>
            </a:r>
            <a:r>
              <a:rPr kumimoji="1" lang="en-US" altLang="zh-CN" sz="2000" kern="0" dirty="0" smtClean="0">
                <a:latin typeface="+mn-lt"/>
                <a:ea typeface="宋体" panose="02010600030101010101" pitchFamily="2" charset="-122"/>
              </a:rPr>
              <a:t>What to do)</a:t>
            </a:r>
            <a:r>
              <a:rPr kumimoji="1" lang="zh-CN" altLang="en-US" sz="2000" kern="0" dirty="0" smtClean="0">
                <a:latin typeface="+mn-lt"/>
                <a:ea typeface="宋体" panose="02010600030101010101" pitchFamily="2" charset="-122"/>
              </a:rPr>
              <a:t>。减轻了用户负担，而且有利于提高数据的独立性</a:t>
            </a:r>
            <a:endParaRPr kumimoji="1"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a:p>
            <a:pPr marL="342900" lvl="0" indent="-342900">
              <a:spcBef>
                <a:spcPct val="35000"/>
              </a:spcBef>
              <a:buClr>
                <a:schemeClr val="tx2"/>
              </a:buClr>
              <a:buSzPct val="90000"/>
              <a:buFont typeface="Monotype Sorts" charset="2"/>
              <a:buChar char="n"/>
            </a:pPr>
            <a:r>
              <a:rPr kumimoji="1" lang="zh-CN" altLang="en-US" sz="2000" kern="0" dirty="0" smtClean="0">
                <a:latin typeface="+mn-lt"/>
                <a:ea typeface="宋体" panose="02010600030101010101" pitchFamily="2" charset="-122"/>
              </a:rPr>
              <a:t>面向集合的操作方式</a:t>
            </a: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t>
            </a:r>
            <a:r>
              <a:rPr kumimoji="1"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a:t>
            </a:r>
          </a:p>
          <a:p>
            <a:pPr marL="342900" lvl="0" indent="-342900">
              <a:spcBef>
                <a:spcPct val="35000"/>
              </a:spcBef>
              <a:buClr>
                <a:schemeClr val="tx2"/>
              </a:buClr>
              <a:buSzPct val="90000"/>
            </a:pPr>
            <a:r>
              <a:rPr kumimoji="1" lang="en-US" altLang="zh-CN" sz="2000" kern="0" dirty="0" smtClean="0">
                <a:latin typeface="+mn-lt"/>
                <a:ea typeface="宋体" panose="02010600030101010101" pitchFamily="2" charset="-122"/>
              </a:rPr>
              <a:t>       SQL:</a:t>
            </a:r>
            <a:r>
              <a:rPr kumimoji="1" lang="zh-CN" altLang="en-US" sz="2000" kern="0" dirty="0" smtClean="0">
                <a:latin typeface="+mn-lt"/>
                <a:ea typeface="宋体" panose="02010600030101010101" pitchFamily="2" charset="-122"/>
              </a:rPr>
              <a:t>不仅查找结果可以是元组的集合，而且一次插入、删除、更新操作的对象也可以是元组的集合</a:t>
            </a:r>
            <a:endParaRPr kumimoji="1" lang="en-US" altLang="zh-CN" sz="2000" kern="0" dirty="0" smtClean="0">
              <a:latin typeface="+mn-lt"/>
              <a:ea typeface="宋体" panose="02010600030101010101" pitchFamily="2" charset="-122"/>
            </a:endParaRPr>
          </a:p>
          <a:p>
            <a:pPr marL="342900" indent="-342900">
              <a:spcBef>
                <a:spcPct val="35000"/>
              </a:spcBef>
              <a:buClr>
                <a:schemeClr val="tx2"/>
              </a:buClr>
              <a:buSzPct val="90000"/>
              <a:buFont typeface="Wingdings" panose="05000000000000000000" pitchFamily="2" charset="2"/>
              <a:buChar char="n"/>
            </a:pPr>
            <a:r>
              <a:rPr lang="zh-CN" altLang="en-US" sz="2000" dirty="0" smtClean="0">
                <a:effectLst>
                  <a:outerShdw blurRad="38100" dist="38100" dir="2700000" algn="tl">
                    <a:srgbClr val="C0C0C0"/>
                  </a:outerShdw>
                </a:effectLst>
                <a:latin typeface="+mn-lt"/>
                <a:ea typeface="宋体" panose="02010600030101010101" pitchFamily="2" charset="-122"/>
              </a:rPr>
              <a:t>语言简洁，易学易用</a:t>
            </a:r>
          </a:p>
          <a:p>
            <a:pPr marL="342900" lvl="0" indent="-342900">
              <a:spcBef>
                <a:spcPct val="35000"/>
              </a:spcBef>
              <a:buClr>
                <a:schemeClr val="tx2"/>
              </a:buClr>
              <a:buSzPct val="90000"/>
            </a:pPr>
            <a:endParaRPr kumimoji="1"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6834" y="440204"/>
            <a:ext cx="8077200" cy="609600"/>
          </a:xfrm>
        </p:spPr>
        <p:txBody>
          <a:bodyPr/>
          <a:lstStyle/>
          <a:p>
            <a:r>
              <a:rPr lang="en-US" altLang="zh-CN" dirty="0" smtClean="0">
                <a:ea typeface="宋体" panose="02010600030101010101" pitchFamily="2" charset="-122"/>
              </a:rPr>
              <a:t>3.4.4 Ordering the Display of </a:t>
            </a:r>
            <a:r>
              <a:rPr lang="en-US" altLang="zh-CN" dirty="0" err="1" smtClean="0">
                <a:ea typeface="宋体" panose="02010600030101010101" pitchFamily="2" charset="-122"/>
              </a:rPr>
              <a:t>Tuples</a:t>
            </a:r>
            <a:endParaRPr lang="zh-CN" altLang="en-US" dirty="0"/>
          </a:p>
        </p:txBody>
      </p:sp>
      <p:pic>
        <p:nvPicPr>
          <p:cNvPr id="164867" name="Picture 3"/>
          <p:cNvPicPr>
            <a:picLocks noChangeAspect="1" noChangeArrowheads="1"/>
          </p:cNvPicPr>
          <p:nvPr/>
        </p:nvPicPr>
        <p:blipFill>
          <a:blip r:embed="rId2"/>
          <a:srcRect/>
          <a:stretch>
            <a:fillRect/>
          </a:stretch>
        </p:blipFill>
        <p:spPr bwMode="auto">
          <a:xfrm>
            <a:off x="817601" y="2052701"/>
            <a:ext cx="7463940" cy="3724164"/>
          </a:xfrm>
          <a:prstGeom prst="rect">
            <a:avLst/>
          </a:prstGeom>
          <a:noFill/>
          <a:ln w="9525">
            <a:noFill/>
            <a:miter lim="800000"/>
            <a:headEnd/>
            <a:tailEnd/>
          </a:ln>
          <a:effectLst/>
        </p:spPr>
      </p:pic>
      <p:sp>
        <p:nvSpPr>
          <p:cNvPr id="6" name="椭圆 5"/>
          <p:cNvSpPr/>
          <p:nvPr/>
        </p:nvSpPr>
        <p:spPr bwMode="auto">
          <a:xfrm>
            <a:off x="4432162" y="2528052"/>
            <a:ext cx="4023364" cy="1204852"/>
          </a:xfrm>
          <a:prstGeom prst="ellipse">
            <a:avLst/>
          </a:prstGeom>
          <a:noFill/>
          <a:ln w="38100" algn="ctr">
            <a:solidFill>
              <a:schemeClr val="tx2"/>
            </a:solidFill>
            <a:miter lim="800000"/>
          </a:ln>
          <a:effectLst/>
        </p:spPr>
        <p:txBody>
          <a:bodyPr rtlCol="0" anchor="ctr"/>
          <a:lstStyle/>
          <a:p>
            <a:pPr algn="ctr"/>
            <a:endParaRPr lang="zh-CN" altLang="en-US" sz="2000" b="1" dirty="0">
              <a:solidFill>
                <a:srgbClr val="CC00FF"/>
              </a:solidFill>
            </a:endParaRPr>
          </a:p>
        </p:txBody>
      </p:sp>
      <p:sp>
        <p:nvSpPr>
          <p:cNvPr id="7" name="标题 1"/>
          <p:cNvSpPr txBox="1"/>
          <p:nvPr/>
        </p:nvSpPr>
        <p:spPr bwMode="auto">
          <a:xfrm>
            <a:off x="361351" y="1141245"/>
            <a:ext cx="8077200" cy="609600"/>
          </a:xfrm>
          <a:prstGeom prst="rect">
            <a:avLst/>
          </a:prstGeom>
          <a:noFill/>
          <a:ln w="9525">
            <a:noFill/>
            <a:miter lim="800000"/>
          </a:ln>
        </p:spPr>
        <p:txBody>
          <a:bodyPr vert="horz" wrap="square" lIns="91440" tIns="45720" rIns="91440" bIns="45720" numCol="1" anchor="b"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3200" b="1" i="0" u="none" strike="noStrike" kern="0" cap="none" spc="0" normalizeH="0" baseline="0" noProof="0" dirty="0" smtClean="0">
                <a:ln>
                  <a:noFill/>
                </a:ln>
                <a:effectLst>
                  <a:outerShdw blurRad="38100" dist="38100" dir="2700000" algn="tl">
                    <a:srgbClr val="C0C0C0"/>
                  </a:outerShdw>
                </a:effectLst>
                <a:uLnTx/>
                <a:uFillTx/>
                <a:latin typeface="+mj-lt"/>
                <a:ea typeface="宋体" panose="02010600030101010101" pitchFamily="2" charset="-122"/>
                <a:cs typeface="+mj-cs"/>
              </a:rPr>
              <a:t>Order by</a:t>
            </a:r>
            <a:r>
              <a:rPr kumimoji="1" lang="en-US" altLang="zh-CN" sz="3200" i="0" u="none" strike="noStrike" kern="0" cap="none" spc="0" normalizeH="0" baseline="0" noProof="0" dirty="0" smtClean="0">
                <a:ln>
                  <a:noFill/>
                </a:ln>
                <a:effectLst>
                  <a:outerShdw blurRad="38100" dist="38100" dir="2700000" algn="tl">
                    <a:srgbClr val="C0C0C0"/>
                  </a:outerShdw>
                </a:effectLst>
                <a:uLnTx/>
                <a:uFillTx/>
                <a:latin typeface="+mj-lt"/>
                <a:ea typeface="宋体" panose="02010600030101010101" pitchFamily="2" charset="-122"/>
                <a:cs typeface="+mj-cs"/>
              </a:rPr>
              <a:t> </a:t>
            </a:r>
            <a:r>
              <a:rPr kumimoji="1" lang="en-US" altLang="zh-CN" sz="3200" i="0" u="none" strike="noStrike" kern="0" cap="none" spc="0" normalizeH="0" baseline="0" noProof="0" dirty="0" err="1" smtClean="0">
                <a:ln>
                  <a:noFill/>
                </a:ln>
                <a:effectLst>
                  <a:outerShdw blurRad="38100" dist="38100" dir="2700000" algn="tl">
                    <a:srgbClr val="C0C0C0"/>
                  </a:outerShdw>
                </a:effectLst>
                <a:uLnTx/>
                <a:uFillTx/>
                <a:latin typeface="+mj-lt"/>
                <a:ea typeface="宋体" panose="02010600030101010101" pitchFamily="2" charset="-122"/>
                <a:cs typeface="+mj-cs"/>
              </a:rPr>
              <a:t>dept_name,salary</a:t>
            </a:r>
            <a:r>
              <a:rPr kumimoji="1" lang="en-US" altLang="zh-CN" sz="3200" i="0" u="none" strike="noStrike" kern="0" cap="none" spc="0" normalizeH="0" noProof="0" dirty="0" smtClean="0">
                <a:ln>
                  <a:noFill/>
                </a:ln>
                <a:effectLst>
                  <a:outerShdw blurRad="38100" dist="38100" dir="2700000" algn="tl">
                    <a:srgbClr val="C0C0C0"/>
                  </a:outerShdw>
                </a:effectLst>
                <a:uLnTx/>
                <a:uFillTx/>
                <a:latin typeface="+mj-lt"/>
                <a:ea typeface="宋体" panose="02010600030101010101" pitchFamily="2" charset="-122"/>
                <a:cs typeface="+mj-cs"/>
              </a:rPr>
              <a:t> </a:t>
            </a:r>
            <a:r>
              <a:rPr kumimoji="1" lang="en-US" altLang="zh-CN" sz="3200" i="0" u="none" strike="noStrike" kern="0" cap="none" spc="0" normalizeH="0" noProof="0" dirty="0" err="1" smtClean="0">
                <a:ln>
                  <a:noFill/>
                </a:ln>
                <a:effectLst>
                  <a:outerShdw blurRad="38100" dist="38100" dir="2700000" algn="tl">
                    <a:srgbClr val="C0C0C0"/>
                  </a:outerShdw>
                </a:effectLst>
                <a:uLnTx/>
                <a:uFillTx/>
                <a:latin typeface="+mj-lt"/>
                <a:ea typeface="宋体" panose="02010600030101010101" pitchFamily="2" charset="-122"/>
                <a:cs typeface="+mj-cs"/>
              </a:rPr>
              <a:t>desc</a:t>
            </a:r>
            <a:endParaRPr kumimoji="1" lang="zh-CN" altLang="en-US" sz="3200" i="0" u="none" strike="noStrike" kern="0" cap="none" spc="0" normalizeH="0" baseline="0" noProof="0" dirty="0">
              <a:ln>
                <a:noFill/>
              </a:ln>
              <a:effectLst>
                <a:outerShdw blurRad="38100" dist="38100" dir="2700000" algn="tl">
                  <a:srgbClr val="C0C0C0"/>
                </a:outerShdw>
              </a:effectLst>
              <a:uLnTx/>
              <a:uFillTx/>
              <a:latin typeface="+mj-lt"/>
              <a:ea typeface="+mj-ea"/>
              <a:cs typeface="+mj-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92244" y="200325"/>
            <a:ext cx="8077200" cy="609600"/>
          </a:xfrm>
        </p:spPr>
        <p:txBody>
          <a:bodyPr lIns="90488" tIns="44450" rIns="90488" bIns="44450" anchor="ctr"/>
          <a:lstStyle/>
          <a:p>
            <a:pPr>
              <a:defRPr/>
            </a:pPr>
            <a:r>
              <a:rPr lang="en-US" altLang="zh-CN" sz="2800" dirty="0" smtClean="0">
                <a:ea typeface="宋体" panose="02010600030101010101" pitchFamily="2" charset="-122"/>
              </a:rPr>
              <a:t>3.4.5 Where Clause Predicates</a:t>
            </a:r>
          </a:p>
        </p:txBody>
      </p:sp>
      <p:sp>
        <p:nvSpPr>
          <p:cNvPr id="5" name="Rectangle 3"/>
          <p:cNvSpPr txBox="1">
            <a:spLocks noChangeArrowheads="1"/>
          </p:cNvSpPr>
          <p:nvPr/>
        </p:nvSpPr>
        <p:spPr bwMode="auto">
          <a:xfrm>
            <a:off x="300251" y="970011"/>
            <a:ext cx="8679976" cy="5580914"/>
          </a:xfrm>
          <a:prstGeom prst="rect">
            <a:avLst/>
          </a:prstGeom>
          <a:noFill/>
          <a:ln w="9525">
            <a:noFill/>
            <a:miter lim="800000"/>
          </a:ln>
        </p:spPr>
        <p:txBody>
          <a:bodyPr vert="horz" wrap="square" lIns="90488" tIns="44450" rIns="90488" bIns="44450" numCol="1" anchor="t" anchorCtr="0" compatLnSpc="1"/>
          <a:lstStyle/>
          <a:p>
            <a:pPr marL="342900" lvl="0" indent="-342900">
              <a:spcBef>
                <a:spcPct val="35000"/>
              </a:spcBef>
              <a:buClr>
                <a:schemeClr val="tx2"/>
              </a:buClr>
              <a:buSzPct val="90000"/>
              <a:buFont typeface="Monotype Sorts" charset="2"/>
              <a:buChar char="n"/>
            </a:pPr>
            <a:r>
              <a:rPr lang="en-US" altLang="zh-CN" sz="2400" dirty="0" smtClean="0"/>
              <a:t>The where clause specifies conditions that the result must satisfy</a:t>
            </a:r>
          </a:p>
          <a:p>
            <a:pPr marL="342900" lvl="0" indent="-342900">
              <a:spcBef>
                <a:spcPct val="35000"/>
              </a:spcBef>
              <a:buClr>
                <a:schemeClr val="tx2"/>
              </a:buClr>
              <a:buSzPct val="90000"/>
              <a:buFont typeface="Monotype Sorts" charset="2"/>
              <a:buChar char="n"/>
            </a:pPr>
            <a:r>
              <a:rPr lang="en-US" altLang="zh-CN" sz="2400" dirty="0" smtClean="0"/>
              <a:t>Comparison operators in SQL: </a:t>
            </a:r>
            <a:r>
              <a:rPr lang="en-US" altLang="zh-CN" sz="2400" b="1" dirty="0" smtClean="0"/>
              <a:t>= , &gt; , &gt;= , &lt; , &lt;= , != , &lt;&gt;</a:t>
            </a:r>
          </a:p>
          <a:p>
            <a:pPr marL="342900" lvl="0" indent="-342900">
              <a:spcBef>
                <a:spcPct val="35000"/>
              </a:spcBef>
              <a:buClr>
                <a:schemeClr val="tx2"/>
              </a:buClr>
              <a:buSzPct val="90000"/>
              <a:buFont typeface="Monotype Sorts" charset="2"/>
              <a:buChar char="n"/>
            </a:pPr>
            <a:r>
              <a:rPr kumimoji="1" lang="en-US" altLang="zh-CN" sz="2400" kern="0" dirty="0" smtClean="0">
                <a:latin typeface="+mn-lt"/>
                <a:ea typeface="宋体" panose="02010600030101010101" pitchFamily="2" charset="-122"/>
              </a:rPr>
              <a:t>Comparison results can be combined using the logical connectives </a:t>
            </a:r>
            <a:r>
              <a:rPr kumimoji="1" lang="en-US" altLang="zh-CN" sz="2400" kern="0" dirty="0" err="1" smtClean="0">
                <a:latin typeface="+mn-lt"/>
                <a:ea typeface="宋体" panose="02010600030101010101" pitchFamily="2" charset="-122"/>
              </a:rPr>
              <a:t>and,or</a:t>
            </a:r>
            <a:r>
              <a:rPr kumimoji="1" lang="en-US" altLang="zh-CN" sz="2400" kern="0" dirty="0" smtClean="0">
                <a:latin typeface="+mn-lt"/>
                <a:ea typeface="宋体" panose="02010600030101010101" pitchFamily="2" charset="-122"/>
              </a:rPr>
              <a:t>, and not.</a:t>
            </a:r>
            <a:endParaRPr kumimoji="1" lang="en-US" altLang="zh-CN" sz="2400"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a:p>
            <a:pPr marL="342900" lvl="0" indent="-342900">
              <a:spcBef>
                <a:spcPct val="35000"/>
              </a:spcBef>
              <a:buClr>
                <a:schemeClr val="tx2"/>
              </a:buClr>
              <a:buSzPct val="90000"/>
              <a:buFont typeface="Monotype Sorts" charset="2"/>
              <a:buChar char="n"/>
            </a:pPr>
            <a:r>
              <a:rPr kumimoji="1" lang="en-US" altLang="zh-CN" sz="2400" kern="0" dirty="0" smtClean="0">
                <a:latin typeface="+mn-lt"/>
                <a:ea typeface="宋体" panose="02010600030101010101" pitchFamily="2" charset="-122"/>
              </a:rPr>
              <a:t>Comparisons can be applied to results of arithmetic expressions</a:t>
            </a:r>
          </a:p>
          <a:p>
            <a:pPr marL="342900" lvl="0" indent="-342900">
              <a:spcBef>
                <a:spcPct val="35000"/>
              </a:spcBef>
              <a:buClr>
                <a:schemeClr val="tx2"/>
              </a:buClr>
              <a:buSzPct val="90000"/>
            </a:pPr>
            <a:r>
              <a:rPr kumimoji="1" lang="en-US" altLang="zh-CN" sz="2400" kern="0" dirty="0" smtClean="0">
                <a:latin typeface="+mn-lt"/>
                <a:ea typeface="宋体" panose="02010600030101010101" pitchFamily="2" charset="-122"/>
              </a:rPr>
              <a:t>    Example:</a:t>
            </a:r>
          </a:p>
          <a:p>
            <a:pPr lvl="1">
              <a:tabLst>
                <a:tab pos="2055495" algn="l"/>
              </a:tabLst>
            </a:pPr>
            <a:r>
              <a:rPr lang="en-US" altLang="zh-CN" sz="2400" b="1" dirty="0" smtClean="0">
                <a:ea typeface="宋体" panose="02010600030101010101" pitchFamily="2" charset="-122"/>
              </a:rPr>
              <a:t>select </a:t>
            </a:r>
            <a:r>
              <a:rPr lang="en-US" altLang="zh-CN" sz="2400" i="1" dirty="0" smtClean="0">
                <a:ea typeface="宋体" panose="02010600030101010101" pitchFamily="2" charset="-122"/>
              </a:rPr>
              <a:t>name</a:t>
            </a:r>
            <a:br>
              <a:rPr lang="en-US" altLang="zh-CN" sz="2400" i="1" dirty="0" smtClean="0">
                <a:ea typeface="宋体" panose="02010600030101010101" pitchFamily="2" charset="-122"/>
              </a:rPr>
            </a:br>
            <a:r>
              <a:rPr lang="en-US" altLang="zh-CN" sz="2400" b="1" dirty="0" smtClean="0">
                <a:ea typeface="宋体" panose="02010600030101010101" pitchFamily="2" charset="-122"/>
              </a:rPr>
              <a:t>from </a:t>
            </a:r>
            <a:r>
              <a:rPr lang="en-US" altLang="zh-CN" sz="2400" i="1" dirty="0" smtClean="0">
                <a:ea typeface="宋体" panose="02010600030101010101" pitchFamily="2" charset="-122"/>
              </a:rPr>
              <a:t>instructor </a:t>
            </a:r>
            <a:br>
              <a:rPr lang="en-US" altLang="zh-CN" sz="2400" i="1" dirty="0" smtClean="0">
                <a:ea typeface="宋体" panose="02010600030101010101" pitchFamily="2" charset="-122"/>
              </a:rPr>
            </a:br>
            <a:r>
              <a:rPr lang="en-US" altLang="zh-CN" sz="2400" b="1" dirty="0" smtClean="0">
                <a:ea typeface="宋体" panose="02010600030101010101" pitchFamily="2" charset="-122"/>
              </a:rPr>
              <a:t>where </a:t>
            </a:r>
            <a:r>
              <a:rPr lang="en-US" altLang="zh-CN" sz="2400" i="1" dirty="0" smtClean="0">
                <a:ea typeface="宋体" panose="02010600030101010101" pitchFamily="2" charset="-122"/>
              </a:rPr>
              <a:t>name like ’</a:t>
            </a:r>
            <a:r>
              <a:rPr lang="en-US" altLang="zh-CN" sz="2400" i="1" dirty="0" err="1" smtClean="0">
                <a:ea typeface="宋体" panose="02010600030101010101" pitchFamily="2" charset="-122"/>
              </a:rPr>
              <a:t>wu</a:t>
            </a:r>
            <a:r>
              <a:rPr lang="en-US" altLang="zh-CN" sz="2400" i="1" dirty="0" smtClean="0">
                <a:ea typeface="宋体" panose="02010600030101010101" pitchFamily="2" charset="-122"/>
              </a:rPr>
              <a:t>%’ </a:t>
            </a:r>
            <a:r>
              <a:rPr lang="en-US" altLang="zh-CN" sz="2400" b="1" dirty="0" smtClean="0">
                <a:ea typeface="宋体" panose="02010600030101010101" pitchFamily="2" charset="-122"/>
              </a:rPr>
              <a:t>and </a:t>
            </a:r>
            <a:r>
              <a:rPr lang="en-US" altLang="zh-CN" sz="2400" i="1" dirty="0" err="1" smtClean="0">
                <a:ea typeface="宋体" panose="02010600030101010101" pitchFamily="2" charset="-122"/>
              </a:rPr>
              <a:t>dept_name</a:t>
            </a:r>
            <a:r>
              <a:rPr lang="en-US" altLang="zh-CN" sz="2400" i="1" dirty="0" smtClean="0">
                <a:ea typeface="宋体" panose="02010600030101010101" pitchFamily="2" charset="-122"/>
              </a:rPr>
              <a:t> = ‘Comp. Sci.’</a:t>
            </a:r>
            <a:endParaRPr lang="en-US" altLang="zh-CN" sz="2400" dirty="0" smtClean="0">
              <a:ea typeface="宋体" panose="02010600030101010101" pitchFamily="2" charset="-122"/>
            </a:endParaRPr>
          </a:p>
          <a:p>
            <a:pPr>
              <a:tabLst>
                <a:tab pos="2055495" algn="l"/>
              </a:tabLst>
            </a:pPr>
            <a:endParaRPr kumimoji="1" lang="en-US" altLang="zh-CN" sz="2400" kern="0" dirty="0" smtClean="0">
              <a:latin typeface="+mn-lt"/>
              <a:ea typeface="宋体" panose="02010600030101010101" pitchFamily="2" charset="-122"/>
            </a:endParaRPr>
          </a:p>
          <a:p>
            <a:pPr marL="342900" lvl="0" indent="-342900">
              <a:spcBef>
                <a:spcPct val="35000"/>
              </a:spcBef>
              <a:buClr>
                <a:schemeClr val="tx2"/>
              </a:buClr>
              <a:buSzPct val="90000"/>
            </a:pPr>
            <a:endParaRPr kumimoji="1"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a:p>
            <a:pPr marL="342900" lvl="0" indent="-342900">
              <a:spcBef>
                <a:spcPct val="35000"/>
              </a:spcBef>
              <a:buClr>
                <a:schemeClr val="tx2"/>
              </a:buClr>
              <a:buSzPct val="90000"/>
            </a:pPr>
            <a:endParaRPr kumimoji="0" lang="en-US" altLang="zh-CN" sz="2000" b="0"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endParaRPr>
          </a:p>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defRPr/>
            </a:pPr>
            <a:endParaRPr kumimoji="1"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a:xfrm>
            <a:off x="692244" y="200325"/>
            <a:ext cx="8077200" cy="609600"/>
          </a:xfrm>
        </p:spPr>
        <p:txBody>
          <a:bodyPr lIns="90488" tIns="44450" rIns="90488" bIns="44450" anchor="ctr"/>
          <a:lstStyle/>
          <a:p>
            <a:pPr>
              <a:defRPr/>
            </a:pPr>
            <a:r>
              <a:rPr lang="en-US" altLang="zh-CN" sz="2800" dirty="0" smtClean="0">
                <a:ea typeface="宋体" panose="02010600030101010101" pitchFamily="2" charset="-122"/>
              </a:rPr>
              <a:t>3.4.5 Where Clause Predicates</a:t>
            </a:r>
          </a:p>
        </p:txBody>
      </p:sp>
      <p:sp>
        <p:nvSpPr>
          <p:cNvPr id="31747" name="Rectangle 3"/>
          <p:cNvSpPr>
            <a:spLocks noGrp="1" noChangeArrowheads="1"/>
          </p:cNvSpPr>
          <p:nvPr>
            <p:ph type="body" idx="1"/>
          </p:nvPr>
        </p:nvSpPr>
        <p:spPr>
          <a:xfrm>
            <a:off x="300251" y="970011"/>
            <a:ext cx="8679976" cy="5580914"/>
          </a:xfrm>
          <a:noFill/>
        </p:spPr>
        <p:txBody>
          <a:bodyPr lIns="90488" tIns="44450" rIns="90488" bIns="44450"/>
          <a:lstStyle/>
          <a:p>
            <a:r>
              <a:rPr lang="en-US" altLang="zh-CN" sz="2400" dirty="0" smtClean="0">
                <a:ea typeface="宋体" panose="02010600030101010101" pitchFamily="2" charset="-122"/>
              </a:rPr>
              <a:t>SQL includes a </a:t>
            </a:r>
            <a:r>
              <a:rPr lang="en-US" altLang="zh-CN" sz="2400" b="1" dirty="0" smtClean="0">
                <a:solidFill>
                  <a:srgbClr val="000099"/>
                </a:solidFill>
                <a:ea typeface="宋体" panose="02010600030101010101" pitchFamily="2" charset="-122"/>
              </a:rPr>
              <a:t>between</a:t>
            </a:r>
            <a:r>
              <a:rPr lang="en-US" altLang="zh-CN" sz="2400" dirty="0" smtClean="0">
                <a:ea typeface="宋体" panose="02010600030101010101" pitchFamily="2" charset="-122"/>
              </a:rPr>
              <a:t> comparison operator</a:t>
            </a:r>
          </a:p>
          <a:p>
            <a:r>
              <a:rPr lang="en-US" altLang="zh-CN" sz="2400" dirty="0" smtClean="0">
                <a:ea typeface="宋体" panose="02010600030101010101" pitchFamily="2" charset="-122"/>
              </a:rPr>
              <a:t>Example:  Find the names of all instructors with salary between $90,000 and $100,000 (that is, </a:t>
            </a:r>
            <a:r>
              <a:rPr lang="en-US" altLang="zh-CN" sz="2400" dirty="0" smtClean="0">
                <a:latin typeface="Symbol" panose="05050102010706020507" pitchFamily="18" charset="2"/>
                <a:ea typeface="宋体" panose="02010600030101010101" pitchFamily="2" charset="-122"/>
              </a:rPr>
              <a:t> </a:t>
            </a:r>
            <a:r>
              <a:rPr lang="en-US" altLang="zh-CN" sz="2400" dirty="0" smtClean="0">
                <a:ea typeface="宋体" panose="02010600030101010101" pitchFamily="2" charset="-122"/>
              </a:rPr>
              <a:t>$90,000 and </a:t>
            </a:r>
            <a:r>
              <a:rPr lang="en-US" altLang="zh-CN" sz="2400" dirty="0" smtClean="0">
                <a:latin typeface="Symbol" panose="05050102010706020507" pitchFamily="18" charset="2"/>
                <a:ea typeface="宋体" panose="02010600030101010101" pitchFamily="2" charset="-122"/>
              </a:rPr>
              <a:t> </a:t>
            </a:r>
            <a:r>
              <a:rPr lang="en-US" altLang="zh-CN" sz="2400" dirty="0" smtClean="0">
                <a:ea typeface="宋体" panose="02010600030101010101" pitchFamily="2" charset="-122"/>
              </a:rPr>
              <a:t>$100,000)</a:t>
            </a:r>
          </a:p>
          <a:p>
            <a:pPr lvl="1"/>
            <a:r>
              <a:rPr lang="en-US" altLang="zh-CN" sz="2400" b="1" dirty="0" smtClean="0">
                <a:ea typeface="宋体" panose="02010600030101010101" pitchFamily="2" charset="-122"/>
              </a:rPr>
              <a:t>select</a:t>
            </a:r>
            <a:r>
              <a:rPr lang="en-US" altLang="zh-CN" sz="2400" i="1" dirty="0" smtClean="0">
                <a:ea typeface="宋体" panose="02010600030101010101" pitchFamily="2" charset="-122"/>
              </a:rPr>
              <a:t> name</a:t>
            </a:r>
            <a:br>
              <a:rPr lang="en-US" altLang="zh-CN" sz="2400" i="1" dirty="0" smtClean="0">
                <a:ea typeface="宋体" panose="02010600030101010101" pitchFamily="2" charset="-122"/>
              </a:rPr>
            </a:br>
            <a:r>
              <a:rPr lang="en-US" altLang="zh-CN" sz="2400" i="1" dirty="0" smtClean="0">
                <a:ea typeface="宋体" panose="02010600030101010101" pitchFamily="2" charset="-122"/>
              </a:rPr>
              <a:t>  </a:t>
            </a:r>
            <a:r>
              <a:rPr lang="en-US" altLang="zh-CN" sz="2400" b="1" dirty="0" smtClean="0">
                <a:ea typeface="宋体" panose="02010600030101010101" pitchFamily="2" charset="-122"/>
              </a:rPr>
              <a:t>from </a:t>
            </a:r>
            <a:r>
              <a:rPr lang="en-US" altLang="zh-CN" sz="2400" i="1" dirty="0" smtClean="0">
                <a:ea typeface="宋体" panose="02010600030101010101" pitchFamily="2" charset="-122"/>
              </a:rPr>
              <a:t>instructor</a:t>
            </a:r>
            <a:r>
              <a:rPr lang="en-US" altLang="zh-CN" sz="2400" dirty="0" smtClean="0">
                <a:ea typeface="宋体" panose="02010600030101010101" pitchFamily="2" charset="-122"/>
              </a:rPr>
              <a:t/>
            </a:r>
            <a:br>
              <a:rPr lang="en-US" altLang="zh-CN" sz="2400" dirty="0" smtClean="0">
                <a:ea typeface="宋体" panose="02010600030101010101" pitchFamily="2" charset="-122"/>
              </a:rPr>
            </a:br>
            <a:r>
              <a:rPr lang="en-US" altLang="zh-CN" sz="2400" dirty="0" smtClean="0">
                <a:ea typeface="宋体" panose="02010600030101010101" pitchFamily="2" charset="-122"/>
              </a:rPr>
              <a:t>  </a:t>
            </a:r>
            <a:r>
              <a:rPr lang="en-US" altLang="zh-CN" sz="2400" b="1" dirty="0" smtClean="0">
                <a:ea typeface="宋体" panose="02010600030101010101" pitchFamily="2" charset="-122"/>
              </a:rPr>
              <a:t>where </a:t>
            </a:r>
            <a:r>
              <a:rPr lang="en-US" altLang="zh-CN" sz="2400" i="1" dirty="0" smtClean="0">
                <a:ea typeface="宋体" panose="02010600030101010101" pitchFamily="2" charset="-122"/>
              </a:rPr>
              <a:t>salary </a:t>
            </a:r>
            <a:r>
              <a:rPr lang="en-US" altLang="zh-CN" sz="2400" b="1" dirty="0" smtClean="0">
                <a:ea typeface="宋体" panose="02010600030101010101" pitchFamily="2" charset="-122"/>
              </a:rPr>
              <a:t>between </a:t>
            </a:r>
            <a:r>
              <a:rPr lang="en-US" altLang="zh-CN" sz="2400" dirty="0" smtClean="0">
                <a:ea typeface="宋体" panose="02010600030101010101" pitchFamily="2" charset="-122"/>
              </a:rPr>
              <a:t>90000 </a:t>
            </a:r>
            <a:r>
              <a:rPr lang="en-US" altLang="zh-CN" sz="2400" b="1" dirty="0" smtClean="0">
                <a:ea typeface="宋体" panose="02010600030101010101" pitchFamily="2" charset="-122"/>
              </a:rPr>
              <a:t>and </a:t>
            </a:r>
            <a:r>
              <a:rPr lang="en-US" altLang="zh-CN" sz="2400" dirty="0" smtClean="0">
                <a:ea typeface="宋体" panose="02010600030101010101" pitchFamily="2" charset="-122"/>
              </a:rPr>
              <a:t>100000</a:t>
            </a:r>
          </a:p>
          <a:p>
            <a:r>
              <a:rPr lang="en-US" altLang="zh-CN" sz="2400" dirty="0" err="1" smtClean="0">
                <a:ea typeface="宋体" panose="02010600030101010101" pitchFamily="2" charset="-122"/>
              </a:rPr>
              <a:t>Tuple</a:t>
            </a:r>
            <a:r>
              <a:rPr lang="en-US" altLang="zh-CN" sz="2400" dirty="0" smtClean="0">
                <a:ea typeface="宋体" panose="02010600030101010101" pitchFamily="2" charset="-122"/>
              </a:rPr>
              <a:t> comparison</a:t>
            </a:r>
          </a:p>
          <a:p>
            <a:pPr lvl="1"/>
            <a:r>
              <a:rPr kumimoji="0" lang="en-US" altLang="zh-CN" sz="2400" b="1" dirty="0" smtClean="0">
                <a:ea typeface="宋体" panose="02010600030101010101" pitchFamily="2" charset="-122"/>
              </a:rPr>
              <a:t>select </a:t>
            </a:r>
            <a:r>
              <a:rPr kumimoji="0" lang="en-US" altLang="zh-CN" sz="2400" i="1" dirty="0" smtClean="0">
                <a:ea typeface="宋体" panose="02010600030101010101" pitchFamily="2" charset="-122"/>
              </a:rPr>
              <a:t>name</a:t>
            </a:r>
            <a:r>
              <a:rPr kumimoji="0" lang="en-US" altLang="zh-CN" sz="2400" dirty="0" smtClean="0">
                <a:ea typeface="宋体" panose="02010600030101010101" pitchFamily="2" charset="-122"/>
              </a:rPr>
              <a:t>, </a:t>
            </a:r>
            <a:r>
              <a:rPr kumimoji="0" lang="en-US" altLang="zh-CN" sz="2400" i="1" dirty="0" err="1" smtClean="0">
                <a:ea typeface="宋体" panose="02010600030101010101" pitchFamily="2" charset="-122"/>
              </a:rPr>
              <a:t>course_id</a:t>
            </a:r>
            <a:r>
              <a:rPr kumimoji="0" lang="en-US" altLang="zh-CN" sz="2400" i="1" dirty="0" smtClean="0">
                <a:ea typeface="宋体" panose="02010600030101010101" pitchFamily="2" charset="-122"/>
              </a:rPr>
              <a:t/>
            </a:r>
            <a:br>
              <a:rPr kumimoji="0" lang="en-US" altLang="zh-CN" sz="2400" i="1" dirty="0" smtClean="0">
                <a:ea typeface="宋体" panose="02010600030101010101" pitchFamily="2" charset="-122"/>
              </a:rPr>
            </a:br>
            <a:r>
              <a:rPr kumimoji="0" lang="en-US" altLang="zh-CN" sz="2400" b="1" dirty="0" smtClean="0">
                <a:ea typeface="宋体" panose="02010600030101010101" pitchFamily="2" charset="-122"/>
              </a:rPr>
              <a:t>from </a:t>
            </a:r>
            <a:r>
              <a:rPr kumimoji="0" lang="en-US" altLang="zh-CN" sz="2400" i="1" dirty="0" smtClean="0">
                <a:ea typeface="宋体" panose="02010600030101010101" pitchFamily="2" charset="-122"/>
              </a:rPr>
              <a:t>instructor</a:t>
            </a:r>
            <a:r>
              <a:rPr kumimoji="0" lang="en-US" altLang="zh-CN" sz="2400" dirty="0" smtClean="0">
                <a:ea typeface="宋体" panose="02010600030101010101" pitchFamily="2" charset="-122"/>
              </a:rPr>
              <a:t>, </a:t>
            </a:r>
            <a:r>
              <a:rPr kumimoji="0" lang="en-US" altLang="zh-CN" sz="2400" i="1" dirty="0" smtClean="0">
                <a:ea typeface="宋体" panose="02010600030101010101" pitchFamily="2" charset="-122"/>
              </a:rPr>
              <a:t>teaches</a:t>
            </a:r>
            <a:br>
              <a:rPr kumimoji="0" lang="en-US" altLang="zh-CN" sz="2400" i="1" dirty="0" smtClean="0">
                <a:ea typeface="宋体" panose="02010600030101010101" pitchFamily="2" charset="-122"/>
              </a:rPr>
            </a:br>
            <a:r>
              <a:rPr kumimoji="0" lang="en-US" altLang="zh-CN" sz="2400" b="1" dirty="0" smtClean="0">
                <a:ea typeface="宋体" panose="02010600030101010101" pitchFamily="2" charset="-122"/>
              </a:rPr>
              <a:t>where </a:t>
            </a:r>
            <a:r>
              <a:rPr kumimoji="0" lang="en-US" altLang="zh-CN" sz="2400" dirty="0" smtClean="0">
                <a:ea typeface="宋体" panose="02010600030101010101" pitchFamily="2" charset="-122"/>
              </a:rPr>
              <a:t>(</a:t>
            </a:r>
            <a:r>
              <a:rPr kumimoji="0" lang="en-US" altLang="zh-CN" sz="2400" i="1" dirty="0" smtClean="0">
                <a:ea typeface="宋体" panose="02010600030101010101" pitchFamily="2" charset="-122"/>
              </a:rPr>
              <a:t>instructor</a:t>
            </a:r>
            <a:r>
              <a:rPr kumimoji="0" lang="en-US" altLang="zh-CN" sz="2400" dirty="0" smtClean="0">
                <a:ea typeface="宋体" panose="02010600030101010101" pitchFamily="2" charset="-122"/>
              </a:rPr>
              <a:t>.</a:t>
            </a:r>
            <a:r>
              <a:rPr kumimoji="0" lang="en-US" altLang="zh-CN" sz="2400" i="1" dirty="0" smtClean="0">
                <a:ea typeface="宋体" panose="02010600030101010101" pitchFamily="2" charset="-122"/>
              </a:rPr>
              <a:t>ID</a:t>
            </a:r>
            <a:r>
              <a:rPr kumimoji="0" lang="en-US" altLang="zh-CN" sz="2400" dirty="0" smtClean="0">
                <a:ea typeface="宋体" panose="02010600030101010101" pitchFamily="2" charset="-122"/>
              </a:rPr>
              <a:t>, </a:t>
            </a:r>
            <a:r>
              <a:rPr kumimoji="0" lang="en-US" altLang="zh-CN" sz="2400" i="1" dirty="0" err="1" smtClean="0">
                <a:ea typeface="宋体" panose="02010600030101010101" pitchFamily="2" charset="-122"/>
              </a:rPr>
              <a:t>dept_name</a:t>
            </a:r>
            <a:r>
              <a:rPr kumimoji="0" lang="en-US" altLang="zh-CN" sz="2400" dirty="0" smtClean="0">
                <a:ea typeface="宋体" panose="02010600030101010101" pitchFamily="2" charset="-122"/>
              </a:rPr>
              <a:t>) = (</a:t>
            </a:r>
            <a:r>
              <a:rPr kumimoji="0" lang="en-US" altLang="zh-CN" sz="2400" i="1" dirty="0" smtClean="0">
                <a:ea typeface="宋体" panose="02010600030101010101" pitchFamily="2" charset="-122"/>
              </a:rPr>
              <a:t>teaches</a:t>
            </a:r>
            <a:r>
              <a:rPr kumimoji="0" lang="en-US" altLang="zh-CN" sz="2400" dirty="0" smtClean="0">
                <a:ea typeface="宋体" panose="02010600030101010101" pitchFamily="2" charset="-122"/>
              </a:rPr>
              <a:t>.</a:t>
            </a:r>
            <a:r>
              <a:rPr kumimoji="0" lang="en-US" altLang="zh-CN" sz="2400" i="1" dirty="0" smtClean="0">
                <a:ea typeface="宋体" panose="02010600030101010101" pitchFamily="2" charset="-122"/>
              </a:rPr>
              <a:t>ID</a:t>
            </a:r>
            <a:r>
              <a:rPr kumimoji="0" lang="en-US" altLang="zh-CN" sz="2400" dirty="0" smtClean="0">
                <a:ea typeface="宋体" panose="02010600030101010101" pitchFamily="2" charset="-122"/>
              </a:rPr>
              <a:t>, ’Biology’);</a:t>
            </a:r>
          </a:p>
          <a:p>
            <a:pPr lvl="1">
              <a:buNone/>
            </a:pPr>
            <a:r>
              <a:rPr kumimoji="0" lang="en-US" altLang="zh-CN" sz="2400" dirty="0" smtClean="0">
                <a:ea typeface="宋体" panose="02010600030101010101" pitchFamily="2" charset="-122"/>
              </a:rPr>
              <a:t>Note:  SQL server </a:t>
            </a:r>
            <a:r>
              <a:rPr kumimoji="0" lang="en-US" altLang="zh-CN" sz="2400" dirty="0" err="1" smtClean="0">
                <a:ea typeface="宋体" panose="02010600030101010101" pitchFamily="2" charset="-122"/>
              </a:rPr>
              <a:t>doesn‟t</a:t>
            </a:r>
            <a:r>
              <a:rPr kumimoji="0" lang="en-US" altLang="zh-CN" sz="2400" dirty="0" smtClean="0">
                <a:ea typeface="宋体" panose="02010600030101010101" pitchFamily="2" charset="-122"/>
              </a:rPr>
              <a:t> support this feature</a:t>
            </a:r>
          </a:p>
          <a:p>
            <a:pPr lvl="1"/>
            <a:endParaRPr kumimoji="0" lang="en-US" altLang="zh-CN" sz="2000" dirty="0" smtClean="0">
              <a:latin typeface="Times New Roman" panose="02020603050405020304" pitchFamily="18" charset="0"/>
              <a:ea typeface="宋体" panose="02010600030101010101" pitchFamily="2" charset="-122"/>
            </a:endParaRPr>
          </a:p>
          <a:p>
            <a:endParaRPr lang="en-US" altLang="zh-CN" sz="1800" dirty="0" smtClean="0">
              <a:ea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a:xfrm>
            <a:off x="477894" y="483235"/>
            <a:ext cx="8077200" cy="609600"/>
          </a:xfrm>
        </p:spPr>
        <p:txBody>
          <a:bodyPr/>
          <a:lstStyle/>
          <a:p>
            <a:pPr>
              <a:defRPr/>
            </a:pPr>
            <a:r>
              <a:rPr lang="en-US" altLang="zh-CN" dirty="0" smtClean="0">
                <a:ea typeface="宋体" panose="02010600030101010101" pitchFamily="2" charset="-122"/>
              </a:rPr>
              <a:t>3.5 Set Operations</a:t>
            </a:r>
          </a:p>
        </p:txBody>
      </p:sp>
      <p:sp>
        <p:nvSpPr>
          <p:cNvPr id="34819" name="Rectangle 3"/>
          <p:cNvSpPr>
            <a:spLocks noGrp="1" noChangeArrowheads="1"/>
          </p:cNvSpPr>
          <p:nvPr>
            <p:ph type="body" idx="1"/>
          </p:nvPr>
        </p:nvSpPr>
        <p:spPr>
          <a:xfrm>
            <a:off x="809625" y="1095375"/>
            <a:ext cx="7661275" cy="4903788"/>
          </a:xfrm>
        </p:spPr>
        <p:txBody>
          <a:bodyPr/>
          <a:lstStyle/>
          <a:p>
            <a:r>
              <a:rPr lang="en-US" altLang="zh-CN" sz="2000" dirty="0" smtClean="0">
                <a:ea typeface="宋体" panose="02010600030101010101" pitchFamily="2" charset="-122"/>
              </a:rPr>
              <a:t>Set operations </a:t>
            </a:r>
            <a:r>
              <a:rPr lang="en-US" altLang="zh-CN" sz="2000" b="1" dirty="0" smtClean="0">
                <a:solidFill>
                  <a:srgbClr val="000099"/>
                </a:solidFill>
                <a:ea typeface="宋体" panose="02010600030101010101" pitchFamily="2" charset="-122"/>
              </a:rPr>
              <a:t>union</a:t>
            </a:r>
            <a:r>
              <a:rPr lang="en-US" altLang="zh-CN" sz="2000" b="1" dirty="0" smtClean="0">
                <a:ea typeface="宋体" panose="02010600030101010101" pitchFamily="2" charset="-122"/>
              </a:rPr>
              <a:t>, </a:t>
            </a:r>
            <a:r>
              <a:rPr lang="en-US" altLang="zh-CN" sz="2000" b="1" dirty="0" smtClean="0">
                <a:solidFill>
                  <a:srgbClr val="000099"/>
                </a:solidFill>
                <a:ea typeface="宋体" panose="02010600030101010101" pitchFamily="2" charset="-122"/>
              </a:rPr>
              <a:t>intersect</a:t>
            </a:r>
            <a:r>
              <a:rPr lang="en-US" altLang="zh-CN" sz="2000" b="1" dirty="0" smtClean="0">
                <a:ea typeface="宋体" panose="02010600030101010101" pitchFamily="2" charset="-122"/>
              </a:rPr>
              <a:t>, </a:t>
            </a:r>
            <a:r>
              <a:rPr lang="en-US" altLang="zh-CN" sz="2000" dirty="0" smtClean="0">
                <a:ea typeface="宋体" panose="02010600030101010101" pitchFamily="2" charset="-122"/>
              </a:rPr>
              <a:t>and </a:t>
            </a:r>
            <a:r>
              <a:rPr lang="en-US" altLang="zh-CN" sz="2000" b="1" dirty="0" smtClean="0">
                <a:solidFill>
                  <a:srgbClr val="000099"/>
                </a:solidFill>
                <a:ea typeface="宋体" panose="02010600030101010101" pitchFamily="2" charset="-122"/>
              </a:rPr>
              <a:t>except</a:t>
            </a:r>
            <a:r>
              <a:rPr lang="en-US" altLang="zh-CN" sz="1800" b="1" dirty="0" smtClean="0">
                <a:ea typeface="宋体" panose="02010600030101010101" pitchFamily="2" charset="-122"/>
              </a:rPr>
              <a:t> </a:t>
            </a:r>
          </a:p>
          <a:p>
            <a:pPr lvl="1"/>
            <a:r>
              <a:rPr lang="en-US" altLang="zh-CN" sz="2000" dirty="0" smtClean="0">
                <a:ea typeface="宋体" panose="02010600030101010101" pitchFamily="2" charset="-122"/>
                <a:sym typeface="Symbol" panose="05050102010706020507" pitchFamily="18" charset="2"/>
              </a:rPr>
              <a:t>Each of the above operations automatically eliminates duplicates</a:t>
            </a:r>
          </a:p>
          <a:p>
            <a:pPr lvl="1"/>
            <a:r>
              <a:rPr lang="en-US" altLang="zh-CN" sz="2400" dirty="0" smtClean="0">
                <a:latin typeface="Times New Roman" panose="02020603050405020304" pitchFamily="18" charset="0"/>
                <a:sym typeface="Symbol" panose="05050102010706020507" pitchFamily="18" charset="2"/>
              </a:rPr>
              <a:t>to retain all duplicates use the corresponding</a:t>
            </a:r>
            <a:r>
              <a:rPr lang="en-US" altLang="zh-CN" sz="2400" b="1" i="1" dirty="0" smtClean="0">
                <a:latin typeface="Times New Roman" panose="02020603050405020304" pitchFamily="18" charset="0"/>
                <a:sym typeface="Symbol" panose="05050102010706020507" pitchFamily="18" charset="2"/>
              </a:rPr>
              <a:t> </a:t>
            </a:r>
            <a:r>
              <a:rPr lang="en-US" altLang="zh-CN" sz="2400" dirty="0" err="1" smtClean="0">
                <a:latin typeface="Times New Roman" panose="02020603050405020304" pitchFamily="18" charset="0"/>
                <a:sym typeface="Symbol" panose="05050102010706020507" pitchFamily="18" charset="2"/>
              </a:rPr>
              <a:t>multiset</a:t>
            </a:r>
            <a:r>
              <a:rPr lang="en-US" altLang="zh-CN" sz="2400" dirty="0" smtClean="0">
                <a:latin typeface="Times New Roman" panose="02020603050405020304" pitchFamily="18" charset="0"/>
                <a:sym typeface="Symbol" panose="05050102010706020507" pitchFamily="18" charset="2"/>
              </a:rPr>
              <a:t> versions </a:t>
            </a:r>
            <a:r>
              <a:rPr lang="en-US" altLang="zh-CN" sz="2400" b="1" i="1" dirty="0" smtClean="0">
                <a:latin typeface="Times New Roman" panose="02020603050405020304" pitchFamily="18" charset="0"/>
                <a:sym typeface="Symbol" panose="05050102010706020507" pitchFamily="18" charset="2"/>
              </a:rPr>
              <a:t>union all</a:t>
            </a:r>
            <a:r>
              <a:rPr lang="en-US" altLang="zh-CN" sz="2400" dirty="0" smtClean="0">
                <a:latin typeface="Times New Roman" panose="02020603050405020304" pitchFamily="18" charset="0"/>
                <a:sym typeface="Symbol" panose="05050102010706020507" pitchFamily="18" charset="2"/>
              </a:rPr>
              <a:t>, </a:t>
            </a:r>
            <a:r>
              <a:rPr lang="en-US" altLang="zh-CN" sz="2400" b="1" i="1" dirty="0" smtClean="0">
                <a:latin typeface="Times New Roman" panose="02020603050405020304" pitchFamily="18" charset="0"/>
                <a:sym typeface="Symbol" panose="05050102010706020507" pitchFamily="18" charset="2"/>
              </a:rPr>
              <a:t>intersect all</a:t>
            </a:r>
            <a:r>
              <a:rPr lang="en-US" altLang="zh-CN" sz="2400" dirty="0" smtClean="0">
                <a:latin typeface="Times New Roman" panose="02020603050405020304" pitchFamily="18" charset="0"/>
                <a:sym typeface="Symbol" panose="05050102010706020507" pitchFamily="18" charset="2"/>
              </a:rPr>
              <a:t> and </a:t>
            </a:r>
            <a:r>
              <a:rPr lang="en-US" altLang="zh-CN" sz="2400" b="1" i="1" dirty="0" smtClean="0">
                <a:latin typeface="Times New Roman" panose="02020603050405020304" pitchFamily="18" charset="0"/>
                <a:sym typeface="Symbol" panose="05050102010706020507" pitchFamily="18" charset="2"/>
              </a:rPr>
              <a:t>except all</a:t>
            </a:r>
          </a:p>
          <a:p>
            <a:pPr lvl="1">
              <a:buNone/>
            </a:pPr>
            <a:r>
              <a:rPr lang="en-US" altLang="zh-CN" sz="2000" dirty="0" smtClean="0">
                <a:ea typeface="宋体" panose="02010600030101010101" pitchFamily="2" charset="-122"/>
                <a:sym typeface="Symbol" panose="05050102010706020507" pitchFamily="18" charset="2"/>
              </a:rPr>
              <a:t>(MS SQL Server doesn’t support intersect all and except all)</a:t>
            </a:r>
          </a:p>
          <a:p>
            <a:r>
              <a:rPr lang="en-US" altLang="zh-CN" sz="2000" dirty="0" smtClean="0">
                <a:ea typeface="宋体" panose="02010600030101010101" pitchFamily="2" charset="-122"/>
                <a:sym typeface="Symbol" panose="05050102010706020507" pitchFamily="18" charset="2"/>
              </a:rPr>
              <a:t>suppose a </a:t>
            </a:r>
            <a:r>
              <a:rPr lang="en-US" altLang="zh-CN" sz="2000" dirty="0" err="1" smtClean="0">
                <a:ea typeface="宋体" panose="02010600030101010101" pitchFamily="2" charset="-122"/>
                <a:sym typeface="Symbol" panose="05050102010706020507" pitchFamily="18" charset="2"/>
              </a:rPr>
              <a:t>tuple</a:t>
            </a:r>
            <a:r>
              <a:rPr lang="en-US" altLang="zh-CN" sz="2000" dirty="0" smtClean="0">
                <a:ea typeface="宋体" panose="02010600030101010101" pitchFamily="2" charset="-122"/>
                <a:sym typeface="Symbol" panose="05050102010706020507" pitchFamily="18" charset="2"/>
              </a:rPr>
              <a:t> occurs </a:t>
            </a:r>
            <a:r>
              <a:rPr lang="en-US" altLang="zh-CN" sz="2000" i="1" dirty="0" smtClean="0">
                <a:ea typeface="宋体" panose="02010600030101010101" pitchFamily="2" charset="-122"/>
                <a:sym typeface="Symbol" panose="05050102010706020507" pitchFamily="18" charset="2"/>
              </a:rPr>
              <a:t>m</a:t>
            </a:r>
            <a:r>
              <a:rPr lang="en-US" altLang="zh-CN" sz="2000" dirty="0" smtClean="0">
                <a:ea typeface="宋体" panose="02010600030101010101" pitchFamily="2" charset="-122"/>
                <a:sym typeface="Symbol" panose="05050102010706020507" pitchFamily="18" charset="2"/>
              </a:rPr>
              <a:t> times in </a:t>
            </a:r>
            <a:r>
              <a:rPr lang="en-US" altLang="zh-CN" sz="2000" i="1" dirty="0" smtClean="0">
                <a:ea typeface="宋体" panose="02010600030101010101" pitchFamily="2" charset="-122"/>
                <a:sym typeface="Symbol" panose="05050102010706020507" pitchFamily="18" charset="2"/>
              </a:rPr>
              <a:t>r</a:t>
            </a:r>
            <a:r>
              <a:rPr lang="en-US" altLang="zh-CN" sz="2000" dirty="0" smtClean="0">
                <a:ea typeface="宋体" panose="02010600030101010101" pitchFamily="2" charset="-122"/>
                <a:sym typeface="Symbol" panose="05050102010706020507" pitchFamily="18" charset="2"/>
              </a:rPr>
              <a:t> and </a:t>
            </a:r>
            <a:r>
              <a:rPr lang="en-US" altLang="zh-CN" sz="2000" i="1" dirty="0" smtClean="0">
                <a:ea typeface="宋体" panose="02010600030101010101" pitchFamily="2" charset="-122"/>
                <a:sym typeface="Symbol" panose="05050102010706020507" pitchFamily="18" charset="2"/>
              </a:rPr>
              <a:t>n </a:t>
            </a:r>
            <a:r>
              <a:rPr lang="en-US" altLang="zh-CN" sz="2000" dirty="0" smtClean="0">
                <a:ea typeface="宋体" panose="02010600030101010101" pitchFamily="2" charset="-122"/>
                <a:sym typeface="Symbol" panose="05050102010706020507" pitchFamily="18" charset="2"/>
              </a:rPr>
              <a:t>times in </a:t>
            </a:r>
            <a:r>
              <a:rPr lang="en-US" altLang="zh-CN" sz="2000" i="1" dirty="0" smtClean="0">
                <a:ea typeface="宋体" panose="02010600030101010101" pitchFamily="2" charset="-122"/>
                <a:sym typeface="Symbol" panose="05050102010706020507" pitchFamily="18" charset="2"/>
              </a:rPr>
              <a:t>s, </a:t>
            </a:r>
            <a:r>
              <a:rPr lang="en-US" altLang="zh-CN" sz="2000" dirty="0" smtClean="0">
                <a:ea typeface="宋体" panose="02010600030101010101" pitchFamily="2" charset="-122"/>
                <a:sym typeface="Symbol" panose="05050102010706020507" pitchFamily="18" charset="2"/>
              </a:rPr>
              <a:t>then, it occurs:</a:t>
            </a:r>
            <a:endParaRPr lang="en-US" altLang="zh-CN" sz="1800" dirty="0" smtClean="0">
              <a:ea typeface="宋体" panose="02010600030101010101" pitchFamily="2" charset="-122"/>
              <a:sym typeface="Symbol" panose="05050102010706020507" pitchFamily="18" charset="2"/>
            </a:endParaRPr>
          </a:p>
          <a:p>
            <a:pPr lvl="1"/>
            <a:r>
              <a:rPr lang="en-US" altLang="zh-CN" sz="2000" i="1" dirty="0" smtClean="0">
                <a:ea typeface="宋体" panose="02010600030101010101" pitchFamily="2" charset="-122"/>
              </a:rPr>
              <a:t>m </a:t>
            </a:r>
            <a:r>
              <a:rPr lang="en-US" altLang="zh-CN" sz="2000" i="1" baseline="-25000" dirty="0" smtClean="0">
                <a:ea typeface="宋体" panose="02010600030101010101" pitchFamily="2" charset="-122"/>
              </a:rPr>
              <a:t> </a:t>
            </a:r>
            <a:r>
              <a:rPr lang="en-US" altLang="zh-CN" sz="2000" i="1" dirty="0" smtClean="0">
                <a:ea typeface="宋体" panose="02010600030101010101" pitchFamily="2" charset="-122"/>
              </a:rPr>
              <a:t>+ n </a:t>
            </a:r>
            <a:r>
              <a:rPr lang="en-US" altLang="zh-CN" sz="2000" dirty="0" smtClean="0">
                <a:ea typeface="宋体" panose="02010600030101010101" pitchFamily="2" charset="-122"/>
              </a:rPr>
              <a:t>times in </a:t>
            </a:r>
            <a:r>
              <a:rPr lang="en-US" altLang="zh-CN" sz="2000" i="1" dirty="0" smtClean="0">
                <a:ea typeface="宋体" panose="02010600030101010101" pitchFamily="2" charset="-122"/>
              </a:rPr>
              <a:t>r </a:t>
            </a:r>
            <a:r>
              <a:rPr lang="en-US" altLang="zh-CN" sz="2000" b="1" dirty="0" smtClean="0">
                <a:ea typeface="宋体" panose="02010600030101010101" pitchFamily="2" charset="-122"/>
              </a:rPr>
              <a:t>union all </a:t>
            </a:r>
            <a:r>
              <a:rPr lang="en-US" altLang="zh-CN" sz="2000" i="1" dirty="0" smtClean="0">
                <a:ea typeface="宋体" panose="02010600030101010101" pitchFamily="2" charset="-122"/>
              </a:rPr>
              <a:t>s</a:t>
            </a:r>
            <a:endParaRPr lang="en-US" altLang="zh-CN" sz="1800" i="1" dirty="0" smtClean="0">
              <a:ea typeface="宋体" panose="02010600030101010101" pitchFamily="2" charset="-122"/>
            </a:endParaRPr>
          </a:p>
          <a:p>
            <a:pPr lvl="1"/>
            <a:r>
              <a:rPr lang="en-US" altLang="zh-CN" sz="2000" dirty="0" smtClean="0">
                <a:ea typeface="宋体" panose="02010600030101010101" pitchFamily="2" charset="-122"/>
              </a:rPr>
              <a:t>min(</a:t>
            </a:r>
            <a:r>
              <a:rPr lang="en-US" altLang="zh-CN" sz="2000" i="1" dirty="0" err="1" smtClean="0">
                <a:ea typeface="宋体" panose="02010600030101010101" pitchFamily="2" charset="-122"/>
              </a:rPr>
              <a:t>m,n</a:t>
            </a:r>
            <a:r>
              <a:rPr lang="en-US" altLang="zh-CN" sz="2000" i="1" dirty="0" smtClean="0">
                <a:ea typeface="宋体" panose="02010600030101010101" pitchFamily="2" charset="-122"/>
              </a:rPr>
              <a:t>)</a:t>
            </a:r>
            <a:r>
              <a:rPr lang="en-US" altLang="zh-CN" sz="2000" dirty="0" smtClean="0">
                <a:ea typeface="宋体" panose="02010600030101010101" pitchFamily="2" charset="-122"/>
              </a:rPr>
              <a:t> times in </a:t>
            </a:r>
            <a:r>
              <a:rPr lang="en-US" altLang="zh-CN" sz="2000" i="1" dirty="0" smtClean="0">
                <a:ea typeface="宋体" panose="02010600030101010101" pitchFamily="2" charset="-122"/>
              </a:rPr>
              <a:t>r</a:t>
            </a:r>
            <a:r>
              <a:rPr lang="en-US" altLang="zh-CN" sz="2000" dirty="0" smtClean="0">
                <a:ea typeface="宋体" panose="02010600030101010101" pitchFamily="2" charset="-122"/>
              </a:rPr>
              <a:t> </a:t>
            </a:r>
            <a:r>
              <a:rPr lang="en-US" altLang="zh-CN" sz="2000" b="1" dirty="0" smtClean="0">
                <a:ea typeface="宋体" panose="02010600030101010101" pitchFamily="2" charset="-122"/>
              </a:rPr>
              <a:t>intersect all </a:t>
            </a:r>
            <a:r>
              <a:rPr lang="en-US" altLang="zh-CN" sz="2000" i="1" dirty="0" smtClean="0">
                <a:ea typeface="宋体" panose="02010600030101010101" pitchFamily="2" charset="-122"/>
              </a:rPr>
              <a:t>s</a:t>
            </a:r>
            <a:endParaRPr lang="en-US" altLang="zh-CN" sz="1800" i="1" dirty="0" smtClean="0">
              <a:ea typeface="宋体" panose="02010600030101010101" pitchFamily="2" charset="-122"/>
            </a:endParaRPr>
          </a:p>
          <a:p>
            <a:pPr lvl="1"/>
            <a:r>
              <a:rPr lang="en-US" altLang="zh-CN" sz="2000" dirty="0" smtClean="0">
                <a:ea typeface="宋体" panose="02010600030101010101" pitchFamily="2" charset="-122"/>
              </a:rPr>
              <a:t>max(0, </a:t>
            </a:r>
            <a:r>
              <a:rPr lang="en-US" altLang="zh-CN" sz="2000" i="1" dirty="0" smtClean="0">
                <a:ea typeface="宋体" panose="02010600030101010101" pitchFamily="2" charset="-122"/>
              </a:rPr>
              <a:t>m – n)</a:t>
            </a:r>
            <a:r>
              <a:rPr lang="en-US" altLang="zh-CN" sz="2000" dirty="0" smtClean="0">
                <a:ea typeface="宋体" panose="02010600030101010101" pitchFamily="2" charset="-122"/>
              </a:rPr>
              <a:t> times in </a:t>
            </a:r>
            <a:r>
              <a:rPr lang="en-US" altLang="zh-CN" sz="2000" i="1" dirty="0" smtClean="0">
                <a:ea typeface="宋体" panose="02010600030101010101" pitchFamily="2" charset="-122"/>
              </a:rPr>
              <a:t>r</a:t>
            </a:r>
            <a:r>
              <a:rPr lang="en-US" altLang="zh-CN" sz="2000" dirty="0" smtClean="0">
                <a:ea typeface="宋体" panose="02010600030101010101" pitchFamily="2" charset="-122"/>
              </a:rPr>
              <a:t> </a:t>
            </a:r>
            <a:r>
              <a:rPr lang="en-US" altLang="zh-CN" sz="2000" b="1" dirty="0" smtClean="0">
                <a:ea typeface="宋体" panose="02010600030101010101" pitchFamily="2" charset="-122"/>
              </a:rPr>
              <a:t>except all </a:t>
            </a:r>
            <a:r>
              <a:rPr lang="en-US" altLang="zh-CN" sz="2000" i="1" dirty="0" smtClean="0">
                <a:ea typeface="宋体" panose="02010600030101010101" pitchFamily="2" charset="-122"/>
              </a:rPr>
              <a:t>s(r</a:t>
            </a:r>
            <a:r>
              <a:rPr lang="zh-CN" altLang="en-US" sz="2000" i="1" dirty="0" smtClean="0">
                <a:ea typeface="宋体" panose="02010600030101010101" pitchFamily="2" charset="-122"/>
              </a:rPr>
              <a:t>中减掉</a:t>
            </a:r>
            <a:r>
              <a:rPr lang="en-US" altLang="zh-CN" sz="2000" i="1" dirty="0" smtClean="0">
                <a:ea typeface="宋体" panose="02010600030101010101" pitchFamily="2" charset="-122"/>
              </a:rPr>
              <a:t>r</a:t>
            </a:r>
            <a:r>
              <a:rPr lang="zh-CN" altLang="en-US" sz="2000" i="1" dirty="0" smtClean="0">
                <a:ea typeface="宋体" panose="02010600030101010101" pitchFamily="2" charset="-122"/>
              </a:rPr>
              <a:t>与</a:t>
            </a:r>
            <a:r>
              <a:rPr lang="en-US" altLang="zh-CN" sz="2000" i="1" dirty="0" smtClean="0">
                <a:ea typeface="宋体" panose="02010600030101010101" pitchFamily="2" charset="-122"/>
              </a:rPr>
              <a:t>s</a:t>
            </a:r>
            <a:r>
              <a:rPr lang="zh-CN" altLang="en-US" sz="2000" i="1" dirty="0" smtClean="0">
                <a:ea typeface="宋体" panose="02010600030101010101" pitchFamily="2" charset="-122"/>
              </a:rPr>
              <a:t>的共有元素</a:t>
            </a:r>
            <a:r>
              <a:rPr lang="en-US" altLang="zh-CN" sz="2000" i="1" dirty="0" smtClean="0">
                <a:ea typeface="宋体" panose="02010600030101010101" pitchFamily="2" charset="-122"/>
              </a:rPr>
              <a:t>)</a:t>
            </a:r>
            <a:endParaRPr lang="en-US" altLang="zh-CN" sz="18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77894" y="483235"/>
            <a:ext cx="8077200" cy="609600"/>
          </a:xfrm>
        </p:spPr>
        <p:txBody>
          <a:bodyPr/>
          <a:lstStyle/>
          <a:p>
            <a:pPr>
              <a:defRPr/>
            </a:pPr>
            <a:r>
              <a:rPr lang="en-US" altLang="zh-CN" dirty="0" smtClean="0">
                <a:ea typeface="宋体" panose="02010600030101010101" pitchFamily="2" charset="-122"/>
              </a:rPr>
              <a:t>3.5 Set Operations</a:t>
            </a:r>
          </a:p>
        </p:txBody>
      </p:sp>
      <p:pic>
        <p:nvPicPr>
          <p:cNvPr id="165890" name="Picture 2"/>
          <p:cNvPicPr>
            <a:picLocks noChangeAspect="1" noChangeArrowheads="1"/>
          </p:cNvPicPr>
          <p:nvPr/>
        </p:nvPicPr>
        <p:blipFill>
          <a:blip r:embed="rId2"/>
          <a:srcRect/>
          <a:stretch>
            <a:fillRect/>
          </a:stretch>
        </p:blipFill>
        <p:spPr bwMode="auto">
          <a:xfrm>
            <a:off x="753035" y="1968650"/>
            <a:ext cx="7863840" cy="3851237"/>
          </a:xfrm>
          <a:prstGeom prst="rect">
            <a:avLst/>
          </a:prstGeom>
          <a:noFill/>
          <a:ln w="9525">
            <a:noFill/>
            <a:miter lim="800000"/>
            <a:headEnd/>
            <a:tailEnd/>
          </a:ln>
          <a:effectLst/>
        </p:spPr>
      </p:pic>
      <p:sp>
        <p:nvSpPr>
          <p:cNvPr id="7" name="矩形 6"/>
          <p:cNvSpPr/>
          <p:nvPr/>
        </p:nvSpPr>
        <p:spPr>
          <a:xfrm>
            <a:off x="1320925" y="1269558"/>
            <a:ext cx="6375463" cy="461665"/>
          </a:xfrm>
          <a:prstGeom prst="rect">
            <a:avLst/>
          </a:prstGeom>
        </p:spPr>
        <p:txBody>
          <a:bodyPr wrap="none">
            <a:spAutoFit/>
          </a:bodyPr>
          <a:lstStyle/>
          <a:p>
            <a:r>
              <a:rPr lang="en-US" altLang="zh-CN" sz="2400" dirty="0" smtClean="0">
                <a:ea typeface="宋体" panose="02010600030101010101" pitchFamily="2" charset="-122"/>
              </a:rPr>
              <a:t>Set operations </a:t>
            </a:r>
            <a:r>
              <a:rPr lang="en-US" altLang="zh-CN" sz="2400" b="1" dirty="0" smtClean="0">
                <a:solidFill>
                  <a:srgbClr val="000099"/>
                </a:solidFill>
                <a:ea typeface="宋体" panose="02010600030101010101" pitchFamily="2" charset="-122"/>
              </a:rPr>
              <a:t>union</a:t>
            </a:r>
            <a:r>
              <a:rPr lang="en-US" altLang="zh-CN" sz="2400" b="1" dirty="0" smtClean="0">
                <a:ea typeface="宋体" panose="02010600030101010101" pitchFamily="2" charset="-122"/>
              </a:rPr>
              <a:t>, </a:t>
            </a:r>
            <a:r>
              <a:rPr lang="en-US" altLang="zh-CN" sz="2400" b="1" dirty="0" smtClean="0">
                <a:solidFill>
                  <a:srgbClr val="000099"/>
                </a:solidFill>
                <a:ea typeface="宋体" panose="02010600030101010101" pitchFamily="2" charset="-122"/>
              </a:rPr>
              <a:t>intersect</a:t>
            </a:r>
            <a:r>
              <a:rPr lang="en-US" altLang="zh-CN" sz="2400" b="1" dirty="0" smtClean="0">
                <a:ea typeface="宋体" panose="02010600030101010101" pitchFamily="2" charset="-122"/>
              </a:rPr>
              <a:t>, </a:t>
            </a:r>
            <a:r>
              <a:rPr lang="en-US" altLang="zh-CN" sz="2400" dirty="0" smtClean="0">
                <a:ea typeface="宋体" panose="02010600030101010101" pitchFamily="2" charset="-122"/>
              </a:rPr>
              <a:t>and </a:t>
            </a:r>
            <a:r>
              <a:rPr lang="en-US" altLang="zh-CN" sz="2400" b="1" dirty="0" smtClean="0">
                <a:solidFill>
                  <a:srgbClr val="000099"/>
                </a:solidFill>
                <a:ea typeface="宋体" panose="02010600030101010101" pitchFamily="2" charset="-122"/>
              </a:rPr>
              <a:t>except</a:t>
            </a:r>
            <a:r>
              <a:rPr lang="en-US" altLang="zh-CN" sz="2400" b="1" dirty="0" smtClean="0">
                <a:ea typeface="宋体" panose="02010600030101010101" pitchFamily="2" charset="-122"/>
              </a:rPr>
              <a:t>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a:xfrm>
            <a:off x="598370" y="157077"/>
            <a:ext cx="8077200" cy="609600"/>
          </a:xfrm>
        </p:spPr>
        <p:txBody>
          <a:bodyPr/>
          <a:lstStyle/>
          <a:p>
            <a:pPr>
              <a:defRPr/>
            </a:pPr>
            <a:r>
              <a:rPr lang="en-US" altLang="zh-CN" dirty="0" smtClean="0">
                <a:ea typeface="宋体" panose="02010600030101010101" pitchFamily="2" charset="-122"/>
              </a:rPr>
              <a:t>3.5 Set Operations</a:t>
            </a:r>
          </a:p>
        </p:txBody>
      </p:sp>
      <p:sp>
        <p:nvSpPr>
          <p:cNvPr id="33795" name="Rectangle 3"/>
          <p:cNvSpPr>
            <a:spLocks noGrp="1" noChangeArrowheads="1"/>
          </p:cNvSpPr>
          <p:nvPr>
            <p:ph type="body" idx="1"/>
          </p:nvPr>
        </p:nvSpPr>
        <p:spPr>
          <a:xfrm>
            <a:off x="422275" y="975360"/>
            <a:ext cx="8481695" cy="511175"/>
          </a:xfrm>
        </p:spPr>
        <p:txBody>
          <a:bodyPr/>
          <a:lstStyle/>
          <a:p>
            <a:pPr>
              <a:tabLst>
                <a:tab pos="1480820" algn="l"/>
              </a:tabLst>
            </a:pPr>
            <a:r>
              <a:rPr lang="en-US" altLang="zh-CN" sz="2400" b="1" dirty="0" smtClean="0">
                <a:ea typeface="宋体" panose="02010600030101010101" pitchFamily="2" charset="-122"/>
              </a:rPr>
              <a:t>Find courses that ran in Fall 2009 </a:t>
            </a:r>
            <a:r>
              <a:rPr lang="en-US" altLang="zh-CN" sz="2400" b="1" dirty="0" smtClean="0">
                <a:solidFill>
                  <a:srgbClr val="FF0000"/>
                </a:solidFill>
                <a:ea typeface="宋体" panose="02010600030101010101" pitchFamily="2" charset="-122"/>
              </a:rPr>
              <a:t>or</a:t>
            </a:r>
            <a:r>
              <a:rPr lang="en-US" altLang="zh-CN" sz="2400" b="1" dirty="0" smtClean="0">
                <a:ea typeface="宋体" panose="02010600030101010101" pitchFamily="2" charset="-122"/>
              </a:rPr>
              <a:t> in Spring 2010</a:t>
            </a:r>
          </a:p>
        </p:txBody>
      </p:sp>
      <p:sp>
        <p:nvSpPr>
          <p:cNvPr id="417797" name="Text Box 5"/>
          <p:cNvSpPr txBox="1">
            <a:spLocks noChangeArrowheads="1"/>
          </p:cNvSpPr>
          <p:nvPr/>
        </p:nvSpPr>
        <p:spPr bwMode="auto">
          <a:xfrm>
            <a:off x="223934" y="1626588"/>
            <a:ext cx="8752114" cy="1389611"/>
          </a:xfrm>
          <a:prstGeom prst="rect">
            <a:avLst/>
          </a:prstGeom>
          <a:noFill/>
          <a:ln w="9525">
            <a:noFill/>
            <a:miter lim="800000"/>
          </a:ln>
        </p:spPr>
        <p:txBody>
          <a:bodyPr wrap="square">
            <a:spAutoFit/>
          </a:bodyPr>
          <a:lstStyle/>
          <a:p>
            <a:pPr>
              <a:spcBef>
                <a:spcPct val="35000"/>
              </a:spcBef>
              <a:buClr>
                <a:schemeClr val="tx2"/>
              </a:buClr>
              <a:buSzPct val="90000"/>
              <a:buFont typeface="Monotype Sorts" charset="2"/>
              <a:buNone/>
            </a:pPr>
            <a:r>
              <a:rPr kumimoji="1" lang="en-US" altLang="zh-CN" sz="2000" dirty="0">
                <a:ea typeface="宋体" panose="02010600030101010101" pitchFamily="2" charset="-122"/>
              </a:rPr>
              <a:t>(</a:t>
            </a:r>
            <a:r>
              <a:rPr kumimoji="1" lang="en-US" altLang="zh-CN" sz="2000" b="1" dirty="0">
                <a:ea typeface="宋体" panose="02010600030101010101" pitchFamily="2" charset="-122"/>
              </a:rPr>
              <a:t>select</a:t>
            </a:r>
            <a:r>
              <a:rPr kumimoji="1" lang="en-US" altLang="zh-CN" sz="2000" dirty="0">
                <a:ea typeface="宋体" panose="02010600030101010101" pitchFamily="2" charset="-122"/>
              </a:rPr>
              <a:t> </a:t>
            </a:r>
            <a:r>
              <a:rPr kumimoji="1" lang="en-US" altLang="zh-CN" sz="2000" i="1" dirty="0" err="1">
                <a:ea typeface="宋体" panose="02010600030101010101" pitchFamily="2" charset="-122"/>
              </a:rPr>
              <a:t>course_id</a:t>
            </a:r>
            <a:r>
              <a:rPr kumimoji="1" lang="en-US" altLang="zh-CN" sz="2000" i="1" dirty="0">
                <a:ea typeface="宋体" panose="02010600030101010101" pitchFamily="2" charset="-122"/>
              </a:rPr>
              <a:t> </a:t>
            </a:r>
            <a:r>
              <a:rPr kumimoji="1" lang="en-US" altLang="zh-CN" sz="2000" b="1" dirty="0">
                <a:ea typeface="宋体" panose="02010600030101010101" pitchFamily="2" charset="-122"/>
              </a:rPr>
              <a:t>from </a:t>
            </a:r>
            <a:r>
              <a:rPr kumimoji="1" lang="en-US" altLang="zh-CN" sz="2000" i="1" dirty="0">
                <a:ea typeface="宋体" panose="02010600030101010101" pitchFamily="2" charset="-122"/>
              </a:rPr>
              <a:t>section </a:t>
            </a:r>
            <a:r>
              <a:rPr kumimoji="1" lang="en-US" altLang="zh-CN" sz="2000" b="1" dirty="0">
                <a:ea typeface="宋体" panose="02010600030101010101" pitchFamily="2" charset="-122"/>
              </a:rPr>
              <a:t>where </a:t>
            </a:r>
            <a:r>
              <a:rPr kumimoji="1" lang="en-US" altLang="zh-CN" sz="2000" i="1" dirty="0" smtClean="0">
                <a:ea typeface="宋体" panose="02010600030101010101" pitchFamily="2" charset="-122"/>
              </a:rPr>
              <a:t>semester= </a:t>
            </a:r>
            <a:r>
              <a:rPr kumimoji="1" lang="en-US" altLang="zh-CN" sz="2000" dirty="0">
                <a:ea typeface="宋体" panose="02010600030101010101" pitchFamily="2" charset="-122"/>
              </a:rPr>
              <a:t>‘Fall’ </a:t>
            </a:r>
            <a:r>
              <a:rPr kumimoji="1" lang="en-US" altLang="zh-CN" sz="2000" b="1" dirty="0">
                <a:ea typeface="宋体" panose="02010600030101010101" pitchFamily="2" charset="-122"/>
              </a:rPr>
              <a:t>and </a:t>
            </a:r>
            <a:r>
              <a:rPr kumimoji="1" lang="en-US" altLang="zh-CN" sz="2000" i="1" dirty="0">
                <a:ea typeface="宋体" panose="02010600030101010101" pitchFamily="2" charset="-122"/>
              </a:rPr>
              <a:t>year = </a:t>
            </a:r>
            <a:r>
              <a:rPr kumimoji="1" lang="en-US" altLang="zh-CN" sz="2000" dirty="0">
                <a:ea typeface="宋体" panose="02010600030101010101" pitchFamily="2" charset="-122"/>
              </a:rPr>
              <a:t>2009)</a:t>
            </a:r>
            <a:br>
              <a:rPr kumimoji="1" lang="en-US" altLang="zh-CN" sz="2000" dirty="0">
                <a:ea typeface="宋体" panose="02010600030101010101" pitchFamily="2" charset="-122"/>
              </a:rPr>
            </a:br>
            <a:r>
              <a:rPr kumimoji="1" lang="en-US" altLang="zh-CN" sz="2000" dirty="0">
                <a:ea typeface="宋体" panose="02010600030101010101" pitchFamily="2" charset="-122"/>
              </a:rPr>
              <a:t> </a:t>
            </a:r>
            <a:r>
              <a:rPr kumimoji="1" lang="en-US" altLang="zh-CN" sz="2000" b="1" dirty="0">
                <a:ea typeface="宋体" panose="02010600030101010101" pitchFamily="2" charset="-122"/>
              </a:rPr>
              <a:t>union</a:t>
            </a:r>
            <a:br>
              <a:rPr kumimoji="1" lang="en-US" altLang="zh-CN" sz="2000" b="1" dirty="0">
                <a:ea typeface="宋体" panose="02010600030101010101" pitchFamily="2" charset="-122"/>
              </a:rPr>
            </a:br>
            <a:r>
              <a:rPr kumimoji="1" lang="en-US" altLang="zh-CN" sz="2000" dirty="0">
                <a:ea typeface="宋体" panose="02010600030101010101" pitchFamily="2" charset="-122"/>
              </a:rPr>
              <a:t>(</a:t>
            </a:r>
            <a:r>
              <a:rPr kumimoji="1" lang="en-US" altLang="zh-CN" sz="2000" b="1" dirty="0">
                <a:ea typeface="宋体" panose="02010600030101010101" pitchFamily="2" charset="-122"/>
              </a:rPr>
              <a:t>select</a:t>
            </a:r>
            <a:r>
              <a:rPr kumimoji="1" lang="en-US" altLang="zh-CN" sz="2000" dirty="0">
                <a:ea typeface="宋体" panose="02010600030101010101" pitchFamily="2" charset="-122"/>
              </a:rPr>
              <a:t> </a:t>
            </a:r>
            <a:r>
              <a:rPr kumimoji="1" lang="en-US" altLang="zh-CN" sz="2000" i="1" dirty="0" err="1">
                <a:ea typeface="宋体" panose="02010600030101010101" pitchFamily="2" charset="-122"/>
              </a:rPr>
              <a:t>course_id</a:t>
            </a:r>
            <a:r>
              <a:rPr kumimoji="1" lang="en-US" altLang="zh-CN" sz="2000" i="1" dirty="0">
                <a:ea typeface="宋体" panose="02010600030101010101" pitchFamily="2" charset="-122"/>
              </a:rPr>
              <a:t> </a:t>
            </a:r>
            <a:r>
              <a:rPr kumimoji="1" lang="en-US" altLang="zh-CN" sz="2000" b="1" dirty="0">
                <a:ea typeface="宋体" panose="02010600030101010101" pitchFamily="2" charset="-122"/>
              </a:rPr>
              <a:t>from </a:t>
            </a:r>
            <a:r>
              <a:rPr kumimoji="1" lang="en-US" altLang="zh-CN" sz="2000" i="1" dirty="0">
                <a:ea typeface="宋体" panose="02010600030101010101" pitchFamily="2" charset="-122"/>
              </a:rPr>
              <a:t>section </a:t>
            </a:r>
            <a:r>
              <a:rPr kumimoji="1" lang="en-US" altLang="zh-CN" sz="2000" b="1" dirty="0">
                <a:ea typeface="宋体" panose="02010600030101010101" pitchFamily="2" charset="-122"/>
              </a:rPr>
              <a:t>where </a:t>
            </a:r>
            <a:r>
              <a:rPr kumimoji="1" lang="en-US" altLang="zh-CN" sz="2000" i="1" dirty="0" smtClean="0">
                <a:ea typeface="宋体" panose="02010600030101010101" pitchFamily="2" charset="-122"/>
              </a:rPr>
              <a:t>semester </a:t>
            </a:r>
            <a:r>
              <a:rPr kumimoji="1" lang="en-US" altLang="zh-CN" sz="2000" i="1" dirty="0">
                <a:ea typeface="宋体" panose="02010600030101010101" pitchFamily="2" charset="-122"/>
              </a:rPr>
              <a:t>= </a:t>
            </a:r>
            <a:r>
              <a:rPr kumimoji="1" lang="en-US" altLang="zh-CN" sz="2000" dirty="0">
                <a:ea typeface="宋体" panose="02010600030101010101" pitchFamily="2" charset="-122"/>
              </a:rPr>
              <a:t>‘Spring’ </a:t>
            </a:r>
            <a:r>
              <a:rPr kumimoji="1" lang="en-US" altLang="zh-CN" sz="2000" b="1" dirty="0">
                <a:ea typeface="宋体" panose="02010600030101010101" pitchFamily="2" charset="-122"/>
              </a:rPr>
              <a:t>and </a:t>
            </a:r>
            <a:r>
              <a:rPr kumimoji="1" lang="en-US" altLang="zh-CN" sz="2000" i="1" dirty="0">
                <a:ea typeface="宋体" panose="02010600030101010101" pitchFamily="2" charset="-122"/>
              </a:rPr>
              <a:t>year = </a:t>
            </a:r>
            <a:r>
              <a:rPr kumimoji="1" lang="en-US" altLang="zh-CN" sz="2000" dirty="0">
                <a:ea typeface="宋体" panose="02010600030101010101" pitchFamily="2" charset="-122"/>
              </a:rPr>
              <a:t>2010</a:t>
            </a:r>
            <a:r>
              <a:rPr kumimoji="1" lang="en-US" altLang="zh-CN" sz="2000" dirty="0" smtClean="0">
                <a:ea typeface="宋体" panose="02010600030101010101" pitchFamily="2" charset="-122"/>
              </a:rPr>
              <a:t>)</a:t>
            </a:r>
          </a:p>
          <a:p>
            <a:pPr>
              <a:spcBef>
                <a:spcPct val="35000"/>
              </a:spcBef>
              <a:buClr>
                <a:schemeClr val="tx2"/>
              </a:buClr>
              <a:buSzPct val="90000"/>
              <a:buFont typeface="Monotype Sorts" charset="2"/>
              <a:buNone/>
            </a:pPr>
            <a:endParaRPr kumimoji="1" lang="en-US" altLang="zh-CN" sz="1800" dirty="0">
              <a:ea typeface="宋体" panose="02010600030101010101" pitchFamily="2" charset="-122"/>
            </a:endParaRPr>
          </a:p>
        </p:txBody>
      </p:sp>
      <p:pic>
        <p:nvPicPr>
          <p:cNvPr id="17" name="Picture 3"/>
          <p:cNvPicPr>
            <a:picLocks noChangeAspect="1" noChangeArrowheads="1"/>
          </p:cNvPicPr>
          <p:nvPr/>
        </p:nvPicPr>
        <p:blipFill>
          <a:blip r:embed="rId3"/>
          <a:srcRect/>
          <a:stretch>
            <a:fillRect/>
          </a:stretch>
        </p:blipFill>
        <p:spPr bwMode="auto">
          <a:xfrm>
            <a:off x="838479" y="3249929"/>
            <a:ext cx="1581992" cy="1795408"/>
          </a:xfrm>
          <a:prstGeom prst="rect">
            <a:avLst/>
          </a:prstGeom>
          <a:noFill/>
          <a:ln w="9525">
            <a:noFill/>
            <a:miter lim="800000"/>
            <a:headEnd/>
            <a:tailEnd/>
          </a:ln>
          <a:effectLst/>
        </p:spPr>
      </p:pic>
      <p:pic>
        <p:nvPicPr>
          <p:cNvPr id="18" name="Picture 5"/>
          <p:cNvPicPr>
            <a:picLocks noChangeAspect="1" noChangeArrowheads="1"/>
          </p:cNvPicPr>
          <p:nvPr/>
        </p:nvPicPr>
        <p:blipFill>
          <a:blip r:embed="rId4"/>
          <a:srcRect/>
          <a:stretch>
            <a:fillRect/>
          </a:stretch>
        </p:blipFill>
        <p:spPr bwMode="auto">
          <a:xfrm>
            <a:off x="3458583" y="3221467"/>
            <a:ext cx="1484838" cy="2350994"/>
          </a:xfrm>
          <a:prstGeom prst="rect">
            <a:avLst/>
          </a:prstGeom>
          <a:noFill/>
          <a:ln w="9525">
            <a:noFill/>
            <a:miter lim="800000"/>
            <a:headEnd/>
            <a:tailEnd/>
          </a:ln>
          <a:effectLst/>
        </p:spPr>
      </p:pic>
      <p:pic>
        <p:nvPicPr>
          <p:cNvPr id="164867" name="Picture 3"/>
          <p:cNvPicPr>
            <a:picLocks noChangeAspect="1" noChangeArrowheads="1"/>
          </p:cNvPicPr>
          <p:nvPr/>
        </p:nvPicPr>
        <p:blipFill>
          <a:blip r:embed="rId5"/>
          <a:srcRect/>
          <a:stretch>
            <a:fillRect/>
          </a:stretch>
        </p:blipFill>
        <p:spPr bwMode="auto">
          <a:xfrm>
            <a:off x="6363148" y="3250546"/>
            <a:ext cx="1181009" cy="2128277"/>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77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7"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98370" y="157077"/>
            <a:ext cx="8077200" cy="609600"/>
          </a:xfrm>
        </p:spPr>
        <p:txBody>
          <a:bodyPr/>
          <a:lstStyle/>
          <a:p>
            <a:pPr>
              <a:defRPr/>
            </a:pPr>
            <a:r>
              <a:rPr lang="en-US" altLang="zh-CN" dirty="0" smtClean="0">
                <a:ea typeface="宋体" panose="02010600030101010101" pitchFamily="2" charset="-122"/>
              </a:rPr>
              <a:t>3.5 Set Operations</a:t>
            </a:r>
          </a:p>
        </p:txBody>
      </p:sp>
      <p:sp>
        <p:nvSpPr>
          <p:cNvPr id="6" name="Text Box 4"/>
          <p:cNvSpPr txBox="1">
            <a:spLocks noChangeArrowheads="1"/>
          </p:cNvSpPr>
          <p:nvPr/>
        </p:nvSpPr>
        <p:spPr bwMode="auto">
          <a:xfrm>
            <a:off x="691570" y="3554227"/>
            <a:ext cx="6271269" cy="341632"/>
          </a:xfrm>
          <a:prstGeom prst="rect">
            <a:avLst/>
          </a:prstGeom>
          <a:noFill/>
          <a:ln w="9525">
            <a:noFill/>
            <a:miter lim="800000"/>
          </a:ln>
        </p:spPr>
        <p:txBody>
          <a:bodyPr wrap="none">
            <a:spAutoFit/>
          </a:bodyPr>
          <a:lstStyle/>
          <a:p>
            <a:pPr>
              <a:lnSpc>
                <a:spcPct val="90000"/>
              </a:lnSpc>
              <a:spcBef>
                <a:spcPct val="35000"/>
              </a:spcBef>
              <a:buClr>
                <a:schemeClr val="tx2"/>
              </a:buClr>
              <a:buSzPct val="90000"/>
              <a:buFont typeface="Monotype Sorts" charset="2"/>
              <a:buChar char="n"/>
            </a:pPr>
            <a:r>
              <a:rPr kumimoji="1" lang="en-US" altLang="zh-CN" sz="1800" dirty="0">
                <a:ea typeface="宋体" panose="02010600030101010101" pitchFamily="2" charset="-122"/>
              </a:rPr>
              <a:t>  </a:t>
            </a:r>
            <a:r>
              <a:rPr kumimoji="1" lang="en-US" altLang="zh-CN" dirty="0">
                <a:ea typeface="宋体" panose="02010600030101010101" pitchFamily="2" charset="-122"/>
              </a:rPr>
              <a:t> </a:t>
            </a:r>
            <a:r>
              <a:rPr kumimoji="1" lang="en-US" altLang="zh-CN" sz="1800" dirty="0">
                <a:ea typeface="宋体" panose="02010600030101010101" pitchFamily="2" charset="-122"/>
              </a:rPr>
              <a:t>Find courses that ran in Fall 2009 </a:t>
            </a:r>
            <a:r>
              <a:rPr kumimoji="1" lang="en-US" altLang="zh-CN" sz="1800" dirty="0">
                <a:solidFill>
                  <a:srgbClr val="FF0000"/>
                </a:solidFill>
                <a:ea typeface="宋体" panose="02010600030101010101" pitchFamily="2" charset="-122"/>
              </a:rPr>
              <a:t>but not in </a:t>
            </a:r>
            <a:r>
              <a:rPr kumimoji="1" lang="en-US" altLang="zh-CN" sz="1800" dirty="0">
                <a:ea typeface="宋体" panose="02010600030101010101" pitchFamily="2" charset="-122"/>
              </a:rPr>
              <a:t>Spring 2010</a:t>
            </a:r>
            <a:endParaRPr kumimoji="1" lang="en-US" altLang="zh-CN" dirty="0">
              <a:ea typeface="宋体" panose="02010600030101010101" pitchFamily="2" charset="-122"/>
            </a:endParaRPr>
          </a:p>
        </p:txBody>
      </p:sp>
      <p:sp>
        <p:nvSpPr>
          <p:cNvPr id="8" name="Text Box 6"/>
          <p:cNvSpPr txBox="1">
            <a:spLocks noChangeArrowheads="1"/>
          </p:cNvSpPr>
          <p:nvPr/>
        </p:nvSpPr>
        <p:spPr bwMode="auto">
          <a:xfrm>
            <a:off x="485775" y="958850"/>
            <a:ext cx="8190230" cy="460375"/>
          </a:xfrm>
          <a:prstGeom prst="rect">
            <a:avLst/>
          </a:prstGeom>
          <a:noFill/>
          <a:ln w="9525">
            <a:noFill/>
            <a:miter lim="800000"/>
          </a:ln>
        </p:spPr>
        <p:txBody>
          <a:bodyPr wrap="square">
            <a:spAutoFit/>
          </a:bodyPr>
          <a:lstStyle/>
          <a:p>
            <a:pPr>
              <a:spcBef>
                <a:spcPct val="35000"/>
              </a:spcBef>
              <a:buClr>
                <a:schemeClr val="tx2"/>
              </a:buClr>
              <a:buSzPct val="90000"/>
              <a:buFont typeface="Monotype Sorts" charset="2"/>
              <a:buChar char="n"/>
            </a:pPr>
            <a:r>
              <a:rPr kumimoji="1" lang="en-US" altLang="zh-CN" sz="2400" b="1" dirty="0">
                <a:ea typeface="宋体" panose="02010600030101010101" pitchFamily="2" charset="-122"/>
              </a:rPr>
              <a:t>  Find courses that ran in Fall 2009 </a:t>
            </a:r>
            <a:r>
              <a:rPr kumimoji="1" lang="en-US" altLang="zh-CN" sz="2400" b="1" dirty="0">
                <a:solidFill>
                  <a:srgbClr val="FF0000"/>
                </a:solidFill>
                <a:ea typeface="宋体" panose="02010600030101010101" pitchFamily="2" charset="-122"/>
              </a:rPr>
              <a:t>and </a:t>
            </a:r>
            <a:r>
              <a:rPr kumimoji="1" lang="en-US" altLang="zh-CN" sz="2400" b="1" dirty="0">
                <a:ea typeface="宋体" panose="02010600030101010101" pitchFamily="2" charset="-122"/>
              </a:rPr>
              <a:t>in Spring 2010</a:t>
            </a:r>
          </a:p>
        </p:txBody>
      </p:sp>
      <p:sp>
        <p:nvSpPr>
          <p:cNvPr id="9" name="Text Box 7"/>
          <p:cNvSpPr txBox="1">
            <a:spLocks noChangeArrowheads="1"/>
          </p:cNvSpPr>
          <p:nvPr/>
        </p:nvSpPr>
        <p:spPr bwMode="auto">
          <a:xfrm>
            <a:off x="270586" y="1458184"/>
            <a:ext cx="8836089" cy="1015663"/>
          </a:xfrm>
          <a:prstGeom prst="rect">
            <a:avLst/>
          </a:prstGeom>
          <a:noFill/>
          <a:ln w="9525">
            <a:noFill/>
            <a:miter lim="800000"/>
          </a:ln>
        </p:spPr>
        <p:txBody>
          <a:bodyPr wrap="square">
            <a:spAutoFit/>
          </a:bodyPr>
          <a:lstStyle/>
          <a:p>
            <a:pPr>
              <a:spcBef>
                <a:spcPct val="35000"/>
              </a:spcBef>
              <a:buClr>
                <a:schemeClr val="tx2"/>
              </a:buClr>
              <a:buSzPct val="90000"/>
              <a:buFont typeface="Monotype Sorts" charset="2"/>
              <a:buNone/>
            </a:pPr>
            <a:r>
              <a:rPr kumimoji="1" lang="en-US" altLang="zh-CN" sz="2000" dirty="0">
                <a:ea typeface="宋体" panose="02010600030101010101" pitchFamily="2" charset="-122"/>
              </a:rPr>
              <a:t>(</a:t>
            </a:r>
            <a:r>
              <a:rPr kumimoji="1" lang="en-US" altLang="zh-CN" sz="2000" b="1" dirty="0">
                <a:ea typeface="宋体" panose="02010600030101010101" pitchFamily="2" charset="-122"/>
              </a:rPr>
              <a:t>select</a:t>
            </a:r>
            <a:r>
              <a:rPr kumimoji="1" lang="en-US" altLang="zh-CN" sz="2000" dirty="0">
                <a:ea typeface="宋体" panose="02010600030101010101" pitchFamily="2" charset="-122"/>
              </a:rPr>
              <a:t> </a:t>
            </a:r>
            <a:r>
              <a:rPr kumimoji="1" lang="en-US" altLang="zh-CN" sz="2000" i="1" dirty="0" err="1">
                <a:ea typeface="宋体" panose="02010600030101010101" pitchFamily="2" charset="-122"/>
              </a:rPr>
              <a:t>course_id</a:t>
            </a:r>
            <a:r>
              <a:rPr kumimoji="1" lang="en-US" altLang="zh-CN" sz="2000" i="1" dirty="0">
                <a:ea typeface="宋体" panose="02010600030101010101" pitchFamily="2" charset="-122"/>
              </a:rPr>
              <a:t> </a:t>
            </a:r>
            <a:r>
              <a:rPr kumimoji="1" lang="en-US" altLang="zh-CN" sz="2000" b="1" dirty="0">
                <a:ea typeface="宋体" panose="02010600030101010101" pitchFamily="2" charset="-122"/>
              </a:rPr>
              <a:t>from </a:t>
            </a:r>
            <a:r>
              <a:rPr kumimoji="1" lang="en-US" altLang="zh-CN" sz="2000" i="1" dirty="0">
                <a:ea typeface="宋体" panose="02010600030101010101" pitchFamily="2" charset="-122"/>
              </a:rPr>
              <a:t>section </a:t>
            </a:r>
            <a:r>
              <a:rPr kumimoji="1" lang="en-US" altLang="zh-CN" sz="2000" b="1" dirty="0">
                <a:ea typeface="宋体" panose="02010600030101010101" pitchFamily="2" charset="-122"/>
              </a:rPr>
              <a:t>where </a:t>
            </a:r>
            <a:r>
              <a:rPr kumimoji="1" lang="en-US" altLang="zh-CN" sz="2000" i="1" dirty="0" smtClean="0">
                <a:ea typeface="宋体" panose="02010600030101010101" pitchFamily="2" charset="-122"/>
              </a:rPr>
              <a:t>semester </a:t>
            </a:r>
            <a:r>
              <a:rPr kumimoji="1" lang="en-US" altLang="zh-CN" sz="2000" i="1" dirty="0">
                <a:ea typeface="宋体" panose="02010600030101010101" pitchFamily="2" charset="-122"/>
              </a:rPr>
              <a:t>= </a:t>
            </a:r>
            <a:r>
              <a:rPr kumimoji="1" lang="en-US" altLang="zh-CN" sz="2000" dirty="0">
                <a:ea typeface="宋体" panose="02010600030101010101" pitchFamily="2" charset="-122"/>
              </a:rPr>
              <a:t>‘Fall’ </a:t>
            </a:r>
            <a:r>
              <a:rPr kumimoji="1" lang="en-US" altLang="zh-CN" sz="2000" b="1" dirty="0">
                <a:ea typeface="宋体" panose="02010600030101010101" pitchFamily="2" charset="-122"/>
              </a:rPr>
              <a:t>and </a:t>
            </a:r>
            <a:r>
              <a:rPr kumimoji="1" lang="en-US" altLang="zh-CN" sz="2000" i="1" dirty="0">
                <a:ea typeface="宋体" panose="02010600030101010101" pitchFamily="2" charset="-122"/>
              </a:rPr>
              <a:t>year = </a:t>
            </a:r>
            <a:r>
              <a:rPr kumimoji="1" lang="en-US" altLang="zh-CN" sz="2000" dirty="0">
                <a:ea typeface="宋体" panose="02010600030101010101" pitchFamily="2" charset="-122"/>
              </a:rPr>
              <a:t>2009)</a:t>
            </a:r>
            <a:br>
              <a:rPr kumimoji="1" lang="en-US" altLang="zh-CN" sz="2000" dirty="0">
                <a:ea typeface="宋体" panose="02010600030101010101" pitchFamily="2" charset="-122"/>
              </a:rPr>
            </a:br>
            <a:r>
              <a:rPr kumimoji="1" lang="en-US" altLang="zh-CN" sz="2000" dirty="0">
                <a:ea typeface="宋体" panose="02010600030101010101" pitchFamily="2" charset="-122"/>
              </a:rPr>
              <a:t> </a:t>
            </a:r>
            <a:r>
              <a:rPr kumimoji="1" lang="en-US" altLang="zh-CN" sz="2000" b="1" dirty="0">
                <a:ea typeface="宋体" panose="02010600030101010101" pitchFamily="2" charset="-122"/>
              </a:rPr>
              <a:t>intersect</a:t>
            </a:r>
            <a:br>
              <a:rPr kumimoji="1" lang="en-US" altLang="zh-CN" sz="2000" b="1" dirty="0">
                <a:ea typeface="宋体" panose="02010600030101010101" pitchFamily="2" charset="-122"/>
              </a:rPr>
            </a:br>
            <a:r>
              <a:rPr kumimoji="1" lang="en-US" altLang="zh-CN" sz="2000" dirty="0">
                <a:ea typeface="宋体" panose="02010600030101010101" pitchFamily="2" charset="-122"/>
              </a:rPr>
              <a:t>(</a:t>
            </a:r>
            <a:r>
              <a:rPr kumimoji="1" lang="en-US" altLang="zh-CN" sz="2000" b="1" dirty="0">
                <a:ea typeface="宋体" panose="02010600030101010101" pitchFamily="2" charset="-122"/>
              </a:rPr>
              <a:t>select</a:t>
            </a:r>
            <a:r>
              <a:rPr kumimoji="1" lang="en-US" altLang="zh-CN" sz="2000" dirty="0">
                <a:ea typeface="宋体" panose="02010600030101010101" pitchFamily="2" charset="-122"/>
              </a:rPr>
              <a:t> </a:t>
            </a:r>
            <a:r>
              <a:rPr kumimoji="1" lang="en-US" altLang="zh-CN" sz="2000" i="1" dirty="0" err="1">
                <a:ea typeface="宋体" panose="02010600030101010101" pitchFamily="2" charset="-122"/>
              </a:rPr>
              <a:t>course_id</a:t>
            </a:r>
            <a:r>
              <a:rPr kumimoji="1" lang="en-US" altLang="zh-CN" sz="2000" i="1" dirty="0">
                <a:ea typeface="宋体" panose="02010600030101010101" pitchFamily="2" charset="-122"/>
              </a:rPr>
              <a:t> </a:t>
            </a:r>
            <a:r>
              <a:rPr kumimoji="1" lang="en-US" altLang="zh-CN" sz="2000" b="1" dirty="0">
                <a:ea typeface="宋体" panose="02010600030101010101" pitchFamily="2" charset="-122"/>
              </a:rPr>
              <a:t>from </a:t>
            </a:r>
            <a:r>
              <a:rPr kumimoji="1" lang="en-US" altLang="zh-CN" sz="2000" i="1" dirty="0">
                <a:ea typeface="宋体" panose="02010600030101010101" pitchFamily="2" charset="-122"/>
              </a:rPr>
              <a:t>section </a:t>
            </a:r>
            <a:r>
              <a:rPr kumimoji="1" lang="en-US" altLang="zh-CN" sz="2000" b="1" dirty="0">
                <a:ea typeface="宋体" panose="02010600030101010101" pitchFamily="2" charset="-122"/>
              </a:rPr>
              <a:t>where </a:t>
            </a:r>
            <a:r>
              <a:rPr kumimoji="1" lang="en-US" altLang="zh-CN" sz="2000" i="1" dirty="0" smtClean="0">
                <a:ea typeface="宋体" panose="02010600030101010101" pitchFamily="2" charset="-122"/>
              </a:rPr>
              <a:t>semester </a:t>
            </a:r>
            <a:r>
              <a:rPr kumimoji="1" lang="en-US" altLang="zh-CN" sz="2000" i="1" dirty="0">
                <a:ea typeface="宋体" panose="02010600030101010101" pitchFamily="2" charset="-122"/>
              </a:rPr>
              <a:t>= </a:t>
            </a:r>
            <a:r>
              <a:rPr kumimoji="1" lang="en-US" altLang="zh-CN" sz="2000" dirty="0">
                <a:ea typeface="宋体" panose="02010600030101010101" pitchFamily="2" charset="-122"/>
              </a:rPr>
              <a:t>‘Spring’ </a:t>
            </a:r>
            <a:r>
              <a:rPr kumimoji="1" lang="en-US" altLang="zh-CN" sz="2000" b="1" dirty="0">
                <a:ea typeface="宋体" panose="02010600030101010101" pitchFamily="2" charset="-122"/>
              </a:rPr>
              <a:t>and </a:t>
            </a:r>
            <a:r>
              <a:rPr kumimoji="1" lang="en-US" altLang="zh-CN" sz="2000" i="1" dirty="0">
                <a:ea typeface="宋体" panose="02010600030101010101" pitchFamily="2" charset="-122"/>
              </a:rPr>
              <a:t>year = </a:t>
            </a:r>
            <a:r>
              <a:rPr kumimoji="1" lang="en-US" altLang="zh-CN" sz="2000" dirty="0">
                <a:ea typeface="宋体" panose="02010600030101010101" pitchFamily="2" charset="-122"/>
              </a:rPr>
              <a:t>2010)</a:t>
            </a:r>
            <a:endParaRPr kumimoji="1" lang="en-US" altLang="zh-CN" sz="1800" dirty="0">
              <a:ea typeface="宋体" panose="02010600030101010101" pitchFamily="2" charset="-122"/>
            </a:endParaRPr>
          </a:p>
        </p:txBody>
      </p:sp>
      <p:sp>
        <p:nvSpPr>
          <p:cNvPr id="10" name="Text Box 8"/>
          <p:cNvSpPr txBox="1">
            <a:spLocks noChangeArrowheads="1"/>
          </p:cNvSpPr>
          <p:nvPr/>
        </p:nvSpPr>
        <p:spPr bwMode="auto">
          <a:xfrm>
            <a:off x="223932" y="3950579"/>
            <a:ext cx="8864082" cy="1015663"/>
          </a:xfrm>
          <a:prstGeom prst="rect">
            <a:avLst/>
          </a:prstGeom>
          <a:noFill/>
          <a:ln w="9525">
            <a:noFill/>
            <a:miter lim="800000"/>
          </a:ln>
        </p:spPr>
        <p:txBody>
          <a:bodyPr wrap="square">
            <a:spAutoFit/>
          </a:bodyPr>
          <a:lstStyle/>
          <a:p>
            <a:pPr>
              <a:spcBef>
                <a:spcPct val="35000"/>
              </a:spcBef>
              <a:buClr>
                <a:schemeClr val="tx2"/>
              </a:buClr>
              <a:buSzPct val="90000"/>
              <a:buFont typeface="Monotype Sorts" charset="2"/>
              <a:buNone/>
            </a:pPr>
            <a:r>
              <a:rPr kumimoji="1" lang="en-US" altLang="zh-CN" sz="2000" dirty="0">
                <a:ea typeface="宋体" panose="02010600030101010101" pitchFamily="2" charset="-122"/>
              </a:rPr>
              <a:t>(</a:t>
            </a:r>
            <a:r>
              <a:rPr kumimoji="1" lang="en-US" altLang="zh-CN" sz="2000" b="1" dirty="0">
                <a:ea typeface="宋体" panose="02010600030101010101" pitchFamily="2" charset="-122"/>
              </a:rPr>
              <a:t>select</a:t>
            </a:r>
            <a:r>
              <a:rPr kumimoji="1" lang="en-US" altLang="zh-CN" sz="2000" dirty="0">
                <a:ea typeface="宋体" panose="02010600030101010101" pitchFamily="2" charset="-122"/>
              </a:rPr>
              <a:t> </a:t>
            </a:r>
            <a:r>
              <a:rPr kumimoji="1" lang="en-US" altLang="zh-CN" sz="2000" i="1" dirty="0" err="1">
                <a:ea typeface="宋体" panose="02010600030101010101" pitchFamily="2" charset="-122"/>
              </a:rPr>
              <a:t>course_id</a:t>
            </a:r>
            <a:r>
              <a:rPr kumimoji="1" lang="en-US" altLang="zh-CN" sz="2000" i="1" dirty="0">
                <a:ea typeface="宋体" panose="02010600030101010101" pitchFamily="2" charset="-122"/>
              </a:rPr>
              <a:t> </a:t>
            </a:r>
            <a:r>
              <a:rPr kumimoji="1" lang="en-US" altLang="zh-CN" sz="2000" b="1" dirty="0">
                <a:ea typeface="宋体" panose="02010600030101010101" pitchFamily="2" charset="-122"/>
              </a:rPr>
              <a:t>from </a:t>
            </a:r>
            <a:r>
              <a:rPr kumimoji="1" lang="en-US" altLang="zh-CN" sz="2000" i="1" dirty="0">
                <a:ea typeface="宋体" panose="02010600030101010101" pitchFamily="2" charset="-122"/>
              </a:rPr>
              <a:t>section </a:t>
            </a:r>
            <a:r>
              <a:rPr kumimoji="1" lang="en-US" altLang="zh-CN" sz="2000" b="1" dirty="0">
                <a:ea typeface="宋体" panose="02010600030101010101" pitchFamily="2" charset="-122"/>
              </a:rPr>
              <a:t>where </a:t>
            </a:r>
            <a:r>
              <a:rPr kumimoji="1" lang="en-US" altLang="zh-CN" sz="2000" i="1" dirty="0" smtClean="0">
                <a:ea typeface="宋体" panose="02010600030101010101" pitchFamily="2" charset="-122"/>
              </a:rPr>
              <a:t>semester </a:t>
            </a:r>
            <a:r>
              <a:rPr kumimoji="1" lang="en-US" altLang="zh-CN" sz="2000" i="1" dirty="0">
                <a:ea typeface="宋体" panose="02010600030101010101" pitchFamily="2" charset="-122"/>
              </a:rPr>
              <a:t>= </a:t>
            </a:r>
            <a:r>
              <a:rPr kumimoji="1" lang="en-US" altLang="zh-CN" sz="2000" dirty="0">
                <a:ea typeface="宋体" panose="02010600030101010101" pitchFamily="2" charset="-122"/>
              </a:rPr>
              <a:t>‘Fall’ </a:t>
            </a:r>
            <a:r>
              <a:rPr kumimoji="1" lang="en-US" altLang="zh-CN" sz="2000" b="1" dirty="0">
                <a:ea typeface="宋体" panose="02010600030101010101" pitchFamily="2" charset="-122"/>
              </a:rPr>
              <a:t>and </a:t>
            </a:r>
            <a:r>
              <a:rPr kumimoji="1" lang="en-US" altLang="zh-CN" sz="2000" i="1" dirty="0">
                <a:ea typeface="宋体" panose="02010600030101010101" pitchFamily="2" charset="-122"/>
              </a:rPr>
              <a:t>year = </a:t>
            </a:r>
            <a:r>
              <a:rPr kumimoji="1" lang="en-US" altLang="zh-CN" sz="2000" dirty="0">
                <a:ea typeface="宋体" panose="02010600030101010101" pitchFamily="2" charset="-122"/>
              </a:rPr>
              <a:t>2009)</a:t>
            </a:r>
            <a:br>
              <a:rPr kumimoji="1" lang="en-US" altLang="zh-CN" sz="2000" dirty="0">
                <a:ea typeface="宋体" panose="02010600030101010101" pitchFamily="2" charset="-122"/>
              </a:rPr>
            </a:br>
            <a:r>
              <a:rPr kumimoji="1" lang="en-US" altLang="zh-CN" sz="2000" dirty="0">
                <a:ea typeface="宋体" panose="02010600030101010101" pitchFamily="2" charset="-122"/>
              </a:rPr>
              <a:t> </a:t>
            </a:r>
            <a:r>
              <a:rPr kumimoji="1" lang="en-US" altLang="zh-CN" sz="2000" b="1" dirty="0">
                <a:ea typeface="宋体" panose="02010600030101010101" pitchFamily="2" charset="-122"/>
              </a:rPr>
              <a:t>except</a:t>
            </a:r>
            <a:br>
              <a:rPr kumimoji="1" lang="en-US" altLang="zh-CN" sz="2000" b="1" dirty="0">
                <a:ea typeface="宋体" panose="02010600030101010101" pitchFamily="2" charset="-122"/>
              </a:rPr>
            </a:br>
            <a:r>
              <a:rPr kumimoji="1" lang="en-US" altLang="zh-CN" sz="2000" dirty="0">
                <a:ea typeface="宋体" panose="02010600030101010101" pitchFamily="2" charset="-122"/>
              </a:rPr>
              <a:t>(</a:t>
            </a:r>
            <a:r>
              <a:rPr kumimoji="1" lang="en-US" altLang="zh-CN" sz="2000" b="1" dirty="0">
                <a:ea typeface="宋体" panose="02010600030101010101" pitchFamily="2" charset="-122"/>
              </a:rPr>
              <a:t>select</a:t>
            </a:r>
            <a:r>
              <a:rPr kumimoji="1" lang="en-US" altLang="zh-CN" sz="2000" dirty="0">
                <a:ea typeface="宋体" panose="02010600030101010101" pitchFamily="2" charset="-122"/>
              </a:rPr>
              <a:t> </a:t>
            </a:r>
            <a:r>
              <a:rPr kumimoji="1" lang="en-US" altLang="zh-CN" sz="2000" i="1" dirty="0" err="1">
                <a:ea typeface="宋体" panose="02010600030101010101" pitchFamily="2" charset="-122"/>
              </a:rPr>
              <a:t>course_id</a:t>
            </a:r>
            <a:r>
              <a:rPr kumimoji="1" lang="en-US" altLang="zh-CN" sz="2000" i="1" dirty="0">
                <a:ea typeface="宋体" panose="02010600030101010101" pitchFamily="2" charset="-122"/>
              </a:rPr>
              <a:t> </a:t>
            </a:r>
            <a:r>
              <a:rPr kumimoji="1" lang="en-US" altLang="zh-CN" sz="2000" b="1" dirty="0">
                <a:ea typeface="宋体" panose="02010600030101010101" pitchFamily="2" charset="-122"/>
              </a:rPr>
              <a:t>from </a:t>
            </a:r>
            <a:r>
              <a:rPr kumimoji="1" lang="en-US" altLang="zh-CN" sz="2000" i="1" dirty="0">
                <a:ea typeface="宋体" panose="02010600030101010101" pitchFamily="2" charset="-122"/>
              </a:rPr>
              <a:t>section </a:t>
            </a:r>
            <a:r>
              <a:rPr kumimoji="1" lang="en-US" altLang="zh-CN" sz="2000" b="1" dirty="0">
                <a:ea typeface="宋体" panose="02010600030101010101" pitchFamily="2" charset="-122"/>
              </a:rPr>
              <a:t>where </a:t>
            </a:r>
            <a:r>
              <a:rPr kumimoji="1" lang="en-US" altLang="zh-CN" sz="2000" i="1" dirty="0" smtClean="0">
                <a:ea typeface="宋体" panose="02010600030101010101" pitchFamily="2" charset="-122"/>
              </a:rPr>
              <a:t>semester </a:t>
            </a:r>
            <a:r>
              <a:rPr kumimoji="1" lang="en-US" altLang="zh-CN" sz="2000" i="1" dirty="0">
                <a:ea typeface="宋体" panose="02010600030101010101" pitchFamily="2" charset="-122"/>
              </a:rPr>
              <a:t>= </a:t>
            </a:r>
            <a:r>
              <a:rPr kumimoji="1" lang="en-US" altLang="zh-CN" sz="2000" dirty="0">
                <a:ea typeface="宋体" panose="02010600030101010101" pitchFamily="2" charset="-122"/>
              </a:rPr>
              <a:t>‘Spring’ </a:t>
            </a:r>
            <a:r>
              <a:rPr kumimoji="1" lang="en-US" altLang="zh-CN" sz="2000" b="1" dirty="0">
                <a:ea typeface="宋体" panose="02010600030101010101" pitchFamily="2" charset="-122"/>
              </a:rPr>
              <a:t>and </a:t>
            </a:r>
            <a:r>
              <a:rPr kumimoji="1" lang="en-US" altLang="zh-CN" sz="2000" i="1" dirty="0">
                <a:ea typeface="宋体" panose="02010600030101010101" pitchFamily="2" charset="-122"/>
              </a:rPr>
              <a:t>year = </a:t>
            </a:r>
            <a:r>
              <a:rPr kumimoji="1" lang="en-US" altLang="zh-CN" sz="2000" dirty="0">
                <a:ea typeface="宋体" panose="02010600030101010101" pitchFamily="2" charset="-122"/>
              </a:rPr>
              <a:t>2010)</a:t>
            </a:r>
            <a:endParaRPr kumimoji="1" lang="en-US" altLang="zh-CN" sz="1800" dirty="0">
              <a:ea typeface="宋体" panose="02010600030101010101" pitchFamily="2" charset="-122"/>
            </a:endParaRPr>
          </a:p>
        </p:txBody>
      </p:sp>
      <p:pic>
        <p:nvPicPr>
          <p:cNvPr id="165890" name="Picture 2"/>
          <p:cNvPicPr>
            <a:picLocks noChangeAspect="1" noChangeArrowheads="1"/>
          </p:cNvPicPr>
          <p:nvPr/>
        </p:nvPicPr>
        <p:blipFill>
          <a:blip r:embed="rId2"/>
          <a:srcRect/>
          <a:stretch>
            <a:fillRect/>
          </a:stretch>
        </p:blipFill>
        <p:spPr bwMode="auto">
          <a:xfrm>
            <a:off x="2872237" y="2667112"/>
            <a:ext cx="1269458" cy="790810"/>
          </a:xfrm>
          <a:prstGeom prst="rect">
            <a:avLst/>
          </a:prstGeom>
          <a:noFill/>
          <a:ln w="9525">
            <a:noFill/>
            <a:miter lim="800000"/>
            <a:headEnd/>
            <a:tailEnd/>
          </a:ln>
          <a:effectLst/>
        </p:spPr>
      </p:pic>
      <p:pic>
        <p:nvPicPr>
          <p:cNvPr id="165894" name="Picture 6"/>
          <p:cNvPicPr>
            <a:picLocks noChangeAspect="1" noChangeArrowheads="1"/>
          </p:cNvPicPr>
          <p:nvPr/>
        </p:nvPicPr>
        <p:blipFill>
          <a:blip r:embed="rId3"/>
          <a:srcRect/>
          <a:stretch>
            <a:fillRect/>
          </a:stretch>
        </p:blipFill>
        <p:spPr bwMode="auto">
          <a:xfrm>
            <a:off x="1453545" y="5085622"/>
            <a:ext cx="1495356" cy="960176"/>
          </a:xfrm>
          <a:prstGeom prst="rect">
            <a:avLst/>
          </a:prstGeom>
          <a:noFill/>
          <a:ln w="9525">
            <a:noFill/>
            <a:miter lim="800000"/>
            <a:headEnd/>
            <a:tailEnd/>
          </a:ln>
          <a:effectLst/>
        </p:spPr>
      </p:pic>
      <p:sp>
        <p:nvSpPr>
          <p:cNvPr id="11" name="矩形 10"/>
          <p:cNvSpPr/>
          <p:nvPr/>
        </p:nvSpPr>
        <p:spPr>
          <a:xfrm>
            <a:off x="3265715" y="5053020"/>
            <a:ext cx="5544456" cy="1077218"/>
          </a:xfrm>
          <a:prstGeom prst="rect">
            <a:avLst/>
          </a:prstGeom>
        </p:spPr>
        <p:txBody>
          <a:bodyPr wrap="square">
            <a:spAutoFit/>
          </a:bodyPr>
          <a:lstStyle/>
          <a:p>
            <a:r>
              <a:rPr lang="en-US" altLang="zh-CN" dirty="0" err="1" smtClean="0"/>
              <a:t>MySQL</a:t>
            </a:r>
            <a:r>
              <a:rPr lang="en-US" altLang="zh-CN" dirty="0" smtClean="0"/>
              <a:t> </a:t>
            </a:r>
            <a:r>
              <a:rPr lang="zh-CN" altLang="en-US" dirty="0" smtClean="0"/>
              <a:t>：</a:t>
            </a:r>
            <a:r>
              <a:rPr lang="en-US" altLang="zh-CN" dirty="0" smtClean="0"/>
              <a:t>select </a:t>
            </a:r>
            <a:r>
              <a:rPr lang="en-US" altLang="zh-CN" dirty="0" err="1" smtClean="0"/>
              <a:t>course_id</a:t>
            </a:r>
            <a:r>
              <a:rPr lang="en-US" altLang="zh-CN" dirty="0" smtClean="0"/>
              <a:t> from section where semester = 'Fall' and year = 2009  and </a:t>
            </a:r>
            <a:r>
              <a:rPr lang="en-US" altLang="zh-CN" dirty="0" err="1" smtClean="0"/>
              <a:t>course_id</a:t>
            </a:r>
            <a:r>
              <a:rPr lang="en-US" altLang="zh-CN" dirty="0" smtClean="0"/>
              <a:t>  NOT IN </a:t>
            </a:r>
          </a:p>
          <a:p>
            <a:r>
              <a:rPr lang="en-US" altLang="zh-CN" dirty="0" smtClean="0"/>
              <a:t>(select </a:t>
            </a:r>
            <a:r>
              <a:rPr lang="en-US" altLang="zh-CN" dirty="0" err="1" smtClean="0"/>
              <a:t>course_id</a:t>
            </a:r>
            <a:r>
              <a:rPr lang="en-US" altLang="zh-CN" dirty="0" smtClean="0"/>
              <a:t> from section where semester = 'Spring' and year = 2010);</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pPr>
              <a:defRPr/>
            </a:pPr>
            <a:r>
              <a:rPr lang="en-US" altLang="zh-CN" sz="2800" dirty="0" smtClean="0">
                <a:ea typeface="宋体" panose="02010600030101010101" pitchFamily="2" charset="-122"/>
              </a:rPr>
              <a:t>3.6 Null Values</a:t>
            </a:r>
          </a:p>
        </p:txBody>
      </p:sp>
      <p:sp>
        <p:nvSpPr>
          <p:cNvPr id="35843" name="Rectangle 3"/>
          <p:cNvSpPr>
            <a:spLocks noGrp="1" noChangeArrowheads="1"/>
          </p:cNvSpPr>
          <p:nvPr>
            <p:ph type="body" idx="1"/>
          </p:nvPr>
        </p:nvSpPr>
        <p:spPr>
          <a:xfrm>
            <a:off x="782806" y="816030"/>
            <a:ext cx="7704978" cy="5530981"/>
          </a:xfrm>
        </p:spPr>
        <p:txBody>
          <a:bodyPr/>
          <a:lstStyle/>
          <a:p>
            <a:r>
              <a:rPr lang="en-US" altLang="zh-CN" sz="2000" dirty="0" smtClean="0">
                <a:ea typeface="宋体" panose="02010600030101010101" pitchFamily="2" charset="-122"/>
              </a:rPr>
              <a:t>It is possible for </a:t>
            </a:r>
            <a:r>
              <a:rPr lang="en-US" altLang="zh-CN" sz="2000" dirty="0" err="1" smtClean="0">
                <a:ea typeface="宋体" panose="02010600030101010101" pitchFamily="2" charset="-122"/>
              </a:rPr>
              <a:t>tuples</a:t>
            </a:r>
            <a:r>
              <a:rPr lang="en-US" altLang="zh-CN" sz="2000" dirty="0" smtClean="0">
                <a:ea typeface="宋体" panose="02010600030101010101" pitchFamily="2" charset="-122"/>
              </a:rPr>
              <a:t> to have a null value, denoted by </a:t>
            </a:r>
            <a:r>
              <a:rPr lang="en-US" altLang="zh-CN" sz="2000" i="1" dirty="0" smtClean="0">
                <a:ea typeface="宋体" panose="02010600030101010101" pitchFamily="2" charset="-122"/>
              </a:rPr>
              <a:t>null</a:t>
            </a:r>
            <a:r>
              <a:rPr lang="en-US" altLang="zh-CN" sz="2000" dirty="0" smtClean="0">
                <a:ea typeface="宋体" panose="02010600030101010101" pitchFamily="2" charset="-122"/>
              </a:rPr>
              <a:t>, for some of their attributes</a:t>
            </a:r>
          </a:p>
          <a:p>
            <a:endParaRPr lang="en-US" altLang="zh-CN" sz="1800" dirty="0" smtClean="0">
              <a:ea typeface="宋体" panose="02010600030101010101" pitchFamily="2" charset="-122"/>
            </a:endParaRPr>
          </a:p>
          <a:p>
            <a:r>
              <a:rPr lang="en-US" altLang="zh-CN" sz="2000" i="1" dirty="0" smtClean="0">
                <a:ea typeface="宋体" panose="02010600030101010101" pitchFamily="2" charset="-122"/>
              </a:rPr>
              <a:t>null</a:t>
            </a:r>
            <a:r>
              <a:rPr lang="en-US" altLang="zh-CN" sz="2000" dirty="0" smtClean="0">
                <a:ea typeface="宋体" panose="02010600030101010101" pitchFamily="2" charset="-122"/>
              </a:rPr>
              <a:t> signifies an unknown value or that a value does not exist.</a:t>
            </a:r>
          </a:p>
          <a:p>
            <a:endParaRPr lang="en-US" altLang="zh-CN" sz="1800" dirty="0" smtClean="0">
              <a:ea typeface="宋体" panose="02010600030101010101" pitchFamily="2" charset="-122"/>
            </a:endParaRPr>
          </a:p>
          <a:p>
            <a:r>
              <a:rPr lang="en-US" altLang="zh-CN" sz="2000" dirty="0" smtClean="0">
                <a:ea typeface="宋体" panose="02010600030101010101" pitchFamily="2" charset="-122"/>
              </a:rPr>
              <a:t>The result of any arithmetic expression involving </a:t>
            </a:r>
            <a:r>
              <a:rPr lang="en-US" altLang="zh-CN" sz="2000" i="1" dirty="0" smtClean="0">
                <a:ea typeface="宋体" panose="02010600030101010101" pitchFamily="2" charset="-122"/>
              </a:rPr>
              <a:t>null</a:t>
            </a:r>
            <a:r>
              <a:rPr lang="en-US" altLang="zh-CN" sz="2000" dirty="0" smtClean="0">
                <a:ea typeface="宋体" panose="02010600030101010101" pitchFamily="2" charset="-122"/>
              </a:rPr>
              <a:t> is </a:t>
            </a:r>
            <a:r>
              <a:rPr lang="en-US" altLang="zh-CN" sz="2000" i="1" dirty="0" smtClean="0">
                <a:ea typeface="宋体" panose="02010600030101010101" pitchFamily="2" charset="-122"/>
              </a:rPr>
              <a:t>null</a:t>
            </a:r>
            <a:endParaRPr lang="en-US" altLang="zh-CN" sz="1800" i="1" dirty="0" smtClean="0">
              <a:ea typeface="宋体" panose="02010600030101010101" pitchFamily="2" charset="-122"/>
            </a:endParaRPr>
          </a:p>
          <a:p>
            <a:pPr lvl="1"/>
            <a:r>
              <a:rPr lang="en-US" altLang="zh-CN" sz="2000" dirty="0" smtClean="0">
                <a:ea typeface="宋体" panose="02010600030101010101" pitchFamily="2" charset="-122"/>
              </a:rPr>
              <a:t>Example:  5 + </a:t>
            </a:r>
            <a:r>
              <a:rPr lang="en-US" altLang="zh-CN" sz="2000" i="1" dirty="0" smtClean="0">
                <a:ea typeface="宋体" panose="02010600030101010101" pitchFamily="2" charset="-122"/>
              </a:rPr>
              <a:t>null</a:t>
            </a:r>
            <a:r>
              <a:rPr lang="en-US" altLang="zh-CN" sz="2000" dirty="0" smtClean="0">
                <a:ea typeface="宋体" panose="02010600030101010101" pitchFamily="2" charset="-122"/>
              </a:rPr>
              <a:t>  returns null</a:t>
            </a:r>
          </a:p>
          <a:p>
            <a:pPr lvl="1"/>
            <a:endParaRPr lang="en-US" altLang="zh-CN" sz="1800" dirty="0" smtClean="0">
              <a:ea typeface="宋体" panose="02010600030101010101" pitchFamily="2" charset="-122"/>
            </a:endParaRPr>
          </a:p>
          <a:p>
            <a:r>
              <a:rPr lang="en-US" altLang="zh-CN" sz="2000" dirty="0" smtClean="0">
                <a:ea typeface="宋体" panose="02010600030101010101" pitchFamily="2" charset="-122"/>
              </a:rPr>
              <a:t>The predicate  </a:t>
            </a:r>
            <a:r>
              <a:rPr lang="en-US" altLang="zh-CN" sz="2000" b="1" dirty="0" smtClean="0">
                <a:ea typeface="宋体" panose="02010600030101010101" pitchFamily="2" charset="-122"/>
              </a:rPr>
              <a:t>is null</a:t>
            </a:r>
            <a:r>
              <a:rPr lang="en-US" altLang="zh-CN" sz="2000" dirty="0" smtClean="0">
                <a:ea typeface="宋体" panose="02010600030101010101" pitchFamily="2" charset="-122"/>
              </a:rPr>
              <a:t> can be used to check for null values.</a:t>
            </a:r>
            <a:endParaRPr lang="en-US" altLang="zh-CN" sz="1800" dirty="0" smtClean="0">
              <a:ea typeface="宋体" panose="02010600030101010101" pitchFamily="2" charset="-122"/>
            </a:endParaRPr>
          </a:p>
          <a:p>
            <a:pPr lvl="1"/>
            <a:r>
              <a:rPr lang="en-US" altLang="zh-CN" sz="2000" dirty="0" smtClean="0">
                <a:ea typeface="宋体" panose="02010600030101010101" pitchFamily="2" charset="-122"/>
              </a:rPr>
              <a:t>Example: Find all instructors whose salary is null</a:t>
            </a:r>
            <a:r>
              <a:rPr lang="en-US" altLang="zh-CN" sz="2000" i="1" dirty="0" smtClean="0">
                <a:ea typeface="宋体" panose="02010600030101010101" pitchFamily="2" charset="-122"/>
              </a:rPr>
              <a:t>.</a:t>
            </a:r>
            <a:endParaRPr lang="en-US" altLang="zh-CN" sz="1800" i="1" dirty="0" smtClean="0">
              <a:ea typeface="宋体" panose="02010600030101010101" pitchFamily="2" charset="-122"/>
            </a:endParaRPr>
          </a:p>
          <a:p>
            <a:pPr>
              <a:buFont typeface="Monotype Sorts" charset="2"/>
              <a:buNone/>
            </a:pPr>
            <a:r>
              <a:rPr lang="en-US" altLang="zh-CN" sz="1800" b="1" dirty="0" smtClean="0">
                <a:ea typeface="宋体" panose="02010600030101010101" pitchFamily="2" charset="-122"/>
              </a:rPr>
              <a:t>		</a:t>
            </a:r>
            <a:r>
              <a:rPr lang="en-US" altLang="zh-CN" sz="2000" b="1" dirty="0" smtClean="0">
                <a:ea typeface="宋体" panose="02010600030101010101" pitchFamily="2" charset="-122"/>
              </a:rPr>
              <a:t>select</a:t>
            </a:r>
            <a:r>
              <a:rPr lang="en-US" altLang="zh-CN" sz="2000" i="1" dirty="0" smtClean="0">
                <a:ea typeface="宋体" panose="02010600030101010101" pitchFamily="2" charset="-122"/>
              </a:rPr>
              <a:t> name </a:t>
            </a:r>
            <a:r>
              <a:rPr lang="en-US" altLang="zh-CN" sz="2000" b="1" dirty="0" smtClean="0">
                <a:ea typeface="宋体" panose="02010600030101010101" pitchFamily="2" charset="-122"/>
              </a:rPr>
              <a:t>from</a:t>
            </a:r>
            <a:r>
              <a:rPr lang="en-US" altLang="zh-CN" sz="2000" i="1" dirty="0" smtClean="0">
                <a:ea typeface="宋体" panose="02010600030101010101" pitchFamily="2" charset="-122"/>
              </a:rPr>
              <a:t> instructor</a:t>
            </a:r>
            <a:br>
              <a:rPr lang="en-US" altLang="zh-CN" sz="2000" i="1" dirty="0" smtClean="0">
                <a:ea typeface="宋体" panose="02010600030101010101" pitchFamily="2" charset="-122"/>
              </a:rPr>
            </a:br>
            <a:r>
              <a:rPr lang="en-US" altLang="zh-CN" sz="2000" i="1" dirty="0" smtClean="0">
                <a:ea typeface="宋体" panose="02010600030101010101" pitchFamily="2" charset="-122"/>
              </a:rPr>
              <a:t>	</a:t>
            </a:r>
            <a:r>
              <a:rPr lang="en-US" altLang="zh-CN" sz="2000" b="1" dirty="0" smtClean="0">
                <a:ea typeface="宋体" panose="02010600030101010101" pitchFamily="2" charset="-122"/>
              </a:rPr>
              <a:t>where </a:t>
            </a:r>
            <a:r>
              <a:rPr lang="en-US" altLang="zh-CN" sz="2000" i="1" dirty="0" smtClean="0">
                <a:ea typeface="宋体" panose="02010600030101010101" pitchFamily="2" charset="-122"/>
              </a:rPr>
              <a:t>salary </a:t>
            </a:r>
            <a:r>
              <a:rPr lang="en-US" altLang="zh-CN" sz="2000" b="1" dirty="0" smtClean="0">
                <a:ea typeface="宋体" panose="02010600030101010101" pitchFamily="2" charset="-122"/>
              </a:rPr>
              <a:t>is null  </a:t>
            </a:r>
            <a:r>
              <a:rPr lang="en-US" altLang="zh-CN" sz="2000" b="1" dirty="0" smtClean="0">
                <a:solidFill>
                  <a:srgbClr val="FF0000"/>
                </a:solidFill>
                <a:ea typeface="宋体" panose="02010600030101010101" pitchFamily="2" charset="-122"/>
              </a:rPr>
              <a:t>(</a:t>
            </a:r>
            <a:r>
              <a:rPr lang="zh-CN" altLang="en-US" sz="2400" b="1" dirty="0" smtClean="0">
                <a:solidFill>
                  <a:srgbClr val="FF0000"/>
                </a:solidFill>
                <a:ea typeface="宋体" panose="02010600030101010101" pitchFamily="2" charset="-122"/>
              </a:rPr>
              <a:t>不能用</a:t>
            </a:r>
            <a:r>
              <a:rPr lang="en-US" altLang="zh-CN" sz="2400" b="1" dirty="0" smtClean="0">
                <a:solidFill>
                  <a:srgbClr val="FF0000"/>
                </a:solidFill>
                <a:ea typeface="宋体" panose="02010600030101010101" pitchFamily="2" charset="-122"/>
              </a:rPr>
              <a:t>=  &lt;&gt;</a:t>
            </a:r>
            <a:r>
              <a:rPr lang="zh-CN" altLang="en-US" sz="2400" b="1" dirty="0" smtClean="0">
                <a:solidFill>
                  <a:srgbClr val="FF0000"/>
                </a:solidFill>
                <a:ea typeface="宋体" panose="02010600030101010101" pitchFamily="2" charset="-122"/>
              </a:rPr>
              <a:t>来比较</a:t>
            </a:r>
            <a:r>
              <a:rPr lang="en-US" altLang="zh-CN" sz="2400" b="1" dirty="0" smtClean="0">
                <a:solidFill>
                  <a:srgbClr val="FF0000"/>
                </a:solidFill>
                <a:ea typeface="宋体" panose="02010600030101010101" pitchFamily="2" charset="-122"/>
              </a:rPr>
              <a:t>)</a:t>
            </a:r>
          </a:p>
          <a:p>
            <a:pPr>
              <a:buNone/>
            </a:pPr>
            <a:r>
              <a:rPr lang="en-US" altLang="zh-CN" sz="2000" b="1" dirty="0" smtClean="0">
                <a:ea typeface="宋体" panose="02010600030101010101" pitchFamily="2" charset="-122"/>
              </a:rPr>
              <a:t>		</a:t>
            </a:r>
            <a:r>
              <a:rPr lang="en-US" altLang="zh-CN" sz="2400" b="1" dirty="0" smtClean="0">
                <a:ea typeface="宋体" panose="02010600030101010101" pitchFamily="2" charset="-122"/>
              </a:rPr>
              <a:t>select</a:t>
            </a:r>
            <a:r>
              <a:rPr lang="en-US" altLang="zh-CN" sz="2400" i="1" dirty="0" smtClean="0">
                <a:ea typeface="宋体" panose="02010600030101010101" pitchFamily="2" charset="-122"/>
              </a:rPr>
              <a:t> name </a:t>
            </a:r>
            <a:r>
              <a:rPr lang="en-US" altLang="zh-CN" sz="2400" b="1" dirty="0" smtClean="0">
                <a:ea typeface="宋体" panose="02010600030101010101" pitchFamily="2" charset="-122"/>
              </a:rPr>
              <a:t>from</a:t>
            </a:r>
            <a:r>
              <a:rPr lang="en-US" altLang="zh-CN" sz="2400" i="1" dirty="0" smtClean="0">
                <a:ea typeface="宋体" panose="02010600030101010101" pitchFamily="2" charset="-122"/>
              </a:rPr>
              <a:t> instructor</a:t>
            </a:r>
            <a:br>
              <a:rPr lang="en-US" altLang="zh-CN" sz="2400" i="1" dirty="0" smtClean="0">
                <a:ea typeface="宋体" panose="02010600030101010101" pitchFamily="2" charset="-122"/>
              </a:rPr>
            </a:br>
            <a:r>
              <a:rPr lang="en-US" altLang="zh-CN" sz="2400" i="1" dirty="0" smtClean="0">
                <a:ea typeface="宋体" panose="02010600030101010101" pitchFamily="2" charset="-122"/>
              </a:rPr>
              <a:t>	</a:t>
            </a:r>
            <a:r>
              <a:rPr lang="en-US" altLang="zh-CN" sz="2400" b="1" dirty="0" smtClean="0">
                <a:ea typeface="宋体" panose="02010600030101010101" pitchFamily="2" charset="-122"/>
              </a:rPr>
              <a:t>where </a:t>
            </a:r>
            <a:r>
              <a:rPr lang="en-US" altLang="zh-CN" sz="2400" i="1" dirty="0" smtClean="0">
                <a:ea typeface="宋体" panose="02010600030101010101" pitchFamily="2" charset="-122"/>
              </a:rPr>
              <a:t>salary </a:t>
            </a:r>
            <a:r>
              <a:rPr lang="en-US" altLang="zh-CN" sz="2400" b="1" dirty="0" smtClean="0">
                <a:ea typeface="宋体" panose="02010600030101010101" pitchFamily="2" charset="-122"/>
              </a:rPr>
              <a:t>=(&lt;&gt;)null;</a:t>
            </a:r>
            <a:r>
              <a:rPr lang="en-US" altLang="zh-CN" sz="2400" b="1" dirty="0" smtClean="0">
                <a:solidFill>
                  <a:srgbClr val="FF0000"/>
                </a:solidFill>
                <a:ea typeface="宋体" panose="02010600030101010101" pitchFamily="2" charset="-122"/>
              </a:rPr>
              <a:t>(</a:t>
            </a:r>
            <a:r>
              <a:rPr lang="zh-CN" altLang="en-US" sz="2400" b="1" dirty="0" smtClean="0">
                <a:solidFill>
                  <a:srgbClr val="FF0000"/>
                </a:solidFill>
                <a:ea typeface="宋体" panose="02010600030101010101" pitchFamily="2" charset="-122"/>
              </a:rPr>
              <a:t>不会返回结果）</a:t>
            </a:r>
            <a:endParaRPr lang="en-US" altLang="zh-CN" sz="2800" b="1" dirty="0" smtClean="0">
              <a:solidFill>
                <a:srgbClr val="FF0000"/>
              </a:solidFill>
              <a:ea typeface="宋体" panose="02010600030101010101" pitchFamily="2" charset="-122"/>
            </a:endParaRPr>
          </a:p>
          <a:p>
            <a:pPr>
              <a:buFont typeface="Monotype Sorts" charset="2"/>
              <a:buNone/>
            </a:pPr>
            <a:endParaRPr lang="en-US" altLang="zh-CN" sz="2400" b="1" dirty="0" smtClean="0">
              <a:solidFill>
                <a:schemeClr val="tx2"/>
              </a:solidFill>
              <a:ea typeface="宋体" panose="02010600030101010101" pitchFamily="2" charset="-122"/>
            </a:endParaRPr>
          </a:p>
          <a:p>
            <a:pPr lvl="1"/>
            <a:endParaRPr lang="en-US" altLang="zh-CN" sz="18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a:xfrm>
            <a:off x="753204" y="358362"/>
            <a:ext cx="8077200" cy="609600"/>
          </a:xfrm>
        </p:spPr>
        <p:txBody>
          <a:bodyPr/>
          <a:lstStyle/>
          <a:p>
            <a:pPr>
              <a:defRPr/>
            </a:pPr>
            <a:r>
              <a:rPr lang="en-US" altLang="zh-CN" dirty="0" smtClean="0">
                <a:ea typeface="宋体" panose="02010600030101010101" pitchFamily="2" charset="-122"/>
              </a:rPr>
              <a:t>Null Values and Three Valued Logic</a:t>
            </a:r>
          </a:p>
        </p:txBody>
      </p:sp>
      <p:sp>
        <p:nvSpPr>
          <p:cNvPr id="36867" name="Rectangle 3"/>
          <p:cNvSpPr>
            <a:spLocks noGrp="1" noChangeArrowheads="1"/>
          </p:cNvSpPr>
          <p:nvPr>
            <p:ph type="body" idx="1"/>
          </p:nvPr>
        </p:nvSpPr>
        <p:spPr>
          <a:xfrm>
            <a:off x="739775" y="1106488"/>
            <a:ext cx="8081496" cy="4903787"/>
          </a:xfrm>
        </p:spPr>
        <p:txBody>
          <a:bodyPr/>
          <a:lstStyle/>
          <a:p>
            <a:r>
              <a:rPr lang="en-US" altLang="zh-CN" sz="2000" dirty="0" smtClean="0">
                <a:ea typeface="宋体" panose="02010600030101010101" pitchFamily="2" charset="-122"/>
              </a:rPr>
              <a:t>Any comparison with </a:t>
            </a:r>
            <a:r>
              <a:rPr lang="en-US" altLang="zh-CN" sz="2000" i="1" dirty="0" smtClean="0">
                <a:ea typeface="宋体" panose="02010600030101010101" pitchFamily="2" charset="-122"/>
              </a:rPr>
              <a:t>null</a:t>
            </a:r>
            <a:r>
              <a:rPr lang="en-US" altLang="zh-CN" sz="2000" dirty="0" smtClean="0">
                <a:ea typeface="宋体" panose="02010600030101010101" pitchFamily="2" charset="-122"/>
              </a:rPr>
              <a:t> returns </a:t>
            </a:r>
            <a:r>
              <a:rPr lang="en-US" altLang="zh-CN" sz="2000" i="1" dirty="0" smtClean="0">
                <a:ea typeface="宋体" panose="02010600030101010101" pitchFamily="2" charset="-122"/>
              </a:rPr>
              <a:t>unknown</a:t>
            </a:r>
            <a:endParaRPr lang="en-US" altLang="zh-CN" sz="1800" i="1" dirty="0" smtClean="0">
              <a:ea typeface="宋体" panose="02010600030101010101" pitchFamily="2" charset="-122"/>
            </a:endParaRPr>
          </a:p>
          <a:p>
            <a:pPr lvl="1"/>
            <a:r>
              <a:rPr lang="en-US" altLang="zh-CN" sz="2000" dirty="0" smtClean="0">
                <a:ea typeface="宋体" panose="02010600030101010101" pitchFamily="2" charset="-122"/>
              </a:rPr>
              <a:t>Example</a:t>
            </a:r>
            <a:r>
              <a:rPr lang="en-US" altLang="zh-CN" sz="2000" i="1" dirty="0" smtClean="0">
                <a:ea typeface="宋体" panose="02010600030101010101" pitchFamily="2" charset="-122"/>
              </a:rPr>
              <a:t>: 5 &lt; null   or   null &lt;&gt; null    or    null = null</a:t>
            </a:r>
            <a:endParaRPr lang="en-US" altLang="zh-CN" sz="1800" i="1" dirty="0" smtClean="0">
              <a:ea typeface="宋体" panose="02010600030101010101" pitchFamily="2" charset="-122"/>
            </a:endParaRPr>
          </a:p>
          <a:p>
            <a:r>
              <a:rPr lang="en-US" altLang="zh-CN" sz="2000" dirty="0" smtClean="0">
                <a:ea typeface="宋体" panose="02010600030101010101" pitchFamily="2" charset="-122"/>
              </a:rPr>
              <a:t>Three-valued logic using the truth value </a:t>
            </a:r>
            <a:r>
              <a:rPr lang="en-US" altLang="zh-CN" sz="2000" i="1" dirty="0" smtClean="0">
                <a:ea typeface="宋体" panose="02010600030101010101" pitchFamily="2" charset="-122"/>
              </a:rPr>
              <a:t>unknown</a:t>
            </a:r>
            <a:r>
              <a:rPr lang="en-US" altLang="zh-CN" sz="2000" dirty="0" smtClean="0">
                <a:ea typeface="宋体" panose="02010600030101010101" pitchFamily="2" charset="-122"/>
              </a:rPr>
              <a:t>:</a:t>
            </a:r>
            <a:endParaRPr lang="en-US" altLang="zh-CN" sz="1800" dirty="0" smtClean="0">
              <a:ea typeface="宋体" panose="02010600030101010101" pitchFamily="2" charset="-122"/>
            </a:endParaRPr>
          </a:p>
          <a:p>
            <a:pPr lvl="1"/>
            <a:r>
              <a:rPr lang="en-US" altLang="zh-CN" sz="2000" dirty="0" smtClean="0">
                <a:ea typeface="宋体" panose="02010600030101010101" pitchFamily="2" charset="-122"/>
              </a:rPr>
              <a:t>OR: (</a:t>
            </a:r>
            <a:r>
              <a:rPr lang="en-US" altLang="zh-CN" sz="2000" i="1" dirty="0" smtClean="0">
                <a:ea typeface="宋体" panose="02010600030101010101" pitchFamily="2" charset="-122"/>
              </a:rPr>
              <a:t>unknown</a:t>
            </a:r>
            <a:r>
              <a:rPr lang="en-US" altLang="zh-CN" sz="2000" dirty="0" smtClean="0">
                <a:ea typeface="宋体" panose="02010600030101010101" pitchFamily="2" charset="-122"/>
              </a:rPr>
              <a:t> </a:t>
            </a:r>
            <a:r>
              <a:rPr lang="en-US" altLang="zh-CN" sz="2000" b="1" dirty="0" smtClean="0">
                <a:ea typeface="宋体" panose="02010600030101010101" pitchFamily="2" charset="-122"/>
              </a:rPr>
              <a:t>or</a:t>
            </a:r>
            <a:r>
              <a:rPr lang="en-US" altLang="zh-CN" sz="2000" dirty="0" smtClean="0">
                <a:ea typeface="宋体" panose="02010600030101010101" pitchFamily="2" charset="-122"/>
              </a:rPr>
              <a:t> </a:t>
            </a:r>
            <a:r>
              <a:rPr lang="en-US" altLang="zh-CN" sz="2000" i="1" dirty="0" smtClean="0">
                <a:ea typeface="宋体" panose="02010600030101010101" pitchFamily="2" charset="-122"/>
              </a:rPr>
              <a:t>true</a:t>
            </a:r>
            <a:r>
              <a:rPr lang="en-US" altLang="zh-CN" sz="2000" dirty="0" smtClean="0">
                <a:ea typeface="宋体" panose="02010600030101010101" pitchFamily="2" charset="-122"/>
              </a:rPr>
              <a:t>)   = </a:t>
            </a:r>
            <a:r>
              <a:rPr lang="en-US" altLang="zh-CN" sz="2000" i="1" dirty="0" smtClean="0">
                <a:ea typeface="宋体" panose="02010600030101010101" pitchFamily="2" charset="-122"/>
              </a:rPr>
              <a:t>true</a:t>
            </a:r>
            <a:r>
              <a:rPr lang="en-US" altLang="zh-CN" sz="2000" dirty="0" smtClean="0">
                <a:ea typeface="宋体" panose="02010600030101010101" pitchFamily="2" charset="-122"/>
              </a:rPr>
              <a:t>,</a:t>
            </a:r>
            <a:br>
              <a:rPr lang="en-US" altLang="zh-CN" sz="2000" dirty="0" smtClean="0">
                <a:ea typeface="宋体" panose="02010600030101010101" pitchFamily="2" charset="-122"/>
              </a:rPr>
            </a:br>
            <a:r>
              <a:rPr lang="en-US" altLang="zh-CN" sz="2000" dirty="0" smtClean="0">
                <a:ea typeface="宋体" panose="02010600030101010101" pitchFamily="2" charset="-122"/>
              </a:rPr>
              <a:t>       (</a:t>
            </a:r>
            <a:r>
              <a:rPr lang="en-US" altLang="zh-CN" sz="2000" i="1" dirty="0" smtClean="0">
                <a:ea typeface="宋体" panose="02010600030101010101" pitchFamily="2" charset="-122"/>
              </a:rPr>
              <a:t>unknown</a:t>
            </a:r>
            <a:r>
              <a:rPr lang="en-US" altLang="zh-CN" sz="2000" dirty="0" smtClean="0">
                <a:ea typeface="宋体" panose="02010600030101010101" pitchFamily="2" charset="-122"/>
              </a:rPr>
              <a:t> </a:t>
            </a:r>
            <a:r>
              <a:rPr lang="en-US" altLang="zh-CN" sz="2000" b="1" dirty="0" smtClean="0">
                <a:ea typeface="宋体" panose="02010600030101010101" pitchFamily="2" charset="-122"/>
              </a:rPr>
              <a:t>or</a:t>
            </a:r>
            <a:r>
              <a:rPr lang="en-US" altLang="zh-CN" sz="2000" dirty="0" smtClean="0">
                <a:ea typeface="宋体" panose="02010600030101010101" pitchFamily="2" charset="-122"/>
              </a:rPr>
              <a:t> </a:t>
            </a:r>
            <a:r>
              <a:rPr lang="en-US" altLang="zh-CN" sz="2000" i="1" dirty="0" smtClean="0">
                <a:ea typeface="宋体" panose="02010600030101010101" pitchFamily="2" charset="-122"/>
              </a:rPr>
              <a:t>false</a:t>
            </a:r>
            <a:r>
              <a:rPr lang="en-US" altLang="zh-CN" sz="2000" dirty="0" smtClean="0">
                <a:ea typeface="宋体" panose="02010600030101010101" pitchFamily="2" charset="-122"/>
              </a:rPr>
              <a:t>)  = </a:t>
            </a:r>
            <a:r>
              <a:rPr lang="en-US" altLang="zh-CN" sz="2000" i="1" dirty="0" smtClean="0">
                <a:ea typeface="宋体" panose="02010600030101010101" pitchFamily="2" charset="-122"/>
              </a:rPr>
              <a:t>unknown</a:t>
            </a:r>
            <a:r>
              <a:rPr lang="en-US" altLang="zh-CN" sz="2000" dirty="0" smtClean="0">
                <a:ea typeface="宋体" panose="02010600030101010101" pitchFamily="2" charset="-122"/>
              </a:rPr>
              <a:t/>
            </a:r>
            <a:br>
              <a:rPr lang="en-US" altLang="zh-CN" sz="2000" dirty="0" smtClean="0">
                <a:ea typeface="宋体" panose="02010600030101010101" pitchFamily="2" charset="-122"/>
              </a:rPr>
            </a:br>
            <a:r>
              <a:rPr lang="en-US" altLang="zh-CN" sz="2000" dirty="0" smtClean="0">
                <a:ea typeface="宋体" panose="02010600030101010101" pitchFamily="2" charset="-122"/>
              </a:rPr>
              <a:t>       (</a:t>
            </a:r>
            <a:r>
              <a:rPr lang="en-US" altLang="zh-CN" sz="2000" i="1" dirty="0" smtClean="0">
                <a:ea typeface="宋体" panose="02010600030101010101" pitchFamily="2" charset="-122"/>
              </a:rPr>
              <a:t>unknown </a:t>
            </a:r>
            <a:r>
              <a:rPr lang="en-US" altLang="zh-CN" sz="2000" b="1" dirty="0" smtClean="0">
                <a:ea typeface="宋体" panose="02010600030101010101" pitchFamily="2" charset="-122"/>
              </a:rPr>
              <a:t>or</a:t>
            </a:r>
            <a:r>
              <a:rPr lang="en-US" altLang="zh-CN" sz="2000" i="1" dirty="0" smtClean="0">
                <a:ea typeface="宋体" panose="02010600030101010101" pitchFamily="2" charset="-122"/>
              </a:rPr>
              <a:t> unknown) = unknown</a:t>
            </a:r>
            <a:endParaRPr lang="en-US" altLang="zh-CN" sz="1800" i="1" dirty="0" smtClean="0">
              <a:ea typeface="宋体" panose="02010600030101010101" pitchFamily="2" charset="-122"/>
            </a:endParaRPr>
          </a:p>
          <a:p>
            <a:pPr lvl="1"/>
            <a:r>
              <a:rPr lang="en-US" altLang="zh-CN" sz="2000" dirty="0" smtClean="0">
                <a:ea typeface="宋体" panose="02010600030101010101" pitchFamily="2" charset="-122"/>
              </a:rPr>
              <a:t>AND:</a:t>
            </a:r>
            <a:r>
              <a:rPr lang="en-US" altLang="zh-CN" sz="2000" i="1" dirty="0" smtClean="0">
                <a:ea typeface="宋体" panose="02010600030101010101" pitchFamily="2" charset="-122"/>
              </a:rPr>
              <a:t> (true</a:t>
            </a:r>
            <a:r>
              <a:rPr lang="en-US" altLang="zh-CN" sz="2000" b="1" dirty="0" smtClean="0">
                <a:ea typeface="宋体" panose="02010600030101010101" pitchFamily="2" charset="-122"/>
              </a:rPr>
              <a:t> and </a:t>
            </a:r>
            <a:r>
              <a:rPr lang="en-US" altLang="zh-CN" sz="2000" i="1" dirty="0" smtClean="0">
                <a:ea typeface="宋体" panose="02010600030101010101" pitchFamily="2" charset="-122"/>
              </a:rPr>
              <a:t>unknown)  = unknown,    </a:t>
            </a:r>
            <a:br>
              <a:rPr lang="en-US" altLang="zh-CN" sz="2000" i="1" dirty="0" smtClean="0">
                <a:ea typeface="宋体" panose="02010600030101010101" pitchFamily="2" charset="-122"/>
              </a:rPr>
            </a:br>
            <a:r>
              <a:rPr lang="en-US" altLang="zh-CN" sz="2000" i="1" dirty="0" smtClean="0">
                <a:ea typeface="宋体" panose="02010600030101010101" pitchFamily="2" charset="-122"/>
              </a:rPr>
              <a:t>         (false</a:t>
            </a:r>
            <a:r>
              <a:rPr lang="en-US" altLang="zh-CN" sz="2000" b="1" dirty="0" smtClean="0">
                <a:ea typeface="宋体" panose="02010600030101010101" pitchFamily="2" charset="-122"/>
              </a:rPr>
              <a:t> and </a:t>
            </a:r>
            <a:r>
              <a:rPr lang="en-US" altLang="zh-CN" sz="2000" i="1" dirty="0" smtClean="0">
                <a:ea typeface="宋体" panose="02010600030101010101" pitchFamily="2" charset="-122"/>
              </a:rPr>
              <a:t>unknown) = false,</a:t>
            </a:r>
            <a:br>
              <a:rPr lang="en-US" altLang="zh-CN" sz="2000" i="1" dirty="0" smtClean="0">
                <a:ea typeface="宋体" panose="02010600030101010101" pitchFamily="2" charset="-122"/>
              </a:rPr>
            </a:br>
            <a:r>
              <a:rPr lang="en-US" altLang="zh-CN" sz="2000" i="1" dirty="0" smtClean="0">
                <a:ea typeface="宋体" panose="02010600030101010101" pitchFamily="2" charset="-122"/>
              </a:rPr>
              <a:t>         (unknown </a:t>
            </a:r>
            <a:r>
              <a:rPr lang="en-US" altLang="zh-CN" sz="2000" b="1" dirty="0" smtClean="0">
                <a:ea typeface="宋体" panose="02010600030101010101" pitchFamily="2" charset="-122"/>
              </a:rPr>
              <a:t>and</a:t>
            </a:r>
            <a:r>
              <a:rPr lang="en-US" altLang="zh-CN" sz="2000" i="1" dirty="0" smtClean="0">
                <a:ea typeface="宋体" panose="02010600030101010101" pitchFamily="2" charset="-122"/>
              </a:rPr>
              <a:t> unknown) = unknown</a:t>
            </a:r>
            <a:endParaRPr lang="en-US" altLang="zh-CN" sz="1800" i="1" dirty="0" smtClean="0">
              <a:ea typeface="宋体" panose="02010600030101010101" pitchFamily="2" charset="-122"/>
            </a:endParaRPr>
          </a:p>
          <a:p>
            <a:pPr lvl="1"/>
            <a:r>
              <a:rPr lang="en-US" altLang="zh-CN" sz="2000" dirty="0" smtClean="0">
                <a:ea typeface="宋体" panose="02010600030101010101" pitchFamily="2" charset="-122"/>
              </a:rPr>
              <a:t>NOT</a:t>
            </a:r>
            <a:r>
              <a:rPr lang="en-US" altLang="zh-CN" sz="2000" i="1" dirty="0" smtClean="0">
                <a:ea typeface="宋体" panose="02010600030101010101" pitchFamily="2" charset="-122"/>
              </a:rPr>
              <a:t>:  (</a:t>
            </a:r>
            <a:r>
              <a:rPr lang="en-US" altLang="zh-CN" sz="2000" b="1" dirty="0" smtClean="0">
                <a:ea typeface="宋体" panose="02010600030101010101" pitchFamily="2" charset="-122"/>
              </a:rPr>
              <a:t>not</a:t>
            </a:r>
            <a:r>
              <a:rPr lang="en-US" altLang="zh-CN" sz="2000" i="1" dirty="0" smtClean="0">
                <a:ea typeface="宋体" panose="02010600030101010101" pitchFamily="2" charset="-122"/>
              </a:rPr>
              <a:t> unknown) = unknown</a:t>
            </a:r>
            <a:endParaRPr lang="en-US" altLang="zh-CN" sz="1800" i="1" dirty="0" smtClean="0">
              <a:ea typeface="宋体" panose="02010600030101010101" pitchFamily="2" charset="-122"/>
            </a:endParaRPr>
          </a:p>
          <a:p>
            <a:pPr lvl="1"/>
            <a:r>
              <a:rPr lang="en-US" altLang="zh-CN" sz="2000" dirty="0" smtClean="0">
                <a:ea typeface="宋体" panose="02010600030101010101" pitchFamily="2" charset="-122"/>
              </a:rPr>
              <a:t>“</a:t>
            </a:r>
            <a:r>
              <a:rPr lang="en-US" altLang="zh-CN" sz="2000" i="1" dirty="0" smtClean="0">
                <a:ea typeface="宋体" panose="02010600030101010101" pitchFamily="2" charset="-122"/>
              </a:rPr>
              <a:t>P</a:t>
            </a:r>
            <a:r>
              <a:rPr lang="en-US" altLang="zh-CN" sz="2000" b="1" dirty="0" smtClean="0">
                <a:ea typeface="宋体" panose="02010600030101010101" pitchFamily="2" charset="-122"/>
              </a:rPr>
              <a:t> is unknown</a:t>
            </a:r>
            <a:r>
              <a:rPr lang="en-US" altLang="zh-CN" sz="2000" dirty="0" smtClean="0">
                <a:ea typeface="宋体" panose="02010600030101010101" pitchFamily="2" charset="-122"/>
              </a:rPr>
              <a:t>”</a:t>
            </a:r>
            <a:r>
              <a:rPr lang="en-US" altLang="zh-CN" sz="2000" b="1" dirty="0" smtClean="0">
                <a:ea typeface="宋体" panose="02010600030101010101" pitchFamily="2" charset="-122"/>
              </a:rPr>
              <a:t> </a:t>
            </a:r>
            <a:r>
              <a:rPr lang="en-US" altLang="zh-CN" sz="2000" dirty="0" smtClean="0">
                <a:ea typeface="宋体" panose="02010600030101010101" pitchFamily="2" charset="-122"/>
              </a:rPr>
              <a:t>evaluates to true if predicate </a:t>
            </a:r>
            <a:r>
              <a:rPr lang="en-US" altLang="zh-CN" sz="2000" i="1" dirty="0" smtClean="0">
                <a:ea typeface="宋体" panose="02010600030101010101" pitchFamily="2" charset="-122"/>
              </a:rPr>
              <a:t>P</a:t>
            </a:r>
            <a:r>
              <a:rPr lang="en-US" altLang="zh-CN" sz="2000" dirty="0" smtClean="0">
                <a:ea typeface="宋体" panose="02010600030101010101" pitchFamily="2" charset="-122"/>
              </a:rPr>
              <a:t> evaluates to </a:t>
            </a:r>
            <a:r>
              <a:rPr lang="en-US" altLang="zh-CN" sz="2000" i="1" dirty="0" smtClean="0">
                <a:ea typeface="宋体" panose="02010600030101010101" pitchFamily="2" charset="-122"/>
              </a:rPr>
              <a:t>unknown  </a:t>
            </a:r>
            <a:r>
              <a:rPr lang="en-US" altLang="zh-CN" sz="1800" dirty="0" smtClean="0">
                <a:ea typeface="宋体" panose="02010600030101010101" pitchFamily="2" charset="-122"/>
              </a:rPr>
              <a:t>“</a:t>
            </a:r>
            <a:r>
              <a:rPr lang="en-US" altLang="zh-CN" sz="1800" i="1" dirty="0" smtClean="0">
                <a:ea typeface="宋体" panose="02010600030101010101" pitchFamily="2" charset="-122"/>
              </a:rPr>
              <a:t>P</a:t>
            </a:r>
            <a:r>
              <a:rPr lang="en-US" altLang="zh-CN" sz="1800" b="1" dirty="0" smtClean="0">
                <a:ea typeface="宋体" panose="02010600030101010101" pitchFamily="2" charset="-122"/>
              </a:rPr>
              <a:t> is unknown” =T   </a:t>
            </a:r>
            <a:r>
              <a:rPr lang="en-US" altLang="zh-CN" sz="1800" b="1" dirty="0" smtClean="0">
                <a:ea typeface="宋体" panose="02010600030101010101" pitchFamily="2" charset="-122"/>
                <a:sym typeface="Wingdings" panose="05000000000000000000" pitchFamily="2" charset="2"/>
              </a:rPr>
              <a:t></a:t>
            </a:r>
            <a:r>
              <a:rPr lang="en-US" altLang="zh-CN" sz="1800" dirty="0" smtClean="0">
                <a:ea typeface="宋体" panose="02010600030101010101" pitchFamily="2" charset="-122"/>
              </a:rPr>
              <a:t> </a:t>
            </a:r>
            <a:r>
              <a:rPr lang="en-US" altLang="zh-CN" sz="1800" i="1" dirty="0" smtClean="0">
                <a:ea typeface="宋体" panose="02010600030101010101" pitchFamily="2" charset="-122"/>
              </a:rPr>
              <a:t>P</a:t>
            </a:r>
            <a:r>
              <a:rPr lang="en-US" altLang="zh-CN" sz="1800" dirty="0" smtClean="0">
                <a:ea typeface="宋体" panose="02010600030101010101" pitchFamily="2" charset="-122"/>
              </a:rPr>
              <a:t> = </a:t>
            </a:r>
            <a:r>
              <a:rPr lang="en-US" altLang="zh-CN" sz="1800" i="1" dirty="0" smtClean="0">
                <a:ea typeface="宋体" panose="02010600030101010101" pitchFamily="2" charset="-122"/>
              </a:rPr>
              <a:t>unknown</a:t>
            </a:r>
          </a:p>
          <a:p>
            <a:r>
              <a:rPr lang="en-US" altLang="zh-CN" sz="2000" dirty="0" smtClean="0">
                <a:ea typeface="宋体" panose="02010600030101010101" pitchFamily="2" charset="-122"/>
              </a:rPr>
              <a:t>Result of </a:t>
            </a:r>
            <a:r>
              <a:rPr lang="en-US" altLang="zh-CN" sz="2000" b="1" dirty="0" smtClean="0">
                <a:ea typeface="宋体" panose="02010600030101010101" pitchFamily="2" charset="-122"/>
              </a:rPr>
              <a:t>where </a:t>
            </a:r>
            <a:r>
              <a:rPr lang="en-US" altLang="zh-CN" sz="2000" dirty="0" smtClean="0">
                <a:ea typeface="宋体" panose="02010600030101010101" pitchFamily="2" charset="-122"/>
              </a:rPr>
              <a:t>clause predicate is treated as </a:t>
            </a:r>
            <a:r>
              <a:rPr lang="en-US" altLang="zh-CN" sz="2000" i="1" dirty="0" smtClean="0">
                <a:ea typeface="宋体" panose="02010600030101010101" pitchFamily="2" charset="-122"/>
              </a:rPr>
              <a:t>false </a:t>
            </a:r>
            <a:r>
              <a:rPr lang="en-US" altLang="zh-CN" sz="2000" dirty="0" smtClean="0">
                <a:ea typeface="宋体" panose="02010600030101010101" pitchFamily="2" charset="-122"/>
              </a:rPr>
              <a:t>if it evaluates to </a:t>
            </a:r>
            <a:r>
              <a:rPr lang="en-US" altLang="zh-CN" sz="2000" i="1" dirty="0" smtClean="0">
                <a:ea typeface="宋体" panose="02010600030101010101" pitchFamily="2" charset="-122"/>
              </a:rPr>
              <a:t>unknown</a:t>
            </a:r>
            <a:endParaRPr lang="en-US" altLang="zh-CN" sz="1800" dirty="0" smtClean="0">
              <a:ea typeface="宋体" panose="02010600030101010101" pitchFamily="2" charset="-122"/>
            </a:endParaRPr>
          </a:p>
        </p:txBody>
      </p:sp>
      <p:sp>
        <p:nvSpPr>
          <p:cNvPr id="4" name="AutoShape 7"/>
          <p:cNvSpPr>
            <a:spLocks noChangeArrowheads="1"/>
          </p:cNvSpPr>
          <p:nvPr/>
        </p:nvSpPr>
        <p:spPr bwMode="auto">
          <a:xfrm>
            <a:off x="6226419" y="2546705"/>
            <a:ext cx="2584094" cy="1218471"/>
          </a:xfrm>
          <a:prstGeom prst="wedgeRoundRectCallout">
            <a:avLst>
              <a:gd name="adj1" fmla="val -60259"/>
              <a:gd name="adj2" fmla="val -25588"/>
              <a:gd name="adj3" fmla="val 16667"/>
            </a:avLst>
          </a:prstGeom>
          <a:noFill/>
          <a:ln w="12700" algn="ctr">
            <a:solidFill>
              <a:schemeClr val="tx1"/>
            </a:solidFill>
            <a:miter lim="800000"/>
          </a:ln>
          <a:effectLst/>
        </p:spPr>
        <p:txBody>
          <a:bodyPr/>
          <a:lstStyle/>
          <a:p>
            <a:r>
              <a:rPr lang="zh-CN" altLang="en-US" sz="1800" b="1" dirty="0">
                <a:solidFill>
                  <a:srgbClr val="CC00FF"/>
                </a:solidFill>
              </a:rPr>
              <a:t>把</a:t>
            </a:r>
            <a:r>
              <a:rPr lang="en-US" altLang="zh-CN" sz="1800" b="1" dirty="0">
                <a:solidFill>
                  <a:srgbClr val="CC00FF"/>
                </a:solidFill>
              </a:rPr>
              <a:t>Null</a:t>
            </a:r>
            <a:r>
              <a:rPr lang="zh-CN" altLang="en-US" sz="1800" b="1" dirty="0">
                <a:solidFill>
                  <a:srgbClr val="CC00FF"/>
                </a:solidFill>
              </a:rPr>
              <a:t>换成</a:t>
            </a:r>
            <a:r>
              <a:rPr lang="en-US" altLang="zh-CN" sz="1800" b="1" dirty="0">
                <a:solidFill>
                  <a:srgbClr val="CC00FF"/>
                </a:solidFill>
              </a:rPr>
              <a:t>True</a:t>
            </a:r>
            <a:r>
              <a:rPr lang="zh-CN" altLang="en-US" sz="1800" b="1" dirty="0">
                <a:solidFill>
                  <a:srgbClr val="CC00FF"/>
                </a:solidFill>
              </a:rPr>
              <a:t>和</a:t>
            </a:r>
            <a:r>
              <a:rPr lang="en-US" altLang="zh-CN" sz="1800" b="1" dirty="0">
                <a:solidFill>
                  <a:srgbClr val="CC00FF"/>
                </a:solidFill>
              </a:rPr>
              <a:t> False</a:t>
            </a:r>
            <a:r>
              <a:rPr lang="zh-CN" altLang="en-US" sz="1800" b="1" dirty="0">
                <a:solidFill>
                  <a:srgbClr val="CC00FF"/>
                </a:solidFill>
              </a:rPr>
              <a:t>，如结果一致，则为其值，否则结果为</a:t>
            </a:r>
            <a:r>
              <a:rPr lang="en-US" altLang="zh-CN" sz="1800" b="1" dirty="0" err="1">
                <a:solidFill>
                  <a:srgbClr val="CC00FF"/>
                </a:solidFill>
              </a:rPr>
              <a:t>NUll</a:t>
            </a:r>
            <a:endParaRPr lang="en-US" altLang="zh-CN" sz="1800" b="1" dirty="0">
              <a:solidFill>
                <a:srgbClr val="CC00FF"/>
              </a:solid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宋体" panose="02010600030101010101" pitchFamily="2" charset="-122"/>
                <a:sym typeface="+mn-ea"/>
              </a:rPr>
              <a:t>Null Values and Three Valued Logic</a:t>
            </a:r>
            <a:endParaRPr lang="zh-CN" altLang="en-US"/>
          </a:p>
        </p:txBody>
      </p:sp>
      <p:sp>
        <p:nvSpPr>
          <p:cNvPr id="52229" name="Rectangle 3"/>
          <p:cNvSpPr>
            <a:spLocks noGrp="1"/>
          </p:cNvSpPr>
          <p:nvPr/>
        </p:nvSpPr>
        <p:spPr>
          <a:xfrm>
            <a:off x="457200" y="1201420"/>
            <a:ext cx="8388350" cy="516763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rgbClr val="FFCC00"/>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CC00"/>
              </a:buClr>
              <a:buChar char="–"/>
              <a:defRPr sz="2400">
                <a:solidFill>
                  <a:schemeClr val="tx1"/>
                </a:solidFill>
                <a:latin typeface="+mn-lt"/>
              </a:defRPr>
            </a:lvl2pPr>
            <a:lvl3pPr marL="1143000" indent="-228600" algn="l" rtl="0" eaLnBrk="0" fontAlgn="base" hangingPunct="0">
              <a:spcBef>
                <a:spcPct val="20000"/>
              </a:spcBef>
              <a:spcAft>
                <a:spcPct val="0"/>
              </a:spcAft>
              <a:buClr>
                <a:srgbClr val="FFCC00"/>
              </a:buClr>
              <a:buChar char="•"/>
              <a:defRPr sz="2000">
                <a:solidFill>
                  <a:schemeClr val="tx1"/>
                </a:solidFill>
                <a:latin typeface="+mn-lt"/>
              </a:defRPr>
            </a:lvl3pPr>
            <a:lvl4pPr marL="1600200" indent="-228600" algn="l" rtl="0" eaLnBrk="0" fontAlgn="base" hangingPunct="0">
              <a:spcBef>
                <a:spcPct val="20000"/>
              </a:spcBef>
              <a:spcAft>
                <a:spcPct val="0"/>
              </a:spcAft>
              <a:buClr>
                <a:srgbClr val="FFCC00"/>
              </a:buClr>
              <a:buChar char="–"/>
              <a:defRPr sz="2000">
                <a:solidFill>
                  <a:schemeClr val="tx1"/>
                </a:solidFill>
                <a:latin typeface="+mn-lt"/>
              </a:defRPr>
            </a:lvl4pPr>
            <a:lvl5pPr marL="2057400" indent="-228600" algn="l" rtl="0" eaLnBrk="0" fontAlgn="base" hangingPunct="0">
              <a:spcBef>
                <a:spcPct val="20000"/>
              </a:spcBef>
              <a:spcAft>
                <a:spcPct val="0"/>
              </a:spcAft>
              <a:buClr>
                <a:srgbClr val="FFCC00"/>
              </a:buClr>
              <a:buChar char="»"/>
              <a:defRPr sz="2000">
                <a:solidFill>
                  <a:schemeClr val="tx1"/>
                </a:solidFill>
                <a:latin typeface="+mn-lt"/>
              </a:defRPr>
            </a:lvl5pPr>
            <a:lvl6pPr marL="2514600" indent="-228600" algn="l" rtl="0" fontAlgn="base">
              <a:spcBef>
                <a:spcPct val="20000"/>
              </a:spcBef>
              <a:spcAft>
                <a:spcPct val="0"/>
              </a:spcAft>
              <a:buClr>
                <a:srgbClr val="FFCC00"/>
              </a:buClr>
              <a:buChar char="»"/>
              <a:defRPr>
                <a:solidFill>
                  <a:schemeClr val="tx1"/>
                </a:solidFill>
                <a:latin typeface="+mn-lt"/>
              </a:defRPr>
            </a:lvl6pPr>
            <a:lvl7pPr marL="2971800" indent="-228600" algn="l" rtl="0" fontAlgn="base">
              <a:spcBef>
                <a:spcPct val="20000"/>
              </a:spcBef>
              <a:spcAft>
                <a:spcPct val="0"/>
              </a:spcAft>
              <a:buClr>
                <a:srgbClr val="FFCC00"/>
              </a:buClr>
              <a:buChar char="»"/>
              <a:defRPr>
                <a:solidFill>
                  <a:schemeClr val="tx1"/>
                </a:solidFill>
                <a:latin typeface="+mn-lt"/>
              </a:defRPr>
            </a:lvl7pPr>
            <a:lvl8pPr marL="3429000" indent="-228600" algn="l" rtl="0" fontAlgn="base">
              <a:spcBef>
                <a:spcPct val="20000"/>
              </a:spcBef>
              <a:spcAft>
                <a:spcPct val="0"/>
              </a:spcAft>
              <a:buClr>
                <a:srgbClr val="FFCC00"/>
              </a:buClr>
              <a:buChar char="»"/>
              <a:defRPr>
                <a:solidFill>
                  <a:schemeClr val="tx1"/>
                </a:solidFill>
                <a:latin typeface="+mn-lt"/>
              </a:defRPr>
            </a:lvl8pPr>
            <a:lvl9pPr marL="3886200" indent="-228600" algn="l" rtl="0" fontAlgn="base">
              <a:spcBef>
                <a:spcPct val="20000"/>
              </a:spcBef>
              <a:spcAft>
                <a:spcPct val="0"/>
              </a:spcAft>
              <a:buClr>
                <a:srgbClr val="FFCC00"/>
              </a:buClr>
              <a:buChar char="»"/>
              <a:defRPr>
                <a:solidFill>
                  <a:schemeClr val="tx1"/>
                </a:solidFill>
                <a:latin typeface="+mn-lt"/>
              </a:defRPr>
            </a:lvl9pPr>
          </a:lstStyle>
          <a:p>
            <a:pPr eaLnBrk="1" hangingPunct="1">
              <a:lnSpc>
                <a:spcPct val="90000"/>
              </a:lnSpc>
            </a:pPr>
            <a:r>
              <a:rPr lang="en-US" altLang="zh-CN" dirty="0">
                <a:ea typeface="宋体" panose="02010600030101010101" pitchFamily="2" charset="-122"/>
              </a:rPr>
              <a:t>NULL  Three Valued </a:t>
            </a:r>
            <a:endParaRPr lang="zh-CN" altLang="en-US" sz="1800" dirty="0">
              <a:solidFill>
                <a:schemeClr val="bg2"/>
              </a:solidFill>
              <a:ea typeface="宋体" panose="02010600030101010101" pitchFamily="2" charset="-122"/>
            </a:endParaRPr>
          </a:p>
          <a:p>
            <a:pPr lvl="2" eaLnBrk="1" hangingPunct="1">
              <a:lnSpc>
                <a:spcPct val="90000"/>
              </a:lnSpc>
            </a:pPr>
            <a:r>
              <a:rPr lang="en-US" altLang="zh-CN" sz="1800" dirty="0">
                <a:solidFill>
                  <a:schemeClr val="bg2"/>
                </a:solidFill>
                <a:ea typeface="宋体" panose="02010600030101010101" pitchFamily="2" charset="-122"/>
              </a:rPr>
              <a:t>True</a:t>
            </a:r>
          </a:p>
          <a:p>
            <a:pPr lvl="2" eaLnBrk="1" hangingPunct="1">
              <a:lnSpc>
                <a:spcPct val="90000"/>
              </a:lnSpc>
            </a:pPr>
            <a:r>
              <a:rPr lang="en-US" altLang="zh-CN" sz="1800" dirty="0">
                <a:solidFill>
                  <a:schemeClr val="bg2"/>
                </a:solidFill>
                <a:ea typeface="宋体" panose="02010600030101010101" pitchFamily="2" charset="-122"/>
              </a:rPr>
              <a:t>False</a:t>
            </a:r>
          </a:p>
          <a:p>
            <a:pPr lvl="2" eaLnBrk="1" hangingPunct="1">
              <a:lnSpc>
                <a:spcPct val="90000"/>
              </a:lnSpc>
            </a:pPr>
            <a:r>
              <a:rPr lang="en-US" altLang="zh-CN" sz="1800" dirty="0">
                <a:solidFill>
                  <a:schemeClr val="bg2"/>
                </a:solidFill>
                <a:ea typeface="宋体" panose="02010600030101010101" pitchFamily="2" charset="-122"/>
              </a:rPr>
              <a:t>Unknown</a:t>
            </a:r>
          </a:p>
          <a:p>
            <a:pPr lvl="1" eaLnBrk="1" hangingPunct="1">
              <a:lnSpc>
                <a:spcPct val="90000"/>
              </a:lnSpc>
            </a:pPr>
            <a:r>
              <a:rPr lang="en-US" altLang="zh-CN" sz="1800" dirty="0">
                <a:solidFill>
                  <a:schemeClr val="bg2"/>
                </a:solidFill>
                <a:ea typeface="宋体" panose="02010600030101010101" pitchFamily="2" charset="-122"/>
              </a:rPr>
              <a:t>in genral  WHERE </a:t>
            </a:r>
            <a:r>
              <a:rPr lang="en-US" altLang="zh-CN" sz="1800" dirty="0" smtClean="0">
                <a:ea typeface="宋体" panose="02010600030101010101" pitchFamily="2" charset="-122"/>
                <a:sym typeface="+mn-ea"/>
              </a:rPr>
              <a:t>clause predicate is true , can be selected</a:t>
            </a:r>
            <a:endParaRPr lang="zh-CN" altLang="en-US" sz="1800" dirty="0">
              <a:solidFill>
                <a:schemeClr val="bg2"/>
              </a:solidFill>
              <a:ea typeface="宋体" panose="02010600030101010101" pitchFamily="2" charset="-122"/>
            </a:endParaRPr>
          </a:p>
          <a:p>
            <a:pPr marL="914400" lvl="2" indent="0" eaLnBrk="1" hangingPunct="1">
              <a:lnSpc>
                <a:spcPct val="90000"/>
              </a:lnSpc>
              <a:buNone/>
            </a:pPr>
            <a:r>
              <a:rPr lang="en-US" altLang="zh-CN" dirty="0">
                <a:ea typeface="宋体" panose="02010600030101010101" pitchFamily="2" charset="-122"/>
              </a:rPr>
              <a:t>   IS NOT FALSE</a:t>
            </a:r>
          </a:p>
          <a:p>
            <a:pPr lvl="2" eaLnBrk="1" hangingPunct="1">
              <a:lnSpc>
                <a:spcPct val="90000"/>
              </a:lnSpc>
            </a:pPr>
            <a:r>
              <a:rPr lang="en-US" altLang="zh-CN" dirty="0">
                <a:ea typeface="宋体" panose="02010600030101010101" pitchFamily="2" charset="-122"/>
              </a:rPr>
              <a:t>Example: </a:t>
            </a:r>
            <a:endParaRPr lang="zh-CN" altLang="en-US" dirty="0">
              <a:ea typeface="宋体" panose="02010600030101010101" pitchFamily="2" charset="-122"/>
            </a:endParaRPr>
          </a:p>
          <a:p>
            <a:pPr lvl="2" eaLnBrk="1" hangingPunct="1">
              <a:lnSpc>
                <a:spcPct val="90000"/>
              </a:lnSpc>
              <a:buNone/>
            </a:pPr>
            <a:r>
              <a:rPr lang="en-US" altLang="zh-CN" dirty="0">
                <a:ea typeface="宋体" panose="02010600030101010101" pitchFamily="2" charset="-122"/>
              </a:rPr>
              <a:t>   SELECT *</a:t>
            </a:r>
          </a:p>
          <a:p>
            <a:pPr lvl="2" eaLnBrk="1" hangingPunct="1">
              <a:lnSpc>
                <a:spcPct val="90000"/>
              </a:lnSpc>
              <a:buNone/>
            </a:pPr>
            <a:r>
              <a:rPr lang="en-US" altLang="zh-CN" dirty="0">
                <a:ea typeface="宋体" panose="02010600030101010101" pitchFamily="2" charset="-122"/>
              </a:rPr>
              <a:t>	FROM instructor</a:t>
            </a:r>
          </a:p>
          <a:p>
            <a:pPr lvl="2" eaLnBrk="1" hangingPunct="1">
              <a:lnSpc>
                <a:spcPct val="90000"/>
              </a:lnSpc>
              <a:buNone/>
            </a:pPr>
            <a:r>
              <a:rPr lang="en-US" altLang="zh-CN" dirty="0">
                <a:ea typeface="宋体" panose="02010600030101010101" pitchFamily="2" charset="-122"/>
              </a:rPr>
              <a:t>	WHERE Salary &lt; 75000;(</a:t>
            </a:r>
            <a:r>
              <a:rPr lang="en-US" altLang="zh-CN" dirty="0" smtClean="0">
                <a:ea typeface="宋体" panose="02010600030101010101" pitchFamily="2" charset="-122"/>
              </a:rPr>
              <a:t>Salary is </a:t>
            </a:r>
            <a:r>
              <a:rPr lang="en-US" altLang="zh-CN" dirty="0">
                <a:ea typeface="宋体" panose="02010600030101010101" pitchFamily="2" charset="-122"/>
              </a:rPr>
              <a:t>NULL not selected)</a:t>
            </a:r>
          </a:p>
          <a:p>
            <a:pPr lvl="2" eaLnBrk="1" hangingPunct="1">
              <a:lnSpc>
                <a:spcPct val="90000"/>
              </a:lnSpc>
              <a:buNone/>
            </a:pPr>
            <a:r>
              <a:rPr lang="en-US" altLang="zh-CN" dirty="0">
                <a:ea typeface="宋体" panose="02010600030101010101" pitchFamily="2" charset="-122"/>
              </a:rPr>
              <a:t>SELECT * </a:t>
            </a:r>
          </a:p>
          <a:p>
            <a:pPr lvl="2" eaLnBrk="1" hangingPunct="1">
              <a:lnSpc>
                <a:spcPct val="90000"/>
              </a:lnSpc>
              <a:buNone/>
            </a:pPr>
            <a:r>
              <a:rPr lang="en-US" altLang="zh-CN" dirty="0">
                <a:ea typeface="宋体" panose="02010600030101010101" pitchFamily="2" charset="-122"/>
              </a:rPr>
              <a:t>	FROM instructor</a:t>
            </a:r>
          </a:p>
          <a:p>
            <a:pPr lvl="2" eaLnBrk="1" hangingPunct="1">
              <a:lnSpc>
                <a:spcPct val="90000"/>
              </a:lnSpc>
              <a:buNone/>
            </a:pPr>
            <a:r>
              <a:rPr lang="en-US" altLang="zh-CN" dirty="0">
                <a:ea typeface="宋体" panose="02010600030101010101" pitchFamily="2" charset="-122"/>
              </a:rPr>
              <a:t>	WHERE (Salary &lt; 75000)</a:t>
            </a:r>
            <a:r>
              <a:rPr lang="en-US" altLang="zh-CN" dirty="0">
                <a:latin typeface="Arial Unicode MS" pitchFamily="34" charset="-122"/>
                <a:ea typeface="宋体" panose="02010600030101010101" pitchFamily="2" charset="-122"/>
              </a:rPr>
              <a:t> </a:t>
            </a:r>
            <a:r>
              <a:rPr lang="en-US" altLang="zh-CN" dirty="0">
                <a:solidFill>
                  <a:srgbClr val="CC0000"/>
                </a:solidFill>
                <a:latin typeface="Arial Unicode MS" pitchFamily="34" charset="-122"/>
                <a:ea typeface="宋体" panose="02010600030101010101" pitchFamily="2" charset="-122"/>
              </a:rPr>
              <a:t>IS NOT FALSE</a:t>
            </a:r>
            <a:r>
              <a:rPr lang="en-US" altLang="zh-CN" dirty="0">
                <a:ea typeface="宋体" panose="02010600030101010101" pitchFamily="2" charset="-122"/>
              </a:rPr>
              <a:t>;(</a:t>
            </a:r>
            <a:r>
              <a:rPr lang="en-US" altLang="zh-CN" dirty="0">
                <a:ea typeface="宋体" panose="02010600030101010101" pitchFamily="2" charset="-122"/>
                <a:sym typeface="+mn-ea"/>
              </a:rPr>
              <a:t>Salary is NULL  selected)</a:t>
            </a:r>
            <a:endParaRPr lang="en-US" altLang="zh-CN" dirty="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408295" y="1034954"/>
            <a:ext cx="8369945" cy="5118419"/>
          </a:xfrm>
          <a:prstGeom prst="rect">
            <a:avLst/>
          </a:prstGeom>
          <a:noFill/>
          <a:ln w="9525">
            <a:noFill/>
            <a:miter lim="800000"/>
          </a:ln>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defRPr/>
            </a:pPr>
            <a:r>
              <a:rPr kumimoji="0" lang="en-US" altLang="zh-CN" sz="32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Parts/functions of SQL</a:t>
            </a:r>
            <a:endParaRPr kumimoji="1" lang="en-US" altLang="zh-CN" sz="32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endParaRP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2"/>
              <a:buChar char="l"/>
              <a:defRPr/>
            </a:pPr>
            <a:r>
              <a:rPr kumimoji="0"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rPr>
              <a:t>data definition language (DDL)</a:t>
            </a:r>
            <a:endParaRPr kumimoji="1" lang="zh-CN" altLang="en-US" sz="2400" b="0" i="0" u="none" strike="noStrike" kern="0" cap="none" spc="0" normalizeH="0" baseline="0" noProof="0" dirty="0" smtClean="0">
              <a:ln>
                <a:noFill/>
              </a:ln>
              <a:solidFill>
                <a:schemeClr val="tx1"/>
              </a:solidFill>
              <a:effectLst/>
              <a:uLnTx/>
              <a:uFillTx/>
              <a:latin typeface="Times New Roman" panose="02020603050405020304" pitchFamily="18" charset="0"/>
            </a:endParaRPr>
          </a:p>
          <a:p>
            <a:pPr marL="1143000" marR="0" lvl="2" indent="-228600" algn="l" defTabSz="914400" rtl="0" eaLnBrk="0" fontAlgn="base" latinLnBrk="0" hangingPunct="0">
              <a:lnSpc>
                <a:spcPct val="100000"/>
              </a:lnSpc>
              <a:spcBef>
                <a:spcPct val="35000"/>
              </a:spcBef>
              <a:spcAft>
                <a:spcPct val="0"/>
              </a:spcAft>
              <a:buClr>
                <a:srgbClr val="33CC33"/>
              </a:buClr>
              <a:buSzPct val="75000"/>
              <a:buFont typeface="Webdings" panose="05030102010509060703" pitchFamily="18" charset="2"/>
              <a:buChar char="4"/>
              <a:defRPr/>
            </a:pPr>
            <a:r>
              <a:rPr kumimoji="0" lang="en-US" altLang="zh-CN" sz="2400" b="0" i="1" u="none" strike="noStrike" kern="0" cap="none" spc="0" normalizeH="0" baseline="0" noProof="0" dirty="0" smtClean="0">
                <a:ln>
                  <a:noFill/>
                </a:ln>
                <a:solidFill>
                  <a:schemeClr val="tx1"/>
                </a:solidFill>
                <a:effectLst/>
                <a:uLnTx/>
                <a:uFillTx/>
                <a:latin typeface="Times New Roman" panose="02020603050405020304" pitchFamily="18" charset="0"/>
              </a:rPr>
              <a:t>define, delete, modify</a:t>
            </a:r>
            <a:r>
              <a:rPr kumimoji="0"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rPr>
              <a:t> on </a:t>
            </a:r>
            <a:r>
              <a:rPr kumimoji="0" lang="en-US" altLang="zh-CN" sz="2400" b="0" i="1" u="none" strike="noStrike" kern="0" cap="none" spc="0" normalizeH="0" baseline="0" noProof="0" dirty="0" smtClean="0">
                <a:ln>
                  <a:noFill/>
                </a:ln>
                <a:solidFill>
                  <a:schemeClr val="tx2"/>
                </a:solidFill>
                <a:effectLst/>
                <a:uLnTx/>
                <a:uFillTx/>
                <a:latin typeface="Times New Roman" panose="02020603050405020304" pitchFamily="18" charset="0"/>
              </a:rPr>
              <a:t>schemas, views </a:t>
            </a:r>
            <a:r>
              <a:rPr kumimoji="0"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rPr>
              <a:t>and</a:t>
            </a:r>
            <a:r>
              <a:rPr kumimoji="0" lang="en-US" altLang="zh-CN" sz="2400" b="0" i="1" u="none" strike="noStrike" kern="0" cap="none" spc="0" normalizeH="0" baseline="0" noProof="0" dirty="0" smtClean="0">
                <a:ln>
                  <a:noFill/>
                </a:ln>
                <a:solidFill>
                  <a:schemeClr val="folHlink"/>
                </a:solidFill>
                <a:effectLst/>
                <a:uLnTx/>
                <a:uFillTx/>
                <a:latin typeface="Times New Roman" panose="02020603050405020304" pitchFamily="18" charset="0"/>
              </a:rPr>
              <a:t> </a:t>
            </a:r>
            <a:r>
              <a:rPr kumimoji="0" lang="en-US" altLang="zh-CN" sz="2400" b="0" i="1" u="none" strike="noStrike" kern="0" cap="none" spc="0" normalizeH="0" baseline="0" noProof="0" dirty="0" smtClean="0">
                <a:ln>
                  <a:noFill/>
                </a:ln>
                <a:solidFill>
                  <a:schemeClr val="tx2"/>
                </a:solidFill>
                <a:effectLst/>
                <a:uLnTx/>
                <a:uFillTx/>
                <a:latin typeface="Times New Roman" panose="02020603050405020304" pitchFamily="18" charset="0"/>
              </a:rPr>
              <a:t>inde</a:t>
            </a:r>
            <a:r>
              <a:rPr kumimoji="0" lang="en-US" altLang="zh-CN" sz="2400" b="0" i="1" u="none" strike="noStrike" kern="0" cap="none" spc="0" normalizeH="0" baseline="0" noProof="0" dirty="0" smtClean="0">
                <a:ln>
                  <a:noFill/>
                </a:ln>
                <a:solidFill>
                  <a:schemeClr val="folHlink"/>
                </a:solidFill>
                <a:effectLst/>
                <a:uLnTx/>
                <a:uFillTx/>
                <a:latin typeface="Times New Roman" panose="02020603050405020304" pitchFamily="18" charset="0"/>
              </a:rPr>
              <a:t>x</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2"/>
              <a:buChar char="l"/>
              <a:defRPr/>
            </a:pPr>
            <a:r>
              <a:rPr kumimoji="0"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rPr>
              <a:t>interactive data-manipulation language (DML)</a:t>
            </a:r>
            <a:endParaRPr kumimoji="1" lang="zh-CN" altLang="en-US" sz="2400" b="0" i="0" u="none" strike="noStrike" kern="0" cap="none" spc="0" normalizeH="0" baseline="0" noProof="0" dirty="0" smtClean="0">
              <a:ln>
                <a:noFill/>
              </a:ln>
              <a:solidFill>
                <a:schemeClr val="tx1"/>
              </a:solidFill>
              <a:effectLst/>
              <a:uLnTx/>
              <a:uFillTx/>
              <a:latin typeface="Times New Roman" panose="02020603050405020304" pitchFamily="18" charset="0"/>
            </a:endParaRPr>
          </a:p>
          <a:p>
            <a:pPr marL="1143000" marR="0" lvl="2" indent="-228600" algn="l" defTabSz="914400" rtl="0" eaLnBrk="0" fontAlgn="base" latinLnBrk="0" hangingPunct="0">
              <a:lnSpc>
                <a:spcPct val="100000"/>
              </a:lnSpc>
              <a:spcBef>
                <a:spcPct val="35000"/>
              </a:spcBef>
              <a:spcAft>
                <a:spcPct val="0"/>
              </a:spcAft>
              <a:buClr>
                <a:srgbClr val="33CC33"/>
              </a:buClr>
              <a:buSzPct val="75000"/>
              <a:buFont typeface="Webdings" panose="05030102010509060703" pitchFamily="18" charset="2"/>
              <a:buChar char="4"/>
              <a:defRPr/>
            </a:pPr>
            <a:r>
              <a:rPr kumimoji="0" lang="en-US" altLang="zh-CN" sz="2400" b="0" i="1" u="none" strike="noStrike" kern="0" cap="none" spc="0" normalizeH="0" baseline="0" noProof="0" dirty="0" smtClean="0">
                <a:ln>
                  <a:noFill/>
                </a:ln>
                <a:solidFill>
                  <a:schemeClr val="tx1"/>
                </a:solidFill>
                <a:effectLst/>
                <a:uLnTx/>
                <a:uFillTx/>
                <a:latin typeface="Times New Roman" panose="02020603050405020304" pitchFamily="18" charset="0"/>
              </a:rPr>
              <a:t>query/retrieve,  insert , delete, update</a:t>
            </a:r>
            <a:r>
              <a:rPr kumimoji="0"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rPr>
              <a:t> on </a:t>
            </a:r>
            <a:r>
              <a:rPr kumimoji="0" lang="en-US" altLang="zh-CN" sz="2400" b="0" i="0" u="none" strike="noStrike" kern="0" cap="none" spc="0" normalizeH="0" baseline="0" noProof="0" dirty="0" err="1" smtClean="0">
                <a:ln>
                  <a:noFill/>
                </a:ln>
                <a:solidFill>
                  <a:schemeClr val="tx1"/>
                </a:solidFill>
                <a:effectLst/>
                <a:uLnTx/>
                <a:uFillTx/>
                <a:latin typeface="Times New Roman" panose="02020603050405020304" pitchFamily="18" charset="0"/>
              </a:rPr>
              <a:t>tuples</a:t>
            </a:r>
            <a:r>
              <a:rPr kumimoji="0"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rPr>
              <a:t> in DB</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2"/>
              <a:buChar char="l"/>
              <a:defRPr/>
            </a:pPr>
            <a:r>
              <a:rPr kumimoji="0"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rPr>
              <a:t>data control(DCL)</a:t>
            </a:r>
            <a:endParaRPr kumimoji="1" lang="zh-CN" altLang="en-US" sz="2400" b="0" i="0" u="none" strike="noStrike" kern="0" cap="none" spc="0" normalizeH="0" baseline="0" noProof="0" dirty="0" smtClean="0">
              <a:ln>
                <a:noFill/>
              </a:ln>
              <a:solidFill>
                <a:schemeClr val="tx1"/>
              </a:solidFill>
              <a:effectLst/>
              <a:uLnTx/>
              <a:uFillTx/>
              <a:latin typeface="Times New Roman" panose="02020603050405020304" pitchFamily="18" charset="0"/>
            </a:endParaRPr>
          </a:p>
          <a:p>
            <a:pPr marL="1143000" marR="0" lvl="2" indent="-228600" algn="l" defTabSz="914400" rtl="0" eaLnBrk="0" fontAlgn="base" latinLnBrk="0" hangingPunct="0">
              <a:lnSpc>
                <a:spcPct val="100000"/>
              </a:lnSpc>
              <a:spcBef>
                <a:spcPct val="35000"/>
              </a:spcBef>
              <a:spcAft>
                <a:spcPct val="0"/>
              </a:spcAft>
              <a:buClr>
                <a:srgbClr val="33CC33"/>
              </a:buClr>
              <a:buSzPct val="75000"/>
              <a:buFont typeface="Webdings" panose="05030102010509060703" pitchFamily="18" charset="2"/>
              <a:buChar char="4"/>
              <a:defRPr/>
            </a:pPr>
            <a:r>
              <a:rPr kumimoji="0"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rPr>
              <a:t>integrity constraints specifying</a:t>
            </a:r>
          </a:p>
          <a:p>
            <a:pPr marL="1143000" marR="0" lvl="2" indent="-228600" algn="l" defTabSz="914400" rtl="0" eaLnBrk="0" fontAlgn="base" latinLnBrk="0" hangingPunct="0">
              <a:lnSpc>
                <a:spcPct val="100000"/>
              </a:lnSpc>
              <a:spcBef>
                <a:spcPct val="35000"/>
              </a:spcBef>
              <a:spcAft>
                <a:spcPct val="0"/>
              </a:spcAft>
              <a:buClr>
                <a:srgbClr val="33CC33"/>
              </a:buClr>
              <a:buSzPct val="75000"/>
              <a:buFont typeface="Webdings" panose="05030102010509060703" pitchFamily="18" charset="2"/>
              <a:buChar char="4"/>
              <a:defRPr/>
            </a:pPr>
            <a:r>
              <a:rPr kumimoji="0"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rPr>
              <a:t>authorization:  security control, specifying access rights</a:t>
            </a:r>
            <a:endParaRPr kumimoji="0" lang="zh-CN" altLang="en-US" sz="2400" b="0" i="0" u="none" strike="noStrike" kern="0" cap="none" spc="0" normalizeH="0" baseline="0" noProof="0" dirty="0" smtClean="0">
              <a:ln>
                <a:noFill/>
              </a:ln>
              <a:solidFill>
                <a:schemeClr val="tx1"/>
              </a:solidFill>
              <a:effectLst/>
              <a:uLnTx/>
              <a:uFillTx/>
              <a:latin typeface="Times New Roman" panose="02020603050405020304" pitchFamily="18" charset="0"/>
            </a:endParaRPr>
          </a:p>
          <a:p>
            <a:pPr marL="1143000" marR="0" lvl="2" indent="-228600" algn="l" defTabSz="914400" rtl="0" eaLnBrk="0" fontAlgn="base" latinLnBrk="0" hangingPunct="0">
              <a:lnSpc>
                <a:spcPct val="100000"/>
              </a:lnSpc>
              <a:spcBef>
                <a:spcPct val="35000"/>
              </a:spcBef>
              <a:spcAft>
                <a:spcPct val="0"/>
              </a:spcAft>
              <a:buClr>
                <a:srgbClr val="33CC33"/>
              </a:buClr>
              <a:buSzPct val="75000"/>
              <a:buFont typeface="Webdings" panose="05030102010509060703" pitchFamily="18" charset="2"/>
              <a:buChar char="4"/>
              <a:defRPr/>
            </a:pPr>
            <a:r>
              <a:rPr kumimoji="0"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rPr>
              <a:t>transaction management</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2"/>
              <a:buChar char="l"/>
              <a:defRPr/>
            </a:pPr>
            <a:r>
              <a:rPr kumimoji="0" lang="en-US" altLang="zh-CN" sz="2400" b="0" i="0" u="none" strike="noStrike" kern="0" cap="none" spc="0" normalizeH="0" baseline="0" noProof="0" dirty="0" smtClean="0">
                <a:ln>
                  <a:noFill/>
                </a:ln>
                <a:solidFill>
                  <a:schemeClr val="tx1"/>
                </a:solidFill>
                <a:effectLst/>
                <a:uLnTx/>
                <a:uFillTx/>
                <a:latin typeface="Times New Roman" panose="02020603050405020304" pitchFamily="18" charset="0"/>
              </a:rPr>
              <a:t>embedded and dynamic SQL</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ndParaRPr>
          </a:p>
        </p:txBody>
      </p:sp>
      <p:sp>
        <p:nvSpPr>
          <p:cNvPr id="10" name="Rectangle 2"/>
          <p:cNvSpPr>
            <a:spLocks noGrp="1" noChangeArrowheads="1"/>
          </p:cNvSpPr>
          <p:nvPr>
            <p:ph type="title"/>
          </p:nvPr>
        </p:nvSpPr>
        <p:spPr>
          <a:xfrm>
            <a:off x="713759" y="349487"/>
            <a:ext cx="8077200" cy="609600"/>
          </a:xfrm>
        </p:spPr>
        <p:txBody>
          <a:bodyPr/>
          <a:lstStyle/>
          <a:p>
            <a:pPr>
              <a:defRPr/>
            </a:pPr>
            <a:r>
              <a:rPr lang="en-US" altLang="zh-CN" sz="2800" dirty="0" smtClean="0"/>
              <a:t>3.1 Overview of the SQL Query Language</a:t>
            </a:r>
            <a:endParaRPr lang="en-US" altLang="zh-CN" sz="2800" dirty="0" smtClean="0">
              <a:ea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68350" y="117475"/>
            <a:ext cx="8077200" cy="609600"/>
          </a:xfrm>
        </p:spPr>
        <p:txBody>
          <a:bodyPr/>
          <a:lstStyle/>
          <a:p>
            <a:pPr>
              <a:defRPr/>
            </a:pPr>
            <a:r>
              <a:rPr lang="en-US" altLang="zh-CN" sz="2800" dirty="0" smtClean="0">
                <a:ea typeface="宋体" panose="02010600030101010101" pitchFamily="2" charset="-122"/>
              </a:rPr>
              <a:t>3.6 Null Values</a:t>
            </a:r>
          </a:p>
        </p:txBody>
      </p:sp>
      <p:sp>
        <p:nvSpPr>
          <p:cNvPr id="5" name="Rectangle 3"/>
          <p:cNvSpPr txBox="1">
            <a:spLocks noChangeArrowheads="1"/>
          </p:cNvSpPr>
          <p:nvPr/>
        </p:nvSpPr>
        <p:spPr bwMode="auto">
          <a:xfrm>
            <a:off x="387275" y="816030"/>
            <a:ext cx="8433996" cy="5530981"/>
          </a:xfrm>
          <a:prstGeom prst="rect">
            <a:avLst/>
          </a:prstGeom>
          <a:noFill/>
          <a:ln w="9525">
            <a:noFill/>
            <a:miter lim="800000"/>
          </a:ln>
        </p:spPr>
        <p:txBody>
          <a:bodyPr vert="horz" wrap="square" lIns="91440" tIns="45720" rIns="91440" bIns="45720" numCol="1" anchor="t" anchorCtr="0" compatLnSpc="1"/>
          <a:lstStyle/>
          <a:p>
            <a:pPr marL="342900" lvl="0" indent="-342900">
              <a:spcBef>
                <a:spcPct val="35000"/>
              </a:spcBef>
              <a:buClr>
                <a:schemeClr val="tx2"/>
              </a:buClr>
              <a:buSzPct val="90000"/>
              <a:buFont typeface="Monotype Sorts" charset="2"/>
              <a:buChar char="n"/>
            </a:pPr>
            <a:r>
              <a:rPr lang="en-US" altLang="zh-CN" sz="2800" i="1" dirty="0" smtClean="0">
                <a:latin typeface="Times New Roman" panose="02020603050405020304" pitchFamily="18" charset="0"/>
              </a:rPr>
              <a:t>(</a:t>
            </a:r>
            <a:r>
              <a:rPr lang="en-US" altLang="zh-CN" sz="2800" b="1" dirty="0" smtClean="0">
                <a:latin typeface="Times New Roman" panose="02020603050405020304" pitchFamily="18" charset="0"/>
              </a:rPr>
              <a:t>not</a:t>
            </a:r>
            <a:r>
              <a:rPr lang="en-US" altLang="zh-CN" sz="2800" i="1" dirty="0" smtClean="0">
                <a:latin typeface="Times New Roman" panose="02020603050405020304" pitchFamily="18" charset="0"/>
              </a:rPr>
              <a:t> unknown) = unknown</a:t>
            </a:r>
            <a:endParaRPr kumimoji="1" lang="en-US" altLang="zh-CN" sz="2800" kern="0" dirty="0" smtClean="0">
              <a:latin typeface="+mn-lt"/>
              <a:ea typeface="宋体" panose="02010600030101010101" pitchFamily="2" charset="-122"/>
            </a:endParaRPr>
          </a:p>
          <a:p>
            <a:pPr marL="342900" lvl="0" indent="-342900">
              <a:spcBef>
                <a:spcPct val="35000"/>
              </a:spcBef>
              <a:buClr>
                <a:schemeClr val="tx2"/>
              </a:buClr>
              <a:buSzPct val="90000"/>
              <a:buFont typeface="Monotype Sorts" charset="2"/>
              <a:buChar char="n"/>
            </a:pPr>
            <a:r>
              <a:rPr lang="en-US" altLang="zh-CN" sz="2800" dirty="0" smtClean="0">
                <a:latin typeface="Times New Roman" panose="02020603050405020304" pitchFamily="18" charset="0"/>
              </a:rPr>
              <a:t>“</a:t>
            </a:r>
            <a:r>
              <a:rPr lang="en-US" altLang="zh-CN" sz="2800" i="1" dirty="0" smtClean="0">
                <a:latin typeface="Times New Roman" panose="02020603050405020304" pitchFamily="18" charset="0"/>
              </a:rPr>
              <a:t>P</a:t>
            </a:r>
            <a:r>
              <a:rPr lang="en-US" altLang="zh-CN" sz="2800" b="1" dirty="0" smtClean="0">
                <a:latin typeface="Times New Roman" panose="02020603050405020304" pitchFamily="18" charset="0"/>
              </a:rPr>
              <a:t> is unknown” </a:t>
            </a:r>
            <a:r>
              <a:rPr lang="en-US" altLang="zh-CN" sz="2800" dirty="0" smtClean="0">
                <a:latin typeface="Times New Roman" panose="02020603050405020304" pitchFamily="18" charset="0"/>
              </a:rPr>
              <a:t>evaluates to true if predicate </a:t>
            </a:r>
            <a:r>
              <a:rPr lang="en-US" altLang="zh-CN" sz="2800" i="1" dirty="0" smtClean="0">
                <a:latin typeface="Times New Roman" panose="02020603050405020304" pitchFamily="18" charset="0"/>
              </a:rPr>
              <a:t>P</a:t>
            </a:r>
            <a:r>
              <a:rPr lang="en-US" altLang="zh-CN" sz="2800" dirty="0" smtClean="0">
                <a:latin typeface="Times New Roman" panose="02020603050405020304" pitchFamily="18" charset="0"/>
              </a:rPr>
              <a:t> evaluates to </a:t>
            </a:r>
            <a:r>
              <a:rPr lang="en-US" altLang="zh-CN" sz="2800" i="1" dirty="0" smtClean="0">
                <a:latin typeface="Times New Roman" panose="02020603050405020304" pitchFamily="18" charset="0"/>
              </a:rPr>
              <a:t>unknown</a:t>
            </a:r>
          </a:p>
          <a:p>
            <a:pPr marL="342900" lvl="0" indent="-342900">
              <a:spcBef>
                <a:spcPct val="35000"/>
              </a:spcBef>
              <a:buClr>
                <a:schemeClr val="tx2"/>
              </a:buClr>
              <a:buSzPct val="90000"/>
              <a:buFont typeface="Monotype Sorts" charset="2"/>
              <a:buChar char="n"/>
            </a:pPr>
            <a:r>
              <a:rPr lang="en-US" altLang="zh-CN" sz="2800" dirty="0" smtClean="0">
                <a:latin typeface="Times New Roman" panose="02020603050405020304" pitchFamily="18" charset="0"/>
              </a:rPr>
              <a:t>Result of </a:t>
            </a:r>
            <a:r>
              <a:rPr lang="en-US" altLang="zh-CN" sz="2800" b="1" dirty="0" smtClean="0">
                <a:latin typeface="Times New Roman" panose="02020603050405020304" pitchFamily="18" charset="0"/>
              </a:rPr>
              <a:t>where </a:t>
            </a:r>
            <a:r>
              <a:rPr lang="en-US" altLang="zh-CN" sz="2800" dirty="0" smtClean="0">
                <a:latin typeface="Times New Roman" panose="02020603050405020304" pitchFamily="18" charset="0"/>
              </a:rPr>
              <a:t>clause predicate P is treated as </a:t>
            </a:r>
            <a:r>
              <a:rPr lang="en-US" altLang="zh-CN" sz="2800" i="1" dirty="0" smtClean="0">
                <a:latin typeface="Times New Roman" panose="02020603050405020304" pitchFamily="18" charset="0"/>
              </a:rPr>
              <a:t>false </a:t>
            </a:r>
            <a:r>
              <a:rPr lang="en-US" altLang="zh-CN" sz="2800" dirty="0" smtClean="0">
                <a:latin typeface="Times New Roman" panose="02020603050405020304" pitchFamily="18" charset="0"/>
              </a:rPr>
              <a:t>if it evaluates to </a:t>
            </a:r>
            <a:r>
              <a:rPr lang="en-US" altLang="zh-CN" sz="2800" i="1" dirty="0" smtClean="0">
                <a:latin typeface="Times New Roman" panose="02020603050405020304" pitchFamily="18" charset="0"/>
              </a:rPr>
              <a:t>unknown</a:t>
            </a:r>
          </a:p>
          <a:p>
            <a:pPr marL="342900" lvl="0" indent="-342900">
              <a:spcBef>
                <a:spcPct val="35000"/>
              </a:spcBef>
              <a:buClr>
                <a:schemeClr val="tx2"/>
              </a:buClr>
              <a:buSzPct val="90000"/>
            </a:pPr>
            <a:r>
              <a:rPr kumimoji="1" lang="en-US" altLang="zh-CN" sz="2000" kern="0" dirty="0" smtClean="0">
                <a:solidFill>
                  <a:srgbClr val="FF0000"/>
                </a:solidFill>
                <a:latin typeface="+mn-lt"/>
                <a:ea typeface="宋体" panose="02010600030101010101" pitchFamily="2" charset="-122"/>
              </a:rPr>
              <a:t>Try: select * from instructor where ((null+1) is not null);(NONE  false)</a:t>
            </a:r>
          </a:p>
          <a:p>
            <a:pPr marL="342900" indent="-342900">
              <a:spcBef>
                <a:spcPct val="35000"/>
              </a:spcBef>
              <a:buClr>
                <a:schemeClr val="tx2"/>
              </a:buClr>
              <a:buSzPct val="90000"/>
            </a:pPr>
            <a:r>
              <a:rPr kumimoji="1" lang="en-US" altLang="zh-CN" sz="2000" kern="0" dirty="0" smtClean="0">
                <a:solidFill>
                  <a:srgbClr val="FF0000"/>
                </a:solidFill>
                <a:ea typeface="宋体" panose="02010600030101010101" pitchFamily="2" charset="-122"/>
              </a:rPr>
              <a:t>        select * from instructor where ((null+1) is null);(ALL  true)</a:t>
            </a:r>
          </a:p>
          <a:p>
            <a:pPr marL="342900" indent="-342900">
              <a:spcBef>
                <a:spcPct val="35000"/>
              </a:spcBef>
              <a:buClr>
                <a:schemeClr val="tx2"/>
              </a:buClr>
              <a:buSzPct val="90000"/>
              <a:buFont typeface="Monotype Sorts" charset="2"/>
              <a:buChar char="n"/>
            </a:pPr>
            <a:r>
              <a:rPr lang="en-US" altLang="zh-CN" sz="2400" dirty="0" smtClean="0">
                <a:latin typeface="Times New Roman" panose="02020603050405020304" pitchFamily="18" charset="0"/>
              </a:rPr>
              <a:t>Null values and aggregates</a:t>
            </a:r>
            <a:endParaRPr lang="en-US" altLang="zh-CN" sz="2400" i="1" dirty="0" smtClean="0">
              <a:latin typeface="Times New Roman" panose="02020603050405020304" pitchFamily="18" charset="0"/>
            </a:endParaRPr>
          </a:p>
          <a:p>
            <a:pPr marL="742950" lvl="1" indent="-285750">
              <a:spcBef>
                <a:spcPct val="35000"/>
              </a:spcBef>
              <a:buClr>
                <a:schemeClr val="folHlink"/>
              </a:buClr>
              <a:buSzPct val="80000"/>
              <a:buFont typeface="Monotype Sorts" charset="2"/>
              <a:buChar char="l"/>
            </a:pPr>
            <a:r>
              <a:rPr lang="en-US" altLang="zh-CN" sz="2400" dirty="0" smtClean="0">
                <a:latin typeface="Times New Roman" panose="02020603050405020304" pitchFamily="18" charset="0"/>
              </a:rPr>
              <a:t>all aggregate operations </a:t>
            </a:r>
            <a:r>
              <a:rPr lang="en-US" altLang="zh-CN" sz="2400" b="1" dirty="0" smtClean="0">
                <a:solidFill>
                  <a:srgbClr val="FF3300"/>
                </a:solidFill>
                <a:latin typeface="Times New Roman" panose="02020603050405020304" pitchFamily="18" charset="0"/>
              </a:rPr>
              <a:t>except count(*)</a:t>
            </a:r>
            <a:r>
              <a:rPr lang="en-US" altLang="zh-CN" sz="2400" dirty="0" smtClean="0">
                <a:latin typeface="Times New Roman" panose="02020603050405020304" pitchFamily="18" charset="0"/>
              </a:rPr>
              <a:t> ignore </a:t>
            </a:r>
            <a:r>
              <a:rPr lang="en-US" altLang="zh-CN" sz="2400" dirty="0" err="1" smtClean="0">
                <a:latin typeface="Times New Roman" panose="02020603050405020304" pitchFamily="18" charset="0"/>
              </a:rPr>
              <a:t>tuples</a:t>
            </a:r>
            <a:r>
              <a:rPr lang="en-US" altLang="zh-CN" sz="2400" dirty="0" smtClean="0">
                <a:latin typeface="Times New Roman" panose="02020603050405020304" pitchFamily="18" charset="0"/>
              </a:rPr>
              <a:t> with </a:t>
            </a:r>
            <a:r>
              <a:rPr lang="en-US" altLang="zh-CN" sz="2400" i="1" dirty="0" smtClean="0">
                <a:latin typeface="Times New Roman" panose="02020603050405020304" pitchFamily="18" charset="0"/>
              </a:rPr>
              <a:t>null</a:t>
            </a:r>
            <a:r>
              <a:rPr lang="en-US" altLang="zh-CN" sz="2400" dirty="0" smtClean="0">
                <a:latin typeface="Times New Roman" panose="02020603050405020304" pitchFamily="18" charset="0"/>
              </a:rPr>
              <a:t> values on the aggregated attributes</a:t>
            </a:r>
          </a:p>
          <a:p>
            <a:pPr marL="742950" lvl="1" indent="-285750">
              <a:spcBef>
                <a:spcPct val="35000"/>
              </a:spcBef>
              <a:buClr>
                <a:schemeClr val="folHlink"/>
              </a:buClr>
              <a:buSzPct val="80000"/>
            </a:pPr>
            <a:r>
              <a:rPr kumimoji="1" lang="en-US" altLang="zh-CN" sz="2000" b="0"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rPr>
              <a:t>SQL Server:</a:t>
            </a:r>
            <a:r>
              <a:rPr kumimoji="1" lang="en-US" altLang="zh-CN" sz="2000" b="0" i="0" u="none" strike="noStrike" kern="0" cap="none" spc="0" normalizeH="0" noProof="0" dirty="0" smtClean="0">
                <a:ln>
                  <a:noFill/>
                </a:ln>
                <a:solidFill>
                  <a:schemeClr val="tx1"/>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0" cap="none" spc="0" normalizeH="0" noProof="0" dirty="0" err="1" smtClean="0">
                <a:ln>
                  <a:noFill/>
                </a:ln>
                <a:solidFill>
                  <a:schemeClr val="tx1"/>
                </a:solidFill>
                <a:effectLst/>
                <a:uLnTx/>
                <a:uFillTx/>
                <a:latin typeface="Times New Roman" panose="02020603050405020304" pitchFamily="18" charset="0"/>
                <a:ea typeface="宋体" panose="02010600030101010101" pitchFamily="2" charset="-122"/>
              </a:rPr>
              <a:t>isnull</a:t>
            </a:r>
            <a:r>
              <a:rPr kumimoji="1" lang="en-US" altLang="zh-CN" sz="2000" b="0" i="0" u="none" strike="noStrike" kern="0" cap="none" spc="0" normalizeH="0" noProof="0" dirty="0" smtClean="0">
                <a:ln>
                  <a:noFill/>
                </a:ln>
                <a:solidFill>
                  <a:schemeClr val="tx1"/>
                </a:solidFill>
                <a:effectLst/>
                <a:uLnTx/>
                <a:uFillTx/>
                <a:latin typeface="Times New Roman" panose="02020603050405020304" pitchFamily="18" charset="0"/>
                <a:ea typeface="宋体" panose="02010600030101010101" pitchFamily="2" charset="-122"/>
              </a:rPr>
              <a:t>() :</a:t>
            </a:r>
            <a:r>
              <a:rPr lang="en-US" altLang="zh-CN" sz="2000" dirty="0" err="1" smtClean="0"/>
              <a:t>isnull</a:t>
            </a:r>
            <a:r>
              <a:rPr lang="en-US" altLang="zh-CN" sz="2000" dirty="0" smtClean="0"/>
              <a:t>(field</a:t>
            </a:r>
            <a:r>
              <a:rPr lang="zh-CN" altLang="en-US" sz="2000" dirty="0" smtClean="0"/>
              <a:t>，</a:t>
            </a:r>
            <a:r>
              <a:rPr lang="en-US" altLang="zh-CN" sz="2000" dirty="0" smtClean="0"/>
              <a:t>value) : </a:t>
            </a:r>
            <a:r>
              <a:rPr lang="en-US" altLang="zh-CN" sz="2000" dirty="0" err="1" smtClean="0"/>
              <a:t>isnull</a:t>
            </a:r>
            <a:r>
              <a:rPr lang="en-US" altLang="zh-CN" sz="2000" dirty="0" smtClean="0"/>
              <a:t>()</a:t>
            </a:r>
            <a:r>
              <a:rPr lang="zh-CN" altLang="en-US" sz="2000" dirty="0" smtClean="0"/>
              <a:t>函数是用来判断列名是否为</a:t>
            </a:r>
            <a:r>
              <a:rPr lang="en-US" altLang="zh-CN" sz="2000" dirty="0" smtClean="0"/>
              <a:t>null </a:t>
            </a:r>
            <a:r>
              <a:rPr lang="zh-CN" altLang="en-US" sz="2000" dirty="0" smtClean="0"/>
              <a:t>如果为</a:t>
            </a:r>
            <a:r>
              <a:rPr lang="en-US" altLang="zh-CN" sz="2000" dirty="0" err="1" smtClean="0"/>
              <a:t>NUll</a:t>
            </a:r>
            <a:r>
              <a:rPr lang="en-US" altLang="zh-CN" sz="2000" dirty="0" smtClean="0"/>
              <a:t> </a:t>
            </a:r>
            <a:r>
              <a:rPr lang="zh-CN" altLang="en-US" sz="2000" dirty="0" smtClean="0"/>
              <a:t>则返回</a:t>
            </a:r>
            <a:r>
              <a:rPr lang="en-US" altLang="zh-CN" sz="2000" dirty="0" smtClean="0"/>
              <a:t>value </a:t>
            </a:r>
            <a:r>
              <a:rPr lang="zh-CN" altLang="en-US" sz="2000" dirty="0" smtClean="0"/>
              <a:t>否则 返回列名的值</a:t>
            </a:r>
            <a:endPar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宋体" panose="02010600030101010101" pitchFamily="2" charset="-122"/>
              </a:rPr>
              <a:t>3.6 Null Values</a:t>
            </a:r>
            <a:endParaRPr lang="zh-CN" altLang="en-US" dirty="0"/>
          </a:p>
        </p:txBody>
      </p:sp>
      <p:sp>
        <p:nvSpPr>
          <p:cNvPr id="4" name="Rectangle 5"/>
          <p:cNvSpPr txBox="1">
            <a:spLocks noChangeArrowheads="1"/>
          </p:cNvSpPr>
          <p:nvPr/>
        </p:nvSpPr>
        <p:spPr bwMode="auto">
          <a:xfrm>
            <a:off x="449942" y="862015"/>
            <a:ext cx="8432801" cy="5480728"/>
          </a:xfrm>
          <a:prstGeom prst="rect">
            <a:avLst/>
          </a:prstGeom>
          <a:noFill/>
          <a:ln w="9525">
            <a:noFill/>
            <a:miter lim="800000"/>
          </a:ln>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35000"/>
              </a:spcBef>
              <a:spcAft>
                <a:spcPct val="0"/>
              </a:spcAft>
              <a:buClr>
                <a:schemeClr val="tx2"/>
              </a:buClr>
              <a:buSzPct val="90000"/>
              <a:buFont typeface="Wingdings" panose="05000000000000000000" pitchFamily="2" charset="2"/>
              <a:buChar char="n"/>
              <a:defRPr/>
            </a:pPr>
            <a:r>
              <a:rPr kumimoji="1" lang="en-US" altLang="zh-CN" sz="2400" i="0" u="none" strike="noStrike" kern="0" cap="none" spc="0" normalizeH="0" baseline="0" noProof="0" dirty="0" smtClean="0">
                <a:ln>
                  <a:noFill/>
                </a:ln>
                <a:effectLst/>
                <a:uLnTx/>
                <a:uFillTx/>
                <a:latin typeface="+mj-lt"/>
                <a:ea typeface="+mn-ea"/>
                <a:cs typeface="+mn-cs"/>
              </a:rPr>
              <a:t>Two important rules of operations on Nulls:</a:t>
            </a:r>
          </a:p>
          <a:p>
            <a:pPr marL="800100" lvl="1" indent="-342900">
              <a:spcBef>
                <a:spcPct val="35000"/>
              </a:spcBef>
              <a:buClr>
                <a:schemeClr val="tx2">
                  <a:lumMod val="40000"/>
                  <a:lumOff val="60000"/>
                </a:schemeClr>
              </a:buClr>
              <a:buSzPct val="90000"/>
              <a:buFont typeface="Wingdings" panose="05000000000000000000" pitchFamily="2" charset="2"/>
              <a:buChar char="l"/>
              <a:defRPr/>
            </a:pPr>
            <a:r>
              <a:rPr kumimoji="1" lang="en-US" altLang="zh-CN" sz="2400" i="0" u="none" strike="noStrike" kern="0" cap="none" spc="0" normalizeH="0" baseline="0" noProof="0" dirty="0" smtClean="0">
                <a:ln>
                  <a:noFill/>
                </a:ln>
                <a:effectLst/>
                <a:uLnTx/>
                <a:uFillTx/>
                <a:latin typeface="+mj-lt"/>
              </a:rPr>
              <a:t>When we operate on a NULL and any other value, using an arithmetic operator like ×or </a:t>
            </a:r>
            <a:r>
              <a:rPr kumimoji="1" lang="zh-CN" altLang="en-US" sz="2400" i="0" u="none" strike="noStrike" kern="0" cap="none" spc="0" normalizeH="0" baseline="0" noProof="0" dirty="0" smtClean="0">
                <a:ln>
                  <a:noFill/>
                </a:ln>
                <a:effectLst/>
                <a:uLnTx/>
                <a:uFillTx/>
                <a:latin typeface="+mj-lt"/>
              </a:rPr>
              <a:t>＋</a:t>
            </a:r>
            <a:r>
              <a:rPr kumimoji="1" lang="en-US" altLang="zh-CN" sz="2400" i="0" u="none" strike="noStrike" kern="0" cap="none" spc="0" normalizeH="0" baseline="0" noProof="0" dirty="0" smtClean="0">
                <a:ln>
                  <a:noFill/>
                </a:ln>
                <a:effectLst/>
                <a:uLnTx/>
                <a:uFillTx/>
                <a:latin typeface="+mj-lt"/>
              </a:rPr>
              <a:t>, the result is NULL.</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Wingdings" panose="05000000000000000000" pitchFamily="2" charset="2"/>
              <a:buChar char="l"/>
              <a:defRPr/>
            </a:pPr>
            <a:r>
              <a:rPr kumimoji="1" lang="en-US" altLang="zh-CN" sz="2400" i="0" u="none" strike="noStrike" kern="0" cap="none" spc="0" normalizeH="0" baseline="0" noProof="0" dirty="0" smtClean="0">
                <a:ln>
                  <a:noFill/>
                </a:ln>
                <a:effectLst/>
                <a:uLnTx/>
                <a:uFillTx/>
                <a:latin typeface="+mj-lt"/>
              </a:rPr>
              <a:t>When we compare a NULL value and any other value, using an comparison operator like </a:t>
            </a:r>
            <a:r>
              <a:rPr kumimoji="1" lang="zh-CN" altLang="en-US" sz="2400" i="0" u="none" strike="noStrike" kern="0" cap="none" spc="0" normalizeH="0" baseline="0" noProof="0" dirty="0" smtClean="0">
                <a:ln>
                  <a:noFill/>
                </a:ln>
                <a:effectLst/>
                <a:uLnTx/>
                <a:uFillTx/>
                <a:latin typeface="+mj-lt"/>
              </a:rPr>
              <a:t>＝</a:t>
            </a:r>
            <a:r>
              <a:rPr kumimoji="1" lang="en-US" altLang="zh-CN" sz="2400" i="0" u="none" strike="noStrike" kern="0" cap="none" spc="0" normalizeH="0" baseline="0" noProof="0" dirty="0" smtClean="0">
                <a:ln>
                  <a:noFill/>
                </a:ln>
                <a:effectLst/>
                <a:uLnTx/>
                <a:uFillTx/>
                <a:latin typeface="+mj-lt"/>
              </a:rPr>
              <a:t>or </a:t>
            </a:r>
            <a:r>
              <a:rPr kumimoji="1" lang="zh-CN" altLang="zh-CN" sz="2400" i="0" u="none" strike="noStrike" kern="0" cap="none" spc="0" normalizeH="0" baseline="0" noProof="0" dirty="0" smtClean="0">
                <a:ln>
                  <a:noFill/>
                </a:ln>
                <a:effectLst/>
                <a:uLnTx/>
                <a:uFillTx/>
                <a:latin typeface="+mj-lt"/>
              </a:rPr>
              <a:t>＞</a:t>
            </a:r>
            <a:r>
              <a:rPr kumimoji="1" lang="en-US" altLang="zh-CN" sz="2400" i="0" u="none" strike="noStrike" kern="0" cap="none" spc="0" normalizeH="0" baseline="0" noProof="0" dirty="0" smtClean="0">
                <a:ln>
                  <a:noFill/>
                </a:ln>
                <a:effectLst/>
                <a:uLnTx/>
                <a:uFillTx/>
                <a:latin typeface="+mj-lt"/>
              </a:rPr>
              <a:t>, the result is UNKNOWN.</a:t>
            </a:r>
          </a:p>
          <a:p>
            <a:pPr marL="800100" lvl="1" indent="-342900">
              <a:spcBef>
                <a:spcPct val="35000"/>
              </a:spcBef>
              <a:buClr>
                <a:schemeClr val="tx2">
                  <a:lumMod val="60000"/>
                  <a:lumOff val="40000"/>
                </a:schemeClr>
              </a:buClr>
              <a:buSzPct val="90000"/>
              <a:buFont typeface="Wingdings" panose="05000000000000000000" pitchFamily="2" charset="2"/>
              <a:buChar char="l"/>
              <a:defRPr/>
            </a:pPr>
            <a:r>
              <a:rPr kumimoji="1" lang="en-US" altLang="zh-CN" sz="2400" i="0" u="none" strike="noStrike" kern="0" cap="none" spc="0" normalizeH="0" baseline="0" noProof="0" dirty="0" smtClean="0">
                <a:ln>
                  <a:noFill/>
                </a:ln>
                <a:effectLst/>
                <a:uLnTx/>
                <a:uFillTx/>
                <a:latin typeface="+mj-lt"/>
                <a:ea typeface="+mn-ea"/>
                <a:cs typeface="+mn-cs"/>
              </a:rPr>
              <a:t>Notice that NULL is not a constant, and it can’t be an operand explicitly, such as NULL+3.</a:t>
            </a:r>
          </a:p>
          <a:p>
            <a:pPr marL="800100" lvl="1" indent="-342900">
              <a:spcBef>
                <a:spcPct val="35000"/>
              </a:spcBef>
              <a:buClr>
                <a:schemeClr val="tx2">
                  <a:lumMod val="60000"/>
                  <a:lumOff val="40000"/>
                </a:schemeClr>
              </a:buClr>
              <a:buSzPct val="90000"/>
              <a:buFont typeface="Wingdings" panose="05000000000000000000" pitchFamily="2" charset="2"/>
              <a:buChar char="l"/>
            </a:pPr>
            <a:r>
              <a:rPr lang="en-US" altLang="zh-CN" sz="2400" dirty="0" smtClean="0">
                <a:latin typeface="+mj-lt"/>
              </a:rPr>
              <a:t>SQL conditions, as appear in Where</a:t>
            </a:r>
            <a:r>
              <a:rPr lang="zh-CN" altLang="en-US" sz="2400" dirty="0" smtClean="0">
                <a:latin typeface="+mj-lt"/>
              </a:rPr>
              <a:t>／</a:t>
            </a:r>
            <a:r>
              <a:rPr lang="en-US" altLang="zh-CN" sz="2400" dirty="0" smtClean="0">
                <a:latin typeface="+mj-lt"/>
              </a:rPr>
              <a:t>Having clauses, apply to each </a:t>
            </a:r>
            <a:r>
              <a:rPr lang="en-US" altLang="zh-CN" sz="2400" dirty="0" err="1" smtClean="0">
                <a:latin typeface="+mj-lt"/>
              </a:rPr>
              <a:t>tuple</a:t>
            </a:r>
            <a:r>
              <a:rPr lang="en-US" altLang="zh-CN" sz="2400" dirty="0" smtClean="0">
                <a:latin typeface="+mj-lt"/>
              </a:rPr>
              <a:t>, the value can be True, False, or Unknown. Only the </a:t>
            </a:r>
            <a:r>
              <a:rPr lang="en-US" altLang="zh-CN" sz="2400" dirty="0" err="1" smtClean="0">
                <a:latin typeface="+mj-lt"/>
              </a:rPr>
              <a:t>tuple</a:t>
            </a:r>
            <a:r>
              <a:rPr lang="en-US" altLang="zh-CN" sz="2400" dirty="0" smtClean="0">
                <a:latin typeface="+mj-lt"/>
              </a:rPr>
              <a:t> for which the condition has the value TRUE become part of the answer.</a:t>
            </a:r>
          </a:p>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defRPr/>
            </a:pPr>
            <a:endParaRPr kumimoji="1" lang="en-US" altLang="zh-CN" sz="2800" i="0" u="none" strike="noStrike" kern="0" cap="none" spc="0" normalizeH="0" baseline="0" noProof="0" dirty="0">
              <a:ln>
                <a:noFill/>
              </a:ln>
              <a:effectLst/>
              <a:uLnTx/>
              <a:uFillTx/>
              <a:latin typeface="+mn-lt"/>
              <a:ea typeface="+mn-ea"/>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a:xfrm>
            <a:off x="789865" y="109184"/>
            <a:ext cx="8077200" cy="609600"/>
          </a:xfrm>
        </p:spPr>
        <p:txBody>
          <a:bodyPr/>
          <a:lstStyle/>
          <a:p>
            <a:pPr>
              <a:defRPr/>
            </a:pPr>
            <a:r>
              <a:rPr lang="en-US" altLang="zh-CN" dirty="0" smtClean="0">
                <a:ea typeface="宋体" panose="02010600030101010101" pitchFamily="2" charset="-122"/>
              </a:rPr>
              <a:t>3.7 Aggregate Functions</a:t>
            </a:r>
          </a:p>
        </p:txBody>
      </p:sp>
      <p:sp>
        <p:nvSpPr>
          <p:cNvPr id="37891" name="Rectangle 3"/>
          <p:cNvSpPr>
            <a:spLocks noGrp="1" noChangeArrowheads="1"/>
          </p:cNvSpPr>
          <p:nvPr>
            <p:ph type="body" idx="1"/>
          </p:nvPr>
        </p:nvSpPr>
        <p:spPr>
          <a:xfrm>
            <a:off x="354843" y="1093788"/>
            <a:ext cx="8598088" cy="5102618"/>
          </a:xfrm>
        </p:spPr>
        <p:txBody>
          <a:bodyPr/>
          <a:lstStyle/>
          <a:p>
            <a:pPr>
              <a:lnSpc>
                <a:spcPct val="90000"/>
              </a:lnSpc>
              <a:buFont typeface="Wingdings" panose="05000000000000000000" pitchFamily="2" charset="2"/>
              <a:buChar char="n"/>
            </a:pPr>
            <a:r>
              <a:rPr lang="en-US" altLang="zh-CN" sz="2800" dirty="0" smtClean="0"/>
              <a:t>Aggregate functions</a:t>
            </a:r>
            <a:r>
              <a:rPr lang="zh-CN" altLang="en-US" sz="2800" dirty="0" smtClean="0"/>
              <a:t>（聚集函数） </a:t>
            </a:r>
            <a:r>
              <a:rPr lang="en-US" altLang="zh-CN" sz="2800" dirty="0" smtClean="0"/>
              <a:t>are functions that take a collection (a set or </a:t>
            </a:r>
            <a:r>
              <a:rPr lang="en-US" altLang="zh-CN" sz="2800" dirty="0" err="1" smtClean="0"/>
              <a:t>multiset</a:t>
            </a:r>
            <a:r>
              <a:rPr lang="en-US" altLang="zh-CN" sz="2800" dirty="0" smtClean="0"/>
              <a:t>) of values as input and return a single value.</a:t>
            </a:r>
            <a:r>
              <a:rPr lang="zh-CN" altLang="en-US" sz="2800" dirty="0" smtClean="0"/>
              <a:t>（以集合为输入，返回单个值的函数）</a:t>
            </a:r>
            <a:endParaRPr lang="en-US" altLang="zh-CN" sz="2800" dirty="0" smtClean="0">
              <a:ea typeface="宋体" panose="02010600030101010101" pitchFamily="2" charset="-122"/>
            </a:endParaRPr>
          </a:p>
          <a:p>
            <a:pPr>
              <a:buFont typeface="Wingdings" panose="05000000000000000000" pitchFamily="2" charset="2"/>
              <a:buChar char="n"/>
              <a:tabLst>
                <a:tab pos="2222500" algn="l"/>
              </a:tabLst>
            </a:pPr>
            <a:r>
              <a:rPr lang="en-US" altLang="zh-CN" sz="2800" dirty="0" smtClean="0">
                <a:ea typeface="宋体" panose="02010600030101010101" pitchFamily="2" charset="-122"/>
              </a:rPr>
              <a:t>These functions operate on the </a:t>
            </a:r>
            <a:r>
              <a:rPr lang="en-US" altLang="zh-CN" sz="2800" dirty="0" err="1" smtClean="0">
                <a:ea typeface="宋体" panose="02010600030101010101" pitchFamily="2" charset="-122"/>
              </a:rPr>
              <a:t>multiset</a:t>
            </a:r>
            <a:r>
              <a:rPr lang="en-US" altLang="zh-CN" sz="2800" dirty="0" smtClean="0">
                <a:ea typeface="宋体" panose="02010600030101010101" pitchFamily="2" charset="-122"/>
              </a:rPr>
              <a:t> of values of a column of a relation, and return a value</a:t>
            </a:r>
          </a:p>
          <a:p>
            <a:pPr>
              <a:buFont typeface="Monotype Sorts" charset="2"/>
              <a:buNone/>
              <a:tabLst>
                <a:tab pos="2222500" algn="l"/>
              </a:tabLst>
            </a:pPr>
            <a:r>
              <a:rPr lang="en-US" altLang="zh-CN" sz="2800" dirty="0" smtClean="0">
                <a:ea typeface="宋体" panose="02010600030101010101" pitchFamily="2" charset="-122"/>
              </a:rPr>
              <a:t>		</a:t>
            </a:r>
            <a:r>
              <a:rPr lang="en-US" altLang="zh-CN" sz="2800" b="1" dirty="0" err="1" smtClean="0">
                <a:ea typeface="宋体" panose="02010600030101010101" pitchFamily="2" charset="-122"/>
              </a:rPr>
              <a:t>avg</a:t>
            </a:r>
            <a:r>
              <a:rPr lang="en-US" altLang="zh-CN" sz="2800" b="1" dirty="0" smtClean="0">
                <a:ea typeface="宋体" panose="02010600030101010101" pitchFamily="2" charset="-122"/>
              </a:rPr>
              <a:t>: </a:t>
            </a:r>
            <a:r>
              <a:rPr lang="en-US" altLang="zh-CN" sz="2800" dirty="0" smtClean="0">
                <a:ea typeface="宋体" panose="02010600030101010101" pitchFamily="2" charset="-122"/>
              </a:rPr>
              <a:t>average value</a:t>
            </a:r>
            <a:br>
              <a:rPr lang="en-US" altLang="zh-CN" sz="2800" dirty="0" smtClean="0">
                <a:ea typeface="宋体" panose="02010600030101010101" pitchFamily="2" charset="-122"/>
              </a:rPr>
            </a:br>
            <a:r>
              <a:rPr lang="en-US" altLang="zh-CN" sz="2800" dirty="0" smtClean="0">
                <a:ea typeface="宋体" panose="02010600030101010101" pitchFamily="2" charset="-122"/>
              </a:rPr>
              <a:t>	</a:t>
            </a:r>
            <a:r>
              <a:rPr lang="en-US" altLang="zh-CN" sz="2800" b="1" dirty="0" smtClean="0">
                <a:ea typeface="宋体" panose="02010600030101010101" pitchFamily="2" charset="-122"/>
              </a:rPr>
              <a:t>min:  </a:t>
            </a:r>
            <a:r>
              <a:rPr lang="en-US" altLang="zh-CN" sz="2800" dirty="0" smtClean="0">
                <a:ea typeface="宋体" panose="02010600030101010101" pitchFamily="2" charset="-122"/>
              </a:rPr>
              <a:t>minimum value</a:t>
            </a:r>
            <a:br>
              <a:rPr lang="en-US" altLang="zh-CN" sz="2800" dirty="0" smtClean="0">
                <a:ea typeface="宋体" panose="02010600030101010101" pitchFamily="2" charset="-122"/>
              </a:rPr>
            </a:br>
            <a:r>
              <a:rPr lang="en-US" altLang="zh-CN" sz="2800" dirty="0" smtClean="0">
                <a:ea typeface="宋体" panose="02010600030101010101" pitchFamily="2" charset="-122"/>
              </a:rPr>
              <a:t>	</a:t>
            </a:r>
            <a:r>
              <a:rPr lang="en-US" altLang="zh-CN" sz="2800" b="1" dirty="0" smtClean="0">
                <a:ea typeface="宋体" panose="02010600030101010101" pitchFamily="2" charset="-122"/>
              </a:rPr>
              <a:t>max:  </a:t>
            </a:r>
            <a:r>
              <a:rPr lang="en-US" altLang="zh-CN" sz="2800" dirty="0" smtClean="0">
                <a:ea typeface="宋体" panose="02010600030101010101" pitchFamily="2" charset="-122"/>
              </a:rPr>
              <a:t>maximum value</a:t>
            </a:r>
            <a:br>
              <a:rPr lang="en-US" altLang="zh-CN" sz="2800" dirty="0" smtClean="0">
                <a:ea typeface="宋体" panose="02010600030101010101" pitchFamily="2" charset="-122"/>
              </a:rPr>
            </a:br>
            <a:r>
              <a:rPr lang="en-US" altLang="zh-CN" sz="2800" dirty="0" smtClean="0">
                <a:ea typeface="宋体" panose="02010600030101010101" pitchFamily="2" charset="-122"/>
              </a:rPr>
              <a:t>	</a:t>
            </a:r>
            <a:r>
              <a:rPr lang="en-US" altLang="zh-CN" sz="2800" b="1" dirty="0" smtClean="0">
                <a:ea typeface="宋体" panose="02010600030101010101" pitchFamily="2" charset="-122"/>
              </a:rPr>
              <a:t>sum:  </a:t>
            </a:r>
            <a:r>
              <a:rPr lang="en-US" altLang="zh-CN" sz="2800" dirty="0" smtClean="0">
                <a:ea typeface="宋体" panose="02010600030101010101" pitchFamily="2" charset="-122"/>
              </a:rPr>
              <a:t>sum of values</a:t>
            </a:r>
            <a:br>
              <a:rPr lang="en-US" altLang="zh-CN" sz="2800" dirty="0" smtClean="0">
                <a:ea typeface="宋体" panose="02010600030101010101" pitchFamily="2" charset="-122"/>
              </a:rPr>
            </a:br>
            <a:r>
              <a:rPr lang="en-US" altLang="zh-CN" sz="2800" dirty="0" smtClean="0">
                <a:ea typeface="宋体" panose="02010600030101010101" pitchFamily="2" charset="-122"/>
              </a:rPr>
              <a:t>	</a:t>
            </a:r>
            <a:r>
              <a:rPr lang="en-US" altLang="zh-CN" sz="2800" b="1" dirty="0" smtClean="0">
                <a:ea typeface="宋体" panose="02010600030101010101" pitchFamily="2" charset="-122"/>
              </a:rPr>
              <a:t>count:  </a:t>
            </a:r>
            <a:r>
              <a:rPr lang="en-US" altLang="zh-CN" sz="2800" dirty="0" smtClean="0">
                <a:ea typeface="宋体" panose="02010600030101010101" pitchFamily="2" charset="-122"/>
              </a:rPr>
              <a:t>number of values</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789865" y="0"/>
            <a:ext cx="8077200" cy="609600"/>
          </a:xfrm>
        </p:spPr>
        <p:txBody>
          <a:bodyPr/>
          <a:lstStyle/>
          <a:p>
            <a:pPr>
              <a:defRPr/>
            </a:pPr>
            <a:r>
              <a:rPr lang="en-US" altLang="zh-CN" sz="2800" dirty="0" smtClean="0">
                <a:ea typeface="宋体" panose="02010600030101010101" pitchFamily="2" charset="-122"/>
              </a:rPr>
              <a:t>3.7.1 Basic Aggregation</a:t>
            </a:r>
          </a:p>
        </p:txBody>
      </p:sp>
      <p:sp>
        <p:nvSpPr>
          <p:cNvPr id="38915" name="Rectangle 3"/>
          <p:cNvSpPr>
            <a:spLocks noGrp="1" noChangeArrowheads="1"/>
          </p:cNvSpPr>
          <p:nvPr>
            <p:ph type="body" idx="1"/>
          </p:nvPr>
        </p:nvSpPr>
        <p:spPr>
          <a:xfrm>
            <a:off x="803630" y="710042"/>
            <a:ext cx="7843837" cy="5251450"/>
          </a:xfrm>
        </p:spPr>
        <p:txBody>
          <a:bodyPr/>
          <a:lstStyle/>
          <a:p>
            <a:pPr>
              <a:tabLst>
                <a:tab pos="1711325" algn="l"/>
              </a:tabLst>
            </a:pPr>
            <a:r>
              <a:rPr lang="en-US" altLang="zh-CN" sz="2000" dirty="0" smtClean="0">
                <a:ea typeface="宋体" panose="02010600030101010101" pitchFamily="2" charset="-122"/>
              </a:rPr>
              <a:t>Find the average salary of instructors in the Computer Science department</a:t>
            </a:r>
            <a:r>
              <a:rPr lang="en-US" altLang="zh-CN" sz="1800" dirty="0" smtClean="0">
                <a:ea typeface="宋体" panose="02010600030101010101" pitchFamily="2" charset="-122"/>
              </a:rPr>
              <a:t> </a:t>
            </a:r>
          </a:p>
          <a:p>
            <a:pPr lvl="1">
              <a:tabLst>
                <a:tab pos="1711325" algn="l"/>
              </a:tabLst>
            </a:pPr>
            <a:r>
              <a:rPr lang="en-US" altLang="zh-CN" sz="2000" b="1" dirty="0" smtClean="0">
                <a:ea typeface="宋体" panose="02010600030101010101" pitchFamily="2" charset="-122"/>
              </a:rPr>
              <a:t>select </a:t>
            </a:r>
            <a:r>
              <a:rPr lang="en-US" altLang="zh-CN" sz="2000" b="1" dirty="0" err="1" smtClean="0">
                <a:ea typeface="宋体" panose="02010600030101010101" pitchFamily="2" charset="-122"/>
              </a:rPr>
              <a:t>avg</a:t>
            </a:r>
            <a:r>
              <a:rPr lang="en-US" altLang="zh-CN" sz="2000" b="1" dirty="0" smtClean="0">
                <a:ea typeface="宋体" panose="02010600030101010101" pitchFamily="2" charset="-122"/>
              </a:rPr>
              <a:t> </a:t>
            </a:r>
            <a:r>
              <a:rPr lang="en-US" altLang="zh-CN" sz="2000" dirty="0" smtClean="0">
                <a:ea typeface="宋体" panose="02010600030101010101" pitchFamily="2" charset="-122"/>
              </a:rPr>
              <a:t>(</a:t>
            </a:r>
            <a:r>
              <a:rPr lang="en-US" altLang="zh-CN" sz="2000" i="1" dirty="0" smtClean="0">
                <a:ea typeface="宋体" panose="02010600030101010101" pitchFamily="2" charset="-122"/>
              </a:rPr>
              <a:t>salary</a:t>
            </a:r>
            <a:r>
              <a:rPr lang="en-US" altLang="zh-CN" sz="2000" dirty="0" smtClean="0">
                <a:ea typeface="宋体" panose="02010600030101010101" pitchFamily="2" charset="-122"/>
              </a:rPr>
              <a:t>)</a:t>
            </a:r>
            <a:br>
              <a:rPr lang="en-US" altLang="zh-CN" sz="2000" dirty="0" smtClean="0">
                <a:ea typeface="宋体" panose="02010600030101010101" pitchFamily="2" charset="-122"/>
              </a:rPr>
            </a:br>
            <a:r>
              <a:rPr lang="en-US" altLang="zh-CN" sz="2000" b="1" dirty="0" smtClean="0">
                <a:ea typeface="宋体" panose="02010600030101010101" pitchFamily="2" charset="-122"/>
              </a:rPr>
              <a:t>from </a:t>
            </a:r>
            <a:r>
              <a:rPr lang="en-US" altLang="zh-CN" sz="2000" i="1" dirty="0" smtClean="0">
                <a:ea typeface="宋体" panose="02010600030101010101" pitchFamily="2" charset="-122"/>
              </a:rPr>
              <a:t>instructor</a:t>
            </a:r>
            <a:br>
              <a:rPr lang="en-US" altLang="zh-CN" sz="2000" i="1" dirty="0" smtClean="0">
                <a:ea typeface="宋体" panose="02010600030101010101" pitchFamily="2" charset="-122"/>
              </a:rPr>
            </a:br>
            <a:r>
              <a:rPr lang="en-US" altLang="zh-CN" sz="2000" b="1" dirty="0" smtClean="0">
                <a:ea typeface="宋体" panose="02010600030101010101" pitchFamily="2" charset="-122"/>
              </a:rPr>
              <a:t>where </a:t>
            </a:r>
            <a:r>
              <a:rPr lang="en-US" altLang="zh-CN" sz="2000" i="1" dirty="0" err="1" smtClean="0">
                <a:ea typeface="宋体" panose="02010600030101010101" pitchFamily="2" charset="-122"/>
              </a:rPr>
              <a:t>dept_name</a:t>
            </a:r>
            <a:r>
              <a:rPr lang="en-US" altLang="zh-CN" sz="2000" dirty="0" smtClean="0">
                <a:ea typeface="宋体" panose="02010600030101010101" pitchFamily="2" charset="-122"/>
              </a:rPr>
              <a:t>= ’Comp. Sci.’; //</a:t>
            </a:r>
            <a:r>
              <a:rPr lang="en-US" altLang="zh-CN" sz="1800" dirty="0" smtClean="0"/>
              <a:t>ignores </a:t>
            </a:r>
            <a:r>
              <a:rPr lang="en-US" altLang="zh-CN" sz="1800" dirty="0" err="1" smtClean="0"/>
              <a:t>tuples</a:t>
            </a:r>
            <a:r>
              <a:rPr lang="en-US" altLang="zh-CN" sz="1800" dirty="0" smtClean="0"/>
              <a:t> with nulls</a:t>
            </a:r>
            <a:endParaRPr lang="en-US" altLang="zh-CN" sz="1800" dirty="0" smtClean="0">
              <a:ea typeface="宋体" panose="02010600030101010101" pitchFamily="2" charset="-122"/>
            </a:endParaRPr>
          </a:p>
          <a:p>
            <a:pPr>
              <a:tabLst>
                <a:tab pos="1711325" algn="l"/>
              </a:tabLst>
            </a:pPr>
            <a:r>
              <a:rPr kumimoji="0" lang="en-US" altLang="zh-CN" sz="2000" dirty="0" smtClean="0">
                <a:ea typeface="宋体" panose="02010600030101010101" pitchFamily="2" charset="-122"/>
              </a:rPr>
              <a:t>Find the total number of instructors who teach a course in the Spring 2010 semester</a:t>
            </a:r>
            <a:endParaRPr kumimoji="0" lang="en-US" altLang="zh-CN" sz="1800" dirty="0" smtClean="0">
              <a:ea typeface="宋体" panose="02010600030101010101" pitchFamily="2" charset="-122"/>
            </a:endParaRPr>
          </a:p>
          <a:p>
            <a:pPr lvl="1">
              <a:tabLst>
                <a:tab pos="1711325" algn="l"/>
              </a:tabLst>
            </a:pPr>
            <a:r>
              <a:rPr kumimoji="0" lang="en-US" altLang="zh-CN" sz="2000" b="1" dirty="0" smtClean="0">
                <a:ea typeface="宋体" panose="02010600030101010101" pitchFamily="2" charset="-122"/>
              </a:rPr>
              <a:t>select count </a:t>
            </a:r>
            <a:r>
              <a:rPr kumimoji="0" lang="en-US" altLang="zh-CN" sz="2000" dirty="0" smtClean="0">
                <a:ea typeface="宋体" panose="02010600030101010101" pitchFamily="2" charset="-122"/>
              </a:rPr>
              <a:t>(</a:t>
            </a:r>
            <a:r>
              <a:rPr kumimoji="0" lang="en-US" altLang="zh-CN" sz="2000" b="1" dirty="0" smtClean="0">
                <a:ea typeface="宋体" panose="02010600030101010101" pitchFamily="2" charset="-122"/>
              </a:rPr>
              <a:t>distinct </a:t>
            </a:r>
            <a:r>
              <a:rPr kumimoji="0" lang="en-US" altLang="zh-CN" sz="2000" i="1" dirty="0" smtClean="0">
                <a:ea typeface="宋体" panose="02010600030101010101" pitchFamily="2" charset="-122"/>
              </a:rPr>
              <a:t>ID</a:t>
            </a:r>
            <a:r>
              <a:rPr kumimoji="0" lang="en-US" altLang="zh-CN" sz="2000" dirty="0" smtClean="0">
                <a:ea typeface="宋体" panose="02010600030101010101" pitchFamily="2" charset="-122"/>
              </a:rPr>
              <a:t>)</a:t>
            </a:r>
            <a:br>
              <a:rPr kumimoji="0" lang="en-US" altLang="zh-CN" sz="2000" dirty="0" smtClean="0">
                <a:ea typeface="宋体" panose="02010600030101010101" pitchFamily="2" charset="-122"/>
              </a:rPr>
            </a:br>
            <a:r>
              <a:rPr kumimoji="0" lang="en-US" altLang="zh-CN" sz="2000" b="1" dirty="0" smtClean="0">
                <a:ea typeface="宋体" panose="02010600030101010101" pitchFamily="2" charset="-122"/>
              </a:rPr>
              <a:t>from </a:t>
            </a:r>
            <a:r>
              <a:rPr kumimoji="0" lang="en-US" altLang="zh-CN" sz="2000" i="1" dirty="0" smtClean="0">
                <a:ea typeface="宋体" panose="02010600030101010101" pitchFamily="2" charset="-122"/>
              </a:rPr>
              <a:t>teaches</a:t>
            </a:r>
            <a:br>
              <a:rPr kumimoji="0" lang="en-US" altLang="zh-CN" sz="2000" i="1" dirty="0" smtClean="0">
                <a:ea typeface="宋体" panose="02010600030101010101" pitchFamily="2" charset="-122"/>
              </a:rPr>
            </a:br>
            <a:r>
              <a:rPr kumimoji="0" lang="en-US" altLang="zh-CN" sz="2000" b="1" dirty="0" smtClean="0">
                <a:ea typeface="宋体" panose="02010600030101010101" pitchFamily="2" charset="-122"/>
              </a:rPr>
              <a:t>where </a:t>
            </a:r>
            <a:r>
              <a:rPr kumimoji="0" lang="en-US" altLang="zh-CN" sz="2000" i="1" dirty="0" smtClean="0">
                <a:ea typeface="宋体" panose="02010600030101010101" pitchFamily="2" charset="-122"/>
              </a:rPr>
              <a:t>semester </a:t>
            </a:r>
            <a:r>
              <a:rPr kumimoji="0" lang="en-US" altLang="zh-CN" sz="2000" dirty="0" smtClean="0">
                <a:ea typeface="宋体" panose="02010600030101010101" pitchFamily="2" charset="-122"/>
              </a:rPr>
              <a:t>= ’Spring’ </a:t>
            </a:r>
            <a:r>
              <a:rPr kumimoji="0" lang="en-US" altLang="zh-CN" sz="2000" b="1" dirty="0" smtClean="0">
                <a:ea typeface="宋体" panose="02010600030101010101" pitchFamily="2" charset="-122"/>
              </a:rPr>
              <a:t>and </a:t>
            </a:r>
            <a:r>
              <a:rPr kumimoji="0" lang="en-US" altLang="zh-CN" sz="2000" i="1" dirty="0" smtClean="0">
                <a:ea typeface="宋体" panose="02010600030101010101" pitchFamily="2" charset="-122"/>
              </a:rPr>
              <a:t>year </a:t>
            </a:r>
            <a:r>
              <a:rPr kumimoji="0" lang="en-US" altLang="zh-CN" sz="2000" dirty="0" smtClean="0">
                <a:ea typeface="宋体" panose="02010600030101010101" pitchFamily="2" charset="-122"/>
              </a:rPr>
              <a:t>= 2010</a:t>
            </a:r>
            <a:endParaRPr kumimoji="0" lang="en-US" altLang="zh-CN" sz="1800" dirty="0" smtClean="0">
              <a:ea typeface="宋体" panose="02010600030101010101" pitchFamily="2" charset="-122"/>
            </a:endParaRPr>
          </a:p>
          <a:p>
            <a:pPr>
              <a:tabLst>
                <a:tab pos="1711325" algn="l"/>
              </a:tabLst>
            </a:pPr>
            <a:r>
              <a:rPr kumimoji="0" lang="en-US" altLang="zh-CN" sz="2000" dirty="0" smtClean="0">
                <a:ea typeface="宋体" panose="02010600030101010101" pitchFamily="2" charset="-122"/>
              </a:rPr>
              <a:t>Find the number of </a:t>
            </a:r>
            <a:r>
              <a:rPr kumimoji="0" lang="en-US" altLang="zh-CN" sz="2000" dirty="0" err="1" smtClean="0">
                <a:ea typeface="宋体" panose="02010600030101010101" pitchFamily="2" charset="-122"/>
              </a:rPr>
              <a:t>tuples</a:t>
            </a:r>
            <a:r>
              <a:rPr kumimoji="0" lang="en-US" altLang="zh-CN" sz="2000" dirty="0" smtClean="0">
                <a:ea typeface="宋体" panose="02010600030101010101" pitchFamily="2" charset="-122"/>
              </a:rPr>
              <a:t> in the </a:t>
            </a:r>
            <a:r>
              <a:rPr kumimoji="0" lang="en-US" altLang="zh-CN" sz="2000" i="1" dirty="0" smtClean="0">
                <a:ea typeface="宋体" panose="02010600030101010101" pitchFamily="2" charset="-122"/>
              </a:rPr>
              <a:t>course </a:t>
            </a:r>
            <a:r>
              <a:rPr kumimoji="0" lang="en-US" altLang="zh-CN" sz="2000" dirty="0" smtClean="0">
                <a:ea typeface="宋体" panose="02010600030101010101" pitchFamily="2" charset="-122"/>
              </a:rPr>
              <a:t>relation</a:t>
            </a:r>
            <a:endParaRPr kumimoji="0" lang="en-US" altLang="zh-CN" sz="1800" dirty="0" smtClean="0">
              <a:ea typeface="宋体" panose="02010600030101010101" pitchFamily="2" charset="-122"/>
            </a:endParaRPr>
          </a:p>
          <a:p>
            <a:pPr lvl="1">
              <a:tabLst>
                <a:tab pos="1711325" algn="l"/>
              </a:tabLst>
            </a:pPr>
            <a:r>
              <a:rPr kumimoji="0" lang="en-US" altLang="zh-CN" sz="2000" b="1" dirty="0" smtClean="0">
                <a:ea typeface="宋体" panose="02010600030101010101" pitchFamily="2" charset="-122"/>
              </a:rPr>
              <a:t>select count </a:t>
            </a:r>
            <a:r>
              <a:rPr kumimoji="0" lang="en-US" altLang="zh-CN" sz="2000" dirty="0" smtClean="0">
                <a:ea typeface="宋体" panose="02010600030101010101" pitchFamily="2" charset="-122"/>
              </a:rPr>
              <a:t>(*)    </a:t>
            </a:r>
            <a:r>
              <a:rPr kumimoji="0" lang="en-US" altLang="zh-CN" sz="2000" b="1" dirty="0" smtClean="0">
                <a:ea typeface="宋体" panose="02010600030101010101" pitchFamily="2" charset="-122"/>
              </a:rPr>
              <a:t>from </a:t>
            </a:r>
            <a:r>
              <a:rPr kumimoji="0" lang="en-US" altLang="zh-CN" sz="2000" i="1" dirty="0" smtClean="0">
                <a:ea typeface="宋体" panose="02010600030101010101" pitchFamily="2" charset="-122"/>
              </a:rPr>
              <a:t>course</a:t>
            </a:r>
            <a:r>
              <a:rPr kumimoji="0" lang="en-US" altLang="zh-CN" sz="2000" dirty="0" smtClean="0">
                <a:ea typeface="宋体" panose="02010600030101010101" pitchFamily="2" charset="-122"/>
              </a:rPr>
              <a:t>;</a:t>
            </a:r>
          </a:p>
          <a:p>
            <a:pPr lvl="1">
              <a:tabLst>
                <a:tab pos="1711325" algn="l"/>
              </a:tabLst>
            </a:pPr>
            <a:r>
              <a:rPr kumimoji="0" lang="en-US" altLang="zh-CN" sz="2000" b="1" dirty="0" smtClean="0">
                <a:ea typeface="宋体" panose="02010600030101010101" pitchFamily="2" charset="-122"/>
              </a:rPr>
              <a:t>select count </a:t>
            </a:r>
            <a:r>
              <a:rPr kumimoji="0" lang="en-US" altLang="zh-CN" sz="2000" dirty="0" smtClean="0">
                <a:ea typeface="宋体" panose="02010600030101010101" pitchFamily="2" charset="-122"/>
              </a:rPr>
              <a:t>(name)   </a:t>
            </a:r>
            <a:r>
              <a:rPr kumimoji="0" lang="en-US" altLang="zh-CN" sz="2000" b="1" dirty="0" smtClean="0">
                <a:ea typeface="宋体" panose="02010600030101010101" pitchFamily="2" charset="-122"/>
              </a:rPr>
              <a:t>from </a:t>
            </a:r>
            <a:r>
              <a:rPr kumimoji="0" lang="en-US" altLang="zh-CN" sz="2000" i="1" dirty="0" smtClean="0">
                <a:ea typeface="宋体" panose="02010600030101010101" pitchFamily="2" charset="-122"/>
              </a:rPr>
              <a:t>course</a:t>
            </a:r>
            <a:r>
              <a:rPr kumimoji="0" lang="en-US" altLang="zh-CN" sz="2000" dirty="0" smtClean="0">
                <a:ea typeface="宋体" panose="02010600030101010101" pitchFamily="2" charset="-122"/>
              </a:rPr>
              <a:t>;</a:t>
            </a:r>
          </a:p>
          <a:p>
            <a:pPr lvl="1">
              <a:tabLst>
                <a:tab pos="1711325" algn="l"/>
              </a:tabLst>
            </a:pPr>
            <a:r>
              <a:rPr kumimoji="0" lang="en-US" altLang="zh-CN" sz="1800" dirty="0" smtClean="0">
                <a:ea typeface="宋体" panose="02010600030101010101" pitchFamily="2" charset="-122"/>
              </a:rPr>
              <a:t>Distinguish between count(*) and count(column). count(*)</a:t>
            </a:r>
            <a:r>
              <a:rPr kumimoji="0" lang="zh-CN" altLang="en-US" sz="1800" dirty="0" smtClean="0">
                <a:ea typeface="宋体" panose="02010600030101010101" pitchFamily="2" charset="-122"/>
              </a:rPr>
              <a:t>对所有选出元组计数， </a:t>
            </a:r>
            <a:r>
              <a:rPr kumimoji="0" lang="en-US" altLang="zh-CN" sz="1800" dirty="0" smtClean="0">
                <a:ea typeface="宋体" panose="02010600030101010101" pitchFamily="2" charset="-122"/>
              </a:rPr>
              <a:t>count(column)</a:t>
            </a:r>
            <a:r>
              <a:rPr kumimoji="0" lang="zh-CN" altLang="en-US" sz="1800" dirty="0" smtClean="0">
                <a:ea typeface="宋体" panose="02010600030101010101" pitchFamily="2" charset="-122"/>
              </a:rPr>
              <a:t>只对</a:t>
            </a:r>
            <a:r>
              <a:rPr kumimoji="0" lang="en-US" altLang="zh-CN" sz="1800" dirty="0" smtClean="0">
                <a:ea typeface="宋体" panose="02010600030101010101" pitchFamily="2" charset="-122"/>
              </a:rPr>
              <a:t>column</a:t>
            </a:r>
            <a:r>
              <a:rPr kumimoji="0" lang="zh-CN" altLang="en-US" sz="1800" dirty="0" smtClean="0">
                <a:ea typeface="宋体" panose="02010600030101010101" pitchFamily="2" charset="-122"/>
              </a:rPr>
              <a:t>非</a:t>
            </a:r>
            <a:r>
              <a:rPr kumimoji="0" lang="en-US" altLang="zh-CN" sz="1800" dirty="0" smtClean="0">
                <a:ea typeface="宋体" panose="02010600030101010101" pitchFamily="2" charset="-122"/>
              </a:rPr>
              <a:t>NULL</a:t>
            </a:r>
            <a:r>
              <a:rPr kumimoji="0" lang="zh-CN" altLang="en-US" sz="1800" dirty="0" smtClean="0">
                <a:ea typeface="宋体" panose="02010600030101010101" pitchFamily="2" charset="-122"/>
              </a:rPr>
              <a:t>的元组计数</a:t>
            </a:r>
            <a:endParaRPr kumimoji="0" lang="en-US" altLang="zh-CN" sz="1800" dirty="0" smtClean="0">
              <a:ea typeface="宋体" panose="02010600030101010101" pitchFamily="2" charset="-122"/>
            </a:endParaRPr>
          </a:p>
          <a:p>
            <a:pPr lvl="1">
              <a:tabLst>
                <a:tab pos="1711325" algn="l"/>
              </a:tabLst>
            </a:pPr>
            <a:endParaRPr kumimoji="0" lang="en-US" altLang="zh-CN" sz="1800" dirty="0" smtClean="0">
              <a:ea typeface="宋体" panose="02010600030101010101" pitchFamily="2" charset="-122"/>
            </a:endParaRPr>
          </a:p>
          <a:p>
            <a:pPr>
              <a:tabLst>
                <a:tab pos="1711325" algn="l"/>
              </a:tabLst>
            </a:pPr>
            <a:endParaRPr kumimoji="0" lang="en-US" altLang="zh-CN" sz="1800" dirty="0" smtClean="0">
              <a:ea typeface="宋体" panose="02010600030101010101" pitchFamily="2" charset="-122"/>
            </a:endParaRPr>
          </a:p>
          <a:p>
            <a:pPr lvl="1">
              <a:tabLst>
                <a:tab pos="1711325" algn="l"/>
              </a:tabLst>
            </a:pPr>
            <a:endParaRPr kumimoji="0" lang="en-US" altLang="zh-CN" sz="1800" dirty="0" smtClean="0">
              <a:ea typeface="宋体" panose="02010600030101010101" pitchFamily="2" charset="-122"/>
            </a:endParaRPr>
          </a:p>
          <a:p>
            <a:pPr>
              <a:tabLst>
                <a:tab pos="1711325" algn="l"/>
              </a:tabLst>
            </a:pPr>
            <a:endParaRPr lang="en-US" altLang="zh-CN" sz="1800" dirty="0" smtClean="0">
              <a:ea typeface="宋体" panose="02010600030101010101" pitchFamily="2" charset="-122"/>
            </a:endParaRPr>
          </a:p>
        </p:txBody>
      </p:sp>
      <p:sp>
        <p:nvSpPr>
          <p:cNvPr id="38916" name="Text Box 4"/>
          <p:cNvSpPr txBox="1">
            <a:spLocks noChangeArrowheads="1"/>
          </p:cNvSpPr>
          <p:nvPr/>
        </p:nvSpPr>
        <p:spPr bwMode="auto">
          <a:xfrm>
            <a:off x="758825" y="2813050"/>
            <a:ext cx="7681913" cy="366713"/>
          </a:xfrm>
          <a:prstGeom prst="rect">
            <a:avLst/>
          </a:prstGeom>
          <a:noFill/>
          <a:ln w="9525">
            <a:noFill/>
            <a:miter lim="800000"/>
          </a:ln>
        </p:spPr>
        <p:txBody>
          <a:bodyPr>
            <a:spAutoFit/>
          </a:bodyPr>
          <a:lstStyle/>
          <a:p>
            <a:r>
              <a:rPr kumimoji="1" lang="en-US" altLang="zh-CN" sz="1800">
                <a:ea typeface="宋体" panose="02010600030101010101" pitchFamily="2" charset="-122"/>
              </a:rPr>
              <a:t>   </a:t>
            </a:r>
            <a:endParaRPr lang="en-US" altLang="zh-CN">
              <a:ea typeface="宋体" panose="02010600030101010101" pitchFamily="2"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宋体" panose="02010600030101010101" pitchFamily="2" charset="-122"/>
              </a:rPr>
              <a:t>3.7.1 Basic Aggregation</a:t>
            </a:r>
            <a:endParaRPr lang="zh-CN" altLang="en-US" dirty="0"/>
          </a:p>
        </p:txBody>
      </p:sp>
      <p:sp>
        <p:nvSpPr>
          <p:cNvPr id="6" name="Rectangle 4"/>
          <p:cNvSpPr>
            <a:spLocks noChangeArrowheads="1"/>
          </p:cNvSpPr>
          <p:nvPr/>
        </p:nvSpPr>
        <p:spPr bwMode="auto">
          <a:xfrm>
            <a:off x="809173" y="1055913"/>
            <a:ext cx="8088084" cy="424732"/>
          </a:xfrm>
          <a:prstGeom prst="rect">
            <a:avLst/>
          </a:prstGeom>
          <a:noFill/>
          <a:ln w="9525">
            <a:noFill/>
            <a:miter lim="800000"/>
            <a:headEnd/>
            <a:tailEnd/>
          </a:ln>
          <a:effectLst/>
        </p:spPr>
        <p:txBody>
          <a:bodyPr wrap="square">
            <a:spAutoFit/>
          </a:bodyPr>
          <a:lstStyle/>
          <a:p>
            <a:pPr>
              <a:lnSpc>
                <a:spcPct val="90000"/>
              </a:lnSpc>
              <a:spcBef>
                <a:spcPct val="20000"/>
              </a:spcBef>
              <a:buClr>
                <a:schemeClr val="accent1"/>
              </a:buClr>
              <a:buSzPct val="80000"/>
              <a:buFont typeface="Wingdings" pitchFamily="2" charset="2"/>
              <a:buNone/>
            </a:pPr>
            <a:r>
              <a:rPr kumimoji="0" lang="en-US" altLang="zh-CN" sz="2400" i="1" dirty="0"/>
              <a:t>Find minimum, maximum, and average </a:t>
            </a:r>
            <a:r>
              <a:rPr lang="en-US" altLang="zh-CN" sz="2400" i="1" dirty="0" smtClean="0"/>
              <a:t>instructor </a:t>
            </a:r>
            <a:r>
              <a:rPr kumimoji="0" lang="en-US" altLang="zh-CN" sz="2400" i="1" dirty="0" smtClean="0"/>
              <a:t>salary</a:t>
            </a:r>
            <a:r>
              <a:rPr lang="en-US" altLang="zh-CN" sz="2400" i="1" dirty="0"/>
              <a:t>.</a:t>
            </a:r>
          </a:p>
        </p:txBody>
      </p:sp>
      <p:sp>
        <p:nvSpPr>
          <p:cNvPr id="8" name="Rectangle 30"/>
          <p:cNvSpPr>
            <a:spLocks noChangeArrowheads="1"/>
          </p:cNvSpPr>
          <p:nvPr/>
        </p:nvSpPr>
        <p:spPr bwMode="auto">
          <a:xfrm>
            <a:off x="801913" y="1821543"/>
            <a:ext cx="7398657" cy="1647371"/>
          </a:xfrm>
          <a:prstGeom prst="rect">
            <a:avLst/>
          </a:prstGeom>
          <a:noFill/>
          <a:ln w="9525">
            <a:noFill/>
            <a:miter lim="800000"/>
            <a:headEnd/>
            <a:tailEnd/>
          </a:ln>
          <a:effectLst/>
        </p:spPr>
        <p:txBody>
          <a:bodyPr lIns="92075" tIns="46038" rIns="92075" bIns="46038"/>
          <a:lstStyle/>
          <a:p>
            <a:pPr marL="342900" indent="-342900" algn="just" eaLnBrk="0" hangingPunct="0">
              <a:spcBef>
                <a:spcPct val="20000"/>
              </a:spcBef>
              <a:buClr>
                <a:schemeClr val="accent1"/>
              </a:buClr>
              <a:buSzPct val="80000"/>
              <a:buFont typeface="Monotype Sorts"/>
              <a:buNone/>
            </a:pPr>
            <a:r>
              <a:rPr kumimoji="0" lang="en-US" altLang="zh-CN" sz="2000" b="1" dirty="0"/>
              <a:t>      SELECT </a:t>
            </a:r>
            <a:r>
              <a:rPr kumimoji="0" lang="en-US" altLang="zh-CN" sz="2000" dirty="0"/>
              <a:t>MIN(salary) AS min, </a:t>
            </a:r>
          </a:p>
          <a:p>
            <a:pPr marL="742950" lvl="1" indent="-285750" algn="just" eaLnBrk="0" hangingPunct="0">
              <a:spcBef>
                <a:spcPct val="20000"/>
              </a:spcBef>
              <a:buClr>
                <a:schemeClr val="tx1"/>
              </a:buClr>
            </a:pPr>
            <a:r>
              <a:rPr kumimoji="0" lang="en-US" altLang="zh-CN" sz="2000" dirty="0"/>
              <a:t>                 MAX(salary) AS max,</a:t>
            </a:r>
          </a:p>
          <a:p>
            <a:pPr marL="742950" lvl="1" indent="-285750" algn="just" eaLnBrk="0" hangingPunct="0">
              <a:spcBef>
                <a:spcPct val="20000"/>
              </a:spcBef>
              <a:buClr>
                <a:schemeClr val="tx1"/>
              </a:buClr>
            </a:pPr>
            <a:r>
              <a:rPr kumimoji="0" lang="en-US" altLang="zh-CN" sz="2000" dirty="0"/>
              <a:t>		           AVG(salary) AS </a:t>
            </a:r>
            <a:r>
              <a:rPr kumimoji="0" lang="en-US" altLang="zh-CN" sz="2000" dirty="0" err="1"/>
              <a:t>avg</a:t>
            </a:r>
            <a:endParaRPr kumimoji="0" lang="en-US" altLang="zh-CN" sz="2000" dirty="0"/>
          </a:p>
          <a:p>
            <a:pPr marL="742950" lvl="1" indent="-285750" algn="just" eaLnBrk="0" hangingPunct="0">
              <a:spcBef>
                <a:spcPct val="20000"/>
              </a:spcBef>
              <a:buClr>
                <a:schemeClr val="tx1"/>
              </a:buClr>
            </a:pPr>
            <a:r>
              <a:rPr kumimoji="0" lang="en-US" altLang="zh-CN" sz="2000" b="1" dirty="0"/>
              <a:t>FROM </a:t>
            </a:r>
            <a:r>
              <a:rPr kumimoji="0" lang="en-US" altLang="zh-CN" sz="2000" dirty="0" smtClean="0"/>
              <a:t>instructor; </a:t>
            </a:r>
            <a:endParaRPr kumimoji="0" lang="en-US" altLang="zh-CN" sz="2000" dirty="0"/>
          </a:p>
        </p:txBody>
      </p:sp>
      <p:pic>
        <p:nvPicPr>
          <p:cNvPr id="3075" name="Picture 3"/>
          <p:cNvPicPr>
            <a:picLocks noChangeAspect="1" noChangeArrowheads="1"/>
          </p:cNvPicPr>
          <p:nvPr/>
        </p:nvPicPr>
        <p:blipFill>
          <a:blip r:embed="rId2"/>
          <a:srcRect/>
          <a:stretch>
            <a:fillRect/>
          </a:stretch>
        </p:blipFill>
        <p:spPr bwMode="auto">
          <a:xfrm>
            <a:off x="981756" y="3498396"/>
            <a:ext cx="7320415" cy="20383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linds(horizontal)">
                                      <p:cBhvr>
                                        <p:cTn id="12" dur="500"/>
                                        <p:tgtEl>
                                          <p:spTgt spid="8">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blinds(horizontal)">
                                      <p:cBhvr>
                                        <p:cTn id="15" dur="500"/>
                                        <p:tgtEl>
                                          <p:spTgt spid="8">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blinds(horizontal)">
                                      <p:cBhvr>
                                        <p:cTn id="18" dur="500"/>
                                        <p:tgtEl>
                                          <p:spTgt spid="8">
                                            <p:txEl>
                                              <p:pRg st="2" end="2"/>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blinds(horizontal)">
                                      <p:cBhvr>
                                        <p:cTn id="21"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89865" y="354143"/>
            <a:ext cx="8077200" cy="609600"/>
          </a:xfrm>
        </p:spPr>
        <p:txBody>
          <a:bodyPr/>
          <a:lstStyle/>
          <a:p>
            <a:pPr>
              <a:defRPr/>
            </a:pPr>
            <a:r>
              <a:rPr lang="en-US" altLang="zh-CN" dirty="0" smtClean="0">
                <a:ea typeface="宋体" panose="02010600030101010101" pitchFamily="2" charset="-122"/>
              </a:rPr>
              <a:t>3.7.2 Aggregation with Grouping</a:t>
            </a:r>
          </a:p>
        </p:txBody>
      </p:sp>
      <p:sp>
        <p:nvSpPr>
          <p:cNvPr id="5" name="Rectangle 3"/>
          <p:cNvSpPr txBox="1">
            <a:spLocks noChangeArrowheads="1"/>
          </p:cNvSpPr>
          <p:nvPr/>
        </p:nvSpPr>
        <p:spPr bwMode="auto">
          <a:xfrm>
            <a:off x="290287" y="1021826"/>
            <a:ext cx="8606288" cy="5454276"/>
          </a:xfrm>
          <a:prstGeom prst="rect">
            <a:avLst/>
          </a:prstGeom>
          <a:noFill/>
          <a:ln w="9525">
            <a:noFill/>
            <a:miter lim="800000"/>
          </a:ln>
        </p:spPr>
        <p:txBody>
          <a:bodyPr vert="horz" wrap="square" lIns="91440" tIns="45720" rIns="91440" bIns="45720" numCol="1" anchor="t" anchorCtr="0" compatLnSpc="1"/>
          <a:lstStyle/>
          <a:p>
            <a:pPr>
              <a:buClr>
                <a:schemeClr val="tx2"/>
              </a:buClr>
              <a:buFont typeface="Wingdings" panose="05000000000000000000" pitchFamily="2" charset="2"/>
              <a:buChar char="n"/>
            </a:pPr>
            <a:r>
              <a:rPr lang="en-US" altLang="zh-CN" sz="2400" dirty="0" smtClean="0"/>
              <a:t>So far, we’ve applied aggregate operators to all (qualifying) </a:t>
            </a:r>
            <a:r>
              <a:rPr lang="en-US" altLang="zh-CN" sz="2400" dirty="0" err="1" smtClean="0"/>
              <a:t>tuples</a:t>
            </a:r>
            <a:r>
              <a:rPr lang="en-US" altLang="zh-CN" sz="2400" dirty="0" smtClean="0"/>
              <a:t>. Sometimes, we want to apply them to each of several </a:t>
            </a:r>
            <a:r>
              <a:rPr lang="en-US" altLang="zh-CN" sz="2400" i="1" dirty="0" smtClean="0"/>
              <a:t>groups of </a:t>
            </a:r>
            <a:r>
              <a:rPr lang="en-US" altLang="zh-CN" sz="2400" i="1" dirty="0" err="1" smtClean="0"/>
              <a:t>tuples</a:t>
            </a:r>
            <a:r>
              <a:rPr lang="en-US" altLang="zh-CN" sz="2400" i="1" dirty="0" smtClean="0"/>
              <a:t>.</a:t>
            </a:r>
          </a:p>
          <a:p>
            <a:pPr>
              <a:buClr>
                <a:schemeClr val="tx2"/>
              </a:buClr>
              <a:buFont typeface="Wingdings" panose="05000000000000000000" pitchFamily="2" charset="2"/>
              <a:buChar char="n"/>
            </a:pPr>
            <a:endParaRPr lang="en-US" altLang="zh-CN" sz="2400" i="1" dirty="0" smtClean="0"/>
          </a:p>
          <a:p>
            <a:pPr>
              <a:buClr>
                <a:schemeClr val="tx2"/>
              </a:buClr>
              <a:buFont typeface="Wingdings" panose="05000000000000000000" pitchFamily="2" charset="2"/>
              <a:buChar char="n"/>
            </a:pPr>
            <a:r>
              <a:rPr lang="en-US" altLang="zh-CN" sz="2400" dirty="0" err="1" smtClean="0"/>
              <a:t>Consider:</a:t>
            </a:r>
            <a:r>
              <a:rPr lang="en-US" altLang="zh-CN" sz="2400" dirty="0" err="1" smtClean="0">
                <a:ea typeface="宋体" panose="02010600030101010101" pitchFamily="2" charset="-122"/>
              </a:rPr>
              <a:t>Find</a:t>
            </a:r>
            <a:r>
              <a:rPr lang="en-US" altLang="zh-CN" sz="2400" dirty="0" smtClean="0">
                <a:ea typeface="宋体" panose="02010600030101010101" pitchFamily="2" charset="-122"/>
              </a:rPr>
              <a:t> the average salary of instructors in each department</a:t>
            </a:r>
          </a:p>
          <a:p>
            <a:pPr>
              <a:buClr>
                <a:schemeClr val="tx2"/>
              </a:buClr>
              <a:buFont typeface="Wingdings" panose="05000000000000000000" pitchFamily="2" charset="2"/>
              <a:buChar char="n"/>
            </a:pPr>
            <a:endParaRPr lang="en-US" altLang="zh-CN" sz="2000" dirty="0" smtClean="0">
              <a:ea typeface="宋体" panose="02010600030101010101" pitchFamily="2" charset="-122"/>
            </a:endParaRPr>
          </a:p>
          <a:p>
            <a:pPr lvl="1">
              <a:buClr>
                <a:schemeClr val="tx2">
                  <a:lumMod val="60000"/>
                  <a:lumOff val="40000"/>
                </a:schemeClr>
              </a:buClr>
              <a:buFont typeface="Wingdings" panose="05000000000000000000" pitchFamily="2" charset="2"/>
              <a:buChar char="l"/>
            </a:pPr>
            <a:r>
              <a:rPr lang="en-US" altLang="zh-CN" sz="1800" dirty="0" smtClean="0"/>
              <a:t>  </a:t>
            </a:r>
            <a:r>
              <a:rPr lang="en-US" altLang="zh-CN" sz="2400" dirty="0" smtClean="0"/>
              <a:t>In general we don’t know how many </a:t>
            </a:r>
            <a:r>
              <a:rPr lang="en-US" altLang="zh-CN" sz="2400" dirty="0" smtClean="0">
                <a:ea typeface="宋体" panose="02010600030101010101" pitchFamily="2" charset="-122"/>
              </a:rPr>
              <a:t>department</a:t>
            </a:r>
            <a:r>
              <a:rPr lang="en-US" altLang="zh-CN" sz="2400" dirty="0" smtClean="0"/>
              <a:t> exist and what the  </a:t>
            </a:r>
            <a:r>
              <a:rPr lang="en-US" altLang="zh-CN" sz="2400" dirty="0" smtClean="0">
                <a:ea typeface="宋体" panose="02010600030101010101" pitchFamily="2" charset="-122"/>
              </a:rPr>
              <a:t>department is?</a:t>
            </a:r>
            <a:endParaRPr lang="en-US" altLang="zh-CN" sz="2400" dirty="0" smtClean="0"/>
          </a:p>
          <a:p>
            <a:endParaRPr lang="en-US" altLang="zh-CN" sz="1800" dirty="0" smtClean="0"/>
          </a:p>
          <a:p>
            <a:r>
              <a:rPr lang="en-US" altLang="zh-CN" sz="1800" dirty="0" smtClean="0"/>
              <a:t>     For </a:t>
            </a:r>
            <a:r>
              <a:rPr lang="en-US" altLang="zh-CN" sz="1800" i="1" dirty="0" err="1" smtClean="0"/>
              <a:t>dept_name</a:t>
            </a:r>
            <a:r>
              <a:rPr lang="en-US" altLang="zh-CN" sz="1800" i="1" dirty="0" smtClean="0"/>
              <a:t>  as </a:t>
            </a:r>
            <a:r>
              <a:rPr lang="en-US" altLang="zh-CN" sz="1800" i="1" dirty="0" err="1" smtClean="0"/>
              <a:t>deptname</a:t>
            </a:r>
            <a:r>
              <a:rPr lang="en-US" altLang="zh-CN" sz="1800" i="1" dirty="0" smtClean="0"/>
              <a:t> in department:?</a:t>
            </a:r>
          </a:p>
          <a:p>
            <a:endParaRPr lang="en-US" altLang="zh-CN" sz="1800" i="1" dirty="0" smtClean="0"/>
          </a:p>
          <a:p>
            <a:r>
              <a:rPr lang="en-US" altLang="zh-CN" sz="1800" dirty="0" smtClean="0"/>
              <a:t>         SELECT AVG(salary)</a:t>
            </a:r>
          </a:p>
          <a:p>
            <a:r>
              <a:rPr lang="en-US" altLang="zh-CN" sz="1800" dirty="0" smtClean="0"/>
              <a:t>        </a:t>
            </a:r>
          </a:p>
          <a:p>
            <a:r>
              <a:rPr lang="en-US" altLang="zh-CN" sz="1800" dirty="0" smtClean="0"/>
              <a:t>        FROM instructor</a:t>
            </a:r>
          </a:p>
          <a:p>
            <a:r>
              <a:rPr lang="en-US" altLang="zh-CN" sz="1800" dirty="0" smtClean="0"/>
              <a:t>        WHERE </a:t>
            </a:r>
            <a:r>
              <a:rPr lang="en-US" altLang="zh-CN" sz="1800" dirty="0" err="1" smtClean="0"/>
              <a:t>dept_name</a:t>
            </a:r>
            <a:r>
              <a:rPr lang="en-US" altLang="zh-CN" sz="1800" dirty="0" smtClean="0"/>
              <a:t> = </a:t>
            </a:r>
            <a:r>
              <a:rPr lang="en-US" altLang="zh-CN" sz="1800" i="1" dirty="0" err="1" smtClean="0"/>
              <a:t>deptname</a:t>
            </a:r>
            <a:endParaRPr lang="en-US" altLang="zh-CN" sz="1800" dirty="0" smtClean="0">
              <a:ea typeface="宋体" panose="02010600030101010101" pitchFamily="2" charset="-122"/>
            </a:endParaRPr>
          </a:p>
          <a:p>
            <a:pPr>
              <a:buClr>
                <a:schemeClr val="tx2"/>
              </a:buClr>
            </a:pPr>
            <a:endParaRPr lang="en-US" altLang="zh-CN" sz="2000" dirty="0" smtClean="0">
              <a:latin typeface="Times New Roman" panose="02020603050405020304"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89865" y="354143"/>
            <a:ext cx="8077200" cy="609600"/>
          </a:xfrm>
        </p:spPr>
        <p:txBody>
          <a:bodyPr/>
          <a:lstStyle/>
          <a:p>
            <a:pPr>
              <a:defRPr/>
            </a:pPr>
            <a:r>
              <a:rPr lang="en-US" altLang="zh-CN" dirty="0" smtClean="0">
                <a:ea typeface="宋体" panose="02010600030101010101" pitchFamily="2" charset="-122"/>
              </a:rPr>
              <a:t>3.7.2 Aggregation with Grouping</a:t>
            </a:r>
          </a:p>
        </p:txBody>
      </p:sp>
      <p:sp>
        <p:nvSpPr>
          <p:cNvPr id="5" name="Rectangle 3"/>
          <p:cNvSpPr txBox="1">
            <a:spLocks noChangeArrowheads="1"/>
          </p:cNvSpPr>
          <p:nvPr/>
        </p:nvSpPr>
        <p:spPr bwMode="auto">
          <a:xfrm>
            <a:off x="408791" y="1021826"/>
            <a:ext cx="8304903" cy="5271398"/>
          </a:xfrm>
          <a:prstGeom prst="rect">
            <a:avLst/>
          </a:prstGeom>
          <a:noFill/>
          <a:ln w="9525">
            <a:noFill/>
            <a:miter lim="800000"/>
          </a:ln>
        </p:spPr>
        <p:txBody>
          <a:bodyPr vert="horz" wrap="square" lIns="91440" tIns="45720" rIns="91440" bIns="45720" numCol="1" anchor="t" anchorCtr="0" compatLnSpc="1"/>
          <a:lstStyle/>
          <a:p>
            <a:pPr marL="342900" indent="-342900">
              <a:spcBef>
                <a:spcPct val="35000"/>
              </a:spcBef>
              <a:buClr>
                <a:schemeClr val="tx2"/>
              </a:buClr>
              <a:buSzPct val="90000"/>
              <a:buFont typeface="Wingdings" panose="05000000000000000000" pitchFamily="2" charset="2"/>
              <a:buChar char="n"/>
              <a:tabLst>
                <a:tab pos="625475" algn="l"/>
              </a:tabLst>
            </a:pPr>
            <a:r>
              <a:rPr lang="en-US" altLang="zh-CN" sz="2400" dirty="0" smtClean="0">
                <a:latin typeface="Times New Roman" panose="02020603050405020304" pitchFamily="18" charset="0"/>
              </a:rPr>
              <a:t>How to conduct </a:t>
            </a:r>
            <a:r>
              <a:rPr lang="en-US" altLang="zh-CN" sz="2400" i="1" dirty="0" smtClean="0">
                <a:latin typeface="Times New Roman" panose="02020603050405020304" pitchFamily="18" charset="0"/>
              </a:rPr>
              <a:t>group by</a:t>
            </a:r>
            <a:r>
              <a:rPr lang="en-US" altLang="zh-CN" sz="2400" dirty="0" smtClean="0">
                <a:latin typeface="Times New Roman" panose="02020603050405020304" pitchFamily="18" charset="0"/>
              </a:rPr>
              <a:t> </a:t>
            </a:r>
            <a:r>
              <a:rPr lang="en-US" altLang="zh-CN" sz="2400" dirty="0" err="1" smtClean="0">
                <a:latin typeface="Times New Roman" panose="02020603050405020304" pitchFamily="18" charset="0"/>
              </a:rPr>
              <a:t>subclause</a:t>
            </a:r>
            <a:r>
              <a:rPr lang="en-US" altLang="zh-CN" sz="2400" dirty="0" smtClean="0">
                <a:latin typeface="Times New Roman" panose="02020603050405020304" pitchFamily="18" charset="0"/>
              </a:rPr>
              <a:t> and </a:t>
            </a:r>
            <a:r>
              <a:rPr lang="en-US" altLang="zh-CN" sz="2400" i="1" dirty="0" smtClean="0">
                <a:latin typeface="Times New Roman" panose="02020603050405020304" pitchFamily="18" charset="0"/>
              </a:rPr>
              <a:t>aggregate </a:t>
            </a:r>
            <a:r>
              <a:rPr lang="en-US" altLang="zh-CN" sz="2400" dirty="0" smtClean="0">
                <a:latin typeface="Times New Roman" panose="02020603050405020304" pitchFamily="18" charset="0"/>
              </a:rPr>
              <a:t>function</a:t>
            </a:r>
          </a:p>
          <a:p>
            <a:r>
              <a:rPr lang="en-US" altLang="zh-CN" sz="2400" dirty="0" smtClean="0"/>
              <a:t>         </a:t>
            </a:r>
            <a:r>
              <a:rPr lang="en-US" altLang="zh-CN" sz="2400" b="1" dirty="0" smtClean="0"/>
              <a:t>SELECT</a:t>
            </a:r>
            <a:r>
              <a:rPr lang="en-US" altLang="zh-CN" sz="2400" dirty="0" smtClean="0"/>
              <a:t> [DISTINCT] </a:t>
            </a:r>
            <a:r>
              <a:rPr lang="en-US" altLang="zh-CN" sz="2400" i="1" dirty="0" smtClean="0"/>
              <a:t>target-list</a:t>
            </a:r>
          </a:p>
          <a:p>
            <a:r>
              <a:rPr lang="en-US" altLang="zh-CN" sz="2400" dirty="0" smtClean="0"/>
              <a:t>         </a:t>
            </a:r>
            <a:r>
              <a:rPr lang="en-US" altLang="zh-CN" sz="2400" b="1" dirty="0" smtClean="0"/>
              <a:t>FROM</a:t>
            </a:r>
            <a:r>
              <a:rPr lang="en-US" altLang="zh-CN" sz="2400" dirty="0" smtClean="0"/>
              <a:t> </a:t>
            </a:r>
            <a:r>
              <a:rPr lang="en-US" altLang="zh-CN" sz="2400" i="1" dirty="0" smtClean="0"/>
              <a:t>relation-list</a:t>
            </a:r>
          </a:p>
          <a:p>
            <a:r>
              <a:rPr lang="en-US" altLang="zh-CN" sz="2400" dirty="0" smtClean="0"/>
              <a:t>         </a:t>
            </a:r>
            <a:r>
              <a:rPr lang="en-US" altLang="zh-CN" sz="2400" b="1" dirty="0" smtClean="0"/>
              <a:t>WHERE</a:t>
            </a:r>
            <a:r>
              <a:rPr lang="en-US" altLang="zh-CN" sz="2400" dirty="0" smtClean="0"/>
              <a:t> </a:t>
            </a:r>
            <a:r>
              <a:rPr lang="en-US" altLang="zh-CN" sz="2400" i="1" dirty="0" smtClean="0"/>
              <a:t>qualification</a:t>
            </a:r>
          </a:p>
          <a:p>
            <a:r>
              <a:rPr lang="en-US" altLang="zh-CN" sz="2400" dirty="0" smtClean="0"/>
              <a:t>         </a:t>
            </a:r>
            <a:r>
              <a:rPr lang="en-US" altLang="zh-CN" sz="2400" b="1" dirty="0" smtClean="0"/>
              <a:t>GROUP</a:t>
            </a:r>
            <a:r>
              <a:rPr lang="en-US" altLang="zh-CN" sz="2400" dirty="0" smtClean="0"/>
              <a:t> BY </a:t>
            </a:r>
            <a:r>
              <a:rPr lang="en-US" altLang="zh-CN" sz="2400" i="1" dirty="0" smtClean="0"/>
              <a:t>grouping-list</a:t>
            </a:r>
          </a:p>
          <a:p>
            <a:r>
              <a:rPr lang="en-US" altLang="zh-CN" sz="2400" dirty="0" smtClean="0"/>
              <a:t>         </a:t>
            </a:r>
            <a:r>
              <a:rPr lang="en-US" altLang="zh-CN" sz="2400" b="1" dirty="0" smtClean="0"/>
              <a:t>HAVING</a:t>
            </a:r>
            <a:r>
              <a:rPr lang="en-US" altLang="zh-CN" sz="2400" dirty="0" smtClean="0"/>
              <a:t> </a:t>
            </a:r>
            <a:r>
              <a:rPr lang="en-US" altLang="zh-CN" sz="2400" i="1" dirty="0" smtClean="0"/>
              <a:t>group-qualification </a:t>
            </a:r>
          </a:p>
          <a:p>
            <a:pPr>
              <a:buClr>
                <a:schemeClr val="tx2"/>
              </a:buClr>
              <a:buFont typeface="Wingdings" panose="05000000000000000000" pitchFamily="2" charset="2"/>
              <a:buChar char="n"/>
            </a:pPr>
            <a:r>
              <a:rPr lang="en-US" altLang="zh-CN" sz="2400" dirty="0" smtClean="0">
                <a:latin typeface="Times New Roman" panose="02020603050405020304" pitchFamily="18" charset="0"/>
              </a:rPr>
              <a:t> </a:t>
            </a:r>
            <a:r>
              <a:rPr lang="en-US" altLang="zh-CN" sz="2400" dirty="0" smtClean="0">
                <a:latin typeface="+mj-lt"/>
              </a:rPr>
              <a:t>The </a:t>
            </a:r>
            <a:r>
              <a:rPr lang="en-US" altLang="zh-CN" sz="2400" i="1" dirty="0" smtClean="0">
                <a:latin typeface="+mj-lt"/>
              </a:rPr>
              <a:t>target-list contains</a:t>
            </a:r>
          </a:p>
          <a:p>
            <a:r>
              <a:rPr lang="en-US" altLang="zh-CN" sz="2400" dirty="0" smtClean="0">
                <a:latin typeface="+mj-lt"/>
              </a:rPr>
              <a:t> (</a:t>
            </a:r>
            <a:r>
              <a:rPr lang="en-US" altLang="zh-CN" sz="2400" dirty="0" err="1" smtClean="0">
                <a:latin typeface="+mj-lt"/>
              </a:rPr>
              <a:t>i</a:t>
            </a:r>
            <a:r>
              <a:rPr lang="en-US" altLang="zh-CN" sz="2400" dirty="0" smtClean="0">
                <a:latin typeface="+mj-lt"/>
              </a:rPr>
              <a:t>) attribute names or constant</a:t>
            </a:r>
          </a:p>
          <a:p>
            <a:r>
              <a:rPr lang="en-US" altLang="zh-CN" sz="2400" dirty="0" smtClean="0">
                <a:latin typeface="+mj-lt"/>
              </a:rPr>
              <a:t> (ii) terms with aggregate operations (e.g., </a:t>
            </a:r>
            <a:r>
              <a:rPr lang="en-US" altLang="zh-CN" sz="2400" dirty="0" err="1" smtClean="0">
                <a:latin typeface="+mj-lt"/>
              </a:rPr>
              <a:t>avg</a:t>
            </a:r>
            <a:r>
              <a:rPr lang="en-US" altLang="zh-CN" sz="2400" dirty="0" smtClean="0">
                <a:latin typeface="+mj-lt"/>
              </a:rPr>
              <a:t>(</a:t>
            </a:r>
            <a:r>
              <a:rPr lang="en-US" altLang="zh-CN" sz="2400" i="1" dirty="0" smtClean="0">
                <a:latin typeface="+mj-lt"/>
              </a:rPr>
              <a:t>salary)).</a:t>
            </a:r>
          </a:p>
          <a:p>
            <a:pPr lvl="1">
              <a:buClr>
                <a:schemeClr val="tx2">
                  <a:lumMod val="60000"/>
                  <a:lumOff val="40000"/>
                </a:schemeClr>
              </a:buClr>
              <a:buFont typeface="Wingdings" panose="05000000000000000000" pitchFamily="2" charset="2"/>
              <a:buChar char="l"/>
            </a:pPr>
            <a:r>
              <a:rPr lang="en-US" altLang="zh-CN" sz="2400" dirty="0" smtClean="0">
                <a:latin typeface="+mj-lt"/>
              </a:rPr>
              <a:t>The attribute list (</a:t>
            </a:r>
            <a:r>
              <a:rPr lang="en-US" altLang="zh-CN" sz="2400" dirty="0" err="1" smtClean="0">
                <a:latin typeface="+mj-lt"/>
              </a:rPr>
              <a:t>i</a:t>
            </a:r>
            <a:r>
              <a:rPr lang="en-US" altLang="zh-CN" sz="2400" dirty="0" smtClean="0">
                <a:latin typeface="+mj-lt"/>
              </a:rPr>
              <a:t>) must be a subset of </a:t>
            </a:r>
            <a:r>
              <a:rPr lang="en-US" altLang="zh-CN" sz="2400" i="1" dirty="0" smtClean="0">
                <a:latin typeface="+mj-lt"/>
              </a:rPr>
              <a:t>grouping-</a:t>
            </a:r>
            <a:r>
              <a:rPr lang="en-US" altLang="zh-CN" sz="2400" i="1" dirty="0" err="1" smtClean="0">
                <a:latin typeface="+mj-lt"/>
              </a:rPr>
              <a:t>list.</a:t>
            </a:r>
            <a:r>
              <a:rPr lang="en-US" altLang="zh-CN" sz="2400" dirty="0" err="1" smtClean="0">
                <a:latin typeface="+mj-lt"/>
              </a:rPr>
              <a:t>Intuitively</a:t>
            </a:r>
            <a:r>
              <a:rPr lang="en-US" altLang="zh-CN" sz="2400" dirty="0" smtClean="0">
                <a:latin typeface="+mj-lt"/>
              </a:rPr>
              <a:t>, each answer </a:t>
            </a:r>
            <a:r>
              <a:rPr lang="en-US" altLang="zh-CN" sz="2400" dirty="0" err="1" smtClean="0">
                <a:latin typeface="+mj-lt"/>
              </a:rPr>
              <a:t>tuple</a:t>
            </a:r>
            <a:r>
              <a:rPr lang="en-US" altLang="zh-CN" sz="2400" dirty="0" smtClean="0">
                <a:latin typeface="+mj-lt"/>
              </a:rPr>
              <a:t> corresponds to a </a:t>
            </a:r>
            <a:r>
              <a:rPr lang="en-US" altLang="zh-CN" sz="2400" i="1" dirty="0" err="1" smtClean="0">
                <a:latin typeface="+mj-lt"/>
              </a:rPr>
              <a:t>group,</a:t>
            </a:r>
            <a:r>
              <a:rPr lang="en-US" altLang="zh-CN" sz="2400" dirty="0" err="1" smtClean="0">
                <a:latin typeface="+mj-lt"/>
              </a:rPr>
              <a:t>and</a:t>
            </a:r>
            <a:r>
              <a:rPr lang="en-US" altLang="zh-CN" sz="2400" dirty="0" smtClean="0">
                <a:latin typeface="+mj-lt"/>
              </a:rPr>
              <a:t> these attributes must have a single value </a:t>
            </a:r>
            <a:r>
              <a:rPr lang="en-US" altLang="zh-CN" sz="2400" dirty="0" err="1" smtClean="0">
                <a:latin typeface="+mj-lt"/>
              </a:rPr>
              <a:t>pergroup</a:t>
            </a:r>
            <a:r>
              <a:rPr lang="en-US" altLang="zh-CN" sz="2400" dirty="0" smtClean="0">
                <a:latin typeface="+mj-lt"/>
              </a:rPr>
              <a:t>. (A </a:t>
            </a:r>
            <a:r>
              <a:rPr lang="en-US" altLang="zh-CN" sz="2400" i="1" dirty="0" smtClean="0">
                <a:latin typeface="+mj-lt"/>
              </a:rPr>
              <a:t>group is a set of </a:t>
            </a:r>
            <a:r>
              <a:rPr lang="en-US" altLang="zh-CN" sz="2400" i="1" dirty="0" err="1" smtClean="0">
                <a:latin typeface="+mj-lt"/>
              </a:rPr>
              <a:t>tuples</a:t>
            </a:r>
            <a:r>
              <a:rPr lang="en-US" altLang="zh-CN" sz="2400" i="1" dirty="0" smtClean="0">
                <a:latin typeface="+mj-lt"/>
              </a:rPr>
              <a:t> that have the </a:t>
            </a:r>
            <a:r>
              <a:rPr lang="en-US" altLang="zh-CN" sz="2400" i="1" dirty="0" err="1" smtClean="0">
                <a:latin typeface="+mj-lt"/>
              </a:rPr>
              <a:t>same</a:t>
            </a:r>
            <a:r>
              <a:rPr lang="en-US" altLang="zh-CN" sz="2400" dirty="0" err="1" smtClean="0">
                <a:latin typeface="+mj-lt"/>
              </a:rPr>
              <a:t>value</a:t>
            </a:r>
            <a:r>
              <a:rPr lang="en-US" altLang="zh-CN" sz="2400" dirty="0" smtClean="0">
                <a:latin typeface="+mj-lt"/>
              </a:rPr>
              <a:t> for all attributes in </a:t>
            </a:r>
            <a:r>
              <a:rPr lang="en-US" altLang="zh-CN" sz="2400" i="1" dirty="0" smtClean="0">
                <a:latin typeface="+mj-lt"/>
              </a:rPr>
              <a:t>grouping-list.)</a:t>
            </a:r>
            <a:endParaRPr kumimoji="1" lang="en-US" altLang="zh-CN" sz="2400" b="0" i="0" u="none" strike="noStrike" kern="0" cap="none" spc="0" normalizeH="0" baseline="0" noProof="0" dirty="0" smtClean="0">
              <a:ln>
                <a:noFill/>
              </a:ln>
              <a:solidFill>
                <a:schemeClr val="tx1"/>
              </a:solidFill>
              <a:effectLst/>
              <a:uLnTx/>
              <a:uFillTx/>
              <a:latin typeface="+mj-lt"/>
              <a:ea typeface="宋体" panose="02010600030101010101" pitchFamily="2"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a:xfrm>
            <a:off x="789865" y="354143"/>
            <a:ext cx="8077200" cy="609600"/>
          </a:xfrm>
        </p:spPr>
        <p:txBody>
          <a:bodyPr/>
          <a:lstStyle/>
          <a:p>
            <a:pPr>
              <a:defRPr/>
            </a:pPr>
            <a:r>
              <a:rPr lang="en-US" altLang="zh-CN" dirty="0" smtClean="0">
                <a:ea typeface="宋体" panose="02010600030101010101" pitchFamily="2" charset="-122"/>
              </a:rPr>
              <a:t>Aggregate Functions – Group By</a:t>
            </a:r>
          </a:p>
        </p:txBody>
      </p:sp>
      <p:sp>
        <p:nvSpPr>
          <p:cNvPr id="39939" name="Rectangle 3"/>
          <p:cNvSpPr>
            <a:spLocks noGrp="1" noChangeArrowheads="1"/>
          </p:cNvSpPr>
          <p:nvPr>
            <p:ph type="body" idx="1"/>
          </p:nvPr>
        </p:nvSpPr>
        <p:spPr>
          <a:xfrm>
            <a:off x="760413" y="1054100"/>
            <a:ext cx="7932737" cy="1614488"/>
          </a:xfrm>
        </p:spPr>
        <p:txBody>
          <a:bodyPr/>
          <a:lstStyle/>
          <a:p>
            <a:pPr>
              <a:tabLst>
                <a:tab pos="625475" algn="l"/>
              </a:tabLst>
            </a:pPr>
            <a:r>
              <a:rPr lang="en-US" altLang="zh-CN" sz="2000" dirty="0" smtClean="0">
                <a:ea typeface="宋体" panose="02010600030101010101" pitchFamily="2" charset="-122"/>
              </a:rPr>
              <a:t>Find the average salary of instructors in each department</a:t>
            </a:r>
            <a:endParaRPr lang="en-US" altLang="zh-CN" sz="1800" dirty="0" smtClean="0">
              <a:ea typeface="宋体" panose="02010600030101010101" pitchFamily="2" charset="-122"/>
            </a:endParaRPr>
          </a:p>
          <a:p>
            <a:pPr lvl="1">
              <a:tabLst>
                <a:tab pos="625475" algn="l"/>
              </a:tabLst>
            </a:pPr>
            <a:r>
              <a:rPr lang="en-US" altLang="zh-CN" sz="2000" b="1" dirty="0" smtClean="0">
                <a:ea typeface="宋体" panose="02010600030101010101" pitchFamily="2" charset="-122"/>
              </a:rPr>
              <a:t>select </a:t>
            </a:r>
            <a:r>
              <a:rPr lang="en-US" altLang="zh-CN" sz="2000" i="1" dirty="0" err="1" smtClean="0">
                <a:ea typeface="宋体" panose="02010600030101010101" pitchFamily="2" charset="-122"/>
              </a:rPr>
              <a:t>dept_name</a:t>
            </a:r>
            <a:r>
              <a:rPr lang="en-US" altLang="zh-CN" sz="2000" dirty="0" smtClean="0">
                <a:ea typeface="宋体" panose="02010600030101010101" pitchFamily="2" charset="-122"/>
              </a:rPr>
              <a:t>, </a:t>
            </a:r>
            <a:r>
              <a:rPr lang="en-US" altLang="zh-CN" sz="2000" b="1" dirty="0" err="1" smtClean="0">
                <a:ea typeface="宋体" panose="02010600030101010101" pitchFamily="2" charset="-122"/>
              </a:rPr>
              <a:t>avg</a:t>
            </a:r>
            <a:r>
              <a:rPr lang="en-US" altLang="zh-CN" sz="2000" b="1" dirty="0" smtClean="0">
                <a:ea typeface="宋体" panose="02010600030101010101" pitchFamily="2" charset="-122"/>
              </a:rPr>
              <a:t> </a:t>
            </a:r>
            <a:r>
              <a:rPr lang="en-US" altLang="zh-CN" sz="2000" dirty="0" smtClean="0">
                <a:ea typeface="宋体" panose="02010600030101010101" pitchFamily="2" charset="-122"/>
              </a:rPr>
              <a:t>(</a:t>
            </a:r>
            <a:r>
              <a:rPr lang="en-US" altLang="zh-CN" sz="2000" i="1" dirty="0" smtClean="0">
                <a:ea typeface="宋体" panose="02010600030101010101" pitchFamily="2" charset="-122"/>
              </a:rPr>
              <a:t>salary</a:t>
            </a:r>
            <a:r>
              <a:rPr lang="en-US" altLang="zh-CN" sz="2000" dirty="0" smtClean="0">
                <a:ea typeface="宋体" panose="02010600030101010101" pitchFamily="2" charset="-122"/>
              </a:rPr>
              <a:t>)</a:t>
            </a:r>
            <a:br>
              <a:rPr lang="en-US" altLang="zh-CN" sz="2000" dirty="0" smtClean="0">
                <a:ea typeface="宋体" panose="02010600030101010101" pitchFamily="2" charset="-122"/>
              </a:rPr>
            </a:br>
            <a:r>
              <a:rPr lang="en-US" altLang="zh-CN" sz="2000" b="1" dirty="0" smtClean="0">
                <a:ea typeface="宋体" panose="02010600030101010101" pitchFamily="2" charset="-122"/>
              </a:rPr>
              <a:t>from </a:t>
            </a:r>
            <a:r>
              <a:rPr lang="en-US" altLang="zh-CN" sz="2000" i="1" dirty="0" smtClean="0">
                <a:ea typeface="宋体" panose="02010600030101010101" pitchFamily="2" charset="-122"/>
              </a:rPr>
              <a:t>instructor</a:t>
            </a:r>
            <a:br>
              <a:rPr lang="en-US" altLang="zh-CN" sz="2000" i="1" dirty="0" smtClean="0">
                <a:ea typeface="宋体" panose="02010600030101010101" pitchFamily="2" charset="-122"/>
              </a:rPr>
            </a:br>
            <a:r>
              <a:rPr lang="en-US" altLang="zh-CN" sz="2000" b="1" dirty="0" smtClean="0">
                <a:ea typeface="宋体" panose="02010600030101010101" pitchFamily="2" charset="-122"/>
              </a:rPr>
              <a:t>group by </a:t>
            </a:r>
            <a:r>
              <a:rPr lang="en-US" altLang="zh-CN" sz="2000" i="1" dirty="0" err="1" smtClean="0">
                <a:ea typeface="宋体" panose="02010600030101010101" pitchFamily="2" charset="-122"/>
              </a:rPr>
              <a:t>dept_name</a:t>
            </a:r>
            <a:r>
              <a:rPr lang="en-US" altLang="zh-CN" sz="2000" dirty="0" smtClean="0">
                <a:ea typeface="宋体" panose="02010600030101010101" pitchFamily="2" charset="-122"/>
              </a:rPr>
              <a:t>;</a:t>
            </a:r>
            <a:endParaRPr lang="en-US" altLang="zh-CN" sz="1800" dirty="0" smtClean="0">
              <a:ea typeface="宋体" panose="02010600030101010101" pitchFamily="2" charset="-122"/>
            </a:endParaRPr>
          </a:p>
          <a:p>
            <a:pPr lvl="1">
              <a:tabLst>
                <a:tab pos="625475" algn="l"/>
              </a:tabLst>
            </a:pPr>
            <a:r>
              <a:rPr lang="en-US" altLang="zh-CN" sz="2000" dirty="0" smtClean="0">
                <a:ea typeface="宋体" panose="02010600030101010101" pitchFamily="2" charset="-122"/>
              </a:rPr>
              <a:t>Note: departments with no instructor will not appear in result</a:t>
            </a:r>
            <a:endParaRPr lang="en-US" altLang="zh-CN" sz="1800" dirty="0" smtClean="0">
              <a:ea typeface="宋体" panose="02010600030101010101" pitchFamily="2" charset="-122"/>
            </a:endParaRPr>
          </a:p>
          <a:p>
            <a:pPr lvl="1">
              <a:tabLst>
                <a:tab pos="625475" algn="l"/>
              </a:tabLst>
            </a:pPr>
            <a:endParaRPr lang="en-US" altLang="zh-CN" sz="1800" dirty="0" smtClean="0">
              <a:ea typeface="宋体" panose="02010600030101010101" pitchFamily="2" charset="-122"/>
            </a:endParaRPr>
          </a:p>
        </p:txBody>
      </p:sp>
      <p:pic>
        <p:nvPicPr>
          <p:cNvPr id="39941" name="Picture 11"/>
          <p:cNvPicPr>
            <a:picLocks noChangeAspect="1" noChangeArrowheads="1"/>
          </p:cNvPicPr>
          <p:nvPr/>
        </p:nvPicPr>
        <p:blipFill>
          <a:blip r:embed="rId3"/>
          <a:srcRect/>
          <a:stretch>
            <a:fillRect/>
          </a:stretch>
        </p:blipFill>
        <p:spPr bwMode="auto">
          <a:xfrm>
            <a:off x="4896265" y="3051271"/>
            <a:ext cx="3752850" cy="2865437"/>
          </a:xfrm>
          <a:prstGeom prst="rect">
            <a:avLst/>
          </a:prstGeom>
          <a:noFill/>
          <a:ln w="9525">
            <a:noFill/>
            <a:miter lim="800000"/>
            <a:headEnd/>
            <a:tailEnd/>
          </a:ln>
        </p:spPr>
      </p:pic>
      <p:pic>
        <p:nvPicPr>
          <p:cNvPr id="39940" name="Picture 4" descr="3"/>
          <p:cNvPicPr>
            <a:picLocks noChangeAspect="1" noChangeArrowheads="1"/>
          </p:cNvPicPr>
          <p:nvPr/>
        </p:nvPicPr>
        <p:blipFill>
          <a:blip r:embed="rId4"/>
          <a:srcRect/>
          <a:stretch>
            <a:fillRect/>
          </a:stretch>
        </p:blipFill>
        <p:spPr bwMode="auto">
          <a:xfrm>
            <a:off x="820738" y="2930525"/>
            <a:ext cx="4056062" cy="3287395"/>
          </a:xfrm>
          <a:prstGeom prst="rect">
            <a:avLst/>
          </a:prstGeom>
          <a:noFill/>
          <a:ln w="9525">
            <a:noFill/>
            <a:miter lim="800000"/>
            <a:headEnd/>
            <a:tailEnd/>
          </a:ln>
        </p:spPr>
      </p:pic>
      <p:sp>
        <p:nvSpPr>
          <p:cNvPr id="7" name="椭圆 6"/>
          <p:cNvSpPr/>
          <p:nvPr/>
        </p:nvSpPr>
        <p:spPr bwMode="auto">
          <a:xfrm>
            <a:off x="2571078" y="2807746"/>
            <a:ext cx="1602890" cy="3614569"/>
          </a:xfrm>
          <a:prstGeom prst="ellipse">
            <a:avLst/>
          </a:prstGeom>
          <a:noFill/>
          <a:ln w="38100" algn="ctr">
            <a:solidFill>
              <a:schemeClr val="tx2"/>
            </a:solidFill>
            <a:miter lim="800000"/>
          </a:ln>
          <a:effectLst/>
        </p:spPr>
        <p:txBody>
          <a:bodyPr rtlCol="0" anchor="ctr"/>
          <a:lstStyle/>
          <a:p>
            <a:pPr algn="ctr"/>
            <a:endParaRPr lang="zh-CN" altLang="en-US" sz="2000" b="1" dirty="0">
              <a:solidFill>
                <a:srgbClr val="CC00FF"/>
              </a:solidFil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pPr>
              <a:defRPr/>
            </a:pPr>
            <a:r>
              <a:rPr lang="en-US" altLang="zh-CN" dirty="0" smtClean="0">
                <a:ea typeface="宋体" panose="02010600030101010101" pitchFamily="2" charset="-122"/>
              </a:rPr>
              <a:t>Aggregation (Cont.)</a:t>
            </a:r>
          </a:p>
        </p:txBody>
      </p:sp>
      <p:sp>
        <p:nvSpPr>
          <p:cNvPr id="432131" name="Text Box 3"/>
          <p:cNvSpPr>
            <a:spLocks noGrp="1" noChangeArrowheads="1"/>
          </p:cNvSpPr>
          <p:nvPr>
            <p:ph type="body" idx="1"/>
          </p:nvPr>
        </p:nvSpPr>
        <p:spPr>
          <a:xfrm>
            <a:off x="538622" y="957944"/>
            <a:ext cx="8200520" cy="5039632"/>
          </a:xfrm>
          <a:noFill/>
        </p:spPr>
        <p:txBody>
          <a:bodyPr/>
          <a:lstStyle/>
          <a:p>
            <a:r>
              <a:rPr lang="en-US" altLang="zh-CN" sz="2400" dirty="0" smtClean="0">
                <a:ea typeface="宋体" panose="02010600030101010101" pitchFamily="2" charset="-122"/>
              </a:rPr>
              <a:t>Attributes in </a:t>
            </a:r>
            <a:r>
              <a:rPr lang="en-US" altLang="zh-CN" sz="2400" b="1" dirty="0" smtClean="0">
                <a:ea typeface="宋体" panose="02010600030101010101" pitchFamily="2" charset="-122"/>
              </a:rPr>
              <a:t>select </a:t>
            </a:r>
            <a:r>
              <a:rPr lang="en-US" altLang="zh-CN" sz="2400" dirty="0" smtClean="0">
                <a:ea typeface="宋体" panose="02010600030101010101" pitchFamily="2" charset="-122"/>
              </a:rPr>
              <a:t>clause outside of aggregate functions must appear in </a:t>
            </a:r>
            <a:r>
              <a:rPr lang="en-US" altLang="zh-CN" sz="2400" b="1" dirty="0" smtClean="0">
                <a:ea typeface="宋体" panose="02010600030101010101" pitchFamily="2" charset="-122"/>
              </a:rPr>
              <a:t>group by</a:t>
            </a:r>
            <a:r>
              <a:rPr lang="en-US" altLang="zh-CN" sz="2400" dirty="0" smtClean="0">
                <a:ea typeface="宋体" panose="02010600030101010101" pitchFamily="2" charset="-122"/>
              </a:rPr>
              <a:t> list  (</a:t>
            </a:r>
            <a:r>
              <a:rPr lang="zh-CN" altLang="en-US" sz="2400" dirty="0" smtClean="0">
                <a:ea typeface="宋体" panose="02010600030101010101" pitchFamily="2" charset="-122"/>
              </a:rPr>
              <a:t>出现在</a:t>
            </a:r>
            <a:r>
              <a:rPr lang="en-US" altLang="zh-CN" sz="2400" dirty="0" smtClean="0">
                <a:ea typeface="宋体" panose="02010600030101010101" pitchFamily="2" charset="-122"/>
              </a:rPr>
              <a:t>select</a:t>
            </a:r>
            <a:r>
              <a:rPr lang="zh-CN" altLang="en-US" sz="2400" dirty="0" smtClean="0">
                <a:ea typeface="宋体" panose="02010600030101010101" pitchFamily="2" charset="-122"/>
              </a:rPr>
              <a:t>子句中但没有被聚集的属性必须出现在</a:t>
            </a:r>
            <a:r>
              <a:rPr lang="en-US" altLang="zh-CN" sz="2400" dirty="0" smtClean="0">
                <a:ea typeface="宋体" panose="02010600030101010101" pitchFamily="2" charset="-122"/>
              </a:rPr>
              <a:t>group by</a:t>
            </a:r>
            <a:r>
              <a:rPr lang="zh-CN" altLang="en-US" sz="2400" dirty="0" smtClean="0">
                <a:ea typeface="宋体" panose="02010600030101010101" pitchFamily="2" charset="-122"/>
              </a:rPr>
              <a:t>子句中</a:t>
            </a:r>
            <a:r>
              <a:rPr lang="en-US" altLang="zh-CN" sz="2400" dirty="0" smtClean="0">
                <a:ea typeface="宋体" panose="02010600030101010101" pitchFamily="2" charset="-122"/>
              </a:rPr>
              <a:t>)</a:t>
            </a:r>
          </a:p>
          <a:p>
            <a:pPr lvl="1">
              <a:buNone/>
            </a:pPr>
            <a:r>
              <a:rPr lang="en-US" altLang="zh-CN" sz="2400" dirty="0" smtClean="0">
                <a:ea typeface="宋体" panose="02010600030101010101" pitchFamily="2" charset="-122"/>
              </a:rPr>
              <a:t>   /* erroneous query */</a:t>
            </a:r>
            <a:br>
              <a:rPr lang="en-US" altLang="zh-CN" sz="2400" dirty="0" smtClean="0">
                <a:ea typeface="宋体" panose="02010600030101010101" pitchFamily="2" charset="-122"/>
              </a:rPr>
            </a:br>
            <a:r>
              <a:rPr lang="en-US" altLang="zh-CN" sz="2400" b="1" dirty="0" smtClean="0">
                <a:ea typeface="宋体" panose="02010600030101010101" pitchFamily="2" charset="-122"/>
              </a:rPr>
              <a:t>select </a:t>
            </a:r>
            <a:r>
              <a:rPr lang="en-US" altLang="zh-CN" sz="2400" i="1" dirty="0" err="1" smtClean="0">
                <a:ea typeface="宋体" panose="02010600030101010101" pitchFamily="2" charset="-122"/>
              </a:rPr>
              <a:t>dept_name</a:t>
            </a:r>
            <a:r>
              <a:rPr lang="en-US" altLang="zh-CN" sz="2400" dirty="0" smtClean="0">
                <a:ea typeface="宋体" panose="02010600030101010101" pitchFamily="2" charset="-122"/>
              </a:rPr>
              <a:t>, </a:t>
            </a:r>
            <a:r>
              <a:rPr lang="en-US" altLang="zh-CN" sz="2400" i="1" dirty="0" smtClean="0">
                <a:ea typeface="宋体" panose="02010600030101010101" pitchFamily="2" charset="-122"/>
              </a:rPr>
              <a:t>ID</a:t>
            </a:r>
            <a:r>
              <a:rPr lang="en-US" altLang="zh-CN" sz="2400" dirty="0" smtClean="0">
                <a:ea typeface="宋体" panose="02010600030101010101" pitchFamily="2" charset="-122"/>
              </a:rPr>
              <a:t>, </a:t>
            </a:r>
            <a:r>
              <a:rPr lang="en-US" altLang="zh-CN" sz="2400" b="1" dirty="0" err="1" smtClean="0">
                <a:ea typeface="宋体" panose="02010600030101010101" pitchFamily="2" charset="-122"/>
              </a:rPr>
              <a:t>avg</a:t>
            </a:r>
            <a:r>
              <a:rPr lang="en-US" altLang="zh-CN" sz="2400" b="1" dirty="0" smtClean="0">
                <a:ea typeface="宋体" panose="02010600030101010101" pitchFamily="2" charset="-122"/>
              </a:rPr>
              <a:t> </a:t>
            </a:r>
            <a:r>
              <a:rPr lang="en-US" altLang="zh-CN" sz="2400" dirty="0" smtClean="0">
                <a:ea typeface="宋体" panose="02010600030101010101" pitchFamily="2" charset="-122"/>
              </a:rPr>
              <a:t>(</a:t>
            </a:r>
            <a:r>
              <a:rPr lang="en-US" altLang="zh-CN" sz="2400" i="1" dirty="0" smtClean="0">
                <a:ea typeface="宋体" panose="02010600030101010101" pitchFamily="2" charset="-122"/>
              </a:rPr>
              <a:t>salary</a:t>
            </a:r>
            <a:r>
              <a:rPr lang="en-US" altLang="zh-CN" sz="2400" dirty="0" smtClean="0">
                <a:ea typeface="宋体" panose="02010600030101010101" pitchFamily="2" charset="-122"/>
              </a:rPr>
              <a:t>)</a:t>
            </a:r>
            <a:br>
              <a:rPr lang="en-US" altLang="zh-CN" sz="2400" dirty="0" smtClean="0">
                <a:ea typeface="宋体" panose="02010600030101010101" pitchFamily="2" charset="-122"/>
              </a:rPr>
            </a:br>
            <a:r>
              <a:rPr lang="en-US" altLang="zh-CN" sz="2400" b="1" dirty="0" smtClean="0">
                <a:ea typeface="宋体" panose="02010600030101010101" pitchFamily="2" charset="-122"/>
              </a:rPr>
              <a:t>from </a:t>
            </a:r>
            <a:r>
              <a:rPr lang="en-US" altLang="zh-CN" sz="2400" i="1" dirty="0" smtClean="0">
                <a:ea typeface="宋体" panose="02010600030101010101" pitchFamily="2" charset="-122"/>
              </a:rPr>
              <a:t>instructor</a:t>
            </a:r>
            <a:br>
              <a:rPr lang="en-US" altLang="zh-CN" sz="2400" i="1" dirty="0" smtClean="0">
                <a:ea typeface="宋体" panose="02010600030101010101" pitchFamily="2" charset="-122"/>
              </a:rPr>
            </a:br>
            <a:r>
              <a:rPr lang="en-US" altLang="zh-CN" sz="2400" b="1" dirty="0" smtClean="0">
                <a:ea typeface="宋体" panose="02010600030101010101" pitchFamily="2" charset="-122"/>
              </a:rPr>
              <a:t>group by </a:t>
            </a:r>
            <a:r>
              <a:rPr lang="en-US" altLang="zh-CN" sz="2400" i="1" dirty="0" err="1" smtClean="0">
                <a:ea typeface="宋体" panose="02010600030101010101" pitchFamily="2" charset="-122"/>
              </a:rPr>
              <a:t>dept_name</a:t>
            </a:r>
            <a:r>
              <a:rPr lang="en-US" altLang="zh-CN" sz="2400" dirty="0" smtClean="0">
                <a:ea typeface="宋体" panose="02010600030101010101" pitchFamily="2" charset="-122"/>
              </a:rPr>
              <a:t>; </a:t>
            </a:r>
          </a:p>
          <a:p>
            <a:pPr lvl="1">
              <a:buNone/>
            </a:pPr>
            <a:r>
              <a:rPr lang="en-US" altLang="zh-CN" sz="2400" dirty="0" smtClean="0">
                <a:ea typeface="宋体" panose="02010600030101010101" pitchFamily="2" charset="-122"/>
              </a:rPr>
              <a:t> </a:t>
            </a:r>
            <a:r>
              <a:rPr lang="zh-CN" altLang="en-US" sz="2400" dirty="0" smtClean="0">
                <a:ea typeface="宋体" panose="02010600030101010101" pitchFamily="2" charset="-122"/>
              </a:rPr>
              <a:t>（</a:t>
            </a:r>
            <a:r>
              <a:rPr lang="en-US" altLang="zh-CN" sz="2400" dirty="0" smtClean="0">
                <a:solidFill>
                  <a:srgbClr val="FF0000"/>
                </a:solidFill>
                <a:ea typeface="宋体" panose="02010600030101010101" pitchFamily="2" charset="-122"/>
              </a:rPr>
              <a:t>ID is not in group by clause</a:t>
            </a:r>
            <a:r>
              <a:rPr lang="en-US" altLang="zh-CN" sz="2400" dirty="0" smtClean="0">
                <a:ea typeface="宋体" panose="02010600030101010101" pitchFamily="2" charset="-122"/>
              </a:rPr>
              <a:t>)</a:t>
            </a:r>
          </a:p>
          <a:p>
            <a:pPr lvl="1">
              <a:buNone/>
            </a:pPr>
            <a:r>
              <a:rPr lang="en-US" altLang="zh-CN" sz="2400" dirty="0" smtClean="0">
                <a:solidFill>
                  <a:srgbClr val="CC0000"/>
                </a:solidFill>
                <a:latin typeface="Arial Unicode MS" pitchFamily="34" charset="-122"/>
                <a:ea typeface="宋体" panose="02010600030101010101" pitchFamily="2" charset="-122"/>
              </a:rPr>
              <a:t>   (SELECT</a:t>
            </a:r>
            <a:r>
              <a:rPr lang="zh-CN" altLang="en-US" sz="2400" dirty="0" smtClean="0">
                <a:solidFill>
                  <a:srgbClr val="CC0000"/>
                </a:solidFill>
                <a:latin typeface="Arial Unicode MS" pitchFamily="34" charset="-122"/>
                <a:ea typeface="宋体" panose="02010600030101010101" pitchFamily="2" charset="-122"/>
              </a:rPr>
              <a:t>子句的列名列表中只能出现分组属性和聚集函数</a:t>
            </a:r>
            <a:r>
              <a:rPr lang="en-US" altLang="zh-CN" sz="2400" dirty="0" smtClean="0">
                <a:solidFill>
                  <a:srgbClr val="CC0000"/>
                </a:solidFill>
                <a:latin typeface="Arial Unicode MS" pitchFamily="34" charset="-122"/>
                <a:ea typeface="宋体" panose="02010600030101010101" pitchFamily="2" charset="-122"/>
              </a:rPr>
              <a:t>,</a:t>
            </a:r>
            <a:r>
              <a:rPr lang="zh-CN" altLang="en-US" sz="2400" dirty="0" smtClean="0">
                <a:solidFill>
                  <a:srgbClr val="CC0000"/>
                </a:solidFill>
                <a:latin typeface="Arial Unicode MS" pitchFamily="34" charset="-122"/>
                <a:ea typeface="宋体" panose="02010600030101010101" pitchFamily="2" charset="-122"/>
              </a:rPr>
              <a:t>不能出现非聚集的非分组属性</a:t>
            </a:r>
            <a:r>
              <a:rPr lang="en-US" altLang="zh-CN" sz="2400" dirty="0" smtClean="0">
                <a:solidFill>
                  <a:srgbClr val="CC0000"/>
                </a:solidFill>
                <a:latin typeface="Arial Unicode MS" pitchFamily="34" charset="-122"/>
                <a:ea typeface="宋体" panose="02010600030101010101" pitchFamily="2" charset="-122"/>
              </a:rPr>
              <a:t>)</a:t>
            </a:r>
            <a:endParaRPr lang="zh-CN" altLang="en-US" sz="2400" dirty="0" smtClean="0">
              <a:solidFill>
                <a:srgbClr val="CC0000"/>
              </a:solidFill>
              <a:latin typeface="Arial Unicode MS" pitchFamily="34" charset="-122"/>
              <a:ea typeface="宋体" panose="02010600030101010101" pitchFamily="2" charset="-122"/>
            </a:endParaRPr>
          </a:p>
          <a:p>
            <a:pPr lvl="1">
              <a:buNone/>
            </a:pPr>
            <a:endParaRPr lang="en-US" altLang="zh-CN" sz="2400" dirty="0" smtClean="0">
              <a:ea typeface="宋体" panose="02010600030101010101" pitchFamily="2" charset="-122"/>
            </a:endParaRPr>
          </a:p>
          <a:p>
            <a:pPr lvl="1"/>
            <a:endParaRPr lang="en-US" altLang="zh-CN" sz="1800" dirty="0" smtClean="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2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1"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76499" y="420613"/>
            <a:ext cx="8077200" cy="609600"/>
          </a:xfrm>
        </p:spPr>
        <p:txBody>
          <a:bodyPr/>
          <a:lstStyle/>
          <a:p>
            <a:pPr>
              <a:defRPr/>
            </a:pPr>
            <a:r>
              <a:rPr lang="en-US" altLang="zh-CN" dirty="0" smtClean="0">
                <a:ea typeface="宋体" panose="02010600030101010101" pitchFamily="2" charset="-122"/>
              </a:rPr>
              <a:t>3.7.3 Having Clause</a:t>
            </a:r>
          </a:p>
        </p:txBody>
      </p:sp>
      <p:sp>
        <p:nvSpPr>
          <p:cNvPr id="5" name="Rectangle 3"/>
          <p:cNvSpPr txBox="1">
            <a:spLocks noChangeArrowheads="1"/>
          </p:cNvSpPr>
          <p:nvPr/>
        </p:nvSpPr>
        <p:spPr bwMode="auto">
          <a:xfrm>
            <a:off x="814389" y="1193800"/>
            <a:ext cx="7748698" cy="2506831"/>
          </a:xfrm>
          <a:prstGeom prst="rect">
            <a:avLst/>
          </a:prstGeom>
          <a:noFill/>
          <a:ln w="9525">
            <a:noFill/>
            <a:miter lim="800000"/>
          </a:ln>
        </p:spPr>
        <p:txBody>
          <a:bodyPr vert="horz" wrap="square" lIns="91440" tIns="45720" rIns="91440" bIns="45720" numCol="1" anchor="t" anchorCtr="0" compatLnSpc="1"/>
          <a:lstStyle/>
          <a:p>
            <a:pPr marL="342900" lvl="0" indent="-342900">
              <a:spcBef>
                <a:spcPct val="35000"/>
              </a:spcBef>
              <a:buClr>
                <a:schemeClr val="tx2"/>
              </a:buClr>
              <a:buSzPct val="90000"/>
              <a:buFont typeface="Monotype Sorts" charset="2"/>
              <a:buChar char="n"/>
              <a:tabLst>
                <a:tab pos="1489075" algn="l"/>
              </a:tabLst>
            </a:pPr>
            <a:r>
              <a:rPr lang="en-US" altLang="zh-CN" sz="2400" i="1" dirty="0" smtClean="0">
                <a:latin typeface="Times New Roman" panose="02020603050405020304" pitchFamily="18" charset="0"/>
              </a:rPr>
              <a:t>Try: </a:t>
            </a:r>
          </a:p>
          <a:p>
            <a:pPr marL="342900" lvl="0" indent="-342900">
              <a:spcBef>
                <a:spcPct val="35000"/>
              </a:spcBef>
              <a:buClr>
                <a:schemeClr val="tx2"/>
              </a:buClr>
              <a:buSzPct val="90000"/>
              <a:tabLst>
                <a:tab pos="1489075" algn="l"/>
              </a:tabLst>
            </a:pPr>
            <a:r>
              <a:rPr lang="en-US" altLang="zh-CN" sz="2400" i="1" dirty="0" smtClean="0">
                <a:latin typeface="Times New Roman" panose="02020603050405020304" pitchFamily="18" charset="0"/>
              </a:rPr>
              <a:t>     </a:t>
            </a:r>
            <a:r>
              <a:rPr lang="en-US" altLang="zh-CN" sz="2800" i="1" dirty="0" smtClean="0">
                <a:latin typeface="Times New Roman" panose="02020603050405020304" pitchFamily="18" charset="0"/>
              </a:rPr>
              <a:t>“For each course section offered in 2009, find the average total credits (</a:t>
            </a:r>
            <a:r>
              <a:rPr lang="en-US" altLang="zh-CN" sz="2800" i="1" dirty="0" err="1" smtClean="0">
                <a:latin typeface="Times New Roman" panose="02020603050405020304" pitchFamily="18" charset="0"/>
              </a:rPr>
              <a:t>tot_cred</a:t>
            </a:r>
            <a:r>
              <a:rPr lang="en-US" altLang="zh-CN" sz="2800" i="1" dirty="0" smtClean="0">
                <a:latin typeface="Times New Roman" panose="02020603050405020304" pitchFamily="18" charset="0"/>
              </a:rPr>
              <a:t>) of all students enrolled in the section, if the section had at least 2 students.”</a:t>
            </a:r>
            <a:endParaRPr kumimoji="1" lang="en-US" altLang="zh-CN" sz="2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tabLst>
                <a:tab pos="1489075" algn="l"/>
              </a:tabLst>
              <a:defRPr/>
            </a:pPr>
            <a:endParaRPr kumimoji="1"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p:txBody>
      </p:sp>
      <p:sp>
        <p:nvSpPr>
          <p:cNvPr id="6" name="Text Box 4"/>
          <p:cNvSpPr txBox="1">
            <a:spLocks noChangeArrowheads="1"/>
          </p:cNvSpPr>
          <p:nvPr/>
        </p:nvSpPr>
        <p:spPr bwMode="auto">
          <a:xfrm>
            <a:off x="218364" y="3704393"/>
            <a:ext cx="8570794" cy="2893100"/>
          </a:xfrm>
          <a:prstGeom prst="rect">
            <a:avLst/>
          </a:prstGeom>
          <a:noFill/>
          <a:ln w="9525">
            <a:noFill/>
            <a:miter lim="800000"/>
          </a:ln>
        </p:spPr>
        <p:txBody>
          <a:bodyPr wrap="square">
            <a:spAutoFit/>
          </a:bodyPr>
          <a:lstStyle/>
          <a:p>
            <a:pPr marL="742950" lvl="1" indent="-285750">
              <a:lnSpc>
                <a:spcPct val="90000"/>
              </a:lnSpc>
              <a:tabLst>
                <a:tab pos="625475" algn="l"/>
              </a:tabLst>
            </a:pPr>
            <a:r>
              <a:rPr kumimoji="1" lang="en-US" altLang="zh-CN" sz="2800" b="1" dirty="0">
                <a:solidFill>
                  <a:schemeClr val="tx2"/>
                </a:solidFill>
                <a:ea typeface="宋体" panose="02010600030101010101" pitchFamily="2" charset="-122"/>
              </a:rPr>
              <a:t>  </a:t>
            </a:r>
            <a:r>
              <a:rPr lang="en-US" altLang="zh-CN" sz="2800" b="1" dirty="0" smtClean="0">
                <a:latin typeface="Times New Roman" panose="02020603050405020304" pitchFamily="18" charset="0"/>
              </a:rPr>
              <a:t>select </a:t>
            </a:r>
            <a:r>
              <a:rPr lang="en-US" altLang="zh-CN" sz="2800" dirty="0" err="1" smtClean="0">
                <a:solidFill>
                  <a:srgbClr val="FF0000"/>
                </a:solidFill>
                <a:latin typeface="Times New Roman" panose="02020603050405020304" pitchFamily="18" charset="0"/>
              </a:rPr>
              <a:t>course_id,semester,year,sec_id</a:t>
            </a:r>
            <a:r>
              <a:rPr lang="en-US" altLang="zh-CN" sz="2800" dirty="0" err="1" smtClean="0">
                <a:latin typeface="Times New Roman" panose="02020603050405020304" pitchFamily="18" charset="0"/>
              </a:rPr>
              <a:t>,avg</a:t>
            </a:r>
            <a:r>
              <a:rPr lang="en-US" altLang="zh-CN" sz="2800" dirty="0" smtClean="0">
                <a:latin typeface="Times New Roman" panose="02020603050405020304" pitchFamily="18" charset="0"/>
              </a:rPr>
              <a:t>(</a:t>
            </a:r>
            <a:r>
              <a:rPr lang="en-US" altLang="zh-CN" sz="2800" dirty="0" err="1" smtClean="0">
                <a:latin typeface="Times New Roman" panose="02020603050405020304" pitchFamily="18" charset="0"/>
              </a:rPr>
              <a:t>tot_cred</a:t>
            </a:r>
            <a:r>
              <a:rPr lang="en-US" altLang="zh-CN" sz="2800" dirty="0" smtClean="0">
                <a:latin typeface="Times New Roman" panose="02020603050405020304" pitchFamily="18" charset="0"/>
              </a:rPr>
              <a:t>)</a:t>
            </a:r>
          </a:p>
          <a:p>
            <a:pPr marL="742950" lvl="1" indent="-285750">
              <a:lnSpc>
                <a:spcPct val="90000"/>
              </a:lnSpc>
              <a:tabLst>
                <a:tab pos="625475" algn="l"/>
              </a:tabLst>
            </a:pPr>
            <a:r>
              <a:rPr lang="en-US" altLang="zh-CN" sz="2800" b="1" dirty="0" smtClean="0">
                <a:latin typeface="Times New Roman" panose="02020603050405020304" pitchFamily="18" charset="0"/>
              </a:rPr>
              <a:t>  from</a:t>
            </a:r>
            <a:r>
              <a:rPr lang="en-US" altLang="zh-CN" sz="2800" dirty="0" smtClean="0">
                <a:latin typeface="Times New Roman" panose="02020603050405020304" pitchFamily="18" charset="0"/>
              </a:rPr>
              <a:t> takes natural join student</a:t>
            </a:r>
          </a:p>
          <a:p>
            <a:pPr marL="742950" lvl="1" indent="-285750">
              <a:lnSpc>
                <a:spcPct val="90000"/>
              </a:lnSpc>
              <a:tabLst>
                <a:tab pos="625475" algn="l"/>
              </a:tabLst>
            </a:pPr>
            <a:r>
              <a:rPr lang="en-US" altLang="zh-CN" sz="2800" b="1" dirty="0" smtClean="0">
                <a:latin typeface="Times New Roman" panose="02020603050405020304" pitchFamily="18" charset="0"/>
              </a:rPr>
              <a:t>  where</a:t>
            </a:r>
            <a:r>
              <a:rPr lang="en-US" altLang="zh-CN" sz="2800" dirty="0" smtClean="0">
                <a:latin typeface="Times New Roman" panose="02020603050405020304" pitchFamily="18" charset="0"/>
              </a:rPr>
              <a:t> year=2009</a:t>
            </a:r>
          </a:p>
          <a:p>
            <a:pPr marL="742950" lvl="1" indent="-285750">
              <a:lnSpc>
                <a:spcPct val="90000"/>
              </a:lnSpc>
              <a:tabLst>
                <a:tab pos="625475" algn="l"/>
              </a:tabLst>
            </a:pPr>
            <a:r>
              <a:rPr lang="en-US" altLang="zh-CN" sz="2800" b="1" dirty="0" smtClean="0">
                <a:latin typeface="Times New Roman" panose="02020603050405020304" pitchFamily="18" charset="0"/>
              </a:rPr>
              <a:t>  group by</a:t>
            </a:r>
            <a:r>
              <a:rPr lang="en-US" altLang="zh-CN" sz="2800" dirty="0" smtClean="0">
                <a:latin typeface="Times New Roman" panose="02020603050405020304" pitchFamily="18" charset="0"/>
              </a:rPr>
              <a:t> </a:t>
            </a:r>
            <a:r>
              <a:rPr lang="en-US" altLang="zh-CN" sz="2800" dirty="0" err="1" smtClean="0">
                <a:solidFill>
                  <a:srgbClr val="FF0000"/>
                </a:solidFill>
                <a:latin typeface="Times New Roman" panose="02020603050405020304" pitchFamily="18" charset="0"/>
              </a:rPr>
              <a:t>course_id,semester,year,sec_id</a:t>
            </a:r>
            <a:endParaRPr lang="en-US" altLang="zh-CN" sz="2800" dirty="0" smtClean="0">
              <a:solidFill>
                <a:srgbClr val="FF0000"/>
              </a:solidFill>
              <a:latin typeface="Times New Roman" panose="02020603050405020304" pitchFamily="18" charset="0"/>
            </a:endParaRPr>
          </a:p>
          <a:p>
            <a:pPr marL="742950" lvl="1" indent="-285750">
              <a:lnSpc>
                <a:spcPct val="90000"/>
              </a:lnSpc>
              <a:tabLst>
                <a:tab pos="625475" algn="l"/>
              </a:tabLst>
            </a:pPr>
            <a:r>
              <a:rPr lang="en-US" altLang="zh-CN" sz="2800" b="1" dirty="0" smtClean="0">
                <a:latin typeface="Times New Roman" panose="02020603050405020304" pitchFamily="18" charset="0"/>
              </a:rPr>
              <a:t>  having </a:t>
            </a:r>
            <a:r>
              <a:rPr lang="en-US" altLang="zh-CN" sz="2800" dirty="0" smtClean="0">
                <a:latin typeface="Times New Roman" panose="02020603050405020304" pitchFamily="18" charset="0"/>
              </a:rPr>
              <a:t>count(ID)&gt;2;</a:t>
            </a:r>
            <a:r>
              <a:rPr lang="en-US" altLang="zh-CN" sz="2400" i="1" dirty="0" smtClean="0">
                <a:latin typeface="Times New Roman" panose="02020603050405020304" pitchFamily="18" charset="0"/>
              </a:rPr>
              <a:t>     </a:t>
            </a:r>
          </a:p>
          <a:p>
            <a:pPr marL="0" lvl="1"/>
            <a:r>
              <a:rPr lang="en-US" altLang="zh-CN" sz="2000" i="1" dirty="0" smtClean="0">
                <a:latin typeface="+mn-lt"/>
              </a:rPr>
              <a:t>        Note: SQL server: </a:t>
            </a:r>
            <a:r>
              <a:rPr lang="en-US" altLang="zh-CN" sz="2000" dirty="0" smtClean="0">
                <a:latin typeface="+mn-lt"/>
              </a:rPr>
              <a:t>takes natural join student=&gt;</a:t>
            </a:r>
          </a:p>
          <a:p>
            <a:r>
              <a:rPr lang="en-US" altLang="zh-CN" sz="2000" i="1" dirty="0" smtClean="0">
                <a:latin typeface="+mn-lt"/>
              </a:rPr>
              <a:t>                 </a:t>
            </a:r>
            <a:r>
              <a:rPr lang="en-US" altLang="zh-CN" sz="2000" dirty="0" smtClean="0">
                <a:latin typeface="+mn-lt"/>
              </a:rPr>
              <a:t> takes inner join student  on takes.id=student.id</a:t>
            </a:r>
          </a:p>
          <a:p>
            <a:r>
              <a:rPr lang="zh-CN" altLang="en-US" dirty="0" smtClean="0"/>
              <a:t> </a:t>
            </a:r>
            <a:endParaRPr lang="en-US" altLang="zh-CN" sz="4400" i="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57200" y="1752600"/>
            <a:ext cx="8229600" cy="4114800"/>
          </a:xfrm>
          <a:prstGeom prst="rect">
            <a:avLst/>
          </a:prstGeom>
          <a:noFill/>
          <a:ln w="9525">
            <a:noFill/>
            <a:miter lim="800000"/>
          </a:ln>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defRPr/>
            </a:pPr>
            <a:r>
              <a:rPr kumimoji="0" lang="en-US" altLang="zh-CN" sz="32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9</a:t>
            </a:r>
            <a:r>
              <a:rPr kumimoji="0" lang="en-US" altLang="zh-CN" sz="3200" b="0" i="0" u="none" strike="noStrike" kern="0" cap="none" spc="0" normalizeH="0" baseline="0" noProof="0" dirty="0" smtClean="0">
                <a:ln>
                  <a:noFill/>
                </a:ln>
                <a:solidFill>
                  <a:srgbClr val="FF0000"/>
                </a:solidFill>
                <a:effectLst/>
                <a:uLnTx/>
                <a:uFillTx/>
                <a:latin typeface="Times New Roman" panose="02020603050405020304" pitchFamily="18" charset="0"/>
                <a:ea typeface="+mn-ea"/>
                <a:cs typeface="+mn-cs"/>
              </a:rPr>
              <a:t> </a:t>
            </a:r>
            <a:r>
              <a:rPr kumimoji="0" lang="en-US" altLang="zh-CN" sz="3200" b="1" i="1" u="none" strike="noStrike" kern="0" cap="none" spc="0" normalizeH="0" baseline="0" noProof="0" dirty="0" smtClean="0">
                <a:ln>
                  <a:noFill/>
                </a:ln>
                <a:solidFill>
                  <a:srgbClr val="FF0000"/>
                </a:solidFill>
                <a:effectLst/>
                <a:uLnTx/>
                <a:uFillTx/>
                <a:latin typeface="Times New Roman" panose="02020603050405020304" pitchFamily="18" charset="0"/>
                <a:ea typeface="+mn-ea"/>
                <a:cs typeface="+mn-cs"/>
              </a:rPr>
              <a:t>basic</a:t>
            </a:r>
            <a:r>
              <a:rPr kumimoji="0" lang="en-US" altLang="zh-CN" sz="3200" b="0" i="0" u="none" strike="noStrike" kern="0" cap="none" spc="0" normalizeH="0" baseline="0" noProof="0" dirty="0" smtClean="0">
                <a:ln>
                  <a:noFill/>
                </a:ln>
                <a:solidFill>
                  <a:srgbClr val="FF0000"/>
                </a:solidFill>
                <a:effectLst/>
                <a:uLnTx/>
                <a:uFillTx/>
                <a:latin typeface="Times New Roman" panose="02020603050405020304" pitchFamily="18" charset="0"/>
                <a:ea typeface="+mn-ea"/>
                <a:cs typeface="+mn-cs"/>
              </a:rPr>
              <a:t> </a:t>
            </a:r>
            <a:r>
              <a:rPr kumimoji="0" lang="en-US" altLang="zh-CN" sz="32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operators in SQL</a:t>
            </a:r>
            <a:endParaRPr kumimoji="0" lang="zh-CN" altLang="en-US" sz="32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endParaRPr>
          </a:p>
        </p:txBody>
      </p:sp>
      <p:graphicFrame>
        <p:nvGraphicFramePr>
          <p:cNvPr id="6" name="Group 24"/>
          <p:cNvGraphicFramePr>
            <a:graphicFrameLocks noGrp="1"/>
          </p:cNvGraphicFramePr>
          <p:nvPr/>
        </p:nvGraphicFramePr>
        <p:xfrm>
          <a:off x="685800" y="2514600"/>
          <a:ext cx="7743825" cy="1998663"/>
        </p:xfrm>
        <a:graphic>
          <a:graphicData uri="http://schemas.openxmlformats.org/drawingml/2006/table">
            <a:tbl>
              <a:tblPr/>
              <a:tblGrid>
                <a:gridCol w="2606675"/>
                <a:gridCol w="5137150"/>
              </a:tblGrid>
              <a:tr h="503238">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data manipulation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Select   </a:t>
                      </a:r>
                      <a:r>
                        <a:rPr kumimoji="1" lang="en-US" altLang="zh-CN"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(on relations)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v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Insert,  Delete,  Update  </a:t>
                      </a:r>
                      <a:r>
                        <a:rPr kumimoji="1" lang="en-US" altLang="zh-CN"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(on relations)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data definition</a:t>
                      </a: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Create,  Drop, Alter   (</a:t>
                      </a:r>
                      <a:r>
                        <a:rPr kumimoji="1" lang="en-US" altLang="zh-CN"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on schema</a:t>
                      </a: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30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data control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Grant,  Revoke  (</a:t>
                      </a:r>
                      <a:r>
                        <a:rPr kumimoji="1" lang="en-US" altLang="zh-CN"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in Chapter 4</a:t>
                      </a: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2"/>
          <p:cNvSpPr>
            <a:spLocks noGrp="1" noChangeArrowheads="1"/>
          </p:cNvSpPr>
          <p:nvPr>
            <p:ph type="title"/>
          </p:nvPr>
        </p:nvSpPr>
        <p:spPr>
          <a:xfrm>
            <a:off x="317974" y="581499"/>
            <a:ext cx="8077200" cy="609600"/>
          </a:xfrm>
        </p:spPr>
        <p:txBody>
          <a:bodyPr/>
          <a:lstStyle/>
          <a:p>
            <a:pPr>
              <a:defRPr/>
            </a:pPr>
            <a:r>
              <a:rPr lang="en-US" altLang="zh-CN" sz="2800" dirty="0" smtClean="0"/>
              <a:t>3.1 Overview of the SQL Query Language</a:t>
            </a:r>
            <a:endParaRPr lang="en-US" altLang="zh-CN" sz="2800" dirty="0" smtClean="0">
              <a:ea typeface="宋体" panose="0201060003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76747" y="535672"/>
            <a:ext cx="7599595" cy="1077218"/>
          </a:xfrm>
          <a:prstGeom prst="rect">
            <a:avLst/>
          </a:prstGeom>
        </p:spPr>
        <p:txBody>
          <a:bodyPr wrap="square">
            <a:spAutoFit/>
          </a:bodyPr>
          <a:lstStyle/>
          <a:p>
            <a:r>
              <a:rPr lang="en-US" altLang="zh-CN" dirty="0" smtClean="0">
                <a:latin typeface="+mj-lt"/>
              </a:rPr>
              <a:t>Step 1:</a:t>
            </a:r>
            <a:r>
              <a:rPr lang="en-US" altLang="zh-CN" b="1" dirty="0" smtClean="0">
                <a:latin typeface="+mj-lt"/>
              </a:rPr>
              <a:t>select</a:t>
            </a:r>
            <a:r>
              <a:rPr lang="en-US" altLang="zh-CN" dirty="0" smtClean="0">
                <a:latin typeface="+mj-lt"/>
              </a:rPr>
              <a:t> </a:t>
            </a:r>
            <a:r>
              <a:rPr lang="en-US" altLang="zh-CN" dirty="0" err="1" smtClean="0">
                <a:latin typeface="+mj-lt"/>
              </a:rPr>
              <a:t>course_id,semester,year,sec_id</a:t>
            </a:r>
            <a:r>
              <a:rPr lang="en-US" altLang="zh-CN" dirty="0" smtClean="0">
                <a:latin typeface="+mj-lt"/>
              </a:rPr>
              <a:t>  ,</a:t>
            </a:r>
            <a:r>
              <a:rPr lang="en-US" altLang="zh-CN" dirty="0" err="1" smtClean="0">
                <a:latin typeface="+mj-lt"/>
              </a:rPr>
              <a:t>tot_cred</a:t>
            </a:r>
            <a:r>
              <a:rPr lang="en-US" altLang="zh-CN" dirty="0" smtClean="0">
                <a:latin typeface="+mj-lt"/>
              </a:rPr>
              <a:t> </a:t>
            </a:r>
            <a:r>
              <a:rPr lang="en-US" altLang="zh-CN" b="1" dirty="0" smtClean="0">
                <a:latin typeface="+mj-lt"/>
              </a:rPr>
              <a:t>from</a:t>
            </a:r>
            <a:r>
              <a:rPr lang="en-US" altLang="zh-CN" dirty="0" smtClean="0">
                <a:latin typeface="+mj-lt"/>
              </a:rPr>
              <a:t> takes </a:t>
            </a:r>
            <a:r>
              <a:rPr lang="en-US" altLang="zh-CN" b="1" dirty="0" smtClean="0">
                <a:latin typeface="+mj-lt"/>
              </a:rPr>
              <a:t>inner join </a:t>
            </a:r>
            <a:r>
              <a:rPr lang="en-US" altLang="zh-CN" dirty="0" smtClean="0">
                <a:latin typeface="+mj-lt"/>
              </a:rPr>
              <a:t>student   on takes.id=student.id   </a:t>
            </a:r>
            <a:r>
              <a:rPr lang="en-US" altLang="zh-CN" b="1" dirty="0" smtClean="0">
                <a:latin typeface="+mj-lt"/>
              </a:rPr>
              <a:t>where</a:t>
            </a:r>
            <a:r>
              <a:rPr lang="en-US" altLang="zh-CN" dirty="0" smtClean="0">
                <a:latin typeface="+mj-lt"/>
              </a:rPr>
              <a:t> year=2009  </a:t>
            </a:r>
            <a:r>
              <a:rPr lang="en-US" altLang="zh-CN" dirty="0" smtClean="0">
                <a:solidFill>
                  <a:srgbClr val="FF0000"/>
                </a:solidFill>
                <a:latin typeface="+mj-lt"/>
              </a:rPr>
              <a:t>order by </a:t>
            </a:r>
            <a:r>
              <a:rPr lang="en-US" altLang="zh-CN" dirty="0" err="1" smtClean="0">
                <a:solidFill>
                  <a:srgbClr val="FF0000"/>
                </a:solidFill>
                <a:latin typeface="+mj-lt"/>
              </a:rPr>
              <a:t>course_id,semester,year,sec_id</a:t>
            </a:r>
            <a:endParaRPr lang="en-US" altLang="zh-CN" dirty="0" smtClean="0">
              <a:solidFill>
                <a:srgbClr val="FF0000"/>
              </a:solidFill>
              <a:latin typeface="+mj-lt"/>
            </a:endParaRPr>
          </a:p>
          <a:p>
            <a:r>
              <a:rPr lang="zh-CN" altLang="en-US" dirty="0" smtClean="0"/>
              <a:t> </a:t>
            </a:r>
            <a:endParaRPr lang="zh-CN" altLang="en-US" dirty="0"/>
          </a:p>
        </p:txBody>
      </p:sp>
      <p:sp>
        <p:nvSpPr>
          <p:cNvPr id="9" name="矩形 8"/>
          <p:cNvSpPr/>
          <p:nvPr/>
        </p:nvSpPr>
        <p:spPr>
          <a:xfrm>
            <a:off x="806823" y="1402264"/>
            <a:ext cx="7949902" cy="830997"/>
          </a:xfrm>
          <a:prstGeom prst="rect">
            <a:avLst/>
          </a:prstGeom>
        </p:spPr>
        <p:txBody>
          <a:bodyPr wrap="square">
            <a:spAutoFit/>
          </a:bodyPr>
          <a:lstStyle/>
          <a:p>
            <a:r>
              <a:rPr lang="en-US" altLang="zh-CN" dirty="0" smtClean="0"/>
              <a:t> Step 2: </a:t>
            </a:r>
            <a:r>
              <a:rPr lang="en-US" altLang="zh-CN" b="1" dirty="0" smtClean="0"/>
              <a:t>select</a:t>
            </a:r>
            <a:r>
              <a:rPr lang="en-US" altLang="zh-CN" dirty="0" smtClean="0"/>
              <a:t> </a:t>
            </a:r>
            <a:r>
              <a:rPr lang="en-US" altLang="zh-CN" dirty="0" err="1" smtClean="0"/>
              <a:t>course_id,semester,year,sec_id,avg</a:t>
            </a:r>
            <a:r>
              <a:rPr lang="en-US" altLang="zh-CN" dirty="0" smtClean="0"/>
              <a:t>(</a:t>
            </a:r>
            <a:r>
              <a:rPr lang="en-US" altLang="zh-CN" dirty="0" err="1" smtClean="0"/>
              <a:t>tot_cred</a:t>
            </a:r>
            <a:r>
              <a:rPr lang="en-US" altLang="zh-CN" dirty="0" smtClean="0"/>
              <a:t>) as </a:t>
            </a:r>
            <a:r>
              <a:rPr lang="en-US" altLang="zh-CN" dirty="0" err="1" smtClean="0"/>
              <a:t>avgc</a:t>
            </a:r>
            <a:r>
              <a:rPr lang="en-US" altLang="zh-CN" dirty="0" smtClean="0"/>
              <a:t>, count(takes.ID)  as count  from takes inner join student   on takes.id=student.id   </a:t>
            </a:r>
            <a:r>
              <a:rPr lang="en-US" altLang="zh-CN" dirty="0" smtClean="0">
                <a:solidFill>
                  <a:srgbClr val="FF0000"/>
                </a:solidFill>
              </a:rPr>
              <a:t>where</a:t>
            </a:r>
            <a:r>
              <a:rPr lang="en-US" altLang="zh-CN" dirty="0" smtClean="0"/>
              <a:t> year=2009</a:t>
            </a:r>
          </a:p>
          <a:p>
            <a:r>
              <a:rPr lang="en-US" altLang="zh-CN" dirty="0" smtClean="0"/>
              <a:t>  </a:t>
            </a:r>
            <a:r>
              <a:rPr lang="en-US" altLang="zh-CN" dirty="0" smtClean="0">
                <a:solidFill>
                  <a:srgbClr val="FF0000"/>
                </a:solidFill>
              </a:rPr>
              <a:t>group by </a:t>
            </a:r>
            <a:r>
              <a:rPr lang="en-US" altLang="zh-CN" dirty="0" err="1" smtClean="0"/>
              <a:t>course_id,semester,year,sec_id</a:t>
            </a:r>
            <a:endParaRPr lang="en-US" altLang="zh-CN" dirty="0" smtClean="0"/>
          </a:p>
        </p:txBody>
      </p:sp>
      <p:pic>
        <p:nvPicPr>
          <p:cNvPr id="164869" name="Picture 5"/>
          <p:cNvPicPr>
            <a:picLocks noChangeAspect="1" noChangeArrowheads="1"/>
          </p:cNvPicPr>
          <p:nvPr/>
        </p:nvPicPr>
        <p:blipFill>
          <a:blip r:embed="rId2"/>
          <a:srcRect/>
          <a:stretch>
            <a:fillRect/>
          </a:stretch>
        </p:blipFill>
        <p:spPr bwMode="auto">
          <a:xfrm>
            <a:off x="723451" y="2698824"/>
            <a:ext cx="3848549" cy="3207124"/>
          </a:xfrm>
          <a:prstGeom prst="rect">
            <a:avLst/>
          </a:prstGeom>
          <a:noFill/>
          <a:ln w="9525">
            <a:noFill/>
            <a:miter lim="800000"/>
            <a:headEnd/>
            <a:tailEnd/>
          </a:ln>
          <a:effectLst/>
        </p:spPr>
      </p:pic>
      <p:pic>
        <p:nvPicPr>
          <p:cNvPr id="164870" name="Picture 6"/>
          <p:cNvPicPr>
            <a:picLocks noChangeAspect="1" noChangeArrowheads="1"/>
          </p:cNvPicPr>
          <p:nvPr/>
        </p:nvPicPr>
        <p:blipFill>
          <a:blip r:embed="rId3"/>
          <a:srcRect/>
          <a:stretch>
            <a:fillRect/>
          </a:stretch>
        </p:blipFill>
        <p:spPr bwMode="auto">
          <a:xfrm>
            <a:off x="5348903" y="3139833"/>
            <a:ext cx="3504642" cy="2195960"/>
          </a:xfrm>
          <a:prstGeom prst="rect">
            <a:avLst/>
          </a:prstGeom>
          <a:noFill/>
          <a:ln w="9525">
            <a:noFill/>
            <a:miter lim="800000"/>
            <a:headEnd/>
            <a:tailEnd/>
          </a:ln>
          <a:effectLst/>
        </p:spPr>
      </p:pic>
      <p:sp>
        <p:nvSpPr>
          <p:cNvPr id="12" name="矩形 11"/>
          <p:cNvSpPr/>
          <p:nvPr/>
        </p:nvSpPr>
        <p:spPr>
          <a:xfrm>
            <a:off x="797858" y="2307700"/>
            <a:ext cx="7949902" cy="338554"/>
          </a:xfrm>
          <a:prstGeom prst="rect">
            <a:avLst/>
          </a:prstGeom>
        </p:spPr>
        <p:txBody>
          <a:bodyPr wrap="square">
            <a:spAutoFit/>
          </a:bodyPr>
          <a:lstStyle/>
          <a:p>
            <a:r>
              <a:rPr lang="en-US" altLang="zh-CN" dirty="0" smtClean="0"/>
              <a:t> Step 3: </a:t>
            </a:r>
            <a:r>
              <a:rPr lang="en-US" altLang="zh-CN" b="1" dirty="0" smtClean="0"/>
              <a:t>having </a:t>
            </a:r>
            <a:r>
              <a:rPr lang="en-US" altLang="zh-CN" dirty="0" smtClean="0"/>
              <a:t>count(takes.ID)&gt;2;</a:t>
            </a:r>
          </a:p>
        </p:txBody>
      </p:sp>
      <p:sp>
        <p:nvSpPr>
          <p:cNvPr id="14" name="右大括号 13"/>
          <p:cNvSpPr/>
          <p:nvPr/>
        </p:nvSpPr>
        <p:spPr bwMode="auto">
          <a:xfrm>
            <a:off x="4561242" y="3238051"/>
            <a:ext cx="198478" cy="1237129"/>
          </a:xfrm>
          <a:prstGeom prst="rightBrac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smtClean="0">
              <a:ln>
                <a:noFill/>
              </a:ln>
              <a:solidFill>
                <a:schemeClr val="tx1"/>
              </a:solidFill>
              <a:effectLst/>
              <a:latin typeface="Helvetica" charset="0"/>
            </a:endParaRPr>
          </a:p>
        </p:txBody>
      </p:sp>
      <p:sp>
        <p:nvSpPr>
          <p:cNvPr id="15" name="右大括号 14"/>
          <p:cNvSpPr/>
          <p:nvPr/>
        </p:nvSpPr>
        <p:spPr bwMode="auto">
          <a:xfrm>
            <a:off x="4561242" y="4582757"/>
            <a:ext cx="193638" cy="408791"/>
          </a:xfrm>
          <a:prstGeom prst="rightBrac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smtClean="0">
              <a:ln>
                <a:noFill/>
              </a:ln>
              <a:solidFill>
                <a:schemeClr val="tx1"/>
              </a:solidFill>
              <a:effectLst/>
              <a:latin typeface="Helvetica" charset="0"/>
            </a:endParaRPr>
          </a:p>
        </p:txBody>
      </p:sp>
      <p:sp>
        <p:nvSpPr>
          <p:cNvPr id="16" name="右大括号 15"/>
          <p:cNvSpPr/>
          <p:nvPr/>
        </p:nvSpPr>
        <p:spPr bwMode="auto">
          <a:xfrm>
            <a:off x="4563034" y="5057886"/>
            <a:ext cx="193638" cy="408791"/>
          </a:xfrm>
          <a:prstGeom prst="rightBrac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smtClean="0">
              <a:ln>
                <a:noFill/>
              </a:ln>
              <a:solidFill>
                <a:schemeClr val="tx1"/>
              </a:solidFill>
              <a:effectLst/>
              <a:latin typeface="Helvetica" charset="0"/>
            </a:endParaRPr>
          </a:p>
        </p:txBody>
      </p:sp>
      <p:cxnSp>
        <p:nvCxnSpPr>
          <p:cNvPr id="18" name="直接箭头连接符 17"/>
          <p:cNvCxnSpPr/>
          <p:nvPr/>
        </p:nvCxnSpPr>
        <p:spPr bwMode="auto">
          <a:xfrm>
            <a:off x="4582758" y="3044414"/>
            <a:ext cx="796066" cy="53788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 name="直接箭头连接符 19"/>
          <p:cNvCxnSpPr>
            <a:stCxn id="14" idx="1"/>
          </p:cNvCxnSpPr>
          <p:nvPr/>
        </p:nvCxnSpPr>
        <p:spPr bwMode="auto">
          <a:xfrm rot="10800000" flipH="1" flipV="1">
            <a:off x="4759720" y="3856616"/>
            <a:ext cx="619104" cy="4841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2" name="直接箭头连接符 21"/>
          <p:cNvCxnSpPr>
            <a:stCxn id="15" idx="1"/>
            <a:endCxn id="164870" idx="1"/>
          </p:cNvCxnSpPr>
          <p:nvPr/>
        </p:nvCxnSpPr>
        <p:spPr bwMode="auto">
          <a:xfrm rot="10800000" flipH="1">
            <a:off x="4754879" y="4237813"/>
            <a:ext cx="594023" cy="54934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5" name="直接箭头连接符 24"/>
          <p:cNvCxnSpPr>
            <a:stCxn id="16" idx="1"/>
          </p:cNvCxnSpPr>
          <p:nvPr/>
        </p:nvCxnSpPr>
        <p:spPr bwMode="auto">
          <a:xfrm rot="10800000" flipH="1">
            <a:off x="4756672" y="4561242"/>
            <a:ext cx="600636" cy="70104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7" name="直接箭头连接符 26"/>
          <p:cNvCxnSpPr/>
          <p:nvPr/>
        </p:nvCxnSpPr>
        <p:spPr bwMode="auto">
          <a:xfrm flipV="1">
            <a:off x="4561242" y="4883972"/>
            <a:ext cx="849854" cy="73152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9" name="直接箭头连接符 28"/>
          <p:cNvCxnSpPr/>
          <p:nvPr/>
        </p:nvCxnSpPr>
        <p:spPr bwMode="auto">
          <a:xfrm flipV="1">
            <a:off x="4539727" y="5195945"/>
            <a:ext cx="796066" cy="65621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76499" y="420613"/>
            <a:ext cx="8077200" cy="609600"/>
          </a:xfrm>
        </p:spPr>
        <p:txBody>
          <a:bodyPr/>
          <a:lstStyle/>
          <a:p>
            <a:pPr>
              <a:defRPr/>
            </a:pPr>
            <a:r>
              <a:rPr lang="en-US" altLang="zh-CN" dirty="0" smtClean="0">
                <a:ea typeface="宋体" panose="02010600030101010101" pitchFamily="2" charset="-122"/>
              </a:rPr>
              <a:t>3.7.3 Having Clause</a:t>
            </a:r>
          </a:p>
        </p:txBody>
      </p:sp>
      <p:sp>
        <p:nvSpPr>
          <p:cNvPr id="7" name="Rectangle 3"/>
          <p:cNvSpPr txBox="1">
            <a:spLocks noChangeArrowheads="1"/>
          </p:cNvSpPr>
          <p:nvPr/>
        </p:nvSpPr>
        <p:spPr bwMode="auto">
          <a:xfrm>
            <a:off x="803630" y="1043529"/>
            <a:ext cx="7843837" cy="5251450"/>
          </a:xfrm>
          <a:prstGeom prst="rect">
            <a:avLst/>
          </a:prstGeom>
          <a:noFill/>
          <a:ln w="9525">
            <a:noFill/>
            <a:miter lim="800000"/>
          </a:ln>
        </p:spPr>
        <p:txBody>
          <a:bodyPr vert="horz" wrap="square" lIns="91440" tIns="45720" rIns="91440" bIns="45720" numCol="1" anchor="t" anchorCtr="0" compatLnSpc="1"/>
          <a:lstStyle/>
          <a:p>
            <a:pPr marL="342900" lvl="0" indent="-342900">
              <a:spcBef>
                <a:spcPct val="35000"/>
              </a:spcBef>
              <a:buClr>
                <a:schemeClr val="tx2"/>
              </a:buClr>
              <a:buSzPct val="90000"/>
              <a:buFont typeface="Monotype Sorts" charset="2"/>
              <a:buChar char="n"/>
              <a:tabLst>
                <a:tab pos="1711325" algn="l"/>
              </a:tabLst>
            </a:pPr>
            <a:r>
              <a:rPr kumimoji="1" lang="en-US" altLang="zh-CN" sz="2000" kern="0" dirty="0" smtClean="0">
                <a:latin typeface="+mn-lt"/>
                <a:ea typeface="宋体" panose="02010600030101010101" pitchFamily="2" charset="-122"/>
              </a:rPr>
              <a:t>HAVING clause is designed for use with GROUP BY to restrict groups that appear in final result table</a:t>
            </a:r>
            <a:r>
              <a:rPr kumimoji="1"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a:t>
            </a:r>
          </a:p>
          <a:p>
            <a:pPr marL="342900" lvl="0" indent="-342900">
              <a:spcBef>
                <a:spcPct val="35000"/>
              </a:spcBef>
              <a:buClr>
                <a:schemeClr val="tx2"/>
              </a:buClr>
              <a:buSzPct val="90000"/>
              <a:buFont typeface="Monotype Sorts" charset="2"/>
              <a:buChar char="n"/>
              <a:tabLst>
                <a:tab pos="1711325" algn="l"/>
              </a:tabLst>
            </a:pPr>
            <a:endParaRPr kumimoji="1"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342900" lvl="0" indent="-342900">
              <a:spcBef>
                <a:spcPct val="35000"/>
              </a:spcBef>
              <a:buClr>
                <a:schemeClr val="tx2"/>
              </a:buClr>
              <a:buSzPct val="90000"/>
              <a:buFont typeface="Monotype Sorts" charset="2"/>
              <a:buChar char="n"/>
              <a:tabLst>
                <a:tab pos="1711325" algn="l"/>
              </a:tabLst>
            </a:pPr>
            <a:r>
              <a:rPr lang="zh-CN" altLang="en-US" sz="2000" kern="0" dirty="0" smtClean="0">
                <a:latin typeface="+mn-lt"/>
                <a:ea typeface="宋体" panose="02010600030101010101" pitchFamily="2" charset="-122"/>
              </a:rPr>
              <a:t>和</a:t>
            </a:r>
            <a:r>
              <a:rPr lang="en-US" altLang="zh-CN" sz="2000" kern="0" dirty="0" smtClean="0">
                <a:latin typeface="+mn-lt"/>
                <a:ea typeface="宋体" panose="02010600030101010101" pitchFamily="2" charset="-122"/>
              </a:rPr>
              <a:t>WHERE</a:t>
            </a:r>
            <a:r>
              <a:rPr lang="zh-CN" altLang="en-US" sz="2000" kern="0" dirty="0" smtClean="0">
                <a:latin typeface="+mn-lt"/>
                <a:ea typeface="宋体" panose="02010600030101010101" pitchFamily="2" charset="-122"/>
              </a:rPr>
              <a:t>的区别</a:t>
            </a:r>
            <a:endParaRPr kumimoji="0"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742950" lvl="1" indent="-285750">
              <a:spcBef>
                <a:spcPct val="35000"/>
              </a:spcBef>
              <a:buClr>
                <a:schemeClr val="folHlink"/>
              </a:buClr>
              <a:buSzPct val="80000"/>
              <a:buFont typeface="Monotype Sorts" charset="2"/>
              <a:buChar char="l"/>
              <a:tabLst>
                <a:tab pos="1711325" algn="l"/>
              </a:tabLst>
            </a:pPr>
            <a:r>
              <a:rPr lang="en-US" altLang="zh-CN" sz="1800" kern="0" dirty="0" smtClean="0">
                <a:latin typeface="+mn-lt"/>
                <a:ea typeface="宋体" panose="02010600030101010101" pitchFamily="2" charset="-122"/>
              </a:rPr>
              <a:t>WHERE</a:t>
            </a:r>
            <a:r>
              <a:rPr lang="zh-CN" altLang="en-US" sz="1800" kern="0" dirty="0" smtClean="0">
                <a:latin typeface="+mn-lt"/>
                <a:ea typeface="宋体" panose="02010600030101010101" pitchFamily="2" charset="-122"/>
              </a:rPr>
              <a:t>选一行</a:t>
            </a:r>
            <a:endParaRPr lang="en-US" altLang="zh-CN" sz="1800" kern="0" dirty="0" smtClean="0">
              <a:latin typeface="+mn-lt"/>
              <a:ea typeface="宋体" panose="02010600030101010101" pitchFamily="2" charset="-122"/>
            </a:endParaRPr>
          </a:p>
          <a:p>
            <a:pPr marL="742950" lvl="1" indent="-285750">
              <a:spcBef>
                <a:spcPct val="35000"/>
              </a:spcBef>
              <a:buClr>
                <a:schemeClr val="folHlink"/>
              </a:buClr>
              <a:buSzPct val="80000"/>
              <a:buFont typeface="Monotype Sorts" charset="2"/>
              <a:buChar char="l"/>
              <a:tabLst>
                <a:tab pos="1711325" algn="l"/>
              </a:tabLst>
            </a:pPr>
            <a:r>
              <a:rPr lang="en-US" altLang="zh-CN" sz="1800" kern="0" dirty="0" smtClean="0">
                <a:latin typeface="+mn-lt"/>
                <a:ea typeface="宋体" panose="02010600030101010101" pitchFamily="2" charset="-122"/>
              </a:rPr>
              <a:t>HAVING</a:t>
            </a:r>
            <a:r>
              <a:rPr lang="zh-CN" altLang="en-US" sz="1800" kern="0" dirty="0" smtClean="0">
                <a:latin typeface="+mn-lt"/>
                <a:ea typeface="宋体" panose="02010600030101010101" pitchFamily="2" charset="-122"/>
              </a:rPr>
              <a:t>选一组</a:t>
            </a:r>
            <a:endParaRPr lang="en-US" altLang="zh-CN" sz="1800" kern="0" dirty="0" smtClean="0">
              <a:latin typeface="+mn-lt"/>
              <a:ea typeface="宋体" panose="02010600030101010101" pitchFamily="2" charset="-122"/>
            </a:endParaRPr>
          </a:p>
          <a:p>
            <a:pPr marL="742950" lvl="1" indent="-285750">
              <a:spcBef>
                <a:spcPct val="35000"/>
              </a:spcBef>
              <a:buClr>
                <a:schemeClr val="folHlink"/>
              </a:buClr>
              <a:buSzPct val="80000"/>
              <a:buFont typeface="Monotype Sorts" charset="2"/>
              <a:buChar char="l"/>
              <a:tabLst>
                <a:tab pos="1711325" algn="l"/>
              </a:tabLst>
            </a:pPr>
            <a:endParaRPr kumimoji="0"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a:p>
            <a:pPr marL="342900" lvl="0" indent="-342900">
              <a:spcBef>
                <a:spcPct val="35000"/>
              </a:spcBef>
              <a:buClr>
                <a:schemeClr val="tx2"/>
              </a:buClr>
              <a:buSzPct val="90000"/>
              <a:buFont typeface="Monotype Sorts" charset="2"/>
              <a:buChar char="n"/>
              <a:tabLst>
                <a:tab pos="1711325" algn="l"/>
              </a:tabLst>
            </a:pPr>
            <a:r>
              <a:rPr lang="en-US" altLang="zh-CN" sz="2000" kern="0" dirty="0" smtClean="0">
                <a:latin typeface="+mn-lt"/>
                <a:ea typeface="宋体" panose="02010600030101010101" pitchFamily="2" charset="-122"/>
              </a:rPr>
              <a:t>Column names in HAVING clause must also appear in the GROUP BY list or be contained  within an aggregate function.</a:t>
            </a:r>
            <a:endParaRPr kumimoji="0"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tabLst>
                <a:tab pos="1711325" algn="l"/>
              </a:tabLst>
              <a:defRPr/>
            </a:pPr>
            <a:endParaRPr kumimoji="0"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2"/>
              <a:buChar char="l"/>
              <a:tabLst>
                <a:tab pos="1711325" algn="l"/>
              </a:tabLst>
              <a:defRPr/>
            </a:pPr>
            <a:endParaRPr kumimoji="0"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tabLst>
                <a:tab pos="1711325" algn="l"/>
              </a:tabLst>
              <a:defRPr/>
            </a:pPr>
            <a:endParaRPr kumimoji="1"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p:txBody>
      </p:sp>
      <p:sp>
        <p:nvSpPr>
          <p:cNvPr id="8" name="Text Box 4"/>
          <p:cNvSpPr txBox="1">
            <a:spLocks noChangeArrowheads="1"/>
          </p:cNvSpPr>
          <p:nvPr/>
        </p:nvSpPr>
        <p:spPr bwMode="auto">
          <a:xfrm>
            <a:off x="758825" y="2813050"/>
            <a:ext cx="7681913" cy="366713"/>
          </a:xfrm>
          <a:prstGeom prst="rect">
            <a:avLst/>
          </a:prstGeom>
          <a:noFill/>
          <a:ln w="9525">
            <a:noFill/>
            <a:miter lim="800000"/>
          </a:ln>
        </p:spPr>
        <p:txBody>
          <a:bodyPr>
            <a:spAutoFit/>
          </a:bodyPr>
          <a:lstStyle/>
          <a:p>
            <a:r>
              <a:rPr kumimoji="1" lang="en-US" altLang="zh-CN" sz="1800">
                <a:ea typeface="宋体" panose="02010600030101010101" pitchFamily="2" charset="-122"/>
              </a:rPr>
              <a:t>   </a:t>
            </a:r>
            <a:endParaRPr lang="en-US" altLang="zh-CN">
              <a:ea typeface="宋体" panose="02010600030101010101" pitchFamily="2" charset="-122"/>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a:xfrm>
            <a:off x="676499" y="420613"/>
            <a:ext cx="8077200" cy="609600"/>
          </a:xfrm>
        </p:spPr>
        <p:txBody>
          <a:bodyPr/>
          <a:lstStyle/>
          <a:p>
            <a:pPr>
              <a:defRPr/>
            </a:pPr>
            <a:r>
              <a:rPr lang="en-US" altLang="zh-CN" dirty="0" smtClean="0">
                <a:ea typeface="宋体" panose="02010600030101010101" pitchFamily="2" charset="-122"/>
              </a:rPr>
              <a:t>Aggregate Functions – Having Clause</a:t>
            </a:r>
          </a:p>
        </p:txBody>
      </p:sp>
      <p:sp>
        <p:nvSpPr>
          <p:cNvPr id="41987" name="Rectangle 3"/>
          <p:cNvSpPr>
            <a:spLocks noGrp="1" noChangeArrowheads="1"/>
          </p:cNvSpPr>
          <p:nvPr>
            <p:ph type="body" idx="1"/>
          </p:nvPr>
        </p:nvSpPr>
        <p:spPr>
          <a:xfrm>
            <a:off x="814388" y="1193800"/>
            <a:ext cx="7661275" cy="773113"/>
          </a:xfrm>
        </p:spPr>
        <p:txBody>
          <a:bodyPr/>
          <a:lstStyle/>
          <a:p>
            <a:pPr>
              <a:tabLst>
                <a:tab pos="1489075" algn="l"/>
              </a:tabLst>
            </a:pPr>
            <a:r>
              <a:rPr lang="en-US" altLang="zh-CN" sz="2000" dirty="0" smtClean="0">
                <a:ea typeface="宋体" panose="02010600030101010101" pitchFamily="2" charset="-122"/>
              </a:rPr>
              <a:t>Find the names and average salaries of all departments whose average salary is greater than 42000(</a:t>
            </a:r>
            <a:r>
              <a:rPr lang="zh-CN" altLang="en-US" sz="2000" dirty="0" smtClean="0">
                <a:ea typeface="宋体" panose="02010600030101010101" pitchFamily="2" charset="-122"/>
              </a:rPr>
              <a:t>平均工资</a:t>
            </a:r>
            <a:r>
              <a:rPr lang="en-US" altLang="zh-CN" sz="2000" dirty="0" smtClean="0">
                <a:ea typeface="宋体" panose="02010600030101010101" pitchFamily="2" charset="-122"/>
              </a:rPr>
              <a:t>&gt;42000</a:t>
            </a:r>
            <a:r>
              <a:rPr lang="zh-CN" altLang="en-US" sz="2000" dirty="0" smtClean="0">
                <a:ea typeface="宋体" panose="02010600030101010101" pitchFamily="2" charset="-122"/>
              </a:rPr>
              <a:t>的系</a:t>
            </a:r>
            <a:r>
              <a:rPr lang="en-US" altLang="zh-CN" sz="2000" dirty="0" smtClean="0">
                <a:ea typeface="宋体" panose="02010600030101010101" pitchFamily="2" charset="-122"/>
              </a:rPr>
              <a:t>)</a:t>
            </a:r>
          </a:p>
          <a:p>
            <a:pPr>
              <a:tabLst>
                <a:tab pos="1489075" algn="l"/>
              </a:tabLst>
            </a:pPr>
            <a:endParaRPr lang="en-US" altLang="zh-CN" sz="1800" dirty="0" smtClean="0">
              <a:ea typeface="宋体" panose="02010600030101010101" pitchFamily="2" charset="-122"/>
            </a:endParaRPr>
          </a:p>
        </p:txBody>
      </p:sp>
      <p:sp>
        <p:nvSpPr>
          <p:cNvPr id="433156" name="Text Box 4"/>
          <p:cNvSpPr txBox="1">
            <a:spLocks noChangeArrowheads="1"/>
          </p:cNvSpPr>
          <p:nvPr/>
        </p:nvSpPr>
        <p:spPr bwMode="auto">
          <a:xfrm>
            <a:off x="559399" y="4976236"/>
            <a:ext cx="8089750" cy="1323439"/>
          </a:xfrm>
          <a:prstGeom prst="rect">
            <a:avLst/>
          </a:prstGeom>
          <a:noFill/>
          <a:ln w="9525">
            <a:noFill/>
            <a:miter lim="800000"/>
          </a:ln>
        </p:spPr>
        <p:txBody>
          <a:bodyPr wrap="square">
            <a:spAutoFit/>
          </a:bodyPr>
          <a:lstStyle/>
          <a:p>
            <a:pPr>
              <a:spcBef>
                <a:spcPct val="35000"/>
              </a:spcBef>
              <a:buClr>
                <a:schemeClr val="tx2"/>
              </a:buClr>
              <a:buSzPct val="90000"/>
              <a:buFont typeface="Monotype Sorts" charset="2"/>
              <a:buNone/>
            </a:pPr>
            <a:r>
              <a:rPr kumimoji="1" lang="en-US" altLang="zh-CN" sz="2000" dirty="0">
                <a:solidFill>
                  <a:schemeClr val="tx2"/>
                </a:solidFill>
                <a:ea typeface="宋体" panose="02010600030101010101" pitchFamily="2" charset="-122"/>
              </a:rPr>
              <a:t>    </a:t>
            </a:r>
            <a:r>
              <a:rPr kumimoji="1" lang="en-US" altLang="zh-CN" sz="2000" dirty="0" smtClean="0">
                <a:ea typeface="宋体" panose="02010600030101010101" pitchFamily="2" charset="-122"/>
              </a:rPr>
              <a:t>Note</a:t>
            </a:r>
            <a:r>
              <a:rPr kumimoji="1" lang="en-US" altLang="zh-CN" sz="2000" dirty="0">
                <a:ea typeface="宋体" panose="02010600030101010101" pitchFamily="2" charset="-122"/>
              </a:rPr>
              <a:t>: </a:t>
            </a:r>
            <a:r>
              <a:rPr kumimoji="1" lang="en-US" altLang="zh-CN" sz="2000" dirty="0" smtClean="0">
                <a:ea typeface="宋体" panose="02010600030101010101" pitchFamily="2" charset="-122"/>
              </a:rPr>
              <a:t>predicates </a:t>
            </a:r>
            <a:r>
              <a:rPr kumimoji="1" lang="en-US" altLang="zh-CN" sz="2000" dirty="0">
                <a:ea typeface="宋体" panose="02010600030101010101" pitchFamily="2" charset="-122"/>
              </a:rPr>
              <a:t>in the </a:t>
            </a:r>
            <a:r>
              <a:rPr kumimoji="1" lang="en-US" altLang="zh-CN" sz="2000" b="1" dirty="0">
                <a:ea typeface="宋体" panose="02010600030101010101" pitchFamily="2" charset="-122"/>
              </a:rPr>
              <a:t>having</a:t>
            </a:r>
            <a:r>
              <a:rPr kumimoji="1" lang="en-US" altLang="zh-CN" sz="2000" dirty="0">
                <a:ea typeface="宋体" panose="02010600030101010101" pitchFamily="2" charset="-122"/>
              </a:rPr>
              <a:t> clause are applied after the </a:t>
            </a:r>
            <a:r>
              <a:rPr kumimoji="1" lang="en-US" altLang="zh-CN" sz="2000" dirty="0" smtClean="0">
                <a:ea typeface="宋体" panose="02010600030101010101" pitchFamily="2" charset="-122"/>
              </a:rPr>
              <a:t> formation </a:t>
            </a:r>
            <a:r>
              <a:rPr kumimoji="1" lang="en-US" altLang="zh-CN" sz="2000" dirty="0">
                <a:ea typeface="宋体" panose="02010600030101010101" pitchFamily="2" charset="-122"/>
              </a:rPr>
              <a:t>of groups whereas predicates in the </a:t>
            </a:r>
            <a:r>
              <a:rPr kumimoji="1" lang="en-US" altLang="zh-CN" sz="2000" b="1" dirty="0">
                <a:ea typeface="宋体" panose="02010600030101010101" pitchFamily="2" charset="-122"/>
              </a:rPr>
              <a:t>where</a:t>
            </a:r>
            <a:r>
              <a:rPr kumimoji="1" lang="en-US" altLang="zh-CN" sz="2000" dirty="0">
                <a:ea typeface="宋体" panose="02010600030101010101" pitchFamily="2" charset="-122"/>
              </a:rPr>
              <a:t> </a:t>
            </a:r>
            <a:r>
              <a:rPr kumimoji="1" lang="en-US" altLang="zh-CN" sz="2000" dirty="0" smtClean="0">
                <a:ea typeface="宋体" panose="02010600030101010101" pitchFamily="2" charset="-122"/>
              </a:rPr>
              <a:t>  clause </a:t>
            </a:r>
            <a:r>
              <a:rPr kumimoji="1" lang="en-US" altLang="zh-CN" sz="2000" dirty="0">
                <a:ea typeface="宋体" panose="02010600030101010101" pitchFamily="2" charset="-122"/>
              </a:rPr>
              <a:t>are applied before forming </a:t>
            </a:r>
            <a:r>
              <a:rPr kumimoji="1" lang="en-US" altLang="zh-CN" sz="2000" dirty="0" smtClean="0">
                <a:ea typeface="宋体" panose="02010600030101010101" pitchFamily="2" charset="-122"/>
              </a:rPr>
              <a:t>groups(</a:t>
            </a:r>
            <a:r>
              <a:rPr lang="zh-CN" altLang="en-US" sz="2000" dirty="0" smtClean="0"/>
              <a:t>用在</a:t>
            </a:r>
            <a:r>
              <a:rPr lang="en-US" altLang="zh-CN" sz="2000" dirty="0" smtClean="0"/>
              <a:t>having</a:t>
            </a:r>
            <a:r>
              <a:rPr lang="zh-CN" altLang="en-US" sz="2000" dirty="0" smtClean="0"/>
              <a:t>中的谓词在形成分组后才起作用，而</a:t>
            </a:r>
            <a:r>
              <a:rPr lang="en-US" altLang="zh-CN" sz="2000" dirty="0" smtClean="0"/>
              <a:t>where</a:t>
            </a:r>
            <a:r>
              <a:rPr lang="zh-CN" altLang="en-US" sz="2000" dirty="0" smtClean="0"/>
              <a:t>子句中的谓词在分组前起作用</a:t>
            </a:r>
            <a:r>
              <a:rPr lang="en-US" altLang="zh-CN" sz="2000" dirty="0" smtClean="0"/>
              <a:t>,</a:t>
            </a:r>
            <a:r>
              <a:rPr lang="zh-CN" altLang="en-US" sz="2000" dirty="0" smtClean="0"/>
              <a:t>理解该语句的执行过程</a:t>
            </a:r>
            <a:r>
              <a:rPr lang="en-US" altLang="zh-CN" sz="2000" dirty="0" smtClean="0"/>
              <a:t>) </a:t>
            </a:r>
            <a:endParaRPr lang="en-US" altLang="zh-CN" sz="2000" dirty="0">
              <a:latin typeface="Times New Roman" panose="02020603050405020304" pitchFamily="18" charset="0"/>
              <a:ea typeface="宋体" panose="02010600030101010101" pitchFamily="2" charset="-122"/>
            </a:endParaRPr>
          </a:p>
        </p:txBody>
      </p:sp>
      <p:sp>
        <p:nvSpPr>
          <p:cNvPr id="433157" name="Text Box 5"/>
          <p:cNvSpPr txBox="1">
            <a:spLocks noChangeArrowheads="1"/>
          </p:cNvSpPr>
          <p:nvPr/>
        </p:nvSpPr>
        <p:spPr bwMode="auto">
          <a:xfrm>
            <a:off x="1021967" y="1856366"/>
            <a:ext cx="6043725" cy="2308324"/>
          </a:xfrm>
          <a:prstGeom prst="rect">
            <a:avLst/>
          </a:prstGeom>
          <a:noFill/>
          <a:ln w="9525">
            <a:noFill/>
            <a:miter lim="800000"/>
          </a:ln>
        </p:spPr>
        <p:txBody>
          <a:bodyPr wrap="square">
            <a:spAutoFit/>
          </a:bodyPr>
          <a:lstStyle/>
          <a:p>
            <a:r>
              <a:rPr lang="en-US" altLang="zh-CN" sz="2400" b="1" dirty="0">
                <a:ea typeface="宋体" panose="02010600030101010101" pitchFamily="2" charset="-122"/>
              </a:rPr>
              <a:t>select </a:t>
            </a:r>
            <a:r>
              <a:rPr lang="en-US" altLang="zh-CN" sz="2400" i="1" dirty="0" err="1">
                <a:ea typeface="宋体" panose="02010600030101010101" pitchFamily="2" charset="-122"/>
              </a:rPr>
              <a:t>dept_name</a:t>
            </a:r>
            <a:r>
              <a:rPr lang="en-US" altLang="zh-CN" sz="2400" dirty="0">
                <a:ea typeface="宋体" panose="02010600030101010101" pitchFamily="2" charset="-122"/>
              </a:rPr>
              <a:t>, </a:t>
            </a:r>
            <a:r>
              <a:rPr lang="en-US" altLang="zh-CN" sz="2400" b="1" dirty="0" err="1">
                <a:ea typeface="宋体" panose="02010600030101010101" pitchFamily="2" charset="-122"/>
              </a:rPr>
              <a:t>avg</a:t>
            </a:r>
            <a:r>
              <a:rPr lang="en-US" altLang="zh-CN" sz="2400" b="1" dirty="0">
                <a:ea typeface="宋体" panose="02010600030101010101" pitchFamily="2" charset="-122"/>
              </a:rPr>
              <a:t> </a:t>
            </a:r>
            <a:r>
              <a:rPr lang="en-US" altLang="zh-CN" sz="2400" dirty="0">
                <a:ea typeface="宋体" panose="02010600030101010101" pitchFamily="2" charset="-122"/>
              </a:rPr>
              <a:t>(</a:t>
            </a:r>
            <a:r>
              <a:rPr lang="en-US" altLang="zh-CN" sz="2400" i="1" dirty="0">
                <a:ea typeface="宋体" panose="02010600030101010101" pitchFamily="2" charset="-122"/>
              </a:rPr>
              <a:t>salary</a:t>
            </a:r>
            <a:r>
              <a:rPr lang="en-US" altLang="zh-CN" sz="2400" dirty="0">
                <a:ea typeface="宋体" panose="02010600030101010101" pitchFamily="2" charset="-122"/>
              </a:rPr>
              <a:t>)</a:t>
            </a:r>
          </a:p>
          <a:p>
            <a:r>
              <a:rPr lang="en-US" altLang="zh-CN" sz="2400" b="1" dirty="0">
                <a:ea typeface="宋体" panose="02010600030101010101" pitchFamily="2" charset="-122"/>
              </a:rPr>
              <a:t>from </a:t>
            </a:r>
            <a:r>
              <a:rPr lang="en-US" altLang="zh-CN" sz="2400" i="1" dirty="0">
                <a:ea typeface="宋体" panose="02010600030101010101" pitchFamily="2" charset="-122"/>
              </a:rPr>
              <a:t>instructor</a:t>
            </a:r>
          </a:p>
          <a:p>
            <a:r>
              <a:rPr lang="en-US" altLang="zh-CN" sz="2400" b="1" dirty="0">
                <a:ea typeface="宋体" panose="02010600030101010101" pitchFamily="2" charset="-122"/>
              </a:rPr>
              <a:t>group by </a:t>
            </a:r>
            <a:r>
              <a:rPr lang="en-US" altLang="zh-CN" sz="2400" i="1" dirty="0" err="1">
                <a:ea typeface="宋体" panose="02010600030101010101" pitchFamily="2" charset="-122"/>
              </a:rPr>
              <a:t>dept_name</a:t>
            </a:r>
            <a:endParaRPr lang="en-US" altLang="zh-CN" sz="2400" i="1" dirty="0">
              <a:ea typeface="宋体" panose="02010600030101010101" pitchFamily="2" charset="-122"/>
            </a:endParaRPr>
          </a:p>
          <a:p>
            <a:r>
              <a:rPr lang="en-US" altLang="zh-CN" sz="2400" b="1" dirty="0">
                <a:ea typeface="宋体" panose="02010600030101010101" pitchFamily="2" charset="-122"/>
              </a:rPr>
              <a:t>having </a:t>
            </a:r>
            <a:r>
              <a:rPr lang="en-US" altLang="zh-CN" sz="2400" b="1" dirty="0" err="1">
                <a:ea typeface="宋体" panose="02010600030101010101" pitchFamily="2" charset="-122"/>
              </a:rPr>
              <a:t>avg</a:t>
            </a:r>
            <a:r>
              <a:rPr lang="en-US" altLang="zh-CN" sz="2400" b="1" dirty="0">
                <a:ea typeface="宋体" panose="02010600030101010101" pitchFamily="2" charset="-122"/>
              </a:rPr>
              <a:t> </a:t>
            </a:r>
            <a:r>
              <a:rPr lang="en-US" altLang="zh-CN" sz="2400" dirty="0">
                <a:ea typeface="宋体" panose="02010600030101010101" pitchFamily="2" charset="-122"/>
              </a:rPr>
              <a:t>(</a:t>
            </a:r>
            <a:r>
              <a:rPr lang="en-US" altLang="zh-CN" sz="2400" i="1" dirty="0">
                <a:ea typeface="宋体" panose="02010600030101010101" pitchFamily="2" charset="-122"/>
              </a:rPr>
              <a:t>salary</a:t>
            </a:r>
            <a:r>
              <a:rPr lang="en-US" altLang="zh-CN" sz="2400" dirty="0">
                <a:ea typeface="宋体" panose="02010600030101010101" pitchFamily="2" charset="-122"/>
              </a:rPr>
              <a:t>) &gt; 42000</a:t>
            </a:r>
            <a:r>
              <a:rPr lang="en-US" altLang="zh-CN" sz="2400" dirty="0" smtClean="0">
                <a:ea typeface="宋体" panose="02010600030101010101" pitchFamily="2" charset="-122"/>
              </a:rPr>
              <a:t>;</a:t>
            </a:r>
          </a:p>
          <a:p>
            <a:r>
              <a:rPr lang="en-US" altLang="zh-CN" sz="2400" dirty="0" smtClean="0">
                <a:solidFill>
                  <a:srgbClr val="FF0000"/>
                </a:solidFill>
                <a:ea typeface="宋体" panose="02010600030101010101" pitchFamily="2" charset="-122"/>
              </a:rPr>
              <a:t>//</a:t>
            </a:r>
            <a:r>
              <a:rPr lang="en-US" altLang="zh-CN" sz="2400" b="1" dirty="0" smtClean="0">
                <a:solidFill>
                  <a:srgbClr val="FF0000"/>
                </a:solidFill>
                <a:ea typeface="宋体" panose="02010600030101010101" pitchFamily="2" charset="-122"/>
              </a:rPr>
              <a:t>having </a:t>
            </a:r>
            <a:r>
              <a:rPr lang="en-US" altLang="zh-CN" sz="2400" i="1" dirty="0" smtClean="0">
                <a:solidFill>
                  <a:srgbClr val="FF0000"/>
                </a:solidFill>
                <a:ea typeface="宋体" panose="02010600030101010101" pitchFamily="2" charset="-122"/>
              </a:rPr>
              <a:t>salary</a:t>
            </a:r>
            <a:r>
              <a:rPr lang="en-US" altLang="zh-CN" sz="2400" dirty="0" smtClean="0">
                <a:solidFill>
                  <a:srgbClr val="FF0000"/>
                </a:solidFill>
                <a:ea typeface="宋体" panose="02010600030101010101" pitchFamily="2" charset="-122"/>
              </a:rPr>
              <a:t>&gt; 42000;(error  why?)</a:t>
            </a:r>
          </a:p>
          <a:p>
            <a:endParaRPr lang="en-US" altLang="zh-CN" sz="2400" dirty="0">
              <a:ea typeface="宋体" panose="02010600030101010101" pitchFamily="2" charset="-122"/>
            </a:endParaRPr>
          </a:p>
        </p:txBody>
      </p:sp>
      <p:sp>
        <p:nvSpPr>
          <p:cNvPr id="6" name="矩形 5"/>
          <p:cNvSpPr/>
          <p:nvPr/>
        </p:nvSpPr>
        <p:spPr>
          <a:xfrm>
            <a:off x="769170" y="3794034"/>
            <a:ext cx="7847705" cy="1015663"/>
          </a:xfrm>
          <a:prstGeom prst="rect">
            <a:avLst/>
          </a:prstGeom>
        </p:spPr>
        <p:txBody>
          <a:bodyPr wrap="square">
            <a:spAutoFit/>
          </a:bodyPr>
          <a:lstStyle/>
          <a:p>
            <a:pPr>
              <a:buClr>
                <a:schemeClr val="tx2"/>
              </a:buClr>
              <a:buFont typeface="Wingdings" panose="05000000000000000000" pitchFamily="2" charset="2"/>
              <a:buChar char="n"/>
            </a:pPr>
            <a:r>
              <a:rPr lang="en-US" altLang="zh-CN" sz="2000" dirty="0" smtClean="0"/>
              <a:t>This query requires restriction on </a:t>
            </a:r>
            <a:r>
              <a:rPr lang="en-US" altLang="zh-CN" sz="2000" dirty="0" err="1" smtClean="0"/>
              <a:t>tuple</a:t>
            </a:r>
            <a:r>
              <a:rPr lang="en-US" altLang="zh-CN" sz="2000" dirty="0" smtClean="0"/>
              <a:t> groups rather than </a:t>
            </a:r>
            <a:r>
              <a:rPr lang="en-US" altLang="zh-CN" sz="2000" dirty="0" err="1" smtClean="0"/>
              <a:t>tuples</a:t>
            </a:r>
            <a:r>
              <a:rPr lang="en-US" altLang="zh-CN" sz="2000" dirty="0" smtClean="0"/>
              <a:t>, so the where clause is useless in the case. Instead, having clause should be used to filter(</a:t>
            </a:r>
            <a:r>
              <a:rPr lang="zh-CN" altLang="en-US" sz="2000" dirty="0" smtClean="0"/>
              <a:t>过滤</a:t>
            </a:r>
            <a:r>
              <a:rPr lang="en-US" altLang="zh-CN" sz="2000" dirty="0" smtClean="0"/>
              <a:t>)  </a:t>
            </a:r>
            <a:r>
              <a:rPr lang="en-US" altLang="zh-CN" sz="2000" dirty="0" err="1" smtClean="0"/>
              <a:t>tuple</a:t>
            </a:r>
            <a:r>
              <a:rPr lang="en-US" altLang="zh-CN" sz="2000" dirty="0" smtClean="0"/>
              <a:t> groups.</a:t>
            </a:r>
            <a:endParaRPr lang="zh-CN" altLang="en-US" sz="2000" dirty="0"/>
          </a:p>
        </p:txBody>
      </p:sp>
      <p:pic>
        <p:nvPicPr>
          <p:cNvPr id="166914" name="Picture 2"/>
          <p:cNvPicPr>
            <a:picLocks noChangeAspect="1" noChangeArrowheads="1"/>
          </p:cNvPicPr>
          <p:nvPr/>
        </p:nvPicPr>
        <p:blipFill>
          <a:blip r:embed="rId3"/>
          <a:srcRect/>
          <a:stretch>
            <a:fillRect/>
          </a:stretch>
        </p:blipFill>
        <p:spPr bwMode="auto">
          <a:xfrm>
            <a:off x="6381583" y="1881524"/>
            <a:ext cx="2292767" cy="1851379"/>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31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3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6" grpId="0" autoUpdateAnimBg="0"/>
      <p:bldP spid="433157"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76499" y="420613"/>
            <a:ext cx="8077200" cy="609600"/>
          </a:xfrm>
        </p:spPr>
        <p:txBody>
          <a:bodyPr/>
          <a:lstStyle/>
          <a:p>
            <a:pPr>
              <a:defRPr/>
            </a:pPr>
            <a:r>
              <a:rPr lang="en-US" altLang="zh-CN" dirty="0" smtClean="0">
                <a:ea typeface="宋体" panose="02010600030101010101" pitchFamily="2" charset="-122"/>
              </a:rPr>
              <a:t>Aggregate Functions – Having Clause</a:t>
            </a:r>
          </a:p>
        </p:txBody>
      </p:sp>
      <p:sp>
        <p:nvSpPr>
          <p:cNvPr id="10" name="Rectangle 10"/>
          <p:cNvSpPr>
            <a:spLocks noChangeArrowheads="1"/>
          </p:cNvSpPr>
          <p:nvPr/>
        </p:nvSpPr>
        <p:spPr bwMode="auto">
          <a:xfrm>
            <a:off x="580571" y="1288142"/>
            <a:ext cx="8186057" cy="4415972"/>
          </a:xfrm>
          <a:prstGeom prst="rect">
            <a:avLst/>
          </a:prstGeom>
          <a:noFill/>
          <a:ln w="9525">
            <a:noFill/>
            <a:miter lim="800000"/>
            <a:headEnd/>
            <a:tailEnd/>
          </a:ln>
          <a:effectLst/>
        </p:spPr>
        <p:txBody>
          <a:bodyPr lIns="92075" tIns="46038" rIns="92075" bIns="46038"/>
          <a:lstStyle/>
          <a:p>
            <a:pPr marL="342900" indent="-342900">
              <a:spcBef>
                <a:spcPct val="20000"/>
              </a:spcBef>
              <a:buClr>
                <a:schemeClr val="accent1"/>
              </a:buClr>
              <a:buFont typeface="Wingdings" pitchFamily="2" charset="2"/>
              <a:buChar char="v"/>
            </a:pPr>
            <a:r>
              <a:rPr lang="en-US" altLang="zh-CN" sz="2400" dirty="0"/>
              <a:t>Restricting Groupings(HAVING)</a:t>
            </a:r>
            <a:r>
              <a:rPr lang="zh-CN" altLang="en-US" sz="2400" dirty="0"/>
              <a:t>用</a:t>
            </a:r>
            <a:r>
              <a:rPr lang="en-US" altLang="zh-CN" sz="2400" dirty="0"/>
              <a:t>HAVING</a:t>
            </a:r>
            <a:r>
              <a:rPr lang="zh-CN" altLang="en-US" sz="2400" dirty="0"/>
              <a:t>筛选</a:t>
            </a:r>
            <a:r>
              <a:rPr lang="zh-CN" altLang="en-US" sz="2400" dirty="0" smtClean="0"/>
              <a:t>组</a:t>
            </a:r>
            <a:endParaRPr lang="en-US" altLang="zh-CN" sz="2400" dirty="0" smtClean="0"/>
          </a:p>
          <a:p>
            <a:pPr marL="342900" indent="-342900" eaLnBrk="0" hangingPunct="0">
              <a:spcBef>
                <a:spcPct val="25000"/>
              </a:spcBef>
              <a:spcAft>
                <a:spcPct val="25000"/>
              </a:spcAft>
              <a:buClr>
                <a:schemeClr val="accent1"/>
              </a:buClr>
              <a:buSzPct val="80000"/>
              <a:buFont typeface="Wingdings" pitchFamily="2" charset="2"/>
              <a:buChar char="n"/>
            </a:pPr>
            <a:r>
              <a:rPr kumimoji="0" lang="en-US" altLang="zh-CN" sz="2400" dirty="0" smtClean="0"/>
              <a:t>HAVING </a:t>
            </a:r>
            <a:r>
              <a:rPr kumimoji="0" lang="en-US" altLang="zh-CN" sz="2400" dirty="0"/>
              <a:t>clause is used to restrict groups that appear in result table (HAVING</a:t>
            </a:r>
            <a:r>
              <a:rPr kumimoji="0" lang="zh-CN" altLang="en-US" sz="2400" dirty="0"/>
              <a:t>用来筛选出现在结果表中的组</a:t>
            </a:r>
            <a:r>
              <a:rPr kumimoji="0" lang="en-US" altLang="zh-CN" sz="2400" dirty="0"/>
              <a:t>). </a:t>
            </a:r>
          </a:p>
          <a:p>
            <a:pPr marL="342900" indent="-342900" eaLnBrk="0" hangingPunct="0">
              <a:spcBef>
                <a:spcPct val="25000"/>
              </a:spcBef>
              <a:spcAft>
                <a:spcPct val="25000"/>
              </a:spcAft>
              <a:buClr>
                <a:schemeClr val="accent1"/>
              </a:buClr>
              <a:buSzPct val="80000"/>
              <a:buFont typeface="Wingdings" pitchFamily="2" charset="2"/>
              <a:buChar char="n"/>
            </a:pPr>
            <a:r>
              <a:rPr kumimoji="0" lang="en-US" altLang="zh-CN" sz="2400" dirty="0"/>
              <a:t>Similar to WHERE, but WHERE filters rows, whereas HAVING filters groups. </a:t>
            </a:r>
          </a:p>
          <a:p>
            <a:pPr marL="342900" indent="-342900" eaLnBrk="0" hangingPunct="0">
              <a:spcBef>
                <a:spcPct val="25000"/>
              </a:spcBef>
              <a:spcAft>
                <a:spcPct val="25000"/>
              </a:spcAft>
              <a:buClr>
                <a:schemeClr val="accent1"/>
              </a:buClr>
              <a:buSzPct val="80000"/>
              <a:buFont typeface="Wingdings" pitchFamily="2" charset="2"/>
              <a:buChar char="n"/>
            </a:pPr>
            <a:r>
              <a:rPr kumimoji="0" lang="en-US" altLang="zh-CN" sz="2400" dirty="0"/>
              <a:t>Columns in HAVING clause must also appear in the GROUP BY list or be contained within an aggregate function (</a:t>
            </a:r>
            <a:r>
              <a:rPr kumimoji="0" lang="zh-CN" altLang="en-US" sz="2400" dirty="0"/>
              <a:t>和</a:t>
            </a:r>
            <a:r>
              <a:rPr kumimoji="0" lang="en-US" altLang="zh-CN" sz="2400" dirty="0"/>
              <a:t>SELECT</a:t>
            </a:r>
            <a:r>
              <a:rPr kumimoji="0" lang="zh-CN" altLang="en-US" sz="2400" dirty="0"/>
              <a:t>子句类似，</a:t>
            </a:r>
            <a:r>
              <a:rPr kumimoji="0" lang="en-US" altLang="zh-CN" sz="2400" dirty="0"/>
              <a:t>HAVING</a:t>
            </a:r>
            <a:r>
              <a:rPr kumimoji="0" lang="zh-CN" altLang="en-US" sz="2400" dirty="0"/>
              <a:t>子句中的列要么在</a:t>
            </a:r>
            <a:r>
              <a:rPr kumimoji="0" lang="en-US" altLang="zh-CN" sz="2400" dirty="0"/>
              <a:t>GROUP BY </a:t>
            </a:r>
            <a:r>
              <a:rPr kumimoji="0" lang="zh-CN" altLang="en-US" sz="2400" dirty="0"/>
              <a:t>中，要么在聚集函数中</a:t>
            </a:r>
            <a:r>
              <a:rPr kumimoji="0" lang="en-US" altLang="zh-CN" sz="24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p:cTn id="22"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宋体" panose="02010600030101010101" pitchFamily="2" charset="-122"/>
              </a:rPr>
              <a:t>3.7.2 Aggregation with Grouping</a:t>
            </a:r>
            <a:endParaRPr lang="zh-CN" altLang="en-US" dirty="0"/>
          </a:p>
        </p:txBody>
      </p:sp>
      <p:sp>
        <p:nvSpPr>
          <p:cNvPr id="6" name="灯片编号占位符 3"/>
          <p:cNvSpPr>
            <a:spLocks noGrp="1"/>
          </p:cNvSpPr>
          <p:nvPr>
            <p:ph type="sldNum" sz="quarter" idx="4294967295"/>
          </p:nvPr>
        </p:nvSpPr>
        <p:spPr>
          <a:xfrm>
            <a:off x="6019800" y="6400800"/>
            <a:ext cx="1905000" cy="457200"/>
          </a:xfrm>
          <a:prstGeom prst="rect">
            <a:avLst/>
          </a:prstGeom>
          <a:noFill/>
        </p:spPr>
        <p:txBody>
          <a:bodyPr/>
          <a:lstStyle/>
          <a:p>
            <a:fld id="{21854FFA-C0A1-4278-A81E-D3E287865B44}" type="slidenum">
              <a:rPr lang="zh-CN" altLang="en-US">
                <a:ea typeface="宋体" pitchFamily="2" charset="-122"/>
              </a:rPr>
              <a:pPr/>
              <a:t>84</a:t>
            </a:fld>
            <a:endParaRPr lang="en-US" altLang="zh-CN" dirty="0">
              <a:ea typeface="宋体" pitchFamily="2" charset="-122"/>
            </a:endParaRPr>
          </a:p>
        </p:txBody>
      </p:sp>
      <p:sp>
        <p:nvSpPr>
          <p:cNvPr id="7" name="Rectangle 2"/>
          <p:cNvSpPr>
            <a:spLocks noChangeArrowheads="1"/>
          </p:cNvSpPr>
          <p:nvPr/>
        </p:nvSpPr>
        <p:spPr bwMode="auto">
          <a:xfrm>
            <a:off x="258147" y="976605"/>
            <a:ext cx="8610600" cy="4724400"/>
          </a:xfrm>
          <a:prstGeom prst="rect">
            <a:avLst/>
          </a:prstGeom>
          <a:noFill/>
          <a:ln w="9525">
            <a:noFill/>
            <a:miter lim="800000"/>
            <a:headEnd/>
            <a:tailEnd/>
          </a:ln>
        </p:spPr>
        <p:txBody>
          <a:bodyPr/>
          <a:lstStyle/>
          <a:p>
            <a:pPr marL="192088" indent="-192088">
              <a:spcBef>
                <a:spcPct val="20000"/>
              </a:spcBef>
              <a:buClr>
                <a:schemeClr val="folHlink"/>
              </a:buClr>
              <a:buSzPct val="60000"/>
              <a:buFont typeface="Wingdings" pitchFamily="2" charset="2"/>
              <a:buChar char="n"/>
            </a:pPr>
            <a:r>
              <a:rPr lang="en-US" altLang="zh-CN" sz="2400" dirty="0">
                <a:latin typeface="Times New Roman" pitchFamily="18" charset="0"/>
              </a:rPr>
              <a:t>How to conduct </a:t>
            </a:r>
            <a:r>
              <a:rPr lang="en-US" altLang="zh-CN" sz="2400" i="1" dirty="0">
                <a:latin typeface="Times New Roman" pitchFamily="18" charset="0"/>
              </a:rPr>
              <a:t>group by</a:t>
            </a:r>
            <a:r>
              <a:rPr lang="en-US" altLang="zh-CN" sz="2400" dirty="0">
                <a:latin typeface="Times New Roman" pitchFamily="18" charset="0"/>
              </a:rPr>
              <a:t> </a:t>
            </a:r>
            <a:r>
              <a:rPr lang="en-US" altLang="zh-CN" sz="2400" dirty="0" err="1">
                <a:latin typeface="Times New Roman" pitchFamily="18" charset="0"/>
              </a:rPr>
              <a:t>subclause</a:t>
            </a:r>
            <a:r>
              <a:rPr lang="en-US" altLang="zh-CN" sz="2400" dirty="0">
                <a:latin typeface="Times New Roman" pitchFamily="18" charset="0"/>
              </a:rPr>
              <a:t> and </a:t>
            </a:r>
            <a:r>
              <a:rPr lang="en-US" altLang="zh-CN" sz="2400" i="1" dirty="0">
                <a:latin typeface="Times New Roman" pitchFamily="18" charset="0"/>
              </a:rPr>
              <a:t>aggregate </a:t>
            </a:r>
            <a:r>
              <a:rPr lang="en-US" altLang="zh-CN" sz="2400" dirty="0">
                <a:latin typeface="Times New Roman" pitchFamily="18" charset="0"/>
              </a:rPr>
              <a:t>function</a:t>
            </a:r>
          </a:p>
          <a:p>
            <a:pPr marL="192088" indent="-192088">
              <a:buSzPct val="105000"/>
            </a:pPr>
            <a:r>
              <a:rPr kumimoji="0" lang="en-US" altLang="zh-CN" sz="2400" b="1" dirty="0">
                <a:latin typeface="Times New Roman" pitchFamily="18" charset="0"/>
                <a:cs typeface="Times New Roman" pitchFamily="18" charset="0"/>
              </a:rPr>
              <a:t> </a:t>
            </a:r>
          </a:p>
          <a:p>
            <a:pPr marL="192088" indent="-192088">
              <a:buSzPct val="105000"/>
            </a:pPr>
            <a:r>
              <a:rPr kumimoji="0" lang="en-US" altLang="zh-CN" sz="2400" b="1" dirty="0">
                <a:latin typeface="Times New Roman" pitchFamily="18" charset="0"/>
                <a:cs typeface="Times New Roman" pitchFamily="18" charset="0"/>
              </a:rPr>
              <a:t>       Select</a:t>
            </a:r>
            <a:r>
              <a:rPr kumimoji="0" lang="en-US" altLang="zh-CN" sz="2400" dirty="0">
                <a:latin typeface="Times New Roman" pitchFamily="18" charset="0"/>
                <a:cs typeface="Times New Roman" pitchFamily="18" charset="0"/>
              </a:rPr>
              <a:t>     </a:t>
            </a:r>
            <a:r>
              <a:rPr lang="en-US" altLang="zh-CN" sz="2400" i="1" dirty="0">
                <a:latin typeface="Times New Roman" pitchFamily="18" charset="0"/>
              </a:rPr>
              <a:t>A</a:t>
            </a:r>
            <a:r>
              <a:rPr lang="en-US" altLang="zh-CN" sz="2400" baseline="-25000" dirty="0">
                <a:latin typeface="Times New Roman" pitchFamily="18" charset="0"/>
              </a:rPr>
              <a:t>1</a:t>
            </a:r>
            <a:r>
              <a:rPr lang="en-US" altLang="zh-CN" sz="2400" dirty="0">
                <a:latin typeface="Times New Roman" pitchFamily="18" charset="0"/>
              </a:rPr>
              <a:t>, </a:t>
            </a:r>
            <a:r>
              <a:rPr lang="en-US" altLang="zh-CN" sz="2400" i="1" dirty="0">
                <a:latin typeface="Times New Roman" pitchFamily="18" charset="0"/>
              </a:rPr>
              <a:t>A</a:t>
            </a:r>
            <a:r>
              <a:rPr lang="en-US" altLang="zh-CN" sz="2400" baseline="-25000" dirty="0">
                <a:latin typeface="Times New Roman" pitchFamily="18" charset="0"/>
              </a:rPr>
              <a:t>2</a:t>
            </a:r>
            <a:r>
              <a:rPr lang="en-US" altLang="zh-CN" sz="2400" dirty="0">
                <a:latin typeface="Times New Roman" pitchFamily="18" charset="0"/>
              </a:rPr>
              <a:t>, ., </a:t>
            </a:r>
            <a:r>
              <a:rPr lang="en-US" altLang="zh-CN" sz="2400" b="1" i="1" dirty="0" err="1">
                <a:latin typeface="Times New Roman" pitchFamily="18" charset="0"/>
              </a:rPr>
              <a:t>ag_fun</a:t>
            </a:r>
            <a:r>
              <a:rPr lang="en-US" altLang="zh-CN" sz="2400" dirty="0">
                <a:latin typeface="Times New Roman" pitchFamily="18" charset="0"/>
              </a:rPr>
              <a:t>(</a:t>
            </a:r>
            <a:r>
              <a:rPr lang="en-US" altLang="zh-CN" sz="2400" b="1" i="1" dirty="0">
                <a:solidFill>
                  <a:schemeClr val="folHlink"/>
                </a:solidFill>
                <a:latin typeface="Times New Roman" pitchFamily="18" charset="0"/>
              </a:rPr>
              <a:t>A</a:t>
            </a:r>
            <a:r>
              <a:rPr lang="en-US" altLang="zh-CN" sz="2400" b="1" i="1" baseline="-25000" dirty="0">
                <a:solidFill>
                  <a:schemeClr val="folHlink"/>
                </a:solidFill>
                <a:latin typeface="Times New Roman" pitchFamily="18" charset="0"/>
              </a:rPr>
              <a:t>i</a:t>
            </a:r>
            <a:r>
              <a:rPr lang="en-US" altLang="zh-CN" sz="2400" dirty="0">
                <a:latin typeface="Times New Roman" pitchFamily="18" charset="0"/>
              </a:rPr>
              <a:t>),.., </a:t>
            </a:r>
            <a:r>
              <a:rPr lang="en-US" altLang="zh-CN" sz="2400" b="1" i="1" dirty="0" err="1">
                <a:solidFill>
                  <a:schemeClr val="hlink"/>
                </a:solidFill>
                <a:latin typeface="Times New Roman" pitchFamily="18" charset="0"/>
              </a:rPr>
              <a:t>A</a:t>
            </a:r>
            <a:r>
              <a:rPr lang="en-US" altLang="zh-CN" sz="2400" b="1" i="1" baseline="-25000" dirty="0" err="1">
                <a:solidFill>
                  <a:schemeClr val="hlink"/>
                </a:solidFill>
                <a:latin typeface="Times New Roman" pitchFamily="18" charset="0"/>
              </a:rPr>
              <a:t>j</a:t>
            </a:r>
            <a:r>
              <a:rPr lang="en-US" altLang="zh-CN" sz="2400" dirty="0">
                <a:solidFill>
                  <a:schemeClr val="hlink"/>
                </a:solidFill>
                <a:latin typeface="Times New Roman" pitchFamily="18" charset="0"/>
              </a:rPr>
              <a:t> </a:t>
            </a:r>
            <a:r>
              <a:rPr lang="en-US" altLang="zh-CN" sz="2400" dirty="0">
                <a:latin typeface="Times New Roman" pitchFamily="18" charset="0"/>
              </a:rPr>
              <a:t>, .., </a:t>
            </a:r>
            <a:r>
              <a:rPr lang="en-US" altLang="zh-CN" sz="2400" b="1" i="1" dirty="0" err="1">
                <a:solidFill>
                  <a:srgbClr val="993300"/>
                </a:solidFill>
                <a:latin typeface="Times New Roman" pitchFamily="18" charset="0"/>
              </a:rPr>
              <a:t>A</a:t>
            </a:r>
            <a:r>
              <a:rPr lang="en-US" altLang="zh-CN" sz="2400" b="1" i="1" baseline="-25000" dirty="0" err="1">
                <a:solidFill>
                  <a:srgbClr val="993300"/>
                </a:solidFill>
                <a:latin typeface="Times New Roman" pitchFamily="18" charset="0"/>
              </a:rPr>
              <a:t>k</a:t>
            </a:r>
            <a:r>
              <a:rPr lang="en-US" altLang="zh-CN" sz="2400" dirty="0">
                <a:latin typeface="Times New Roman" pitchFamily="18" charset="0"/>
              </a:rPr>
              <a:t>,…,  </a:t>
            </a:r>
            <a:r>
              <a:rPr lang="en-US" altLang="zh-CN" sz="2400" i="1" dirty="0">
                <a:latin typeface="Times New Roman" pitchFamily="18" charset="0"/>
              </a:rPr>
              <a:t>A</a:t>
            </a:r>
            <a:r>
              <a:rPr lang="en-US" altLang="zh-CN" sz="2400" i="1" baseline="-25000" dirty="0">
                <a:latin typeface="Times New Roman" pitchFamily="18" charset="0"/>
              </a:rPr>
              <a:t>n</a:t>
            </a:r>
            <a:endParaRPr kumimoji="0" lang="en-US" altLang="zh-CN" sz="2400" dirty="0">
              <a:latin typeface="Times New Roman" pitchFamily="18" charset="0"/>
              <a:cs typeface="Times New Roman" pitchFamily="18" charset="0"/>
            </a:endParaRPr>
          </a:p>
          <a:p>
            <a:pPr marL="192088" indent="-192088">
              <a:buSzPct val="105000"/>
            </a:pPr>
            <a:r>
              <a:rPr kumimoji="0" lang="en-US" altLang="zh-CN" sz="2400" b="1" dirty="0">
                <a:latin typeface="Times New Roman" pitchFamily="18" charset="0"/>
              </a:rPr>
              <a:t>       From     </a:t>
            </a:r>
            <a:r>
              <a:rPr lang="en-US" altLang="zh-CN" sz="2400" i="1" dirty="0">
                <a:latin typeface="Times New Roman" pitchFamily="18" charset="0"/>
              </a:rPr>
              <a:t>r</a:t>
            </a:r>
            <a:r>
              <a:rPr lang="en-US" altLang="zh-CN" sz="2400" baseline="-25000" dirty="0">
                <a:latin typeface="Times New Roman" pitchFamily="18" charset="0"/>
              </a:rPr>
              <a:t>1</a:t>
            </a:r>
            <a:r>
              <a:rPr lang="en-US" altLang="zh-CN" sz="2400" dirty="0">
                <a:latin typeface="Times New Roman" pitchFamily="18" charset="0"/>
              </a:rPr>
              <a:t>, </a:t>
            </a:r>
            <a:r>
              <a:rPr lang="en-US" altLang="zh-CN" sz="2400" i="1" dirty="0">
                <a:latin typeface="Times New Roman" pitchFamily="18" charset="0"/>
              </a:rPr>
              <a:t>r</a:t>
            </a:r>
            <a:r>
              <a:rPr lang="en-US" altLang="zh-CN" sz="2400" baseline="-25000" dirty="0">
                <a:latin typeface="Times New Roman" pitchFamily="18" charset="0"/>
              </a:rPr>
              <a:t>2</a:t>
            </a:r>
            <a:r>
              <a:rPr lang="en-US" altLang="zh-CN" sz="2400" dirty="0">
                <a:latin typeface="Times New Roman" pitchFamily="18" charset="0"/>
              </a:rPr>
              <a:t>, ..., </a:t>
            </a:r>
            <a:r>
              <a:rPr lang="en-US" altLang="zh-CN" sz="2400" i="1" dirty="0" err="1">
                <a:latin typeface="Times New Roman" pitchFamily="18" charset="0"/>
              </a:rPr>
              <a:t>r</a:t>
            </a:r>
            <a:r>
              <a:rPr lang="en-US" altLang="zh-CN" sz="2400" i="1" baseline="-25000" dirty="0" err="1">
                <a:latin typeface="Times New Roman" pitchFamily="18" charset="0"/>
              </a:rPr>
              <a:t>m</a:t>
            </a:r>
            <a:endParaRPr kumimoji="0" lang="en-US" altLang="zh-CN" sz="2400" dirty="0">
              <a:solidFill>
                <a:schemeClr val="hlink"/>
              </a:solidFill>
              <a:latin typeface="Times New Roman" pitchFamily="18" charset="0"/>
              <a:cs typeface="Times New Roman" pitchFamily="18" charset="0"/>
            </a:endParaRPr>
          </a:p>
          <a:p>
            <a:pPr marL="192088" indent="-192088">
              <a:buSzPct val="105000"/>
            </a:pPr>
            <a:r>
              <a:rPr kumimoji="0" lang="en-US" altLang="zh-CN" sz="2400" b="1" dirty="0">
                <a:latin typeface="Times New Roman" pitchFamily="18" charset="0"/>
                <a:cs typeface="Times New Roman" pitchFamily="18" charset="0"/>
              </a:rPr>
              <a:t>       Where   </a:t>
            </a:r>
            <a:r>
              <a:rPr lang="en-US" altLang="zh-CN" sz="2400" i="1" dirty="0">
                <a:latin typeface="Times New Roman" pitchFamily="18" charset="0"/>
              </a:rPr>
              <a:t>P1</a:t>
            </a:r>
          </a:p>
          <a:p>
            <a:pPr marL="192088" indent="-192088">
              <a:buSzPct val="105000"/>
            </a:pPr>
            <a:r>
              <a:rPr kumimoji="0" lang="en-US" altLang="zh-CN" sz="2400" b="1" dirty="0">
                <a:latin typeface="Times New Roman" pitchFamily="18" charset="0"/>
                <a:cs typeface="Times New Roman" pitchFamily="18" charset="0"/>
              </a:rPr>
              <a:t>       Group by   </a:t>
            </a:r>
            <a:r>
              <a:rPr lang="en-US" altLang="zh-CN" sz="2400" b="1" i="1" dirty="0" err="1">
                <a:solidFill>
                  <a:schemeClr val="hlink"/>
                </a:solidFill>
                <a:latin typeface="Times New Roman" pitchFamily="18" charset="0"/>
              </a:rPr>
              <a:t>A</a:t>
            </a:r>
            <a:r>
              <a:rPr lang="en-US" altLang="zh-CN" sz="2400" b="1" i="1" baseline="-25000" dirty="0" err="1">
                <a:solidFill>
                  <a:schemeClr val="hlink"/>
                </a:solidFill>
                <a:latin typeface="Times New Roman" pitchFamily="18" charset="0"/>
              </a:rPr>
              <a:t>j</a:t>
            </a:r>
            <a:endParaRPr lang="en-US" altLang="zh-CN" sz="2400" b="1" i="1" baseline="-25000" dirty="0">
              <a:solidFill>
                <a:schemeClr val="hlink"/>
              </a:solidFill>
              <a:latin typeface="Times New Roman" pitchFamily="18" charset="0"/>
            </a:endParaRPr>
          </a:p>
          <a:p>
            <a:pPr marL="192088" indent="-192088">
              <a:buSzPct val="105000"/>
            </a:pPr>
            <a:r>
              <a:rPr kumimoji="0" lang="en-US" altLang="zh-CN" sz="2400" dirty="0">
                <a:latin typeface="Times New Roman" pitchFamily="18" charset="0"/>
              </a:rPr>
              <a:t>           </a:t>
            </a:r>
            <a:r>
              <a:rPr kumimoji="0" lang="en-US" altLang="zh-CN" sz="2400" b="1" dirty="0">
                <a:latin typeface="Times New Roman" pitchFamily="18" charset="0"/>
              </a:rPr>
              <a:t>having</a:t>
            </a:r>
            <a:r>
              <a:rPr kumimoji="0" lang="en-US" altLang="zh-CN" sz="2400" dirty="0">
                <a:latin typeface="Times New Roman" pitchFamily="18" charset="0"/>
              </a:rPr>
              <a:t>  </a:t>
            </a:r>
            <a:r>
              <a:rPr kumimoji="0" lang="en-US" altLang="zh-CN" sz="2400" i="1" dirty="0">
                <a:latin typeface="Times New Roman" pitchFamily="18" charset="0"/>
              </a:rPr>
              <a:t>P2</a:t>
            </a:r>
            <a:r>
              <a:rPr kumimoji="0" lang="en-US" altLang="zh-CN" sz="2400" dirty="0">
                <a:latin typeface="Times New Roman" pitchFamily="18" charset="0"/>
              </a:rPr>
              <a:t> </a:t>
            </a:r>
            <a:endParaRPr lang="en-US" altLang="zh-CN" sz="2400" dirty="0">
              <a:latin typeface="Times New Roman" pitchFamily="18" charset="0"/>
            </a:endParaRPr>
          </a:p>
          <a:p>
            <a:pPr marL="568325" lvl="1" indent="-184150">
              <a:spcBef>
                <a:spcPct val="20000"/>
              </a:spcBef>
              <a:buClr>
                <a:schemeClr val="hlink"/>
              </a:buClr>
              <a:buSzPct val="55000"/>
              <a:buFont typeface="Wingdings" pitchFamily="2" charset="2"/>
              <a:buChar char="n"/>
            </a:pPr>
            <a:r>
              <a:rPr lang="en-US" altLang="zh-CN" sz="2400" dirty="0">
                <a:latin typeface="Times New Roman" pitchFamily="18" charset="0"/>
              </a:rPr>
              <a:t>notes:  </a:t>
            </a:r>
          </a:p>
          <a:p>
            <a:pPr marL="1184275" lvl="2" indent="-228600">
              <a:lnSpc>
                <a:spcPct val="90000"/>
              </a:lnSpc>
              <a:spcBef>
                <a:spcPct val="20000"/>
              </a:spcBef>
              <a:buClr>
                <a:schemeClr val="folHlink"/>
              </a:buClr>
              <a:buSzPct val="50000"/>
              <a:buFont typeface="Wingdings" pitchFamily="2" charset="2"/>
              <a:buChar char="n"/>
            </a:pPr>
            <a:r>
              <a:rPr lang="en-US" altLang="zh-CN" sz="2400" i="1" dirty="0">
                <a:latin typeface="Times New Roman" pitchFamily="18" charset="0"/>
              </a:rPr>
              <a:t>P1</a:t>
            </a:r>
            <a:r>
              <a:rPr lang="en-US" altLang="zh-CN" sz="2400" dirty="0">
                <a:latin typeface="Times New Roman" pitchFamily="18" charset="0"/>
              </a:rPr>
              <a:t> is defined on all attributes of </a:t>
            </a:r>
            <a:r>
              <a:rPr lang="en-US" altLang="zh-CN" sz="2400" i="1" dirty="0">
                <a:latin typeface="Times New Roman" pitchFamily="18" charset="0"/>
              </a:rPr>
              <a:t>r</a:t>
            </a:r>
            <a:r>
              <a:rPr lang="en-US" altLang="zh-CN" sz="2400" baseline="-25000" dirty="0">
                <a:latin typeface="Times New Roman" pitchFamily="18" charset="0"/>
              </a:rPr>
              <a:t>1</a:t>
            </a:r>
            <a:r>
              <a:rPr lang="en-US" altLang="zh-CN" sz="2400" dirty="0">
                <a:latin typeface="Times New Roman" pitchFamily="18" charset="0"/>
              </a:rPr>
              <a:t>, </a:t>
            </a:r>
            <a:r>
              <a:rPr lang="en-US" altLang="zh-CN" sz="2400" i="1" dirty="0">
                <a:latin typeface="Times New Roman" pitchFamily="18" charset="0"/>
              </a:rPr>
              <a:t>r</a:t>
            </a:r>
            <a:r>
              <a:rPr lang="en-US" altLang="zh-CN" sz="2400" baseline="-25000" dirty="0">
                <a:latin typeface="Times New Roman" pitchFamily="18" charset="0"/>
              </a:rPr>
              <a:t>2</a:t>
            </a:r>
            <a:r>
              <a:rPr lang="en-US" altLang="zh-CN" sz="2400" dirty="0">
                <a:latin typeface="Times New Roman" pitchFamily="18" charset="0"/>
              </a:rPr>
              <a:t>, ..., </a:t>
            </a:r>
            <a:r>
              <a:rPr lang="en-US" altLang="zh-CN" sz="2400" i="1" dirty="0" err="1">
                <a:latin typeface="Times New Roman" pitchFamily="18" charset="0"/>
              </a:rPr>
              <a:t>r</a:t>
            </a:r>
            <a:r>
              <a:rPr lang="en-US" altLang="zh-CN" sz="2400" i="1" baseline="-25000" dirty="0" err="1">
                <a:latin typeface="Times New Roman" pitchFamily="18" charset="0"/>
              </a:rPr>
              <a:t>m</a:t>
            </a:r>
            <a:endParaRPr lang="en-US" altLang="zh-CN" sz="2400" i="1" baseline="-25000" dirty="0">
              <a:latin typeface="Times New Roman" pitchFamily="18" charset="0"/>
            </a:endParaRPr>
          </a:p>
          <a:p>
            <a:pPr marL="1184275" lvl="2" indent="-228600">
              <a:lnSpc>
                <a:spcPct val="90000"/>
              </a:lnSpc>
              <a:spcBef>
                <a:spcPct val="20000"/>
              </a:spcBef>
              <a:buClr>
                <a:schemeClr val="folHlink"/>
              </a:buClr>
              <a:buSzPct val="50000"/>
              <a:buFont typeface="Wingdings" pitchFamily="2" charset="2"/>
              <a:buChar char="n"/>
            </a:pPr>
            <a:r>
              <a:rPr lang="en-US" altLang="zh-CN" sz="2400" b="1" i="1" dirty="0" err="1">
                <a:latin typeface="Times New Roman" pitchFamily="18" charset="0"/>
              </a:rPr>
              <a:t>A</a:t>
            </a:r>
            <a:r>
              <a:rPr lang="en-US" altLang="zh-CN" sz="2400" b="1" i="1" baseline="-25000" dirty="0" err="1">
                <a:latin typeface="Times New Roman" pitchFamily="18" charset="0"/>
              </a:rPr>
              <a:t>j</a:t>
            </a:r>
            <a:r>
              <a:rPr lang="en-US" altLang="zh-CN" sz="2400" b="1" i="1" baseline="-25000" dirty="0">
                <a:latin typeface="Times New Roman" pitchFamily="18" charset="0"/>
              </a:rPr>
              <a:t>  </a:t>
            </a:r>
            <a:r>
              <a:rPr lang="en-US" altLang="zh-CN" sz="2400" b="1" dirty="0">
                <a:latin typeface="Times New Roman" pitchFamily="18" charset="0"/>
              </a:rPr>
              <a:t>must be listed in </a:t>
            </a:r>
            <a:r>
              <a:rPr lang="en-US" altLang="zh-CN" sz="2400" b="1" i="1" dirty="0">
                <a:latin typeface="Times New Roman" pitchFamily="18" charset="0"/>
              </a:rPr>
              <a:t>select</a:t>
            </a:r>
            <a:r>
              <a:rPr lang="en-US" altLang="zh-CN" sz="2400" b="1" dirty="0">
                <a:latin typeface="Times New Roman" pitchFamily="18" charset="0"/>
              </a:rPr>
              <a:t> </a:t>
            </a:r>
            <a:r>
              <a:rPr lang="en-US" altLang="zh-CN" sz="2400" b="1" dirty="0" err="1">
                <a:latin typeface="Times New Roman" pitchFamily="18" charset="0"/>
              </a:rPr>
              <a:t>subclause</a:t>
            </a:r>
            <a:endParaRPr lang="en-US" altLang="zh-CN" sz="2400" b="1" dirty="0">
              <a:latin typeface="Times New Roman" pitchFamily="18" charset="0"/>
            </a:endParaRPr>
          </a:p>
          <a:p>
            <a:pPr marL="1184275" lvl="2" indent="-228600">
              <a:lnSpc>
                <a:spcPct val="90000"/>
              </a:lnSpc>
              <a:spcBef>
                <a:spcPct val="20000"/>
              </a:spcBef>
              <a:buClr>
                <a:schemeClr val="folHlink"/>
              </a:buClr>
              <a:buSzPct val="50000"/>
              <a:buFont typeface="Wingdings" pitchFamily="2" charset="2"/>
              <a:buChar char="n"/>
            </a:pPr>
            <a:r>
              <a:rPr lang="en-US" altLang="zh-CN" sz="2400" i="1" dirty="0">
                <a:latin typeface="Times New Roman" pitchFamily="18" charset="0"/>
              </a:rPr>
              <a:t>P2</a:t>
            </a:r>
            <a:r>
              <a:rPr lang="en-US" altLang="zh-CN" sz="2400" dirty="0">
                <a:latin typeface="Times New Roman" pitchFamily="18" charset="0"/>
              </a:rPr>
              <a:t> is defined on </a:t>
            </a:r>
            <a:r>
              <a:rPr lang="en-US" altLang="zh-CN" sz="2400" i="1" dirty="0">
                <a:latin typeface="Times New Roman" pitchFamily="18" charset="0"/>
              </a:rPr>
              <a:t>A</a:t>
            </a:r>
            <a:r>
              <a:rPr lang="en-US" altLang="zh-CN" sz="2400" baseline="-25000" dirty="0">
                <a:latin typeface="Times New Roman" pitchFamily="18" charset="0"/>
              </a:rPr>
              <a:t>1</a:t>
            </a:r>
            <a:r>
              <a:rPr lang="en-US" altLang="zh-CN" sz="2400" dirty="0">
                <a:latin typeface="Times New Roman" pitchFamily="18" charset="0"/>
              </a:rPr>
              <a:t>, </a:t>
            </a:r>
            <a:r>
              <a:rPr lang="en-US" altLang="zh-CN" sz="2400" i="1" dirty="0">
                <a:latin typeface="Times New Roman" pitchFamily="18" charset="0"/>
              </a:rPr>
              <a:t>A</a:t>
            </a:r>
            <a:r>
              <a:rPr lang="en-US" altLang="zh-CN" sz="2400" baseline="-25000" dirty="0">
                <a:latin typeface="Times New Roman" pitchFamily="18" charset="0"/>
              </a:rPr>
              <a:t>2</a:t>
            </a:r>
            <a:r>
              <a:rPr lang="en-US" altLang="zh-CN" sz="2400" dirty="0">
                <a:latin typeface="Times New Roman" pitchFamily="18" charset="0"/>
              </a:rPr>
              <a:t>, ., </a:t>
            </a:r>
            <a:r>
              <a:rPr lang="en-US" altLang="zh-CN" sz="2400" i="1" dirty="0">
                <a:solidFill>
                  <a:schemeClr val="folHlink"/>
                </a:solidFill>
                <a:latin typeface="Times New Roman" pitchFamily="18" charset="0"/>
              </a:rPr>
              <a:t>A</a:t>
            </a:r>
            <a:r>
              <a:rPr lang="en-US" altLang="zh-CN" sz="2400" i="1" baseline="-25000" dirty="0">
                <a:solidFill>
                  <a:schemeClr val="folHlink"/>
                </a:solidFill>
                <a:latin typeface="Times New Roman" pitchFamily="18" charset="0"/>
              </a:rPr>
              <a:t>i</a:t>
            </a:r>
            <a:r>
              <a:rPr lang="en-US" altLang="zh-CN" sz="2400" dirty="0">
                <a:latin typeface="Times New Roman" pitchFamily="18" charset="0"/>
              </a:rPr>
              <a:t>,..,</a:t>
            </a:r>
            <a:r>
              <a:rPr lang="en-US" altLang="zh-CN" sz="2400" dirty="0">
                <a:solidFill>
                  <a:schemeClr val="hlink"/>
                </a:solidFill>
                <a:latin typeface="Times New Roman" pitchFamily="18" charset="0"/>
              </a:rPr>
              <a:t> </a:t>
            </a:r>
            <a:r>
              <a:rPr lang="en-US" altLang="zh-CN" sz="2400" i="1" dirty="0" err="1">
                <a:solidFill>
                  <a:schemeClr val="hlink"/>
                </a:solidFill>
                <a:latin typeface="Times New Roman" pitchFamily="18" charset="0"/>
              </a:rPr>
              <a:t>A</a:t>
            </a:r>
            <a:r>
              <a:rPr lang="en-US" altLang="zh-CN" sz="2400" i="1" baseline="-25000" dirty="0" err="1">
                <a:solidFill>
                  <a:schemeClr val="hlink"/>
                </a:solidFill>
                <a:latin typeface="Times New Roman" pitchFamily="18" charset="0"/>
              </a:rPr>
              <a:t>j</a:t>
            </a:r>
            <a:r>
              <a:rPr lang="en-US" altLang="zh-CN" sz="2400" dirty="0">
                <a:latin typeface="Times New Roman" pitchFamily="18" charset="0"/>
              </a:rPr>
              <a:t> ,… , </a:t>
            </a:r>
            <a:r>
              <a:rPr lang="en-US" altLang="zh-CN" sz="2400" b="1" i="1" dirty="0" err="1">
                <a:solidFill>
                  <a:srgbClr val="993300"/>
                </a:solidFill>
                <a:latin typeface="Times New Roman" pitchFamily="18" charset="0"/>
              </a:rPr>
              <a:t>A</a:t>
            </a:r>
            <a:r>
              <a:rPr lang="en-US" altLang="zh-CN" sz="2400" b="1" i="1" baseline="-25000" dirty="0" err="1">
                <a:solidFill>
                  <a:srgbClr val="993300"/>
                </a:solidFill>
                <a:latin typeface="Times New Roman" pitchFamily="18" charset="0"/>
              </a:rPr>
              <a:t>k</a:t>
            </a:r>
            <a:r>
              <a:rPr lang="en-US" altLang="zh-CN" sz="2400" dirty="0">
                <a:latin typeface="Times New Roman" pitchFamily="18" charset="0"/>
              </a:rPr>
              <a:t>, …, </a:t>
            </a:r>
            <a:r>
              <a:rPr lang="en-US" altLang="zh-CN" sz="2400" i="1" dirty="0">
                <a:latin typeface="Times New Roman" pitchFamily="18" charset="0"/>
              </a:rPr>
              <a:t>A</a:t>
            </a:r>
            <a:r>
              <a:rPr lang="en-US" altLang="zh-CN" sz="2400" i="1" baseline="-25000" dirty="0">
                <a:latin typeface="Times New Roman" pitchFamily="18" charset="0"/>
              </a:rPr>
              <a:t>n</a:t>
            </a:r>
            <a:r>
              <a:rPr lang="en-US" altLang="zh-CN" sz="2400" dirty="0">
                <a:latin typeface="Times New Roman" pitchFamily="18" charset="0"/>
              </a:rPr>
              <a:t>, as the constraints on the group formed by </a:t>
            </a:r>
            <a:r>
              <a:rPr kumimoji="0" lang="en-US" altLang="zh-CN" sz="2400" b="1" dirty="0">
                <a:latin typeface="Times New Roman" pitchFamily="18" charset="0"/>
                <a:cs typeface="Times New Roman" pitchFamily="18" charset="0"/>
              </a:rPr>
              <a:t>Group by</a:t>
            </a:r>
            <a:r>
              <a:rPr kumimoji="0" lang="en-US" altLang="zh-CN" sz="2400" dirty="0">
                <a:latin typeface="Times New Roman" pitchFamily="18" charset="0"/>
                <a:cs typeface="Times New Roman" pitchFamily="18" charset="0"/>
              </a:rPr>
              <a:t> </a:t>
            </a:r>
            <a:r>
              <a:rPr lang="en-US" altLang="zh-CN" sz="2400" i="1" dirty="0" err="1">
                <a:solidFill>
                  <a:schemeClr val="hlink"/>
                </a:solidFill>
                <a:latin typeface="Times New Roman" pitchFamily="18" charset="0"/>
              </a:rPr>
              <a:t>A</a:t>
            </a:r>
            <a:r>
              <a:rPr lang="en-US" altLang="zh-CN" sz="2400" i="1" baseline="-25000" dirty="0" err="1">
                <a:solidFill>
                  <a:schemeClr val="hlink"/>
                </a:solidFill>
                <a:latin typeface="Times New Roman" pitchFamily="18" charset="0"/>
              </a:rPr>
              <a:t>j</a:t>
            </a:r>
            <a:r>
              <a:rPr lang="en-US" altLang="zh-CN" sz="2400" dirty="0">
                <a:latin typeface="Times New Roman" pitchFamily="18" charset="0"/>
              </a:rPr>
              <a:t>, so </a:t>
            </a:r>
            <a:r>
              <a:rPr lang="en-US" altLang="zh-CN" sz="2400" b="1" i="1" dirty="0" err="1">
                <a:latin typeface="Times New Roman" pitchFamily="18" charset="0"/>
              </a:rPr>
              <a:t>ag_fun</a:t>
            </a:r>
            <a:r>
              <a:rPr lang="en-US" altLang="zh-CN" sz="2400" b="1" i="1" dirty="0">
                <a:latin typeface="Times New Roman" pitchFamily="18" charset="0"/>
              </a:rPr>
              <a:t> </a:t>
            </a:r>
            <a:r>
              <a:rPr lang="en-US" altLang="zh-CN" sz="2400" dirty="0">
                <a:latin typeface="Times New Roman" pitchFamily="18" charset="0"/>
              </a:rPr>
              <a:t>(</a:t>
            </a:r>
            <a:r>
              <a:rPr lang="en-US" altLang="zh-CN" sz="2400" i="1" dirty="0" err="1">
                <a:solidFill>
                  <a:srgbClr val="993300"/>
                </a:solidFill>
                <a:latin typeface="Times New Roman" pitchFamily="18" charset="0"/>
              </a:rPr>
              <a:t>A</a:t>
            </a:r>
            <a:r>
              <a:rPr lang="en-US" altLang="zh-CN" sz="2400" i="1" baseline="-25000" dirty="0" err="1">
                <a:solidFill>
                  <a:srgbClr val="993300"/>
                </a:solidFill>
                <a:latin typeface="Times New Roman" pitchFamily="18" charset="0"/>
              </a:rPr>
              <a:t>k</a:t>
            </a:r>
            <a:r>
              <a:rPr lang="en-US" altLang="zh-CN" sz="2400" dirty="0">
                <a:latin typeface="Times New Roman" pitchFamily="18" charset="0"/>
              </a:rPr>
              <a:t>) appear in </a:t>
            </a:r>
            <a:r>
              <a:rPr lang="en-US" altLang="zh-CN" sz="2400" i="1" dirty="0">
                <a:latin typeface="Times New Roman" pitchFamily="18" charset="0"/>
              </a:rPr>
              <a:t>P2</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89865" y="354143"/>
            <a:ext cx="8077200" cy="609600"/>
          </a:xfrm>
        </p:spPr>
        <p:txBody>
          <a:bodyPr/>
          <a:lstStyle/>
          <a:p>
            <a:pPr>
              <a:defRPr/>
            </a:pPr>
            <a:r>
              <a:rPr lang="en-US" altLang="zh-CN" dirty="0" smtClean="0">
                <a:ea typeface="宋体" panose="02010600030101010101" pitchFamily="2" charset="-122"/>
              </a:rPr>
              <a:t>Aggregate Functions – Group By</a:t>
            </a:r>
          </a:p>
        </p:txBody>
      </p:sp>
      <p:sp>
        <p:nvSpPr>
          <p:cNvPr id="5" name="Rectangle 3"/>
          <p:cNvSpPr txBox="1">
            <a:spLocks noChangeArrowheads="1"/>
          </p:cNvSpPr>
          <p:nvPr/>
        </p:nvSpPr>
        <p:spPr bwMode="auto">
          <a:xfrm>
            <a:off x="342196" y="2020751"/>
            <a:ext cx="8627633" cy="4313966"/>
          </a:xfrm>
          <a:prstGeom prst="rect">
            <a:avLst/>
          </a:prstGeom>
          <a:noFill/>
          <a:ln w="9525">
            <a:noFill/>
            <a:miter lim="800000"/>
          </a:ln>
        </p:spPr>
        <p:txBody>
          <a:bodyPr vert="horz" wrap="square" lIns="91440" tIns="45720" rIns="91440" bIns="45720" numCol="1" anchor="t" anchorCtr="0" compatLnSpc="1"/>
          <a:lstStyle/>
          <a:p>
            <a:pPr marL="342900" indent="-342900">
              <a:spcBef>
                <a:spcPct val="35000"/>
              </a:spcBef>
              <a:buClr>
                <a:schemeClr val="tx2"/>
              </a:buClr>
              <a:buSzPct val="90000"/>
              <a:buFont typeface="Monotype Sorts" charset="2"/>
              <a:buChar char="n"/>
              <a:tabLst>
                <a:tab pos="625475" algn="l"/>
              </a:tabLst>
            </a:pPr>
            <a:r>
              <a:rPr lang="en-US" altLang="zh-CN" sz="2400" dirty="0" smtClean="0">
                <a:latin typeface="+mn-lt"/>
              </a:rPr>
              <a:t>step1. temporal relation </a:t>
            </a:r>
            <a:r>
              <a:rPr lang="en-US" altLang="zh-CN" sz="2400" b="1" i="1" dirty="0" smtClean="0">
                <a:latin typeface="+mn-lt"/>
              </a:rPr>
              <a:t>T1</a:t>
            </a:r>
            <a:r>
              <a:rPr lang="en-US" altLang="zh-CN" sz="2400" dirty="0" smtClean="0">
                <a:latin typeface="+mn-lt"/>
              </a:rPr>
              <a:t> is derived from </a:t>
            </a:r>
          </a:p>
          <a:p>
            <a:pPr lvl="1">
              <a:lnSpc>
                <a:spcPct val="90000"/>
              </a:lnSpc>
              <a:buFont typeface="Wingdings" panose="05000000000000000000" pitchFamily="2" charset="2"/>
              <a:buNone/>
            </a:pPr>
            <a:r>
              <a:rPr lang="en-US" altLang="zh-CN" sz="2000" dirty="0" smtClean="0">
                <a:latin typeface="+mn-lt"/>
              </a:rPr>
              <a:t>      </a:t>
            </a:r>
            <a:r>
              <a:rPr lang="en-US" altLang="zh-CN" dirty="0" smtClean="0">
                <a:latin typeface="Times New Roman" panose="02020603050405020304" pitchFamily="18" charset="0"/>
              </a:rPr>
              <a:t> </a:t>
            </a:r>
            <a:r>
              <a:rPr lang="en-US" altLang="zh-CN" sz="2000" b="1" dirty="0" smtClean="0">
                <a:latin typeface="Times New Roman" panose="02020603050405020304" pitchFamily="18" charset="0"/>
                <a:cs typeface="Times New Roman" panose="02020603050405020304" pitchFamily="18" charset="0"/>
              </a:rPr>
              <a:t>Select</a:t>
            </a:r>
            <a:r>
              <a:rPr lang="en-US" altLang="zh-CN" sz="2000" dirty="0" smtClean="0">
                <a:latin typeface="Times New Roman" panose="02020603050405020304" pitchFamily="18" charset="0"/>
                <a:cs typeface="Times New Roman" panose="02020603050405020304" pitchFamily="18" charset="0"/>
              </a:rPr>
              <a:t>     </a:t>
            </a:r>
            <a:r>
              <a:rPr lang="en-US" altLang="zh-CN" sz="2000" i="1" dirty="0" smtClean="0">
                <a:latin typeface="Times New Roman" panose="02020603050405020304" pitchFamily="18" charset="0"/>
              </a:rPr>
              <a:t>A</a:t>
            </a:r>
            <a:r>
              <a:rPr lang="en-US" altLang="zh-CN" sz="2000" baseline="-25000" dirty="0" smtClean="0">
                <a:latin typeface="Times New Roman" panose="02020603050405020304" pitchFamily="18" charset="0"/>
              </a:rPr>
              <a:t>1</a:t>
            </a:r>
            <a:r>
              <a:rPr lang="en-US" altLang="zh-CN" sz="2000" dirty="0" smtClean="0">
                <a:latin typeface="Times New Roman" panose="02020603050405020304" pitchFamily="18" charset="0"/>
              </a:rPr>
              <a:t>, </a:t>
            </a:r>
            <a:r>
              <a:rPr lang="en-US" altLang="zh-CN" sz="2000" i="1" dirty="0" smtClean="0">
                <a:latin typeface="Times New Roman" panose="02020603050405020304" pitchFamily="18" charset="0"/>
              </a:rPr>
              <a:t>A</a:t>
            </a:r>
            <a:r>
              <a:rPr lang="en-US" altLang="zh-CN" sz="2000" baseline="-25000" dirty="0" smtClean="0">
                <a:latin typeface="Times New Roman" panose="02020603050405020304" pitchFamily="18" charset="0"/>
              </a:rPr>
              <a:t>2</a:t>
            </a:r>
            <a:r>
              <a:rPr lang="en-US" altLang="zh-CN" sz="2000" dirty="0" smtClean="0">
                <a:latin typeface="Times New Roman" panose="02020603050405020304" pitchFamily="18" charset="0"/>
              </a:rPr>
              <a:t>,…., </a:t>
            </a:r>
            <a:r>
              <a:rPr lang="en-US" altLang="zh-CN" sz="2000" b="1" i="1" dirty="0" smtClean="0">
                <a:solidFill>
                  <a:schemeClr val="folHlink"/>
                </a:solidFill>
                <a:latin typeface="Times New Roman" panose="02020603050405020304" pitchFamily="18" charset="0"/>
              </a:rPr>
              <a:t>A</a:t>
            </a:r>
            <a:r>
              <a:rPr lang="en-US" altLang="zh-CN" sz="2000" b="1" i="1" baseline="-25000" dirty="0" smtClean="0">
                <a:solidFill>
                  <a:schemeClr val="folHlink"/>
                </a:solidFill>
                <a:latin typeface="Times New Roman" panose="02020603050405020304" pitchFamily="18" charset="0"/>
              </a:rPr>
              <a:t>i</a:t>
            </a:r>
            <a:r>
              <a:rPr lang="en-US" altLang="zh-CN" sz="2000" dirty="0" smtClean="0">
                <a:latin typeface="Times New Roman" panose="02020603050405020304" pitchFamily="18" charset="0"/>
              </a:rPr>
              <a:t>,..., </a:t>
            </a:r>
            <a:r>
              <a:rPr lang="en-US" altLang="zh-CN" sz="2000" b="1" i="1" dirty="0" err="1" smtClean="0">
                <a:solidFill>
                  <a:schemeClr val="hlink"/>
                </a:solidFill>
                <a:latin typeface="Times New Roman" panose="02020603050405020304" pitchFamily="18" charset="0"/>
              </a:rPr>
              <a:t>A</a:t>
            </a:r>
            <a:r>
              <a:rPr lang="en-US" altLang="zh-CN" sz="2000" b="1" i="1" baseline="-25000" dirty="0" err="1" smtClean="0">
                <a:solidFill>
                  <a:schemeClr val="hlink"/>
                </a:solidFill>
                <a:latin typeface="Times New Roman" panose="02020603050405020304" pitchFamily="18" charset="0"/>
              </a:rPr>
              <a:t>j</a:t>
            </a:r>
            <a:r>
              <a:rPr lang="en-US" altLang="zh-CN" sz="2000" dirty="0" smtClean="0">
                <a:solidFill>
                  <a:schemeClr val="hlink"/>
                </a:solidFill>
                <a:latin typeface="Times New Roman" panose="02020603050405020304" pitchFamily="18" charset="0"/>
              </a:rPr>
              <a:t> </a:t>
            </a:r>
            <a:r>
              <a:rPr lang="en-US" altLang="zh-CN" sz="2000" dirty="0" smtClean="0">
                <a:latin typeface="Times New Roman" panose="02020603050405020304" pitchFamily="18" charset="0"/>
              </a:rPr>
              <a:t>, .., </a:t>
            </a:r>
            <a:r>
              <a:rPr lang="en-US" altLang="zh-CN" sz="2000" b="1" i="1" dirty="0" err="1" smtClean="0">
                <a:solidFill>
                  <a:srgbClr val="993300"/>
                </a:solidFill>
                <a:latin typeface="Times New Roman" panose="02020603050405020304" pitchFamily="18" charset="0"/>
              </a:rPr>
              <a:t>A</a:t>
            </a:r>
            <a:r>
              <a:rPr lang="en-US" altLang="zh-CN" sz="2000" b="1" i="1" baseline="-25000" dirty="0" err="1" smtClean="0">
                <a:solidFill>
                  <a:srgbClr val="993300"/>
                </a:solidFill>
                <a:latin typeface="Times New Roman" panose="02020603050405020304" pitchFamily="18" charset="0"/>
              </a:rPr>
              <a:t>k</a:t>
            </a:r>
            <a:r>
              <a:rPr lang="en-US" altLang="zh-CN" sz="2000" dirty="0" smtClean="0">
                <a:latin typeface="Times New Roman" panose="02020603050405020304" pitchFamily="18" charset="0"/>
              </a:rPr>
              <a:t>,…,  </a:t>
            </a:r>
            <a:r>
              <a:rPr lang="en-US" altLang="zh-CN" sz="2000" i="1" dirty="0" smtClean="0">
                <a:latin typeface="Times New Roman" panose="02020603050405020304" pitchFamily="18" charset="0"/>
              </a:rPr>
              <a:t>A</a:t>
            </a:r>
            <a:r>
              <a:rPr lang="en-US" altLang="zh-CN" sz="2000" i="1" baseline="-25000" dirty="0" smtClean="0">
                <a:latin typeface="Times New Roman" panose="02020603050405020304" pitchFamily="18" charset="0"/>
              </a:rPr>
              <a:t>n</a:t>
            </a:r>
            <a:endParaRPr lang="en-US" altLang="zh-CN" sz="2000" dirty="0" smtClean="0">
              <a:latin typeface="Times New Roman" panose="02020603050405020304" pitchFamily="18" charset="0"/>
              <a:cs typeface="Times New Roman" panose="02020603050405020304" pitchFamily="18" charset="0"/>
            </a:endParaRPr>
          </a:p>
          <a:p>
            <a:pPr>
              <a:lnSpc>
                <a:spcPct val="90000"/>
              </a:lnSpc>
              <a:buSzPct val="105000"/>
            </a:pPr>
            <a:r>
              <a:rPr lang="en-US" altLang="zh-CN" sz="2000" b="1" dirty="0" smtClean="0">
                <a:latin typeface="Times New Roman" panose="02020603050405020304" pitchFamily="18" charset="0"/>
              </a:rPr>
              <a:t>               From     </a:t>
            </a:r>
            <a:r>
              <a:rPr lang="en-US" altLang="zh-CN" sz="2000" i="1" dirty="0" smtClean="0">
                <a:latin typeface="Times New Roman" panose="02020603050405020304" pitchFamily="18" charset="0"/>
              </a:rPr>
              <a:t>r</a:t>
            </a:r>
            <a:r>
              <a:rPr lang="en-US" altLang="zh-CN" sz="2000" baseline="-25000" dirty="0" smtClean="0">
                <a:latin typeface="Times New Roman" panose="02020603050405020304" pitchFamily="18" charset="0"/>
              </a:rPr>
              <a:t>1</a:t>
            </a:r>
            <a:r>
              <a:rPr lang="en-US" altLang="zh-CN" sz="2000" dirty="0" smtClean="0">
                <a:latin typeface="Times New Roman" panose="02020603050405020304" pitchFamily="18" charset="0"/>
              </a:rPr>
              <a:t>, </a:t>
            </a:r>
            <a:r>
              <a:rPr lang="en-US" altLang="zh-CN" sz="2000" i="1" dirty="0" smtClean="0">
                <a:latin typeface="Times New Roman" panose="02020603050405020304" pitchFamily="18" charset="0"/>
              </a:rPr>
              <a:t>r</a:t>
            </a:r>
            <a:r>
              <a:rPr lang="en-US" altLang="zh-CN" sz="2000" baseline="-25000" dirty="0" smtClean="0">
                <a:latin typeface="Times New Roman" panose="02020603050405020304" pitchFamily="18" charset="0"/>
              </a:rPr>
              <a:t>2</a:t>
            </a:r>
            <a:r>
              <a:rPr lang="en-US" altLang="zh-CN" sz="2000" dirty="0" smtClean="0">
                <a:latin typeface="Times New Roman" panose="02020603050405020304" pitchFamily="18" charset="0"/>
              </a:rPr>
              <a:t>, ..., </a:t>
            </a:r>
            <a:r>
              <a:rPr lang="en-US" altLang="zh-CN" sz="2000" i="1" dirty="0" err="1" smtClean="0">
                <a:latin typeface="Times New Roman" panose="02020603050405020304" pitchFamily="18" charset="0"/>
              </a:rPr>
              <a:t>r</a:t>
            </a:r>
            <a:r>
              <a:rPr lang="en-US" altLang="zh-CN" sz="2000" i="1" baseline="-25000" dirty="0" err="1" smtClean="0">
                <a:latin typeface="Times New Roman" panose="02020603050405020304" pitchFamily="18" charset="0"/>
              </a:rPr>
              <a:t>m</a:t>
            </a:r>
            <a:endParaRPr lang="en-US" altLang="zh-CN" sz="2000" dirty="0" smtClean="0">
              <a:solidFill>
                <a:schemeClr val="hlink"/>
              </a:solidFill>
              <a:latin typeface="Times New Roman" panose="02020603050405020304" pitchFamily="18" charset="0"/>
              <a:cs typeface="Times New Roman" panose="02020603050405020304" pitchFamily="18" charset="0"/>
            </a:endParaRPr>
          </a:p>
          <a:p>
            <a:pPr>
              <a:lnSpc>
                <a:spcPct val="90000"/>
              </a:lnSpc>
              <a:buSzPct val="105000"/>
            </a:pPr>
            <a:r>
              <a:rPr lang="en-US" altLang="zh-CN" sz="2000" b="1" dirty="0" smtClean="0">
                <a:latin typeface="Times New Roman" panose="02020603050405020304" pitchFamily="18" charset="0"/>
                <a:cs typeface="Times New Roman" panose="02020603050405020304" pitchFamily="18" charset="0"/>
              </a:rPr>
              <a:t>               Where   </a:t>
            </a:r>
            <a:r>
              <a:rPr lang="en-US" altLang="zh-CN" sz="2000" i="1" dirty="0" smtClean="0">
                <a:latin typeface="Times New Roman" panose="02020603050405020304" pitchFamily="18" charset="0"/>
              </a:rPr>
              <a:t>P1</a:t>
            </a:r>
            <a:endParaRPr lang="en-US" altLang="zh-CN" sz="2000" dirty="0" smtClean="0">
              <a:latin typeface="+mn-lt"/>
            </a:endParaRPr>
          </a:p>
          <a:p>
            <a:pPr marL="342900" indent="-342900">
              <a:spcBef>
                <a:spcPct val="35000"/>
              </a:spcBef>
              <a:buClr>
                <a:schemeClr val="tx2"/>
              </a:buClr>
              <a:buSzPct val="90000"/>
              <a:buFont typeface="Monotype Sorts" charset="2"/>
              <a:buChar char="n"/>
              <a:tabLst>
                <a:tab pos="625475" algn="l"/>
              </a:tabLst>
            </a:pPr>
            <a:r>
              <a:rPr lang="en-US" altLang="zh-CN" sz="2400" dirty="0" smtClean="0">
                <a:latin typeface="+mn-lt"/>
              </a:rPr>
              <a:t>step2.</a:t>
            </a:r>
            <a:r>
              <a:rPr lang="en-US" altLang="zh-CN" sz="2400" i="1" dirty="0" smtClean="0">
                <a:latin typeface="+mn-lt"/>
              </a:rPr>
              <a:t> T1</a:t>
            </a:r>
            <a:r>
              <a:rPr lang="en-US" altLang="zh-CN" sz="2400" dirty="0" smtClean="0">
                <a:latin typeface="+mn-lt"/>
              </a:rPr>
              <a:t> is grouped on </a:t>
            </a:r>
            <a:r>
              <a:rPr lang="en-US" altLang="zh-CN" sz="2400" b="1" i="1" dirty="0" err="1" smtClean="0">
                <a:solidFill>
                  <a:schemeClr val="hlink"/>
                </a:solidFill>
                <a:latin typeface="+mn-lt"/>
              </a:rPr>
              <a:t>A</a:t>
            </a:r>
            <a:r>
              <a:rPr lang="en-US" altLang="zh-CN" sz="2400" b="1" i="1" baseline="-25000" dirty="0" err="1" smtClean="0">
                <a:solidFill>
                  <a:schemeClr val="hlink"/>
                </a:solidFill>
                <a:latin typeface="+mn-lt"/>
              </a:rPr>
              <a:t>j</a:t>
            </a:r>
            <a:r>
              <a:rPr lang="en-US" altLang="zh-CN" sz="2400" baseline="-25000" dirty="0" smtClean="0">
                <a:solidFill>
                  <a:schemeClr val="hlink"/>
                </a:solidFill>
                <a:latin typeface="+mn-lt"/>
              </a:rPr>
              <a:t> </a:t>
            </a:r>
            <a:r>
              <a:rPr lang="en-US" altLang="zh-CN" sz="2400" dirty="0" smtClean="0">
                <a:latin typeface="+mn-lt"/>
              </a:rPr>
              <a:t>, resulting in temporal relation </a:t>
            </a:r>
            <a:r>
              <a:rPr lang="en-US" altLang="zh-CN" sz="2400" i="1" dirty="0" smtClean="0">
                <a:latin typeface="+mn-lt"/>
              </a:rPr>
              <a:t>T2</a:t>
            </a:r>
          </a:p>
          <a:p>
            <a:pPr marL="342900" indent="-342900">
              <a:spcBef>
                <a:spcPct val="35000"/>
              </a:spcBef>
              <a:buClr>
                <a:schemeClr val="tx2"/>
              </a:buClr>
              <a:buSzPct val="90000"/>
              <a:buFont typeface="Monotype Sorts" charset="2"/>
              <a:buChar char="n"/>
              <a:tabLst>
                <a:tab pos="625475" algn="l"/>
              </a:tabLst>
            </a:pPr>
            <a:r>
              <a:rPr lang="en-US" altLang="zh-CN" sz="2400" dirty="0" smtClean="0">
                <a:latin typeface="+mn-lt"/>
              </a:rPr>
              <a:t>step3.</a:t>
            </a:r>
          </a:p>
          <a:p>
            <a:pPr lvl="1">
              <a:lnSpc>
                <a:spcPct val="90000"/>
              </a:lnSpc>
              <a:buFont typeface="Wingdings" panose="05000000000000000000" pitchFamily="2" charset="2"/>
              <a:buNone/>
            </a:pPr>
            <a:r>
              <a:rPr lang="en-US" altLang="zh-CN" sz="2400" dirty="0" smtClean="0">
                <a:latin typeface="+mn-lt"/>
              </a:rPr>
              <a:t>     </a:t>
            </a:r>
            <a:r>
              <a:rPr lang="en-US" altLang="zh-CN" sz="2400" dirty="0" smtClean="0">
                <a:latin typeface="Times New Roman" panose="02020603050405020304" pitchFamily="18" charset="0"/>
              </a:rPr>
              <a:t> if </a:t>
            </a:r>
            <a:r>
              <a:rPr lang="en-US" altLang="zh-CN" sz="2400" i="1" dirty="0" smtClean="0">
                <a:latin typeface="Times New Roman" panose="02020603050405020304" pitchFamily="18" charset="0"/>
              </a:rPr>
              <a:t>having</a:t>
            </a:r>
            <a:r>
              <a:rPr lang="en-US" altLang="zh-CN" sz="2400" dirty="0" smtClean="0">
                <a:latin typeface="Times New Roman" panose="02020603050405020304" pitchFamily="18" charset="0"/>
              </a:rPr>
              <a:t> </a:t>
            </a:r>
            <a:r>
              <a:rPr lang="en-US" altLang="zh-CN" sz="2400" dirty="0" err="1" smtClean="0">
                <a:latin typeface="Times New Roman" panose="02020603050405020304" pitchFamily="18" charset="0"/>
              </a:rPr>
              <a:t>subclause</a:t>
            </a:r>
            <a:r>
              <a:rPr lang="en-US" altLang="zh-CN" sz="2400" dirty="0" smtClean="0">
                <a:latin typeface="Times New Roman" panose="02020603050405020304" pitchFamily="18" charset="0"/>
              </a:rPr>
              <a:t> exists, </a:t>
            </a:r>
          </a:p>
          <a:p>
            <a:pPr lvl="1">
              <a:lnSpc>
                <a:spcPct val="90000"/>
              </a:lnSpc>
              <a:buFont typeface="Wingdings" panose="05000000000000000000" pitchFamily="2" charset="2"/>
              <a:buNone/>
            </a:pPr>
            <a:r>
              <a:rPr lang="en-US" altLang="zh-CN" sz="2400" dirty="0" smtClean="0">
                <a:latin typeface="Times New Roman" panose="02020603050405020304" pitchFamily="18" charset="0"/>
              </a:rPr>
              <a:t>        then  the group, which is not in accordance with </a:t>
            </a:r>
            <a:r>
              <a:rPr lang="en-US" altLang="zh-CN" sz="2400" i="1" dirty="0" smtClean="0">
                <a:latin typeface="Times New Roman" panose="02020603050405020304" pitchFamily="18" charset="0"/>
              </a:rPr>
              <a:t>P2, </a:t>
            </a:r>
            <a:r>
              <a:rPr lang="en-US" altLang="zh-CN" sz="2400" dirty="0" smtClean="0">
                <a:latin typeface="Times New Roman" panose="02020603050405020304" pitchFamily="18" charset="0"/>
              </a:rPr>
              <a:t>is </a:t>
            </a:r>
          </a:p>
          <a:p>
            <a:pPr lvl="1">
              <a:lnSpc>
                <a:spcPct val="90000"/>
              </a:lnSpc>
              <a:buFont typeface="Wingdings" panose="05000000000000000000" pitchFamily="2" charset="2"/>
              <a:buNone/>
            </a:pPr>
            <a:r>
              <a:rPr lang="en-US" altLang="zh-CN" sz="2400" dirty="0" smtClean="0">
                <a:latin typeface="Times New Roman" panose="02020603050405020304" pitchFamily="18" charset="0"/>
              </a:rPr>
              <a:t>        filtered out of </a:t>
            </a:r>
            <a:r>
              <a:rPr lang="en-US" altLang="zh-CN" sz="2400" i="1" dirty="0" smtClean="0">
                <a:latin typeface="Times New Roman" panose="02020603050405020304" pitchFamily="18" charset="0"/>
              </a:rPr>
              <a:t>T2</a:t>
            </a:r>
            <a:endParaRPr lang="en-US" altLang="zh-CN" sz="2400" dirty="0" smtClean="0">
              <a:latin typeface="+mn-lt"/>
            </a:endParaRPr>
          </a:p>
          <a:p>
            <a:pPr marL="342900" indent="-342900">
              <a:spcBef>
                <a:spcPct val="35000"/>
              </a:spcBef>
              <a:buClr>
                <a:schemeClr val="tx2"/>
              </a:buClr>
              <a:buSzPct val="90000"/>
              <a:buFont typeface="Monotype Sorts" charset="2"/>
              <a:buChar char="n"/>
              <a:tabLst>
                <a:tab pos="625475" algn="l"/>
              </a:tabLst>
            </a:pPr>
            <a:r>
              <a:rPr lang="en-US" altLang="zh-CN" sz="2400" dirty="0" smtClean="0">
                <a:latin typeface="+mn-lt"/>
              </a:rPr>
              <a:t>step4</a:t>
            </a:r>
          </a:p>
          <a:p>
            <a:pPr lvl="1">
              <a:lnSpc>
                <a:spcPct val="90000"/>
              </a:lnSpc>
              <a:buFont typeface="Wingdings" panose="05000000000000000000" pitchFamily="2" charset="2"/>
              <a:buNone/>
            </a:pPr>
            <a:r>
              <a:rPr lang="en-US" altLang="zh-CN"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Select</a:t>
            </a:r>
            <a:r>
              <a:rPr lang="en-US" altLang="zh-CN" sz="2400" dirty="0" smtClean="0">
                <a:latin typeface="Times New Roman" panose="02020603050405020304" pitchFamily="18" charset="0"/>
                <a:cs typeface="Times New Roman" panose="02020603050405020304" pitchFamily="18" charset="0"/>
              </a:rPr>
              <a:t>  </a:t>
            </a:r>
            <a:r>
              <a:rPr lang="en-US" altLang="zh-CN" sz="2400" i="1" dirty="0" smtClean="0">
                <a:latin typeface="Times New Roman" panose="02020603050405020304" pitchFamily="18" charset="0"/>
              </a:rPr>
              <a:t>A</a:t>
            </a:r>
            <a:r>
              <a:rPr lang="en-US" altLang="zh-CN" sz="2400" baseline="-25000" dirty="0" smtClean="0">
                <a:latin typeface="Times New Roman" panose="02020603050405020304" pitchFamily="18" charset="0"/>
              </a:rPr>
              <a:t>1</a:t>
            </a:r>
            <a:r>
              <a:rPr lang="en-US" altLang="zh-CN" sz="2400" dirty="0" smtClean="0">
                <a:latin typeface="Times New Roman" panose="02020603050405020304" pitchFamily="18" charset="0"/>
              </a:rPr>
              <a:t>, </a:t>
            </a:r>
            <a:r>
              <a:rPr lang="en-US" altLang="zh-CN" sz="2400" i="1" dirty="0" smtClean="0">
                <a:latin typeface="Times New Roman" panose="02020603050405020304" pitchFamily="18" charset="0"/>
              </a:rPr>
              <a:t>A</a:t>
            </a:r>
            <a:r>
              <a:rPr lang="en-US" altLang="zh-CN" sz="2400" baseline="-25000" dirty="0" smtClean="0">
                <a:latin typeface="Times New Roman" panose="02020603050405020304" pitchFamily="18" charset="0"/>
              </a:rPr>
              <a:t>2</a:t>
            </a:r>
            <a:r>
              <a:rPr lang="en-US" altLang="zh-CN" sz="2400" dirty="0" smtClean="0">
                <a:latin typeface="Times New Roman" panose="02020603050405020304" pitchFamily="18" charset="0"/>
              </a:rPr>
              <a:t>, ., </a:t>
            </a:r>
            <a:r>
              <a:rPr lang="en-US" altLang="zh-CN" sz="2400" b="1" i="1" dirty="0" err="1" smtClean="0">
                <a:latin typeface="Times New Roman" panose="02020603050405020304" pitchFamily="18" charset="0"/>
              </a:rPr>
              <a:t>ag_fun</a:t>
            </a:r>
            <a:r>
              <a:rPr lang="en-US" altLang="zh-CN" sz="2400" dirty="0" smtClean="0">
                <a:latin typeface="Times New Roman" panose="02020603050405020304" pitchFamily="18" charset="0"/>
              </a:rPr>
              <a:t>(</a:t>
            </a:r>
            <a:r>
              <a:rPr lang="en-US" altLang="zh-CN" sz="2400" b="1" i="1" dirty="0" smtClean="0">
                <a:solidFill>
                  <a:schemeClr val="folHlink"/>
                </a:solidFill>
                <a:latin typeface="Times New Roman" panose="02020603050405020304" pitchFamily="18" charset="0"/>
              </a:rPr>
              <a:t>A</a:t>
            </a:r>
            <a:r>
              <a:rPr lang="en-US" altLang="zh-CN" sz="2400" b="1" i="1" baseline="-25000" dirty="0" smtClean="0">
                <a:solidFill>
                  <a:schemeClr val="folHlink"/>
                </a:solidFill>
                <a:latin typeface="Times New Roman" panose="02020603050405020304" pitchFamily="18" charset="0"/>
              </a:rPr>
              <a:t>i</a:t>
            </a:r>
            <a:r>
              <a:rPr lang="en-US" altLang="zh-CN" sz="2400" dirty="0" smtClean="0">
                <a:latin typeface="Times New Roman" panose="02020603050405020304" pitchFamily="18" charset="0"/>
              </a:rPr>
              <a:t>),.., </a:t>
            </a:r>
            <a:r>
              <a:rPr lang="en-US" altLang="zh-CN" sz="2400" b="1" i="1" dirty="0" err="1" smtClean="0">
                <a:solidFill>
                  <a:schemeClr val="hlink"/>
                </a:solidFill>
                <a:latin typeface="Times New Roman" panose="02020603050405020304" pitchFamily="18" charset="0"/>
              </a:rPr>
              <a:t>A</a:t>
            </a:r>
            <a:r>
              <a:rPr lang="en-US" altLang="zh-CN" sz="2400" b="1" i="1" baseline="-25000" dirty="0" err="1" smtClean="0">
                <a:solidFill>
                  <a:schemeClr val="hlink"/>
                </a:solidFill>
                <a:latin typeface="Times New Roman" panose="02020603050405020304" pitchFamily="18" charset="0"/>
              </a:rPr>
              <a:t>j</a:t>
            </a:r>
            <a:r>
              <a:rPr lang="en-US" altLang="zh-CN" sz="2400" dirty="0" smtClean="0">
                <a:solidFill>
                  <a:schemeClr val="hlink"/>
                </a:solidFill>
                <a:latin typeface="Times New Roman" panose="02020603050405020304" pitchFamily="18" charset="0"/>
              </a:rPr>
              <a:t> </a:t>
            </a:r>
            <a:r>
              <a:rPr lang="en-US" altLang="zh-CN" sz="2400" dirty="0" smtClean="0">
                <a:latin typeface="Times New Roman" panose="02020603050405020304" pitchFamily="18" charset="0"/>
              </a:rPr>
              <a:t>, .., </a:t>
            </a:r>
            <a:r>
              <a:rPr lang="en-US" altLang="zh-CN" sz="2400" b="1" i="1" dirty="0" err="1" smtClean="0">
                <a:solidFill>
                  <a:srgbClr val="993300"/>
                </a:solidFill>
                <a:latin typeface="Times New Roman" panose="02020603050405020304" pitchFamily="18" charset="0"/>
              </a:rPr>
              <a:t>A</a:t>
            </a:r>
            <a:r>
              <a:rPr lang="en-US" altLang="zh-CN" sz="2400" b="1" i="1" baseline="-25000" dirty="0" err="1" smtClean="0">
                <a:solidFill>
                  <a:srgbClr val="993300"/>
                </a:solidFill>
                <a:latin typeface="Times New Roman" panose="02020603050405020304" pitchFamily="18" charset="0"/>
              </a:rPr>
              <a:t>k</a:t>
            </a:r>
            <a:r>
              <a:rPr lang="en-US" altLang="zh-CN" sz="2400" dirty="0" smtClean="0">
                <a:latin typeface="Times New Roman" panose="02020603050405020304" pitchFamily="18" charset="0"/>
              </a:rPr>
              <a:t>,…,  </a:t>
            </a:r>
            <a:r>
              <a:rPr lang="en-US" altLang="zh-CN" sz="2400" i="1" dirty="0" smtClean="0">
                <a:latin typeface="Times New Roman" panose="02020603050405020304" pitchFamily="18" charset="0"/>
              </a:rPr>
              <a:t>A</a:t>
            </a:r>
            <a:r>
              <a:rPr lang="en-US" altLang="zh-CN" sz="2400" i="1" baseline="-25000" dirty="0" smtClean="0">
                <a:latin typeface="Times New Roman" panose="02020603050405020304" pitchFamily="18" charset="0"/>
              </a:rPr>
              <a:t>n</a:t>
            </a:r>
            <a:endParaRPr lang="en-US" altLang="zh-CN" sz="2400" dirty="0" smtClean="0">
              <a:latin typeface="Times New Roman" panose="02020603050405020304" pitchFamily="18" charset="0"/>
              <a:cs typeface="Times New Roman" panose="02020603050405020304" pitchFamily="18" charset="0"/>
            </a:endParaRPr>
          </a:p>
          <a:p>
            <a:pPr>
              <a:lnSpc>
                <a:spcPct val="90000"/>
              </a:lnSpc>
              <a:buSzPct val="105000"/>
            </a:pPr>
            <a:r>
              <a:rPr lang="en-US" altLang="zh-CN" sz="2400" b="1" dirty="0" smtClean="0">
                <a:latin typeface="Times New Roman" panose="02020603050405020304" pitchFamily="18" charset="0"/>
              </a:rPr>
              <a:t>           From  </a:t>
            </a:r>
            <a:r>
              <a:rPr lang="en-US" altLang="zh-CN" sz="2400" i="1" dirty="0" smtClean="0">
                <a:latin typeface="Times New Roman" panose="02020603050405020304" pitchFamily="18" charset="0"/>
              </a:rPr>
              <a:t>T2</a:t>
            </a:r>
            <a:endParaRPr lang="en-US" altLang="zh-CN" sz="2400" dirty="0" smtClean="0">
              <a:latin typeface="+mn-lt"/>
            </a:endParaRPr>
          </a:p>
        </p:txBody>
      </p:sp>
      <p:sp>
        <p:nvSpPr>
          <p:cNvPr id="6" name="矩形 5"/>
          <p:cNvSpPr/>
          <p:nvPr/>
        </p:nvSpPr>
        <p:spPr>
          <a:xfrm>
            <a:off x="486227" y="1119648"/>
            <a:ext cx="8411030" cy="830997"/>
          </a:xfrm>
          <a:prstGeom prst="rect">
            <a:avLst/>
          </a:prstGeom>
        </p:spPr>
        <p:txBody>
          <a:bodyPr wrap="square">
            <a:spAutoFit/>
          </a:bodyPr>
          <a:lstStyle/>
          <a:p>
            <a:pPr marL="342900" indent="-342900" algn="just">
              <a:buClr>
                <a:schemeClr val="bg1"/>
              </a:buClr>
              <a:buSzPct val="80000"/>
              <a:buFont typeface="Wingdings" pitchFamily="2" charset="2"/>
              <a:buChar char="n"/>
            </a:pPr>
            <a:r>
              <a:rPr lang="en-US" altLang="zh-CN" sz="2400" dirty="0" smtClean="0"/>
              <a:t>FROM</a:t>
            </a:r>
            <a:r>
              <a:rPr lang="zh-CN" altLang="en-US" sz="2400" dirty="0" smtClean="0"/>
              <a:t> </a:t>
            </a:r>
            <a:r>
              <a:rPr lang="en-US" altLang="zh-CN" sz="2400" dirty="0" smtClean="0">
                <a:sym typeface="Wingdings" pitchFamily="2" charset="2"/>
              </a:rPr>
              <a:t> </a:t>
            </a:r>
            <a:r>
              <a:rPr lang="en-US" altLang="zh-CN" sz="2400" dirty="0" smtClean="0"/>
              <a:t>WHERE</a:t>
            </a:r>
            <a:r>
              <a:rPr lang="zh-CN" altLang="en-US" sz="2400" dirty="0" smtClean="0"/>
              <a:t> </a:t>
            </a:r>
            <a:r>
              <a:rPr lang="en-US" altLang="zh-CN" sz="2400" dirty="0" smtClean="0">
                <a:sym typeface="Wingdings" pitchFamily="2" charset="2"/>
              </a:rPr>
              <a:t> </a:t>
            </a:r>
            <a:r>
              <a:rPr lang="en-US" altLang="zh-CN" sz="2400" dirty="0" smtClean="0"/>
              <a:t>GROUP BY</a:t>
            </a:r>
            <a:r>
              <a:rPr lang="zh-CN" altLang="en-US" sz="2400" dirty="0" smtClean="0"/>
              <a:t> </a:t>
            </a:r>
            <a:r>
              <a:rPr lang="en-US" altLang="zh-CN" sz="2400" dirty="0" smtClean="0">
                <a:sym typeface="Wingdings" pitchFamily="2" charset="2"/>
              </a:rPr>
              <a:t> </a:t>
            </a:r>
            <a:r>
              <a:rPr lang="en-US" altLang="zh-CN" sz="2400" dirty="0" smtClean="0"/>
              <a:t>HAVING </a:t>
            </a:r>
            <a:r>
              <a:rPr lang="en-US" altLang="zh-CN" sz="2400" dirty="0" smtClean="0">
                <a:sym typeface="Wingdings" pitchFamily="2" charset="2"/>
              </a:rPr>
              <a:t></a:t>
            </a:r>
            <a:r>
              <a:rPr lang="en-US" altLang="zh-CN" sz="2400" dirty="0" smtClean="0"/>
              <a:t>SELECT</a:t>
            </a:r>
            <a:r>
              <a:rPr lang="zh-CN" altLang="en-US" sz="2400" dirty="0" smtClean="0"/>
              <a:t> </a:t>
            </a:r>
            <a:r>
              <a:rPr lang="en-US" altLang="zh-CN" sz="2400" dirty="0" smtClean="0">
                <a:sym typeface="Wingdings" pitchFamily="2" charset="2"/>
              </a:rPr>
              <a:t> </a:t>
            </a:r>
            <a:r>
              <a:rPr lang="en-US" altLang="zh-CN" sz="2400" dirty="0" smtClean="0"/>
              <a:t>ORDER BY.</a:t>
            </a:r>
            <a:endParaRPr lang="en-US" altLang="zh-CN" sz="24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a:xfrm>
            <a:off x="779108" y="418689"/>
            <a:ext cx="8077200" cy="609600"/>
          </a:xfrm>
        </p:spPr>
        <p:txBody>
          <a:bodyPr/>
          <a:lstStyle/>
          <a:p>
            <a:pPr>
              <a:defRPr/>
            </a:pPr>
            <a:r>
              <a:rPr lang="en-US" altLang="zh-CN" dirty="0" smtClean="0">
                <a:ea typeface="宋体" panose="02010600030101010101" pitchFamily="2" charset="-122"/>
              </a:rPr>
              <a:t>3.8 Nested </a:t>
            </a:r>
            <a:r>
              <a:rPr lang="en-US" altLang="zh-CN" dirty="0" err="1" smtClean="0">
                <a:ea typeface="宋体" panose="02010600030101010101" pitchFamily="2" charset="-122"/>
              </a:rPr>
              <a:t>Subqueries</a:t>
            </a:r>
            <a:endParaRPr lang="en-US" altLang="zh-CN" dirty="0" smtClean="0">
              <a:ea typeface="宋体" panose="02010600030101010101" pitchFamily="2" charset="-122"/>
            </a:endParaRPr>
          </a:p>
        </p:txBody>
      </p:sp>
      <p:sp>
        <p:nvSpPr>
          <p:cNvPr id="44035" name="Rectangle 3"/>
          <p:cNvSpPr>
            <a:spLocks noGrp="1" noChangeArrowheads="1"/>
          </p:cNvSpPr>
          <p:nvPr>
            <p:ph type="body" idx="1"/>
          </p:nvPr>
        </p:nvSpPr>
        <p:spPr>
          <a:xfrm>
            <a:off x="645458" y="1106488"/>
            <a:ext cx="7976027" cy="5105626"/>
          </a:xfrm>
        </p:spPr>
        <p:txBody>
          <a:bodyPr/>
          <a:lstStyle/>
          <a:p>
            <a:r>
              <a:rPr lang="en-US" altLang="zh-CN" sz="2000" dirty="0" smtClean="0"/>
              <a:t>SQL provides a mechanism for the nesting of </a:t>
            </a:r>
            <a:r>
              <a:rPr lang="en-US" altLang="zh-CN" sz="2000" dirty="0" err="1" smtClean="0"/>
              <a:t>subqueries</a:t>
            </a:r>
            <a:r>
              <a:rPr lang="en-US" altLang="zh-CN" sz="2000" dirty="0" smtClean="0"/>
              <a:t>, to implement more complex query </a:t>
            </a:r>
          </a:p>
          <a:p>
            <a:r>
              <a:rPr lang="en-US" altLang="zh-CN" sz="2000" dirty="0" smtClean="0">
                <a:ea typeface="宋体" panose="02010600030101010101" pitchFamily="2" charset="-122"/>
              </a:rPr>
              <a:t>A </a:t>
            </a:r>
            <a:r>
              <a:rPr lang="en-US" altLang="zh-CN" sz="2000" b="1" dirty="0" err="1" smtClean="0">
                <a:solidFill>
                  <a:srgbClr val="000099"/>
                </a:solidFill>
                <a:ea typeface="宋体" panose="02010600030101010101" pitchFamily="2" charset="-122"/>
              </a:rPr>
              <a:t>subquery</a:t>
            </a:r>
            <a:r>
              <a:rPr lang="en-US" altLang="zh-CN" sz="2000" dirty="0" smtClean="0">
                <a:ea typeface="宋体" panose="02010600030101010101" pitchFamily="2" charset="-122"/>
              </a:rPr>
              <a:t> is a </a:t>
            </a:r>
            <a:r>
              <a:rPr lang="en-US" altLang="zh-CN" sz="2000" b="1" dirty="0" smtClean="0">
                <a:ea typeface="宋体" panose="02010600030101010101" pitchFamily="2" charset="-122"/>
              </a:rPr>
              <a:t>select-from-where</a:t>
            </a:r>
            <a:r>
              <a:rPr lang="en-US" altLang="zh-CN" sz="2000" dirty="0" smtClean="0">
                <a:ea typeface="宋体" panose="02010600030101010101" pitchFamily="2" charset="-122"/>
              </a:rPr>
              <a:t> expression that is nested within another query.</a:t>
            </a:r>
          </a:p>
          <a:p>
            <a:pPr marL="342900" lvl="1" indent="-342900">
              <a:buClr>
                <a:schemeClr val="tx2"/>
              </a:buClr>
              <a:buSzPct val="90000"/>
              <a:buNone/>
            </a:pPr>
            <a:r>
              <a:rPr lang="en-US" altLang="zh-CN" sz="2000" dirty="0" smtClean="0">
                <a:ea typeface="宋体" panose="02010600030101010101" pitchFamily="2" charset="-122"/>
              </a:rPr>
              <a:t>          </a:t>
            </a:r>
            <a:r>
              <a:rPr lang="en-US" altLang="zh-CN" sz="2000" dirty="0" smtClean="0">
                <a:latin typeface="Times New Roman" panose="02020603050405020304" pitchFamily="18" charset="0"/>
              </a:rPr>
              <a:t>the </a:t>
            </a:r>
            <a:r>
              <a:rPr lang="en-US" altLang="zh-CN" sz="2000" dirty="0" err="1" smtClean="0">
                <a:latin typeface="Times New Roman" panose="02020603050405020304" pitchFamily="18" charset="0"/>
              </a:rPr>
              <a:t>subquery</a:t>
            </a:r>
            <a:r>
              <a:rPr lang="en-US" altLang="zh-CN" sz="2000" dirty="0" smtClean="0">
                <a:latin typeface="Times New Roman" panose="02020603050405020304" pitchFamily="18" charset="0"/>
              </a:rPr>
              <a:t> is often nested in the </a:t>
            </a:r>
            <a:r>
              <a:rPr lang="en-US" altLang="zh-CN" sz="2000" i="1" dirty="0" smtClean="0">
                <a:solidFill>
                  <a:srgbClr val="FF0000"/>
                </a:solidFill>
                <a:latin typeface="Times New Roman" panose="02020603050405020304" pitchFamily="18" charset="0"/>
              </a:rPr>
              <a:t>where clause</a:t>
            </a:r>
            <a:r>
              <a:rPr lang="en-US" altLang="zh-CN" sz="2000" dirty="0" smtClean="0">
                <a:latin typeface="Times New Roman" panose="02020603050405020304" pitchFamily="18" charset="0"/>
              </a:rPr>
              <a:t>, and the </a:t>
            </a:r>
            <a:r>
              <a:rPr lang="en-US" altLang="zh-CN" sz="2000" i="1" dirty="0" smtClean="0">
                <a:solidFill>
                  <a:srgbClr val="FF0000"/>
                </a:solidFill>
                <a:latin typeface="Times New Roman" panose="02020603050405020304" pitchFamily="18" charset="0"/>
              </a:rPr>
              <a:t>having clause</a:t>
            </a:r>
            <a:r>
              <a:rPr lang="en-US" altLang="zh-CN" sz="2000" dirty="0" smtClean="0">
                <a:solidFill>
                  <a:srgbClr val="FF0000"/>
                </a:solidFill>
                <a:latin typeface="Times New Roman" panose="02020603050405020304" pitchFamily="18" charset="0"/>
              </a:rPr>
              <a:t> </a:t>
            </a:r>
            <a:r>
              <a:rPr lang="en-US" altLang="zh-CN" sz="2000" dirty="0" smtClean="0">
                <a:latin typeface="Times New Roman" panose="02020603050405020304" pitchFamily="18" charset="0"/>
              </a:rPr>
              <a:t>of another query</a:t>
            </a:r>
          </a:p>
          <a:p>
            <a:r>
              <a:rPr lang="en-US" altLang="zh-CN" sz="2000" dirty="0" smtClean="0">
                <a:ea typeface="宋体" panose="02010600030101010101" pitchFamily="2" charset="-122"/>
              </a:rPr>
              <a:t>A common use of </a:t>
            </a:r>
            <a:r>
              <a:rPr lang="en-US" altLang="zh-CN" sz="2000" dirty="0" err="1" smtClean="0">
                <a:ea typeface="宋体" panose="02010600030101010101" pitchFamily="2" charset="-122"/>
              </a:rPr>
              <a:t>subqueries</a:t>
            </a:r>
            <a:r>
              <a:rPr lang="en-US" altLang="zh-CN" sz="2000" dirty="0" smtClean="0">
                <a:ea typeface="宋体" panose="02010600030101010101" pitchFamily="2" charset="-122"/>
              </a:rPr>
              <a:t> is to perform tests for set membership, set comparisons, and set cardinality.(</a:t>
            </a:r>
            <a:r>
              <a:rPr lang="zh-CN" altLang="en-US" sz="2000" dirty="0" smtClean="0">
                <a:ea typeface="宋体" panose="02010600030101010101" pitchFamily="2" charset="-122"/>
              </a:rPr>
              <a:t>子查询通常被用来对集合成员资格、集合的比较以及集合的基数进行检查</a:t>
            </a:r>
            <a:r>
              <a:rPr lang="en-US" altLang="zh-CN" sz="2000" dirty="0" smtClean="0">
                <a:ea typeface="宋体" panose="02010600030101010101" pitchFamily="2" charset="-122"/>
              </a:rPr>
              <a:t>)</a:t>
            </a:r>
          </a:p>
          <a:p>
            <a:r>
              <a:rPr lang="zh-CN" altLang="en-US" sz="2000" dirty="0" smtClean="0"/>
              <a:t>嵌套子查询的执行不依赖与外部的查询。执行过程：</a:t>
            </a:r>
            <a:endParaRPr lang="en-US" altLang="zh-CN" sz="2000" dirty="0" smtClean="0"/>
          </a:p>
          <a:p>
            <a:pPr>
              <a:buFont typeface="Wingdings" panose="05000000000000000000" pitchFamily="2" charset="2"/>
              <a:buNone/>
            </a:pPr>
            <a:r>
              <a:rPr lang="zh-CN" altLang="en-US" sz="2000" dirty="0" smtClean="0"/>
              <a:t>（</a:t>
            </a:r>
            <a:r>
              <a:rPr lang="en-US" altLang="zh-CN" sz="2000" dirty="0" smtClean="0"/>
              <a:t>1</a:t>
            </a:r>
            <a:r>
              <a:rPr lang="zh-CN" altLang="en-US" sz="2000" dirty="0" smtClean="0"/>
              <a:t>）执行子查询，其结果不被显示，而是传递给外部查询，作为外部查询的条件使用。</a:t>
            </a:r>
          </a:p>
          <a:p>
            <a:pPr>
              <a:buFont typeface="Wingdings" panose="05000000000000000000" pitchFamily="2" charset="2"/>
              <a:buNone/>
            </a:pPr>
            <a:r>
              <a:rPr lang="zh-CN" altLang="en-US" sz="2000" dirty="0" smtClean="0"/>
              <a:t>（</a:t>
            </a:r>
            <a:r>
              <a:rPr lang="en-US" altLang="zh-CN" sz="2000" dirty="0" smtClean="0"/>
              <a:t>2</a:t>
            </a:r>
            <a:r>
              <a:rPr lang="zh-CN" altLang="en-US" sz="2000" dirty="0" smtClean="0"/>
              <a:t>）执行外部查询，并显示整个结果。</a:t>
            </a:r>
          </a:p>
          <a:p>
            <a:endParaRPr lang="en-US" altLang="zh-CN" sz="2000" dirty="0" smtClean="0">
              <a:ea typeface="宋体" panose="02010600030101010101" pitchFamily="2" charset="-122"/>
            </a:endParaRPr>
          </a:p>
          <a:p>
            <a:pPr>
              <a:buNone/>
            </a:pPr>
            <a:endParaRPr lang="en-US" altLang="zh-CN" sz="18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a:xfrm>
            <a:off x="779108" y="175117"/>
            <a:ext cx="8077200" cy="609600"/>
          </a:xfrm>
        </p:spPr>
        <p:txBody>
          <a:bodyPr/>
          <a:lstStyle/>
          <a:p>
            <a:pPr>
              <a:defRPr/>
            </a:pPr>
            <a:r>
              <a:rPr lang="en-US" altLang="zh-CN" sz="2800" dirty="0" smtClean="0">
                <a:ea typeface="宋体" panose="02010600030101010101" pitchFamily="2" charset="-122"/>
              </a:rPr>
              <a:t>3.7.4 Null Values and Aggregates</a:t>
            </a:r>
          </a:p>
        </p:txBody>
      </p:sp>
      <p:sp>
        <p:nvSpPr>
          <p:cNvPr id="435203" name="Rectangle 3"/>
          <p:cNvSpPr>
            <a:spLocks noGrp="1" noChangeArrowheads="1"/>
          </p:cNvSpPr>
          <p:nvPr>
            <p:ph type="body" idx="1"/>
          </p:nvPr>
        </p:nvSpPr>
        <p:spPr>
          <a:xfrm>
            <a:off x="395785" y="1106488"/>
            <a:ext cx="8393373" cy="4994062"/>
          </a:xfrm>
        </p:spPr>
        <p:txBody>
          <a:bodyPr/>
          <a:lstStyle/>
          <a:p>
            <a:pPr>
              <a:tabLst>
                <a:tab pos="1830070" algn="l"/>
                <a:tab pos="2232025" algn="l"/>
              </a:tabLst>
            </a:pPr>
            <a:r>
              <a:rPr lang="en-US" altLang="zh-CN" sz="2400" dirty="0" smtClean="0">
                <a:ea typeface="宋体" panose="02010600030101010101" pitchFamily="2" charset="-122"/>
              </a:rPr>
              <a:t>Total all salaries</a:t>
            </a:r>
          </a:p>
          <a:p>
            <a:pPr>
              <a:buFont typeface="Monotype Sorts" charset="2"/>
              <a:buNone/>
              <a:tabLst>
                <a:tab pos="1830070" algn="l"/>
                <a:tab pos="2232025" algn="l"/>
              </a:tabLst>
            </a:pPr>
            <a:r>
              <a:rPr lang="en-US" altLang="zh-CN" sz="2400" dirty="0" smtClean="0">
                <a:ea typeface="宋体" panose="02010600030101010101" pitchFamily="2" charset="-122"/>
              </a:rPr>
              <a:t>		</a:t>
            </a:r>
            <a:r>
              <a:rPr lang="en-US" altLang="zh-CN" sz="2400" b="1" dirty="0" smtClean="0">
                <a:ea typeface="宋体" panose="02010600030101010101" pitchFamily="2" charset="-122"/>
              </a:rPr>
              <a:t>select sum</a:t>
            </a:r>
            <a:r>
              <a:rPr lang="en-US" altLang="zh-CN" sz="2400" dirty="0" smtClean="0">
                <a:ea typeface="宋体" panose="02010600030101010101" pitchFamily="2" charset="-122"/>
              </a:rPr>
              <a:t> (</a:t>
            </a:r>
            <a:r>
              <a:rPr lang="en-US" altLang="zh-CN" sz="2400" i="1" dirty="0" smtClean="0">
                <a:ea typeface="宋体" panose="02010600030101010101" pitchFamily="2" charset="-122"/>
              </a:rPr>
              <a:t>salary </a:t>
            </a:r>
            <a:r>
              <a:rPr lang="en-US" altLang="zh-CN" sz="2400" dirty="0" smtClean="0">
                <a:ea typeface="宋体" panose="02010600030101010101" pitchFamily="2" charset="-122"/>
              </a:rPr>
              <a:t>)</a:t>
            </a:r>
            <a:r>
              <a:rPr lang="en-US" altLang="zh-CN" sz="2400" i="1" dirty="0" smtClean="0">
                <a:ea typeface="宋体" panose="02010600030101010101" pitchFamily="2" charset="-122"/>
              </a:rPr>
              <a:t/>
            </a:r>
            <a:br>
              <a:rPr lang="en-US" altLang="zh-CN" sz="2400" i="1" dirty="0" smtClean="0">
                <a:ea typeface="宋体" panose="02010600030101010101" pitchFamily="2" charset="-122"/>
              </a:rPr>
            </a:br>
            <a:r>
              <a:rPr lang="en-US" altLang="zh-CN" sz="2400" i="1" dirty="0" smtClean="0">
                <a:ea typeface="宋体" panose="02010600030101010101" pitchFamily="2" charset="-122"/>
              </a:rPr>
              <a:t>	</a:t>
            </a:r>
            <a:r>
              <a:rPr lang="en-US" altLang="zh-CN" sz="2400" b="1" dirty="0" smtClean="0">
                <a:ea typeface="宋体" panose="02010600030101010101" pitchFamily="2" charset="-122"/>
              </a:rPr>
              <a:t>from</a:t>
            </a:r>
            <a:r>
              <a:rPr lang="en-US" altLang="zh-CN" sz="2400" i="1" dirty="0" smtClean="0">
                <a:ea typeface="宋体" panose="02010600030101010101" pitchFamily="2" charset="-122"/>
              </a:rPr>
              <a:t> instructor</a:t>
            </a:r>
            <a:endParaRPr lang="en-US" altLang="zh-CN" sz="2400" dirty="0" smtClean="0">
              <a:ea typeface="宋体" panose="02010600030101010101" pitchFamily="2" charset="-122"/>
            </a:endParaRPr>
          </a:p>
          <a:p>
            <a:pPr lvl="1">
              <a:tabLst>
                <a:tab pos="1830070" algn="l"/>
                <a:tab pos="2232025" algn="l"/>
              </a:tabLst>
            </a:pPr>
            <a:r>
              <a:rPr lang="en-US" altLang="zh-CN" sz="2400" dirty="0" smtClean="0">
                <a:ea typeface="宋体" panose="02010600030101010101" pitchFamily="2" charset="-122"/>
              </a:rPr>
              <a:t>Above statement ignores null amounts</a:t>
            </a:r>
          </a:p>
          <a:p>
            <a:pPr lvl="1">
              <a:tabLst>
                <a:tab pos="1830070" algn="l"/>
                <a:tab pos="2232025" algn="l"/>
              </a:tabLst>
            </a:pPr>
            <a:r>
              <a:rPr lang="en-US" altLang="zh-CN" sz="2400" dirty="0" smtClean="0">
                <a:ea typeface="宋体" panose="02010600030101010101" pitchFamily="2" charset="-122"/>
              </a:rPr>
              <a:t>Result is </a:t>
            </a:r>
            <a:r>
              <a:rPr lang="en-US" altLang="zh-CN" sz="2400" i="1" dirty="0" smtClean="0">
                <a:ea typeface="宋体" panose="02010600030101010101" pitchFamily="2" charset="-122"/>
              </a:rPr>
              <a:t>null</a:t>
            </a:r>
            <a:r>
              <a:rPr lang="en-US" altLang="zh-CN" sz="2400" dirty="0" smtClean="0">
                <a:ea typeface="宋体" panose="02010600030101010101" pitchFamily="2" charset="-122"/>
              </a:rPr>
              <a:t> if there is no non-null amount</a:t>
            </a:r>
          </a:p>
          <a:p>
            <a:pPr>
              <a:tabLst>
                <a:tab pos="1830070" algn="l"/>
                <a:tab pos="2232025" algn="l"/>
              </a:tabLst>
            </a:pPr>
            <a:r>
              <a:rPr lang="en-US" altLang="zh-CN" sz="2400" dirty="0" smtClean="0">
                <a:ea typeface="宋体" panose="02010600030101010101" pitchFamily="2" charset="-122"/>
              </a:rPr>
              <a:t>All aggregate operations except </a:t>
            </a:r>
            <a:r>
              <a:rPr lang="en-US" altLang="zh-CN" sz="2400" b="1" dirty="0" smtClean="0">
                <a:ea typeface="宋体" panose="02010600030101010101" pitchFamily="2" charset="-122"/>
              </a:rPr>
              <a:t>count(*)</a:t>
            </a:r>
            <a:r>
              <a:rPr lang="en-US" altLang="zh-CN" sz="2400" dirty="0" smtClean="0">
                <a:ea typeface="宋体" panose="02010600030101010101" pitchFamily="2" charset="-122"/>
              </a:rPr>
              <a:t> ignore </a:t>
            </a:r>
            <a:r>
              <a:rPr lang="en-US" altLang="zh-CN" sz="2400" dirty="0" err="1" smtClean="0">
                <a:ea typeface="宋体" panose="02010600030101010101" pitchFamily="2" charset="-122"/>
              </a:rPr>
              <a:t>tuples</a:t>
            </a:r>
            <a:r>
              <a:rPr lang="en-US" altLang="zh-CN" sz="2400" dirty="0" smtClean="0">
                <a:ea typeface="宋体" panose="02010600030101010101" pitchFamily="2" charset="-122"/>
              </a:rPr>
              <a:t> with null values on the aggregated attributes</a:t>
            </a:r>
          </a:p>
          <a:p>
            <a:pPr>
              <a:tabLst>
                <a:tab pos="1830070" algn="l"/>
                <a:tab pos="2232025" algn="l"/>
              </a:tabLst>
            </a:pPr>
            <a:r>
              <a:rPr lang="en-US" altLang="zh-CN" sz="2400" dirty="0" smtClean="0">
                <a:ea typeface="宋体" panose="02010600030101010101" pitchFamily="2" charset="-122"/>
              </a:rPr>
              <a:t>What if collection has only null values?</a:t>
            </a:r>
          </a:p>
          <a:p>
            <a:pPr lvl="1">
              <a:tabLst>
                <a:tab pos="1830070" algn="l"/>
                <a:tab pos="2232025" algn="l"/>
              </a:tabLst>
            </a:pPr>
            <a:r>
              <a:rPr lang="en-US" altLang="zh-CN" sz="2400" dirty="0" smtClean="0">
                <a:ea typeface="宋体" panose="02010600030101010101" pitchFamily="2" charset="-122"/>
              </a:rPr>
              <a:t>count returns 0</a:t>
            </a:r>
          </a:p>
          <a:p>
            <a:pPr lvl="1">
              <a:tabLst>
                <a:tab pos="1830070" algn="l"/>
                <a:tab pos="2232025" algn="l"/>
              </a:tabLst>
            </a:pPr>
            <a:r>
              <a:rPr lang="en-US" altLang="zh-CN" sz="2400" dirty="0" smtClean="0">
                <a:ea typeface="宋体" panose="02010600030101010101" pitchFamily="2" charset="-122"/>
              </a:rPr>
              <a:t>all other aggregates return null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52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3"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79108" y="418689"/>
            <a:ext cx="8132880" cy="609600"/>
          </a:xfrm>
        </p:spPr>
        <p:txBody>
          <a:bodyPr/>
          <a:lstStyle/>
          <a:p>
            <a:pPr>
              <a:defRPr/>
            </a:pPr>
            <a:r>
              <a:rPr lang="en-US" altLang="zh-CN" dirty="0" smtClean="0">
                <a:ea typeface="宋体" panose="02010600030101010101" pitchFamily="2" charset="-122"/>
              </a:rPr>
              <a:t>3.8.1 </a:t>
            </a:r>
            <a:r>
              <a:rPr lang="en-US" altLang="zh-CN" dirty="0" smtClean="0">
                <a:effectLst/>
              </a:rPr>
              <a:t>Set Membership</a:t>
            </a:r>
            <a:endParaRPr lang="en-US" altLang="zh-CN" dirty="0" smtClean="0">
              <a:ea typeface="宋体" panose="02010600030101010101" pitchFamily="2" charset="-122"/>
            </a:endParaRPr>
          </a:p>
        </p:txBody>
      </p:sp>
      <p:sp>
        <p:nvSpPr>
          <p:cNvPr id="5" name="Rectangle 3"/>
          <p:cNvSpPr txBox="1">
            <a:spLocks noChangeArrowheads="1"/>
          </p:cNvSpPr>
          <p:nvPr/>
        </p:nvSpPr>
        <p:spPr bwMode="auto">
          <a:xfrm>
            <a:off x="365760" y="1106488"/>
            <a:ext cx="8649147" cy="4876800"/>
          </a:xfrm>
          <a:prstGeom prst="rect">
            <a:avLst/>
          </a:prstGeom>
          <a:noFill/>
          <a:ln w="9525">
            <a:noFill/>
            <a:miter lim="800000"/>
          </a:ln>
        </p:spPr>
        <p:txBody>
          <a:bodyPr vert="horz" wrap="square" lIns="91440" tIns="45720" rIns="91440" bIns="45720" numCol="1" anchor="t" anchorCtr="0" compatLnSpc="1"/>
          <a:lstStyle/>
          <a:p>
            <a:pPr marL="342900" lvl="0" indent="-342900">
              <a:spcBef>
                <a:spcPct val="35000"/>
              </a:spcBef>
              <a:buClr>
                <a:schemeClr val="tx2"/>
              </a:buClr>
              <a:buSzPct val="90000"/>
              <a:buFont typeface="Monotype Sorts" charset="2"/>
              <a:buChar char="n"/>
            </a:pPr>
            <a:r>
              <a:rPr kumimoji="1" lang="en-US" altLang="zh-CN" sz="2800" kern="0" dirty="0" smtClean="0">
                <a:latin typeface="+mn-lt"/>
              </a:rPr>
              <a:t>Using in or not in connective to test membership or absence membership in where clause</a:t>
            </a:r>
          </a:p>
          <a:p>
            <a:pPr marL="342900" lvl="0" indent="-342900">
              <a:spcBef>
                <a:spcPct val="35000"/>
              </a:spcBef>
              <a:buClr>
                <a:schemeClr val="tx2"/>
              </a:buClr>
              <a:buSzPct val="90000"/>
              <a:buFont typeface="Monotype Sorts" charset="2"/>
              <a:buChar char="n"/>
            </a:pPr>
            <a:r>
              <a:rPr kumimoji="1" lang="en-US" altLang="zh-CN" sz="2800" kern="0" dirty="0" smtClean="0">
                <a:latin typeface="+mn-lt"/>
              </a:rPr>
              <a:t>SQL allows testing </a:t>
            </a:r>
            <a:r>
              <a:rPr kumimoji="1" lang="en-US" altLang="zh-CN" sz="2800" kern="0" dirty="0" err="1" smtClean="0">
                <a:latin typeface="+mn-lt"/>
              </a:rPr>
              <a:t>tuples</a:t>
            </a:r>
            <a:r>
              <a:rPr kumimoji="1" lang="en-US" altLang="zh-CN" sz="2800" kern="0" dirty="0" smtClean="0">
                <a:latin typeface="+mn-lt"/>
              </a:rPr>
              <a:t> for membership in a relation. The in connective tests for set membership, where the set is a collection of values produced by a select clause. The not in connective tests for the absence of set membership. (SQL</a:t>
            </a:r>
            <a:r>
              <a:rPr kumimoji="1" lang="zh-CN" altLang="en-US" sz="2800" kern="0" dirty="0" smtClean="0">
                <a:latin typeface="+mn-lt"/>
              </a:rPr>
              <a:t>允许测试元组在关系中的成员资格。连接词</a:t>
            </a:r>
            <a:r>
              <a:rPr kumimoji="1" lang="en-US" altLang="zh-CN" sz="2800" kern="0" dirty="0" smtClean="0">
                <a:latin typeface="+mn-lt"/>
              </a:rPr>
              <a:t>in</a:t>
            </a:r>
            <a:r>
              <a:rPr kumimoji="1" lang="zh-CN" altLang="en-US" sz="2800" kern="0" dirty="0" smtClean="0">
                <a:latin typeface="+mn-lt"/>
              </a:rPr>
              <a:t>测试元组是否是集合中的成员，集合是由</a:t>
            </a:r>
            <a:r>
              <a:rPr kumimoji="1" lang="en-US" altLang="zh-CN" sz="2800" kern="0" dirty="0" smtClean="0">
                <a:latin typeface="+mn-lt"/>
              </a:rPr>
              <a:t>select</a:t>
            </a:r>
            <a:r>
              <a:rPr kumimoji="1" lang="zh-CN" altLang="en-US" sz="2800" kern="0" dirty="0" smtClean="0">
                <a:latin typeface="+mn-lt"/>
              </a:rPr>
              <a:t>子句产生的一组值构成的。连接词</a:t>
            </a:r>
            <a:r>
              <a:rPr kumimoji="1" lang="en-US" altLang="zh-CN" sz="2800" kern="0" dirty="0" smtClean="0">
                <a:latin typeface="+mn-lt"/>
              </a:rPr>
              <a:t>not in</a:t>
            </a:r>
            <a:r>
              <a:rPr kumimoji="1" lang="zh-CN" altLang="en-US" sz="2800" kern="0" dirty="0" smtClean="0">
                <a:latin typeface="+mn-lt"/>
              </a:rPr>
              <a:t>则测试元组是否不是集合中的成员</a:t>
            </a:r>
            <a:r>
              <a:rPr kumimoji="1" lang="en-US" altLang="zh-CN" sz="2800" kern="0" dirty="0" smtClean="0">
                <a:latin typeface="+mn-lt"/>
              </a:rPr>
              <a:t>) </a:t>
            </a:r>
            <a:endParaRPr kumimoji="1" lang="en-US" altLang="zh-CN" sz="28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endParaRPr>
          </a:p>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charset="2"/>
              <a:buNone/>
              <a:defRPr/>
            </a:pPr>
            <a:endParaRPr kumimoji="1" lang="en-US" altLang="zh-CN" sz="2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418720" y="204395"/>
            <a:ext cx="6416675" cy="661072"/>
          </a:xfrm>
        </p:spPr>
        <p:txBody>
          <a:bodyPr/>
          <a:lstStyle/>
          <a:p>
            <a:r>
              <a:rPr lang="en-US" altLang="zh-CN" dirty="0" smtClean="0">
                <a:ea typeface="宋体" panose="02010600030101010101" pitchFamily="2" charset="-122"/>
              </a:rPr>
              <a:t>3.8.1 </a:t>
            </a:r>
            <a:r>
              <a:rPr lang="en-US" altLang="zh-CN" dirty="0" smtClean="0">
                <a:effectLst/>
                <a:latin typeface="Times New Roman" panose="02020603050405020304" pitchFamily="18" charset="0"/>
              </a:rPr>
              <a:t>Set Membership</a:t>
            </a:r>
            <a:endParaRPr lang="en-US" altLang="zh-CN" dirty="0">
              <a:ea typeface="宋体" panose="02010600030101010101" pitchFamily="2" charset="-122"/>
            </a:endParaRPr>
          </a:p>
        </p:txBody>
      </p:sp>
      <p:sp>
        <p:nvSpPr>
          <p:cNvPr id="7" name="Rectangle 3"/>
          <p:cNvSpPr txBox="1">
            <a:spLocks noChangeArrowheads="1"/>
          </p:cNvSpPr>
          <p:nvPr/>
        </p:nvSpPr>
        <p:spPr bwMode="auto">
          <a:xfrm>
            <a:off x="457199" y="1051560"/>
            <a:ext cx="8514679" cy="5112572"/>
          </a:xfrm>
          <a:prstGeom prst="rect">
            <a:avLst/>
          </a:prstGeom>
          <a:noFill/>
          <a:ln w="9525">
            <a:noFill/>
            <a:miter lim="800000"/>
          </a:ln>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defRPr/>
            </a:pPr>
            <a:r>
              <a:rPr kumimoji="1" lang="en-US" altLang="zh-CN" sz="2800" b="1" i="0" u="none" strike="noStrike" kern="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rPr>
              <a:t>The </a:t>
            </a:r>
            <a:r>
              <a:rPr kumimoji="1" lang="en-US" altLang="zh-CN" sz="2800" b="1" i="0" u="none" strike="noStrike" kern="0" cap="none" spc="0" normalizeH="0" baseline="0" noProof="0" dirty="0" smtClean="0">
                <a:ln>
                  <a:noFill/>
                </a:ln>
                <a:solidFill>
                  <a:srgbClr val="CC0000"/>
                </a:solidFill>
                <a:effectLst/>
                <a:uLnTx/>
                <a:uFillTx/>
                <a:latin typeface="Cambria Math" panose="02040503050406030204" pitchFamily="18" charset="0"/>
                <a:ea typeface="Cambria Math" panose="02040503050406030204" pitchFamily="18" charset="0"/>
              </a:rPr>
              <a:t>IN</a:t>
            </a:r>
            <a:r>
              <a:rPr kumimoji="1" lang="en-US" altLang="zh-CN" sz="2800" b="1" i="0" u="none" strike="noStrike" kern="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rPr>
              <a:t> and </a:t>
            </a:r>
            <a:r>
              <a:rPr kumimoji="1" lang="en-US" altLang="zh-CN" sz="2800" b="1" i="0" u="none" strike="noStrike" kern="0" cap="none" spc="0" normalizeH="0" baseline="0" noProof="0" dirty="0" smtClean="0">
                <a:ln>
                  <a:noFill/>
                </a:ln>
                <a:solidFill>
                  <a:srgbClr val="CC0000"/>
                </a:solidFill>
                <a:effectLst/>
                <a:uLnTx/>
                <a:uFillTx/>
                <a:latin typeface="Cambria Math" panose="02040503050406030204" pitchFamily="18" charset="0"/>
                <a:ea typeface="Cambria Math" panose="02040503050406030204" pitchFamily="18" charset="0"/>
              </a:rPr>
              <a:t>NOT IN</a:t>
            </a:r>
            <a:r>
              <a:rPr kumimoji="1" lang="en-US" altLang="zh-CN" sz="2800" b="1" i="0" u="none" strike="noStrike" kern="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rPr>
              <a:t> operators check for simple membership.</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2"/>
              <a:buChar char="l"/>
              <a:defRPr/>
            </a:pPr>
            <a:r>
              <a:rPr kumimoji="1" lang="en-US" altLang="zh-CN" sz="2800" b="0" i="0" u="none" strike="noStrike" kern="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rPr>
              <a:t>Example</a:t>
            </a:r>
            <a:r>
              <a:rPr kumimoji="1" lang="zh-CN" altLang="en-US" sz="2800" b="0" i="0" u="none" strike="noStrike" kern="0" cap="none" spc="0" normalizeH="0" baseline="0" noProof="0" dirty="0" smtClean="0">
                <a:ln>
                  <a:noFill/>
                </a:ln>
                <a:solidFill>
                  <a:schemeClr val="tx1"/>
                </a:solidFill>
                <a:effectLst/>
                <a:uLnTx/>
                <a:uFillTx/>
                <a:latin typeface="Cambria Math" panose="02040503050406030204" pitchFamily="18" charset="0"/>
                <a:ea typeface="宋体" panose="02010600030101010101" pitchFamily="2" charset="-122"/>
              </a:rPr>
              <a:t>：</a:t>
            </a:r>
            <a:r>
              <a:rPr kumimoji="1" lang="en-US" altLang="zh-CN" sz="2800" b="0" i="0" u="none" strike="noStrike" kern="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rPr>
              <a:t>List each</a:t>
            </a:r>
            <a:r>
              <a:rPr kumimoji="1" lang="en-US" altLang="zh-CN" sz="2800" b="0" i="0" u="none" strike="noStrike" kern="0" cap="none" spc="0" normalizeH="0" noProof="0" dirty="0" smtClean="0">
                <a:ln>
                  <a:noFill/>
                </a:ln>
                <a:solidFill>
                  <a:schemeClr val="tx1"/>
                </a:solidFill>
                <a:effectLst/>
                <a:uLnTx/>
                <a:uFillTx/>
                <a:latin typeface="Cambria Math" panose="02040503050406030204" pitchFamily="18" charset="0"/>
                <a:ea typeface="Cambria Math" panose="02040503050406030204" pitchFamily="18" charset="0"/>
              </a:rPr>
              <a:t> </a:t>
            </a:r>
            <a:r>
              <a:rPr kumimoji="1" lang="en-US" altLang="zh-CN" sz="2800" b="0" i="0" u="none" strike="noStrike" kern="0" cap="none" spc="0" normalizeH="0" noProof="0" dirty="0" err="1" smtClean="0">
                <a:ln>
                  <a:noFill/>
                </a:ln>
                <a:solidFill>
                  <a:schemeClr val="tx1"/>
                </a:solidFill>
                <a:effectLst/>
                <a:uLnTx/>
                <a:uFillTx/>
                <a:latin typeface="Cambria Math" panose="02040503050406030204" pitchFamily="18" charset="0"/>
                <a:ea typeface="Cambria Math" panose="02040503050406030204" pitchFamily="18" charset="0"/>
              </a:rPr>
              <a:t>id,name</a:t>
            </a:r>
            <a:r>
              <a:rPr kumimoji="1" lang="en-US" altLang="zh-CN" sz="2800" b="0" i="0" u="none" strike="noStrike" kern="0" cap="none" spc="0" normalizeH="0" noProof="0" dirty="0" smtClean="0">
                <a:ln>
                  <a:noFill/>
                </a:ln>
                <a:solidFill>
                  <a:schemeClr val="tx1"/>
                </a:solidFill>
                <a:effectLst/>
                <a:uLnTx/>
                <a:uFillTx/>
                <a:latin typeface="Cambria Math" panose="02040503050406030204" pitchFamily="18" charset="0"/>
                <a:ea typeface="Cambria Math" panose="02040503050406030204" pitchFamily="18" charset="0"/>
              </a:rPr>
              <a:t> of instructor</a:t>
            </a:r>
            <a:r>
              <a:rPr kumimoji="1" lang="en-US" altLang="zh-CN" sz="2800" b="0" i="0" u="none" strike="noStrike" kern="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rPr>
              <a:t>, except those of the Computer</a:t>
            </a:r>
            <a:r>
              <a:rPr kumimoji="1" lang="en-US" altLang="zh-CN" sz="2800" b="0" i="0" u="none" strike="noStrike" kern="0" cap="none" spc="0" normalizeH="0" noProof="0" dirty="0" smtClean="0">
                <a:ln>
                  <a:noFill/>
                </a:ln>
                <a:solidFill>
                  <a:schemeClr val="tx1"/>
                </a:solidFill>
                <a:effectLst/>
                <a:uLnTx/>
                <a:uFillTx/>
                <a:latin typeface="Cambria Math" panose="02040503050406030204" pitchFamily="18" charset="0"/>
                <a:ea typeface="Cambria Math" panose="02040503050406030204" pitchFamily="18" charset="0"/>
              </a:rPr>
              <a:t> </a:t>
            </a:r>
            <a:r>
              <a:rPr kumimoji="1" lang="en-US" altLang="zh-CN" sz="2800" b="0" i="0" u="none" strike="noStrike" kern="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rPr>
              <a:t>Science, </a:t>
            </a:r>
            <a:r>
              <a:rPr kumimoji="1" lang="en-US" altLang="zh-CN" sz="2800" kern="0" dirty="0" smtClean="0">
                <a:latin typeface="Cambria Math" panose="02040503050406030204" pitchFamily="18" charset="0"/>
                <a:ea typeface="Cambria Math" panose="02040503050406030204" pitchFamily="18" charset="0"/>
              </a:rPr>
              <a:t>Music</a:t>
            </a:r>
            <a:r>
              <a:rPr kumimoji="1" lang="en-US" altLang="zh-CN" sz="2800" b="0" i="0" u="none" strike="noStrike" kern="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rPr>
              <a:t>, and </a:t>
            </a:r>
            <a:r>
              <a:rPr kumimoji="1" lang="en-US" altLang="zh-CN" sz="2800" kern="0" dirty="0" smtClean="0">
                <a:latin typeface="Cambria Math" panose="02040503050406030204" pitchFamily="18" charset="0"/>
                <a:ea typeface="Cambria Math" panose="02040503050406030204" pitchFamily="18" charset="0"/>
              </a:rPr>
              <a:t>Physics</a:t>
            </a:r>
            <a:r>
              <a:rPr kumimoji="1" lang="en-US" altLang="zh-CN" sz="2800" b="0" i="0" u="none" strike="noStrike" kern="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rPr>
              <a:t> department.</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2"/>
              <a:buChar char="l"/>
              <a:defRPr/>
            </a:pPr>
            <a:r>
              <a:rPr kumimoji="1" lang="en-US" altLang="zh-CN" sz="2800" b="1" i="0" u="none" strike="noStrike" kern="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cs typeface="Arial Unicode MS" pitchFamily="34" charset="-122"/>
              </a:rPr>
              <a:t>SELECT </a:t>
            </a:r>
            <a:r>
              <a:rPr kumimoji="1" lang="en-US" altLang="zh-CN" sz="2800" kern="0" dirty="0" err="1" smtClean="0">
                <a:latin typeface="Cambria Math" panose="02040503050406030204" pitchFamily="18" charset="0"/>
                <a:ea typeface="Cambria Math" panose="02040503050406030204" pitchFamily="18" charset="0"/>
                <a:cs typeface="Arial Unicode MS" pitchFamily="34" charset="-122"/>
              </a:rPr>
              <a:t>id,Name</a:t>
            </a:r>
            <a:r>
              <a:rPr kumimoji="1" lang="en-US" altLang="zh-CN" sz="2800" i="0" u="none" strike="noStrike" kern="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cs typeface="Arial Unicode MS" pitchFamily="34" charset="-122"/>
              </a:rPr>
              <a:t> </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Tx/>
              <a:buNone/>
              <a:defRPr/>
            </a:pPr>
            <a:r>
              <a:rPr kumimoji="1" lang="en-US" altLang="zh-CN" sz="2800" b="1" i="0" u="none" strike="noStrike" kern="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cs typeface="Arial Unicode MS" pitchFamily="34" charset="-122"/>
              </a:rPr>
              <a:t> 	FROM  </a:t>
            </a:r>
            <a:r>
              <a:rPr kumimoji="1" lang="en-US" altLang="zh-CN" sz="2800" i="0" u="none" strike="noStrike" kern="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cs typeface="Arial Unicode MS" pitchFamily="34" charset="-122"/>
              </a:rPr>
              <a:t>instructor </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Tx/>
              <a:buNone/>
              <a:defRPr/>
            </a:pPr>
            <a:r>
              <a:rPr kumimoji="1" lang="en-US" altLang="zh-CN" sz="2800" b="1" i="0" u="none" strike="noStrike" kern="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cs typeface="Arial Unicode MS" pitchFamily="34" charset="-122"/>
              </a:rPr>
              <a:t>	WHERE </a:t>
            </a:r>
            <a:r>
              <a:rPr kumimoji="1" lang="en-US" altLang="zh-CN" sz="2800" kern="0" dirty="0" err="1" smtClean="0">
                <a:latin typeface="Cambria Math" panose="02040503050406030204" pitchFamily="18" charset="0"/>
                <a:ea typeface="Cambria Math" panose="02040503050406030204" pitchFamily="18" charset="0"/>
                <a:cs typeface="Arial Unicode MS" pitchFamily="34" charset="-122"/>
              </a:rPr>
              <a:t>dept_name</a:t>
            </a:r>
            <a:r>
              <a:rPr kumimoji="1" lang="en-US" altLang="zh-CN" sz="2800" u="none" strike="noStrike" kern="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cs typeface="Arial Unicode MS" pitchFamily="34" charset="-122"/>
              </a:rPr>
              <a:t> </a:t>
            </a:r>
            <a:r>
              <a:rPr kumimoji="1" lang="en-US" altLang="zh-CN" sz="2800" b="1" i="0" u="none" strike="noStrike" kern="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cs typeface="Arial Unicode MS" pitchFamily="34" charset="-122"/>
              </a:rPr>
              <a:t>NOT IN (‘</a:t>
            </a:r>
            <a:r>
              <a:rPr kumimoji="1" lang="en-US" altLang="zh-CN" sz="2800" b="1" i="0" u="none" strike="noStrike" kern="0" cap="none" spc="0" normalizeH="0" baseline="0" noProof="0" dirty="0" err="1" smtClean="0">
                <a:ln>
                  <a:noFill/>
                </a:ln>
                <a:solidFill>
                  <a:schemeClr val="tx1"/>
                </a:solidFill>
                <a:effectLst/>
                <a:uLnTx/>
                <a:uFillTx/>
                <a:latin typeface="Cambria Math" panose="02040503050406030204" pitchFamily="18" charset="0"/>
                <a:ea typeface="Cambria Math" panose="02040503050406030204" pitchFamily="18" charset="0"/>
                <a:cs typeface="Arial Unicode MS" pitchFamily="34" charset="-122"/>
              </a:rPr>
              <a:t>Comp.Sci</a:t>
            </a:r>
            <a:r>
              <a:rPr kumimoji="1" lang="en-US" altLang="zh-CN" sz="2800" b="1" i="0" u="none" strike="noStrike" kern="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cs typeface="Arial Unicode MS" pitchFamily="34" charset="-122"/>
              </a:rPr>
              <a:t>.', ‘Music’, ‘Physics');</a:t>
            </a:r>
            <a:r>
              <a:rPr kumimoji="1" lang="en-US" altLang="zh-CN" sz="2800" b="0" i="0" u="none" strike="noStrike" kern="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cs typeface="Arial Unicode MS" pitchFamily="34" charset="-122"/>
              </a:rPr>
              <a:t> </a:t>
            </a:r>
          </a:p>
          <a:p>
            <a:pPr marL="742950" lvl="1" indent="-285750">
              <a:spcBef>
                <a:spcPct val="35000"/>
              </a:spcBef>
              <a:buClr>
                <a:schemeClr val="folHlink"/>
              </a:buClr>
              <a:buSzPct val="80000"/>
            </a:pPr>
            <a:r>
              <a:rPr lang="zh-CN" altLang="en-US" sz="2800" dirty="0" smtClean="0">
                <a:latin typeface="Cambria Math" panose="02040503050406030204" pitchFamily="18" charset="0"/>
                <a:ea typeface="宋体" panose="02010600030101010101" pitchFamily="2" charset="-122"/>
              </a:rPr>
              <a:t>思考：如果</a:t>
            </a:r>
            <a:r>
              <a:rPr lang="en-US" altLang="zh-CN" sz="2800" dirty="0" err="1" smtClean="0">
                <a:latin typeface="Cambria Math" panose="02040503050406030204" pitchFamily="18" charset="0"/>
                <a:ea typeface="Cambria Math" panose="02040503050406030204" pitchFamily="18" charset="0"/>
              </a:rPr>
              <a:t>dept_name</a:t>
            </a:r>
            <a:r>
              <a:rPr lang="zh-CN" altLang="en-US" sz="2800" dirty="0" smtClean="0">
                <a:latin typeface="Cambria Math" panose="02040503050406030204" pitchFamily="18" charset="0"/>
                <a:ea typeface="宋体" panose="02010600030101010101" pitchFamily="2" charset="-122"/>
              </a:rPr>
              <a:t>为</a:t>
            </a:r>
            <a:r>
              <a:rPr lang="en-US" altLang="zh-CN" sz="2800" dirty="0" smtClean="0">
                <a:latin typeface="Cambria Math" panose="02040503050406030204" pitchFamily="18" charset="0"/>
                <a:ea typeface="Cambria Math" panose="02040503050406030204" pitchFamily="18" charset="0"/>
              </a:rPr>
              <a:t>NULL</a:t>
            </a:r>
            <a:r>
              <a:rPr lang="zh-CN" altLang="en-US" sz="2800" dirty="0" smtClean="0">
                <a:latin typeface="Cambria Math" panose="02040503050406030204" pitchFamily="18" charset="0"/>
                <a:ea typeface="宋体" panose="02010600030101010101" pitchFamily="2" charset="-122"/>
              </a:rPr>
              <a:t>，情况怎样？</a:t>
            </a:r>
            <a:r>
              <a:rPr lang="en-US" altLang="zh-CN" sz="2800" dirty="0" smtClean="0">
                <a:latin typeface="Cambria Math" panose="02040503050406030204" pitchFamily="18" charset="0"/>
                <a:ea typeface="Cambria Math" panose="02040503050406030204" pitchFamily="18" charset="0"/>
              </a:rPr>
              <a:t>(not )</a:t>
            </a:r>
            <a:endParaRPr lang="zh-CN" altLang="en-US" sz="2800" dirty="0" smtClean="0">
              <a:latin typeface="Cambria Math" panose="02040503050406030204" pitchFamily="18" charset="0"/>
              <a:ea typeface="宋体" panose="02010600030101010101" pitchFamily="2" charset="-122"/>
            </a:endParaRPr>
          </a:p>
          <a:p>
            <a:pPr marL="742950" marR="0" lvl="1" indent="-285750" algn="l" defTabSz="914400" rtl="0" eaLnBrk="0" fontAlgn="base" latinLnBrk="0" hangingPunct="0">
              <a:lnSpc>
                <a:spcPct val="100000"/>
              </a:lnSpc>
              <a:spcBef>
                <a:spcPct val="35000"/>
              </a:spcBef>
              <a:spcAft>
                <a:spcPct val="0"/>
              </a:spcAft>
              <a:buClr>
                <a:schemeClr val="folHlink"/>
              </a:buClr>
              <a:buSzPct val="80000"/>
              <a:buFontTx/>
              <a:buNone/>
              <a:defRPr/>
            </a:pPr>
            <a:endParaRPr kumimoji="1" lang="en-US" altLang="zh-CN" sz="2800" b="0"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2"/>
              <a:buChar char="l"/>
              <a:defRPr/>
            </a:pPr>
            <a:endParaRPr kumimoji="1" lang="en-US" altLang="zh-CN" sz="2800" b="0" i="0" u="none" strike="noStrike" kern="0" cap="none" spc="0" normalizeH="0" baseline="0" noProof="0" dirty="0">
              <a:ln>
                <a:noFill/>
              </a:ln>
              <a:solidFill>
                <a:schemeClr val="tx1"/>
              </a:solidFill>
              <a:effectLst/>
              <a:uLnTx/>
              <a:uFillTx/>
              <a:latin typeface="+mn-lt"/>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a:xfrm>
            <a:off x="727406" y="185713"/>
            <a:ext cx="8077200" cy="609600"/>
          </a:xfrm>
        </p:spPr>
        <p:txBody>
          <a:bodyPr/>
          <a:lstStyle/>
          <a:p>
            <a:pPr>
              <a:defRPr/>
            </a:pPr>
            <a:r>
              <a:rPr lang="en-US" altLang="zh-CN" dirty="0" smtClean="0">
                <a:ea typeface="宋体" panose="02010600030101010101" pitchFamily="2" charset="-122"/>
              </a:rPr>
              <a:t>3.2  SQL Data Definition </a:t>
            </a:r>
          </a:p>
        </p:txBody>
      </p:sp>
      <p:sp>
        <p:nvSpPr>
          <p:cNvPr id="8195" name="Rectangle 3"/>
          <p:cNvSpPr>
            <a:spLocks noGrp="1" noChangeArrowheads="1"/>
          </p:cNvSpPr>
          <p:nvPr>
            <p:ph type="body" idx="1"/>
          </p:nvPr>
        </p:nvSpPr>
        <p:spPr>
          <a:xfrm>
            <a:off x="518614" y="2267143"/>
            <a:ext cx="8379726" cy="3942592"/>
          </a:xfrm>
        </p:spPr>
        <p:txBody>
          <a:bodyPr/>
          <a:lstStyle/>
          <a:p>
            <a:r>
              <a:rPr lang="en-US" altLang="zh-CN" sz="2400" dirty="0" smtClean="0">
                <a:ea typeface="宋体" panose="02010600030101010101" pitchFamily="2" charset="-122"/>
              </a:rPr>
              <a:t>The schema for each relation.</a:t>
            </a:r>
          </a:p>
          <a:p>
            <a:r>
              <a:rPr lang="en-US" altLang="zh-CN" sz="2400" dirty="0" smtClean="0">
                <a:ea typeface="宋体" panose="02010600030101010101" pitchFamily="2" charset="-122"/>
              </a:rPr>
              <a:t>The domain of values associated with each attribute.</a:t>
            </a:r>
          </a:p>
          <a:p>
            <a:r>
              <a:rPr lang="en-US" altLang="zh-CN" sz="2400" dirty="0" smtClean="0">
                <a:ea typeface="宋体" panose="02010600030101010101" pitchFamily="2" charset="-122"/>
              </a:rPr>
              <a:t>Integrity constraints</a:t>
            </a:r>
          </a:p>
          <a:p>
            <a:r>
              <a:rPr lang="en-US" altLang="zh-CN" sz="2400" dirty="0" smtClean="0">
                <a:ea typeface="宋体" panose="02010600030101010101" pitchFamily="2" charset="-122"/>
              </a:rPr>
              <a:t>And as we will see later, also other information such as </a:t>
            </a:r>
          </a:p>
          <a:p>
            <a:pPr lvl="1"/>
            <a:r>
              <a:rPr lang="en-US" altLang="zh-CN" sz="2400" dirty="0" smtClean="0">
                <a:ea typeface="宋体" panose="02010600030101010101" pitchFamily="2" charset="-122"/>
              </a:rPr>
              <a:t>The set of indices to be maintained for each relations.</a:t>
            </a:r>
          </a:p>
          <a:p>
            <a:pPr lvl="1"/>
            <a:r>
              <a:rPr lang="en-US" altLang="zh-CN" sz="2400" dirty="0" smtClean="0">
                <a:ea typeface="宋体" panose="02010600030101010101" pitchFamily="2" charset="-122"/>
              </a:rPr>
              <a:t>Security and authorization information for each relation.</a:t>
            </a:r>
          </a:p>
          <a:p>
            <a:pPr lvl="1"/>
            <a:r>
              <a:rPr lang="en-US" altLang="zh-CN" sz="2400" dirty="0" smtClean="0">
                <a:ea typeface="宋体" panose="02010600030101010101" pitchFamily="2" charset="-122"/>
              </a:rPr>
              <a:t>The physical storage structure of each relation on disk.</a:t>
            </a:r>
          </a:p>
        </p:txBody>
      </p:sp>
      <p:sp>
        <p:nvSpPr>
          <p:cNvPr id="8196" name="Text Box 4"/>
          <p:cNvSpPr txBox="1">
            <a:spLocks noChangeArrowheads="1"/>
          </p:cNvSpPr>
          <p:nvPr/>
        </p:nvSpPr>
        <p:spPr bwMode="auto">
          <a:xfrm>
            <a:off x="423081" y="915420"/>
            <a:ext cx="8407020" cy="1384995"/>
          </a:xfrm>
          <a:prstGeom prst="rect">
            <a:avLst/>
          </a:prstGeom>
          <a:noFill/>
          <a:ln w="12700">
            <a:noFill/>
            <a:miter lim="800000"/>
          </a:ln>
        </p:spPr>
        <p:txBody>
          <a:bodyPr wrap="square">
            <a:spAutoFit/>
          </a:bodyPr>
          <a:lstStyle/>
          <a:p>
            <a:pPr>
              <a:spcBef>
                <a:spcPct val="50000"/>
              </a:spcBef>
            </a:pPr>
            <a:r>
              <a:rPr lang="en-US" altLang="zh-CN" sz="2800" dirty="0">
                <a:ea typeface="宋体" panose="02010600030101010101" pitchFamily="2" charset="-122"/>
              </a:rPr>
              <a:t>The SQL </a:t>
            </a:r>
            <a:r>
              <a:rPr lang="en-US" altLang="zh-CN" sz="2800" b="1" dirty="0">
                <a:solidFill>
                  <a:srgbClr val="000099"/>
                </a:solidFill>
                <a:ea typeface="宋体" panose="02010600030101010101" pitchFamily="2" charset="-122"/>
              </a:rPr>
              <a:t>data-definition language (DDL)</a:t>
            </a:r>
            <a:r>
              <a:rPr lang="en-US" altLang="zh-CN" sz="2800" dirty="0">
                <a:ea typeface="宋体" panose="02010600030101010101" pitchFamily="2" charset="-122"/>
              </a:rPr>
              <a:t> allows the specification of information about relations, including</a:t>
            </a:r>
            <a:r>
              <a:rPr lang="en-US" altLang="zh-CN" sz="2400" dirty="0">
                <a:ea typeface="宋体" panose="02010600030101010101" pitchFamily="2" charset="-122"/>
              </a:rPr>
              <a:t>:</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418720" y="204395"/>
            <a:ext cx="6416675" cy="661072"/>
          </a:xfrm>
        </p:spPr>
        <p:txBody>
          <a:bodyPr/>
          <a:lstStyle/>
          <a:p>
            <a:r>
              <a:rPr lang="en-US" altLang="zh-CN" dirty="0" smtClean="0">
                <a:ea typeface="宋体" panose="02010600030101010101" pitchFamily="2" charset="-122"/>
              </a:rPr>
              <a:t>3.8.1 </a:t>
            </a:r>
            <a:r>
              <a:rPr lang="en-US" altLang="zh-CN" dirty="0" smtClean="0">
                <a:effectLst/>
                <a:latin typeface="Times New Roman" panose="02020603050405020304" pitchFamily="18" charset="0"/>
              </a:rPr>
              <a:t>Set Membership</a:t>
            </a:r>
            <a:endParaRPr lang="en-US" altLang="zh-CN" dirty="0">
              <a:ea typeface="宋体" panose="02010600030101010101" pitchFamily="2" charset="-122"/>
            </a:endParaRPr>
          </a:p>
        </p:txBody>
      </p:sp>
      <p:sp>
        <p:nvSpPr>
          <p:cNvPr id="5" name="Rectangle 3"/>
          <p:cNvSpPr txBox="1">
            <a:spLocks noChangeArrowheads="1"/>
          </p:cNvSpPr>
          <p:nvPr/>
        </p:nvSpPr>
        <p:spPr bwMode="auto">
          <a:xfrm>
            <a:off x="247426" y="1051559"/>
            <a:ext cx="8722403" cy="5479869"/>
          </a:xfrm>
          <a:prstGeom prst="rect">
            <a:avLst/>
          </a:prstGeom>
          <a:noFill/>
          <a:ln w="9525">
            <a:noFill/>
            <a:miter lim="800000"/>
          </a:ln>
        </p:spPr>
        <p:txBody>
          <a:bodyPr vert="horz" wrap="square" lIns="91440" tIns="45720" rIns="91440" bIns="45720" numCol="1" anchor="t" anchorCtr="0" compatLnSpc="1"/>
          <a:lstStyle/>
          <a:p>
            <a:pPr>
              <a:buFont typeface="Wingdings" panose="05000000000000000000" pitchFamily="2" charset="2"/>
              <a:buChar char="n"/>
            </a:pPr>
            <a:r>
              <a:rPr lang="en-US" altLang="zh-CN" sz="2800" dirty="0" smtClean="0">
                <a:solidFill>
                  <a:schemeClr val="tx2"/>
                </a:solidFill>
                <a:latin typeface="Arial Unicode MS" pitchFamily="34" charset="-122"/>
                <a:ea typeface="Arial Unicode MS" pitchFamily="34" charset="-122"/>
                <a:cs typeface="Arial Unicode MS" pitchFamily="34" charset="-122"/>
              </a:rPr>
              <a:t>IS NOT FALSE</a:t>
            </a:r>
            <a:r>
              <a:rPr lang="en-US" altLang="zh-CN" sz="2800" b="1" dirty="0" smtClean="0">
                <a:solidFill>
                  <a:schemeClr val="tx2"/>
                </a:solidFill>
                <a:latin typeface="Arial Unicode MS" pitchFamily="34" charset="-122"/>
                <a:ea typeface="Arial Unicode MS" pitchFamily="34" charset="-122"/>
                <a:cs typeface="Arial Unicode MS" pitchFamily="34" charset="-122"/>
              </a:rPr>
              <a:t>:</a:t>
            </a:r>
          </a:p>
          <a:p>
            <a:pPr marL="742950" lvl="1" indent="-285750">
              <a:spcBef>
                <a:spcPct val="35000"/>
              </a:spcBef>
              <a:buClr>
                <a:schemeClr val="folHlink"/>
              </a:buClr>
              <a:buSzPct val="80000"/>
              <a:buFont typeface="Monotype Sorts" charset="2"/>
              <a:buChar char="l"/>
              <a:defRPr/>
            </a:pPr>
            <a:r>
              <a:rPr kumimoji="1" lang="en-US" altLang="zh-CN" sz="2400" b="1" kern="0" dirty="0" smtClean="0">
                <a:latin typeface="Cambria Math" panose="02040503050406030204" pitchFamily="18" charset="0"/>
                <a:ea typeface="Cambria Math" panose="02040503050406030204" pitchFamily="18" charset="0"/>
                <a:cs typeface="Arial Unicode MS" pitchFamily="34" charset="-122"/>
              </a:rPr>
              <a:t>SELECT </a:t>
            </a:r>
            <a:r>
              <a:rPr kumimoji="1" lang="en-US" altLang="zh-CN" sz="2400" kern="0" dirty="0" err="1" smtClean="0">
                <a:latin typeface="Cambria Math" panose="02040503050406030204" pitchFamily="18" charset="0"/>
                <a:ea typeface="Cambria Math" panose="02040503050406030204" pitchFamily="18" charset="0"/>
                <a:cs typeface="Arial Unicode MS" pitchFamily="34" charset="-122"/>
              </a:rPr>
              <a:t>id,Name</a:t>
            </a:r>
            <a:r>
              <a:rPr kumimoji="1" lang="en-US" altLang="zh-CN" sz="2400" kern="0" dirty="0" smtClean="0">
                <a:latin typeface="Cambria Math" panose="02040503050406030204" pitchFamily="18" charset="0"/>
                <a:ea typeface="Cambria Math" panose="02040503050406030204" pitchFamily="18" charset="0"/>
                <a:cs typeface="Arial Unicode MS" pitchFamily="34" charset="-122"/>
              </a:rPr>
              <a:t> ,</a:t>
            </a:r>
            <a:r>
              <a:rPr kumimoji="1" lang="en-US" altLang="zh-CN" sz="2400" kern="0" dirty="0" err="1" smtClean="0">
                <a:latin typeface="Cambria Math" panose="02040503050406030204" pitchFamily="18" charset="0"/>
                <a:ea typeface="Cambria Math" panose="02040503050406030204" pitchFamily="18" charset="0"/>
                <a:cs typeface="Arial Unicode MS" pitchFamily="34" charset="-122"/>
              </a:rPr>
              <a:t>dept_name</a:t>
            </a:r>
            <a:endParaRPr kumimoji="1" lang="en-US" altLang="zh-CN" sz="2400" kern="0" dirty="0" smtClean="0">
              <a:latin typeface="Cambria Math" panose="02040503050406030204" pitchFamily="18" charset="0"/>
              <a:ea typeface="Cambria Math" panose="02040503050406030204" pitchFamily="18" charset="0"/>
              <a:cs typeface="Arial Unicode MS" pitchFamily="34" charset="-122"/>
            </a:endParaRPr>
          </a:p>
          <a:p>
            <a:pPr marL="742950" lvl="1" indent="-285750">
              <a:spcBef>
                <a:spcPct val="35000"/>
              </a:spcBef>
              <a:buClr>
                <a:schemeClr val="folHlink"/>
              </a:buClr>
              <a:buSzPct val="80000"/>
              <a:defRPr/>
            </a:pPr>
            <a:r>
              <a:rPr kumimoji="1" lang="en-US" altLang="zh-CN" sz="2400" b="1" kern="0" dirty="0" smtClean="0">
                <a:latin typeface="Cambria Math" panose="02040503050406030204" pitchFamily="18" charset="0"/>
                <a:ea typeface="Cambria Math" panose="02040503050406030204" pitchFamily="18" charset="0"/>
                <a:cs typeface="Arial Unicode MS" pitchFamily="34" charset="-122"/>
              </a:rPr>
              <a:t> 	FROM  </a:t>
            </a:r>
            <a:r>
              <a:rPr kumimoji="1" lang="en-US" altLang="zh-CN" sz="2400" kern="0" dirty="0" smtClean="0">
                <a:latin typeface="Cambria Math" panose="02040503050406030204" pitchFamily="18" charset="0"/>
                <a:ea typeface="Cambria Math" panose="02040503050406030204" pitchFamily="18" charset="0"/>
                <a:cs typeface="Arial Unicode MS" pitchFamily="34" charset="-122"/>
              </a:rPr>
              <a:t>instructor </a:t>
            </a:r>
          </a:p>
          <a:p>
            <a:pPr marL="742950" lvl="1" indent="-285750">
              <a:spcBef>
                <a:spcPct val="35000"/>
              </a:spcBef>
              <a:buClr>
                <a:schemeClr val="folHlink"/>
              </a:buClr>
              <a:buSzPct val="80000"/>
              <a:defRPr/>
            </a:pPr>
            <a:r>
              <a:rPr kumimoji="1" lang="en-US" altLang="zh-CN" sz="2400" b="1" kern="0" dirty="0" smtClean="0">
                <a:latin typeface="Cambria Math" panose="02040503050406030204" pitchFamily="18" charset="0"/>
                <a:ea typeface="Cambria Math" panose="02040503050406030204" pitchFamily="18" charset="0"/>
                <a:cs typeface="Arial Unicode MS" pitchFamily="34" charset="-122"/>
              </a:rPr>
              <a:t>	WHERE (</a:t>
            </a:r>
            <a:r>
              <a:rPr kumimoji="1" lang="en-US" altLang="zh-CN" sz="2400" kern="0" dirty="0" err="1" smtClean="0">
                <a:latin typeface="Cambria Math" panose="02040503050406030204" pitchFamily="18" charset="0"/>
                <a:ea typeface="Cambria Math" panose="02040503050406030204" pitchFamily="18" charset="0"/>
                <a:cs typeface="Arial Unicode MS" pitchFamily="34" charset="-122"/>
              </a:rPr>
              <a:t>dept_name</a:t>
            </a:r>
            <a:r>
              <a:rPr kumimoji="1" lang="en-US" altLang="zh-CN" sz="2400" kern="0" dirty="0" smtClean="0">
                <a:latin typeface="Cambria Math" panose="02040503050406030204" pitchFamily="18" charset="0"/>
                <a:ea typeface="Cambria Math" panose="02040503050406030204" pitchFamily="18" charset="0"/>
                <a:cs typeface="Arial Unicode MS" pitchFamily="34" charset="-122"/>
              </a:rPr>
              <a:t> </a:t>
            </a:r>
            <a:r>
              <a:rPr kumimoji="1" lang="en-US" altLang="zh-CN" sz="2400" b="1" kern="0" dirty="0" smtClean="0">
                <a:latin typeface="Cambria Math" panose="02040503050406030204" pitchFamily="18" charset="0"/>
                <a:ea typeface="Cambria Math" panose="02040503050406030204" pitchFamily="18" charset="0"/>
                <a:cs typeface="Arial Unicode MS" pitchFamily="34" charset="-122"/>
              </a:rPr>
              <a:t>NOT IN (‘</a:t>
            </a:r>
            <a:r>
              <a:rPr kumimoji="1" lang="en-US" altLang="zh-CN" sz="2400" b="1" kern="0" dirty="0" err="1" smtClean="0">
                <a:latin typeface="Cambria Math" panose="02040503050406030204" pitchFamily="18" charset="0"/>
                <a:ea typeface="Cambria Math" panose="02040503050406030204" pitchFamily="18" charset="0"/>
                <a:cs typeface="Arial Unicode MS" pitchFamily="34" charset="-122"/>
              </a:rPr>
              <a:t>Comp.Sci</a:t>
            </a:r>
            <a:r>
              <a:rPr kumimoji="1" lang="en-US" altLang="zh-CN" sz="2400" b="1" kern="0" dirty="0" smtClean="0">
                <a:latin typeface="Cambria Math" panose="02040503050406030204" pitchFamily="18" charset="0"/>
                <a:ea typeface="Cambria Math" panose="02040503050406030204" pitchFamily="18" charset="0"/>
                <a:cs typeface="Arial Unicode MS" pitchFamily="34" charset="-122"/>
              </a:rPr>
              <a:t>.', ‘Music’, ‘Physics'))</a:t>
            </a:r>
            <a:r>
              <a:rPr kumimoji="1" lang="en-US" altLang="zh-CN" sz="2400" kern="0" dirty="0" smtClean="0">
                <a:latin typeface="Cambria Math" panose="02040503050406030204" pitchFamily="18" charset="0"/>
                <a:ea typeface="Cambria Math" panose="02040503050406030204" pitchFamily="18" charset="0"/>
                <a:cs typeface="Arial Unicode MS" pitchFamily="34" charset="-122"/>
              </a:rPr>
              <a:t> </a:t>
            </a:r>
          </a:p>
          <a:p>
            <a:pPr lvl="1">
              <a:buFontTx/>
              <a:buNone/>
            </a:pPr>
            <a:r>
              <a:rPr lang="en-US" altLang="zh-CN" sz="2800" dirty="0" smtClean="0">
                <a:solidFill>
                  <a:srgbClr val="CC0000"/>
                </a:solidFill>
                <a:latin typeface="Arial Unicode MS" pitchFamily="34" charset="-122"/>
                <a:ea typeface="Arial Unicode MS" pitchFamily="34" charset="-122"/>
                <a:cs typeface="Arial Unicode MS" pitchFamily="34" charset="-122"/>
              </a:rPr>
              <a:t>    IS NOT FALSE</a:t>
            </a:r>
            <a:r>
              <a:rPr lang="en-US" altLang="zh-CN" sz="2800" dirty="0" smtClean="0">
                <a:latin typeface="Arial Unicode MS" pitchFamily="34" charset="-122"/>
                <a:ea typeface="Arial Unicode MS" pitchFamily="34" charset="-122"/>
                <a:cs typeface="Arial Unicode MS" pitchFamily="34" charset="-122"/>
              </a:rPr>
              <a:t>;  - -</a:t>
            </a:r>
            <a:r>
              <a:rPr lang="zh-CN" altLang="en-US" sz="2800" dirty="0" smtClean="0">
                <a:latin typeface="Arial Unicode MS" pitchFamily="34" charset="-122"/>
                <a:ea typeface="Arial Unicode MS" pitchFamily="34" charset="-122"/>
                <a:cs typeface="Arial Unicode MS" pitchFamily="34" charset="-122"/>
              </a:rPr>
              <a:t>允许</a:t>
            </a:r>
            <a:r>
              <a:rPr lang="en-US" altLang="zh-CN" sz="2800" dirty="0" smtClean="0">
                <a:latin typeface="Arial Unicode MS" pitchFamily="34" charset="-122"/>
                <a:ea typeface="Arial Unicode MS" pitchFamily="34" charset="-122"/>
                <a:cs typeface="Arial Unicode MS" pitchFamily="34" charset="-122"/>
              </a:rPr>
              <a:t>Name</a:t>
            </a:r>
            <a:r>
              <a:rPr lang="zh-CN" altLang="en-US" sz="2800" dirty="0" smtClean="0">
                <a:latin typeface="Arial Unicode MS" pitchFamily="34" charset="-122"/>
                <a:ea typeface="Arial Unicode MS" pitchFamily="34" charset="-122"/>
                <a:cs typeface="Arial Unicode MS" pitchFamily="34" charset="-122"/>
              </a:rPr>
              <a:t>可以为</a:t>
            </a:r>
            <a:r>
              <a:rPr lang="en-US" altLang="zh-CN" sz="2800" dirty="0" smtClean="0">
                <a:latin typeface="Arial Unicode MS" pitchFamily="34" charset="-122"/>
                <a:ea typeface="Arial Unicode MS" pitchFamily="34" charset="-122"/>
                <a:cs typeface="Arial Unicode MS" pitchFamily="34" charset="-122"/>
              </a:rPr>
              <a:t>NULL</a:t>
            </a:r>
          </a:p>
          <a:p>
            <a:pPr lvl="1">
              <a:buFontTx/>
              <a:buNone/>
            </a:pPr>
            <a:endParaRPr lang="en-US" altLang="zh-CN" sz="2800" dirty="0" smtClean="0">
              <a:latin typeface="Arial Unicode MS" pitchFamily="34" charset="-122"/>
              <a:ea typeface="Arial Unicode MS" pitchFamily="34" charset="-122"/>
              <a:cs typeface="Arial Unicode MS" pitchFamily="34" charset="-122"/>
            </a:endParaRPr>
          </a:p>
          <a:p>
            <a:pPr>
              <a:buFont typeface="Wingdings" panose="05000000000000000000" pitchFamily="2" charset="2"/>
              <a:buChar char="n"/>
            </a:pPr>
            <a:r>
              <a:rPr lang="en-US" altLang="zh-CN" sz="2800" dirty="0" smtClean="0">
                <a:solidFill>
                  <a:schemeClr val="tx2"/>
                </a:solidFill>
                <a:latin typeface="Arial Unicode MS" pitchFamily="34" charset="-122"/>
                <a:ea typeface="Arial Unicode MS" pitchFamily="34" charset="-122"/>
                <a:cs typeface="Arial Unicode MS" pitchFamily="34" charset="-122"/>
              </a:rPr>
              <a:t>IS TRUE:</a:t>
            </a:r>
          </a:p>
          <a:p>
            <a:pPr marL="742950" lvl="1" indent="-285750">
              <a:spcBef>
                <a:spcPct val="35000"/>
              </a:spcBef>
              <a:buClr>
                <a:schemeClr val="folHlink"/>
              </a:buClr>
              <a:buSzPct val="80000"/>
              <a:buFont typeface="Monotype Sorts" charset="2"/>
              <a:buChar char="l"/>
              <a:defRPr/>
            </a:pPr>
            <a:r>
              <a:rPr kumimoji="1" lang="en-US" altLang="zh-CN" sz="2400" b="1" kern="0" dirty="0" smtClean="0">
                <a:latin typeface="Cambria Math" panose="02040503050406030204" pitchFamily="18" charset="0"/>
                <a:ea typeface="Cambria Math" panose="02040503050406030204" pitchFamily="18" charset="0"/>
                <a:cs typeface="Arial Unicode MS" pitchFamily="34" charset="-122"/>
              </a:rPr>
              <a:t>SELECT </a:t>
            </a:r>
            <a:r>
              <a:rPr kumimoji="1" lang="en-US" altLang="zh-CN" sz="2400" kern="0" dirty="0" err="1" smtClean="0">
                <a:latin typeface="Cambria Math" panose="02040503050406030204" pitchFamily="18" charset="0"/>
                <a:ea typeface="Cambria Math" panose="02040503050406030204" pitchFamily="18" charset="0"/>
                <a:cs typeface="Arial Unicode MS" pitchFamily="34" charset="-122"/>
              </a:rPr>
              <a:t>id,Name</a:t>
            </a:r>
            <a:r>
              <a:rPr kumimoji="1" lang="en-US" altLang="zh-CN" sz="2400" kern="0" dirty="0" smtClean="0">
                <a:latin typeface="Cambria Math" panose="02040503050406030204" pitchFamily="18" charset="0"/>
                <a:ea typeface="Cambria Math" panose="02040503050406030204" pitchFamily="18" charset="0"/>
                <a:cs typeface="Arial Unicode MS" pitchFamily="34" charset="-122"/>
              </a:rPr>
              <a:t> ,</a:t>
            </a:r>
            <a:r>
              <a:rPr kumimoji="1" lang="en-US" altLang="zh-CN" sz="2400" kern="0" dirty="0" err="1" smtClean="0">
                <a:latin typeface="Cambria Math" panose="02040503050406030204" pitchFamily="18" charset="0"/>
                <a:ea typeface="Cambria Math" panose="02040503050406030204" pitchFamily="18" charset="0"/>
                <a:cs typeface="Arial Unicode MS" pitchFamily="34" charset="-122"/>
              </a:rPr>
              <a:t>dept_name</a:t>
            </a:r>
            <a:r>
              <a:rPr kumimoji="1" lang="en-US" altLang="zh-CN" sz="2400" kern="0" dirty="0" smtClean="0">
                <a:latin typeface="Cambria Math" panose="02040503050406030204" pitchFamily="18" charset="0"/>
                <a:ea typeface="Cambria Math" panose="02040503050406030204" pitchFamily="18" charset="0"/>
                <a:cs typeface="Arial Unicode MS" pitchFamily="34" charset="-122"/>
              </a:rPr>
              <a:t> </a:t>
            </a:r>
          </a:p>
          <a:p>
            <a:pPr marL="742950" lvl="1" indent="-285750">
              <a:spcBef>
                <a:spcPct val="35000"/>
              </a:spcBef>
              <a:buClr>
                <a:schemeClr val="folHlink"/>
              </a:buClr>
              <a:buSzPct val="80000"/>
              <a:defRPr/>
            </a:pPr>
            <a:r>
              <a:rPr kumimoji="1" lang="en-US" altLang="zh-CN" sz="2400" b="1" kern="0" dirty="0" smtClean="0">
                <a:latin typeface="Cambria Math" panose="02040503050406030204" pitchFamily="18" charset="0"/>
                <a:ea typeface="Cambria Math" panose="02040503050406030204" pitchFamily="18" charset="0"/>
                <a:cs typeface="Arial Unicode MS" pitchFamily="34" charset="-122"/>
              </a:rPr>
              <a:t> 	FROM  </a:t>
            </a:r>
            <a:r>
              <a:rPr kumimoji="1" lang="en-US" altLang="zh-CN" sz="2400" kern="0" dirty="0" smtClean="0">
                <a:latin typeface="Cambria Math" panose="02040503050406030204" pitchFamily="18" charset="0"/>
                <a:ea typeface="Cambria Math" panose="02040503050406030204" pitchFamily="18" charset="0"/>
                <a:cs typeface="Arial Unicode MS" pitchFamily="34" charset="-122"/>
              </a:rPr>
              <a:t>instructor </a:t>
            </a:r>
          </a:p>
          <a:p>
            <a:pPr marL="742950" lvl="1" indent="-285750">
              <a:spcBef>
                <a:spcPct val="35000"/>
              </a:spcBef>
              <a:buClr>
                <a:schemeClr val="folHlink"/>
              </a:buClr>
              <a:buSzPct val="80000"/>
              <a:defRPr/>
            </a:pPr>
            <a:r>
              <a:rPr kumimoji="1" lang="en-US" altLang="zh-CN" sz="2400" b="1" kern="0" dirty="0" smtClean="0">
                <a:latin typeface="Cambria Math" panose="02040503050406030204" pitchFamily="18" charset="0"/>
                <a:ea typeface="Cambria Math" panose="02040503050406030204" pitchFamily="18" charset="0"/>
                <a:cs typeface="Arial Unicode MS" pitchFamily="34" charset="-122"/>
              </a:rPr>
              <a:t>	WHERE (</a:t>
            </a:r>
            <a:r>
              <a:rPr kumimoji="1" lang="en-US" altLang="zh-CN" sz="2400" kern="0" dirty="0" err="1" smtClean="0">
                <a:latin typeface="Cambria Math" panose="02040503050406030204" pitchFamily="18" charset="0"/>
                <a:ea typeface="Cambria Math" panose="02040503050406030204" pitchFamily="18" charset="0"/>
                <a:cs typeface="Arial Unicode MS" pitchFamily="34" charset="-122"/>
              </a:rPr>
              <a:t>dept_name</a:t>
            </a:r>
            <a:r>
              <a:rPr kumimoji="1" lang="en-US" altLang="zh-CN" sz="2400" kern="0" dirty="0" smtClean="0">
                <a:latin typeface="Cambria Math" panose="02040503050406030204" pitchFamily="18" charset="0"/>
                <a:ea typeface="Cambria Math" panose="02040503050406030204" pitchFamily="18" charset="0"/>
                <a:cs typeface="Arial Unicode MS" pitchFamily="34" charset="-122"/>
              </a:rPr>
              <a:t> </a:t>
            </a:r>
            <a:r>
              <a:rPr kumimoji="1" lang="en-US" altLang="zh-CN" sz="2400" b="1" kern="0" dirty="0" smtClean="0">
                <a:latin typeface="Cambria Math" panose="02040503050406030204" pitchFamily="18" charset="0"/>
                <a:ea typeface="Cambria Math" panose="02040503050406030204" pitchFamily="18" charset="0"/>
                <a:cs typeface="Arial Unicode MS" pitchFamily="34" charset="-122"/>
              </a:rPr>
              <a:t>NOT IN (‘</a:t>
            </a:r>
            <a:r>
              <a:rPr kumimoji="1" lang="en-US" altLang="zh-CN" sz="2400" b="1" kern="0" dirty="0" err="1" smtClean="0">
                <a:latin typeface="Cambria Math" panose="02040503050406030204" pitchFamily="18" charset="0"/>
                <a:ea typeface="Cambria Math" panose="02040503050406030204" pitchFamily="18" charset="0"/>
                <a:cs typeface="Arial Unicode MS" pitchFamily="34" charset="-122"/>
              </a:rPr>
              <a:t>Comp.Sci</a:t>
            </a:r>
            <a:r>
              <a:rPr kumimoji="1" lang="en-US" altLang="zh-CN" sz="2400" b="1" kern="0" dirty="0" smtClean="0">
                <a:latin typeface="Cambria Math" panose="02040503050406030204" pitchFamily="18" charset="0"/>
                <a:ea typeface="Cambria Math" panose="02040503050406030204" pitchFamily="18" charset="0"/>
                <a:cs typeface="Arial Unicode MS" pitchFamily="34" charset="-122"/>
              </a:rPr>
              <a:t>.', ‘Music’, ‘Physics'))</a:t>
            </a:r>
            <a:r>
              <a:rPr kumimoji="1" lang="en-US" altLang="zh-CN" sz="2400" kern="0" dirty="0" smtClean="0">
                <a:latin typeface="Cambria Math" panose="02040503050406030204" pitchFamily="18" charset="0"/>
                <a:ea typeface="Cambria Math" panose="02040503050406030204" pitchFamily="18" charset="0"/>
                <a:cs typeface="Arial Unicode MS" pitchFamily="34" charset="-122"/>
              </a:rPr>
              <a:t> </a:t>
            </a:r>
          </a:p>
          <a:p>
            <a:pPr lvl="1">
              <a:buFontTx/>
              <a:buNone/>
            </a:pPr>
            <a:r>
              <a:rPr lang="en-US" altLang="zh-CN" sz="2800" dirty="0" smtClean="0">
                <a:latin typeface="Arial Unicode MS" pitchFamily="34" charset="-122"/>
                <a:ea typeface="Arial Unicode MS" pitchFamily="34" charset="-122"/>
                <a:cs typeface="Arial Unicode MS" pitchFamily="34" charset="-122"/>
              </a:rPr>
              <a:t>	</a:t>
            </a:r>
            <a:r>
              <a:rPr lang="en-US" altLang="zh-CN" sz="2800" dirty="0" smtClean="0">
                <a:solidFill>
                  <a:srgbClr val="CC0000"/>
                </a:solidFill>
                <a:latin typeface="Arial Unicode MS" pitchFamily="34" charset="-122"/>
                <a:ea typeface="Arial Unicode MS" pitchFamily="34" charset="-122"/>
                <a:cs typeface="Arial Unicode MS" pitchFamily="34" charset="-122"/>
              </a:rPr>
              <a:t>IS TRUE</a:t>
            </a:r>
            <a:r>
              <a:rPr lang="en-US" altLang="zh-CN" sz="2800" dirty="0" smtClean="0">
                <a:latin typeface="Arial Unicode MS" pitchFamily="34" charset="-122"/>
                <a:ea typeface="Arial Unicode MS" pitchFamily="34" charset="-122"/>
                <a:cs typeface="Arial Unicode MS" pitchFamily="34" charset="-122"/>
              </a:rPr>
              <a:t>; - -</a:t>
            </a:r>
            <a:r>
              <a:rPr lang="zh-CN" altLang="en-US" sz="2800" dirty="0" smtClean="0">
                <a:latin typeface="Arial Unicode MS" pitchFamily="34" charset="-122"/>
                <a:ea typeface="Arial Unicode MS" pitchFamily="34" charset="-122"/>
                <a:cs typeface="Arial Unicode MS" pitchFamily="34" charset="-122"/>
              </a:rPr>
              <a:t>明确</a:t>
            </a:r>
            <a:r>
              <a:rPr lang="en-US" altLang="zh-CN" sz="2800" dirty="0" smtClean="0">
                <a:latin typeface="Arial Unicode MS" pitchFamily="34" charset="-122"/>
                <a:ea typeface="Arial Unicode MS" pitchFamily="34" charset="-122"/>
                <a:cs typeface="Arial Unicode MS" pitchFamily="34" charset="-122"/>
              </a:rPr>
              <a:t>Name</a:t>
            </a:r>
            <a:r>
              <a:rPr lang="zh-CN" altLang="en-US" sz="2800" dirty="0" smtClean="0">
                <a:latin typeface="Arial Unicode MS" pitchFamily="34" charset="-122"/>
                <a:ea typeface="Arial Unicode MS" pitchFamily="34" charset="-122"/>
                <a:cs typeface="Arial Unicode MS" pitchFamily="34" charset="-122"/>
              </a:rPr>
              <a:t>不允许</a:t>
            </a:r>
            <a:r>
              <a:rPr lang="en-US" altLang="zh-CN" sz="2800" dirty="0" smtClean="0">
                <a:latin typeface="Arial Unicode MS" pitchFamily="34" charset="-122"/>
                <a:ea typeface="Arial Unicode MS" pitchFamily="34" charset="-122"/>
                <a:cs typeface="Arial Unicode MS" pitchFamily="34" charset="-122"/>
              </a:rPr>
              <a:t>NULL</a:t>
            </a:r>
            <a:r>
              <a:rPr lang="zh-CN" altLang="en-US" sz="2800" dirty="0" smtClean="0">
                <a:latin typeface="Arial Unicode MS" pitchFamily="34" charset="-122"/>
                <a:ea typeface="Arial Unicode MS" pitchFamily="34" charset="-122"/>
                <a:cs typeface="Arial Unicode MS" pitchFamily="34" charset="-122"/>
              </a:rPr>
              <a:t>，可省略</a:t>
            </a:r>
            <a:endParaRPr lang="en-US" altLang="zh-CN" sz="2800" dirty="0" smtClean="0">
              <a:latin typeface="Arial Unicode MS" pitchFamily="34" charset="-122"/>
              <a:ea typeface="Arial Unicode MS" pitchFamily="34" charset="-122"/>
              <a:cs typeface="Arial Unicode MS" pitchFamily="34" charset="-122"/>
            </a:endParaRPr>
          </a:p>
          <a:p>
            <a:pPr lvl="1">
              <a:buFontTx/>
              <a:buNone/>
            </a:pPr>
            <a:endParaRPr lang="zh-CN" altLang="en-US" sz="2800" b="1" dirty="0" smtClean="0">
              <a:latin typeface="Arial Unicode MS" pitchFamily="34" charset="-122"/>
              <a:ea typeface="Arial Unicode MS" pitchFamily="34" charset="-122"/>
              <a:cs typeface="Arial Unicode MS" pitchFamily="34" charset="-122"/>
            </a:endParaRPr>
          </a:p>
          <a:p>
            <a:pPr marL="742950" marR="0" lvl="1" indent="-285750" algn="l" defTabSz="914400" rtl="0" eaLnBrk="0" fontAlgn="base" latinLnBrk="0" hangingPunct="0">
              <a:lnSpc>
                <a:spcPct val="100000"/>
              </a:lnSpc>
              <a:spcBef>
                <a:spcPct val="35000"/>
              </a:spcBef>
              <a:spcAft>
                <a:spcPct val="0"/>
              </a:spcAft>
              <a:buClr>
                <a:schemeClr val="folHlink"/>
              </a:buClr>
              <a:buSzPct val="80000"/>
              <a:buFontTx/>
              <a:buNone/>
              <a:defRPr/>
            </a:pPr>
            <a:endParaRPr kumimoji="1" lang="en-US" altLang="zh-CN" sz="2800" b="0"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2"/>
              <a:buChar char="l"/>
              <a:defRPr/>
            </a:pPr>
            <a:endParaRPr kumimoji="1" lang="en-US" altLang="zh-CN" sz="2800" b="0" i="0" u="none" strike="noStrike" kern="0" cap="none" spc="0" normalizeH="0" baseline="0" noProof="0" dirty="0">
              <a:ln>
                <a:noFill/>
              </a:ln>
              <a:solidFill>
                <a:schemeClr val="tx1"/>
              </a:solidFill>
              <a:effectLst/>
              <a:uLnTx/>
              <a:uFillTx/>
              <a:latin typeface="+mn-lt"/>
              <a:ea typeface="宋体" panose="02010600030101010101" pitchFamily="2"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68313" y="115888"/>
            <a:ext cx="7837487" cy="682625"/>
          </a:xfrm>
        </p:spPr>
        <p:txBody>
          <a:bodyPr/>
          <a:lstStyle/>
          <a:p>
            <a:r>
              <a:rPr lang="en-US" altLang="zh-CN" smtClean="0">
                <a:ea typeface="宋体" panose="02010600030101010101" pitchFamily="2" charset="-122"/>
              </a:rPr>
              <a:t>Set Membership</a:t>
            </a:r>
            <a:endParaRPr lang="zh-CN" altLang="en-US" smtClean="0">
              <a:ea typeface="宋体" panose="02010600030101010101" pitchFamily="2" charset="-122"/>
            </a:endParaRPr>
          </a:p>
        </p:txBody>
      </p:sp>
      <p:sp>
        <p:nvSpPr>
          <p:cNvPr id="5" name="内容占位符 2"/>
          <p:cNvSpPr>
            <a:spLocks noGrp="1"/>
          </p:cNvSpPr>
          <p:nvPr>
            <p:ph idx="1"/>
          </p:nvPr>
        </p:nvSpPr>
        <p:spPr>
          <a:xfrm>
            <a:off x="425282" y="859622"/>
            <a:ext cx="8218487" cy="3600450"/>
          </a:xfrm>
        </p:spPr>
        <p:txBody>
          <a:bodyPr>
            <a:normAutofit fontScale="85000" lnSpcReduction="20000"/>
          </a:bodyPr>
          <a:lstStyle/>
          <a:p>
            <a:pPr>
              <a:defRPr/>
            </a:pPr>
            <a:r>
              <a:rPr lang="en-US" altLang="zh-CN" dirty="0" smtClean="0"/>
              <a:t>“Find all the courses taught in the both the Fall 2009 and Spring 2010 semesters.”</a:t>
            </a:r>
          </a:p>
          <a:p>
            <a:pPr>
              <a:defRPr/>
            </a:pPr>
            <a:endParaRPr lang="en-US" altLang="zh-CN" dirty="0"/>
          </a:p>
          <a:p>
            <a:pPr>
              <a:defRPr/>
            </a:pPr>
            <a:r>
              <a:rPr lang="en-US" altLang="zh-CN" dirty="0" smtClean="0"/>
              <a:t>Step 1 </a:t>
            </a:r>
            <a:br>
              <a:rPr lang="en-US" altLang="zh-CN" dirty="0" smtClean="0"/>
            </a:br>
            <a:r>
              <a:rPr lang="en-US" altLang="zh-CN" dirty="0" smtClean="0"/>
              <a:t>	</a:t>
            </a:r>
            <a:r>
              <a:rPr lang="en-US" altLang="zh-CN" sz="2800" dirty="0" smtClean="0"/>
              <a:t>(</a:t>
            </a:r>
            <a:r>
              <a:rPr lang="en-US" altLang="zh-CN" sz="2800" b="1" dirty="0" smtClean="0"/>
              <a:t>select</a:t>
            </a:r>
            <a:r>
              <a:rPr lang="en-US" altLang="zh-CN" sz="2800" dirty="0" smtClean="0"/>
              <a:t> course id </a:t>
            </a:r>
            <a:br>
              <a:rPr lang="en-US" altLang="zh-CN" sz="2800" dirty="0" smtClean="0"/>
            </a:br>
            <a:r>
              <a:rPr lang="en-US" altLang="zh-CN" sz="2800" dirty="0" smtClean="0"/>
              <a:t>	</a:t>
            </a:r>
            <a:r>
              <a:rPr lang="en-US" altLang="zh-CN" sz="2800" b="1" dirty="0" smtClean="0"/>
              <a:t>from</a:t>
            </a:r>
            <a:r>
              <a:rPr lang="en-US" altLang="zh-CN" sz="2800" dirty="0" smtClean="0"/>
              <a:t> section </a:t>
            </a:r>
            <a:br>
              <a:rPr lang="en-US" altLang="zh-CN" sz="2800" dirty="0" smtClean="0"/>
            </a:br>
            <a:r>
              <a:rPr lang="en-US" altLang="zh-CN" sz="2800" dirty="0" smtClean="0"/>
              <a:t>	</a:t>
            </a:r>
            <a:r>
              <a:rPr lang="en-US" altLang="zh-CN" sz="2800" b="1" dirty="0" smtClean="0"/>
              <a:t>where</a:t>
            </a:r>
            <a:r>
              <a:rPr lang="en-US" altLang="zh-CN" sz="2800" dirty="0" smtClean="0"/>
              <a:t> semester = ’Spring’ </a:t>
            </a:r>
            <a:r>
              <a:rPr lang="en-US" altLang="zh-CN" sz="2800" b="1" dirty="0" smtClean="0"/>
              <a:t>and</a:t>
            </a:r>
            <a:r>
              <a:rPr lang="en-US" altLang="zh-CN" sz="2800" dirty="0" smtClean="0"/>
              <a:t> year= 2010)</a:t>
            </a:r>
          </a:p>
          <a:p>
            <a:pPr>
              <a:defRPr/>
            </a:pPr>
            <a:r>
              <a:rPr lang="en-US" altLang="zh-CN" dirty="0" smtClean="0"/>
              <a:t>Step 2</a:t>
            </a:r>
            <a:r>
              <a:rPr lang="en-US" altLang="zh-CN" dirty="0"/>
              <a:t/>
            </a:r>
            <a:br>
              <a:rPr lang="en-US" altLang="zh-CN" dirty="0"/>
            </a:br>
            <a:endParaRPr lang="en-US" altLang="zh-CN" dirty="0" smtClean="0"/>
          </a:p>
          <a:p>
            <a:pPr>
              <a:defRPr/>
            </a:pPr>
            <a:endParaRPr lang="en-US" altLang="zh-CN" dirty="0"/>
          </a:p>
          <a:p>
            <a:pPr>
              <a:defRPr/>
            </a:pPr>
            <a:endParaRPr lang="en-US" altLang="zh-CN" dirty="0" smtClean="0"/>
          </a:p>
          <a:p>
            <a:pPr>
              <a:defRPr/>
            </a:pPr>
            <a:endParaRPr lang="en-US" altLang="zh-CN" dirty="0"/>
          </a:p>
          <a:p>
            <a:pPr>
              <a:defRPr/>
            </a:pPr>
            <a:endParaRPr lang="en-US" altLang="zh-CN" dirty="0" smtClean="0"/>
          </a:p>
        </p:txBody>
      </p:sp>
      <p:pic>
        <p:nvPicPr>
          <p:cNvPr id="7" name="Picture 2"/>
          <p:cNvPicPr>
            <a:picLocks noChangeAspect="1" noChangeArrowheads="1"/>
          </p:cNvPicPr>
          <p:nvPr/>
        </p:nvPicPr>
        <p:blipFill>
          <a:blip r:embed="rId2"/>
          <a:srcRect/>
          <a:stretch>
            <a:fillRect/>
          </a:stretch>
        </p:blipFill>
        <p:spPr bwMode="auto">
          <a:xfrm>
            <a:off x="696726" y="4005169"/>
            <a:ext cx="8070756" cy="2066925"/>
          </a:xfrm>
          <a:prstGeom prst="rect">
            <a:avLst/>
          </a:prstGeom>
          <a:noFill/>
          <a:ln w="9525">
            <a:noFill/>
            <a:miter lim="800000"/>
            <a:headEnd/>
            <a:tailEnd/>
          </a:ln>
          <a:effec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pPr>
              <a:defRPr/>
            </a:pPr>
            <a:r>
              <a:rPr lang="en-US" altLang="zh-CN" dirty="0" smtClean="0">
                <a:ea typeface="宋体" panose="02010600030101010101" pitchFamily="2" charset="-122"/>
              </a:rPr>
              <a:t>Example Query(</a:t>
            </a:r>
            <a:r>
              <a:rPr lang="en-US" altLang="zh-CN" dirty="0" err="1" smtClean="0">
                <a:ea typeface="宋体" panose="02010600030101010101" pitchFamily="2" charset="-122"/>
              </a:rPr>
              <a:t>SubQueries</a:t>
            </a:r>
            <a:r>
              <a:rPr lang="en-US" altLang="zh-CN" dirty="0" smtClean="0">
                <a:ea typeface="宋体" panose="02010600030101010101" pitchFamily="2" charset="-122"/>
              </a:rPr>
              <a:t>)</a:t>
            </a:r>
          </a:p>
        </p:txBody>
      </p:sp>
      <p:sp>
        <p:nvSpPr>
          <p:cNvPr id="45059" name="Rectangle 3"/>
          <p:cNvSpPr>
            <a:spLocks noGrp="1" noChangeArrowheads="1"/>
          </p:cNvSpPr>
          <p:nvPr>
            <p:ph type="body" idx="1"/>
          </p:nvPr>
        </p:nvSpPr>
        <p:spPr>
          <a:xfrm>
            <a:off x="811213" y="1109663"/>
            <a:ext cx="7661275" cy="917575"/>
          </a:xfrm>
        </p:spPr>
        <p:txBody>
          <a:bodyPr/>
          <a:lstStyle/>
          <a:p>
            <a:pPr>
              <a:tabLst>
                <a:tab pos="1026795" algn="l"/>
              </a:tabLst>
            </a:pPr>
            <a:r>
              <a:rPr lang="en-US" altLang="zh-CN" sz="2000" smtClean="0">
                <a:ea typeface="宋体" panose="02010600030101010101" pitchFamily="2" charset="-122"/>
              </a:rPr>
              <a:t>Find courses offered in Fall 2009 and in Spring 2010</a:t>
            </a:r>
            <a:endParaRPr lang="en-US" altLang="zh-CN" sz="1800" smtClean="0">
              <a:ea typeface="宋体" panose="02010600030101010101" pitchFamily="2" charset="-122"/>
            </a:endParaRPr>
          </a:p>
        </p:txBody>
      </p:sp>
      <p:sp>
        <p:nvSpPr>
          <p:cNvPr id="45060" name="Text Box 4"/>
          <p:cNvSpPr txBox="1">
            <a:spLocks noChangeArrowheads="1"/>
          </p:cNvSpPr>
          <p:nvPr/>
        </p:nvSpPr>
        <p:spPr bwMode="auto">
          <a:xfrm>
            <a:off x="758825" y="3595688"/>
            <a:ext cx="7688263" cy="396875"/>
          </a:xfrm>
          <a:prstGeom prst="rect">
            <a:avLst/>
          </a:prstGeom>
          <a:noFill/>
          <a:ln w="9525">
            <a:noFill/>
            <a:miter lim="800000"/>
          </a:ln>
        </p:spPr>
        <p:txBody>
          <a:bodyPr>
            <a:spAutoFit/>
          </a:bodyPr>
          <a:lstStyle/>
          <a:p>
            <a:pPr>
              <a:spcBef>
                <a:spcPct val="35000"/>
              </a:spcBef>
              <a:buClr>
                <a:schemeClr val="tx2"/>
              </a:buClr>
              <a:buSzPct val="90000"/>
              <a:buFont typeface="Monotype Sorts" charset="2"/>
              <a:buChar char="n"/>
            </a:pPr>
            <a:r>
              <a:rPr kumimoji="1" lang="en-US" altLang="zh-CN" sz="1800">
                <a:ea typeface="宋体" panose="02010600030101010101" pitchFamily="2" charset="-122"/>
              </a:rPr>
              <a:t>   </a:t>
            </a:r>
            <a:r>
              <a:rPr kumimoji="1" lang="en-US" altLang="zh-CN" sz="2000">
                <a:ea typeface="宋体" panose="02010600030101010101" pitchFamily="2" charset="-122"/>
              </a:rPr>
              <a:t>Find courses offered in Fall 2009 but not in Spring 2010</a:t>
            </a:r>
            <a:endParaRPr lang="en-US" altLang="zh-CN" sz="1800">
              <a:latin typeface="Times New Roman" panose="02020603050405020304" pitchFamily="18" charset="0"/>
              <a:ea typeface="宋体" panose="02010600030101010101" pitchFamily="2" charset="-122"/>
            </a:endParaRPr>
          </a:p>
        </p:txBody>
      </p:sp>
      <p:sp>
        <p:nvSpPr>
          <p:cNvPr id="439301" name="Text Box 5"/>
          <p:cNvSpPr txBox="1">
            <a:spLocks noChangeArrowheads="1"/>
          </p:cNvSpPr>
          <p:nvPr/>
        </p:nvSpPr>
        <p:spPr bwMode="auto">
          <a:xfrm>
            <a:off x="1132075" y="1548018"/>
            <a:ext cx="7440612" cy="1920875"/>
          </a:xfrm>
          <a:prstGeom prst="rect">
            <a:avLst/>
          </a:prstGeom>
          <a:noFill/>
          <a:ln w="9525">
            <a:noFill/>
            <a:miter lim="800000"/>
          </a:ln>
        </p:spPr>
        <p:txBody>
          <a:bodyPr>
            <a:spAutoFit/>
          </a:bodyPr>
          <a:lstStyle/>
          <a:p>
            <a:r>
              <a:rPr lang="en-US" altLang="zh-CN" sz="2000" b="1" dirty="0">
                <a:ea typeface="宋体" panose="02010600030101010101" pitchFamily="2" charset="-122"/>
              </a:rPr>
              <a:t>select distinct </a:t>
            </a:r>
            <a:r>
              <a:rPr lang="en-US" altLang="zh-CN" sz="2000" i="1" dirty="0" err="1" smtClean="0">
                <a:ea typeface="宋体" panose="02010600030101010101" pitchFamily="2" charset="-122"/>
              </a:rPr>
              <a:t>course_id</a:t>
            </a:r>
            <a:r>
              <a:rPr lang="en-US" altLang="zh-CN" sz="2000" i="1" dirty="0" smtClean="0">
                <a:ea typeface="宋体" panose="02010600030101010101" pitchFamily="2" charset="-122"/>
              </a:rPr>
              <a:t>       --outer select</a:t>
            </a:r>
            <a:endParaRPr lang="en-US" altLang="zh-CN" sz="1800" i="1" dirty="0">
              <a:ea typeface="宋体" panose="02010600030101010101" pitchFamily="2" charset="-122"/>
            </a:endParaRPr>
          </a:p>
          <a:p>
            <a:r>
              <a:rPr lang="en-US" altLang="zh-CN" sz="2000" b="1" dirty="0">
                <a:ea typeface="宋体" panose="02010600030101010101" pitchFamily="2" charset="-122"/>
              </a:rPr>
              <a:t>from </a:t>
            </a:r>
            <a:r>
              <a:rPr lang="en-US" altLang="zh-CN" sz="2000" i="1" dirty="0">
                <a:ea typeface="宋体" panose="02010600030101010101" pitchFamily="2" charset="-122"/>
              </a:rPr>
              <a:t>section</a:t>
            </a:r>
            <a:endParaRPr lang="en-US" altLang="zh-CN" sz="1800" i="1" dirty="0">
              <a:ea typeface="宋体" panose="02010600030101010101" pitchFamily="2" charset="-122"/>
            </a:endParaRPr>
          </a:p>
          <a:p>
            <a:r>
              <a:rPr lang="en-US" altLang="zh-CN" sz="2000" b="1" dirty="0">
                <a:ea typeface="宋体" panose="02010600030101010101" pitchFamily="2" charset="-122"/>
              </a:rPr>
              <a:t>where </a:t>
            </a:r>
            <a:r>
              <a:rPr lang="en-US" altLang="zh-CN" sz="2000" i="1" dirty="0">
                <a:ea typeface="宋体" panose="02010600030101010101" pitchFamily="2" charset="-122"/>
              </a:rPr>
              <a:t>semester </a:t>
            </a:r>
            <a:r>
              <a:rPr lang="en-US" altLang="zh-CN" sz="2000" dirty="0">
                <a:ea typeface="宋体" panose="02010600030101010101" pitchFamily="2" charset="-122"/>
              </a:rPr>
              <a:t>= ’Fall’ </a:t>
            </a:r>
            <a:r>
              <a:rPr lang="en-US" altLang="zh-CN" sz="2000" b="1" dirty="0">
                <a:ea typeface="宋体" panose="02010600030101010101" pitchFamily="2" charset="-122"/>
              </a:rPr>
              <a:t>and </a:t>
            </a:r>
            <a:r>
              <a:rPr lang="en-US" altLang="zh-CN" sz="2000" i="1" dirty="0">
                <a:ea typeface="宋体" panose="02010600030101010101" pitchFamily="2" charset="-122"/>
              </a:rPr>
              <a:t>year</a:t>
            </a:r>
            <a:r>
              <a:rPr lang="en-US" altLang="zh-CN" sz="2000" dirty="0">
                <a:ea typeface="宋体" panose="02010600030101010101" pitchFamily="2" charset="-122"/>
              </a:rPr>
              <a:t>= 2009 </a:t>
            </a:r>
            <a:r>
              <a:rPr lang="en-US" altLang="zh-CN" sz="2000" b="1" dirty="0">
                <a:ea typeface="宋体" panose="02010600030101010101" pitchFamily="2" charset="-122"/>
              </a:rPr>
              <a:t>and </a:t>
            </a:r>
            <a:br>
              <a:rPr lang="en-US" altLang="zh-CN" sz="2000" b="1" dirty="0">
                <a:ea typeface="宋体" panose="02010600030101010101" pitchFamily="2" charset="-122"/>
              </a:rPr>
            </a:br>
            <a:r>
              <a:rPr lang="en-US" altLang="zh-CN" sz="2000" b="1" dirty="0">
                <a:ea typeface="宋体" panose="02010600030101010101" pitchFamily="2" charset="-122"/>
              </a:rPr>
              <a:t>           </a:t>
            </a:r>
            <a:r>
              <a:rPr lang="en-US" altLang="zh-CN" sz="2000" i="1" dirty="0" err="1">
                <a:ea typeface="宋体" panose="02010600030101010101" pitchFamily="2" charset="-122"/>
              </a:rPr>
              <a:t>course_id</a:t>
            </a:r>
            <a:r>
              <a:rPr lang="en-US" altLang="zh-CN" sz="2000" i="1" dirty="0">
                <a:ea typeface="宋体" panose="02010600030101010101" pitchFamily="2" charset="-122"/>
              </a:rPr>
              <a:t> </a:t>
            </a:r>
            <a:r>
              <a:rPr lang="en-US" altLang="zh-CN" sz="2000" b="1" dirty="0">
                <a:ea typeface="宋体" panose="02010600030101010101" pitchFamily="2" charset="-122"/>
              </a:rPr>
              <a:t>in </a:t>
            </a:r>
            <a:r>
              <a:rPr lang="en-US" altLang="zh-CN" sz="2000" dirty="0">
                <a:ea typeface="宋体" panose="02010600030101010101" pitchFamily="2" charset="-122"/>
              </a:rPr>
              <a:t>(</a:t>
            </a:r>
            <a:r>
              <a:rPr lang="en-US" altLang="zh-CN" sz="2000" b="1" dirty="0">
                <a:solidFill>
                  <a:srgbClr val="FF0000"/>
                </a:solidFill>
                <a:ea typeface="宋体" panose="02010600030101010101" pitchFamily="2" charset="-122"/>
              </a:rPr>
              <a:t>select </a:t>
            </a:r>
            <a:r>
              <a:rPr lang="en-US" altLang="zh-CN" sz="2000" i="1" dirty="0" err="1" smtClean="0">
                <a:solidFill>
                  <a:srgbClr val="FF0000"/>
                </a:solidFill>
                <a:ea typeface="宋体" panose="02010600030101010101" pitchFamily="2" charset="-122"/>
              </a:rPr>
              <a:t>course_id</a:t>
            </a:r>
            <a:r>
              <a:rPr lang="en-US" altLang="zh-CN" sz="2000" i="1" dirty="0" smtClean="0">
                <a:solidFill>
                  <a:srgbClr val="FF0000"/>
                </a:solidFill>
                <a:ea typeface="宋体" panose="02010600030101010101" pitchFamily="2" charset="-122"/>
              </a:rPr>
              <a:t>    --</a:t>
            </a:r>
            <a:r>
              <a:rPr lang="en-US" altLang="zh-CN" sz="2000" i="1" dirty="0" err="1" smtClean="0">
                <a:solidFill>
                  <a:srgbClr val="FF0000"/>
                </a:solidFill>
                <a:ea typeface="宋体" panose="02010600030101010101" pitchFamily="2" charset="-122"/>
              </a:rPr>
              <a:t>subselect</a:t>
            </a:r>
            <a:r>
              <a:rPr lang="en-US" altLang="zh-CN" sz="2000" i="1" dirty="0" smtClean="0">
                <a:solidFill>
                  <a:srgbClr val="FF0000"/>
                </a:solidFill>
                <a:ea typeface="宋体" panose="02010600030101010101" pitchFamily="2" charset="-122"/>
              </a:rPr>
              <a:t> (</a:t>
            </a:r>
            <a:r>
              <a:rPr lang="en-US" altLang="zh-CN" sz="2000" i="1" dirty="0" err="1" smtClean="0">
                <a:solidFill>
                  <a:srgbClr val="FF0000"/>
                </a:solidFill>
                <a:ea typeface="宋体" panose="02010600030101010101" pitchFamily="2" charset="-122"/>
              </a:rPr>
              <a:t>innner</a:t>
            </a:r>
            <a:r>
              <a:rPr lang="en-US" altLang="zh-CN" sz="2000" i="1" dirty="0" smtClean="0">
                <a:solidFill>
                  <a:srgbClr val="FF0000"/>
                </a:solidFill>
                <a:ea typeface="宋体" panose="02010600030101010101" pitchFamily="2" charset="-122"/>
              </a:rPr>
              <a:t>)</a:t>
            </a:r>
            <a:endParaRPr lang="en-US" altLang="zh-CN" sz="1800" i="1" dirty="0">
              <a:solidFill>
                <a:srgbClr val="FF0000"/>
              </a:solidFill>
              <a:ea typeface="宋体" panose="02010600030101010101" pitchFamily="2" charset="-122"/>
            </a:endParaRPr>
          </a:p>
          <a:p>
            <a:r>
              <a:rPr lang="en-US" altLang="zh-CN" sz="1800" b="1" dirty="0">
                <a:solidFill>
                  <a:srgbClr val="FF0000"/>
                </a:solidFill>
                <a:ea typeface="宋体" panose="02010600030101010101" pitchFamily="2" charset="-122"/>
              </a:rPr>
              <a:t>                                 </a:t>
            </a:r>
            <a:r>
              <a:rPr lang="en-US" altLang="zh-CN" sz="2000" b="1" dirty="0">
                <a:solidFill>
                  <a:srgbClr val="FF0000"/>
                </a:solidFill>
                <a:ea typeface="宋体" panose="02010600030101010101" pitchFamily="2" charset="-122"/>
              </a:rPr>
              <a:t>from </a:t>
            </a:r>
            <a:r>
              <a:rPr lang="en-US" altLang="zh-CN" sz="2000" i="1" dirty="0">
                <a:solidFill>
                  <a:srgbClr val="FF0000"/>
                </a:solidFill>
                <a:ea typeface="宋体" panose="02010600030101010101" pitchFamily="2" charset="-122"/>
              </a:rPr>
              <a:t>section</a:t>
            </a:r>
            <a:endParaRPr lang="en-US" altLang="zh-CN" sz="1800" i="1" dirty="0">
              <a:solidFill>
                <a:srgbClr val="FF0000"/>
              </a:solidFill>
              <a:ea typeface="宋体" panose="02010600030101010101" pitchFamily="2" charset="-122"/>
            </a:endParaRPr>
          </a:p>
          <a:p>
            <a:r>
              <a:rPr lang="en-US" altLang="zh-CN" sz="1800" b="1" dirty="0">
                <a:solidFill>
                  <a:srgbClr val="FF0000"/>
                </a:solidFill>
                <a:ea typeface="宋体" panose="02010600030101010101" pitchFamily="2" charset="-122"/>
              </a:rPr>
              <a:t>                                 </a:t>
            </a:r>
            <a:r>
              <a:rPr lang="en-US" altLang="zh-CN" sz="2000" b="1" dirty="0">
                <a:solidFill>
                  <a:srgbClr val="FF0000"/>
                </a:solidFill>
                <a:ea typeface="宋体" panose="02010600030101010101" pitchFamily="2" charset="-122"/>
              </a:rPr>
              <a:t>where </a:t>
            </a:r>
            <a:r>
              <a:rPr lang="en-US" altLang="zh-CN" sz="2000" i="1" dirty="0">
                <a:solidFill>
                  <a:srgbClr val="FF0000"/>
                </a:solidFill>
                <a:ea typeface="宋体" panose="02010600030101010101" pitchFamily="2" charset="-122"/>
              </a:rPr>
              <a:t>semester </a:t>
            </a:r>
            <a:r>
              <a:rPr lang="en-US" altLang="zh-CN" sz="2000" dirty="0">
                <a:solidFill>
                  <a:srgbClr val="FF0000"/>
                </a:solidFill>
                <a:ea typeface="宋体" panose="02010600030101010101" pitchFamily="2" charset="-122"/>
              </a:rPr>
              <a:t>= ’Spring’ </a:t>
            </a:r>
            <a:r>
              <a:rPr lang="en-US" altLang="zh-CN" sz="2000" b="1" dirty="0">
                <a:solidFill>
                  <a:srgbClr val="FF0000"/>
                </a:solidFill>
                <a:ea typeface="宋体" panose="02010600030101010101" pitchFamily="2" charset="-122"/>
              </a:rPr>
              <a:t>and </a:t>
            </a:r>
            <a:r>
              <a:rPr lang="en-US" altLang="zh-CN" sz="2000" i="1" dirty="0">
                <a:solidFill>
                  <a:srgbClr val="FF0000"/>
                </a:solidFill>
                <a:ea typeface="宋体" panose="02010600030101010101" pitchFamily="2" charset="-122"/>
              </a:rPr>
              <a:t>year</a:t>
            </a:r>
            <a:r>
              <a:rPr lang="en-US" altLang="zh-CN" sz="2000" dirty="0">
                <a:solidFill>
                  <a:srgbClr val="FF0000"/>
                </a:solidFill>
                <a:ea typeface="宋体" panose="02010600030101010101" pitchFamily="2" charset="-122"/>
              </a:rPr>
              <a:t>= 2010</a:t>
            </a:r>
            <a:r>
              <a:rPr lang="en-US" altLang="zh-CN" sz="2000" dirty="0">
                <a:ea typeface="宋体" panose="02010600030101010101" pitchFamily="2" charset="-122"/>
              </a:rPr>
              <a:t>);</a:t>
            </a:r>
            <a:endParaRPr lang="en-US" altLang="zh-CN" sz="1800" dirty="0">
              <a:ea typeface="宋体" panose="02010600030101010101" pitchFamily="2" charset="-122"/>
            </a:endParaRPr>
          </a:p>
        </p:txBody>
      </p:sp>
      <p:sp>
        <p:nvSpPr>
          <p:cNvPr id="439302" name="Text Box 6"/>
          <p:cNvSpPr txBox="1">
            <a:spLocks noChangeArrowheads="1"/>
          </p:cNvSpPr>
          <p:nvPr/>
        </p:nvSpPr>
        <p:spPr bwMode="auto">
          <a:xfrm>
            <a:off x="1102248" y="4071789"/>
            <a:ext cx="7381875" cy="1920875"/>
          </a:xfrm>
          <a:prstGeom prst="rect">
            <a:avLst/>
          </a:prstGeom>
          <a:noFill/>
          <a:ln w="9525">
            <a:noFill/>
            <a:miter lim="800000"/>
          </a:ln>
        </p:spPr>
        <p:txBody>
          <a:bodyPr>
            <a:spAutoFit/>
          </a:bodyPr>
          <a:lstStyle/>
          <a:p>
            <a:r>
              <a:rPr lang="en-US" altLang="zh-CN" sz="2000" b="1" dirty="0">
                <a:ea typeface="宋体" panose="02010600030101010101" pitchFamily="2" charset="-122"/>
              </a:rPr>
              <a:t>select distinct </a:t>
            </a:r>
            <a:r>
              <a:rPr lang="en-US" altLang="zh-CN" sz="2000" i="1" dirty="0" err="1">
                <a:ea typeface="宋体" panose="02010600030101010101" pitchFamily="2" charset="-122"/>
              </a:rPr>
              <a:t>course_id</a:t>
            </a:r>
            <a:endParaRPr lang="en-US" altLang="zh-CN" sz="1800" i="1" dirty="0">
              <a:ea typeface="宋体" panose="02010600030101010101" pitchFamily="2" charset="-122"/>
            </a:endParaRPr>
          </a:p>
          <a:p>
            <a:r>
              <a:rPr lang="en-US" altLang="zh-CN" sz="2000" b="1" dirty="0">
                <a:ea typeface="宋体" panose="02010600030101010101" pitchFamily="2" charset="-122"/>
              </a:rPr>
              <a:t>from </a:t>
            </a:r>
            <a:r>
              <a:rPr lang="en-US" altLang="zh-CN" sz="2000" i="1" dirty="0">
                <a:ea typeface="宋体" panose="02010600030101010101" pitchFamily="2" charset="-122"/>
              </a:rPr>
              <a:t>section</a:t>
            </a:r>
            <a:endParaRPr lang="en-US" altLang="zh-CN" sz="1800" i="1" dirty="0">
              <a:ea typeface="宋体" panose="02010600030101010101" pitchFamily="2" charset="-122"/>
            </a:endParaRPr>
          </a:p>
          <a:p>
            <a:r>
              <a:rPr lang="en-US" altLang="zh-CN" sz="2000" b="1" dirty="0">
                <a:ea typeface="宋体" panose="02010600030101010101" pitchFamily="2" charset="-122"/>
              </a:rPr>
              <a:t>where </a:t>
            </a:r>
            <a:r>
              <a:rPr lang="en-US" altLang="zh-CN" sz="2000" i="1" dirty="0">
                <a:ea typeface="宋体" panose="02010600030101010101" pitchFamily="2" charset="-122"/>
              </a:rPr>
              <a:t>semester </a:t>
            </a:r>
            <a:r>
              <a:rPr lang="en-US" altLang="zh-CN" sz="2000" dirty="0">
                <a:ea typeface="宋体" panose="02010600030101010101" pitchFamily="2" charset="-122"/>
              </a:rPr>
              <a:t>= ’Fall’ </a:t>
            </a:r>
            <a:r>
              <a:rPr lang="en-US" altLang="zh-CN" sz="2000" b="1" dirty="0">
                <a:ea typeface="宋体" panose="02010600030101010101" pitchFamily="2" charset="-122"/>
              </a:rPr>
              <a:t>and </a:t>
            </a:r>
            <a:r>
              <a:rPr lang="en-US" altLang="zh-CN" sz="2000" i="1" dirty="0">
                <a:ea typeface="宋体" panose="02010600030101010101" pitchFamily="2" charset="-122"/>
              </a:rPr>
              <a:t>year</a:t>
            </a:r>
            <a:r>
              <a:rPr lang="en-US" altLang="zh-CN" sz="2000" dirty="0">
                <a:ea typeface="宋体" panose="02010600030101010101" pitchFamily="2" charset="-122"/>
              </a:rPr>
              <a:t>= 2009 </a:t>
            </a:r>
            <a:r>
              <a:rPr lang="en-US" altLang="zh-CN" sz="2000" b="1" dirty="0">
                <a:ea typeface="宋体" panose="02010600030101010101" pitchFamily="2" charset="-122"/>
              </a:rPr>
              <a:t>and </a:t>
            </a:r>
            <a:br>
              <a:rPr lang="en-US" altLang="zh-CN" sz="2000" b="1" dirty="0">
                <a:ea typeface="宋体" panose="02010600030101010101" pitchFamily="2" charset="-122"/>
              </a:rPr>
            </a:br>
            <a:r>
              <a:rPr lang="en-US" altLang="zh-CN" sz="2000" b="1" dirty="0">
                <a:ea typeface="宋体" panose="02010600030101010101" pitchFamily="2" charset="-122"/>
              </a:rPr>
              <a:t>           </a:t>
            </a:r>
            <a:r>
              <a:rPr lang="en-US" altLang="zh-CN" sz="2000" i="1" dirty="0" err="1">
                <a:ea typeface="宋体" panose="02010600030101010101" pitchFamily="2" charset="-122"/>
              </a:rPr>
              <a:t>course_id</a:t>
            </a:r>
            <a:r>
              <a:rPr lang="en-US" altLang="zh-CN" sz="2000" i="1" dirty="0">
                <a:ea typeface="宋体" panose="02010600030101010101" pitchFamily="2" charset="-122"/>
              </a:rPr>
              <a:t>  </a:t>
            </a:r>
            <a:r>
              <a:rPr lang="en-US" altLang="zh-CN" sz="2000" b="1" dirty="0">
                <a:ea typeface="宋体" panose="02010600030101010101" pitchFamily="2" charset="-122"/>
              </a:rPr>
              <a:t>not in </a:t>
            </a:r>
            <a:r>
              <a:rPr lang="en-US" altLang="zh-CN" sz="2000" dirty="0">
                <a:solidFill>
                  <a:srgbClr val="FF0000"/>
                </a:solidFill>
                <a:ea typeface="宋体" panose="02010600030101010101" pitchFamily="2" charset="-122"/>
              </a:rPr>
              <a:t>(</a:t>
            </a:r>
            <a:r>
              <a:rPr lang="en-US" altLang="zh-CN" sz="2000" b="1" dirty="0">
                <a:solidFill>
                  <a:srgbClr val="FF0000"/>
                </a:solidFill>
                <a:ea typeface="宋体" panose="02010600030101010101" pitchFamily="2" charset="-122"/>
              </a:rPr>
              <a:t>select </a:t>
            </a:r>
            <a:r>
              <a:rPr lang="en-US" altLang="zh-CN" sz="2000" i="1" dirty="0" err="1">
                <a:solidFill>
                  <a:srgbClr val="FF0000"/>
                </a:solidFill>
                <a:ea typeface="宋体" panose="02010600030101010101" pitchFamily="2" charset="-122"/>
              </a:rPr>
              <a:t>course_id</a:t>
            </a:r>
            <a:endParaRPr lang="en-US" altLang="zh-CN" sz="1800" i="1" dirty="0">
              <a:solidFill>
                <a:srgbClr val="FF0000"/>
              </a:solidFill>
              <a:ea typeface="宋体" panose="02010600030101010101" pitchFamily="2" charset="-122"/>
            </a:endParaRPr>
          </a:p>
          <a:p>
            <a:r>
              <a:rPr lang="en-US" altLang="zh-CN" sz="1800" b="1" dirty="0">
                <a:solidFill>
                  <a:srgbClr val="FF0000"/>
                </a:solidFill>
                <a:ea typeface="宋体" panose="02010600030101010101" pitchFamily="2" charset="-122"/>
              </a:rPr>
              <a:t>                                 </a:t>
            </a:r>
            <a:r>
              <a:rPr lang="en-US" altLang="zh-CN" sz="2000" b="1" dirty="0">
                <a:solidFill>
                  <a:srgbClr val="FF0000"/>
                </a:solidFill>
                <a:ea typeface="宋体" panose="02010600030101010101" pitchFamily="2" charset="-122"/>
              </a:rPr>
              <a:t>from </a:t>
            </a:r>
            <a:r>
              <a:rPr lang="en-US" altLang="zh-CN" sz="2000" i="1" dirty="0">
                <a:solidFill>
                  <a:srgbClr val="FF0000"/>
                </a:solidFill>
                <a:ea typeface="宋体" panose="02010600030101010101" pitchFamily="2" charset="-122"/>
              </a:rPr>
              <a:t>section</a:t>
            </a:r>
            <a:endParaRPr lang="en-US" altLang="zh-CN" sz="1800" i="1" dirty="0">
              <a:solidFill>
                <a:srgbClr val="FF0000"/>
              </a:solidFill>
              <a:ea typeface="宋体" panose="02010600030101010101" pitchFamily="2" charset="-122"/>
            </a:endParaRPr>
          </a:p>
          <a:p>
            <a:r>
              <a:rPr lang="en-US" altLang="zh-CN" sz="1800" b="1" dirty="0">
                <a:solidFill>
                  <a:srgbClr val="FF0000"/>
                </a:solidFill>
                <a:ea typeface="宋体" panose="02010600030101010101" pitchFamily="2" charset="-122"/>
              </a:rPr>
              <a:t>                                 </a:t>
            </a:r>
            <a:r>
              <a:rPr lang="en-US" altLang="zh-CN" sz="2000" b="1" dirty="0">
                <a:solidFill>
                  <a:srgbClr val="FF0000"/>
                </a:solidFill>
                <a:ea typeface="宋体" panose="02010600030101010101" pitchFamily="2" charset="-122"/>
              </a:rPr>
              <a:t>where </a:t>
            </a:r>
            <a:r>
              <a:rPr lang="en-US" altLang="zh-CN" sz="2000" i="1" dirty="0">
                <a:solidFill>
                  <a:srgbClr val="FF0000"/>
                </a:solidFill>
                <a:ea typeface="宋体" panose="02010600030101010101" pitchFamily="2" charset="-122"/>
              </a:rPr>
              <a:t>semester </a:t>
            </a:r>
            <a:r>
              <a:rPr lang="en-US" altLang="zh-CN" sz="2000" dirty="0">
                <a:solidFill>
                  <a:srgbClr val="FF0000"/>
                </a:solidFill>
                <a:ea typeface="宋体" panose="02010600030101010101" pitchFamily="2" charset="-122"/>
              </a:rPr>
              <a:t>= ’Spring’ </a:t>
            </a:r>
            <a:r>
              <a:rPr lang="en-US" altLang="zh-CN" sz="2000" b="1" dirty="0">
                <a:solidFill>
                  <a:srgbClr val="FF0000"/>
                </a:solidFill>
                <a:ea typeface="宋体" panose="02010600030101010101" pitchFamily="2" charset="-122"/>
              </a:rPr>
              <a:t>and </a:t>
            </a:r>
            <a:r>
              <a:rPr lang="en-US" altLang="zh-CN" sz="2000" i="1" dirty="0">
                <a:solidFill>
                  <a:srgbClr val="FF0000"/>
                </a:solidFill>
                <a:ea typeface="宋体" panose="02010600030101010101" pitchFamily="2" charset="-122"/>
              </a:rPr>
              <a:t>year</a:t>
            </a:r>
            <a:r>
              <a:rPr lang="en-US" altLang="zh-CN" sz="2000" dirty="0">
                <a:solidFill>
                  <a:srgbClr val="FF0000"/>
                </a:solidFill>
                <a:ea typeface="宋体" panose="02010600030101010101" pitchFamily="2" charset="-122"/>
              </a:rPr>
              <a:t>= 2010);</a:t>
            </a:r>
            <a:endParaRPr lang="en-US" altLang="zh-CN" sz="1800" dirty="0">
              <a:solidFill>
                <a:srgbClr val="FF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93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93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01" grpId="0" autoUpdateAnimBg="0"/>
      <p:bldP spid="439302"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pPr>
              <a:defRPr/>
            </a:pPr>
            <a:r>
              <a:rPr lang="en-US" altLang="zh-CN" smtClean="0">
                <a:ea typeface="宋体" panose="02010600030101010101" pitchFamily="2" charset="-122"/>
              </a:rPr>
              <a:t>Example Query</a:t>
            </a:r>
          </a:p>
        </p:txBody>
      </p:sp>
      <p:sp>
        <p:nvSpPr>
          <p:cNvPr id="46083" name="Rectangle 3"/>
          <p:cNvSpPr>
            <a:spLocks noGrp="1" noChangeArrowheads="1"/>
          </p:cNvSpPr>
          <p:nvPr>
            <p:ph type="body" idx="1"/>
          </p:nvPr>
        </p:nvSpPr>
        <p:spPr>
          <a:xfrm>
            <a:off x="782805" y="729970"/>
            <a:ext cx="7661275" cy="760412"/>
          </a:xfrm>
        </p:spPr>
        <p:txBody>
          <a:bodyPr/>
          <a:lstStyle/>
          <a:p>
            <a:pPr defTabSz="915670">
              <a:tabLst>
                <a:tab pos="683895" algn="l"/>
                <a:tab pos="1250950" algn="l"/>
              </a:tabLst>
            </a:pPr>
            <a:r>
              <a:rPr lang="en-US" altLang="zh-CN" sz="2000" dirty="0" smtClean="0">
                <a:ea typeface="宋体" panose="02010600030101010101" pitchFamily="2" charset="-122"/>
              </a:rPr>
              <a:t>Find the total number of (distinct) students who have taken course sections taught by the instructor with </a:t>
            </a:r>
            <a:r>
              <a:rPr lang="en-US" altLang="zh-CN" sz="2000" i="1" dirty="0" smtClean="0">
                <a:ea typeface="宋体" panose="02010600030101010101" pitchFamily="2" charset="-122"/>
              </a:rPr>
              <a:t>ID </a:t>
            </a:r>
            <a:r>
              <a:rPr lang="en-US" altLang="zh-CN" sz="2000" dirty="0" smtClean="0">
                <a:ea typeface="宋体" panose="02010600030101010101" pitchFamily="2" charset="-122"/>
              </a:rPr>
              <a:t>10101</a:t>
            </a:r>
            <a:endParaRPr lang="en-US" altLang="zh-CN" sz="1800" dirty="0" smtClean="0">
              <a:ea typeface="宋体" panose="02010600030101010101" pitchFamily="2" charset="-122"/>
            </a:endParaRPr>
          </a:p>
          <a:p>
            <a:pPr defTabSz="915670">
              <a:tabLst>
                <a:tab pos="683895" algn="l"/>
                <a:tab pos="1250950" algn="l"/>
              </a:tabLst>
            </a:pPr>
            <a:endParaRPr lang="en-US" altLang="zh-CN" sz="1800" i="1" dirty="0" smtClean="0">
              <a:ea typeface="宋体" panose="02010600030101010101" pitchFamily="2" charset="-122"/>
            </a:endParaRPr>
          </a:p>
        </p:txBody>
      </p:sp>
      <p:sp>
        <p:nvSpPr>
          <p:cNvPr id="46084" name="Text Box 4"/>
          <p:cNvSpPr txBox="1">
            <a:spLocks noChangeArrowheads="1"/>
          </p:cNvSpPr>
          <p:nvPr/>
        </p:nvSpPr>
        <p:spPr bwMode="auto">
          <a:xfrm>
            <a:off x="764465" y="3835550"/>
            <a:ext cx="8056563" cy="1123384"/>
          </a:xfrm>
          <a:prstGeom prst="rect">
            <a:avLst/>
          </a:prstGeom>
          <a:noFill/>
          <a:ln w="9525">
            <a:noFill/>
            <a:miter lim="800000"/>
          </a:ln>
        </p:spPr>
        <p:txBody>
          <a:bodyPr>
            <a:spAutoFit/>
          </a:bodyPr>
          <a:lstStyle/>
          <a:p>
            <a:pPr>
              <a:spcBef>
                <a:spcPct val="35000"/>
              </a:spcBef>
              <a:buClr>
                <a:schemeClr val="tx2"/>
              </a:buClr>
              <a:buSzPct val="90000"/>
              <a:buFont typeface="Monotype Sorts" charset="2"/>
              <a:buChar char="n"/>
            </a:pPr>
            <a:r>
              <a:rPr kumimoji="1" lang="en-US" altLang="zh-CN" sz="1800" dirty="0">
                <a:solidFill>
                  <a:schemeClr val="tx2"/>
                </a:solidFill>
                <a:ea typeface="宋体" panose="02010600030101010101" pitchFamily="2" charset="-122"/>
              </a:rPr>
              <a:t>  </a:t>
            </a:r>
            <a:r>
              <a:rPr kumimoji="1" lang="en-US" altLang="zh-CN" sz="2000" dirty="0">
                <a:solidFill>
                  <a:schemeClr val="tx2"/>
                </a:solidFill>
                <a:ea typeface="宋体" panose="02010600030101010101" pitchFamily="2" charset="-122"/>
              </a:rPr>
              <a:t>Note</a:t>
            </a:r>
            <a:r>
              <a:rPr kumimoji="1" lang="en-US" altLang="zh-CN" sz="2000" dirty="0">
                <a:ea typeface="宋体" panose="02010600030101010101" pitchFamily="2" charset="-122"/>
              </a:rPr>
              <a:t>: Above query can be written in a much simpler manner.  The </a:t>
            </a:r>
            <a:br>
              <a:rPr kumimoji="1" lang="en-US" altLang="zh-CN" sz="2000" dirty="0">
                <a:ea typeface="宋体" panose="02010600030101010101" pitchFamily="2" charset="-122"/>
              </a:rPr>
            </a:br>
            <a:r>
              <a:rPr kumimoji="1" lang="en-US" altLang="zh-CN" sz="2000" dirty="0">
                <a:ea typeface="宋体" panose="02010600030101010101" pitchFamily="2" charset="-122"/>
              </a:rPr>
              <a:t>               formulation above is simply to illustrate SQL features</a:t>
            </a:r>
            <a:r>
              <a:rPr kumimoji="1" lang="en-US" altLang="zh-CN" sz="2000" dirty="0" smtClean="0">
                <a:ea typeface="宋体" panose="02010600030101010101" pitchFamily="2" charset="-122"/>
              </a:rPr>
              <a:t>.</a:t>
            </a:r>
          </a:p>
          <a:p>
            <a:pPr>
              <a:spcBef>
                <a:spcPct val="35000"/>
              </a:spcBef>
              <a:buClr>
                <a:schemeClr val="tx2"/>
              </a:buClr>
              <a:buSzPct val="90000"/>
              <a:buFont typeface="Monotype Sorts" charset="2"/>
              <a:buChar char="n"/>
            </a:pPr>
            <a:r>
              <a:rPr kumimoji="1" lang="en-US" altLang="zh-CN" sz="2000" dirty="0" smtClean="0">
                <a:ea typeface="宋体" panose="02010600030101010101" pitchFamily="2" charset="-122"/>
              </a:rPr>
              <a:t>SQL Server not support </a:t>
            </a:r>
            <a:r>
              <a:rPr kumimoji="1" lang="en-US" altLang="zh-CN" sz="2000" dirty="0" err="1" smtClean="0">
                <a:ea typeface="宋体" panose="02010600030101010101" pitchFamily="2" charset="-122"/>
              </a:rPr>
              <a:t>mutiplue</a:t>
            </a:r>
            <a:r>
              <a:rPr kumimoji="1" lang="en-US" altLang="zh-CN" sz="2000" dirty="0" smtClean="0">
                <a:ea typeface="宋体" panose="02010600030101010101" pitchFamily="2" charset="-122"/>
              </a:rPr>
              <a:t> column sub Query</a:t>
            </a:r>
            <a:endParaRPr kumimoji="1" lang="en-US" altLang="zh-CN" sz="1800" dirty="0">
              <a:ea typeface="宋体" panose="02010600030101010101" pitchFamily="2" charset="-122"/>
            </a:endParaRPr>
          </a:p>
        </p:txBody>
      </p:sp>
      <p:sp>
        <p:nvSpPr>
          <p:cNvPr id="441349" name="Text Box 5"/>
          <p:cNvSpPr txBox="1">
            <a:spLocks noChangeArrowheads="1"/>
          </p:cNvSpPr>
          <p:nvPr/>
        </p:nvSpPr>
        <p:spPr bwMode="auto">
          <a:xfrm>
            <a:off x="925158" y="1492941"/>
            <a:ext cx="7384173" cy="2492990"/>
          </a:xfrm>
          <a:prstGeom prst="rect">
            <a:avLst/>
          </a:prstGeom>
          <a:noFill/>
          <a:ln w="9525">
            <a:noFill/>
            <a:miter lim="800000"/>
          </a:ln>
        </p:spPr>
        <p:txBody>
          <a:bodyPr wrap="square">
            <a:spAutoFit/>
          </a:bodyPr>
          <a:lstStyle/>
          <a:p>
            <a:r>
              <a:rPr lang="en-US" altLang="zh-CN" sz="2000" b="1" dirty="0">
                <a:ea typeface="宋体" panose="02010600030101010101" pitchFamily="2" charset="-122"/>
              </a:rPr>
              <a:t>select count </a:t>
            </a:r>
            <a:r>
              <a:rPr lang="en-US" altLang="zh-CN" sz="2000" dirty="0">
                <a:ea typeface="宋体" panose="02010600030101010101" pitchFamily="2" charset="-122"/>
              </a:rPr>
              <a:t>(</a:t>
            </a:r>
            <a:r>
              <a:rPr lang="en-US" altLang="zh-CN" sz="2000" b="1" dirty="0">
                <a:ea typeface="宋体" panose="02010600030101010101" pitchFamily="2" charset="-122"/>
              </a:rPr>
              <a:t>distinct </a:t>
            </a:r>
            <a:r>
              <a:rPr lang="en-US" altLang="zh-CN" sz="2000" i="1" dirty="0">
                <a:ea typeface="宋体" panose="02010600030101010101" pitchFamily="2" charset="-122"/>
              </a:rPr>
              <a:t>ID</a:t>
            </a:r>
            <a:r>
              <a:rPr lang="en-US" altLang="zh-CN" sz="2000" dirty="0">
                <a:ea typeface="宋体" panose="02010600030101010101" pitchFamily="2" charset="-122"/>
              </a:rPr>
              <a:t>)</a:t>
            </a:r>
            <a:endParaRPr lang="en-US" altLang="zh-CN" dirty="0">
              <a:ea typeface="宋体" panose="02010600030101010101" pitchFamily="2" charset="-122"/>
            </a:endParaRPr>
          </a:p>
          <a:p>
            <a:r>
              <a:rPr lang="en-US" altLang="zh-CN" sz="2000" b="1" dirty="0">
                <a:ea typeface="宋体" panose="02010600030101010101" pitchFamily="2" charset="-122"/>
              </a:rPr>
              <a:t>from </a:t>
            </a:r>
            <a:r>
              <a:rPr lang="en-US" altLang="zh-CN" sz="2000" i="1" dirty="0">
                <a:ea typeface="宋体" panose="02010600030101010101" pitchFamily="2" charset="-122"/>
              </a:rPr>
              <a:t>takes</a:t>
            </a:r>
            <a:endParaRPr lang="en-US" altLang="zh-CN" i="1" dirty="0">
              <a:ea typeface="宋体" panose="02010600030101010101" pitchFamily="2" charset="-122"/>
            </a:endParaRPr>
          </a:p>
          <a:p>
            <a:r>
              <a:rPr lang="en-US" altLang="zh-CN" sz="2000" b="1" dirty="0">
                <a:ea typeface="宋体" panose="02010600030101010101" pitchFamily="2" charset="-122"/>
              </a:rPr>
              <a:t>where </a:t>
            </a:r>
            <a:r>
              <a:rPr lang="en-US" altLang="zh-CN" sz="2000" dirty="0">
                <a:ea typeface="宋体" panose="02010600030101010101" pitchFamily="2" charset="-122"/>
              </a:rPr>
              <a:t>(</a:t>
            </a:r>
            <a:r>
              <a:rPr lang="en-US" altLang="zh-CN" sz="2000" i="1" dirty="0" err="1">
                <a:ea typeface="宋体" panose="02010600030101010101" pitchFamily="2" charset="-122"/>
              </a:rPr>
              <a:t>course_id</a:t>
            </a:r>
            <a:r>
              <a:rPr lang="en-US" altLang="zh-CN" sz="2000" dirty="0">
                <a:ea typeface="宋体" panose="02010600030101010101" pitchFamily="2" charset="-122"/>
              </a:rPr>
              <a:t>, </a:t>
            </a:r>
            <a:r>
              <a:rPr lang="en-US" altLang="zh-CN" sz="2000" i="1" dirty="0" err="1">
                <a:ea typeface="宋体" panose="02010600030101010101" pitchFamily="2" charset="-122"/>
              </a:rPr>
              <a:t>sec_id</a:t>
            </a:r>
            <a:r>
              <a:rPr lang="en-US" altLang="zh-CN" sz="2000" dirty="0">
                <a:ea typeface="宋体" panose="02010600030101010101" pitchFamily="2" charset="-122"/>
              </a:rPr>
              <a:t>, </a:t>
            </a:r>
            <a:r>
              <a:rPr lang="en-US" altLang="zh-CN" sz="2000" i="1" dirty="0">
                <a:ea typeface="宋体" panose="02010600030101010101" pitchFamily="2" charset="-122"/>
              </a:rPr>
              <a:t>semester</a:t>
            </a:r>
            <a:r>
              <a:rPr lang="en-US" altLang="zh-CN" sz="2000" dirty="0">
                <a:ea typeface="宋体" panose="02010600030101010101" pitchFamily="2" charset="-122"/>
              </a:rPr>
              <a:t>, </a:t>
            </a:r>
            <a:r>
              <a:rPr lang="en-US" altLang="zh-CN" sz="2000" i="1" dirty="0">
                <a:ea typeface="宋体" panose="02010600030101010101" pitchFamily="2" charset="-122"/>
              </a:rPr>
              <a:t>year</a:t>
            </a:r>
            <a:r>
              <a:rPr lang="en-US" altLang="zh-CN" sz="2000" dirty="0">
                <a:ea typeface="宋体" panose="02010600030101010101" pitchFamily="2" charset="-122"/>
              </a:rPr>
              <a:t>) </a:t>
            </a:r>
            <a:r>
              <a:rPr lang="en-US" altLang="zh-CN" sz="2000" b="1" dirty="0">
                <a:ea typeface="宋体" panose="02010600030101010101" pitchFamily="2" charset="-122"/>
              </a:rPr>
              <a:t>in </a:t>
            </a:r>
            <a:br>
              <a:rPr lang="en-US" altLang="zh-CN" sz="2000" b="1" dirty="0">
                <a:ea typeface="宋体" panose="02010600030101010101" pitchFamily="2" charset="-122"/>
              </a:rPr>
            </a:br>
            <a:r>
              <a:rPr lang="en-US" altLang="zh-CN" sz="2000" b="1" dirty="0">
                <a:ea typeface="宋体" panose="02010600030101010101" pitchFamily="2" charset="-122"/>
              </a:rPr>
              <a:t>                         </a:t>
            </a:r>
            <a:r>
              <a:rPr lang="en-US" altLang="zh-CN" sz="2000" dirty="0" smtClean="0">
                <a:ea typeface="宋体" panose="02010600030101010101" pitchFamily="2" charset="-122"/>
              </a:rPr>
              <a:t>(</a:t>
            </a:r>
            <a:r>
              <a:rPr lang="en-US" altLang="zh-CN" sz="2000" b="1" dirty="0">
                <a:ea typeface="宋体" panose="02010600030101010101" pitchFamily="2" charset="-122"/>
              </a:rPr>
              <a:t>select </a:t>
            </a:r>
            <a:r>
              <a:rPr lang="en-US" altLang="zh-CN" sz="2000" i="1" dirty="0" err="1">
                <a:ea typeface="宋体" panose="02010600030101010101" pitchFamily="2" charset="-122"/>
              </a:rPr>
              <a:t>course_id</a:t>
            </a:r>
            <a:r>
              <a:rPr lang="en-US" altLang="zh-CN" sz="2000" dirty="0">
                <a:ea typeface="宋体" panose="02010600030101010101" pitchFamily="2" charset="-122"/>
              </a:rPr>
              <a:t>, </a:t>
            </a:r>
            <a:r>
              <a:rPr lang="en-US" altLang="zh-CN" sz="2000" i="1" dirty="0" err="1">
                <a:ea typeface="宋体" panose="02010600030101010101" pitchFamily="2" charset="-122"/>
              </a:rPr>
              <a:t>sec_id</a:t>
            </a:r>
            <a:r>
              <a:rPr lang="en-US" altLang="zh-CN" sz="2000" dirty="0">
                <a:ea typeface="宋体" panose="02010600030101010101" pitchFamily="2" charset="-122"/>
              </a:rPr>
              <a:t>, </a:t>
            </a:r>
            <a:r>
              <a:rPr lang="en-US" altLang="zh-CN" sz="2000" i="1" dirty="0">
                <a:ea typeface="宋体" panose="02010600030101010101" pitchFamily="2" charset="-122"/>
              </a:rPr>
              <a:t>semester</a:t>
            </a:r>
            <a:r>
              <a:rPr lang="en-US" altLang="zh-CN" sz="2000" dirty="0">
                <a:ea typeface="宋体" panose="02010600030101010101" pitchFamily="2" charset="-122"/>
              </a:rPr>
              <a:t>, </a:t>
            </a:r>
            <a:r>
              <a:rPr lang="en-US" altLang="zh-CN" sz="2000" i="1" dirty="0">
                <a:ea typeface="宋体" panose="02010600030101010101" pitchFamily="2" charset="-122"/>
              </a:rPr>
              <a:t>year</a:t>
            </a:r>
            <a:endParaRPr lang="en-US" altLang="zh-CN" i="1" dirty="0">
              <a:ea typeface="宋体" panose="02010600030101010101" pitchFamily="2" charset="-122"/>
            </a:endParaRPr>
          </a:p>
          <a:p>
            <a:r>
              <a:rPr lang="en-US" altLang="zh-CN" b="1" dirty="0">
                <a:ea typeface="宋体" panose="02010600030101010101" pitchFamily="2" charset="-122"/>
              </a:rPr>
              <a:t>                                 </a:t>
            </a:r>
            <a:r>
              <a:rPr lang="en-US" altLang="zh-CN" sz="2000" b="1" dirty="0">
                <a:ea typeface="宋体" panose="02010600030101010101" pitchFamily="2" charset="-122"/>
              </a:rPr>
              <a:t>from </a:t>
            </a:r>
            <a:r>
              <a:rPr lang="en-US" altLang="zh-CN" sz="2000" i="1" dirty="0">
                <a:ea typeface="宋体" panose="02010600030101010101" pitchFamily="2" charset="-122"/>
              </a:rPr>
              <a:t>teaches</a:t>
            </a:r>
            <a:endParaRPr lang="en-US" altLang="zh-CN" i="1" dirty="0">
              <a:ea typeface="宋体" panose="02010600030101010101" pitchFamily="2" charset="-122"/>
            </a:endParaRPr>
          </a:p>
          <a:p>
            <a:r>
              <a:rPr lang="en-US" altLang="zh-CN" b="1" dirty="0">
                <a:ea typeface="宋体" panose="02010600030101010101" pitchFamily="2" charset="-122"/>
              </a:rPr>
              <a:t>                                 </a:t>
            </a:r>
            <a:r>
              <a:rPr lang="en-US" altLang="zh-CN" sz="2000" b="1" dirty="0">
                <a:ea typeface="宋体" panose="02010600030101010101" pitchFamily="2" charset="-122"/>
              </a:rPr>
              <a:t>where </a:t>
            </a:r>
            <a:r>
              <a:rPr lang="en-US" altLang="zh-CN" sz="2000" i="1" dirty="0">
                <a:ea typeface="宋体" panose="02010600030101010101" pitchFamily="2" charset="-122"/>
              </a:rPr>
              <a:t>teaches</a:t>
            </a:r>
            <a:r>
              <a:rPr lang="en-US" altLang="zh-CN" sz="2000" dirty="0">
                <a:ea typeface="宋体" panose="02010600030101010101" pitchFamily="2" charset="-122"/>
              </a:rPr>
              <a:t>.</a:t>
            </a:r>
            <a:r>
              <a:rPr lang="en-US" altLang="zh-CN" sz="2000" i="1" dirty="0">
                <a:ea typeface="宋体" panose="02010600030101010101" pitchFamily="2" charset="-122"/>
              </a:rPr>
              <a:t>ID</a:t>
            </a:r>
            <a:r>
              <a:rPr lang="en-US" altLang="zh-CN" sz="2000" dirty="0">
                <a:ea typeface="宋体" panose="02010600030101010101" pitchFamily="2" charset="-122"/>
              </a:rPr>
              <a:t>= 10101</a:t>
            </a:r>
            <a:r>
              <a:rPr lang="en-US" altLang="zh-CN" sz="2000" dirty="0" smtClean="0">
                <a:ea typeface="宋体" panose="02010600030101010101" pitchFamily="2" charset="-122"/>
              </a:rPr>
              <a:t>);</a:t>
            </a:r>
          </a:p>
          <a:p>
            <a:r>
              <a:rPr lang="en-US" altLang="zh-CN" sz="2000" dirty="0" smtClean="0"/>
              <a:t>//  (</a:t>
            </a:r>
            <a:r>
              <a:rPr lang="en-US" altLang="zh-CN" sz="2000" dirty="0" err="1" smtClean="0"/>
              <a:t>course_id+sec_id+semester+convert</a:t>
            </a:r>
            <a:r>
              <a:rPr lang="en-US" altLang="zh-CN" sz="2000" dirty="0" smtClean="0"/>
              <a:t>(</a:t>
            </a:r>
            <a:r>
              <a:rPr lang="en-US" altLang="zh-CN" sz="2000" dirty="0" err="1" smtClean="0"/>
              <a:t>varchar</a:t>
            </a:r>
            <a:r>
              <a:rPr lang="en-US" altLang="zh-CN" sz="2000" dirty="0" smtClean="0"/>
              <a:t>(4),year))</a:t>
            </a:r>
            <a:endParaRPr lang="en-US" altLang="zh-CN" sz="2000" dirty="0" smtClean="0">
              <a:ea typeface="宋体" panose="02010600030101010101" pitchFamily="2" charset="-122"/>
            </a:endParaRPr>
          </a:p>
          <a:p>
            <a:endParaRPr lang="en-US" altLang="zh-CN" dirty="0">
              <a:ea typeface="宋体" panose="02010600030101010101" pitchFamily="2" charset="-122"/>
            </a:endParaRPr>
          </a:p>
        </p:txBody>
      </p:sp>
      <p:pic>
        <p:nvPicPr>
          <p:cNvPr id="164866" name="Picture 2"/>
          <p:cNvPicPr>
            <a:picLocks noChangeAspect="1" noChangeArrowheads="1"/>
          </p:cNvPicPr>
          <p:nvPr/>
        </p:nvPicPr>
        <p:blipFill>
          <a:blip r:embed="rId3"/>
          <a:srcRect/>
          <a:stretch>
            <a:fillRect/>
          </a:stretch>
        </p:blipFill>
        <p:spPr bwMode="auto">
          <a:xfrm>
            <a:off x="5453511" y="4986842"/>
            <a:ext cx="2743816" cy="1403201"/>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13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9" grpId="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a:xfrm>
            <a:off x="563207" y="224678"/>
            <a:ext cx="8077200" cy="609600"/>
          </a:xfrm>
        </p:spPr>
        <p:txBody>
          <a:bodyPr/>
          <a:lstStyle/>
          <a:p>
            <a:pPr>
              <a:defRPr/>
            </a:pPr>
            <a:r>
              <a:rPr lang="en-US" altLang="zh-CN" dirty="0" smtClean="0">
                <a:ea typeface="宋体" panose="02010600030101010101" pitchFamily="2" charset="-122"/>
              </a:rPr>
              <a:t>Set Comparison</a:t>
            </a:r>
          </a:p>
        </p:txBody>
      </p:sp>
      <p:sp>
        <p:nvSpPr>
          <p:cNvPr id="47107" name="Rectangle 3"/>
          <p:cNvSpPr>
            <a:spLocks noGrp="1" noChangeArrowheads="1"/>
          </p:cNvSpPr>
          <p:nvPr>
            <p:ph type="body" idx="1"/>
          </p:nvPr>
        </p:nvSpPr>
        <p:spPr>
          <a:xfrm>
            <a:off x="804322" y="1009668"/>
            <a:ext cx="7672704" cy="1367771"/>
          </a:xfrm>
        </p:spPr>
        <p:txBody>
          <a:bodyPr/>
          <a:lstStyle/>
          <a:p>
            <a:pPr defTabSz="915670">
              <a:tabLst>
                <a:tab pos="1830070" algn="l"/>
              </a:tabLst>
            </a:pPr>
            <a:r>
              <a:rPr lang="en-US" altLang="zh-CN" sz="2000" dirty="0" smtClean="0">
                <a:ea typeface="宋体" panose="02010600030101010101" pitchFamily="2" charset="-122"/>
              </a:rPr>
              <a:t>Recall: Find names of instructors with salary greater than that of some (at least one) instructor in the Biology department.(</a:t>
            </a:r>
            <a:r>
              <a:rPr lang="zh-CN" altLang="en-US" sz="2000" dirty="0" smtClean="0">
                <a:solidFill>
                  <a:srgbClr val="C00000"/>
                </a:solidFill>
                <a:ea typeface="宋体" panose="02010600030101010101" pitchFamily="2" charset="-122"/>
              </a:rPr>
              <a:t>至少比一个还高</a:t>
            </a:r>
            <a:r>
              <a:rPr lang="zh-CN" altLang="en-US" sz="2000" dirty="0" smtClean="0">
                <a:ea typeface="宋体" panose="02010600030101010101" pitchFamily="2" charset="-122"/>
              </a:rPr>
              <a:t>）</a:t>
            </a:r>
            <a:endParaRPr lang="en-US" altLang="zh-CN" sz="1800" dirty="0" smtClean="0">
              <a:ea typeface="宋体" panose="02010600030101010101" pitchFamily="2" charset="-122"/>
            </a:endParaRPr>
          </a:p>
        </p:txBody>
      </p:sp>
      <p:sp>
        <p:nvSpPr>
          <p:cNvPr id="47108" name="Text Box 4"/>
          <p:cNvSpPr txBox="1">
            <a:spLocks noChangeArrowheads="1"/>
          </p:cNvSpPr>
          <p:nvPr/>
        </p:nvSpPr>
        <p:spPr bwMode="auto">
          <a:xfrm>
            <a:off x="841572" y="3416836"/>
            <a:ext cx="7235825" cy="396875"/>
          </a:xfrm>
          <a:prstGeom prst="rect">
            <a:avLst/>
          </a:prstGeom>
          <a:noFill/>
          <a:ln w="9525">
            <a:noFill/>
            <a:miter lim="800000"/>
          </a:ln>
        </p:spPr>
        <p:txBody>
          <a:bodyPr>
            <a:spAutoFit/>
          </a:bodyPr>
          <a:lstStyle/>
          <a:p>
            <a:pPr>
              <a:spcBef>
                <a:spcPct val="35000"/>
              </a:spcBef>
              <a:buClr>
                <a:schemeClr val="tx2"/>
              </a:buClr>
              <a:buSzPct val="90000"/>
              <a:buFont typeface="Monotype Sorts" charset="2"/>
              <a:buChar char="n"/>
            </a:pPr>
            <a:r>
              <a:rPr kumimoji="1" lang="en-US" altLang="zh-CN" sz="1800" dirty="0">
                <a:ea typeface="宋体" panose="02010600030101010101" pitchFamily="2" charset="-122"/>
              </a:rPr>
              <a:t>  </a:t>
            </a:r>
            <a:r>
              <a:rPr kumimoji="1" lang="en-US" altLang="zh-CN" sz="2000" dirty="0">
                <a:ea typeface="宋体" panose="02010600030101010101" pitchFamily="2" charset="-122"/>
              </a:rPr>
              <a:t>Same query using &gt; </a:t>
            </a:r>
            <a:r>
              <a:rPr kumimoji="1" lang="en-US" altLang="zh-CN" sz="2000" b="1" dirty="0">
                <a:ea typeface="宋体" panose="02010600030101010101" pitchFamily="2" charset="-122"/>
              </a:rPr>
              <a:t>some</a:t>
            </a:r>
            <a:r>
              <a:rPr kumimoji="1" lang="en-US" altLang="zh-CN" sz="2000" dirty="0">
                <a:ea typeface="宋体" panose="02010600030101010101" pitchFamily="2" charset="-122"/>
              </a:rPr>
              <a:t> clause</a:t>
            </a:r>
            <a:endParaRPr lang="en-US" altLang="zh-CN" sz="1800" dirty="0">
              <a:latin typeface="Times New Roman" panose="02020603050405020304" pitchFamily="18" charset="0"/>
              <a:ea typeface="宋体" panose="02010600030101010101" pitchFamily="2" charset="-122"/>
            </a:endParaRPr>
          </a:p>
        </p:txBody>
      </p:sp>
      <p:sp>
        <p:nvSpPr>
          <p:cNvPr id="443397" name="Text Box 5"/>
          <p:cNvSpPr txBox="1">
            <a:spLocks noChangeArrowheads="1"/>
          </p:cNvSpPr>
          <p:nvPr/>
        </p:nvSpPr>
        <p:spPr bwMode="auto">
          <a:xfrm>
            <a:off x="1184518" y="4077812"/>
            <a:ext cx="7174174" cy="1631216"/>
          </a:xfrm>
          <a:prstGeom prst="rect">
            <a:avLst/>
          </a:prstGeom>
          <a:noFill/>
          <a:ln w="9525">
            <a:noFill/>
            <a:miter lim="800000"/>
          </a:ln>
        </p:spPr>
        <p:txBody>
          <a:bodyPr wrap="square">
            <a:spAutoFit/>
          </a:bodyPr>
          <a:lstStyle/>
          <a:p>
            <a:r>
              <a:rPr lang="en-US" altLang="zh-CN" sz="2000" b="1" dirty="0">
                <a:ea typeface="宋体" panose="02010600030101010101" pitchFamily="2" charset="-122"/>
              </a:rPr>
              <a:t>select </a:t>
            </a:r>
            <a:r>
              <a:rPr lang="en-US" altLang="zh-CN" sz="2000" i="1" dirty="0">
                <a:ea typeface="宋体" panose="02010600030101010101" pitchFamily="2" charset="-122"/>
              </a:rPr>
              <a:t>name</a:t>
            </a:r>
            <a:endParaRPr lang="en-US" altLang="zh-CN" i="1" dirty="0">
              <a:ea typeface="宋体" panose="02010600030101010101" pitchFamily="2" charset="-122"/>
            </a:endParaRPr>
          </a:p>
          <a:p>
            <a:r>
              <a:rPr lang="en-US" altLang="zh-CN" sz="2000" b="1" dirty="0">
                <a:ea typeface="宋体" panose="02010600030101010101" pitchFamily="2" charset="-122"/>
              </a:rPr>
              <a:t>from </a:t>
            </a:r>
            <a:r>
              <a:rPr lang="en-US" altLang="zh-CN" sz="2000" i="1" dirty="0">
                <a:ea typeface="宋体" panose="02010600030101010101" pitchFamily="2" charset="-122"/>
              </a:rPr>
              <a:t>instructor</a:t>
            </a:r>
            <a:endParaRPr lang="en-US" altLang="zh-CN" i="1" dirty="0">
              <a:ea typeface="宋体" panose="02010600030101010101" pitchFamily="2" charset="-122"/>
            </a:endParaRPr>
          </a:p>
          <a:p>
            <a:r>
              <a:rPr lang="en-US" altLang="zh-CN" sz="2000" b="1" dirty="0">
                <a:ea typeface="宋体" panose="02010600030101010101" pitchFamily="2" charset="-122"/>
              </a:rPr>
              <a:t>where </a:t>
            </a:r>
            <a:r>
              <a:rPr lang="en-US" altLang="zh-CN" sz="2000" i="1" dirty="0">
                <a:ea typeface="宋体" panose="02010600030101010101" pitchFamily="2" charset="-122"/>
              </a:rPr>
              <a:t>salary </a:t>
            </a:r>
            <a:r>
              <a:rPr lang="en-US" altLang="zh-CN" sz="2000" dirty="0">
                <a:ea typeface="宋体" panose="02010600030101010101" pitchFamily="2" charset="-122"/>
              </a:rPr>
              <a:t>&gt; </a:t>
            </a:r>
            <a:r>
              <a:rPr lang="en-US" altLang="zh-CN" sz="2000" b="1" dirty="0">
                <a:ea typeface="宋体" panose="02010600030101010101" pitchFamily="2" charset="-122"/>
              </a:rPr>
              <a:t>some </a:t>
            </a:r>
            <a:r>
              <a:rPr lang="en-US" altLang="zh-CN" sz="2000" dirty="0">
                <a:ea typeface="宋体" panose="02010600030101010101" pitchFamily="2" charset="-122"/>
              </a:rPr>
              <a:t>(</a:t>
            </a:r>
            <a:r>
              <a:rPr lang="en-US" altLang="zh-CN" sz="2000" b="1" dirty="0">
                <a:ea typeface="宋体" panose="02010600030101010101" pitchFamily="2" charset="-122"/>
              </a:rPr>
              <a:t>select </a:t>
            </a:r>
            <a:r>
              <a:rPr lang="en-US" altLang="zh-CN" sz="2000" i="1" dirty="0">
                <a:ea typeface="宋体" panose="02010600030101010101" pitchFamily="2" charset="-122"/>
              </a:rPr>
              <a:t>salary</a:t>
            </a:r>
            <a:endParaRPr lang="en-US" altLang="zh-CN" i="1" dirty="0">
              <a:ea typeface="宋体" panose="02010600030101010101" pitchFamily="2" charset="-122"/>
            </a:endParaRPr>
          </a:p>
          <a:p>
            <a:r>
              <a:rPr lang="en-US" altLang="zh-CN" sz="2000" b="1" dirty="0">
                <a:ea typeface="宋体" panose="02010600030101010101" pitchFamily="2" charset="-122"/>
              </a:rPr>
              <a:t>                                     from </a:t>
            </a:r>
            <a:r>
              <a:rPr lang="en-US" altLang="zh-CN" sz="2000" i="1" dirty="0">
                <a:ea typeface="宋体" panose="02010600030101010101" pitchFamily="2" charset="-122"/>
              </a:rPr>
              <a:t>instructor</a:t>
            </a:r>
            <a:endParaRPr lang="en-US" altLang="zh-CN" i="1" dirty="0">
              <a:ea typeface="宋体" panose="02010600030101010101" pitchFamily="2" charset="-122"/>
            </a:endParaRPr>
          </a:p>
          <a:p>
            <a:r>
              <a:rPr lang="en-US" altLang="zh-CN" sz="2000" b="1" dirty="0">
                <a:ea typeface="宋体" panose="02010600030101010101" pitchFamily="2" charset="-122"/>
              </a:rPr>
              <a:t>                                     where </a:t>
            </a:r>
            <a:r>
              <a:rPr lang="en-US" altLang="zh-CN" sz="2000" i="1" dirty="0" err="1">
                <a:ea typeface="宋体" panose="02010600030101010101" pitchFamily="2" charset="-122"/>
              </a:rPr>
              <a:t>dept_name</a:t>
            </a:r>
            <a:r>
              <a:rPr lang="en-US" altLang="zh-CN" sz="2000" i="1" dirty="0">
                <a:ea typeface="宋体" panose="02010600030101010101" pitchFamily="2" charset="-122"/>
              </a:rPr>
              <a:t> </a:t>
            </a:r>
            <a:r>
              <a:rPr lang="en-US" altLang="zh-CN" sz="2000" dirty="0">
                <a:ea typeface="宋体" panose="02010600030101010101" pitchFamily="2" charset="-122"/>
              </a:rPr>
              <a:t>= ’Biology’);</a:t>
            </a:r>
            <a:endParaRPr lang="en-US" altLang="zh-CN" dirty="0">
              <a:ea typeface="宋体" panose="02010600030101010101" pitchFamily="2" charset="-122"/>
            </a:endParaRPr>
          </a:p>
        </p:txBody>
      </p:sp>
      <p:sp>
        <p:nvSpPr>
          <p:cNvPr id="443398" name="Text Box 6"/>
          <p:cNvSpPr txBox="1">
            <a:spLocks noChangeArrowheads="1"/>
          </p:cNvSpPr>
          <p:nvPr/>
        </p:nvSpPr>
        <p:spPr bwMode="auto">
          <a:xfrm>
            <a:off x="1090118" y="2197268"/>
            <a:ext cx="6630987" cy="1006475"/>
          </a:xfrm>
          <a:prstGeom prst="rect">
            <a:avLst/>
          </a:prstGeom>
          <a:noFill/>
          <a:ln w="9525">
            <a:noFill/>
            <a:miter lim="800000"/>
          </a:ln>
        </p:spPr>
        <p:txBody>
          <a:bodyPr>
            <a:spAutoFit/>
          </a:bodyPr>
          <a:lstStyle/>
          <a:p>
            <a:r>
              <a:rPr lang="en-US" altLang="zh-CN" sz="2000" b="1" dirty="0">
                <a:ea typeface="宋体" panose="02010600030101010101" pitchFamily="2" charset="-122"/>
              </a:rPr>
              <a:t>select distinct </a:t>
            </a:r>
            <a:r>
              <a:rPr lang="en-US" altLang="zh-CN" sz="2000" i="1" dirty="0">
                <a:ea typeface="宋体" panose="02010600030101010101" pitchFamily="2" charset="-122"/>
              </a:rPr>
              <a:t>T</a:t>
            </a:r>
            <a:r>
              <a:rPr lang="en-US" altLang="zh-CN" sz="2000" dirty="0">
                <a:ea typeface="宋体" panose="02010600030101010101" pitchFamily="2" charset="-122"/>
              </a:rPr>
              <a:t>.</a:t>
            </a:r>
            <a:r>
              <a:rPr lang="en-US" altLang="zh-CN" sz="2000" i="1" dirty="0">
                <a:ea typeface="宋体" panose="02010600030101010101" pitchFamily="2" charset="-122"/>
              </a:rPr>
              <a:t>name</a:t>
            </a:r>
            <a:endParaRPr lang="en-US" altLang="zh-CN" i="1" dirty="0">
              <a:ea typeface="宋体" panose="02010600030101010101" pitchFamily="2" charset="-122"/>
            </a:endParaRPr>
          </a:p>
          <a:p>
            <a:r>
              <a:rPr lang="en-US" altLang="zh-CN" sz="2000" b="1" dirty="0">
                <a:ea typeface="宋体" panose="02010600030101010101" pitchFamily="2" charset="-122"/>
              </a:rPr>
              <a:t>from </a:t>
            </a:r>
            <a:r>
              <a:rPr lang="en-US" altLang="zh-CN" sz="2000" i="1" dirty="0">
                <a:ea typeface="宋体" panose="02010600030101010101" pitchFamily="2" charset="-122"/>
              </a:rPr>
              <a:t>instructor </a:t>
            </a:r>
            <a:r>
              <a:rPr lang="en-US" altLang="zh-CN" sz="2000" b="1" dirty="0">
                <a:ea typeface="宋体" panose="02010600030101010101" pitchFamily="2" charset="-122"/>
              </a:rPr>
              <a:t>as </a:t>
            </a:r>
            <a:r>
              <a:rPr lang="en-US" altLang="zh-CN" sz="2000" i="1" dirty="0">
                <a:ea typeface="宋体" panose="02010600030101010101" pitchFamily="2" charset="-122"/>
              </a:rPr>
              <a:t>T</a:t>
            </a:r>
            <a:r>
              <a:rPr lang="en-US" altLang="zh-CN" sz="2000" dirty="0">
                <a:ea typeface="宋体" panose="02010600030101010101" pitchFamily="2" charset="-122"/>
              </a:rPr>
              <a:t>, </a:t>
            </a:r>
            <a:r>
              <a:rPr lang="en-US" altLang="zh-CN" sz="2000" i="1" dirty="0">
                <a:ea typeface="宋体" panose="02010600030101010101" pitchFamily="2" charset="-122"/>
              </a:rPr>
              <a:t>instructor </a:t>
            </a:r>
            <a:r>
              <a:rPr lang="en-US" altLang="zh-CN" sz="2000" b="1" dirty="0">
                <a:ea typeface="宋体" panose="02010600030101010101" pitchFamily="2" charset="-122"/>
              </a:rPr>
              <a:t>as </a:t>
            </a:r>
            <a:r>
              <a:rPr lang="en-US" altLang="zh-CN" sz="2000" i="1" dirty="0">
                <a:ea typeface="宋体" panose="02010600030101010101" pitchFamily="2" charset="-122"/>
              </a:rPr>
              <a:t>S</a:t>
            </a:r>
            <a:endParaRPr lang="en-US" altLang="zh-CN" i="1" dirty="0">
              <a:ea typeface="宋体" panose="02010600030101010101" pitchFamily="2" charset="-122"/>
            </a:endParaRPr>
          </a:p>
          <a:p>
            <a:r>
              <a:rPr lang="en-US" altLang="zh-CN" sz="2000" b="1" dirty="0">
                <a:ea typeface="宋体" panose="02010600030101010101" pitchFamily="2" charset="-122"/>
              </a:rPr>
              <a:t>where </a:t>
            </a:r>
            <a:r>
              <a:rPr lang="en-US" altLang="zh-CN" sz="2000" i="1" dirty="0" err="1">
                <a:ea typeface="宋体" panose="02010600030101010101" pitchFamily="2" charset="-122"/>
              </a:rPr>
              <a:t>T.salary</a:t>
            </a:r>
            <a:r>
              <a:rPr lang="en-US" altLang="zh-CN" sz="2000" i="1" dirty="0">
                <a:ea typeface="宋体" panose="02010600030101010101" pitchFamily="2" charset="-122"/>
              </a:rPr>
              <a:t> </a:t>
            </a:r>
            <a:r>
              <a:rPr lang="en-US" altLang="zh-CN" sz="2000" dirty="0">
                <a:ea typeface="宋体" panose="02010600030101010101" pitchFamily="2" charset="-122"/>
              </a:rPr>
              <a:t>&gt; </a:t>
            </a:r>
            <a:r>
              <a:rPr lang="en-US" altLang="zh-CN" sz="2000" i="1" dirty="0" err="1">
                <a:ea typeface="宋体" panose="02010600030101010101" pitchFamily="2" charset="-122"/>
              </a:rPr>
              <a:t>S.salary</a:t>
            </a:r>
            <a:r>
              <a:rPr lang="en-US" altLang="zh-CN" sz="2000" i="1" dirty="0">
                <a:ea typeface="宋体" panose="02010600030101010101" pitchFamily="2" charset="-122"/>
              </a:rPr>
              <a:t> </a:t>
            </a:r>
            <a:r>
              <a:rPr lang="en-US" altLang="zh-CN" sz="2000" b="1" dirty="0">
                <a:ea typeface="宋体" panose="02010600030101010101" pitchFamily="2" charset="-122"/>
              </a:rPr>
              <a:t>and </a:t>
            </a:r>
            <a:r>
              <a:rPr lang="en-US" altLang="zh-CN" sz="2000" i="1" dirty="0" err="1">
                <a:ea typeface="宋体" panose="02010600030101010101" pitchFamily="2" charset="-122"/>
              </a:rPr>
              <a:t>S.dept_name</a:t>
            </a:r>
            <a:r>
              <a:rPr lang="en-US" altLang="zh-CN" sz="2000" i="1" dirty="0">
                <a:ea typeface="宋体" panose="02010600030101010101" pitchFamily="2" charset="-122"/>
              </a:rPr>
              <a:t> </a:t>
            </a:r>
            <a:r>
              <a:rPr lang="en-US" altLang="zh-CN" sz="2000" dirty="0">
                <a:ea typeface="宋体" panose="02010600030101010101" pitchFamily="2" charset="-122"/>
              </a:rPr>
              <a:t>= ’Biology’;</a:t>
            </a:r>
            <a:endParaRPr lang="en-US" altLang="zh-CN"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33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33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7" grpId="0" autoUpdateAnimBg="0"/>
      <p:bldP spid="443398"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宋体" panose="02010600030101010101" pitchFamily="2" charset="-122"/>
              </a:rPr>
              <a:t>Set Comparison</a:t>
            </a:r>
            <a:endParaRPr lang="zh-CN" altLang="en-US" dirty="0"/>
          </a:p>
        </p:txBody>
      </p:sp>
      <p:sp>
        <p:nvSpPr>
          <p:cNvPr id="4" name="Rectangle 9"/>
          <p:cNvSpPr>
            <a:spLocks noChangeArrowheads="1"/>
          </p:cNvSpPr>
          <p:nvPr/>
        </p:nvSpPr>
        <p:spPr bwMode="auto">
          <a:xfrm>
            <a:off x="501333" y="731520"/>
            <a:ext cx="8169331" cy="5797719"/>
          </a:xfrm>
          <a:prstGeom prst="rect">
            <a:avLst/>
          </a:prstGeom>
          <a:noFill/>
          <a:ln w="9525">
            <a:noFill/>
            <a:miter lim="800000"/>
          </a:ln>
          <a:effectLst/>
        </p:spPr>
        <p:txBody>
          <a:bodyPr lIns="92075" tIns="46038" rIns="92075" bIns="46038"/>
          <a:lstStyle/>
          <a:p>
            <a:pPr marL="342900" indent="-342900" algn="just">
              <a:lnSpc>
                <a:spcPct val="90000"/>
              </a:lnSpc>
              <a:buClr>
                <a:schemeClr val="accent1"/>
              </a:buClr>
              <a:buSzPct val="80000"/>
              <a:buFont typeface="Wingdings" panose="05000000000000000000" pitchFamily="2" charset="2"/>
              <a:buChar char="n"/>
            </a:pPr>
            <a:r>
              <a:rPr kumimoji="0" lang="en-US" altLang="zh-CN" sz="2300" dirty="0"/>
              <a:t>When </a:t>
            </a:r>
            <a:r>
              <a:rPr kumimoji="0" lang="en-US" altLang="zh-CN" sz="2300" dirty="0" err="1"/>
              <a:t>subquery</a:t>
            </a:r>
            <a:r>
              <a:rPr kumimoji="0" lang="en-US" altLang="zh-CN" sz="2300" dirty="0"/>
              <a:t> returns </a:t>
            </a:r>
            <a:r>
              <a:rPr kumimoji="0" lang="en-US" altLang="zh-CN" sz="2300" dirty="0">
                <a:solidFill>
                  <a:srgbClr val="FF00FF"/>
                </a:solidFill>
              </a:rPr>
              <a:t>multiple rows with single column</a:t>
            </a:r>
            <a:r>
              <a:rPr kumimoji="0" lang="en-US" altLang="zh-CN" sz="2300" dirty="0"/>
              <a:t>, we use </a:t>
            </a:r>
            <a:r>
              <a:rPr kumimoji="0" lang="en-US" altLang="zh-CN" sz="2300" dirty="0">
                <a:solidFill>
                  <a:srgbClr val="FF0000"/>
                </a:solidFill>
              </a:rPr>
              <a:t>&lt;</a:t>
            </a:r>
            <a:r>
              <a:rPr kumimoji="0" lang="en-US" altLang="zh-CN" sz="2300" i="1" dirty="0">
                <a:solidFill>
                  <a:srgbClr val="FF0000"/>
                </a:solidFill>
              </a:rPr>
              <a:t>exp</a:t>
            </a:r>
            <a:r>
              <a:rPr kumimoji="0" lang="en-US" altLang="zh-CN" sz="2300" dirty="0">
                <a:solidFill>
                  <a:srgbClr val="FF0000"/>
                </a:solidFill>
              </a:rPr>
              <a:t>&gt; </a:t>
            </a:r>
            <a:r>
              <a:rPr kumimoji="0" lang="en-US" altLang="zh-CN" sz="2300" dirty="0">
                <a:solidFill>
                  <a:srgbClr val="0000FF"/>
                </a:solidFill>
                <a:latin typeface="Symbol" panose="05050102010706020507" pitchFamily="18" charset="2"/>
              </a:rPr>
              <a:t>q </a:t>
            </a:r>
            <a:r>
              <a:rPr kumimoji="0" lang="en-US" altLang="zh-CN" sz="2300" dirty="0">
                <a:solidFill>
                  <a:srgbClr val="0000FF"/>
                </a:solidFill>
              </a:rPr>
              <a:t>{ANY | ALL}</a:t>
            </a:r>
            <a:r>
              <a:rPr kumimoji="0" lang="en-US" altLang="zh-CN" sz="2300" dirty="0">
                <a:solidFill>
                  <a:srgbClr val="FF0000"/>
                </a:solidFill>
              </a:rPr>
              <a:t> (</a:t>
            </a:r>
            <a:r>
              <a:rPr kumimoji="0" lang="en-US" altLang="zh-CN" sz="2300" i="1" dirty="0" err="1">
                <a:solidFill>
                  <a:srgbClr val="FF0000"/>
                </a:solidFill>
              </a:rPr>
              <a:t>subquery</a:t>
            </a:r>
            <a:r>
              <a:rPr kumimoji="0" lang="en-US" altLang="zh-CN" sz="2300" dirty="0">
                <a:solidFill>
                  <a:srgbClr val="FF0000"/>
                </a:solidFill>
              </a:rPr>
              <a:t>)</a:t>
            </a:r>
            <a:r>
              <a:rPr kumimoji="0" lang="en-US" altLang="zh-CN" sz="2300" dirty="0"/>
              <a:t> to express the query condition, which means: </a:t>
            </a:r>
            <a:endParaRPr kumimoji="0" lang="en-US" altLang="zh-CN" sz="2300" dirty="0" smtClean="0"/>
          </a:p>
          <a:p>
            <a:pPr marL="342900" indent="-342900" algn="just">
              <a:lnSpc>
                <a:spcPct val="90000"/>
              </a:lnSpc>
              <a:buClr>
                <a:schemeClr val="accent1"/>
              </a:buClr>
              <a:buSzPct val="80000"/>
              <a:buFont typeface="Wingdings" panose="05000000000000000000" pitchFamily="2" charset="2"/>
              <a:buChar char="n"/>
            </a:pPr>
            <a:endParaRPr kumimoji="0" lang="en-US" altLang="zh-CN" sz="2300" dirty="0"/>
          </a:p>
          <a:p>
            <a:pPr marL="342900" indent="-342900" algn="just">
              <a:lnSpc>
                <a:spcPct val="90000"/>
              </a:lnSpc>
              <a:buClr>
                <a:schemeClr val="accent1"/>
              </a:buClr>
              <a:buSzPct val="80000"/>
              <a:buFont typeface="Wingdings" panose="05000000000000000000" pitchFamily="2" charset="2"/>
              <a:buNone/>
            </a:pPr>
            <a:r>
              <a:rPr kumimoji="0" lang="en-US" altLang="zh-CN" sz="2000" dirty="0"/>
              <a:t>  </a:t>
            </a:r>
            <a:r>
              <a:rPr kumimoji="0" lang="en-US" altLang="zh-CN" dirty="0">
                <a:solidFill>
                  <a:srgbClr val="0000CC"/>
                </a:solidFill>
              </a:rPr>
              <a:t>&gt;ANY</a:t>
            </a:r>
            <a:r>
              <a:rPr kumimoji="0" lang="en-US" altLang="zh-CN" dirty="0"/>
              <a:t>    </a:t>
            </a:r>
            <a:r>
              <a:rPr kumimoji="0" lang="zh-CN" altLang="en-US" dirty="0"/>
              <a:t>大于子查询结果中的某个值</a:t>
            </a:r>
            <a:r>
              <a:rPr kumimoji="0" lang="en-US" altLang="zh-CN" dirty="0"/>
              <a:t>(</a:t>
            </a:r>
            <a:r>
              <a:rPr kumimoji="0" lang="en-US" altLang="zh-CN" dirty="0">
                <a:solidFill>
                  <a:srgbClr val="0000FF"/>
                </a:solidFill>
              </a:rPr>
              <a:t>e&gt;s1 </a:t>
            </a:r>
            <a:r>
              <a:rPr kumimoji="0" lang="en-US" altLang="zh-CN" dirty="0">
                <a:solidFill>
                  <a:srgbClr val="FF00FF"/>
                </a:solidFill>
              </a:rPr>
              <a:t>OR</a:t>
            </a:r>
            <a:r>
              <a:rPr kumimoji="0" lang="en-US" altLang="zh-CN" dirty="0">
                <a:solidFill>
                  <a:srgbClr val="0000FF"/>
                </a:solidFill>
              </a:rPr>
              <a:t> e&gt;s2</a:t>
            </a:r>
            <a:r>
              <a:rPr kumimoji="0" lang="en-US" altLang="zh-CN" dirty="0">
                <a:solidFill>
                  <a:srgbClr val="FF00FF"/>
                </a:solidFill>
              </a:rPr>
              <a:t> </a:t>
            </a:r>
            <a:r>
              <a:rPr kumimoji="0" lang="en-US" altLang="zh-CN" dirty="0">
                <a:solidFill>
                  <a:srgbClr val="0000FF"/>
                </a:solidFill>
              </a:rPr>
              <a:t>…</a:t>
            </a:r>
            <a:r>
              <a:rPr kumimoji="0" lang="zh-CN" altLang="en-US" dirty="0">
                <a:solidFill>
                  <a:srgbClr val="0000FF"/>
                </a:solidFill>
              </a:rPr>
              <a:t> </a:t>
            </a:r>
            <a:r>
              <a:rPr kumimoji="0" lang="en-US" altLang="zh-CN" dirty="0"/>
              <a:t>)</a:t>
            </a:r>
            <a:endParaRPr kumimoji="0" lang="zh-CN" altLang="en-US" dirty="0"/>
          </a:p>
          <a:p>
            <a:pPr marL="342900" indent="-342900" algn="just">
              <a:lnSpc>
                <a:spcPct val="90000"/>
              </a:lnSpc>
            </a:pPr>
            <a:r>
              <a:rPr kumimoji="0" lang="zh-CN" altLang="en-US" dirty="0"/>
              <a:t>  </a:t>
            </a:r>
            <a:r>
              <a:rPr kumimoji="0" lang="zh-CN" altLang="en-US" dirty="0">
                <a:solidFill>
                  <a:srgbClr val="0000CC"/>
                </a:solidFill>
              </a:rPr>
              <a:t>&lt;</a:t>
            </a:r>
            <a:r>
              <a:rPr kumimoji="0" lang="en-US" altLang="zh-CN" dirty="0">
                <a:solidFill>
                  <a:srgbClr val="0000CC"/>
                </a:solidFill>
              </a:rPr>
              <a:t>ANY</a:t>
            </a:r>
            <a:r>
              <a:rPr kumimoji="0" lang="en-US" altLang="zh-CN" dirty="0"/>
              <a:t>   </a:t>
            </a:r>
            <a:r>
              <a:rPr kumimoji="0" lang="zh-CN" altLang="en-US" dirty="0"/>
              <a:t>小于子查询结果中的某个值 </a:t>
            </a:r>
            <a:r>
              <a:rPr kumimoji="0" lang="en-US" altLang="zh-CN" dirty="0"/>
              <a:t>(</a:t>
            </a:r>
            <a:r>
              <a:rPr kumimoji="0" lang="en-US" altLang="zh-CN" dirty="0">
                <a:solidFill>
                  <a:srgbClr val="0000FF"/>
                </a:solidFill>
              </a:rPr>
              <a:t>e&lt;s1 </a:t>
            </a:r>
            <a:r>
              <a:rPr kumimoji="0" lang="en-US" altLang="zh-CN" dirty="0">
                <a:solidFill>
                  <a:srgbClr val="FF00FF"/>
                </a:solidFill>
              </a:rPr>
              <a:t>OR</a:t>
            </a:r>
            <a:r>
              <a:rPr kumimoji="0" lang="en-US" altLang="zh-CN" dirty="0">
                <a:solidFill>
                  <a:srgbClr val="0000FF"/>
                </a:solidFill>
              </a:rPr>
              <a:t> e&lt;s2 …</a:t>
            </a:r>
            <a:r>
              <a:rPr kumimoji="0" lang="zh-CN" altLang="en-US" dirty="0">
                <a:solidFill>
                  <a:srgbClr val="0000FF"/>
                </a:solidFill>
              </a:rPr>
              <a:t> </a:t>
            </a:r>
            <a:r>
              <a:rPr kumimoji="0" lang="en-US" altLang="zh-CN" dirty="0"/>
              <a:t>)</a:t>
            </a:r>
            <a:endParaRPr kumimoji="0" lang="zh-CN" altLang="en-US" dirty="0">
              <a:solidFill>
                <a:srgbClr val="FF00FF"/>
              </a:solidFill>
            </a:endParaRPr>
          </a:p>
          <a:p>
            <a:pPr marL="342900" indent="-342900" algn="just">
              <a:lnSpc>
                <a:spcPct val="90000"/>
              </a:lnSpc>
            </a:pPr>
            <a:r>
              <a:rPr kumimoji="0" lang="zh-CN" altLang="en-US" dirty="0"/>
              <a:t>  </a:t>
            </a:r>
            <a:r>
              <a:rPr kumimoji="0" lang="zh-CN" altLang="en-US" dirty="0">
                <a:solidFill>
                  <a:srgbClr val="0000CC"/>
                </a:solidFill>
              </a:rPr>
              <a:t>&gt;=</a:t>
            </a:r>
            <a:r>
              <a:rPr kumimoji="0" lang="en-US" altLang="zh-CN" dirty="0">
                <a:solidFill>
                  <a:srgbClr val="0000CC"/>
                </a:solidFill>
              </a:rPr>
              <a:t>ANY</a:t>
            </a:r>
            <a:r>
              <a:rPr kumimoji="0" lang="en-US" altLang="zh-CN" dirty="0"/>
              <a:t> </a:t>
            </a:r>
            <a:r>
              <a:rPr kumimoji="0" lang="zh-CN" altLang="en-US" dirty="0"/>
              <a:t>大于等于子查询结果中的某个值 </a:t>
            </a:r>
            <a:r>
              <a:rPr kumimoji="0" lang="en-US" altLang="zh-CN" dirty="0"/>
              <a:t>(</a:t>
            </a:r>
            <a:r>
              <a:rPr kumimoji="0" lang="en-US" altLang="zh-CN" dirty="0">
                <a:solidFill>
                  <a:srgbClr val="0000FF"/>
                </a:solidFill>
              </a:rPr>
              <a:t>e</a:t>
            </a:r>
            <a:r>
              <a:rPr kumimoji="0" lang="zh-CN" altLang="en-US" dirty="0">
                <a:solidFill>
                  <a:srgbClr val="0000FF"/>
                </a:solidFill>
              </a:rPr>
              <a:t>≥</a:t>
            </a:r>
            <a:r>
              <a:rPr kumimoji="0" lang="en-US" altLang="zh-CN" dirty="0">
                <a:solidFill>
                  <a:srgbClr val="0000FF"/>
                </a:solidFill>
              </a:rPr>
              <a:t>s1 </a:t>
            </a:r>
            <a:r>
              <a:rPr kumimoji="0" lang="en-US" altLang="zh-CN" dirty="0">
                <a:solidFill>
                  <a:srgbClr val="FF00FF"/>
                </a:solidFill>
              </a:rPr>
              <a:t>OR</a:t>
            </a:r>
            <a:r>
              <a:rPr kumimoji="0" lang="en-US" altLang="zh-CN" dirty="0">
                <a:solidFill>
                  <a:srgbClr val="0000FF"/>
                </a:solidFill>
              </a:rPr>
              <a:t> e</a:t>
            </a:r>
            <a:r>
              <a:rPr kumimoji="0" lang="zh-CN" altLang="en-US" dirty="0">
                <a:solidFill>
                  <a:srgbClr val="0000FF"/>
                </a:solidFill>
              </a:rPr>
              <a:t>≥</a:t>
            </a:r>
            <a:r>
              <a:rPr kumimoji="0" lang="en-US" altLang="zh-CN" dirty="0">
                <a:solidFill>
                  <a:srgbClr val="0000FF"/>
                </a:solidFill>
              </a:rPr>
              <a:t>s2</a:t>
            </a:r>
            <a:r>
              <a:rPr kumimoji="0" lang="en-US" altLang="zh-CN" dirty="0">
                <a:solidFill>
                  <a:srgbClr val="FF00FF"/>
                </a:solidFill>
              </a:rPr>
              <a:t> </a:t>
            </a:r>
            <a:r>
              <a:rPr kumimoji="0" lang="en-US" altLang="zh-CN" dirty="0">
                <a:solidFill>
                  <a:srgbClr val="0000FF"/>
                </a:solidFill>
              </a:rPr>
              <a:t>…</a:t>
            </a:r>
            <a:r>
              <a:rPr kumimoji="0" lang="zh-CN" altLang="en-US" dirty="0">
                <a:solidFill>
                  <a:srgbClr val="0000FF"/>
                </a:solidFill>
              </a:rPr>
              <a:t> </a:t>
            </a:r>
            <a:r>
              <a:rPr kumimoji="0" lang="en-US" altLang="zh-CN" dirty="0"/>
              <a:t>)</a:t>
            </a:r>
            <a:endParaRPr kumimoji="0" lang="zh-CN" altLang="en-US" dirty="0"/>
          </a:p>
          <a:p>
            <a:pPr marL="342900" indent="-342900" algn="just">
              <a:lnSpc>
                <a:spcPct val="90000"/>
              </a:lnSpc>
            </a:pPr>
            <a:r>
              <a:rPr kumimoji="0" lang="zh-CN" altLang="en-US" dirty="0"/>
              <a:t>  </a:t>
            </a:r>
            <a:r>
              <a:rPr kumimoji="0" lang="zh-CN" altLang="en-US" dirty="0">
                <a:solidFill>
                  <a:srgbClr val="0000CC"/>
                </a:solidFill>
              </a:rPr>
              <a:t>&lt;=</a:t>
            </a:r>
            <a:r>
              <a:rPr kumimoji="0" lang="en-US" altLang="zh-CN" dirty="0">
                <a:solidFill>
                  <a:srgbClr val="0000CC"/>
                </a:solidFill>
              </a:rPr>
              <a:t>ANY</a:t>
            </a:r>
            <a:r>
              <a:rPr kumimoji="0" lang="en-US" altLang="zh-CN" dirty="0"/>
              <a:t> </a:t>
            </a:r>
            <a:r>
              <a:rPr kumimoji="0" lang="zh-CN" altLang="en-US" sz="2200" dirty="0"/>
              <a:t>小于等于子查询结果中的某个值 </a:t>
            </a:r>
            <a:r>
              <a:rPr kumimoji="0" lang="en-US" altLang="zh-CN" sz="2000" dirty="0"/>
              <a:t>(</a:t>
            </a:r>
            <a:r>
              <a:rPr kumimoji="0" lang="en-US" altLang="zh-CN" sz="2000" dirty="0">
                <a:solidFill>
                  <a:srgbClr val="0000FF"/>
                </a:solidFill>
              </a:rPr>
              <a:t>e</a:t>
            </a:r>
            <a:r>
              <a:rPr kumimoji="0" lang="zh-CN" altLang="en-US" sz="2000" dirty="0">
                <a:solidFill>
                  <a:srgbClr val="0000FF"/>
                </a:solidFill>
              </a:rPr>
              <a:t>≤</a:t>
            </a:r>
            <a:r>
              <a:rPr kumimoji="0" lang="en-US" altLang="zh-CN" sz="2000" dirty="0">
                <a:solidFill>
                  <a:srgbClr val="0000FF"/>
                </a:solidFill>
              </a:rPr>
              <a:t>s1 </a:t>
            </a:r>
            <a:r>
              <a:rPr kumimoji="0" lang="en-US" altLang="zh-CN" sz="2000" dirty="0">
                <a:solidFill>
                  <a:srgbClr val="FF00FF"/>
                </a:solidFill>
              </a:rPr>
              <a:t>OR</a:t>
            </a:r>
            <a:r>
              <a:rPr kumimoji="0" lang="en-US" altLang="zh-CN" sz="2000" dirty="0">
                <a:solidFill>
                  <a:srgbClr val="0000FF"/>
                </a:solidFill>
              </a:rPr>
              <a:t> e</a:t>
            </a:r>
            <a:r>
              <a:rPr kumimoji="0" lang="zh-CN" altLang="en-US" sz="2000" dirty="0">
                <a:solidFill>
                  <a:srgbClr val="0000FF"/>
                </a:solidFill>
              </a:rPr>
              <a:t>≤</a:t>
            </a:r>
            <a:r>
              <a:rPr kumimoji="0" lang="en-US" altLang="zh-CN" sz="2000" dirty="0">
                <a:solidFill>
                  <a:srgbClr val="0000FF"/>
                </a:solidFill>
              </a:rPr>
              <a:t>s2 …</a:t>
            </a:r>
            <a:r>
              <a:rPr kumimoji="0" lang="zh-CN" altLang="en-US" sz="2000" dirty="0">
                <a:solidFill>
                  <a:srgbClr val="0000FF"/>
                </a:solidFill>
              </a:rPr>
              <a:t> </a:t>
            </a:r>
            <a:r>
              <a:rPr kumimoji="0" lang="en-US" altLang="zh-CN" sz="2000" dirty="0"/>
              <a:t>)</a:t>
            </a:r>
            <a:endParaRPr kumimoji="0" lang="zh-CN" altLang="en-US" sz="2000" dirty="0">
              <a:solidFill>
                <a:srgbClr val="FF00FF"/>
              </a:solidFill>
            </a:endParaRPr>
          </a:p>
          <a:p>
            <a:pPr marL="342900" indent="-342900" algn="just">
              <a:lnSpc>
                <a:spcPct val="90000"/>
              </a:lnSpc>
            </a:pPr>
            <a:r>
              <a:rPr kumimoji="0" lang="zh-CN" altLang="en-US" dirty="0"/>
              <a:t>  </a:t>
            </a:r>
            <a:r>
              <a:rPr kumimoji="0" lang="zh-CN" altLang="en-US" dirty="0">
                <a:solidFill>
                  <a:srgbClr val="0000CC"/>
                </a:solidFill>
              </a:rPr>
              <a:t>=</a:t>
            </a:r>
            <a:r>
              <a:rPr kumimoji="0" lang="en-US" altLang="zh-CN" dirty="0">
                <a:solidFill>
                  <a:srgbClr val="0000CC"/>
                </a:solidFill>
              </a:rPr>
              <a:t>ANY</a:t>
            </a:r>
            <a:r>
              <a:rPr kumimoji="0" lang="en-US" altLang="zh-CN" dirty="0"/>
              <a:t>   </a:t>
            </a:r>
            <a:r>
              <a:rPr kumimoji="0" lang="zh-CN" altLang="en-US" dirty="0"/>
              <a:t>等于子查询结果中的某个值</a:t>
            </a:r>
            <a:r>
              <a:rPr kumimoji="0" lang="en-US" altLang="zh-CN" dirty="0"/>
              <a:t>(</a:t>
            </a:r>
            <a:r>
              <a:rPr kumimoji="0" lang="en-US" altLang="zh-CN" dirty="0">
                <a:solidFill>
                  <a:srgbClr val="0000FF"/>
                </a:solidFill>
              </a:rPr>
              <a:t>e=s1 </a:t>
            </a:r>
            <a:r>
              <a:rPr kumimoji="0" lang="en-US" altLang="zh-CN" dirty="0">
                <a:solidFill>
                  <a:srgbClr val="FF00FF"/>
                </a:solidFill>
              </a:rPr>
              <a:t>OR</a:t>
            </a:r>
            <a:r>
              <a:rPr kumimoji="0" lang="en-US" altLang="zh-CN" dirty="0">
                <a:solidFill>
                  <a:srgbClr val="0000FF"/>
                </a:solidFill>
              </a:rPr>
              <a:t> e=s2</a:t>
            </a:r>
            <a:r>
              <a:rPr kumimoji="0" lang="en-US" altLang="zh-CN" dirty="0">
                <a:solidFill>
                  <a:srgbClr val="FF00FF"/>
                </a:solidFill>
              </a:rPr>
              <a:t> </a:t>
            </a:r>
            <a:r>
              <a:rPr kumimoji="0" lang="en-US" altLang="zh-CN" dirty="0">
                <a:solidFill>
                  <a:srgbClr val="0000FF"/>
                </a:solidFill>
              </a:rPr>
              <a:t>…</a:t>
            </a:r>
            <a:r>
              <a:rPr kumimoji="0" lang="zh-CN" altLang="en-US" dirty="0">
                <a:solidFill>
                  <a:srgbClr val="0000FF"/>
                </a:solidFill>
              </a:rPr>
              <a:t> </a:t>
            </a:r>
            <a:r>
              <a:rPr kumimoji="0" lang="en-US" altLang="zh-CN" dirty="0"/>
              <a:t>) </a:t>
            </a:r>
            <a:r>
              <a:rPr kumimoji="0" lang="en-US" altLang="zh-CN" dirty="0">
                <a:solidFill>
                  <a:srgbClr val="FF00FF"/>
                </a:solidFill>
              </a:rPr>
              <a:t>IN</a:t>
            </a:r>
            <a:endParaRPr kumimoji="0" lang="zh-CN" altLang="en-US" dirty="0">
              <a:solidFill>
                <a:srgbClr val="FF00FF"/>
              </a:solidFill>
            </a:endParaRPr>
          </a:p>
          <a:p>
            <a:pPr marL="342900" indent="-342900" algn="just">
              <a:lnSpc>
                <a:spcPct val="90000"/>
              </a:lnSpc>
            </a:pPr>
            <a:r>
              <a:rPr kumimoji="0" lang="zh-CN" altLang="en-US" sz="2000" dirty="0"/>
              <a:t>  </a:t>
            </a:r>
            <a:r>
              <a:rPr kumimoji="0" lang="zh-CN" altLang="en-US" sz="2000" dirty="0">
                <a:solidFill>
                  <a:srgbClr val="0000CC"/>
                </a:solidFill>
              </a:rPr>
              <a:t>!=</a:t>
            </a:r>
            <a:r>
              <a:rPr kumimoji="0" lang="en-US" altLang="zh-CN" sz="2000" dirty="0">
                <a:solidFill>
                  <a:srgbClr val="0000CC"/>
                </a:solidFill>
              </a:rPr>
              <a:t>ANY</a:t>
            </a:r>
            <a:r>
              <a:rPr kumimoji="0" lang="zh-CN" altLang="en-US" sz="2000" dirty="0"/>
              <a:t>或</a:t>
            </a:r>
            <a:r>
              <a:rPr kumimoji="0" lang="zh-CN" altLang="en-US" sz="2000" dirty="0">
                <a:solidFill>
                  <a:srgbClr val="0000CC"/>
                </a:solidFill>
              </a:rPr>
              <a:t>&lt;&gt;</a:t>
            </a:r>
            <a:r>
              <a:rPr kumimoji="0" lang="en-US" altLang="zh-CN" sz="2000" dirty="0">
                <a:solidFill>
                  <a:srgbClr val="0000CC"/>
                </a:solidFill>
              </a:rPr>
              <a:t>ANY</a:t>
            </a:r>
            <a:r>
              <a:rPr kumimoji="0" lang="en-US" altLang="zh-CN" sz="2000" dirty="0"/>
              <a:t>  </a:t>
            </a:r>
            <a:r>
              <a:rPr kumimoji="0" lang="zh-CN" altLang="en-US" sz="2000" dirty="0"/>
              <a:t>不等于子查询结果中的某个值(</a:t>
            </a:r>
            <a:r>
              <a:rPr kumimoji="0" lang="en-US" altLang="zh-CN" sz="2000" dirty="0">
                <a:solidFill>
                  <a:srgbClr val="0000FF"/>
                </a:solidFill>
              </a:rPr>
              <a:t>e</a:t>
            </a:r>
            <a:r>
              <a:rPr kumimoji="0" lang="zh-CN" altLang="en-US" sz="2000" dirty="0">
                <a:solidFill>
                  <a:srgbClr val="0000FF"/>
                </a:solidFill>
              </a:rPr>
              <a:t>≠</a:t>
            </a:r>
            <a:r>
              <a:rPr kumimoji="0" lang="en-US" altLang="zh-CN" sz="2000" dirty="0">
                <a:solidFill>
                  <a:srgbClr val="0000FF"/>
                </a:solidFill>
              </a:rPr>
              <a:t>s1 </a:t>
            </a:r>
            <a:r>
              <a:rPr kumimoji="0" lang="en-US" altLang="zh-CN" sz="2000" dirty="0">
                <a:solidFill>
                  <a:srgbClr val="FF00FF"/>
                </a:solidFill>
              </a:rPr>
              <a:t>OR</a:t>
            </a:r>
            <a:r>
              <a:rPr kumimoji="0" lang="en-US" altLang="zh-CN" sz="2000" dirty="0">
                <a:solidFill>
                  <a:srgbClr val="0000FF"/>
                </a:solidFill>
              </a:rPr>
              <a:t> e</a:t>
            </a:r>
            <a:r>
              <a:rPr kumimoji="0" lang="zh-CN" altLang="en-US" sz="2000" dirty="0">
                <a:solidFill>
                  <a:srgbClr val="0000FF"/>
                </a:solidFill>
              </a:rPr>
              <a:t>≠</a:t>
            </a:r>
            <a:r>
              <a:rPr kumimoji="0" lang="en-US" altLang="zh-CN" sz="2000" dirty="0">
                <a:solidFill>
                  <a:srgbClr val="0000FF"/>
                </a:solidFill>
              </a:rPr>
              <a:t>s2…</a:t>
            </a:r>
            <a:r>
              <a:rPr kumimoji="0" lang="zh-CN" altLang="en-US" sz="2000" dirty="0">
                <a:solidFill>
                  <a:srgbClr val="FF3300"/>
                </a:solidFill>
              </a:rPr>
              <a:t>无意义</a:t>
            </a:r>
            <a:r>
              <a:rPr kumimoji="0" lang="zh-CN" altLang="en-US" sz="2000" dirty="0"/>
              <a:t>)</a:t>
            </a:r>
          </a:p>
          <a:p>
            <a:pPr marL="342900" indent="-342900" algn="just">
              <a:lnSpc>
                <a:spcPct val="90000"/>
              </a:lnSpc>
            </a:pPr>
            <a:r>
              <a:rPr kumimoji="0" lang="zh-CN" altLang="en-US" sz="2000" dirty="0"/>
              <a:t>  </a:t>
            </a:r>
            <a:r>
              <a:rPr kumimoji="0" lang="zh-CN" altLang="en-US" dirty="0">
                <a:solidFill>
                  <a:srgbClr val="0000CC"/>
                </a:solidFill>
              </a:rPr>
              <a:t>&gt;</a:t>
            </a:r>
            <a:r>
              <a:rPr kumimoji="0" lang="en-US" altLang="zh-CN" dirty="0">
                <a:solidFill>
                  <a:srgbClr val="0000CC"/>
                </a:solidFill>
              </a:rPr>
              <a:t>ALL</a:t>
            </a:r>
            <a:r>
              <a:rPr kumimoji="0" lang="en-US" altLang="zh-CN" dirty="0"/>
              <a:t> </a:t>
            </a:r>
            <a:r>
              <a:rPr kumimoji="0" lang="zh-CN" altLang="en-US" sz="2200" dirty="0"/>
              <a:t>大于子查询结果中的所有值 </a:t>
            </a:r>
            <a:r>
              <a:rPr kumimoji="0" lang="en-US" altLang="zh-CN" sz="2200" dirty="0"/>
              <a:t>(</a:t>
            </a:r>
            <a:r>
              <a:rPr kumimoji="0" lang="en-US" altLang="zh-CN" sz="2200" dirty="0">
                <a:solidFill>
                  <a:srgbClr val="0000FF"/>
                </a:solidFill>
              </a:rPr>
              <a:t>e&gt;s1 </a:t>
            </a:r>
            <a:r>
              <a:rPr kumimoji="0" lang="en-US" altLang="zh-CN" sz="2200" dirty="0">
                <a:solidFill>
                  <a:srgbClr val="FF00FF"/>
                </a:solidFill>
              </a:rPr>
              <a:t>AND</a:t>
            </a:r>
            <a:r>
              <a:rPr kumimoji="0" lang="en-US" altLang="zh-CN" sz="2200" dirty="0">
                <a:solidFill>
                  <a:srgbClr val="0000FF"/>
                </a:solidFill>
              </a:rPr>
              <a:t> e&gt;s2</a:t>
            </a:r>
            <a:r>
              <a:rPr kumimoji="0" lang="en-US" altLang="zh-CN" sz="2200" dirty="0">
                <a:solidFill>
                  <a:srgbClr val="FF00FF"/>
                </a:solidFill>
              </a:rPr>
              <a:t> </a:t>
            </a:r>
            <a:r>
              <a:rPr kumimoji="0" lang="en-US" altLang="zh-CN" sz="2200" dirty="0">
                <a:solidFill>
                  <a:srgbClr val="0000FF"/>
                </a:solidFill>
              </a:rPr>
              <a:t>…</a:t>
            </a:r>
            <a:r>
              <a:rPr kumimoji="0" lang="zh-CN" altLang="en-US" sz="2200" dirty="0">
                <a:solidFill>
                  <a:srgbClr val="0000FF"/>
                </a:solidFill>
              </a:rPr>
              <a:t> </a:t>
            </a:r>
            <a:r>
              <a:rPr kumimoji="0" lang="en-US" altLang="zh-CN" sz="2200" dirty="0"/>
              <a:t>) </a:t>
            </a:r>
            <a:r>
              <a:rPr kumimoji="0" lang="en-US" altLang="zh-CN" sz="2200" dirty="0">
                <a:solidFill>
                  <a:srgbClr val="FF00FF"/>
                </a:solidFill>
              </a:rPr>
              <a:t>&gt;MAX</a:t>
            </a:r>
            <a:endParaRPr kumimoji="0" lang="zh-CN" altLang="en-US" sz="2200" dirty="0">
              <a:solidFill>
                <a:srgbClr val="FF00FF"/>
              </a:solidFill>
            </a:endParaRPr>
          </a:p>
          <a:p>
            <a:pPr marL="342900" indent="-342900" algn="just">
              <a:lnSpc>
                <a:spcPct val="90000"/>
              </a:lnSpc>
            </a:pPr>
            <a:r>
              <a:rPr kumimoji="0" lang="zh-CN" altLang="en-US" dirty="0"/>
              <a:t>  </a:t>
            </a:r>
            <a:r>
              <a:rPr kumimoji="0" lang="zh-CN" altLang="en-US" dirty="0">
                <a:solidFill>
                  <a:srgbClr val="0000CC"/>
                </a:solidFill>
              </a:rPr>
              <a:t>&lt;</a:t>
            </a:r>
            <a:r>
              <a:rPr kumimoji="0" lang="en-US" altLang="zh-CN" dirty="0">
                <a:solidFill>
                  <a:srgbClr val="0000CC"/>
                </a:solidFill>
              </a:rPr>
              <a:t>ALL</a:t>
            </a:r>
            <a:r>
              <a:rPr kumimoji="0" lang="en-US" altLang="zh-CN" dirty="0"/>
              <a:t> </a:t>
            </a:r>
            <a:r>
              <a:rPr kumimoji="0" lang="zh-CN" altLang="en-US" sz="2200" dirty="0"/>
              <a:t>小于子查询结果中的所有值值 </a:t>
            </a:r>
            <a:r>
              <a:rPr kumimoji="0" lang="en-US" altLang="zh-CN" sz="2200" dirty="0"/>
              <a:t>(</a:t>
            </a:r>
            <a:r>
              <a:rPr kumimoji="0" lang="en-US" altLang="zh-CN" sz="2200" dirty="0">
                <a:solidFill>
                  <a:srgbClr val="0000FF"/>
                </a:solidFill>
              </a:rPr>
              <a:t>e&lt;s1 </a:t>
            </a:r>
            <a:r>
              <a:rPr kumimoji="0" lang="en-US" altLang="zh-CN" sz="2200" dirty="0">
                <a:solidFill>
                  <a:srgbClr val="FF00FF"/>
                </a:solidFill>
              </a:rPr>
              <a:t>AND</a:t>
            </a:r>
            <a:r>
              <a:rPr kumimoji="0" lang="en-US" altLang="zh-CN" sz="2200" dirty="0">
                <a:solidFill>
                  <a:srgbClr val="0000FF"/>
                </a:solidFill>
              </a:rPr>
              <a:t> e&lt;s2 …</a:t>
            </a:r>
            <a:r>
              <a:rPr kumimoji="0" lang="zh-CN" altLang="en-US" sz="2200" dirty="0">
                <a:solidFill>
                  <a:srgbClr val="0000FF"/>
                </a:solidFill>
              </a:rPr>
              <a:t> </a:t>
            </a:r>
            <a:r>
              <a:rPr kumimoji="0" lang="en-US" altLang="zh-CN" sz="2200" dirty="0"/>
              <a:t>)</a:t>
            </a:r>
            <a:r>
              <a:rPr kumimoji="0" lang="en-US" altLang="zh-CN" sz="2200" dirty="0">
                <a:solidFill>
                  <a:srgbClr val="FF00FF"/>
                </a:solidFill>
              </a:rPr>
              <a:t> &lt;MIN</a:t>
            </a:r>
            <a:endParaRPr kumimoji="0" lang="zh-CN" altLang="en-US" sz="2200" dirty="0"/>
          </a:p>
          <a:p>
            <a:pPr marL="342900" indent="-342900" algn="just">
              <a:lnSpc>
                <a:spcPct val="90000"/>
              </a:lnSpc>
            </a:pPr>
            <a:r>
              <a:rPr kumimoji="0" lang="zh-CN" altLang="en-US" dirty="0"/>
              <a:t>  </a:t>
            </a:r>
            <a:r>
              <a:rPr kumimoji="0" lang="zh-CN" altLang="en-US" dirty="0">
                <a:solidFill>
                  <a:srgbClr val="0000CC"/>
                </a:solidFill>
              </a:rPr>
              <a:t>&gt;=</a:t>
            </a:r>
            <a:r>
              <a:rPr kumimoji="0" lang="en-US" altLang="zh-CN" dirty="0">
                <a:solidFill>
                  <a:srgbClr val="0000CC"/>
                </a:solidFill>
              </a:rPr>
              <a:t>ALL</a:t>
            </a:r>
            <a:r>
              <a:rPr kumimoji="0" lang="en-US" altLang="zh-CN" dirty="0"/>
              <a:t>  </a:t>
            </a:r>
            <a:r>
              <a:rPr kumimoji="0" lang="zh-CN" altLang="en-US" sz="2000" dirty="0"/>
              <a:t>大于等于子查询结果中的所有值 </a:t>
            </a:r>
            <a:r>
              <a:rPr kumimoji="0" lang="en-US" altLang="zh-CN" sz="2000" dirty="0"/>
              <a:t>(</a:t>
            </a:r>
            <a:r>
              <a:rPr kumimoji="0" lang="en-US" altLang="zh-CN" sz="2000" dirty="0">
                <a:solidFill>
                  <a:srgbClr val="0000FF"/>
                </a:solidFill>
              </a:rPr>
              <a:t>e</a:t>
            </a:r>
            <a:r>
              <a:rPr kumimoji="0" lang="zh-CN" altLang="en-US" sz="2000" dirty="0">
                <a:solidFill>
                  <a:srgbClr val="0000FF"/>
                </a:solidFill>
              </a:rPr>
              <a:t>≥</a:t>
            </a:r>
            <a:r>
              <a:rPr kumimoji="0" lang="en-US" altLang="zh-CN" sz="2000" dirty="0">
                <a:solidFill>
                  <a:srgbClr val="0000FF"/>
                </a:solidFill>
              </a:rPr>
              <a:t>s1 </a:t>
            </a:r>
            <a:r>
              <a:rPr kumimoji="0" lang="en-US" altLang="zh-CN" sz="2000" dirty="0">
                <a:solidFill>
                  <a:srgbClr val="FF00FF"/>
                </a:solidFill>
              </a:rPr>
              <a:t>AND</a:t>
            </a:r>
            <a:r>
              <a:rPr kumimoji="0" lang="en-US" altLang="zh-CN" sz="2000" dirty="0">
                <a:solidFill>
                  <a:srgbClr val="0000FF"/>
                </a:solidFill>
              </a:rPr>
              <a:t> e</a:t>
            </a:r>
            <a:r>
              <a:rPr kumimoji="0" lang="zh-CN" altLang="en-US" sz="2000" dirty="0">
                <a:solidFill>
                  <a:srgbClr val="0000FF"/>
                </a:solidFill>
              </a:rPr>
              <a:t>≥</a:t>
            </a:r>
            <a:r>
              <a:rPr kumimoji="0" lang="en-US" altLang="zh-CN" sz="2000" dirty="0">
                <a:solidFill>
                  <a:srgbClr val="0000FF"/>
                </a:solidFill>
              </a:rPr>
              <a:t>s2</a:t>
            </a:r>
            <a:r>
              <a:rPr kumimoji="0" lang="en-US" altLang="zh-CN" sz="2000" dirty="0">
                <a:solidFill>
                  <a:srgbClr val="FF00FF"/>
                </a:solidFill>
              </a:rPr>
              <a:t> </a:t>
            </a:r>
            <a:r>
              <a:rPr kumimoji="0" lang="en-US" altLang="zh-CN" sz="2000" dirty="0">
                <a:solidFill>
                  <a:srgbClr val="0000FF"/>
                </a:solidFill>
              </a:rPr>
              <a:t>…</a:t>
            </a:r>
            <a:r>
              <a:rPr kumimoji="0" lang="zh-CN" altLang="en-US" sz="2000" dirty="0">
                <a:solidFill>
                  <a:srgbClr val="0000FF"/>
                </a:solidFill>
              </a:rPr>
              <a:t> </a:t>
            </a:r>
            <a:r>
              <a:rPr kumimoji="0" lang="en-US" altLang="zh-CN" sz="2000" dirty="0"/>
              <a:t>)</a:t>
            </a:r>
            <a:r>
              <a:rPr kumimoji="0" lang="en-US" altLang="zh-CN" sz="2000" dirty="0">
                <a:solidFill>
                  <a:srgbClr val="FF00FF"/>
                </a:solidFill>
              </a:rPr>
              <a:t> &gt;=MAX</a:t>
            </a:r>
            <a:endParaRPr kumimoji="0" lang="zh-CN" altLang="en-US" sz="2000" dirty="0"/>
          </a:p>
          <a:p>
            <a:pPr marL="342900" indent="-342900" algn="just">
              <a:lnSpc>
                <a:spcPct val="90000"/>
              </a:lnSpc>
            </a:pPr>
            <a:r>
              <a:rPr kumimoji="0" lang="zh-CN" altLang="en-US" dirty="0"/>
              <a:t>  </a:t>
            </a:r>
            <a:r>
              <a:rPr kumimoji="0" lang="zh-CN" altLang="en-US" dirty="0">
                <a:solidFill>
                  <a:srgbClr val="0000CC"/>
                </a:solidFill>
              </a:rPr>
              <a:t>&lt;=</a:t>
            </a:r>
            <a:r>
              <a:rPr kumimoji="0" lang="en-US" altLang="zh-CN" dirty="0">
                <a:solidFill>
                  <a:srgbClr val="0000CC"/>
                </a:solidFill>
              </a:rPr>
              <a:t>ALL</a:t>
            </a:r>
            <a:r>
              <a:rPr kumimoji="0" lang="en-US" altLang="zh-CN" dirty="0"/>
              <a:t>  </a:t>
            </a:r>
            <a:r>
              <a:rPr kumimoji="0" lang="zh-CN" altLang="en-US" sz="2000" dirty="0"/>
              <a:t>小于等于子查询结果中的所有值 </a:t>
            </a:r>
            <a:r>
              <a:rPr kumimoji="0" lang="en-US" altLang="zh-CN" sz="2000" dirty="0"/>
              <a:t>(</a:t>
            </a:r>
            <a:r>
              <a:rPr kumimoji="0" lang="en-US" altLang="zh-CN" sz="2000" dirty="0">
                <a:solidFill>
                  <a:srgbClr val="0000FF"/>
                </a:solidFill>
              </a:rPr>
              <a:t>e</a:t>
            </a:r>
            <a:r>
              <a:rPr kumimoji="0" lang="zh-CN" altLang="en-US" sz="2000" dirty="0">
                <a:solidFill>
                  <a:srgbClr val="0000FF"/>
                </a:solidFill>
              </a:rPr>
              <a:t>≤</a:t>
            </a:r>
            <a:r>
              <a:rPr kumimoji="0" lang="en-US" altLang="zh-CN" sz="2000" dirty="0">
                <a:solidFill>
                  <a:srgbClr val="0000FF"/>
                </a:solidFill>
              </a:rPr>
              <a:t>s1 </a:t>
            </a:r>
            <a:r>
              <a:rPr kumimoji="0" lang="en-US" altLang="zh-CN" sz="2000" dirty="0">
                <a:solidFill>
                  <a:srgbClr val="FF00FF"/>
                </a:solidFill>
              </a:rPr>
              <a:t>AND</a:t>
            </a:r>
            <a:r>
              <a:rPr kumimoji="0" lang="en-US" altLang="zh-CN" sz="2000" dirty="0">
                <a:solidFill>
                  <a:srgbClr val="0000FF"/>
                </a:solidFill>
              </a:rPr>
              <a:t> e</a:t>
            </a:r>
            <a:r>
              <a:rPr kumimoji="0" lang="zh-CN" altLang="en-US" sz="2000" dirty="0">
                <a:solidFill>
                  <a:srgbClr val="0000FF"/>
                </a:solidFill>
              </a:rPr>
              <a:t>≤</a:t>
            </a:r>
            <a:r>
              <a:rPr kumimoji="0" lang="en-US" altLang="zh-CN" sz="2000" dirty="0">
                <a:solidFill>
                  <a:srgbClr val="0000FF"/>
                </a:solidFill>
              </a:rPr>
              <a:t>s2 …</a:t>
            </a:r>
            <a:r>
              <a:rPr kumimoji="0" lang="zh-CN" altLang="en-US" sz="2000" dirty="0">
                <a:solidFill>
                  <a:srgbClr val="0000FF"/>
                </a:solidFill>
              </a:rPr>
              <a:t> </a:t>
            </a:r>
            <a:r>
              <a:rPr kumimoji="0" lang="en-US" altLang="zh-CN" sz="2000" dirty="0"/>
              <a:t>)</a:t>
            </a:r>
            <a:r>
              <a:rPr kumimoji="0" lang="en-US" altLang="zh-CN" sz="2000" dirty="0">
                <a:solidFill>
                  <a:srgbClr val="FF00FF"/>
                </a:solidFill>
              </a:rPr>
              <a:t> &lt;=MIN</a:t>
            </a:r>
            <a:endParaRPr kumimoji="0" lang="zh-CN" altLang="en-US" sz="2000" dirty="0"/>
          </a:p>
          <a:p>
            <a:pPr marL="342900" indent="-342900" algn="just">
              <a:lnSpc>
                <a:spcPct val="90000"/>
              </a:lnSpc>
            </a:pPr>
            <a:r>
              <a:rPr kumimoji="0" lang="zh-CN" altLang="en-US" dirty="0"/>
              <a:t>  </a:t>
            </a:r>
            <a:r>
              <a:rPr kumimoji="0" lang="zh-CN" altLang="en-US" dirty="0">
                <a:solidFill>
                  <a:srgbClr val="0000CC"/>
                </a:solidFill>
              </a:rPr>
              <a:t>=</a:t>
            </a:r>
            <a:r>
              <a:rPr kumimoji="0" lang="en-US" altLang="zh-CN" dirty="0">
                <a:solidFill>
                  <a:srgbClr val="0000CC"/>
                </a:solidFill>
              </a:rPr>
              <a:t>ALL</a:t>
            </a:r>
            <a:r>
              <a:rPr kumimoji="0" lang="en-US" altLang="zh-CN" dirty="0"/>
              <a:t>  </a:t>
            </a:r>
            <a:r>
              <a:rPr kumimoji="0" lang="zh-CN" altLang="en-US" sz="2300" dirty="0"/>
              <a:t>等于子查询结果中的所有值(</a:t>
            </a:r>
            <a:r>
              <a:rPr kumimoji="0" lang="en-US" altLang="zh-CN" sz="2300" dirty="0">
                <a:solidFill>
                  <a:srgbClr val="0000FF"/>
                </a:solidFill>
              </a:rPr>
              <a:t>e=s1 </a:t>
            </a:r>
            <a:r>
              <a:rPr kumimoji="0" lang="en-US" altLang="zh-CN" sz="2300" dirty="0">
                <a:solidFill>
                  <a:srgbClr val="FF00FF"/>
                </a:solidFill>
              </a:rPr>
              <a:t>AND</a:t>
            </a:r>
            <a:r>
              <a:rPr kumimoji="0" lang="en-US" altLang="zh-CN" sz="2300" dirty="0">
                <a:solidFill>
                  <a:srgbClr val="0000FF"/>
                </a:solidFill>
              </a:rPr>
              <a:t> e=s2</a:t>
            </a:r>
            <a:r>
              <a:rPr kumimoji="0" lang="en-US" altLang="zh-CN" sz="2300" dirty="0">
                <a:solidFill>
                  <a:srgbClr val="FF00FF"/>
                </a:solidFill>
              </a:rPr>
              <a:t> </a:t>
            </a:r>
            <a:r>
              <a:rPr kumimoji="0" lang="en-US" altLang="zh-CN" sz="2300" dirty="0">
                <a:solidFill>
                  <a:srgbClr val="0000FF"/>
                </a:solidFill>
              </a:rPr>
              <a:t>…</a:t>
            </a:r>
            <a:r>
              <a:rPr kumimoji="0" lang="zh-CN" altLang="en-US" sz="2300" dirty="0">
                <a:solidFill>
                  <a:srgbClr val="0000FF"/>
                </a:solidFill>
              </a:rPr>
              <a:t> </a:t>
            </a:r>
            <a:r>
              <a:rPr kumimoji="0" lang="zh-CN" altLang="en-US" sz="2300" dirty="0">
                <a:solidFill>
                  <a:srgbClr val="FF3300"/>
                </a:solidFill>
              </a:rPr>
              <a:t>无意义</a:t>
            </a:r>
            <a:r>
              <a:rPr kumimoji="0" lang="zh-CN" altLang="en-US" sz="2300" dirty="0"/>
              <a:t>)</a:t>
            </a:r>
          </a:p>
          <a:p>
            <a:pPr marL="342900" indent="-342900" algn="just">
              <a:lnSpc>
                <a:spcPct val="90000"/>
              </a:lnSpc>
            </a:pPr>
            <a:r>
              <a:rPr kumimoji="0" lang="zh-CN" altLang="en-US" dirty="0"/>
              <a:t>  </a:t>
            </a:r>
            <a:r>
              <a:rPr kumimoji="0" lang="zh-CN" altLang="en-US" sz="2000" dirty="0">
                <a:solidFill>
                  <a:srgbClr val="0000CC"/>
                </a:solidFill>
              </a:rPr>
              <a:t>!=</a:t>
            </a:r>
            <a:r>
              <a:rPr kumimoji="0" lang="en-US" altLang="zh-CN" sz="2000" dirty="0">
                <a:solidFill>
                  <a:srgbClr val="0000CC"/>
                </a:solidFill>
              </a:rPr>
              <a:t>ALL</a:t>
            </a:r>
            <a:r>
              <a:rPr kumimoji="0" lang="zh-CN" altLang="en-US" sz="2000" dirty="0"/>
              <a:t>或</a:t>
            </a:r>
            <a:r>
              <a:rPr kumimoji="0" lang="zh-CN" altLang="en-US" sz="2000" dirty="0">
                <a:solidFill>
                  <a:srgbClr val="0000CC"/>
                </a:solidFill>
              </a:rPr>
              <a:t>&lt;&gt;</a:t>
            </a:r>
            <a:r>
              <a:rPr kumimoji="0" lang="en-US" altLang="zh-CN" sz="2000" dirty="0">
                <a:solidFill>
                  <a:srgbClr val="0000CC"/>
                </a:solidFill>
              </a:rPr>
              <a:t>ALL</a:t>
            </a:r>
            <a:r>
              <a:rPr kumimoji="0" lang="en-US" altLang="zh-CN" sz="2000" dirty="0"/>
              <a:t> </a:t>
            </a:r>
            <a:r>
              <a:rPr kumimoji="0" lang="zh-CN" altLang="en-US" sz="2000" dirty="0"/>
              <a:t>不等于子查询结果中的任何一个值 (</a:t>
            </a:r>
            <a:r>
              <a:rPr kumimoji="0" lang="en-US" altLang="zh-CN" sz="2000" dirty="0">
                <a:solidFill>
                  <a:srgbClr val="0000FF"/>
                </a:solidFill>
              </a:rPr>
              <a:t>e</a:t>
            </a:r>
            <a:r>
              <a:rPr kumimoji="0" lang="zh-CN" altLang="en-US" sz="2000" dirty="0">
                <a:solidFill>
                  <a:srgbClr val="0000FF"/>
                </a:solidFill>
              </a:rPr>
              <a:t>≠</a:t>
            </a:r>
            <a:r>
              <a:rPr kumimoji="0" lang="en-US" altLang="zh-CN" sz="2000" dirty="0">
                <a:solidFill>
                  <a:srgbClr val="0000FF"/>
                </a:solidFill>
              </a:rPr>
              <a:t>s1 </a:t>
            </a:r>
            <a:r>
              <a:rPr kumimoji="0" lang="en-US" altLang="zh-CN" sz="2000" dirty="0">
                <a:solidFill>
                  <a:srgbClr val="FF00FF"/>
                </a:solidFill>
              </a:rPr>
              <a:t>AND</a:t>
            </a:r>
            <a:r>
              <a:rPr kumimoji="0" lang="en-US" altLang="zh-CN" sz="2000" dirty="0">
                <a:solidFill>
                  <a:srgbClr val="0000FF"/>
                </a:solidFill>
              </a:rPr>
              <a:t> e</a:t>
            </a:r>
            <a:r>
              <a:rPr kumimoji="0" lang="zh-CN" altLang="en-US" sz="2000" dirty="0">
                <a:solidFill>
                  <a:srgbClr val="0000FF"/>
                </a:solidFill>
              </a:rPr>
              <a:t>≠</a:t>
            </a:r>
            <a:r>
              <a:rPr kumimoji="0" lang="en-US" altLang="zh-CN" sz="2000" dirty="0">
                <a:solidFill>
                  <a:srgbClr val="0000FF"/>
                </a:solidFill>
              </a:rPr>
              <a:t>s2…</a:t>
            </a:r>
            <a:r>
              <a:rPr kumimoji="0" lang="zh-CN" altLang="en-US" sz="2000" dirty="0"/>
              <a:t>)  </a:t>
            </a:r>
          </a:p>
          <a:p>
            <a:pPr marL="342900" indent="-342900">
              <a:lnSpc>
                <a:spcPct val="90000"/>
              </a:lnSpc>
            </a:pPr>
            <a:r>
              <a:rPr kumimoji="0" lang="en-US" altLang="zh-CN" dirty="0">
                <a:solidFill>
                  <a:srgbClr val="FF00FF"/>
                </a:solidFill>
              </a:rPr>
              <a:t>                                                                                      NOT IN</a:t>
            </a:r>
          </a:p>
          <a:p>
            <a:pPr marL="342900" indent="-342900">
              <a:lnSpc>
                <a:spcPct val="90000"/>
              </a:lnSpc>
              <a:buClr>
                <a:schemeClr val="accent1"/>
              </a:buClr>
              <a:buSzPct val="80000"/>
              <a:buFont typeface="Wingdings" panose="05000000000000000000" pitchFamily="2" charset="2"/>
              <a:buChar char="n"/>
            </a:pPr>
            <a:r>
              <a:rPr kumimoji="0" lang="en-US" altLang="zh-CN" dirty="0">
                <a:solidFill>
                  <a:srgbClr val="FF00FF"/>
                </a:solidFill>
              </a:rPr>
              <a:t>SOME</a:t>
            </a:r>
            <a:r>
              <a:rPr kumimoji="0" lang="en-US" altLang="zh-CN" dirty="0"/>
              <a:t> may be used in place of </a:t>
            </a:r>
            <a:r>
              <a:rPr kumimoji="0" lang="en-US" altLang="zh-CN" dirty="0">
                <a:solidFill>
                  <a:srgbClr val="FF00FF"/>
                </a:solidFill>
              </a:rPr>
              <a:t>ANY</a:t>
            </a:r>
            <a:r>
              <a:rPr kumimoji="0" lang="en-US" altLang="zh-CN" dirty="0"/>
              <a:t>.</a:t>
            </a:r>
          </a:p>
          <a:p>
            <a:pPr marL="342900" indent="-342900">
              <a:lnSpc>
                <a:spcPct val="90000"/>
              </a:lnSpc>
              <a:buFont typeface="Arial" panose="020B0604020202020204" pitchFamily="34" charset="0"/>
              <a:buChar char="•"/>
            </a:pPr>
            <a:endParaRPr kumimoji="0" lang="zh-CN" altLang="en-US" dirty="0">
              <a:solidFill>
                <a:srgbClr val="FF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linds(horizontal)">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blinds(horizontal)">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blinds(horizontal)">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blinds(horizontal)">
                                      <p:cBhvr>
                                        <p:cTn id="42" dur="5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blinds(horizontal)">
                                      <p:cBhvr>
                                        <p:cTn id="47" dur="500"/>
                                        <p:tgtEl>
                                          <p:spTgt spid="4">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
                                            <p:txEl>
                                              <p:pRg st="10" end="10"/>
                                            </p:txEl>
                                          </p:spTgt>
                                        </p:tgtEl>
                                        <p:attrNameLst>
                                          <p:attrName>style.visibility</p:attrName>
                                        </p:attrNameLst>
                                      </p:cBhvr>
                                      <p:to>
                                        <p:strVal val="visible"/>
                                      </p:to>
                                    </p:set>
                                    <p:animEffect transition="in" filter="blinds(horizontal)">
                                      <p:cBhvr>
                                        <p:cTn id="52" dur="500"/>
                                        <p:tgtEl>
                                          <p:spTgt spid="4">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
                                            <p:txEl>
                                              <p:pRg st="11" end="11"/>
                                            </p:txEl>
                                          </p:spTgt>
                                        </p:tgtEl>
                                        <p:attrNameLst>
                                          <p:attrName>style.visibility</p:attrName>
                                        </p:attrNameLst>
                                      </p:cBhvr>
                                      <p:to>
                                        <p:strVal val="visible"/>
                                      </p:to>
                                    </p:set>
                                    <p:animEffect transition="in" filter="blinds(horizontal)">
                                      <p:cBhvr>
                                        <p:cTn id="57" dur="500"/>
                                        <p:tgtEl>
                                          <p:spTgt spid="4">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
                                            <p:txEl>
                                              <p:pRg st="12" end="12"/>
                                            </p:txEl>
                                          </p:spTgt>
                                        </p:tgtEl>
                                        <p:attrNameLst>
                                          <p:attrName>style.visibility</p:attrName>
                                        </p:attrNameLst>
                                      </p:cBhvr>
                                      <p:to>
                                        <p:strVal val="visible"/>
                                      </p:to>
                                    </p:set>
                                    <p:animEffect transition="in" filter="blinds(horizontal)">
                                      <p:cBhvr>
                                        <p:cTn id="62" dur="500"/>
                                        <p:tgtEl>
                                          <p:spTgt spid="4">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animEffect transition="in" filter="blinds(horizontal)">
                                      <p:cBhvr>
                                        <p:cTn id="67" dur="500"/>
                                        <p:tgtEl>
                                          <p:spTgt spid="4">
                                            <p:txEl>
                                              <p:pRg st="13" end="13"/>
                                            </p:txEl>
                                          </p:spTgt>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4">
                                            <p:txEl>
                                              <p:pRg st="14" end="14"/>
                                            </p:txEl>
                                          </p:spTgt>
                                        </p:tgtEl>
                                        <p:attrNameLst>
                                          <p:attrName>style.visibility</p:attrName>
                                        </p:attrNameLst>
                                      </p:cBhvr>
                                      <p:to>
                                        <p:strVal val="visible"/>
                                      </p:to>
                                    </p:set>
                                    <p:animEffect transition="in" filter="blinds(horizontal)">
                                      <p:cBhvr>
                                        <p:cTn id="70" dur="500"/>
                                        <p:tgtEl>
                                          <p:spTgt spid="4">
                                            <p:txEl>
                                              <p:pRg st="14" end="1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4">
                                            <p:txEl>
                                              <p:pRg st="15" end="15"/>
                                            </p:txEl>
                                          </p:spTgt>
                                        </p:tgtEl>
                                        <p:attrNameLst>
                                          <p:attrName>style.visibility</p:attrName>
                                        </p:attrNameLst>
                                      </p:cBhvr>
                                      <p:to>
                                        <p:strVal val="visible"/>
                                      </p:to>
                                    </p:set>
                                    <p:animEffect transition="in" filter="blinds(horizontal)">
                                      <p:cBhvr>
                                        <p:cTn id="75"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宋体" panose="02010600030101010101" pitchFamily="2" charset="-122"/>
              </a:rPr>
              <a:t>Set Comparison</a:t>
            </a:r>
            <a:endParaRPr lang="zh-CN" altLang="en-US" dirty="0"/>
          </a:p>
        </p:txBody>
      </p:sp>
      <p:pic>
        <p:nvPicPr>
          <p:cNvPr id="164866" name="Picture 2"/>
          <p:cNvPicPr>
            <a:picLocks noChangeAspect="1" noChangeArrowheads="1"/>
          </p:cNvPicPr>
          <p:nvPr/>
        </p:nvPicPr>
        <p:blipFill>
          <a:blip r:embed="rId2"/>
          <a:srcRect/>
          <a:stretch>
            <a:fillRect/>
          </a:stretch>
        </p:blipFill>
        <p:spPr bwMode="auto">
          <a:xfrm>
            <a:off x="301214" y="1000461"/>
            <a:ext cx="8681421" cy="5368066"/>
          </a:xfrm>
          <a:prstGeom prst="rect">
            <a:avLst/>
          </a:prstGeom>
          <a:noFill/>
          <a:ln w="9525">
            <a:noFill/>
            <a:miter lim="800000"/>
            <a:headEnd/>
            <a:tailEnd/>
          </a:ln>
          <a:effec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a:xfrm>
            <a:off x="623888" y="38100"/>
            <a:ext cx="8077200" cy="609600"/>
          </a:xfrm>
        </p:spPr>
        <p:txBody>
          <a:bodyPr/>
          <a:lstStyle/>
          <a:p>
            <a:pPr>
              <a:defRPr/>
            </a:pPr>
            <a:r>
              <a:rPr lang="en-US" altLang="zh-CN" smtClean="0">
                <a:ea typeface="宋体" panose="02010600030101010101" pitchFamily="2" charset="-122"/>
              </a:rPr>
              <a:t>Definition of  Some Clause</a:t>
            </a:r>
          </a:p>
        </p:txBody>
      </p:sp>
      <p:sp>
        <p:nvSpPr>
          <p:cNvPr id="48131" name="Rectangle 3"/>
          <p:cNvSpPr>
            <a:spLocks noGrp="1" noChangeArrowheads="1"/>
          </p:cNvSpPr>
          <p:nvPr>
            <p:ph type="body" idx="1"/>
          </p:nvPr>
        </p:nvSpPr>
        <p:spPr>
          <a:xfrm>
            <a:off x="739775" y="1106488"/>
            <a:ext cx="6800850" cy="714375"/>
          </a:xfrm>
        </p:spPr>
        <p:txBody>
          <a:bodyPr/>
          <a:lstStyle/>
          <a:p>
            <a:r>
              <a:rPr lang="en-US" altLang="zh-CN" sz="1800" smtClean="0">
                <a:ea typeface="宋体" panose="02010600030101010101" pitchFamily="2" charset="-122"/>
              </a:rPr>
              <a:t>F &lt;comp&gt; </a:t>
            </a:r>
            <a:r>
              <a:rPr lang="en-US" altLang="zh-CN" sz="1800" b="1" smtClean="0">
                <a:ea typeface="宋体" panose="02010600030101010101" pitchFamily="2" charset="-122"/>
              </a:rPr>
              <a:t>some </a:t>
            </a:r>
            <a:r>
              <a:rPr lang="en-US" altLang="zh-CN" sz="1800" i="1" smtClean="0">
                <a:ea typeface="宋体" panose="02010600030101010101" pitchFamily="2" charset="-122"/>
              </a:rPr>
              <a:t>r </a:t>
            </a:r>
            <a:r>
              <a:rPr lang="en-US" altLang="zh-CN" sz="1800" smtClean="0">
                <a:ea typeface="宋体" panose="02010600030101010101" pitchFamily="2" charset="-122"/>
                <a:sym typeface="Symbol" panose="05050102010706020507" pitchFamily="18" charset="2"/>
              </a:rPr>
              <a:t></a:t>
            </a:r>
            <a:r>
              <a:rPr lang="en-US" altLang="zh-CN" sz="1800" i="1" smtClean="0">
                <a:ea typeface="宋体" panose="02010600030101010101" pitchFamily="2" charset="-122"/>
                <a:sym typeface="Symbol" panose="05050102010706020507" pitchFamily="18" charset="2"/>
              </a:rPr>
              <a:t>t </a:t>
            </a:r>
            <a:r>
              <a:rPr lang="en-US" altLang="zh-CN" sz="1800" smtClean="0">
                <a:ea typeface="宋体" panose="02010600030101010101" pitchFamily="2" charset="-122"/>
                <a:sym typeface="Symbol" panose="05050102010706020507" pitchFamily="18" charset="2"/>
              </a:rPr>
              <a:t></a:t>
            </a:r>
            <a:r>
              <a:rPr lang="en-US" altLang="zh-CN" sz="1800" i="1" smtClean="0">
                <a:ea typeface="宋体" panose="02010600030101010101" pitchFamily="2" charset="-122"/>
                <a:sym typeface="Symbol" panose="05050102010706020507" pitchFamily="18" charset="2"/>
              </a:rPr>
              <a:t>r </a:t>
            </a:r>
            <a:r>
              <a:rPr lang="en-US" altLang="zh-CN" sz="1800" smtClean="0">
                <a:ea typeface="宋体" panose="02010600030101010101" pitchFamily="2" charset="-122"/>
                <a:sym typeface="Symbol" panose="05050102010706020507" pitchFamily="18" charset="2"/>
              </a:rPr>
              <a:t>such that (F &lt;comp&gt; </a:t>
            </a:r>
            <a:r>
              <a:rPr lang="en-US" altLang="zh-CN" sz="1800" i="1" smtClean="0">
                <a:ea typeface="宋体" panose="02010600030101010101" pitchFamily="2" charset="-122"/>
                <a:sym typeface="Symbol" panose="05050102010706020507" pitchFamily="18" charset="2"/>
              </a:rPr>
              <a:t>t </a:t>
            </a:r>
            <a:r>
              <a:rPr lang="en-US" altLang="zh-CN" sz="1800" smtClean="0">
                <a:ea typeface="宋体" panose="02010600030101010101" pitchFamily="2" charset="-122"/>
                <a:sym typeface="Symbol" panose="05050102010706020507" pitchFamily="18" charset="2"/>
              </a:rPr>
              <a:t>)</a:t>
            </a:r>
            <a:r>
              <a:rPr lang="en-US" altLang="zh-CN" sz="1800" i="1" smtClean="0">
                <a:ea typeface="宋体" panose="02010600030101010101" pitchFamily="2" charset="-122"/>
                <a:sym typeface="Symbol" panose="05050102010706020507" pitchFamily="18" charset="2"/>
              </a:rPr>
              <a:t/>
            </a:r>
            <a:br>
              <a:rPr lang="en-US" altLang="zh-CN" sz="1800" i="1" smtClean="0">
                <a:ea typeface="宋体" panose="02010600030101010101" pitchFamily="2" charset="-122"/>
                <a:sym typeface="Symbol" panose="05050102010706020507" pitchFamily="18" charset="2"/>
              </a:rPr>
            </a:br>
            <a:r>
              <a:rPr lang="en-US" altLang="zh-CN" sz="1800" smtClean="0">
                <a:ea typeface="宋体" panose="02010600030101010101" pitchFamily="2" charset="-122"/>
                <a:sym typeface="Symbol" panose="05050102010706020507" pitchFamily="18" charset="2"/>
              </a:rPr>
              <a:t>Where &lt;comp&gt; can be:      </a:t>
            </a:r>
            <a:endParaRPr lang="en-US" altLang="zh-CN" sz="1800" smtClean="0">
              <a:ea typeface="宋体" panose="02010600030101010101" pitchFamily="2" charset="-122"/>
            </a:endParaRPr>
          </a:p>
        </p:txBody>
      </p:sp>
      <p:grpSp>
        <p:nvGrpSpPr>
          <p:cNvPr id="48132" name="Group 4"/>
          <p:cNvGrpSpPr/>
          <p:nvPr/>
        </p:nvGrpSpPr>
        <p:grpSpPr bwMode="auto">
          <a:xfrm>
            <a:off x="2105025" y="1952625"/>
            <a:ext cx="457200" cy="1066800"/>
            <a:chOff x="2448" y="1296"/>
            <a:chExt cx="288" cy="960"/>
          </a:xfrm>
        </p:grpSpPr>
        <p:sp>
          <p:nvSpPr>
            <p:cNvPr id="48150" name="Rectangle 5"/>
            <p:cNvSpPr>
              <a:spLocks noChangeArrowheads="1"/>
            </p:cNvSpPr>
            <p:nvPr/>
          </p:nvSpPr>
          <p:spPr bwMode="auto">
            <a:xfrm>
              <a:off x="2448" y="1296"/>
              <a:ext cx="288" cy="336"/>
            </a:xfrm>
            <a:prstGeom prst="rect">
              <a:avLst/>
            </a:prstGeom>
            <a:solidFill>
              <a:schemeClr val="bg1"/>
            </a:solidFill>
            <a:ln w="12700">
              <a:solidFill>
                <a:schemeClr val="tx1"/>
              </a:solidFill>
              <a:miter lim="800000"/>
            </a:ln>
          </p:spPr>
          <p:txBody>
            <a:bodyPr wrap="none" anchor="ctr"/>
            <a:lstStyle/>
            <a:p>
              <a:pPr algn="ctr"/>
              <a:r>
                <a:rPr lang="en-US" altLang="zh-CN" sz="2400">
                  <a:latin typeface="Times New Roman" panose="02020603050405020304" pitchFamily="18" charset="0"/>
                  <a:ea typeface="宋体" panose="02010600030101010101" pitchFamily="2" charset="-122"/>
                </a:rPr>
                <a:t>0</a:t>
              </a:r>
            </a:p>
          </p:txBody>
        </p:sp>
        <p:sp>
          <p:nvSpPr>
            <p:cNvPr id="48151" name="Rectangle 6"/>
            <p:cNvSpPr>
              <a:spLocks noChangeArrowheads="1"/>
            </p:cNvSpPr>
            <p:nvPr/>
          </p:nvSpPr>
          <p:spPr bwMode="auto">
            <a:xfrm>
              <a:off x="2448" y="1584"/>
              <a:ext cx="288" cy="336"/>
            </a:xfrm>
            <a:prstGeom prst="rect">
              <a:avLst/>
            </a:prstGeom>
            <a:solidFill>
              <a:schemeClr val="bg1"/>
            </a:solidFill>
            <a:ln w="12700">
              <a:solidFill>
                <a:schemeClr val="tx1"/>
              </a:solidFill>
              <a:miter lim="800000"/>
            </a:ln>
          </p:spPr>
          <p:txBody>
            <a:bodyPr wrap="none" anchor="ctr"/>
            <a:lstStyle/>
            <a:p>
              <a:pPr algn="ctr"/>
              <a:r>
                <a:rPr lang="en-US" altLang="zh-CN" sz="2400">
                  <a:latin typeface="Times New Roman" panose="02020603050405020304" pitchFamily="18" charset="0"/>
                  <a:ea typeface="宋体" panose="02010600030101010101" pitchFamily="2" charset="-122"/>
                </a:rPr>
                <a:t>5</a:t>
              </a:r>
            </a:p>
          </p:txBody>
        </p:sp>
        <p:sp>
          <p:nvSpPr>
            <p:cNvPr id="48152" name="Rectangle 7"/>
            <p:cNvSpPr>
              <a:spLocks noChangeArrowheads="1"/>
            </p:cNvSpPr>
            <p:nvPr/>
          </p:nvSpPr>
          <p:spPr bwMode="auto">
            <a:xfrm>
              <a:off x="2448" y="1920"/>
              <a:ext cx="288" cy="336"/>
            </a:xfrm>
            <a:prstGeom prst="rect">
              <a:avLst/>
            </a:prstGeom>
            <a:solidFill>
              <a:schemeClr val="bg1"/>
            </a:solidFill>
            <a:ln w="12700">
              <a:solidFill>
                <a:schemeClr val="tx1"/>
              </a:solidFill>
              <a:miter lim="800000"/>
            </a:ln>
          </p:spPr>
          <p:txBody>
            <a:bodyPr wrap="none" anchor="ctr"/>
            <a:lstStyle/>
            <a:p>
              <a:pPr algn="ctr"/>
              <a:r>
                <a:rPr lang="en-US" altLang="zh-CN" sz="2400">
                  <a:latin typeface="Times New Roman" panose="02020603050405020304" pitchFamily="18" charset="0"/>
                  <a:ea typeface="宋体" panose="02010600030101010101" pitchFamily="2" charset="-122"/>
                </a:rPr>
                <a:t>6</a:t>
              </a:r>
            </a:p>
          </p:txBody>
        </p:sp>
      </p:grpSp>
      <p:sp>
        <p:nvSpPr>
          <p:cNvPr id="48133" name="Text Box 8"/>
          <p:cNvSpPr txBox="1">
            <a:spLocks noChangeArrowheads="1"/>
          </p:cNvSpPr>
          <p:nvPr/>
        </p:nvSpPr>
        <p:spPr bwMode="auto">
          <a:xfrm>
            <a:off x="830263" y="2257425"/>
            <a:ext cx="1350962" cy="366713"/>
          </a:xfrm>
          <a:prstGeom prst="rect">
            <a:avLst/>
          </a:prstGeom>
          <a:noFill/>
          <a:ln w="12700">
            <a:noFill/>
            <a:miter lim="800000"/>
          </a:ln>
        </p:spPr>
        <p:txBody>
          <a:bodyPr>
            <a:spAutoFit/>
          </a:bodyPr>
          <a:lstStyle/>
          <a:p>
            <a:pPr>
              <a:spcBef>
                <a:spcPct val="50000"/>
              </a:spcBef>
            </a:pPr>
            <a:r>
              <a:rPr lang="en-US" altLang="zh-CN" sz="1800">
                <a:ea typeface="宋体" panose="02010600030101010101" pitchFamily="2" charset="-122"/>
              </a:rPr>
              <a:t>(5 &lt; </a:t>
            </a:r>
            <a:r>
              <a:rPr lang="en-US" altLang="zh-CN" sz="1800" b="1">
                <a:ea typeface="宋体" panose="02010600030101010101" pitchFamily="2" charset="-122"/>
              </a:rPr>
              <a:t>some</a:t>
            </a:r>
            <a:endParaRPr lang="en-US" altLang="zh-CN" sz="1800">
              <a:ea typeface="宋体" panose="02010600030101010101" pitchFamily="2" charset="-122"/>
            </a:endParaRPr>
          </a:p>
        </p:txBody>
      </p:sp>
      <p:sp>
        <p:nvSpPr>
          <p:cNvPr id="48134" name="Text Box 9"/>
          <p:cNvSpPr txBox="1">
            <a:spLocks noChangeArrowheads="1"/>
          </p:cNvSpPr>
          <p:nvPr/>
        </p:nvSpPr>
        <p:spPr bwMode="auto">
          <a:xfrm>
            <a:off x="2638425" y="2257425"/>
            <a:ext cx="914400" cy="366713"/>
          </a:xfrm>
          <a:prstGeom prst="rect">
            <a:avLst/>
          </a:prstGeom>
          <a:noFill/>
          <a:ln w="12700">
            <a:noFill/>
            <a:miter lim="800000"/>
          </a:ln>
        </p:spPr>
        <p:txBody>
          <a:bodyPr>
            <a:spAutoFit/>
          </a:bodyPr>
          <a:lstStyle/>
          <a:p>
            <a:pPr>
              <a:spcBef>
                <a:spcPct val="50000"/>
              </a:spcBef>
            </a:pPr>
            <a:r>
              <a:rPr lang="en-US" altLang="zh-CN" sz="1800">
                <a:ea typeface="宋体" panose="02010600030101010101" pitchFamily="2" charset="-122"/>
              </a:rPr>
              <a:t>) = true</a:t>
            </a:r>
          </a:p>
        </p:txBody>
      </p:sp>
      <p:sp>
        <p:nvSpPr>
          <p:cNvPr id="48135" name="Rectangle 10"/>
          <p:cNvSpPr>
            <a:spLocks noChangeArrowheads="1"/>
          </p:cNvSpPr>
          <p:nvPr/>
        </p:nvSpPr>
        <p:spPr bwMode="auto">
          <a:xfrm>
            <a:off x="2105025" y="3171825"/>
            <a:ext cx="457200" cy="381000"/>
          </a:xfrm>
          <a:prstGeom prst="rect">
            <a:avLst/>
          </a:prstGeom>
          <a:solidFill>
            <a:schemeClr val="bg1"/>
          </a:solidFill>
          <a:ln w="12700">
            <a:solidFill>
              <a:schemeClr val="tx1"/>
            </a:solidFill>
            <a:miter lim="800000"/>
          </a:ln>
        </p:spPr>
        <p:txBody>
          <a:bodyPr wrap="none" anchor="ctr"/>
          <a:lstStyle/>
          <a:p>
            <a:pPr algn="ctr"/>
            <a:r>
              <a:rPr lang="en-US" altLang="zh-CN" sz="2400">
                <a:latin typeface="Times New Roman" panose="02020603050405020304" pitchFamily="18" charset="0"/>
                <a:ea typeface="宋体" panose="02010600030101010101" pitchFamily="2" charset="-122"/>
              </a:rPr>
              <a:t>0</a:t>
            </a:r>
          </a:p>
        </p:txBody>
      </p:sp>
      <p:sp>
        <p:nvSpPr>
          <p:cNvPr id="48136" name="Rectangle 11"/>
          <p:cNvSpPr>
            <a:spLocks noChangeArrowheads="1"/>
          </p:cNvSpPr>
          <p:nvPr/>
        </p:nvSpPr>
        <p:spPr bwMode="auto">
          <a:xfrm>
            <a:off x="2105025" y="3476625"/>
            <a:ext cx="457200" cy="296863"/>
          </a:xfrm>
          <a:prstGeom prst="rect">
            <a:avLst/>
          </a:prstGeom>
          <a:solidFill>
            <a:schemeClr val="bg1"/>
          </a:solidFill>
          <a:ln w="12700">
            <a:solidFill>
              <a:schemeClr val="tx1"/>
            </a:solidFill>
            <a:miter lim="800000"/>
          </a:ln>
        </p:spPr>
        <p:txBody>
          <a:bodyPr wrap="none" anchor="ctr"/>
          <a:lstStyle/>
          <a:p>
            <a:pPr algn="ctr"/>
            <a:r>
              <a:rPr lang="en-US" altLang="zh-CN" sz="2400">
                <a:latin typeface="Times New Roman" panose="02020603050405020304" pitchFamily="18" charset="0"/>
                <a:ea typeface="宋体" panose="02010600030101010101" pitchFamily="2" charset="-122"/>
              </a:rPr>
              <a:t>5</a:t>
            </a:r>
          </a:p>
        </p:txBody>
      </p:sp>
      <p:sp>
        <p:nvSpPr>
          <p:cNvPr id="48137" name="Rectangle 12"/>
          <p:cNvSpPr>
            <a:spLocks noChangeArrowheads="1"/>
          </p:cNvSpPr>
          <p:nvPr/>
        </p:nvSpPr>
        <p:spPr bwMode="auto">
          <a:xfrm>
            <a:off x="2105025" y="3930650"/>
            <a:ext cx="457200" cy="307975"/>
          </a:xfrm>
          <a:prstGeom prst="rect">
            <a:avLst/>
          </a:prstGeom>
          <a:solidFill>
            <a:schemeClr val="bg1"/>
          </a:solidFill>
          <a:ln w="12700">
            <a:solidFill>
              <a:schemeClr val="tx1"/>
            </a:solidFill>
            <a:miter lim="800000"/>
          </a:ln>
        </p:spPr>
        <p:txBody>
          <a:bodyPr wrap="none" anchor="ctr"/>
          <a:lstStyle/>
          <a:p>
            <a:pPr algn="ctr"/>
            <a:r>
              <a:rPr lang="en-US" altLang="zh-CN" sz="2400">
                <a:latin typeface="Times New Roman" panose="02020603050405020304" pitchFamily="18" charset="0"/>
                <a:ea typeface="宋体" panose="02010600030101010101" pitchFamily="2" charset="-122"/>
              </a:rPr>
              <a:t>0</a:t>
            </a:r>
          </a:p>
        </p:txBody>
      </p:sp>
      <p:sp>
        <p:nvSpPr>
          <p:cNvPr id="48138" name="Text Box 13"/>
          <p:cNvSpPr txBox="1">
            <a:spLocks noChangeArrowheads="1"/>
          </p:cNvSpPr>
          <p:nvPr/>
        </p:nvSpPr>
        <p:spPr bwMode="auto">
          <a:xfrm>
            <a:off x="2638425" y="3416300"/>
            <a:ext cx="1219200" cy="366713"/>
          </a:xfrm>
          <a:prstGeom prst="rect">
            <a:avLst/>
          </a:prstGeom>
          <a:noFill/>
          <a:ln w="12700">
            <a:noFill/>
            <a:miter lim="800000"/>
          </a:ln>
        </p:spPr>
        <p:txBody>
          <a:bodyPr>
            <a:spAutoFit/>
          </a:bodyPr>
          <a:lstStyle/>
          <a:p>
            <a:pPr>
              <a:spcBef>
                <a:spcPct val="50000"/>
              </a:spcBef>
            </a:pPr>
            <a:r>
              <a:rPr lang="en-US" altLang="zh-CN" sz="1800">
                <a:ea typeface="宋体" panose="02010600030101010101" pitchFamily="2" charset="-122"/>
              </a:rPr>
              <a:t>) = false</a:t>
            </a:r>
          </a:p>
        </p:txBody>
      </p:sp>
      <p:sp>
        <p:nvSpPr>
          <p:cNvPr id="48139" name="Rectangle 14"/>
          <p:cNvSpPr>
            <a:spLocks noChangeArrowheads="1"/>
          </p:cNvSpPr>
          <p:nvPr/>
        </p:nvSpPr>
        <p:spPr bwMode="auto">
          <a:xfrm>
            <a:off x="2105025" y="4235450"/>
            <a:ext cx="457200" cy="307975"/>
          </a:xfrm>
          <a:prstGeom prst="rect">
            <a:avLst/>
          </a:prstGeom>
          <a:solidFill>
            <a:schemeClr val="bg1"/>
          </a:solidFill>
          <a:ln w="12700">
            <a:solidFill>
              <a:schemeClr val="tx1"/>
            </a:solidFill>
            <a:miter lim="800000"/>
          </a:ln>
        </p:spPr>
        <p:txBody>
          <a:bodyPr wrap="none" anchor="ctr"/>
          <a:lstStyle/>
          <a:p>
            <a:pPr algn="ctr"/>
            <a:r>
              <a:rPr lang="en-US" altLang="zh-CN" sz="2400">
                <a:latin typeface="Times New Roman" panose="02020603050405020304" pitchFamily="18" charset="0"/>
                <a:ea typeface="宋体" panose="02010600030101010101" pitchFamily="2" charset="-122"/>
              </a:rPr>
              <a:t>5</a:t>
            </a:r>
          </a:p>
        </p:txBody>
      </p:sp>
      <p:sp>
        <p:nvSpPr>
          <p:cNvPr id="48140" name="Rectangle 15"/>
          <p:cNvSpPr>
            <a:spLocks noChangeArrowheads="1"/>
          </p:cNvSpPr>
          <p:nvPr/>
        </p:nvSpPr>
        <p:spPr bwMode="auto">
          <a:xfrm>
            <a:off x="2105025" y="4772025"/>
            <a:ext cx="457200" cy="307975"/>
          </a:xfrm>
          <a:prstGeom prst="rect">
            <a:avLst/>
          </a:prstGeom>
          <a:solidFill>
            <a:schemeClr val="bg1"/>
          </a:solidFill>
          <a:ln w="12700">
            <a:solidFill>
              <a:schemeClr val="tx1"/>
            </a:solidFill>
            <a:miter lim="800000"/>
          </a:ln>
        </p:spPr>
        <p:txBody>
          <a:bodyPr wrap="none" anchor="ctr"/>
          <a:lstStyle/>
          <a:p>
            <a:pPr algn="ctr"/>
            <a:r>
              <a:rPr lang="en-US" altLang="zh-CN" sz="2400">
                <a:latin typeface="Times New Roman" panose="02020603050405020304" pitchFamily="18" charset="0"/>
                <a:ea typeface="宋体" panose="02010600030101010101" pitchFamily="2" charset="-122"/>
              </a:rPr>
              <a:t>0</a:t>
            </a:r>
          </a:p>
        </p:txBody>
      </p:sp>
      <p:sp>
        <p:nvSpPr>
          <p:cNvPr id="48141" name="Rectangle 16"/>
          <p:cNvSpPr>
            <a:spLocks noChangeArrowheads="1"/>
          </p:cNvSpPr>
          <p:nvPr/>
        </p:nvSpPr>
        <p:spPr bwMode="auto">
          <a:xfrm>
            <a:off x="2105025" y="5076825"/>
            <a:ext cx="457200" cy="309563"/>
          </a:xfrm>
          <a:prstGeom prst="rect">
            <a:avLst/>
          </a:prstGeom>
          <a:solidFill>
            <a:schemeClr val="bg1"/>
          </a:solidFill>
          <a:ln w="12700">
            <a:solidFill>
              <a:schemeClr val="tx1"/>
            </a:solidFill>
            <a:miter lim="800000"/>
          </a:ln>
        </p:spPr>
        <p:txBody>
          <a:bodyPr wrap="none" anchor="ctr"/>
          <a:lstStyle/>
          <a:p>
            <a:pPr algn="ctr"/>
            <a:r>
              <a:rPr lang="en-US" altLang="zh-CN" sz="2400">
                <a:latin typeface="Times New Roman" panose="02020603050405020304" pitchFamily="18" charset="0"/>
                <a:ea typeface="宋体" panose="02010600030101010101" pitchFamily="2" charset="-122"/>
              </a:rPr>
              <a:t>5</a:t>
            </a:r>
          </a:p>
        </p:txBody>
      </p:sp>
      <p:sp>
        <p:nvSpPr>
          <p:cNvPr id="48142" name="Text Box 17"/>
          <p:cNvSpPr txBox="1">
            <a:spLocks noChangeArrowheads="1"/>
          </p:cNvSpPr>
          <p:nvPr/>
        </p:nvSpPr>
        <p:spPr bwMode="auto">
          <a:xfrm>
            <a:off x="809625" y="5000625"/>
            <a:ext cx="1447800" cy="457200"/>
          </a:xfrm>
          <a:prstGeom prst="rect">
            <a:avLst/>
          </a:prstGeom>
          <a:noFill/>
          <a:ln w="12700">
            <a:noFill/>
            <a:miter lim="800000"/>
          </a:ln>
        </p:spPr>
        <p:txBody>
          <a:bodyPr>
            <a:spAutoFit/>
          </a:bodyPr>
          <a:lstStyle/>
          <a:p>
            <a:pPr>
              <a:spcBef>
                <a:spcPct val="50000"/>
              </a:spcBef>
            </a:pPr>
            <a:r>
              <a:rPr lang="en-US" altLang="zh-CN" sz="1800">
                <a:ea typeface="宋体" panose="02010600030101010101" pitchFamily="2" charset="-122"/>
              </a:rPr>
              <a:t>(5 </a:t>
            </a: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en-US" altLang="zh-CN" sz="1800">
                <a:ea typeface="宋体" panose="02010600030101010101" pitchFamily="2" charset="-122"/>
              </a:rPr>
              <a:t> </a:t>
            </a:r>
            <a:r>
              <a:rPr lang="en-US" altLang="zh-CN" sz="1800" b="1">
                <a:ea typeface="宋体" panose="02010600030101010101" pitchFamily="2" charset="-122"/>
              </a:rPr>
              <a:t>some</a:t>
            </a:r>
          </a:p>
        </p:txBody>
      </p:sp>
      <p:sp>
        <p:nvSpPr>
          <p:cNvPr id="48143" name="Text Box 18"/>
          <p:cNvSpPr txBox="1">
            <a:spLocks noChangeArrowheads="1"/>
          </p:cNvSpPr>
          <p:nvPr/>
        </p:nvSpPr>
        <p:spPr bwMode="auto">
          <a:xfrm>
            <a:off x="2638425" y="5000625"/>
            <a:ext cx="2514600" cy="457200"/>
          </a:xfrm>
          <a:prstGeom prst="rect">
            <a:avLst/>
          </a:prstGeom>
          <a:noFill/>
          <a:ln w="12700">
            <a:noFill/>
            <a:miter lim="800000"/>
          </a:ln>
        </p:spPr>
        <p:txBody>
          <a:bodyPr>
            <a:spAutoFit/>
          </a:bodyPr>
          <a:lstStyle/>
          <a:p>
            <a:pPr>
              <a:spcBef>
                <a:spcPct val="50000"/>
              </a:spcBef>
            </a:pPr>
            <a:r>
              <a:rPr lang="en-US" altLang="zh-CN" sz="1800">
                <a:ea typeface="宋体" panose="02010600030101010101" pitchFamily="2" charset="-122"/>
              </a:rPr>
              <a:t>) = true (since 0 </a:t>
            </a:r>
            <a:r>
              <a:rPr lang="en-US" altLang="zh-CN" sz="2400">
                <a:latin typeface="Times New Roman" panose="02020603050405020304" pitchFamily="18" charset="0"/>
                <a:ea typeface="宋体" panose="02010600030101010101" pitchFamily="2" charset="-122"/>
                <a:sym typeface="Symbol" panose="05050102010706020507" pitchFamily="18" charset="2"/>
              </a:rPr>
              <a:t> </a:t>
            </a:r>
            <a:r>
              <a:rPr lang="en-US" altLang="zh-CN" sz="1800">
                <a:ea typeface="宋体" panose="02010600030101010101" pitchFamily="2" charset="-122"/>
                <a:sym typeface="Symbol" panose="05050102010706020507" pitchFamily="18" charset="2"/>
              </a:rPr>
              <a:t>5)</a:t>
            </a:r>
            <a:endParaRPr lang="en-US" altLang="zh-CN" sz="2400">
              <a:latin typeface="Times New Roman" panose="02020603050405020304" pitchFamily="18" charset="0"/>
              <a:ea typeface="宋体" panose="02010600030101010101" pitchFamily="2" charset="-122"/>
              <a:sym typeface="Symbol" panose="05050102010706020507" pitchFamily="18" charset="2"/>
            </a:endParaRPr>
          </a:p>
        </p:txBody>
      </p:sp>
      <p:sp>
        <p:nvSpPr>
          <p:cNvPr id="48144" name="Text Box 19"/>
          <p:cNvSpPr txBox="1">
            <a:spLocks noChangeArrowheads="1"/>
          </p:cNvSpPr>
          <p:nvPr/>
        </p:nvSpPr>
        <p:spPr bwMode="auto">
          <a:xfrm>
            <a:off x="3738563" y="2486025"/>
            <a:ext cx="4876800" cy="366713"/>
          </a:xfrm>
          <a:prstGeom prst="rect">
            <a:avLst/>
          </a:prstGeom>
          <a:noFill/>
          <a:ln w="12700">
            <a:noFill/>
            <a:miter lim="800000"/>
          </a:ln>
        </p:spPr>
        <p:txBody>
          <a:bodyPr>
            <a:spAutoFit/>
          </a:bodyPr>
          <a:lstStyle/>
          <a:p>
            <a:pPr>
              <a:spcBef>
                <a:spcPct val="50000"/>
              </a:spcBef>
            </a:pPr>
            <a:r>
              <a:rPr lang="en-US" altLang="zh-CN" sz="1800">
                <a:ea typeface="宋体" panose="02010600030101010101" pitchFamily="2" charset="-122"/>
              </a:rPr>
              <a:t>(read:  5 &lt; some tuple in the relation) </a:t>
            </a:r>
          </a:p>
        </p:txBody>
      </p:sp>
      <p:sp>
        <p:nvSpPr>
          <p:cNvPr id="48145" name="Text Box 20"/>
          <p:cNvSpPr txBox="1">
            <a:spLocks noChangeArrowheads="1"/>
          </p:cNvSpPr>
          <p:nvPr/>
        </p:nvSpPr>
        <p:spPr bwMode="auto">
          <a:xfrm>
            <a:off x="844550" y="3402013"/>
            <a:ext cx="1377950" cy="366712"/>
          </a:xfrm>
          <a:prstGeom prst="rect">
            <a:avLst/>
          </a:prstGeom>
          <a:noFill/>
          <a:ln w="12700">
            <a:noFill/>
            <a:miter lim="800000"/>
          </a:ln>
        </p:spPr>
        <p:txBody>
          <a:bodyPr>
            <a:spAutoFit/>
          </a:bodyPr>
          <a:lstStyle/>
          <a:p>
            <a:pPr>
              <a:spcBef>
                <a:spcPct val="50000"/>
              </a:spcBef>
            </a:pPr>
            <a:r>
              <a:rPr lang="en-US" altLang="zh-CN" sz="1800">
                <a:ea typeface="宋体" panose="02010600030101010101" pitchFamily="2" charset="-122"/>
              </a:rPr>
              <a:t>(5 &lt; </a:t>
            </a:r>
            <a:r>
              <a:rPr lang="en-US" altLang="zh-CN" sz="1800" b="1">
                <a:ea typeface="宋体" panose="02010600030101010101" pitchFamily="2" charset="-122"/>
              </a:rPr>
              <a:t>some</a:t>
            </a:r>
            <a:endParaRPr lang="en-US" altLang="zh-CN" sz="1800">
              <a:ea typeface="宋体" panose="02010600030101010101" pitchFamily="2" charset="-122"/>
            </a:endParaRPr>
          </a:p>
        </p:txBody>
      </p:sp>
      <p:sp>
        <p:nvSpPr>
          <p:cNvPr id="48146" name="Text Box 21"/>
          <p:cNvSpPr txBox="1">
            <a:spLocks noChangeArrowheads="1"/>
          </p:cNvSpPr>
          <p:nvPr/>
        </p:nvSpPr>
        <p:spPr bwMode="auto">
          <a:xfrm>
            <a:off x="2638425" y="4159250"/>
            <a:ext cx="1219200" cy="366713"/>
          </a:xfrm>
          <a:prstGeom prst="rect">
            <a:avLst/>
          </a:prstGeom>
          <a:noFill/>
          <a:ln w="12700">
            <a:noFill/>
            <a:miter lim="800000"/>
          </a:ln>
        </p:spPr>
        <p:txBody>
          <a:bodyPr>
            <a:spAutoFit/>
          </a:bodyPr>
          <a:lstStyle/>
          <a:p>
            <a:pPr>
              <a:spcBef>
                <a:spcPct val="50000"/>
              </a:spcBef>
            </a:pPr>
            <a:r>
              <a:rPr lang="en-US" altLang="zh-CN" sz="1800">
                <a:ea typeface="宋体" panose="02010600030101010101" pitchFamily="2" charset="-122"/>
              </a:rPr>
              <a:t>) = true</a:t>
            </a:r>
          </a:p>
        </p:txBody>
      </p:sp>
      <p:sp>
        <p:nvSpPr>
          <p:cNvPr id="48147" name="Text Box 22"/>
          <p:cNvSpPr txBox="1">
            <a:spLocks noChangeArrowheads="1"/>
          </p:cNvSpPr>
          <p:nvPr/>
        </p:nvSpPr>
        <p:spPr bwMode="auto">
          <a:xfrm>
            <a:off x="885825" y="4162425"/>
            <a:ext cx="1524000" cy="366713"/>
          </a:xfrm>
          <a:prstGeom prst="rect">
            <a:avLst/>
          </a:prstGeom>
          <a:noFill/>
          <a:ln w="12700">
            <a:noFill/>
            <a:miter lim="800000"/>
          </a:ln>
        </p:spPr>
        <p:txBody>
          <a:bodyPr>
            <a:spAutoFit/>
          </a:bodyPr>
          <a:lstStyle/>
          <a:p>
            <a:pPr>
              <a:spcBef>
                <a:spcPct val="50000"/>
              </a:spcBef>
            </a:pPr>
            <a:r>
              <a:rPr lang="en-US" altLang="zh-CN" sz="1800">
                <a:ea typeface="宋体" panose="02010600030101010101" pitchFamily="2" charset="-122"/>
              </a:rPr>
              <a:t>(5 = </a:t>
            </a:r>
            <a:r>
              <a:rPr lang="en-US" altLang="zh-CN" sz="1800" b="1">
                <a:ea typeface="宋体" panose="02010600030101010101" pitchFamily="2" charset="-122"/>
              </a:rPr>
              <a:t>some</a:t>
            </a:r>
            <a:endParaRPr lang="en-US" altLang="zh-CN" sz="1800">
              <a:ea typeface="宋体" panose="02010600030101010101" pitchFamily="2" charset="-122"/>
            </a:endParaRPr>
          </a:p>
        </p:txBody>
      </p:sp>
      <p:sp>
        <p:nvSpPr>
          <p:cNvPr id="48148" name="Rectangle 23"/>
          <p:cNvSpPr>
            <a:spLocks noChangeArrowheads="1"/>
          </p:cNvSpPr>
          <p:nvPr/>
        </p:nvSpPr>
        <p:spPr bwMode="auto">
          <a:xfrm>
            <a:off x="738188" y="5472113"/>
            <a:ext cx="6800850" cy="714375"/>
          </a:xfrm>
          <a:prstGeom prst="rect">
            <a:avLst/>
          </a:prstGeom>
          <a:noFill/>
          <a:ln w="12700">
            <a:noFill/>
            <a:miter lim="800000"/>
          </a:ln>
        </p:spPr>
        <p:txBody>
          <a:bodyPr lIns="90488" tIns="44450" rIns="90488" bIns="44450"/>
          <a:lstStyle/>
          <a:p>
            <a:r>
              <a:rPr lang="en-US" altLang="zh-CN" sz="1800">
                <a:latin typeface="Arial" panose="020B0604020202020204" pitchFamily="34" charset="0"/>
                <a:ea typeface="宋体" panose="02010600030101010101" pitchFamily="2" charset="-122"/>
              </a:rPr>
              <a:t>(= </a:t>
            </a:r>
            <a:r>
              <a:rPr lang="en-US" altLang="zh-CN" sz="1800" b="1">
                <a:latin typeface="Arial" panose="020B0604020202020204" pitchFamily="34" charset="0"/>
                <a:ea typeface="宋体" panose="02010600030101010101" pitchFamily="2" charset="-122"/>
              </a:rPr>
              <a:t>some</a:t>
            </a:r>
            <a:r>
              <a:rPr lang="en-US" altLang="zh-CN" sz="1800">
                <a:latin typeface="Arial" panose="020B0604020202020204" pitchFamily="34" charset="0"/>
                <a:ea typeface="宋体" panose="02010600030101010101" pitchFamily="2" charset="-122"/>
              </a:rPr>
              <a:t>) </a:t>
            </a:r>
            <a:r>
              <a:rPr lang="en-US" altLang="zh-CN" sz="1800">
                <a:latin typeface="Arial" panose="020B0604020202020204" pitchFamily="34" charset="0"/>
                <a:ea typeface="宋体" panose="02010600030101010101" pitchFamily="2" charset="-122"/>
                <a:sym typeface="Symbol" panose="05050102010706020507" pitchFamily="18" charset="2"/>
              </a:rPr>
              <a:t> </a:t>
            </a:r>
            <a:r>
              <a:rPr lang="en-US" altLang="zh-CN" sz="1800" b="1">
                <a:latin typeface="Arial" panose="020B0604020202020204" pitchFamily="34" charset="0"/>
                <a:ea typeface="宋体" panose="02010600030101010101" pitchFamily="2" charset="-122"/>
                <a:sym typeface="Symbol" panose="05050102010706020507" pitchFamily="18" charset="2"/>
              </a:rPr>
              <a:t>in</a:t>
            </a:r>
          </a:p>
          <a:p>
            <a:r>
              <a:rPr lang="en-US" altLang="zh-CN" sz="1800">
                <a:latin typeface="Arial" panose="020B0604020202020204" pitchFamily="34" charset="0"/>
                <a:ea typeface="宋体" panose="02010600030101010101" pitchFamily="2" charset="-122"/>
                <a:sym typeface="Symbol" panose="05050102010706020507" pitchFamily="18" charset="2"/>
              </a:rPr>
              <a:t>However, ( </a:t>
            </a:r>
            <a:r>
              <a:rPr lang="en-US" altLang="zh-CN" sz="1800" b="1">
                <a:latin typeface="Arial" panose="020B0604020202020204" pitchFamily="34" charset="0"/>
                <a:ea typeface="宋体" panose="02010600030101010101" pitchFamily="2" charset="-122"/>
                <a:sym typeface="Symbol" panose="05050102010706020507" pitchFamily="18" charset="2"/>
              </a:rPr>
              <a:t>some</a:t>
            </a:r>
            <a:r>
              <a:rPr lang="en-US" altLang="zh-CN" sz="1800">
                <a:latin typeface="Arial" panose="020B0604020202020204" pitchFamily="34" charset="0"/>
                <a:ea typeface="宋体" panose="02010600030101010101" pitchFamily="2" charset="-122"/>
                <a:sym typeface="Symbol" panose="05050102010706020507" pitchFamily="18" charset="2"/>
              </a:rPr>
              <a:t>)  </a:t>
            </a:r>
            <a:r>
              <a:rPr lang="en-US" altLang="zh-CN" sz="1800" b="1">
                <a:latin typeface="Arial" panose="020B0604020202020204" pitchFamily="34" charset="0"/>
                <a:ea typeface="宋体" panose="02010600030101010101" pitchFamily="2" charset="-122"/>
                <a:sym typeface="Symbol" panose="05050102010706020507" pitchFamily="18" charset="2"/>
              </a:rPr>
              <a:t>not in</a:t>
            </a:r>
            <a:endParaRPr lang="en-US" altLang="zh-CN" sz="1800">
              <a:latin typeface="Arial" panose="020B0604020202020204" pitchFamily="34" charset="0"/>
              <a:ea typeface="宋体" panose="02010600030101010101" pitchFamily="2" charset="-122"/>
              <a:sym typeface="Symbol" panose="05050102010706020507" pitchFamily="18" charset="2"/>
            </a:endParaRPr>
          </a:p>
        </p:txBody>
      </p:sp>
      <p:sp>
        <p:nvSpPr>
          <p:cNvPr id="48149" name="Line 24"/>
          <p:cNvSpPr>
            <a:spLocks noChangeShapeType="1"/>
          </p:cNvSpPr>
          <p:nvPr/>
        </p:nvSpPr>
        <p:spPr bwMode="auto">
          <a:xfrm flipH="1">
            <a:off x="2819400" y="5840413"/>
            <a:ext cx="122238" cy="279400"/>
          </a:xfrm>
          <a:prstGeom prst="line">
            <a:avLst/>
          </a:prstGeom>
          <a:noFill/>
          <a:ln w="12700">
            <a:solidFill>
              <a:schemeClr val="tx1"/>
            </a:solidFill>
            <a:rou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pPr>
              <a:defRPr/>
            </a:pPr>
            <a:r>
              <a:rPr lang="en-US" altLang="zh-CN" smtClean="0">
                <a:ea typeface="宋体" panose="02010600030101010101" pitchFamily="2" charset="-122"/>
              </a:rPr>
              <a:t>Example Query</a:t>
            </a:r>
          </a:p>
        </p:txBody>
      </p:sp>
      <p:sp>
        <p:nvSpPr>
          <p:cNvPr id="49155" name="Rectangle 3"/>
          <p:cNvSpPr>
            <a:spLocks noGrp="1" noChangeArrowheads="1"/>
          </p:cNvSpPr>
          <p:nvPr>
            <p:ph type="body" idx="1"/>
          </p:nvPr>
        </p:nvSpPr>
        <p:spPr>
          <a:xfrm>
            <a:off x="279699" y="829058"/>
            <a:ext cx="8864301" cy="1648773"/>
          </a:xfrm>
        </p:spPr>
        <p:txBody>
          <a:bodyPr/>
          <a:lstStyle/>
          <a:p>
            <a:pPr>
              <a:tabLst>
                <a:tab pos="1369695" algn="l"/>
                <a:tab pos="1830070" algn="l"/>
              </a:tabLst>
            </a:pPr>
            <a:r>
              <a:rPr lang="en-US" altLang="zh-CN" sz="2400" i="1" dirty="0" smtClean="0">
                <a:ea typeface="宋体" panose="02010600030101010101" pitchFamily="2" charset="-122"/>
              </a:rPr>
              <a:t>Find the names of all instructors whose salary is greater than the salary of all instructors in the Biology department.</a:t>
            </a:r>
            <a:r>
              <a:rPr lang="zh-CN" altLang="en-US" sz="2400" i="1" dirty="0" smtClean="0">
                <a:ea typeface="宋体" panose="02010600030101010101" pitchFamily="2" charset="-122"/>
              </a:rPr>
              <a:t>（比所有的还高</a:t>
            </a:r>
            <a:r>
              <a:rPr lang="en-US" altLang="zh-CN" sz="2400" i="1" dirty="0" smtClean="0">
                <a:ea typeface="宋体" panose="02010600030101010101" pitchFamily="2" charset="-122"/>
              </a:rPr>
              <a:t>,</a:t>
            </a:r>
            <a:r>
              <a:rPr lang="zh-CN" altLang="en-US" sz="2400" i="1" dirty="0" smtClean="0">
                <a:ea typeface="宋体" panose="02010600030101010101" pitchFamily="2" charset="-122"/>
              </a:rPr>
              <a:t>最大）</a:t>
            </a:r>
            <a:endParaRPr lang="zh-CN" altLang="en-US" sz="2400" dirty="0" smtClean="0"/>
          </a:p>
          <a:p>
            <a:pPr>
              <a:tabLst>
                <a:tab pos="1369695" algn="l"/>
                <a:tab pos="1830070" algn="l"/>
              </a:tabLst>
            </a:pPr>
            <a:endParaRPr lang="en-US" altLang="zh-CN" sz="2400" i="1" dirty="0" smtClean="0">
              <a:ea typeface="宋体" panose="02010600030101010101" pitchFamily="2" charset="-122"/>
            </a:endParaRPr>
          </a:p>
        </p:txBody>
      </p:sp>
      <p:sp>
        <p:nvSpPr>
          <p:cNvPr id="447492" name="Text Box 4"/>
          <p:cNvSpPr txBox="1">
            <a:spLocks noChangeArrowheads="1"/>
          </p:cNvSpPr>
          <p:nvPr/>
        </p:nvSpPr>
        <p:spPr bwMode="auto">
          <a:xfrm>
            <a:off x="724879" y="1927271"/>
            <a:ext cx="8128835" cy="2585323"/>
          </a:xfrm>
          <a:prstGeom prst="rect">
            <a:avLst/>
          </a:prstGeom>
          <a:noFill/>
          <a:ln w="9525">
            <a:noFill/>
            <a:miter lim="800000"/>
          </a:ln>
        </p:spPr>
        <p:txBody>
          <a:bodyPr wrap="square">
            <a:spAutoFit/>
          </a:bodyPr>
          <a:lstStyle/>
          <a:p>
            <a:r>
              <a:rPr lang="en-US" altLang="zh-CN" sz="2400" b="1" dirty="0">
                <a:ea typeface="宋体" panose="02010600030101010101" pitchFamily="2" charset="-122"/>
              </a:rPr>
              <a:t>select </a:t>
            </a:r>
            <a:r>
              <a:rPr lang="en-US" altLang="zh-CN" sz="2400" i="1" dirty="0">
                <a:ea typeface="宋体" panose="02010600030101010101" pitchFamily="2" charset="-122"/>
              </a:rPr>
              <a:t>name</a:t>
            </a:r>
          </a:p>
          <a:p>
            <a:r>
              <a:rPr lang="en-US" altLang="zh-CN" sz="2400" b="1" dirty="0">
                <a:ea typeface="宋体" panose="02010600030101010101" pitchFamily="2" charset="-122"/>
              </a:rPr>
              <a:t>from </a:t>
            </a:r>
            <a:r>
              <a:rPr lang="en-US" altLang="zh-CN" sz="2400" i="1" dirty="0">
                <a:ea typeface="宋体" panose="02010600030101010101" pitchFamily="2" charset="-122"/>
              </a:rPr>
              <a:t>instructor</a:t>
            </a:r>
          </a:p>
          <a:p>
            <a:r>
              <a:rPr lang="en-US" altLang="zh-CN" sz="2400" b="1" dirty="0">
                <a:ea typeface="宋体" panose="02010600030101010101" pitchFamily="2" charset="-122"/>
              </a:rPr>
              <a:t>where </a:t>
            </a:r>
            <a:r>
              <a:rPr lang="en-US" altLang="zh-CN" sz="2400" i="1" dirty="0">
                <a:ea typeface="宋体" panose="02010600030101010101" pitchFamily="2" charset="-122"/>
              </a:rPr>
              <a:t>salary </a:t>
            </a:r>
            <a:r>
              <a:rPr lang="en-US" altLang="zh-CN" sz="2400" dirty="0">
                <a:ea typeface="宋体" panose="02010600030101010101" pitchFamily="2" charset="-122"/>
              </a:rPr>
              <a:t>&gt; </a:t>
            </a:r>
            <a:r>
              <a:rPr lang="en-US" altLang="zh-CN" sz="2400" b="1" dirty="0">
                <a:ea typeface="宋体" panose="02010600030101010101" pitchFamily="2" charset="-122"/>
              </a:rPr>
              <a:t>all </a:t>
            </a:r>
            <a:r>
              <a:rPr lang="en-US" altLang="zh-CN" sz="2400" dirty="0">
                <a:ea typeface="宋体" panose="02010600030101010101" pitchFamily="2" charset="-122"/>
              </a:rPr>
              <a:t>(</a:t>
            </a:r>
            <a:r>
              <a:rPr lang="en-US" altLang="zh-CN" sz="2400" b="1" dirty="0">
                <a:ea typeface="宋体" panose="02010600030101010101" pitchFamily="2" charset="-122"/>
              </a:rPr>
              <a:t>select </a:t>
            </a:r>
            <a:r>
              <a:rPr lang="en-US" altLang="zh-CN" sz="2400" i="1" dirty="0" smtClean="0">
                <a:ea typeface="宋体" panose="02010600030101010101" pitchFamily="2" charset="-122"/>
              </a:rPr>
              <a:t>salary </a:t>
            </a:r>
            <a:endParaRPr lang="en-US" altLang="zh-CN" sz="2400" i="1" dirty="0">
              <a:ea typeface="宋体" panose="02010600030101010101" pitchFamily="2" charset="-122"/>
            </a:endParaRPr>
          </a:p>
          <a:p>
            <a:r>
              <a:rPr lang="en-US" altLang="zh-CN" sz="2400" b="1" dirty="0">
                <a:ea typeface="宋体" panose="02010600030101010101" pitchFamily="2" charset="-122"/>
              </a:rPr>
              <a:t>                                from </a:t>
            </a:r>
            <a:r>
              <a:rPr lang="en-US" altLang="zh-CN" sz="2400" i="1" dirty="0">
                <a:ea typeface="宋体" panose="02010600030101010101" pitchFamily="2" charset="-122"/>
              </a:rPr>
              <a:t>instructor</a:t>
            </a:r>
          </a:p>
          <a:p>
            <a:r>
              <a:rPr lang="en-US" altLang="zh-CN" sz="2400" b="1" dirty="0">
                <a:ea typeface="宋体" panose="02010600030101010101" pitchFamily="2" charset="-122"/>
              </a:rPr>
              <a:t>                                where </a:t>
            </a:r>
            <a:r>
              <a:rPr lang="en-US" altLang="zh-CN" sz="2400" i="1" dirty="0" err="1">
                <a:ea typeface="宋体" panose="02010600030101010101" pitchFamily="2" charset="-122"/>
              </a:rPr>
              <a:t>dept_name</a:t>
            </a:r>
            <a:r>
              <a:rPr lang="en-US" altLang="zh-CN" sz="2400" i="1" dirty="0">
                <a:ea typeface="宋体" panose="02010600030101010101" pitchFamily="2" charset="-122"/>
              </a:rPr>
              <a:t> </a:t>
            </a:r>
            <a:r>
              <a:rPr lang="en-US" altLang="zh-CN" sz="2400" dirty="0">
                <a:ea typeface="宋体" panose="02010600030101010101" pitchFamily="2" charset="-122"/>
              </a:rPr>
              <a:t>= </a:t>
            </a:r>
            <a:r>
              <a:rPr lang="en-US" altLang="zh-CN" sz="2400" dirty="0" smtClean="0">
                <a:ea typeface="宋体" panose="02010600030101010101" pitchFamily="2" charset="-122"/>
              </a:rPr>
              <a:t>’Comp. Sci.’);</a:t>
            </a:r>
          </a:p>
          <a:p>
            <a:pPr algn="just">
              <a:lnSpc>
                <a:spcPct val="90000"/>
              </a:lnSpc>
              <a:spcBef>
                <a:spcPct val="10000"/>
              </a:spcBef>
              <a:buClr>
                <a:schemeClr val="accent1"/>
              </a:buClr>
              <a:buSzPct val="80000"/>
            </a:pPr>
            <a:r>
              <a:rPr lang="en-US" altLang="zh-CN" sz="2400" dirty="0" smtClean="0">
                <a:ea typeface="宋体" panose="02010600030101010101" pitchFamily="2" charset="-122"/>
              </a:rPr>
              <a:t>(</a:t>
            </a:r>
            <a:r>
              <a:rPr lang="en-US" altLang="zh-CN" sz="1800" i="1" dirty="0" smtClean="0"/>
              <a:t>salaries of </a:t>
            </a:r>
            <a:r>
              <a:rPr lang="en-US" altLang="zh-CN" sz="1800" i="1" dirty="0" err="1" smtClean="0"/>
              <a:t>insatructor</a:t>
            </a:r>
            <a:r>
              <a:rPr lang="en-US" altLang="zh-CN" sz="1800" i="1" dirty="0" smtClean="0"/>
              <a:t> in </a:t>
            </a:r>
            <a:r>
              <a:rPr lang="en-US" altLang="zh-CN" sz="1800" i="1" dirty="0" err="1" smtClean="0"/>
              <a:t>Comp.Sci</a:t>
            </a:r>
            <a:r>
              <a:rPr lang="en-US" altLang="zh-CN" sz="1800" i="1" dirty="0" smtClean="0"/>
              <a:t>  from instructor 65000,75000,92000</a:t>
            </a:r>
            <a:r>
              <a:rPr lang="en-US" altLang="zh-CN" sz="1800" dirty="0" smtClean="0">
                <a:ea typeface="宋体" panose="02010600030101010101" pitchFamily="2" charset="-122"/>
              </a:rPr>
              <a:t>)</a:t>
            </a:r>
          </a:p>
          <a:p>
            <a:pPr algn="just">
              <a:lnSpc>
                <a:spcPct val="90000"/>
              </a:lnSpc>
              <a:spcBef>
                <a:spcPct val="10000"/>
              </a:spcBef>
              <a:buClr>
                <a:schemeClr val="accent1"/>
              </a:buClr>
              <a:buSzPct val="80000"/>
            </a:pPr>
            <a:r>
              <a:rPr lang="en-US" altLang="zh-CN" sz="1800" dirty="0" smtClean="0">
                <a:ea typeface="宋体" panose="02010600030101010101" pitchFamily="2" charset="-122"/>
              </a:rPr>
              <a:t>where salary &gt; select max(salary)  from ……</a:t>
            </a:r>
          </a:p>
        </p:txBody>
      </p:sp>
      <p:sp>
        <p:nvSpPr>
          <p:cNvPr id="5" name="矩形 4"/>
          <p:cNvSpPr/>
          <p:nvPr/>
        </p:nvSpPr>
        <p:spPr>
          <a:xfrm>
            <a:off x="896819" y="4577375"/>
            <a:ext cx="7403910" cy="461665"/>
          </a:xfrm>
          <a:prstGeom prst="rect">
            <a:avLst/>
          </a:prstGeom>
        </p:spPr>
        <p:txBody>
          <a:bodyPr wrap="square">
            <a:spAutoFit/>
          </a:bodyPr>
          <a:lstStyle/>
          <a:p>
            <a:pPr>
              <a:tabLst>
                <a:tab pos="1369695" algn="l"/>
                <a:tab pos="1830070" algn="l"/>
              </a:tabLst>
            </a:pPr>
            <a:r>
              <a:rPr lang="en-US" altLang="zh-CN" sz="2400" i="1" dirty="0" smtClean="0">
                <a:solidFill>
                  <a:schemeClr val="tx2"/>
                </a:solidFill>
                <a:ea typeface="宋体" panose="02010600030101010101" pitchFamily="2" charset="-122"/>
              </a:rPr>
              <a:t>Note : </a:t>
            </a:r>
            <a:r>
              <a:rPr lang="zh-CN" altLang="en-US" sz="2400" i="1" dirty="0" smtClean="0">
                <a:solidFill>
                  <a:schemeClr val="tx2"/>
                </a:solidFill>
                <a:ea typeface="宋体" panose="02010600030101010101" pitchFamily="2" charset="-122"/>
              </a:rPr>
              <a:t>类似的找最高成绩、最多数量均可采用 </a:t>
            </a:r>
            <a:r>
              <a:rPr lang="en-US" altLang="zh-CN" sz="2400" i="1" dirty="0" smtClean="0">
                <a:solidFill>
                  <a:schemeClr val="tx2"/>
                </a:solidFill>
                <a:ea typeface="宋体" panose="02010600030101010101" pitchFamily="2" charset="-122"/>
              </a:rPr>
              <a:t>&gt;all</a:t>
            </a:r>
          </a:p>
        </p:txBody>
      </p:sp>
      <p:sp>
        <p:nvSpPr>
          <p:cNvPr id="6" name="矩形 5"/>
          <p:cNvSpPr/>
          <p:nvPr/>
        </p:nvSpPr>
        <p:spPr>
          <a:xfrm>
            <a:off x="736898" y="4903276"/>
            <a:ext cx="7923007" cy="1938992"/>
          </a:xfrm>
          <a:prstGeom prst="rect">
            <a:avLst/>
          </a:prstGeom>
        </p:spPr>
        <p:txBody>
          <a:bodyPr wrap="square">
            <a:spAutoFit/>
          </a:bodyPr>
          <a:lstStyle/>
          <a:p>
            <a:r>
              <a:rPr lang="en-US" altLang="zh-CN" sz="2400" b="1" dirty="0" smtClean="0">
                <a:ea typeface="宋体" panose="02010600030101010101" pitchFamily="2" charset="-122"/>
              </a:rPr>
              <a:t>select </a:t>
            </a:r>
            <a:r>
              <a:rPr lang="en-US" altLang="zh-CN" sz="2400" i="1" dirty="0" smtClean="0">
                <a:ea typeface="宋体" panose="02010600030101010101" pitchFamily="2" charset="-122"/>
              </a:rPr>
              <a:t>name</a:t>
            </a:r>
          </a:p>
          <a:p>
            <a:r>
              <a:rPr lang="en-US" altLang="zh-CN" sz="2400" b="1" dirty="0" smtClean="0">
                <a:ea typeface="宋体" panose="02010600030101010101" pitchFamily="2" charset="-122"/>
              </a:rPr>
              <a:t>from </a:t>
            </a:r>
            <a:r>
              <a:rPr lang="en-US" altLang="zh-CN" sz="2400" i="1" dirty="0" smtClean="0">
                <a:ea typeface="宋体" panose="02010600030101010101" pitchFamily="2" charset="-122"/>
              </a:rPr>
              <a:t>instructor</a:t>
            </a:r>
          </a:p>
          <a:p>
            <a:r>
              <a:rPr lang="en-US" altLang="zh-CN" sz="2400" b="1" dirty="0" smtClean="0">
                <a:ea typeface="宋体" panose="02010600030101010101" pitchFamily="2" charset="-122"/>
              </a:rPr>
              <a:t>where </a:t>
            </a:r>
            <a:r>
              <a:rPr lang="en-US" altLang="zh-CN" sz="2400" i="1" dirty="0" smtClean="0">
                <a:ea typeface="宋体" panose="02010600030101010101" pitchFamily="2" charset="-122"/>
              </a:rPr>
              <a:t>salary &lt;=</a:t>
            </a:r>
            <a:r>
              <a:rPr lang="en-US" altLang="zh-CN" sz="2400" dirty="0" smtClean="0">
                <a:ea typeface="宋体" panose="02010600030101010101" pitchFamily="2" charset="-122"/>
              </a:rPr>
              <a:t> </a:t>
            </a:r>
            <a:r>
              <a:rPr lang="en-US" altLang="zh-CN" sz="2400" b="1" dirty="0" smtClean="0">
                <a:ea typeface="宋体" panose="02010600030101010101" pitchFamily="2" charset="-122"/>
              </a:rPr>
              <a:t>all </a:t>
            </a:r>
            <a:r>
              <a:rPr lang="en-US" altLang="zh-CN" sz="2400" dirty="0" smtClean="0">
                <a:ea typeface="宋体" panose="02010600030101010101" pitchFamily="2" charset="-122"/>
              </a:rPr>
              <a:t>(</a:t>
            </a:r>
            <a:r>
              <a:rPr lang="en-US" altLang="zh-CN" sz="2400" b="1" dirty="0" smtClean="0">
                <a:ea typeface="宋体" panose="02010600030101010101" pitchFamily="2" charset="-122"/>
              </a:rPr>
              <a:t>select </a:t>
            </a:r>
            <a:r>
              <a:rPr lang="en-US" altLang="zh-CN" sz="2400" i="1" dirty="0" smtClean="0">
                <a:ea typeface="宋体" panose="02010600030101010101" pitchFamily="2" charset="-122"/>
              </a:rPr>
              <a:t>salary</a:t>
            </a:r>
            <a:r>
              <a:rPr lang="en-US" altLang="zh-CN" sz="2400" b="1" dirty="0" smtClean="0">
                <a:ea typeface="宋体" panose="02010600030101010101" pitchFamily="2" charset="-122"/>
              </a:rPr>
              <a:t>   from </a:t>
            </a:r>
            <a:r>
              <a:rPr lang="en-US" altLang="zh-CN" sz="2400" i="1" dirty="0" smtClean="0">
                <a:ea typeface="宋体" panose="02010600030101010101" pitchFamily="2" charset="-122"/>
              </a:rPr>
              <a:t>instructor)</a:t>
            </a:r>
            <a:r>
              <a:rPr lang="en-US" altLang="zh-CN" sz="2400" dirty="0" smtClean="0">
                <a:ea typeface="宋体" panose="02010600030101010101" pitchFamily="2" charset="-122"/>
              </a:rPr>
              <a:t>;</a:t>
            </a:r>
          </a:p>
          <a:p>
            <a:r>
              <a:rPr lang="en-US" altLang="zh-CN" sz="2400" b="1" dirty="0" smtClean="0">
                <a:ea typeface="宋体" panose="02010600030101010101" pitchFamily="2" charset="-122"/>
              </a:rPr>
              <a:t>What’s mean? ( </a:t>
            </a:r>
            <a:r>
              <a:rPr lang="en-US" altLang="zh-CN" sz="2400" dirty="0" smtClean="0">
                <a:ea typeface="宋体" panose="02010600030101010101" pitchFamily="2" charset="-122"/>
              </a:rPr>
              <a:t>min(salary)</a:t>
            </a:r>
            <a:r>
              <a:rPr lang="en-US" altLang="zh-CN" sz="2400" b="1" dirty="0" smtClean="0">
                <a:ea typeface="宋体" panose="02010600030101010101" pitchFamily="2" charset="-122"/>
              </a:rPr>
              <a:t> )</a:t>
            </a:r>
          </a:p>
          <a:p>
            <a:endParaRPr lang="en-US" altLang="zh-CN" sz="24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7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2"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68350" y="117475"/>
            <a:ext cx="8077200" cy="609600"/>
          </a:xfrm>
        </p:spPr>
        <p:txBody>
          <a:bodyPr/>
          <a:lstStyle/>
          <a:p>
            <a:pPr>
              <a:defRPr/>
            </a:pPr>
            <a:r>
              <a:rPr lang="en-US" altLang="zh-CN" smtClean="0">
                <a:ea typeface="宋体" panose="02010600030101010101" pitchFamily="2" charset="-122"/>
              </a:rPr>
              <a:t>Example Query</a:t>
            </a:r>
          </a:p>
        </p:txBody>
      </p:sp>
      <p:sp>
        <p:nvSpPr>
          <p:cNvPr id="5" name="Rectangle 3"/>
          <p:cNvSpPr txBox="1">
            <a:spLocks noChangeArrowheads="1"/>
          </p:cNvSpPr>
          <p:nvPr/>
        </p:nvSpPr>
        <p:spPr bwMode="auto">
          <a:xfrm>
            <a:off x="438013" y="860649"/>
            <a:ext cx="8270543" cy="849817"/>
          </a:xfrm>
          <a:prstGeom prst="rect">
            <a:avLst/>
          </a:prstGeom>
          <a:noFill/>
          <a:ln w="9525">
            <a:noFill/>
            <a:miter lim="800000"/>
          </a:ln>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tabLst>
                <a:tab pos="1369695" algn="l"/>
                <a:tab pos="1830070" algn="l"/>
              </a:tabLst>
              <a:defRPr/>
            </a:pPr>
            <a:r>
              <a:rPr kumimoji="1" lang="en-US" altLang="zh-CN" sz="2800" b="0" i="1"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Find the names of all instructors whose salary is the highest.</a:t>
            </a:r>
          </a:p>
        </p:txBody>
      </p:sp>
      <p:sp>
        <p:nvSpPr>
          <p:cNvPr id="6" name="Text Box 4"/>
          <p:cNvSpPr txBox="1">
            <a:spLocks noChangeArrowheads="1"/>
          </p:cNvSpPr>
          <p:nvPr/>
        </p:nvSpPr>
        <p:spPr bwMode="auto">
          <a:xfrm>
            <a:off x="721635" y="1800572"/>
            <a:ext cx="7907764" cy="1569660"/>
          </a:xfrm>
          <a:prstGeom prst="rect">
            <a:avLst/>
          </a:prstGeom>
          <a:noFill/>
          <a:ln w="9525">
            <a:noFill/>
            <a:miter lim="800000"/>
          </a:ln>
        </p:spPr>
        <p:txBody>
          <a:bodyPr wrap="square">
            <a:spAutoFit/>
          </a:bodyPr>
          <a:lstStyle/>
          <a:p>
            <a:r>
              <a:rPr lang="en-US" altLang="zh-CN" sz="2400" b="1" dirty="0">
                <a:ea typeface="宋体" panose="02010600030101010101" pitchFamily="2" charset="-122"/>
              </a:rPr>
              <a:t>select </a:t>
            </a:r>
            <a:r>
              <a:rPr lang="en-US" altLang="zh-CN" sz="2400" i="1" dirty="0">
                <a:ea typeface="宋体" panose="02010600030101010101" pitchFamily="2" charset="-122"/>
              </a:rPr>
              <a:t>name</a:t>
            </a:r>
          </a:p>
          <a:p>
            <a:r>
              <a:rPr lang="en-US" altLang="zh-CN" sz="2400" b="1" dirty="0">
                <a:ea typeface="宋体" panose="02010600030101010101" pitchFamily="2" charset="-122"/>
              </a:rPr>
              <a:t>from </a:t>
            </a:r>
            <a:r>
              <a:rPr lang="en-US" altLang="zh-CN" sz="2400" i="1" dirty="0">
                <a:ea typeface="宋体" panose="02010600030101010101" pitchFamily="2" charset="-122"/>
              </a:rPr>
              <a:t>instructor</a:t>
            </a:r>
          </a:p>
          <a:p>
            <a:r>
              <a:rPr lang="en-US" altLang="zh-CN" sz="2400" b="1" dirty="0">
                <a:ea typeface="宋体" panose="02010600030101010101" pitchFamily="2" charset="-122"/>
              </a:rPr>
              <a:t>where </a:t>
            </a:r>
            <a:r>
              <a:rPr lang="en-US" altLang="zh-CN" sz="2400" i="1" dirty="0">
                <a:ea typeface="宋体" panose="02010600030101010101" pitchFamily="2" charset="-122"/>
              </a:rPr>
              <a:t>salary </a:t>
            </a:r>
            <a:r>
              <a:rPr lang="en-US" altLang="zh-CN" sz="2400" i="1" dirty="0" smtClean="0">
                <a:ea typeface="宋体" panose="02010600030101010101" pitchFamily="2" charset="-122"/>
              </a:rPr>
              <a:t>=</a:t>
            </a:r>
            <a:r>
              <a:rPr lang="en-US" altLang="zh-CN" sz="2400" b="1" dirty="0" smtClean="0">
                <a:ea typeface="宋体" panose="02010600030101010101" pitchFamily="2" charset="-122"/>
              </a:rPr>
              <a:t> </a:t>
            </a:r>
            <a:r>
              <a:rPr lang="en-US" altLang="zh-CN" sz="2400" dirty="0">
                <a:ea typeface="宋体" panose="02010600030101010101" pitchFamily="2" charset="-122"/>
              </a:rPr>
              <a:t>(</a:t>
            </a:r>
            <a:r>
              <a:rPr lang="en-US" altLang="zh-CN" sz="2400" b="1" dirty="0">
                <a:ea typeface="宋体" panose="02010600030101010101" pitchFamily="2" charset="-122"/>
              </a:rPr>
              <a:t>select </a:t>
            </a:r>
            <a:r>
              <a:rPr lang="en-US" altLang="zh-CN" sz="2400" b="1" dirty="0" smtClean="0">
                <a:ea typeface="宋体" panose="02010600030101010101" pitchFamily="2" charset="-122"/>
              </a:rPr>
              <a:t>max(</a:t>
            </a:r>
            <a:r>
              <a:rPr lang="en-US" altLang="zh-CN" sz="2400" i="1" dirty="0" smtClean="0">
                <a:ea typeface="宋体" panose="02010600030101010101" pitchFamily="2" charset="-122"/>
              </a:rPr>
              <a:t>salary)</a:t>
            </a:r>
            <a:endParaRPr lang="en-US" altLang="zh-CN" sz="2400" i="1" dirty="0">
              <a:ea typeface="宋体" panose="02010600030101010101" pitchFamily="2" charset="-122"/>
            </a:endParaRPr>
          </a:p>
          <a:p>
            <a:r>
              <a:rPr lang="en-US" altLang="zh-CN" sz="2400" b="1" dirty="0">
                <a:ea typeface="宋体" panose="02010600030101010101" pitchFamily="2" charset="-122"/>
              </a:rPr>
              <a:t>                                from </a:t>
            </a:r>
            <a:r>
              <a:rPr lang="en-US" altLang="zh-CN" sz="2400" i="1" dirty="0" smtClean="0">
                <a:ea typeface="宋体" panose="02010600030101010101" pitchFamily="2" charset="-122"/>
              </a:rPr>
              <a:t>instructor)</a:t>
            </a:r>
            <a:r>
              <a:rPr lang="en-US" altLang="zh-CN" sz="2400" dirty="0" smtClean="0">
                <a:ea typeface="宋体" panose="02010600030101010101" pitchFamily="2" charset="-122"/>
              </a:rPr>
              <a:t>);</a:t>
            </a:r>
            <a:endParaRPr lang="en-US" altLang="zh-CN" sz="2400" dirty="0">
              <a:ea typeface="宋体" panose="02010600030101010101" pitchFamily="2" charset="-122"/>
            </a:endParaRPr>
          </a:p>
        </p:txBody>
      </p:sp>
      <p:sp>
        <p:nvSpPr>
          <p:cNvPr id="9" name="矩形 8"/>
          <p:cNvSpPr/>
          <p:nvPr/>
        </p:nvSpPr>
        <p:spPr>
          <a:xfrm>
            <a:off x="629321" y="4590099"/>
            <a:ext cx="8127403" cy="1569660"/>
          </a:xfrm>
          <a:prstGeom prst="rect">
            <a:avLst/>
          </a:prstGeom>
        </p:spPr>
        <p:txBody>
          <a:bodyPr wrap="square">
            <a:spAutoFit/>
          </a:bodyPr>
          <a:lstStyle/>
          <a:p>
            <a:r>
              <a:rPr lang="en-US" altLang="zh-CN" sz="2400" b="1" dirty="0" smtClean="0">
                <a:ea typeface="宋体" panose="02010600030101010101" pitchFamily="2" charset="-122"/>
              </a:rPr>
              <a:t>select </a:t>
            </a:r>
            <a:r>
              <a:rPr lang="en-US" altLang="zh-CN" sz="2400" i="1" dirty="0" smtClean="0">
                <a:ea typeface="宋体" panose="02010600030101010101" pitchFamily="2" charset="-122"/>
              </a:rPr>
              <a:t>name</a:t>
            </a:r>
          </a:p>
          <a:p>
            <a:r>
              <a:rPr lang="en-US" altLang="zh-CN" sz="2400" b="1" dirty="0" smtClean="0">
                <a:ea typeface="宋体" panose="02010600030101010101" pitchFamily="2" charset="-122"/>
              </a:rPr>
              <a:t>from </a:t>
            </a:r>
            <a:r>
              <a:rPr lang="en-US" altLang="zh-CN" sz="2400" i="1" dirty="0" smtClean="0">
                <a:ea typeface="宋体" panose="02010600030101010101" pitchFamily="2" charset="-122"/>
              </a:rPr>
              <a:t>instructor</a:t>
            </a:r>
          </a:p>
          <a:p>
            <a:r>
              <a:rPr lang="en-US" altLang="zh-CN" sz="2400" b="1" dirty="0" smtClean="0">
                <a:ea typeface="宋体" panose="02010600030101010101" pitchFamily="2" charset="-122"/>
              </a:rPr>
              <a:t>where </a:t>
            </a:r>
            <a:r>
              <a:rPr lang="en-US" altLang="zh-CN" sz="2400" i="1" dirty="0" smtClean="0">
                <a:ea typeface="宋体" panose="02010600030101010101" pitchFamily="2" charset="-122"/>
              </a:rPr>
              <a:t>salary &gt;</a:t>
            </a:r>
            <a:r>
              <a:rPr lang="en-US" altLang="zh-CN" sz="2400" b="1" dirty="0" smtClean="0">
                <a:ea typeface="宋体" panose="02010600030101010101" pitchFamily="2" charset="-122"/>
              </a:rPr>
              <a:t> </a:t>
            </a:r>
            <a:r>
              <a:rPr lang="en-US" altLang="zh-CN" sz="2400" dirty="0" smtClean="0">
                <a:ea typeface="宋体" panose="02010600030101010101" pitchFamily="2" charset="-122"/>
              </a:rPr>
              <a:t>(</a:t>
            </a:r>
            <a:r>
              <a:rPr lang="en-US" altLang="zh-CN" sz="2400" b="1" dirty="0" smtClean="0">
                <a:ea typeface="宋体" panose="02010600030101010101" pitchFamily="2" charset="-122"/>
              </a:rPr>
              <a:t>select </a:t>
            </a:r>
            <a:r>
              <a:rPr lang="en-US" altLang="zh-CN" sz="2400" b="1" dirty="0" err="1" smtClean="0">
                <a:ea typeface="宋体" panose="02010600030101010101" pitchFamily="2" charset="-122"/>
              </a:rPr>
              <a:t>avg</a:t>
            </a:r>
            <a:r>
              <a:rPr lang="en-US" altLang="zh-CN" sz="2400" b="1" dirty="0" smtClean="0">
                <a:ea typeface="宋体" panose="02010600030101010101" pitchFamily="2" charset="-122"/>
              </a:rPr>
              <a:t>(</a:t>
            </a:r>
            <a:r>
              <a:rPr lang="en-US" altLang="zh-CN" sz="2400" i="1" dirty="0" smtClean="0">
                <a:ea typeface="宋体" panose="02010600030101010101" pitchFamily="2" charset="-122"/>
              </a:rPr>
              <a:t>salary) </a:t>
            </a:r>
          </a:p>
          <a:p>
            <a:r>
              <a:rPr lang="en-US" altLang="zh-CN" sz="2400" b="1" dirty="0" smtClean="0">
                <a:ea typeface="宋体" panose="02010600030101010101" pitchFamily="2" charset="-122"/>
              </a:rPr>
              <a:t>                                from </a:t>
            </a:r>
            <a:r>
              <a:rPr lang="en-US" altLang="zh-CN" sz="2400" i="1" dirty="0" smtClean="0">
                <a:ea typeface="宋体" panose="02010600030101010101" pitchFamily="2" charset="-122"/>
              </a:rPr>
              <a:t>instructor)</a:t>
            </a:r>
            <a:r>
              <a:rPr lang="en-US" altLang="zh-CN" sz="2400" dirty="0" smtClean="0">
                <a:ea typeface="宋体" panose="02010600030101010101" pitchFamily="2" charset="-122"/>
              </a:rPr>
              <a:t>);</a:t>
            </a:r>
            <a:endParaRPr lang="en-US" altLang="zh-CN" sz="2400" dirty="0">
              <a:ea typeface="宋体" panose="02010600030101010101" pitchFamily="2" charset="-122"/>
            </a:endParaRPr>
          </a:p>
        </p:txBody>
      </p:sp>
      <p:sp>
        <p:nvSpPr>
          <p:cNvPr id="10" name="Rectangle 3"/>
          <p:cNvSpPr txBox="1">
            <a:spLocks noChangeArrowheads="1"/>
          </p:cNvSpPr>
          <p:nvPr/>
        </p:nvSpPr>
        <p:spPr bwMode="auto">
          <a:xfrm>
            <a:off x="224653" y="3487308"/>
            <a:ext cx="8270543" cy="849817"/>
          </a:xfrm>
          <a:prstGeom prst="rect">
            <a:avLst/>
          </a:prstGeom>
          <a:noFill/>
          <a:ln w="9525">
            <a:noFill/>
            <a:miter lim="800000"/>
          </a:ln>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tabLst>
                <a:tab pos="1369695" algn="l"/>
                <a:tab pos="1830070" algn="l"/>
              </a:tabLst>
              <a:defRPr/>
            </a:pPr>
            <a:r>
              <a:rPr kumimoji="1" lang="en-US" altLang="zh-CN" sz="2800" b="0" i="1"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Find the names of all instructors whose salary is the above</a:t>
            </a:r>
            <a:r>
              <a:rPr kumimoji="1" lang="en-US" altLang="zh-CN" sz="2800" b="0" i="1" u="none" strike="noStrike" kern="0" cap="none" spc="0" normalizeH="0" noProof="0" dirty="0" smtClean="0">
                <a:ln>
                  <a:noFill/>
                </a:ln>
                <a:solidFill>
                  <a:schemeClr val="tx1"/>
                </a:solidFill>
                <a:effectLst/>
                <a:uLnTx/>
                <a:uFillTx/>
                <a:latin typeface="+mn-lt"/>
                <a:ea typeface="宋体" panose="02010600030101010101" pitchFamily="2" charset="-122"/>
                <a:cs typeface="+mn-cs"/>
              </a:rPr>
              <a:t> their average salary</a:t>
            </a:r>
            <a:endParaRPr kumimoji="1" lang="en-US" altLang="zh-CN" sz="2800" b="0" i="1"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CC"/>
        </a:solidFill>
        <a:ln w="38100" algn="ctr">
          <a:solidFill>
            <a:srgbClr val="33CC33"/>
          </a:solidFill>
          <a:miter lim="800000"/>
        </a:ln>
      </a:spPr>
      <a:bodyPr/>
      <a:lstStyle>
        <a:defPPr>
          <a:defRPr sz="2000" b="1" dirty="0">
            <a:solidFill>
              <a:srgbClr val="CC00FF"/>
            </a:solidFil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smtClean="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DB6</Template>
  <TotalTime>668</TotalTime>
  <Words>9006</Words>
  <Application>WPS 演示</Application>
  <PresentationFormat>全屏显示(4:3)</PresentationFormat>
  <Paragraphs>1465</Paragraphs>
  <Slides>159</Slides>
  <Notes>63</Notes>
  <HiddenSlides>0</HiddenSlides>
  <MMClips>0</MMClips>
  <ScaleCrop>false</ScaleCrop>
  <HeadingPairs>
    <vt:vector size="8" baseType="variant">
      <vt:variant>
        <vt:lpstr>主题</vt:lpstr>
      </vt:variant>
      <vt:variant>
        <vt:i4>1</vt:i4>
      </vt:variant>
      <vt:variant>
        <vt:lpstr>嵌入 OLE 服务器</vt:lpstr>
      </vt:variant>
      <vt:variant>
        <vt:i4>1</vt:i4>
      </vt:variant>
      <vt:variant>
        <vt:lpstr>幻灯片标题</vt:lpstr>
      </vt:variant>
      <vt:variant>
        <vt:i4>159</vt:i4>
      </vt:variant>
      <vt:variant>
        <vt:lpstr>自定义放映</vt:lpstr>
      </vt:variant>
      <vt:variant>
        <vt:i4>1</vt:i4>
      </vt:variant>
    </vt:vector>
  </HeadingPairs>
  <TitlesOfParts>
    <vt:vector size="162" baseType="lpstr">
      <vt:lpstr>2_db-5-grey</vt:lpstr>
      <vt:lpstr>Clip</vt:lpstr>
      <vt:lpstr>Chapter 3: Introduction to SQL</vt:lpstr>
      <vt:lpstr>Chapter 3:  Introduction to SQL</vt:lpstr>
      <vt:lpstr>3.1 Overview of the SQL Query Language</vt:lpstr>
      <vt:lpstr>3.1 Overview of the SQL Query Language</vt:lpstr>
      <vt:lpstr>3.1 Overview of the SQL Query Language</vt:lpstr>
      <vt:lpstr>3.1 Overview of the SQL Query Language</vt:lpstr>
      <vt:lpstr>3.1 Overview of the SQL Query Language</vt:lpstr>
      <vt:lpstr>3.1 Overview of the SQL Query Language</vt:lpstr>
      <vt:lpstr>3.2  SQL Data Definition </vt:lpstr>
      <vt:lpstr>3.2.1 Basic Types</vt:lpstr>
      <vt:lpstr>3.2.2   Basic Schema Definition</vt:lpstr>
      <vt:lpstr>Integrity Constraints in Create Table</vt:lpstr>
      <vt:lpstr>Domain Constraints 域约束</vt:lpstr>
      <vt:lpstr>Domain Constraints  Tuple-Based CHECK Constraints </vt:lpstr>
      <vt:lpstr>Entity Integrity 实体完整性</vt:lpstr>
      <vt:lpstr>Entity Integrity 实体完整性</vt:lpstr>
      <vt:lpstr>Referential Integrity 引用完整性</vt:lpstr>
      <vt:lpstr>Referential Integrity 引用完整性</vt:lpstr>
      <vt:lpstr>Integrity Constraints in Create Table</vt:lpstr>
      <vt:lpstr>And a Few More Relation Definitions</vt:lpstr>
      <vt:lpstr>And more still</vt:lpstr>
      <vt:lpstr>3.2.2 Creating Tables</vt:lpstr>
      <vt:lpstr>参考材料：电商订单主键订单号</vt:lpstr>
      <vt:lpstr>Drop    Table </vt:lpstr>
      <vt:lpstr>Alter Table Constructs</vt:lpstr>
      <vt:lpstr>Alter Table Constructs</vt:lpstr>
      <vt:lpstr>Modifying a Table Schema 2</vt:lpstr>
      <vt:lpstr>Modifying a Table Schema 3</vt:lpstr>
      <vt:lpstr>Modifying a Table Schema 4</vt:lpstr>
      <vt:lpstr>Modifying a Table Schema 5</vt:lpstr>
      <vt:lpstr>3.2.2 Schema Definition (cont.)</vt:lpstr>
      <vt:lpstr>SQL Data Query</vt:lpstr>
      <vt:lpstr>Basic Query Structure </vt:lpstr>
      <vt:lpstr>§3.3 Basic structure of SQL Queries — Select clause for data query</vt:lpstr>
      <vt:lpstr>3.3.1 Queries on a Single Relation</vt:lpstr>
      <vt:lpstr>3.3.1 Queries on a Single Relation(Cont.)</vt:lpstr>
      <vt:lpstr>3.3.1 Queries on a Single Relation(Cont.)</vt:lpstr>
      <vt:lpstr>3.3.1 Queries on a Single Relation(Cont.)</vt:lpstr>
      <vt:lpstr>3.3.2 Queries on Multiple Relations</vt:lpstr>
      <vt:lpstr>3.3.2 Queries on Multiple Relations</vt:lpstr>
      <vt:lpstr>3.3.2 Queries on Multiple Relations</vt:lpstr>
      <vt:lpstr>Cartesian Product: instructor X teaches</vt:lpstr>
      <vt:lpstr>3.3.3 The Natural Join(自然连接）</vt:lpstr>
      <vt:lpstr>3.3.3 The Natural Joins</vt:lpstr>
      <vt:lpstr>Natural Join Example</vt:lpstr>
      <vt:lpstr>Natural Join (Cont.)</vt:lpstr>
      <vt:lpstr> Understanding the Operational Order </vt:lpstr>
      <vt:lpstr>Meaning of an SQL Query</vt:lpstr>
      <vt:lpstr>Meaning of an SQL Query</vt:lpstr>
      <vt:lpstr>3.4 Additional Basic Operations 3.4.1The Rename Operation</vt:lpstr>
      <vt:lpstr>3.4.1  The Rename Operation(self-join)</vt:lpstr>
      <vt:lpstr>幻灯片 52</vt:lpstr>
      <vt:lpstr>3.4.2 String Operations</vt:lpstr>
      <vt:lpstr>3.4.2 String Operations</vt:lpstr>
      <vt:lpstr>3.4.2  String Operations (Cont.)</vt:lpstr>
      <vt:lpstr>3.4.2  String Operations (Cont.)</vt:lpstr>
      <vt:lpstr>3.4.2  String Operations (Cont.)</vt:lpstr>
      <vt:lpstr>3.4.3  Attribute Specification in Select Clause</vt:lpstr>
      <vt:lpstr>3.4.4 Ordering the Display of Tuples</vt:lpstr>
      <vt:lpstr>3.4.4 Ordering the Display of Tuples</vt:lpstr>
      <vt:lpstr>3.4.5 Where Clause Predicates</vt:lpstr>
      <vt:lpstr>3.4.5 Where Clause Predicates</vt:lpstr>
      <vt:lpstr>3.5 Set Operations</vt:lpstr>
      <vt:lpstr>3.5 Set Operations</vt:lpstr>
      <vt:lpstr>3.5 Set Operations</vt:lpstr>
      <vt:lpstr>3.5 Set Operations</vt:lpstr>
      <vt:lpstr>3.6 Null Values</vt:lpstr>
      <vt:lpstr>Null Values and Three Valued Logic</vt:lpstr>
      <vt:lpstr>Null Values and Three Valued Logic</vt:lpstr>
      <vt:lpstr>3.6 Null Values</vt:lpstr>
      <vt:lpstr>3.6 Null Values</vt:lpstr>
      <vt:lpstr>3.7 Aggregate Functions</vt:lpstr>
      <vt:lpstr>3.7.1 Basic Aggregation</vt:lpstr>
      <vt:lpstr>3.7.1 Basic Aggregation</vt:lpstr>
      <vt:lpstr>3.7.2 Aggregation with Grouping</vt:lpstr>
      <vt:lpstr>3.7.2 Aggregation with Grouping</vt:lpstr>
      <vt:lpstr>Aggregate Functions – Group By</vt:lpstr>
      <vt:lpstr>Aggregation (Cont.)</vt:lpstr>
      <vt:lpstr>3.7.3 Having Clause</vt:lpstr>
      <vt:lpstr>幻灯片 80</vt:lpstr>
      <vt:lpstr>3.7.3 Having Clause</vt:lpstr>
      <vt:lpstr>Aggregate Functions – Having Clause</vt:lpstr>
      <vt:lpstr>Aggregate Functions – Having Clause</vt:lpstr>
      <vt:lpstr>3.7.2 Aggregation with Grouping</vt:lpstr>
      <vt:lpstr>Aggregate Functions – Group By</vt:lpstr>
      <vt:lpstr>3.8 Nested Subqueries</vt:lpstr>
      <vt:lpstr>3.7.4 Null Values and Aggregates</vt:lpstr>
      <vt:lpstr>3.8.1 Set Membership</vt:lpstr>
      <vt:lpstr>3.8.1 Set Membership</vt:lpstr>
      <vt:lpstr>3.8.1 Set Membership</vt:lpstr>
      <vt:lpstr>Set Membership</vt:lpstr>
      <vt:lpstr>Example Query(SubQueries)</vt:lpstr>
      <vt:lpstr>Example Query</vt:lpstr>
      <vt:lpstr>Set Comparison</vt:lpstr>
      <vt:lpstr>Set Comparison</vt:lpstr>
      <vt:lpstr>Set Comparison</vt:lpstr>
      <vt:lpstr>Definition of  Some Clause</vt:lpstr>
      <vt:lpstr>Example Query</vt:lpstr>
      <vt:lpstr>Example Query</vt:lpstr>
      <vt:lpstr>Definition of all Clause</vt:lpstr>
      <vt:lpstr>Test for Empty Relations</vt:lpstr>
      <vt:lpstr>Exists and Not Exists </vt:lpstr>
      <vt:lpstr>Exists and Not Exists </vt:lpstr>
      <vt:lpstr>Correlated Subquery</vt:lpstr>
      <vt:lpstr>Correlated Subquery</vt:lpstr>
      <vt:lpstr>Correlated Subquery</vt:lpstr>
      <vt:lpstr>Correlation Variables</vt:lpstr>
      <vt:lpstr>Correlated Subquery</vt:lpstr>
      <vt:lpstr>Not Exists</vt:lpstr>
      <vt:lpstr>Not Exists</vt:lpstr>
      <vt:lpstr>Test for Absence of Duplicate Tuples</vt:lpstr>
      <vt:lpstr>Subqueries in the From Clause</vt:lpstr>
      <vt:lpstr>Subqueries in the From Clause</vt:lpstr>
      <vt:lpstr>Subqueries in the From Clause (Cont.)</vt:lpstr>
      <vt:lpstr>Subqueries in the From Clause</vt:lpstr>
      <vt:lpstr>Subqueries in the From Clause</vt:lpstr>
      <vt:lpstr>Subqueries in the From Clause</vt:lpstr>
      <vt:lpstr>Window Fuctions</vt:lpstr>
      <vt:lpstr>With Clause</vt:lpstr>
      <vt:lpstr>Complex Queries using With Clause</vt:lpstr>
      <vt:lpstr>Scalar Subquery</vt:lpstr>
      <vt:lpstr>Scalar Subquery</vt:lpstr>
      <vt:lpstr>Some New Features of SQL</vt:lpstr>
      <vt:lpstr>Some New Features of SQL</vt:lpstr>
      <vt:lpstr>Some New Features of SQL</vt:lpstr>
      <vt:lpstr>Query Summary</vt:lpstr>
      <vt:lpstr>Modification of the Database</vt:lpstr>
      <vt:lpstr>Modification of the Database – Deletion</vt:lpstr>
      <vt:lpstr>Deletion (Cont.)</vt:lpstr>
      <vt:lpstr>Modification of the Database – Insertion</vt:lpstr>
      <vt:lpstr>Insertion (Cont.)</vt:lpstr>
      <vt:lpstr>Modification of the Database – Updates</vt:lpstr>
      <vt:lpstr>Updates</vt:lpstr>
      <vt:lpstr>Updates</vt:lpstr>
      <vt:lpstr>Case Statement for Conditional Updates</vt:lpstr>
      <vt:lpstr>Updates with Scalar Subqueries</vt:lpstr>
      <vt:lpstr>Updates</vt:lpstr>
      <vt:lpstr>Scalar Subqueries</vt:lpstr>
      <vt:lpstr>Scalar Subqueries</vt:lpstr>
      <vt:lpstr>幻灯片 140</vt:lpstr>
      <vt:lpstr>幻灯片 141</vt:lpstr>
      <vt:lpstr>幻灯片 142</vt:lpstr>
      <vt:lpstr>幻灯片 143</vt:lpstr>
      <vt:lpstr>幻灯片 144</vt:lpstr>
      <vt:lpstr>End of Chapter 3</vt:lpstr>
      <vt:lpstr>Advanced SQL Features**</vt:lpstr>
      <vt:lpstr>Figure 3.02</vt:lpstr>
      <vt:lpstr>Figure 3.03</vt:lpstr>
      <vt:lpstr>Figure 3.04</vt:lpstr>
      <vt:lpstr>Figure 3.05</vt:lpstr>
      <vt:lpstr>Figure 3.07</vt:lpstr>
      <vt:lpstr>Figure 3.08</vt:lpstr>
      <vt:lpstr>Figure 3.09</vt:lpstr>
      <vt:lpstr>Figure 3.10</vt:lpstr>
      <vt:lpstr>Figure 3.11</vt:lpstr>
      <vt:lpstr>Figure 3.12</vt:lpstr>
      <vt:lpstr>Figure 3.13</vt:lpstr>
      <vt:lpstr>Figure 3.16</vt:lpstr>
      <vt:lpstr>Figure 3.17</vt:lpstr>
      <vt:lpstr>Custom Show 1</vt:lpstr>
    </vt:vector>
  </TitlesOfParts>
  <Company>Lucent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Marilyn Turnamian</dc:creator>
  <cp:lastModifiedBy>Windows 用户</cp:lastModifiedBy>
  <cp:revision>583</cp:revision>
  <cp:lastPrinted>2005-01-10T21:51:00Z</cp:lastPrinted>
  <dcterms:created xsi:type="dcterms:W3CDTF">1999-11-04T20:50:00Z</dcterms:created>
  <dcterms:modified xsi:type="dcterms:W3CDTF">2019-03-24T08:38:30Z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