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322" r:id="rId2"/>
    <p:sldId id="292" r:id="rId3"/>
    <p:sldId id="279" r:id="rId4"/>
    <p:sldId id="280" r:id="rId5"/>
    <p:sldId id="281" r:id="rId6"/>
    <p:sldId id="324" r:id="rId7"/>
    <p:sldId id="282" r:id="rId8"/>
    <p:sldId id="346" r:id="rId9"/>
    <p:sldId id="349" r:id="rId10"/>
    <p:sldId id="284" r:id="rId11"/>
    <p:sldId id="286" r:id="rId12"/>
    <p:sldId id="287" r:id="rId13"/>
    <p:sldId id="325" r:id="rId14"/>
    <p:sldId id="285" r:id="rId15"/>
    <p:sldId id="288" r:id="rId16"/>
    <p:sldId id="291" r:id="rId17"/>
    <p:sldId id="338" r:id="rId18"/>
    <p:sldId id="339" r:id="rId19"/>
    <p:sldId id="340" r:id="rId20"/>
    <p:sldId id="341" r:id="rId21"/>
    <p:sldId id="342" r:id="rId22"/>
    <p:sldId id="343" r:id="rId23"/>
    <p:sldId id="344" r:id="rId24"/>
    <p:sldId id="345" r:id="rId25"/>
    <p:sldId id="347" r:id="rId26"/>
    <p:sldId id="348" r:id="rId27"/>
    <p:sldId id="274" r:id="rId28"/>
    <p:sldId id="332" r:id="rId29"/>
    <p:sldId id="336" r:id="rId30"/>
    <p:sldId id="350" r:id="rId31"/>
    <p:sldId id="351" r:id="rId32"/>
    <p:sldId id="352" r:id="rId33"/>
    <p:sldId id="353" r:id="rId34"/>
    <p:sldId id="315" r:id="rId35"/>
    <p:sldId id="318" r:id="rId36"/>
    <p:sldId id="354" r:id="rId37"/>
    <p:sldId id="355" r:id="rId38"/>
    <p:sldId id="356" r:id="rId39"/>
    <p:sldId id="357" r:id="rId40"/>
    <p:sldId id="260" r:id="rId4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Palatino Linotype" panose="020405020503050A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Palatino Linotype" panose="020405020503050A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Palatino Linotype" panose="020405020503050A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Palatino Linotype" panose="020405020503050A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Palatino Linotype" panose="020405020503050A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Palatino Linotype" panose="020405020503050A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Palatino Linotype" panose="020405020503050A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Palatino Linotype" panose="020405020503050A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Palatino Linotype" panose="020405020503050A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585"/>
  </p:normalViewPr>
  <p:slideViewPr>
    <p:cSldViewPr showGuides="1">
      <p:cViewPr varScale="1">
        <p:scale>
          <a:sx n="72" d="100"/>
          <a:sy n="72" d="100"/>
        </p:scale>
        <p:origin x="16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1D20C-F738-447C-97C5-04ECA1D6407C}" type="datetimeFigureOut">
              <a:rPr lang="zh-CN" altLang="en-US" smtClean="0"/>
              <a:t>2019/10/29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E9E60-E995-4856-BAD2-4F3EECD309F9}" type="slidenum">
              <a:rPr lang="zh-CN" altLang="en-US" smtClean="0"/>
              <a:t>‹#›</a:t>
            </a:fld>
            <a:endParaRPr lang="zh-CN" altLang="en-US"/>
          </a:p>
        </p:txBody>
      </p:sp>
    </p:spTree>
    <p:extLst>
      <p:ext uri="{BB962C8B-B14F-4D97-AF65-F5344CB8AC3E}">
        <p14:creationId xmlns:p14="http://schemas.microsoft.com/office/powerpoint/2010/main" val="188935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AD3685B6-7B45-4310-942E-C234B7A8D4DE}"/>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2290" name="备注占位符 2">
            <a:extLst>
              <a:ext uri="{FF2B5EF4-FFF2-40B4-BE49-F238E27FC236}">
                <a16:creationId xmlns:a16="http://schemas.microsoft.com/office/drawing/2014/main" id="{B3244C08-1961-43EF-A593-3ADC47DA385C}"/>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spcBef>
                <a:spcPts val="600"/>
              </a:spcBef>
              <a:buClr>
                <a:srgbClr val="6EA0B0"/>
              </a:buClr>
              <a:buSzPct val="90000"/>
              <a:buFont typeface="Wingdings 2" panose="05020102010507070707" pitchFamily="18" charset="2"/>
              <a:buChar char=""/>
            </a:pPr>
            <a:r>
              <a:rPr lang="zh-CN" altLang="zh-CN" sz="2400">
                <a:latin typeface="Arial" panose="020B0604020202020204" pitchFamily="34" charset="0"/>
              </a:rPr>
              <a:t>当输入</a:t>
            </a:r>
            <a:r>
              <a:rPr lang="en-US" altLang="zh-CN" sz="2400">
                <a:latin typeface="Arial" panose="020B0604020202020204" pitchFamily="34" charset="0"/>
              </a:rPr>
              <a:t>make</a:t>
            </a:r>
            <a:r>
              <a:rPr lang="zh-CN" altLang="zh-CN" sz="2400">
                <a:latin typeface="Arial" panose="020B0604020202020204" pitchFamily="34" charset="0"/>
              </a:rPr>
              <a:t>命令之后，会默认的在当前目录下寻找名为“</a:t>
            </a:r>
            <a:r>
              <a:rPr lang="en-US" altLang="zh-CN" sz="2400">
                <a:latin typeface="Arial" panose="020B0604020202020204" pitchFamily="34" charset="0"/>
              </a:rPr>
              <a:t>Makefile”</a:t>
            </a:r>
            <a:r>
              <a:rPr lang="zh-CN" altLang="zh-CN" sz="2400">
                <a:latin typeface="Arial" panose="020B0604020202020204" pitchFamily="34" charset="0"/>
              </a:rPr>
              <a:t>或“</a:t>
            </a:r>
            <a:r>
              <a:rPr lang="en-US" altLang="zh-CN" sz="2400">
                <a:latin typeface="Arial" panose="020B0604020202020204" pitchFamily="34" charset="0"/>
              </a:rPr>
              <a:t>makefile”</a:t>
            </a:r>
            <a:r>
              <a:rPr lang="zh-CN" altLang="zh-CN" sz="2400">
                <a:latin typeface="Arial" panose="020B0604020202020204" pitchFamily="34" charset="0"/>
              </a:rPr>
              <a:t>的文件。</a:t>
            </a:r>
          </a:p>
          <a:p>
            <a:pPr lvl="1">
              <a:spcBef>
                <a:spcPts val="600"/>
              </a:spcBef>
              <a:buClr>
                <a:srgbClr val="6EA0B0"/>
              </a:buClr>
              <a:buSzPct val="90000"/>
              <a:buFont typeface="Wingdings 2" panose="05020102010507070707" pitchFamily="18" charset="2"/>
              <a:buChar char=""/>
            </a:pPr>
            <a:r>
              <a:rPr lang="zh-CN" altLang="zh-CN" sz="2400">
                <a:latin typeface="Arial" panose="020B0604020202020204" pitchFamily="34" charset="0"/>
              </a:rPr>
              <a:t>寻找到文件之后，</a:t>
            </a:r>
            <a:r>
              <a:rPr lang="en-US" altLang="zh-CN" sz="2400">
                <a:latin typeface="Arial" panose="020B0604020202020204" pitchFamily="34" charset="0"/>
              </a:rPr>
              <a:t>make</a:t>
            </a:r>
            <a:r>
              <a:rPr lang="zh-CN" altLang="zh-CN" sz="2400">
                <a:latin typeface="Arial" panose="020B0604020202020204" pitchFamily="34" charset="0"/>
              </a:rPr>
              <a:t>会一层又一层地去找文件的依赖关系，直到最终编译出第一个目标文件。在找寻的过程中，如果出现错误，比如最后被依赖的文件找不到，那么</a:t>
            </a:r>
            <a:r>
              <a:rPr lang="en-US" altLang="zh-CN" sz="2400">
                <a:latin typeface="Arial" panose="020B0604020202020204" pitchFamily="34" charset="0"/>
              </a:rPr>
              <a:t>make</a:t>
            </a:r>
            <a:r>
              <a:rPr lang="zh-CN" altLang="zh-CN" sz="2400">
                <a:latin typeface="Arial" panose="020B0604020202020204" pitchFamily="34" charset="0"/>
              </a:rPr>
              <a:t>就会直接退出，并报错，而对于所定义的命令的错误，或是编译不成功，</a:t>
            </a:r>
            <a:r>
              <a:rPr lang="en-US" altLang="zh-CN" sz="2400">
                <a:latin typeface="Arial" panose="020B0604020202020204" pitchFamily="34" charset="0"/>
              </a:rPr>
              <a:t>make</a:t>
            </a:r>
            <a:r>
              <a:rPr lang="zh-CN" altLang="zh-CN" sz="2400">
                <a:latin typeface="Arial" panose="020B0604020202020204" pitchFamily="34" charset="0"/>
              </a:rPr>
              <a:t>根本不理。</a:t>
            </a:r>
            <a:r>
              <a:rPr lang="en-US" altLang="zh-CN" sz="2400">
                <a:latin typeface="Arial" panose="020B0604020202020204" pitchFamily="34" charset="0"/>
              </a:rPr>
              <a:t>make</a:t>
            </a:r>
            <a:r>
              <a:rPr lang="zh-CN" altLang="zh-CN" sz="2400">
                <a:latin typeface="Arial" panose="020B0604020202020204" pitchFamily="34" charset="0"/>
              </a:rPr>
              <a:t>只管文件的依赖性，即，如果在我找了依赖关系之后，冒号后面的文件还是不在，那么对不起，我就不工作啦。 </a:t>
            </a:r>
          </a:p>
          <a:p>
            <a:endParaRPr lang="zh-CN" altLang="en-US"/>
          </a:p>
        </p:txBody>
      </p:sp>
      <p:sp>
        <p:nvSpPr>
          <p:cNvPr id="12291" name="灯片编号占位符 3">
            <a:extLst>
              <a:ext uri="{FF2B5EF4-FFF2-40B4-BE49-F238E27FC236}">
                <a16:creationId xmlns:a16="http://schemas.microsoft.com/office/drawing/2014/main" id="{F5DB1474-0883-4936-9BBC-F2497216C3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Palatino Linotype" panose="02040502050505030304" pitchFamily="18" charset="0"/>
                <a:ea typeface="宋体" panose="02010600030101010101" pitchFamily="2" charset="-122"/>
              </a:defRPr>
            </a:lvl1pPr>
            <a:lvl2pPr eaLnBrk="0" hangingPunct="0">
              <a:defRPr>
                <a:solidFill>
                  <a:schemeClr val="tx1"/>
                </a:solidFill>
                <a:latin typeface="Palatino Linotype" panose="02040502050505030304" pitchFamily="18" charset="0"/>
                <a:ea typeface="宋体" panose="02010600030101010101" pitchFamily="2" charset="-122"/>
              </a:defRPr>
            </a:lvl2pPr>
            <a:lvl3pPr eaLnBrk="0" hangingPunct="0">
              <a:defRPr>
                <a:solidFill>
                  <a:schemeClr val="tx1"/>
                </a:solidFill>
                <a:latin typeface="Palatino Linotype" panose="02040502050505030304" pitchFamily="18" charset="0"/>
                <a:ea typeface="宋体" panose="02010600030101010101" pitchFamily="2" charset="-122"/>
              </a:defRPr>
            </a:lvl3pPr>
            <a:lvl4pPr eaLnBrk="0" hangingPunct="0">
              <a:defRPr>
                <a:solidFill>
                  <a:schemeClr val="tx1"/>
                </a:solidFill>
                <a:latin typeface="Palatino Linotype" panose="02040502050505030304" pitchFamily="18" charset="0"/>
                <a:ea typeface="宋体" panose="02010600030101010101" pitchFamily="2" charset="-122"/>
              </a:defRPr>
            </a:lvl4pPr>
            <a:lvl5pPr eaLnBrk="0" hangingPunct="0">
              <a:defRPr>
                <a:solidFill>
                  <a:schemeClr val="tx1"/>
                </a:solidFill>
                <a:latin typeface="Palatino Linotype" panose="0204050205050503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pPr>
            <a:fld id="{2312B83E-17C0-4623-AFDA-690DF831B407}" type="slidenum">
              <a:rPr lang="zh-CN" altLang="en-US"/>
              <a:pPr eaLnBrk="1" hangingPunct="1">
                <a:buFont typeface="Arial" panose="020B0604020202020204" pitchFamily="34" charset="0"/>
                <a:buNone/>
              </a:pPr>
              <a:t>27</a:t>
            </a:fld>
            <a:endParaRPr lang="zh-CN" altLang="en-US"/>
          </a:p>
        </p:txBody>
      </p:sp>
    </p:spTree>
    <p:extLst>
      <p:ext uri="{BB962C8B-B14F-4D97-AF65-F5344CB8AC3E}">
        <p14:creationId xmlns:p14="http://schemas.microsoft.com/office/powerpoint/2010/main" val="4265748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052" name="Picture 5" descr="title"/>
          <p:cNvPicPr>
            <a:picLocks noChangeAspect="1"/>
          </p:cNvPicPr>
          <p:nvPr userDrawn="1"/>
        </p:nvPicPr>
        <p:blipFill>
          <a:blip r:embed="rId3"/>
          <a:stretch>
            <a:fillRect/>
          </a:stretch>
        </p:blipFill>
        <p:spPr>
          <a:xfrm>
            <a:off x="0" y="0"/>
            <a:ext cx="9144000" cy="1125538"/>
          </a:xfrm>
          <a:prstGeom prst="rect">
            <a:avLst/>
          </a:prstGeom>
          <a:noFill/>
          <a:ln w="9525">
            <a:noFill/>
          </a:ln>
        </p:spPr>
      </p:pic>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11"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12"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E602D60-112A-4A53-9D83-7C8B213A4EBE}"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50A678B-26CD-4C81-BC89-E4CF13634D36}"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50A678B-26CD-4C81-BC89-E4CF13634D36}"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6" name="Picture 5" descr="title"/>
          <p:cNvPicPr>
            <a:picLocks noChangeAspect="1"/>
          </p:cNvPicPr>
          <p:nvPr userDrawn="1"/>
        </p:nvPicPr>
        <p:blipFill>
          <a:blip r:embed="rId3"/>
          <a:stretch>
            <a:fillRect/>
          </a:stretch>
        </p:blipFill>
        <p:spPr>
          <a:xfrm>
            <a:off x="0" y="0"/>
            <a:ext cx="5627688" cy="692150"/>
          </a:xfrm>
          <a:prstGeom prst="rect">
            <a:avLst/>
          </a:prstGeom>
          <a:noFill/>
          <a:ln w="9525">
            <a:noFill/>
          </a:ln>
        </p:spPr>
      </p:pic>
      <p:cxnSp>
        <p:nvCxnSpPr>
          <p:cNvPr id="10" name="直接连接符 9"/>
          <p:cNvCxnSpPr/>
          <p:nvPr/>
        </p:nvCxnSpPr>
        <p:spPr>
          <a:xfrm>
            <a:off x="71438" y="1412875"/>
            <a:ext cx="752475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836712"/>
            <a:ext cx="8229600" cy="504056"/>
          </a:xfrm>
        </p:spPr>
        <p:txBody>
          <a:bodyPr/>
          <a:lstStyle>
            <a:lvl1pPr>
              <a:defRPr sz="4000"/>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p"/>
              <a:defRPr sz="3200">
                <a:latin typeface="+mn-ea"/>
                <a:ea typeface="+mn-ea"/>
              </a:defRPr>
            </a:lvl1pPr>
            <a:lvl2pPr marL="742950" indent="-285750">
              <a:buFont typeface="Wingdings" panose="05000000000000000000" pitchFamily="2" charset="2"/>
              <a:buChar char="n"/>
              <a:defRPr sz="2800">
                <a:latin typeface="+mn-ea"/>
                <a:ea typeface="+mn-ea"/>
              </a:defRPr>
            </a:lvl2pPr>
            <a:lvl3pPr marL="1143000" indent="-228600">
              <a:buFont typeface="Wingdings" panose="05000000000000000000" pitchFamily="2" charset="2"/>
              <a:buChar char="u"/>
              <a:defRPr sz="2400">
                <a:latin typeface="+mn-ea"/>
                <a:ea typeface="+mn-ea"/>
              </a:defRPr>
            </a:lvl3pPr>
            <a:lvl5pPr>
              <a:defRPr/>
            </a:lvl5pPr>
            <a:lvl6pPr>
              <a:defRPr/>
            </a:lvl6pPr>
            <a:lvl7pPr>
              <a:defRPr/>
            </a:lvl7pPr>
            <a:lvl8pPr>
              <a:defRPr/>
            </a:lvl8pPr>
            <a:lvl9pPr>
              <a:buFont typeface="Arial" panose="020B0604020202020204" pitchFamily="34" charset="0"/>
              <a:buChar char="•"/>
              <a:defRPr/>
            </a:lvl9pPr>
          </a:lstStyle>
          <a:p>
            <a:pPr lvl="0"/>
            <a:r>
              <a:rPr lang="zh-CN" altLang="en-US" dirty="0"/>
              <a:t>单击此处编辑母版文本样式</a:t>
            </a:r>
          </a:p>
          <a:p>
            <a:pPr lvl="1"/>
            <a:r>
              <a:rPr lang="zh-CN" altLang="en-US" dirty="0"/>
              <a:t>第二级</a:t>
            </a:r>
            <a:endParaRPr lang="en-US" altLang="zh-CN" dirty="0"/>
          </a:p>
          <a:p>
            <a:pPr lvl="2"/>
            <a:r>
              <a:rPr lang="zh-CN" altLang="en-US" dirty="0"/>
              <a:t>第三级</a:t>
            </a:r>
          </a:p>
        </p:txBody>
      </p:sp>
      <p:sp>
        <p:nvSpPr>
          <p:cNvPr id="11"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12"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13"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2211109-13E7-46FB-9334-90BFA7989AEF}"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Oval 6"/>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Oval 7"/>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Oval 8"/>
          <p:cNvSpPr/>
          <p:nvPr/>
        </p:nvSpPr>
        <p:spPr>
          <a:xfrm>
            <a:off x="4297363"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2"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13"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14"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7D75FD9-5DBD-4B05-A5D0-46A6D72140EF}"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 name="日期占位符 2"/>
          <p:cNvSpPr>
            <a:spLocks noGrp="1"/>
          </p:cNvSpPr>
          <p:nvPr>
            <p:ph type="dt" sz="half"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5" name="页脚占位符 4"/>
          <p:cNvSpPr>
            <a:spLocks noGrp="1"/>
          </p:cNvSpPr>
          <p:nvPr>
            <p:ph type="ft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6" name="灯片编号占位符 5"/>
          <p:cNvSpPr>
            <a:spLocks noGrp="1"/>
          </p:cNvSpPr>
          <p:nvPr>
            <p:ph type="sldNum" sz="quarter" idx="16"/>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50A678B-26CD-4C81-BC89-E4CF13634D36}"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6" name="页脚占位符 5"/>
          <p:cNvSpPr>
            <a:spLocks noGrp="1"/>
          </p:cNvSpPr>
          <p:nvPr>
            <p:ph type="ftr"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7" name="灯片编号占位符 6"/>
          <p:cNvSpPr>
            <a:spLocks noGrp="1"/>
          </p:cNvSpPr>
          <p:nvPr>
            <p:ph type="sldNum" sz="quarter" idx="17"/>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50A678B-26CD-4C81-BC89-E4CF13634D36}"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50A678B-26CD-4C81-BC89-E4CF13634D36}"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50A678B-26CD-4C81-BC89-E4CF13634D36}"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50A678B-26CD-4C81-BC89-E4CF13634D36}"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vert="horz" wrap="square" lIns="91440" tIns="45720" rIns="91440" bIns="45720" numCol="1" rtlCol="0" anchor="t" anchorCtr="0" compatLnSpc="1">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rgbClr val="7F7F7F"/>
                </a:solidFill>
                <a:effectLst/>
                <a:uLnTx/>
                <a:uFillTx/>
                <a:latin typeface="+mj-lt"/>
                <a:ea typeface="+mn-ea"/>
                <a:cs typeface="+mn-cs"/>
              </a:rPr>
              <a:t>单击图标添加图片</a:t>
            </a:r>
            <a:endParaRPr kumimoji="0" lang="en-US" sz="3200" b="0" i="0" u="none" strike="noStrike" kern="1200" cap="none" spc="0" normalizeH="0" baseline="0" noProof="0" dirty="0">
              <a:ln>
                <a:noFill/>
              </a:ln>
              <a:solidFill>
                <a:srgbClr val="7F7F7F"/>
              </a:solidFill>
              <a:effectLst/>
              <a:uLnTx/>
              <a:uFillTx/>
              <a:latin typeface="+mj-lt"/>
              <a:ea typeface="+mn-ea"/>
              <a:cs typeface="+mn-cs"/>
            </a:endParaRP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50A678B-26CD-4C81-BC89-E4CF13634D36}"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fontAlgn="auto">
              <a:spcBef>
                <a:spcPts val="0"/>
              </a:spcBef>
              <a:spcAft>
                <a:spcPts val="0"/>
              </a:spcAft>
              <a:defRPr sz="1200">
                <a:solidFill>
                  <a:schemeClr val="tx1">
                    <a:lumMod val="65000"/>
                    <a:lumOff val="35000"/>
                  </a:schemeClr>
                </a:solidFill>
                <a:latin typeface="Century Gothic" pitchFamily="34" charset="0"/>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fontAlgn="auto">
              <a:spcBef>
                <a:spcPts val="0"/>
              </a:spcBef>
              <a:spcAft>
                <a:spcPts val="0"/>
              </a:spcAft>
              <a:defRPr sz="1200">
                <a:solidFill>
                  <a:schemeClr val="tx1">
                    <a:lumMod val="65000"/>
                    <a:lumOff val="35000"/>
                  </a:schemeClr>
                </a:solidFill>
                <a:latin typeface="Century Gothic" pitchFamily="34" charset="0"/>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lumMod val="65000"/>
                  <a:lumOff val="35000"/>
                </a:schemeClr>
              </a:solidFill>
              <a:effectLst/>
              <a:uLnTx/>
              <a:uFillTx/>
              <a:latin typeface="Century Gothic" pitchFamily="34" charset="0"/>
              <a:ea typeface="+mn-ea"/>
              <a:cs typeface="+mn-cs"/>
            </a:endParaRPr>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lstStyle>
            <a:lvl1pPr algn="l">
              <a:defRPr sz="1200">
                <a:solidFill>
                  <a:srgbClr val="595959"/>
                </a:solidFill>
                <a:latin typeface="Century Gothic"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50A678B-26CD-4C81-BC89-E4CF13634D36}" type="slidenum">
              <a:rPr kumimoji="0" lang="zh-CN" altLang="en-US" sz="1200" b="0" i="0" u="none" strike="noStrike" kern="1200" cap="none" spc="0" normalizeH="0" baseline="0" noProof="0" smtClean="0">
                <a:ln>
                  <a:noFill/>
                </a:ln>
                <a:solidFill>
                  <a:srgbClr val="595959"/>
                </a:solidFill>
                <a:effectLst/>
                <a:uLnTx/>
                <a:uFillTx/>
                <a:latin typeface="Century Gothic"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595959"/>
              </a:solidFill>
              <a:effectLst/>
              <a:uLnTx/>
              <a:uFillTx/>
              <a:latin typeface="Century Gothic" pitchFamily="34" charset="0"/>
              <a:ea typeface="宋体" panose="02010600030101010101" pitchFamily="2" charset="-122"/>
              <a:cs typeface="+mn-cs"/>
            </a:endParaRPr>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Oval 7"/>
          <p:cNvSpPr/>
          <p:nvPr/>
        </p:nvSpPr>
        <p:spPr>
          <a:xfrm>
            <a:off x="569913"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Palatino Linotype" panose="020405020503050A0304" pitchFamily="18" charset="0"/>
          <a:ea typeface="幼圆" panose="02010509060101010101" pitchFamily="49" charset="-122"/>
        </a:defRPr>
      </a:lvl2pPr>
      <a:lvl3pPr algn="ctr" rtl="0" eaLnBrk="0" fontAlgn="base" hangingPunct="0">
        <a:lnSpc>
          <a:spcPts val="5800"/>
        </a:lnSpc>
        <a:spcBef>
          <a:spcPct val="0"/>
        </a:spcBef>
        <a:spcAft>
          <a:spcPct val="0"/>
        </a:spcAft>
        <a:defRPr sz="5400">
          <a:solidFill>
            <a:schemeClr val="tx2"/>
          </a:solidFill>
          <a:latin typeface="Palatino Linotype" panose="020405020503050A0304" pitchFamily="18" charset="0"/>
          <a:ea typeface="幼圆" panose="02010509060101010101" pitchFamily="49" charset="-122"/>
        </a:defRPr>
      </a:lvl3pPr>
      <a:lvl4pPr algn="ctr" rtl="0" eaLnBrk="0" fontAlgn="base" hangingPunct="0">
        <a:lnSpc>
          <a:spcPts val="5800"/>
        </a:lnSpc>
        <a:spcBef>
          <a:spcPct val="0"/>
        </a:spcBef>
        <a:spcAft>
          <a:spcPct val="0"/>
        </a:spcAft>
        <a:defRPr sz="5400">
          <a:solidFill>
            <a:schemeClr val="tx2"/>
          </a:solidFill>
          <a:latin typeface="Palatino Linotype" panose="020405020503050A0304" pitchFamily="18" charset="0"/>
          <a:ea typeface="幼圆" panose="02010509060101010101" pitchFamily="49" charset="-122"/>
        </a:defRPr>
      </a:lvl4pPr>
      <a:lvl5pPr algn="ctr" rtl="0" eaLnBrk="0" fontAlgn="base" hangingPunct="0">
        <a:lnSpc>
          <a:spcPts val="5800"/>
        </a:lnSpc>
        <a:spcBef>
          <a:spcPct val="0"/>
        </a:spcBef>
        <a:spcAft>
          <a:spcPct val="0"/>
        </a:spcAft>
        <a:defRPr sz="5400">
          <a:solidFill>
            <a:schemeClr val="tx2"/>
          </a:solidFill>
          <a:latin typeface="Palatino Linotype" panose="020405020503050A0304" pitchFamily="18" charset="0"/>
          <a:ea typeface="幼圆" panose="02010509060101010101" pitchFamily="49" charset="-122"/>
        </a:defRPr>
      </a:lvl5pPr>
      <a:lvl6pPr marL="457200" algn="ctr" rtl="0" fontAlgn="base">
        <a:lnSpc>
          <a:spcPts val="5800"/>
        </a:lnSpc>
        <a:spcBef>
          <a:spcPct val="0"/>
        </a:spcBef>
        <a:spcAft>
          <a:spcPct val="0"/>
        </a:spcAft>
        <a:defRPr sz="5400">
          <a:solidFill>
            <a:schemeClr val="tx2"/>
          </a:solidFill>
          <a:latin typeface="Palatino Linotype" panose="020405020503050A0304" pitchFamily="18" charset="0"/>
          <a:ea typeface="幼圆" panose="02010509060101010101" pitchFamily="49" charset="-122"/>
        </a:defRPr>
      </a:lvl6pPr>
      <a:lvl7pPr marL="914400" algn="ctr" rtl="0" fontAlgn="base">
        <a:lnSpc>
          <a:spcPts val="5800"/>
        </a:lnSpc>
        <a:spcBef>
          <a:spcPct val="0"/>
        </a:spcBef>
        <a:spcAft>
          <a:spcPct val="0"/>
        </a:spcAft>
        <a:defRPr sz="5400">
          <a:solidFill>
            <a:schemeClr val="tx2"/>
          </a:solidFill>
          <a:latin typeface="Palatino Linotype" panose="020405020503050A0304" pitchFamily="18" charset="0"/>
          <a:ea typeface="幼圆" panose="02010509060101010101" pitchFamily="49" charset="-122"/>
        </a:defRPr>
      </a:lvl7pPr>
      <a:lvl8pPr marL="1371600" algn="ctr" rtl="0" fontAlgn="base">
        <a:lnSpc>
          <a:spcPts val="5800"/>
        </a:lnSpc>
        <a:spcBef>
          <a:spcPct val="0"/>
        </a:spcBef>
        <a:spcAft>
          <a:spcPct val="0"/>
        </a:spcAft>
        <a:defRPr sz="5400">
          <a:solidFill>
            <a:schemeClr val="tx2"/>
          </a:solidFill>
          <a:latin typeface="Palatino Linotype" panose="020405020503050A0304" pitchFamily="18" charset="0"/>
          <a:ea typeface="幼圆" panose="02010509060101010101" pitchFamily="49" charset="-122"/>
        </a:defRPr>
      </a:lvl8pPr>
      <a:lvl9pPr marL="1828800" algn="ctr" rtl="0" fontAlgn="base">
        <a:lnSpc>
          <a:spcPts val="5800"/>
        </a:lnSpc>
        <a:spcBef>
          <a:spcPct val="0"/>
        </a:spcBef>
        <a:spcAft>
          <a:spcPct val="0"/>
        </a:spcAft>
        <a:defRPr sz="5400">
          <a:solidFill>
            <a:schemeClr val="tx2"/>
          </a:solidFill>
          <a:latin typeface="Palatino Linotype" panose="020405020503050A0304" pitchFamily="18" charset="0"/>
          <a:ea typeface="幼圆" panose="020105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0825" y="2051050"/>
            <a:ext cx="8640763" cy="2755900"/>
          </a:xfrm>
        </p:spPr>
        <p:txBody>
          <a:bodyPr vert="horz" lIns="91440" tIns="45720" rIns="91440" bIns="45720" rtlCol="0" anchor="b">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8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mn-lt"/>
                <a:ea typeface="+mj-ea"/>
                <a:cs typeface="+mj-cs"/>
              </a:rPr>
              <a:t>Operating System</a:t>
            </a:r>
            <a:br>
              <a:rPr kumimoji="0" lang="en-US" altLang="zh-CN" sz="60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mn-lt"/>
                <a:ea typeface="+mj-ea"/>
                <a:cs typeface="+mj-cs"/>
              </a:rPr>
            </a:br>
            <a:br>
              <a:rPr kumimoji="0" lang="en-US" altLang="zh-CN" sz="60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mn-lt"/>
                <a:ea typeface="+mj-ea"/>
                <a:cs typeface="+mj-cs"/>
              </a:rPr>
            </a:br>
            <a:r>
              <a:rPr kumimoji="0" lang="en-US" altLang="zh-CN" sz="32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mn-lt"/>
                <a:ea typeface="+mj-ea"/>
                <a:cs typeface="+mj-cs"/>
              </a:rPr>
              <a:t>Lab03 Introduction</a:t>
            </a:r>
            <a:endParaRPr kumimoji="0" lang="zh-CN" altLang="en-US" sz="32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mn-lt"/>
              <a:ea typeface="+mj-ea"/>
              <a:cs typeface="+mj-cs"/>
            </a:endParaRPr>
          </a:p>
        </p:txBody>
      </p:sp>
      <p:pic>
        <p:nvPicPr>
          <p:cNvPr id="5122" name="Picture 5" descr="title"/>
          <p:cNvPicPr>
            <a:picLocks noChangeAspect="1"/>
          </p:cNvPicPr>
          <p:nvPr/>
        </p:nvPicPr>
        <p:blipFill>
          <a:blip r:embed="rId2"/>
          <a:stretch>
            <a:fillRect/>
          </a:stretch>
        </p:blipFill>
        <p:spPr>
          <a:xfrm>
            <a:off x="0" y="0"/>
            <a:ext cx="9144000" cy="112553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457200" y="476250"/>
            <a:ext cx="8229600" cy="1050925"/>
          </a:xfrm>
          <a:noFill/>
          <a:ln>
            <a:noFill/>
          </a:ln>
        </p:spPr>
        <p:txBody>
          <a:bodyPr vert="horz" wrap="square" lIns="91440" tIns="45720" rIns="91440" bIns="45720" anchor="b"/>
          <a:lstStyle/>
          <a:p>
            <a:r>
              <a:rPr lang="en-US" altLang="zh-CN" sz="5400" kern="1200" dirty="0">
                <a:effectLst/>
                <a:latin typeface="+mn-lt"/>
                <a:ea typeface="+mj-ea"/>
                <a:cs typeface="+mj-cs"/>
              </a:rPr>
              <a:t>2.VI</a:t>
            </a:r>
            <a:r>
              <a:rPr lang="zh-CN" altLang="en-US" sz="5400" kern="1200" dirty="0">
                <a:effectLst/>
                <a:latin typeface="+mn-lt"/>
                <a:ea typeface="+mj-ea"/>
                <a:cs typeface="+mj-cs"/>
              </a:rPr>
              <a:t>常见命令</a:t>
            </a:r>
            <a:r>
              <a:rPr lang="en-US" altLang="zh-CN" sz="5400" kern="1200" baseline="-25000" dirty="0">
                <a:effectLst/>
                <a:latin typeface="+mn-lt"/>
                <a:ea typeface="+mj-ea"/>
                <a:cs typeface="+mj-cs"/>
              </a:rPr>
              <a:t>2/4</a:t>
            </a:r>
            <a:endParaRPr lang="zh-CN" altLang="en-US" sz="5400" kern="1200" baseline="-25000" dirty="0">
              <a:effectLst/>
              <a:latin typeface="+mn-lt"/>
              <a:ea typeface="+mj-ea"/>
              <a:cs typeface="+mj-cs"/>
            </a:endParaRPr>
          </a:p>
        </p:txBody>
      </p:sp>
      <p:sp>
        <p:nvSpPr>
          <p:cNvPr id="21507" name="Rectangle 3"/>
          <p:cNvSpPr>
            <a:spLocks noGrp="1"/>
          </p:cNvSpPr>
          <p:nvPr>
            <p:ph type="body"/>
          </p:nvPr>
        </p:nvSpPr>
        <p:spPr>
          <a:xfrm>
            <a:off x="395536" y="1515661"/>
            <a:ext cx="8229600" cy="504056"/>
          </a:xfrm>
        </p:spPr>
        <p:txBody>
          <a:bodyPr vert="horz" wrap="square" lIns="91440" tIns="45720" rIns="91440" bIns="45720" anchor="t"/>
          <a:lstStyle/>
          <a:p>
            <a:pPr>
              <a:lnSpc>
                <a:spcPct val="80000"/>
              </a:lnSpc>
              <a:buNone/>
            </a:pPr>
            <a:r>
              <a:rPr lang="en-US" altLang="zh-CN" dirty="0"/>
              <a:t>1</a:t>
            </a:r>
            <a:r>
              <a:rPr lang="zh-CN" altLang="en-US" dirty="0"/>
              <a:t>、命令模式</a:t>
            </a:r>
            <a:r>
              <a:rPr lang="en-US" altLang="zh-CN" dirty="0"/>
              <a:t>(Command Mode</a:t>
            </a:r>
            <a:r>
              <a:rPr lang="zh-CN" altLang="en-US" dirty="0"/>
              <a:t>）：</a:t>
            </a:r>
            <a:endParaRPr lang="en-US" altLang="zh-CN" dirty="0"/>
          </a:p>
          <a:p>
            <a:pPr>
              <a:lnSpc>
                <a:spcPct val="80000"/>
              </a:lnSpc>
              <a:buNone/>
            </a:pPr>
            <a:endParaRPr lang="en-US" altLang="zh-CN" sz="3200" dirty="0"/>
          </a:p>
          <a:p>
            <a:pPr>
              <a:lnSpc>
                <a:spcPct val="80000"/>
              </a:lnSpc>
              <a:buNone/>
            </a:pPr>
            <a:r>
              <a:rPr lang="zh-CN" altLang="en-US" sz="3200" dirty="0"/>
              <a:t>主要使用方向键移动光标位置进行文字的编辑，下面列出了常用的操作命令及含义。</a:t>
            </a:r>
            <a:br>
              <a:rPr lang="zh-CN" altLang="en-US" sz="3200" dirty="0"/>
            </a:br>
            <a:r>
              <a:rPr lang="en-US" altLang="zh-CN" sz="3200" dirty="0"/>
              <a:t>d+</a:t>
            </a:r>
            <a:r>
              <a:rPr lang="zh-CN" altLang="en-US" sz="3200" dirty="0"/>
              <a:t>方向键 －－删除文字</a:t>
            </a:r>
            <a:br>
              <a:rPr lang="zh-CN" altLang="en-US" sz="3200" dirty="0"/>
            </a:br>
            <a:r>
              <a:rPr lang="en-US" altLang="zh-CN" sz="3200" dirty="0"/>
              <a:t>dd </a:t>
            </a:r>
            <a:r>
              <a:rPr lang="zh-CN" altLang="en-US" sz="3200" dirty="0"/>
              <a:t>－－－－－删除整行</a:t>
            </a:r>
            <a:br>
              <a:rPr lang="zh-CN" altLang="en-US" sz="3200" dirty="0"/>
            </a:br>
            <a:r>
              <a:rPr lang="en-US" altLang="zh-CN" sz="3200" dirty="0" err="1"/>
              <a:t>yy</a:t>
            </a:r>
            <a:r>
              <a:rPr lang="en-US" altLang="zh-CN" sz="3200" dirty="0"/>
              <a:t> </a:t>
            </a:r>
            <a:r>
              <a:rPr lang="zh-CN" altLang="en-US" sz="3200" dirty="0"/>
              <a:t>－－－－－整行复制</a:t>
            </a:r>
            <a:endParaRPr lang="en-US" altLang="zh-CN" sz="3200" dirty="0"/>
          </a:p>
          <a:p>
            <a:pPr>
              <a:lnSpc>
                <a:spcPct val="80000"/>
              </a:lnSpc>
            </a:pPr>
            <a:r>
              <a:rPr lang="en-US" altLang="zh-CN" sz="3200" dirty="0"/>
              <a:t>p </a:t>
            </a:r>
            <a:r>
              <a:rPr lang="zh-CN" altLang="en-US" sz="3200" dirty="0"/>
              <a:t>－－－－－粘贴</a:t>
            </a:r>
            <a:br>
              <a:rPr lang="zh-CN" altLang="en-US" sz="3200" dirty="0"/>
            </a:br>
            <a:r>
              <a:rPr lang="en-US" altLang="zh-CN" sz="3200" dirty="0"/>
              <a:t>r </a:t>
            </a:r>
            <a:r>
              <a:rPr lang="zh-CN" altLang="en-US" sz="3200" dirty="0"/>
              <a:t>－－－－－  修改光标所在的字符</a:t>
            </a:r>
            <a:br>
              <a:rPr lang="zh-CN" altLang="en-US" sz="3200" dirty="0"/>
            </a:br>
            <a:r>
              <a:rPr lang="en-US" altLang="zh-CN" sz="3200" dirty="0"/>
              <a:t>S </a:t>
            </a:r>
            <a:r>
              <a:rPr lang="zh-CN" altLang="en-US" sz="3200" dirty="0"/>
              <a:t>－－－－－ 删除光标所在的列，并进入输入模式</a:t>
            </a:r>
            <a:br>
              <a:rPr lang="zh-CN" altLang="en-US" sz="3200" dirty="0"/>
            </a:br>
            <a:endParaRPr lang="zh-CN" alt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539750" y="333375"/>
            <a:ext cx="8229600" cy="1050925"/>
          </a:xfrm>
          <a:noFill/>
          <a:ln>
            <a:noFill/>
          </a:ln>
        </p:spPr>
        <p:txBody>
          <a:bodyPr vert="horz" wrap="square" lIns="91440" tIns="45720" rIns="91440" bIns="45720" anchor="b"/>
          <a:lstStyle/>
          <a:p>
            <a:r>
              <a:rPr lang="en-US" altLang="zh-CN" sz="5400" kern="1200" dirty="0">
                <a:effectLst/>
                <a:latin typeface="+mn-lt"/>
                <a:ea typeface="+mj-ea"/>
                <a:cs typeface="+mj-cs"/>
              </a:rPr>
              <a:t>2.VI</a:t>
            </a:r>
            <a:r>
              <a:rPr lang="zh-CN" altLang="en-US" sz="5400" kern="1200" dirty="0">
                <a:effectLst/>
                <a:latin typeface="+mn-lt"/>
                <a:ea typeface="+mj-ea"/>
                <a:cs typeface="+mj-cs"/>
              </a:rPr>
              <a:t>常见命令</a:t>
            </a:r>
            <a:r>
              <a:rPr lang="en-US" altLang="zh-CN" sz="5400" kern="1200" baseline="-25000" dirty="0">
                <a:effectLst/>
                <a:latin typeface="+mn-lt"/>
                <a:ea typeface="+mj-ea"/>
                <a:cs typeface="+mj-cs"/>
              </a:rPr>
              <a:t>3/4</a:t>
            </a:r>
            <a:endParaRPr lang="zh-CN" altLang="en-US" sz="5400" kern="1200" baseline="-25000" dirty="0">
              <a:effectLst/>
              <a:latin typeface="+mn-lt"/>
              <a:ea typeface="+mj-ea"/>
              <a:cs typeface="+mj-cs"/>
            </a:endParaRPr>
          </a:p>
        </p:txBody>
      </p:sp>
      <p:sp>
        <p:nvSpPr>
          <p:cNvPr id="22531" name="Rectangle 3"/>
          <p:cNvSpPr>
            <a:spLocks noGrp="1"/>
          </p:cNvSpPr>
          <p:nvPr>
            <p:ph type="body"/>
          </p:nvPr>
        </p:nvSpPr>
        <p:spPr>
          <a:xfrm>
            <a:off x="457200" y="1384300"/>
            <a:ext cx="8229600" cy="504056"/>
          </a:xfrm>
        </p:spPr>
        <p:txBody>
          <a:bodyPr vert="horz" wrap="square" lIns="91440" tIns="45720" rIns="91440" bIns="45720" anchor="t"/>
          <a:lstStyle/>
          <a:p>
            <a:pPr>
              <a:lnSpc>
                <a:spcPct val="80000"/>
              </a:lnSpc>
              <a:buNone/>
            </a:pPr>
            <a:r>
              <a:rPr lang="en-US" altLang="zh-CN" dirty="0"/>
              <a:t>2</a:t>
            </a:r>
            <a:r>
              <a:rPr lang="zh-CN" altLang="en-US" dirty="0"/>
              <a:t>、</a:t>
            </a:r>
            <a:r>
              <a:rPr lang="zh-CN" altLang="en-US" sz="3200" dirty="0"/>
              <a:t>文本输入模式（</a:t>
            </a:r>
            <a:r>
              <a:rPr lang="en-US" altLang="zh-CN" sz="3200" dirty="0"/>
              <a:t>Input Mode</a:t>
            </a:r>
            <a:r>
              <a:rPr lang="zh-CN" altLang="en-US" sz="3200" dirty="0"/>
              <a:t>）</a:t>
            </a:r>
            <a:br>
              <a:rPr lang="zh-CN" altLang="en-US" sz="3200" dirty="0"/>
            </a:br>
            <a:r>
              <a:rPr lang="en-US" altLang="zh-CN" sz="3200" dirty="0"/>
              <a:t>a </a:t>
            </a:r>
            <a:r>
              <a:rPr lang="zh-CN" altLang="en-US" sz="3200" dirty="0"/>
              <a:t>－－－－ 在光标后开始插入</a:t>
            </a:r>
            <a:br>
              <a:rPr lang="zh-CN" altLang="en-US" sz="3200" dirty="0"/>
            </a:br>
            <a:r>
              <a:rPr lang="en-US" altLang="zh-CN" sz="3200" dirty="0"/>
              <a:t>A </a:t>
            </a:r>
            <a:r>
              <a:rPr lang="zh-CN" altLang="en-US" sz="3200" dirty="0"/>
              <a:t>－－－－ 在行尾开始插入</a:t>
            </a:r>
            <a:br>
              <a:rPr lang="zh-CN" altLang="en-US" sz="3200" dirty="0"/>
            </a:br>
            <a:r>
              <a:rPr lang="en-US" altLang="zh-CN" sz="3200" dirty="0"/>
              <a:t>i </a:t>
            </a:r>
            <a:r>
              <a:rPr lang="zh-CN" altLang="en-US" sz="3200" dirty="0"/>
              <a:t>－－－－  从光标所在位置前面开始插入</a:t>
            </a:r>
            <a:br>
              <a:rPr lang="zh-CN" altLang="en-US" sz="3200" dirty="0"/>
            </a:br>
            <a:r>
              <a:rPr lang="en-US" altLang="zh-CN" sz="3200" dirty="0"/>
              <a:t>I </a:t>
            </a:r>
            <a:r>
              <a:rPr lang="zh-CN" altLang="en-US" sz="3200" dirty="0"/>
              <a:t>－－－－  从光标所在列的第一个非空白字元前面开始插入</a:t>
            </a:r>
            <a:br>
              <a:rPr lang="zh-CN" altLang="en-US" sz="3200" dirty="0"/>
            </a:br>
            <a:r>
              <a:rPr lang="en-US" altLang="zh-CN" sz="3200" dirty="0"/>
              <a:t>o </a:t>
            </a:r>
            <a:r>
              <a:rPr lang="zh-CN" altLang="en-US" sz="3200" dirty="0"/>
              <a:t>－－－－  在光标所在列下新增一列并进入输入模式</a:t>
            </a:r>
            <a:br>
              <a:rPr lang="zh-CN" altLang="en-US" sz="3200" dirty="0"/>
            </a:br>
            <a:r>
              <a:rPr lang="en-US" altLang="zh-CN" sz="3200" dirty="0"/>
              <a:t>O </a:t>
            </a:r>
            <a:r>
              <a:rPr lang="zh-CN" altLang="en-US" sz="3200" dirty="0"/>
              <a:t>－－－－ 在光标所在列上方新增一列并进入输入模式</a:t>
            </a:r>
            <a:br>
              <a:rPr lang="zh-CN" altLang="en-US" sz="3200" dirty="0"/>
            </a:br>
            <a:r>
              <a:rPr lang="en-US" altLang="zh-CN" sz="3200" dirty="0"/>
              <a:t>ESC </a:t>
            </a:r>
            <a:r>
              <a:rPr lang="zh-CN" altLang="en-US" sz="3200" dirty="0"/>
              <a:t>－－</a:t>
            </a:r>
            <a:r>
              <a:rPr lang="zh-CN" altLang="en-US" sz="3200" dirty="0">
                <a:sym typeface="+mn-ea"/>
              </a:rPr>
              <a:t>－</a:t>
            </a:r>
            <a:r>
              <a:rPr lang="zh-CN" altLang="en-US" sz="3200" dirty="0"/>
              <a:t>返回命令行模式</a:t>
            </a:r>
            <a:br>
              <a:rPr lang="zh-CN" altLang="en-US" dirty="0"/>
            </a:b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468313" y="404813"/>
            <a:ext cx="8229600" cy="1050925"/>
          </a:xfrm>
          <a:noFill/>
          <a:ln>
            <a:noFill/>
          </a:ln>
        </p:spPr>
        <p:txBody>
          <a:bodyPr vert="horz" wrap="square" lIns="91440" tIns="45720" rIns="91440" bIns="45720" anchor="b"/>
          <a:lstStyle/>
          <a:p>
            <a:r>
              <a:rPr lang="en-US" altLang="zh-CN" sz="5400" kern="1200" dirty="0">
                <a:effectLst/>
                <a:latin typeface="+mn-lt"/>
                <a:ea typeface="+mj-ea"/>
                <a:cs typeface="+mj-cs"/>
              </a:rPr>
              <a:t>2.VI</a:t>
            </a:r>
            <a:r>
              <a:rPr lang="zh-CN" altLang="en-US" sz="5400" kern="1200" dirty="0">
                <a:effectLst/>
                <a:latin typeface="+mn-lt"/>
                <a:ea typeface="+mj-ea"/>
                <a:cs typeface="+mj-cs"/>
              </a:rPr>
              <a:t>常见命令</a:t>
            </a:r>
            <a:r>
              <a:rPr lang="en-US" altLang="zh-CN" sz="5400" kern="1200" baseline="-25000" dirty="0">
                <a:effectLst/>
                <a:latin typeface="+mn-lt"/>
                <a:ea typeface="+mj-ea"/>
                <a:cs typeface="+mj-cs"/>
              </a:rPr>
              <a:t>4/4</a:t>
            </a:r>
            <a:endParaRPr lang="zh-CN" altLang="en-US" sz="5400" kern="1200" baseline="-25000" dirty="0">
              <a:effectLst/>
              <a:latin typeface="+mn-lt"/>
              <a:ea typeface="+mj-ea"/>
              <a:cs typeface="+mj-cs"/>
            </a:endParaRPr>
          </a:p>
        </p:txBody>
      </p:sp>
      <p:sp>
        <p:nvSpPr>
          <p:cNvPr id="23555" name="Rectangle 3"/>
          <p:cNvSpPr>
            <a:spLocks noGrp="1"/>
          </p:cNvSpPr>
          <p:nvPr>
            <p:ph type="body"/>
          </p:nvPr>
        </p:nvSpPr>
        <p:spPr>
          <a:xfrm>
            <a:off x="488088" y="1700808"/>
            <a:ext cx="8229600" cy="504056"/>
          </a:xfrm>
        </p:spPr>
        <p:txBody>
          <a:bodyPr vert="horz" wrap="square" lIns="91440" tIns="45720" rIns="91440" bIns="45720" anchor="t"/>
          <a:lstStyle/>
          <a:p>
            <a:pPr>
              <a:lnSpc>
                <a:spcPct val="80000"/>
              </a:lnSpc>
              <a:buNone/>
            </a:pPr>
            <a:r>
              <a:rPr lang="en-US" altLang="zh-CN" sz="3200" dirty="0"/>
              <a:t>3</a:t>
            </a:r>
            <a:r>
              <a:rPr lang="zh-CN" altLang="en-US" sz="3200" dirty="0"/>
              <a:t>、末行模式（</a:t>
            </a:r>
            <a:r>
              <a:rPr lang="en-US" altLang="zh-CN" sz="3200" dirty="0"/>
              <a:t>Last line Mode</a:t>
            </a:r>
            <a:r>
              <a:rPr lang="zh-CN" altLang="en-US" sz="3200" dirty="0"/>
              <a:t>）</a:t>
            </a:r>
            <a:br>
              <a:rPr lang="zh-CN" altLang="en-US" sz="3200" dirty="0"/>
            </a:br>
            <a:endParaRPr lang="en-US" altLang="zh-CN" sz="3200" dirty="0"/>
          </a:p>
          <a:p>
            <a:pPr>
              <a:lnSpc>
                <a:spcPct val="80000"/>
              </a:lnSpc>
              <a:buNone/>
            </a:pPr>
            <a:r>
              <a:rPr lang="zh-CN" altLang="en-US" sz="3200" dirty="0"/>
              <a:t>：</a:t>
            </a:r>
            <a:r>
              <a:rPr lang="en-US" altLang="zh-CN" sz="3200" dirty="0"/>
              <a:t>q </a:t>
            </a:r>
            <a:r>
              <a:rPr lang="zh-CN" altLang="en-US" sz="3200" dirty="0"/>
              <a:t>－－－－－结束</a:t>
            </a:r>
            <a:r>
              <a:rPr lang="en-US" altLang="zh-CN" sz="3200" dirty="0"/>
              <a:t>vi</a:t>
            </a:r>
            <a:r>
              <a:rPr lang="zh-CN" altLang="en-US" sz="3200" dirty="0"/>
              <a:t>程序。如果文件没有</a:t>
            </a:r>
            <a:r>
              <a:rPr lang="zh-CN" altLang="en-US" sz="3200" dirty="0">
                <a:sym typeface="+mn-ea"/>
              </a:rPr>
              <a:t>过</a:t>
            </a:r>
            <a:r>
              <a:rPr lang="zh-CN" altLang="en-US" sz="3200" dirty="0"/>
              <a:t>修改，则直接退出</a:t>
            </a:r>
            <a:r>
              <a:rPr lang="en-US" altLang="zh-CN" sz="3200" dirty="0"/>
              <a:t>vi</a:t>
            </a:r>
            <a:r>
              <a:rPr lang="zh-CN" altLang="en-US" sz="3200" dirty="0"/>
              <a:t>程序；如果文件有过修改，则会提示使用</a:t>
            </a:r>
            <a:r>
              <a:rPr lang="en-US" altLang="zh-CN" sz="3200" dirty="0"/>
              <a:t>!</a:t>
            </a:r>
            <a:r>
              <a:rPr lang="zh-CN" altLang="en-US" sz="3200" dirty="0"/>
              <a:t>强制退出</a:t>
            </a:r>
            <a:r>
              <a:rPr lang="en-US" altLang="zh-CN" sz="3200" dirty="0"/>
              <a:t>vi</a:t>
            </a:r>
            <a:r>
              <a:rPr lang="zh-CN" altLang="en-US" sz="3200" dirty="0"/>
              <a:t>程序，强制退出程序时，文件的修改不会保存</a:t>
            </a:r>
            <a:br>
              <a:rPr lang="zh-CN" altLang="en-US" sz="3200" dirty="0"/>
            </a:br>
            <a:r>
              <a:rPr lang="zh-CN" altLang="en-US" sz="3200" dirty="0"/>
              <a:t>：</a:t>
            </a:r>
            <a:r>
              <a:rPr lang="en-US" altLang="zh-CN" sz="3200" dirty="0"/>
              <a:t>q</a:t>
            </a:r>
            <a:r>
              <a:rPr lang="zh-CN" altLang="en-US" sz="3200" dirty="0"/>
              <a:t>！ －－－－强制退出</a:t>
            </a:r>
            <a:r>
              <a:rPr lang="en-US" altLang="zh-CN" sz="3200" dirty="0"/>
              <a:t>vi</a:t>
            </a:r>
            <a:r>
              <a:rPr lang="zh-CN" altLang="en-US" sz="3200" dirty="0"/>
              <a:t>程序</a:t>
            </a:r>
            <a:br>
              <a:rPr lang="zh-CN" altLang="en-US" sz="3200" dirty="0"/>
            </a:br>
            <a:r>
              <a:rPr lang="zh-CN" altLang="en-US" sz="3200" dirty="0"/>
              <a:t>：</a:t>
            </a:r>
            <a:r>
              <a:rPr lang="en-US" altLang="zh-CN" sz="3200" dirty="0"/>
              <a:t>wq </a:t>
            </a:r>
            <a:r>
              <a:rPr lang="zh-CN" altLang="en-US" sz="3200" dirty="0"/>
              <a:t>－－－－保存修改并退出程序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613"/>
            <a:ext cx="8229600" cy="504825"/>
          </a:xfrm>
        </p:spPr>
        <p:txBody>
          <a:bodyPr vert="horz" lIns="91440" tIns="45720" rIns="91440" bIns="45720" rtlCol="0" anchor="b">
            <a:noAutofit/>
          </a:bodyPr>
          <a:lstStyle/>
          <a:p>
            <a:pPr marL="0" marR="0" lvl="0" indent="0" algn="ctr" defTabSz="914400" rtl="0" eaLnBrk="1" fontAlgn="auto" latinLnBrk="0" hangingPunct="1">
              <a:lnSpc>
                <a:spcPts val="5800"/>
              </a:lnSpc>
              <a:spcBef>
                <a:spcPct val="0"/>
              </a:spcBef>
              <a:spcAft>
                <a:spcPts val="0"/>
              </a:spcAft>
              <a:buClrTx/>
              <a:buSzTx/>
              <a:buFontTx/>
              <a:buNone/>
              <a:defRPr/>
            </a:pPr>
            <a:r>
              <a:rPr kumimoji="0" lang="zh-CN" altLang="en-US" sz="48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mn-lt"/>
                <a:ea typeface="+mj-ea"/>
                <a:cs typeface="+mj-cs"/>
              </a:rPr>
              <a:t>目录</a:t>
            </a:r>
          </a:p>
        </p:txBody>
      </p:sp>
      <p:sp>
        <p:nvSpPr>
          <p:cNvPr id="6147" name="内容占位符 2"/>
          <p:cNvSpPr>
            <a:spLocks noGrp="1"/>
          </p:cNvSpPr>
          <p:nvPr>
            <p:ph idx="1"/>
          </p:nvPr>
        </p:nvSpPr>
        <p:spPr>
          <a:xfrm>
            <a:off x="911225" y="1557338"/>
            <a:ext cx="8229600" cy="4525962"/>
          </a:xfrm>
        </p:spPr>
        <p:txBody>
          <a:bodyPr vert="horz" wrap="square" lIns="91440" tIns="45720" rIns="91440" bIns="45720" anchor="t"/>
          <a:lstStyle/>
          <a:p>
            <a:pPr eaLnBrk="1" hangingPunct="1">
              <a:buFont typeface="Wingdings" panose="05000000000000000000" pitchFamily="2" charset="2"/>
            </a:pPr>
            <a:r>
              <a:rPr lang="en-US" altLang="zh-CN" sz="4000" kern="1200" dirty="0">
                <a:solidFill>
                  <a:srgbClr val="42568D"/>
                </a:solidFill>
                <a:latin typeface="微软雅黑" panose="020B0503020204020204" pitchFamily="34" charset="-122"/>
                <a:ea typeface="微软雅黑" panose="020B0503020204020204" pitchFamily="34" charset="-122"/>
                <a:cs typeface="+mn-cs"/>
              </a:rPr>
              <a:t>1.</a:t>
            </a:r>
            <a:r>
              <a:rPr lang="en-US" altLang="zh-CN" sz="4000" dirty="0">
                <a:solidFill>
                  <a:srgbClr val="42568D"/>
                </a:solidFill>
                <a:latin typeface="微软雅黑" panose="020B0503020204020204" pitchFamily="34" charset="-122"/>
                <a:ea typeface="微软雅黑" panose="020B0503020204020204" pitchFamily="34" charset="-122"/>
                <a:sym typeface="+mn-ea"/>
              </a:rPr>
              <a:t>Linux</a:t>
            </a:r>
            <a:r>
              <a:rPr lang="zh-CN" altLang="en-US" sz="4000" dirty="0">
                <a:solidFill>
                  <a:srgbClr val="42568D"/>
                </a:solidFill>
                <a:latin typeface="微软雅黑" panose="020B0503020204020204" pitchFamily="34" charset="-122"/>
                <a:ea typeface="微软雅黑" panose="020B0503020204020204" pitchFamily="34" charset="-122"/>
                <a:sym typeface="+mn-ea"/>
              </a:rPr>
              <a:t>编程概述</a:t>
            </a:r>
            <a:endParaRPr lang="zh-CN" altLang="en-US" sz="4000" kern="1200" dirty="0">
              <a:solidFill>
                <a:srgbClr val="42568D"/>
              </a:solidFill>
              <a:latin typeface="微软雅黑" panose="020B0503020204020204" pitchFamily="34" charset="-122"/>
              <a:ea typeface="微软雅黑" panose="020B0503020204020204" pitchFamily="34" charset="-122"/>
              <a:cs typeface="+mn-cs"/>
            </a:endParaRPr>
          </a:p>
          <a:p>
            <a:pPr eaLnBrk="1" hangingPunct="1">
              <a:buFont typeface="Wingdings" panose="05000000000000000000" pitchFamily="2" charset="2"/>
            </a:pPr>
            <a:r>
              <a:rPr lang="en-US" altLang="zh-CN" sz="4000" kern="1200" dirty="0">
                <a:solidFill>
                  <a:srgbClr val="42568D"/>
                </a:solidFill>
                <a:latin typeface="微软雅黑" panose="020B0503020204020204" pitchFamily="34" charset="-122"/>
                <a:ea typeface="微软雅黑" panose="020B0503020204020204" pitchFamily="34" charset="-122"/>
                <a:cs typeface="+mn-cs"/>
              </a:rPr>
              <a:t>2.</a:t>
            </a:r>
            <a:r>
              <a:rPr lang="en-US" altLang="zh-CN" sz="4000" dirty="0">
                <a:solidFill>
                  <a:srgbClr val="42568D"/>
                </a:solidFill>
                <a:latin typeface="微软雅黑" panose="020B0503020204020204" pitchFamily="34" charset="-122"/>
                <a:ea typeface="微软雅黑" panose="020B0503020204020204" pitchFamily="34" charset="-122"/>
                <a:sym typeface="+mn-ea"/>
              </a:rPr>
              <a:t>Vi</a:t>
            </a:r>
            <a:r>
              <a:rPr lang="zh-CN" altLang="en-US" sz="4000" dirty="0">
                <a:solidFill>
                  <a:srgbClr val="42568D"/>
                </a:solidFill>
                <a:latin typeface="微软雅黑" panose="020B0503020204020204" pitchFamily="34" charset="-122"/>
                <a:ea typeface="微软雅黑" panose="020B0503020204020204" pitchFamily="34" charset="-122"/>
                <a:sym typeface="+mn-ea"/>
              </a:rPr>
              <a:t>介绍</a:t>
            </a:r>
            <a:endParaRPr lang="zh-CN" altLang="en-US" sz="4000" kern="1200" dirty="0">
              <a:solidFill>
                <a:srgbClr val="42568D"/>
              </a:solidFill>
              <a:latin typeface="微软雅黑" panose="020B0503020204020204" pitchFamily="34" charset="-122"/>
              <a:ea typeface="微软雅黑" panose="020B0503020204020204" pitchFamily="34" charset="-122"/>
              <a:cs typeface="+mn-cs"/>
            </a:endParaRPr>
          </a:p>
          <a:p>
            <a:pPr eaLnBrk="1" hangingPunct="1">
              <a:buFont typeface="Wingdings" panose="05000000000000000000" pitchFamily="2" charset="2"/>
            </a:pPr>
            <a:r>
              <a:rPr lang="en-US" altLang="zh-CN" sz="4000" u="sng" kern="1200" dirty="0">
                <a:solidFill>
                  <a:srgbClr val="42568D"/>
                </a:solidFill>
                <a:latin typeface="微软雅黑" panose="020B0503020204020204" pitchFamily="34" charset="-122"/>
                <a:ea typeface="微软雅黑" panose="020B0503020204020204" pitchFamily="34" charset="-122"/>
                <a:cs typeface="+mn-cs"/>
              </a:rPr>
              <a:t>3.</a:t>
            </a:r>
            <a:r>
              <a:rPr lang="en-US" altLang="zh-CN" sz="4000" u="sng" dirty="0">
                <a:solidFill>
                  <a:srgbClr val="42568D"/>
                </a:solidFill>
                <a:latin typeface="微软雅黑" panose="020B0503020204020204" pitchFamily="34" charset="-122"/>
                <a:ea typeface="微软雅黑" panose="020B0503020204020204" pitchFamily="34" charset="-122"/>
                <a:sym typeface="+mn-ea"/>
              </a:rPr>
              <a:t>GCC</a:t>
            </a:r>
            <a:r>
              <a:rPr lang="zh-CN" altLang="en-US" sz="4000" u="sng" dirty="0">
                <a:solidFill>
                  <a:srgbClr val="42568D"/>
                </a:solidFill>
                <a:latin typeface="微软雅黑" panose="020B0503020204020204" pitchFamily="34" charset="-122"/>
                <a:ea typeface="微软雅黑" panose="020B0503020204020204" pitchFamily="34" charset="-122"/>
                <a:sym typeface="+mn-ea"/>
              </a:rPr>
              <a:t>介绍</a:t>
            </a:r>
            <a:endParaRPr lang="zh-CN" altLang="en-US" sz="4000" u="sng" kern="1200" dirty="0">
              <a:solidFill>
                <a:srgbClr val="42568D"/>
              </a:solidFill>
              <a:latin typeface="微软雅黑" panose="020B0503020204020204" pitchFamily="34" charset="-122"/>
              <a:ea typeface="微软雅黑" panose="020B0503020204020204" pitchFamily="34" charset="-122"/>
              <a:cs typeface="+mn-cs"/>
            </a:endParaRPr>
          </a:p>
          <a:p>
            <a:pPr eaLnBrk="1" hangingPunct="1">
              <a:buFont typeface="Wingdings" panose="05000000000000000000" pitchFamily="2" charset="2"/>
            </a:pPr>
            <a:endParaRPr lang="en-US" altLang="zh-CN" sz="4000" kern="1200" dirty="0">
              <a:solidFill>
                <a:srgbClr val="42568D"/>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468313" y="404813"/>
            <a:ext cx="8229600" cy="906462"/>
          </a:xfrm>
          <a:noFill/>
          <a:ln>
            <a:noFill/>
          </a:ln>
        </p:spPr>
        <p:txBody>
          <a:bodyPr vert="horz" wrap="square" lIns="91440" tIns="45720" rIns="91440" bIns="45720" anchor="b"/>
          <a:lstStyle/>
          <a:p>
            <a:r>
              <a:rPr lang="en-US" altLang="zh-CN" sz="5400" kern="1200" dirty="0">
                <a:effectLst/>
                <a:latin typeface="+mn-lt"/>
                <a:ea typeface="+mj-ea"/>
                <a:cs typeface="+mj-cs"/>
              </a:rPr>
              <a:t>3.GCC</a:t>
            </a:r>
            <a:r>
              <a:rPr lang="en-US" altLang="zh-CN" sz="5400" kern="1200" baseline="-25000" dirty="0">
                <a:effectLst/>
                <a:latin typeface="+mn-lt"/>
                <a:ea typeface="+mj-ea"/>
                <a:cs typeface="+mj-cs"/>
              </a:rPr>
              <a:t>1/11</a:t>
            </a:r>
          </a:p>
        </p:txBody>
      </p:sp>
      <p:sp>
        <p:nvSpPr>
          <p:cNvPr id="25603" name="Rectangle 3"/>
          <p:cNvSpPr>
            <a:spLocks noGrp="1"/>
          </p:cNvSpPr>
          <p:nvPr>
            <p:ph type="body"/>
          </p:nvPr>
        </p:nvSpPr>
        <p:spPr>
          <a:xfrm>
            <a:off x="468313" y="1772816"/>
            <a:ext cx="8229600" cy="504056"/>
          </a:xfrm>
        </p:spPr>
        <p:txBody>
          <a:bodyPr vert="horz" wrap="square" lIns="91440" tIns="45720" rIns="91440" bIns="45720" anchor="t"/>
          <a:lstStyle/>
          <a:p>
            <a:pPr>
              <a:lnSpc>
                <a:spcPct val="100000"/>
              </a:lnSpc>
              <a:buFont typeface="Wingdings" panose="05000000000000000000" pitchFamily="2" charset="2"/>
              <a:buChar char="p"/>
            </a:pPr>
            <a:r>
              <a:rPr lang="zh-CN" altLang="en-US" sz="2800" dirty="0"/>
              <a:t>概述： </a:t>
            </a:r>
            <a:r>
              <a:rPr lang="en-US" altLang="zh-CN" sz="2800" dirty="0"/>
              <a:t>gcc</a:t>
            </a:r>
            <a:r>
              <a:rPr lang="zh-CN" altLang="en-US" sz="2800" dirty="0"/>
              <a:t>是一个强大的工具集合，它包含了预处理器，编译器，汇编器，链接器等组件。它会在需要的时候调用其他组件。输入文件的类型和传递给</a:t>
            </a:r>
            <a:r>
              <a:rPr lang="en-US" altLang="zh-CN" sz="2800" dirty="0"/>
              <a:t>gcc</a:t>
            </a:r>
            <a:r>
              <a:rPr lang="zh-CN" altLang="en-US" sz="2800" dirty="0"/>
              <a:t>的参数决定了</a:t>
            </a:r>
            <a:r>
              <a:rPr lang="en-US" altLang="zh-CN" sz="2800" dirty="0"/>
              <a:t>gcc</a:t>
            </a:r>
            <a:r>
              <a:rPr lang="zh-CN" altLang="en-US" sz="2800" dirty="0"/>
              <a:t>调用具体的哪些组件。对于开发者，它提供了足够多的参数，可以让开发者全面控制代码的生成，这对嵌入式系统级的软件开发非常重要</a:t>
            </a:r>
          </a:p>
          <a:p>
            <a:pPr>
              <a:lnSpc>
                <a:spcPct val="100000"/>
              </a:lnSpc>
              <a:buFont typeface="Wingdings" panose="05000000000000000000" pitchFamily="2" charset="2"/>
              <a:buChar char="p"/>
            </a:pPr>
            <a:r>
              <a:rPr lang="zh-CN" altLang="en-US" sz="2800" dirty="0"/>
              <a:t>它可以处理</a:t>
            </a:r>
            <a:r>
              <a:rPr lang="en-US" altLang="zh-CN" sz="2800" dirty="0"/>
              <a:t>C</a:t>
            </a:r>
            <a:r>
              <a:rPr lang="zh-CN" altLang="en-US" sz="2800" dirty="0"/>
              <a:t>、</a:t>
            </a:r>
            <a:r>
              <a:rPr lang="en-US" altLang="zh-CN" sz="2800" dirty="0"/>
              <a:t>C++</a:t>
            </a:r>
            <a:r>
              <a:rPr lang="zh-CN" altLang="en-US" sz="2800" dirty="0"/>
              <a:t>、</a:t>
            </a:r>
            <a:r>
              <a:rPr lang="en-US" altLang="zh-CN" sz="2800" dirty="0"/>
              <a:t>Fortran</a:t>
            </a:r>
            <a:r>
              <a:rPr lang="zh-CN" altLang="en-US" sz="2800" dirty="0"/>
              <a:t>、</a:t>
            </a:r>
            <a:r>
              <a:rPr lang="en-US" altLang="zh-CN" sz="2800" dirty="0"/>
              <a:t>Pascal</a:t>
            </a:r>
            <a:r>
              <a:rPr lang="zh-CN" altLang="en-US" sz="2800" dirty="0"/>
              <a:t>、</a:t>
            </a:r>
            <a:r>
              <a:rPr lang="en-US" altLang="zh-CN" sz="2800" dirty="0"/>
              <a:t>Objective-C</a:t>
            </a:r>
            <a:r>
              <a:rPr lang="zh-CN" altLang="en-US" sz="2800" dirty="0"/>
              <a:t>、</a:t>
            </a:r>
            <a:r>
              <a:rPr lang="en-US" altLang="zh-CN" sz="2800" dirty="0"/>
              <a:t>Java</a:t>
            </a:r>
            <a:r>
              <a:rPr lang="zh-CN" altLang="en-US" sz="2800" dirty="0"/>
              <a:t>、</a:t>
            </a:r>
            <a:r>
              <a:rPr lang="en-US" altLang="zh-CN" sz="2800" dirty="0"/>
              <a:t>Ada</a:t>
            </a:r>
            <a:r>
              <a:rPr lang="zh-CN" altLang="en-US" sz="2800" dirty="0"/>
              <a:t>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468313" y="188913"/>
            <a:ext cx="8229600" cy="1195387"/>
          </a:xfrm>
          <a:noFill/>
          <a:ln>
            <a:noFill/>
          </a:ln>
        </p:spPr>
        <p:txBody>
          <a:bodyPr vert="horz" wrap="square" lIns="91440" tIns="45720" rIns="91440" bIns="45720" anchor="b"/>
          <a:lstStyle/>
          <a:p>
            <a:r>
              <a:rPr lang="en-US" altLang="zh-CN" sz="5400" kern="1200" dirty="0">
                <a:effectLst/>
                <a:latin typeface="+mn-lt"/>
                <a:ea typeface="+mj-ea"/>
                <a:cs typeface="+mj-cs"/>
              </a:rPr>
              <a:t>3.GCC</a:t>
            </a:r>
            <a:r>
              <a:rPr lang="en-US" altLang="zh-CN" sz="5400" kern="1200" baseline="-25000" dirty="0">
                <a:effectLst/>
                <a:latin typeface="+mn-lt"/>
                <a:ea typeface="+mj-ea"/>
                <a:cs typeface="+mj-cs"/>
              </a:rPr>
              <a:t>2/11</a:t>
            </a:r>
          </a:p>
        </p:txBody>
      </p:sp>
      <p:sp>
        <p:nvSpPr>
          <p:cNvPr id="26627" name="Rectangle 3"/>
          <p:cNvSpPr>
            <a:spLocks noGrp="1"/>
          </p:cNvSpPr>
          <p:nvPr>
            <p:ph type="body"/>
          </p:nvPr>
        </p:nvSpPr>
        <p:spPr>
          <a:xfrm>
            <a:off x="468313" y="1442076"/>
            <a:ext cx="8229600" cy="504056"/>
          </a:xfrm>
        </p:spPr>
        <p:txBody>
          <a:bodyPr vert="horz" wrap="square" lIns="91440" tIns="45720" rIns="91440" bIns="45720" anchor="t"/>
          <a:lstStyle/>
          <a:p>
            <a:pPr algn="l">
              <a:lnSpc>
                <a:spcPct val="100000"/>
              </a:lnSpc>
              <a:buFont typeface="Wingdings" panose="05000000000000000000" pitchFamily="2" charset="2"/>
              <a:buChar char="p"/>
            </a:pPr>
            <a:r>
              <a:rPr lang="zh-CN" altLang="en-US" sz="3200" dirty="0"/>
              <a:t>功能和特点：</a:t>
            </a:r>
          </a:p>
          <a:p>
            <a:pPr lvl="1">
              <a:lnSpc>
                <a:spcPct val="100000"/>
              </a:lnSpc>
              <a:buFont typeface="Wingdings" panose="05000000000000000000" pitchFamily="2" charset="2"/>
              <a:buChar char="n"/>
            </a:pPr>
            <a:r>
              <a:rPr lang="zh-CN" altLang="en-US" sz="3200" dirty="0"/>
              <a:t>支持多种编程语言：</a:t>
            </a:r>
            <a:r>
              <a:rPr lang="en-US" altLang="zh-CN" sz="3200" dirty="0"/>
              <a:t>-C/C++/Fortan/JAVA……</a:t>
            </a:r>
          </a:p>
          <a:p>
            <a:pPr lvl="1">
              <a:lnSpc>
                <a:spcPct val="100000"/>
              </a:lnSpc>
              <a:buFont typeface="Wingdings" panose="05000000000000000000" pitchFamily="2" charset="2"/>
              <a:buChar char="n"/>
            </a:pPr>
            <a:r>
              <a:rPr lang="zh-CN" altLang="en-US" sz="3200" dirty="0"/>
              <a:t>可移植性强：主要采用</a:t>
            </a:r>
            <a:r>
              <a:rPr lang="en-US" altLang="zh-CN" sz="3200" dirty="0"/>
              <a:t>C</a:t>
            </a:r>
            <a:r>
              <a:rPr lang="zh-CN" altLang="en-US" sz="3200" dirty="0"/>
              <a:t>语言编写</a:t>
            </a:r>
          </a:p>
          <a:p>
            <a:pPr lvl="1">
              <a:lnSpc>
                <a:spcPct val="100000"/>
              </a:lnSpc>
              <a:buFont typeface="Wingdings" panose="05000000000000000000" pitchFamily="2" charset="2"/>
              <a:buChar char="n"/>
            </a:pPr>
            <a:r>
              <a:rPr lang="zh-CN" altLang="en-US" sz="3200" dirty="0"/>
              <a:t>交叉支持能力强：</a:t>
            </a:r>
            <a:r>
              <a:rPr lang="en-US" altLang="zh-CN" sz="3200" dirty="0"/>
              <a:t>Build, host and target</a:t>
            </a:r>
          </a:p>
          <a:p>
            <a:pPr lvl="1">
              <a:lnSpc>
                <a:spcPct val="100000"/>
              </a:lnSpc>
              <a:buFont typeface="Wingdings" panose="05000000000000000000" pitchFamily="2" charset="2"/>
              <a:buChar char="n"/>
            </a:pPr>
            <a:r>
              <a:rPr lang="zh-CN" altLang="en-US" sz="3200" dirty="0"/>
              <a:t>处理器支持多：</a:t>
            </a:r>
            <a:r>
              <a:rPr lang="en-US" altLang="zh-CN" sz="3200" dirty="0"/>
              <a:t>X86/ia/MIPS/ARM/SPARC/……</a:t>
            </a:r>
          </a:p>
          <a:p>
            <a:pPr lvl="1">
              <a:lnSpc>
                <a:spcPct val="100000"/>
              </a:lnSpc>
              <a:buFont typeface="Wingdings" panose="05000000000000000000" pitchFamily="2" charset="2"/>
              <a:buChar char="n"/>
            </a:pPr>
            <a:r>
              <a:rPr lang="zh-CN" altLang="en-US" sz="3200" dirty="0"/>
              <a:t>应用范围广：高性能计算、商用服务器、</a:t>
            </a:r>
            <a:r>
              <a:rPr lang="en-US" altLang="zh-CN" sz="3200" dirty="0"/>
              <a:t>PC</a:t>
            </a:r>
            <a:r>
              <a:rPr lang="zh-CN" altLang="en-US" sz="3200" dirty="0"/>
              <a:t>、嵌入式系统</a:t>
            </a:r>
          </a:p>
          <a:p>
            <a:pPr lvl="1">
              <a:lnSpc>
                <a:spcPct val="100000"/>
              </a:lnSpc>
              <a:buFont typeface="Wingdings" panose="05000000000000000000" pitchFamily="2" charset="2"/>
              <a:buChar char="n"/>
            </a:pPr>
            <a:r>
              <a:rPr lang="zh-CN" altLang="en-US" sz="3200" dirty="0"/>
              <a:t>模块化设计：前端</a:t>
            </a:r>
            <a:r>
              <a:rPr lang="en-US" altLang="zh-CN" sz="3200" dirty="0"/>
              <a:t>+</a:t>
            </a:r>
            <a:r>
              <a:rPr lang="zh-CN" altLang="en-US" sz="3200" dirty="0"/>
              <a:t>中间表示</a:t>
            </a:r>
            <a:r>
              <a:rPr lang="en-US" altLang="zh-CN" sz="3200" dirty="0"/>
              <a:t>|</a:t>
            </a:r>
            <a:r>
              <a:rPr lang="zh-CN" altLang="en-US" sz="3200" dirty="0"/>
              <a:t>后端，松耦合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1188" y="620713"/>
            <a:ext cx="8229600" cy="763587"/>
          </a:xfrm>
          <a:noFill/>
          <a:ln>
            <a:noFill/>
          </a:ln>
        </p:spPr>
        <p:txBody>
          <a:bodyPr vert="horz" wrap="square" lIns="91440" tIns="45720" rIns="91440" bIns="45720" anchor="b"/>
          <a:lstStyle/>
          <a:p>
            <a:r>
              <a:rPr lang="en-US" altLang="zh-CN" sz="5400" kern="1200" dirty="0">
                <a:effectLst/>
                <a:latin typeface="+mn-lt"/>
                <a:ea typeface="+mj-ea"/>
                <a:cs typeface="+mj-cs"/>
              </a:rPr>
              <a:t>3.GCC</a:t>
            </a:r>
            <a:r>
              <a:rPr lang="en-US" altLang="zh-CN" sz="5400" kern="1200" baseline="-25000" dirty="0">
                <a:effectLst/>
                <a:latin typeface="+mn-lt"/>
                <a:ea typeface="+mj-ea"/>
                <a:cs typeface="+mj-cs"/>
              </a:rPr>
              <a:t>3/11</a:t>
            </a:r>
          </a:p>
        </p:txBody>
      </p:sp>
      <p:pic>
        <p:nvPicPr>
          <p:cNvPr id="27651" name="Picture 4"/>
          <p:cNvPicPr>
            <a:picLocks noChangeAspect="1"/>
          </p:cNvPicPr>
          <p:nvPr/>
        </p:nvPicPr>
        <p:blipFill>
          <a:blip r:embed="rId2"/>
          <a:stretch>
            <a:fillRect/>
          </a:stretch>
        </p:blipFill>
        <p:spPr>
          <a:xfrm>
            <a:off x="0" y="1285875"/>
            <a:ext cx="9113838" cy="55721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sym typeface="+mn-ea"/>
              </a:rPr>
              <a:t>3.GCC</a:t>
            </a:r>
            <a:r>
              <a:rPr lang="en-US" altLang="zh-CN" baseline="-25000" dirty="0">
                <a:effectLst/>
                <a:sym typeface="+mn-ea"/>
              </a:rPr>
              <a:t>4/11</a:t>
            </a:r>
            <a:endParaRPr lang="zh-CN" altLang="en-US"/>
          </a:p>
        </p:txBody>
      </p:sp>
      <p:sp>
        <p:nvSpPr>
          <p:cNvPr id="3" name="内容占位符 2"/>
          <p:cNvSpPr>
            <a:spLocks noGrp="1"/>
          </p:cNvSpPr>
          <p:nvPr>
            <p:ph idx="1"/>
          </p:nvPr>
        </p:nvSpPr>
        <p:spPr/>
        <p:txBody>
          <a:bodyPr/>
          <a:lstStyle/>
          <a:p>
            <a:r>
              <a:rPr lang="en-US" altLang="zh-CN"/>
              <a:t>gcc</a:t>
            </a:r>
            <a:r>
              <a:rPr lang="zh-CN" altLang="en-US"/>
              <a:t>的命令格式</a:t>
            </a:r>
          </a:p>
          <a:p>
            <a:pPr marL="0" indent="0">
              <a:buNone/>
            </a:pPr>
            <a:r>
              <a:rPr lang="en-US" altLang="zh-CN" b="1" dirty="0">
                <a:solidFill>
                  <a:schemeClr val="tx2"/>
                </a:solidFill>
                <a:sym typeface="+mn-ea"/>
              </a:rPr>
              <a:t>  </a:t>
            </a:r>
            <a:r>
              <a:rPr lang="en-US" altLang="zh-CN" sz="2800" b="1" dirty="0">
                <a:solidFill>
                  <a:schemeClr val="tx2"/>
                </a:solidFill>
                <a:sym typeface="+mn-ea"/>
              </a:rPr>
              <a:t>gcc [</a:t>
            </a:r>
            <a:r>
              <a:rPr lang="zh-CN" altLang="en-US" sz="2800" b="1" dirty="0">
                <a:solidFill>
                  <a:schemeClr val="tx2"/>
                </a:solidFill>
                <a:sym typeface="+mn-ea"/>
              </a:rPr>
              <a:t>选项</a:t>
            </a:r>
            <a:r>
              <a:rPr lang="en-US" altLang="zh-CN" sz="2800" b="1" dirty="0">
                <a:solidFill>
                  <a:schemeClr val="tx2"/>
                </a:solidFill>
                <a:sym typeface="+mn-ea"/>
              </a:rPr>
              <a:t>] </a:t>
            </a:r>
            <a:r>
              <a:rPr lang="zh-CN" altLang="en-US" sz="2800" b="1" dirty="0">
                <a:solidFill>
                  <a:schemeClr val="tx2"/>
                </a:solidFill>
                <a:sym typeface="+mn-ea"/>
              </a:rPr>
              <a:t>源文件 </a:t>
            </a:r>
            <a:r>
              <a:rPr lang="en-US" altLang="zh-CN" sz="2800" b="1" dirty="0">
                <a:solidFill>
                  <a:schemeClr val="tx2"/>
                </a:solidFill>
                <a:sym typeface="+mn-ea"/>
              </a:rPr>
              <a:t>[</a:t>
            </a:r>
            <a:r>
              <a:rPr lang="zh-CN" altLang="en-US" sz="2800" b="1" dirty="0">
                <a:solidFill>
                  <a:schemeClr val="tx2"/>
                </a:solidFill>
                <a:sym typeface="+mn-ea"/>
              </a:rPr>
              <a:t>选项</a:t>
            </a:r>
            <a:r>
              <a:rPr lang="en-US" altLang="zh-CN" sz="2800" b="1" dirty="0">
                <a:solidFill>
                  <a:schemeClr val="tx2"/>
                </a:solidFill>
                <a:sym typeface="+mn-ea"/>
              </a:rPr>
              <a:t>] [</a:t>
            </a:r>
            <a:r>
              <a:rPr lang="zh-CN" altLang="en-US" sz="2800" b="1" dirty="0">
                <a:solidFill>
                  <a:schemeClr val="tx2"/>
                </a:solidFill>
                <a:sym typeface="+mn-ea"/>
              </a:rPr>
              <a:t>目标文件</a:t>
            </a:r>
            <a:r>
              <a:rPr lang="en-US" altLang="zh-CN" sz="2800" b="1" dirty="0">
                <a:solidFill>
                  <a:schemeClr val="tx2"/>
                </a:solidFill>
                <a:sym typeface="+mn-ea"/>
              </a:rPr>
              <a:t>]</a:t>
            </a:r>
            <a:endParaRPr lang="zh-CN" altLang="zh-CN" sz="2400" dirty="0">
              <a:sym typeface="+mn-ea"/>
            </a:endParaRPr>
          </a:p>
          <a:p>
            <a:pPr>
              <a:lnSpc>
                <a:spcPct val="90000"/>
              </a:lnSpc>
              <a:buNone/>
            </a:pPr>
            <a:r>
              <a:rPr lang="zh-CN" altLang="en-US" sz="2400" dirty="0">
                <a:sym typeface="+mn-ea"/>
              </a:rPr>
              <a:t>源文件：</a:t>
            </a:r>
            <a:endParaRPr lang="zh-CN" altLang="en-US" sz="2400" dirty="0"/>
          </a:p>
          <a:p>
            <a:pPr lvl="1">
              <a:lnSpc>
                <a:spcPct val="90000"/>
              </a:lnSpc>
              <a:buFont typeface="Wingdings" panose="05000000000000000000" pitchFamily="2" charset="2"/>
              <a:buChar char="n"/>
            </a:pPr>
            <a:r>
              <a:rPr lang="en-US" altLang="zh-CN" sz="2400" dirty="0">
                <a:sym typeface="+mn-ea"/>
              </a:rPr>
              <a:t>.c</a:t>
            </a:r>
            <a:r>
              <a:rPr lang="zh-CN" altLang="en-US" sz="2400" dirty="0">
                <a:sym typeface="+mn-ea"/>
              </a:rPr>
              <a:t>为后缀的文件，</a:t>
            </a:r>
            <a:r>
              <a:rPr lang="en-US" altLang="zh-CN" sz="2400" dirty="0">
                <a:sym typeface="+mn-ea"/>
              </a:rPr>
              <a:t>C</a:t>
            </a:r>
            <a:r>
              <a:rPr lang="zh-CN" altLang="en-US" sz="2400" dirty="0">
                <a:sym typeface="+mn-ea"/>
              </a:rPr>
              <a:t>语言源代码文件；</a:t>
            </a:r>
          </a:p>
          <a:p>
            <a:pPr lvl="1">
              <a:lnSpc>
                <a:spcPct val="90000"/>
              </a:lnSpc>
              <a:buFont typeface="Wingdings" panose="05000000000000000000" pitchFamily="2" charset="2"/>
              <a:buChar char="n"/>
            </a:pPr>
            <a:r>
              <a:rPr lang="en-US" altLang="zh-CN" sz="2400" dirty="0">
                <a:sym typeface="+mn-ea"/>
              </a:rPr>
              <a:t>.i</a:t>
            </a:r>
            <a:r>
              <a:rPr lang="zh-CN" altLang="en-US" sz="2400" dirty="0">
                <a:sym typeface="+mn-ea"/>
              </a:rPr>
              <a:t>为后缀的文件，已经预处理过的</a:t>
            </a:r>
            <a:r>
              <a:rPr lang="en-US" altLang="zh-CN" sz="2400" dirty="0">
                <a:sym typeface="+mn-ea"/>
              </a:rPr>
              <a:t>C</a:t>
            </a:r>
            <a:r>
              <a:rPr lang="zh-CN" altLang="en-US" sz="2400" dirty="0">
                <a:sym typeface="+mn-ea"/>
              </a:rPr>
              <a:t>源代码文件；</a:t>
            </a:r>
          </a:p>
          <a:p>
            <a:pPr lvl="1">
              <a:lnSpc>
                <a:spcPct val="90000"/>
              </a:lnSpc>
              <a:buFont typeface="Wingdings" panose="05000000000000000000" pitchFamily="2" charset="2"/>
              <a:buChar char="n"/>
            </a:pPr>
            <a:r>
              <a:rPr lang="en-US" altLang="zh-CN" sz="2400" dirty="0">
                <a:sym typeface="+mn-ea"/>
              </a:rPr>
              <a:t>.s</a:t>
            </a:r>
            <a:r>
              <a:rPr lang="zh-CN" altLang="en-US" sz="2400" dirty="0">
                <a:sym typeface="+mn-ea"/>
              </a:rPr>
              <a:t>为后缀的文件，是汇编语言源代码文件；</a:t>
            </a:r>
          </a:p>
          <a:p>
            <a:pPr lvl="1">
              <a:lnSpc>
                <a:spcPct val="90000"/>
              </a:lnSpc>
              <a:buFont typeface="Wingdings" panose="05000000000000000000" pitchFamily="2" charset="2"/>
              <a:buChar char="n"/>
            </a:pPr>
            <a:r>
              <a:rPr lang="en-US" altLang="zh-CN" sz="2400" dirty="0">
                <a:sym typeface="+mn-ea"/>
              </a:rPr>
              <a:t>.o</a:t>
            </a:r>
            <a:r>
              <a:rPr lang="zh-CN" altLang="en-US" sz="2400" dirty="0">
                <a:sym typeface="+mn-ea"/>
              </a:rPr>
              <a:t>为后缀的文件，是编译后的目标文件</a:t>
            </a:r>
            <a:endParaRPr lang="zh-CN" altLang="en-US" sz="2400" dirty="0"/>
          </a:p>
          <a:p>
            <a:pPr>
              <a:lnSpc>
                <a:spcPct val="90000"/>
              </a:lnSpc>
              <a:buNone/>
            </a:pPr>
            <a:r>
              <a:rPr lang="zh-CN" altLang="en-US" sz="2400" dirty="0">
                <a:sym typeface="+mn-ea"/>
              </a:rPr>
              <a:t>常用选项：</a:t>
            </a:r>
            <a:endParaRPr lang="zh-CN" altLang="en-US" sz="2400" dirty="0"/>
          </a:p>
          <a:p>
            <a:pPr lvl="1">
              <a:lnSpc>
                <a:spcPct val="90000"/>
              </a:lnSpc>
              <a:buFont typeface="Wingdings" panose="05000000000000000000" pitchFamily="2" charset="2"/>
              <a:buChar char="n"/>
            </a:pPr>
            <a:r>
              <a:rPr lang="en-US" altLang="zh-CN" sz="2400" dirty="0">
                <a:sym typeface="+mn-ea"/>
              </a:rPr>
              <a:t>-E        </a:t>
            </a:r>
            <a:r>
              <a:rPr lang="zh-CN" altLang="en-US" sz="2400" dirty="0">
                <a:sym typeface="+mn-ea"/>
              </a:rPr>
              <a:t>只进行预编译，不做其他处理</a:t>
            </a:r>
          </a:p>
          <a:p>
            <a:pPr lvl="1">
              <a:lnSpc>
                <a:spcPct val="90000"/>
              </a:lnSpc>
              <a:buFont typeface="Wingdings" panose="05000000000000000000" pitchFamily="2" charset="2"/>
              <a:buChar char="n"/>
            </a:pPr>
            <a:r>
              <a:rPr lang="en-US" altLang="zh-CN" sz="2400" dirty="0">
                <a:sym typeface="+mn-ea"/>
              </a:rPr>
              <a:t>-S        </a:t>
            </a:r>
            <a:r>
              <a:rPr lang="zh-CN" altLang="en-US" sz="2400" dirty="0">
                <a:sym typeface="+mn-ea"/>
              </a:rPr>
              <a:t>只编译到汇编阶段，生成汇编代码</a:t>
            </a:r>
          </a:p>
          <a:p>
            <a:pPr lvl="1">
              <a:lnSpc>
                <a:spcPct val="90000"/>
              </a:lnSpc>
              <a:buFont typeface="Wingdings" panose="05000000000000000000" pitchFamily="2" charset="2"/>
              <a:buChar char="n"/>
            </a:pPr>
            <a:r>
              <a:rPr lang="en-US" altLang="zh-CN" sz="2400" dirty="0">
                <a:sym typeface="+mn-ea"/>
              </a:rPr>
              <a:t>-c        </a:t>
            </a:r>
            <a:r>
              <a:rPr lang="zh-CN" altLang="en-US" sz="2400" dirty="0">
                <a:sym typeface="+mn-ea"/>
              </a:rPr>
              <a:t>只编译到链接阶段，生成目标文件“.o”</a:t>
            </a:r>
          </a:p>
          <a:p>
            <a:pPr lvl="1">
              <a:lnSpc>
                <a:spcPct val="90000"/>
              </a:lnSpc>
              <a:buFont typeface="Wingdings" panose="05000000000000000000" pitchFamily="2" charset="2"/>
              <a:buChar char="n"/>
            </a:pPr>
            <a:r>
              <a:rPr lang="en-US" altLang="zh-CN" sz="2400" dirty="0">
                <a:sym typeface="+mn-ea"/>
              </a:rPr>
              <a:t>-o        </a:t>
            </a:r>
            <a:r>
              <a:rPr lang="zh-CN" altLang="en-US" sz="2400" dirty="0">
                <a:sym typeface="+mn-ea"/>
              </a:rPr>
              <a:t>指定编译的输出文件</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sym typeface="+mn-ea"/>
              </a:rPr>
              <a:t>3.GCC</a:t>
            </a:r>
            <a:r>
              <a:rPr lang="en-US" altLang="zh-CN" baseline="-25000" dirty="0">
                <a:effectLst/>
                <a:sym typeface="+mn-ea"/>
              </a:rPr>
              <a:t>5/11</a:t>
            </a:r>
            <a:endParaRPr lang="zh-CN" altLang="en-US"/>
          </a:p>
        </p:txBody>
      </p:sp>
      <p:sp>
        <p:nvSpPr>
          <p:cNvPr id="3" name="内容占位符 2"/>
          <p:cNvSpPr>
            <a:spLocks noGrp="1"/>
          </p:cNvSpPr>
          <p:nvPr>
            <p:ph idx="1"/>
          </p:nvPr>
        </p:nvSpPr>
        <p:spPr/>
        <p:txBody>
          <a:bodyPr/>
          <a:lstStyle/>
          <a:p>
            <a:r>
              <a:rPr lang="en-US" altLang="zh-CN"/>
              <a:t>gcc</a:t>
            </a:r>
            <a:r>
              <a:rPr lang="zh-CN" altLang="en-US"/>
              <a:t>编译实例</a:t>
            </a:r>
          </a:p>
          <a:p>
            <a:pPr marL="0" indent="0">
              <a:buNone/>
            </a:pPr>
            <a:r>
              <a:rPr lang="en-US" altLang="zh-CN" sz="2400" dirty="0">
                <a:sym typeface="+mn-ea"/>
              </a:rPr>
              <a:t>	</a:t>
            </a:r>
            <a:r>
              <a:rPr lang="zh-CN" altLang="en-US" sz="2400" dirty="0">
                <a:sym typeface="+mn-ea"/>
              </a:rPr>
              <a:t>下面以一个具体的C程序实例来分析这四个阶段。文件名为hello.c，程序如下：</a:t>
            </a:r>
            <a:r>
              <a:rPr lang="zh-CN" altLang="en-US" sz="3200" b="1" dirty="0">
                <a:latin typeface="楷体_GB2312" pitchFamily="49" charset="-122"/>
                <a:sym typeface="+mn-ea"/>
              </a:rPr>
              <a:t>  </a:t>
            </a:r>
            <a:endParaRPr lang="zh-CN" altLang="en-US" sz="3200" b="1" dirty="0">
              <a:latin typeface="楷体_GB2312" pitchFamily="49" charset="-122"/>
            </a:endParaRPr>
          </a:p>
          <a:p>
            <a:pPr lvl="1">
              <a:buNone/>
            </a:pPr>
            <a:r>
              <a:rPr lang="en-US" altLang="zh-CN" sz="2400" b="1" dirty="0">
                <a:solidFill>
                  <a:srgbClr val="0000CC"/>
                </a:solidFill>
                <a:latin typeface="楷体_GB2312" pitchFamily="49" charset="-122"/>
                <a:sym typeface="+mn-ea"/>
              </a:rPr>
              <a:t>#include &lt;stdio.h&gt;</a:t>
            </a:r>
            <a:endParaRPr lang="en-US" altLang="zh-CN" sz="2400" b="1" dirty="0">
              <a:solidFill>
                <a:srgbClr val="0000CC"/>
              </a:solidFill>
              <a:latin typeface="楷体_GB2312" pitchFamily="49" charset="-122"/>
            </a:endParaRPr>
          </a:p>
          <a:p>
            <a:pPr lvl="1">
              <a:buNone/>
            </a:pPr>
            <a:r>
              <a:rPr lang="en-US" altLang="zh-CN" sz="2400" b="1" dirty="0">
                <a:solidFill>
                  <a:srgbClr val="0000CC"/>
                </a:solidFill>
                <a:latin typeface="楷体_GB2312" pitchFamily="49" charset="-122"/>
                <a:sym typeface="+mn-ea"/>
              </a:rPr>
              <a:t>int main()</a:t>
            </a:r>
            <a:endParaRPr lang="en-US" altLang="zh-CN" sz="2400" b="1" dirty="0">
              <a:solidFill>
                <a:srgbClr val="0000CC"/>
              </a:solidFill>
              <a:latin typeface="楷体_GB2312" pitchFamily="49" charset="-122"/>
            </a:endParaRPr>
          </a:p>
          <a:p>
            <a:pPr lvl="1">
              <a:buNone/>
            </a:pPr>
            <a:r>
              <a:rPr lang="en-US" altLang="zh-CN" sz="2400" b="1" dirty="0">
                <a:solidFill>
                  <a:srgbClr val="0000CC"/>
                </a:solidFill>
                <a:latin typeface="楷体_GB2312" pitchFamily="49" charset="-122"/>
                <a:sym typeface="+mn-ea"/>
              </a:rPr>
              <a:t>{</a:t>
            </a:r>
            <a:endParaRPr lang="en-US" altLang="zh-CN" sz="2400" b="1" dirty="0">
              <a:solidFill>
                <a:srgbClr val="0000CC"/>
              </a:solidFill>
              <a:latin typeface="楷体_GB2312" pitchFamily="49" charset="-122"/>
            </a:endParaRPr>
          </a:p>
          <a:p>
            <a:pPr lvl="1">
              <a:buNone/>
            </a:pPr>
            <a:r>
              <a:rPr lang="en-US" altLang="zh-CN" sz="2400" b="1" dirty="0">
                <a:solidFill>
                  <a:srgbClr val="0000CC"/>
                </a:solidFill>
                <a:latin typeface="楷体_GB2312" pitchFamily="49" charset="-122"/>
                <a:sym typeface="+mn-ea"/>
              </a:rPr>
              <a:t>   printf("Hello</a:t>
            </a:r>
            <a:r>
              <a:rPr lang="zh-CN" altLang="en-US" sz="2400" b="1" dirty="0">
                <a:solidFill>
                  <a:srgbClr val="0000CC"/>
                </a:solidFill>
                <a:latin typeface="楷体_GB2312" pitchFamily="49" charset="-122"/>
                <a:sym typeface="+mn-ea"/>
              </a:rPr>
              <a:t>，</a:t>
            </a:r>
            <a:r>
              <a:rPr lang="en-US" altLang="zh-CN" sz="2400" b="1" dirty="0">
                <a:solidFill>
                  <a:srgbClr val="0000CC"/>
                </a:solidFill>
                <a:latin typeface="楷体_GB2312" pitchFamily="49" charset="-122"/>
                <a:sym typeface="+mn-ea"/>
              </a:rPr>
              <a:t>my dear friend!\n");</a:t>
            </a:r>
            <a:endParaRPr lang="en-US" altLang="zh-CN" sz="2400" b="1" dirty="0">
              <a:solidFill>
                <a:srgbClr val="0000CC"/>
              </a:solidFill>
              <a:latin typeface="楷体_GB2312" pitchFamily="49" charset="-122"/>
            </a:endParaRPr>
          </a:p>
          <a:p>
            <a:pPr lvl="1">
              <a:buNone/>
            </a:pPr>
            <a:r>
              <a:rPr lang="en-US" altLang="zh-CN" sz="2400" b="1" dirty="0">
                <a:solidFill>
                  <a:srgbClr val="0000CC"/>
                </a:solidFill>
                <a:latin typeface="楷体_GB2312" pitchFamily="49" charset="-122"/>
                <a:sym typeface="+mn-ea"/>
              </a:rPr>
              <a:t>   return</a:t>
            </a:r>
            <a:r>
              <a:rPr lang="zh-CN" altLang="en-US" sz="2400" b="1" dirty="0">
                <a:solidFill>
                  <a:srgbClr val="0000CC"/>
                </a:solidFill>
                <a:latin typeface="楷体_GB2312" pitchFamily="49" charset="-122"/>
                <a:sym typeface="+mn-ea"/>
              </a:rPr>
              <a:t>（</a:t>
            </a:r>
            <a:r>
              <a:rPr lang="en-US" altLang="zh-CN" sz="2400" b="1" dirty="0">
                <a:solidFill>
                  <a:srgbClr val="0000CC"/>
                </a:solidFill>
                <a:latin typeface="楷体_GB2312" pitchFamily="49" charset="-122"/>
                <a:sym typeface="+mn-ea"/>
              </a:rPr>
              <a:t>0</a:t>
            </a:r>
            <a:r>
              <a:rPr lang="zh-CN" altLang="en-US" sz="2400" b="1" dirty="0">
                <a:solidFill>
                  <a:srgbClr val="0000CC"/>
                </a:solidFill>
                <a:latin typeface="楷体_GB2312" pitchFamily="49" charset="-122"/>
                <a:sym typeface="+mn-ea"/>
              </a:rPr>
              <a:t>）</a:t>
            </a:r>
            <a:r>
              <a:rPr lang="en-US" altLang="zh-CN" sz="2400" b="1" dirty="0">
                <a:solidFill>
                  <a:srgbClr val="0000CC"/>
                </a:solidFill>
                <a:latin typeface="楷体_GB2312" pitchFamily="49" charset="-122"/>
                <a:sym typeface="+mn-ea"/>
              </a:rPr>
              <a:t>;</a:t>
            </a:r>
            <a:endParaRPr lang="en-US" altLang="zh-CN" sz="2400" b="1" dirty="0">
              <a:solidFill>
                <a:srgbClr val="0000CC"/>
              </a:solidFill>
              <a:latin typeface="楷体_GB2312" pitchFamily="49" charset="-122"/>
            </a:endParaRPr>
          </a:p>
          <a:p>
            <a:pPr lvl="1">
              <a:buNone/>
            </a:pPr>
            <a:r>
              <a:rPr lang="en-US" altLang="zh-CN" sz="2400" b="1" dirty="0">
                <a:solidFill>
                  <a:srgbClr val="0000CC"/>
                </a:solidFill>
                <a:latin typeface="楷体_GB2312" pitchFamily="49" charset="-122"/>
                <a:sym typeface="+mn-ea"/>
              </a:rPr>
              <a:t>}</a:t>
            </a:r>
            <a:endParaRPr lang="zh-CN" altLang="en-US" sz="2400" dirty="0"/>
          </a:p>
          <a:p>
            <a:pPr marL="0" indent="0">
              <a:buNone/>
            </a:pP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sym typeface="+mn-ea"/>
              </a:rPr>
              <a:t>3.GCC</a:t>
            </a:r>
            <a:r>
              <a:rPr lang="en-US" altLang="zh-CN" baseline="-25000" dirty="0">
                <a:effectLst/>
                <a:sym typeface="+mn-ea"/>
              </a:rPr>
              <a:t>6/11</a:t>
            </a:r>
            <a:endParaRPr lang="zh-CN" altLang="en-US"/>
          </a:p>
        </p:txBody>
      </p:sp>
      <p:sp>
        <p:nvSpPr>
          <p:cNvPr id="3" name="内容占位符 2"/>
          <p:cNvSpPr>
            <a:spLocks noGrp="1"/>
          </p:cNvSpPr>
          <p:nvPr>
            <p:ph idx="1"/>
          </p:nvPr>
        </p:nvSpPr>
        <p:spPr/>
        <p:txBody>
          <a:bodyPr/>
          <a:lstStyle/>
          <a:p>
            <a:r>
              <a:rPr lang="zh-CN" altLang="en-US"/>
              <a:t>预处理阶段</a:t>
            </a:r>
          </a:p>
          <a:p>
            <a:pPr marL="0" indent="0">
              <a:lnSpc>
                <a:spcPct val="120000"/>
              </a:lnSpc>
              <a:buSzPct val="60000"/>
              <a:buNone/>
            </a:pPr>
            <a:r>
              <a:rPr lang="en-US" altLang="zh-CN" sz="2800" b="1" dirty="0">
                <a:solidFill>
                  <a:srgbClr val="0000CC"/>
                </a:solidFill>
                <a:latin typeface="楷体_GB2312" pitchFamily="49" charset="-122"/>
                <a:sym typeface="+mn-ea"/>
              </a:rPr>
              <a:t>  gcc -E hello.c -o hello.i</a:t>
            </a:r>
            <a:endParaRPr lang="en-US" altLang="zh-CN" sz="2800" b="1" dirty="0">
              <a:solidFill>
                <a:srgbClr val="0000CC"/>
              </a:solidFill>
              <a:latin typeface="楷体_GB2312" pitchFamily="49" charset="-122"/>
              <a:ea typeface="+mn-ea"/>
              <a:cs typeface="+mn-cs"/>
            </a:endParaRPr>
          </a:p>
          <a:p>
            <a:pPr lvl="1">
              <a:lnSpc>
                <a:spcPct val="120000"/>
              </a:lnSpc>
              <a:buSzPct val="80000"/>
            </a:pPr>
            <a:r>
              <a:rPr lang="zh-CN" altLang="en-US" sz="2800" b="1" dirty="0">
                <a:solidFill>
                  <a:srgbClr val="0000CC"/>
                </a:solidFill>
                <a:latin typeface="Times New Roman" panose="02020603050405020304" pitchFamily="18" charset="0"/>
                <a:sym typeface="+mn-ea"/>
              </a:rPr>
              <a:t>“</a:t>
            </a:r>
            <a:r>
              <a:rPr lang="en-US" altLang="zh-CN" sz="2800" b="1" dirty="0">
                <a:solidFill>
                  <a:srgbClr val="0000CC"/>
                </a:solidFill>
                <a:latin typeface="楷体_GB2312" pitchFamily="49" charset="-122"/>
                <a:sym typeface="+mn-ea"/>
              </a:rPr>
              <a:t>-E</a:t>
            </a:r>
            <a:r>
              <a:rPr lang="en-US" altLang="zh-CN" sz="2800" b="1" dirty="0">
                <a:solidFill>
                  <a:srgbClr val="0000CC"/>
                </a:solidFill>
                <a:latin typeface="Times New Roman" panose="02020603050405020304" pitchFamily="18" charset="0"/>
                <a:sym typeface="+mn-ea"/>
              </a:rPr>
              <a:t>”  </a:t>
            </a:r>
            <a:r>
              <a:rPr lang="zh-CN" altLang="en-US" sz="2800" b="1" dirty="0">
                <a:latin typeface="楷体_GB2312" pitchFamily="49" charset="-122"/>
                <a:sym typeface="+mn-ea"/>
              </a:rPr>
              <a:t>指定只进行预处理</a:t>
            </a:r>
            <a:endParaRPr lang="en-US" altLang="zh-CN" sz="2800" b="1" dirty="0">
              <a:latin typeface="楷体_GB2312" pitchFamily="49" charset="-122"/>
              <a:ea typeface="+mn-ea"/>
            </a:endParaRPr>
          </a:p>
          <a:p>
            <a:pPr lvl="1">
              <a:lnSpc>
                <a:spcPct val="120000"/>
              </a:lnSpc>
              <a:buSzPct val="80000"/>
            </a:pPr>
            <a:r>
              <a:rPr lang="zh-CN" altLang="en-US" sz="2800" b="1" dirty="0">
                <a:solidFill>
                  <a:srgbClr val="0000CC"/>
                </a:solidFill>
                <a:latin typeface="Times New Roman" panose="02020603050405020304" pitchFamily="18" charset="0"/>
                <a:sym typeface="+mn-ea"/>
              </a:rPr>
              <a:t>“</a:t>
            </a:r>
            <a:r>
              <a:rPr lang="en-US" altLang="zh-CN" sz="2800" b="1" dirty="0">
                <a:solidFill>
                  <a:srgbClr val="0000CC"/>
                </a:solidFill>
                <a:latin typeface="楷体_GB2312" pitchFamily="49" charset="-122"/>
                <a:sym typeface="+mn-ea"/>
              </a:rPr>
              <a:t>hello.c</a:t>
            </a:r>
            <a:r>
              <a:rPr lang="en-US" altLang="zh-CN" sz="2800" b="1" dirty="0">
                <a:solidFill>
                  <a:srgbClr val="0000CC"/>
                </a:solidFill>
                <a:latin typeface="Times New Roman" panose="02020603050405020304" pitchFamily="18" charset="0"/>
                <a:sym typeface="+mn-ea"/>
              </a:rPr>
              <a:t>”</a:t>
            </a:r>
            <a:r>
              <a:rPr lang="zh-CN" altLang="en-US" sz="2800" b="1" dirty="0">
                <a:latin typeface="楷体_GB2312" pitchFamily="49" charset="-122"/>
                <a:sym typeface="+mn-ea"/>
              </a:rPr>
              <a:t>是源程序文件</a:t>
            </a:r>
            <a:endParaRPr lang="en-US" altLang="zh-CN" sz="2800" b="1" dirty="0">
              <a:latin typeface="楷体_GB2312" pitchFamily="49" charset="-122"/>
              <a:ea typeface="+mn-ea"/>
            </a:endParaRPr>
          </a:p>
          <a:p>
            <a:pPr lvl="1">
              <a:lnSpc>
                <a:spcPct val="120000"/>
              </a:lnSpc>
              <a:buSzPct val="80000"/>
            </a:pPr>
            <a:r>
              <a:rPr lang="zh-CN" altLang="en-US" sz="2800" b="1" dirty="0">
                <a:solidFill>
                  <a:srgbClr val="0000CC"/>
                </a:solidFill>
                <a:latin typeface="Times New Roman" panose="02020603050405020304" pitchFamily="18" charset="0"/>
                <a:sym typeface="+mn-ea"/>
              </a:rPr>
              <a:t>“</a:t>
            </a:r>
            <a:r>
              <a:rPr lang="en-US" altLang="zh-CN" sz="2800" b="1" dirty="0">
                <a:solidFill>
                  <a:srgbClr val="0000CC"/>
                </a:solidFill>
                <a:latin typeface="楷体_GB2312" pitchFamily="49" charset="-122"/>
                <a:sym typeface="+mn-ea"/>
              </a:rPr>
              <a:t>-o</a:t>
            </a:r>
            <a:r>
              <a:rPr lang="en-US" altLang="zh-CN" sz="2800" b="1" dirty="0">
                <a:solidFill>
                  <a:srgbClr val="0000CC"/>
                </a:solidFill>
                <a:latin typeface="Times New Roman" panose="02020603050405020304" pitchFamily="18" charset="0"/>
                <a:sym typeface="+mn-ea"/>
              </a:rPr>
              <a:t>”</a:t>
            </a:r>
            <a:r>
              <a:rPr lang="zh-CN" altLang="en-US" sz="2800" b="1" dirty="0">
                <a:latin typeface="楷体_GB2312" pitchFamily="49" charset="-122"/>
                <a:sym typeface="+mn-ea"/>
              </a:rPr>
              <a:t>指定生成目标文件</a:t>
            </a:r>
            <a:endParaRPr lang="en-US" altLang="zh-CN" sz="2800" b="1" dirty="0">
              <a:latin typeface="楷体_GB2312" pitchFamily="49" charset="-122"/>
              <a:ea typeface="+mn-ea"/>
            </a:endParaRPr>
          </a:p>
          <a:p>
            <a:pPr lvl="1">
              <a:lnSpc>
                <a:spcPct val="120000"/>
              </a:lnSpc>
              <a:buSzPct val="80000"/>
            </a:pPr>
            <a:r>
              <a:rPr lang="zh-CN" altLang="en-US" sz="2800" b="1" dirty="0">
                <a:solidFill>
                  <a:srgbClr val="0000CC"/>
                </a:solidFill>
                <a:latin typeface="楷体_GB2312" pitchFamily="49" charset="-122"/>
                <a:sym typeface="+mn-ea"/>
              </a:rPr>
              <a:t>“</a:t>
            </a:r>
            <a:r>
              <a:rPr lang="en-US" altLang="zh-CN" sz="2800" b="1" dirty="0">
                <a:solidFill>
                  <a:srgbClr val="0000CC"/>
                </a:solidFill>
                <a:latin typeface="楷体_GB2312" pitchFamily="49" charset="-122"/>
                <a:sym typeface="+mn-ea"/>
              </a:rPr>
              <a:t>hello.i”</a:t>
            </a:r>
            <a:r>
              <a:rPr lang="zh-CN" altLang="en-US" sz="2800" b="1" dirty="0">
                <a:latin typeface="楷体_GB2312" pitchFamily="49" charset="-122"/>
                <a:sym typeface="+mn-ea"/>
              </a:rPr>
              <a:t>是预处理过程生成的目标文件</a:t>
            </a:r>
            <a:endParaRPr lang="zh-CN" altLang="en-US" sz="2800" b="1" dirty="0">
              <a:latin typeface="楷体_GB2312" pitchFamily="49" charset="-122"/>
              <a:ea typeface="+mn-ea"/>
            </a:endParaRPr>
          </a:p>
          <a:p>
            <a:pPr marL="0" indent="0">
              <a:buNone/>
            </a:pPr>
            <a:endParaRPr lang="zh-C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613"/>
            <a:ext cx="8229600" cy="504825"/>
          </a:xfrm>
        </p:spPr>
        <p:txBody>
          <a:bodyPr vert="horz" lIns="91440" tIns="45720" rIns="91440" bIns="45720" rtlCol="0" anchor="b">
            <a:noAutofit/>
          </a:bodyPr>
          <a:lstStyle/>
          <a:p>
            <a:pPr marL="0" marR="0" lvl="0" indent="0" algn="ctr" defTabSz="914400" rtl="0" eaLnBrk="1" fontAlgn="auto" latinLnBrk="0" hangingPunct="1">
              <a:lnSpc>
                <a:spcPts val="5800"/>
              </a:lnSpc>
              <a:spcBef>
                <a:spcPct val="0"/>
              </a:spcBef>
              <a:spcAft>
                <a:spcPts val="0"/>
              </a:spcAft>
              <a:buClrTx/>
              <a:buSzTx/>
              <a:buFontTx/>
              <a:buNone/>
              <a:defRPr/>
            </a:pPr>
            <a:r>
              <a:rPr kumimoji="0" lang="zh-CN" altLang="en-US" sz="48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mn-lt"/>
                <a:ea typeface="+mj-ea"/>
                <a:cs typeface="+mj-cs"/>
              </a:rPr>
              <a:t>目录</a:t>
            </a:r>
          </a:p>
        </p:txBody>
      </p:sp>
      <p:sp>
        <p:nvSpPr>
          <p:cNvPr id="6147" name="内容占位符 2"/>
          <p:cNvSpPr>
            <a:spLocks noGrp="1"/>
          </p:cNvSpPr>
          <p:nvPr>
            <p:ph idx="1"/>
          </p:nvPr>
        </p:nvSpPr>
        <p:spPr>
          <a:xfrm>
            <a:off x="911225" y="1557338"/>
            <a:ext cx="8229600" cy="4525962"/>
          </a:xfrm>
        </p:spPr>
        <p:txBody>
          <a:bodyPr vert="horz" wrap="square" lIns="91440" tIns="45720" rIns="91440" bIns="45720" anchor="t"/>
          <a:lstStyle/>
          <a:p>
            <a:pPr eaLnBrk="1" hangingPunct="1">
              <a:buFont typeface="Wingdings" panose="05000000000000000000" pitchFamily="2" charset="2"/>
            </a:pPr>
            <a:r>
              <a:rPr lang="en-US" altLang="zh-CN" sz="4000" u="sng" kern="1200" dirty="0">
                <a:solidFill>
                  <a:srgbClr val="42568D"/>
                </a:solidFill>
                <a:latin typeface="微软雅黑" panose="020B0503020204020204" pitchFamily="34" charset="-122"/>
                <a:ea typeface="微软雅黑" panose="020B0503020204020204" pitchFamily="34" charset="-122"/>
                <a:cs typeface="+mn-cs"/>
              </a:rPr>
              <a:t>1.</a:t>
            </a:r>
            <a:r>
              <a:rPr lang="en-US" altLang="zh-CN" sz="4000" u="sng" dirty="0">
                <a:solidFill>
                  <a:srgbClr val="42568D"/>
                </a:solidFill>
                <a:latin typeface="微软雅黑" panose="020B0503020204020204" pitchFamily="34" charset="-122"/>
                <a:ea typeface="微软雅黑" panose="020B0503020204020204" pitchFamily="34" charset="-122"/>
                <a:sym typeface="+mn-ea"/>
              </a:rPr>
              <a:t>Linux</a:t>
            </a:r>
            <a:r>
              <a:rPr lang="zh-CN" altLang="en-US" sz="4000" u="sng" dirty="0">
                <a:solidFill>
                  <a:srgbClr val="42568D"/>
                </a:solidFill>
                <a:latin typeface="微软雅黑" panose="020B0503020204020204" pitchFamily="34" charset="-122"/>
                <a:ea typeface="微软雅黑" panose="020B0503020204020204" pitchFamily="34" charset="-122"/>
                <a:sym typeface="+mn-ea"/>
              </a:rPr>
              <a:t>编程概述</a:t>
            </a:r>
            <a:endParaRPr lang="zh-CN" altLang="en-US" sz="4000" u="sng" kern="1200" dirty="0">
              <a:solidFill>
                <a:srgbClr val="42568D"/>
              </a:solidFill>
              <a:latin typeface="微软雅黑" panose="020B0503020204020204" pitchFamily="34" charset="-122"/>
              <a:ea typeface="微软雅黑" panose="020B0503020204020204" pitchFamily="34" charset="-122"/>
              <a:cs typeface="+mn-cs"/>
            </a:endParaRPr>
          </a:p>
          <a:p>
            <a:pPr eaLnBrk="1" hangingPunct="1">
              <a:buFont typeface="Wingdings" panose="05000000000000000000" pitchFamily="2" charset="2"/>
            </a:pPr>
            <a:r>
              <a:rPr lang="en-US" altLang="zh-CN" sz="4000" kern="1200" dirty="0">
                <a:solidFill>
                  <a:srgbClr val="42568D"/>
                </a:solidFill>
                <a:latin typeface="微软雅黑" panose="020B0503020204020204" pitchFamily="34" charset="-122"/>
                <a:ea typeface="微软雅黑" panose="020B0503020204020204" pitchFamily="34" charset="-122"/>
                <a:cs typeface="+mn-cs"/>
              </a:rPr>
              <a:t>2.</a:t>
            </a:r>
            <a:r>
              <a:rPr lang="en-US" altLang="zh-CN" sz="4000" dirty="0">
                <a:solidFill>
                  <a:srgbClr val="42568D"/>
                </a:solidFill>
                <a:latin typeface="微软雅黑" panose="020B0503020204020204" pitchFamily="34" charset="-122"/>
                <a:ea typeface="微软雅黑" panose="020B0503020204020204" pitchFamily="34" charset="-122"/>
                <a:sym typeface="+mn-ea"/>
              </a:rPr>
              <a:t>Vi</a:t>
            </a:r>
            <a:r>
              <a:rPr lang="zh-CN" altLang="en-US" sz="4000" dirty="0">
                <a:solidFill>
                  <a:srgbClr val="42568D"/>
                </a:solidFill>
                <a:latin typeface="微软雅黑" panose="020B0503020204020204" pitchFamily="34" charset="-122"/>
                <a:ea typeface="微软雅黑" panose="020B0503020204020204" pitchFamily="34" charset="-122"/>
                <a:sym typeface="+mn-ea"/>
              </a:rPr>
              <a:t>介绍</a:t>
            </a:r>
            <a:endParaRPr lang="zh-CN" altLang="en-US" sz="4000" kern="1200" dirty="0">
              <a:solidFill>
                <a:srgbClr val="42568D"/>
              </a:solidFill>
              <a:latin typeface="微软雅黑" panose="020B0503020204020204" pitchFamily="34" charset="-122"/>
              <a:ea typeface="微软雅黑" panose="020B0503020204020204" pitchFamily="34" charset="-122"/>
              <a:cs typeface="+mn-cs"/>
            </a:endParaRPr>
          </a:p>
          <a:p>
            <a:pPr eaLnBrk="1" hangingPunct="1">
              <a:buFont typeface="Wingdings" panose="05000000000000000000" pitchFamily="2" charset="2"/>
            </a:pPr>
            <a:r>
              <a:rPr lang="en-US" altLang="zh-CN" sz="4000" kern="1200" dirty="0">
                <a:solidFill>
                  <a:srgbClr val="42568D"/>
                </a:solidFill>
                <a:latin typeface="微软雅黑" panose="020B0503020204020204" pitchFamily="34" charset="-122"/>
                <a:ea typeface="微软雅黑" panose="020B0503020204020204" pitchFamily="34" charset="-122"/>
                <a:cs typeface="+mn-cs"/>
              </a:rPr>
              <a:t>3.</a:t>
            </a:r>
            <a:r>
              <a:rPr lang="en-US" altLang="zh-CN" sz="4000" dirty="0">
                <a:solidFill>
                  <a:srgbClr val="42568D"/>
                </a:solidFill>
                <a:latin typeface="微软雅黑" panose="020B0503020204020204" pitchFamily="34" charset="-122"/>
                <a:ea typeface="微软雅黑" panose="020B0503020204020204" pitchFamily="34" charset="-122"/>
                <a:sym typeface="+mn-ea"/>
              </a:rPr>
              <a:t>GCC(GNU compiler collection)</a:t>
            </a:r>
            <a:r>
              <a:rPr lang="zh-CN" altLang="en-US" sz="4000" dirty="0">
                <a:solidFill>
                  <a:srgbClr val="42568D"/>
                </a:solidFill>
                <a:latin typeface="微软雅黑" panose="020B0503020204020204" pitchFamily="34" charset="-122"/>
                <a:ea typeface="微软雅黑" panose="020B0503020204020204" pitchFamily="34" charset="-122"/>
                <a:sym typeface="+mn-ea"/>
              </a:rPr>
              <a:t>介绍</a:t>
            </a:r>
            <a:endParaRPr lang="en-US" altLang="zh-CN" sz="4000" kern="1200" dirty="0">
              <a:solidFill>
                <a:srgbClr val="42568D"/>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sym typeface="+mn-ea"/>
              </a:rPr>
              <a:t>3.GCC</a:t>
            </a:r>
            <a:r>
              <a:rPr lang="en-US" altLang="zh-CN" baseline="-25000" dirty="0">
                <a:effectLst/>
                <a:sym typeface="+mn-ea"/>
              </a:rPr>
              <a:t>7/11</a:t>
            </a:r>
            <a:endParaRPr lang="zh-CN" altLang="en-US"/>
          </a:p>
        </p:txBody>
      </p:sp>
      <p:sp>
        <p:nvSpPr>
          <p:cNvPr id="3" name="内容占位符 2"/>
          <p:cNvSpPr>
            <a:spLocks noGrp="1"/>
          </p:cNvSpPr>
          <p:nvPr>
            <p:ph idx="1"/>
          </p:nvPr>
        </p:nvSpPr>
        <p:spPr/>
        <p:txBody>
          <a:bodyPr/>
          <a:lstStyle/>
          <a:p>
            <a:r>
              <a:rPr lang="zh-CN" altLang="en-US"/>
              <a:t>编译阶段</a:t>
            </a:r>
          </a:p>
          <a:p>
            <a:pPr marL="0" indent="0" eaLnBrk="1" hangingPunct="1">
              <a:lnSpc>
                <a:spcPct val="120000"/>
              </a:lnSpc>
              <a:buSzPct val="60000"/>
              <a:buNone/>
            </a:pPr>
            <a:r>
              <a:rPr lang="en-US" altLang="zh-CN" sz="3200" b="1" dirty="0">
                <a:solidFill>
                  <a:srgbClr val="0000CC"/>
                </a:solidFill>
                <a:latin typeface="楷体_GB2312" pitchFamily="49" charset="-122"/>
                <a:sym typeface="+mn-ea"/>
              </a:rPr>
              <a:t>  </a:t>
            </a:r>
            <a:r>
              <a:rPr lang="en-US" altLang="zh-CN" sz="2800" b="1" dirty="0">
                <a:solidFill>
                  <a:srgbClr val="0000CC"/>
                </a:solidFill>
                <a:latin typeface="楷体_GB2312" pitchFamily="49" charset="-122"/>
                <a:sym typeface="+mn-ea"/>
              </a:rPr>
              <a:t>gcc -S hello.i -o hello.S</a:t>
            </a:r>
            <a:endParaRPr lang="en-US" altLang="zh-CN" sz="2800" b="1" dirty="0">
              <a:solidFill>
                <a:srgbClr val="0000CC"/>
              </a:solidFill>
              <a:latin typeface="楷体_GB2312" pitchFamily="49" charset="-122"/>
              <a:ea typeface="+mn-ea"/>
              <a:cs typeface="+mn-cs"/>
            </a:endParaRPr>
          </a:p>
          <a:p>
            <a:pPr lvl="1" eaLnBrk="1" hangingPunct="1">
              <a:lnSpc>
                <a:spcPct val="120000"/>
              </a:lnSpc>
              <a:buSzPct val="80000"/>
            </a:pPr>
            <a:r>
              <a:rPr lang="zh-CN" altLang="en-US" sz="2800" b="1" dirty="0">
                <a:solidFill>
                  <a:srgbClr val="FF0000"/>
                </a:solidFill>
                <a:latin typeface="Times New Roman" panose="02020603050405020304" pitchFamily="18" charset="0"/>
                <a:sym typeface="+mn-ea"/>
              </a:rPr>
              <a:t>“</a:t>
            </a:r>
            <a:r>
              <a:rPr lang="en-US" altLang="zh-CN" sz="2800" b="1" dirty="0">
                <a:solidFill>
                  <a:srgbClr val="FF0000"/>
                </a:solidFill>
                <a:latin typeface="楷体_GB2312" pitchFamily="49" charset="-122"/>
                <a:sym typeface="+mn-ea"/>
              </a:rPr>
              <a:t>-S</a:t>
            </a:r>
            <a:r>
              <a:rPr lang="en-US" altLang="zh-CN" sz="2800" b="1" dirty="0">
                <a:solidFill>
                  <a:srgbClr val="FF0000"/>
                </a:solidFill>
                <a:latin typeface="Times New Roman" panose="02020603050405020304" pitchFamily="18" charset="0"/>
                <a:sym typeface="+mn-ea"/>
              </a:rPr>
              <a:t>”</a:t>
            </a:r>
            <a:r>
              <a:rPr lang="zh-CN" altLang="en-US" sz="2800" b="1" dirty="0">
                <a:solidFill>
                  <a:srgbClr val="FF0000"/>
                </a:solidFill>
                <a:latin typeface="楷体_GB2312" pitchFamily="49" charset="-122"/>
                <a:sym typeface="+mn-ea"/>
              </a:rPr>
              <a:t>指定只进行到编译阶段</a:t>
            </a:r>
            <a:endParaRPr lang="en-US" altLang="zh-CN" sz="2800" b="1" dirty="0">
              <a:latin typeface="楷体_GB2312" pitchFamily="49" charset="-122"/>
              <a:ea typeface="+mn-ea"/>
            </a:endParaRPr>
          </a:p>
          <a:p>
            <a:pPr lvl="1" eaLnBrk="1" hangingPunct="1">
              <a:lnSpc>
                <a:spcPct val="120000"/>
              </a:lnSpc>
              <a:buSzPct val="80000"/>
            </a:pPr>
            <a:r>
              <a:rPr lang="zh-CN" altLang="en-US" sz="2800" b="1" dirty="0">
                <a:latin typeface="Times New Roman" panose="02020603050405020304" pitchFamily="18" charset="0"/>
                <a:sym typeface="+mn-ea"/>
              </a:rPr>
              <a:t>“</a:t>
            </a:r>
            <a:r>
              <a:rPr lang="en-US" altLang="zh-CN" sz="2800" b="1" dirty="0">
                <a:latin typeface="楷体_GB2312" pitchFamily="49" charset="-122"/>
                <a:sym typeface="+mn-ea"/>
              </a:rPr>
              <a:t>hello.i</a:t>
            </a:r>
            <a:r>
              <a:rPr lang="en-US" altLang="zh-CN" sz="2800" b="1" dirty="0">
                <a:latin typeface="Times New Roman" panose="02020603050405020304" pitchFamily="18" charset="0"/>
                <a:sym typeface="+mn-ea"/>
              </a:rPr>
              <a:t>”</a:t>
            </a:r>
            <a:r>
              <a:rPr lang="zh-CN" altLang="en-US" sz="2800" b="1" dirty="0">
                <a:latin typeface="楷体_GB2312" pitchFamily="49" charset="-122"/>
                <a:sym typeface="+mn-ea"/>
              </a:rPr>
              <a:t>是进行编译的源文件</a:t>
            </a:r>
            <a:endParaRPr lang="en-US" altLang="zh-CN" sz="2800" b="1" dirty="0">
              <a:latin typeface="楷体_GB2312" pitchFamily="49" charset="-122"/>
              <a:ea typeface="+mn-ea"/>
            </a:endParaRPr>
          </a:p>
          <a:p>
            <a:pPr lvl="1" eaLnBrk="1" hangingPunct="1">
              <a:lnSpc>
                <a:spcPct val="120000"/>
              </a:lnSpc>
              <a:buSzPct val="80000"/>
            </a:pPr>
            <a:r>
              <a:rPr lang="zh-CN" altLang="en-US" sz="2800" b="1" dirty="0">
                <a:solidFill>
                  <a:srgbClr val="FF0000"/>
                </a:solidFill>
                <a:latin typeface="Times New Roman" panose="02020603050405020304" pitchFamily="18" charset="0"/>
                <a:sym typeface="+mn-ea"/>
              </a:rPr>
              <a:t>“</a:t>
            </a:r>
            <a:r>
              <a:rPr lang="en-US" altLang="zh-CN" sz="2800" b="1" dirty="0">
                <a:solidFill>
                  <a:srgbClr val="FF0000"/>
                </a:solidFill>
                <a:latin typeface="楷体_GB2312" pitchFamily="49" charset="-122"/>
                <a:sym typeface="+mn-ea"/>
              </a:rPr>
              <a:t>-o</a:t>
            </a:r>
            <a:r>
              <a:rPr lang="en-US" altLang="zh-CN" sz="2800" b="1" dirty="0">
                <a:solidFill>
                  <a:srgbClr val="FF0000"/>
                </a:solidFill>
                <a:latin typeface="Times New Roman" panose="02020603050405020304" pitchFamily="18" charset="0"/>
                <a:sym typeface="+mn-ea"/>
              </a:rPr>
              <a:t>”</a:t>
            </a:r>
            <a:r>
              <a:rPr lang="zh-CN" altLang="en-US" sz="2800" b="1" dirty="0">
                <a:solidFill>
                  <a:srgbClr val="FF0000"/>
                </a:solidFill>
                <a:latin typeface="楷体_GB2312" pitchFamily="49" charset="-122"/>
                <a:sym typeface="+mn-ea"/>
              </a:rPr>
              <a:t>指定生成目标文件</a:t>
            </a:r>
            <a:endParaRPr lang="en-US" altLang="zh-CN" sz="2800" b="1" dirty="0">
              <a:latin typeface="楷体_GB2312" pitchFamily="49" charset="-122"/>
              <a:ea typeface="+mn-ea"/>
            </a:endParaRPr>
          </a:p>
          <a:p>
            <a:pPr lvl="1" eaLnBrk="1" hangingPunct="1">
              <a:lnSpc>
                <a:spcPct val="120000"/>
              </a:lnSpc>
              <a:buSzPct val="80000"/>
            </a:pPr>
            <a:r>
              <a:rPr lang="zh-CN" altLang="en-US" sz="2800" b="1" dirty="0">
                <a:latin typeface="Times New Roman" panose="02020603050405020304" pitchFamily="18" charset="0"/>
                <a:sym typeface="+mn-ea"/>
              </a:rPr>
              <a:t>“</a:t>
            </a:r>
            <a:r>
              <a:rPr lang="en-US" altLang="zh-CN" sz="2800" b="1" dirty="0">
                <a:latin typeface="楷体_GB2312" pitchFamily="49" charset="-122"/>
                <a:sym typeface="+mn-ea"/>
              </a:rPr>
              <a:t>hello.S</a:t>
            </a:r>
            <a:r>
              <a:rPr lang="en-US" altLang="zh-CN" sz="2800" b="1" dirty="0">
                <a:latin typeface="Times New Roman" panose="02020603050405020304" pitchFamily="18" charset="0"/>
                <a:sym typeface="+mn-ea"/>
              </a:rPr>
              <a:t>”</a:t>
            </a:r>
            <a:r>
              <a:rPr lang="zh-CN" altLang="en-US" sz="2800" b="1" dirty="0">
                <a:latin typeface="楷体_GB2312" pitchFamily="49" charset="-122"/>
                <a:sym typeface="+mn-ea"/>
              </a:rPr>
              <a:t>是编译生成的目标文件名</a:t>
            </a:r>
            <a:endParaRPr lang="zh-CN" altLang="en-US" sz="2800" b="1" dirty="0">
              <a:latin typeface="楷体_GB2312" pitchFamily="49" charset="-122"/>
              <a:ea typeface="+mn-ea"/>
            </a:endParaRPr>
          </a:p>
          <a:p>
            <a:pPr marL="0" indent="0">
              <a:buNone/>
            </a:pP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sym typeface="+mn-ea"/>
              </a:rPr>
              <a:t>3.GCC</a:t>
            </a:r>
            <a:r>
              <a:rPr lang="en-US" altLang="zh-CN" baseline="-25000" dirty="0">
                <a:effectLst/>
                <a:sym typeface="+mn-ea"/>
              </a:rPr>
              <a:t>8/11</a:t>
            </a:r>
            <a:endParaRPr lang="zh-CN" altLang="en-US"/>
          </a:p>
        </p:txBody>
      </p:sp>
      <p:sp>
        <p:nvSpPr>
          <p:cNvPr id="3" name="内容占位符 2"/>
          <p:cNvSpPr>
            <a:spLocks noGrp="1"/>
          </p:cNvSpPr>
          <p:nvPr>
            <p:ph idx="1"/>
          </p:nvPr>
        </p:nvSpPr>
        <p:spPr/>
        <p:txBody>
          <a:bodyPr/>
          <a:lstStyle/>
          <a:p>
            <a:r>
              <a:rPr lang="zh-CN" altLang="en-US"/>
              <a:t>汇编阶段</a:t>
            </a:r>
          </a:p>
          <a:p>
            <a:pPr marL="0" indent="0">
              <a:lnSpc>
                <a:spcPct val="120000"/>
              </a:lnSpc>
              <a:buNone/>
            </a:pPr>
            <a:r>
              <a:rPr lang="en-US" altLang="zh-CN" sz="2800" b="1" dirty="0">
                <a:solidFill>
                  <a:srgbClr val="0000CC"/>
                </a:solidFill>
                <a:latin typeface="楷体_GB2312" pitchFamily="49" charset="-122"/>
                <a:sym typeface="+mn-ea"/>
              </a:rPr>
              <a:t>  gcc -c hello.S -o hello.o</a:t>
            </a:r>
            <a:endParaRPr lang="en-US" altLang="zh-CN" sz="2800" b="1" dirty="0">
              <a:solidFill>
                <a:srgbClr val="0000CC"/>
              </a:solidFill>
              <a:latin typeface="楷体_GB2312" pitchFamily="49" charset="-122"/>
            </a:endParaRPr>
          </a:p>
          <a:p>
            <a:pPr lvl="1">
              <a:lnSpc>
                <a:spcPct val="120000"/>
              </a:lnSpc>
            </a:pPr>
            <a:r>
              <a:rPr lang="zh-CN" altLang="en-US" sz="2800" b="1" dirty="0">
                <a:solidFill>
                  <a:srgbClr val="FF0000"/>
                </a:solidFill>
                <a:latin typeface="Times New Roman" panose="02020603050405020304" pitchFamily="18" charset="0"/>
                <a:sym typeface="+mn-ea"/>
              </a:rPr>
              <a:t>“</a:t>
            </a:r>
            <a:r>
              <a:rPr lang="en-US" altLang="zh-CN" sz="2800" b="1" dirty="0">
                <a:solidFill>
                  <a:srgbClr val="FF0000"/>
                </a:solidFill>
                <a:latin typeface="楷体_GB2312" pitchFamily="49" charset="-122"/>
                <a:sym typeface="+mn-ea"/>
              </a:rPr>
              <a:t>-c</a:t>
            </a:r>
            <a:r>
              <a:rPr lang="en-US" altLang="zh-CN" sz="2800" b="1" dirty="0">
                <a:solidFill>
                  <a:srgbClr val="FF0000"/>
                </a:solidFill>
                <a:latin typeface="Times New Roman" panose="02020603050405020304" pitchFamily="18" charset="0"/>
                <a:sym typeface="+mn-ea"/>
              </a:rPr>
              <a:t>”</a:t>
            </a:r>
            <a:r>
              <a:rPr lang="zh-CN" altLang="en-US" sz="2800" b="1" dirty="0">
                <a:latin typeface="楷体_GB2312" pitchFamily="49" charset="-122"/>
                <a:sym typeface="+mn-ea"/>
              </a:rPr>
              <a:t>指定只进行到汇编阶段结束为止</a:t>
            </a:r>
            <a:endParaRPr lang="en-US" altLang="zh-CN" sz="2800" b="1" dirty="0">
              <a:latin typeface="楷体_GB2312" pitchFamily="49" charset="-122"/>
            </a:endParaRPr>
          </a:p>
          <a:p>
            <a:pPr lvl="1">
              <a:lnSpc>
                <a:spcPct val="120000"/>
              </a:lnSpc>
            </a:pPr>
            <a:r>
              <a:rPr lang="zh-CN" altLang="en-US" sz="2800" b="1" dirty="0">
                <a:solidFill>
                  <a:srgbClr val="FF0000"/>
                </a:solidFill>
                <a:latin typeface="Times New Roman" panose="02020603050405020304" pitchFamily="18" charset="0"/>
                <a:sym typeface="+mn-ea"/>
              </a:rPr>
              <a:t>“</a:t>
            </a:r>
            <a:r>
              <a:rPr lang="en-US" altLang="zh-CN" sz="2800" b="1" dirty="0">
                <a:solidFill>
                  <a:srgbClr val="FF0000"/>
                </a:solidFill>
                <a:latin typeface="Times New Roman" panose="02020603050405020304" pitchFamily="18" charset="0"/>
                <a:sym typeface="+mn-ea"/>
              </a:rPr>
              <a:t>hello.S”</a:t>
            </a:r>
            <a:r>
              <a:rPr lang="zh-CN" altLang="en-US" sz="2800" b="1" dirty="0">
                <a:latin typeface="楷体_GB2312" pitchFamily="49" charset="-122"/>
                <a:sym typeface="+mn-ea"/>
              </a:rPr>
              <a:t>是进行汇编的源文件</a:t>
            </a:r>
            <a:endParaRPr lang="en-US" altLang="zh-CN" sz="2800" b="1" dirty="0">
              <a:latin typeface="楷体_GB2312" pitchFamily="49" charset="-122"/>
            </a:endParaRPr>
          </a:p>
          <a:p>
            <a:pPr lvl="1">
              <a:lnSpc>
                <a:spcPct val="120000"/>
              </a:lnSpc>
            </a:pPr>
            <a:r>
              <a:rPr lang="zh-CN" altLang="en-US" sz="2800" b="1" dirty="0">
                <a:solidFill>
                  <a:srgbClr val="FF0000"/>
                </a:solidFill>
                <a:latin typeface="Times New Roman" panose="02020603050405020304" pitchFamily="18" charset="0"/>
                <a:sym typeface="+mn-ea"/>
              </a:rPr>
              <a:t>“</a:t>
            </a:r>
            <a:r>
              <a:rPr lang="en-US" altLang="zh-CN" sz="2800" b="1" dirty="0">
                <a:solidFill>
                  <a:srgbClr val="FF0000"/>
                </a:solidFill>
                <a:latin typeface="Times New Roman" panose="02020603050405020304" pitchFamily="18" charset="0"/>
                <a:sym typeface="+mn-ea"/>
              </a:rPr>
              <a:t>-o”</a:t>
            </a:r>
            <a:r>
              <a:rPr lang="zh-CN" altLang="en-US" sz="2800" b="1" dirty="0">
                <a:latin typeface="楷体_GB2312" pitchFamily="49" charset="-122"/>
                <a:sym typeface="+mn-ea"/>
              </a:rPr>
              <a:t>指定生成目标文件</a:t>
            </a:r>
            <a:endParaRPr lang="en-US" altLang="zh-CN" sz="2800" b="1" dirty="0">
              <a:latin typeface="楷体_GB2312" pitchFamily="49" charset="-122"/>
            </a:endParaRPr>
          </a:p>
          <a:p>
            <a:pPr lvl="1">
              <a:lnSpc>
                <a:spcPct val="120000"/>
              </a:lnSpc>
            </a:pPr>
            <a:r>
              <a:rPr lang="zh-CN" altLang="en-US" sz="2800" b="1" dirty="0">
                <a:solidFill>
                  <a:srgbClr val="FF0000"/>
                </a:solidFill>
                <a:latin typeface="Times New Roman" panose="02020603050405020304" pitchFamily="18" charset="0"/>
                <a:sym typeface="+mn-ea"/>
              </a:rPr>
              <a:t>“</a:t>
            </a:r>
            <a:r>
              <a:rPr lang="en-US" altLang="zh-CN" sz="2800" b="1" dirty="0">
                <a:solidFill>
                  <a:srgbClr val="FF0000"/>
                </a:solidFill>
                <a:latin typeface="Times New Roman" panose="02020603050405020304" pitchFamily="18" charset="0"/>
                <a:sym typeface="+mn-ea"/>
              </a:rPr>
              <a:t>hello.o”</a:t>
            </a:r>
            <a:r>
              <a:rPr lang="zh-CN" altLang="en-US" sz="2800" b="1" dirty="0">
                <a:latin typeface="楷体_GB2312" pitchFamily="49" charset="-122"/>
                <a:sym typeface="+mn-ea"/>
              </a:rPr>
              <a:t>是编译生成的目标文件名。</a:t>
            </a:r>
            <a:r>
              <a:rPr lang="en-US" altLang="zh-CN" sz="2800" b="1" dirty="0">
                <a:latin typeface="楷体_GB2312" pitchFamily="49" charset="-122"/>
                <a:sym typeface="+mn-ea"/>
              </a:rPr>
              <a:t>hello.o</a:t>
            </a:r>
            <a:r>
              <a:rPr lang="zh-CN" altLang="en-US" sz="2800" b="1" dirty="0">
                <a:latin typeface="楷体_GB2312" pitchFamily="49" charset="-122"/>
                <a:sym typeface="+mn-ea"/>
              </a:rPr>
              <a:t>为二进制目标代码文件</a:t>
            </a:r>
            <a:endParaRPr lang="zh-CN" altLang="en-US" sz="2800" b="1" dirty="0">
              <a:latin typeface="楷体_GB2312" pitchFamily="49" charset="-122"/>
            </a:endParaRPr>
          </a:p>
          <a:p>
            <a:pPr marL="0" indent="0">
              <a:buNone/>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sym typeface="+mn-ea"/>
              </a:rPr>
              <a:t>3.GCC</a:t>
            </a:r>
            <a:r>
              <a:rPr lang="en-US" altLang="zh-CN" baseline="-25000" dirty="0">
                <a:effectLst/>
                <a:sym typeface="+mn-ea"/>
              </a:rPr>
              <a:t>9/11</a:t>
            </a:r>
            <a:endParaRPr lang="zh-CN" altLang="en-US"/>
          </a:p>
        </p:txBody>
      </p:sp>
      <p:sp>
        <p:nvSpPr>
          <p:cNvPr id="3" name="内容占位符 2"/>
          <p:cNvSpPr>
            <a:spLocks noGrp="1"/>
          </p:cNvSpPr>
          <p:nvPr>
            <p:ph idx="1"/>
          </p:nvPr>
        </p:nvSpPr>
        <p:spPr/>
        <p:txBody>
          <a:bodyPr/>
          <a:lstStyle/>
          <a:p>
            <a:r>
              <a:rPr lang="zh-CN" altLang="en-US"/>
              <a:t>链接阶段</a:t>
            </a:r>
          </a:p>
          <a:p>
            <a:pPr marL="420370" marR="0" lvl="0" indent="-384175" algn="l" defTabSz="914400" rtl="0" eaLnBrk="1" fontAlgn="auto" latinLnBrk="0" hangingPunct="1">
              <a:lnSpc>
                <a:spcPct val="150000"/>
              </a:lnSpc>
              <a:spcBef>
                <a:spcPct val="20000"/>
              </a:spcBef>
              <a:spcAft>
                <a:spcPts val="0"/>
              </a:spcAft>
              <a:buClr>
                <a:schemeClr val="accent1"/>
              </a:buClr>
              <a:buSzPct val="80000"/>
              <a:buFont typeface="Wingdings 2" panose="05020102010507070707"/>
              <a:buChar char=""/>
              <a:defRPr/>
            </a:pPr>
            <a:r>
              <a:rPr lang="zh-CN" altLang="en-US" sz="2800" noProof="0" dirty="0">
                <a:ln>
                  <a:noFill/>
                </a:ln>
                <a:solidFill>
                  <a:schemeClr val="tx1"/>
                </a:solidFill>
                <a:effectLst/>
                <a:uLnTx/>
                <a:uFillTx/>
                <a:latin typeface="Times New Roman" panose="02020603050405020304" pitchFamily="18" charset="0"/>
                <a:ea typeface="楷体_GB2312" pitchFamily="49" charset="-122"/>
                <a:sym typeface="+mn-ea"/>
              </a:rPr>
              <a:t>函数库分为静态库和动态库。</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722630" marR="0" lvl="1" indent="-274320" algn="l" defTabSz="914400" rtl="0" eaLnBrk="1" fontAlgn="auto" latinLnBrk="0" hangingPunct="1">
              <a:lnSpc>
                <a:spcPct val="150000"/>
              </a:lnSpc>
              <a:spcBef>
                <a:spcPct val="20000"/>
              </a:spcBef>
              <a:spcAft>
                <a:spcPts val="0"/>
              </a:spcAft>
              <a:buClr>
                <a:schemeClr val="accent1"/>
              </a:buClr>
              <a:buSzPct val="90000"/>
              <a:buFont typeface="Wingdings 2" panose="05020102010507070707"/>
              <a:buChar char=""/>
              <a:defRPr/>
            </a:pPr>
            <a:r>
              <a:rPr lang="zh-CN" altLang="en-US" sz="2800" b="1" noProof="0" dirty="0">
                <a:ln>
                  <a:noFill/>
                </a:ln>
                <a:solidFill>
                  <a:srgbClr val="FF0000"/>
                </a:solidFill>
                <a:effectLst/>
                <a:uLnTx/>
                <a:uFillTx/>
                <a:latin typeface="Times New Roman" panose="02020603050405020304" pitchFamily="18" charset="0"/>
                <a:ea typeface="楷体_GB2312" pitchFamily="49" charset="-122"/>
                <a:sym typeface="+mn-ea"/>
              </a:rPr>
              <a:t>静态库：</a:t>
            </a:r>
            <a:r>
              <a:rPr lang="zh-CN" altLang="en-US" sz="2800" noProof="0" dirty="0">
                <a:ln>
                  <a:noFill/>
                </a:ln>
                <a:solidFill>
                  <a:schemeClr val="tx1"/>
                </a:solidFill>
                <a:effectLst/>
                <a:uLnTx/>
                <a:uFillTx/>
                <a:latin typeface="Times New Roman" panose="02020603050405020304" pitchFamily="18" charset="0"/>
                <a:ea typeface="楷体_GB2312" pitchFamily="49" charset="-122"/>
                <a:sym typeface="+mn-ea"/>
              </a:rPr>
              <a:t>链接时，静态库的文件代码会被拷贝到可执行文件中。</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722630" marR="0" lvl="1" indent="-274320" algn="l" defTabSz="914400" rtl="0" eaLnBrk="1" fontAlgn="auto" latinLnBrk="0" hangingPunct="1">
              <a:lnSpc>
                <a:spcPct val="150000"/>
              </a:lnSpc>
              <a:spcBef>
                <a:spcPct val="20000"/>
              </a:spcBef>
              <a:spcAft>
                <a:spcPts val="0"/>
              </a:spcAft>
              <a:buClr>
                <a:schemeClr val="accent1"/>
              </a:buClr>
              <a:buSzPct val="90000"/>
              <a:buFont typeface="Wingdings 2" panose="05020102010507070707"/>
              <a:buChar char=""/>
              <a:defRPr/>
            </a:pPr>
            <a:r>
              <a:rPr lang="zh-CN" altLang="en-US" sz="2800" b="1" noProof="0" dirty="0">
                <a:ln>
                  <a:noFill/>
                </a:ln>
                <a:solidFill>
                  <a:srgbClr val="FF0000"/>
                </a:solidFill>
                <a:effectLst/>
                <a:uLnTx/>
                <a:uFillTx/>
                <a:latin typeface="Times New Roman" panose="02020603050405020304" pitchFamily="18" charset="0"/>
                <a:ea typeface="楷体_GB2312" pitchFamily="49" charset="-122"/>
                <a:sym typeface="+mn-ea"/>
              </a:rPr>
              <a:t>动态库：</a:t>
            </a:r>
            <a:r>
              <a:rPr lang="zh-CN" altLang="en-US" sz="2800" noProof="0" dirty="0">
                <a:ln>
                  <a:noFill/>
                </a:ln>
                <a:solidFill>
                  <a:schemeClr val="tx1"/>
                </a:solidFill>
                <a:effectLst/>
                <a:uLnTx/>
                <a:uFillTx/>
                <a:latin typeface="Times New Roman" panose="02020603050405020304" pitchFamily="18" charset="0"/>
                <a:ea typeface="楷体_GB2312" pitchFamily="49" charset="-122"/>
                <a:sym typeface="+mn-ea"/>
              </a:rPr>
              <a:t>链接时，动态库的代码不会被加入可执行文件中，而是在程序被执行的时候加载。</a:t>
            </a:r>
            <a:endParaRPr lang="zh-C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sym typeface="+mn-ea"/>
              </a:rPr>
              <a:t>3.GCC</a:t>
            </a:r>
            <a:r>
              <a:rPr lang="en-US" altLang="zh-CN" baseline="-25000" dirty="0">
                <a:effectLst/>
                <a:sym typeface="+mn-ea"/>
              </a:rPr>
              <a:t>10/11</a:t>
            </a:r>
            <a:endParaRPr lang="zh-CN" altLang="en-US"/>
          </a:p>
        </p:txBody>
      </p:sp>
      <p:sp>
        <p:nvSpPr>
          <p:cNvPr id="3" name="内容占位符 2"/>
          <p:cNvSpPr>
            <a:spLocks noGrp="1"/>
          </p:cNvSpPr>
          <p:nvPr>
            <p:ph idx="1"/>
          </p:nvPr>
        </p:nvSpPr>
        <p:spPr/>
        <p:txBody>
          <a:bodyPr/>
          <a:lstStyle/>
          <a:p>
            <a:r>
              <a:rPr lang="zh-CN" altLang="en-US"/>
              <a:t>可执行文件生成阶段</a:t>
            </a:r>
          </a:p>
          <a:p>
            <a:pPr marL="0" indent="0" eaLnBrk="1" hangingPunct="1">
              <a:lnSpc>
                <a:spcPct val="120000"/>
              </a:lnSpc>
              <a:buNone/>
            </a:pPr>
            <a:r>
              <a:rPr lang="en-US" altLang="zh-CN" sz="2800" b="1" dirty="0">
                <a:solidFill>
                  <a:srgbClr val="FF0000"/>
                </a:solidFill>
                <a:latin typeface="楷体_GB2312" pitchFamily="49" charset="-122"/>
                <a:sym typeface="+mn-ea"/>
              </a:rPr>
              <a:t>  gcc hello.o -o hello</a:t>
            </a:r>
            <a:endParaRPr lang="en-US" altLang="zh-CN" sz="2800" b="1" dirty="0">
              <a:solidFill>
                <a:srgbClr val="FF0000"/>
              </a:solidFill>
              <a:latin typeface="楷体_GB2312" pitchFamily="49" charset="-122"/>
            </a:endParaRPr>
          </a:p>
          <a:p>
            <a:pPr lvl="1" eaLnBrk="1" hangingPunct="1">
              <a:lnSpc>
                <a:spcPct val="120000"/>
              </a:lnSpc>
            </a:pPr>
            <a:r>
              <a:rPr lang="zh-CN" altLang="en-US" sz="2800" b="1" dirty="0">
                <a:latin typeface="楷体_GB2312" pitchFamily="49" charset="-122"/>
                <a:sym typeface="+mn-ea"/>
              </a:rPr>
              <a:t>该命令</a:t>
            </a:r>
            <a:r>
              <a:rPr lang="en-US" altLang="zh-CN" sz="2800" b="1" dirty="0">
                <a:latin typeface="楷体_GB2312" pitchFamily="49" charset="-122"/>
                <a:sym typeface="+mn-ea"/>
              </a:rPr>
              <a:t>gcc</a:t>
            </a:r>
            <a:r>
              <a:rPr lang="zh-CN" altLang="en-US" sz="2800" b="1" dirty="0">
                <a:latin typeface="楷体_GB2312" pitchFamily="49" charset="-122"/>
                <a:sym typeface="+mn-ea"/>
              </a:rPr>
              <a:t>之后无选项参数，表示对指定的源文件进行编译，直到输出执行文件（示例中的源文件为</a:t>
            </a:r>
            <a:r>
              <a:rPr lang="en-US" altLang="zh-CN" sz="2800" b="1" dirty="0">
                <a:latin typeface="楷体_GB2312" pitchFamily="49" charset="-122"/>
                <a:sym typeface="+mn-ea"/>
              </a:rPr>
              <a:t>hello.o</a:t>
            </a:r>
            <a:r>
              <a:rPr lang="zh-CN" altLang="en-US" sz="2800" b="1" dirty="0">
                <a:latin typeface="楷体_GB2312" pitchFamily="49" charset="-122"/>
                <a:sym typeface="+mn-ea"/>
              </a:rPr>
              <a:t>，输出的执行文件</a:t>
            </a:r>
            <a:r>
              <a:rPr lang="en-US" altLang="zh-CN" sz="2800" b="1" dirty="0">
                <a:latin typeface="楷体_GB2312" pitchFamily="49" charset="-122"/>
                <a:sym typeface="+mn-ea"/>
              </a:rPr>
              <a:t>hello</a:t>
            </a:r>
            <a:r>
              <a:rPr lang="zh-CN" altLang="en-US" sz="2800" b="1" dirty="0">
                <a:latin typeface="楷体_GB2312" pitchFamily="49" charset="-122"/>
                <a:sym typeface="+mn-ea"/>
              </a:rPr>
              <a:t>）。</a:t>
            </a:r>
            <a:endParaRPr lang="en-US" altLang="zh-CN" sz="2800" b="1" dirty="0">
              <a:latin typeface="楷体_GB2312" pitchFamily="49" charset="-122"/>
            </a:endParaRPr>
          </a:p>
          <a:p>
            <a:pPr eaLnBrk="1" hangingPunct="1">
              <a:lnSpc>
                <a:spcPct val="120000"/>
              </a:lnSpc>
            </a:pPr>
            <a:r>
              <a:rPr lang="zh-CN" altLang="en-US" sz="3200">
                <a:sym typeface="+mn-ea"/>
              </a:rPr>
              <a:t>运行该可执行文件</a:t>
            </a:r>
            <a:endParaRPr lang="zh-CN" altLang="en-US" sz="2800" b="1" dirty="0">
              <a:latin typeface="楷体_GB2312" pitchFamily="49" charset="-122"/>
            </a:endParaRPr>
          </a:p>
          <a:p>
            <a:pPr marL="457200" lvl="1" indent="0" eaLnBrk="1" hangingPunct="1">
              <a:lnSpc>
                <a:spcPct val="120000"/>
              </a:lnSpc>
              <a:buNone/>
            </a:pPr>
            <a:r>
              <a:rPr lang="en-US" altLang="zh-CN" sz="2800" b="1" dirty="0">
                <a:solidFill>
                  <a:srgbClr val="FF0000"/>
                </a:solidFill>
                <a:latin typeface="楷体_GB2312" pitchFamily="49" charset="-122"/>
                <a:sym typeface="+mn-ea"/>
              </a:rPr>
              <a:t>./hello</a:t>
            </a:r>
            <a:endParaRPr lang="en-US" altLang="zh-CN" sz="2800" b="1" dirty="0">
              <a:solidFill>
                <a:srgbClr val="FF0000"/>
              </a:solidFill>
              <a:latin typeface="楷体_GB2312" pitchFamily="49" charset="-122"/>
            </a:endParaRPr>
          </a:p>
          <a:p>
            <a:pPr marL="0" indent="0">
              <a:buNone/>
            </a:pPr>
            <a:endParaRPr lang="zh-CN"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sym typeface="+mn-ea"/>
              </a:rPr>
              <a:t>3.GCC</a:t>
            </a:r>
            <a:r>
              <a:rPr lang="en-US" altLang="zh-CN" baseline="-25000" dirty="0">
                <a:effectLst/>
                <a:sym typeface="+mn-ea"/>
              </a:rPr>
              <a:t>11/11</a:t>
            </a:r>
            <a:endParaRPr lang="zh-CN" altLang="en-US"/>
          </a:p>
        </p:txBody>
      </p:sp>
      <p:sp>
        <p:nvSpPr>
          <p:cNvPr id="3" name="内容占位符 2"/>
          <p:cNvSpPr>
            <a:spLocks noGrp="1"/>
          </p:cNvSpPr>
          <p:nvPr>
            <p:ph idx="1"/>
          </p:nvPr>
        </p:nvSpPr>
        <p:spPr/>
        <p:txBody>
          <a:bodyPr/>
          <a:lstStyle/>
          <a:p>
            <a:r>
              <a:rPr lang="zh-CN" altLang="en-US"/>
              <a:t>编译一个源文件</a:t>
            </a:r>
          </a:p>
          <a:p>
            <a:pPr marL="0" indent="0">
              <a:buNone/>
            </a:pPr>
            <a:r>
              <a:rPr lang="zh-CN" altLang="en-US">
                <a:sym typeface="+mn-ea"/>
              </a:rPr>
              <a:t>  </a:t>
            </a:r>
            <a:r>
              <a:rPr lang="en-US" altLang="zh-CN" sz="2800">
                <a:sym typeface="+mn-ea"/>
              </a:rPr>
              <a:t>gcc hello.c -o hello</a:t>
            </a:r>
            <a:r>
              <a:rPr lang="zh-CN" altLang="en-US" sz="2400">
                <a:sym typeface="+mn-ea"/>
              </a:rPr>
              <a:t>（若未给出可执行文件名，则会生成一个名为</a:t>
            </a:r>
            <a:r>
              <a:rPr lang="en-US" altLang="zh-CN" sz="2400">
                <a:sym typeface="+mn-ea"/>
              </a:rPr>
              <a:t>a.out</a:t>
            </a:r>
            <a:r>
              <a:rPr lang="zh-CN" altLang="en-US" sz="2400">
                <a:sym typeface="+mn-ea"/>
              </a:rPr>
              <a:t>的可执行文件）</a:t>
            </a:r>
          </a:p>
          <a:p>
            <a:r>
              <a:rPr lang="zh-CN" altLang="en-US"/>
              <a:t>编译多个源文件</a:t>
            </a:r>
          </a:p>
          <a:p>
            <a:pPr marL="0" indent="0">
              <a:buNone/>
            </a:pPr>
            <a:r>
              <a:rPr lang="zh-CN" altLang="en-US"/>
              <a:t>  </a:t>
            </a:r>
            <a:r>
              <a:rPr lang="en-US" altLang="zh-CN" sz="2800"/>
              <a:t>gcc file1.c file2.c -o file</a:t>
            </a:r>
          </a:p>
          <a:p>
            <a:pPr marL="457200" lvl="1" indent="0">
              <a:buNone/>
            </a:pPr>
            <a:r>
              <a:rPr lang="zh-CN" altLang="en-US" sz="2400" b="1" dirty="0">
                <a:latin typeface="楷体_GB2312" pitchFamily="49" charset="-122"/>
                <a:sym typeface="+mn-ea"/>
              </a:rPr>
              <a:t>解释：对于源文件不止一个情况，</a:t>
            </a:r>
            <a:r>
              <a:rPr lang="en-US" altLang="zh-CN" sz="2400" b="1" dirty="0">
                <a:latin typeface="楷体_GB2312" pitchFamily="49" charset="-122"/>
                <a:sym typeface="+mn-ea"/>
              </a:rPr>
              <a:t>GCC</a:t>
            </a:r>
            <a:r>
              <a:rPr lang="zh-CN" altLang="en-US" sz="2400" b="1" dirty="0">
                <a:latin typeface="楷体_GB2312" pitchFamily="49" charset="-122"/>
                <a:sym typeface="+mn-ea"/>
              </a:rPr>
              <a:t>编译过程仍然按照预处理、编译、汇编和链接的过程依次进行。因此，上面这条命令相当于依次执行如下三条命令。</a:t>
            </a:r>
            <a:endParaRPr lang="en-US" altLang="zh-CN" sz="2400" b="1" dirty="0">
              <a:latin typeface="楷体_GB2312" pitchFamily="49" charset="-122"/>
            </a:endParaRPr>
          </a:p>
          <a:p>
            <a:pPr lvl="1">
              <a:buNone/>
            </a:pPr>
            <a:r>
              <a:rPr lang="en-US" altLang="zh-CN" sz="2400" b="1" dirty="0">
                <a:solidFill>
                  <a:srgbClr val="FF0000"/>
                </a:solidFill>
                <a:latin typeface="楷体_GB2312" pitchFamily="49" charset="-122"/>
                <a:sym typeface="+mn-ea"/>
              </a:rPr>
              <a:t>  gcc -c file1.c -o file1.o </a:t>
            </a:r>
            <a:endParaRPr lang="en-US" altLang="zh-CN" sz="2400" b="1" dirty="0">
              <a:solidFill>
                <a:srgbClr val="FF0000"/>
              </a:solidFill>
              <a:latin typeface="楷体_GB2312" pitchFamily="49" charset="-122"/>
            </a:endParaRPr>
          </a:p>
          <a:p>
            <a:pPr lvl="1">
              <a:buNone/>
            </a:pPr>
            <a:r>
              <a:rPr lang="en-US" altLang="zh-CN" sz="2400" b="1" dirty="0">
                <a:solidFill>
                  <a:srgbClr val="FF0000"/>
                </a:solidFill>
                <a:latin typeface="楷体_GB2312" pitchFamily="49" charset="-122"/>
                <a:sym typeface="+mn-ea"/>
              </a:rPr>
              <a:t>  gcc -c file2.c -o file2.o </a:t>
            </a:r>
            <a:endParaRPr lang="en-US" altLang="zh-CN" sz="2400" b="1" dirty="0">
              <a:solidFill>
                <a:srgbClr val="FF0000"/>
              </a:solidFill>
              <a:latin typeface="楷体_GB2312" pitchFamily="49" charset="-122"/>
            </a:endParaRPr>
          </a:p>
          <a:p>
            <a:pPr lvl="1">
              <a:buNone/>
            </a:pPr>
            <a:r>
              <a:rPr lang="en-US" altLang="zh-CN" sz="2400" b="1" dirty="0">
                <a:solidFill>
                  <a:srgbClr val="FF0000"/>
                </a:solidFill>
                <a:latin typeface="楷体_GB2312" pitchFamily="49" charset="-122"/>
                <a:sym typeface="+mn-ea"/>
              </a:rPr>
              <a:t>  gcc file1.o file2.o -o file</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C4ACB3-4F9A-4F08-9502-B43D9E935F63}"/>
              </a:ext>
            </a:extLst>
          </p:cNvPr>
          <p:cNvSpPr>
            <a:spLocks noGrp="1"/>
          </p:cNvSpPr>
          <p:nvPr>
            <p:ph idx="1"/>
          </p:nvPr>
        </p:nvSpPr>
        <p:spPr>
          <a:xfrm>
            <a:off x="457200" y="1600200"/>
            <a:ext cx="8563578" cy="4525963"/>
          </a:xfrm>
        </p:spPr>
        <p:txBody>
          <a:bodyPr/>
          <a:lstStyle/>
          <a:p>
            <a:pPr marL="0" indent="0">
              <a:buNone/>
            </a:pPr>
            <a:endParaRPr lang="en-US" altLang="zh-CN" sz="2000" dirty="0"/>
          </a:p>
          <a:p>
            <a:pPr marL="0" indent="0">
              <a:buNone/>
            </a:pPr>
            <a:r>
              <a:rPr lang="zh-CN" altLang="en-US" sz="2000" dirty="0"/>
              <a:t>创建一个主函数（“</a:t>
            </a:r>
            <a:r>
              <a:rPr lang="en-US" altLang="zh-CN" sz="2000" dirty="0" err="1"/>
              <a:t>score.c</a:t>
            </a:r>
            <a:r>
              <a:rPr lang="zh-CN" altLang="en-US" sz="2000" dirty="0"/>
              <a:t>”） 创建一个调用函数（“</a:t>
            </a:r>
            <a:r>
              <a:rPr lang="en-US" altLang="zh-CN" sz="2000" dirty="0" err="1"/>
              <a:t>compute.c</a:t>
            </a:r>
            <a:r>
              <a:rPr lang="zh-CN" altLang="en-US" sz="2000" dirty="0"/>
              <a:t>”</a:t>
            </a:r>
            <a:r>
              <a:rPr lang="en-US" altLang="zh-CN" sz="2000"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6DABABCE-60BE-43D0-BE7E-36AFDCEDA948}"/>
              </a:ext>
            </a:extLst>
          </p:cNvPr>
          <p:cNvPicPr>
            <a:picLocks noChangeAspect="1"/>
          </p:cNvPicPr>
          <p:nvPr/>
        </p:nvPicPr>
        <p:blipFill>
          <a:blip r:embed="rId2"/>
          <a:stretch>
            <a:fillRect/>
          </a:stretch>
        </p:blipFill>
        <p:spPr>
          <a:xfrm>
            <a:off x="295914" y="2588884"/>
            <a:ext cx="3961905" cy="388640"/>
          </a:xfrm>
          <a:prstGeom prst="rect">
            <a:avLst/>
          </a:prstGeom>
        </p:spPr>
      </p:pic>
      <p:pic>
        <p:nvPicPr>
          <p:cNvPr id="6" name="图片 5">
            <a:extLst>
              <a:ext uri="{FF2B5EF4-FFF2-40B4-BE49-F238E27FC236}">
                <a16:creationId xmlns:a16="http://schemas.microsoft.com/office/drawing/2014/main" id="{9448338B-D2E1-4174-B1FF-477F0D1C868E}"/>
              </a:ext>
            </a:extLst>
          </p:cNvPr>
          <p:cNvPicPr>
            <a:picLocks noChangeAspect="1"/>
          </p:cNvPicPr>
          <p:nvPr/>
        </p:nvPicPr>
        <p:blipFill>
          <a:blip r:embed="rId3"/>
          <a:stretch>
            <a:fillRect/>
          </a:stretch>
        </p:blipFill>
        <p:spPr>
          <a:xfrm>
            <a:off x="4716016" y="3573016"/>
            <a:ext cx="4304762" cy="2437166"/>
          </a:xfrm>
          <a:prstGeom prst="rect">
            <a:avLst/>
          </a:prstGeom>
        </p:spPr>
      </p:pic>
      <p:pic>
        <p:nvPicPr>
          <p:cNvPr id="7" name="图片 6">
            <a:extLst>
              <a:ext uri="{FF2B5EF4-FFF2-40B4-BE49-F238E27FC236}">
                <a16:creationId xmlns:a16="http://schemas.microsoft.com/office/drawing/2014/main" id="{4E08356A-78E0-4069-A15B-11AD45AB7AC9}"/>
              </a:ext>
            </a:extLst>
          </p:cNvPr>
          <p:cNvPicPr>
            <a:picLocks noChangeAspect="1"/>
          </p:cNvPicPr>
          <p:nvPr/>
        </p:nvPicPr>
        <p:blipFill>
          <a:blip r:embed="rId4"/>
          <a:stretch>
            <a:fillRect/>
          </a:stretch>
        </p:blipFill>
        <p:spPr>
          <a:xfrm>
            <a:off x="4805643" y="2588884"/>
            <a:ext cx="3333333" cy="388640"/>
          </a:xfrm>
          <a:prstGeom prst="rect">
            <a:avLst/>
          </a:prstGeom>
        </p:spPr>
      </p:pic>
      <p:pic>
        <p:nvPicPr>
          <p:cNvPr id="8" name="图片 7">
            <a:extLst>
              <a:ext uri="{FF2B5EF4-FFF2-40B4-BE49-F238E27FC236}">
                <a16:creationId xmlns:a16="http://schemas.microsoft.com/office/drawing/2014/main" id="{ADAF4D2B-D398-48E9-8570-7568207ECD77}"/>
              </a:ext>
            </a:extLst>
          </p:cNvPr>
          <p:cNvPicPr>
            <a:picLocks noChangeAspect="1"/>
          </p:cNvPicPr>
          <p:nvPr/>
        </p:nvPicPr>
        <p:blipFill>
          <a:blip r:embed="rId5"/>
          <a:stretch>
            <a:fillRect/>
          </a:stretch>
        </p:blipFill>
        <p:spPr>
          <a:xfrm>
            <a:off x="123221" y="3573016"/>
            <a:ext cx="4304762" cy="2437165"/>
          </a:xfrm>
          <a:prstGeom prst="rect">
            <a:avLst/>
          </a:prstGeom>
        </p:spPr>
      </p:pic>
    </p:spTree>
    <p:extLst>
      <p:ext uri="{BB962C8B-B14F-4D97-AF65-F5344CB8AC3E}">
        <p14:creationId xmlns:p14="http://schemas.microsoft.com/office/powerpoint/2010/main" val="218578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A439C2F6-D9DD-4D4F-BDB4-C09685E4C772}"/>
              </a:ext>
            </a:extLst>
          </p:cNvPr>
          <p:cNvSpPr>
            <a:spLocks noGrp="1"/>
          </p:cNvSpPr>
          <p:nvPr>
            <p:ph idx="1"/>
          </p:nvPr>
        </p:nvSpPr>
        <p:spPr/>
        <p:txBody>
          <a:bodyPr/>
          <a:lstStyle/>
          <a:p>
            <a:pPr marL="0" indent="0">
              <a:buNone/>
            </a:pPr>
            <a:r>
              <a:rPr lang="zh-CN" altLang="en-US" dirty="0"/>
              <a:t>将上述两个文件编译成一个</a:t>
            </a:r>
            <a:r>
              <a:rPr lang="en-US" altLang="zh-CN" dirty="0" err="1"/>
              <a:t>sv</a:t>
            </a:r>
            <a:r>
              <a:rPr lang="zh-CN" altLang="en-US" dirty="0"/>
              <a:t>文件，并运行结果：</a:t>
            </a:r>
          </a:p>
        </p:txBody>
      </p:sp>
      <p:pic>
        <p:nvPicPr>
          <p:cNvPr id="7" name="图片 6">
            <a:extLst>
              <a:ext uri="{FF2B5EF4-FFF2-40B4-BE49-F238E27FC236}">
                <a16:creationId xmlns:a16="http://schemas.microsoft.com/office/drawing/2014/main" id="{48785B9D-C691-42CE-96E4-66074AF79187}"/>
              </a:ext>
            </a:extLst>
          </p:cNvPr>
          <p:cNvPicPr>
            <a:picLocks noChangeAspect="1"/>
          </p:cNvPicPr>
          <p:nvPr/>
        </p:nvPicPr>
        <p:blipFill>
          <a:blip r:embed="rId2"/>
          <a:stretch>
            <a:fillRect/>
          </a:stretch>
        </p:blipFill>
        <p:spPr>
          <a:xfrm>
            <a:off x="755576" y="2708920"/>
            <a:ext cx="7560840" cy="2232248"/>
          </a:xfrm>
          <a:prstGeom prst="rect">
            <a:avLst/>
          </a:prstGeom>
        </p:spPr>
      </p:pic>
    </p:spTree>
    <p:extLst>
      <p:ext uri="{BB962C8B-B14F-4D97-AF65-F5344CB8AC3E}">
        <p14:creationId xmlns:p14="http://schemas.microsoft.com/office/powerpoint/2010/main" val="2756310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4C38F8C-97D7-4588-BEAE-A422E7A41007}"/>
              </a:ext>
            </a:extLst>
          </p:cNvPr>
          <p:cNvSpPr>
            <a:spLocks noGrp="1" noChangeArrowheads="1"/>
          </p:cNvSpPr>
          <p:nvPr>
            <p:ph type="title" idx="4294967295"/>
          </p:nvPr>
        </p:nvSpPr>
        <p:spPr bwMode="auto">
          <a:xfrm>
            <a:off x="241300" y="349250"/>
            <a:ext cx="8075613" cy="1079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a:defRPr/>
            </a:pPr>
            <a:r>
              <a:rPr lang="en-US" altLang="zh-CN" sz="4000" dirty="0" err="1">
                <a:solidFill>
                  <a:srgbClr val="42568D"/>
                </a:solidFill>
                <a:latin typeface="微软雅黑" panose="020B0503020204020204" pitchFamily="34" charset="-122"/>
                <a:ea typeface="微软雅黑" panose="020B0503020204020204" pitchFamily="34" charset="-122"/>
                <a:sym typeface="+mn-ea"/>
              </a:rPr>
              <a:t>Makefile</a:t>
            </a:r>
            <a:r>
              <a:rPr lang="zh-CN" altLang="en-US" sz="4000" dirty="0">
                <a:solidFill>
                  <a:srgbClr val="42568D"/>
                </a:solidFill>
                <a:latin typeface="微软雅黑" panose="020B0503020204020204" pitchFamily="34" charset="-122"/>
                <a:ea typeface="微软雅黑" panose="020B0503020204020204" pitchFamily="34" charset="-122"/>
                <a:sym typeface="+mn-ea"/>
              </a:rPr>
              <a:t>文件简介</a:t>
            </a:r>
            <a:r>
              <a:rPr lang="en-US" altLang="zh-CN" baseline="-25000" dirty="0">
                <a:effectLst/>
                <a:sym typeface="+mn-ea"/>
              </a:rPr>
              <a:t>1/7</a:t>
            </a:r>
            <a:endParaRPr lang="en-US" altLang="zh-CN" baseline="-25000" dirty="0">
              <a:effectLst/>
            </a:endParaRPr>
          </a:p>
        </p:txBody>
      </p:sp>
      <p:sp>
        <p:nvSpPr>
          <p:cNvPr id="11266" name="Text Box 2">
            <a:extLst>
              <a:ext uri="{FF2B5EF4-FFF2-40B4-BE49-F238E27FC236}">
                <a16:creationId xmlns:a16="http://schemas.microsoft.com/office/drawing/2014/main" id="{5C892D9B-4AD0-4064-846A-239EA392F153}"/>
              </a:ext>
            </a:extLst>
          </p:cNvPr>
          <p:cNvSpPr txBox="1">
            <a:spLocks noChangeArrowheads="1"/>
          </p:cNvSpPr>
          <p:nvPr/>
        </p:nvSpPr>
        <p:spPr bwMode="auto">
          <a:xfrm>
            <a:off x="249238" y="1485900"/>
            <a:ext cx="807561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65200" algn="l"/>
                <a:tab pos="1879600" algn="l"/>
                <a:tab pos="2794000" algn="l"/>
                <a:tab pos="3708400" algn="l"/>
                <a:tab pos="4622800" algn="l"/>
                <a:tab pos="5537200" algn="l"/>
                <a:tab pos="6451600" algn="l"/>
                <a:tab pos="7366000" algn="l"/>
                <a:tab pos="8280400" algn="l"/>
                <a:tab pos="9194800" algn="l"/>
              </a:tabLst>
              <a:defRPr>
                <a:solidFill>
                  <a:schemeClr val="tx1"/>
                </a:solidFill>
                <a:latin typeface="Palatino Linotype" panose="02040502050505030304" pitchFamily="18" charset="0"/>
                <a:ea typeface="宋体" panose="02010600030101010101" pitchFamily="2" charset="-122"/>
              </a:defRPr>
            </a:lvl1pPr>
            <a:lvl2pPr marL="720725" indent="-273050" eaLnBrk="0" hangingPunct="0">
              <a:tabLst>
                <a:tab pos="965200" algn="l"/>
                <a:tab pos="1879600" algn="l"/>
                <a:tab pos="2794000" algn="l"/>
                <a:tab pos="3708400" algn="l"/>
                <a:tab pos="4622800" algn="l"/>
                <a:tab pos="5537200" algn="l"/>
                <a:tab pos="6451600" algn="l"/>
                <a:tab pos="7366000" algn="l"/>
                <a:tab pos="8280400" algn="l"/>
                <a:tab pos="9194800" algn="l"/>
              </a:tabLst>
              <a:defRPr>
                <a:solidFill>
                  <a:schemeClr val="tx1"/>
                </a:solidFill>
                <a:latin typeface="Palatino Linotype" panose="02040502050505030304" pitchFamily="18" charset="0"/>
                <a:ea typeface="宋体" panose="02010600030101010101" pitchFamily="2" charset="-122"/>
              </a:defRPr>
            </a:lvl2pPr>
            <a:lvl3pPr eaLnBrk="0" hangingPunct="0">
              <a:tabLst>
                <a:tab pos="965200" algn="l"/>
                <a:tab pos="1879600" algn="l"/>
                <a:tab pos="2794000" algn="l"/>
                <a:tab pos="3708400" algn="l"/>
                <a:tab pos="4622800" algn="l"/>
                <a:tab pos="5537200" algn="l"/>
                <a:tab pos="6451600" algn="l"/>
                <a:tab pos="7366000" algn="l"/>
                <a:tab pos="8280400" algn="l"/>
                <a:tab pos="9194800" algn="l"/>
              </a:tabLst>
              <a:defRPr>
                <a:solidFill>
                  <a:schemeClr val="tx1"/>
                </a:solidFill>
                <a:latin typeface="Palatino Linotype" panose="02040502050505030304" pitchFamily="18" charset="0"/>
                <a:ea typeface="宋体" panose="02010600030101010101" pitchFamily="2" charset="-122"/>
              </a:defRPr>
            </a:lvl3pPr>
            <a:lvl4pPr marL="417513" indent="-382588" eaLnBrk="0" hangingPunct="0">
              <a:tabLst>
                <a:tab pos="965200" algn="l"/>
                <a:tab pos="1879600" algn="l"/>
                <a:tab pos="2794000" algn="l"/>
                <a:tab pos="3708400" algn="l"/>
                <a:tab pos="4622800" algn="l"/>
                <a:tab pos="5537200" algn="l"/>
                <a:tab pos="6451600" algn="l"/>
                <a:tab pos="7366000" algn="l"/>
                <a:tab pos="8280400" algn="l"/>
                <a:tab pos="9194800" algn="l"/>
              </a:tabLst>
              <a:defRPr>
                <a:solidFill>
                  <a:schemeClr val="tx1"/>
                </a:solidFill>
                <a:latin typeface="Palatino Linotype" panose="02040502050505030304" pitchFamily="18" charset="0"/>
                <a:ea typeface="宋体" panose="02010600030101010101" pitchFamily="2" charset="-122"/>
              </a:defRPr>
            </a:lvl4pPr>
            <a:lvl5pPr eaLnBrk="0" hangingPunct="0">
              <a:tabLst>
                <a:tab pos="965200" algn="l"/>
                <a:tab pos="1879600" algn="l"/>
                <a:tab pos="2794000" algn="l"/>
                <a:tab pos="3708400" algn="l"/>
                <a:tab pos="4622800" algn="l"/>
                <a:tab pos="5537200" algn="l"/>
                <a:tab pos="6451600" algn="l"/>
                <a:tab pos="7366000" algn="l"/>
                <a:tab pos="8280400" algn="l"/>
                <a:tab pos="9194800" algn="l"/>
              </a:tabLst>
              <a:defRPr>
                <a:solidFill>
                  <a:schemeClr val="tx1"/>
                </a:solidFill>
                <a:latin typeface="Palatino Linotype" panose="0204050205050503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tabLst>
                <a:tab pos="965200" algn="l"/>
                <a:tab pos="1879600" algn="l"/>
                <a:tab pos="2794000" algn="l"/>
                <a:tab pos="3708400" algn="l"/>
                <a:tab pos="4622800" algn="l"/>
                <a:tab pos="5537200" algn="l"/>
                <a:tab pos="6451600" algn="l"/>
                <a:tab pos="7366000" algn="l"/>
                <a:tab pos="8280400" algn="l"/>
                <a:tab pos="9194800" algn="l"/>
              </a:tabLst>
              <a:defRPr>
                <a:solidFill>
                  <a:schemeClr val="tx1"/>
                </a:solidFill>
                <a:latin typeface="Palatino Linotype" panose="0204050205050503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tabLst>
                <a:tab pos="965200" algn="l"/>
                <a:tab pos="1879600" algn="l"/>
                <a:tab pos="2794000" algn="l"/>
                <a:tab pos="3708400" algn="l"/>
                <a:tab pos="4622800" algn="l"/>
                <a:tab pos="5537200" algn="l"/>
                <a:tab pos="6451600" algn="l"/>
                <a:tab pos="7366000" algn="l"/>
                <a:tab pos="8280400" algn="l"/>
                <a:tab pos="9194800" algn="l"/>
              </a:tabLst>
              <a:defRPr>
                <a:solidFill>
                  <a:schemeClr val="tx1"/>
                </a:solidFill>
                <a:latin typeface="Palatino Linotype" panose="0204050205050503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tabLst>
                <a:tab pos="965200" algn="l"/>
                <a:tab pos="1879600" algn="l"/>
                <a:tab pos="2794000" algn="l"/>
                <a:tab pos="3708400" algn="l"/>
                <a:tab pos="4622800" algn="l"/>
                <a:tab pos="5537200" algn="l"/>
                <a:tab pos="6451600" algn="l"/>
                <a:tab pos="7366000" algn="l"/>
                <a:tab pos="8280400" algn="l"/>
                <a:tab pos="9194800" algn="l"/>
              </a:tabLst>
              <a:defRPr>
                <a:solidFill>
                  <a:schemeClr val="tx1"/>
                </a:solidFill>
                <a:latin typeface="Palatino Linotype" panose="0204050205050503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tabLst>
                <a:tab pos="965200" algn="l"/>
                <a:tab pos="1879600" algn="l"/>
                <a:tab pos="2794000" algn="l"/>
                <a:tab pos="3708400" algn="l"/>
                <a:tab pos="4622800" algn="l"/>
                <a:tab pos="5537200" algn="l"/>
                <a:tab pos="6451600" algn="l"/>
                <a:tab pos="7366000" algn="l"/>
                <a:tab pos="8280400" algn="l"/>
                <a:tab pos="9194800" algn="l"/>
              </a:tabLst>
              <a:defRPr>
                <a:solidFill>
                  <a:schemeClr val="tx1"/>
                </a:solidFill>
                <a:latin typeface="Palatino Linotype" panose="02040502050505030304" pitchFamily="18" charset="0"/>
                <a:ea typeface="宋体" panose="02010600030101010101" pitchFamily="2" charset="-122"/>
              </a:defRPr>
            </a:lvl9pPr>
          </a:lstStyle>
          <a:p>
            <a:pPr lvl="3" eaLnBrk="1" hangingPunct="1">
              <a:lnSpc>
                <a:spcPts val="5863"/>
              </a:lnSpc>
              <a:spcBef>
                <a:spcPts val="700"/>
              </a:spcBef>
              <a:buClr>
                <a:srgbClr val="6EA0B0"/>
              </a:buClr>
              <a:buSzPct val="80000"/>
              <a:buFont typeface="Wingdings 2" panose="05020102010507070707" pitchFamily="18" charset="2"/>
              <a:buChar char=""/>
            </a:pPr>
            <a:r>
              <a:rPr lang="en-US" altLang="zh-CN" sz="3200" b="1">
                <a:latin typeface="Arial" panose="020B0604020202020204" pitchFamily="34" charset="0"/>
              </a:rPr>
              <a:t>What is Make</a:t>
            </a:r>
            <a:r>
              <a:rPr lang="zh-CN" altLang="zh-CN" sz="3200" b="1">
                <a:latin typeface="Arial" panose="020B0604020202020204" pitchFamily="34" charset="0"/>
              </a:rPr>
              <a:t>？</a:t>
            </a:r>
          </a:p>
          <a:p>
            <a:pPr lvl="1" eaLnBrk="1" hangingPunct="1">
              <a:lnSpc>
                <a:spcPts val="5025"/>
              </a:lnSpc>
              <a:spcBef>
                <a:spcPts val="600"/>
              </a:spcBef>
              <a:buClr>
                <a:srgbClr val="6EA0B0"/>
              </a:buClr>
              <a:buSzPct val="90000"/>
              <a:buFont typeface="Wingdings 2" panose="05020102010507070707" pitchFamily="18" charset="2"/>
              <a:buChar char=""/>
            </a:pPr>
            <a:r>
              <a:rPr lang="en-US" altLang="zh-CN" sz="2800">
                <a:latin typeface="Arial" panose="020B0604020202020204" pitchFamily="34" charset="0"/>
              </a:rPr>
              <a:t>Make </a:t>
            </a:r>
            <a:r>
              <a:rPr lang="zh-CN" altLang="zh-CN" sz="2800">
                <a:latin typeface="Arial" panose="020B0604020202020204" pitchFamily="34" charset="0"/>
              </a:rPr>
              <a:t>是用于自动编译、链接程序的实用工具。</a:t>
            </a:r>
          </a:p>
          <a:p>
            <a:pPr lvl="3" eaLnBrk="1" hangingPunct="1">
              <a:lnSpc>
                <a:spcPts val="5863"/>
              </a:lnSpc>
              <a:spcBef>
                <a:spcPts val="700"/>
              </a:spcBef>
              <a:buClr>
                <a:srgbClr val="6EA0B0"/>
              </a:buClr>
              <a:buSzPct val="80000"/>
              <a:buFont typeface="Wingdings 2" panose="05020102010507070707" pitchFamily="18" charset="2"/>
              <a:buChar char=""/>
            </a:pPr>
            <a:r>
              <a:rPr lang="en-US" altLang="zh-CN" sz="3200" b="1">
                <a:latin typeface="Arial" panose="020B0604020202020204" pitchFamily="34" charset="0"/>
              </a:rPr>
              <a:t>Make</a:t>
            </a:r>
            <a:r>
              <a:rPr lang="zh-CN" altLang="zh-CN" sz="3200" b="1">
                <a:latin typeface="Arial" panose="020B0604020202020204" pitchFamily="34" charset="0"/>
              </a:rPr>
              <a:t>的优点</a:t>
            </a:r>
          </a:p>
          <a:p>
            <a:pPr lvl="1" eaLnBrk="1" hangingPunct="1">
              <a:spcBef>
                <a:spcPts val="600"/>
              </a:spcBef>
              <a:buClr>
                <a:srgbClr val="6EA0B0"/>
              </a:buClr>
              <a:buSzPct val="90000"/>
              <a:buFont typeface="Wingdings 2" panose="05020102010507070707" pitchFamily="18" charset="2"/>
              <a:buChar char=""/>
            </a:pPr>
            <a:r>
              <a:rPr lang="en-US" altLang="zh-CN" sz="2800">
                <a:latin typeface="Arial" panose="020B0604020202020204" pitchFamily="34" charset="0"/>
              </a:rPr>
              <a:t>“</a:t>
            </a:r>
            <a:r>
              <a:rPr lang="zh-CN" altLang="zh-CN" sz="2800">
                <a:latin typeface="Arial" panose="020B0604020202020204" pitchFamily="34" charset="0"/>
              </a:rPr>
              <a:t>自动化编译</a:t>
            </a:r>
            <a:r>
              <a:rPr lang="en-US" altLang="zh-CN" sz="2800">
                <a:latin typeface="Arial" panose="020B0604020202020204" pitchFamily="34" charset="0"/>
              </a:rPr>
              <a:t>”</a:t>
            </a:r>
            <a:r>
              <a:rPr lang="zh-CN" altLang="zh-CN" sz="2800">
                <a:latin typeface="Arial" panose="020B0604020202020204" pitchFamily="34" charset="0"/>
              </a:rPr>
              <a:t>，一旦写好，只需要一个</a:t>
            </a:r>
            <a:r>
              <a:rPr lang="en-US" altLang="zh-CN" sz="2800">
                <a:latin typeface="Arial" panose="020B0604020202020204" pitchFamily="34" charset="0"/>
              </a:rPr>
              <a:t>make</a:t>
            </a:r>
            <a:r>
              <a:rPr lang="zh-CN" altLang="zh-CN" sz="2800">
                <a:latin typeface="Arial" panose="020B0604020202020204" pitchFamily="34" charset="0"/>
              </a:rPr>
              <a:t>命令，整个工程完全自动编译，极大的提高了软件开发的效率。</a:t>
            </a:r>
          </a:p>
          <a:p>
            <a:pPr lvl="1" eaLnBrk="1" hangingPunct="1">
              <a:spcBef>
                <a:spcPts val="600"/>
              </a:spcBef>
              <a:buClr>
                <a:srgbClr val="6EA0B0"/>
              </a:buClr>
              <a:buSzPct val="90000"/>
              <a:buFont typeface="Wingdings 2" panose="05020102010507070707" pitchFamily="18" charset="2"/>
              <a:buChar char=""/>
            </a:pPr>
            <a:r>
              <a:rPr lang="zh-CN" altLang="zh-CN" sz="2800">
                <a:latin typeface="Arial" panose="020B0604020202020204" pitchFamily="34" charset="0"/>
              </a:rPr>
              <a:t>“自动”是指它能够根据文件时间戳自动发现更新过的文件而减少编译的工作量。</a:t>
            </a:r>
          </a:p>
        </p:txBody>
      </p:sp>
    </p:spTree>
    <p:extLst>
      <p:ext uri="{BB962C8B-B14F-4D97-AF65-F5344CB8AC3E}">
        <p14:creationId xmlns:p14="http://schemas.microsoft.com/office/powerpoint/2010/main" val="239158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ED06E-3B3B-47B9-AE9C-2E0B90455B43}"/>
              </a:ext>
            </a:extLst>
          </p:cNvPr>
          <p:cNvSpPr>
            <a:spLocks noGrp="1"/>
          </p:cNvSpPr>
          <p:nvPr>
            <p:ph type="title"/>
          </p:nvPr>
        </p:nvSpPr>
        <p:spPr>
          <a:xfrm>
            <a:off x="457200" y="836613"/>
            <a:ext cx="8229600" cy="504825"/>
          </a:xfrm>
        </p:spPr>
        <p:txBody>
          <a:bodyPr/>
          <a:lstStyle/>
          <a:p>
            <a:r>
              <a:rPr lang="en-US" altLang="zh-CN" dirty="0" err="1">
                <a:solidFill>
                  <a:srgbClr val="42568D"/>
                </a:solidFill>
                <a:latin typeface="微软雅黑" panose="020B0503020204020204" pitchFamily="34" charset="-122"/>
                <a:ea typeface="微软雅黑" panose="020B0503020204020204" pitchFamily="34" charset="-122"/>
                <a:sym typeface="+mn-ea"/>
              </a:rPr>
              <a:t>Makefile</a:t>
            </a:r>
            <a:r>
              <a:rPr lang="zh-CN" altLang="en-US" dirty="0">
                <a:solidFill>
                  <a:srgbClr val="42568D"/>
                </a:solidFill>
                <a:latin typeface="微软雅黑" panose="020B0503020204020204" pitchFamily="34" charset="-122"/>
                <a:ea typeface="微软雅黑" panose="020B0503020204020204" pitchFamily="34" charset="-122"/>
                <a:sym typeface="+mn-ea"/>
              </a:rPr>
              <a:t>文件简介</a:t>
            </a:r>
            <a:r>
              <a:rPr lang="en-US" altLang="zh-CN" baseline="-25000" dirty="0">
                <a:effectLst/>
                <a:sym typeface="+mn-ea"/>
              </a:rPr>
              <a:t>2/7</a:t>
            </a:r>
            <a:endParaRPr lang="zh-CN" altLang="en-US" noProof="1"/>
          </a:p>
        </p:txBody>
      </p:sp>
      <p:sp>
        <p:nvSpPr>
          <p:cNvPr id="3" name="内容占位符 2">
            <a:extLst>
              <a:ext uri="{FF2B5EF4-FFF2-40B4-BE49-F238E27FC236}">
                <a16:creationId xmlns:a16="http://schemas.microsoft.com/office/drawing/2014/main" id="{0E570973-2681-4C85-A139-28A0D348464E}"/>
              </a:ext>
            </a:extLst>
          </p:cNvPr>
          <p:cNvSpPr>
            <a:spLocks noGrp="1"/>
          </p:cNvSpPr>
          <p:nvPr>
            <p:ph idx="1"/>
          </p:nvPr>
        </p:nvSpPr>
        <p:spPr/>
        <p:txBody>
          <a:bodyPr/>
          <a:lstStyle/>
          <a:p>
            <a:r>
              <a:rPr lang="en-US" altLang="zh-CN" sz="2800" b="1" noProof="1">
                <a:latin typeface="楷体_GB2312" pitchFamily="49" charset="-122"/>
                <a:sym typeface="+mn-ea"/>
              </a:rPr>
              <a:t>Make</a:t>
            </a:r>
            <a:r>
              <a:rPr lang="zh-CN" altLang="en-US" sz="2800" b="1" noProof="1">
                <a:latin typeface="楷体_GB2312" pitchFamily="49" charset="-122"/>
                <a:sym typeface="+mn-ea"/>
              </a:rPr>
              <a:t>在执行时，会默认的在当前目录下寻找名为</a:t>
            </a:r>
            <a:r>
              <a:rPr lang="en-US" altLang="zh-CN" sz="2800" b="1" noProof="1">
                <a:latin typeface="楷体_GB2312" pitchFamily="49" charset="-122"/>
                <a:sym typeface="+mn-ea"/>
              </a:rPr>
              <a:t>Makefile</a:t>
            </a:r>
            <a:r>
              <a:rPr lang="zh-CN" altLang="en-US" sz="2800" b="1" noProof="1">
                <a:latin typeface="楷体_GB2312" pitchFamily="49" charset="-122"/>
                <a:sym typeface="+mn-ea"/>
              </a:rPr>
              <a:t>或</a:t>
            </a:r>
            <a:r>
              <a:rPr lang="en-US" altLang="zh-CN" sz="2800" b="1" noProof="1">
                <a:latin typeface="楷体_GB2312" pitchFamily="49" charset="-122"/>
                <a:sym typeface="+mn-ea"/>
              </a:rPr>
              <a:t>makefile</a:t>
            </a:r>
            <a:r>
              <a:rPr lang="zh-CN" altLang="en-US" sz="2800" b="1" noProof="1">
                <a:latin typeface="楷体_GB2312" pitchFamily="49" charset="-122"/>
                <a:sym typeface="+mn-ea"/>
              </a:rPr>
              <a:t>的文件，当名字不为这两者之一时，可以使用如下方法指定：</a:t>
            </a:r>
          </a:p>
          <a:p>
            <a:pPr marL="0" indent="0">
              <a:buFont typeface="Wingdings" panose="05000000000000000000" pitchFamily="2" charset="2"/>
              <a:buNone/>
            </a:pPr>
            <a:r>
              <a:rPr lang="en-US" altLang="zh-CN" sz="2800" b="1" noProof="1">
                <a:latin typeface="楷体_GB2312" pitchFamily="49" charset="-122"/>
                <a:sym typeface="+mn-ea"/>
              </a:rPr>
              <a:t>	make -f </a:t>
            </a:r>
            <a:r>
              <a:rPr lang="zh-CN" altLang="en-US" sz="2800" b="1" noProof="1">
                <a:latin typeface="楷体_GB2312" pitchFamily="49" charset="-122"/>
                <a:sym typeface="+mn-ea"/>
              </a:rPr>
              <a:t>文件名</a:t>
            </a:r>
          </a:p>
          <a:p>
            <a:r>
              <a:rPr lang="en-US" altLang="zh-CN" sz="2800" b="1" noProof="1">
                <a:latin typeface="楷体_GB2312" pitchFamily="49" charset="-122"/>
                <a:sym typeface="+mn-ea"/>
              </a:rPr>
              <a:t>Makefile</a:t>
            </a:r>
            <a:r>
              <a:rPr lang="zh-CN" altLang="en-US" sz="2800" b="1" noProof="1">
                <a:latin typeface="楷体_GB2312" pitchFamily="49" charset="-122"/>
                <a:sym typeface="+mn-ea"/>
              </a:rPr>
              <a:t>是一个文本形式的数据库文件</a:t>
            </a:r>
            <a:endParaRPr lang="en-US" altLang="zh-CN" sz="2800" b="1" noProof="1">
              <a:latin typeface="楷体_GB2312" pitchFamily="49" charset="-122"/>
            </a:endParaRPr>
          </a:p>
          <a:p>
            <a:pPr lvl="1"/>
            <a:r>
              <a:rPr lang="zh-CN" altLang="en-US" b="1" noProof="1">
                <a:latin typeface="楷体_GB2312" pitchFamily="49" charset="-122"/>
                <a:sym typeface="+mn-ea"/>
              </a:rPr>
              <a:t>描述了整个工程的编译、链接等规则</a:t>
            </a:r>
            <a:endParaRPr lang="en-US" altLang="zh-CN" b="1" noProof="1">
              <a:latin typeface="楷体_GB2312" pitchFamily="49" charset="-122"/>
            </a:endParaRPr>
          </a:p>
          <a:p>
            <a:pPr lvl="1"/>
            <a:r>
              <a:rPr lang="zh-CN" altLang="en-US" b="1" noProof="1">
                <a:latin typeface="楷体_GB2312" pitchFamily="49" charset="-122"/>
                <a:sym typeface="+mn-ea"/>
              </a:rPr>
              <a:t>工程中的哪些文件需要编译，具体怎么编译</a:t>
            </a:r>
            <a:endParaRPr lang="en-US" altLang="zh-CN" b="1" noProof="1">
              <a:latin typeface="楷体_GB2312" pitchFamily="49" charset="-122"/>
            </a:endParaRPr>
          </a:p>
          <a:p>
            <a:pPr lvl="1"/>
            <a:r>
              <a:rPr lang="zh-CN" altLang="en-US" b="1" noProof="1">
                <a:latin typeface="楷体_GB2312" pitchFamily="49" charset="-122"/>
                <a:sym typeface="+mn-ea"/>
              </a:rPr>
              <a:t>需要创建哪些库文件以及如何创建这些库文件</a:t>
            </a:r>
            <a:endParaRPr lang="en-US" altLang="zh-CN" b="1" noProof="1">
              <a:latin typeface="楷体_GB2312" pitchFamily="49" charset="-122"/>
            </a:endParaRPr>
          </a:p>
          <a:p>
            <a:pPr lvl="1"/>
            <a:r>
              <a:rPr lang="zh-CN" altLang="en-US" b="1" noProof="1">
                <a:latin typeface="楷体_GB2312" pitchFamily="49" charset="-122"/>
                <a:sym typeface="+mn-ea"/>
              </a:rPr>
              <a:t>如何产生我们最后想要得到的可执行文件</a:t>
            </a:r>
            <a:endParaRPr lang="zh-CN" altLang="en-US" noProof="1"/>
          </a:p>
        </p:txBody>
      </p:sp>
    </p:spTree>
    <p:extLst>
      <p:ext uri="{BB962C8B-B14F-4D97-AF65-F5344CB8AC3E}">
        <p14:creationId xmlns:p14="http://schemas.microsoft.com/office/powerpoint/2010/main" val="99980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50EA6-CC6E-493A-9100-33438E824BAD}"/>
              </a:ext>
            </a:extLst>
          </p:cNvPr>
          <p:cNvSpPr>
            <a:spLocks noGrp="1"/>
          </p:cNvSpPr>
          <p:nvPr>
            <p:ph type="title"/>
          </p:nvPr>
        </p:nvSpPr>
        <p:spPr>
          <a:xfrm>
            <a:off x="457200" y="836613"/>
            <a:ext cx="8229600" cy="504825"/>
          </a:xfrm>
        </p:spPr>
        <p:txBody>
          <a:bodyPr/>
          <a:lstStyle/>
          <a:p>
            <a:r>
              <a:rPr lang="en-US" altLang="zh-CN" dirty="0" err="1">
                <a:solidFill>
                  <a:srgbClr val="42568D"/>
                </a:solidFill>
                <a:latin typeface="微软雅黑" panose="020B0503020204020204" pitchFamily="34" charset="-122"/>
                <a:ea typeface="微软雅黑" panose="020B0503020204020204" pitchFamily="34" charset="-122"/>
                <a:sym typeface="+mn-ea"/>
              </a:rPr>
              <a:t>Makefile</a:t>
            </a:r>
            <a:r>
              <a:rPr lang="zh-CN" altLang="en-US" dirty="0">
                <a:solidFill>
                  <a:srgbClr val="42568D"/>
                </a:solidFill>
                <a:latin typeface="微软雅黑" panose="020B0503020204020204" pitchFamily="34" charset="-122"/>
                <a:ea typeface="微软雅黑" panose="020B0503020204020204" pitchFamily="34" charset="-122"/>
                <a:sym typeface="+mn-ea"/>
              </a:rPr>
              <a:t>文件简介</a:t>
            </a:r>
            <a:r>
              <a:rPr lang="en-US" altLang="zh-CN" baseline="-25000" dirty="0">
                <a:effectLst/>
                <a:sym typeface="+mn-ea"/>
              </a:rPr>
              <a:t>3/7</a:t>
            </a:r>
            <a:endParaRPr lang="zh-CN" altLang="en-US" noProof="1"/>
          </a:p>
        </p:txBody>
      </p:sp>
      <p:sp>
        <p:nvSpPr>
          <p:cNvPr id="3" name="内容占位符 2">
            <a:extLst>
              <a:ext uri="{FF2B5EF4-FFF2-40B4-BE49-F238E27FC236}">
                <a16:creationId xmlns:a16="http://schemas.microsoft.com/office/drawing/2014/main" id="{65A9B938-4711-4F14-9E40-0453677D7EDE}"/>
              </a:ext>
            </a:extLst>
          </p:cNvPr>
          <p:cNvSpPr>
            <a:spLocks noGrp="1"/>
          </p:cNvSpPr>
          <p:nvPr>
            <p:ph idx="1"/>
          </p:nvPr>
        </p:nvSpPr>
        <p:spPr/>
        <p:txBody>
          <a:bodyPr/>
          <a:lstStyle/>
          <a:p>
            <a:r>
              <a:rPr lang="en-US" altLang="zh-CN" noProof="1"/>
              <a:t>Makefile</a:t>
            </a:r>
            <a:r>
              <a:rPr lang="zh-CN" altLang="en-US" noProof="1"/>
              <a:t>编写规则</a:t>
            </a:r>
          </a:p>
          <a:p>
            <a:pPr marL="722630" lvl="1" indent="-271780" defTabSz="0" eaLnBrk="1" hangingPunct="1">
              <a:spcBef>
                <a:spcPts val="700"/>
              </a:spcBef>
              <a:buSzPct val="9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noProof="1">
                <a:sym typeface="+mn-ea"/>
              </a:rPr>
              <a:t>目标(target):依赖(prerequiries)…</a:t>
            </a:r>
            <a:endParaRPr lang="zh-CN" altLang="en-US" noProof="1"/>
          </a:p>
          <a:p>
            <a:pPr marL="722630" lvl="1" indent="-271780" defTabSz="0" eaLnBrk="1" hangingPunct="1">
              <a:spcBef>
                <a:spcPts val="700"/>
              </a:spcBef>
              <a:buSzPct val="9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noProof="1">
                <a:sym typeface="+mn-ea"/>
              </a:rPr>
              <a:t>&lt;tab&gt;命令(command)</a:t>
            </a:r>
          </a:p>
          <a:p>
            <a:pPr lvl="1">
              <a:spcBef>
                <a:spcPts val="650"/>
              </a:spcBef>
              <a:buClr>
                <a:srgbClr val="6EA0B0"/>
              </a:buClr>
              <a:buSzPct val="90000"/>
              <a:buFont typeface="Wingdings 2" panose="05020102010507070707" pitchFamily="16" charset="2"/>
              <a:buChar char=""/>
            </a:pPr>
            <a:r>
              <a:rPr lang="zh-CN" altLang="zh-CN" sz="2000" noProof="1">
                <a:solidFill>
                  <a:srgbClr val="FF0000"/>
                </a:solidFill>
                <a:latin typeface="Arial" panose="020B0604020202020204" pitchFamily="34" charset="0"/>
                <a:sym typeface="+mn-ea"/>
              </a:rPr>
              <a:t>目标</a:t>
            </a:r>
            <a:r>
              <a:rPr lang="en-US" altLang="zh-CN" sz="2000" noProof="1">
                <a:solidFill>
                  <a:srgbClr val="FF0000"/>
                </a:solidFill>
                <a:latin typeface="Arial" panose="020B0604020202020204" pitchFamily="34" charset="0"/>
                <a:sym typeface="+mn-ea"/>
              </a:rPr>
              <a:t>(target)</a:t>
            </a:r>
            <a:r>
              <a:rPr lang="zh-CN" altLang="zh-CN" sz="2000" noProof="1">
                <a:latin typeface="Arial" panose="020B0604020202020204" pitchFamily="34" charset="0"/>
                <a:sym typeface="+mn-ea"/>
              </a:rPr>
              <a:t>通常是要产生的文件的名称，目标的例子是可执行文件或</a:t>
            </a:r>
            <a:r>
              <a:rPr lang="en-US" altLang="zh-CN" sz="2000" noProof="1">
                <a:latin typeface="Arial" panose="020B0604020202020204" pitchFamily="34" charset="0"/>
                <a:sym typeface="+mn-ea"/>
              </a:rPr>
              <a:t>OBJ</a:t>
            </a:r>
            <a:r>
              <a:rPr lang="zh-CN" altLang="zh-CN" sz="2000" noProof="1">
                <a:latin typeface="Arial" panose="020B0604020202020204" pitchFamily="34" charset="0"/>
                <a:sym typeface="+mn-ea"/>
              </a:rPr>
              <a:t>文件。目标也可是一个执行的动作名称，这样的目标通常称为伪目标（</a:t>
            </a:r>
            <a:r>
              <a:rPr lang="en-US" altLang="zh-CN" sz="2000" noProof="1">
                <a:latin typeface="Arial" panose="020B0604020202020204" pitchFamily="34" charset="0"/>
                <a:sym typeface="+mn-ea"/>
              </a:rPr>
              <a:t>PHONY</a:t>
            </a:r>
            <a:r>
              <a:rPr lang="zh-CN" altLang="zh-CN" sz="2000" noProof="1">
                <a:latin typeface="Arial" panose="020B0604020202020204" pitchFamily="34" charset="0"/>
                <a:sym typeface="+mn-ea"/>
              </a:rPr>
              <a:t>）诸如‘</a:t>
            </a:r>
            <a:r>
              <a:rPr lang="en-US" altLang="zh-CN" sz="2000" noProof="1">
                <a:latin typeface="Arial" panose="020B0604020202020204" pitchFamily="34" charset="0"/>
                <a:sym typeface="+mn-ea"/>
              </a:rPr>
              <a:t>clean’ </a:t>
            </a:r>
            <a:r>
              <a:rPr lang="zh-CN" altLang="zh-CN" sz="2000" noProof="1">
                <a:latin typeface="Arial" panose="020B0604020202020204" pitchFamily="34" charset="0"/>
                <a:sym typeface="+mn-ea"/>
              </a:rPr>
              <a:t>。</a:t>
            </a:r>
            <a:endParaRPr lang="zh-CN" altLang="zh-CN" sz="2000" noProof="1">
              <a:latin typeface="Arial" panose="020B0604020202020204" pitchFamily="34" charset="0"/>
            </a:endParaRPr>
          </a:p>
          <a:p>
            <a:pPr lvl="1">
              <a:spcBef>
                <a:spcPts val="650"/>
              </a:spcBef>
              <a:buClr>
                <a:srgbClr val="6EA0B0"/>
              </a:buClr>
              <a:buSzPct val="90000"/>
              <a:buFont typeface="Wingdings 2" panose="05020102010507070707" pitchFamily="16" charset="2"/>
              <a:buChar char=""/>
            </a:pPr>
            <a:r>
              <a:rPr lang="zh-CN" altLang="zh-CN" sz="2000" noProof="1">
                <a:solidFill>
                  <a:srgbClr val="FF0000"/>
                </a:solidFill>
                <a:latin typeface="Arial" panose="020B0604020202020204" pitchFamily="34" charset="0"/>
                <a:sym typeface="+mn-ea"/>
              </a:rPr>
              <a:t>依赖</a:t>
            </a:r>
            <a:r>
              <a:rPr lang="zh-CN" altLang="zh-CN" sz="2000" noProof="1">
                <a:latin typeface="Arial" panose="020B0604020202020204" pitchFamily="34" charset="0"/>
                <a:sym typeface="+mn-ea"/>
              </a:rPr>
              <a:t>是用来输入从而产生目标的文件，一个目标经常有几个依赖。</a:t>
            </a:r>
            <a:endParaRPr lang="zh-CN" altLang="zh-CN" sz="2000" noProof="1">
              <a:latin typeface="Arial" panose="020B0604020202020204" pitchFamily="34" charset="0"/>
            </a:endParaRPr>
          </a:p>
          <a:p>
            <a:pPr lvl="1">
              <a:spcBef>
                <a:spcPts val="650"/>
              </a:spcBef>
              <a:buClr>
                <a:srgbClr val="6EA0B0"/>
              </a:buClr>
              <a:buSzPct val="90000"/>
              <a:buFont typeface="Wingdings 2" panose="05020102010507070707" pitchFamily="16" charset="2"/>
              <a:buChar char=""/>
            </a:pPr>
            <a:r>
              <a:rPr lang="zh-CN" altLang="zh-CN" sz="2000" noProof="1">
                <a:solidFill>
                  <a:srgbClr val="FF0000"/>
                </a:solidFill>
                <a:latin typeface="Arial" panose="020B0604020202020204" pitchFamily="34" charset="0"/>
                <a:sym typeface="+mn-ea"/>
              </a:rPr>
              <a:t>命令</a:t>
            </a:r>
            <a:r>
              <a:rPr lang="zh-CN" altLang="zh-CN" sz="2000" noProof="1">
                <a:latin typeface="Arial" panose="020B0604020202020204" pitchFamily="34" charset="0"/>
                <a:sym typeface="+mn-ea"/>
              </a:rPr>
              <a:t>是</a:t>
            </a:r>
            <a:r>
              <a:rPr lang="en-US" altLang="zh-CN" sz="2000" noProof="1">
                <a:latin typeface="Arial" panose="020B0604020202020204" pitchFamily="34" charset="0"/>
                <a:sym typeface="+mn-ea"/>
              </a:rPr>
              <a:t>Make</a:t>
            </a:r>
            <a:r>
              <a:rPr lang="zh-CN" altLang="zh-CN" sz="2000" noProof="1">
                <a:latin typeface="Arial" panose="020B0604020202020204" pitchFamily="34" charset="0"/>
                <a:sym typeface="+mn-ea"/>
              </a:rPr>
              <a:t>执行的动作，一个规则可以含有几个命令，每个命令占一行。</a:t>
            </a:r>
            <a:endParaRPr lang="zh-CN" altLang="zh-CN" sz="2000" noProof="1">
              <a:latin typeface="Arial" panose="020B0604020202020204" pitchFamily="34" charset="0"/>
            </a:endParaRPr>
          </a:p>
          <a:p>
            <a:pPr lvl="1">
              <a:spcBef>
                <a:spcPts val="650"/>
              </a:spcBef>
              <a:buClr>
                <a:srgbClr val="6EA0B0"/>
              </a:buClr>
              <a:buSzPct val="90000"/>
              <a:buFont typeface="Wingdings 2" panose="05020102010507070707" pitchFamily="16" charset="2"/>
              <a:buChar char=""/>
            </a:pPr>
            <a:r>
              <a:rPr lang="zh-CN" altLang="zh-CN" sz="2000" noProof="1">
                <a:solidFill>
                  <a:srgbClr val="FF0000"/>
                </a:solidFill>
                <a:latin typeface="Arial" panose="020B0604020202020204" pitchFamily="34" charset="0"/>
                <a:sym typeface="+mn-ea"/>
              </a:rPr>
              <a:t>每个命令行前面必须是一个</a:t>
            </a:r>
            <a:r>
              <a:rPr lang="en-US" altLang="zh-CN" sz="2000" noProof="1">
                <a:solidFill>
                  <a:srgbClr val="FF0000"/>
                </a:solidFill>
                <a:latin typeface="Arial" panose="020B0604020202020204" pitchFamily="34" charset="0"/>
                <a:sym typeface="+mn-ea"/>
              </a:rPr>
              <a:t>Tab</a:t>
            </a:r>
            <a:r>
              <a:rPr lang="zh-CN" altLang="zh-CN" sz="2000" noProof="1">
                <a:solidFill>
                  <a:srgbClr val="FF0000"/>
                </a:solidFill>
                <a:latin typeface="Arial" panose="020B0604020202020204" pitchFamily="34" charset="0"/>
                <a:sym typeface="+mn-ea"/>
              </a:rPr>
              <a:t>字符，即命令行第一个字符是</a:t>
            </a:r>
            <a:r>
              <a:rPr lang="en-US" altLang="zh-CN" sz="2000" noProof="1">
                <a:solidFill>
                  <a:srgbClr val="FF0000"/>
                </a:solidFill>
                <a:latin typeface="Arial" panose="020B0604020202020204" pitchFamily="34" charset="0"/>
                <a:sym typeface="+mn-ea"/>
              </a:rPr>
              <a:t>Tab</a:t>
            </a:r>
            <a:r>
              <a:rPr lang="zh-CN" altLang="zh-CN" sz="2000" noProof="1">
                <a:solidFill>
                  <a:srgbClr val="FF0000"/>
                </a:solidFill>
                <a:latin typeface="Arial" panose="020B0604020202020204" pitchFamily="34" charset="0"/>
                <a:sym typeface="+mn-ea"/>
              </a:rPr>
              <a:t>。这是不小心容易出错的地方。</a:t>
            </a:r>
            <a:endParaRPr lang="zh-CN" altLang="en-US" sz="2000" noProof="1"/>
          </a:p>
          <a:p>
            <a:pPr marL="0" indent="0">
              <a:buFont typeface="Wingdings" panose="05000000000000000000" pitchFamily="2" charset="2"/>
              <a:buNone/>
            </a:pPr>
            <a:endParaRPr lang="zh-CN" altLang="en-US" noProof="1"/>
          </a:p>
        </p:txBody>
      </p:sp>
    </p:spTree>
    <p:extLst>
      <p:ext uri="{BB962C8B-B14F-4D97-AF65-F5344CB8AC3E}">
        <p14:creationId xmlns:p14="http://schemas.microsoft.com/office/powerpoint/2010/main" val="58416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457200" y="404813"/>
            <a:ext cx="8229600" cy="977900"/>
          </a:xfrm>
          <a:noFill/>
          <a:ln>
            <a:noFill/>
          </a:ln>
        </p:spPr>
        <p:txBody>
          <a:bodyPr vert="horz" wrap="square" lIns="91440" tIns="45720" rIns="91440" bIns="45720" anchor="b"/>
          <a:lstStyle/>
          <a:p>
            <a:r>
              <a:rPr lang="en-US" altLang="zh-CN" sz="5400" kern="1200" dirty="0">
                <a:effectLst/>
                <a:latin typeface="+mn-lt"/>
                <a:ea typeface="+mj-ea"/>
                <a:cs typeface="+mj-cs"/>
              </a:rPr>
              <a:t>1.Linux</a:t>
            </a:r>
            <a:r>
              <a:rPr lang="zh-CN" altLang="en-US" sz="5400" kern="1200" dirty="0">
                <a:effectLst/>
                <a:latin typeface="+mn-lt"/>
                <a:ea typeface="+mj-ea"/>
                <a:cs typeface="+mj-cs"/>
              </a:rPr>
              <a:t>编程概述</a:t>
            </a:r>
            <a:r>
              <a:rPr lang="en-US" altLang="zh-CN" sz="5400" kern="1200" baseline="-25000" dirty="0">
                <a:effectLst/>
                <a:latin typeface="+mn-lt"/>
                <a:ea typeface="+mj-ea"/>
                <a:cs typeface="+mj-cs"/>
              </a:rPr>
              <a:t>1/3</a:t>
            </a:r>
          </a:p>
        </p:txBody>
      </p:sp>
      <p:sp>
        <p:nvSpPr>
          <p:cNvPr id="15363" name="Rectangle 3"/>
          <p:cNvSpPr>
            <a:spLocks noGrp="1"/>
          </p:cNvSpPr>
          <p:nvPr>
            <p:ph type="body"/>
          </p:nvPr>
        </p:nvSpPr>
        <p:spPr/>
        <p:txBody>
          <a:bodyPr vert="horz" wrap="square" lIns="91440" tIns="45720" rIns="91440" bIns="45720" anchor="t"/>
          <a:lstStyle/>
          <a:p>
            <a:pPr>
              <a:buFont typeface="Wingdings" panose="05000000000000000000" pitchFamily="2" charset="2"/>
              <a:buChar char="p"/>
            </a:pPr>
            <a:r>
              <a:rPr lang="en-US" altLang="zh-CN" dirty="0"/>
              <a:t>Linux</a:t>
            </a:r>
            <a:r>
              <a:rPr lang="zh-CN" altLang="en-US" dirty="0"/>
              <a:t>的编程语言：</a:t>
            </a:r>
          </a:p>
          <a:p>
            <a:pPr marL="0" indent="0">
              <a:buFont typeface="Wingdings" panose="05000000000000000000" pitchFamily="2" charset="2"/>
              <a:buNone/>
            </a:pPr>
            <a:r>
              <a:rPr lang="en-US" altLang="zh-CN" dirty="0"/>
              <a:t>	</a:t>
            </a:r>
            <a:r>
              <a:rPr lang="zh-CN" altLang="en-US" dirty="0"/>
              <a:t>基本语言：</a:t>
            </a:r>
            <a:r>
              <a:rPr lang="en-US" altLang="zh-CN" dirty="0"/>
              <a:t>C</a:t>
            </a:r>
            <a:r>
              <a:rPr lang="zh-CN" altLang="en-US" dirty="0"/>
              <a:t>、</a:t>
            </a:r>
            <a:r>
              <a:rPr lang="en-US" altLang="zh-CN" dirty="0"/>
              <a:t>C++</a:t>
            </a:r>
            <a:r>
              <a:rPr lang="zh-CN" altLang="en-US" dirty="0"/>
              <a:t>、</a:t>
            </a:r>
            <a:r>
              <a:rPr lang="en-US" altLang="zh-CN" dirty="0"/>
              <a:t>JAVA……</a:t>
            </a:r>
          </a:p>
          <a:p>
            <a:pPr marL="0" indent="0">
              <a:buFont typeface="Wingdings" panose="05000000000000000000" pitchFamily="2" charset="2"/>
              <a:buNone/>
            </a:pPr>
            <a:r>
              <a:rPr lang="en-US" altLang="zh-CN" dirty="0"/>
              <a:t>	</a:t>
            </a:r>
            <a:r>
              <a:rPr lang="zh-CN" altLang="en-US" dirty="0"/>
              <a:t>脚本语言：</a:t>
            </a:r>
            <a:r>
              <a:rPr lang="en-US" altLang="zh-CN" dirty="0"/>
              <a:t> Perl</a:t>
            </a:r>
            <a:r>
              <a:rPr lang="zh-CN" altLang="en-US" dirty="0"/>
              <a:t>、</a:t>
            </a:r>
            <a:r>
              <a:rPr lang="en-US" altLang="zh-CN" dirty="0"/>
              <a:t>PHP</a:t>
            </a:r>
            <a:r>
              <a:rPr lang="zh-CN" altLang="en-US" dirty="0"/>
              <a:t>、</a:t>
            </a:r>
            <a:r>
              <a:rPr lang="en-US" altLang="zh-CN" dirty="0"/>
              <a:t>Bash……</a:t>
            </a:r>
          </a:p>
          <a:p>
            <a:pPr>
              <a:buFont typeface="Wingdings" panose="05000000000000000000" pitchFamily="2" charset="2"/>
              <a:buChar char="p"/>
            </a:pPr>
            <a:r>
              <a:rPr lang="zh-CN" altLang="en-US" dirty="0"/>
              <a:t>开发过程</a:t>
            </a:r>
            <a:r>
              <a:rPr lang="en-US" altLang="zh-CN" dirty="0"/>
              <a:t>:</a:t>
            </a:r>
            <a:r>
              <a:rPr lang="zh-CN" altLang="en-US" dirty="0"/>
              <a:t>编辑 → 编译 → 链接 → 运行→ 调试</a:t>
            </a:r>
          </a:p>
          <a:p>
            <a:pPr>
              <a:buFont typeface="Wingdings" panose="05000000000000000000" pitchFamily="2" charset="2"/>
              <a:buChar char="p"/>
            </a:pPr>
            <a:r>
              <a:rPr lang="en-US" altLang="zh-CN" dirty="0">
                <a:sym typeface="+mn-ea"/>
              </a:rPr>
              <a:t>Linux</a:t>
            </a:r>
            <a:r>
              <a:rPr lang="zh-CN" altLang="en-US" dirty="0">
                <a:sym typeface="+mn-ea"/>
              </a:rPr>
              <a:t>开发工具</a:t>
            </a:r>
            <a:r>
              <a:rPr lang="en-US" altLang="zh-CN" dirty="0">
                <a:sym typeface="+mn-ea"/>
              </a:rPr>
              <a:t>:</a:t>
            </a:r>
            <a:endParaRPr lang="en-US" altLang="zh-CN" dirty="0"/>
          </a:p>
          <a:p>
            <a:pPr marL="0" indent="0">
              <a:buFont typeface="Wingdings" panose="05000000000000000000" pitchFamily="2" charset="2"/>
              <a:buNone/>
            </a:pPr>
            <a:r>
              <a:rPr lang="en-US" altLang="zh-CN" dirty="0">
                <a:sym typeface="+mn-ea"/>
              </a:rPr>
              <a:t>	</a:t>
            </a:r>
            <a:r>
              <a:rPr lang="zh-CN" altLang="en-US" dirty="0">
                <a:sym typeface="+mn-ea"/>
              </a:rPr>
              <a:t>编辑工具：</a:t>
            </a:r>
            <a:r>
              <a:rPr lang="en-US" altLang="zh-CN" dirty="0">
                <a:sym typeface="+mn-ea"/>
              </a:rPr>
              <a:t>vi</a:t>
            </a:r>
            <a:endParaRPr lang="en-US" altLang="zh-CN" dirty="0"/>
          </a:p>
          <a:p>
            <a:pPr marL="0" indent="0">
              <a:buFont typeface="Wingdings" panose="05000000000000000000" pitchFamily="2" charset="2"/>
              <a:buNone/>
            </a:pPr>
            <a:r>
              <a:rPr lang="en-US" altLang="zh-CN" dirty="0">
                <a:sym typeface="+mn-ea"/>
              </a:rPr>
              <a:t>	</a:t>
            </a:r>
            <a:r>
              <a:rPr lang="zh-CN" altLang="en-US" dirty="0">
                <a:sym typeface="+mn-ea"/>
              </a:rPr>
              <a:t>编译工具：</a:t>
            </a:r>
            <a:r>
              <a:rPr lang="en-US" altLang="zh-CN" dirty="0">
                <a:sym typeface="+mn-ea"/>
              </a:rPr>
              <a:t>gcc</a:t>
            </a:r>
          </a:p>
          <a:p>
            <a:pPr marL="0" indent="0">
              <a:buFont typeface="Wingdings" panose="05000000000000000000" pitchFamily="2" charset="2"/>
              <a:buNone/>
            </a:pPr>
            <a:r>
              <a:rPr lang="en-US" altLang="zh-CN" dirty="0">
                <a:sym typeface="+mn-ea"/>
              </a:rPr>
              <a:t>	</a:t>
            </a:r>
            <a:r>
              <a:rPr lang="zh-CN" altLang="zh-CN" dirty="0">
                <a:sym typeface="+mn-ea"/>
              </a:rPr>
              <a:t>链接工具：</a:t>
            </a:r>
            <a:r>
              <a:rPr lang="en-US" altLang="zh-CN" dirty="0">
                <a:sym typeface="+mn-ea"/>
              </a:rPr>
              <a:t>make</a:t>
            </a:r>
          </a:p>
          <a:p>
            <a:pPr marL="0" indent="0">
              <a:buFont typeface="Wingdings" panose="05000000000000000000" pitchFamily="2" charset="2"/>
              <a:buNone/>
            </a:pPr>
            <a:r>
              <a:rPr lang="en-US" altLang="zh-CN" dirty="0">
                <a:sym typeface="+mn-ea"/>
              </a:rPr>
              <a:t>	</a:t>
            </a:r>
            <a:r>
              <a:rPr lang="zh-CN" altLang="en-US" dirty="0">
                <a:sym typeface="+mn-ea"/>
              </a:rPr>
              <a:t>调试工具：</a:t>
            </a:r>
            <a:r>
              <a:rPr lang="en-US" altLang="zh-CN" dirty="0">
                <a:sym typeface="+mn-ea"/>
              </a:rPr>
              <a:t>gdb</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4A852-4471-4511-812E-26F026403BCD}"/>
              </a:ext>
            </a:extLst>
          </p:cNvPr>
          <p:cNvSpPr>
            <a:spLocks noGrp="1"/>
          </p:cNvSpPr>
          <p:nvPr>
            <p:ph type="title"/>
          </p:nvPr>
        </p:nvSpPr>
        <p:spPr>
          <a:xfrm>
            <a:off x="457200" y="836613"/>
            <a:ext cx="8229600" cy="504825"/>
          </a:xfrm>
        </p:spPr>
        <p:txBody>
          <a:bodyPr/>
          <a:lstStyle/>
          <a:p>
            <a:r>
              <a:rPr lang="en-US" altLang="zh-CN" dirty="0" err="1">
                <a:solidFill>
                  <a:srgbClr val="42568D"/>
                </a:solidFill>
                <a:latin typeface="微软雅黑" panose="020B0503020204020204" pitchFamily="34" charset="-122"/>
                <a:ea typeface="微软雅黑" panose="020B0503020204020204" pitchFamily="34" charset="-122"/>
                <a:sym typeface="+mn-ea"/>
              </a:rPr>
              <a:t>Makefile</a:t>
            </a:r>
            <a:r>
              <a:rPr lang="zh-CN" altLang="en-US" dirty="0">
                <a:solidFill>
                  <a:srgbClr val="42568D"/>
                </a:solidFill>
                <a:latin typeface="微软雅黑" panose="020B0503020204020204" pitchFamily="34" charset="-122"/>
                <a:ea typeface="微软雅黑" panose="020B0503020204020204" pitchFamily="34" charset="-122"/>
                <a:sym typeface="+mn-ea"/>
              </a:rPr>
              <a:t>文件简介</a:t>
            </a:r>
            <a:r>
              <a:rPr lang="en-US" altLang="zh-CN" baseline="-25000" dirty="0">
                <a:effectLst/>
                <a:sym typeface="+mn-ea"/>
              </a:rPr>
              <a:t>4/7</a:t>
            </a:r>
            <a:endParaRPr lang="zh-CN" altLang="en-US" noProof="1"/>
          </a:p>
        </p:txBody>
      </p:sp>
      <p:sp>
        <p:nvSpPr>
          <p:cNvPr id="15362" name="内容占位符 2">
            <a:extLst>
              <a:ext uri="{FF2B5EF4-FFF2-40B4-BE49-F238E27FC236}">
                <a16:creationId xmlns:a16="http://schemas.microsoft.com/office/drawing/2014/main" id="{CB8EBC53-17C0-4830-B40F-3B122B0C2616}"/>
              </a:ext>
            </a:extLst>
          </p:cNvPr>
          <p:cNvSpPr>
            <a:spLocks noGrp="1" noChangeArrowheads="1"/>
          </p:cNvSpPr>
          <p:nvPr>
            <p:ph idx="1"/>
          </p:nvPr>
        </p:nvSpPr>
        <p:spPr/>
        <p:txBody>
          <a:bodyPr/>
          <a:lstStyle/>
          <a:p>
            <a:r>
              <a:rPr lang="zh-CN" altLang="en-US"/>
              <a:t>例：编译两个源文件的makefile文件</a:t>
            </a:r>
          </a:p>
          <a:p>
            <a:pPr marL="720725" lvl="1" indent="-273050" eaLnBrk="1" hangingPunct="1">
              <a:lnSpc>
                <a:spcPct val="90000"/>
              </a:lnSpc>
              <a:spcBef>
                <a:spcPts val="650"/>
              </a:spcBef>
              <a:buSzPct val="90000"/>
              <a:buFont typeface="Wingdings" panose="05000000000000000000" pitchFamily="2" charset="2"/>
              <a:buNone/>
            </a:pPr>
            <a:r>
              <a:rPr lang="zh-CN" altLang="en-US"/>
              <a:t>hello:string.o main.o</a:t>
            </a:r>
          </a:p>
          <a:p>
            <a:pPr marL="720725" lvl="1" indent="-273050" eaLnBrk="1" hangingPunct="1">
              <a:lnSpc>
                <a:spcPct val="90000"/>
              </a:lnSpc>
              <a:spcBef>
                <a:spcPts val="650"/>
              </a:spcBef>
              <a:buSzPct val="90000"/>
              <a:buFont typeface="Wingdings" panose="05000000000000000000" pitchFamily="2" charset="2"/>
              <a:buNone/>
            </a:pPr>
            <a:r>
              <a:rPr lang="en-US" altLang="zh-CN"/>
              <a:t>	</a:t>
            </a:r>
            <a:r>
              <a:rPr lang="zh-CN" altLang="en-US"/>
              <a:t>gcc string.o main.o -o hello</a:t>
            </a:r>
          </a:p>
          <a:p>
            <a:pPr marL="720725" lvl="1" indent="-273050" eaLnBrk="1" hangingPunct="1">
              <a:lnSpc>
                <a:spcPct val="90000"/>
              </a:lnSpc>
              <a:spcBef>
                <a:spcPts val="650"/>
              </a:spcBef>
              <a:buSzPct val="90000"/>
              <a:buFont typeface="Wingdings" panose="05000000000000000000" pitchFamily="2" charset="2"/>
              <a:buNone/>
            </a:pPr>
            <a:r>
              <a:rPr lang="zh-CN" altLang="en-US"/>
              <a:t>string.o:string.c</a:t>
            </a:r>
          </a:p>
          <a:p>
            <a:pPr marL="720725" lvl="1" indent="-273050" eaLnBrk="1" hangingPunct="1">
              <a:lnSpc>
                <a:spcPct val="90000"/>
              </a:lnSpc>
              <a:spcBef>
                <a:spcPts val="650"/>
              </a:spcBef>
              <a:buSzPct val="90000"/>
              <a:buFont typeface="Wingdings" panose="05000000000000000000" pitchFamily="2" charset="2"/>
              <a:buNone/>
            </a:pPr>
            <a:r>
              <a:rPr lang="en-US" altLang="zh-CN"/>
              <a:t>	</a:t>
            </a:r>
            <a:r>
              <a:rPr lang="zh-CN" altLang="en-US"/>
              <a:t>gcc -c string.c	</a:t>
            </a:r>
          </a:p>
          <a:p>
            <a:pPr marL="720725" lvl="1" indent="-273050" eaLnBrk="1" hangingPunct="1">
              <a:lnSpc>
                <a:spcPct val="90000"/>
              </a:lnSpc>
              <a:spcBef>
                <a:spcPts val="650"/>
              </a:spcBef>
              <a:buSzPct val="90000"/>
              <a:buFont typeface="Wingdings" panose="05000000000000000000" pitchFamily="2" charset="2"/>
              <a:buNone/>
            </a:pPr>
            <a:r>
              <a:rPr lang="zh-CN" altLang="en-US"/>
              <a:t>main.o:main.c</a:t>
            </a:r>
          </a:p>
          <a:p>
            <a:pPr marL="720725" lvl="1" indent="-273050" eaLnBrk="1" hangingPunct="1">
              <a:lnSpc>
                <a:spcPct val="90000"/>
              </a:lnSpc>
              <a:spcBef>
                <a:spcPts val="650"/>
              </a:spcBef>
              <a:buSzPct val="90000"/>
              <a:buFont typeface="Wingdings" panose="05000000000000000000" pitchFamily="2" charset="2"/>
              <a:buNone/>
            </a:pPr>
            <a:r>
              <a:rPr lang="en-US" altLang="zh-CN"/>
              <a:t>	</a:t>
            </a:r>
            <a:r>
              <a:rPr lang="zh-CN" altLang="en-US"/>
              <a:t>gcc -c main.c</a:t>
            </a:r>
          </a:p>
          <a:p>
            <a:pPr marL="720725" lvl="1" indent="-273050" eaLnBrk="1" hangingPunct="1">
              <a:lnSpc>
                <a:spcPct val="90000"/>
              </a:lnSpc>
              <a:spcBef>
                <a:spcPts val="650"/>
              </a:spcBef>
              <a:buSzPct val="90000"/>
              <a:buFont typeface="Wingdings" panose="05000000000000000000" pitchFamily="2" charset="2"/>
              <a:buNone/>
            </a:pPr>
            <a:r>
              <a:rPr lang="en-US" altLang="zh-CN"/>
              <a:t>.PHONY:clean</a:t>
            </a:r>
          </a:p>
          <a:p>
            <a:pPr marL="720725" lvl="1" indent="-273050" eaLnBrk="1" hangingPunct="1">
              <a:lnSpc>
                <a:spcPct val="90000"/>
              </a:lnSpc>
              <a:spcBef>
                <a:spcPts val="650"/>
              </a:spcBef>
              <a:buSzPct val="90000"/>
              <a:buFont typeface="Wingdings" panose="05000000000000000000" pitchFamily="2" charset="2"/>
              <a:buNone/>
            </a:pPr>
            <a:r>
              <a:rPr lang="en-US" altLang="zh-CN"/>
              <a:t>clean:</a:t>
            </a:r>
          </a:p>
          <a:p>
            <a:pPr marL="720725" lvl="1" indent="-273050" eaLnBrk="1" hangingPunct="1">
              <a:lnSpc>
                <a:spcPct val="90000"/>
              </a:lnSpc>
              <a:spcBef>
                <a:spcPts val="650"/>
              </a:spcBef>
              <a:buSzPct val="90000"/>
              <a:buFont typeface="Wingdings" panose="05000000000000000000" pitchFamily="2" charset="2"/>
              <a:buNone/>
            </a:pPr>
            <a:r>
              <a:rPr lang="en-US" altLang="zh-CN"/>
              <a:t>	rm -f hello string.o main.o</a:t>
            </a:r>
          </a:p>
        </p:txBody>
      </p:sp>
    </p:spTree>
    <p:extLst>
      <p:ext uri="{BB962C8B-B14F-4D97-AF65-F5344CB8AC3E}">
        <p14:creationId xmlns:p14="http://schemas.microsoft.com/office/powerpoint/2010/main" val="2743616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0943B-6113-4C15-BB52-EBFB8FFA4DDB}"/>
              </a:ext>
            </a:extLst>
          </p:cNvPr>
          <p:cNvSpPr>
            <a:spLocks noGrp="1"/>
          </p:cNvSpPr>
          <p:nvPr>
            <p:ph type="title"/>
          </p:nvPr>
        </p:nvSpPr>
        <p:spPr>
          <a:xfrm>
            <a:off x="457200" y="836613"/>
            <a:ext cx="8229600" cy="504825"/>
          </a:xfrm>
        </p:spPr>
        <p:txBody>
          <a:bodyPr/>
          <a:lstStyle/>
          <a:p>
            <a:r>
              <a:rPr lang="en-US" altLang="zh-CN" dirty="0" err="1">
                <a:solidFill>
                  <a:srgbClr val="42568D"/>
                </a:solidFill>
                <a:latin typeface="微软雅黑" panose="020B0503020204020204" pitchFamily="34" charset="-122"/>
                <a:ea typeface="微软雅黑" panose="020B0503020204020204" pitchFamily="34" charset="-122"/>
                <a:sym typeface="+mn-ea"/>
              </a:rPr>
              <a:t>Makefile</a:t>
            </a:r>
            <a:r>
              <a:rPr lang="zh-CN" altLang="en-US" dirty="0">
                <a:solidFill>
                  <a:srgbClr val="42568D"/>
                </a:solidFill>
                <a:latin typeface="微软雅黑" panose="020B0503020204020204" pitchFamily="34" charset="-122"/>
                <a:ea typeface="微软雅黑" panose="020B0503020204020204" pitchFamily="34" charset="-122"/>
                <a:sym typeface="+mn-ea"/>
              </a:rPr>
              <a:t>文件简介</a:t>
            </a:r>
            <a:r>
              <a:rPr lang="en-US" altLang="zh-CN" baseline="-25000" dirty="0">
                <a:effectLst/>
                <a:sym typeface="+mn-ea"/>
              </a:rPr>
              <a:t>5/7</a:t>
            </a:r>
            <a:endParaRPr lang="zh-CN" altLang="en-US" noProof="1"/>
          </a:p>
        </p:txBody>
      </p:sp>
      <p:sp>
        <p:nvSpPr>
          <p:cNvPr id="3" name="内容占位符 2">
            <a:extLst>
              <a:ext uri="{FF2B5EF4-FFF2-40B4-BE49-F238E27FC236}">
                <a16:creationId xmlns:a16="http://schemas.microsoft.com/office/drawing/2014/main" id="{D77A4527-1512-48AB-8EE4-ECF097CBD8B6}"/>
              </a:ext>
            </a:extLst>
          </p:cNvPr>
          <p:cNvSpPr>
            <a:spLocks noGrp="1"/>
          </p:cNvSpPr>
          <p:nvPr>
            <p:ph idx="1"/>
          </p:nvPr>
        </p:nvSpPr>
        <p:spPr/>
        <p:txBody>
          <a:bodyPr/>
          <a:lstStyle/>
          <a:p>
            <a:r>
              <a:rPr lang="en-US" altLang="zh-CN"/>
              <a:t>Makefile</a:t>
            </a:r>
            <a:r>
              <a:rPr lang="zh-CN" altLang="en-US"/>
              <a:t>的高级写法</a:t>
            </a:r>
          </a:p>
          <a:p>
            <a:pPr eaLnBrk="1" hangingPunct="1">
              <a:lnSpc>
                <a:spcPct val="80000"/>
              </a:lnSpc>
              <a:spcBef>
                <a:spcPts val="750"/>
              </a:spcBef>
              <a:buFont typeface="Times New Roman" panose="02020603050405020304" pitchFamily="18" charset="0"/>
              <a:buNone/>
            </a:pPr>
            <a:r>
              <a:rPr lang="zh-CN" altLang="en-US" sz="2000"/>
              <a:t>CC = gcc</a:t>
            </a:r>
          </a:p>
          <a:p>
            <a:pPr eaLnBrk="1" hangingPunct="1">
              <a:lnSpc>
                <a:spcPct val="80000"/>
              </a:lnSpc>
              <a:spcBef>
                <a:spcPts val="750"/>
              </a:spcBef>
              <a:buFont typeface="Times New Roman" panose="02020603050405020304" pitchFamily="18" charset="0"/>
              <a:buNone/>
            </a:pPr>
            <a:r>
              <a:rPr lang="zh-CN" altLang="en-US" sz="2000"/>
              <a:t>OBJECTS = string.o main.o  </a:t>
            </a:r>
          </a:p>
          <a:p>
            <a:pPr eaLnBrk="1" hangingPunct="1">
              <a:lnSpc>
                <a:spcPct val="80000"/>
              </a:lnSpc>
              <a:spcBef>
                <a:spcPts val="750"/>
              </a:spcBef>
              <a:buFont typeface="Times New Roman" panose="02020603050405020304" pitchFamily="18" charset="0"/>
              <a:buNone/>
            </a:pPr>
            <a:r>
              <a:rPr lang="zh-CN" altLang="en-US" sz="2000"/>
              <a:t>SOURCES = string.c main.c </a:t>
            </a:r>
          </a:p>
          <a:p>
            <a:pPr eaLnBrk="1" hangingPunct="1">
              <a:lnSpc>
                <a:spcPct val="80000"/>
              </a:lnSpc>
              <a:spcBef>
                <a:spcPts val="750"/>
              </a:spcBef>
              <a:buFont typeface="Times New Roman" panose="02020603050405020304" pitchFamily="18" charset="0"/>
              <a:buNone/>
            </a:pPr>
            <a:r>
              <a:rPr lang="zh-CN" altLang="en-US" sz="2000"/>
              <a:t>TARGET = hello</a:t>
            </a:r>
          </a:p>
          <a:p>
            <a:pPr eaLnBrk="1" hangingPunct="1">
              <a:lnSpc>
                <a:spcPct val="80000"/>
              </a:lnSpc>
              <a:spcBef>
                <a:spcPts val="750"/>
              </a:spcBef>
              <a:buFont typeface="Times New Roman" panose="02020603050405020304" pitchFamily="18" charset="0"/>
              <a:buNone/>
            </a:pPr>
            <a:r>
              <a:rPr lang="zh-CN" altLang="en-US" sz="2000"/>
              <a:t>$(TARGET): $(OBJECTS)</a:t>
            </a:r>
          </a:p>
          <a:p>
            <a:pPr eaLnBrk="1" hangingPunct="1">
              <a:lnSpc>
                <a:spcPct val="80000"/>
              </a:lnSpc>
              <a:spcBef>
                <a:spcPts val="750"/>
              </a:spcBef>
              <a:buFont typeface="Times New Roman" panose="02020603050405020304" pitchFamily="18" charset="0"/>
              <a:buNone/>
            </a:pPr>
            <a:r>
              <a:rPr lang="zh-CN" altLang="en-US" sz="2000"/>
              <a:t>	$(CC) </a:t>
            </a:r>
            <a:r>
              <a:rPr lang="en-US" altLang="zh-CN" sz="2000"/>
              <a:t>-o</a:t>
            </a:r>
            <a:r>
              <a:rPr lang="zh-CN" altLang="en-US" sz="2000"/>
              <a:t> $(TARGET) $(OBJECTS)</a:t>
            </a:r>
          </a:p>
          <a:p>
            <a:pPr eaLnBrk="1" hangingPunct="1">
              <a:lnSpc>
                <a:spcPct val="80000"/>
              </a:lnSpc>
              <a:spcBef>
                <a:spcPts val="750"/>
              </a:spcBef>
              <a:buFont typeface="Times New Roman" panose="02020603050405020304" pitchFamily="18" charset="0"/>
              <a:buNone/>
            </a:pPr>
            <a:r>
              <a:rPr lang="zh-CN" altLang="en-US" sz="2000">
                <a:sym typeface="宋体" panose="02010600030101010101" pitchFamily="2" charset="-122"/>
              </a:rPr>
              <a:t>$(OBJECTS): $(SOURCES)</a:t>
            </a:r>
            <a:endParaRPr lang="zh-CN" altLang="en-US" sz="2000"/>
          </a:p>
          <a:p>
            <a:pPr eaLnBrk="1" hangingPunct="1">
              <a:lnSpc>
                <a:spcPct val="80000"/>
              </a:lnSpc>
              <a:spcBef>
                <a:spcPts val="750"/>
              </a:spcBef>
              <a:buFont typeface="Times New Roman" panose="02020603050405020304" pitchFamily="18" charset="0"/>
              <a:buNone/>
            </a:pPr>
            <a:r>
              <a:rPr lang="zh-CN" altLang="en-US" sz="2000">
                <a:sym typeface="宋体" panose="02010600030101010101" pitchFamily="2" charset="-122"/>
              </a:rPr>
              <a:t>	$(CC) </a:t>
            </a:r>
            <a:r>
              <a:rPr lang="en-US" altLang="zh-CN" sz="2000">
                <a:sym typeface="宋体" panose="02010600030101010101" pitchFamily="2" charset="-122"/>
              </a:rPr>
              <a:t>-c</a:t>
            </a:r>
            <a:r>
              <a:rPr lang="zh-CN" altLang="en-US" sz="2000">
                <a:sym typeface="宋体" panose="02010600030101010101" pitchFamily="2" charset="-122"/>
              </a:rPr>
              <a:t> $(SOURCES)</a:t>
            </a:r>
            <a:endParaRPr lang="zh-CN" altLang="en-US" sz="2000"/>
          </a:p>
          <a:p>
            <a:pPr eaLnBrk="1" hangingPunct="1">
              <a:lnSpc>
                <a:spcPct val="80000"/>
              </a:lnSpc>
              <a:spcBef>
                <a:spcPts val="750"/>
              </a:spcBef>
              <a:buFont typeface="Times New Roman" panose="02020603050405020304" pitchFamily="18" charset="0"/>
              <a:buNone/>
            </a:pPr>
            <a:r>
              <a:rPr lang="zh-CN" altLang="en-US" sz="2000"/>
              <a:t>all:</a:t>
            </a:r>
          </a:p>
          <a:p>
            <a:pPr eaLnBrk="1" hangingPunct="1">
              <a:lnSpc>
                <a:spcPct val="80000"/>
              </a:lnSpc>
              <a:spcBef>
                <a:spcPts val="750"/>
              </a:spcBef>
              <a:buFont typeface="Times New Roman" panose="02020603050405020304" pitchFamily="18" charset="0"/>
              <a:buNone/>
            </a:pPr>
            <a:r>
              <a:rPr lang="zh-CN" altLang="en-US" sz="2000"/>
              <a:t>	make $(TARGET)</a:t>
            </a:r>
          </a:p>
          <a:p>
            <a:pPr eaLnBrk="1" hangingPunct="1">
              <a:lnSpc>
                <a:spcPct val="80000"/>
              </a:lnSpc>
              <a:spcBef>
                <a:spcPts val="750"/>
              </a:spcBef>
              <a:buFont typeface="Times New Roman" panose="02020603050405020304" pitchFamily="18" charset="0"/>
              <a:buNone/>
            </a:pPr>
            <a:r>
              <a:rPr lang="zh-CN" altLang="en-US" sz="2000"/>
              <a:t>clean:</a:t>
            </a:r>
          </a:p>
          <a:p>
            <a:pPr eaLnBrk="1" hangingPunct="1">
              <a:lnSpc>
                <a:spcPct val="80000"/>
              </a:lnSpc>
              <a:spcBef>
                <a:spcPts val="750"/>
              </a:spcBef>
              <a:buFont typeface="Times New Roman" panose="02020603050405020304" pitchFamily="18" charset="0"/>
              <a:buNone/>
            </a:pPr>
            <a:r>
              <a:rPr lang="zh-CN" altLang="en-US" sz="2000"/>
              <a:t>	rm -f *.o </a:t>
            </a:r>
          </a:p>
          <a:p>
            <a:pPr eaLnBrk="1" hangingPunct="1">
              <a:lnSpc>
                <a:spcPct val="80000"/>
              </a:lnSpc>
              <a:spcBef>
                <a:spcPts val="750"/>
              </a:spcBef>
              <a:buFont typeface="Times New Roman" panose="02020603050405020304" pitchFamily="18" charset="0"/>
              <a:buNone/>
            </a:pPr>
            <a:r>
              <a:rPr lang="zh-CN" altLang="en-US" sz="2000"/>
              <a:t>	rm -f $(TARGET)</a:t>
            </a:r>
          </a:p>
        </p:txBody>
      </p:sp>
    </p:spTree>
    <p:extLst>
      <p:ext uri="{BB962C8B-B14F-4D97-AF65-F5344CB8AC3E}">
        <p14:creationId xmlns:p14="http://schemas.microsoft.com/office/powerpoint/2010/main" val="3690039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0F10C-691B-425D-AC5B-B0498C97199F}"/>
              </a:ext>
            </a:extLst>
          </p:cNvPr>
          <p:cNvSpPr>
            <a:spLocks noGrp="1"/>
          </p:cNvSpPr>
          <p:nvPr>
            <p:ph type="title"/>
          </p:nvPr>
        </p:nvSpPr>
        <p:spPr>
          <a:xfrm>
            <a:off x="457200" y="836613"/>
            <a:ext cx="8229600" cy="504825"/>
          </a:xfrm>
        </p:spPr>
        <p:txBody>
          <a:bodyPr/>
          <a:lstStyle/>
          <a:p>
            <a:r>
              <a:rPr lang="en-US" altLang="zh-CN" dirty="0" err="1">
                <a:solidFill>
                  <a:srgbClr val="42568D"/>
                </a:solidFill>
                <a:latin typeface="微软雅黑" panose="020B0503020204020204" pitchFamily="34" charset="-122"/>
                <a:ea typeface="微软雅黑" panose="020B0503020204020204" pitchFamily="34" charset="-122"/>
                <a:sym typeface="+mn-ea"/>
              </a:rPr>
              <a:t>Makefile</a:t>
            </a:r>
            <a:r>
              <a:rPr lang="zh-CN" altLang="en-US" dirty="0">
                <a:solidFill>
                  <a:srgbClr val="42568D"/>
                </a:solidFill>
                <a:latin typeface="微软雅黑" panose="020B0503020204020204" pitchFamily="34" charset="-122"/>
                <a:ea typeface="微软雅黑" panose="020B0503020204020204" pitchFamily="34" charset="-122"/>
                <a:sym typeface="+mn-ea"/>
              </a:rPr>
              <a:t>文件简介</a:t>
            </a:r>
            <a:r>
              <a:rPr lang="en-US" altLang="zh-CN" baseline="-25000" dirty="0">
                <a:effectLst/>
                <a:sym typeface="+mn-ea"/>
              </a:rPr>
              <a:t>6/7</a:t>
            </a:r>
            <a:endParaRPr lang="zh-CN" altLang="en-US" noProof="1"/>
          </a:p>
        </p:txBody>
      </p:sp>
      <p:sp>
        <p:nvSpPr>
          <p:cNvPr id="3" name="内容占位符 2">
            <a:extLst>
              <a:ext uri="{FF2B5EF4-FFF2-40B4-BE49-F238E27FC236}">
                <a16:creationId xmlns:a16="http://schemas.microsoft.com/office/drawing/2014/main" id="{07E95CA6-7660-4F6F-B185-452991F71B54}"/>
              </a:ext>
            </a:extLst>
          </p:cNvPr>
          <p:cNvSpPr>
            <a:spLocks noGrp="1"/>
          </p:cNvSpPr>
          <p:nvPr>
            <p:ph idx="1"/>
          </p:nvPr>
        </p:nvSpPr>
        <p:spPr/>
        <p:txBody>
          <a:bodyPr/>
          <a:lstStyle/>
          <a:p>
            <a:r>
              <a:rPr lang="en-US" altLang="zh-CN" noProof="1"/>
              <a:t>Makefile</a:t>
            </a:r>
            <a:r>
              <a:rPr lang="zh-CN" altLang="en-US" noProof="1"/>
              <a:t>注释</a:t>
            </a:r>
          </a:p>
          <a:p>
            <a:pPr marL="0" indent="0">
              <a:buFont typeface="Wingdings" panose="05000000000000000000" pitchFamily="2" charset="2"/>
              <a:buNone/>
            </a:pPr>
            <a:r>
              <a:rPr lang="en-US" altLang="zh-CN" sz="2400" noProof="1">
                <a:sym typeface="+mn-ea"/>
              </a:rPr>
              <a:t>	</a:t>
            </a:r>
            <a:r>
              <a:rPr lang="zh-CN" altLang="en-US" sz="2400" noProof="1">
                <a:sym typeface="+mn-ea"/>
              </a:rPr>
              <a:t>makefile文件中只有行注释，其注释用</a:t>
            </a:r>
            <a:r>
              <a:rPr lang="en-US" altLang="zh-CN" sz="2400" b="1" noProof="1">
                <a:solidFill>
                  <a:srgbClr val="C00000"/>
                </a:solidFill>
                <a:latin typeface="Arial" panose="020B0604020202020204" pitchFamily="34" charset="0"/>
                <a:sym typeface="+mn-ea"/>
              </a:rPr>
              <a:t>“</a:t>
            </a:r>
            <a:r>
              <a:rPr lang="en-US" altLang="zh-CN" sz="2400" b="1" noProof="1">
                <a:solidFill>
                  <a:srgbClr val="C00000"/>
                </a:solidFill>
                <a:latin typeface="楷体_GB2312" pitchFamily="49" charset="-122"/>
                <a:sym typeface="+mn-ea"/>
              </a:rPr>
              <a:t>#</a:t>
            </a:r>
            <a:r>
              <a:rPr lang="en-US" altLang="zh-CN" sz="2400" b="1" noProof="1">
                <a:solidFill>
                  <a:srgbClr val="C00000"/>
                </a:solidFill>
                <a:latin typeface="Arial" panose="020B0604020202020204" pitchFamily="34" charset="0"/>
                <a:sym typeface="+mn-ea"/>
              </a:rPr>
              <a:t>”</a:t>
            </a:r>
            <a:r>
              <a:rPr lang="zh-CN" altLang="en-US" sz="2400" noProof="1">
                <a:sym typeface="+mn-ea"/>
              </a:rPr>
              <a:t>字符，就像C语言中的</a:t>
            </a:r>
            <a:r>
              <a:rPr lang="en-US" altLang="zh-CN" sz="2400" b="1" noProof="1">
                <a:solidFill>
                  <a:srgbClr val="C00000"/>
                </a:solidFill>
                <a:latin typeface="Arial" panose="020B0604020202020204" pitchFamily="34" charset="0"/>
                <a:sym typeface="+mn-ea"/>
              </a:rPr>
              <a:t>“//”</a:t>
            </a:r>
            <a:r>
              <a:rPr lang="zh-CN" altLang="en-US" sz="2400" noProof="1">
                <a:sym typeface="+mn-ea"/>
              </a:rPr>
              <a:t>，如果要在makefile文件中使用</a:t>
            </a:r>
            <a:r>
              <a:rPr lang="en-US" altLang="zh-CN" sz="2400" b="1" noProof="1">
                <a:solidFill>
                  <a:srgbClr val="C00000"/>
                </a:solidFill>
                <a:latin typeface="Arial" panose="020B0604020202020204" pitchFamily="34" charset="0"/>
                <a:sym typeface="+mn-ea"/>
              </a:rPr>
              <a:t>“</a:t>
            </a:r>
            <a:r>
              <a:rPr lang="en-US" altLang="zh-CN" sz="2400" b="1" noProof="1">
                <a:solidFill>
                  <a:srgbClr val="C00000"/>
                </a:solidFill>
                <a:latin typeface="楷体_GB2312" pitchFamily="49" charset="-122"/>
                <a:sym typeface="+mn-ea"/>
              </a:rPr>
              <a:t>#</a:t>
            </a:r>
            <a:r>
              <a:rPr lang="en-US" altLang="zh-CN" sz="2400" b="1" noProof="1">
                <a:solidFill>
                  <a:srgbClr val="C00000"/>
                </a:solidFill>
                <a:latin typeface="Arial" panose="020B0604020202020204" pitchFamily="34" charset="0"/>
                <a:sym typeface="+mn-ea"/>
              </a:rPr>
              <a:t>”</a:t>
            </a:r>
            <a:r>
              <a:rPr lang="zh-CN" altLang="en-US" sz="2400" noProof="1">
                <a:sym typeface="+mn-ea"/>
              </a:rPr>
              <a:t>字符，可以使用</a:t>
            </a:r>
            <a:r>
              <a:rPr lang="zh-CN" altLang="en-US" sz="2400" b="1" noProof="1">
                <a:solidFill>
                  <a:srgbClr val="C00000"/>
                </a:solidFill>
                <a:latin typeface="Arial" panose="020B0604020202020204" pitchFamily="34" charset="0"/>
                <a:sym typeface="+mn-ea"/>
              </a:rPr>
              <a:t>“</a:t>
            </a:r>
            <a:r>
              <a:rPr lang="en-US" altLang="zh-CN" sz="2400" b="1" noProof="1">
                <a:solidFill>
                  <a:srgbClr val="C00000"/>
                </a:solidFill>
                <a:latin typeface="楷体_GB2312" pitchFamily="49" charset="-122"/>
                <a:sym typeface="+mn-ea"/>
              </a:rPr>
              <a:t>\</a:t>
            </a:r>
            <a:r>
              <a:rPr lang="en-US" altLang="zh-CN" sz="2400" b="1" noProof="1">
                <a:solidFill>
                  <a:srgbClr val="C00000"/>
                </a:solidFill>
                <a:latin typeface="Arial" panose="020B0604020202020204" pitchFamily="34" charset="0"/>
                <a:sym typeface="+mn-ea"/>
              </a:rPr>
              <a:t>”</a:t>
            </a:r>
            <a:r>
              <a:rPr lang="zh-CN" altLang="en-US" sz="2400" noProof="1">
                <a:sym typeface="+mn-ea"/>
              </a:rPr>
              <a:t>进行转义，即</a:t>
            </a:r>
            <a:r>
              <a:rPr lang="zh-CN" altLang="en-US" sz="2400" b="1" noProof="1">
                <a:solidFill>
                  <a:srgbClr val="C00000"/>
                </a:solidFill>
                <a:latin typeface="Arial" panose="020B0604020202020204" pitchFamily="34" charset="0"/>
                <a:sym typeface="+mn-ea"/>
              </a:rPr>
              <a:t>“</a:t>
            </a:r>
            <a:r>
              <a:rPr lang="en-US" altLang="zh-CN" sz="2400" b="1" noProof="1">
                <a:solidFill>
                  <a:srgbClr val="C00000"/>
                </a:solidFill>
                <a:latin typeface="楷体_GB2312" pitchFamily="49" charset="-122"/>
                <a:sym typeface="+mn-ea"/>
              </a:rPr>
              <a:t>\#</a:t>
            </a:r>
            <a:r>
              <a:rPr lang="en-US" altLang="zh-CN" sz="2400" b="1" noProof="1">
                <a:solidFill>
                  <a:srgbClr val="C00000"/>
                </a:solidFill>
                <a:latin typeface="Arial" panose="020B0604020202020204" pitchFamily="34" charset="0"/>
                <a:sym typeface="+mn-ea"/>
              </a:rPr>
              <a:t>”</a:t>
            </a:r>
            <a:r>
              <a:rPr lang="zh-CN" altLang="en-US" sz="2400" noProof="1">
                <a:sym typeface="+mn-ea"/>
              </a:rPr>
              <a:t>。</a:t>
            </a:r>
            <a:endParaRPr lang="zh-CN" altLang="en-US" sz="2400" noProof="1"/>
          </a:p>
        </p:txBody>
      </p:sp>
    </p:spTree>
    <p:extLst>
      <p:ext uri="{BB962C8B-B14F-4D97-AF65-F5344CB8AC3E}">
        <p14:creationId xmlns:p14="http://schemas.microsoft.com/office/powerpoint/2010/main" val="2912670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B9A42-1A8B-4A8E-ACEF-34EA8E75FB21}"/>
              </a:ext>
            </a:extLst>
          </p:cNvPr>
          <p:cNvSpPr>
            <a:spLocks noGrp="1"/>
          </p:cNvSpPr>
          <p:nvPr>
            <p:ph type="title"/>
          </p:nvPr>
        </p:nvSpPr>
        <p:spPr>
          <a:xfrm>
            <a:off x="457200" y="836613"/>
            <a:ext cx="8229600" cy="504825"/>
          </a:xfrm>
        </p:spPr>
        <p:txBody>
          <a:bodyPr/>
          <a:lstStyle/>
          <a:p>
            <a:r>
              <a:rPr lang="en-US" altLang="zh-CN" dirty="0" err="1">
                <a:solidFill>
                  <a:srgbClr val="42568D"/>
                </a:solidFill>
                <a:latin typeface="微软雅黑" panose="020B0503020204020204" pitchFamily="34" charset="-122"/>
                <a:ea typeface="微软雅黑" panose="020B0503020204020204" pitchFamily="34" charset="-122"/>
                <a:sym typeface="+mn-ea"/>
              </a:rPr>
              <a:t>Makefile</a:t>
            </a:r>
            <a:r>
              <a:rPr lang="zh-CN" altLang="en-US" dirty="0">
                <a:solidFill>
                  <a:srgbClr val="42568D"/>
                </a:solidFill>
                <a:latin typeface="微软雅黑" panose="020B0503020204020204" pitchFamily="34" charset="-122"/>
                <a:ea typeface="微软雅黑" panose="020B0503020204020204" pitchFamily="34" charset="-122"/>
                <a:sym typeface="+mn-ea"/>
              </a:rPr>
              <a:t>文件简介</a:t>
            </a:r>
            <a:r>
              <a:rPr lang="en-US" altLang="zh-CN" baseline="-25000" dirty="0">
                <a:effectLst/>
                <a:sym typeface="+mn-ea"/>
              </a:rPr>
              <a:t>7/7</a:t>
            </a:r>
            <a:endParaRPr lang="zh-CN" altLang="en-US" noProof="1"/>
          </a:p>
        </p:txBody>
      </p:sp>
      <p:sp>
        <p:nvSpPr>
          <p:cNvPr id="3" name="内容占位符 2">
            <a:extLst>
              <a:ext uri="{FF2B5EF4-FFF2-40B4-BE49-F238E27FC236}">
                <a16:creationId xmlns:a16="http://schemas.microsoft.com/office/drawing/2014/main" id="{CA1D474D-DE32-459D-8772-2F901F7EAEE8}"/>
              </a:ext>
            </a:extLst>
          </p:cNvPr>
          <p:cNvSpPr>
            <a:spLocks noGrp="1"/>
          </p:cNvSpPr>
          <p:nvPr>
            <p:ph idx="1"/>
          </p:nvPr>
        </p:nvSpPr>
        <p:spPr/>
        <p:txBody>
          <a:bodyPr/>
          <a:lstStyle/>
          <a:p>
            <a:r>
              <a:rPr lang="en-US" altLang="zh-CN" noProof="1"/>
              <a:t>Make</a:t>
            </a:r>
            <a:r>
              <a:rPr lang="zh-CN" altLang="en-US" noProof="1"/>
              <a:t>的语法及常用参数</a:t>
            </a:r>
          </a:p>
          <a:p>
            <a:pPr marL="0" indent="0">
              <a:buFont typeface="Wingdings" panose="05000000000000000000" pitchFamily="2" charset="2"/>
              <a:buNone/>
            </a:pPr>
            <a:r>
              <a:rPr lang="zh-CN" altLang="en-US" noProof="1"/>
              <a:t>  </a:t>
            </a:r>
            <a:r>
              <a:rPr lang="en-US" altLang="zh-CN" sz="2800" noProof="1"/>
              <a:t>make</a:t>
            </a:r>
            <a:r>
              <a:rPr lang="zh-CN" altLang="en-US" sz="2800" noProof="1"/>
              <a:t>的使用</a:t>
            </a:r>
          </a:p>
          <a:p>
            <a:pPr marL="720725" lvl="1" indent="-273050" defTabSz="0" eaLnBrk="1" hangingPunct="1">
              <a:spcBef>
                <a:spcPts val="700"/>
              </a:spcBef>
              <a:buClr>
                <a:srgbClr val="6EA0B0"/>
              </a:buClr>
              <a:buSzPct val="90000"/>
              <a:buFont typeface="Wingdings 2" panose="05020102010507070707"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noProof="1">
                <a:latin typeface="Arial" panose="020B0604020202020204" pitchFamily="34" charset="0"/>
                <a:sym typeface="+mn-ea"/>
              </a:rPr>
              <a:t>make [options] [target]…</a:t>
            </a:r>
            <a:endParaRPr lang="en-US" altLang="zh-CN" noProof="1">
              <a:latin typeface="Arial" panose="020B0604020202020204" pitchFamily="34" charset="0"/>
            </a:endParaRPr>
          </a:p>
          <a:p>
            <a:pPr marL="720725" lvl="1" indent="-273050" defTabSz="0" eaLnBrk="1" hangingPunct="1">
              <a:spcBef>
                <a:spcPts val="700"/>
              </a:spcBef>
              <a:buClr>
                <a:srgbClr val="6EA0B0"/>
              </a:buClr>
              <a:buSzPct val="90000"/>
              <a:buFont typeface="Wingdings 2" panose="05020102010507070707"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zh-CN" noProof="1">
                <a:latin typeface="Arial" panose="020B0604020202020204" pitchFamily="34" charset="0"/>
                <a:sym typeface="+mn-ea"/>
              </a:rPr>
              <a:t>常见的选项：</a:t>
            </a:r>
            <a:endParaRPr lang="zh-CN" altLang="zh-CN" noProof="1">
              <a:latin typeface="Arial" panose="020B0604020202020204" pitchFamily="34" charset="0"/>
            </a:endParaRPr>
          </a:p>
          <a:p>
            <a:pPr marL="1003300" lvl="2" indent="-255270" defTabSz="0" eaLnBrk="1" hangingPunct="1">
              <a:spcBef>
                <a:spcPts val="700"/>
              </a:spcBef>
              <a:buClr>
                <a:srgbClr val="CCAF0A"/>
              </a:buClr>
              <a:buSzPct val="8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noProof="1">
                <a:latin typeface="Arial" panose="020B0604020202020204" pitchFamily="34" charset="0"/>
                <a:sym typeface="+mn-ea"/>
              </a:rPr>
              <a:t>-f  FILE </a:t>
            </a:r>
            <a:r>
              <a:rPr lang="zh-CN" altLang="zh-CN" sz="2800" noProof="1">
                <a:latin typeface="Arial" panose="020B0604020202020204" pitchFamily="34" charset="0"/>
                <a:sym typeface="+mn-ea"/>
              </a:rPr>
              <a:t>以指定的</a:t>
            </a:r>
            <a:r>
              <a:rPr lang="en-US" altLang="zh-CN" sz="2800" noProof="1">
                <a:latin typeface="Arial" panose="020B0604020202020204" pitchFamily="34" charset="0"/>
                <a:sym typeface="+mn-ea"/>
              </a:rPr>
              <a:t>FILE </a:t>
            </a:r>
            <a:r>
              <a:rPr lang="zh-CN" altLang="zh-CN" sz="2800" noProof="1">
                <a:latin typeface="Arial" panose="020B0604020202020204" pitchFamily="34" charset="0"/>
                <a:sym typeface="+mn-ea"/>
              </a:rPr>
              <a:t>文件作为</a:t>
            </a:r>
            <a:r>
              <a:rPr lang="en-US" altLang="zh-CN" sz="2800" noProof="1">
                <a:latin typeface="Arial" panose="020B0604020202020204" pitchFamily="34" charset="0"/>
                <a:sym typeface="+mn-ea"/>
              </a:rPr>
              <a:t>makefile</a:t>
            </a:r>
            <a:r>
              <a:rPr lang="zh-CN" altLang="zh-CN" sz="2800" noProof="1">
                <a:latin typeface="Arial" panose="020B0604020202020204" pitchFamily="34" charset="0"/>
                <a:sym typeface="+mn-ea"/>
              </a:rPr>
              <a:t>。</a:t>
            </a:r>
            <a:endParaRPr lang="zh-CN" altLang="zh-CN" sz="2800" noProof="1">
              <a:latin typeface="Arial" panose="020B0604020202020204" pitchFamily="34" charset="0"/>
            </a:endParaRPr>
          </a:p>
          <a:p>
            <a:pPr marL="1003300" lvl="2" indent="-255270" defTabSz="0" eaLnBrk="1" hangingPunct="1">
              <a:spcBef>
                <a:spcPts val="700"/>
              </a:spcBef>
              <a:buClr>
                <a:srgbClr val="CCAF0A"/>
              </a:buClr>
              <a:buSzPct val="8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noProof="1">
                <a:latin typeface="Arial" panose="020B0604020202020204" pitchFamily="34" charset="0"/>
                <a:sym typeface="+mn-ea"/>
              </a:rPr>
              <a:t>-n </a:t>
            </a:r>
            <a:r>
              <a:rPr lang="zh-CN" altLang="zh-CN" sz="2800" noProof="1">
                <a:latin typeface="Arial" panose="020B0604020202020204" pitchFamily="34" charset="0"/>
                <a:sym typeface="+mn-ea"/>
              </a:rPr>
              <a:t>只打印要执行的命令，但不执行这些命令。</a:t>
            </a:r>
            <a:endParaRPr lang="zh-CN" altLang="zh-CN" sz="2800" noProof="1">
              <a:latin typeface="Arial" panose="020B0604020202020204" pitchFamily="34" charset="0"/>
            </a:endParaRPr>
          </a:p>
          <a:p>
            <a:pPr marL="1003300" lvl="2" indent="-255270" defTabSz="0" eaLnBrk="1" hangingPunct="1">
              <a:spcBef>
                <a:spcPts val="700"/>
              </a:spcBef>
              <a:buClr>
                <a:srgbClr val="CCAF0A"/>
              </a:buClr>
              <a:buSzPct val="8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noProof="1">
                <a:latin typeface="Arial" panose="020B0604020202020204" pitchFamily="34" charset="0"/>
                <a:sym typeface="+mn-ea"/>
              </a:rPr>
              <a:t>-s </a:t>
            </a:r>
            <a:r>
              <a:rPr lang="zh-CN" altLang="zh-CN" sz="2800" noProof="1">
                <a:latin typeface="Arial" panose="020B0604020202020204" pitchFamily="34" charset="0"/>
                <a:sym typeface="+mn-ea"/>
              </a:rPr>
              <a:t>在执行命令时不显示命令。</a:t>
            </a:r>
            <a:endParaRPr lang="zh-CN" altLang="zh-CN" sz="2800" noProof="1">
              <a:latin typeface="Arial" panose="020B0604020202020204" pitchFamily="34" charset="0"/>
            </a:endParaRPr>
          </a:p>
          <a:p>
            <a:pPr marL="1003300" lvl="2" indent="-255270" defTabSz="0" eaLnBrk="1" hangingPunct="1">
              <a:spcBef>
                <a:spcPts val="700"/>
              </a:spcBef>
              <a:buClr>
                <a:srgbClr val="CCAF0A"/>
              </a:buClr>
              <a:buSzPct val="8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noProof="1">
                <a:latin typeface="Arial" panose="020B0604020202020204" pitchFamily="34" charset="0"/>
                <a:sym typeface="+mn-ea"/>
              </a:rPr>
              <a:t>-d </a:t>
            </a:r>
            <a:r>
              <a:rPr lang="zh-CN" altLang="zh-CN" sz="2800" noProof="1">
                <a:latin typeface="Arial" panose="020B0604020202020204" pitchFamily="34" charset="0"/>
                <a:sym typeface="+mn-ea"/>
              </a:rPr>
              <a:t>显示调试信息</a:t>
            </a:r>
            <a:endParaRPr lang="zh-CN" altLang="en-US" noProof="1"/>
          </a:p>
        </p:txBody>
      </p:sp>
    </p:spTree>
    <p:extLst>
      <p:ext uri="{BB962C8B-B14F-4D97-AF65-F5344CB8AC3E}">
        <p14:creationId xmlns:p14="http://schemas.microsoft.com/office/powerpoint/2010/main" val="233947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30A78-643A-4B94-933D-CFB63B908B5C}"/>
              </a:ext>
            </a:extLst>
          </p:cNvPr>
          <p:cNvSpPr>
            <a:spLocks noGrp="1"/>
          </p:cNvSpPr>
          <p:nvPr>
            <p:ph type="title"/>
          </p:nvPr>
        </p:nvSpPr>
        <p:spPr>
          <a:xfrm>
            <a:off x="457200" y="836613"/>
            <a:ext cx="8229600" cy="504825"/>
          </a:xfrm>
        </p:spPr>
        <p:txBody>
          <a:bodyPr/>
          <a:lstStyle/>
          <a:p>
            <a:pPr eaLnBrk="1" fontAlgn="auto" hangingPunct="1">
              <a:spcAft>
                <a:spcPts val="0"/>
              </a:spcAft>
              <a:defRPr/>
            </a:pPr>
            <a:r>
              <a:rPr lang="zh-CN" altLang="en-US" sz="4800" dirty="0"/>
              <a:t>目录</a:t>
            </a:r>
          </a:p>
        </p:txBody>
      </p:sp>
      <p:sp>
        <p:nvSpPr>
          <p:cNvPr id="6147" name="内容占位符 2">
            <a:extLst>
              <a:ext uri="{FF2B5EF4-FFF2-40B4-BE49-F238E27FC236}">
                <a16:creationId xmlns:a16="http://schemas.microsoft.com/office/drawing/2014/main" id="{97AACFBD-5756-487A-931E-15AC96269EF0}"/>
              </a:ext>
            </a:extLst>
          </p:cNvPr>
          <p:cNvSpPr>
            <a:spLocks noGrp="1"/>
          </p:cNvSpPr>
          <p:nvPr>
            <p:ph idx="1"/>
          </p:nvPr>
        </p:nvSpPr>
        <p:spPr/>
        <p:txBody>
          <a:bodyPr/>
          <a:lstStyle/>
          <a:p>
            <a:pPr marL="0" indent="0" eaLnBrk="1" hangingPunct="1">
              <a:buFont typeface="Wingdings" panose="05000000000000000000" pitchFamily="2" charset="2"/>
              <a:buNone/>
              <a:defRPr/>
            </a:pPr>
            <a:r>
              <a:rPr lang="en-US" altLang="zh-CN" sz="4000" dirty="0">
                <a:solidFill>
                  <a:srgbClr val="42568D"/>
                </a:solidFill>
                <a:latin typeface="微软雅黑" panose="020B0503020204020204" pitchFamily="34" charset="-122"/>
                <a:ea typeface="微软雅黑" panose="020B0503020204020204" pitchFamily="34" charset="-122"/>
              </a:rPr>
              <a:t>1. Linux</a:t>
            </a:r>
            <a:r>
              <a:rPr lang="zh-CN" altLang="en-US" sz="4000" dirty="0">
                <a:solidFill>
                  <a:srgbClr val="42568D"/>
                </a:solidFill>
                <a:latin typeface="微软雅黑" panose="020B0503020204020204" pitchFamily="34" charset="-122"/>
                <a:ea typeface="微软雅黑" panose="020B0503020204020204" pitchFamily="34" charset="-122"/>
              </a:rPr>
              <a:t>编程概述</a:t>
            </a:r>
            <a:endParaRPr lang="en-US" altLang="zh-CN" sz="4000" dirty="0">
              <a:solidFill>
                <a:srgbClr val="42568D"/>
              </a:solidFill>
              <a:latin typeface="微软雅黑" panose="020B0503020204020204" pitchFamily="34" charset="-122"/>
              <a:ea typeface="微软雅黑" panose="020B0503020204020204" pitchFamily="34" charset="-122"/>
            </a:endParaRPr>
          </a:p>
          <a:p>
            <a:pPr marL="0" indent="0" eaLnBrk="1" hangingPunct="1">
              <a:buFont typeface="Wingdings" panose="05000000000000000000" pitchFamily="2" charset="2"/>
              <a:buNone/>
              <a:defRPr/>
            </a:pPr>
            <a:r>
              <a:rPr lang="en-US" altLang="zh-CN" sz="4000" dirty="0">
                <a:solidFill>
                  <a:srgbClr val="42568D"/>
                </a:solidFill>
                <a:latin typeface="微软雅黑" panose="020B0503020204020204" pitchFamily="34" charset="-122"/>
                <a:ea typeface="微软雅黑" panose="020B0503020204020204" pitchFamily="34" charset="-122"/>
              </a:rPr>
              <a:t>2.</a:t>
            </a:r>
            <a:r>
              <a:rPr lang="zh-CN" altLang="en-US" sz="4000" dirty="0">
                <a:solidFill>
                  <a:srgbClr val="42568D"/>
                </a:solidFill>
                <a:latin typeface="微软雅黑" panose="020B0503020204020204" pitchFamily="34" charset="-122"/>
                <a:ea typeface="微软雅黑" panose="020B0503020204020204" pitchFamily="34" charset="-122"/>
              </a:rPr>
              <a:t> </a:t>
            </a:r>
            <a:r>
              <a:rPr lang="en-US" altLang="zh-CN" sz="4000" dirty="0" err="1">
                <a:solidFill>
                  <a:srgbClr val="42568D"/>
                </a:solidFill>
                <a:latin typeface="微软雅黑" panose="020B0503020204020204" pitchFamily="34" charset="-122"/>
                <a:ea typeface="微软雅黑" panose="020B0503020204020204" pitchFamily="34" charset="-122"/>
              </a:rPr>
              <a:t>Makefile</a:t>
            </a:r>
            <a:r>
              <a:rPr lang="zh-CN" altLang="en-US" sz="4000" dirty="0">
                <a:solidFill>
                  <a:srgbClr val="42568D"/>
                </a:solidFill>
                <a:latin typeface="微软雅黑" panose="020B0503020204020204" pitchFamily="34" charset="-122"/>
                <a:ea typeface="微软雅黑" panose="020B0503020204020204" pitchFamily="34" charset="-122"/>
              </a:rPr>
              <a:t>文件简介</a:t>
            </a:r>
            <a:endParaRPr lang="en-US" altLang="zh-CN" sz="4000" dirty="0">
              <a:solidFill>
                <a:srgbClr val="42568D"/>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en-US" altLang="zh-CN" sz="4000" u="sng" dirty="0">
                <a:solidFill>
                  <a:srgbClr val="42568D"/>
                </a:solidFill>
                <a:latin typeface="微软雅黑" panose="020B0503020204020204" pitchFamily="34" charset="-122"/>
                <a:ea typeface="微软雅黑" panose="020B0503020204020204" pitchFamily="34" charset="-122"/>
              </a:rPr>
              <a:t>3. GDB</a:t>
            </a:r>
            <a:r>
              <a:rPr lang="zh-CN" altLang="en-US" sz="4000" u="sng" dirty="0">
                <a:solidFill>
                  <a:srgbClr val="42568D"/>
                </a:solidFill>
                <a:latin typeface="微软雅黑" panose="020B0503020204020204" pitchFamily="34" charset="-122"/>
                <a:ea typeface="微软雅黑" panose="020B0503020204020204" pitchFamily="34" charset="-122"/>
              </a:rPr>
              <a:t>调试程序</a:t>
            </a:r>
          </a:p>
          <a:p>
            <a:pPr eaLnBrk="1" hangingPunct="1">
              <a:buFont typeface="Arial" panose="020B0604020202020204" pitchFamily="34" charset="0"/>
              <a:buNone/>
              <a:defRPr/>
            </a:pPr>
            <a:endParaRPr lang="zh-CN" altLang="en-US" sz="4000" dirty="0">
              <a:solidFill>
                <a:srgbClr val="42568D"/>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Char char="•"/>
              <a:defRPr/>
            </a:pPr>
            <a:endParaRPr lang="zh-CN" altLang="en-US" sz="4000" dirty="0">
              <a:solidFill>
                <a:srgbClr val="42568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210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5E37E07-6942-4F2F-B48D-95FEEE07AB81}"/>
              </a:ext>
            </a:extLst>
          </p:cNvPr>
          <p:cNvSpPr>
            <a:spLocks noGrp="1" noChangeArrowheads="1"/>
          </p:cNvSpPr>
          <p:nvPr>
            <p:ph type="title" idx="4294967295"/>
          </p:nvPr>
        </p:nvSpPr>
        <p:spPr bwMode="auto">
          <a:xfrm>
            <a:off x="241300" y="349250"/>
            <a:ext cx="8075613" cy="1079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a:defRPr/>
            </a:pPr>
            <a:r>
              <a:rPr lang="en-US" altLang="zh-CN" sz="4000" dirty="0">
                <a:solidFill>
                  <a:srgbClr val="42568D"/>
                </a:solidFill>
                <a:latin typeface="微软雅黑" panose="020B0503020204020204" pitchFamily="34" charset="-122"/>
                <a:ea typeface="微软雅黑" panose="020B0503020204020204" pitchFamily="34" charset="-122"/>
              </a:rPr>
              <a:t>GDB</a:t>
            </a:r>
            <a:r>
              <a:rPr lang="zh-CN" altLang="en-US" sz="4000" dirty="0">
                <a:solidFill>
                  <a:srgbClr val="42568D"/>
                </a:solidFill>
                <a:latin typeface="微软雅黑" panose="020B0503020204020204" pitchFamily="34" charset="-122"/>
                <a:ea typeface="微软雅黑" panose="020B0503020204020204" pitchFamily="34" charset="-122"/>
              </a:rPr>
              <a:t>调试程序</a:t>
            </a:r>
            <a:r>
              <a:rPr lang="en-US" altLang="zh-CN" baseline="-25000" dirty="0">
                <a:effectLst/>
              </a:rPr>
              <a:t>1/5</a:t>
            </a:r>
          </a:p>
        </p:txBody>
      </p:sp>
      <p:sp>
        <p:nvSpPr>
          <p:cNvPr id="20482" name="Text Box 2">
            <a:extLst>
              <a:ext uri="{FF2B5EF4-FFF2-40B4-BE49-F238E27FC236}">
                <a16:creationId xmlns:a16="http://schemas.microsoft.com/office/drawing/2014/main" id="{E316F2B2-B2E7-45AA-98EB-FA0569F45504}"/>
              </a:ext>
            </a:extLst>
          </p:cNvPr>
          <p:cNvSpPr txBox="1">
            <a:spLocks noChangeArrowheads="1"/>
          </p:cNvSpPr>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7513" indent="-38258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1pPr>
            <a:lvl2pPr marL="720725" indent="-2730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9pPr>
          </a:lstStyle>
          <a:p>
            <a:pPr eaLnBrk="1" hangingPunct="1">
              <a:spcBef>
                <a:spcPts val="750"/>
              </a:spcBef>
              <a:buClr>
                <a:srgbClr val="6EA0B0"/>
              </a:buClr>
              <a:buSzPct val="80000"/>
              <a:buFont typeface="Wingdings 2" panose="05020102010507070707" pitchFamily="18" charset="2"/>
              <a:buChar char=""/>
            </a:pPr>
            <a:r>
              <a:rPr lang="en-US" altLang="zh-CN" sz="3000">
                <a:latin typeface="Arial" panose="020B0604020202020204" pitchFamily="34" charset="0"/>
                <a:ea typeface="黑体" panose="02010609060101010101" pitchFamily="49" charset="-122"/>
              </a:rPr>
              <a:t>Gdb</a:t>
            </a:r>
            <a:r>
              <a:rPr lang="zh-CN" altLang="zh-CN" sz="3000">
                <a:latin typeface="Arial" panose="020B0604020202020204" pitchFamily="34" charset="0"/>
                <a:ea typeface="黑体" panose="02010609060101010101" pitchFamily="49" charset="-122"/>
              </a:rPr>
              <a:t>是一款</a:t>
            </a:r>
            <a:r>
              <a:rPr lang="en-US" altLang="zh-CN" sz="3000">
                <a:latin typeface="Arial" panose="020B0604020202020204" pitchFamily="34" charset="0"/>
                <a:ea typeface="黑体" panose="02010609060101010101" pitchFamily="49" charset="-122"/>
              </a:rPr>
              <a:t>GNU</a:t>
            </a:r>
            <a:r>
              <a:rPr lang="zh-CN" altLang="zh-CN" sz="3000">
                <a:latin typeface="Arial" panose="020B0604020202020204" pitchFamily="34" charset="0"/>
                <a:ea typeface="黑体" panose="02010609060101010101" pitchFamily="49" charset="-122"/>
              </a:rPr>
              <a:t>开发组织并发布的</a:t>
            </a:r>
            <a:r>
              <a:rPr lang="en-US" altLang="zh-CN" sz="3000">
                <a:latin typeface="Arial" panose="020B0604020202020204" pitchFamily="34" charset="0"/>
                <a:ea typeface="黑体" panose="02010609060101010101" pitchFamily="49" charset="-122"/>
              </a:rPr>
              <a:t>UNIX/Linux</a:t>
            </a:r>
            <a:r>
              <a:rPr lang="zh-CN" altLang="zh-CN" sz="3000">
                <a:latin typeface="Arial" panose="020B0604020202020204" pitchFamily="34" charset="0"/>
                <a:ea typeface="黑体" panose="02010609060101010101" pitchFamily="49" charset="-122"/>
              </a:rPr>
              <a:t>下的程序调试工具。它使你能在程序运行时观察程序的内部结构和内存的使用情况</a:t>
            </a:r>
            <a:r>
              <a:rPr lang="en-US" altLang="zh-CN" sz="3000">
                <a:latin typeface="Arial" panose="020B0604020202020204" pitchFamily="34" charset="0"/>
                <a:ea typeface="黑体" panose="02010609060101010101" pitchFamily="49" charset="-122"/>
              </a:rPr>
              <a:t>. </a:t>
            </a:r>
            <a:r>
              <a:rPr lang="zh-CN" altLang="zh-CN" sz="3000">
                <a:latin typeface="Arial" panose="020B0604020202020204" pitchFamily="34" charset="0"/>
                <a:ea typeface="黑体" panose="02010609060101010101" pitchFamily="49" charset="-122"/>
              </a:rPr>
              <a:t>以下是</a:t>
            </a:r>
            <a:r>
              <a:rPr lang="en-US" altLang="zh-CN" sz="3000">
                <a:latin typeface="Arial" panose="020B0604020202020204" pitchFamily="34" charset="0"/>
                <a:ea typeface="黑体" panose="02010609060101010101" pitchFamily="49" charset="-122"/>
              </a:rPr>
              <a:t>gdb </a:t>
            </a:r>
            <a:r>
              <a:rPr lang="zh-CN" altLang="zh-CN" sz="3000">
                <a:latin typeface="Arial" panose="020B0604020202020204" pitchFamily="34" charset="0"/>
                <a:ea typeface="黑体" panose="02010609060101010101" pitchFamily="49" charset="-122"/>
              </a:rPr>
              <a:t>所提供的一些功能</a:t>
            </a:r>
            <a:r>
              <a:rPr lang="en-US" altLang="zh-CN" sz="3000">
                <a:latin typeface="Arial" panose="020B0604020202020204" pitchFamily="34" charset="0"/>
                <a:ea typeface="黑体" panose="02010609060101010101" pitchFamily="49" charset="-122"/>
              </a:rPr>
              <a:t>:</a:t>
            </a:r>
          </a:p>
          <a:p>
            <a:pPr lvl="1" eaLnBrk="1" hangingPunct="1">
              <a:spcBef>
                <a:spcPts val="650"/>
              </a:spcBef>
              <a:buClr>
                <a:srgbClr val="6EA0B0"/>
              </a:buClr>
              <a:buSzPct val="90000"/>
              <a:buFont typeface="Wingdings 2" panose="05020102010507070707" pitchFamily="18" charset="2"/>
              <a:buChar char=""/>
            </a:pPr>
            <a:r>
              <a:rPr lang="zh-CN" altLang="zh-CN" sz="2600">
                <a:latin typeface="Arial" panose="020B0604020202020204" pitchFamily="34" charset="0"/>
                <a:ea typeface="黑体" panose="02010609060101010101" pitchFamily="49" charset="-122"/>
              </a:rPr>
              <a:t>它使你能监视你程序中变量的值</a:t>
            </a:r>
            <a:r>
              <a:rPr lang="en-US" altLang="zh-CN" sz="2600">
                <a:latin typeface="Arial" panose="020B0604020202020204" pitchFamily="34" charset="0"/>
                <a:ea typeface="黑体" panose="02010609060101010101" pitchFamily="49" charset="-122"/>
              </a:rPr>
              <a:t>.</a:t>
            </a:r>
          </a:p>
          <a:p>
            <a:pPr lvl="1" eaLnBrk="1" hangingPunct="1">
              <a:spcBef>
                <a:spcPts val="650"/>
              </a:spcBef>
              <a:buClr>
                <a:srgbClr val="6EA0B0"/>
              </a:buClr>
              <a:buSzPct val="90000"/>
              <a:buFont typeface="Wingdings 2" panose="05020102010507070707" pitchFamily="18" charset="2"/>
              <a:buChar char=""/>
            </a:pPr>
            <a:r>
              <a:rPr lang="zh-CN" altLang="zh-CN" sz="2600">
                <a:latin typeface="Arial" panose="020B0604020202020204" pitchFamily="34" charset="0"/>
                <a:ea typeface="黑体" panose="02010609060101010101" pitchFamily="49" charset="-122"/>
              </a:rPr>
              <a:t>它使你能设置断点以使程序在指定的代码行上停止执行</a:t>
            </a:r>
            <a:r>
              <a:rPr lang="en-US" altLang="zh-CN" sz="2600">
                <a:latin typeface="Arial" panose="020B0604020202020204" pitchFamily="34" charset="0"/>
                <a:ea typeface="黑体" panose="02010609060101010101" pitchFamily="49" charset="-122"/>
              </a:rPr>
              <a:t>.</a:t>
            </a:r>
          </a:p>
          <a:p>
            <a:pPr lvl="1" eaLnBrk="1" hangingPunct="1">
              <a:spcBef>
                <a:spcPts val="650"/>
              </a:spcBef>
              <a:buClr>
                <a:srgbClr val="6EA0B0"/>
              </a:buClr>
              <a:buSzPct val="90000"/>
              <a:buFont typeface="Wingdings 2" panose="05020102010507070707" pitchFamily="18" charset="2"/>
              <a:buChar char=""/>
            </a:pPr>
            <a:r>
              <a:rPr lang="zh-CN" altLang="zh-CN" sz="2600">
                <a:latin typeface="Arial" panose="020B0604020202020204" pitchFamily="34" charset="0"/>
                <a:ea typeface="黑体" panose="02010609060101010101" pitchFamily="49" charset="-122"/>
              </a:rPr>
              <a:t>它使你能一行行的执行你的代码</a:t>
            </a:r>
            <a:r>
              <a:rPr lang="en-US" altLang="zh-CN" sz="2600">
                <a:latin typeface="Arial" panose="020B0604020202020204" pitchFamily="34" charset="0"/>
                <a:ea typeface="黑体" panose="02010609060101010101" pitchFamily="49" charset="-122"/>
              </a:rPr>
              <a:t>.</a:t>
            </a:r>
          </a:p>
        </p:txBody>
      </p:sp>
    </p:spTree>
    <p:extLst>
      <p:ext uri="{BB962C8B-B14F-4D97-AF65-F5344CB8AC3E}">
        <p14:creationId xmlns:p14="http://schemas.microsoft.com/office/powerpoint/2010/main" val="3608992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FDF8D-F05C-464C-9BDD-A29FF3F78E91}"/>
              </a:ext>
            </a:extLst>
          </p:cNvPr>
          <p:cNvSpPr>
            <a:spLocks noGrp="1"/>
          </p:cNvSpPr>
          <p:nvPr>
            <p:ph type="title"/>
          </p:nvPr>
        </p:nvSpPr>
        <p:spPr>
          <a:xfrm>
            <a:off x="457200" y="836613"/>
            <a:ext cx="8229600" cy="504825"/>
          </a:xfrm>
        </p:spPr>
        <p:txBody>
          <a:bodyPr/>
          <a:lstStyle/>
          <a:p>
            <a:r>
              <a:rPr lang="en-US" altLang="zh-CN" dirty="0">
                <a:solidFill>
                  <a:srgbClr val="42568D"/>
                </a:solidFill>
                <a:latin typeface="微软雅黑" panose="020B0503020204020204" pitchFamily="34" charset="-122"/>
                <a:ea typeface="微软雅黑" panose="020B0503020204020204" pitchFamily="34" charset="-122"/>
                <a:sym typeface="+mn-ea"/>
              </a:rPr>
              <a:t>GDB</a:t>
            </a:r>
            <a:r>
              <a:rPr lang="zh-CN" altLang="en-US" dirty="0">
                <a:solidFill>
                  <a:srgbClr val="42568D"/>
                </a:solidFill>
                <a:latin typeface="微软雅黑" panose="020B0503020204020204" pitchFamily="34" charset="-122"/>
                <a:ea typeface="微软雅黑" panose="020B0503020204020204" pitchFamily="34" charset="-122"/>
                <a:sym typeface="+mn-ea"/>
              </a:rPr>
              <a:t>调试程序</a:t>
            </a:r>
            <a:r>
              <a:rPr lang="en-US" altLang="zh-CN" baseline="-25000" dirty="0">
                <a:effectLst/>
                <a:sym typeface="+mn-ea"/>
              </a:rPr>
              <a:t>2/5</a:t>
            </a:r>
            <a:endParaRPr lang="zh-CN" altLang="en-US" noProof="1"/>
          </a:p>
        </p:txBody>
      </p:sp>
      <p:sp>
        <p:nvSpPr>
          <p:cNvPr id="3" name="内容占位符 2">
            <a:extLst>
              <a:ext uri="{FF2B5EF4-FFF2-40B4-BE49-F238E27FC236}">
                <a16:creationId xmlns:a16="http://schemas.microsoft.com/office/drawing/2014/main" id="{E3AECFEA-381D-4F11-B010-C8A83C7C85C2}"/>
              </a:ext>
            </a:extLst>
          </p:cNvPr>
          <p:cNvSpPr>
            <a:spLocks noGrp="1"/>
          </p:cNvSpPr>
          <p:nvPr>
            <p:ph idx="1"/>
          </p:nvPr>
        </p:nvSpPr>
        <p:spPr/>
        <p:txBody>
          <a:bodyPr/>
          <a:lstStyle/>
          <a:p>
            <a:r>
              <a:rPr lang="en-US" altLang="zh-CN"/>
              <a:t>GDB</a:t>
            </a:r>
            <a:r>
              <a:rPr lang="zh-CN" altLang="en-US"/>
              <a:t>的使用方法</a:t>
            </a:r>
          </a:p>
          <a:p>
            <a:pPr eaLnBrk="1" hangingPunct="1">
              <a:lnSpc>
                <a:spcPct val="90000"/>
              </a:lnSpc>
              <a:spcBef>
                <a:spcPts val="700"/>
              </a:spcBef>
              <a:buClr>
                <a:srgbClr val="6EA0B0"/>
              </a:buClr>
              <a:buSzPct val="80000"/>
              <a:buFont typeface="Wingdings 2" panose="05020102010507070707" pitchFamily="18" charset="2"/>
              <a:buChar char=""/>
            </a:pPr>
            <a:r>
              <a:rPr lang="en-US" altLang="zh-CN" sz="2800">
                <a:latin typeface="Arial" panose="020B0604020202020204" pitchFamily="34" charset="0"/>
              </a:rPr>
              <a:t>1. </a:t>
            </a:r>
            <a:r>
              <a:rPr lang="zh-CN" altLang="zh-CN" sz="2800">
                <a:latin typeface="Arial" panose="020B0604020202020204" pitchFamily="34" charset="0"/>
              </a:rPr>
              <a:t>使用gcc命令进行编译（务必需要-g选项）</a:t>
            </a:r>
            <a:endParaRPr lang="zh-CN" altLang="zh-CN" sz="2800">
              <a:solidFill>
                <a:schemeClr val="tx1"/>
              </a:solidFill>
              <a:latin typeface="Arial" panose="020B0604020202020204" pitchFamily="34" charset="0"/>
              <a:ea typeface="黑体" panose="02010609060101010101" pitchFamily="49" charset="-122"/>
            </a:endParaRPr>
          </a:p>
          <a:p>
            <a:pPr eaLnBrk="1" hangingPunct="1">
              <a:lnSpc>
                <a:spcPct val="90000"/>
              </a:lnSpc>
              <a:spcBef>
                <a:spcPts val="700"/>
              </a:spcBef>
              <a:buSzPct val="80000"/>
              <a:buFont typeface="Wingdings" panose="05000000000000000000" pitchFamily="2" charset="2"/>
              <a:buNone/>
            </a:pPr>
            <a:r>
              <a:rPr lang="en-US" altLang="zh-CN" sz="2800">
                <a:solidFill>
                  <a:schemeClr val="tx1"/>
                </a:solidFill>
                <a:latin typeface="Arial" panose="020B0604020202020204" pitchFamily="34" charset="0"/>
                <a:ea typeface="黑体" panose="02010609060101010101" pitchFamily="49" charset="-122"/>
              </a:rPr>
              <a:t>	</a:t>
            </a:r>
            <a:r>
              <a:rPr lang="zh-CN" altLang="zh-CN" sz="2800">
                <a:latin typeface="Arial" panose="020B0604020202020204" pitchFamily="34" charset="0"/>
              </a:rPr>
              <a:t>gcc </a:t>
            </a:r>
            <a:r>
              <a:rPr lang="zh-CN" altLang="zh-CN" sz="2800">
                <a:solidFill>
                  <a:srgbClr val="FF0000"/>
                </a:solidFill>
                <a:latin typeface="Arial" panose="020B0604020202020204" pitchFamily="34" charset="0"/>
              </a:rPr>
              <a:t>–g</a:t>
            </a:r>
            <a:r>
              <a:rPr lang="zh-CN" altLang="zh-CN" sz="2800">
                <a:latin typeface="Arial" panose="020B0604020202020204" pitchFamily="34" charset="0"/>
              </a:rPr>
              <a:t> –o buffer buffer.c</a:t>
            </a:r>
          </a:p>
          <a:p>
            <a:pPr eaLnBrk="1" hangingPunct="1">
              <a:lnSpc>
                <a:spcPct val="90000"/>
              </a:lnSpc>
              <a:spcBef>
                <a:spcPts val="700"/>
              </a:spcBef>
              <a:buClr>
                <a:srgbClr val="6EA0B0"/>
              </a:buClr>
              <a:buSzPct val="80000"/>
              <a:buFont typeface="Wingdings 2" panose="05020102010507070707" pitchFamily="18" charset="2"/>
              <a:buChar char=""/>
            </a:pPr>
            <a:r>
              <a:rPr lang="zh-CN" altLang="zh-CN" sz="2800">
                <a:latin typeface="Arial" panose="020B0604020202020204" pitchFamily="34" charset="0"/>
              </a:rPr>
              <a:t>2. 启动gdb进行调试</a:t>
            </a:r>
          </a:p>
          <a:p>
            <a:pPr eaLnBrk="1" hangingPunct="1">
              <a:lnSpc>
                <a:spcPct val="90000"/>
              </a:lnSpc>
              <a:spcBef>
                <a:spcPts val="700"/>
              </a:spcBef>
              <a:buSzPct val="80000"/>
              <a:buFont typeface="Wingdings" panose="05000000000000000000" pitchFamily="2" charset="2"/>
              <a:buNone/>
            </a:pPr>
            <a:r>
              <a:rPr lang="zh-CN" altLang="zh-CN" sz="2800">
                <a:latin typeface="Arial" panose="020B0604020202020204" pitchFamily="34" charset="0"/>
              </a:rPr>
              <a:t>	gdb buffer</a:t>
            </a:r>
          </a:p>
          <a:p>
            <a:pPr eaLnBrk="1" hangingPunct="1">
              <a:lnSpc>
                <a:spcPct val="90000"/>
              </a:lnSpc>
              <a:spcBef>
                <a:spcPts val="700"/>
              </a:spcBef>
              <a:buClr>
                <a:srgbClr val="6EA0B0"/>
              </a:buClr>
              <a:buSzPct val="80000"/>
              <a:buFont typeface="Wingdings 2" panose="05020102010507070707" pitchFamily="18" charset="2"/>
              <a:buChar char=""/>
            </a:pPr>
            <a:r>
              <a:rPr lang="zh-CN" altLang="zh-CN" sz="2800">
                <a:latin typeface="Arial" panose="020B0604020202020204" pitchFamily="34" charset="0"/>
              </a:rPr>
              <a:t>3. 使用run命令运行程序</a:t>
            </a:r>
          </a:p>
          <a:p>
            <a:pPr eaLnBrk="1" hangingPunct="1">
              <a:lnSpc>
                <a:spcPct val="90000"/>
              </a:lnSpc>
              <a:spcBef>
                <a:spcPts val="700"/>
              </a:spcBef>
              <a:buSzPct val="80000"/>
              <a:buFont typeface="Wingdings" panose="05000000000000000000" pitchFamily="2" charset="2"/>
              <a:buNone/>
            </a:pPr>
            <a:r>
              <a:rPr lang="zh-CN" altLang="zh-CN" sz="2800">
                <a:latin typeface="Arial" panose="020B0604020202020204" pitchFamily="34" charset="0"/>
              </a:rPr>
              <a:t>	r (or run)</a:t>
            </a:r>
          </a:p>
          <a:p>
            <a:pPr eaLnBrk="1" hangingPunct="1">
              <a:lnSpc>
                <a:spcPct val="90000"/>
              </a:lnSpc>
              <a:spcBef>
                <a:spcPts val="700"/>
              </a:spcBef>
              <a:buClr>
                <a:srgbClr val="6EA0B0"/>
              </a:buClr>
              <a:buSzPct val="80000"/>
              <a:buFont typeface="Wingdings 2" panose="05020102010507070707" pitchFamily="18" charset="2"/>
              <a:buChar char=""/>
            </a:pPr>
            <a:r>
              <a:rPr lang="zh-CN" altLang="zh-CN" sz="2800">
                <a:latin typeface="Arial" panose="020B0604020202020204" pitchFamily="34" charset="0"/>
              </a:rPr>
              <a:t>4. 根据逻辑找出问题，可附加使用list查看代码</a:t>
            </a:r>
          </a:p>
          <a:p>
            <a:pPr eaLnBrk="1" hangingPunct="1">
              <a:lnSpc>
                <a:spcPct val="90000"/>
              </a:lnSpc>
              <a:spcBef>
                <a:spcPts val="700"/>
              </a:spcBef>
              <a:buSzPct val="80000"/>
              <a:buFont typeface="Wingdings" panose="05000000000000000000" pitchFamily="2" charset="2"/>
              <a:buNone/>
            </a:pPr>
            <a:r>
              <a:rPr lang="zh-CN" altLang="zh-CN" sz="2800">
                <a:latin typeface="Arial" panose="020B0604020202020204" pitchFamily="34" charset="0"/>
              </a:rPr>
              <a:t>	l (or list)</a:t>
            </a:r>
            <a:endParaRPr lang="en-US" altLang="zh-CN" sz="2800">
              <a:solidFill>
                <a:schemeClr val="tx1"/>
              </a:solidFill>
              <a:latin typeface="Arial" panose="020B0604020202020204" pitchFamily="34" charset="0"/>
              <a:ea typeface="黑体" panose="02010609060101010101" pitchFamily="49" charset="-122"/>
            </a:endParaRPr>
          </a:p>
          <a:p>
            <a:pPr>
              <a:buFont typeface="Wingdings" panose="05000000000000000000" pitchFamily="2" charset="2"/>
              <a:buNone/>
            </a:pPr>
            <a:endParaRPr lang="zh-CN" altLang="en-US" sz="2800"/>
          </a:p>
        </p:txBody>
      </p:sp>
    </p:spTree>
    <p:extLst>
      <p:ext uri="{BB962C8B-B14F-4D97-AF65-F5344CB8AC3E}">
        <p14:creationId xmlns:p14="http://schemas.microsoft.com/office/powerpoint/2010/main" val="2476600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0D695FC-9568-4A1A-9744-77A45FBD97C3}"/>
              </a:ext>
            </a:extLst>
          </p:cNvPr>
          <p:cNvSpPr>
            <a:spLocks noGrp="1" noChangeArrowheads="1"/>
          </p:cNvSpPr>
          <p:nvPr>
            <p:ph type="title" idx="4294967295"/>
          </p:nvPr>
        </p:nvSpPr>
        <p:spPr bwMode="auto">
          <a:xfrm>
            <a:off x="241300" y="349250"/>
            <a:ext cx="8075613" cy="1079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zh-CN" sz="4000">
                <a:solidFill>
                  <a:srgbClr val="4256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GDB</a:t>
            </a:r>
            <a:r>
              <a:rPr lang="zh-CN" altLang="en-US" sz="4000">
                <a:solidFill>
                  <a:srgbClr val="42568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调试程序</a:t>
            </a:r>
            <a:r>
              <a:rPr lang="en-US" altLang="zh-CN" baseline="-25000">
                <a:effectLst/>
              </a:rPr>
              <a:t>3/5</a:t>
            </a:r>
          </a:p>
        </p:txBody>
      </p:sp>
      <p:sp>
        <p:nvSpPr>
          <p:cNvPr id="22530" name="Text Box 2">
            <a:extLst>
              <a:ext uri="{FF2B5EF4-FFF2-40B4-BE49-F238E27FC236}">
                <a16:creationId xmlns:a16="http://schemas.microsoft.com/office/drawing/2014/main" id="{71BB9239-086D-43F8-8BF6-23430EDE9341}"/>
              </a:ext>
            </a:extLst>
          </p:cNvPr>
          <p:cNvSpPr txBox="1">
            <a:spLocks noChangeArrowheads="1"/>
          </p:cNvSpPr>
          <p:nvPr/>
        </p:nvSpPr>
        <p:spPr bwMode="auto">
          <a:xfrm>
            <a:off x="457200" y="1600200"/>
            <a:ext cx="74676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7513" indent="-38258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9pPr>
          </a:lstStyle>
          <a:p>
            <a:pPr eaLnBrk="1" hangingPunct="1">
              <a:lnSpc>
                <a:spcPct val="90000"/>
              </a:lnSpc>
              <a:spcBef>
                <a:spcPts val="70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5. 使用break命令设置断点</a:t>
            </a:r>
          </a:p>
          <a:p>
            <a:pPr eaLnBrk="1" hangingPunct="1">
              <a:lnSpc>
                <a:spcPct val="90000"/>
              </a:lnSpc>
              <a:spcBef>
                <a:spcPts val="650"/>
              </a:spcBef>
              <a:buSzPct val="80000"/>
            </a:pPr>
            <a:r>
              <a:rPr lang="zh-CN" altLang="zh-CN" sz="2800">
                <a:solidFill>
                  <a:srgbClr val="7F7F7F"/>
                </a:solidFill>
                <a:latin typeface="Arial" panose="020B0604020202020204" pitchFamily="34" charset="0"/>
              </a:rPr>
              <a:t>	b (or break) lineNumber or functionName</a:t>
            </a:r>
          </a:p>
          <a:p>
            <a:pPr eaLnBrk="1" hangingPunct="1">
              <a:lnSpc>
                <a:spcPct val="90000"/>
              </a:lnSpc>
              <a:spcBef>
                <a:spcPts val="70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6. 使用run命令运行程序</a:t>
            </a:r>
          </a:p>
          <a:p>
            <a:pPr eaLnBrk="1" hangingPunct="1">
              <a:lnSpc>
                <a:spcPct val="90000"/>
              </a:lnSpc>
              <a:spcBef>
                <a:spcPts val="700"/>
              </a:spcBef>
              <a:buSzPct val="80000"/>
            </a:pPr>
            <a:r>
              <a:rPr lang="zh-CN" altLang="zh-CN" sz="2800">
                <a:solidFill>
                  <a:srgbClr val="7F7F7F"/>
                </a:solidFill>
                <a:latin typeface="Arial" panose="020B0604020202020204" pitchFamily="34" charset="0"/>
              </a:rPr>
              <a:t>	r (or run)</a:t>
            </a:r>
          </a:p>
          <a:p>
            <a:pPr eaLnBrk="1" hangingPunct="1">
              <a:lnSpc>
                <a:spcPct val="90000"/>
              </a:lnSpc>
              <a:spcBef>
                <a:spcPts val="70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7. 使用watch命令指定需要跟踪的变量</a:t>
            </a:r>
          </a:p>
          <a:p>
            <a:pPr eaLnBrk="1" hangingPunct="1">
              <a:lnSpc>
                <a:spcPct val="90000"/>
              </a:lnSpc>
              <a:spcBef>
                <a:spcPts val="700"/>
              </a:spcBef>
              <a:buSzPct val="80000"/>
            </a:pPr>
            <a:r>
              <a:rPr lang="zh-CN" altLang="zh-CN" sz="2800">
                <a:solidFill>
                  <a:srgbClr val="7F7F7F"/>
                </a:solidFill>
                <a:latin typeface="Arial" panose="020B0604020202020204" pitchFamily="34" charset="0"/>
              </a:rPr>
              <a:t>	watch Buffer</a:t>
            </a:r>
          </a:p>
          <a:p>
            <a:pPr eaLnBrk="1" hangingPunct="1">
              <a:lnSpc>
                <a:spcPct val="90000"/>
              </a:lnSpc>
              <a:spcBef>
                <a:spcPts val="70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8. 按照终端提示输入input字符串，其他gdb	模式下输入n (or next)或者回车继续执行</a:t>
            </a:r>
          </a:p>
          <a:p>
            <a:pPr eaLnBrk="1" hangingPunct="1">
              <a:lnSpc>
                <a:spcPct val="90000"/>
              </a:lnSpc>
              <a:spcBef>
                <a:spcPts val="70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9. 重复8，找出症结所在</a:t>
            </a:r>
          </a:p>
        </p:txBody>
      </p:sp>
    </p:spTree>
    <p:extLst>
      <p:ext uri="{BB962C8B-B14F-4D97-AF65-F5344CB8AC3E}">
        <p14:creationId xmlns:p14="http://schemas.microsoft.com/office/powerpoint/2010/main" val="1116967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44DC1F3-EF6B-40B3-92EF-B7911E878DB8}"/>
              </a:ext>
            </a:extLst>
          </p:cNvPr>
          <p:cNvSpPr>
            <a:spLocks noGrp="1" noChangeArrowheads="1"/>
          </p:cNvSpPr>
          <p:nvPr>
            <p:ph type="title" idx="4294967295"/>
          </p:nvPr>
        </p:nvSpPr>
        <p:spPr bwMode="auto">
          <a:xfrm>
            <a:off x="241300" y="349250"/>
            <a:ext cx="8075613" cy="10795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a:defRPr/>
            </a:pPr>
            <a:r>
              <a:rPr lang="en-US" altLang="zh-CN" sz="4000" dirty="0">
                <a:solidFill>
                  <a:srgbClr val="42568D"/>
                </a:solidFill>
                <a:latin typeface="微软雅黑" panose="020B0503020204020204" pitchFamily="34" charset="-122"/>
                <a:ea typeface="微软雅黑" panose="020B0503020204020204" pitchFamily="34" charset="-122"/>
              </a:rPr>
              <a:t>GDB</a:t>
            </a:r>
            <a:r>
              <a:rPr lang="zh-CN" altLang="en-US" sz="4000" dirty="0">
                <a:solidFill>
                  <a:srgbClr val="42568D"/>
                </a:solidFill>
                <a:latin typeface="微软雅黑" panose="020B0503020204020204" pitchFamily="34" charset="-122"/>
                <a:ea typeface="微软雅黑" panose="020B0503020204020204" pitchFamily="34" charset="-122"/>
              </a:rPr>
              <a:t>调试程序</a:t>
            </a:r>
            <a:r>
              <a:rPr lang="en-US" altLang="zh-CN" baseline="-25000" dirty="0">
                <a:effectLst/>
              </a:rPr>
              <a:t>4/5</a:t>
            </a:r>
          </a:p>
        </p:txBody>
      </p:sp>
      <p:sp>
        <p:nvSpPr>
          <p:cNvPr id="23554" name="Text Box 2">
            <a:extLst>
              <a:ext uri="{FF2B5EF4-FFF2-40B4-BE49-F238E27FC236}">
                <a16:creationId xmlns:a16="http://schemas.microsoft.com/office/drawing/2014/main" id="{AA658182-5273-4031-B0D4-7E72F8773CF9}"/>
              </a:ext>
            </a:extLst>
          </p:cNvPr>
          <p:cNvSpPr txBox="1">
            <a:spLocks noChangeArrowheads="1"/>
          </p:cNvSpPr>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17513" indent="-38258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5pPr>
            <a:lvl6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6pPr>
            <a:lvl7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7pPr>
            <a:lvl8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8pPr>
            <a:lvl9pPr eaLnBrk="0" fontAlgn="base" hangingPunct="0">
              <a:spcBef>
                <a:spcPct val="0"/>
              </a:spcBef>
              <a:spcAft>
                <a:spcPct val="0"/>
              </a:spcAft>
              <a:buFont typeface="Arial" panose="020B06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Palatino Linotype" panose="02040502050505030304" pitchFamily="18" charset="0"/>
                <a:ea typeface="宋体" panose="02010600030101010101" pitchFamily="2" charset="-122"/>
              </a:defRPr>
            </a:lvl9pPr>
          </a:lstStyle>
          <a:p>
            <a:pPr eaLnBrk="1" hangingPunct="1">
              <a:spcBef>
                <a:spcPts val="75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10. 使用bt命令查看栈信息</a:t>
            </a:r>
          </a:p>
          <a:p>
            <a:pPr eaLnBrk="1" hangingPunct="1">
              <a:spcBef>
                <a:spcPts val="75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11. 使用info b (or break)查看断点信息</a:t>
            </a:r>
          </a:p>
          <a:p>
            <a:pPr eaLnBrk="1" hangingPunct="1">
              <a:spcBef>
                <a:spcPts val="75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12. 使用delete或者clear命令清除断点</a:t>
            </a:r>
          </a:p>
          <a:p>
            <a:pPr eaLnBrk="1" hangingPunct="1">
              <a:spcBef>
                <a:spcPts val="75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13. kill杀死当前正在调试的程序进程</a:t>
            </a:r>
          </a:p>
          <a:p>
            <a:pPr eaLnBrk="1" hangingPunct="1">
              <a:spcBef>
                <a:spcPts val="750"/>
              </a:spcBef>
              <a:buClr>
                <a:srgbClr val="6EA0B0"/>
              </a:buClr>
              <a:buSzPct val="80000"/>
              <a:buFont typeface="Wingdings 2" panose="05020102010507070707" pitchFamily="18" charset="2"/>
              <a:buChar char=""/>
            </a:pPr>
            <a:r>
              <a:rPr lang="zh-CN" altLang="zh-CN" sz="2800">
                <a:solidFill>
                  <a:srgbClr val="7F7F7F"/>
                </a:solidFill>
                <a:latin typeface="Arial" panose="020B0604020202020204" pitchFamily="34" charset="0"/>
              </a:rPr>
              <a:t>14. 使用quit命令退出gdb调试环境</a:t>
            </a:r>
            <a:endParaRPr lang="zh-CN" altLang="zh-CN" sz="300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371016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D3B00-5583-4B85-B772-F768FD38D919}"/>
              </a:ext>
            </a:extLst>
          </p:cNvPr>
          <p:cNvSpPr>
            <a:spLocks noGrp="1"/>
          </p:cNvSpPr>
          <p:nvPr>
            <p:ph type="title"/>
          </p:nvPr>
        </p:nvSpPr>
        <p:spPr>
          <a:xfrm>
            <a:off x="457200" y="836613"/>
            <a:ext cx="8229600" cy="504825"/>
          </a:xfrm>
        </p:spPr>
        <p:txBody>
          <a:bodyPr/>
          <a:lstStyle/>
          <a:p>
            <a:r>
              <a:rPr lang="en-US" altLang="zh-CN" dirty="0">
                <a:solidFill>
                  <a:srgbClr val="42568D"/>
                </a:solidFill>
                <a:latin typeface="微软雅黑" panose="020B0503020204020204" pitchFamily="34" charset="-122"/>
                <a:ea typeface="微软雅黑" panose="020B0503020204020204" pitchFamily="34" charset="-122"/>
                <a:sym typeface="+mn-ea"/>
              </a:rPr>
              <a:t>GDB</a:t>
            </a:r>
            <a:r>
              <a:rPr lang="zh-CN" altLang="en-US" dirty="0">
                <a:solidFill>
                  <a:srgbClr val="42568D"/>
                </a:solidFill>
                <a:latin typeface="微软雅黑" panose="020B0503020204020204" pitchFamily="34" charset="-122"/>
                <a:ea typeface="微软雅黑" panose="020B0503020204020204" pitchFamily="34" charset="-122"/>
                <a:sym typeface="+mn-ea"/>
              </a:rPr>
              <a:t>调试程序</a:t>
            </a:r>
            <a:r>
              <a:rPr lang="en-US" altLang="zh-CN" baseline="-25000" dirty="0">
                <a:effectLst/>
                <a:sym typeface="+mn-ea"/>
              </a:rPr>
              <a:t>5/5</a:t>
            </a:r>
            <a:endParaRPr lang="zh-CN" altLang="en-US" noProof="1"/>
          </a:p>
        </p:txBody>
      </p:sp>
      <p:sp>
        <p:nvSpPr>
          <p:cNvPr id="24578" name="内容占位符 2">
            <a:extLst>
              <a:ext uri="{FF2B5EF4-FFF2-40B4-BE49-F238E27FC236}">
                <a16:creationId xmlns:a16="http://schemas.microsoft.com/office/drawing/2014/main" id="{50A3A717-4BB3-4C6A-963B-B86CF96E4251}"/>
              </a:ext>
            </a:extLst>
          </p:cNvPr>
          <p:cNvSpPr>
            <a:spLocks noGrp="1" noChangeArrowheads="1"/>
          </p:cNvSpPr>
          <p:nvPr>
            <p:ph idx="1"/>
          </p:nvPr>
        </p:nvSpPr>
        <p:spPr/>
        <p:txBody>
          <a:bodyPr/>
          <a:lstStyle/>
          <a:p>
            <a:r>
              <a:rPr lang="zh-CN" altLang="en-US"/>
              <a:t>程序的控制指令</a:t>
            </a:r>
          </a:p>
          <a:p>
            <a:pPr marL="720725" lvl="1" indent="-273050" eaLnBrk="1" hangingPunct="1">
              <a:spcBef>
                <a:spcPts val="650"/>
              </a:spcBef>
              <a:buClr>
                <a:srgbClr val="6EA0B0"/>
              </a:buClr>
              <a:buSzPct val="90000"/>
              <a:buFont typeface="Wingdings 2" panose="05020102010507070707" pitchFamily="18" charset="2"/>
              <a:buChar char=""/>
            </a:pPr>
            <a:r>
              <a:rPr lang="zh-CN" altLang="zh-CN">
                <a:latin typeface="Arial" panose="020B0604020202020204" pitchFamily="34" charset="0"/>
              </a:rPr>
              <a:t>run:程序开始执行，一直运行到断点才终止；</a:t>
            </a:r>
          </a:p>
          <a:p>
            <a:pPr marL="720725" lvl="1" indent="-273050" eaLnBrk="1" hangingPunct="1">
              <a:spcBef>
                <a:spcPts val="650"/>
              </a:spcBef>
              <a:buClr>
                <a:srgbClr val="6EA0B0"/>
              </a:buClr>
              <a:buSzPct val="90000"/>
              <a:buFont typeface="Wingdings 2" panose="05020102010507070707" pitchFamily="18" charset="2"/>
              <a:buChar char=""/>
            </a:pPr>
            <a:r>
              <a:rPr lang="zh-CN" altLang="zh-CN">
                <a:latin typeface="Arial" panose="020B0604020202020204" pitchFamily="34" charset="0"/>
              </a:rPr>
              <a:t>continue:运行到下一个断点；</a:t>
            </a:r>
          </a:p>
          <a:p>
            <a:pPr marL="720725" lvl="1" indent="-273050" eaLnBrk="1" hangingPunct="1">
              <a:spcBef>
                <a:spcPts val="650"/>
              </a:spcBef>
              <a:buClr>
                <a:srgbClr val="6EA0B0"/>
              </a:buClr>
              <a:buSzPct val="90000"/>
              <a:buFont typeface="Wingdings 2" panose="05020102010507070707" pitchFamily="18" charset="2"/>
              <a:buChar char=""/>
            </a:pPr>
            <a:r>
              <a:rPr lang="zh-CN" altLang="zh-CN">
                <a:latin typeface="Arial" panose="020B0604020202020204" pitchFamily="34" charset="0"/>
              </a:rPr>
              <a:t>next:运行下一条指令；</a:t>
            </a:r>
          </a:p>
          <a:p>
            <a:pPr marL="720725" lvl="1" indent="-273050" eaLnBrk="1" hangingPunct="1">
              <a:spcBef>
                <a:spcPts val="650"/>
              </a:spcBef>
              <a:buClr>
                <a:srgbClr val="6EA0B0"/>
              </a:buClr>
              <a:buSzPct val="90000"/>
              <a:buFont typeface="Wingdings 2" panose="05020102010507070707" pitchFamily="18" charset="2"/>
              <a:buChar char=""/>
            </a:pPr>
            <a:r>
              <a:rPr lang="zh-CN" altLang="zh-CN">
                <a:latin typeface="Arial" panose="020B0604020202020204" pitchFamily="34" charset="0"/>
              </a:rPr>
              <a:t>step:运行下一条指令；</a:t>
            </a:r>
            <a:endParaRPr lang="zh-CN" altLang="en-US"/>
          </a:p>
        </p:txBody>
      </p:sp>
    </p:spTree>
    <p:extLst>
      <p:ext uri="{BB962C8B-B14F-4D97-AF65-F5344CB8AC3E}">
        <p14:creationId xmlns:p14="http://schemas.microsoft.com/office/powerpoint/2010/main" val="113431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p:cNvSpPr>
          <p:nvPr>
            <p:ph type="body"/>
          </p:nvPr>
        </p:nvSpPr>
        <p:spPr/>
        <p:txBody>
          <a:bodyPr vert="horz" wrap="square" lIns="91440" tIns="45720" rIns="91440" bIns="45720" anchor="t"/>
          <a:lstStyle/>
          <a:p>
            <a:endParaRPr lang="zh-CN" altLang="en-US" dirty="0"/>
          </a:p>
        </p:txBody>
      </p:sp>
      <p:grpSp>
        <p:nvGrpSpPr>
          <p:cNvPr id="16387" name="Group 4"/>
          <p:cNvGrpSpPr/>
          <p:nvPr/>
        </p:nvGrpSpPr>
        <p:grpSpPr>
          <a:xfrm>
            <a:off x="1573213" y="2571750"/>
            <a:ext cx="1997075" cy="1071563"/>
            <a:chOff x="991" y="1620"/>
            <a:chExt cx="1258" cy="675"/>
          </a:xfrm>
        </p:grpSpPr>
        <p:pic>
          <p:nvPicPr>
            <p:cNvPr id="16421" name="Picture 5"/>
            <p:cNvPicPr>
              <a:picLocks noChangeAspect="1"/>
            </p:cNvPicPr>
            <p:nvPr/>
          </p:nvPicPr>
          <p:blipFill>
            <a:blip r:embed="rId2"/>
            <a:stretch>
              <a:fillRect/>
            </a:stretch>
          </p:blipFill>
          <p:spPr>
            <a:xfrm>
              <a:off x="991" y="1620"/>
              <a:ext cx="1258" cy="675"/>
            </a:xfrm>
            <a:prstGeom prst="rect">
              <a:avLst/>
            </a:prstGeom>
            <a:noFill/>
            <a:ln w="9525">
              <a:noFill/>
            </a:ln>
          </p:spPr>
        </p:pic>
        <p:sp>
          <p:nvSpPr>
            <p:cNvPr id="16422" name="Text Box 6"/>
            <p:cNvSpPr txBox="1"/>
            <p:nvPr/>
          </p:nvSpPr>
          <p:spPr>
            <a:xfrm>
              <a:off x="1206" y="1751"/>
              <a:ext cx="827" cy="412"/>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3200" dirty="0">
                  <a:solidFill>
                    <a:srgbClr val="000000"/>
                  </a:solidFill>
                  <a:latin typeface="微软雅黑" panose="020B0503020204020204" pitchFamily="34" charset="-122"/>
                </a:rPr>
                <a:t>编译</a:t>
              </a:r>
            </a:p>
          </p:txBody>
        </p:sp>
      </p:grpSp>
      <p:grpSp>
        <p:nvGrpSpPr>
          <p:cNvPr id="16388" name="Group 7"/>
          <p:cNvGrpSpPr/>
          <p:nvPr/>
        </p:nvGrpSpPr>
        <p:grpSpPr>
          <a:xfrm>
            <a:off x="3071813" y="3571875"/>
            <a:ext cx="1998662" cy="1071563"/>
            <a:chOff x="1935" y="2250"/>
            <a:chExt cx="1259" cy="675"/>
          </a:xfrm>
        </p:grpSpPr>
        <p:pic>
          <p:nvPicPr>
            <p:cNvPr id="16419" name="Picture 8"/>
            <p:cNvPicPr>
              <a:picLocks noChangeAspect="1"/>
            </p:cNvPicPr>
            <p:nvPr/>
          </p:nvPicPr>
          <p:blipFill>
            <a:blip r:embed="rId2"/>
            <a:stretch>
              <a:fillRect/>
            </a:stretch>
          </p:blipFill>
          <p:spPr>
            <a:xfrm>
              <a:off x="1935" y="2250"/>
              <a:ext cx="1259" cy="675"/>
            </a:xfrm>
            <a:prstGeom prst="rect">
              <a:avLst/>
            </a:prstGeom>
            <a:noFill/>
            <a:ln w="9525">
              <a:noFill/>
            </a:ln>
          </p:spPr>
        </p:pic>
        <p:sp>
          <p:nvSpPr>
            <p:cNvPr id="16420" name="Text Box 9"/>
            <p:cNvSpPr txBox="1"/>
            <p:nvPr/>
          </p:nvSpPr>
          <p:spPr>
            <a:xfrm>
              <a:off x="2151" y="2381"/>
              <a:ext cx="827" cy="412"/>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3200" dirty="0">
                  <a:solidFill>
                    <a:srgbClr val="000000"/>
                  </a:solidFill>
                  <a:latin typeface="微软雅黑" panose="020B0503020204020204" pitchFamily="34" charset="-122"/>
                </a:rPr>
                <a:t>链接</a:t>
              </a:r>
            </a:p>
          </p:txBody>
        </p:sp>
      </p:grpSp>
      <p:grpSp>
        <p:nvGrpSpPr>
          <p:cNvPr id="16389" name="Group 10"/>
          <p:cNvGrpSpPr/>
          <p:nvPr/>
        </p:nvGrpSpPr>
        <p:grpSpPr>
          <a:xfrm>
            <a:off x="4711700" y="4638675"/>
            <a:ext cx="2005013" cy="1077913"/>
            <a:chOff x="2968" y="2922"/>
            <a:chExt cx="1263" cy="679"/>
          </a:xfrm>
        </p:grpSpPr>
        <p:pic>
          <p:nvPicPr>
            <p:cNvPr id="16417" name="Picture 11"/>
            <p:cNvPicPr>
              <a:picLocks noChangeAspect="1"/>
            </p:cNvPicPr>
            <p:nvPr/>
          </p:nvPicPr>
          <p:blipFill>
            <a:blip r:embed="rId3"/>
            <a:stretch>
              <a:fillRect/>
            </a:stretch>
          </p:blipFill>
          <p:spPr>
            <a:xfrm>
              <a:off x="2968" y="2922"/>
              <a:ext cx="1263" cy="679"/>
            </a:xfrm>
            <a:prstGeom prst="rect">
              <a:avLst/>
            </a:prstGeom>
            <a:noFill/>
            <a:ln w="9525">
              <a:noFill/>
            </a:ln>
          </p:spPr>
        </p:pic>
        <p:sp>
          <p:nvSpPr>
            <p:cNvPr id="16418" name="Text Box 12"/>
            <p:cNvSpPr txBox="1"/>
            <p:nvPr/>
          </p:nvSpPr>
          <p:spPr>
            <a:xfrm>
              <a:off x="3186" y="3056"/>
              <a:ext cx="827" cy="412"/>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3200" dirty="0">
                  <a:solidFill>
                    <a:srgbClr val="000000"/>
                  </a:solidFill>
                  <a:latin typeface="微软雅黑" panose="020B0503020204020204" pitchFamily="34" charset="-122"/>
                </a:rPr>
                <a:t>运行</a:t>
              </a:r>
            </a:p>
          </p:txBody>
        </p:sp>
      </p:grpSp>
      <p:grpSp>
        <p:nvGrpSpPr>
          <p:cNvPr id="16390" name="Group 13"/>
          <p:cNvGrpSpPr/>
          <p:nvPr/>
        </p:nvGrpSpPr>
        <p:grpSpPr>
          <a:xfrm>
            <a:off x="6424613" y="5572125"/>
            <a:ext cx="2005012" cy="1071563"/>
            <a:chOff x="4047" y="3510"/>
            <a:chExt cx="1263" cy="675"/>
          </a:xfrm>
        </p:grpSpPr>
        <p:pic>
          <p:nvPicPr>
            <p:cNvPr id="16415" name="Picture 14"/>
            <p:cNvPicPr>
              <a:picLocks noChangeAspect="1"/>
            </p:cNvPicPr>
            <p:nvPr/>
          </p:nvPicPr>
          <p:blipFill>
            <a:blip r:embed="rId4"/>
            <a:stretch>
              <a:fillRect/>
            </a:stretch>
          </p:blipFill>
          <p:spPr>
            <a:xfrm>
              <a:off x="4047" y="3510"/>
              <a:ext cx="1263" cy="675"/>
            </a:xfrm>
            <a:prstGeom prst="rect">
              <a:avLst/>
            </a:prstGeom>
            <a:noFill/>
            <a:ln w="9525">
              <a:noFill/>
            </a:ln>
          </p:spPr>
        </p:pic>
        <p:sp>
          <p:nvSpPr>
            <p:cNvPr id="16416" name="Text Box 15"/>
            <p:cNvSpPr txBox="1"/>
            <p:nvPr/>
          </p:nvSpPr>
          <p:spPr>
            <a:xfrm>
              <a:off x="4266" y="3641"/>
              <a:ext cx="827" cy="412"/>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3200" dirty="0">
                  <a:solidFill>
                    <a:srgbClr val="000000"/>
                  </a:solidFill>
                  <a:latin typeface="微软雅黑" panose="020B0503020204020204" pitchFamily="34" charset="-122"/>
                </a:rPr>
                <a:t>调试</a:t>
              </a:r>
            </a:p>
          </p:txBody>
        </p:sp>
      </p:grpSp>
      <p:pic>
        <p:nvPicPr>
          <p:cNvPr id="16391" name="Picture 16"/>
          <p:cNvPicPr>
            <a:picLocks noChangeAspect="1"/>
          </p:cNvPicPr>
          <p:nvPr/>
        </p:nvPicPr>
        <p:blipFill>
          <a:blip r:embed="rId5"/>
          <a:stretch>
            <a:fillRect/>
          </a:stretch>
        </p:blipFill>
        <p:spPr>
          <a:xfrm>
            <a:off x="5638800" y="5578475"/>
            <a:ext cx="1036638" cy="700088"/>
          </a:xfrm>
          <a:prstGeom prst="rect">
            <a:avLst/>
          </a:prstGeom>
          <a:noFill/>
          <a:ln w="9525">
            <a:noFill/>
          </a:ln>
        </p:spPr>
      </p:pic>
      <p:pic>
        <p:nvPicPr>
          <p:cNvPr id="16392" name="Picture 17"/>
          <p:cNvPicPr>
            <a:picLocks noChangeAspect="1"/>
          </p:cNvPicPr>
          <p:nvPr/>
        </p:nvPicPr>
        <p:blipFill>
          <a:blip r:embed="rId6"/>
          <a:stretch>
            <a:fillRect/>
          </a:stretch>
        </p:blipFill>
        <p:spPr>
          <a:xfrm>
            <a:off x="6480175" y="5016500"/>
            <a:ext cx="1036638" cy="708025"/>
          </a:xfrm>
          <a:prstGeom prst="rect">
            <a:avLst/>
          </a:prstGeom>
          <a:noFill/>
          <a:ln w="9525">
            <a:noFill/>
          </a:ln>
        </p:spPr>
      </p:pic>
      <p:pic>
        <p:nvPicPr>
          <p:cNvPr id="16393" name="Picture 18"/>
          <p:cNvPicPr>
            <a:picLocks noChangeAspect="1"/>
          </p:cNvPicPr>
          <p:nvPr/>
        </p:nvPicPr>
        <p:blipFill>
          <a:blip r:embed="rId7"/>
          <a:stretch>
            <a:fillRect/>
          </a:stretch>
        </p:blipFill>
        <p:spPr>
          <a:xfrm>
            <a:off x="3438525" y="3035300"/>
            <a:ext cx="1450975" cy="908050"/>
          </a:xfrm>
          <a:prstGeom prst="rect">
            <a:avLst/>
          </a:prstGeom>
          <a:noFill/>
          <a:ln w="9525">
            <a:noFill/>
          </a:ln>
        </p:spPr>
      </p:pic>
      <p:pic>
        <p:nvPicPr>
          <p:cNvPr id="16394" name="Picture 19"/>
          <p:cNvPicPr>
            <a:picLocks noChangeAspect="1"/>
          </p:cNvPicPr>
          <p:nvPr/>
        </p:nvPicPr>
        <p:blipFill>
          <a:blip r:embed="rId8"/>
          <a:stretch>
            <a:fillRect/>
          </a:stretch>
        </p:blipFill>
        <p:spPr>
          <a:xfrm>
            <a:off x="481013" y="2230438"/>
            <a:ext cx="1323975" cy="1036637"/>
          </a:xfrm>
          <a:prstGeom prst="rect">
            <a:avLst/>
          </a:prstGeom>
          <a:noFill/>
          <a:ln w="9525">
            <a:noFill/>
          </a:ln>
        </p:spPr>
      </p:pic>
      <p:pic>
        <p:nvPicPr>
          <p:cNvPr id="16395" name="Picture 20"/>
          <p:cNvPicPr>
            <a:picLocks noChangeAspect="1"/>
          </p:cNvPicPr>
          <p:nvPr/>
        </p:nvPicPr>
        <p:blipFill>
          <a:blip r:embed="rId9"/>
          <a:stretch>
            <a:fillRect/>
          </a:stretch>
        </p:blipFill>
        <p:spPr>
          <a:xfrm>
            <a:off x="3340100" y="4376738"/>
            <a:ext cx="1609725" cy="969962"/>
          </a:xfrm>
          <a:prstGeom prst="rect">
            <a:avLst/>
          </a:prstGeom>
          <a:noFill/>
          <a:ln w="9525">
            <a:noFill/>
          </a:ln>
        </p:spPr>
      </p:pic>
      <p:grpSp>
        <p:nvGrpSpPr>
          <p:cNvPr id="35861" name="Group 21"/>
          <p:cNvGrpSpPr/>
          <p:nvPr/>
        </p:nvGrpSpPr>
        <p:grpSpPr>
          <a:xfrm>
            <a:off x="2124075" y="908050"/>
            <a:ext cx="4313238" cy="1016000"/>
            <a:chOff x="1329" y="588"/>
            <a:chExt cx="2717" cy="640"/>
          </a:xfrm>
        </p:grpSpPr>
        <p:pic>
          <p:nvPicPr>
            <p:cNvPr id="16413" name="Picture 22"/>
            <p:cNvPicPr>
              <a:picLocks noChangeAspect="1"/>
            </p:cNvPicPr>
            <p:nvPr/>
          </p:nvPicPr>
          <p:blipFill>
            <a:blip r:embed="rId10"/>
            <a:stretch>
              <a:fillRect/>
            </a:stretch>
          </p:blipFill>
          <p:spPr>
            <a:xfrm>
              <a:off x="1329" y="588"/>
              <a:ext cx="2717" cy="640"/>
            </a:xfrm>
            <a:prstGeom prst="rect">
              <a:avLst/>
            </a:prstGeom>
            <a:noFill/>
            <a:ln w="9525">
              <a:noFill/>
            </a:ln>
          </p:spPr>
        </p:pic>
        <p:sp>
          <p:nvSpPr>
            <p:cNvPr id="16414" name="Text Box 23"/>
            <p:cNvSpPr txBox="1"/>
            <p:nvPr/>
          </p:nvSpPr>
          <p:spPr>
            <a:xfrm>
              <a:off x="2250" y="630"/>
              <a:ext cx="1754" cy="539"/>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1800" dirty="0">
                  <a:solidFill>
                    <a:srgbClr val="000000"/>
                  </a:solidFill>
                  <a:latin typeface="Arial" panose="020B0604020202020204" pitchFamily="34" charset="0"/>
                </a:rPr>
                <a:t>对源代码进行编辑，</a:t>
              </a:r>
              <a:r>
                <a:rPr lang="en-US" altLang="zh-CN" sz="1800" dirty="0">
                  <a:solidFill>
                    <a:srgbClr val="000000"/>
                  </a:solidFill>
                  <a:latin typeface="Arial" panose="020B0604020202020204" pitchFamily="34" charset="0"/>
                </a:rPr>
                <a:t>VI</a:t>
              </a:r>
            </a:p>
          </p:txBody>
        </p:sp>
      </p:grpSp>
      <p:grpSp>
        <p:nvGrpSpPr>
          <p:cNvPr id="35864" name="Group 24"/>
          <p:cNvGrpSpPr/>
          <p:nvPr/>
        </p:nvGrpSpPr>
        <p:grpSpPr>
          <a:xfrm>
            <a:off x="3425825" y="2219325"/>
            <a:ext cx="4570413" cy="992188"/>
            <a:chOff x="2158" y="1398"/>
            <a:chExt cx="2879" cy="625"/>
          </a:xfrm>
        </p:grpSpPr>
        <p:pic>
          <p:nvPicPr>
            <p:cNvPr id="16411" name="Picture 25"/>
            <p:cNvPicPr>
              <a:picLocks noChangeAspect="1"/>
            </p:cNvPicPr>
            <p:nvPr/>
          </p:nvPicPr>
          <p:blipFill>
            <a:blip r:embed="rId11"/>
            <a:stretch>
              <a:fillRect/>
            </a:stretch>
          </p:blipFill>
          <p:spPr>
            <a:xfrm>
              <a:off x="2158" y="1398"/>
              <a:ext cx="2879" cy="625"/>
            </a:xfrm>
            <a:prstGeom prst="rect">
              <a:avLst/>
            </a:prstGeom>
            <a:noFill/>
            <a:ln w="9525">
              <a:noFill/>
            </a:ln>
          </p:spPr>
        </p:pic>
        <p:sp>
          <p:nvSpPr>
            <p:cNvPr id="16412" name="Text Box 26"/>
            <p:cNvSpPr txBox="1"/>
            <p:nvPr/>
          </p:nvSpPr>
          <p:spPr>
            <a:xfrm>
              <a:off x="3240" y="1440"/>
              <a:ext cx="1754" cy="539"/>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1800" dirty="0">
                  <a:solidFill>
                    <a:srgbClr val="000000"/>
                  </a:solidFill>
                  <a:latin typeface="Arial" panose="020B0604020202020204" pitchFamily="34" charset="0"/>
                </a:rPr>
                <a:t>对源代码编译，生成目标程序，</a:t>
              </a:r>
              <a:r>
                <a:rPr lang="en-US" altLang="zh-CN" sz="1800" dirty="0">
                  <a:solidFill>
                    <a:srgbClr val="000000"/>
                  </a:solidFill>
                  <a:latin typeface="Arial" panose="020B0604020202020204" pitchFamily="34" charset="0"/>
                </a:rPr>
                <a:t>GCC</a:t>
              </a:r>
            </a:p>
          </p:txBody>
        </p:sp>
      </p:grpSp>
      <p:grpSp>
        <p:nvGrpSpPr>
          <p:cNvPr id="35867" name="Group 27"/>
          <p:cNvGrpSpPr/>
          <p:nvPr/>
        </p:nvGrpSpPr>
        <p:grpSpPr>
          <a:xfrm>
            <a:off x="4973638" y="3432175"/>
            <a:ext cx="4022725" cy="992188"/>
            <a:chOff x="3133" y="2162"/>
            <a:chExt cx="2534" cy="625"/>
          </a:xfrm>
        </p:grpSpPr>
        <p:pic>
          <p:nvPicPr>
            <p:cNvPr id="16409" name="Picture 28"/>
            <p:cNvPicPr>
              <a:picLocks noChangeAspect="1"/>
            </p:cNvPicPr>
            <p:nvPr/>
          </p:nvPicPr>
          <p:blipFill>
            <a:blip r:embed="rId12"/>
            <a:stretch>
              <a:fillRect/>
            </a:stretch>
          </p:blipFill>
          <p:spPr>
            <a:xfrm>
              <a:off x="3133" y="2162"/>
              <a:ext cx="2534" cy="625"/>
            </a:xfrm>
            <a:prstGeom prst="rect">
              <a:avLst/>
            </a:prstGeom>
            <a:noFill/>
            <a:ln w="9525">
              <a:noFill/>
            </a:ln>
          </p:spPr>
        </p:pic>
        <p:sp>
          <p:nvSpPr>
            <p:cNvPr id="16410" name="Text Box 29"/>
            <p:cNvSpPr txBox="1"/>
            <p:nvPr/>
          </p:nvSpPr>
          <p:spPr>
            <a:xfrm>
              <a:off x="3870" y="2205"/>
              <a:ext cx="1754" cy="539"/>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1800" dirty="0">
                  <a:solidFill>
                    <a:srgbClr val="000000"/>
                  </a:solidFill>
                  <a:latin typeface="Arial" panose="020B0604020202020204" pitchFamily="34" charset="0"/>
                </a:rPr>
                <a:t>将分散的模块组成一个可执行的整体</a:t>
              </a:r>
            </a:p>
          </p:txBody>
        </p:sp>
      </p:grpSp>
      <p:grpSp>
        <p:nvGrpSpPr>
          <p:cNvPr id="35870" name="Group 30"/>
          <p:cNvGrpSpPr/>
          <p:nvPr/>
        </p:nvGrpSpPr>
        <p:grpSpPr>
          <a:xfrm>
            <a:off x="573088" y="4291013"/>
            <a:ext cx="4241800" cy="1011237"/>
            <a:chOff x="361" y="2703"/>
            <a:chExt cx="2672" cy="637"/>
          </a:xfrm>
        </p:grpSpPr>
        <p:pic>
          <p:nvPicPr>
            <p:cNvPr id="16407" name="Picture 31"/>
            <p:cNvPicPr>
              <a:picLocks noChangeAspect="1"/>
            </p:cNvPicPr>
            <p:nvPr/>
          </p:nvPicPr>
          <p:blipFill>
            <a:blip r:embed="rId13"/>
            <a:stretch>
              <a:fillRect/>
            </a:stretch>
          </p:blipFill>
          <p:spPr>
            <a:xfrm>
              <a:off x="361" y="2703"/>
              <a:ext cx="2672" cy="637"/>
            </a:xfrm>
            <a:prstGeom prst="rect">
              <a:avLst/>
            </a:prstGeom>
            <a:noFill/>
            <a:ln w="9525">
              <a:noFill/>
            </a:ln>
          </p:spPr>
        </p:pic>
        <p:sp>
          <p:nvSpPr>
            <p:cNvPr id="16408" name="Text Box 32"/>
            <p:cNvSpPr txBox="1"/>
            <p:nvPr/>
          </p:nvSpPr>
          <p:spPr>
            <a:xfrm>
              <a:off x="405" y="2745"/>
              <a:ext cx="1439" cy="539"/>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1800" dirty="0">
                  <a:solidFill>
                    <a:srgbClr val="000000"/>
                  </a:solidFill>
                  <a:latin typeface="Arial" panose="020B0604020202020204" pitchFamily="34" charset="0"/>
                </a:rPr>
                <a:t>运行编译好的程序</a:t>
              </a:r>
            </a:p>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a:solidFill>
                    <a:srgbClr val="000000"/>
                  </a:solidFill>
                  <a:latin typeface="Arial" panose="020B0604020202020204" pitchFamily="34" charset="0"/>
                </a:rPr>
                <a:t>./+</a:t>
              </a:r>
              <a:r>
                <a:rPr lang="zh-CN" altLang="zh-CN" sz="1800" dirty="0">
                  <a:solidFill>
                    <a:srgbClr val="000000"/>
                  </a:solidFill>
                  <a:latin typeface="Arial" panose="020B0604020202020204" pitchFamily="34" charset="0"/>
                </a:rPr>
                <a:t>目标文件名</a:t>
              </a:r>
            </a:p>
          </p:txBody>
        </p:sp>
      </p:grpSp>
      <p:grpSp>
        <p:nvGrpSpPr>
          <p:cNvPr id="35873" name="Group 33"/>
          <p:cNvGrpSpPr/>
          <p:nvPr/>
        </p:nvGrpSpPr>
        <p:grpSpPr>
          <a:xfrm>
            <a:off x="2078038" y="5430838"/>
            <a:ext cx="4638675" cy="992187"/>
            <a:chOff x="1309" y="3421"/>
            <a:chExt cx="2922" cy="625"/>
          </a:xfrm>
        </p:grpSpPr>
        <p:pic>
          <p:nvPicPr>
            <p:cNvPr id="16405" name="Picture 34"/>
            <p:cNvPicPr>
              <a:picLocks noChangeAspect="1"/>
            </p:cNvPicPr>
            <p:nvPr/>
          </p:nvPicPr>
          <p:blipFill>
            <a:blip r:embed="rId14"/>
            <a:stretch>
              <a:fillRect/>
            </a:stretch>
          </p:blipFill>
          <p:spPr>
            <a:xfrm>
              <a:off x="1309" y="3421"/>
              <a:ext cx="2922" cy="625"/>
            </a:xfrm>
            <a:prstGeom prst="rect">
              <a:avLst/>
            </a:prstGeom>
            <a:noFill/>
            <a:ln w="9525">
              <a:noFill/>
            </a:ln>
          </p:spPr>
        </p:pic>
        <p:sp>
          <p:nvSpPr>
            <p:cNvPr id="16406" name="Text Box 35"/>
            <p:cNvSpPr txBox="1"/>
            <p:nvPr/>
          </p:nvSpPr>
          <p:spPr>
            <a:xfrm>
              <a:off x="1350" y="3465"/>
              <a:ext cx="1439" cy="539"/>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1800" dirty="0">
                  <a:solidFill>
                    <a:srgbClr val="000000"/>
                  </a:solidFill>
                  <a:latin typeface="Arial" panose="020B0604020202020204" pitchFamily="34" charset="0"/>
                </a:rPr>
                <a:t>调试运行时的错误</a:t>
              </a:r>
            </a:p>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a:solidFill>
                    <a:srgbClr val="000000"/>
                  </a:solidFill>
                  <a:latin typeface="Arial" panose="020B0604020202020204" pitchFamily="34" charset="0"/>
                </a:rPr>
                <a:t>GDB</a:t>
              </a:r>
            </a:p>
          </p:txBody>
        </p:sp>
      </p:grpSp>
      <p:grpSp>
        <p:nvGrpSpPr>
          <p:cNvPr id="16401" name="Group 36"/>
          <p:cNvGrpSpPr/>
          <p:nvPr/>
        </p:nvGrpSpPr>
        <p:grpSpPr>
          <a:xfrm>
            <a:off x="212725" y="1427163"/>
            <a:ext cx="2005013" cy="1069975"/>
            <a:chOff x="134" y="899"/>
            <a:chExt cx="1263" cy="674"/>
          </a:xfrm>
        </p:grpSpPr>
        <p:pic>
          <p:nvPicPr>
            <p:cNvPr id="16403" name="Picture 37"/>
            <p:cNvPicPr>
              <a:picLocks noChangeAspect="1"/>
            </p:cNvPicPr>
            <p:nvPr/>
          </p:nvPicPr>
          <p:blipFill>
            <a:blip r:embed="rId4"/>
            <a:stretch>
              <a:fillRect/>
            </a:stretch>
          </p:blipFill>
          <p:spPr>
            <a:xfrm>
              <a:off x="134" y="899"/>
              <a:ext cx="1263" cy="674"/>
            </a:xfrm>
            <a:prstGeom prst="rect">
              <a:avLst/>
            </a:prstGeom>
            <a:noFill/>
            <a:ln w="9525">
              <a:noFill/>
            </a:ln>
          </p:spPr>
        </p:pic>
        <p:sp>
          <p:nvSpPr>
            <p:cNvPr id="16404" name="Text Box 38"/>
            <p:cNvSpPr txBox="1"/>
            <p:nvPr/>
          </p:nvSpPr>
          <p:spPr>
            <a:xfrm>
              <a:off x="351" y="1031"/>
              <a:ext cx="827" cy="412"/>
            </a:xfrm>
            <a:prstGeom prst="rect">
              <a:avLst/>
            </a:prstGeom>
            <a:noFill/>
            <a:ln w="9525">
              <a:noFill/>
            </a:ln>
          </p:spPr>
          <p:txBody>
            <a:bodyPr lIns="90000" tIns="46800" rIns="90000" bIns="46800" anchor="ct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7F7F7F"/>
                  </a:solidFill>
                  <a:latin typeface="+mj-lt"/>
                  <a:ea typeface="+mn-ea"/>
                  <a:cs typeface="+mn-cs"/>
                </a:defRPr>
              </a:lvl5pPr>
            </a:lstStyle>
            <a:p>
              <a:pPr marL="0" lvl="0" indent="0" algn="ctr" defTabSz="457200" eaLnBrk="1" hangingPunct="1">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zh-CN" sz="3200" dirty="0">
                  <a:solidFill>
                    <a:srgbClr val="000000"/>
                  </a:solidFill>
                  <a:latin typeface="微软雅黑" panose="020B0503020204020204" pitchFamily="34" charset="-122"/>
                </a:rPr>
                <a:t>编辑</a:t>
              </a:r>
            </a:p>
          </p:txBody>
        </p:sp>
      </p:grpSp>
      <p:sp>
        <p:nvSpPr>
          <p:cNvPr id="16402" name="Rectangle 40"/>
          <p:cNvSpPr>
            <a:spLocks noGrp="1"/>
          </p:cNvSpPr>
          <p:nvPr>
            <p:ph type="title"/>
          </p:nvPr>
        </p:nvSpPr>
        <p:spPr>
          <a:xfrm>
            <a:off x="457200" y="44450"/>
            <a:ext cx="8229600" cy="1266825"/>
          </a:xfrm>
          <a:noFill/>
          <a:ln>
            <a:noFill/>
          </a:ln>
        </p:spPr>
        <p:txBody>
          <a:bodyPr vert="horz" wrap="square" lIns="91440" tIns="45720" rIns="91440" bIns="45720" anchor="b"/>
          <a:lstStyle/>
          <a:p>
            <a:r>
              <a:rPr lang="en-US" altLang="zh-CN" sz="5400" kern="1200" dirty="0">
                <a:effectLst/>
                <a:latin typeface="+mn-lt"/>
                <a:ea typeface="+mj-ea"/>
                <a:cs typeface="+mj-cs"/>
              </a:rPr>
              <a:t>1.Linux</a:t>
            </a:r>
            <a:r>
              <a:rPr lang="zh-CN" altLang="en-US" sz="5400" kern="1200" dirty="0">
                <a:effectLst/>
                <a:latin typeface="+mn-lt"/>
                <a:ea typeface="+mj-ea"/>
                <a:cs typeface="+mj-cs"/>
              </a:rPr>
              <a:t>编程概述</a:t>
            </a:r>
            <a:r>
              <a:rPr lang="en-US" altLang="zh-CN" sz="5400" kern="1200" baseline="-25000" dirty="0">
                <a:effectLst/>
                <a:latin typeface="+mn-lt"/>
                <a:ea typeface="+mj-ea"/>
                <a:cs typeface="+mj-cs"/>
              </a:rPr>
              <a:t>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additive="repl">
                                        <p:cTn id="6" dur="1" fill="hold">
                                          <p:stCondLst>
                                            <p:cond delay="0"/>
                                          </p:stCondLst>
                                        </p:cTn>
                                        <p:tgtEl>
                                          <p:spTgt spid="35861"/>
                                        </p:tgtEl>
                                        <p:attrNameLst>
                                          <p:attrName>style.visibility</p:attrName>
                                        </p:attrNameLst>
                                      </p:cBhvr>
                                      <p:to>
                                        <p:strVal val="visible"/>
                                      </p:to>
                                    </p:set>
                                    <p:anim calcmode="lin" valueType="num">
                                      <p:cBhvr additive="repl">
                                        <p:cTn id="7" dur="500" fill="hold"/>
                                        <p:tgtEl>
                                          <p:spTgt spid="35861"/>
                                        </p:tgtEl>
                                        <p:attrNameLst>
                                          <p:attrName>ppt_w</p:attrName>
                                        </p:attrNameLst>
                                      </p:cBhvr>
                                      <p:tavLst>
                                        <p:tav tm="100000">
                                          <p:val>
                                            <p:fltVal val="0"/>
                                          </p:val>
                                        </p:tav>
                                        <p:tav>
                                          <p:val>
                                            <p:strVal val="#ppt_w"/>
                                          </p:val>
                                        </p:tav>
                                      </p:tavLst>
                                    </p:anim>
                                    <p:anim calcmode="lin" valueType="num">
                                      <p:cBhvr additive="repl">
                                        <p:cTn id="8" dur="500" fill="hold"/>
                                        <p:tgtEl>
                                          <p:spTgt spid="35861"/>
                                        </p:tgtEl>
                                        <p:attrNameLst>
                                          <p:attrName>ppt_h</p:attrName>
                                        </p:attrNameLst>
                                      </p:cBhvr>
                                      <p:tavLst>
                                        <p:tav tm="100000">
                                          <p:val>
                                            <p:fltVal val="0"/>
                                          </p:val>
                                        </p:tav>
                                        <p:tav>
                                          <p:val>
                                            <p:strVal val="#ppt_h"/>
                                          </p:val>
                                        </p:tav>
                                      </p:tavLst>
                                    </p:anim>
                                    <p:animEffect transition="in" filter="fade">
                                      <p:cBhvr additive="repl">
                                        <p:cTn id="9" dur="500"/>
                                        <p:tgtEl>
                                          <p:spTgt spid="3586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additive="repl">
                                        <p:cTn id="13" dur="1" fill="hold">
                                          <p:stCondLst>
                                            <p:cond delay="0"/>
                                          </p:stCondLst>
                                        </p:cTn>
                                        <p:tgtEl>
                                          <p:spTgt spid="35864"/>
                                        </p:tgtEl>
                                        <p:attrNameLst>
                                          <p:attrName>style.visibility</p:attrName>
                                        </p:attrNameLst>
                                      </p:cBhvr>
                                      <p:to>
                                        <p:strVal val="visible"/>
                                      </p:to>
                                    </p:set>
                                    <p:anim calcmode="lin" valueType="num">
                                      <p:cBhvr additive="repl">
                                        <p:cTn id="14" dur="500" fill="hold"/>
                                        <p:tgtEl>
                                          <p:spTgt spid="35864"/>
                                        </p:tgtEl>
                                        <p:attrNameLst>
                                          <p:attrName>ppt_w</p:attrName>
                                        </p:attrNameLst>
                                      </p:cBhvr>
                                      <p:tavLst>
                                        <p:tav tm="100000">
                                          <p:val>
                                            <p:fltVal val="0"/>
                                          </p:val>
                                        </p:tav>
                                        <p:tav>
                                          <p:val>
                                            <p:strVal val="#ppt_w"/>
                                          </p:val>
                                        </p:tav>
                                      </p:tavLst>
                                    </p:anim>
                                    <p:anim calcmode="lin" valueType="num">
                                      <p:cBhvr additive="repl">
                                        <p:cTn id="15" dur="500" fill="hold"/>
                                        <p:tgtEl>
                                          <p:spTgt spid="35864"/>
                                        </p:tgtEl>
                                        <p:attrNameLst>
                                          <p:attrName>ppt_h</p:attrName>
                                        </p:attrNameLst>
                                      </p:cBhvr>
                                      <p:tavLst>
                                        <p:tav tm="100000">
                                          <p:val>
                                            <p:fltVal val="0"/>
                                          </p:val>
                                        </p:tav>
                                        <p:tav>
                                          <p:val>
                                            <p:strVal val="#ppt_h"/>
                                          </p:val>
                                        </p:tav>
                                      </p:tavLst>
                                    </p:anim>
                                    <p:animEffect transition="in" filter="fade">
                                      <p:cBhvr additive="repl">
                                        <p:cTn id="16" dur="500"/>
                                        <p:tgtEl>
                                          <p:spTgt spid="3586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additive="repl">
                                        <p:cTn id="20" dur="1" fill="hold">
                                          <p:stCondLst>
                                            <p:cond delay="0"/>
                                          </p:stCondLst>
                                        </p:cTn>
                                        <p:tgtEl>
                                          <p:spTgt spid="35867"/>
                                        </p:tgtEl>
                                        <p:attrNameLst>
                                          <p:attrName>style.visibility</p:attrName>
                                        </p:attrNameLst>
                                      </p:cBhvr>
                                      <p:to>
                                        <p:strVal val="visible"/>
                                      </p:to>
                                    </p:set>
                                    <p:anim calcmode="lin" valueType="num">
                                      <p:cBhvr additive="repl">
                                        <p:cTn id="21" dur="500" fill="hold"/>
                                        <p:tgtEl>
                                          <p:spTgt spid="35867"/>
                                        </p:tgtEl>
                                        <p:attrNameLst>
                                          <p:attrName>ppt_w</p:attrName>
                                        </p:attrNameLst>
                                      </p:cBhvr>
                                      <p:tavLst>
                                        <p:tav tm="100000">
                                          <p:val>
                                            <p:fltVal val="0"/>
                                          </p:val>
                                        </p:tav>
                                        <p:tav>
                                          <p:val>
                                            <p:strVal val="#ppt_w"/>
                                          </p:val>
                                        </p:tav>
                                      </p:tavLst>
                                    </p:anim>
                                    <p:anim calcmode="lin" valueType="num">
                                      <p:cBhvr additive="repl">
                                        <p:cTn id="22" dur="500" fill="hold"/>
                                        <p:tgtEl>
                                          <p:spTgt spid="35867"/>
                                        </p:tgtEl>
                                        <p:attrNameLst>
                                          <p:attrName>ppt_h</p:attrName>
                                        </p:attrNameLst>
                                      </p:cBhvr>
                                      <p:tavLst>
                                        <p:tav tm="100000">
                                          <p:val>
                                            <p:fltVal val="0"/>
                                          </p:val>
                                        </p:tav>
                                        <p:tav>
                                          <p:val>
                                            <p:strVal val="#ppt_h"/>
                                          </p:val>
                                        </p:tav>
                                      </p:tavLst>
                                    </p:anim>
                                    <p:animEffect transition="in" filter="fade">
                                      <p:cBhvr additive="repl">
                                        <p:cTn id="23" dur="500"/>
                                        <p:tgtEl>
                                          <p:spTgt spid="3586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additive="repl">
                                        <p:cTn id="27" dur="1" fill="hold">
                                          <p:stCondLst>
                                            <p:cond delay="0"/>
                                          </p:stCondLst>
                                        </p:cTn>
                                        <p:tgtEl>
                                          <p:spTgt spid="35870"/>
                                        </p:tgtEl>
                                        <p:attrNameLst>
                                          <p:attrName>style.visibility</p:attrName>
                                        </p:attrNameLst>
                                      </p:cBhvr>
                                      <p:to>
                                        <p:strVal val="visible"/>
                                      </p:to>
                                    </p:set>
                                    <p:anim calcmode="lin" valueType="num">
                                      <p:cBhvr additive="repl">
                                        <p:cTn id="28" dur="500" fill="hold"/>
                                        <p:tgtEl>
                                          <p:spTgt spid="35870"/>
                                        </p:tgtEl>
                                        <p:attrNameLst>
                                          <p:attrName>ppt_w</p:attrName>
                                        </p:attrNameLst>
                                      </p:cBhvr>
                                      <p:tavLst>
                                        <p:tav tm="100000">
                                          <p:val>
                                            <p:fltVal val="0"/>
                                          </p:val>
                                        </p:tav>
                                        <p:tav>
                                          <p:val>
                                            <p:strVal val="#ppt_w"/>
                                          </p:val>
                                        </p:tav>
                                      </p:tavLst>
                                    </p:anim>
                                    <p:anim calcmode="lin" valueType="num">
                                      <p:cBhvr additive="repl">
                                        <p:cTn id="29" dur="500" fill="hold"/>
                                        <p:tgtEl>
                                          <p:spTgt spid="35870"/>
                                        </p:tgtEl>
                                        <p:attrNameLst>
                                          <p:attrName>ppt_h</p:attrName>
                                        </p:attrNameLst>
                                      </p:cBhvr>
                                      <p:tavLst>
                                        <p:tav tm="100000">
                                          <p:val>
                                            <p:fltVal val="0"/>
                                          </p:val>
                                        </p:tav>
                                        <p:tav>
                                          <p:val>
                                            <p:strVal val="#ppt_h"/>
                                          </p:val>
                                        </p:tav>
                                      </p:tavLst>
                                    </p:anim>
                                    <p:animEffect transition="in" filter="fade">
                                      <p:cBhvr additive="repl">
                                        <p:cTn id="30" dur="500"/>
                                        <p:tgtEl>
                                          <p:spTgt spid="3587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additive="repl">
                                        <p:cTn id="34" dur="1" fill="hold">
                                          <p:stCondLst>
                                            <p:cond delay="0"/>
                                          </p:stCondLst>
                                        </p:cTn>
                                        <p:tgtEl>
                                          <p:spTgt spid="35873"/>
                                        </p:tgtEl>
                                        <p:attrNameLst>
                                          <p:attrName>style.visibility</p:attrName>
                                        </p:attrNameLst>
                                      </p:cBhvr>
                                      <p:to>
                                        <p:strVal val="visible"/>
                                      </p:to>
                                    </p:set>
                                    <p:anim calcmode="lin" valueType="num">
                                      <p:cBhvr additive="repl">
                                        <p:cTn id="35" dur="500" fill="hold"/>
                                        <p:tgtEl>
                                          <p:spTgt spid="35873"/>
                                        </p:tgtEl>
                                        <p:attrNameLst>
                                          <p:attrName>ppt_w</p:attrName>
                                        </p:attrNameLst>
                                      </p:cBhvr>
                                      <p:tavLst>
                                        <p:tav tm="100000">
                                          <p:val>
                                            <p:fltVal val="0"/>
                                          </p:val>
                                        </p:tav>
                                        <p:tav>
                                          <p:val>
                                            <p:strVal val="#ppt_w"/>
                                          </p:val>
                                        </p:tav>
                                      </p:tavLst>
                                    </p:anim>
                                    <p:anim calcmode="lin" valueType="num">
                                      <p:cBhvr additive="repl">
                                        <p:cTn id="36" dur="500" fill="hold"/>
                                        <p:tgtEl>
                                          <p:spTgt spid="35873"/>
                                        </p:tgtEl>
                                        <p:attrNameLst>
                                          <p:attrName>ppt_h</p:attrName>
                                        </p:attrNameLst>
                                      </p:cBhvr>
                                      <p:tavLst>
                                        <p:tav tm="100000">
                                          <p:val>
                                            <p:fltVal val="0"/>
                                          </p:val>
                                        </p:tav>
                                        <p:tav>
                                          <p:val>
                                            <p:strVal val="#ppt_h"/>
                                          </p:val>
                                        </p:tav>
                                      </p:tavLst>
                                    </p:anim>
                                    <p:animEffect transition="in" filter="fade">
                                      <p:cBhvr additive="repl">
                                        <p:cTn id="37" dur="500"/>
                                        <p:tgtEl>
                                          <p:spTgt spid="35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5981" y="1980787"/>
            <a:ext cx="4081567"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n-lt"/>
                <a:ea typeface="+mn-ea"/>
                <a:cs typeface="+mn-cs"/>
              </a:rPr>
              <a:t>The end…</a:t>
            </a:r>
            <a:endParaRPr kumimoji="0" lang="zh-CN" altLang="en-US" sz="54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n-lt"/>
              <a:ea typeface="+mn-ea"/>
              <a:cs typeface="+mn-cs"/>
            </a:endParaRPr>
          </a:p>
        </p:txBody>
      </p:sp>
      <p:sp>
        <p:nvSpPr>
          <p:cNvPr id="5" name="矩形 4"/>
          <p:cNvSpPr/>
          <p:nvPr/>
        </p:nvSpPr>
        <p:spPr>
          <a:xfrm>
            <a:off x="3480700" y="4077072"/>
            <a:ext cx="4968028"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n-lt"/>
                <a:ea typeface="+mn-ea"/>
                <a:cs typeface="+mn-cs"/>
              </a:rPr>
              <a:t>Thank you~</a:t>
            </a:r>
            <a:endParaRPr kumimoji="0" lang="zh-CN" altLang="en-US" sz="54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333375"/>
            <a:ext cx="8229600" cy="1123950"/>
          </a:xfrm>
          <a:noFill/>
          <a:ln>
            <a:noFill/>
          </a:ln>
        </p:spPr>
        <p:txBody>
          <a:bodyPr vert="horz" wrap="square" lIns="91440" tIns="45720" rIns="91440" bIns="45720" anchor="b"/>
          <a:lstStyle/>
          <a:p>
            <a:r>
              <a:rPr lang="en-US" altLang="zh-CN" sz="5400" kern="1200" dirty="0">
                <a:effectLst/>
                <a:latin typeface="+mn-lt"/>
                <a:ea typeface="+mj-ea"/>
                <a:cs typeface="+mj-cs"/>
              </a:rPr>
              <a:t>1.Linux</a:t>
            </a:r>
            <a:r>
              <a:rPr lang="zh-CN" altLang="en-US" sz="5400" kern="1200" dirty="0">
                <a:effectLst/>
                <a:latin typeface="+mn-lt"/>
                <a:ea typeface="+mj-ea"/>
                <a:cs typeface="+mj-cs"/>
              </a:rPr>
              <a:t>编程概述</a:t>
            </a:r>
            <a:r>
              <a:rPr lang="en-US" altLang="zh-CN" sz="5400" kern="1200" baseline="-25000" dirty="0">
                <a:effectLst/>
                <a:latin typeface="+mn-lt"/>
                <a:ea typeface="+mj-ea"/>
                <a:cs typeface="+mj-cs"/>
              </a:rPr>
              <a:t>3/3</a:t>
            </a:r>
            <a:endParaRPr lang="zh-CN" altLang="en-US" sz="5400" kern="1200" baseline="-25000" dirty="0">
              <a:effectLst/>
              <a:latin typeface="+mn-lt"/>
              <a:ea typeface="+mj-ea"/>
              <a:cs typeface="+mj-cs"/>
            </a:endParaRPr>
          </a:p>
        </p:txBody>
      </p:sp>
      <p:sp>
        <p:nvSpPr>
          <p:cNvPr id="17411" name="Rectangle 3"/>
          <p:cNvSpPr>
            <a:spLocks noGrp="1"/>
          </p:cNvSpPr>
          <p:nvPr>
            <p:ph type="body"/>
          </p:nvPr>
        </p:nvSpPr>
        <p:spPr/>
        <p:txBody>
          <a:bodyPr vert="horz" wrap="square" lIns="91440" tIns="45720" rIns="91440" bIns="45720" anchor="t"/>
          <a:lstStyle/>
          <a:p>
            <a:pPr>
              <a:buFont typeface="Wingdings" panose="05000000000000000000" pitchFamily="2" charset="2"/>
              <a:buChar char="p"/>
            </a:pPr>
            <a:r>
              <a:rPr lang="en-US" altLang="zh-CN" dirty="0">
                <a:solidFill>
                  <a:schemeClr val="tx1"/>
                </a:solidFill>
              </a:rPr>
              <a:t>Idea </a:t>
            </a:r>
            <a:r>
              <a:rPr lang="en-US" altLang="zh-CN" dirty="0">
                <a:sym typeface="Wingdings" panose="05000000000000000000" pitchFamily="2" charset="2"/>
              </a:rPr>
              <a:t>–</a:t>
            </a:r>
            <a:r>
              <a:rPr lang="en-US" altLang="zh-CN" dirty="0"/>
              <a:t> vi(</a:t>
            </a:r>
            <a:r>
              <a:rPr lang="zh-CN" altLang="en-US" dirty="0"/>
              <a:t>编辑</a:t>
            </a:r>
            <a:r>
              <a:rPr lang="en-US" altLang="zh-CN" dirty="0"/>
              <a:t>)</a:t>
            </a:r>
            <a:r>
              <a:rPr lang="en-US" altLang="zh-CN" dirty="0">
                <a:sym typeface="Wingdings" panose="05000000000000000000" pitchFamily="2" charset="2"/>
              </a:rPr>
              <a:t> </a:t>
            </a:r>
            <a:r>
              <a:rPr lang="en-US" altLang="zh-CN" dirty="0">
                <a:solidFill>
                  <a:schemeClr val="tx1"/>
                </a:solidFill>
                <a:sym typeface="Wingdings" panose="05000000000000000000" pitchFamily="2" charset="2"/>
              </a:rPr>
              <a:t>x.c (</a:t>
            </a:r>
            <a:r>
              <a:rPr lang="zh-CN" altLang="en-US" dirty="0">
                <a:solidFill>
                  <a:schemeClr val="tx1"/>
                </a:solidFill>
                <a:sym typeface="Wingdings" panose="05000000000000000000" pitchFamily="2" charset="2"/>
              </a:rPr>
              <a:t>代码</a:t>
            </a:r>
            <a:r>
              <a:rPr lang="en-US" altLang="zh-CN" dirty="0">
                <a:solidFill>
                  <a:schemeClr val="tx1"/>
                </a:solidFill>
                <a:sym typeface="Wingdings" panose="05000000000000000000" pitchFamily="2" charset="2"/>
              </a:rPr>
              <a:t>) </a:t>
            </a:r>
            <a:r>
              <a:rPr lang="en-US" altLang="zh-CN" dirty="0">
                <a:sym typeface="Wingdings" panose="05000000000000000000" pitchFamily="2" charset="2"/>
              </a:rPr>
              <a:t>–gcc -c(</a:t>
            </a:r>
            <a:r>
              <a:rPr lang="zh-CN" altLang="en-US" dirty="0">
                <a:sym typeface="Wingdings" panose="05000000000000000000" pitchFamily="2" charset="2"/>
              </a:rPr>
              <a:t>编译</a:t>
            </a:r>
            <a:r>
              <a:rPr lang="en-US" altLang="zh-CN" dirty="0">
                <a:sym typeface="Wingdings" panose="05000000000000000000" pitchFamily="2" charset="2"/>
              </a:rPr>
              <a:t>)  </a:t>
            </a:r>
            <a:r>
              <a:rPr lang="en-US" altLang="zh-CN" dirty="0">
                <a:solidFill>
                  <a:schemeClr val="tx1"/>
                </a:solidFill>
                <a:sym typeface="Wingdings" panose="05000000000000000000" pitchFamily="2" charset="2"/>
              </a:rPr>
              <a:t>x.o(</a:t>
            </a:r>
            <a:r>
              <a:rPr lang="zh-CN" altLang="en-US" dirty="0">
                <a:solidFill>
                  <a:schemeClr val="tx1"/>
                </a:solidFill>
                <a:sym typeface="Wingdings" panose="05000000000000000000" pitchFamily="2" charset="2"/>
              </a:rPr>
              <a:t>目标文件</a:t>
            </a:r>
            <a:r>
              <a:rPr lang="en-US" altLang="zh-CN" dirty="0">
                <a:solidFill>
                  <a:schemeClr val="tx1"/>
                </a:solidFill>
                <a:sym typeface="Wingdings" panose="05000000000000000000" pitchFamily="2" charset="2"/>
              </a:rPr>
              <a:t>) </a:t>
            </a:r>
            <a:r>
              <a:rPr lang="en-US" altLang="zh-CN" dirty="0">
                <a:sym typeface="Wingdings" panose="05000000000000000000" pitchFamily="2" charset="2"/>
              </a:rPr>
              <a:t>– gcc -o(</a:t>
            </a:r>
            <a:r>
              <a:rPr lang="zh-CN" altLang="en-US" dirty="0">
                <a:sym typeface="Wingdings" panose="05000000000000000000" pitchFamily="2" charset="2"/>
              </a:rPr>
              <a:t>链接</a:t>
            </a:r>
            <a:r>
              <a:rPr lang="en-US" altLang="zh-CN" dirty="0">
                <a:sym typeface="Wingdings" panose="05000000000000000000" pitchFamily="2" charset="2"/>
              </a:rPr>
              <a:t>)   </a:t>
            </a:r>
            <a:r>
              <a:rPr lang="en-US" altLang="zh-CN" dirty="0">
                <a:solidFill>
                  <a:schemeClr val="tx1"/>
                </a:solidFill>
                <a:sym typeface="Wingdings" panose="05000000000000000000" pitchFamily="2" charset="2"/>
              </a:rPr>
              <a:t>x(</a:t>
            </a:r>
            <a:r>
              <a:rPr lang="zh-CN" altLang="en-US" dirty="0">
                <a:solidFill>
                  <a:schemeClr val="tx1"/>
                </a:solidFill>
                <a:sym typeface="Wingdings" panose="05000000000000000000" pitchFamily="2" charset="2"/>
              </a:rPr>
              <a:t>执行文件</a:t>
            </a:r>
            <a:r>
              <a:rPr lang="en-US" altLang="zh-CN" dirty="0">
                <a:solidFill>
                  <a:schemeClr val="tx1"/>
                </a:solidFill>
                <a:sym typeface="Wingdings" panose="05000000000000000000" pitchFamily="2" charset="2"/>
              </a:rPr>
              <a:t>.exe)</a:t>
            </a:r>
            <a:r>
              <a:rPr lang="en-US" altLang="zh-CN" dirty="0">
                <a:sym typeface="Wingdings" panose="05000000000000000000" pitchFamily="2" charset="2"/>
              </a:rPr>
              <a:t> –./(</a:t>
            </a:r>
            <a:r>
              <a:rPr lang="zh-CN" altLang="en-US" dirty="0">
                <a:sym typeface="Wingdings" panose="05000000000000000000" pitchFamily="2" charset="2"/>
              </a:rPr>
              <a:t>运行</a:t>
            </a:r>
            <a:r>
              <a:rPr lang="en-US" altLang="zh-CN" dirty="0">
                <a:sym typeface="Wingdings" panose="05000000000000000000" pitchFamily="2" charset="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613"/>
            <a:ext cx="8229600" cy="504825"/>
          </a:xfrm>
        </p:spPr>
        <p:txBody>
          <a:bodyPr vert="horz" lIns="91440" tIns="45720" rIns="91440" bIns="45720" rtlCol="0" anchor="b">
            <a:noAutofit/>
          </a:bodyPr>
          <a:lstStyle/>
          <a:p>
            <a:pPr marL="0" marR="0" lvl="0" indent="0" algn="ctr" defTabSz="914400" rtl="0" eaLnBrk="1" fontAlgn="auto" latinLnBrk="0" hangingPunct="1">
              <a:lnSpc>
                <a:spcPts val="5800"/>
              </a:lnSpc>
              <a:spcBef>
                <a:spcPct val="0"/>
              </a:spcBef>
              <a:spcAft>
                <a:spcPts val="0"/>
              </a:spcAft>
              <a:buClrTx/>
              <a:buSzTx/>
              <a:buFontTx/>
              <a:buNone/>
              <a:defRPr/>
            </a:pPr>
            <a:r>
              <a:rPr kumimoji="0" lang="zh-CN" altLang="en-US" sz="4800" b="0" i="0" u="none" strike="noStrike" kern="1200" cap="none" spc="0" normalizeH="0" baseline="0" noProof="0" dirty="0">
                <a:ln>
                  <a:noFill/>
                </a:ln>
                <a:solidFill>
                  <a:schemeClr val="tx2"/>
                </a:solidFill>
                <a:effectLst>
                  <a:outerShdw blurRad="63500" dist="38100" dir="5400000" algn="t" rotWithShape="0">
                    <a:prstClr val="black">
                      <a:alpha val="25000"/>
                    </a:prstClr>
                  </a:outerShdw>
                </a:effectLst>
                <a:uLnTx/>
                <a:uFillTx/>
                <a:latin typeface="+mn-lt"/>
                <a:ea typeface="+mj-ea"/>
                <a:cs typeface="+mj-cs"/>
              </a:rPr>
              <a:t>目录</a:t>
            </a:r>
          </a:p>
        </p:txBody>
      </p:sp>
      <p:sp>
        <p:nvSpPr>
          <p:cNvPr id="6147" name="内容占位符 2"/>
          <p:cNvSpPr>
            <a:spLocks noGrp="1"/>
          </p:cNvSpPr>
          <p:nvPr>
            <p:ph idx="1"/>
          </p:nvPr>
        </p:nvSpPr>
        <p:spPr>
          <a:xfrm>
            <a:off x="911225" y="1557338"/>
            <a:ext cx="8229600" cy="4525962"/>
          </a:xfrm>
        </p:spPr>
        <p:txBody>
          <a:bodyPr vert="horz" wrap="square" lIns="91440" tIns="45720" rIns="91440" bIns="45720" anchor="t"/>
          <a:lstStyle/>
          <a:p>
            <a:pPr eaLnBrk="1" hangingPunct="1">
              <a:buFont typeface="Wingdings" panose="05000000000000000000" pitchFamily="2" charset="2"/>
            </a:pPr>
            <a:r>
              <a:rPr lang="en-US" altLang="zh-CN" sz="4000" kern="1200" dirty="0">
                <a:solidFill>
                  <a:srgbClr val="42568D"/>
                </a:solidFill>
                <a:latin typeface="微软雅黑" panose="020B0503020204020204" pitchFamily="34" charset="-122"/>
                <a:ea typeface="微软雅黑" panose="020B0503020204020204" pitchFamily="34" charset="-122"/>
                <a:cs typeface="+mn-cs"/>
              </a:rPr>
              <a:t>1.</a:t>
            </a:r>
            <a:r>
              <a:rPr lang="en-US" altLang="zh-CN" sz="4000" dirty="0">
                <a:solidFill>
                  <a:srgbClr val="42568D"/>
                </a:solidFill>
                <a:latin typeface="微软雅黑" panose="020B0503020204020204" pitchFamily="34" charset="-122"/>
                <a:ea typeface="微软雅黑" panose="020B0503020204020204" pitchFamily="34" charset="-122"/>
                <a:sym typeface="+mn-ea"/>
              </a:rPr>
              <a:t>Linux</a:t>
            </a:r>
            <a:r>
              <a:rPr lang="zh-CN" altLang="en-US" sz="4000" dirty="0">
                <a:solidFill>
                  <a:srgbClr val="42568D"/>
                </a:solidFill>
                <a:latin typeface="微软雅黑" panose="020B0503020204020204" pitchFamily="34" charset="-122"/>
                <a:ea typeface="微软雅黑" panose="020B0503020204020204" pitchFamily="34" charset="-122"/>
                <a:sym typeface="+mn-ea"/>
              </a:rPr>
              <a:t>编程概述</a:t>
            </a:r>
            <a:endParaRPr lang="zh-CN" altLang="en-US" sz="4000" kern="1200" dirty="0">
              <a:solidFill>
                <a:srgbClr val="42568D"/>
              </a:solidFill>
              <a:latin typeface="微软雅黑" panose="020B0503020204020204" pitchFamily="34" charset="-122"/>
              <a:ea typeface="微软雅黑" panose="020B0503020204020204" pitchFamily="34" charset="-122"/>
              <a:cs typeface="+mn-cs"/>
            </a:endParaRPr>
          </a:p>
          <a:p>
            <a:pPr eaLnBrk="1" hangingPunct="1">
              <a:buFont typeface="Wingdings" panose="05000000000000000000" pitchFamily="2" charset="2"/>
            </a:pPr>
            <a:r>
              <a:rPr lang="en-US" altLang="zh-CN" sz="4000" u="sng" kern="1200" dirty="0">
                <a:solidFill>
                  <a:srgbClr val="42568D"/>
                </a:solidFill>
                <a:latin typeface="微软雅黑" panose="020B0503020204020204" pitchFamily="34" charset="-122"/>
                <a:ea typeface="微软雅黑" panose="020B0503020204020204" pitchFamily="34" charset="-122"/>
                <a:cs typeface="+mn-cs"/>
              </a:rPr>
              <a:t>2.</a:t>
            </a:r>
            <a:r>
              <a:rPr lang="en-US" altLang="zh-CN" sz="4000" u="sng" dirty="0">
                <a:solidFill>
                  <a:srgbClr val="42568D"/>
                </a:solidFill>
                <a:latin typeface="微软雅黑" panose="020B0503020204020204" pitchFamily="34" charset="-122"/>
                <a:ea typeface="微软雅黑" panose="020B0503020204020204" pitchFamily="34" charset="-122"/>
                <a:sym typeface="+mn-ea"/>
              </a:rPr>
              <a:t>Vi</a:t>
            </a:r>
            <a:r>
              <a:rPr lang="zh-CN" altLang="en-US" sz="4000" u="sng" dirty="0">
                <a:solidFill>
                  <a:srgbClr val="42568D"/>
                </a:solidFill>
                <a:latin typeface="微软雅黑" panose="020B0503020204020204" pitchFamily="34" charset="-122"/>
                <a:ea typeface="微软雅黑" panose="020B0503020204020204" pitchFamily="34" charset="-122"/>
                <a:sym typeface="+mn-ea"/>
              </a:rPr>
              <a:t>介绍</a:t>
            </a:r>
            <a:endParaRPr lang="zh-CN" altLang="en-US" sz="4000" u="sng" kern="1200" dirty="0">
              <a:solidFill>
                <a:srgbClr val="42568D"/>
              </a:solidFill>
              <a:latin typeface="微软雅黑" panose="020B0503020204020204" pitchFamily="34" charset="-122"/>
              <a:ea typeface="微软雅黑" panose="020B0503020204020204" pitchFamily="34" charset="-122"/>
              <a:cs typeface="+mn-cs"/>
            </a:endParaRPr>
          </a:p>
          <a:p>
            <a:pPr eaLnBrk="1" hangingPunct="1">
              <a:buFont typeface="Wingdings" panose="05000000000000000000" pitchFamily="2" charset="2"/>
            </a:pPr>
            <a:r>
              <a:rPr lang="en-US" altLang="zh-CN" sz="4000" kern="1200" dirty="0">
                <a:solidFill>
                  <a:srgbClr val="42568D"/>
                </a:solidFill>
                <a:latin typeface="微软雅黑" panose="020B0503020204020204" pitchFamily="34" charset="-122"/>
                <a:ea typeface="微软雅黑" panose="020B0503020204020204" pitchFamily="34" charset="-122"/>
                <a:cs typeface="+mn-cs"/>
              </a:rPr>
              <a:t>3.</a:t>
            </a:r>
            <a:r>
              <a:rPr lang="en-US" altLang="zh-CN" sz="4000" dirty="0">
                <a:solidFill>
                  <a:srgbClr val="42568D"/>
                </a:solidFill>
                <a:latin typeface="微软雅黑" panose="020B0503020204020204" pitchFamily="34" charset="-122"/>
                <a:ea typeface="微软雅黑" panose="020B0503020204020204" pitchFamily="34" charset="-122"/>
                <a:sym typeface="+mn-ea"/>
              </a:rPr>
              <a:t>GCC</a:t>
            </a:r>
            <a:r>
              <a:rPr lang="zh-CN" altLang="en-US" sz="4000" dirty="0">
                <a:solidFill>
                  <a:srgbClr val="42568D"/>
                </a:solidFill>
                <a:latin typeface="微软雅黑" panose="020B0503020204020204" pitchFamily="34" charset="-122"/>
                <a:ea typeface="微软雅黑" panose="020B0503020204020204" pitchFamily="34" charset="-122"/>
                <a:sym typeface="+mn-ea"/>
              </a:rPr>
              <a:t>介绍</a:t>
            </a:r>
            <a:endParaRPr lang="en-US" altLang="zh-CN" sz="4000" kern="1200" dirty="0">
              <a:solidFill>
                <a:srgbClr val="42568D"/>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57200" y="260350"/>
            <a:ext cx="8229600" cy="1195388"/>
          </a:xfrm>
          <a:noFill/>
          <a:ln>
            <a:noFill/>
          </a:ln>
        </p:spPr>
        <p:txBody>
          <a:bodyPr vert="horz" wrap="square" lIns="91440" tIns="45720" rIns="91440" bIns="45720" anchor="b"/>
          <a:lstStyle/>
          <a:p>
            <a:r>
              <a:rPr lang="en-US" altLang="zh-CN" sz="5400" kern="1200" dirty="0">
                <a:effectLst/>
                <a:latin typeface="+mn-lt"/>
                <a:ea typeface="+mj-ea"/>
                <a:cs typeface="+mj-cs"/>
              </a:rPr>
              <a:t>2.VI</a:t>
            </a:r>
            <a:r>
              <a:rPr lang="en-US" altLang="zh-CN" sz="5400" kern="1200" baseline="-25000" dirty="0">
                <a:effectLst/>
                <a:latin typeface="+mn-lt"/>
                <a:ea typeface="+mj-ea"/>
                <a:cs typeface="+mj-cs"/>
              </a:rPr>
              <a:t>1/4</a:t>
            </a:r>
            <a:endParaRPr lang="zh-CN" altLang="en-US" sz="5400" kern="1200" dirty="0">
              <a:effectLst/>
              <a:latin typeface="+mn-lt"/>
              <a:ea typeface="+mj-ea"/>
              <a:cs typeface="+mj-cs"/>
            </a:endParaRPr>
          </a:p>
        </p:txBody>
      </p:sp>
      <p:sp>
        <p:nvSpPr>
          <p:cNvPr id="19459" name="Rectangle 3"/>
          <p:cNvSpPr>
            <a:spLocks noGrp="1"/>
          </p:cNvSpPr>
          <p:nvPr>
            <p:ph type="body"/>
          </p:nvPr>
        </p:nvSpPr>
        <p:spPr>
          <a:xfrm>
            <a:off x="457200" y="1203710"/>
            <a:ext cx="8229600" cy="504056"/>
          </a:xfrm>
        </p:spPr>
        <p:txBody>
          <a:bodyPr vert="horz" wrap="square" lIns="91440" tIns="45720" rIns="91440" bIns="45720" anchor="t"/>
          <a:lstStyle/>
          <a:p>
            <a:pPr>
              <a:buFont typeface="Wingdings" panose="05000000000000000000" pitchFamily="2" charset="2"/>
              <a:buChar char="p"/>
            </a:pPr>
            <a:r>
              <a:rPr lang="en-US" altLang="zh-CN" sz="3200" dirty="0"/>
              <a:t>VI</a:t>
            </a:r>
            <a:r>
              <a:rPr lang="zh-CN" altLang="en-US" sz="3200" dirty="0"/>
              <a:t>简介：</a:t>
            </a:r>
            <a:r>
              <a:rPr lang="en-US" altLang="zh-CN" sz="3200" dirty="0"/>
              <a:t>linux</a:t>
            </a:r>
            <a:r>
              <a:rPr lang="zh-CN" altLang="en-US" sz="3200" dirty="0"/>
              <a:t>下常用的文本编辑器，没有图形界面，靠命令行操作</a:t>
            </a:r>
          </a:p>
          <a:p>
            <a:pPr>
              <a:buFont typeface="Wingdings" panose="05000000000000000000" pitchFamily="2" charset="2"/>
              <a:buChar char="p"/>
            </a:pPr>
            <a:r>
              <a:rPr lang="en-US" altLang="zh-CN" sz="2800" dirty="0"/>
              <a:t>VI</a:t>
            </a:r>
            <a:r>
              <a:rPr lang="zh-CN" altLang="en-US" sz="2800" dirty="0"/>
              <a:t>的工作模式：编辑模式，末行模式，命令模式</a:t>
            </a:r>
            <a:endParaRPr lang="en-US" altLang="zh-CN" sz="2800" dirty="0"/>
          </a:p>
          <a:p>
            <a:pPr>
              <a:buFont typeface="Wingdings" panose="05000000000000000000" pitchFamily="2" charset="2"/>
              <a:buChar char="p"/>
            </a:pPr>
            <a:r>
              <a:rPr lang="en-US" altLang="zh-CN" dirty="0"/>
              <a:t>VI</a:t>
            </a:r>
            <a:r>
              <a:rPr lang="zh-CN" altLang="en-US" dirty="0"/>
              <a:t>的模式转换</a:t>
            </a:r>
          </a:p>
        </p:txBody>
      </p:sp>
      <p:pic>
        <p:nvPicPr>
          <p:cNvPr id="2" name="图片 1"/>
          <p:cNvPicPr>
            <a:picLocks noChangeAspect="1"/>
          </p:cNvPicPr>
          <p:nvPr/>
        </p:nvPicPr>
        <p:blipFill>
          <a:blip r:embed="rId2"/>
          <a:stretch>
            <a:fillRect/>
          </a:stretch>
        </p:blipFill>
        <p:spPr>
          <a:xfrm>
            <a:off x="2807970" y="3317875"/>
            <a:ext cx="3528060" cy="3279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D255F-E6DE-4B29-86AB-08471CC0AB50}"/>
              </a:ext>
            </a:extLst>
          </p:cNvPr>
          <p:cNvSpPr>
            <a:spLocks noGrp="1"/>
          </p:cNvSpPr>
          <p:nvPr>
            <p:ph type="title"/>
          </p:nvPr>
        </p:nvSpPr>
        <p:spPr/>
        <p:txBody>
          <a:bodyPr/>
          <a:lstStyle/>
          <a:p>
            <a:r>
              <a:rPr lang="zh-CN" altLang="en-US" dirty="0"/>
              <a:t>解决自带</a:t>
            </a:r>
            <a:r>
              <a:rPr lang="en-US" altLang="zh-CN" dirty="0"/>
              <a:t>vim</a:t>
            </a:r>
            <a:r>
              <a:rPr lang="zh-CN" altLang="en-US" dirty="0"/>
              <a:t>编辑器问题</a:t>
            </a:r>
          </a:p>
        </p:txBody>
      </p:sp>
      <p:sp>
        <p:nvSpPr>
          <p:cNvPr id="3" name="内容占位符 2">
            <a:extLst>
              <a:ext uri="{FF2B5EF4-FFF2-40B4-BE49-F238E27FC236}">
                <a16:creationId xmlns:a16="http://schemas.microsoft.com/office/drawing/2014/main" id="{4427B718-8225-449A-8D14-02C9B4EC82FB}"/>
              </a:ext>
            </a:extLst>
          </p:cNvPr>
          <p:cNvSpPr>
            <a:spLocks noGrp="1"/>
          </p:cNvSpPr>
          <p:nvPr>
            <p:ph idx="1"/>
          </p:nvPr>
        </p:nvSpPr>
        <p:spPr/>
        <p:txBody>
          <a:bodyPr/>
          <a:lstStyle/>
          <a:p>
            <a:pPr marL="0" indent="0">
              <a:buNone/>
            </a:pPr>
            <a:r>
              <a:rPr lang="zh-CN" altLang="en-US" sz="2400" dirty="0"/>
              <a:t>方法一：利用</a:t>
            </a:r>
            <a:r>
              <a:rPr lang="en-US" altLang="zh-CN" sz="2400" dirty="0" err="1"/>
              <a:t>gedit</a:t>
            </a:r>
            <a:r>
              <a:rPr lang="zh-CN" altLang="en-US" sz="2400" dirty="0"/>
              <a:t>进入</a:t>
            </a:r>
            <a:r>
              <a:rPr lang="en-US" altLang="zh-CN" sz="2400" dirty="0"/>
              <a:t>/</a:t>
            </a:r>
            <a:r>
              <a:rPr lang="en-US" altLang="zh-CN" sz="2400" dirty="0" err="1"/>
              <a:t>etc</a:t>
            </a:r>
            <a:r>
              <a:rPr lang="en-US" altLang="zh-CN" sz="2400" dirty="0"/>
              <a:t>/vim/</a:t>
            </a:r>
            <a:r>
              <a:rPr lang="en-US" altLang="zh-CN" sz="2400" dirty="0" err="1"/>
              <a:t>vimrc.tiny</a:t>
            </a:r>
            <a:r>
              <a:rPr lang="zh-CN" altLang="en-US" sz="2400" dirty="0"/>
              <a:t>编辑如下内容：</a:t>
            </a:r>
            <a:endParaRPr lang="en-US" altLang="zh-CN" sz="240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dirty="0"/>
              <a:t>方法二：先卸载</a:t>
            </a:r>
            <a:r>
              <a:rPr lang="en-US" altLang="zh-CN" sz="2400" dirty="0"/>
              <a:t>vim</a:t>
            </a:r>
            <a:r>
              <a:rPr lang="zh-CN" altLang="en-US" sz="2400" dirty="0"/>
              <a:t>，再重新安装</a:t>
            </a:r>
            <a:r>
              <a:rPr lang="en-US" altLang="zh-CN" sz="2400" dirty="0"/>
              <a:t>vim</a:t>
            </a:r>
            <a:r>
              <a:rPr lang="zh-CN" altLang="en-US" sz="2400" dirty="0"/>
              <a:t>。（</a:t>
            </a:r>
            <a:r>
              <a:rPr lang="zh-CN" altLang="en-US" sz="2400" dirty="0">
                <a:solidFill>
                  <a:srgbClr val="FF0000"/>
                </a:solidFill>
              </a:rPr>
              <a:t>前提能联网，请参照之前发的</a:t>
            </a:r>
            <a:r>
              <a:rPr lang="en-US" altLang="zh-CN" sz="2400" dirty="0">
                <a:solidFill>
                  <a:srgbClr val="FF0000"/>
                </a:solidFill>
              </a:rPr>
              <a:t>NAT</a:t>
            </a:r>
            <a:r>
              <a:rPr lang="zh-CN" altLang="en-US" sz="2400" dirty="0">
                <a:solidFill>
                  <a:srgbClr val="FF0000"/>
                </a:solidFill>
              </a:rPr>
              <a:t>网络配置</a:t>
            </a:r>
            <a:r>
              <a:rPr lang="zh-CN" altLang="en-US" sz="2400" dirty="0"/>
              <a:t>）</a:t>
            </a:r>
            <a:endParaRPr lang="en-US" altLang="zh-CN" sz="2400" dirty="0"/>
          </a:p>
          <a:p>
            <a:pPr marL="0" indent="0">
              <a:buNone/>
            </a:pPr>
            <a:r>
              <a:rPr lang="en-US" altLang="zh-CN" sz="2400" dirty="0"/>
              <a:t>#apt-get remove vim-common</a:t>
            </a:r>
          </a:p>
          <a:p>
            <a:pPr marL="0" indent="0">
              <a:buNone/>
            </a:pPr>
            <a:r>
              <a:rPr lang="en-US" altLang="zh-CN" sz="2400" dirty="0"/>
              <a:t>#apt-get install vim</a:t>
            </a:r>
            <a:endParaRPr lang="zh-CN" altLang="en-US" sz="2400" dirty="0"/>
          </a:p>
        </p:txBody>
      </p:sp>
      <p:pic>
        <p:nvPicPr>
          <p:cNvPr id="4" name="图片 3">
            <a:extLst>
              <a:ext uri="{FF2B5EF4-FFF2-40B4-BE49-F238E27FC236}">
                <a16:creationId xmlns:a16="http://schemas.microsoft.com/office/drawing/2014/main" id="{D58234A6-CEE9-4DAE-83A8-9D0F8E08021A}"/>
              </a:ext>
            </a:extLst>
          </p:cNvPr>
          <p:cNvPicPr>
            <a:picLocks noChangeAspect="1"/>
          </p:cNvPicPr>
          <p:nvPr/>
        </p:nvPicPr>
        <p:blipFill>
          <a:blip r:embed="rId2"/>
          <a:stretch>
            <a:fillRect/>
          </a:stretch>
        </p:blipFill>
        <p:spPr>
          <a:xfrm>
            <a:off x="683568" y="2134989"/>
            <a:ext cx="3384376" cy="1728192"/>
          </a:xfrm>
          <a:prstGeom prst="rect">
            <a:avLst/>
          </a:prstGeom>
        </p:spPr>
      </p:pic>
    </p:spTree>
    <p:extLst>
      <p:ext uri="{BB962C8B-B14F-4D97-AF65-F5344CB8AC3E}">
        <p14:creationId xmlns:p14="http://schemas.microsoft.com/office/powerpoint/2010/main" val="252788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D255F-E6DE-4B29-86AB-08471CC0AB50}"/>
              </a:ext>
            </a:extLst>
          </p:cNvPr>
          <p:cNvSpPr>
            <a:spLocks noGrp="1"/>
          </p:cNvSpPr>
          <p:nvPr>
            <p:ph type="title"/>
          </p:nvPr>
        </p:nvSpPr>
        <p:spPr/>
        <p:txBody>
          <a:bodyPr/>
          <a:lstStyle/>
          <a:p>
            <a:r>
              <a:rPr lang="zh-CN" altLang="en-US" dirty="0"/>
              <a:t>解决自带</a:t>
            </a:r>
            <a:r>
              <a:rPr lang="en-US" altLang="zh-CN" dirty="0"/>
              <a:t>vim</a:t>
            </a:r>
            <a:r>
              <a:rPr lang="zh-CN" altLang="en-US" dirty="0"/>
              <a:t>编辑器问题</a:t>
            </a:r>
          </a:p>
        </p:txBody>
      </p:sp>
      <p:sp>
        <p:nvSpPr>
          <p:cNvPr id="3" name="内容占位符 2">
            <a:extLst>
              <a:ext uri="{FF2B5EF4-FFF2-40B4-BE49-F238E27FC236}">
                <a16:creationId xmlns:a16="http://schemas.microsoft.com/office/drawing/2014/main" id="{4427B718-8225-449A-8D14-02C9B4EC82FB}"/>
              </a:ext>
            </a:extLst>
          </p:cNvPr>
          <p:cNvSpPr>
            <a:spLocks noGrp="1"/>
          </p:cNvSpPr>
          <p:nvPr>
            <p:ph idx="1"/>
          </p:nvPr>
        </p:nvSpPr>
        <p:spPr>
          <a:xfrm>
            <a:off x="302840" y="1628800"/>
            <a:ext cx="8229600" cy="4525963"/>
          </a:xfrm>
        </p:spPr>
        <p:txBody>
          <a:bodyPr/>
          <a:lstStyle/>
          <a:p>
            <a:pPr marL="0" indent="0">
              <a:buNone/>
            </a:pPr>
            <a:r>
              <a:rPr lang="zh-CN" altLang="en-US" sz="2400" dirty="0"/>
              <a:t>方法二中若出现问题：</a:t>
            </a:r>
            <a:endParaRPr lang="en-US" altLang="zh-CN" sz="2400" dirty="0"/>
          </a:p>
          <a:p>
            <a:pPr marL="0" indent="0">
              <a:buNone/>
            </a:pPr>
            <a:endParaRPr lang="en-US" altLang="zh-CN" sz="2400" dirty="0"/>
          </a:p>
          <a:p>
            <a:pPr marL="0" indent="0">
              <a:buNone/>
            </a:pPr>
            <a:r>
              <a:rPr lang="zh-CN" altLang="en-US" sz="2400" dirty="0"/>
              <a:t>请在终端输入：</a:t>
            </a:r>
            <a:endParaRPr lang="en-US" altLang="zh-CN" sz="2400" dirty="0"/>
          </a:p>
          <a:p>
            <a:pPr marL="0" indent="0">
              <a:buNone/>
            </a:pPr>
            <a:endParaRPr lang="en-US" altLang="zh-CN" sz="2400" dirty="0"/>
          </a:p>
        </p:txBody>
      </p:sp>
      <p:pic>
        <p:nvPicPr>
          <p:cNvPr id="5" name="图片 4">
            <a:extLst>
              <a:ext uri="{FF2B5EF4-FFF2-40B4-BE49-F238E27FC236}">
                <a16:creationId xmlns:a16="http://schemas.microsoft.com/office/drawing/2014/main" id="{7BB794BC-0B7B-4092-AFDD-BD5BA355C0A8}"/>
              </a:ext>
            </a:extLst>
          </p:cNvPr>
          <p:cNvPicPr>
            <a:picLocks noChangeAspect="1"/>
          </p:cNvPicPr>
          <p:nvPr/>
        </p:nvPicPr>
        <p:blipFill>
          <a:blip r:embed="rId2"/>
          <a:stretch>
            <a:fillRect/>
          </a:stretch>
        </p:blipFill>
        <p:spPr>
          <a:xfrm>
            <a:off x="611560" y="2276872"/>
            <a:ext cx="5838095" cy="228571"/>
          </a:xfrm>
          <a:prstGeom prst="rect">
            <a:avLst/>
          </a:prstGeom>
        </p:spPr>
      </p:pic>
      <p:pic>
        <p:nvPicPr>
          <p:cNvPr id="6" name="图片 5">
            <a:extLst>
              <a:ext uri="{FF2B5EF4-FFF2-40B4-BE49-F238E27FC236}">
                <a16:creationId xmlns:a16="http://schemas.microsoft.com/office/drawing/2014/main" id="{8B348253-4E5C-4FC2-9FF6-A7D63AEBFF29}"/>
              </a:ext>
            </a:extLst>
          </p:cNvPr>
          <p:cNvPicPr>
            <a:picLocks noChangeAspect="1"/>
          </p:cNvPicPr>
          <p:nvPr/>
        </p:nvPicPr>
        <p:blipFill>
          <a:blip r:embed="rId3"/>
          <a:stretch>
            <a:fillRect/>
          </a:stretch>
        </p:blipFill>
        <p:spPr>
          <a:xfrm>
            <a:off x="611560" y="2996952"/>
            <a:ext cx="5040560" cy="1008112"/>
          </a:xfrm>
          <a:prstGeom prst="rect">
            <a:avLst/>
          </a:prstGeom>
        </p:spPr>
      </p:pic>
    </p:spTree>
    <p:extLst>
      <p:ext uri="{BB962C8B-B14F-4D97-AF65-F5344CB8AC3E}">
        <p14:creationId xmlns:p14="http://schemas.microsoft.com/office/powerpoint/2010/main" val="3271887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286</TotalTime>
  <Words>1827</Words>
  <Application>Microsoft Office PowerPoint</Application>
  <PresentationFormat>全屏显示(4:3)</PresentationFormat>
  <Paragraphs>250</Paragraphs>
  <Slides>40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等线</vt:lpstr>
      <vt:lpstr>楷体_GB2312</vt:lpstr>
      <vt:lpstr>宋体</vt:lpstr>
      <vt:lpstr>微软雅黑</vt:lpstr>
      <vt:lpstr>Arial</vt:lpstr>
      <vt:lpstr>Century Gothic</vt:lpstr>
      <vt:lpstr>Courier New</vt:lpstr>
      <vt:lpstr>Palatino Linotype</vt:lpstr>
      <vt:lpstr>Times New Roman</vt:lpstr>
      <vt:lpstr>Wingdings</vt:lpstr>
      <vt:lpstr>Wingdings 2</vt:lpstr>
      <vt:lpstr>主管人员</vt:lpstr>
      <vt:lpstr>Operating System  Lab03 Introduction</vt:lpstr>
      <vt:lpstr>目录</vt:lpstr>
      <vt:lpstr>1.Linux编程概述1/3</vt:lpstr>
      <vt:lpstr>1.Linux编程概述2/3</vt:lpstr>
      <vt:lpstr>1.Linux编程概述3/3</vt:lpstr>
      <vt:lpstr>目录</vt:lpstr>
      <vt:lpstr>2.VI1/4</vt:lpstr>
      <vt:lpstr>解决自带vim编辑器问题</vt:lpstr>
      <vt:lpstr>解决自带vim编辑器问题</vt:lpstr>
      <vt:lpstr>2.VI常见命令2/4</vt:lpstr>
      <vt:lpstr>2.VI常见命令3/4</vt:lpstr>
      <vt:lpstr>2.VI常见命令4/4</vt:lpstr>
      <vt:lpstr>目录</vt:lpstr>
      <vt:lpstr>3.GCC1/11</vt:lpstr>
      <vt:lpstr>3.GCC2/11</vt:lpstr>
      <vt:lpstr>3.GCC3/11</vt:lpstr>
      <vt:lpstr>3.GCC4/11</vt:lpstr>
      <vt:lpstr>3.GCC5/11</vt:lpstr>
      <vt:lpstr>3.GCC6/11</vt:lpstr>
      <vt:lpstr>3.GCC7/11</vt:lpstr>
      <vt:lpstr>3.GCC8/11</vt:lpstr>
      <vt:lpstr>3.GCC9/11</vt:lpstr>
      <vt:lpstr>3.GCC10/11</vt:lpstr>
      <vt:lpstr>3.GCC11/11</vt:lpstr>
      <vt:lpstr>PowerPoint 演示文稿</vt:lpstr>
      <vt:lpstr>PowerPoint 演示文稿</vt:lpstr>
      <vt:lpstr>Makefile文件简介1/7</vt:lpstr>
      <vt:lpstr>Makefile文件简介2/7</vt:lpstr>
      <vt:lpstr>Makefile文件简介3/7</vt:lpstr>
      <vt:lpstr>Makefile文件简介4/7</vt:lpstr>
      <vt:lpstr>Makefile文件简介5/7</vt:lpstr>
      <vt:lpstr>Makefile文件简介6/7</vt:lpstr>
      <vt:lpstr>Makefile文件简介7/7</vt:lpstr>
      <vt:lpstr>目录</vt:lpstr>
      <vt:lpstr>GDB调试程序1/5</vt:lpstr>
      <vt:lpstr>GDB调试程序2/5</vt:lpstr>
      <vt:lpstr>GDB调试程序3/5</vt:lpstr>
      <vt:lpstr>GDB调试程序4/5</vt:lpstr>
      <vt:lpstr>GDB调试程序5/5</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Nachos系统调用实验(补充)</dc:title>
  <dc:creator>Cicy</dc:creator>
  <cp:lastModifiedBy>pc</cp:lastModifiedBy>
  <cp:revision>236</cp:revision>
  <dcterms:created xsi:type="dcterms:W3CDTF">2018-03-05T06:55:00Z</dcterms:created>
  <dcterms:modified xsi:type="dcterms:W3CDTF">2019-10-29T06:46:22Z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