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62" autoAdjust="0"/>
    <p:restoredTop sz="94660"/>
  </p:normalViewPr>
  <p:slideViewPr>
    <p:cSldViewPr>
      <p:cViewPr varScale="1">
        <p:scale>
          <a:sx n="64" d="100"/>
          <a:sy n="64" d="100"/>
        </p:scale>
        <p:origin x="-147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8EC523-E57D-402C-9E20-E72623E2C1B5}" type="datetimeFigureOut">
              <a:rPr lang="zh-CN" altLang="en-US" smtClean="0"/>
              <a:t>2019/9/4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37474F-231C-41AD-B79F-8906D8B64DDB}" type="slidenum">
              <a:rPr lang="zh-CN" altLang="en-US" smtClean="0"/>
              <a:t>‹#›</a:t>
            </a:fld>
            <a:endParaRPr lang="zh-CN" altLang="en-US"/>
          </a:p>
        </p:txBody>
      </p:sp>
    </p:spTree>
    <p:extLst>
      <p:ext uri="{BB962C8B-B14F-4D97-AF65-F5344CB8AC3E}">
        <p14:creationId xmlns:p14="http://schemas.microsoft.com/office/powerpoint/2010/main" val="3745751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zh.wikipedia.org/w/index.php?title=%E5%8F%8D&amp;action=edit&amp;redlink=1"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Rot="1" noChangeArrowheads="1" noTextEdit="1"/>
          </p:cNvSpPr>
          <p:nvPr>
            <p:ph type="sldImg"/>
          </p:nvPr>
        </p:nvSpPr>
        <p:spPr>
          <a:ln/>
        </p:spPr>
      </p:sp>
      <p:sp>
        <p:nvSpPr>
          <p:cNvPr id="778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Ok, we omitted this topic bit manipulation operator when learning C language. But this time, we will have a quick skim on it. totally 6 different operators will be covered.</a:t>
            </a:r>
          </a:p>
          <a:p>
            <a:pPr eaLnBrk="1" hangingPunct="1"/>
            <a:r>
              <a:rPr lang="zh-CN" altLang="en-US" smtClean="0"/>
              <a:t>优先级：</a:t>
            </a:r>
          </a:p>
          <a:p>
            <a:pPr eaLnBrk="1" hangingPunct="1"/>
            <a:r>
              <a:rPr lang="zh-CN" altLang="en-US" smtClean="0"/>
              <a:t> </a:t>
            </a:r>
            <a:r>
              <a:rPr lang="en-US" altLang="zh-CN" smtClean="0"/>
              <a:t>~  </a:t>
            </a:r>
          </a:p>
          <a:p>
            <a:pPr eaLnBrk="1" hangingPunct="1"/>
            <a:r>
              <a:rPr lang="zh-CN" altLang="en-US" smtClean="0"/>
              <a:t>算术运算符（</a:t>
            </a:r>
            <a:r>
              <a:rPr lang="en-US" altLang="zh-CN" smtClean="0"/>
              <a:t>《》</a:t>
            </a:r>
            <a:r>
              <a:rPr lang="zh-CN" altLang="en-US" smtClean="0"/>
              <a:t>）</a:t>
            </a:r>
          </a:p>
          <a:p>
            <a:pPr eaLnBrk="1" hangingPunct="1"/>
            <a:r>
              <a:rPr lang="zh-CN" altLang="en-US" smtClean="0"/>
              <a:t>关系运算符（</a:t>
            </a:r>
            <a:r>
              <a:rPr lang="en-US" altLang="zh-CN" smtClean="0"/>
              <a:t>|  ^  &amp;</a:t>
            </a:r>
            <a:r>
              <a:rPr lang="zh-CN" altLang="en-US" smtClean="0"/>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Rot="1" noChangeArrowheads="1" noTextEdit="1"/>
          </p:cNvSpPr>
          <p:nvPr>
            <p:ph type="sldImg"/>
          </p:nvPr>
        </p:nvSpPr>
        <p:spPr>
          <a:ln/>
        </p:spPr>
      </p:sp>
      <p:sp>
        <p:nvSpPr>
          <p:cNvPr id="788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Tilder is An unary operation that performs logical negation on each bit, forming the ones' complement of the given binary value. here are 2 examples, the left one shows how the bitwise not works. It flip all bits to their opposite value one by one. In the right example the NOT operator is used to flip the variable in a whole from true to false and vice verse. </a:t>
            </a:r>
          </a:p>
          <a:p>
            <a:pPr eaLnBrk="1" hangingPunct="1"/>
            <a:r>
              <a:rPr lang="en-US" altLang="zh-CN" smtClean="0"/>
              <a:t>Only zero means false. both negative and positive integers represent true. </a:t>
            </a:r>
            <a:endParaRPr lang="zh-CN" altLang="en-US" b="1" smtClean="0"/>
          </a:p>
          <a:p>
            <a:pPr eaLnBrk="1" hangingPunct="1"/>
            <a:r>
              <a:rPr lang="zh-CN" altLang="en-US" b="1" smtClean="0"/>
              <a:t>取反</a:t>
            </a:r>
            <a:r>
              <a:rPr lang="zh-CN" altLang="en-US" smtClean="0"/>
              <a:t>是一元运算符</a:t>
            </a:r>
            <a:r>
              <a:rPr lang="en-US" altLang="zh-CN" smtClean="0"/>
              <a:t>, </a:t>
            </a:r>
            <a:r>
              <a:rPr lang="zh-CN" altLang="en-US" smtClean="0"/>
              <a:t>对一个二进制数的每一位执行逻辑</a:t>
            </a:r>
            <a:r>
              <a:rPr lang="zh-CN" altLang="en-US" b="1" smtClean="0">
                <a:hlinkClick r:id="rId3" tooltip="反"/>
              </a:rPr>
              <a:t>反</a:t>
            </a:r>
            <a:r>
              <a:rPr lang="zh-CN" altLang="en-US" smtClean="0"/>
              <a:t>操作</a:t>
            </a:r>
            <a:r>
              <a:rPr lang="en-US" altLang="zh-CN" smtClean="0"/>
              <a:t>. </a:t>
            </a:r>
            <a:r>
              <a:rPr lang="zh-CN" altLang="en-US" smtClean="0"/>
              <a:t>使数字</a:t>
            </a:r>
            <a:r>
              <a:rPr lang="en-US" altLang="zh-CN" smtClean="0"/>
              <a:t>1</a:t>
            </a:r>
            <a:r>
              <a:rPr lang="zh-CN" altLang="en-US" smtClean="0"/>
              <a:t>成为</a:t>
            </a:r>
            <a:r>
              <a:rPr lang="en-US" altLang="zh-CN" smtClean="0"/>
              <a:t>0, 0</a:t>
            </a:r>
            <a:r>
              <a:rPr lang="zh-CN" altLang="en-US" smtClean="0"/>
              <a:t>成为</a:t>
            </a:r>
            <a:r>
              <a:rPr lang="en-US" altLang="zh-CN" smtClean="0"/>
              <a:t>1. </a:t>
            </a:r>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Rot="1" noChangeArrowheads="1" noTextEdit="1"/>
          </p:cNvSpPr>
          <p:nvPr>
            <p:ph type="sldImg"/>
          </p:nvPr>
        </p:nvSpPr>
        <p:spPr>
          <a:ln/>
        </p:spPr>
      </p:sp>
      <p:sp>
        <p:nvSpPr>
          <p:cNvPr id="79875"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The AND of two bits is 1 if and only if the two bits are 1 and Anything ANDed with zero is zero . So bitwise AND is often used to select bits from a word. To select the fourth bit of the nibble in the example, we use a constant </a:t>
            </a:r>
            <a:r>
              <a:rPr lang="en-US" altLang="zh-CN" i="1" smtClean="0"/>
              <a:t>mask</a:t>
            </a:r>
            <a:r>
              <a:rPr lang="en-US" altLang="zh-CN" smtClean="0"/>
              <a:t> that is zero except in the fourth bit. After bitwise and both number, we can judge if the result is true. If it is, it means the X is 1, otherwise the x is 0. also you can use it clear a bit too.</a:t>
            </a:r>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Rot="1" noChangeArrowheads="1" noTextEdit="1"/>
          </p:cNvSpPr>
          <p:nvPr>
            <p:ph type="sldImg"/>
          </p:nvPr>
        </p:nvSpPr>
        <p:spPr>
          <a:ln/>
        </p:spPr>
      </p:sp>
      <p:sp>
        <p:nvSpPr>
          <p:cNvPr id="808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Bitwise or can be used for setting a bit by using mask. In this example, we use a mask to set the fourth bit 1.</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Rot="1" noChangeArrowheads="1" noTextEdit="1"/>
          </p:cNvSpPr>
          <p:nvPr>
            <p:ph type="sldImg"/>
          </p:nvPr>
        </p:nvSpPr>
        <p:spPr>
          <a:ln/>
        </p:spPr>
      </p:sp>
      <p:sp>
        <p:nvSpPr>
          <p:cNvPr id="819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2" eaLnBrk="1" hangingPunct="1"/>
            <a:r>
              <a:rPr lang="en-US" altLang="zh-CN" dirty="0" smtClean="0"/>
              <a:t>This caret operator is similar too, </a:t>
            </a:r>
          </a:p>
          <a:p>
            <a:pPr lvl="2" eaLnBrk="1" hangingPunct="1"/>
            <a:r>
              <a:rPr lang="zh-CN" altLang="en-US" dirty="0" smtClean="0"/>
              <a:t>与</a:t>
            </a:r>
            <a:r>
              <a:rPr lang="en-US" altLang="zh-CN" dirty="0" smtClean="0"/>
              <a:t>0</a:t>
            </a:r>
            <a:r>
              <a:rPr lang="zh-CN" altLang="en-US" dirty="0" smtClean="0"/>
              <a:t>相异或，保持原值不变</a:t>
            </a:r>
          </a:p>
          <a:p>
            <a:pPr lvl="2" eaLnBrk="1" hangingPunct="1"/>
            <a:r>
              <a:rPr lang="zh-CN" altLang="en-US" dirty="0" smtClean="0"/>
              <a:t>与自身相异或，则全部位清零</a:t>
            </a:r>
          </a:p>
          <a:p>
            <a:pPr eaLnBrk="1" hangingPunct="1"/>
            <a:endParaRPr lang="zh-CN" alt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Rot="1" noChangeArrowheads="1" noTextEdit="1"/>
          </p:cNvSpPr>
          <p:nvPr>
            <p:ph type="sldImg"/>
          </p:nvPr>
        </p:nvSpPr>
        <p:spPr>
          <a:ln/>
        </p:spPr>
      </p:sp>
      <p:sp>
        <p:nvSpPr>
          <p:cNvPr id="829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lnSpc>
                <a:spcPct val="90000"/>
              </a:lnSpc>
            </a:pPr>
            <a:r>
              <a:rPr lang="en-US" altLang="zh-CN" smtClean="0"/>
              <a:t>Here are the operator of shit. As you can see, we get both logic shift and arithmetic shift. In Logical shift, the bits that are shifted out are discarded, and zeros are shifted in (on either end).the Arithmetic shift, known as a signed shift. </a:t>
            </a:r>
          </a:p>
          <a:p>
            <a:pPr lvl="1" eaLnBrk="1" hangingPunct="1">
              <a:lnSpc>
                <a:spcPct val="90000"/>
              </a:lnSpc>
            </a:pPr>
            <a:r>
              <a:rPr lang="en-US" altLang="zh-CN" smtClean="0"/>
              <a:t>In a left arithmetic shift, zeros are shifted in on the right; in a right arithmetic shift, the sign bit is shifted in on the left, thus preserving the sign of the operand. Now I’d like to ask a question, can you design a program to show how the shift operator is working in a c language? Try it. you’d better use hexadecimal to initialize it.</a:t>
            </a:r>
          </a:p>
          <a:p>
            <a:pPr lvl="1" eaLnBrk="1" hangingPunct="1">
              <a:lnSpc>
                <a:spcPct val="90000"/>
              </a:lnSpc>
            </a:pPr>
            <a:r>
              <a:rPr lang="en-US" altLang="zh-CN" smtClean="0"/>
              <a:t>I will invite someone to share his or her program with us. </a:t>
            </a:r>
          </a:p>
          <a:p>
            <a:pPr lvl="1" eaLnBrk="1" hangingPunct="1">
              <a:lnSpc>
                <a:spcPct val="90000"/>
              </a:lnSpc>
            </a:pPr>
            <a:r>
              <a:rPr lang="en-US" altLang="zh-CN" smtClean="0"/>
              <a:t>1. please note the initialization value of this variable. The msb of it must be 1. If you use a test value whose msb is zero. The result can’t illustrate which shift it is.(if we convert this number into binary, you’ll find the MSB is zero)</a:t>
            </a:r>
          </a:p>
          <a:p>
            <a:pPr lvl="1" eaLnBrk="1" hangingPunct="1">
              <a:lnSpc>
                <a:spcPct val="90000"/>
              </a:lnSpc>
            </a:pPr>
            <a:r>
              <a:rPr lang="en-US" altLang="zh-CN" smtClean="0"/>
              <a:t>2. if we change the type of the variable from signed int  to unsigned int, is there any differences? Think about it .</a:t>
            </a:r>
          </a:p>
          <a:p>
            <a:pPr lvl="1" eaLnBrk="1" hangingPunct="1">
              <a:lnSpc>
                <a:spcPct val="90000"/>
              </a:lnSpc>
            </a:pPr>
            <a:endParaRPr lang="en-US" altLang="zh-CN" smtClean="0"/>
          </a:p>
          <a:p>
            <a:pPr lvl="2" eaLnBrk="1" hangingPunct="1">
              <a:lnSpc>
                <a:spcPct val="90000"/>
              </a:lnSpc>
            </a:pPr>
            <a:endParaRPr lang="en-US" altLang="zh-CN" smtClean="0"/>
          </a:p>
          <a:p>
            <a:pPr lvl="1" eaLnBrk="1" hangingPunct="1">
              <a:lnSpc>
                <a:spcPct val="90000"/>
              </a:lnSpc>
            </a:pPr>
            <a:r>
              <a:rPr lang="en-US" altLang="zh-CN" smtClean="0"/>
              <a:t>Use:</a:t>
            </a:r>
          </a:p>
          <a:p>
            <a:pPr lvl="2" eaLnBrk="1" hangingPunct="1">
              <a:lnSpc>
                <a:spcPct val="90000"/>
              </a:lnSpc>
            </a:pPr>
            <a:r>
              <a:rPr lang="en-US" altLang="zh-CN" smtClean="0"/>
              <a:t>to obtain random access to bits in a word</a:t>
            </a:r>
          </a:p>
          <a:p>
            <a:pPr lvl="2" eaLnBrk="1" hangingPunct="1">
              <a:lnSpc>
                <a:spcPct val="90000"/>
              </a:lnSpc>
            </a:pPr>
            <a:r>
              <a:rPr lang="en-US" altLang="zh-CN" smtClean="0"/>
              <a:t>【</a:t>
            </a:r>
            <a:r>
              <a:rPr lang="zh-CN" altLang="en-US" smtClean="0"/>
              <a:t>补充：</a:t>
            </a:r>
            <a:r>
              <a:rPr lang="en-US" altLang="zh-CN" smtClean="0"/>
              <a:t>is to *2 or /2 the value in a word】</a:t>
            </a:r>
          </a:p>
          <a:p>
            <a:pPr eaLnBrk="1" hangingPunct="1">
              <a:lnSpc>
                <a:spcPct val="90000"/>
              </a:lnSpc>
            </a:pPr>
            <a:endParaRPr lang="zh-C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a:ln/>
        </p:spPr>
      </p:sp>
      <p:sp>
        <p:nvSpPr>
          <p:cNvPr id="839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839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B7B056F4-9D5C-416A-928A-B5285338AF8A}" type="slidenum">
              <a:rPr lang="zh-CN" altLang="en-US" smtClean="0"/>
              <a:pPr/>
              <a:t>8</a:t>
            </a:fld>
            <a:endParaRPr lang="en-US"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Rot="1" noChangeArrowheads="1" noTextEdit="1"/>
          </p:cNvSpPr>
          <p:nvPr>
            <p:ph type="sldImg"/>
          </p:nvPr>
        </p:nvSpPr>
        <p:spPr>
          <a:ln/>
        </p:spPr>
      </p:sp>
      <p:sp>
        <p:nvSpPr>
          <p:cNvPr id="849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The compiler will translate the shift operator to one of these shift instructions in Assmebly language according the way you use it.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Ro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Ok, here is a rushing to answer(</a:t>
            </a:r>
            <a:r>
              <a:rPr lang="zh-CN" altLang="en-US" smtClean="0"/>
              <a:t>抢答</a:t>
            </a:r>
            <a:r>
              <a:rPr lang="en-US" altLang="zh-CN" smtClean="0"/>
              <a:t>)whose priority is more higher? </a:t>
            </a:r>
          </a:p>
          <a:p>
            <a:pPr eaLnBrk="1" hangingPunct="1"/>
            <a:endParaRPr lang="en-US" altLang="zh-CN" smtClean="0"/>
          </a:p>
          <a:p>
            <a:pPr eaLnBrk="1" hangingPunct="1"/>
            <a:r>
              <a:rPr lang="en-US" altLang="zh-CN" smtClean="0"/>
              <a:t>Now what’s the function of this program? Who can run this program for us ? Using 1234 in hexadecimal as input.</a:t>
            </a:r>
          </a:p>
          <a:p>
            <a:pPr eaLnBrk="1" hangingPunct="1"/>
            <a:r>
              <a:rPr lang="en-US" altLang="zh-CN" smtClean="0"/>
              <a:t>Quite well, the function of this program is outputing the input number in binary form. And the method of how to select each bit from an short int is very useful.</a:t>
            </a:r>
          </a:p>
          <a:p>
            <a:pPr eaLnBrk="1" hangingPunct="1"/>
            <a:endParaRPr lang="en-US" altLang="zh-CN" smtClean="0"/>
          </a:p>
          <a:p>
            <a:pPr eaLnBrk="1" hangingPunct="1"/>
            <a:r>
              <a:rPr lang="en-US" altLang="zh-CN" smtClean="0"/>
              <a:t>%x,input 1234, a=0x00001234 or 4660(decimal)</a:t>
            </a:r>
          </a:p>
          <a:p>
            <a:pPr eaLnBrk="1" hangingPunct="1"/>
            <a:r>
              <a:rPr lang="en-US" altLang="zh-CN" smtClean="0"/>
              <a:t>1&lt;&lt;i, get 0x80000000,0x40000000,0x20000000,0x10000000</a:t>
            </a:r>
            <a:r>
              <a:rPr lang="en-US" altLang="zh-CN" smtClean="0">
                <a:latin typeface="Arial" charset="0"/>
              </a:rPr>
              <a:t>…</a:t>
            </a:r>
            <a:endParaRPr lang="en-US" altLang="zh-CN" smtClean="0"/>
          </a:p>
          <a:p>
            <a:pPr eaLnBrk="1" hangingPunct="1"/>
            <a:r>
              <a:rPr lang="en-US" altLang="zh-CN" smtClean="0"/>
              <a:t>%1d,only output one digit</a:t>
            </a:r>
          </a:p>
          <a:p>
            <a:pPr eaLnBrk="1" hangingPunct="1"/>
            <a:r>
              <a:rPr lang="en-US" altLang="zh-CN" smtClean="0"/>
              <a:t>In the first loop, digit 1 will be convert to 32768, which select the most significant bit of variable i; the ternary(</a:t>
            </a:r>
            <a:r>
              <a:rPr lang="zh-CN" altLang="en-US" smtClean="0"/>
              <a:t>三元</a:t>
            </a:r>
            <a:r>
              <a:rPr lang="en-US" altLang="zh-CN" smtClean="0"/>
              <a:t>)conditional expression will output 1 if the condition is true, otherwise 0.</a:t>
            </a:r>
          </a:p>
          <a:p>
            <a:pPr eaLnBrk="1" hangingPunct="1"/>
            <a:r>
              <a:rPr lang="en-US" altLang="zh-CN" smtClean="0"/>
              <a:t>This program will output the value of a in binary form.</a:t>
            </a:r>
          </a:p>
          <a:p>
            <a:pPr eaLnBrk="1" hangingPunct="1"/>
            <a:r>
              <a:rPr lang="en-US" altLang="zh-CN" smtClean="0"/>
              <a:t>Unary binary, ternary </a:t>
            </a:r>
            <a:r>
              <a:rPr lang="zh-CN" altLang="en-US" smtClean="0"/>
              <a:t>一元，二元，三元</a:t>
            </a:r>
          </a:p>
          <a:p>
            <a:pPr eaLnBrk="1" hangingPunct="1"/>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2019/9/4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2019/9/4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2019/9/4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0" y="274638"/>
            <a:ext cx="9144000" cy="77787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268413"/>
            <a:ext cx="8229600" cy="4857750"/>
          </a:xfrm>
        </p:spPr>
        <p:txBody>
          <a:bodyPr/>
          <a:lstStyle/>
          <a:p>
            <a:pPr lvl="0"/>
            <a:endParaRPr lang="zh-CN" altLang="en-US" noProof="0" smtClean="0"/>
          </a:p>
        </p:txBody>
      </p:sp>
      <p:sp>
        <p:nvSpPr>
          <p:cNvPr id="4" name="Espace réservé de la date 3"/>
          <p:cNvSpPr>
            <a:spLocks noGrp="1"/>
          </p:cNvSpPr>
          <p:nvPr>
            <p:ph type="dt" sz="half" idx="10"/>
          </p:nvPr>
        </p:nvSpPr>
        <p:spPr/>
        <p:txBody>
          <a:bodyPr/>
          <a:lstStyle>
            <a:lvl1pPr>
              <a:defRPr/>
            </a:lvl1pPr>
          </a:lstStyle>
          <a:p>
            <a:pPr>
              <a:defRPr/>
            </a:pPr>
            <a:fld id="{1E847595-3E01-4095-8C63-BD9166B50462}" type="datetime1">
              <a:rPr lang="zh-CN" altLang="en-US"/>
              <a:pPr>
                <a:defRPr/>
              </a:pPr>
              <a:t>2019/9/4</a:t>
            </a:fld>
            <a:endParaRPr lang="fr-CA" altLang="zh-CN"/>
          </a:p>
        </p:txBody>
      </p:sp>
      <p:sp>
        <p:nvSpPr>
          <p:cNvPr id="5" name="Espace réservé du pied de page 4"/>
          <p:cNvSpPr>
            <a:spLocks noGrp="1"/>
          </p:cNvSpPr>
          <p:nvPr>
            <p:ph type="ftr" sz="quarter" idx="11"/>
          </p:nvPr>
        </p:nvSpPr>
        <p:spPr/>
        <p:txBody>
          <a:bodyPr/>
          <a:lstStyle>
            <a:lvl1pPr>
              <a:defRPr/>
            </a:lvl1pPr>
          </a:lstStyle>
          <a:p>
            <a:pPr>
              <a:defRPr/>
            </a:pPr>
            <a:r>
              <a:rPr lang="en-US" altLang="zh-CN"/>
              <a:t>201003V1.2</a:t>
            </a:r>
          </a:p>
        </p:txBody>
      </p:sp>
      <p:sp>
        <p:nvSpPr>
          <p:cNvPr id="6" name="Espace réservé du numéro de diapositive 5"/>
          <p:cNvSpPr>
            <a:spLocks noGrp="1"/>
          </p:cNvSpPr>
          <p:nvPr>
            <p:ph type="sldNum" sz="quarter" idx="12"/>
          </p:nvPr>
        </p:nvSpPr>
        <p:spPr/>
        <p:txBody>
          <a:bodyPr/>
          <a:lstStyle>
            <a:lvl1pPr>
              <a:defRPr/>
            </a:lvl1pPr>
          </a:lstStyle>
          <a:p>
            <a:pPr>
              <a:defRPr/>
            </a:pPr>
            <a:fld id="{E2AE58D9-2BFF-4339-9F00-84CF7F4C8B70}" type="slidenum">
              <a:rPr lang="zh-CN" altLang="fr-CA"/>
              <a:pPr>
                <a:defRPr/>
              </a:pPr>
              <a:t>‹#›</a:t>
            </a:fld>
            <a:endParaRPr lang="fr-CA" altLang="zh-CN"/>
          </a:p>
        </p:txBody>
      </p:sp>
    </p:spTree>
    <p:extLst>
      <p:ext uri="{BB962C8B-B14F-4D97-AF65-F5344CB8AC3E}">
        <p14:creationId xmlns:p14="http://schemas.microsoft.com/office/powerpoint/2010/main" val="1757276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2019/9/4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2019/9/4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2019/9/4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2019/9/4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2019/9/4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2019/9/4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2019/9/4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2019/9/4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2019/9/4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upload.wikimedia.org/wikipedia/commons/5/5c/Rotate_left_logically.svg" TargetMode="External"/><Relationship Id="rId7" Type="http://schemas.openxmlformats.org/officeDocument/2006/relationships/hyperlink" Target="http://upload.wikimedia.org/wikipedia/commons/6/64/Rotate_right_logically.svg"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hyperlink" Target="http://en.wikipedia.org/wiki/File:Rotate_right_arithmetically.svg" TargetMode="Externa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6" Type="http://schemas.openxmlformats.org/officeDocument/2006/relationships/image" Target="../media/image4.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notesSlide" Target="../notesSlides/notesSlide7.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pPr>
              <a:defRPr/>
            </a:pPr>
            <a:r>
              <a:rPr lang="en-US" altLang="zh-CN"/>
              <a:t>201003V1.2</a:t>
            </a:r>
          </a:p>
        </p:txBody>
      </p:sp>
      <p:sp>
        <p:nvSpPr>
          <p:cNvPr id="1126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2800">
                <a:solidFill>
                  <a:schemeClr val="tx1"/>
                </a:solidFill>
                <a:latin typeface="Calibri" pitchFamily="34" charset="0"/>
              </a:defRPr>
            </a:lvl1pPr>
            <a:lvl2pPr marL="742950" indent="-285750">
              <a:spcBef>
                <a:spcPct val="20000"/>
              </a:spcBef>
              <a:buFont typeface="Arial" charset="0"/>
              <a:buChar char="–"/>
              <a:defRPr sz="26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2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fld id="{4E608166-580A-48A0-B456-809CBD83EFD2}" type="slidenum">
              <a:rPr lang="zh-CN" altLang="fr-CA" sz="1200" smtClean="0">
                <a:solidFill>
                  <a:srgbClr val="898989"/>
                </a:solidFill>
              </a:rPr>
              <a:pPr>
                <a:spcBef>
                  <a:spcPct val="0"/>
                </a:spcBef>
                <a:buFontTx/>
                <a:buNone/>
              </a:pPr>
              <a:t>1</a:t>
            </a:fld>
            <a:endParaRPr lang="fr-CA" altLang="zh-CN" sz="1200" smtClean="0">
              <a:solidFill>
                <a:srgbClr val="898989"/>
              </a:solidFill>
            </a:endParaRPr>
          </a:p>
        </p:txBody>
      </p:sp>
      <p:sp>
        <p:nvSpPr>
          <p:cNvPr id="11268" name="Rectangle 2"/>
          <p:cNvSpPr>
            <a:spLocks noGrp="1"/>
          </p:cNvSpPr>
          <p:nvPr>
            <p:ph type="title"/>
          </p:nvPr>
        </p:nvSpPr>
        <p:spPr/>
        <p:txBody>
          <a:bodyPr/>
          <a:lstStyle/>
          <a:p>
            <a:pPr eaLnBrk="1" hangingPunct="1"/>
            <a:r>
              <a:rPr lang="en-US" altLang="zh-CN" dirty="0" smtClean="0">
                <a:ea typeface="宋体" pitchFamily="2" charset="-122"/>
              </a:rPr>
              <a:t>Bit </a:t>
            </a:r>
            <a:r>
              <a:rPr lang="en-US" altLang="zh-CN" dirty="0" smtClean="0">
                <a:ea typeface="宋体" pitchFamily="2" charset="-122"/>
              </a:rPr>
              <a:t>Manipulation</a:t>
            </a:r>
            <a:endParaRPr lang="zh-CN" altLang="en-US" dirty="0" smtClean="0">
              <a:ea typeface="宋体" pitchFamily="2" charset="-122"/>
            </a:endParaRPr>
          </a:p>
        </p:txBody>
      </p:sp>
      <p:sp>
        <p:nvSpPr>
          <p:cNvPr id="11269" name="Rectangle 3"/>
          <p:cNvSpPr>
            <a:spLocks noGrp="1"/>
          </p:cNvSpPr>
          <p:nvPr>
            <p:ph type="body" idx="1"/>
          </p:nvPr>
        </p:nvSpPr>
        <p:spPr/>
        <p:txBody>
          <a:bodyPr/>
          <a:lstStyle/>
          <a:p>
            <a:pPr eaLnBrk="1" hangingPunct="1"/>
            <a:r>
              <a:rPr lang="en-US" altLang="zh-CN" dirty="0" smtClean="0">
                <a:ea typeface="宋体" pitchFamily="2" charset="-122"/>
              </a:rPr>
              <a:t>Bit </a:t>
            </a:r>
            <a:r>
              <a:rPr lang="en-US" altLang="zh-CN" dirty="0" smtClean="0">
                <a:ea typeface="宋体" pitchFamily="2" charset="-122"/>
              </a:rPr>
              <a:t>Manipulation</a:t>
            </a:r>
          </a:p>
        </p:txBody>
      </p:sp>
    </p:spTree>
    <p:extLst>
      <p:ext uri="{BB962C8B-B14F-4D97-AF65-F5344CB8AC3E}">
        <p14:creationId xmlns:p14="http://schemas.microsoft.com/office/powerpoint/2010/main" val="25685702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4"/>
          <p:cNvSpPr>
            <a:spLocks noGrp="1"/>
          </p:cNvSpPr>
          <p:nvPr>
            <p:ph type="ftr" sz="quarter" idx="11"/>
          </p:nvPr>
        </p:nvSpPr>
        <p:spPr/>
        <p:txBody>
          <a:bodyPr/>
          <a:lstStyle/>
          <a:p>
            <a:pPr>
              <a:defRPr/>
            </a:pPr>
            <a:r>
              <a:rPr lang="en-US" altLang="zh-CN"/>
              <a:t>201003V1.2</a:t>
            </a:r>
          </a:p>
        </p:txBody>
      </p:sp>
      <p:sp>
        <p:nvSpPr>
          <p:cNvPr id="2048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2800">
                <a:solidFill>
                  <a:schemeClr val="tx1"/>
                </a:solidFill>
                <a:latin typeface="Calibri" pitchFamily="34" charset="0"/>
              </a:defRPr>
            </a:lvl1pPr>
            <a:lvl2pPr marL="742950" indent="-285750">
              <a:spcBef>
                <a:spcPct val="20000"/>
              </a:spcBef>
              <a:buFont typeface="Arial" charset="0"/>
              <a:buChar char="–"/>
              <a:defRPr sz="26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2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fld id="{60C37187-7FB8-448D-82C5-9F0139DA06AD}" type="slidenum">
              <a:rPr lang="zh-CN" altLang="fr-CA" sz="1200" smtClean="0">
                <a:solidFill>
                  <a:srgbClr val="898989"/>
                </a:solidFill>
              </a:rPr>
              <a:pPr>
                <a:spcBef>
                  <a:spcPct val="0"/>
                </a:spcBef>
                <a:buFontTx/>
                <a:buNone/>
              </a:pPr>
              <a:t>10</a:t>
            </a:fld>
            <a:endParaRPr lang="fr-CA" altLang="zh-CN" sz="1200" smtClean="0">
              <a:solidFill>
                <a:srgbClr val="898989"/>
              </a:solidFill>
            </a:endParaRPr>
          </a:p>
        </p:txBody>
      </p:sp>
      <p:sp>
        <p:nvSpPr>
          <p:cNvPr id="20484" name="Rectangle 2"/>
          <p:cNvSpPr>
            <a:spLocks noGrp="1"/>
          </p:cNvSpPr>
          <p:nvPr>
            <p:ph type="title"/>
          </p:nvPr>
        </p:nvSpPr>
        <p:spPr/>
        <p:txBody>
          <a:bodyPr/>
          <a:lstStyle/>
          <a:p>
            <a:pPr eaLnBrk="1" hangingPunct="1"/>
            <a:r>
              <a:rPr lang="en-US" altLang="zh-CN" dirty="0" smtClean="0">
                <a:ea typeface="宋体" pitchFamily="2" charset="-122"/>
              </a:rPr>
              <a:t>Bit </a:t>
            </a:r>
            <a:r>
              <a:rPr lang="en-US" altLang="zh-CN" dirty="0" smtClean="0">
                <a:ea typeface="宋体" pitchFamily="2" charset="-122"/>
              </a:rPr>
              <a:t>Manipulation(9/9)</a:t>
            </a:r>
          </a:p>
        </p:txBody>
      </p:sp>
      <p:sp>
        <p:nvSpPr>
          <p:cNvPr id="20485" name="Rectangle 3"/>
          <p:cNvSpPr>
            <a:spLocks noChangeArrowheads="1"/>
          </p:cNvSpPr>
          <p:nvPr/>
        </p:nvSpPr>
        <p:spPr bwMode="auto">
          <a:xfrm>
            <a:off x="0" y="1844675"/>
            <a:ext cx="7123113" cy="4373563"/>
          </a:xfrm>
          <a:prstGeom prst="rect">
            <a:avLst/>
          </a:prstGeom>
          <a:solidFill>
            <a:schemeClr val="tx1"/>
          </a:solidFill>
          <a:ln w="19050">
            <a:solidFill>
              <a:srgbClr val="FFFFFF"/>
            </a:solidFill>
            <a:miter lim="800000"/>
            <a:headEnd/>
            <a:tailEnd/>
          </a:ln>
        </p:spPr>
        <p:txBody>
          <a:bodyPr wrap="none" lIns="162000" tIns="82800" rIns="162000" bIns="154800"/>
          <a:lstStyle>
            <a:lvl1pPr>
              <a:spcBef>
                <a:spcPct val="20000"/>
              </a:spcBef>
              <a:buFont typeface="Arial" charset="0"/>
              <a:buChar char="•"/>
              <a:defRPr sz="2800">
                <a:solidFill>
                  <a:schemeClr val="tx1"/>
                </a:solidFill>
                <a:latin typeface="Calibri" pitchFamily="34" charset="0"/>
              </a:defRPr>
            </a:lvl1pPr>
            <a:lvl2pPr marL="742950" indent="-285750">
              <a:spcBef>
                <a:spcPct val="20000"/>
              </a:spcBef>
              <a:buFont typeface="Arial" charset="0"/>
              <a:buChar char="–"/>
              <a:defRPr sz="26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2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lnSpc>
                <a:spcPct val="125000"/>
              </a:lnSpc>
              <a:spcBef>
                <a:spcPct val="0"/>
              </a:spcBef>
              <a:buFontTx/>
              <a:buNone/>
            </a:pPr>
            <a:r>
              <a:rPr lang="en-US" altLang="zh-CN" sz="2400" b="1">
                <a:solidFill>
                  <a:schemeClr val="bg1"/>
                </a:solidFill>
                <a:latin typeface="Arial" charset="0"/>
              </a:rPr>
              <a:t>include &lt;stdio.h&gt;</a:t>
            </a:r>
          </a:p>
          <a:p>
            <a:pPr eaLnBrk="1" hangingPunct="1">
              <a:lnSpc>
                <a:spcPct val="125000"/>
              </a:lnSpc>
              <a:spcBef>
                <a:spcPct val="0"/>
              </a:spcBef>
              <a:buFontTx/>
              <a:buNone/>
            </a:pPr>
            <a:r>
              <a:rPr lang="en-US" altLang="zh-CN" sz="2400" b="1">
                <a:solidFill>
                  <a:schemeClr val="bg1"/>
                </a:solidFill>
                <a:latin typeface="Arial" charset="0"/>
              </a:rPr>
              <a:t>void main() {</a:t>
            </a:r>
          </a:p>
          <a:p>
            <a:pPr eaLnBrk="1" hangingPunct="1">
              <a:lnSpc>
                <a:spcPct val="125000"/>
              </a:lnSpc>
              <a:spcBef>
                <a:spcPct val="0"/>
              </a:spcBef>
              <a:buFontTx/>
              <a:buNone/>
            </a:pPr>
            <a:r>
              <a:rPr lang="en-US" altLang="zh-CN" sz="2400" b="1">
                <a:solidFill>
                  <a:schemeClr val="bg1"/>
                </a:solidFill>
                <a:latin typeface="Arial" charset="0"/>
              </a:rPr>
              <a:t>	int i;</a:t>
            </a:r>
          </a:p>
          <a:p>
            <a:pPr eaLnBrk="1" hangingPunct="1">
              <a:lnSpc>
                <a:spcPct val="125000"/>
              </a:lnSpc>
              <a:spcBef>
                <a:spcPct val="0"/>
              </a:spcBef>
              <a:buFontTx/>
              <a:buNone/>
            </a:pPr>
            <a:r>
              <a:rPr lang="en-US" altLang="zh-CN" sz="2400" b="1">
                <a:solidFill>
                  <a:schemeClr val="bg1"/>
                </a:solidFill>
                <a:latin typeface="Arial" charset="0"/>
              </a:rPr>
              <a:t>	short a;</a:t>
            </a:r>
          </a:p>
          <a:p>
            <a:pPr eaLnBrk="1" hangingPunct="1">
              <a:lnSpc>
                <a:spcPct val="125000"/>
              </a:lnSpc>
              <a:spcBef>
                <a:spcPct val="0"/>
              </a:spcBef>
              <a:buFontTx/>
              <a:buNone/>
            </a:pPr>
            <a:endParaRPr lang="en-US" altLang="zh-CN" sz="2400" b="1">
              <a:solidFill>
                <a:schemeClr val="bg1"/>
              </a:solidFill>
              <a:latin typeface="Arial" charset="0"/>
            </a:endParaRPr>
          </a:p>
          <a:p>
            <a:pPr eaLnBrk="1" hangingPunct="1">
              <a:lnSpc>
                <a:spcPct val="125000"/>
              </a:lnSpc>
              <a:spcBef>
                <a:spcPct val="0"/>
              </a:spcBef>
              <a:buFontTx/>
              <a:buNone/>
            </a:pPr>
            <a:r>
              <a:rPr lang="en-US" altLang="zh-CN" sz="2400" b="1">
                <a:solidFill>
                  <a:schemeClr val="bg1"/>
                </a:solidFill>
                <a:latin typeface="Arial" charset="0"/>
              </a:rPr>
              <a:t>	scanf("</a:t>
            </a:r>
            <a:r>
              <a:rPr lang="en-US" altLang="zh-CN" sz="2400" b="1">
                <a:solidFill>
                  <a:srgbClr val="FFFF00"/>
                </a:solidFill>
                <a:latin typeface="Arial" charset="0"/>
              </a:rPr>
              <a:t>%x</a:t>
            </a:r>
            <a:r>
              <a:rPr lang="en-US" altLang="zh-CN" sz="2400" b="1">
                <a:solidFill>
                  <a:schemeClr val="bg1"/>
                </a:solidFill>
                <a:latin typeface="Arial" charset="0"/>
              </a:rPr>
              <a:t>", &amp;a);</a:t>
            </a:r>
          </a:p>
          <a:p>
            <a:pPr eaLnBrk="1" hangingPunct="1">
              <a:lnSpc>
                <a:spcPct val="125000"/>
              </a:lnSpc>
              <a:spcBef>
                <a:spcPct val="0"/>
              </a:spcBef>
              <a:buFontTx/>
              <a:buNone/>
            </a:pPr>
            <a:r>
              <a:rPr lang="en-US" altLang="zh-CN" sz="2400" b="1">
                <a:solidFill>
                  <a:schemeClr val="bg1"/>
                </a:solidFill>
                <a:latin typeface="Arial" charset="0"/>
              </a:rPr>
              <a:t>	for ( i = 15; i &gt;= 0; i--)</a:t>
            </a:r>
          </a:p>
          <a:p>
            <a:pPr eaLnBrk="1" hangingPunct="1">
              <a:lnSpc>
                <a:spcPct val="125000"/>
              </a:lnSpc>
              <a:spcBef>
                <a:spcPct val="0"/>
              </a:spcBef>
              <a:buFontTx/>
              <a:buNone/>
            </a:pPr>
            <a:r>
              <a:rPr lang="en-US" altLang="zh-CN" sz="2400" b="1">
                <a:solidFill>
                  <a:schemeClr val="bg1"/>
                </a:solidFill>
                <a:latin typeface="Arial" charset="0"/>
              </a:rPr>
              <a:t>		printf ( "%1d", a &amp; 1 &lt;&lt; i ? 1 : 0 );</a:t>
            </a:r>
          </a:p>
          <a:p>
            <a:pPr eaLnBrk="1" hangingPunct="1">
              <a:lnSpc>
                <a:spcPct val="125000"/>
              </a:lnSpc>
              <a:spcBef>
                <a:spcPct val="0"/>
              </a:spcBef>
              <a:buFontTx/>
              <a:buNone/>
            </a:pPr>
            <a:r>
              <a:rPr lang="en-US" altLang="zh-CN" sz="2400" b="1">
                <a:solidFill>
                  <a:schemeClr val="bg1"/>
                </a:solidFill>
                <a:latin typeface="Arial" charset="0"/>
              </a:rPr>
              <a:t>}</a:t>
            </a:r>
          </a:p>
        </p:txBody>
      </p:sp>
      <p:sp>
        <p:nvSpPr>
          <p:cNvPr id="541700" name="Rectangle 4"/>
          <p:cNvSpPr>
            <a:spLocks noChangeArrowheads="1"/>
          </p:cNvSpPr>
          <p:nvPr/>
        </p:nvSpPr>
        <p:spPr bwMode="auto">
          <a:xfrm>
            <a:off x="4284663" y="5659438"/>
            <a:ext cx="4572000" cy="1198562"/>
          </a:xfrm>
          <a:prstGeom prst="rect">
            <a:avLst/>
          </a:prstGeom>
          <a:solidFill>
            <a:schemeClr val="tx1"/>
          </a:solidFill>
          <a:ln w="9525">
            <a:solidFill>
              <a:schemeClr val="bg1"/>
            </a:solidFill>
            <a:miter lim="800000"/>
            <a:headEnd/>
            <a:tailEnd/>
          </a:ln>
        </p:spPr>
        <p:txBody>
          <a:bodyPr>
            <a:spAutoFit/>
          </a:bodyPr>
          <a:lstStyle>
            <a:lvl1pPr>
              <a:spcBef>
                <a:spcPct val="20000"/>
              </a:spcBef>
              <a:buFont typeface="Arial" charset="0"/>
              <a:buChar char="•"/>
              <a:defRPr sz="2800">
                <a:solidFill>
                  <a:schemeClr val="tx1"/>
                </a:solidFill>
                <a:latin typeface="Calibri" pitchFamily="34" charset="0"/>
              </a:defRPr>
            </a:lvl1pPr>
            <a:lvl2pPr marL="742950" indent="-285750">
              <a:spcBef>
                <a:spcPct val="20000"/>
              </a:spcBef>
              <a:buFont typeface="Arial" charset="0"/>
              <a:buChar char="–"/>
              <a:defRPr sz="26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2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lnSpc>
                <a:spcPct val="125000"/>
              </a:lnSpc>
              <a:spcBef>
                <a:spcPct val="50000"/>
              </a:spcBef>
              <a:buFontTx/>
              <a:buNone/>
            </a:pPr>
            <a:r>
              <a:rPr lang="en-US" altLang="zh-CN" sz="2400" b="1">
                <a:solidFill>
                  <a:schemeClr val="bg1"/>
                </a:solidFill>
                <a:latin typeface="Arial" charset="0"/>
              </a:rPr>
              <a:t>&gt;1234</a:t>
            </a:r>
          </a:p>
          <a:p>
            <a:pPr eaLnBrk="1" hangingPunct="1">
              <a:lnSpc>
                <a:spcPct val="125000"/>
              </a:lnSpc>
              <a:spcBef>
                <a:spcPct val="50000"/>
              </a:spcBef>
              <a:buFontTx/>
              <a:buNone/>
            </a:pPr>
            <a:r>
              <a:rPr lang="en-US" altLang="zh-CN" sz="2400" b="1">
                <a:solidFill>
                  <a:schemeClr val="bg1"/>
                </a:solidFill>
                <a:latin typeface="Arial" charset="0"/>
              </a:rPr>
              <a:t>0001001000110100</a:t>
            </a:r>
          </a:p>
        </p:txBody>
      </p:sp>
      <p:sp>
        <p:nvSpPr>
          <p:cNvPr id="541701" name="Rectangle 5"/>
          <p:cNvSpPr>
            <a:spLocks noChangeArrowheads="1"/>
          </p:cNvSpPr>
          <p:nvPr/>
        </p:nvSpPr>
        <p:spPr bwMode="auto">
          <a:xfrm>
            <a:off x="5976938" y="1844675"/>
            <a:ext cx="2949575" cy="649288"/>
          </a:xfrm>
          <a:prstGeom prst="rect">
            <a:avLst/>
          </a:prstGeom>
          <a:solidFill>
            <a:srgbClr val="FFC9FF"/>
          </a:solidFill>
          <a:ln w="9525">
            <a:solidFill>
              <a:schemeClr val="tx1"/>
            </a:solidFill>
            <a:miter lim="800000"/>
            <a:headEnd/>
            <a:tailEnd/>
          </a:ln>
        </p:spPr>
        <p:txBody>
          <a:bodyPr wrap="none" anchor="ctr"/>
          <a:lstStyle>
            <a:lvl1pPr>
              <a:spcBef>
                <a:spcPct val="20000"/>
              </a:spcBef>
              <a:buFont typeface="Arial" charset="0"/>
              <a:buChar char="•"/>
              <a:defRPr sz="2800">
                <a:solidFill>
                  <a:schemeClr val="tx1"/>
                </a:solidFill>
                <a:latin typeface="Calibri" pitchFamily="34" charset="0"/>
              </a:defRPr>
            </a:lvl1pPr>
            <a:lvl2pPr marL="742950" indent="-285750">
              <a:spcBef>
                <a:spcPct val="20000"/>
              </a:spcBef>
              <a:buFont typeface="Arial" charset="0"/>
              <a:buChar char="–"/>
              <a:defRPr sz="26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2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US" altLang="zh-CN" sz="2400" b="1">
                <a:latin typeface="Arial" charset="0"/>
              </a:rPr>
              <a:t>&lt;&lt; </a:t>
            </a:r>
            <a:r>
              <a:rPr lang="zh-CN" altLang="en-US" sz="2400" b="1">
                <a:latin typeface="Arial" charset="0"/>
              </a:rPr>
              <a:t>高于  </a:t>
            </a:r>
            <a:r>
              <a:rPr lang="en-US" altLang="zh-CN" sz="2400" b="1">
                <a:latin typeface="Arial" charset="0"/>
              </a:rPr>
              <a:t>&amp;</a:t>
            </a:r>
          </a:p>
        </p:txBody>
      </p:sp>
      <p:sp>
        <p:nvSpPr>
          <p:cNvPr id="20488" name="Rectangle 6"/>
          <p:cNvSpPr>
            <a:spLocks noGrp="1"/>
          </p:cNvSpPr>
          <p:nvPr>
            <p:ph type="body" idx="1"/>
          </p:nvPr>
        </p:nvSpPr>
        <p:spPr>
          <a:noFill/>
        </p:spPr>
        <p:txBody>
          <a:bodyPr/>
          <a:lstStyle/>
          <a:p>
            <a:pPr eaLnBrk="1" hangingPunct="1"/>
            <a:r>
              <a:rPr lang="es-ES" altLang="zh-CN" dirty="0" smtClean="0">
                <a:ea typeface="宋体" pitchFamily="2" charset="-122"/>
              </a:rPr>
              <a:t>“&gt;&gt;” and “&amp;” whose proprity is higher? </a:t>
            </a:r>
            <a:endParaRPr lang="en-US" altLang="zh-CN" dirty="0" smtClean="0">
              <a:ea typeface="宋体" pitchFamily="2" charset="-122"/>
            </a:endParaRPr>
          </a:p>
        </p:txBody>
      </p:sp>
    </p:spTree>
    <p:extLst>
      <p:ext uri="{BB962C8B-B14F-4D97-AF65-F5344CB8AC3E}">
        <p14:creationId xmlns:p14="http://schemas.microsoft.com/office/powerpoint/2010/main" val="22129863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170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41701"/>
                                        </p:tgtEl>
                                        <p:attrNameLst>
                                          <p:attrName>style.visibility</p:attrName>
                                        </p:attrNameLst>
                                      </p:cBhvr>
                                      <p:to>
                                        <p:strVal val="visible"/>
                                      </p:to>
                                    </p:set>
                                    <p:anim calcmode="lin" valueType="num">
                                      <p:cBhvr additive="base">
                                        <p:cTn id="11" dur="500" fill="hold"/>
                                        <p:tgtEl>
                                          <p:spTgt spid="541701"/>
                                        </p:tgtEl>
                                        <p:attrNameLst>
                                          <p:attrName>ppt_x</p:attrName>
                                        </p:attrNameLst>
                                      </p:cBhvr>
                                      <p:tavLst>
                                        <p:tav tm="0">
                                          <p:val>
                                            <p:strVal val="#ppt_x"/>
                                          </p:val>
                                        </p:tav>
                                        <p:tav tm="100000">
                                          <p:val>
                                            <p:strVal val="#ppt_x"/>
                                          </p:val>
                                        </p:tav>
                                      </p:tavLst>
                                    </p:anim>
                                    <p:anim calcmode="lin" valueType="num">
                                      <p:cBhvr additive="base">
                                        <p:cTn id="12" dur="500" fill="hold"/>
                                        <p:tgtEl>
                                          <p:spTgt spid="5417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170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pPr>
              <a:defRPr/>
            </a:pPr>
            <a:r>
              <a:rPr lang="en-US" altLang="zh-CN"/>
              <a:t>201003V1.2</a:t>
            </a:r>
          </a:p>
        </p:txBody>
      </p:sp>
      <p:sp>
        <p:nvSpPr>
          <p:cNvPr id="1229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2800">
                <a:solidFill>
                  <a:schemeClr val="tx1"/>
                </a:solidFill>
                <a:latin typeface="Calibri" pitchFamily="34" charset="0"/>
              </a:defRPr>
            </a:lvl1pPr>
            <a:lvl2pPr marL="742950" indent="-285750">
              <a:spcBef>
                <a:spcPct val="20000"/>
              </a:spcBef>
              <a:buFont typeface="Arial" charset="0"/>
              <a:buChar char="–"/>
              <a:defRPr sz="26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2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fld id="{66B42B1D-96F2-4326-8DB5-DBF5080CA0B4}" type="slidenum">
              <a:rPr lang="zh-CN" altLang="fr-CA" sz="1200" smtClean="0">
                <a:solidFill>
                  <a:srgbClr val="898989"/>
                </a:solidFill>
              </a:rPr>
              <a:pPr>
                <a:spcBef>
                  <a:spcPct val="0"/>
                </a:spcBef>
                <a:buFontTx/>
                <a:buNone/>
              </a:pPr>
              <a:t>2</a:t>
            </a:fld>
            <a:endParaRPr lang="fr-CA" altLang="zh-CN" sz="1200" smtClean="0">
              <a:solidFill>
                <a:srgbClr val="898989"/>
              </a:solidFill>
            </a:endParaRPr>
          </a:p>
        </p:txBody>
      </p:sp>
      <p:sp>
        <p:nvSpPr>
          <p:cNvPr id="12292" name="Rectangle 2"/>
          <p:cNvSpPr>
            <a:spLocks noGrp="1"/>
          </p:cNvSpPr>
          <p:nvPr>
            <p:ph type="title"/>
          </p:nvPr>
        </p:nvSpPr>
        <p:spPr/>
        <p:txBody>
          <a:bodyPr/>
          <a:lstStyle/>
          <a:p>
            <a:pPr eaLnBrk="1" hangingPunct="1"/>
            <a:r>
              <a:rPr lang="en-US" altLang="zh-CN" dirty="0" smtClean="0">
                <a:ea typeface="宋体" pitchFamily="2" charset="-122"/>
              </a:rPr>
              <a:t>Bit </a:t>
            </a:r>
            <a:r>
              <a:rPr lang="en-US" altLang="zh-CN" dirty="0" smtClean="0">
                <a:ea typeface="宋体" pitchFamily="2" charset="-122"/>
              </a:rPr>
              <a:t>Manipulation(1/9)</a:t>
            </a:r>
          </a:p>
        </p:txBody>
      </p:sp>
      <p:sp>
        <p:nvSpPr>
          <p:cNvPr id="12293" name="Rectangle 3"/>
          <p:cNvSpPr>
            <a:spLocks noGrp="1"/>
          </p:cNvSpPr>
          <p:nvPr>
            <p:ph type="body" idx="1"/>
          </p:nvPr>
        </p:nvSpPr>
        <p:spPr/>
        <p:txBody>
          <a:bodyPr>
            <a:normAutofit lnSpcReduction="10000"/>
          </a:bodyPr>
          <a:lstStyle/>
          <a:p>
            <a:pPr eaLnBrk="1" hangingPunct="1"/>
            <a:r>
              <a:rPr lang="en-US" altLang="zh-CN" smtClean="0">
                <a:ea typeface="宋体" pitchFamily="2" charset="-122"/>
              </a:rPr>
              <a:t>There are 6 operator</a:t>
            </a:r>
          </a:p>
          <a:p>
            <a:pPr lvl="1" eaLnBrk="1" hangingPunct="1"/>
            <a:r>
              <a:rPr lang="en-US" altLang="zh-CN" smtClean="0">
                <a:ea typeface="宋体" pitchFamily="2" charset="-122"/>
              </a:rPr>
              <a:t>ONE‘S COMPLEMENT ( ~ ), </a:t>
            </a:r>
            <a:endParaRPr lang="zh-CN" altLang="en-US" smtClean="0">
              <a:ea typeface="宋体" pitchFamily="2" charset="-122"/>
            </a:endParaRPr>
          </a:p>
          <a:p>
            <a:pPr lvl="1" eaLnBrk="1" hangingPunct="1"/>
            <a:r>
              <a:rPr lang="en-US" altLang="zh-CN" smtClean="0">
                <a:ea typeface="宋体" pitchFamily="2" charset="-122"/>
              </a:rPr>
              <a:t>AND ( &amp; ),</a:t>
            </a:r>
            <a:endParaRPr lang="zh-CN" altLang="en-US" smtClean="0">
              <a:ea typeface="宋体" pitchFamily="2" charset="-122"/>
            </a:endParaRPr>
          </a:p>
          <a:p>
            <a:pPr lvl="1" eaLnBrk="1" hangingPunct="1"/>
            <a:r>
              <a:rPr lang="en-US" altLang="zh-CN" smtClean="0">
                <a:ea typeface="宋体" pitchFamily="2" charset="-122"/>
              </a:rPr>
              <a:t>OR ( | ), </a:t>
            </a:r>
          </a:p>
          <a:p>
            <a:pPr lvl="1" eaLnBrk="1" hangingPunct="1"/>
            <a:r>
              <a:rPr lang="en-US" altLang="zh-CN" smtClean="0">
                <a:ea typeface="宋体" pitchFamily="2" charset="-122"/>
              </a:rPr>
              <a:t>EXCLUSIVE OR ( ^ ), </a:t>
            </a:r>
          </a:p>
          <a:p>
            <a:pPr lvl="1" eaLnBrk="1" hangingPunct="1"/>
            <a:r>
              <a:rPr lang="en-US" altLang="zh-CN" smtClean="0">
                <a:ea typeface="宋体" pitchFamily="2" charset="-122"/>
              </a:rPr>
              <a:t>SHIFT ( &lt;&lt; and &gt;&gt; ),</a:t>
            </a:r>
            <a:endParaRPr lang="zh-CN" altLang="en-US" smtClean="0">
              <a:ea typeface="宋体" pitchFamily="2" charset="-122"/>
            </a:endParaRPr>
          </a:p>
          <a:p>
            <a:pPr lvl="1" eaLnBrk="1" hangingPunct="1"/>
            <a:endParaRPr lang="en-US" altLang="zh-CN" smtClean="0">
              <a:ea typeface="宋体" pitchFamily="2" charset="-122"/>
            </a:endParaRPr>
          </a:p>
          <a:p>
            <a:pPr eaLnBrk="1" hangingPunct="1"/>
            <a:r>
              <a:rPr lang="en-US" altLang="zh-CN" smtClean="0">
                <a:ea typeface="宋体" pitchFamily="2" charset="-122"/>
              </a:rPr>
              <a:t>Except for shifts, bit operations are performed independently on each bit position. </a:t>
            </a:r>
          </a:p>
        </p:txBody>
      </p:sp>
    </p:spTree>
    <p:extLst>
      <p:ext uri="{BB962C8B-B14F-4D97-AF65-F5344CB8AC3E}">
        <p14:creationId xmlns:p14="http://schemas.microsoft.com/office/powerpoint/2010/main" val="5396980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pPr>
              <a:defRPr/>
            </a:pPr>
            <a:r>
              <a:rPr lang="en-US" altLang="zh-CN"/>
              <a:t>201003V1.2</a:t>
            </a:r>
          </a:p>
        </p:txBody>
      </p:sp>
      <p:sp>
        <p:nvSpPr>
          <p:cNvPr id="1331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2800">
                <a:solidFill>
                  <a:schemeClr val="tx1"/>
                </a:solidFill>
                <a:latin typeface="Calibri" pitchFamily="34" charset="0"/>
              </a:defRPr>
            </a:lvl1pPr>
            <a:lvl2pPr marL="742950" indent="-285750">
              <a:spcBef>
                <a:spcPct val="20000"/>
              </a:spcBef>
              <a:buFont typeface="Arial" charset="0"/>
              <a:buChar char="–"/>
              <a:defRPr sz="26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2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fld id="{B03E286A-CC8F-4ED5-B122-920058BE3BBB}" type="slidenum">
              <a:rPr lang="zh-CN" altLang="fr-CA" sz="1200" smtClean="0">
                <a:solidFill>
                  <a:srgbClr val="898989"/>
                </a:solidFill>
              </a:rPr>
              <a:pPr>
                <a:spcBef>
                  <a:spcPct val="0"/>
                </a:spcBef>
                <a:buFontTx/>
                <a:buNone/>
              </a:pPr>
              <a:t>3</a:t>
            </a:fld>
            <a:endParaRPr lang="fr-CA" altLang="zh-CN" sz="1200" smtClean="0">
              <a:solidFill>
                <a:srgbClr val="898989"/>
              </a:solidFill>
            </a:endParaRPr>
          </a:p>
        </p:txBody>
      </p:sp>
      <p:sp>
        <p:nvSpPr>
          <p:cNvPr id="13316" name="Rectangle 4"/>
          <p:cNvSpPr>
            <a:spLocks noGrp="1"/>
          </p:cNvSpPr>
          <p:nvPr>
            <p:ph type="title"/>
          </p:nvPr>
        </p:nvSpPr>
        <p:spPr/>
        <p:txBody>
          <a:bodyPr/>
          <a:lstStyle/>
          <a:p>
            <a:pPr eaLnBrk="1" hangingPunct="1"/>
            <a:r>
              <a:rPr lang="en-US" altLang="zh-CN" dirty="0" smtClean="0">
                <a:ea typeface="宋体" pitchFamily="2" charset="-122"/>
              </a:rPr>
              <a:t>Bit </a:t>
            </a:r>
            <a:r>
              <a:rPr lang="en-US" altLang="zh-CN" dirty="0" smtClean="0">
                <a:ea typeface="宋体" pitchFamily="2" charset="-122"/>
              </a:rPr>
              <a:t>Manipulation(2/9)</a:t>
            </a:r>
            <a:endParaRPr lang="zh-CN" altLang="en-US" dirty="0" smtClean="0">
              <a:ea typeface="宋体" pitchFamily="2" charset="-122"/>
            </a:endParaRPr>
          </a:p>
        </p:txBody>
      </p:sp>
      <p:sp>
        <p:nvSpPr>
          <p:cNvPr id="13317" name="Rectangle 5"/>
          <p:cNvSpPr>
            <a:spLocks noGrp="1"/>
          </p:cNvSpPr>
          <p:nvPr>
            <p:ph type="body" idx="1"/>
          </p:nvPr>
        </p:nvSpPr>
        <p:spPr/>
        <p:txBody>
          <a:bodyPr/>
          <a:lstStyle/>
          <a:p>
            <a:pPr eaLnBrk="1" hangingPunct="1"/>
            <a:r>
              <a:rPr lang="en-US" altLang="zh-CN" smtClean="0">
                <a:ea typeface="宋体" pitchFamily="2" charset="-122"/>
              </a:rPr>
              <a:t>~(tilde). </a:t>
            </a:r>
          </a:p>
          <a:p>
            <a:pPr lvl="1" eaLnBrk="1" hangingPunct="1"/>
            <a:r>
              <a:rPr lang="en-US" altLang="zh-CN" smtClean="0">
                <a:ea typeface="宋体" pitchFamily="2" charset="-122"/>
              </a:rPr>
              <a:t>bitwise NOT(</a:t>
            </a:r>
            <a:r>
              <a:rPr lang="zh-CN" altLang="en-US" smtClean="0">
                <a:ea typeface="宋体" pitchFamily="2" charset="-122"/>
              </a:rPr>
              <a:t>按位取非</a:t>
            </a:r>
            <a:r>
              <a:rPr lang="en-US" altLang="zh-CN" smtClean="0">
                <a:ea typeface="宋体" pitchFamily="2" charset="-122"/>
              </a:rPr>
              <a:t>), or complement(</a:t>
            </a:r>
            <a:r>
              <a:rPr lang="zh-CN" altLang="en-US" smtClean="0">
                <a:ea typeface="宋体" pitchFamily="2" charset="-122"/>
              </a:rPr>
              <a:t>补</a:t>
            </a:r>
            <a:r>
              <a:rPr lang="en-US" altLang="zh-CN" smtClean="0">
                <a:ea typeface="宋体" pitchFamily="2" charset="-122"/>
              </a:rPr>
              <a:t>)</a:t>
            </a:r>
          </a:p>
          <a:p>
            <a:pPr lvl="2" eaLnBrk="1" hangingPunct="1"/>
            <a:r>
              <a:rPr lang="en-US" altLang="zh-CN" smtClean="0">
                <a:ea typeface="宋体" pitchFamily="2" charset="-122"/>
              </a:rPr>
              <a:t>An unary(</a:t>
            </a:r>
            <a:r>
              <a:rPr lang="zh-CN" altLang="en-US" smtClean="0">
                <a:ea typeface="宋体" pitchFamily="2" charset="-122"/>
              </a:rPr>
              <a:t>一元</a:t>
            </a:r>
            <a:r>
              <a:rPr lang="en-US" altLang="zh-CN" smtClean="0">
                <a:ea typeface="宋体" pitchFamily="2" charset="-122"/>
              </a:rPr>
              <a:t>) operator performs logical negation on each bit.  0 becomes 1, and vice versa. </a:t>
            </a:r>
            <a:endParaRPr lang="zh-CN" altLang="en-US" smtClean="0">
              <a:ea typeface="宋体" pitchFamily="2" charset="-122"/>
            </a:endParaRPr>
          </a:p>
        </p:txBody>
      </p:sp>
      <p:sp>
        <p:nvSpPr>
          <p:cNvPr id="13318" name="Rectangle 6"/>
          <p:cNvSpPr>
            <a:spLocks noChangeArrowheads="1"/>
          </p:cNvSpPr>
          <p:nvPr/>
        </p:nvSpPr>
        <p:spPr bwMode="auto">
          <a:xfrm>
            <a:off x="468313" y="3933825"/>
            <a:ext cx="4392612" cy="11874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charset="0"/>
              <a:buChar char="•"/>
              <a:defRPr sz="2800">
                <a:solidFill>
                  <a:schemeClr val="tx1"/>
                </a:solidFill>
                <a:latin typeface="Calibri" pitchFamily="34" charset="0"/>
              </a:defRPr>
            </a:lvl1pPr>
            <a:lvl2pPr marL="742950" indent="-285750">
              <a:spcBef>
                <a:spcPct val="20000"/>
              </a:spcBef>
              <a:buFont typeface="Arial" charset="0"/>
              <a:buChar char="–"/>
              <a:defRPr sz="26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2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fr-CA" altLang="zh-CN" sz="2400" b="1">
                <a:solidFill>
                  <a:schemeClr val="bg1"/>
                </a:solidFill>
                <a:latin typeface="Arial" charset="0"/>
              </a:rPr>
              <a:t>   ~ 0111        (decimal 7) </a:t>
            </a:r>
          </a:p>
          <a:p>
            <a:pPr>
              <a:spcBef>
                <a:spcPct val="0"/>
              </a:spcBef>
              <a:buFontTx/>
              <a:buNone/>
            </a:pPr>
            <a:endParaRPr lang="fr-CA" altLang="zh-CN" sz="2400" b="1">
              <a:solidFill>
                <a:schemeClr val="bg1"/>
              </a:solidFill>
              <a:latin typeface="Arial" charset="0"/>
            </a:endParaRPr>
          </a:p>
          <a:p>
            <a:pPr>
              <a:spcBef>
                <a:spcPct val="0"/>
              </a:spcBef>
              <a:buFontTx/>
              <a:buNone/>
            </a:pPr>
            <a:r>
              <a:rPr lang="fr-CA" altLang="zh-CN" sz="2400" b="1">
                <a:solidFill>
                  <a:schemeClr val="bg1"/>
                </a:solidFill>
                <a:latin typeface="Arial" charset="0"/>
              </a:rPr>
              <a:t>=    1000         (decimal 8) </a:t>
            </a:r>
          </a:p>
        </p:txBody>
      </p:sp>
      <p:sp>
        <p:nvSpPr>
          <p:cNvPr id="13319" name="Rectangle 7"/>
          <p:cNvSpPr>
            <a:spLocks noChangeArrowheads="1"/>
          </p:cNvSpPr>
          <p:nvPr/>
        </p:nvSpPr>
        <p:spPr bwMode="auto">
          <a:xfrm>
            <a:off x="5076825" y="3933825"/>
            <a:ext cx="3816350" cy="11874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charset="0"/>
              <a:buChar char="•"/>
              <a:defRPr sz="2800">
                <a:solidFill>
                  <a:schemeClr val="tx1"/>
                </a:solidFill>
                <a:latin typeface="Calibri" pitchFamily="34" charset="0"/>
              </a:defRPr>
            </a:lvl1pPr>
            <a:lvl2pPr marL="742950" indent="-285750">
              <a:spcBef>
                <a:spcPct val="20000"/>
              </a:spcBef>
              <a:buFont typeface="Arial" charset="0"/>
              <a:buChar char="–"/>
              <a:defRPr sz="26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2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fr-CA" altLang="zh-CN" sz="2400" b="1">
                <a:solidFill>
                  <a:schemeClr val="bg1"/>
                </a:solidFill>
                <a:latin typeface="Arial" charset="0"/>
              </a:rPr>
              <a:t>int x=0x0111;   </a:t>
            </a:r>
          </a:p>
          <a:p>
            <a:pPr>
              <a:spcBef>
                <a:spcPct val="0"/>
              </a:spcBef>
              <a:buFontTx/>
              <a:buNone/>
            </a:pPr>
            <a:r>
              <a:rPr lang="fr-CA" altLang="zh-CN" sz="2400" b="1">
                <a:solidFill>
                  <a:schemeClr val="bg1"/>
                </a:solidFill>
                <a:latin typeface="Arial" charset="0"/>
              </a:rPr>
              <a:t>If(</a:t>
            </a:r>
            <a:r>
              <a:rPr lang="fr-CA" altLang="zh-CN" sz="2400" b="1">
                <a:solidFill>
                  <a:srgbClr val="FF0000"/>
                </a:solidFill>
                <a:latin typeface="Arial" charset="0"/>
              </a:rPr>
              <a:t>!</a:t>
            </a:r>
            <a:r>
              <a:rPr lang="fr-CA" altLang="zh-CN" sz="2400" b="1">
                <a:solidFill>
                  <a:schemeClr val="bg1"/>
                </a:solidFill>
                <a:latin typeface="Arial" charset="0"/>
              </a:rPr>
              <a:t>x)</a:t>
            </a:r>
          </a:p>
          <a:p>
            <a:pPr>
              <a:spcBef>
                <a:spcPct val="0"/>
              </a:spcBef>
              <a:buFontTx/>
              <a:buNone/>
            </a:pPr>
            <a:r>
              <a:rPr lang="fr-CA" altLang="zh-CN" sz="2400" b="1">
                <a:solidFill>
                  <a:schemeClr val="bg1"/>
                </a:solidFill>
                <a:latin typeface="Arial" charset="0"/>
              </a:rPr>
              <a:t>    printf (“Oh,no!”);</a:t>
            </a:r>
            <a:endParaRPr lang="zh-CN" altLang="fr-CA" sz="2400" b="1">
              <a:solidFill>
                <a:schemeClr val="bg1"/>
              </a:solidFill>
              <a:latin typeface="Arial" charset="0"/>
            </a:endParaRPr>
          </a:p>
        </p:txBody>
      </p:sp>
    </p:spTree>
    <p:extLst>
      <p:ext uri="{BB962C8B-B14F-4D97-AF65-F5344CB8AC3E}">
        <p14:creationId xmlns:p14="http://schemas.microsoft.com/office/powerpoint/2010/main" val="41417857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a:t>201003V1.2</a:t>
            </a:r>
          </a:p>
        </p:txBody>
      </p:sp>
      <p:sp>
        <p:nvSpPr>
          <p:cNvPr id="14339"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2800">
                <a:solidFill>
                  <a:schemeClr val="tx1"/>
                </a:solidFill>
                <a:latin typeface="Calibri" pitchFamily="34" charset="0"/>
              </a:defRPr>
            </a:lvl1pPr>
            <a:lvl2pPr marL="742950" indent="-285750">
              <a:spcBef>
                <a:spcPct val="20000"/>
              </a:spcBef>
              <a:buFont typeface="Arial" charset="0"/>
              <a:buChar char="–"/>
              <a:defRPr sz="26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2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fld id="{C90A9589-4C13-461B-939A-4216AFDFEBCC}" type="slidenum">
              <a:rPr lang="zh-CN" altLang="fr-CA" sz="1200" smtClean="0">
                <a:solidFill>
                  <a:srgbClr val="898989"/>
                </a:solidFill>
              </a:rPr>
              <a:pPr>
                <a:spcBef>
                  <a:spcPct val="0"/>
                </a:spcBef>
                <a:buFontTx/>
                <a:buNone/>
              </a:pPr>
              <a:t>4</a:t>
            </a:fld>
            <a:endParaRPr lang="fr-CA" altLang="zh-CN" sz="1200" smtClean="0">
              <a:solidFill>
                <a:srgbClr val="898989"/>
              </a:solidFill>
            </a:endParaRPr>
          </a:p>
        </p:txBody>
      </p:sp>
      <p:sp>
        <p:nvSpPr>
          <p:cNvPr id="14340" name="Rectangle 4"/>
          <p:cNvSpPr>
            <a:spLocks noGrp="1"/>
          </p:cNvSpPr>
          <p:nvPr>
            <p:ph type="title"/>
          </p:nvPr>
        </p:nvSpPr>
        <p:spPr/>
        <p:txBody>
          <a:bodyPr/>
          <a:lstStyle/>
          <a:p>
            <a:pPr eaLnBrk="1" hangingPunct="1"/>
            <a:r>
              <a:rPr lang="en-US" altLang="zh-CN" dirty="0" smtClean="0">
                <a:ea typeface="宋体" pitchFamily="2" charset="-122"/>
              </a:rPr>
              <a:t>Bit </a:t>
            </a:r>
            <a:r>
              <a:rPr lang="en-US" altLang="zh-CN" dirty="0" smtClean="0">
                <a:ea typeface="宋体" pitchFamily="2" charset="-122"/>
              </a:rPr>
              <a:t>Manipulation(3/9)</a:t>
            </a:r>
          </a:p>
        </p:txBody>
      </p:sp>
      <p:sp>
        <p:nvSpPr>
          <p:cNvPr id="14341" name="Rectangle 5"/>
          <p:cNvSpPr>
            <a:spLocks noGrp="1"/>
          </p:cNvSpPr>
          <p:nvPr>
            <p:ph type="body" idx="1"/>
          </p:nvPr>
        </p:nvSpPr>
        <p:spPr/>
        <p:txBody>
          <a:bodyPr/>
          <a:lstStyle/>
          <a:p>
            <a:pPr eaLnBrk="1" hangingPunct="1"/>
            <a:r>
              <a:rPr lang="en-US" altLang="zh-CN" smtClean="0">
                <a:ea typeface="宋体" pitchFamily="2" charset="-122"/>
              </a:rPr>
              <a:t>&amp;(ampersand)</a:t>
            </a:r>
            <a:r>
              <a:rPr lang="zh-CN" altLang="en-US" smtClean="0">
                <a:ea typeface="宋体" pitchFamily="2" charset="-122"/>
              </a:rPr>
              <a:t>位与</a:t>
            </a:r>
          </a:p>
          <a:p>
            <a:pPr lvl="1" eaLnBrk="1" hangingPunct="1"/>
            <a:r>
              <a:rPr lang="en-US" altLang="zh-CN" smtClean="0">
                <a:ea typeface="宋体" pitchFamily="2" charset="-122"/>
              </a:rPr>
              <a:t>A bitwise AND. For example:</a:t>
            </a:r>
          </a:p>
          <a:p>
            <a:pPr lvl="1" eaLnBrk="1" hangingPunct="1"/>
            <a:endParaRPr lang="en-US" altLang="zh-CN" smtClean="0">
              <a:ea typeface="宋体" pitchFamily="2" charset="-122"/>
            </a:endParaRPr>
          </a:p>
          <a:p>
            <a:pPr lvl="1" eaLnBrk="1" hangingPunct="1"/>
            <a:endParaRPr lang="en-US" altLang="zh-CN" smtClean="0">
              <a:ea typeface="宋体" pitchFamily="2" charset="-122"/>
            </a:endParaRPr>
          </a:p>
          <a:p>
            <a:pPr lvl="1" eaLnBrk="1" hangingPunct="1"/>
            <a:r>
              <a:rPr lang="en-US" altLang="zh-CN" smtClean="0">
                <a:ea typeface="宋体" pitchFamily="2" charset="-122"/>
              </a:rPr>
              <a:t>Use:</a:t>
            </a:r>
          </a:p>
          <a:p>
            <a:pPr lvl="2" eaLnBrk="1" hangingPunct="1"/>
            <a:r>
              <a:rPr lang="en-US" altLang="zh-CN" smtClean="0">
                <a:ea typeface="宋体" pitchFamily="2" charset="-122"/>
              </a:rPr>
              <a:t>used to select bits from a word or byte</a:t>
            </a:r>
            <a:r>
              <a:rPr lang="zh-CN" altLang="en-US" smtClean="0">
                <a:ea typeface="宋体" pitchFamily="2" charset="-122"/>
              </a:rPr>
              <a:t>：利用</a:t>
            </a:r>
            <a:r>
              <a:rPr lang="en-US" altLang="zh-CN" smtClean="0">
                <a:ea typeface="宋体" pitchFamily="2" charset="-122"/>
              </a:rPr>
              <a:t>mask </a:t>
            </a:r>
            <a:r>
              <a:rPr lang="zh-CN" altLang="en-US" smtClean="0">
                <a:ea typeface="宋体" pitchFamily="2" charset="-122"/>
              </a:rPr>
              <a:t>：对应位是</a:t>
            </a:r>
            <a:r>
              <a:rPr lang="en-US" altLang="zh-CN" smtClean="0">
                <a:ea typeface="宋体" pitchFamily="2" charset="-122"/>
              </a:rPr>
              <a:t>1 </a:t>
            </a:r>
          </a:p>
          <a:p>
            <a:pPr lvl="2" eaLnBrk="1" hangingPunct="1"/>
            <a:r>
              <a:rPr lang="en-US" altLang="zh-CN" smtClean="0">
                <a:ea typeface="宋体" pitchFamily="2" charset="-122"/>
              </a:rPr>
              <a:t>Another use of “AND” is to clear a bit.</a:t>
            </a:r>
            <a:r>
              <a:rPr lang="zh-CN" altLang="en-US" smtClean="0">
                <a:ea typeface="宋体" pitchFamily="2" charset="-122"/>
              </a:rPr>
              <a:t>：利用</a:t>
            </a:r>
            <a:r>
              <a:rPr lang="en-US" altLang="zh-CN" smtClean="0">
                <a:ea typeface="宋体" pitchFamily="2" charset="-122"/>
              </a:rPr>
              <a:t>mask </a:t>
            </a:r>
            <a:r>
              <a:rPr lang="zh-CN" altLang="en-US" smtClean="0">
                <a:ea typeface="宋体" pitchFamily="2" charset="-122"/>
              </a:rPr>
              <a:t>：对应位是</a:t>
            </a:r>
            <a:r>
              <a:rPr lang="en-US" altLang="zh-CN" smtClean="0">
                <a:ea typeface="宋体" pitchFamily="2" charset="-122"/>
              </a:rPr>
              <a:t>0</a:t>
            </a:r>
          </a:p>
        </p:txBody>
      </p:sp>
      <p:sp>
        <p:nvSpPr>
          <p:cNvPr id="14342" name="Rectangle 6"/>
          <p:cNvSpPr>
            <a:spLocks noChangeArrowheads="1"/>
          </p:cNvSpPr>
          <p:nvPr/>
        </p:nvSpPr>
        <p:spPr bwMode="auto">
          <a:xfrm>
            <a:off x="5435600" y="1760538"/>
            <a:ext cx="2808288" cy="137318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charset="0"/>
              <a:buChar char="•"/>
              <a:defRPr sz="2800">
                <a:solidFill>
                  <a:schemeClr val="tx1"/>
                </a:solidFill>
                <a:latin typeface="Calibri" pitchFamily="34" charset="0"/>
              </a:defRPr>
            </a:lvl1pPr>
            <a:lvl2pPr marL="742950" indent="-285750">
              <a:spcBef>
                <a:spcPct val="20000"/>
              </a:spcBef>
              <a:buFont typeface="Arial" charset="0"/>
              <a:buChar char="–"/>
              <a:defRPr sz="26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2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fr-CA" altLang="zh-CN" b="1">
                <a:solidFill>
                  <a:schemeClr val="bg1"/>
                </a:solidFill>
                <a:latin typeface="Arial" charset="0"/>
              </a:rPr>
              <a:t>         0 1 0 x</a:t>
            </a:r>
          </a:p>
          <a:p>
            <a:pPr>
              <a:spcBef>
                <a:spcPct val="0"/>
              </a:spcBef>
              <a:buFontTx/>
              <a:buNone/>
            </a:pPr>
            <a:r>
              <a:rPr lang="fr-CA" altLang="zh-CN" b="1">
                <a:solidFill>
                  <a:schemeClr val="bg1"/>
                </a:solidFill>
                <a:latin typeface="Arial" charset="0"/>
              </a:rPr>
              <a:t>AND  0 0 0 1</a:t>
            </a:r>
          </a:p>
          <a:p>
            <a:pPr>
              <a:spcBef>
                <a:spcPct val="0"/>
              </a:spcBef>
              <a:buFontTx/>
              <a:buNone/>
            </a:pPr>
            <a:r>
              <a:rPr lang="fr-CA" altLang="zh-CN" b="1">
                <a:solidFill>
                  <a:schemeClr val="bg1"/>
                </a:solidFill>
                <a:latin typeface="Arial" charset="0"/>
              </a:rPr>
              <a:t>  =      0 0 0 x</a:t>
            </a:r>
          </a:p>
        </p:txBody>
      </p:sp>
    </p:spTree>
    <p:extLst>
      <p:ext uri="{BB962C8B-B14F-4D97-AF65-F5344CB8AC3E}">
        <p14:creationId xmlns:p14="http://schemas.microsoft.com/office/powerpoint/2010/main" val="1060142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a:t>201003V1.2</a:t>
            </a:r>
          </a:p>
        </p:txBody>
      </p:sp>
      <p:sp>
        <p:nvSpPr>
          <p:cNvPr id="1536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2800">
                <a:solidFill>
                  <a:schemeClr val="tx1"/>
                </a:solidFill>
                <a:latin typeface="Calibri" pitchFamily="34" charset="0"/>
              </a:defRPr>
            </a:lvl1pPr>
            <a:lvl2pPr marL="742950" indent="-285750">
              <a:spcBef>
                <a:spcPct val="20000"/>
              </a:spcBef>
              <a:buFont typeface="Arial" charset="0"/>
              <a:buChar char="–"/>
              <a:defRPr sz="26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2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fld id="{0D0878D7-0E16-46E1-969E-F81DFC591ADA}" type="slidenum">
              <a:rPr lang="zh-CN" altLang="fr-CA" sz="1200" smtClean="0">
                <a:solidFill>
                  <a:srgbClr val="898989"/>
                </a:solidFill>
              </a:rPr>
              <a:pPr>
                <a:spcBef>
                  <a:spcPct val="0"/>
                </a:spcBef>
                <a:buFontTx/>
                <a:buNone/>
              </a:pPr>
              <a:t>5</a:t>
            </a:fld>
            <a:endParaRPr lang="fr-CA" altLang="zh-CN" sz="1200" smtClean="0">
              <a:solidFill>
                <a:srgbClr val="898989"/>
              </a:solidFill>
            </a:endParaRPr>
          </a:p>
        </p:txBody>
      </p:sp>
      <p:sp>
        <p:nvSpPr>
          <p:cNvPr id="15364" name="Rectangle 2"/>
          <p:cNvSpPr>
            <a:spLocks noGrp="1"/>
          </p:cNvSpPr>
          <p:nvPr>
            <p:ph type="title"/>
          </p:nvPr>
        </p:nvSpPr>
        <p:spPr/>
        <p:txBody>
          <a:bodyPr/>
          <a:lstStyle/>
          <a:p>
            <a:pPr eaLnBrk="1" hangingPunct="1"/>
            <a:r>
              <a:rPr lang="en-US" altLang="zh-CN" dirty="0" smtClean="0">
                <a:ea typeface="宋体" pitchFamily="2" charset="-122"/>
              </a:rPr>
              <a:t>Bit </a:t>
            </a:r>
            <a:r>
              <a:rPr lang="en-US" altLang="zh-CN" dirty="0" smtClean="0">
                <a:ea typeface="宋体" pitchFamily="2" charset="-122"/>
              </a:rPr>
              <a:t>Manipulation(4/9)</a:t>
            </a:r>
          </a:p>
        </p:txBody>
      </p:sp>
      <p:sp>
        <p:nvSpPr>
          <p:cNvPr id="15365" name="Rectangle 3"/>
          <p:cNvSpPr>
            <a:spLocks noGrp="1"/>
          </p:cNvSpPr>
          <p:nvPr>
            <p:ph type="body" idx="1"/>
          </p:nvPr>
        </p:nvSpPr>
        <p:spPr/>
        <p:txBody>
          <a:bodyPr/>
          <a:lstStyle/>
          <a:p>
            <a:pPr eaLnBrk="1" hangingPunct="1"/>
            <a:r>
              <a:rPr lang="en-US" altLang="zh-CN" smtClean="0">
                <a:ea typeface="宋体" pitchFamily="2" charset="-122"/>
              </a:rPr>
              <a:t>|(pipe)</a:t>
            </a:r>
            <a:r>
              <a:rPr lang="zh-CN" altLang="en-US" smtClean="0">
                <a:ea typeface="宋体" pitchFamily="2" charset="-122"/>
              </a:rPr>
              <a:t>位或</a:t>
            </a:r>
          </a:p>
          <a:p>
            <a:pPr lvl="1" eaLnBrk="1" hangingPunct="1"/>
            <a:r>
              <a:rPr lang="en-US" altLang="zh-CN" smtClean="0">
                <a:ea typeface="宋体" pitchFamily="2" charset="-122"/>
              </a:rPr>
              <a:t>A bitwise OR. For example: </a:t>
            </a:r>
          </a:p>
          <a:p>
            <a:pPr lvl="1" eaLnBrk="1" hangingPunct="1"/>
            <a:endParaRPr lang="en-US" altLang="zh-CN" smtClean="0">
              <a:ea typeface="宋体" pitchFamily="2" charset="-122"/>
            </a:endParaRPr>
          </a:p>
          <a:p>
            <a:pPr lvl="1" eaLnBrk="1" hangingPunct="1"/>
            <a:endParaRPr lang="en-US" altLang="zh-CN" smtClean="0">
              <a:ea typeface="宋体" pitchFamily="2" charset="-122"/>
            </a:endParaRPr>
          </a:p>
          <a:p>
            <a:pPr lvl="1" eaLnBrk="1" hangingPunct="1"/>
            <a:r>
              <a:rPr lang="en-US" altLang="zh-CN" smtClean="0">
                <a:ea typeface="宋体" pitchFamily="2" charset="-122"/>
              </a:rPr>
              <a:t>Use:</a:t>
            </a:r>
          </a:p>
          <a:p>
            <a:pPr lvl="2" eaLnBrk="1" hangingPunct="1"/>
            <a:r>
              <a:rPr lang="en-US" altLang="zh-CN" smtClean="0">
                <a:ea typeface="宋体" pitchFamily="2" charset="-122"/>
              </a:rPr>
              <a:t>is used for setting a bit</a:t>
            </a:r>
            <a:r>
              <a:rPr lang="zh-CN" altLang="en-US" smtClean="0">
                <a:ea typeface="宋体" pitchFamily="2" charset="-122"/>
              </a:rPr>
              <a:t>：利用</a:t>
            </a:r>
            <a:r>
              <a:rPr lang="en-US" altLang="zh-CN" smtClean="0">
                <a:ea typeface="宋体" pitchFamily="2" charset="-122"/>
              </a:rPr>
              <a:t>mask </a:t>
            </a:r>
            <a:r>
              <a:rPr lang="zh-CN" altLang="en-US" smtClean="0">
                <a:ea typeface="宋体" pitchFamily="2" charset="-122"/>
              </a:rPr>
              <a:t>：对应位是</a:t>
            </a:r>
            <a:r>
              <a:rPr lang="en-US" altLang="zh-CN" smtClean="0">
                <a:ea typeface="宋体" pitchFamily="2" charset="-122"/>
              </a:rPr>
              <a:t>1</a:t>
            </a:r>
            <a:endParaRPr lang="zh-CN" altLang="en-US" smtClean="0">
              <a:ea typeface="宋体" pitchFamily="2" charset="-122"/>
            </a:endParaRPr>
          </a:p>
        </p:txBody>
      </p:sp>
      <p:sp>
        <p:nvSpPr>
          <p:cNvPr id="15366" name="Rectangle 4"/>
          <p:cNvSpPr>
            <a:spLocks noChangeArrowheads="1"/>
          </p:cNvSpPr>
          <p:nvPr/>
        </p:nvSpPr>
        <p:spPr bwMode="auto">
          <a:xfrm>
            <a:off x="5435600" y="1760538"/>
            <a:ext cx="2808288" cy="137318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charset="0"/>
              <a:buChar char="•"/>
              <a:defRPr sz="2800">
                <a:solidFill>
                  <a:schemeClr val="tx1"/>
                </a:solidFill>
                <a:latin typeface="Calibri" pitchFamily="34" charset="0"/>
              </a:defRPr>
            </a:lvl1pPr>
            <a:lvl2pPr marL="742950" indent="-285750">
              <a:spcBef>
                <a:spcPct val="20000"/>
              </a:spcBef>
              <a:buFont typeface="Arial" charset="0"/>
              <a:buChar char="–"/>
              <a:defRPr sz="26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2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fr-CA" altLang="zh-CN" b="1">
                <a:solidFill>
                  <a:schemeClr val="bg1"/>
                </a:solidFill>
                <a:latin typeface="Arial" charset="0"/>
              </a:rPr>
              <a:t>         0 1 0 X</a:t>
            </a:r>
          </a:p>
          <a:p>
            <a:pPr>
              <a:spcBef>
                <a:spcPct val="0"/>
              </a:spcBef>
              <a:buFontTx/>
              <a:buNone/>
            </a:pPr>
            <a:r>
              <a:rPr lang="fr-CA" altLang="zh-CN" b="1">
                <a:solidFill>
                  <a:schemeClr val="bg1"/>
                </a:solidFill>
                <a:latin typeface="Arial" charset="0"/>
              </a:rPr>
              <a:t>OR    0 0 0 1</a:t>
            </a:r>
          </a:p>
          <a:p>
            <a:pPr>
              <a:spcBef>
                <a:spcPct val="0"/>
              </a:spcBef>
              <a:buFontTx/>
              <a:buNone/>
            </a:pPr>
            <a:r>
              <a:rPr lang="fr-CA" altLang="zh-CN" b="1">
                <a:solidFill>
                  <a:schemeClr val="bg1"/>
                </a:solidFill>
                <a:latin typeface="Arial" charset="0"/>
              </a:rPr>
              <a:t>  =      0 1 0 1</a:t>
            </a:r>
          </a:p>
        </p:txBody>
      </p:sp>
    </p:spTree>
    <p:extLst>
      <p:ext uri="{BB962C8B-B14F-4D97-AF65-F5344CB8AC3E}">
        <p14:creationId xmlns:p14="http://schemas.microsoft.com/office/powerpoint/2010/main" val="29015930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a:t>201003V1.2</a:t>
            </a:r>
          </a:p>
        </p:txBody>
      </p:sp>
      <p:sp>
        <p:nvSpPr>
          <p:cNvPr id="1638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2800">
                <a:solidFill>
                  <a:schemeClr val="tx1"/>
                </a:solidFill>
                <a:latin typeface="Calibri" pitchFamily="34" charset="0"/>
              </a:defRPr>
            </a:lvl1pPr>
            <a:lvl2pPr marL="742950" indent="-285750">
              <a:spcBef>
                <a:spcPct val="20000"/>
              </a:spcBef>
              <a:buFont typeface="Arial" charset="0"/>
              <a:buChar char="–"/>
              <a:defRPr sz="26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2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fld id="{EE7400B6-D5C7-4EFA-8BEA-EBB08C8442D1}" type="slidenum">
              <a:rPr lang="zh-CN" altLang="fr-CA" sz="1200" smtClean="0">
                <a:solidFill>
                  <a:srgbClr val="898989"/>
                </a:solidFill>
              </a:rPr>
              <a:pPr>
                <a:spcBef>
                  <a:spcPct val="0"/>
                </a:spcBef>
                <a:buFontTx/>
                <a:buNone/>
              </a:pPr>
              <a:t>6</a:t>
            </a:fld>
            <a:endParaRPr lang="fr-CA" altLang="zh-CN" sz="1200" smtClean="0">
              <a:solidFill>
                <a:srgbClr val="898989"/>
              </a:solidFill>
            </a:endParaRPr>
          </a:p>
        </p:txBody>
      </p:sp>
      <p:sp>
        <p:nvSpPr>
          <p:cNvPr id="16388" name="Rectangle 4"/>
          <p:cNvSpPr>
            <a:spLocks noGrp="1"/>
          </p:cNvSpPr>
          <p:nvPr>
            <p:ph type="title"/>
          </p:nvPr>
        </p:nvSpPr>
        <p:spPr/>
        <p:txBody>
          <a:bodyPr/>
          <a:lstStyle/>
          <a:p>
            <a:pPr eaLnBrk="1" hangingPunct="1"/>
            <a:r>
              <a:rPr lang="en-US" altLang="zh-CN" dirty="0" smtClean="0">
                <a:ea typeface="宋体" pitchFamily="2" charset="-122"/>
              </a:rPr>
              <a:t>Bit </a:t>
            </a:r>
            <a:r>
              <a:rPr lang="en-US" altLang="zh-CN" dirty="0" smtClean="0">
                <a:ea typeface="宋体" pitchFamily="2" charset="-122"/>
              </a:rPr>
              <a:t>Manipulation(5/9)</a:t>
            </a:r>
          </a:p>
        </p:txBody>
      </p:sp>
      <p:sp>
        <p:nvSpPr>
          <p:cNvPr id="16389" name="Rectangle 5"/>
          <p:cNvSpPr>
            <a:spLocks noGrp="1"/>
          </p:cNvSpPr>
          <p:nvPr>
            <p:ph type="body" idx="1"/>
          </p:nvPr>
        </p:nvSpPr>
        <p:spPr/>
        <p:txBody>
          <a:bodyPr/>
          <a:lstStyle/>
          <a:p>
            <a:pPr eaLnBrk="1" hangingPunct="1"/>
            <a:r>
              <a:rPr lang="en-US" altLang="zh-CN" smtClean="0">
                <a:ea typeface="宋体" pitchFamily="2" charset="-122"/>
              </a:rPr>
              <a:t>^(caret) </a:t>
            </a:r>
            <a:r>
              <a:rPr lang="zh-CN" altLang="en-US" smtClean="0">
                <a:ea typeface="宋体" pitchFamily="2" charset="-122"/>
              </a:rPr>
              <a:t>位异或</a:t>
            </a:r>
          </a:p>
          <a:p>
            <a:pPr lvl="1" eaLnBrk="1" hangingPunct="1"/>
            <a:r>
              <a:rPr lang="en-US" altLang="zh-CN" smtClean="0">
                <a:ea typeface="宋体" pitchFamily="2" charset="-122"/>
              </a:rPr>
              <a:t>A bitwise E</a:t>
            </a:r>
            <a:r>
              <a:rPr lang="en-US" altLang="zh-CN" b="1" smtClean="0">
                <a:solidFill>
                  <a:schemeClr val="hlink"/>
                </a:solidFill>
                <a:ea typeface="宋体" pitchFamily="2" charset="-122"/>
              </a:rPr>
              <a:t>X</a:t>
            </a:r>
            <a:r>
              <a:rPr lang="en-US" altLang="zh-CN" smtClean="0">
                <a:ea typeface="宋体" pitchFamily="2" charset="-122"/>
              </a:rPr>
              <a:t>clusive </a:t>
            </a:r>
            <a:r>
              <a:rPr lang="en-US" altLang="zh-CN" b="1" smtClean="0">
                <a:solidFill>
                  <a:schemeClr val="hlink"/>
                </a:solidFill>
                <a:ea typeface="宋体" pitchFamily="2" charset="-122"/>
              </a:rPr>
              <a:t>OR</a:t>
            </a:r>
            <a:r>
              <a:rPr lang="en-US" altLang="zh-CN" smtClean="0">
                <a:ea typeface="宋体" pitchFamily="2" charset="-122"/>
              </a:rPr>
              <a:t> </a:t>
            </a:r>
          </a:p>
          <a:p>
            <a:pPr lvl="1" eaLnBrk="1" hangingPunct="1"/>
            <a:r>
              <a:rPr lang="en-US" altLang="zh-CN" smtClean="0">
                <a:ea typeface="宋体" pitchFamily="2" charset="-122"/>
              </a:rPr>
              <a:t>Result is 1 if either but not both of the two bits is 1 </a:t>
            </a:r>
          </a:p>
          <a:p>
            <a:pPr lvl="1" eaLnBrk="1" hangingPunct="1"/>
            <a:r>
              <a:rPr lang="en-US" altLang="zh-CN" smtClean="0">
                <a:ea typeface="宋体" pitchFamily="2" charset="-122"/>
              </a:rPr>
              <a:t>For example</a:t>
            </a:r>
          </a:p>
          <a:p>
            <a:pPr lvl="2" eaLnBrk="1" hangingPunct="1"/>
            <a:endParaRPr lang="zh-CN" altLang="en-US" smtClean="0">
              <a:ea typeface="宋体" pitchFamily="2" charset="-122"/>
            </a:endParaRPr>
          </a:p>
        </p:txBody>
      </p:sp>
      <p:sp>
        <p:nvSpPr>
          <p:cNvPr id="16390" name="Rectangle 6"/>
          <p:cNvSpPr>
            <a:spLocks noChangeArrowheads="1"/>
          </p:cNvSpPr>
          <p:nvPr/>
        </p:nvSpPr>
        <p:spPr bwMode="auto">
          <a:xfrm>
            <a:off x="1258888" y="3644900"/>
            <a:ext cx="2808287" cy="137318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charset="0"/>
              <a:buChar char="•"/>
              <a:defRPr sz="2800">
                <a:solidFill>
                  <a:schemeClr val="tx1"/>
                </a:solidFill>
                <a:latin typeface="Calibri" pitchFamily="34" charset="0"/>
              </a:defRPr>
            </a:lvl1pPr>
            <a:lvl2pPr marL="742950" indent="-285750">
              <a:spcBef>
                <a:spcPct val="20000"/>
              </a:spcBef>
              <a:buFont typeface="Arial" charset="0"/>
              <a:buChar char="–"/>
              <a:defRPr sz="26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2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fr-CA" altLang="zh-CN" b="1">
                <a:solidFill>
                  <a:schemeClr val="bg1"/>
                </a:solidFill>
                <a:latin typeface="Arial" charset="0"/>
              </a:rPr>
              <a:t>           0 0 1 0</a:t>
            </a:r>
          </a:p>
          <a:p>
            <a:pPr>
              <a:spcBef>
                <a:spcPct val="0"/>
              </a:spcBef>
              <a:buFontTx/>
              <a:buNone/>
            </a:pPr>
            <a:r>
              <a:rPr lang="fr-CA" altLang="zh-CN" b="1">
                <a:solidFill>
                  <a:schemeClr val="bg1"/>
                </a:solidFill>
                <a:latin typeface="Arial" charset="0"/>
              </a:rPr>
              <a:t>XOR   1 0 1 0</a:t>
            </a:r>
          </a:p>
          <a:p>
            <a:pPr>
              <a:spcBef>
                <a:spcPct val="0"/>
              </a:spcBef>
              <a:buFontTx/>
              <a:buNone/>
            </a:pPr>
            <a:r>
              <a:rPr lang="fr-CA" altLang="zh-CN" b="1">
                <a:solidFill>
                  <a:schemeClr val="bg1"/>
                </a:solidFill>
                <a:latin typeface="Arial" charset="0"/>
              </a:rPr>
              <a:t>  =       1 0 0 0</a:t>
            </a:r>
          </a:p>
        </p:txBody>
      </p:sp>
    </p:spTree>
    <p:extLst>
      <p:ext uri="{BB962C8B-B14F-4D97-AF65-F5344CB8AC3E}">
        <p14:creationId xmlns:p14="http://schemas.microsoft.com/office/powerpoint/2010/main" val="28516500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页脚占位符 4"/>
          <p:cNvSpPr>
            <a:spLocks noGrp="1"/>
          </p:cNvSpPr>
          <p:nvPr>
            <p:ph type="ftr" sz="quarter" idx="11"/>
          </p:nvPr>
        </p:nvSpPr>
        <p:spPr/>
        <p:txBody>
          <a:bodyPr/>
          <a:lstStyle/>
          <a:p>
            <a:pPr>
              <a:defRPr/>
            </a:pPr>
            <a:r>
              <a:rPr lang="en-US" altLang="zh-CN"/>
              <a:t>201003V1.2</a:t>
            </a:r>
          </a:p>
        </p:txBody>
      </p:sp>
      <p:sp>
        <p:nvSpPr>
          <p:cNvPr id="1741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2800">
                <a:solidFill>
                  <a:schemeClr val="tx1"/>
                </a:solidFill>
                <a:latin typeface="Calibri" pitchFamily="34" charset="0"/>
              </a:defRPr>
            </a:lvl1pPr>
            <a:lvl2pPr marL="742950" indent="-285750">
              <a:spcBef>
                <a:spcPct val="20000"/>
              </a:spcBef>
              <a:buFont typeface="Arial" charset="0"/>
              <a:buChar char="–"/>
              <a:defRPr sz="26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2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fld id="{2A3E3706-7776-43DB-89E8-8DE02F492745}" type="slidenum">
              <a:rPr lang="zh-CN" altLang="fr-CA" sz="1200" smtClean="0">
                <a:solidFill>
                  <a:srgbClr val="898989"/>
                </a:solidFill>
              </a:rPr>
              <a:pPr>
                <a:spcBef>
                  <a:spcPct val="0"/>
                </a:spcBef>
                <a:buFontTx/>
                <a:buNone/>
              </a:pPr>
              <a:t>7</a:t>
            </a:fld>
            <a:endParaRPr lang="fr-CA" altLang="zh-CN" sz="1200" smtClean="0">
              <a:solidFill>
                <a:srgbClr val="898989"/>
              </a:solidFill>
            </a:endParaRPr>
          </a:p>
        </p:txBody>
      </p:sp>
      <p:sp>
        <p:nvSpPr>
          <p:cNvPr id="17412" name="Rectangle 2"/>
          <p:cNvSpPr>
            <a:spLocks noGrp="1"/>
          </p:cNvSpPr>
          <p:nvPr>
            <p:ph type="title"/>
          </p:nvPr>
        </p:nvSpPr>
        <p:spPr/>
        <p:txBody>
          <a:bodyPr/>
          <a:lstStyle/>
          <a:p>
            <a:pPr eaLnBrk="1" hangingPunct="1"/>
            <a:r>
              <a:rPr lang="en-US" altLang="zh-CN" dirty="0" smtClean="0">
                <a:ea typeface="宋体" pitchFamily="2" charset="-122"/>
              </a:rPr>
              <a:t>Bit </a:t>
            </a:r>
            <a:r>
              <a:rPr lang="en-US" altLang="zh-CN" dirty="0" smtClean="0">
                <a:ea typeface="宋体" pitchFamily="2" charset="-122"/>
              </a:rPr>
              <a:t>Manipulation(6/9)</a:t>
            </a:r>
            <a:endParaRPr lang="zh-CN" altLang="en-US" dirty="0" smtClean="0">
              <a:ea typeface="宋体" pitchFamily="2" charset="-122"/>
            </a:endParaRPr>
          </a:p>
        </p:txBody>
      </p:sp>
      <p:graphicFrame>
        <p:nvGraphicFramePr>
          <p:cNvPr id="655363" name="Group 3"/>
          <p:cNvGraphicFramePr>
            <a:graphicFrameLocks noGrp="1"/>
          </p:cNvGraphicFramePr>
          <p:nvPr>
            <p:ph idx="1"/>
          </p:nvPr>
        </p:nvGraphicFramePr>
        <p:xfrm>
          <a:off x="468313" y="1374775"/>
          <a:ext cx="8229600" cy="4756151"/>
        </p:xfrm>
        <a:graphic>
          <a:graphicData uri="http://schemas.openxmlformats.org/drawingml/2006/table">
            <a:tbl>
              <a:tblPr/>
              <a:tblGrid>
                <a:gridCol w="2159000">
                  <a:extLst>
                    <a:ext uri="{9D8B030D-6E8A-4147-A177-3AD203B41FA5}"/>
                  </a:extLst>
                </a:gridCol>
                <a:gridCol w="3024187">
                  <a:extLst>
                    <a:ext uri="{9D8B030D-6E8A-4147-A177-3AD203B41FA5}"/>
                  </a:extLst>
                </a:gridCol>
                <a:gridCol w="3046413">
                  <a:extLst>
                    <a:ext uri="{9D8B030D-6E8A-4147-A177-3AD203B41FA5}"/>
                  </a:extLst>
                </a:gridCol>
              </a:tblGrid>
              <a:tr h="469900">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zh-CN" altLang="en-US" sz="2400" b="0" i="0" u="none" strike="noStrike" cap="none" normalizeH="0" baseline="0" smtClean="0">
                        <a:ln>
                          <a:noFill/>
                        </a:ln>
                        <a:solidFill>
                          <a:schemeClr val="tx1"/>
                        </a:solidFill>
                        <a:effectLst/>
                        <a:latin typeface="Calibri"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2400" b="0" i="0" u="none" strike="noStrike" cap="none" normalizeH="0" baseline="0" smtClean="0">
                          <a:ln>
                            <a:noFill/>
                          </a:ln>
                          <a:solidFill>
                            <a:schemeClr val="tx1"/>
                          </a:solidFill>
                          <a:effectLst/>
                          <a:latin typeface="Calibri" pitchFamily="34" charset="0"/>
                          <a:ea typeface="宋体" pitchFamily="2" charset="-122"/>
                        </a:rPr>
                        <a:t>&lt;&lt; </a:t>
                      </a:r>
                      <a:endParaRPr kumimoji="0" lang="zh-CN" altLang="en-US" sz="2400" b="0" i="0" u="none" strike="noStrike" cap="none" normalizeH="0" baseline="0" smtClean="0">
                        <a:ln>
                          <a:noFill/>
                        </a:ln>
                        <a:solidFill>
                          <a:schemeClr val="tx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2400" b="0" i="0" u="none" strike="noStrike" cap="none" normalizeH="0" baseline="0" smtClean="0">
                          <a:ln>
                            <a:noFill/>
                          </a:ln>
                          <a:solidFill>
                            <a:schemeClr val="tx1"/>
                          </a:solidFill>
                          <a:effectLst/>
                          <a:latin typeface="Calibri" pitchFamily="34" charset="0"/>
                          <a:ea typeface="宋体" pitchFamily="2" charset="-122"/>
                        </a:rPr>
                        <a:t> &gt;&gt;</a:t>
                      </a:r>
                      <a:endParaRPr kumimoji="0" lang="zh-CN" altLang="en-US" sz="2400" b="0" i="0" u="none" strike="noStrike" cap="none" normalizeH="0" baseline="0" smtClean="0">
                        <a:ln>
                          <a:noFill/>
                        </a:ln>
                        <a:solidFill>
                          <a:schemeClr val="tx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1944688">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altLang="zh-CN" sz="2400" b="0" i="0" u="none" strike="noStrike" cap="none" normalizeH="0" baseline="0" smtClean="0">
                          <a:ln>
                            <a:noFill/>
                          </a:ln>
                          <a:solidFill>
                            <a:schemeClr val="tx1"/>
                          </a:solidFill>
                          <a:effectLst/>
                          <a:latin typeface="Calibri" pitchFamily="34" charset="0"/>
                          <a:ea typeface="宋体" pitchFamily="2" charset="-122"/>
                        </a:rPr>
                        <a:t>Logic shift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zh-CN" altLang="en-US" sz="2400" b="0" i="0" u="none" strike="noStrike" cap="none" normalizeH="0" baseline="0" smtClean="0">
                        <a:ln>
                          <a:noFill/>
                        </a:ln>
                        <a:solidFill>
                          <a:schemeClr val="tx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zh-CN" altLang="en-US" sz="2400" b="0" i="0" u="none" strike="noStrike" cap="none" normalizeH="0" baseline="0" smtClean="0">
                        <a:ln>
                          <a:noFill/>
                        </a:ln>
                        <a:solidFill>
                          <a:schemeClr val="tx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2341563">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altLang="zh-CN" sz="2400" b="0" i="0" u="none" strike="noStrike" cap="none" normalizeH="0" baseline="0" smtClean="0">
                          <a:ln>
                            <a:noFill/>
                          </a:ln>
                          <a:solidFill>
                            <a:schemeClr val="tx1"/>
                          </a:solidFill>
                          <a:effectLst/>
                          <a:latin typeface="Calibri" pitchFamily="34" charset="0"/>
                          <a:ea typeface="宋体" pitchFamily="2" charset="-122"/>
                        </a:rPr>
                        <a:t>Arithmetic shift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zh-CN" altLang="en-US" sz="2400" b="0" i="0" u="none" strike="noStrike" cap="none" normalizeH="0" baseline="0" smtClean="0">
                        <a:ln>
                          <a:noFill/>
                        </a:ln>
                        <a:solidFill>
                          <a:schemeClr val="tx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zh-CN" altLang="en-US" sz="2400" b="0" i="0" u="none" strike="noStrike" cap="none" normalizeH="0" baseline="0" dirty="0" smtClean="0">
                        <a:ln>
                          <a:noFill/>
                        </a:ln>
                        <a:solidFill>
                          <a:schemeClr val="tx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bl>
          </a:graphicData>
        </a:graphic>
      </p:graphicFrame>
      <p:pic>
        <p:nvPicPr>
          <p:cNvPr id="17431" name="Picture 21" descr="File:Rotate left logically.sv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3860800"/>
            <a:ext cx="2879725"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32" name="Picture 22" descr="300px-Rotate_right_arithmetically">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24525" y="3860800"/>
            <a:ext cx="2879725"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33" name="Picture 23" descr="File:Rotate left logically.sv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1916113"/>
            <a:ext cx="2808287"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34" name="Picture 24" descr="File:Rotate right logically.svg">
            <a:hlinkClick r:id="rId7"/>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24525" y="1916113"/>
            <a:ext cx="2879725" cy="172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8360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pPr>
              <a:defRPr/>
            </a:pPr>
            <a:r>
              <a:rPr lang="en-US" altLang="zh-CN" smtClean="0"/>
              <a:t>201003V1.2</a:t>
            </a:r>
            <a:endParaRPr lang="en-US" altLang="zh-CN"/>
          </a:p>
        </p:txBody>
      </p:sp>
      <p:sp>
        <p:nvSpPr>
          <p:cNvPr id="18435"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2800">
                <a:solidFill>
                  <a:schemeClr val="tx1"/>
                </a:solidFill>
                <a:latin typeface="Calibri" pitchFamily="34" charset="0"/>
              </a:defRPr>
            </a:lvl1pPr>
            <a:lvl2pPr marL="742950" indent="-285750">
              <a:spcBef>
                <a:spcPct val="20000"/>
              </a:spcBef>
              <a:buFont typeface="Arial" charset="0"/>
              <a:buChar char="–"/>
              <a:defRPr sz="26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2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fld id="{C91C8B56-2595-4A2C-AD0F-9D1D212E8978}" type="slidenum">
              <a:rPr lang="zh-CN" altLang="fr-CA" sz="1200" smtClean="0">
                <a:solidFill>
                  <a:srgbClr val="898989"/>
                </a:solidFill>
              </a:rPr>
              <a:pPr>
                <a:spcBef>
                  <a:spcPct val="0"/>
                </a:spcBef>
                <a:buFontTx/>
                <a:buNone/>
              </a:pPr>
              <a:t>8</a:t>
            </a:fld>
            <a:endParaRPr lang="fr-CA" altLang="zh-CN" sz="1200" smtClean="0">
              <a:solidFill>
                <a:srgbClr val="898989"/>
              </a:solidFill>
            </a:endParaRPr>
          </a:p>
        </p:txBody>
      </p:sp>
      <p:sp>
        <p:nvSpPr>
          <p:cNvPr id="18436" name="TextBox 6"/>
          <p:cNvSpPr txBox="1">
            <a:spLocks noChangeArrowheads="1"/>
          </p:cNvSpPr>
          <p:nvPr>
            <p:custDataLst>
              <p:tags r:id="rId2"/>
            </p:custDataLst>
          </p:nvPr>
        </p:nvSpPr>
        <p:spPr bwMode="auto">
          <a:xfrm>
            <a:off x="914400" y="428625"/>
            <a:ext cx="73152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sz="2800">
                <a:solidFill>
                  <a:schemeClr val="tx1"/>
                </a:solidFill>
                <a:latin typeface="Calibri" pitchFamily="34" charset="0"/>
              </a:defRPr>
            </a:lvl1pPr>
            <a:lvl2pPr marL="742950" indent="-285750">
              <a:spcBef>
                <a:spcPct val="20000"/>
              </a:spcBef>
              <a:buFont typeface="Arial" charset="0"/>
              <a:buChar char="–"/>
              <a:defRPr sz="26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2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s-ES" altLang="zh-CN">
                <a:latin typeface="Arial" charset="0"/>
              </a:rPr>
              <a:t>&gt;&gt; operation in c language </a:t>
            </a:r>
            <a:r>
              <a:rPr lang="en-US" altLang="zh-CN">
                <a:latin typeface="Arial" charset="0"/>
              </a:rPr>
              <a:t>Logic or Arithmetic shift?</a:t>
            </a:r>
          </a:p>
        </p:txBody>
      </p:sp>
      <p:sp>
        <p:nvSpPr>
          <p:cNvPr id="18437" name="TextBox 7"/>
          <p:cNvSpPr txBox="1">
            <a:spLocks noChangeArrowheads="1"/>
          </p:cNvSpPr>
          <p:nvPr>
            <p:custDataLst>
              <p:tags r:id="rId3"/>
            </p:custDataLst>
          </p:nvPr>
        </p:nvSpPr>
        <p:spPr bwMode="auto">
          <a:xfrm>
            <a:off x="1628775" y="5024438"/>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sz="2800">
                <a:solidFill>
                  <a:schemeClr val="tx1"/>
                </a:solidFill>
                <a:latin typeface="Calibri" pitchFamily="34" charset="0"/>
              </a:defRPr>
            </a:lvl1pPr>
            <a:lvl2pPr marL="742950" indent="-285750">
              <a:spcBef>
                <a:spcPct val="20000"/>
              </a:spcBef>
              <a:buFont typeface="Arial" charset="0"/>
              <a:buChar char="–"/>
              <a:defRPr sz="26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2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n-US" altLang="zh-CN" sz="2600">
                <a:solidFill>
                  <a:srgbClr val="000000"/>
                </a:solidFill>
                <a:latin typeface="Microsoft Yahei" pitchFamily="34" charset="-122"/>
                <a:ea typeface="Microsoft Yahei" pitchFamily="34" charset="-122"/>
                <a:sym typeface="Microsoft Yahei" pitchFamily="34" charset="-122"/>
              </a:rPr>
              <a:t>Logic shift</a:t>
            </a:r>
            <a:endParaRPr lang="zh-CN" altLang="en-US" sz="2600">
              <a:solidFill>
                <a:srgbClr val="000000"/>
              </a:solidFill>
              <a:latin typeface="Microsoft Yahei" pitchFamily="34" charset="-122"/>
              <a:ea typeface="Microsoft Yahei" pitchFamily="34" charset="-122"/>
              <a:sym typeface="Microsoft Yahei" pitchFamily="34" charset="-122"/>
            </a:endParaRPr>
          </a:p>
        </p:txBody>
      </p:sp>
      <p:sp>
        <p:nvSpPr>
          <p:cNvPr id="18438" name="TextBox 8"/>
          <p:cNvSpPr txBox="1">
            <a:spLocks noChangeArrowheads="1"/>
          </p:cNvSpPr>
          <p:nvPr>
            <p:custDataLst>
              <p:tags r:id="rId4"/>
            </p:custDataLst>
          </p:nvPr>
        </p:nvSpPr>
        <p:spPr bwMode="auto">
          <a:xfrm>
            <a:off x="1628775" y="5881688"/>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sz="2800">
                <a:solidFill>
                  <a:schemeClr val="tx1"/>
                </a:solidFill>
                <a:latin typeface="Calibri" pitchFamily="34" charset="0"/>
              </a:defRPr>
            </a:lvl1pPr>
            <a:lvl2pPr marL="742950" indent="-285750">
              <a:spcBef>
                <a:spcPct val="20000"/>
              </a:spcBef>
              <a:buFont typeface="Arial" charset="0"/>
              <a:buChar char="–"/>
              <a:defRPr sz="26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2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n-US" altLang="zh-CN" sz="2600">
                <a:solidFill>
                  <a:srgbClr val="000000"/>
                </a:solidFill>
                <a:latin typeface="Microsoft Yahei" pitchFamily="34" charset="-122"/>
                <a:ea typeface="Microsoft Yahei" pitchFamily="34" charset="-122"/>
                <a:sym typeface="Microsoft Yahei" pitchFamily="34" charset="-122"/>
              </a:rPr>
              <a:t>Arithmetic shift</a:t>
            </a:r>
            <a:endParaRPr lang="zh-CN" altLang="en-US" sz="2600">
              <a:solidFill>
                <a:srgbClr val="000000"/>
              </a:solidFill>
              <a:latin typeface="Microsoft Yahei" pitchFamily="34" charset="-122"/>
              <a:ea typeface="Microsoft Yahei" pitchFamily="34" charset="-122"/>
              <a:sym typeface="Microsoft Yahei" pitchFamily="34" charset="-122"/>
            </a:endParaRPr>
          </a:p>
        </p:txBody>
      </p:sp>
      <p:sp>
        <p:nvSpPr>
          <p:cNvPr id="12" name="椭圆 11"/>
          <p:cNvSpPr>
            <a:spLocks noChangeAspect="1"/>
          </p:cNvSpPr>
          <p:nvPr>
            <p:custDataLst>
              <p:tags r:id="rId5"/>
            </p:custDataLst>
          </p:nvPr>
        </p:nvSpPr>
        <p:spPr>
          <a:xfrm>
            <a:off x="914400" y="5089525"/>
            <a:ext cx="514350" cy="514350"/>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a:ea typeface="Microsoft Yahei"/>
                <a:sym typeface="Microsoft Yahei"/>
              </a:rPr>
              <a:t>A</a:t>
            </a:r>
            <a:endParaRPr lang="zh-CN" altLang="en-US" sz="1600">
              <a:solidFill>
                <a:srgbClr val="FFFFFF"/>
              </a:solidFill>
              <a:latin typeface="Microsoft Yahei"/>
              <a:ea typeface="Microsoft Yahei"/>
              <a:sym typeface="Microsoft Yahei"/>
            </a:endParaRPr>
          </a:p>
        </p:txBody>
      </p:sp>
      <p:sp>
        <p:nvSpPr>
          <p:cNvPr id="13" name="椭圆 12"/>
          <p:cNvSpPr>
            <a:spLocks noChangeAspect="1"/>
          </p:cNvSpPr>
          <p:nvPr>
            <p:custDataLst>
              <p:tags r:id="rId6"/>
            </p:custDataLst>
          </p:nvPr>
        </p:nvSpPr>
        <p:spPr>
          <a:xfrm>
            <a:off x="914400" y="5946775"/>
            <a:ext cx="514350" cy="514350"/>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a:ea typeface="Microsoft Yahei"/>
                <a:sym typeface="Microsoft Yahei"/>
              </a:rPr>
              <a:t>B</a:t>
            </a:r>
            <a:endParaRPr lang="zh-CN" altLang="en-US" sz="1600">
              <a:solidFill>
                <a:srgbClr val="FFFFFF"/>
              </a:solidFill>
              <a:latin typeface="Microsoft Yahei"/>
              <a:ea typeface="Microsoft Yahei"/>
              <a:sym typeface="Microsoft Yahei"/>
            </a:endParaRPr>
          </a:p>
        </p:txBody>
      </p:sp>
      <p:sp>
        <p:nvSpPr>
          <p:cNvPr id="16" name="圆角矩形 15"/>
          <p:cNvSpPr/>
          <p:nvPr>
            <p:custDataLst>
              <p:tags r:id="rId7"/>
            </p:custDataLst>
          </p:nvPr>
        </p:nvSpPr>
        <p:spPr>
          <a:xfrm>
            <a:off x="6172200" y="6215063"/>
            <a:ext cx="1543050" cy="411162"/>
          </a:xfrm>
          <a:prstGeom prst="roundRect">
            <a:avLst/>
          </a:prstGeom>
          <a:solidFill>
            <a:srgbClr val="808080"/>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Microsoft Yahei"/>
                <a:ea typeface="Microsoft Yahei"/>
                <a:sym typeface="Microsoft Yahei"/>
              </a:rPr>
              <a:t>提交</a:t>
            </a:r>
          </a:p>
        </p:txBody>
      </p:sp>
      <p:sp>
        <p:nvSpPr>
          <p:cNvPr id="18442" name="Rectangle 4"/>
          <p:cNvSpPr>
            <a:spLocks noChangeArrowheads="1"/>
          </p:cNvSpPr>
          <p:nvPr/>
        </p:nvSpPr>
        <p:spPr bwMode="auto">
          <a:xfrm>
            <a:off x="611188" y="2122488"/>
            <a:ext cx="7123112" cy="2879725"/>
          </a:xfrm>
          <a:prstGeom prst="rect">
            <a:avLst/>
          </a:prstGeom>
          <a:solidFill>
            <a:schemeClr val="tx1"/>
          </a:solidFill>
          <a:ln w="19050">
            <a:solidFill>
              <a:srgbClr val="FFFFFF"/>
            </a:solidFill>
            <a:miter lim="800000"/>
            <a:headEnd/>
            <a:tailEnd/>
          </a:ln>
        </p:spPr>
        <p:txBody>
          <a:bodyPr wrap="none" lIns="162000" tIns="82800" rIns="162000" bIns="154800"/>
          <a:lstStyle>
            <a:lvl1pPr>
              <a:spcBef>
                <a:spcPct val="20000"/>
              </a:spcBef>
              <a:buFont typeface="Arial" charset="0"/>
              <a:buChar char="•"/>
              <a:defRPr sz="2800">
                <a:solidFill>
                  <a:schemeClr val="tx1"/>
                </a:solidFill>
                <a:latin typeface="Calibri" pitchFamily="34" charset="0"/>
              </a:defRPr>
            </a:lvl1pPr>
            <a:lvl2pPr marL="742950" indent="-285750">
              <a:spcBef>
                <a:spcPct val="20000"/>
              </a:spcBef>
              <a:buFont typeface="Arial" charset="0"/>
              <a:buChar char="–"/>
              <a:defRPr sz="26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2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lnSpc>
                <a:spcPct val="125000"/>
              </a:lnSpc>
              <a:spcBef>
                <a:spcPct val="0"/>
              </a:spcBef>
              <a:buFontTx/>
              <a:buNone/>
            </a:pPr>
            <a:r>
              <a:rPr lang="en-US" altLang="zh-CN" sz="2000" b="1">
                <a:solidFill>
                  <a:schemeClr val="bg1"/>
                </a:solidFill>
                <a:latin typeface="Arial" charset="0"/>
              </a:rPr>
              <a:t>include &lt;stdio.h&gt;</a:t>
            </a:r>
          </a:p>
          <a:p>
            <a:pPr eaLnBrk="1" hangingPunct="1">
              <a:lnSpc>
                <a:spcPct val="125000"/>
              </a:lnSpc>
              <a:spcBef>
                <a:spcPct val="0"/>
              </a:spcBef>
              <a:buFontTx/>
              <a:buNone/>
            </a:pPr>
            <a:r>
              <a:rPr lang="en-US" altLang="zh-CN" sz="2000" b="1">
                <a:solidFill>
                  <a:schemeClr val="bg1"/>
                </a:solidFill>
                <a:latin typeface="Arial" charset="0"/>
              </a:rPr>
              <a:t>void main() {</a:t>
            </a:r>
          </a:p>
          <a:p>
            <a:pPr eaLnBrk="1" hangingPunct="1">
              <a:lnSpc>
                <a:spcPct val="125000"/>
              </a:lnSpc>
              <a:spcBef>
                <a:spcPct val="0"/>
              </a:spcBef>
              <a:buFontTx/>
              <a:buNone/>
            </a:pPr>
            <a:r>
              <a:rPr lang="en-US" altLang="zh-CN" sz="2000" b="1">
                <a:solidFill>
                  <a:schemeClr val="bg1"/>
                </a:solidFill>
                <a:latin typeface="Arial" charset="0"/>
              </a:rPr>
              <a:t>	</a:t>
            </a:r>
            <a:r>
              <a:rPr lang="es-ES" altLang="zh-CN" sz="2000" b="1">
                <a:solidFill>
                  <a:schemeClr val="bg1"/>
                </a:solidFill>
                <a:latin typeface="Arial" charset="0"/>
              </a:rPr>
              <a:t>int x = 0x80000001;</a:t>
            </a:r>
          </a:p>
          <a:p>
            <a:pPr eaLnBrk="1" hangingPunct="1">
              <a:lnSpc>
                <a:spcPct val="125000"/>
              </a:lnSpc>
              <a:spcBef>
                <a:spcPct val="0"/>
              </a:spcBef>
              <a:buFontTx/>
              <a:buNone/>
            </a:pPr>
            <a:r>
              <a:rPr lang="es-ES" altLang="zh-CN" sz="2000" b="1">
                <a:solidFill>
                  <a:schemeClr val="bg1"/>
                </a:solidFill>
                <a:latin typeface="Arial" charset="0"/>
              </a:rPr>
              <a:t>	int y;</a:t>
            </a:r>
          </a:p>
          <a:p>
            <a:pPr eaLnBrk="1" hangingPunct="1">
              <a:lnSpc>
                <a:spcPct val="125000"/>
              </a:lnSpc>
              <a:spcBef>
                <a:spcPct val="0"/>
              </a:spcBef>
              <a:buFontTx/>
              <a:buNone/>
            </a:pPr>
            <a:r>
              <a:rPr lang="es-ES" altLang="zh-CN" sz="2000" b="1">
                <a:solidFill>
                  <a:schemeClr val="bg1"/>
                </a:solidFill>
                <a:latin typeface="Arial" charset="0"/>
              </a:rPr>
              <a:t>	y = x&gt;&gt;1;</a:t>
            </a:r>
          </a:p>
          <a:p>
            <a:pPr eaLnBrk="1" hangingPunct="1">
              <a:lnSpc>
                <a:spcPct val="125000"/>
              </a:lnSpc>
              <a:spcBef>
                <a:spcPct val="0"/>
              </a:spcBef>
              <a:buFontTx/>
              <a:buNone/>
            </a:pPr>
            <a:r>
              <a:rPr lang="es-ES" altLang="zh-CN" sz="2000" b="1">
                <a:solidFill>
                  <a:schemeClr val="bg1"/>
                </a:solidFill>
                <a:latin typeface="Arial" charset="0"/>
              </a:rPr>
              <a:t>	printf("%x,%d",y,y);</a:t>
            </a:r>
          </a:p>
          <a:p>
            <a:pPr eaLnBrk="1" hangingPunct="1">
              <a:lnSpc>
                <a:spcPct val="125000"/>
              </a:lnSpc>
              <a:spcBef>
                <a:spcPct val="0"/>
              </a:spcBef>
              <a:buFontTx/>
              <a:buNone/>
            </a:pPr>
            <a:r>
              <a:rPr lang="en-US" altLang="zh-CN" sz="2000" b="1">
                <a:solidFill>
                  <a:schemeClr val="bg1"/>
                </a:solidFill>
                <a:latin typeface="Arial" charset="0"/>
              </a:rPr>
              <a:t>}</a:t>
            </a:r>
          </a:p>
        </p:txBody>
      </p:sp>
      <p:sp>
        <p:nvSpPr>
          <p:cNvPr id="18443" name="Rectangle 3"/>
          <p:cNvSpPr>
            <a:spLocks/>
          </p:cNvSpPr>
          <p:nvPr/>
        </p:nvSpPr>
        <p:spPr bwMode="auto">
          <a:xfrm>
            <a:off x="250825" y="404813"/>
            <a:ext cx="8569325"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sz="2800">
                <a:solidFill>
                  <a:schemeClr val="tx1"/>
                </a:solidFill>
                <a:latin typeface="Calibri" pitchFamily="34" charset="0"/>
              </a:defRPr>
            </a:lvl1pPr>
            <a:lvl2pPr marL="742950" indent="-285750">
              <a:spcBef>
                <a:spcPct val="20000"/>
              </a:spcBef>
              <a:buFont typeface="Arial" charset="0"/>
              <a:buChar char="–"/>
              <a:defRPr sz="26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2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US" altLang="zh-CN" sz="3200" dirty="0" smtClean="0"/>
              <a:t>Bit </a:t>
            </a:r>
            <a:r>
              <a:rPr lang="en-US" altLang="zh-CN" sz="3200" dirty="0"/>
              <a:t>Manipulation(7/9)</a:t>
            </a:r>
          </a:p>
        </p:txBody>
      </p:sp>
      <p:grpSp>
        <p:nvGrpSpPr>
          <p:cNvPr id="18444" name="组合 20"/>
          <p:cNvGrpSpPr>
            <a:grpSpLocks/>
          </p:cNvGrpSpPr>
          <p:nvPr>
            <p:custDataLst>
              <p:tags r:id="rId8"/>
            </p:custDataLst>
          </p:nvPr>
        </p:nvGrpSpPr>
        <p:grpSpPr bwMode="auto">
          <a:xfrm>
            <a:off x="0" y="0"/>
            <a:ext cx="9144000" cy="635000"/>
            <a:chOff x="0" y="0"/>
            <a:chExt cx="9144000" cy="635000"/>
          </a:xfrm>
        </p:grpSpPr>
        <p:sp>
          <p:nvSpPr>
            <p:cNvPr id="17" name="TitleBackground"/>
            <p:cNvSpPr/>
            <p:nvPr>
              <p:custDataLst>
                <p:tags r:id="rId10"/>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ColorBlock"/>
            <p:cNvSpPr/>
            <p:nvPr>
              <p:custDataLst>
                <p:tags r:id="rId11"/>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448" name="TypeText"/>
            <p:cNvSpPr txBox="1">
              <a:spLocks noChangeArrowheads="1"/>
            </p:cNvSpPr>
            <p:nvPr>
              <p:custDataLst>
                <p:tags r:id="rId12"/>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charset="0"/>
                <a:buChar char="•"/>
                <a:defRPr sz="2800">
                  <a:solidFill>
                    <a:schemeClr val="tx1"/>
                  </a:solidFill>
                  <a:latin typeface="Calibri" pitchFamily="34" charset="0"/>
                </a:defRPr>
              </a:lvl1pPr>
              <a:lvl2pPr marL="742950" indent="-285750">
                <a:spcBef>
                  <a:spcPct val="20000"/>
                </a:spcBef>
                <a:buFont typeface="Arial" charset="0"/>
                <a:buChar char="–"/>
                <a:defRPr sz="26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2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zh-CN" altLang="en-US" sz="2600">
                  <a:solidFill>
                    <a:srgbClr val="000000"/>
                  </a:solidFill>
                  <a:latin typeface="Microsoft Yahei" pitchFamily="34" charset="-122"/>
                  <a:ea typeface="Microsoft Yahei" pitchFamily="34" charset="-122"/>
                  <a:sym typeface="Microsoft Yahei" pitchFamily="34" charset="-122"/>
                </a:rPr>
                <a:t>投票</a:t>
              </a:r>
            </a:p>
          </p:txBody>
        </p:sp>
        <p:sp>
          <p:nvSpPr>
            <p:cNvPr id="18449" name="TipText"/>
            <p:cNvSpPr txBox="1">
              <a:spLocks noChangeArrowheads="1"/>
            </p:cNvSpPr>
            <p:nvPr>
              <p:custDataLst>
                <p:tags r:id="rId13"/>
              </p:custDataLst>
            </p:nvPr>
          </p:nvSpPr>
          <p:spPr bwMode="auto">
            <a:xfrm>
              <a:off x="11957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charset="0"/>
                <a:buChar char="•"/>
                <a:defRPr sz="2800">
                  <a:solidFill>
                    <a:schemeClr val="tx1"/>
                  </a:solidFill>
                  <a:latin typeface="Calibri" pitchFamily="34" charset="0"/>
                </a:defRPr>
              </a:lvl1pPr>
              <a:lvl2pPr marL="742950" indent="-285750">
                <a:spcBef>
                  <a:spcPct val="20000"/>
                </a:spcBef>
                <a:buFont typeface="Arial" charset="0"/>
                <a:buChar char="–"/>
                <a:defRPr sz="26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2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zh-CN" altLang="en-US" sz="2000">
                  <a:solidFill>
                    <a:srgbClr val="808080"/>
                  </a:solidFill>
                  <a:latin typeface="Microsoft Yahei" pitchFamily="34" charset="-122"/>
                  <a:ea typeface="Microsoft Yahei" pitchFamily="34" charset="-122"/>
                  <a:sym typeface="Microsoft Yahei" pitchFamily="34" charset="-122"/>
                </a:rPr>
                <a:t>最多可选</a:t>
              </a:r>
              <a:r>
                <a:rPr lang="en-US" altLang="zh-CN" sz="2000">
                  <a:solidFill>
                    <a:srgbClr val="808080"/>
                  </a:solidFill>
                  <a:latin typeface="Microsoft Yahei" pitchFamily="34" charset="-122"/>
                  <a:ea typeface="Microsoft Yahei" pitchFamily="34" charset="-122"/>
                  <a:sym typeface="Microsoft Yahei" pitchFamily="34" charset="-122"/>
                </a:rPr>
                <a:t>1</a:t>
              </a:r>
              <a:r>
                <a:rPr lang="zh-CN" altLang="en-US" sz="2000">
                  <a:solidFill>
                    <a:srgbClr val="808080"/>
                  </a:solidFill>
                  <a:latin typeface="Microsoft Yahei" pitchFamily="34" charset="-122"/>
                  <a:ea typeface="Microsoft Yahei" pitchFamily="34" charset="-122"/>
                  <a:sym typeface="Microsoft Yahei" pitchFamily="34" charset="-122"/>
                </a:rPr>
                <a:t>项</a:t>
              </a:r>
            </a:p>
          </p:txBody>
        </p:sp>
      </p:grpSp>
      <p:pic>
        <p:nvPicPr>
          <p:cNvPr id="18445" name="图片 5"/>
          <p:cNvPicPr>
            <a:picLocks/>
          </p:cNvPicPr>
          <p:nvPr>
            <p:custDataLst>
              <p:tags r:id="rId9"/>
            </p:custDataLst>
          </p:nvPr>
        </p:nvPicPr>
        <p:blipFill>
          <a:blip r:embed="rId16">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19729013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pPr>
              <a:defRPr/>
            </a:pPr>
            <a:r>
              <a:rPr lang="en-US" altLang="zh-CN"/>
              <a:t>201003V1.2</a:t>
            </a:r>
          </a:p>
        </p:txBody>
      </p:sp>
      <p:sp>
        <p:nvSpPr>
          <p:cNvPr id="19459"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2800">
                <a:solidFill>
                  <a:schemeClr val="tx1"/>
                </a:solidFill>
                <a:latin typeface="Calibri" pitchFamily="34" charset="0"/>
              </a:defRPr>
            </a:lvl1pPr>
            <a:lvl2pPr marL="742950" indent="-285750">
              <a:spcBef>
                <a:spcPct val="20000"/>
              </a:spcBef>
              <a:buFont typeface="Arial" charset="0"/>
              <a:buChar char="–"/>
              <a:defRPr sz="26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2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fld id="{72BC4E55-015A-401A-AA36-8B3478E9B40A}" type="slidenum">
              <a:rPr lang="zh-CN" altLang="fr-CA" sz="1200" smtClean="0">
                <a:solidFill>
                  <a:srgbClr val="898989"/>
                </a:solidFill>
              </a:rPr>
              <a:pPr>
                <a:spcBef>
                  <a:spcPct val="0"/>
                </a:spcBef>
                <a:buFontTx/>
                <a:buNone/>
              </a:pPr>
              <a:t>9</a:t>
            </a:fld>
            <a:endParaRPr lang="fr-CA" altLang="zh-CN" sz="1200" smtClean="0">
              <a:solidFill>
                <a:srgbClr val="898989"/>
              </a:solidFill>
            </a:endParaRPr>
          </a:p>
        </p:txBody>
      </p:sp>
      <p:sp>
        <p:nvSpPr>
          <p:cNvPr id="19460" name="Rectangle 2"/>
          <p:cNvSpPr>
            <a:spLocks noGrp="1"/>
          </p:cNvSpPr>
          <p:nvPr>
            <p:ph type="title"/>
          </p:nvPr>
        </p:nvSpPr>
        <p:spPr/>
        <p:txBody>
          <a:bodyPr/>
          <a:lstStyle/>
          <a:p>
            <a:pPr eaLnBrk="1" hangingPunct="1"/>
            <a:r>
              <a:rPr lang="en-US" altLang="zh-CN" dirty="0" smtClean="0">
                <a:ea typeface="宋体" pitchFamily="2" charset="-122"/>
              </a:rPr>
              <a:t>Bit </a:t>
            </a:r>
            <a:r>
              <a:rPr lang="en-US" altLang="zh-CN" dirty="0" smtClean="0">
                <a:ea typeface="宋体" pitchFamily="2" charset="-122"/>
              </a:rPr>
              <a:t>Manipulation(8/9)</a:t>
            </a:r>
          </a:p>
        </p:txBody>
      </p:sp>
      <p:sp>
        <p:nvSpPr>
          <p:cNvPr id="19461" name="Rectangle 3"/>
          <p:cNvSpPr>
            <a:spLocks noGrp="1"/>
          </p:cNvSpPr>
          <p:nvPr>
            <p:ph type="body" idx="1"/>
          </p:nvPr>
        </p:nvSpPr>
        <p:spPr/>
        <p:txBody>
          <a:bodyPr/>
          <a:lstStyle/>
          <a:p>
            <a:pPr eaLnBrk="1" hangingPunct="1"/>
            <a:r>
              <a:rPr lang="en-US" altLang="zh-CN" smtClean="0">
                <a:ea typeface="宋体" pitchFamily="2" charset="-122"/>
              </a:rPr>
              <a:t>Integer Properties: &lt;&lt; </a:t>
            </a:r>
            <a:r>
              <a:rPr lang="zh-CN" altLang="en-US" smtClean="0">
                <a:ea typeface="宋体" pitchFamily="2" charset="-122"/>
              </a:rPr>
              <a:t>和 </a:t>
            </a:r>
            <a:r>
              <a:rPr lang="en-US" altLang="zh-CN" smtClean="0">
                <a:ea typeface="宋体" pitchFamily="2" charset="-122"/>
              </a:rPr>
              <a:t>&gt;&gt; </a:t>
            </a:r>
          </a:p>
          <a:p>
            <a:pPr lvl="1" eaLnBrk="1" hangingPunct="1"/>
            <a:r>
              <a:rPr lang="en-US" altLang="zh-CN" smtClean="0">
                <a:ea typeface="宋体" pitchFamily="2" charset="-122"/>
              </a:rPr>
              <a:t>x86 assembly language</a:t>
            </a:r>
          </a:p>
          <a:p>
            <a:pPr lvl="2" eaLnBrk="1" hangingPunct="1"/>
            <a:r>
              <a:rPr lang="en-US" altLang="zh-CN" smtClean="0">
                <a:ea typeface="宋体" pitchFamily="2" charset="-122"/>
              </a:rPr>
              <a:t>SHL(shift logical left) </a:t>
            </a:r>
            <a:r>
              <a:rPr lang="zh-CN" altLang="en-US" smtClean="0">
                <a:ea typeface="宋体" pitchFamily="2" charset="-122"/>
              </a:rPr>
              <a:t>逻辑左移 </a:t>
            </a:r>
          </a:p>
          <a:p>
            <a:pPr lvl="2" eaLnBrk="1" hangingPunct="1"/>
            <a:r>
              <a:rPr lang="en-US" altLang="zh-CN" smtClean="0">
                <a:ea typeface="宋体" pitchFamily="2" charset="-122"/>
              </a:rPr>
              <a:t>SHR(shift logical right) </a:t>
            </a:r>
            <a:r>
              <a:rPr lang="zh-CN" altLang="en-US" smtClean="0">
                <a:ea typeface="宋体" pitchFamily="2" charset="-122"/>
              </a:rPr>
              <a:t>逻辑右移 </a:t>
            </a:r>
          </a:p>
          <a:p>
            <a:pPr lvl="2" eaLnBrk="1" hangingPunct="1"/>
            <a:r>
              <a:rPr lang="en-US" altLang="zh-CN" smtClean="0">
                <a:ea typeface="宋体" pitchFamily="2" charset="-122"/>
              </a:rPr>
              <a:t>SAR(shift arithmetic right) </a:t>
            </a:r>
            <a:r>
              <a:rPr lang="zh-CN" altLang="en-US" smtClean="0">
                <a:ea typeface="宋体" pitchFamily="2" charset="-122"/>
              </a:rPr>
              <a:t>算术右移</a:t>
            </a:r>
          </a:p>
          <a:p>
            <a:pPr lvl="2" eaLnBrk="1" hangingPunct="1"/>
            <a:r>
              <a:rPr lang="en-US" altLang="zh-CN" smtClean="0">
                <a:ea typeface="宋体" pitchFamily="2" charset="-122"/>
              </a:rPr>
              <a:t>SAL(shift arithmetic left) </a:t>
            </a:r>
            <a:r>
              <a:rPr lang="zh-CN" altLang="en-US" smtClean="0">
                <a:ea typeface="宋体" pitchFamily="2" charset="-122"/>
              </a:rPr>
              <a:t>算术左移</a:t>
            </a:r>
            <a:endParaRPr lang="en-US" altLang="zh-CN" smtClean="0">
              <a:ea typeface="宋体" pitchFamily="2" charset="-122"/>
            </a:endParaRPr>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7900" y="4292600"/>
            <a:ext cx="3382963"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68453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Polling"/>
  <p:tag name="PROBLEMSCORE" val="1.0"/>
  <p:tag name="ANONYMOUSPOLLING" val="False"/>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TYPE" val="ProblemTypeMarker"/>
  <p:tag name="RAINPROBLEM" val="PollingAnsw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Polling"/>
</p:tagLst>
</file>

<file path=ppt/tags/tag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Polling"/>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1144</Words>
  <Application>Microsoft Office PowerPoint</Application>
  <PresentationFormat>全屏显示(4:3)</PresentationFormat>
  <Paragraphs>148</Paragraphs>
  <Slides>10</Slides>
  <Notes>9</Notes>
  <HiddenSlides>0</HiddenSlides>
  <MMClips>0</MMClips>
  <ScaleCrop>false</ScaleCrop>
  <HeadingPairs>
    <vt:vector size="4" baseType="variant">
      <vt:variant>
        <vt:lpstr>主题</vt:lpstr>
      </vt:variant>
      <vt:variant>
        <vt:i4>1</vt:i4>
      </vt:variant>
      <vt:variant>
        <vt:lpstr>幻灯片标题</vt:lpstr>
      </vt:variant>
      <vt:variant>
        <vt:i4>10</vt:i4>
      </vt:variant>
    </vt:vector>
  </HeadingPairs>
  <TitlesOfParts>
    <vt:vector size="11" baseType="lpstr">
      <vt:lpstr>Office 主题</vt:lpstr>
      <vt:lpstr>Bit Manipulation</vt:lpstr>
      <vt:lpstr>Bit Manipulation(1/9)</vt:lpstr>
      <vt:lpstr>Bit Manipulation(2/9)</vt:lpstr>
      <vt:lpstr>Bit Manipulation(3/9)</vt:lpstr>
      <vt:lpstr>Bit Manipulation(4/9)</vt:lpstr>
      <vt:lpstr>Bit Manipulation(5/9)</vt:lpstr>
      <vt:lpstr>Bit Manipulation(6/9)</vt:lpstr>
      <vt:lpstr>PowerPoint 演示文稿</vt:lpstr>
      <vt:lpstr>Bit Manipulation(8/9)</vt:lpstr>
      <vt:lpstr>Bit Manipulation(9/9)</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 Manipulation</dc:title>
  <dc:creator>h z</dc:creator>
  <cp:lastModifiedBy>h z</cp:lastModifiedBy>
  <cp:revision>1</cp:revision>
  <dcterms:created xsi:type="dcterms:W3CDTF">2019-09-04T02:17:50Z</dcterms:created>
  <dcterms:modified xsi:type="dcterms:W3CDTF">2019-09-04T02:20:35Z</dcterms:modified>
</cp:coreProperties>
</file>