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  <p:sldMasterId id="2147483802" r:id="rId2"/>
  </p:sldMasterIdLst>
  <p:notesMasterIdLst>
    <p:notesMasterId r:id="rId42"/>
  </p:notesMasterIdLst>
  <p:handoutMasterIdLst>
    <p:handoutMasterId r:id="rId43"/>
  </p:handoutMasterIdLst>
  <p:sldIdLst>
    <p:sldId id="693" r:id="rId3"/>
    <p:sldId id="694" r:id="rId4"/>
    <p:sldId id="695" r:id="rId5"/>
    <p:sldId id="696" r:id="rId6"/>
    <p:sldId id="697" r:id="rId7"/>
    <p:sldId id="698" r:id="rId8"/>
    <p:sldId id="699" r:id="rId9"/>
    <p:sldId id="658" r:id="rId10"/>
    <p:sldId id="659" r:id="rId11"/>
    <p:sldId id="690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4" r:id="rId37"/>
    <p:sldId id="688" r:id="rId38"/>
    <p:sldId id="685" r:id="rId39"/>
    <p:sldId id="686" r:id="rId40"/>
    <p:sldId id="687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71529" autoAdjust="0"/>
  </p:normalViewPr>
  <p:slideViewPr>
    <p:cSldViewPr snapToGrid="0" snapToObjects="1">
      <p:cViewPr>
        <p:scale>
          <a:sx n="75" d="100"/>
          <a:sy n="75" d="100"/>
        </p:scale>
        <p:origin x="-1000" y="-80"/>
      </p:cViewPr>
      <p:guideLst>
        <p:guide orient="horz" pos="460"/>
        <p:guide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1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13  </a:t>
            </a:r>
            <a:br>
              <a:rPr lang="en-CA" dirty="0" smtClean="0"/>
            </a:br>
            <a:r>
              <a:rPr lang="en-CA" dirty="0" smtClean="0"/>
              <a:t>25 January 2016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ECON 1900 Fall 2015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23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87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1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000" b="1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CA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CA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59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7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2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9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35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05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2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BD720F-21C1-034E-B335-1FAC248F5C10}" type="slidenum">
              <a:rPr 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34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45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73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74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74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21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02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67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97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43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1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000" b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83547-8D6F-764D-8452-7246777333DC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1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82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sz="2000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6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4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498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29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 baseline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85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29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0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8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6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8A6F0-FB7F-4B4B-88B9-F100F625F8CF}" type="slidenum">
              <a:rPr 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9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9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6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5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8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639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0CE1618-693E-544A-B74D-843D30511F08}" type="datetimeFigureOut">
              <a:rPr lang="en-US" smtClean="0"/>
              <a:t>17-01-22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0CC75B2-04A9-C848-8E2A-4E5422AE1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0138" y="3841750"/>
            <a:ext cx="6953250" cy="192563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400">
                <a:solidFill>
                  <a:srgbClr val="595959"/>
                </a:solidFill>
              </a:defRPr>
            </a:lvl2pPr>
            <a:lvl3pPr marL="914400" indent="0" algn="ctr">
              <a:buNone/>
              <a:defRPr sz="2400">
                <a:solidFill>
                  <a:srgbClr val="595959"/>
                </a:solidFill>
              </a:defRPr>
            </a:lvl3pPr>
            <a:lvl4pPr marL="1371600" indent="0" algn="ctr">
              <a:buNone/>
              <a:defRPr sz="2400">
                <a:solidFill>
                  <a:srgbClr val="595959"/>
                </a:solidFill>
              </a:defRPr>
            </a:lvl4pPr>
            <a:lvl5pPr marL="1828800" indent="0" algn="ctr">
              <a:buNone/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763905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763905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6" y="4761752"/>
            <a:ext cx="7772400" cy="1362075"/>
          </a:xfrm>
        </p:spPr>
        <p:txBody>
          <a:bodyPr anchor="t"/>
          <a:lstStyle>
            <a:lvl1pPr algn="r">
              <a:defRPr sz="36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4074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124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90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11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9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42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04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8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20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30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5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44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639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76390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27" r:id="rId2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821" y="1158875"/>
            <a:ext cx="7651429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13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8" r:id="rId19"/>
    <p:sldLayoutId id="2147483829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llercoas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5" y="880734"/>
            <a:ext cx="4286183" cy="5813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598" y="625409"/>
            <a:ext cx="5243870" cy="602501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40411"/>
              </a:avLst>
            </a:prstTxWarp>
            <a:spAutoFit/>
          </a:bodyPr>
          <a:lstStyle/>
          <a:p>
            <a:pPr algn="ctr"/>
            <a:r>
              <a:rPr lang="en-US" sz="3800" dirty="0" smtClean="0">
                <a:solidFill>
                  <a:srgbClr val="81011E"/>
                </a:solidFill>
              </a:rPr>
              <a:t>Up Around the Circular Flow</a:t>
            </a:r>
            <a:endParaRPr lang="en-US" sz="3800" dirty="0">
              <a:solidFill>
                <a:srgbClr val="81011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7689" y="2561134"/>
            <a:ext cx="3756177" cy="30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7">
              <a:lnSpc>
                <a:spcPct val="125000"/>
              </a:lnSpc>
              <a:spcAft>
                <a:spcPct val="20000"/>
              </a:spcAft>
              <a:buClr>
                <a:srgbClr val="FF6600"/>
              </a:buClr>
            </a:pPr>
            <a:r>
              <a:rPr lang="en-US" sz="3600" dirty="0" smtClean="0">
                <a:solidFill>
                  <a:srgbClr val="1385A7"/>
                </a:solidFill>
                <a:latin typeface="Gill Sans SemiBold"/>
                <a:cs typeface="Gill Sans SemiBold"/>
              </a:rPr>
              <a:t>		</a:t>
            </a:r>
          </a:p>
          <a:p>
            <a:pPr algn="ctr" defTabSz="457177">
              <a:lnSpc>
                <a:spcPct val="125000"/>
              </a:lnSpc>
              <a:spcAft>
                <a:spcPct val="20000"/>
              </a:spcAft>
              <a:buClr>
                <a:srgbClr val="FF6600"/>
              </a:buClr>
            </a:pPr>
            <a:endParaRPr lang="en-US" sz="3600" dirty="0">
              <a:solidFill>
                <a:srgbClr val="1385A7"/>
              </a:solidFill>
              <a:latin typeface="Gill Sans SemiBold"/>
              <a:cs typeface="Gill Sans SemiBold"/>
            </a:endParaRPr>
          </a:p>
          <a:p>
            <a:pPr algn="ctr" defTabSz="457177">
              <a:lnSpc>
                <a:spcPct val="125000"/>
              </a:lnSpc>
              <a:spcAft>
                <a:spcPct val="20000"/>
              </a:spcAft>
              <a:buClr>
                <a:srgbClr val="FF6600"/>
              </a:buClr>
            </a:pPr>
            <a:r>
              <a:rPr lang="en-US" sz="3600" dirty="0" smtClean="0">
                <a:solidFill>
                  <a:srgbClr val="BD4536"/>
                </a:solidFill>
                <a:latin typeface="Gill Sans SemiBold"/>
                <a:cs typeface="Gill Sans SemiBold"/>
              </a:rPr>
              <a:t>GDP</a:t>
            </a:r>
            <a:endParaRPr lang="en-US" dirty="0">
              <a:solidFill>
                <a:srgbClr val="BD4536"/>
              </a:solidFill>
            </a:endParaRPr>
          </a:p>
          <a:p>
            <a:pPr defTabSz="914400"/>
            <a:endParaRPr lang="en-US" dirty="0" smtClean="0">
              <a:solidFill>
                <a:srgbClr val="FFFFFF"/>
              </a:solidFill>
            </a:endParaRPr>
          </a:p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/>
          </p:cNvSpPr>
          <p:nvPr>
            <p:ph idx="1"/>
          </p:nvPr>
        </p:nvSpPr>
        <p:spPr>
          <a:xfrm>
            <a:off x="457200" y="469460"/>
            <a:ext cx="763905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Value added solves the problems of double counting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of distinguishing between final and intermediate products and services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Value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final</a:t>
            </a:r>
            <a:r>
              <a:rPr lang="en-US" dirty="0">
                <a:latin typeface="Gill Sans" charset="0"/>
                <a:ea typeface="ＭＳ Ｐゴシック" charset="0"/>
              </a:rPr>
              <a:t> products and services =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value added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Value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final </a:t>
            </a:r>
            <a:r>
              <a:rPr lang="en-US" dirty="0">
                <a:latin typeface="Gill Sans" charset="0"/>
                <a:ea typeface="ＭＳ Ｐゴシック" charset="0"/>
              </a:rPr>
              <a:t>products and services (GDP) =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input’s income</a:t>
            </a:r>
          </a:p>
        </p:txBody>
      </p:sp>
    </p:spTree>
    <p:extLst>
      <p:ext uri="{BB962C8B-B14F-4D97-AF65-F5344CB8AC3E}">
        <p14:creationId xmlns:p14="http://schemas.microsoft.com/office/powerpoint/2010/main" val="28025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ig6.3-build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3" y="2191174"/>
            <a:ext cx="2179320" cy="1577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225" y="-23812"/>
            <a:ext cx="7749859" cy="1143000"/>
          </a:xfrm>
        </p:spPr>
        <p:txBody>
          <a:bodyPr/>
          <a:lstStyle/>
          <a:p>
            <a:r>
              <a:rPr lang="en-US" dirty="0" smtClean="0"/>
              <a:t>Value Added Equals Value </a:t>
            </a:r>
            <a:br>
              <a:rPr lang="en-US" dirty="0" smtClean="0"/>
            </a:br>
            <a:r>
              <a:rPr lang="en-US" dirty="0" smtClean="0"/>
              <a:t>of Final Products and Services</a:t>
            </a:r>
            <a:endParaRPr lang="en-US" dirty="0"/>
          </a:p>
        </p:txBody>
      </p:sp>
      <p:pic>
        <p:nvPicPr>
          <p:cNvPr id="6" name="Picture 5" descr="Fig6.3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284817"/>
            <a:ext cx="6537960" cy="2049780"/>
          </a:xfrm>
          <a:prstGeom prst="rect">
            <a:avLst/>
          </a:prstGeom>
        </p:spPr>
      </p:pic>
      <p:pic>
        <p:nvPicPr>
          <p:cNvPr id="7" name="Picture 6" descr="Fig6.3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1642534"/>
            <a:ext cx="1600200" cy="2125980"/>
          </a:xfrm>
          <a:prstGeom prst="rect">
            <a:avLst/>
          </a:prstGeom>
        </p:spPr>
      </p:pic>
      <p:pic>
        <p:nvPicPr>
          <p:cNvPr id="8" name="Picture 7" descr="Fig6.3-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5" y="4262966"/>
            <a:ext cx="1348740" cy="647700"/>
          </a:xfrm>
          <a:prstGeom prst="rect">
            <a:avLst/>
          </a:prstGeom>
        </p:spPr>
      </p:pic>
      <p:pic>
        <p:nvPicPr>
          <p:cNvPr id="9" name="Picture 8" descr="Fig6.3-build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75" y="1646762"/>
            <a:ext cx="2407920" cy="1996440"/>
          </a:xfrm>
          <a:prstGeom prst="rect">
            <a:avLst/>
          </a:prstGeom>
        </p:spPr>
      </p:pic>
      <p:pic>
        <p:nvPicPr>
          <p:cNvPr id="10" name="Picture 9" descr="Fig6.3-build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95" y="2180591"/>
            <a:ext cx="1600200" cy="1577340"/>
          </a:xfrm>
          <a:prstGeom prst="rect">
            <a:avLst/>
          </a:prstGeom>
        </p:spPr>
      </p:pic>
      <p:pic>
        <p:nvPicPr>
          <p:cNvPr id="11" name="Picture 10" descr="Fig6.3-build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67" y="4262971"/>
            <a:ext cx="1272540" cy="647700"/>
          </a:xfrm>
          <a:prstGeom prst="rect">
            <a:avLst/>
          </a:prstGeom>
        </p:spPr>
      </p:pic>
      <p:pic>
        <p:nvPicPr>
          <p:cNvPr id="12" name="Picture 11" descr="Fig6.3-build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38" y="1642534"/>
            <a:ext cx="2545080" cy="1935480"/>
          </a:xfrm>
          <a:prstGeom prst="rect">
            <a:avLst/>
          </a:prstGeom>
        </p:spPr>
      </p:pic>
      <p:pic>
        <p:nvPicPr>
          <p:cNvPr id="14" name="Picture 13" descr="Fig6.3-build8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05" y="4262966"/>
            <a:ext cx="1272540" cy="647700"/>
          </a:xfrm>
          <a:prstGeom prst="rect">
            <a:avLst/>
          </a:prstGeom>
        </p:spPr>
      </p:pic>
      <p:pic>
        <p:nvPicPr>
          <p:cNvPr id="15" name="Picture 14" descr="Fig6.3-build9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5" y="5065183"/>
            <a:ext cx="6545580" cy="434340"/>
          </a:xfrm>
          <a:prstGeom prst="rect">
            <a:avLst/>
          </a:prstGeom>
        </p:spPr>
      </p:pic>
      <p:pic>
        <p:nvPicPr>
          <p:cNvPr id="17" name="Picture 16" descr="Fig6.3-build1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5" y="5606200"/>
            <a:ext cx="6545580" cy="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3"/>
          <p:cNvSpPr>
            <a:spLocks noGrp="1"/>
          </p:cNvSpPr>
          <p:nvPr>
            <p:ph idx="1"/>
          </p:nvPr>
        </p:nvSpPr>
        <p:spPr>
          <a:xfrm>
            <a:off x="457199" y="430213"/>
            <a:ext cx="8551333" cy="5653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Value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final</a:t>
            </a:r>
            <a:r>
              <a:rPr lang="en-US" dirty="0">
                <a:latin typeface="Gill Sans" charset="0"/>
                <a:ea typeface="ＭＳ Ｐゴシック" charset="0"/>
              </a:rPr>
              <a:t> products </a:t>
            </a:r>
            <a:r>
              <a:rPr lang="en-US" dirty="0" smtClean="0">
                <a:latin typeface="Gill Sans" charset="0"/>
                <a:ea typeface="ＭＳ Ｐゴシック" charset="0"/>
              </a:rPr>
              <a:t>&amp; services  =  value </a:t>
            </a:r>
            <a:r>
              <a:rPr lang="en-US" dirty="0">
                <a:latin typeface="Gill Sans" charset="0"/>
                <a:ea typeface="ＭＳ Ｐゴシック" charset="0"/>
              </a:rPr>
              <a:t>added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Value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final</a:t>
            </a:r>
            <a:r>
              <a:rPr lang="en-US" dirty="0">
                <a:latin typeface="Gill Sans" charset="0"/>
                <a:ea typeface="ＭＳ Ｐゴシック" charset="0"/>
              </a:rPr>
              <a:t> products </a:t>
            </a:r>
            <a:r>
              <a:rPr lang="en-US" dirty="0" smtClean="0">
                <a:latin typeface="Gill Sans" charset="0"/>
                <a:ea typeface="ＭＳ Ｐゴシック" charset="0"/>
              </a:rPr>
              <a:t>&amp; services  </a:t>
            </a:r>
            <a:r>
              <a:rPr lang="en-US" dirty="0">
                <a:latin typeface="Gill Sans" charset="0"/>
                <a:ea typeface="ＭＳ Ｐゴシック" charset="0"/>
              </a:rPr>
              <a:t>= </a:t>
            </a:r>
            <a:r>
              <a:rPr lang="en-US" dirty="0" smtClean="0">
                <a:latin typeface="Gill Sans" charset="0"/>
                <a:ea typeface="ＭＳ Ｐゴシック" charset="0"/>
              </a:rPr>
              <a:t> input’s </a:t>
            </a:r>
            <a:r>
              <a:rPr lang="en-US" dirty="0">
                <a:latin typeface="Gill Sans" charset="0"/>
                <a:ea typeface="ＭＳ Ｐゴシック" charset="0"/>
              </a:rPr>
              <a:t>income</a:t>
            </a:r>
          </a:p>
          <a:p>
            <a:endParaRPr lang="en-US" dirty="0" smtClean="0">
              <a:latin typeface="Gill Sans" charset="0"/>
              <a:ea typeface="ＭＳ Ｐゴシック" charset="0"/>
            </a:endParaRP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GDP </a:t>
            </a:r>
            <a:r>
              <a:rPr lang="en-US" dirty="0">
                <a:latin typeface="Gill Sans" charset="0"/>
                <a:ea typeface="ＭＳ Ｐゴシック" charset="0"/>
              </a:rPr>
              <a:t>can be calculated using either half of the circular flow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aggregate spending (GDP)  =  aggregate income (</a:t>
            </a:r>
            <a:r>
              <a:rPr lang="en-US" i="1" dirty="0">
                <a:latin typeface="Gill Sans" charset="0"/>
                <a:ea typeface="ＭＳ Ｐゴシック" charset="0"/>
              </a:rPr>
              <a:t>Y</a:t>
            </a:r>
            <a:r>
              <a:rPr lang="en-US" dirty="0">
                <a:latin typeface="Gill Sans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spending on final                =  payments to input owners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products and services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87" y="0"/>
            <a:ext cx="7254351" cy="1143000"/>
          </a:xfrm>
        </p:spPr>
        <p:txBody>
          <a:bodyPr/>
          <a:lstStyle/>
          <a:p>
            <a:r>
              <a:rPr lang="en-US" dirty="0" smtClean="0"/>
              <a:t>Simple GDP Circular Flow of </a:t>
            </a:r>
            <a:br>
              <a:rPr lang="en-US" dirty="0" smtClean="0"/>
            </a:br>
            <a:r>
              <a:rPr lang="en-US" dirty="0" smtClean="0"/>
              <a:t>Income and Spending</a:t>
            </a:r>
            <a:endParaRPr lang="en-US" dirty="0"/>
          </a:p>
        </p:txBody>
      </p:sp>
      <p:pic>
        <p:nvPicPr>
          <p:cNvPr id="5" name="Picture 4" descr="6.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295400"/>
            <a:ext cx="63627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7536329" cy="5653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Flows </a:t>
            </a:r>
            <a:r>
              <a:rPr lang="en-US" dirty="0">
                <a:latin typeface="Gill Sans" charset="0"/>
                <a:ea typeface="ＭＳ Ｐゴシック" charset="0"/>
              </a:rPr>
              <a:t>of spending on the enlarged circular </a:t>
            </a:r>
            <a:r>
              <a:rPr lang="en-US" dirty="0" smtClean="0">
                <a:latin typeface="Gill Sans" charset="0"/>
                <a:ea typeface="ＭＳ Ｐゴシック" charset="0"/>
              </a:rPr>
              <a:t>flow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 defTabSz="442913">
              <a:lnSpc>
                <a:spcPct val="105000"/>
              </a:lnSpc>
              <a:tabLst>
                <a:tab pos="1258888" algn="r"/>
              </a:tabLst>
            </a:pPr>
            <a:r>
              <a:rPr lang="en-US" i="1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 	</a:t>
            </a:r>
            <a:r>
              <a:rPr lang="en-US" dirty="0" smtClean="0">
                <a:latin typeface="Gill Sans" charset="0"/>
                <a:ea typeface="ＭＳ Ｐゴシック" charset="0"/>
              </a:rPr>
              <a:t>— </a:t>
            </a:r>
            <a:r>
              <a:rPr lang="en-US" dirty="0">
                <a:latin typeface="Gill Sans" charset="0"/>
                <a:ea typeface="ＭＳ Ｐゴシック" charset="0"/>
              </a:rPr>
              <a:t>consumption spending by consumers</a:t>
            </a:r>
          </a:p>
          <a:p>
            <a:pPr lvl="1" defTabSz="622300">
              <a:lnSpc>
                <a:spcPct val="105000"/>
              </a:lnSpc>
              <a:tabLst>
                <a:tab pos="1258888" algn="r"/>
              </a:tabLst>
            </a:pPr>
            <a:r>
              <a:rPr lang="en-US" i="1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 </a:t>
            </a:r>
            <a:r>
              <a:rPr lang="en-US" dirty="0" smtClean="0">
                <a:latin typeface="Gill Sans" charset="0"/>
                <a:ea typeface="ＭＳ Ｐゴシック" charset="0"/>
              </a:rPr>
              <a:t>— </a:t>
            </a:r>
            <a:r>
              <a:rPr lang="en-US" dirty="0">
                <a:latin typeface="Gill Sans" charset="0"/>
                <a:ea typeface="ＭＳ Ｐゴシック" charset="0"/>
              </a:rPr>
              <a:t>business investment spending on factories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machines made by businesses</a:t>
            </a:r>
          </a:p>
          <a:p>
            <a:pPr lvl="1">
              <a:lnSpc>
                <a:spcPct val="105000"/>
              </a:lnSpc>
              <a:tabLst>
                <a:tab pos="1258888" algn="r"/>
              </a:tabLst>
            </a:pPr>
            <a:r>
              <a:rPr lang="en-US" i="1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G </a:t>
            </a:r>
            <a:r>
              <a:rPr lang="en-US" dirty="0" smtClean="0">
                <a:latin typeface="Gill Sans" charset="0"/>
                <a:ea typeface="ＭＳ Ｐゴシック" charset="0"/>
              </a:rPr>
              <a:t>— </a:t>
            </a:r>
            <a:r>
              <a:rPr lang="en-US" dirty="0">
                <a:latin typeface="Gill Sans" charset="0"/>
                <a:ea typeface="ＭＳ Ｐゴシック" charset="0"/>
              </a:rPr>
              <a:t>government spending on products and services</a:t>
            </a:r>
          </a:p>
          <a:p>
            <a:pPr lvl="1">
              <a:lnSpc>
                <a:spcPct val="105000"/>
              </a:lnSpc>
              <a:tabLst>
                <a:tab pos="1258888" algn="r"/>
              </a:tabLst>
            </a:pPr>
            <a:r>
              <a:rPr lang="en-US" i="1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X </a:t>
            </a:r>
            <a:r>
              <a:rPr lang="en-US" dirty="0" smtClean="0">
                <a:latin typeface="Gill Sans" charset="0"/>
                <a:ea typeface="ＭＳ Ｐゴシック" charset="0"/>
              </a:rPr>
              <a:t>— </a:t>
            </a:r>
            <a:r>
              <a:rPr lang="en-US" dirty="0">
                <a:latin typeface="Gill Sans" charset="0"/>
                <a:ea typeface="ＭＳ Ｐゴシック" charset="0"/>
              </a:rPr>
              <a:t>spending by the rest of the world (R.O.W.) </a:t>
            </a:r>
            <a:r>
              <a:rPr lang="en-US" dirty="0" smtClean="0">
                <a:latin typeface="Gill Sans" charset="0"/>
                <a:ea typeface="ＭＳ Ｐゴシック" charset="0"/>
              </a:rPr>
              <a:t>on </a:t>
            </a:r>
            <a:r>
              <a:rPr lang="en-US" dirty="0">
                <a:latin typeface="Gill Sans" charset="0"/>
                <a:ea typeface="ＭＳ Ｐゴシック" charset="0"/>
              </a:rPr>
              <a:t>Canadian exports of products and services.</a:t>
            </a:r>
          </a:p>
          <a:p>
            <a:pPr lvl="1">
              <a:lnSpc>
                <a:spcPct val="105000"/>
              </a:lnSpc>
              <a:tabLst>
                <a:tab pos="1258888" algn="r"/>
              </a:tabLst>
            </a:pPr>
            <a:r>
              <a:rPr lang="en-US" i="1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IM </a:t>
            </a:r>
            <a:r>
              <a:rPr lang="en-US" dirty="0" smtClean="0">
                <a:latin typeface="Gill Sans" charset="0"/>
                <a:ea typeface="ＭＳ Ｐゴシック" charset="0"/>
              </a:rPr>
              <a:t>— </a:t>
            </a:r>
            <a:r>
              <a:rPr lang="en-US" dirty="0">
                <a:latin typeface="Gill Sans" charset="0"/>
                <a:ea typeface="ＭＳ Ｐゴシック" charset="0"/>
              </a:rPr>
              <a:t>Canadian spending on imports of products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services produced by the rest of the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225" y="16934"/>
            <a:ext cx="7242170" cy="1143000"/>
          </a:xfrm>
        </p:spPr>
        <p:txBody>
          <a:bodyPr/>
          <a:lstStyle/>
          <a:p>
            <a:r>
              <a:rPr lang="en-US" dirty="0" smtClean="0"/>
              <a:t>Enlarged GDP Circular Flow of </a:t>
            </a:r>
            <a:br>
              <a:rPr lang="en-US" dirty="0" smtClean="0"/>
            </a:br>
            <a:r>
              <a:rPr lang="en-US" dirty="0" smtClean="0"/>
              <a:t>Income and Spending</a:t>
            </a:r>
            <a:endParaRPr lang="en-US" dirty="0"/>
          </a:p>
        </p:txBody>
      </p:sp>
      <p:pic>
        <p:nvPicPr>
          <p:cNvPr id="6" name="Picture 5" descr="6.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82700"/>
            <a:ext cx="54864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446" y="0"/>
            <a:ext cx="6927854" cy="1143000"/>
          </a:xfrm>
        </p:spPr>
        <p:txBody>
          <a:bodyPr/>
          <a:lstStyle/>
          <a:p>
            <a:r>
              <a:rPr lang="en-US" dirty="0" smtClean="0"/>
              <a:t>Enlarged GDP Circular Flow of Income</a:t>
            </a:r>
            <a:br>
              <a:rPr lang="en-US" dirty="0" smtClean="0"/>
            </a:br>
            <a:r>
              <a:rPr lang="en-US" dirty="0" smtClean="0"/>
              <a:t>and Spending with Banking System</a:t>
            </a:r>
            <a:endParaRPr lang="en-US" dirty="0"/>
          </a:p>
        </p:txBody>
      </p:sp>
      <p:pic>
        <p:nvPicPr>
          <p:cNvPr id="5" name="Picture 4" descr="6.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95400"/>
            <a:ext cx="6299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POTENTIAL GDP AND ECONOMIC GROWTH</a:t>
            </a:r>
          </a:p>
        </p:txBody>
      </p:sp>
      <p:sp>
        <p:nvSpPr>
          <p:cNvPr id="23554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174749" y="4423815"/>
            <a:ext cx="6873875" cy="192563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By increasing the quantity and quality of inputs, </a:t>
            </a:r>
            <a:r>
              <a:rPr lang="en-US" dirty="0" smtClean="0">
                <a:latin typeface="Gill Sans" charset="0"/>
                <a:ea typeface="ＭＳ Ｐゴシック" charset="0"/>
              </a:rPr>
              <a:t>economic </a:t>
            </a:r>
            <a:r>
              <a:rPr lang="en-US" dirty="0">
                <a:latin typeface="Gill Sans" charset="0"/>
                <a:ea typeface="ＭＳ Ｐゴシック" charset="0"/>
              </a:rPr>
              <a:t>growth increases productivity and potential </a:t>
            </a:r>
            <a:r>
              <a:rPr lang="en-US" dirty="0" smtClean="0">
                <a:latin typeface="Gill Sans" charset="0"/>
                <a:ea typeface="ＭＳ Ｐゴシック" charset="0"/>
              </a:rPr>
              <a:t>GDP </a:t>
            </a:r>
            <a:r>
              <a:rPr lang="en-US" dirty="0">
                <a:latin typeface="Gill Sans" charset="0"/>
                <a:ea typeface="ＭＳ Ｐゴシック" charset="0"/>
              </a:rPr>
              <a:t>per person, raising maximum possible living standards.</a:t>
            </a:r>
          </a:p>
        </p:txBody>
      </p:sp>
      <p:pic>
        <p:nvPicPr>
          <p:cNvPr id="4" name="Picture 2" descr="wash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35" y="1403344"/>
            <a:ext cx="502933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69460"/>
            <a:ext cx="732155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Potential GDP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real GDP when all </a:t>
            </a:r>
            <a:r>
              <a:rPr lang="en-US" dirty="0" smtClean="0">
                <a:latin typeface="Gill Sans" charset="0"/>
                <a:ea typeface="ＭＳ Ｐゴシック" charset="0"/>
              </a:rPr>
              <a:t>inputs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fully employed </a:t>
            </a:r>
            <a:r>
              <a:rPr lang="en-US" dirty="0">
                <a:latin typeface="Gill Sans" charset="0"/>
                <a:ea typeface="ＭＳ Ｐゴシック" charset="0"/>
              </a:rPr>
              <a:t>— labour, capital, </a:t>
            </a:r>
            <a:r>
              <a:rPr lang="en-US" dirty="0" smtClean="0">
                <a:latin typeface="Gill Sans" charset="0"/>
                <a:ea typeface="ＭＳ Ｐゴシック" charset="0"/>
              </a:rPr>
              <a:t>land</a:t>
            </a:r>
            <a:r>
              <a:rPr lang="en-US" dirty="0">
                <a:latin typeface="Gill Sans" charset="0"/>
                <a:ea typeface="ＭＳ Ｐゴシック" charset="0"/>
              </a:rPr>
              <a:t>/resources</a:t>
            </a:r>
            <a:r>
              <a:rPr lang="en-US" dirty="0" smtClean="0">
                <a:latin typeface="Gill Sans" charset="0"/>
                <a:ea typeface="ＭＳ Ｐゴシック" charset="0"/>
              </a:rPr>
              <a:t>, entrepreneurship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Short</a:t>
            </a:r>
            <a:r>
              <a:rPr lang="en-US" dirty="0">
                <a:latin typeface="Gill Sans" charset="0"/>
                <a:ea typeface="ＭＳ Ｐゴシック" charset="0"/>
              </a:rPr>
              <a:t>-run goal for economic </a:t>
            </a:r>
            <a:r>
              <a:rPr lang="en-US" dirty="0" smtClean="0">
                <a:latin typeface="Gill Sans" charset="0"/>
                <a:ea typeface="ＭＳ Ｐゴシック" charset="0"/>
              </a:rPr>
              <a:t>performance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Outcome if invisible </a:t>
            </a:r>
            <a:r>
              <a:rPr lang="en-US" dirty="0">
                <a:latin typeface="Gill Sans" charset="0"/>
                <a:ea typeface="ＭＳ Ｐゴシック" charset="0"/>
              </a:rPr>
              <a:t>hand works </a:t>
            </a:r>
            <a:r>
              <a:rPr lang="en-US" dirty="0" smtClean="0">
                <a:latin typeface="Gill Sans" charset="0"/>
                <a:ea typeface="ＭＳ Ｐゴシック" charset="0"/>
              </a:rPr>
              <a:t>perfectly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Potential GDP per person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potential GDP divided by the </a:t>
            </a:r>
            <a:r>
              <a:rPr lang="en-US" dirty="0" smtClean="0">
                <a:latin typeface="Gill Sans" charset="0"/>
                <a:ea typeface="ＭＳ Ｐゴシック" charset="0"/>
              </a:rPr>
              <a:t>population 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Short</a:t>
            </a:r>
            <a:r>
              <a:rPr lang="en-US" dirty="0">
                <a:latin typeface="Gill Sans" charset="0"/>
                <a:ea typeface="ＭＳ Ｐゴシック" charset="0"/>
              </a:rPr>
              <a:t>-run maximum possible living standards for an </a:t>
            </a:r>
            <a:r>
              <a:rPr lang="en-US" dirty="0" smtClean="0">
                <a:latin typeface="Gill Sans" charset="0"/>
                <a:ea typeface="ＭＳ Ｐゴシック" charset="0"/>
              </a:rPr>
              <a:t>economy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Potential GDP per Person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and Real GDP per Person, 1926 - </a:t>
            </a:r>
            <a:r>
              <a:rPr lang="en-US" dirty="0" smtClean="0">
                <a:solidFill>
                  <a:srgbClr val="000000"/>
                </a:solidFill>
              </a:rPr>
              <a:t>2011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Fig6.8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4" r="-1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24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2"/>
          <p:cNvSpPr>
            <a:spLocks noGrp="1"/>
          </p:cNvSpPr>
          <p:nvPr>
            <p:ph idx="1"/>
          </p:nvPr>
        </p:nvSpPr>
        <p:spPr>
          <a:xfrm>
            <a:off x="457200" y="430972"/>
            <a:ext cx="7632700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Nominal GDP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value at </a:t>
            </a:r>
            <a:r>
              <a:rPr lang="en-US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current prices </a:t>
            </a:r>
            <a:r>
              <a:rPr lang="en-US" dirty="0">
                <a:latin typeface="Gill Sans" charset="0"/>
                <a:ea typeface="ＭＳ Ｐゴシック" charset="0"/>
              </a:rPr>
              <a:t>of all final products </a:t>
            </a:r>
            <a:r>
              <a:rPr lang="en-US" dirty="0" smtClean="0">
                <a:latin typeface="Gill Sans" charset="0"/>
                <a:ea typeface="ＭＳ Ｐゴシック" charset="0"/>
              </a:rPr>
              <a:t>and services </a:t>
            </a:r>
            <a:r>
              <a:rPr lang="en-US" dirty="0">
                <a:latin typeface="Gill Sans" charset="0"/>
                <a:ea typeface="ＭＳ Ｐゴシック" charset="0"/>
              </a:rPr>
              <a:t>produced annually in a </a:t>
            </a:r>
            <a:r>
              <a:rPr lang="en-US" dirty="0" smtClean="0">
                <a:latin typeface="Gill Sans" charset="0"/>
                <a:ea typeface="ＭＳ Ｐゴシック" charset="0"/>
              </a:rPr>
              <a:t>country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sz="1800" dirty="0" smtClean="0">
                <a:latin typeface="Gill Sans" charset="0"/>
                <a:ea typeface="ＭＳ Ｐゴシック" charset="0"/>
              </a:rPr>
              <a:t>  </a:t>
            </a:r>
          </a:p>
          <a:p>
            <a:pPr lvl="1">
              <a:lnSpc>
                <a:spcPct val="75000"/>
              </a:lnSpc>
              <a:spcAft>
                <a:spcPct val="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Nominal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GDP</a:t>
            </a:r>
            <a:r>
              <a:rPr lang="en-US" baseline="-25000" dirty="0" smtClean="0">
                <a:latin typeface="Gill Sans" charset="0"/>
                <a:ea typeface="ＭＳ Ｐゴシック" charset="0"/>
              </a:rPr>
              <a:t>1935</a:t>
            </a:r>
            <a:br>
              <a:rPr lang="en-US" baseline="-25000" dirty="0" smtClean="0">
                <a:latin typeface="Gill Sans" charset="0"/>
                <a:ea typeface="ＭＳ Ｐゴシック" charset="0"/>
              </a:rPr>
            </a:br>
            <a:endParaRPr lang="en-US" baseline="-25000" dirty="0" smtClean="0">
              <a:latin typeface="Gill Sans" charset="0"/>
              <a:ea typeface="ＭＳ Ｐゴシック" charset="0"/>
            </a:endParaRPr>
          </a:p>
          <a:p>
            <a:pPr lvl="1">
              <a:lnSpc>
                <a:spcPct val="75000"/>
              </a:lnSpc>
              <a:spcBef>
                <a:spcPts val="4800"/>
              </a:spcBef>
              <a:spcAft>
                <a:spcPct val="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Nominal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GDP</a:t>
            </a:r>
            <a:r>
              <a:rPr lang="en-US" baseline="-25000" dirty="0">
                <a:latin typeface="Gill Sans" charset="0"/>
                <a:ea typeface="ＭＳ Ｐゴシック" charset="0"/>
              </a:rPr>
              <a:t>2013</a:t>
            </a:r>
          </a:p>
          <a:p>
            <a:pPr lvl="1"/>
            <a:endParaRPr lang="en-US" baseline="-25000" dirty="0">
              <a:latin typeface="Gill Sans" charset="0"/>
              <a:ea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78100" y="2222781"/>
            <a:ext cx="5464175" cy="1692275"/>
            <a:chOff x="2578100" y="2299757"/>
            <a:chExt cx="5464175" cy="1692275"/>
          </a:xfrm>
        </p:grpSpPr>
        <p:sp>
          <p:nvSpPr>
            <p:cNvPr id="9219" name="TextBox 1"/>
            <p:cNvSpPr txBox="1">
              <a:spLocks noChangeArrowheads="1"/>
            </p:cNvSpPr>
            <p:nvPr/>
          </p:nvSpPr>
          <p:spPr bwMode="auto">
            <a:xfrm flipH="1">
              <a:off x="2578100" y="2786150"/>
              <a:ext cx="673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0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=</a:t>
              </a:r>
            </a:p>
          </p:txBody>
        </p:sp>
        <p:sp>
          <p:nvSpPr>
            <p:cNvPr id="9220" name="TextBox 4"/>
            <p:cNvSpPr txBox="1">
              <a:spLocks noChangeArrowheads="1"/>
            </p:cNvSpPr>
            <p:nvPr/>
          </p:nvSpPr>
          <p:spPr bwMode="auto">
            <a:xfrm flipH="1">
              <a:off x="3038475" y="2299757"/>
              <a:ext cx="5003800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 smtClean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 smtClean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 baseline="-25000" dirty="0" smtClean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+…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</a:p>
            <a:p>
              <a:pPr eaLnBrk="1" hangingPunct="1"/>
              <a:endParaRPr lang="en-US" sz="2600" dirty="0">
                <a:solidFill>
                  <a:prstClr val="black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78100" y="3529523"/>
            <a:ext cx="5464175" cy="1692275"/>
            <a:chOff x="2578100" y="4029867"/>
            <a:chExt cx="5464175" cy="1692275"/>
          </a:xfrm>
        </p:grpSpPr>
        <p:sp>
          <p:nvSpPr>
            <p:cNvPr id="9221" name="TextBox 5"/>
            <p:cNvSpPr txBox="1">
              <a:spLocks noChangeArrowheads="1"/>
            </p:cNvSpPr>
            <p:nvPr/>
          </p:nvSpPr>
          <p:spPr bwMode="auto">
            <a:xfrm flipH="1">
              <a:off x="2578100" y="4612480"/>
              <a:ext cx="673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0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=</a:t>
              </a:r>
            </a:p>
          </p:txBody>
        </p:sp>
        <p:sp>
          <p:nvSpPr>
            <p:cNvPr id="9222" name="TextBox 6"/>
            <p:cNvSpPr txBox="1">
              <a:spLocks noChangeArrowheads="1"/>
            </p:cNvSpPr>
            <p:nvPr/>
          </p:nvSpPr>
          <p:spPr bwMode="auto">
            <a:xfrm flipH="1">
              <a:off x="3038475" y="4029867"/>
              <a:ext cx="5003800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+…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</a:p>
            <a:p>
              <a:pPr eaLnBrk="1" hangingPunct="1"/>
              <a:endParaRPr lang="en-US" sz="2600">
                <a:solidFill>
                  <a:prstClr val="black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Potential GDP per Person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and Real GDP per Person, </a:t>
            </a:r>
            <a:r>
              <a:rPr lang="en-US" dirty="0" smtClean="0">
                <a:solidFill>
                  <a:srgbClr val="000000"/>
                </a:solidFill>
              </a:rPr>
              <a:t>1980 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000000"/>
                </a:solidFill>
              </a:rPr>
              <a:t>2011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 descr="Fig6.9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84" r="-18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87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3"/>
          <p:cNvSpPr>
            <a:spLocks noGrp="1"/>
          </p:cNvSpPr>
          <p:nvPr>
            <p:ph idx="1"/>
          </p:nvPr>
        </p:nvSpPr>
        <p:spPr>
          <a:xfrm>
            <a:off x="457201" y="429895"/>
            <a:ext cx="7289800" cy="565391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growth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expansion of economy’s capacity to produce products and services; increase in potential GDP (per person)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M</a:t>
            </a:r>
            <a:r>
              <a:rPr lang="en-US" dirty="0" smtClean="0">
                <a:latin typeface="Gill Sans" charset="0"/>
                <a:ea typeface="ＭＳ Ｐゴシック" charset="0"/>
              </a:rPr>
              <a:t>acro </a:t>
            </a:r>
            <a:r>
              <a:rPr lang="en-US" dirty="0">
                <a:latin typeface="Gill Sans" charset="0"/>
                <a:ea typeface="ＭＳ Ｐゴシック" charset="0"/>
              </a:rPr>
              <a:t>production possibilities frontier </a:t>
            </a:r>
            <a:r>
              <a:rPr lang="en-US" i="1" dirty="0">
                <a:latin typeface="Gill Sans" charset="0"/>
                <a:ea typeface="ＭＳ Ｐゴシック" charset="0"/>
              </a:rPr>
              <a:t>(PPF) </a:t>
            </a:r>
            <a:r>
              <a:rPr lang="en-US" dirty="0">
                <a:latin typeface="Gill Sans" charset="0"/>
                <a:ea typeface="ＭＳ Ｐゴシック" charset="0"/>
              </a:rPr>
              <a:t>shows maximum combinations of products and services </a:t>
            </a:r>
            <a:r>
              <a:rPr lang="en-US" dirty="0" smtClean="0"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latin typeface="Gill Sans" charset="0"/>
                <a:ea typeface="ＭＳ Ｐゴシック" charset="0"/>
              </a:rPr>
              <a:t>country can </a:t>
            </a:r>
            <a:r>
              <a:rPr lang="en-US" dirty="0" smtClean="0">
                <a:latin typeface="Gill Sans" charset="0"/>
                <a:ea typeface="ＭＳ Ｐゴシック" charset="0"/>
              </a:rPr>
              <a:t>produce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when </a:t>
            </a:r>
            <a:r>
              <a:rPr lang="en-US" dirty="0">
                <a:latin typeface="Gill Sans" charset="0"/>
                <a:ea typeface="ＭＳ Ｐゴシック" charset="0"/>
              </a:rPr>
              <a:t>all inputs </a:t>
            </a:r>
            <a:r>
              <a:rPr lang="en-US" dirty="0" smtClean="0">
                <a:latin typeface="Gill Sans" charset="0"/>
                <a:ea typeface="ＭＳ Ｐゴシック" charset="0"/>
              </a:rPr>
              <a:t>fully employed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On </a:t>
            </a:r>
            <a:r>
              <a:rPr lang="en-US" dirty="0" smtClean="0">
                <a:latin typeface="Gill Sans" charset="0"/>
                <a:ea typeface="ＭＳ Ｐゴシック" charset="0"/>
              </a:rPr>
              <a:t>macro </a:t>
            </a:r>
            <a:r>
              <a:rPr lang="en-US" i="1" dirty="0">
                <a:latin typeface="Gill Sans" charset="0"/>
                <a:ea typeface="ＭＳ Ｐゴシック" charset="0"/>
              </a:rPr>
              <a:t>PPF</a:t>
            </a:r>
            <a:r>
              <a:rPr lang="en-US" dirty="0">
                <a:latin typeface="Gill Sans" charset="0"/>
                <a:ea typeface="ＭＳ Ｐゴシック" charset="0"/>
              </a:rPr>
              <a:t>,  all </a:t>
            </a:r>
            <a:r>
              <a:rPr lang="en-US" dirty="0" smtClean="0">
                <a:latin typeface="Gill Sans" charset="0"/>
                <a:ea typeface="ＭＳ Ｐゴシック" charset="0"/>
              </a:rPr>
              <a:t>inputs </a:t>
            </a:r>
            <a:r>
              <a:rPr lang="en-US" dirty="0">
                <a:latin typeface="Gill Sans" charset="0"/>
                <a:ea typeface="ＭＳ Ｐゴシック" charset="0"/>
              </a:rPr>
              <a:t>fully employed; economy producing at potential GDP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Inside </a:t>
            </a:r>
            <a:r>
              <a:rPr lang="en-US" dirty="0">
                <a:latin typeface="Gill Sans" charset="0"/>
                <a:ea typeface="ＭＳ Ｐゴシック" charset="0"/>
              </a:rPr>
              <a:t>macro </a:t>
            </a:r>
            <a:r>
              <a:rPr lang="en-US" i="1" dirty="0">
                <a:latin typeface="Gill Sans" charset="0"/>
                <a:ea typeface="ＭＳ Ｐゴシック" charset="0"/>
              </a:rPr>
              <a:t>PPF</a:t>
            </a:r>
            <a:r>
              <a:rPr lang="en-US" dirty="0">
                <a:latin typeface="Gill Sans" charset="0"/>
                <a:ea typeface="ＭＳ Ｐゴシック" charset="0"/>
              </a:rPr>
              <a:t>,  some </a:t>
            </a:r>
            <a:r>
              <a:rPr lang="en-US" dirty="0" smtClean="0">
                <a:latin typeface="Gill Sans" charset="0"/>
                <a:ea typeface="ＭＳ Ｐゴシック" charset="0"/>
              </a:rPr>
              <a:t>inputs </a:t>
            </a:r>
            <a:r>
              <a:rPr lang="en-US" dirty="0">
                <a:latin typeface="Gill Sans" charset="0"/>
                <a:ea typeface="ＭＳ Ｐゴシック" charset="0"/>
              </a:rPr>
              <a:t>unemployed; economy producing below potential GDP</a:t>
            </a:r>
          </a:p>
          <a:p>
            <a:pPr lvl="1">
              <a:spcAft>
                <a:spcPts val="600"/>
              </a:spcAft>
            </a:pPr>
            <a:endParaRPr lang="en-US" dirty="0" smtClean="0">
              <a:latin typeface="Gill Sans" charset="0"/>
              <a:ea typeface="ＭＳ Ｐゴシック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225" y="0"/>
            <a:ext cx="7365011" cy="1143000"/>
          </a:xfrm>
        </p:spPr>
        <p:txBody>
          <a:bodyPr/>
          <a:lstStyle/>
          <a:p>
            <a:r>
              <a:rPr lang="en-US" dirty="0" smtClean="0"/>
              <a:t>Macro Production Possibilities Frontier</a:t>
            </a:r>
            <a:endParaRPr lang="en-US" dirty="0"/>
          </a:p>
        </p:txBody>
      </p:sp>
      <p:pic>
        <p:nvPicPr>
          <p:cNvPr id="5" name="Content Placeholder 4" descr="Fig6.10a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213" r="-57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69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469717" cy="5653910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Economic </a:t>
            </a:r>
            <a:r>
              <a:rPr lang="en-US" dirty="0">
                <a:latin typeface="Gill Sans" charset="0"/>
                <a:ea typeface="ＭＳ Ｐゴシック" charset="0"/>
              </a:rPr>
              <a:t>growth increases potential GDP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per person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hifts macro </a:t>
            </a:r>
            <a:r>
              <a:rPr lang="en-US" i="1" dirty="0">
                <a:latin typeface="Gill Sans" charset="0"/>
                <a:ea typeface="ＭＳ Ｐゴシック" charset="0"/>
              </a:rPr>
              <a:t>PPF </a:t>
            </a:r>
            <a:r>
              <a:rPr lang="en-US" dirty="0" smtClean="0">
                <a:latin typeface="Gill Sans" charset="0"/>
                <a:ea typeface="ＭＳ Ｐゴシック" charset="0"/>
              </a:rPr>
              <a:t>outward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aused </a:t>
            </a:r>
            <a:r>
              <a:rPr lang="en-US" dirty="0">
                <a:latin typeface="Gill Sans" charset="0"/>
                <a:ea typeface="ＭＳ Ｐゴシック" charset="0"/>
              </a:rPr>
              <a:t>by increases in the </a:t>
            </a:r>
            <a:r>
              <a:rPr lang="en-US" dirty="0" smtClean="0"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latin typeface="Gill Sans" charset="0"/>
                <a:ea typeface="ＭＳ Ｐゴシック" charset="0"/>
              </a:rPr>
              <a:t>or quality of a country’s inputs, including technological </a:t>
            </a:r>
            <a:r>
              <a:rPr lang="en-US" dirty="0" smtClean="0">
                <a:latin typeface="Gill Sans" charset="0"/>
                <a:ea typeface="ＭＳ Ｐゴシック" charset="0"/>
              </a:rPr>
              <a:t>change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475" y="0"/>
            <a:ext cx="6745144" cy="1143000"/>
          </a:xfrm>
        </p:spPr>
        <p:txBody>
          <a:bodyPr/>
          <a:lstStyle/>
          <a:p>
            <a:r>
              <a:rPr lang="en-US" dirty="0" smtClean="0"/>
              <a:t>Economic Growth</a:t>
            </a:r>
            <a:endParaRPr lang="en-US" dirty="0"/>
          </a:p>
        </p:txBody>
      </p:sp>
      <p:pic>
        <p:nvPicPr>
          <p:cNvPr id="5" name="Content Placeholder 4" descr="Fig6.10b-bas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78" r="-57378"/>
          <a:stretch>
            <a:fillRect/>
          </a:stretch>
        </p:blipFill>
        <p:spPr/>
      </p:pic>
      <p:pic>
        <p:nvPicPr>
          <p:cNvPr id="6" name="Picture 5" descr="Fig6.10b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33" y="1274233"/>
            <a:ext cx="3865108" cy="42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>
          <a:xfrm>
            <a:off x="457202" y="429895"/>
            <a:ext cx="4910665" cy="565391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Increases in </a:t>
            </a:r>
            <a:r>
              <a:rPr lang="en-US" dirty="0" smtClean="0">
                <a:latin typeface="Gill Sans" charset="0"/>
                <a:ea typeface="ＭＳ Ｐゴシック" charset="0"/>
              </a:rPr>
              <a:t>labour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 smtClean="0">
                <a:latin typeface="Gill Sans" charset="0"/>
                <a:ea typeface="ＭＳ Ｐゴシック" charset="0"/>
              </a:rPr>
              <a:t>Quantity </a:t>
            </a:r>
            <a:r>
              <a:rPr lang="en-US" dirty="0" smtClean="0">
                <a:latin typeface="Gill Sans" charset="0"/>
                <a:ea typeface="ＭＳ Ｐゴシック" charset="0"/>
              </a:rPr>
              <a:t>— population growth, immigration, </a:t>
            </a:r>
            <a:r>
              <a:rPr lang="en-US" dirty="0" err="1" smtClean="0">
                <a:latin typeface="Gill Sans" charset="0"/>
                <a:ea typeface="ＭＳ Ｐゴシック" charset="0"/>
              </a:rPr>
              <a:t>labour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force participation rate</a:t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 smtClean="0">
                <a:latin typeface="Gill Sans" charset="0"/>
                <a:ea typeface="ＭＳ Ｐゴシック" charset="0"/>
              </a:rPr>
              <a:t>Quality</a:t>
            </a:r>
            <a:r>
              <a:rPr lang="en-US" dirty="0" smtClean="0">
                <a:latin typeface="Gill Sans" charset="0"/>
                <a:ea typeface="ＭＳ Ｐゴシック" charset="0"/>
              </a:rPr>
              <a:t> — increases </a:t>
            </a:r>
            <a:r>
              <a:rPr lang="en-US" dirty="0">
                <a:latin typeface="Gill Sans" charset="0"/>
                <a:ea typeface="ＭＳ Ｐゴシック" charset="0"/>
              </a:rPr>
              <a:t>in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human capital  </a:t>
            </a:r>
            <a:r>
              <a:rPr lang="en-US" dirty="0">
                <a:latin typeface="Gill Sans" charset="0"/>
                <a:ea typeface="ＭＳ Ｐゴシック" charset="0"/>
              </a:rPr>
              <a:t>— increased earning potential from work experience, on-the-job training</a:t>
            </a:r>
            <a:r>
              <a:rPr lang="en-US" dirty="0" smtClean="0">
                <a:latin typeface="Gill Sans" charset="0"/>
                <a:ea typeface="ＭＳ Ｐゴシック" charset="0"/>
              </a:rPr>
              <a:t>, education </a:t>
            </a:r>
          </a:p>
        </p:txBody>
      </p:sp>
      <p:pic>
        <p:nvPicPr>
          <p:cNvPr id="3" name="Content Placeholder 4" descr="Fig6.11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73" r="-17273"/>
          <a:stretch>
            <a:fillRect/>
          </a:stretch>
        </p:blipFill>
        <p:spPr>
          <a:xfrm>
            <a:off x="4639734" y="1577925"/>
            <a:ext cx="5157909" cy="32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Increases in capital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>
                <a:latin typeface="Gill Sans" charset="0"/>
                <a:ea typeface="ＭＳ Ｐゴシック" charset="0"/>
              </a:rPr>
              <a:t>Quantity</a:t>
            </a:r>
            <a:r>
              <a:rPr lang="en-US" dirty="0">
                <a:latin typeface="Gill Sans" charset="0"/>
                <a:ea typeface="ＭＳ Ｐゴシック" charset="0"/>
              </a:rPr>
              <a:t> — more factories and equipment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>
                <a:latin typeface="Gill Sans" charset="0"/>
                <a:ea typeface="ＭＳ Ｐゴシック" charset="0"/>
              </a:rPr>
              <a:t>Quality</a:t>
            </a:r>
            <a:r>
              <a:rPr lang="en-US" dirty="0">
                <a:latin typeface="Gill Sans" charset="0"/>
                <a:ea typeface="ＭＳ Ｐゴシック" charset="0"/>
              </a:rPr>
              <a:t> —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technological change  </a:t>
            </a:r>
            <a:r>
              <a:rPr lang="en-US" dirty="0">
                <a:latin typeface="Gill Sans" charset="0"/>
                <a:ea typeface="ＭＳ Ｐゴシック" charset="0"/>
              </a:rPr>
              <a:t>— improvements in quality of capital through innovation, research, </a:t>
            </a:r>
            <a:r>
              <a:rPr lang="en-US" dirty="0" smtClean="0">
                <a:latin typeface="Gill Sans" charset="0"/>
                <a:ea typeface="ＭＳ Ｐゴシック" charset="0"/>
              </a:rPr>
              <a:t>development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Increases </a:t>
            </a:r>
            <a:r>
              <a:rPr lang="en-US" dirty="0">
                <a:latin typeface="Gill Sans" charset="0"/>
                <a:ea typeface="ＭＳ Ｐゴシック" charset="0"/>
              </a:rPr>
              <a:t>in land and </a:t>
            </a:r>
            <a:r>
              <a:rPr lang="en-US" dirty="0" smtClean="0">
                <a:latin typeface="Gill Sans" charset="0"/>
                <a:ea typeface="ＭＳ Ｐゴシック" charset="0"/>
              </a:rPr>
              <a:t>resources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 smtClean="0">
                <a:latin typeface="Gill Sans" charset="0"/>
                <a:ea typeface="ＭＳ Ｐゴシック" charset="0"/>
              </a:rPr>
              <a:t>Quantity</a:t>
            </a:r>
            <a:r>
              <a:rPr lang="en-US" dirty="0" smtClean="0">
                <a:latin typeface="Gill Sans" charset="0"/>
                <a:ea typeface="ＭＳ Ｐゴシック" charset="0"/>
              </a:rPr>
              <a:t> — bringing </a:t>
            </a:r>
            <a:r>
              <a:rPr lang="en-US" dirty="0">
                <a:latin typeface="Gill Sans" charset="0"/>
                <a:ea typeface="ＭＳ Ｐゴシック" charset="0"/>
              </a:rPr>
              <a:t>land and resources not connected to markets into the circular flow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 smtClean="0">
                <a:latin typeface="Gill Sans" charset="0"/>
                <a:ea typeface="ＭＳ Ｐゴシック" charset="0"/>
              </a:rPr>
              <a:t>Quality</a:t>
            </a:r>
            <a:r>
              <a:rPr lang="en-US" dirty="0" smtClean="0">
                <a:latin typeface="Gill Sans" charset="0"/>
                <a:ea typeface="ＭＳ Ｐゴシック" charset="0"/>
              </a:rPr>
              <a:t> — due </a:t>
            </a:r>
            <a:r>
              <a:rPr lang="en-US" dirty="0">
                <a:latin typeface="Gill Sans" charset="0"/>
                <a:ea typeface="ＭＳ Ｐゴシック" charset="0"/>
              </a:rPr>
              <a:t>to increases in capital used with land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Increases </a:t>
            </a:r>
            <a:r>
              <a:rPr lang="en-US" dirty="0">
                <a:latin typeface="Gill Sans" charset="0"/>
                <a:ea typeface="ＭＳ Ｐゴシック" charset="0"/>
              </a:rPr>
              <a:t>in </a:t>
            </a:r>
            <a:r>
              <a:rPr lang="en-US" dirty="0" smtClean="0">
                <a:latin typeface="Gill Sans" charset="0"/>
                <a:ea typeface="ＭＳ Ｐゴシック" charset="0"/>
              </a:rPr>
              <a:t>entrepreneurship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i="1" dirty="0">
                <a:latin typeface="Gill Sans" charset="0"/>
                <a:ea typeface="ＭＳ Ｐゴシック" charset="0"/>
              </a:rPr>
              <a:t>quality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interrelated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B</a:t>
            </a:r>
            <a:r>
              <a:rPr lang="en-US" dirty="0" smtClean="0">
                <a:latin typeface="Gill Sans" charset="0"/>
                <a:ea typeface="ＭＳ Ｐゴシック" charset="0"/>
              </a:rPr>
              <a:t>etter </a:t>
            </a:r>
            <a:r>
              <a:rPr lang="en-US" dirty="0">
                <a:latin typeface="Gill Sans" charset="0"/>
                <a:ea typeface="ＭＳ Ｐゴシック" charset="0"/>
              </a:rPr>
              <a:t>management techniques, organization</a:t>
            </a:r>
            <a:r>
              <a:rPr lang="en-US" dirty="0" smtClean="0">
                <a:latin typeface="Gill Sans" charset="0"/>
                <a:ea typeface="ＭＳ Ｐゴシック" charset="0"/>
              </a:rPr>
              <a:t>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worker/management relations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growth rate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annual percentage change in real GDP per </a:t>
            </a:r>
            <a:r>
              <a:rPr lang="en-US" dirty="0" smtClean="0">
                <a:latin typeface="Gill Sans" charset="0"/>
                <a:ea typeface="ＭＳ Ｐゴシック" charset="0"/>
              </a:rPr>
              <a:t>person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endParaRPr lang="en-US" dirty="0" smtClean="0">
              <a:latin typeface="Gill Sans" charset="0"/>
              <a:ea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Canada’s </a:t>
            </a:r>
            <a:r>
              <a:rPr lang="en-US" dirty="0">
                <a:latin typeface="Gill Sans" charset="0"/>
                <a:ea typeface="ＭＳ Ｐゴシック" charset="0"/>
              </a:rPr>
              <a:t>average annual economic growth rate, 1926-2008, was </a:t>
            </a:r>
            <a:r>
              <a:rPr lang="en-US" dirty="0" smtClean="0">
                <a:latin typeface="Gill Sans" charset="0"/>
                <a:ea typeface="ＭＳ Ｐゴシック" charset="0"/>
              </a:rPr>
              <a:t>2.1%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Canada’s economic growth rate was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2.6% in 2014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0.9% in 2015</a:t>
            </a:r>
          </a:p>
        </p:txBody>
      </p:sp>
      <p:pic>
        <p:nvPicPr>
          <p:cNvPr id="3" name="Picture 2" descr="eco-growth-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31950"/>
            <a:ext cx="8119872" cy="2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225" y="0"/>
            <a:ext cx="7365011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Annual Growth Rates of Canadian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Real GDP per Person, 1926 - </a:t>
            </a:r>
            <a:r>
              <a:rPr lang="en-US" dirty="0" smtClean="0">
                <a:solidFill>
                  <a:srgbClr val="000000"/>
                </a:solidFill>
              </a:rPr>
              <a:t>2013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Fig6.12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95" b="-5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729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225" y="0"/>
            <a:ext cx="7365011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Growth in Real GDP per Person,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Industrialized Countries, 1870 - </a:t>
            </a:r>
            <a:r>
              <a:rPr lang="en-US" dirty="0" smtClean="0">
                <a:solidFill>
                  <a:srgbClr val="000000"/>
                </a:solidFill>
              </a:rPr>
              <a:t>2010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Fig6.13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67" b="-26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342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Differences in nominal GDP between years due to </a:t>
            </a:r>
            <a:r>
              <a:rPr lang="en-US" dirty="0" smtClean="0">
                <a:latin typeface="Gill Sans" charset="0"/>
                <a:ea typeface="ＭＳ Ｐゴシック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changes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 or </a:t>
            </a:r>
            <a: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quantity changes</a:t>
            </a: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GDP </a:t>
            </a:r>
            <a:r>
              <a:rPr lang="en-US" dirty="0">
                <a:latin typeface="Gill Sans" charset="0"/>
                <a:ea typeface="ＭＳ Ｐゴシック" charset="0"/>
              </a:rPr>
              <a:t>includes products and services produced within </a:t>
            </a:r>
            <a:r>
              <a:rPr lang="en-US" dirty="0" smtClean="0"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latin typeface="Gill Sans" charset="0"/>
                <a:ea typeface="ＭＳ Ｐゴシック" charset="0"/>
              </a:rPr>
              <a:t>country’s borders, no matter what the nationality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the business doing the </a:t>
            </a:r>
            <a:r>
              <a:rPr lang="en-US" dirty="0" smtClean="0">
                <a:latin typeface="Gill Sans" charset="0"/>
                <a:ea typeface="ＭＳ Ｐゴシック" charset="0"/>
              </a:rPr>
              <a:t>producing</a:t>
            </a: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GDP is a 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flow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amount per unit of </a:t>
            </a:r>
            <a:r>
              <a:rPr lang="en-US" dirty="0" smtClean="0">
                <a:latin typeface="Gill Sans" charset="0"/>
                <a:ea typeface="ＭＳ Ｐゴシック" charset="0"/>
              </a:rPr>
              <a:t>time</a:t>
            </a:r>
          </a:p>
          <a:p>
            <a:pPr marL="342900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Stock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fixed amount at a moment in </a:t>
            </a:r>
            <a:r>
              <a:rPr lang="en-US" dirty="0" smtClean="0">
                <a:latin typeface="Gill Sans" charset="0"/>
                <a:ea typeface="ＭＳ Ｐゴシック" charset="0"/>
              </a:rPr>
              <a:t>time</a:t>
            </a:r>
            <a:endParaRPr lang="en-US" dirty="0">
              <a:latin typeface="Gill Sans" charset="0"/>
              <a:ea typeface="ＭＳ Ｐゴシック" charset="0"/>
            </a:endParaRPr>
          </a:p>
          <a:p>
            <a:endParaRPr lang="en-US" dirty="0">
              <a:solidFill>
                <a:srgbClr val="000000"/>
              </a:solidFill>
              <a:latin typeface="Gill Sans" charset="0"/>
              <a:ea typeface="ＭＳ Ｐゴシック" charset="0"/>
            </a:endParaRPr>
          </a:p>
          <a:p>
            <a:endParaRPr lang="en-US" dirty="0">
              <a:latin typeface="Gill Sans" charset="0"/>
              <a:ea typeface="ＭＳ Ｐゴシック" charset="0"/>
            </a:endParaRP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6.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298" b="-130298"/>
          <a:stretch>
            <a:fillRect/>
          </a:stretch>
        </p:blipFill>
        <p:spPr>
          <a:xfrm>
            <a:off x="457200" y="1277362"/>
            <a:ext cx="8229600" cy="387822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cs typeface="Gill Sans" charset="0"/>
              </a:rPr>
              <a:t>Rule of 70</a:t>
            </a:r>
            <a:br>
              <a:rPr lang="en-US" dirty="0">
                <a:solidFill>
                  <a:srgbClr val="1385A7"/>
                </a:solidFill>
                <a:latin typeface="Gill Sans" charset="0"/>
                <a:cs typeface="Gill Sans" charset="0"/>
              </a:rPr>
            </a:br>
            <a:r>
              <a:rPr lang="en-US" dirty="0">
                <a:latin typeface="Gill Sans" charset="0"/>
                <a:cs typeface="Gill Sans" charset="0"/>
              </a:rPr>
              <a:t>number of years it takes for initial amount to double is roughly 70 divided by annual percentage growth rate</a:t>
            </a:r>
          </a:p>
          <a:p>
            <a:endParaRPr lang="en-US" dirty="0">
              <a:latin typeface="Gill Sans" charset="0"/>
              <a:cs typeface="Gill Sans" charset="0"/>
            </a:endParaRPr>
          </a:p>
          <a:p>
            <a:pPr marL="0" indent="0">
              <a:buNone/>
            </a:pPr>
            <a:endParaRPr lang="en-US" dirty="0">
              <a:latin typeface="Gill Sans" charset="0"/>
              <a:cs typeface="Gill Sans" charset="0"/>
            </a:endParaRPr>
          </a:p>
          <a:p>
            <a:pPr lvl="1"/>
            <a:r>
              <a:rPr lang="en-US" dirty="0">
                <a:latin typeface="Gill Sans" charset="0"/>
                <a:cs typeface="Gill Sans" charset="0"/>
              </a:rPr>
              <a:t>Because of compounding, </a:t>
            </a:r>
            <a:br>
              <a:rPr lang="en-US" dirty="0">
                <a:latin typeface="Gill Sans" charset="0"/>
                <a:cs typeface="Gill Sans" charset="0"/>
              </a:rPr>
            </a:br>
            <a:r>
              <a:rPr lang="en-US" dirty="0">
                <a:latin typeface="Gill Sans" charset="0"/>
                <a:cs typeface="Gill Sans" charset="0"/>
              </a:rPr>
              <a:t>small differences in annual growth rates </a:t>
            </a:r>
            <a:br>
              <a:rPr lang="en-US" dirty="0">
                <a:latin typeface="Gill Sans" charset="0"/>
                <a:cs typeface="Gill Sans" charset="0"/>
              </a:rPr>
            </a:br>
            <a:r>
              <a:rPr lang="en-US" dirty="0">
                <a:latin typeface="Gill Sans" charset="0"/>
                <a:cs typeface="Gill Sans" charset="0"/>
              </a:rPr>
              <a:t>have large consequences over time</a:t>
            </a:r>
          </a:p>
          <a:p>
            <a:pPr lvl="1"/>
            <a:endParaRPr lang="en-US" dirty="0">
              <a:latin typeface="Gill Sans" charset="0"/>
              <a:cs typeface="Gill San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077200" cy="565391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Productivity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latin typeface="Gill Sans" charset="0"/>
                <a:ea typeface="ＭＳ Ｐゴシック" charset="0"/>
              </a:rPr>
              <a:t>of real GDP produced by an hour of labour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Increases in productivity increase living </a:t>
            </a:r>
            <a:r>
              <a:rPr lang="en-US" dirty="0" smtClean="0">
                <a:latin typeface="Gill Sans" charset="0"/>
                <a:ea typeface="ＭＳ Ｐゴシック" charset="0"/>
              </a:rPr>
              <a:t>standards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M</a:t>
            </a:r>
            <a:r>
              <a:rPr lang="en-US" dirty="0" smtClean="0">
                <a:latin typeface="Gill Sans" charset="0"/>
                <a:ea typeface="ＭＳ Ｐゴシック" charset="0"/>
              </a:rPr>
              <a:t>ore </a:t>
            </a:r>
            <a:r>
              <a:rPr lang="en-US" dirty="0">
                <a:latin typeface="Gill Sans" charset="0"/>
                <a:ea typeface="ＭＳ Ｐゴシック" charset="0"/>
              </a:rPr>
              <a:t>can be </a:t>
            </a:r>
            <a:r>
              <a:rPr lang="en-US" dirty="0" smtClean="0">
                <a:latin typeface="Gill Sans" charset="0"/>
                <a:ea typeface="ＭＳ Ｐゴシック" charset="0"/>
              </a:rPr>
              <a:t>produced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Reduced amount </a:t>
            </a:r>
            <a:r>
              <a:rPr lang="en-US" dirty="0">
                <a:latin typeface="Gill Sans" charset="0"/>
                <a:ea typeface="ＭＳ Ｐゴシック" charset="0"/>
              </a:rPr>
              <a:t>of work time required to buy products and services 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Creative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destruction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competitive business innovations generate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profits </a:t>
            </a:r>
            <a:r>
              <a:rPr lang="en-US" dirty="0">
                <a:latin typeface="Gill Sans" charset="0"/>
                <a:ea typeface="ＭＳ Ｐゴシック" charset="0"/>
              </a:rPr>
              <a:t>for winners, improving living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standards </a:t>
            </a:r>
            <a:r>
              <a:rPr lang="en-US" dirty="0">
                <a:latin typeface="Gill Sans" charset="0"/>
                <a:ea typeface="ＭＳ Ｐゴシック" charset="0"/>
              </a:rPr>
              <a:t>for all, but destroy less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productive </a:t>
            </a:r>
            <a:r>
              <a:rPr lang="en-US" dirty="0">
                <a:latin typeface="Gill Sans" charset="0"/>
                <a:ea typeface="ＭＳ Ｐゴシック" charset="0"/>
              </a:rPr>
              <a:t>or less desirable products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production methods</a:t>
            </a:r>
          </a:p>
        </p:txBody>
      </p:sp>
      <p:pic>
        <p:nvPicPr>
          <p:cNvPr id="3" name="Picture 2" descr="typing-lad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52" y="4644572"/>
            <a:ext cx="3476927" cy="2213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ctrTitle"/>
          </p:nvPr>
        </p:nvSpPr>
        <p:spPr>
          <a:xfrm>
            <a:off x="0" y="15892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BUSINESS CYCLES</a:t>
            </a:r>
          </a:p>
        </p:txBody>
      </p:sp>
      <p:sp>
        <p:nvSpPr>
          <p:cNvPr id="32770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41301" y="1517684"/>
            <a:ext cx="4800600" cy="447671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latin typeface="Gill Sans" charset="0"/>
                <a:ea typeface="ＭＳ Ｐゴシック" charset="0"/>
              </a:rPr>
              <a:t>Business cycles — fluctuations of real GDP around potential GDP — are periods of real GDP expansion and contraction. Output gaps measure the difference between real GDP and potential GDP, and “closing the gap” is an important target for </a:t>
            </a:r>
            <a:r>
              <a:rPr lang="en-US" dirty="0" smtClean="0">
                <a:latin typeface="Gill Sans" charset="0"/>
                <a:ea typeface="ＭＳ Ｐゴシック" charset="0"/>
              </a:rPr>
              <a:t>policymakers.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ferris-whe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485917"/>
            <a:ext cx="3683000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>
          <a:xfrm>
            <a:off x="457200" y="469460"/>
            <a:ext cx="7639050" cy="4940805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Language of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b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usiness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cycles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up and down fluctuations of real GDP around potential GDP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Expansion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period during which real GDP increases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>
                <a:latin typeface="Gill Sans" charset="0"/>
                <a:ea typeface="ＭＳ Ｐゴシック" charset="0"/>
              </a:rPr>
              <a:t>Peak</a:t>
            </a:r>
            <a:r>
              <a:rPr lang="en-US" dirty="0">
                <a:latin typeface="Gill Sans" charset="0"/>
                <a:ea typeface="ＭＳ Ｐゴシック" charset="0"/>
              </a:rPr>
              <a:t> — highest point of an </a:t>
            </a:r>
            <a:r>
              <a:rPr lang="en-US" dirty="0" smtClean="0">
                <a:latin typeface="Gill Sans" charset="0"/>
                <a:ea typeface="ＭＳ Ｐゴシック" charset="0"/>
              </a:rPr>
              <a:t>expansion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Contraction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period during which real GDP </a:t>
            </a:r>
            <a:r>
              <a:rPr lang="en-US" dirty="0" smtClean="0">
                <a:latin typeface="Gill Sans" charset="0"/>
                <a:ea typeface="ＭＳ Ｐゴシック" charset="0"/>
              </a:rPr>
              <a:t>decreases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i="1" dirty="0">
                <a:latin typeface="Gill Sans" charset="0"/>
                <a:ea typeface="ＭＳ Ｐゴシック" charset="0"/>
              </a:rPr>
              <a:t>Trough</a:t>
            </a:r>
            <a:br>
              <a:rPr lang="en-US" i="1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lowest point of a </a:t>
            </a:r>
            <a:r>
              <a:rPr lang="en-US" dirty="0" smtClean="0">
                <a:latin typeface="Gill Sans" charset="0"/>
                <a:ea typeface="ＭＳ Ｐゴシック" charset="0"/>
              </a:rPr>
              <a:t>contraction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Recession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2+ successive </a:t>
            </a:r>
            <a:r>
              <a:rPr lang="en-US" dirty="0">
                <a:latin typeface="Gill Sans" charset="0"/>
                <a:ea typeface="ＭＳ Ｐゴシック" charset="0"/>
              </a:rPr>
              <a:t>quarters </a:t>
            </a:r>
            <a:r>
              <a:rPr lang="en-US" dirty="0" smtClean="0">
                <a:latin typeface="Gill Sans" charset="0"/>
                <a:ea typeface="ＭＳ Ｐゴシック" charset="0"/>
              </a:rPr>
              <a:t>contraction </a:t>
            </a:r>
            <a:r>
              <a:rPr lang="en-US" dirty="0">
                <a:latin typeface="Gill Sans" charset="0"/>
                <a:ea typeface="ＭＳ Ｐゴシック" charset="0"/>
              </a:rPr>
              <a:t>of real GDP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05" y="0"/>
            <a:ext cx="7951095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Most Recent Complete Canadian </a:t>
            </a:r>
            <a:r>
              <a:rPr lang="en-US" dirty="0" smtClean="0">
                <a:solidFill>
                  <a:srgbClr val="000000"/>
                </a:solidFill>
              </a:rPr>
              <a:t>Business Cycle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Fig6.15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9" r="-2549"/>
          <a:stretch>
            <a:fillRect/>
          </a:stretch>
        </p:blipFill>
        <p:spPr>
          <a:xfrm>
            <a:off x="457200" y="1455153"/>
            <a:ext cx="8229600" cy="5112080"/>
          </a:xfrm>
        </p:spPr>
      </p:pic>
    </p:spTree>
    <p:extLst>
      <p:ext uri="{BB962C8B-B14F-4D97-AF65-F5344CB8AC3E}">
        <p14:creationId xmlns:p14="http://schemas.microsoft.com/office/powerpoint/2010/main" val="5642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6390217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Output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gap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real GDP minus potential GDP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Recessionary gap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real GDP below potential GDP;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gap </a:t>
            </a:r>
            <a:r>
              <a:rPr lang="en-US" dirty="0">
                <a:latin typeface="Gill Sans" charset="0"/>
                <a:ea typeface="ＭＳ Ｐゴシック" charset="0"/>
              </a:rPr>
              <a:t>is a negative number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Inflationary gap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real GDP above potential GDP;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gap </a:t>
            </a:r>
            <a:r>
              <a:rPr lang="en-US" dirty="0">
                <a:latin typeface="Gill Sans" charset="0"/>
                <a:ea typeface="ＭＳ Ｐゴシック" charset="0"/>
              </a:rPr>
              <a:t>is a positive number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05" y="0"/>
            <a:ext cx="7951095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Most Recent Complete Canadian </a:t>
            </a:r>
            <a:r>
              <a:rPr lang="en-US" dirty="0" smtClean="0">
                <a:solidFill>
                  <a:srgbClr val="000000"/>
                </a:solidFill>
              </a:rPr>
              <a:t>Business Cycle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Fig6.15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9" r="-2549"/>
          <a:stretch>
            <a:fillRect/>
          </a:stretch>
        </p:blipFill>
        <p:spPr>
          <a:xfrm>
            <a:off x="457200" y="1455153"/>
            <a:ext cx="8229600" cy="5112080"/>
          </a:xfrm>
        </p:spPr>
      </p:pic>
    </p:spTree>
    <p:extLst>
      <p:ext uri="{BB962C8B-B14F-4D97-AF65-F5344CB8AC3E}">
        <p14:creationId xmlns:p14="http://schemas.microsoft.com/office/powerpoint/2010/main" val="273347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WHAT’S WRONG WITH GDP AS A</a:t>
            </a:r>
            <a:br>
              <a:rPr lang="en-US" dirty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MEASURE OF WELL-BEING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497917"/>
            <a:ext cx="6953250" cy="192563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Real GDP per person is a limited measure of </a:t>
            </a:r>
            <a:r>
              <a:rPr lang="en-US" dirty="0" smtClean="0">
                <a:latin typeface="Gill Sans" charset="0"/>
                <a:ea typeface="ＭＳ Ｐゴシック" charset="0"/>
              </a:rPr>
              <a:t>well</a:t>
            </a:r>
            <a:r>
              <a:rPr lang="en-US" dirty="0">
                <a:latin typeface="Gill Sans" charset="0"/>
                <a:ea typeface="ＭＳ Ｐゴシック" charset="0"/>
              </a:rPr>
              <a:t>-being because it excludes non-</a:t>
            </a:r>
            <a:r>
              <a:rPr lang="en-US" dirty="0" smtClean="0">
                <a:latin typeface="Gill Sans" charset="0"/>
                <a:ea typeface="ＭＳ Ｐゴシック" charset="0"/>
              </a:rPr>
              <a:t>market production</a:t>
            </a:r>
            <a:r>
              <a:rPr lang="en-US" dirty="0">
                <a:latin typeface="Gill Sans" charset="0"/>
                <a:ea typeface="ＭＳ Ｐゴシック" charset="0"/>
              </a:rPr>
              <a:t>, underground economy, environmental damage, leisure</a:t>
            </a:r>
            <a:r>
              <a:rPr lang="en-US" dirty="0" smtClean="0">
                <a:latin typeface="Gill Sans" charset="0"/>
                <a:ea typeface="ＭＳ Ｐゴシック" charset="0"/>
              </a:rPr>
              <a:t>,  </a:t>
            </a:r>
            <a:r>
              <a:rPr lang="en-US" dirty="0">
                <a:latin typeface="Gill Sans" charset="0"/>
                <a:ea typeface="ＭＳ Ｐゴシック" charset="0"/>
              </a:rPr>
              <a:t>and political freedoms and social justice.</a:t>
            </a:r>
          </a:p>
        </p:txBody>
      </p:sp>
      <p:pic>
        <p:nvPicPr>
          <p:cNvPr id="4" name="Picture 1" descr="wheelchai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66" y="1466850"/>
            <a:ext cx="34460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>
          <a:xfrm>
            <a:off x="457200" y="430972"/>
            <a:ext cx="8200980" cy="4940805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Real GDP per person is a limited measure of well being; does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not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include</a:t>
            </a: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Non-market production </a:t>
            </a:r>
            <a:r>
              <a:rPr lang="en-US" dirty="0">
                <a:latin typeface="Gill Sans" charset="0"/>
                <a:ea typeface="ＭＳ Ｐゴシック" charset="0"/>
              </a:rPr>
              <a:t>— household production </a:t>
            </a:r>
            <a:r>
              <a:rPr lang="en-US" dirty="0" smtClean="0">
                <a:latin typeface="Gill Sans" charset="0"/>
                <a:ea typeface="ＭＳ Ｐゴシック" charset="0"/>
              </a:rPr>
              <a:t>is </a:t>
            </a:r>
            <a:r>
              <a:rPr lang="en-US" dirty="0">
                <a:latin typeface="Gill Sans" charset="0"/>
                <a:ea typeface="ＭＳ Ｐゴシック" charset="0"/>
              </a:rPr>
              <a:t>not counted but improves the quality of life</a:t>
            </a:r>
          </a:p>
          <a:p>
            <a:pPr lvl="1"/>
            <a:r>
              <a:rPr lang="en-US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Underground economy  </a:t>
            </a:r>
            <a:r>
              <a:rPr lang="en-US" dirty="0">
                <a:latin typeface="Gill Sans" charset="0"/>
                <a:ea typeface="ＭＳ Ｐゴシック" charset="0"/>
              </a:rPr>
              <a:t>— hides activities that are illegal, or legal but avoiding taxes (cash payments </a:t>
            </a:r>
            <a:r>
              <a:rPr lang="en-US" dirty="0" smtClean="0">
                <a:latin typeface="Gill Sans" charset="0"/>
                <a:ea typeface="ＭＳ Ｐゴシック" charset="0"/>
              </a:rPr>
              <a:t>for </a:t>
            </a:r>
            <a:r>
              <a:rPr lang="en-US" dirty="0">
                <a:latin typeface="Gill Sans" charset="0"/>
                <a:ea typeface="ＭＳ Ｐゴシック" charset="0"/>
              </a:rPr>
              <a:t>services, unreported tips)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Environmental damage </a:t>
            </a:r>
            <a:r>
              <a:rPr lang="en-US" dirty="0" smtClean="0">
                <a:latin typeface="Gill Sans" charset="0"/>
                <a:ea typeface="ＭＳ Ｐゴシック" charset="0"/>
              </a:rPr>
              <a:t>— does </a:t>
            </a:r>
            <a:r>
              <a:rPr lang="en-US" dirty="0">
                <a:latin typeface="Gill Sans" charset="0"/>
                <a:ea typeface="ＭＳ Ｐゴシック" charset="0"/>
              </a:rPr>
              <a:t>not subtract costs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of environmental damage and resource depletion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Leisure </a:t>
            </a:r>
            <a:r>
              <a:rPr lang="en-US" dirty="0">
                <a:latin typeface="Gill Sans" charset="0"/>
                <a:ea typeface="ＭＳ Ｐゴシック" charset="0"/>
              </a:rPr>
              <a:t>— lowers real GDP, but may be desirable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Political freedoms and social justice </a:t>
            </a:r>
            <a:r>
              <a:rPr lang="en-US" dirty="0">
                <a:latin typeface="Gill Sans" charset="0"/>
                <a:ea typeface="ＭＳ Ｐゴシック" charset="0"/>
              </a:rPr>
              <a:t>—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countries with </a:t>
            </a:r>
            <a:r>
              <a:rPr lang="en-US" dirty="0">
                <a:latin typeface="Gill Sans" charset="0"/>
                <a:ea typeface="ＭＳ Ｐゴシック" charset="0"/>
              </a:rPr>
              <a:t>high real GDP per person can have limited </a:t>
            </a:r>
            <a:r>
              <a:rPr lang="en-US" dirty="0" smtClean="0">
                <a:latin typeface="Gill Sans" charset="0"/>
                <a:ea typeface="ＭＳ Ｐゴシック" charset="0"/>
              </a:rPr>
              <a:t>political </a:t>
            </a:r>
            <a:r>
              <a:rPr lang="en-US" dirty="0">
                <a:latin typeface="Gill Sans" charset="0"/>
                <a:ea typeface="ＭＳ Ｐゴシック" charset="0"/>
              </a:rPr>
              <a:t>freedoms, unequal distributions of income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Growth rates of real GDP per person </a:t>
            </a:r>
            <a:r>
              <a:rPr lang="en-US" dirty="0" smtClean="0">
                <a:latin typeface="Gill Sans" charset="0"/>
                <a:ea typeface="ＭＳ Ｐゴシック" charset="0"/>
              </a:rPr>
              <a:t>useful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for </a:t>
            </a:r>
            <a:r>
              <a:rPr lang="en-US" dirty="0">
                <a:latin typeface="Gill Sans" charset="0"/>
                <a:ea typeface="ＭＳ Ｐゴシック" charset="0"/>
              </a:rPr>
              <a:t>judging economic progress if </a:t>
            </a:r>
            <a:r>
              <a:rPr lang="en-US" dirty="0" smtClean="0">
                <a:latin typeface="Gill Sans" charset="0"/>
                <a:ea typeface="ＭＳ Ｐゴシック" charset="0"/>
              </a:rPr>
              <a:t>no major changes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 the limitations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United Nations Human Development Index (HDI) </a:t>
            </a:r>
            <a:r>
              <a:rPr lang="en-US" dirty="0" smtClean="0">
                <a:latin typeface="Gill Sans" charset="0"/>
                <a:ea typeface="ＭＳ Ｐゴシック" charset="0"/>
              </a:rPr>
              <a:t>measures </a:t>
            </a:r>
            <a:r>
              <a:rPr lang="en-US" dirty="0">
                <a:latin typeface="Gill Sans" charset="0"/>
                <a:ea typeface="ＭＳ Ｐゴシック" charset="0"/>
              </a:rPr>
              <a:t>quality of life by combining life expectancy, educational achievement, and income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2"/>
          <p:cNvSpPr>
            <a:spLocks noGrp="1"/>
          </p:cNvSpPr>
          <p:nvPr>
            <p:ph idx="1"/>
          </p:nvPr>
        </p:nvSpPr>
        <p:spPr>
          <a:xfrm>
            <a:off x="457200" y="430213"/>
            <a:ext cx="7556500" cy="178282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Real GDP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value at </a:t>
            </a:r>
            <a:r>
              <a:rPr lang="en-US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constant prices </a:t>
            </a:r>
            <a:r>
              <a:rPr lang="en-US" dirty="0">
                <a:latin typeface="Gill Sans" charset="0"/>
                <a:ea typeface="ＭＳ Ｐゴシック" charset="0"/>
              </a:rPr>
              <a:t>of all final products and services produced annually in a country</a:t>
            </a:r>
            <a:r>
              <a:rPr lang="en-US" dirty="0" smtClean="0">
                <a:latin typeface="Gill Sans" charset="0"/>
                <a:ea typeface="ＭＳ Ｐゴシック" charset="0"/>
              </a:rPr>
              <a:t>.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Real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GDP</a:t>
            </a:r>
            <a:r>
              <a:rPr lang="en-US" baseline="-25000" dirty="0">
                <a:latin typeface="Gill Sans" charset="0"/>
                <a:ea typeface="ＭＳ Ｐゴシック" charset="0"/>
              </a:rPr>
              <a:t>1935</a:t>
            </a:r>
            <a:br>
              <a:rPr lang="en-US" baseline="-25000" dirty="0">
                <a:latin typeface="Gill Sans" charset="0"/>
                <a:ea typeface="ＭＳ Ｐゴシック" charset="0"/>
              </a:rPr>
            </a:br>
            <a:endParaRPr lang="en-US" baseline="-25000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Bef>
                <a:spcPts val="4000"/>
              </a:spcBef>
            </a:pPr>
            <a:r>
              <a:rPr lang="en-US" dirty="0">
                <a:latin typeface="Gill Sans" charset="0"/>
                <a:ea typeface="ＭＳ Ｐゴシック" charset="0"/>
              </a:rPr>
              <a:t>Real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GDP</a:t>
            </a:r>
            <a:r>
              <a:rPr lang="en-US" baseline="-25000" dirty="0">
                <a:latin typeface="Gill Sans" charset="0"/>
                <a:ea typeface="ＭＳ Ｐゴシック" charset="0"/>
              </a:rPr>
              <a:t>2013</a:t>
            </a:r>
            <a:br>
              <a:rPr lang="en-US" baseline="-25000" dirty="0">
                <a:latin typeface="Gill Sans" charset="0"/>
                <a:ea typeface="ＭＳ Ｐゴシック" charset="0"/>
              </a:rPr>
            </a:br>
            <a:endParaRPr lang="en-US" baseline="-25000" dirty="0">
              <a:latin typeface="Gill Sans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49493" y="2303140"/>
            <a:ext cx="5464175" cy="1692275"/>
            <a:chOff x="2249493" y="2649532"/>
            <a:chExt cx="5464175" cy="1692275"/>
          </a:xfrm>
        </p:grpSpPr>
        <p:sp>
          <p:nvSpPr>
            <p:cNvPr id="13314" name="TextBox 1"/>
            <p:cNvSpPr txBox="1">
              <a:spLocks noChangeArrowheads="1"/>
            </p:cNvSpPr>
            <p:nvPr/>
          </p:nvSpPr>
          <p:spPr bwMode="auto">
            <a:xfrm flipH="1">
              <a:off x="2249493" y="2925757"/>
              <a:ext cx="673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0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=</a:t>
              </a:r>
            </a:p>
          </p:txBody>
        </p:sp>
        <p:sp>
          <p:nvSpPr>
            <p:cNvPr id="13315" name="TextBox 4"/>
            <p:cNvSpPr txBox="1">
              <a:spLocks noChangeArrowheads="1"/>
            </p:cNvSpPr>
            <p:nvPr/>
          </p:nvSpPr>
          <p:spPr bwMode="auto">
            <a:xfrm flipH="1">
              <a:off x="2709868" y="2649532"/>
              <a:ext cx="5003800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+…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 dirty="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1935 </a:t>
              </a:r>
            </a:p>
            <a:p>
              <a:pPr eaLnBrk="1" hangingPunct="1"/>
              <a:endParaRPr lang="en-US" sz="2600" dirty="0">
                <a:solidFill>
                  <a:prstClr val="black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9493" y="3804915"/>
            <a:ext cx="5464175" cy="1693862"/>
            <a:chOff x="2249493" y="4151307"/>
            <a:chExt cx="5464175" cy="1693862"/>
          </a:xfrm>
        </p:grpSpPr>
        <p:sp>
          <p:nvSpPr>
            <p:cNvPr id="13316" name="TextBox 5"/>
            <p:cNvSpPr txBox="1">
              <a:spLocks noChangeArrowheads="1"/>
            </p:cNvSpPr>
            <p:nvPr/>
          </p:nvSpPr>
          <p:spPr bwMode="auto">
            <a:xfrm flipH="1">
              <a:off x="2249493" y="4498966"/>
              <a:ext cx="673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=</a:t>
              </a:r>
            </a:p>
          </p:txBody>
        </p:sp>
        <p:sp>
          <p:nvSpPr>
            <p:cNvPr id="13317" name="TextBox 6"/>
            <p:cNvSpPr txBox="1">
              <a:spLocks noChangeArrowheads="1"/>
            </p:cNvSpPr>
            <p:nvPr/>
          </p:nvSpPr>
          <p:spPr bwMode="auto">
            <a:xfrm flipH="1">
              <a:off x="2709868" y="4151307"/>
              <a:ext cx="5003800" cy="169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A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B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 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C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+…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P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2002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i="1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Q</a:t>
              </a:r>
              <a:r>
                <a:rPr lang="en-US" sz="2600" baseline="30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Z</a:t>
              </a:r>
              <a:r>
                <a:rPr lang="en-US" sz="26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600" baseline="-25000">
                  <a:solidFill>
                    <a:prstClr val="black"/>
                  </a:solidFill>
                  <a:latin typeface="Times New Roman" charset="0"/>
                  <a:cs typeface="Times New Roman" charset="0"/>
                </a:rPr>
                <a:t>2013 </a:t>
              </a:r>
            </a:p>
            <a:p>
              <a:pPr eaLnBrk="1" hangingPunct="1"/>
              <a:endParaRPr lang="en-US" sz="2600">
                <a:solidFill>
                  <a:prstClr val="black"/>
                </a:solidFill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57200" y="5233963"/>
            <a:ext cx="7374467" cy="14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Clr>
                <a:srgbClr val="BD4536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lr>
                <a:srgbClr val="BD4536"/>
              </a:buClr>
              <a:buFont typeface="Lucida Grande" charset="0"/>
              <a:buChar char="–"/>
              <a:defRPr sz="2600" kern="1200">
                <a:solidFill>
                  <a:schemeClr val="tx1"/>
                </a:solidFill>
                <a:latin typeface="Gill Sans"/>
                <a:ea typeface="ＭＳ Ｐゴシック" pitchFamily="-65" charset="-128"/>
                <a:cs typeface="Gill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  <a:latin typeface="Gill Sans" charset="0"/>
                <a:ea typeface="ＭＳ Ｐゴシック" charset="0"/>
              </a:rPr>
              <a:t>Differences </a:t>
            </a:r>
            <a:r>
              <a:rPr lang="en-US" dirty="0">
                <a:solidFill>
                  <a:prstClr val="black"/>
                </a:solidFill>
                <a:latin typeface="Gill Sans" charset="0"/>
                <a:ea typeface="ＭＳ Ｐゴシック" charset="0"/>
              </a:rPr>
              <a:t>in real </a:t>
            </a:r>
            <a:r>
              <a:rPr lang="en-US" dirty="0" smtClean="0">
                <a:solidFill>
                  <a:prstClr val="black"/>
                </a:solidFill>
                <a:latin typeface="Gill Sans" charset="0"/>
                <a:ea typeface="ＭＳ Ｐゴシック" charset="0"/>
              </a:rPr>
              <a:t>GDP </a:t>
            </a:r>
            <a:r>
              <a:rPr lang="en-US" dirty="0">
                <a:solidFill>
                  <a:prstClr val="black"/>
                </a:solidFill>
                <a:latin typeface="Gill Sans" charset="0"/>
                <a:ea typeface="ＭＳ Ｐゴシック" charset="0"/>
              </a:rPr>
              <a:t>between years show </a:t>
            </a:r>
            <a:br>
              <a:rPr lang="en-US" dirty="0">
                <a:solidFill>
                  <a:prstClr val="black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only changes in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quantities</a:t>
            </a: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Nominal GDP and Real GDP, 1926 - </a:t>
            </a:r>
            <a:r>
              <a:rPr lang="en-US" dirty="0" smtClean="0">
                <a:solidFill>
                  <a:srgbClr val="000000"/>
                </a:solidFill>
              </a:rPr>
              <a:t>2013</a:t>
            </a:r>
            <a:endParaRPr lang="en-US" dirty="0"/>
          </a:p>
        </p:txBody>
      </p:sp>
      <p:pic>
        <p:nvPicPr>
          <p:cNvPr id="7" name="Content Placeholder 6" descr="Fig6.1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0" r="-2940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225" y="0"/>
            <a:ext cx="7365011" cy="1143000"/>
          </a:xfrm>
        </p:spPr>
        <p:txBody>
          <a:bodyPr/>
          <a:lstStyle/>
          <a:p>
            <a:r>
              <a:rPr lang="en-US" dirty="0" smtClean="0"/>
              <a:t>Nominal GDP and Real GDP, 2002-2013</a:t>
            </a:r>
            <a:endParaRPr lang="en-US" dirty="0"/>
          </a:p>
        </p:txBody>
      </p:sp>
      <p:pic>
        <p:nvPicPr>
          <p:cNvPr id="5" name="Content Placeholder 4" descr="Fig6.2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1" r="-4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55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457200" y="429895"/>
            <a:ext cx="7374467" cy="565391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Real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GDP per person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real GDP divided by population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Real GDP per person is 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best measure of material standard of living</a:t>
            </a:r>
          </a:p>
        </p:txBody>
      </p:sp>
    </p:spTree>
    <p:extLst>
      <p:ext uri="{BB962C8B-B14F-4D97-AF65-F5344CB8AC3E}">
        <p14:creationId xmlns:p14="http://schemas.microsoft.com/office/powerpoint/2010/main" val="139517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VALUE ADDED </a:t>
            </a:r>
            <a:r>
              <a:rPr lang="en-US" dirty="0" smtClean="0">
                <a:solidFill>
                  <a:srgbClr val="1385A7"/>
                </a:solidFill>
                <a:ea typeface="ＭＳ Ｐゴシック" charset="0"/>
              </a:rPr>
              <a:t>AND </a:t>
            </a:r>
            <a:br>
              <a:rPr lang="en-US" dirty="0" smtClean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 smtClean="0">
                <a:solidFill>
                  <a:srgbClr val="1385A7"/>
                </a:solidFill>
                <a:ea typeface="ＭＳ Ｐゴシック" charset="0"/>
              </a:rPr>
              <a:t>THE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ENLARGED CIRCULAR FLOW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296819"/>
            <a:ext cx="6953250" cy="192563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Value added solves the problems of double counting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distinguishing final and intermediate products and services,  and shows how aggregate spending </a:t>
            </a:r>
            <a:r>
              <a:rPr lang="en-US" dirty="0" smtClean="0">
                <a:latin typeface="Gill Sans" charset="0"/>
                <a:ea typeface="ＭＳ Ｐゴシック" charset="0"/>
              </a:rPr>
              <a:t>equals aggregate </a:t>
            </a:r>
            <a:r>
              <a:rPr lang="en-US" dirty="0">
                <a:latin typeface="Gill Sans" charset="0"/>
                <a:ea typeface="ＭＳ Ｐゴシック" charset="0"/>
              </a:rPr>
              <a:t>income in circular flow diagrams.</a:t>
            </a:r>
          </a:p>
        </p:txBody>
      </p:sp>
      <p:pic>
        <p:nvPicPr>
          <p:cNvPr id="2" name="Picture 1" descr="ope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89063"/>
            <a:ext cx="37592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/>
          </p:cNvSpPr>
          <p:nvPr>
            <p:ph idx="1"/>
          </p:nvPr>
        </p:nvSpPr>
        <p:spPr>
          <a:xfrm>
            <a:off x="457200" y="469460"/>
            <a:ext cx="763905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Final product or service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consumed directly by consumers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Intermediate product or service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input bought from other businesses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Value added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value of output minus the value of intermediate products and services bought from other businesses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9732</TotalTime>
  <Words>651</Words>
  <Application>Microsoft Macintosh PowerPoint</Application>
  <PresentationFormat>On-screen Show (4:3)</PresentationFormat>
  <Paragraphs>166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Nominal GDP and Real GDP, 1926 - 2013</vt:lpstr>
      <vt:lpstr>Nominal GDP and Real GDP, 2002-2013</vt:lpstr>
      <vt:lpstr>PowerPoint Presentation</vt:lpstr>
      <vt:lpstr>VALUE ADDED AND  THE ENLARGED CIRCULAR FLOW</vt:lpstr>
      <vt:lpstr>PowerPoint Presentation</vt:lpstr>
      <vt:lpstr>PowerPoint Presentation</vt:lpstr>
      <vt:lpstr>Value Added Equals Value  of Final Products and Services</vt:lpstr>
      <vt:lpstr>PowerPoint Presentation</vt:lpstr>
      <vt:lpstr>Simple GDP Circular Flow of  Income and Spending</vt:lpstr>
      <vt:lpstr>PowerPoint Presentation</vt:lpstr>
      <vt:lpstr>Enlarged GDP Circular Flow of  Income and Spending</vt:lpstr>
      <vt:lpstr>Enlarged GDP Circular Flow of Income and Spending with Banking System</vt:lpstr>
      <vt:lpstr>POTENTIAL GDP AND ECONOMIC GROWTH</vt:lpstr>
      <vt:lpstr>PowerPoint Presentation</vt:lpstr>
      <vt:lpstr>Potential GDP per Person  and Real GDP per Person, 1926 - 2011</vt:lpstr>
      <vt:lpstr>Potential GDP per Person  and Real GDP per Person, 1980 - 2011</vt:lpstr>
      <vt:lpstr>PowerPoint Presentation</vt:lpstr>
      <vt:lpstr>Macro Production Possibilities Frontier</vt:lpstr>
      <vt:lpstr>PowerPoint Presentation</vt:lpstr>
      <vt:lpstr>Economic Growth</vt:lpstr>
      <vt:lpstr>PowerPoint Presentation</vt:lpstr>
      <vt:lpstr>PowerPoint Presentation</vt:lpstr>
      <vt:lpstr>PowerPoint Presentation</vt:lpstr>
      <vt:lpstr>Annual Growth Rates of Canadian  Real GDP per Person, 1926 - 2013</vt:lpstr>
      <vt:lpstr>Growth in Real GDP per Person,  Industrialized Countries, 1870 - 2010</vt:lpstr>
      <vt:lpstr>PowerPoint Presentation</vt:lpstr>
      <vt:lpstr>PowerPoint Presentation</vt:lpstr>
      <vt:lpstr>BUSINESS CYCLES</vt:lpstr>
      <vt:lpstr>PowerPoint Presentation</vt:lpstr>
      <vt:lpstr>Most Recent Complete Canadian Business Cycle</vt:lpstr>
      <vt:lpstr>PowerPoint Presentation</vt:lpstr>
      <vt:lpstr>Most Recent Complete Canadian Business Cycle</vt:lpstr>
      <vt:lpstr>WHAT’S WRONG WITH GDP AS A MEASURE OF WELL-BEING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Avi J. Cohen</cp:lastModifiedBy>
  <cp:revision>500</cp:revision>
  <cp:lastPrinted>2016-01-25T12:31:49Z</cp:lastPrinted>
  <dcterms:created xsi:type="dcterms:W3CDTF">2014-09-07T21:06:58Z</dcterms:created>
  <dcterms:modified xsi:type="dcterms:W3CDTF">2017-01-22T13:23:32Z</dcterms:modified>
  <cp:category/>
</cp:coreProperties>
</file>